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2"/>
  </p:notesMasterIdLst>
  <p:sldIdLst>
    <p:sldId id="290" r:id="rId3"/>
    <p:sldId id="291" r:id="rId4"/>
    <p:sldId id="273" r:id="rId5"/>
    <p:sldId id="296" r:id="rId6"/>
    <p:sldId id="297" r:id="rId7"/>
    <p:sldId id="304" r:id="rId8"/>
    <p:sldId id="298" r:id="rId9"/>
    <p:sldId id="284" r:id="rId10"/>
    <p:sldId id="285" r:id="rId11"/>
    <p:sldId id="303" r:id="rId12"/>
    <p:sldId id="293" r:id="rId13"/>
    <p:sldId id="294" r:id="rId14"/>
    <p:sldId id="271" r:id="rId15"/>
    <p:sldId id="269" r:id="rId16"/>
    <p:sldId id="270" r:id="rId17"/>
    <p:sldId id="289" r:id="rId18"/>
    <p:sldId id="305" r:id="rId19"/>
    <p:sldId id="306"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Brien, Patti" initials="OP" lastIdx="1" clrIdx="0"/>
  <p:cmAuthor id="1" name="Kristopher Tharris" initials="KT"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86" autoAdjust="0"/>
  </p:normalViewPr>
  <p:slideViewPr>
    <p:cSldViewPr>
      <p:cViewPr>
        <p:scale>
          <a:sx n="73" d="100"/>
          <a:sy n="73" d="100"/>
        </p:scale>
        <p:origin x="-171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A4E37-7035-4838-BEE3-07E3A84BDE15}" type="datetimeFigureOut">
              <a:rPr lang="en-US" smtClean="0"/>
              <a:t>10/30/2017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A4803-E63E-4A39-92CD-BD53E4FB49AE}" type="slidenum">
              <a:rPr lang="en-US" smtClean="0"/>
              <a:t>‹#›</a:t>
            </a:fld>
            <a:endParaRPr lang="en-US"/>
          </a:p>
        </p:txBody>
      </p:sp>
    </p:spTree>
    <p:extLst>
      <p:ext uri="{BB962C8B-B14F-4D97-AF65-F5344CB8AC3E}">
        <p14:creationId xmlns:p14="http://schemas.microsoft.com/office/powerpoint/2010/main" val="296299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canmeds.royalcollege.ca/" TargetMode="External"/><Relationship Id="rId3" Type="http://schemas.openxmlformats.org/officeDocument/2006/relationships/hyperlink" Target="http://www.royalcollege.ca/portal/page/portal/rc/canmeds/framework" TargetMode="External"/><Relationship Id="rId7" Type="http://schemas.openxmlformats.org/officeDocument/2006/relationships/hyperlink" Target="http://www.royalcollege.ca/portal/page/portal/rc/canmeds/resources/pocket_resource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royalcollege.ca/cbd/resources/faculty_supporthttp:/www.royalcollege.ca/portal/page/portal/rc/resources/cbme/resources" TargetMode="External"/><Relationship Id="rId5" Type="http://schemas.openxmlformats.org/officeDocument/2006/relationships/hyperlink" Target="http://www.royalcollege.ca/portal/page/portal/rc/common/documents/resources/cbd_road_map_e.pdf" TargetMode="External"/><Relationship Id="rId10" Type="http://schemas.openxmlformats.org/officeDocument/2006/relationships/hyperlink" Target="http://bit.ly/1VJnJDY" TargetMode="External"/><Relationship Id="rId4" Type="http://schemas.openxmlformats.org/officeDocument/2006/relationships/hyperlink" Target="http://www.royalcollege.ca/portal/page/portal/rc/canmeds/resources/publications" TargetMode="External"/><Relationship Id="rId9" Type="http://schemas.openxmlformats.org/officeDocument/2006/relationships/hyperlink" Target="http://www.royalcollege.ca/portal/page/portal/rc/resources/publications/cbd_community_touchpoin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anmeds.royalcollege.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A4803-E63E-4A39-92CD-BD53E4FB49A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5833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they adopt CBD, each discipline will develop discipline-specific EPAs and milestones for each stage of training. </a:t>
            </a:r>
          </a:p>
          <a:p>
            <a:pPr marL="171450" indent="-171450">
              <a:buFont typeface="Arial" panose="020B0604020202020204" pitchFamily="34" charset="0"/>
              <a:buChar char="•"/>
            </a:pPr>
            <a:r>
              <a:rPr lang="en-US" dirty="0" smtClean="0"/>
              <a:t>Residents will progress to the next stage of training when they successfully demonstrate they have achieved the various EPAs within their current stage. </a:t>
            </a:r>
          </a:p>
          <a:p>
            <a:pPr marL="628650" lvl="1" indent="-171450">
              <a:buFont typeface="Arial" panose="020B0604020202020204" pitchFamily="34" charset="0"/>
              <a:buChar char="•"/>
            </a:pPr>
            <a:r>
              <a:rPr lang="en-US" dirty="0" smtClean="0"/>
              <a:t>Supervisors will use the EPAs to perform </a:t>
            </a:r>
            <a:r>
              <a:rPr lang="en-US" b="1" dirty="0" smtClean="0"/>
              <a:t>regular</a:t>
            </a:r>
            <a:r>
              <a:rPr lang="en-US" dirty="0" smtClean="0"/>
              <a:t>, discrete assessments throughout each stage. </a:t>
            </a:r>
          </a:p>
          <a:p>
            <a:pPr marL="628650" lvl="1" indent="-171450">
              <a:buFont typeface="Arial" panose="020B0604020202020204" pitchFamily="34" charset="0"/>
              <a:buChar char="•"/>
            </a:pPr>
            <a:r>
              <a:rPr lang="en-US" dirty="0" smtClean="0"/>
              <a:t>The targeted-nature of the EPAs will foster the delivery of authentic and concrete feedback and the regularity of the assessment will also allow educators to support struggling residents earlier and support all trainees by giving them the feedback they need to improve their performance</a:t>
            </a:r>
          </a:p>
          <a:p>
            <a:pPr marL="171450" indent="-171450">
              <a:buFont typeface="Arial" panose="020B0604020202020204" pitchFamily="34" charset="0"/>
              <a:buChar char="•"/>
            </a:pPr>
            <a:r>
              <a:rPr lang="en-US" dirty="0" smtClean="0"/>
              <a:t>Taken together, milestones and EPAs will layout a clear learning plan for residents and clear teaching and assessment goals for educators.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a:t>
            </a:r>
            <a:r>
              <a:rPr lang="en-US" baseline="0" dirty="0" smtClean="0"/>
              <a:t> is no denying that CBD </a:t>
            </a:r>
            <a:r>
              <a:rPr lang="en-US" dirty="0" smtClean="0"/>
              <a:t>will increase the number of evaluations within residency. However, a number of</a:t>
            </a:r>
            <a:r>
              <a:rPr lang="en-US" baseline="0" dirty="0" smtClean="0"/>
              <a:t> these </a:t>
            </a:r>
            <a:r>
              <a:rPr lang="en-US" dirty="0" smtClean="0"/>
              <a:t>evaluations</a:t>
            </a:r>
            <a:r>
              <a:rPr lang="en-US" baseline="0" dirty="0" smtClean="0"/>
              <a:t> will be as simple and quick as reviewing clinic notes</a:t>
            </a:r>
          </a:p>
          <a:p>
            <a:pPr marL="171450" indent="-171450">
              <a:buFont typeface="Arial" panose="020B0604020202020204" pitchFamily="34" charset="0"/>
              <a:buChar char="•"/>
            </a:pPr>
            <a:endParaRPr lang="en-US" dirty="0" smtClean="0"/>
          </a:p>
          <a:p>
            <a:pPr lvl="0"/>
            <a:endParaRPr lang="en-US" dirty="0" smtClean="0"/>
          </a:p>
          <a:p>
            <a:pPr lvl="0"/>
            <a:endParaRPr lang="en-CA" b="1" i="1" dirty="0" smtClean="0">
              <a:effectLst/>
            </a:endParaRPr>
          </a:p>
        </p:txBody>
      </p:sp>
      <p:sp>
        <p:nvSpPr>
          <p:cNvPr id="4" name="Slide Number Placeholder 3"/>
          <p:cNvSpPr>
            <a:spLocks noGrp="1"/>
          </p:cNvSpPr>
          <p:nvPr>
            <p:ph type="sldNum" sz="quarter" idx="10"/>
          </p:nvPr>
        </p:nvSpPr>
        <p:spPr/>
        <p:txBody>
          <a:bodyPr/>
          <a:lstStyle/>
          <a:p>
            <a:fld id="{5A6EA532-0E50-A244-BC95-CADB00489449}" type="slidenum">
              <a:rPr lang="en-US" smtClean="0"/>
              <a:pPr/>
              <a:t>10</a:t>
            </a:fld>
            <a:endParaRPr lang="en-US" dirty="0"/>
          </a:p>
        </p:txBody>
      </p:sp>
    </p:spTree>
    <p:extLst>
      <p:ext uri="{BB962C8B-B14F-4D97-AF65-F5344CB8AC3E}">
        <p14:creationId xmlns:p14="http://schemas.microsoft.com/office/powerpoint/2010/main" val="339087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EA532-0E50-A244-BC95-CADB0048944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9189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A4803-E63E-4A39-92CD-BD53E4FB49AE}" type="slidenum">
              <a:rPr lang="en-US" smtClean="0"/>
              <a:t>12</a:t>
            </a:fld>
            <a:endParaRPr lang="en-US" dirty="0"/>
          </a:p>
        </p:txBody>
      </p:sp>
    </p:spTree>
    <p:extLst>
      <p:ext uri="{BB962C8B-B14F-4D97-AF65-F5344CB8AC3E}">
        <p14:creationId xmlns:p14="http://schemas.microsoft.com/office/powerpoint/2010/main" val="1162359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pPr/>
              <a:t>16</a:t>
            </a:fld>
            <a:endParaRPr lang="en-US" dirty="0"/>
          </a:p>
        </p:txBody>
      </p:sp>
    </p:spTree>
    <p:extLst>
      <p:ext uri="{BB962C8B-B14F-4D97-AF65-F5344CB8AC3E}">
        <p14:creationId xmlns:p14="http://schemas.microsoft.com/office/powerpoint/2010/main" val="339087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CA" dirty="0"/>
              <a:t>To help specialty committees, faculties and programs prepare for CBD and begin integrating the updated CanMEDS 2015 content into your programs, we’ve developed a number of tools and resources. </a:t>
            </a:r>
          </a:p>
          <a:p>
            <a:pPr marL="168244" indent="-168244">
              <a:buFont typeface="Arial" panose="020B0604020202020204" pitchFamily="34" charset="0"/>
              <a:buChar char="•"/>
            </a:pPr>
            <a:r>
              <a:rPr lang="en-US" dirty="0"/>
              <a:t>Please use and share these resources.</a:t>
            </a:r>
          </a:p>
          <a:p>
            <a:pPr marL="168244" indent="-168244">
              <a:buFont typeface="Arial" panose="020B0604020202020204" pitchFamily="34" charset="0"/>
              <a:buChar char="•"/>
            </a:pPr>
            <a:r>
              <a:rPr lang="en-US" dirty="0"/>
              <a:t>If you can’t find what you’re looking for, or don’t think our resources fit your needs, let us know by emailing cbd@ryalcollege.ca. </a:t>
            </a:r>
          </a:p>
          <a:p>
            <a:pPr defTabSz="914350">
              <a:defRPr/>
            </a:pPr>
            <a:endParaRPr lang="en-US" baseline="0" dirty="0" smtClean="0"/>
          </a:p>
          <a:p>
            <a:pPr defTabSz="914350">
              <a:defRPr/>
            </a:pPr>
            <a:r>
              <a:rPr lang="en-US" baseline="0" dirty="0" smtClean="0"/>
              <a:t>[All resources can be clicked on when slide deck is in presentation mode]</a:t>
            </a:r>
          </a:p>
          <a:p>
            <a:pPr defTabSz="914350">
              <a:defRPr/>
            </a:pPr>
            <a:endParaRPr lang="en-US" baseline="0" dirty="0" smtClean="0"/>
          </a:p>
          <a:p>
            <a:pPr defTabSz="914350">
              <a:defRPr/>
            </a:pPr>
            <a:r>
              <a:rPr lang="en-US" baseline="0" dirty="0" smtClean="0"/>
              <a:t>CanMEDS Framework - </a:t>
            </a:r>
            <a:r>
              <a:rPr lang="en-CA" dirty="0" smtClean="0">
                <a:hlinkClick r:id="rId3"/>
              </a:rPr>
              <a:t>http://www.royalcollege.ca/portal/page/portal/rc/canmeds/framework</a:t>
            </a:r>
            <a:endParaRPr lang="en-CA" dirty="0" smtClean="0"/>
          </a:p>
          <a:p>
            <a:pPr defTabSz="914350">
              <a:defRPr/>
            </a:pPr>
            <a:r>
              <a:rPr lang="en-US" dirty="0" smtClean="0"/>
              <a:t>CanMEDS</a:t>
            </a:r>
            <a:r>
              <a:rPr lang="en-US" baseline="0" dirty="0" smtClean="0"/>
              <a:t> Teaching and Assessment Tools Guide - </a:t>
            </a:r>
            <a:r>
              <a:rPr lang="en-CA" dirty="0" smtClean="0">
                <a:hlinkClick r:id="rId4"/>
              </a:rPr>
              <a:t>http://www.royalcollege.ca/portal/page/portal/rc/canmeds/resources/publications</a:t>
            </a:r>
            <a:endParaRPr lang="en-CA" dirty="0" smtClean="0"/>
          </a:p>
          <a:p>
            <a:pPr defTabSz="914350">
              <a:defRPr/>
            </a:pPr>
            <a:r>
              <a:rPr lang="en-US" dirty="0" smtClean="0"/>
              <a:t>CBD Roadmap - </a:t>
            </a:r>
            <a:r>
              <a:rPr lang="en-CA" dirty="0" smtClean="0">
                <a:hlinkClick r:id="rId5"/>
              </a:rPr>
              <a:t>http://www.royalcollege.ca/portal/page/portal/rc/common/documents/resources/cbd_road_map_e.pdf</a:t>
            </a:r>
            <a:endParaRPr lang="en-CA" dirty="0" smtClean="0"/>
          </a:p>
          <a:p>
            <a:pPr defTabSz="914350">
              <a:defRPr/>
            </a:pPr>
            <a:r>
              <a:rPr lang="en-US" dirty="0" smtClean="0"/>
              <a:t>Teaching QI in Residency Education</a:t>
            </a:r>
            <a:r>
              <a:rPr lang="en-US" baseline="0" dirty="0" smtClean="0"/>
              <a:t> - </a:t>
            </a:r>
            <a:r>
              <a:rPr lang="en-CA" dirty="0" smtClean="0"/>
              <a:t>http://www.royalcollege.ca/portal/page/portal/rc/canmeds/resources/publications#QI_Residency_education</a:t>
            </a:r>
          </a:p>
          <a:p>
            <a:pPr defTabSz="914350">
              <a:defRPr/>
            </a:pPr>
            <a:r>
              <a:rPr lang="en-US" dirty="0" smtClean="0"/>
              <a:t>The CBD Meantime</a:t>
            </a:r>
            <a:r>
              <a:rPr lang="en-US" baseline="0" dirty="0" smtClean="0"/>
              <a:t> Guide - </a:t>
            </a:r>
            <a:r>
              <a:rPr lang="en-CA" dirty="0" smtClean="0">
                <a:hlinkClick r:id="rId6"/>
              </a:rPr>
              <a:t>http://www.royalcollege.ca/cbd/resources/faculty_support </a:t>
            </a:r>
          </a:p>
          <a:p>
            <a:pPr defTabSz="914350">
              <a:defRPr/>
            </a:pPr>
            <a:r>
              <a:rPr lang="en-CA" dirty="0" smtClean="0"/>
              <a:t>CanMEDS Summary Cards - </a:t>
            </a:r>
            <a:r>
              <a:rPr lang="en-CA" dirty="0" smtClean="0">
                <a:hlinkClick r:id="rId7"/>
              </a:rPr>
              <a:t>http://www.royalcollege.ca/portal/page/portal/rc/canmeds/resources/pocket_resources</a:t>
            </a:r>
            <a:endParaRPr lang="en-CA" dirty="0" smtClean="0"/>
          </a:p>
          <a:p>
            <a:pPr defTabSz="914350">
              <a:defRPr/>
            </a:pPr>
            <a:r>
              <a:rPr lang="en-US" dirty="0" smtClean="0"/>
              <a:t>CanMEDS Interactive - </a:t>
            </a:r>
            <a:r>
              <a:rPr lang="en-CA" dirty="0" smtClean="0">
                <a:hlinkClick r:id="rId8"/>
              </a:rPr>
              <a:t>http://canmeds.royalcollege.ca/</a:t>
            </a:r>
            <a:endParaRPr lang="en-CA" dirty="0" smtClean="0"/>
          </a:p>
          <a:p>
            <a:pPr defTabSz="914350">
              <a:defRPr/>
            </a:pPr>
            <a:r>
              <a:rPr lang="en-US" dirty="0" smtClean="0"/>
              <a:t>The CBD Community Touchpoint</a:t>
            </a:r>
            <a:r>
              <a:rPr lang="en-US" baseline="0" dirty="0" smtClean="0"/>
              <a:t> - </a:t>
            </a:r>
            <a:r>
              <a:rPr lang="en-CA" dirty="0" smtClean="0">
                <a:hlinkClick r:id="rId9"/>
              </a:rPr>
              <a:t>http://www.royalcollege.ca/portal/page/portal/rc/resources/publications/cbd_community_touchpoint</a:t>
            </a:r>
            <a:endParaRPr lang="en-CA" dirty="0" smtClean="0"/>
          </a:p>
          <a:p>
            <a:pPr defTabSz="914350">
              <a:defRPr/>
            </a:pPr>
            <a:r>
              <a:rPr lang="en-US" dirty="0" smtClean="0"/>
              <a:t>CanMEDS Intro for Clinical Teachers:</a:t>
            </a:r>
            <a:r>
              <a:rPr lang="en-US" baseline="0" dirty="0" smtClean="0"/>
              <a:t> Video Series - </a:t>
            </a:r>
            <a:r>
              <a:rPr lang="en-CA" dirty="0" smtClean="0">
                <a:hlinkClick r:id="rId10"/>
              </a:rPr>
              <a:t>http://bit.ly/1VJnJDY</a:t>
            </a:r>
            <a:endParaRPr lang="en-CA" dirty="0" smtClean="0"/>
          </a:p>
          <a:p>
            <a:pPr defTabSz="914350">
              <a:defRPr/>
            </a:pPr>
            <a:endParaRPr lang="en-CA" dirty="0"/>
          </a:p>
        </p:txBody>
      </p:sp>
      <p:sp>
        <p:nvSpPr>
          <p:cNvPr id="4" name="Slide Number Placeholder 3"/>
          <p:cNvSpPr>
            <a:spLocks noGrp="1"/>
          </p:cNvSpPr>
          <p:nvPr>
            <p:ph type="sldNum" sz="quarter" idx="10"/>
          </p:nvPr>
        </p:nvSpPr>
        <p:spPr/>
        <p:txBody>
          <a:bodyPr/>
          <a:lstStyle/>
          <a:p>
            <a:fld id="{BB6CF11E-D389-4F3C-9807-C911B02A431B}" type="slidenum">
              <a:rPr lang="en-CA" smtClean="0"/>
              <a:t>17</a:t>
            </a:fld>
            <a:endParaRPr lang="en-CA"/>
          </a:p>
        </p:txBody>
      </p:sp>
    </p:spTree>
    <p:extLst>
      <p:ext uri="{BB962C8B-B14F-4D97-AF65-F5344CB8AC3E}">
        <p14:creationId xmlns:p14="http://schemas.microsoft.com/office/powerpoint/2010/main" val="3608437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A6EA532-0E50-A244-BC95-CADB00489449}" type="slidenum">
              <a:rPr lang="en-US" smtClean="0"/>
              <a:t>18</a:t>
            </a:fld>
            <a:endParaRPr lang="en-US" dirty="0"/>
          </a:p>
        </p:txBody>
      </p:sp>
    </p:spTree>
    <p:extLst>
      <p:ext uri="{BB962C8B-B14F-4D97-AF65-F5344CB8AC3E}">
        <p14:creationId xmlns:p14="http://schemas.microsoft.com/office/powerpoint/2010/main" val="299189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t>2</a:t>
            </a:fld>
            <a:endParaRPr lang="en-US" dirty="0"/>
          </a:p>
        </p:txBody>
      </p:sp>
    </p:spTree>
    <p:extLst>
      <p:ext uri="{BB962C8B-B14F-4D97-AF65-F5344CB8AC3E}">
        <p14:creationId xmlns:p14="http://schemas.microsoft.com/office/powerpoint/2010/main" val="402306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t>3</a:t>
            </a:fld>
            <a:endParaRPr lang="en-US" dirty="0"/>
          </a:p>
        </p:txBody>
      </p:sp>
    </p:spTree>
    <p:extLst>
      <p:ext uri="{BB962C8B-B14F-4D97-AF65-F5344CB8AC3E}">
        <p14:creationId xmlns:p14="http://schemas.microsoft.com/office/powerpoint/2010/main" val="323921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smtClean="0"/>
              <a:t>CBD is built upon</a:t>
            </a:r>
            <a:r>
              <a:rPr lang="en-US" baseline="0" dirty="0" smtClean="0"/>
              <a:t> the idea that the </a:t>
            </a:r>
            <a:r>
              <a:rPr lang="en-US" dirty="0" smtClean="0"/>
              <a:t>learning continuum </a:t>
            </a:r>
            <a:r>
              <a:rPr lang="en-US" baseline="0" dirty="0" smtClean="0"/>
              <a:t>– from residency to retirement – can be broken down into a series of stages of progression</a:t>
            </a:r>
          </a:p>
          <a:p>
            <a:pPr marL="168244" indent="-168244">
              <a:buFont typeface="Arial" panose="020B0604020202020204" pitchFamily="34" charset="0"/>
              <a:buChar char="•"/>
            </a:pPr>
            <a:r>
              <a:rPr lang="en-US" baseline="0" dirty="0" smtClean="0"/>
              <a:t>At each stage, CBD asks what is the desired outcome. </a:t>
            </a:r>
          </a:p>
          <a:p>
            <a:pPr marL="168244" indent="-168244">
              <a:buFont typeface="Arial" panose="020B0604020202020204" pitchFamily="34" charset="0"/>
              <a:buChar char="•"/>
            </a:pPr>
            <a:r>
              <a:rPr lang="en-US" baseline="0" dirty="0" smtClean="0"/>
              <a:t>So, for learners in “Transition to practice” the questions is “What are the skills and abilities that learners need to successfully practice independently?”</a:t>
            </a:r>
          </a:p>
          <a:p>
            <a:endParaRPr lang="en-US" dirty="0"/>
          </a:p>
        </p:txBody>
      </p:sp>
      <p:sp>
        <p:nvSpPr>
          <p:cNvPr id="4" name="Slide Number Placeholder 3"/>
          <p:cNvSpPr>
            <a:spLocks noGrp="1"/>
          </p:cNvSpPr>
          <p:nvPr>
            <p:ph type="sldNum" sz="quarter" idx="10"/>
          </p:nvPr>
        </p:nvSpPr>
        <p:spPr/>
        <p:txBody>
          <a:bodyPr/>
          <a:lstStyle/>
          <a:p>
            <a:fld id="{5BB0777C-14D1-41DA-B8D3-822E525FFAF7}" type="slidenum">
              <a:rPr lang="en-US" smtClean="0"/>
              <a:t>4</a:t>
            </a:fld>
            <a:endParaRPr lang="en-US" dirty="0"/>
          </a:p>
        </p:txBody>
      </p:sp>
    </p:spTree>
    <p:extLst>
      <p:ext uri="{BB962C8B-B14F-4D97-AF65-F5344CB8AC3E}">
        <p14:creationId xmlns:p14="http://schemas.microsoft.com/office/powerpoint/2010/main" val="249184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smtClean="0">
                <a:latin typeface="Verdana" panose="020B0604030504040204" pitchFamily="34" charset="0"/>
                <a:ea typeface="Verdana" panose="020B0604030504040204" pitchFamily="34" charset="0"/>
                <a:cs typeface="Verdana" panose="020B0604030504040204" pitchFamily="34" charset="0"/>
              </a:rPr>
              <a:t>Using the updated </a:t>
            </a:r>
            <a:r>
              <a:rPr lang="en-US" sz="1200" dirty="0" smtClean="0">
                <a:latin typeface="Verdana" panose="020B0604030504040204" pitchFamily="34" charset="0"/>
                <a:ea typeface="Verdana" panose="020B0604030504040204" pitchFamily="34" charset="0"/>
                <a:cs typeface="Verdana" panose="020B0604030504040204" pitchFamily="34" charset="0"/>
                <a:hlinkClick r:id="rId3"/>
              </a:rPr>
              <a:t>CanMEDS Framework and the Milestones </a:t>
            </a:r>
            <a:r>
              <a:rPr lang="en-US" sz="1200" dirty="0" smtClean="0">
                <a:latin typeface="Verdana" panose="020B0604030504040204" pitchFamily="34" charset="0"/>
                <a:ea typeface="Verdana" panose="020B0604030504040204" pitchFamily="34" charset="0"/>
                <a:cs typeface="Verdana" panose="020B0604030504040204" pitchFamily="34" charset="0"/>
              </a:rPr>
              <a:t>as a </a:t>
            </a:r>
            <a:r>
              <a:rPr lang="en-US" sz="1200" b="1" dirty="0" smtClean="0">
                <a:latin typeface="Verdana" panose="020B0604030504040204" pitchFamily="34" charset="0"/>
                <a:ea typeface="Verdana" panose="020B0604030504040204" pitchFamily="34" charset="0"/>
                <a:cs typeface="Verdana" panose="020B0604030504040204" pitchFamily="34" charset="0"/>
              </a:rPr>
              <a:t>guide</a:t>
            </a:r>
            <a:r>
              <a:rPr lang="en-US" sz="1200" dirty="0" smtClean="0">
                <a:latin typeface="Verdana" panose="020B0604030504040204" pitchFamily="34" charset="0"/>
                <a:ea typeface="Verdana" panose="020B0604030504040204" pitchFamily="34" charset="0"/>
                <a:cs typeface="Verdana" panose="020B0604030504040204" pitchFamily="34" charset="0"/>
              </a:rPr>
              <a:t>, disciplines adopting CBD as part of Cohort One and Two are working to:</a:t>
            </a:r>
          </a:p>
          <a:p>
            <a:pPr marL="342900" indent="-342900">
              <a:spcBef>
                <a:spcPts val="600"/>
              </a:spcBef>
              <a:spcAft>
                <a:spcPts val="600"/>
              </a:spcAft>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Separate their specialty into stages of training;</a:t>
            </a:r>
          </a:p>
          <a:p>
            <a:pPr marL="342900" indent="-342900">
              <a:spcBef>
                <a:spcPts val="600"/>
              </a:spcBef>
              <a:spcAft>
                <a:spcPts val="600"/>
              </a:spcAft>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Integrate new themes like patient safety and handovers into their programs;  and</a:t>
            </a:r>
          </a:p>
          <a:p>
            <a:pPr marL="342900" indent="-342900">
              <a:spcBef>
                <a:spcPts val="600"/>
              </a:spcBef>
              <a:spcAft>
                <a:spcPts val="600"/>
              </a:spcAft>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Develop </a:t>
            </a:r>
            <a:r>
              <a:rPr lang="en-US" sz="1200" b="1" dirty="0" smtClean="0">
                <a:latin typeface="Verdana" panose="020B0604030504040204" pitchFamily="34" charset="0"/>
                <a:ea typeface="Verdana" panose="020B0604030504040204" pitchFamily="34" charset="0"/>
                <a:cs typeface="Verdana" panose="020B0604030504040204" pitchFamily="34" charset="0"/>
              </a:rPr>
              <a:t>specialty-specific milestones </a:t>
            </a:r>
            <a:r>
              <a:rPr lang="en-US" sz="1200" dirty="0" smtClean="0">
                <a:latin typeface="Verdana" panose="020B0604030504040204" pitchFamily="34" charset="0"/>
                <a:ea typeface="Verdana" panose="020B0604030504040204" pitchFamily="34" charset="0"/>
                <a:cs typeface="Verdana" panose="020B0604030504040204" pitchFamily="34" charset="0"/>
              </a:rPr>
              <a:t>and </a:t>
            </a:r>
            <a:r>
              <a:rPr lang="en-US" sz="1200" b="1" dirty="0" smtClean="0">
                <a:latin typeface="Verdana" panose="020B0604030504040204" pitchFamily="34" charset="0"/>
                <a:ea typeface="Verdana" panose="020B0604030504040204" pitchFamily="34" charset="0"/>
                <a:cs typeface="Verdana" panose="020B0604030504040204" pitchFamily="34" charset="0"/>
              </a:rPr>
              <a:t>Entrustable Professional Activities (EPAs) </a:t>
            </a:r>
            <a:r>
              <a:rPr lang="en-US" sz="1200" dirty="0" smtClean="0">
                <a:latin typeface="Verdana" panose="020B0604030504040204" pitchFamily="34" charset="0"/>
                <a:ea typeface="Verdana" panose="020B0604030504040204" pitchFamily="34" charset="0"/>
                <a:cs typeface="Verdana" panose="020B0604030504040204" pitchFamily="34" charset="0"/>
              </a:rPr>
              <a:t>for each stage of training.</a:t>
            </a:r>
          </a:p>
          <a:p>
            <a:pPr lvl="0"/>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pPr/>
              <a:t>5</a:t>
            </a:fld>
            <a:endParaRPr lang="en-US" dirty="0"/>
          </a:p>
        </p:txBody>
      </p:sp>
    </p:spTree>
    <p:extLst>
      <p:ext uri="{BB962C8B-B14F-4D97-AF65-F5344CB8AC3E}">
        <p14:creationId xmlns:p14="http://schemas.microsoft.com/office/powerpoint/2010/main" val="339087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Arial" charset="0"/>
              <a:buChar char="•"/>
              <a:tabLst>
                <a:tab pos="457200" algn="l"/>
              </a:tabLst>
            </a:pPr>
            <a:r>
              <a:rPr lang="en-US" sz="1200" dirty="0" smtClean="0">
                <a:effectLst/>
                <a:latin typeface="Calibri" charset="0"/>
                <a:ea typeface="Calibri" charset="0"/>
                <a:cs typeface="Times New Roman" charset="0"/>
              </a:rPr>
              <a:t>For example,</a:t>
            </a:r>
            <a:r>
              <a:rPr lang="en-US" sz="1200" baseline="0" dirty="0" smtClean="0">
                <a:effectLst/>
                <a:latin typeface="Calibri" charset="0"/>
                <a:ea typeface="Calibri" charset="0"/>
                <a:cs typeface="Times New Roman" charset="0"/>
              </a:rPr>
              <a:t> one of our first CBD adopters, Medical Oncology has developed this EPA and associated milestones to correspond with the Foundations of Discipline stage. </a:t>
            </a:r>
          </a:p>
          <a:p>
            <a:pPr marL="342900" lvl="0" indent="-342900">
              <a:spcAft>
                <a:spcPts val="0"/>
              </a:spcAft>
              <a:buFont typeface="Arial" charset="0"/>
              <a:buChar char="•"/>
              <a:tabLst>
                <a:tab pos="457200" algn="l"/>
              </a:tabLst>
            </a:pPr>
            <a:r>
              <a:rPr lang="en-US" sz="1200" dirty="0" smtClean="0">
                <a:effectLst/>
                <a:latin typeface="Calibri" charset="0"/>
                <a:ea typeface="Calibri" charset="0"/>
                <a:cs typeface="Times New Roman" charset="0"/>
              </a:rPr>
              <a:t>Please note this example does not include all the milestones and the milestones have been truncated so that they fit on the slide.</a:t>
            </a:r>
          </a:p>
          <a:p>
            <a:pPr marL="342900" lvl="0" indent="-342900">
              <a:spcAft>
                <a:spcPts val="0"/>
              </a:spcAft>
              <a:buFont typeface="Arial" charset="0"/>
              <a:buChar char="•"/>
              <a:tabLst>
                <a:tab pos="457200" algn="l"/>
              </a:tabLst>
            </a:pPr>
            <a:endParaRPr lang="en-US" sz="1200" dirty="0" smtClean="0">
              <a:effectLst/>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02BE44E4-D6E0-446D-9134-31D2F2557413}" type="slidenum">
              <a:rPr lang="en-CA" smtClean="0"/>
              <a:t>6</a:t>
            </a:fld>
            <a:endParaRPr lang="en-CA"/>
          </a:p>
        </p:txBody>
      </p:sp>
    </p:spTree>
    <p:extLst>
      <p:ext uri="{BB962C8B-B14F-4D97-AF65-F5344CB8AC3E}">
        <p14:creationId xmlns:p14="http://schemas.microsoft.com/office/powerpoint/2010/main" val="110149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smtClean="0"/>
              <a:t>Within each stage, CBD then</a:t>
            </a:r>
            <a:r>
              <a:rPr lang="en-US" baseline="0" dirty="0" smtClean="0"/>
              <a:t> </a:t>
            </a:r>
            <a:r>
              <a:rPr lang="en-US" dirty="0" smtClean="0"/>
              <a:t>looks at the abilities and activities </a:t>
            </a:r>
            <a:r>
              <a:rPr lang="en-US" baseline="0" dirty="0" smtClean="0"/>
              <a:t>that are needed to meet these desired outcomes. </a:t>
            </a:r>
          </a:p>
          <a:p>
            <a:pPr marL="168244" indent="-168244">
              <a:buFont typeface="Arial" panose="020B0604020202020204" pitchFamily="34" charset="0"/>
              <a:buChar char="•"/>
            </a:pPr>
            <a:r>
              <a:rPr lang="en-US" baseline="0" dirty="0" smtClean="0"/>
              <a:t>These abilities and activities are assigned as markers of competence for the stage.</a:t>
            </a:r>
          </a:p>
          <a:p>
            <a:pPr marL="616894" lvl="1" indent="-168244">
              <a:buFont typeface="Arial" panose="020B0604020202020204" pitchFamily="34" charset="0"/>
              <a:buChar char="•"/>
            </a:pPr>
            <a:r>
              <a:rPr lang="en-US" baseline="0" dirty="0" smtClean="0"/>
              <a:t>In our new competency-based world, </a:t>
            </a:r>
            <a:r>
              <a:rPr lang="en-US" dirty="0" smtClean="0"/>
              <a:t>abilities of the individual learner are called milestones</a:t>
            </a:r>
          </a:p>
          <a:p>
            <a:pPr marL="616894" lvl="1" indent="-168244">
              <a:buFont typeface="Arial" panose="020B0604020202020204" pitchFamily="34" charset="0"/>
              <a:buChar char="•"/>
            </a:pPr>
            <a:r>
              <a:rPr lang="en-US" baseline="0" dirty="0" smtClean="0"/>
              <a:t>The activities or tasks that need to be accomplished are known as Entrustable Professional Activities or EPAs. </a:t>
            </a:r>
          </a:p>
          <a:p>
            <a:pPr marL="159694" marR="0" lvl="0" indent="-1682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you can see from this image, typically one EPA is made up of a number of teachable milestones. </a:t>
            </a:r>
          </a:p>
          <a:p>
            <a:pPr marL="159694" marR="0" lvl="0" indent="-1682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milestones are taught and learnt throughout each stage of training. </a:t>
            </a:r>
          </a:p>
          <a:p>
            <a:pPr marL="159694" lvl="0" indent="-168244">
              <a:buFont typeface="Arial" panose="020B0604020202020204" pitchFamily="34" charset="0"/>
              <a:buChar char="•"/>
            </a:pPr>
            <a:r>
              <a:rPr lang="en-US" dirty="0" smtClean="0"/>
              <a:t>Once the skills and attitudes required to meet the milestones have been taught — and presumably learnt by the trainees — educators can assess the achievement of the various milestones using an EPA. </a:t>
            </a:r>
            <a:endParaRPr lang="en-US" baseline="0" dirty="0" smtClean="0"/>
          </a:p>
        </p:txBody>
      </p:sp>
      <p:sp>
        <p:nvSpPr>
          <p:cNvPr id="4" name="Slide Number Placeholder 3"/>
          <p:cNvSpPr>
            <a:spLocks noGrp="1"/>
          </p:cNvSpPr>
          <p:nvPr>
            <p:ph type="sldNum" sz="quarter" idx="10"/>
          </p:nvPr>
        </p:nvSpPr>
        <p:spPr/>
        <p:txBody>
          <a:bodyPr/>
          <a:lstStyle/>
          <a:p>
            <a:fld id="{58DA4803-E63E-4A39-92CD-BD53E4FB49AE}" type="slidenum">
              <a:rPr lang="en-US" smtClean="0"/>
              <a:t>7</a:t>
            </a:fld>
            <a:endParaRPr lang="en-US" dirty="0"/>
          </a:p>
        </p:txBody>
      </p:sp>
    </p:spTree>
    <p:extLst>
      <p:ext uri="{BB962C8B-B14F-4D97-AF65-F5344CB8AC3E}">
        <p14:creationId xmlns:p14="http://schemas.microsoft.com/office/powerpoint/2010/main" val="338266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Overall,</a:t>
            </a:r>
            <a:r>
              <a:rPr lang="en-US" baseline="0" dirty="0" smtClean="0"/>
              <a:t> t</a:t>
            </a:r>
            <a:r>
              <a:rPr lang="en-US" dirty="0" smtClean="0"/>
              <a:t>he </a:t>
            </a:r>
            <a:r>
              <a:rPr lang="en-US" b="1" i="1" dirty="0" smtClean="0"/>
              <a:t>key difference</a:t>
            </a:r>
            <a:r>
              <a:rPr lang="en-US" dirty="0" smtClean="0"/>
              <a:t> between EPAs and milestones is that EPAs are the tasks or activities of the profession that must be accomplished, whereas milestones are the abilities of the individual.</a:t>
            </a:r>
            <a:r>
              <a:rPr lang="en-CA" dirty="0" smtClean="0">
                <a:effectLst/>
              </a:rPr>
              <a:t> </a:t>
            </a:r>
          </a:p>
          <a:p>
            <a:endParaRPr lang="en-CA" dirty="0"/>
          </a:p>
        </p:txBody>
      </p:sp>
      <p:sp>
        <p:nvSpPr>
          <p:cNvPr id="4" name="Slide Number Placeholder 3"/>
          <p:cNvSpPr>
            <a:spLocks noGrp="1"/>
          </p:cNvSpPr>
          <p:nvPr>
            <p:ph type="sldNum" sz="quarter" idx="10"/>
          </p:nvPr>
        </p:nvSpPr>
        <p:spPr/>
        <p:txBody>
          <a:bodyPr/>
          <a:lstStyle/>
          <a:p>
            <a:fld id="{58DA4803-E63E-4A39-92CD-BD53E4FB49AE}" type="slidenum">
              <a:rPr lang="en-US" smtClean="0"/>
              <a:t>8</a:t>
            </a:fld>
            <a:endParaRPr lang="en-US"/>
          </a:p>
        </p:txBody>
      </p:sp>
    </p:spTree>
    <p:extLst>
      <p:ext uri="{BB962C8B-B14F-4D97-AF65-F5344CB8AC3E}">
        <p14:creationId xmlns:p14="http://schemas.microsoft.com/office/powerpoint/2010/main" val="86915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EPAs ask the question “What can</a:t>
            </a:r>
            <a:r>
              <a:rPr lang="en-US" baseline="0" dirty="0" smtClean="0"/>
              <a:t> I safely delegate to my resident without direct supervision?”</a:t>
            </a:r>
            <a:endParaRPr lang="en-CA" dirty="0"/>
          </a:p>
        </p:txBody>
      </p:sp>
      <p:sp>
        <p:nvSpPr>
          <p:cNvPr id="4" name="Slide Number Placeholder 3"/>
          <p:cNvSpPr>
            <a:spLocks noGrp="1"/>
          </p:cNvSpPr>
          <p:nvPr>
            <p:ph type="sldNum" sz="quarter" idx="10"/>
          </p:nvPr>
        </p:nvSpPr>
        <p:spPr/>
        <p:txBody>
          <a:bodyPr/>
          <a:lstStyle/>
          <a:p>
            <a:fld id="{5A6EA532-0E50-A244-BC95-CADB00489449}" type="slidenum">
              <a:rPr lang="en-US" smtClean="0"/>
              <a:pPr/>
              <a:t>9</a:t>
            </a:fld>
            <a:endParaRPr lang="en-US" dirty="0"/>
          </a:p>
        </p:txBody>
      </p:sp>
    </p:spTree>
    <p:extLst>
      <p:ext uri="{BB962C8B-B14F-4D97-AF65-F5344CB8AC3E}">
        <p14:creationId xmlns:p14="http://schemas.microsoft.com/office/powerpoint/2010/main" val="339087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29658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10864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317142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dirty="0"/>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dirty="0"/>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Click to edit Master subtitle style</a:t>
            </a:r>
            <a:endParaRPr lang="en-US" dirty="0"/>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25313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0760561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422035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507630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879728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36117156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0695525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544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395573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503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2615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7586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4043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998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028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474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5136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4882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89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4CD43-98B3-4D80-B61A-10E9C53F0C2B}"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2491389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with 4 Imag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95400"/>
            <a:ext cx="9144000" cy="5562599"/>
          </a:xfrm>
        </p:spPr>
        <p:txBody>
          <a:bodyPr>
            <a:normAutofit/>
          </a:bodyPr>
          <a:lstStyle>
            <a:lvl1pPr marL="0" indent="0">
              <a:buFontTx/>
              <a:buNone/>
              <a:defRPr sz="2000">
                <a:latin typeface="Verdana"/>
                <a:cs typeface="Verdana"/>
              </a:defRPr>
            </a:lvl1pPr>
          </a:lstStyle>
          <a:p>
            <a:endParaRPr lang="en-US" dirty="0"/>
          </a:p>
        </p:txBody>
      </p:sp>
      <p:sp>
        <p:nvSpPr>
          <p:cNvPr id="17" name="Picture Placeholder 16"/>
          <p:cNvSpPr>
            <a:spLocks noGrp="1"/>
          </p:cNvSpPr>
          <p:nvPr>
            <p:ph type="pic" sz="quarter" idx="10"/>
          </p:nvPr>
        </p:nvSpPr>
        <p:spPr>
          <a:xfrm>
            <a:off x="0" y="0"/>
            <a:ext cx="2910620" cy="1295400"/>
          </a:xfrm>
        </p:spPr>
        <p:txBody>
          <a:bodyPr>
            <a:normAutofit/>
          </a:bodyPr>
          <a:lstStyle>
            <a:lvl1pPr marL="0" indent="0">
              <a:buFontTx/>
              <a:buNone/>
              <a:defRPr sz="2000">
                <a:latin typeface="Verdana"/>
                <a:cs typeface="Verdana"/>
              </a:defRPr>
            </a:lvl1pPr>
          </a:lstStyle>
          <a:p>
            <a:endParaRPr lang="en-US" dirty="0"/>
          </a:p>
        </p:txBody>
      </p:sp>
      <p:sp>
        <p:nvSpPr>
          <p:cNvPr id="5" name="Picture Placeholder 4"/>
          <p:cNvSpPr>
            <a:spLocks noGrp="1"/>
          </p:cNvSpPr>
          <p:nvPr>
            <p:ph type="pic" sz="quarter" idx="13"/>
          </p:nvPr>
        </p:nvSpPr>
        <p:spPr>
          <a:xfrm>
            <a:off x="6310287" y="1"/>
            <a:ext cx="2833714" cy="1295399"/>
          </a:xfrm>
        </p:spPr>
        <p:txBody>
          <a:bodyPr>
            <a:normAutofit/>
          </a:bodyPr>
          <a:lstStyle>
            <a:lvl1pPr marL="0" indent="0">
              <a:buFontTx/>
              <a:buNone/>
              <a:defRPr sz="2000">
                <a:latin typeface="Verdana"/>
                <a:cs typeface="Verdana"/>
              </a:defRPr>
            </a:lvl1pPr>
          </a:lstStyle>
          <a:p>
            <a:endParaRPr lang="en-US" dirty="0"/>
          </a:p>
        </p:txBody>
      </p:sp>
      <p:sp>
        <p:nvSpPr>
          <p:cNvPr id="8" name="Picture Placeholder 7"/>
          <p:cNvSpPr>
            <a:spLocks noGrp="1"/>
          </p:cNvSpPr>
          <p:nvPr>
            <p:ph type="pic" sz="quarter" idx="14"/>
          </p:nvPr>
        </p:nvSpPr>
        <p:spPr>
          <a:xfrm>
            <a:off x="2910620" y="1"/>
            <a:ext cx="3399667" cy="1295399"/>
          </a:xfrm>
        </p:spPr>
        <p:txBody>
          <a:bodyPr>
            <a:normAutofit/>
          </a:bodyPr>
          <a:lstStyle>
            <a:lvl1pPr marL="0" indent="0">
              <a:buFontTx/>
              <a:buNone/>
              <a:defRPr sz="2000">
                <a:latin typeface="Verdana"/>
                <a:cs typeface="Verdana"/>
              </a:defRPr>
            </a:lvl1pPr>
          </a:lstStyle>
          <a:p>
            <a:endParaRPr lang="en-US" dirty="0"/>
          </a:p>
        </p:txBody>
      </p:sp>
      <p:sp>
        <p:nvSpPr>
          <p:cNvPr id="13" name="Rectangle 3"/>
          <p:cNvSpPr txBox="1">
            <a:spLocks noChangeArrowheads="1"/>
          </p:cNvSpPr>
          <p:nvPr userDrawn="1"/>
        </p:nvSpPr>
        <p:spPr>
          <a:xfrm>
            <a:off x="3429000" y="5213350"/>
            <a:ext cx="4795838" cy="1069975"/>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Times" charset="0"/>
              <a:buNone/>
              <a:defRPr sz="1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white"/>
                </a:solidFill>
              </a:rPr>
              <a:t>Click to edit Master subtitle style</a:t>
            </a:r>
            <a:endParaRPr lang="en-US" dirty="0">
              <a:solidFill>
                <a:prstClr val="white"/>
              </a:solidFill>
            </a:endParaRPr>
          </a:p>
        </p:txBody>
      </p:sp>
      <p:sp>
        <p:nvSpPr>
          <p:cNvPr id="9" name="Rectangle 8"/>
          <p:cNvSpPr/>
          <p:nvPr userDrawn="1"/>
        </p:nvSpPr>
        <p:spPr>
          <a:xfrm>
            <a:off x="685800" y="5032816"/>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3549535" y="5202668"/>
            <a:ext cx="4748491" cy="1080657"/>
          </a:xfrm>
        </p:spPr>
        <p:txBody>
          <a:bodyPr anchor="ctr" anchorCtr="0">
            <a:normAutofit/>
          </a:bodyPr>
          <a:lstStyle>
            <a:lvl1pPr marL="0" indent="0" algn="l">
              <a:buNone/>
              <a:defRPr sz="150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457200" y="2499167"/>
            <a:ext cx="8229600" cy="1602807"/>
          </a:xfrm>
        </p:spPr>
        <p:txBody>
          <a:bodyPr/>
          <a:lstStyle>
            <a:lvl1pPr>
              <a:defRPr>
                <a:solidFill>
                  <a:schemeClr val="bg1"/>
                </a:solidFill>
                <a:latin typeface="Verdana"/>
                <a:cs typeface="Verdana"/>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9828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323476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996386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2040654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417595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9144000" cy="5638800"/>
          </a:xfrm>
          <a:prstGeom prst="rect">
            <a:avLst/>
          </a:prstGeom>
          <a:solidFill>
            <a:srgbClr val="003152">
              <a:alpha val="85000"/>
            </a:srgbClr>
          </a:solidFill>
          <a:ln>
            <a:noFill/>
          </a:ln>
          <a:effectLst/>
          <a:extLst/>
        </p:spPr>
        <p:txBody>
          <a:bodyPr wrap="none" anchor="ctr"/>
          <a:lstStyle/>
          <a:p>
            <a:pPr defTabSz="457200"/>
            <a:endParaRPr lang="en-US" dirty="0">
              <a:solidFill>
                <a:prstClr val="black"/>
              </a:solidFill>
            </a:endParaRPr>
          </a:p>
        </p:txBody>
      </p:sp>
      <p:sp>
        <p:nvSpPr>
          <p:cNvPr id="9" name="Rectangle 14"/>
          <p:cNvSpPr>
            <a:spLocks noChangeArrowheads="1"/>
          </p:cNvSpPr>
          <p:nvPr userDrawn="1"/>
        </p:nvSpPr>
        <p:spPr bwMode="auto">
          <a:xfrm>
            <a:off x="381000" y="1022350"/>
            <a:ext cx="8382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457200"/>
            <a:endParaRPr lang="en-US" dirty="0">
              <a:solidFill>
                <a:prstClr val="black"/>
              </a:solidFill>
            </a:endParaRPr>
          </a:p>
        </p:txBody>
      </p:sp>
      <p:sp>
        <p:nvSpPr>
          <p:cNvPr id="22" name="Rectangle 21"/>
          <p:cNvSpPr/>
          <p:nvPr userDrawn="1"/>
        </p:nvSpPr>
        <p:spPr>
          <a:xfrm>
            <a:off x="0" y="0"/>
            <a:ext cx="9144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userDrawn="1"/>
        </p:nvSpPr>
        <p:spPr>
          <a:xfrm>
            <a:off x="86766" y="78884"/>
            <a:ext cx="8969811"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userDrawn="1"/>
        </p:nvSpPr>
        <p:spPr>
          <a:xfrm>
            <a:off x="2072152" y="169855"/>
            <a:ext cx="513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2164379" y="196111"/>
            <a:ext cx="4950796" cy="844917"/>
          </a:xfrm>
        </p:spPr>
        <p:txBody>
          <a:bodyPr>
            <a:normAutofit/>
          </a:bodyPr>
          <a:lstStyle>
            <a:lvl1pPr algn="l">
              <a:defRPr sz="2400">
                <a:solidFill>
                  <a:schemeClr val="bg1"/>
                </a:solidFill>
                <a:latin typeface="Verdana"/>
                <a:cs typeface="Verdana"/>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24001"/>
            <a:ext cx="7391400" cy="4419600"/>
          </a:xfrm>
        </p:spPr>
        <p:txBody>
          <a:bodyPr/>
          <a:lstStyle>
            <a:lvl1pPr marL="228600" indent="-228600">
              <a:spcAft>
                <a:spcPts val="864"/>
              </a:spcAft>
              <a:defRPr sz="2400" b="0" i="0">
                <a:solidFill>
                  <a:srgbClr val="0F3350"/>
                </a:solidFill>
                <a:latin typeface="Verdana"/>
                <a:cs typeface="Verdana"/>
              </a:defRPr>
            </a:lvl1pPr>
            <a:lvl2pPr marL="742950" indent="-285750">
              <a:spcBef>
                <a:spcPts val="48"/>
              </a:spcBef>
              <a:buFont typeface="Arial"/>
              <a:buChar char="•"/>
              <a:defRPr sz="2000" b="0" i="0">
                <a:solidFill>
                  <a:schemeClr val="accent2"/>
                </a:solidFill>
                <a:latin typeface="Verdana"/>
                <a:cs typeface="Verdana"/>
              </a:defRPr>
            </a:lvl2pPr>
            <a:lvl3pPr marL="1143000" indent="-228600">
              <a:spcBef>
                <a:spcPts val="600"/>
              </a:spcBef>
              <a:buFont typeface="Lucida Grande"/>
              <a:buChar char="-"/>
              <a:defRPr sz="1800" b="0" i="0">
                <a:solidFill>
                  <a:srgbClr val="414F5C"/>
                </a:solidFill>
                <a:latin typeface="Verdana"/>
                <a:cs typeface="Verdana"/>
              </a:defRPr>
            </a:lvl3pPr>
            <a:lvl4pPr marL="1417320" indent="-228600">
              <a:spcBef>
                <a:spcPts val="600"/>
              </a:spcBef>
              <a:buFont typeface="Lucida Grande"/>
              <a:buChar char="-"/>
              <a:defRPr sz="1600" b="0" i="0">
                <a:solidFill>
                  <a:schemeClr val="accent6"/>
                </a:solidFill>
                <a:latin typeface="Verdana"/>
                <a:cs typeface="Verdana"/>
              </a:defRPr>
            </a:lvl4pPr>
            <a:lvl5pPr marL="1691640" indent="-228600">
              <a:spcBef>
                <a:spcPts val="600"/>
              </a:spcBef>
              <a:buFont typeface="Lucida Grande"/>
              <a:buChar char="-"/>
              <a:defRPr sz="1600" b="0" i="0">
                <a:solidFill>
                  <a:schemeClr val="accent6"/>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5932773" y="6490046"/>
            <a:ext cx="3123804" cy="365125"/>
          </a:xfrm>
        </p:spPr>
        <p:txBody>
          <a:bodyPr/>
          <a:lstStyle>
            <a:lvl1pPr>
              <a:defRPr sz="1000">
                <a:latin typeface="Verdana"/>
                <a:cs typeface="Verdana"/>
              </a:defRPr>
            </a:lvl1pPr>
          </a:lstStyle>
          <a:p>
            <a:fld id="{51EBB4C4-B395-064C-BD76-B6B6D3504CC4}" type="slidenum">
              <a:rPr lang="en-US" smtClean="0">
                <a:solidFill>
                  <a:prstClr val="black">
                    <a:tint val="75000"/>
                  </a:prstClr>
                </a:solidFill>
              </a:rPr>
              <a:pPr/>
              <a:t>‹#›</a:t>
            </a:fld>
            <a:endParaRPr lang="en-US" dirty="0">
              <a:solidFill>
                <a:prstClr val="black">
                  <a:tint val="75000"/>
                </a:prstClr>
              </a:solidFill>
            </a:endParaRPr>
          </a:p>
        </p:txBody>
      </p:sp>
      <p:sp>
        <p:nvSpPr>
          <p:cNvPr id="17" name="Picture Placeholder 16"/>
          <p:cNvSpPr>
            <a:spLocks noGrp="1"/>
          </p:cNvSpPr>
          <p:nvPr>
            <p:ph type="pic" sz="quarter" idx="13"/>
          </p:nvPr>
        </p:nvSpPr>
        <p:spPr>
          <a:xfrm>
            <a:off x="7659109" y="244543"/>
            <a:ext cx="1234561" cy="749677"/>
          </a:xfrm>
          <a:ln w="19050" cmpd="sng">
            <a:solidFill>
              <a:schemeClr val="bg1"/>
            </a:solidFill>
          </a:ln>
        </p:spPr>
        <p:txBody>
          <a:bodyPr>
            <a:normAutofit/>
          </a:bodyPr>
          <a:lstStyle>
            <a:lvl1pPr marL="0" indent="0">
              <a:buFontTx/>
              <a:buNone/>
              <a:defRPr sz="100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152" y="139099"/>
            <a:ext cx="1874821" cy="969264"/>
          </a:xfrm>
          <a:prstGeom prst="rect">
            <a:avLst/>
          </a:prstGeom>
        </p:spPr>
      </p:pic>
    </p:spTree>
    <p:extLst>
      <p:ext uri="{BB962C8B-B14F-4D97-AF65-F5344CB8AC3E}">
        <p14:creationId xmlns:p14="http://schemas.microsoft.com/office/powerpoint/2010/main" val="13086433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54CD43-98B3-4D80-B61A-10E9C53F0C2B}"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178395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54CD43-98B3-4D80-B61A-10E9C53F0C2B}"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50067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54CD43-98B3-4D80-B61A-10E9C53F0C2B}"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372817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4CD43-98B3-4D80-B61A-10E9C53F0C2B}"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294275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4CD43-98B3-4D80-B61A-10E9C53F0C2B}"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177967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54CD43-98B3-4D80-B61A-10E9C53F0C2B}"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C71AD-85E9-4F2B-AA2A-33399C8F3639}" type="slidenum">
              <a:rPr lang="en-US" smtClean="0"/>
              <a:t>‹#›</a:t>
            </a:fld>
            <a:endParaRPr lang="en-US"/>
          </a:p>
        </p:txBody>
      </p:sp>
    </p:spTree>
    <p:extLst>
      <p:ext uri="{BB962C8B-B14F-4D97-AF65-F5344CB8AC3E}">
        <p14:creationId xmlns:p14="http://schemas.microsoft.com/office/powerpoint/2010/main" val="312588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4CD43-98B3-4D80-B61A-10E9C53F0C2B}" type="datetimeFigureOut">
              <a:rPr lang="en-US" smtClean="0"/>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C71AD-85E9-4F2B-AA2A-33399C8F3639}" type="slidenum">
              <a:rPr lang="en-US" smtClean="0"/>
              <a:t>‹#›</a:t>
            </a:fld>
            <a:endParaRPr lang="en-US"/>
          </a:p>
        </p:txBody>
      </p:sp>
    </p:spTree>
    <p:extLst>
      <p:ext uri="{BB962C8B-B14F-4D97-AF65-F5344CB8AC3E}">
        <p14:creationId xmlns:p14="http://schemas.microsoft.com/office/powerpoint/2010/main" val="428612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700" r:id="rId15"/>
    <p:sldLayoutId id="2147483701" r:id="rId16"/>
    <p:sldLayoutId id="2147483702" r:id="rId17"/>
    <p:sldLayoutId id="2147483703"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4CD43-98B3-4D80-B61A-10E9C53F0C2B}" type="datetimeFigureOut">
              <a:rPr lang="en-US" smtClean="0">
                <a:solidFill>
                  <a:prstClr val="black">
                    <a:tint val="75000"/>
                  </a:prstClr>
                </a:solidFill>
              </a:rPr>
              <a:pPr/>
              <a:t>10/30/2017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C71AD-85E9-4F2B-AA2A-33399C8F36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63797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bd@royalcollege.ca"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www.royalcollege.ca/portal/page/portal/rc/common/documents/resources/cbd_road_map_e.pdf" TargetMode="External"/><Relationship Id="rId18" Type="http://schemas.openxmlformats.org/officeDocument/2006/relationships/image" Target="../media/image30.jpg"/><Relationship Id="rId3" Type="http://schemas.openxmlformats.org/officeDocument/2006/relationships/image" Target="../media/image16.jpeg"/><Relationship Id="rId21" Type="http://schemas.openxmlformats.org/officeDocument/2006/relationships/hyperlink" Target="http://bit.ly/1VJnJDY" TargetMode="External"/><Relationship Id="rId7" Type="http://schemas.openxmlformats.org/officeDocument/2006/relationships/hyperlink" Target="http://www.royalcollege.ca/portal/page/portal/rc/canmeds/resources/pocket_resources" TargetMode="External"/><Relationship Id="rId12" Type="http://schemas.openxmlformats.org/officeDocument/2006/relationships/image" Target="../media/image27.jpg"/><Relationship Id="rId17" Type="http://schemas.openxmlformats.org/officeDocument/2006/relationships/hyperlink" Target="http://www.royalcollege.ca/portal/page/portal/rc/resources/publications/cbd_community_touchpoint" TargetMode="External"/><Relationship Id="rId2" Type="http://schemas.openxmlformats.org/officeDocument/2006/relationships/notesSlide" Target="../notesSlides/notesSlide14.xml"/><Relationship Id="rId16" Type="http://schemas.openxmlformats.org/officeDocument/2006/relationships/image" Target="../media/image29.jpg"/><Relationship Id="rId20" Type="http://schemas.openxmlformats.org/officeDocument/2006/relationships/image" Target="../media/image31.jpeg"/><Relationship Id="rId1" Type="http://schemas.openxmlformats.org/officeDocument/2006/relationships/slideLayout" Target="../slideLayouts/slideLayout17.xml"/><Relationship Id="rId6" Type="http://schemas.openxmlformats.org/officeDocument/2006/relationships/image" Target="../media/image24.jpeg"/><Relationship Id="rId11" Type="http://schemas.openxmlformats.org/officeDocument/2006/relationships/hyperlink" Target="http://canmeds.royalcollege.ca/" TargetMode="External"/><Relationship Id="rId5" Type="http://schemas.openxmlformats.org/officeDocument/2006/relationships/hyperlink" Target="http://www.royalcollege.ca/portal/page/portal/rc/canmeds/resources/publications#teaching_assessment_tools_guide" TargetMode="External"/><Relationship Id="rId15" Type="http://schemas.openxmlformats.org/officeDocument/2006/relationships/hyperlink" Target="http://www.royalcollege.ca/portal/page/portal/rc/resources/cbme/resources/faculty_supporthttp:/www.royalcollege.ca/portal/page/portal/rc/resources/cbme/resources" TargetMode="External"/><Relationship Id="rId10" Type="http://schemas.openxmlformats.org/officeDocument/2006/relationships/image" Target="../media/image26.png"/><Relationship Id="rId19" Type="http://schemas.openxmlformats.org/officeDocument/2006/relationships/hyperlink" Target="http://www.royalcollege.ca/portal/page/portal/rc/canmeds/framework" TargetMode="External"/><Relationship Id="rId4" Type="http://schemas.openxmlformats.org/officeDocument/2006/relationships/hyperlink" Target="http://www.royalcollege.ca/cbd/resources/" TargetMode="External"/><Relationship Id="rId9" Type="http://schemas.openxmlformats.org/officeDocument/2006/relationships/hyperlink" Target="http://www.royalcollege.ca/portal/page/portal/rc/canmeds/resources/publications#QI_Residency_education" TargetMode="External"/><Relationship Id="rId1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hyperlink" Target="http://www.royalcollege.ca/cbd/resources" TargetMode="External"/><Relationship Id="rId3" Type="http://schemas.openxmlformats.org/officeDocument/2006/relationships/hyperlink" Target="mailto:cbd@royalcollege.ca" TargetMode="External"/><Relationship Id="rId7" Type="http://schemas.openxmlformats.org/officeDocument/2006/relationships/hyperlink" Target="http://www.royalcollege.ca/cbd"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www.linkedin.com/" TargetMode="External"/><Relationship Id="rId5" Type="http://schemas.openxmlformats.org/officeDocument/2006/relationships/hyperlink" Target="https://twitter.com/Royal_College" TargetMode="External"/><Relationship Id="rId4" Type="http://schemas.openxmlformats.org/officeDocument/2006/relationships/hyperlink" Target="http://www.facebook.com/TheRoyalCollege" TargetMode="Externa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9.jpeg"/><Relationship Id="rId5" Type="http://schemas.openxmlformats.org/officeDocument/2006/relationships/image" Target="../media/image6.pn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4.jp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canmeds.royalcollege.ca/"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Us Spread the News</a:t>
            </a:r>
            <a:endParaRPr lang="en-CA" dirty="0"/>
          </a:p>
        </p:txBody>
      </p:sp>
      <p:sp>
        <p:nvSpPr>
          <p:cNvPr id="3" name="Content Placeholder 2"/>
          <p:cNvSpPr>
            <a:spLocks noGrp="1"/>
          </p:cNvSpPr>
          <p:nvPr>
            <p:ph idx="1"/>
          </p:nvPr>
        </p:nvSpPr>
        <p:spPr/>
        <p:txBody>
          <a:bodyPr>
            <a:noAutofit/>
          </a:bodyPr>
          <a:lstStyle/>
          <a:p>
            <a:pPr marL="0" indent="0">
              <a:buNone/>
            </a:pPr>
            <a:r>
              <a:rPr lang="en-US" dirty="0">
                <a:solidFill>
                  <a:schemeClr val="tx1"/>
                </a:solidFill>
              </a:rPr>
              <a:t>This presentation has been developed for </a:t>
            </a:r>
            <a:r>
              <a:rPr lang="en-US" dirty="0" smtClean="0">
                <a:solidFill>
                  <a:schemeClr val="tx1"/>
                </a:solidFill>
              </a:rPr>
              <a:t> your use:</a:t>
            </a:r>
          </a:p>
          <a:p>
            <a:r>
              <a:rPr lang="en-US" dirty="0" smtClean="0">
                <a:solidFill>
                  <a:schemeClr val="tx1"/>
                </a:solidFill>
              </a:rPr>
              <a:t>Share </a:t>
            </a:r>
            <a:r>
              <a:rPr lang="en-US" dirty="0">
                <a:solidFill>
                  <a:schemeClr val="tx1"/>
                </a:solidFill>
              </a:rPr>
              <a:t>and/or incorporate these slides as </a:t>
            </a:r>
            <a:r>
              <a:rPr lang="en-US" dirty="0" smtClean="0">
                <a:solidFill>
                  <a:schemeClr val="tx1"/>
                </a:solidFill>
              </a:rPr>
              <a:t>needed</a:t>
            </a:r>
            <a:r>
              <a:rPr lang="en-US" dirty="0">
                <a:solidFill>
                  <a:schemeClr val="tx1"/>
                </a:solidFill>
              </a:rPr>
              <a:t>, simply source the Royal </a:t>
            </a:r>
            <a:r>
              <a:rPr lang="en-US" dirty="0" smtClean="0">
                <a:solidFill>
                  <a:schemeClr val="tx1"/>
                </a:solidFill>
              </a:rPr>
              <a:t>College</a:t>
            </a:r>
          </a:p>
          <a:p>
            <a:r>
              <a:rPr lang="en-US" dirty="0" smtClean="0">
                <a:solidFill>
                  <a:schemeClr val="tx1"/>
                </a:solidFill>
              </a:rPr>
              <a:t>All </a:t>
            </a:r>
            <a:r>
              <a:rPr lang="en-US" dirty="0">
                <a:solidFill>
                  <a:schemeClr val="tx1"/>
                </a:solidFill>
              </a:rPr>
              <a:t>text, images and logos contained herein </a:t>
            </a:r>
            <a:r>
              <a:rPr lang="en-US" dirty="0" smtClean="0">
                <a:solidFill>
                  <a:schemeClr val="tx1"/>
                </a:solidFill>
              </a:rPr>
              <a:t> are </a:t>
            </a:r>
            <a:r>
              <a:rPr lang="en-US" dirty="0">
                <a:solidFill>
                  <a:schemeClr val="tx1"/>
                </a:solidFill>
              </a:rPr>
              <a:t>the property of Royal College of </a:t>
            </a:r>
            <a:r>
              <a:rPr lang="en-US" dirty="0" smtClean="0">
                <a:solidFill>
                  <a:schemeClr val="tx1"/>
                </a:solidFill>
              </a:rPr>
              <a:t> Physicians </a:t>
            </a:r>
            <a:r>
              <a:rPr lang="en-US" dirty="0">
                <a:solidFill>
                  <a:schemeClr val="tx1"/>
                </a:solidFill>
              </a:rPr>
              <a:t>and Surgeons of </a:t>
            </a:r>
            <a:r>
              <a:rPr lang="en-US" dirty="0" smtClean="0">
                <a:solidFill>
                  <a:schemeClr val="tx1"/>
                </a:solidFill>
              </a:rPr>
              <a:t>Canada</a:t>
            </a:r>
          </a:p>
          <a:p>
            <a:r>
              <a:rPr lang="en-US" dirty="0" smtClean="0">
                <a:solidFill>
                  <a:schemeClr val="tx1"/>
                </a:solidFill>
              </a:rPr>
              <a:t>Questions</a:t>
            </a:r>
            <a:r>
              <a:rPr lang="en-US" dirty="0">
                <a:solidFill>
                  <a:schemeClr val="tx1"/>
                </a:solidFill>
              </a:rPr>
              <a:t>? Email </a:t>
            </a:r>
            <a:r>
              <a:rPr lang="en-US" dirty="0" smtClean="0">
                <a:solidFill>
                  <a:schemeClr val="tx1"/>
                </a:solidFill>
                <a:hlinkClick r:id="rId3"/>
              </a:rPr>
              <a:t>cbd@royalcollege.ca</a:t>
            </a:r>
            <a:r>
              <a:rPr lang="en-US" dirty="0" smtClean="0">
                <a:solidFill>
                  <a:schemeClr val="tx1"/>
                </a:solidFill>
              </a:rPr>
              <a:t> </a:t>
            </a:r>
            <a:endParaRPr lang="en-US" dirty="0">
              <a:solidFill>
                <a:schemeClr val="tx1"/>
              </a:solidFill>
            </a:endParaRPr>
          </a:p>
          <a:p>
            <a:pPr marL="0" indent="0">
              <a:buNone/>
            </a:pPr>
            <a:endParaRPr lang="en-CA" sz="2300" dirty="0">
              <a:solidFill>
                <a:schemeClr val="tx1"/>
              </a:solidFill>
            </a:endParaRPr>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spTree>
    <p:extLst>
      <p:ext uri="{BB962C8B-B14F-4D97-AF65-F5344CB8AC3E}">
        <p14:creationId xmlns:p14="http://schemas.microsoft.com/office/powerpoint/2010/main" val="3053349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997" t="20102" r="13513" b="11854"/>
          <a:stretch/>
        </p:blipFill>
        <p:spPr>
          <a:xfrm>
            <a:off x="3352800" y="4100643"/>
            <a:ext cx="2590800" cy="2334792"/>
          </a:xfrm>
        </p:spPr>
      </p:pic>
      <p:sp>
        <p:nvSpPr>
          <p:cNvPr id="2" name="Title 1"/>
          <p:cNvSpPr>
            <a:spLocks noGrp="1"/>
          </p:cNvSpPr>
          <p:nvPr>
            <p:ph type="title"/>
          </p:nvPr>
        </p:nvSpPr>
        <p:spPr/>
        <p:txBody>
          <a:bodyPr/>
          <a:lstStyle/>
          <a:p>
            <a:r>
              <a:rPr lang="en-US" dirty="0" smtClean="0"/>
              <a:t>Milestones and EPAs within Each Stage of Training </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10</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6" name="TextBox 5"/>
          <p:cNvSpPr txBox="1"/>
          <p:nvPr/>
        </p:nvSpPr>
        <p:spPr>
          <a:xfrm>
            <a:off x="617516" y="1954411"/>
            <a:ext cx="7993084" cy="3108543"/>
          </a:xfrm>
          <a:prstGeom prst="rect">
            <a:avLst/>
          </a:prstGeom>
          <a:noFill/>
        </p:spPr>
        <p:txBody>
          <a:bodyPr wrap="square" numCol="2" rtlCol="0">
            <a:spAutoFit/>
          </a:bodyPr>
          <a:lstStyle/>
          <a:p>
            <a:pPr marL="285750" indent="-285750">
              <a:spcAft>
                <a:spcPts val="6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Provide clear learning and teaching paths</a:t>
            </a:r>
          </a:p>
          <a:p>
            <a:pPr marL="285750" indent="-285750">
              <a:spcAft>
                <a:spcPts val="6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Remove need to teach </a:t>
            </a:r>
            <a:br>
              <a:rPr lang="en-US" sz="2200" dirty="0" smtClean="0">
                <a:latin typeface="Verdana" panose="020B0604030504040204" pitchFamily="34" charset="0"/>
                <a:ea typeface="Verdana" panose="020B0604030504040204" pitchFamily="34" charset="0"/>
                <a:cs typeface="Verdana" panose="020B0604030504040204" pitchFamily="34" charset="0"/>
              </a:rPr>
            </a:br>
            <a:r>
              <a:rPr lang="en-US" sz="2200" dirty="0" smtClean="0">
                <a:latin typeface="Verdana" panose="020B0604030504040204" pitchFamily="34" charset="0"/>
                <a:ea typeface="Verdana" panose="020B0604030504040204" pitchFamily="34" charset="0"/>
                <a:cs typeface="Verdana" panose="020B0604030504040204" pitchFamily="34" charset="0"/>
              </a:rPr>
              <a:t>or evaluate everything </a:t>
            </a:r>
            <a:br>
              <a:rPr lang="en-US" sz="2200" dirty="0" smtClean="0">
                <a:latin typeface="Verdana" panose="020B0604030504040204" pitchFamily="34" charset="0"/>
                <a:ea typeface="Verdana" panose="020B0604030504040204" pitchFamily="34" charset="0"/>
                <a:cs typeface="Verdana" panose="020B0604030504040204" pitchFamily="34" charset="0"/>
              </a:rPr>
            </a:br>
            <a:r>
              <a:rPr lang="en-US" sz="2200" dirty="0" smtClean="0">
                <a:latin typeface="Verdana" panose="020B0604030504040204" pitchFamily="34" charset="0"/>
                <a:ea typeface="Verdana" panose="020B0604030504040204" pitchFamily="34" charset="0"/>
                <a:cs typeface="Verdana" panose="020B0604030504040204" pitchFamily="34" charset="0"/>
              </a:rPr>
              <a:t>at once – focused on discrete clinical tasks</a:t>
            </a:r>
          </a:p>
          <a:p>
            <a:pPr>
              <a:spcAft>
                <a:spcPts val="600"/>
              </a:spcAft>
            </a:pP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628650" indent="-285750">
              <a:spcAft>
                <a:spcPts val="6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Allow for regular, meaningful feedback, tracking and coaching</a:t>
            </a:r>
          </a:p>
          <a:p>
            <a:pPr marL="628650" indent="-285750">
              <a:spcAft>
                <a:spcPts val="6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Generate practical and </a:t>
            </a:r>
            <a:br>
              <a:rPr lang="en-US" sz="2200" dirty="0" smtClean="0">
                <a:latin typeface="Verdana" panose="020B0604030504040204" pitchFamily="34" charset="0"/>
                <a:ea typeface="Verdana" panose="020B0604030504040204" pitchFamily="34" charset="0"/>
                <a:cs typeface="Verdana" panose="020B0604030504040204" pitchFamily="34" charset="0"/>
              </a:rPr>
            </a:br>
            <a:r>
              <a:rPr lang="en-US" sz="2200" dirty="0" smtClean="0">
                <a:latin typeface="Verdana" panose="020B0604030504040204" pitchFamily="34" charset="0"/>
                <a:ea typeface="Verdana" panose="020B0604030504040204" pitchFamily="34" charset="0"/>
                <a:cs typeface="Verdana" panose="020B0604030504040204" pitchFamily="34" charset="0"/>
              </a:rPr>
              <a:t>demonstrable evaluation data</a:t>
            </a:r>
          </a:p>
          <a:p>
            <a:endParaRPr lang="en-CA" sz="2000" dirty="0"/>
          </a:p>
        </p:txBody>
      </p:sp>
      <p:sp>
        <p:nvSpPr>
          <p:cNvPr id="5" name="TextBox 4"/>
          <p:cNvSpPr txBox="1"/>
          <p:nvPr/>
        </p:nvSpPr>
        <p:spPr>
          <a:xfrm>
            <a:off x="1066800" y="1447800"/>
            <a:ext cx="6629400" cy="461665"/>
          </a:xfrm>
          <a:prstGeom prst="rect">
            <a:avLst/>
          </a:prstGeom>
          <a:noFill/>
        </p:spPr>
        <p:txBody>
          <a:bodyPr wrap="square" rtlCol="0">
            <a:spAutoFit/>
          </a:bodyPr>
          <a:lstStyle/>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Assessment </a:t>
            </a:r>
            <a:r>
              <a:rPr lang="en-US" sz="2400" b="1" i="1" dirty="0" smtClean="0">
                <a:latin typeface="Verdana" panose="020B0604030504040204" pitchFamily="34" charset="0"/>
                <a:ea typeface="Verdana" panose="020B0604030504040204" pitchFamily="34" charset="0"/>
                <a:cs typeface="Verdana" panose="020B0604030504040204" pitchFamily="34" charset="0"/>
              </a:rPr>
              <a:t>for</a:t>
            </a:r>
            <a:r>
              <a:rPr lang="en-US" sz="2400" b="1" dirty="0" smtClean="0">
                <a:latin typeface="Verdana" panose="020B0604030504040204" pitchFamily="34" charset="0"/>
                <a:ea typeface="Verdana" panose="020B0604030504040204" pitchFamily="34" charset="0"/>
                <a:cs typeface="Verdana" panose="020B0604030504040204" pitchFamily="34" charset="0"/>
              </a:rPr>
              <a:t> learning</a:t>
            </a:r>
            <a:endParaRPr lang="en-CA"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5174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Milestones </a:t>
            </a:r>
            <a:br>
              <a:rPr lang="en-US" dirty="0" smtClean="0"/>
            </a:br>
            <a:r>
              <a:rPr lang="en-US" dirty="0" smtClean="0"/>
              <a:t>and EPAs</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11</a:t>
            </a:fld>
            <a:endParaRPr lang="en-US" dirty="0">
              <a:solidFill>
                <a:prstClr val="black">
                  <a:tint val="75000"/>
                </a:prstClr>
              </a:solidFill>
            </a:endParaRPr>
          </a:p>
        </p:txBody>
      </p:sp>
      <p:sp>
        <p:nvSpPr>
          <p:cNvPr id="12" name="Content Placeholder 11"/>
          <p:cNvSpPr>
            <a:spLocks noGrp="1"/>
          </p:cNvSpPr>
          <p:nvPr>
            <p:ph idx="1"/>
          </p:nvPr>
        </p:nvSpPr>
        <p:spPr>
          <a:xfrm>
            <a:off x="685799" y="1539240"/>
            <a:ext cx="8054789" cy="4937760"/>
          </a:xfrm>
        </p:spPr>
        <p:txBody>
          <a:bodyPr>
            <a:noAutofit/>
          </a:bodyPr>
          <a:lstStyle/>
          <a:p>
            <a:pPr marL="171450" indent="-171450">
              <a:spcBef>
                <a:spcPts val="0"/>
              </a:spcBef>
              <a:spcAft>
                <a:spcPts val="1800"/>
              </a:spcAft>
              <a:buFont typeface="Arial" pitchFamily="34" charset="0"/>
              <a:buChar char="•"/>
            </a:pPr>
            <a:r>
              <a:rPr lang="en-US" dirty="0" smtClean="0">
                <a:solidFill>
                  <a:schemeClr val="tx1"/>
                </a:solidFill>
              </a:rPr>
              <a:t>Link clinical activities with learning and assessment,</a:t>
            </a:r>
          </a:p>
          <a:p>
            <a:pPr marL="171450" indent="-171450">
              <a:spcBef>
                <a:spcPts val="0"/>
              </a:spcBef>
              <a:spcAft>
                <a:spcPts val="1800"/>
              </a:spcAft>
              <a:buFont typeface="Arial" pitchFamily="34" charset="0"/>
              <a:buChar char="•"/>
            </a:pPr>
            <a:r>
              <a:rPr lang="en-US" dirty="0" smtClean="0">
                <a:solidFill>
                  <a:schemeClr val="tx1"/>
                </a:solidFill>
              </a:rPr>
              <a:t>Clearly </a:t>
            </a:r>
            <a:r>
              <a:rPr lang="en-US" dirty="0">
                <a:solidFill>
                  <a:schemeClr val="tx1"/>
                </a:solidFill>
              </a:rPr>
              <a:t>defined targets for acquiring competency and meeting standards throughout </a:t>
            </a:r>
            <a:r>
              <a:rPr lang="en-US" dirty="0" smtClean="0">
                <a:solidFill>
                  <a:schemeClr val="tx1"/>
                </a:solidFill>
              </a:rPr>
              <a:t>training,</a:t>
            </a:r>
          </a:p>
          <a:p>
            <a:pPr marL="171450" indent="-171450">
              <a:spcBef>
                <a:spcPts val="0"/>
              </a:spcBef>
              <a:spcAft>
                <a:spcPts val="1800"/>
              </a:spcAft>
              <a:buFont typeface="Arial" pitchFamily="34" charset="0"/>
              <a:buChar char="•"/>
            </a:pPr>
            <a:r>
              <a:rPr lang="en-US" dirty="0" smtClean="0">
                <a:solidFill>
                  <a:schemeClr val="tx1"/>
                </a:solidFill>
              </a:rPr>
              <a:t>Better </a:t>
            </a:r>
            <a:r>
              <a:rPr lang="en-US" dirty="0">
                <a:solidFill>
                  <a:schemeClr val="tx1"/>
                </a:solidFill>
              </a:rPr>
              <a:t>preparation to serve patients and </a:t>
            </a:r>
            <a:r>
              <a:rPr lang="en-US" dirty="0" smtClean="0">
                <a:solidFill>
                  <a:schemeClr val="tx1"/>
                </a:solidFill>
              </a:rPr>
              <a:t>communities, and</a:t>
            </a:r>
          </a:p>
          <a:p>
            <a:pPr marL="171450" indent="-171450">
              <a:spcBef>
                <a:spcPts val="0"/>
              </a:spcBef>
              <a:spcAft>
                <a:spcPts val="1800"/>
              </a:spcAft>
              <a:buFont typeface="Arial" pitchFamily="34" charset="0"/>
              <a:buChar char="•"/>
            </a:pPr>
            <a:r>
              <a:rPr lang="en-US" dirty="0" smtClean="0">
                <a:solidFill>
                  <a:schemeClr val="tx1"/>
                </a:solidFill>
              </a:rPr>
              <a:t>Strive </a:t>
            </a:r>
            <a:r>
              <a:rPr lang="en-US" dirty="0">
                <a:solidFill>
                  <a:schemeClr val="tx1"/>
                </a:solidFill>
              </a:rPr>
              <a:t>towards mastery of skills and abilities beyond training and throughout practice.</a:t>
            </a:r>
          </a:p>
        </p:txBody>
      </p:sp>
      <p:pic>
        <p:nvPicPr>
          <p:cNvPr id="14" name="Picture Placeholder 13"/>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983937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As a Teacher………</a:t>
            </a:r>
            <a:endParaRPr lang="en-CA" dirty="0"/>
          </a:p>
        </p:txBody>
      </p:sp>
      <p:sp>
        <p:nvSpPr>
          <p:cNvPr id="9" name="Content Placeholder 8"/>
          <p:cNvSpPr>
            <a:spLocks noGrp="1"/>
          </p:cNvSpPr>
          <p:nvPr>
            <p:ph idx="1"/>
          </p:nvPr>
        </p:nvSpPr>
        <p:spPr/>
        <p:txBody>
          <a:bodyPr/>
          <a:lstStyle/>
          <a:p>
            <a:pPr>
              <a:spcBef>
                <a:spcPts val="600"/>
              </a:spcBef>
              <a:spcAft>
                <a:spcPts val="1800"/>
              </a:spcAft>
            </a:pPr>
            <a:r>
              <a:rPr lang="en-US" dirty="0" smtClean="0">
                <a:solidFill>
                  <a:schemeClr val="tx1"/>
                </a:solidFill>
              </a:rPr>
              <a:t>Focus on specific clinical activities with residents at different stages, </a:t>
            </a:r>
          </a:p>
          <a:p>
            <a:pPr>
              <a:spcBef>
                <a:spcPts val="600"/>
              </a:spcBef>
              <a:spcAft>
                <a:spcPts val="1800"/>
              </a:spcAft>
            </a:pPr>
            <a:r>
              <a:rPr lang="en-US" dirty="0" smtClean="0">
                <a:solidFill>
                  <a:schemeClr val="tx1"/>
                </a:solidFill>
              </a:rPr>
              <a:t>Focus on teaching towards specific milestones within a stage, and</a:t>
            </a:r>
          </a:p>
          <a:p>
            <a:pPr>
              <a:spcBef>
                <a:spcPts val="600"/>
              </a:spcBef>
              <a:spcAft>
                <a:spcPts val="1800"/>
              </a:spcAft>
            </a:pPr>
            <a:r>
              <a:rPr lang="en-US" dirty="0" smtClean="0">
                <a:solidFill>
                  <a:schemeClr val="tx1"/>
                </a:solidFill>
              </a:rPr>
              <a:t>Conduct assessments of specific EPAs.</a:t>
            </a:r>
            <a:endParaRPr lang="en-US" dirty="0">
              <a:solidFill>
                <a:schemeClr val="tx1"/>
              </a:solidFill>
            </a:endParaRPr>
          </a:p>
        </p:txBody>
      </p:sp>
      <p:sp>
        <p:nvSpPr>
          <p:cNvPr id="10" name="Picture Placeholder 9"/>
          <p:cNvSpPr>
            <a:spLocks noGrp="1"/>
          </p:cNvSpPr>
          <p:nvPr>
            <p:ph type="pic" sz="quarter" idx="13"/>
          </p:nvPr>
        </p:nvSpPr>
        <p:spPr/>
      </p:sp>
      <p:pic>
        <p:nvPicPr>
          <p:cNvPr id="5" name="Picture Placeholder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spTree>
    <p:extLst>
      <p:ext uri="{BB962C8B-B14F-4D97-AF65-F5344CB8AC3E}">
        <p14:creationId xmlns:p14="http://schemas.microsoft.com/office/powerpoint/2010/main" val="4945500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and EPAs</a:t>
            </a:r>
            <a:endParaRPr lang="en-US" dirty="0"/>
          </a:p>
        </p:txBody>
      </p:sp>
      <p:sp>
        <p:nvSpPr>
          <p:cNvPr id="3" name="Content Placeholder 2"/>
          <p:cNvSpPr>
            <a:spLocks noGrp="1"/>
          </p:cNvSpPr>
          <p:nvPr>
            <p:ph idx="1"/>
          </p:nvPr>
        </p:nvSpPr>
        <p:spPr>
          <a:xfrm>
            <a:off x="666748" y="1619250"/>
            <a:ext cx="3505200" cy="4419600"/>
          </a:xfrm>
        </p:spPr>
        <p:txBody>
          <a:bodyPr/>
          <a:lstStyle/>
          <a:p>
            <a:pPr marL="0" indent="0" algn="ctr">
              <a:spcBef>
                <a:spcPts val="0"/>
              </a:spcBef>
              <a:spcAft>
                <a:spcPts val="600"/>
              </a:spcAft>
              <a:buNone/>
            </a:pPr>
            <a:r>
              <a:rPr lang="en-US" b="1" dirty="0" smtClean="0">
                <a:solidFill>
                  <a:schemeClr val="tx1"/>
                </a:solidFill>
              </a:rPr>
              <a:t>Milestones for teaching</a:t>
            </a:r>
          </a:p>
          <a:p>
            <a:pPr marL="0" indent="0" algn="ctr">
              <a:buNone/>
            </a:pPr>
            <a:r>
              <a:rPr lang="en-CA" dirty="0">
                <a:solidFill>
                  <a:schemeClr val="tx1"/>
                </a:solidFill>
              </a:rPr>
              <a:t>Abilities expected </a:t>
            </a:r>
            <a:r>
              <a:rPr lang="en-CA" dirty="0" smtClean="0">
                <a:solidFill>
                  <a:schemeClr val="tx1"/>
                </a:solidFill>
              </a:rPr>
              <a:t/>
            </a:r>
            <a:br>
              <a:rPr lang="en-CA" dirty="0" smtClean="0">
                <a:solidFill>
                  <a:schemeClr val="tx1"/>
                </a:solidFill>
              </a:rPr>
            </a:br>
            <a:r>
              <a:rPr lang="en-CA" dirty="0" smtClean="0">
                <a:solidFill>
                  <a:schemeClr val="tx1"/>
                </a:solidFill>
              </a:rPr>
              <a:t>of </a:t>
            </a:r>
            <a:r>
              <a:rPr lang="en-CA" dirty="0">
                <a:solidFill>
                  <a:schemeClr val="tx1"/>
                </a:solidFill>
              </a:rPr>
              <a:t>a resident at </a:t>
            </a:r>
            <a:r>
              <a:rPr lang="en-CA" dirty="0" smtClean="0">
                <a:solidFill>
                  <a:schemeClr val="tx1"/>
                </a:solidFill>
              </a:rPr>
              <a:t/>
            </a:r>
            <a:br>
              <a:rPr lang="en-CA" dirty="0" smtClean="0">
                <a:solidFill>
                  <a:schemeClr val="tx1"/>
                </a:solidFill>
              </a:rPr>
            </a:br>
            <a:r>
              <a:rPr lang="en-CA" dirty="0" smtClean="0">
                <a:solidFill>
                  <a:schemeClr val="tx1"/>
                </a:solidFill>
              </a:rPr>
              <a:t>a </a:t>
            </a:r>
            <a:r>
              <a:rPr lang="en-CA" dirty="0">
                <a:solidFill>
                  <a:schemeClr val="tx1"/>
                </a:solidFill>
              </a:rPr>
              <a:t>defined stage of training </a:t>
            </a:r>
          </a:p>
          <a:p>
            <a:pPr marL="0" indent="0">
              <a:buNone/>
            </a:pPr>
            <a:endParaRPr lang="en-US" dirty="0"/>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sp>
        <p:nvSpPr>
          <p:cNvPr id="6" name="TextBox 5"/>
          <p:cNvSpPr txBox="1"/>
          <p:nvPr/>
        </p:nvSpPr>
        <p:spPr>
          <a:xfrm>
            <a:off x="5018033" y="1614487"/>
            <a:ext cx="3429000" cy="2816156"/>
          </a:xfrm>
          <a:prstGeom prst="rect">
            <a:avLst/>
          </a:prstGeom>
          <a:noFill/>
        </p:spPr>
        <p:txBody>
          <a:bodyPr wrap="square" rtlCol="0">
            <a:spAutoFit/>
          </a:bodyPr>
          <a:lstStyle/>
          <a:p>
            <a:pPr algn="ctr">
              <a:spcAft>
                <a:spcPts val="600"/>
              </a:spcAft>
            </a:pPr>
            <a:r>
              <a:rPr lang="en-US" sz="2400" b="1" dirty="0" smtClean="0">
                <a:latin typeface="Verdana" panose="020B0604030504040204" pitchFamily="34" charset="0"/>
                <a:ea typeface="Verdana" panose="020B0604030504040204" pitchFamily="34" charset="0"/>
                <a:cs typeface="Verdana" panose="020B0604030504040204" pitchFamily="34" charset="0"/>
              </a:rPr>
              <a:t>EPAs for Assessment</a:t>
            </a:r>
          </a:p>
          <a:p>
            <a:pPr algn="ctr">
              <a:spcAft>
                <a:spcPts val="1200"/>
              </a:spcAft>
            </a:pPr>
            <a:r>
              <a:rPr lang="en-CA" sz="2400" dirty="0" smtClean="0">
                <a:latin typeface="Verdana" panose="020B0604030504040204" pitchFamily="34" charset="0"/>
                <a:ea typeface="Verdana" panose="020B0604030504040204" pitchFamily="34" charset="0"/>
                <a:cs typeface="Verdana" panose="020B0604030504040204" pitchFamily="34" charset="0"/>
              </a:rPr>
              <a:t>Meaningful</a:t>
            </a:r>
            <a:r>
              <a:rPr lang="en-CA" sz="2400" dirty="0">
                <a:latin typeface="Verdana" panose="020B0604030504040204" pitchFamily="34" charset="0"/>
                <a:ea typeface="Verdana" panose="020B0604030504040204" pitchFamily="34" charset="0"/>
                <a:cs typeface="Verdana" panose="020B0604030504040204" pitchFamily="34" charset="0"/>
              </a:rPr>
              <a:t>, measurable markers of progression </a:t>
            </a:r>
            <a:r>
              <a:rPr lang="en-CA" sz="2400" dirty="0" smtClean="0">
                <a:latin typeface="Verdana" panose="020B0604030504040204" pitchFamily="34" charset="0"/>
                <a:ea typeface="Verdana" panose="020B0604030504040204" pitchFamily="34" charset="0"/>
                <a:cs typeface="Verdana" panose="020B0604030504040204" pitchFamily="34" charset="0"/>
              </a:rPr>
              <a:t/>
            </a:r>
            <a:br>
              <a:rPr lang="en-CA" sz="2400" dirty="0" smtClean="0">
                <a:latin typeface="Verdana" panose="020B0604030504040204" pitchFamily="34" charset="0"/>
                <a:ea typeface="Verdana" panose="020B0604030504040204" pitchFamily="34" charset="0"/>
                <a:cs typeface="Verdana" panose="020B0604030504040204" pitchFamily="34" charset="0"/>
              </a:rPr>
            </a:br>
            <a:r>
              <a:rPr lang="en-CA" sz="2400" dirty="0" smtClean="0">
                <a:latin typeface="Verdana" panose="020B0604030504040204" pitchFamily="34" charset="0"/>
                <a:ea typeface="Verdana" panose="020B0604030504040204" pitchFamily="34" charset="0"/>
                <a:cs typeface="Verdana" panose="020B0604030504040204" pitchFamily="34" charset="0"/>
              </a:rPr>
              <a:t>of </a:t>
            </a:r>
            <a:r>
              <a:rPr lang="en-CA" sz="2400" dirty="0">
                <a:latin typeface="Verdana" panose="020B0604030504040204" pitchFamily="34" charset="0"/>
                <a:ea typeface="Verdana" panose="020B0604030504040204" pitchFamily="34" charset="0"/>
                <a:cs typeface="Verdana" panose="020B0604030504040204" pitchFamily="34" charset="0"/>
              </a:rPr>
              <a:t>competence</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49" y="4038093"/>
            <a:ext cx="3766927" cy="215253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574" y="4114800"/>
            <a:ext cx="2618695" cy="1961494"/>
          </a:xfrm>
          <a:prstGeom prst="rect">
            <a:avLst/>
          </a:prstGeom>
        </p:spPr>
      </p:pic>
    </p:spTree>
    <p:extLst>
      <p:ext uri="{BB962C8B-B14F-4D97-AF65-F5344CB8AC3E}">
        <p14:creationId xmlns:p14="http://schemas.microsoft.com/office/powerpoint/2010/main" val="15825961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Assessing with Milestones and EPAs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Educators </a:t>
            </a:r>
            <a:r>
              <a:rPr lang="en-US" dirty="0">
                <a:solidFill>
                  <a:schemeClr val="tx1"/>
                </a:solidFill>
              </a:rPr>
              <a:t>will use milestones to design educational activities and teach specific abilities. </a:t>
            </a:r>
            <a:endParaRPr lang="en-US" dirty="0" smtClean="0">
              <a:solidFill>
                <a:schemeClr val="tx1"/>
              </a:solidFill>
            </a:endParaRPr>
          </a:p>
          <a:p>
            <a:r>
              <a:rPr lang="en-US" dirty="0" smtClean="0">
                <a:solidFill>
                  <a:schemeClr val="tx1"/>
                </a:solidFill>
              </a:rPr>
              <a:t>Once </a:t>
            </a:r>
            <a:r>
              <a:rPr lang="en-US" dirty="0">
                <a:solidFill>
                  <a:schemeClr val="tx1"/>
                </a:solidFill>
              </a:rPr>
              <a:t>the </a:t>
            </a:r>
            <a:r>
              <a:rPr lang="en-US" dirty="0" smtClean="0">
                <a:solidFill>
                  <a:schemeClr val="tx1"/>
                </a:solidFill>
              </a:rPr>
              <a:t>skills/attitudes </a:t>
            </a:r>
            <a:r>
              <a:rPr lang="en-US" dirty="0">
                <a:solidFill>
                  <a:schemeClr val="tx1"/>
                </a:solidFill>
              </a:rPr>
              <a:t>required to meet the milestones have been </a:t>
            </a:r>
            <a:r>
              <a:rPr lang="en-US" dirty="0" smtClean="0">
                <a:solidFill>
                  <a:schemeClr val="tx1"/>
                </a:solidFill>
              </a:rPr>
              <a:t>taught, educators </a:t>
            </a:r>
            <a:r>
              <a:rPr lang="en-US" dirty="0">
                <a:solidFill>
                  <a:schemeClr val="tx1"/>
                </a:solidFill>
              </a:rPr>
              <a:t>can assess </a:t>
            </a:r>
            <a:r>
              <a:rPr lang="en-US" dirty="0" smtClean="0">
                <a:solidFill>
                  <a:schemeClr val="tx1"/>
                </a:solidFill>
              </a:rPr>
              <a:t>achievement using </a:t>
            </a:r>
            <a:r>
              <a:rPr lang="en-US" dirty="0">
                <a:solidFill>
                  <a:schemeClr val="tx1"/>
                </a:solidFill>
              </a:rPr>
              <a:t>an EPA. </a:t>
            </a:r>
            <a:endParaRPr lang="en-US" dirty="0" smtClean="0">
              <a:solidFill>
                <a:schemeClr val="tx1"/>
              </a:solidFill>
            </a:endParaRPr>
          </a:p>
          <a:p>
            <a:r>
              <a:rPr lang="en-US" dirty="0" smtClean="0">
                <a:solidFill>
                  <a:schemeClr val="tx1"/>
                </a:solidFill>
              </a:rPr>
              <a:t>If the EPA </a:t>
            </a:r>
            <a:r>
              <a:rPr lang="en-US" dirty="0">
                <a:solidFill>
                  <a:schemeClr val="tx1"/>
                </a:solidFill>
              </a:rPr>
              <a:t>is successfully performed, then all the skills which make up the various milestones within </a:t>
            </a:r>
            <a:r>
              <a:rPr lang="en-US" dirty="0" smtClean="0">
                <a:solidFill>
                  <a:schemeClr val="tx1"/>
                </a:solidFill>
              </a:rPr>
              <a:t>the EPA </a:t>
            </a:r>
            <a:r>
              <a:rPr lang="en-US" dirty="0">
                <a:solidFill>
                  <a:schemeClr val="tx1"/>
                </a:solidFill>
              </a:rPr>
              <a:t>have been learned </a:t>
            </a:r>
            <a:r>
              <a:rPr lang="en-US" dirty="0" smtClean="0">
                <a:solidFill>
                  <a:schemeClr val="tx1"/>
                </a:solidFill>
              </a:rPr>
              <a:t>and competence has been demonstrated. </a:t>
            </a:r>
            <a:endParaRPr lang="en-US" dirty="0">
              <a:solidFill>
                <a:schemeClr val="tx1"/>
              </a:solidFill>
            </a:endParaRPr>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spTree>
    <p:extLst>
      <p:ext uri="{BB962C8B-B14F-4D97-AF65-F5344CB8AC3E}">
        <p14:creationId xmlns:p14="http://schemas.microsoft.com/office/powerpoint/2010/main" val="2989547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Unpack </a:t>
            </a:r>
            <a:r>
              <a:rPr lang="en-US" dirty="0" smtClean="0"/>
              <a:t>Milestones</a:t>
            </a:r>
            <a:endParaRPr lang="en-US" dirty="0"/>
          </a:p>
        </p:txBody>
      </p:sp>
      <p:sp>
        <p:nvSpPr>
          <p:cNvPr id="3" name="Content Placeholder 2"/>
          <p:cNvSpPr>
            <a:spLocks noGrp="1"/>
          </p:cNvSpPr>
          <p:nvPr>
            <p:ph idx="1"/>
          </p:nvPr>
        </p:nvSpPr>
        <p:spPr/>
        <p:txBody>
          <a:bodyPr>
            <a:normAutofit/>
          </a:bodyPr>
          <a:lstStyle/>
          <a:p>
            <a:r>
              <a:rPr lang="en-US" sz="2100" dirty="0">
                <a:solidFill>
                  <a:schemeClr val="tx1"/>
                </a:solidFill>
              </a:rPr>
              <a:t>If a trainee is struggling with an EPA, the teacher can </a:t>
            </a:r>
            <a:r>
              <a:rPr lang="en-US" sz="2100" dirty="0" smtClean="0">
                <a:solidFill>
                  <a:schemeClr val="tx1"/>
                </a:solidFill>
              </a:rPr>
              <a:t>break the EPA down into its component abilities (milestones</a:t>
            </a:r>
            <a:r>
              <a:rPr lang="en-US" sz="2100" dirty="0">
                <a:solidFill>
                  <a:schemeClr val="tx1"/>
                </a:solidFill>
              </a:rPr>
              <a:t>) to help determine where further guidance or teaching is needed.</a:t>
            </a:r>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281" b="7281"/>
          <a:stretch>
            <a:fillRect/>
          </a:stretch>
        </p:blipFill>
        <p:spPr/>
      </p:pic>
      <p:pic>
        <p:nvPicPr>
          <p:cNvPr id="5" name="Picture Placeholder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2966782"/>
            <a:ext cx="4267200" cy="3033968"/>
          </a:xfrm>
          <a:prstGeom prst="rect">
            <a:avLst/>
          </a:prstGeom>
        </p:spPr>
      </p:pic>
    </p:spTree>
    <p:extLst>
      <p:ext uri="{BB962C8B-B14F-4D97-AF65-F5344CB8AC3E}">
        <p14:creationId xmlns:p14="http://schemas.microsoft.com/office/powerpoint/2010/main" val="19522470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Balanced View </a:t>
            </a:r>
            <a:br>
              <a:rPr lang="en-US" dirty="0" smtClean="0"/>
            </a:br>
            <a:r>
              <a:rPr lang="en-US" dirty="0" smtClean="0"/>
              <a:t>of Performance</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16</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7" name="Content Placeholder 6"/>
          <p:cNvSpPr>
            <a:spLocks noGrp="1"/>
          </p:cNvSpPr>
          <p:nvPr>
            <p:ph idx="1"/>
          </p:nvPr>
        </p:nvSpPr>
        <p:spPr>
          <a:xfrm>
            <a:off x="838200" y="2133600"/>
            <a:ext cx="7467600" cy="2438400"/>
          </a:xfrm>
        </p:spPr>
        <p:txBody>
          <a:bodyPr>
            <a:noAutofit/>
          </a:bodyPr>
          <a:lstStyle/>
          <a:p>
            <a:pPr marL="58738" indent="0" algn="ctr">
              <a:spcBef>
                <a:spcPts val="0"/>
              </a:spcBef>
              <a:spcAft>
                <a:spcPts val="0"/>
              </a:spcAft>
              <a:buNone/>
            </a:pPr>
            <a:r>
              <a:rPr lang="en-US" dirty="0">
                <a:solidFill>
                  <a:schemeClr val="tx1"/>
                </a:solidFill>
              </a:rPr>
              <a:t>The combination of milestones and EPAs will allow educators to examine performance at both the micro (when needed) and macro levels – providing a truly </a:t>
            </a:r>
            <a:r>
              <a:rPr lang="en-US" b="1" dirty="0">
                <a:solidFill>
                  <a:schemeClr val="tx1"/>
                </a:solidFill>
              </a:rPr>
              <a:t>balanced view </a:t>
            </a:r>
            <a:r>
              <a:rPr lang="en-US" dirty="0">
                <a:solidFill>
                  <a:schemeClr val="tx1"/>
                </a:solidFill>
              </a:rPr>
              <a:t>of a trainee’s abilities.</a:t>
            </a:r>
          </a:p>
        </p:txBody>
      </p:sp>
    </p:spTree>
    <p:extLst>
      <p:ext uri="{BB962C8B-B14F-4D97-AF65-F5344CB8AC3E}">
        <p14:creationId xmlns:p14="http://schemas.microsoft.com/office/powerpoint/2010/main" val="989861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CanMEDS and CBD Resources</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pPr/>
              <a:t>17</a:t>
            </a:fld>
            <a:endParaRPr lang="en-US" dirty="0"/>
          </a:p>
        </p:txBody>
      </p:sp>
      <p:pic>
        <p:nvPicPr>
          <p:cNvPr id="14" name="Picture Placeholder 1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5" name="TextBox 4"/>
          <p:cNvSpPr txBox="1"/>
          <p:nvPr/>
        </p:nvSpPr>
        <p:spPr>
          <a:xfrm>
            <a:off x="828674" y="1318359"/>
            <a:ext cx="7458075" cy="4154984"/>
          </a:xfrm>
          <a:prstGeom prst="rect">
            <a:avLst/>
          </a:prstGeom>
          <a:noFill/>
        </p:spPr>
        <p:txBody>
          <a:bodyPr wrap="square" rtlCol="0">
            <a:spAutoFit/>
          </a:bodyPr>
          <a:lstStyle/>
          <a:p>
            <a:pPr algn="ctr"/>
            <a:r>
              <a:rPr lang="en-CA" sz="2400" dirty="0" smtClean="0">
                <a:latin typeface="Verdana" panose="020B0604030504040204" pitchFamily="34" charset="0"/>
                <a:ea typeface="Verdana" panose="020B0604030504040204" pitchFamily="34" charset="0"/>
                <a:cs typeface="Verdana" panose="020B0604030504040204" pitchFamily="34" charset="0"/>
              </a:rPr>
              <a:t>Visit us at </a:t>
            </a:r>
            <a:r>
              <a:rPr lang="en-CA" sz="2400" dirty="0" smtClean="0">
                <a:latin typeface="Verdana" panose="020B0604030504040204" pitchFamily="34" charset="0"/>
                <a:ea typeface="Verdana" panose="020B0604030504040204" pitchFamily="34" charset="0"/>
                <a:cs typeface="Verdana" panose="020B0604030504040204" pitchFamily="34" charset="0"/>
                <a:hlinkClick r:id="rId4"/>
              </a:rPr>
              <a:t>www.royalcollege.ca/cbd/resources/</a:t>
            </a:r>
            <a:r>
              <a:rPr lang="en-CA"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CA" sz="2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1981200"/>
            <a:ext cx="1635488" cy="2116512"/>
          </a:xfrm>
          <a:prstGeom prst="rect">
            <a:avLst/>
          </a:prstGeom>
        </p:spPr>
      </p:pic>
      <p:pic>
        <p:nvPicPr>
          <p:cNvPr id="10" name="Picture 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5371" y="4283362"/>
            <a:ext cx="1524000" cy="1020781"/>
          </a:xfrm>
          <a:prstGeom prst="rect">
            <a:avLst/>
          </a:prstGeom>
        </p:spPr>
      </p:pic>
      <p:pic>
        <p:nvPicPr>
          <p:cNvPr id="11" name="Picture 1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14641" y="1962150"/>
            <a:ext cx="1621159" cy="2180441"/>
          </a:xfrm>
          <a:prstGeom prst="rect">
            <a:avLst/>
          </a:prstGeom>
          <a:ln>
            <a:solidFill>
              <a:srgbClr val="000000"/>
            </a:solidFill>
          </a:ln>
        </p:spPr>
      </p:pic>
      <p:pic>
        <p:nvPicPr>
          <p:cNvPr id="7" name="Picture 6">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9972" y="4204725"/>
            <a:ext cx="3638550" cy="1099418"/>
          </a:xfrm>
          <a:prstGeom prst="rect">
            <a:avLst/>
          </a:prstGeom>
        </p:spPr>
      </p:pic>
      <p:pic>
        <p:nvPicPr>
          <p:cNvPr id="13" name="Picture 12">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57711" y="1962150"/>
            <a:ext cx="1684159" cy="2135807"/>
          </a:xfrm>
          <a:prstGeom prst="rect">
            <a:avLst/>
          </a:prstGeom>
          <a:ln>
            <a:solidFill>
              <a:schemeClr val="tx1"/>
            </a:solidFill>
          </a:ln>
        </p:spPr>
      </p:pic>
      <p:pic>
        <p:nvPicPr>
          <p:cNvPr id="16" name="Picture 15">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0287" y="4305471"/>
            <a:ext cx="1865788" cy="976561"/>
          </a:xfrm>
          <a:prstGeom prst="rect">
            <a:avLst/>
          </a:prstGeom>
        </p:spPr>
      </p:pic>
      <p:pic>
        <p:nvPicPr>
          <p:cNvPr id="17" name="Picture 16">
            <a:hlinkClick r:id="rId17"/>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59871" y="5467350"/>
            <a:ext cx="5715000" cy="857250"/>
          </a:xfrm>
          <a:prstGeom prst="rect">
            <a:avLst/>
          </a:prstGeom>
          <a:ln>
            <a:solidFill>
              <a:schemeClr val="tx1"/>
            </a:solidFill>
          </a:ln>
        </p:spPr>
      </p:pic>
      <p:pic>
        <p:nvPicPr>
          <p:cNvPr id="19" name="Picture 18">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8427" y="1962150"/>
            <a:ext cx="1620905" cy="2097890"/>
          </a:xfrm>
          <a:prstGeom prst="rect">
            <a:avLst/>
          </a:prstGeom>
          <a:ln>
            <a:solidFill>
              <a:srgbClr val="000000"/>
            </a:solidFill>
          </a:ln>
        </p:spPr>
      </p:pic>
      <p:sp>
        <p:nvSpPr>
          <p:cNvPr id="20" name="TextBox 19"/>
          <p:cNvSpPr txBox="1"/>
          <p:nvPr/>
        </p:nvSpPr>
        <p:spPr>
          <a:xfrm>
            <a:off x="6614640" y="5467350"/>
            <a:ext cx="1672109" cy="830997"/>
          </a:xfrm>
          <a:prstGeom prst="rect">
            <a:avLst/>
          </a:prstGeom>
          <a:noFill/>
          <a:ln w="22225">
            <a:solidFill>
              <a:srgbClr val="003152"/>
            </a:solidFill>
          </a:ln>
        </p:spPr>
        <p:txBody>
          <a:bodyPr wrap="square" rtlCol="0">
            <a:spAutoFit/>
          </a:bodyPr>
          <a:lstStyle/>
          <a:p>
            <a:pPr lvl="0"/>
            <a:r>
              <a:rPr lang="en-CA" sz="1200"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CanMEDS: </a:t>
            </a:r>
            <a:r>
              <a:rPr lang="en-CA" sz="12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 </a:t>
            </a:r>
            <a:r>
              <a:rPr lang="en-CA" sz="1200"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Introduction for </a:t>
            </a:r>
            <a:r>
              <a:rPr lang="en-CA" sz="12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Clinical Teachers </a:t>
            </a:r>
            <a:r>
              <a:rPr lang="en-CA" sz="1200" u="sng"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1"/>
              </a:rPr>
              <a:t>– Video Series</a:t>
            </a:r>
            <a:r>
              <a:rPr lang="en-CA"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0194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t>
            </a:r>
            <a:r>
              <a:rPr lang="en-US" dirty="0" smtClean="0"/>
              <a:t>Input Matters</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18</a:t>
            </a:fld>
            <a:endParaRPr lang="en-US" dirty="0">
              <a:solidFill>
                <a:prstClr val="black">
                  <a:tint val="75000"/>
                </a:prstClr>
              </a:solidFill>
            </a:endParaRPr>
          </a:p>
        </p:txBody>
      </p:sp>
      <p:sp>
        <p:nvSpPr>
          <p:cNvPr id="12" name="Content Placeholder 11"/>
          <p:cNvSpPr>
            <a:spLocks noGrp="1"/>
          </p:cNvSpPr>
          <p:nvPr>
            <p:ph idx="1"/>
          </p:nvPr>
        </p:nvSpPr>
        <p:spPr>
          <a:xfrm>
            <a:off x="838200" y="1828799"/>
            <a:ext cx="7391400" cy="4114801"/>
          </a:xfrm>
        </p:spPr>
        <p:txBody>
          <a:bodyPr>
            <a:noAutofit/>
          </a:bodyPr>
          <a:lstStyle/>
          <a:p>
            <a:pPr marL="0" indent="0">
              <a:buNone/>
            </a:pPr>
            <a:r>
              <a:rPr lang="en-US" dirty="0" smtClean="0">
                <a:solidFill>
                  <a:schemeClr val="tx1"/>
                </a:solidFill>
              </a:rPr>
              <a:t>Share your input with the Royal College via:</a:t>
            </a:r>
            <a:endParaRPr lang="en-US" dirty="0">
              <a:solidFill>
                <a:schemeClr val="tx1"/>
              </a:solidFill>
            </a:endParaRPr>
          </a:p>
          <a:p>
            <a:pPr marL="625475">
              <a:spcBef>
                <a:spcPts val="0"/>
              </a:spcBef>
              <a:spcAft>
                <a:spcPts val="600"/>
              </a:spcAft>
            </a:pPr>
            <a:r>
              <a:rPr lang="en-US" dirty="0" smtClean="0">
                <a:hlinkClick r:id="rId3"/>
              </a:rPr>
              <a:t>cbd@royalcollege.ca</a:t>
            </a:r>
            <a:r>
              <a:rPr lang="en-US" dirty="0" smtClean="0"/>
              <a:t>  </a:t>
            </a:r>
            <a:endParaRPr lang="en-US" dirty="0"/>
          </a:p>
          <a:p>
            <a:pPr marL="628650">
              <a:spcBef>
                <a:spcPts val="0"/>
              </a:spcBef>
              <a:spcAft>
                <a:spcPts val="600"/>
              </a:spcAft>
            </a:pPr>
            <a:r>
              <a:rPr lang="en-US" dirty="0">
                <a:hlinkClick r:id="rId4"/>
              </a:rPr>
              <a:t>www.facebook.com/TheRoyalCollege</a:t>
            </a:r>
            <a:endParaRPr lang="en-US" dirty="0"/>
          </a:p>
          <a:p>
            <a:pPr marL="628650">
              <a:spcBef>
                <a:spcPts val="0"/>
              </a:spcBef>
              <a:spcAft>
                <a:spcPts val="600"/>
              </a:spcAft>
            </a:pPr>
            <a:r>
              <a:rPr lang="en-US" dirty="0">
                <a:hlinkClick r:id="rId5"/>
              </a:rPr>
              <a:t>https://</a:t>
            </a:r>
            <a:r>
              <a:rPr lang="en-US" dirty="0" smtClean="0">
                <a:hlinkClick r:id="rId5"/>
              </a:rPr>
              <a:t>twitter.com/Royal_College</a:t>
            </a:r>
            <a:r>
              <a:rPr lang="en-US" dirty="0" smtClean="0"/>
              <a:t> </a:t>
            </a:r>
          </a:p>
          <a:p>
            <a:pPr marL="628650">
              <a:spcBef>
                <a:spcPts val="0"/>
              </a:spcBef>
              <a:spcAft>
                <a:spcPts val="600"/>
              </a:spcAft>
            </a:pPr>
            <a:r>
              <a:rPr lang="en-US" dirty="0" smtClean="0">
                <a:hlinkClick r:id="rId6"/>
              </a:rPr>
              <a:t>www.linkedin.com</a:t>
            </a:r>
            <a:r>
              <a:rPr lang="en-US" dirty="0" smtClean="0"/>
              <a:t> </a:t>
            </a:r>
          </a:p>
          <a:p>
            <a:pPr marL="0" indent="0">
              <a:buNone/>
            </a:pPr>
            <a:r>
              <a:rPr lang="en-CA" dirty="0" smtClean="0">
                <a:solidFill>
                  <a:schemeClr val="tx1"/>
                </a:solidFill>
              </a:rPr>
              <a:t>For more information, visit</a:t>
            </a:r>
          </a:p>
          <a:p>
            <a:pPr>
              <a:spcBef>
                <a:spcPts val="0"/>
              </a:spcBef>
              <a:spcAft>
                <a:spcPts val="600"/>
              </a:spcAft>
            </a:pPr>
            <a:r>
              <a:rPr lang="en-CA" dirty="0" smtClean="0">
                <a:solidFill>
                  <a:schemeClr val="tx1"/>
                </a:solidFill>
                <a:hlinkClick r:id="rId7"/>
              </a:rPr>
              <a:t>www.royalcollege.ca/cbd</a:t>
            </a:r>
            <a:r>
              <a:rPr lang="en-CA" dirty="0" smtClean="0">
                <a:solidFill>
                  <a:schemeClr val="tx1"/>
                </a:solidFill>
              </a:rPr>
              <a:t>    </a:t>
            </a:r>
          </a:p>
          <a:p>
            <a:pPr>
              <a:spcBef>
                <a:spcPts val="0"/>
              </a:spcBef>
              <a:spcAft>
                <a:spcPts val="600"/>
              </a:spcAft>
            </a:pPr>
            <a:r>
              <a:rPr lang="en-CA" dirty="0" smtClean="0">
                <a:solidFill>
                  <a:schemeClr val="tx1"/>
                </a:solidFill>
                <a:hlinkClick r:id="rId8"/>
              </a:rPr>
              <a:t>www.royalcollege.ca/cbd/resources</a:t>
            </a:r>
            <a:r>
              <a:rPr lang="en-CA" dirty="0" smtClean="0">
                <a:solidFill>
                  <a:schemeClr val="tx1"/>
                </a:solidFill>
              </a:rPr>
              <a:t>  </a:t>
            </a:r>
            <a:endParaRPr lang="en-CA" i="1" dirty="0">
              <a:solidFill>
                <a:schemeClr val="tx1"/>
              </a:solidFill>
            </a:endParaRPr>
          </a:p>
        </p:txBody>
      </p:sp>
      <p:pic>
        <p:nvPicPr>
          <p:cNvPr id="14" name="Picture Placeholder 13"/>
          <p:cNvPicPr>
            <a:picLocks noGrp="1" noChangeAspect="1"/>
          </p:cNvPicPr>
          <p:nvPr>
            <p:ph type="pic" sz="quarter" idx="13"/>
          </p:nvPr>
        </p:nvPicPr>
        <p:blipFill>
          <a:blip r:embed="rId9"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30474361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70000" lnSpcReduction="20000"/>
          </a:bodyPr>
          <a:lstStyle/>
          <a:p>
            <a:pPr marL="0" indent="0">
              <a:buNone/>
            </a:pPr>
            <a:r>
              <a:rPr lang="en-CA" dirty="0"/>
              <a:t>Images</a:t>
            </a:r>
          </a:p>
          <a:p>
            <a:r>
              <a:rPr lang="en-CA" dirty="0"/>
              <a:t>Slide 4 and 10 : Competence Continuum, Royal College of Physicians and Surgeons of Canada</a:t>
            </a:r>
          </a:p>
          <a:p>
            <a:r>
              <a:rPr lang="en-CA" dirty="0"/>
              <a:t>Slide 7 : EPAs and Milestones, Royal College of Physicians and Surgeons of Canada</a:t>
            </a:r>
          </a:p>
          <a:p>
            <a:r>
              <a:rPr lang="en-CA" dirty="0"/>
              <a:t>Slide 9 : </a:t>
            </a:r>
            <a:r>
              <a:rPr lang="en-CA" dirty="0" err="1"/>
              <a:t>Résident</a:t>
            </a:r>
            <a:r>
              <a:rPr lang="en-CA" dirty="0"/>
              <a:t> </a:t>
            </a:r>
          </a:p>
          <a:p>
            <a:r>
              <a:rPr lang="en-CA" dirty="0"/>
              <a:t>Slide 13 : http://www.child-development-guidance.com/stages-of-child-development.html</a:t>
            </a:r>
          </a:p>
          <a:p>
            <a:r>
              <a:rPr lang="en-CA" dirty="0"/>
              <a:t>Slide 13 : </a:t>
            </a:r>
            <a:r>
              <a:rPr lang="en-CA" dirty="0" smtClean="0"/>
              <a:t>Public domain image http</a:t>
            </a:r>
            <a:r>
              <a:rPr lang="en-CA" dirty="0"/>
              <a:t>://tse3.mm.bing.net/th?id=OIP.J2UqHBwajPLjkOWgp2WXXAEsDh&amp;w=205&amp;h=154&amp;c=7&amp;qlt=90&amp;o=4&amp;dpr=1.25&amp;pid=1.7 </a:t>
            </a:r>
          </a:p>
          <a:p>
            <a:r>
              <a:rPr lang="en-CA" dirty="0"/>
              <a:t>Slide 17 : Royal College of Physicians and Surgeons of </a:t>
            </a:r>
            <a:r>
              <a:rPr lang="en-CA" dirty="0" smtClean="0"/>
              <a:t>Canada</a:t>
            </a:r>
            <a:endParaRPr lang="en-CA" dirty="0"/>
          </a:p>
          <a:p>
            <a:endParaRPr lang="en-CA" dirty="0"/>
          </a:p>
        </p:txBody>
      </p:sp>
      <p:sp>
        <p:nvSpPr>
          <p:cNvPr id="4" name="Picture Placeholder 3"/>
          <p:cNvSpPr>
            <a:spLocks noGrp="1"/>
          </p:cNvSpPr>
          <p:nvPr>
            <p:ph type="pic" sz="quarter" idx="13"/>
          </p:nvPr>
        </p:nvSpPr>
        <p:spPr/>
      </p:sp>
    </p:spTree>
    <p:extLst>
      <p:ext uri="{BB962C8B-B14F-4D97-AF65-F5344CB8AC3E}">
        <p14:creationId xmlns:p14="http://schemas.microsoft.com/office/powerpoint/2010/main" val="2743925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18" name="Picture Placeholder 17"/>
          <p:cNvPicPr>
            <a:picLocks noGrp="1" noChangeAspect="1"/>
          </p:cNvPicPr>
          <p:nvPr>
            <p:ph type="pic" sz="quarter" idx="14"/>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p:pic>
      <p:pic>
        <p:nvPicPr>
          <p:cNvPr id="27" name="Picture Placeholder 26"/>
          <p:cNvPicPr>
            <a:picLocks noGrp="1" noChangeAspect="1"/>
          </p:cNvPicPr>
          <p:nvPr>
            <p:ph type="pic" sz="quarter" idx="10"/>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8" name="Rectangle 7"/>
          <p:cNvSpPr/>
          <p:nvPr/>
        </p:nvSpPr>
        <p:spPr>
          <a:xfrm>
            <a:off x="0" y="2"/>
            <a:ext cx="9144001" cy="6857998"/>
          </a:xfrm>
          <a:prstGeom prst="rect">
            <a:avLst/>
          </a:prstGeom>
          <a:solidFill>
            <a:srgbClr val="003152">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685800" y="5031245"/>
            <a:ext cx="7772400" cy="1412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Title Slide_external_bilen3.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22223" y="5088035"/>
            <a:ext cx="2511552" cy="1298448"/>
          </a:xfrm>
          <a:prstGeom prst="rect">
            <a:avLst/>
          </a:prstGeom>
        </p:spPr>
      </p:pic>
      <p:sp>
        <p:nvSpPr>
          <p:cNvPr id="6" name="Title 5"/>
          <p:cNvSpPr>
            <a:spLocks noGrp="1"/>
          </p:cNvSpPr>
          <p:nvPr>
            <p:ph type="title"/>
          </p:nvPr>
        </p:nvSpPr>
        <p:spPr>
          <a:xfrm>
            <a:off x="457200" y="1998921"/>
            <a:ext cx="8229600" cy="2488019"/>
          </a:xfrm>
          <a:solidFill>
            <a:srgbClr val="9A8F60"/>
          </a:solidFill>
          <a:ln w="28575">
            <a:solidFill>
              <a:schemeClr val="bg1"/>
            </a:solidFill>
          </a:ln>
        </p:spPr>
        <p:txBody>
          <a:bodyPr>
            <a:normAutofit/>
          </a:bodyPr>
          <a:lstStyle/>
          <a:p>
            <a:r>
              <a:rPr lang="en-US" sz="2800" dirty="0"/>
              <a:t>Milestones and Entrustable </a:t>
            </a:r>
            <a:r>
              <a:rPr lang="en-US" sz="2800"/>
              <a:t>Professional </a:t>
            </a:r>
            <a:r>
              <a:rPr lang="en-US" sz="2800" smtClean="0"/>
              <a:t>Activities </a:t>
            </a:r>
            <a:r>
              <a:rPr lang="en-US" sz="2800" dirty="0"/>
              <a:t>(EPAs)</a:t>
            </a:r>
            <a:endParaRPr lang="en-US" sz="2500" dirty="0"/>
          </a:p>
        </p:txBody>
      </p:sp>
      <p:pic>
        <p:nvPicPr>
          <p:cNvPr id="20" name="Picture 19"/>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54360" y="5392277"/>
            <a:ext cx="1498943" cy="800869"/>
          </a:xfrm>
          <a:prstGeom prst="rect">
            <a:avLst/>
          </a:prstGeom>
        </p:spPr>
      </p:pic>
      <p:cxnSp>
        <p:nvCxnSpPr>
          <p:cNvPr id="21" name="Straight Connector 20"/>
          <p:cNvCxnSpPr/>
          <p:nvPr/>
        </p:nvCxnSpPr>
        <p:spPr>
          <a:xfrm>
            <a:off x="3734480" y="5555325"/>
            <a:ext cx="0" cy="474775"/>
          </a:xfrm>
          <a:prstGeom prst="line">
            <a:avLst/>
          </a:prstGeom>
          <a:noFill/>
          <a:ln w="12700" cap="flat" cmpd="sng" algn="ctr">
            <a:solidFill>
              <a:srgbClr val="93875D"/>
            </a:solidFill>
            <a:prstDash val="solid"/>
          </a:ln>
          <a:effectLst/>
        </p:spPr>
      </p:cxnSp>
      <p:pic>
        <p:nvPicPr>
          <p:cNvPr id="12" name="Content Placeholder 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060186" y="5555325"/>
            <a:ext cx="2189607" cy="431720"/>
          </a:xfrm>
          <a:prstGeom prst="rect">
            <a:avLst/>
          </a:prstGeom>
        </p:spPr>
      </p:pic>
      <p:cxnSp>
        <p:nvCxnSpPr>
          <p:cNvPr id="13" name="Straight Connector 12"/>
          <p:cNvCxnSpPr/>
          <p:nvPr/>
        </p:nvCxnSpPr>
        <p:spPr>
          <a:xfrm>
            <a:off x="5829980" y="5604461"/>
            <a:ext cx="0" cy="474775"/>
          </a:xfrm>
          <a:prstGeom prst="line">
            <a:avLst/>
          </a:prstGeom>
          <a:noFill/>
          <a:ln w="12700" cap="flat" cmpd="sng" algn="ctr">
            <a:solidFill>
              <a:srgbClr val="93875D"/>
            </a:solidFill>
            <a:prstDash val="solid"/>
          </a:ln>
          <a:effectLst/>
        </p:spPr>
      </p:cxnSp>
    </p:spTree>
    <p:extLst>
      <p:ext uri="{BB962C8B-B14F-4D97-AF65-F5344CB8AC3E}">
        <p14:creationId xmlns:p14="http://schemas.microsoft.com/office/powerpoint/2010/main" val="41898652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30" dirty="0"/>
              <a:t>What is </a:t>
            </a:r>
            <a:r>
              <a:rPr lang="en-US" spc="-30" dirty="0" smtClean="0"/>
              <a:t>CBD? </a:t>
            </a:r>
            <a:br>
              <a:rPr lang="en-US" spc="-30" dirty="0" smtClean="0"/>
            </a:br>
            <a:r>
              <a:rPr lang="en-US" spc="-30" dirty="0" smtClean="0"/>
              <a:t>How Does CanMEDS 2015 Fit?</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3</a:t>
            </a:fld>
            <a:endParaRPr lang="en-US" dirty="0">
              <a:solidFill>
                <a:prstClr val="black">
                  <a:tint val="75000"/>
                </a:prstClr>
              </a:solidFill>
            </a:endParaRP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8818" y="1305306"/>
            <a:ext cx="2189607" cy="431720"/>
          </a:xfrm>
        </p:spPr>
      </p:pic>
      <p:pic>
        <p:nvPicPr>
          <p:cNvPr id="14" name="Picture Placeholder 13"/>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a:noFill/>
          </a:ln>
        </p:spPr>
      </p:pic>
      <p:sp>
        <p:nvSpPr>
          <p:cNvPr id="5" name="TextBox 4"/>
          <p:cNvSpPr txBox="1"/>
          <p:nvPr/>
        </p:nvSpPr>
        <p:spPr>
          <a:xfrm>
            <a:off x="584835" y="1906905"/>
            <a:ext cx="8101965" cy="4308872"/>
          </a:xfrm>
          <a:prstGeom prst="rect">
            <a:avLst/>
          </a:prstGeom>
          <a:noFill/>
        </p:spPr>
        <p:txBody>
          <a:bodyPr wrap="square" rtlCol="0">
            <a:spAutoFit/>
          </a:bodyPr>
          <a:lstStyle/>
          <a:p>
            <a:pPr lvl="0">
              <a:spcBef>
                <a:spcPts val="300"/>
              </a:spcBef>
              <a:spcAft>
                <a:spcPts val="300"/>
              </a:spcAft>
            </a:pPr>
            <a:r>
              <a:rPr lang="en-US" sz="2100" b="1" dirty="0">
                <a:solidFill>
                  <a:prstClr val="black"/>
                </a:solidFill>
                <a:latin typeface="Verdana" panose="020B0604030504040204" pitchFamily="34" charset="0"/>
                <a:ea typeface="Verdana" panose="020B0604030504040204" pitchFamily="34" charset="0"/>
                <a:cs typeface="Verdana" panose="020B0604030504040204" pitchFamily="34" charset="0"/>
              </a:rPr>
              <a:t>Competence by Design (CBD) </a:t>
            </a:r>
            <a:r>
              <a:rPr lang="en-US" sz="21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is</a:t>
            </a:r>
            <a:endParaRPr lang="en-CA" sz="2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CA" sz="21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Multi-year, transformational change initiative aimed at introducing a competency-based medical education (CBME) model to specialty education;</a:t>
            </a:r>
          </a:p>
          <a:p>
            <a:pPr lvl="0">
              <a:spcBef>
                <a:spcPts val="1200"/>
              </a:spcBef>
              <a:spcAft>
                <a:spcPts val="300"/>
              </a:spcAft>
            </a:pPr>
            <a:r>
              <a:rPr lang="en-US" sz="2100" b="1" dirty="0" smtClean="0">
                <a:latin typeface="Verdana" panose="020B0604030504040204" pitchFamily="34" charset="0"/>
                <a:ea typeface="Verdana" panose="020B0604030504040204" pitchFamily="34" charset="0"/>
                <a:cs typeface="Verdana" panose="020B0604030504040204" pitchFamily="34" charset="0"/>
              </a:rPr>
              <a:t>CanMEDS </a:t>
            </a:r>
            <a:r>
              <a:rPr lang="en-US" sz="2100" b="1" dirty="0">
                <a:latin typeface="Verdana" panose="020B0604030504040204" pitchFamily="34" charset="0"/>
                <a:ea typeface="Verdana" panose="020B0604030504040204" pitchFamily="34" charset="0"/>
                <a:cs typeface="Verdana" panose="020B0604030504040204" pitchFamily="34" charset="0"/>
              </a:rPr>
              <a:t>2015 </a:t>
            </a:r>
            <a:r>
              <a:rPr lang="en-US" sz="2100" dirty="0" smtClean="0">
                <a:latin typeface="Verdana" panose="020B0604030504040204" pitchFamily="34" charset="0"/>
                <a:ea typeface="Verdana" panose="020B0604030504040204" pitchFamily="34" charset="0"/>
                <a:cs typeface="Verdana" panose="020B0604030504040204" pitchFamily="34" charset="0"/>
              </a:rPr>
              <a:t>- the foundational project of CBD, which revitalized the </a:t>
            </a:r>
            <a:r>
              <a:rPr lang="en-US" sz="2100" dirty="0">
                <a:latin typeface="Verdana" panose="020B0604030504040204" pitchFamily="34" charset="0"/>
                <a:ea typeface="Verdana" panose="020B0604030504040204" pitchFamily="34" charset="0"/>
                <a:cs typeface="Verdana" panose="020B0604030504040204" pitchFamily="34" charset="0"/>
              </a:rPr>
              <a:t>10 year old framework.  </a:t>
            </a:r>
          </a:p>
          <a:p>
            <a:pPr marL="342900" indent="-342900">
              <a:spcAft>
                <a:spcPts val="300"/>
              </a:spcAft>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More emphasis on overall </a:t>
            </a:r>
            <a:r>
              <a:rPr lang="en-US" sz="2100" dirty="0" smtClean="0">
                <a:latin typeface="Verdana" panose="020B0604030504040204" pitchFamily="34" charset="0"/>
                <a:ea typeface="Verdana" panose="020B0604030504040204" pitchFamily="34" charset="0"/>
                <a:cs typeface="Verdana" panose="020B0604030504040204" pitchFamily="34" charset="0"/>
              </a:rPr>
              <a:t>coherence with simpler</a:t>
            </a:r>
            <a:r>
              <a:rPr lang="en-US" sz="2100" dirty="0">
                <a:latin typeface="Verdana" panose="020B0604030504040204" pitchFamily="34" charset="0"/>
                <a:ea typeface="Verdana" panose="020B0604030504040204" pitchFamily="34" charset="0"/>
                <a:cs typeface="Verdana" panose="020B0604030504040204" pitchFamily="34" charset="0"/>
              </a:rPr>
              <a:t>, </a:t>
            </a:r>
            <a:endParaRPr lang="en-US" sz="21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300"/>
              </a:spcAft>
              <a:buFont typeface="Arial" panose="020B0604020202020204" pitchFamily="34" charset="0"/>
              <a:buChar char="•"/>
            </a:pPr>
            <a:r>
              <a:rPr lang="en-US" sz="2100" dirty="0" smtClean="0">
                <a:latin typeface="Verdana" panose="020B0604030504040204" pitchFamily="34" charset="0"/>
                <a:ea typeface="Verdana" panose="020B0604030504040204" pitchFamily="34" charset="0"/>
                <a:cs typeface="Verdana" panose="020B0604030504040204" pitchFamily="34" charset="0"/>
              </a:rPr>
              <a:t>More </a:t>
            </a:r>
            <a:r>
              <a:rPr lang="en-US" sz="2100" dirty="0">
                <a:latin typeface="Verdana" panose="020B0604030504040204" pitchFamily="34" charset="0"/>
                <a:ea typeface="Verdana" panose="020B0604030504040204" pitchFamily="34" charset="0"/>
                <a:cs typeface="Verdana" panose="020B0604030504040204" pitchFamily="34" charset="0"/>
              </a:rPr>
              <a:t>direct, </a:t>
            </a:r>
            <a:r>
              <a:rPr lang="en-US" sz="2100" dirty="0" smtClean="0">
                <a:latin typeface="Verdana" panose="020B0604030504040204" pitchFamily="34" charset="0"/>
                <a:ea typeface="Verdana" panose="020B0604030504040204" pitchFamily="34" charset="0"/>
                <a:cs typeface="Verdana" panose="020B0604030504040204" pitchFamily="34" charset="0"/>
              </a:rPr>
              <a:t>language,</a:t>
            </a:r>
            <a:endParaRPr lang="en-US" sz="2100" dirty="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300"/>
              </a:spcAft>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Integration of </a:t>
            </a:r>
            <a:r>
              <a:rPr lang="en-US" sz="2100" b="1" dirty="0">
                <a:latin typeface="Verdana" panose="020B0604030504040204" pitchFamily="34" charset="0"/>
                <a:ea typeface="Verdana" panose="020B0604030504040204" pitchFamily="34" charset="0"/>
                <a:cs typeface="Verdana" panose="020B0604030504040204" pitchFamily="34" charset="0"/>
              </a:rPr>
              <a:t>Patient Safety, Physician Wellness, eHealth and Handover </a:t>
            </a:r>
            <a:r>
              <a:rPr lang="en-US" sz="2100" dirty="0" smtClean="0">
                <a:latin typeface="Verdana" panose="020B0604030504040204" pitchFamily="34" charset="0"/>
                <a:ea typeface="Verdana" panose="020B0604030504040204" pitchFamily="34" charset="0"/>
                <a:cs typeface="Verdana" panose="020B0604030504040204" pitchFamily="34" charset="0"/>
              </a:rPr>
              <a:t>concepts, and</a:t>
            </a:r>
            <a:endParaRPr lang="en-US" sz="2100" dirty="0">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300"/>
              </a:spcAft>
              <a:buFont typeface="Arial" panose="020B0604020202020204"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Introducing </a:t>
            </a:r>
            <a:r>
              <a:rPr lang="en-US" sz="2100" b="1" dirty="0">
                <a:latin typeface="Verdana" panose="020B0604030504040204" pitchFamily="34" charset="0"/>
                <a:ea typeface="Verdana" panose="020B0604030504040204" pitchFamily="34" charset="0"/>
                <a:cs typeface="Verdana" panose="020B0604030504040204" pitchFamily="34" charset="0"/>
              </a:rPr>
              <a:t>generic milestones </a:t>
            </a:r>
            <a:r>
              <a:rPr lang="en-US" sz="2100" dirty="0">
                <a:latin typeface="Verdana" panose="020B0604030504040204" pitchFamily="34" charset="0"/>
                <a:ea typeface="Verdana" panose="020B0604030504040204" pitchFamily="34" charset="0"/>
                <a:cs typeface="Verdana" panose="020B0604030504040204" pitchFamily="34" charset="0"/>
              </a:rPr>
              <a:t>(meaningful markers of progression) along the continuum within each </a:t>
            </a:r>
            <a:r>
              <a:rPr lang="en-US" sz="2100" dirty="0" smtClean="0">
                <a:latin typeface="Verdana" panose="020B0604030504040204" pitchFamily="34" charset="0"/>
                <a:ea typeface="Verdana" panose="020B0604030504040204" pitchFamily="34" charset="0"/>
                <a:cs typeface="Verdana" panose="020B0604030504040204" pitchFamily="34" charset="0"/>
              </a:rPr>
              <a:t>Role.</a:t>
            </a:r>
            <a:endParaRPr lang="en-US" sz="2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942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Competence Continuum</a:t>
            </a:r>
            <a:endParaRPr lang="en-CA"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4</a:t>
            </a:fld>
            <a:endParaRPr lang="en-US" dirty="0">
              <a:solidFill>
                <a:prstClr val="black">
                  <a:tint val="75000"/>
                </a:prstClr>
              </a:solidFill>
            </a:endParaRPr>
          </a:p>
        </p:txBody>
      </p:sp>
      <p:pic>
        <p:nvPicPr>
          <p:cNvPr id="3" name="Picture Placeholder 2"/>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6" name="Picture Placeholder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w="19050" cmpd="sng">
            <a:no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12632" b="3579"/>
          <a:stretch/>
        </p:blipFill>
        <p:spPr>
          <a:xfrm>
            <a:off x="1371600" y="1292998"/>
            <a:ext cx="6630329" cy="5260202"/>
          </a:xfrm>
          <a:prstGeom prst="rect">
            <a:avLst/>
          </a:prstGeom>
        </p:spPr>
      </p:pic>
    </p:spTree>
    <p:extLst>
      <p:ext uri="{BB962C8B-B14F-4D97-AF65-F5344CB8AC3E}">
        <p14:creationId xmlns:p14="http://schemas.microsoft.com/office/powerpoint/2010/main" val="3827156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CanMEDS</a:t>
            </a:r>
            <a:r>
              <a:rPr lang="en-US" dirty="0" smtClean="0"/>
              <a:t> 2015: </a:t>
            </a:r>
            <a:br>
              <a:rPr lang="en-US" dirty="0" smtClean="0"/>
            </a:br>
            <a:r>
              <a:rPr lang="en-US" dirty="0" smtClean="0"/>
              <a:t>Milestones and EPAs</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5</a:t>
            </a:fld>
            <a:endParaRPr lang="en-US" dirty="0">
              <a:solidFill>
                <a:prstClr val="black">
                  <a:tint val="75000"/>
                </a:prstClr>
              </a:solidFill>
            </a:endParaRP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48818" y="1305306"/>
            <a:ext cx="2189607" cy="431720"/>
          </a:xfrm>
        </p:spPr>
      </p:pic>
      <p:pic>
        <p:nvPicPr>
          <p:cNvPr id="14" name="Picture Placeholder 13"/>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6" name="TextBox 5"/>
          <p:cNvSpPr txBox="1"/>
          <p:nvPr/>
        </p:nvSpPr>
        <p:spPr>
          <a:xfrm>
            <a:off x="685800" y="1981200"/>
            <a:ext cx="7772400" cy="4324261"/>
          </a:xfrm>
          <a:prstGeom prst="rect">
            <a:avLst/>
          </a:prstGeom>
          <a:noFill/>
        </p:spPr>
        <p:txBody>
          <a:bodyPr wrap="square" rtlCol="0">
            <a:spAutoFit/>
          </a:bodyPr>
          <a:lstStyle/>
          <a:p>
            <a:pPr>
              <a:spcAft>
                <a:spcPts val="1200"/>
              </a:spcAft>
            </a:pPr>
            <a:r>
              <a:rPr lang="en-US" sz="2400" dirty="0">
                <a:latin typeface="Verdana" panose="020B0604030504040204" pitchFamily="34" charset="0"/>
                <a:ea typeface="Verdana" panose="020B0604030504040204" pitchFamily="34" charset="0"/>
                <a:cs typeface="Verdana" panose="020B0604030504040204" pitchFamily="34" charset="0"/>
              </a:rPr>
              <a:t>Using the updated </a:t>
            </a:r>
            <a:r>
              <a:rPr lang="en-US" sz="2400" dirty="0">
                <a:latin typeface="Verdana" panose="020B0604030504040204" pitchFamily="34" charset="0"/>
                <a:ea typeface="Verdana" panose="020B0604030504040204" pitchFamily="34" charset="0"/>
                <a:cs typeface="Verdana" panose="020B0604030504040204" pitchFamily="34" charset="0"/>
                <a:hlinkClick r:id="rId5"/>
              </a:rPr>
              <a:t>CanMEDS Framework and the Milestones </a:t>
            </a:r>
            <a:r>
              <a:rPr lang="en-US" sz="2400" dirty="0" smtClean="0">
                <a:latin typeface="Verdana" panose="020B0604030504040204" pitchFamily="34" charset="0"/>
                <a:ea typeface="Verdana" panose="020B0604030504040204" pitchFamily="34" charset="0"/>
                <a:cs typeface="Verdana" panose="020B0604030504040204" pitchFamily="34" charset="0"/>
              </a:rPr>
              <a:t>as </a:t>
            </a:r>
            <a:r>
              <a:rPr lang="en-US" sz="2400" dirty="0">
                <a:latin typeface="Verdana" panose="020B0604030504040204" pitchFamily="34" charset="0"/>
                <a:ea typeface="Verdana" panose="020B0604030504040204" pitchFamily="34" charset="0"/>
                <a:cs typeface="Verdana" panose="020B0604030504040204" pitchFamily="34" charset="0"/>
              </a:rPr>
              <a:t>a </a:t>
            </a:r>
            <a:r>
              <a:rPr lang="en-US" sz="2400" b="1" dirty="0" smtClean="0">
                <a:latin typeface="Verdana" panose="020B0604030504040204" pitchFamily="34" charset="0"/>
                <a:ea typeface="Verdana" panose="020B0604030504040204" pitchFamily="34" charset="0"/>
                <a:cs typeface="Verdana" panose="020B0604030504040204" pitchFamily="34" charset="0"/>
              </a:rPr>
              <a:t>guide</a:t>
            </a:r>
            <a:r>
              <a:rPr lang="en-US" sz="2400" dirty="0" smtClean="0">
                <a:latin typeface="Verdana" panose="020B0604030504040204" pitchFamily="34" charset="0"/>
                <a:ea typeface="Verdana" panose="020B0604030504040204" pitchFamily="34" charset="0"/>
                <a:cs typeface="Verdana" panose="020B0604030504040204" pitchFamily="34" charset="0"/>
              </a:rPr>
              <a:t>, disciplines </a:t>
            </a:r>
            <a:r>
              <a:rPr lang="en-US" sz="2400" dirty="0">
                <a:latin typeface="Verdana" panose="020B0604030504040204" pitchFamily="34" charset="0"/>
                <a:ea typeface="Verdana" panose="020B0604030504040204" pitchFamily="34" charset="0"/>
                <a:cs typeface="Verdana" panose="020B0604030504040204" pitchFamily="34" charset="0"/>
              </a:rPr>
              <a:t>adopting CBD </a:t>
            </a:r>
            <a:r>
              <a:rPr lang="en-US" sz="2400" dirty="0" smtClean="0">
                <a:latin typeface="Verdana" panose="020B0604030504040204" pitchFamily="34" charset="0"/>
                <a:ea typeface="Verdana" panose="020B0604030504040204" pitchFamily="34" charset="0"/>
                <a:cs typeface="Verdana" panose="020B0604030504040204" pitchFamily="34" charset="0"/>
              </a:rPr>
              <a:t>are </a:t>
            </a:r>
            <a:r>
              <a:rPr lang="en-US" sz="2400" dirty="0" smtClean="0">
                <a:latin typeface="Verdana" panose="020B0604030504040204" pitchFamily="34" charset="0"/>
                <a:ea typeface="Verdana" panose="020B0604030504040204" pitchFamily="34" charset="0"/>
                <a:cs typeface="Verdana" panose="020B0604030504040204" pitchFamily="34" charset="0"/>
              </a:rPr>
              <a:t>working to:</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spcBef>
                <a:spcPts val="600"/>
              </a:spcBef>
              <a:spcAft>
                <a:spcPts val="600"/>
              </a:spcAft>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Separate </a:t>
            </a:r>
            <a:r>
              <a:rPr lang="en-US" sz="2400" dirty="0">
                <a:latin typeface="Verdana" panose="020B0604030504040204" pitchFamily="34" charset="0"/>
                <a:ea typeface="Verdana" panose="020B0604030504040204" pitchFamily="34" charset="0"/>
                <a:cs typeface="Verdana" panose="020B0604030504040204" pitchFamily="34" charset="0"/>
              </a:rPr>
              <a:t>their specialty into stages of training;</a:t>
            </a:r>
          </a:p>
          <a:p>
            <a:pPr marL="342900" indent="-342900">
              <a:spcBef>
                <a:spcPts val="600"/>
              </a:spcBef>
              <a:spcAft>
                <a:spcPts val="6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Integrate new themes like patient safety and handovers into their programs;  and</a:t>
            </a:r>
          </a:p>
          <a:p>
            <a:pPr marL="342900" indent="-342900">
              <a:spcBef>
                <a:spcPts val="600"/>
              </a:spcBef>
              <a:spcAft>
                <a:spcPts val="600"/>
              </a:spcAft>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Develop </a:t>
            </a:r>
            <a:r>
              <a:rPr lang="en-US" sz="2400" b="1" dirty="0">
                <a:latin typeface="Verdana" panose="020B0604030504040204" pitchFamily="34" charset="0"/>
                <a:ea typeface="Verdana" panose="020B0604030504040204" pitchFamily="34" charset="0"/>
                <a:cs typeface="Verdana" panose="020B0604030504040204" pitchFamily="34" charset="0"/>
              </a:rPr>
              <a:t>specialty-specific milestones </a:t>
            </a:r>
            <a:r>
              <a:rPr lang="en-US" sz="2400" dirty="0">
                <a:latin typeface="Verdana" panose="020B0604030504040204" pitchFamily="34" charset="0"/>
                <a:ea typeface="Verdana" panose="020B0604030504040204" pitchFamily="34" charset="0"/>
                <a:cs typeface="Verdana" panose="020B0604030504040204" pitchFamily="34" charset="0"/>
              </a:rPr>
              <a:t>and </a:t>
            </a:r>
            <a:r>
              <a:rPr lang="en-US" sz="2400" b="1" dirty="0" err="1">
                <a:latin typeface="Verdana" panose="020B0604030504040204" pitchFamily="34" charset="0"/>
                <a:ea typeface="Verdana" panose="020B0604030504040204" pitchFamily="34" charset="0"/>
                <a:cs typeface="Verdana" panose="020B0604030504040204" pitchFamily="34" charset="0"/>
              </a:rPr>
              <a:t>Entrustable</a:t>
            </a:r>
            <a:r>
              <a:rPr lang="en-US" sz="2400" b="1" dirty="0">
                <a:latin typeface="Verdana" panose="020B0604030504040204" pitchFamily="34" charset="0"/>
                <a:ea typeface="Verdana" panose="020B0604030504040204" pitchFamily="34" charset="0"/>
                <a:cs typeface="Verdana" panose="020B0604030504040204" pitchFamily="34" charset="0"/>
              </a:rPr>
              <a:t> Professional Activities (EPAs) </a:t>
            </a:r>
            <a:r>
              <a:rPr lang="en-US" sz="2400" dirty="0">
                <a:latin typeface="Verdana" panose="020B0604030504040204" pitchFamily="34" charset="0"/>
                <a:ea typeface="Verdana" panose="020B0604030504040204" pitchFamily="34" charset="0"/>
                <a:cs typeface="Verdana" panose="020B0604030504040204" pitchFamily="34" charset="0"/>
              </a:rPr>
              <a:t>for each stage of training.</a:t>
            </a:r>
          </a:p>
        </p:txBody>
      </p:sp>
    </p:spTree>
    <p:extLst>
      <p:ext uri="{BB962C8B-B14F-4D97-AF65-F5344CB8AC3E}">
        <p14:creationId xmlns:p14="http://schemas.microsoft.com/office/powerpoint/2010/main" val="1495393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smtClean="0"/>
              <a:t>: </a:t>
            </a:r>
            <a:r>
              <a:rPr lang="en-US" smtClean="0"/>
              <a:t>EPA</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pPr/>
              <a:t>6</a:t>
            </a:fld>
            <a:endParaRPr lang="en-US" dirty="0"/>
          </a:p>
        </p:txBody>
      </p:sp>
      <p:sp>
        <p:nvSpPr>
          <p:cNvPr id="12" name="Content Placeholder 11"/>
          <p:cNvSpPr>
            <a:spLocks noGrp="1"/>
          </p:cNvSpPr>
          <p:nvPr>
            <p:ph idx="1"/>
          </p:nvPr>
        </p:nvSpPr>
        <p:spPr>
          <a:xfrm>
            <a:off x="533400" y="1371600"/>
            <a:ext cx="8162200" cy="5160638"/>
          </a:xfrm>
        </p:spPr>
        <p:txBody>
          <a:bodyPr>
            <a:noAutofit/>
          </a:bodyPr>
          <a:lstStyle/>
          <a:p>
            <a:pPr marL="0" indent="0">
              <a:lnSpc>
                <a:spcPts val="2200"/>
              </a:lnSpc>
              <a:spcBef>
                <a:spcPts val="0"/>
              </a:spcBef>
              <a:spcAft>
                <a:spcPts val="300"/>
              </a:spcAft>
              <a:buNone/>
            </a:pPr>
            <a:r>
              <a:rPr lang="en-US" sz="2000" b="1" dirty="0">
                <a:solidFill>
                  <a:schemeClr val="tx1"/>
                </a:solidFill>
              </a:rPr>
              <a:t>Foundations of </a:t>
            </a:r>
            <a:r>
              <a:rPr lang="en-US" sz="2000" b="1" dirty="0" smtClean="0">
                <a:solidFill>
                  <a:schemeClr val="tx1"/>
                </a:solidFill>
              </a:rPr>
              <a:t>Discipline</a:t>
            </a:r>
          </a:p>
          <a:p>
            <a:pPr>
              <a:lnSpc>
                <a:spcPts val="2200"/>
              </a:lnSpc>
              <a:spcBef>
                <a:spcPts val="0"/>
              </a:spcBef>
              <a:spcAft>
                <a:spcPts val="300"/>
              </a:spcAft>
            </a:pPr>
            <a:r>
              <a:rPr lang="en-US" sz="2000" i="1" dirty="0" smtClean="0">
                <a:solidFill>
                  <a:schemeClr val="tx1"/>
                </a:solidFill>
              </a:rPr>
              <a:t>Assessing </a:t>
            </a:r>
            <a:r>
              <a:rPr lang="en-US" sz="2000" i="1" dirty="0">
                <a:solidFill>
                  <a:schemeClr val="tx1"/>
                </a:solidFill>
              </a:rPr>
              <a:t>uncomplicated patients with a new diagnosis of cancer </a:t>
            </a:r>
            <a:endParaRPr lang="en-US" sz="1400" i="1" dirty="0" smtClean="0">
              <a:solidFill>
                <a:schemeClr val="tx1"/>
              </a:solidFill>
            </a:endParaRPr>
          </a:p>
          <a:p>
            <a:pPr marL="0" indent="0">
              <a:lnSpc>
                <a:spcPts val="2200"/>
              </a:lnSpc>
              <a:spcBef>
                <a:spcPts val="0"/>
              </a:spcBef>
              <a:spcAft>
                <a:spcPts val="300"/>
              </a:spcAft>
              <a:buNone/>
            </a:pPr>
            <a:r>
              <a:rPr lang="en-US" sz="2000" b="1" dirty="0" smtClean="0">
                <a:solidFill>
                  <a:schemeClr val="tx1"/>
                </a:solidFill>
              </a:rPr>
              <a:t>Milestones</a:t>
            </a:r>
            <a:endParaRPr lang="en-US" sz="2000" b="1" dirty="0">
              <a:solidFill>
                <a:schemeClr val="tx1"/>
              </a:solidFill>
            </a:endParaRPr>
          </a:p>
          <a:p>
            <a:pPr>
              <a:lnSpc>
                <a:spcPts val="2200"/>
              </a:lnSpc>
              <a:spcBef>
                <a:spcPts val="0"/>
              </a:spcBef>
              <a:spcAft>
                <a:spcPts val="300"/>
              </a:spcAft>
            </a:pPr>
            <a:r>
              <a:rPr lang="en-US" sz="2000" i="1" dirty="0">
                <a:solidFill>
                  <a:schemeClr val="tx1"/>
                </a:solidFill>
              </a:rPr>
              <a:t>Medical Expert</a:t>
            </a:r>
            <a:endParaRPr lang="en-US" sz="2000" dirty="0">
              <a:solidFill>
                <a:schemeClr val="tx1"/>
              </a:solidFill>
            </a:endParaRPr>
          </a:p>
          <a:p>
            <a:pPr lvl="1">
              <a:lnSpc>
                <a:spcPts val="2200"/>
              </a:lnSpc>
              <a:spcBef>
                <a:spcPts val="0"/>
              </a:spcBef>
              <a:spcAft>
                <a:spcPts val="300"/>
              </a:spcAft>
            </a:pPr>
            <a:r>
              <a:rPr lang="en-US" dirty="0">
                <a:solidFill>
                  <a:schemeClr val="tx1"/>
                </a:solidFill>
              </a:rPr>
              <a:t>1.3 Apply a broad base and depth of knowledge </a:t>
            </a:r>
          </a:p>
          <a:p>
            <a:pPr lvl="1">
              <a:lnSpc>
                <a:spcPts val="2200"/>
              </a:lnSpc>
              <a:spcBef>
                <a:spcPts val="0"/>
              </a:spcBef>
              <a:spcAft>
                <a:spcPts val="300"/>
              </a:spcAft>
            </a:pPr>
            <a:r>
              <a:rPr lang="en-US" dirty="0">
                <a:solidFill>
                  <a:schemeClr val="tx1"/>
                </a:solidFill>
              </a:rPr>
              <a:t>2.1 Ascertain/ address patient’s understanding </a:t>
            </a:r>
          </a:p>
          <a:p>
            <a:pPr lvl="1">
              <a:lnSpc>
                <a:spcPts val="2200"/>
              </a:lnSpc>
              <a:spcBef>
                <a:spcPts val="0"/>
              </a:spcBef>
              <a:spcAft>
                <a:spcPts val="300"/>
              </a:spcAft>
            </a:pPr>
            <a:r>
              <a:rPr lang="en-US" dirty="0">
                <a:solidFill>
                  <a:schemeClr val="tx1"/>
                </a:solidFill>
              </a:rPr>
              <a:t>2.2 Select and interpret appropriate diagnostic tests </a:t>
            </a:r>
          </a:p>
          <a:p>
            <a:pPr lvl="1">
              <a:lnSpc>
                <a:spcPts val="2200"/>
              </a:lnSpc>
              <a:spcBef>
                <a:spcPts val="0"/>
              </a:spcBef>
              <a:spcAft>
                <a:spcPts val="300"/>
              </a:spcAft>
            </a:pPr>
            <a:r>
              <a:rPr lang="en-US" dirty="0">
                <a:solidFill>
                  <a:schemeClr val="tx1"/>
                </a:solidFill>
              </a:rPr>
              <a:t>2.2 Assess patient’s status and assign ECOG or </a:t>
            </a:r>
            <a:r>
              <a:rPr lang="en-US" dirty="0" smtClean="0">
                <a:solidFill>
                  <a:schemeClr val="tx1"/>
                </a:solidFill>
              </a:rPr>
              <a:t>PS</a:t>
            </a:r>
          </a:p>
          <a:p>
            <a:pPr>
              <a:lnSpc>
                <a:spcPts val="2200"/>
              </a:lnSpc>
              <a:spcBef>
                <a:spcPts val="0"/>
              </a:spcBef>
              <a:spcAft>
                <a:spcPts val="300"/>
              </a:spcAft>
            </a:pPr>
            <a:r>
              <a:rPr lang="en-US" sz="2000" i="1" dirty="0" smtClean="0">
                <a:solidFill>
                  <a:schemeClr val="tx1"/>
                </a:solidFill>
              </a:rPr>
              <a:t>Communicator</a:t>
            </a:r>
            <a:endParaRPr lang="en-US" sz="2000" dirty="0" smtClean="0">
              <a:solidFill>
                <a:schemeClr val="tx1"/>
              </a:solidFill>
            </a:endParaRPr>
          </a:p>
          <a:p>
            <a:pPr lvl="1">
              <a:lnSpc>
                <a:spcPts val="2200"/>
              </a:lnSpc>
              <a:spcBef>
                <a:spcPts val="0"/>
              </a:spcBef>
              <a:spcAft>
                <a:spcPts val="300"/>
              </a:spcAft>
            </a:pPr>
            <a:r>
              <a:rPr lang="en-US" dirty="0" smtClean="0">
                <a:solidFill>
                  <a:schemeClr val="tx1"/>
                </a:solidFill>
              </a:rPr>
              <a:t>2.1.1 </a:t>
            </a:r>
            <a:r>
              <a:rPr lang="en-US" dirty="0">
                <a:solidFill>
                  <a:schemeClr val="tx1"/>
                </a:solidFill>
              </a:rPr>
              <a:t>Use patient-</a:t>
            </a:r>
            <a:r>
              <a:rPr lang="en-US" dirty="0" err="1">
                <a:solidFill>
                  <a:schemeClr val="tx1"/>
                </a:solidFill>
              </a:rPr>
              <a:t>centred</a:t>
            </a:r>
            <a:r>
              <a:rPr lang="en-US" dirty="0">
                <a:solidFill>
                  <a:schemeClr val="tx1"/>
                </a:solidFill>
              </a:rPr>
              <a:t> interviewing skills</a:t>
            </a:r>
          </a:p>
          <a:p>
            <a:pPr lvl="1">
              <a:lnSpc>
                <a:spcPts val="2200"/>
              </a:lnSpc>
              <a:spcBef>
                <a:spcPts val="0"/>
              </a:spcBef>
              <a:spcAft>
                <a:spcPts val="300"/>
              </a:spcAft>
            </a:pPr>
            <a:r>
              <a:rPr lang="en-US" dirty="0">
                <a:solidFill>
                  <a:schemeClr val="tx1"/>
                </a:solidFill>
              </a:rPr>
              <a:t>5.2 Communicate using written health records, EMRs etc…</a:t>
            </a:r>
          </a:p>
          <a:p>
            <a:pPr>
              <a:lnSpc>
                <a:spcPts val="2200"/>
              </a:lnSpc>
              <a:spcBef>
                <a:spcPts val="0"/>
              </a:spcBef>
              <a:spcAft>
                <a:spcPts val="300"/>
              </a:spcAft>
            </a:pPr>
            <a:r>
              <a:rPr lang="en-US" sz="2000" i="1" dirty="0">
                <a:solidFill>
                  <a:schemeClr val="tx1"/>
                </a:solidFill>
              </a:rPr>
              <a:t>Collaborator</a:t>
            </a:r>
            <a:endParaRPr lang="en-US" sz="2000" dirty="0">
              <a:solidFill>
                <a:schemeClr val="tx1"/>
              </a:solidFill>
            </a:endParaRPr>
          </a:p>
          <a:p>
            <a:pPr lvl="1">
              <a:lnSpc>
                <a:spcPts val="2200"/>
              </a:lnSpc>
              <a:spcBef>
                <a:spcPts val="0"/>
              </a:spcBef>
              <a:spcAft>
                <a:spcPts val="300"/>
              </a:spcAft>
            </a:pPr>
            <a:r>
              <a:rPr lang="en-US" dirty="0">
                <a:solidFill>
                  <a:schemeClr val="tx1"/>
                </a:solidFill>
              </a:rPr>
              <a:t>3.2.2. Communicate with patient’s primary care provider </a:t>
            </a:r>
            <a:endParaRPr lang="en-CA" dirty="0">
              <a:solidFill>
                <a:schemeClr val="tx1"/>
              </a:solidFill>
            </a:endParaRPr>
          </a:p>
          <a:p>
            <a:pPr>
              <a:lnSpc>
                <a:spcPts val="1600"/>
              </a:lnSpc>
            </a:pPr>
            <a:endParaRPr lang="en-CA" sz="1400" dirty="0">
              <a:solidFill>
                <a:schemeClr val="tx1"/>
              </a:solidFill>
            </a:endParaRPr>
          </a:p>
        </p:txBody>
      </p:sp>
      <p:pic>
        <p:nvPicPr>
          <p:cNvPr id="14" name="Picture Placeholder 1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Tree>
    <p:extLst>
      <p:ext uri="{BB962C8B-B14F-4D97-AF65-F5344CB8AC3E}">
        <p14:creationId xmlns:p14="http://schemas.microsoft.com/office/powerpoint/2010/main" val="3189774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676400"/>
            <a:ext cx="3702967" cy="4398827"/>
          </a:xfrm>
          <a:prstGeom prst="rect">
            <a:avLst/>
          </a:prstGeom>
        </p:spPr>
      </p:pic>
      <p:sp>
        <p:nvSpPr>
          <p:cNvPr id="2" name="Title 1"/>
          <p:cNvSpPr>
            <a:spLocks noGrp="1"/>
          </p:cNvSpPr>
          <p:nvPr>
            <p:ph type="title"/>
          </p:nvPr>
        </p:nvSpPr>
        <p:spPr/>
        <p:txBody>
          <a:bodyPr/>
          <a:lstStyle/>
          <a:p>
            <a:r>
              <a:rPr lang="en-US" dirty="0" smtClean="0"/>
              <a:t>Milestones and EPAs at each stage of progression</a:t>
            </a:r>
            <a:endParaRPr lang="en-CA" dirty="0"/>
          </a:p>
        </p:txBody>
      </p:sp>
      <p:sp>
        <p:nvSpPr>
          <p:cNvPr id="3" name="Content Placeholder 2"/>
          <p:cNvSpPr>
            <a:spLocks noGrp="1"/>
          </p:cNvSpPr>
          <p:nvPr>
            <p:ph idx="1"/>
          </p:nvPr>
        </p:nvSpPr>
        <p:spPr>
          <a:xfrm>
            <a:off x="457200" y="1524000"/>
            <a:ext cx="5181600" cy="4419600"/>
          </a:xfrm>
        </p:spPr>
        <p:txBody>
          <a:bodyPr>
            <a:noAutofit/>
          </a:bodyPr>
          <a:lstStyle/>
          <a:p>
            <a:r>
              <a:rPr lang="en-US" sz="2000" b="1" dirty="0" smtClean="0">
                <a:solidFill>
                  <a:schemeClr val="tx1"/>
                </a:solidFill>
              </a:rPr>
              <a:t>Milestone - </a:t>
            </a:r>
            <a:r>
              <a:rPr lang="en-US" sz="2000" dirty="0" smtClean="0">
                <a:solidFill>
                  <a:schemeClr val="tx1"/>
                </a:solidFill>
              </a:rPr>
              <a:t>A </a:t>
            </a:r>
            <a:r>
              <a:rPr lang="en-US" sz="2000" dirty="0">
                <a:solidFill>
                  <a:schemeClr val="tx1"/>
                </a:solidFill>
              </a:rPr>
              <a:t>defined, observable marker of an individual's </a:t>
            </a:r>
            <a:r>
              <a:rPr lang="en-US" sz="2000" b="1" dirty="0">
                <a:solidFill>
                  <a:schemeClr val="tx1"/>
                </a:solidFill>
              </a:rPr>
              <a:t>ability</a:t>
            </a:r>
            <a:r>
              <a:rPr lang="en-US" sz="2000" dirty="0">
                <a:solidFill>
                  <a:schemeClr val="tx1"/>
                </a:solidFill>
              </a:rPr>
              <a:t> </a:t>
            </a:r>
            <a:r>
              <a:rPr lang="en-US" sz="2000" dirty="0" smtClean="0">
                <a:solidFill>
                  <a:schemeClr val="tx1"/>
                </a:solidFill>
              </a:rPr>
              <a:t>along a </a:t>
            </a:r>
            <a:r>
              <a:rPr lang="en-US" sz="2000" dirty="0">
                <a:solidFill>
                  <a:schemeClr val="tx1"/>
                </a:solidFill>
              </a:rPr>
              <a:t>developmental </a:t>
            </a:r>
            <a:r>
              <a:rPr lang="en-US" sz="2000" dirty="0" smtClean="0">
                <a:solidFill>
                  <a:schemeClr val="tx1"/>
                </a:solidFill>
              </a:rPr>
              <a:t>continuum</a:t>
            </a:r>
          </a:p>
          <a:p>
            <a:pPr lvl="1"/>
            <a:r>
              <a:rPr lang="en-US" dirty="0" smtClean="0">
                <a:solidFill>
                  <a:schemeClr val="tx1"/>
                </a:solidFill>
              </a:rPr>
              <a:t>Used for planning and teaching</a:t>
            </a:r>
          </a:p>
          <a:p>
            <a:pPr lvl="1"/>
            <a:r>
              <a:rPr lang="en-US" dirty="0" smtClean="0">
                <a:solidFill>
                  <a:schemeClr val="tx1"/>
                </a:solidFill>
              </a:rPr>
              <a:t>Based on CanMEDS Roles</a:t>
            </a:r>
          </a:p>
          <a:p>
            <a:pPr marL="457200" lvl="1" indent="0">
              <a:buNone/>
            </a:pPr>
            <a:endParaRPr lang="en-US" dirty="0" smtClean="0">
              <a:solidFill>
                <a:schemeClr val="tx1"/>
              </a:solidFill>
            </a:endParaRPr>
          </a:p>
          <a:p>
            <a:r>
              <a:rPr lang="en-US" sz="2000" b="1" dirty="0" smtClean="0">
                <a:solidFill>
                  <a:schemeClr val="tx1"/>
                </a:solidFill>
              </a:rPr>
              <a:t>Entrustable </a:t>
            </a:r>
            <a:r>
              <a:rPr lang="en-US" sz="2000" b="1" dirty="0">
                <a:solidFill>
                  <a:schemeClr val="tx1"/>
                </a:solidFill>
              </a:rPr>
              <a:t>Professional </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Activity </a:t>
            </a:r>
            <a:r>
              <a:rPr lang="en-US" sz="2000" b="1" dirty="0">
                <a:solidFill>
                  <a:schemeClr val="tx1"/>
                </a:solidFill>
              </a:rPr>
              <a:t>(EPA)</a:t>
            </a:r>
            <a:r>
              <a:rPr lang="en-US" sz="2000" dirty="0">
                <a:solidFill>
                  <a:schemeClr val="tx1"/>
                </a:solidFill>
              </a:rPr>
              <a:t> </a:t>
            </a:r>
            <a:r>
              <a:rPr lang="en-US" sz="2000" dirty="0" smtClean="0">
                <a:solidFill>
                  <a:schemeClr val="tx1"/>
                </a:solidFill>
              </a:rPr>
              <a:t>– </a:t>
            </a:r>
            <a:br>
              <a:rPr lang="en-US" sz="2000" dirty="0" smtClean="0">
                <a:solidFill>
                  <a:schemeClr val="tx1"/>
                </a:solidFill>
              </a:rPr>
            </a:br>
            <a:r>
              <a:rPr lang="en-CA" sz="2000" dirty="0" smtClean="0">
                <a:solidFill>
                  <a:schemeClr val="tx1"/>
                </a:solidFill>
              </a:rPr>
              <a:t>An </a:t>
            </a:r>
            <a:r>
              <a:rPr lang="en-CA" sz="2000" dirty="0">
                <a:solidFill>
                  <a:schemeClr val="tx1"/>
                </a:solidFill>
              </a:rPr>
              <a:t>essential </a:t>
            </a:r>
            <a:r>
              <a:rPr lang="en-CA" sz="2000" b="1" dirty="0">
                <a:solidFill>
                  <a:schemeClr val="tx1"/>
                </a:solidFill>
              </a:rPr>
              <a:t>task</a:t>
            </a:r>
            <a:r>
              <a:rPr lang="en-CA" sz="2000" dirty="0">
                <a:solidFill>
                  <a:schemeClr val="tx1"/>
                </a:solidFill>
              </a:rPr>
              <a:t> of a "discipline" that an individual </a:t>
            </a:r>
            <a:r>
              <a:rPr lang="en-CA" sz="2000" dirty="0" smtClean="0">
                <a:solidFill>
                  <a:schemeClr val="tx1"/>
                </a:solidFill>
              </a:rPr>
              <a:t>can </a:t>
            </a:r>
            <a:r>
              <a:rPr lang="en-CA" sz="2000" dirty="0">
                <a:solidFill>
                  <a:schemeClr val="tx1"/>
                </a:solidFill>
              </a:rPr>
              <a:t>be trusted </a:t>
            </a:r>
            <a:r>
              <a:rPr lang="en-CA" sz="2000" dirty="0" smtClean="0">
                <a:solidFill>
                  <a:schemeClr val="tx1"/>
                </a:solidFill>
              </a:rPr>
              <a:t/>
            </a:r>
            <a:br>
              <a:rPr lang="en-CA" sz="2000" dirty="0" smtClean="0">
                <a:solidFill>
                  <a:schemeClr val="tx1"/>
                </a:solidFill>
              </a:rPr>
            </a:br>
            <a:r>
              <a:rPr lang="en-CA" sz="2000" dirty="0" smtClean="0">
                <a:solidFill>
                  <a:schemeClr val="tx1"/>
                </a:solidFill>
              </a:rPr>
              <a:t>to </a:t>
            </a:r>
            <a:r>
              <a:rPr lang="en-CA" sz="2000" dirty="0">
                <a:solidFill>
                  <a:schemeClr val="tx1"/>
                </a:solidFill>
              </a:rPr>
              <a:t>perform </a:t>
            </a:r>
            <a:r>
              <a:rPr lang="en-CA" sz="2000" dirty="0" smtClean="0">
                <a:solidFill>
                  <a:schemeClr val="tx1"/>
                </a:solidFill>
              </a:rPr>
              <a:t>independently </a:t>
            </a:r>
            <a:r>
              <a:rPr lang="en-CA" sz="2000" dirty="0">
                <a:solidFill>
                  <a:schemeClr val="tx1"/>
                </a:solidFill>
              </a:rPr>
              <a:t>in </a:t>
            </a:r>
            <a:r>
              <a:rPr lang="en-CA" sz="2000" dirty="0" smtClean="0">
                <a:solidFill>
                  <a:schemeClr val="tx1"/>
                </a:solidFill>
              </a:rPr>
              <a:t/>
            </a:r>
            <a:br>
              <a:rPr lang="en-CA" sz="2000" dirty="0" smtClean="0">
                <a:solidFill>
                  <a:schemeClr val="tx1"/>
                </a:solidFill>
              </a:rPr>
            </a:br>
            <a:r>
              <a:rPr lang="en-CA" sz="2000" dirty="0" smtClean="0">
                <a:solidFill>
                  <a:schemeClr val="tx1"/>
                </a:solidFill>
              </a:rPr>
              <a:t>a </a:t>
            </a:r>
            <a:r>
              <a:rPr lang="en-CA" sz="2000" dirty="0">
                <a:solidFill>
                  <a:schemeClr val="tx1"/>
                </a:solidFill>
              </a:rPr>
              <a:t>given </a:t>
            </a:r>
            <a:r>
              <a:rPr lang="en-CA" sz="2000" dirty="0" smtClean="0">
                <a:solidFill>
                  <a:schemeClr val="tx1"/>
                </a:solidFill>
              </a:rPr>
              <a:t>context</a:t>
            </a:r>
          </a:p>
          <a:p>
            <a:pPr lvl="1"/>
            <a:r>
              <a:rPr lang="en-US" dirty="0" smtClean="0">
                <a:solidFill>
                  <a:schemeClr val="tx1"/>
                </a:solidFill>
              </a:rPr>
              <a:t>Used for assessment</a:t>
            </a:r>
          </a:p>
          <a:p>
            <a:pPr lvl="1"/>
            <a:r>
              <a:rPr lang="en-US" dirty="0">
                <a:solidFill>
                  <a:schemeClr val="tx1"/>
                </a:solidFill>
              </a:rPr>
              <a:t>Encompasses multiple milestones</a:t>
            </a:r>
          </a:p>
          <a:p>
            <a:pPr lvl="1"/>
            <a:endParaRPr lang="en-CA" sz="2200" dirty="0">
              <a:solidFill>
                <a:schemeClr val="tx1"/>
              </a:solidFill>
            </a:endParaRPr>
          </a:p>
          <a:p>
            <a:endParaRPr lang="en-US" sz="2400" dirty="0">
              <a:solidFill>
                <a:schemeClr val="tx1"/>
              </a:solidFill>
            </a:endParaRPr>
          </a:p>
          <a:p>
            <a:endParaRPr lang="en-US" sz="1050" dirty="0" smtClean="0">
              <a:solidFill>
                <a:schemeClr val="tx1"/>
              </a:solidFill>
            </a:endParaRPr>
          </a:p>
          <a:p>
            <a:endParaRPr lang="en-US" dirty="0"/>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9586" y="225493"/>
            <a:ext cx="1682964" cy="775163"/>
          </a:xfrm>
          <a:prstGeom prst="rect">
            <a:avLst/>
          </a:prstGeom>
          <a:noFill/>
          <a:ln w="19050" cmpd="sng">
            <a:noFill/>
          </a:ln>
        </p:spPr>
      </p:pic>
    </p:spTree>
    <p:extLst>
      <p:ext uri="{BB962C8B-B14F-4D97-AF65-F5344CB8AC3E}">
        <p14:creationId xmlns:p14="http://schemas.microsoft.com/office/powerpoint/2010/main" val="4291102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 and </a:t>
            </a:r>
            <a:r>
              <a:rPr lang="en-US" dirty="0" smtClean="0"/>
              <a:t>EPAs </a:t>
            </a:r>
            <a:r>
              <a:rPr lang="en-US" dirty="0" err="1" smtClean="0"/>
              <a:t>con’t</a:t>
            </a:r>
            <a:endParaRPr lang="en-US" dirty="0"/>
          </a:p>
        </p:txBody>
      </p:sp>
      <p:sp>
        <p:nvSpPr>
          <p:cNvPr id="3" name="Content Placeholder 2"/>
          <p:cNvSpPr>
            <a:spLocks noGrp="1"/>
          </p:cNvSpPr>
          <p:nvPr>
            <p:ph idx="1"/>
          </p:nvPr>
        </p:nvSpPr>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The </a:t>
            </a:r>
            <a:r>
              <a:rPr lang="en-US" b="1" i="1" dirty="0">
                <a:solidFill>
                  <a:schemeClr val="tx1"/>
                </a:solidFill>
              </a:rPr>
              <a:t>key difference</a:t>
            </a:r>
            <a:r>
              <a:rPr lang="en-US" dirty="0">
                <a:solidFill>
                  <a:schemeClr val="tx1"/>
                </a:solidFill>
              </a:rPr>
              <a:t> between EPAs and milestones is that EPAs are the tasks or activities that must be accomplished, whereas milestones are the abilities of the individual. </a:t>
            </a:r>
          </a:p>
        </p:txBody>
      </p:sp>
      <p:sp>
        <p:nvSpPr>
          <p:cNvPr id="4" name="Picture Placeholder 3"/>
          <p:cNvSpPr>
            <a:spLocks noGrp="1"/>
          </p:cNvSpPr>
          <p:nvPr>
            <p:ph type="pic" sz="quarter" idx="13"/>
          </p:nvPr>
        </p:nvSpPr>
        <p:spPr/>
      </p:sp>
      <p:pic>
        <p:nvPicPr>
          <p:cNvPr id="5" name="Picture Placeholder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w="19050" cmpd="sng">
            <a:noFill/>
          </a:ln>
        </p:spPr>
      </p:pic>
    </p:spTree>
    <p:extLst>
      <p:ext uri="{BB962C8B-B14F-4D97-AF65-F5344CB8AC3E}">
        <p14:creationId xmlns:p14="http://schemas.microsoft.com/office/powerpoint/2010/main" val="11313039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 of EPAs: Entrustment</a:t>
            </a:r>
            <a:endParaRPr lang="en-US" dirty="0"/>
          </a:p>
        </p:txBody>
      </p:sp>
      <p:sp>
        <p:nvSpPr>
          <p:cNvPr id="4" name="Slide Number Placeholder 3"/>
          <p:cNvSpPr>
            <a:spLocks noGrp="1"/>
          </p:cNvSpPr>
          <p:nvPr>
            <p:ph type="sldNum" sz="quarter" idx="12"/>
          </p:nvPr>
        </p:nvSpPr>
        <p:spPr/>
        <p:txBody>
          <a:bodyPr/>
          <a:lstStyle/>
          <a:p>
            <a:fld id="{51EBB4C4-B395-064C-BD76-B6B6D3504CC4}" type="slidenum">
              <a:rPr lang="en-US" smtClean="0">
                <a:solidFill>
                  <a:prstClr val="black">
                    <a:tint val="75000"/>
                  </a:prstClr>
                </a:solidFill>
              </a:rPr>
              <a:pPr/>
              <a:t>9</a:t>
            </a:fld>
            <a:endParaRPr lang="en-US" dirty="0">
              <a:solidFill>
                <a:prstClr val="black">
                  <a:tint val="75000"/>
                </a:prstClr>
              </a:solidFill>
            </a:endParaRPr>
          </a:p>
        </p:txBody>
      </p:sp>
      <p:pic>
        <p:nvPicPr>
          <p:cNvPr id="14" name="Picture Placeholder 13"/>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7289586" y="225493"/>
            <a:ext cx="1682964" cy="775163"/>
          </a:xfrm>
          <a:prstGeom prst="rect">
            <a:avLst/>
          </a:prstGeom>
          <a:noFill/>
          <a:ln>
            <a:noFill/>
          </a:ln>
        </p:spPr>
      </p:pic>
      <p:sp>
        <p:nvSpPr>
          <p:cNvPr id="7" name="Content Placeholder 6"/>
          <p:cNvSpPr>
            <a:spLocks noGrp="1"/>
          </p:cNvSpPr>
          <p:nvPr>
            <p:ph idx="1"/>
          </p:nvPr>
        </p:nvSpPr>
        <p:spPr>
          <a:xfrm>
            <a:off x="762000" y="1524001"/>
            <a:ext cx="7467600" cy="4419600"/>
          </a:xfrm>
        </p:spPr>
        <p:txBody>
          <a:bodyPr>
            <a:noAutofit/>
          </a:bodyPr>
          <a:lstStyle/>
          <a:p>
            <a:pPr marL="58738" indent="0" algn="ctr">
              <a:spcBef>
                <a:spcPts val="0"/>
              </a:spcBef>
              <a:spcAft>
                <a:spcPts val="0"/>
              </a:spcAft>
              <a:buNone/>
            </a:pPr>
            <a:r>
              <a:rPr lang="en-US" dirty="0">
                <a:solidFill>
                  <a:schemeClr val="tx1"/>
                </a:solidFill>
              </a:rPr>
              <a:t>“What can I safely delegate with </a:t>
            </a:r>
            <a:r>
              <a:rPr lang="en-US" dirty="0" smtClean="0">
                <a:solidFill>
                  <a:schemeClr val="tx1"/>
                </a:solidFill>
              </a:rPr>
              <a:t/>
            </a:r>
            <a:br>
              <a:rPr lang="en-US" dirty="0" smtClean="0">
                <a:solidFill>
                  <a:schemeClr val="tx1"/>
                </a:solidFill>
              </a:rPr>
            </a:br>
            <a:r>
              <a:rPr lang="en-US" dirty="0" smtClean="0">
                <a:solidFill>
                  <a:schemeClr val="tx1"/>
                </a:solidFill>
              </a:rPr>
              <a:t>indirect </a:t>
            </a:r>
            <a:r>
              <a:rPr lang="en-US" dirty="0">
                <a:solidFill>
                  <a:schemeClr val="tx1"/>
                </a:solidFill>
              </a:rPr>
              <a:t>supervision?”</a:t>
            </a:r>
          </a:p>
          <a:p>
            <a:pPr marL="58738" indent="0">
              <a:spcBef>
                <a:spcPts val="0"/>
              </a:spcBef>
              <a:spcAft>
                <a:spcPts val="0"/>
              </a:spcAft>
              <a:buNone/>
            </a:pPr>
            <a:endParaRPr lang="en-US" sz="2200" dirty="0">
              <a:solidFill>
                <a:schemeClr val="tx1"/>
              </a:solidFill>
            </a:endParaRPr>
          </a:p>
        </p:txBody>
      </p:sp>
      <p:pic>
        <p:nvPicPr>
          <p:cNvPr id="6" name="Picture 2" descr="http://farm4.staticflickr.com/3172/3023552492_043ac43251_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717307"/>
            <a:ext cx="4378632" cy="288032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400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1371</Words>
  <Application>Microsoft Office PowerPoint</Application>
  <PresentationFormat>On-screen Show (4:3)</PresentationFormat>
  <Paragraphs>172</Paragraphs>
  <Slides>19</Slides>
  <Notes>15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Help Us Spread the News</vt:lpstr>
      <vt:lpstr>Milestones and Entrustable Professional Activities (EPAs)</vt:lpstr>
      <vt:lpstr>What is CBD?  How Does CanMEDS 2015 Fit?</vt:lpstr>
      <vt:lpstr>Competence Continuum</vt:lpstr>
      <vt:lpstr>CanMEDS 2015:  Milestones and EPAs</vt:lpstr>
      <vt:lpstr>Example: EPA</vt:lpstr>
      <vt:lpstr>Milestones and EPAs at each stage of progression</vt:lpstr>
      <vt:lpstr>Milestones and EPAs con’t</vt:lpstr>
      <vt:lpstr>Key Concept of EPAs: Entrustment</vt:lpstr>
      <vt:lpstr>Milestones and EPAs within Each Stage of Training </vt:lpstr>
      <vt:lpstr>Benefits of Milestones  and EPAs</vt:lpstr>
      <vt:lpstr>As a Teacher………</vt:lpstr>
      <vt:lpstr>Milestones and EPAs</vt:lpstr>
      <vt:lpstr>Teaching and Assessing with Milestones and EPAs</vt:lpstr>
      <vt:lpstr>Unpack Milestones</vt:lpstr>
      <vt:lpstr>A Balanced View  of Performance</vt:lpstr>
      <vt:lpstr>CanMEDS and CBD Resources</vt:lpstr>
      <vt:lpstr>Your Input Matters</vt:lpstr>
      <vt:lpstr>PowerPoint Presentation</vt:lpstr>
    </vt:vector>
  </TitlesOfParts>
  <Company>Royal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Milestones and Entrustable Professional Activties (EPAs)</dc:title>
  <dc:creator>Mohr, Crystal</dc:creator>
  <cp:lastModifiedBy>Hesson, Tammy</cp:lastModifiedBy>
  <cp:revision>23</cp:revision>
  <dcterms:created xsi:type="dcterms:W3CDTF">2015-02-17T21:06:42Z</dcterms:created>
  <dcterms:modified xsi:type="dcterms:W3CDTF">2017-10-30T20:50:49Z</dcterms:modified>
</cp:coreProperties>
</file>