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octet-stream"/>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4" r:id="rId1"/>
  </p:sldMasterIdLst>
  <p:notesMasterIdLst>
    <p:notesMasterId r:id="rId34"/>
  </p:notesMasterIdLst>
  <p:sldIdLst>
    <p:sldId id="326" r:id="rId2"/>
    <p:sldId id="298" r:id="rId3"/>
    <p:sldId id="300" r:id="rId4"/>
    <p:sldId id="302" r:id="rId5"/>
    <p:sldId id="264" r:id="rId6"/>
    <p:sldId id="305" r:id="rId7"/>
    <p:sldId id="306" r:id="rId8"/>
    <p:sldId id="307" r:id="rId9"/>
    <p:sldId id="308" r:id="rId10"/>
    <p:sldId id="309" r:id="rId11"/>
    <p:sldId id="310" r:id="rId12"/>
    <p:sldId id="311" r:id="rId13"/>
    <p:sldId id="312" r:id="rId14"/>
    <p:sldId id="313" r:id="rId15"/>
    <p:sldId id="314" r:id="rId16"/>
    <p:sldId id="315" r:id="rId17"/>
    <p:sldId id="278" r:id="rId18"/>
    <p:sldId id="317" r:id="rId19"/>
    <p:sldId id="277" r:id="rId20"/>
    <p:sldId id="257" r:id="rId21"/>
    <p:sldId id="258" r:id="rId22"/>
    <p:sldId id="259" r:id="rId23"/>
    <p:sldId id="319" r:id="rId24"/>
    <p:sldId id="332" r:id="rId25"/>
    <p:sldId id="328" r:id="rId26"/>
    <p:sldId id="331" r:id="rId27"/>
    <p:sldId id="321" r:id="rId28"/>
    <p:sldId id="322" r:id="rId29"/>
    <p:sldId id="323" r:id="rId30"/>
    <p:sldId id="324" r:id="rId31"/>
    <p:sldId id="325" r:id="rId32"/>
    <p:sldId id="329" r:id="rId33"/>
  </p:sldIdLst>
  <p:sldSz cx="9144000" cy="5143500" type="screen16x9"/>
  <p:notesSz cx="7010400" cy="9296400"/>
  <p:embeddedFontLst>
    <p:embeddedFont>
      <p:font typeface="Verdana" panose="020B0604030504040204" pitchFamily="3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custDataLst>
    <p:tags r:id="rId47"/>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9" roundtripDataSignature="AMtx7mg3KcokNKh+gJD4okmn/R8MjDMb5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r, Genevieve" initials="CG" lastIdx="26" clrIdx="0"/>
  <p:cmAuthor id="1" name="Leveille, Carole" initials="L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1B994D3-63A7-4192-B596-1D38F0F88E7B}">
  <a:tblStyle styleId="{01B994D3-63A7-4192-B596-1D38F0F88E7B}" styleName="Table_0">
    <a:wholeTbl>
      <a:tcTxStyle>
        <a:font>
          <a:latin typeface="Arial"/>
          <a:ea typeface="Arial"/>
          <a:cs typeface="Arial"/>
        </a:font>
        <a:srgbClr val="000000"/>
      </a:tcTxStyle>
      <a:tcStyle>
        <a:tcBdr/>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769" autoAdjust="0"/>
    <p:restoredTop sz="98233" autoAdjust="0"/>
  </p:normalViewPr>
  <p:slideViewPr>
    <p:cSldViewPr snapToGrid="0">
      <p:cViewPr>
        <p:scale>
          <a:sx n="100" d="100"/>
          <a:sy n="100" d="100"/>
        </p:scale>
        <p:origin x="-1944" y="-59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gs" Target="tags/tag1.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06T14:36:02.843" idx="1">
    <p:pos x="1998" y="4608"/>
    <p:text>Should read initial (not internal)
ie. establishing an initial management plan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1-06T11:52:09.005" idx="21">
    <p:pos x="5543" y="812"/>
    <p:text>We assumed that this refers to the "PeRLS committee" (Academic Half-Day committee). See following references from Toronto University and SickKids: http://www.paeds.utoronto.ca/postgrad/pedres.htm and http://www.sickkids.ca/Paediatrics/Education-and-learning/Postgraduate/Core%20paediatrics%20residency%20program/index.html.
Please advise if this is not what we are talking about.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ct val="0"/>
              </a:spcBef>
              <a:spcAft>
                <a:spcPct val="0"/>
              </a:spcAft>
              <a:buSzPts val="1400"/>
              <a:buNone/>
              <a:defRPr sz="1200" b="0" i="0" u="none" strike="noStrike" cap="none">
                <a:solidFill>
                  <a:schemeClr val="dk1"/>
                </a:solidFill>
                <a:latin typeface="Calibri" panose="020F0502020204030204"/>
                <a:ea typeface="Calibri"/>
                <a:cs typeface="Calibri"/>
                <a:sym typeface="Calibri" panose="020F0502020204030204"/>
              </a:defRPr>
            </a:lvl1pPr>
            <a:lvl2pPr marR="0" lvl="1"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2pPr>
            <a:lvl3pPr marR="0" lvl="2"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3pPr>
            <a:lvl4pPr marR="0" lvl="3"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4pPr>
            <a:lvl5pPr marR="0" lvl="4"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5pPr>
            <a:lvl6pPr marR="0" lvl="5"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6pPr>
            <a:lvl7pPr marR="0" lvl="6"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7pPr>
            <a:lvl8pPr marR="0" lvl="7"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8pPr>
            <a:lvl9pPr marR="0" lvl="8"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ct val="0"/>
              </a:spcBef>
              <a:spcAft>
                <a:spcPct val="0"/>
              </a:spcAft>
              <a:buSzPts val="1400"/>
              <a:buNone/>
              <a:defRPr sz="1200" b="0" i="0" u="none" strike="noStrike" cap="none">
                <a:solidFill>
                  <a:schemeClr val="dk1"/>
                </a:solidFill>
                <a:latin typeface="Calibri" panose="020F0502020204030204"/>
                <a:ea typeface="Calibri"/>
                <a:cs typeface="Calibri"/>
                <a:sym typeface="Calibri" panose="020F0502020204030204"/>
              </a:defRPr>
            </a:lvl1pPr>
            <a:lvl2pPr marR="0" lvl="1"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2pPr>
            <a:lvl3pPr marR="0" lvl="2"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3pPr>
            <a:lvl4pPr marR="0" lvl="3"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4pPr>
            <a:lvl5pPr marR="0" lvl="4"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5pPr>
            <a:lvl6pPr marR="0" lvl="5"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6pPr>
            <a:lvl7pPr marR="0" lvl="6"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7pPr>
            <a:lvl8pPr marR="0" lvl="7"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8pPr>
            <a:lvl9pPr marR="0" lvl="8"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ct val="0"/>
              </a:spcBef>
              <a:spcAft>
                <a:spcPct val="0"/>
              </a:spcAft>
              <a:buSzPts val="1400"/>
              <a:buNone/>
              <a:defRPr sz="1200" b="0" i="0" u="none" strike="noStrike" cap="none">
                <a:solidFill>
                  <a:schemeClr val="dk1"/>
                </a:solidFill>
                <a:latin typeface="Calibri" panose="020F0502020204030204"/>
                <a:ea typeface="Calibri"/>
                <a:cs typeface="Calibri"/>
                <a:sym typeface="Calibri" panose="020F0502020204030204"/>
              </a:defRPr>
            </a:lvl1pPr>
            <a:lvl2pPr marL="914400" marR="0" lvl="1" indent="-228600" algn="l" rtl="0">
              <a:spcBef>
                <a:spcPct val="0"/>
              </a:spcBef>
              <a:spcAft>
                <a:spcPct val="0"/>
              </a:spcAft>
              <a:buSzPts val="1400"/>
              <a:buNone/>
              <a:defRPr sz="1200" b="0" i="0" u="none" strike="noStrike" cap="none">
                <a:solidFill>
                  <a:schemeClr val="dk1"/>
                </a:solidFill>
                <a:latin typeface="Calibri" panose="020F0502020204030204"/>
                <a:ea typeface="Calibri"/>
                <a:cs typeface="Calibri"/>
                <a:sym typeface="Calibri" panose="020F0502020204030204"/>
              </a:defRPr>
            </a:lvl2pPr>
            <a:lvl3pPr marL="1371600" marR="0" lvl="2" indent="-228600" algn="l" rtl="0">
              <a:spcBef>
                <a:spcPct val="0"/>
              </a:spcBef>
              <a:spcAft>
                <a:spcPct val="0"/>
              </a:spcAft>
              <a:buSzPts val="1400"/>
              <a:buNone/>
              <a:defRPr sz="1200" b="0" i="0" u="none" strike="noStrike" cap="none">
                <a:solidFill>
                  <a:schemeClr val="dk1"/>
                </a:solidFill>
                <a:latin typeface="Calibri" panose="020F0502020204030204"/>
                <a:ea typeface="Calibri"/>
                <a:cs typeface="Calibri"/>
                <a:sym typeface="Calibri" panose="020F0502020204030204"/>
              </a:defRPr>
            </a:lvl3pPr>
            <a:lvl4pPr marL="1828800" marR="0" lvl="3" indent="-228600" algn="l" rtl="0">
              <a:spcBef>
                <a:spcPct val="0"/>
              </a:spcBef>
              <a:spcAft>
                <a:spcPct val="0"/>
              </a:spcAft>
              <a:buSzPts val="1400"/>
              <a:buNone/>
              <a:defRPr sz="1200" b="0" i="0" u="none" strike="noStrike" cap="none">
                <a:solidFill>
                  <a:schemeClr val="dk1"/>
                </a:solidFill>
                <a:latin typeface="Calibri" panose="020F0502020204030204"/>
                <a:ea typeface="Calibri"/>
                <a:cs typeface="Calibri"/>
                <a:sym typeface="Calibri" panose="020F0502020204030204"/>
              </a:defRPr>
            </a:lvl4pPr>
            <a:lvl5pPr marL="2286000" marR="0" lvl="4" indent="-228600" algn="l" rtl="0">
              <a:spcBef>
                <a:spcPct val="0"/>
              </a:spcBef>
              <a:spcAft>
                <a:spcPct val="0"/>
              </a:spcAft>
              <a:buSzPts val="1400"/>
              <a:buNone/>
              <a:defRPr sz="1200" b="0" i="0" u="none" strike="noStrike" cap="none">
                <a:solidFill>
                  <a:schemeClr val="dk1"/>
                </a:solidFill>
                <a:latin typeface="Calibri" panose="020F0502020204030204"/>
                <a:ea typeface="Calibri"/>
                <a:cs typeface="Calibri"/>
                <a:sym typeface="Calibri" panose="020F0502020204030204"/>
              </a:defRPr>
            </a:lvl5pPr>
            <a:lvl6pPr marL="2743200" marR="0" lvl="5" indent="-228600" algn="l" rtl="0">
              <a:spcBef>
                <a:spcPct val="0"/>
              </a:spcBef>
              <a:spcAft>
                <a:spcPct val="0"/>
              </a:spcAft>
              <a:buSzPts val="1400"/>
              <a:buNone/>
              <a:defRPr sz="1200" b="0" i="0" u="none" strike="noStrike" cap="none">
                <a:solidFill>
                  <a:schemeClr val="dk1"/>
                </a:solidFill>
                <a:latin typeface="Calibri" panose="020F0502020204030204"/>
                <a:ea typeface="Calibri"/>
                <a:cs typeface="Calibri"/>
                <a:sym typeface="Calibri" panose="020F0502020204030204"/>
              </a:defRPr>
            </a:lvl6pPr>
            <a:lvl7pPr marL="3200400" marR="0" lvl="6" indent="-228600" algn="l" rtl="0">
              <a:spcBef>
                <a:spcPct val="0"/>
              </a:spcBef>
              <a:spcAft>
                <a:spcPct val="0"/>
              </a:spcAft>
              <a:buSzPts val="1400"/>
              <a:buNone/>
              <a:defRPr sz="1200" b="0" i="0" u="none" strike="noStrike" cap="none">
                <a:solidFill>
                  <a:schemeClr val="dk1"/>
                </a:solidFill>
                <a:latin typeface="Calibri" panose="020F0502020204030204"/>
                <a:ea typeface="Calibri"/>
                <a:cs typeface="Calibri"/>
                <a:sym typeface="Calibri" panose="020F0502020204030204"/>
              </a:defRPr>
            </a:lvl7pPr>
            <a:lvl8pPr marL="3657600" marR="0" lvl="7" indent="-228600" algn="l" rtl="0">
              <a:spcBef>
                <a:spcPct val="0"/>
              </a:spcBef>
              <a:spcAft>
                <a:spcPct val="0"/>
              </a:spcAft>
              <a:buSzPts val="1400"/>
              <a:buNone/>
              <a:defRPr sz="1200" b="0" i="0" u="none" strike="noStrike" cap="none">
                <a:solidFill>
                  <a:schemeClr val="dk1"/>
                </a:solidFill>
                <a:latin typeface="Calibri" panose="020F0502020204030204"/>
                <a:ea typeface="Calibri"/>
                <a:cs typeface="Calibri"/>
                <a:sym typeface="Calibri" panose="020F0502020204030204"/>
              </a:defRPr>
            </a:lvl8pPr>
            <a:lvl9pPr marL="4114800" marR="0" lvl="8" indent="-228600" algn="l" rtl="0">
              <a:spcBef>
                <a:spcPct val="0"/>
              </a:spcBef>
              <a:spcAft>
                <a:spcPct val="0"/>
              </a:spcAft>
              <a:buSzPts val="1400"/>
              <a:buNone/>
              <a:defRPr sz="12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ct val="0"/>
              </a:spcBef>
              <a:spcAft>
                <a:spcPct val="0"/>
              </a:spcAft>
              <a:buSzPts val="1400"/>
              <a:buNone/>
              <a:defRPr sz="1200" b="0" i="0" u="none" strike="noStrike" cap="none">
                <a:solidFill>
                  <a:schemeClr val="dk1"/>
                </a:solidFill>
                <a:latin typeface="Calibri" panose="020F0502020204030204"/>
                <a:ea typeface="Calibri"/>
                <a:cs typeface="Calibri"/>
                <a:sym typeface="Calibri" panose="020F0502020204030204"/>
              </a:defRPr>
            </a:lvl1pPr>
            <a:lvl2pPr marR="0" lvl="1"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2pPr>
            <a:lvl3pPr marR="0" lvl="2"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3pPr>
            <a:lvl4pPr marR="0" lvl="3"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4pPr>
            <a:lvl5pPr marR="0" lvl="4"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5pPr>
            <a:lvl6pPr marR="0" lvl="5"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6pPr>
            <a:lvl7pPr marR="0" lvl="6"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7pPr>
            <a:lvl8pPr marR="0" lvl="7"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8pPr>
            <a:lvl9pPr marR="0" lvl="8" algn="l" rtl="0">
              <a:spcBef>
                <a:spcPct val="0"/>
              </a:spcBef>
              <a:spcAft>
                <a:spcPct val="0"/>
              </a:spcAft>
              <a:buSzPts val="1400"/>
              <a:buNone/>
              <a:defRPr sz="1800" b="0" i="0" u="none" strike="noStrike" cap="none">
                <a:solidFill>
                  <a:schemeClr val="dk1"/>
                </a:solidFill>
                <a:latin typeface="Calibri" panose="020F0502020204030204"/>
                <a:ea typeface="Calibri"/>
                <a:cs typeface="Calibri"/>
                <a:sym typeface="Calibri" panose="020F0502020204030204"/>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ct val="0"/>
              </a:spcBef>
              <a:spcAft>
                <a:spcPct val="0"/>
              </a:spcAft>
              <a:buNone/>
            </a:pPr>
            <a:fld id="{00000000-1234-1234-1234-123412341234}" type="slidenum">
              <a:rPr lang="en-CA" sz="1200" b="0" i="0" u="none" strike="noStrike" cap="none">
                <a:solidFill>
                  <a:schemeClr val="dk1"/>
                </a:solidFill>
                <a:latin typeface="Calibri" panose="020F0502020204030204"/>
                <a:ea typeface="Calibri"/>
                <a:cs typeface="Calibri"/>
                <a:sym typeface="Calibri" panose="020F0502020204030204"/>
              </a:rPr>
              <a:t>‹#›</a:t>
            </a:fld>
            <a:endParaRPr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22322881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1</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1542288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lvl="0" indent="0" algn="l" rtl="0">
              <a:spcBef>
                <a:spcPct val="0"/>
              </a:spcBef>
              <a:spcAft>
                <a:spcPct val="0"/>
              </a:spcAft>
              <a:buNone/>
            </a:pPr>
            <a:r>
              <a:rPr lang="en-CA">
                <a:solidFill>
                  <a:srgbClr val="FF0000"/>
                </a:solidFill>
              </a:rPr>
              <a:t>Votre programme vise à former des médecins compétents et aptes à répondre aux besoins de la société.  </a:t>
            </a:r>
          </a:p>
          <a:p>
            <a:pPr marL="0" lvl="0" indent="0" algn="l" rtl="0">
              <a:spcBef>
                <a:spcPct val="0"/>
              </a:spcBef>
              <a:spcAft>
                <a:spcPct val="0"/>
              </a:spcAft>
              <a:buNone/>
            </a:pPr>
            <a:endParaRPr lang="en-CA">
              <a:solidFill>
                <a:srgbClr val="FF0000"/>
              </a:solidFill>
            </a:endParaRPr>
          </a:p>
          <a:p>
            <a:pPr marL="0" lvl="0" indent="0" algn="l" rtl="0">
              <a:spcBef>
                <a:spcPct val="0"/>
              </a:spcBef>
              <a:spcAft>
                <a:spcPct val="0"/>
              </a:spcAft>
              <a:buNone/>
            </a:pPr>
            <a:r>
              <a:rPr lang="en-CA" sz="1200">
                <a:solidFill>
                  <a:schemeClr val="dk1"/>
                </a:solidFill>
                <a:latin typeface="Calibri" panose="020F0502020204030204"/>
                <a:ea typeface="Calibri"/>
                <a:cs typeface="Calibri"/>
                <a:sym typeface="Calibri" panose="020F0502020204030204"/>
              </a:rPr>
              <a:t>Vous pouvez mener à bien cette étape même si vous n’avez pas encore amorcé les ateliers sur la CPC.</a:t>
            </a:r>
          </a:p>
          <a:p>
            <a:pPr marL="0" lvl="0" indent="0" algn="l" rtl="0">
              <a:spcBef>
                <a:spcPct val="0"/>
              </a:spcBef>
              <a:spcAft>
                <a:spcPct val="0"/>
              </a:spcAft>
              <a:buNone/>
            </a:pPr>
            <a:r>
              <a:rPr lang="en-CA" sz="1200">
                <a:solidFill>
                  <a:schemeClr val="dk1"/>
                </a:solidFill>
                <a:latin typeface="Calibri" panose="020F0502020204030204"/>
                <a:ea typeface="Calibri"/>
                <a:cs typeface="Calibri"/>
                <a:sym typeface="Calibri" panose="020F0502020204030204"/>
              </a:rPr>
              <a:t>•	Révisez les objectifs du programme actuel pour prioriser les plus importants. </a:t>
            </a:r>
          </a:p>
          <a:p>
            <a:pPr marL="0" lvl="0" indent="0" algn="l" rtl="0">
              <a:spcBef>
                <a:spcPct val="0"/>
              </a:spcBef>
              <a:spcAft>
                <a:spcPct val="0"/>
              </a:spcAft>
              <a:buNone/>
            </a:pPr>
            <a:r>
              <a:rPr lang="en-CA" sz="1200">
                <a:solidFill>
                  <a:schemeClr val="dk1"/>
                </a:solidFill>
                <a:latin typeface="Calibri" panose="020F0502020204030204"/>
                <a:ea typeface="Calibri"/>
                <a:cs typeface="Calibri"/>
                <a:sym typeface="Calibri" panose="020F0502020204030204"/>
              </a:rPr>
              <a:t>•	Déterminez les objectifs qui sont redondants.</a:t>
            </a:r>
          </a:p>
          <a:p>
            <a:pPr marL="0" lvl="0" indent="0" algn="l" rtl="0">
              <a:spcBef>
                <a:spcPct val="0"/>
              </a:spcBef>
              <a:spcAft>
                <a:spcPct val="0"/>
              </a:spcAft>
              <a:buNone/>
            </a:pPr>
            <a:r>
              <a:rPr lang="en-CA" sz="1200">
                <a:solidFill>
                  <a:schemeClr val="dk1"/>
                </a:solidFill>
                <a:latin typeface="Calibri" panose="020F0502020204030204"/>
                <a:ea typeface="Calibri"/>
                <a:cs typeface="Calibri"/>
                <a:sym typeface="Calibri" panose="020F0502020204030204"/>
              </a:rPr>
              <a:t>•	Repérez les redondances. Consultez le référentiel CanMEDS pour cibler les compétences transversales qui pourraient manquer.</a:t>
            </a:r>
          </a:p>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10</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1786409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lvl="0" indent="0" algn="l" rtl="0">
              <a:spcBef>
                <a:spcPct val="0"/>
              </a:spcBef>
              <a:spcAft>
                <a:spcPct val="0"/>
              </a:spcAft>
              <a:buNone/>
            </a:pPr>
            <a:r>
              <a:rPr lang="en-CA"/>
              <a:t>Vous devriez réaliser cette étape avec votre équipe. Une fois celle-ci assemblée, organisez une réunion pour :</a:t>
            </a:r>
          </a:p>
          <a:p>
            <a:pPr marL="0" lvl="0" indent="0" algn="l" rtl="0">
              <a:spcBef>
                <a:spcPct val="0"/>
              </a:spcBef>
              <a:spcAft>
                <a:spcPct val="0"/>
              </a:spcAft>
              <a:buNone/>
            </a:pPr>
            <a:endParaRPr lang="en-CA"/>
          </a:p>
          <a:p>
            <a:pPr marL="0" lvl="0" indent="0" algn="l" rtl="0">
              <a:spcBef>
                <a:spcPct val="0"/>
              </a:spcBef>
              <a:spcAft>
                <a:spcPct val="0"/>
              </a:spcAft>
              <a:buNone/>
            </a:pPr>
            <a:r>
              <a:rPr lang="en-CA"/>
              <a:t>choisir un outil de planification de programme  </a:t>
            </a:r>
          </a:p>
          <a:p>
            <a:pPr marL="0" lvl="0" indent="0" algn="l" rtl="0">
              <a:spcBef>
                <a:spcPct val="0"/>
              </a:spcBef>
              <a:spcAft>
                <a:spcPct val="0"/>
              </a:spcAft>
              <a:buNone/>
            </a:pPr>
            <a:r>
              <a:rPr lang="en-CA"/>
              <a:t>discuter de la façon dont les différentes parties de votre programme actuel sont agencées</a:t>
            </a:r>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11</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220920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12</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1365194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13</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1698672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lvl="0" indent="0" algn="l" rtl="0">
              <a:spcBef>
                <a:spcPct val="0"/>
              </a:spcBef>
              <a:spcAft>
                <a:spcPct val="0"/>
              </a:spcAft>
              <a:buNone/>
            </a:pPr>
            <a:r>
              <a:rPr lang="en-CA" sz="1200" dirty="0" err="1">
                <a:solidFill>
                  <a:schemeClr val="dk1"/>
                </a:solidFill>
                <a:latin typeface="Calibri" panose="020F0502020204030204"/>
                <a:ea typeface="Calibri"/>
                <a:cs typeface="Calibri"/>
                <a:sym typeface="Calibri" panose="020F0502020204030204"/>
              </a:rPr>
              <a:t>Comprendre</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votre</a:t>
            </a:r>
            <a:r>
              <a:rPr lang="en-CA" sz="1200" dirty="0">
                <a:solidFill>
                  <a:schemeClr val="dk1"/>
                </a:solidFill>
                <a:latin typeface="Calibri" panose="020F0502020204030204"/>
                <a:ea typeface="Calibri"/>
                <a:cs typeface="Calibri"/>
                <a:sym typeface="Calibri" panose="020F0502020204030204"/>
              </a:rPr>
              <a:t> programme </a:t>
            </a:r>
            <a:r>
              <a:rPr lang="en-CA" sz="1200" dirty="0" err="1">
                <a:solidFill>
                  <a:schemeClr val="dk1"/>
                </a:solidFill>
                <a:latin typeface="Calibri" panose="020F0502020204030204"/>
                <a:ea typeface="Calibri"/>
                <a:cs typeface="Calibri"/>
                <a:sym typeface="Calibri" panose="020F0502020204030204"/>
              </a:rPr>
              <a:t>actuel</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vous</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permettra</a:t>
            </a:r>
            <a:r>
              <a:rPr lang="en-CA" sz="1200" dirty="0">
                <a:solidFill>
                  <a:schemeClr val="dk1"/>
                </a:solidFill>
                <a:latin typeface="Calibri" panose="020F0502020204030204"/>
                <a:ea typeface="Calibri"/>
                <a:cs typeface="Calibri"/>
                <a:sym typeface="Calibri" panose="020F0502020204030204"/>
              </a:rPr>
              <a:t> de </a:t>
            </a:r>
            <a:r>
              <a:rPr lang="en-CA" sz="1200" dirty="0" err="1">
                <a:solidFill>
                  <a:schemeClr val="dk1"/>
                </a:solidFill>
                <a:latin typeface="Calibri" panose="020F0502020204030204"/>
                <a:ea typeface="Calibri"/>
                <a:cs typeface="Calibri"/>
                <a:sym typeface="Calibri" panose="020F0502020204030204"/>
              </a:rPr>
              <a:t>déterminer</a:t>
            </a:r>
            <a:r>
              <a:rPr lang="en-CA" sz="1200" dirty="0">
                <a:solidFill>
                  <a:schemeClr val="dk1"/>
                </a:solidFill>
                <a:latin typeface="Calibri" panose="020F0502020204030204"/>
                <a:ea typeface="Calibri"/>
                <a:cs typeface="Calibri"/>
                <a:sym typeface="Calibri" panose="020F0502020204030204"/>
              </a:rPr>
              <a:t> comment et à </a:t>
            </a:r>
            <a:r>
              <a:rPr lang="en-CA" sz="1200" dirty="0" err="1">
                <a:solidFill>
                  <a:schemeClr val="dk1"/>
                </a:solidFill>
                <a:latin typeface="Calibri" panose="020F0502020204030204"/>
                <a:ea typeface="Calibri"/>
                <a:cs typeface="Calibri"/>
                <a:sym typeface="Calibri" panose="020F0502020204030204"/>
              </a:rPr>
              <a:t>quel</a:t>
            </a:r>
            <a:r>
              <a:rPr lang="en-CA" sz="1200" dirty="0">
                <a:solidFill>
                  <a:schemeClr val="dk1"/>
                </a:solidFill>
                <a:latin typeface="Calibri" panose="020F0502020204030204"/>
                <a:ea typeface="Calibri"/>
                <a:cs typeface="Calibri"/>
                <a:sym typeface="Calibri" panose="020F0502020204030204"/>
              </a:rPr>
              <a:t> moment les </a:t>
            </a:r>
            <a:r>
              <a:rPr lang="en-CA" sz="1200" dirty="0" err="1">
                <a:solidFill>
                  <a:schemeClr val="dk1"/>
                </a:solidFill>
                <a:latin typeface="Calibri" panose="020F0502020204030204"/>
                <a:ea typeface="Calibri"/>
                <a:cs typeface="Calibri"/>
                <a:sym typeface="Calibri" panose="020F0502020204030204"/>
              </a:rPr>
              <a:t>résidents</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pourront</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utiliser</a:t>
            </a:r>
            <a:r>
              <a:rPr lang="en-CA" sz="1200" dirty="0">
                <a:solidFill>
                  <a:schemeClr val="dk1"/>
                </a:solidFill>
                <a:latin typeface="Calibri" panose="020F0502020204030204"/>
                <a:ea typeface="Calibri"/>
                <a:cs typeface="Calibri"/>
                <a:sym typeface="Calibri" panose="020F0502020204030204"/>
              </a:rPr>
              <a:t> les APC.</a:t>
            </a:r>
          </a:p>
          <a:p>
            <a:pPr marL="0" lvl="0" indent="0" algn="l" rtl="0">
              <a:spcBef>
                <a:spcPct val="0"/>
              </a:spcBef>
              <a:spcAft>
                <a:spcPct val="0"/>
              </a:spcAft>
              <a:buNone/>
            </a:pPr>
            <a:r>
              <a:rPr lang="en-CA" sz="1200" dirty="0">
                <a:solidFill>
                  <a:schemeClr val="dk1"/>
                </a:solidFill>
                <a:latin typeface="Calibri" panose="020F0502020204030204"/>
                <a:ea typeface="Calibri"/>
                <a:cs typeface="Calibri"/>
                <a:sym typeface="Calibri" panose="020F0502020204030204"/>
              </a:rPr>
              <a:t> </a:t>
            </a:r>
            <a:endParaRPr lang="en-CA" dirty="0"/>
          </a:p>
          <a:p>
            <a:pPr marL="0" marR="0" lvl="0" indent="0" algn="l" rtl="0">
              <a:lnSpc>
                <a:spcPct val="100000"/>
              </a:lnSpc>
              <a:spcBef>
                <a:spcPct val="0"/>
              </a:spcBef>
              <a:spcAft>
                <a:spcPct val="0"/>
              </a:spcAft>
              <a:buClr>
                <a:schemeClr val="dk1"/>
              </a:buClr>
              <a:buSzPts val="1200"/>
              <a:buFont typeface="Calibri" panose="020F0502020204030204"/>
              <a:buNone/>
            </a:pPr>
            <a:r>
              <a:rPr lang="en-CA" dirty="0"/>
              <a:t>Il </a:t>
            </a:r>
            <a:r>
              <a:rPr lang="en-CA" dirty="0" err="1"/>
              <a:t>s’agit</a:t>
            </a:r>
            <a:r>
              <a:rPr lang="en-CA" dirty="0"/>
              <a:t> </a:t>
            </a:r>
            <a:r>
              <a:rPr lang="en-CA" dirty="0" err="1"/>
              <a:t>d’une</a:t>
            </a:r>
            <a:r>
              <a:rPr lang="en-CA" dirty="0"/>
              <a:t> </a:t>
            </a:r>
            <a:r>
              <a:rPr lang="en-CA" dirty="0" err="1"/>
              <a:t>tâche</a:t>
            </a:r>
            <a:r>
              <a:rPr lang="en-CA" dirty="0"/>
              <a:t> </a:t>
            </a:r>
            <a:r>
              <a:rPr lang="en-CA" dirty="0" err="1"/>
              <a:t>complexe</a:t>
            </a:r>
            <a:r>
              <a:rPr lang="en-CA" dirty="0"/>
              <a:t>; </a:t>
            </a:r>
            <a:r>
              <a:rPr lang="en-CA" dirty="0" err="1"/>
              <a:t>préparez-vous</a:t>
            </a:r>
            <a:r>
              <a:rPr lang="en-CA" dirty="0"/>
              <a:t> à </a:t>
            </a:r>
            <a:r>
              <a:rPr lang="en-CA" dirty="0" err="1"/>
              <a:t>produire</a:t>
            </a:r>
            <a:r>
              <a:rPr lang="en-CA" dirty="0"/>
              <a:t> </a:t>
            </a:r>
            <a:r>
              <a:rPr lang="en-CA" dirty="0" err="1"/>
              <a:t>plusieurs</a:t>
            </a:r>
            <a:r>
              <a:rPr lang="en-CA" dirty="0"/>
              <a:t> versions. </a:t>
            </a:r>
            <a:r>
              <a:rPr lang="en-CA" dirty="0" err="1"/>
              <a:t>Vous</a:t>
            </a:r>
            <a:r>
              <a:rPr lang="en-CA" dirty="0"/>
              <a:t> </a:t>
            </a:r>
            <a:r>
              <a:rPr lang="en-CA" dirty="0" err="1"/>
              <a:t>devriez</a:t>
            </a:r>
            <a:r>
              <a:rPr lang="en-CA" dirty="0"/>
              <a:t> </a:t>
            </a:r>
            <a:r>
              <a:rPr lang="en-CA" dirty="0" err="1"/>
              <a:t>réaliser</a:t>
            </a:r>
            <a:r>
              <a:rPr lang="en-CA" dirty="0"/>
              <a:t> </a:t>
            </a:r>
            <a:r>
              <a:rPr lang="en-CA" dirty="0" err="1"/>
              <a:t>cette</a:t>
            </a:r>
            <a:r>
              <a:rPr lang="en-CA" dirty="0"/>
              <a:t> </a:t>
            </a:r>
            <a:r>
              <a:rPr lang="en-CA" dirty="0" err="1"/>
              <a:t>étape</a:t>
            </a:r>
            <a:r>
              <a:rPr lang="en-CA" dirty="0"/>
              <a:t> avec </a:t>
            </a:r>
            <a:r>
              <a:rPr lang="en-CA" dirty="0" err="1"/>
              <a:t>votre</a:t>
            </a:r>
            <a:r>
              <a:rPr lang="en-CA" dirty="0"/>
              <a:t> </a:t>
            </a:r>
            <a:r>
              <a:rPr lang="en-CA" dirty="0" err="1"/>
              <a:t>équipe</a:t>
            </a:r>
            <a:r>
              <a:rPr lang="en-CA" dirty="0"/>
              <a:t>.</a:t>
            </a:r>
          </a:p>
          <a:p>
            <a:pPr marL="0" lvl="0" indent="0" algn="l" rtl="0">
              <a:spcBef>
                <a:spcPct val="0"/>
              </a:spcBef>
              <a:spcAft>
                <a:spcPct val="0"/>
              </a:spcAft>
              <a:buNone/>
            </a:pPr>
            <a:endParaRPr lang="en-CA" b="1" dirty="0"/>
          </a:p>
          <a:p>
            <a:pPr marL="0" lvl="0" indent="0" algn="l" rtl="0">
              <a:spcBef>
                <a:spcPct val="0"/>
              </a:spcBef>
              <a:spcAft>
                <a:spcPct val="0"/>
              </a:spcAft>
              <a:buNone/>
            </a:pPr>
            <a:r>
              <a:rPr lang="en-CA" dirty="0" err="1"/>
              <a:t>Vous</a:t>
            </a:r>
            <a:r>
              <a:rPr lang="en-CA" dirty="0"/>
              <a:t> </a:t>
            </a:r>
            <a:r>
              <a:rPr lang="en-CA" dirty="0" err="1"/>
              <a:t>pouvez</a:t>
            </a:r>
            <a:r>
              <a:rPr lang="en-CA" dirty="0"/>
              <a:t> demander aux </a:t>
            </a:r>
            <a:r>
              <a:rPr lang="en-CA" dirty="0" err="1"/>
              <a:t>résidents</a:t>
            </a:r>
            <a:r>
              <a:rPr lang="en-CA" dirty="0"/>
              <a:t> de </a:t>
            </a:r>
            <a:r>
              <a:rPr lang="en-CA" dirty="0" err="1"/>
              <a:t>vous</a:t>
            </a:r>
            <a:r>
              <a:rPr lang="en-CA" dirty="0"/>
              <a:t> aider. </a:t>
            </a:r>
            <a:r>
              <a:rPr lang="en-CA" dirty="0" err="1"/>
              <a:t>Demandez-leur</a:t>
            </a:r>
            <a:r>
              <a:rPr lang="en-CA" dirty="0"/>
              <a:t> </a:t>
            </a:r>
            <a:r>
              <a:rPr lang="en-CA" dirty="0" err="1"/>
              <a:t>ce</a:t>
            </a:r>
            <a:r>
              <a:rPr lang="en-CA" dirty="0"/>
              <a:t> </a:t>
            </a:r>
            <a:r>
              <a:rPr lang="en-CA" dirty="0" err="1"/>
              <a:t>qu’ils</a:t>
            </a:r>
            <a:r>
              <a:rPr lang="en-CA" dirty="0"/>
              <a:t> font </a:t>
            </a:r>
            <a:r>
              <a:rPr lang="en-CA" dirty="0" err="1"/>
              <a:t>durant</a:t>
            </a:r>
            <a:r>
              <a:rPr lang="en-CA" dirty="0"/>
              <a:t> les stages.</a:t>
            </a:r>
          </a:p>
          <a:p>
            <a:endParaRPr lang="en-CA" dirty="0"/>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14</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15892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ct val="0"/>
              </a:spcBef>
              <a:spcAft>
                <a:spcPct val="0"/>
              </a:spcAft>
              <a:buClr>
                <a:srgbClr val="000000"/>
              </a:buClr>
              <a:buSzPts val="1400"/>
              <a:buFont typeface="Arial"/>
              <a:buNone/>
              <a:defRPr/>
            </a:pPr>
            <a:r>
              <a:rPr lang="en-CA"/>
              <a:t>D’un autre côté, si l’une de vos APC ne correspond pas à une expérience de formation ou d’apprentissage, ceci peut créer un problème.</a:t>
            </a:r>
          </a:p>
          <a:p>
            <a:pPr marL="457200" marR="0" lvl="0" indent="-228600" algn="l" defTabSz="914400" rtl="0" eaLnBrk="1" fontAlgn="auto" latinLnBrk="0" hangingPunct="1">
              <a:lnSpc>
                <a:spcPct val="100000"/>
              </a:lnSpc>
              <a:spcBef>
                <a:spcPct val="0"/>
              </a:spcBef>
              <a:spcAft>
                <a:spcPct val="0"/>
              </a:spcAft>
              <a:buClr>
                <a:srgbClr val="000000"/>
              </a:buClr>
              <a:buSzPts val="1400"/>
              <a:buFont typeface="Arial"/>
              <a:buNone/>
              <a:defRPr/>
            </a:pPr>
            <a:r>
              <a:rPr lang="en-CA"/>
              <a:t>S’il faut modifier les services, dites-le bien à l’avance.</a:t>
            </a:r>
          </a:p>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15</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3030512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lvl="0" indent="0" algn="l" rtl="0">
              <a:spcBef>
                <a:spcPct val="0"/>
              </a:spcBef>
              <a:spcAft>
                <a:spcPct val="0"/>
              </a:spcAft>
              <a:buNone/>
            </a:pPr>
            <a:r>
              <a:rPr lang="en-CA" sz="1200" dirty="0" err="1">
                <a:solidFill>
                  <a:schemeClr val="dk1"/>
                </a:solidFill>
                <a:latin typeface="Calibri" panose="020F0502020204030204"/>
                <a:ea typeface="Calibri"/>
                <a:cs typeface="Calibri"/>
                <a:sym typeface="Calibri" panose="020F0502020204030204"/>
              </a:rPr>
              <a:t>Vous</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pourriez</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avoir</a:t>
            </a:r>
            <a:r>
              <a:rPr lang="en-CA" sz="1200" dirty="0">
                <a:solidFill>
                  <a:schemeClr val="dk1"/>
                </a:solidFill>
                <a:latin typeface="Calibri" panose="020F0502020204030204"/>
                <a:ea typeface="Calibri"/>
                <a:cs typeface="Calibri"/>
                <a:sym typeface="Calibri" panose="020F0502020204030204"/>
              </a:rPr>
              <a:t> à </a:t>
            </a:r>
            <a:r>
              <a:rPr lang="en-CA" sz="1200" dirty="0" err="1">
                <a:solidFill>
                  <a:schemeClr val="dk1"/>
                </a:solidFill>
                <a:latin typeface="Calibri" panose="020F0502020204030204"/>
                <a:ea typeface="Calibri"/>
                <a:cs typeface="Calibri"/>
                <a:sym typeface="Calibri" panose="020F0502020204030204"/>
              </a:rPr>
              <a:t>remanier</a:t>
            </a:r>
            <a:r>
              <a:rPr lang="en-CA" sz="1200" dirty="0">
                <a:solidFill>
                  <a:schemeClr val="dk1"/>
                </a:solidFill>
                <a:latin typeface="Calibri" panose="020F0502020204030204"/>
                <a:ea typeface="Calibri"/>
                <a:cs typeface="Calibri"/>
                <a:sym typeface="Calibri" panose="020F0502020204030204"/>
              </a:rPr>
              <a:t> les APC </a:t>
            </a:r>
            <a:r>
              <a:rPr lang="en-CA" sz="1200" dirty="0" err="1">
                <a:solidFill>
                  <a:schemeClr val="dk1"/>
                </a:solidFill>
                <a:latin typeface="Calibri" panose="020F0502020204030204"/>
                <a:ea typeface="Calibri"/>
                <a:cs typeface="Calibri"/>
                <a:sym typeface="Calibri" panose="020F0502020204030204"/>
              </a:rPr>
              <a:t>selon</a:t>
            </a:r>
            <a:r>
              <a:rPr lang="en-CA" sz="1200" dirty="0">
                <a:solidFill>
                  <a:schemeClr val="dk1"/>
                </a:solidFill>
                <a:latin typeface="Calibri" panose="020F0502020204030204"/>
                <a:ea typeface="Calibri"/>
                <a:cs typeface="Calibri"/>
                <a:sym typeface="Calibri" panose="020F0502020204030204"/>
              </a:rPr>
              <a:t> les </a:t>
            </a:r>
            <a:r>
              <a:rPr lang="en-CA" sz="1200" dirty="0" err="1">
                <a:solidFill>
                  <a:schemeClr val="dk1"/>
                </a:solidFill>
                <a:latin typeface="Calibri" panose="020F0502020204030204"/>
                <a:ea typeface="Calibri"/>
                <a:cs typeface="Calibri"/>
                <a:sym typeface="Calibri" panose="020F0502020204030204"/>
              </a:rPr>
              <a:t>expériences</a:t>
            </a:r>
            <a:r>
              <a:rPr lang="en-CA" sz="1200" dirty="0">
                <a:solidFill>
                  <a:schemeClr val="dk1"/>
                </a:solidFill>
                <a:latin typeface="Calibri" panose="020F0502020204030204"/>
                <a:ea typeface="Calibri"/>
                <a:cs typeface="Calibri"/>
                <a:sym typeface="Calibri" panose="020F0502020204030204"/>
              </a:rPr>
              <a:t> de formation </a:t>
            </a:r>
            <a:r>
              <a:rPr lang="en-CA" sz="1200" dirty="0" err="1">
                <a:solidFill>
                  <a:schemeClr val="dk1"/>
                </a:solidFill>
                <a:latin typeface="Calibri" panose="020F0502020204030204"/>
                <a:ea typeface="Calibri"/>
                <a:cs typeface="Calibri"/>
                <a:sym typeface="Calibri" panose="020F0502020204030204"/>
              </a:rPr>
              <a:t>offertes</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dans</a:t>
            </a:r>
            <a:r>
              <a:rPr lang="en-CA" sz="1200" dirty="0">
                <a:solidFill>
                  <a:schemeClr val="dk1"/>
                </a:solidFill>
                <a:latin typeface="Calibri" panose="020F0502020204030204"/>
                <a:ea typeface="Calibri"/>
                <a:cs typeface="Calibri"/>
                <a:sym typeface="Calibri" panose="020F0502020204030204"/>
              </a:rPr>
              <a:t> un stage et la </a:t>
            </a:r>
            <a:r>
              <a:rPr lang="en-CA" sz="1200" dirty="0" err="1">
                <a:solidFill>
                  <a:schemeClr val="dk1"/>
                </a:solidFill>
                <a:latin typeface="Calibri" panose="020F0502020204030204"/>
                <a:ea typeface="Calibri"/>
                <a:cs typeface="Calibri"/>
                <a:sym typeface="Calibri" panose="020F0502020204030204"/>
              </a:rPr>
              <a:t>conformité</a:t>
            </a:r>
            <a:r>
              <a:rPr lang="en-CA" sz="1200" dirty="0">
                <a:solidFill>
                  <a:schemeClr val="dk1"/>
                </a:solidFill>
                <a:latin typeface="Calibri" panose="020F0502020204030204"/>
                <a:ea typeface="Calibri"/>
                <a:cs typeface="Calibri"/>
                <a:sym typeface="Calibri" panose="020F0502020204030204"/>
              </a:rPr>
              <a:t> aux </a:t>
            </a:r>
            <a:r>
              <a:rPr lang="en-CA" sz="1200" dirty="0" err="1">
                <a:solidFill>
                  <a:schemeClr val="dk1"/>
                </a:solidFill>
                <a:latin typeface="Calibri" panose="020F0502020204030204"/>
                <a:ea typeface="Calibri"/>
                <a:cs typeface="Calibri"/>
                <a:sym typeface="Calibri" panose="020F0502020204030204"/>
              </a:rPr>
              <a:t>normes</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d’agrément</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Cette</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étape</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est</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complexe</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mais</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l’intérêt</a:t>
            </a:r>
            <a:r>
              <a:rPr lang="en-CA" sz="1200" dirty="0">
                <a:solidFill>
                  <a:schemeClr val="dk1"/>
                </a:solidFill>
                <a:latin typeface="Calibri" panose="020F0502020204030204"/>
                <a:ea typeface="Calibri"/>
                <a:cs typeface="Calibri"/>
                <a:sym typeface="Calibri" panose="020F0502020204030204"/>
              </a:rPr>
              <a:t> que </a:t>
            </a:r>
            <a:r>
              <a:rPr lang="en-CA" sz="1200" dirty="0" err="1">
                <a:solidFill>
                  <a:schemeClr val="dk1"/>
                </a:solidFill>
                <a:latin typeface="Calibri" panose="020F0502020204030204"/>
                <a:ea typeface="Calibri"/>
                <a:cs typeface="Calibri"/>
                <a:sym typeface="Calibri" panose="020F0502020204030204"/>
              </a:rPr>
              <a:t>vous</a:t>
            </a:r>
            <a:r>
              <a:rPr lang="en-CA" sz="1200" dirty="0">
                <a:solidFill>
                  <a:schemeClr val="dk1"/>
                </a:solidFill>
                <a:latin typeface="Calibri" panose="020F0502020204030204"/>
                <a:ea typeface="Calibri"/>
                <a:cs typeface="Calibri"/>
                <a:sym typeface="Calibri" panose="020F0502020204030204"/>
              </a:rPr>
              <a:t> y </a:t>
            </a:r>
            <a:r>
              <a:rPr lang="en-CA" sz="1200" dirty="0" err="1">
                <a:solidFill>
                  <a:schemeClr val="dk1"/>
                </a:solidFill>
                <a:latin typeface="Calibri" panose="020F0502020204030204"/>
                <a:ea typeface="Calibri"/>
                <a:cs typeface="Calibri"/>
                <a:sym typeface="Calibri" panose="020F0502020204030204"/>
              </a:rPr>
              <a:t>porterez</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aidera</a:t>
            </a:r>
            <a:r>
              <a:rPr lang="en-CA" sz="1200" dirty="0">
                <a:solidFill>
                  <a:schemeClr val="dk1"/>
                </a:solidFill>
                <a:latin typeface="Calibri" panose="020F0502020204030204"/>
                <a:ea typeface="Calibri"/>
                <a:cs typeface="Calibri"/>
                <a:sym typeface="Calibri" panose="020F0502020204030204"/>
              </a:rPr>
              <a:t> les </a:t>
            </a:r>
            <a:r>
              <a:rPr lang="en-CA" sz="1200" dirty="0" err="1">
                <a:solidFill>
                  <a:schemeClr val="dk1"/>
                </a:solidFill>
                <a:latin typeface="Calibri" panose="020F0502020204030204"/>
                <a:ea typeface="Calibri"/>
                <a:cs typeface="Calibri"/>
                <a:sym typeface="Calibri" panose="020F0502020204030204"/>
              </a:rPr>
              <a:t>résidents</a:t>
            </a:r>
            <a:r>
              <a:rPr lang="en-CA" sz="1200" dirty="0">
                <a:solidFill>
                  <a:schemeClr val="dk1"/>
                </a:solidFill>
                <a:latin typeface="Calibri" panose="020F0502020204030204"/>
                <a:ea typeface="Calibri"/>
                <a:cs typeface="Calibri"/>
                <a:sym typeface="Calibri" panose="020F0502020204030204"/>
              </a:rPr>
              <a:t> à </a:t>
            </a:r>
            <a:r>
              <a:rPr lang="en-CA" sz="1200" dirty="0" err="1">
                <a:solidFill>
                  <a:schemeClr val="dk1"/>
                </a:solidFill>
                <a:latin typeface="Calibri" panose="020F0502020204030204"/>
                <a:ea typeface="Calibri"/>
                <a:cs typeface="Calibri"/>
                <a:sym typeface="Calibri" panose="020F0502020204030204"/>
              </a:rPr>
              <a:t>réaliser</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une</a:t>
            </a:r>
            <a:r>
              <a:rPr lang="en-CA" sz="1200" dirty="0">
                <a:solidFill>
                  <a:schemeClr val="dk1"/>
                </a:solidFill>
                <a:latin typeface="Calibri" panose="020F0502020204030204"/>
                <a:ea typeface="Calibri"/>
                <a:cs typeface="Calibri"/>
                <a:sym typeface="Calibri" panose="020F0502020204030204"/>
              </a:rPr>
              <a:t> APC </a:t>
            </a:r>
            <a:r>
              <a:rPr lang="en-CA" sz="1200" dirty="0" err="1">
                <a:solidFill>
                  <a:schemeClr val="dk1"/>
                </a:solidFill>
                <a:latin typeface="Calibri" panose="020F0502020204030204"/>
                <a:ea typeface="Calibri"/>
                <a:cs typeface="Calibri"/>
                <a:sym typeface="Calibri" panose="020F0502020204030204"/>
              </a:rPr>
              <a:t>durant</a:t>
            </a:r>
            <a:r>
              <a:rPr lang="en-CA" sz="1200" dirty="0">
                <a:solidFill>
                  <a:schemeClr val="dk1"/>
                </a:solidFill>
                <a:latin typeface="Calibri" panose="020F0502020204030204"/>
                <a:ea typeface="Calibri"/>
                <a:cs typeface="Calibri"/>
                <a:sym typeface="Calibri" panose="020F0502020204030204"/>
              </a:rPr>
              <a:t> un stage (à titre </a:t>
            </a:r>
            <a:r>
              <a:rPr lang="en-CA" sz="1200" dirty="0" err="1">
                <a:solidFill>
                  <a:schemeClr val="dk1"/>
                </a:solidFill>
                <a:latin typeface="Calibri" panose="020F0502020204030204"/>
                <a:ea typeface="Calibri"/>
                <a:cs typeface="Calibri"/>
                <a:sym typeface="Calibri" panose="020F0502020204030204"/>
              </a:rPr>
              <a:t>d’exemple</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il</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pourrait</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être</a:t>
            </a:r>
            <a:r>
              <a:rPr lang="en-CA" sz="1200" dirty="0">
                <a:solidFill>
                  <a:schemeClr val="dk1"/>
                </a:solidFill>
                <a:latin typeface="Calibri" panose="020F0502020204030204"/>
                <a:ea typeface="Calibri"/>
                <a:cs typeface="Calibri"/>
                <a:sym typeface="Calibri" panose="020F0502020204030204"/>
              </a:rPr>
              <a:t> impossible de </a:t>
            </a:r>
            <a:r>
              <a:rPr lang="en-CA" sz="1200" dirty="0" err="1">
                <a:solidFill>
                  <a:schemeClr val="dk1"/>
                </a:solidFill>
                <a:latin typeface="Calibri" panose="020F0502020204030204"/>
                <a:ea typeface="Calibri"/>
                <a:cs typeface="Calibri"/>
                <a:sym typeface="Calibri" panose="020F0502020204030204"/>
              </a:rPr>
              <a:t>réaliser</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une</a:t>
            </a:r>
            <a:r>
              <a:rPr lang="en-CA" sz="1200" dirty="0">
                <a:solidFill>
                  <a:schemeClr val="dk1"/>
                </a:solidFill>
                <a:latin typeface="Calibri" panose="020F0502020204030204"/>
                <a:ea typeface="Calibri"/>
                <a:cs typeface="Calibri"/>
                <a:sym typeface="Calibri" panose="020F0502020204030204"/>
              </a:rPr>
              <a:t> APC </a:t>
            </a:r>
            <a:r>
              <a:rPr lang="en-CA" sz="1200" dirty="0" err="1">
                <a:solidFill>
                  <a:schemeClr val="dk1"/>
                </a:solidFill>
                <a:latin typeface="Calibri" panose="020F0502020204030204"/>
                <a:ea typeface="Calibri"/>
                <a:cs typeface="Calibri"/>
                <a:sym typeface="Calibri" panose="020F0502020204030204"/>
              </a:rPr>
              <a:t>en</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chirurgie</a:t>
            </a:r>
            <a:r>
              <a:rPr lang="en-CA" sz="1200" dirty="0">
                <a:solidFill>
                  <a:schemeClr val="dk1"/>
                </a:solidFill>
                <a:latin typeface="Calibri" panose="020F0502020204030204"/>
                <a:ea typeface="Calibri"/>
                <a:cs typeface="Calibri"/>
                <a:sym typeface="Calibri" panose="020F0502020204030204"/>
              </a:rPr>
              <a:t> pour les </a:t>
            </a:r>
            <a:r>
              <a:rPr lang="en-CA" sz="1200" dirty="0" err="1">
                <a:solidFill>
                  <a:schemeClr val="dk1"/>
                </a:solidFill>
                <a:latin typeface="Calibri" panose="020F0502020204030204"/>
                <a:ea typeface="Calibri"/>
                <a:cs typeface="Calibri"/>
                <a:sym typeface="Calibri" panose="020F0502020204030204"/>
              </a:rPr>
              <a:t>résidents</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en</a:t>
            </a:r>
            <a:r>
              <a:rPr lang="en-CA" sz="1200" dirty="0">
                <a:solidFill>
                  <a:schemeClr val="dk1"/>
                </a:solidFill>
                <a:latin typeface="Calibri" panose="020F0502020204030204"/>
                <a:ea typeface="Calibri"/>
                <a:cs typeface="Calibri"/>
                <a:sym typeface="Calibri" panose="020F0502020204030204"/>
              </a:rPr>
              <a:t> stage de </a:t>
            </a:r>
            <a:r>
              <a:rPr lang="en-CA" sz="1200" dirty="0" err="1">
                <a:solidFill>
                  <a:schemeClr val="dk1"/>
                </a:solidFill>
                <a:latin typeface="Calibri" panose="020F0502020204030204"/>
                <a:ea typeface="Calibri"/>
                <a:cs typeface="Calibri"/>
                <a:sym typeface="Calibri" panose="020F0502020204030204"/>
              </a:rPr>
              <a:t>médecine</a:t>
            </a:r>
            <a:r>
              <a:rPr lang="en-CA" sz="1200" dirty="0">
                <a:solidFill>
                  <a:schemeClr val="dk1"/>
                </a:solidFill>
                <a:latin typeface="Calibri" panose="020F0502020204030204"/>
                <a:ea typeface="Calibri"/>
                <a:cs typeface="Calibri"/>
                <a:sym typeface="Calibri" panose="020F0502020204030204"/>
              </a:rPr>
              <a:t> </a:t>
            </a:r>
            <a:r>
              <a:rPr lang="en-CA" sz="1200" dirty="0" err="1">
                <a:solidFill>
                  <a:schemeClr val="dk1"/>
                </a:solidFill>
                <a:latin typeface="Calibri" panose="020F0502020204030204"/>
                <a:ea typeface="Calibri"/>
                <a:cs typeface="Calibri"/>
                <a:sym typeface="Calibri" panose="020F0502020204030204"/>
              </a:rPr>
              <a:t>ambulatoire</a:t>
            </a:r>
            <a:r>
              <a:rPr lang="en-CA" sz="1200" dirty="0">
                <a:solidFill>
                  <a:schemeClr val="dk1"/>
                </a:solidFill>
                <a:latin typeface="Calibri" panose="020F0502020204030204"/>
                <a:ea typeface="Calibri"/>
                <a:cs typeface="Calibri"/>
                <a:sym typeface="Calibri" panose="020F0502020204030204"/>
              </a:rPr>
              <a:t>).</a:t>
            </a:r>
          </a:p>
          <a:p>
            <a:pPr marL="0" lvl="0" indent="0" algn="l" rtl="0">
              <a:spcBef>
                <a:spcPct val="0"/>
              </a:spcBef>
              <a:spcAft>
                <a:spcPct val="0"/>
              </a:spcAft>
              <a:buNone/>
            </a:pPr>
            <a:r>
              <a:rPr lang="en-CA" sz="1200" dirty="0">
                <a:solidFill>
                  <a:schemeClr val="dk1"/>
                </a:solidFill>
                <a:latin typeface="Calibri" panose="020F0502020204030204"/>
                <a:ea typeface="Calibri"/>
                <a:cs typeface="Calibri"/>
                <a:sym typeface="Calibri" panose="020F0502020204030204"/>
              </a:rPr>
              <a:t> </a:t>
            </a:r>
            <a:endParaRPr lang="en-CA" dirty="0"/>
          </a:p>
          <a:p>
            <a:endParaRPr lang="en-CA" dirty="0"/>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16</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594158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1:notes"/>
          <p:cNvSpPr>
            <a:spLocks noGrp="1" noRot="1" noChangeAspect="1"/>
          </p:cNvSpPr>
          <p:nvPr>
            <p:ph type="sldImg" idx="2"/>
          </p:nvPr>
        </p:nvSpPr>
        <p:spPr>
          <a:xfrm>
            <a:off x="717550" y="1162050"/>
            <a:ext cx="5575300" cy="31369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ct val="0"/>
              </a:spcBef>
              <a:spcAft>
                <a:spcPct val="0"/>
              </a:spcAft>
              <a:buNone/>
            </a:pPr>
            <a:endParaRPr/>
          </a:p>
        </p:txBody>
      </p:sp>
      <p:sp>
        <p:nvSpPr>
          <p:cNvPr id="291" name="Google Shape;291;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ct val="0"/>
              </a:spcBef>
              <a:spcAft>
                <a:spcPct val="0"/>
              </a:spcAft>
              <a:buNone/>
            </a:pPr>
            <a:fld id="{00000000-1234-1234-1234-123412341234}" type="slidenum">
              <a:rPr lang="en-C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ct val="0"/>
              </a:spcBef>
              <a:spcAft>
                <a:spcPct val="0"/>
              </a:spcAft>
              <a:buClr>
                <a:srgbClr val="000000"/>
              </a:buClr>
              <a:buSzPts val="1400"/>
              <a:buFont typeface="Arial"/>
              <a:buNone/>
              <a:defRPr/>
            </a:pPr>
            <a:r>
              <a:rPr lang="en-CA"/>
              <a:t>Vous pourrez aussi relever les lacunes et les redondances dans votre programme et apporter les ajustements requis.</a:t>
            </a:r>
          </a:p>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18</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220225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a:spLocks noGrp="1" noRot="1" noChangeAspect="1"/>
          </p:cNvSpPr>
          <p:nvPr>
            <p:ph type="sldImg" idx="2"/>
          </p:nvPr>
        </p:nvSpPr>
        <p:spPr>
          <a:xfrm>
            <a:off x="717550" y="1162050"/>
            <a:ext cx="5575300" cy="31369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ct val="0"/>
              </a:spcBef>
              <a:spcAft>
                <a:spcPct val="0"/>
              </a:spcAft>
              <a:buNone/>
            </a:pPr>
            <a:r>
              <a:rPr lang="en-CA"/>
              <a:t>Tout revient à l’évaluation logique de la progression, des cas simples aux cas plus complexes et évaluations</a:t>
            </a:r>
          </a:p>
        </p:txBody>
      </p:sp>
      <p:sp>
        <p:nvSpPr>
          <p:cNvPr id="282" name="Google Shape;282;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ct val="0"/>
              </a:spcBef>
              <a:spcAft>
                <a:spcPct val="0"/>
              </a:spcAft>
              <a:buNone/>
            </a:pPr>
            <a:fld id="{00000000-1234-1234-1234-123412341234}" type="slidenum">
              <a:rPr lang="en-C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2</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3148019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20</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1194302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21</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2927473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22</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2690373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23</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1164464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24</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2222243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25</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4138326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ct val="0"/>
              </a:spcBef>
              <a:spcAft>
                <a:spcPct val="0"/>
              </a:spcAft>
              <a:buClr>
                <a:srgbClr val="000000"/>
              </a:buClr>
              <a:buSzPts val="1400"/>
              <a:buFont typeface="Arial"/>
              <a:buNone/>
              <a:defRPr/>
            </a:pPr>
            <a:r>
              <a:rPr lang="fr-CA" noProof="0" dirty="0" smtClean="0"/>
              <a:t>Vous pourrez aussi relever les lacunes et les redondances dans votre programme et apporter les ajustements requis.</a:t>
            </a:r>
          </a:p>
          <a:p>
            <a:endParaRPr lang="en-CA" dirty="0"/>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26</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2955365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ct val="0"/>
              </a:spcBef>
              <a:spcAft>
                <a:spcPct val="0"/>
              </a:spcAft>
              <a:buClr>
                <a:srgbClr val="000000"/>
              </a:buClr>
              <a:buSzPts val="1400"/>
              <a:buFont typeface="Arial"/>
              <a:buNone/>
              <a:defRPr/>
            </a:pPr>
            <a:r>
              <a:rPr lang="en-CA" sz="1200">
                <a:solidFill>
                  <a:schemeClr val="dk1"/>
                </a:solidFill>
                <a:latin typeface="Calibri" panose="020F0502020204030204"/>
                <a:ea typeface="Calibri"/>
                <a:cs typeface="Calibri"/>
                <a:sym typeface="Calibri" panose="020F0502020204030204"/>
              </a:rPr>
              <a:t>N’oubliez pas que pour répondre aux normes d’agrément, le schéma tutoriel doit détailler chaque rôle CanMEDS jusqu’aux manifestations, APC, étape de la formation des résidents, expériences de formation requises (méthode d’apprentissage/d’enseignement) et méthodes d’évaluation.</a:t>
            </a:r>
          </a:p>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27</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1397347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28</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471757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ct val="0"/>
              </a:spcBef>
              <a:spcAft>
                <a:spcPct val="0"/>
              </a:spcAft>
              <a:buClr>
                <a:srgbClr val="000000"/>
              </a:buClr>
              <a:buSzPts val="1400"/>
              <a:buFont typeface="Arial"/>
              <a:buNone/>
              <a:defRPr/>
            </a:pPr>
            <a:r>
              <a:rPr lang="fr-CA" noProof="0" dirty="0" smtClean="0"/>
              <a:t>L’évaluation régulière de votre programme fait partie du processus d’amélioration continue.  Demandez à vos collègues et aux résidents de valider et d’adapter votre programme pour améliorer la progression logique de la formation et aider les résidents à devenir compétents.</a:t>
            </a:r>
          </a:p>
          <a:p>
            <a:pPr marL="457200" marR="0" lvl="0" indent="-228600" algn="l" defTabSz="914400" rtl="0" eaLnBrk="1" fontAlgn="auto" latinLnBrk="0" hangingPunct="1">
              <a:lnSpc>
                <a:spcPct val="100000"/>
              </a:lnSpc>
              <a:spcBef>
                <a:spcPct val="0"/>
              </a:spcBef>
              <a:spcAft>
                <a:spcPct val="0"/>
              </a:spcAft>
              <a:buClr>
                <a:srgbClr val="000000"/>
              </a:buClr>
              <a:buSzPts val="1400"/>
              <a:buFont typeface="Arial"/>
              <a:buNone/>
              <a:defRPr/>
            </a:pPr>
            <a:r>
              <a:rPr lang="fr-CA" noProof="0" dirty="0" smtClean="0"/>
              <a:t>Le document sur la planification de programme n’est pas nécessairement destiné aux cliniciens, mais écoutez-les lorsqu’ils vous disent qu’une APC ou activité d’apprentissage ne semble pas correspondre au contexte dans lequel elle a été placée.</a:t>
            </a:r>
          </a:p>
          <a:p>
            <a:endParaRPr lang="en-CA" dirty="0"/>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29</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309376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3</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4279067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30</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2095571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31</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550611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32</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144813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ct val="0"/>
              </a:spcBef>
              <a:spcAft>
                <a:spcPct val="0"/>
              </a:spcAft>
              <a:buClr>
                <a:srgbClr val="000000"/>
              </a:buClr>
              <a:buSzPts val="1400"/>
              <a:buFont typeface="Arial"/>
              <a:buNone/>
              <a:defRPr/>
            </a:pPr>
            <a:r>
              <a:rPr lang="en-CA"/>
              <a:t>Pour plus d’information sur la CPC, les APC et les jalons, consultez notre site Web ou la présentation suivante : </a:t>
            </a:r>
            <a:br>
              <a:rPr lang="en-CA"/>
            </a:br>
            <a:r>
              <a:rPr lang="en-CA"/>
              <a:t>http://www-test.royalcollege.ca/rcsite/documents/cbd/cbd-rationale-april-2015-f.pptx.</a:t>
            </a:r>
          </a:p>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4</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316525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717550" y="1162050"/>
            <a:ext cx="5575300" cy="31369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ct val="0"/>
              </a:spcBef>
              <a:spcAft>
                <a:spcPct val="0"/>
              </a:spcAft>
              <a:buNone/>
            </a:pPr>
            <a:r>
              <a:rPr lang="en-CA"/>
              <a:t>Il existe plusieurs façons d’évaluer la compétence au moyen des APC lors d’un programme.</a:t>
            </a:r>
          </a:p>
          <a:p>
            <a:pPr marL="0" lvl="0" indent="0" algn="l" rtl="0">
              <a:spcBef>
                <a:spcPct val="0"/>
              </a:spcBef>
              <a:spcAft>
                <a:spcPct val="0"/>
              </a:spcAft>
              <a:buNone/>
            </a:pPr>
            <a:r>
              <a:rPr lang="en-CA"/>
              <a:t>Le Collège royal a choisi cette approche : concevoir un certain nombre d’APC propres à une étape donnée. Elles doivent être réalisées assez aisément pour que le comité de compétence juge que le résident peut passer à l’étape suivante de la CPC. </a:t>
            </a:r>
          </a:p>
          <a:p>
            <a:pPr marL="0" lvl="0" indent="0" algn="l" rtl="0">
              <a:spcBef>
                <a:spcPct val="0"/>
              </a:spcBef>
              <a:spcAft>
                <a:spcPct val="0"/>
              </a:spcAft>
              <a:buNone/>
            </a:pPr>
            <a:endParaRPr/>
          </a:p>
        </p:txBody>
      </p:sp>
      <p:sp>
        <p:nvSpPr>
          <p:cNvPr id="172" name="Google Shape;172;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ct val="0"/>
              </a:spcBef>
              <a:spcAft>
                <a:spcPct val="0"/>
              </a:spcAft>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a:xfrm>
            <a:off x="717550" y="1162050"/>
            <a:ext cx="5575300" cy="3136900"/>
          </a:xfrm>
        </p:spPr>
      </p:sp>
      <p:sp>
        <p:nvSpPr>
          <p:cNvPr id="3" name="Espace réservé des notes 2"/>
          <p:cNvSpPr>
            <a:spLocks noGrp="1"/>
          </p:cNvSpPr>
          <p:nvPr>
            <p:ph type="body" idx="1"/>
          </p:nvPr>
        </p:nvSpPr>
        <p:spPr/>
        <p:txBody>
          <a:bodyPr/>
          <a:lstStyle/>
          <a:p>
            <a:endParaRPr lang="fr-FR" dirty="0"/>
          </a:p>
          <a:p>
            <a:r>
              <a:rPr lang="fr-CA" noProof="0" dirty="0" smtClean="0"/>
              <a:t>C’est un plan. </a:t>
            </a:r>
          </a:p>
          <a:p>
            <a:r>
              <a:rPr lang="fr-CA" noProof="0" dirty="0" smtClean="0"/>
              <a:t>On l’utilise d’habitude pour s’orienter et non pour savoir comment se rendre du point A au point Z.</a:t>
            </a:r>
          </a:p>
          <a:p>
            <a:r>
              <a:rPr lang="fr-CA" noProof="0" dirty="0" smtClean="0"/>
              <a:t>Votre schéma tutoriel indique toutes les expériences de formation requise, le plan d’évaluation, ce qu’il faut pour évaluer la progression du résident.</a:t>
            </a:r>
            <a:endParaRPr lang="fr-CA" noProof="0" dirty="0"/>
          </a:p>
        </p:txBody>
      </p:sp>
      <p:sp>
        <p:nvSpPr>
          <p:cNvPr id="4" name="Espace réservé du numéro de diapositive 3"/>
          <p:cNvSpPr>
            <a:spLocks noGrp="1"/>
          </p:cNvSpPr>
          <p:nvPr>
            <p:ph type="sldNum" idx="12"/>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6</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100548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7</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45532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8</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359291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ct val="0"/>
              </a:spcBef>
              <a:spcAft>
                <a:spcPct val="0"/>
              </a:spcAft>
              <a:buClr>
                <a:srgbClr val="000000"/>
              </a:buClr>
              <a:buSzPts val="1400"/>
              <a:buFont typeface="Arial"/>
              <a:buNone/>
              <a:defRPr/>
            </a:pPr>
            <a:r>
              <a:rPr lang="en-CA"/>
              <a:t>Assurez-vous que les membres comprennent la vocation éducative de la CPC</a:t>
            </a:r>
          </a:p>
          <a:p>
            <a:endParaRPr lang="en-CA"/>
          </a:p>
        </p:txBody>
      </p:sp>
      <p:sp>
        <p:nvSpPr>
          <p:cNvPr id="4" name="Slide Number Placeholder 3"/>
          <p:cNvSpPr>
            <a:spLocks noGrp="1"/>
          </p:cNvSpPr>
          <p:nvPr>
            <p:ph type="sldNum" idx="10"/>
          </p:nvPr>
        </p:nvSpPr>
        <p:spPr/>
        <p:txBody>
          <a:bodyPr/>
          <a:lstStyle/>
          <a:p>
            <a:pPr marL="0" marR="0" lvl="0" indent="0" algn="r" rtl="0">
              <a:spcBef>
                <a:spcPct val="0"/>
              </a:spcBef>
              <a:spcAft>
                <a:spcPct val="0"/>
              </a:spcAft>
              <a:buNone/>
            </a:pPr>
            <a:fld id="{00000000-1234-1234-1234-123412341234}" type="slidenum">
              <a:rPr lang="en-CA" sz="1200" b="0" i="0" u="none" strike="noStrike" cap="none" smtClean="0">
                <a:solidFill>
                  <a:schemeClr val="dk1"/>
                </a:solidFill>
                <a:latin typeface="Calibri" panose="020F0502020204030204"/>
                <a:ea typeface="Calibri"/>
                <a:cs typeface="Calibri"/>
                <a:sym typeface="Calibri" panose="020F0502020204030204"/>
              </a:rPr>
              <a:t>9</a:t>
            </a:fld>
            <a:endParaRPr lang="en-CA" sz="1200" b="0" i="0" u="none" strike="noStrike" cap="none">
              <a:solidFill>
                <a:schemeClr val="dk1"/>
              </a:solidFill>
              <a:latin typeface="Calibri" panose="020F0502020204030204"/>
              <a:ea typeface="Calibri"/>
              <a:cs typeface="Calibri"/>
              <a:sym typeface="Calibri" panose="020F0502020204030204"/>
            </a:endParaRPr>
          </a:p>
        </p:txBody>
      </p:sp>
    </p:spTree>
    <p:extLst>
      <p:ext uri="{BB962C8B-B14F-4D97-AF65-F5344CB8AC3E}">
        <p14:creationId xmlns:p14="http://schemas.microsoft.com/office/powerpoint/2010/main" val="390660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xmlns:p15="http://schemas.microsoft.com/office/powerpoint/2012/main" xmlns:p14="http://schemas.microsoft.com/office/powerpoint/2010/main" id="{04143673-D33B-5D43-ACA7-F7688A78840F}"/>
              </a:ext>
            </a:extLst>
          </p:cNvPr>
          <p:cNvPicPr>
            <a:picLocks noChangeAspect="1"/>
          </p:cNvPicPr>
          <p:nvPr userDrawn="1"/>
        </p:nvPicPr>
        <p:blipFill>
          <a:blip r:embed="rId2"/>
          <a:stretch>
            <a:fillRect/>
          </a:stretch>
        </p:blipFill>
        <p:spPr>
          <a:xfrm>
            <a:off x="4230" y="0"/>
            <a:ext cx="9135542" cy="5143500"/>
          </a:xfrm>
          <a:prstGeom prst="rect">
            <a:avLst/>
          </a:prstGeom>
        </p:spPr>
      </p:pic>
      <p:sp>
        <p:nvSpPr>
          <p:cNvPr id="2" name="Title 1">
            <a:extLst>
              <a:ext uri="{FF2B5EF4-FFF2-40B4-BE49-F238E27FC236}">
                <a16:creationId xmlns="" xmlns:a16="http://schemas.microsoft.com/office/drawing/2014/main" xmlns:p15="http://schemas.microsoft.com/office/powerpoint/2012/main" xmlns:p14="http://schemas.microsoft.com/office/powerpoint/2010/main" id="{D15DD9E0-B3ED-724F-9028-69BE23880944}"/>
              </a:ext>
            </a:extLst>
          </p:cNvPr>
          <p:cNvSpPr>
            <a:spLocks noGrp="1"/>
          </p:cNvSpPr>
          <p:nvPr>
            <p:ph type="ctrTitle"/>
          </p:nvPr>
        </p:nvSpPr>
        <p:spPr>
          <a:xfrm>
            <a:off x="1126150" y="772379"/>
            <a:ext cx="6486524" cy="1192007"/>
          </a:xfrm>
          <a:prstGeom prst="rect">
            <a:avLst/>
          </a:prstGeom>
        </p:spPr>
        <p:txBody>
          <a:bodyPr anchor="b">
            <a:noAutofit/>
          </a:bodyPr>
          <a:lstStyle>
            <a:lvl1pPr algn="l">
              <a:defRPr sz="4100" baseline="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 xmlns:a16="http://schemas.microsoft.com/office/drawing/2014/main" xmlns:p15="http://schemas.microsoft.com/office/powerpoint/2012/main" xmlns:p14="http://schemas.microsoft.com/office/powerpoint/2010/main" id="{4D708D59-5533-984A-ABC7-8D0F7571CAFA}"/>
              </a:ext>
            </a:extLst>
          </p:cNvPr>
          <p:cNvSpPr>
            <a:spLocks noGrp="1"/>
          </p:cNvSpPr>
          <p:nvPr>
            <p:ph type="subTitle" idx="1"/>
          </p:nvPr>
        </p:nvSpPr>
        <p:spPr>
          <a:xfrm>
            <a:off x="1126148" y="1981072"/>
            <a:ext cx="6486525" cy="760724"/>
          </a:xfrm>
          <a:prstGeom prst="rect">
            <a:avLst/>
          </a:prstGeom>
        </p:spPr>
        <p:txBody>
          <a:bodyPr>
            <a:noAutofit/>
          </a:bodyPr>
          <a:lstStyle>
            <a:lvl1pPr marL="0" indent="0" algn="l">
              <a:buNone/>
              <a:defRPr sz="21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pic>
        <p:nvPicPr>
          <p:cNvPr id="5" name="Picture 4">
            <a:extLst>
              <a:ext uri="{FF2B5EF4-FFF2-40B4-BE49-F238E27FC236}">
                <a16:creationId xmlns="" xmlns:a16="http://schemas.microsoft.com/office/drawing/2014/main" xmlns:p15="http://schemas.microsoft.com/office/powerpoint/2012/main" xmlns:p14="http://schemas.microsoft.com/office/powerpoint/2010/main" id="{C7C9A4B9-2D6F-B744-9793-7FA2200A0F4B}"/>
              </a:ext>
            </a:extLst>
          </p:cNvPr>
          <p:cNvPicPr>
            <a:picLocks noChangeAspect="1"/>
          </p:cNvPicPr>
          <p:nvPr userDrawn="1"/>
        </p:nvPicPr>
        <p:blipFill>
          <a:blip r:embed="rId3"/>
          <a:stretch>
            <a:fillRect/>
          </a:stretch>
        </p:blipFill>
        <p:spPr>
          <a:xfrm>
            <a:off x="782193" y="338973"/>
            <a:ext cx="1687068" cy="741998"/>
          </a:xfrm>
          <a:prstGeom prst="rect">
            <a:avLst/>
          </a:prstGeom>
        </p:spPr>
      </p:pic>
      <p:sp>
        <p:nvSpPr>
          <p:cNvPr id="9" name="TextBox 10">
            <a:extLst>
              <a:ext uri="{FF2B5EF4-FFF2-40B4-BE49-F238E27FC236}">
                <a16:creationId xmlns="" xmlns:a16="http://schemas.microsoft.com/office/drawing/2014/main" xmlns:p15="http://schemas.microsoft.com/office/powerpoint/2012/main" xmlns:p14="http://schemas.microsoft.com/office/powerpoint/2010/main" id="{BE7DEA5C-B7FD-BD4B-9ABC-37ED1E0B54FB}"/>
              </a:ext>
            </a:extLst>
          </p:cNvPr>
          <p:cNvSpPr txBox="1"/>
          <p:nvPr userDrawn="1"/>
        </p:nvSpPr>
        <p:spPr>
          <a:xfrm>
            <a:off x="1126151" y="2498557"/>
            <a:ext cx="498763" cy="346249"/>
          </a:xfrm>
          <a:prstGeom prst="rect">
            <a:avLst/>
          </a:prstGeom>
          <a:noFill/>
        </p:spPr>
        <p:txBody>
          <a:bodyPr wrap="square" lIns="68579" tIns="34289" rIns="68579" bIns="3428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buClrTx/>
              <a:buFontTx/>
              <a:buNone/>
            </a:pPr>
            <a:r>
              <a:rPr lang="en-US" sz="1800" b="1">
                <a:solidFill>
                  <a:srgbClr val="FFCD00"/>
                </a:solidFill>
              </a:rPr>
              <a:t>•••</a:t>
            </a:r>
          </a:p>
        </p:txBody>
      </p:sp>
    </p:spTree>
    <p:extLst>
      <p:ext uri="{BB962C8B-B14F-4D97-AF65-F5344CB8AC3E}">
        <p14:creationId xmlns:p14="http://schemas.microsoft.com/office/powerpoint/2010/main" val="300814720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http://schemas.microsoft.com/office/powerpoint/2012/main" xmlns:p14="http://schemas.microsoft.com/office/powerpoint/2010/main" id="{F47B11EF-6B8C-F34B-9A29-C5DC8D8AD785}"/>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xmlns:p15="http://schemas.microsoft.com/office/powerpoint/2012/main" xmlns:p14="http://schemas.microsoft.com/office/powerpoint/2010/main" id="{126EC57A-5081-654F-BF09-F77FD92FEA79}"/>
              </a:ext>
            </a:extLst>
          </p:cNvPr>
          <p:cNvSpPr>
            <a:spLocks noGrp="1"/>
          </p:cNvSpPr>
          <p:nvPr>
            <p:ph idx="1"/>
          </p:nvPr>
        </p:nvSpPr>
        <p:spPr>
          <a:xfrm>
            <a:off x="3887391" y="740570"/>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xmlns:p15="http://schemas.microsoft.com/office/powerpoint/2012/main" xmlns:p14="http://schemas.microsoft.com/office/powerpoint/2010/main" id="{959BAE5C-6A17-B24C-9544-D5A521F6254F}"/>
              </a:ext>
            </a:extLst>
          </p:cNvPr>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9" name="Footer Placeholder 8">
            <a:extLst>
              <a:ext uri="{FF2B5EF4-FFF2-40B4-BE49-F238E27FC236}">
                <a16:creationId xmlns="" xmlns:a16="http://schemas.microsoft.com/office/drawing/2014/main" xmlns:p15="http://schemas.microsoft.com/office/powerpoint/2012/main" xmlns:p14="http://schemas.microsoft.com/office/powerpoint/2010/main" id="{2C155027-0F0B-144E-9D35-44405E9ADFD6}"/>
              </a:ext>
            </a:extLst>
          </p:cNvPr>
          <p:cNvSpPr>
            <a:spLocks noGrp="1"/>
          </p:cNvSpPr>
          <p:nvPr>
            <p:ph type="ftr" sz="quarter" idx="11"/>
          </p:nvPr>
        </p:nvSpPr>
        <p:spPr/>
        <p:txBody>
          <a:bodyPr/>
          <a:lstStyle/>
          <a:p>
            <a:r>
              <a:rPr lang="en-US">
                <a:solidFill>
                  <a:srgbClr val="E7E6E6">
                    <a:lumMod val="50000"/>
                  </a:srgbClr>
                </a:solidFill>
              </a:rPr>
              <a:t>Document Title</a:t>
            </a:r>
          </a:p>
        </p:txBody>
      </p:sp>
      <p:sp>
        <p:nvSpPr>
          <p:cNvPr id="10" name="Slide Number Placeholder 9">
            <a:extLst>
              <a:ext uri="{FF2B5EF4-FFF2-40B4-BE49-F238E27FC236}">
                <a16:creationId xmlns="" xmlns:a16="http://schemas.microsoft.com/office/drawing/2014/main" xmlns:p15="http://schemas.microsoft.com/office/powerpoint/2012/main" xmlns:p14="http://schemas.microsoft.com/office/powerpoint/2010/main" id="{A8429DA9-6506-F248-8BF7-A4184467E422}"/>
              </a:ext>
            </a:extLst>
          </p:cNvPr>
          <p:cNvSpPr>
            <a:spLocks noGrp="1"/>
          </p:cNvSpPr>
          <p:nvPr>
            <p:ph type="sldNum" sz="quarter" idx="12"/>
          </p:nvPr>
        </p:nvSpPr>
        <p:spPr/>
        <p:txBody>
          <a:bodyPr/>
          <a:lstStyle/>
          <a:p>
            <a:fld id="{0F408A5D-059A-A247-8344-29C129C8EF29}" type="slidenum">
              <a:rPr lang="en-US" smtClean="0">
                <a:solidFill>
                  <a:srgbClr val="003A5B"/>
                </a:solidFill>
              </a:rPr>
              <a:t>‹#›</a:t>
            </a:fld>
            <a:endParaRPr lang="en-US">
              <a:solidFill>
                <a:srgbClr val="003A5B"/>
              </a:solidFill>
            </a:endParaRPr>
          </a:p>
        </p:txBody>
      </p:sp>
    </p:spTree>
    <p:extLst>
      <p:ext uri="{BB962C8B-B14F-4D97-AF65-F5344CB8AC3E}">
        <p14:creationId xmlns:p14="http://schemas.microsoft.com/office/powerpoint/2010/main" val="3723041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http://schemas.microsoft.com/office/powerpoint/2012/main" xmlns:p14="http://schemas.microsoft.com/office/powerpoint/2010/main" id="{4A8F7A13-1565-F645-810B-FC23B5559F2B}"/>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xmlns:p15="http://schemas.microsoft.com/office/powerpoint/2012/main" xmlns:p14="http://schemas.microsoft.com/office/powerpoint/2010/main" id="{7916EF9D-F47C-6E40-8C1D-BCBDAE96147C}"/>
              </a:ext>
            </a:extLst>
          </p:cNvPr>
          <p:cNvSpPr>
            <a:spLocks noGrp="1"/>
          </p:cNvSpPr>
          <p:nvPr>
            <p:ph type="pic" idx="1"/>
          </p:nvPr>
        </p:nvSpPr>
        <p:spPr>
          <a:xfrm>
            <a:off x="3887391" y="740570"/>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a:extLst>
              <a:ext uri="{FF2B5EF4-FFF2-40B4-BE49-F238E27FC236}">
                <a16:creationId xmlns="" xmlns:a16="http://schemas.microsoft.com/office/drawing/2014/main" xmlns:p15="http://schemas.microsoft.com/office/powerpoint/2012/main" xmlns:p14="http://schemas.microsoft.com/office/powerpoint/2010/main" id="{07EDAE58-F8E0-234E-94B3-D3596EE127AB}"/>
              </a:ext>
            </a:extLst>
          </p:cNvPr>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9" name="Footer Placeholder 8">
            <a:extLst>
              <a:ext uri="{FF2B5EF4-FFF2-40B4-BE49-F238E27FC236}">
                <a16:creationId xmlns="" xmlns:a16="http://schemas.microsoft.com/office/drawing/2014/main" xmlns:p15="http://schemas.microsoft.com/office/powerpoint/2012/main" xmlns:p14="http://schemas.microsoft.com/office/powerpoint/2010/main" id="{4276A87F-C9C4-ED48-B6E9-1A08D898000A}"/>
              </a:ext>
            </a:extLst>
          </p:cNvPr>
          <p:cNvSpPr>
            <a:spLocks noGrp="1"/>
          </p:cNvSpPr>
          <p:nvPr>
            <p:ph type="ftr" sz="quarter" idx="11"/>
          </p:nvPr>
        </p:nvSpPr>
        <p:spPr/>
        <p:txBody>
          <a:bodyPr/>
          <a:lstStyle/>
          <a:p>
            <a:r>
              <a:rPr lang="en-US">
                <a:solidFill>
                  <a:srgbClr val="E7E6E6">
                    <a:lumMod val="50000"/>
                  </a:srgbClr>
                </a:solidFill>
              </a:rPr>
              <a:t>Document Title</a:t>
            </a:r>
          </a:p>
        </p:txBody>
      </p:sp>
      <p:sp>
        <p:nvSpPr>
          <p:cNvPr id="10" name="Slide Number Placeholder 9">
            <a:extLst>
              <a:ext uri="{FF2B5EF4-FFF2-40B4-BE49-F238E27FC236}">
                <a16:creationId xmlns="" xmlns:a16="http://schemas.microsoft.com/office/drawing/2014/main" xmlns:p15="http://schemas.microsoft.com/office/powerpoint/2012/main" xmlns:p14="http://schemas.microsoft.com/office/powerpoint/2010/main" id="{67E50796-3DBD-D54A-9C82-5EC70B836A5E}"/>
              </a:ext>
            </a:extLst>
          </p:cNvPr>
          <p:cNvSpPr>
            <a:spLocks noGrp="1"/>
          </p:cNvSpPr>
          <p:nvPr>
            <p:ph type="sldNum" sz="quarter" idx="12"/>
          </p:nvPr>
        </p:nvSpPr>
        <p:spPr/>
        <p:txBody>
          <a:bodyPr/>
          <a:lstStyle/>
          <a:p>
            <a:fld id="{0F408A5D-059A-A247-8344-29C129C8EF29}" type="slidenum">
              <a:rPr lang="en-US" smtClean="0">
                <a:solidFill>
                  <a:srgbClr val="003A5B"/>
                </a:solidFill>
              </a:rPr>
              <a:t>‹#›</a:t>
            </a:fld>
            <a:endParaRPr lang="en-US">
              <a:solidFill>
                <a:srgbClr val="003A5B"/>
              </a:solidFill>
            </a:endParaRPr>
          </a:p>
        </p:txBody>
      </p:sp>
    </p:spTree>
    <p:extLst>
      <p:ext uri="{BB962C8B-B14F-4D97-AF65-F5344CB8AC3E}">
        <p14:creationId xmlns:p14="http://schemas.microsoft.com/office/powerpoint/2010/main" val="27336897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9804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xmlns:p15="http://schemas.microsoft.com/office/powerpoint/2012/main" xmlns:p14="http://schemas.microsoft.com/office/powerpoint/2010/main" id="{AF885120-0513-1C4D-8FE6-38F5392990C1}"/>
              </a:ext>
            </a:extLst>
          </p:cNvPr>
          <p:cNvSpPr/>
          <p:nvPr userDrawn="1"/>
        </p:nvSpPr>
        <p:spPr>
          <a:xfrm>
            <a:off x="0" y="0"/>
            <a:ext cx="9144000" cy="37953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Tx/>
              <a:buFontTx/>
              <a:buNone/>
            </a:pPr>
            <a:endParaRPr lang="en-US" sz="1400" kern="1200">
              <a:solidFill>
                <a:srgbClr val="00A3AD"/>
              </a:solidFill>
            </a:endParaRPr>
          </a:p>
        </p:txBody>
      </p:sp>
      <p:pic>
        <p:nvPicPr>
          <p:cNvPr id="2" name="Picture 1">
            <a:extLst>
              <a:ext uri="{FF2B5EF4-FFF2-40B4-BE49-F238E27FC236}">
                <a16:creationId xmlns="" xmlns:a16="http://schemas.microsoft.com/office/drawing/2014/main" xmlns:p15="http://schemas.microsoft.com/office/powerpoint/2012/main" xmlns:p14="http://schemas.microsoft.com/office/powerpoint/2010/main" id="{7418A417-648A-8340-AE41-4375D377BBC4}"/>
              </a:ext>
            </a:extLst>
          </p:cNvPr>
          <p:cNvPicPr>
            <a:picLocks noChangeAspect="1"/>
          </p:cNvPicPr>
          <p:nvPr userDrawn="1"/>
        </p:nvPicPr>
        <p:blipFill>
          <a:blip r:embed="rId2"/>
          <a:stretch>
            <a:fillRect/>
          </a:stretch>
        </p:blipFill>
        <p:spPr>
          <a:xfrm>
            <a:off x="3771336" y="4029992"/>
            <a:ext cx="1601332" cy="704289"/>
          </a:xfrm>
          <a:prstGeom prst="rect">
            <a:avLst/>
          </a:prstGeom>
        </p:spPr>
      </p:pic>
      <p:sp>
        <p:nvSpPr>
          <p:cNvPr id="7" name="Title 1">
            <a:extLst>
              <a:ext uri="{FF2B5EF4-FFF2-40B4-BE49-F238E27FC236}">
                <a16:creationId xmlns="" xmlns:a16="http://schemas.microsoft.com/office/drawing/2014/main" xmlns:p15="http://schemas.microsoft.com/office/powerpoint/2012/main" xmlns:p14="http://schemas.microsoft.com/office/powerpoint/2010/main" id="{F6E7057C-9B99-BE42-B0BA-55701CE95427}"/>
              </a:ext>
            </a:extLst>
          </p:cNvPr>
          <p:cNvSpPr>
            <a:spLocks noGrp="1"/>
          </p:cNvSpPr>
          <p:nvPr>
            <p:ph type="title"/>
          </p:nvPr>
        </p:nvSpPr>
        <p:spPr>
          <a:xfrm>
            <a:off x="628650" y="1371901"/>
            <a:ext cx="7886700" cy="567516"/>
          </a:xfrm>
          <a:prstGeom prst="rect">
            <a:avLst/>
          </a:prstGeom>
        </p:spPr>
        <p:txBody>
          <a:bodyPr/>
          <a:lstStyle>
            <a:lvl1pPr algn="ctr">
              <a:defRPr sz="3600">
                <a:solidFill>
                  <a:schemeClr val="accent3"/>
                </a:solidFill>
              </a:defRPr>
            </a:lvl1pPr>
          </a:lstStyle>
          <a:p>
            <a:r>
              <a:rPr lang="en-US"/>
              <a:t>Click to edit Master title style</a:t>
            </a:r>
          </a:p>
        </p:txBody>
      </p:sp>
      <p:sp>
        <p:nvSpPr>
          <p:cNvPr id="8" name="Subtitle 2">
            <a:extLst>
              <a:ext uri="{FF2B5EF4-FFF2-40B4-BE49-F238E27FC236}">
                <a16:creationId xmlns="" xmlns:a16="http://schemas.microsoft.com/office/drawing/2014/main" xmlns:p15="http://schemas.microsoft.com/office/powerpoint/2012/main" xmlns:p14="http://schemas.microsoft.com/office/powerpoint/2010/main" id="{38865639-930A-A04B-BC68-F2116E65238C}"/>
              </a:ext>
            </a:extLst>
          </p:cNvPr>
          <p:cNvSpPr>
            <a:spLocks noGrp="1"/>
          </p:cNvSpPr>
          <p:nvPr>
            <p:ph type="subTitle" idx="1"/>
          </p:nvPr>
        </p:nvSpPr>
        <p:spPr>
          <a:xfrm>
            <a:off x="1904662" y="1973593"/>
            <a:ext cx="5334674" cy="372581"/>
          </a:xfrm>
          <a:prstGeom prst="rect">
            <a:avLst/>
          </a:prstGeom>
        </p:spPr>
        <p:txBody>
          <a:bodyPr>
            <a:noAutofit/>
          </a:bodyPr>
          <a:lstStyle>
            <a:lvl1pPr marL="0" indent="0" algn="ctr">
              <a:buNone/>
              <a:defRPr sz="1400" b="0">
                <a:solidFill>
                  <a:schemeClr val="tx2"/>
                </a:solidFill>
              </a:defRPr>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194127296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http://schemas.microsoft.com/office/powerpoint/2012/main" xmlns:p14="http://schemas.microsoft.com/office/powerpoint/2010/main" id="{84AAEF4D-1501-1C4A-8BF2-EBF84C353934}"/>
              </a:ext>
            </a:extLst>
          </p:cNvPr>
          <p:cNvSpPr>
            <a:spLocks noGrp="1"/>
          </p:cNvSpPr>
          <p:nvPr>
            <p:ph type="title"/>
          </p:nvPr>
        </p:nvSpPr>
        <p:spPr>
          <a:xfrm>
            <a:off x="628650" y="273844"/>
            <a:ext cx="7886700" cy="994172"/>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 xmlns:a16="http://schemas.microsoft.com/office/drawing/2014/main" xmlns:p15="http://schemas.microsoft.com/office/powerpoint/2012/main" xmlns:p14="http://schemas.microsoft.com/office/powerpoint/2010/main" id="{B746155A-A000-4041-920D-E7EEE74DEC15}"/>
              </a:ext>
            </a:extLst>
          </p:cNvPr>
          <p:cNvSpPr>
            <a:spLocks noGrp="1"/>
          </p:cNvSpPr>
          <p:nvPr>
            <p:ph idx="1"/>
          </p:nvPr>
        </p:nvSpPr>
        <p:spPr>
          <a:xfrm>
            <a:off x="628650" y="1369219"/>
            <a:ext cx="7886700" cy="3263504"/>
          </a:xfrm>
          <a:prstGeom prst="rect">
            <a:avLst/>
          </a:prstGeom>
        </p:spPr>
        <p:txBody>
          <a:bodyPr/>
          <a:lstStyle>
            <a:lvl1pPr>
              <a:spcBef>
                <a:spcPts val="1200"/>
              </a:spcBef>
              <a:defRPr>
                <a:latin typeface="Open Sans" panose="020B0606030504020204" pitchFamily="34" charset="0"/>
                <a:ea typeface="Open Sans" panose="020B0606030504020204" pitchFamily="34" charset="0"/>
                <a:cs typeface="Open Sans" panose="020B0606030504020204" pitchFamily="34" charset="0"/>
              </a:defRPr>
            </a:lvl1pPr>
            <a:lvl2pPr>
              <a:spcBef>
                <a:spcPts val="825"/>
              </a:spcBef>
              <a:buClr>
                <a:schemeClr val="accent3"/>
              </a:buClr>
              <a:defRPr>
                <a:latin typeface="Open Sans" panose="020B0606030504020204" pitchFamily="34" charset="0"/>
                <a:ea typeface="Open Sans" panose="020B0606030504020204" pitchFamily="34" charset="0"/>
                <a:cs typeface="Open Sans" panose="020B0606030504020204" pitchFamily="34" charset="0"/>
              </a:defRPr>
            </a:lvl2pPr>
            <a:lvl3pPr>
              <a:spcBef>
                <a:spcPts val="825"/>
              </a:spcBef>
              <a:buClr>
                <a:schemeClr val="tx2"/>
              </a:buClr>
              <a:defRPr>
                <a:latin typeface="Open Sans" panose="020B0606030504020204" pitchFamily="34" charset="0"/>
                <a:ea typeface="Open Sans" panose="020B0606030504020204" pitchFamily="34" charset="0"/>
                <a:cs typeface="Open Sans" panose="020B0606030504020204" pitchFamily="34" charset="0"/>
              </a:defRPr>
            </a:lvl3pPr>
            <a:lvl4pPr>
              <a:spcBef>
                <a:spcPts val="825"/>
              </a:spcBef>
              <a:buClr>
                <a:schemeClr val="accent1"/>
              </a:buClr>
              <a:defRPr>
                <a:latin typeface="Open Sans" panose="020B0606030504020204" pitchFamily="34" charset="0"/>
                <a:ea typeface="Open Sans" panose="020B0606030504020204" pitchFamily="34" charset="0"/>
                <a:cs typeface="Open Sans" panose="020B0606030504020204" pitchFamily="34" charset="0"/>
              </a:defRPr>
            </a:lvl4pPr>
            <a:lvl5pPr>
              <a:spcBef>
                <a:spcPts val="825"/>
              </a:spcBef>
              <a:buClr>
                <a:schemeClr val="bg2">
                  <a:lumMod val="25000"/>
                </a:schemeClr>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 xmlns:a16="http://schemas.microsoft.com/office/drawing/2014/main" xmlns:p15="http://schemas.microsoft.com/office/powerpoint/2012/main" xmlns:p14="http://schemas.microsoft.com/office/powerpoint/2010/main" id="{226E6D72-8B14-8946-BAE9-7F2E965F3E7D}"/>
              </a:ext>
            </a:extLst>
          </p:cNvPr>
          <p:cNvSpPr>
            <a:spLocks noGrp="1"/>
          </p:cNvSpPr>
          <p:nvPr>
            <p:ph type="ftr" sz="quarter" idx="11"/>
          </p:nvPr>
        </p:nvSpPr>
        <p:spPr/>
        <p:txBody>
          <a:bodyPr/>
          <a:lstStyle/>
          <a:p>
            <a:r>
              <a:rPr lang="en-US">
                <a:solidFill>
                  <a:srgbClr val="E7E6E6">
                    <a:lumMod val="50000"/>
                  </a:srgbClr>
                </a:solidFill>
              </a:rPr>
              <a:t>Document Title</a:t>
            </a:r>
          </a:p>
        </p:txBody>
      </p:sp>
      <p:sp>
        <p:nvSpPr>
          <p:cNvPr id="9" name="Slide Number Placeholder 8">
            <a:extLst>
              <a:ext uri="{FF2B5EF4-FFF2-40B4-BE49-F238E27FC236}">
                <a16:creationId xmlns="" xmlns:a16="http://schemas.microsoft.com/office/drawing/2014/main" xmlns:p15="http://schemas.microsoft.com/office/powerpoint/2012/main" xmlns:p14="http://schemas.microsoft.com/office/powerpoint/2010/main" id="{6FFCB3CD-21C1-174A-91CF-FE1453D9B884}"/>
              </a:ext>
            </a:extLst>
          </p:cNvPr>
          <p:cNvSpPr>
            <a:spLocks noGrp="1"/>
          </p:cNvSpPr>
          <p:nvPr>
            <p:ph type="sldNum" sz="quarter" idx="12"/>
          </p:nvPr>
        </p:nvSpPr>
        <p:spPr/>
        <p:txBody>
          <a:bodyPr/>
          <a:lstStyle/>
          <a:p>
            <a:fld id="{0F408A5D-059A-A247-8344-29C129C8EF29}" type="slidenum">
              <a:rPr lang="en-US" smtClean="0">
                <a:solidFill>
                  <a:srgbClr val="003A5B"/>
                </a:solidFill>
              </a:rPr>
              <a:t>‹#›</a:t>
            </a:fld>
            <a:endParaRPr lang="en-US">
              <a:solidFill>
                <a:srgbClr val="003A5B"/>
              </a:solidFill>
            </a:endParaRPr>
          </a:p>
        </p:txBody>
      </p:sp>
    </p:spTree>
    <p:extLst>
      <p:ext uri="{BB962C8B-B14F-4D97-AF65-F5344CB8AC3E}">
        <p14:creationId xmlns:p14="http://schemas.microsoft.com/office/powerpoint/2010/main" val="423815340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5196044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xmlns:p15="http://schemas.microsoft.com/office/powerpoint/2012/main" xmlns:p14="http://schemas.microsoft.com/office/powerpoint/2010/main" id="{8655D3D6-24B8-D545-9C97-CF34556DF482}"/>
              </a:ext>
            </a:extLst>
          </p:cNvPr>
          <p:cNvSpPr/>
          <p:nvPr userDrawn="1"/>
        </p:nvSpPr>
        <p:spPr>
          <a:xfrm>
            <a:off x="0" y="2"/>
            <a:ext cx="9144000" cy="45971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Tx/>
              <a:buFontTx/>
              <a:buNone/>
            </a:pPr>
            <a:endParaRPr lang="en-US" sz="1400" kern="1200">
              <a:solidFill>
                <a:srgbClr val="00A3AD"/>
              </a:solidFill>
            </a:endParaRPr>
          </a:p>
        </p:txBody>
      </p:sp>
      <p:sp>
        <p:nvSpPr>
          <p:cNvPr id="2" name="Title 1">
            <a:extLst>
              <a:ext uri="{FF2B5EF4-FFF2-40B4-BE49-F238E27FC236}">
                <a16:creationId xmlns="" xmlns:a16="http://schemas.microsoft.com/office/drawing/2014/main" xmlns:p15="http://schemas.microsoft.com/office/powerpoint/2012/main" xmlns:p14="http://schemas.microsoft.com/office/powerpoint/2010/main" id="{84AAEF4D-1501-1C4A-8BF2-EBF84C35393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xmlns:p15="http://schemas.microsoft.com/office/powerpoint/2012/main" xmlns:p14="http://schemas.microsoft.com/office/powerpoint/2010/main" id="{B746155A-A000-4041-920D-E7EEE74DEC15}"/>
              </a:ext>
            </a:extLst>
          </p:cNvPr>
          <p:cNvSpPr>
            <a:spLocks noGrp="1"/>
          </p:cNvSpPr>
          <p:nvPr>
            <p:ph idx="1"/>
          </p:nvPr>
        </p:nvSpPr>
        <p:spPr>
          <a:xfrm>
            <a:off x="628650" y="1369219"/>
            <a:ext cx="7886700" cy="3263504"/>
          </a:xfrm>
          <a:prstGeom prst="rect">
            <a:avLst/>
          </a:prstGeom>
        </p:spPr>
        <p:txBody>
          <a:bodyPr/>
          <a:lstStyle>
            <a:lvl1pPr>
              <a:spcBef>
                <a:spcPts val="1200"/>
              </a:spcBef>
              <a:defRPr/>
            </a:lvl1pPr>
            <a:lvl2pPr>
              <a:spcBef>
                <a:spcPts val="825"/>
              </a:spcBef>
              <a:buClr>
                <a:schemeClr val="accent3"/>
              </a:buClr>
              <a:defRPr/>
            </a:lvl2pPr>
            <a:lvl3pPr>
              <a:spcBef>
                <a:spcPts val="825"/>
              </a:spcBef>
              <a:buClr>
                <a:schemeClr val="tx2"/>
              </a:buClr>
              <a:defRPr/>
            </a:lvl3pPr>
            <a:lvl4pPr>
              <a:spcBef>
                <a:spcPts val="825"/>
              </a:spcBef>
              <a:buClr>
                <a:schemeClr val="bg2">
                  <a:lumMod val="25000"/>
                </a:schemeClr>
              </a:buClr>
              <a:defRPr/>
            </a:lvl4pPr>
            <a:lvl5pPr>
              <a:spcBef>
                <a:spcPts val="825"/>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 xmlns:a16="http://schemas.microsoft.com/office/drawing/2014/main" xmlns:p15="http://schemas.microsoft.com/office/powerpoint/2012/main" xmlns:p14="http://schemas.microsoft.com/office/powerpoint/2010/main" id="{226E6D72-8B14-8946-BAE9-7F2E965F3E7D}"/>
              </a:ext>
            </a:extLst>
          </p:cNvPr>
          <p:cNvSpPr>
            <a:spLocks noGrp="1"/>
          </p:cNvSpPr>
          <p:nvPr>
            <p:ph type="ftr" sz="quarter" idx="11"/>
          </p:nvPr>
        </p:nvSpPr>
        <p:spPr/>
        <p:txBody>
          <a:bodyPr/>
          <a:lstStyle/>
          <a:p>
            <a:r>
              <a:rPr lang="en-US">
                <a:solidFill>
                  <a:srgbClr val="E7E6E6">
                    <a:lumMod val="50000"/>
                  </a:srgbClr>
                </a:solidFill>
              </a:rPr>
              <a:t>Document Title</a:t>
            </a:r>
          </a:p>
        </p:txBody>
      </p:sp>
      <p:sp>
        <p:nvSpPr>
          <p:cNvPr id="9" name="Slide Number Placeholder 8">
            <a:extLst>
              <a:ext uri="{FF2B5EF4-FFF2-40B4-BE49-F238E27FC236}">
                <a16:creationId xmlns="" xmlns:a16="http://schemas.microsoft.com/office/drawing/2014/main" xmlns:p15="http://schemas.microsoft.com/office/powerpoint/2012/main" xmlns:p14="http://schemas.microsoft.com/office/powerpoint/2010/main" id="{6FFCB3CD-21C1-174A-91CF-FE1453D9B884}"/>
              </a:ext>
            </a:extLst>
          </p:cNvPr>
          <p:cNvSpPr>
            <a:spLocks noGrp="1"/>
          </p:cNvSpPr>
          <p:nvPr>
            <p:ph type="sldNum" sz="quarter" idx="12"/>
          </p:nvPr>
        </p:nvSpPr>
        <p:spPr/>
        <p:txBody>
          <a:bodyPr/>
          <a:lstStyle/>
          <a:p>
            <a:fld id="{0F408A5D-059A-A247-8344-29C129C8EF29}" type="slidenum">
              <a:rPr lang="en-US" smtClean="0">
                <a:solidFill>
                  <a:srgbClr val="003A5B"/>
                </a:solidFill>
              </a:rPr>
              <a:t>‹#›</a:t>
            </a:fld>
            <a:endParaRPr lang="en-US">
              <a:solidFill>
                <a:srgbClr val="003A5B"/>
              </a:solidFill>
            </a:endParaRPr>
          </a:p>
        </p:txBody>
      </p:sp>
      <p:pic>
        <p:nvPicPr>
          <p:cNvPr id="7" name="Picture 6">
            <a:extLst>
              <a:ext uri="{FF2B5EF4-FFF2-40B4-BE49-F238E27FC236}">
                <a16:creationId xmlns="" xmlns:a16="http://schemas.microsoft.com/office/drawing/2014/main" xmlns:p15="http://schemas.microsoft.com/office/powerpoint/2012/main" xmlns:p14="http://schemas.microsoft.com/office/powerpoint/2010/main" id="{F07B3DE6-3B21-234E-BE0D-2B80994A3D48}"/>
              </a:ext>
            </a:extLst>
          </p:cNvPr>
          <p:cNvPicPr>
            <a:picLocks noChangeAspect="1"/>
          </p:cNvPicPr>
          <p:nvPr userDrawn="1"/>
        </p:nvPicPr>
        <p:blipFill>
          <a:blip r:embed="rId2"/>
          <a:stretch>
            <a:fillRect/>
          </a:stretch>
        </p:blipFill>
        <p:spPr>
          <a:xfrm>
            <a:off x="8686670" y="111856"/>
            <a:ext cx="310746" cy="567710"/>
          </a:xfrm>
          <a:prstGeom prst="rect">
            <a:avLst/>
          </a:prstGeom>
        </p:spPr>
      </p:pic>
    </p:spTree>
    <p:extLst>
      <p:ext uri="{BB962C8B-B14F-4D97-AF65-F5344CB8AC3E}">
        <p14:creationId xmlns:p14="http://schemas.microsoft.com/office/powerpoint/2010/main" val="69409067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Tx/>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a:t>Tier Level One</a:t>
            </a:r>
          </a:p>
          <a:p>
            <a:pPr lvl="1"/>
            <a:r>
              <a:rPr lang="en-US"/>
              <a:t>Tier Level Two</a:t>
            </a:r>
          </a:p>
          <a:p>
            <a:pPr lvl="2"/>
            <a:r>
              <a:rPr lang="en-US"/>
              <a:t>Tier Level Three</a:t>
            </a:r>
          </a:p>
          <a:p>
            <a:pPr lvl="3"/>
            <a:r>
              <a:rPr lang="en-US"/>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t>‹#›</a:t>
            </a:fld>
            <a:endParaRPr lang="en-US"/>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a:t>Title</a:t>
            </a:r>
          </a:p>
        </p:txBody>
      </p:sp>
    </p:spTree>
    <p:extLst>
      <p:ext uri="{BB962C8B-B14F-4D97-AF65-F5344CB8AC3E}">
        <p14:creationId xmlns:p14="http://schemas.microsoft.com/office/powerpoint/2010/main" val="38269676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xmlns:p15="http://schemas.microsoft.com/office/powerpoint/2012/main" xmlns:p14="http://schemas.microsoft.com/office/powerpoint/2010/main" id="{6B5B31EB-AFC1-7D40-A66D-92EFDA2E4095}"/>
              </a:ext>
            </a:extLst>
          </p:cNvPr>
          <p:cNvSpPr/>
          <p:nvPr userDrawn="1"/>
        </p:nvSpPr>
        <p:spPr>
          <a:xfrm>
            <a:off x="1" y="2755670"/>
            <a:ext cx="8510588" cy="6109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Tx/>
              <a:buFontTx/>
              <a:buNone/>
            </a:pPr>
            <a:endParaRPr lang="en-US" sz="1400" kern="1200">
              <a:solidFill>
                <a:srgbClr val="00A3AD"/>
              </a:solidFill>
            </a:endParaRPr>
          </a:p>
        </p:txBody>
      </p:sp>
      <p:sp>
        <p:nvSpPr>
          <p:cNvPr id="2" name="Title 1">
            <a:extLst>
              <a:ext uri="{FF2B5EF4-FFF2-40B4-BE49-F238E27FC236}">
                <a16:creationId xmlns="" xmlns:a16="http://schemas.microsoft.com/office/drawing/2014/main" xmlns:p15="http://schemas.microsoft.com/office/powerpoint/2012/main" xmlns:p14="http://schemas.microsoft.com/office/powerpoint/2010/main" id="{6A845B6D-5702-EB41-BD5B-A2026290BBE2}"/>
              </a:ext>
            </a:extLst>
          </p:cNvPr>
          <p:cNvSpPr>
            <a:spLocks noGrp="1"/>
          </p:cNvSpPr>
          <p:nvPr>
            <p:ph type="title"/>
          </p:nvPr>
        </p:nvSpPr>
        <p:spPr>
          <a:xfrm>
            <a:off x="623888" y="1282305"/>
            <a:ext cx="7886700" cy="2139553"/>
          </a:xfrm>
          <a:prstGeom prst="rect">
            <a:avLst/>
          </a:prstGeom>
        </p:spPr>
        <p:txBody>
          <a:bodyPr anchor="b"/>
          <a:lstStyle>
            <a:lvl1pPr>
              <a:defRPr sz="4500">
                <a:solidFill>
                  <a:schemeClr val="accent3"/>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xmlns:p15="http://schemas.microsoft.com/office/powerpoint/2012/main" xmlns:p14="http://schemas.microsoft.com/office/powerpoint/2010/main" id="{2A55E5EB-D470-424D-B29E-DD801C3221E2}"/>
              </a:ext>
            </a:extLst>
          </p:cNvPr>
          <p:cNvSpPr>
            <a:spLocks noGrp="1"/>
          </p:cNvSpPr>
          <p:nvPr>
            <p:ph type="body" idx="1"/>
          </p:nvPr>
        </p:nvSpPr>
        <p:spPr>
          <a:xfrm>
            <a:off x="679566" y="3442099"/>
            <a:ext cx="7831022" cy="1125140"/>
          </a:xfrm>
          <a:prstGeom prst="rect">
            <a:avLst/>
          </a:prstGeom>
        </p:spPr>
        <p:txBody>
          <a:bodyPr/>
          <a:lstStyle>
            <a:lvl1pPr marL="0" indent="0">
              <a:buNone/>
              <a:defRPr sz="1800">
                <a:solidFill>
                  <a:schemeClr val="accent1"/>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 xmlns:a16="http://schemas.microsoft.com/office/drawing/2014/main" xmlns:p15="http://schemas.microsoft.com/office/powerpoint/2012/main" xmlns:p14="http://schemas.microsoft.com/office/powerpoint/2010/main" id="{AA28F8C4-A416-6D47-B14B-F464C35985E9}"/>
              </a:ext>
            </a:extLst>
          </p:cNvPr>
          <p:cNvSpPr>
            <a:spLocks noGrp="1"/>
          </p:cNvSpPr>
          <p:nvPr>
            <p:ph type="ftr" sz="quarter" idx="11"/>
          </p:nvPr>
        </p:nvSpPr>
        <p:spPr/>
        <p:txBody>
          <a:bodyPr/>
          <a:lstStyle/>
          <a:p>
            <a:r>
              <a:rPr lang="en-US">
                <a:solidFill>
                  <a:srgbClr val="E7E6E6">
                    <a:lumMod val="50000"/>
                  </a:srgbClr>
                </a:solidFill>
              </a:rPr>
              <a:t>Document Title</a:t>
            </a:r>
          </a:p>
        </p:txBody>
      </p:sp>
      <p:sp>
        <p:nvSpPr>
          <p:cNvPr id="9" name="Slide Number Placeholder 8">
            <a:extLst>
              <a:ext uri="{FF2B5EF4-FFF2-40B4-BE49-F238E27FC236}">
                <a16:creationId xmlns="" xmlns:a16="http://schemas.microsoft.com/office/drawing/2014/main" xmlns:p15="http://schemas.microsoft.com/office/powerpoint/2012/main" xmlns:p14="http://schemas.microsoft.com/office/powerpoint/2010/main" id="{0AC3095E-FADF-A540-82A8-4DA001290018}"/>
              </a:ext>
            </a:extLst>
          </p:cNvPr>
          <p:cNvSpPr>
            <a:spLocks noGrp="1"/>
          </p:cNvSpPr>
          <p:nvPr>
            <p:ph type="sldNum" sz="quarter" idx="12"/>
          </p:nvPr>
        </p:nvSpPr>
        <p:spPr/>
        <p:txBody>
          <a:bodyPr/>
          <a:lstStyle/>
          <a:p>
            <a:fld id="{0F408A5D-059A-A247-8344-29C129C8EF29}" type="slidenum">
              <a:rPr lang="en-US" smtClean="0">
                <a:solidFill>
                  <a:srgbClr val="003A5B"/>
                </a:solidFill>
              </a:rPr>
              <a:t>‹#›</a:t>
            </a:fld>
            <a:endParaRPr lang="en-US">
              <a:solidFill>
                <a:srgbClr val="003A5B"/>
              </a:solidFill>
            </a:endParaRPr>
          </a:p>
        </p:txBody>
      </p:sp>
    </p:spTree>
    <p:extLst>
      <p:ext uri="{BB962C8B-B14F-4D97-AF65-F5344CB8AC3E}">
        <p14:creationId xmlns:p14="http://schemas.microsoft.com/office/powerpoint/2010/main" val="41728452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http://schemas.microsoft.com/office/powerpoint/2012/main" xmlns:p14="http://schemas.microsoft.com/office/powerpoint/2010/main" id="{6A845B6D-5702-EB41-BD5B-A2026290BBE2}"/>
              </a:ext>
            </a:extLst>
          </p:cNvPr>
          <p:cNvSpPr>
            <a:spLocks noGrp="1"/>
          </p:cNvSpPr>
          <p:nvPr>
            <p:ph type="title"/>
          </p:nvPr>
        </p:nvSpPr>
        <p:spPr>
          <a:xfrm>
            <a:off x="623888" y="1282305"/>
            <a:ext cx="7886700" cy="2139553"/>
          </a:xfrm>
          <a:prstGeom prst="rect">
            <a:avLst/>
          </a:prstGeom>
        </p:spPr>
        <p:txBody>
          <a:bodyPr anchor="b"/>
          <a:lstStyle>
            <a:lvl1pPr>
              <a:defRPr sz="4500">
                <a:solidFill>
                  <a:schemeClr val="accent3"/>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xmlns:p15="http://schemas.microsoft.com/office/powerpoint/2012/main" xmlns:p14="http://schemas.microsoft.com/office/powerpoint/2010/main" id="{2A55E5EB-D470-424D-B29E-DD801C3221E2}"/>
              </a:ext>
            </a:extLst>
          </p:cNvPr>
          <p:cNvSpPr>
            <a:spLocks noGrp="1"/>
          </p:cNvSpPr>
          <p:nvPr>
            <p:ph type="body" idx="1"/>
          </p:nvPr>
        </p:nvSpPr>
        <p:spPr>
          <a:xfrm>
            <a:off x="679566" y="3442099"/>
            <a:ext cx="7831022" cy="1125140"/>
          </a:xfrm>
          <a:prstGeom prst="rect">
            <a:avLst/>
          </a:prstGeom>
        </p:spPr>
        <p:txBody>
          <a:bodyPr/>
          <a:lstStyle>
            <a:lvl1pPr marL="0" indent="0">
              <a:buNone/>
              <a:defRPr sz="1800">
                <a:solidFill>
                  <a:schemeClr val="accent1"/>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 xmlns:a16="http://schemas.microsoft.com/office/drawing/2014/main" xmlns:p15="http://schemas.microsoft.com/office/powerpoint/2012/main" xmlns:p14="http://schemas.microsoft.com/office/powerpoint/2010/main" id="{AA28F8C4-A416-6D47-B14B-F464C35985E9}"/>
              </a:ext>
            </a:extLst>
          </p:cNvPr>
          <p:cNvSpPr>
            <a:spLocks noGrp="1"/>
          </p:cNvSpPr>
          <p:nvPr>
            <p:ph type="ftr" sz="quarter" idx="11"/>
          </p:nvPr>
        </p:nvSpPr>
        <p:spPr/>
        <p:txBody>
          <a:bodyPr/>
          <a:lstStyle/>
          <a:p>
            <a:r>
              <a:rPr lang="en-US">
                <a:solidFill>
                  <a:srgbClr val="E7E6E6">
                    <a:lumMod val="50000"/>
                  </a:srgbClr>
                </a:solidFill>
              </a:rPr>
              <a:t>Document Title</a:t>
            </a:r>
          </a:p>
        </p:txBody>
      </p:sp>
      <p:sp>
        <p:nvSpPr>
          <p:cNvPr id="9" name="Slide Number Placeholder 8">
            <a:extLst>
              <a:ext uri="{FF2B5EF4-FFF2-40B4-BE49-F238E27FC236}">
                <a16:creationId xmlns="" xmlns:a16="http://schemas.microsoft.com/office/drawing/2014/main" xmlns:p15="http://schemas.microsoft.com/office/powerpoint/2012/main" xmlns:p14="http://schemas.microsoft.com/office/powerpoint/2010/main" id="{0AC3095E-FADF-A540-82A8-4DA001290018}"/>
              </a:ext>
            </a:extLst>
          </p:cNvPr>
          <p:cNvSpPr>
            <a:spLocks noGrp="1"/>
          </p:cNvSpPr>
          <p:nvPr>
            <p:ph type="sldNum" sz="quarter" idx="12"/>
          </p:nvPr>
        </p:nvSpPr>
        <p:spPr/>
        <p:txBody>
          <a:bodyPr/>
          <a:lstStyle/>
          <a:p>
            <a:fld id="{0F408A5D-059A-A247-8344-29C129C8EF29}" type="slidenum">
              <a:rPr lang="en-US" smtClean="0">
                <a:solidFill>
                  <a:srgbClr val="003A5B"/>
                </a:solidFill>
              </a:rPr>
              <a:t>‹#›</a:t>
            </a:fld>
            <a:endParaRPr lang="en-US">
              <a:solidFill>
                <a:srgbClr val="003A5B"/>
              </a:solidFill>
            </a:endParaRPr>
          </a:p>
        </p:txBody>
      </p:sp>
    </p:spTree>
    <p:extLst>
      <p:ext uri="{BB962C8B-B14F-4D97-AF65-F5344CB8AC3E}">
        <p14:creationId xmlns:p14="http://schemas.microsoft.com/office/powerpoint/2010/main" val="16213075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http://schemas.microsoft.com/office/powerpoint/2012/main" xmlns:p14="http://schemas.microsoft.com/office/powerpoint/2010/main" id="{C3525FC0-6196-894E-8A64-170C07D85E1B}"/>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xmlns:p15="http://schemas.microsoft.com/office/powerpoint/2012/main" xmlns:p14="http://schemas.microsoft.com/office/powerpoint/2010/main" id="{BACD3D25-205D-3944-962E-9CBA893081E5}"/>
              </a:ext>
            </a:extLst>
          </p:cNvPr>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xmlns:p15="http://schemas.microsoft.com/office/powerpoint/2012/main" xmlns:p14="http://schemas.microsoft.com/office/powerpoint/2010/main" id="{2DF981C5-57EC-8444-B397-BAB5AEF5D23A}"/>
              </a:ext>
            </a:extLst>
          </p:cNvPr>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 xmlns:a16="http://schemas.microsoft.com/office/drawing/2014/main" xmlns:p15="http://schemas.microsoft.com/office/powerpoint/2012/main" xmlns:p14="http://schemas.microsoft.com/office/powerpoint/2010/main" id="{09B1C2F5-9B3F-A443-B237-E6F4B8AC50F4}"/>
              </a:ext>
            </a:extLst>
          </p:cNvPr>
          <p:cNvSpPr>
            <a:spLocks noGrp="1"/>
          </p:cNvSpPr>
          <p:nvPr>
            <p:ph type="ftr" sz="quarter" idx="11"/>
          </p:nvPr>
        </p:nvSpPr>
        <p:spPr/>
        <p:txBody>
          <a:bodyPr/>
          <a:lstStyle/>
          <a:p>
            <a:r>
              <a:rPr lang="en-US">
                <a:solidFill>
                  <a:srgbClr val="E7E6E6">
                    <a:lumMod val="50000"/>
                  </a:srgbClr>
                </a:solidFill>
              </a:rPr>
              <a:t>Document Title</a:t>
            </a:r>
          </a:p>
        </p:txBody>
      </p:sp>
      <p:sp>
        <p:nvSpPr>
          <p:cNvPr id="10" name="Slide Number Placeholder 9">
            <a:extLst>
              <a:ext uri="{FF2B5EF4-FFF2-40B4-BE49-F238E27FC236}">
                <a16:creationId xmlns="" xmlns:a16="http://schemas.microsoft.com/office/drawing/2014/main" xmlns:p15="http://schemas.microsoft.com/office/powerpoint/2012/main" xmlns:p14="http://schemas.microsoft.com/office/powerpoint/2010/main" id="{575194DF-99B9-484E-B2FD-69F7877A5209}"/>
              </a:ext>
            </a:extLst>
          </p:cNvPr>
          <p:cNvSpPr>
            <a:spLocks noGrp="1"/>
          </p:cNvSpPr>
          <p:nvPr>
            <p:ph type="sldNum" sz="quarter" idx="12"/>
          </p:nvPr>
        </p:nvSpPr>
        <p:spPr/>
        <p:txBody>
          <a:bodyPr/>
          <a:lstStyle/>
          <a:p>
            <a:fld id="{0F408A5D-059A-A247-8344-29C129C8EF29}" type="slidenum">
              <a:rPr lang="en-US" smtClean="0">
                <a:solidFill>
                  <a:srgbClr val="003A5B"/>
                </a:solidFill>
              </a:rPr>
              <a:t>‹#›</a:t>
            </a:fld>
            <a:endParaRPr lang="en-US">
              <a:solidFill>
                <a:srgbClr val="003A5B"/>
              </a:solidFill>
            </a:endParaRPr>
          </a:p>
        </p:txBody>
      </p:sp>
    </p:spTree>
    <p:extLst>
      <p:ext uri="{BB962C8B-B14F-4D97-AF65-F5344CB8AC3E}">
        <p14:creationId xmlns:p14="http://schemas.microsoft.com/office/powerpoint/2010/main" val="24454039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http://schemas.microsoft.com/office/powerpoint/2012/main" xmlns:p14="http://schemas.microsoft.com/office/powerpoint/2010/main" id="{53154F76-AF8A-314A-8B05-7E9E2B528FAF}"/>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xmlns:p15="http://schemas.microsoft.com/office/powerpoint/2012/main" xmlns:p14="http://schemas.microsoft.com/office/powerpoint/2010/main" id="{60F8F598-D65A-DF43-A53B-C54AE57A6ACB}"/>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xmlns:p15="http://schemas.microsoft.com/office/powerpoint/2012/main" xmlns:p14="http://schemas.microsoft.com/office/powerpoint/2010/main" id="{07CA1790-4832-A64D-A01A-3C3E57669EB5}"/>
              </a:ext>
            </a:extLst>
          </p:cNvPr>
          <p:cNvSpPr>
            <a:spLocks noGrp="1"/>
          </p:cNvSpPr>
          <p:nvPr>
            <p:ph sz="half" idx="2"/>
          </p:nvPr>
        </p:nvSpPr>
        <p:spPr>
          <a:xfrm>
            <a:off x="629842" y="1878806"/>
            <a:ext cx="3868340"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xmlns:p15="http://schemas.microsoft.com/office/powerpoint/2012/main" xmlns:p14="http://schemas.microsoft.com/office/powerpoint/2010/main" id="{67FD5BB6-193F-B34E-9884-12552D786A53}"/>
              </a:ext>
            </a:extLst>
          </p:cNvPr>
          <p:cNvSpPr>
            <a:spLocks noGrp="1"/>
          </p:cNvSpPr>
          <p:nvPr>
            <p:ph type="body" sz="quarter" idx="3"/>
          </p:nvPr>
        </p:nvSpPr>
        <p:spPr>
          <a:xfrm>
            <a:off x="4629151" y="1260872"/>
            <a:ext cx="3887391" cy="617934"/>
          </a:xfrm>
          <a:prstGeom prst="rect">
            <a:avLst/>
          </a:prstGeo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xmlns:p15="http://schemas.microsoft.com/office/powerpoint/2012/main" xmlns:p14="http://schemas.microsoft.com/office/powerpoint/2010/main" id="{54ADE333-2DB9-2940-BB65-68C125593CDC}"/>
              </a:ext>
            </a:extLst>
          </p:cNvPr>
          <p:cNvSpPr>
            <a:spLocks noGrp="1"/>
          </p:cNvSpPr>
          <p:nvPr>
            <p:ph sz="quarter" idx="4"/>
          </p:nvPr>
        </p:nvSpPr>
        <p:spPr>
          <a:xfrm>
            <a:off x="4629151" y="1878806"/>
            <a:ext cx="3887391"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 xmlns:a16="http://schemas.microsoft.com/office/drawing/2014/main" xmlns:p15="http://schemas.microsoft.com/office/powerpoint/2012/main" xmlns:p14="http://schemas.microsoft.com/office/powerpoint/2010/main" id="{7516C295-4C34-3E49-9663-F94D634C6D40}"/>
              </a:ext>
            </a:extLst>
          </p:cNvPr>
          <p:cNvSpPr>
            <a:spLocks noGrp="1"/>
          </p:cNvSpPr>
          <p:nvPr>
            <p:ph type="ftr" sz="quarter" idx="11"/>
          </p:nvPr>
        </p:nvSpPr>
        <p:spPr/>
        <p:txBody>
          <a:bodyPr/>
          <a:lstStyle/>
          <a:p>
            <a:r>
              <a:rPr lang="en-US">
                <a:solidFill>
                  <a:srgbClr val="E7E6E6">
                    <a:lumMod val="50000"/>
                  </a:srgbClr>
                </a:solidFill>
              </a:rPr>
              <a:t>Document Title</a:t>
            </a:r>
          </a:p>
        </p:txBody>
      </p:sp>
      <p:sp>
        <p:nvSpPr>
          <p:cNvPr id="12" name="Slide Number Placeholder 11">
            <a:extLst>
              <a:ext uri="{FF2B5EF4-FFF2-40B4-BE49-F238E27FC236}">
                <a16:creationId xmlns="" xmlns:a16="http://schemas.microsoft.com/office/drawing/2014/main" xmlns:p15="http://schemas.microsoft.com/office/powerpoint/2012/main" xmlns:p14="http://schemas.microsoft.com/office/powerpoint/2010/main" id="{6E9E1A2A-F71F-D84E-9BB6-C3F977B57BE4}"/>
              </a:ext>
            </a:extLst>
          </p:cNvPr>
          <p:cNvSpPr>
            <a:spLocks noGrp="1"/>
          </p:cNvSpPr>
          <p:nvPr>
            <p:ph type="sldNum" sz="quarter" idx="12"/>
          </p:nvPr>
        </p:nvSpPr>
        <p:spPr/>
        <p:txBody>
          <a:bodyPr/>
          <a:lstStyle/>
          <a:p>
            <a:fld id="{0F408A5D-059A-A247-8344-29C129C8EF29}" type="slidenum">
              <a:rPr lang="en-US" smtClean="0">
                <a:solidFill>
                  <a:srgbClr val="003A5B"/>
                </a:solidFill>
              </a:rPr>
              <a:t>‹#›</a:t>
            </a:fld>
            <a:endParaRPr lang="en-US">
              <a:solidFill>
                <a:srgbClr val="003A5B"/>
              </a:solidFill>
            </a:endParaRPr>
          </a:p>
        </p:txBody>
      </p:sp>
    </p:spTree>
    <p:extLst>
      <p:ext uri="{BB962C8B-B14F-4D97-AF65-F5344CB8AC3E}">
        <p14:creationId xmlns:p14="http://schemas.microsoft.com/office/powerpoint/2010/main" val="365481214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15="http://schemas.microsoft.com/office/powerpoint/2012/main" xmlns:p14="http://schemas.microsoft.com/office/powerpoint/2010/main" id="{6E073A52-2D72-504C-8315-DDE9EF50829A}"/>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7" name="Footer Placeholder 6">
            <a:extLst>
              <a:ext uri="{FF2B5EF4-FFF2-40B4-BE49-F238E27FC236}">
                <a16:creationId xmlns="" xmlns:a16="http://schemas.microsoft.com/office/drawing/2014/main" xmlns:p15="http://schemas.microsoft.com/office/powerpoint/2012/main" xmlns:p14="http://schemas.microsoft.com/office/powerpoint/2010/main" id="{40E4E35C-0EA5-E64B-962F-22874275001D}"/>
              </a:ext>
            </a:extLst>
          </p:cNvPr>
          <p:cNvSpPr>
            <a:spLocks noGrp="1"/>
          </p:cNvSpPr>
          <p:nvPr>
            <p:ph type="ftr" sz="quarter" idx="11"/>
          </p:nvPr>
        </p:nvSpPr>
        <p:spPr/>
        <p:txBody>
          <a:bodyPr/>
          <a:lstStyle/>
          <a:p>
            <a:r>
              <a:rPr lang="en-US">
                <a:solidFill>
                  <a:srgbClr val="E7E6E6">
                    <a:lumMod val="50000"/>
                  </a:srgbClr>
                </a:solidFill>
              </a:rPr>
              <a:t>Document Title</a:t>
            </a:r>
          </a:p>
        </p:txBody>
      </p:sp>
      <p:sp>
        <p:nvSpPr>
          <p:cNvPr id="8" name="Slide Number Placeholder 7">
            <a:extLst>
              <a:ext uri="{FF2B5EF4-FFF2-40B4-BE49-F238E27FC236}">
                <a16:creationId xmlns="" xmlns:a16="http://schemas.microsoft.com/office/drawing/2014/main" xmlns:p15="http://schemas.microsoft.com/office/powerpoint/2012/main" xmlns:p14="http://schemas.microsoft.com/office/powerpoint/2010/main" id="{C940A6AF-2583-B146-A921-C354741E07F4}"/>
              </a:ext>
            </a:extLst>
          </p:cNvPr>
          <p:cNvSpPr>
            <a:spLocks noGrp="1"/>
          </p:cNvSpPr>
          <p:nvPr>
            <p:ph type="sldNum" sz="quarter" idx="12"/>
          </p:nvPr>
        </p:nvSpPr>
        <p:spPr/>
        <p:txBody>
          <a:bodyPr/>
          <a:lstStyle/>
          <a:p>
            <a:fld id="{0F408A5D-059A-A247-8344-29C129C8EF29}" type="slidenum">
              <a:rPr lang="en-US" smtClean="0">
                <a:solidFill>
                  <a:srgbClr val="003A5B"/>
                </a:solidFill>
              </a:rPr>
              <a:t>‹#›</a:t>
            </a:fld>
            <a:endParaRPr lang="en-US">
              <a:solidFill>
                <a:srgbClr val="003A5B"/>
              </a:solidFill>
            </a:endParaRPr>
          </a:p>
        </p:txBody>
      </p:sp>
    </p:spTree>
    <p:extLst>
      <p:ext uri="{BB962C8B-B14F-4D97-AF65-F5344CB8AC3E}">
        <p14:creationId xmlns:p14="http://schemas.microsoft.com/office/powerpoint/2010/main" val="13693333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 xmlns:a16="http://schemas.microsoft.com/office/drawing/2014/main" xmlns:p15="http://schemas.microsoft.com/office/powerpoint/2012/main" xmlns:p14="http://schemas.microsoft.com/office/powerpoint/2010/main" id="{DDA9E6DF-C45D-D341-8CD4-66D7C21FD5E8}"/>
              </a:ext>
            </a:extLst>
          </p:cNvPr>
          <p:cNvSpPr>
            <a:spLocks noGrp="1"/>
          </p:cNvSpPr>
          <p:nvPr>
            <p:ph idx="1"/>
          </p:nvPr>
        </p:nvSpPr>
        <p:spPr>
          <a:xfrm>
            <a:off x="628650" y="1369219"/>
            <a:ext cx="7886700" cy="3263504"/>
          </a:xfrm>
          <a:prstGeom prst="rect">
            <a:avLst/>
          </a:prstGeom>
        </p:spPr>
        <p:txBody>
          <a:bodyPr/>
          <a:lstStyle>
            <a:lvl1pPr marL="0" indent="0">
              <a:spcBef>
                <a:spcPts val="1200"/>
              </a:spcBef>
              <a:buNone/>
              <a:defRPr/>
            </a:lvl1pPr>
            <a:lvl2pPr marL="342892" indent="0">
              <a:spcBef>
                <a:spcPts val="825"/>
              </a:spcBef>
              <a:buClr>
                <a:schemeClr val="accent3"/>
              </a:buClr>
              <a:buNone/>
              <a:defRPr/>
            </a:lvl2pPr>
            <a:lvl3pPr marL="685783" indent="0">
              <a:spcBef>
                <a:spcPts val="825"/>
              </a:spcBef>
              <a:buClr>
                <a:schemeClr val="tx2"/>
              </a:buClr>
              <a:buNone/>
              <a:defRPr/>
            </a:lvl3pPr>
            <a:lvl4pPr marL="1028675" indent="0">
              <a:spcBef>
                <a:spcPts val="825"/>
              </a:spcBef>
              <a:buClr>
                <a:schemeClr val="bg2">
                  <a:lumMod val="25000"/>
                </a:schemeClr>
              </a:buClr>
              <a:buNone/>
              <a:defRPr/>
            </a:lvl4pPr>
            <a:lvl5pPr marL="1371566" indent="0">
              <a:spcBef>
                <a:spcPts val="825"/>
              </a:spcBef>
              <a:buClr>
                <a:schemeClr val="bg2">
                  <a:lumMod val="25000"/>
                </a:schemeClr>
              </a:buClr>
              <a:buNone/>
              <a:defRPr/>
            </a:lvl5pPr>
          </a:lstStyle>
          <a:p>
            <a:pPr lvl="0"/>
            <a:r>
              <a:rPr lang="en-US"/>
              <a:t>Edit Master text styles</a:t>
            </a:r>
          </a:p>
        </p:txBody>
      </p:sp>
      <p:sp>
        <p:nvSpPr>
          <p:cNvPr id="3" name="Footer Placeholder 2">
            <a:extLst>
              <a:ext uri="{FF2B5EF4-FFF2-40B4-BE49-F238E27FC236}">
                <a16:creationId xmlns="" xmlns:a16="http://schemas.microsoft.com/office/drawing/2014/main" xmlns:p15="http://schemas.microsoft.com/office/powerpoint/2012/main" xmlns:p14="http://schemas.microsoft.com/office/powerpoint/2010/main" id="{3661952D-288C-0244-AF97-004A46479DD4}"/>
              </a:ext>
            </a:extLst>
          </p:cNvPr>
          <p:cNvSpPr>
            <a:spLocks noGrp="1"/>
          </p:cNvSpPr>
          <p:nvPr>
            <p:ph type="ftr" sz="quarter" idx="11"/>
          </p:nvPr>
        </p:nvSpPr>
        <p:spPr/>
        <p:txBody>
          <a:bodyPr/>
          <a:lstStyle/>
          <a:p>
            <a:r>
              <a:rPr lang="en-US">
                <a:solidFill>
                  <a:srgbClr val="E7E6E6">
                    <a:lumMod val="50000"/>
                  </a:srgbClr>
                </a:solidFill>
              </a:rPr>
              <a:t>Document Title</a:t>
            </a:r>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B9955E07-C33D-7D45-AD5F-44FE4742C4EB}"/>
              </a:ext>
            </a:extLst>
          </p:cNvPr>
          <p:cNvSpPr>
            <a:spLocks noGrp="1"/>
          </p:cNvSpPr>
          <p:nvPr>
            <p:ph type="sldNum" sz="quarter" idx="12"/>
          </p:nvPr>
        </p:nvSpPr>
        <p:spPr/>
        <p:txBody>
          <a:bodyPr/>
          <a:lstStyle/>
          <a:p>
            <a:fld id="{0F408A5D-059A-A247-8344-29C129C8EF29}" type="slidenum">
              <a:rPr lang="en-US" smtClean="0">
                <a:solidFill>
                  <a:srgbClr val="003A5B"/>
                </a:solidFill>
              </a:rPr>
              <a:t>‹#›</a:t>
            </a:fld>
            <a:endParaRPr lang="en-US">
              <a:solidFill>
                <a:srgbClr val="003A5B"/>
              </a:solidFill>
            </a:endParaRPr>
          </a:p>
        </p:txBody>
      </p:sp>
    </p:spTree>
    <p:extLst>
      <p:ext uri="{BB962C8B-B14F-4D97-AF65-F5344CB8AC3E}">
        <p14:creationId xmlns:p14="http://schemas.microsoft.com/office/powerpoint/2010/main" val="24979628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xmlns:p15="http://schemas.microsoft.com/office/powerpoint/2012/main" xmlns:p14="http://schemas.microsoft.com/office/powerpoint/2010/main" id="{320D6D8F-B1D3-FA4A-9E16-E45F5D59EFA7}"/>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Autofit/>
          </a:bodyPr>
          <a:lstStyle/>
          <a:p>
            <a:r>
              <a:rPr lang="en-US"/>
              <a:t>Click to edit Master title style</a:t>
            </a:r>
          </a:p>
        </p:txBody>
      </p:sp>
      <p:sp>
        <p:nvSpPr>
          <p:cNvPr id="3" name="Text Placeholder 2">
            <a:extLst>
              <a:ext uri="{FF2B5EF4-FFF2-40B4-BE49-F238E27FC236}">
                <a16:creationId xmlns="" xmlns:a16="http://schemas.microsoft.com/office/drawing/2014/main" xmlns:p15="http://schemas.microsoft.com/office/powerpoint/2012/main" xmlns:p14="http://schemas.microsoft.com/office/powerpoint/2010/main" id="{D0F05931-36CF-BD4A-BA02-41FF3A41C9E5}"/>
              </a:ext>
            </a:extLst>
          </p:cNvPr>
          <p:cNvSpPr>
            <a:spLocks noGrp="1"/>
          </p:cNvSpPr>
          <p:nvPr>
            <p:ph type="body" idx="1"/>
          </p:nvPr>
        </p:nvSpPr>
        <p:spPr>
          <a:xfrm>
            <a:off x="628650" y="1369219"/>
            <a:ext cx="7886700" cy="3263504"/>
          </a:xfrm>
          <a:prstGeom prst="rect">
            <a:avLst/>
          </a:prstGeom>
        </p:spPr>
        <p:txBody>
          <a:bodyPr vert="horz" lIns="68580" tIns="34290" rIns="68580" bIns="3429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 xmlns:a16="http://schemas.microsoft.com/office/drawing/2014/main" xmlns:p15="http://schemas.microsoft.com/office/powerpoint/2012/main" xmlns:p14="http://schemas.microsoft.com/office/powerpoint/2010/main" id="{C9091326-D4DF-4A44-A729-97FEF6FEDD55}"/>
              </a:ext>
            </a:extLst>
          </p:cNvPr>
          <p:cNvSpPr>
            <a:spLocks noGrp="1"/>
          </p:cNvSpPr>
          <p:nvPr>
            <p:ph type="ftr" sz="quarter" idx="3"/>
          </p:nvPr>
        </p:nvSpPr>
        <p:spPr>
          <a:xfrm>
            <a:off x="969151" y="4899623"/>
            <a:ext cx="3039662" cy="238389"/>
          </a:xfrm>
          <a:prstGeom prst="rect">
            <a:avLst/>
          </a:prstGeom>
        </p:spPr>
        <p:txBody>
          <a:bodyPr vert="horz" lIns="68580" tIns="34290" rIns="68580" bIns="34290" rtlCol="0" anchor="t" anchorCtr="0"/>
          <a:lstStyle>
            <a:lvl1pPr algn="ctr">
              <a:defRPr sz="900">
                <a:solidFill>
                  <a:schemeClr val="bg2">
                    <a:lumMod val="50000"/>
                  </a:schemeClr>
                </a:solidFill>
              </a:defRPr>
            </a:lvl1pPr>
          </a:lstStyle>
          <a:p>
            <a:pPr defTabSz="685800">
              <a:buClrTx/>
              <a:buFontTx/>
              <a:buNone/>
            </a:pPr>
            <a:r>
              <a:rPr lang="en-US" kern="1200">
                <a:solidFill>
                  <a:srgbClr val="E7E6E6">
                    <a:lumMod val="50000"/>
                  </a:srgbClr>
                </a:solidFill>
                <a:latin typeface="Calibri" panose="020F0502020204030204"/>
                <a:ea typeface="+mn-ea"/>
                <a:cs typeface="+mn-cs"/>
              </a:rPr>
              <a:t>Document Title</a:t>
            </a:r>
          </a:p>
        </p:txBody>
      </p:sp>
      <p:sp>
        <p:nvSpPr>
          <p:cNvPr id="6" name="Slide Number Placeholder 5">
            <a:extLst>
              <a:ext uri="{FF2B5EF4-FFF2-40B4-BE49-F238E27FC236}">
                <a16:creationId xmlns="" xmlns:a16="http://schemas.microsoft.com/office/drawing/2014/main" xmlns:p15="http://schemas.microsoft.com/office/powerpoint/2012/main" xmlns:p14="http://schemas.microsoft.com/office/powerpoint/2010/main" id="{55BF853C-E04D-9A4E-A9E5-C2414B839946}"/>
              </a:ext>
            </a:extLst>
          </p:cNvPr>
          <p:cNvSpPr>
            <a:spLocks noGrp="1"/>
          </p:cNvSpPr>
          <p:nvPr>
            <p:ph type="sldNum" sz="quarter" idx="4"/>
          </p:nvPr>
        </p:nvSpPr>
        <p:spPr>
          <a:xfrm>
            <a:off x="8515350" y="4899624"/>
            <a:ext cx="469622" cy="238388"/>
          </a:xfrm>
          <a:prstGeom prst="rect">
            <a:avLst/>
          </a:prstGeom>
        </p:spPr>
        <p:txBody>
          <a:bodyPr vert="horz" lIns="68580" tIns="34290" rIns="68580" bIns="34290" rtlCol="0" anchor="t" anchorCtr="0"/>
          <a:lstStyle>
            <a:lvl1pPr algn="r">
              <a:defRPr sz="800">
                <a:solidFill>
                  <a:schemeClr val="tx2"/>
                </a:solidFill>
              </a:defRPr>
            </a:lvl1pPr>
          </a:lstStyle>
          <a:p>
            <a:pPr defTabSz="685800">
              <a:buClrTx/>
              <a:buFontTx/>
              <a:buNone/>
            </a:pPr>
            <a:fld id="{0F408A5D-059A-A247-8344-29C129C8EF29}" type="slidenum">
              <a:rPr lang="en-US" kern="1200" smtClean="0">
                <a:solidFill>
                  <a:srgbClr val="003A5B"/>
                </a:solidFill>
                <a:latin typeface="Calibri" panose="020F0502020204030204"/>
                <a:ea typeface="+mn-ea"/>
                <a:cs typeface="+mn-cs"/>
              </a:rPr>
              <a:pPr defTabSz="685800">
                <a:buClrTx/>
                <a:buFontTx/>
                <a:buNone/>
              </a:pPr>
              <a:t>‹#›</a:t>
            </a:fld>
            <a:endParaRPr lang="en-US" kern="1200">
              <a:solidFill>
                <a:srgbClr val="003A5B"/>
              </a:solidFill>
              <a:latin typeface="Calibri" panose="020F0502020204030204"/>
              <a:ea typeface="+mn-ea"/>
              <a:cs typeface="+mn-cs"/>
            </a:endParaRPr>
          </a:p>
        </p:txBody>
      </p:sp>
      <p:pic>
        <p:nvPicPr>
          <p:cNvPr id="10" name="Picture 9">
            <a:extLst>
              <a:ext uri="{FF2B5EF4-FFF2-40B4-BE49-F238E27FC236}">
                <a16:creationId xmlns="" xmlns:a16="http://schemas.microsoft.com/office/drawing/2014/main" xmlns:p15="http://schemas.microsoft.com/office/powerpoint/2012/main" xmlns:p14="http://schemas.microsoft.com/office/powerpoint/2010/main" id="{B88F8C66-7A30-6D43-94F4-A2A315E28EC7}"/>
              </a:ext>
            </a:extLst>
          </p:cNvPr>
          <p:cNvPicPr>
            <a:picLocks noChangeAspect="1"/>
          </p:cNvPicPr>
          <p:nvPr/>
        </p:nvPicPr>
        <p:blipFill>
          <a:blip r:embed="rId35"/>
          <a:stretch>
            <a:fillRect/>
          </a:stretch>
        </p:blipFill>
        <p:spPr>
          <a:xfrm>
            <a:off x="8686670" y="111856"/>
            <a:ext cx="310746" cy="567710"/>
          </a:xfrm>
          <a:prstGeom prst="rect">
            <a:avLst/>
          </a:prstGeom>
        </p:spPr>
      </p:pic>
      <p:pic>
        <p:nvPicPr>
          <p:cNvPr id="32" name="Picture 31">
            <a:extLst>
              <a:ext uri="{FF2B5EF4-FFF2-40B4-BE49-F238E27FC236}">
                <a16:creationId xmlns="" xmlns:a16="http://schemas.microsoft.com/office/drawing/2014/main" xmlns:p15="http://schemas.microsoft.com/office/powerpoint/2012/main" xmlns:p14="http://schemas.microsoft.com/office/powerpoint/2010/main" id="{DA5D38A6-7E75-1647-BF52-44A75C978B11}"/>
              </a:ext>
            </a:extLst>
          </p:cNvPr>
          <p:cNvPicPr>
            <a:picLocks noChangeAspect="1"/>
          </p:cNvPicPr>
          <p:nvPr/>
        </p:nvPicPr>
        <p:blipFill>
          <a:blip r:embed="rId36"/>
          <a:stretch>
            <a:fillRect/>
          </a:stretch>
        </p:blipFill>
        <p:spPr>
          <a:xfrm>
            <a:off x="238089" y="4899623"/>
            <a:ext cx="611879" cy="254949"/>
          </a:xfrm>
          <a:prstGeom prst="rect">
            <a:avLst/>
          </a:prstGeom>
        </p:spPr>
      </p:pic>
      <p:sp>
        <p:nvSpPr>
          <p:cNvPr id="33" name="Rectangle 32">
            <a:extLst>
              <a:ext uri="{FF2B5EF4-FFF2-40B4-BE49-F238E27FC236}">
                <a16:creationId xmlns="" xmlns:a16="http://schemas.microsoft.com/office/drawing/2014/main" xmlns:p15="http://schemas.microsoft.com/office/powerpoint/2012/main" xmlns:p14="http://schemas.microsoft.com/office/powerpoint/2010/main" id="{05F6A309-F3AB-E848-A606-843297B5CA2E}"/>
              </a:ext>
            </a:extLst>
          </p:cNvPr>
          <p:cNvSpPr/>
          <p:nvPr/>
        </p:nvSpPr>
        <p:spPr>
          <a:xfrm>
            <a:off x="4174435" y="4919658"/>
            <a:ext cx="4340915" cy="227462"/>
          </a:xfrm>
          <a:prstGeom prst="rect">
            <a:avLst/>
          </a:prstGeom>
          <a:gradFill>
            <a:gsLst>
              <a:gs pos="75000">
                <a:schemeClr val="tx2">
                  <a:alpha val="50000"/>
                </a:schemeClr>
              </a:gs>
              <a:gs pos="45000">
                <a:schemeClr val="tx2">
                  <a:alpha val="70000"/>
                </a:schemeClr>
              </a:gs>
              <a:gs pos="0">
                <a:schemeClr val="tx2"/>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buFontTx/>
              <a:buNone/>
            </a:pPr>
            <a:endParaRPr lang="en-US" kern="1200">
              <a:solidFill>
                <a:srgbClr val="FFFFFF"/>
              </a:solidFill>
            </a:endParaRPr>
          </a:p>
        </p:txBody>
      </p:sp>
    </p:spTree>
    <p:extLst>
      <p:ext uri="{BB962C8B-B14F-4D97-AF65-F5344CB8AC3E}">
        <p14:creationId xmlns:p14="http://schemas.microsoft.com/office/powerpoint/2010/main" val="7949793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Lst>
  <p:transition/>
  <p:hf hdr="0" dt="0"/>
  <p:txStyles>
    <p:titleStyle>
      <a:lvl1pPr algn="l" defTabSz="685800" rtl="0" eaLnBrk="1" latinLnBrk="0" hangingPunct="1">
        <a:lnSpc>
          <a:spcPct val="90000"/>
        </a:lnSpc>
        <a:spcBef>
          <a:spcPct val="0"/>
        </a:spcBef>
        <a:buNone/>
        <a:defRPr sz="3300" kern="1200">
          <a:solidFill>
            <a:schemeClr val="accent3"/>
          </a:solidFill>
          <a:latin typeface="+mj-lt"/>
          <a:ea typeface="+mj-ea"/>
          <a:cs typeface="+mj-cs"/>
        </a:defRPr>
      </a:lvl1pPr>
    </p:titleStyle>
    <p:bodyStyle>
      <a:lvl1pPr marL="171450" indent="-171450" algn="l" defTabSz="685800" rtl="0" eaLnBrk="1" latinLnBrk="0" hangingPunct="1">
        <a:lnSpc>
          <a:spcPct val="90000"/>
        </a:lnSpc>
        <a:spcBef>
          <a:spcPts val="1200"/>
        </a:spcBef>
        <a:buClr>
          <a:schemeClr val="accent1"/>
        </a:buClr>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825"/>
        </a:spcBef>
        <a:buClr>
          <a:schemeClr val="accent3"/>
        </a:buClr>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825"/>
        </a:spcBef>
        <a:buClr>
          <a:schemeClr val="tx2"/>
        </a:buClr>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825"/>
        </a:spcBef>
        <a:buClr>
          <a:schemeClr val="accent1"/>
        </a:buClr>
        <a:buSzPct val="90000"/>
        <a:buFont typeface="Courier New" panose="02070309020205020404" pitchFamily="49" charset="0"/>
        <a:buChar char="o"/>
        <a:defRPr sz="140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825"/>
        </a:spcBef>
        <a:buFont typeface="System Font Regular"/>
        <a:buChar char="–"/>
        <a:defRPr sz="140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3665" y="1304529"/>
            <a:ext cx="6486524" cy="1192007"/>
          </a:xfrm>
        </p:spPr>
        <p:txBody>
          <a:bodyPr/>
          <a:lstStyle/>
          <a:p>
            <a:r>
              <a:rPr lang="fr-CA" sz="4400" dirty="0" smtClean="0">
                <a:latin typeface="Open Sans" panose="020B0606030504020204" pitchFamily="34" charset="0"/>
                <a:ea typeface="Open Sans" panose="020B0606030504020204" pitchFamily="34" charset="0"/>
                <a:cs typeface="Open Sans" panose="020B0606030504020204" pitchFamily="34" charset="0"/>
              </a:rPr>
              <a:t>Planification des programmes d'études</a:t>
            </a:r>
            <a:endParaRPr lang="fr-CA" sz="44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1"/>
          </p:nvPr>
        </p:nvSpPr>
        <p:spPr>
          <a:xfrm>
            <a:off x="1141138" y="1988567"/>
            <a:ext cx="6486525" cy="760724"/>
          </a:xfrm>
        </p:spPr>
        <p:txBody>
          <a:bodyPr/>
          <a:lstStyle/>
          <a:p>
            <a:r>
              <a:rPr lang="en-US" sz="3200">
                <a:latin typeface="Open Sans" panose="020B0606030504020204" pitchFamily="34" charset="0"/>
                <a:ea typeface="Open Sans" panose="020B0606030504020204" pitchFamily="34" charset="0"/>
                <a:cs typeface="Open Sans" panose="020B0606030504020204" pitchFamily="34" charset="0"/>
              </a:rPr>
              <a:t>	</a:t>
            </a:r>
          </a:p>
        </p:txBody>
      </p:sp>
      <p:sp>
        <p:nvSpPr>
          <p:cNvPr id="4" name="Content Placeholder 3">
            <a:extLst>
              <a:ext uri="{FF2B5EF4-FFF2-40B4-BE49-F238E27FC236}">
                <a16:creationId xmlns="" xmlns:a16="http://schemas.microsoft.com/office/drawing/2014/main" xmlns:p15="http://schemas.microsoft.com/office/powerpoint/2012/main" xmlns:p14="http://schemas.microsoft.com/office/powerpoint/2010/main" id="{105F3966-BFF6-954A-BCFB-713FE0D7F416}"/>
              </a:ext>
            </a:extLst>
          </p:cNvPr>
          <p:cNvSpPr>
            <a:spLocks noGrp="1"/>
          </p:cNvSpPr>
          <p:nvPr>
            <p:ph sz="quarter" idx="4294967295"/>
          </p:nvPr>
        </p:nvSpPr>
        <p:spPr>
          <a:xfrm>
            <a:off x="1050445" y="3807994"/>
            <a:ext cx="5508885" cy="1714500"/>
          </a:xfrm>
        </p:spPr>
        <p:txBody>
          <a:bodyPr>
            <a:normAutofit/>
          </a:bodyPr>
          <a:lstStyle/>
          <a:p>
            <a:pPr marL="0" indent="0">
              <a:buNone/>
            </a:pPr>
            <a:r>
              <a:rPr lang="fr-CA" sz="1600" b="1" dirty="0" smtClean="0">
                <a:latin typeface="Open Sans" panose="020B0606030504020204" pitchFamily="34" charset="0"/>
                <a:ea typeface="Open Sans" panose="020B0606030504020204" pitchFamily="34" charset="0"/>
                <a:cs typeface="Open Sans" panose="020B0606030504020204" pitchFamily="34" charset="0"/>
              </a:rPr>
              <a:t>Auteures : 		Andrée Boucher, MD, FRCPC                  			Anna Oswald, MD, FRCPC</a:t>
            </a:r>
          </a:p>
          <a:p>
            <a:pPr marL="0" indent="0">
              <a:buNone/>
            </a:pPr>
            <a:r>
              <a:rPr lang="fr-CA" sz="1600" b="1" dirty="0" smtClean="0">
                <a:latin typeface="Open Sans" panose="020B0606030504020204" pitchFamily="34" charset="0"/>
                <a:ea typeface="Open Sans" panose="020B0606030504020204" pitchFamily="34" charset="0"/>
                <a:cs typeface="Open Sans" panose="020B0606030504020204" pitchFamily="34" charset="0"/>
              </a:rPr>
              <a:t>Remerciements : 	</a:t>
            </a:r>
            <a:r>
              <a:rPr lang="fr-CA" sz="1600" b="1" dirty="0" err="1" smtClean="0">
                <a:latin typeface="Open Sans" panose="020B0606030504020204" pitchFamily="34" charset="0"/>
                <a:ea typeface="Open Sans" panose="020B0606030504020204" pitchFamily="34" charset="0"/>
                <a:cs typeface="Open Sans" panose="020B0606030504020204" pitchFamily="34" charset="0"/>
              </a:rPr>
              <a:t>Adelle</a:t>
            </a:r>
            <a:r>
              <a:rPr lang="fr-CA" sz="1600" b="1" dirty="0" smtClean="0">
                <a:latin typeface="Open Sans" panose="020B0606030504020204" pitchFamily="34" charset="0"/>
                <a:ea typeface="Open Sans" panose="020B0606030504020204" pitchFamily="34" charset="0"/>
                <a:cs typeface="Open Sans" panose="020B0606030504020204" pitchFamily="34" charset="0"/>
              </a:rPr>
              <a:t> Atkinson </a:t>
            </a:r>
          </a:p>
          <a:p>
            <a:pPr marL="0" indent="0">
              <a:buNone/>
            </a:pPr>
            <a:r>
              <a:rPr lang="fr-CA" sz="1600" b="1" dirty="0" smtClean="0">
                <a:latin typeface="Open Sans" panose="020B0606030504020204" pitchFamily="34" charset="0"/>
                <a:ea typeface="Open Sans" panose="020B0606030504020204" pitchFamily="34" charset="0"/>
                <a:cs typeface="Open Sans" panose="020B0606030504020204" pitchFamily="34" charset="0"/>
              </a:rPr>
              <a:t>Date : 			27 septembre 2019 </a:t>
            </a:r>
            <a:endParaRPr lang="fr-CA" sz="1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439533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2. </a:t>
            </a:r>
            <a:r>
              <a:rPr lang="fr-CA" dirty="0" smtClean="0"/>
              <a:t>Réviser/élaborer l’énoncé de mission et les objectifs de votre programme</a:t>
            </a:r>
            <a:endParaRPr lang="fr-CA" dirty="0"/>
          </a:p>
        </p:txBody>
      </p:sp>
      <p:sp>
        <p:nvSpPr>
          <p:cNvPr id="6" name="Content Placeholder 5"/>
          <p:cNvSpPr>
            <a:spLocks noGrp="1"/>
          </p:cNvSpPr>
          <p:nvPr>
            <p:ph idx="1"/>
          </p:nvPr>
        </p:nvSpPr>
        <p:spPr>
          <a:xfrm>
            <a:off x="636145" y="1309258"/>
            <a:ext cx="7886700" cy="3263504"/>
          </a:xfrm>
        </p:spPr>
        <p:txBody>
          <a:bodyPr/>
          <a:lstStyle/>
          <a:p>
            <a:pPr marL="228600" lvl="0" indent="-228600">
              <a:lnSpc>
                <a:spcPct val="100000"/>
              </a:lnSpc>
            </a:pPr>
            <a:r>
              <a:rPr lang="fr-CA" sz="2000" dirty="0" smtClean="0">
                <a:latin typeface="Verdana" panose="020B0604030504040204" pitchFamily="34" charset="0"/>
                <a:ea typeface="Verdana" panose="020B0604030504040204" pitchFamily="34" charset="0"/>
                <a:cs typeface="Verdana" panose="020B0604030504040204" pitchFamily="34" charset="0"/>
              </a:rPr>
              <a:t>L’élaboration des APC, des jalons et des expériences de formation requise est réalisée par le comité de spécialité.</a:t>
            </a:r>
          </a:p>
          <a:p>
            <a:pPr marL="228600" lvl="0" indent="-228600">
              <a:lnSpc>
                <a:spcPct val="100000"/>
              </a:lnSpc>
            </a:pPr>
            <a:r>
              <a:rPr lang="fr-CA" sz="2000" dirty="0" smtClean="0">
                <a:latin typeface="Verdana" panose="020B0604030504040204" pitchFamily="34" charset="0"/>
                <a:ea typeface="Verdana" panose="020B0604030504040204" pitchFamily="34" charset="0"/>
                <a:cs typeface="Verdana" panose="020B0604030504040204" pitchFamily="34" charset="0"/>
              </a:rPr>
              <a:t>Révisez votre énoncé et tous les autres objectifs et expériences de programme. </a:t>
            </a:r>
          </a:p>
          <a:p>
            <a:pPr marL="228600" lvl="0" indent="-228600">
              <a:lnSpc>
                <a:spcPct val="100000"/>
              </a:lnSpc>
            </a:pPr>
            <a:r>
              <a:rPr lang="fr-CA" sz="2000" dirty="0" smtClean="0">
                <a:latin typeface="Verdana" panose="020B0604030504040204" pitchFamily="34" charset="0"/>
                <a:ea typeface="Verdana" panose="020B0604030504040204" pitchFamily="34" charset="0"/>
                <a:cs typeface="Verdana" panose="020B0604030504040204" pitchFamily="34" charset="0"/>
              </a:rPr>
              <a:t>Relevez les lacunes évidentes. </a:t>
            </a:r>
          </a:p>
          <a:p>
            <a:pPr marL="228600" lvl="0" indent="-228600">
              <a:lnSpc>
                <a:spcPct val="100000"/>
              </a:lnSpc>
            </a:pPr>
            <a:r>
              <a:rPr lang="fr-CA" sz="2000" dirty="0" smtClean="0">
                <a:latin typeface="Verdana" panose="020B0604030504040204" pitchFamily="34" charset="0"/>
                <a:ea typeface="Verdana" panose="020B0604030504040204" pitchFamily="34" charset="0"/>
                <a:cs typeface="Verdana" panose="020B0604030504040204" pitchFamily="34" charset="0"/>
              </a:rPr>
              <a:t>Révisez les documents de trajectoire et consultez le référentiel </a:t>
            </a:r>
            <a:r>
              <a:rPr lang="fr-CA" sz="2000" dirty="0" err="1" smtClean="0">
                <a:latin typeface="Verdana" panose="020B0604030504040204" pitchFamily="34" charset="0"/>
                <a:ea typeface="Verdana" panose="020B0604030504040204" pitchFamily="34" charset="0"/>
                <a:cs typeface="Verdana" panose="020B0604030504040204" pitchFamily="34" charset="0"/>
              </a:rPr>
              <a:t>CanMEDS</a:t>
            </a:r>
            <a:r>
              <a:rPr lang="fr-CA" sz="2000" dirty="0" smtClean="0">
                <a:latin typeface="Verdana" panose="020B0604030504040204" pitchFamily="34" charset="0"/>
                <a:ea typeface="Verdana" panose="020B0604030504040204" pitchFamily="34" charset="0"/>
                <a:cs typeface="Verdana" panose="020B0604030504040204" pitchFamily="34" charset="0"/>
              </a:rPr>
              <a:t> pour cibler les compétences transversales qui pourraient manquer.</a:t>
            </a:r>
            <a:endParaRPr lang="fr-CA"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10</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3. </a:t>
            </a:r>
            <a:r>
              <a:rPr lang="fr-CA" dirty="0" smtClean="0"/>
              <a:t>Réviser le programme d’études existant </a:t>
            </a:r>
            <a:endParaRPr lang="fr-CA" dirty="0"/>
          </a:p>
        </p:txBody>
      </p:sp>
      <p:sp>
        <p:nvSpPr>
          <p:cNvPr id="6" name="Content Placeholder 5"/>
          <p:cNvSpPr>
            <a:spLocks noGrp="1"/>
          </p:cNvSpPr>
          <p:nvPr>
            <p:ph idx="1"/>
          </p:nvPr>
        </p:nvSpPr>
        <p:spPr/>
        <p:txBody>
          <a:bodyPr/>
          <a:lstStyle/>
          <a:p>
            <a:pPr marL="285750" indent="-285750">
              <a:lnSpc>
                <a:spcPct val="100000"/>
              </a:lnSpc>
            </a:pPr>
            <a:r>
              <a:rPr lang="fr-CA" sz="2000" dirty="0" smtClean="0">
                <a:latin typeface="Verdana" panose="020B0604030504040204" pitchFamily="34" charset="0"/>
                <a:ea typeface="Verdana" panose="020B0604030504040204" pitchFamily="34" charset="0"/>
                <a:cs typeface="Verdana" panose="020B0604030504040204" pitchFamily="34" charset="0"/>
              </a:rPr>
              <a:t>Il importe de voir comment les volets de votre programme sont étroitement liés; ne négligez pas cette étape!</a:t>
            </a:r>
          </a:p>
          <a:p>
            <a:pPr marL="285750" indent="-285750">
              <a:lnSpc>
                <a:spcPct val="100000"/>
              </a:lnSpc>
            </a:pPr>
            <a:r>
              <a:rPr lang="fr-CA" sz="2000" dirty="0" smtClean="0">
                <a:latin typeface="Verdana" panose="020B0604030504040204" pitchFamily="34" charset="0"/>
                <a:ea typeface="Verdana" panose="020B0604030504040204" pitchFamily="34" charset="0"/>
                <a:cs typeface="Verdana" panose="020B0604030504040204" pitchFamily="34" charset="0"/>
              </a:rPr>
              <a:t>Si vous n’avez pas le schéma du programme d’études antérieur à la CPC, créez un inventaire et un tableau afin de consulter votre programme d’études en un coup d’œil.</a:t>
            </a:r>
          </a:p>
          <a:p>
            <a:endParaRPr lang="fr-CA"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11</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Feuille de travail</a:t>
            </a:r>
            <a:endParaRPr lang="fr-CA" dirty="0"/>
          </a:p>
        </p:txBody>
      </p:sp>
      <p:sp>
        <p:nvSpPr>
          <p:cNvPr id="6" name="Content Placeholder 5"/>
          <p:cNvSpPr>
            <a:spLocks noGrp="1"/>
          </p:cNvSpPr>
          <p:nvPr>
            <p:ph idx="1"/>
          </p:nvPr>
        </p:nvSpPr>
        <p:spPr/>
        <p:txBody>
          <a:bodyPr/>
          <a:lstStyle/>
          <a:p>
            <a:pPr marL="0" lvl="0" indent="0">
              <a:buNone/>
            </a:pPr>
            <a:r>
              <a:rPr lang="fr-CA" sz="2400" dirty="0" smtClean="0"/>
              <a:t>Revoyez les trois premières étapes sur la feuille de travail et inscrivez quelques notes de départ : </a:t>
            </a:r>
          </a:p>
          <a:p>
            <a:pPr indent="-457200"/>
            <a:r>
              <a:rPr lang="fr-CA" sz="2400" dirty="0" smtClean="0"/>
              <a:t>	De qui avez-vous besoin dans votre équipe?</a:t>
            </a:r>
          </a:p>
          <a:p>
            <a:pPr indent="-457200"/>
            <a:r>
              <a:rPr lang="fr-CA" sz="2400" dirty="0" smtClean="0"/>
              <a:t>	Quels sont les objectifs/priorités de votre programme?</a:t>
            </a:r>
          </a:p>
          <a:p>
            <a:pPr indent="-457200"/>
            <a:r>
              <a:rPr lang="fr-CA" sz="2400" dirty="0" smtClean="0"/>
              <a:t>	Quelles expériences et évaluations avez-vous effectuées?</a:t>
            </a:r>
          </a:p>
          <a:p>
            <a:pPr marL="0" lvl="0" indent="0">
              <a:buNone/>
            </a:pPr>
            <a:r>
              <a:rPr lang="en-CA" dirty="0"/>
              <a:t>	</a:t>
            </a:r>
          </a:p>
          <a:p>
            <a:pPr marL="50800" indent="0">
              <a:buNone/>
            </a:pPr>
            <a:endParaRPr lang="en-US"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12</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Questions ou commentaires? </a:t>
            </a:r>
            <a:endParaRPr lang="fr-CA"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21705" y="1370013"/>
            <a:ext cx="3900590"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13</a:t>
            </a:fld>
            <a:endParaRPr lang="en-US"/>
          </a:p>
        </p:txBody>
      </p:sp>
    </p:spTree>
    <p:extLst>
      <p:ext uri="{BB962C8B-B14F-4D97-AF65-F5344CB8AC3E}">
        <p14:creationId xmlns:p14="http://schemas.microsoft.com/office/powerpoint/2010/main" val="172656986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4. </a:t>
            </a:r>
            <a:r>
              <a:rPr lang="fr-CA" dirty="0" smtClean="0"/>
              <a:t>Positionner les APC</a:t>
            </a:r>
            <a:endParaRPr lang="fr-CA" dirty="0"/>
          </a:p>
        </p:txBody>
      </p:sp>
      <p:sp>
        <p:nvSpPr>
          <p:cNvPr id="6" name="Content Placeholder 5"/>
          <p:cNvSpPr>
            <a:spLocks noGrp="1"/>
          </p:cNvSpPr>
          <p:nvPr>
            <p:ph idx="1"/>
          </p:nvPr>
        </p:nvSpPr>
        <p:spPr/>
        <p:txBody>
          <a:bodyPr/>
          <a:lstStyle/>
          <a:p>
            <a:pPr marL="0" lvl="0" indent="0">
              <a:lnSpc>
                <a:spcPct val="100000"/>
              </a:lnSpc>
              <a:buNone/>
            </a:pPr>
            <a:r>
              <a:rPr lang="fr-CA" sz="2000" dirty="0" smtClean="0">
                <a:latin typeface="Verdana" panose="020B0604030504040204" pitchFamily="34" charset="0"/>
                <a:ea typeface="Verdana" panose="020B0604030504040204" pitchFamily="34" charset="0"/>
                <a:cs typeface="Verdana" panose="020B0604030504040204" pitchFamily="34" charset="0"/>
              </a:rPr>
              <a:t>Vous avez déjà dressé la liste des stages du tronc commun et des principales expériences de formation.</a:t>
            </a:r>
          </a:p>
          <a:p>
            <a:pPr marL="228600" lvl="0" indent="-228600">
              <a:lnSpc>
                <a:spcPct val="100000"/>
              </a:lnSpc>
            </a:pPr>
            <a:r>
              <a:rPr lang="fr-CA" sz="2000" dirty="0" smtClean="0">
                <a:latin typeface="Verdana" panose="020B0604030504040204" pitchFamily="34" charset="0"/>
                <a:ea typeface="Verdana" panose="020B0604030504040204" pitchFamily="34" charset="0"/>
                <a:cs typeface="Verdana" panose="020B0604030504040204" pitchFamily="34" charset="0"/>
              </a:rPr>
              <a:t>Vous avez une liste d’APC de votre comité de spécialité</a:t>
            </a:r>
          </a:p>
          <a:p>
            <a:pPr marL="228600" lvl="0" indent="-228600">
              <a:lnSpc>
                <a:spcPct val="100000"/>
              </a:lnSpc>
            </a:pPr>
            <a:r>
              <a:rPr lang="fr-CA" sz="2000" dirty="0" smtClean="0">
                <a:latin typeface="Verdana" panose="020B0604030504040204" pitchFamily="34" charset="0"/>
                <a:ea typeface="Verdana" panose="020B0604030504040204" pitchFamily="34" charset="0"/>
                <a:cs typeface="Verdana" panose="020B0604030504040204" pitchFamily="34" charset="0"/>
              </a:rPr>
              <a:t>Faites correspondre les APC et les expériences de formation requises aux expériences de formation/stages actuels. Celles-ci ne seront pas toutes associées à une APC (et c’est normal). </a:t>
            </a:r>
          </a:p>
          <a:p>
            <a:endParaRPr lang="en-US"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14</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5. </a:t>
            </a:r>
            <a:r>
              <a:rPr lang="fr-CA" dirty="0" smtClean="0"/>
              <a:t>Réviser les stages</a:t>
            </a:r>
            <a:endParaRPr lang="fr-CA" dirty="0"/>
          </a:p>
        </p:txBody>
      </p:sp>
      <p:sp>
        <p:nvSpPr>
          <p:cNvPr id="6" name="Content Placeholder 5"/>
          <p:cNvSpPr>
            <a:spLocks noGrp="1"/>
          </p:cNvSpPr>
          <p:nvPr>
            <p:ph idx="1"/>
          </p:nvPr>
        </p:nvSpPr>
        <p:spPr>
          <a:xfrm>
            <a:off x="628650" y="1076911"/>
            <a:ext cx="7886700" cy="3263504"/>
          </a:xfrm>
        </p:spPr>
        <p:txBody>
          <a:bodyPr/>
          <a:lstStyle/>
          <a:p>
            <a:pPr marL="228600" lvl="0" indent="-228600">
              <a:lnSpc>
                <a:spcPct val="100000"/>
              </a:lnSpc>
              <a:spcBef>
                <a:spcPct val="0"/>
              </a:spcBef>
              <a:buSzPts val="2400"/>
            </a:pPr>
            <a:r>
              <a:rPr lang="fr-CA" sz="1800" dirty="0" smtClean="0"/>
              <a:t>Voyez-vous des lacunes?</a:t>
            </a:r>
          </a:p>
          <a:p>
            <a:pPr marL="0" lvl="0" indent="0">
              <a:lnSpc>
                <a:spcPct val="100000"/>
              </a:lnSpc>
              <a:spcBef>
                <a:spcPct val="0"/>
              </a:spcBef>
              <a:buSzPts val="2400"/>
              <a:buNone/>
            </a:pPr>
            <a:endParaRPr lang="fr-CA" sz="1800" dirty="0" smtClean="0"/>
          </a:p>
          <a:p>
            <a:pPr marL="228600" lvl="0" indent="-228600">
              <a:lnSpc>
                <a:spcPct val="100000"/>
              </a:lnSpc>
              <a:spcBef>
                <a:spcPct val="0"/>
              </a:spcBef>
              <a:buSzPts val="2400"/>
            </a:pPr>
            <a:r>
              <a:rPr lang="fr-CA" sz="1800" dirty="0" smtClean="0"/>
              <a:t>Y </a:t>
            </a:r>
            <a:r>
              <a:rPr lang="fr-CA" sz="1800" dirty="0" err="1" smtClean="0"/>
              <a:t>a-t-il</a:t>
            </a:r>
            <a:r>
              <a:rPr lang="fr-CA" sz="1800" dirty="0" smtClean="0"/>
              <a:t> des APC ou d’autres outils d’évaluation non précédées d’une activité d’apprentissage ou ne correspondant pas à celle-ci?</a:t>
            </a:r>
          </a:p>
          <a:p>
            <a:pPr marL="228600" lvl="0" indent="-228600">
              <a:lnSpc>
                <a:spcPct val="100000"/>
              </a:lnSpc>
              <a:spcBef>
                <a:spcPct val="0"/>
              </a:spcBef>
              <a:buSzPts val="2400"/>
            </a:pPr>
            <a:endParaRPr lang="fr-CA" sz="1800" dirty="0" smtClean="0"/>
          </a:p>
          <a:p>
            <a:pPr marL="228600" indent="-228600">
              <a:lnSpc>
                <a:spcPct val="100000"/>
              </a:lnSpc>
              <a:spcBef>
                <a:spcPct val="0"/>
              </a:spcBef>
              <a:buSzPts val="2400"/>
            </a:pPr>
            <a:r>
              <a:rPr lang="fr-CA" sz="1800" dirty="0" smtClean="0"/>
              <a:t>Les expériences de formation qui ne correspondent à aucune APC répondent-elles à d’autres besoins d’apprentissage?</a:t>
            </a:r>
          </a:p>
          <a:p>
            <a:pPr marL="228600" lvl="0" indent="-228600">
              <a:lnSpc>
                <a:spcPct val="100000"/>
              </a:lnSpc>
              <a:buSzPts val="2400"/>
            </a:pPr>
            <a:r>
              <a:rPr lang="fr-CA" sz="1800" dirty="0" smtClean="0"/>
              <a:t>Y </a:t>
            </a:r>
            <a:r>
              <a:rPr lang="fr-CA" sz="1800" dirty="0" err="1" smtClean="0"/>
              <a:t>a-t-il</a:t>
            </a:r>
            <a:r>
              <a:rPr lang="fr-CA" sz="1800" dirty="0" smtClean="0"/>
              <a:t> des expériences de formation qui ne sont plus requises? Si c’est le cas, quelles répercussions aurait le retrait de ces expériences de formation? Sur l’apprentissage? Sur les services? </a:t>
            </a:r>
          </a:p>
          <a:p>
            <a:pPr marL="228600" lvl="0" indent="-228600">
              <a:lnSpc>
                <a:spcPct val="100000"/>
              </a:lnSpc>
              <a:buSzPts val="2400"/>
            </a:pPr>
            <a:r>
              <a:rPr lang="fr-CA" sz="1800" dirty="0" smtClean="0"/>
              <a:t>Vous pouvez avoir besoin de travailler avec comité de programme pour créer de nouvelles occasions d’enseignement, d’apprentissage et d’évaluation. </a:t>
            </a:r>
            <a:endParaRPr lang="fr-CA" sz="1800"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15</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6. </a:t>
            </a:r>
            <a:r>
              <a:rPr lang="fr-CA" sz="3100" dirty="0" smtClean="0"/>
              <a:t>Répartir les APC (et les autres outils d’évaluation) dans l’ensemble du programme</a:t>
            </a:r>
            <a:endParaRPr lang="fr-CA" sz="3100" dirty="0"/>
          </a:p>
        </p:txBody>
      </p:sp>
      <p:sp>
        <p:nvSpPr>
          <p:cNvPr id="6" name="Content Placeholder 5"/>
          <p:cNvSpPr>
            <a:spLocks noGrp="1"/>
          </p:cNvSpPr>
          <p:nvPr>
            <p:ph idx="1"/>
          </p:nvPr>
        </p:nvSpPr>
        <p:spPr>
          <a:xfrm>
            <a:off x="636145" y="1211822"/>
            <a:ext cx="7886700" cy="3263504"/>
          </a:xfrm>
        </p:spPr>
        <p:txBody>
          <a:bodyPr/>
          <a:lstStyle/>
          <a:p>
            <a:pPr marL="228600" lvl="0" indent="-228600">
              <a:lnSpc>
                <a:spcPct val="100000"/>
              </a:lnSpc>
              <a:spcBef>
                <a:spcPct val="0"/>
              </a:spcBef>
            </a:pPr>
            <a:r>
              <a:rPr lang="fr-CA" sz="1800" dirty="0" smtClean="0"/>
              <a:t>Veillez à ce que les résidents puissent réaliser une APC durant un stage (ils ne pourront pas réaliser une APC chirurgicale durant un stage de médecine ambulatoire).</a:t>
            </a:r>
          </a:p>
          <a:p>
            <a:pPr marL="228600" lvl="0" indent="-228600">
              <a:lnSpc>
                <a:spcPct val="100000"/>
              </a:lnSpc>
            </a:pPr>
            <a:r>
              <a:rPr lang="fr-CA" sz="1800" dirty="0" smtClean="0"/>
              <a:t>Assurez-vous de répartir plus ou moins « également » les APC pour éviter que des stages du tronc commun n’en comptent beaucoup plus que d’autres. </a:t>
            </a:r>
          </a:p>
          <a:p>
            <a:pPr marL="228600" lvl="0" indent="-228600">
              <a:lnSpc>
                <a:spcPct val="100000"/>
              </a:lnSpc>
            </a:pPr>
            <a:r>
              <a:rPr lang="fr-CA" sz="1800" dirty="0" smtClean="0"/>
              <a:t>Assurez-vous d’indiquer le stage qui a la responsabilité d’une APC pouvant être associée à plusieurs stages (requis ou optionnels).</a:t>
            </a:r>
          </a:p>
          <a:p>
            <a:pPr marL="228600" lvl="0" indent="-228600">
              <a:lnSpc>
                <a:spcPct val="100000"/>
              </a:lnSpc>
            </a:pPr>
            <a:r>
              <a:rPr lang="fr-CA" sz="1800" dirty="0" smtClean="0"/>
              <a:t>Placez les APC dans différents contextes pour voir lesquelles seraient des prérequis aux autres, et comparez cette liste à votre programme d’études actuel.</a:t>
            </a:r>
          </a:p>
          <a:p>
            <a:endParaRPr lang="en-US" sz="1800"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16</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1"/>
          <p:cNvSpPr txBox="1"/>
          <p:nvPr/>
        </p:nvSpPr>
        <p:spPr>
          <a:xfrm>
            <a:off x="510152" y="93127"/>
            <a:ext cx="7420328" cy="667678"/>
          </a:xfrm>
          <a:prstGeom prst="rect">
            <a:avLst/>
          </a:prstGeom>
          <a:noFill/>
          <a:ln>
            <a:noFill/>
          </a:ln>
        </p:spPr>
        <p:txBody>
          <a:bodyPr spcFirstLastPara="1" wrap="square" lIns="91425" tIns="45700" rIns="91425" bIns="45700" anchor="b" anchorCtr="0">
            <a:normAutofit lnSpcReduction="10000"/>
          </a:bodyPr>
          <a:lstStyle/>
          <a:p>
            <a:pPr marL="0" marR="0" lvl="0" indent="0" algn="l" rtl="0">
              <a:lnSpc>
                <a:spcPct val="80000"/>
              </a:lnSpc>
              <a:spcBef>
                <a:spcPct val="0"/>
              </a:spcBef>
              <a:spcAft>
                <a:spcPct val="0"/>
              </a:spcAft>
              <a:buClr>
                <a:srgbClr val="003152"/>
              </a:buClr>
              <a:buSzPts val="3240"/>
              <a:buFont typeface="Calibri" panose="020F0502020204030204"/>
              <a:buNone/>
            </a:pPr>
            <a:r>
              <a:rPr lang="en-CA" sz="2400" b="1" i="0" u="none" strike="noStrike" cap="none">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sym typeface="Calibri" panose="020F0502020204030204"/>
              </a:rPr>
              <a:t>Utiliser les APC dans différents contextes, selon les étapes de la CPC </a:t>
            </a:r>
          </a:p>
        </p:txBody>
      </p:sp>
      <p:graphicFrame>
        <p:nvGraphicFramePr>
          <p:cNvPr id="294" name="Google Shape;294;p21"/>
          <p:cNvGraphicFramePr>
            <a:graphicFrameLocks noGrp="1"/>
          </p:cNvGraphicFramePr>
          <p:nvPr>
            <p:extLst>
              <p:ext uri="{D42A27DB-BD31-4B8C-83A1-F6EECF244321}">
                <p14:modId xmlns:p14="http://schemas.microsoft.com/office/powerpoint/2010/main" val="4128841646"/>
              </p:ext>
            </p:extLst>
          </p:nvPr>
        </p:nvGraphicFramePr>
        <p:xfrm>
          <a:off x="0" y="969803"/>
          <a:ext cx="9144000" cy="5081075"/>
        </p:xfrm>
        <a:graphic>
          <a:graphicData uri="http://schemas.openxmlformats.org/drawingml/2006/table">
            <a:tbl>
              <a:tblPr>
                <a:noFill/>
                <a:tableStyleId>{01B994D3-63A7-4192-B596-1D38F0F88E7B}</a:tableStyleId>
              </a:tblPr>
              <a:tblGrid>
                <a:gridCol w="1662550">
                  <a:extLst>
                    <a:ext uri="{9D8B030D-6E8A-4147-A177-3AD203B41FA5}">
                      <a16:colId xmlns="" xmlns:a16="http://schemas.microsoft.com/office/drawing/2014/main" xmlns:p15="http://schemas.microsoft.com/office/powerpoint/2012/main" xmlns:p14="http://schemas.microsoft.com/office/powerpoint/2010/main" val="20000"/>
                    </a:ext>
                  </a:extLst>
                </a:gridCol>
                <a:gridCol w="2192950">
                  <a:extLst>
                    <a:ext uri="{9D8B030D-6E8A-4147-A177-3AD203B41FA5}">
                      <a16:colId xmlns="" xmlns:a16="http://schemas.microsoft.com/office/drawing/2014/main" xmlns:p15="http://schemas.microsoft.com/office/powerpoint/2012/main" xmlns:p14="http://schemas.microsoft.com/office/powerpoint/2010/main" val="20001"/>
                    </a:ext>
                  </a:extLst>
                </a:gridCol>
                <a:gridCol w="2316700">
                  <a:extLst>
                    <a:ext uri="{9D8B030D-6E8A-4147-A177-3AD203B41FA5}">
                      <a16:colId xmlns="" xmlns:a16="http://schemas.microsoft.com/office/drawing/2014/main" xmlns:p15="http://schemas.microsoft.com/office/powerpoint/2012/main" xmlns:p14="http://schemas.microsoft.com/office/powerpoint/2010/main" val="20002"/>
                    </a:ext>
                  </a:extLst>
                </a:gridCol>
                <a:gridCol w="1995050">
                  <a:extLst>
                    <a:ext uri="{9D8B030D-6E8A-4147-A177-3AD203B41FA5}">
                      <a16:colId xmlns="" xmlns:a16="http://schemas.microsoft.com/office/drawing/2014/main" xmlns:p15="http://schemas.microsoft.com/office/powerpoint/2012/main" xmlns:p14="http://schemas.microsoft.com/office/powerpoint/2010/main" val="20003"/>
                    </a:ext>
                  </a:extLst>
                </a:gridCol>
                <a:gridCol w="976750">
                  <a:extLst>
                    <a:ext uri="{9D8B030D-6E8A-4147-A177-3AD203B41FA5}">
                      <a16:colId xmlns="" xmlns:a16="http://schemas.microsoft.com/office/drawing/2014/main" xmlns:p15="http://schemas.microsoft.com/office/powerpoint/2012/main" xmlns:p14="http://schemas.microsoft.com/office/powerpoint/2010/main" val="20004"/>
                    </a:ext>
                  </a:extLst>
                </a:gridCol>
              </a:tblGrid>
              <a:tr h="301759">
                <a:tc gridSpan="5">
                  <a:txBody>
                    <a:bodyPr/>
                    <a:lstStyle/>
                    <a:p>
                      <a:pPr marL="0" marR="0" lvl="0" indent="0" algn="ctr" rtl="0">
                        <a:lnSpc>
                          <a:spcPct val="100000"/>
                        </a:lnSpc>
                        <a:spcBef>
                          <a:spcPct val="0"/>
                        </a:spcBef>
                        <a:spcAft>
                          <a:spcPct val="0"/>
                        </a:spcAft>
                        <a:buClr>
                          <a:schemeClr val="dk1"/>
                        </a:buClr>
                        <a:buSzPts val="3000"/>
                        <a:buFont typeface="Calibri" panose="020F0502020204030204"/>
                        <a:buNone/>
                      </a:pPr>
                      <a:r>
                        <a:rPr lang="en-CA" sz="1500" u="none" strike="noStrike" cap="none"/>
                        <a:t>APC - Maîtrise de la discipline</a:t>
                      </a:r>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xmlns:p15="http://schemas.microsoft.com/office/powerpoint/2012/main" xmlns:p14="http://schemas.microsoft.com/office/powerpoint/2010/main" val="10000"/>
                  </a:ext>
                </a:extLst>
              </a:tr>
              <a:tr h="685808">
                <a:tc>
                  <a:txBody>
                    <a:bodyPr/>
                    <a:lstStyle/>
                    <a:p>
                      <a:pPr marL="0" marR="0" lvl="0" indent="0" algn="l" rtl="0">
                        <a:spcBef>
                          <a:spcPct val="0"/>
                        </a:spcBef>
                        <a:spcAft>
                          <a:spcPct val="0"/>
                        </a:spcAft>
                        <a:buNone/>
                      </a:pPr>
                      <a:r>
                        <a:rPr lang="en-CA" sz="1500" b="1" u="none" strike="noStrike" cap="none"/>
                        <a:t>APC</a:t>
                      </a:r>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ct val="0"/>
                        </a:spcBef>
                        <a:spcAft>
                          <a:spcPct val="0"/>
                        </a:spcAft>
                        <a:buNone/>
                      </a:pPr>
                      <a:r>
                        <a:rPr lang="en-CA" sz="1400" b="1"/>
                        <a:t>Contexte : laboratoire de simulation</a:t>
                      </a:r>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ct val="0"/>
                        </a:spcBef>
                        <a:spcAft>
                          <a:spcPct val="0"/>
                        </a:spcAft>
                        <a:buNone/>
                      </a:pPr>
                      <a:r>
                        <a:rPr lang="en-CA" sz="1400" b="1"/>
                        <a:t>Contexte</a:t>
                      </a:r>
                    </a:p>
                    <a:p>
                      <a:pPr marL="0" marR="0" lvl="0" indent="0" algn="l" rtl="0">
                        <a:spcBef>
                          <a:spcPct val="0"/>
                        </a:spcBef>
                        <a:spcAft>
                          <a:spcPct val="0"/>
                        </a:spcAft>
                        <a:buNone/>
                      </a:pPr>
                      <a:r>
                        <a:rPr lang="en-CA" sz="1400" b="1"/>
                        <a:t>préadmission</a:t>
                      </a:r>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ct val="0"/>
                        </a:spcBef>
                        <a:spcAft>
                          <a:spcPct val="0"/>
                        </a:spcAft>
                        <a:buNone/>
                      </a:pPr>
                      <a:r>
                        <a:rPr lang="en-CA" sz="1400" b="1"/>
                        <a:t>Contexte : clinique externe</a:t>
                      </a:r>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ct val="0"/>
                        </a:spcBef>
                        <a:spcAft>
                          <a:spcPct val="0"/>
                        </a:spcAft>
                        <a:buNone/>
                      </a:pPr>
                      <a:r>
                        <a:rPr lang="en-CA" sz="1400"/>
                        <a:t>…</a:t>
                      </a: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891548">
                <a:tc>
                  <a:txBody>
                    <a:bodyPr/>
                    <a:lstStyle/>
                    <a:p>
                      <a:pPr marL="0" marR="0" lvl="0" indent="0" algn="l" rtl="0">
                        <a:spcBef>
                          <a:spcPct val="0"/>
                        </a:spcBef>
                        <a:spcAft>
                          <a:spcPct val="0"/>
                        </a:spcAft>
                        <a:buNone/>
                      </a:pPr>
                      <a:r>
                        <a:rPr lang="en-CA" sz="1400" b="1"/>
                        <a:t>Évaluer une situation clinique</a:t>
                      </a:r>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ct val="0"/>
                        </a:spcBef>
                        <a:spcAft>
                          <a:spcPct val="0"/>
                        </a:spcAft>
                        <a:buNone/>
                      </a:pPr>
                      <a:r>
                        <a:rPr lang="en-CA" sz="1400"/>
                        <a:t>Évaluation d’un patient diabétique avant une chirurgie cardiaque</a:t>
                      </a:r>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ct val="0"/>
                        </a:spcBef>
                        <a:spcAft>
                          <a:spcPct val="0"/>
                        </a:spcAft>
                        <a:buNone/>
                      </a:pPr>
                      <a:r>
                        <a:rPr lang="en-CA" sz="1400"/>
                        <a:t>Patient hyperthyroïdien atteint de fibrillation auriculaire</a:t>
                      </a:r>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726955">
                <a:tc>
                  <a:txBody>
                    <a:bodyPr/>
                    <a:lstStyle/>
                    <a:p>
                      <a:pPr marL="0" marR="0" lvl="0" indent="0" algn="l" rtl="0">
                        <a:spcBef>
                          <a:spcPct val="0"/>
                        </a:spcBef>
                        <a:spcAft>
                          <a:spcPct val="0"/>
                        </a:spcAft>
                        <a:buNone/>
                      </a:pPr>
                      <a:r>
                        <a:rPr lang="en-CA" sz="1400" b="1"/>
                        <a:t>Discuter d’un plan de traitement </a:t>
                      </a:r>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r>
                        <a:rPr lang="en-CA" sz="1400"/>
                        <a:t>Nécessité d’une chimiothérapie</a:t>
                      </a:r>
                    </a:p>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ct val="0"/>
                        </a:spcBef>
                        <a:spcAft>
                          <a:spcPct val="0"/>
                        </a:spcAft>
                        <a:buNone/>
                      </a:pPr>
                      <a:r>
                        <a:rPr lang="en-CA" sz="1400"/>
                        <a:t>Médicament antidiabétique (avantages/risques)</a:t>
                      </a:r>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extLst>
                  <a:ext uri="{0D108BD9-81ED-4DB2-BD59-A6C34878D82A}">
                    <a16:rowId xmlns="" xmlns:a16="http://schemas.microsoft.com/office/drawing/2014/main" xmlns:p15="http://schemas.microsoft.com/office/powerpoint/2012/main" xmlns:p14="http://schemas.microsoft.com/office/powerpoint/2010/main" val="10003"/>
                  </a:ext>
                </a:extLst>
              </a:tr>
              <a:tr h="946411">
                <a:tc>
                  <a:txBody>
                    <a:bodyPr/>
                    <a:lstStyle/>
                    <a:p>
                      <a:pPr marL="0" marR="0" lvl="0" indent="0" algn="l" rtl="0">
                        <a:lnSpc>
                          <a:spcPct val="100000"/>
                        </a:lnSpc>
                        <a:spcBef>
                          <a:spcPct val="0"/>
                        </a:spcBef>
                        <a:spcAft>
                          <a:spcPct val="0"/>
                        </a:spcAft>
                        <a:buClr>
                          <a:schemeClr val="dk1"/>
                        </a:buClr>
                        <a:buSzPts val="1800"/>
                        <a:buFont typeface="Calibri" panose="020F0502020204030204"/>
                        <a:buNone/>
                      </a:pPr>
                      <a:r>
                        <a:rPr lang="en-CA" sz="1400" b="1"/>
                        <a:t>Annonce d’une situation difficile </a:t>
                      </a:r>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ct val="0"/>
                        </a:spcBef>
                        <a:spcAft>
                          <a:spcPct val="0"/>
                        </a:spcAft>
                        <a:buNone/>
                      </a:pPr>
                      <a:r>
                        <a:rPr lang="en-CA" sz="1400"/>
                        <a:t>Annonce de la dialyse chez un patient diabétique</a:t>
                      </a:r>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ct val="0"/>
                        </a:spcBef>
                        <a:spcAft>
                          <a:spcPct val="0"/>
                        </a:spcAft>
                        <a:buNone/>
                      </a:pPr>
                      <a:r>
                        <a:rPr lang="en-CA" sz="1400"/>
                        <a:t>Besoin d’une insulinothérapie</a:t>
                      </a:r>
                    </a:p>
                    <a:p>
                      <a:pPr marL="0" marR="0" lvl="0" indent="0" algn="l" rtl="0">
                        <a:spcBef>
                          <a:spcPct val="0"/>
                        </a:spcBef>
                        <a:spcAft>
                          <a:spcPct val="0"/>
                        </a:spcAft>
                        <a:buNone/>
                      </a:pPr>
                      <a:r>
                        <a:rPr lang="en-CA" sz="1400"/>
                        <a:t>Nécessité d’une chimiothérapie</a:t>
                      </a:r>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extLst>
                  <a:ext uri="{0D108BD9-81ED-4DB2-BD59-A6C34878D82A}">
                    <a16:rowId xmlns="" xmlns:a16="http://schemas.microsoft.com/office/drawing/2014/main" xmlns:p15="http://schemas.microsoft.com/office/powerpoint/2012/main" xmlns:p14="http://schemas.microsoft.com/office/powerpoint/2010/main" val="10004"/>
                  </a:ext>
                </a:extLst>
              </a:tr>
              <a:tr h="891548">
                <a:tc>
                  <a:txBody>
                    <a:bodyPr/>
                    <a:lstStyle/>
                    <a:p>
                      <a:pPr marL="0" marR="0" lvl="0" indent="0" algn="l" rtl="0">
                        <a:spcBef>
                          <a:spcPct val="0"/>
                        </a:spcBef>
                        <a:spcAft>
                          <a:spcPct val="0"/>
                        </a:spcAft>
                        <a:buNone/>
                      </a:pPr>
                      <a:r>
                        <a:rPr lang="fr-CA" sz="1400" b="1"/>
                        <a:t>Réaliser une intervention technique</a:t>
                      </a:r>
                    </a:p>
                    <a:p>
                      <a:pPr marL="0" marR="0" lvl="0" indent="0" algn="l" rtl="0">
                        <a:spcBef>
                          <a:spcPct val="0"/>
                        </a:spcBef>
                        <a:spcAft>
                          <a:spcPct val="0"/>
                        </a:spcAft>
                        <a:buNone/>
                      </a:pPr>
                      <a:r>
                        <a:rPr lang="fr-CA" sz="1400" b="1"/>
                        <a:t>le cas échéant</a:t>
                      </a:r>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r>
                        <a:rPr lang="fr-CA" sz="1400" b="0"/>
                        <a:t>Installer un cathéter veineux central pour antibiotiques</a:t>
                      </a:r>
                    </a:p>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extLst>
                  <a:ext uri="{0D108BD9-81ED-4DB2-BD59-A6C34878D82A}">
                    <a16:rowId xmlns="" xmlns:a16="http://schemas.microsoft.com/office/drawing/2014/main" xmlns:p15="http://schemas.microsoft.com/office/powerpoint/2012/main" xmlns:p14="http://schemas.microsoft.com/office/powerpoint/2010/main" val="10005"/>
                  </a:ext>
                </a:extLst>
              </a:tr>
              <a:tr h="288043">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extLst>
                  <a:ext uri="{0D108BD9-81ED-4DB2-BD59-A6C34878D82A}">
                    <a16:rowId xmlns="" xmlns:a16="http://schemas.microsoft.com/office/drawing/2014/main" xmlns:p15="http://schemas.microsoft.com/office/powerpoint/2012/main" xmlns:p14="http://schemas.microsoft.com/office/powerpoint/2010/main" val="10006"/>
                  </a:ext>
                </a:extLst>
              </a:tr>
              <a:tr h="288043">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ct val="0"/>
                        </a:spcBef>
                        <a:spcAft>
                          <a:spcPct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extLst>
                  <a:ext uri="{0D108BD9-81ED-4DB2-BD59-A6C34878D82A}">
                    <a16:rowId xmlns="" xmlns:a16="http://schemas.microsoft.com/office/drawing/2014/main" xmlns:p15="http://schemas.microsoft.com/office/powerpoint/2012/main" xmlns:p14="http://schemas.microsoft.com/office/powerpoint/2010/main" val="10007"/>
                  </a:ext>
                </a:extLst>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7. </a:t>
            </a:r>
            <a:r>
              <a:rPr lang="fr-CA" sz="2700" dirty="0" smtClean="0"/>
              <a:t>Prévoir une progression logique des apprentissages (tout en prévoyant des occasions formelles d’observation/de rétroaction) </a:t>
            </a:r>
            <a:endParaRPr lang="fr-CA" sz="2700" dirty="0"/>
          </a:p>
        </p:txBody>
      </p:sp>
      <p:sp>
        <p:nvSpPr>
          <p:cNvPr id="6" name="Content Placeholder 5"/>
          <p:cNvSpPr>
            <a:spLocks noGrp="1"/>
          </p:cNvSpPr>
          <p:nvPr>
            <p:ph idx="1"/>
          </p:nvPr>
        </p:nvSpPr>
        <p:spPr/>
        <p:txBody>
          <a:bodyPr/>
          <a:lstStyle/>
          <a:p>
            <a:pPr marL="228600" lvl="0" indent="-228600">
              <a:lnSpc>
                <a:spcPct val="100000"/>
              </a:lnSpc>
              <a:spcBef>
                <a:spcPct val="0"/>
              </a:spcBef>
              <a:buSzPts val="2600"/>
            </a:pPr>
            <a:r>
              <a:rPr lang="fr-CA" sz="1900" dirty="0" smtClean="0"/>
              <a:t>Une fois les ajustements apportés, assurez-vous que les APC suivent toujours la progression logique de l’apprentissage et respectent les normes d’agrément.</a:t>
            </a:r>
          </a:p>
          <a:p>
            <a:pPr marL="685800" lvl="1" indent="-228600">
              <a:lnSpc>
                <a:spcPct val="100000"/>
              </a:lnSpc>
              <a:buSzPts val="2400"/>
              <a:buChar char="•"/>
            </a:pPr>
            <a:r>
              <a:rPr lang="fr-CA" sz="1900" dirty="0" smtClean="0"/>
              <a:t>Par exemple, êtes-vous certain que les résidents auront l’occasion de réaliser les APC moins complexes avant les plus complexes?</a:t>
            </a:r>
          </a:p>
          <a:p>
            <a:pPr marL="685800" lvl="1" indent="-228600">
              <a:lnSpc>
                <a:spcPct val="100000"/>
              </a:lnSpc>
              <a:buSzPts val="2400"/>
              <a:buChar char="•"/>
            </a:pPr>
            <a:r>
              <a:rPr lang="fr-CA" sz="1900" dirty="0" smtClean="0"/>
              <a:t>N’oubliez pas que les résidents doivent réaliser toutes les APC d’une étape avant de pouvoir passer à la prochaine étape de la formation.</a:t>
            </a:r>
          </a:p>
          <a:p>
            <a:pPr marL="228600" lvl="0" indent="-228600">
              <a:lnSpc>
                <a:spcPct val="100000"/>
              </a:lnSpc>
              <a:buSzPts val="2400"/>
            </a:pPr>
            <a:r>
              <a:rPr lang="fr-CA" sz="1900" dirty="0" smtClean="0"/>
              <a:t>Augmenter le nombre d’observations, plus courtes, plus ciblées, pour donner une rétroaction efficace, assortie de coaching.  </a:t>
            </a:r>
          </a:p>
          <a:p>
            <a:pPr>
              <a:lnSpc>
                <a:spcPct val="100000"/>
              </a:lnSpc>
            </a:pPr>
            <a:endParaRPr lang="en-US"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18</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0"/>
          <p:cNvSpPr txBox="1"/>
          <p:nvPr/>
        </p:nvSpPr>
        <p:spPr>
          <a:xfrm>
            <a:off x="287354" y="1968225"/>
            <a:ext cx="2762188"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3152"/>
              </a:buClr>
              <a:buSzPts val="2800"/>
              <a:buFont typeface="Calibri" panose="020F0502020204030204"/>
              <a:buNone/>
            </a:pPr>
            <a:r>
              <a:rPr lang="fr-CA" sz="1800" b="0" i="0" u="none" strike="noStrike" cap="none"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sym typeface="Calibri" panose="020F0502020204030204"/>
              </a:rPr>
              <a:t>Visualiser le continuum de la compétence en intégrant les APC aux étapes de la formation</a:t>
            </a:r>
            <a:endParaRPr lang="fr-CA" sz="1800" b="0" i="0" u="none" strike="noStrike" cap="none"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sym typeface="Calibri" panose="020F0502020204030204"/>
            </a:endParaRPr>
          </a:p>
        </p:txBody>
      </p:sp>
      <p:pic>
        <p:nvPicPr>
          <p:cNvPr id="285" name="Google Shape;285;p20"/>
          <p:cNvPicPr preferRelativeResize="0"/>
          <p:nvPr/>
        </p:nvPicPr>
        <p:blipFill>
          <a:blip r:embed="rId3">
            <a:extLst>
              <a:ext uri="{28A0092B-C50C-407E-A947-70E740481C1C}">
                <a14:useLocalDpi xmlns:a14="http://schemas.microsoft.com/office/drawing/2010/main" val="0"/>
              </a:ext>
            </a:extLst>
          </a:blip>
          <a:stretch>
            <a:fillRect/>
          </a:stretch>
        </p:blipFill>
        <p:spPr>
          <a:xfrm>
            <a:off x="2758697" y="298948"/>
            <a:ext cx="4466695" cy="4720961"/>
          </a:xfrm>
          <a:prstGeom prst="rect">
            <a:avLst/>
          </a:prstGeom>
          <a:noFill/>
          <a:ln>
            <a:noFill/>
          </a:ln>
        </p:spPr>
      </p:pic>
      <p:pic>
        <p:nvPicPr>
          <p:cNvPr id="286" name="Google Shape;286;p20"/>
          <p:cNvPicPr preferRelativeResize="0"/>
          <p:nvPr/>
        </p:nvPicPr>
        <p:blipFill>
          <a:blip r:embed="rId4">
            <a:extLst>
              <a:ext uri="{28A0092B-C50C-407E-A947-70E740481C1C}">
                <a14:useLocalDpi xmlns:a14="http://schemas.microsoft.com/office/drawing/2010/main" val="0"/>
              </a:ext>
            </a:extLst>
          </a:blip>
          <a:stretch>
            <a:fillRect/>
          </a:stretch>
        </p:blipFill>
        <p:spPr>
          <a:xfrm>
            <a:off x="7454189" y="4457030"/>
            <a:ext cx="1161985" cy="559475"/>
          </a:xfrm>
          <a:prstGeom prst="rect">
            <a:avLst/>
          </a:prstGeom>
          <a:noFill/>
          <a:ln>
            <a:noFill/>
          </a:ln>
        </p:spPr>
      </p:pic>
      <p:sp>
        <p:nvSpPr>
          <p:cNvPr id="287" name="Google Shape;287;p20"/>
          <p:cNvSpPr txBox="1"/>
          <p:nvPr/>
        </p:nvSpPr>
        <p:spPr>
          <a:xfrm>
            <a:off x="400983" y="125694"/>
            <a:ext cx="8747387"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93152"/>
              </a:buClr>
              <a:buSzPts val="2800"/>
              <a:buFont typeface="Calibri" panose="020F0502020204030204"/>
              <a:buNone/>
            </a:pPr>
            <a:r>
              <a:rPr lang="fr-CA" sz="2000" b="1" i="0" u="none" strike="noStrike" cap="none"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sym typeface="Calibri" panose="020F0502020204030204"/>
              </a:rPr>
              <a:t>Le continuum de la compétence de la CPC</a:t>
            </a:r>
            <a:endParaRPr lang="fr-CA" sz="2000" b="1" i="0" u="none" strike="noStrike" cap="none"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sym typeface="Calibri" panose="020F0502020204030204"/>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Objectifs</a:t>
            </a:r>
            <a:endParaRPr lang="fr-CA" dirty="0"/>
          </a:p>
        </p:txBody>
      </p:sp>
      <p:sp>
        <p:nvSpPr>
          <p:cNvPr id="6" name="Content Placeholder 5"/>
          <p:cNvSpPr>
            <a:spLocks noGrp="1"/>
          </p:cNvSpPr>
          <p:nvPr>
            <p:ph idx="1"/>
          </p:nvPr>
        </p:nvSpPr>
        <p:spPr/>
        <p:txBody>
          <a:bodyPr/>
          <a:lstStyle/>
          <a:p>
            <a:pPr marL="0" lvl="0" indent="0">
              <a:lnSpc>
                <a:spcPct val="90000"/>
              </a:lnSpc>
              <a:spcBef>
                <a:spcPct val="0"/>
              </a:spcBef>
              <a:buNone/>
            </a:pPr>
            <a:r>
              <a:rPr lang="fr-CA" sz="2000" dirty="0" smtClean="0"/>
              <a:t>Après avoir assisté à cette séance, les participants pourront :  </a:t>
            </a:r>
          </a:p>
          <a:p>
            <a:pPr marL="571500" lvl="1" indent="-228600"/>
            <a:r>
              <a:rPr lang="fr-CA" sz="2000" dirty="0" smtClean="0"/>
              <a:t>Décrire les objectifs d’un schéma tutoriel</a:t>
            </a:r>
          </a:p>
          <a:p>
            <a:pPr marL="571500" lvl="1" indent="-228600"/>
            <a:r>
              <a:rPr lang="fr-CA" sz="2000" dirty="0" smtClean="0"/>
              <a:t>Créer une ébauche de schéma tutoriel</a:t>
            </a:r>
          </a:p>
          <a:p>
            <a:pPr marL="571500" lvl="1" indent="-228600"/>
            <a:r>
              <a:rPr lang="fr-CA" sz="2000" dirty="0" smtClean="0"/>
              <a:t>Reconnaître les pièges couramment associés à la planification de ces programmes et savoir les éviter.</a:t>
            </a:r>
          </a:p>
          <a:p>
            <a:pPr lvl="1"/>
            <a:endParaRPr lang="en-US"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2</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195" y="96941"/>
            <a:ext cx="7772791" cy="256971"/>
          </a:xfrm>
          <a:prstGeom prst="rect">
            <a:avLst/>
          </a:prstGeom>
        </p:spPr>
        <p:txBody>
          <a:bodyPr vert="horz" wrap="square" lIns="0" tIns="10646" rIns="0" bIns="0" rtlCol="0">
            <a:spAutoFit/>
          </a:bodyPr>
          <a:lstStyle/>
          <a:p>
            <a:pPr marL="11206">
              <a:spcBef>
                <a:spcPts val="84"/>
              </a:spcBef>
            </a:pPr>
            <a:r>
              <a:rPr lang="fr-CA" sz="1600" spc="9" dirty="0" smtClean="0"/>
              <a:t>Exemple de schéma tutoriel en anesthésiologie : plan d’évaluation provisoire</a:t>
            </a:r>
            <a:endParaRPr lang="fr-CA" sz="1600" spc="9" dirty="0"/>
          </a:p>
        </p:txBody>
      </p:sp>
      <p:graphicFrame>
        <p:nvGraphicFramePr>
          <p:cNvPr id="3" name="object 3"/>
          <p:cNvGraphicFramePr>
            <a:graphicFrameLocks noGrp="1"/>
          </p:cNvGraphicFramePr>
          <p:nvPr>
            <p:extLst>
              <p:ext uri="{D42A27DB-BD31-4B8C-83A1-F6EECF244321}">
                <p14:modId xmlns:p14="http://schemas.microsoft.com/office/powerpoint/2010/main" val="2840685794"/>
              </p:ext>
            </p:extLst>
          </p:nvPr>
        </p:nvGraphicFramePr>
        <p:xfrm>
          <a:off x="215193" y="531092"/>
          <a:ext cx="8762552" cy="8920409"/>
        </p:xfrm>
        <a:graphic>
          <a:graphicData uri="http://schemas.openxmlformats.org/drawingml/2006/table">
            <a:tbl>
              <a:tblPr firstRow="1" bandRow="1">
                <a:tableStyleId>{2D5ABB26-0587-4C30-8999-92F81FD0307C}</a:tableStyleId>
              </a:tblPr>
              <a:tblGrid>
                <a:gridCol w="553161">
                  <a:extLst>
                    <a:ext uri="{9D8B030D-6E8A-4147-A177-3AD203B41FA5}">
                      <a16:colId xmlns="" xmlns:a16="http://schemas.microsoft.com/office/drawing/2014/main" xmlns:p15="http://schemas.microsoft.com/office/powerpoint/2012/main" xmlns:p14="http://schemas.microsoft.com/office/powerpoint/2010/main" val="20000"/>
                    </a:ext>
                  </a:extLst>
                </a:gridCol>
                <a:gridCol w="3940508">
                  <a:extLst>
                    <a:ext uri="{9D8B030D-6E8A-4147-A177-3AD203B41FA5}">
                      <a16:colId xmlns="" xmlns:a16="http://schemas.microsoft.com/office/drawing/2014/main" xmlns:p15="http://schemas.microsoft.com/office/powerpoint/2012/main" xmlns:p14="http://schemas.microsoft.com/office/powerpoint/2010/main" val="20001"/>
                    </a:ext>
                  </a:extLst>
                </a:gridCol>
                <a:gridCol w="935024">
                  <a:extLst>
                    <a:ext uri="{9D8B030D-6E8A-4147-A177-3AD203B41FA5}">
                      <a16:colId xmlns="" xmlns:a16="http://schemas.microsoft.com/office/drawing/2014/main" xmlns:p15="http://schemas.microsoft.com/office/powerpoint/2012/main" xmlns:p14="http://schemas.microsoft.com/office/powerpoint/2010/main" val="20002"/>
                    </a:ext>
                  </a:extLst>
                </a:gridCol>
                <a:gridCol w="799612">
                  <a:extLst>
                    <a:ext uri="{9D8B030D-6E8A-4147-A177-3AD203B41FA5}">
                      <a16:colId xmlns="" xmlns:a16="http://schemas.microsoft.com/office/drawing/2014/main" xmlns:p15="http://schemas.microsoft.com/office/powerpoint/2012/main" xmlns:p14="http://schemas.microsoft.com/office/powerpoint/2010/main" val="20003"/>
                    </a:ext>
                  </a:extLst>
                </a:gridCol>
                <a:gridCol w="1187569">
                  <a:extLst>
                    <a:ext uri="{9D8B030D-6E8A-4147-A177-3AD203B41FA5}">
                      <a16:colId xmlns="" xmlns:a16="http://schemas.microsoft.com/office/drawing/2014/main" xmlns:p15="http://schemas.microsoft.com/office/powerpoint/2012/main" xmlns:p14="http://schemas.microsoft.com/office/powerpoint/2010/main" val="20004"/>
                    </a:ext>
                  </a:extLst>
                </a:gridCol>
                <a:gridCol w="1346678">
                  <a:extLst>
                    <a:ext uri="{9D8B030D-6E8A-4147-A177-3AD203B41FA5}">
                      <a16:colId xmlns="" xmlns:a16="http://schemas.microsoft.com/office/drawing/2014/main" xmlns:p15="http://schemas.microsoft.com/office/powerpoint/2012/main" xmlns:p14="http://schemas.microsoft.com/office/powerpoint/2010/main" val="20005"/>
                    </a:ext>
                  </a:extLst>
                </a:gridCol>
              </a:tblGrid>
              <a:tr h="486167">
                <a:tc>
                  <a:txBody>
                    <a:bodyPr/>
                    <a:lstStyle/>
                    <a:p>
                      <a:pPr>
                        <a:lnSpc>
                          <a:spcPct val="100000"/>
                        </a:lnSpc>
                        <a:spcBef>
                          <a:spcPts val="55"/>
                        </a:spcBef>
                      </a:pPr>
                      <a:endParaRPr sz="800" dirty="0">
                        <a:latin typeface="Times New Roman"/>
                        <a:cs typeface="Times New Roman"/>
                      </a:endParaRPr>
                    </a:p>
                    <a:p>
                      <a:pPr algn="ctr">
                        <a:lnSpc>
                          <a:spcPct val="100000"/>
                        </a:lnSpc>
                      </a:pPr>
                      <a:r>
                        <a:rPr sz="500" b="1" spc="5" dirty="0">
                          <a:latin typeface="Arial"/>
                          <a:cs typeface="Arial"/>
                        </a:rPr>
                        <a:t>No</a:t>
                      </a:r>
                    </a:p>
                  </a:txBody>
                  <a:tcPr marL="0" marR="0" marT="46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ACACA"/>
                    </a:solidFill>
                  </a:tcPr>
                </a:tc>
                <a:tc>
                  <a:txBody>
                    <a:bodyPr/>
                    <a:lstStyle/>
                    <a:p>
                      <a:pPr>
                        <a:lnSpc>
                          <a:spcPct val="100000"/>
                        </a:lnSpc>
                        <a:spcBef>
                          <a:spcPts val="55"/>
                        </a:spcBef>
                      </a:pPr>
                      <a:endParaRPr lang="fr-CA" sz="900" noProof="0" dirty="0" smtClean="0">
                        <a:latin typeface="Times New Roman"/>
                        <a:cs typeface="Times New Roman"/>
                      </a:endParaRPr>
                    </a:p>
                    <a:p>
                      <a:pPr marL="1011555">
                        <a:lnSpc>
                          <a:spcPct val="100000"/>
                        </a:lnSpc>
                      </a:pPr>
                      <a:r>
                        <a:rPr lang="fr-CA" sz="900" b="1" spc="15" noProof="0" dirty="0" smtClean="0">
                          <a:latin typeface="Arial"/>
                          <a:cs typeface="Arial"/>
                        </a:rPr>
                        <a:t>Activité professionnelle </a:t>
                      </a:r>
                      <a:r>
                        <a:rPr lang="fr-CA" sz="900" b="1" spc="15" noProof="0" dirty="0" err="1" smtClean="0">
                          <a:latin typeface="Arial"/>
                          <a:cs typeface="Arial"/>
                        </a:rPr>
                        <a:t>confiable</a:t>
                      </a:r>
                      <a:endParaRPr lang="fr-CA" sz="900" b="1" spc="15" noProof="0" dirty="0">
                        <a:latin typeface="Arial"/>
                        <a:cs typeface="Arial"/>
                      </a:endParaRPr>
                    </a:p>
                  </a:txBody>
                  <a:tcPr marL="0" marR="0" marT="46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ACACA"/>
                    </a:solidFill>
                  </a:tcPr>
                </a:tc>
                <a:tc>
                  <a:txBody>
                    <a:bodyPr/>
                    <a:lstStyle/>
                    <a:p>
                      <a:pPr>
                        <a:lnSpc>
                          <a:spcPct val="100000"/>
                        </a:lnSpc>
                        <a:spcBef>
                          <a:spcPts val="55"/>
                        </a:spcBef>
                      </a:pPr>
                      <a:endParaRPr lang="fr-CA" sz="900" noProof="0" dirty="0" smtClean="0">
                        <a:latin typeface="Times New Roman"/>
                        <a:cs typeface="Times New Roman"/>
                      </a:endParaRPr>
                    </a:p>
                    <a:p>
                      <a:pPr marL="140335">
                        <a:lnSpc>
                          <a:spcPct val="100000"/>
                        </a:lnSpc>
                      </a:pPr>
                      <a:r>
                        <a:rPr lang="fr-CA" sz="900" b="1" spc="25" noProof="0" dirty="0" smtClean="0">
                          <a:latin typeface="Arial"/>
                          <a:cs typeface="Arial"/>
                        </a:rPr>
                        <a:t>Nom abrégé</a:t>
                      </a:r>
                      <a:endParaRPr lang="fr-CA" sz="900" b="1" spc="25" noProof="0" dirty="0">
                        <a:latin typeface="Arial"/>
                        <a:cs typeface="Arial"/>
                      </a:endParaRPr>
                    </a:p>
                  </a:txBody>
                  <a:tcPr marL="0" marR="0" marT="46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ACACA"/>
                    </a:solidFill>
                  </a:tcPr>
                </a:tc>
                <a:tc>
                  <a:txBody>
                    <a:bodyPr/>
                    <a:lstStyle/>
                    <a:p>
                      <a:pPr marL="41275" marR="41275" indent="7620" algn="ctr">
                        <a:lnSpc>
                          <a:spcPct val="108500"/>
                        </a:lnSpc>
                        <a:spcBef>
                          <a:spcPts val="310"/>
                        </a:spcBef>
                      </a:pPr>
                      <a:r>
                        <a:rPr lang="fr-CA" sz="800" b="1" spc="10" noProof="0" dirty="0" smtClean="0">
                          <a:latin typeface="Arial"/>
                          <a:cs typeface="Arial"/>
                        </a:rPr>
                        <a:t>Surspécialité connexe (le cas échéant)</a:t>
                      </a:r>
                      <a:endParaRPr lang="fr-CA" sz="800" b="1" spc="10" noProof="0" dirty="0">
                        <a:latin typeface="Arial"/>
                        <a:cs typeface="Arial"/>
                      </a:endParaRPr>
                    </a:p>
                  </a:txBody>
                  <a:tcPr marL="0" marR="0" marT="2605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ACACA"/>
                    </a:solidFill>
                  </a:tcPr>
                </a:tc>
                <a:tc>
                  <a:txBody>
                    <a:bodyPr/>
                    <a:lstStyle/>
                    <a:p>
                      <a:pPr>
                        <a:lnSpc>
                          <a:spcPct val="100000"/>
                        </a:lnSpc>
                        <a:spcBef>
                          <a:spcPts val="25"/>
                        </a:spcBef>
                      </a:pPr>
                      <a:endParaRPr lang="fr-CA" sz="900" noProof="0" dirty="0" smtClean="0">
                        <a:latin typeface="Times New Roman"/>
                        <a:cs typeface="Times New Roman"/>
                      </a:endParaRPr>
                    </a:p>
                    <a:p>
                      <a:pPr marL="113030" marR="110489" indent="93345">
                        <a:lnSpc>
                          <a:spcPct val="108500"/>
                        </a:lnSpc>
                      </a:pPr>
                      <a:r>
                        <a:rPr lang="fr-CA" sz="900" b="1" spc="15" noProof="0" dirty="0" smtClean="0">
                          <a:latin typeface="Arial"/>
                          <a:cs typeface="Arial"/>
                        </a:rPr>
                        <a:t>Plan d’évaluation du Collège royal</a:t>
                      </a:r>
                      <a:endParaRPr lang="fr-CA" sz="900" b="1" spc="15" noProof="0" dirty="0">
                        <a:latin typeface="Arial"/>
                        <a:cs typeface="Arial"/>
                      </a:endParaRPr>
                    </a:p>
                  </a:txBody>
                  <a:tcPr marL="0" marR="0" marT="210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ACACA"/>
                    </a:solidFill>
                  </a:tcPr>
                </a:tc>
                <a:tc>
                  <a:txBody>
                    <a:bodyPr/>
                    <a:lstStyle/>
                    <a:p>
                      <a:pPr marL="234315" marR="199390" indent="-33655" algn="just">
                        <a:lnSpc>
                          <a:spcPct val="108500"/>
                        </a:lnSpc>
                        <a:spcBef>
                          <a:spcPts val="310"/>
                        </a:spcBef>
                      </a:pPr>
                      <a:r>
                        <a:rPr lang="fr-CA" sz="800" b="1" spc="10" noProof="0" dirty="0" smtClean="0">
                          <a:latin typeface="Arial"/>
                          <a:cs typeface="Arial"/>
                        </a:rPr>
                        <a:t>Évaluations supplémentaires en anesthésiologie - EMNO</a:t>
                      </a:r>
                      <a:endParaRPr lang="fr-CA" sz="800" b="1" spc="10" noProof="0" dirty="0">
                        <a:latin typeface="Arial"/>
                        <a:cs typeface="Arial"/>
                      </a:endParaRPr>
                    </a:p>
                  </a:txBody>
                  <a:tcPr marL="0" marR="0" marT="2605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ACACA"/>
                    </a:solidFill>
                  </a:tcPr>
                </a:tc>
                <a:extLst>
                  <a:ext uri="{0D108BD9-81ED-4DB2-BD59-A6C34878D82A}">
                    <a16:rowId xmlns="" xmlns:a16="http://schemas.microsoft.com/office/drawing/2014/main" xmlns:p15="http://schemas.microsoft.com/office/powerpoint/2012/main" xmlns:p14="http://schemas.microsoft.com/office/powerpoint/2010/main" val="10000"/>
                  </a:ext>
                </a:extLst>
              </a:tr>
              <a:tr h="280382">
                <a:tc>
                  <a:txBody>
                    <a:bodyPr/>
                    <a:lstStyle/>
                    <a:p>
                      <a:pPr>
                        <a:lnSpc>
                          <a:spcPct val="100000"/>
                        </a:lnSpc>
                        <a:spcBef>
                          <a:spcPts val="50"/>
                        </a:spcBef>
                      </a:pPr>
                      <a:endParaRPr sz="600">
                        <a:latin typeface="Times New Roman"/>
                        <a:cs typeface="Times New Roman"/>
                      </a:endParaRPr>
                    </a:p>
                    <a:p>
                      <a:pPr algn="ctr">
                        <a:lnSpc>
                          <a:spcPct val="100000"/>
                        </a:lnSpc>
                      </a:pPr>
                      <a:r>
                        <a:rPr sz="500" b="1" spc="5">
                          <a:latin typeface="Arial"/>
                          <a:cs typeface="Arial"/>
                        </a:rPr>
                        <a:t>1.1</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marL="19050" marR="270510">
                        <a:lnSpc>
                          <a:spcPct val="108500"/>
                        </a:lnSpc>
                        <a:spcBef>
                          <a:spcPts val="484"/>
                        </a:spcBef>
                      </a:pPr>
                      <a:r>
                        <a:rPr lang="fr-CA" sz="900" spc="10" noProof="0" dirty="0" smtClean="0">
                          <a:latin typeface="Arial"/>
                          <a:cs typeface="Arial"/>
                        </a:rPr>
                        <a:t>Réalisation d’évaluations préopératoires de patients de classe 1 ou 2 de l’American Society of </a:t>
                      </a:r>
                      <a:r>
                        <a:rPr lang="fr-CA" sz="900" spc="10" noProof="0" dirty="0" err="1" smtClean="0">
                          <a:latin typeface="Arial"/>
                          <a:cs typeface="Arial"/>
                        </a:rPr>
                        <a:t>Anesthesiologists</a:t>
                      </a:r>
                      <a:r>
                        <a:rPr lang="fr-CA" sz="900" spc="10" noProof="0" dirty="0" smtClean="0">
                          <a:latin typeface="Arial"/>
                          <a:cs typeface="Arial"/>
                        </a:rPr>
                        <a:t> (ASA) qui doivent subir une intervention chirurgicale mineure et planifiée</a:t>
                      </a:r>
                      <a:endParaRPr lang="fr-CA" sz="900" spc="10" noProof="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marL="19050" marR="201295">
                        <a:lnSpc>
                          <a:spcPct val="108500"/>
                        </a:lnSpc>
                        <a:spcBef>
                          <a:spcPts val="484"/>
                        </a:spcBef>
                      </a:pPr>
                      <a:r>
                        <a:rPr lang="fr-CA" sz="900" spc="10" noProof="0" dirty="0" smtClean="0">
                          <a:latin typeface="Arial"/>
                          <a:cs typeface="Arial"/>
                        </a:rPr>
                        <a:t>Évaluation préopératoire</a:t>
                      </a:r>
                      <a:endParaRPr lang="fr-CA" sz="900" spc="10" noProof="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nSpc>
                          <a:spcPct val="100000"/>
                        </a:lnSpc>
                        <a:spcBef>
                          <a:spcPts val="50"/>
                        </a:spcBef>
                      </a:pPr>
                      <a:endParaRPr lang="fr-CA" sz="900" noProof="0" dirty="0" smtClean="0">
                        <a:latin typeface="Times New Roman"/>
                        <a:cs typeface="Times New Roman"/>
                      </a:endParaRPr>
                    </a:p>
                    <a:p>
                      <a:pPr marL="19050">
                        <a:lnSpc>
                          <a:spcPct val="100000"/>
                        </a:lnSpc>
                      </a:pPr>
                      <a:r>
                        <a:rPr lang="fr-CA" sz="900" spc="15" noProof="0" dirty="0" smtClean="0">
                          <a:latin typeface="Arial"/>
                          <a:cs typeface="Arial"/>
                        </a:rPr>
                        <a:t>Formulaire 1</a:t>
                      </a:r>
                      <a:endParaRPr lang="fr-CA" sz="900" spc="15" noProof="0" dirty="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marL="19050" marR="21590">
                        <a:lnSpc>
                          <a:spcPct val="108500"/>
                        </a:lnSpc>
                        <a:spcBef>
                          <a:spcPts val="484"/>
                        </a:spcBef>
                      </a:pPr>
                      <a:r>
                        <a:rPr lang="fr-CA" sz="900" noProof="0" dirty="0" smtClean="0">
                          <a:latin typeface="Arial"/>
                          <a:cs typeface="Arial"/>
                        </a:rPr>
                        <a:t>Micro-CEX : évaluation préopératoire (3 de 6); journal de bord du résident</a:t>
                      </a:r>
                      <a:endParaRPr lang="fr-CA" sz="900" noProof="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280382">
                <a:tc>
                  <a:txBody>
                    <a:bodyPr/>
                    <a:lstStyle/>
                    <a:p>
                      <a:pPr>
                        <a:lnSpc>
                          <a:spcPct val="100000"/>
                        </a:lnSpc>
                        <a:spcBef>
                          <a:spcPts val="50"/>
                        </a:spcBef>
                      </a:pPr>
                      <a:endParaRPr sz="600">
                        <a:latin typeface="Times New Roman"/>
                        <a:cs typeface="Times New Roman"/>
                      </a:endParaRPr>
                    </a:p>
                    <a:p>
                      <a:pPr algn="ctr">
                        <a:lnSpc>
                          <a:spcPct val="100000"/>
                        </a:lnSpc>
                      </a:pPr>
                      <a:r>
                        <a:rPr sz="500" b="1" spc="5">
                          <a:latin typeface="Arial"/>
                          <a:cs typeface="Arial"/>
                        </a:rPr>
                        <a:t>1.2</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marL="19050" marR="154940">
                        <a:lnSpc>
                          <a:spcPct val="108500"/>
                        </a:lnSpc>
                        <a:spcBef>
                          <a:spcPts val="484"/>
                        </a:spcBef>
                      </a:pPr>
                      <a:r>
                        <a:rPr lang="fr-CA" sz="900" spc="5" noProof="0" dirty="0" smtClean="0">
                          <a:latin typeface="Arial"/>
                          <a:cs typeface="Arial"/>
                        </a:rPr>
                        <a:t>Préparation de la salle d’opération pour la réalisation d’interventions chirurgicales mineures et planifiées chez des patients de classe 1 ou 2 de l’American Society of </a:t>
                      </a:r>
                      <a:r>
                        <a:rPr lang="fr-CA" sz="900" spc="5" noProof="0" dirty="0" err="1" smtClean="0">
                          <a:latin typeface="Arial"/>
                          <a:cs typeface="Arial"/>
                        </a:rPr>
                        <a:t>Anesthesiologists</a:t>
                      </a:r>
                      <a:r>
                        <a:rPr lang="fr-CA" sz="900" spc="5" noProof="0" dirty="0" smtClean="0">
                          <a:latin typeface="Arial"/>
                          <a:cs typeface="Arial"/>
                        </a:rPr>
                        <a:t> (ASA)</a:t>
                      </a:r>
                      <a:endParaRPr lang="fr-CA" sz="900" spc="5" noProof="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a:lnSpc>
                          <a:spcPct val="100000"/>
                        </a:lnSpc>
                        <a:spcBef>
                          <a:spcPts val="50"/>
                        </a:spcBef>
                      </a:pPr>
                      <a:endParaRPr lang="fr-CA" sz="900" noProof="0" dirty="0" smtClean="0">
                        <a:latin typeface="Times New Roman"/>
                        <a:cs typeface="Times New Roman"/>
                      </a:endParaRPr>
                    </a:p>
                    <a:p>
                      <a:pPr marL="19050">
                        <a:lnSpc>
                          <a:spcPct val="100000"/>
                        </a:lnSpc>
                      </a:pPr>
                      <a:r>
                        <a:rPr lang="fr-CA" sz="900" spc="20" noProof="0" dirty="0" smtClean="0">
                          <a:latin typeface="Arial"/>
                          <a:cs typeface="Arial"/>
                        </a:rPr>
                        <a:t>Préparation de la salle d’opération</a:t>
                      </a:r>
                      <a:endParaRPr lang="fr-CA" sz="900" spc="20" noProof="0" dirty="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a:lnSpc>
                          <a:spcPct val="100000"/>
                        </a:lnSpc>
                        <a:spcBef>
                          <a:spcPts val="50"/>
                        </a:spcBef>
                      </a:pPr>
                      <a:endParaRPr lang="fr-CA" sz="900" noProof="0" dirty="0" smtClean="0">
                        <a:latin typeface="Times New Roman"/>
                        <a:cs typeface="Times New Roman"/>
                      </a:endParaRPr>
                    </a:p>
                    <a:p>
                      <a:pPr marL="19050">
                        <a:lnSpc>
                          <a:spcPct val="100000"/>
                        </a:lnSpc>
                      </a:pPr>
                      <a:r>
                        <a:rPr lang="fr-CA" sz="900" spc="15" noProof="0" dirty="0" smtClean="0">
                          <a:latin typeface="Arial"/>
                          <a:cs typeface="Arial"/>
                        </a:rPr>
                        <a:t>Formulaire 1</a:t>
                      </a:r>
                      <a:endParaRPr lang="fr-CA" sz="900" spc="15" noProof="0" dirty="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a:lnSpc>
                          <a:spcPct val="100000"/>
                        </a:lnSpc>
                        <a:spcBef>
                          <a:spcPts val="50"/>
                        </a:spcBef>
                      </a:pPr>
                      <a:endParaRPr lang="fr-CA" sz="900" noProof="0" dirty="0" smtClean="0">
                        <a:latin typeface="Times New Roman"/>
                        <a:cs typeface="Times New Roman"/>
                      </a:endParaRPr>
                    </a:p>
                    <a:p>
                      <a:pPr marL="19050">
                        <a:lnSpc>
                          <a:spcPct val="100000"/>
                        </a:lnSpc>
                      </a:pPr>
                      <a:r>
                        <a:rPr lang="fr-CA" sz="900" spc="20" noProof="0" dirty="0" smtClean="0">
                          <a:latin typeface="Arial"/>
                          <a:cs typeface="Arial"/>
                        </a:rPr>
                        <a:t>ECOS : vérification des appareils</a:t>
                      </a:r>
                      <a:endParaRPr lang="fr-CA" sz="900" spc="20" noProof="0" dirty="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229861">
                <a:tc>
                  <a:txBody>
                    <a:bodyPr/>
                    <a:lstStyle/>
                    <a:p>
                      <a:pPr algn="ctr">
                        <a:lnSpc>
                          <a:spcPct val="100000"/>
                        </a:lnSpc>
                        <a:spcBef>
                          <a:spcPts val="565"/>
                        </a:spcBef>
                      </a:pPr>
                      <a:r>
                        <a:rPr sz="500" b="1" spc="5">
                          <a:latin typeface="Arial"/>
                          <a:cs typeface="Arial"/>
                        </a:rPr>
                        <a:t>1.3</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marL="19050" marR="269240">
                        <a:lnSpc>
                          <a:spcPts val="1040"/>
                        </a:lnSpc>
                        <a:spcBef>
                          <a:spcPts val="15"/>
                        </a:spcBef>
                      </a:pPr>
                      <a:r>
                        <a:rPr lang="fr-CA" sz="900" noProof="0" dirty="0" smtClean="0">
                          <a:latin typeface="Arial"/>
                          <a:cs typeface="Arial"/>
                        </a:rPr>
                        <a:t>Monitorage de patients adultes de classe 1 ou 2 de l’American Society of </a:t>
                      </a:r>
                      <a:r>
                        <a:rPr lang="fr-CA" sz="900" noProof="0" dirty="0" err="1" smtClean="0">
                          <a:latin typeface="Arial"/>
                          <a:cs typeface="Arial"/>
                        </a:rPr>
                        <a:t>Anesthesiologists</a:t>
                      </a:r>
                      <a:r>
                        <a:rPr lang="fr-CA" sz="900" noProof="0" dirty="0" smtClean="0">
                          <a:latin typeface="Arial"/>
                          <a:cs typeface="Arial"/>
                        </a:rPr>
                        <a:t> (ASA) qui subissent une intervention chirurgicale mineure et planifiée sous anesthésie régionale ou générale</a:t>
                      </a:r>
                      <a:endParaRPr lang="fr-CA" sz="900" noProof="0" dirty="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marL="19050" marR="162560">
                        <a:lnSpc>
                          <a:spcPts val="1040"/>
                        </a:lnSpc>
                        <a:spcBef>
                          <a:spcPts val="15"/>
                        </a:spcBef>
                      </a:pPr>
                      <a:r>
                        <a:rPr lang="fr-CA" sz="900" spc="30" noProof="0" dirty="0" smtClean="0">
                          <a:latin typeface="Arial"/>
                          <a:cs typeface="Arial"/>
                        </a:rPr>
                        <a:t>Surveillance peropératoire</a:t>
                      </a:r>
                      <a:endParaRPr lang="fr-CA" sz="900" spc="30" noProof="0" dirty="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marL="19050">
                        <a:lnSpc>
                          <a:spcPct val="100000"/>
                        </a:lnSpc>
                        <a:spcBef>
                          <a:spcPts val="565"/>
                        </a:spcBef>
                      </a:pPr>
                      <a:r>
                        <a:rPr lang="fr-CA" sz="900" spc="15" noProof="0" dirty="0" smtClean="0">
                          <a:latin typeface="Arial"/>
                          <a:cs typeface="Arial"/>
                        </a:rPr>
                        <a:t>Formulaire 1</a:t>
                      </a:r>
                      <a:endParaRPr lang="fr-CA" sz="900" spc="15" noProof="0" dirty="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extLst>
                  <a:ext uri="{0D108BD9-81ED-4DB2-BD59-A6C34878D82A}">
                    <a16:rowId xmlns="" xmlns:a16="http://schemas.microsoft.com/office/drawing/2014/main" xmlns:p15="http://schemas.microsoft.com/office/powerpoint/2012/main" xmlns:p14="http://schemas.microsoft.com/office/powerpoint/2010/main" val="10003"/>
                  </a:ext>
                </a:extLst>
              </a:tr>
              <a:tr h="297122">
                <a:tc>
                  <a:txBody>
                    <a:bodyPr/>
                    <a:lstStyle/>
                    <a:p>
                      <a:pPr algn="ctr">
                        <a:lnSpc>
                          <a:spcPct val="100000"/>
                        </a:lnSpc>
                        <a:spcBef>
                          <a:spcPts val="565"/>
                        </a:spcBef>
                      </a:pPr>
                      <a:r>
                        <a:rPr sz="500" b="1" spc="5">
                          <a:latin typeface="Arial"/>
                          <a:cs typeface="Arial"/>
                        </a:rPr>
                        <a:t>1.4</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marL="19050" marR="405765">
                        <a:lnSpc>
                          <a:spcPts val="1040"/>
                        </a:lnSpc>
                        <a:spcBef>
                          <a:spcPts val="15"/>
                        </a:spcBef>
                      </a:pPr>
                      <a:r>
                        <a:rPr lang="fr-CA" sz="900" spc="10" noProof="0" dirty="0" smtClean="0">
                          <a:latin typeface="Arial"/>
                          <a:cs typeface="Arial"/>
                        </a:rPr>
                        <a:t>Réalisation d’un transfert de soins pour des patients adultes de classe 1 ou 2 de l’American Society of </a:t>
                      </a:r>
                      <a:r>
                        <a:rPr lang="fr-CA" sz="900" spc="10" noProof="0" dirty="0" err="1" smtClean="0">
                          <a:latin typeface="Arial"/>
                          <a:cs typeface="Arial"/>
                        </a:rPr>
                        <a:t>Anesthesiologists</a:t>
                      </a:r>
                      <a:r>
                        <a:rPr lang="fr-CA" sz="900" spc="10" noProof="0" dirty="0" smtClean="0">
                          <a:latin typeface="Arial"/>
                          <a:cs typeface="Arial"/>
                        </a:rPr>
                        <a:t> (ASA) après une intervention chirurgicale mineure, y compris les ordonnances postopératoires</a:t>
                      </a:r>
                      <a:endParaRPr lang="fr-CA" sz="900" spc="10" noProof="0" dirty="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marL="19050">
                        <a:lnSpc>
                          <a:spcPct val="100000"/>
                        </a:lnSpc>
                        <a:spcBef>
                          <a:spcPts val="565"/>
                        </a:spcBef>
                      </a:pPr>
                      <a:r>
                        <a:rPr lang="fr-CA" sz="900" spc="20" noProof="0" dirty="0" smtClean="0">
                          <a:latin typeface="Arial"/>
                          <a:cs typeface="Arial"/>
                        </a:rPr>
                        <a:t>Transfert à la salle de réveil</a:t>
                      </a:r>
                      <a:endParaRPr lang="fr-CA" sz="900" spc="20" noProof="0" dirty="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marL="19050">
                        <a:lnSpc>
                          <a:spcPct val="100000"/>
                        </a:lnSpc>
                        <a:spcBef>
                          <a:spcPts val="565"/>
                        </a:spcBef>
                      </a:pPr>
                      <a:r>
                        <a:rPr lang="fr-CA" sz="900" spc="15" noProof="0" dirty="0" smtClean="0">
                          <a:latin typeface="Arial"/>
                          <a:cs typeface="Arial"/>
                        </a:rPr>
                        <a:t>Formulaire 1</a:t>
                      </a:r>
                      <a:endParaRPr lang="fr-CA" sz="900" spc="15" noProof="0" dirty="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extLst>
                  <a:ext uri="{0D108BD9-81ED-4DB2-BD59-A6C34878D82A}">
                    <a16:rowId xmlns="" xmlns:a16="http://schemas.microsoft.com/office/drawing/2014/main" xmlns:p15="http://schemas.microsoft.com/office/powerpoint/2012/main" xmlns:p14="http://schemas.microsoft.com/office/powerpoint/2010/main" val="10004"/>
                  </a:ext>
                </a:extLst>
              </a:tr>
              <a:tr h="166421">
                <a:tc gridSpan="6">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T w="6350">
                      <a:solidFill>
                        <a:srgbClr val="000000"/>
                      </a:solidFill>
                      <a:prstDash val="solid"/>
                    </a:lnT>
                    <a:lnB w="6350">
                      <a:solidFill>
                        <a:srgbClr val="000000"/>
                      </a:solidFill>
                      <a:prstDash val="solid"/>
                    </a:lnB>
                    <a:solidFill>
                      <a:srgbClr val="C0C0C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xmlns:p15="http://schemas.microsoft.com/office/powerpoint/2012/main" xmlns:p14="http://schemas.microsoft.com/office/powerpoint/2010/main" val="10005"/>
                  </a:ext>
                </a:extLst>
              </a:tr>
              <a:tr h="297122">
                <a:tc>
                  <a:txBody>
                    <a:bodyPr/>
                    <a:lstStyle/>
                    <a:p>
                      <a:pPr algn="ctr">
                        <a:lnSpc>
                          <a:spcPct val="100000"/>
                        </a:lnSpc>
                        <a:spcBef>
                          <a:spcPts val="565"/>
                        </a:spcBef>
                      </a:pPr>
                      <a:r>
                        <a:rPr sz="500" b="1" spc="5">
                          <a:latin typeface="Arial"/>
                          <a:cs typeface="Arial"/>
                        </a:rPr>
                        <a:t>2.1</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a:lnSpc>
                          <a:spcPct val="100000"/>
                        </a:lnSpc>
                        <a:spcBef>
                          <a:spcPts val="565"/>
                        </a:spcBef>
                      </a:pPr>
                      <a:r>
                        <a:rPr lang="fr-CA" sz="900" spc="10" noProof="0" dirty="0" smtClean="0">
                          <a:latin typeface="Arial"/>
                          <a:cs typeface="Arial"/>
                        </a:rPr>
                        <a:t>Réalisation d’évaluations préopératoires de patients de classe 1, 2 ou 3 de l’American Society of </a:t>
                      </a:r>
                      <a:r>
                        <a:rPr lang="fr-CA" sz="900" spc="10" noProof="0" dirty="0" err="1" smtClean="0">
                          <a:latin typeface="Arial"/>
                          <a:cs typeface="Arial"/>
                        </a:rPr>
                        <a:t>Anesthesiologists</a:t>
                      </a:r>
                      <a:r>
                        <a:rPr lang="fr-CA" sz="900" spc="10" noProof="0" dirty="0" smtClean="0">
                          <a:latin typeface="Arial"/>
                          <a:cs typeface="Arial"/>
                        </a:rPr>
                        <a:t> (ASA)</a:t>
                      </a:r>
                      <a:endParaRPr lang="fr-CA" sz="900" spc="10" noProof="0" dirty="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179705">
                        <a:lnSpc>
                          <a:spcPts val="1040"/>
                        </a:lnSpc>
                        <a:spcBef>
                          <a:spcPts val="15"/>
                        </a:spcBef>
                      </a:pPr>
                      <a:r>
                        <a:rPr lang="fr-CA" sz="900" spc="5" noProof="0" dirty="0" smtClean="0">
                          <a:latin typeface="Arial"/>
                          <a:cs typeface="Arial"/>
                        </a:rPr>
                        <a:t>Évaluation préopératoire 2</a:t>
                      </a:r>
                      <a:endParaRPr lang="fr-CA" sz="900" spc="5" noProof="0" dirty="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a:lnSpc>
                          <a:spcPct val="100000"/>
                        </a:lnSpc>
                        <a:spcBef>
                          <a:spcPts val="565"/>
                        </a:spcBef>
                      </a:pPr>
                      <a:r>
                        <a:rPr lang="fr-CA" sz="900" spc="15" noProof="0" dirty="0" smtClean="0">
                          <a:latin typeface="Arial"/>
                          <a:cs typeface="Arial"/>
                        </a:rPr>
                        <a:t>Formulaire 1</a:t>
                      </a:r>
                      <a:endParaRPr lang="fr-CA" sz="900" spc="15" noProof="0" dirty="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extLst>
                  <a:ext uri="{0D108BD9-81ED-4DB2-BD59-A6C34878D82A}">
                    <a16:rowId xmlns="" xmlns:a16="http://schemas.microsoft.com/office/drawing/2014/main" xmlns:p15="http://schemas.microsoft.com/office/powerpoint/2012/main" xmlns:p14="http://schemas.microsoft.com/office/powerpoint/2010/main" val="10006"/>
                  </a:ext>
                </a:extLst>
              </a:tr>
              <a:tr h="297122">
                <a:tc>
                  <a:txBody>
                    <a:bodyPr/>
                    <a:lstStyle/>
                    <a:p>
                      <a:pPr>
                        <a:lnSpc>
                          <a:spcPct val="100000"/>
                        </a:lnSpc>
                        <a:spcBef>
                          <a:spcPts val="50"/>
                        </a:spcBef>
                      </a:pPr>
                      <a:endParaRPr sz="600">
                        <a:latin typeface="Times New Roman"/>
                        <a:cs typeface="Times New Roman"/>
                      </a:endParaRPr>
                    </a:p>
                    <a:p>
                      <a:pPr algn="ctr">
                        <a:lnSpc>
                          <a:spcPct val="100000"/>
                        </a:lnSpc>
                      </a:pPr>
                      <a:r>
                        <a:rPr sz="500" b="1" spc="5">
                          <a:latin typeface="Arial"/>
                          <a:cs typeface="Arial"/>
                        </a:rPr>
                        <a:t>2.2</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36195">
                        <a:lnSpc>
                          <a:spcPts val="1040"/>
                        </a:lnSpc>
                        <a:spcBef>
                          <a:spcPts val="15"/>
                        </a:spcBef>
                      </a:pPr>
                      <a:r>
                        <a:rPr lang="fr-CA" sz="900" noProof="0" dirty="0" smtClean="0">
                          <a:latin typeface="Arial"/>
                          <a:cs typeface="Arial"/>
                        </a:rPr>
                        <a:t>Utilisation de l’évaluation anesthésique pour établir les considérations anesthésiques et le plan de prise en charge, y compris les mesures à prendre en postopératoire, chez les patients de classe 1, 2 ou 3 de l’American Society of </a:t>
                      </a:r>
                      <a:r>
                        <a:rPr lang="fr-CA" sz="900" noProof="0" dirty="0" err="1" smtClean="0">
                          <a:latin typeface="Arial"/>
                          <a:cs typeface="Arial"/>
                        </a:rPr>
                        <a:t>Anesthesiologists</a:t>
                      </a:r>
                      <a:r>
                        <a:rPr lang="fr-CA" sz="900" noProof="0" dirty="0" smtClean="0">
                          <a:latin typeface="Arial"/>
                          <a:cs typeface="Arial"/>
                        </a:rPr>
                        <a:t> (ASA)</a:t>
                      </a:r>
                      <a:endParaRPr lang="fr-CA" sz="900" noProof="0" dirty="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spcBef>
                          <a:spcPts val="50"/>
                        </a:spcBef>
                      </a:pPr>
                      <a:endParaRPr lang="fr-CA" sz="900" noProof="0" dirty="0" smtClean="0">
                        <a:latin typeface="Times New Roman"/>
                        <a:cs typeface="Times New Roman"/>
                      </a:endParaRPr>
                    </a:p>
                    <a:p>
                      <a:pPr marL="19050">
                        <a:lnSpc>
                          <a:spcPct val="100000"/>
                        </a:lnSpc>
                      </a:pPr>
                      <a:r>
                        <a:rPr lang="fr-CA" sz="900" spc="5" noProof="0" dirty="0" smtClean="0">
                          <a:latin typeface="Arial"/>
                          <a:cs typeface="Arial"/>
                        </a:rPr>
                        <a:t>Plan anesthésique</a:t>
                      </a:r>
                      <a:endParaRPr lang="fr-CA" sz="900" spc="5" noProof="0" dirty="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spcBef>
                          <a:spcPts val="50"/>
                        </a:spcBef>
                      </a:pPr>
                      <a:endParaRPr lang="fr-CA" sz="900" noProof="0" dirty="0" smtClean="0">
                        <a:latin typeface="Times New Roman"/>
                        <a:cs typeface="Times New Roman"/>
                      </a:endParaRPr>
                    </a:p>
                    <a:p>
                      <a:pPr marL="19050">
                        <a:lnSpc>
                          <a:spcPct val="100000"/>
                        </a:lnSpc>
                      </a:pPr>
                      <a:r>
                        <a:rPr lang="fr-CA" sz="900" spc="15" noProof="0" dirty="0" smtClean="0">
                          <a:latin typeface="Arial"/>
                          <a:cs typeface="Arial"/>
                        </a:rPr>
                        <a:t>Formulaire 1</a:t>
                      </a:r>
                      <a:endParaRPr lang="fr-CA" sz="900" spc="15" noProof="0" dirty="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spcBef>
                          <a:spcPts val="50"/>
                        </a:spcBef>
                      </a:pPr>
                      <a:endParaRPr lang="fr-CA" sz="900" noProof="0" dirty="0" smtClean="0">
                        <a:latin typeface="Times New Roman"/>
                        <a:cs typeface="Times New Roman"/>
                      </a:endParaRPr>
                    </a:p>
                    <a:p>
                      <a:pPr marL="19050">
                        <a:lnSpc>
                          <a:spcPct val="100000"/>
                        </a:lnSpc>
                      </a:pPr>
                      <a:r>
                        <a:rPr lang="fr-CA" sz="900" noProof="0" dirty="0" smtClean="0">
                          <a:latin typeface="Arial"/>
                          <a:cs typeface="Arial"/>
                        </a:rPr>
                        <a:t>Vérifications de dossiers</a:t>
                      </a:r>
                      <a:endParaRPr lang="fr-CA" sz="900" noProof="0" dirty="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extLst>
                  <a:ext uri="{0D108BD9-81ED-4DB2-BD59-A6C34878D82A}">
                    <a16:rowId xmlns="" xmlns:a16="http://schemas.microsoft.com/office/drawing/2014/main" xmlns:p15="http://schemas.microsoft.com/office/powerpoint/2012/main" xmlns:p14="http://schemas.microsoft.com/office/powerpoint/2010/main" val="10007"/>
                  </a:ext>
                </a:extLst>
              </a:tr>
              <a:tr h="229861">
                <a:tc>
                  <a:txBody>
                    <a:bodyPr/>
                    <a:lstStyle/>
                    <a:p>
                      <a:pPr algn="ctr">
                        <a:lnSpc>
                          <a:spcPct val="100000"/>
                        </a:lnSpc>
                        <a:spcBef>
                          <a:spcPts val="565"/>
                        </a:spcBef>
                      </a:pPr>
                      <a:r>
                        <a:rPr sz="500" b="1" spc="5">
                          <a:latin typeface="Arial"/>
                          <a:cs typeface="Arial"/>
                        </a:rPr>
                        <a:t>2.3</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111760">
                        <a:lnSpc>
                          <a:spcPts val="1040"/>
                        </a:lnSpc>
                        <a:spcBef>
                          <a:spcPts val="15"/>
                        </a:spcBef>
                      </a:pPr>
                      <a:r>
                        <a:rPr lang="fr-CA" sz="900" spc="5" noProof="0" dirty="0" smtClean="0">
                          <a:latin typeface="Arial"/>
                          <a:cs typeface="Arial"/>
                        </a:rPr>
                        <a:t>Diagnostic et prise en charge des complications courantes (ne menaçant pas le  pronostic vital) à la salle de réveil ou à l’unité de soins de chirurgie</a:t>
                      </a:r>
                      <a:endParaRPr lang="fr-CA" sz="900" spc="5" noProof="0" dirty="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190500">
                        <a:lnSpc>
                          <a:spcPts val="1040"/>
                        </a:lnSpc>
                        <a:spcBef>
                          <a:spcPts val="15"/>
                        </a:spcBef>
                      </a:pPr>
                      <a:r>
                        <a:rPr lang="fr-CA" sz="900" spc="15" noProof="0" dirty="0" smtClean="0">
                          <a:latin typeface="Arial"/>
                          <a:cs typeface="Arial"/>
                        </a:rPr>
                        <a:t>Complications postopératoires</a:t>
                      </a:r>
                      <a:endParaRPr lang="fr-CA" sz="900" spc="15" noProof="0" dirty="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a:lnSpc>
                          <a:spcPct val="100000"/>
                        </a:lnSpc>
                        <a:spcBef>
                          <a:spcPts val="565"/>
                        </a:spcBef>
                      </a:pPr>
                      <a:r>
                        <a:rPr lang="fr-CA" sz="900" spc="15" noProof="0" dirty="0" smtClean="0">
                          <a:latin typeface="Arial"/>
                          <a:cs typeface="Arial"/>
                        </a:rPr>
                        <a:t>Formulaire 1</a:t>
                      </a:r>
                      <a:endParaRPr lang="fr-CA" sz="900" spc="15" noProof="0" dirty="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extLst>
                  <a:ext uri="{0D108BD9-81ED-4DB2-BD59-A6C34878D82A}">
                    <a16:rowId xmlns="" xmlns:a16="http://schemas.microsoft.com/office/drawing/2014/main" xmlns:p15="http://schemas.microsoft.com/office/powerpoint/2012/main" xmlns:p14="http://schemas.microsoft.com/office/powerpoint/2010/main" val="10008"/>
                  </a:ext>
                </a:extLst>
              </a:tr>
              <a:tr h="398798">
                <a:tc>
                  <a:txBody>
                    <a:bodyPr/>
                    <a:lstStyle/>
                    <a:p>
                      <a:pPr>
                        <a:lnSpc>
                          <a:spcPct val="100000"/>
                        </a:lnSpc>
                        <a:spcBef>
                          <a:spcPts val="50"/>
                        </a:spcBef>
                      </a:pPr>
                      <a:endParaRPr sz="600">
                        <a:latin typeface="Times New Roman"/>
                        <a:cs typeface="Times New Roman"/>
                      </a:endParaRPr>
                    </a:p>
                    <a:p>
                      <a:pPr algn="ctr">
                        <a:lnSpc>
                          <a:spcPct val="100000"/>
                        </a:lnSpc>
                      </a:pPr>
                      <a:r>
                        <a:rPr sz="500" b="1" spc="5">
                          <a:solidFill>
                            <a:srgbClr val="7030A0"/>
                          </a:solidFill>
                          <a:latin typeface="Arial"/>
                          <a:cs typeface="Arial"/>
                        </a:rPr>
                        <a:t>2.4</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64769">
                        <a:lnSpc>
                          <a:spcPct val="108500"/>
                        </a:lnSpc>
                        <a:spcBef>
                          <a:spcPts val="484"/>
                        </a:spcBef>
                      </a:pPr>
                      <a:r>
                        <a:rPr lang="fr-CA" sz="900" spc="5" noProof="0" dirty="0" smtClean="0">
                          <a:latin typeface="Arial"/>
                          <a:cs typeface="Arial"/>
                        </a:rPr>
                        <a:t>Diagnostic et prise en charge initiale d’une situation clinique mettant en danger la vie du patient, dans divers milieux, et ce, dans un délai raisonnable</a:t>
                      </a:r>
                      <a:endParaRPr lang="fr-CA" sz="900" spc="5" noProof="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14604">
                        <a:lnSpc>
                          <a:spcPct val="108500"/>
                        </a:lnSpc>
                        <a:spcBef>
                          <a:spcPts val="484"/>
                        </a:spcBef>
                      </a:pPr>
                      <a:r>
                        <a:rPr lang="fr-CA" sz="900" spc="5" noProof="0" dirty="0" smtClean="0">
                          <a:latin typeface="Arial"/>
                          <a:cs typeface="Arial"/>
                        </a:rPr>
                        <a:t>Diagnostic en situation critique</a:t>
                      </a:r>
                      <a:endParaRPr lang="fr-CA" sz="900" spc="5" noProof="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gn="ctr">
                        <a:lnSpc>
                          <a:spcPct val="100000"/>
                        </a:lnSpc>
                        <a:spcBef>
                          <a:spcPts val="565"/>
                        </a:spcBef>
                      </a:pPr>
                      <a:r>
                        <a:rPr lang="fr-CA" sz="900" spc="5" noProof="0" dirty="0" smtClean="0">
                          <a:latin typeface="Arial"/>
                          <a:cs typeface="Arial"/>
                        </a:rPr>
                        <a:t>Chirurgie, médecine interne,</a:t>
                      </a:r>
                    </a:p>
                    <a:p>
                      <a:pPr marR="2540" algn="ctr">
                        <a:lnSpc>
                          <a:spcPct val="100000"/>
                        </a:lnSpc>
                        <a:spcBef>
                          <a:spcPts val="85"/>
                        </a:spcBef>
                      </a:pPr>
                      <a:r>
                        <a:rPr lang="fr-CA" sz="900" b="1" spc="25" noProof="0" dirty="0" smtClean="0">
                          <a:latin typeface="Arial"/>
                          <a:cs typeface="Arial"/>
                        </a:rPr>
                        <a:t>médecine d’urgence</a:t>
                      </a:r>
                      <a:endParaRPr lang="fr-CA" sz="900" b="1" spc="25" noProof="0" dirty="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spcBef>
                          <a:spcPts val="50"/>
                        </a:spcBef>
                      </a:pPr>
                      <a:endParaRPr lang="fr-CA" sz="900" noProof="0" dirty="0" smtClean="0">
                        <a:latin typeface="Times New Roman"/>
                        <a:cs typeface="Times New Roman"/>
                      </a:endParaRPr>
                    </a:p>
                    <a:p>
                      <a:pPr marL="19050">
                        <a:lnSpc>
                          <a:spcPct val="100000"/>
                        </a:lnSpc>
                      </a:pPr>
                      <a:r>
                        <a:rPr lang="fr-CA" sz="900" spc="15" noProof="0" dirty="0" smtClean="0">
                          <a:latin typeface="Arial"/>
                          <a:cs typeface="Arial"/>
                        </a:rPr>
                        <a:t>Formulaire 1</a:t>
                      </a:r>
                      <a:endParaRPr lang="fr-CA" sz="900" spc="15" noProof="0" dirty="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429259">
                        <a:lnSpc>
                          <a:spcPts val="1040"/>
                        </a:lnSpc>
                        <a:spcBef>
                          <a:spcPts val="15"/>
                        </a:spcBef>
                      </a:pPr>
                      <a:r>
                        <a:rPr lang="fr-CA" sz="900" spc="15" noProof="0" dirty="0" smtClean="0">
                          <a:latin typeface="Arial"/>
                          <a:cs typeface="Arial"/>
                        </a:rPr>
                        <a:t>Cours ACES; évaluation par simulation de faible incidence</a:t>
                      </a:r>
                      <a:endParaRPr lang="fr-CA" sz="900" spc="15" noProof="0" dirty="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extLst>
                  <a:ext uri="{0D108BD9-81ED-4DB2-BD59-A6C34878D82A}">
                    <a16:rowId xmlns="" xmlns:a16="http://schemas.microsoft.com/office/drawing/2014/main" xmlns:p15="http://schemas.microsoft.com/office/powerpoint/2012/main" xmlns:p14="http://schemas.microsoft.com/office/powerpoint/2010/main" val="10009"/>
                  </a:ext>
                </a:extLst>
              </a:tr>
              <a:tr h="398798">
                <a:tc>
                  <a:txBody>
                    <a:bodyPr/>
                    <a:lstStyle/>
                    <a:p>
                      <a:pPr>
                        <a:lnSpc>
                          <a:spcPct val="100000"/>
                        </a:lnSpc>
                        <a:spcBef>
                          <a:spcPts val="50"/>
                        </a:spcBef>
                      </a:pPr>
                      <a:endParaRPr sz="600">
                        <a:latin typeface="Times New Roman"/>
                        <a:cs typeface="Times New Roman"/>
                      </a:endParaRPr>
                    </a:p>
                    <a:p>
                      <a:pPr marL="1905" algn="ctr">
                        <a:lnSpc>
                          <a:spcPct val="100000"/>
                        </a:lnSpc>
                      </a:pPr>
                      <a:r>
                        <a:rPr sz="500" b="1" spc="5">
                          <a:latin typeface="Arial"/>
                          <a:cs typeface="Arial"/>
                        </a:rPr>
                        <a:t>2.5**</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222250">
                        <a:lnSpc>
                          <a:spcPct val="108500"/>
                        </a:lnSpc>
                        <a:spcBef>
                          <a:spcPts val="484"/>
                        </a:spcBef>
                      </a:pPr>
                      <a:r>
                        <a:rPr lang="fr-CA" sz="900" spc="-5" noProof="0" dirty="0" smtClean="0">
                          <a:latin typeface="Arial"/>
                          <a:cs typeface="Arial"/>
                        </a:rPr>
                        <a:t>Prise en charge de patients admis dans un milieu de soins aigus en raison de problèmes médicaux ou chirurgicaux courants et avancement de leur plan de soins</a:t>
                      </a:r>
                      <a:endParaRPr lang="fr-CA" sz="900" spc="-5" noProof="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250190">
                        <a:lnSpc>
                          <a:spcPts val="1040"/>
                        </a:lnSpc>
                        <a:spcBef>
                          <a:spcPts val="15"/>
                        </a:spcBef>
                      </a:pPr>
                      <a:r>
                        <a:rPr lang="fr-CA" sz="900" noProof="0" dirty="0" smtClean="0">
                          <a:latin typeface="Arial"/>
                          <a:cs typeface="Arial"/>
                        </a:rPr>
                        <a:t>Prise en charge</a:t>
                      </a:r>
                      <a:r>
                        <a:rPr lang="fr-CA" sz="900" baseline="0" noProof="0" dirty="0" smtClean="0">
                          <a:latin typeface="Arial"/>
                          <a:cs typeface="Arial"/>
                        </a:rPr>
                        <a:t> </a:t>
                      </a:r>
                      <a:r>
                        <a:rPr lang="fr-CA" sz="900" noProof="0" dirty="0" smtClean="0">
                          <a:latin typeface="Arial"/>
                          <a:cs typeface="Arial"/>
                        </a:rPr>
                        <a:t>hospitalière longitudinale</a:t>
                      </a:r>
                      <a:endParaRPr lang="fr-CA" sz="900" noProof="0" dirty="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spcBef>
                          <a:spcPts val="50"/>
                        </a:spcBef>
                      </a:pPr>
                      <a:endParaRPr lang="fr-CA" sz="900" noProof="0" dirty="0" smtClean="0">
                        <a:latin typeface="Times New Roman"/>
                        <a:cs typeface="Times New Roman"/>
                      </a:endParaRPr>
                    </a:p>
                    <a:p>
                      <a:pPr marL="4445" algn="ctr">
                        <a:lnSpc>
                          <a:spcPct val="100000"/>
                        </a:lnSpc>
                      </a:pPr>
                      <a:r>
                        <a:rPr lang="fr-CA" sz="900" spc="5" noProof="0" dirty="0" smtClean="0">
                          <a:latin typeface="Arial"/>
                          <a:cs typeface="Arial"/>
                        </a:rPr>
                        <a:t>Chirurgie, médecine interne</a:t>
                      </a:r>
                      <a:endParaRPr lang="fr-CA" sz="900" spc="5" noProof="0" dirty="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spcBef>
                          <a:spcPts val="50"/>
                        </a:spcBef>
                      </a:pPr>
                      <a:endParaRPr lang="fr-CA" sz="900" noProof="0" dirty="0" smtClean="0">
                        <a:latin typeface="Times New Roman"/>
                        <a:cs typeface="Times New Roman"/>
                      </a:endParaRPr>
                    </a:p>
                    <a:p>
                      <a:pPr marL="19050">
                        <a:lnSpc>
                          <a:spcPct val="100000"/>
                        </a:lnSpc>
                      </a:pPr>
                      <a:r>
                        <a:rPr lang="fr-CA" sz="900" spc="15" noProof="0" dirty="0" smtClean="0">
                          <a:latin typeface="Arial"/>
                          <a:cs typeface="Arial"/>
                        </a:rPr>
                        <a:t>Formulaire 1</a:t>
                      </a:r>
                      <a:endParaRPr lang="fr-CA" sz="900" spc="15" noProof="0" dirty="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extLst>
                  <a:ext uri="{0D108BD9-81ED-4DB2-BD59-A6C34878D82A}">
                    <a16:rowId xmlns="" xmlns:a16="http://schemas.microsoft.com/office/drawing/2014/main" xmlns:p15="http://schemas.microsoft.com/office/powerpoint/2012/main" xmlns:p14="http://schemas.microsoft.com/office/powerpoint/2010/main" val="10010"/>
                  </a:ext>
                </a:extLst>
              </a:tr>
              <a:tr h="297122">
                <a:tc>
                  <a:txBody>
                    <a:bodyPr/>
                    <a:lstStyle/>
                    <a:p>
                      <a:pPr algn="ctr">
                        <a:lnSpc>
                          <a:spcPct val="100000"/>
                        </a:lnSpc>
                        <a:spcBef>
                          <a:spcPts val="565"/>
                        </a:spcBef>
                      </a:pPr>
                      <a:r>
                        <a:rPr sz="500" b="1" spc="5">
                          <a:latin typeface="Arial"/>
                          <a:cs typeface="Arial"/>
                        </a:rPr>
                        <a:t>2.6</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168910">
                        <a:lnSpc>
                          <a:spcPts val="1040"/>
                        </a:lnSpc>
                        <a:spcBef>
                          <a:spcPts val="15"/>
                        </a:spcBef>
                      </a:pPr>
                      <a:r>
                        <a:rPr lang="fr-CA" sz="900" spc="20" noProof="0" dirty="0" smtClean="0">
                          <a:latin typeface="Arial"/>
                          <a:cs typeface="Arial"/>
                        </a:rPr>
                        <a:t>Évaluation, diagnostic et prise en charge initiale des problèmes médicaux et chirurgicaux courants en contexte de soins aigus</a:t>
                      </a:r>
                      <a:endParaRPr lang="fr-CA" sz="900" spc="20" noProof="0" dirty="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a:lnSpc>
                          <a:spcPct val="100000"/>
                        </a:lnSpc>
                        <a:spcBef>
                          <a:spcPts val="565"/>
                        </a:spcBef>
                      </a:pPr>
                      <a:r>
                        <a:rPr lang="fr-CA" sz="900" spc="20" noProof="0" dirty="0" smtClean="0">
                          <a:latin typeface="Arial"/>
                          <a:cs typeface="Arial"/>
                        </a:rPr>
                        <a:t>Hospitalisation</a:t>
                      </a:r>
                      <a:endParaRPr lang="fr-CA" sz="900" spc="20" noProof="0" dirty="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294640" marR="86995" indent="-204470">
                        <a:lnSpc>
                          <a:spcPts val="1040"/>
                        </a:lnSpc>
                        <a:spcBef>
                          <a:spcPts val="15"/>
                        </a:spcBef>
                      </a:pPr>
                      <a:r>
                        <a:rPr lang="fr-CA" sz="900" spc="5" noProof="0" dirty="0" smtClean="0">
                          <a:latin typeface="Arial"/>
                          <a:cs typeface="Arial"/>
                        </a:rPr>
                        <a:t>Chirurgie, médecine interne, médecine d’urgence</a:t>
                      </a:r>
                      <a:endParaRPr lang="fr-CA" sz="900" spc="5" noProof="0" dirty="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a:lnSpc>
                          <a:spcPct val="100000"/>
                        </a:lnSpc>
                        <a:spcBef>
                          <a:spcPts val="565"/>
                        </a:spcBef>
                      </a:pPr>
                      <a:r>
                        <a:rPr lang="fr-CA" sz="900" spc="15" noProof="0" dirty="0" smtClean="0">
                          <a:latin typeface="Arial"/>
                          <a:cs typeface="Arial"/>
                        </a:rPr>
                        <a:t>Formulaire 1</a:t>
                      </a:r>
                      <a:endParaRPr lang="fr-CA" sz="900" spc="15" noProof="0" dirty="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extLst>
                  <a:ext uri="{0D108BD9-81ED-4DB2-BD59-A6C34878D82A}">
                    <a16:rowId xmlns="" xmlns:a16="http://schemas.microsoft.com/office/drawing/2014/main" xmlns:p15="http://schemas.microsoft.com/office/powerpoint/2012/main" xmlns:p14="http://schemas.microsoft.com/office/powerpoint/2010/main" val="10011"/>
                  </a:ext>
                </a:extLst>
              </a:tr>
              <a:tr h="255261">
                <a:tc>
                  <a:txBody>
                    <a:bodyPr/>
                    <a:lstStyle/>
                    <a:p>
                      <a:pPr algn="ctr">
                        <a:lnSpc>
                          <a:spcPct val="100000"/>
                        </a:lnSpc>
                        <a:spcBef>
                          <a:spcPts val="565"/>
                        </a:spcBef>
                      </a:pPr>
                      <a:r>
                        <a:rPr sz="500" b="1" spc="5">
                          <a:latin typeface="Arial"/>
                          <a:cs typeface="Arial"/>
                        </a:rPr>
                        <a:t>2.7</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290195">
                        <a:lnSpc>
                          <a:spcPts val="1040"/>
                        </a:lnSpc>
                        <a:spcBef>
                          <a:spcPts val="15"/>
                        </a:spcBef>
                      </a:pPr>
                      <a:r>
                        <a:rPr lang="fr-CA" sz="900" spc="20" noProof="0" dirty="0" smtClean="0">
                          <a:latin typeface="Arial"/>
                          <a:cs typeface="Arial"/>
                        </a:rPr>
                        <a:t>Évaluation de patients présentant une lésion traumatique stable et établissement d’un plan de prise en charge initiale</a:t>
                      </a:r>
                      <a:endParaRPr lang="fr-CA" sz="900" spc="20" noProof="0" dirty="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168275">
                        <a:lnSpc>
                          <a:spcPts val="1040"/>
                        </a:lnSpc>
                        <a:spcBef>
                          <a:spcPts val="15"/>
                        </a:spcBef>
                      </a:pPr>
                      <a:r>
                        <a:rPr lang="fr-CA" sz="900" spc="5" noProof="0" dirty="0" smtClean="0">
                          <a:latin typeface="Arial"/>
                          <a:cs typeface="Arial"/>
                        </a:rPr>
                        <a:t>Évaluation d’une lésion traumatique stable</a:t>
                      </a:r>
                      <a:endParaRPr lang="fr-CA" sz="900" spc="5" noProof="0" dirty="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635" algn="ctr">
                        <a:lnSpc>
                          <a:spcPct val="100000"/>
                        </a:lnSpc>
                        <a:spcBef>
                          <a:spcPts val="565"/>
                        </a:spcBef>
                      </a:pPr>
                      <a:r>
                        <a:rPr lang="fr-CA" sz="900" spc="25" noProof="0" dirty="0" smtClean="0">
                          <a:latin typeface="Arial"/>
                          <a:cs typeface="Arial"/>
                        </a:rPr>
                        <a:t>Médecine d’urgence</a:t>
                      </a:r>
                      <a:endParaRPr lang="fr-CA" sz="900" spc="25" noProof="0" dirty="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a:lnSpc>
                          <a:spcPct val="100000"/>
                        </a:lnSpc>
                        <a:spcBef>
                          <a:spcPts val="565"/>
                        </a:spcBef>
                      </a:pPr>
                      <a:r>
                        <a:rPr lang="fr-CA" sz="900" spc="15" noProof="0" dirty="0" smtClean="0">
                          <a:latin typeface="Arial"/>
                          <a:cs typeface="Arial"/>
                        </a:rPr>
                        <a:t>Formulaire 1</a:t>
                      </a:r>
                      <a:endParaRPr lang="fr-CA" sz="900" spc="15" noProof="0" dirty="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extLst>
                  <a:ext uri="{0D108BD9-81ED-4DB2-BD59-A6C34878D82A}">
                    <a16:rowId xmlns="" xmlns:a16="http://schemas.microsoft.com/office/drawing/2014/main" xmlns:p15="http://schemas.microsoft.com/office/powerpoint/2012/main" xmlns:p14="http://schemas.microsoft.com/office/powerpoint/2010/main" val="10012"/>
                  </a:ext>
                </a:extLst>
              </a:tr>
              <a:tr h="279352">
                <a:tc>
                  <a:txBody>
                    <a:bodyPr/>
                    <a:lstStyle/>
                    <a:p>
                      <a:pPr>
                        <a:lnSpc>
                          <a:spcPct val="100000"/>
                        </a:lnSpc>
                        <a:spcBef>
                          <a:spcPts val="50"/>
                        </a:spcBef>
                      </a:pPr>
                      <a:endParaRPr sz="600">
                        <a:latin typeface="Times New Roman"/>
                        <a:cs typeface="Times New Roman"/>
                      </a:endParaRPr>
                    </a:p>
                    <a:p>
                      <a:pPr algn="ctr">
                        <a:lnSpc>
                          <a:spcPct val="100000"/>
                        </a:lnSpc>
                      </a:pPr>
                      <a:r>
                        <a:rPr sz="500" b="1" spc="5">
                          <a:latin typeface="Arial"/>
                          <a:cs typeface="Arial"/>
                        </a:rPr>
                        <a:t>2.8</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73025">
                        <a:lnSpc>
                          <a:spcPct val="108500"/>
                        </a:lnSpc>
                        <a:spcBef>
                          <a:spcPts val="484"/>
                        </a:spcBef>
                      </a:pPr>
                      <a:r>
                        <a:rPr lang="fr-CA" sz="900" spc="5" noProof="0" dirty="0" smtClean="0">
                          <a:latin typeface="Arial"/>
                          <a:cs typeface="Arial"/>
                        </a:rPr>
                        <a:t>Reconnaissance des patients chez qui on envisage une intubation difficile et préparation des options de prise en charge initiale</a:t>
                      </a:r>
                      <a:endParaRPr lang="fr-CA" sz="900" spc="5" noProof="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168910">
                        <a:lnSpc>
                          <a:spcPct val="108500"/>
                        </a:lnSpc>
                        <a:spcBef>
                          <a:spcPts val="484"/>
                        </a:spcBef>
                      </a:pPr>
                      <a:r>
                        <a:rPr lang="fr-CA" sz="900" spc="5" noProof="0" dirty="0" smtClean="0">
                          <a:latin typeface="Arial"/>
                          <a:cs typeface="Arial"/>
                        </a:rPr>
                        <a:t>Intubation difficile envisagée</a:t>
                      </a:r>
                      <a:endParaRPr lang="fr-CA" sz="900" spc="5" noProof="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spcBef>
                          <a:spcPts val="50"/>
                        </a:spcBef>
                      </a:pPr>
                      <a:endParaRPr lang="fr-CA" sz="900" noProof="0" dirty="0" smtClean="0">
                        <a:latin typeface="Times New Roman"/>
                        <a:cs typeface="Times New Roman"/>
                      </a:endParaRPr>
                    </a:p>
                    <a:p>
                      <a:pPr marL="19050">
                        <a:lnSpc>
                          <a:spcPct val="100000"/>
                        </a:lnSpc>
                      </a:pPr>
                      <a:r>
                        <a:rPr lang="fr-CA" sz="900" spc="15" noProof="0" dirty="0" smtClean="0">
                          <a:latin typeface="Arial"/>
                          <a:cs typeface="Arial"/>
                        </a:rPr>
                        <a:t>Formulaire 1</a:t>
                      </a:r>
                      <a:endParaRPr lang="fr-CA" sz="900" spc="15" noProof="0" dirty="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160020">
                        <a:lnSpc>
                          <a:spcPct val="108500"/>
                        </a:lnSpc>
                        <a:spcBef>
                          <a:spcPts val="484"/>
                        </a:spcBef>
                      </a:pPr>
                      <a:r>
                        <a:rPr lang="fr-CA" sz="900" noProof="0" dirty="0" smtClean="0">
                          <a:latin typeface="Arial"/>
                          <a:cs typeface="Arial"/>
                        </a:rPr>
                        <a:t>Micro-CEX : intubation difficile envisagée (2 de 5)</a:t>
                      </a:r>
                      <a:endParaRPr lang="fr-CA" sz="900" noProof="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extLst>
                  <a:ext uri="{0D108BD9-81ED-4DB2-BD59-A6C34878D82A}">
                    <a16:rowId xmlns="" xmlns:a16="http://schemas.microsoft.com/office/drawing/2014/main" xmlns:p15="http://schemas.microsoft.com/office/powerpoint/2012/main" xmlns:p14="http://schemas.microsoft.com/office/powerpoint/2010/main" val="10013"/>
                  </a:ext>
                </a:extLst>
              </a:tr>
              <a:tr h="280382">
                <a:tc>
                  <a:txBody>
                    <a:bodyPr/>
                    <a:lstStyle/>
                    <a:p>
                      <a:pPr>
                        <a:lnSpc>
                          <a:spcPct val="100000"/>
                        </a:lnSpc>
                        <a:spcBef>
                          <a:spcPts val="50"/>
                        </a:spcBef>
                      </a:pPr>
                      <a:endParaRPr sz="600">
                        <a:latin typeface="Times New Roman"/>
                        <a:cs typeface="Times New Roman"/>
                      </a:endParaRPr>
                    </a:p>
                    <a:p>
                      <a:pPr algn="ctr">
                        <a:lnSpc>
                          <a:spcPct val="100000"/>
                        </a:lnSpc>
                      </a:pPr>
                      <a:r>
                        <a:rPr sz="500" b="1" spc="5">
                          <a:latin typeface="Arial"/>
                          <a:cs typeface="Arial"/>
                        </a:rPr>
                        <a:t>2.9</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130175">
                        <a:lnSpc>
                          <a:spcPct val="108500"/>
                        </a:lnSpc>
                        <a:spcBef>
                          <a:spcPts val="484"/>
                        </a:spcBef>
                      </a:pPr>
                      <a:r>
                        <a:rPr lang="fr-CA" sz="900" spc="5" noProof="0" dirty="0" smtClean="0">
                          <a:latin typeface="Arial"/>
                          <a:cs typeface="Arial"/>
                        </a:rPr>
                        <a:t>Prise en charge anesthésique </a:t>
                      </a:r>
                      <a:r>
                        <a:rPr lang="fr-CA" sz="900" spc="5" noProof="0" dirty="0" err="1" smtClean="0">
                          <a:latin typeface="Arial"/>
                          <a:cs typeface="Arial"/>
                        </a:rPr>
                        <a:t>périopératoire</a:t>
                      </a:r>
                      <a:r>
                        <a:rPr lang="fr-CA" sz="900" spc="5" noProof="0" dirty="0" smtClean="0">
                          <a:latin typeface="Arial"/>
                          <a:cs typeface="Arial"/>
                        </a:rPr>
                        <a:t> de patients adultes de classe 1 ou 2 de l’American Society of </a:t>
                      </a:r>
                      <a:r>
                        <a:rPr lang="fr-CA" sz="900" spc="5" noProof="0" dirty="0" err="1" smtClean="0">
                          <a:latin typeface="Arial"/>
                          <a:cs typeface="Arial"/>
                        </a:rPr>
                        <a:t>Anesthesiologists</a:t>
                      </a:r>
                      <a:r>
                        <a:rPr lang="fr-CA" sz="900" spc="5" noProof="0" dirty="0" smtClean="0">
                          <a:latin typeface="Arial"/>
                          <a:cs typeface="Arial"/>
                        </a:rPr>
                        <a:t> (ASA) qui subissent une intervention chirurgicale simple et planifiée</a:t>
                      </a:r>
                      <a:endParaRPr lang="fr-CA" sz="900" spc="5" noProof="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26034">
                        <a:lnSpc>
                          <a:spcPct val="108500"/>
                        </a:lnSpc>
                        <a:spcBef>
                          <a:spcPts val="484"/>
                        </a:spcBef>
                      </a:pPr>
                      <a:r>
                        <a:rPr lang="fr-CA" sz="900" spc="5" noProof="0" dirty="0" smtClean="0">
                          <a:latin typeface="Arial"/>
                          <a:cs typeface="Arial"/>
                        </a:rPr>
                        <a:t>Classe 1 ou 2 de l’ASA (APC facultative)</a:t>
                      </a:r>
                      <a:endParaRPr lang="fr-CA" sz="900" spc="5" noProof="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spcBef>
                          <a:spcPts val="50"/>
                        </a:spcBef>
                      </a:pPr>
                      <a:endParaRPr lang="fr-CA" sz="900" noProof="0" dirty="0" smtClean="0">
                        <a:latin typeface="Times New Roman"/>
                        <a:cs typeface="Times New Roman"/>
                      </a:endParaRPr>
                    </a:p>
                    <a:p>
                      <a:pPr marL="19050">
                        <a:lnSpc>
                          <a:spcPct val="100000"/>
                        </a:lnSpc>
                      </a:pPr>
                      <a:r>
                        <a:rPr lang="fr-CA" sz="900" spc="15" noProof="0" dirty="0" smtClean="0">
                          <a:latin typeface="Arial"/>
                          <a:cs typeface="Arial"/>
                        </a:rPr>
                        <a:t>Formulaire 2</a:t>
                      </a:r>
                      <a:endParaRPr lang="fr-CA" sz="900" spc="15" noProof="0" dirty="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spcBef>
                          <a:spcPts val="50"/>
                        </a:spcBef>
                      </a:pPr>
                      <a:endParaRPr lang="fr-CA" sz="900" noProof="0" dirty="0" smtClean="0">
                        <a:latin typeface="Times New Roman"/>
                        <a:cs typeface="Times New Roman"/>
                      </a:endParaRPr>
                    </a:p>
                    <a:p>
                      <a:pPr marL="19050">
                        <a:lnSpc>
                          <a:spcPct val="100000"/>
                        </a:lnSpc>
                      </a:pPr>
                      <a:r>
                        <a:rPr lang="fr-CA" sz="900" noProof="0" dirty="0" smtClean="0">
                          <a:latin typeface="Arial"/>
                          <a:cs typeface="Arial"/>
                        </a:rPr>
                        <a:t>Vérification de dossiers, rétroaction </a:t>
                      </a:r>
                      <a:r>
                        <a:rPr lang="fr-CA" sz="900" noProof="0" dirty="0" err="1" smtClean="0">
                          <a:latin typeface="Arial"/>
                          <a:cs typeface="Arial"/>
                        </a:rPr>
                        <a:t>multisources</a:t>
                      </a:r>
                      <a:r>
                        <a:rPr lang="fr-CA" sz="900" noProof="0" dirty="0" smtClean="0">
                          <a:latin typeface="Arial"/>
                          <a:cs typeface="Arial"/>
                        </a:rPr>
                        <a:t>, journal de bord du résident</a:t>
                      </a:r>
                      <a:endParaRPr lang="fr-CA" sz="900" noProof="0" dirty="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extLst>
                  <a:ext uri="{0D108BD9-81ED-4DB2-BD59-A6C34878D82A}">
                    <a16:rowId xmlns="" xmlns:a16="http://schemas.microsoft.com/office/drawing/2014/main" xmlns:p15="http://schemas.microsoft.com/office/powerpoint/2012/main" xmlns:p14="http://schemas.microsoft.com/office/powerpoint/2010/main" val="10014"/>
                  </a:ext>
                </a:extLst>
              </a:tr>
              <a:tr h="280399">
                <a:tc>
                  <a:txBody>
                    <a:bodyPr/>
                    <a:lstStyle/>
                    <a:p>
                      <a:pPr>
                        <a:lnSpc>
                          <a:spcPct val="100000"/>
                        </a:lnSpc>
                        <a:spcBef>
                          <a:spcPts val="50"/>
                        </a:spcBef>
                      </a:pPr>
                      <a:endParaRPr sz="600" dirty="0">
                        <a:latin typeface="Times New Roman"/>
                        <a:cs typeface="Times New Roman"/>
                      </a:endParaRPr>
                    </a:p>
                    <a:p>
                      <a:pPr marL="5080" algn="ctr">
                        <a:lnSpc>
                          <a:spcPct val="100000"/>
                        </a:lnSpc>
                      </a:pPr>
                      <a:r>
                        <a:rPr sz="500" b="1" spc="10" dirty="0" smtClean="0">
                          <a:latin typeface="Arial"/>
                          <a:cs typeface="Arial"/>
                        </a:rPr>
                        <a:t>2.10</a:t>
                      </a:r>
                      <a:endParaRPr sz="500" dirty="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45085">
                        <a:lnSpc>
                          <a:spcPct val="108500"/>
                        </a:lnSpc>
                        <a:spcBef>
                          <a:spcPts val="484"/>
                        </a:spcBef>
                      </a:pPr>
                      <a:r>
                        <a:rPr lang="fr-CA" sz="900" spc="5" noProof="0" dirty="0" smtClean="0">
                          <a:latin typeface="Arial"/>
                          <a:cs typeface="Arial"/>
                        </a:rPr>
                        <a:t>Prise en charge anesthésique de patients adultes de classe 1U ou 2U de l’American Society of </a:t>
                      </a:r>
                      <a:r>
                        <a:rPr lang="fr-CA" sz="900" spc="5" noProof="0" dirty="0" err="1" smtClean="0">
                          <a:latin typeface="Arial"/>
                          <a:cs typeface="Arial"/>
                        </a:rPr>
                        <a:t>Anesthesiologists</a:t>
                      </a:r>
                      <a:r>
                        <a:rPr lang="fr-CA" sz="900" spc="5" noProof="0" dirty="0" smtClean="0">
                          <a:latin typeface="Arial"/>
                          <a:cs typeface="Arial"/>
                        </a:rPr>
                        <a:t> (ASA) qui subissent une intervention chirurgicale urgente ou très urgente, à risque faible ou modéré</a:t>
                      </a:r>
                      <a:endParaRPr lang="fr-CA" sz="900" spc="5" noProof="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72390">
                        <a:lnSpc>
                          <a:spcPct val="108500"/>
                        </a:lnSpc>
                        <a:spcBef>
                          <a:spcPts val="484"/>
                        </a:spcBef>
                      </a:pPr>
                      <a:r>
                        <a:rPr lang="fr-CA" sz="900" spc="15" noProof="0" dirty="0" smtClean="0">
                          <a:latin typeface="Arial"/>
                          <a:cs typeface="Arial"/>
                        </a:rPr>
                        <a:t>Classe 1U ou 2U de l’ASA (intervention urgente)</a:t>
                      </a:r>
                      <a:endParaRPr lang="fr-CA" sz="900" spc="15" noProof="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spcBef>
                          <a:spcPts val="50"/>
                        </a:spcBef>
                      </a:pPr>
                      <a:endParaRPr lang="fr-CA" sz="900" noProof="0" dirty="0" smtClean="0">
                        <a:latin typeface="Times New Roman"/>
                        <a:cs typeface="Times New Roman"/>
                      </a:endParaRPr>
                    </a:p>
                    <a:p>
                      <a:pPr marL="19050">
                        <a:lnSpc>
                          <a:spcPct val="100000"/>
                        </a:lnSpc>
                      </a:pPr>
                      <a:r>
                        <a:rPr lang="fr-CA" sz="900" spc="15" noProof="0" dirty="0" smtClean="0">
                          <a:latin typeface="Arial"/>
                          <a:cs typeface="Arial"/>
                        </a:rPr>
                        <a:t>Formulaire 2</a:t>
                      </a:r>
                      <a:endParaRPr lang="fr-CA" sz="900" spc="15" noProof="0" dirty="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pPr>
                      <a:endParaRPr lang="fr-CA" sz="900" noProof="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extLst>
                  <a:ext uri="{0D108BD9-81ED-4DB2-BD59-A6C34878D82A}">
                    <a16:rowId xmlns="" xmlns:a16="http://schemas.microsoft.com/office/drawing/2014/main" xmlns:p15="http://schemas.microsoft.com/office/powerpoint/2012/main" xmlns:p14="http://schemas.microsoft.com/office/powerpoint/2010/main" val="10015"/>
                  </a:ext>
                </a:extLst>
              </a:tr>
            </a:tbl>
          </a:graphicData>
        </a:graphic>
      </p:graphicFrame>
      <p:sp>
        <p:nvSpPr>
          <p:cNvPr id="4" name="Ellipse 3">
            <a:extLst>
              <a:ext uri="{FF2B5EF4-FFF2-40B4-BE49-F238E27FC236}">
                <a16:creationId xmlns="" xmlns:a16="http://schemas.microsoft.com/office/drawing/2014/main" xmlns:p15="http://schemas.microsoft.com/office/powerpoint/2012/main" xmlns:p14="http://schemas.microsoft.com/office/powerpoint/2010/main" id="{6C1DC6C1-F4D4-CF43-88DF-5FF25B048DEA}"/>
              </a:ext>
            </a:extLst>
          </p:cNvPr>
          <p:cNvSpPr/>
          <p:nvPr/>
        </p:nvSpPr>
        <p:spPr>
          <a:xfrm>
            <a:off x="4609969" y="0"/>
            <a:ext cx="2693323" cy="531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01345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3984" y="195412"/>
            <a:ext cx="6815268" cy="285251"/>
          </a:xfrm>
          <a:prstGeom prst="rect">
            <a:avLst/>
          </a:prstGeom>
        </p:spPr>
        <p:txBody>
          <a:bodyPr vert="horz" wrap="square" lIns="0" tIns="10646" rIns="0" bIns="0" rtlCol="0">
            <a:spAutoFit/>
          </a:bodyPr>
          <a:lstStyle/>
          <a:p>
            <a:pPr marL="11206">
              <a:spcBef>
                <a:spcPts val="84"/>
              </a:spcBef>
            </a:pPr>
            <a:r>
              <a:rPr lang="fr-CA" sz="1800" spc="9" dirty="0" smtClean="0"/>
              <a:t>Exemple de schéma tutoriel en pédiatrie : stages correspondants</a:t>
            </a:r>
            <a:endParaRPr lang="fr-CA" sz="1800" spc="9" dirty="0"/>
          </a:p>
        </p:txBody>
      </p:sp>
      <p:sp>
        <p:nvSpPr>
          <p:cNvPr id="3" name="object 3"/>
          <p:cNvSpPr/>
          <p:nvPr/>
        </p:nvSpPr>
        <p:spPr>
          <a:xfrm>
            <a:off x="8907738" y="4021693"/>
            <a:ext cx="560" cy="0"/>
          </a:xfrm>
          <a:custGeom>
            <a:avLst/>
            <a:gdLst/>
            <a:ahLst/>
            <a:cxnLst/>
            <a:rect l="l" t="t" r="r" b="b"/>
            <a:pathLst>
              <a:path w="634">
                <a:moveTo>
                  <a:pt x="9" y="0"/>
                </a:moveTo>
                <a:close/>
              </a:path>
            </a:pathLst>
          </a:custGeom>
          <a:solidFill>
            <a:srgbClr val="000000"/>
          </a:solidFill>
        </p:spPr>
        <p:txBody>
          <a:bodyPr wrap="square" lIns="0" tIns="0" rIns="0" bIns="0" rtlCol="0"/>
          <a:lstStyle/>
          <a:p>
            <a:endParaRPr sz="1235"/>
          </a:p>
        </p:txBody>
      </p:sp>
      <p:sp>
        <p:nvSpPr>
          <p:cNvPr id="4" name="object 4"/>
          <p:cNvSpPr/>
          <p:nvPr/>
        </p:nvSpPr>
        <p:spPr>
          <a:xfrm>
            <a:off x="8907738" y="4021693"/>
            <a:ext cx="560" cy="0"/>
          </a:xfrm>
          <a:custGeom>
            <a:avLst/>
            <a:gdLst/>
            <a:ahLst/>
            <a:cxnLst/>
            <a:rect l="l" t="t" r="r" b="b"/>
            <a:pathLst>
              <a:path w="634">
                <a:moveTo>
                  <a:pt x="9" y="0"/>
                </a:moveTo>
                <a:close/>
              </a:path>
            </a:pathLst>
          </a:custGeom>
          <a:solidFill>
            <a:srgbClr val="000000"/>
          </a:solidFill>
        </p:spPr>
        <p:txBody>
          <a:bodyPr wrap="square" lIns="0" tIns="0" rIns="0" bIns="0" rtlCol="0"/>
          <a:lstStyle/>
          <a:p>
            <a:endParaRPr sz="1235"/>
          </a:p>
        </p:txBody>
      </p:sp>
      <p:graphicFrame>
        <p:nvGraphicFramePr>
          <p:cNvPr id="5" name="object 5"/>
          <p:cNvGraphicFramePr>
            <a:graphicFrameLocks noGrp="1"/>
          </p:cNvGraphicFramePr>
          <p:nvPr>
            <p:extLst>
              <p:ext uri="{D42A27DB-BD31-4B8C-83A1-F6EECF244321}">
                <p14:modId xmlns:p14="http://schemas.microsoft.com/office/powerpoint/2010/main" val="886153174"/>
              </p:ext>
            </p:extLst>
          </p:nvPr>
        </p:nvGraphicFramePr>
        <p:xfrm>
          <a:off x="273987" y="561120"/>
          <a:ext cx="8622363" cy="5336443"/>
        </p:xfrm>
        <a:graphic>
          <a:graphicData uri="http://schemas.openxmlformats.org/drawingml/2006/table">
            <a:tbl>
              <a:tblPr firstRow="1" bandRow="1">
                <a:tableStyleId>{2D5ABB26-0587-4C30-8999-92F81FD0307C}</a:tableStyleId>
              </a:tblPr>
              <a:tblGrid>
                <a:gridCol w="1478056">
                  <a:extLst>
                    <a:ext uri="{9D8B030D-6E8A-4147-A177-3AD203B41FA5}">
                      <a16:colId xmlns="" xmlns:a16="http://schemas.microsoft.com/office/drawing/2014/main" xmlns:p15="http://schemas.microsoft.com/office/powerpoint/2012/main" xmlns:p14="http://schemas.microsoft.com/office/powerpoint/2010/main" val="20000"/>
                    </a:ext>
                  </a:extLst>
                </a:gridCol>
                <a:gridCol w="598954">
                  <a:extLst>
                    <a:ext uri="{9D8B030D-6E8A-4147-A177-3AD203B41FA5}">
                      <a16:colId xmlns="" xmlns:a16="http://schemas.microsoft.com/office/drawing/2014/main" xmlns:p15="http://schemas.microsoft.com/office/powerpoint/2012/main" xmlns:p14="http://schemas.microsoft.com/office/powerpoint/2010/main" val="20001"/>
                    </a:ext>
                  </a:extLst>
                </a:gridCol>
                <a:gridCol w="501463">
                  <a:extLst>
                    <a:ext uri="{9D8B030D-6E8A-4147-A177-3AD203B41FA5}">
                      <a16:colId xmlns="" xmlns:a16="http://schemas.microsoft.com/office/drawing/2014/main" xmlns:p15="http://schemas.microsoft.com/office/powerpoint/2012/main" xmlns:p14="http://schemas.microsoft.com/office/powerpoint/2010/main" val="20002"/>
                    </a:ext>
                  </a:extLst>
                </a:gridCol>
                <a:gridCol w="462243">
                  <a:extLst>
                    <a:ext uri="{9D8B030D-6E8A-4147-A177-3AD203B41FA5}">
                      <a16:colId xmlns="" xmlns:a16="http://schemas.microsoft.com/office/drawing/2014/main" xmlns:p15="http://schemas.microsoft.com/office/powerpoint/2012/main" xmlns:p14="http://schemas.microsoft.com/office/powerpoint/2010/main" val="20003"/>
                    </a:ext>
                  </a:extLst>
                </a:gridCol>
                <a:gridCol w="403412">
                  <a:extLst>
                    <a:ext uri="{9D8B030D-6E8A-4147-A177-3AD203B41FA5}">
                      <a16:colId xmlns="" xmlns:a16="http://schemas.microsoft.com/office/drawing/2014/main" xmlns:p15="http://schemas.microsoft.com/office/powerpoint/2012/main" xmlns:p14="http://schemas.microsoft.com/office/powerpoint/2010/main" val="20004"/>
                    </a:ext>
                  </a:extLst>
                </a:gridCol>
                <a:gridCol w="403412">
                  <a:extLst>
                    <a:ext uri="{9D8B030D-6E8A-4147-A177-3AD203B41FA5}">
                      <a16:colId xmlns="" xmlns:a16="http://schemas.microsoft.com/office/drawing/2014/main" xmlns:p15="http://schemas.microsoft.com/office/powerpoint/2012/main" xmlns:p14="http://schemas.microsoft.com/office/powerpoint/2010/main" val="20005"/>
                    </a:ext>
                  </a:extLst>
                </a:gridCol>
                <a:gridCol w="559733">
                  <a:extLst>
                    <a:ext uri="{9D8B030D-6E8A-4147-A177-3AD203B41FA5}">
                      <a16:colId xmlns="" xmlns:a16="http://schemas.microsoft.com/office/drawing/2014/main" xmlns:p15="http://schemas.microsoft.com/office/powerpoint/2012/main" xmlns:p14="http://schemas.microsoft.com/office/powerpoint/2010/main" val="20006"/>
                    </a:ext>
                  </a:extLst>
                </a:gridCol>
                <a:gridCol w="403412">
                  <a:extLst>
                    <a:ext uri="{9D8B030D-6E8A-4147-A177-3AD203B41FA5}">
                      <a16:colId xmlns="" xmlns:a16="http://schemas.microsoft.com/office/drawing/2014/main" xmlns:p15="http://schemas.microsoft.com/office/powerpoint/2012/main" xmlns:p14="http://schemas.microsoft.com/office/powerpoint/2010/main" val="20007"/>
                    </a:ext>
                  </a:extLst>
                </a:gridCol>
                <a:gridCol w="403412">
                  <a:extLst>
                    <a:ext uri="{9D8B030D-6E8A-4147-A177-3AD203B41FA5}">
                      <a16:colId xmlns="" xmlns:a16="http://schemas.microsoft.com/office/drawing/2014/main" xmlns:p15="http://schemas.microsoft.com/office/powerpoint/2012/main" xmlns:p14="http://schemas.microsoft.com/office/powerpoint/2010/main" val="20008"/>
                    </a:ext>
                  </a:extLst>
                </a:gridCol>
                <a:gridCol w="494739">
                  <a:extLst>
                    <a:ext uri="{9D8B030D-6E8A-4147-A177-3AD203B41FA5}">
                      <a16:colId xmlns="" xmlns:a16="http://schemas.microsoft.com/office/drawing/2014/main" xmlns:p15="http://schemas.microsoft.com/office/powerpoint/2012/main" xmlns:p14="http://schemas.microsoft.com/office/powerpoint/2010/main" val="20009"/>
                    </a:ext>
                  </a:extLst>
                </a:gridCol>
                <a:gridCol w="358027">
                  <a:extLst>
                    <a:ext uri="{9D8B030D-6E8A-4147-A177-3AD203B41FA5}">
                      <a16:colId xmlns="" xmlns:a16="http://schemas.microsoft.com/office/drawing/2014/main" xmlns:p15="http://schemas.microsoft.com/office/powerpoint/2012/main" xmlns:p14="http://schemas.microsoft.com/office/powerpoint/2010/main" val="20010"/>
                    </a:ext>
                  </a:extLst>
                </a:gridCol>
                <a:gridCol w="449356">
                  <a:extLst>
                    <a:ext uri="{9D8B030D-6E8A-4147-A177-3AD203B41FA5}">
                      <a16:colId xmlns="" xmlns:a16="http://schemas.microsoft.com/office/drawing/2014/main" xmlns:p15="http://schemas.microsoft.com/office/powerpoint/2012/main" xmlns:p14="http://schemas.microsoft.com/office/powerpoint/2010/main" val="20011"/>
                    </a:ext>
                  </a:extLst>
                </a:gridCol>
                <a:gridCol w="410135">
                  <a:extLst>
                    <a:ext uri="{9D8B030D-6E8A-4147-A177-3AD203B41FA5}">
                      <a16:colId xmlns="" xmlns:a16="http://schemas.microsoft.com/office/drawing/2014/main" xmlns:p15="http://schemas.microsoft.com/office/powerpoint/2012/main" xmlns:p14="http://schemas.microsoft.com/office/powerpoint/2010/main" val="20012"/>
                    </a:ext>
                  </a:extLst>
                </a:gridCol>
                <a:gridCol w="410135">
                  <a:extLst>
                    <a:ext uri="{9D8B030D-6E8A-4147-A177-3AD203B41FA5}">
                      <a16:colId xmlns="" xmlns:a16="http://schemas.microsoft.com/office/drawing/2014/main" xmlns:p15="http://schemas.microsoft.com/office/powerpoint/2012/main" xmlns:p14="http://schemas.microsoft.com/office/powerpoint/2010/main" val="20013"/>
                    </a:ext>
                  </a:extLst>
                </a:gridCol>
                <a:gridCol w="410135">
                  <a:extLst>
                    <a:ext uri="{9D8B030D-6E8A-4147-A177-3AD203B41FA5}">
                      <a16:colId xmlns="" xmlns:a16="http://schemas.microsoft.com/office/drawing/2014/main" xmlns:p15="http://schemas.microsoft.com/office/powerpoint/2012/main" xmlns:p14="http://schemas.microsoft.com/office/powerpoint/2010/main" val="20014"/>
                    </a:ext>
                  </a:extLst>
                </a:gridCol>
                <a:gridCol w="501463">
                  <a:extLst>
                    <a:ext uri="{9D8B030D-6E8A-4147-A177-3AD203B41FA5}">
                      <a16:colId xmlns="" xmlns:a16="http://schemas.microsoft.com/office/drawing/2014/main" xmlns:p15="http://schemas.microsoft.com/office/powerpoint/2012/main" xmlns:p14="http://schemas.microsoft.com/office/powerpoint/2010/main" val="20015"/>
                    </a:ext>
                  </a:extLst>
                </a:gridCol>
                <a:gridCol w="374276">
                  <a:extLst>
                    <a:ext uri="{9D8B030D-6E8A-4147-A177-3AD203B41FA5}">
                      <a16:colId xmlns="" xmlns:a16="http://schemas.microsoft.com/office/drawing/2014/main" xmlns:p15="http://schemas.microsoft.com/office/powerpoint/2012/main" xmlns:p14="http://schemas.microsoft.com/office/powerpoint/2010/main" val="20016"/>
                    </a:ext>
                  </a:extLst>
                </a:gridCol>
              </a:tblGrid>
              <a:tr h="176420">
                <a:tc>
                  <a:txBody>
                    <a:bodyPr/>
                    <a:lstStyle/>
                    <a:p>
                      <a:pPr>
                        <a:lnSpc>
                          <a:spcPct val="100000"/>
                        </a:lnSpc>
                      </a:pPr>
                      <a:endParaRPr sz="500" dirty="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gridSpan="16">
                  <a:txBody>
                    <a:bodyPr/>
                    <a:lstStyle/>
                    <a:p>
                      <a:pPr marL="13970" algn="ctr">
                        <a:lnSpc>
                          <a:spcPct val="100000"/>
                        </a:lnSpc>
                        <a:spcBef>
                          <a:spcPts val="20"/>
                        </a:spcBef>
                      </a:pPr>
                      <a:r>
                        <a:rPr sz="900" b="1" spc="-180">
                          <a:latin typeface="Arial"/>
                          <a:cs typeface="Arial"/>
                        </a:rPr>
                        <a:t>R1 (13 périodes)</a:t>
                      </a:r>
                    </a:p>
                  </a:txBody>
                  <a:tcPr marL="0" marR="0" marT="1681" marB="0">
                    <a:lnL w="9525">
                      <a:solidFill>
                        <a:srgbClr val="DADCDD"/>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xmlns:p15="http://schemas.microsoft.com/office/powerpoint/2012/main" xmlns:p14="http://schemas.microsoft.com/office/powerpoint/2010/main" val="10000"/>
                  </a:ext>
                </a:extLst>
              </a:tr>
              <a:tr h="133303">
                <a:tc>
                  <a:txBody>
                    <a:bodyPr/>
                    <a:lstStyle/>
                    <a:p>
                      <a:pPr marL="18415">
                        <a:lnSpc>
                          <a:spcPts val="1010"/>
                        </a:lnSpc>
                        <a:spcBef>
                          <a:spcPts val="75"/>
                        </a:spcBef>
                      </a:pPr>
                      <a:r>
                        <a:rPr sz="600" b="1" spc="-120" dirty="0" err="1">
                          <a:latin typeface="Arial"/>
                          <a:cs typeface="Arial"/>
                        </a:rPr>
                        <a:t>Liste</a:t>
                      </a:r>
                      <a:r>
                        <a:rPr sz="600" b="1" spc="-120" dirty="0">
                          <a:latin typeface="Arial"/>
                          <a:cs typeface="Arial"/>
                        </a:rPr>
                        <a:t> de </a:t>
                      </a:r>
                      <a:r>
                        <a:rPr sz="600" b="1" spc="-120" dirty="0" err="1">
                          <a:latin typeface="Arial"/>
                          <a:cs typeface="Arial"/>
                        </a:rPr>
                        <a:t>planification</a:t>
                      </a:r>
                      <a:r>
                        <a:rPr sz="600" b="1" spc="-120" dirty="0">
                          <a:latin typeface="Arial"/>
                          <a:cs typeface="Arial"/>
                        </a:rPr>
                        <a:t> des APC</a:t>
                      </a:r>
                    </a:p>
                  </a:txBody>
                  <a:tcPr marL="0" marR="0" marT="6303"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rowSpan="2" gridSpan="3">
                  <a:txBody>
                    <a:bodyPr/>
                    <a:lstStyle/>
                    <a:p>
                      <a:pPr>
                        <a:lnSpc>
                          <a:spcPct val="100000"/>
                        </a:lnSpc>
                        <a:spcBef>
                          <a:spcPts val="30"/>
                        </a:spcBef>
                      </a:pPr>
                      <a:endParaRPr sz="800">
                        <a:latin typeface="Times New Roman"/>
                        <a:cs typeface="Times New Roman"/>
                      </a:endParaRPr>
                    </a:p>
                    <a:p>
                      <a:pPr marL="25400">
                        <a:lnSpc>
                          <a:spcPts val="980"/>
                        </a:lnSpc>
                      </a:pPr>
                      <a:r>
                        <a:rPr sz="600" spc="-80">
                          <a:latin typeface="Arial"/>
                          <a:cs typeface="Arial"/>
                        </a:rPr>
                        <a:t>PROGRESSION VERS LA DISCIPLINE (PD) - 3 PÉRIODES</a:t>
                      </a:r>
                    </a:p>
                  </a:txBody>
                  <a:tcPr marL="0" marR="0" marT="2522" marB="0">
                    <a:lnL w="19050">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DDEBF7"/>
                    </a:solidFill>
                  </a:tcPr>
                </a:tc>
                <a:tc rowSpan="2" hMerge="1">
                  <a:txBody>
                    <a:bodyPr/>
                    <a:lstStyle/>
                    <a:p>
                      <a:endParaRPr/>
                    </a:p>
                  </a:txBody>
                  <a:tcPr marL="0" marR="0" marT="0" marB="0"/>
                </a:tc>
                <a:tc rowSpan="2" hMerge="1">
                  <a:txBody>
                    <a:bodyPr/>
                    <a:lstStyle/>
                    <a:p>
                      <a:endParaRPr/>
                    </a:p>
                  </a:txBody>
                  <a:tcPr marL="0" marR="0" marT="0" marB="0"/>
                </a:tc>
                <a:tc rowSpan="2" gridSpan="13">
                  <a:txBody>
                    <a:bodyPr/>
                    <a:lstStyle/>
                    <a:p>
                      <a:pPr>
                        <a:lnSpc>
                          <a:spcPct val="100000"/>
                        </a:lnSpc>
                        <a:spcBef>
                          <a:spcPts val="30"/>
                        </a:spcBef>
                      </a:pPr>
                      <a:endParaRPr sz="800">
                        <a:latin typeface="Times New Roman"/>
                        <a:cs typeface="Times New Roman"/>
                      </a:endParaRPr>
                    </a:p>
                    <a:p>
                      <a:pPr marL="2003425">
                        <a:lnSpc>
                          <a:spcPts val="980"/>
                        </a:lnSpc>
                      </a:pPr>
                      <a:r>
                        <a:rPr sz="600" spc="-80">
                          <a:latin typeface="Arial"/>
                          <a:cs typeface="Arial"/>
                        </a:rPr>
                        <a:t>ACQUISITION DES FONDEMENTS DE LA DISCIPLINE (F) - 10 PÉRIODES</a:t>
                      </a:r>
                    </a:p>
                  </a:txBody>
                  <a:tcPr marL="0" marR="0" marT="2522"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extLst>
                  <a:ext uri="{0D108BD9-81ED-4DB2-BD59-A6C34878D82A}">
                    <a16:rowId xmlns="" xmlns:a16="http://schemas.microsoft.com/office/drawing/2014/main" xmlns:p15="http://schemas.microsoft.com/office/powerpoint/2012/main" xmlns:p14="http://schemas.microsoft.com/office/powerpoint/2010/main" val="10001"/>
                  </a:ext>
                </a:extLst>
              </a:tr>
              <a:tr h="230733">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gridSpan="3" vMerge="1">
                  <a:txBody>
                    <a:bodyPr/>
                    <a:lstStyle/>
                    <a:p>
                      <a:endParaRPr/>
                    </a:p>
                  </a:txBody>
                  <a:tcPr marL="0" marR="0" marT="3810" marB="0">
                    <a:lnL w="19050">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DDEBF7"/>
                    </a:solidFill>
                  </a:tcPr>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381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 xmlns:a16="http://schemas.microsoft.com/office/drawing/2014/main" xmlns:p15="http://schemas.microsoft.com/office/powerpoint/2012/main" xmlns:p14="http://schemas.microsoft.com/office/powerpoint/2010/main" val="10002"/>
                  </a:ext>
                </a:extLst>
              </a:tr>
              <a:tr h="643489">
                <a:tc>
                  <a:txBody>
                    <a:bodyPr/>
                    <a:lstStyle/>
                    <a:p>
                      <a:pPr marL="18415">
                        <a:lnSpc>
                          <a:spcPct val="100000"/>
                        </a:lnSpc>
                        <a:spcBef>
                          <a:spcPts val="75"/>
                        </a:spcBef>
                      </a:pPr>
                      <a:r>
                        <a:rPr sz="600" b="1" u="sng" spc="-100" dirty="0">
                          <a:uFill>
                            <a:solidFill>
                              <a:srgbClr val="000000"/>
                            </a:solidFill>
                          </a:uFill>
                          <a:latin typeface="Arial"/>
                          <a:cs typeface="Arial"/>
                        </a:rPr>
                        <a:t>No de </a:t>
                      </a:r>
                      <a:r>
                        <a:rPr sz="600" b="1" u="sng" spc="-100" dirty="0" err="1">
                          <a:uFill>
                            <a:solidFill>
                              <a:srgbClr val="000000"/>
                            </a:solidFill>
                          </a:uFill>
                          <a:latin typeface="Arial"/>
                          <a:cs typeface="Arial"/>
                        </a:rPr>
                        <a:t>l’APC</a:t>
                      </a:r>
                      <a:r>
                        <a:rPr sz="600" b="1" u="sng" spc="-100" dirty="0">
                          <a:uFill>
                            <a:solidFill>
                              <a:srgbClr val="000000"/>
                            </a:solidFill>
                          </a:uFill>
                          <a:latin typeface="Arial"/>
                          <a:cs typeface="Arial"/>
                        </a:rPr>
                        <a:t> et description :</a:t>
                      </a:r>
                    </a:p>
                  </a:txBody>
                  <a:tcPr marL="0" marR="0" marT="6303"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rgbClr val="A7A8A7"/>
                    </a:solidFill>
                  </a:tcPr>
                </a:tc>
                <a:tc>
                  <a:txBody>
                    <a:bodyPr/>
                    <a:lstStyle/>
                    <a:p>
                      <a:pPr marL="69850" marR="71120" algn="ctr">
                        <a:lnSpc>
                          <a:spcPts val="1160"/>
                        </a:lnSpc>
                      </a:pPr>
                      <a:r>
                        <a:rPr lang="fr-CA" sz="600" noProof="0" dirty="0" smtClean="0">
                          <a:latin typeface="Arial"/>
                          <a:cs typeface="Arial"/>
                        </a:rPr>
                        <a:t>Milieu communautaire (patients hospitalisés, néonatalogie, cabinet)</a:t>
                      </a:r>
                      <a:endParaRPr lang="fr-CA" sz="600" noProof="0" dirty="0">
                        <a:latin typeface="Arial"/>
                        <a:cs typeface="Arial"/>
                      </a:endParaRPr>
                    </a:p>
                  </a:txBody>
                  <a:tcPr marL="0" marR="0" marT="0" marB="0">
                    <a:lnL w="19050">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DDEBF7"/>
                    </a:solidFill>
                  </a:tcPr>
                </a:tc>
                <a:tc>
                  <a:txBody>
                    <a:bodyPr/>
                    <a:lstStyle/>
                    <a:p>
                      <a:pPr algn="ctr">
                        <a:lnSpc>
                          <a:spcPct val="100000"/>
                        </a:lnSpc>
                        <a:spcBef>
                          <a:spcPts val="75"/>
                        </a:spcBef>
                      </a:pPr>
                      <a:r>
                        <a:rPr lang="fr-CA" sz="600" spc="-80" noProof="0" dirty="0" smtClean="0">
                          <a:latin typeface="Arial"/>
                          <a:cs typeface="Arial"/>
                        </a:rPr>
                        <a:t>Médecine d’urgence pédiatrique ou maladies infectieuses</a:t>
                      </a:r>
                      <a:endParaRPr lang="fr-CA" sz="600" spc="-80" noProof="0" dirty="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DDEBF7"/>
                    </a:solidFill>
                  </a:tcPr>
                </a:tc>
                <a:tc>
                  <a:txBody>
                    <a:bodyPr/>
                    <a:lstStyle/>
                    <a:p>
                      <a:pPr marL="92075" marR="13335" indent="-74295">
                        <a:lnSpc>
                          <a:spcPts val="1160"/>
                        </a:lnSpc>
                      </a:pPr>
                      <a:r>
                        <a:rPr lang="fr-CA" sz="600" spc="-35" noProof="0" dirty="0" smtClean="0">
                          <a:latin typeface="Arial"/>
                          <a:cs typeface="Arial"/>
                        </a:rPr>
                        <a:t>Unité (USS ou UEC)</a:t>
                      </a:r>
                      <a:endParaRPr lang="fr-CA" sz="600" spc="-35" noProof="0" dirty="0">
                        <a:latin typeface="Arial"/>
                        <a:cs typeface="Arial"/>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DDEBF7"/>
                    </a:solidFill>
                  </a:tcPr>
                </a:tc>
                <a:tc>
                  <a:txBody>
                    <a:bodyPr/>
                    <a:lstStyle/>
                    <a:p>
                      <a:pPr marL="99060" marR="99695" indent="6985">
                        <a:lnSpc>
                          <a:spcPts val="1160"/>
                        </a:lnSpc>
                      </a:pPr>
                      <a:r>
                        <a:rPr lang="fr-CA" sz="600" spc="-20" noProof="0" dirty="0" smtClean="0">
                          <a:latin typeface="Arial"/>
                          <a:cs typeface="Arial"/>
                        </a:rPr>
                        <a:t>Unité (USS)</a:t>
                      </a:r>
                      <a:endParaRPr lang="fr-CA" sz="600" spc="-20" noProof="0" dirty="0">
                        <a:latin typeface="Arial"/>
                        <a:cs typeface="Arial"/>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L="99060" marR="99695" indent="6985">
                        <a:lnSpc>
                          <a:spcPts val="1160"/>
                        </a:lnSpc>
                      </a:pPr>
                      <a:r>
                        <a:rPr lang="fr-CA" sz="600" spc="-20" noProof="0" dirty="0" smtClean="0">
                          <a:latin typeface="Arial"/>
                          <a:cs typeface="Arial"/>
                        </a:rPr>
                        <a:t>Unité (UEC)</a:t>
                      </a:r>
                      <a:endParaRPr lang="fr-CA" sz="600" spc="-20" noProof="0" dirty="0">
                        <a:latin typeface="Arial"/>
                        <a:cs typeface="Arial"/>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L="47625" marR="48895" algn="ctr">
                        <a:lnSpc>
                          <a:spcPts val="1160"/>
                        </a:lnSpc>
                      </a:pPr>
                      <a:r>
                        <a:rPr lang="fr-CA" sz="600" noProof="0" dirty="0" smtClean="0">
                          <a:latin typeface="Arial"/>
                          <a:cs typeface="Arial"/>
                        </a:rPr>
                        <a:t>Milieu communautaire (patients hospitalisés, néonatologie, cabinet)</a:t>
                      </a:r>
                      <a:endParaRPr lang="fr-CA" sz="600" noProof="0" dirty="0">
                        <a:latin typeface="Arial"/>
                        <a:cs typeface="Arial"/>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L="1270" algn="ctr">
                        <a:lnSpc>
                          <a:spcPct val="100000"/>
                        </a:lnSpc>
                        <a:spcBef>
                          <a:spcPts val="75"/>
                        </a:spcBef>
                      </a:pPr>
                      <a:r>
                        <a:rPr lang="fr-CA" sz="600" spc="-45" noProof="0" dirty="0" smtClean="0">
                          <a:latin typeface="Arial"/>
                          <a:cs typeface="Arial"/>
                        </a:rPr>
                        <a:t>Maladies infectieuses</a:t>
                      </a:r>
                      <a:endParaRPr lang="fr-CA" sz="600" noProof="0" dirty="0" smtClean="0">
                        <a:latin typeface="Arial"/>
                        <a:cs typeface="Arial"/>
                      </a:endParaRPr>
                    </a:p>
                    <a:p>
                      <a:pPr marL="33020" marR="26034" algn="ctr">
                        <a:lnSpc>
                          <a:spcPct val="113799"/>
                        </a:lnSpc>
                      </a:pPr>
                      <a:r>
                        <a:rPr lang="fr-CA" sz="600" spc="25" noProof="0" dirty="0" smtClean="0">
                          <a:latin typeface="Arial"/>
                          <a:cs typeface="Arial"/>
                        </a:rPr>
                        <a:t>(si non vu à l’étape</a:t>
                      </a:r>
                      <a:r>
                        <a:rPr lang="fr-CA" sz="600" spc="25" baseline="0" noProof="0" dirty="0" smtClean="0">
                          <a:latin typeface="Arial"/>
                          <a:cs typeface="Arial"/>
                        </a:rPr>
                        <a:t> </a:t>
                      </a:r>
                      <a:r>
                        <a:rPr lang="fr-CA" sz="600" spc="25" noProof="0" dirty="0" smtClean="0">
                          <a:latin typeface="Arial"/>
                          <a:cs typeface="Arial"/>
                        </a:rPr>
                        <a:t>PD)</a:t>
                      </a:r>
                      <a:endParaRPr lang="fr-CA" sz="600" spc="25" noProof="0" dirty="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L="33020" marR="33020" indent="6985">
                        <a:lnSpc>
                          <a:spcPts val="1160"/>
                        </a:lnSpc>
                      </a:pPr>
                      <a:r>
                        <a:rPr lang="fr-CA" sz="500" spc="15" noProof="0" dirty="0" smtClean="0">
                          <a:latin typeface="Arial"/>
                          <a:cs typeface="Arial"/>
                        </a:rPr>
                        <a:t>Immunologie/allergie</a:t>
                      </a:r>
                    </a:p>
                    <a:p>
                      <a:pPr marL="69850">
                        <a:lnSpc>
                          <a:spcPct val="100000"/>
                        </a:lnSpc>
                        <a:spcBef>
                          <a:spcPts val="80"/>
                        </a:spcBef>
                      </a:pPr>
                      <a:r>
                        <a:rPr lang="fr-CA" sz="500" spc="100" noProof="0" dirty="0" smtClean="0">
                          <a:latin typeface="Arial"/>
                          <a:cs typeface="Arial"/>
                        </a:rPr>
                        <a:t>/Dermatologie</a:t>
                      </a:r>
                      <a:endParaRPr lang="fr-CA" sz="500" spc="100" noProof="0" dirty="0">
                        <a:latin typeface="Arial"/>
                        <a:cs typeface="Arial"/>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algn="ctr">
                        <a:lnSpc>
                          <a:spcPct val="100000"/>
                        </a:lnSpc>
                        <a:spcBef>
                          <a:spcPts val="75"/>
                        </a:spcBef>
                      </a:pPr>
                      <a:r>
                        <a:rPr lang="fr-CA" sz="600" spc="-15" noProof="0" dirty="0" smtClean="0">
                          <a:latin typeface="Arial"/>
                          <a:cs typeface="Arial"/>
                        </a:rPr>
                        <a:t>Adolescent</a:t>
                      </a:r>
                      <a:endParaRPr lang="fr-CA" sz="600" noProof="0" dirty="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R="1270" algn="ctr">
                        <a:lnSpc>
                          <a:spcPct val="100000"/>
                        </a:lnSpc>
                        <a:spcBef>
                          <a:spcPts val="75"/>
                        </a:spcBef>
                      </a:pPr>
                      <a:r>
                        <a:rPr lang="fr-CA" sz="600" spc="-40" noProof="0" dirty="0" smtClean="0">
                          <a:latin typeface="Arial"/>
                          <a:cs typeface="Arial"/>
                        </a:rPr>
                        <a:t>Chirurgie</a:t>
                      </a:r>
                      <a:endParaRPr lang="fr-CA" sz="600" spc="-40" noProof="0" dirty="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L="121285" marR="11430" indent="-103505">
                        <a:lnSpc>
                          <a:spcPts val="1160"/>
                        </a:lnSpc>
                      </a:pPr>
                      <a:r>
                        <a:rPr lang="fr-CA" sz="600" spc="15" noProof="0" dirty="0" smtClean="0">
                          <a:latin typeface="Arial"/>
                          <a:cs typeface="Arial"/>
                        </a:rPr>
                        <a:t>Soins aux </a:t>
                      </a:r>
                      <a:r>
                        <a:rPr lang="fr-CA" sz="600" spc="15" noProof="0" dirty="0" err="1" smtClean="0">
                          <a:latin typeface="Arial"/>
                          <a:cs typeface="Arial"/>
                        </a:rPr>
                        <a:t>nouveaux-nés</a:t>
                      </a:r>
                      <a:r>
                        <a:rPr lang="fr-CA" sz="600" spc="15" noProof="0" dirty="0" smtClean="0">
                          <a:latin typeface="Arial"/>
                          <a:cs typeface="Arial"/>
                        </a:rPr>
                        <a:t>/unité</a:t>
                      </a:r>
                      <a:r>
                        <a:rPr lang="fr-CA" sz="600" spc="15" baseline="0" noProof="0" dirty="0" smtClean="0">
                          <a:latin typeface="Arial"/>
                          <a:cs typeface="Arial"/>
                        </a:rPr>
                        <a:t> de soins intensifs néonataux (U</a:t>
                      </a:r>
                      <a:r>
                        <a:rPr lang="fr-CA" sz="600" spc="15" noProof="0" dirty="0" smtClean="0">
                          <a:latin typeface="Arial"/>
                          <a:cs typeface="Arial"/>
                        </a:rPr>
                        <a:t>SIN)</a:t>
                      </a:r>
                      <a:endParaRPr lang="fr-CA" sz="600" spc="15" noProof="0" dirty="0">
                        <a:latin typeface="Arial"/>
                        <a:cs typeface="Arial"/>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L="18415">
                        <a:lnSpc>
                          <a:spcPct val="100000"/>
                        </a:lnSpc>
                        <a:spcBef>
                          <a:spcPts val="75"/>
                        </a:spcBef>
                      </a:pPr>
                      <a:r>
                        <a:rPr lang="fr-CA" sz="600" spc="-80" noProof="0" dirty="0" smtClean="0">
                          <a:latin typeface="Arial"/>
                          <a:cs typeface="Arial"/>
                        </a:rPr>
                        <a:t>Médecine d’urgence pédiatrique (2 ou</a:t>
                      </a:r>
                    </a:p>
                    <a:p>
                      <a:pPr marL="33020">
                        <a:lnSpc>
                          <a:spcPct val="100000"/>
                        </a:lnSpc>
                        <a:spcBef>
                          <a:spcPts val="140"/>
                        </a:spcBef>
                      </a:pPr>
                      <a:r>
                        <a:rPr lang="fr-CA" sz="600" spc="-35" noProof="0" dirty="0" smtClean="0">
                          <a:latin typeface="Arial"/>
                          <a:cs typeface="Arial"/>
                        </a:rPr>
                        <a:t>6 sem.)</a:t>
                      </a:r>
                      <a:endParaRPr lang="fr-CA" sz="600" spc="-35" noProof="0" dirty="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L="33020">
                        <a:lnSpc>
                          <a:spcPct val="100000"/>
                        </a:lnSpc>
                        <a:spcBef>
                          <a:spcPts val="75"/>
                        </a:spcBef>
                      </a:pPr>
                      <a:r>
                        <a:rPr lang="fr-CA" sz="600" spc="-25" noProof="0" dirty="0" smtClean="0">
                          <a:latin typeface="Arial"/>
                          <a:cs typeface="Arial"/>
                        </a:rPr>
                        <a:t>Vacances</a:t>
                      </a:r>
                      <a:endParaRPr lang="fr-CA" sz="600" spc="-25" noProof="0" dirty="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R="19050" algn="r">
                        <a:lnSpc>
                          <a:spcPct val="100000"/>
                        </a:lnSpc>
                        <a:spcBef>
                          <a:spcPts val="75"/>
                        </a:spcBef>
                      </a:pPr>
                      <a:r>
                        <a:rPr lang="fr-CA" sz="600" spc="-10" noProof="0" dirty="0" smtClean="0">
                          <a:latin typeface="Arial"/>
                          <a:cs typeface="Arial"/>
                        </a:rPr>
                        <a:t>Recherche</a:t>
                      </a:r>
                      <a:endParaRPr lang="fr-CA" sz="600" spc="-10" noProof="0" dirty="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R="3810" algn="ctr">
                        <a:lnSpc>
                          <a:spcPct val="100000"/>
                        </a:lnSpc>
                        <a:spcBef>
                          <a:spcPts val="75"/>
                        </a:spcBef>
                      </a:pPr>
                      <a:r>
                        <a:rPr lang="fr-CA" sz="600" spc="-114" noProof="0" dirty="0" smtClean="0">
                          <a:latin typeface="Arial"/>
                          <a:cs typeface="Arial"/>
                        </a:rPr>
                        <a:t>R1 : garde</a:t>
                      </a:r>
                      <a:endParaRPr lang="fr-CA" sz="600" spc="-114" noProof="0" dirty="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E7E6E6"/>
                    </a:solidFill>
                  </a:tcPr>
                </a:tc>
                <a:tc>
                  <a:txBody>
                    <a:bodyPr/>
                    <a:lstStyle/>
                    <a:p>
                      <a:pPr marR="133350" algn="r">
                        <a:lnSpc>
                          <a:spcPct val="100000"/>
                        </a:lnSpc>
                        <a:spcBef>
                          <a:spcPts val="75"/>
                        </a:spcBef>
                      </a:pPr>
                      <a:r>
                        <a:rPr lang="fr-CA" sz="600" spc="10" noProof="0" dirty="0" smtClean="0">
                          <a:latin typeface="Arial"/>
                          <a:cs typeface="Arial"/>
                        </a:rPr>
                        <a:t>comité </a:t>
                      </a:r>
                      <a:r>
                        <a:rPr lang="fr-CA" sz="600" spc="10" noProof="0" dirty="0" err="1" smtClean="0">
                          <a:latin typeface="Arial"/>
                          <a:cs typeface="Arial"/>
                        </a:rPr>
                        <a:t>PeRLS</a:t>
                      </a:r>
                      <a:r>
                        <a:rPr lang="fr-CA" sz="600" spc="10" noProof="0" dirty="0" smtClean="0">
                          <a:latin typeface="Arial"/>
                          <a:cs typeface="Arial"/>
                        </a:rPr>
                        <a:t> </a:t>
                      </a:r>
                      <a:endParaRPr lang="fr-CA" sz="600" spc="10" noProof="0" dirty="0">
                        <a:latin typeface="Arial"/>
                        <a:cs typeface="Arial"/>
                      </a:endParaRPr>
                    </a:p>
                  </a:txBody>
                  <a:tcPr marL="0" marR="0" marT="6303" marB="0">
                    <a:lnL w="952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7E6E6"/>
                    </a:solidFill>
                  </a:tcPr>
                </a:tc>
                <a:extLst>
                  <a:ext uri="{0D108BD9-81ED-4DB2-BD59-A6C34878D82A}">
                    <a16:rowId xmlns="" xmlns:a16="http://schemas.microsoft.com/office/drawing/2014/main" xmlns:p15="http://schemas.microsoft.com/office/powerpoint/2012/main" xmlns:p14="http://schemas.microsoft.com/office/powerpoint/2010/main" val="10003"/>
                  </a:ext>
                </a:extLst>
              </a:tr>
              <a:tr h="156812">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rgbClr val="A7A8A7"/>
                    </a:solidFill>
                  </a:tcPr>
                </a:tc>
                <a:tc gridSpan="3">
                  <a:txBody>
                    <a:bodyPr/>
                    <a:lstStyle/>
                    <a:p>
                      <a:pPr marR="1270" algn="ctr">
                        <a:lnSpc>
                          <a:spcPct val="100000"/>
                        </a:lnSpc>
                        <a:spcBef>
                          <a:spcPts val="75"/>
                        </a:spcBef>
                      </a:pPr>
                      <a:r>
                        <a:rPr sz="600" spc="-90">
                          <a:latin typeface="Arial"/>
                          <a:cs typeface="Arial"/>
                        </a:rPr>
                        <a:t>ATELIER INTENSIF (BOOTCAMP)</a:t>
                      </a:r>
                    </a:p>
                  </a:txBody>
                  <a:tcPr marL="0" marR="0" marT="6303" marB="0">
                    <a:lnL w="19050">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DDEBF7"/>
                    </a:solidFill>
                  </a:tcPr>
                </a:tc>
                <a:tc hMerge="1">
                  <a:txBody>
                    <a:bodyPr/>
                    <a:lstStyle/>
                    <a:p>
                      <a:endParaRPr/>
                    </a:p>
                  </a:txBody>
                  <a:tcPr marL="0" marR="0" marT="0" marB="0"/>
                </a:tc>
                <a:tc hMerge="1">
                  <a:txBody>
                    <a:bodyPr/>
                    <a:lstStyle/>
                    <a:p>
                      <a:endParaRPr/>
                    </a:p>
                  </a:txBody>
                  <a:tcPr marL="0" marR="0" marT="0" marB="0"/>
                </a:tc>
                <a:tc gridSpan="13">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DD7E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xmlns:p15="http://schemas.microsoft.com/office/powerpoint/2012/main" xmlns:p14="http://schemas.microsoft.com/office/powerpoint/2010/main" val="10004"/>
                  </a:ext>
                </a:extLst>
              </a:tr>
              <a:tr h="198815">
                <a:tc>
                  <a:txBody>
                    <a:bodyPr/>
                    <a:lstStyle/>
                    <a:p>
                      <a:pPr marL="18415">
                        <a:lnSpc>
                          <a:spcPct val="100000"/>
                        </a:lnSpc>
                        <a:spcBef>
                          <a:spcPts val="5"/>
                        </a:spcBef>
                      </a:pPr>
                      <a:r>
                        <a:rPr sz="500" spc="-70" dirty="0">
                          <a:latin typeface="Arial"/>
                          <a:cs typeface="Arial"/>
                        </a:rPr>
                        <a:t>PD-1 </a:t>
                      </a:r>
                      <a:r>
                        <a:rPr sz="500" spc="-70" dirty="0" err="1">
                          <a:latin typeface="Arial"/>
                          <a:cs typeface="Arial"/>
                        </a:rPr>
                        <a:t>Réalisation</a:t>
                      </a:r>
                      <a:r>
                        <a:rPr sz="500" spc="-70" dirty="0">
                          <a:latin typeface="Arial"/>
                          <a:cs typeface="Arial"/>
                        </a:rPr>
                        <a:t> de </a:t>
                      </a:r>
                      <a:r>
                        <a:rPr sz="500" spc="-70" dirty="0" err="1">
                          <a:latin typeface="Arial"/>
                          <a:cs typeface="Arial"/>
                        </a:rPr>
                        <a:t>l’anamnèse</a:t>
                      </a:r>
                      <a:r>
                        <a:rPr sz="500" spc="-70" dirty="0">
                          <a:latin typeface="Arial"/>
                          <a:cs typeface="Arial"/>
                        </a:rPr>
                        <a:t> et</a:t>
                      </a:r>
                    </a:p>
                    <a:p>
                      <a:pPr marL="18415">
                        <a:lnSpc>
                          <a:spcPct val="100000"/>
                        </a:lnSpc>
                        <a:spcBef>
                          <a:spcPts val="85"/>
                        </a:spcBef>
                      </a:pPr>
                      <a:r>
                        <a:rPr sz="500" spc="-10" dirty="0">
                          <a:latin typeface="Arial"/>
                          <a:cs typeface="Arial"/>
                        </a:rPr>
                        <a:t>de </a:t>
                      </a:r>
                      <a:r>
                        <a:rPr sz="500" spc="-10" dirty="0" err="1">
                          <a:latin typeface="Arial"/>
                          <a:cs typeface="Arial"/>
                        </a:rPr>
                        <a:t>l’examen</a:t>
                      </a:r>
                      <a:r>
                        <a:rPr sz="500" spc="-10" dirty="0">
                          <a:latin typeface="Arial"/>
                          <a:cs typeface="Arial"/>
                        </a:rPr>
                        <a:t> physique</a:t>
                      </a:r>
                    </a:p>
                  </a:txBody>
                  <a:tcPr marL="0" marR="0" marT="42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rgbClr val="FCE4D6"/>
                    </a:solidFill>
                  </a:tcPr>
                </a:tc>
                <a:tc>
                  <a:txBody>
                    <a:bodyPr/>
                    <a:lstStyle/>
                    <a:p>
                      <a:pPr marL="313055">
                        <a:lnSpc>
                          <a:spcPct val="100000"/>
                        </a:lnSpc>
                        <a:spcBef>
                          <a:spcPts val="484"/>
                        </a:spcBef>
                      </a:pPr>
                      <a:r>
                        <a:rPr sz="600">
                          <a:latin typeface="Arial"/>
                          <a:cs typeface="Arial"/>
                        </a:rPr>
                        <a:t>1</a:t>
                      </a:r>
                    </a:p>
                  </a:txBody>
                  <a:tcPr marL="0" marR="0" marT="40761" marB="0">
                    <a:lnL w="19050">
                      <a:solidFill>
                        <a:srgbClr val="000000"/>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11430" algn="ctr">
                        <a:lnSpc>
                          <a:spcPct val="100000"/>
                        </a:lnSpc>
                        <a:spcBef>
                          <a:spcPts val="484"/>
                        </a:spcBef>
                      </a:pPr>
                      <a:r>
                        <a:rPr sz="600">
                          <a:latin typeface="Arial"/>
                          <a:cs typeface="Arial"/>
                        </a:rPr>
                        <a:t>1</a:t>
                      </a:r>
                    </a:p>
                  </a:txBody>
                  <a:tcPr marL="0" marR="0" marT="40761"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11430" algn="ctr">
                        <a:lnSpc>
                          <a:spcPct val="100000"/>
                        </a:lnSpc>
                        <a:spcBef>
                          <a:spcPts val="484"/>
                        </a:spcBef>
                      </a:pPr>
                      <a:r>
                        <a:rPr sz="600">
                          <a:latin typeface="Arial"/>
                          <a:cs typeface="Arial"/>
                        </a:rPr>
                        <a:t>1</a:t>
                      </a:r>
                    </a:p>
                  </a:txBody>
                  <a:tcPr marL="0" marR="0" marT="40761" marB="0">
                    <a:lnL w="9525">
                      <a:solidFill>
                        <a:srgbClr val="DADCDD"/>
                      </a:solidFill>
                      <a:prstDash val="solid"/>
                    </a:lnL>
                    <a:lnR w="9525">
                      <a:solidFill>
                        <a:srgbClr val="000000"/>
                      </a:solidFill>
                      <a:prstDash val="solid"/>
                    </a:lnR>
                    <a:lnT w="19050">
                      <a:solidFill>
                        <a:srgbClr val="000000"/>
                      </a:solidFill>
                      <a:prstDash val="solid"/>
                    </a:lnT>
                    <a:lnB w="9525">
                      <a:solidFill>
                        <a:srgbClr val="DADCDD"/>
                      </a:solidFill>
                      <a:prstDash val="solid"/>
                    </a:lnB>
                  </a:tcPr>
                </a:tc>
                <a:tc rowSpan="2" gridSpan="13">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2F2F2"/>
                    </a:solidFill>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extLst>
                  <a:ext uri="{0D108BD9-81ED-4DB2-BD59-A6C34878D82A}">
                    <a16:rowId xmlns="" xmlns:a16="http://schemas.microsoft.com/office/drawing/2014/main" xmlns:p15="http://schemas.microsoft.com/office/powerpoint/2012/main" xmlns:p14="http://schemas.microsoft.com/office/powerpoint/2010/main" val="10005"/>
                  </a:ext>
                </a:extLst>
              </a:tr>
              <a:tr h="198815">
                <a:tc>
                  <a:txBody>
                    <a:bodyPr/>
                    <a:lstStyle/>
                    <a:p>
                      <a:pPr marL="18415">
                        <a:lnSpc>
                          <a:spcPts val="815"/>
                        </a:lnSpc>
                      </a:pPr>
                      <a:r>
                        <a:rPr sz="500" spc="-70">
                          <a:latin typeface="Arial"/>
                          <a:cs typeface="Arial"/>
                        </a:rPr>
                        <a:t>PD-2 Rédaction et communication</a:t>
                      </a:r>
                    </a:p>
                    <a:p>
                      <a:pPr marL="18415">
                        <a:lnSpc>
                          <a:spcPct val="100000"/>
                        </a:lnSpc>
                        <a:spcBef>
                          <a:spcPts val="85"/>
                        </a:spcBef>
                      </a:pPr>
                      <a:r>
                        <a:rPr sz="500">
                          <a:latin typeface="Arial"/>
                          <a:cs typeface="Arial"/>
                        </a:rPr>
                        <a:t>d’ordonnances pédiatriques</a:t>
                      </a: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rgbClr val="FCE4D6"/>
                    </a:solidFill>
                  </a:tcPr>
                </a:tc>
                <a:tc>
                  <a:txBody>
                    <a:bodyPr/>
                    <a:lstStyle/>
                    <a:p>
                      <a:pPr marL="313055">
                        <a:lnSpc>
                          <a:spcPct val="100000"/>
                        </a:lnSpc>
                        <a:spcBef>
                          <a:spcPts val="509"/>
                        </a:spcBef>
                      </a:pPr>
                      <a:r>
                        <a:rPr sz="600">
                          <a:latin typeface="Arial"/>
                          <a:cs typeface="Arial"/>
                        </a:rPr>
                        <a:t>1</a:t>
                      </a:r>
                    </a:p>
                  </a:txBody>
                  <a:tcPr marL="0" marR="0" marT="42862" marB="0">
                    <a:lnL w="19050">
                      <a:solidFill>
                        <a:srgbClr val="000000"/>
                      </a:solidFill>
                      <a:prstDash val="solid"/>
                    </a:lnL>
                    <a:lnR w="9525">
                      <a:solidFill>
                        <a:srgbClr val="DADCDD"/>
                      </a:solidFill>
                      <a:prstDash val="solid"/>
                    </a:lnR>
                    <a:lnT w="9525">
                      <a:solidFill>
                        <a:srgbClr val="DADCDD"/>
                      </a:solidFill>
                      <a:prstDash val="solid"/>
                    </a:lnT>
                    <a:lnB w="19050">
                      <a:solidFill>
                        <a:srgbClr val="000000"/>
                      </a:solidFill>
                      <a:prstDash val="solid"/>
                    </a:lnB>
                  </a:tcPr>
                </a:tc>
                <a:tc>
                  <a:txBody>
                    <a:bodyPr/>
                    <a:lstStyle/>
                    <a:p>
                      <a:pPr marL="11430" algn="ctr">
                        <a:lnSpc>
                          <a:spcPct val="100000"/>
                        </a:lnSpc>
                        <a:spcBef>
                          <a:spcPts val="509"/>
                        </a:spcBef>
                      </a:pPr>
                      <a:r>
                        <a:rPr sz="600">
                          <a:latin typeface="Arial"/>
                          <a:cs typeface="Arial"/>
                        </a:rPr>
                        <a:t>1</a:t>
                      </a:r>
                    </a:p>
                  </a:txBody>
                  <a:tcPr marL="0" marR="0" marT="42862" marB="0">
                    <a:lnL w="9525">
                      <a:solidFill>
                        <a:srgbClr val="DADCDD"/>
                      </a:solidFill>
                      <a:prstDash val="solid"/>
                    </a:lnL>
                    <a:lnR w="9525">
                      <a:solidFill>
                        <a:srgbClr val="DADCDD"/>
                      </a:solidFill>
                      <a:prstDash val="solid"/>
                    </a:lnR>
                    <a:lnT w="9525">
                      <a:solidFill>
                        <a:srgbClr val="DADCDD"/>
                      </a:solidFill>
                      <a:prstDash val="solid"/>
                    </a:lnT>
                    <a:lnB w="19050">
                      <a:solidFill>
                        <a:srgbClr val="000000"/>
                      </a:solidFill>
                      <a:prstDash val="solid"/>
                    </a:lnB>
                  </a:tcPr>
                </a:tc>
                <a:tc>
                  <a:txBody>
                    <a:bodyPr/>
                    <a:lstStyle/>
                    <a:p>
                      <a:pPr marL="11430" algn="ctr">
                        <a:lnSpc>
                          <a:spcPct val="100000"/>
                        </a:lnSpc>
                        <a:spcBef>
                          <a:spcPts val="509"/>
                        </a:spcBef>
                      </a:pPr>
                      <a:r>
                        <a:rPr sz="600">
                          <a:latin typeface="Arial"/>
                          <a:cs typeface="Arial"/>
                        </a:rPr>
                        <a:t>1</a:t>
                      </a:r>
                    </a:p>
                  </a:txBody>
                  <a:tcPr marL="0" marR="0" marT="42862" marB="0">
                    <a:lnL w="9525">
                      <a:solidFill>
                        <a:srgbClr val="DADCDD"/>
                      </a:solidFill>
                      <a:prstDash val="solid"/>
                    </a:lnL>
                    <a:lnR w="9525">
                      <a:solidFill>
                        <a:srgbClr val="000000"/>
                      </a:solidFill>
                      <a:prstDash val="solid"/>
                    </a:lnR>
                    <a:lnT w="9525">
                      <a:solidFill>
                        <a:srgbClr val="DADCDD"/>
                      </a:solidFill>
                      <a:prstDash val="solid"/>
                    </a:lnT>
                    <a:lnB w="19050">
                      <a:solidFill>
                        <a:srgbClr val="000000"/>
                      </a:solidFill>
                      <a:prstDash val="solid"/>
                    </a:lnB>
                  </a:tcPr>
                </a:tc>
                <a:tc gridSpan="13" vMerge="1">
                  <a:txBody>
                    <a:bodyPr/>
                    <a:lstStyle/>
                    <a:p>
                      <a:endParaRPr/>
                    </a:p>
                  </a:txBody>
                  <a:tcPr marL="0" marR="0" marT="0" marB="0">
                    <a:lnL w="952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 xmlns:a16="http://schemas.microsoft.com/office/drawing/2014/main" xmlns:p15="http://schemas.microsoft.com/office/powerpoint/2012/main" xmlns:p14="http://schemas.microsoft.com/office/powerpoint/2010/main" val="10006"/>
                  </a:ext>
                </a:extLst>
              </a:tr>
              <a:tr h="320174">
                <a:tc>
                  <a:txBody>
                    <a:bodyPr/>
                    <a:lstStyle/>
                    <a:p>
                      <a:pPr marL="18415" marR="355600">
                        <a:lnSpc>
                          <a:spcPts val="990"/>
                        </a:lnSpc>
                        <a:spcBef>
                          <a:spcPts val="20"/>
                        </a:spcBef>
                      </a:pPr>
                      <a:r>
                        <a:rPr sz="500" spc="-65" dirty="0">
                          <a:latin typeface="Arial"/>
                          <a:cs typeface="Arial"/>
                        </a:rPr>
                        <a:t>F-1 </a:t>
                      </a:r>
                      <a:r>
                        <a:rPr sz="500" spc="-65" dirty="0" err="1">
                          <a:latin typeface="Arial"/>
                          <a:cs typeface="Arial"/>
                        </a:rPr>
                        <a:t>Évaluation</a:t>
                      </a:r>
                      <a:r>
                        <a:rPr sz="500" spc="-65" dirty="0">
                          <a:latin typeface="Arial"/>
                          <a:cs typeface="Arial"/>
                        </a:rPr>
                        <a:t> et </a:t>
                      </a:r>
                      <a:r>
                        <a:rPr lang="fr-CA" sz="500" spc="-65" dirty="0" smtClean="0">
                          <a:latin typeface="Arial"/>
                          <a:cs typeface="Arial"/>
                        </a:rPr>
                        <a:t> </a:t>
                      </a:r>
                      <a:r>
                        <a:rPr sz="500" spc="-65" dirty="0" err="1" smtClean="0">
                          <a:latin typeface="Arial"/>
                          <a:cs typeface="Arial"/>
                        </a:rPr>
                        <a:t>prise</a:t>
                      </a:r>
                      <a:r>
                        <a:rPr sz="500" spc="-65" dirty="0" smtClean="0">
                          <a:latin typeface="Arial"/>
                          <a:cs typeface="Arial"/>
                        </a:rPr>
                        <a:t> </a:t>
                      </a:r>
                      <a:r>
                        <a:rPr sz="500" spc="-65" dirty="0" err="1">
                          <a:latin typeface="Arial"/>
                          <a:cs typeface="Arial"/>
                        </a:rPr>
                        <a:t>en</a:t>
                      </a:r>
                      <a:r>
                        <a:rPr sz="500" spc="-65" dirty="0">
                          <a:latin typeface="Arial"/>
                          <a:cs typeface="Arial"/>
                        </a:rPr>
                        <a:t> charge de </a:t>
                      </a:r>
                      <a:r>
                        <a:rPr sz="500" spc="-65" dirty="0" err="1" smtClean="0">
                          <a:latin typeface="Arial"/>
                          <a:cs typeface="Arial"/>
                        </a:rPr>
                        <a:t>problèmes</a:t>
                      </a:r>
                      <a:r>
                        <a:rPr sz="500" spc="-65" dirty="0" smtClean="0">
                          <a:latin typeface="Arial"/>
                          <a:cs typeface="Arial"/>
                        </a:rPr>
                        <a:t> courants</a:t>
                      </a:r>
                      <a:r>
                        <a:rPr lang="fr-CA" sz="500" spc="-65" dirty="0" smtClean="0">
                          <a:latin typeface="Arial"/>
                          <a:cs typeface="Arial"/>
                        </a:rPr>
                        <a:t> en pédiatrie</a:t>
                      </a:r>
                      <a:endParaRPr sz="500" spc="-65" dirty="0">
                        <a:latin typeface="Arial"/>
                        <a:cs typeface="Arial"/>
                      </a:endParaRPr>
                    </a:p>
                  </a:txBody>
                  <a:tcPr marL="0" marR="0" marT="1681"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rowSpan="11" gridSpan="3">
                  <a:txBody>
                    <a:bodyPr/>
                    <a:lstStyle/>
                    <a:p>
                      <a:pPr>
                        <a:lnSpc>
                          <a:spcPct val="100000"/>
                        </a:lnSpc>
                      </a:pPr>
                      <a:endParaRPr sz="5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rowSpan="11" hMerge="1">
                  <a:txBody>
                    <a:bodyPr/>
                    <a:lstStyle/>
                    <a:p>
                      <a:endParaRPr/>
                    </a:p>
                  </a:txBody>
                  <a:tcPr marL="0" marR="0" marT="0" marB="0"/>
                </a:tc>
                <a:tc rowSpan="11" hMerge="1">
                  <a:txBody>
                    <a:bodyPr/>
                    <a:lstStyle/>
                    <a:p>
                      <a:endParaRPr/>
                    </a:p>
                  </a:txBody>
                  <a:tcPr marL="0" marR="0" marT="0" marB="0"/>
                </a:tc>
                <a:tc>
                  <a:txBody>
                    <a:bodyPr/>
                    <a:lstStyle/>
                    <a:p>
                      <a:pPr marL="3810" algn="ctr">
                        <a:lnSpc>
                          <a:spcPct val="100000"/>
                        </a:lnSpc>
                        <a:spcBef>
                          <a:spcPts val="540"/>
                        </a:spcBef>
                      </a:pPr>
                      <a:r>
                        <a:rPr sz="600">
                          <a:latin typeface="Arial"/>
                          <a:cs typeface="Arial"/>
                        </a:rPr>
                        <a:t>1</a:t>
                      </a:r>
                    </a:p>
                  </a:txBody>
                  <a:tcPr marL="0" marR="0" marT="45384" marB="0">
                    <a:lnL w="9525">
                      <a:solidFill>
                        <a:srgbClr val="000000"/>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3810" algn="ctr">
                        <a:lnSpc>
                          <a:spcPct val="100000"/>
                        </a:lnSpc>
                        <a:spcBef>
                          <a:spcPts val="540"/>
                        </a:spcBef>
                      </a:pPr>
                      <a:r>
                        <a:rPr sz="600">
                          <a:latin typeface="Arial"/>
                          <a:cs typeface="Arial"/>
                        </a:rPr>
                        <a:t>1</a:t>
                      </a:r>
                    </a:p>
                  </a:txBody>
                  <a:tcPr marL="0" marR="0" marT="45384"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3810" algn="ctr">
                        <a:lnSpc>
                          <a:spcPct val="100000"/>
                        </a:lnSpc>
                        <a:spcBef>
                          <a:spcPts val="540"/>
                        </a:spcBef>
                      </a:pPr>
                      <a:r>
                        <a:rPr sz="600">
                          <a:latin typeface="Arial"/>
                          <a:cs typeface="Arial"/>
                        </a:rPr>
                        <a:t>1</a:t>
                      </a:r>
                    </a:p>
                  </a:txBody>
                  <a:tcPr marL="0" marR="0" marT="45384"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4445" algn="ctr">
                        <a:lnSpc>
                          <a:spcPct val="100000"/>
                        </a:lnSpc>
                        <a:spcBef>
                          <a:spcPts val="540"/>
                        </a:spcBef>
                      </a:pPr>
                      <a:r>
                        <a:rPr sz="600">
                          <a:latin typeface="Arial"/>
                          <a:cs typeface="Arial"/>
                        </a:rPr>
                        <a:t>1</a:t>
                      </a:r>
                    </a:p>
                  </a:txBody>
                  <a:tcPr marL="0" marR="0" marT="45384"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4445" algn="ctr">
                        <a:lnSpc>
                          <a:spcPct val="100000"/>
                        </a:lnSpc>
                        <a:spcBef>
                          <a:spcPts val="540"/>
                        </a:spcBef>
                      </a:pPr>
                      <a:r>
                        <a:rPr sz="600">
                          <a:latin typeface="Arial"/>
                          <a:cs typeface="Arial"/>
                        </a:rPr>
                        <a:t>1</a:t>
                      </a:r>
                    </a:p>
                  </a:txBody>
                  <a:tcPr marL="0" marR="0" marT="45384"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232410">
                        <a:lnSpc>
                          <a:spcPct val="100000"/>
                        </a:lnSpc>
                        <a:spcBef>
                          <a:spcPts val="540"/>
                        </a:spcBef>
                      </a:pPr>
                      <a:r>
                        <a:rPr sz="600">
                          <a:latin typeface="Arial"/>
                          <a:cs typeface="Arial"/>
                        </a:rPr>
                        <a:t>1</a:t>
                      </a:r>
                    </a:p>
                  </a:txBody>
                  <a:tcPr marL="0" marR="0" marT="45384"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11430" algn="ctr">
                        <a:lnSpc>
                          <a:spcPct val="100000"/>
                        </a:lnSpc>
                        <a:spcBef>
                          <a:spcPts val="540"/>
                        </a:spcBef>
                      </a:pPr>
                      <a:r>
                        <a:rPr sz="600">
                          <a:latin typeface="Arial"/>
                          <a:cs typeface="Arial"/>
                        </a:rPr>
                        <a:t>1</a:t>
                      </a:r>
                    </a:p>
                  </a:txBody>
                  <a:tcPr marL="0" marR="0" marT="45384"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11430" algn="ctr">
                        <a:lnSpc>
                          <a:spcPct val="100000"/>
                        </a:lnSpc>
                        <a:spcBef>
                          <a:spcPts val="540"/>
                        </a:spcBef>
                      </a:pPr>
                      <a:r>
                        <a:rPr sz="600">
                          <a:latin typeface="Arial"/>
                          <a:cs typeface="Arial"/>
                        </a:rPr>
                        <a:t>1</a:t>
                      </a:r>
                    </a:p>
                  </a:txBody>
                  <a:tcPr marL="0" marR="0" marT="45384"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19050">
                      <a:solidFill>
                        <a:srgbClr val="000000"/>
                      </a:solidFill>
                      <a:prstDash val="solid"/>
                    </a:lnR>
                    <a:lnT w="19050">
                      <a:solidFill>
                        <a:srgbClr val="000000"/>
                      </a:solidFill>
                      <a:prstDash val="solid"/>
                    </a:lnT>
                    <a:lnB w="9525">
                      <a:solidFill>
                        <a:srgbClr val="DADCDD"/>
                      </a:solidFill>
                      <a:prstDash val="solid"/>
                    </a:lnB>
                  </a:tcPr>
                </a:tc>
                <a:extLst>
                  <a:ext uri="{0D108BD9-81ED-4DB2-BD59-A6C34878D82A}">
                    <a16:rowId xmlns="" xmlns:a16="http://schemas.microsoft.com/office/drawing/2014/main" xmlns:p15="http://schemas.microsoft.com/office/powerpoint/2012/main" xmlns:p14="http://schemas.microsoft.com/office/powerpoint/2010/main" val="10007"/>
                  </a:ext>
                </a:extLst>
              </a:tr>
              <a:tr h="203200">
                <a:tc>
                  <a:txBody>
                    <a:bodyPr/>
                    <a:lstStyle/>
                    <a:p>
                      <a:pPr marL="18415">
                        <a:lnSpc>
                          <a:spcPts val="875"/>
                        </a:lnSpc>
                      </a:pPr>
                      <a:r>
                        <a:rPr sz="500" spc="-65" dirty="0">
                          <a:latin typeface="Arial"/>
                          <a:cs typeface="Arial"/>
                        </a:rPr>
                        <a:t>F-2 Communication des </a:t>
                      </a:r>
                      <a:r>
                        <a:rPr lang="fr-CA" sz="500" spc="-65" dirty="0" smtClean="0">
                          <a:latin typeface="Arial"/>
                          <a:cs typeface="Arial"/>
                        </a:rPr>
                        <a:t>constatations</a:t>
                      </a:r>
                      <a:endParaRPr sz="500" spc="-65" dirty="0">
                        <a:latin typeface="Arial"/>
                        <a:cs typeface="Arial"/>
                      </a:endParaRPr>
                    </a:p>
                    <a:p>
                      <a:pPr marL="18415">
                        <a:lnSpc>
                          <a:spcPct val="100000"/>
                        </a:lnSpc>
                        <a:spcBef>
                          <a:spcPts val="85"/>
                        </a:spcBef>
                      </a:pPr>
                      <a:r>
                        <a:rPr sz="500" spc="-10" dirty="0">
                          <a:latin typeface="Arial"/>
                          <a:cs typeface="Arial"/>
                        </a:rPr>
                        <a:t>et du plan de </a:t>
                      </a:r>
                      <a:r>
                        <a:rPr sz="500" spc="-10" dirty="0" err="1">
                          <a:latin typeface="Arial"/>
                          <a:cs typeface="Arial"/>
                        </a:rPr>
                        <a:t>prise</a:t>
                      </a:r>
                      <a:r>
                        <a:rPr sz="500" spc="-10" dirty="0">
                          <a:latin typeface="Arial"/>
                          <a:cs typeface="Arial"/>
                        </a:rPr>
                        <a:t> </a:t>
                      </a:r>
                      <a:r>
                        <a:rPr sz="500" spc="-10" dirty="0" err="1">
                          <a:latin typeface="Arial"/>
                          <a:cs typeface="Arial"/>
                        </a:rPr>
                        <a:t>en</a:t>
                      </a:r>
                      <a:r>
                        <a:rPr sz="500" spc="-10" dirty="0">
                          <a:latin typeface="Arial"/>
                          <a:cs typeface="Arial"/>
                        </a:rPr>
                        <a:t> charge du patient</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marL="3810" algn="ctr">
                        <a:lnSpc>
                          <a:spcPct val="100000"/>
                        </a:lnSpc>
                        <a:spcBef>
                          <a:spcPts val="455"/>
                        </a:spcBef>
                      </a:pPr>
                      <a:r>
                        <a:rPr sz="600">
                          <a:latin typeface="Arial"/>
                          <a:cs typeface="Arial"/>
                        </a:rPr>
                        <a:t>1</a:t>
                      </a:r>
                    </a:p>
                  </a:txBody>
                  <a:tcPr marL="0" marR="0" marT="3824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3810" algn="ctr">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3810" algn="ctr">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4445" algn="ctr">
                        <a:lnSpc>
                          <a:spcPct val="100000"/>
                        </a:lnSpc>
                        <a:spcBef>
                          <a:spcPts val="455"/>
                        </a:spcBef>
                      </a:pPr>
                      <a:r>
                        <a:rPr sz="600" dirty="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4445" algn="ctr">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11430" algn="ctr">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11430" algn="ctr">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11430" algn="ctr">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 xmlns:a16="http://schemas.microsoft.com/office/drawing/2014/main" xmlns:p15="http://schemas.microsoft.com/office/powerpoint/2012/main" xmlns:p14="http://schemas.microsoft.com/office/powerpoint/2010/main" val="10008"/>
                  </a:ext>
                </a:extLst>
              </a:tr>
              <a:tr h="207822">
                <a:tc>
                  <a:txBody>
                    <a:bodyPr/>
                    <a:lstStyle/>
                    <a:p>
                      <a:pPr marL="18415">
                        <a:lnSpc>
                          <a:spcPts val="875"/>
                        </a:lnSpc>
                      </a:pPr>
                      <a:r>
                        <a:rPr sz="500" spc="-65" dirty="0">
                          <a:latin typeface="Arial"/>
                          <a:cs typeface="Arial"/>
                        </a:rPr>
                        <a:t>F-3 </a:t>
                      </a:r>
                      <a:r>
                        <a:rPr sz="500" spc="-65" dirty="0" err="1">
                          <a:latin typeface="Arial"/>
                          <a:cs typeface="Arial"/>
                        </a:rPr>
                        <a:t>Amorce</a:t>
                      </a:r>
                      <a:r>
                        <a:rPr sz="500" spc="-65" dirty="0">
                          <a:latin typeface="Arial"/>
                          <a:cs typeface="Arial"/>
                        </a:rPr>
                        <a:t> de la </a:t>
                      </a:r>
                      <a:r>
                        <a:rPr sz="500" spc="-65" dirty="0" err="1">
                          <a:latin typeface="Arial"/>
                          <a:cs typeface="Arial"/>
                        </a:rPr>
                        <a:t>réanimation</a:t>
                      </a:r>
                      <a:r>
                        <a:rPr sz="500" spc="-65" dirty="0">
                          <a:latin typeface="Arial"/>
                          <a:cs typeface="Arial"/>
                        </a:rPr>
                        <a:t> </a:t>
                      </a:r>
                      <a:r>
                        <a:rPr sz="500" spc="-65" dirty="0" err="1">
                          <a:latin typeface="Arial"/>
                          <a:cs typeface="Arial"/>
                        </a:rPr>
                        <a:t>néonatale</a:t>
                      </a:r>
                      <a:endParaRPr sz="500" spc="-65" dirty="0">
                        <a:latin typeface="Arial"/>
                        <a:cs typeface="Arial"/>
                      </a:endParaRPr>
                    </a:p>
                    <a:p>
                      <a:pPr marL="18415">
                        <a:lnSpc>
                          <a:spcPct val="100000"/>
                        </a:lnSpc>
                        <a:spcBef>
                          <a:spcPts val="85"/>
                        </a:spcBef>
                      </a:pPr>
                      <a:r>
                        <a:rPr sz="500" spc="10" dirty="0" err="1">
                          <a:latin typeface="Arial"/>
                          <a:cs typeface="Arial"/>
                        </a:rPr>
                        <a:t>lors</a:t>
                      </a:r>
                      <a:r>
                        <a:rPr sz="500" spc="10" dirty="0">
                          <a:latin typeface="Arial"/>
                          <a:cs typeface="Arial"/>
                        </a:rPr>
                        <a:t> d’un accouchement à </a:t>
                      </a:r>
                      <a:r>
                        <a:rPr sz="500" spc="10" dirty="0" err="1">
                          <a:latin typeface="Arial"/>
                          <a:cs typeface="Arial"/>
                        </a:rPr>
                        <a:t>faible</a:t>
                      </a:r>
                      <a:r>
                        <a:rPr sz="500" spc="10" dirty="0">
                          <a:latin typeface="Arial"/>
                          <a:cs typeface="Arial"/>
                        </a:rPr>
                        <a:t> </a:t>
                      </a:r>
                      <a:r>
                        <a:rPr sz="500" spc="10" dirty="0" err="1">
                          <a:latin typeface="Arial"/>
                          <a:cs typeface="Arial"/>
                        </a:rPr>
                        <a:t>risque</a:t>
                      </a:r>
                      <a:endParaRPr sz="500" spc="10" dirty="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4445" algn="ctr">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232410">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spcBef>
                          <a:spcPts val="55"/>
                        </a:spcBef>
                      </a:pPr>
                      <a:endParaRPr sz="500">
                        <a:latin typeface="Times New Roman"/>
                        <a:cs typeface="Times New Roman"/>
                      </a:endParaRPr>
                    </a:p>
                    <a:p>
                      <a:pPr marR="172085" algn="r">
                        <a:lnSpc>
                          <a:spcPts val="1010"/>
                        </a:lnSpc>
                      </a:pPr>
                      <a:r>
                        <a:rPr sz="600">
                          <a:latin typeface="Arial"/>
                          <a:cs typeface="Arial"/>
                        </a:rPr>
                        <a:t>1</a:t>
                      </a:r>
                    </a:p>
                  </a:txBody>
                  <a:tcPr marL="0" marR="0" marT="4622"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 xmlns:a16="http://schemas.microsoft.com/office/drawing/2014/main" xmlns:p15="http://schemas.microsoft.com/office/powerpoint/2012/main" xmlns:p14="http://schemas.microsoft.com/office/powerpoint/2010/main" val="10009"/>
                  </a:ext>
                </a:extLst>
              </a:tr>
              <a:tr h="140011">
                <a:tc>
                  <a:txBody>
                    <a:bodyPr/>
                    <a:lstStyle/>
                    <a:p>
                      <a:pPr marL="18415">
                        <a:lnSpc>
                          <a:spcPct val="100000"/>
                        </a:lnSpc>
                        <a:spcBef>
                          <a:spcPts val="439"/>
                        </a:spcBef>
                      </a:pPr>
                      <a:r>
                        <a:rPr sz="500" spc="-65" dirty="0">
                          <a:latin typeface="Arial"/>
                          <a:cs typeface="Arial"/>
                        </a:rPr>
                        <a:t>F-4 </a:t>
                      </a:r>
                      <a:r>
                        <a:rPr sz="500" spc="-65" dirty="0" err="1">
                          <a:latin typeface="Arial"/>
                          <a:cs typeface="Arial"/>
                        </a:rPr>
                        <a:t>Prestation</a:t>
                      </a:r>
                      <a:r>
                        <a:rPr sz="500" spc="-65" dirty="0">
                          <a:latin typeface="Arial"/>
                          <a:cs typeface="Arial"/>
                        </a:rPr>
                        <a:t> de </a:t>
                      </a:r>
                      <a:r>
                        <a:rPr sz="500" spc="-65" dirty="0" err="1">
                          <a:latin typeface="Arial"/>
                          <a:cs typeface="Arial"/>
                        </a:rPr>
                        <a:t>soins</a:t>
                      </a:r>
                      <a:r>
                        <a:rPr sz="500" spc="-65" dirty="0">
                          <a:latin typeface="Arial"/>
                          <a:cs typeface="Arial"/>
                        </a:rPr>
                        <a:t> aux </a:t>
                      </a:r>
                      <a:r>
                        <a:rPr sz="500" spc="-65" dirty="0" smtClean="0">
                          <a:latin typeface="Arial"/>
                          <a:cs typeface="Arial"/>
                        </a:rPr>
                        <a:t>nouveau-</a:t>
                      </a:r>
                      <a:r>
                        <a:rPr sz="500" spc="-65" dirty="0" err="1" smtClean="0">
                          <a:latin typeface="Arial"/>
                          <a:cs typeface="Arial"/>
                        </a:rPr>
                        <a:t>nés</a:t>
                      </a:r>
                      <a:r>
                        <a:rPr lang="en-CA" sz="500" spc="-65" dirty="0" smtClean="0">
                          <a:latin typeface="Arial"/>
                          <a:cs typeface="Arial"/>
                        </a:rPr>
                        <a:t> </a:t>
                      </a:r>
                      <a:endParaRPr sz="500" spc="-65" dirty="0">
                        <a:latin typeface="Arial"/>
                        <a:cs typeface="Arial"/>
                      </a:endParaRPr>
                    </a:p>
                  </a:txBody>
                  <a:tcPr marL="0" marR="0" marT="36979"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marL="3810" algn="ctr">
                        <a:lnSpc>
                          <a:spcPct val="100000"/>
                        </a:lnSpc>
                        <a:spcBef>
                          <a:spcPts val="165"/>
                        </a:spcBef>
                      </a:pPr>
                      <a:r>
                        <a:rPr sz="600">
                          <a:latin typeface="Arial"/>
                          <a:cs typeface="Arial"/>
                        </a:rPr>
                        <a:t>1</a:t>
                      </a:r>
                    </a:p>
                  </a:txBody>
                  <a:tcPr marL="0" marR="0" marT="13868"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4445" algn="ctr">
                        <a:lnSpc>
                          <a:spcPct val="100000"/>
                        </a:lnSpc>
                        <a:spcBef>
                          <a:spcPts val="165"/>
                        </a:spcBef>
                      </a:pPr>
                      <a:r>
                        <a:rPr sz="600">
                          <a:latin typeface="Arial"/>
                          <a:cs typeface="Arial"/>
                        </a:rPr>
                        <a:t>1</a:t>
                      </a:r>
                    </a:p>
                  </a:txBody>
                  <a:tcPr marL="0" marR="0" marT="13868"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232410">
                        <a:lnSpc>
                          <a:spcPct val="100000"/>
                        </a:lnSpc>
                        <a:spcBef>
                          <a:spcPts val="165"/>
                        </a:spcBef>
                      </a:pPr>
                      <a:r>
                        <a:rPr sz="600">
                          <a:latin typeface="Arial"/>
                          <a:cs typeface="Arial"/>
                        </a:rPr>
                        <a:t>1</a:t>
                      </a:r>
                    </a:p>
                  </a:txBody>
                  <a:tcPr marL="0" marR="0" marT="13868"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 xmlns:a16="http://schemas.microsoft.com/office/drawing/2014/main" xmlns:p15="http://schemas.microsoft.com/office/powerpoint/2012/main" xmlns:p14="http://schemas.microsoft.com/office/powerpoint/2010/main" val="10010"/>
                  </a:ext>
                </a:extLst>
              </a:tr>
              <a:tr h="393839">
                <a:tc>
                  <a:txBody>
                    <a:bodyPr/>
                    <a:lstStyle/>
                    <a:p>
                      <a:pPr marL="18415">
                        <a:lnSpc>
                          <a:spcPts val="875"/>
                        </a:lnSpc>
                      </a:pPr>
                      <a:r>
                        <a:rPr sz="500" spc="-65" dirty="0">
                          <a:latin typeface="Arial"/>
                          <a:cs typeface="Arial"/>
                        </a:rPr>
                        <a:t>F-5 Reconnaissance des patients </a:t>
                      </a:r>
                      <a:r>
                        <a:rPr sz="500" spc="-65" dirty="0" err="1">
                          <a:latin typeface="Arial"/>
                          <a:cs typeface="Arial"/>
                        </a:rPr>
                        <a:t>dont</a:t>
                      </a:r>
                      <a:r>
                        <a:rPr sz="500" spc="-65" dirty="0">
                          <a:latin typeface="Arial"/>
                          <a:cs typeface="Arial"/>
                        </a:rPr>
                        <a:t> </a:t>
                      </a:r>
                      <a:r>
                        <a:rPr sz="500" spc="-65" dirty="0" err="1">
                          <a:latin typeface="Arial"/>
                          <a:cs typeface="Arial"/>
                        </a:rPr>
                        <a:t>l’état</a:t>
                      </a:r>
                      <a:r>
                        <a:rPr sz="500" spc="-65" dirty="0">
                          <a:latin typeface="Arial"/>
                          <a:cs typeface="Arial"/>
                        </a:rPr>
                        <a:t> se </a:t>
                      </a:r>
                      <a:r>
                        <a:rPr sz="500" spc="-65" dirty="0" err="1">
                          <a:latin typeface="Arial"/>
                          <a:cs typeface="Arial"/>
                        </a:rPr>
                        <a:t>détériore</a:t>
                      </a:r>
                      <a:endParaRPr sz="500" spc="-65" dirty="0">
                        <a:latin typeface="Arial"/>
                        <a:cs typeface="Arial"/>
                      </a:endParaRPr>
                    </a:p>
                    <a:p>
                      <a:pPr marL="18415" marR="238125">
                        <a:lnSpc>
                          <a:spcPct val="109600"/>
                        </a:lnSpc>
                      </a:pPr>
                      <a:r>
                        <a:rPr sz="500" spc="15" dirty="0" err="1">
                          <a:latin typeface="Arial"/>
                          <a:cs typeface="Arial"/>
                        </a:rPr>
                        <a:t>ou</a:t>
                      </a:r>
                      <a:r>
                        <a:rPr sz="500" spc="15" dirty="0">
                          <a:latin typeface="Arial"/>
                          <a:cs typeface="Arial"/>
                        </a:rPr>
                        <a:t> </a:t>
                      </a:r>
                      <a:r>
                        <a:rPr sz="500" spc="15" dirty="0" err="1">
                          <a:latin typeface="Arial"/>
                          <a:cs typeface="Arial"/>
                        </a:rPr>
                        <a:t>en</a:t>
                      </a:r>
                      <a:r>
                        <a:rPr sz="500" spc="15" dirty="0">
                          <a:latin typeface="Arial"/>
                          <a:cs typeface="Arial"/>
                        </a:rPr>
                        <a:t> </a:t>
                      </a:r>
                      <a:r>
                        <a:rPr sz="500" spc="15" dirty="0" err="1">
                          <a:latin typeface="Arial"/>
                          <a:cs typeface="Arial"/>
                        </a:rPr>
                        <a:t>état</a:t>
                      </a:r>
                      <a:r>
                        <a:rPr sz="500" spc="15" dirty="0">
                          <a:latin typeface="Arial"/>
                          <a:cs typeface="Arial"/>
                        </a:rPr>
                        <a:t> critique et </a:t>
                      </a:r>
                      <a:r>
                        <a:rPr sz="500" spc="15" dirty="0" err="1">
                          <a:latin typeface="Arial"/>
                          <a:cs typeface="Arial"/>
                        </a:rPr>
                        <a:t>amorce</a:t>
                      </a:r>
                      <a:r>
                        <a:rPr sz="500" spc="15" dirty="0">
                          <a:latin typeface="Arial"/>
                          <a:cs typeface="Arial"/>
                        </a:rPr>
                        <a:t> de la </a:t>
                      </a:r>
                      <a:r>
                        <a:rPr sz="500" spc="15" dirty="0" err="1">
                          <a:latin typeface="Arial"/>
                          <a:cs typeface="Arial"/>
                        </a:rPr>
                        <a:t>stabilisation</a:t>
                      </a:r>
                      <a:r>
                        <a:rPr sz="500" spc="15" dirty="0">
                          <a:latin typeface="Arial"/>
                          <a:cs typeface="Arial"/>
                        </a:rPr>
                        <a:t> et </a:t>
                      </a:r>
                      <a:r>
                        <a:rPr sz="500" spc="15" dirty="0" smtClean="0">
                          <a:latin typeface="Arial"/>
                          <a:cs typeface="Arial"/>
                        </a:rPr>
                        <a:t>d</a:t>
                      </a:r>
                      <a:r>
                        <a:rPr lang="fr-CA" sz="500" spc="15" dirty="0" smtClean="0">
                          <a:latin typeface="Arial"/>
                          <a:cs typeface="Arial"/>
                        </a:rPr>
                        <a:t>e la prise en charge</a:t>
                      </a:r>
                      <a:endParaRPr sz="500" spc="15" dirty="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600">
                        <a:latin typeface="Times New Roman"/>
                        <a:cs typeface="Times New Roman"/>
                      </a:endParaRPr>
                    </a:p>
                    <a:p>
                      <a:pPr marL="3810" algn="ctr">
                        <a:lnSpc>
                          <a:spcPct val="100000"/>
                        </a:lnSpc>
                      </a:pPr>
                      <a:r>
                        <a:rPr sz="600">
                          <a:latin typeface="Arial"/>
                          <a:cs typeface="Arial"/>
                        </a:rPr>
                        <a:t>1</a:t>
                      </a: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600">
                        <a:latin typeface="Times New Roman"/>
                        <a:cs typeface="Times New Roman"/>
                      </a:endParaRPr>
                    </a:p>
                    <a:p>
                      <a:pPr marL="11430" algn="ctr">
                        <a:lnSpc>
                          <a:spcPct val="100000"/>
                        </a:lnSpc>
                      </a:pPr>
                      <a:r>
                        <a:rPr sz="600">
                          <a:latin typeface="Arial"/>
                          <a:cs typeface="Arial"/>
                        </a:rPr>
                        <a:t>1</a:t>
                      </a: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600">
                        <a:latin typeface="Times New Roman"/>
                        <a:cs typeface="Times New Roman"/>
                      </a:endParaRPr>
                    </a:p>
                    <a:p>
                      <a:pPr marL="11430" algn="ctr">
                        <a:lnSpc>
                          <a:spcPct val="100000"/>
                        </a:lnSpc>
                      </a:pPr>
                      <a:r>
                        <a:rPr sz="600">
                          <a:latin typeface="Arial"/>
                          <a:cs typeface="Arial"/>
                        </a:rPr>
                        <a:t>1</a:t>
                      </a: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600">
                        <a:latin typeface="Times New Roman"/>
                        <a:cs typeface="Times New Roman"/>
                      </a:endParaRPr>
                    </a:p>
                    <a:p>
                      <a:pPr marL="11430" algn="ctr">
                        <a:lnSpc>
                          <a:spcPct val="100000"/>
                        </a:lnSpc>
                      </a:pPr>
                      <a:r>
                        <a:rPr sz="600">
                          <a:latin typeface="Arial"/>
                          <a:cs typeface="Arial"/>
                        </a:rPr>
                        <a:t>1</a:t>
                      </a: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p>
                      <a:pPr>
                        <a:lnSpc>
                          <a:spcPct val="100000"/>
                        </a:lnSpc>
                        <a:spcBef>
                          <a:spcPts val="5"/>
                        </a:spcBef>
                      </a:pPr>
                      <a:endParaRPr sz="600">
                        <a:latin typeface="Times New Roman"/>
                        <a:cs typeface="Times New Roman"/>
                      </a:endParaRPr>
                    </a:p>
                    <a:p>
                      <a:pPr marR="172085" algn="r">
                        <a:lnSpc>
                          <a:spcPts val="1010"/>
                        </a:lnSpc>
                      </a:pPr>
                      <a:r>
                        <a:rPr sz="600">
                          <a:latin typeface="Arial"/>
                          <a:cs typeface="Arial"/>
                        </a:rPr>
                        <a:t>1</a:t>
                      </a:r>
                    </a:p>
                  </a:txBody>
                  <a:tcPr marL="0" marR="0" marT="0"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 xmlns:a16="http://schemas.microsoft.com/office/drawing/2014/main" xmlns:p15="http://schemas.microsoft.com/office/powerpoint/2012/main" xmlns:p14="http://schemas.microsoft.com/office/powerpoint/2010/main" val="10011"/>
                  </a:ext>
                </a:extLst>
              </a:tr>
              <a:tr h="131202">
                <a:tc>
                  <a:txBody>
                    <a:bodyPr/>
                    <a:lstStyle/>
                    <a:p>
                      <a:pPr marL="18415">
                        <a:lnSpc>
                          <a:spcPct val="100000"/>
                        </a:lnSpc>
                        <a:spcBef>
                          <a:spcPts val="150"/>
                        </a:spcBef>
                      </a:pPr>
                      <a:r>
                        <a:rPr sz="500" spc="-65" dirty="0">
                          <a:latin typeface="Arial"/>
                          <a:cs typeface="Arial"/>
                        </a:rPr>
                        <a:t>F6 - </a:t>
                      </a:r>
                      <a:r>
                        <a:rPr sz="500" spc="-65" dirty="0" err="1">
                          <a:latin typeface="Arial"/>
                          <a:cs typeface="Arial"/>
                        </a:rPr>
                        <a:t>Démonstration</a:t>
                      </a:r>
                      <a:r>
                        <a:rPr sz="500" spc="-65" dirty="0">
                          <a:latin typeface="Arial"/>
                          <a:cs typeface="Arial"/>
                        </a:rPr>
                        <a:t> </a:t>
                      </a:r>
                      <a:r>
                        <a:rPr sz="500" spc="-65" dirty="0" smtClean="0">
                          <a:latin typeface="Arial"/>
                          <a:cs typeface="Arial"/>
                        </a:rPr>
                        <a:t>de</a:t>
                      </a:r>
                      <a:r>
                        <a:rPr lang="fr-CA" sz="500" spc="-65" dirty="0" smtClean="0">
                          <a:latin typeface="Arial"/>
                          <a:cs typeface="Arial"/>
                        </a:rPr>
                        <a:t>‘habiletés d’</a:t>
                      </a:r>
                      <a:r>
                        <a:rPr sz="500" spc="-65" dirty="0" err="1" smtClean="0">
                          <a:latin typeface="Arial"/>
                          <a:cs typeface="Arial"/>
                        </a:rPr>
                        <a:t>en</a:t>
                      </a:r>
                      <a:r>
                        <a:rPr sz="500" spc="-65" dirty="0" smtClean="0">
                          <a:latin typeface="Arial"/>
                          <a:cs typeface="Arial"/>
                        </a:rPr>
                        <a:t> </a:t>
                      </a:r>
                      <a:r>
                        <a:rPr sz="500" spc="-65" dirty="0" err="1">
                          <a:latin typeface="Arial"/>
                          <a:cs typeface="Arial"/>
                        </a:rPr>
                        <a:t>enseignement</a:t>
                      </a:r>
                      <a:endParaRPr sz="500" spc="-65" dirty="0">
                        <a:latin typeface="Arial"/>
                        <a:cs typeface="Arial"/>
                      </a:endParaRPr>
                    </a:p>
                  </a:txBody>
                  <a:tcPr marL="0" marR="0" marT="12607"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3810" algn="ctr">
                        <a:lnSpc>
                          <a:spcPts val="1010"/>
                        </a:lnSpc>
                        <a:spcBef>
                          <a:spcPts val="50"/>
                        </a:spcBef>
                      </a:pPr>
                      <a:r>
                        <a:rPr sz="600">
                          <a:latin typeface="Arial"/>
                          <a:cs typeface="Arial"/>
                        </a:rPr>
                        <a:t>1</a:t>
                      </a:r>
                    </a:p>
                  </a:txBody>
                  <a:tcPr marL="0" marR="0" marT="4202"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3810" algn="ctr">
                        <a:lnSpc>
                          <a:spcPts val="1010"/>
                        </a:lnSpc>
                        <a:spcBef>
                          <a:spcPts val="50"/>
                        </a:spcBef>
                      </a:pPr>
                      <a:r>
                        <a:rPr sz="600">
                          <a:latin typeface="Arial"/>
                          <a:cs typeface="Arial"/>
                        </a:rPr>
                        <a:t>1</a:t>
                      </a:r>
                    </a:p>
                  </a:txBody>
                  <a:tcPr marL="0" marR="0" marT="4202"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R="172085" algn="r">
                        <a:lnSpc>
                          <a:spcPts val="1010"/>
                        </a:lnSpc>
                        <a:spcBef>
                          <a:spcPts val="50"/>
                        </a:spcBef>
                      </a:pPr>
                      <a:r>
                        <a:rPr sz="600">
                          <a:latin typeface="Arial"/>
                          <a:cs typeface="Arial"/>
                        </a:rPr>
                        <a:t>1</a:t>
                      </a:r>
                    </a:p>
                  </a:txBody>
                  <a:tcPr marL="0" marR="0" marT="4202"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 xmlns:a16="http://schemas.microsoft.com/office/drawing/2014/main" xmlns:p15="http://schemas.microsoft.com/office/powerpoint/2012/main" xmlns:p14="http://schemas.microsoft.com/office/powerpoint/2010/main" val="10012"/>
                  </a:ext>
                </a:extLst>
              </a:tr>
              <a:tr h="292754">
                <a:tc>
                  <a:txBody>
                    <a:bodyPr/>
                    <a:lstStyle/>
                    <a:p>
                      <a:pPr marL="18415">
                        <a:lnSpc>
                          <a:spcPts val="875"/>
                        </a:lnSpc>
                      </a:pPr>
                      <a:r>
                        <a:rPr sz="500" spc="-65" dirty="0">
                          <a:latin typeface="Arial"/>
                          <a:cs typeface="Arial"/>
                        </a:rPr>
                        <a:t>F-7 Reconnaissance de situations non </a:t>
                      </a:r>
                      <a:r>
                        <a:rPr sz="500" spc="-65" dirty="0" err="1">
                          <a:latin typeface="Arial"/>
                          <a:cs typeface="Arial"/>
                        </a:rPr>
                        <a:t>sécuritaires</a:t>
                      </a:r>
                      <a:r>
                        <a:rPr sz="500" spc="-65" dirty="0">
                          <a:latin typeface="Arial"/>
                          <a:cs typeface="Arial"/>
                        </a:rPr>
                        <a:t> </a:t>
                      </a:r>
                    </a:p>
                    <a:p>
                      <a:pPr marL="18415" marR="109855">
                        <a:lnSpc>
                          <a:spcPct val="109600"/>
                        </a:lnSpc>
                      </a:pPr>
                      <a:r>
                        <a:rPr sz="500" dirty="0">
                          <a:latin typeface="Arial"/>
                          <a:cs typeface="Arial"/>
                        </a:rPr>
                        <a:t>sur le plan </a:t>
                      </a:r>
                      <a:r>
                        <a:rPr sz="500" dirty="0" err="1">
                          <a:latin typeface="Arial"/>
                          <a:cs typeface="Arial"/>
                        </a:rPr>
                        <a:t>individuel</a:t>
                      </a:r>
                      <a:r>
                        <a:rPr sz="500" dirty="0">
                          <a:latin typeface="Arial"/>
                          <a:cs typeface="Arial"/>
                        </a:rPr>
                        <a:t> </a:t>
                      </a:r>
                      <a:r>
                        <a:rPr sz="500" dirty="0" err="1">
                          <a:latin typeface="Arial"/>
                          <a:cs typeface="Arial"/>
                        </a:rPr>
                        <a:t>ou</a:t>
                      </a:r>
                      <a:r>
                        <a:rPr sz="500" dirty="0">
                          <a:latin typeface="Arial"/>
                          <a:cs typeface="Arial"/>
                        </a:rPr>
                        <a:t> </a:t>
                      </a:r>
                      <a:r>
                        <a:rPr sz="500" dirty="0" err="1">
                          <a:latin typeface="Arial"/>
                          <a:cs typeface="Arial"/>
                        </a:rPr>
                        <a:t>collectif</a:t>
                      </a:r>
                      <a:r>
                        <a:rPr sz="500" dirty="0">
                          <a:latin typeface="Arial"/>
                          <a:cs typeface="Arial"/>
                        </a:rPr>
                        <a:t> et </a:t>
                      </a:r>
                      <a:r>
                        <a:rPr sz="500" dirty="0" err="1">
                          <a:latin typeface="Arial"/>
                          <a:cs typeface="Arial"/>
                        </a:rPr>
                        <a:t>demande</a:t>
                      </a:r>
                      <a:r>
                        <a:rPr sz="500" dirty="0">
                          <a:latin typeface="Arial"/>
                          <a:cs typeface="Arial"/>
                        </a:rPr>
                        <a:t> </a:t>
                      </a:r>
                      <a:r>
                        <a:rPr sz="500" dirty="0" err="1">
                          <a:latin typeface="Arial"/>
                          <a:cs typeface="Arial"/>
                        </a:rPr>
                        <a:t>ou</a:t>
                      </a:r>
                      <a:r>
                        <a:rPr sz="500" dirty="0">
                          <a:latin typeface="Arial"/>
                          <a:cs typeface="Arial"/>
                        </a:rPr>
                        <a:t> </a:t>
                      </a:r>
                      <a:r>
                        <a:rPr sz="500" dirty="0" err="1">
                          <a:latin typeface="Arial"/>
                          <a:cs typeface="Arial"/>
                        </a:rPr>
                        <a:t>offre</a:t>
                      </a:r>
                      <a:r>
                        <a:rPr sz="500" dirty="0">
                          <a:latin typeface="Arial"/>
                          <a:cs typeface="Arial"/>
                        </a:rPr>
                        <a:t> </a:t>
                      </a:r>
                      <a:r>
                        <a:rPr sz="500" dirty="0" err="1">
                          <a:latin typeface="Arial"/>
                          <a:cs typeface="Arial"/>
                        </a:rPr>
                        <a:t>d’aide</a:t>
                      </a:r>
                      <a:endParaRPr sz="500" dirty="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600">
                        <a:latin typeface="Times New Roman"/>
                        <a:cs typeface="Times New Roman"/>
                      </a:endParaRPr>
                    </a:p>
                    <a:p>
                      <a:pPr marL="11430" algn="ctr">
                        <a:lnSpc>
                          <a:spcPct val="100000"/>
                        </a:lnSpc>
                      </a:pPr>
                      <a:r>
                        <a:rPr sz="600">
                          <a:latin typeface="Arial"/>
                          <a:cs typeface="Arial"/>
                        </a:rPr>
                        <a:t>1</a:t>
                      </a: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 xmlns:a16="http://schemas.microsoft.com/office/drawing/2014/main" xmlns:p15="http://schemas.microsoft.com/office/powerpoint/2012/main" xmlns:p14="http://schemas.microsoft.com/office/powerpoint/2010/main" val="10013"/>
                  </a:ext>
                </a:extLst>
              </a:tr>
              <a:tr h="203200">
                <a:tc>
                  <a:txBody>
                    <a:bodyPr/>
                    <a:lstStyle/>
                    <a:p>
                      <a:pPr marL="18415">
                        <a:lnSpc>
                          <a:spcPts val="875"/>
                        </a:lnSpc>
                      </a:pPr>
                      <a:r>
                        <a:rPr sz="500" spc="-65" dirty="0">
                          <a:latin typeface="Arial"/>
                          <a:cs typeface="Arial"/>
                        </a:rPr>
                        <a:t>F-8 </a:t>
                      </a:r>
                      <a:r>
                        <a:rPr sz="500" spc="-65" dirty="0" err="1">
                          <a:latin typeface="Arial"/>
                          <a:cs typeface="Arial"/>
                        </a:rPr>
                        <a:t>Prestation</a:t>
                      </a:r>
                      <a:r>
                        <a:rPr sz="500" spc="-65" dirty="0">
                          <a:latin typeface="Arial"/>
                          <a:cs typeface="Arial"/>
                        </a:rPr>
                        <a:t> de </a:t>
                      </a:r>
                      <a:r>
                        <a:rPr sz="500" spc="-65" dirty="0" err="1">
                          <a:latin typeface="Arial"/>
                          <a:cs typeface="Arial"/>
                        </a:rPr>
                        <a:t>soins</a:t>
                      </a:r>
                      <a:r>
                        <a:rPr sz="500" spc="-65" dirty="0">
                          <a:latin typeface="Arial"/>
                          <a:cs typeface="Arial"/>
                        </a:rPr>
                        <a:t> </a:t>
                      </a:r>
                      <a:r>
                        <a:rPr sz="500" spc="-65" dirty="0" err="1">
                          <a:latin typeface="Arial"/>
                          <a:cs typeface="Arial"/>
                        </a:rPr>
                        <a:t>préventifs</a:t>
                      </a:r>
                      <a:endParaRPr sz="500" spc="-65" dirty="0">
                        <a:latin typeface="Arial"/>
                        <a:cs typeface="Arial"/>
                      </a:endParaRPr>
                    </a:p>
                    <a:p>
                      <a:pPr marL="18415">
                        <a:lnSpc>
                          <a:spcPct val="100000"/>
                        </a:lnSpc>
                        <a:spcBef>
                          <a:spcPts val="85"/>
                        </a:spcBef>
                      </a:pPr>
                      <a:r>
                        <a:rPr sz="500" spc="-15" dirty="0">
                          <a:latin typeface="Arial"/>
                          <a:cs typeface="Arial"/>
                        </a:rPr>
                        <a:t>à </a:t>
                      </a:r>
                      <a:r>
                        <a:rPr sz="500" spc="-15" dirty="0" err="1">
                          <a:latin typeface="Arial"/>
                          <a:cs typeface="Arial"/>
                        </a:rPr>
                        <a:t>tous</a:t>
                      </a:r>
                      <a:r>
                        <a:rPr sz="500" spc="-15" dirty="0">
                          <a:latin typeface="Arial"/>
                          <a:cs typeface="Arial"/>
                        </a:rPr>
                        <a:t> les </a:t>
                      </a:r>
                      <a:r>
                        <a:rPr sz="500" spc="-15" dirty="0" err="1">
                          <a:latin typeface="Arial"/>
                          <a:cs typeface="Arial"/>
                        </a:rPr>
                        <a:t>âges</a:t>
                      </a:r>
                      <a:endParaRPr sz="500" spc="-15" dirty="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4445" algn="ctr">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 xmlns:a16="http://schemas.microsoft.com/office/drawing/2014/main" xmlns:p15="http://schemas.microsoft.com/office/powerpoint/2012/main" xmlns:p14="http://schemas.microsoft.com/office/powerpoint/2010/main" val="10014"/>
                  </a:ext>
                </a:extLst>
              </a:tr>
              <a:tr h="301172">
                <a:tc>
                  <a:txBody>
                    <a:bodyPr/>
                    <a:lstStyle/>
                    <a:p>
                      <a:pPr marL="18415" marR="44450">
                        <a:lnSpc>
                          <a:spcPct val="109600"/>
                        </a:lnSpc>
                        <a:spcBef>
                          <a:spcPts val="60"/>
                        </a:spcBef>
                      </a:pPr>
                      <a:r>
                        <a:rPr sz="500" spc="-65">
                          <a:latin typeface="Arial"/>
                          <a:cs typeface="Arial"/>
                        </a:rPr>
                        <a:t>F-9 Coordination de la transition des soins d’enfants dont le cas est non complexe</a:t>
                      </a:r>
                    </a:p>
                  </a:txBody>
                  <a:tcPr marL="0" marR="0" marT="5043"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3810" algn="ctr">
                        <a:lnSpc>
                          <a:spcPct val="100000"/>
                        </a:lnSpc>
                        <a:spcBef>
                          <a:spcPts val="570"/>
                        </a:spcBef>
                      </a:pPr>
                      <a:r>
                        <a:rPr sz="600">
                          <a:latin typeface="Arial"/>
                          <a:cs typeface="Arial"/>
                        </a:rPr>
                        <a:t>1</a:t>
                      </a:r>
                    </a:p>
                  </a:txBody>
                  <a:tcPr marL="0" marR="0" marT="47906"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dirty="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11430" algn="ctr">
                        <a:lnSpc>
                          <a:spcPct val="100000"/>
                        </a:lnSpc>
                        <a:spcBef>
                          <a:spcPts val="570"/>
                        </a:spcBef>
                      </a:pPr>
                      <a:r>
                        <a:rPr sz="600">
                          <a:latin typeface="Arial"/>
                          <a:cs typeface="Arial"/>
                        </a:rPr>
                        <a:t>1</a:t>
                      </a:r>
                    </a:p>
                  </a:txBody>
                  <a:tcPr marL="0" marR="0" marT="47906"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 xmlns:a16="http://schemas.microsoft.com/office/drawing/2014/main" xmlns:p15="http://schemas.microsoft.com/office/powerpoint/2012/main" xmlns:p14="http://schemas.microsoft.com/office/powerpoint/2010/main" val="10015"/>
                  </a:ext>
                </a:extLst>
              </a:tr>
              <a:tr h="207822">
                <a:tc>
                  <a:txBody>
                    <a:bodyPr/>
                    <a:lstStyle/>
                    <a:p>
                      <a:pPr marL="18415">
                        <a:lnSpc>
                          <a:spcPts val="875"/>
                        </a:lnSpc>
                      </a:pPr>
                      <a:r>
                        <a:rPr sz="500" spc="-55" dirty="0">
                          <a:latin typeface="Arial"/>
                          <a:cs typeface="Arial"/>
                        </a:rPr>
                        <a:t>F-10 </a:t>
                      </a:r>
                      <a:r>
                        <a:rPr sz="500" spc="-55" dirty="0" err="1">
                          <a:latin typeface="Arial"/>
                          <a:cs typeface="Arial"/>
                        </a:rPr>
                        <a:t>Exécution</a:t>
                      </a:r>
                      <a:r>
                        <a:rPr sz="500" spc="-55" dirty="0">
                          <a:latin typeface="Arial"/>
                          <a:cs typeface="Arial"/>
                        </a:rPr>
                        <a:t> de techniques </a:t>
                      </a:r>
                      <a:r>
                        <a:rPr sz="500" spc="-55" dirty="0" err="1">
                          <a:latin typeface="Arial"/>
                          <a:cs typeface="Arial"/>
                        </a:rPr>
                        <a:t>d’intervention</a:t>
                      </a:r>
                      <a:r>
                        <a:rPr sz="500" spc="-55" dirty="0">
                          <a:latin typeface="Arial"/>
                          <a:cs typeface="Arial"/>
                        </a:rPr>
                        <a:t> simples</a:t>
                      </a:r>
                    </a:p>
                    <a:p>
                      <a:pPr marL="18415">
                        <a:lnSpc>
                          <a:spcPct val="100000"/>
                        </a:lnSpc>
                        <a:spcBef>
                          <a:spcPts val="85"/>
                        </a:spcBef>
                      </a:pPr>
                      <a:r>
                        <a:rPr lang="fr-CA" sz="500" spc="5" dirty="0" smtClean="0">
                          <a:latin typeface="Arial"/>
                          <a:cs typeface="Arial"/>
                        </a:rPr>
                        <a:t>auprès de </a:t>
                      </a:r>
                      <a:r>
                        <a:rPr sz="500" spc="5" dirty="0" smtClean="0">
                          <a:latin typeface="Arial"/>
                          <a:cs typeface="Arial"/>
                        </a:rPr>
                        <a:t>patients </a:t>
                      </a:r>
                      <a:r>
                        <a:rPr sz="500" spc="5" dirty="0" err="1">
                          <a:latin typeface="Arial"/>
                          <a:cs typeface="Arial"/>
                        </a:rPr>
                        <a:t>ou</a:t>
                      </a:r>
                      <a:r>
                        <a:rPr sz="500" spc="5" dirty="0">
                          <a:latin typeface="Arial"/>
                          <a:cs typeface="Arial"/>
                        </a:rPr>
                        <a:t> </a:t>
                      </a:r>
                      <a:r>
                        <a:rPr lang="fr-CA" sz="500" spc="5" dirty="0" smtClean="0">
                          <a:latin typeface="Arial"/>
                          <a:cs typeface="Arial"/>
                        </a:rPr>
                        <a:t>en</a:t>
                      </a:r>
                      <a:r>
                        <a:rPr sz="500" spc="5" dirty="0" smtClean="0">
                          <a:latin typeface="Arial"/>
                          <a:cs typeface="Arial"/>
                        </a:rPr>
                        <a:t> </a:t>
                      </a:r>
                      <a:r>
                        <a:rPr sz="500" spc="5" dirty="0">
                          <a:latin typeface="Arial"/>
                          <a:cs typeface="Arial"/>
                        </a:rPr>
                        <a:t>simulation</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marL="3810" algn="ctr">
                        <a:lnSpc>
                          <a:spcPct val="100000"/>
                        </a:lnSpc>
                        <a:spcBef>
                          <a:spcPts val="455"/>
                        </a:spcBef>
                      </a:pPr>
                      <a:r>
                        <a:rPr sz="600">
                          <a:latin typeface="Arial"/>
                          <a:cs typeface="Arial"/>
                        </a:rPr>
                        <a:t>1</a:t>
                      </a:r>
                    </a:p>
                  </a:txBody>
                  <a:tcPr marL="0" marR="0" marT="3824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3810" algn="ctr">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4445" algn="ctr">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3810" algn="ctr">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4445" algn="ctr">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11430" algn="ctr">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232410">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11430" algn="ctr">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11430" algn="ctr">
                        <a:lnSpc>
                          <a:spcPct val="100000"/>
                        </a:lnSpc>
                        <a:spcBef>
                          <a:spcPts val="455"/>
                        </a:spcBef>
                      </a:pPr>
                      <a:r>
                        <a:rPr sz="600">
                          <a:latin typeface="Arial"/>
                          <a:cs typeface="Arial"/>
                        </a:rPr>
                        <a:t>1</a:t>
                      </a: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spcBef>
                          <a:spcPts val="55"/>
                        </a:spcBef>
                      </a:pPr>
                      <a:endParaRPr sz="500">
                        <a:latin typeface="Times New Roman"/>
                        <a:cs typeface="Times New Roman"/>
                      </a:endParaRPr>
                    </a:p>
                    <a:p>
                      <a:pPr marR="172085" algn="r">
                        <a:lnSpc>
                          <a:spcPts val="1010"/>
                        </a:lnSpc>
                      </a:pPr>
                      <a:r>
                        <a:rPr sz="600">
                          <a:latin typeface="Arial"/>
                          <a:cs typeface="Arial"/>
                        </a:rPr>
                        <a:t>1</a:t>
                      </a:r>
                    </a:p>
                  </a:txBody>
                  <a:tcPr marL="0" marR="0" marT="4622"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 xmlns:a16="http://schemas.microsoft.com/office/drawing/2014/main" xmlns:p15="http://schemas.microsoft.com/office/powerpoint/2012/main" xmlns:p14="http://schemas.microsoft.com/office/powerpoint/2010/main" val="10016"/>
                  </a:ext>
                </a:extLst>
              </a:tr>
              <a:tr h="301943">
                <a:tc>
                  <a:txBody>
                    <a:bodyPr/>
                    <a:lstStyle/>
                    <a:p>
                      <a:pPr marL="18415">
                        <a:lnSpc>
                          <a:spcPts val="815"/>
                        </a:lnSpc>
                      </a:pPr>
                      <a:r>
                        <a:rPr sz="500" spc="-55" dirty="0">
                          <a:latin typeface="Arial"/>
                          <a:cs typeface="Arial"/>
                        </a:rPr>
                        <a:t>F-11 </a:t>
                      </a:r>
                      <a:r>
                        <a:rPr sz="500" spc="-55" dirty="0" err="1">
                          <a:latin typeface="Arial"/>
                          <a:cs typeface="Arial"/>
                        </a:rPr>
                        <a:t>Élaboration</a:t>
                      </a:r>
                      <a:r>
                        <a:rPr sz="500" spc="-55" dirty="0">
                          <a:latin typeface="Arial"/>
                          <a:cs typeface="Arial"/>
                        </a:rPr>
                        <a:t> d’un plan </a:t>
                      </a:r>
                      <a:r>
                        <a:rPr sz="500" spc="-55" dirty="0" err="1" smtClean="0">
                          <a:latin typeface="Arial"/>
                          <a:cs typeface="Arial"/>
                        </a:rPr>
                        <a:t>d’apprentissage</a:t>
                      </a:r>
                      <a:endParaRPr sz="500" spc="-55" dirty="0">
                        <a:latin typeface="Arial"/>
                        <a:cs typeface="Arial"/>
                      </a:endParaRPr>
                    </a:p>
                    <a:p>
                      <a:pPr marL="18415" marR="55244">
                        <a:lnSpc>
                          <a:spcPct val="109600"/>
                        </a:lnSpc>
                      </a:pPr>
                      <a:r>
                        <a:rPr sz="500" spc="-5" dirty="0" err="1">
                          <a:latin typeface="Arial"/>
                          <a:cs typeface="Arial"/>
                        </a:rPr>
                        <a:t>professionnel</a:t>
                      </a:r>
                      <a:r>
                        <a:rPr sz="500" spc="-5" dirty="0">
                          <a:latin typeface="Arial"/>
                          <a:cs typeface="Arial"/>
                        </a:rPr>
                        <a:t> et participation à des </a:t>
                      </a:r>
                      <a:r>
                        <a:rPr sz="500" spc="-5" dirty="0" err="1">
                          <a:latin typeface="Arial"/>
                          <a:cs typeface="Arial"/>
                        </a:rPr>
                        <a:t>activités</a:t>
                      </a:r>
                      <a:r>
                        <a:rPr sz="500" spc="-5" dirty="0">
                          <a:latin typeface="Arial"/>
                          <a:cs typeface="Arial"/>
                        </a:rPr>
                        <a:t> </a:t>
                      </a:r>
                      <a:r>
                        <a:rPr sz="500" spc="-5" dirty="0" err="1">
                          <a:latin typeface="Arial"/>
                          <a:cs typeface="Arial"/>
                        </a:rPr>
                        <a:t>professionnelles</a:t>
                      </a:r>
                      <a:r>
                        <a:rPr sz="500" spc="-5" dirty="0">
                          <a:latin typeface="Arial"/>
                          <a:cs typeface="Arial"/>
                        </a:rPr>
                        <a:t> </a:t>
                      </a:r>
                      <a:r>
                        <a:rPr sz="500" spc="-5" dirty="0" err="1">
                          <a:latin typeface="Arial"/>
                          <a:cs typeface="Arial"/>
                        </a:rPr>
                        <a:t>ciblées</a:t>
                      </a:r>
                      <a:r>
                        <a:rPr sz="500" spc="-5" dirty="0">
                          <a:latin typeface="Arial"/>
                          <a:cs typeface="Arial"/>
                        </a:rPr>
                        <a:t> et </a:t>
                      </a:r>
                      <a:r>
                        <a:rPr sz="500" spc="-5" dirty="0" err="1">
                          <a:latin typeface="Arial"/>
                          <a:cs typeface="Arial"/>
                        </a:rPr>
                        <a:t>régulières</a:t>
                      </a:r>
                      <a:endParaRPr sz="500" spc="-5" dirty="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dirty="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p>
                      <a:pPr>
                        <a:lnSpc>
                          <a:spcPct val="100000"/>
                        </a:lnSpc>
                        <a:spcBef>
                          <a:spcPts val="5"/>
                        </a:spcBef>
                      </a:pPr>
                      <a:endParaRPr sz="600">
                        <a:latin typeface="Times New Roman"/>
                        <a:cs typeface="Times New Roman"/>
                      </a:endParaRPr>
                    </a:p>
                    <a:p>
                      <a:pPr marR="6350" algn="r">
                        <a:lnSpc>
                          <a:spcPct val="100000"/>
                        </a:lnSpc>
                      </a:pPr>
                      <a:r>
                        <a:rPr sz="600">
                          <a:latin typeface="Arial"/>
                          <a:cs typeface="Arial"/>
                        </a:rPr>
                        <a:t>1</a:t>
                      </a: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dirty="0">
                        <a:latin typeface="Times New Roman"/>
                        <a:cs typeface="Times New Roman"/>
                      </a:endParaRPr>
                    </a:p>
                    <a:p>
                      <a:pPr>
                        <a:lnSpc>
                          <a:spcPct val="100000"/>
                        </a:lnSpc>
                        <a:spcBef>
                          <a:spcPts val="5"/>
                        </a:spcBef>
                      </a:pPr>
                      <a:endParaRPr sz="600" dirty="0">
                        <a:latin typeface="Times New Roman"/>
                        <a:cs typeface="Times New Roman"/>
                      </a:endParaRPr>
                    </a:p>
                    <a:p>
                      <a:pPr marR="172085" algn="r">
                        <a:lnSpc>
                          <a:spcPct val="100000"/>
                        </a:lnSpc>
                      </a:pPr>
                      <a:r>
                        <a:rPr sz="600" dirty="0">
                          <a:latin typeface="Arial"/>
                          <a:cs typeface="Arial"/>
                        </a:rPr>
                        <a:t>1</a:t>
                      </a:r>
                    </a:p>
                  </a:txBody>
                  <a:tcPr marL="0" marR="0" marT="0" marB="0">
                    <a:lnL w="9525">
                      <a:solidFill>
                        <a:srgbClr val="DADCDD"/>
                      </a:solidFill>
                      <a:prstDash val="solid"/>
                    </a:lnL>
                    <a:lnR w="19050">
                      <a:solidFill>
                        <a:srgbClr val="000000"/>
                      </a:solidFill>
                      <a:prstDash val="solid"/>
                    </a:lnR>
                    <a:lnT w="9525">
                      <a:solidFill>
                        <a:srgbClr val="DADCDD"/>
                      </a:solidFill>
                      <a:prstDash val="solid"/>
                    </a:lnT>
                    <a:lnB w="9525">
                      <a:solidFill>
                        <a:srgbClr val="000000"/>
                      </a:solidFill>
                      <a:prstDash val="solid"/>
                    </a:lnB>
                  </a:tcPr>
                </a:tc>
                <a:extLst>
                  <a:ext uri="{0D108BD9-81ED-4DB2-BD59-A6C34878D82A}">
                    <a16:rowId xmlns="" xmlns:a16="http://schemas.microsoft.com/office/drawing/2014/main" xmlns:p15="http://schemas.microsoft.com/office/powerpoint/2012/main" xmlns:p14="http://schemas.microsoft.com/office/powerpoint/2010/main" val="10017"/>
                  </a:ext>
                </a:extLst>
              </a:tr>
            </a:tbl>
          </a:graphicData>
        </a:graphic>
      </p:graphicFrame>
      <p:sp>
        <p:nvSpPr>
          <p:cNvPr id="6" name="Ellipse 5">
            <a:extLst>
              <a:ext uri="{FF2B5EF4-FFF2-40B4-BE49-F238E27FC236}">
                <a16:creationId xmlns="" xmlns:a16="http://schemas.microsoft.com/office/drawing/2014/main" xmlns:p15="http://schemas.microsoft.com/office/powerpoint/2012/main" xmlns:p14="http://schemas.microsoft.com/office/powerpoint/2010/main" id="{C5643E4A-F205-174E-8E43-A03F07096632}"/>
              </a:ext>
            </a:extLst>
          </p:cNvPr>
          <p:cNvSpPr/>
          <p:nvPr/>
        </p:nvSpPr>
        <p:spPr>
          <a:xfrm>
            <a:off x="3840481" y="24937"/>
            <a:ext cx="2693323" cy="531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875906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4560" y="124692"/>
            <a:ext cx="8696226" cy="287749"/>
          </a:xfrm>
          <a:prstGeom prst="rect">
            <a:avLst/>
          </a:prstGeom>
        </p:spPr>
        <p:txBody>
          <a:bodyPr vert="horz" wrap="square" lIns="0" tIns="10646" rIns="0" bIns="0" rtlCol="0">
            <a:spAutoFit/>
          </a:bodyPr>
          <a:lstStyle/>
          <a:p>
            <a:pPr marL="11206">
              <a:spcBef>
                <a:spcPts val="84"/>
              </a:spcBef>
            </a:pPr>
            <a:r>
              <a:rPr lang="fr-CA" sz="1600" spc="18" dirty="0" smtClean="0"/>
              <a:t>Exemple de schéma tutoriel en rhumatologie : nombre d’observations, EFR selon le </a:t>
            </a:r>
            <a:r>
              <a:rPr lang="fr-CA" sz="1800" spc="18" dirty="0" smtClean="0"/>
              <a:t>contexte</a:t>
            </a:r>
            <a:endParaRPr lang="fr-CA" sz="1800" spc="18"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2" y="412441"/>
            <a:ext cx="9166830" cy="672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 xmlns:a16="http://schemas.microsoft.com/office/drawing/2014/main" xmlns:p15="http://schemas.microsoft.com/office/powerpoint/2012/main" xmlns:p14="http://schemas.microsoft.com/office/powerpoint/2010/main" id="{9BAE4B43-30D2-594A-B033-97597E83592C}"/>
              </a:ext>
            </a:extLst>
          </p:cNvPr>
          <p:cNvSpPr/>
          <p:nvPr/>
        </p:nvSpPr>
        <p:spPr>
          <a:xfrm>
            <a:off x="8589971" y="2178917"/>
            <a:ext cx="536117" cy="10649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 xmlns:a16="http://schemas.microsoft.com/office/drawing/2014/main" xmlns:p15="http://schemas.microsoft.com/office/powerpoint/2012/main" xmlns:p14="http://schemas.microsoft.com/office/powerpoint/2010/main" id="{17FF70A9-762C-1F4C-9291-30E0010523CB}"/>
              </a:ext>
            </a:extLst>
          </p:cNvPr>
          <p:cNvSpPr/>
          <p:nvPr/>
        </p:nvSpPr>
        <p:spPr>
          <a:xfrm>
            <a:off x="4222866" y="0"/>
            <a:ext cx="4305992" cy="531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85339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Feuille de travail </a:t>
            </a:r>
          </a:p>
        </p:txBody>
      </p:sp>
      <p:sp>
        <p:nvSpPr>
          <p:cNvPr id="6" name="Content Placeholder 5"/>
          <p:cNvSpPr>
            <a:spLocks noGrp="1"/>
          </p:cNvSpPr>
          <p:nvPr>
            <p:ph idx="1"/>
          </p:nvPr>
        </p:nvSpPr>
        <p:spPr>
          <a:xfrm>
            <a:off x="621155" y="1204327"/>
            <a:ext cx="7886700" cy="3263504"/>
          </a:xfrm>
        </p:spPr>
        <p:txBody>
          <a:bodyPr/>
          <a:lstStyle/>
          <a:p>
            <a:pPr marL="0" lvl="0" indent="0">
              <a:buNone/>
            </a:pPr>
            <a:r>
              <a:rPr lang="fr-CA" dirty="0" smtClean="0"/>
              <a:t>En commençant par les activités des étapes 1 à 3, passez en revue les étapes 4, 5, 6 et 7 sur la feuille de travail et inscrivez quelques notes : </a:t>
            </a:r>
          </a:p>
          <a:p>
            <a:pPr marL="0" lvl="0" indent="0">
              <a:buNone/>
            </a:pPr>
            <a:r>
              <a:rPr lang="fr-CA" dirty="0" smtClean="0"/>
              <a:t>Essayez d’associer quelques APC à des expériences d’apprentissage et des stages</a:t>
            </a:r>
          </a:p>
          <a:p>
            <a:pPr indent="-457200"/>
            <a:r>
              <a:rPr lang="fr-CA" dirty="0" smtClean="0"/>
              <a:t>	Est-ce que la progression semble logique?</a:t>
            </a:r>
          </a:p>
          <a:p>
            <a:pPr indent="-457200"/>
            <a:r>
              <a:rPr lang="fr-CA" dirty="0" smtClean="0"/>
              <a:t>	Y </a:t>
            </a:r>
            <a:r>
              <a:rPr lang="fr-CA" dirty="0" err="1" smtClean="0"/>
              <a:t>a-t-il</a:t>
            </a:r>
            <a:r>
              <a:rPr lang="fr-CA" dirty="0" smtClean="0"/>
              <a:t> des lacunes ou des redondances?</a:t>
            </a:r>
          </a:p>
          <a:p>
            <a:pPr marL="0" lvl="0" indent="0">
              <a:buNone/>
            </a:pPr>
            <a:r>
              <a:rPr lang="fr-CA" sz="2400" b="1" i="1" dirty="0" smtClean="0"/>
              <a:t>Utilisez vos propres APC ou consultez les exemples sur la prochaine diapo.</a:t>
            </a:r>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23</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4294967295"/>
          </p:nvPr>
        </p:nvSpPr>
        <p:spPr>
          <a:xfrm>
            <a:off x="8674100" y="4899025"/>
            <a:ext cx="469900" cy="239713"/>
          </a:xfrm>
        </p:spPr>
        <p:txBody>
          <a:bodyPr/>
          <a:lstStyle/>
          <a:p>
            <a:fld id="{2066355A-084C-D24E-9AD2-7E4FC41EA627}" type="slidenum">
              <a:rPr lang="en-US" smtClean="0"/>
              <a:t>24</a:t>
            </a:fld>
            <a:endParaRPr lang="en-US"/>
          </a:p>
        </p:txBody>
      </p:sp>
      <p:sp>
        <p:nvSpPr>
          <p:cNvPr id="7" name="Rectangle 6">
            <a:extLst>
              <a:ext uri="{FF2B5EF4-FFF2-40B4-BE49-F238E27FC236}">
                <a16:creationId xmlns="" xmlns:a16="http://schemas.microsoft.com/office/drawing/2014/main" xmlns:p15="http://schemas.microsoft.com/office/powerpoint/2012/main" xmlns:p14="http://schemas.microsoft.com/office/powerpoint/2010/main" id="{7E11E459-6628-7C4A-B66B-D3EB7B92B557}"/>
              </a:ext>
            </a:extLst>
          </p:cNvPr>
          <p:cNvSpPr/>
          <p:nvPr/>
        </p:nvSpPr>
        <p:spPr>
          <a:xfrm>
            <a:off x="0" y="576801"/>
            <a:ext cx="9958646" cy="4302716"/>
          </a:xfrm>
          <a:prstGeom prst="rect">
            <a:avLst/>
          </a:prstGeom>
        </p:spPr>
        <p:txBody>
          <a:bodyPr wrap="square">
            <a:spAutoFit/>
          </a:bodyPr>
          <a:lstStyle/>
          <a:p>
            <a:pPr>
              <a:lnSpc>
                <a:spcPct val="115000"/>
              </a:lnSpc>
            </a:pPr>
            <a:r>
              <a:rPr lang="en-CA" sz="1600">
                <a:latin typeface="Calibri" panose="020F0502020204030204" pitchFamily="34" charset="0"/>
                <a:ea typeface="Calibri" panose="020F0502020204030204" pitchFamily="34" charset="0"/>
                <a:cs typeface="Calibri" panose="020F0502020204030204" pitchFamily="34" charset="0"/>
              </a:rPr>
              <a:t> </a:t>
            </a:r>
            <a:endParaRPr lang="fr-CA"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a:latin typeface="Calibri" panose="020F0502020204030204" pitchFamily="34" charset="0"/>
                <a:ea typeface="Calibri" panose="020F0502020204030204" pitchFamily="34" charset="0"/>
                <a:cs typeface="Calibri" panose="020F0502020204030204" pitchFamily="34" charset="0"/>
              </a:rPr>
              <a:t> </a:t>
            </a:r>
            <a:endParaRPr lang="fr-CA"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a:latin typeface="Calibri" panose="020F0502020204030204" pitchFamily="34" charset="0"/>
                <a:ea typeface="Calibri" panose="020F0502020204030204" pitchFamily="34" charset="0"/>
                <a:cs typeface="Calibri" panose="020F0502020204030204" pitchFamily="34" charset="0"/>
              </a:rPr>
              <a:t> </a:t>
            </a:r>
            <a:endParaRPr lang="fr-CA" sz="1600">
              <a:latin typeface="Calibri" panose="020F0502020204030204" pitchFamily="34" charset="0"/>
              <a:ea typeface="Calibri" panose="020F0502020204030204" pitchFamily="34" charset="0"/>
              <a:cs typeface="Times New Roman" panose="02020603050405020304" pitchFamily="18" charset="0"/>
            </a:endParaRPr>
          </a:p>
          <a:p>
            <a:r>
              <a:rPr lang="en-US" sz="1600">
                <a:latin typeface="Calibri" panose="020F0502020204030204" pitchFamily="34" charset="0"/>
                <a:ea typeface="Calibri" panose="020F0502020204030204" pitchFamily="34" charset="0"/>
                <a:cs typeface="Calibri" panose="020F0502020204030204" pitchFamily="34" charset="0"/>
              </a:rPr>
              <a:t> </a:t>
            </a:r>
            <a:endParaRPr lang="fr-CA"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a:latin typeface="Calibri" panose="020F0502020204030204" pitchFamily="34" charset="0"/>
                <a:ea typeface="Calibri" panose="020F0502020204030204" pitchFamily="34" charset="0"/>
                <a:cs typeface="Calibri" panose="020F0502020204030204" pitchFamily="34" charset="0"/>
              </a:rPr>
              <a:t> </a:t>
            </a:r>
            <a:endParaRPr lang="fr-CA"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i="1">
                <a:latin typeface="Calibri" panose="020F0502020204030204" pitchFamily="34" charset="0"/>
                <a:ea typeface="Calibri" panose="020F0502020204030204" pitchFamily="34" charset="0"/>
                <a:cs typeface="Calibri" panose="020F0502020204030204" pitchFamily="34" charset="0"/>
              </a:rPr>
              <a:t> </a:t>
            </a:r>
            <a:endParaRPr lang="fr-CA"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a:latin typeface="Calibri" panose="020F0502020204030204" pitchFamily="34" charset="0"/>
                <a:ea typeface="Calibri" panose="020F0502020204030204" pitchFamily="34" charset="0"/>
                <a:cs typeface="Calibri" panose="020F0502020204030204" pitchFamily="34" charset="0"/>
              </a:rPr>
              <a:t> </a:t>
            </a:r>
            <a:endParaRPr lang="fr-CA"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a:latin typeface="Calibri" panose="020F0502020204030204" pitchFamily="34" charset="0"/>
                <a:ea typeface="Calibri" panose="020F0502020204030204" pitchFamily="34" charset="0"/>
                <a:cs typeface="Calibri" panose="020F0502020204030204" pitchFamily="34" charset="0"/>
              </a:rPr>
              <a:t> </a:t>
            </a:r>
            <a:endParaRPr lang="fr-CA"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a:latin typeface="Calibri" panose="020F0502020204030204" pitchFamily="34" charset="0"/>
                <a:ea typeface="Calibri" panose="020F0502020204030204" pitchFamily="34" charset="0"/>
                <a:cs typeface="Calibri" panose="020F0502020204030204" pitchFamily="34" charset="0"/>
              </a:rPr>
              <a:t> </a:t>
            </a:r>
            <a:endParaRPr lang="fr-CA"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a:latin typeface="Calibri" panose="020F0502020204030204" pitchFamily="34" charset="0"/>
                <a:ea typeface="Calibri" panose="020F0502020204030204" pitchFamily="34" charset="0"/>
                <a:cs typeface="Calibri" panose="020F0502020204030204" pitchFamily="34" charset="0"/>
              </a:rPr>
              <a:t> </a:t>
            </a:r>
            <a:endParaRPr lang="fr-CA"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a:latin typeface="Calibri" panose="020F0502020204030204" pitchFamily="34" charset="0"/>
                <a:ea typeface="Calibri" panose="020F0502020204030204" pitchFamily="34" charset="0"/>
                <a:cs typeface="Calibri" panose="020F0502020204030204" pitchFamily="34" charset="0"/>
              </a:rPr>
              <a:t> </a:t>
            </a:r>
            <a:endParaRPr lang="fr-CA"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a:latin typeface="Calibri" panose="020F0502020204030204" pitchFamily="34" charset="0"/>
                <a:ea typeface="Calibri" panose="020F0502020204030204" pitchFamily="34" charset="0"/>
                <a:cs typeface="Calibri" panose="020F0502020204030204" pitchFamily="34" charset="0"/>
              </a:rPr>
              <a:t> </a:t>
            </a:r>
            <a:endParaRPr lang="fr-CA"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a:latin typeface="Calibri" panose="020F0502020204030204" pitchFamily="34" charset="0"/>
                <a:ea typeface="Calibri" panose="020F0502020204030204" pitchFamily="34" charset="0"/>
                <a:cs typeface="Calibri" panose="020F0502020204030204" pitchFamily="34" charset="0"/>
              </a:rPr>
              <a:t> </a:t>
            </a:r>
            <a:endParaRPr lang="fr-CA" sz="160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CA" sz="1600">
                <a:latin typeface="Calibri" panose="020F0502020204030204" pitchFamily="34" charset="0"/>
                <a:ea typeface="Calibri" panose="020F0502020204030204" pitchFamily="34" charset="0"/>
                <a:cs typeface="Calibri" panose="020F0502020204030204" pitchFamily="34" charset="0"/>
              </a:rPr>
              <a:t> </a:t>
            </a:r>
            <a:endParaRPr lang="fr-CA" sz="160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CA" sz="1600">
                <a:latin typeface="Calibri" panose="020F0502020204030204" pitchFamily="34" charset="0"/>
                <a:ea typeface="Calibri" panose="020F0502020204030204" pitchFamily="34" charset="0"/>
                <a:cs typeface="Calibri" panose="020F0502020204030204" pitchFamily="34" charset="0"/>
              </a:rPr>
              <a:t> </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 xmlns:a16="http://schemas.microsoft.com/office/drawing/2014/main" xmlns:p15="http://schemas.microsoft.com/office/powerpoint/2012/main" xmlns:p14="http://schemas.microsoft.com/office/powerpoint/2010/main" id="{0A7B145D-CFC8-FF4D-8277-EF1D18975A27}"/>
              </a:ext>
            </a:extLst>
          </p:cNvPr>
          <p:cNvSpPr/>
          <p:nvPr/>
        </p:nvSpPr>
        <p:spPr>
          <a:xfrm>
            <a:off x="127770" y="126025"/>
            <a:ext cx="8888461" cy="5110245"/>
          </a:xfrm>
          <a:prstGeom prst="rect">
            <a:avLst/>
          </a:prstGeom>
        </p:spPr>
        <p:txBody>
          <a:bodyPr wrap="square">
            <a:spAutoFit/>
          </a:bodyPr>
          <a:lstStyle/>
          <a:p>
            <a:pPr algn="ctr">
              <a:lnSpc>
                <a:spcPct val="107000"/>
              </a:lnSpc>
              <a:spcAft>
                <a:spcPts val="800"/>
              </a:spcAft>
            </a:pPr>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APC génériques</a:t>
            </a:r>
          </a:p>
          <a:p>
            <a:pPr marL="342900" lvl="0" indent="-342900">
              <a:lnSpc>
                <a:spcPct val="115000"/>
              </a:lnSpc>
              <a:buFont typeface="Symbol" pitchFamily="2" charset="2"/>
              <a:buChar char=""/>
            </a:pPr>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Amorce de l’évaluation clinique globale d’une situation critique</a:t>
            </a:r>
          </a:p>
          <a:p>
            <a:pPr marL="342900" lvl="0" indent="-342900">
              <a:lnSpc>
                <a:spcPct val="115000"/>
              </a:lnSpc>
              <a:buFont typeface="Symbol" pitchFamily="2" charset="2"/>
              <a:buChar char=""/>
            </a:pPr>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Reconnaissance d’une situation urgente et demande d’aide</a:t>
            </a:r>
          </a:p>
          <a:p>
            <a:pPr marL="342900" lvl="0" indent="-342900">
              <a:lnSpc>
                <a:spcPct val="115000"/>
              </a:lnSpc>
              <a:buFont typeface="Symbol" pitchFamily="2" charset="2"/>
              <a:buChar char=""/>
            </a:pPr>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Évaluation de patients présentant une situation clinique courante et proposition de prise en charge</a:t>
            </a:r>
          </a:p>
          <a:p>
            <a:pPr marL="457200"/>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Détection de problèmes concernant l’utilisation des médicaments et formulation de suggestions pour atteindre une prescription optimale</a:t>
            </a:r>
          </a:p>
          <a:p>
            <a:pPr marL="342900" lvl="0" indent="-342900">
              <a:buFont typeface="Symbol" pitchFamily="2" charset="2"/>
              <a:buChar char=""/>
            </a:pPr>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Communication d’information et de conseils à des patients ou à leurs proches en lien avec le diagnostic de différentes maladies et le plan de traitement </a:t>
            </a:r>
          </a:p>
          <a:p>
            <a:pPr marL="342900" lvl="0" indent="-342900">
              <a:buFont typeface="Symbol" pitchFamily="2" charset="2"/>
              <a:buChar char=""/>
            </a:pPr>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Communication écrite en lien avec des cas de soins complexes</a:t>
            </a:r>
          </a:p>
          <a:p>
            <a:pPr marL="342900" indent="-342900">
              <a:buFont typeface="Symbol" pitchFamily="2" charset="2"/>
              <a:buChar char=""/>
            </a:pPr>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Collaboration avec l’équipe interprofessionnelle pour coordonner les soins prodigués à des patients</a:t>
            </a:r>
          </a:p>
          <a:p>
            <a:pPr marL="342900" lvl="0" indent="-342900">
              <a:lnSpc>
                <a:spcPct val="115000"/>
              </a:lnSpc>
              <a:buFont typeface="Symbol" pitchFamily="2" charset="2"/>
              <a:buChar char=""/>
            </a:pPr>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Enseignement et supervision auprès d’apprenants en début de formation </a:t>
            </a:r>
          </a:p>
          <a:p>
            <a:pPr marL="342900" lvl="0" indent="-342900">
              <a:lnSpc>
                <a:spcPct val="115000"/>
              </a:lnSpc>
              <a:buFont typeface="Symbol" pitchFamily="2" charset="2"/>
              <a:buChar char=""/>
            </a:pPr>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Prise en charge de patients présentant plusieurs maladies concomitantes en situation de fragilité</a:t>
            </a:r>
          </a:p>
          <a:p>
            <a:pPr marL="342900" lvl="0" indent="-342900">
              <a:lnSpc>
                <a:spcPct val="115000"/>
              </a:lnSpc>
              <a:buFont typeface="Symbol" pitchFamily="2" charset="2"/>
              <a:buChar char=""/>
            </a:pPr>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Détermination de l’aptitude d’un patient à prendre des décisions </a:t>
            </a:r>
          </a:p>
          <a:p>
            <a:pPr marL="342900" lvl="0" indent="-342900">
              <a:lnSpc>
                <a:spcPct val="115000"/>
              </a:lnSpc>
              <a:buFont typeface="Symbol" pitchFamily="2" charset="2"/>
              <a:buChar char=""/>
            </a:pPr>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Évaluation et prise en charge d’aspects psychosociaux complexes propres aux patients vulnérables</a:t>
            </a:r>
          </a:p>
          <a:p>
            <a:pPr marL="342900" indent="-342900">
              <a:lnSpc>
                <a:spcPct val="115000"/>
              </a:lnSpc>
              <a:buFont typeface="Symbol" pitchFamily="2" charset="2"/>
              <a:buChar char=""/>
            </a:pPr>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Prise en charge des soins de fin de vie chez des personnes âgées</a:t>
            </a:r>
          </a:p>
          <a:p>
            <a:pPr marL="342900" lvl="0" indent="-342900">
              <a:lnSpc>
                <a:spcPct val="115000"/>
              </a:lnSpc>
              <a:buFont typeface="Symbol" pitchFamily="2" charset="2"/>
              <a:buChar char=""/>
            </a:pPr>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Contribution à l’amélioration de la prestation des soins de santé aux personnes âgées au sein des équipes, des établissements et des systèmes</a:t>
            </a:r>
          </a:p>
          <a:p>
            <a:pPr marL="342900" lvl="0" indent="-342900">
              <a:buFont typeface="Symbol" pitchFamily="2" charset="2"/>
              <a:buChar char=""/>
            </a:pPr>
            <a:r>
              <a:rPr lang="fr-CA" sz="1300" dirty="0" smtClean="0">
                <a:solidFill>
                  <a:schemeClr val="bg2">
                    <a:lumMod val="25000"/>
                  </a:schemeClr>
                </a:solidFill>
                <a:latin typeface="Calibri" panose="020F0502020204030204" pitchFamily="34" charset="0"/>
                <a:ea typeface="Times New Roman" panose="02020603050405020304" pitchFamily="18" charset="0"/>
                <a:cs typeface="Calibri" panose="020F0502020204030204" pitchFamily="34" charset="0"/>
              </a:rPr>
              <a:t>Planification et acquisition d’expériences de formation personnalisées concordant avec les plans de carrière </a:t>
            </a:r>
          </a:p>
          <a:p>
            <a:pPr marL="457200"/>
            <a:r>
              <a:rPr lang="fr-CA" sz="1300" dirty="0" smtClean="0">
                <a:solidFill>
                  <a:schemeClr val="bg2">
                    <a:lumMod val="25000"/>
                  </a:schemeClr>
                </a:solidFill>
                <a:latin typeface="Calibri" panose="020F0502020204030204" pitchFamily="34" charset="0"/>
                <a:ea typeface="Times New Roman" panose="02020603050405020304" pitchFamily="18" charset="0"/>
                <a:cs typeface="Calibri" panose="020F0502020204030204" pitchFamily="34" charset="0"/>
              </a:rPr>
              <a:t>ou des besoins d’apprentissage précis </a:t>
            </a:r>
          </a:p>
          <a:p>
            <a:pPr marL="342900" lvl="0" indent="-342900">
              <a:buFont typeface="Symbol" pitchFamily="2" charset="2"/>
              <a:buChar char=""/>
            </a:pPr>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Enseignement scientifique à divers auditoires, y compris des pairs, des stagiaires en début de formation et d’autres professionnels de la santé </a:t>
            </a:r>
          </a:p>
          <a:p>
            <a:pPr marL="342900" indent="-342900">
              <a:buFont typeface="Symbol" pitchFamily="2" charset="2"/>
              <a:buChar char=""/>
            </a:pPr>
            <a:r>
              <a:rPr lang="fr-CA" sz="13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Gestion de la pratique individuelle</a:t>
            </a:r>
          </a:p>
          <a:p>
            <a:pPr marL="342900" lvl="0" indent="-342900">
              <a:buFont typeface="Symbol" pitchFamily="2" charset="2"/>
              <a:buChar char=""/>
            </a:pPr>
            <a:endParaRPr lang="fr-CA" sz="13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02424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Questions ou commentaires? </a:t>
            </a:r>
            <a:endParaRPr lang="fr-CA"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21705" y="1370013"/>
            <a:ext cx="3900590"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25</a:t>
            </a:fld>
            <a:endParaRPr lang="en-US"/>
          </a:p>
        </p:txBody>
      </p:sp>
    </p:spTree>
    <p:extLst>
      <p:ext uri="{BB962C8B-B14F-4D97-AF65-F5344CB8AC3E}">
        <p14:creationId xmlns:p14="http://schemas.microsoft.com/office/powerpoint/2010/main" val="176601712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26</a:t>
            </a:fld>
            <a:endParaRPr lang="en-US"/>
          </a:p>
        </p:txBody>
      </p:sp>
      <p:sp>
        <p:nvSpPr>
          <p:cNvPr id="7" name="Rectangle 6">
            <a:extLst>
              <a:ext uri="{FF2B5EF4-FFF2-40B4-BE49-F238E27FC236}">
                <a16:creationId xmlns="" xmlns:a16="http://schemas.microsoft.com/office/drawing/2014/main" xmlns:p15="http://schemas.microsoft.com/office/powerpoint/2012/main" xmlns:p14="http://schemas.microsoft.com/office/powerpoint/2010/main" id="{7E11E459-6628-7C4A-B66B-D3EB7B92B557}"/>
              </a:ext>
            </a:extLst>
          </p:cNvPr>
          <p:cNvSpPr/>
          <p:nvPr/>
        </p:nvSpPr>
        <p:spPr>
          <a:xfrm>
            <a:off x="0" y="1"/>
            <a:ext cx="9968605" cy="7740581"/>
          </a:xfrm>
          <a:prstGeom prst="rect">
            <a:avLst/>
          </a:prstGeom>
        </p:spPr>
        <p:txBody>
          <a:bodyPr wrap="square">
            <a:spAutoFit/>
          </a:bodyPr>
          <a:lstStyle/>
          <a:p>
            <a:pPr>
              <a:lnSpc>
                <a:spcPct val="115000"/>
              </a:lnSpc>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PROGRESSION VERS LA DISCIPLINE</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Amorce d’une évaluation gériatrique globale</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Évaluation de personnes âgées présentant une situation courante et proposition de prise en charge</a:t>
            </a:r>
          </a:p>
          <a:p>
            <a:pPr>
              <a:lnSpc>
                <a:spcPct val="115000"/>
              </a:lnSpc>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Acquisition des fondements de la discipline</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Réalisation d’évaluations gériatriques globales</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Diagnostic et prise en charge de problèmes médicaux courants chez des patients âgés</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Évaluation, diagnostic et prise en charge de troubles neurocognitifs courants dont le tableau clinique est typique</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Diagnostic et prise en charge initiale du délirium</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Détection de problèmes concernant l’utilisation des médicaments et formulation de suggestions pour atteindre une prescription optimale</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Évaluation et prise en charge de patients présentant un risque de chute  </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Enseignement et supervision auprès d’apprenants en début de formation</a:t>
            </a:r>
          </a:p>
          <a:p>
            <a:pPr>
              <a:lnSpc>
                <a:spcPct val="115000"/>
              </a:lnSpc>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Maîtrise de la discipline</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Prise en charge de personnes âgées présentant un déclin fonctionnel à l’aide de l’évaluation gériatrique globale</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Prise en charge de personnes âgées présentant plusieurs maladies concomitantes en situation de fragilité</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Détermination de l’aptitude d’un patient à prendre des décisions</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Évaluation et prise en charge de patients présentant un trouble neurocognitif complexe ou atypique</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Prévention et prise en charge du délirium</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Évaluation et prise en charge de personnes âgées présentant un trouble de santé mentale non compliqué </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Prise en charge des soins de fin de vie chez des personnes âgées</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Évaluation et prise en charge d’aspects psychosociaux complexes propres aux personnes âgées vulnérables</a:t>
            </a:r>
          </a:p>
          <a:p>
            <a:pPr marL="342900" lvl="0" indent="-342900">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Tenue de rencontres avec la famille et de réunions d’équipe</a:t>
            </a:r>
          </a:p>
          <a:p>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TRANSITION VERS LA PRATIQUE</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Gestion d’une pratique en gériatrie</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Contribution à l’amélioration de la prestation des soins de santé au sein des équipes, des établissements et des systèmes</a:t>
            </a:r>
          </a:p>
          <a:p>
            <a:pPr marL="342900" lvl="0" indent="-342900">
              <a:buFont typeface="+mj-lt"/>
              <a:buAutoNum type="arabicPeriod"/>
            </a:pPr>
            <a:r>
              <a:rPr lang="fr-CA" sz="1000" dirty="0" smtClean="0">
                <a:solidFill>
                  <a:schemeClr val="bg2">
                    <a:lumMod val="25000"/>
                  </a:schemeClr>
                </a:solidFill>
                <a:latin typeface="Calibri" panose="020F0502020204030204" pitchFamily="34" charset="0"/>
                <a:ea typeface="Times New Roman" panose="02020603050405020304" pitchFamily="18" charset="0"/>
                <a:cs typeface="Calibri" panose="020F0502020204030204" pitchFamily="34" charset="0"/>
              </a:rPr>
              <a:t>Planification et acquisition d’expériences de formation personnalisées concordant avec les plans de carrière ou des besoins d’apprentissage précis (stage optionnel)</a:t>
            </a:r>
          </a:p>
          <a:p>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000" dirty="0" smtClean="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Évaluation spéciale</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Élaboration et mise en œuvre d’un plan de développement personnel continu adapté au contexte de pratique futur</a:t>
            </a:r>
          </a:p>
          <a:p>
            <a:pPr marL="342900" lvl="0" indent="-342900">
              <a:lnSpc>
                <a:spcPct val="115000"/>
              </a:lnSpc>
              <a:buFont typeface="+mj-lt"/>
              <a:buAutoNum type="arabicPeriod"/>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Avancement de la gériatrie par des travaux d’érudition</a:t>
            </a:r>
          </a:p>
          <a:p>
            <a:pPr>
              <a:lnSpc>
                <a:spcPct val="115000"/>
              </a:lnSpc>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000" dirty="0" smtClean="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000" dirty="0" smtClean="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000" dirty="0" smtClean="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000" dirty="0" smtClean="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000" dirty="0" smtClean="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CA" sz="1000" i="1"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000" dirty="0" smtClean="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000" dirty="0" smtClean="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000" dirty="0" smtClean="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000" dirty="0" smtClean="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000" dirty="0" smtClean="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000" dirty="0" smtClean="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CA" sz="100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000" dirty="0" smtClean="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CA" sz="1000" dirty="0" smtClean="0">
                <a:latin typeface="Calibri" panose="020F0502020204030204" pitchFamily="34" charset="0"/>
                <a:ea typeface="Calibri" panose="020F0502020204030204" pitchFamily="34" charset="0"/>
                <a:cs typeface="Calibri" panose="020F0502020204030204" pitchFamily="34" charset="0"/>
              </a:rPr>
              <a:t> </a:t>
            </a:r>
            <a:endParaRPr lang="fr-CA" sz="1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CA" sz="1000" dirty="0" smtClean="0">
                <a:latin typeface="Calibri" panose="020F0502020204030204" pitchFamily="34" charset="0"/>
                <a:ea typeface="Calibri" panose="020F0502020204030204" pitchFamily="34" charset="0"/>
                <a:cs typeface="Calibri" panose="020F0502020204030204" pitchFamily="34" charset="0"/>
              </a:rPr>
              <a:t> </a:t>
            </a:r>
            <a:endParaRPr lang="fr-CA" sz="1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CA" sz="1000" dirty="0" smtClean="0">
                <a:latin typeface="Calibri" panose="020F0502020204030204" pitchFamily="34" charset="0"/>
                <a:ea typeface="Calibri" panose="020F0502020204030204" pitchFamily="34" charset="0"/>
                <a:cs typeface="Calibri" panose="020F0502020204030204" pitchFamily="34"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266407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8. </a:t>
            </a:r>
            <a:r>
              <a:rPr lang="fr-CA" dirty="0" smtClean="0"/>
              <a:t>S’assurer de la conformité du programme aux normes d’agrément</a:t>
            </a:r>
            <a:endParaRPr lang="fr-CA" dirty="0"/>
          </a:p>
        </p:txBody>
      </p:sp>
      <p:sp>
        <p:nvSpPr>
          <p:cNvPr id="6" name="Content Placeholder 5"/>
          <p:cNvSpPr>
            <a:spLocks noGrp="1"/>
          </p:cNvSpPr>
          <p:nvPr>
            <p:ph idx="1"/>
          </p:nvPr>
        </p:nvSpPr>
        <p:spPr>
          <a:xfrm>
            <a:off x="628650" y="1534111"/>
            <a:ext cx="7886700" cy="3263504"/>
          </a:xfrm>
        </p:spPr>
        <p:txBody>
          <a:bodyPr/>
          <a:lstStyle/>
          <a:p>
            <a:pPr>
              <a:lnSpc>
                <a:spcPct val="100000"/>
              </a:lnSpc>
            </a:pPr>
            <a:r>
              <a:rPr lang="fr-CA" sz="2000" dirty="0" smtClean="0"/>
              <a:t>Assurez-vous que votre programme respecte encore les normes d’agrément.</a:t>
            </a:r>
          </a:p>
          <a:p>
            <a:pPr>
              <a:lnSpc>
                <a:spcPct val="100000"/>
              </a:lnSpc>
            </a:pPr>
            <a:r>
              <a:rPr lang="fr-CA" sz="2000" dirty="0" smtClean="0"/>
              <a:t>Consultez le modèle pour l’agrément.</a:t>
            </a:r>
          </a:p>
          <a:p>
            <a:pPr>
              <a:lnSpc>
                <a:spcPct val="100000"/>
              </a:lnSpc>
            </a:pPr>
            <a:r>
              <a:rPr lang="fr-CA" sz="2000" dirty="0" smtClean="0"/>
              <a:t>Rappel : votre document de trajectoire peut vous aider!</a:t>
            </a:r>
          </a:p>
          <a:p>
            <a:endParaRPr lang="en-US"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27</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9. </a:t>
            </a:r>
            <a:r>
              <a:rPr lang="fr-CA" dirty="0" smtClean="0"/>
              <a:t>Préparer le dévoilement de votre nouveau programme d’études</a:t>
            </a:r>
            <a:endParaRPr lang="fr-CA" dirty="0"/>
          </a:p>
        </p:txBody>
      </p:sp>
      <p:sp>
        <p:nvSpPr>
          <p:cNvPr id="6" name="Content Placeholder 5"/>
          <p:cNvSpPr>
            <a:spLocks noGrp="1"/>
          </p:cNvSpPr>
          <p:nvPr>
            <p:ph idx="1"/>
          </p:nvPr>
        </p:nvSpPr>
        <p:spPr>
          <a:xfrm>
            <a:off x="628650" y="1241802"/>
            <a:ext cx="7886700" cy="3263504"/>
          </a:xfrm>
        </p:spPr>
        <p:txBody>
          <a:bodyPr/>
          <a:lstStyle/>
          <a:p>
            <a:pPr>
              <a:lnSpc>
                <a:spcPct val="100000"/>
              </a:lnSpc>
              <a:buSzPts val="2590"/>
            </a:pPr>
            <a:r>
              <a:rPr lang="fr-CA" sz="1800" dirty="0" smtClean="0"/>
              <a:t>Discutez d’abord du nouveau schéma tutoriel avec votre chef de département/division. </a:t>
            </a:r>
          </a:p>
          <a:p>
            <a:pPr>
              <a:lnSpc>
                <a:spcPct val="100000"/>
              </a:lnSpc>
              <a:buSzPts val="2590"/>
            </a:pPr>
            <a:r>
              <a:rPr lang="fr-CA" sz="1800" dirty="0" smtClean="0"/>
              <a:t>Assurez-vous que les membres du comité de compétence comprennent le nouveau schéma tutoriel. </a:t>
            </a:r>
          </a:p>
          <a:p>
            <a:pPr>
              <a:lnSpc>
                <a:spcPct val="100000"/>
              </a:lnSpc>
              <a:buSzPts val="2590"/>
            </a:pPr>
            <a:r>
              <a:rPr lang="fr-CA" sz="1800" dirty="0" smtClean="0"/>
              <a:t>Communiquez bien à l’avance les nouvelles attentes à l’égard des stages hors du service d’attache.</a:t>
            </a:r>
          </a:p>
          <a:p>
            <a:pPr>
              <a:lnSpc>
                <a:spcPct val="100000"/>
              </a:lnSpc>
              <a:buSzPts val="2590"/>
            </a:pPr>
            <a:r>
              <a:rPr lang="fr-CA" sz="1800" dirty="0" smtClean="0"/>
              <a:t>N’oubliez pas ce qui suit pendant la préparation du dévoilement :</a:t>
            </a:r>
          </a:p>
          <a:p>
            <a:pPr marL="685800" lvl="1" indent="-228600">
              <a:lnSpc>
                <a:spcPct val="100000"/>
              </a:lnSpc>
              <a:spcBef>
                <a:spcPts val="1200"/>
              </a:spcBef>
              <a:buSzPts val="2220"/>
              <a:buChar char="•"/>
            </a:pPr>
            <a:r>
              <a:rPr lang="fr-CA" dirty="0" smtClean="0"/>
              <a:t>Consacrez du temps au perfectionnement du corps professoral. </a:t>
            </a:r>
          </a:p>
          <a:p>
            <a:pPr marL="685800" lvl="1" indent="-228600">
              <a:lnSpc>
                <a:spcPct val="100000"/>
              </a:lnSpc>
              <a:spcBef>
                <a:spcPts val="1200"/>
              </a:spcBef>
              <a:buSzPts val="2220"/>
              <a:buChar char="•"/>
            </a:pPr>
            <a:r>
              <a:rPr lang="fr-CA" dirty="0" smtClean="0"/>
              <a:t>Guidez les résidents; informez-les des attentes à leur égard et à l’égard des résidents séniors qui leur servent de modèles.  </a:t>
            </a:r>
          </a:p>
          <a:p>
            <a:endParaRPr lang="en-US" sz="1800"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28</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10. </a:t>
            </a:r>
            <a:r>
              <a:rPr lang="fr-CA" dirty="0" smtClean="0"/>
              <a:t>Évaluer le programme régulièrement pour l’améliorer en continu</a:t>
            </a:r>
            <a:endParaRPr lang="fr-CA"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29</a:t>
            </a:fld>
            <a:endParaRPr lang="en-US"/>
          </a:p>
        </p:txBody>
      </p:sp>
      <p:sp>
        <p:nvSpPr>
          <p:cNvPr id="6" name="Content Placeholder 5"/>
          <p:cNvSpPr>
            <a:spLocks noGrp="1"/>
          </p:cNvSpPr>
          <p:nvPr>
            <p:ph idx="4294967295"/>
          </p:nvPr>
        </p:nvSpPr>
        <p:spPr>
          <a:xfrm>
            <a:off x="730250" y="1437807"/>
            <a:ext cx="8413750" cy="3335338"/>
          </a:xfrm>
        </p:spPr>
        <p:txBody>
          <a:bodyPr/>
          <a:lstStyle/>
          <a:p>
            <a:pPr marL="228600" lvl="0" indent="-228600">
              <a:lnSpc>
                <a:spcPct val="100000"/>
              </a:lnSpc>
              <a:spcBef>
                <a:spcPct val="0"/>
              </a:spcBef>
              <a:buSzPts val="2380"/>
            </a:pPr>
            <a:r>
              <a:rPr lang="fr-CA" sz="1800" dirty="0" smtClean="0">
                <a:latin typeface="Verdana" panose="020B0604030504040204" pitchFamily="34" charset="0"/>
                <a:ea typeface="Verdana" panose="020B0604030504040204" pitchFamily="34" charset="0"/>
                <a:cs typeface="Verdana" panose="020B0604030504040204" pitchFamily="34" charset="0"/>
              </a:rPr>
              <a:t>La planification de programme est un processus transparent, dynamique et itératif; informez le comité de spécialité de toute difficulté</a:t>
            </a:r>
          </a:p>
          <a:p>
            <a:pPr marL="228600" lvl="0" indent="-228600">
              <a:lnSpc>
                <a:spcPct val="100000"/>
              </a:lnSpc>
              <a:buSzPts val="2380"/>
            </a:pPr>
            <a:r>
              <a:rPr lang="fr-CA" sz="1800" dirty="0" smtClean="0">
                <a:latin typeface="Verdana" panose="020B0604030504040204" pitchFamily="34" charset="0"/>
                <a:ea typeface="Verdana" panose="020B0604030504040204" pitchFamily="34" charset="0"/>
                <a:cs typeface="Verdana" panose="020B0604030504040204" pitchFamily="34" charset="0"/>
              </a:rPr>
              <a:t>Demandez à vos collègues et aux résidents de valider et d’adapter votre programme pour améliorer la progression logique de la formation et aider les résidents à devenir compétents.</a:t>
            </a:r>
          </a:p>
          <a:p>
            <a:pPr marL="228600" lvl="0" indent="-228600">
              <a:lnSpc>
                <a:spcPct val="100000"/>
              </a:lnSpc>
              <a:buSzPts val="2380"/>
            </a:pPr>
            <a:r>
              <a:rPr lang="fr-CA" sz="1800" dirty="0" smtClean="0">
                <a:latin typeface="Verdana" panose="020B0604030504040204" pitchFamily="34" charset="0"/>
                <a:ea typeface="Verdana" panose="020B0604030504040204" pitchFamily="34" charset="0"/>
                <a:cs typeface="Verdana" panose="020B0604030504040204" pitchFamily="34" charset="0"/>
              </a:rPr>
              <a:t>Ajustez le tir en fonction  de ce qui va bien et de ce qui va moins bien.</a:t>
            </a:r>
          </a:p>
          <a:p>
            <a:pPr marL="0" lvl="0" indent="0">
              <a:lnSpc>
                <a:spcPct val="100000"/>
              </a:lnSpc>
              <a:buSzPts val="2380"/>
              <a:buNone/>
            </a:pPr>
            <a:endParaRPr lang="fr-CA" sz="1800" i="1" dirty="0" smtClean="0">
              <a:latin typeface="Verdana" panose="020B0604030504040204" pitchFamily="34" charset="0"/>
              <a:ea typeface="Verdana" panose="020B0604030504040204" pitchFamily="34" charset="0"/>
              <a:cs typeface="Verdana" panose="020B0604030504040204" pitchFamily="34" charset="0"/>
            </a:endParaRPr>
          </a:p>
          <a:p>
            <a:pPr marL="0" lvl="0" indent="0">
              <a:lnSpc>
                <a:spcPct val="100000"/>
              </a:lnSpc>
              <a:buSzPts val="2380"/>
              <a:buNone/>
            </a:pPr>
            <a:r>
              <a:rPr lang="fr-CA" sz="1400" i="1" dirty="0" smtClean="0">
                <a:latin typeface="Verdana" panose="020B0604030504040204" pitchFamily="34" charset="0"/>
                <a:ea typeface="Verdana" panose="020B0604030504040204" pitchFamily="34" charset="0"/>
                <a:cs typeface="Verdana" panose="020B0604030504040204" pitchFamily="34" charset="0"/>
              </a:rPr>
              <a:t>N’oubliez pas que les APC ne sont pas la seule modalité d’évaluation; tenez compte des autres outils d’évaluation dont vous disposez.</a:t>
            </a:r>
          </a:p>
          <a:p>
            <a:endParaRPr lang="fr-CA" sz="2000" dirty="0"/>
          </a:p>
        </p:txBody>
      </p:sp>
    </p:spTree>
    <p:extLst>
      <p:ext uri="{BB962C8B-B14F-4D97-AF65-F5344CB8AC3E}">
        <p14:creationId xmlns:p14="http://schemas.microsoft.com/office/powerpoint/2010/main" val="17265698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Grandes lignes</a:t>
            </a:r>
            <a:endParaRPr lang="fr-CA" dirty="0"/>
          </a:p>
        </p:txBody>
      </p:sp>
      <p:sp>
        <p:nvSpPr>
          <p:cNvPr id="6" name="Content Placeholder 5"/>
          <p:cNvSpPr>
            <a:spLocks noGrp="1"/>
          </p:cNvSpPr>
          <p:nvPr>
            <p:ph idx="1"/>
          </p:nvPr>
        </p:nvSpPr>
        <p:spPr/>
        <p:txBody>
          <a:bodyPr/>
          <a:lstStyle/>
          <a:p>
            <a:pPr marL="685800" lvl="1" indent="-228600">
              <a:lnSpc>
                <a:spcPct val="110000"/>
              </a:lnSpc>
              <a:spcBef>
                <a:spcPct val="0"/>
              </a:spcBef>
              <a:buSzPts val="2800"/>
              <a:buChar char="•"/>
            </a:pPr>
            <a:r>
              <a:rPr lang="fr-CA" sz="2000" dirty="0" smtClean="0"/>
              <a:t>Aperçu de la planification des programmes d’études</a:t>
            </a:r>
          </a:p>
          <a:p>
            <a:pPr marL="685800" lvl="1" indent="-228600">
              <a:lnSpc>
                <a:spcPct val="110000"/>
              </a:lnSpc>
              <a:spcBef>
                <a:spcPts val="600"/>
              </a:spcBef>
              <a:buSzPts val="2800"/>
              <a:buChar char="•"/>
            </a:pPr>
            <a:r>
              <a:rPr lang="fr-CA" sz="2000" dirty="0" smtClean="0"/>
              <a:t>De quoi s’agit-il et pourquoi? </a:t>
            </a:r>
          </a:p>
          <a:p>
            <a:pPr marL="685800" lvl="1" indent="-228600">
              <a:lnSpc>
                <a:spcPct val="110000"/>
              </a:lnSpc>
              <a:spcBef>
                <a:spcPts val="600"/>
              </a:spcBef>
              <a:buSzPts val="2800"/>
              <a:buChar char="•"/>
            </a:pPr>
            <a:r>
              <a:rPr lang="fr-CA" sz="2000" dirty="0" smtClean="0"/>
              <a:t>Planifier un programme d’études en 10 étapes pratiques</a:t>
            </a:r>
          </a:p>
          <a:p>
            <a:pPr marL="685800" lvl="1" indent="-228600">
              <a:lnSpc>
                <a:spcPct val="110000"/>
              </a:lnSpc>
              <a:spcBef>
                <a:spcPts val="600"/>
              </a:spcBef>
              <a:buSzPts val="2800"/>
              <a:buChar char="•"/>
            </a:pPr>
            <a:r>
              <a:rPr lang="fr-CA" sz="2000" dirty="0" smtClean="0"/>
              <a:t>Préparer un exemple de schéma tutoriel;</a:t>
            </a:r>
          </a:p>
          <a:p>
            <a:pPr marL="685800" lvl="1" indent="-228600">
              <a:lnSpc>
                <a:spcPct val="110000"/>
              </a:lnSpc>
              <a:spcBef>
                <a:spcPts val="600"/>
              </a:spcBef>
              <a:buSzPts val="2800"/>
              <a:buChar char="•"/>
            </a:pPr>
            <a:r>
              <a:rPr lang="fr-CA" sz="2000" dirty="0" smtClean="0"/>
              <a:t>Pièges de la planification des programmes d’études</a:t>
            </a:r>
          </a:p>
          <a:p>
            <a:endParaRPr lang="en-US"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3</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Pièges courants </a:t>
            </a:r>
            <a:endParaRPr lang="fr-CA"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30</a:t>
            </a:fld>
            <a:endParaRPr lang="en-US"/>
          </a:p>
        </p:txBody>
      </p:sp>
      <p:sp>
        <p:nvSpPr>
          <p:cNvPr id="6" name="Content Placeholder 5"/>
          <p:cNvSpPr>
            <a:spLocks noGrp="1"/>
          </p:cNvSpPr>
          <p:nvPr>
            <p:ph idx="4294967295"/>
          </p:nvPr>
        </p:nvSpPr>
        <p:spPr>
          <a:xfrm>
            <a:off x="1365250" y="1381125"/>
            <a:ext cx="7778750" cy="3165475"/>
          </a:xfrm>
        </p:spPr>
        <p:txBody>
          <a:bodyPr/>
          <a:lstStyle/>
          <a:p>
            <a:pPr indent="-457200">
              <a:lnSpc>
                <a:spcPct val="100000"/>
              </a:lnSpc>
            </a:pPr>
            <a:r>
              <a:rPr lang="fr-CA" dirty="0" smtClean="0">
                <a:latin typeface="Verdana" panose="020B0604030504040204" pitchFamily="34" charset="0"/>
                <a:ea typeface="Verdana" panose="020B0604030504040204" pitchFamily="34" charset="0"/>
                <a:cs typeface="Verdana" panose="020B0604030504040204" pitchFamily="34" charset="0"/>
              </a:rPr>
              <a:t>Ne pas communiquer les attentes</a:t>
            </a:r>
          </a:p>
          <a:p>
            <a:pPr indent="-457200">
              <a:lnSpc>
                <a:spcPct val="100000"/>
              </a:lnSpc>
            </a:pPr>
            <a:r>
              <a:rPr lang="fr-CA" dirty="0" smtClean="0">
                <a:latin typeface="Verdana" panose="020B0604030504040204" pitchFamily="34" charset="0"/>
                <a:ea typeface="Verdana" panose="020B0604030504040204" pitchFamily="34" charset="0"/>
                <a:cs typeface="Verdana" panose="020B0604030504040204" pitchFamily="34" charset="0"/>
              </a:rPr>
              <a:t>Déséquilibre au niveau des attentes</a:t>
            </a:r>
          </a:p>
          <a:p>
            <a:pPr indent="-457200">
              <a:lnSpc>
                <a:spcPct val="100000"/>
              </a:lnSpc>
            </a:pPr>
            <a:r>
              <a:rPr lang="fr-CA" dirty="0" smtClean="0">
                <a:latin typeface="Verdana" panose="020B0604030504040204" pitchFamily="34" charset="0"/>
                <a:ea typeface="Verdana" panose="020B0604030504040204" pitchFamily="34" charset="0"/>
                <a:cs typeface="Verdana" panose="020B0604030504040204" pitchFamily="34" charset="0"/>
              </a:rPr>
              <a:t>APC associées à la mauvaise étape ou au mauvais stage</a:t>
            </a:r>
          </a:p>
          <a:p>
            <a:pPr indent="-457200">
              <a:lnSpc>
                <a:spcPct val="100000"/>
              </a:lnSpc>
            </a:pPr>
            <a:r>
              <a:rPr lang="fr-CA" dirty="0" smtClean="0">
                <a:latin typeface="Verdana" panose="020B0604030504040204" pitchFamily="34" charset="0"/>
                <a:ea typeface="Verdana" panose="020B0604030504040204" pitchFamily="34" charset="0"/>
                <a:cs typeface="Verdana" panose="020B0604030504040204" pitchFamily="34" charset="0"/>
              </a:rPr>
              <a:t>APC ne faisant pas partie d’un stage ou non requise lors de ce dernier</a:t>
            </a:r>
          </a:p>
          <a:p>
            <a:pPr indent="-457200">
              <a:lnSpc>
                <a:spcPct val="100000"/>
              </a:lnSpc>
            </a:pPr>
            <a:r>
              <a:rPr lang="fr-CA" dirty="0" smtClean="0">
                <a:latin typeface="Verdana" panose="020B0604030504040204" pitchFamily="34" charset="0"/>
                <a:ea typeface="Verdana" panose="020B0604030504040204" pitchFamily="34" charset="0"/>
                <a:cs typeface="Verdana" panose="020B0604030504040204" pitchFamily="34" charset="0"/>
              </a:rPr>
              <a:t>Enjeux de programme non liés aux stages</a:t>
            </a:r>
          </a:p>
          <a:p>
            <a:pPr indent="-457200">
              <a:lnSpc>
                <a:spcPct val="100000"/>
              </a:lnSpc>
            </a:pPr>
            <a:r>
              <a:rPr lang="fr-CA" dirty="0" smtClean="0">
                <a:latin typeface="Verdana" panose="020B0604030504040204" pitchFamily="34" charset="0"/>
                <a:ea typeface="Verdana" panose="020B0604030504040204" pitchFamily="34" charset="0"/>
                <a:cs typeface="Verdana" panose="020B0604030504040204" pitchFamily="34" charset="0"/>
              </a:rPr>
              <a:t>Associer la valeur du stage uniquement au lien avec l’APC</a:t>
            </a:r>
          </a:p>
          <a:p>
            <a:pPr indent="-457200">
              <a:lnSpc>
                <a:spcPct val="100000"/>
              </a:lnSpc>
            </a:pPr>
            <a:r>
              <a:rPr lang="en-CA" dirty="0" err="1" smtClean="0">
                <a:latin typeface="Verdana" panose="020B0604030504040204" pitchFamily="34" charset="0"/>
                <a:ea typeface="Verdana" panose="020B0604030504040204" pitchFamily="34" charset="0"/>
                <a:cs typeface="Verdana" panose="020B0604030504040204" pitchFamily="34" charset="0"/>
              </a:rPr>
              <a:t>Oublier</a:t>
            </a:r>
            <a:r>
              <a:rPr lang="en-CA" dirty="0" smtClean="0">
                <a:latin typeface="Verdana" panose="020B0604030504040204" pitchFamily="34" charset="0"/>
                <a:ea typeface="Verdana" panose="020B0604030504040204" pitchFamily="34" charset="0"/>
                <a:cs typeface="Verdana" panose="020B0604030504040204" pitchFamily="34" charset="0"/>
              </a:rPr>
              <a:t> </a:t>
            </a:r>
            <a:r>
              <a:rPr lang="en-CA" dirty="0">
                <a:latin typeface="Verdana" panose="020B0604030504040204" pitchFamily="34" charset="0"/>
                <a:ea typeface="Verdana" panose="020B0604030504040204" pitchFamily="34" charset="0"/>
                <a:cs typeface="Verdana" panose="020B0604030504040204" pitchFamily="34" charset="0"/>
              </a:rPr>
              <a:t>les </a:t>
            </a:r>
            <a:r>
              <a:rPr lang="en-CA" dirty="0" err="1">
                <a:latin typeface="Verdana" panose="020B0604030504040204" pitchFamily="34" charset="0"/>
                <a:ea typeface="Verdana" panose="020B0604030504040204" pitchFamily="34" charset="0"/>
                <a:cs typeface="Verdana" panose="020B0604030504040204" pitchFamily="34" charset="0"/>
              </a:rPr>
              <a:t>autres</a:t>
            </a:r>
            <a:r>
              <a:rPr lang="en-CA" dirty="0">
                <a:latin typeface="Verdana" panose="020B0604030504040204" pitchFamily="34" charset="0"/>
                <a:ea typeface="Verdana" panose="020B0604030504040204" pitchFamily="34" charset="0"/>
                <a:cs typeface="Verdana" panose="020B0604030504040204" pitchFamily="34" charset="0"/>
              </a:rPr>
              <a:t> </a:t>
            </a:r>
            <a:r>
              <a:rPr lang="en-CA" dirty="0" err="1">
                <a:latin typeface="Verdana" panose="020B0604030504040204" pitchFamily="34" charset="0"/>
                <a:ea typeface="Verdana" panose="020B0604030504040204" pitchFamily="34" charset="0"/>
                <a:cs typeface="Verdana" panose="020B0604030504040204" pitchFamily="34" charset="0"/>
              </a:rPr>
              <a:t>outils</a:t>
            </a:r>
            <a:r>
              <a:rPr lang="en-CA" dirty="0">
                <a:latin typeface="Verdana" panose="020B0604030504040204" pitchFamily="34" charset="0"/>
                <a:ea typeface="Verdana" panose="020B0604030504040204" pitchFamily="34" charset="0"/>
                <a:cs typeface="Verdana" panose="020B0604030504040204" pitchFamily="34" charset="0"/>
              </a:rPr>
              <a:t> </a:t>
            </a:r>
            <a:r>
              <a:rPr lang="en-CA" dirty="0" err="1">
                <a:latin typeface="Verdana" panose="020B0604030504040204" pitchFamily="34" charset="0"/>
                <a:ea typeface="Verdana" panose="020B0604030504040204" pitchFamily="34" charset="0"/>
                <a:cs typeface="Verdana" panose="020B0604030504040204" pitchFamily="34" charset="0"/>
              </a:rPr>
              <a:t>d’évaluation</a:t>
            </a:r>
            <a:endParaRPr lang="en-CA"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172656986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CA" dirty="0" smtClean="0"/>
              <a:t>Rappel : planifier un programme d’études en 10 étapes </a:t>
            </a:r>
            <a:endParaRPr lang="fr-CA"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31</a:t>
            </a:fld>
            <a:endParaRPr lang="en-US"/>
          </a:p>
        </p:txBody>
      </p:sp>
      <p:sp>
        <p:nvSpPr>
          <p:cNvPr id="7" name="Content Placeholder 5"/>
          <p:cNvSpPr txBox="1"/>
          <p:nvPr/>
        </p:nvSpPr>
        <p:spPr>
          <a:xfrm>
            <a:off x="666124" y="1226813"/>
            <a:ext cx="8327974" cy="3263504"/>
          </a:xfrm>
          <a:prstGeom prst="rect">
            <a:avLst/>
          </a:prstGeom>
        </p:spPr>
        <p:txBody>
          <a:bodyPr/>
          <a:lstStyle>
            <a:lvl1pPr marL="171450" indent="-171450" algn="l" defTabSz="685800" rtl="0" eaLnBrk="1" latinLnBrk="0" hangingPunct="1">
              <a:lnSpc>
                <a:spcPct val="90000"/>
              </a:lnSpc>
              <a:spcBef>
                <a:spcPts val="1200"/>
              </a:spcBef>
              <a:buClr>
                <a:schemeClr val="accent1"/>
              </a:buClr>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825"/>
              </a:spcBef>
              <a:buClr>
                <a:schemeClr val="accent3"/>
              </a:buClr>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825"/>
              </a:spcBef>
              <a:buClr>
                <a:schemeClr val="tx2"/>
              </a:buClr>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825"/>
              </a:spcBef>
              <a:buClr>
                <a:schemeClr val="accent1"/>
              </a:buClr>
              <a:buSzPct val="90000"/>
              <a:buFont typeface="Courier New" panose="02070309020205020404" pitchFamily="49" charset="0"/>
              <a:buChar char="o"/>
              <a:defRPr sz="140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825"/>
              </a:spcBef>
              <a:buFont typeface="System Font Regular"/>
              <a:buChar char="–"/>
              <a:defRPr sz="140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indent="-457200">
              <a:spcBef>
                <a:spcPct val="0"/>
              </a:spcBef>
              <a:buSzPts val="2000"/>
              <a:buFont typeface="Calibri" panose="020F0502020204030204"/>
              <a:buAutoNum type="arabicPeriod"/>
            </a:pPr>
            <a:r>
              <a:rPr lang="fr-CA" sz="1900" dirty="0" smtClean="0">
                <a:latin typeface="Calibri" panose="020F0502020204030204" pitchFamily="34" charset="0"/>
                <a:cs typeface="Calibri" panose="020F0502020204030204" pitchFamily="34" charset="0"/>
              </a:rPr>
              <a:t>Constituer une équipe dynamique </a:t>
            </a:r>
          </a:p>
          <a:p>
            <a:pPr indent="-457200">
              <a:spcBef>
                <a:spcPts val="600"/>
              </a:spcBef>
              <a:buSzPts val="2000"/>
              <a:buFont typeface="Calibri" panose="020F0502020204030204"/>
              <a:buAutoNum type="arabicPeriod"/>
            </a:pPr>
            <a:r>
              <a:rPr lang="fr-CA" sz="1900" dirty="0" smtClean="0">
                <a:latin typeface="Calibri" panose="020F0502020204030204" pitchFamily="34" charset="0"/>
                <a:cs typeface="Calibri" panose="020F0502020204030204" pitchFamily="34" charset="0"/>
              </a:rPr>
              <a:t>Réviser/élaborer l’énoncé de mission et les objectifs de votre programme</a:t>
            </a:r>
          </a:p>
          <a:p>
            <a:pPr indent="-457200">
              <a:spcBef>
                <a:spcPts val="600"/>
              </a:spcBef>
              <a:buSzPts val="2000"/>
              <a:buFont typeface="Calibri" panose="020F0502020204030204"/>
              <a:buAutoNum type="arabicPeriod"/>
            </a:pPr>
            <a:r>
              <a:rPr lang="fr-CA" sz="1900" dirty="0" smtClean="0">
                <a:latin typeface="Calibri" panose="020F0502020204030204" pitchFamily="34" charset="0"/>
                <a:cs typeface="Calibri" panose="020F0502020204030204" pitchFamily="34" charset="0"/>
              </a:rPr>
              <a:t>Réviser le programme d’études existant </a:t>
            </a:r>
          </a:p>
          <a:p>
            <a:pPr indent="-457200">
              <a:spcBef>
                <a:spcPts val="600"/>
              </a:spcBef>
              <a:buSzPts val="2000"/>
              <a:buFont typeface="Calibri" panose="020F0502020204030204"/>
              <a:buAutoNum type="arabicPeriod"/>
            </a:pPr>
            <a:r>
              <a:rPr lang="fr-CA" sz="1900" dirty="0" smtClean="0">
                <a:latin typeface="Calibri" panose="020F0502020204030204" pitchFamily="34" charset="0"/>
                <a:cs typeface="Calibri" panose="020F0502020204030204" pitchFamily="34" charset="0"/>
              </a:rPr>
              <a:t>Positionner les APC </a:t>
            </a:r>
          </a:p>
          <a:p>
            <a:pPr indent="-457200">
              <a:spcBef>
                <a:spcPts val="600"/>
              </a:spcBef>
              <a:buSzPts val="2000"/>
              <a:buFont typeface="Calibri" panose="020F0502020204030204"/>
              <a:buAutoNum type="arabicPeriod"/>
            </a:pPr>
            <a:r>
              <a:rPr lang="fr-CA" sz="1900" dirty="0" smtClean="0">
                <a:latin typeface="Calibri" panose="020F0502020204030204" pitchFamily="34" charset="0"/>
                <a:cs typeface="Calibri" panose="020F0502020204030204" pitchFamily="34" charset="0"/>
              </a:rPr>
              <a:t>Réviser les stages</a:t>
            </a:r>
          </a:p>
          <a:p>
            <a:pPr indent="-457200">
              <a:spcBef>
                <a:spcPts val="600"/>
              </a:spcBef>
              <a:buSzPts val="2000"/>
              <a:buFont typeface="Calibri" panose="020F0502020204030204"/>
              <a:buAutoNum type="arabicPeriod"/>
            </a:pPr>
            <a:r>
              <a:rPr lang="fr-CA" sz="1900" dirty="0" smtClean="0">
                <a:latin typeface="Calibri" panose="020F0502020204030204" pitchFamily="34" charset="0"/>
                <a:cs typeface="Calibri" panose="020F0502020204030204" pitchFamily="34" charset="0"/>
              </a:rPr>
              <a:t>Répartir les APC (et les outils d’évaluation) selon les étapes du programme</a:t>
            </a:r>
          </a:p>
          <a:p>
            <a:pPr indent="-457200">
              <a:spcBef>
                <a:spcPts val="600"/>
              </a:spcBef>
              <a:buSzPts val="2000"/>
              <a:buFont typeface="Calibri" panose="020F0502020204030204"/>
              <a:buAutoNum type="arabicPeriod"/>
            </a:pPr>
            <a:r>
              <a:rPr lang="fr-CA" sz="1900" dirty="0" smtClean="0">
                <a:latin typeface="Calibri" panose="020F0502020204030204" pitchFamily="34" charset="0"/>
                <a:cs typeface="Calibri" panose="020F0502020204030204" pitchFamily="34" charset="0"/>
              </a:rPr>
              <a:t>Prévoir une progression logique des apprentissages (tout en prévoyant </a:t>
            </a:r>
            <a:br>
              <a:rPr lang="fr-CA" sz="1900" dirty="0" smtClean="0">
                <a:latin typeface="Calibri" panose="020F0502020204030204" pitchFamily="34" charset="0"/>
                <a:cs typeface="Calibri" panose="020F0502020204030204" pitchFamily="34" charset="0"/>
              </a:rPr>
            </a:br>
            <a:r>
              <a:rPr lang="fr-CA" sz="1900" dirty="0" smtClean="0">
                <a:latin typeface="Calibri" panose="020F0502020204030204" pitchFamily="34" charset="0"/>
                <a:cs typeface="Calibri" panose="020F0502020204030204" pitchFamily="34" charset="0"/>
              </a:rPr>
              <a:t>     des occasions formelles d’observation/de rétroaction)</a:t>
            </a:r>
          </a:p>
          <a:p>
            <a:pPr indent="-457200">
              <a:spcBef>
                <a:spcPts val="600"/>
              </a:spcBef>
              <a:buSzPts val="2000"/>
              <a:buFont typeface="Calibri" panose="020F0502020204030204"/>
              <a:buAutoNum type="arabicPeriod"/>
            </a:pPr>
            <a:r>
              <a:rPr lang="fr-CA" sz="1900" dirty="0" smtClean="0">
                <a:latin typeface="Calibri" panose="020F0502020204030204" pitchFamily="34" charset="0"/>
                <a:cs typeface="Calibri" panose="020F0502020204030204" pitchFamily="34" charset="0"/>
              </a:rPr>
              <a:t>S’assurer de la conformité du programme aux normes d’agrément</a:t>
            </a:r>
          </a:p>
          <a:p>
            <a:pPr indent="-457200">
              <a:spcBef>
                <a:spcPts val="600"/>
              </a:spcBef>
              <a:buSzPts val="2000"/>
              <a:buFont typeface="Calibri" panose="020F0502020204030204"/>
              <a:buAutoNum type="arabicPeriod"/>
            </a:pPr>
            <a:r>
              <a:rPr lang="fr-CA" sz="1900" dirty="0" smtClean="0">
                <a:latin typeface="Calibri" panose="020F0502020204030204" pitchFamily="34" charset="0"/>
                <a:cs typeface="Calibri" panose="020F0502020204030204" pitchFamily="34" charset="0"/>
              </a:rPr>
              <a:t>Préparer le dévoilement du nouveau programme d’études</a:t>
            </a:r>
          </a:p>
          <a:p>
            <a:pPr indent="-457200">
              <a:spcBef>
                <a:spcPts val="600"/>
              </a:spcBef>
              <a:buSzPts val="2000"/>
              <a:buFont typeface="Calibri" panose="020F0502020204030204"/>
              <a:buAutoNum type="arabicPeriod"/>
            </a:pPr>
            <a:r>
              <a:rPr lang="fr-CA" sz="1900" dirty="0" smtClean="0">
                <a:latin typeface="Calibri" panose="020F0502020204030204" pitchFamily="34" charset="0"/>
                <a:cs typeface="Calibri" panose="020F0502020204030204" pitchFamily="34" charset="0"/>
              </a:rPr>
              <a:t>Évaluer le programme régulièrement pour l’améliorer en continu</a:t>
            </a:r>
          </a:p>
          <a:p>
            <a:endParaRPr lang="en-US" dirty="0"/>
          </a:p>
        </p:txBody>
      </p:sp>
    </p:spTree>
    <p:extLst>
      <p:ext uri="{BB962C8B-B14F-4D97-AF65-F5344CB8AC3E}">
        <p14:creationId xmlns:p14="http://schemas.microsoft.com/office/powerpoint/2010/main" val="172656986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Questions ou commentaires? </a:t>
            </a:r>
            <a:endParaRPr lang="fr-CA"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900209" y="904089"/>
            <a:ext cx="3900590"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32</a:t>
            </a:fld>
            <a:endParaRPr lang="en-US"/>
          </a:p>
        </p:txBody>
      </p:sp>
      <p:sp>
        <p:nvSpPr>
          <p:cNvPr id="2" name="TextBox 1"/>
          <p:cNvSpPr txBox="1"/>
          <p:nvPr/>
        </p:nvSpPr>
        <p:spPr>
          <a:xfrm>
            <a:off x="681707" y="2403045"/>
            <a:ext cx="6311412" cy="366126"/>
          </a:xfrm>
          <a:prstGeom prst="rect">
            <a:avLst/>
          </a:prstGeom>
          <a:noFill/>
        </p:spPr>
        <p:txBody>
          <a:bodyPr wrap="square" rtlCol="0">
            <a:spAutoFit/>
          </a:bodyPr>
          <a:lstStyle/>
          <a:p>
            <a:r>
              <a:rPr lang="fr-CA" sz="1800"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cbd@collegeroyal.ca</a:t>
            </a:r>
          </a:p>
        </p:txBody>
      </p:sp>
    </p:spTree>
    <p:extLst>
      <p:ext uri="{BB962C8B-B14F-4D97-AF65-F5344CB8AC3E}">
        <p14:creationId xmlns:p14="http://schemas.microsoft.com/office/powerpoint/2010/main" val="7070395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Mesurer la progression</a:t>
            </a:r>
            <a:endParaRPr lang="fr-CA" dirty="0"/>
          </a:p>
        </p:txBody>
      </p:sp>
      <p:sp>
        <p:nvSpPr>
          <p:cNvPr id="6" name="Content Placeholder 5"/>
          <p:cNvSpPr>
            <a:spLocks noGrp="1"/>
          </p:cNvSpPr>
          <p:nvPr>
            <p:ph idx="1"/>
          </p:nvPr>
        </p:nvSpPr>
        <p:spPr/>
        <p:txBody>
          <a:bodyPr/>
          <a:lstStyle/>
          <a:p>
            <a:pPr marL="228600" lvl="0" indent="-228600">
              <a:lnSpc>
                <a:spcPct val="90000"/>
              </a:lnSpc>
              <a:buSzPts val="2400"/>
            </a:pPr>
            <a:r>
              <a:rPr lang="fr-CA" dirty="0" smtClean="0"/>
              <a:t>Une activité professionnelle </a:t>
            </a:r>
            <a:r>
              <a:rPr lang="fr-CA" dirty="0" err="1" smtClean="0"/>
              <a:t>confiable</a:t>
            </a:r>
            <a:r>
              <a:rPr lang="fr-CA" dirty="0" smtClean="0"/>
              <a:t> (APC) est une tâche de la discipline qui peut être confiée à un résident et observée par un superviseur.</a:t>
            </a:r>
          </a:p>
          <a:p>
            <a:pPr marL="228600" lvl="0" indent="-228600">
              <a:lnSpc>
                <a:spcPct val="90000"/>
              </a:lnSpc>
              <a:buSzPts val="2400"/>
            </a:pPr>
            <a:r>
              <a:rPr lang="fr-CA" dirty="0" smtClean="0"/>
              <a:t>Pour progresser d’une étape à une autre, le résident doit pouvoir exécuter toutes les APC à une étape précise de la CPC.</a:t>
            </a:r>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4</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p:nvPr/>
        </p:nvSpPr>
        <p:spPr>
          <a:xfrm>
            <a:off x="421020" y="1353256"/>
            <a:ext cx="429300" cy="3119284"/>
          </a:xfrm>
          <a:prstGeom prst="upArrow">
            <a:avLst>
              <a:gd name="adj1" fmla="val 50000"/>
              <a:gd name="adj2" fmla="val 50000"/>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dk1"/>
              </a:buClr>
              <a:buSzPts val="1350"/>
              <a:buFont typeface="Calibri" panose="020F0502020204030204"/>
              <a:buNone/>
            </a:pPr>
            <a:endParaRPr sz="1350" b="0" i="0" u="none" strike="noStrike" cap="none">
              <a:solidFill>
                <a:srgbClr val="FFFFFF"/>
              </a:solidFill>
              <a:latin typeface="Calibri" panose="020F0502020204030204"/>
              <a:ea typeface="Calibri"/>
              <a:cs typeface="Calibri"/>
              <a:sym typeface="Calibri" panose="020F0502020204030204"/>
            </a:endParaRPr>
          </a:p>
        </p:txBody>
      </p:sp>
      <p:sp>
        <p:nvSpPr>
          <p:cNvPr id="175" name="Google Shape;175;p9"/>
          <p:cNvSpPr txBox="1"/>
          <p:nvPr/>
        </p:nvSpPr>
        <p:spPr>
          <a:xfrm rot="5400000">
            <a:off x="-299040" y="2480517"/>
            <a:ext cx="2560180" cy="6406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800"/>
              <a:buFont typeface="Calibri" panose="020F0502020204030204"/>
              <a:buNone/>
            </a:pPr>
            <a:r>
              <a:rPr lang="en-CA" sz="1800" b="0" i="0" u="none" strike="noStrike" cap="none" dirty="0">
                <a:solidFill>
                  <a:srgbClr val="000000"/>
                </a:solidFill>
                <a:latin typeface="Calibri" panose="020F0502020204030204"/>
                <a:ea typeface="Calibri"/>
                <a:cs typeface="Calibri"/>
                <a:sym typeface="Calibri" panose="020F0502020204030204"/>
              </a:rPr>
              <a:t> Continuum de la formation</a:t>
            </a:r>
          </a:p>
        </p:txBody>
      </p:sp>
      <p:sp>
        <p:nvSpPr>
          <p:cNvPr id="176" name="Google Shape;176;p9"/>
          <p:cNvSpPr txBox="1"/>
          <p:nvPr/>
        </p:nvSpPr>
        <p:spPr>
          <a:xfrm>
            <a:off x="67962" y="245373"/>
            <a:ext cx="9008076" cy="500759"/>
          </a:xfrm>
          <a:prstGeom prst="rect">
            <a:avLst/>
          </a:prstGeom>
          <a:noFill/>
          <a:ln>
            <a:noFill/>
          </a:ln>
        </p:spPr>
        <p:txBody>
          <a:bodyPr spcFirstLastPara="1" wrap="square" lIns="91425" tIns="45700" rIns="91425" bIns="45700" anchor="t" anchorCtr="0">
            <a:noAutofit/>
          </a:bodyPr>
          <a:lstStyle/>
          <a:p>
            <a:pPr marL="0" marR="0" lvl="0" indent="0" algn="ctr" rtl="0">
              <a:spcBef>
                <a:spcPct val="0"/>
              </a:spcBef>
              <a:spcAft>
                <a:spcPct val="0"/>
              </a:spcAft>
              <a:buClr>
                <a:srgbClr val="093152"/>
              </a:buClr>
              <a:buSzPts val="2800"/>
              <a:buFont typeface="Calibri" panose="020F0502020204030204"/>
              <a:buNone/>
            </a:pPr>
            <a:r>
              <a:rPr lang="fr-CA" sz="1800" b="1" i="0" u="none" strike="noStrike" cap="none"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sym typeface="Calibri" panose="020F0502020204030204"/>
              </a:rPr>
              <a:t>APC propres à chaque étape de la CPC et outils pour mesurer la progression d’une étape à une autre</a:t>
            </a:r>
            <a:endParaRPr lang="fr-CA" sz="1800" b="1" i="0" u="none" strike="noStrike" cap="none"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sym typeface="Calibri" panose="020F0502020204030204"/>
            </a:endParaRPr>
          </a:p>
        </p:txBody>
      </p:sp>
      <p:sp>
        <p:nvSpPr>
          <p:cNvPr id="177" name="Google Shape;177;p9"/>
          <p:cNvSpPr/>
          <p:nvPr/>
        </p:nvSpPr>
        <p:spPr>
          <a:xfrm>
            <a:off x="7676958" y="1353256"/>
            <a:ext cx="429300" cy="3119284"/>
          </a:xfrm>
          <a:prstGeom prst="upArrow">
            <a:avLst>
              <a:gd name="adj1" fmla="val 50000"/>
              <a:gd name="adj2" fmla="val 50000"/>
            </a:avLst>
          </a:prstGeom>
          <a:solidFill>
            <a:srgbClr val="00B05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dk1"/>
              </a:buClr>
              <a:buSzPts val="1350"/>
              <a:buFont typeface="Calibri" panose="020F0502020204030204"/>
              <a:buNone/>
            </a:pPr>
            <a:endParaRPr sz="1350" b="0" i="0" u="none" strike="noStrike" cap="none">
              <a:solidFill>
                <a:srgbClr val="FFFFFF"/>
              </a:solidFill>
              <a:latin typeface="Calibri" panose="020F0502020204030204"/>
              <a:ea typeface="Calibri"/>
              <a:cs typeface="Calibri"/>
              <a:sym typeface="Calibri" panose="020F0502020204030204"/>
            </a:endParaRPr>
          </a:p>
        </p:txBody>
      </p:sp>
      <p:sp>
        <p:nvSpPr>
          <p:cNvPr id="178" name="Google Shape;178;p9"/>
          <p:cNvSpPr txBox="1"/>
          <p:nvPr/>
        </p:nvSpPr>
        <p:spPr>
          <a:xfrm rot="5400000">
            <a:off x="6082221" y="2449121"/>
            <a:ext cx="2548796" cy="6406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800"/>
              <a:buFont typeface="Calibri" panose="020F0502020204030204"/>
              <a:buNone/>
            </a:pPr>
            <a:r>
              <a:rPr lang="en-CA" sz="1800" b="0" i="0" u="none" strike="noStrike" cap="none" dirty="0">
                <a:solidFill>
                  <a:srgbClr val="000000"/>
                </a:solidFill>
                <a:latin typeface="Calibri" panose="020F0502020204030204"/>
                <a:ea typeface="Calibri"/>
                <a:cs typeface="Calibri"/>
                <a:sym typeface="Calibri" panose="020F0502020204030204"/>
              </a:rPr>
              <a:t>Continuum de </a:t>
            </a:r>
            <a:r>
              <a:rPr lang="en-CA" sz="1800" b="0" i="0" u="none" strike="noStrike" cap="none" dirty="0" err="1">
                <a:solidFill>
                  <a:srgbClr val="000000"/>
                </a:solidFill>
                <a:latin typeface="Calibri" panose="020F0502020204030204"/>
                <a:ea typeface="Calibri"/>
                <a:cs typeface="Calibri"/>
                <a:sym typeface="Calibri" panose="020F0502020204030204"/>
              </a:rPr>
              <a:t>l’évaluation</a:t>
            </a:r>
            <a:endParaRPr lang="en-CA" sz="1800" b="0" i="0" u="none" strike="noStrike" cap="none" dirty="0">
              <a:solidFill>
                <a:srgbClr val="000000"/>
              </a:solidFill>
              <a:latin typeface="Calibri" panose="020F0502020204030204"/>
              <a:ea typeface="Calibri"/>
              <a:cs typeface="Calibri"/>
              <a:sym typeface="Calibri" panose="020F0502020204030204"/>
            </a:endParaRPr>
          </a:p>
        </p:txBody>
      </p:sp>
      <p:sp>
        <p:nvSpPr>
          <p:cNvPr id="179" name="Google Shape;179;p9"/>
          <p:cNvSpPr/>
          <p:nvPr/>
        </p:nvSpPr>
        <p:spPr>
          <a:xfrm rot="-10272021">
            <a:off x="4640883" y="3623322"/>
            <a:ext cx="468129" cy="382012"/>
          </a:xfrm>
          <a:prstGeom prst="curvedRightArrow">
            <a:avLst>
              <a:gd name="adj1" fmla="val 25000"/>
              <a:gd name="adj2" fmla="val 50000"/>
              <a:gd name="adj3" fmla="val 25000"/>
            </a:avLst>
          </a:prstGeom>
          <a:solidFill>
            <a:srgbClr val="00B050"/>
          </a:solidFill>
          <a:ln w="9525" cap="flat" cmpd="sng">
            <a:solidFill>
              <a:srgbClr val="5B9B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dk1"/>
              </a:buClr>
              <a:buSzPts val="1800"/>
              <a:buFont typeface="Calibri" panose="020F0502020204030204"/>
              <a:buNone/>
            </a:pPr>
            <a:endParaRPr sz="1800" b="0" i="0" u="none" strike="noStrike" cap="none">
              <a:solidFill>
                <a:srgbClr val="000000"/>
              </a:solidFill>
              <a:latin typeface="Calibri" panose="020F0502020204030204"/>
              <a:ea typeface="Calibri"/>
              <a:cs typeface="Calibri"/>
              <a:sym typeface="Calibri" panose="020F0502020204030204"/>
            </a:endParaRPr>
          </a:p>
        </p:txBody>
      </p:sp>
      <p:sp>
        <p:nvSpPr>
          <p:cNvPr id="180" name="Google Shape;180;p9"/>
          <p:cNvSpPr/>
          <p:nvPr/>
        </p:nvSpPr>
        <p:spPr>
          <a:xfrm rot="-10272021">
            <a:off x="4787768" y="3242110"/>
            <a:ext cx="468129" cy="382012"/>
          </a:xfrm>
          <a:prstGeom prst="curvedRightArrow">
            <a:avLst>
              <a:gd name="adj1" fmla="val 25000"/>
              <a:gd name="adj2" fmla="val 50000"/>
              <a:gd name="adj3" fmla="val 25000"/>
            </a:avLst>
          </a:prstGeom>
          <a:solidFill>
            <a:srgbClr val="FF0000"/>
          </a:solidFill>
          <a:ln w="9525" cap="flat" cmpd="sng">
            <a:solidFill>
              <a:srgbClr val="5B9B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dk1"/>
              </a:buClr>
              <a:buSzPts val="1800"/>
              <a:buFont typeface="Calibri" panose="020F0502020204030204"/>
              <a:buNone/>
            </a:pPr>
            <a:endParaRPr sz="1800" b="0" i="0" u="none" strike="noStrike" cap="none">
              <a:solidFill>
                <a:srgbClr val="000000"/>
              </a:solidFill>
              <a:latin typeface="Calibri" panose="020F0502020204030204"/>
              <a:ea typeface="Calibri"/>
              <a:cs typeface="Calibri"/>
              <a:sym typeface="Calibri" panose="020F0502020204030204"/>
            </a:endParaRPr>
          </a:p>
        </p:txBody>
      </p:sp>
      <p:sp>
        <p:nvSpPr>
          <p:cNvPr id="181" name="Google Shape;181;p9"/>
          <p:cNvSpPr/>
          <p:nvPr/>
        </p:nvSpPr>
        <p:spPr>
          <a:xfrm rot="-10272021">
            <a:off x="4986270" y="2824186"/>
            <a:ext cx="468129" cy="382012"/>
          </a:xfrm>
          <a:prstGeom prst="curvedRightArrow">
            <a:avLst>
              <a:gd name="adj1" fmla="val 25000"/>
              <a:gd name="adj2" fmla="val 50000"/>
              <a:gd name="adj3" fmla="val 25000"/>
            </a:avLst>
          </a:prstGeom>
          <a:solidFill>
            <a:srgbClr val="7030A0"/>
          </a:solidFill>
          <a:ln w="9525" cap="flat" cmpd="sng">
            <a:solidFill>
              <a:srgbClr val="5B9B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dk1"/>
              </a:buClr>
              <a:buSzPts val="1800"/>
              <a:buFont typeface="Calibri" panose="020F0502020204030204"/>
              <a:buNone/>
            </a:pPr>
            <a:endParaRPr sz="1800" b="0" i="0" u="none" strike="noStrike" cap="none">
              <a:solidFill>
                <a:srgbClr val="000000"/>
              </a:solidFill>
              <a:latin typeface="Calibri" panose="020F0502020204030204"/>
              <a:ea typeface="Calibri"/>
              <a:cs typeface="Calibri"/>
              <a:sym typeface="Calibri" panose="020F0502020204030204"/>
            </a:endParaRPr>
          </a:p>
        </p:txBody>
      </p:sp>
      <p:sp>
        <p:nvSpPr>
          <p:cNvPr id="182" name="Google Shape;182;p9"/>
          <p:cNvSpPr txBox="1"/>
          <p:nvPr/>
        </p:nvSpPr>
        <p:spPr>
          <a:xfrm>
            <a:off x="5539299" y="2848060"/>
            <a:ext cx="761523" cy="366086"/>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7030A0"/>
              </a:buClr>
              <a:buSzPts val="1800"/>
              <a:buFont typeface="Calibri" panose="020F0502020204030204"/>
              <a:buNone/>
            </a:pPr>
            <a:r>
              <a:rPr lang="en-CA" sz="1800" b="1" i="0" u="none" strike="noStrike" cap="none">
                <a:solidFill>
                  <a:srgbClr val="7030A0"/>
                </a:solidFill>
                <a:latin typeface="Calibri" panose="020F0502020204030204"/>
                <a:ea typeface="Calibri"/>
                <a:cs typeface="Calibri"/>
                <a:sym typeface="Calibri" panose="020F0502020204030204"/>
              </a:rPr>
              <a:t>APC</a:t>
            </a:r>
          </a:p>
        </p:txBody>
      </p:sp>
      <p:sp>
        <p:nvSpPr>
          <p:cNvPr id="183" name="Google Shape;183;p9"/>
          <p:cNvSpPr txBox="1"/>
          <p:nvPr/>
        </p:nvSpPr>
        <p:spPr>
          <a:xfrm>
            <a:off x="5351855" y="3280419"/>
            <a:ext cx="801773" cy="366086"/>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FF0000"/>
              </a:buClr>
              <a:buSzPts val="1800"/>
              <a:buFont typeface="Calibri" panose="020F0502020204030204"/>
              <a:buNone/>
            </a:pPr>
            <a:r>
              <a:rPr lang="en-CA" sz="1800" b="1" i="0" u="none" strike="noStrike" cap="none">
                <a:solidFill>
                  <a:srgbClr val="FF0000"/>
                </a:solidFill>
                <a:latin typeface="Calibri" panose="020F0502020204030204"/>
                <a:ea typeface="Calibri"/>
                <a:cs typeface="Calibri"/>
                <a:sym typeface="Calibri" panose="020F0502020204030204"/>
              </a:rPr>
              <a:t>APC</a:t>
            </a:r>
          </a:p>
        </p:txBody>
      </p:sp>
      <p:sp>
        <p:nvSpPr>
          <p:cNvPr id="184" name="Google Shape;184;p9"/>
          <p:cNvSpPr txBox="1"/>
          <p:nvPr/>
        </p:nvSpPr>
        <p:spPr>
          <a:xfrm>
            <a:off x="5205805" y="3712777"/>
            <a:ext cx="811902" cy="366086"/>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B050"/>
              </a:buClr>
              <a:buSzPts val="1800"/>
              <a:buFont typeface="Calibri" panose="020F0502020204030204"/>
              <a:buNone/>
            </a:pPr>
            <a:r>
              <a:rPr lang="en-CA" sz="1800" b="1" i="0" u="none" strike="noStrike" cap="none">
                <a:solidFill>
                  <a:srgbClr val="00B050"/>
                </a:solidFill>
                <a:latin typeface="Calibri" panose="020F0502020204030204"/>
                <a:ea typeface="Calibri"/>
                <a:cs typeface="Calibri"/>
                <a:sym typeface="Calibri" panose="020F0502020204030204"/>
              </a:rPr>
              <a:t>APC</a:t>
            </a:r>
          </a:p>
        </p:txBody>
      </p:sp>
      <p:pic>
        <p:nvPicPr>
          <p:cNvPr id="185" name="Google Shape;185;p9"/>
          <p:cNvPicPr preferRelativeResize="0"/>
          <p:nvPr/>
        </p:nvPicPr>
        <p:blipFill>
          <a:blip r:embed="rId3">
            <a:extLst>
              <a:ext uri="{28A0092B-C50C-407E-A947-70E740481C1C}">
                <a14:useLocalDpi xmlns:a14="http://schemas.microsoft.com/office/drawing/2010/main" val="0"/>
              </a:ext>
            </a:extLst>
          </a:blip>
          <a:stretch>
            <a:fillRect/>
          </a:stretch>
        </p:blipFill>
        <p:spPr>
          <a:xfrm>
            <a:off x="1523958" y="978165"/>
            <a:ext cx="3819298" cy="3624924"/>
          </a:xfrm>
          <a:prstGeom prst="rect">
            <a:avLst/>
          </a:prstGeom>
          <a:noFill/>
          <a:ln>
            <a:noFill/>
          </a:ln>
        </p:spPr>
      </p:pic>
      <p:pic>
        <p:nvPicPr>
          <p:cNvPr id="186" name="Google Shape;186;p9"/>
          <p:cNvPicPr preferRelativeResize="0"/>
          <p:nvPr/>
        </p:nvPicPr>
        <p:blipFill>
          <a:blip r:embed="rId4">
            <a:extLst>
              <a:ext uri="{28A0092B-C50C-407E-A947-70E740481C1C}">
                <a14:useLocalDpi xmlns:a14="http://schemas.microsoft.com/office/drawing/2010/main" val="0"/>
              </a:ext>
            </a:extLst>
          </a:blip>
          <a:stretch>
            <a:fillRect/>
          </a:stretch>
        </p:blipFill>
        <p:spPr>
          <a:xfrm>
            <a:off x="6236465" y="4411763"/>
            <a:ext cx="871488" cy="419606"/>
          </a:xfrm>
          <a:prstGeom prst="rect">
            <a:avLst/>
          </a:prstGeom>
          <a:noFill/>
          <a:ln>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Qu’est-ce que la planification de programme? </a:t>
            </a:r>
            <a:endParaRPr lang="fr-CA" dirty="0"/>
          </a:p>
        </p:txBody>
      </p:sp>
      <p:sp>
        <p:nvSpPr>
          <p:cNvPr id="6" name="Content Placeholder 5"/>
          <p:cNvSpPr>
            <a:spLocks noGrp="1"/>
          </p:cNvSpPr>
          <p:nvPr>
            <p:ph idx="1"/>
          </p:nvPr>
        </p:nvSpPr>
        <p:spPr/>
        <p:txBody>
          <a:bodyPr/>
          <a:lstStyle/>
          <a:p>
            <a:r>
              <a:rPr lang="fr-CA" dirty="0" smtClean="0"/>
              <a:t>Un outil de planification et de communication qui, en quelque sorte, est la feuille de route du programme d’études. </a:t>
            </a:r>
          </a:p>
          <a:p>
            <a:r>
              <a:rPr lang="fr-CA" dirty="0" smtClean="0"/>
              <a:t>Elle aide les apprenants, les éducateurs et les gestionnaires à passer d’un élément à l’autre du programme d’études, et montre les liens entre ces éléments. </a:t>
            </a:r>
          </a:p>
          <a:p>
            <a:r>
              <a:rPr lang="fr-CA" dirty="0" smtClean="0"/>
              <a:t>C’est une exigence de l’agrément.</a:t>
            </a:r>
          </a:p>
          <a:p>
            <a:r>
              <a:rPr lang="fr-CA" dirty="0" smtClean="0"/>
              <a:t>Les schémas tutoriels doivent être souples et permettent d’apporter les ajustements requis en fonction du contexte éducatif.</a:t>
            </a:r>
          </a:p>
          <a:p>
            <a:endParaRPr lang="en-US"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6</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CA" dirty="0" smtClean="0"/>
              <a:t>À quoi sert la planification de programme? </a:t>
            </a:r>
            <a:endParaRPr lang="fr-CA" dirty="0"/>
          </a:p>
        </p:txBody>
      </p:sp>
      <p:sp>
        <p:nvSpPr>
          <p:cNvPr id="6" name="Content Placeholder 5"/>
          <p:cNvSpPr>
            <a:spLocks noGrp="1"/>
          </p:cNvSpPr>
          <p:nvPr>
            <p:ph idx="1"/>
          </p:nvPr>
        </p:nvSpPr>
        <p:spPr/>
        <p:txBody>
          <a:bodyPr/>
          <a:lstStyle/>
          <a:p>
            <a:r>
              <a:rPr lang="fr-CA" sz="2000" dirty="0" smtClean="0"/>
              <a:t>À planifier les activités d’apprentissage en fonction des étapes de la CPC dans un ordre de progression logique (c.-à-d. Le continuum de la compétence de la CPC)</a:t>
            </a:r>
          </a:p>
          <a:p>
            <a:r>
              <a:rPr lang="fr-CA" sz="2000" dirty="0" smtClean="0"/>
              <a:t>À relier chaque compétence à des stratégies pédagogiques</a:t>
            </a:r>
          </a:p>
          <a:p>
            <a:r>
              <a:rPr lang="fr-CA" sz="2000" dirty="0" smtClean="0"/>
              <a:t>À adapter les APC et les autres activités d’évaluation aux expériences de formation du programme </a:t>
            </a:r>
          </a:p>
          <a:p>
            <a:r>
              <a:rPr lang="fr-CA" sz="2000" dirty="0" smtClean="0"/>
              <a:t>À assurer la transparence du cheminement de l’apprenant pour les apprenants, les évaluateurs et les administrateurs</a:t>
            </a:r>
          </a:p>
          <a:p>
            <a:r>
              <a:rPr lang="fr-CA" sz="2000" dirty="0" smtClean="0"/>
              <a:t>À souligner ce qui fonctionne bien (p. ex., une activité spécifique a lieu à une étape appropriée) et à cerner les lacunes dans votre programme d’études</a:t>
            </a:r>
          </a:p>
          <a:p>
            <a:endParaRPr lang="en-US"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7</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CA" sz="2800" dirty="0" smtClean="0"/>
              <a:t>Planifier un programme d’études en 10 étapes </a:t>
            </a:r>
            <a:endParaRPr lang="fr-CA" sz="2800" dirty="0"/>
          </a:p>
        </p:txBody>
      </p:sp>
      <p:sp>
        <p:nvSpPr>
          <p:cNvPr id="6" name="Content Placeholder 5"/>
          <p:cNvSpPr>
            <a:spLocks noGrp="1"/>
          </p:cNvSpPr>
          <p:nvPr>
            <p:ph idx="1"/>
          </p:nvPr>
        </p:nvSpPr>
        <p:spPr>
          <a:xfrm>
            <a:off x="628649" y="1046931"/>
            <a:ext cx="8515351" cy="3263504"/>
          </a:xfrm>
        </p:spPr>
        <p:txBody>
          <a:bodyPr/>
          <a:lstStyle/>
          <a:p>
            <a:pPr lvl="0" indent="-457200">
              <a:lnSpc>
                <a:spcPct val="90000"/>
              </a:lnSpc>
              <a:spcBef>
                <a:spcPct val="0"/>
              </a:spcBef>
              <a:buSzPts val="2000"/>
              <a:buFont typeface="Calibri" panose="020F0502020204030204"/>
              <a:buAutoNum type="arabicPeriod"/>
            </a:pPr>
            <a:r>
              <a:rPr lang="fr-CA" sz="1800" dirty="0" smtClean="0"/>
              <a:t>Constituer une équipe dynamique </a:t>
            </a:r>
          </a:p>
          <a:p>
            <a:pPr lvl="0" indent="-457200">
              <a:lnSpc>
                <a:spcPct val="90000"/>
              </a:lnSpc>
              <a:spcBef>
                <a:spcPts val="600"/>
              </a:spcBef>
              <a:buSzPts val="2000"/>
              <a:buFont typeface="Calibri" panose="020F0502020204030204"/>
              <a:buAutoNum type="arabicPeriod"/>
            </a:pPr>
            <a:r>
              <a:rPr lang="fr-CA" sz="1800" dirty="0" smtClean="0"/>
              <a:t>Réviser/élaborer l’énoncé de mission et les objectifs de votre programme</a:t>
            </a:r>
          </a:p>
          <a:p>
            <a:pPr lvl="0" indent="-457200">
              <a:lnSpc>
                <a:spcPct val="90000"/>
              </a:lnSpc>
              <a:spcBef>
                <a:spcPts val="600"/>
              </a:spcBef>
              <a:buSzPts val="2000"/>
              <a:buFont typeface="Calibri" panose="020F0502020204030204"/>
              <a:buAutoNum type="arabicPeriod"/>
            </a:pPr>
            <a:r>
              <a:rPr lang="fr-CA" sz="1800" dirty="0" smtClean="0"/>
              <a:t>Réviser le programme d’études existant </a:t>
            </a:r>
          </a:p>
          <a:p>
            <a:pPr lvl="0" indent="-457200">
              <a:lnSpc>
                <a:spcPct val="90000"/>
              </a:lnSpc>
              <a:spcBef>
                <a:spcPts val="600"/>
              </a:spcBef>
              <a:buSzPts val="2000"/>
              <a:buFont typeface="Calibri" panose="020F0502020204030204"/>
              <a:buAutoNum type="arabicPeriod"/>
            </a:pPr>
            <a:r>
              <a:rPr lang="fr-CA" sz="1800" dirty="0" smtClean="0"/>
              <a:t>Positionner les APC </a:t>
            </a:r>
          </a:p>
          <a:p>
            <a:pPr lvl="0" indent="-457200">
              <a:lnSpc>
                <a:spcPct val="90000"/>
              </a:lnSpc>
              <a:spcBef>
                <a:spcPts val="600"/>
              </a:spcBef>
              <a:buSzPts val="2000"/>
              <a:buFont typeface="Calibri" panose="020F0502020204030204"/>
              <a:buAutoNum type="arabicPeriod"/>
            </a:pPr>
            <a:r>
              <a:rPr lang="fr-CA" sz="1800" dirty="0" smtClean="0"/>
              <a:t>Réviser les stages</a:t>
            </a:r>
          </a:p>
          <a:p>
            <a:pPr lvl="0" indent="-457200">
              <a:lnSpc>
                <a:spcPct val="90000"/>
              </a:lnSpc>
              <a:spcBef>
                <a:spcPts val="600"/>
              </a:spcBef>
              <a:buSzPts val="2000"/>
              <a:buFont typeface="Calibri" panose="020F0502020204030204"/>
              <a:buAutoNum type="arabicPeriod"/>
            </a:pPr>
            <a:r>
              <a:rPr lang="fr-CA" sz="1800" dirty="0" smtClean="0"/>
              <a:t>Répartir les APC (et les outils d’évaluation) selon les étapes du programme</a:t>
            </a:r>
          </a:p>
          <a:p>
            <a:pPr lvl="0" indent="-457200">
              <a:lnSpc>
                <a:spcPct val="90000"/>
              </a:lnSpc>
              <a:spcBef>
                <a:spcPts val="600"/>
              </a:spcBef>
              <a:buSzPts val="2000"/>
              <a:buFont typeface="Calibri" panose="020F0502020204030204"/>
              <a:buAutoNum type="arabicPeriod"/>
            </a:pPr>
            <a:r>
              <a:rPr lang="fr-CA" sz="1800" dirty="0" smtClean="0"/>
              <a:t>Prévoir une progression logique des apprentissages (tout en prévoyant </a:t>
            </a:r>
            <a:br>
              <a:rPr lang="fr-CA" sz="1800" dirty="0" smtClean="0"/>
            </a:br>
            <a:r>
              <a:rPr lang="fr-CA" sz="1800" dirty="0" smtClean="0"/>
              <a:t>     des occasions formelles d’observation/de rétroaction)</a:t>
            </a:r>
          </a:p>
          <a:p>
            <a:pPr lvl="0" indent="-457200">
              <a:lnSpc>
                <a:spcPct val="90000"/>
              </a:lnSpc>
              <a:spcBef>
                <a:spcPts val="600"/>
              </a:spcBef>
              <a:buSzPts val="2000"/>
              <a:buFont typeface="Calibri" panose="020F0502020204030204"/>
              <a:buAutoNum type="arabicPeriod"/>
            </a:pPr>
            <a:r>
              <a:rPr lang="fr-CA" sz="1800" dirty="0" smtClean="0"/>
              <a:t>S’assurer de la conformité du programme aux normes d’agrément</a:t>
            </a:r>
          </a:p>
          <a:p>
            <a:pPr lvl="0" indent="-457200">
              <a:lnSpc>
                <a:spcPct val="90000"/>
              </a:lnSpc>
              <a:spcBef>
                <a:spcPts val="600"/>
              </a:spcBef>
              <a:buSzPts val="2000"/>
              <a:buFont typeface="Calibri" panose="020F0502020204030204"/>
              <a:buAutoNum type="arabicPeriod"/>
            </a:pPr>
            <a:r>
              <a:rPr lang="fr-CA" sz="1800" dirty="0" smtClean="0"/>
              <a:t>Préparer le dévoilement du nouveau programme d’études</a:t>
            </a:r>
          </a:p>
          <a:p>
            <a:pPr lvl="0" indent="-457200">
              <a:lnSpc>
                <a:spcPct val="90000"/>
              </a:lnSpc>
              <a:spcBef>
                <a:spcPts val="600"/>
              </a:spcBef>
              <a:buSzPts val="2000"/>
              <a:buFont typeface="Calibri" panose="020F0502020204030204"/>
              <a:buAutoNum type="arabicPeriod"/>
            </a:pPr>
            <a:r>
              <a:rPr lang="fr-CA" sz="1800" dirty="0" smtClean="0"/>
              <a:t>Évaluer le programme régulièrement pour l’améliorer en continu</a:t>
            </a:r>
          </a:p>
          <a:p>
            <a:endParaRPr lang="en-US" dirty="0"/>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8</a:t>
            </a:fld>
            <a:endParaRPr lang="en-US"/>
          </a:p>
        </p:txBody>
      </p:sp>
    </p:spTree>
    <p:extLst>
      <p:ext uri="{BB962C8B-B14F-4D97-AF65-F5344CB8AC3E}">
        <p14:creationId xmlns:p14="http://schemas.microsoft.com/office/powerpoint/2010/main" val="17265698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a:t>
            </a:r>
            <a:r>
              <a:rPr lang="fr-CA" dirty="0" smtClean="0"/>
              <a:t>Constituer une équipe dynamique </a:t>
            </a:r>
            <a:endParaRPr lang="fr-CA" dirty="0"/>
          </a:p>
        </p:txBody>
      </p:sp>
      <p:sp>
        <p:nvSpPr>
          <p:cNvPr id="6" name="Content Placeholder 5"/>
          <p:cNvSpPr>
            <a:spLocks noGrp="1"/>
          </p:cNvSpPr>
          <p:nvPr>
            <p:ph idx="1"/>
          </p:nvPr>
        </p:nvSpPr>
        <p:spPr>
          <a:xfrm>
            <a:off x="628649" y="1271783"/>
            <a:ext cx="8245527" cy="3263504"/>
          </a:xfrm>
        </p:spPr>
        <p:txBody>
          <a:bodyPr/>
          <a:lstStyle/>
          <a:p>
            <a:pPr marL="0" lvl="0" indent="0">
              <a:lnSpc>
                <a:spcPct val="70000"/>
              </a:lnSpc>
              <a:spcBef>
                <a:spcPct val="0"/>
              </a:spcBef>
              <a:buSzPts val="2170"/>
              <a:buNone/>
            </a:pPr>
            <a:r>
              <a:rPr lang="fr-CA" sz="2000" dirty="0" smtClean="0"/>
              <a:t>Entourez-vous de passionnés, notamment :</a:t>
            </a:r>
          </a:p>
          <a:p>
            <a:pPr marL="228600" lvl="0" indent="-228600">
              <a:lnSpc>
                <a:spcPct val="70000"/>
              </a:lnSpc>
              <a:buSzPts val="2170"/>
            </a:pPr>
            <a:r>
              <a:rPr lang="fr-CA" sz="2000" dirty="0" smtClean="0"/>
              <a:t>Membres du comité de programme</a:t>
            </a:r>
          </a:p>
          <a:p>
            <a:pPr marL="228600" lvl="0" indent="-228600">
              <a:lnSpc>
                <a:spcPct val="70000"/>
              </a:lnSpc>
              <a:buSzPts val="2170"/>
            </a:pPr>
            <a:r>
              <a:rPr lang="fr-CA" sz="2000" dirty="0" smtClean="0"/>
              <a:t>Éducateurs cliniciens </a:t>
            </a:r>
          </a:p>
          <a:p>
            <a:pPr marL="228600" lvl="0" indent="-228600">
              <a:lnSpc>
                <a:spcPct val="70000"/>
              </a:lnSpc>
              <a:buSzPts val="2170"/>
            </a:pPr>
            <a:r>
              <a:rPr lang="fr-CA" sz="2000" dirty="0" smtClean="0"/>
              <a:t>Représentants des résidents </a:t>
            </a:r>
          </a:p>
          <a:p>
            <a:pPr marL="228600" lvl="0" indent="-228600">
              <a:lnSpc>
                <a:spcPct val="70000"/>
              </a:lnSpc>
              <a:buSzPts val="2170"/>
            </a:pPr>
            <a:r>
              <a:rPr lang="fr-CA" sz="2000" dirty="0" smtClean="0"/>
              <a:t>Expert de La compétence par conception </a:t>
            </a:r>
          </a:p>
          <a:p>
            <a:pPr marL="228600" lvl="0" indent="-228600">
              <a:lnSpc>
                <a:spcPct val="70000"/>
              </a:lnSpc>
              <a:buSzPts val="2170"/>
            </a:pPr>
            <a:r>
              <a:rPr lang="fr-CA" sz="2000" dirty="0" smtClean="0"/>
              <a:t>Administrateur de programme</a:t>
            </a:r>
          </a:p>
          <a:p>
            <a:pPr marL="0" lvl="0" indent="0">
              <a:lnSpc>
                <a:spcPct val="70000"/>
              </a:lnSpc>
              <a:buSzPts val="2170"/>
              <a:buNone/>
            </a:pPr>
            <a:r>
              <a:rPr lang="fr-CA" sz="2000" b="1" dirty="0" smtClean="0"/>
              <a:t>Une fois votre équipe formée : </a:t>
            </a:r>
          </a:p>
          <a:p>
            <a:pPr marL="228600" lvl="0" indent="-228600">
              <a:lnSpc>
                <a:spcPct val="70000"/>
              </a:lnSpc>
              <a:buSzPts val="2170"/>
            </a:pPr>
            <a:r>
              <a:rPr lang="fr-CA" sz="2000" dirty="0" smtClean="0"/>
              <a:t>organisez des réunions rapprochées </a:t>
            </a:r>
          </a:p>
          <a:p>
            <a:pPr marL="228600" lvl="0" indent="-228600">
              <a:lnSpc>
                <a:spcPct val="70000"/>
              </a:lnSpc>
              <a:buSzPts val="2170"/>
            </a:pPr>
            <a:r>
              <a:rPr lang="fr-CA" sz="2000" dirty="0" smtClean="0"/>
              <a:t>Parlez-lui du Répertoire des ressources sur la CPC du Collège royal</a:t>
            </a:r>
          </a:p>
          <a:p>
            <a:pPr marL="0" lvl="0" indent="0">
              <a:lnSpc>
                <a:spcPct val="70000"/>
              </a:lnSpc>
              <a:buSzPts val="2170"/>
              <a:buNone/>
            </a:pPr>
            <a:endParaRPr lang="en-CA" b="1" dirty="0">
              <a:solidFill>
                <a:schemeClr val="bg2"/>
              </a:solidFill>
              <a:latin typeface="Verdana" panose="020B0604030504040204" pitchFamily="34" charset="0"/>
              <a:ea typeface="Verdana" panose="020B0604030504040204" pitchFamily="34" charset="0"/>
              <a:cs typeface="Verdana" panose="020B0604030504040204" pitchFamily="34" charset="0"/>
            </a:endParaRPr>
          </a:p>
          <a:p>
            <a:pPr marL="0" lvl="0" indent="0">
              <a:lnSpc>
                <a:spcPct val="70000"/>
              </a:lnSpc>
              <a:buSzPts val="2170"/>
              <a:buNone/>
            </a:pPr>
            <a:endParaRPr lang="en-CA"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xmlns:p15="http://schemas.microsoft.com/office/powerpoint/2012/main" xmlns:p14="http://schemas.microsoft.com/office/powerpoint/2010/main" id="{5B0A26D0-B3E1-384E-A06B-CD212038880C}"/>
              </a:ext>
            </a:extLst>
          </p:cNvPr>
          <p:cNvSpPr>
            <a:spLocks noGrp="1"/>
          </p:cNvSpPr>
          <p:nvPr>
            <p:ph type="sldNum" sz="quarter" idx="12"/>
          </p:nvPr>
        </p:nvSpPr>
        <p:spPr/>
        <p:txBody>
          <a:bodyPr/>
          <a:lstStyle/>
          <a:p>
            <a:fld id="{2066355A-084C-D24E-9AD2-7E4FC41EA627}" type="slidenum">
              <a:rPr lang="en-US" smtClean="0"/>
              <a:t>9</a:t>
            </a:fld>
            <a:endParaRPr lang="en-US"/>
          </a:p>
        </p:txBody>
      </p:sp>
    </p:spTree>
    <p:extLst>
      <p:ext uri="{BB962C8B-B14F-4D97-AF65-F5344CB8AC3E}">
        <p14:creationId xmlns:p14="http://schemas.microsoft.com/office/powerpoint/2010/main" val="172656986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7.04.19"/>
  <p:tag name="AS_TITLE" val="Aspose.Slides for .NET 4.0"/>
  <p:tag name="AS_VERSION" val="17.4"/>
</p:tagLst>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xmlns:r="http://schemas.openxmlformats.org/officeDocument/2006/relationship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TotalTime>
  <Words>3513</Words>
  <Application>Microsoft Office PowerPoint</Application>
  <PresentationFormat>On-screen Show (16:9)</PresentationFormat>
  <Paragraphs>545</Paragraphs>
  <Slides>32</Slides>
  <Notes>32</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Times New Roman</vt:lpstr>
      <vt:lpstr>Lucida Grande</vt:lpstr>
      <vt:lpstr>Verdana</vt:lpstr>
      <vt:lpstr>Open Sans</vt:lpstr>
      <vt:lpstr>System Font Regular</vt:lpstr>
      <vt:lpstr>Symbol</vt:lpstr>
      <vt:lpstr>Calibri</vt:lpstr>
      <vt:lpstr>Courier New</vt:lpstr>
      <vt:lpstr>Office Theme</vt:lpstr>
      <vt:lpstr>Planification des programmes d'études</vt:lpstr>
      <vt:lpstr>Objectifs</vt:lpstr>
      <vt:lpstr>Grandes lignes</vt:lpstr>
      <vt:lpstr>Mesurer la progression</vt:lpstr>
      <vt:lpstr>PowerPoint Presentation</vt:lpstr>
      <vt:lpstr>Qu’est-ce que la planification de programme? </vt:lpstr>
      <vt:lpstr>À quoi sert la planification de programme? </vt:lpstr>
      <vt:lpstr>Planifier un programme d’études en 10 étapes </vt:lpstr>
      <vt:lpstr>1. Constituer une équipe dynamique </vt:lpstr>
      <vt:lpstr>2. Réviser/élaborer l’énoncé de mission et les objectifs de votre programme</vt:lpstr>
      <vt:lpstr>3. Réviser le programme d’études existant </vt:lpstr>
      <vt:lpstr>Feuille de travail</vt:lpstr>
      <vt:lpstr>Questions ou commentaires? </vt:lpstr>
      <vt:lpstr>4. Positionner les APC</vt:lpstr>
      <vt:lpstr>5. Réviser les stages</vt:lpstr>
      <vt:lpstr>6. Répartir les APC (et les autres outils d’évaluation) dans l’ensemble du programme</vt:lpstr>
      <vt:lpstr>PowerPoint Presentation</vt:lpstr>
      <vt:lpstr>7. Prévoir une progression logique des apprentissages (tout en prévoyant des occasions formelles d’observation/de rétroaction) </vt:lpstr>
      <vt:lpstr>PowerPoint Presentation</vt:lpstr>
      <vt:lpstr>PowerPoint Presentation</vt:lpstr>
      <vt:lpstr>PowerPoint Presentation</vt:lpstr>
      <vt:lpstr>PowerPoint Presentation</vt:lpstr>
      <vt:lpstr>Feuille de travail </vt:lpstr>
      <vt:lpstr>PowerPoint Presentation</vt:lpstr>
      <vt:lpstr>Questions ou commentaires? </vt:lpstr>
      <vt:lpstr>PowerPoint Presentation</vt:lpstr>
      <vt:lpstr>8. S’assurer de la conformité du programme aux normes d’agrément</vt:lpstr>
      <vt:lpstr>9. Préparer le dévoilement de votre nouveau programme d’études</vt:lpstr>
      <vt:lpstr>10. Évaluer le programme régulièrement pour l’améliorer en continu</vt:lpstr>
      <vt:lpstr>Pièges courants </vt:lpstr>
      <vt:lpstr>Rappel : planifier un programme d’études en 10 étapes </vt:lpstr>
      <vt:lpstr>Questions ou commentaires?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Mapping in a CBME Era</dc:title>
  <dc:creator>Hesson, Tammy</dc:creator>
  <cp:lastModifiedBy>Hesson, Tammy</cp:lastModifiedBy>
  <cp:revision>73</cp:revision>
  <cp:lastPrinted>2020-01-17T18:29:34Z</cp:lastPrinted>
  <dcterms:created xsi:type="dcterms:W3CDTF">2018-04-10T18:01:10Z</dcterms:created>
  <dcterms:modified xsi:type="dcterms:W3CDTF">2020-01-17T18:40:47Z</dcterms:modified>
</cp:coreProperties>
</file>