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8"/>
  </p:notesMasterIdLst>
  <p:sldIdLst>
    <p:sldId id="257" r:id="rId5"/>
    <p:sldId id="272" r:id="rId6"/>
    <p:sldId id="273" r:id="rId7"/>
    <p:sldId id="258" r:id="rId8"/>
    <p:sldId id="302" r:id="rId9"/>
    <p:sldId id="259" r:id="rId10"/>
    <p:sldId id="262" r:id="rId11"/>
    <p:sldId id="303" r:id="rId12"/>
    <p:sldId id="300" r:id="rId13"/>
    <p:sldId id="285" r:id="rId14"/>
    <p:sldId id="284" r:id="rId15"/>
    <p:sldId id="301" r:id="rId16"/>
    <p:sldId id="304" r:id="rId17"/>
    <p:sldId id="291" r:id="rId18"/>
    <p:sldId id="277" r:id="rId19"/>
    <p:sldId id="286" r:id="rId20"/>
    <p:sldId id="278" r:id="rId21"/>
    <p:sldId id="280" r:id="rId22"/>
    <p:sldId id="281" r:id="rId23"/>
    <p:sldId id="282" r:id="rId24"/>
    <p:sldId id="287" r:id="rId25"/>
    <p:sldId id="288" r:id="rId26"/>
    <p:sldId id="305"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3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64"/>
    <p:restoredTop sz="85848" autoAdjust="0"/>
  </p:normalViewPr>
  <p:slideViewPr>
    <p:cSldViewPr snapToGrid="0" snapToObjects="1">
      <p:cViewPr varScale="1">
        <p:scale>
          <a:sx n="98" d="100"/>
          <a:sy n="98" d="100"/>
        </p:scale>
        <p:origin x="155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92A69E-8F97-A349-9B8A-A00E6249AC0C}" type="datetimeFigureOut">
              <a:rPr lang="en-US" smtClean="0"/>
              <a:t>11/9/2021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9E6494-AFFC-FE46-8CA3-2FC26414D6E0}" type="slidenum">
              <a:rPr lang="en-US" smtClean="0"/>
              <a:t>‹#›</a:t>
            </a:fld>
            <a:endParaRPr lang="en-US"/>
          </a:p>
        </p:txBody>
      </p:sp>
    </p:spTree>
    <p:extLst>
      <p:ext uri="{BB962C8B-B14F-4D97-AF65-F5344CB8AC3E}">
        <p14:creationId xmlns:p14="http://schemas.microsoft.com/office/powerpoint/2010/main" val="3694052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information about presenters </a:t>
            </a:r>
          </a:p>
        </p:txBody>
      </p:sp>
      <p:sp>
        <p:nvSpPr>
          <p:cNvPr id="4" name="Slide Number Placeholder 3"/>
          <p:cNvSpPr>
            <a:spLocks noGrp="1"/>
          </p:cNvSpPr>
          <p:nvPr>
            <p:ph type="sldNum" sz="quarter" idx="5"/>
          </p:nvPr>
        </p:nvSpPr>
        <p:spPr/>
        <p:txBody>
          <a:bodyPr/>
          <a:lstStyle/>
          <a:p>
            <a:fld id="{2D9E6494-AFFC-FE46-8CA3-2FC26414D6E0}" type="slidenum">
              <a:rPr lang="en-US" smtClean="0"/>
              <a:t>1</a:t>
            </a:fld>
            <a:endParaRPr lang="en-US"/>
          </a:p>
        </p:txBody>
      </p:sp>
    </p:spTree>
    <p:extLst>
      <p:ext uri="{BB962C8B-B14F-4D97-AF65-F5344CB8AC3E}">
        <p14:creationId xmlns:p14="http://schemas.microsoft.com/office/powerpoint/2010/main" val="435408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10</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r>
              <a:rPr lang="en-US" dirty="0"/>
              <a:t>• Explore each of the steps with the whole group</a:t>
            </a:r>
          </a:p>
          <a:p>
            <a:r>
              <a:rPr lang="en-US" dirty="0"/>
              <a:t>• Explore how to prepare for, act on, and evaluate each step in your specialty, based on experience — you can draw on either learners’ or teachers’ experience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11</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pPr marL="0" indent="0">
              <a:buFont typeface="Arial" pitchFamily="34" charset="0"/>
              <a:buNone/>
            </a:pPr>
            <a:r>
              <a:rPr lang="en-US" dirty="0"/>
              <a:t>Do a learning Activity</a:t>
            </a:r>
            <a:r>
              <a:rPr lang="en-US" baseline="0" dirty="0"/>
              <a:t> – worksheet T3 in the </a:t>
            </a:r>
            <a:r>
              <a:rPr lang="en-US" i="1" baseline="0" dirty="0"/>
              <a:t>CanMEDS Teaching and Assessment Tools Gui</a:t>
            </a:r>
            <a:r>
              <a:rPr lang="en-US" baseline="0" dirty="0"/>
              <a:t>de Communicator Role is recommended.</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12</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13</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pPr marL="0" indent="0">
              <a:buFont typeface="Arial" pitchFamily="34" charset="0"/>
              <a:buNone/>
            </a:pPr>
            <a:r>
              <a:rPr lang="en-US" dirty="0"/>
              <a:t>Do a learning Activity</a:t>
            </a:r>
            <a:r>
              <a:rPr lang="en-US" baseline="0" dirty="0"/>
              <a:t> – worksheet T4 in the </a:t>
            </a:r>
            <a:r>
              <a:rPr lang="en-US" i="1" baseline="0" dirty="0"/>
              <a:t>CanMEDS Teaching and Assessment Tools Gui</a:t>
            </a:r>
            <a:r>
              <a:rPr lang="en-US" baseline="0" dirty="0"/>
              <a:t>de Communicator Role is recommended.</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14</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r>
              <a:rPr lang="en-US" dirty="0"/>
              <a:t>Consult letters</a:t>
            </a:r>
          </a:p>
          <a:p>
            <a:r>
              <a:rPr lang="en-US" dirty="0"/>
              <a:t>• Consider focusing each session on one or two of the topics</a:t>
            </a:r>
          </a:p>
          <a:p>
            <a:r>
              <a:rPr lang="en-US" dirty="0"/>
              <a:t>• Consider focusing each session on one or a small number of patient issues</a:t>
            </a:r>
          </a:p>
          <a:p>
            <a:r>
              <a:rPr lang="en-US" dirty="0"/>
              <a:t>• Orient learners to these issues and explore them with the whole group</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15</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en-US" dirty="0"/>
              <a:t>Revisit workshop goals</a:t>
            </a:r>
            <a:r>
              <a:rPr lang="en-US" baseline="0" dirty="0"/>
              <a:t> and objectives.</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16</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07D704-9314-4B42-894E-F86AA4E07FE8}" type="slidenum">
              <a:rPr lang="en-US" smtClean="0"/>
              <a:pPr/>
              <a:t>17</a:t>
            </a:fld>
            <a:endParaRPr lang="en-US"/>
          </a:p>
        </p:txBody>
      </p:sp>
    </p:spTree>
    <p:extLst>
      <p:ext uri="{BB962C8B-B14F-4D97-AF65-F5344CB8AC3E}">
        <p14:creationId xmlns:p14="http://schemas.microsoft.com/office/powerpoint/2010/main" val="9710094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18</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en-US" dirty="0"/>
              <a:t>• Key Competencies from the </a:t>
            </a:r>
            <a:r>
              <a:rPr lang="en-US" i="1" dirty="0"/>
              <a:t>CanMEDS 2015 Physician Competency Framework</a:t>
            </a:r>
          </a:p>
          <a:p>
            <a:pPr algn="l"/>
            <a:r>
              <a:rPr lang="en-US" dirty="0"/>
              <a:t>• Avoid including competencies for learners</a:t>
            </a:r>
          </a:p>
          <a:p>
            <a:pPr algn="l"/>
            <a:r>
              <a:rPr lang="en-US" dirty="0"/>
              <a:t>• You may wish to use this slide if you are giving the presentation to teachers or planners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19</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r>
              <a:rPr lang="en-US" sz="1200" b="0" i="0" u="none" strike="noStrike" kern="1200" baseline="0" dirty="0">
                <a:solidFill>
                  <a:schemeClr val="tx1"/>
                </a:solidFill>
                <a:latin typeface="Times" charset="0"/>
                <a:ea typeface="Osaka" charset="0"/>
                <a:cs typeface="Osaka" charset="0"/>
              </a:rPr>
              <a:t>Key and Enabling competencies  from the </a:t>
            </a:r>
            <a:r>
              <a:rPr lang="en-US" sz="1200" b="0" i="1" u="none" strike="noStrike" kern="1200" baseline="0" dirty="0">
                <a:solidFill>
                  <a:schemeClr val="tx1"/>
                </a:solidFill>
                <a:latin typeface="Times" charset="0"/>
                <a:ea typeface="Osaka" charset="0"/>
                <a:cs typeface="Osaka" charset="0"/>
              </a:rPr>
              <a:t>CanMEDS 2015 Physician Competency Framework</a:t>
            </a:r>
          </a:p>
          <a:p>
            <a:r>
              <a:rPr lang="en-US" sz="1200" b="0" i="0" u="none" strike="noStrike" kern="1200" baseline="0" dirty="0">
                <a:solidFill>
                  <a:schemeClr val="tx1"/>
                </a:solidFill>
                <a:latin typeface="Times" charset="0"/>
                <a:ea typeface="Osaka" charset="0"/>
                <a:cs typeface="Osaka" charset="0"/>
              </a:rPr>
              <a:t>• Avoid including competencies for learners</a:t>
            </a:r>
          </a:p>
          <a:p>
            <a:r>
              <a:rPr lang="en-US" sz="1200" b="0" i="0" u="none" strike="noStrike" kern="1200" baseline="0" dirty="0">
                <a:solidFill>
                  <a:schemeClr val="tx1"/>
                </a:solidFill>
                <a:latin typeface="Times" charset="0"/>
                <a:ea typeface="Osaka" charset="0"/>
                <a:cs typeface="Osaka" charset="0"/>
              </a:rPr>
              <a:t>• You may wish to use this slide if you are giving the presentation to teachers or planners</a:t>
            </a:r>
          </a:p>
          <a:p>
            <a:r>
              <a:rPr lang="en-US" sz="1200" b="0" i="0" u="none" strike="noStrike" baseline="0" dirty="0">
                <a:latin typeface="Frutiger-Light"/>
              </a:rPr>
              <a:t>• Use one slide for each key competency and associated enabling competencies</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02CFF-F8EB-1B44-9AF8-4EFED7FBBE6F}" type="slidenum">
              <a:rPr lang="en-US"/>
              <a:pPr/>
              <a:t>2</a:t>
            </a:fld>
            <a:endParaRPr lang="en-US"/>
          </a:p>
        </p:txBody>
      </p:sp>
      <p:sp>
        <p:nvSpPr>
          <p:cNvPr id="153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5363" name="Rectangle 3"/>
          <p:cNvSpPr>
            <a:spLocks noGrp="1" noChangeArrowheads="1"/>
          </p:cNvSpPr>
          <p:nvPr>
            <p:ph type="body" idx="1"/>
          </p:nvPr>
        </p:nvSpPr>
        <p:spPr/>
        <p:txBody>
          <a:bodyPr/>
          <a:lstStyle/>
          <a:p>
            <a:pPr marL="174708" indent="-174708">
              <a:buFont typeface="Arial" pitchFamily="34" charset="0"/>
              <a:buChar char="•"/>
            </a:pPr>
            <a:endParaRPr lang="en-US" i="0"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20</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r>
              <a:rPr lang="en-US" sz="1200" b="0" i="0" u="none" strike="noStrike" baseline="0" dirty="0">
                <a:latin typeface="Frutiger-Light"/>
              </a:rPr>
              <a:t>• </a:t>
            </a:r>
            <a:r>
              <a:rPr lang="en-US" sz="1200" b="0" i="0" u="none" strike="noStrike" kern="1200" baseline="0" dirty="0">
                <a:solidFill>
                  <a:schemeClr val="tx1"/>
                </a:solidFill>
                <a:latin typeface="Times" charset="0"/>
                <a:ea typeface="Osaka" charset="0"/>
                <a:cs typeface="Osaka" charset="0"/>
              </a:rPr>
              <a:t>Key and Enabling competencies from the </a:t>
            </a:r>
            <a:r>
              <a:rPr lang="en-US" sz="1200" b="0" i="1" u="none" strike="noStrike" baseline="0" dirty="0">
                <a:latin typeface="Frutiger-LightItalic"/>
              </a:rPr>
              <a:t>CanMEDS 2015 Physician Competency Framework</a:t>
            </a:r>
          </a:p>
          <a:p>
            <a:pPr algn="l"/>
            <a:r>
              <a:rPr lang="en-US" sz="1200" b="0" i="0" u="none" strike="noStrike" baseline="0" dirty="0">
                <a:latin typeface="Frutiger-Light"/>
              </a:rPr>
              <a:t>• Use one slide for each key competency and associated enabling competencies</a:t>
            </a:r>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21</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u="none" strike="noStrike" baseline="0" dirty="0">
                <a:latin typeface="Frutiger-Light"/>
              </a:rPr>
              <a:t>• </a:t>
            </a:r>
            <a:r>
              <a:rPr lang="en-US" sz="1200" b="0" i="0" u="none" strike="noStrike" kern="1200" baseline="0" dirty="0">
                <a:solidFill>
                  <a:schemeClr val="tx1"/>
                </a:solidFill>
                <a:latin typeface="Times" charset="0"/>
                <a:ea typeface="Osaka" charset="0"/>
                <a:cs typeface="Osaka" charset="0"/>
              </a:rPr>
              <a:t>Key and Enabling competencies from the </a:t>
            </a:r>
            <a:r>
              <a:rPr lang="en-US" sz="1200" b="0" i="1" u="none" strike="noStrike" baseline="0" dirty="0">
                <a:latin typeface="Frutiger-LightItalic"/>
              </a:rPr>
              <a:t>CanMEDS 2015 Physician Competency Framework</a:t>
            </a:r>
          </a:p>
          <a:p>
            <a:pPr algn="l"/>
            <a:r>
              <a:rPr lang="en-US" sz="1200" b="0" i="0" u="none" strike="noStrike" baseline="0" dirty="0">
                <a:latin typeface="Frutiger-Light"/>
              </a:rPr>
              <a:t>• Use one slide for each key competency and associated enabling competencies</a:t>
            </a:r>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22</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en-US" sz="1200" b="0" i="0" u="none" strike="noStrike" baseline="0" dirty="0">
                <a:latin typeface="Frutiger-Light"/>
              </a:rPr>
              <a:t>• Key and Enabling competencies from the </a:t>
            </a:r>
            <a:r>
              <a:rPr lang="en-US" sz="1200" b="0" i="1" u="none" strike="noStrike" baseline="0" dirty="0">
                <a:latin typeface="Frutiger-Light"/>
              </a:rPr>
              <a:t>CanMEDS 2015 Physician Competency Framework</a:t>
            </a:r>
            <a:r>
              <a:rPr lang="en-US" sz="1200" b="0" i="0" u="none" strike="noStrike" baseline="0" dirty="0">
                <a:latin typeface="Frutiger-Light"/>
              </a:rPr>
              <a:t>.</a:t>
            </a:r>
          </a:p>
          <a:p>
            <a:pPr algn="l"/>
            <a:r>
              <a:rPr lang="en-US" sz="1200" b="0" i="0" u="none" strike="noStrike" baseline="0" dirty="0">
                <a:latin typeface="Frutiger-Light"/>
              </a:rPr>
              <a:t>• Use one slide for each key competency and associated enabling competencies</a:t>
            </a:r>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23</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en-US" sz="1200" b="0" i="0" u="none" strike="noStrike" baseline="0" dirty="0">
                <a:latin typeface="Frutiger-Light"/>
              </a:rPr>
              <a:t>• Key and Enabling competencies from the </a:t>
            </a:r>
            <a:r>
              <a:rPr lang="en-US" sz="1200" b="0" i="1" u="none" strike="noStrike" baseline="0" dirty="0">
                <a:latin typeface="Frutiger-Light"/>
              </a:rPr>
              <a:t>CanMEDS 2015 Physician Competency Framework</a:t>
            </a:r>
            <a:r>
              <a:rPr lang="en-US" sz="1200" b="0" i="0" u="none" strike="noStrike" baseline="0" dirty="0">
                <a:latin typeface="Frutiger-Light"/>
              </a:rPr>
              <a:t>.</a:t>
            </a:r>
          </a:p>
          <a:p>
            <a:pPr algn="l"/>
            <a:r>
              <a:rPr lang="en-US" sz="1200" b="0" i="0" u="none" strike="noStrike" baseline="0" dirty="0">
                <a:latin typeface="Frutiger-Light"/>
              </a:rPr>
              <a:t>• Use one slide for each key competency and associated enabling competencies</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02CFF-F8EB-1B44-9AF8-4EFED7FBBE6F}" type="slidenum">
              <a:rPr lang="en-US"/>
              <a:pPr/>
              <a:t>3</a:t>
            </a:fld>
            <a:endParaRPr lang="en-US"/>
          </a:p>
        </p:txBody>
      </p:sp>
      <p:sp>
        <p:nvSpPr>
          <p:cNvPr id="153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5363" name="Rectangle 3"/>
          <p:cNvSpPr>
            <a:spLocks noGrp="1" noChangeArrowheads="1"/>
          </p:cNvSpPr>
          <p:nvPr>
            <p:ph type="body" idx="1"/>
          </p:nvPr>
        </p:nvSpPr>
        <p:spPr/>
        <p:txBody>
          <a:bodyPr/>
          <a:lstStyle/>
          <a:p>
            <a:r>
              <a:rPr lang="en-US" i="0" dirty="0"/>
              <a:t>• SAMPLE goals and objectives of the session – revise as required.</a:t>
            </a:r>
          </a:p>
          <a:p>
            <a:r>
              <a:rPr lang="en-US" i="0" dirty="0"/>
              <a:t>• CONSIDER doing a ‘warm up activity’</a:t>
            </a:r>
          </a:p>
          <a:p>
            <a:r>
              <a:rPr lang="en-US" i="0" dirty="0"/>
              <a:t>• Review/revise goals and objectives.</a:t>
            </a:r>
          </a:p>
          <a:p>
            <a:r>
              <a:rPr lang="en-US" i="0" dirty="0"/>
              <a:t>• Insert agenda slide if desired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850FA7-B05B-5E41-BF00-1CD82F8B0027}" type="slidenum">
              <a:rPr lang="en-US"/>
              <a:pPr/>
              <a:t>4</a:t>
            </a:fld>
            <a:endParaRPr lang="en-US"/>
          </a:p>
        </p:txBody>
      </p:sp>
      <p:sp>
        <p:nvSpPr>
          <p:cNvPr id="163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6387" name="Rectangle 3"/>
          <p:cNvSpPr>
            <a:spLocks noGrp="1" noChangeArrowheads="1"/>
          </p:cNvSpPr>
          <p:nvPr>
            <p:ph type="body" idx="1"/>
          </p:nvPr>
        </p:nvSpPr>
        <p:spPr/>
        <p:txBody>
          <a:bodyPr/>
          <a:lstStyle/>
          <a:p>
            <a:r>
              <a:rPr lang="en-US" dirty="0"/>
              <a:t>• Reasons why this Role is important</a:t>
            </a:r>
          </a:p>
          <a:p>
            <a:r>
              <a:rPr lang="en-US" dirty="0"/>
              <a:t>• Link evidence to practice/experience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850FA7-B05B-5E41-BF00-1CD82F8B0027}" type="slidenum">
              <a:rPr lang="en-US"/>
              <a:pPr/>
              <a:t>5</a:t>
            </a:fld>
            <a:endParaRPr lang="en-US"/>
          </a:p>
        </p:txBody>
      </p:sp>
      <p:sp>
        <p:nvSpPr>
          <p:cNvPr id="163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6387" name="Rectangle 3"/>
          <p:cNvSpPr>
            <a:spLocks noGrp="1" noChangeArrowheads="1"/>
          </p:cNvSpPr>
          <p:nvPr>
            <p:ph type="body" idx="1"/>
          </p:nvPr>
        </p:nvSpPr>
        <p:spPr/>
        <p:txBody>
          <a:bodyPr/>
          <a:lstStyle/>
          <a:p>
            <a:r>
              <a:rPr lang="en-US" dirty="0"/>
              <a:t>• Reasons why this Role is important</a:t>
            </a:r>
          </a:p>
          <a:p>
            <a:r>
              <a:rPr lang="en-US" dirty="0"/>
              <a:t>• Link evidence to practice/experience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6</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r>
              <a:rPr lang="en-US" dirty="0"/>
              <a:t>•</a:t>
            </a:r>
            <a:r>
              <a:rPr lang="en-US" baseline="0" dirty="0"/>
              <a:t> </a:t>
            </a:r>
            <a:r>
              <a:rPr lang="en-US" sz="1200" b="0" i="0" u="none" strike="noStrike" kern="1200" baseline="0" dirty="0">
                <a:solidFill>
                  <a:schemeClr val="tx1"/>
                </a:solidFill>
                <a:latin typeface="Times" charset="0"/>
                <a:ea typeface="Osaka" charset="0"/>
                <a:cs typeface="Osaka" charset="0"/>
              </a:rPr>
              <a:t>Definition from the </a:t>
            </a:r>
            <a:r>
              <a:rPr lang="en-US" sz="1200" b="0" i="1" u="none" strike="noStrike" kern="1200" baseline="0" dirty="0">
                <a:solidFill>
                  <a:schemeClr val="tx1"/>
                </a:solidFill>
                <a:latin typeface="Times" charset="0"/>
                <a:ea typeface="Osaka" charset="0"/>
                <a:cs typeface="Osaka" charset="0"/>
              </a:rPr>
              <a:t>CanMEDS 2015 Physician Competency Framework</a:t>
            </a:r>
          </a:p>
          <a:p>
            <a:r>
              <a:rPr lang="en-US" sz="1200" b="0" i="0" u="none" strike="noStrike" kern="1200" baseline="0" dirty="0">
                <a:solidFill>
                  <a:schemeClr val="tx1"/>
                </a:solidFill>
                <a:latin typeface="Times" charset="0"/>
                <a:ea typeface="Osaka" charset="0"/>
                <a:cs typeface="Osaka" charset="0"/>
              </a:rPr>
              <a:t>• Avoid including competencies for learners</a:t>
            </a:r>
          </a:p>
          <a:p>
            <a:r>
              <a:rPr lang="en-US" sz="1200" b="0" i="0" u="none" strike="noStrike" kern="1200" baseline="0" dirty="0">
                <a:solidFill>
                  <a:schemeClr val="tx1"/>
                </a:solidFill>
                <a:latin typeface="Times" charset="0"/>
                <a:ea typeface="Osaka" charset="0"/>
                <a:cs typeface="Osaka" charset="0"/>
              </a:rPr>
              <a:t>• If you are giving this presentation to teachers or planners, you may want to add the key and enabling competencies</a:t>
            </a:r>
            <a:endParaRPr lang="en-US" dirty="0"/>
          </a:p>
          <a:p>
            <a:endParaRPr lang="en-US" dirty="0"/>
          </a:p>
          <a:p>
            <a:r>
              <a:rPr lang="en-US" sz="1200" dirty="0"/>
              <a:t>Throughout the CanMEDS 2015 Physician Competency Framework and Milestones Guide, references to the patient’s family are intended to include all those who are personally significant to the patient and are concerned with his or her care, including, according to the patient’s circumstances, family members, partners, caregivers, legal guardian, and substitute decision-makers.</a:t>
            </a:r>
          </a:p>
          <a:p>
            <a:endParaRPr lang="en-US" sz="1200" dirty="0"/>
          </a:p>
          <a:p>
            <a:r>
              <a:rPr lang="en-US" sz="1200" dirty="0"/>
              <a:t>Note that the Communicator Role describes the abilities related to a physician–patient encounter. Other communication skills are found elsewhere in the Framework, including health care team communication (Collaborator) and academic presentations (Scholar).</a:t>
            </a:r>
          </a:p>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7</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174708" indent="-174708">
              <a:buFont typeface="Arial" pitchFamily="34" charset="0"/>
              <a:buChar char="•"/>
            </a:pPr>
            <a:r>
              <a:rPr lang="en-US" dirty="0"/>
              <a:t>Definitions from the </a:t>
            </a:r>
            <a:r>
              <a:rPr lang="en-US" i="1" dirty="0"/>
              <a:t>CanMEDS Teaching and Assessment Tools Guide</a:t>
            </a:r>
          </a:p>
          <a:p>
            <a:pPr marL="174708" indent="-174708">
              <a:buFont typeface="Arial" pitchFamily="34" charset="0"/>
              <a:buChar char="•"/>
            </a:pPr>
            <a:r>
              <a:rPr lang="en-US" i="0" dirty="0"/>
              <a:t>Provide examples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8</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174708" indent="-174708">
              <a:buFont typeface="Arial" pitchFamily="34" charset="0"/>
              <a:buChar char="•"/>
            </a:pPr>
            <a:r>
              <a:rPr lang="en-US" i="0" dirty="0"/>
              <a:t>Provide examples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9</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0" indent="0">
              <a:buFont typeface="Arial" pitchFamily="34" charset="0"/>
              <a:buNone/>
            </a:pPr>
            <a:r>
              <a:rPr lang="en-US" dirty="0"/>
              <a:t>• Provide specialty examples</a:t>
            </a:r>
          </a:p>
          <a:p>
            <a:pPr marL="0" indent="0">
              <a:buFont typeface="Arial" pitchFamily="34" charset="0"/>
              <a:buNone/>
            </a:pPr>
            <a:r>
              <a:rPr lang="en-US" dirty="0"/>
              <a:t>• Review purpose of each step</a:t>
            </a:r>
          </a:p>
          <a:p>
            <a:pPr marL="0" indent="0">
              <a:buFont typeface="Arial" pitchFamily="34" charset="0"/>
              <a:buNone/>
            </a:pPr>
            <a:r>
              <a:rPr lang="en-US" dirty="0"/>
              <a:t>• Explore how to prepare for, act on, and evaluate each step in your specialty, based on experience — you can draw on either learners’ or teachers’ experience</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D9E0-B3ED-724F-9028-69BE23880944}"/>
              </a:ext>
            </a:extLst>
          </p:cNvPr>
          <p:cNvSpPr>
            <a:spLocks noGrp="1"/>
          </p:cNvSpPr>
          <p:nvPr>
            <p:ph type="ctrTitle"/>
          </p:nvPr>
        </p:nvSpPr>
        <p:spPr>
          <a:xfrm>
            <a:off x="6043353" y="872979"/>
            <a:ext cx="5652927" cy="1986597"/>
          </a:xfrm>
          <a:prstGeom prst="rect">
            <a:avLst/>
          </a:prstGeom>
        </p:spPr>
        <p:txBody>
          <a:bodyPr anchor="b">
            <a:noAutofit/>
          </a:bodyPr>
          <a:lstStyle>
            <a:lvl1pPr algn="l">
              <a:defRPr sz="5400" baseline="0">
                <a:solidFill>
                  <a:schemeClr val="tx2"/>
                </a:solidFill>
                <a:latin typeface="+mj-lt"/>
              </a:defRPr>
            </a:lvl1pPr>
          </a:lstStyle>
          <a:p>
            <a:r>
              <a:rPr lang="en-US" dirty="0"/>
              <a:t>Click to edit Master title style</a:t>
            </a:r>
          </a:p>
        </p:txBody>
      </p:sp>
      <p:sp>
        <p:nvSpPr>
          <p:cNvPr id="3" name="Subtitle 2">
            <a:extLst>
              <a:ext uri="{FF2B5EF4-FFF2-40B4-BE49-F238E27FC236}">
                <a16:creationId xmlns:a16="http://schemas.microsoft.com/office/drawing/2014/main" id="{4D708D59-5533-984A-ABC7-8D0F7571CAFA}"/>
              </a:ext>
            </a:extLst>
          </p:cNvPr>
          <p:cNvSpPr>
            <a:spLocks noGrp="1"/>
          </p:cNvSpPr>
          <p:nvPr>
            <p:ph type="subTitle" idx="1"/>
          </p:nvPr>
        </p:nvSpPr>
        <p:spPr>
          <a:xfrm>
            <a:off x="6043354" y="2859576"/>
            <a:ext cx="5652926" cy="1014298"/>
          </a:xfrm>
          <a:prstGeom prst="rect">
            <a:avLst/>
          </a:prstGeom>
        </p:spPr>
        <p:txBody>
          <a:bodyPr>
            <a:noAutofit/>
          </a:bodyPr>
          <a:lstStyle>
            <a:lvl1pPr marL="0" indent="0" algn="l">
              <a:buNone/>
              <a:defRPr sz="2800" b="1">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TextBox 10">
            <a:extLst>
              <a:ext uri="{FF2B5EF4-FFF2-40B4-BE49-F238E27FC236}">
                <a16:creationId xmlns:a16="http://schemas.microsoft.com/office/drawing/2014/main" id="{97A8331F-1226-2E4C-8D0A-2719D5B1ABF3}"/>
              </a:ext>
            </a:extLst>
          </p:cNvPr>
          <p:cNvSpPr txBox="1"/>
          <p:nvPr userDrawn="1"/>
        </p:nvSpPr>
        <p:spPr>
          <a:xfrm>
            <a:off x="6043354" y="3666011"/>
            <a:ext cx="665017"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0000"/>
              </a:lnSpc>
              <a:spcAft>
                <a:spcPts val="600"/>
              </a:spcAft>
            </a:pPr>
            <a:r>
              <a:rPr lang="en-US" sz="2400" b="1" dirty="0">
                <a:solidFill>
                  <a:schemeClr val="accent4"/>
                </a:solidFill>
              </a:rPr>
              <a:t>•••</a:t>
            </a:r>
          </a:p>
        </p:txBody>
      </p:sp>
      <p:pic>
        <p:nvPicPr>
          <p:cNvPr id="6" name="Picture 5">
            <a:extLst>
              <a:ext uri="{FF2B5EF4-FFF2-40B4-BE49-F238E27FC236}">
                <a16:creationId xmlns:a16="http://schemas.microsoft.com/office/drawing/2014/main" id="{B6F5D0A3-D3EE-DD47-9957-D461808EB5A8}"/>
              </a:ext>
            </a:extLst>
          </p:cNvPr>
          <p:cNvPicPr>
            <a:picLocks noChangeAspect="1"/>
          </p:cNvPicPr>
          <p:nvPr userDrawn="1"/>
        </p:nvPicPr>
        <p:blipFill>
          <a:blip r:embed="rId2"/>
          <a:stretch>
            <a:fillRect/>
          </a:stretch>
        </p:blipFill>
        <p:spPr>
          <a:xfrm>
            <a:off x="9561170" y="295264"/>
            <a:ext cx="2249424" cy="989330"/>
          </a:xfrm>
          <a:prstGeom prst="rect">
            <a:avLst/>
          </a:prstGeom>
        </p:spPr>
      </p:pic>
      <p:pic>
        <p:nvPicPr>
          <p:cNvPr id="7" name="Picture 6">
            <a:extLst>
              <a:ext uri="{FF2B5EF4-FFF2-40B4-BE49-F238E27FC236}">
                <a16:creationId xmlns:a16="http://schemas.microsoft.com/office/drawing/2014/main" id="{550B980B-F015-A441-9444-F76067B86E05}"/>
              </a:ext>
            </a:extLst>
          </p:cNvPr>
          <p:cNvPicPr>
            <a:picLocks noChangeAspect="1"/>
          </p:cNvPicPr>
          <p:nvPr userDrawn="1"/>
        </p:nvPicPr>
        <p:blipFill>
          <a:blip r:embed="rId3"/>
          <a:stretch>
            <a:fillRect/>
          </a:stretch>
        </p:blipFill>
        <p:spPr>
          <a:xfrm>
            <a:off x="0" y="0"/>
            <a:ext cx="5488845" cy="6858000"/>
          </a:xfrm>
          <a:prstGeom prst="rect">
            <a:avLst/>
          </a:prstGeom>
        </p:spPr>
      </p:pic>
    </p:spTree>
    <p:extLst>
      <p:ext uri="{BB962C8B-B14F-4D97-AF65-F5344CB8AC3E}">
        <p14:creationId xmlns:p14="http://schemas.microsoft.com/office/powerpoint/2010/main" val="3755439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1EF-6B8C-F34B-9A29-C5DC8D8AD78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6EC57A-5081-654F-BF09-F77FD92FEA79}"/>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9BAE5C-6A17-B24C-9544-D5A521F6254F}"/>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Footer Placeholder 8">
            <a:extLst>
              <a:ext uri="{FF2B5EF4-FFF2-40B4-BE49-F238E27FC236}">
                <a16:creationId xmlns:a16="http://schemas.microsoft.com/office/drawing/2014/main" id="{2C155027-0F0B-144E-9D35-44405E9ADFD6}"/>
              </a:ext>
            </a:extLst>
          </p:cNvPr>
          <p:cNvSpPr>
            <a:spLocks noGrp="1"/>
          </p:cNvSpPr>
          <p:nvPr>
            <p:ph type="ftr" sz="quarter" idx="11"/>
          </p:nvPr>
        </p:nvSpPr>
        <p:spPr/>
        <p:txBody>
          <a:bodyPr/>
          <a:lstStyle/>
          <a:p>
            <a:r>
              <a:rPr lang="en-US"/>
              <a:t>T2 – Teaching the Communicator Role</a:t>
            </a:r>
            <a:endParaRPr lang="en-US" dirty="0"/>
          </a:p>
        </p:txBody>
      </p:sp>
      <p:sp>
        <p:nvSpPr>
          <p:cNvPr id="10" name="Slide Number Placeholder 9">
            <a:extLst>
              <a:ext uri="{FF2B5EF4-FFF2-40B4-BE49-F238E27FC236}">
                <a16:creationId xmlns:a16="http://schemas.microsoft.com/office/drawing/2014/main" id="{A8429DA9-6506-F248-8BF7-A4184467E422}"/>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831840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F7A13-1565-F645-810B-FC23B5559F2B}"/>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16EF9D-F47C-6E40-8C1D-BCBDAE96147C}"/>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7EDAE58-F8E0-234E-94B3-D3596EE127AB}"/>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Footer Placeholder 8">
            <a:extLst>
              <a:ext uri="{FF2B5EF4-FFF2-40B4-BE49-F238E27FC236}">
                <a16:creationId xmlns:a16="http://schemas.microsoft.com/office/drawing/2014/main" id="{4276A87F-C9C4-ED48-B6E9-1A08D898000A}"/>
              </a:ext>
            </a:extLst>
          </p:cNvPr>
          <p:cNvSpPr>
            <a:spLocks noGrp="1"/>
          </p:cNvSpPr>
          <p:nvPr>
            <p:ph type="ftr" sz="quarter" idx="11"/>
          </p:nvPr>
        </p:nvSpPr>
        <p:spPr/>
        <p:txBody>
          <a:bodyPr/>
          <a:lstStyle/>
          <a:p>
            <a:r>
              <a:rPr lang="en-US"/>
              <a:t>T2 – Teaching the Communicator Role</a:t>
            </a:r>
            <a:endParaRPr lang="en-US" dirty="0"/>
          </a:p>
        </p:txBody>
      </p:sp>
      <p:sp>
        <p:nvSpPr>
          <p:cNvPr id="10" name="Slide Number Placeholder 9">
            <a:extLst>
              <a:ext uri="{FF2B5EF4-FFF2-40B4-BE49-F238E27FC236}">
                <a16:creationId xmlns:a16="http://schemas.microsoft.com/office/drawing/2014/main" id="{67E50796-3DBD-D54A-9C82-5EC70B836A5E}"/>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111012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1514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EBEA73-B277-0443-B029-159B6BB9BF18}"/>
              </a:ext>
            </a:extLst>
          </p:cNvPr>
          <p:cNvSpPr/>
          <p:nvPr userDrawn="1"/>
        </p:nvSpPr>
        <p:spPr>
          <a:xfrm>
            <a:off x="0" y="0"/>
            <a:ext cx="12192000" cy="5060477"/>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pic>
        <p:nvPicPr>
          <p:cNvPr id="3" name="Picture 2">
            <a:extLst>
              <a:ext uri="{FF2B5EF4-FFF2-40B4-BE49-F238E27FC236}">
                <a16:creationId xmlns:a16="http://schemas.microsoft.com/office/drawing/2014/main" id="{9B513521-5DCA-334F-B2A3-14CAC43449A1}"/>
              </a:ext>
            </a:extLst>
          </p:cNvPr>
          <p:cNvPicPr>
            <a:picLocks noChangeAspect="1"/>
          </p:cNvPicPr>
          <p:nvPr userDrawn="1"/>
        </p:nvPicPr>
        <p:blipFill>
          <a:blip r:embed="rId2"/>
          <a:stretch>
            <a:fillRect/>
          </a:stretch>
        </p:blipFill>
        <p:spPr>
          <a:xfrm>
            <a:off x="5028446" y="5373321"/>
            <a:ext cx="2135109" cy="939052"/>
          </a:xfrm>
          <a:prstGeom prst="rect">
            <a:avLst/>
          </a:prstGeom>
        </p:spPr>
      </p:pic>
      <p:sp>
        <p:nvSpPr>
          <p:cNvPr id="6" name="Title 1">
            <a:extLst>
              <a:ext uri="{FF2B5EF4-FFF2-40B4-BE49-F238E27FC236}">
                <a16:creationId xmlns:a16="http://schemas.microsoft.com/office/drawing/2014/main" id="{EC0DE34E-7884-BC48-A4F3-ACBD80D83703}"/>
              </a:ext>
            </a:extLst>
          </p:cNvPr>
          <p:cNvSpPr>
            <a:spLocks noGrp="1"/>
          </p:cNvSpPr>
          <p:nvPr>
            <p:ph type="title"/>
          </p:nvPr>
        </p:nvSpPr>
        <p:spPr>
          <a:xfrm>
            <a:off x="838200" y="1829202"/>
            <a:ext cx="10515600" cy="756688"/>
          </a:xfrm>
          <a:prstGeom prst="rect">
            <a:avLst/>
          </a:prstGeom>
        </p:spPr>
        <p:txBody>
          <a:bodyPr/>
          <a:lstStyle>
            <a:lvl1pPr algn="ctr">
              <a:defRPr sz="4800"/>
            </a:lvl1pPr>
          </a:lstStyle>
          <a:p>
            <a:r>
              <a:rPr lang="en-US" dirty="0"/>
              <a:t>Click to edit Master title style</a:t>
            </a:r>
          </a:p>
        </p:txBody>
      </p:sp>
      <p:sp>
        <p:nvSpPr>
          <p:cNvPr id="9" name="Subtitle 2">
            <a:extLst>
              <a:ext uri="{FF2B5EF4-FFF2-40B4-BE49-F238E27FC236}">
                <a16:creationId xmlns:a16="http://schemas.microsoft.com/office/drawing/2014/main" id="{ACC24264-2E70-314F-BACA-36AE04D09B19}"/>
              </a:ext>
            </a:extLst>
          </p:cNvPr>
          <p:cNvSpPr>
            <a:spLocks noGrp="1"/>
          </p:cNvSpPr>
          <p:nvPr>
            <p:ph type="subTitle" idx="1"/>
          </p:nvPr>
        </p:nvSpPr>
        <p:spPr>
          <a:xfrm>
            <a:off x="2539549" y="2631456"/>
            <a:ext cx="7112899" cy="496774"/>
          </a:xfrm>
          <a:prstGeom prst="rect">
            <a:avLst/>
          </a:prstGeom>
        </p:spPr>
        <p:txBody>
          <a:bodyPr>
            <a:noAutofit/>
          </a:bodyPr>
          <a:lstStyle>
            <a:lvl1pPr marL="0" indent="0" algn="ctr">
              <a:buNone/>
              <a:defRPr sz="1800" b="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842816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AEF4D-1501-1C4A-8BF2-EBF84C353934}"/>
              </a:ext>
            </a:extLst>
          </p:cNvPr>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B746155A-A000-4041-920D-E7EEE74DEC15}"/>
              </a:ext>
            </a:extLst>
          </p:cNvPr>
          <p:cNvSpPr>
            <a:spLocks noGrp="1"/>
          </p:cNvSpPr>
          <p:nvPr>
            <p:ph idx="1"/>
          </p:nvPr>
        </p:nvSpPr>
        <p:spPr>
          <a:xfrm>
            <a:off x="838200" y="1825625"/>
            <a:ext cx="10515600" cy="4351338"/>
          </a:xfrm>
          <a:prstGeom prst="rect">
            <a:avLst/>
          </a:prstGeom>
        </p:spPr>
        <p:txBody>
          <a:bodyPr/>
          <a:lstStyle>
            <a:lvl1pPr>
              <a:spcBef>
                <a:spcPts val="1600"/>
              </a:spcBef>
              <a:defRPr/>
            </a:lvl1pPr>
            <a:lvl2pPr>
              <a:spcBef>
                <a:spcPts val="1100"/>
              </a:spcBef>
              <a:buClr>
                <a:schemeClr val="accent3"/>
              </a:buClr>
              <a:defRPr/>
            </a:lvl2pPr>
            <a:lvl3pPr>
              <a:spcBef>
                <a:spcPts val="1100"/>
              </a:spcBef>
              <a:buClr>
                <a:schemeClr val="tx2"/>
              </a:buClr>
              <a:defRPr/>
            </a:lvl3pPr>
            <a:lvl4pPr>
              <a:spcBef>
                <a:spcPts val="1100"/>
              </a:spcBef>
              <a:buClr>
                <a:schemeClr val="accent1"/>
              </a:buClr>
              <a:defRPr/>
            </a:lvl4pPr>
            <a:lvl5pPr>
              <a:spcBef>
                <a:spcPts val="1100"/>
              </a:spcBef>
              <a:buClr>
                <a:schemeClr val="bg2">
                  <a:lumMod val="2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226E6D72-8B14-8946-BAE9-7F2E965F3E7D}"/>
              </a:ext>
            </a:extLst>
          </p:cNvPr>
          <p:cNvSpPr>
            <a:spLocks noGrp="1"/>
          </p:cNvSpPr>
          <p:nvPr>
            <p:ph type="ftr" sz="quarter" idx="11"/>
          </p:nvPr>
        </p:nvSpPr>
        <p:spPr/>
        <p:txBody>
          <a:bodyPr/>
          <a:lstStyle/>
          <a:p>
            <a:r>
              <a:rPr lang="en-US"/>
              <a:t>T2 – Teaching the Communicator Role</a:t>
            </a:r>
            <a:endParaRPr lang="en-US" dirty="0"/>
          </a:p>
        </p:txBody>
      </p:sp>
      <p:sp>
        <p:nvSpPr>
          <p:cNvPr id="9" name="Slide Number Placeholder 8">
            <a:extLst>
              <a:ext uri="{FF2B5EF4-FFF2-40B4-BE49-F238E27FC236}">
                <a16:creationId xmlns:a16="http://schemas.microsoft.com/office/drawing/2014/main" id="{6FFCB3CD-21C1-174A-91CF-FE1453D9B88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79656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1CBA641-701B-A842-9D76-BB9FE5FB2816}"/>
              </a:ext>
            </a:extLst>
          </p:cNvPr>
          <p:cNvSpPr/>
          <p:nvPr userDrawn="1"/>
        </p:nvSpPr>
        <p:spPr>
          <a:xfrm>
            <a:off x="0" y="1"/>
            <a:ext cx="12192000" cy="6129494"/>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
        <p:nvSpPr>
          <p:cNvPr id="2" name="Title 1">
            <a:extLst>
              <a:ext uri="{FF2B5EF4-FFF2-40B4-BE49-F238E27FC236}">
                <a16:creationId xmlns:a16="http://schemas.microsoft.com/office/drawing/2014/main" id="{84AAEF4D-1501-1C4A-8BF2-EBF84C353934}"/>
              </a:ext>
            </a:extLst>
          </p:cNvPr>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B746155A-A000-4041-920D-E7EEE74DEC15}"/>
              </a:ext>
            </a:extLst>
          </p:cNvPr>
          <p:cNvSpPr>
            <a:spLocks noGrp="1"/>
          </p:cNvSpPr>
          <p:nvPr>
            <p:ph idx="1"/>
          </p:nvPr>
        </p:nvSpPr>
        <p:spPr>
          <a:xfrm>
            <a:off x="838200" y="1825625"/>
            <a:ext cx="10515600" cy="4351338"/>
          </a:xfrm>
          <a:prstGeom prst="rect">
            <a:avLst/>
          </a:prstGeom>
        </p:spPr>
        <p:txBody>
          <a:bodyPr/>
          <a:lstStyle>
            <a:lvl1pPr>
              <a:spcBef>
                <a:spcPts val="1600"/>
              </a:spcBef>
              <a:defRPr/>
            </a:lvl1pPr>
            <a:lvl2pPr>
              <a:spcBef>
                <a:spcPts val="1100"/>
              </a:spcBef>
              <a:buClr>
                <a:schemeClr val="accent3"/>
              </a:buClr>
              <a:defRPr/>
            </a:lvl2pPr>
            <a:lvl3pPr>
              <a:spcBef>
                <a:spcPts val="1100"/>
              </a:spcBef>
              <a:buClr>
                <a:schemeClr val="tx2"/>
              </a:buClr>
              <a:defRPr/>
            </a:lvl3pPr>
            <a:lvl4pPr>
              <a:spcBef>
                <a:spcPts val="1100"/>
              </a:spcBef>
              <a:buClr>
                <a:schemeClr val="bg2">
                  <a:lumMod val="25000"/>
                </a:schemeClr>
              </a:buClr>
              <a:defRPr/>
            </a:lvl4pPr>
            <a:lvl5pPr>
              <a:spcBef>
                <a:spcPts val="1100"/>
              </a:spcBef>
              <a:buClr>
                <a:schemeClr val="bg2">
                  <a:lumMod val="2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226E6D72-8B14-8946-BAE9-7F2E965F3E7D}"/>
              </a:ext>
            </a:extLst>
          </p:cNvPr>
          <p:cNvSpPr>
            <a:spLocks noGrp="1"/>
          </p:cNvSpPr>
          <p:nvPr>
            <p:ph type="ftr" sz="quarter" idx="11"/>
          </p:nvPr>
        </p:nvSpPr>
        <p:spPr/>
        <p:txBody>
          <a:bodyPr/>
          <a:lstStyle/>
          <a:p>
            <a:r>
              <a:rPr lang="en-US"/>
              <a:t>T2 – Teaching the Communicator Role</a:t>
            </a:r>
            <a:endParaRPr lang="en-US" dirty="0"/>
          </a:p>
        </p:txBody>
      </p:sp>
      <p:sp>
        <p:nvSpPr>
          <p:cNvPr id="9" name="Slide Number Placeholder 8">
            <a:extLst>
              <a:ext uri="{FF2B5EF4-FFF2-40B4-BE49-F238E27FC236}">
                <a16:creationId xmlns:a16="http://schemas.microsoft.com/office/drawing/2014/main" id="{6FFCB3CD-21C1-174A-91CF-FE1453D9B88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96057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45B6D-5702-EB41-BD5B-A2026290BBE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2A55E5EB-D470-424D-B29E-DD801C3221E2}"/>
              </a:ext>
            </a:extLst>
          </p:cNvPr>
          <p:cNvSpPr>
            <a:spLocks noGrp="1"/>
          </p:cNvSpPr>
          <p:nvPr>
            <p:ph type="body" idx="1"/>
          </p:nvPr>
        </p:nvSpPr>
        <p:spPr>
          <a:xfrm>
            <a:off x="906086" y="4589463"/>
            <a:ext cx="10441363" cy="1500187"/>
          </a:xfrm>
          <a:prstGeom prst="rect">
            <a:avLst/>
          </a:prstGeo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Footer Placeholder 7">
            <a:extLst>
              <a:ext uri="{FF2B5EF4-FFF2-40B4-BE49-F238E27FC236}">
                <a16:creationId xmlns:a16="http://schemas.microsoft.com/office/drawing/2014/main" id="{AA28F8C4-A416-6D47-B14B-F464C35985E9}"/>
              </a:ext>
            </a:extLst>
          </p:cNvPr>
          <p:cNvSpPr>
            <a:spLocks noGrp="1"/>
          </p:cNvSpPr>
          <p:nvPr>
            <p:ph type="ftr" sz="quarter" idx="11"/>
          </p:nvPr>
        </p:nvSpPr>
        <p:spPr/>
        <p:txBody>
          <a:bodyPr/>
          <a:lstStyle/>
          <a:p>
            <a:r>
              <a:rPr lang="en-US"/>
              <a:t>T2 – Teaching the Communicator Role</a:t>
            </a:r>
            <a:endParaRPr lang="en-US" dirty="0"/>
          </a:p>
        </p:txBody>
      </p:sp>
      <p:sp>
        <p:nvSpPr>
          <p:cNvPr id="9" name="Slide Number Placeholder 8">
            <a:extLst>
              <a:ext uri="{FF2B5EF4-FFF2-40B4-BE49-F238E27FC236}">
                <a16:creationId xmlns:a16="http://schemas.microsoft.com/office/drawing/2014/main" id="{0AC3095E-FADF-A540-82A8-4DA001290018}"/>
              </a:ext>
            </a:extLst>
          </p:cNvPr>
          <p:cNvSpPr>
            <a:spLocks noGrp="1"/>
          </p:cNvSpPr>
          <p:nvPr>
            <p:ph type="sldNum" sz="quarter" idx="12"/>
          </p:nvPr>
        </p:nvSpPr>
        <p:spPr/>
        <p:txBody>
          <a:bodyPr/>
          <a:lstStyle/>
          <a:p>
            <a:fld id="{0F408A5D-059A-A247-8344-29C129C8EF29}" type="slidenum">
              <a:rPr lang="en-US" smtClean="0"/>
              <a:pPr/>
              <a:t>‹#›</a:t>
            </a:fld>
            <a:endParaRPr lang="en-US" dirty="0"/>
          </a:p>
        </p:txBody>
      </p:sp>
      <p:sp>
        <p:nvSpPr>
          <p:cNvPr id="6" name="Rectangle 5">
            <a:extLst>
              <a:ext uri="{FF2B5EF4-FFF2-40B4-BE49-F238E27FC236}">
                <a16:creationId xmlns:a16="http://schemas.microsoft.com/office/drawing/2014/main" id="{61651BDD-D095-574E-8568-6D2F71C0E908}"/>
              </a:ext>
            </a:extLst>
          </p:cNvPr>
          <p:cNvSpPr/>
          <p:nvPr userDrawn="1"/>
        </p:nvSpPr>
        <p:spPr>
          <a:xfrm>
            <a:off x="0" y="3674225"/>
            <a:ext cx="11347450" cy="814647"/>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Tree>
    <p:extLst>
      <p:ext uri="{BB962C8B-B14F-4D97-AF65-F5344CB8AC3E}">
        <p14:creationId xmlns:p14="http://schemas.microsoft.com/office/powerpoint/2010/main" val="2975457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45B6D-5702-EB41-BD5B-A2026290BBE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2A55E5EB-D470-424D-B29E-DD801C3221E2}"/>
              </a:ext>
            </a:extLst>
          </p:cNvPr>
          <p:cNvSpPr>
            <a:spLocks noGrp="1"/>
          </p:cNvSpPr>
          <p:nvPr>
            <p:ph type="body" idx="1"/>
          </p:nvPr>
        </p:nvSpPr>
        <p:spPr>
          <a:xfrm>
            <a:off x="906087" y="4589463"/>
            <a:ext cx="10441363" cy="1500187"/>
          </a:xfrm>
          <a:prstGeom prst="rect">
            <a:avLst/>
          </a:prstGeo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Footer Placeholder 7">
            <a:extLst>
              <a:ext uri="{FF2B5EF4-FFF2-40B4-BE49-F238E27FC236}">
                <a16:creationId xmlns:a16="http://schemas.microsoft.com/office/drawing/2014/main" id="{AA28F8C4-A416-6D47-B14B-F464C35985E9}"/>
              </a:ext>
            </a:extLst>
          </p:cNvPr>
          <p:cNvSpPr>
            <a:spLocks noGrp="1"/>
          </p:cNvSpPr>
          <p:nvPr>
            <p:ph type="ftr" sz="quarter" idx="11"/>
          </p:nvPr>
        </p:nvSpPr>
        <p:spPr/>
        <p:txBody>
          <a:bodyPr/>
          <a:lstStyle/>
          <a:p>
            <a:r>
              <a:rPr lang="en-US"/>
              <a:t>T2 – Teaching the Communicator Role</a:t>
            </a:r>
            <a:endParaRPr lang="en-US" dirty="0"/>
          </a:p>
        </p:txBody>
      </p:sp>
      <p:sp>
        <p:nvSpPr>
          <p:cNvPr id="9" name="Slide Number Placeholder 8">
            <a:extLst>
              <a:ext uri="{FF2B5EF4-FFF2-40B4-BE49-F238E27FC236}">
                <a16:creationId xmlns:a16="http://schemas.microsoft.com/office/drawing/2014/main" id="{0AC3095E-FADF-A540-82A8-4DA001290018}"/>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275352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25FC0-6196-894E-8A64-170C07D85E1B}"/>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BACD3D25-205D-3944-962E-9CBA893081E5}"/>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DF981C5-57EC-8444-B397-BAB5AEF5D23A}"/>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8">
            <a:extLst>
              <a:ext uri="{FF2B5EF4-FFF2-40B4-BE49-F238E27FC236}">
                <a16:creationId xmlns:a16="http://schemas.microsoft.com/office/drawing/2014/main" id="{09B1C2F5-9B3F-A443-B237-E6F4B8AC50F4}"/>
              </a:ext>
            </a:extLst>
          </p:cNvPr>
          <p:cNvSpPr>
            <a:spLocks noGrp="1"/>
          </p:cNvSpPr>
          <p:nvPr>
            <p:ph type="ftr" sz="quarter" idx="11"/>
          </p:nvPr>
        </p:nvSpPr>
        <p:spPr/>
        <p:txBody>
          <a:bodyPr/>
          <a:lstStyle/>
          <a:p>
            <a:r>
              <a:rPr lang="en-US"/>
              <a:t>T2 – Teaching the Communicator Role</a:t>
            </a:r>
            <a:endParaRPr lang="en-US" dirty="0"/>
          </a:p>
        </p:txBody>
      </p:sp>
      <p:sp>
        <p:nvSpPr>
          <p:cNvPr id="10" name="Slide Number Placeholder 9">
            <a:extLst>
              <a:ext uri="{FF2B5EF4-FFF2-40B4-BE49-F238E27FC236}">
                <a16:creationId xmlns:a16="http://schemas.microsoft.com/office/drawing/2014/main" id="{575194DF-99B9-484E-B2FD-69F7877A5209}"/>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552724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54F76-AF8A-314A-8B05-7E9E2B528FAF}"/>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60F8F598-D65A-DF43-A53B-C54AE57A6ACB}"/>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CA1790-4832-A64D-A01A-3C3E57669EB5}"/>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7FD5BB6-193F-B34E-9884-12552D786A53}"/>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4ADE333-2DB9-2940-BB65-68C125593CDC}"/>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10">
            <a:extLst>
              <a:ext uri="{FF2B5EF4-FFF2-40B4-BE49-F238E27FC236}">
                <a16:creationId xmlns:a16="http://schemas.microsoft.com/office/drawing/2014/main" id="{7516C295-4C34-3E49-9663-F94D634C6D40}"/>
              </a:ext>
            </a:extLst>
          </p:cNvPr>
          <p:cNvSpPr>
            <a:spLocks noGrp="1"/>
          </p:cNvSpPr>
          <p:nvPr>
            <p:ph type="ftr" sz="quarter" idx="11"/>
          </p:nvPr>
        </p:nvSpPr>
        <p:spPr/>
        <p:txBody>
          <a:bodyPr/>
          <a:lstStyle/>
          <a:p>
            <a:r>
              <a:rPr lang="en-US"/>
              <a:t>T2 – Teaching the Communicator Role</a:t>
            </a:r>
            <a:endParaRPr lang="en-US" dirty="0"/>
          </a:p>
        </p:txBody>
      </p:sp>
      <p:sp>
        <p:nvSpPr>
          <p:cNvPr id="12" name="Slide Number Placeholder 11">
            <a:extLst>
              <a:ext uri="{FF2B5EF4-FFF2-40B4-BE49-F238E27FC236}">
                <a16:creationId xmlns:a16="http://schemas.microsoft.com/office/drawing/2014/main" id="{6E9E1A2A-F71F-D84E-9BB6-C3F977B57BE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392660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73A52-2D72-504C-8315-DDE9EF50829A}"/>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7" name="Footer Placeholder 6">
            <a:extLst>
              <a:ext uri="{FF2B5EF4-FFF2-40B4-BE49-F238E27FC236}">
                <a16:creationId xmlns:a16="http://schemas.microsoft.com/office/drawing/2014/main" id="{40E4E35C-0EA5-E64B-962F-22874275001D}"/>
              </a:ext>
            </a:extLst>
          </p:cNvPr>
          <p:cNvSpPr>
            <a:spLocks noGrp="1"/>
          </p:cNvSpPr>
          <p:nvPr>
            <p:ph type="ftr" sz="quarter" idx="11"/>
          </p:nvPr>
        </p:nvSpPr>
        <p:spPr/>
        <p:txBody>
          <a:bodyPr/>
          <a:lstStyle/>
          <a:p>
            <a:r>
              <a:rPr lang="en-US"/>
              <a:t>T2 – Teaching the Communicator Role</a:t>
            </a:r>
            <a:endParaRPr lang="en-US" dirty="0"/>
          </a:p>
        </p:txBody>
      </p:sp>
      <p:sp>
        <p:nvSpPr>
          <p:cNvPr id="8" name="Slide Number Placeholder 7">
            <a:extLst>
              <a:ext uri="{FF2B5EF4-FFF2-40B4-BE49-F238E27FC236}">
                <a16:creationId xmlns:a16="http://schemas.microsoft.com/office/drawing/2014/main" id="{C940A6AF-2583-B146-A921-C354741E07F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14521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Only">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DDA9E6DF-C45D-D341-8CD4-66D7C21FD5E8}"/>
              </a:ext>
            </a:extLst>
          </p:cNvPr>
          <p:cNvSpPr>
            <a:spLocks noGrp="1"/>
          </p:cNvSpPr>
          <p:nvPr>
            <p:ph idx="1"/>
          </p:nvPr>
        </p:nvSpPr>
        <p:spPr>
          <a:xfrm>
            <a:off x="838200" y="1825625"/>
            <a:ext cx="10515600" cy="4351338"/>
          </a:xfrm>
          <a:prstGeom prst="rect">
            <a:avLst/>
          </a:prstGeom>
        </p:spPr>
        <p:txBody>
          <a:bodyPr/>
          <a:lstStyle>
            <a:lvl1pPr marL="0" indent="0">
              <a:spcBef>
                <a:spcPts val="1600"/>
              </a:spcBef>
              <a:buNone/>
              <a:defRPr/>
            </a:lvl1pPr>
            <a:lvl2pPr marL="457200" indent="0">
              <a:spcBef>
                <a:spcPts val="1100"/>
              </a:spcBef>
              <a:buClr>
                <a:schemeClr val="accent3"/>
              </a:buClr>
              <a:buNone/>
              <a:defRPr/>
            </a:lvl2pPr>
            <a:lvl3pPr marL="914400" indent="0">
              <a:spcBef>
                <a:spcPts val="1100"/>
              </a:spcBef>
              <a:buClr>
                <a:schemeClr val="tx2"/>
              </a:buClr>
              <a:buNone/>
              <a:defRPr/>
            </a:lvl3pPr>
            <a:lvl4pPr marL="1371600" indent="0">
              <a:spcBef>
                <a:spcPts val="1100"/>
              </a:spcBef>
              <a:buClr>
                <a:schemeClr val="bg2">
                  <a:lumMod val="25000"/>
                </a:schemeClr>
              </a:buClr>
              <a:buNone/>
              <a:defRPr/>
            </a:lvl4pPr>
            <a:lvl5pPr marL="1828800" indent="0">
              <a:spcBef>
                <a:spcPts val="1100"/>
              </a:spcBef>
              <a:buClr>
                <a:schemeClr val="bg2">
                  <a:lumMod val="25000"/>
                </a:schemeClr>
              </a:buClr>
              <a:buNone/>
              <a:defRPr/>
            </a:lvl5pPr>
          </a:lstStyle>
          <a:p>
            <a:pPr lvl="0"/>
            <a:r>
              <a:rPr lang="en-US" dirty="0"/>
              <a:t>Edit Master text styles</a:t>
            </a:r>
          </a:p>
        </p:txBody>
      </p:sp>
      <p:sp>
        <p:nvSpPr>
          <p:cNvPr id="3" name="Footer Placeholder 2">
            <a:extLst>
              <a:ext uri="{FF2B5EF4-FFF2-40B4-BE49-F238E27FC236}">
                <a16:creationId xmlns:a16="http://schemas.microsoft.com/office/drawing/2014/main" id="{3661952D-288C-0244-AF97-004A46479DD4}"/>
              </a:ext>
            </a:extLst>
          </p:cNvPr>
          <p:cNvSpPr>
            <a:spLocks noGrp="1"/>
          </p:cNvSpPr>
          <p:nvPr>
            <p:ph type="ftr" sz="quarter" idx="11"/>
          </p:nvPr>
        </p:nvSpPr>
        <p:spPr/>
        <p:txBody>
          <a:bodyPr/>
          <a:lstStyle/>
          <a:p>
            <a:r>
              <a:rPr lang="en-US"/>
              <a:t>T2 – Teaching the Communicator Role</a:t>
            </a:r>
            <a:endParaRPr lang="en-US" dirty="0"/>
          </a:p>
        </p:txBody>
      </p:sp>
      <p:sp>
        <p:nvSpPr>
          <p:cNvPr id="4" name="Slide Number Placeholder 3">
            <a:extLst>
              <a:ext uri="{FF2B5EF4-FFF2-40B4-BE49-F238E27FC236}">
                <a16:creationId xmlns:a16="http://schemas.microsoft.com/office/drawing/2014/main" id="{B9955E07-C33D-7D45-AD5F-44FE4742C4EB}"/>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3611651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0D6D8F-B1D3-FA4A-9E16-E45F5D59EF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D0F05931-36CF-BD4A-BA02-41FF3A41C9E5}"/>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C9091326-D4DF-4A44-A729-97FEF6FEDD55}"/>
              </a:ext>
            </a:extLst>
          </p:cNvPr>
          <p:cNvSpPr>
            <a:spLocks noGrp="1"/>
          </p:cNvSpPr>
          <p:nvPr>
            <p:ph type="ftr" sz="quarter" idx="3"/>
          </p:nvPr>
        </p:nvSpPr>
        <p:spPr>
          <a:xfrm>
            <a:off x="1292202" y="6532831"/>
            <a:ext cx="4052882" cy="317852"/>
          </a:xfrm>
          <a:prstGeom prst="rect">
            <a:avLst/>
          </a:prstGeom>
        </p:spPr>
        <p:txBody>
          <a:bodyPr vert="horz" lIns="91440" tIns="45720" rIns="91440" bIns="45720" rtlCol="0" anchor="t" anchorCtr="0"/>
          <a:lstStyle>
            <a:lvl1pPr algn="ctr">
              <a:defRPr sz="1200">
                <a:solidFill>
                  <a:schemeClr val="bg2">
                    <a:lumMod val="50000"/>
                  </a:schemeClr>
                </a:solidFill>
              </a:defRPr>
            </a:lvl1pPr>
          </a:lstStyle>
          <a:p>
            <a:r>
              <a:rPr lang="en-US"/>
              <a:t>T2 – Teaching the Communicator Role</a:t>
            </a:r>
            <a:endParaRPr lang="en-US" dirty="0"/>
          </a:p>
        </p:txBody>
      </p:sp>
      <p:sp>
        <p:nvSpPr>
          <p:cNvPr id="6" name="Slide Number Placeholder 5">
            <a:extLst>
              <a:ext uri="{FF2B5EF4-FFF2-40B4-BE49-F238E27FC236}">
                <a16:creationId xmlns:a16="http://schemas.microsoft.com/office/drawing/2014/main" id="{55BF853C-E04D-9A4E-A9E5-C2414B839946}"/>
              </a:ext>
            </a:extLst>
          </p:cNvPr>
          <p:cNvSpPr>
            <a:spLocks noGrp="1"/>
          </p:cNvSpPr>
          <p:nvPr>
            <p:ph type="sldNum" sz="quarter" idx="4"/>
          </p:nvPr>
        </p:nvSpPr>
        <p:spPr>
          <a:xfrm>
            <a:off x="11353799" y="6532831"/>
            <a:ext cx="626163" cy="317851"/>
          </a:xfrm>
          <a:prstGeom prst="rect">
            <a:avLst/>
          </a:prstGeom>
        </p:spPr>
        <p:txBody>
          <a:bodyPr vert="horz" lIns="91440" tIns="45720" rIns="91440" bIns="45720" rtlCol="0" anchor="t" anchorCtr="0"/>
          <a:lstStyle>
            <a:lvl1pPr algn="r">
              <a:defRPr sz="1000">
                <a:solidFill>
                  <a:schemeClr val="tx2"/>
                </a:solidFill>
              </a:defRPr>
            </a:lvl1pPr>
          </a:lstStyle>
          <a:p>
            <a:fld id="{0F408A5D-059A-A247-8344-29C129C8EF29}" type="slidenum">
              <a:rPr lang="en-US" smtClean="0"/>
              <a:pPr/>
              <a:t>‹#›</a:t>
            </a:fld>
            <a:endParaRPr lang="en-US" dirty="0"/>
          </a:p>
        </p:txBody>
      </p:sp>
      <p:pic>
        <p:nvPicPr>
          <p:cNvPr id="10" name="Picture 9">
            <a:extLst>
              <a:ext uri="{FF2B5EF4-FFF2-40B4-BE49-F238E27FC236}">
                <a16:creationId xmlns:a16="http://schemas.microsoft.com/office/drawing/2014/main" id="{B88F8C66-7A30-6D43-94F4-A2A315E28EC7}"/>
              </a:ext>
            </a:extLst>
          </p:cNvPr>
          <p:cNvPicPr>
            <a:picLocks noChangeAspect="1"/>
          </p:cNvPicPr>
          <p:nvPr userDrawn="1"/>
        </p:nvPicPr>
        <p:blipFill>
          <a:blip r:embed="rId15"/>
          <a:stretch>
            <a:fillRect/>
          </a:stretch>
        </p:blipFill>
        <p:spPr>
          <a:xfrm>
            <a:off x="11582226" y="149141"/>
            <a:ext cx="414328" cy="756947"/>
          </a:xfrm>
          <a:prstGeom prst="rect">
            <a:avLst/>
          </a:prstGeom>
        </p:spPr>
      </p:pic>
      <p:pic>
        <p:nvPicPr>
          <p:cNvPr id="32" name="Picture 31">
            <a:extLst>
              <a:ext uri="{FF2B5EF4-FFF2-40B4-BE49-F238E27FC236}">
                <a16:creationId xmlns:a16="http://schemas.microsoft.com/office/drawing/2014/main" id="{DA5D38A6-7E75-1647-BF52-44A75C978B11}"/>
              </a:ext>
            </a:extLst>
          </p:cNvPr>
          <p:cNvPicPr>
            <a:picLocks noChangeAspect="1"/>
          </p:cNvPicPr>
          <p:nvPr userDrawn="1"/>
        </p:nvPicPr>
        <p:blipFill>
          <a:blip r:embed="rId16"/>
          <a:stretch>
            <a:fillRect/>
          </a:stretch>
        </p:blipFill>
        <p:spPr>
          <a:xfrm>
            <a:off x="317451" y="6532831"/>
            <a:ext cx="815840" cy="339933"/>
          </a:xfrm>
          <a:prstGeom prst="rect">
            <a:avLst/>
          </a:prstGeom>
        </p:spPr>
      </p:pic>
      <p:sp>
        <p:nvSpPr>
          <p:cNvPr id="33" name="Rectangle 32">
            <a:extLst>
              <a:ext uri="{FF2B5EF4-FFF2-40B4-BE49-F238E27FC236}">
                <a16:creationId xmlns:a16="http://schemas.microsoft.com/office/drawing/2014/main" id="{05F6A309-F3AB-E848-A606-843297B5CA2E}"/>
              </a:ext>
            </a:extLst>
          </p:cNvPr>
          <p:cNvSpPr/>
          <p:nvPr userDrawn="1"/>
        </p:nvSpPr>
        <p:spPr>
          <a:xfrm>
            <a:off x="5565913" y="6559544"/>
            <a:ext cx="5787887" cy="303282"/>
          </a:xfrm>
          <a:prstGeom prst="rect">
            <a:avLst/>
          </a:prstGeom>
          <a:gradFill>
            <a:gsLst>
              <a:gs pos="74000">
                <a:srgbClr val="C0E8EB"/>
              </a:gs>
              <a:gs pos="54000">
                <a:srgbClr val="80D1D6"/>
              </a:gs>
              <a:gs pos="0">
                <a:schemeClr val="accent5"/>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4227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9" r:id="rId4"/>
    <p:sldLayoutId id="2147483651" r:id="rId5"/>
    <p:sldLayoutId id="2147483652" r:id="rId6"/>
    <p:sldLayoutId id="2147483653" r:id="rId7"/>
    <p:sldLayoutId id="2147483654" r:id="rId8"/>
    <p:sldLayoutId id="2147483658" r:id="rId9"/>
    <p:sldLayoutId id="2147483656" r:id="rId10"/>
    <p:sldLayoutId id="2147483657" r:id="rId11"/>
    <p:sldLayoutId id="2147483655" r:id="rId12"/>
    <p:sldLayoutId id="2147483661" r:id="rId13"/>
  </p:sldLayoutIdLst>
  <p:hf hd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600"/>
        </a:spcBef>
        <a:buClr>
          <a:schemeClr val="accent1"/>
        </a:buClr>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1100"/>
        </a:spcBef>
        <a:buClr>
          <a:schemeClr val="accent3"/>
        </a:buClr>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1100"/>
        </a:spcBef>
        <a:buClr>
          <a:schemeClr val="tx2"/>
        </a:buClr>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1100"/>
        </a:spcBef>
        <a:buClr>
          <a:schemeClr val="accent1"/>
        </a:buClr>
        <a:buSzPct val="90000"/>
        <a:buFont typeface="Courier New" panose="02070309020205020404" pitchFamily="49" charset="0"/>
        <a:buChar char="o"/>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1100"/>
        </a:spcBef>
        <a:buFont typeface="System Font Regular"/>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42CD1-8AAB-674F-B83D-427B743302D6}"/>
              </a:ext>
            </a:extLst>
          </p:cNvPr>
          <p:cNvSpPr>
            <a:spLocks noGrp="1"/>
          </p:cNvSpPr>
          <p:nvPr>
            <p:ph type="ctrTitle"/>
          </p:nvPr>
        </p:nvSpPr>
        <p:spPr/>
        <p:txBody>
          <a:bodyPr/>
          <a:lstStyle/>
          <a:p>
            <a:r>
              <a:rPr lang="en-US" sz="4800" dirty="0"/>
              <a:t>T2 – Teaching the Communicator Role</a:t>
            </a:r>
          </a:p>
        </p:txBody>
      </p:sp>
      <p:sp>
        <p:nvSpPr>
          <p:cNvPr id="12" name="TextBox 10">
            <a:extLst>
              <a:ext uri="{FF2B5EF4-FFF2-40B4-BE49-F238E27FC236}">
                <a16:creationId xmlns:a16="http://schemas.microsoft.com/office/drawing/2014/main" id="{0E9A07DB-5481-B247-BB9A-CE5335FF485C}"/>
              </a:ext>
            </a:extLst>
          </p:cNvPr>
          <p:cNvSpPr txBox="1"/>
          <p:nvPr/>
        </p:nvSpPr>
        <p:spPr>
          <a:xfrm>
            <a:off x="6043354" y="4108477"/>
            <a:ext cx="5652926" cy="83099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dirty="0"/>
              <a:t>Author Name 1 | Author Name 2 | Author Name 3</a:t>
            </a:r>
          </a:p>
          <a:p>
            <a:r>
              <a:rPr lang="en-US" sz="1600" dirty="0"/>
              <a:t>Date</a:t>
            </a:r>
          </a:p>
          <a:p>
            <a:endParaRPr lang="en-US" sz="1600" dirty="0"/>
          </a:p>
        </p:txBody>
      </p:sp>
      <p:sp>
        <p:nvSpPr>
          <p:cNvPr id="5" name="Subtitle 4">
            <a:extLst>
              <a:ext uri="{FF2B5EF4-FFF2-40B4-BE49-F238E27FC236}">
                <a16:creationId xmlns:a16="http://schemas.microsoft.com/office/drawing/2014/main" id="{25C07E30-91C9-6240-A5AE-6AB662089BA0}"/>
              </a:ext>
            </a:extLst>
          </p:cNvPr>
          <p:cNvSpPr>
            <a:spLocks noGrp="1"/>
          </p:cNvSpPr>
          <p:nvPr>
            <p:ph type="subTitle" idx="1"/>
          </p:nvPr>
        </p:nvSpPr>
        <p:spPr/>
        <p:txBody>
          <a:bodyPr/>
          <a:lstStyle/>
          <a:p>
            <a:r>
              <a:rPr lang="en-US" dirty="0"/>
              <a:t>CanMEDS Communicator</a:t>
            </a:r>
          </a:p>
        </p:txBody>
      </p:sp>
    </p:spTree>
    <p:extLst>
      <p:ext uri="{BB962C8B-B14F-4D97-AF65-F5344CB8AC3E}">
        <p14:creationId xmlns:p14="http://schemas.microsoft.com/office/powerpoint/2010/main" val="3215799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6"/>
          <p:cNvSpPr>
            <a:spLocks noGrp="1" noChangeArrowheads="1"/>
          </p:cNvSpPr>
          <p:nvPr>
            <p:ph type="title"/>
          </p:nvPr>
        </p:nvSpPr>
        <p:spPr/>
        <p:txBody>
          <a:bodyPr/>
          <a:lstStyle/>
          <a:p>
            <a:pPr>
              <a:spcBef>
                <a:spcPts val="0"/>
              </a:spcBef>
              <a:spcAft>
                <a:spcPts val="600"/>
              </a:spcAft>
            </a:pPr>
            <a:r>
              <a:rPr lang="en-US" dirty="0"/>
              <a:t>HINTS on patient </a:t>
            </a:r>
            <a:r>
              <a:rPr lang="en-US" dirty="0" err="1"/>
              <a:t>centredness</a:t>
            </a:r>
            <a:endParaRPr lang="en-US" dirty="0"/>
          </a:p>
        </p:txBody>
      </p:sp>
      <p:sp>
        <p:nvSpPr>
          <p:cNvPr id="18439" name="Rectangle 7"/>
          <p:cNvSpPr>
            <a:spLocks noGrp="1" noChangeArrowheads="1"/>
          </p:cNvSpPr>
          <p:nvPr>
            <p:ph type="body" idx="1"/>
          </p:nvPr>
        </p:nvSpPr>
        <p:spPr/>
        <p:txBody>
          <a:bodyPr/>
          <a:lstStyle/>
          <a:p>
            <a:pPr marL="514350" indent="-514350">
              <a:spcBef>
                <a:spcPts val="0"/>
              </a:spcBef>
              <a:spcAft>
                <a:spcPts val="600"/>
              </a:spcAft>
              <a:buFont typeface="+mj-lt"/>
              <a:buAutoNum type="arabicPeriod"/>
            </a:pPr>
            <a:endParaRPr lang="en-US" dirty="0"/>
          </a:p>
          <a:p>
            <a:pPr marL="514350" indent="-514350">
              <a:spcBef>
                <a:spcPts val="0"/>
              </a:spcBef>
              <a:spcAft>
                <a:spcPts val="600"/>
              </a:spcAft>
              <a:buFont typeface="+mj-lt"/>
              <a:buAutoNum type="arabicPeriod"/>
            </a:pPr>
            <a:r>
              <a:rPr lang="en-US" dirty="0"/>
              <a:t>Orient yourself to this patient and needs, aka patient-</a:t>
            </a:r>
            <a:r>
              <a:rPr lang="en-US" dirty="0" err="1"/>
              <a:t>centred</a:t>
            </a:r>
            <a:endParaRPr lang="en-US" dirty="0"/>
          </a:p>
          <a:p>
            <a:pPr marL="514350" indent="-514350">
              <a:spcBef>
                <a:spcPts val="0"/>
              </a:spcBef>
              <a:spcAft>
                <a:spcPts val="600"/>
              </a:spcAft>
              <a:buFont typeface="+mj-lt"/>
              <a:buAutoNum type="arabicPeriod"/>
            </a:pPr>
            <a:r>
              <a:rPr lang="en-US" dirty="0"/>
              <a:t>Watch for signals and cues. Seek confirmation. Silence may not be agreement</a:t>
            </a:r>
          </a:p>
          <a:p>
            <a:pPr marL="514350" indent="-514350">
              <a:spcBef>
                <a:spcPts val="0"/>
              </a:spcBef>
              <a:spcAft>
                <a:spcPts val="600"/>
              </a:spcAft>
              <a:buFont typeface="+mj-lt"/>
              <a:buAutoNum type="arabicPeriod"/>
            </a:pPr>
            <a:r>
              <a:rPr lang="en-US" dirty="0"/>
              <a:t>Be careful about labels to patients or their problems</a:t>
            </a:r>
          </a:p>
        </p:txBody>
      </p:sp>
      <p:sp>
        <p:nvSpPr>
          <p:cNvPr id="2" name="Footer Placeholder 1">
            <a:extLst>
              <a:ext uri="{FF2B5EF4-FFF2-40B4-BE49-F238E27FC236}">
                <a16:creationId xmlns:a16="http://schemas.microsoft.com/office/drawing/2014/main" id="{8D12C8D9-110D-484F-A110-039394E1EDAF}"/>
              </a:ext>
            </a:extLst>
          </p:cNvPr>
          <p:cNvSpPr>
            <a:spLocks noGrp="1"/>
          </p:cNvSpPr>
          <p:nvPr>
            <p:ph type="ftr" sz="quarter" idx="11"/>
          </p:nvPr>
        </p:nvSpPr>
        <p:spPr/>
        <p:txBody>
          <a:bodyPr/>
          <a:lstStyle/>
          <a:p>
            <a:r>
              <a:rPr lang="en-US"/>
              <a:t>T2 – Teaching the Communicator Role</a:t>
            </a:r>
            <a:endParaRPr lang="en-US" dirty="0"/>
          </a:p>
        </p:txBody>
      </p:sp>
      <p:sp>
        <p:nvSpPr>
          <p:cNvPr id="3" name="Slide Number Placeholder 2">
            <a:extLst>
              <a:ext uri="{FF2B5EF4-FFF2-40B4-BE49-F238E27FC236}">
                <a16:creationId xmlns:a16="http://schemas.microsoft.com/office/drawing/2014/main" id="{DAB5DC53-173E-49A9-B3A8-0C85341F5E99}"/>
              </a:ext>
            </a:extLst>
          </p:cNvPr>
          <p:cNvSpPr>
            <a:spLocks noGrp="1"/>
          </p:cNvSpPr>
          <p:nvPr>
            <p:ph type="sldNum" sz="quarter" idx="12"/>
          </p:nvPr>
        </p:nvSpPr>
        <p:spPr/>
        <p:txBody>
          <a:bodyPr/>
          <a:lstStyle/>
          <a:p>
            <a:fld id="{0F408A5D-059A-A247-8344-29C129C8EF29}" type="slidenum">
              <a:rPr lang="en-US" smtClean="0"/>
              <a:pPr/>
              <a:t>10</a:t>
            </a:fld>
            <a:endParaRPr lang="en-US" dirty="0"/>
          </a:p>
        </p:txBody>
      </p:sp>
    </p:spTree>
    <p:extLst>
      <p:ext uri="{BB962C8B-B14F-4D97-AF65-F5344CB8AC3E}">
        <p14:creationId xmlns:p14="http://schemas.microsoft.com/office/powerpoint/2010/main" val="904782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11A8CEF-D799-4C4F-8A3E-16DA0644C27E}"/>
              </a:ext>
            </a:extLst>
          </p:cNvPr>
          <p:cNvSpPr>
            <a:spLocks noGrp="1"/>
          </p:cNvSpPr>
          <p:nvPr>
            <p:ph type="title"/>
          </p:nvPr>
        </p:nvSpPr>
        <p:spPr/>
        <p:txBody>
          <a:bodyPr/>
          <a:lstStyle/>
          <a:p>
            <a:r>
              <a:rPr lang="en-US" dirty="0"/>
              <a:t>Worksheet T3</a:t>
            </a:r>
          </a:p>
        </p:txBody>
      </p:sp>
      <p:sp>
        <p:nvSpPr>
          <p:cNvPr id="18439" name="Rectangle 7"/>
          <p:cNvSpPr>
            <a:spLocks noGrp="1" noChangeArrowheads="1"/>
          </p:cNvSpPr>
          <p:nvPr>
            <p:ph type="body" idx="1"/>
          </p:nvPr>
        </p:nvSpPr>
        <p:spPr/>
        <p:txBody>
          <a:bodyPr/>
          <a:lstStyle/>
          <a:p>
            <a:pPr marL="0" indent="0">
              <a:buNone/>
            </a:pPr>
            <a:r>
              <a:rPr lang="en-US" sz="2200" dirty="0"/>
              <a:t>Communication scripts for day-to-day communication</a:t>
            </a:r>
          </a:p>
        </p:txBody>
      </p:sp>
      <p:sp>
        <p:nvSpPr>
          <p:cNvPr id="2" name="Footer Placeholder 1">
            <a:extLst>
              <a:ext uri="{FF2B5EF4-FFF2-40B4-BE49-F238E27FC236}">
                <a16:creationId xmlns:a16="http://schemas.microsoft.com/office/drawing/2014/main" id="{F829030E-A4A5-4B51-9C13-DCB5F98B04ED}"/>
              </a:ext>
            </a:extLst>
          </p:cNvPr>
          <p:cNvSpPr>
            <a:spLocks noGrp="1"/>
          </p:cNvSpPr>
          <p:nvPr>
            <p:ph type="ftr" sz="quarter" idx="11"/>
          </p:nvPr>
        </p:nvSpPr>
        <p:spPr/>
        <p:txBody>
          <a:bodyPr/>
          <a:lstStyle/>
          <a:p>
            <a:r>
              <a:rPr lang="en-US"/>
              <a:t>T2 – Teaching the Communicator Role</a:t>
            </a:r>
            <a:endParaRPr lang="en-US" dirty="0"/>
          </a:p>
        </p:txBody>
      </p:sp>
      <p:sp>
        <p:nvSpPr>
          <p:cNvPr id="3" name="Slide Number Placeholder 2">
            <a:extLst>
              <a:ext uri="{FF2B5EF4-FFF2-40B4-BE49-F238E27FC236}">
                <a16:creationId xmlns:a16="http://schemas.microsoft.com/office/drawing/2014/main" id="{C09C0328-DAAD-432A-8675-2B48FC791E4F}"/>
              </a:ext>
            </a:extLst>
          </p:cNvPr>
          <p:cNvSpPr>
            <a:spLocks noGrp="1"/>
          </p:cNvSpPr>
          <p:nvPr>
            <p:ph type="sldNum" sz="quarter" idx="12"/>
          </p:nvPr>
        </p:nvSpPr>
        <p:spPr/>
        <p:txBody>
          <a:bodyPr/>
          <a:lstStyle/>
          <a:p>
            <a:fld id="{0F408A5D-059A-A247-8344-29C129C8EF29}" type="slidenum">
              <a:rPr lang="en-US" smtClean="0"/>
              <a:pPr/>
              <a:t>11</a:t>
            </a:fld>
            <a:endParaRPr lang="en-US" dirty="0"/>
          </a:p>
        </p:txBody>
      </p:sp>
    </p:spTree>
    <p:extLst>
      <p:ext uri="{BB962C8B-B14F-4D97-AF65-F5344CB8AC3E}">
        <p14:creationId xmlns:p14="http://schemas.microsoft.com/office/powerpoint/2010/main" val="2729746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6"/>
          <p:cNvSpPr>
            <a:spLocks noGrp="1" noChangeArrowheads="1"/>
          </p:cNvSpPr>
          <p:nvPr>
            <p:ph type="title"/>
          </p:nvPr>
        </p:nvSpPr>
        <p:spPr/>
        <p:txBody>
          <a:bodyPr/>
          <a:lstStyle/>
          <a:p>
            <a:pPr>
              <a:spcBef>
                <a:spcPts val="0"/>
              </a:spcBef>
              <a:spcAft>
                <a:spcPts val="600"/>
              </a:spcAft>
            </a:pPr>
            <a:r>
              <a:rPr lang="en-US" dirty="0"/>
              <a:t>Written communication skills framework</a:t>
            </a:r>
          </a:p>
        </p:txBody>
      </p:sp>
      <p:sp>
        <p:nvSpPr>
          <p:cNvPr id="18439" name="Rectangle 7"/>
          <p:cNvSpPr>
            <a:spLocks noGrp="1" noChangeArrowheads="1"/>
          </p:cNvSpPr>
          <p:nvPr>
            <p:ph type="body" idx="1"/>
          </p:nvPr>
        </p:nvSpPr>
        <p:spPr/>
        <p:txBody>
          <a:bodyPr/>
          <a:lstStyle/>
          <a:p>
            <a:pPr marL="0" indent="0">
              <a:spcBef>
                <a:spcPts val="0"/>
              </a:spcBef>
              <a:spcAft>
                <a:spcPts val="600"/>
              </a:spcAft>
              <a:buNone/>
            </a:pPr>
            <a:endParaRPr lang="en-US" dirty="0"/>
          </a:p>
          <a:p>
            <a:pPr marL="0" indent="0">
              <a:spcBef>
                <a:spcPts val="0"/>
              </a:spcBef>
              <a:spcAft>
                <a:spcPts val="600"/>
              </a:spcAft>
              <a:buNone/>
            </a:pPr>
            <a:endParaRPr lang="en-US" dirty="0"/>
          </a:p>
          <a:p>
            <a:pPr>
              <a:spcBef>
                <a:spcPts val="0"/>
              </a:spcBef>
              <a:spcAft>
                <a:spcPts val="600"/>
              </a:spcAft>
            </a:pPr>
            <a:r>
              <a:rPr lang="en-US" dirty="0"/>
              <a:t>CONTENT (what is considered essential to include)</a:t>
            </a:r>
          </a:p>
          <a:p>
            <a:pPr>
              <a:spcBef>
                <a:spcPts val="0"/>
              </a:spcBef>
              <a:spcAft>
                <a:spcPts val="600"/>
              </a:spcAft>
            </a:pPr>
            <a:endParaRPr lang="en-US" dirty="0"/>
          </a:p>
          <a:p>
            <a:pPr>
              <a:spcBef>
                <a:spcPts val="0"/>
              </a:spcBef>
              <a:spcAft>
                <a:spcPts val="600"/>
              </a:spcAft>
            </a:pPr>
            <a:r>
              <a:rPr lang="en-US" dirty="0"/>
              <a:t>STYLE (visual layout)</a:t>
            </a:r>
          </a:p>
        </p:txBody>
      </p:sp>
      <p:sp>
        <p:nvSpPr>
          <p:cNvPr id="2" name="Footer Placeholder 1">
            <a:extLst>
              <a:ext uri="{FF2B5EF4-FFF2-40B4-BE49-F238E27FC236}">
                <a16:creationId xmlns:a16="http://schemas.microsoft.com/office/drawing/2014/main" id="{EAA5A43B-CA43-4343-A971-707B37BF18F5}"/>
              </a:ext>
            </a:extLst>
          </p:cNvPr>
          <p:cNvSpPr>
            <a:spLocks noGrp="1"/>
          </p:cNvSpPr>
          <p:nvPr>
            <p:ph type="ftr" sz="quarter" idx="11"/>
          </p:nvPr>
        </p:nvSpPr>
        <p:spPr/>
        <p:txBody>
          <a:bodyPr/>
          <a:lstStyle/>
          <a:p>
            <a:r>
              <a:rPr lang="en-US"/>
              <a:t>T2 – Teaching the Communicator Role</a:t>
            </a:r>
            <a:endParaRPr lang="en-US" dirty="0"/>
          </a:p>
        </p:txBody>
      </p:sp>
      <p:sp>
        <p:nvSpPr>
          <p:cNvPr id="3" name="Slide Number Placeholder 2">
            <a:extLst>
              <a:ext uri="{FF2B5EF4-FFF2-40B4-BE49-F238E27FC236}">
                <a16:creationId xmlns:a16="http://schemas.microsoft.com/office/drawing/2014/main" id="{3BC5896A-3046-4DB5-B1F0-3D4A3949272B}"/>
              </a:ext>
            </a:extLst>
          </p:cNvPr>
          <p:cNvSpPr>
            <a:spLocks noGrp="1"/>
          </p:cNvSpPr>
          <p:nvPr>
            <p:ph type="sldNum" sz="quarter" idx="12"/>
          </p:nvPr>
        </p:nvSpPr>
        <p:spPr/>
        <p:txBody>
          <a:bodyPr/>
          <a:lstStyle/>
          <a:p>
            <a:fld id="{0F408A5D-059A-A247-8344-29C129C8EF29}" type="slidenum">
              <a:rPr lang="en-US" smtClean="0"/>
              <a:pPr/>
              <a:t>12</a:t>
            </a:fld>
            <a:endParaRPr lang="en-US" dirty="0"/>
          </a:p>
        </p:txBody>
      </p:sp>
    </p:spTree>
    <p:extLst>
      <p:ext uri="{BB962C8B-B14F-4D97-AF65-F5344CB8AC3E}">
        <p14:creationId xmlns:p14="http://schemas.microsoft.com/office/powerpoint/2010/main" val="2998623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D9501E-DDE0-4757-B9C2-5131388F881A}"/>
              </a:ext>
            </a:extLst>
          </p:cNvPr>
          <p:cNvSpPr>
            <a:spLocks noGrp="1"/>
          </p:cNvSpPr>
          <p:nvPr>
            <p:ph type="title"/>
          </p:nvPr>
        </p:nvSpPr>
        <p:spPr/>
        <p:txBody>
          <a:bodyPr/>
          <a:lstStyle/>
          <a:p>
            <a:r>
              <a:rPr lang="en-US" dirty="0"/>
              <a:t>Worksheet T4</a:t>
            </a:r>
          </a:p>
        </p:txBody>
      </p:sp>
      <p:sp>
        <p:nvSpPr>
          <p:cNvPr id="18439" name="Rectangle 7"/>
          <p:cNvSpPr>
            <a:spLocks noGrp="1" noChangeArrowheads="1"/>
          </p:cNvSpPr>
          <p:nvPr>
            <p:ph type="body" idx="1"/>
          </p:nvPr>
        </p:nvSpPr>
        <p:spPr/>
        <p:txBody>
          <a:bodyPr/>
          <a:lstStyle/>
          <a:p>
            <a:pPr marL="0" indent="0">
              <a:buNone/>
            </a:pPr>
            <a:r>
              <a:rPr lang="en-US" sz="2200" dirty="0"/>
              <a:t>Exploring verbal and written communication tasks and skills in day-to-day practice</a:t>
            </a:r>
          </a:p>
        </p:txBody>
      </p:sp>
      <p:sp>
        <p:nvSpPr>
          <p:cNvPr id="2" name="Footer Placeholder 1">
            <a:extLst>
              <a:ext uri="{FF2B5EF4-FFF2-40B4-BE49-F238E27FC236}">
                <a16:creationId xmlns:a16="http://schemas.microsoft.com/office/drawing/2014/main" id="{7CF69459-5A7A-4FCC-8AD6-0FDA38CDF7F8}"/>
              </a:ext>
            </a:extLst>
          </p:cNvPr>
          <p:cNvSpPr>
            <a:spLocks noGrp="1"/>
          </p:cNvSpPr>
          <p:nvPr>
            <p:ph type="ftr" sz="quarter" idx="11"/>
          </p:nvPr>
        </p:nvSpPr>
        <p:spPr/>
        <p:txBody>
          <a:bodyPr/>
          <a:lstStyle/>
          <a:p>
            <a:r>
              <a:rPr lang="en-US"/>
              <a:t>T2 – Teaching the Communicator Role</a:t>
            </a:r>
            <a:endParaRPr lang="en-US" dirty="0"/>
          </a:p>
        </p:txBody>
      </p:sp>
      <p:sp>
        <p:nvSpPr>
          <p:cNvPr id="3" name="Slide Number Placeholder 2">
            <a:extLst>
              <a:ext uri="{FF2B5EF4-FFF2-40B4-BE49-F238E27FC236}">
                <a16:creationId xmlns:a16="http://schemas.microsoft.com/office/drawing/2014/main" id="{47D44467-98DC-4811-8B7E-48A75A516DF9}"/>
              </a:ext>
            </a:extLst>
          </p:cNvPr>
          <p:cNvSpPr>
            <a:spLocks noGrp="1"/>
          </p:cNvSpPr>
          <p:nvPr>
            <p:ph type="sldNum" sz="quarter" idx="12"/>
          </p:nvPr>
        </p:nvSpPr>
        <p:spPr/>
        <p:txBody>
          <a:bodyPr/>
          <a:lstStyle/>
          <a:p>
            <a:fld id="{0F408A5D-059A-A247-8344-29C129C8EF29}" type="slidenum">
              <a:rPr lang="en-US" smtClean="0"/>
              <a:pPr/>
              <a:t>13</a:t>
            </a:fld>
            <a:endParaRPr lang="en-US" dirty="0"/>
          </a:p>
        </p:txBody>
      </p:sp>
    </p:spTree>
    <p:extLst>
      <p:ext uri="{BB962C8B-B14F-4D97-AF65-F5344CB8AC3E}">
        <p14:creationId xmlns:p14="http://schemas.microsoft.com/office/powerpoint/2010/main" val="16313475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6"/>
          <p:cNvSpPr>
            <a:spLocks noGrp="1" noChangeArrowheads="1"/>
          </p:cNvSpPr>
          <p:nvPr>
            <p:ph type="title"/>
          </p:nvPr>
        </p:nvSpPr>
        <p:spPr>
          <a:xfrm>
            <a:off x="838199" y="2766218"/>
            <a:ext cx="10515600" cy="1325563"/>
          </a:xfrm>
        </p:spPr>
        <p:txBody>
          <a:bodyPr/>
          <a:lstStyle/>
          <a:p>
            <a:pPr algn="ctr"/>
            <a:r>
              <a:rPr lang="en-US" dirty="0"/>
              <a:t>Sample written communication</a:t>
            </a:r>
          </a:p>
        </p:txBody>
      </p:sp>
      <p:sp>
        <p:nvSpPr>
          <p:cNvPr id="2" name="Footer Placeholder 1">
            <a:extLst>
              <a:ext uri="{FF2B5EF4-FFF2-40B4-BE49-F238E27FC236}">
                <a16:creationId xmlns:a16="http://schemas.microsoft.com/office/drawing/2014/main" id="{77F46C97-A1FC-4671-A8F3-6ED5024E470E}"/>
              </a:ext>
            </a:extLst>
          </p:cNvPr>
          <p:cNvSpPr>
            <a:spLocks noGrp="1"/>
          </p:cNvSpPr>
          <p:nvPr>
            <p:ph type="ftr" sz="quarter" idx="11"/>
          </p:nvPr>
        </p:nvSpPr>
        <p:spPr/>
        <p:txBody>
          <a:bodyPr/>
          <a:lstStyle/>
          <a:p>
            <a:r>
              <a:rPr lang="en-US"/>
              <a:t>T2 – Teaching the Communicator Role</a:t>
            </a:r>
            <a:endParaRPr lang="en-US" dirty="0"/>
          </a:p>
        </p:txBody>
      </p:sp>
      <p:sp>
        <p:nvSpPr>
          <p:cNvPr id="3" name="Slide Number Placeholder 2">
            <a:extLst>
              <a:ext uri="{FF2B5EF4-FFF2-40B4-BE49-F238E27FC236}">
                <a16:creationId xmlns:a16="http://schemas.microsoft.com/office/drawing/2014/main" id="{469BA13C-3EC8-46A9-B06D-A337009FB791}"/>
              </a:ext>
            </a:extLst>
          </p:cNvPr>
          <p:cNvSpPr>
            <a:spLocks noGrp="1"/>
          </p:cNvSpPr>
          <p:nvPr>
            <p:ph type="sldNum" sz="quarter" idx="12"/>
          </p:nvPr>
        </p:nvSpPr>
        <p:spPr/>
        <p:txBody>
          <a:bodyPr/>
          <a:lstStyle/>
          <a:p>
            <a:fld id="{0F408A5D-059A-A247-8344-29C129C8EF29}" type="slidenum">
              <a:rPr lang="en-US" smtClean="0"/>
              <a:pPr/>
              <a:t>14</a:t>
            </a:fld>
            <a:endParaRPr lang="en-US" dirty="0"/>
          </a:p>
        </p:txBody>
      </p:sp>
    </p:spTree>
    <p:extLst>
      <p:ext uri="{BB962C8B-B14F-4D97-AF65-F5344CB8AC3E}">
        <p14:creationId xmlns:p14="http://schemas.microsoft.com/office/powerpoint/2010/main" val="1541473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Objectives</a:t>
            </a:r>
          </a:p>
        </p:txBody>
      </p:sp>
      <p:sp>
        <p:nvSpPr>
          <p:cNvPr id="20486" name="Rectangle 6"/>
          <p:cNvSpPr>
            <a:spLocks noGrp="1" noChangeArrowheads="1"/>
          </p:cNvSpPr>
          <p:nvPr>
            <p:ph type="body" idx="1"/>
          </p:nvPr>
        </p:nvSpPr>
        <p:spPr>
          <a:xfrm>
            <a:off x="838199" y="1556792"/>
            <a:ext cx="10436157" cy="4890864"/>
          </a:xfrm>
        </p:spPr>
        <p:txBody>
          <a:bodyPr/>
          <a:lstStyle/>
          <a:p>
            <a:pPr marL="0" indent="0">
              <a:buNone/>
            </a:pPr>
            <a:endParaRPr lang="en-US" dirty="0">
              <a:ea typeface="MS Mincho"/>
              <a:cs typeface="Times New Roman"/>
            </a:endParaRPr>
          </a:p>
          <a:p>
            <a:pPr marL="514350" indent="-514350">
              <a:buFont typeface="+mj-lt"/>
              <a:buAutoNum type="arabicPeriod"/>
            </a:pPr>
            <a:r>
              <a:rPr lang="en-US" dirty="0">
                <a:ea typeface="MS Mincho"/>
                <a:cs typeface="Times New Roman"/>
              </a:rPr>
              <a:t>Recognize the common words related to the Communicator Role</a:t>
            </a:r>
          </a:p>
          <a:p>
            <a:pPr marL="514350" indent="-514350">
              <a:buFont typeface="+mj-lt"/>
              <a:buAutoNum type="arabicPeriod"/>
            </a:pPr>
            <a:r>
              <a:rPr lang="en-US" dirty="0">
                <a:ea typeface="MS Mincho"/>
                <a:cs typeface="Times New Roman"/>
              </a:rPr>
              <a:t>Apply key communication steps to examples from day-to-day practice</a:t>
            </a:r>
          </a:p>
          <a:p>
            <a:pPr marL="514350" indent="-514350">
              <a:buFont typeface="+mj-lt"/>
              <a:buAutoNum type="arabicPeriod"/>
            </a:pPr>
            <a:r>
              <a:rPr lang="en-US" dirty="0">
                <a:ea typeface="MS Mincho"/>
                <a:cs typeface="Times New Roman"/>
              </a:rPr>
              <a:t>Develop a personal communication resource for day-to-day practice</a:t>
            </a:r>
          </a:p>
          <a:p>
            <a:pPr marL="0" indent="0">
              <a:buNone/>
            </a:pPr>
            <a:endParaRPr lang="en-US" dirty="0">
              <a:ea typeface="MS Mincho"/>
              <a:cs typeface="Times New Roman"/>
            </a:endParaRPr>
          </a:p>
        </p:txBody>
      </p:sp>
      <p:sp>
        <p:nvSpPr>
          <p:cNvPr id="2" name="Footer Placeholder 1">
            <a:extLst>
              <a:ext uri="{FF2B5EF4-FFF2-40B4-BE49-F238E27FC236}">
                <a16:creationId xmlns:a16="http://schemas.microsoft.com/office/drawing/2014/main" id="{FE6908C5-106A-4F2B-A96F-0FF58F0C9932}"/>
              </a:ext>
            </a:extLst>
          </p:cNvPr>
          <p:cNvSpPr>
            <a:spLocks noGrp="1"/>
          </p:cNvSpPr>
          <p:nvPr>
            <p:ph type="ftr" sz="quarter" idx="11"/>
          </p:nvPr>
        </p:nvSpPr>
        <p:spPr/>
        <p:txBody>
          <a:bodyPr/>
          <a:lstStyle/>
          <a:p>
            <a:r>
              <a:rPr lang="en-US"/>
              <a:t>T2 – Teaching the Communicator Role</a:t>
            </a:r>
            <a:endParaRPr lang="en-US" dirty="0"/>
          </a:p>
        </p:txBody>
      </p:sp>
      <p:sp>
        <p:nvSpPr>
          <p:cNvPr id="3" name="Slide Number Placeholder 2">
            <a:extLst>
              <a:ext uri="{FF2B5EF4-FFF2-40B4-BE49-F238E27FC236}">
                <a16:creationId xmlns:a16="http://schemas.microsoft.com/office/drawing/2014/main" id="{8EC8407C-62E3-438E-B618-8CB35210BC58}"/>
              </a:ext>
            </a:extLst>
          </p:cNvPr>
          <p:cNvSpPr>
            <a:spLocks noGrp="1"/>
          </p:cNvSpPr>
          <p:nvPr>
            <p:ph type="sldNum" sz="quarter" idx="12"/>
          </p:nvPr>
        </p:nvSpPr>
        <p:spPr/>
        <p:txBody>
          <a:bodyPr/>
          <a:lstStyle/>
          <a:p>
            <a:fld id="{0F408A5D-059A-A247-8344-29C129C8EF29}" type="slidenum">
              <a:rPr lang="en-US" smtClean="0"/>
              <a:pPr/>
              <a:t>15</a:t>
            </a:fld>
            <a:endParaRPr lang="en-US" dirty="0"/>
          </a:p>
        </p:txBody>
      </p:sp>
    </p:spTree>
    <p:extLst>
      <p:ext uri="{BB962C8B-B14F-4D97-AF65-F5344CB8AC3E}">
        <p14:creationId xmlns:p14="http://schemas.microsoft.com/office/powerpoint/2010/main" val="2990254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References</a:t>
            </a:r>
          </a:p>
        </p:txBody>
      </p:sp>
      <p:sp>
        <p:nvSpPr>
          <p:cNvPr id="20486" name="Rectangle 6"/>
          <p:cNvSpPr>
            <a:spLocks noGrp="1" noChangeArrowheads="1"/>
          </p:cNvSpPr>
          <p:nvPr>
            <p:ph type="body" idx="1"/>
          </p:nvPr>
        </p:nvSpPr>
        <p:spPr>
          <a:xfrm>
            <a:off x="838200" y="1556792"/>
            <a:ext cx="10515600" cy="4890864"/>
          </a:xfrm>
        </p:spPr>
        <p:txBody>
          <a:bodyPr/>
          <a:lstStyle/>
          <a:p>
            <a:r>
              <a:rPr lang="en-US" sz="1800" dirty="0"/>
              <a:t>Neville A, Weston W, Martin D, Samson L, Feldman P, Wallace G, </a:t>
            </a:r>
            <a:r>
              <a:rPr lang="en-US" sz="1800" dirty="0" err="1"/>
              <a:t>Jamoulle</a:t>
            </a:r>
            <a:r>
              <a:rPr lang="en-US" sz="1800" dirty="0"/>
              <a:t> O, François J, </a:t>
            </a:r>
            <a:r>
              <a:rPr lang="en-US" sz="1800" dirty="0" err="1"/>
              <a:t>Lussier</a:t>
            </a:r>
            <a:r>
              <a:rPr lang="en-US" sz="1800" dirty="0"/>
              <a:t> M-T, Dojeiji S. Communicator. In: Frank JR, Snell L, </a:t>
            </a:r>
            <a:r>
              <a:rPr lang="en-US" sz="1800" dirty="0" err="1"/>
              <a:t>Sherbino</a:t>
            </a:r>
            <a:r>
              <a:rPr lang="en-US" sz="1800" dirty="0"/>
              <a:t> J, editors. CanMEDS 2015 Physician Competency Framework. Ottawa: Royal College of Physicians and Surgeons of Canada; 2015. </a:t>
            </a:r>
          </a:p>
          <a:p>
            <a:r>
              <a:rPr lang="en-US" sz="1800" dirty="0"/>
              <a:t>Kurtz S, Silverman J, Draper J. </a:t>
            </a:r>
            <a:r>
              <a:rPr lang="en-US" sz="1800" i="1" dirty="0"/>
              <a:t>Teaching and learning communication skills in medicine</a:t>
            </a:r>
            <a:r>
              <a:rPr lang="en-US" sz="1800" dirty="0"/>
              <a:t>. 2nd ed. London: Radcliffe Publishing. Copyright © 2005. </a:t>
            </a:r>
          </a:p>
        </p:txBody>
      </p:sp>
      <p:sp>
        <p:nvSpPr>
          <p:cNvPr id="2" name="Footer Placeholder 1">
            <a:extLst>
              <a:ext uri="{FF2B5EF4-FFF2-40B4-BE49-F238E27FC236}">
                <a16:creationId xmlns:a16="http://schemas.microsoft.com/office/drawing/2014/main" id="{DE430F70-7AAC-452F-8C72-2C4EB2AF1863}"/>
              </a:ext>
            </a:extLst>
          </p:cNvPr>
          <p:cNvSpPr>
            <a:spLocks noGrp="1"/>
          </p:cNvSpPr>
          <p:nvPr>
            <p:ph type="ftr" sz="quarter" idx="11"/>
          </p:nvPr>
        </p:nvSpPr>
        <p:spPr/>
        <p:txBody>
          <a:bodyPr/>
          <a:lstStyle/>
          <a:p>
            <a:r>
              <a:rPr lang="en-US"/>
              <a:t>T2 – Teaching the Communicator Role</a:t>
            </a:r>
            <a:endParaRPr lang="en-US" dirty="0"/>
          </a:p>
        </p:txBody>
      </p:sp>
      <p:sp>
        <p:nvSpPr>
          <p:cNvPr id="3" name="Slide Number Placeholder 2">
            <a:extLst>
              <a:ext uri="{FF2B5EF4-FFF2-40B4-BE49-F238E27FC236}">
                <a16:creationId xmlns:a16="http://schemas.microsoft.com/office/drawing/2014/main" id="{D43611F2-910A-457C-884C-6EE47C07B7CF}"/>
              </a:ext>
            </a:extLst>
          </p:cNvPr>
          <p:cNvSpPr>
            <a:spLocks noGrp="1"/>
          </p:cNvSpPr>
          <p:nvPr>
            <p:ph type="sldNum" sz="quarter" idx="12"/>
          </p:nvPr>
        </p:nvSpPr>
        <p:spPr/>
        <p:txBody>
          <a:bodyPr/>
          <a:lstStyle/>
          <a:p>
            <a:fld id="{0F408A5D-059A-A247-8344-29C129C8EF29}" type="slidenum">
              <a:rPr lang="en-US" smtClean="0"/>
              <a:pPr/>
              <a:t>16</a:t>
            </a:fld>
            <a:endParaRPr lang="en-US" dirty="0"/>
          </a:p>
        </p:txBody>
      </p:sp>
    </p:spTree>
    <p:extLst>
      <p:ext uri="{BB962C8B-B14F-4D97-AF65-F5344CB8AC3E}">
        <p14:creationId xmlns:p14="http://schemas.microsoft.com/office/powerpoint/2010/main" val="12524328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66218"/>
            <a:ext cx="10515600" cy="1325563"/>
          </a:xfrm>
        </p:spPr>
        <p:txBody>
          <a:bodyPr/>
          <a:lstStyle/>
          <a:p>
            <a:pPr algn="ctr"/>
            <a:r>
              <a:rPr lang="en-US" dirty="0"/>
              <a:t>Other Slides</a:t>
            </a:r>
          </a:p>
        </p:txBody>
      </p:sp>
      <p:sp>
        <p:nvSpPr>
          <p:cNvPr id="5" name="Footer Placeholder 4">
            <a:extLst>
              <a:ext uri="{FF2B5EF4-FFF2-40B4-BE49-F238E27FC236}">
                <a16:creationId xmlns:a16="http://schemas.microsoft.com/office/drawing/2014/main" id="{8EDBA49D-E3DE-431C-ADC9-524480CA7046}"/>
              </a:ext>
            </a:extLst>
          </p:cNvPr>
          <p:cNvSpPr>
            <a:spLocks noGrp="1"/>
          </p:cNvSpPr>
          <p:nvPr>
            <p:ph type="ftr" sz="quarter" idx="11"/>
          </p:nvPr>
        </p:nvSpPr>
        <p:spPr/>
        <p:txBody>
          <a:bodyPr/>
          <a:lstStyle/>
          <a:p>
            <a:r>
              <a:rPr lang="en-US"/>
              <a:t>T2 – Teaching the Communicator Role</a:t>
            </a:r>
            <a:endParaRPr lang="en-US" dirty="0"/>
          </a:p>
        </p:txBody>
      </p:sp>
      <p:sp>
        <p:nvSpPr>
          <p:cNvPr id="6" name="Slide Number Placeholder 5">
            <a:extLst>
              <a:ext uri="{FF2B5EF4-FFF2-40B4-BE49-F238E27FC236}">
                <a16:creationId xmlns:a16="http://schemas.microsoft.com/office/drawing/2014/main" id="{68552DCC-6B27-4A35-A07B-18EE14386897}"/>
              </a:ext>
            </a:extLst>
          </p:cNvPr>
          <p:cNvSpPr>
            <a:spLocks noGrp="1"/>
          </p:cNvSpPr>
          <p:nvPr>
            <p:ph type="sldNum" sz="quarter" idx="12"/>
          </p:nvPr>
        </p:nvSpPr>
        <p:spPr/>
        <p:txBody>
          <a:bodyPr/>
          <a:lstStyle/>
          <a:p>
            <a:fld id="{0F408A5D-059A-A247-8344-29C129C8EF29}" type="slidenum">
              <a:rPr lang="en-US" smtClean="0"/>
              <a:pPr/>
              <a:t>17</a:t>
            </a:fld>
            <a:endParaRPr lang="en-US" dirty="0"/>
          </a:p>
        </p:txBody>
      </p:sp>
    </p:spTree>
    <p:extLst>
      <p:ext uri="{BB962C8B-B14F-4D97-AF65-F5344CB8AC3E}">
        <p14:creationId xmlns:p14="http://schemas.microsoft.com/office/powerpoint/2010/main" val="1490135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Communicator Key Competencies</a:t>
            </a:r>
          </a:p>
        </p:txBody>
      </p:sp>
      <p:sp>
        <p:nvSpPr>
          <p:cNvPr id="20486" name="Rectangle 6"/>
          <p:cNvSpPr>
            <a:spLocks noGrp="1" noChangeArrowheads="1"/>
          </p:cNvSpPr>
          <p:nvPr>
            <p:ph type="body" idx="1"/>
          </p:nvPr>
        </p:nvSpPr>
        <p:spPr>
          <a:xfrm>
            <a:off x="838199" y="1556792"/>
            <a:ext cx="10515599" cy="4890864"/>
          </a:xfrm>
        </p:spPr>
        <p:txBody>
          <a:bodyPr/>
          <a:lstStyle/>
          <a:p>
            <a:pPr marL="0" indent="0">
              <a:buNone/>
            </a:pPr>
            <a:r>
              <a:rPr lang="en-US" sz="2000" dirty="0"/>
              <a:t>Physicians are able to:</a:t>
            </a:r>
          </a:p>
          <a:p>
            <a:pPr marL="457200" indent="-457200">
              <a:buFont typeface="+mj-lt"/>
              <a:buAutoNum type="arabicPeriod"/>
            </a:pPr>
            <a:r>
              <a:rPr lang="en-US" sz="2000" dirty="0"/>
              <a:t>Establish professional therapeutic relationships with patients and their families</a:t>
            </a:r>
          </a:p>
          <a:p>
            <a:pPr marL="457200" indent="-457200">
              <a:buFont typeface="+mj-lt"/>
              <a:buAutoNum type="arabicPeriod"/>
            </a:pPr>
            <a:r>
              <a:rPr lang="en-US" sz="2000" dirty="0"/>
              <a:t>Elicit and synthesize accurate and relevant information, incorporating the perspectives of patients and their families</a:t>
            </a:r>
          </a:p>
          <a:p>
            <a:pPr marL="457200" indent="-457200">
              <a:buFont typeface="+mj-lt"/>
              <a:buAutoNum type="arabicPeriod"/>
            </a:pPr>
            <a:r>
              <a:rPr lang="en-US" sz="2000" dirty="0"/>
              <a:t>Share health care information and plans with patients and their families</a:t>
            </a:r>
          </a:p>
          <a:p>
            <a:pPr marL="457200" indent="-457200">
              <a:buFont typeface="+mj-lt"/>
              <a:buAutoNum type="arabicPeriod"/>
            </a:pPr>
            <a:r>
              <a:rPr lang="en-US" sz="2000" dirty="0"/>
              <a:t>Engage patients and their families in developing plans that reflect the patient’s health care needs and goals</a:t>
            </a:r>
          </a:p>
          <a:p>
            <a:pPr marL="457200" indent="-457200">
              <a:buFont typeface="+mj-lt"/>
              <a:buAutoNum type="arabicPeriod"/>
            </a:pPr>
            <a:r>
              <a:rPr lang="en-US" sz="2000" dirty="0"/>
              <a:t>Document and share written and electronic information about the medical encounter to optimize clinical decision-making, patient safety, confidentiality, and privacy</a:t>
            </a:r>
          </a:p>
        </p:txBody>
      </p:sp>
      <p:sp>
        <p:nvSpPr>
          <p:cNvPr id="2" name="Footer Placeholder 1">
            <a:extLst>
              <a:ext uri="{FF2B5EF4-FFF2-40B4-BE49-F238E27FC236}">
                <a16:creationId xmlns:a16="http://schemas.microsoft.com/office/drawing/2014/main" id="{B5E1D5FF-3EAB-4E29-BA6E-E83DA18B41F0}"/>
              </a:ext>
            </a:extLst>
          </p:cNvPr>
          <p:cNvSpPr>
            <a:spLocks noGrp="1"/>
          </p:cNvSpPr>
          <p:nvPr>
            <p:ph type="ftr" sz="quarter" idx="11"/>
          </p:nvPr>
        </p:nvSpPr>
        <p:spPr/>
        <p:txBody>
          <a:bodyPr/>
          <a:lstStyle/>
          <a:p>
            <a:r>
              <a:rPr lang="en-US"/>
              <a:t>T2 – Teaching the Communicator Role</a:t>
            </a:r>
            <a:endParaRPr lang="en-US" dirty="0"/>
          </a:p>
        </p:txBody>
      </p:sp>
      <p:sp>
        <p:nvSpPr>
          <p:cNvPr id="3" name="Slide Number Placeholder 2">
            <a:extLst>
              <a:ext uri="{FF2B5EF4-FFF2-40B4-BE49-F238E27FC236}">
                <a16:creationId xmlns:a16="http://schemas.microsoft.com/office/drawing/2014/main" id="{261B30A4-C6DA-49A1-BC0E-AEC889061A2C}"/>
              </a:ext>
            </a:extLst>
          </p:cNvPr>
          <p:cNvSpPr>
            <a:spLocks noGrp="1"/>
          </p:cNvSpPr>
          <p:nvPr>
            <p:ph type="sldNum" sz="quarter" idx="12"/>
          </p:nvPr>
        </p:nvSpPr>
        <p:spPr/>
        <p:txBody>
          <a:bodyPr/>
          <a:lstStyle/>
          <a:p>
            <a:fld id="{0F408A5D-059A-A247-8344-29C129C8EF29}" type="slidenum">
              <a:rPr lang="en-US" smtClean="0"/>
              <a:pPr/>
              <a:t>18</a:t>
            </a:fld>
            <a:endParaRPr lang="en-US" dirty="0"/>
          </a:p>
        </p:txBody>
      </p:sp>
    </p:spTree>
    <p:extLst>
      <p:ext uri="{BB962C8B-B14F-4D97-AF65-F5344CB8AC3E}">
        <p14:creationId xmlns:p14="http://schemas.microsoft.com/office/powerpoint/2010/main" val="4340190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Communicator Key Competency 1</a:t>
            </a:r>
          </a:p>
        </p:txBody>
      </p:sp>
      <p:sp>
        <p:nvSpPr>
          <p:cNvPr id="20486" name="Rectangle 6"/>
          <p:cNvSpPr>
            <a:spLocks noGrp="1" noChangeArrowheads="1"/>
          </p:cNvSpPr>
          <p:nvPr>
            <p:ph type="body" idx="1"/>
          </p:nvPr>
        </p:nvSpPr>
        <p:spPr>
          <a:xfrm>
            <a:off x="838199" y="1340768"/>
            <a:ext cx="10515599" cy="5106888"/>
          </a:xfrm>
        </p:spPr>
        <p:txBody>
          <a:bodyPr/>
          <a:lstStyle/>
          <a:p>
            <a:pPr marL="0" indent="0">
              <a:buNone/>
            </a:pPr>
            <a:r>
              <a:rPr lang="en-US" sz="1800" dirty="0"/>
              <a:t>Physicians are able to:</a:t>
            </a:r>
          </a:p>
          <a:p>
            <a:pPr marL="342900" indent="-342900">
              <a:buFont typeface="+mj-lt"/>
              <a:buAutoNum type="arabicPeriod"/>
            </a:pPr>
            <a:r>
              <a:rPr lang="en-US" sz="1800" dirty="0"/>
              <a:t>Establish professional therapeutic relationships with patients and their families</a:t>
            </a:r>
          </a:p>
          <a:p>
            <a:pPr marL="457200" lvl="1" indent="0">
              <a:buNone/>
            </a:pPr>
            <a:r>
              <a:rPr lang="en-US" sz="1800" dirty="0"/>
              <a:t>1.1 	Communicate using a patient-</a:t>
            </a:r>
            <a:r>
              <a:rPr lang="en-US" sz="1800" dirty="0" err="1"/>
              <a:t>centred</a:t>
            </a:r>
            <a:r>
              <a:rPr lang="en-US" sz="1800" dirty="0"/>
              <a:t> approach that encourages patient trust and autonomy and is 	characterized by empathy, respect, and compassion</a:t>
            </a:r>
          </a:p>
          <a:p>
            <a:pPr marL="457200" lvl="1" indent="0">
              <a:buNone/>
            </a:pPr>
            <a:r>
              <a:rPr lang="en-US" sz="1800" dirty="0"/>
              <a:t>1.2 	Optimize the physical environment for patient comfort, dignity, privacy, engagement, and safety</a:t>
            </a:r>
          </a:p>
          <a:p>
            <a:pPr marL="457200" lvl="1" indent="0">
              <a:buNone/>
            </a:pPr>
            <a:r>
              <a:rPr lang="en-US" sz="1800" dirty="0"/>
              <a:t>1.3 	Recognize when the values, biases, or perspectives of patients, physicians, or other health care 	professionals may have an impact on the quality of care, and modify the approach to the patient 	accordingly</a:t>
            </a:r>
          </a:p>
          <a:p>
            <a:pPr marL="457200" lvl="1" indent="0">
              <a:buNone/>
            </a:pPr>
            <a:r>
              <a:rPr lang="en-US" sz="1800" dirty="0"/>
              <a:t>1.4 	Respond to a patient’s non-verbal </a:t>
            </a:r>
            <a:r>
              <a:rPr lang="en-US" sz="1800" dirty="0" err="1"/>
              <a:t>behaviours</a:t>
            </a:r>
            <a:r>
              <a:rPr lang="en-US" sz="1800" dirty="0"/>
              <a:t> to enhance communication </a:t>
            </a:r>
          </a:p>
          <a:p>
            <a:pPr marL="457200" lvl="1" indent="0">
              <a:buNone/>
            </a:pPr>
            <a:r>
              <a:rPr lang="en-US" sz="1800" dirty="0"/>
              <a:t>1.5 	Manage disagreements and emotionally charged  conversations</a:t>
            </a:r>
          </a:p>
          <a:p>
            <a:pPr marL="457200" lvl="1" indent="0">
              <a:buNone/>
            </a:pPr>
            <a:r>
              <a:rPr lang="en-US" sz="1800" dirty="0"/>
              <a:t>1.6 	Adapt to the unique needs and preferences of each patient and to his or her clinical condition and 	circumstances</a:t>
            </a:r>
          </a:p>
        </p:txBody>
      </p:sp>
      <p:sp>
        <p:nvSpPr>
          <p:cNvPr id="2" name="Footer Placeholder 1">
            <a:extLst>
              <a:ext uri="{FF2B5EF4-FFF2-40B4-BE49-F238E27FC236}">
                <a16:creationId xmlns:a16="http://schemas.microsoft.com/office/drawing/2014/main" id="{D924BBA3-E97D-47C9-AF2A-2A98C1434978}"/>
              </a:ext>
            </a:extLst>
          </p:cNvPr>
          <p:cNvSpPr>
            <a:spLocks noGrp="1"/>
          </p:cNvSpPr>
          <p:nvPr>
            <p:ph type="ftr" sz="quarter" idx="11"/>
          </p:nvPr>
        </p:nvSpPr>
        <p:spPr/>
        <p:txBody>
          <a:bodyPr/>
          <a:lstStyle/>
          <a:p>
            <a:r>
              <a:rPr lang="en-US"/>
              <a:t>T2 – Teaching the Communicator Role</a:t>
            </a:r>
            <a:endParaRPr lang="en-US" dirty="0"/>
          </a:p>
        </p:txBody>
      </p:sp>
      <p:sp>
        <p:nvSpPr>
          <p:cNvPr id="3" name="Slide Number Placeholder 2">
            <a:extLst>
              <a:ext uri="{FF2B5EF4-FFF2-40B4-BE49-F238E27FC236}">
                <a16:creationId xmlns:a16="http://schemas.microsoft.com/office/drawing/2014/main" id="{69DB69E9-BE5D-4E1D-9B39-BFDD4A6DDB5C}"/>
              </a:ext>
            </a:extLst>
          </p:cNvPr>
          <p:cNvSpPr>
            <a:spLocks noGrp="1"/>
          </p:cNvSpPr>
          <p:nvPr>
            <p:ph type="sldNum" sz="quarter" idx="12"/>
          </p:nvPr>
        </p:nvSpPr>
        <p:spPr/>
        <p:txBody>
          <a:bodyPr/>
          <a:lstStyle/>
          <a:p>
            <a:fld id="{0F408A5D-059A-A247-8344-29C129C8EF29}" type="slidenum">
              <a:rPr lang="en-US" smtClean="0"/>
              <a:pPr/>
              <a:t>19</a:t>
            </a:fld>
            <a:endParaRPr lang="en-US" dirty="0"/>
          </a:p>
        </p:txBody>
      </p:sp>
    </p:spTree>
    <p:extLst>
      <p:ext uri="{BB962C8B-B14F-4D97-AF65-F5344CB8AC3E}">
        <p14:creationId xmlns:p14="http://schemas.microsoft.com/office/powerpoint/2010/main" val="2800486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9" name="Rectangle 41"/>
          <p:cNvSpPr>
            <a:spLocks noGrp="1" noChangeArrowheads="1"/>
          </p:cNvSpPr>
          <p:nvPr>
            <p:ph type="body" idx="1"/>
          </p:nvPr>
        </p:nvSpPr>
        <p:spPr/>
        <p:txBody>
          <a:bodyPr/>
          <a:lstStyle/>
          <a:p>
            <a:pPr marL="0" indent="0" algn="ctr">
              <a:buNone/>
            </a:pPr>
            <a:r>
              <a:rPr lang="en-CA" sz="2000" dirty="0"/>
              <a:t>The unmodified content below was created for the </a:t>
            </a:r>
            <a:r>
              <a:rPr lang="en-CA" sz="2000" i="1" dirty="0"/>
              <a:t>CanMEDS Teaching and Assessment Tools Guide </a:t>
            </a:r>
            <a:r>
              <a:rPr lang="en-CA" sz="2000" dirty="0"/>
              <a:t>by S Glover Takahashi and is owned by the Royal College of Physicians and Surgeons of Canada. You may use, reproduce and modify the content for your own non-commercial purposes provided that your modifications are clearly indicated and you provide attribution to the Royal College.  The Royal College may revoke this permission at any time by providing written notice.  </a:t>
            </a:r>
            <a:endParaRPr lang="en-US" sz="2000" dirty="0"/>
          </a:p>
          <a:p>
            <a:pPr marL="0" indent="0" algn="ctr">
              <a:buNone/>
            </a:pPr>
            <a:r>
              <a:rPr lang="en-CA" sz="2000" b="1" u="sng" dirty="0"/>
              <a:t>NOTICE:  The content below may have been modified from its original form and may not represent the opinion or views of the Royal College.</a:t>
            </a:r>
            <a:endParaRPr lang="en-US" sz="2000" dirty="0"/>
          </a:p>
        </p:txBody>
      </p:sp>
      <p:sp>
        <p:nvSpPr>
          <p:cNvPr id="2" name="Footer Placeholder 1">
            <a:extLst>
              <a:ext uri="{FF2B5EF4-FFF2-40B4-BE49-F238E27FC236}">
                <a16:creationId xmlns:a16="http://schemas.microsoft.com/office/drawing/2014/main" id="{854EA6CD-812E-4DA4-B99D-1B9C9366E3A8}"/>
              </a:ext>
            </a:extLst>
          </p:cNvPr>
          <p:cNvSpPr>
            <a:spLocks noGrp="1"/>
          </p:cNvSpPr>
          <p:nvPr>
            <p:ph type="ftr" sz="quarter" idx="11"/>
          </p:nvPr>
        </p:nvSpPr>
        <p:spPr/>
        <p:txBody>
          <a:bodyPr/>
          <a:lstStyle/>
          <a:p>
            <a:r>
              <a:rPr lang="en-US"/>
              <a:t>T2 – Teaching the Communicator Role</a:t>
            </a:r>
            <a:endParaRPr lang="en-US" dirty="0"/>
          </a:p>
        </p:txBody>
      </p:sp>
      <p:sp>
        <p:nvSpPr>
          <p:cNvPr id="3" name="Slide Number Placeholder 2">
            <a:extLst>
              <a:ext uri="{FF2B5EF4-FFF2-40B4-BE49-F238E27FC236}">
                <a16:creationId xmlns:a16="http://schemas.microsoft.com/office/drawing/2014/main" id="{2819BB14-CEAE-4C3C-BED2-1427633100A4}"/>
              </a:ext>
            </a:extLst>
          </p:cNvPr>
          <p:cNvSpPr>
            <a:spLocks noGrp="1"/>
          </p:cNvSpPr>
          <p:nvPr>
            <p:ph type="sldNum" sz="quarter" idx="12"/>
          </p:nvPr>
        </p:nvSpPr>
        <p:spPr/>
        <p:txBody>
          <a:bodyPr/>
          <a:lstStyle/>
          <a:p>
            <a:fld id="{0F408A5D-059A-A247-8344-29C129C8EF29}" type="slidenum">
              <a:rPr lang="en-US" smtClean="0"/>
              <a:pPr/>
              <a:t>2</a:t>
            </a:fld>
            <a:endParaRPr lang="en-US" dirty="0"/>
          </a:p>
        </p:txBody>
      </p:sp>
    </p:spTree>
    <p:extLst>
      <p:ext uri="{BB962C8B-B14F-4D97-AF65-F5344CB8AC3E}">
        <p14:creationId xmlns:p14="http://schemas.microsoft.com/office/powerpoint/2010/main" val="1008630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Communicator Key Competency 2</a:t>
            </a:r>
          </a:p>
        </p:txBody>
      </p:sp>
      <p:sp>
        <p:nvSpPr>
          <p:cNvPr id="20486" name="Rectangle 6"/>
          <p:cNvSpPr>
            <a:spLocks noGrp="1" noChangeArrowheads="1"/>
          </p:cNvSpPr>
          <p:nvPr>
            <p:ph type="body" idx="1"/>
          </p:nvPr>
        </p:nvSpPr>
        <p:spPr>
          <a:xfrm>
            <a:off x="838200" y="1556792"/>
            <a:ext cx="10515600" cy="4890864"/>
          </a:xfrm>
        </p:spPr>
        <p:txBody>
          <a:bodyPr/>
          <a:lstStyle/>
          <a:p>
            <a:pPr marL="0" indent="0">
              <a:buNone/>
            </a:pPr>
            <a:r>
              <a:rPr lang="en-US" sz="1800" dirty="0"/>
              <a:t>Physicians are able to:</a:t>
            </a:r>
          </a:p>
          <a:p>
            <a:pPr marL="342900" indent="-342900">
              <a:buFont typeface="+mj-lt"/>
              <a:buAutoNum type="arabicPeriod" startAt="2"/>
            </a:pPr>
            <a:r>
              <a:rPr lang="en-US" sz="1800" dirty="0"/>
              <a:t>Elicit and synthesize accurate and relevant information, incorporating the perspectives of patients and their families</a:t>
            </a:r>
          </a:p>
          <a:p>
            <a:pPr marL="457200" lvl="1" indent="0">
              <a:buNone/>
            </a:pPr>
            <a:r>
              <a:rPr lang="en-US" sz="1800" dirty="0"/>
              <a:t>2.1 	Use patient-</a:t>
            </a:r>
            <a:r>
              <a:rPr lang="en-US" sz="1800" dirty="0" err="1"/>
              <a:t>centred</a:t>
            </a:r>
            <a:r>
              <a:rPr lang="en-US" sz="1800" dirty="0"/>
              <a:t> interviewing skills to effectively gather relevant biomedical and psychosocial </a:t>
            </a:r>
            <a:br>
              <a:rPr lang="en-US" sz="1800" dirty="0"/>
            </a:br>
            <a:r>
              <a:rPr lang="en-US" sz="1800" dirty="0"/>
              <a:t>	information</a:t>
            </a:r>
          </a:p>
          <a:p>
            <a:pPr marL="457200" lvl="1" indent="0">
              <a:buNone/>
            </a:pPr>
            <a:r>
              <a:rPr lang="en-US" sz="1800" dirty="0"/>
              <a:t>2.2 	Provide a clear structure for and manage the flow of an entire patient encounter</a:t>
            </a:r>
          </a:p>
          <a:p>
            <a:pPr marL="457200" lvl="1" indent="0">
              <a:buNone/>
            </a:pPr>
            <a:r>
              <a:rPr lang="en-US" sz="1800" dirty="0"/>
              <a:t>2.3 	Seek and synthesize relevant information from other sources, including the patient’s family, with the 	patient’s consent</a:t>
            </a:r>
          </a:p>
        </p:txBody>
      </p:sp>
      <p:sp>
        <p:nvSpPr>
          <p:cNvPr id="2" name="Footer Placeholder 1">
            <a:extLst>
              <a:ext uri="{FF2B5EF4-FFF2-40B4-BE49-F238E27FC236}">
                <a16:creationId xmlns:a16="http://schemas.microsoft.com/office/drawing/2014/main" id="{E3A7A8F9-52B4-49EB-9708-911A5814B138}"/>
              </a:ext>
            </a:extLst>
          </p:cNvPr>
          <p:cNvSpPr>
            <a:spLocks noGrp="1"/>
          </p:cNvSpPr>
          <p:nvPr>
            <p:ph type="ftr" sz="quarter" idx="11"/>
          </p:nvPr>
        </p:nvSpPr>
        <p:spPr/>
        <p:txBody>
          <a:bodyPr/>
          <a:lstStyle/>
          <a:p>
            <a:r>
              <a:rPr lang="en-US"/>
              <a:t>T2 – Teaching the Communicator Role</a:t>
            </a:r>
            <a:endParaRPr lang="en-US" dirty="0"/>
          </a:p>
        </p:txBody>
      </p:sp>
      <p:sp>
        <p:nvSpPr>
          <p:cNvPr id="3" name="Slide Number Placeholder 2">
            <a:extLst>
              <a:ext uri="{FF2B5EF4-FFF2-40B4-BE49-F238E27FC236}">
                <a16:creationId xmlns:a16="http://schemas.microsoft.com/office/drawing/2014/main" id="{B000BFA0-9F86-4E98-9007-0D4D5723BD1B}"/>
              </a:ext>
            </a:extLst>
          </p:cNvPr>
          <p:cNvSpPr>
            <a:spLocks noGrp="1"/>
          </p:cNvSpPr>
          <p:nvPr>
            <p:ph type="sldNum" sz="quarter" idx="12"/>
          </p:nvPr>
        </p:nvSpPr>
        <p:spPr/>
        <p:txBody>
          <a:bodyPr/>
          <a:lstStyle/>
          <a:p>
            <a:fld id="{0F408A5D-059A-A247-8344-29C129C8EF29}" type="slidenum">
              <a:rPr lang="en-US" smtClean="0"/>
              <a:pPr/>
              <a:t>20</a:t>
            </a:fld>
            <a:endParaRPr lang="en-US" dirty="0"/>
          </a:p>
        </p:txBody>
      </p:sp>
    </p:spTree>
    <p:extLst>
      <p:ext uri="{BB962C8B-B14F-4D97-AF65-F5344CB8AC3E}">
        <p14:creationId xmlns:p14="http://schemas.microsoft.com/office/powerpoint/2010/main" val="37210394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Communicator Key Competency 3</a:t>
            </a:r>
          </a:p>
        </p:txBody>
      </p:sp>
      <p:sp>
        <p:nvSpPr>
          <p:cNvPr id="20486" name="Rectangle 6"/>
          <p:cNvSpPr>
            <a:spLocks noGrp="1" noChangeArrowheads="1"/>
          </p:cNvSpPr>
          <p:nvPr>
            <p:ph type="body" idx="1"/>
          </p:nvPr>
        </p:nvSpPr>
        <p:spPr>
          <a:xfrm>
            <a:off x="838200" y="1556792"/>
            <a:ext cx="10515600" cy="4890864"/>
          </a:xfrm>
        </p:spPr>
        <p:txBody>
          <a:bodyPr/>
          <a:lstStyle/>
          <a:p>
            <a:pPr marL="0" indent="0">
              <a:buNone/>
            </a:pPr>
            <a:r>
              <a:rPr lang="en-US" sz="1800" dirty="0"/>
              <a:t>Physicians are able to:</a:t>
            </a:r>
          </a:p>
          <a:p>
            <a:pPr marL="342900" indent="-342900">
              <a:buFont typeface="+mj-lt"/>
              <a:buAutoNum type="arabicPeriod" startAt="3"/>
            </a:pPr>
            <a:r>
              <a:rPr lang="en-US" sz="1800" dirty="0"/>
              <a:t>Share health care information and plans with patients and their families	</a:t>
            </a:r>
          </a:p>
          <a:p>
            <a:pPr marL="457200" lvl="1" indent="0">
              <a:buNone/>
            </a:pPr>
            <a:r>
              <a:rPr lang="en-US" sz="1800" dirty="0"/>
              <a:t>3.1 	Share information and explanations that are clear, accurate, and timely, while checking for patient 	and family understanding</a:t>
            </a:r>
          </a:p>
          <a:p>
            <a:pPr marL="457200" lvl="1" indent="0">
              <a:buNone/>
            </a:pPr>
            <a:r>
              <a:rPr lang="en-US" sz="1800" dirty="0"/>
              <a:t>3.2 	Disclose harmful patient safety incidents to patients and their families accurately and appropriately</a:t>
            </a:r>
          </a:p>
        </p:txBody>
      </p:sp>
      <p:sp>
        <p:nvSpPr>
          <p:cNvPr id="2" name="Footer Placeholder 1">
            <a:extLst>
              <a:ext uri="{FF2B5EF4-FFF2-40B4-BE49-F238E27FC236}">
                <a16:creationId xmlns:a16="http://schemas.microsoft.com/office/drawing/2014/main" id="{3579FDB6-F1FB-4636-A3A8-5DE4781EF29C}"/>
              </a:ext>
            </a:extLst>
          </p:cNvPr>
          <p:cNvSpPr>
            <a:spLocks noGrp="1"/>
          </p:cNvSpPr>
          <p:nvPr>
            <p:ph type="ftr" sz="quarter" idx="11"/>
          </p:nvPr>
        </p:nvSpPr>
        <p:spPr/>
        <p:txBody>
          <a:bodyPr/>
          <a:lstStyle/>
          <a:p>
            <a:r>
              <a:rPr lang="en-US"/>
              <a:t>T2 – Teaching the Communicator Role</a:t>
            </a:r>
            <a:endParaRPr lang="en-US" dirty="0"/>
          </a:p>
        </p:txBody>
      </p:sp>
      <p:sp>
        <p:nvSpPr>
          <p:cNvPr id="3" name="Slide Number Placeholder 2">
            <a:extLst>
              <a:ext uri="{FF2B5EF4-FFF2-40B4-BE49-F238E27FC236}">
                <a16:creationId xmlns:a16="http://schemas.microsoft.com/office/drawing/2014/main" id="{7487F232-7CAC-4876-8528-7E695F9EC68E}"/>
              </a:ext>
            </a:extLst>
          </p:cNvPr>
          <p:cNvSpPr>
            <a:spLocks noGrp="1"/>
          </p:cNvSpPr>
          <p:nvPr>
            <p:ph type="sldNum" sz="quarter" idx="12"/>
          </p:nvPr>
        </p:nvSpPr>
        <p:spPr/>
        <p:txBody>
          <a:bodyPr/>
          <a:lstStyle/>
          <a:p>
            <a:fld id="{0F408A5D-059A-A247-8344-29C129C8EF29}" type="slidenum">
              <a:rPr lang="en-US" smtClean="0"/>
              <a:pPr/>
              <a:t>21</a:t>
            </a:fld>
            <a:endParaRPr lang="en-US" dirty="0"/>
          </a:p>
        </p:txBody>
      </p:sp>
    </p:spTree>
    <p:extLst>
      <p:ext uri="{BB962C8B-B14F-4D97-AF65-F5344CB8AC3E}">
        <p14:creationId xmlns:p14="http://schemas.microsoft.com/office/powerpoint/2010/main" val="12533522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Communicator Key Competency 4</a:t>
            </a:r>
          </a:p>
        </p:txBody>
      </p:sp>
      <p:sp>
        <p:nvSpPr>
          <p:cNvPr id="20486" name="Rectangle 6"/>
          <p:cNvSpPr>
            <a:spLocks noGrp="1" noChangeArrowheads="1"/>
          </p:cNvSpPr>
          <p:nvPr>
            <p:ph type="body" idx="1"/>
          </p:nvPr>
        </p:nvSpPr>
        <p:spPr>
          <a:xfrm>
            <a:off x="838200" y="1556792"/>
            <a:ext cx="10515600" cy="4890864"/>
          </a:xfrm>
        </p:spPr>
        <p:txBody>
          <a:bodyPr/>
          <a:lstStyle/>
          <a:p>
            <a:pPr marL="0" indent="0">
              <a:buNone/>
            </a:pPr>
            <a:r>
              <a:rPr lang="en-US" sz="1800" dirty="0"/>
              <a:t>Physicians are able to:</a:t>
            </a:r>
          </a:p>
          <a:p>
            <a:pPr marL="342900" indent="-342900">
              <a:buFont typeface="+mj-lt"/>
              <a:buAutoNum type="arabicPeriod" startAt="4"/>
            </a:pPr>
            <a:r>
              <a:rPr lang="en-US" sz="1800" dirty="0"/>
              <a:t>Engage patients and their families in developing plans that reflect the patient’s health care needs and goals</a:t>
            </a:r>
          </a:p>
          <a:p>
            <a:pPr marL="457200" lvl="1" indent="0">
              <a:buNone/>
            </a:pPr>
            <a:r>
              <a:rPr lang="en-US" sz="1800" dirty="0"/>
              <a:t>4.1 	Facilitate discussions with patients and their families in a way that is respectful, non-judgmental, and 	culturally safe</a:t>
            </a:r>
          </a:p>
          <a:p>
            <a:pPr marL="457200" lvl="1" indent="0">
              <a:buNone/>
            </a:pPr>
            <a:r>
              <a:rPr lang="en-US" sz="1800" dirty="0"/>
              <a:t>4.2 	Assist patients and their families to identify, access, and make use of information and communication  	technologies to support their care and manage their health</a:t>
            </a:r>
          </a:p>
          <a:p>
            <a:pPr marL="457200" lvl="1" indent="0">
              <a:buNone/>
            </a:pPr>
            <a:r>
              <a:rPr lang="en-US" sz="1800" dirty="0"/>
              <a:t>4.3 	Use communication skills and strategies that help patients and their families make informed 	decisions regarding their health</a:t>
            </a:r>
          </a:p>
        </p:txBody>
      </p:sp>
      <p:sp>
        <p:nvSpPr>
          <p:cNvPr id="2" name="Footer Placeholder 1">
            <a:extLst>
              <a:ext uri="{FF2B5EF4-FFF2-40B4-BE49-F238E27FC236}">
                <a16:creationId xmlns:a16="http://schemas.microsoft.com/office/drawing/2014/main" id="{C45F8B42-CEAF-45A0-A87D-8D8854376B51}"/>
              </a:ext>
            </a:extLst>
          </p:cNvPr>
          <p:cNvSpPr>
            <a:spLocks noGrp="1"/>
          </p:cNvSpPr>
          <p:nvPr>
            <p:ph type="ftr" sz="quarter" idx="11"/>
          </p:nvPr>
        </p:nvSpPr>
        <p:spPr/>
        <p:txBody>
          <a:bodyPr/>
          <a:lstStyle/>
          <a:p>
            <a:r>
              <a:rPr lang="en-US"/>
              <a:t>T2 – Teaching the Communicator Role</a:t>
            </a:r>
            <a:endParaRPr lang="en-US" dirty="0"/>
          </a:p>
        </p:txBody>
      </p:sp>
      <p:sp>
        <p:nvSpPr>
          <p:cNvPr id="3" name="Slide Number Placeholder 2">
            <a:extLst>
              <a:ext uri="{FF2B5EF4-FFF2-40B4-BE49-F238E27FC236}">
                <a16:creationId xmlns:a16="http://schemas.microsoft.com/office/drawing/2014/main" id="{668CFB68-2BF8-4D8D-80FB-191CA26CA9A8}"/>
              </a:ext>
            </a:extLst>
          </p:cNvPr>
          <p:cNvSpPr>
            <a:spLocks noGrp="1"/>
          </p:cNvSpPr>
          <p:nvPr>
            <p:ph type="sldNum" sz="quarter" idx="12"/>
          </p:nvPr>
        </p:nvSpPr>
        <p:spPr/>
        <p:txBody>
          <a:bodyPr/>
          <a:lstStyle/>
          <a:p>
            <a:fld id="{0F408A5D-059A-A247-8344-29C129C8EF29}" type="slidenum">
              <a:rPr lang="en-US" smtClean="0"/>
              <a:pPr/>
              <a:t>22</a:t>
            </a:fld>
            <a:endParaRPr lang="en-US" dirty="0"/>
          </a:p>
        </p:txBody>
      </p:sp>
    </p:spTree>
    <p:extLst>
      <p:ext uri="{BB962C8B-B14F-4D97-AF65-F5344CB8AC3E}">
        <p14:creationId xmlns:p14="http://schemas.microsoft.com/office/powerpoint/2010/main" val="8445418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Communicator Key Competency 5</a:t>
            </a:r>
          </a:p>
        </p:txBody>
      </p:sp>
      <p:sp>
        <p:nvSpPr>
          <p:cNvPr id="20486" name="Rectangle 6"/>
          <p:cNvSpPr>
            <a:spLocks noGrp="1" noChangeArrowheads="1"/>
          </p:cNvSpPr>
          <p:nvPr>
            <p:ph type="body" idx="1"/>
          </p:nvPr>
        </p:nvSpPr>
        <p:spPr>
          <a:xfrm>
            <a:off x="838200" y="1556792"/>
            <a:ext cx="10515600" cy="4890864"/>
          </a:xfrm>
        </p:spPr>
        <p:txBody>
          <a:bodyPr/>
          <a:lstStyle/>
          <a:p>
            <a:pPr marL="0" indent="0">
              <a:buNone/>
            </a:pPr>
            <a:r>
              <a:rPr lang="en-US" sz="1800" dirty="0"/>
              <a:t>Physicians are able to:</a:t>
            </a:r>
          </a:p>
          <a:p>
            <a:pPr marL="342900" indent="-342900">
              <a:buFont typeface="+mj-lt"/>
              <a:buAutoNum type="arabicPeriod" startAt="5"/>
            </a:pPr>
            <a:r>
              <a:rPr lang="en-US" sz="1800" dirty="0"/>
              <a:t>Document and share written and electronic information about the medical encounter to optimize clinical decision-making, patient safety, confidentiality, and privacy</a:t>
            </a:r>
          </a:p>
          <a:p>
            <a:pPr marL="457200" lvl="1" indent="0">
              <a:buNone/>
            </a:pPr>
            <a:r>
              <a:rPr lang="en-US" sz="1800" dirty="0"/>
              <a:t>5.1 	Document clinical encounters in an accurate, complete, timely, and accessible manner, in compliance 	with regulatory and legal requirements</a:t>
            </a:r>
          </a:p>
          <a:p>
            <a:pPr marL="457200" lvl="1" indent="0">
              <a:buNone/>
            </a:pPr>
            <a:r>
              <a:rPr lang="en-US" sz="1800" dirty="0"/>
              <a:t>5.2 	Communicate effectively using a written health record, electronic medical record, or other digital 	technology</a:t>
            </a:r>
          </a:p>
          <a:p>
            <a:pPr marL="457200" lvl="1" indent="0">
              <a:buNone/>
            </a:pPr>
            <a:r>
              <a:rPr lang="en-US" sz="1800" dirty="0"/>
              <a:t>5.3 	Share information with patients and others in a manner that respects patient privacy and 	confidentiality and enhances understanding</a:t>
            </a:r>
          </a:p>
        </p:txBody>
      </p:sp>
      <p:sp>
        <p:nvSpPr>
          <p:cNvPr id="2" name="Footer Placeholder 1">
            <a:extLst>
              <a:ext uri="{FF2B5EF4-FFF2-40B4-BE49-F238E27FC236}">
                <a16:creationId xmlns:a16="http://schemas.microsoft.com/office/drawing/2014/main" id="{0155EB8E-13C9-485B-80FC-2E0DA281BD21}"/>
              </a:ext>
            </a:extLst>
          </p:cNvPr>
          <p:cNvSpPr>
            <a:spLocks noGrp="1"/>
          </p:cNvSpPr>
          <p:nvPr>
            <p:ph type="ftr" sz="quarter" idx="11"/>
          </p:nvPr>
        </p:nvSpPr>
        <p:spPr/>
        <p:txBody>
          <a:bodyPr/>
          <a:lstStyle/>
          <a:p>
            <a:r>
              <a:rPr lang="en-US"/>
              <a:t>T2 – Teaching the Communicator Role</a:t>
            </a:r>
            <a:endParaRPr lang="en-US" dirty="0"/>
          </a:p>
        </p:txBody>
      </p:sp>
      <p:sp>
        <p:nvSpPr>
          <p:cNvPr id="3" name="Slide Number Placeholder 2">
            <a:extLst>
              <a:ext uri="{FF2B5EF4-FFF2-40B4-BE49-F238E27FC236}">
                <a16:creationId xmlns:a16="http://schemas.microsoft.com/office/drawing/2014/main" id="{136FE84E-20AD-435D-99A9-37093E6EBEC0}"/>
              </a:ext>
            </a:extLst>
          </p:cNvPr>
          <p:cNvSpPr>
            <a:spLocks noGrp="1"/>
          </p:cNvSpPr>
          <p:nvPr>
            <p:ph type="sldNum" sz="quarter" idx="12"/>
          </p:nvPr>
        </p:nvSpPr>
        <p:spPr/>
        <p:txBody>
          <a:bodyPr/>
          <a:lstStyle/>
          <a:p>
            <a:fld id="{0F408A5D-059A-A247-8344-29C129C8EF29}" type="slidenum">
              <a:rPr lang="en-US" smtClean="0"/>
              <a:pPr/>
              <a:t>23</a:t>
            </a:fld>
            <a:endParaRPr lang="en-US" dirty="0"/>
          </a:p>
        </p:txBody>
      </p:sp>
    </p:spTree>
    <p:extLst>
      <p:ext uri="{BB962C8B-B14F-4D97-AF65-F5344CB8AC3E}">
        <p14:creationId xmlns:p14="http://schemas.microsoft.com/office/powerpoint/2010/main" val="587994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8" name="Rectangle 40"/>
          <p:cNvSpPr>
            <a:spLocks noGrp="1" noChangeArrowheads="1"/>
          </p:cNvSpPr>
          <p:nvPr>
            <p:ph type="title"/>
          </p:nvPr>
        </p:nvSpPr>
        <p:spPr/>
        <p:txBody>
          <a:bodyPr/>
          <a:lstStyle/>
          <a:p>
            <a:r>
              <a:rPr lang="en-US" dirty="0"/>
              <a:t>Objectives and agenda</a:t>
            </a:r>
          </a:p>
        </p:txBody>
      </p:sp>
      <p:sp>
        <p:nvSpPr>
          <p:cNvPr id="7209" name="Rectangle 41"/>
          <p:cNvSpPr>
            <a:spLocks noGrp="1" noChangeArrowheads="1"/>
          </p:cNvSpPr>
          <p:nvPr>
            <p:ph type="body" idx="1"/>
          </p:nvPr>
        </p:nvSpPr>
        <p:spPr/>
        <p:txBody>
          <a:bodyPr/>
          <a:lstStyle/>
          <a:p>
            <a:pPr marL="0" indent="0">
              <a:buNone/>
            </a:pPr>
            <a:endParaRPr lang="en-US" dirty="0"/>
          </a:p>
          <a:p>
            <a:pPr marL="514350" indent="-514350">
              <a:buFont typeface="+mj-lt"/>
              <a:buAutoNum type="arabicPeriod"/>
            </a:pPr>
            <a:r>
              <a:rPr lang="en-US" dirty="0"/>
              <a:t>Recognize the common words related to the Communicator Role</a:t>
            </a:r>
          </a:p>
          <a:p>
            <a:pPr marL="514350" indent="-514350">
              <a:buFont typeface="+mj-lt"/>
              <a:buAutoNum type="arabicPeriod"/>
            </a:pPr>
            <a:r>
              <a:rPr lang="en-US" dirty="0"/>
              <a:t>Apply key communication steps to examples from day-to-day practice</a:t>
            </a:r>
          </a:p>
          <a:p>
            <a:pPr marL="514350" indent="-514350">
              <a:buFont typeface="+mj-lt"/>
              <a:buAutoNum type="arabicPeriod"/>
            </a:pPr>
            <a:r>
              <a:rPr lang="en-US" dirty="0"/>
              <a:t>Develop a personal communication resource for day-to-day practice</a:t>
            </a:r>
          </a:p>
        </p:txBody>
      </p:sp>
      <p:sp>
        <p:nvSpPr>
          <p:cNvPr id="2" name="Footer Placeholder 1">
            <a:extLst>
              <a:ext uri="{FF2B5EF4-FFF2-40B4-BE49-F238E27FC236}">
                <a16:creationId xmlns:a16="http://schemas.microsoft.com/office/drawing/2014/main" id="{BF3AE400-BA3E-4CE3-B54E-FEAA8B0E23C5}"/>
              </a:ext>
            </a:extLst>
          </p:cNvPr>
          <p:cNvSpPr>
            <a:spLocks noGrp="1"/>
          </p:cNvSpPr>
          <p:nvPr>
            <p:ph type="ftr" sz="quarter" idx="11"/>
          </p:nvPr>
        </p:nvSpPr>
        <p:spPr/>
        <p:txBody>
          <a:bodyPr/>
          <a:lstStyle/>
          <a:p>
            <a:r>
              <a:rPr lang="en-US"/>
              <a:t>T2 – Teaching the Communicator Role</a:t>
            </a:r>
            <a:endParaRPr lang="en-US" dirty="0"/>
          </a:p>
        </p:txBody>
      </p:sp>
      <p:sp>
        <p:nvSpPr>
          <p:cNvPr id="3" name="Slide Number Placeholder 2">
            <a:extLst>
              <a:ext uri="{FF2B5EF4-FFF2-40B4-BE49-F238E27FC236}">
                <a16:creationId xmlns:a16="http://schemas.microsoft.com/office/drawing/2014/main" id="{6BB9B179-DFEF-4175-8116-62B91591EB21}"/>
              </a:ext>
            </a:extLst>
          </p:cNvPr>
          <p:cNvSpPr>
            <a:spLocks noGrp="1"/>
          </p:cNvSpPr>
          <p:nvPr>
            <p:ph type="sldNum" sz="quarter" idx="12"/>
          </p:nvPr>
        </p:nvSpPr>
        <p:spPr/>
        <p:txBody>
          <a:bodyPr/>
          <a:lstStyle/>
          <a:p>
            <a:fld id="{0F408A5D-059A-A247-8344-29C129C8EF29}"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4" name="Rectangle 18"/>
          <p:cNvSpPr>
            <a:spLocks noGrp="1" noChangeArrowheads="1"/>
          </p:cNvSpPr>
          <p:nvPr>
            <p:ph type="title"/>
          </p:nvPr>
        </p:nvSpPr>
        <p:spPr/>
        <p:txBody>
          <a:bodyPr/>
          <a:lstStyle/>
          <a:p>
            <a:r>
              <a:rPr lang="en-US" dirty="0"/>
              <a:t>Why the Communication Role matters</a:t>
            </a:r>
          </a:p>
        </p:txBody>
      </p:sp>
      <p:sp>
        <p:nvSpPr>
          <p:cNvPr id="14355" name="Rectangle 19"/>
          <p:cNvSpPr>
            <a:spLocks noGrp="1" noChangeArrowheads="1"/>
          </p:cNvSpPr>
          <p:nvPr>
            <p:ph type="body" idx="1"/>
          </p:nvPr>
        </p:nvSpPr>
        <p:spPr>
          <a:xfrm>
            <a:off x="838200" y="1484784"/>
            <a:ext cx="10515600" cy="4419600"/>
          </a:xfrm>
        </p:spPr>
        <p:txBody>
          <a:bodyPr/>
          <a:lstStyle/>
          <a:p>
            <a:pPr marL="457200" indent="-457200">
              <a:buFont typeface="+mj-lt"/>
              <a:buAutoNum type="arabicPeriod"/>
            </a:pPr>
            <a:r>
              <a:rPr lang="en-US" sz="2200" dirty="0"/>
              <a:t>increased accuracy</a:t>
            </a:r>
          </a:p>
          <a:p>
            <a:pPr marL="457200" indent="-457200">
              <a:buFont typeface="+mj-lt"/>
              <a:buAutoNum type="arabicPeriod"/>
            </a:pPr>
            <a:r>
              <a:rPr lang="en-US" sz="2200" dirty="0"/>
              <a:t>improved outcomes of care (physiological and psychological)</a:t>
            </a:r>
          </a:p>
          <a:p>
            <a:pPr marL="457200" indent="-457200">
              <a:buFont typeface="+mj-lt"/>
              <a:buAutoNum type="arabicPeriod"/>
            </a:pPr>
            <a:r>
              <a:rPr lang="en-US" sz="2200" dirty="0"/>
              <a:t>heightened perceptions by patients that they are being supported by their physicians</a:t>
            </a:r>
          </a:p>
          <a:p>
            <a:pPr marL="457200" indent="-457200">
              <a:buFont typeface="+mj-lt"/>
              <a:buAutoNum type="arabicPeriod"/>
            </a:pPr>
            <a:r>
              <a:rPr lang="en-US" sz="2200" dirty="0"/>
              <a:t>reduced rates of adverse events and medical errors</a:t>
            </a:r>
          </a:p>
          <a:p>
            <a:pPr marL="457200" indent="-457200">
              <a:buFont typeface="+mj-lt"/>
              <a:buAutoNum type="arabicPeriod"/>
            </a:pPr>
            <a:r>
              <a:rPr lang="en-US" sz="2200" dirty="0"/>
              <a:t>better protection against complaints and malpractice claims</a:t>
            </a:r>
          </a:p>
        </p:txBody>
      </p:sp>
      <p:sp>
        <p:nvSpPr>
          <p:cNvPr id="2" name="Footer Placeholder 1">
            <a:extLst>
              <a:ext uri="{FF2B5EF4-FFF2-40B4-BE49-F238E27FC236}">
                <a16:creationId xmlns:a16="http://schemas.microsoft.com/office/drawing/2014/main" id="{2AFEE001-13AE-4DA6-9B19-533F3F1CB340}"/>
              </a:ext>
            </a:extLst>
          </p:cNvPr>
          <p:cNvSpPr>
            <a:spLocks noGrp="1"/>
          </p:cNvSpPr>
          <p:nvPr>
            <p:ph type="ftr" sz="quarter" idx="11"/>
          </p:nvPr>
        </p:nvSpPr>
        <p:spPr/>
        <p:txBody>
          <a:bodyPr/>
          <a:lstStyle/>
          <a:p>
            <a:r>
              <a:rPr lang="en-US"/>
              <a:t>T2 – Teaching the Communicator Role</a:t>
            </a:r>
            <a:endParaRPr lang="en-US" dirty="0"/>
          </a:p>
        </p:txBody>
      </p:sp>
      <p:sp>
        <p:nvSpPr>
          <p:cNvPr id="3" name="Slide Number Placeholder 2">
            <a:extLst>
              <a:ext uri="{FF2B5EF4-FFF2-40B4-BE49-F238E27FC236}">
                <a16:creationId xmlns:a16="http://schemas.microsoft.com/office/drawing/2014/main" id="{744C5FF9-E4A3-4131-B1F1-0ECCA9087BF6}"/>
              </a:ext>
            </a:extLst>
          </p:cNvPr>
          <p:cNvSpPr>
            <a:spLocks noGrp="1"/>
          </p:cNvSpPr>
          <p:nvPr>
            <p:ph type="sldNum" sz="quarter" idx="12"/>
          </p:nvPr>
        </p:nvSpPr>
        <p:spPr/>
        <p:txBody>
          <a:bodyPr/>
          <a:lstStyle/>
          <a:p>
            <a:fld id="{0F408A5D-059A-A247-8344-29C129C8EF29}"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4" name="Rectangle 18"/>
          <p:cNvSpPr>
            <a:spLocks noGrp="1" noChangeArrowheads="1"/>
          </p:cNvSpPr>
          <p:nvPr>
            <p:ph type="title"/>
          </p:nvPr>
        </p:nvSpPr>
        <p:spPr/>
        <p:txBody>
          <a:bodyPr/>
          <a:lstStyle/>
          <a:p>
            <a:r>
              <a:rPr lang="en-US" dirty="0"/>
              <a:t>Communication skills</a:t>
            </a:r>
          </a:p>
        </p:txBody>
      </p:sp>
      <p:sp>
        <p:nvSpPr>
          <p:cNvPr id="14355" name="Rectangle 19"/>
          <p:cNvSpPr>
            <a:spLocks noGrp="1" noChangeArrowheads="1"/>
          </p:cNvSpPr>
          <p:nvPr>
            <p:ph type="body" idx="1"/>
          </p:nvPr>
        </p:nvSpPr>
        <p:spPr>
          <a:xfrm>
            <a:off x="838199" y="1484784"/>
            <a:ext cx="10515599" cy="4419600"/>
          </a:xfrm>
        </p:spPr>
        <p:txBody>
          <a:bodyPr/>
          <a:lstStyle/>
          <a:p>
            <a:pPr marL="0" indent="0">
              <a:buNone/>
            </a:pPr>
            <a:endParaRPr lang="en-US" sz="2000" dirty="0"/>
          </a:p>
          <a:p>
            <a:pPr marL="0" indent="0">
              <a:buNone/>
            </a:pPr>
            <a:endParaRPr lang="en-US" sz="2000" dirty="0"/>
          </a:p>
          <a:p>
            <a:r>
              <a:rPr lang="en-US" sz="2000" dirty="0"/>
              <a:t>are skills that can be readily defined, taught, and assessed</a:t>
            </a:r>
          </a:p>
          <a:p>
            <a:r>
              <a:rPr lang="en-US" sz="2000" dirty="0"/>
              <a:t>communication skills need to be intentionally developed and refined as all essential clinical skills</a:t>
            </a:r>
          </a:p>
          <a:p>
            <a:r>
              <a:rPr lang="en-US" sz="2000" dirty="0"/>
              <a:t>need to actively engage in the development of their communication skills via deliberate practice</a:t>
            </a:r>
            <a:endParaRPr lang="en-US" sz="2200" b="1" dirty="0"/>
          </a:p>
        </p:txBody>
      </p:sp>
      <p:sp>
        <p:nvSpPr>
          <p:cNvPr id="2" name="Footer Placeholder 1">
            <a:extLst>
              <a:ext uri="{FF2B5EF4-FFF2-40B4-BE49-F238E27FC236}">
                <a16:creationId xmlns:a16="http://schemas.microsoft.com/office/drawing/2014/main" id="{39A301B1-AE61-4AC6-8A37-4177C127F932}"/>
              </a:ext>
            </a:extLst>
          </p:cNvPr>
          <p:cNvSpPr>
            <a:spLocks noGrp="1"/>
          </p:cNvSpPr>
          <p:nvPr>
            <p:ph type="ftr" sz="quarter" idx="11"/>
          </p:nvPr>
        </p:nvSpPr>
        <p:spPr/>
        <p:txBody>
          <a:bodyPr/>
          <a:lstStyle/>
          <a:p>
            <a:r>
              <a:rPr lang="en-US"/>
              <a:t>T2 – Teaching the Communicator Role</a:t>
            </a:r>
            <a:endParaRPr lang="en-US" dirty="0"/>
          </a:p>
        </p:txBody>
      </p:sp>
      <p:sp>
        <p:nvSpPr>
          <p:cNvPr id="3" name="Slide Number Placeholder 2">
            <a:extLst>
              <a:ext uri="{FF2B5EF4-FFF2-40B4-BE49-F238E27FC236}">
                <a16:creationId xmlns:a16="http://schemas.microsoft.com/office/drawing/2014/main" id="{AF0C6C28-C126-4B97-8457-42ACEFE9580E}"/>
              </a:ext>
            </a:extLst>
          </p:cNvPr>
          <p:cNvSpPr>
            <a:spLocks noGrp="1"/>
          </p:cNvSpPr>
          <p:nvPr>
            <p:ph type="sldNum" sz="quarter" idx="12"/>
          </p:nvPr>
        </p:nvSpPr>
        <p:spPr/>
        <p:txBody>
          <a:bodyPr/>
          <a:lstStyle/>
          <a:p>
            <a:fld id="{0F408A5D-059A-A247-8344-29C129C8EF29}" type="slidenum">
              <a:rPr lang="en-US" smtClean="0"/>
              <a:pPr/>
              <a:t>5</a:t>
            </a:fld>
            <a:endParaRPr lang="en-US" dirty="0"/>
          </a:p>
        </p:txBody>
      </p:sp>
    </p:spTree>
    <p:extLst>
      <p:ext uri="{BB962C8B-B14F-4D97-AF65-F5344CB8AC3E}">
        <p14:creationId xmlns:p14="http://schemas.microsoft.com/office/powerpoint/2010/main" val="3429041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6"/>
          <p:cNvSpPr>
            <a:spLocks noGrp="1" noChangeArrowheads="1"/>
          </p:cNvSpPr>
          <p:nvPr>
            <p:ph type="title"/>
          </p:nvPr>
        </p:nvSpPr>
        <p:spPr/>
        <p:txBody>
          <a:bodyPr/>
          <a:lstStyle/>
          <a:p>
            <a:r>
              <a:rPr lang="en-US" dirty="0"/>
              <a:t>The details: What is the Communicator Role</a:t>
            </a:r>
          </a:p>
        </p:txBody>
      </p:sp>
      <p:sp>
        <p:nvSpPr>
          <p:cNvPr id="18439" name="Rectangle 7"/>
          <p:cNvSpPr>
            <a:spLocks noGrp="1" noChangeArrowheads="1"/>
          </p:cNvSpPr>
          <p:nvPr>
            <p:ph type="body" idx="1"/>
          </p:nvPr>
        </p:nvSpPr>
        <p:spPr/>
        <p:txBody>
          <a:bodyPr/>
          <a:lstStyle/>
          <a:p>
            <a:pPr marL="0" indent="0">
              <a:buNone/>
            </a:pPr>
            <a:endParaRPr lang="en-US" dirty="0"/>
          </a:p>
          <a:p>
            <a:pPr marL="0" indent="0">
              <a:buNone/>
            </a:pPr>
            <a:r>
              <a:rPr lang="en-US" dirty="0"/>
              <a:t>As Communicators, physicians form relationships with patients and their families that facilitate the gathering and sharing of essential information for effective health care.</a:t>
            </a:r>
          </a:p>
        </p:txBody>
      </p:sp>
      <p:sp>
        <p:nvSpPr>
          <p:cNvPr id="2" name="Footer Placeholder 1">
            <a:extLst>
              <a:ext uri="{FF2B5EF4-FFF2-40B4-BE49-F238E27FC236}">
                <a16:creationId xmlns:a16="http://schemas.microsoft.com/office/drawing/2014/main" id="{99502FAC-2EA0-4CAA-A445-3C5822C0D124}"/>
              </a:ext>
            </a:extLst>
          </p:cNvPr>
          <p:cNvSpPr>
            <a:spLocks noGrp="1"/>
          </p:cNvSpPr>
          <p:nvPr>
            <p:ph type="ftr" sz="quarter" idx="11"/>
          </p:nvPr>
        </p:nvSpPr>
        <p:spPr/>
        <p:txBody>
          <a:bodyPr/>
          <a:lstStyle/>
          <a:p>
            <a:r>
              <a:rPr lang="en-US"/>
              <a:t>T2 – Teaching the Communicator Role</a:t>
            </a:r>
            <a:endParaRPr lang="en-US" dirty="0"/>
          </a:p>
        </p:txBody>
      </p:sp>
      <p:sp>
        <p:nvSpPr>
          <p:cNvPr id="3" name="Slide Number Placeholder 2">
            <a:extLst>
              <a:ext uri="{FF2B5EF4-FFF2-40B4-BE49-F238E27FC236}">
                <a16:creationId xmlns:a16="http://schemas.microsoft.com/office/drawing/2014/main" id="{D42E40FC-563B-4B62-A0CA-2243FC32B01A}"/>
              </a:ext>
            </a:extLst>
          </p:cNvPr>
          <p:cNvSpPr>
            <a:spLocks noGrp="1"/>
          </p:cNvSpPr>
          <p:nvPr>
            <p:ph type="sldNum" sz="quarter" idx="12"/>
          </p:nvPr>
        </p:nvSpPr>
        <p:spPr/>
        <p:txBody>
          <a:bodyPr/>
          <a:lstStyle/>
          <a:p>
            <a:fld id="{0F408A5D-059A-A247-8344-29C129C8EF29}"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Key Terms</a:t>
            </a:r>
          </a:p>
        </p:txBody>
      </p:sp>
      <p:sp>
        <p:nvSpPr>
          <p:cNvPr id="20486" name="Rectangle 6"/>
          <p:cNvSpPr>
            <a:spLocks noGrp="1" noChangeArrowheads="1"/>
          </p:cNvSpPr>
          <p:nvPr>
            <p:ph type="body" idx="1"/>
          </p:nvPr>
        </p:nvSpPr>
        <p:spPr>
          <a:xfrm>
            <a:off x="838199" y="1490464"/>
            <a:ext cx="10515599" cy="4890864"/>
          </a:xfrm>
        </p:spPr>
        <p:txBody>
          <a:bodyPr/>
          <a:lstStyle/>
          <a:p>
            <a:pPr>
              <a:spcAft>
                <a:spcPts val="600"/>
              </a:spcAft>
            </a:pPr>
            <a:r>
              <a:rPr lang="en-US" sz="2400" dirty="0"/>
              <a:t>therapeutic relationship</a:t>
            </a:r>
          </a:p>
          <a:p>
            <a:pPr>
              <a:spcAft>
                <a:spcPts val="600"/>
              </a:spcAft>
            </a:pPr>
            <a:r>
              <a:rPr lang="en-US" sz="2400" dirty="0"/>
              <a:t>patient-</a:t>
            </a:r>
            <a:r>
              <a:rPr lang="en-US" sz="2400" dirty="0" err="1"/>
              <a:t>centred</a:t>
            </a:r>
            <a:r>
              <a:rPr lang="en-US" sz="2400" dirty="0"/>
              <a:t> approach</a:t>
            </a:r>
          </a:p>
          <a:p>
            <a:pPr>
              <a:spcAft>
                <a:spcPts val="600"/>
              </a:spcAft>
            </a:pPr>
            <a:r>
              <a:rPr lang="en-US" sz="2400" dirty="0"/>
              <a:t>empathy</a:t>
            </a:r>
          </a:p>
          <a:p>
            <a:r>
              <a:rPr lang="en-US" sz="2400" dirty="0"/>
              <a:t>common ground</a:t>
            </a:r>
          </a:p>
          <a:p>
            <a:r>
              <a:rPr lang="en-US" sz="2400" dirty="0"/>
              <a:t>shared decision-making</a:t>
            </a:r>
          </a:p>
          <a:p>
            <a:r>
              <a:rPr lang="en-US" sz="2400" dirty="0"/>
              <a:t>signposting</a:t>
            </a:r>
          </a:p>
          <a:p>
            <a:r>
              <a:rPr lang="en-US" sz="2400" dirty="0"/>
              <a:t>categorization</a:t>
            </a:r>
          </a:p>
          <a:p>
            <a:r>
              <a:rPr lang="en-US" sz="2400" dirty="0"/>
              <a:t>chunking and checking</a:t>
            </a:r>
          </a:p>
          <a:p>
            <a:r>
              <a:rPr lang="en-US" sz="2400" dirty="0"/>
              <a:t>safety net</a:t>
            </a:r>
          </a:p>
        </p:txBody>
      </p:sp>
      <p:sp>
        <p:nvSpPr>
          <p:cNvPr id="2" name="Footer Placeholder 1">
            <a:extLst>
              <a:ext uri="{FF2B5EF4-FFF2-40B4-BE49-F238E27FC236}">
                <a16:creationId xmlns:a16="http://schemas.microsoft.com/office/drawing/2014/main" id="{ED70D6ED-3A20-44A1-9678-CDF9C65B5B12}"/>
              </a:ext>
            </a:extLst>
          </p:cNvPr>
          <p:cNvSpPr>
            <a:spLocks noGrp="1"/>
          </p:cNvSpPr>
          <p:nvPr>
            <p:ph type="ftr" sz="quarter" idx="11"/>
          </p:nvPr>
        </p:nvSpPr>
        <p:spPr/>
        <p:txBody>
          <a:bodyPr/>
          <a:lstStyle/>
          <a:p>
            <a:r>
              <a:rPr lang="en-US" dirty="0"/>
              <a:t>T2 – Teaching the Communicator Role</a:t>
            </a:r>
          </a:p>
        </p:txBody>
      </p:sp>
      <p:sp>
        <p:nvSpPr>
          <p:cNvPr id="3" name="Slide Number Placeholder 2">
            <a:extLst>
              <a:ext uri="{FF2B5EF4-FFF2-40B4-BE49-F238E27FC236}">
                <a16:creationId xmlns:a16="http://schemas.microsoft.com/office/drawing/2014/main" id="{1CD83199-D572-4B85-AA1A-1B6F69531C6C}"/>
              </a:ext>
            </a:extLst>
          </p:cNvPr>
          <p:cNvSpPr>
            <a:spLocks noGrp="1"/>
          </p:cNvSpPr>
          <p:nvPr>
            <p:ph type="sldNum" sz="quarter" idx="12"/>
          </p:nvPr>
        </p:nvSpPr>
        <p:spPr/>
        <p:txBody>
          <a:bodyPr/>
          <a:lstStyle/>
          <a:p>
            <a:fld id="{0F408A5D-059A-A247-8344-29C129C8EF29}" type="slidenum">
              <a:rPr lang="en-US" smtClean="0"/>
              <a:pPr/>
              <a:t>7</a:t>
            </a:fld>
            <a:endParaRPr lang="en-US" dirty="0"/>
          </a:p>
        </p:txBody>
      </p:sp>
    </p:spTree>
    <p:extLst>
      <p:ext uri="{BB962C8B-B14F-4D97-AF65-F5344CB8AC3E}">
        <p14:creationId xmlns:p14="http://schemas.microsoft.com/office/powerpoint/2010/main" val="3991462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pPr>
              <a:spcAft>
                <a:spcPts val="600"/>
              </a:spcAft>
            </a:pPr>
            <a:r>
              <a:rPr lang="en-US" dirty="0"/>
              <a:t>Key features of a good communicator</a:t>
            </a:r>
          </a:p>
        </p:txBody>
      </p:sp>
      <p:sp>
        <p:nvSpPr>
          <p:cNvPr id="20486" name="Rectangle 6"/>
          <p:cNvSpPr>
            <a:spLocks noGrp="1" noChangeArrowheads="1"/>
          </p:cNvSpPr>
          <p:nvPr>
            <p:ph type="body" idx="1"/>
          </p:nvPr>
        </p:nvSpPr>
        <p:spPr>
          <a:xfrm>
            <a:off x="838200" y="1690688"/>
            <a:ext cx="9146232" cy="4599051"/>
          </a:xfrm>
        </p:spPr>
        <p:txBody>
          <a:bodyPr/>
          <a:lstStyle/>
          <a:p>
            <a:pPr>
              <a:spcAft>
                <a:spcPts val="600"/>
              </a:spcAft>
            </a:pPr>
            <a:r>
              <a:rPr lang="en-US" dirty="0"/>
              <a:t>Interactive</a:t>
            </a:r>
          </a:p>
          <a:p>
            <a:pPr>
              <a:spcAft>
                <a:spcPts val="600"/>
              </a:spcAft>
            </a:pPr>
            <a:r>
              <a:rPr lang="en-US" dirty="0"/>
              <a:t>Dynamic and responsive</a:t>
            </a:r>
          </a:p>
          <a:p>
            <a:pPr>
              <a:spcAft>
                <a:spcPts val="600"/>
              </a:spcAft>
            </a:pPr>
            <a:r>
              <a:rPr lang="en-US" dirty="0"/>
              <a:t>Reduces uncertainty</a:t>
            </a:r>
          </a:p>
          <a:p>
            <a:pPr>
              <a:spcAft>
                <a:spcPts val="600"/>
              </a:spcAft>
            </a:pPr>
            <a:r>
              <a:rPr lang="en-US" dirty="0"/>
              <a:t>Planned, purposeful</a:t>
            </a:r>
          </a:p>
          <a:p>
            <a:pPr>
              <a:spcAft>
                <a:spcPts val="600"/>
              </a:spcAft>
            </a:pPr>
            <a:r>
              <a:rPr lang="en-US" dirty="0"/>
              <a:t>Welcomes practice and feedback</a:t>
            </a:r>
          </a:p>
        </p:txBody>
      </p:sp>
      <p:sp>
        <p:nvSpPr>
          <p:cNvPr id="2" name="Footer Placeholder 1">
            <a:extLst>
              <a:ext uri="{FF2B5EF4-FFF2-40B4-BE49-F238E27FC236}">
                <a16:creationId xmlns:a16="http://schemas.microsoft.com/office/drawing/2014/main" id="{84026412-6778-4288-A3E4-75444127AD1C}"/>
              </a:ext>
            </a:extLst>
          </p:cNvPr>
          <p:cNvSpPr>
            <a:spLocks noGrp="1"/>
          </p:cNvSpPr>
          <p:nvPr>
            <p:ph type="ftr" sz="quarter" idx="11"/>
          </p:nvPr>
        </p:nvSpPr>
        <p:spPr/>
        <p:txBody>
          <a:bodyPr/>
          <a:lstStyle/>
          <a:p>
            <a:r>
              <a:rPr lang="en-US"/>
              <a:t>T2 – Teaching the Communicator Role</a:t>
            </a:r>
            <a:endParaRPr lang="en-US" dirty="0"/>
          </a:p>
        </p:txBody>
      </p:sp>
      <p:sp>
        <p:nvSpPr>
          <p:cNvPr id="3" name="Slide Number Placeholder 2">
            <a:extLst>
              <a:ext uri="{FF2B5EF4-FFF2-40B4-BE49-F238E27FC236}">
                <a16:creationId xmlns:a16="http://schemas.microsoft.com/office/drawing/2014/main" id="{FDED2DC7-62EF-41D3-B720-AB080C162B14}"/>
              </a:ext>
            </a:extLst>
          </p:cNvPr>
          <p:cNvSpPr>
            <a:spLocks noGrp="1"/>
          </p:cNvSpPr>
          <p:nvPr>
            <p:ph type="sldNum" sz="quarter" idx="12"/>
          </p:nvPr>
        </p:nvSpPr>
        <p:spPr/>
        <p:txBody>
          <a:bodyPr/>
          <a:lstStyle/>
          <a:p>
            <a:fld id="{0F408A5D-059A-A247-8344-29C129C8EF29}" type="slidenum">
              <a:rPr lang="en-US" smtClean="0"/>
              <a:pPr/>
              <a:t>8</a:t>
            </a:fld>
            <a:endParaRPr lang="en-US" dirty="0"/>
          </a:p>
        </p:txBody>
      </p:sp>
    </p:spTree>
    <p:extLst>
      <p:ext uri="{BB962C8B-B14F-4D97-AF65-F5344CB8AC3E}">
        <p14:creationId xmlns:p14="http://schemas.microsoft.com/office/powerpoint/2010/main" val="3068486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Verbal communication skills framework</a:t>
            </a:r>
          </a:p>
        </p:txBody>
      </p:sp>
      <p:sp>
        <p:nvSpPr>
          <p:cNvPr id="20486" name="Rectangle 6"/>
          <p:cNvSpPr>
            <a:spLocks noGrp="1" noChangeArrowheads="1"/>
          </p:cNvSpPr>
          <p:nvPr>
            <p:ph type="body" idx="1"/>
          </p:nvPr>
        </p:nvSpPr>
        <p:spPr>
          <a:xfrm>
            <a:off x="838200" y="1690688"/>
            <a:ext cx="9218240" cy="4530957"/>
          </a:xfrm>
        </p:spPr>
        <p:txBody>
          <a:bodyPr/>
          <a:lstStyle/>
          <a:p>
            <a:pPr marL="514350" indent="-514350">
              <a:spcAft>
                <a:spcPts val="600"/>
              </a:spcAft>
              <a:buFont typeface="+mj-lt"/>
              <a:buAutoNum type="arabicPeriod"/>
            </a:pPr>
            <a:r>
              <a:rPr lang="en-US" dirty="0"/>
              <a:t>Providing structure (ongoing)</a:t>
            </a:r>
          </a:p>
          <a:p>
            <a:pPr marL="514350" indent="-514350">
              <a:spcAft>
                <a:spcPts val="600"/>
              </a:spcAft>
              <a:buFont typeface="+mj-lt"/>
              <a:buAutoNum type="arabicPeriod"/>
            </a:pPr>
            <a:r>
              <a:rPr lang="en-US" dirty="0"/>
              <a:t>Building the relationship (ongoing)</a:t>
            </a:r>
          </a:p>
          <a:p>
            <a:pPr marL="514350" indent="-514350">
              <a:spcAft>
                <a:spcPts val="600"/>
              </a:spcAft>
              <a:buFont typeface="+mj-lt"/>
              <a:buAutoNum type="arabicPeriod"/>
            </a:pPr>
            <a:r>
              <a:rPr lang="en-US" dirty="0"/>
              <a:t>Initiating the session</a:t>
            </a:r>
          </a:p>
          <a:p>
            <a:pPr marL="514350" indent="-514350">
              <a:spcAft>
                <a:spcPts val="600"/>
              </a:spcAft>
              <a:buFont typeface="+mj-lt"/>
              <a:buAutoNum type="arabicPeriod"/>
            </a:pPr>
            <a:r>
              <a:rPr lang="en-US" dirty="0"/>
              <a:t>Gathering information and physical exam</a:t>
            </a:r>
          </a:p>
          <a:p>
            <a:pPr marL="514350" indent="-514350">
              <a:spcAft>
                <a:spcPts val="600"/>
              </a:spcAft>
              <a:buFont typeface="+mj-lt"/>
              <a:buAutoNum type="arabicPeriod"/>
            </a:pPr>
            <a:r>
              <a:rPr lang="en-US" dirty="0"/>
              <a:t>Explanation and planning</a:t>
            </a:r>
          </a:p>
          <a:p>
            <a:pPr marL="514350" indent="-514350">
              <a:spcAft>
                <a:spcPts val="600"/>
              </a:spcAft>
              <a:buFont typeface="+mj-lt"/>
              <a:buAutoNum type="arabicPeriod"/>
            </a:pPr>
            <a:r>
              <a:rPr lang="en-US" dirty="0"/>
              <a:t>Closing the session</a:t>
            </a:r>
          </a:p>
        </p:txBody>
      </p:sp>
      <p:sp>
        <p:nvSpPr>
          <p:cNvPr id="2" name="Footer Placeholder 1">
            <a:extLst>
              <a:ext uri="{FF2B5EF4-FFF2-40B4-BE49-F238E27FC236}">
                <a16:creationId xmlns:a16="http://schemas.microsoft.com/office/drawing/2014/main" id="{8C13AAD0-7418-4240-8681-7A9FD411D817}"/>
              </a:ext>
            </a:extLst>
          </p:cNvPr>
          <p:cNvSpPr>
            <a:spLocks noGrp="1"/>
          </p:cNvSpPr>
          <p:nvPr>
            <p:ph type="ftr" sz="quarter" idx="11"/>
          </p:nvPr>
        </p:nvSpPr>
        <p:spPr/>
        <p:txBody>
          <a:bodyPr/>
          <a:lstStyle/>
          <a:p>
            <a:r>
              <a:rPr lang="en-US"/>
              <a:t>T2 – Teaching the Communicator Role</a:t>
            </a:r>
            <a:endParaRPr lang="en-US" dirty="0"/>
          </a:p>
        </p:txBody>
      </p:sp>
      <p:sp>
        <p:nvSpPr>
          <p:cNvPr id="3" name="Slide Number Placeholder 2">
            <a:extLst>
              <a:ext uri="{FF2B5EF4-FFF2-40B4-BE49-F238E27FC236}">
                <a16:creationId xmlns:a16="http://schemas.microsoft.com/office/drawing/2014/main" id="{D6628E30-80B7-4D81-B552-E0DF80A4D5D6}"/>
              </a:ext>
            </a:extLst>
          </p:cNvPr>
          <p:cNvSpPr>
            <a:spLocks noGrp="1"/>
          </p:cNvSpPr>
          <p:nvPr>
            <p:ph type="sldNum" sz="quarter" idx="12"/>
          </p:nvPr>
        </p:nvSpPr>
        <p:spPr/>
        <p:txBody>
          <a:bodyPr/>
          <a:lstStyle/>
          <a:p>
            <a:fld id="{0F408A5D-059A-A247-8344-29C129C8EF29}" type="slidenum">
              <a:rPr lang="en-US" smtClean="0"/>
              <a:pPr/>
              <a:t>9</a:t>
            </a:fld>
            <a:endParaRPr lang="en-US" dirty="0"/>
          </a:p>
        </p:txBody>
      </p:sp>
    </p:spTree>
    <p:extLst>
      <p:ext uri="{BB962C8B-B14F-4D97-AF65-F5344CB8AC3E}">
        <p14:creationId xmlns:p14="http://schemas.microsoft.com/office/powerpoint/2010/main" val="435698372"/>
      </p:ext>
    </p:extLst>
  </p:cSld>
  <p:clrMapOvr>
    <a:masterClrMapping/>
  </p:clrMapOvr>
</p:sld>
</file>

<file path=ppt/theme/theme1.xml><?xml version="1.0" encoding="utf-8"?>
<a:theme xmlns:a="http://schemas.openxmlformats.org/drawingml/2006/main" name="Office Theme">
  <a:themeElements>
    <a:clrScheme name="Royal College">
      <a:dk1>
        <a:sysClr val="windowText" lastClr="000000"/>
      </a:dk1>
      <a:lt1>
        <a:srgbClr val="FFFFFF"/>
      </a:lt1>
      <a:dk2>
        <a:srgbClr val="003A5B"/>
      </a:dk2>
      <a:lt2>
        <a:srgbClr val="E7E6E6"/>
      </a:lt2>
      <a:accent1>
        <a:srgbClr val="007680"/>
      </a:accent1>
      <a:accent2>
        <a:srgbClr val="4B4F54"/>
      </a:accent2>
      <a:accent3>
        <a:srgbClr val="9A3324"/>
      </a:accent3>
      <a:accent4>
        <a:srgbClr val="FFCD00"/>
      </a:accent4>
      <a:accent5>
        <a:srgbClr val="00A3AD"/>
      </a:accent5>
      <a:accent6>
        <a:srgbClr val="671E75"/>
      </a:accent6>
      <a:hlink>
        <a:srgbClr val="003B5C"/>
      </a:hlink>
      <a:folHlink>
        <a:srgbClr val="0076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6442983B031724893E4806B3E52464C" ma:contentTypeVersion="7" ma:contentTypeDescription="Create a new document." ma:contentTypeScope="" ma:versionID="7c1dacc9db6abf1cc64495b4fa1671d3">
  <xsd:schema xmlns:xsd="http://www.w3.org/2001/XMLSchema" xmlns:xs="http://www.w3.org/2001/XMLSchema" xmlns:p="http://schemas.microsoft.com/office/2006/metadata/properties" xmlns:ns2="f3c17827-2a44-4186-817e-0d9f5805cdb5" targetNamespace="http://schemas.microsoft.com/office/2006/metadata/properties" ma:root="true" ma:fieldsID="9f05f1cb5f42a5eb1b36d1ed46a4f871" ns2:_="">
    <xsd:import namespace="f3c17827-2a44-4186-817e-0d9f5805cdb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c17827-2a44-4186-817e-0d9f5805cd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803DBBA-FC33-4435-A23A-D91A01689D97}">
  <ds:schemaRefs>
    <ds:schemaRef ds:uri="f3c17827-2a44-4186-817e-0d9f5805cdb5"/>
    <ds:schemaRef ds:uri="http://schemas.microsoft.com/office/2006/metadata/properties"/>
    <ds:schemaRef ds:uri="http://schemas.openxmlformats.org/package/2006/metadata/core-properties"/>
    <ds:schemaRef ds:uri="http://schemas.microsoft.com/office/2006/documentManagement/types"/>
    <ds:schemaRef ds:uri="http://purl.org/dc/elements/1.1/"/>
    <ds:schemaRef ds:uri="http://purl.org/dc/dcmitype/"/>
    <ds:schemaRef ds:uri="http://schemas.microsoft.com/office/infopath/2007/PartnerControls"/>
    <ds:schemaRef ds:uri="http://www.w3.org/XML/1998/namespace"/>
    <ds:schemaRef ds:uri="http://purl.org/dc/terms/"/>
  </ds:schemaRefs>
</ds:datastoreItem>
</file>

<file path=customXml/itemProps2.xml><?xml version="1.0" encoding="utf-8"?>
<ds:datastoreItem xmlns:ds="http://schemas.openxmlformats.org/officeDocument/2006/customXml" ds:itemID="{4DD869DE-3FE1-47DC-A2F3-DAAB7F4894DE}">
  <ds:schemaRefs>
    <ds:schemaRef ds:uri="http://schemas.microsoft.com/sharepoint/v3/contenttype/forms"/>
  </ds:schemaRefs>
</ds:datastoreItem>
</file>

<file path=customXml/itemProps3.xml><?xml version="1.0" encoding="utf-8"?>
<ds:datastoreItem xmlns:ds="http://schemas.openxmlformats.org/officeDocument/2006/customXml" ds:itemID="{92D55FBB-F7BB-4065-8C81-631BB9B584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c17827-2a44-4186-817e-0d9f5805cd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1226</TotalTime>
  <Words>1847</Words>
  <Application>Microsoft Office PowerPoint</Application>
  <PresentationFormat>Widescreen</PresentationFormat>
  <Paragraphs>226</Paragraphs>
  <Slides>23</Slides>
  <Notes>23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23</vt:i4>
      </vt:variant>
    </vt:vector>
  </HeadingPairs>
  <TitlesOfParts>
    <vt:vector size="34" baseType="lpstr">
      <vt:lpstr>Arial</vt:lpstr>
      <vt:lpstr>Calibri</vt:lpstr>
      <vt:lpstr>Courier New</vt:lpstr>
      <vt:lpstr>Frutiger-Light</vt:lpstr>
      <vt:lpstr>Frutiger-LightItalic</vt:lpstr>
      <vt:lpstr>MS Mincho</vt:lpstr>
      <vt:lpstr>Osaka</vt:lpstr>
      <vt:lpstr>System Font Regular</vt:lpstr>
      <vt:lpstr>Times</vt:lpstr>
      <vt:lpstr>Times New Roman</vt:lpstr>
      <vt:lpstr>Office Theme</vt:lpstr>
      <vt:lpstr>T2 – Teaching the Communicator Role</vt:lpstr>
      <vt:lpstr>PowerPoint Presentation</vt:lpstr>
      <vt:lpstr>Objectives and agenda</vt:lpstr>
      <vt:lpstr>Why the Communication Role matters</vt:lpstr>
      <vt:lpstr>Communication skills</vt:lpstr>
      <vt:lpstr>The details: What is the Communicator Role</vt:lpstr>
      <vt:lpstr>Key Terms</vt:lpstr>
      <vt:lpstr>Key features of a good communicator</vt:lpstr>
      <vt:lpstr>Verbal communication skills framework</vt:lpstr>
      <vt:lpstr>HINTS on patient centredness</vt:lpstr>
      <vt:lpstr>Worksheet T3</vt:lpstr>
      <vt:lpstr>Written communication skills framework</vt:lpstr>
      <vt:lpstr>Worksheet T4</vt:lpstr>
      <vt:lpstr>Sample written communication</vt:lpstr>
      <vt:lpstr>Objectives</vt:lpstr>
      <vt:lpstr>References</vt:lpstr>
      <vt:lpstr>Other Slides</vt:lpstr>
      <vt:lpstr>Communicator Key Competencies</vt:lpstr>
      <vt:lpstr>Communicator Key Competency 1</vt:lpstr>
      <vt:lpstr>Communicator Key Competency 2</vt:lpstr>
      <vt:lpstr>Communicator Key Competency 3</vt:lpstr>
      <vt:lpstr>Communicator Key Competency 4</vt:lpstr>
      <vt:lpstr>Communicator Key Competency 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 Heavy (version 1)</dc:title>
  <dc:creator>Monique Ong</dc:creator>
  <cp:lastModifiedBy>Whalley, Laurelle</cp:lastModifiedBy>
  <cp:revision>79</cp:revision>
  <dcterms:created xsi:type="dcterms:W3CDTF">2018-08-09T17:14:48Z</dcterms:created>
  <dcterms:modified xsi:type="dcterms:W3CDTF">2021-11-09T16:34:56Z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0x010100D6442983B031724893E4806B3E52464C</vt:lpwstr>
  </property>
</Properties>
</file>