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notesSlides/notesSlide61.xml" ContentType="application/vnd.openxmlformats-officedocument.presentationml.notesSlide+xml"/>
  <Override PartName="/ppt/charts/chart2.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256" r:id="rId2"/>
    <p:sldId id="386" r:id="rId3"/>
    <p:sldId id="257" r:id="rId4"/>
    <p:sldId id="337" r:id="rId5"/>
    <p:sldId id="286" r:id="rId6"/>
    <p:sldId id="338" r:id="rId7"/>
    <p:sldId id="364" r:id="rId8"/>
    <p:sldId id="365" r:id="rId9"/>
    <p:sldId id="366" r:id="rId10"/>
    <p:sldId id="367" r:id="rId11"/>
    <p:sldId id="368" r:id="rId12"/>
    <p:sldId id="369" r:id="rId13"/>
    <p:sldId id="373" r:id="rId14"/>
    <p:sldId id="374" r:id="rId15"/>
    <p:sldId id="375" r:id="rId16"/>
    <p:sldId id="370" r:id="rId17"/>
    <p:sldId id="371" r:id="rId18"/>
    <p:sldId id="372" r:id="rId19"/>
    <p:sldId id="258" r:id="rId20"/>
    <p:sldId id="260" r:id="rId21"/>
    <p:sldId id="384" r:id="rId22"/>
    <p:sldId id="388" r:id="rId23"/>
    <p:sldId id="389" r:id="rId24"/>
    <p:sldId id="304" r:id="rId25"/>
    <p:sldId id="363" r:id="rId26"/>
    <p:sldId id="385" r:id="rId27"/>
    <p:sldId id="261" r:id="rId28"/>
    <p:sldId id="262" r:id="rId29"/>
    <p:sldId id="339" r:id="rId30"/>
    <p:sldId id="296" r:id="rId31"/>
    <p:sldId id="376" r:id="rId32"/>
    <p:sldId id="377" r:id="rId33"/>
    <p:sldId id="378" r:id="rId34"/>
    <p:sldId id="379" r:id="rId35"/>
    <p:sldId id="380" r:id="rId36"/>
    <p:sldId id="381" r:id="rId37"/>
    <p:sldId id="382" r:id="rId38"/>
    <p:sldId id="383" r:id="rId39"/>
    <p:sldId id="297" r:id="rId40"/>
    <p:sldId id="359" r:id="rId41"/>
    <p:sldId id="356" r:id="rId42"/>
    <p:sldId id="360" r:id="rId43"/>
    <p:sldId id="358" r:id="rId44"/>
    <p:sldId id="318" r:id="rId45"/>
    <p:sldId id="307" r:id="rId46"/>
    <p:sldId id="329" r:id="rId47"/>
    <p:sldId id="319" r:id="rId48"/>
    <p:sldId id="320" r:id="rId49"/>
    <p:sldId id="327" r:id="rId50"/>
    <p:sldId id="328" r:id="rId51"/>
    <p:sldId id="348" r:id="rId52"/>
    <p:sldId id="326" r:id="rId53"/>
    <p:sldId id="361" r:id="rId54"/>
    <p:sldId id="313" r:id="rId55"/>
    <p:sldId id="314" r:id="rId56"/>
    <p:sldId id="362" r:id="rId57"/>
    <p:sldId id="310" r:id="rId58"/>
    <p:sldId id="315" r:id="rId59"/>
    <p:sldId id="270" r:id="rId60"/>
    <p:sldId id="322" r:id="rId61"/>
    <p:sldId id="335" r:id="rId62"/>
    <p:sldId id="336" r:id="rId63"/>
    <p:sldId id="274" r:id="rId64"/>
    <p:sldId id="344" r:id="rId65"/>
    <p:sldId id="342" r:id="rId66"/>
    <p:sldId id="343" r:id="rId67"/>
    <p:sldId id="345" r:id="rId68"/>
    <p:sldId id="346" r:id="rId69"/>
    <p:sldId id="34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tvngo" initials="j" lastIdx="30" clrIdx="0">
    <p:extLst/>
  </p:cmAuthor>
  <p:cmAuthor id="2" name="sethjstern@gmail.com" initials="s" lastIdx="21" clrIdx="1">
    <p:extLst/>
  </p:cmAuthor>
  <p:cmAuthor id="3" name="sethjstern@gmail.com" initials="s [2]" lastIdx="1" clrIdx="2">
    <p:extLst/>
  </p:cmAuthor>
  <p:cmAuthor id="4" name="sethjstern@gmail.com" initials="s [3]" lastIdx="1" clrIdx="3">
    <p:extLst/>
  </p:cmAuthor>
  <p:cmAuthor id="5" name="sethjstern@gmail.com" initials="s [4]" lastIdx="1" clrIdx="4">
    <p:extLst/>
  </p:cmAuthor>
  <p:cmAuthor id="6" name="sethjstern@gmail.com" initials="s [5]" lastIdx="1" clrIdx="5">
    <p:extLst/>
  </p:cmAuthor>
  <p:cmAuthor id="7" name="sethjstern@gmail.com" initials="s [6]" lastIdx="1" clrIdx="6">
    <p:extLst/>
  </p:cmAuthor>
  <p:cmAuthor id="8" name="sethjstern@gmail.com" initials="s [7]" lastIdx="1" clrIdx="7">
    <p:extLst/>
  </p:cmAuthor>
  <p:cmAuthor id="9" name="sethjstern@gmail.com" initials="s [8]" lastIdx="1" clrIdx="8">
    <p:extLst/>
  </p:cmAuthor>
  <p:cmAuthor id="10" name="sethjstern@gmail.com" initials="s [9]" lastIdx="1" clrIdx="9">
    <p:extLst/>
  </p:cmAuthor>
  <p:cmAuthor id="11" name="sethjstern@gmail.com" initials="s [10]" lastIdx="1" clrIdx="10">
    <p:extLst/>
  </p:cmAuthor>
  <p:cmAuthor id="12" name="sethjstern@gmail.com" initials="s [11]" lastIdx="1" clrIdx="11">
    <p:extLst/>
  </p:cmAuthor>
  <p:cmAuthor id="13" name="sethjstern@gmail.com" initials="s [12]" lastIdx="1" clrIdx="12">
    <p:extLst/>
  </p:cmAuthor>
  <p:cmAuthor id="14" name="sethjstern@gmail.com" initials="s [13]" lastIdx="1" clrIdx="13">
    <p:extLst/>
  </p:cmAuthor>
  <p:cmAuthor id="15" name="sethjstern@gmail.com" initials="s [14]" lastIdx="1" clrIdx="14">
    <p:extLst/>
  </p:cmAuthor>
  <p:cmAuthor id="16" name="sethjstern@gmail.com" initials="s [15]" lastIdx="1" clrIdx="15">
    <p:extLst/>
  </p:cmAuthor>
  <p:cmAuthor id="17" name="sethjstern@gmail.com" initials="s [16]" lastIdx="1" clrIdx="16">
    <p:extLst/>
  </p:cmAuthor>
  <p:cmAuthor id="18" name="sethjstern@gmail.com" initials="s [17]" lastIdx="1" clrIdx="17">
    <p:extLst/>
  </p:cmAuthor>
  <p:cmAuthor id="19" name="sethjstern@gmail.com" initials="s [18]" lastIdx="1" clrIdx="18">
    <p:extLst/>
  </p:cmAuthor>
  <p:cmAuthor id="20" name="sethjstern@gmail.com" initials="s [19]" lastIdx="1" clrIdx="19">
    <p:extLst/>
  </p:cmAuthor>
  <p:cmAuthor id="21" name="sethjstern@gmail.com" initials="s [20]" lastIdx="1" clrIdx="20">
    <p:extLst/>
  </p:cmAuthor>
  <p:cmAuthor id="22" name="Christopher Hillis" initials="CH" lastIdx="12" clrIdx="21">
    <p:extLst/>
  </p:cmAuthor>
  <p:cmAuthor id="23" name="Christopher Hillis" initials="CH [2]" lastIdx="1" clrIdx="22">
    <p:extLst/>
  </p:cmAuthor>
  <p:cmAuthor id="24" name="Christopher Hillis" initials="CH [3]" lastIdx="1" clrIdx="23">
    <p:extLst/>
  </p:cmAuthor>
  <p:cmAuthor id="25" name="Christopher Hillis" initials="CH [4]" lastIdx="1" clrIdx="24">
    <p:extLst/>
  </p:cmAuthor>
  <p:cmAuthor id="26" name="Christopher Hillis" initials="CH [5]" lastIdx="1" clrIdx="25">
    <p:extLst/>
  </p:cmAuthor>
  <p:cmAuthor id="27" name="Christopher Hillis" initials="CH [6]" lastIdx="1" clrIdx="26">
    <p:extLst/>
  </p:cmAuthor>
  <p:cmAuthor id="28" name="Christopher Hillis" initials="CH [7]" lastIdx="1" clrIdx="27">
    <p:extLst/>
  </p:cmAuthor>
  <p:cmAuthor id="29" name="Christopher Hillis" initials="CH [8]" lastIdx="1" clrIdx="28">
    <p:extLst/>
  </p:cmAuthor>
  <p:cmAuthor id="30" name="Christopher Hillis" initials="CH [9]" lastIdx="1" clrIdx="29">
    <p:extLst/>
  </p:cmAuthor>
  <p:cmAuthor id="31" name="Christopher Hillis" initials="CH [10]" lastIdx="1" clrIdx="30">
    <p:extLst/>
  </p:cmAuthor>
  <p:cmAuthor id="32" name="Christopher Hillis" initials="CH [11]" lastIdx="1" clrIdx="31">
    <p:extLst/>
  </p:cmAuthor>
  <p:cmAuthor id="33" name="Christopher Hillis" initials="CH [12]" lastIdx="1" clrIdx="32">
    <p:extLst/>
  </p:cmAuthor>
  <p:cmAuthor id="34" name="Christopher Hillis" initials="CH [13]" lastIdx="1" clrIdx="33">
    <p:extLst/>
  </p:cmAuthor>
  <p:cmAuthor id="35" name="Christopher Hillis" initials="CH [14]" lastIdx="1" clrIdx="34">
    <p:extLst/>
  </p:cmAuthor>
  <p:cmAuthor id="36" name="Christopher Hillis" initials="CH [15]" lastIdx="1" clrIdx="35">
    <p:extLst/>
  </p:cmAuthor>
  <p:cmAuthor id="37" name="Christopher Hillis" initials="CH [16]" lastIdx="1" clrIdx="36">
    <p:extLst/>
  </p:cmAuthor>
  <p:cmAuthor id="38" name="Christopher Hillis" initials="CH [17]" lastIdx="1" clrIdx="37">
    <p:extLst/>
  </p:cmAuthor>
  <p:cmAuthor id="39" name="Christopher Hillis" initials="CH [18]" lastIdx="1" clrIdx="38">
    <p:extLst/>
  </p:cmAuthor>
  <p:cmAuthor id="40" name="Christopher Hillis" initials="CH [19]" lastIdx="1" clrIdx="39">
    <p:extLst/>
  </p:cmAuthor>
  <p:cmAuthor id="41" name="Christopher Hillis" initials="CH [20]" lastIdx="1" clrIdx="40">
    <p:extLst/>
  </p:cmAuthor>
  <p:cmAuthor id="42" name="Christopher Hillis" initials="CH [21]" lastIdx="1" clrIdx="41">
    <p:extLst/>
  </p:cmAuthor>
  <p:cmAuthor id="43" name="Christopher Hillis" initials="CH [22]" lastIdx="1" clrIdx="42">
    <p:extLst/>
  </p:cmAuthor>
  <p:cmAuthor id="44" name="Christopher Hillis" initials="CH [23]" lastIdx="1" clrIdx="43">
    <p:extLst/>
  </p:cmAuthor>
  <p:cmAuthor id="45" name="Christopher Hillis" initials="CH [24]" lastIdx="1" clrIdx="44">
    <p:extLst/>
  </p:cmAuthor>
  <p:cmAuthor id="46" name="Christopher Hillis" initials="CH [25]" lastIdx="1" clrIdx="45">
    <p:extLst/>
  </p:cmAuthor>
  <p:cmAuthor id="47" name="Christopher Hillis" initials="CH [26]" lastIdx="1" clrIdx="46">
    <p:extLst/>
  </p:cmAuthor>
  <p:cmAuthor id="48" name="Christopher Hillis" initials="CH [27]" lastIdx="1" clrIdx="47">
    <p:extLst/>
  </p:cmAuthor>
  <p:cmAuthor id="49" name="Christopher Hillis" initials="CH [28]" lastIdx="1" clrIdx="48">
    <p:extLst/>
  </p:cmAuthor>
  <p:cmAuthor id="50" name="Christopher Hillis" initials="CH [29]" lastIdx="1" clrIdx="49">
    <p:extLst/>
  </p:cmAuthor>
  <p:cmAuthor id="51" name="Christopher Hillis" initials="CH [30]" lastIdx="1" clrIdx="50">
    <p:extLst/>
  </p:cmAuthor>
  <p:cmAuthor id="52" name="Christopher Hillis" initials="CH [31]" lastIdx="1" clrIdx="51">
    <p:extLst/>
  </p:cmAuthor>
  <p:cmAuthor id="53" name="Christopher Hillis" initials="CH [32]" lastIdx="1" clrIdx="52">
    <p:extLst/>
  </p:cmAuthor>
  <p:cmAuthor id="54" name="Christopher Hillis" initials="CH [33]" lastIdx="1" clrIdx="53">
    <p:extLst/>
  </p:cmAuthor>
  <p:cmAuthor id="55" name="Christopher Hillis" initials="CH [34]" lastIdx="1" clrIdx="54">
    <p:extLst/>
  </p:cmAuthor>
  <p:cmAuthor id="56" name="Christopher Hillis" initials="CH [35]" lastIdx="1" clrIdx="55">
    <p:extLst/>
  </p:cmAuthor>
  <p:cmAuthor id="57" name="Christopher Hillis" initials="CH [36]" lastIdx="1" clrIdx="56">
    <p:extLst/>
  </p:cmAuthor>
  <p:cmAuthor id="58" name="Christopher Hillis" initials="CH [37]" lastIdx="1" clrIdx="57">
    <p:extLst/>
  </p:cmAuthor>
  <p:cmAuthor id="59" name="Christopher Hillis" initials="CH [38]" lastIdx="1" clrIdx="58">
    <p:extLst/>
  </p:cmAuthor>
  <p:cmAuthor id="60" name="Christopher Hillis" initials="CH [39]" lastIdx="1" clrIdx="59">
    <p:extLst/>
  </p:cmAuthor>
  <p:cmAuthor id="61" name="Christopher Hillis" initials="CH [40]" lastIdx="1" clrIdx="60">
    <p:extLst/>
  </p:cmAuthor>
  <p:cmAuthor id="62" name="Christopher Hillis" initials="CH [41]" lastIdx="1" clrIdx="61">
    <p:extLst/>
  </p:cmAuthor>
  <p:cmAuthor id="63" name="Christopher Hillis" initials="CH [42]" lastIdx="1" clrIdx="62">
    <p:extLst/>
  </p:cmAuthor>
  <p:cmAuthor id="64" name="Agnew, Melanie" initials="MA" lastIdx="1" clrIdx="63"/>
  <p:cmAuthor id="65" name="Nancy Fowler" initials="NF" lastIdx="5" clrIdx="64">
    <p:extLst/>
  </p:cmAuthor>
  <p:cmAuthor id="66" name="Francoise Ko" initials="FK" lastIdx="2" clrIdx="6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500"/>
    <a:srgbClr val="998D5F"/>
    <a:srgbClr val="00C1DE"/>
    <a:srgbClr val="003152"/>
    <a:srgbClr val="EF7521"/>
    <a:srgbClr val="557FA6"/>
    <a:srgbClr val="BBC7D9"/>
    <a:srgbClr val="D8DFE0"/>
    <a:srgbClr val="414F5C"/>
    <a:srgbClr val="5AA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83429" autoAdjust="0"/>
  </p:normalViewPr>
  <p:slideViewPr>
    <p:cSldViewPr snapToGrid="0">
      <p:cViewPr>
        <p:scale>
          <a:sx n="117" d="100"/>
          <a:sy n="117" d="100"/>
        </p:scale>
        <p:origin x="-146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8" d="100"/>
          <a:sy n="88" d="100"/>
        </p:scale>
        <p:origin x="-381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 of Inappropriate TTEs Ordered</a:t>
            </a:r>
          </a:p>
        </c:rich>
      </c:tx>
      <c:layout/>
      <c:overlay val="0"/>
      <c:spPr>
        <a:noFill/>
        <a:ln>
          <a:noFill/>
        </a:ln>
        <a:effectLst/>
      </c:spPr>
    </c:title>
    <c:autoTitleDeleted val="0"/>
    <c:plotArea>
      <c:layout/>
      <c:barChart>
        <c:barDir val="col"/>
        <c:grouping val="clustered"/>
        <c:varyColors val="0"/>
        <c:ser>
          <c:idx val="0"/>
          <c:order val="0"/>
          <c:tx>
            <c:strRef>
              <c:f>Sheet1!$A$1</c:f>
              <c:strCache>
                <c:ptCount val="1"/>
                <c:pt idx="0">
                  <c:v>Column1</c:v>
                </c:pt>
              </c:strCache>
            </c:strRef>
          </c:tx>
          <c:spPr>
            <a:solidFill>
              <a:schemeClr val="accent1"/>
            </a:solidFill>
            <a:ln>
              <a:noFill/>
            </a:ln>
            <a:effectLst/>
          </c:spPr>
          <c:invertIfNegative val="0"/>
          <c:dPt>
            <c:idx val="23"/>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182A-44BE-A8B1-C4EBC1F31BE3}"/>
              </c:ext>
            </c:extLst>
          </c:dPt>
          <c:dPt>
            <c:idx val="2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182A-44BE-A8B1-C4EBC1F31BE3}"/>
              </c:ext>
            </c:extLst>
          </c:dPt>
          <c:dPt>
            <c:idx val="2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182A-44BE-A8B1-C4EBC1F31BE3}"/>
              </c:ext>
            </c:extLst>
          </c:dPt>
          <c:dPt>
            <c:idx val="26"/>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182A-44BE-A8B1-C4EBC1F31BE3}"/>
              </c:ext>
            </c:extLst>
          </c:dPt>
          <c:dPt>
            <c:idx val="27"/>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9-182A-44BE-A8B1-C4EBC1F31BE3}"/>
              </c:ext>
            </c:extLst>
          </c:dPt>
          <c:dPt>
            <c:idx val="28"/>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B-182A-44BE-A8B1-C4EBC1F31BE3}"/>
              </c:ext>
            </c:extLst>
          </c:dPt>
          <c:dPt>
            <c:idx val="29"/>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D-182A-44BE-A8B1-C4EBC1F31BE3}"/>
              </c:ext>
            </c:extLst>
          </c:dPt>
          <c:dPt>
            <c:idx val="3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F-182A-44BE-A8B1-C4EBC1F31BE3}"/>
              </c:ext>
            </c:extLst>
          </c:dPt>
          <c:dPt>
            <c:idx val="3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11-182A-44BE-A8B1-C4EBC1F31BE3}"/>
              </c:ext>
            </c:extLst>
          </c:dPt>
          <c:val>
            <c:numRef>
              <c:f>Sheet1!$A$2:$A$33</c:f>
              <c:numCache>
                <c:formatCode>General</c:formatCode>
                <c:ptCount val="32"/>
                <c:pt idx="0">
                  <c:v>6</c:v>
                </c:pt>
                <c:pt idx="1">
                  <c:v>5</c:v>
                </c:pt>
                <c:pt idx="2">
                  <c:v>7</c:v>
                </c:pt>
                <c:pt idx="3">
                  <c:v>11</c:v>
                </c:pt>
                <c:pt idx="4">
                  <c:v>9</c:v>
                </c:pt>
                <c:pt idx="5">
                  <c:v>5</c:v>
                </c:pt>
                <c:pt idx="6">
                  <c:v>9</c:v>
                </c:pt>
                <c:pt idx="7">
                  <c:v>9</c:v>
                </c:pt>
                <c:pt idx="8">
                  <c:v>9</c:v>
                </c:pt>
                <c:pt idx="9">
                  <c:v>5</c:v>
                </c:pt>
                <c:pt idx="10">
                  <c:v>5</c:v>
                </c:pt>
                <c:pt idx="11">
                  <c:v>10</c:v>
                </c:pt>
                <c:pt idx="12">
                  <c:v>10</c:v>
                </c:pt>
                <c:pt idx="13">
                  <c:v>10</c:v>
                </c:pt>
                <c:pt idx="14">
                  <c:v>4</c:v>
                </c:pt>
                <c:pt idx="15">
                  <c:v>5</c:v>
                </c:pt>
                <c:pt idx="16">
                  <c:v>8</c:v>
                </c:pt>
                <c:pt idx="17">
                  <c:v>4</c:v>
                </c:pt>
                <c:pt idx="18">
                  <c:v>9</c:v>
                </c:pt>
                <c:pt idx="19">
                  <c:v>7</c:v>
                </c:pt>
                <c:pt idx="20">
                  <c:v>2</c:v>
                </c:pt>
                <c:pt idx="21">
                  <c:v>10</c:v>
                </c:pt>
                <c:pt idx="22">
                  <c:v>7</c:v>
                </c:pt>
                <c:pt idx="23">
                  <c:v>3</c:v>
                </c:pt>
                <c:pt idx="24">
                  <c:v>2</c:v>
                </c:pt>
                <c:pt idx="25">
                  <c:v>4</c:v>
                </c:pt>
                <c:pt idx="26">
                  <c:v>2</c:v>
                </c:pt>
                <c:pt idx="27">
                  <c:v>2</c:v>
                </c:pt>
                <c:pt idx="28">
                  <c:v>1</c:v>
                </c:pt>
                <c:pt idx="29">
                  <c:v>2</c:v>
                </c:pt>
                <c:pt idx="30">
                  <c:v>1</c:v>
                </c:pt>
                <c:pt idx="31">
                  <c:v>1</c:v>
                </c:pt>
              </c:numCache>
            </c:numRef>
          </c:val>
          <c:extLst xmlns:c16r2="http://schemas.microsoft.com/office/drawing/2015/06/chart">
            <c:ext xmlns:c16="http://schemas.microsoft.com/office/drawing/2014/chart" uri="{C3380CC4-5D6E-409C-BE32-E72D297353CC}">
              <c16:uniqueId val="{00000012-182A-44BE-A8B1-C4EBC1F31BE3}"/>
            </c:ext>
            <c:ext xmlns:c15="http://schemas.microsoft.com/office/drawing/2012/chart" uri="{02D57815-91ED-43cb-92C2-25804820EDAC}">
              <c15:filteredCategoryTitle>
                <c15:cat>
                  <c:multiLvlStrRef>
                    <c:extLst xmlns:c16="http://schemas.microsoft.com/office/drawing/2014/chart" xmlns:c16r2="http://schemas.microsoft.com/office/drawing/2015/06/chart">
                      <c:ext uri="{02D57815-91ED-43cb-92C2-25804820EDAC}">
                        <c15:formulaRef>
                          <c15:sqref>Sheet1!#REF!</c15:sqref>
                        </c15:formulaRef>
                      </c:ext>
                    </c:extLst>
                  </c:multiLvlStrRef>
                </c15:cat>
              </c15:filteredCategoryTitle>
            </c:ext>
          </c:extLst>
        </c:ser>
        <c:dLbls>
          <c:showLegendKey val="0"/>
          <c:showVal val="0"/>
          <c:showCatName val="0"/>
          <c:showSerName val="0"/>
          <c:showPercent val="0"/>
          <c:showBubbleSize val="0"/>
        </c:dLbls>
        <c:gapWidth val="219"/>
        <c:overlap val="-27"/>
        <c:axId val="88174976"/>
        <c:axId val="88176512"/>
      </c:barChart>
      <c:catAx>
        <c:axId val="8817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176512"/>
        <c:crosses val="autoZero"/>
        <c:auto val="1"/>
        <c:lblAlgn val="ctr"/>
        <c:lblOffset val="100"/>
        <c:noMultiLvlLbl val="0"/>
      </c:catAx>
      <c:valAx>
        <c:axId val="88176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17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Pre-Intervention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Sheet1!$A$2:$A$56</c:f>
              <c:numCache>
                <c:formatCode>mmm\-yy</c:formatCode>
                <c:ptCount val="55"/>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pt idx="12">
                  <c:v>41760</c:v>
                </c:pt>
                <c:pt idx="13">
                  <c:v>41791</c:v>
                </c:pt>
                <c:pt idx="14">
                  <c:v>41821</c:v>
                </c:pt>
                <c:pt idx="15">
                  <c:v>41852</c:v>
                </c:pt>
                <c:pt idx="16">
                  <c:v>41883</c:v>
                </c:pt>
                <c:pt idx="17">
                  <c:v>41913</c:v>
                </c:pt>
                <c:pt idx="18">
                  <c:v>41944</c:v>
                </c:pt>
                <c:pt idx="19">
                  <c:v>41974</c:v>
                </c:pt>
                <c:pt idx="20">
                  <c:v>42005</c:v>
                </c:pt>
                <c:pt idx="21">
                  <c:v>42036</c:v>
                </c:pt>
                <c:pt idx="22">
                  <c:v>42064</c:v>
                </c:pt>
                <c:pt idx="23">
                  <c:v>42095</c:v>
                </c:pt>
                <c:pt idx="24">
                  <c:v>42125</c:v>
                </c:pt>
                <c:pt idx="25">
                  <c:v>42156</c:v>
                </c:pt>
                <c:pt idx="26">
                  <c:v>42186</c:v>
                </c:pt>
                <c:pt idx="27">
                  <c:v>42217</c:v>
                </c:pt>
                <c:pt idx="28">
                  <c:v>42248</c:v>
                </c:pt>
                <c:pt idx="29">
                  <c:v>42278</c:v>
                </c:pt>
                <c:pt idx="30">
                  <c:v>42309</c:v>
                </c:pt>
                <c:pt idx="31">
                  <c:v>42339</c:v>
                </c:pt>
                <c:pt idx="32">
                  <c:v>42370</c:v>
                </c:pt>
                <c:pt idx="33">
                  <c:v>42401</c:v>
                </c:pt>
                <c:pt idx="34">
                  <c:v>42430</c:v>
                </c:pt>
                <c:pt idx="35">
                  <c:v>42461</c:v>
                </c:pt>
                <c:pt idx="36">
                  <c:v>42491</c:v>
                </c:pt>
                <c:pt idx="37">
                  <c:v>42522</c:v>
                </c:pt>
              </c:numCache>
            </c:numRef>
          </c:cat>
          <c:val>
            <c:numRef>
              <c:f>Sheet1!$B$2:$B$56</c:f>
              <c:numCache>
                <c:formatCode>General</c:formatCode>
                <c:ptCount val="55"/>
                <c:pt idx="0">
                  <c:v>92</c:v>
                </c:pt>
                <c:pt idx="1">
                  <c:v>91</c:v>
                </c:pt>
                <c:pt idx="2">
                  <c:v>87</c:v>
                </c:pt>
                <c:pt idx="3">
                  <c:v>92</c:v>
                </c:pt>
                <c:pt idx="4">
                  <c:v>92</c:v>
                </c:pt>
                <c:pt idx="5">
                  <c:v>83</c:v>
                </c:pt>
                <c:pt idx="6">
                  <c:v>86</c:v>
                </c:pt>
                <c:pt idx="7">
                  <c:v>91</c:v>
                </c:pt>
                <c:pt idx="8">
                  <c:v>88</c:v>
                </c:pt>
                <c:pt idx="9">
                  <c:v>84</c:v>
                </c:pt>
                <c:pt idx="10">
                  <c:v>91</c:v>
                </c:pt>
                <c:pt idx="11">
                  <c:v>86</c:v>
                </c:pt>
                <c:pt idx="12">
                  <c:v>85</c:v>
                </c:pt>
                <c:pt idx="13">
                  <c:v>92</c:v>
                </c:pt>
                <c:pt idx="14">
                  <c:v>90</c:v>
                </c:pt>
                <c:pt idx="15">
                  <c:v>93</c:v>
                </c:pt>
                <c:pt idx="16">
                  <c:v>88</c:v>
                </c:pt>
                <c:pt idx="17">
                  <c:v>87</c:v>
                </c:pt>
                <c:pt idx="18">
                  <c:v>79</c:v>
                </c:pt>
                <c:pt idx="19">
                  <c:v>78</c:v>
                </c:pt>
                <c:pt idx="20">
                  <c:v>84</c:v>
                </c:pt>
                <c:pt idx="21">
                  <c:v>87</c:v>
                </c:pt>
                <c:pt idx="22">
                  <c:v>80</c:v>
                </c:pt>
                <c:pt idx="23">
                  <c:v>75</c:v>
                </c:pt>
              </c:numCache>
            </c:numRef>
          </c:val>
          <c:smooth val="0"/>
          <c:extLst xmlns:c16r2="http://schemas.microsoft.com/office/drawing/2015/06/chart">
            <c:ext xmlns:c16="http://schemas.microsoft.com/office/drawing/2014/chart" uri="{C3380CC4-5D6E-409C-BE32-E72D297353CC}">
              <c16:uniqueId val="{00000000-C34C-41B0-97B6-D565C22A4AE2}"/>
            </c:ext>
          </c:extLst>
        </c:ser>
        <c:ser>
          <c:idx val="1"/>
          <c:order val="1"/>
          <c:tx>
            <c:strRef>
              <c:f>Sheet1!$C$1</c:f>
              <c:strCache>
                <c:ptCount val="1"/>
                <c:pt idx="0">
                  <c:v>Post-Intervention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Sheet1!$A$2:$A$56</c:f>
              <c:numCache>
                <c:formatCode>mmm\-yy</c:formatCode>
                <c:ptCount val="55"/>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pt idx="12">
                  <c:v>41760</c:v>
                </c:pt>
                <c:pt idx="13">
                  <c:v>41791</c:v>
                </c:pt>
                <c:pt idx="14">
                  <c:v>41821</c:v>
                </c:pt>
                <c:pt idx="15">
                  <c:v>41852</c:v>
                </c:pt>
                <c:pt idx="16">
                  <c:v>41883</c:v>
                </c:pt>
                <c:pt idx="17">
                  <c:v>41913</c:v>
                </c:pt>
                <c:pt idx="18">
                  <c:v>41944</c:v>
                </c:pt>
                <c:pt idx="19">
                  <c:v>41974</c:v>
                </c:pt>
                <c:pt idx="20">
                  <c:v>42005</c:v>
                </c:pt>
                <c:pt idx="21">
                  <c:v>42036</c:v>
                </c:pt>
                <c:pt idx="22">
                  <c:v>42064</c:v>
                </c:pt>
                <c:pt idx="23">
                  <c:v>42095</c:v>
                </c:pt>
                <c:pt idx="24">
                  <c:v>42125</c:v>
                </c:pt>
                <c:pt idx="25">
                  <c:v>42156</c:v>
                </c:pt>
                <c:pt idx="26">
                  <c:v>42186</c:v>
                </c:pt>
                <c:pt idx="27">
                  <c:v>42217</c:v>
                </c:pt>
                <c:pt idx="28">
                  <c:v>42248</c:v>
                </c:pt>
                <c:pt idx="29">
                  <c:v>42278</c:v>
                </c:pt>
                <c:pt idx="30">
                  <c:v>42309</c:v>
                </c:pt>
                <c:pt idx="31">
                  <c:v>42339</c:v>
                </c:pt>
                <c:pt idx="32">
                  <c:v>42370</c:v>
                </c:pt>
                <c:pt idx="33">
                  <c:v>42401</c:v>
                </c:pt>
                <c:pt idx="34">
                  <c:v>42430</c:v>
                </c:pt>
                <c:pt idx="35">
                  <c:v>42461</c:v>
                </c:pt>
                <c:pt idx="36">
                  <c:v>42491</c:v>
                </c:pt>
                <c:pt idx="37">
                  <c:v>42522</c:v>
                </c:pt>
              </c:numCache>
            </c:numRef>
          </c:cat>
          <c:val>
            <c:numRef>
              <c:f>Sheet1!$C$2:$C$56</c:f>
              <c:numCache>
                <c:formatCode>General</c:formatCode>
                <c:ptCount val="55"/>
                <c:pt idx="26">
                  <c:v>2</c:v>
                </c:pt>
                <c:pt idx="27">
                  <c:v>1</c:v>
                </c:pt>
                <c:pt idx="28">
                  <c:v>0</c:v>
                </c:pt>
                <c:pt idx="29">
                  <c:v>0.5</c:v>
                </c:pt>
                <c:pt idx="30">
                  <c:v>0</c:v>
                </c:pt>
                <c:pt idx="31">
                  <c:v>0</c:v>
                </c:pt>
                <c:pt idx="32">
                  <c:v>0.5</c:v>
                </c:pt>
                <c:pt idx="33">
                  <c:v>0</c:v>
                </c:pt>
                <c:pt idx="34">
                  <c:v>0.5</c:v>
                </c:pt>
                <c:pt idx="35">
                  <c:v>0</c:v>
                </c:pt>
                <c:pt idx="36">
                  <c:v>0</c:v>
                </c:pt>
                <c:pt idx="37">
                  <c:v>0</c:v>
                </c:pt>
              </c:numCache>
            </c:numRef>
          </c:val>
          <c:smooth val="0"/>
          <c:extLst xmlns:c16r2="http://schemas.microsoft.com/office/drawing/2015/06/chart">
            <c:ext xmlns:c16="http://schemas.microsoft.com/office/drawing/2014/chart" uri="{C3380CC4-5D6E-409C-BE32-E72D297353CC}">
              <c16:uniqueId val="{00000001-C34C-41B0-97B6-D565C22A4AE2}"/>
            </c:ext>
          </c:extLst>
        </c:ser>
        <c:dLbls>
          <c:showLegendKey val="0"/>
          <c:showVal val="0"/>
          <c:showCatName val="0"/>
          <c:showSerName val="0"/>
          <c:showPercent val="0"/>
          <c:showBubbleSize val="0"/>
        </c:dLbls>
        <c:marker val="1"/>
        <c:smooth val="0"/>
        <c:axId val="88059264"/>
        <c:axId val="88073728"/>
      </c:lineChart>
      <c:dateAx>
        <c:axId val="880592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073728"/>
        <c:crosses val="autoZero"/>
        <c:auto val="1"/>
        <c:lblOffset val="100"/>
        <c:baseTimeUnit val="months"/>
      </c:dateAx>
      <c:valAx>
        <c:axId val="880737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0592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66" dt="2018-07-24T17:13:36.123" idx="1">
    <p:pos x="10" y="10"/>
    <p:text>Suggest removing or updating this slide, page 6 of the document in the below link has data from 2017 https://www.cihi.ca/sites/default/files/document/nhex2017-trends-report-en.pdf</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5F9593-AE58-43DF-9879-00C4264FE31F}"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CA"/>
        </a:p>
      </dgm:t>
    </dgm:pt>
    <dgm:pt modelId="{B22D91CD-198B-41EE-BA84-9D57DB6310FC}">
      <dgm:prSet phldrT="[Text]" custT="1"/>
      <dgm:spPr>
        <a:solidFill>
          <a:srgbClr val="EF7521"/>
        </a:solidFill>
      </dgm:spPr>
      <dgm:t>
        <a:bodyPr/>
        <a:lstStyle/>
        <a:p>
          <a:r>
            <a:rPr lang="en-CA" sz="2000" b="1" dirty="0">
              <a:solidFill>
                <a:srgbClr val="002060"/>
              </a:solidFill>
              <a:latin typeface="Verdana" panose="020B0604030504040204" pitchFamily="34" charset="0"/>
              <a:ea typeface="Verdana" panose="020B0604030504040204" pitchFamily="34" charset="0"/>
              <a:cs typeface="Verdana" panose="020B0604030504040204" pitchFamily="34" charset="0"/>
            </a:rPr>
            <a:t>Quality</a:t>
          </a:r>
        </a:p>
      </dgm:t>
    </dgm:pt>
    <dgm:pt modelId="{11B6014A-AB5A-4DE2-B696-7FB54B9937D7}" type="parTrans" cxnId="{5DC617DA-C4A1-4BAE-8808-B10FAED407C0}">
      <dgm:prSet/>
      <dgm:spPr/>
      <dgm:t>
        <a:bodyPr/>
        <a:lstStyle/>
        <a:p>
          <a:endParaRPr lang="en-CA"/>
        </a:p>
      </dgm:t>
    </dgm:pt>
    <dgm:pt modelId="{FDA5D3F6-EB22-442B-99B5-FC8781859099}" type="sibTrans" cxnId="{5DC617DA-C4A1-4BAE-8808-B10FAED407C0}">
      <dgm:prSet/>
      <dgm:spPr/>
      <dgm:t>
        <a:bodyPr/>
        <a:lstStyle/>
        <a:p>
          <a:endParaRPr lang="en-CA"/>
        </a:p>
      </dgm:t>
    </dgm:pt>
    <dgm:pt modelId="{375551EC-8BD0-4852-8651-F7DC3D529D0F}">
      <dgm:prSet phldrT="[Text]" custT="1"/>
      <dgm:spPr>
        <a:solidFill>
          <a:srgbClr val="003152"/>
        </a:solidFill>
      </dgm:spPr>
      <dgm:t>
        <a:bodyPr/>
        <a:lstStyle/>
        <a:p>
          <a:r>
            <a:rPr lang="en-CA" sz="1800" dirty="0">
              <a:latin typeface="Verdana" panose="020B0604030504040204" pitchFamily="34" charset="0"/>
              <a:ea typeface="Verdana" panose="020B0604030504040204" pitchFamily="34" charset="0"/>
              <a:cs typeface="Verdana" panose="020B0604030504040204" pitchFamily="34" charset="0"/>
            </a:rPr>
            <a:t>Equity</a:t>
          </a:r>
        </a:p>
      </dgm:t>
    </dgm:pt>
    <dgm:pt modelId="{A14CBEB2-4D78-4A98-BDA5-685EF443D696}" type="parTrans" cxnId="{0819FB1F-BFA8-4BC4-BBF8-429FBD92E94B}">
      <dgm:prSet/>
      <dgm:spPr/>
      <dgm:t>
        <a:bodyPr/>
        <a:lstStyle/>
        <a:p>
          <a:endParaRPr lang="en-CA"/>
        </a:p>
      </dgm:t>
    </dgm:pt>
    <dgm:pt modelId="{2777AF1E-81EC-4484-B9DB-0F145032383B}" type="sibTrans" cxnId="{0819FB1F-BFA8-4BC4-BBF8-429FBD92E94B}">
      <dgm:prSet/>
      <dgm:spPr/>
      <dgm:t>
        <a:bodyPr/>
        <a:lstStyle/>
        <a:p>
          <a:endParaRPr lang="en-CA"/>
        </a:p>
      </dgm:t>
    </dgm:pt>
    <dgm:pt modelId="{5C3757F6-0630-454A-A441-47CEE0BC52A6}">
      <dgm:prSet phldrT="[Text]" custT="1"/>
      <dgm:spPr>
        <a:solidFill>
          <a:srgbClr val="414F5C"/>
        </a:solidFill>
      </dgm:spPr>
      <dgm:t>
        <a:bodyPr/>
        <a:lstStyle/>
        <a:p>
          <a:r>
            <a:rPr lang="en-CA" sz="1800" dirty="0">
              <a:latin typeface="Verdana" panose="020B0604030504040204" pitchFamily="34" charset="0"/>
              <a:ea typeface="Verdana" panose="020B0604030504040204" pitchFamily="34" charset="0"/>
              <a:cs typeface="Verdana" panose="020B0604030504040204" pitchFamily="34" charset="0"/>
            </a:rPr>
            <a:t>Timeliness</a:t>
          </a:r>
        </a:p>
      </dgm:t>
    </dgm:pt>
    <dgm:pt modelId="{D0EF3351-A066-4BBD-A3CB-882CA843DE32}" type="parTrans" cxnId="{8EE8817E-67A9-48BD-9C54-45389DB2A189}">
      <dgm:prSet/>
      <dgm:spPr/>
      <dgm:t>
        <a:bodyPr/>
        <a:lstStyle/>
        <a:p>
          <a:endParaRPr lang="en-CA"/>
        </a:p>
      </dgm:t>
    </dgm:pt>
    <dgm:pt modelId="{56F767D7-5523-493D-9C3A-1D1575FA849C}" type="sibTrans" cxnId="{8EE8817E-67A9-48BD-9C54-45389DB2A189}">
      <dgm:prSet/>
      <dgm:spPr/>
      <dgm:t>
        <a:bodyPr/>
        <a:lstStyle/>
        <a:p>
          <a:endParaRPr lang="en-CA"/>
        </a:p>
      </dgm:t>
    </dgm:pt>
    <dgm:pt modelId="{4BB811B2-97F4-450A-A680-BCBECCF6F09B}">
      <dgm:prSet phldrT="[Text]" custT="1"/>
      <dgm:spPr>
        <a:solidFill>
          <a:srgbClr val="557FA6"/>
        </a:solidFill>
      </dgm:spPr>
      <dgm:t>
        <a:bodyPr/>
        <a:lstStyle/>
        <a:p>
          <a:r>
            <a:rPr lang="en-CA" sz="1800" dirty="0">
              <a:latin typeface="Verdana" panose="020B0604030504040204" pitchFamily="34" charset="0"/>
              <a:ea typeface="Verdana" panose="020B0604030504040204" pitchFamily="34" charset="0"/>
              <a:cs typeface="Verdana" panose="020B0604030504040204" pitchFamily="34" charset="0"/>
            </a:rPr>
            <a:t>Efficiency</a:t>
          </a:r>
        </a:p>
      </dgm:t>
    </dgm:pt>
    <dgm:pt modelId="{051B20E2-DECA-4A7D-AE56-789848D8A855}" type="parTrans" cxnId="{16530240-3B01-4676-A00A-5CBD8544D046}">
      <dgm:prSet/>
      <dgm:spPr/>
      <dgm:t>
        <a:bodyPr/>
        <a:lstStyle/>
        <a:p>
          <a:endParaRPr lang="en-CA"/>
        </a:p>
      </dgm:t>
    </dgm:pt>
    <dgm:pt modelId="{03C1135D-BCBB-483E-B749-C3743627E488}" type="sibTrans" cxnId="{16530240-3B01-4676-A00A-5CBD8544D046}">
      <dgm:prSet/>
      <dgm:spPr/>
      <dgm:t>
        <a:bodyPr/>
        <a:lstStyle/>
        <a:p>
          <a:endParaRPr lang="en-CA"/>
        </a:p>
      </dgm:t>
    </dgm:pt>
    <dgm:pt modelId="{F6AE4926-50DE-42E8-923F-A646BC11C882}">
      <dgm:prSet phldrT="[Text]" custT="1"/>
      <dgm:spPr>
        <a:solidFill>
          <a:srgbClr val="BBC7D9"/>
        </a:solidFill>
      </dgm:spPr>
      <dgm:t>
        <a:bodyPr/>
        <a:lstStyle/>
        <a:p>
          <a:r>
            <a:rPr lang="en-CA" sz="1800" dirty="0" smtClean="0">
              <a:latin typeface="Verdana" panose="020B0604030504040204" pitchFamily="34" charset="0"/>
              <a:ea typeface="Verdana" panose="020B0604030504040204" pitchFamily="34" charset="0"/>
              <a:cs typeface="Verdana" panose="020B0604030504040204" pitchFamily="34" charset="0"/>
            </a:rPr>
            <a:t>Effective-ness</a:t>
          </a:r>
          <a:endParaRPr lang="en-CA" sz="1800" dirty="0">
            <a:latin typeface="Verdana" panose="020B0604030504040204" pitchFamily="34" charset="0"/>
            <a:ea typeface="Verdana" panose="020B0604030504040204" pitchFamily="34" charset="0"/>
            <a:cs typeface="Verdana" panose="020B0604030504040204" pitchFamily="34" charset="0"/>
          </a:endParaRPr>
        </a:p>
      </dgm:t>
    </dgm:pt>
    <dgm:pt modelId="{4C62FD65-658E-44C5-A507-6C96B0D27451}" type="parTrans" cxnId="{8EEA5497-04DA-4660-816F-C1652660311B}">
      <dgm:prSet/>
      <dgm:spPr/>
      <dgm:t>
        <a:bodyPr/>
        <a:lstStyle/>
        <a:p>
          <a:endParaRPr lang="en-CA"/>
        </a:p>
      </dgm:t>
    </dgm:pt>
    <dgm:pt modelId="{6E85FBC0-62F5-4D26-A18B-B27E6D157949}" type="sibTrans" cxnId="{8EEA5497-04DA-4660-816F-C1652660311B}">
      <dgm:prSet/>
      <dgm:spPr/>
      <dgm:t>
        <a:bodyPr/>
        <a:lstStyle/>
        <a:p>
          <a:endParaRPr lang="en-CA"/>
        </a:p>
      </dgm:t>
    </dgm:pt>
    <dgm:pt modelId="{3D1E6EFB-E763-44EA-96BF-F504FA2D3403}">
      <dgm:prSet phldrT="[Text]" custT="1"/>
      <dgm:spPr>
        <a:solidFill>
          <a:srgbClr val="998D5F"/>
        </a:solidFill>
        <a:ln>
          <a:solidFill>
            <a:srgbClr val="D8DFE0"/>
          </a:solidFill>
        </a:ln>
      </dgm:spPr>
      <dgm:t>
        <a:bodyPr/>
        <a:lstStyle/>
        <a:p>
          <a:r>
            <a:rPr lang="en-CA" sz="1800" dirty="0">
              <a:latin typeface="Verdana" panose="020B0604030504040204" pitchFamily="34" charset="0"/>
              <a:ea typeface="Verdana" panose="020B0604030504040204" pitchFamily="34" charset="0"/>
              <a:cs typeface="Verdana" panose="020B0604030504040204" pitchFamily="34" charset="0"/>
            </a:rPr>
            <a:t>Patient </a:t>
          </a:r>
          <a:r>
            <a:rPr lang="en-CA" sz="1800" dirty="0" smtClean="0">
              <a:latin typeface="Verdana" panose="020B0604030504040204" pitchFamily="34" charset="0"/>
              <a:ea typeface="Verdana" panose="020B0604030504040204" pitchFamily="34" charset="0"/>
              <a:cs typeface="Verdana" panose="020B0604030504040204" pitchFamily="34" charset="0"/>
            </a:rPr>
            <a:t>Centered-ness</a:t>
          </a:r>
          <a:endParaRPr lang="en-CA" sz="1800" dirty="0">
            <a:latin typeface="Verdana" panose="020B0604030504040204" pitchFamily="34" charset="0"/>
            <a:ea typeface="Verdana" panose="020B0604030504040204" pitchFamily="34" charset="0"/>
            <a:cs typeface="Verdana" panose="020B0604030504040204" pitchFamily="34" charset="0"/>
          </a:endParaRPr>
        </a:p>
      </dgm:t>
    </dgm:pt>
    <dgm:pt modelId="{F9FCB6E9-CCD3-4B30-AB37-E1D7A76E54B0}" type="parTrans" cxnId="{F817C67C-EAC3-4490-8D61-A7FC3E181E98}">
      <dgm:prSet/>
      <dgm:spPr/>
      <dgm:t>
        <a:bodyPr/>
        <a:lstStyle/>
        <a:p>
          <a:endParaRPr lang="en-CA"/>
        </a:p>
      </dgm:t>
    </dgm:pt>
    <dgm:pt modelId="{FD71C471-AA27-42C4-8DAD-AE3CEB3BD143}" type="sibTrans" cxnId="{F817C67C-EAC3-4490-8D61-A7FC3E181E98}">
      <dgm:prSet/>
      <dgm:spPr/>
      <dgm:t>
        <a:bodyPr/>
        <a:lstStyle/>
        <a:p>
          <a:endParaRPr lang="en-CA"/>
        </a:p>
      </dgm:t>
    </dgm:pt>
    <dgm:pt modelId="{BBCB63FC-6AD3-4515-892F-CEA4A2FA9D5B}">
      <dgm:prSet phldrT="[Text]" custT="1"/>
      <dgm:spPr>
        <a:solidFill>
          <a:srgbClr val="C8B385"/>
        </a:solidFill>
      </dgm:spPr>
      <dgm:t>
        <a:bodyPr/>
        <a:lstStyle/>
        <a:p>
          <a:r>
            <a:rPr lang="en-CA" sz="1800" dirty="0">
              <a:latin typeface="Verdana" panose="020B0604030504040204" pitchFamily="34" charset="0"/>
              <a:ea typeface="Verdana" panose="020B0604030504040204" pitchFamily="34" charset="0"/>
              <a:cs typeface="Verdana" panose="020B0604030504040204" pitchFamily="34" charset="0"/>
            </a:rPr>
            <a:t>Safety</a:t>
          </a:r>
        </a:p>
      </dgm:t>
    </dgm:pt>
    <dgm:pt modelId="{81F1E12E-221F-4C44-A7EE-69B74634DA0C}" type="parTrans" cxnId="{52D9C52F-C951-49C8-879D-AC656758521A}">
      <dgm:prSet/>
      <dgm:spPr/>
      <dgm:t>
        <a:bodyPr/>
        <a:lstStyle/>
        <a:p>
          <a:endParaRPr lang="en-CA"/>
        </a:p>
      </dgm:t>
    </dgm:pt>
    <dgm:pt modelId="{6393BF6E-D85E-464F-A3B6-5097495FE623}" type="sibTrans" cxnId="{52D9C52F-C951-49C8-879D-AC656758521A}">
      <dgm:prSet/>
      <dgm:spPr/>
      <dgm:t>
        <a:bodyPr/>
        <a:lstStyle/>
        <a:p>
          <a:endParaRPr lang="en-CA"/>
        </a:p>
      </dgm:t>
    </dgm:pt>
    <dgm:pt modelId="{0026F0DB-99D1-4091-A4EE-27D3A9487CDA}" type="pres">
      <dgm:prSet presAssocID="{D65F9593-AE58-43DF-9879-00C4264FE31F}" presName="Name0" presStyleCnt="0">
        <dgm:presLayoutVars>
          <dgm:chMax val="1"/>
          <dgm:chPref val="1"/>
          <dgm:dir/>
          <dgm:animOne val="branch"/>
          <dgm:animLvl val="lvl"/>
        </dgm:presLayoutVars>
      </dgm:prSet>
      <dgm:spPr/>
      <dgm:t>
        <a:bodyPr/>
        <a:lstStyle/>
        <a:p>
          <a:endParaRPr lang="en-CA"/>
        </a:p>
      </dgm:t>
    </dgm:pt>
    <dgm:pt modelId="{589AF552-AD2D-4352-ACA7-584727D8882F}" type="pres">
      <dgm:prSet presAssocID="{B22D91CD-198B-41EE-BA84-9D57DB6310FC}" presName="Parent" presStyleLbl="node0" presStyleIdx="0" presStyleCnt="1" custScaleX="117755" custScaleY="81676" custLinFactNeighborX="-12736" custLinFactNeighborY="-1790">
        <dgm:presLayoutVars>
          <dgm:chMax val="6"/>
          <dgm:chPref val="6"/>
        </dgm:presLayoutVars>
      </dgm:prSet>
      <dgm:spPr/>
      <dgm:t>
        <a:bodyPr/>
        <a:lstStyle/>
        <a:p>
          <a:endParaRPr lang="en-CA"/>
        </a:p>
      </dgm:t>
    </dgm:pt>
    <dgm:pt modelId="{2D723C74-B619-40AB-A459-05E408FABB88}" type="pres">
      <dgm:prSet presAssocID="{375551EC-8BD0-4852-8651-F7DC3D529D0F}" presName="Accent1" presStyleCnt="0"/>
      <dgm:spPr/>
    </dgm:pt>
    <dgm:pt modelId="{3B01B036-61D0-4FF5-BE11-2680D8D133C1}" type="pres">
      <dgm:prSet presAssocID="{375551EC-8BD0-4852-8651-F7DC3D529D0F}" presName="Accent" presStyleLbl="bgShp" presStyleIdx="0" presStyleCnt="6"/>
      <dgm:spPr/>
    </dgm:pt>
    <dgm:pt modelId="{97F49839-F780-46C0-8F90-48875AB6ECD3}" type="pres">
      <dgm:prSet presAssocID="{375551EC-8BD0-4852-8651-F7DC3D529D0F}" presName="Child1" presStyleLbl="node1" presStyleIdx="0" presStyleCnt="6" custScaleX="143692" custScaleY="99657" custLinFactNeighborX="-16974" custLinFactNeighborY="20094">
        <dgm:presLayoutVars>
          <dgm:chMax val="0"/>
          <dgm:chPref val="0"/>
          <dgm:bulletEnabled val="1"/>
        </dgm:presLayoutVars>
      </dgm:prSet>
      <dgm:spPr/>
      <dgm:t>
        <a:bodyPr/>
        <a:lstStyle/>
        <a:p>
          <a:endParaRPr lang="en-CA"/>
        </a:p>
      </dgm:t>
    </dgm:pt>
    <dgm:pt modelId="{BF0E4310-4748-43C6-AF5A-32FC8C6AF8FB}" type="pres">
      <dgm:prSet presAssocID="{5C3757F6-0630-454A-A441-47CEE0BC52A6}" presName="Accent2" presStyleCnt="0"/>
      <dgm:spPr/>
    </dgm:pt>
    <dgm:pt modelId="{A7B6AFEB-21C8-4950-9521-1CF992126181}" type="pres">
      <dgm:prSet presAssocID="{5C3757F6-0630-454A-A441-47CEE0BC52A6}" presName="Accent" presStyleLbl="bgShp" presStyleIdx="1" presStyleCnt="6" custLinFactNeighborX="-15854" custLinFactNeighborY="-13801"/>
      <dgm:spPr/>
    </dgm:pt>
    <dgm:pt modelId="{B3CD6D16-77CD-4DE0-8893-1D1763DE91E7}" type="pres">
      <dgm:prSet presAssocID="{5C3757F6-0630-454A-A441-47CEE0BC52A6}" presName="Child2" presStyleLbl="node1" presStyleIdx="1" presStyleCnt="6" custScaleX="143692" custScaleY="99657" custLinFactNeighborX="12123" custLinFactNeighborY="7183">
        <dgm:presLayoutVars>
          <dgm:chMax val="0"/>
          <dgm:chPref val="0"/>
          <dgm:bulletEnabled val="1"/>
        </dgm:presLayoutVars>
      </dgm:prSet>
      <dgm:spPr/>
      <dgm:t>
        <a:bodyPr/>
        <a:lstStyle/>
        <a:p>
          <a:endParaRPr lang="en-CA"/>
        </a:p>
      </dgm:t>
    </dgm:pt>
    <dgm:pt modelId="{65AFB652-15BC-4947-BA8B-8D25F158A514}" type="pres">
      <dgm:prSet presAssocID="{4BB811B2-97F4-450A-A680-BCBECCF6F09B}" presName="Accent3" presStyleCnt="0"/>
      <dgm:spPr/>
    </dgm:pt>
    <dgm:pt modelId="{171643EB-536B-45FD-814B-08F5905ED5B5}" type="pres">
      <dgm:prSet presAssocID="{4BB811B2-97F4-450A-A680-BCBECCF6F09B}" presName="Accent" presStyleLbl="bgShp" presStyleIdx="2" presStyleCnt="6"/>
      <dgm:spPr/>
    </dgm:pt>
    <dgm:pt modelId="{81DA9610-F98E-420F-8EF9-A2035BA8B5A1}" type="pres">
      <dgm:prSet presAssocID="{4BB811B2-97F4-450A-A680-BCBECCF6F09B}" presName="Child3" presStyleLbl="node1" presStyleIdx="2" presStyleCnt="6" custScaleX="143692" custScaleY="99657" custLinFactNeighborX="12489" custLinFactNeighborY="-12969">
        <dgm:presLayoutVars>
          <dgm:chMax val="0"/>
          <dgm:chPref val="0"/>
          <dgm:bulletEnabled val="1"/>
        </dgm:presLayoutVars>
      </dgm:prSet>
      <dgm:spPr/>
      <dgm:t>
        <a:bodyPr/>
        <a:lstStyle/>
        <a:p>
          <a:endParaRPr lang="en-CA"/>
        </a:p>
      </dgm:t>
    </dgm:pt>
    <dgm:pt modelId="{E4DDEAA6-E87E-4209-9DF5-067C5564A036}" type="pres">
      <dgm:prSet presAssocID="{F6AE4926-50DE-42E8-923F-A646BC11C882}" presName="Accent4" presStyleCnt="0"/>
      <dgm:spPr/>
    </dgm:pt>
    <dgm:pt modelId="{498D2DD0-1D9F-4928-AF15-BD2807DC13CF}" type="pres">
      <dgm:prSet presAssocID="{F6AE4926-50DE-42E8-923F-A646BC11C882}" presName="Accent" presStyleLbl="bgShp" presStyleIdx="3" presStyleCnt="6"/>
      <dgm:spPr>
        <a:solidFill>
          <a:schemeClr val="bg1"/>
        </a:solidFill>
      </dgm:spPr>
    </dgm:pt>
    <dgm:pt modelId="{B4291D9D-64E5-4BEF-AAC0-4C5385148020}" type="pres">
      <dgm:prSet presAssocID="{F6AE4926-50DE-42E8-923F-A646BC11C882}" presName="Child4" presStyleLbl="node1" presStyleIdx="3" presStyleCnt="6" custScaleX="143692" custScaleY="99657" custLinFactNeighborX="-15404" custLinFactNeighborY="-24361">
        <dgm:presLayoutVars>
          <dgm:chMax val="0"/>
          <dgm:chPref val="0"/>
          <dgm:bulletEnabled val="1"/>
        </dgm:presLayoutVars>
      </dgm:prSet>
      <dgm:spPr/>
      <dgm:t>
        <a:bodyPr/>
        <a:lstStyle/>
        <a:p>
          <a:endParaRPr lang="en-CA"/>
        </a:p>
      </dgm:t>
    </dgm:pt>
    <dgm:pt modelId="{FA1947C7-3176-4074-9A3E-E80316849DF3}" type="pres">
      <dgm:prSet presAssocID="{3D1E6EFB-E763-44EA-96BF-F504FA2D3403}" presName="Accent5" presStyleCnt="0"/>
      <dgm:spPr/>
    </dgm:pt>
    <dgm:pt modelId="{935F73DE-1BF5-43DE-95BA-A383A3D42D29}" type="pres">
      <dgm:prSet presAssocID="{3D1E6EFB-E763-44EA-96BF-F504FA2D3403}" presName="Accent" presStyleLbl="bgShp" presStyleIdx="4" presStyleCnt="6"/>
      <dgm:spPr/>
    </dgm:pt>
    <dgm:pt modelId="{5C741645-F2D9-49D2-A48E-676FA1751C01}" type="pres">
      <dgm:prSet presAssocID="{3D1E6EFB-E763-44EA-96BF-F504FA2D3403}" presName="Child5" presStyleLbl="node1" presStyleIdx="4" presStyleCnt="6" custScaleX="143692" custScaleY="99657" custLinFactNeighborX="-42356" custLinFactNeighborY="-13195">
        <dgm:presLayoutVars>
          <dgm:chMax val="0"/>
          <dgm:chPref val="0"/>
          <dgm:bulletEnabled val="1"/>
        </dgm:presLayoutVars>
      </dgm:prSet>
      <dgm:spPr/>
      <dgm:t>
        <a:bodyPr/>
        <a:lstStyle/>
        <a:p>
          <a:endParaRPr lang="en-CA"/>
        </a:p>
      </dgm:t>
    </dgm:pt>
    <dgm:pt modelId="{2A19FEC0-631F-493C-9EDB-9BA094358740}" type="pres">
      <dgm:prSet presAssocID="{BBCB63FC-6AD3-4515-892F-CEA4A2FA9D5B}" presName="Accent6" presStyleCnt="0"/>
      <dgm:spPr/>
    </dgm:pt>
    <dgm:pt modelId="{1EFB9D98-3A10-4E4D-A21C-C60E9B05A8A6}" type="pres">
      <dgm:prSet presAssocID="{BBCB63FC-6AD3-4515-892F-CEA4A2FA9D5B}" presName="Accent" presStyleLbl="bgShp" presStyleIdx="5" presStyleCnt="6" custLinFactNeighborX="-25103"/>
      <dgm:spPr>
        <a:solidFill>
          <a:schemeClr val="bg2"/>
        </a:solidFill>
      </dgm:spPr>
    </dgm:pt>
    <dgm:pt modelId="{972E4866-1458-48ED-AD60-2B39477AF9CA}" type="pres">
      <dgm:prSet presAssocID="{BBCB63FC-6AD3-4515-892F-CEA4A2FA9D5B}" presName="Child6" presStyleLbl="node1" presStyleIdx="5" presStyleCnt="6" custScaleX="143692" custScaleY="99657" custLinFactNeighborX="-43340" custLinFactNeighborY="8269">
        <dgm:presLayoutVars>
          <dgm:chMax val="0"/>
          <dgm:chPref val="0"/>
          <dgm:bulletEnabled val="1"/>
        </dgm:presLayoutVars>
      </dgm:prSet>
      <dgm:spPr/>
      <dgm:t>
        <a:bodyPr/>
        <a:lstStyle/>
        <a:p>
          <a:endParaRPr lang="en-CA"/>
        </a:p>
      </dgm:t>
    </dgm:pt>
  </dgm:ptLst>
  <dgm:cxnLst>
    <dgm:cxn modelId="{16530240-3B01-4676-A00A-5CBD8544D046}" srcId="{B22D91CD-198B-41EE-BA84-9D57DB6310FC}" destId="{4BB811B2-97F4-450A-A680-BCBECCF6F09B}" srcOrd="2" destOrd="0" parTransId="{051B20E2-DECA-4A7D-AE56-789848D8A855}" sibTransId="{03C1135D-BCBB-483E-B749-C3743627E488}"/>
    <dgm:cxn modelId="{8EE8817E-67A9-48BD-9C54-45389DB2A189}" srcId="{B22D91CD-198B-41EE-BA84-9D57DB6310FC}" destId="{5C3757F6-0630-454A-A441-47CEE0BC52A6}" srcOrd="1" destOrd="0" parTransId="{D0EF3351-A066-4BBD-A3CB-882CA843DE32}" sibTransId="{56F767D7-5523-493D-9C3A-1D1575FA849C}"/>
    <dgm:cxn modelId="{A4AB2818-6239-4AC9-BD5E-4AF4A4A73822}" type="presOf" srcId="{B22D91CD-198B-41EE-BA84-9D57DB6310FC}" destId="{589AF552-AD2D-4352-ACA7-584727D8882F}" srcOrd="0" destOrd="0" presId="urn:microsoft.com/office/officeart/2011/layout/HexagonRadial"/>
    <dgm:cxn modelId="{5DC617DA-C4A1-4BAE-8808-B10FAED407C0}" srcId="{D65F9593-AE58-43DF-9879-00C4264FE31F}" destId="{B22D91CD-198B-41EE-BA84-9D57DB6310FC}" srcOrd="0" destOrd="0" parTransId="{11B6014A-AB5A-4DE2-B696-7FB54B9937D7}" sibTransId="{FDA5D3F6-EB22-442B-99B5-FC8781859099}"/>
    <dgm:cxn modelId="{ADA0039F-C8D5-4923-8ED3-E3352063ACD8}" type="presOf" srcId="{F6AE4926-50DE-42E8-923F-A646BC11C882}" destId="{B4291D9D-64E5-4BEF-AAC0-4C5385148020}" srcOrd="0" destOrd="0" presId="urn:microsoft.com/office/officeart/2011/layout/HexagonRadial"/>
    <dgm:cxn modelId="{97046A0C-9805-476E-BBA6-38CC78D62ACE}" type="presOf" srcId="{4BB811B2-97F4-450A-A680-BCBECCF6F09B}" destId="{81DA9610-F98E-420F-8EF9-A2035BA8B5A1}" srcOrd="0" destOrd="0" presId="urn:microsoft.com/office/officeart/2011/layout/HexagonRadial"/>
    <dgm:cxn modelId="{F817C67C-EAC3-4490-8D61-A7FC3E181E98}" srcId="{B22D91CD-198B-41EE-BA84-9D57DB6310FC}" destId="{3D1E6EFB-E763-44EA-96BF-F504FA2D3403}" srcOrd="4" destOrd="0" parTransId="{F9FCB6E9-CCD3-4B30-AB37-E1D7A76E54B0}" sibTransId="{FD71C471-AA27-42C4-8DAD-AE3CEB3BD143}"/>
    <dgm:cxn modelId="{A9907965-2175-4C0F-80C1-9BF2BB99B34E}" type="presOf" srcId="{375551EC-8BD0-4852-8651-F7DC3D529D0F}" destId="{97F49839-F780-46C0-8F90-48875AB6ECD3}" srcOrd="0" destOrd="0" presId="urn:microsoft.com/office/officeart/2011/layout/HexagonRadial"/>
    <dgm:cxn modelId="{57D157EC-D4CD-43A2-9D26-BFB973FC7FF1}" type="presOf" srcId="{BBCB63FC-6AD3-4515-892F-CEA4A2FA9D5B}" destId="{972E4866-1458-48ED-AD60-2B39477AF9CA}" srcOrd="0" destOrd="0" presId="urn:microsoft.com/office/officeart/2011/layout/HexagonRadial"/>
    <dgm:cxn modelId="{08A7FDED-DE4E-40E8-A433-785ACD3C4EFE}" type="presOf" srcId="{3D1E6EFB-E763-44EA-96BF-F504FA2D3403}" destId="{5C741645-F2D9-49D2-A48E-676FA1751C01}" srcOrd="0" destOrd="0" presId="urn:microsoft.com/office/officeart/2011/layout/HexagonRadial"/>
    <dgm:cxn modelId="{FB0C4AFC-1149-4C9C-86DF-1C637058426D}" type="presOf" srcId="{5C3757F6-0630-454A-A441-47CEE0BC52A6}" destId="{B3CD6D16-77CD-4DE0-8893-1D1763DE91E7}" srcOrd="0" destOrd="0" presId="urn:microsoft.com/office/officeart/2011/layout/HexagonRadial"/>
    <dgm:cxn modelId="{52D9C52F-C951-49C8-879D-AC656758521A}" srcId="{B22D91CD-198B-41EE-BA84-9D57DB6310FC}" destId="{BBCB63FC-6AD3-4515-892F-CEA4A2FA9D5B}" srcOrd="5" destOrd="0" parTransId="{81F1E12E-221F-4C44-A7EE-69B74634DA0C}" sibTransId="{6393BF6E-D85E-464F-A3B6-5097495FE623}"/>
    <dgm:cxn modelId="{B2FD7ADC-9D2A-4A27-ACCC-7491B6CD09B9}" type="presOf" srcId="{D65F9593-AE58-43DF-9879-00C4264FE31F}" destId="{0026F0DB-99D1-4091-A4EE-27D3A9487CDA}" srcOrd="0" destOrd="0" presId="urn:microsoft.com/office/officeart/2011/layout/HexagonRadial"/>
    <dgm:cxn modelId="{0819FB1F-BFA8-4BC4-BBF8-429FBD92E94B}" srcId="{B22D91CD-198B-41EE-BA84-9D57DB6310FC}" destId="{375551EC-8BD0-4852-8651-F7DC3D529D0F}" srcOrd="0" destOrd="0" parTransId="{A14CBEB2-4D78-4A98-BDA5-685EF443D696}" sibTransId="{2777AF1E-81EC-4484-B9DB-0F145032383B}"/>
    <dgm:cxn modelId="{8EEA5497-04DA-4660-816F-C1652660311B}" srcId="{B22D91CD-198B-41EE-BA84-9D57DB6310FC}" destId="{F6AE4926-50DE-42E8-923F-A646BC11C882}" srcOrd="3" destOrd="0" parTransId="{4C62FD65-658E-44C5-A507-6C96B0D27451}" sibTransId="{6E85FBC0-62F5-4D26-A18B-B27E6D157949}"/>
    <dgm:cxn modelId="{9563B062-2073-4FA3-883E-983C26399AE2}" type="presParOf" srcId="{0026F0DB-99D1-4091-A4EE-27D3A9487CDA}" destId="{589AF552-AD2D-4352-ACA7-584727D8882F}" srcOrd="0" destOrd="0" presId="urn:microsoft.com/office/officeart/2011/layout/HexagonRadial"/>
    <dgm:cxn modelId="{01F17055-1ECA-495A-9C23-45F58E12FC9B}" type="presParOf" srcId="{0026F0DB-99D1-4091-A4EE-27D3A9487CDA}" destId="{2D723C74-B619-40AB-A459-05E408FABB88}" srcOrd="1" destOrd="0" presId="urn:microsoft.com/office/officeart/2011/layout/HexagonRadial"/>
    <dgm:cxn modelId="{19C05DED-5B8A-421B-8E32-C4E0575D2B4D}" type="presParOf" srcId="{2D723C74-B619-40AB-A459-05E408FABB88}" destId="{3B01B036-61D0-4FF5-BE11-2680D8D133C1}" srcOrd="0" destOrd="0" presId="urn:microsoft.com/office/officeart/2011/layout/HexagonRadial"/>
    <dgm:cxn modelId="{3000CAE6-1AE5-4B74-9126-50F91129A785}" type="presParOf" srcId="{0026F0DB-99D1-4091-A4EE-27D3A9487CDA}" destId="{97F49839-F780-46C0-8F90-48875AB6ECD3}" srcOrd="2" destOrd="0" presId="urn:microsoft.com/office/officeart/2011/layout/HexagonRadial"/>
    <dgm:cxn modelId="{494AA124-5292-4E01-B5EB-FE55E3A9E482}" type="presParOf" srcId="{0026F0DB-99D1-4091-A4EE-27D3A9487CDA}" destId="{BF0E4310-4748-43C6-AF5A-32FC8C6AF8FB}" srcOrd="3" destOrd="0" presId="urn:microsoft.com/office/officeart/2011/layout/HexagonRadial"/>
    <dgm:cxn modelId="{82CCC724-DDF9-42B6-9E74-C4417DCBC64A}" type="presParOf" srcId="{BF0E4310-4748-43C6-AF5A-32FC8C6AF8FB}" destId="{A7B6AFEB-21C8-4950-9521-1CF992126181}" srcOrd="0" destOrd="0" presId="urn:microsoft.com/office/officeart/2011/layout/HexagonRadial"/>
    <dgm:cxn modelId="{BAECC687-E81E-4F68-802F-B2E35AA96AAC}" type="presParOf" srcId="{0026F0DB-99D1-4091-A4EE-27D3A9487CDA}" destId="{B3CD6D16-77CD-4DE0-8893-1D1763DE91E7}" srcOrd="4" destOrd="0" presId="urn:microsoft.com/office/officeart/2011/layout/HexagonRadial"/>
    <dgm:cxn modelId="{534460E6-7E55-4C1B-B400-E6E7210401F5}" type="presParOf" srcId="{0026F0DB-99D1-4091-A4EE-27D3A9487CDA}" destId="{65AFB652-15BC-4947-BA8B-8D25F158A514}" srcOrd="5" destOrd="0" presId="urn:microsoft.com/office/officeart/2011/layout/HexagonRadial"/>
    <dgm:cxn modelId="{3777B4C4-0BFC-4FB4-AD6A-A933A0B88539}" type="presParOf" srcId="{65AFB652-15BC-4947-BA8B-8D25F158A514}" destId="{171643EB-536B-45FD-814B-08F5905ED5B5}" srcOrd="0" destOrd="0" presId="urn:microsoft.com/office/officeart/2011/layout/HexagonRadial"/>
    <dgm:cxn modelId="{FB8F8D28-8719-485A-975F-7F983C239606}" type="presParOf" srcId="{0026F0DB-99D1-4091-A4EE-27D3A9487CDA}" destId="{81DA9610-F98E-420F-8EF9-A2035BA8B5A1}" srcOrd="6" destOrd="0" presId="urn:microsoft.com/office/officeart/2011/layout/HexagonRadial"/>
    <dgm:cxn modelId="{822EECC0-DEF1-4671-871E-FED8A81C19D0}" type="presParOf" srcId="{0026F0DB-99D1-4091-A4EE-27D3A9487CDA}" destId="{E4DDEAA6-E87E-4209-9DF5-067C5564A036}" srcOrd="7" destOrd="0" presId="urn:microsoft.com/office/officeart/2011/layout/HexagonRadial"/>
    <dgm:cxn modelId="{F42901B5-71AE-4186-8FEF-292CE4F63B24}" type="presParOf" srcId="{E4DDEAA6-E87E-4209-9DF5-067C5564A036}" destId="{498D2DD0-1D9F-4928-AF15-BD2807DC13CF}" srcOrd="0" destOrd="0" presId="urn:microsoft.com/office/officeart/2011/layout/HexagonRadial"/>
    <dgm:cxn modelId="{0E4A303C-DE48-4A91-889C-61B0457AE7C9}" type="presParOf" srcId="{0026F0DB-99D1-4091-A4EE-27D3A9487CDA}" destId="{B4291D9D-64E5-4BEF-AAC0-4C5385148020}" srcOrd="8" destOrd="0" presId="urn:microsoft.com/office/officeart/2011/layout/HexagonRadial"/>
    <dgm:cxn modelId="{AB41F085-3EEB-429E-BD60-74AF6AD55530}" type="presParOf" srcId="{0026F0DB-99D1-4091-A4EE-27D3A9487CDA}" destId="{FA1947C7-3176-4074-9A3E-E80316849DF3}" srcOrd="9" destOrd="0" presId="urn:microsoft.com/office/officeart/2011/layout/HexagonRadial"/>
    <dgm:cxn modelId="{F5A27DF2-7D96-4950-873A-8224012116A0}" type="presParOf" srcId="{FA1947C7-3176-4074-9A3E-E80316849DF3}" destId="{935F73DE-1BF5-43DE-95BA-A383A3D42D29}" srcOrd="0" destOrd="0" presId="urn:microsoft.com/office/officeart/2011/layout/HexagonRadial"/>
    <dgm:cxn modelId="{82A21925-0C7B-47BE-B061-9A200B36EC0C}" type="presParOf" srcId="{0026F0DB-99D1-4091-A4EE-27D3A9487CDA}" destId="{5C741645-F2D9-49D2-A48E-676FA1751C01}" srcOrd="10" destOrd="0" presId="urn:microsoft.com/office/officeart/2011/layout/HexagonRadial"/>
    <dgm:cxn modelId="{4A9C3753-18E3-4DCA-8455-E8542A1935A7}" type="presParOf" srcId="{0026F0DB-99D1-4091-A4EE-27D3A9487CDA}" destId="{2A19FEC0-631F-493C-9EDB-9BA094358740}" srcOrd="11" destOrd="0" presId="urn:microsoft.com/office/officeart/2011/layout/HexagonRadial"/>
    <dgm:cxn modelId="{E70F97F8-819E-425E-B991-D27D64F7A802}" type="presParOf" srcId="{2A19FEC0-631F-493C-9EDB-9BA094358740}" destId="{1EFB9D98-3A10-4E4D-A21C-C60E9B05A8A6}" srcOrd="0" destOrd="0" presId="urn:microsoft.com/office/officeart/2011/layout/HexagonRadial"/>
    <dgm:cxn modelId="{F5E8C572-D572-4983-9A5F-12F70B9B2E02}" type="presParOf" srcId="{0026F0DB-99D1-4091-A4EE-27D3A9487CDA}" destId="{972E4866-1458-48ED-AD60-2B39477AF9C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C4042-3468-43DE-82AF-0DEEE84CC254}" type="doc">
      <dgm:prSet loTypeId="urn:microsoft.com/office/officeart/2005/8/layout/radial5" loCatId="relationship" qsTypeId="urn:microsoft.com/office/officeart/2005/8/quickstyle/simple1" qsCatId="simple" csTypeId="urn:microsoft.com/office/officeart/2005/8/colors/colorful5" csCatId="colorful" phldr="1"/>
      <dgm:spPr/>
      <dgm:t>
        <a:bodyPr/>
        <a:lstStyle/>
        <a:p>
          <a:endParaRPr lang="en-CA"/>
        </a:p>
      </dgm:t>
    </dgm:pt>
    <dgm:pt modelId="{139943F7-A150-421F-9A8B-482C00692F41}">
      <dgm:prSet phldrT="[Text]" custT="1"/>
      <dgm:spPr>
        <a:solidFill>
          <a:srgbClr val="00C1DE"/>
        </a:solidFill>
        <a:ln w="19050">
          <a:solidFill>
            <a:srgbClr val="003152"/>
          </a:solidFill>
        </a:ln>
      </dgm:spPr>
      <dgm:t>
        <a:bodyPr/>
        <a:lstStyle/>
        <a:p>
          <a:r>
            <a:rPr lang="en-CA" sz="2000" b="1" dirty="0">
              <a:solidFill>
                <a:srgbClr val="002060"/>
              </a:solidFill>
              <a:latin typeface="Verdana" panose="020B0604030504040204" pitchFamily="34" charset="0"/>
              <a:ea typeface="Verdana" panose="020B0604030504040204" pitchFamily="34" charset="0"/>
              <a:cs typeface="Verdana" panose="020B0604030504040204" pitchFamily="34" charset="0"/>
            </a:rPr>
            <a:t>Total Cost</a:t>
          </a:r>
        </a:p>
      </dgm:t>
    </dgm:pt>
    <dgm:pt modelId="{1661D95B-9823-45ED-AD80-3D7ECF7665C9}" type="parTrans" cxnId="{F205A204-852C-408F-BD9D-AA2B73571158}">
      <dgm:prSet/>
      <dgm:spPr/>
      <dgm:t>
        <a:bodyPr/>
        <a:lstStyle/>
        <a:p>
          <a:endParaRPr lang="en-CA"/>
        </a:p>
      </dgm:t>
    </dgm:pt>
    <dgm:pt modelId="{FF4AD775-9E91-4AF9-A098-6F81235E9EF9}" type="sibTrans" cxnId="{F205A204-852C-408F-BD9D-AA2B73571158}">
      <dgm:prSet/>
      <dgm:spPr/>
      <dgm:t>
        <a:bodyPr/>
        <a:lstStyle/>
        <a:p>
          <a:endParaRPr lang="en-CA"/>
        </a:p>
      </dgm:t>
    </dgm:pt>
    <dgm:pt modelId="{FFFFCF85-0A5D-4010-91E0-7A3D22682DAB}">
      <dgm:prSet phldrT="[Text]" custT="1"/>
      <dgm:spPr>
        <a:solidFill>
          <a:srgbClr val="557FA6"/>
        </a:solidFill>
      </dgm:spPr>
      <dgm:t>
        <a:bodyPr/>
        <a:lstStyle/>
        <a:p>
          <a:r>
            <a:rPr lang="en-CA" sz="1200" dirty="0">
              <a:latin typeface="Verdana" panose="020B0604030504040204" pitchFamily="34" charset="0"/>
              <a:ea typeface="Verdana" panose="020B0604030504040204" pitchFamily="34" charset="0"/>
              <a:cs typeface="Verdana" panose="020B0604030504040204" pitchFamily="34" charset="0"/>
            </a:rPr>
            <a:t>Direct Costs to Patients</a:t>
          </a:r>
        </a:p>
      </dgm:t>
    </dgm:pt>
    <dgm:pt modelId="{754779FD-1AAF-4B40-97BE-CC384B6379ED}" type="parTrans" cxnId="{DB29CF45-8330-4138-B4C3-2EB358533F6B}">
      <dgm:prSet/>
      <dgm:spPr>
        <a:solidFill>
          <a:srgbClr val="557FA6"/>
        </a:solidFill>
      </dgm:spPr>
      <dgm:t>
        <a:bodyPr/>
        <a:lstStyle/>
        <a:p>
          <a:endParaRPr lang="en-CA"/>
        </a:p>
      </dgm:t>
    </dgm:pt>
    <dgm:pt modelId="{BAFF3878-356B-4CE0-8256-313910571692}" type="sibTrans" cxnId="{DB29CF45-8330-4138-B4C3-2EB358533F6B}">
      <dgm:prSet/>
      <dgm:spPr/>
      <dgm:t>
        <a:bodyPr/>
        <a:lstStyle/>
        <a:p>
          <a:endParaRPr lang="en-CA"/>
        </a:p>
      </dgm:t>
    </dgm:pt>
    <dgm:pt modelId="{EACF6BCB-B1DD-4D11-8D7B-904CF1323C2F}">
      <dgm:prSet phldrT="[Text]" custT="1"/>
      <dgm:spPr>
        <a:solidFill>
          <a:srgbClr val="414F5C"/>
        </a:solidFill>
      </dgm:spPr>
      <dgm:t>
        <a:bodyPr/>
        <a:lstStyle/>
        <a:p>
          <a:r>
            <a:rPr lang="en-CA" sz="1200" dirty="0">
              <a:latin typeface="Verdana" panose="020B0604030504040204" pitchFamily="34" charset="0"/>
              <a:ea typeface="Verdana" panose="020B0604030504040204" pitchFamily="34" charset="0"/>
              <a:cs typeface="Verdana" panose="020B0604030504040204" pitchFamily="34" charset="0"/>
            </a:rPr>
            <a:t>Direct Costs to System</a:t>
          </a:r>
        </a:p>
      </dgm:t>
    </dgm:pt>
    <dgm:pt modelId="{5A1F57DE-7E75-432C-9C22-7C3C722C8694}" type="parTrans" cxnId="{CC72C0AC-456C-40BD-B75F-A18A3C1F42D1}">
      <dgm:prSet/>
      <dgm:spPr>
        <a:solidFill>
          <a:srgbClr val="414F5C"/>
        </a:solidFill>
      </dgm:spPr>
      <dgm:t>
        <a:bodyPr/>
        <a:lstStyle/>
        <a:p>
          <a:endParaRPr lang="en-CA"/>
        </a:p>
      </dgm:t>
    </dgm:pt>
    <dgm:pt modelId="{581A7E30-B180-4E01-8D60-75372C381B3A}" type="sibTrans" cxnId="{CC72C0AC-456C-40BD-B75F-A18A3C1F42D1}">
      <dgm:prSet/>
      <dgm:spPr/>
      <dgm:t>
        <a:bodyPr/>
        <a:lstStyle/>
        <a:p>
          <a:endParaRPr lang="en-CA"/>
        </a:p>
      </dgm:t>
    </dgm:pt>
    <dgm:pt modelId="{98CE88F7-9FC6-4ADF-A165-B7A2B29B5494}">
      <dgm:prSet phldrT="[Text]" custT="1"/>
      <dgm:spPr>
        <a:solidFill>
          <a:srgbClr val="C8B385"/>
        </a:solidFill>
      </dgm:spPr>
      <dgm:t>
        <a:bodyPr/>
        <a:lstStyle/>
        <a:p>
          <a:r>
            <a:rPr lang="en-CA" sz="1200" dirty="0" smtClean="0">
              <a:latin typeface="Verdana" panose="020B0604030504040204" pitchFamily="34" charset="0"/>
              <a:ea typeface="Verdana" panose="020B0604030504040204" pitchFamily="34" charset="0"/>
              <a:cs typeface="Verdana" panose="020B0604030504040204" pitchFamily="34" charset="0"/>
            </a:rPr>
            <a:t>Down-stream </a:t>
          </a:r>
          <a:r>
            <a:rPr lang="en-CA" sz="1200" dirty="0">
              <a:latin typeface="Verdana" panose="020B0604030504040204" pitchFamily="34" charset="0"/>
              <a:ea typeface="Verdana" panose="020B0604030504040204" pitchFamily="34" charset="0"/>
              <a:cs typeface="Verdana" panose="020B0604030504040204" pitchFamily="34" charset="0"/>
            </a:rPr>
            <a:t>Costs and Harm</a:t>
          </a:r>
        </a:p>
      </dgm:t>
    </dgm:pt>
    <dgm:pt modelId="{C7149265-AD6C-4394-9A3B-921088365D7E}" type="parTrans" cxnId="{EFCDF3AB-7A47-40E2-B90D-9F69C65D95D9}">
      <dgm:prSet/>
      <dgm:spPr>
        <a:solidFill>
          <a:srgbClr val="C8B385"/>
        </a:solidFill>
      </dgm:spPr>
      <dgm:t>
        <a:bodyPr/>
        <a:lstStyle/>
        <a:p>
          <a:endParaRPr lang="en-CA"/>
        </a:p>
      </dgm:t>
    </dgm:pt>
    <dgm:pt modelId="{CB07A53B-6B0C-4DF1-B8B0-AED352D69C52}" type="sibTrans" cxnId="{EFCDF3AB-7A47-40E2-B90D-9F69C65D95D9}">
      <dgm:prSet/>
      <dgm:spPr/>
      <dgm:t>
        <a:bodyPr/>
        <a:lstStyle/>
        <a:p>
          <a:endParaRPr lang="en-CA"/>
        </a:p>
      </dgm:t>
    </dgm:pt>
    <dgm:pt modelId="{8761B2BA-BE83-45A1-AB23-7BBA6745E4E5}">
      <dgm:prSet phldrT="[Text]" custT="1"/>
      <dgm:spPr>
        <a:solidFill>
          <a:srgbClr val="998D5F"/>
        </a:solidFill>
      </dgm:spPr>
      <dgm:t>
        <a:bodyPr/>
        <a:lstStyle/>
        <a:p>
          <a:r>
            <a:rPr lang="en-CA" sz="1050" dirty="0">
              <a:latin typeface="Verdana" panose="020B0604030504040204" pitchFamily="34" charset="0"/>
              <a:ea typeface="Verdana" panose="020B0604030504040204" pitchFamily="34" charset="0"/>
              <a:cs typeface="Verdana" panose="020B0604030504040204" pitchFamily="34" charset="0"/>
            </a:rPr>
            <a:t>Opportunity Costs</a:t>
          </a:r>
        </a:p>
      </dgm:t>
    </dgm:pt>
    <dgm:pt modelId="{38AE5FCC-B224-4D44-8854-51B540260AA1}" type="parTrans" cxnId="{9E982BFE-6EC2-46C5-9674-4028D711D9F2}">
      <dgm:prSet/>
      <dgm:spPr>
        <a:solidFill>
          <a:srgbClr val="998D5F"/>
        </a:solidFill>
      </dgm:spPr>
      <dgm:t>
        <a:bodyPr/>
        <a:lstStyle/>
        <a:p>
          <a:endParaRPr lang="en-CA"/>
        </a:p>
      </dgm:t>
    </dgm:pt>
    <dgm:pt modelId="{E0DA465E-99CF-4FEE-9C9D-AC3353C19012}" type="sibTrans" cxnId="{9E982BFE-6EC2-46C5-9674-4028D711D9F2}">
      <dgm:prSet/>
      <dgm:spPr/>
      <dgm:t>
        <a:bodyPr/>
        <a:lstStyle/>
        <a:p>
          <a:endParaRPr lang="en-CA"/>
        </a:p>
      </dgm:t>
    </dgm:pt>
    <dgm:pt modelId="{8D270CBE-CF76-441C-AC3B-E02E1728AD54}" type="pres">
      <dgm:prSet presAssocID="{75AC4042-3468-43DE-82AF-0DEEE84CC254}" presName="Name0" presStyleCnt="0">
        <dgm:presLayoutVars>
          <dgm:chMax val="1"/>
          <dgm:dir/>
          <dgm:animLvl val="ctr"/>
          <dgm:resizeHandles val="exact"/>
        </dgm:presLayoutVars>
      </dgm:prSet>
      <dgm:spPr/>
      <dgm:t>
        <a:bodyPr/>
        <a:lstStyle/>
        <a:p>
          <a:endParaRPr lang="en-CA"/>
        </a:p>
      </dgm:t>
    </dgm:pt>
    <dgm:pt modelId="{D993AE89-11E3-4F26-86E3-BABAA809A041}" type="pres">
      <dgm:prSet presAssocID="{139943F7-A150-421F-9A8B-482C00692F41}" presName="centerShape" presStyleLbl="node0" presStyleIdx="0" presStyleCnt="1" custLinFactNeighborY="559"/>
      <dgm:spPr/>
      <dgm:t>
        <a:bodyPr/>
        <a:lstStyle/>
        <a:p>
          <a:endParaRPr lang="en-CA"/>
        </a:p>
      </dgm:t>
    </dgm:pt>
    <dgm:pt modelId="{D288F496-C77D-42D8-B269-229567FD264C}" type="pres">
      <dgm:prSet presAssocID="{754779FD-1AAF-4B40-97BE-CC384B6379ED}" presName="parTrans" presStyleLbl="sibTrans2D1" presStyleIdx="0" presStyleCnt="4" custAng="10800000"/>
      <dgm:spPr/>
      <dgm:t>
        <a:bodyPr/>
        <a:lstStyle/>
        <a:p>
          <a:endParaRPr lang="en-CA"/>
        </a:p>
      </dgm:t>
    </dgm:pt>
    <dgm:pt modelId="{036E649E-599F-4FE1-844C-66DB5E6B0C56}" type="pres">
      <dgm:prSet presAssocID="{754779FD-1AAF-4B40-97BE-CC384B6379ED}" presName="connectorText" presStyleLbl="sibTrans2D1" presStyleIdx="0" presStyleCnt="4"/>
      <dgm:spPr/>
      <dgm:t>
        <a:bodyPr/>
        <a:lstStyle/>
        <a:p>
          <a:endParaRPr lang="en-CA"/>
        </a:p>
      </dgm:t>
    </dgm:pt>
    <dgm:pt modelId="{3BB6DF4E-314A-46BE-A150-7439B7E67295}" type="pres">
      <dgm:prSet presAssocID="{FFFFCF85-0A5D-4010-91E0-7A3D22682DAB}" presName="node" presStyleLbl="node1" presStyleIdx="0" presStyleCnt="4">
        <dgm:presLayoutVars>
          <dgm:bulletEnabled val="1"/>
        </dgm:presLayoutVars>
      </dgm:prSet>
      <dgm:spPr/>
      <dgm:t>
        <a:bodyPr/>
        <a:lstStyle/>
        <a:p>
          <a:endParaRPr lang="en-CA"/>
        </a:p>
      </dgm:t>
    </dgm:pt>
    <dgm:pt modelId="{9A8F0A3A-05BE-4C43-ADFE-1D1B6046BF6F}" type="pres">
      <dgm:prSet presAssocID="{5A1F57DE-7E75-432C-9C22-7C3C722C8694}" presName="parTrans" presStyleLbl="sibTrans2D1" presStyleIdx="1" presStyleCnt="4" custAng="10800000"/>
      <dgm:spPr/>
      <dgm:t>
        <a:bodyPr/>
        <a:lstStyle/>
        <a:p>
          <a:endParaRPr lang="en-CA"/>
        </a:p>
      </dgm:t>
    </dgm:pt>
    <dgm:pt modelId="{A1C95199-6C38-4568-B001-BECC05FA5E91}" type="pres">
      <dgm:prSet presAssocID="{5A1F57DE-7E75-432C-9C22-7C3C722C8694}" presName="connectorText" presStyleLbl="sibTrans2D1" presStyleIdx="1" presStyleCnt="4"/>
      <dgm:spPr/>
      <dgm:t>
        <a:bodyPr/>
        <a:lstStyle/>
        <a:p>
          <a:endParaRPr lang="en-CA"/>
        </a:p>
      </dgm:t>
    </dgm:pt>
    <dgm:pt modelId="{105A948A-450D-42CA-9939-904E8D62D4DB}" type="pres">
      <dgm:prSet presAssocID="{EACF6BCB-B1DD-4D11-8D7B-904CF1323C2F}" presName="node" presStyleLbl="node1" presStyleIdx="1" presStyleCnt="4">
        <dgm:presLayoutVars>
          <dgm:bulletEnabled val="1"/>
        </dgm:presLayoutVars>
      </dgm:prSet>
      <dgm:spPr/>
      <dgm:t>
        <a:bodyPr/>
        <a:lstStyle/>
        <a:p>
          <a:endParaRPr lang="en-CA"/>
        </a:p>
      </dgm:t>
    </dgm:pt>
    <dgm:pt modelId="{3C513615-3F90-4458-82ED-5EE976635428}" type="pres">
      <dgm:prSet presAssocID="{C7149265-AD6C-4394-9A3B-921088365D7E}" presName="parTrans" presStyleLbl="sibTrans2D1" presStyleIdx="2" presStyleCnt="4" custAng="10800000"/>
      <dgm:spPr/>
      <dgm:t>
        <a:bodyPr/>
        <a:lstStyle/>
        <a:p>
          <a:endParaRPr lang="en-CA"/>
        </a:p>
      </dgm:t>
    </dgm:pt>
    <dgm:pt modelId="{A914A4AC-012D-4A35-8038-A56AEC61909F}" type="pres">
      <dgm:prSet presAssocID="{C7149265-AD6C-4394-9A3B-921088365D7E}" presName="connectorText" presStyleLbl="sibTrans2D1" presStyleIdx="2" presStyleCnt="4"/>
      <dgm:spPr/>
      <dgm:t>
        <a:bodyPr/>
        <a:lstStyle/>
        <a:p>
          <a:endParaRPr lang="en-CA"/>
        </a:p>
      </dgm:t>
    </dgm:pt>
    <dgm:pt modelId="{F8520D4B-6DE9-4D13-BD41-07174CF38E6B}" type="pres">
      <dgm:prSet presAssocID="{98CE88F7-9FC6-4ADF-A165-B7A2B29B5494}" presName="node" presStyleLbl="node1" presStyleIdx="2" presStyleCnt="4">
        <dgm:presLayoutVars>
          <dgm:bulletEnabled val="1"/>
        </dgm:presLayoutVars>
      </dgm:prSet>
      <dgm:spPr/>
      <dgm:t>
        <a:bodyPr/>
        <a:lstStyle/>
        <a:p>
          <a:endParaRPr lang="en-CA"/>
        </a:p>
      </dgm:t>
    </dgm:pt>
    <dgm:pt modelId="{CEA84897-D4C7-4AC3-9756-043494FD04AE}" type="pres">
      <dgm:prSet presAssocID="{38AE5FCC-B224-4D44-8854-51B540260AA1}" presName="parTrans" presStyleLbl="sibTrans2D1" presStyleIdx="3" presStyleCnt="4" custAng="10800000"/>
      <dgm:spPr/>
      <dgm:t>
        <a:bodyPr/>
        <a:lstStyle/>
        <a:p>
          <a:endParaRPr lang="en-CA"/>
        </a:p>
      </dgm:t>
    </dgm:pt>
    <dgm:pt modelId="{9B6E1AFA-D06C-4A43-8C0C-DD9721FE1ACB}" type="pres">
      <dgm:prSet presAssocID="{38AE5FCC-B224-4D44-8854-51B540260AA1}" presName="connectorText" presStyleLbl="sibTrans2D1" presStyleIdx="3" presStyleCnt="4"/>
      <dgm:spPr/>
      <dgm:t>
        <a:bodyPr/>
        <a:lstStyle/>
        <a:p>
          <a:endParaRPr lang="en-CA"/>
        </a:p>
      </dgm:t>
    </dgm:pt>
    <dgm:pt modelId="{E1A78FFB-366D-43C7-BCDC-B8095F85BB23}" type="pres">
      <dgm:prSet presAssocID="{8761B2BA-BE83-45A1-AB23-7BBA6745E4E5}" presName="node" presStyleLbl="node1" presStyleIdx="3" presStyleCnt="4">
        <dgm:presLayoutVars>
          <dgm:bulletEnabled val="1"/>
        </dgm:presLayoutVars>
      </dgm:prSet>
      <dgm:spPr/>
      <dgm:t>
        <a:bodyPr/>
        <a:lstStyle/>
        <a:p>
          <a:endParaRPr lang="en-CA"/>
        </a:p>
      </dgm:t>
    </dgm:pt>
  </dgm:ptLst>
  <dgm:cxnLst>
    <dgm:cxn modelId="{F205A204-852C-408F-BD9D-AA2B73571158}" srcId="{75AC4042-3468-43DE-82AF-0DEEE84CC254}" destId="{139943F7-A150-421F-9A8B-482C00692F41}" srcOrd="0" destOrd="0" parTransId="{1661D95B-9823-45ED-AD80-3D7ECF7665C9}" sibTransId="{FF4AD775-9E91-4AF9-A098-6F81235E9EF9}"/>
    <dgm:cxn modelId="{DB29CF45-8330-4138-B4C3-2EB358533F6B}" srcId="{139943F7-A150-421F-9A8B-482C00692F41}" destId="{FFFFCF85-0A5D-4010-91E0-7A3D22682DAB}" srcOrd="0" destOrd="0" parTransId="{754779FD-1AAF-4B40-97BE-CC384B6379ED}" sibTransId="{BAFF3878-356B-4CE0-8256-313910571692}"/>
    <dgm:cxn modelId="{B6717CB6-64F5-4DB9-8AEB-3B00127D3CBF}" type="presOf" srcId="{5A1F57DE-7E75-432C-9C22-7C3C722C8694}" destId="{A1C95199-6C38-4568-B001-BECC05FA5E91}" srcOrd="1" destOrd="0" presId="urn:microsoft.com/office/officeart/2005/8/layout/radial5"/>
    <dgm:cxn modelId="{99216000-265F-4060-837F-526E2B51DF27}" type="presOf" srcId="{754779FD-1AAF-4B40-97BE-CC384B6379ED}" destId="{D288F496-C77D-42D8-B269-229567FD264C}" srcOrd="0" destOrd="0" presId="urn:microsoft.com/office/officeart/2005/8/layout/radial5"/>
    <dgm:cxn modelId="{5200D38A-14F1-4F53-AF6E-03F6C059EDD6}" type="presOf" srcId="{139943F7-A150-421F-9A8B-482C00692F41}" destId="{D993AE89-11E3-4F26-86E3-BABAA809A041}" srcOrd="0" destOrd="0" presId="urn:microsoft.com/office/officeart/2005/8/layout/radial5"/>
    <dgm:cxn modelId="{EFCDF3AB-7A47-40E2-B90D-9F69C65D95D9}" srcId="{139943F7-A150-421F-9A8B-482C00692F41}" destId="{98CE88F7-9FC6-4ADF-A165-B7A2B29B5494}" srcOrd="2" destOrd="0" parTransId="{C7149265-AD6C-4394-9A3B-921088365D7E}" sibTransId="{CB07A53B-6B0C-4DF1-B8B0-AED352D69C52}"/>
    <dgm:cxn modelId="{FAECDCB0-E4ED-44D4-BC49-FC7348C484DB}" type="presOf" srcId="{FFFFCF85-0A5D-4010-91E0-7A3D22682DAB}" destId="{3BB6DF4E-314A-46BE-A150-7439B7E67295}" srcOrd="0" destOrd="0" presId="urn:microsoft.com/office/officeart/2005/8/layout/radial5"/>
    <dgm:cxn modelId="{620083A6-BFF2-4193-8F2B-ED068F0438F5}" type="presOf" srcId="{C7149265-AD6C-4394-9A3B-921088365D7E}" destId="{A914A4AC-012D-4A35-8038-A56AEC61909F}" srcOrd="1" destOrd="0" presId="urn:microsoft.com/office/officeart/2005/8/layout/radial5"/>
    <dgm:cxn modelId="{476A1F65-C399-4840-BDC9-2C1EDB79C521}" type="presOf" srcId="{5A1F57DE-7E75-432C-9C22-7C3C722C8694}" destId="{9A8F0A3A-05BE-4C43-ADFE-1D1B6046BF6F}" srcOrd="0" destOrd="0" presId="urn:microsoft.com/office/officeart/2005/8/layout/radial5"/>
    <dgm:cxn modelId="{B81E4157-9166-4545-9160-E054151E03AA}" type="presOf" srcId="{98CE88F7-9FC6-4ADF-A165-B7A2B29B5494}" destId="{F8520D4B-6DE9-4D13-BD41-07174CF38E6B}" srcOrd="0" destOrd="0" presId="urn:microsoft.com/office/officeart/2005/8/layout/radial5"/>
    <dgm:cxn modelId="{9CC7C6E6-75F7-4ACF-B57E-882C37EBD900}" type="presOf" srcId="{EACF6BCB-B1DD-4D11-8D7B-904CF1323C2F}" destId="{105A948A-450D-42CA-9939-904E8D62D4DB}" srcOrd="0" destOrd="0" presId="urn:microsoft.com/office/officeart/2005/8/layout/radial5"/>
    <dgm:cxn modelId="{98AC6168-042E-4542-845D-511A2ED10F45}" type="presOf" srcId="{C7149265-AD6C-4394-9A3B-921088365D7E}" destId="{3C513615-3F90-4458-82ED-5EE976635428}" srcOrd="0" destOrd="0" presId="urn:microsoft.com/office/officeart/2005/8/layout/radial5"/>
    <dgm:cxn modelId="{9E982BFE-6EC2-46C5-9674-4028D711D9F2}" srcId="{139943F7-A150-421F-9A8B-482C00692F41}" destId="{8761B2BA-BE83-45A1-AB23-7BBA6745E4E5}" srcOrd="3" destOrd="0" parTransId="{38AE5FCC-B224-4D44-8854-51B540260AA1}" sibTransId="{E0DA465E-99CF-4FEE-9C9D-AC3353C19012}"/>
    <dgm:cxn modelId="{9C0BA234-B5E3-4890-BA1D-4035181D64A0}" type="presOf" srcId="{38AE5FCC-B224-4D44-8854-51B540260AA1}" destId="{CEA84897-D4C7-4AC3-9756-043494FD04AE}" srcOrd="0" destOrd="0" presId="urn:microsoft.com/office/officeart/2005/8/layout/radial5"/>
    <dgm:cxn modelId="{B090D931-989A-4CE0-A78C-DD12492182A6}" type="presOf" srcId="{754779FD-1AAF-4B40-97BE-CC384B6379ED}" destId="{036E649E-599F-4FE1-844C-66DB5E6B0C56}" srcOrd="1" destOrd="0" presId="urn:microsoft.com/office/officeart/2005/8/layout/radial5"/>
    <dgm:cxn modelId="{CC72C0AC-456C-40BD-B75F-A18A3C1F42D1}" srcId="{139943F7-A150-421F-9A8B-482C00692F41}" destId="{EACF6BCB-B1DD-4D11-8D7B-904CF1323C2F}" srcOrd="1" destOrd="0" parTransId="{5A1F57DE-7E75-432C-9C22-7C3C722C8694}" sibTransId="{581A7E30-B180-4E01-8D60-75372C381B3A}"/>
    <dgm:cxn modelId="{E419DC59-133B-4EBF-BB23-72EF26606DB0}" type="presOf" srcId="{8761B2BA-BE83-45A1-AB23-7BBA6745E4E5}" destId="{E1A78FFB-366D-43C7-BCDC-B8095F85BB23}" srcOrd="0" destOrd="0" presId="urn:microsoft.com/office/officeart/2005/8/layout/radial5"/>
    <dgm:cxn modelId="{BDCD6AA5-5D4C-4C5F-AA07-7F9CB195DEC9}" type="presOf" srcId="{75AC4042-3468-43DE-82AF-0DEEE84CC254}" destId="{8D270CBE-CF76-441C-AC3B-E02E1728AD54}" srcOrd="0" destOrd="0" presId="urn:microsoft.com/office/officeart/2005/8/layout/radial5"/>
    <dgm:cxn modelId="{B3281262-C3D2-4379-9B31-3CBFC8EA6F10}" type="presOf" srcId="{38AE5FCC-B224-4D44-8854-51B540260AA1}" destId="{9B6E1AFA-D06C-4A43-8C0C-DD9721FE1ACB}" srcOrd="1" destOrd="0" presId="urn:microsoft.com/office/officeart/2005/8/layout/radial5"/>
    <dgm:cxn modelId="{F8F81FDF-5F19-45BD-92F5-CA8BC511113F}" type="presParOf" srcId="{8D270CBE-CF76-441C-AC3B-E02E1728AD54}" destId="{D993AE89-11E3-4F26-86E3-BABAA809A041}" srcOrd="0" destOrd="0" presId="urn:microsoft.com/office/officeart/2005/8/layout/radial5"/>
    <dgm:cxn modelId="{C213CF22-E0D1-4066-A861-A5F079DB142B}" type="presParOf" srcId="{8D270CBE-CF76-441C-AC3B-E02E1728AD54}" destId="{D288F496-C77D-42D8-B269-229567FD264C}" srcOrd="1" destOrd="0" presId="urn:microsoft.com/office/officeart/2005/8/layout/radial5"/>
    <dgm:cxn modelId="{35ABCFE2-6142-4CD3-98F3-F980DF223E93}" type="presParOf" srcId="{D288F496-C77D-42D8-B269-229567FD264C}" destId="{036E649E-599F-4FE1-844C-66DB5E6B0C56}" srcOrd="0" destOrd="0" presId="urn:microsoft.com/office/officeart/2005/8/layout/radial5"/>
    <dgm:cxn modelId="{B68A1E2A-681B-4EC7-96FE-E92E90CE3609}" type="presParOf" srcId="{8D270CBE-CF76-441C-AC3B-E02E1728AD54}" destId="{3BB6DF4E-314A-46BE-A150-7439B7E67295}" srcOrd="2" destOrd="0" presId="urn:microsoft.com/office/officeart/2005/8/layout/radial5"/>
    <dgm:cxn modelId="{10546F09-4582-4559-AB46-DD40DF6DC60B}" type="presParOf" srcId="{8D270CBE-CF76-441C-AC3B-E02E1728AD54}" destId="{9A8F0A3A-05BE-4C43-ADFE-1D1B6046BF6F}" srcOrd="3" destOrd="0" presId="urn:microsoft.com/office/officeart/2005/8/layout/radial5"/>
    <dgm:cxn modelId="{661BC493-EF58-4B0D-BAC0-9A409DF114C7}" type="presParOf" srcId="{9A8F0A3A-05BE-4C43-ADFE-1D1B6046BF6F}" destId="{A1C95199-6C38-4568-B001-BECC05FA5E91}" srcOrd="0" destOrd="0" presId="urn:microsoft.com/office/officeart/2005/8/layout/radial5"/>
    <dgm:cxn modelId="{F9D84B57-B571-475C-8D50-0D57B16589EA}" type="presParOf" srcId="{8D270CBE-CF76-441C-AC3B-E02E1728AD54}" destId="{105A948A-450D-42CA-9939-904E8D62D4DB}" srcOrd="4" destOrd="0" presId="urn:microsoft.com/office/officeart/2005/8/layout/radial5"/>
    <dgm:cxn modelId="{477634A3-6589-4142-8FF1-B20DC947D6F4}" type="presParOf" srcId="{8D270CBE-CF76-441C-AC3B-E02E1728AD54}" destId="{3C513615-3F90-4458-82ED-5EE976635428}" srcOrd="5" destOrd="0" presId="urn:microsoft.com/office/officeart/2005/8/layout/radial5"/>
    <dgm:cxn modelId="{191725D8-A7EF-43AB-BB32-4BA158315033}" type="presParOf" srcId="{3C513615-3F90-4458-82ED-5EE976635428}" destId="{A914A4AC-012D-4A35-8038-A56AEC61909F}" srcOrd="0" destOrd="0" presId="urn:microsoft.com/office/officeart/2005/8/layout/radial5"/>
    <dgm:cxn modelId="{1869E487-BA17-4058-A05D-E2CAB908B774}" type="presParOf" srcId="{8D270CBE-CF76-441C-AC3B-E02E1728AD54}" destId="{F8520D4B-6DE9-4D13-BD41-07174CF38E6B}" srcOrd="6" destOrd="0" presId="urn:microsoft.com/office/officeart/2005/8/layout/radial5"/>
    <dgm:cxn modelId="{3D50DE2D-D89A-4CC2-84A4-50C82460F54A}" type="presParOf" srcId="{8D270CBE-CF76-441C-AC3B-E02E1728AD54}" destId="{CEA84897-D4C7-4AC3-9756-043494FD04AE}" srcOrd="7" destOrd="0" presId="urn:microsoft.com/office/officeart/2005/8/layout/radial5"/>
    <dgm:cxn modelId="{C60D3523-321B-4066-B9AA-BA51EFC5DE36}" type="presParOf" srcId="{CEA84897-D4C7-4AC3-9756-043494FD04AE}" destId="{9B6E1AFA-D06C-4A43-8C0C-DD9721FE1ACB}" srcOrd="0" destOrd="0" presId="urn:microsoft.com/office/officeart/2005/8/layout/radial5"/>
    <dgm:cxn modelId="{3555994D-74BC-46A8-A27B-24E34708500B}" type="presParOf" srcId="{8D270CBE-CF76-441C-AC3B-E02E1728AD54}" destId="{E1A78FFB-366D-43C7-BCDC-B8095F85BB2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9886D2-A703-2A45-9263-457BA9563F6D}" type="doc">
      <dgm:prSet loTypeId="urn:microsoft.com/office/officeart/2005/8/layout/hProcess9" loCatId="" qsTypeId="urn:microsoft.com/office/officeart/2005/8/quickstyle/simple4" qsCatId="simple" csTypeId="urn:microsoft.com/office/officeart/2005/8/colors/accent1_2" csCatId="accent1" phldr="1"/>
      <dgm:spPr/>
    </dgm:pt>
    <dgm:pt modelId="{296F073B-8C93-1F48-8A7D-8AA141916D83}">
      <dgm:prSet phldrT="[Text]"/>
      <dgm:spPr>
        <a:solidFill>
          <a:srgbClr val="EF7521"/>
        </a:solidFill>
      </dgm:spPr>
      <dgm:t>
        <a:bodyPr/>
        <a:lstStyle/>
        <a:p>
          <a:r>
            <a:rPr lang="en-US" dirty="0"/>
            <a:t>Should I order this test?</a:t>
          </a:r>
        </a:p>
      </dgm:t>
    </dgm:pt>
    <dgm:pt modelId="{E1BD10D1-CCC8-6648-B4FA-DC79950D37CE}" type="parTrans" cxnId="{493E01DA-0280-F841-B40A-30693DB03761}">
      <dgm:prSet/>
      <dgm:spPr/>
      <dgm:t>
        <a:bodyPr/>
        <a:lstStyle/>
        <a:p>
          <a:endParaRPr lang="en-US"/>
        </a:p>
      </dgm:t>
    </dgm:pt>
    <dgm:pt modelId="{A8706C57-E20A-0841-94E7-5C2B4753DC88}" type="sibTrans" cxnId="{493E01DA-0280-F841-B40A-30693DB03761}">
      <dgm:prSet/>
      <dgm:spPr/>
      <dgm:t>
        <a:bodyPr/>
        <a:lstStyle/>
        <a:p>
          <a:endParaRPr lang="en-US"/>
        </a:p>
      </dgm:t>
    </dgm:pt>
    <dgm:pt modelId="{9FD5ECAB-F7B0-6C45-A39E-35A55B15BF36}">
      <dgm:prSet phldrT="[Text]"/>
      <dgm:spPr>
        <a:solidFill>
          <a:srgbClr val="557FA6"/>
        </a:solidFill>
      </dgm:spPr>
      <dgm:t>
        <a:bodyPr/>
        <a:lstStyle/>
        <a:p>
          <a:r>
            <a:rPr lang="en-US" dirty="0"/>
            <a:t>Should I prescribe this treatment?</a:t>
          </a:r>
        </a:p>
      </dgm:t>
    </dgm:pt>
    <dgm:pt modelId="{043E12AE-9D34-E246-AA9E-00B1032CDBC0}" type="parTrans" cxnId="{2D309A83-1326-9B4C-8A39-93012B78D6D3}">
      <dgm:prSet/>
      <dgm:spPr/>
      <dgm:t>
        <a:bodyPr/>
        <a:lstStyle/>
        <a:p>
          <a:endParaRPr lang="en-US"/>
        </a:p>
      </dgm:t>
    </dgm:pt>
    <dgm:pt modelId="{79DF2EF8-B626-0549-BA46-2070C24B3CB9}" type="sibTrans" cxnId="{2D309A83-1326-9B4C-8A39-93012B78D6D3}">
      <dgm:prSet/>
      <dgm:spPr/>
      <dgm:t>
        <a:bodyPr/>
        <a:lstStyle/>
        <a:p>
          <a:endParaRPr lang="en-US"/>
        </a:p>
      </dgm:t>
    </dgm:pt>
    <dgm:pt modelId="{929C85F4-1BFA-F848-A0A4-26369DD01DDD}">
      <dgm:prSet phldrT="[Text]"/>
      <dgm:spPr>
        <a:solidFill>
          <a:srgbClr val="00C1DE"/>
        </a:solidFill>
      </dgm:spPr>
      <dgm:t>
        <a:bodyPr/>
        <a:lstStyle/>
        <a:p>
          <a:r>
            <a:rPr lang="en-US" dirty="0"/>
            <a:t>Have I considered the patient?</a:t>
          </a:r>
        </a:p>
      </dgm:t>
    </dgm:pt>
    <dgm:pt modelId="{75B7D7E0-B218-1E4C-9ED3-ADD3E4ABE319}" type="parTrans" cxnId="{D190545D-29DF-1C49-B07F-A28EEFC78F1E}">
      <dgm:prSet/>
      <dgm:spPr/>
      <dgm:t>
        <a:bodyPr/>
        <a:lstStyle/>
        <a:p>
          <a:endParaRPr lang="en-US"/>
        </a:p>
      </dgm:t>
    </dgm:pt>
    <dgm:pt modelId="{0195A3FA-70AF-FD44-A9F3-CC6D2AA2C794}" type="sibTrans" cxnId="{D190545D-29DF-1C49-B07F-A28EEFC78F1E}">
      <dgm:prSet/>
      <dgm:spPr/>
      <dgm:t>
        <a:bodyPr/>
        <a:lstStyle/>
        <a:p>
          <a:endParaRPr lang="en-US"/>
        </a:p>
      </dgm:t>
    </dgm:pt>
    <dgm:pt modelId="{4709F1A3-C40A-164D-AA64-8F82EAD04622}" type="pres">
      <dgm:prSet presAssocID="{FD9886D2-A703-2A45-9263-457BA9563F6D}" presName="CompostProcess" presStyleCnt="0">
        <dgm:presLayoutVars>
          <dgm:dir/>
          <dgm:resizeHandles val="exact"/>
        </dgm:presLayoutVars>
      </dgm:prSet>
      <dgm:spPr/>
    </dgm:pt>
    <dgm:pt modelId="{7D9AD8E3-A66C-E54E-9005-CF0EBEBD1A8A}" type="pres">
      <dgm:prSet presAssocID="{FD9886D2-A703-2A45-9263-457BA9563F6D}" presName="arrow" presStyleLbl="bgShp" presStyleIdx="0" presStyleCnt="1"/>
      <dgm:spPr>
        <a:solidFill>
          <a:srgbClr val="414F5C"/>
        </a:solidFill>
      </dgm:spPr>
      <dgm:t>
        <a:bodyPr/>
        <a:lstStyle/>
        <a:p>
          <a:endParaRPr lang="en-US"/>
        </a:p>
      </dgm:t>
    </dgm:pt>
    <dgm:pt modelId="{BBD71AC3-25B3-804C-B04A-B38B2E0C455F}" type="pres">
      <dgm:prSet presAssocID="{FD9886D2-A703-2A45-9263-457BA9563F6D}" presName="linearProcess" presStyleCnt="0"/>
      <dgm:spPr/>
    </dgm:pt>
    <dgm:pt modelId="{2DC8FD90-2A4F-F144-A889-91F27FC8CBAE}" type="pres">
      <dgm:prSet presAssocID="{296F073B-8C93-1F48-8A7D-8AA141916D83}" presName="textNode" presStyleLbl="node1" presStyleIdx="0" presStyleCnt="3" custLinFactNeighborX="-19309">
        <dgm:presLayoutVars>
          <dgm:bulletEnabled val="1"/>
        </dgm:presLayoutVars>
      </dgm:prSet>
      <dgm:spPr/>
      <dgm:t>
        <a:bodyPr/>
        <a:lstStyle/>
        <a:p>
          <a:endParaRPr lang="en-CA"/>
        </a:p>
      </dgm:t>
    </dgm:pt>
    <dgm:pt modelId="{E60AA571-D19D-0640-B20D-2E8FA722707D}" type="pres">
      <dgm:prSet presAssocID="{A8706C57-E20A-0841-94E7-5C2B4753DC88}" presName="sibTrans" presStyleCnt="0"/>
      <dgm:spPr/>
    </dgm:pt>
    <dgm:pt modelId="{3AF2CA8F-DD4C-274F-88EF-92A203563FE3}" type="pres">
      <dgm:prSet presAssocID="{9FD5ECAB-F7B0-6C45-A39E-35A55B15BF36}" presName="textNode" presStyleLbl="node1" presStyleIdx="1" presStyleCnt="3">
        <dgm:presLayoutVars>
          <dgm:bulletEnabled val="1"/>
        </dgm:presLayoutVars>
      </dgm:prSet>
      <dgm:spPr/>
      <dgm:t>
        <a:bodyPr/>
        <a:lstStyle/>
        <a:p>
          <a:endParaRPr lang="en-CA"/>
        </a:p>
      </dgm:t>
    </dgm:pt>
    <dgm:pt modelId="{CF0F9766-6032-934A-A768-61AFB9FC2BBD}" type="pres">
      <dgm:prSet presAssocID="{79DF2EF8-B626-0549-BA46-2070C24B3CB9}" presName="sibTrans" presStyleCnt="0"/>
      <dgm:spPr/>
    </dgm:pt>
    <dgm:pt modelId="{B261AC5C-803C-3847-9971-5EC868C6E59C}" type="pres">
      <dgm:prSet presAssocID="{929C85F4-1BFA-F848-A0A4-26369DD01DDD}" presName="textNode" presStyleLbl="node1" presStyleIdx="2" presStyleCnt="3" custLinFactNeighborX="19309">
        <dgm:presLayoutVars>
          <dgm:bulletEnabled val="1"/>
        </dgm:presLayoutVars>
      </dgm:prSet>
      <dgm:spPr/>
      <dgm:t>
        <a:bodyPr/>
        <a:lstStyle/>
        <a:p>
          <a:endParaRPr lang="en-CA"/>
        </a:p>
      </dgm:t>
    </dgm:pt>
  </dgm:ptLst>
  <dgm:cxnLst>
    <dgm:cxn modelId="{D190545D-29DF-1C49-B07F-A28EEFC78F1E}" srcId="{FD9886D2-A703-2A45-9263-457BA9563F6D}" destId="{929C85F4-1BFA-F848-A0A4-26369DD01DDD}" srcOrd="2" destOrd="0" parTransId="{75B7D7E0-B218-1E4C-9ED3-ADD3E4ABE319}" sibTransId="{0195A3FA-70AF-FD44-A9F3-CC6D2AA2C794}"/>
    <dgm:cxn modelId="{40C39F09-962B-D747-BDFA-6187B40B3311}" type="presOf" srcId="{9FD5ECAB-F7B0-6C45-A39E-35A55B15BF36}" destId="{3AF2CA8F-DD4C-274F-88EF-92A203563FE3}" srcOrd="0" destOrd="0" presId="urn:microsoft.com/office/officeart/2005/8/layout/hProcess9"/>
    <dgm:cxn modelId="{493E01DA-0280-F841-B40A-30693DB03761}" srcId="{FD9886D2-A703-2A45-9263-457BA9563F6D}" destId="{296F073B-8C93-1F48-8A7D-8AA141916D83}" srcOrd="0" destOrd="0" parTransId="{E1BD10D1-CCC8-6648-B4FA-DC79950D37CE}" sibTransId="{A8706C57-E20A-0841-94E7-5C2B4753DC88}"/>
    <dgm:cxn modelId="{9C0CF9CF-8E3E-1046-9CA8-5BCE2F266CD6}" type="presOf" srcId="{929C85F4-1BFA-F848-A0A4-26369DD01DDD}" destId="{B261AC5C-803C-3847-9971-5EC868C6E59C}" srcOrd="0" destOrd="0" presId="urn:microsoft.com/office/officeart/2005/8/layout/hProcess9"/>
    <dgm:cxn modelId="{2D309A83-1326-9B4C-8A39-93012B78D6D3}" srcId="{FD9886D2-A703-2A45-9263-457BA9563F6D}" destId="{9FD5ECAB-F7B0-6C45-A39E-35A55B15BF36}" srcOrd="1" destOrd="0" parTransId="{043E12AE-9D34-E246-AA9E-00B1032CDBC0}" sibTransId="{79DF2EF8-B626-0549-BA46-2070C24B3CB9}"/>
    <dgm:cxn modelId="{EBF9FE32-9F86-D54A-BA49-5D61699319C2}" type="presOf" srcId="{296F073B-8C93-1F48-8A7D-8AA141916D83}" destId="{2DC8FD90-2A4F-F144-A889-91F27FC8CBAE}" srcOrd="0" destOrd="0" presId="urn:microsoft.com/office/officeart/2005/8/layout/hProcess9"/>
    <dgm:cxn modelId="{5E5A9D9D-A48A-D741-8F20-440BDD721835}" type="presOf" srcId="{FD9886D2-A703-2A45-9263-457BA9563F6D}" destId="{4709F1A3-C40A-164D-AA64-8F82EAD04622}" srcOrd="0" destOrd="0" presId="urn:microsoft.com/office/officeart/2005/8/layout/hProcess9"/>
    <dgm:cxn modelId="{8F7ED6C4-E490-024A-87DE-79ADEA482557}" type="presParOf" srcId="{4709F1A3-C40A-164D-AA64-8F82EAD04622}" destId="{7D9AD8E3-A66C-E54E-9005-CF0EBEBD1A8A}" srcOrd="0" destOrd="0" presId="urn:microsoft.com/office/officeart/2005/8/layout/hProcess9"/>
    <dgm:cxn modelId="{F744E8D3-2E84-6640-8D42-EB1C09329F16}" type="presParOf" srcId="{4709F1A3-C40A-164D-AA64-8F82EAD04622}" destId="{BBD71AC3-25B3-804C-B04A-B38B2E0C455F}" srcOrd="1" destOrd="0" presId="urn:microsoft.com/office/officeart/2005/8/layout/hProcess9"/>
    <dgm:cxn modelId="{A7B40951-07F5-DF45-A52B-F508D6EBAB6B}" type="presParOf" srcId="{BBD71AC3-25B3-804C-B04A-B38B2E0C455F}" destId="{2DC8FD90-2A4F-F144-A889-91F27FC8CBAE}" srcOrd="0" destOrd="0" presId="urn:microsoft.com/office/officeart/2005/8/layout/hProcess9"/>
    <dgm:cxn modelId="{5F9A1D42-90A4-CE43-87D3-21916CDCC567}" type="presParOf" srcId="{BBD71AC3-25B3-804C-B04A-B38B2E0C455F}" destId="{E60AA571-D19D-0640-B20D-2E8FA722707D}" srcOrd="1" destOrd="0" presId="urn:microsoft.com/office/officeart/2005/8/layout/hProcess9"/>
    <dgm:cxn modelId="{3B697DAE-0C20-2840-BE7E-F9A9FAB45087}" type="presParOf" srcId="{BBD71AC3-25B3-804C-B04A-B38B2E0C455F}" destId="{3AF2CA8F-DD4C-274F-88EF-92A203563FE3}" srcOrd="2" destOrd="0" presId="urn:microsoft.com/office/officeart/2005/8/layout/hProcess9"/>
    <dgm:cxn modelId="{2B6BDF74-9E7F-7549-BE8D-0C29264C1581}" type="presParOf" srcId="{BBD71AC3-25B3-804C-B04A-B38B2E0C455F}" destId="{CF0F9766-6032-934A-A768-61AFB9FC2BBD}" srcOrd="3" destOrd="0" presId="urn:microsoft.com/office/officeart/2005/8/layout/hProcess9"/>
    <dgm:cxn modelId="{D962A4CC-62B5-3D4A-86B0-A729620362CA}" type="presParOf" srcId="{BBD71AC3-25B3-804C-B04A-B38B2E0C455F}" destId="{B261AC5C-803C-3847-9971-5EC868C6E59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F49632-8826-DE47-ACF4-0AC16BBA6B56}"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87707D74-8E22-ED4F-AB1B-CE64D8B49CF8}">
      <dgm:prSet phldrT="[Text]"/>
      <dgm:spPr/>
      <dgm:t>
        <a:bodyPr/>
        <a:lstStyle/>
        <a:p>
          <a:r>
            <a:rPr lang="en-US" b="1" dirty="0">
              <a:solidFill>
                <a:srgbClr val="003152"/>
              </a:solidFill>
            </a:rPr>
            <a:t>Absolute </a:t>
          </a:r>
          <a:r>
            <a:rPr lang="en-US" b="1" dirty="0" smtClean="0">
              <a:solidFill>
                <a:srgbClr val="003152"/>
              </a:solidFill>
            </a:rPr>
            <a:t>Risk Reduction</a:t>
          </a:r>
          <a:endParaRPr lang="en-US" b="1" dirty="0">
            <a:solidFill>
              <a:srgbClr val="003152"/>
            </a:solidFill>
          </a:endParaRPr>
        </a:p>
      </dgm:t>
    </dgm:pt>
    <dgm:pt modelId="{3DAA7076-32FC-944A-9DBF-D4FFED52E221}" type="parTrans" cxnId="{80B3932D-FBAC-1B4F-8B17-30910AF61890}">
      <dgm:prSet/>
      <dgm:spPr/>
      <dgm:t>
        <a:bodyPr/>
        <a:lstStyle/>
        <a:p>
          <a:endParaRPr lang="en-US"/>
        </a:p>
      </dgm:t>
    </dgm:pt>
    <dgm:pt modelId="{41A3C0F0-EAC1-7444-B397-CD7FAC8B94EF}" type="sibTrans" cxnId="{80B3932D-FBAC-1B4F-8B17-30910AF61890}">
      <dgm:prSet/>
      <dgm:spPr/>
      <dgm:t>
        <a:bodyPr/>
        <a:lstStyle/>
        <a:p>
          <a:endParaRPr lang="en-US"/>
        </a:p>
      </dgm:t>
    </dgm:pt>
    <dgm:pt modelId="{833B75C8-3388-8C42-ACB5-A003E524150C}">
      <dgm:prSet phldrT="[Text]"/>
      <dgm:spPr/>
      <dgm:t>
        <a:bodyPr/>
        <a:lstStyle/>
        <a:p>
          <a:r>
            <a:rPr lang="en-US" b="1" dirty="0">
              <a:solidFill>
                <a:srgbClr val="003152"/>
              </a:solidFill>
            </a:rPr>
            <a:t>Relative </a:t>
          </a:r>
          <a:r>
            <a:rPr lang="en-US" b="1" dirty="0" smtClean="0">
              <a:solidFill>
                <a:srgbClr val="003152"/>
              </a:solidFill>
            </a:rPr>
            <a:t>Risk</a:t>
          </a:r>
          <a:br>
            <a:rPr lang="en-US" b="1" dirty="0" smtClean="0">
              <a:solidFill>
                <a:srgbClr val="003152"/>
              </a:solidFill>
            </a:rPr>
          </a:br>
          <a:r>
            <a:rPr lang="en-US" b="1" dirty="0" smtClean="0">
              <a:solidFill>
                <a:srgbClr val="003152"/>
              </a:solidFill>
            </a:rPr>
            <a:t>Reduction</a:t>
          </a:r>
          <a:endParaRPr lang="en-US" b="1" dirty="0">
            <a:solidFill>
              <a:srgbClr val="003152"/>
            </a:solidFill>
          </a:endParaRPr>
        </a:p>
      </dgm:t>
    </dgm:pt>
    <dgm:pt modelId="{1CD8F349-CD31-1240-89C5-E2C9A4187F99}" type="parTrans" cxnId="{BA7F2FD6-2398-5847-8A7A-EFA0C30E6E81}">
      <dgm:prSet/>
      <dgm:spPr/>
      <dgm:t>
        <a:bodyPr/>
        <a:lstStyle/>
        <a:p>
          <a:endParaRPr lang="en-US"/>
        </a:p>
      </dgm:t>
    </dgm:pt>
    <dgm:pt modelId="{DEB1A168-451E-2643-A29F-B1BB817FF369}" type="sibTrans" cxnId="{BA7F2FD6-2398-5847-8A7A-EFA0C30E6E81}">
      <dgm:prSet/>
      <dgm:spPr/>
      <dgm:t>
        <a:bodyPr/>
        <a:lstStyle/>
        <a:p>
          <a:endParaRPr lang="en-US"/>
        </a:p>
      </dgm:t>
    </dgm:pt>
    <dgm:pt modelId="{7A32A713-DB81-BD47-9ACD-F81EBED52BAC}" type="pres">
      <dgm:prSet presAssocID="{F6F49632-8826-DE47-ACF4-0AC16BBA6B56}" presName="compositeShape" presStyleCnt="0">
        <dgm:presLayoutVars>
          <dgm:chMax val="2"/>
          <dgm:dir/>
          <dgm:resizeHandles val="exact"/>
        </dgm:presLayoutVars>
      </dgm:prSet>
      <dgm:spPr/>
      <dgm:t>
        <a:bodyPr/>
        <a:lstStyle/>
        <a:p>
          <a:endParaRPr lang="en-CA"/>
        </a:p>
      </dgm:t>
    </dgm:pt>
    <dgm:pt modelId="{D8643430-58D7-6247-8678-F9DD8CFA39B2}" type="pres">
      <dgm:prSet presAssocID="{F6F49632-8826-DE47-ACF4-0AC16BBA6B56}" presName="divider" presStyleLbl="fgShp" presStyleIdx="0" presStyleCnt="1"/>
      <dgm:spPr>
        <a:solidFill>
          <a:srgbClr val="003152"/>
        </a:solidFill>
      </dgm:spPr>
      <dgm:t>
        <a:bodyPr/>
        <a:lstStyle/>
        <a:p>
          <a:endParaRPr lang="en-US"/>
        </a:p>
      </dgm:t>
    </dgm:pt>
    <dgm:pt modelId="{3B26447F-43C4-8348-A4CC-B7983E0FC4DF}" type="pres">
      <dgm:prSet presAssocID="{87707D74-8E22-ED4F-AB1B-CE64D8B49CF8}" presName="downArrow" presStyleLbl="node1" presStyleIdx="0" presStyleCnt="2" custAng="5400000"/>
      <dgm:spPr>
        <a:solidFill>
          <a:srgbClr val="C3D500"/>
        </a:solidFill>
      </dgm:spPr>
      <dgm:t>
        <a:bodyPr/>
        <a:lstStyle/>
        <a:p>
          <a:endParaRPr lang="en-US"/>
        </a:p>
      </dgm:t>
    </dgm:pt>
    <dgm:pt modelId="{6A60DD7A-8480-9A40-B4F9-41828A194342}" type="pres">
      <dgm:prSet presAssocID="{87707D74-8E22-ED4F-AB1B-CE64D8B49CF8}" presName="downArrowText" presStyleLbl="revTx" presStyleIdx="0" presStyleCnt="2">
        <dgm:presLayoutVars>
          <dgm:bulletEnabled val="1"/>
        </dgm:presLayoutVars>
      </dgm:prSet>
      <dgm:spPr/>
      <dgm:t>
        <a:bodyPr/>
        <a:lstStyle/>
        <a:p>
          <a:endParaRPr lang="en-CA"/>
        </a:p>
      </dgm:t>
    </dgm:pt>
    <dgm:pt modelId="{7297C5BA-C523-F04A-BDF3-1E6D309B73C7}" type="pres">
      <dgm:prSet presAssocID="{833B75C8-3388-8C42-ACB5-A003E524150C}" presName="upArrow" presStyleLbl="node1" presStyleIdx="1" presStyleCnt="2" custAng="5400000"/>
      <dgm:spPr>
        <a:solidFill>
          <a:srgbClr val="C3D500"/>
        </a:solidFill>
      </dgm:spPr>
      <dgm:t>
        <a:bodyPr/>
        <a:lstStyle/>
        <a:p>
          <a:endParaRPr lang="en-US"/>
        </a:p>
      </dgm:t>
    </dgm:pt>
    <dgm:pt modelId="{5DD248CC-793F-9345-8E3A-56842DCBA3CC}" type="pres">
      <dgm:prSet presAssocID="{833B75C8-3388-8C42-ACB5-A003E524150C}" presName="upArrowText" presStyleLbl="revTx" presStyleIdx="1" presStyleCnt="2">
        <dgm:presLayoutVars>
          <dgm:bulletEnabled val="1"/>
        </dgm:presLayoutVars>
      </dgm:prSet>
      <dgm:spPr/>
      <dgm:t>
        <a:bodyPr/>
        <a:lstStyle/>
        <a:p>
          <a:endParaRPr lang="en-CA"/>
        </a:p>
      </dgm:t>
    </dgm:pt>
  </dgm:ptLst>
  <dgm:cxnLst>
    <dgm:cxn modelId="{17E6DF74-ECEB-EB47-9DD8-055DA7DD94FA}" type="presOf" srcId="{833B75C8-3388-8C42-ACB5-A003E524150C}" destId="{5DD248CC-793F-9345-8E3A-56842DCBA3CC}" srcOrd="0" destOrd="0" presId="urn:microsoft.com/office/officeart/2005/8/layout/arrow3"/>
    <dgm:cxn modelId="{7AE65017-8D8D-7A41-86BA-A02328C43008}" type="presOf" srcId="{87707D74-8E22-ED4F-AB1B-CE64D8B49CF8}" destId="{6A60DD7A-8480-9A40-B4F9-41828A194342}" srcOrd="0" destOrd="0" presId="urn:microsoft.com/office/officeart/2005/8/layout/arrow3"/>
    <dgm:cxn modelId="{BA7F2FD6-2398-5847-8A7A-EFA0C30E6E81}" srcId="{F6F49632-8826-DE47-ACF4-0AC16BBA6B56}" destId="{833B75C8-3388-8C42-ACB5-A003E524150C}" srcOrd="1" destOrd="0" parTransId="{1CD8F349-CD31-1240-89C5-E2C9A4187F99}" sibTransId="{DEB1A168-451E-2643-A29F-B1BB817FF369}"/>
    <dgm:cxn modelId="{80B3932D-FBAC-1B4F-8B17-30910AF61890}" srcId="{F6F49632-8826-DE47-ACF4-0AC16BBA6B56}" destId="{87707D74-8E22-ED4F-AB1B-CE64D8B49CF8}" srcOrd="0" destOrd="0" parTransId="{3DAA7076-32FC-944A-9DBF-D4FFED52E221}" sibTransId="{41A3C0F0-EAC1-7444-B397-CD7FAC8B94EF}"/>
    <dgm:cxn modelId="{AFF14EFF-53BD-3F4C-8A7B-958E4E0E5EB6}" type="presOf" srcId="{F6F49632-8826-DE47-ACF4-0AC16BBA6B56}" destId="{7A32A713-DB81-BD47-9ACD-F81EBED52BAC}" srcOrd="0" destOrd="0" presId="urn:microsoft.com/office/officeart/2005/8/layout/arrow3"/>
    <dgm:cxn modelId="{70EA654B-A3D4-A346-814A-416C8E83656C}" type="presParOf" srcId="{7A32A713-DB81-BD47-9ACD-F81EBED52BAC}" destId="{D8643430-58D7-6247-8678-F9DD8CFA39B2}" srcOrd="0" destOrd="0" presId="urn:microsoft.com/office/officeart/2005/8/layout/arrow3"/>
    <dgm:cxn modelId="{66401446-94CE-354C-BEBC-1005471BD788}" type="presParOf" srcId="{7A32A713-DB81-BD47-9ACD-F81EBED52BAC}" destId="{3B26447F-43C4-8348-A4CC-B7983E0FC4DF}" srcOrd="1" destOrd="0" presId="urn:microsoft.com/office/officeart/2005/8/layout/arrow3"/>
    <dgm:cxn modelId="{081F631A-345A-7E4A-AD72-B5B2E9908183}" type="presParOf" srcId="{7A32A713-DB81-BD47-9ACD-F81EBED52BAC}" destId="{6A60DD7A-8480-9A40-B4F9-41828A194342}" srcOrd="2" destOrd="0" presId="urn:microsoft.com/office/officeart/2005/8/layout/arrow3"/>
    <dgm:cxn modelId="{3EB99AB5-B5BC-3949-B83C-E281D56E06C0}" type="presParOf" srcId="{7A32A713-DB81-BD47-9ACD-F81EBED52BAC}" destId="{7297C5BA-C523-F04A-BDF3-1E6D309B73C7}" srcOrd="3" destOrd="0" presId="urn:microsoft.com/office/officeart/2005/8/layout/arrow3"/>
    <dgm:cxn modelId="{8E26B7C4-FEB0-7549-A470-4DB69F2435D6}" type="presParOf" srcId="{7A32A713-DB81-BD47-9ACD-F81EBED52BAC}" destId="{5DD248CC-793F-9345-8E3A-56842DCBA3C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47BD00-7948-DB4D-9B44-CFE5E48283A9}" type="doc">
      <dgm:prSet loTypeId="urn:microsoft.com/office/officeart/2005/8/layout/venn1" loCatId="" qsTypeId="urn:microsoft.com/office/officeart/2005/8/quickstyle/simple4" qsCatId="simple" csTypeId="urn:microsoft.com/office/officeart/2005/8/colors/accent1_2" csCatId="accent1" phldr="1"/>
      <dgm:spPr/>
    </dgm:pt>
    <dgm:pt modelId="{A5DB2F3F-8D66-C642-84C1-4A06E12C7174}">
      <dgm:prSet phldrT="[Text]"/>
      <dgm:spPr>
        <a:solidFill>
          <a:srgbClr val="557FA6"/>
        </a:solidFill>
      </dgm:spPr>
      <dgm:t>
        <a:bodyPr/>
        <a:lstStyle/>
        <a:p>
          <a:r>
            <a:rPr lang="en-US" dirty="0"/>
            <a:t>Clinical Expertise</a:t>
          </a:r>
        </a:p>
      </dgm:t>
    </dgm:pt>
    <dgm:pt modelId="{52596F37-4575-1342-B5CE-D1DAB34B9D2B}" type="parTrans" cxnId="{A0E44AE2-6671-8B46-8B6A-0DA73142589C}">
      <dgm:prSet/>
      <dgm:spPr/>
      <dgm:t>
        <a:bodyPr/>
        <a:lstStyle/>
        <a:p>
          <a:endParaRPr lang="en-US"/>
        </a:p>
      </dgm:t>
    </dgm:pt>
    <dgm:pt modelId="{48CA473C-E0E1-314E-AAD1-614151272E65}" type="sibTrans" cxnId="{A0E44AE2-6671-8B46-8B6A-0DA73142589C}">
      <dgm:prSet/>
      <dgm:spPr/>
      <dgm:t>
        <a:bodyPr/>
        <a:lstStyle/>
        <a:p>
          <a:endParaRPr lang="en-US"/>
        </a:p>
      </dgm:t>
    </dgm:pt>
    <dgm:pt modelId="{92887F5B-A5C2-5343-A90F-B7E70E789DFD}">
      <dgm:prSet phldrT="[Text]"/>
      <dgm:spPr>
        <a:solidFill>
          <a:srgbClr val="EF7521"/>
        </a:solidFill>
      </dgm:spPr>
      <dgm:t>
        <a:bodyPr/>
        <a:lstStyle/>
        <a:p>
          <a:r>
            <a:rPr lang="en-US" dirty="0"/>
            <a:t>Best</a:t>
          </a:r>
          <a:br>
            <a:rPr lang="en-US" dirty="0"/>
          </a:br>
          <a:r>
            <a:rPr lang="en-US" dirty="0"/>
            <a:t>Available</a:t>
          </a:r>
          <a:br>
            <a:rPr lang="en-US" dirty="0"/>
          </a:br>
          <a:r>
            <a:rPr lang="en-US" dirty="0"/>
            <a:t>Evidence</a:t>
          </a:r>
        </a:p>
      </dgm:t>
    </dgm:pt>
    <dgm:pt modelId="{90044AC8-A9CD-8E48-A32F-32F7377180EE}" type="parTrans" cxnId="{66ACD9D2-CE9F-E746-B25C-FD3293522B35}">
      <dgm:prSet/>
      <dgm:spPr/>
      <dgm:t>
        <a:bodyPr/>
        <a:lstStyle/>
        <a:p>
          <a:endParaRPr lang="en-US"/>
        </a:p>
      </dgm:t>
    </dgm:pt>
    <dgm:pt modelId="{BD04FFC9-F1BB-254E-9E20-7AEB64590DD9}" type="sibTrans" cxnId="{66ACD9D2-CE9F-E746-B25C-FD3293522B35}">
      <dgm:prSet/>
      <dgm:spPr/>
      <dgm:t>
        <a:bodyPr/>
        <a:lstStyle/>
        <a:p>
          <a:endParaRPr lang="en-US"/>
        </a:p>
      </dgm:t>
    </dgm:pt>
    <dgm:pt modelId="{7BAE928B-C9D1-D54F-843E-43AD824CE548}">
      <dgm:prSet phldrT="[Text]"/>
      <dgm:spPr>
        <a:solidFill>
          <a:srgbClr val="C3D500"/>
        </a:solidFill>
      </dgm:spPr>
      <dgm:t>
        <a:bodyPr/>
        <a:lstStyle/>
        <a:p>
          <a:r>
            <a:rPr lang="en-US" dirty="0"/>
            <a:t>Patient Values &amp; Expectations</a:t>
          </a:r>
        </a:p>
      </dgm:t>
    </dgm:pt>
    <dgm:pt modelId="{95D0C47B-5EFB-0444-973B-88D90CDB0EF8}" type="parTrans" cxnId="{B4F1FF88-2FAA-714E-BFDB-1E801FD62D9C}">
      <dgm:prSet/>
      <dgm:spPr/>
      <dgm:t>
        <a:bodyPr/>
        <a:lstStyle/>
        <a:p>
          <a:endParaRPr lang="en-US"/>
        </a:p>
      </dgm:t>
    </dgm:pt>
    <dgm:pt modelId="{0594ACE9-0035-0143-9CE6-FF415BD44FF7}" type="sibTrans" cxnId="{B4F1FF88-2FAA-714E-BFDB-1E801FD62D9C}">
      <dgm:prSet/>
      <dgm:spPr/>
      <dgm:t>
        <a:bodyPr/>
        <a:lstStyle/>
        <a:p>
          <a:endParaRPr lang="en-US"/>
        </a:p>
      </dgm:t>
    </dgm:pt>
    <dgm:pt modelId="{A9B47CF7-9968-4948-9FD9-6F49B51C986F}" type="pres">
      <dgm:prSet presAssocID="{DE47BD00-7948-DB4D-9B44-CFE5E48283A9}" presName="compositeShape" presStyleCnt="0">
        <dgm:presLayoutVars>
          <dgm:chMax val="7"/>
          <dgm:dir/>
          <dgm:resizeHandles val="exact"/>
        </dgm:presLayoutVars>
      </dgm:prSet>
      <dgm:spPr/>
    </dgm:pt>
    <dgm:pt modelId="{3A4CA821-043B-064A-BEE7-4DD478D44C04}" type="pres">
      <dgm:prSet presAssocID="{A5DB2F3F-8D66-C642-84C1-4A06E12C7174}" presName="circ1" presStyleLbl="vennNode1" presStyleIdx="0" presStyleCnt="3" custScaleX="115091" custScaleY="112451"/>
      <dgm:spPr/>
      <dgm:t>
        <a:bodyPr/>
        <a:lstStyle/>
        <a:p>
          <a:endParaRPr lang="en-CA"/>
        </a:p>
      </dgm:t>
    </dgm:pt>
    <dgm:pt modelId="{A78711E0-395B-E04C-9ACF-13AB84C20E6C}" type="pres">
      <dgm:prSet presAssocID="{A5DB2F3F-8D66-C642-84C1-4A06E12C7174}" presName="circ1Tx" presStyleLbl="revTx" presStyleIdx="0" presStyleCnt="0">
        <dgm:presLayoutVars>
          <dgm:chMax val="0"/>
          <dgm:chPref val="0"/>
          <dgm:bulletEnabled val="1"/>
        </dgm:presLayoutVars>
      </dgm:prSet>
      <dgm:spPr/>
      <dgm:t>
        <a:bodyPr/>
        <a:lstStyle/>
        <a:p>
          <a:endParaRPr lang="en-CA"/>
        </a:p>
      </dgm:t>
    </dgm:pt>
    <dgm:pt modelId="{D5D853AE-37D0-3142-8060-1A1E5B6F6F7D}" type="pres">
      <dgm:prSet presAssocID="{92887F5B-A5C2-5343-A90F-B7E70E789DFD}" presName="circ2" presStyleLbl="vennNode1" presStyleIdx="1" presStyleCnt="3" custScaleX="115091" custScaleY="112451"/>
      <dgm:spPr/>
      <dgm:t>
        <a:bodyPr/>
        <a:lstStyle/>
        <a:p>
          <a:endParaRPr lang="en-CA"/>
        </a:p>
      </dgm:t>
    </dgm:pt>
    <dgm:pt modelId="{6F60EF4F-2FB3-7A40-BD55-C9F464CE6F1E}" type="pres">
      <dgm:prSet presAssocID="{92887F5B-A5C2-5343-A90F-B7E70E789DFD}" presName="circ2Tx" presStyleLbl="revTx" presStyleIdx="0" presStyleCnt="0">
        <dgm:presLayoutVars>
          <dgm:chMax val="0"/>
          <dgm:chPref val="0"/>
          <dgm:bulletEnabled val="1"/>
        </dgm:presLayoutVars>
      </dgm:prSet>
      <dgm:spPr/>
      <dgm:t>
        <a:bodyPr/>
        <a:lstStyle/>
        <a:p>
          <a:endParaRPr lang="en-CA"/>
        </a:p>
      </dgm:t>
    </dgm:pt>
    <dgm:pt modelId="{904E2685-64F9-A342-AD42-57187ED21D85}" type="pres">
      <dgm:prSet presAssocID="{7BAE928B-C9D1-D54F-843E-43AD824CE548}" presName="circ3" presStyleLbl="vennNode1" presStyleIdx="2" presStyleCnt="3" custScaleX="115091" custScaleY="112451"/>
      <dgm:spPr/>
      <dgm:t>
        <a:bodyPr/>
        <a:lstStyle/>
        <a:p>
          <a:endParaRPr lang="en-CA"/>
        </a:p>
      </dgm:t>
    </dgm:pt>
    <dgm:pt modelId="{447DB573-DB14-F849-9799-5942DEE470FC}" type="pres">
      <dgm:prSet presAssocID="{7BAE928B-C9D1-D54F-843E-43AD824CE548}" presName="circ3Tx" presStyleLbl="revTx" presStyleIdx="0" presStyleCnt="0">
        <dgm:presLayoutVars>
          <dgm:chMax val="0"/>
          <dgm:chPref val="0"/>
          <dgm:bulletEnabled val="1"/>
        </dgm:presLayoutVars>
      </dgm:prSet>
      <dgm:spPr/>
      <dgm:t>
        <a:bodyPr/>
        <a:lstStyle/>
        <a:p>
          <a:endParaRPr lang="en-CA"/>
        </a:p>
      </dgm:t>
    </dgm:pt>
  </dgm:ptLst>
  <dgm:cxnLst>
    <dgm:cxn modelId="{F86563C1-76FE-B04D-8CA0-7C130A0CD75D}" type="presOf" srcId="{DE47BD00-7948-DB4D-9B44-CFE5E48283A9}" destId="{A9B47CF7-9968-4948-9FD9-6F49B51C986F}" srcOrd="0" destOrd="0" presId="urn:microsoft.com/office/officeart/2005/8/layout/venn1"/>
    <dgm:cxn modelId="{B4F1FF88-2FAA-714E-BFDB-1E801FD62D9C}" srcId="{DE47BD00-7948-DB4D-9B44-CFE5E48283A9}" destId="{7BAE928B-C9D1-D54F-843E-43AD824CE548}" srcOrd="2" destOrd="0" parTransId="{95D0C47B-5EFB-0444-973B-88D90CDB0EF8}" sibTransId="{0594ACE9-0035-0143-9CE6-FF415BD44FF7}"/>
    <dgm:cxn modelId="{A0E44AE2-6671-8B46-8B6A-0DA73142589C}" srcId="{DE47BD00-7948-DB4D-9B44-CFE5E48283A9}" destId="{A5DB2F3F-8D66-C642-84C1-4A06E12C7174}" srcOrd="0" destOrd="0" parTransId="{52596F37-4575-1342-B5CE-D1DAB34B9D2B}" sibTransId="{48CA473C-E0E1-314E-AAD1-614151272E65}"/>
    <dgm:cxn modelId="{7A440E0D-E13C-774A-8089-89DEE3B91F57}" type="presOf" srcId="{92887F5B-A5C2-5343-A90F-B7E70E789DFD}" destId="{6F60EF4F-2FB3-7A40-BD55-C9F464CE6F1E}" srcOrd="1" destOrd="0" presId="urn:microsoft.com/office/officeart/2005/8/layout/venn1"/>
    <dgm:cxn modelId="{C4D1B09E-CD85-1444-B676-22460FBC580B}" type="presOf" srcId="{7BAE928B-C9D1-D54F-843E-43AD824CE548}" destId="{447DB573-DB14-F849-9799-5942DEE470FC}" srcOrd="1" destOrd="0" presId="urn:microsoft.com/office/officeart/2005/8/layout/venn1"/>
    <dgm:cxn modelId="{AE41C223-59F6-5F4D-BB85-AC0CC0EEDCA2}" type="presOf" srcId="{A5DB2F3F-8D66-C642-84C1-4A06E12C7174}" destId="{A78711E0-395B-E04C-9ACF-13AB84C20E6C}" srcOrd="1" destOrd="0" presId="urn:microsoft.com/office/officeart/2005/8/layout/venn1"/>
    <dgm:cxn modelId="{58ADF912-4292-6C4F-BBB2-7306D16637C6}" type="presOf" srcId="{92887F5B-A5C2-5343-A90F-B7E70E789DFD}" destId="{D5D853AE-37D0-3142-8060-1A1E5B6F6F7D}" srcOrd="0" destOrd="0" presId="urn:microsoft.com/office/officeart/2005/8/layout/venn1"/>
    <dgm:cxn modelId="{7EB1897E-66EE-0746-804D-EBE9B1DB0B81}" type="presOf" srcId="{7BAE928B-C9D1-D54F-843E-43AD824CE548}" destId="{904E2685-64F9-A342-AD42-57187ED21D85}" srcOrd="0" destOrd="0" presId="urn:microsoft.com/office/officeart/2005/8/layout/venn1"/>
    <dgm:cxn modelId="{66ACD9D2-CE9F-E746-B25C-FD3293522B35}" srcId="{DE47BD00-7948-DB4D-9B44-CFE5E48283A9}" destId="{92887F5B-A5C2-5343-A90F-B7E70E789DFD}" srcOrd="1" destOrd="0" parTransId="{90044AC8-A9CD-8E48-A32F-32F7377180EE}" sibTransId="{BD04FFC9-F1BB-254E-9E20-7AEB64590DD9}"/>
    <dgm:cxn modelId="{78002A36-EB2E-9448-962A-966B3919BEDF}" type="presOf" srcId="{A5DB2F3F-8D66-C642-84C1-4A06E12C7174}" destId="{3A4CA821-043B-064A-BEE7-4DD478D44C04}" srcOrd="0" destOrd="0" presId="urn:microsoft.com/office/officeart/2005/8/layout/venn1"/>
    <dgm:cxn modelId="{2781F73F-E37F-3248-9C29-30FF0EB45295}" type="presParOf" srcId="{A9B47CF7-9968-4948-9FD9-6F49B51C986F}" destId="{3A4CA821-043B-064A-BEE7-4DD478D44C04}" srcOrd="0" destOrd="0" presId="urn:microsoft.com/office/officeart/2005/8/layout/venn1"/>
    <dgm:cxn modelId="{CBA4657B-E30A-9346-95D1-95A722EE8C20}" type="presParOf" srcId="{A9B47CF7-9968-4948-9FD9-6F49B51C986F}" destId="{A78711E0-395B-E04C-9ACF-13AB84C20E6C}" srcOrd="1" destOrd="0" presId="urn:microsoft.com/office/officeart/2005/8/layout/venn1"/>
    <dgm:cxn modelId="{29A715F2-DF7A-9040-B691-159E1CC30B4A}" type="presParOf" srcId="{A9B47CF7-9968-4948-9FD9-6F49B51C986F}" destId="{D5D853AE-37D0-3142-8060-1A1E5B6F6F7D}" srcOrd="2" destOrd="0" presId="urn:microsoft.com/office/officeart/2005/8/layout/venn1"/>
    <dgm:cxn modelId="{8FC3D6F6-67E2-0A44-98C2-223AAACA850D}" type="presParOf" srcId="{A9B47CF7-9968-4948-9FD9-6F49B51C986F}" destId="{6F60EF4F-2FB3-7A40-BD55-C9F464CE6F1E}" srcOrd="3" destOrd="0" presId="urn:microsoft.com/office/officeart/2005/8/layout/venn1"/>
    <dgm:cxn modelId="{765D241A-08B3-4A4E-9819-FECD20F79165}" type="presParOf" srcId="{A9B47CF7-9968-4948-9FD9-6F49B51C986F}" destId="{904E2685-64F9-A342-AD42-57187ED21D85}" srcOrd="4" destOrd="0" presId="urn:microsoft.com/office/officeart/2005/8/layout/venn1"/>
    <dgm:cxn modelId="{F0A6FB66-90FA-F745-820C-36D321E61DBF}" type="presParOf" srcId="{A9B47CF7-9968-4948-9FD9-6F49B51C986F}" destId="{447DB573-DB14-F849-9799-5942DEE470F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9886D2-A703-2A45-9263-457BA9563F6D}" type="doc">
      <dgm:prSet loTypeId="urn:microsoft.com/office/officeart/2005/8/layout/hProcess9" loCatId="" qsTypeId="urn:microsoft.com/office/officeart/2005/8/quickstyle/simple4" qsCatId="simple" csTypeId="urn:microsoft.com/office/officeart/2005/8/colors/accent1_2" csCatId="accent1" phldr="1"/>
      <dgm:spPr/>
    </dgm:pt>
    <dgm:pt modelId="{296F073B-8C93-1F48-8A7D-8AA141916D83}">
      <dgm:prSet phldrT="[Text]"/>
      <dgm:spPr>
        <a:solidFill>
          <a:srgbClr val="EF7521"/>
        </a:solidFill>
      </dgm:spPr>
      <dgm:t>
        <a:bodyPr/>
        <a:lstStyle/>
        <a:p>
          <a:r>
            <a:rPr lang="en-US" dirty="0"/>
            <a:t>Should I order this test?</a:t>
          </a:r>
        </a:p>
      </dgm:t>
    </dgm:pt>
    <dgm:pt modelId="{E1BD10D1-CCC8-6648-B4FA-DC79950D37CE}" type="parTrans" cxnId="{493E01DA-0280-F841-B40A-30693DB03761}">
      <dgm:prSet/>
      <dgm:spPr/>
      <dgm:t>
        <a:bodyPr/>
        <a:lstStyle/>
        <a:p>
          <a:endParaRPr lang="en-US"/>
        </a:p>
      </dgm:t>
    </dgm:pt>
    <dgm:pt modelId="{A8706C57-E20A-0841-94E7-5C2B4753DC88}" type="sibTrans" cxnId="{493E01DA-0280-F841-B40A-30693DB03761}">
      <dgm:prSet/>
      <dgm:spPr/>
      <dgm:t>
        <a:bodyPr/>
        <a:lstStyle/>
        <a:p>
          <a:endParaRPr lang="en-US"/>
        </a:p>
      </dgm:t>
    </dgm:pt>
    <dgm:pt modelId="{9FD5ECAB-F7B0-6C45-A39E-35A55B15BF36}">
      <dgm:prSet phldrT="[Text]"/>
      <dgm:spPr>
        <a:solidFill>
          <a:srgbClr val="557FA6"/>
        </a:solidFill>
      </dgm:spPr>
      <dgm:t>
        <a:bodyPr/>
        <a:lstStyle/>
        <a:p>
          <a:r>
            <a:rPr lang="en-US" dirty="0"/>
            <a:t>Should I prescribe this treatment?</a:t>
          </a:r>
        </a:p>
      </dgm:t>
    </dgm:pt>
    <dgm:pt modelId="{043E12AE-9D34-E246-AA9E-00B1032CDBC0}" type="parTrans" cxnId="{2D309A83-1326-9B4C-8A39-93012B78D6D3}">
      <dgm:prSet/>
      <dgm:spPr/>
      <dgm:t>
        <a:bodyPr/>
        <a:lstStyle/>
        <a:p>
          <a:endParaRPr lang="en-US"/>
        </a:p>
      </dgm:t>
    </dgm:pt>
    <dgm:pt modelId="{79DF2EF8-B626-0549-BA46-2070C24B3CB9}" type="sibTrans" cxnId="{2D309A83-1326-9B4C-8A39-93012B78D6D3}">
      <dgm:prSet/>
      <dgm:spPr/>
      <dgm:t>
        <a:bodyPr/>
        <a:lstStyle/>
        <a:p>
          <a:endParaRPr lang="en-US"/>
        </a:p>
      </dgm:t>
    </dgm:pt>
    <dgm:pt modelId="{929C85F4-1BFA-F848-A0A4-26369DD01DDD}">
      <dgm:prSet phldrT="[Text]"/>
      <dgm:spPr>
        <a:solidFill>
          <a:srgbClr val="00C1DE"/>
        </a:solidFill>
      </dgm:spPr>
      <dgm:t>
        <a:bodyPr/>
        <a:lstStyle/>
        <a:p>
          <a:r>
            <a:rPr lang="en-US" dirty="0"/>
            <a:t>Have I considered the patient?</a:t>
          </a:r>
        </a:p>
      </dgm:t>
    </dgm:pt>
    <dgm:pt modelId="{75B7D7E0-B218-1E4C-9ED3-ADD3E4ABE319}" type="parTrans" cxnId="{D190545D-29DF-1C49-B07F-A28EEFC78F1E}">
      <dgm:prSet/>
      <dgm:spPr/>
      <dgm:t>
        <a:bodyPr/>
        <a:lstStyle/>
        <a:p>
          <a:endParaRPr lang="en-US"/>
        </a:p>
      </dgm:t>
    </dgm:pt>
    <dgm:pt modelId="{0195A3FA-70AF-FD44-A9F3-CC6D2AA2C794}" type="sibTrans" cxnId="{D190545D-29DF-1C49-B07F-A28EEFC78F1E}">
      <dgm:prSet/>
      <dgm:spPr/>
      <dgm:t>
        <a:bodyPr/>
        <a:lstStyle/>
        <a:p>
          <a:endParaRPr lang="en-US"/>
        </a:p>
      </dgm:t>
    </dgm:pt>
    <dgm:pt modelId="{4709F1A3-C40A-164D-AA64-8F82EAD04622}" type="pres">
      <dgm:prSet presAssocID="{FD9886D2-A703-2A45-9263-457BA9563F6D}" presName="CompostProcess" presStyleCnt="0">
        <dgm:presLayoutVars>
          <dgm:dir/>
          <dgm:resizeHandles val="exact"/>
        </dgm:presLayoutVars>
      </dgm:prSet>
      <dgm:spPr/>
    </dgm:pt>
    <dgm:pt modelId="{7D9AD8E3-A66C-E54E-9005-CF0EBEBD1A8A}" type="pres">
      <dgm:prSet presAssocID="{FD9886D2-A703-2A45-9263-457BA9563F6D}" presName="arrow" presStyleLbl="bgShp" presStyleIdx="0" presStyleCnt="1"/>
      <dgm:spPr>
        <a:solidFill>
          <a:srgbClr val="414F5C"/>
        </a:solidFill>
      </dgm:spPr>
    </dgm:pt>
    <dgm:pt modelId="{BBD71AC3-25B3-804C-B04A-B38B2E0C455F}" type="pres">
      <dgm:prSet presAssocID="{FD9886D2-A703-2A45-9263-457BA9563F6D}" presName="linearProcess" presStyleCnt="0"/>
      <dgm:spPr/>
    </dgm:pt>
    <dgm:pt modelId="{2DC8FD90-2A4F-F144-A889-91F27FC8CBAE}" type="pres">
      <dgm:prSet presAssocID="{296F073B-8C93-1F48-8A7D-8AA141916D83}" presName="textNode" presStyleLbl="node1" presStyleIdx="0" presStyleCnt="3" custLinFactNeighborX="-19309">
        <dgm:presLayoutVars>
          <dgm:bulletEnabled val="1"/>
        </dgm:presLayoutVars>
      </dgm:prSet>
      <dgm:spPr/>
      <dgm:t>
        <a:bodyPr/>
        <a:lstStyle/>
        <a:p>
          <a:endParaRPr lang="en-CA"/>
        </a:p>
      </dgm:t>
    </dgm:pt>
    <dgm:pt modelId="{E60AA571-D19D-0640-B20D-2E8FA722707D}" type="pres">
      <dgm:prSet presAssocID="{A8706C57-E20A-0841-94E7-5C2B4753DC88}" presName="sibTrans" presStyleCnt="0"/>
      <dgm:spPr/>
    </dgm:pt>
    <dgm:pt modelId="{3AF2CA8F-DD4C-274F-88EF-92A203563FE3}" type="pres">
      <dgm:prSet presAssocID="{9FD5ECAB-F7B0-6C45-A39E-35A55B15BF36}" presName="textNode" presStyleLbl="node1" presStyleIdx="1" presStyleCnt="3">
        <dgm:presLayoutVars>
          <dgm:bulletEnabled val="1"/>
        </dgm:presLayoutVars>
      </dgm:prSet>
      <dgm:spPr/>
      <dgm:t>
        <a:bodyPr/>
        <a:lstStyle/>
        <a:p>
          <a:endParaRPr lang="en-CA"/>
        </a:p>
      </dgm:t>
    </dgm:pt>
    <dgm:pt modelId="{CF0F9766-6032-934A-A768-61AFB9FC2BBD}" type="pres">
      <dgm:prSet presAssocID="{79DF2EF8-B626-0549-BA46-2070C24B3CB9}" presName="sibTrans" presStyleCnt="0"/>
      <dgm:spPr/>
    </dgm:pt>
    <dgm:pt modelId="{B261AC5C-803C-3847-9971-5EC868C6E59C}" type="pres">
      <dgm:prSet presAssocID="{929C85F4-1BFA-F848-A0A4-26369DD01DDD}" presName="textNode" presStyleLbl="node1" presStyleIdx="2" presStyleCnt="3" custLinFactNeighborX="19309">
        <dgm:presLayoutVars>
          <dgm:bulletEnabled val="1"/>
        </dgm:presLayoutVars>
      </dgm:prSet>
      <dgm:spPr/>
      <dgm:t>
        <a:bodyPr/>
        <a:lstStyle/>
        <a:p>
          <a:endParaRPr lang="en-CA"/>
        </a:p>
      </dgm:t>
    </dgm:pt>
  </dgm:ptLst>
  <dgm:cxnLst>
    <dgm:cxn modelId="{8CDE5F26-333B-4037-8217-C9D574CE821E}" type="presOf" srcId="{9FD5ECAB-F7B0-6C45-A39E-35A55B15BF36}" destId="{3AF2CA8F-DD4C-274F-88EF-92A203563FE3}" srcOrd="0" destOrd="0" presId="urn:microsoft.com/office/officeart/2005/8/layout/hProcess9"/>
    <dgm:cxn modelId="{EE698EE2-40D7-4EB8-B5B2-0B8587797CD3}" type="presOf" srcId="{FD9886D2-A703-2A45-9263-457BA9563F6D}" destId="{4709F1A3-C40A-164D-AA64-8F82EAD04622}" srcOrd="0" destOrd="0" presId="urn:microsoft.com/office/officeart/2005/8/layout/hProcess9"/>
    <dgm:cxn modelId="{493E01DA-0280-F841-B40A-30693DB03761}" srcId="{FD9886D2-A703-2A45-9263-457BA9563F6D}" destId="{296F073B-8C93-1F48-8A7D-8AA141916D83}" srcOrd="0" destOrd="0" parTransId="{E1BD10D1-CCC8-6648-B4FA-DC79950D37CE}" sibTransId="{A8706C57-E20A-0841-94E7-5C2B4753DC88}"/>
    <dgm:cxn modelId="{F35294FA-EC11-4B66-B7C5-2407FD5D0FC1}" type="presOf" srcId="{296F073B-8C93-1F48-8A7D-8AA141916D83}" destId="{2DC8FD90-2A4F-F144-A889-91F27FC8CBAE}" srcOrd="0" destOrd="0" presId="urn:microsoft.com/office/officeart/2005/8/layout/hProcess9"/>
    <dgm:cxn modelId="{ECCE4192-F479-41A2-81A7-C2D6FA53B1C9}" type="presOf" srcId="{929C85F4-1BFA-F848-A0A4-26369DD01DDD}" destId="{B261AC5C-803C-3847-9971-5EC868C6E59C}" srcOrd="0" destOrd="0" presId="urn:microsoft.com/office/officeart/2005/8/layout/hProcess9"/>
    <dgm:cxn modelId="{D190545D-29DF-1C49-B07F-A28EEFC78F1E}" srcId="{FD9886D2-A703-2A45-9263-457BA9563F6D}" destId="{929C85F4-1BFA-F848-A0A4-26369DD01DDD}" srcOrd="2" destOrd="0" parTransId="{75B7D7E0-B218-1E4C-9ED3-ADD3E4ABE319}" sibTransId="{0195A3FA-70AF-FD44-A9F3-CC6D2AA2C794}"/>
    <dgm:cxn modelId="{2D309A83-1326-9B4C-8A39-93012B78D6D3}" srcId="{FD9886D2-A703-2A45-9263-457BA9563F6D}" destId="{9FD5ECAB-F7B0-6C45-A39E-35A55B15BF36}" srcOrd="1" destOrd="0" parTransId="{043E12AE-9D34-E246-AA9E-00B1032CDBC0}" sibTransId="{79DF2EF8-B626-0549-BA46-2070C24B3CB9}"/>
    <dgm:cxn modelId="{041A32C4-C44E-4469-A84D-DC2EBD95CDA3}" type="presParOf" srcId="{4709F1A3-C40A-164D-AA64-8F82EAD04622}" destId="{7D9AD8E3-A66C-E54E-9005-CF0EBEBD1A8A}" srcOrd="0" destOrd="0" presId="urn:microsoft.com/office/officeart/2005/8/layout/hProcess9"/>
    <dgm:cxn modelId="{57733508-8E15-48A3-97EC-E3FDCC2CF3A5}" type="presParOf" srcId="{4709F1A3-C40A-164D-AA64-8F82EAD04622}" destId="{BBD71AC3-25B3-804C-B04A-B38B2E0C455F}" srcOrd="1" destOrd="0" presId="urn:microsoft.com/office/officeart/2005/8/layout/hProcess9"/>
    <dgm:cxn modelId="{2FBA2832-07BF-4F90-AD7C-21FA77346299}" type="presParOf" srcId="{BBD71AC3-25B3-804C-B04A-B38B2E0C455F}" destId="{2DC8FD90-2A4F-F144-A889-91F27FC8CBAE}" srcOrd="0" destOrd="0" presId="urn:microsoft.com/office/officeart/2005/8/layout/hProcess9"/>
    <dgm:cxn modelId="{16E08205-ED9C-44D8-B56B-4CAF56194E19}" type="presParOf" srcId="{BBD71AC3-25B3-804C-B04A-B38B2E0C455F}" destId="{E60AA571-D19D-0640-B20D-2E8FA722707D}" srcOrd="1" destOrd="0" presId="urn:microsoft.com/office/officeart/2005/8/layout/hProcess9"/>
    <dgm:cxn modelId="{28BD4235-35EB-419E-8C7D-BA7D2FD92543}" type="presParOf" srcId="{BBD71AC3-25B3-804C-B04A-B38B2E0C455F}" destId="{3AF2CA8F-DD4C-274F-88EF-92A203563FE3}" srcOrd="2" destOrd="0" presId="urn:microsoft.com/office/officeart/2005/8/layout/hProcess9"/>
    <dgm:cxn modelId="{7CF9AE6E-4E0C-447E-8F0D-1FF44DFEBA72}" type="presParOf" srcId="{BBD71AC3-25B3-804C-B04A-B38B2E0C455F}" destId="{CF0F9766-6032-934A-A768-61AFB9FC2BBD}" srcOrd="3" destOrd="0" presId="urn:microsoft.com/office/officeart/2005/8/layout/hProcess9"/>
    <dgm:cxn modelId="{D09D26EA-D658-4F73-95AF-99BEDF9149E8}" type="presParOf" srcId="{BBD71AC3-25B3-804C-B04A-B38B2E0C455F}" destId="{B261AC5C-803C-3847-9971-5EC868C6E59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9886D2-A703-2A45-9263-457BA9563F6D}" type="doc">
      <dgm:prSet loTypeId="urn:microsoft.com/office/officeart/2005/8/layout/hProcess9" loCatId="" qsTypeId="urn:microsoft.com/office/officeart/2005/8/quickstyle/simple4" qsCatId="simple" csTypeId="urn:microsoft.com/office/officeart/2005/8/colors/accent1_2" csCatId="accent1" phldr="1"/>
      <dgm:spPr/>
    </dgm:pt>
    <dgm:pt modelId="{296F073B-8C93-1F48-8A7D-8AA141916D83}">
      <dgm:prSet phldrT="[Text]"/>
      <dgm:spPr>
        <a:solidFill>
          <a:srgbClr val="EF7521"/>
        </a:solidFill>
      </dgm:spPr>
      <dgm:t>
        <a:bodyPr/>
        <a:lstStyle/>
        <a:p>
          <a:r>
            <a:rPr lang="en-US" dirty="0"/>
            <a:t>Should I order this test?</a:t>
          </a:r>
        </a:p>
      </dgm:t>
    </dgm:pt>
    <dgm:pt modelId="{E1BD10D1-CCC8-6648-B4FA-DC79950D37CE}" type="parTrans" cxnId="{493E01DA-0280-F841-B40A-30693DB03761}">
      <dgm:prSet/>
      <dgm:spPr/>
      <dgm:t>
        <a:bodyPr/>
        <a:lstStyle/>
        <a:p>
          <a:endParaRPr lang="en-US"/>
        </a:p>
      </dgm:t>
    </dgm:pt>
    <dgm:pt modelId="{A8706C57-E20A-0841-94E7-5C2B4753DC88}" type="sibTrans" cxnId="{493E01DA-0280-F841-B40A-30693DB03761}">
      <dgm:prSet/>
      <dgm:spPr/>
      <dgm:t>
        <a:bodyPr/>
        <a:lstStyle/>
        <a:p>
          <a:endParaRPr lang="en-US"/>
        </a:p>
      </dgm:t>
    </dgm:pt>
    <dgm:pt modelId="{9FD5ECAB-F7B0-6C45-A39E-35A55B15BF36}">
      <dgm:prSet phldrT="[Text]"/>
      <dgm:spPr>
        <a:solidFill>
          <a:srgbClr val="557FA6"/>
        </a:solidFill>
      </dgm:spPr>
      <dgm:t>
        <a:bodyPr/>
        <a:lstStyle/>
        <a:p>
          <a:r>
            <a:rPr lang="en-US" dirty="0"/>
            <a:t>Should I prescribe this treatment?</a:t>
          </a:r>
        </a:p>
      </dgm:t>
    </dgm:pt>
    <dgm:pt modelId="{043E12AE-9D34-E246-AA9E-00B1032CDBC0}" type="parTrans" cxnId="{2D309A83-1326-9B4C-8A39-93012B78D6D3}">
      <dgm:prSet/>
      <dgm:spPr/>
      <dgm:t>
        <a:bodyPr/>
        <a:lstStyle/>
        <a:p>
          <a:endParaRPr lang="en-US"/>
        </a:p>
      </dgm:t>
    </dgm:pt>
    <dgm:pt modelId="{79DF2EF8-B626-0549-BA46-2070C24B3CB9}" type="sibTrans" cxnId="{2D309A83-1326-9B4C-8A39-93012B78D6D3}">
      <dgm:prSet/>
      <dgm:spPr/>
      <dgm:t>
        <a:bodyPr/>
        <a:lstStyle/>
        <a:p>
          <a:endParaRPr lang="en-US"/>
        </a:p>
      </dgm:t>
    </dgm:pt>
    <dgm:pt modelId="{929C85F4-1BFA-F848-A0A4-26369DD01DDD}">
      <dgm:prSet phldrT="[Text]"/>
      <dgm:spPr>
        <a:solidFill>
          <a:srgbClr val="00C1DE"/>
        </a:solidFill>
      </dgm:spPr>
      <dgm:t>
        <a:bodyPr/>
        <a:lstStyle/>
        <a:p>
          <a:r>
            <a:rPr lang="en-US" dirty="0"/>
            <a:t>Have I considered the patient?</a:t>
          </a:r>
        </a:p>
      </dgm:t>
    </dgm:pt>
    <dgm:pt modelId="{75B7D7E0-B218-1E4C-9ED3-ADD3E4ABE319}" type="parTrans" cxnId="{D190545D-29DF-1C49-B07F-A28EEFC78F1E}">
      <dgm:prSet/>
      <dgm:spPr/>
      <dgm:t>
        <a:bodyPr/>
        <a:lstStyle/>
        <a:p>
          <a:endParaRPr lang="en-US"/>
        </a:p>
      </dgm:t>
    </dgm:pt>
    <dgm:pt modelId="{0195A3FA-70AF-FD44-A9F3-CC6D2AA2C794}" type="sibTrans" cxnId="{D190545D-29DF-1C49-B07F-A28EEFC78F1E}">
      <dgm:prSet/>
      <dgm:spPr/>
      <dgm:t>
        <a:bodyPr/>
        <a:lstStyle/>
        <a:p>
          <a:endParaRPr lang="en-US"/>
        </a:p>
      </dgm:t>
    </dgm:pt>
    <dgm:pt modelId="{4709F1A3-C40A-164D-AA64-8F82EAD04622}" type="pres">
      <dgm:prSet presAssocID="{FD9886D2-A703-2A45-9263-457BA9563F6D}" presName="CompostProcess" presStyleCnt="0">
        <dgm:presLayoutVars>
          <dgm:dir/>
          <dgm:resizeHandles val="exact"/>
        </dgm:presLayoutVars>
      </dgm:prSet>
      <dgm:spPr/>
    </dgm:pt>
    <dgm:pt modelId="{7D9AD8E3-A66C-E54E-9005-CF0EBEBD1A8A}" type="pres">
      <dgm:prSet presAssocID="{FD9886D2-A703-2A45-9263-457BA9563F6D}" presName="arrow" presStyleLbl="bgShp" presStyleIdx="0" presStyleCnt="1"/>
      <dgm:spPr>
        <a:solidFill>
          <a:srgbClr val="414F5C"/>
        </a:solidFill>
      </dgm:spPr>
      <dgm:t>
        <a:bodyPr/>
        <a:lstStyle/>
        <a:p>
          <a:endParaRPr lang="en-US"/>
        </a:p>
      </dgm:t>
    </dgm:pt>
    <dgm:pt modelId="{BBD71AC3-25B3-804C-B04A-B38B2E0C455F}" type="pres">
      <dgm:prSet presAssocID="{FD9886D2-A703-2A45-9263-457BA9563F6D}" presName="linearProcess" presStyleCnt="0"/>
      <dgm:spPr/>
    </dgm:pt>
    <dgm:pt modelId="{2DC8FD90-2A4F-F144-A889-91F27FC8CBAE}" type="pres">
      <dgm:prSet presAssocID="{296F073B-8C93-1F48-8A7D-8AA141916D83}" presName="textNode" presStyleLbl="node1" presStyleIdx="0" presStyleCnt="3" custLinFactNeighborX="-19309">
        <dgm:presLayoutVars>
          <dgm:bulletEnabled val="1"/>
        </dgm:presLayoutVars>
      </dgm:prSet>
      <dgm:spPr/>
      <dgm:t>
        <a:bodyPr/>
        <a:lstStyle/>
        <a:p>
          <a:endParaRPr lang="en-CA"/>
        </a:p>
      </dgm:t>
    </dgm:pt>
    <dgm:pt modelId="{E60AA571-D19D-0640-B20D-2E8FA722707D}" type="pres">
      <dgm:prSet presAssocID="{A8706C57-E20A-0841-94E7-5C2B4753DC88}" presName="sibTrans" presStyleCnt="0"/>
      <dgm:spPr/>
    </dgm:pt>
    <dgm:pt modelId="{3AF2CA8F-DD4C-274F-88EF-92A203563FE3}" type="pres">
      <dgm:prSet presAssocID="{9FD5ECAB-F7B0-6C45-A39E-35A55B15BF36}" presName="textNode" presStyleLbl="node1" presStyleIdx="1" presStyleCnt="3">
        <dgm:presLayoutVars>
          <dgm:bulletEnabled val="1"/>
        </dgm:presLayoutVars>
      </dgm:prSet>
      <dgm:spPr/>
      <dgm:t>
        <a:bodyPr/>
        <a:lstStyle/>
        <a:p>
          <a:endParaRPr lang="en-CA"/>
        </a:p>
      </dgm:t>
    </dgm:pt>
    <dgm:pt modelId="{CF0F9766-6032-934A-A768-61AFB9FC2BBD}" type="pres">
      <dgm:prSet presAssocID="{79DF2EF8-B626-0549-BA46-2070C24B3CB9}" presName="sibTrans" presStyleCnt="0"/>
      <dgm:spPr/>
    </dgm:pt>
    <dgm:pt modelId="{B261AC5C-803C-3847-9971-5EC868C6E59C}" type="pres">
      <dgm:prSet presAssocID="{929C85F4-1BFA-F848-A0A4-26369DD01DDD}" presName="textNode" presStyleLbl="node1" presStyleIdx="2" presStyleCnt="3" custLinFactNeighborX="19309">
        <dgm:presLayoutVars>
          <dgm:bulletEnabled val="1"/>
        </dgm:presLayoutVars>
      </dgm:prSet>
      <dgm:spPr/>
      <dgm:t>
        <a:bodyPr/>
        <a:lstStyle/>
        <a:p>
          <a:endParaRPr lang="en-CA"/>
        </a:p>
      </dgm:t>
    </dgm:pt>
  </dgm:ptLst>
  <dgm:cxnLst>
    <dgm:cxn modelId="{D190545D-29DF-1C49-B07F-A28EEFC78F1E}" srcId="{FD9886D2-A703-2A45-9263-457BA9563F6D}" destId="{929C85F4-1BFA-F848-A0A4-26369DD01DDD}" srcOrd="2" destOrd="0" parTransId="{75B7D7E0-B218-1E4C-9ED3-ADD3E4ABE319}" sibTransId="{0195A3FA-70AF-FD44-A9F3-CC6D2AA2C794}"/>
    <dgm:cxn modelId="{85DA23BA-AF03-4CC0-8F2F-1D4E62760CA0}" type="presOf" srcId="{FD9886D2-A703-2A45-9263-457BA9563F6D}" destId="{4709F1A3-C40A-164D-AA64-8F82EAD04622}" srcOrd="0" destOrd="0" presId="urn:microsoft.com/office/officeart/2005/8/layout/hProcess9"/>
    <dgm:cxn modelId="{357D1E38-5524-4C04-80FC-5B549805C8DD}" type="presOf" srcId="{9FD5ECAB-F7B0-6C45-A39E-35A55B15BF36}" destId="{3AF2CA8F-DD4C-274F-88EF-92A203563FE3}" srcOrd="0" destOrd="0" presId="urn:microsoft.com/office/officeart/2005/8/layout/hProcess9"/>
    <dgm:cxn modelId="{493E01DA-0280-F841-B40A-30693DB03761}" srcId="{FD9886D2-A703-2A45-9263-457BA9563F6D}" destId="{296F073B-8C93-1F48-8A7D-8AA141916D83}" srcOrd="0" destOrd="0" parTransId="{E1BD10D1-CCC8-6648-B4FA-DC79950D37CE}" sibTransId="{A8706C57-E20A-0841-94E7-5C2B4753DC88}"/>
    <dgm:cxn modelId="{FF0CAB83-EC17-4F84-A2D9-5DDBAFA1CF55}" type="presOf" srcId="{296F073B-8C93-1F48-8A7D-8AA141916D83}" destId="{2DC8FD90-2A4F-F144-A889-91F27FC8CBAE}" srcOrd="0" destOrd="0" presId="urn:microsoft.com/office/officeart/2005/8/layout/hProcess9"/>
    <dgm:cxn modelId="{2D309A83-1326-9B4C-8A39-93012B78D6D3}" srcId="{FD9886D2-A703-2A45-9263-457BA9563F6D}" destId="{9FD5ECAB-F7B0-6C45-A39E-35A55B15BF36}" srcOrd="1" destOrd="0" parTransId="{043E12AE-9D34-E246-AA9E-00B1032CDBC0}" sibTransId="{79DF2EF8-B626-0549-BA46-2070C24B3CB9}"/>
    <dgm:cxn modelId="{90F12F6A-3A0A-49D6-BB7E-FEFDC3AD95A6}" type="presOf" srcId="{929C85F4-1BFA-F848-A0A4-26369DD01DDD}" destId="{B261AC5C-803C-3847-9971-5EC868C6E59C}" srcOrd="0" destOrd="0" presId="urn:microsoft.com/office/officeart/2005/8/layout/hProcess9"/>
    <dgm:cxn modelId="{3CABFFE1-1857-49BE-AD30-D2991D64985B}" type="presParOf" srcId="{4709F1A3-C40A-164D-AA64-8F82EAD04622}" destId="{7D9AD8E3-A66C-E54E-9005-CF0EBEBD1A8A}" srcOrd="0" destOrd="0" presId="urn:microsoft.com/office/officeart/2005/8/layout/hProcess9"/>
    <dgm:cxn modelId="{379B2E7C-F700-4E97-8FA9-438208997153}" type="presParOf" srcId="{4709F1A3-C40A-164D-AA64-8F82EAD04622}" destId="{BBD71AC3-25B3-804C-B04A-B38B2E0C455F}" srcOrd="1" destOrd="0" presId="urn:microsoft.com/office/officeart/2005/8/layout/hProcess9"/>
    <dgm:cxn modelId="{1C002114-B43A-48D6-92D3-239372EE14AD}" type="presParOf" srcId="{BBD71AC3-25B3-804C-B04A-B38B2E0C455F}" destId="{2DC8FD90-2A4F-F144-A889-91F27FC8CBAE}" srcOrd="0" destOrd="0" presId="urn:microsoft.com/office/officeart/2005/8/layout/hProcess9"/>
    <dgm:cxn modelId="{0E397C65-0F7A-484C-8006-2A583851E597}" type="presParOf" srcId="{BBD71AC3-25B3-804C-B04A-B38B2E0C455F}" destId="{E60AA571-D19D-0640-B20D-2E8FA722707D}" srcOrd="1" destOrd="0" presId="urn:microsoft.com/office/officeart/2005/8/layout/hProcess9"/>
    <dgm:cxn modelId="{D9306AF1-5460-4EB1-9973-E7F07D5E5816}" type="presParOf" srcId="{BBD71AC3-25B3-804C-B04A-B38B2E0C455F}" destId="{3AF2CA8F-DD4C-274F-88EF-92A203563FE3}" srcOrd="2" destOrd="0" presId="urn:microsoft.com/office/officeart/2005/8/layout/hProcess9"/>
    <dgm:cxn modelId="{D425E636-C6A9-4693-878A-47A0DDF469C6}" type="presParOf" srcId="{BBD71AC3-25B3-804C-B04A-B38B2E0C455F}" destId="{CF0F9766-6032-934A-A768-61AFB9FC2BBD}" srcOrd="3" destOrd="0" presId="urn:microsoft.com/office/officeart/2005/8/layout/hProcess9"/>
    <dgm:cxn modelId="{B4C87737-6BED-43FD-8EC2-0EC713591F48}" type="presParOf" srcId="{BBD71AC3-25B3-804C-B04A-B38B2E0C455F}" destId="{B261AC5C-803C-3847-9971-5EC868C6E59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AF552-AD2D-4352-ACA7-584727D8882F}">
      <dsp:nvSpPr>
        <dsp:cNvPr id="0" name=""/>
        <dsp:cNvSpPr/>
      </dsp:nvSpPr>
      <dsp:spPr>
        <a:xfrm>
          <a:off x="2587780" y="1300116"/>
          <a:ext cx="1800006" cy="1080004"/>
        </a:xfrm>
        <a:prstGeom prst="hexagon">
          <a:avLst>
            <a:gd name="adj" fmla="val 28570"/>
            <a:gd name="vf" fmla="val 115470"/>
          </a:avLst>
        </a:prstGeom>
        <a:solidFill>
          <a:srgbClr val="EF75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b="1" kern="1200" dirty="0">
              <a:solidFill>
                <a:srgbClr val="002060"/>
              </a:solidFill>
              <a:latin typeface="Verdana" panose="020B0604030504040204" pitchFamily="34" charset="0"/>
              <a:ea typeface="Verdana" panose="020B0604030504040204" pitchFamily="34" charset="0"/>
              <a:cs typeface="Verdana" panose="020B0604030504040204" pitchFamily="34" charset="0"/>
            </a:rPr>
            <a:t>Quality</a:t>
          </a:r>
        </a:p>
      </dsp:txBody>
      <dsp:txXfrm>
        <a:off x="2840633" y="1451828"/>
        <a:ext cx="1294300" cy="776580"/>
      </dsp:txXfrm>
    </dsp:sp>
    <dsp:sp modelId="{A7B6AFEB-21C8-4950-9521-1CF992126181}">
      <dsp:nvSpPr>
        <dsp:cNvPr id="0" name=""/>
        <dsp:cNvSpPr/>
      </dsp:nvSpPr>
      <dsp:spPr>
        <a:xfrm>
          <a:off x="3783928" y="501421"/>
          <a:ext cx="576737" cy="496935"/>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F49839-F780-46C0-8F90-48875AB6ECD3}">
      <dsp:nvSpPr>
        <dsp:cNvPr id="0" name=""/>
        <dsp:cNvSpPr/>
      </dsp:nvSpPr>
      <dsp:spPr>
        <a:xfrm>
          <a:off x="2572681" y="219620"/>
          <a:ext cx="1800000" cy="1079997"/>
        </a:xfrm>
        <a:prstGeom prst="hexagon">
          <a:avLst>
            <a:gd name="adj" fmla="val 28570"/>
            <a:gd name="vf" fmla="val 115470"/>
          </a:avLst>
        </a:prstGeom>
        <a:solidFill>
          <a:srgbClr val="0031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ea typeface="Verdana" panose="020B0604030504040204" pitchFamily="34" charset="0"/>
              <a:cs typeface="Verdana" panose="020B0604030504040204" pitchFamily="34" charset="0"/>
            </a:rPr>
            <a:t>Equity</a:t>
          </a:r>
        </a:p>
      </dsp:txBody>
      <dsp:txXfrm>
        <a:off x="2825533" y="371331"/>
        <a:ext cx="1294296" cy="776575"/>
      </dsp:txXfrm>
    </dsp:sp>
    <dsp:sp modelId="{171643EB-536B-45FD-814B-08F5905ED5B5}">
      <dsp:nvSpPr>
        <dsp:cNvPr id="0" name=""/>
        <dsp:cNvSpPr/>
      </dsp:nvSpPr>
      <dsp:spPr>
        <a:xfrm>
          <a:off x="4548461" y="1499008"/>
          <a:ext cx="576737" cy="496935"/>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D6D16-77CD-4DE0-8893-1D1763DE91E7}">
      <dsp:nvSpPr>
        <dsp:cNvPr id="0" name=""/>
        <dsp:cNvSpPr/>
      </dsp:nvSpPr>
      <dsp:spPr>
        <a:xfrm>
          <a:off x="4086025" y="746259"/>
          <a:ext cx="1800000" cy="1079997"/>
        </a:xfrm>
        <a:prstGeom prst="hexagon">
          <a:avLst>
            <a:gd name="adj" fmla="val 28570"/>
            <a:gd name="vf" fmla="val 115470"/>
          </a:avLst>
        </a:prstGeom>
        <a:solidFill>
          <a:srgbClr val="414F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ea typeface="Verdana" panose="020B0604030504040204" pitchFamily="34" charset="0"/>
              <a:cs typeface="Verdana" panose="020B0604030504040204" pitchFamily="34" charset="0"/>
            </a:rPr>
            <a:t>Timeliness</a:t>
          </a:r>
        </a:p>
      </dsp:txBody>
      <dsp:txXfrm>
        <a:off x="4338877" y="897970"/>
        <a:ext cx="1294296" cy="776575"/>
      </dsp:txXfrm>
    </dsp:sp>
    <dsp:sp modelId="{498D2DD0-1D9F-4928-AF15-BD2807DC13CF}">
      <dsp:nvSpPr>
        <dsp:cNvPr id="0" name=""/>
        <dsp:cNvSpPr/>
      </dsp:nvSpPr>
      <dsp:spPr>
        <a:xfrm>
          <a:off x="4080884" y="2547680"/>
          <a:ext cx="576737" cy="496935"/>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81DA9610-F98E-420F-8EF9-A2035BA8B5A1}">
      <dsp:nvSpPr>
        <dsp:cNvPr id="0" name=""/>
        <dsp:cNvSpPr/>
      </dsp:nvSpPr>
      <dsp:spPr>
        <a:xfrm>
          <a:off x="4090610" y="1838242"/>
          <a:ext cx="1800000" cy="1079997"/>
        </a:xfrm>
        <a:prstGeom prst="hexagon">
          <a:avLst>
            <a:gd name="adj" fmla="val 28570"/>
            <a:gd name="vf" fmla="val 115470"/>
          </a:avLst>
        </a:prstGeom>
        <a:solidFill>
          <a:srgbClr val="55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ea typeface="Verdana" panose="020B0604030504040204" pitchFamily="34" charset="0"/>
              <a:cs typeface="Verdana" panose="020B0604030504040204" pitchFamily="34" charset="0"/>
            </a:rPr>
            <a:t>Efficiency</a:t>
          </a:r>
        </a:p>
      </dsp:txBody>
      <dsp:txXfrm>
        <a:off x="4343462" y="1989953"/>
        <a:ext cx="1294296" cy="776575"/>
      </dsp:txXfrm>
    </dsp:sp>
    <dsp:sp modelId="{935F73DE-1BF5-43DE-95BA-A383A3D42D29}">
      <dsp:nvSpPr>
        <dsp:cNvPr id="0" name=""/>
        <dsp:cNvSpPr/>
      </dsp:nvSpPr>
      <dsp:spPr>
        <a:xfrm>
          <a:off x="2921009" y="2656536"/>
          <a:ext cx="576737" cy="496935"/>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291D9D-64E5-4BEF-AAC0-4C5385148020}">
      <dsp:nvSpPr>
        <dsp:cNvPr id="0" name=""/>
        <dsp:cNvSpPr/>
      </dsp:nvSpPr>
      <dsp:spPr>
        <a:xfrm>
          <a:off x="2592348" y="2382089"/>
          <a:ext cx="1800000" cy="1079997"/>
        </a:xfrm>
        <a:prstGeom prst="hexagon">
          <a:avLst>
            <a:gd name="adj" fmla="val 28570"/>
            <a:gd name="vf" fmla="val 115470"/>
          </a:avLst>
        </a:prstGeom>
        <a:solidFill>
          <a:srgbClr val="BBC7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latin typeface="Verdana" panose="020B0604030504040204" pitchFamily="34" charset="0"/>
              <a:ea typeface="Verdana" panose="020B0604030504040204" pitchFamily="34" charset="0"/>
              <a:cs typeface="Verdana" panose="020B0604030504040204" pitchFamily="34" charset="0"/>
            </a:rPr>
            <a:t>Effective-ness</a:t>
          </a:r>
          <a:endParaRPr lang="en-CA" sz="1800" kern="1200" dirty="0">
            <a:latin typeface="Verdana" panose="020B0604030504040204" pitchFamily="34" charset="0"/>
            <a:ea typeface="Verdana" panose="020B0604030504040204" pitchFamily="34" charset="0"/>
            <a:cs typeface="Verdana" panose="020B0604030504040204" pitchFamily="34" charset="0"/>
          </a:endParaRPr>
        </a:p>
      </dsp:txBody>
      <dsp:txXfrm>
        <a:off x="2845200" y="2533800"/>
        <a:ext cx="1294296" cy="776575"/>
      </dsp:txXfrm>
    </dsp:sp>
    <dsp:sp modelId="{1EFB9D98-3A10-4E4D-A21C-C60E9B05A8A6}">
      <dsp:nvSpPr>
        <dsp:cNvPr id="0" name=""/>
        <dsp:cNvSpPr/>
      </dsp:nvSpPr>
      <dsp:spPr>
        <a:xfrm>
          <a:off x="2092111" y="1727904"/>
          <a:ext cx="576737" cy="496935"/>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C741645-F2D9-49D2-A48E-676FA1751C01}">
      <dsp:nvSpPr>
        <dsp:cNvPr id="0" name=""/>
        <dsp:cNvSpPr/>
      </dsp:nvSpPr>
      <dsp:spPr>
        <a:xfrm>
          <a:off x="1100540" y="1836539"/>
          <a:ext cx="1800000" cy="1079997"/>
        </a:xfrm>
        <a:prstGeom prst="hexagon">
          <a:avLst>
            <a:gd name="adj" fmla="val 28570"/>
            <a:gd name="vf" fmla="val 115470"/>
          </a:avLst>
        </a:prstGeom>
        <a:solidFill>
          <a:srgbClr val="998D5F"/>
        </a:solidFill>
        <a:ln w="12700" cap="flat" cmpd="sng" algn="ctr">
          <a:solidFill>
            <a:srgbClr val="D8DFE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ea typeface="Verdana" panose="020B0604030504040204" pitchFamily="34" charset="0"/>
              <a:cs typeface="Verdana" panose="020B0604030504040204" pitchFamily="34" charset="0"/>
            </a:rPr>
            <a:t>Patient </a:t>
          </a:r>
          <a:r>
            <a:rPr lang="en-CA" sz="1800" kern="1200" dirty="0" smtClean="0">
              <a:latin typeface="Verdana" panose="020B0604030504040204" pitchFamily="34" charset="0"/>
              <a:ea typeface="Verdana" panose="020B0604030504040204" pitchFamily="34" charset="0"/>
              <a:cs typeface="Verdana" panose="020B0604030504040204" pitchFamily="34" charset="0"/>
            </a:rPr>
            <a:t>Centered-ness</a:t>
          </a:r>
          <a:endParaRPr lang="en-CA" sz="1800" kern="1200" dirty="0">
            <a:latin typeface="Verdana" panose="020B0604030504040204" pitchFamily="34" charset="0"/>
            <a:ea typeface="Verdana" panose="020B0604030504040204" pitchFamily="34" charset="0"/>
            <a:cs typeface="Verdana" panose="020B0604030504040204" pitchFamily="34" charset="0"/>
          </a:endParaRPr>
        </a:p>
      </dsp:txBody>
      <dsp:txXfrm>
        <a:off x="1353392" y="1988250"/>
        <a:ext cx="1294296" cy="776575"/>
      </dsp:txXfrm>
    </dsp:sp>
    <dsp:sp modelId="{972E4866-1458-48ED-AD60-2B39477AF9CA}">
      <dsp:nvSpPr>
        <dsp:cNvPr id="0" name=""/>
        <dsp:cNvSpPr/>
      </dsp:nvSpPr>
      <dsp:spPr>
        <a:xfrm>
          <a:off x="1088214" y="756537"/>
          <a:ext cx="1800000" cy="1079997"/>
        </a:xfrm>
        <a:prstGeom prst="hexagon">
          <a:avLst>
            <a:gd name="adj" fmla="val 28570"/>
            <a:gd name="vf" fmla="val 115470"/>
          </a:avLst>
        </a:prstGeom>
        <a:solidFill>
          <a:srgbClr val="C8B3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ea typeface="Verdana" panose="020B0604030504040204" pitchFamily="34" charset="0"/>
              <a:cs typeface="Verdana" panose="020B0604030504040204" pitchFamily="34" charset="0"/>
            </a:rPr>
            <a:t>Safety</a:t>
          </a:r>
        </a:p>
      </dsp:txBody>
      <dsp:txXfrm>
        <a:off x="1341066" y="908248"/>
        <a:ext cx="1294296" cy="776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3AE89-11E3-4F26-86E3-BABAA809A041}">
      <dsp:nvSpPr>
        <dsp:cNvPr id="0" name=""/>
        <dsp:cNvSpPr/>
      </dsp:nvSpPr>
      <dsp:spPr>
        <a:xfrm>
          <a:off x="2548401" y="1723446"/>
          <a:ext cx="1214111" cy="1214111"/>
        </a:xfrm>
        <a:prstGeom prst="ellipse">
          <a:avLst/>
        </a:prstGeom>
        <a:solidFill>
          <a:srgbClr val="00C1DE"/>
        </a:solidFill>
        <a:ln w="19050" cap="flat" cmpd="sng" algn="ctr">
          <a:solidFill>
            <a:srgbClr val="00315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b="1" kern="1200" dirty="0">
              <a:solidFill>
                <a:srgbClr val="002060"/>
              </a:solidFill>
              <a:latin typeface="Verdana" panose="020B0604030504040204" pitchFamily="34" charset="0"/>
              <a:ea typeface="Verdana" panose="020B0604030504040204" pitchFamily="34" charset="0"/>
              <a:cs typeface="Verdana" panose="020B0604030504040204" pitchFamily="34" charset="0"/>
            </a:rPr>
            <a:t>Total Cost</a:t>
          </a:r>
        </a:p>
      </dsp:txBody>
      <dsp:txXfrm>
        <a:off x="2726203" y="1901248"/>
        <a:ext cx="858507" cy="858507"/>
      </dsp:txXfrm>
    </dsp:sp>
    <dsp:sp modelId="{D288F496-C77D-42D8-B269-229567FD264C}">
      <dsp:nvSpPr>
        <dsp:cNvPr id="0" name=""/>
        <dsp:cNvSpPr/>
      </dsp:nvSpPr>
      <dsp:spPr>
        <a:xfrm rot="5400000">
          <a:off x="3021304" y="1271521"/>
          <a:ext cx="268306" cy="412797"/>
        </a:xfrm>
        <a:prstGeom prst="rightArrow">
          <a:avLst>
            <a:gd name="adj1" fmla="val 60000"/>
            <a:gd name="adj2" fmla="val 50000"/>
          </a:avLst>
        </a:prstGeom>
        <a:solidFill>
          <a:srgbClr val="557FA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3061550" y="1313834"/>
        <a:ext cx="187814" cy="247679"/>
      </dsp:txXfrm>
    </dsp:sp>
    <dsp:sp modelId="{3BB6DF4E-314A-46BE-A150-7439B7E67295}">
      <dsp:nvSpPr>
        <dsp:cNvPr id="0" name=""/>
        <dsp:cNvSpPr/>
      </dsp:nvSpPr>
      <dsp:spPr>
        <a:xfrm>
          <a:off x="2548401" y="3095"/>
          <a:ext cx="1214111" cy="1214111"/>
        </a:xfrm>
        <a:prstGeom prst="ellipse">
          <a:avLst/>
        </a:prstGeom>
        <a:solidFill>
          <a:srgbClr val="55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a:latin typeface="Verdana" panose="020B0604030504040204" pitchFamily="34" charset="0"/>
              <a:ea typeface="Verdana" panose="020B0604030504040204" pitchFamily="34" charset="0"/>
              <a:cs typeface="Verdana" panose="020B0604030504040204" pitchFamily="34" charset="0"/>
            </a:rPr>
            <a:t>Direct Costs to Patients</a:t>
          </a:r>
        </a:p>
      </dsp:txBody>
      <dsp:txXfrm>
        <a:off x="2726203" y="180897"/>
        <a:ext cx="858507" cy="858507"/>
      </dsp:txXfrm>
    </dsp:sp>
    <dsp:sp modelId="{9A8F0A3A-05BE-4C43-ADFE-1D1B6046BF6F}">
      <dsp:nvSpPr>
        <dsp:cNvPr id="0" name=""/>
        <dsp:cNvSpPr/>
      </dsp:nvSpPr>
      <dsp:spPr>
        <a:xfrm rot="10761568">
          <a:off x="3869671" y="2114674"/>
          <a:ext cx="258281" cy="412797"/>
        </a:xfrm>
        <a:prstGeom prst="rightArrow">
          <a:avLst>
            <a:gd name="adj1" fmla="val 60000"/>
            <a:gd name="adj2" fmla="val 50000"/>
          </a:avLst>
        </a:prstGeom>
        <a:solidFill>
          <a:srgbClr val="414F5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3947153" y="2196800"/>
        <a:ext cx="180797" cy="247679"/>
      </dsp:txXfrm>
    </dsp:sp>
    <dsp:sp modelId="{105A948A-450D-42CA-9939-904E8D62D4DB}">
      <dsp:nvSpPr>
        <dsp:cNvPr id="0" name=""/>
        <dsp:cNvSpPr/>
      </dsp:nvSpPr>
      <dsp:spPr>
        <a:xfrm>
          <a:off x="4249731" y="1704425"/>
          <a:ext cx="1214111" cy="1214111"/>
        </a:xfrm>
        <a:prstGeom prst="ellipse">
          <a:avLst/>
        </a:prstGeom>
        <a:solidFill>
          <a:srgbClr val="414F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a:latin typeface="Verdana" panose="020B0604030504040204" pitchFamily="34" charset="0"/>
              <a:ea typeface="Verdana" panose="020B0604030504040204" pitchFamily="34" charset="0"/>
              <a:cs typeface="Verdana" panose="020B0604030504040204" pitchFamily="34" charset="0"/>
            </a:rPr>
            <a:t>Direct Costs to System</a:t>
          </a:r>
        </a:p>
      </dsp:txBody>
      <dsp:txXfrm>
        <a:off x="4427533" y="1882227"/>
        <a:ext cx="858507" cy="858507"/>
      </dsp:txXfrm>
    </dsp:sp>
    <dsp:sp modelId="{3C513615-3F90-4458-82ED-5EE976635428}">
      <dsp:nvSpPr>
        <dsp:cNvPr id="0" name=""/>
        <dsp:cNvSpPr/>
      </dsp:nvSpPr>
      <dsp:spPr>
        <a:xfrm rot="16200000">
          <a:off x="3031385" y="2958234"/>
          <a:ext cx="248144" cy="412797"/>
        </a:xfrm>
        <a:prstGeom prst="rightArrow">
          <a:avLst>
            <a:gd name="adj1" fmla="val 60000"/>
            <a:gd name="adj2" fmla="val 50000"/>
          </a:avLst>
        </a:prstGeom>
        <a:solidFill>
          <a:srgbClr val="C8B38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3068607" y="3078015"/>
        <a:ext cx="173701" cy="247679"/>
      </dsp:txXfrm>
    </dsp:sp>
    <dsp:sp modelId="{F8520D4B-6DE9-4D13-BD41-07174CF38E6B}">
      <dsp:nvSpPr>
        <dsp:cNvPr id="0" name=""/>
        <dsp:cNvSpPr/>
      </dsp:nvSpPr>
      <dsp:spPr>
        <a:xfrm>
          <a:off x="2548401" y="3405755"/>
          <a:ext cx="1214111" cy="1214111"/>
        </a:xfrm>
        <a:prstGeom prst="ellipse">
          <a:avLst/>
        </a:prstGeom>
        <a:solidFill>
          <a:srgbClr val="C8B3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latin typeface="Verdana" panose="020B0604030504040204" pitchFamily="34" charset="0"/>
              <a:ea typeface="Verdana" panose="020B0604030504040204" pitchFamily="34" charset="0"/>
              <a:cs typeface="Verdana" panose="020B0604030504040204" pitchFamily="34" charset="0"/>
            </a:rPr>
            <a:t>Down-stream </a:t>
          </a:r>
          <a:r>
            <a:rPr lang="en-CA" sz="1200" kern="1200" dirty="0">
              <a:latin typeface="Verdana" panose="020B0604030504040204" pitchFamily="34" charset="0"/>
              <a:ea typeface="Verdana" panose="020B0604030504040204" pitchFamily="34" charset="0"/>
              <a:cs typeface="Verdana" panose="020B0604030504040204" pitchFamily="34" charset="0"/>
            </a:rPr>
            <a:t>Costs and Harm</a:t>
          </a:r>
        </a:p>
      </dsp:txBody>
      <dsp:txXfrm>
        <a:off x="2726203" y="3583557"/>
        <a:ext cx="858507" cy="858507"/>
      </dsp:txXfrm>
    </dsp:sp>
    <dsp:sp modelId="{CEA84897-D4C7-4AC3-9756-043494FD04AE}">
      <dsp:nvSpPr>
        <dsp:cNvPr id="0" name=""/>
        <dsp:cNvSpPr/>
      </dsp:nvSpPr>
      <dsp:spPr>
        <a:xfrm rot="38432">
          <a:off x="2182961" y="2114674"/>
          <a:ext cx="258281" cy="412797"/>
        </a:xfrm>
        <a:prstGeom prst="rightArrow">
          <a:avLst>
            <a:gd name="adj1" fmla="val 60000"/>
            <a:gd name="adj2" fmla="val 50000"/>
          </a:avLst>
        </a:prstGeom>
        <a:solidFill>
          <a:srgbClr val="998D5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rot="10800000">
        <a:off x="2182963" y="2196800"/>
        <a:ext cx="180797" cy="247679"/>
      </dsp:txXfrm>
    </dsp:sp>
    <dsp:sp modelId="{E1A78FFB-366D-43C7-BCDC-B8095F85BB23}">
      <dsp:nvSpPr>
        <dsp:cNvPr id="0" name=""/>
        <dsp:cNvSpPr/>
      </dsp:nvSpPr>
      <dsp:spPr>
        <a:xfrm>
          <a:off x="847071" y="1704425"/>
          <a:ext cx="1214111" cy="1214111"/>
        </a:xfrm>
        <a:prstGeom prst="ellipse">
          <a:avLst/>
        </a:prstGeom>
        <a:solidFill>
          <a:srgbClr val="998D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CA" sz="1050" kern="1200" dirty="0">
              <a:latin typeface="Verdana" panose="020B0604030504040204" pitchFamily="34" charset="0"/>
              <a:ea typeface="Verdana" panose="020B0604030504040204" pitchFamily="34" charset="0"/>
              <a:cs typeface="Verdana" panose="020B0604030504040204" pitchFamily="34" charset="0"/>
            </a:rPr>
            <a:t>Opportunity Costs</a:t>
          </a:r>
        </a:p>
      </dsp:txBody>
      <dsp:txXfrm>
        <a:off x="1024873" y="1882227"/>
        <a:ext cx="858507" cy="858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AD8E3-A66C-E54E-9005-CF0EBEBD1A8A}">
      <dsp:nvSpPr>
        <dsp:cNvPr id="0" name=""/>
        <dsp:cNvSpPr/>
      </dsp:nvSpPr>
      <dsp:spPr>
        <a:xfrm>
          <a:off x="635181" y="0"/>
          <a:ext cx="7198723" cy="5003800"/>
        </a:xfrm>
        <a:prstGeom prst="rightArrow">
          <a:avLst/>
        </a:prstGeom>
        <a:solidFill>
          <a:srgbClr val="414F5C"/>
        </a:solidFill>
        <a:ln>
          <a:noFill/>
        </a:ln>
        <a:effectLst/>
      </dsp:spPr>
      <dsp:style>
        <a:lnRef idx="0">
          <a:scrgbClr r="0" g="0" b="0"/>
        </a:lnRef>
        <a:fillRef idx="1">
          <a:scrgbClr r="0" g="0" b="0"/>
        </a:fillRef>
        <a:effectRef idx="2">
          <a:scrgbClr r="0" g="0" b="0"/>
        </a:effectRef>
        <a:fontRef idx="minor"/>
      </dsp:style>
    </dsp:sp>
    <dsp:sp modelId="{2DC8FD90-2A4F-F144-A889-91F27FC8CBAE}">
      <dsp:nvSpPr>
        <dsp:cNvPr id="0" name=""/>
        <dsp:cNvSpPr/>
      </dsp:nvSpPr>
      <dsp:spPr>
        <a:xfrm>
          <a:off x="0" y="1501139"/>
          <a:ext cx="2725987" cy="2001520"/>
        </a:xfrm>
        <a:prstGeom prst="roundRect">
          <a:avLst/>
        </a:prstGeom>
        <a:solidFill>
          <a:srgbClr val="EF75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Should I order this test?</a:t>
          </a:r>
        </a:p>
      </dsp:txBody>
      <dsp:txXfrm>
        <a:off x="97706" y="1598845"/>
        <a:ext cx="2530575" cy="1806108"/>
      </dsp:txXfrm>
    </dsp:sp>
    <dsp:sp modelId="{3AF2CA8F-DD4C-274F-88EF-92A203563FE3}">
      <dsp:nvSpPr>
        <dsp:cNvPr id="0" name=""/>
        <dsp:cNvSpPr/>
      </dsp:nvSpPr>
      <dsp:spPr>
        <a:xfrm>
          <a:off x="2871549" y="1501139"/>
          <a:ext cx="2725987" cy="2001520"/>
        </a:xfrm>
        <a:prstGeom prst="roundRect">
          <a:avLst/>
        </a:prstGeom>
        <a:solidFill>
          <a:srgbClr val="557FA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Should I prescribe this treatment?</a:t>
          </a:r>
        </a:p>
      </dsp:txBody>
      <dsp:txXfrm>
        <a:off x="2969255" y="1598845"/>
        <a:ext cx="2530575" cy="1806108"/>
      </dsp:txXfrm>
    </dsp:sp>
    <dsp:sp modelId="{B261AC5C-803C-3847-9971-5EC868C6E59C}">
      <dsp:nvSpPr>
        <dsp:cNvPr id="0" name=""/>
        <dsp:cNvSpPr/>
      </dsp:nvSpPr>
      <dsp:spPr>
        <a:xfrm>
          <a:off x="5743098" y="1501139"/>
          <a:ext cx="2725987" cy="2001520"/>
        </a:xfrm>
        <a:prstGeom prst="roundRect">
          <a:avLst/>
        </a:prstGeom>
        <a:solidFill>
          <a:srgbClr val="00C1D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Have I considered the patient?</a:t>
          </a:r>
        </a:p>
      </dsp:txBody>
      <dsp:txXfrm>
        <a:off x="5840804" y="1598845"/>
        <a:ext cx="2530575" cy="1806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43430-58D7-6247-8678-F9DD8CFA39B2}">
      <dsp:nvSpPr>
        <dsp:cNvPr id="0" name=""/>
        <dsp:cNvSpPr/>
      </dsp:nvSpPr>
      <dsp:spPr>
        <a:xfrm rot="21300000">
          <a:off x="17821" y="1501944"/>
          <a:ext cx="5771885" cy="660968"/>
        </a:xfrm>
        <a:prstGeom prst="mathMinus">
          <a:avLst/>
        </a:prstGeom>
        <a:solidFill>
          <a:srgbClr val="003152"/>
        </a:solidFill>
        <a:ln>
          <a:noFill/>
        </a:ln>
        <a:effectLst/>
      </dsp:spPr>
      <dsp:style>
        <a:lnRef idx="0">
          <a:scrgbClr r="0" g="0" b="0"/>
        </a:lnRef>
        <a:fillRef idx="3">
          <a:scrgbClr r="0" g="0" b="0"/>
        </a:fillRef>
        <a:effectRef idx="2">
          <a:scrgbClr r="0" g="0" b="0"/>
        </a:effectRef>
        <a:fontRef idx="minor"/>
      </dsp:style>
    </dsp:sp>
    <dsp:sp modelId="{3B26447F-43C4-8348-A4CC-B7983E0FC4DF}">
      <dsp:nvSpPr>
        <dsp:cNvPr id="0" name=""/>
        <dsp:cNvSpPr/>
      </dsp:nvSpPr>
      <dsp:spPr>
        <a:xfrm rot="5400000">
          <a:off x="696903" y="183242"/>
          <a:ext cx="1742258" cy="1465942"/>
        </a:xfrm>
        <a:prstGeom prst="downArrow">
          <a:avLst/>
        </a:prstGeom>
        <a:solidFill>
          <a:srgbClr val="C3D500"/>
        </a:solidFill>
        <a:ln>
          <a:noFill/>
        </a:ln>
        <a:effectLst/>
      </dsp:spPr>
      <dsp:style>
        <a:lnRef idx="0">
          <a:scrgbClr r="0" g="0" b="0"/>
        </a:lnRef>
        <a:fillRef idx="3">
          <a:scrgbClr r="0" g="0" b="0"/>
        </a:fillRef>
        <a:effectRef idx="2">
          <a:scrgbClr r="0" g="0" b="0"/>
        </a:effectRef>
        <a:fontRef idx="minor">
          <a:schemeClr val="lt1"/>
        </a:fontRef>
      </dsp:style>
    </dsp:sp>
    <dsp:sp modelId="{6A60DD7A-8480-9A40-B4F9-41828A194342}">
      <dsp:nvSpPr>
        <dsp:cNvPr id="0" name=""/>
        <dsp:cNvSpPr/>
      </dsp:nvSpPr>
      <dsp:spPr>
        <a:xfrm>
          <a:off x="3077990" y="0"/>
          <a:ext cx="1858409" cy="1539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b="1" kern="1200" dirty="0">
              <a:solidFill>
                <a:srgbClr val="003152"/>
              </a:solidFill>
            </a:rPr>
            <a:t>Absolute </a:t>
          </a:r>
          <a:r>
            <a:rPr lang="en-US" sz="2700" b="1" kern="1200" dirty="0" smtClean="0">
              <a:solidFill>
                <a:srgbClr val="003152"/>
              </a:solidFill>
            </a:rPr>
            <a:t>Risk Reduction</a:t>
          </a:r>
          <a:endParaRPr lang="en-US" sz="2700" b="1" kern="1200" dirty="0">
            <a:solidFill>
              <a:srgbClr val="003152"/>
            </a:solidFill>
          </a:endParaRPr>
        </a:p>
      </dsp:txBody>
      <dsp:txXfrm>
        <a:off x="3077990" y="0"/>
        <a:ext cx="1858409" cy="1539239"/>
      </dsp:txXfrm>
    </dsp:sp>
    <dsp:sp modelId="{7297C5BA-C523-F04A-BDF3-1E6D309B73C7}">
      <dsp:nvSpPr>
        <dsp:cNvPr id="0" name=""/>
        <dsp:cNvSpPr/>
      </dsp:nvSpPr>
      <dsp:spPr>
        <a:xfrm rot="5400000">
          <a:off x="3368366" y="2015671"/>
          <a:ext cx="1742258" cy="1465942"/>
        </a:xfrm>
        <a:prstGeom prst="upArrow">
          <a:avLst/>
        </a:prstGeom>
        <a:solidFill>
          <a:srgbClr val="C3D500"/>
        </a:solidFill>
        <a:ln>
          <a:noFill/>
        </a:ln>
        <a:effectLst/>
      </dsp:spPr>
      <dsp:style>
        <a:lnRef idx="0">
          <a:scrgbClr r="0" g="0" b="0"/>
        </a:lnRef>
        <a:fillRef idx="3">
          <a:scrgbClr r="0" g="0" b="0"/>
        </a:fillRef>
        <a:effectRef idx="2">
          <a:scrgbClr r="0" g="0" b="0"/>
        </a:effectRef>
        <a:fontRef idx="minor">
          <a:schemeClr val="lt1"/>
        </a:fontRef>
      </dsp:style>
    </dsp:sp>
    <dsp:sp modelId="{5DD248CC-793F-9345-8E3A-56842DCBA3CC}">
      <dsp:nvSpPr>
        <dsp:cNvPr id="0" name=""/>
        <dsp:cNvSpPr/>
      </dsp:nvSpPr>
      <dsp:spPr>
        <a:xfrm>
          <a:off x="871129" y="2125617"/>
          <a:ext cx="1858409" cy="1539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b="1" kern="1200" dirty="0">
              <a:solidFill>
                <a:srgbClr val="003152"/>
              </a:solidFill>
            </a:rPr>
            <a:t>Relative </a:t>
          </a:r>
          <a:r>
            <a:rPr lang="en-US" sz="2700" b="1" kern="1200" dirty="0" smtClean="0">
              <a:solidFill>
                <a:srgbClr val="003152"/>
              </a:solidFill>
            </a:rPr>
            <a:t>Risk</a:t>
          </a:r>
          <a:br>
            <a:rPr lang="en-US" sz="2700" b="1" kern="1200" dirty="0" smtClean="0">
              <a:solidFill>
                <a:srgbClr val="003152"/>
              </a:solidFill>
            </a:rPr>
          </a:br>
          <a:r>
            <a:rPr lang="en-US" sz="2700" b="1" kern="1200" dirty="0" smtClean="0">
              <a:solidFill>
                <a:srgbClr val="003152"/>
              </a:solidFill>
            </a:rPr>
            <a:t>Reduction</a:t>
          </a:r>
          <a:endParaRPr lang="en-US" sz="2700" b="1" kern="1200" dirty="0">
            <a:solidFill>
              <a:srgbClr val="003152"/>
            </a:solidFill>
          </a:endParaRPr>
        </a:p>
      </dsp:txBody>
      <dsp:txXfrm>
        <a:off x="871129" y="2125617"/>
        <a:ext cx="1858409" cy="15392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CA821-043B-064A-BEE7-4DD478D44C04}">
      <dsp:nvSpPr>
        <dsp:cNvPr id="0" name=""/>
        <dsp:cNvSpPr/>
      </dsp:nvSpPr>
      <dsp:spPr>
        <a:xfrm>
          <a:off x="1903000" y="-127592"/>
          <a:ext cx="3545194" cy="3463873"/>
        </a:xfrm>
        <a:prstGeom prst="ellipse">
          <a:avLst/>
        </a:prstGeom>
        <a:solidFill>
          <a:srgbClr val="557FA6"/>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a:t>Clinical Expertise</a:t>
          </a:r>
        </a:p>
      </dsp:txBody>
      <dsp:txXfrm>
        <a:off x="2375692" y="478584"/>
        <a:ext cx="2599809" cy="1558742"/>
      </dsp:txXfrm>
    </dsp:sp>
    <dsp:sp modelId="{D5D853AE-37D0-3142-8060-1A1E5B6F6F7D}">
      <dsp:nvSpPr>
        <dsp:cNvPr id="0" name=""/>
        <dsp:cNvSpPr/>
      </dsp:nvSpPr>
      <dsp:spPr>
        <a:xfrm>
          <a:off x="3014489" y="1797619"/>
          <a:ext cx="3545194" cy="3463873"/>
        </a:xfrm>
        <a:prstGeom prst="ellipse">
          <a:avLst/>
        </a:prstGeom>
        <a:solidFill>
          <a:srgbClr val="EF7521"/>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a:t>Best</a:t>
          </a:r>
          <a:br>
            <a:rPr lang="en-US" sz="3200" kern="1200" dirty="0"/>
          </a:br>
          <a:r>
            <a:rPr lang="en-US" sz="3200" kern="1200" dirty="0"/>
            <a:t>Available</a:t>
          </a:r>
          <a:br>
            <a:rPr lang="en-US" sz="3200" kern="1200" dirty="0"/>
          </a:br>
          <a:r>
            <a:rPr lang="en-US" sz="3200" kern="1200" dirty="0"/>
            <a:t>Evidence</a:t>
          </a:r>
        </a:p>
      </dsp:txBody>
      <dsp:txXfrm>
        <a:off x="4098728" y="2692453"/>
        <a:ext cx="2127116" cy="1905130"/>
      </dsp:txXfrm>
    </dsp:sp>
    <dsp:sp modelId="{904E2685-64F9-A342-AD42-57187ED21D85}">
      <dsp:nvSpPr>
        <dsp:cNvPr id="0" name=""/>
        <dsp:cNvSpPr/>
      </dsp:nvSpPr>
      <dsp:spPr>
        <a:xfrm>
          <a:off x="791511" y="1797619"/>
          <a:ext cx="3545194" cy="3463873"/>
        </a:xfrm>
        <a:prstGeom prst="ellipse">
          <a:avLst/>
        </a:prstGeom>
        <a:solidFill>
          <a:srgbClr val="C3D50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a:t>Patient Values &amp; Expectations</a:t>
          </a:r>
        </a:p>
      </dsp:txBody>
      <dsp:txXfrm>
        <a:off x="1125350" y="2692453"/>
        <a:ext cx="2127116" cy="1905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AD8E3-A66C-E54E-9005-CF0EBEBD1A8A}">
      <dsp:nvSpPr>
        <dsp:cNvPr id="0" name=""/>
        <dsp:cNvSpPr/>
      </dsp:nvSpPr>
      <dsp:spPr>
        <a:xfrm>
          <a:off x="635181" y="0"/>
          <a:ext cx="7198723" cy="5003800"/>
        </a:xfrm>
        <a:prstGeom prst="rightArrow">
          <a:avLst/>
        </a:prstGeom>
        <a:solidFill>
          <a:srgbClr val="414F5C"/>
        </a:solidFill>
        <a:ln>
          <a:noFill/>
        </a:ln>
        <a:effectLst/>
      </dsp:spPr>
      <dsp:style>
        <a:lnRef idx="0">
          <a:scrgbClr r="0" g="0" b="0"/>
        </a:lnRef>
        <a:fillRef idx="1">
          <a:scrgbClr r="0" g="0" b="0"/>
        </a:fillRef>
        <a:effectRef idx="2">
          <a:scrgbClr r="0" g="0" b="0"/>
        </a:effectRef>
        <a:fontRef idx="minor"/>
      </dsp:style>
    </dsp:sp>
    <dsp:sp modelId="{2DC8FD90-2A4F-F144-A889-91F27FC8CBAE}">
      <dsp:nvSpPr>
        <dsp:cNvPr id="0" name=""/>
        <dsp:cNvSpPr/>
      </dsp:nvSpPr>
      <dsp:spPr>
        <a:xfrm>
          <a:off x="0" y="1501139"/>
          <a:ext cx="2725987" cy="2001520"/>
        </a:xfrm>
        <a:prstGeom prst="roundRect">
          <a:avLst/>
        </a:prstGeom>
        <a:solidFill>
          <a:srgbClr val="EF75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Should I order this test?</a:t>
          </a:r>
        </a:p>
      </dsp:txBody>
      <dsp:txXfrm>
        <a:off x="97706" y="1598845"/>
        <a:ext cx="2530575" cy="1806108"/>
      </dsp:txXfrm>
    </dsp:sp>
    <dsp:sp modelId="{3AF2CA8F-DD4C-274F-88EF-92A203563FE3}">
      <dsp:nvSpPr>
        <dsp:cNvPr id="0" name=""/>
        <dsp:cNvSpPr/>
      </dsp:nvSpPr>
      <dsp:spPr>
        <a:xfrm>
          <a:off x="2871549" y="1501139"/>
          <a:ext cx="2725987" cy="2001520"/>
        </a:xfrm>
        <a:prstGeom prst="roundRect">
          <a:avLst/>
        </a:prstGeom>
        <a:solidFill>
          <a:srgbClr val="557FA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Should I prescribe this treatment?</a:t>
          </a:r>
        </a:p>
      </dsp:txBody>
      <dsp:txXfrm>
        <a:off x="2969255" y="1598845"/>
        <a:ext cx="2530575" cy="1806108"/>
      </dsp:txXfrm>
    </dsp:sp>
    <dsp:sp modelId="{B261AC5C-803C-3847-9971-5EC868C6E59C}">
      <dsp:nvSpPr>
        <dsp:cNvPr id="0" name=""/>
        <dsp:cNvSpPr/>
      </dsp:nvSpPr>
      <dsp:spPr>
        <a:xfrm>
          <a:off x="5743098" y="1501139"/>
          <a:ext cx="2725987" cy="2001520"/>
        </a:xfrm>
        <a:prstGeom prst="roundRect">
          <a:avLst/>
        </a:prstGeom>
        <a:solidFill>
          <a:srgbClr val="00C1D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Have I considered the patient?</a:t>
          </a:r>
        </a:p>
      </dsp:txBody>
      <dsp:txXfrm>
        <a:off x="5840804" y="1598845"/>
        <a:ext cx="2530575" cy="1806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AD8E3-A66C-E54E-9005-CF0EBEBD1A8A}">
      <dsp:nvSpPr>
        <dsp:cNvPr id="0" name=""/>
        <dsp:cNvSpPr/>
      </dsp:nvSpPr>
      <dsp:spPr>
        <a:xfrm>
          <a:off x="570637" y="0"/>
          <a:ext cx="6467225" cy="4369142"/>
        </a:xfrm>
        <a:prstGeom prst="rightArrow">
          <a:avLst/>
        </a:prstGeom>
        <a:solidFill>
          <a:srgbClr val="414F5C"/>
        </a:solidFill>
        <a:ln>
          <a:noFill/>
        </a:ln>
        <a:effectLst/>
      </dsp:spPr>
      <dsp:style>
        <a:lnRef idx="0">
          <a:scrgbClr r="0" g="0" b="0"/>
        </a:lnRef>
        <a:fillRef idx="1">
          <a:scrgbClr r="0" g="0" b="0"/>
        </a:fillRef>
        <a:effectRef idx="2">
          <a:scrgbClr r="0" g="0" b="0"/>
        </a:effectRef>
        <a:fontRef idx="minor"/>
      </dsp:style>
    </dsp:sp>
    <dsp:sp modelId="{2DC8FD90-2A4F-F144-A889-91F27FC8CBAE}">
      <dsp:nvSpPr>
        <dsp:cNvPr id="0" name=""/>
        <dsp:cNvSpPr/>
      </dsp:nvSpPr>
      <dsp:spPr>
        <a:xfrm>
          <a:off x="0" y="1310742"/>
          <a:ext cx="2448985" cy="1747656"/>
        </a:xfrm>
        <a:prstGeom prst="roundRect">
          <a:avLst/>
        </a:prstGeom>
        <a:solidFill>
          <a:srgbClr val="EF75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Should I order this test?</a:t>
          </a:r>
        </a:p>
      </dsp:txBody>
      <dsp:txXfrm>
        <a:off x="85314" y="1396056"/>
        <a:ext cx="2278357" cy="1577028"/>
      </dsp:txXfrm>
    </dsp:sp>
    <dsp:sp modelId="{3AF2CA8F-DD4C-274F-88EF-92A203563FE3}">
      <dsp:nvSpPr>
        <dsp:cNvPr id="0" name=""/>
        <dsp:cNvSpPr/>
      </dsp:nvSpPr>
      <dsp:spPr>
        <a:xfrm>
          <a:off x="2579757" y="1310742"/>
          <a:ext cx="2448985" cy="1747656"/>
        </a:xfrm>
        <a:prstGeom prst="roundRect">
          <a:avLst/>
        </a:prstGeom>
        <a:solidFill>
          <a:srgbClr val="557FA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Should I prescribe this treatment?</a:t>
          </a:r>
        </a:p>
      </dsp:txBody>
      <dsp:txXfrm>
        <a:off x="2665071" y="1396056"/>
        <a:ext cx="2278357" cy="1577028"/>
      </dsp:txXfrm>
    </dsp:sp>
    <dsp:sp modelId="{B261AC5C-803C-3847-9971-5EC868C6E59C}">
      <dsp:nvSpPr>
        <dsp:cNvPr id="0" name=""/>
        <dsp:cNvSpPr/>
      </dsp:nvSpPr>
      <dsp:spPr>
        <a:xfrm>
          <a:off x="5159514" y="1310742"/>
          <a:ext cx="2448985" cy="1747656"/>
        </a:xfrm>
        <a:prstGeom prst="roundRect">
          <a:avLst/>
        </a:prstGeom>
        <a:solidFill>
          <a:srgbClr val="00C1D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Have I considered the patient?</a:t>
          </a:r>
        </a:p>
      </dsp:txBody>
      <dsp:txXfrm>
        <a:off x="5244828" y="1396056"/>
        <a:ext cx="2278357" cy="157702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E3BD6-FA96-428C-B0C7-33EA867E92DC}" type="datetimeFigureOut">
              <a:rPr lang="en-CA" smtClean="0"/>
              <a:t>21/08/2018</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F43C5-7990-438D-AED8-0E48326EE1E8}" type="slidenum">
              <a:rPr lang="en-CA" smtClean="0"/>
              <a:t>‹#›</a:t>
            </a:fld>
            <a:endParaRPr lang="en-CA"/>
          </a:p>
        </p:txBody>
      </p:sp>
    </p:spTree>
    <p:extLst>
      <p:ext uri="{BB962C8B-B14F-4D97-AF65-F5344CB8AC3E}">
        <p14:creationId xmlns:p14="http://schemas.microsoft.com/office/powerpoint/2010/main" val="272303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yalcollege.ca/rcsite/canmeds-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canmeds@royalcollege.c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9360594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stmichaelshospital.com/pdf/education/choosing-wisely-4-questions.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This toolkit </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provides faculty </a:t>
            </a:r>
            <a:r>
              <a:rPr lang="en-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and trainees a foundational knowledge of resource stewardship principles and the ability to recognize opportunities in daily practice to apply resource stewardship concepts through clinical care, teaching and assessment</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p>
            <a:endParaRPr lang="en-US"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Editor:</a:t>
            </a:r>
            <a:r>
              <a:rPr lang="en-US" sz="1050" b="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Jennifer Ngo, MD, MSc (QI/PS), FRCPC</a:t>
            </a:r>
          </a:p>
          <a:p>
            <a:r>
              <a:rPr lang="en-US" sz="105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05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Series Editor: </a:t>
            </a:r>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Chris Hillis, MD, MSc (QI/PS), FRCPC</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r>
            <a:b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br>
            <a:r>
              <a:rPr lang="en-US"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Contributors:</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Faiza Khurshid, MD, FCPS</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Jessica</a:t>
            </a:r>
            <a:r>
              <a:rPr lang="en-US" sz="10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Otte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MD, CCFP	</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Denyse Richardson, MD, MEd, FRCP</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Seth Stern, MSc, MD</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Brian M. Wong, MD, FRCPC</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Reviewers: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Karen Born, MSc PhD </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Nancy Fowler, MD, CCFP, FCFP</a:t>
            </a:r>
          </a:p>
          <a:p>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cs typeface="Verdana" panose="020B0604030504040204" pitchFamily="34" charset="0"/>
              </a:rPr>
              <a:t>------------------</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Copyright © 2017 The Royal College of Physicians and Surgeons of Canada.</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All rights reserved.</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This material may be reproduced in whole or in part for educational, personal or public non-commercial purposes only.</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Written permission from the Royal College is required for all other uses.</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How to reference this document:</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Hillis C and J Ngo, editors. 2017. </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Foundations of Resource Stewardship.</a:t>
            </a:r>
            <a:r>
              <a:rPr lang="en-US" sz="1000" i="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Part of</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The CanMEDS Resource Stewardship Curriculum Toolkit Series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Ottawa: The Royal College of Physicians and Surgeons of Canada.</a:t>
            </a:r>
          </a:p>
          <a:p>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The Royal College of Physicians and Surgeons of Canada</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774 Echo Drive</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Ottawa, Ontario K1S 5N8 Canada Telephone: 613-730-8177</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Toll-Free: 1-800-668-3740</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Fax: 613-730-3707</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Website: </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royalcollege.ca/</a:t>
            </a:r>
            <a:r>
              <a:rPr lang="en-US" sz="1000" u="sng"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canmeds</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 </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E-mail: </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4"/>
              </a:rPr>
              <a:t>canmeds@royalcollege.ca</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7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1</a:t>
            </a:fld>
            <a:endParaRPr lang="en-CA"/>
          </a:p>
        </p:txBody>
      </p:sp>
    </p:spTree>
    <p:extLst>
      <p:ext uri="{BB962C8B-B14F-4D97-AF65-F5344CB8AC3E}">
        <p14:creationId xmlns:p14="http://schemas.microsoft.com/office/powerpoint/2010/main" val="372331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Presenter </a:t>
            </a:r>
            <a:r>
              <a:rPr lang="en-US" sz="1050" dirty="0">
                <a:latin typeface="Verdana" panose="020B0604030504040204" pitchFamily="34" charset="0"/>
                <a:ea typeface="Verdana" panose="020B0604030504040204" pitchFamily="34" charset="0"/>
                <a:cs typeface="Verdana" panose="020B0604030504040204" pitchFamily="34" charset="0"/>
              </a:rPr>
              <a:t>to pause and ask the trainees to reflect on the tests they would order. </a:t>
            </a:r>
          </a:p>
          <a:p>
            <a:pPr defTabSz="914350">
              <a:defRPr/>
            </a:pPr>
            <a:endParaRPr lang="en-US" sz="1050" dirty="0">
              <a:latin typeface="Verdana" panose="020B0604030504040204" pitchFamily="34" charset="0"/>
              <a:ea typeface="Verdana" panose="020B0604030504040204" pitchFamily="34" charset="0"/>
              <a:cs typeface="Verdana" panose="020B0604030504040204" pitchFamily="34" charset="0"/>
            </a:endParaRPr>
          </a:p>
          <a:p>
            <a:pPr defTabSz="914350">
              <a:defRPr/>
            </a:pPr>
            <a:r>
              <a:rPr lang="en-US" sz="1050" b="1" dirty="0">
                <a:latin typeface="Verdana" panose="020B0604030504040204" pitchFamily="34" charset="0"/>
                <a:ea typeface="Verdana" panose="020B0604030504040204" pitchFamily="34" charset="0"/>
                <a:cs typeface="Verdana" panose="020B0604030504040204" pitchFamily="34" charset="0"/>
              </a:rPr>
              <a:t>Questions to pose to trainees:</a:t>
            </a:r>
          </a:p>
          <a:p>
            <a:pPr defTabSz="914350">
              <a:defRPr/>
            </a:pPr>
            <a:r>
              <a:rPr lang="en-US" sz="1050" dirty="0">
                <a:latin typeface="Verdana" panose="020B0604030504040204" pitchFamily="34" charset="0"/>
                <a:ea typeface="Verdana" panose="020B0604030504040204" pitchFamily="34" charset="0"/>
                <a:cs typeface="Verdana" panose="020B0604030504040204" pitchFamily="34" charset="0"/>
              </a:rPr>
              <a:t>You are the Emergency</a:t>
            </a:r>
            <a:r>
              <a:rPr lang="en-US" sz="1050" baseline="0" dirty="0">
                <a:latin typeface="Verdana" panose="020B0604030504040204" pitchFamily="34" charset="0"/>
                <a:ea typeface="Verdana" panose="020B0604030504040204" pitchFamily="34" charset="0"/>
                <a:cs typeface="Verdana" panose="020B0604030504040204" pitchFamily="34" charset="0"/>
              </a:rPr>
              <a:t> </a:t>
            </a:r>
            <a:r>
              <a:rPr lang="en-US" sz="1050" dirty="0">
                <a:latin typeface="Verdana" panose="020B0604030504040204" pitchFamily="34" charset="0"/>
                <a:ea typeface="Verdana" panose="020B0604030504040204" pitchFamily="34" charset="0"/>
                <a:cs typeface="Verdana" panose="020B0604030504040204" pitchFamily="34" charset="0"/>
              </a:rPr>
              <a:t>Medicine resident on-call taking care of Mrs. </a:t>
            </a:r>
            <a:r>
              <a:rPr lang="en-CA" sz="1050" dirty="0">
                <a:latin typeface="Verdana" panose="020B0604030504040204" pitchFamily="34" charset="0"/>
                <a:ea typeface="Verdana" panose="020B0604030504040204" pitchFamily="34" charset="0"/>
                <a:cs typeface="Verdana" panose="020B0604030504040204" pitchFamily="34" charset="0"/>
              </a:rPr>
              <a:t>Fall.</a:t>
            </a:r>
            <a:endParaRPr lang="en-US" sz="1050" dirty="0">
              <a:latin typeface="Verdana" panose="020B0604030504040204" pitchFamily="34" charset="0"/>
              <a:ea typeface="Verdana" panose="020B0604030504040204" pitchFamily="34" charset="0"/>
              <a:cs typeface="Verdana" panose="020B0604030504040204" pitchFamily="34" charset="0"/>
            </a:endParaRPr>
          </a:p>
          <a:p>
            <a:pPr defTabSz="914350">
              <a:defRPr/>
            </a:pPr>
            <a:r>
              <a:rPr lang="en-US" sz="1050" dirty="0">
                <a:latin typeface="Verdana" panose="020B0604030504040204" pitchFamily="34" charset="0"/>
                <a:ea typeface="Verdana" panose="020B0604030504040204" pitchFamily="34" charset="0"/>
                <a:cs typeface="Verdana" panose="020B0604030504040204" pitchFamily="34" charset="0"/>
              </a:rPr>
              <a:t>1. </a:t>
            </a:r>
            <a:r>
              <a:rPr lang="en-CA" altLang="en-US" sz="1050" dirty="0">
                <a:latin typeface="Verdana" panose="020B0604030504040204" pitchFamily="34" charset="0"/>
                <a:ea typeface="Verdana" panose="020B0604030504040204" pitchFamily="34" charset="0"/>
                <a:cs typeface="Verdana" panose="020B0604030504040204" pitchFamily="34" charset="0"/>
              </a:rPr>
              <a:t>What additional investigation(s) and/or</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treatment(s)</a:t>
            </a:r>
            <a:r>
              <a:rPr lang="en-CA" altLang="en-US" sz="1050" dirty="0">
                <a:latin typeface="Verdana" panose="020B0604030504040204" pitchFamily="34" charset="0"/>
                <a:ea typeface="Verdana" panose="020B0604030504040204" pitchFamily="34" charset="0"/>
                <a:cs typeface="Verdana" panose="020B0604030504040204" pitchFamily="34" charset="0"/>
              </a:rPr>
              <a:t>, if any, </a:t>
            </a:r>
            <a:r>
              <a:rPr lang="en-US" sz="1050" dirty="0">
                <a:latin typeface="Verdana" panose="020B0604030504040204" pitchFamily="34" charset="0"/>
                <a:ea typeface="Verdana" panose="020B0604030504040204" pitchFamily="34" charset="0"/>
                <a:cs typeface="Verdana" panose="020B0604030504040204" pitchFamily="34" charset="0"/>
              </a:rPr>
              <a:t>would you order?</a:t>
            </a:r>
          </a:p>
          <a:p>
            <a:pPr>
              <a:defRPr/>
            </a:pPr>
            <a:r>
              <a:rPr lang="en-US" sz="1050" dirty="0">
                <a:latin typeface="Verdana" panose="020B0604030504040204" pitchFamily="34" charset="0"/>
                <a:ea typeface="Verdana" panose="020B0604030504040204" pitchFamily="34" charset="0"/>
                <a:cs typeface="Verdana" panose="020B0604030504040204" pitchFamily="34" charset="0"/>
              </a:rPr>
              <a:t>2. Are there any initial investigations and/or treatment(s) thus far that you would not have ordered? Why would you not have ordered these?</a:t>
            </a:r>
          </a:p>
          <a:p>
            <a:pPr>
              <a:defRPr/>
            </a:pPr>
            <a:endParaRPr lang="en-US" dirty="0"/>
          </a:p>
        </p:txBody>
      </p:sp>
      <p:sp>
        <p:nvSpPr>
          <p:cNvPr id="4" name="Slide Number Placeholder 3"/>
          <p:cNvSpPr>
            <a:spLocks noGrp="1"/>
          </p:cNvSpPr>
          <p:nvPr>
            <p:ph type="sldNum" sz="quarter" idx="10"/>
          </p:nvPr>
        </p:nvSpPr>
        <p:spPr/>
        <p:txBody>
          <a:bodyPr/>
          <a:lstStyle/>
          <a:p>
            <a:fld id="{C05C53E4-FEA3-441D-9BEC-108D2C457A90}" type="slidenum">
              <a:rPr lang="en-CA" smtClean="0"/>
              <a:t>11</a:t>
            </a:fld>
            <a:endParaRPr lang="en-CA"/>
          </a:p>
        </p:txBody>
      </p:sp>
    </p:spTree>
    <p:extLst>
      <p:ext uri="{BB962C8B-B14F-4D97-AF65-F5344CB8AC3E}">
        <p14:creationId xmlns:p14="http://schemas.microsoft.com/office/powerpoint/2010/main" val="170508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dirty="0" smtClean="0">
                <a:latin typeface="Verdana" panose="020B0604030504040204" pitchFamily="34" charset="0"/>
                <a:ea typeface="Verdana" panose="020B0604030504040204" pitchFamily="34" charset="0"/>
                <a:cs typeface="Verdana" panose="020B0604030504040204" pitchFamily="34" charset="0"/>
              </a:rPr>
              <a:t>Presenter </a:t>
            </a:r>
            <a:r>
              <a:rPr lang="en-CA" sz="1050" dirty="0">
                <a:latin typeface="Verdana" panose="020B0604030504040204" pitchFamily="34" charset="0"/>
                <a:ea typeface="Verdana" panose="020B0604030504040204" pitchFamily="34" charset="0"/>
                <a:cs typeface="Verdana" panose="020B0604030504040204" pitchFamily="34" charset="0"/>
              </a:rPr>
              <a:t>to pause and ask trainees whether the patient has had an appropriate workup and management.</a:t>
            </a:r>
          </a:p>
          <a:p>
            <a:pPr>
              <a:defRPr/>
            </a:pPr>
            <a:endParaRPr lang="en-CA" sz="1050" dirty="0">
              <a:latin typeface="Verdana" panose="020B0604030504040204" pitchFamily="34" charset="0"/>
              <a:ea typeface="Verdana" panose="020B0604030504040204" pitchFamily="34" charset="0"/>
              <a:cs typeface="Verdana" panose="020B0604030504040204" pitchFamily="34" charset="0"/>
            </a:endParaRPr>
          </a:p>
          <a:p>
            <a:pPr defTabSz="914350">
              <a:defRPr/>
            </a:pPr>
            <a:r>
              <a:rPr lang="en-US" sz="1050" b="1" dirty="0">
                <a:latin typeface="Verdana" panose="020B0604030504040204" pitchFamily="34" charset="0"/>
                <a:ea typeface="Verdana" panose="020B0604030504040204" pitchFamily="34" charset="0"/>
                <a:cs typeface="Verdana" panose="020B0604030504040204" pitchFamily="34" charset="0"/>
              </a:rPr>
              <a:t>Questions to pose to trainees:</a:t>
            </a:r>
          </a:p>
          <a:p>
            <a:pPr marL="228600" indent="-228600" defTabSz="914350">
              <a:buFont typeface="+mj-lt"/>
              <a:buAutoNum type="arabicPeriod"/>
              <a:defRPr/>
            </a:pPr>
            <a:r>
              <a:rPr lang="en-US" sz="1050" dirty="0">
                <a:latin typeface="Verdana" panose="020B0604030504040204" pitchFamily="34" charset="0"/>
                <a:ea typeface="Verdana" panose="020B0604030504040204" pitchFamily="34" charset="0"/>
                <a:cs typeface="Verdana" panose="020B0604030504040204" pitchFamily="34" charset="0"/>
              </a:rPr>
              <a:t>Has Mrs. Fall </a:t>
            </a:r>
            <a:r>
              <a:rPr lang="en-CA" sz="1050" dirty="0">
                <a:latin typeface="Verdana" panose="020B0604030504040204" pitchFamily="34" charset="0"/>
                <a:ea typeface="Verdana" panose="020B0604030504040204" pitchFamily="34" charset="0"/>
                <a:cs typeface="Verdana" panose="020B0604030504040204" pitchFamily="34" charset="0"/>
              </a:rPr>
              <a:t>received appropriate care? Has there been any overuse in the care that </a:t>
            </a:r>
            <a:r>
              <a:rPr lang="en-CA" sz="1050" baseline="0" dirty="0">
                <a:latin typeface="Verdana" panose="020B0604030504040204" pitchFamily="34" charset="0"/>
                <a:ea typeface="Verdana" panose="020B0604030504040204" pitchFamily="34" charset="0"/>
                <a:cs typeface="Verdana" panose="020B0604030504040204" pitchFamily="34" charset="0"/>
              </a:rPr>
              <a:t>Mrs. Fall has received? </a:t>
            </a:r>
          </a:p>
          <a:p>
            <a:pPr marL="228600" indent="-228600" defTabSz="914350">
              <a:buFont typeface="+mj-lt"/>
              <a:buAutoNum type="arabicPeriod"/>
              <a:defRPr/>
            </a:pPr>
            <a:r>
              <a:rPr lang="en-US" sz="1050" dirty="0">
                <a:latin typeface="Verdana" panose="020B0604030504040204" pitchFamily="34" charset="0"/>
                <a:ea typeface="Verdana" panose="020B0604030504040204" pitchFamily="34" charset="0"/>
                <a:cs typeface="Verdana" panose="020B0604030504040204" pitchFamily="34" charset="0"/>
              </a:rPr>
              <a:t>Have</a:t>
            </a:r>
            <a:r>
              <a:rPr lang="en-US" sz="1050" baseline="0" dirty="0">
                <a:latin typeface="Verdana" panose="020B0604030504040204" pitchFamily="34" charset="0"/>
                <a:ea typeface="Verdana" panose="020B0604030504040204" pitchFamily="34" charset="0"/>
                <a:cs typeface="Verdana" panose="020B0604030504040204" pitchFamily="34" charset="0"/>
              </a:rPr>
              <a:t> the care providers (Family Medicine resident prescribing benzodiazepine; ED resident; Orthopedic Surgery Resident; Anesthesia Resident)</a:t>
            </a:r>
            <a:r>
              <a:rPr lang="en-US" sz="1050" dirty="0">
                <a:latin typeface="Verdana" panose="020B0604030504040204" pitchFamily="34" charset="0"/>
                <a:ea typeface="Verdana" panose="020B0604030504040204" pitchFamily="34" charset="0"/>
                <a:cs typeface="Verdana" panose="020B0604030504040204" pitchFamily="34" charset="0"/>
              </a:rPr>
              <a:t> demonstrated resource stewardship? </a:t>
            </a:r>
          </a:p>
        </p:txBody>
      </p:sp>
      <p:sp>
        <p:nvSpPr>
          <p:cNvPr id="4" name="Slide Number Placeholder 3"/>
          <p:cNvSpPr>
            <a:spLocks noGrp="1"/>
          </p:cNvSpPr>
          <p:nvPr>
            <p:ph type="sldNum" sz="quarter" idx="10"/>
          </p:nvPr>
        </p:nvSpPr>
        <p:spPr/>
        <p:txBody>
          <a:bodyPr/>
          <a:lstStyle/>
          <a:p>
            <a:fld id="{C05C53E4-FEA3-441D-9BEC-108D2C457A90}" type="slidenum">
              <a:rPr lang="en-CA" smtClean="0"/>
              <a:t>12</a:t>
            </a:fld>
            <a:endParaRPr lang="en-CA"/>
          </a:p>
        </p:txBody>
      </p:sp>
    </p:spTree>
    <p:extLst>
      <p:ext uri="{BB962C8B-B14F-4D97-AF65-F5344CB8AC3E}">
        <p14:creationId xmlns:p14="http://schemas.microsoft.com/office/powerpoint/2010/main" val="353391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begin our discussion of waste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in healthcare and resource stewardship by introducing an anchoring Case Study.</a:t>
            </a:r>
            <a:endParaRPr lang="en-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en-CA" smtClean="0"/>
              <a:t>13</a:t>
            </a:fld>
            <a:endParaRPr lang="en-CA"/>
          </a:p>
        </p:txBody>
      </p:sp>
    </p:spTree>
    <p:extLst>
      <p:ext uri="{BB962C8B-B14F-4D97-AF65-F5344CB8AC3E}">
        <p14:creationId xmlns:p14="http://schemas.microsoft.com/office/powerpoint/2010/main" val="125644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Presenter </a:t>
            </a:r>
            <a:r>
              <a:rPr lang="en-US" sz="1050" dirty="0">
                <a:latin typeface="Verdana" panose="020B0604030504040204" pitchFamily="34" charset="0"/>
                <a:ea typeface="Verdana" panose="020B0604030504040204" pitchFamily="34" charset="0"/>
                <a:cs typeface="Verdana" panose="020B0604030504040204" pitchFamily="34" charset="0"/>
              </a:rPr>
              <a:t>to pause and ask the trainees to reflect on the tests they would order.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defTabSz="897301">
              <a:defRPr/>
            </a:pPr>
            <a:endParaRPr lang="en-CA" sz="1050" baseline="0" dirty="0">
              <a:latin typeface="Verdana" panose="020B0604030504040204" pitchFamily="34" charset="0"/>
              <a:ea typeface="Verdana" panose="020B0604030504040204" pitchFamily="34" charset="0"/>
              <a:cs typeface="Verdana" panose="020B0604030504040204" pitchFamily="34" charset="0"/>
            </a:endParaRPr>
          </a:p>
          <a:p>
            <a:r>
              <a:rPr lang="en-CA" sz="1050" b="1" baseline="0" dirty="0">
                <a:latin typeface="Verdana" panose="020B0604030504040204" pitchFamily="34" charset="0"/>
                <a:ea typeface="Verdana" panose="020B0604030504040204" pitchFamily="34" charset="0"/>
                <a:cs typeface="Verdana" panose="020B0604030504040204" pitchFamily="34" charset="0"/>
              </a:rPr>
              <a:t>Questions to pose to trainees:</a:t>
            </a:r>
          </a:p>
          <a:p>
            <a:pPr eaLnBrk="1" hangingPunct="1">
              <a:spcBef>
                <a:spcPct val="0"/>
              </a:spcBef>
            </a:pPr>
            <a:r>
              <a:rPr lang="en-CA" altLang="en-US" sz="1050" dirty="0" smtClean="0">
                <a:latin typeface="Verdana" panose="020B0604030504040204" pitchFamily="34" charset="0"/>
                <a:ea typeface="Verdana" panose="020B0604030504040204" pitchFamily="34" charset="0"/>
                <a:cs typeface="Verdana" panose="020B0604030504040204" pitchFamily="34" charset="0"/>
              </a:rPr>
              <a:t>You are the Resident</a:t>
            </a:r>
            <a:r>
              <a:rPr lang="en-CA" altLang="en-US" sz="1050" baseline="0" dirty="0" smtClean="0">
                <a:latin typeface="Verdana" panose="020B0604030504040204" pitchFamily="34" charset="0"/>
                <a:ea typeface="Verdana" panose="020B0604030504040204" pitchFamily="34" charset="0"/>
                <a:cs typeface="Verdana" panose="020B0604030504040204" pitchFamily="34" charset="0"/>
              </a:rPr>
              <a:t> in the Family MD office. </a:t>
            </a:r>
          </a:p>
          <a:p>
            <a:pPr marL="228587" indent="-228587">
              <a:spcBef>
                <a:spcPct val="0"/>
              </a:spcBef>
              <a:buAutoNum type="arabicPeriod"/>
            </a:pPr>
            <a:r>
              <a:rPr lang="en-CA" altLang="en-US" sz="1050" dirty="0" smtClean="0">
                <a:latin typeface="Verdana" panose="020B0604030504040204" pitchFamily="34" charset="0"/>
                <a:ea typeface="Verdana" panose="020B0604030504040204" pitchFamily="34" charset="0"/>
                <a:cs typeface="Verdana" panose="020B0604030504040204" pitchFamily="34" charset="0"/>
              </a:rPr>
              <a:t>What </a:t>
            </a:r>
            <a:r>
              <a:rPr lang="en-CA" altLang="en-US" sz="1050" dirty="0">
                <a:latin typeface="Verdana" panose="020B0604030504040204" pitchFamily="34" charset="0"/>
                <a:ea typeface="Verdana" panose="020B0604030504040204" pitchFamily="34" charset="0"/>
                <a:cs typeface="Verdana" panose="020B0604030504040204" pitchFamily="34" charset="0"/>
              </a:rPr>
              <a:t>additional investigation(s) and/or treatment(s), if any, would you</a:t>
            </a:r>
            <a:r>
              <a:rPr lang="en-US" sz="1050" dirty="0">
                <a:latin typeface="Verdana" panose="020B0604030504040204" pitchFamily="34" charset="0"/>
                <a:ea typeface="Verdana" panose="020B0604030504040204" pitchFamily="34" charset="0"/>
                <a:cs typeface="Verdana" panose="020B0604030504040204" pitchFamily="34" charset="0"/>
              </a:rPr>
              <a:t> have ordered</a:t>
            </a:r>
            <a:r>
              <a:rPr lang="en-CA" altLang="en-US" sz="1050" dirty="0">
                <a:latin typeface="Verdana" panose="020B0604030504040204" pitchFamily="34" charset="0"/>
                <a:ea typeface="Verdana" panose="020B0604030504040204" pitchFamily="34" charset="0"/>
                <a:cs typeface="Verdana" panose="020B0604030504040204" pitchFamily="34" charset="0"/>
              </a:rPr>
              <a:t>?</a:t>
            </a:r>
          </a:p>
          <a:p>
            <a:pPr marL="228587" indent="-228587">
              <a:spcBef>
                <a:spcPct val="0"/>
              </a:spcBef>
              <a:buAutoNum type="arabicPeriod"/>
            </a:pPr>
            <a:r>
              <a:rPr lang="en-CA" altLang="en-US" sz="1050" dirty="0">
                <a:latin typeface="Verdana" panose="020B0604030504040204" pitchFamily="34" charset="0"/>
                <a:ea typeface="Verdana" panose="020B0604030504040204" pitchFamily="34" charset="0"/>
                <a:cs typeface="Verdana" panose="020B0604030504040204" pitchFamily="34" charset="0"/>
              </a:rPr>
              <a:t>How would you manage this patient’s condition?</a:t>
            </a:r>
            <a:endParaRPr lang="en-US" altLang="en-US" sz="1050" dirty="0">
              <a:latin typeface="Verdana" panose="020B0604030504040204" pitchFamily="34" charset="0"/>
              <a:ea typeface="Verdana" panose="020B0604030504040204" pitchFamily="34" charset="0"/>
              <a:cs typeface="Verdana" panose="020B0604030504040204" pitchFamily="34" charset="0"/>
            </a:endParaRPr>
          </a:p>
          <a:p>
            <a:pPr marL="228587" indent="-228587">
              <a:spcBef>
                <a:spcPct val="0"/>
              </a:spcBef>
              <a:buAutoNum type="arabicPeriod" startAt="3"/>
            </a:pPr>
            <a:r>
              <a:rPr lang="en-CA" altLang="en-US" sz="1050" dirty="0">
                <a:latin typeface="Verdana" panose="020B0604030504040204" pitchFamily="34" charset="0"/>
                <a:ea typeface="Verdana" panose="020B0604030504040204" pitchFamily="34" charset="0"/>
                <a:cs typeface="Verdana" panose="020B0604030504040204" pitchFamily="34" charset="0"/>
              </a:rPr>
              <a:t>Would you refer the patient to see a General Surgeon?</a:t>
            </a:r>
          </a:p>
          <a:p>
            <a:pPr defTabSz="914350">
              <a:spcBef>
                <a:spcPct val="0"/>
              </a:spcBef>
              <a:defRPr/>
            </a:pPr>
            <a:endParaRPr lang="en-CA" altLang="en-US" sz="1050" dirty="0">
              <a:latin typeface="Verdana" panose="020B0604030504040204" pitchFamily="34" charset="0"/>
              <a:ea typeface="Verdana" panose="020B0604030504040204" pitchFamily="34" charset="0"/>
              <a:cs typeface="Verdana" panose="020B0604030504040204" pitchFamily="34" charset="0"/>
            </a:endParaRPr>
          </a:p>
          <a:p>
            <a:pPr defTabSz="914350">
              <a:spcBef>
                <a:spcPct val="0"/>
              </a:spcBef>
              <a:defRPr/>
            </a:pPr>
            <a:r>
              <a:rPr lang="en-CA" altLang="en-US" sz="1050" dirty="0">
                <a:latin typeface="Verdana" panose="020B0604030504040204" pitchFamily="34" charset="0"/>
                <a:ea typeface="Verdana" panose="020B0604030504040204" pitchFamily="34" charset="0"/>
                <a:cs typeface="Verdana" panose="020B0604030504040204" pitchFamily="34" charset="0"/>
              </a:rPr>
              <a:t>You are the Resident</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working at the General Surgeon’s office.</a:t>
            </a:r>
          </a:p>
          <a:p>
            <a:pPr marL="228600" indent="-228600" defTabSz="914350">
              <a:spcBef>
                <a:spcPct val="0"/>
              </a:spcBef>
              <a:buFont typeface="+mj-lt"/>
              <a:buAutoNum type="arabicPeriod"/>
              <a:defRPr/>
            </a:pPr>
            <a:r>
              <a:rPr lang="en-CA" altLang="en-US" sz="1050" baseline="0" dirty="0" smtClean="0">
                <a:latin typeface="Verdana" panose="020B0604030504040204" pitchFamily="34" charset="0"/>
                <a:ea typeface="Verdana" panose="020B0604030504040204" pitchFamily="34" charset="0"/>
                <a:cs typeface="Verdana" panose="020B0604030504040204" pitchFamily="34" charset="0"/>
              </a:rPr>
              <a:t>Is </a:t>
            </a:r>
            <a:r>
              <a:rPr lang="en-CA" altLang="en-US" sz="1050" baseline="0" dirty="0">
                <a:latin typeface="Verdana" panose="020B0604030504040204" pitchFamily="34" charset="0"/>
                <a:ea typeface="Verdana" panose="020B0604030504040204" pitchFamily="34" charset="0"/>
                <a:cs typeface="Verdana" panose="020B0604030504040204" pitchFamily="34" charset="0"/>
              </a:rPr>
              <a:t>this the type of patient that should be referred for semi-urgent assessment by General Surgery? </a:t>
            </a:r>
          </a:p>
          <a:p>
            <a:pPr marL="228600" indent="-228600" eaLnBrk="1" hangingPunct="1">
              <a:spcBef>
                <a:spcPct val="0"/>
              </a:spcBef>
              <a:buFont typeface="+mj-lt"/>
              <a:buAutoNum type="arabicPeriod"/>
            </a:pPr>
            <a:r>
              <a:rPr lang="en-CA" altLang="en-US" sz="1050" dirty="0" smtClean="0">
                <a:latin typeface="Verdana" panose="020B0604030504040204" pitchFamily="34" charset="0"/>
                <a:ea typeface="Verdana" panose="020B0604030504040204" pitchFamily="34" charset="0"/>
                <a:cs typeface="Verdana" panose="020B0604030504040204" pitchFamily="34" charset="0"/>
              </a:rPr>
              <a:t>Would </a:t>
            </a:r>
            <a:r>
              <a:rPr lang="en-CA" altLang="en-US" sz="1050" dirty="0">
                <a:latin typeface="Verdana" panose="020B0604030504040204" pitchFamily="34" charset="0"/>
                <a:ea typeface="Verdana" panose="020B0604030504040204" pitchFamily="34" charset="0"/>
                <a:cs typeface="Verdana" panose="020B0604030504040204" pitchFamily="34" charset="0"/>
              </a:rPr>
              <a:t>you have obtained the baseline US for this patient?</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a:t>
            </a:r>
            <a:r>
              <a:rPr lang="en-CA" altLang="en-US" sz="1050" dirty="0">
                <a:latin typeface="Verdana" panose="020B0604030504040204" pitchFamily="34" charset="0"/>
                <a:ea typeface="Verdana" panose="020B0604030504040204" pitchFamily="34" charset="0"/>
                <a:cs typeface="Verdana" panose="020B0604030504040204" pitchFamily="34" charset="0"/>
              </a:rPr>
              <a:t>Why</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or why not? </a:t>
            </a:r>
            <a:endParaRPr lang="en-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en-CA" smtClean="0"/>
              <a:t>14</a:t>
            </a:fld>
            <a:endParaRPr lang="en-CA"/>
          </a:p>
        </p:txBody>
      </p:sp>
    </p:spTree>
    <p:extLst>
      <p:ext uri="{BB962C8B-B14F-4D97-AF65-F5344CB8AC3E}">
        <p14:creationId xmlns:p14="http://schemas.microsoft.com/office/powerpoint/2010/main" val="3945904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b="0" baseline="0" dirty="0" smtClean="0">
                <a:latin typeface="Verdana" panose="020B0604030504040204" pitchFamily="34" charset="0"/>
                <a:ea typeface="Verdana" panose="020B0604030504040204" pitchFamily="34" charset="0"/>
                <a:cs typeface="Verdana" panose="020B0604030504040204" pitchFamily="34" charset="0"/>
              </a:rPr>
              <a:t>Presenter </a:t>
            </a:r>
            <a:r>
              <a:rPr lang="en-CA" sz="1050" b="0" baseline="0" dirty="0">
                <a:latin typeface="Verdana" panose="020B0604030504040204" pitchFamily="34" charset="0"/>
                <a:ea typeface="Verdana" panose="020B0604030504040204" pitchFamily="34" charset="0"/>
                <a:cs typeface="Verdana" panose="020B0604030504040204" pitchFamily="34" charset="0"/>
              </a:rPr>
              <a:t>to pause and ask trainees whether the patient has had an appropriate workup</a:t>
            </a:r>
            <a:endParaRPr lang="en-CA" sz="1050" dirty="0">
              <a:latin typeface="Verdana" panose="020B0604030504040204" pitchFamily="34" charset="0"/>
              <a:ea typeface="Verdana" panose="020B0604030504040204" pitchFamily="34" charset="0"/>
              <a:cs typeface="Verdana" panose="020B0604030504040204" pitchFamily="34" charset="0"/>
            </a:endParaRPr>
          </a:p>
          <a:p>
            <a:endParaRPr lang="en-CA" sz="105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Questions to pose to trainees:</a:t>
            </a:r>
          </a:p>
          <a:p>
            <a:pPr marL="228600" indent="-228600">
              <a:buFont typeface="+mj-lt"/>
              <a:buAutoNum type="arabicPeriod"/>
            </a:pPr>
            <a:r>
              <a:rPr lang="en-CA" sz="1050" dirty="0" smtClean="0">
                <a:latin typeface="Verdana" panose="020B0604030504040204" pitchFamily="34" charset="0"/>
                <a:ea typeface="Verdana" panose="020B0604030504040204" pitchFamily="34" charset="0"/>
                <a:cs typeface="Verdana" panose="020B0604030504040204" pitchFamily="34" charset="0"/>
              </a:rPr>
              <a:t>Has </a:t>
            </a:r>
            <a:r>
              <a:rPr lang="en-CA" sz="1050" dirty="0">
                <a:latin typeface="Verdana" panose="020B0604030504040204" pitchFamily="34" charset="0"/>
                <a:ea typeface="Verdana" panose="020B0604030504040204" pitchFamily="34" charset="0"/>
                <a:cs typeface="Verdana" panose="020B0604030504040204" pitchFamily="34" charset="0"/>
              </a:rPr>
              <a:t>Mr.</a:t>
            </a:r>
            <a:r>
              <a:rPr lang="en-CA" sz="1050" baseline="0" dirty="0">
                <a:latin typeface="Verdana" panose="020B0604030504040204" pitchFamily="34" charset="0"/>
                <a:ea typeface="Verdana" panose="020B0604030504040204" pitchFamily="34" charset="0"/>
                <a:cs typeface="Verdana" panose="020B0604030504040204" pitchFamily="34" charset="0"/>
              </a:rPr>
              <a:t> Ah </a:t>
            </a:r>
            <a:r>
              <a:rPr lang="en-CA" sz="1050" dirty="0">
                <a:latin typeface="Verdana" panose="020B0604030504040204" pitchFamily="34" charset="0"/>
                <a:ea typeface="Verdana" panose="020B0604030504040204" pitchFamily="34" charset="0"/>
                <a:cs typeface="Verdana" panose="020B0604030504040204" pitchFamily="34" charset="0"/>
              </a:rPr>
              <a:t>received appropriate care? </a:t>
            </a:r>
          </a:p>
          <a:p>
            <a:pPr marL="228600" indent="-228600">
              <a:buFont typeface="+mj-lt"/>
              <a:buAutoNum type="arabicPeriod"/>
            </a:pPr>
            <a:r>
              <a:rPr lang="en-CA" sz="1050" dirty="0">
                <a:latin typeface="Verdana" panose="020B0604030504040204" pitchFamily="34" charset="0"/>
                <a:ea typeface="Verdana" panose="020B0604030504040204" pitchFamily="34" charset="0"/>
                <a:cs typeface="Verdana" panose="020B0604030504040204" pitchFamily="34" charset="0"/>
              </a:rPr>
              <a:t>Has there been any overuse in the care that Mr. Ah has received?</a:t>
            </a:r>
          </a:p>
          <a:p>
            <a:pPr marL="228600" indent="-228600">
              <a:buFont typeface="+mj-lt"/>
              <a:buAutoNum type="arabicPeriod"/>
            </a:pPr>
            <a:r>
              <a:rPr lang="en-CA" sz="1050" baseline="0" dirty="0" smtClean="0">
                <a:latin typeface="Verdana" panose="020B0604030504040204" pitchFamily="34" charset="0"/>
                <a:ea typeface="Verdana" panose="020B0604030504040204" pitchFamily="34" charset="0"/>
                <a:cs typeface="Verdana" panose="020B0604030504040204" pitchFamily="34" charset="0"/>
              </a:rPr>
              <a:t>Have </a:t>
            </a:r>
            <a:r>
              <a:rPr lang="en-CA" sz="1050" baseline="0" dirty="0">
                <a:latin typeface="Verdana" panose="020B0604030504040204" pitchFamily="34" charset="0"/>
                <a:ea typeface="Verdana" panose="020B0604030504040204" pitchFamily="34" charset="0"/>
                <a:cs typeface="Verdana" panose="020B0604030504040204" pitchFamily="34" charset="0"/>
              </a:rPr>
              <a:t>the Resident Physicians (Family Medicine, General Surgery) involved in this case demonstrated resource stewardship? </a:t>
            </a:r>
          </a:p>
          <a:p>
            <a:endParaRPr lang="en-CA" dirty="0"/>
          </a:p>
        </p:txBody>
      </p:sp>
      <p:sp>
        <p:nvSpPr>
          <p:cNvPr id="4" name="Slide Number Placeholder 3"/>
          <p:cNvSpPr>
            <a:spLocks noGrp="1"/>
          </p:cNvSpPr>
          <p:nvPr>
            <p:ph type="sldNum" sz="quarter" idx="10"/>
          </p:nvPr>
        </p:nvSpPr>
        <p:spPr/>
        <p:txBody>
          <a:bodyPr/>
          <a:lstStyle/>
          <a:p>
            <a:fld id="{C05C53E4-FEA3-441D-9BEC-108D2C457A90}" type="slidenum">
              <a:rPr lang="en-CA" smtClean="0"/>
              <a:t>15</a:t>
            </a:fld>
            <a:endParaRPr lang="en-CA"/>
          </a:p>
        </p:txBody>
      </p:sp>
    </p:spTree>
    <p:extLst>
      <p:ext uri="{BB962C8B-B14F-4D97-AF65-F5344CB8AC3E}">
        <p14:creationId xmlns:p14="http://schemas.microsoft.com/office/powerpoint/2010/main" val="2666149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begin our discussion of waste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in healthcare and resource stewardship by introducing an anchoring Case Study.</a:t>
            </a:r>
            <a:endPar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dirty="0" smtClean="0">
              <a:latin typeface="Verdana" panose="020B0604030504040204" pitchFamily="34" charset="0"/>
              <a:ea typeface="Verdana" panose="020B0604030504040204" pitchFamily="34" charset="0"/>
              <a:cs typeface="Verdana" panose="020B0604030504040204" pitchFamily="34" charset="0"/>
            </a:endParaRPr>
          </a:p>
          <a:p>
            <a:r>
              <a:rPr lang="en-CA" sz="1050" dirty="0" smtClean="0">
                <a:latin typeface="Verdana" panose="020B0604030504040204" pitchFamily="34" charset="0"/>
                <a:ea typeface="Verdana" panose="020B0604030504040204" pitchFamily="34" charset="0"/>
                <a:cs typeface="Verdana" panose="020B0604030504040204" pitchFamily="34" charset="0"/>
              </a:rPr>
              <a:t>The </a:t>
            </a:r>
            <a:r>
              <a:rPr lang="en-CA" sz="1050" dirty="0">
                <a:latin typeface="Verdana" panose="020B0604030504040204" pitchFamily="34" charset="0"/>
                <a:ea typeface="Verdana" panose="020B0604030504040204" pitchFamily="34" charset="0"/>
                <a:cs typeface="Verdana" panose="020B0604030504040204" pitchFamily="34" charset="0"/>
              </a:rPr>
              <a:t>case highlights unnecessary preoperative testing</a:t>
            </a:r>
            <a:r>
              <a:rPr lang="en-CA" sz="1050" baseline="0" dirty="0">
                <a:latin typeface="Verdana" panose="020B0604030504040204" pitchFamily="34" charset="0"/>
                <a:ea typeface="Verdana" panose="020B0604030504040204" pitchFamily="34" charset="0"/>
                <a:cs typeface="Verdana" panose="020B0604030504040204" pitchFamily="34" charset="0"/>
              </a:rPr>
              <a:t> that sometimes occurs as part of</a:t>
            </a:r>
            <a:r>
              <a:rPr lang="en-CA" sz="1050" dirty="0">
                <a:latin typeface="Verdana" panose="020B0604030504040204" pitchFamily="34" charset="0"/>
                <a:ea typeface="Verdana" panose="020B0604030504040204" pitchFamily="34" charset="0"/>
                <a:cs typeface="Verdana" panose="020B0604030504040204" pitchFamily="34" charset="0"/>
              </a:rPr>
              <a:t> “routine work-up” in low-risk surgical procedures. </a:t>
            </a:r>
            <a:endParaRPr lang="en-CA" sz="1050" b="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en-CA" smtClean="0"/>
              <a:t>16</a:t>
            </a:fld>
            <a:endParaRPr lang="en-CA"/>
          </a:p>
        </p:txBody>
      </p:sp>
    </p:spTree>
    <p:extLst>
      <p:ext uri="{BB962C8B-B14F-4D97-AF65-F5344CB8AC3E}">
        <p14:creationId xmlns:p14="http://schemas.microsoft.com/office/powerpoint/2010/main" val="425145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Presenter </a:t>
            </a:r>
            <a:r>
              <a:rPr lang="en-US" sz="1050" dirty="0">
                <a:latin typeface="Verdana" panose="020B0604030504040204" pitchFamily="34" charset="0"/>
                <a:ea typeface="Verdana" panose="020B0604030504040204" pitchFamily="34" charset="0"/>
                <a:cs typeface="Verdana" panose="020B0604030504040204" pitchFamily="34" charset="0"/>
              </a:rPr>
              <a:t>to pause and ask the trainees to reflect on the tests they would order. </a:t>
            </a:r>
            <a:endParaRPr lang="en-CA" sz="1050" dirty="0">
              <a:latin typeface="Verdana" panose="020B0604030504040204" pitchFamily="34" charset="0"/>
              <a:ea typeface="Verdana" panose="020B0604030504040204" pitchFamily="34" charset="0"/>
              <a:cs typeface="Verdana" panose="020B0604030504040204" pitchFamily="34" charset="0"/>
            </a:endParaRPr>
          </a:p>
          <a:p>
            <a:pPr algn="just" defTabSz="914350">
              <a:defRPr/>
            </a:pPr>
            <a:endParaRPr lang="en-US" sz="1050" dirty="0">
              <a:latin typeface="Verdana" panose="020B0604030504040204" pitchFamily="34" charset="0"/>
              <a:ea typeface="Verdana" panose="020B0604030504040204" pitchFamily="34" charset="0"/>
              <a:cs typeface="Verdana" panose="020B0604030504040204" pitchFamily="34" charset="0"/>
            </a:endParaRPr>
          </a:p>
          <a:p>
            <a:pPr algn="just"/>
            <a:r>
              <a:rPr lang="en-US" sz="1050" b="1" dirty="0">
                <a:latin typeface="Verdana" panose="020B0604030504040204" pitchFamily="34" charset="0"/>
                <a:ea typeface="Verdana" panose="020B0604030504040204" pitchFamily="34" charset="0"/>
                <a:cs typeface="Verdana" panose="020B0604030504040204" pitchFamily="34" charset="0"/>
              </a:rPr>
              <a:t>Questions to pose to trainees: </a:t>
            </a:r>
          </a:p>
          <a:p>
            <a:pPr marL="228600" indent="-228600" algn="just" defTabSz="897301">
              <a:buFont typeface="+mj-lt"/>
              <a:buAutoNum type="arabicPeriod"/>
              <a:defRPr/>
            </a:pPr>
            <a:r>
              <a:rPr lang="en-CA" altLang="en-US" sz="1050" dirty="0" smtClean="0">
                <a:latin typeface="Verdana" panose="020B0604030504040204" pitchFamily="34" charset="0"/>
                <a:ea typeface="Verdana" panose="020B0604030504040204" pitchFamily="34" charset="0"/>
                <a:cs typeface="Verdana" panose="020B0604030504040204" pitchFamily="34" charset="0"/>
              </a:rPr>
              <a:t>What additional</a:t>
            </a:r>
            <a:r>
              <a:rPr lang="en-CA" altLang="en-US" sz="1050" baseline="0" dirty="0" smtClean="0">
                <a:latin typeface="Verdana" panose="020B0604030504040204" pitchFamily="34" charset="0"/>
                <a:ea typeface="Verdana" panose="020B0604030504040204" pitchFamily="34" charset="0"/>
                <a:cs typeface="Verdana" panose="020B0604030504040204" pitchFamily="34" charset="0"/>
              </a:rPr>
              <a:t> </a:t>
            </a:r>
            <a:r>
              <a:rPr lang="en-CA" altLang="en-US" sz="1050" dirty="0" smtClean="0">
                <a:latin typeface="Verdana" panose="020B0604030504040204" pitchFamily="34" charset="0"/>
                <a:ea typeface="Verdana" panose="020B0604030504040204" pitchFamily="34" charset="0"/>
                <a:cs typeface="Verdana" panose="020B0604030504040204" pitchFamily="34" charset="0"/>
              </a:rPr>
              <a:t>investigation(s</a:t>
            </a:r>
            <a:r>
              <a:rPr lang="en-CA" altLang="en-US" sz="1050" dirty="0">
                <a:latin typeface="Verdana" panose="020B0604030504040204" pitchFamily="34" charset="0"/>
                <a:ea typeface="Verdana" panose="020B0604030504040204" pitchFamily="34" charset="0"/>
                <a:cs typeface="Verdana" panose="020B0604030504040204" pitchFamily="34" charset="0"/>
              </a:rPr>
              <a:t>) and/or treatment(s), if any, would you</a:t>
            </a:r>
            <a:r>
              <a:rPr lang="en-US" sz="1050" dirty="0">
                <a:latin typeface="Verdana" panose="020B0604030504040204" pitchFamily="34" charset="0"/>
                <a:ea typeface="Verdana" panose="020B0604030504040204" pitchFamily="34" charset="0"/>
                <a:cs typeface="Verdana" panose="020B0604030504040204" pitchFamily="34" charset="0"/>
              </a:rPr>
              <a:t> have ordered for </a:t>
            </a:r>
            <a:r>
              <a:rPr lang="en-US" sz="1050" dirty="0" smtClean="0">
                <a:latin typeface="Verdana" panose="020B0604030504040204" pitchFamily="34" charset="0"/>
                <a:ea typeface="Verdana" panose="020B0604030504040204" pitchFamily="34" charset="0"/>
                <a:cs typeface="Verdana" panose="020B0604030504040204" pitchFamily="34" charset="0"/>
              </a:rPr>
              <a:t>her pre-operative assessment?</a:t>
            </a:r>
            <a:endParaRPr lang="en-US" sz="1050" dirty="0">
              <a:latin typeface="Verdana" panose="020B0604030504040204" pitchFamily="34" charset="0"/>
              <a:ea typeface="Verdana" panose="020B0604030504040204" pitchFamily="34" charset="0"/>
              <a:cs typeface="Verdana" panose="020B0604030504040204" pitchFamily="34" charset="0"/>
            </a:endParaRPr>
          </a:p>
          <a:p>
            <a:pPr marL="228600" indent="-228600" algn="just">
              <a:buFont typeface="+mj-lt"/>
              <a:buAutoNum type="arabicPeriod"/>
            </a:pPr>
            <a:r>
              <a:rPr lang="en-CA" altLang="en-US" sz="1050" dirty="0" smtClean="0">
                <a:latin typeface="Verdana" panose="020B0604030504040204" pitchFamily="34" charset="0"/>
                <a:ea typeface="Verdana" panose="020B0604030504040204" pitchFamily="34" charset="0"/>
                <a:cs typeface="Verdana" panose="020B0604030504040204" pitchFamily="34" charset="0"/>
              </a:rPr>
              <a:t>What </a:t>
            </a:r>
            <a:r>
              <a:rPr lang="en-CA" altLang="en-US" sz="1050" dirty="0">
                <a:latin typeface="Verdana" panose="020B0604030504040204" pitchFamily="34" charset="0"/>
                <a:ea typeface="Verdana" panose="020B0604030504040204" pitchFamily="34" charset="0"/>
                <a:cs typeface="Verdana" panose="020B0604030504040204" pitchFamily="34" charset="0"/>
              </a:rPr>
              <a:t>additional investigation(s) and/or</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treatment(s)</a:t>
            </a:r>
            <a:r>
              <a:rPr lang="en-CA" altLang="en-US" sz="1050" dirty="0">
                <a:latin typeface="Verdana" panose="020B0604030504040204" pitchFamily="34" charset="0"/>
                <a:ea typeface="Verdana" panose="020B0604030504040204" pitchFamily="34" charset="0"/>
                <a:cs typeface="Verdana" panose="020B0604030504040204" pitchFamily="34" charset="0"/>
              </a:rPr>
              <a:t>, if any, </a:t>
            </a:r>
            <a:r>
              <a:rPr lang="en-US" sz="1050" dirty="0">
                <a:latin typeface="Verdana" panose="020B0604030504040204" pitchFamily="34" charset="0"/>
                <a:ea typeface="Verdana" panose="020B0604030504040204" pitchFamily="34" charset="0"/>
                <a:cs typeface="Verdana" panose="020B0604030504040204" pitchFamily="34" charset="0"/>
              </a:rPr>
              <a:t>would you order as part of the pre-operative assessment? </a:t>
            </a:r>
          </a:p>
          <a:p>
            <a:pPr marL="228600" indent="-228600" algn="just">
              <a:buFont typeface="+mj-lt"/>
              <a:buAutoNum type="arabicPeriod"/>
            </a:pPr>
            <a:r>
              <a:rPr lang="en-US" sz="1050" dirty="0" smtClean="0">
                <a:latin typeface="Verdana" panose="020B0604030504040204" pitchFamily="34" charset="0"/>
                <a:ea typeface="Verdana" panose="020B0604030504040204" pitchFamily="34" charset="0"/>
                <a:cs typeface="Verdana" panose="020B0604030504040204" pitchFamily="34" charset="0"/>
              </a:rPr>
              <a:t>Are </a:t>
            </a:r>
            <a:r>
              <a:rPr lang="en-US" sz="1050" dirty="0">
                <a:latin typeface="Verdana" panose="020B0604030504040204" pitchFamily="34" charset="0"/>
                <a:ea typeface="Verdana" panose="020B0604030504040204" pitchFamily="34" charset="0"/>
                <a:cs typeface="Verdana" panose="020B0604030504040204" pitchFamily="34" charset="0"/>
              </a:rPr>
              <a:t>there any initial investigations thus far that you would not have ordered? Why would you not have ordered these?</a:t>
            </a:r>
          </a:p>
          <a:p>
            <a:pPr algn="just"/>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4" name="Slide Number Placeholder 3"/>
          <p:cNvSpPr>
            <a:spLocks noGrp="1"/>
          </p:cNvSpPr>
          <p:nvPr>
            <p:ph type="sldNum" sz="quarter" idx="10"/>
          </p:nvPr>
        </p:nvSpPr>
        <p:spPr/>
        <p:txBody>
          <a:bodyPr/>
          <a:lstStyle/>
          <a:p>
            <a:fld id="{C05C53E4-FEA3-441D-9BEC-108D2C457A90}" type="slidenum">
              <a:rPr lang="en-CA" smtClean="0"/>
              <a:t>17</a:t>
            </a:fld>
            <a:endParaRPr lang="en-CA"/>
          </a:p>
        </p:txBody>
      </p:sp>
    </p:spTree>
    <p:extLst>
      <p:ext uri="{BB962C8B-B14F-4D97-AF65-F5344CB8AC3E}">
        <p14:creationId xmlns:p14="http://schemas.microsoft.com/office/powerpoint/2010/main" val="3200975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dirty="0" smtClean="0">
                <a:latin typeface="Verdana" panose="020B0604030504040204" pitchFamily="34" charset="0"/>
                <a:ea typeface="Verdana" panose="020B0604030504040204" pitchFamily="34" charset="0"/>
                <a:cs typeface="Verdana" panose="020B0604030504040204" pitchFamily="34" charset="0"/>
              </a:rPr>
              <a:t>Presenter </a:t>
            </a:r>
            <a:r>
              <a:rPr lang="en-CA" sz="1050" dirty="0">
                <a:latin typeface="Verdana" panose="020B0604030504040204" pitchFamily="34" charset="0"/>
                <a:ea typeface="Verdana" panose="020B0604030504040204" pitchFamily="34" charset="0"/>
                <a:cs typeface="Verdana" panose="020B0604030504040204" pitchFamily="34" charset="0"/>
              </a:rPr>
              <a:t>to pause and ask trainees whether the patient has had an appropriate workup</a:t>
            </a:r>
            <a:r>
              <a:rPr lang="en-CA" sz="1050" dirty="0" smtClean="0">
                <a:latin typeface="Verdana" panose="020B0604030504040204" pitchFamily="34" charset="0"/>
                <a:ea typeface="Verdana" panose="020B0604030504040204" pitchFamily="34" charset="0"/>
                <a:cs typeface="Verdana" panose="020B0604030504040204" pitchFamily="34" charset="0"/>
              </a:rPr>
              <a:t>.</a:t>
            </a:r>
          </a:p>
          <a:p>
            <a:pPr defTabSz="914350">
              <a:defRPr/>
            </a:pPr>
            <a:endParaRPr lang="en-CA" sz="105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35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Questions to pose to trainees:</a:t>
            </a:r>
            <a:endParaRPr lang="en-CA" sz="1050" dirty="0">
              <a:latin typeface="Verdana" panose="020B0604030504040204" pitchFamily="34" charset="0"/>
              <a:ea typeface="Verdana" panose="020B0604030504040204" pitchFamily="34" charset="0"/>
              <a:cs typeface="Verdana" panose="020B0604030504040204" pitchFamily="34" charset="0"/>
            </a:endParaRPr>
          </a:p>
          <a:p>
            <a:pPr marL="228600" indent="-228600" defTabSz="914350">
              <a:buFont typeface="+mj-lt"/>
              <a:buAutoNum type="arabicPeriod"/>
              <a:defRPr/>
            </a:pPr>
            <a:r>
              <a:rPr lang="en-CA" sz="1050" dirty="0">
                <a:latin typeface="Verdana" panose="020B0604030504040204" pitchFamily="34" charset="0"/>
                <a:ea typeface="Verdana" panose="020B0604030504040204" pitchFamily="34" charset="0"/>
                <a:cs typeface="Verdana" panose="020B0604030504040204" pitchFamily="34" charset="0"/>
              </a:rPr>
              <a:t>Has Mrs. </a:t>
            </a:r>
            <a:r>
              <a:rPr lang="en-CA" sz="1050" dirty="0" err="1">
                <a:latin typeface="Verdana" panose="020B0604030504040204" pitchFamily="34" charset="0"/>
                <a:ea typeface="Verdana" panose="020B0604030504040204" pitchFamily="34" charset="0"/>
                <a:cs typeface="Verdana" panose="020B0604030504040204" pitchFamily="34" charset="0"/>
              </a:rPr>
              <a:t>Ritis</a:t>
            </a:r>
            <a:r>
              <a:rPr lang="en-CA" sz="1050" dirty="0">
                <a:latin typeface="Verdana" panose="020B0604030504040204" pitchFamily="34" charset="0"/>
                <a:ea typeface="Verdana" panose="020B0604030504040204" pitchFamily="34" charset="0"/>
                <a:cs typeface="Verdana" panose="020B0604030504040204" pitchFamily="34" charset="0"/>
              </a:rPr>
              <a:t> received appropriate care? Has there been any overuse in the care that </a:t>
            </a:r>
            <a:r>
              <a:rPr lang="en-CA" sz="1050" baseline="0" dirty="0">
                <a:latin typeface="Verdana" panose="020B0604030504040204" pitchFamily="34" charset="0"/>
                <a:ea typeface="Verdana" panose="020B0604030504040204" pitchFamily="34" charset="0"/>
                <a:cs typeface="Verdana" panose="020B0604030504040204" pitchFamily="34" charset="0"/>
              </a:rPr>
              <a:t>Mrs. </a:t>
            </a:r>
            <a:r>
              <a:rPr lang="en-CA" sz="1050" baseline="0" dirty="0" err="1">
                <a:latin typeface="Verdana" panose="020B0604030504040204" pitchFamily="34" charset="0"/>
                <a:ea typeface="Verdana" panose="020B0604030504040204" pitchFamily="34" charset="0"/>
                <a:cs typeface="Verdana" panose="020B0604030504040204" pitchFamily="34" charset="0"/>
              </a:rPr>
              <a:t>Ritis</a:t>
            </a:r>
            <a:r>
              <a:rPr lang="en-CA" sz="1050" baseline="0" dirty="0">
                <a:latin typeface="Verdana" panose="020B0604030504040204" pitchFamily="34" charset="0"/>
                <a:ea typeface="Verdana" panose="020B0604030504040204" pitchFamily="34" charset="0"/>
                <a:cs typeface="Verdana" panose="020B0604030504040204" pitchFamily="34" charset="0"/>
              </a:rPr>
              <a:t> has received? </a:t>
            </a:r>
            <a:endParaRPr lang="en-US" sz="1050" dirty="0">
              <a:latin typeface="Verdana" panose="020B0604030504040204" pitchFamily="34" charset="0"/>
              <a:ea typeface="Verdana" panose="020B0604030504040204" pitchFamily="34" charset="0"/>
              <a:cs typeface="Verdana" panose="020B0604030504040204" pitchFamily="34" charset="0"/>
            </a:endParaRPr>
          </a:p>
          <a:p>
            <a:pPr marL="228600" indent="-228600" defTabSz="914350">
              <a:buFont typeface="+mj-lt"/>
              <a:buAutoNum type="arabicPeriod"/>
              <a:defRPr/>
            </a:pPr>
            <a:r>
              <a:rPr lang="en-CA" sz="1050" dirty="0">
                <a:latin typeface="Verdana" panose="020B0604030504040204" pitchFamily="34" charset="0"/>
                <a:ea typeface="Verdana" panose="020B0604030504040204" pitchFamily="34" charset="0"/>
                <a:cs typeface="Verdana" panose="020B0604030504040204" pitchFamily="34" charset="0"/>
              </a:rPr>
              <a:t>Have the r</a:t>
            </a:r>
            <a:r>
              <a:rPr lang="en-CA" sz="1050" dirty="0" smtClean="0">
                <a:latin typeface="Verdana" panose="020B0604030504040204" pitchFamily="34" charset="0"/>
                <a:ea typeface="Verdana" panose="020B0604030504040204" pitchFamily="34" charset="0"/>
                <a:cs typeface="Verdana" panose="020B0604030504040204" pitchFamily="34" charset="0"/>
              </a:rPr>
              <a:t>esident physicians </a:t>
            </a:r>
            <a:r>
              <a:rPr lang="en-CA" sz="1050" dirty="0">
                <a:latin typeface="Verdana" panose="020B0604030504040204" pitchFamily="34" charset="0"/>
                <a:ea typeface="Verdana" panose="020B0604030504040204" pitchFamily="34" charset="0"/>
                <a:cs typeface="Verdana" panose="020B0604030504040204" pitchFamily="34" charset="0"/>
              </a:rPr>
              <a:t>(Anesthesia and </a:t>
            </a:r>
            <a:r>
              <a:rPr lang="en-CA" sz="1050" dirty="0" err="1">
                <a:latin typeface="Verdana" panose="020B0604030504040204" pitchFamily="34" charset="0"/>
                <a:ea typeface="Verdana" panose="020B0604030504040204" pitchFamily="34" charset="0"/>
                <a:cs typeface="Verdana" panose="020B0604030504040204" pitchFamily="34" charset="0"/>
              </a:rPr>
              <a:t>Respirology</a:t>
            </a:r>
            <a:r>
              <a:rPr lang="en-CA" sz="1050" dirty="0">
                <a:latin typeface="Verdana" panose="020B0604030504040204" pitchFamily="34" charset="0"/>
                <a:ea typeface="Verdana" panose="020B0604030504040204" pitchFamily="34" charset="0"/>
                <a:cs typeface="Verdana" panose="020B0604030504040204" pitchFamily="34" charset="0"/>
              </a:rPr>
              <a:t>) involved in this case demonstrated resource stewardship? </a:t>
            </a:r>
          </a:p>
        </p:txBody>
      </p:sp>
      <p:sp>
        <p:nvSpPr>
          <p:cNvPr id="4" name="Slide Number Placeholder 3"/>
          <p:cNvSpPr>
            <a:spLocks noGrp="1"/>
          </p:cNvSpPr>
          <p:nvPr>
            <p:ph type="sldNum" sz="quarter" idx="10"/>
          </p:nvPr>
        </p:nvSpPr>
        <p:spPr/>
        <p:txBody>
          <a:bodyPr/>
          <a:lstStyle/>
          <a:p>
            <a:fld id="{C05C53E4-FEA3-441D-9BEC-108D2C457A90}" type="slidenum">
              <a:rPr lang="en-CA" smtClean="0"/>
              <a:t>18</a:t>
            </a:fld>
            <a:endParaRPr lang="en-CA"/>
          </a:p>
        </p:txBody>
      </p:sp>
    </p:spTree>
    <p:extLst>
      <p:ext uri="{BB962C8B-B14F-4D97-AF65-F5344CB8AC3E}">
        <p14:creationId xmlns:p14="http://schemas.microsoft.com/office/powerpoint/2010/main" val="787043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Resource stewardship is the appropriate and responsible use of resources to achieve high value, effective care.</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Berwick</a:t>
            </a:r>
            <a:r>
              <a:rPr lang="en-CA" sz="1050" strike="noStrik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has noted three types of quality and safety problems</a:t>
            </a:r>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related to stewardship</a:t>
            </a:r>
            <a:r>
              <a:rPr lang="en-US"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US" sz="1050" b="1"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 Underuse, 2) Misuse &amp; 3) Overuse  </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Terms and concepts that are synonymous with overuse</a:t>
            </a:r>
            <a:r>
              <a:rPr lang="en-CA" sz="105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include over diagnosis; over testing; overtreatment; too much medicine; inappropriateness; overutilization; waste; low-value care.   </a:t>
            </a:r>
          </a:p>
          <a:p>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00" kern="1200" dirty="0" smtClean="0">
                <a:solidFill>
                  <a:schemeClr val="tx1"/>
                </a:solidFill>
                <a:effectLst/>
                <a:latin typeface="+mn-lt"/>
                <a:ea typeface="+mn-ea"/>
                <a:cs typeface="+mn-cs"/>
              </a:rPr>
              <a:t> </a:t>
            </a:r>
            <a:r>
              <a:rPr lang="fr-CA" sz="1000" dirty="0" smtClean="0">
                <a:latin typeface="Verdana" panose="020B0604030504040204" pitchFamily="34" charset="0"/>
                <a:ea typeface="Verdana" panose="020B0604030504040204" pitchFamily="34" charset="0"/>
                <a:cs typeface="Verdana" panose="020B0604030504040204" pitchFamily="34" charset="0"/>
              </a:rPr>
              <a:t>------------------</a:t>
            </a:r>
          </a:p>
          <a:p>
            <a:r>
              <a:rPr lang="en-US" sz="100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dirty="0" smtClean="0">
                <a:latin typeface="Verdana" panose="020B0604030504040204" pitchFamily="34" charset="0"/>
                <a:ea typeface="Verdana" panose="020B0604030504040204" pitchFamily="34" charset="0"/>
                <a:cs typeface="Verdana" panose="020B0604030504040204" pitchFamily="34" charset="0"/>
              </a:rPr>
              <a:t>Berwick, DM. 2002. A User’s Manual for the IOM’s ‘Quality Chasm’ Report. Health Affairs. 21(3): 80-90. </a:t>
            </a:r>
          </a:p>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19</a:t>
            </a:fld>
            <a:endParaRPr lang="en-CA"/>
          </a:p>
        </p:txBody>
      </p:sp>
    </p:spTree>
    <p:extLst>
      <p:ext uri="{BB962C8B-B14F-4D97-AF65-F5344CB8AC3E}">
        <p14:creationId xmlns:p14="http://schemas.microsoft.com/office/powerpoint/2010/main" val="245334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How</a:t>
            </a:r>
            <a:r>
              <a:rPr lang="en-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is</a:t>
            </a:r>
            <a:r>
              <a:rPr lang="en-CA" sz="105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high-value care defined?</a:t>
            </a:r>
          </a:p>
          <a:p>
            <a:r>
              <a:rPr lang="en-CA" sz="105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r>
            <a:br>
              <a:rPr lang="en-CA" sz="105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br>
            <a:r>
              <a:rPr lang="en-CA" sz="105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Providing high-value care means providing the highest quality care at the lowest cost. </a:t>
            </a:r>
          </a:p>
          <a:p>
            <a:endParaRPr lang="en-CA" sz="1050" b="0" u="none"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0" u="none"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Value equation </a:t>
            </a:r>
            <a:r>
              <a:rPr lang="en-CA" sz="1050" b="1"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b="1" i="1"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v</a:t>
            </a:r>
            <a:r>
              <a:rPr lang="en-CA" sz="1050" b="1" i="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alue can</a:t>
            </a:r>
            <a:r>
              <a:rPr lang="en-CA" sz="1050" b="1" i="1"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be improved by</a:t>
            </a:r>
            <a:r>
              <a:rPr lang="en-CA" sz="1050" b="1" i="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either increasing quality or decreasing cost. </a:t>
            </a:r>
          </a:p>
          <a:p>
            <a:endParaRPr lang="en-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Quality is defined by the Institute of Medicine</a:t>
            </a:r>
            <a:r>
              <a:rPr lang="en-CA" sz="105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as “</a:t>
            </a:r>
            <a:r>
              <a:rPr lang="en-US"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a:t>
            </a:r>
            <a:r>
              <a:rPr lang="en-US" sz="1050"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 degree to which health services for individuals and populations increase the likelihood of desired health outcomes and are consistent with current professional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The burden of care for patients</a:t>
            </a:r>
            <a:r>
              <a:rPr lang="en-CA" sz="105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b="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can</a:t>
            </a:r>
            <a:r>
              <a:rPr lang="en-CA" sz="105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be significant; this is an often under-recognized harm, or “cost” in health care. </a:t>
            </a:r>
            <a:r>
              <a:rPr lang="en-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When discussing cost, monetary considerations often come to mind, but “cost” should be viewed more broadly as expenses, both financial and non-financial, to the patient, to the system, and to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1"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rPr>
              <a:t>(THERE IS AN INTERACTIVE EXERCISE RELATED TO COST COMING UP)</a:t>
            </a:r>
            <a:endParaRPr lang="en-CA" sz="1050"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1" i="1" u="none"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endParaRPr lang="en-CA" sz="1050" b="1" i="1" u="none"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algn="l"/>
            <a:r>
              <a:rPr lang="en-CA" sz="1000" b="0" i="0" u="none" strike="noStrike" kern="1200"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1 </a:t>
            </a:r>
            <a:r>
              <a:rPr lang="en-CA" sz="100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Institute of Medicine (IOM). 2001. </a:t>
            </a:r>
            <a:r>
              <a:rPr lang="en-CA" sz="1000" i="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Crossing the Quality Chasm. Crossing the Quality Chasm: A New Health System for the 21st Century.</a:t>
            </a:r>
            <a:r>
              <a:rPr lang="en-CA" sz="100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Washington, D.C: National Academy Press.</a:t>
            </a:r>
            <a:endParaRPr lang="en-CA" sz="1000" b="1" i="0" u="none"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rPr>
              <a:t/>
            </a:r>
            <a:br>
              <a:rPr lang="en-CA" dirty="0">
                <a:effectLst/>
              </a:rPr>
            </a:br>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en-CA" smtClean="0"/>
              <a:t>20</a:t>
            </a:fld>
            <a:endParaRPr lang="en-CA"/>
          </a:p>
        </p:txBody>
      </p:sp>
    </p:spTree>
    <p:extLst>
      <p:ext uri="{BB962C8B-B14F-4D97-AF65-F5344CB8AC3E}">
        <p14:creationId xmlns:p14="http://schemas.microsoft.com/office/powerpoint/2010/main" val="360177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 that this presentation also has an accompanying preceptor guide that can be </a:t>
            </a:r>
            <a:r>
              <a:rPr kumimoji="0" lang="en-US"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accessed here: royalcollege.ca/</a:t>
            </a:r>
            <a:r>
              <a:rPr kumimoji="0" lang="en-US" sz="1050" b="0"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resourcestewardship</a:t>
            </a:r>
            <a:endParaRPr kumimoji="0" lang="en-US" sz="10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fld id="{904F43C5-7990-438D-AED8-0E48326EE1E8}" type="slidenum">
              <a:rPr lang="en-CA" smtClean="0"/>
              <a:t>3</a:t>
            </a:fld>
            <a:endParaRPr lang="en-CA"/>
          </a:p>
        </p:txBody>
      </p:sp>
    </p:spTree>
    <p:extLst>
      <p:ext uri="{BB962C8B-B14F-4D97-AF65-F5344CB8AC3E}">
        <p14:creationId xmlns:p14="http://schemas.microsoft.com/office/powerpoint/2010/main" val="10090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b="0" u="none" strike="noStrike" baseline="0" dirty="0" smtClean="0">
                <a:effectLst/>
                <a:latin typeface="Verdana" panose="020B0604030504040204" pitchFamily="34" charset="0"/>
                <a:ea typeface="Verdana" panose="020B0604030504040204" pitchFamily="34" charset="0"/>
                <a:cs typeface="Verdana" panose="020B0604030504040204" pitchFamily="34" charset="0"/>
              </a:rPr>
              <a:t>The definition of quality, the value equation and the notion that cost goes far beyond dollars and cents. </a:t>
            </a:r>
            <a:endParaRPr lang="en-CA" sz="1050" b="0" u="none" strike="noStrike" dirty="0" smtClean="0">
              <a:effectLst/>
              <a:latin typeface="Verdana" panose="020B0604030504040204" pitchFamily="34" charset="0"/>
              <a:ea typeface="Verdana" panose="020B0604030504040204" pitchFamily="34" charset="0"/>
              <a:cs typeface="Verdana" panose="020B0604030504040204" pitchFamily="34" charset="0"/>
            </a:endParaRPr>
          </a:p>
          <a:p>
            <a:endParaRPr lang="en-CA" sz="1050" strike="sngStrike" dirty="0" smtClean="0">
              <a:latin typeface="Verdana" panose="020B0604030504040204" pitchFamily="34" charset="0"/>
              <a:ea typeface="Verdana" panose="020B0604030504040204" pitchFamily="34" charset="0"/>
              <a:cs typeface="Verdana" panose="020B0604030504040204" pitchFamily="34" charset="0"/>
            </a:endParaRPr>
          </a:p>
          <a:p>
            <a:r>
              <a:rPr lang="en-CA" sz="1050" b="1" u="none"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b="0" u="none" baseline="0" dirty="0" smtClean="0">
                <a:latin typeface="Verdana" panose="020B0604030504040204" pitchFamily="34" charset="0"/>
                <a:ea typeface="Verdana" panose="020B0604030504040204" pitchFamily="34" charset="0"/>
                <a:cs typeface="Verdana" panose="020B0604030504040204" pitchFamily="34" charset="0"/>
              </a:rPr>
              <a:t>the presenter can ask the audience what non-monetary ”costs” that patients, the system, and society may face when unnecessary care is delivered.</a:t>
            </a:r>
            <a:endParaRPr lang="en-CA" sz="1050" b="1" u="none" baseline="0" dirty="0" smtClean="0">
              <a:latin typeface="Verdana" panose="020B0604030504040204" pitchFamily="34" charset="0"/>
              <a:ea typeface="Verdana" panose="020B0604030504040204" pitchFamily="34" charset="0"/>
              <a:cs typeface="Verdana" panose="020B0604030504040204" pitchFamily="34" charset="0"/>
            </a:endParaRPr>
          </a:p>
          <a:p>
            <a:endParaRPr lang="en-CA" sz="1050" strike="sngStrike" dirty="0" smtClean="0">
              <a:effectLst/>
              <a:latin typeface="Verdana" panose="020B0604030504040204" pitchFamily="34" charset="0"/>
              <a:ea typeface="Verdana" panose="020B0604030504040204" pitchFamily="34" charset="0"/>
              <a:cs typeface="Verdana" panose="020B0604030504040204" pitchFamily="34" charset="0"/>
            </a:endParaRPr>
          </a:p>
          <a:p>
            <a:r>
              <a:rPr lang="en-CA" sz="1050" dirty="0" smtClean="0">
                <a:effectLst/>
                <a:latin typeface="Verdana" panose="020B0604030504040204" pitchFamily="34" charset="0"/>
                <a:ea typeface="Verdana" panose="020B0604030504040204" pitchFamily="34" charset="0"/>
                <a:cs typeface="Verdana" panose="020B0604030504040204" pitchFamily="34" charset="0"/>
              </a:rPr>
              <a:t>The impact of inappropriate</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use of</a:t>
            </a:r>
            <a:r>
              <a:rPr lang="en-CA" sz="1050" dirty="0" smtClean="0">
                <a:effectLst/>
                <a:latin typeface="Verdana" panose="020B0604030504040204" pitchFamily="34" charset="0"/>
                <a:ea typeface="Verdana" panose="020B0604030504040204" pitchFamily="34" charset="0"/>
                <a:cs typeface="Verdana" panose="020B0604030504040204" pitchFamily="34" charset="0"/>
              </a:rPr>
              <a:t> treatments</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and</a:t>
            </a:r>
            <a:r>
              <a:rPr lang="en-CA" sz="1050" dirty="0" smtClean="0">
                <a:effectLst/>
                <a:latin typeface="Verdana" panose="020B0604030504040204" pitchFamily="34" charset="0"/>
                <a:ea typeface="Verdana" panose="020B0604030504040204" pitchFamily="34" charset="0"/>
                <a:cs typeface="Verdana" panose="020B0604030504040204" pitchFamily="34" charset="0"/>
              </a:rPr>
              <a:t> procedures can</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also be viewed from a  micro-</a:t>
            </a:r>
            <a:r>
              <a:rPr lang="en-CA" sz="1050" baseline="0" dirty="0" err="1" smtClean="0">
                <a:effectLst/>
                <a:latin typeface="Verdana" panose="020B0604030504040204" pitchFamily="34" charset="0"/>
                <a:ea typeface="Verdana" panose="020B0604030504040204" pitchFamily="34" charset="0"/>
                <a:cs typeface="Verdana" panose="020B0604030504040204" pitchFamily="34" charset="0"/>
              </a:rPr>
              <a:t>meso</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-macro systems perspective.</a:t>
            </a:r>
          </a:p>
          <a:p>
            <a:endParaRPr lang="en-CA" sz="1050" u="sng" dirty="0" smtClean="0">
              <a:effectLst/>
              <a:latin typeface="Verdana" panose="020B0604030504040204" pitchFamily="34" charset="0"/>
              <a:ea typeface="Verdana" panose="020B0604030504040204" pitchFamily="34" charset="0"/>
              <a:cs typeface="Verdana" panose="020B0604030504040204" pitchFamily="34" charset="0"/>
            </a:endParaRPr>
          </a:p>
          <a:p>
            <a:r>
              <a:rPr lang="en-CA" sz="1050" u="sng" dirty="0" smtClean="0">
                <a:effectLst/>
                <a:latin typeface="Verdana" panose="020B0604030504040204" pitchFamily="34" charset="0"/>
                <a:ea typeface="Verdana" panose="020B0604030504040204" pitchFamily="34" charset="0"/>
                <a:cs typeface="Verdana" panose="020B0604030504040204" pitchFamily="34" charset="0"/>
              </a:rPr>
              <a:t>Micro:</a:t>
            </a:r>
            <a:r>
              <a:rPr lang="en-CA" sz="1050" u="none" dirty="0" smtClean="0">
                <a:effectLst/>
                <a:latin typeface="Verdana" panose="020B0604030504040204" pitchFamily="34" charset="0"/>
                <a:ea typeface="Verdana" panose="020B0604030504040204" pitchFamily="34" charset="0"/>
                <a:cs typeface="Verdana" panose="020B0604030504040204" pitchFamily="34" charset="0"/>
              </a:rPr>
              <a:t> </a:t>
            </a:r>
            <a:r>
              <a:rPr lang="en-CA" sz="1050" b="0" i="0" u="none" strike="noStrike" kern="120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Individual harm to patients and their family, including direct harm</a:t>
            </a:r>
            <a:r>
              <a:rPr lang="en-CA" sz="1050" dirty="0" smtClean="0">
                <a:effectLst/>
                <a:latin typeface="Verdana" panose="020B0604030504040204" pitchFamily="34" charset="0"/>
                <a:ea typeface="Verdana" panose="020B0604030504040204" pitchFamily="34" charset="0"/>
                <a:cs typeface="Verdana" panose="020B0604030504040204" pitchFamily="34" charset="0"/>
              </a:rPr>
              <a:t>; direct</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downstream impact</a:t>
            </a:r>
            <a:r>
              <a:rPr lang="en-CA" sz="1050" dirty="0" smtClean="0">
                <a:effectLst/>
                <a:latin typeface="Verdana" panose="020B0604030504040204" pitchFamily="34" charset="0"/>
                <a:ea typeface="Verdana" panose="020B0604030504040204" pitchFamily="34" charset="0"/>
                <a:cs typeface="Verdana" panose="020B0604030504040204" pitchFamily="34" charset="0"/>
              </a:rPr>
              <a:t>; and opportunity costs.</a:t>
            </a:r>
          </a:p>
          <a:p>
            <a:r>
              <a:rPr lang="en-CA" sz="1050" u="sng" dirty="0" err="1" smtClean="0">
                <a:effectLst/>
                <a:latin typeface="Verdana" panose="020B0604030504040204" pitchFamily="34" charset="0"/>
                <a:ea typeface="Verdana" panose="020B0604030504040204" pitchFamily="34" charset="0"/>
                <a:cs typeface="Verdana" panose="020B0604030504040204" pitchFamily="34" charset="0"/>
              </a:rPr>
              <a:t>Meso</a:t>
            </a:r>
            <a:r>
              <a:rPr lang="en-CA" sz="1050" u="sng" dirty="0" smtClean="0">
                <a:effectLst/>
                <a:latin typeface="Verdana" panose="020B0604030504040204" pitchFamily="34" charset="0"/>
                <a:ea typeface="Verdana" panose="020B0604030504040204" pitchFamily="34" charset="0"/>
                <a:cs typeface="Verdana" panose="020B0604030504040204" pitchFamily="34" charset="0"/>
              </a:rPr>
              <a:t>:</a:t>
            </a:r>
            <a:r>
              <a:rPr lang="en-CA" sz="1050" u="none" baseline="0" dirty="0" smtClean="0">
                <a:effectLst/>
                <a:latin typeface="Verdana" panose="020B0604030504040204" pitchFamily="34" charset="0"/>
                <a:ea typeface="Verdana" panose="020B0604030504040204" pitchFamily="34" charset="0"/>
                <a:cs typeface="Verdana" panose="020B0604030504040204" pitchFamily="34" charset="0"/>
              </a:rPr>
              <a:t> </a:t>
            </a:r>
            <a:r>
              <a:rPr lang="en-CA" sz="1050" u="none" dirty="0" smtClean="0">
                <a:effectLst/>
                <a:latin typeface="Verdana" panose="020B0604030504040204" pitchFamily="34" charset="0"/>
                <a:ea typeface="Verdana" panose="020B0604030504040204" pitchFamily="34" charset="0"/>
                <a:cs typeface="Verdana" panose="020B0604030504040204" pitchFamily="34" charset="0"/>
              </a:rPr>
              <a:t>Harms</a:t>
            </a:r>
            <a:r>
              <a:rPr lang="en-CA" sz="1050" u="none" baseline="0" dirty="0" smtClean="0">
                <a:effectLst/>
                <a:latin typeface="Verdana" panose="020B0604030504040204" pitchFamily="34" charset="0"/>
                <a:ea typeface="Verdana" panose="020B0604030504040204" pitchFamily="34" charset="0"/>
                <a:cs typeface="Verdana" panose="020B0604030504040204" pitchFamily="34" charset="0"/>
              </a:rPr>
              <a:t> to the health system and its organizations, including t</a:t>
            </a:r>
            <a:r>
              <a:rPr lang="en-CA" sz="1050" dirty="0" smtClean="0">
                <a:effectLst/>
                <a:latin typeface="Verdana" panose="020B0604030504040204" pitchFamily="34" charset="0"/>
                <a:ea typeface="Verdana" panose="020B0604030504040204" pitchFamily="34" charset="0"/>
                <a:cs typeface="Verdana" panose="020B0604030504040204" pitchFamily="34" charset="0"/>
              </a:rPr>
              <a:t>ime, financial cost, personnel resources, overburdened emergency departments.</a:t>
            </a:r>
            <a:endParaRPr lang="en-CA" sz="1050" u="none" dirty="0" smtClean="0">
              <a:effectLst/>
              <a:latin typeface="Verdana" panose="020B0604030504040204" pitchFamily="34" charset="0"/>
              <a:ea typeface="Verdana" panose="020B0604030504040204" pitchFamily="34" charset="0"/>
              <a:cs typeface="Verdana" panose="020B0604030504040204" pitchFamily="34" charset="0"/>
            </a:endParaRPr>
          </a:p>
          <a:p>
            <a:r>
              <a:rPr lang="en-CA" sz="1050" u="sng" dirty="0" smtClean="0">
                <a:effectLst/>
                <a:latin typeface="Verdana" panose="020B0604030504040204" pitchFamily="34" charset="0"/>
                <a:ea typeface="Verdana" panose="020B0604030504040204" pitchFamily="34" charset="0"/>
                <a:cs typeface="Verdana" panose="020B0604030504040204" pitchFamily="34" charset="0"/>
              </a:rPr>
              <a:t>Macro:</a:t>
            </a:r>
            <a:r>
              <a:rPr lang="en-CA" sz="1050" u="none" dirty="0" smtClean="0">
                <a:effectLst/>
                <a:latin typeface="Verdana" panose="020B0604030504040204" pitchFamily="34" charset="0"/>
                <a:ea typeface="Verdana" panose="020B0604030504040204" pitchFamily="34" charset="0"/>
                <a:cs typeface="Verdana" panose="020B0604030504040204" pitchFamily="34" charset="0"/>
              </a:rPr>
              <a:t> </a:t>
            </a:r>
            <a:r>
              <a:rPr lang="en-CA" sz="1050" dirty="0" smtClean="0">
                <a:effectLst/>
                <a:latin typeface="Verdana" panose="020B0604030504040204" pitchFamily="34" charset="0"/>
                <a:ea typeface="Verdana" panose="020B0604030504040204" pitchFamily="34" charset="0"/>
                <a:cs typeface="Verdana" panose="020B0604030504040204" pitchFamily="34" charset="0"/>
              </a:rPr>
              <a:t>Deplete finite resources that could be</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a:t>
            </a:r>
            <a:r>
              <a:rPr lang="en-CA" sz="1050" dirty="0" smtClean="0">
                <a:effectLst/>
                <a:latin typeface="Verdana" panose="020B0604030504040204" pitchFamily="34" charset="0"/>
                <a:ea typeface="Verdana" panose="020B0604030504040204" pitchFamily="34" charset="0"/>
                <a:cs typeface="Verdana" panose="020B0604030504040204" pitchFamily="34" charset="0"/>
              </a:rPr>
              <a:t>redistributed to</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address other societal needs</a:t>
            </a:r>
            <a:r>
              <a:rPr lang="en-CA" sz="1050" dirty="0" smtClean="0">
                <a:effectLst/>
                <a:latin typeface="Verdana" panose="020B0604030504040204" pitchFamily="34" charset="0"/>
                <a:ea typeface="Verdana" panose="020B0604030504040204" pitchFamily="34" charset="0"/>
                <a:cs typeface="Verdana" panose="020B0604030504040204" pitchFamily="34" charset="0"/>
              </a:rPr>
              <a:t>, </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which ultimately impacts population health outcomes. </a:t>
            </a:r>
            <a:endParaRPr lang="en-CA" sz="1050" strike="sngStrike"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21</a:t>
            </a:fld>
            <a:endParaRPr lang="en-CA"/>
          </a:p>
        </p:txBody>
      </p:sp>
    </p:spTree>
    <p:extLst>
      <p:ext uri="{BB962C8B-B14F-4D97-AF65-F5344CB8AC3E}">
        <p14:creationId xmlns:p14="http://schemas.microsoft.com/office/powerpoint/2010/main" val="360177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Verdana" panose="020B0604030504040204" pitchFamily="34" charset="0"/>
                <a:ea typeface="Verdana" panose="020B0604030504040204" pitchFamily="34" charset="0"/>
                <a:cs typeface="Verdana" panose="020B0604030504040204" pitchFamily="34" charset="0"/>
              </a:rPr>
              <a:t>------------------</a:t>
            </a:r>
          </a:p>
          <a:p>
            <a:r>
              <a:rPr lang="en-US" sz="1200" strike="noStrik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dirty="0" err="1" smtClean="0"/>
              <a:t>Chassin</a:t>
            </a:r>
            <a:r>
              <a:rPr lang="en-CA" sz="1200" i="1" dirty="0" smtClean="0">
                <a:solidFill>
                  <a:srgbClr val="333333"/>
                </a:solidFill>
                <a:latin typeface="Guardian TextSans Web"/>
              </a:rPr>
              <a:t> MR, Galvin RW, and the National Roundtable on Health Care Quality . The Urgent Need to Improve Health Care Quality  JAMA. 1998;280(11):1000-1005. </a:t>
            </a:r>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en-CA" smtClean="0"/>
              <a:t>22</a:t>
            </a:fld>
            <a:endParaRPr lang="en-CA"/>
          </a:p>
        </p:txBody>
      </p:sp>
    </p:spTree>
    <p:extLst>
      <p:ext uri="{BB962C8B-B14F-4D97-AF65-F5344CB8AC3E}">
        <p14:creationId xmlns:p14="http://schemas.microsoft.com/office/powerpoint/2010/main" val="390010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Verdana" panose="020B0604030504040204" pitchFamily="34" charset="0"/>
                <a:ea typeface="Verdana" panose="020B0604030504040204" pitchFamily="34" charset="0"/>
                <a:cs typeface="Verdana" panose="020B0604030504040204" pitchFamily="34" charset="0"/>
              </a:rPr>
              <a:t>------------------</a:t>
            </a:r>
          </a:p>
          <a:p>
            <a:r>
              <a:rPr lang="en-US" sz="1200" strike="noStrik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200" i="1" dirty="0" smtClean="0"/>
              <a:t>Adapted from Brownlee et al. 2018 The Lancet, 390 , 10090, 156 – 168.</a:t>
            </a:r>
            <a:endParaRPr lang="en-CA" sz="1200" i="1" dirty="0"/>
          </a:p>
        </p:txBody>
      </p:sp>
      <p:sp>
        <p:nvSpPr>
          <p:cNvPr id="4" name="Slide Number Placeholder 3"/>
          <p:cNvSpPr>
            <a:spLocks noGrp="1"/>
          </p:cNvSpPr>
          <p:nvPr>
            <p:ph type="sldNum" sz="quarter" idx="10"/>
          </p:nvPr>
        </p:nvSpPr>
        <p:spPr/>
        <p:txBody>
          <a:bodyPr/>
          <a:lstStyle/>
          <a:p>
            <a:fld id="{904F43C5-7990-438D-AED8-0E48326EE1E8}" type="slidenum">
              <a:rPr lang="en-CA" smtClean="0"/>
              <a:t>23</a:t>
            </a:fld>
            <a:endParaRPr lang="en-CA"/>
          </a:p>
        </p:txBody>
      </p:sp>
    </p:spTree>
    <p:extLst>
      <p:ext uri="{BB962C8B-B14F-4D97-AF65-F5344CB8AC3E}">
        <p14:creationId xmlns:p14="http://schemas.microsoft.com/office/powerpoint/2010/main" val="169332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Verdana" panose="020B0604030504040204" pitchFamily="34" charset="0"/>
                <a:ea typeface="Verdana" panose="020B0604030504040204" pitchFamily="34" charset="0"/>
                <a:cs typeface="Verdana" panose="020B0604030504040204" pitchFamily="34" charset="0"/>
              </a:rPr>
              <a:t>------------------</a:t>
            </a:r>
          </a:p>
          <a:p>
            <a:r>
              <a:rPr lang="en-US" sz="1000" strike="noStrik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Canadian Institute for Health Information</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National Health Expenditures: How much does Canada spend on health care?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Last retrieved July 31, 2017 from </a:t>
            </a:r>
            <a:r>
              <a:rPr lang="en-CA" sz="100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https://www.cihi.ca/en/nhex2016-topic1</a:t>
            </a:r>
          </a:p>
          <a:p>
            <a:endParaRPr lang="en-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24</a:t>
            </a:fld>
            <a:endParaRPr lang="en-CA"/>
          </a:p>
        </p:txBody>
      </p:sp>
    </p:spTree>
    <p:extLst>
      <p:ext uri="{BB962C8B-B14F-4D97-AF65-F5344CB8AC3E}">
        <p14:creationId xmlns:p14="http://schemas.microsoft.com/office/powerpoint/2010/main" val="3620181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Verdana" panose="020B0604030504040204" pitchFamily="34" charset="0"/>
                <a:ea typeface="Verdana" panose="020B0604030504040204" pitchFamily="34" charset="0"/>
                <a:cs typeface="Verdana" panose="020B0604030504040204" pitchFamily="34" charset="0"/>
              </a:rPr>
              <a:t>------------------</a:t>
            </a:r>
          </a:p>
          <a:p>
            <a:r>
              <a:rPr lang="en-US" sz="1000" strike="noStrik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Canadian Institute for Health Information</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Unnecessary Health</a:t>
            </a:r>
            <a:r>
              <a:rPr lang="en-US" sz="1000" i="1"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Care in Canada. </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Last retrieved July 31, 2017 from </a:t>
            </a:r>
            <a:r>
              <a:rPr lang="en-CA" sz="100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https://www.cihi.ca/en/unnecessary-care-in-canada-infographic</a:t>
            </a:r>
          </a:p>
          <a:p>
            <a:endParaRPr lang="en-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25</a:t>
            </a:fld>
            <a:endParaRPr lang="en-CA"/>
          </a:p>
        </p:txBody>
      </p:sp>
    </p:spTree>
    <p:extLst>
      <p:ext uri="{BB962C8B-B14F-4D97-AF65-F5344CB8AC3E}">
        <p14:creationId xmlns:p14="http://schemas.microsoft.com/office/powerpoint/2010/main" val="85549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25">
              <a:defRPr/>
            </a:pPr>
            <a:r>
              <a:rPr lang="en-CA" sz="1100" dirty="0">
                <a:latin typeface="Verdana" panose="020B0604030504040204" pitchFamily="34" charset="0"/>
                <a:ea typeface="Verdana" panose="020B0604030504040204" pitchFamily="34" charset="0"/>
                <a:cs typeface="Verdana" panose="020B0604030504040204" pitchFamily="34" charset="0"/>
              </a:rPr>
              <a:t>Adapted from an interesting paper by Don Berwick</a:t>
            </a:r>
          </a:p>
          <a:p>
            <a:pPr marL="169842" indent="-169842" defTabSz="905825">
              <a:buFont typeface="Arial" charset="0"/>
              <a:buChar char="•"/>
              <a:defRPr/>
            </a:pPr>
            <a:r>
              <a:rPr lang="en-CA" sz="1100" dirty="0">
                <a:latin typeface="Verdana" panose="020B0604030504040204" pitchFamily="34" charset="0"/>
                <a:ea typeface="Verdana" panose="020B0604030504040204" pitchFamily="34" charset="0"/>
                <a:cs typeface="Verdana" panose="020B0604030504040204" pitchFamily="34" charset="0"/>
              </a:rPr>
              <a:t>Percentage of a nations GDP spent on healthcare should be constant. </a:t>
            </a:r>
          </a:p>
          <a:p>
            <a:pPr marL="169842" indent="-169842" defTabSz="905825">
              <a:buFont typeface="Arial" charset="0"/>
              <a:buChar char="•"/>
              <a:defRPr/>
            </a:pPr>
            <a:r>
              <a:rPr lang="en-CA" sz="1100" dirty="0">
                <a:latin typeface="Verdana" panose="020B0604030504040204" pitchFamily="34" charset="0"/>
                <a:ea typeface="Verdana" panose="020B0604030504040204" pitchFamily="34" charset="0"/>
                <a:cs typeface="Verdana" panose="020B0604030504040204" pitchFamily="34" charset="0"/>
              </a:rPr>
              <a:t>Failures of care delivery and care coordination, reflect issues with underuse and misuse, while another wedge represents overuse (overtreatment). </a:t>
            </a:r>
          </a:p>
          <a:p>
            <a:pPr marL="169842" indent="-169842" defTabSz="905825">
              <a:buFont typeface="Arial" charset="0"/>
              <a:buChar char="•"/>
              <a:defRPr/>
            </a:pPr>
            <a:r>
              <a:rPr lang="en-CA" sz="1100" dirty="0">
                <a:latin typeface="Verdana" panose="020B0604030504040204" pitchFamily="34" charset="0"/>
                <a:ea typeface="Verdana" panose="020B0604030504040204" pitchFamily="34" charset="0"/>
                <a:cs typeface="Verdana" panose="020B0604030504040204" pitchFamily="34" charset="0"/>
              </a:rPr>
              <a:t>MDs drives 80% of all healthcare costs (e.g., which patients are seen and how frequently; which patients are hospitalized; which tests, procedures, and surgical operations are administered; which technologies are used; and which medications are prescribed</a:t>
            </a:r>
            <a:r>
              <a:rPr lang="en-CA" sz="1100" dirty="0" smtClean="0">
                <a:latin typeface="Verdana" panose="020B0604030504040204" pitchFamily="34" charset="0"/>
                <a:ea typeface="Verdana" panose="020B0604030504040204" pitchFamily="34" charset="0"/>
                <a:cs typeface="Verdana" panose="020B0604030504040204" pitchFamily="34" charset="0"/>
              </a:rPr>
              <a:t>).</a:t>
            </a:r>
          </a:p>
          <a:p>
            <a:pPr marL="0" indent="0" defTabSz="905825">
              <a:buFont typeface="Arial" charset="0"/>
              <a:buNone/>
              <a:defRPr/>
            </a:pPr>
            <a:endParaRPr lang="en-US" dirty="0" smtClean="0"/>
          </a:p>
          <a:p>
            <a:r>
              <a:rPr lang="en-US" sz="1100" dirty="0">
                <a:latin typeface="Verdana" panose="020B0604030504040204" pitchFamily="34" charset="0"/>
                <a:ea typeface="Verdana" panose="020B0604030504040204" pitchFamily="34" charset="0"/>
                <a:cs typeface="Verdana" panose="020B0604030504040204" pitchFamily="34" charset="0"/>
              </a:rPr>
              <a:t>------------------</a:t>
            </a:r>
          </a:p>
          <a:p>
            <a:r>
              <a:rPr lang="en-US" sz="1000" baseline="30000" dirty="0">
                <a:latin typeface="Verdana" panose="020B0604030504040204" pitchFamily="34" charset="0"/>
                <a:ea typeface="Verdana" panose="020B0604030504040204" pitchFamily="34" charset="0"/>
                <a:cs typeface="Verdana" panose="020B0604030504040204" pitchFamily="34" charset="0"/>
              </a:rPr>
              <a:t>1 </a:t>
            </a:r>
            <a:r>
              <a:rPr lang="en-US" sz="1000" dirty="0">
                <a:latin typeface="Verdana" panose="020B0604030504040204" pitchFamily="34" charset="0"/>
                <a:ea typeface="Verdana" panose="020B0604030504040204" pitchFamily="34" charset="0"/>
                <a:cs typeface="Verdana" panose="020B0604030504040204" pitchFamily="34" charset="0"/>
              </a:rPr>
              <a:t>Berwick D and AD </a:t>
            </a:r>
            <a:r>
              <a:rPr lang="en-US" sz="1000" dirty="0" err="1">
                <a:latin typeface="Verdana" panose="020B0604030504040204" pitchFamily="34" charset="0"/>
                <a:ea typeface="Verdana" panose="020B0604030504040204" pitchFamily="34" charset="0"/>
                <a:cs typeface="Verdana" panose="020B0604030504040204" pitchFamily="34" charset="0"/>
              </a:rPr>
              <a:t>Hackbarth</a:t>
            </a:r>
            <a:r>
              <a:rPr lang="en-US" sz="1000" dirty="0">
                <a:latin typeface="Verdana" panose="020B0604030504040204" pitchFamily="34" charset="0"/>
                <a:ea typeface="Verdana" panose="020B0604030504040204" pitchFamily="34" charset="0"/>
                <a:cs typeface="Verdana" panose="020B0604030504040204" pitchFamily="34" charset="0"/>
              </a:rPr>
              <a:t>.  Eliminating Waste in US Health Care. JAMA. 2012;307(14):1513-1516 </a:t>
            </a:r>
            <a:endParaRPr lang="en-US" dirty="0"/>
          </a:p>
        </p:txBody>
      </p:sp>
      <p:sp>
        <p:nvSpPr>
          <p:cNvPr id="4" name="Slide Number Placeholder 3"/>
          <p:cNvSpPr>
            <a:spLocks noGrp="1"/>
          </p:cNvSpPr>
          <p:nvPr>
            <p:ph type="sldNum" sz="quarter" idx="10"/>
          </p:nvPr>
        </p:nvSpPr>
        <p:spPr/>
        <p:txBody>
          <a:bodyPr/>
          <a:lstStyle/>
          <a:p>
            <a:fld id="{904F43C5-7990-438D-AED8-0E48326EE1E8}" type="slidenum">
              <a:rPr lang="en-CA" smtClean="0">
                <a:solidFill>
                  <a:prstClr val="black"/>
                </a:solidFill>
              </a:rPr>
              <a:pPr/>
              <a:t>26</a:t>
            </a:fld>
            <a:endParaRPr lang="en-CA">
              <a:solidFill>
                <a:prstClr val="black"/>
              </a:solidFill>
            </a:endParaRPr>
          </a:p>
        </p:txBody>
      </p:sp>
    </p:spTree>
    <p:extLst>
      <p:ext uri="{BB962C8B-B14F-4D97-AF65-F5344CB8AC3E}">
        <p14:creationId xmlns:p14="http://schemas.microsoft.com/office/powerpoint/2010/main" val="2859302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 common misunderstanding is that resource stewardship is rationing of healthcare.</a:t>
            </a:r>
          </a:p>
          <a:p>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Resource stewardship, however, is not about prioritizing access to care, but rather about utilizing the most efficient means to diagnose or treat a disease. </a:t>
            </a:r>
          </a:p>
          <a:p>
            <a:endPar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p>
          <a:p>
            <a:r>
              <a:rPr lang="en-CA" sz="1000" baseline="0" dirty="0" smtClean="0">
                <a:effectLst/>
                <a:latin typeface="Verdana" panose="020B0604030504040204" pitchFamily="34" charset="0"/>
                <a:ea typeface="Verdana" panose="020B0604030504040204" pitchFamily="34" charset="0"/>
                <a:cs typeface="Verdana" panose="020B0604030504040204" pitchFamily="34" charset="0"/>
              </a:rPr>
              <a:t> </a:t>
            </a:r>
            <a:r>
              <a:rPr lang="en-US" sz="1000" kern="1200" baseline="30000" dirty="0" smtClean="0">
                <a:solidFill>
                  <a:schemeClr val="tx1"/>
                </a:solidFill>
                <a:effectLst/>
                <a:latin typeface="+mn-lt"/>
                <a:ea typeface="+mn-ea"/>
                <a:cs typeface="+mn-cs"/>
              </a:rPr>
              <a:t>1</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IHI Open School.</a:t>
            </a:r>
            <a:r>
              <a:rPr lang="en-US" sz="10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Resource Stewardship in Medicine. </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Last retrieved July 31, 2017 from </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https://vimeo.com/93605940</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dirty="0" smtClean="0">
                <a:latin typeface="Verdana" panose="020B0604030504040204" pitchFamily="34" charset="0"/>
                <a:ea typeface="Verdana" panose="020B0604030504040204" pitchFamily="34" charset="0"/>
                <a:cs typeface="Verdana" panose="020B0604030504040204" pitchFamily="34" charset="0"/>
              </a:rPr>
              <a:t/>
            </a:r>
            <a:br>
              <a:rPr lang="en-US" sz="1000" dirty="0" smtClean="0">
                <a:latin typeface="Verdana" panose="020B0604030504040204" pitchFamily="34" charset="0"/>
                <a:ea typeface="Verdana" panose="020B0604030504040204" pitchFamily="34" charset="0"/>
                <a:cs typeface="Verdana" panose="020B0604030504040204" pitchFamily="34" charset="0"/>
              </a:rPr>
            </a:br>
            <a:endParaRPr lang="en-CA" sz="1000" dirty="0" smtClean="0">
              <a:latin typeface="Verdana" panose="020B0604030504040204" pitchFamily="34" charset="0"/>
              <a:ea typeface="Verdana" panose="020B0604030504040204" pitchFamily="34" charset="0"/>
              <a:cs typeface="Verdana" panose="020B0604030504040204" pitchFamily="34" charset="0"/>
            </a:endParaRPr>
          </a:p>
          <a:p>
            <a:endParaRPr lang="en-CA" sz="1200" b="0" i="0" u="none" strike="noStrike" kern="1200" baseline="0" dirty="0" smtClean="0">
              <a:solidFill>
                <a:schemeClr val="tx1"/>
              </a:solidFill>
              <a:latin typeface="+mn-lt"/>
              <a:ea typeface="+mn-ea"/>
              <a:cs typeface="+mn-cs"/>
            </a:endParaRPr>
          </a:p>
          <a:p>
            <a:endParaRPr lang="en-CA" dirty="0">
              <a:effectLst/>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27</a:t>
            </a:fld>
            <a:endParaRPr lang="en-CA"/>
          </a:p>
        </p:txBody>
      </p:sp>
    </p:spTree>
    <p:extLst>
      <p:ext uri="{BB962C8B-B14F-4D97-AF65-F5344CB8AC3E}">
        <p14:creationId xmlns:p14="http://schemas.microsoft.com/office/powerpoint/2010/main" val="215577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dirty="0">
                <a:effectLst/>
                <a:latin typeface="Verdana" panose="020B0604030504040204" pitchFamily="34" charset="0"/>
                <a:ea typeface="Verdana" panose="020B0604030504040204" pitchFamily="34" charset="0"/>
                <a:cs typeface="Verdana" panose="020B0604030504040204" pitchFamily="34" charset="0"/>
              </a:rPr>
              <a:t>Providing</a:t>
            </a:r>
            <a:r>
              <a:rPr lang="en-CA" sz="1050" baseline="0" dirty="0">
                <a:effectLst/>
                <a:latin typeface="Verdana" panose="020B0604030504040204" pitchFamily="34" charset="0"/>
                <a:ea typeface="Verdana" panose="020B0604030504040204" pitchFamily="34" charset="0"/>
                <a:cs typeface="Verdana" panose="020B0604030504040204" pitchFamily="34" charset="0"/>
              </a:rPr>
              <a:t> h</a:t>
            </a:r>
            <a:r>
              <a:rPr lang="en-CA" sz="1050" dirty="0">
                <a:effectLst/>
                <a:latin typeface="Verdana" panose="020B0604030504040204" pitchFamily="34" charset="0"/>
                <a:ea typeface="Verdana" panose="020B0604030504040204" pitchFamily="34" charset="0"/>
                <a:cs typeface="Verdana" panose="020B0604030504040204" pitchFamily="34" charset="0"/>
              </a:rPr>
              <a:t>igh-value care</a:t>
            </a:r>
            <a:r>
              <a:rPr lang="en-CA" sz="1050" baseline="0" dirty="0">
                <a:effectLst/>
                <a:latin typeface="Verdana" panose="020B0604030504040204" pitchFamily="34" charset="0"/>
                <a:ea typeface="Verdana" panose="020B0604030504040204" pitchFamily="34" charset="0"/>
                <a:cs typeface="Verdana" panose="020B0604030504040204" pitchFamily="34" charset="0"/>
              </a:rPr>
              <a:t> </a:t>
            </a:r>
            <a:r>
              <a:rPr lang="en-CA" sz="1050" dirty="0">
                <a:effectLst/>
                <a:latin typeface="Verdana" panose="020B0604030504040204" pitchFamily="34" charset="0"/>
                <a:ea typeface="Verdana" panose="020B0604030504040204" pitchFamily="34" charset="0"/>
                <a:cs typeface="Verdana" panose="020B0604030504040204" pitchFamily="34" charset="0"/>
              </a:rPr>
              <a:t>aligns with important ethical principles, which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0" u="sng" dirty="0">
                <a:effectLst/>
                <a:latin typeface="Verdana" panose="020B0604030504040204" pitchFamily="34" charset="0"/>
                <a:ea typeface="Verdana" panose="020B0604030504040204" pitchFamily="34" charset="0"/>
                <a:cs typeface="Verdana" panose="020B0604030504040204" pitchFamily="34" charset="0"/>
              </a:rPr>
              <a:t>Beneficence:</a:t>
            </a:r>
            <a:r>
              <a:rPr lang="en-CA" sz="1050" b="0" dirty="0">
                <a:effectLst/>
                <a:latin typeface="Verdana" panose="020B0604030504040204" pitchFamily="34" charset="0"/>
                <a:ea typeface="Verdana" panose="020B0604030504040204" pitchFamily="34" charset="0"/>
                <a:cs typeface="Verdana" panose="020B0604030504040204" pitchFamily="34" charset="0"/>
              </a:rPr>
              <a:t> </a:t>
            </a:r>
            <a:r>
              <a:rPr lang="en-CA" sz="1050" dirty="0">
                <a:effectLst/>
                <a:latin typeface="Verdana" panose="020B0604030504040204" pitchFamily="34" charset="0"/>
                <a:ea typeface="Verdana" panose="020B0604030504040204" pitchFamily="34" charset="0"/>
                <a:cs typeface="Verdana" panose="020B0604030504040204" pitchFamily="34" charset="0"/>
              </a:rPr>
              <a:t>Promote the well-being of others. </a:t>
            </a:r>
            <a:br>
              <a:rPr lang="en-CA" sz="1050" dirty="0">
                <a:effectLst/>
                <a:latin typeface="Verdana" panose="020B0604030504040204" pitchFamily="34" charset="0"/>
                <a:ea typeface="Verdana" panose="020B0604030504040204" pitchFamily="34" charset="0"/>
                <a:cs typeface="Verdana" panose="020B0604030504040204" pitchFamily="34" charset="0"/>
              </a:rPr>
            </a:br>
            <a:r>
              <a:rPr lang="en-CA" sz="1050" b="0" u="sng" dirty="0">
                <a:effectLst/>
                <a:latin typeface="Verdana" panose="020B0604030504040204" pitchFamily="34" charset="0"/>
                <a:ea typeface="Verdana" panose="020B0604030504040204" pitchFamily="34" charset="0"/>
                <a:cs typeface="Verdana" panose="020B0604030504040204" pitchFamily="34" charset="0"/>
              </a:rPr>
              <a:t>Non-maleficence:</a:t>
            </a:r>
            <a:r>
              <a:rPr lang="en-CA" sz="1050" b="0" dirty="0">
                <a:effectLst/>
                <a:latin typeface="Verdana" panose="020B0604030504040204" pitchFamily="34" charset="0"/>
                <a:ea typeface="Verdana" panose="020B0604030504040204" pitchFamily="34" charset="0"/>
                <a:cs typeface="Verdana" panose="020B0604030504040204" pitchFamily="34" charset="0"/>
              </a:rPr>
              <a:t> </a:t>
            </a:r>
            <a:r>
              <a:rPr lang="en-CA" sz="1050" dirty="0">
                <a:effectLst/>
                <a:latin typeface="Verdana" panose="020B0604030504040204" pitchFamily="34" charset="0"/>
                <a:ea typeface="Verdana" panose="020B0604030504040204" pitchFamily="34" charset="0"/>
                <a:cs typeface="Verdana" panose="020B0604030504040204" pitchFamily="34" charset="0"/>
              </a:rPr>
              <a:t>Do no harm to others.</a:t>
            </a:r>
            <a:br>
              <a:rPr lang="en-CA" sz="1050" dirty="0">
                <a:effectLst/>
                <a:latin typeface="Verdana" panose="020B0604030504040204" pitchFamily="34" charset="0"/>
                <a:ea typeface="Verdana" panose="020B0604030504040204" pitchFamily="34" charset="0"/>
                <a:cs typeface="Verdana" panose="020B0604030504040204" pitchFamily="34" charset="0"/>
              </a:rPr>
            </a:br>
            <a:r>
              <a:rPr lang="en-CA" sz="1050" b="0" u="sng" dirty="0">
                <a:effectLst/>
                <a:latin typeface="Verdana" panose="020B0604030504040204" pitchFamily="34" charset="0"/>
                <a:ea typeface="Verdana" panose="020B0604030504040204" pitchFamily="34" charset="0"/>
                <a:cs typeface="Verdana" panose="020B0604030504040204" pitchFamily="34" charset="0"/>
              </a:rPr>
              <a:t>Justice:</a:t>
            </a:r>
            <a:r>
              <a:rPr lang="en-CA" sz="1050" b="0" dirty="0">
                <a:effectLst/>
                <a:latin typeface="Verdana" panose="020B0604030504040204" pitchFamily="34" charset="0"/>
                <a:ea typeface="Verdana" panose="020B0604030504040204" pitchFamily="34" charset="0"/>
                <a:cs typeface="Verdana" panose="020B0604030504040204" pitchFamily="34" charset="0"/>
              </a:rPr>
              <a:t> </a:t>
            </a:r>
            <a:r>
              <a:rPr lang="en-CA" sz="1050" dirty="0">
                <a:effectLst/>
                <a:latin typeface="Verdana" panose="020B0604030504040204" pitchFamily="34" charset="0"/>
                <a:ea typeface="Verdana" panose="020B0604030504040204" pitchFamily="34" charset="0"/>
                <a:cs typeface="Verdana" panose="020B0604030504040204" pitchFamily="34" charset="0"/>
              </a:rPr>
              <a:t>Distribute resources fairly and equitably. </a:t>
            </a:r>
            <a:br>
              <a:rPr lang="en-CA" sz="1050" dirty="0">
                <a:effectLst/>
                <a:latin typeface="Verdana" panose="020B0604030504040204" pitchFamily="34" charset="0"/>
                <a:ea typeface="Verdana" panose="020B0604030504040204" pitchFamily="34" charset="0"/>
                <a:cs typeface="Verdana" panose="020B0604030504040204" pitchFamily="34" charset="0"/>
              </a:rPr>
            </a:br>
            <a:r>
              <a:rPr lang="en-CA" sz="1050" b="0" u="sng" dirty="0">
                <a:effectLst/>
                <a:latin typeface="Verdana" panose="020B0604030504040204" pitchFamily="34" charset="0"/>
                <a:ea typeface="Verdana" panose="020B0604030504040204" pitchFamily="34" charset="0"/>
                <a:cs typeface="Verdana" panose="020B0604030504040204" pitchFamily="34" charset="0"/>
              </a:rPr>
              <a:t>Autonomy:</a:t>
            </a:r>
            <a:r>
              <a:rPr lang="en-CA" sz="1050" b="0" dirty="0">
                <a:effectLst/>
                <a:latin typeface="Verdana" panose="020B0604030504040204" pitchFamily="34" charset="0"/>
                <a:ea typeface="Verdana" panose="020B0604030504040204" pitchFamily="34" charset="0"/>
                <a:cs typeface="Verdana" panose="020B0604030504040204" pitchFamily="34" charset="0"/>
              </a:rPr>
              <a:t> </a:t>
            </a:r>
            <a:r>
              <a:rPr lang="en-CA" sz="1050" dirty="0">
                <a:effectLst/>
                <a:latin typeface="Verdana" panose="020B0604030504040204" pitchFamily="34" charset="0"/>
                <a:ea typeface="Verdana" panose="020B0604030504040204" pitchFamily="34" charset="0"/>
                <a:cs typeface="Verdana" panose="020B0604030504040204" pitchFamily="34" charset="0"/>
              </a:rPr>
              <a:t>Respect the individual’s rights and </a:t>
            </a:r>
            <a:r>
              <a:rPr lang="en-CA" sz="1050" dirty="0" smtClean="0">
                <a:effectLst/>
                <a:latin typeface="Verdana" panose="020B0604030504040204" pitchFamily="34" charset="0"/>
                <a:ea typeface="Verdana" panose="020B0604030504040204" pitchFamily="34" charset="0"/>
                <a:cs typeface="Verdana" panose="020B0604030504040204" pitchFamily="34" charset="0"/>
              </a:rPr>
              <a:t>opinions:</a:t>
            </a:r>
            <a:r>
              <a:rPr lang="en-CA" sz="1050" baseline="0" dirty="0" smtClean="0">
                <a:effectLst/>
                <a:latin typeface="Verdana" panose="020B0604030504040204" pitchFamily="34" charset="0"/>
                <a:ea typeface="Verdana" panose="020B0604030504040204" pitchFamily="34" charset="0"/>
                <a:cs typeface="Verdana" panose="020B0604030504040204" pitchFamily="34" charset="0"/>
              </a:rPr>
              <a:t> an </a:t>
            </a:r>
            <a:r>
              <a:rPr lang="en-CA" sz="1050" dirty="0" smtClean="0">
                <a:effectLst/>
                <a:latin typeface="Verdana" panose="020B0604030504040204" pitchFamily="34" charset="0"/>
                <a:ea typeface="Verdana" panose="020B0604030504040204" pitchFamily="34" charset="0"/>
                <a:cs typeface="Verdana" panose="020B0604030504040204" pitchFamily="34" charset="0"/>
              </a:rPr>
              <a:t>individual’s </a:t>
            </a:r>
            <a:r>
              <a:rPr lang="en-CA" sz="1050" dirty="0">
                <a:effectLst/>
                <a:latin typeface="Verdana" panose="020B0604030504040204" pitchFamily="34" charset="0"/>
                <a:ea typeface="Verdana" panose="020B0604030504040204" pitchFamily="34" charset="0"/>
                <a:cs typeface="Verdana" panose="020B0604030504040204" pitchFamily="34" charset="0"/>
              </a:rPr>
              <a:t>right to make his or her own health care decisions.</a:t>
            </a:r>
            <a:r>
              <a:rPr lang="en-CA" sz="1050" baseline="0" dirty="0">
                <a:effectLst/>
                <a:latin typeface="Verdana" panose="020B0604030504040204" pitchFamily="34" charset="0"/>
                <a:ea typeface="Verdana" panose="020B0604030504040204" pitchFamily="34" charset="0"/>
                <a:cs typeface="Verdana" panose="020B0604030504040204" pitchFamily="34" charset="0"/>
              </a:rPr>
              <a:t> </a:t>
            </a:r>
            <a:r>
              <a:rPr lang="en-CA" sz="1050" dirty="0">
                <a:effectLst/>
                <a:latin typeface="Verdana" panose="020B0604030504040204" pitchFamily="34" charset="0"/>
                <a:ea typeface="Verdana" panose="020B0604030504040204" pitchFamily="34" charset="0"/>
                <a:cs typeface="Verdana" panose="020B0604030504040204" pitchFamily="34" charset="0"/>
              </a:rPr>
              <a:t>If </a:t>
            </a:r>
            <a:r>
              <a:rPr lang="en-CA" sz="1050" dirty="0" smtClean="0">
                <a:effectLst/>
                <a:latin typeface="Verdana" panose="020B0604030504040204" pitchFamily="34" charset="0"/>
                <a:ea typeface="Verdana" panose="020B0604030504040204" pitchFamily="34" charset="0"/>
                <a:cs typeface="Verdana" panose="020B0604030504040204" pitchFamily="34" charset="0"/>
              </a:rPr>
              <a:t>patients ask </a:t>
            </a:r>
            <a:r>
              <a:rPr lang="en-CA" sz="1050" dirty="0">
                <a:effectLst/>
                <a:latin typeface="Verdana" panose="020B0604030504040204" pitchFamily="34" charset="0"/>
                <a:ea typeface="Verdana" panose="020B0604030504040204" pitchFamily="34" charset="0"/>
                <a:cs typeface="Verdana" panose="020B0604030504040204" pitchFamily="34" charset="0"/>
              </a:rPr>
              <a:t>for a low-value interventions, should health care</a:t>
            </a:r>
            <a:r>
              <a:rPr lang="en-CA" sz="1050" baseline="0" dirty="0">
                <a:effectLst/>
                <a:latin typeface="Verdana" panose="020B0604030504040204" pitchFamily="34" charset="0"/>
                <a:ea typeface="Verdana" panose="020B0604030504040204" pitchFamily="34" charset="0"/>
                <a:cs typeface="Verdana" panose="020B0604030504040204" pitchFamily="34" charset="0"/>
              </a:rPr>
              <a:t> professionals grant these requests?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0" baseline="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a:latin typeface="Verdana" panose="020B0604030504040204" pitchFamily="34" charset="0"/>
                <a:ea typeface="Verdana" panose="020B0604030504040204" pitchFamily="34" charset="0"/>
                <a:cs typeface="Verdana" panose="020B0604030504040204" pitchFamily="34" charset="0"/>
              </a:rPr>
              <a:t>*Note to presenter: Interactive Moment  </a:t>
            </a:r>
            <a:r>
              <a:rPr lang="en-CA" sz="1050" b="0" u="none" baseline="0" dirty="0">
                <a:latin typeface="Verdana" panose="020B0604030504040204" pitchFamily="34" charset="0"/>
                <a:ea typeface="Verdana" panose="020B0604030504040204" pitchFamily="34" charset="0"/>
                <a:cs typeface="Verdana" panose="020B0604030504040204" pitchFamily="34" charset="0"/>
              </a:rPr>
              <a:t>- </a:t>
            </a:r>
            <a:r>
              <a:rPr lang="en-CA" sz="1050" b="0" u="none" baseline="0" dirty="0">
                <a:effectLst/>
                <a:latin typeface="Verdana" panose="020B0604030504040204" pitchFamily="34" charset="0"/>
                <a:ea typeface="Verdana" panose="020B0604030504040204" pitchFamily="34" charset="0"/>
                <a:cs typeface="Verdana" panose="020B0604030504040204" pitchFamily="34" charset="0"/>
              </a:rPr>
              <a:t>The speaker can pose the following questions to trainees: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u="none" baseline="0" dirty="0">
                <a:effectLst/>
                <a:latin typeface="Verdana" panose="020B0604030504040204" pitchFamily="34" charset="0"/>
                <a:ea typeface="Verdana" panose="020B0604030504040204" pitchFamily="34" charset="0"/>
                <a:cs typeface="Verdana" panose="020B0604030504040204" pitchFamily="34" charset="0"/>
              </a:rPr>
              <a:t>“Think about a situation when a patient asked you for </a:t>
            </a:r>
            <a:r>
              <a:rPr lang="en-CA" sz="1050" b="0" u="none" baseline="0" dirty="0" smtClean="0">
                <a:effectLst/>
                <a:latin typeface="Verdana" panose="020B0604030504040204" pitchFamily="34" charset="0"/>
                <a:ea typeface="Verdana" panose="020B0604030504040204" pitchFamily="34" charset="0"/>
                <a:cs typeface="Verdana" panose="020B0604030504040204" pitchFamily="34" charset="0"/>
              </a:rPr>
              <a:t>a test </a:t>
            </a:r>
            <a:r>
              <a:rPr lang="en-CA" sz="1050" b="0" u="none" baseline="0" dirty="0">
                <a:effectLst/>
                <a:latin typeface="Verdana" panose="020B0604030504040204" pitchFamily="34" charset="0"/>
                <a:ea typeface="Verdana" panose="020B0604030504040204" pitchFamily="34" charset="0"/>
                <a:cs typeface="Verdana" panose="020B0604030504040204" pitchFamily="34" charset="0"/>
              </a:rPr>
              <a:t>that you didn’t think would add value to their care, or change clinical management”; or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u="none" baseline="0" dirty="0">
                <a:effectLst/>
                <a:latin typeface="Verdana" panose="020B0604030504040204" pitchFamily="34" charset="0"/>
                <a:ea typeface="Verdana" panose="020B0604030504040204" pitchFamily="34" charset="0"/>
                <a:cs typeface="Verdana" panose="020B0604030504040204" pitchFamily="34" charset="0"/>
              </a:rPr>
              <a:t>“How might you address a patient who requests an unnecessary test?” </a:t>
            </a:r>
          </a:p>
        </p:txBody>
      </p:sp>
      <p:sp>
        <p:nvSpPr>
          <p:cNvPr id="4" name="Slide Number Placeholder 3"/>
          <p:cNvSpPr>
            <a:spLocks noGrp="1"/>
          </p:cNvSpPr>
          <p:nvPr>
            <p:ph type="sldNum" sz="quarter" idx="10"/>
          </p:nvPr>
        </p:nvSpPr>
        <p:spPr/>
        <p:txBody>
          <a:bodyPr/>
          <a:lstStyle/>
          <a:p>
            <a:fld id="{904F43C5-7990-438D-AED8-0E48326EE1E8}" type="slidenum">
              <a:rPr lang="en-CA" smtClean="0"/>
              <a:t>28</a:t>
            </a:fld>
            <a:endParaRPr lang="en-CA"/>
          </a:p>
        </p:txBody>
      </p:sp>
    </p:spTree>
    <p:extLst>
      <p:ext uri="{BB962C8B-B14F-4D97-AF65-F5344CB8AC3E}">
        <p14:creationId xmlns:p14="http://schemas.microsoft.com/office/powerpoint/2010/main" val="808443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50" b="1" u="none" baseline="0" dirty="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b="0" u="none" dirty="0">
                <a:latin typeface="Verdana" panose="020B0604030504040204" pitchFamily="34" charset="0"/>
                <a:ea typeface="Verdana" panose="020B0604030504040204" pitchFamily="34" charset="0"/>
                <a:cs typeface="Verdana" panose="020B0604030504040204" pitchFamily="34" charset="0"/>
              </a:rPr>
              <a:t>This is an exercise</a:t>
            </a:r>
            <a:r>
              <a:rPr lang="en-CA" sz="1050" b="0" u="none" baseline="0" dirty="0">
                <a:latin typeface="Verdana" panose="020B0604030504040204" pitchFamily="34" charset="0"/>
                <a:ea typeface="Verdana" panose="020B0604030504040204" pitchFamily="34" charset="0"/>
                <a:cs typeface="Verdana" panose="020B0604030504040204" pitchFamily="34" charset="0"/>
              </a:rPr>
              <a:t> to evaluate the true “costs” of care for Mr. </a:t>
            </a:r>
            <a:r>
              <a:rPr lang="en-CA" sz="1050" b="0" u="none" baseline="0" dirty="0" err="1">
                <a:latin typeface="Verdana" panose="020B0604030504040204" pitchFamily="34" charset="0"/>
                <a:ea typeface="Verdana" panose="020B0604030504040204" pitchFamily="34" charset="0"/>
                <a:cs typeface="Verdana" panose="020B0604030504040204" pitchFamily="34" charset="0"/>
              </a:rPr>
              <a:t>Akay</a:t>
            </a:r>
            <a:r>
              <a:rPr lang="en-CA" sz="1050" b="0" u="none" baseline="0" dirty="0">
                <a:latin typeface="Verdana" panose="020B0604030504040204" pitchFamily="34" charset="0"/>
                <a:ea typeface="Verdana" panose="020B0604030504040204" pitchFamily="34" charset="0"/>
                <a:cs typeface="Verdana" panose="020B0604030504040204" pitchFamily="34" charset="0"/>
              </a:rPr>
              <a:t> Aye.  </a:t>
            </a:r>
            <a:endParaRPr lang="en-CA" sz="1050" b="0" u="none" baseline="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u="none" baseline="0" dirty="0" smtClean="0">
                <a:latin typeface="Verdana" panose="020B0604030504040204" pitchFamily="34" charset="0"/>
                <a:ea typeface="Verdana" panose="020B0604030504040204" pitchFamily="34" charset="0"/>
                <a:cs typeface="Verdana" panose="020B0604030504040204" pitchFamily="34" charset="0"/>
              </a:rPr>
              <a:t>What </a:t>
            </a:r>
            <a:r>
              <a:rPr lang="en-CA" sz="1050" b="0" u="none" baseline="0" dirty="0">
                <a:latin typeface="Verdana" panose="020B0604030504040204" pitchFamily="34" charset="0"/>
                <a:ea typeface="Verdana" panose="020B0604030504040204" pitchFamily="34" charset="0"/>
                <a:cs typeface="Verdana" panose="020B0604030504040204" pitchFamily="34" charset="0"/>
              </a:rPr>
              <a:t>were the direct costs to Mr. </a:t>
            </a:r>
            <a:r>
              <a:rPr lang="en-CA" sz="1050" b="0" u="none" baseline="0" dirty="0" err="1">
                <a:latin typeface="Verdana" panose="020B0604030504040204" pitchFamily="34" charset="0"/>
                <a:ea typeface="Verdana" panose="020B0604030504040204" pitchFamily="34" charset="0"/>
                <a:cs typeface="Verdana" panose="020B0604030504040204" pitchFamily="34" charset="0"/>
              </a:rPr>
              <a:t>Akay</a:t>
            </a:r>
            <a:r>
              <a:rPr lang="en-CA" sz="1050" b="0" u="none" baseline="0" dirty="0">
                <a:latin typeface="Verdana" panose="020B0604030504040204" pitchFamily="34" charset="0"/>
                <a:ea typeface="Verdana" panose="020B0604030504040204" pitchFamily="34" charset="0"/>
                <a:cs typeface="Verdana" panose="020B0604030504040204" pitchFamily="34" charset="0"/>
              </a:rPr>
              <a:t> Aye and to the system? </a:t>
            </a:r>
            <a:endParaRPr lang="en-CA" sz="1050" b="0" u="none" baseline="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u="none" baseline="0" dirty="0" smtClean="0">
                <a:latin typeface="Verdana" panose="020B0604030504040204" pitchFamily="34" charset="0"/>
                <a:ea typeface="Verdana" panose="020B0604030504040204" pitchFamily="34" charset="0"/>
                <a:cs typeface="Verdana" panose="020B0604030504040204" pitchFamily="34" charset="0"/>
              </a:rPr>
              <a:t>What </a:t>
            </a:r>
            <a:r>
              <a:rPr lang="en-CA" sz="1050" b="0" u="none" baseline="0" dirty="0">
                <a:latin typeface="Verdana" panose="020B0604030504040204" pitchFamily="34" charset="0"/>
                <a:ea typeface="Verdana" panose="020B0604030504040204" pitchFamily="34" charset="0"/>
                <a:cs typeface="Verdana" panose="020B0604030504040204" pitchFamily="34" charset="0"/>
              </a:rPr>
              <a:t>about downstream costs and opportunity costs? </a:t>
            </a:r>
          </a:p>
        </p:txBody>
      </p:sp>
      <p:sp>
        <p:nvSpPr>
          <p:cNvPr id="4" name="Slide Number Placeholder 3"/>
          <p:cNvSpPr>
            <a:spLocks noGrp="1"/>
          </p:cNvSpPr>
          <p:nvPr>
            <p:ph type="sldNum" sz="quarter" idx="10"/>
          </p:nvPr>
        </p:nvSpPr>
        <p:spPr/>
        <p:txBody>
          <a:bodyPr/>
          <a:lstStyle/>
          <a:p>
            <a:fld id="{904F43C5-7990-438D-AED8-0E48326EE1E8}" type="slidenum">
              <a:rPr lang="en-CA" smtClean="0"/>
              <a:t>29</a:t>
            </a:fld>
            <a:endParaRPr lang="en-CA"/>
          </a:p>
        </p:txBody>
      </p:sp>
    </p:spTree>
    <p:extLst>
      <p:ext uri="{BB962C8B-B14F-4D97-AF65-F5344CB8AC3E}">
        <p14:creationId xmlns:p14="http://schemas.microsoft.com/office/powerpoint/2010/main" val="1619889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Trainees </a:t>
            </a:r>
            <a:r>
              <a:rPr lang="en-CA" sz="1050" baseline="0" dirty="0">
                <a:latin typeface="Verdana" panose="020B0604030504040204" pitchFamily="34" charset="0"/>
                <a:ea typeface="Verdana" panose="020B0604030504040204" pitchFamily="34" charset="0"/>
                <a:cs typeface="Verdana" panose="020B0604030504040204" pitchFamily="34" charset="0"/>
              </a:rPr>
              <a:t>not only encounter barriers to practicing resource stewardship, but may even have enablers that drive their overuse behaviour. </a:t>
            </a:r>
            <a:r>
              <a:rPr lang="en-CA" sz="1050" b="0" u="none" baseline="0" dirty="0">
                <a:latin typeface="Verdana" panose="020B0604030504040204" pitchFamily="34" charset="0"/>
                <a:ea typeface="Verdana" panose="020B0604030504040204" pitchFamily="34" charset="0"/>
                <a:cs typeface="Verdana" panose="020B0604030504040204" pitchFamily="34" charset="0"/>
              </a:rPr>
              <a:t>Going forward, you will explore these barriers with the learners and discuss opportunities to overcome them.</a:t>
            </a:r>
            <a:endParaRPr lang="en-CA" sz="1050" b="0" u="none"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30</a:t>
            </a:fld>
            <a:endParaRPr lang="en-CA"/>
          </a:p>
        </p:txBody>
      </p:sp>
    </p:spTree>
    <p:extLst>
      <p:ext uri="{BB962C8B-B14F-4D97-AF65-F5344CB8AC3E}">
        <p14:creationId xmlns:p14="http://schemas.microsoft.com/office/powerpoint/2010/main" val="281043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50" dirty="0">
                <a:solidFill>
                  <a:srgbClr val="000000"/>
                </a:solidFill>
                <a:latin typeface="Verdana" panose="020B0604030504040204" pitchFamily="34" charset="0"/>
                <a:ea typeface="Verdana" panose="020B0604030504040204" pitchFamily="34" charset="0"/>
                <a:cs typeface="Verdana" panose="020B0604030504040204" pitchFamily="34" charset="0"/>
              </a:rPr>
              <a:t>We</a:t>
            </a:r>
            <a:r>
              <a:rPr lang="en-US" altLang="en-US" sz="105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1050" dirty="0">
                <a:solidFill>
                  <a:srgbClr val="000000"/>
                </a:solidFill>
                <a:latin typeface="Verdana" panose="020B0604030504040204" pitchFamily="34" charset="0"/>
                <a:ea typeface="Verdana" panose="020B0604030504040204" pitchFamily="34" charset="0"/>
                <a:cs typeface="Verdana" panose="020B0604030504040204" pitchFamily="34" charset="0"/>
              </a:rPr>
              <a:t>begin our discussion of waste</a:t>
            </a:r>
            <a:r>
              <a:rPr lang="en-US" altLang="en-US" sz="105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in healthcare and resource stewardship by introducing an anchoring Case Study.</a:t>
            </a:r>
            <a:endParaRPr lang="en-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dirty="0">
              <a:latin typeface="Verdana" panose="020B0604030504040204" pitchFamily="34" charset="0"/>
              <a:ea typeface="Verdana" panose="020B0604030504040204" pitchFamily="34" charset="0"/>
              <a:cs typeface="Verdana" panose="020B0604030504040204" pitchFamily="34" charset="0"/>
            </a:endParaRPr>
          </a:p>
          <a:p>
            <a:r>
              <a:rPr lang="en-CA" sz="1050" baseline="0" dirty="0" smtClean="0">
                <a:latin typeface="Verdana" panose="020B0604030504040204" pitchFamily="34" charset="0"/>
                <a:ea typeface="Verdana" panose="020B0604030504040204" pitchFamily="34" charset="0"/>
                <a:cs typeface="Verdana" panose="020B0604030504040204" pitchFamily="34" charset="0"/>
              </a:rPr>
              <a:t>In </a:t>
            </a:r>
            <a:r>
              <a:rPr lang="en-CA" sz="1050" baseline="0" dirty="0">
                <a:latin typeface="Verdana" panose="020B0604030504040204" pitchFamily="34" charset="0"/>
                <a:ea typeface="Verdana" panose="020B0604030504040204" pitchFamily="34" charset="0"/>
                <a:cs typeface="Verdana" panose="020B0604030504040204" pitchFamily="34" charset="0"/>
              </a:rPr>
              <a:t>this case, a simple solution would have been to bladder-scan the patient for a post-void residual, to diagnose urinary retention. </a:t>
            </a: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a:t>
            </a:fld>
            <a:endParaRPr lang="en-CA"/>
          </a:p>
        </p:txBody>
      </p:sp>
    </p:spTree>
    <p:extLst>
      <p:ext uri="{BB962C8B-B14F-4D97-AF65-F5344CB8AC3E}">
        <p14:creationId xmlns:p14="http://schemas.microsoft.com/office/powerpoint/2010/main" val="1071953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This </a:t>
            </a:r>
            <a:r>
              <a:rPr lang="en-US" sz="1050" dirty="0">
                <a:latin typeface="Verdana" panose="020B0604030504040204" pitchFamily="34" charset="0"/>
                <a:ea typeface="Verdana" panose="020B0604030504040204" pitchFamily="34" charset="0"/>
                <a:cs typeface="Verdana" panose="020B0604030504040204" pitchFamily="34" charset="0"/>
              </a:rPr>
              <a:t>is an exercise to evaluate the true </a:t>
            </a:r>
            <a:r>
              <a:rPr lang="en-CA" sz="1050" dirty="0">
                <a:latin typeface="Verdana" panose="020B0604030504040204" pitchFamily="34" charset="0"/>
                <a:ea typeface="Verdana" panose="020B0604030504040204" pitchFamily="34" charset="0"/>
                <a:cs typeface="Verdana" panose="020B0604030504040204" pitchFamily="34" charset="0"/>
              </a:rPr>
              <a:t>“</a:t>
            </a:r>
            <a:r>
              <a:rPr lang="en-US" sz="1050" dirty="0">
                <a:latin typeface="Verdana" panose="020B0604030504040204" pitchFamily="34" charset="0"/>
                <a:ea typeface="Verdana" panose="020B0604030504040204" pitchFamily="34" charset="0"/>
                <a:cs typeface="Verdana" panose="020B0604030504040204" pitchFamily="34" charset="0"/>
              </a:rPr>
              <a:t>costs</a:t>
            </a:r>
            <a:r>
              <a:rPr lang="en-CA" sz="1050" dirty="0">
                <a:latin typeface="Verdana" panose="020B0604030504040204" pitchFamily="34" charset="0"/>
                <a:ea typeface="Verdana" panose="020B0604030504040204" pitchFamily="34" charset="0"/>
                <a:cs typeface="Verdana" panose="020B0604030504040204" pitchFamily="34" charset="0"/>
              </a:rPr>
              <a:t>”</a:t>
            </a:r>
            <a:r>
              <a:rPr lang="en-US" sz="1050" dirty="0">
                <a:latin typeface="Verdana" panose="020B0604030504040204" pitchFamily="34" charset="0"/>
                <a:ea typeface="Verdana" panose="020B0604030504040204" pitchFamily="34" charset="0"/>
                <a:cs typeface="Verdana" panose="020B0604030504040204" pitchFamily="34" charset="0"/>
              </a:rPr>
              <a:t> of care for Baby</a:t>
            </a:r>
            <a:r>
              <a:rPr lang="en-US" sz="1050" baseline="0" dirty="0">
                <a:latin typeface="Verdana" panose="020B0604030504040204" pitchFamily="34" charset="0"/>
                <a:ea typeface="Verdana" panose="020B0604030504040204" pitchFamily="34" charset="0"/>
                <a:cs typeface="Verdana" panose="020B0604030504040204" pitchFamily="34" charset="0"/>
              </a:rPr>
              <a:t> Reeve</a:t>
            </a:r>
            <a:r>
              <a:rPr lang="en-US" sz="1050" dirty="0">
                <a:latin typeface="Verdana" panose="020B0604030504040204" pitchFamily="34" charset="0"/>
                <a:ea typeface="Verdana" panose="020B0604030504040204" pitchFamily="34" charset="0"/>
                <a:cs typeface="Verdana" panose="020B0604030504040204" pitchFamily="34" charset="0"/>
              </a:rPr>
              <a:t>.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What </a:t>
            </a:r>
            <a:r>
              <a:rPr lang="en-US" sz="1050" dirty="0">
                <a:latin typeface="Verdana" panose="020B0604030504040204" pitchFamily="34" charset="0"/>
                <a:ea typeface="Verdana" panose="020B0604030504040204" pitchFamily="34" charset="0"/>
                <a:cs typeface="Verdana" panose="020B0604030504040204" pitchFamily="34" charset="0"/>
              </a:rPr>
              <a:t>were the direct costs to Baby</a:t>
            </a:r>
            <a:r>
              <a:rPr lang="en-US" sz="1050" baseline="0" dirty="0">
                <a:latin typeface="Verdana" panose="020B0604030504040204" pitchFamily="34" charset="0"/>
                <a:ea typeface="Verdana" panose="020B0604030504040204" pitchFamily="34" charset="0"/>
                <a:cs typeface="Verdana" panose="020B0604030504040204" pitchFamily="34" charset="0"/>
              </a:rPr>
              <a:t> Reeve, his parents,</a:t>
            </a:r>
            <a:r>
              <a:rPr lang="en-US" sz="1050" dirty="0">
                <a:latin typeface="Verdana" panose="020B0604030504040204" pitchFamily="34" charset="0"/>
                <a:ea typeface="Verdana" panose="020B0604030504040204" pitchFamily="34" charset="0"/>
                <a:cs typeface="Verdana" panose="020B0604030504040204" pitchFamily="34" charset="0"/>
              </a:rPr>
              <a:t> and to the system?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What </a:t>
            </a:r>
            <a:r>
              <a:rPr lang="en-US" sz="1050" dirty="0">
                <a:latin typeface="Verdana" panose="020B0604030504040204" pitchFamily="34" charset="0"/>
                <a:ea typeface="Verdana" panose="020B0604030504040204" pitchFamily="34" charset="0"/>
                <a:cs typeface="Verdana" panose="020B0604030504040204" pitchFamily="34" charset="0"/>
              </a:rPr>
              <a:t>about downstream costs and opportunity costs? </a:t>
            </a:r>
          </a:p>
        </p:txBody>
      </p:sp>
      <p:sp>
        <p:nvSpPr>
          <p:cNvPr id="4" name="Slide Number Placeholder 3"/>
          <p:cNvSpPr>
            <a:spLocks noGrp="1"/>
          </p:cNvSpPr>
          <p:nvPr>
            <p:ph type="sldNum" sz="quarter" idx="10"/>
          </p:nvPr>
        </p:nvSpPr>
        <p:spPr/>
        <p:txBody>
          <a:bodyPr/>
          <a:lstStyle/>
          <a:p>
            <a:fld id="{C05C53E4-FEA3-441D-9BEC-108D2C457A90}" type="slidenum">
              <a:rPr lang="en-CA" smtClean="0"/>
              <a:t>31</a:t>
            </a:fld>
            <a:endParaRPr lang="en-CA"/>
          </a:p>
        </p:txBody>
      </p:sp>
    </p:spTree>
    <p:extLst>
      <p:ext uri="{BB962C8B-B14F-4D97-AF65-F5344CB8AC3E}">
        <p14:creationId xmlns:p14="http://schemas.microsoft.com/office/powerpoint/2010/main" val="4213826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dirty="0">
                <a:latin typeface="Verdana" panose="020B0604030504040204" pitchFamily="34" charset="0"/>
                <a:ea typeface="Verdana" panose="020B0604030504040204" pitchFamily="34" charset="0"/>
                <a:cs typeface="Verdana" panose="020B0604030504040204" pitchFamily="34" charset="0"/>
              </a:rPr>
              <a:t>How can trainees consider the resource stewardship implications for Baby Reeve’s case? </a:t>
            </a:r>
          </a:p>
        </p:txBody>
      </p:sp>
      <p:sp>
        <p:nvSpPr>
          <p:cNvPr id="4" name="Slide Number Placeholder 3"/>
          <p:cNvSpPr>
            <a:spLocks noGrp="1"/>
          </p:cNvSpPr>
          <p:nvPr>
            <p:ph type="sldNum" sz="quarter" idx="10"/>
          </p:nvPr>
        </p:nvSpPr>
        <p:spPr/>
        <p:txBody>
          <a:bodyPr/>
          <a:lstStyle/>
          <a:p>
            <a:fld id="{C05C53E4-FEA3-441D-9BEC-108D2C457A90}" type="slidenum">
              <a:rPr lang="en-CA" smtClean="0"/>
              <a:t>32</a:t>
            </a:fld>
            <a:endParaRPr lang="en-CA"/>
          </a:p>
        </p:txBody>
      </p:sp>
    </p:spTree>
    <p:extLst>
      <p:ext uri="{BB962C8B-B14F-4D97-AF65-F5344CB8AC3E}">
        <p14:creationId xmlns:p14="http://schemas.microsoft.com/office/powerpoint/2010/main" val="344288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This </a:t>
            </a:r>
            <a:r>
              <a:rPr lang="en-US" sz="1050" dirty="0">
                <a:latin typeface="Verdana" panose="020B0604030504040204" pitchFamily="34" charset="0"/>
                <a:ea typeface="Verdana" panose="020B0604030504040204" pitchFamily="34" charset="0"/>
                <a:cs typeface="Verdana" panose="020B0604030504040204" pitchFamily="34" charset="0"/>
              </a:rPr>
              <a:t>is an exercise to evaluate the true </a:t>
            </a:r>
            <a:r>
              <a:rPr lang="en-CA" sz="1050" dirty="0">
                <a:latin typeface="Verdana" panose="020B0604030504040204" pitchFamily="34" charset="0"/>
                <a:ea typeface="Verdana" panose="020B0604030504040204" pitchFamily="34" charset="0"/>
                <a:cs typeface="Verdana" panose="020B0604030504040204" pitchFamily="34" charset="0"/>
              </a:rPr>
              <a:t>“</a:t>
            </a:r>
            <a:r>
              <a:rPr lang="en-US" sz="1050" dirty="0">
                <a:latin typeface="Verdana" panose="020B0604030504040204" pitchFamily="34" charset="0"/>
                <a:ea typeface="Verdana" panose="020B0604030504040204" pitchFamily="34" charset="0"/>
                <a:cs typeface="Verdana" panose="020B0604030504040204" pitchFamily="34" charset="0"/>
              </a:rPr>
              <a:t>costs</a:t>
            </a:r>
            <a:r>
              <a:rPr lang="en-CA" sz="1050" dirty="0">
                <a:latin typeface="Verdana" panose="020B0604030504040204" pitchFamily="34" charset="0"/>
                <a:ea typeface="Verdana" panose="020B0604030504040204" pitchFamily="34" charset="0"/>
                <a:cs typeface="Verdana" panose="020B0604030504040204" pitchFamily="34" charset="0"/>
              </a:rPr>
              <a:t>”</a:t>
            </a:r>
            <a:r>
              <a:rPr lang="en-US" sz="1050" dirty="0">
                <a:latin typeface="Verdana" panose="020B0604030504040204" pitchFamily="34" charset="0"/>
                <a:ea typeface="Verdana" panose="020B0604030504040204" pitchFamily="34" charset="0"/>
                <a:cs typeface="Verdana" panose="020B0604030504040204" pitchFamily="34" charset="0"/>
              </a:rPr>
              <a:t> of care for</a:t>
            </a:r>
            <a:r>
              <a:rPr lang="en-US" sz="1050" baseline="0" dirty="0">
                <a:latin typeface="Verdana" panose="020B0604030504040204" pitchFamily="34" charset="0"/>
                <a:ea typeface="Verdana" panose="020B0604030504040204" pitchFamily="34" charset="0"/>
                <a:cs typeface="Verdana" panose="020B0604030504040204" pitchFamily="34" charset="0"/>
              </a:rPr>
              <a:t> Mrs. Fall</a:t>
            </a:r>
            <a:r>
              <a:rPr lang="en-US" sz="1050" dirty="0">
                <a:latin typeface="Verdana" panose="020B0604030504040204" pitchFamily="34" charset="0"/>
                <a:ea typeface="Verdana" panose="020B0604030504040204" pitchFamily="34" charset="0"/>
                <a:cs typeface="Verdana" panose="020B0604030504040204" pitchFamily="34" charset="0"/>
              </a:rPr>
              <a:t>.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What </a:t>
            </a:r>
            <a:r>
              <a:rPr lang="en-US" sz="1050" dirty="0">
                <a:latin typeface="Verdana" panose="020B0604030504040204" pitchFamily="34" charset="0"/>
                <a:ea typeface="Verdana" panose="020B0604030504040204" pitchFamily="34" charset="0"/>
                <a:cs typeface="Verdana" panose="020B0604030504040204" pitchFamily="34" charset="0"/>
              </a:rPr>
              <a:t>were the direct costs to Mrs. Fall and to the system?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What </a:t>
            </a:r>
            <a:r>
              <a:rPr lang="en-US" sz="1050" dirty="0">
                <a:latin typeface="Verdana" panose="020B0604030504040204" pitchFamily="34" charset="0"/>
                <a:ea typeface="Verdana" panose="020B0604030504040204" pitchFamily="34" charset="0"/>
                <a:cs typeface="Verdana" panose="020B0604030504040204" pitchFamily="34" charset="0"/>
              </a:rPr>
              <a:t>about downstream costs and opportunity costs? </a:t>
            </a:r>
          </a:p>
          <a:p>
            <a:pPr defTabSz="914350">
              <a:defRPr/>
            </a:pPr>
            <a:endParaRPr lang="en-US" baseline="0" dirty="0"/>
          </a:p>
        </p:txBody>
      </p:sp>
      <p:sp>
        <p:nvSpPr>
          <p:cNvPr id="4" name="Slide Number Placeholder 3"/>
          <p:cNvSpPr>
            <a:spLocks noGrp="1"/>
          </p:cNvSpPr>
          <p:nvPr>
            <p:ph type="sldNum" sz="quarter" idx="10"/>
          </p:nvPr>
        </p:nvSpPr>
        <p:spPr/>
        <p:txBody>
          <a:bodyPr/>
          <a:lstStyle/>
          <a:p>
            <a:fld id="{C05C53E4-FEA3-441D-9BEC-108D2C457A90}" type="slidenum">
              <a:rPr lang="en-CA" smtClean="0"/>
              <a:t>33</a:t>
            </a:fld>
            <a:endParaRPr lang="en-CA"/>
          </a:p>
        </p:txBody>
      </p:sp>
    </p:spTree>
    <p:extLst>
      <p:ext uri="{BB962C8B-B14F-4D97-AF65-F5344CB8AC3E}">
        <p14:creationId xmlns:p14="http://schemas.microsoft.com/office/powerpoint/2010/main" val="1383754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dirty="0">
                <a:latin typeface="Verdana" panose="020B0604030504040204" pitchFamily="34" charset="0"/>
                <a:ea typeface="Verdana" panose="020B0604030504040204" pitchFamily="34" charset="0"/>
                <a:cs typeface="Verdana" panose="020B0604030504040204" pitchFamily="34" charset="0"/>
              </a:rPr>
              <a:t>How can trainees consider the resource stewardship implications for Mrs. Hanna Fall’s case? </a:t>
            </a:r>
          </a:p>
          <a:p>
            <a:r>
              <a:rPr lang="en-CA" dirty="0"/>
              <a:t> </a:t>
            </a:r>
          </a:p>
          <a:p>
            <a:endParaRPr lang="en-US" dirty="0"/>
          </a:p>
        </p:txBody>
      </p:sp>
      <p:sp>
        <p:nvSpPr>
          <p:cNvPr id="4" name="Slide Number Placeholder 3"/>
          <p:cNvSpPr>
            <a:spLocks noGrp="1"/>
          </p:cNvSpPr>
          <p:nvPr>
            <p:ph type="sldNum" sz="quarter" idx="10"/>
          </p:nvPr>
        </p:nvSpPr>
        <p:spPr/>
        <p:txBody>
          <a:bodyPr/>
          <a:lstStyle/>
          <a:p>
            <a:fld id="{C05C53E4-FEA3-441D-9BEC-108D2C457A90}" type="slidenum">
              <a:rPr lang="en-CA" smtClean="0"/>
              <a:t>34</a:t>
            </a:fld>
            <a:endParaRPr lang="en-CA"/>
          </a:p>
        </p:txBody>
      </p:sp>
    </p:spTree>
    <p:extLst>
      <p:ext uri="{BB962C8B-B14F-4D97-AF65-F5344CB8AC3E}">
        <p14:creationId xmlns:p14="http://schemas.microsoft.com/office/powerpoint/2010/main" val="1075485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This </a:t>
            </a:r>
            <a:r>
              <a:rPr lang="en-US" sz="1050" dirty="0">
                <a:latin typeface="Verdana" panose="020B0604030504040204" pitchFamily="34" charset="0"/>
                <a:ea typeface="Verdana" panose="020B0604030504040204" pitchFamily="34" charset="0"/>
                <a:cs typeface="Verdana" panose="020B0604030504040204" pitchFamily="34" charset="0"/>
              </a:rPr>
              <a:t>is an exercise to evaluate the true </a:t>
            </a:r>
            <a:r>
              <a:rPr lang="en-CA" sz="1050" dirty="0">
                <a:latin typeface="Verdana" panose="020B0604030504040204" pitchFamily="34" charset="0"/>
                <a:ea typeface="Verdana" panose="020B0604030504040204" pitchFamily="34" charset="0"/>
                <a:cs typeface="Verdana" panose="020B0604030504040204" pitchFamily="34" charset="0"/>
              </a:rPr>
              <a:t>“</a:t>
            </a:r>
            <a:r>
              <a:rPr lang="en-US" sz="1050" dirty="0">
                <a:latin typeface="Verdana" panose="020B0604030504040204" pitchFamily="34" charset="0"/>
                <a:ea typeface="Verdana" panose="020B0604030504040204" pitchFamily="34" charset="0"/>
                <a:cs typeface="Verdana" panose="020B0604030504040204" pitchFamily="34" charset="0"/>
              </a:rPr>
              <a:t>costs</a:t>
            </a:r>
            <a:r>
              <a:rPr lang="en-CA" sz="1050" dirty="0">
                <a:latin typeface="Verdana" panose="020B0604030504040204" pitchFamily="34" charset="0"/>
                <a:ea typeface="Verdana" panose="020B0604030504040204" pitchFamily="34" charset="0"/>
                <a:cs typeface="Verdana" panose="020B0604030504040204" pitchFamily="34" charset="0"/>
              </a:rPr>
              <a:t>”</a:t>
            </a:r>
            <a:r>
              <a:rPr lang="en-US" sz="1050" dirty="0">
                <a:latin typeface="Verdana" panose="020B0604030504040204" pitchFamily="34" charset="0"/>
                <a:ea typeface="Verdana" panose="020B0604030504040204" pitchFamily="34" charset="0"/>
                <a:cs typeface="Verdana" panose="020B0604030504040204" pitchFamily="34" charset="0"/>
              </a:rPr>
              <a:t> of care for </a:t>
            </a:r>
            <a:r>
              <a:rPr lang="en-CA" sz="1050" baseline="0" dirty="0">
                <a:latin typeface="Verdana" panose="020B0604030504040204" pitchFamily="34" charset="0"/>
                <a:ea typeface="Verdana" panose="020B0604030504040204" pitchFamily="34" charset="0"/>
                <a:cs typeface="Verdana" panose="020B0604030504040204" pitchFamily="34" charset="0"/>
              </a:rPr>
              <a:t>Mr. Ernie Ah</a:t>
            </a:r>
            <a:r>
              <a:rPr lang="en-US" sz="1050" dirty="0">
                <a:latin typeface="Verdana" panose="020B0604030504040204" pitchFamily="34" charset="0"/>
                <a:ea typeface="Verdana" panose="020B0604030504040204" pitchFamily="34" charset="0"/>
                <a:cs typeface="Verdana" panose="020B0604030504040204" pitchFamily="34" charset="0"/>
              </a:rPr>
              <a:t>.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897301">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What </a:t>
            </a:r>
            <a:r>
              <a:rPr lang="en-US" sz="1050" dirty="0">
                <a:latin typeface="Verdana" panose="020B0604030504040204" pitchFamily="34" charset="0"/>
                <a:ea typeface="Verdana" panose="020B0604030504040204" pitchFamily="34" charset="0"/>
                <a:cs typeface="Verdana" panose="020B0604030504040204" pitchFamily="34" charset="0"/>
              </a:rPr>
              <a:t>were the direct costs to </a:t>
            </a:r>
            <a:r>
              <a:rPr lang="en-CA" sz="1050" baseline="0" dirty="0">
                <a:latin typeface="Verdana" panose="020B0604030504040204" pitchFamily="34" charset="0"/>
                <a:ea typeface="Verdana" panose="020B0604030504040204" pitchFamily="34" charset="0"/>
                <a:cs typeface="Verdana" panose="020B0604030504040204" pitchFamily="34" charset="0"/>
              </a:rPr>
              <a:t>Mr. Ernie Ah</a:t>
            </a:r>
            <a:r>
              <a:rPr lang="en-US" sz="1050" dirty="0">
                <a:latin typeface="Verdana" panose="020B0604030504040204" pitchFamily="34" charset="0"/>
                <a:ea typeface="Verdana" panose="020B0604030504040204" pitchFamily="34" charset="0"/>
                <a:cs typeface="Verdana" panose="020B0604030504040204" pitchFamily="34" charset="0"/>
              </a:rPr>
              <a:t> and to the system?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897301">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What </a:t>
            </a:r>
            <a:r>
              <a:rPr lang="en-US" sz="1050" dirty="0">
                <a:latin typeface="Verdana" panose="020B0604030504040204" pitchFamily="34" charset="0"/>
                <a:ea typeface="Verdana" panose="020B0604030504040204" pitchFamily="34" charset="0"/>
                <a:cs typeface="Verdana" panose="020B0604030504040204" pitchFamily="34" charset="0"/>
              </a:rPr>
              <a:t>about downstream costs and opportunity costs? </a:t>
            </a: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897301">
              <a:buFont typeface="Arial" charset="0"/>
              <a:buChar char="•"/>
              <a:defRPr/>
            </a:pPr>
            <a:r>
              <a:rPr lang="en-US" sz="1050" dirty="0" smtClean="0">
                <a:latin typeface="Verdana" panose="020B0604030504040204" pitchFamily="34" charset="0"/>
                <a:ea typeface="Verdana" panose="020B0604030504040204" pitchFamily="34" charset="0"/>
                <a:cs typeface="Verdana" panose="020B0604030504040204" pitchFamily="34" charset="0"/>
              </a:rPr>
              <a:t>Do </a:t>
            </a:r>
            <a:r>
              <a:rPr lang="en-US" sz="1050" dirty="0">
                <a:latin typeface="Verdana" panose="020B0604030504040204" pitchFamily="34" charset="0"/>
                <a:ea typeface="Verdana" panose="020B0604030504040204" pitchFamily="34" charset="0"/>
                <a:cs typeface="Verdana" panose="020B0604030504040204" pitchFamily="34" charset="0"/>
              </a:rPr>
              <a:t>you think Mr. Ernie Ah would have chosen to proceed with the surgery if he knew of these risks, as well as the benefits</a:t>
            </a:r>
            <a:r>
              <a:rPr lang="en-US" sz="1050" baseline="0" dirty="0" smtClean="0">
                <a:latin typeface="Verdana" panose="020B0604030504040204" pitchFamily="34" charset="0"/>
                <a:ea typeface="Verdana" panose="020B0604030504040204" pitchFamily="34" charset="0"/>
                <a:cs typeface="Verdana" panose="020B0604030504040204" pitchFamily="34" charset="0"/>
              </a:rPr>
              <a:t>?</a:t>
            </a:r>
            <a:endParaRPr lang="en-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en-CA" smtClean="0"/>
              <a:t>35</a:t>
            </a:fld>
            <a:endParaRPr lang="en-CA"/>
          </a:p>
        </p:txBody>
      </p:sp>
    </p:spTree>
    <p:extLst>
      <p:ext uri="{BB962C8B-B14F-4D97-AF65-F5344CB8AC3E}">
        <p14:creationId xmlns:p14="http://schemas.microsoft.com/office/powerpoint/2010/main" val="1194178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dirty="0">
                <a:latin typeface="Verdana" panose="020B0604030504040204" pitchFamily="34" charset="0"/>
                <a:ea typeface="Verdana" panose="020B0604030504040204" pitchFamily="34" charset="0"/>
                <a:cs typeface="Verdana" panose="020B0604030504040204" pitchFamily="34" charset="0"/>
              </a:rPr>
              <a:t>How can trainees consider the resource stewardship implications for Mr. Ernie Ah’s case? </a:t>
            </a:r>
          </a:p>
          <a:p>
            <a:r>
              <a:rPr lang="en-CA" dirty="0"/>
              <a:t> </a:t>
            </a:r>
          </a:p>
          <a:p>
            <a:endParaRPr lang="en-CA" dirty="0"/>
          </a:p>
        </p:txBody>
      </p:sp>
      <p:sp>
        <p:nvSpPr>
          <p:cNvPr id="4" name="Slide Number Placeholder 3"/>
          <p:cNvSpPr>
            <a:spLocks noGrp="1"/>
          </p:cNvSpPr>
          <p:nvPr>
            <p:ph type="sldNum" sz="quarter" idx="10"/>
          </p:nvPr>
        </p:nvSpPr>
        <p:spPr/>
        <p:txBody>
          <a:bodyPr/>
          <a:lstStyle/>
          <a:p>
            <a:fld id="{C05C53E4-FEA3-441D-9BEC-108D2C457A90}" type="slidenum">
              <a:rPr lang="en-CA" smtClean="0"/>
              <a:t>36</a:t>
            </a:fld>
            <a:endParaRPr lang="en-CA"/>
          </a:p>
        </p:txBody>
      </p:sp>
    </p:spTree>
    <p:extLst>
      <p:ext uri="{BB962C8B-B14F-4D97-AF65-F5344CB8AC3E}">
        <p14:creationId xmlns:p14="http://schemas.microsoft.com/office/powerpoint/2010/main" val="1993286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dirty="0" smtClean="0">
                <a:latin typeface="Verdana" panose="020B0604030504040204" pitchFamily="34" charset="0"/>
                <a:ea typeface="Verdana" panose="020B0604030504040204" pitchFamily="34" charset="0"/>
                <a:cs typeface="Verdana" panose="020B0604030504040204" pitchFamily="34" charset="0"/>
              </a:rPr>
              <a:t>This is an exercise to evaluate the true “costs” of care for Mrs. </a:t>
            </a:r>
            <a:r>
              <a:rPr lang="en-CA" sz="1050" dirty="0" err="1" smtClean="0">
                <a:latin typeface="Verdana" panose="020B0604030504040204" pitchFamily="34" charset="0"/>
                <a:ea typeface="Verdana" panose="020B0604030504040204" pitchFamily="34" charset="0"/>
                <a:cs typeface="Verdana" panose="020B0604030504040204" pitchFamily="34" charset="0"/>
              </a:rPr>
              <a:t>Ritis</a:t>
            </a:r>
            <a:r>
              <a:rPr lang="en-CA" sz="1050" dirty="0" smtClean="0">
                <a:latin typeface="Verdana" panose="020B0604030504040204" pitchFamily="34" charset="0"/>
                <a:ea typeface="Verdana" panose="020B0604030504040204" pitchFamily="34" charset="0"/>
                <a:cs typeface="Verdana" panose="020B0604030504040204" pitchFamily="34" charset="0"/>
              </a:rPr>
              <a:t>.  </a:t>
            </a:r>
          </a:p>
          <a:p>
            <a:pPr marL="168244" indent="-168244" defTabSz="914350">
              <a:buFont typeface="Arial" charset="0"/>
              <a:buChar char="•"/>
              <a:defRPr/>
            </a:pPr>
            <a:r>
              <a:rPr lang="en-CA" sz="1050" dirty="0" smtClean="0">
                <a:latin typeface="Verdana" panose="020B0604030504040204" pitchFamily="34" charset="0"/>
                <a:ea typeface="Verdana" panose="020B0604030504040204" pitchFamily="34" charset="0"/>
                <a:cs typeface="Verdana" panose="020B0604030504040204" pitchFamily="34" charset="0"/>
              </a:rPr>
              <a:t>What were the direct costs to Mrs. </a:t>
            </a:r>
            <a:r>
              <a:rPr lang="en-CA" sz="1050" dirty="0" err="1" smtClean="0">
                <a:latin typeface="Verdana" panose="020B0604030504040204" pitchFamily="34" charset="0"/>
                <a:ea typeface="Verdana" panose="020B0604030504040204" pitchFamily="34" charset="0"/>
                <a:cs typeface="Verdana" panose="020B0604030504040204" pitchFamily="34" charset="0"/>
              </a:rPr>
              <a:t>Ritis</a:t>
            </a:r>
            <a:r>
              <a:rPr lang="en-CA" sz="1050" dirty="0" smtClean="0">
                <a:latin typeface="Verdana" panose="020B0604030504040204" pitchFamily="34" charset="0"/>
                <a:ea typeface="Verdana" panose="020B0604030504040204" pitchFamily="34" charset="0"/>
                <a:cs typeface="Verdana" panose="020B0604030504040204" pitchFamily="34" charset="0"/>
              </a:rPr>
              <a:t> and to the system? </a:t>
            </a:r>
          </a:p>
          <a:p>
            <a:pPr marL="168244" indent="-168244" defTabSz="914350">
              <a:buFont typeface="Arial" charset="0"/>
              <a:buChar char="•"/>
              <a:defRPr/>
            </a:pPr>
            <a:r>
              <a:rPr lang="en-CA" sz="1050" dirty="0" smtClean="0">
                <a:latin typeface="Verdana" panose="020B0604030504040204" pitchFamily="34" charset="0"/>
                <a:ea typeface="Verdana" panose="020B0604030504040204" pitchFamily="34" charset="0"/>
                <a:cs typeface="Verdana" panose="020B0604030504040204" pitchFamily="34" charset="0"/>
              </a:rPr>
              <a:t>What </a:t>
            </a:r>
            <a:r>
              <a:rPr lang="en-CA" sz="1050" dirty="0">
                <a:latin typeface="Verdana" panose="020B0604030504040204" pitchFamily="34" charset="0"/>
                <a:ea typeface="Verdana" panose="020B0604030504040204" pitchFamily="34" charset="0"/>
                <a:cs typeface="Verdana" panose="020B0604030504040204" pitchFamily="34" charset="0"/>
              </a:rPr>
              <a:t>about downstream costs and opportunity costs? </a:t>
            </a:r>
            <a:r>
              <a:rPr lang="en-US" sz="1050" dirty="0">
                <a:latin typeface="Verdana" panose="020B0604030504040204" pitchFamily="34" charset="0"/>
                <a:ea typeface="Verdana" panose="020B0604030504040204" pitchFamily="34" charset="0"/>
                <a:cs typeface="Verdana" panose="020B0604030504040204" pitchFamily="34" charset="0"/>
              </a:rPr>
              <a:t> </a:t>
            </a:r>
          </a:p>
          <a:p>
            <a:endParaRPr lang="en-CA" dirty="0"/>
          </a:p>
          <a:p>
            <a:endParaRPr lang="en-CA" dirty="0"/>
          </a:p>
        </p:txBody>
      </p:sp>
      <p:sp>
        <p:nvSpPr>
          <p:cNvPr id="4" name="Slide Number Placeholder 3"/>
          <p:cNvSpPr>
            <a:spLocks noGrp="1"/>
          </p:cNvSpPr>
          <p:nvPr>
            <p:ph type="sldNum" sz="quarter" idx="10"/>
          </p:nvPr>
        </p:nvSpPr>
        <p:spPr/>
        <p:txBody>
          <a:bodyPr/>
          <a:lstStyle/>
          <a:p>
            <a:fld id="{C05C53E4-FEA3-441D-9BEC-108D2C457A90}" type="slidenum">
              <a:rPr lang="en-CA" smtClean="0"/>
              <a:t>37</a:t>
            </a:fld>
            <a:endParaRPr lang="en-CA"/>
          </a:p>
        </p:txBody>
      </p:sp>
    </p:spTree>
    <p:extLst>
      <p:ext uri="{BB962C8B-B14F-4D97-AF65-F5344CB8AC3E}">
        <p14:creationId xmlns:p14="http://schemas.microsoft.com/office/powerpoint/2010/main" val="3562942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dirty="0">
                <a:latin typeface="Verdana" panose="020B0604030504040204" pitchFamily="34" charset="0"/>
                <a:ea typeface="Verdana" panose="020B0604030504040204" pitchFamily="34" charset="0"/>
                <a:cs typeface="Verdana" panose="020B0604030504040204" pitchFamily="34" charset="0"/>
              </a:rPr>
              <a:t>How can trainees consider the resource stewardship implications for Mrs. </a:t>
            </a:r>
            <a:r>
              <a:rPr lang="en-CA" sz="1050" dirty="0" err="1">
                <a:latin typeface="Verdana" panose="020B0604030504040204" pitchFamily="34" charset="0"/>
                <a:ea typeface="Verdana" panose="020B0604030504040204" pitchFamily="34" charset="0"/>
                <a:cs typeface="Verdana" panose="020B0604030504040204" pitchFamily="34" charset="0"/>
              </a:rPr>
              <a:t>Alda</a:t>
            </a:r>
            <a:r>
              <a:rPr lang="en-CA" sz="1050" dirty="0">
                <a:latin typeface="Verdana" panose="020B0604030504040204" pitchFamily="34" charset="0"/>
                <a:ea typeface="Verdana" panose="020B0604030504040204" pitchFamily="34" charset="0"/>
                <a:cs typeface="Verdana" panose="020B0604030504040204" pitchFamily="34" charset="0"/>
              </a:rPr>
              <a:t> </a:t>
            </a:r>
            <a:r>
              <a:rPr lang="en-CA" sz="1050" dirty="0" err="1">
                <a:latin typeface="Verdana" panose="020B0604030504040204" pitchFamily="34" charset="0"/>
                <a:ea typeface="Verdana" panose="020B0604030504040204" pitchFamily="34" charset="0"/>
                <a:cs typeface="Verdana" panose="020B0604030504040204" pitchFamily="34" charset="0"/>
              </a:rPr>
              <a:t>Ritis</a:t>
            </a:r>
            <a:r>
              <a:rPr lang="en-CA" sz="1050" dirty="0">
                <a:latin typeface="Verdana" panose="020B0604030504040204" pitchFamily="34" charset="0"/>
                <a:ea typeface="Verdana" panose="020B0604030504040204" pitchFamily="34" charset="0"/>
                <a:cs typeface="Verdana" panose="020B0604030504040204" pitchFamily="34" charset="0"/>
              </a:rPr>
              <a:t>’ case? </a:t>
            </a:r>
          </a:p>
          <a:p>
            <a:r>
              <a:rPr lang="en-CA" sz="1050"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fld id="{C05C53E4-FEA3-441D-9BEC-108D2C457A90}" type="slidenum">
              <a:rPr lang="en-CA" smtClean="0"/>
              <a:t>38</a:t>
            </a:fld>
            <a:endParaRPr lang="en-CA"/>
          </a:p>
        </p:txBody>
      </p:sp>
    </p:spTree>
    <p:extLst>
      <p:ext uri="{BB962C8B-B14F-4D97-AF65-F5344CB8AC3E}">
        <p14:creationId xmlns:p14="http://schemas.microsoft.com/office/powerpoint/2010/main" val="336331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b="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Consider asking trainees their interpretation of this data.</a:t>
            </a:r>
            <a:endParaRPr lang="en-US" sz="105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05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*Note to Presenter: </a:t>
            </a:r>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You may choose to discuss this study as a transition point going into the next few slides, that discuss why medical training drives overuse and what some of these drivers are. </a:t>
            </a:r>
          </a:p>
          <a:p>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Several studies have demonstrated that the greatest determining factor of a physician’s pattern of resource utilization is the intensity of resource utilization in the setting in which they trained.</a:t>
            </a:r>
            <a:r>
              <a:rPr lang="en-US" sz="105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2,3,4</a:t>
            </a:r>
          </a:p>
          <a:p>
            <a:endParaRPr lang="en-US" sz="105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5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5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Pitts SR, SR Morgan, JD Schrager and TJ Berger. 2014. Emergency Department Resource Use by Supervised Residents vs Attending Physicians Alone. </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JAMA.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312</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(22):2394-2400</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gn="l"/>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Chen C, S Petterson, R Phillips, A Bazemore and F Mullan. 2014. Spending patterns in region of residency training and subsequent  expenditures for care provided by practicing physicians for Medicare beneficiaries.</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JAMA.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312</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(22):2385-2393</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Sirovich BE, RS Lipner, M Johnston and ES Holmboe. 2014. The association between residency training and internists’ ability to practice conservatively. </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JAMA Internal Medicine.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174</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(10):1640-9</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4 </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Dine CJ, LM Bellini, G Diemer, A Ferris, A Rana, G Simoncini, W Surkis, C Rothschild, DA Asch , JA Shea and AJ Epstein. 2015. Assessing Correlations of Physicians’ Practice Intensity and Certainty During Residency Training. </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Journal of Graduate Medical Education.</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7</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(4):603-609.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39</a:t>
            </a:fld>
            <a:endParaRPr lang="en-CA"/>
          </a:p>
        </p:txBody>
      </p:sp>
    </p:spTree>
    <p:extLst>
      <p:ext uri="{BB962C8B-B14F-4D97-AF65-F5344CB8AC3E}">
        <p14:creationId xmlns:p14="http://schemas.microsoft.com/office/powerpoint/2010/main" val="3971909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smtClean="0">
                <a:latin typeface="Verdana" panose="020B0604030504040204" pitchFamily="34" charset="0"/>
                <a:ea typeface="Verdana" panose="020B0604030504040204" pitchFamily="34" charset="0"/>
                <a:cs typeface="Verdana" panose="020B0604030504040204" pitchFamily="34" charset="0"/>
              </a:rPr>
              <a:t>In this section we will discuss barriers to resource stewardship</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 (and incentives for overuse). First, discuss factors effecting all physicians then those that are unique to trainees. </a:t>
            </a:r>
            <a:endParaRPr lang="en-US" sz="1050" b="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smtClean="0">
                <a:latin typeface="Verdana" panose="020B0604030504040204" pitchFamily="34" charset="0"/>
                <a:ea typeface="Verdana" panose="020B0604030504040204" pitchFamily="34" charset="0"/>
                <a:cs typeface="Verdana" panose="020B0604030504040204" pitchFamily="34" charset="0"/>
              </a:rPr>
              <a:t>*Note to presenter: Interactive</a:t>
            </a:r>
            <a:r>
              <a:rPr lang="en-US" sz="1050" b="1" baseline="0" dirty="0" smtClean="0">
                <a:latin typeface="Verdana" panose="020B0604030504040204" pitchFamily="34" charset="0"/>
                <a:ea typeface="Verdana" panose="020B0604030504040204" pitchFamily="34" charset="0"/>
                <a:cs typeface="Verdana" panose="020B0604030504040204" pitchFamily="34" charset="0"/>
              </a:rPr>
              <a:t> moment -  </a:t>
            </a:r>
            <a:r>
              <a:rPr lang="en-US" sz="1050" b="0" u="none" baseline="0" dirty="0" smtClean="0">
                <a:latin typeface="Verdana" panose="020B0604030504040204" pitchFamily="34" charset="0"/>
                <a:ea typeface="Verdana" panose="020B0604030504040204" pitchFamily="34" charset="0"/>
                <a:cs typeface="Verdana" panose="020B0604030504040204" pitchFamily="34" charset="0"/>
              </a:rPr>
              <a:t>Why </a:t>
            </a:r>
            <a:r>
              <a:rPr lang="x-none" sz="1050" b="0" i="0" u="none" dirty="0" smtClean="0">
                <a:latin typeface="Verdana" panose="020B0604030504040204" pitchFamily="34" charset="0"/>
                <a:ea typeface="Verdana" panose="020B0604030504040204" pitchFamily="34" charset="0"/>
                <a:cs typeface="Verdana" panose="020B0604030504040204" pitchFamily="34" charset="0"/>
              </a:rPr>
              <a:t>might </a:t>
            </a:r>
            <a:r>
              <a:rPr lang="en-CA" sz="1050" b="0" i="0" u="none" dirty="0" smtClean="0">
                <a:latin typeface="Verdana" panose="020B0604030504040204" pitchFamily="34" charset="0"/>
                <a:ea typeface="Verdana" panose="020B0604030504040204" pitchFamily="34" charset="0"/>
                <a:cs typeface="Verdana" panose="020B0604030504040204" pitchFamily="34" charset="0"/>
              </a:rPr>
              <a:t>physicians experience</a:t>
            </a:r>
            <a:r>
              <a:rPr lang="en-CA" sz="1050" b="0" i="0" u="none" baseline="0" dirty="0" smtClean="0">
                <a:latin typeface="Verdana" panose="020B0604030504040204" pitchFamily="34" charset="0"/>
                <a:ea typeface="Verdana" panose="020B0604030504040204" pitchFamily="34" charset="0"/>
                <a:cs typeface="Verdana" panose="020B0604030504040204" pitchFamily="34" charset="0"/>
              </a:rPr>
              <a:t> barriers when</a:t>
            </a:r>
            <a:r>
              <a:rPr lang="x-none" sz="1050" b="0" i="0" u="none" dirty="0" smtClean="0">
                <a:latin typeface="Verdana" panose="020B0604030504040204" pitchFamily="34" charset="0"/>
                <a:ea typeface="Verdana" panose="020B0604030504040204" pitchFamily="34" charset="0"/>
                <a:cs typeface="Verdana" panose="020B0604030504040204" pitchFamily="34" charset="0"/>
              </a:rPr>
              <a:t> practicing</a:t>
            </a:r>
            <a:r>
              <a:rPr lang="x-none" sz="1050" b="0" i="0" u="none" baseline="0" dirty="0" smtClean="0">
                <a:latin typeface="Verdana" panose="020B0604030504040204" pitchFamily="34" charset="0"/>
                <a:ea typeface="Verdana" panose="020B0604030504040204" pitchFamily="34" charset="0"/>
                <a:cs typeface="Verdana" panose="020B0604030504040204" pitchFamily="34" charset="0"/>
              </a:rPr>
              <a:t> resource stewardship?</a:t>
            </a:r>
            <a:r>
              <a:rPr lang="en-CA" sz="1050" b="0" i="0" u="none" baseline="0" dirty="0" smtClean="0">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u="none" baseline="0" dirty="0" smtClean="0"/>
          </a:p>
        </p:txBody>
      </p:sp>
      <p:sp>
        <p:nvSpPr>
          <p:cNvPr id="4" name="Slide Number Placeholder 3"/>
          <p:cNvSpPr>
            <a:spLocks noGrp="1"/>
          </p:cNvSpPr>
          <p:nvPr>
            <p:ph type="sldNum" sz="quarter" idx="10"/>
          </p:nvPr>
        </p:nvSpPr>
        <p:spPr/>
        <p:txBody>
          <a:bodyPr/>
          <a:lstStyle/>
          <a:p>
            <a:fld id="{904F43C5-7990-438D-AED8-0E48326EE1E8}" type="slidenum">
              <a:rPr lang="en-CA" smtClean="0"/>
              <a:t>40</a:t>
            </a:fld>
            <a:endParaRPr lang="en-CA"/>
          </a:p>
        </p:txBody>
      </p:sp>
    </p:spTree>
    <p:extLst>
      <p:ext uri="{BB962C8B-B14F-4D97-AF65-F5344CB8AC3E}">
        <p14:creationId xmlns:p14="http://schemas.microsoft.com/office/powerpoint/2010/main" val="144861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b="1" baseline="0" dirty="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b="0" i="0" u="none" baseline="0" dirty="0">
                <a:latin typeface="Verdana" panose="020B0604030504040204" pitchFamily="34" charset="0"/>
                <a:ea typeface="Verdana" panose="020B0604030504040204" pitchFamily="34" charset="0"/>
                <a:cs typeface="Verdana" panose="020B0604030504040204" pitchFamily="34" charset="0"/>
              </a:rPr>
              <a:t>Presenter to pause and ask the trainees to reflect on the tests they would order. </a:t>
            </a:r>
            <a:endParaRPr lang="en-CA" sz="1050" b="0" i="0" u="none" baseline="0" dirty="0" smtClean="0">
              <a:latin typeface="Verdana" panose="020B0604030504040204" pitchFamily="34" charset="0"/>
              <a:ea typeface="Verdana" panose="020B0604030504040204" pitchFamily="34" charset="0"/>
              <a:cs typeface="Verdana" panose="020B0604030504040204" pitchFamily="34" charset="0"/>
            </a:endParaRPr>
          </a:p>
          <a:p>
            <a:endParaRPr lang="en-CA" sz="1050" baseline="0" dirty="0">
              <a:latin typeface="Verdana" panose="020B0604030504040204" pitchFamily="34" charset="0"/>
              <a:ea typeface="Verdana" panose="020B0604030504040204" pitchFamily="34" charset="0"/>
              <a:cs typeface="Verdana" panose="020B0604030504040204" pitchFamily="34" charset="0"/>
            </a:endParaRPr>
          </a:p>
          <a:p>
            <a:r>
              <a:rPr lang="en-CA" sz="1050" b="1" baseline="0" dirty="0">
                <a:latin typeface="Verdana" panose="020B0604030504040204" pitchFamily="34" charset="0"/>
                <a:ea typeface="Verdana" panose="020B0604030504040204" pitchFamily="34" charset="0"/>
                <a:cs typeface="Verdana" panose="020B0604030504040204" pitchFamily="34" charset="0"/>
              </a:rPr>
              <a:t>Questions to pose to trainees:</a:t>
            </a:r>
          </a:p>
          <a:p>
            <a:pPr eaLnBrk="1" hangingPunct="1">
              <a:spcBef>
                <a:spcPct val="0"/>
              </a:spcBef>
            </a:pPr>
            <a:r>
              <a:rPr lang="en-CA" altLang="en-US" sz="1050" dirty="0">
                <a:latin typeface="Verdana" panose="020B0604030504040204" pitchFamily="34" charset="0"/>
                <a:ea typeface="Verdana" panose="020B0604030504040204" pitchFamily="34" charset="0"/>
                <a:cs typeface="Verdana" panose="020B0604030504040204" pitchFamily="34" charset="0"/>
              </a:rPr>
              <a:t>You are the Medicine resident on-call overnight at a tertiary care academic centre.</a:t>
            </a:r>
          </a:p>
          <a:p>
            <a:pPr eaLnBrk="1" hangingPunct="1">
              <a:spcBef>
                <a:spcPct val="0"/>
              </a:spcBef>
            </a:pPr>
            <a:r>
              <a:rPr lang="en-CA" altLang="en-US" sz="1050" dirty="0">
                <a:latin typeface="Verdana" panose="020B0604030504040204" pitchFamily="34" charset="0"/>
                <a:ea typeface="Verdana" panose="020B0604030504040204" pitchFamily="34" charset="0"/>
                <a:cs typeface="Verdana" panose="020B0604030504040204" pitchFamily="34" charset="0"/>
              </a:rPr>
              <a:t>1.</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a:t>
            </a:r>
            <a:r>
              <a:rPr lang="en-CA" altLang="en-US" sz="1050" dirty="0">
                <a:latin typeface="Verdana" panose="020B0604030504040204" pitchFamily="34" charset="0"/>
                <a:ea typeface="Verdana" panose="020B0604030504040204" pitchFamily="34" charset="0"/>
                <a:cs typeface="Verdana" panose="020B0604030504040204" pitchFamily="34" charset="0"/>
              </a:rPr>
              <a:t>What additional investigation(s) and/or treatment(s), if any, would you order urgently</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in the</a:t>
            </a:r>
            <a:r>
              <a:rPr lang="en-CA" altLang="en-US" sz="1050" dirty="0">
                <a:latin typeface="Verdana" panose="020B0604030504040204" pitchFamily="34" charset="0"/>
                <a:ea typeface="Verdana" panose="020B0604030504040204" pitchFamily="34" charset="0"/>
                <a:cs typeface="Verdana" panose="020B0604030504040204" pitchFamily="34" charset="0"/>
              </a:rPr>
              <a:t> ER?</a:t>
            </a:r>
            <a:endParaRPr lang="en-US" altLang="en-US" sz="1050" dirty="0">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pPr>
            <a:r>
              <a:rPr lang="en-CA" altLang="en-US" sz="1050" dirty="0">
                <a:latin typeface="Verdana" panose="020B0604030504040204" pitchFamily="34" charset="0"/>
                <a:ea typeface="Verdana" panose="020B0604030504040204" pitchFamily="34" charset="0"/>
                <a:cs typeface="Verdana" panose="020B0604030504040204" pitchFamily="34" charset="0"/>
              </a:rPr>
              <a:t>2. What additional investigation(s) and/or</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treatment(s)</a:t>
            </a:r>
            <a:r>
              <a:rPr lang="en-CA" altLang="en-US" sz="1050" dirty="0">
                <a:latin typeface="Verdana" panose="020B0604030504040204" pitchFamily="34" charset="0"/>
                <a:ea typeface="Verdana" panose="020B0604030504040204" pitchFamily="34" charset="0"/>
                <a:cs typeface="Verdana" panose="020B0604030504040204" pitchFamily="34" charset="0"/>
              </a:rPr>
              <a:t>, if any, would you order as part of the admission order set?</a:t>
            </a:r>
          </a:p>
          <a:p>
            <a:pPr eaLnBrk="1" hangingPunct="1">
              <a:spcBef>
                <a:spcPct val="0"/>
              </a:spcBef>
            </a:pPr>
            <a:r>
              <a:rPr lang="en-CA" altLang="en-US" sz="1050" dirty="0">
                <a:latin typeface="Verdana" panose="020B0604030504040204" pitchFamily="34" charset="0"/>
                <a:ea typeface="Verdana" panose="020B0604030504040204" pitchFamily="34" charset="0"/>
                <a:cs typeface="Verdana" panose="020B0604030504040204" pitchFamily="34" charset="0"/>
              </a:rPr>
              <a:t>3. Are there any initial investigations and/or</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treatment(s) </a:t>
            </a:r>
            <a:r>
              <a:rPr lang="en-CA" altLang="en-US" sz="1050" dirty="0">
                <a:latin typeface="Verdana" panose="020B0604030504040204" pitchFamily="34" charset="0"/>
                <a:ea typeface="Verdana" panose="020B0604030504040204" pitchFamily="34" charset="0"/>
                <a:cs typeface="Verdana" panose="020B0604030504040204" pitchFamily="34" charset="0"/>
              </a:rPr>
              <a:t>thus far that you would not have ordered? Why</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would you not have ordered these?</a:t>
            </a:r>
            <a:r>
              <a:rPr lang="en-CA" altLang="en-US" sz="1050" dirty="0">
                <a:latin typeface="Verdana" panose="020B0604030504040204" pitchFamily="34" charset="0"/>
                <a:ea typeface="Verdana" panose="020B0604030504040204" pitchFamily="34" charset="0"/>
                <a:cs typeface="Verdana" panose="020B0604030504040204" pitchFamily="34" charset="0"/>
              </a:rPr>
              <a:t> </a:t>
            </a:r>
            <a:endParaRPr lang="en-US" altLang="en-US" sz="1050"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en-CA" smtClean="0"/>
              <a:t>5</a:t>
            </a:fld>
            <a:endParaRPr lang="en-CA"/>
          </a:p>
        </p:txBody>
      </p:sp>
    </p:spTree>
    <p:extLst>
      <p:ext uri="{BB962C8B-B14F-4D97-AF65-F5344CB8AC3E}">
        <p14:creationId xmlns:p14="http://schemas.microsoft.com/office/powerpoint/2010/main" val="2035145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Barriers and incentives experienced by physicians include: </a:t>
            </a:r>
            <a:r>
              <a:rPr lang="en-US" sz="1050" b="0" i="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(those common to trainees are indicated by an </a:t>
            </a:r>
            <a:r>
              <a:rPr lang="en-US" sz="1050" b="0" i="1"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asterix</a:t>
            </a:r>
            <a:r>
              <a:rPr lang="en-US" sz="1050" b="0" i="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p>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Culture of Medicine:</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*Discomfort of “do nothing” approach;</a:t>
            </a:r>
            <a:r>
              <a:rPr lang="en-CA" sz="1050"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*Discomfort with diagnostic uncertainty;</a:t>
            </a:r>
            <a:r>
              <a:rPr lang="en-CA" sz="1050"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*Culture of “more is better”</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Physician-related factors:</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Habit; *</a:t>
            </a: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Challenges applying the evidence;</a:t>
            </a:r>
            <a:r>
              <a:rPr lang="en-CA" sz="1050"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*Lack of feedback; *Time constraints;</a:t>
            </a:r>
            <a:r>
              <a:rPr lang="en-CA" sz="1050"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Reimbursement model</a:t>
            </a:r>
            <a:r>
              <a:rPr lang="en-CA" sz="1050" b="1"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Patient-related factors:</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*Patient requests and expectations</a:t>
            </a:r>
          </a:p>
          <a:p>
            <a:pPr marL="171450" lvl="0" indent="-171450">
              <a:buFont typeface="Arial" charset="0"/>
              <a:buChar char="•"/>
            </a:pPr>
            <a:endPar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Physician-related factors:</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Defensive medicine; Consulting and referring providers’ requests and </a:t>
            </a: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expectations; *Curiosity</a:t>
            </a:r>
          </a:p>
          <a:p>
            <a:pPr marL="171450" lvl="0" indent="-171450">
              <a:buFont typeface="Arial" charset="0"/>
              <a:buChar char="•"/>
            </a:pPr>
            <a:endParaRPr lang="en-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Industry Influence:</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*New technologies; Marketing to physicians; Marketing to consumers </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41</a:t>
            </a:fld>
            <a:endParaRPr lang="en-CA"/>
          </a:p>
        </p:txBody>
      </p:sp>
    </p:spTree>
    <p:extLst>
      <p:ext uri="{BB962C8B-B14F-4D97-AF65-F5344CB8AC3E}">
        <p14:creationId xmlns:p14="http://schemas.microsoft.com/office/powerpoint/2010/main" val="1060806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smtClean="0">
                <a:latin typeface="Verdana" panose="020B0604030504040204" pitchFamily="34" charset="0"/>
                <a:ea typeface="Verdana" panose="020B0604030504040204" pitchFamily="34" charset="0"/>
                <a:cs typeface="Verdana" panose="020B0604030504040204" pitchFamily="34" charset="0"/>
              </a:rPr>
              <a:t>*Note to presenter: Interactive</a:t>
            </a:r>
            <a:r>
              <a:rPr lang="en-US" sz="1050" b="1" baseline="0" dirty="0" smtClean="0">
                <a:latin typeface="Verdana" panose="020B0604030504040204" pitchFamily="34" charset="0"/>
                <a:ea typeface="Verdana" panose="020B0604030504040204" pitchFamily="34" charset="0"/>
                <a:cs typeface="Verdana" panose="020B0604030504040204" pitchFamily="34" charset="0"/>
              </a:rPr>
              <a:t> moment - </a:t>
            </a:r>
            <a:r>
              <a:rPr lang="en-US" sz="1050" b="0" u="none" baseline="0" dirty="0" smtClean="0">
                <a:latin typeface="Verdana" panose="020B0604030504040204" pitchFamily="34" charset="0"/>
                <a:ea typeface="Verdana" panose="020B0604030504040204" pitchFamily="34" charset="0"/>
                <a:cs typeface="Verdana" panose="020B0604030504040204" pitchFamily="34" charset="0"/>
              </a:rPr>
              <a:t>O</a:t>
            </a:r>
            <a:r>
              <a:rPr lang="en-US" sz="1050" b="0" u="none" dirty="0" smtClean="0">
                <a:latin typeface="Verdana" panose="020B0604030504040204" pitchFamily="34" charset="0"/>
                <a:ea typeface="Verdana" panose="020B0604030504040204" pitchFamily="34" charset="0"/>
                <a:cs typeface="Verdana" panose="020B0604030504040204" pitchFamily="34" charset="0"/>
              </a:rPr>
              <a:t>pen the floor for trainees</a:t>
            </a:r>
            <a:r>
              <a:rPr lang="en-US" sz="1050" b="0" u="none" baseline="0" dirty="0" smtClean="0">
                <a:latin typeface="Verdana" panose="020B0604030504040204" pitchFamily="34" charset="0"/>
                <a:ea typeface="Verdana" panose="020B0604030504040204" pitchFamily="34" charset="0"/>
                <a:cs typeface="Verdana" panose="020B0604030504040204" pitchFamily="34" charset="0"/>
              </a:rPr>
              <a:t> </a:t>
            </a:r>
            <a:r>
              <a:rPr lang="en-US" sz="1050" b="0" u="none" dirty="0" smtClean="0">
                <a:latin typeface="Verdana" panose="020B0604030504040204" pitchFamily="34" charset="0"/>
                <a:ea typeface="Verdana" panose="020B0604030504040204" pitchFamily="34" charset="0"/>
                <a:cs typeface="Verdana" panose="020B0604030504040204" pitchFamily="34" charset="0"/>
              </a:rPr>
              <a:t>to volunteer their own perceived barriers to resource stewardship that are in addition to those discussed previously.  Additionally, they can be prompted to volunteer their own anecdotal experiences to illustrate one of these points. </a:t>
            </a:r>
            <a:endParaRPr lang="en-CA" sz="1050" b="0" u="none"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42</a:t>
            </a:fld>
            <a:endParaRPr lang="en-CA"/>
          </a:p>
        </p:txBody>
      </p:sp>
    </p:spTree>
    <p:extLst>
      <p:ext uri="{BB962C8B-B14F-4D97-AF65-F5344CB8AC3E}">
        <p14:creationId xmlns:p14="http://schemas.microsoft.com/office/powerpoint/2010/main" val="817899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Why Resource Stewardship is Challenging for Trainees: </a:t>
            </a:r>
          </a:p>
          <a:p>
            <a:endPar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Knowledge Gaps:</a:t>
            </a:r>
            <a:endPar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The nature of training and lack of clinical experience for trainees may result in over investigation. </a:t>
            </a:r>
          </a:p>
          <a:p>
            <a:pPr marL="171450" lvl="0" indent="-171450">
              <a:buFont typeface="Arial" charset="0"/>
              <a:buChar char="•"/>
            </a:pPr>
            <a:endPar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Culture of Medicine and training environment:­­</a:t>
            </a:r>
          </a:p>
          <a:p>
            <a:pPr marL="171450" lvl="0" indent="-171450">
              <a:buFont typeface="Arial" charset="0"/>
              <a:buChar char="•"/>
            </a:pPr>
            <a:r>
              <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focus on harms of ‘missing something’ not harms due to over investigation;</a:t>
            </a:r>
          </a:p>
          <a:p>
            <a:pPr marL="171450" lvl="0" indent="-171450">
              <a:buFont typeface="Arial" charset="0"/>
              <a:buChar char="•"/>
            </a:pP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need to rule out “zebra”;</a:t>
            </a:r>
            <a:endPar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pre-emptive ordering for efficiency; and, </a:t>
            </a:r>
          </a:p>
          <a:p>
            <a:pPr marL="171450" lvl="0" indent="-171450">
              <a:buFont typeface="Arial" charset="0"/>
              <a:buChar char="•"/>
            </a:pP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lack of time for discussion with patients and families.</a:t>
            </a:r>
          </a:p>
          <a:p>
            <a:pPr marL="171450" lvl="0" indent="-171450">
              <a:buFont typeface="Arial" charset="0"/>
              <a:buChar char="•"/>
            </a:pPr>
            <a:endParaRPr lang="en-US" sz="1050" u="none" dirty="0" smtClean="0">
              <a:effectLst/>
              <a:latin typeface="Verdana" panose="020B0604030504040204" pitchFamily="34" charset="0"/>
              <a:ea typeface="Verdana" panose="020B0604030504040204" pitchFamily="34" charset="0"/>
              <a:cs typeface="Verdana" panose="020B0604030504040204" pitchFamily="34" charset="0"/>
            </a:endParaRPr>
          </a:p>
          <a:p>
            <a:r>
              <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Drivers for Overuse:</a:t>
            </a:r>
          </a:p>
          <a:p>
            <a:pPr marL="171450" lvl="0" indent="-171450">
              <a:buFont typeface="Arial" charset="0"/>
              <a:buChar char="•"/>
            </a:pP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faculty role modelling; and,</a:t>
            </a:r>
          </a:p>
          <a:p>
            <a:pPr marL="171450" lvl="0" indent="-171450">
              <a:buFont typeface="Arial" charset="0"/>
              <a:buChar char="•"/>
            </a:pPr>
            <a:r>
              <a:rPr lang="en-CA"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lack of</a:t>
            </a:r>
            <a:r>
              <a:rPr lang="en-CA" sz="1050"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feedback.</a:t>
            </a:r>
            <a:endPar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5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Trainee-Related Factors:</a:t>
            </a:r>
          </a:p>
          <a:p>
            <a:pPr marL="171450" lvl="0" indent="-171450">
              <a:buFont typeface="Arial" charset="0"/>
              <a:buChar char="•"/>
            </a:pP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curiosity;</a:t>
            </a:r>
            <a:r>
              <a:rPr lang="en-CA" sz="105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and, </a:t>
            </a:r>
          </a:p>
          <a:p>
            <a:pPr marL="171450" lvl="0" indent="-171450">
              <a:buFont typeface="Arial" charset="0"/>
              <a:buChar char="•"/>
            </a:pPr>
            <a:r>
              <a:rPr lang="en-CA" sz="105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a:t>
            </a:r>
            <a:r>
              <a:rPr lang="en-US" sz="105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esire</a:t>
            </a:r>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to gain experience.</a:t>
            </a:r>
            <a:endParaRPr lang="en-US"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43</a:t>
            </a:fld>
            <a:endParaRPr lang="en-CA"/>
          </a:p>
        </p:txBody>
      </p:sp>
    </p:spTree>
    <p:extLst>
      <p:ext uri="{BB962C8B-B14F-4D97-AF65-F5344CB8AC3E}">
        <p14:creationId xmlns:p14="http://schemas.microsoft.com/office/powerpoint/2010/main" val="1405470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latin typeface="Verdana" panose="020B0604030504040204" pitchFamily="34" charset="0"/>
                <a:ea typeface="Verdana" panose="020B0604030504040204" pitchFamily="34" charset="0"/>
                <a:cs typeface="Verdana" panose="020B0604030504040204" pitchFamily="34" charset="0"/>
              </a:rPr>
              <a:t>Consider a </a:t>
            </a:r>
            <a:r>
              <a:rPr lang="en-US" sz="1050" baseline="0" dirty="0" smtClean="0">
                <a:latin typeface="Verdana" panose="020B0604030504040204" pitchFamily="34" charset="0"/>
                <a:ea typeface="Verdana" panose="020B0604030504040204" pitchFamily="34" charset="0"/>
                <a:cs typeface="Verdana" panose="020B0604030504040204" pitchFamily="34" charset="0"/>
              </a:rPr>
              <a:t>“call-to-action” with tangible next steps for residents on how they can incorporate resource stewardship into their training and future practice. </a:t>
            </a:r>
            <a:r>
              <a:rPr lang="en-US" sz="1050" dirty="0" smtClean="0">
                <a:latin typeface="Verdana" panose="020B0604030504040204" pitchFamily="34" charset="0"/>
                <a:ea typeface="Verdana" panose="020B0604030504040204" pitchFamily="34" charset="0"/>
                <a:cs typeface="Verdana" panose="020B0604030504040204" pitchFamily="34" charset="0"/>
              </a:rPr>
              <a:t>The </a:t>
            </a:r>
            <a:r>
              <a:rPr lang="en-US" sz="1050" dirty="0">
                <a:latin typeface="Verdana" panose="020B0604030504040204" pitchFamily="34" charset="0"/>
                <a:ea typeface="Verdana" panose="020B0604030504040204" pitchFamily="34" charset="0"/>
                <a:cs typeface="Verdana" panose="020B0604030504040204" pitchFamily="34" charset="0"/>
              </a:rPr>
              <a:t>objective of the next series of slides</a:t>
            </a:r>
            <a:r>
              <a:rPr lang="en-US" sz="1050" baseline="0" dirty="0">
                <a:latin typeface="Verdana" panose="020B0604030504040204" pitchFamily="34" charset="0"/>
                <a:ea typeface="Verdana" panose="020B0604030504040204" pitchFamily="34" charset="0"/>
                <a:cs typeface="Verdana" panose="020B0604030504040204" pitchFamily="34" charset="0"/>
              </a:rPr>
              <a:t> is to present trainees with tangible steps that they can take towards improving their own resource stewardship practice</a:t>
            </a:r>
            <a:r>
              <a:rPr lang="en-US" sz="1050" baseline="0" dirty="0" smtClean="0">
                <a:latin typeface="Verdana" panose="020B0604030504040204" pitchFamily="34" charset="0"/>
                <a:ea typeface="Verdana" panose="020B0604030504040204" pitchFamily="34" charset="0"/>
                <a:cs typeface="Verdana" panose="020B0604030504040204" pitchFamily="34" charset="0"/>
              </a:rPr>
              <a:t>.</a:t>
            </a:r>
            <a:endParaRPr lang="en-US" sz="1050" baseline="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44</a:t>
            </a:fld>
            <a:endParaRPr lang="en-CA"/>
          </a:p>
        </p:txBody>
      </p:sp>
    </p:spTree>
    <p:extLst>
      <p:ext uri="{BB962C8B-B14F-4D97-AF65-F5344CB8AC3E}">
        <p14:creationId xmlns:p14="http://schemas.microsoft.com/office/powerpoint/2010/main" val="824237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Verdana" panose="020B0604030504040204" pitchFamily="34" charset="0"/>
                <a:ea typeface="Verdana" panose="020B0604030504040204" pitchFamily="34" charset="0"/>
                <a:cs typeface="Verdana" panose="020B0604030504040204" pitchFamily="34" charset="0"/>
              </a:rPr>
              <a:t>These</a:t>
            </a:r>
            <a:r>
              <a:rPr lang="en-US" sz="1050" baseline="0" dirty="0">
                <a:latin typeface="Verdana" panose="020B0604030504040204" pitchFamily="34" charset="0"/>
                <a:ea typeface="Verdana" panose="020B0604030504040204" pitchFamily="34" charset="0"/>
                <a:cs typeface="Verdana" panose="020B0604030504040204" pitchFamily="34" charset="0"/>
              </a:rPr>
              <a:t> questions presented are ones that every trainee should consider before ordering any diagnostic test, even for those tests perceived to be small and inconsequential (e.g. ECG, chest x-ray</a:t>
            </a:r>
            <a:r>
              <a:rPr lang="en-US" sz="1050" b="0" u="none" baseline="0" dirty="0">
                <a:latin typeface="Verdana" panose="020B0604030504040204" pitchFamily="34" charset="0"/>
                <a:ea typeface="Verdana" panose="020B0604030504040204" pitchFamily="34" charset="0"/>
                <a:cs typeface="Verdana" panose="020B0604030504040204" pitchFamily="34" charset="0"/>
              </a:rPr>
              <a:t>, urinalysis).  </a:t>
            </a:r>
            <a:r>
              <a:rPr lang="en-US" sz="1050" dirty="0">
                <a:latin typeface="Verdana" panose="020B0604030504040204" pitchFamily="34" charset="0"/>
                <a:ea typeface="Verdana" panose="020B0604030504040204" pitchFamily="34" charset="0"/>
                <a:cs typeface="Verdana" panose="020B0604030504040204" pitchFamily="34" charset="0"/>
              </a:rPr>
              <a:t>With an understanding</a:t>
            </a:r>
            <a:r>
              <a:rPr lang="en-US" sz="1050" baseline="0" dirty="0">
                <a:latin typeface="Verdana" panose="020B0604030504040204" pitchFamily="34" charset="0"/>
                <a:ea typeface="Verdana" panose="020B0604030504040204" pitchFamily="34" charset="0"/>
                <a:cs typeface="Verdana" panose="020B0604030504040204" pitchFamily="34" charset="0"/>
              </a:rPr>
              <a:t> of the underlying concepts regarding a diagnostic test’s characteristics, trainees will be better equipped to approach this set of questions.</a:t>
            </a:r>
          </a:p>
          <a:p>
            <a:endParaRPr lang="en-US" sz="1050" baseline="0" dirty="0">
              <a:latin typeface="Verdana" panose="020B0604030504040204" pitchFamily="34" charset="0"/>
              <a:ea typeface="Verdana" panose="020B0604030504040204" pitchFamily="34" charset="0"/>
              <a:cs typeface="Verdana" panose="020B0604030504040204" pitchFamily="34" charset="0"/>
            </a:endParaRPr>
          </a:p>
          <a:p>
            <a:r>
              <a:rPr lang="en-CA" sz="1050" b="1" baseline="0" dirty="0">
                <a:latin typeface="Verdana" panose="020B0604030504040204" pitchFamily="34" charset="0"/>
                <a:ea typeface="Verdana" panose="020B0604030504040204" pitchFamily="34" charset="0"/>
                <a:cs typeface="Verdana" panose="020B0604030504040204" pitchFamily="34" charset="0"/>
              </a:rPr>
              <a:t>*Note to presenter: Interactive Moment -</a:t>
            </a:r>
            <a:r>
              <a:rPr lang="en-US" sz="1050" b="1" baseline="0" dirty="0">
                <a:latin typeface="Verdana" panose="020B0604030504040204" pitchFamily="34" charset="0"/>
                <a:ea typeface="Verdana" panose="020B0604030504040204" pitchFamily="34" charset="0"/>
                <a:cs typeface="Verdana" panose="020B0604030504040204" pitchFamily="34" charset="0"/>
              </a:rPr>
              <a:t> </a:t>
            </a:r>
            <a:r>
              <a:rPr lang="en-US" sz="1050" b="0" baseline="0" dirty="0">
                <a:latin typeface="Verdana" panose="020B0604030504040204" pitchFamily="34" charset="0"/>
                <a:ea typeface="Verdana" panose="020B0604030504040204" pitchFamily="34" charset="0"/>
                <a:cs typeface="Verdana" panose="020B0604030504040204" pitchFamily="34" charset="0"/>
              </a:rPr>
              <a:t>trainees can be asked to provide examples for each question where, upon reflecting on the question, a test would be inappropriate to order.  </a:t>
            </a:r>
            <a:endParaRPr lang="en-US" sz="1050" b="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45</a:t>
            </a:fld>
            <a:endParaRPr lang="en-CA"/>
          </a:p>
        </p:txBody>
      </p:sp>
    </p:spTree>
    <p:extLst>
      <p:ext uri="{BB962C8B-B14F-4D97-AF65-F5344CB8AC3E}">
        <p14:creationId xmlns:p14="http://schemas.microsoft.com/office/powerpoint/2010/main" val="325669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trainees </a:t>
            </a:r>
            <a:r>
              <a:rPr lang="en-US" sz="1050" b="0" baseline="0" dirty="0">
                <a:latin typeface="Verdana" panose="020B0604030504040204" pitchFamily="34" charset="0"/>
                <a:ea typeface="Verdana" panose="020B0604030504040204" pitchFamily="34" charset="0"/>
                <a:cs typeface="Verdana" panose="020B0604030504040204" pitchFamily="34" charset="0"/>
              </a:rPr>
              <a:t>can be prompted to discuss how the utility of the tests listed (D-dimer, blood cultures, exercise ECG stress test) varies depending on the patient’s pre-test likelihood of disease.  </a:t>
            </a:r>
            <a:endParaRPr lang="en-US" sz="1050" b="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i="1" baseline="0" dirty="0" smtClean="0">
                <a:latin typeface="Verdana" panose="020B0604030504040204" pitchFamily="34" charset="0"/>
                <a:ea typeface="Verdana" panose="020B0604030504040204" pitchFamily="34" charset="0"/>
                <a:cs typeface="Verdana" panose="020B0604030504040204" pitchFamily="34" charset="0"/>
              </a:rPr>
              <a:t>Note</a:t>
            </a:r>
            <a:r>
              <a:rPr lang="en-US" sz="1050" b="0" i="1" baseline="0" dirty="0">
                <a:latin typeface="Verdana" panose="020B0604030504040204" pitchFamily="34" charset="0"/>
                <a:ea typeface="Verdana" panose="020B0604030504040204" pitchFamily="34" charset="0"/>
                <a:cs typeface="Verdana" panose="020B0604030504040204" pitchFamily="34" charset="0"/>
              </a:rPr>
              <a:t>: examples of investigations can be changed depending on target audience.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0" i="0" baseline="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i="0" baseline="0" dirty="0">
                <a:latin typeface="Verdana" panose="020B0604030504040204" pitchFamily="34" charset="0"/>
                <a:ea typeface="Verdana" panose="020B0604030504040204" pitchFamily="34" charset="0"/>
                <a:cs typeface="Verdana" panose="020B0604030504040204" pitchFamily="34" charset="0"/>
              </a:rPr>
              <a:t>For the D-dimer example, consider the following </a:t>
            </a:r>
            <a:r>
              <a:rPr lang="en-US" sz="1050" b="0" i="0" baseline="0" dirty="0" smtClean="0">
                <a:latin typeface="Verdana" panose="020B0604030504040204" pitchFamily="34" charset="0"/>
                <a:ea typeface="Verdana" panose="020B0604030504040204" pitchFamily="34" charset="0"/>
                <a:cs typeface="Verdana" panose="020B0604030504040204" pitchFamily="34" charset="0"/>
              </a:rPr>
              <a:t>cases.  For each case presented, the </a:t>
            </a:r>
            <a:r>
              <a:rPr lang="en-US" sz="1050" b="1" i="0" baseline="0" dirty="0" smtClean="0">
                <a:latin typeface="Verdana" panose="020B0604030504040204" pitchFamily="34" charset="0"/>
                <a:ea typeface="Verdana" panose="020B0604030504040204" pitchFamily="34" charset="0"/>
                <a:cs typeface="Verdana" panose="020B0604030504040204" pitchFamily="34" charset="0"/>
              </a:rPr>
              <a:t>positive likelihood ratio for the d-dimer is assumed to be 2.0</a:t>
            </a:r>
            <a:r>
              <a:rPr lang="en-US" sz="1050" b="0" i="0" baseline="0" dirty="0" smtClean="0">
                <a:latin typeface="Verdana" panose="020B0604030504040204" pitchFamily="34" charset="0"/>
                <a:ea typeface="Verdana" panose="020B0604030504040204" pitchFamily="34" charset="0"/>
                <a:cs typeface="Verdana" panose="020B0604030504040204" pitchFamily="34" charset="0"/>
              </a:rPr>
              <a:t>, and the </a:t>
            </a:r>
            <a:r>
              <a:rPr lang="en-US" sz="1050" b="1" i="0" baseline="0" dirty="0" smtClean="0">
                <a:latin typeface="Verdana" panose="020B0604030504040204" pitchFamily="34" charset="0"/>
                <a:ea typeface="Verdana" panose="020B0604030504040204" pitchFamily="34" charset="0"/>
                <a:cs typeface="Verdana" panose="020B0604030504040204" pitchFamily="34" charset="0"/>
              </a:rPr>
              <a:t>negative likelihood ratio is assumed to be 0.18</a:t>
            </a:r>
            <a:r>
              <a:rPr lang="en-US" sz="1050" b="0" i="0" baseline="0" dirty="0" smtClean="0">
                <a:latin typeface="Verdana" panose="020B0604030504040204" pitchFamily="34" charset="0"/>
                <a:ea typeface="Verdana" panose="020B0604030504040204" pitchFamily="34" charset="0"/>
                <a:cs typeface="Verdana" panose="020B0604030504040204" pitchFamily="34" charset="0"/>
              </a:rPr>
              <a:t>.</a:t>
            </a:r>
            <a:r>
              <a:rPr lang="en-US" sz="1050" b="0" i="0" baseline="30000" dirty="0" smtClean="0">
                <a:latin typeface="Verdana" panose="020B0604030504040204" pitchFamily="34" charset="0"/>
                <a:ea typeface="Verdana" panose="020B0604030504040204" pitchFamily="34" charset="0"/>
                <a:cs typeface="Verdana" panose="020B0604030504040204" pitchFamily="34" charset="0"/>
              </a:rPr>
              <a:t>2</a:t>
            </a:r>
            <a:endParaRPr lang="en-US" sz="1050" b="0" i="0" baseline="0" dirty="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latin typeface="Verdana" panose="020B0604030504040204" pitchFamily="34" charset="0"/>
                <a:ea typeface="Verdana" panose="020B0604030504040204" pitchFamily="34" charset="0"/>
                <a:cs typeface="Verdana" panose="020B0604030504040204" pitchFamily="34" charset="0"/>
              </a:rPr>
              <a:t>76 year old female with uterine cancer presenting with pleuritic chest pain, tachycardia, and </a:t>
            </a:r>
            <a:r>
              <a:rPr lang="en-US" sz="1050" b="0" i="0" baseline="0" dirty="0" smtClean="0">
                <a:latin typeface="Verdana" panose="020B0604030504040204" pitchFamily="34" charset="0"/>
                <a:ea typeface="Verdana" panose="020B0604030504040204" pitchFamily="34" charset="0"/>
                <a:cs typeface="Verdana" panose="020B0604030504040204" pitchFamily="34" charset="0"/>
              </a:rPr>
              <a:t>signs of a DVT.</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smtClean="0">
                <a:latin typeface="Verdana" panose="020B0604030504040204" pitchFamily="34" charset="0"/>
                <a:ea typeface="Verdana" panose="020B0604030504040204" pitchFamily="34" charset="0"/>
                <a:cs typeface="Verdana" panose="020B0604030504040204" pitchFamily="34" charset="0"/>
              </a:rPr>
              <a:t>Pretest probability of 78 per cent.  A negative d-dimer = posttest probability of 39 per cent.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smtClean="0">
                <a:latin typeface="Verdana" panose="020B0604030504040204" pitchFamily="34" charset="0"/>
                <a:ea typeface="Verdana" panose="020B0604030504040204" pitchFamily="34" charset="0"/>
                <a:cs typeface="Verdana" panose="020B0604030504040204" pitchFamily="34" charset="0"/>
              </a:rPr>
              <a:t>34 </a:t>
            </a:r>
            <a:r>
              <a:rPr lang="en-US" sz="1050" b="0" i="0" baseline="0" dirty="0">
                <a:latin typeface="Verdana" panose="020B0604030504040204" pitchFamily="34" charset="0"/>
                <a:ea typeface="Verdana" panose="020B0604030504040204" pitchFamily="34" charset="0"/>
                <a:cs typeface="Verdana" panose="020B0604030504040204" pitchFamily="34" charset="0"/>
              </a:rPr>
              <a:t>year old healthy male presenting with atypical chest pain, normal vitals and physical examination, and no VTE risk factors</a:t>
            </a:r>
            <a:r>
              <a:rPr lang="en-US" sz="1050" b="0" i="0" baseline="0" dirty="0" smtClean="0">
                <a:latin typeface="Verdana" panose="020B0604030504040204" pitchFamily="34" charset="0"/>
                <a:ea typeface="Verdana" panose="020B0604030504040204" pitchFamily="34" charset="0"/>
                <a:cs typeface="Verdana" panose="020B060403050404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smtClean="0">
                <a:latin typeface="Verdana" panose="020B0604030504040204" pitchFamily="34" charset="0"/>
                <a:ea typeface="Verdana" panose="020B0604030504040204" pitchFamily="34" charset="0"/>
                <a:cs typeface="Verdana" panose="020B0604030504040204" pitchFamily="34" charset="0"/>
              </a:rPr>
              <a:t>Pretest probability of 3 per cent.  A negative d-dimer = posttest probability of 1 per cent. A positive d-dimer = posttest probability of 6per cent.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050" b="0" i="0" baseline="0" dirty="0" smtClean="0">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b="0" i="0" baseline="0" dirty="0" smtClean="0">
              <a:latin typeface="Verdana" panose="020B0604030504040204" pitchFamily="34" charset="0"/>
              <a:ea typeface="Verdana" panose="020B0604030504040204" pitchFamily="34" charset="0"/>
              <a:cs typeface="Verdana" panose="020B0604030504040204" pitchFamily="34" charset="0"/>
            </a:endParaRPr>
          </a:p>
          <a:p>
            <a:r>
              <a:rPr lang="en-US" sz="100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00" b="0" i="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dirty="0" smtClean="0">
                <a:latin typeface="Verdana" panose="020B0604030504040204" pitchFamily="34" charset="0"/>
                <a:ea typeface="Verdana" panose="020B0604030504040204" pitchFamily="34" charset="0"/>
                <a:cs typeface="Verdana" panose="020B0604030504040204" pitchFamily="34" charset="0"/>
              </a:rPr>
              <a:t>Fagan, TJ.  Nomogram for </a:t>
            </a:r>
            <a:r>
              <a:rPr lang="en-US" sz="1000" dirty="0" err="1" smtClean="0">
                <a:latin typeface="Verdana" panose="020B0604030504040204" pitchFamily="34" charset="0"/>
                <a:ea typeface="Verdana" panose="020B0604030504040204" pitchFamily="34" charset="0"/>
                <a:cs typeface="Verdana" panose="020B0604030504040204" pitchFamily="34" charset="0"/>
              </a:rPr>
              <a:t>Bayes’s</a:t>
            </a:r>
            <a:r>
              <a:rPr lang="en-US" sz="1000" dirty="0" smtClean="0">
                <a:latin typeface="Verdana" panose="020B0604030504040204" pitchFamily="34" charset="0"/>
                <a:ea typeface="Verdana" panose="020B0604030504040204" pitchFamily="34" charset="0"/>
                <a:cs typeface="Verdana" panose="020B0604030504040204" pitchFamily="34" charset="0"/>
              </a:rPr>
              <a:t> Theorem. 1975 NEJM. </a:t>
            </a:r>
            <a:r>
              <a:rPr lang="en-US" sz="1000" b="1" dirty="0" smtClean="0">
                <a:latin typeface="Verdana" panose="020B0604030504040204" pitchFamily="34" charset="0"/>
                <a:ea typeface="Verdana" panose="020B0604030504040204" pitchFamily="34" charset="0"/>
                <a:cs typeface="Verdana" panose="020B0604030504040204" pitchFamily="34" charset="0"/>
              </a:rPr>
              <a:t>293</a:t>
            </a:r>
            <a:r>
              <a:rPr lang="en-US" sz="1000" dirty="0" smtClean="0">
                <a:latin typeface="Verdana" panose="020B0604030504040204" pitchFamily="34" charset="0"/>
                <a:ea typeface="Verdana" panose="020B0604030504040204" pitchFamily="34" charset="0"/>
                <a:cs typeface="Verdana" panose="020B0604030504040204" pitchFamily="34" charset="0"/>
              </a:rPr>
              <a:t>(5):</a:t>
            </a:r>
            <a:r>
              <a:rPr lang="en-US" sz="1000" baseline="0" dirty="0" smtClean="0">
                <a:latin typeface="Verdana" panose="020B0604030504040204" pitchFamily="34" charset="0"/>
                <a:ea typeface="Verdana" panose="020B0604030504040204" pitchFamily="34" charset="0"/>
                <a:cs typeface="Verdana" panose="020B0604030504040204" pitchFamily="34" charset="0"/>
              </a:rPr>
              <a:t> </a:t>
            </a:r>
            <a:r>
              <a:rPr lang="en-US" sz="1000" dirty="0" smtClean="0">
                <a:latin typeface="Verdana" panose="020B0604030504040204" pitchFamily="34" charset="0"/>
                <a:ea typeface="Verdana" panose="020B0604030504040204" pitchFamily="34" charset="0"/>
                <a:cs typeface="Verdana" panose="020B0604030504040204" pitchFamily="34" charset="0"/>
              </a:rPr>
              <a:t>257. </a:t>
            </a:r>
            <a:r>
              <a:rPr lang="en-US" sz="1000" b="1" dirty="0" smtClean="0">
                <a:latin typeface="Verdana" panose="020B0604030504040204" pitchFamily="34" charset="0"/>
                <a:ea typeface="Verdana" panose="020B0604030504040204" pitchFamily="34" charset="0"/>
                <a:cs typeface="Verdana" panose="020B0604030504040204" pitchFamily="34" charset="0"/>
              </a:rPr>
              <a:t>Copyright © 1975 Massachusetts Medical Society. </a:t>
            </a:r>
            <a:r>
              <a:rPr lang="en-US" sz="1000" i="1" dirty="0" smtClean="0">
                <a:latin typeface="Verdana" panose="020B0604030504040204" pitchFamily="34" charset="0"/>
                <a:ea typeface="Verdana" panose="020B0604030504040204" pitchFamily="34" charset="0"/>
                <a:cs typeface="Verdana" panose="020B0604030504040204" pitchFamily="34" charset="0"/>
              </a:rPr>
              <a:t>Reprinted with permission from Massachusetts Medical Society.</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00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00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00" baseline="30000" dirty="0" smtClean="0">
                <a:latin typeface="Verdana" panose="020B0604030504040204" pitchFamily="34" charset="0"/>
                <a:ea typeface="Verdana" panose="020B0604030504040204" pitchFamily="34" charset="0"/>
                <a:cs typeface="Verdana" panose="020B0604030504040204" pitchFamily="34" charset="0"/>
              </a:rPr>
              <a:t>2</a:t>
            </a:r>
            <a:r>
              <a:rPr lang="en-US" sz="1000" dirty="0" smtClean="0">
                <a:latin typeface="Verdana" panose="020B0604030504040204" pitchFamily="34" charset="0"/>
                <a:ea typeface="Verdana" panose="020B0604030504040204" pitchFamily="34" charset="0"/>
                <a:cs typeface="Verdana" panose="020B0604030504040204" pitchFamily="34" charset="0"/>
              </a:rPr>
              <a:t>Chunilal S, JW </a:t>
            </a:r>
            <a:r>
              <a:rPr lang="en-US" sz="1000" dirty="0" err="1" smtClean="0">
                <a:latin typeface="Verdana" panose="020B0604030504040204" pitchFamily="34" charset="0"/>
                <a:ea typeface="Verdana" panose="020B0604030504040204" pitchFamily="34" charset="0"/>
                <a:cs typeface="Verdana" panose="020B0604030504040204" pitchFamily="34" charset="0"/>
              </a:rPr>
              <a:t>Eikelboom</a:t>
            </a:r>
            <a:r>
              <a:rPr lang="en-US" sz="1000" dirty="0" smtClean="0">
                <a:latin typeface="Verdana" panose="020B0604030504040204" pitchFamily="34" charset="0"/>
                <a:ea typeface="Verdana" panose="020B0604030504040204" pitchFamily="34" charset="0"/>
                <a:cs typeface="Verdana" panose="020B0604030504040204" pitchFamily="34" charset="0"/>
              </a:rPr>
              <a:t>, J </a:t>
            </a:r>
            <a:r>
              <a:rPr lang="en-US" sz="1000" dirty="0" err="1" smtClean="0">
                <a:latin typeface="Verdana" panose="020B0604030504040204" pitchFamily="34" charset="0"/>
                <a:ea typeface="Verdana" panose="020B0604030504040204" pitchFamily="34" charset="0"/>
                <a:cs typeface="Verdana" panose="020B0604030504040204" pitchFamily="34" charset="0"/>
              </a:rPr>
              <a:t>Attia</a:t>
            </a:r>
            <a:r>
              <a:rPr lang="en-US" sz="1000" dirty="0" smtClean="0">
                <a:latin typeface="Verdana" panose="020B0604030504040204" pitchFamily="34" charset="0"/>
                <a:ea typeface="Verdana" panose="020B0604030504040204" pitchFamily="34" charset="0"/>
                <a:cs typeface="Verdana" panose="020B0604030504040204" pitchFamily="34" charset="0"/>
              </a:rPr>
              <a:t>, M </a:t>
            </a:r>
            <a:r>
              <a:rPr lang="en-US" sz="1000" dirty="0" err="1" smtClean="0">
                <a:latin typeface="Verdana" panose="020B0604030504040204" pitchFamily="34" charset="0"/>
                <a:ea typeface="Verdana" panose="020B0604030504040204" pitchFamily="34" charset="0"/>
                <a:cs typeface="Verdana" panose="020B0604030504040204" pitchFamily="34" charset="0"/>
              </a:rPr>
              <a:t>Miniati</a:t>
            </a:r>
            <a:r>
              <a:rPr lang="en-US" sz="1000" dirty="0" smtClean="0">
                <a:latin typeface="Verdana" panose="020B0604030504040204" pitchFamily="34" charset="0"/>
                <a:ea typeface="Verdana" panose="020B0604030504040204" pitchFamily="34" charset="0"/>
                <a:cs typeface="Verdana" panose="020B0604030504040204" pitchFamily="34" charset="0"/>
              </a:rPr>
              <a:t>, AA </a:t>
            </a:r>
            <a:r>
              <a:rPr lang="en-US" sz="1000" dirty="0" err="1" smtClean="0">
                <a:latin typeface="Verdana" panose="020B0604030504040204" pitchFamily="34" charset="0"/>
                <a:ea typeface="Verdana" panose="020B0604030504040204" pitchFamily="34" charset="0"/>
                <a:cs typeface="Verdana" panose="020B0604030504040204" pitchFamily="34" charset="0"/>
              </a:rPr>
              <a:t>Panju</a:t>
            </a:r>
            <a:r>
              <a:rPr lang="en-US" sz="1000" dirty="0" smtClean="0">
                <a:latin typeface="Verdana" panose="020B0604030504040204" pitchFamily="34" charset="0"/>
                <a:ea typeface="Verdana" panose="020B0604030504040204" pitchFamily="34" charset="0"/>
                <a:cs typeface="Verdana" panose="020B0604030504040204" pitchFamily="34" charset="0"/>
              </a:rPr>
              <a:t>, DL </a:t>
            </a:r>
            <a:r>
              <a:rPr lang="en-US" sz="1000" dirty="0" err="1" smtClean="0">
                <a:latin typeface="Verdana" panose="020B0604030504040204" pitchFamily="34" charset="0"/>
                <a:ea typeface="Verdana" panose="020B0604030504040204" pitchFamily="34" charset="0"/>
                <a:cs typeface="Verdana" panose="020B0604030504040204" pitchFamily="34" charset="0"/>
              </a:rPr>
              <a:t>Simel</a:t>
            </a:r>
            <a:r>
              <a:rPr lang="en-US" sz="1000" dirty="0" smtClean="0">
                <a:latin typeface="Verdana" panose="020B0604030504040204" pitchFamily="34" charset="0"/>
                <a:ea typeface="Verdana" panose="020B0604030504040204" pitchFamily="34" charset="0"/>
                <a:cs typeface="Verdana" panose="020B0604030504040204" pitchFamily="34" charset="0"/>
              </a:rPr>
              <a:t> and JS Ginsberg. 2003 Does this patient have pulmonary embolism? </a:t>
            </a:r>
            <a:r>
              <a:rPr lang="en-US" sz="1000" i="1" dirty="0" smtClean="0">
                <a:latin typeface="Verdana" panose="020B0604030504040204" pitchFamily="34" charset="0"/>
                <a:ea typeface="Verdana" panose="020B0604030504040204" pitchFamily="34" charset="0"/>
                <a:cs typeface="Verdana" panose="020B0604030504040204" pitchFamily="34" charset="0"/>
              </a:rPr>
              <a:t>JAMA </a:t>
            </a:r>
            <a:r>
              <a:rPr lang="en-US" sz="1000" b="1" dirty="0" smtClean="0">
                <a:latin typeface="Verdana" panose="020B0604030504040204" pitchFamily="34" charset="0"/>
                <a:ea typeface="Verdana" panose="020B0604030504040204" pitchFamily="34" charset="0"/>
                <a:cs typeface="Verdana" panose="020B0604030504040204" pitchFamily="34" charset="0"/>
              </a:rPr>
              <a:t>290</a:t>
            </a:r>
            <a:r>
              <a:rPr lang="en-US" sz="1000" dirty="0" smtClean="0">
                <a:latin typeface="Verdana" panose="020B0604030504040204" pitchFamily="34" charset="0"/>
                <a:ea typeface="Verdana" panose="020B0604030504040204" pitchFamily="34" charset="0"/>
                <a:cs typeface="Verdana" panose="020B0604030504040204" pitchFamily="34" charset="0"/>
              </a:rPr>
              <a:t>(21):2849.</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000" b="0"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000" b="0"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0" i="0" baseline="0" dirty="0" smtClean="0"/>
          </a:p>
        </p:txBody>
      </p:sp>
      <p:sp>
        <p:nvSpPr>
          <p:cNvPr id="4" name="Slide Number Placeholder 3"/>
          <p:cNvSpPr>
            <a:spLocks noGrp="1"/>
          </p:cNvSpPr>
          <p:nvPr>
            <p:ph type="sldNum" sz="quarter" idx="10"/>
          </p:nvPr>
        </p:nvSpPr>
        <p:spPr/>
        <p:txBody>
          <a:bodyPr/>
          <a:lstStyle/>
          <a:p>
            <a:fld id="{904F43C5-7990-438D-AED8-0E48326EE1E8}" type="slidenum">
              <a:rPr lang="en-CA" smtClean="0"/>
              <a:t>46</a:t>
            </a:fld>
            <a:endParaRPr lang="en-CA"/>
          </a:p>
        </p:txBody>
      </p:sp>
    </p:spTree>
    <p:extLst>
      <p:ext uri="{BB962C8B-B14F-4D97-AF65-F5344CB8AC3E}">
        <p14:creationId xmlns:p14="http://schemas.microsoft.com/office/powerpoint/2010/main" val="125823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baseline="0" dirty="0" smtClean="0">
                <a:latin typeface="Verdana" panose="020B0604030504040204" pitchFamily="34" charset="0"/>
                <a:ea typeface="Verdana" panose="020B0604030504040204" pitchFamily="34" charset="0"/>
                <a:cs typeface="Verdana" panose="020B0604030504040204" pitchFamily="34" charset="0"/>
              </a:rPr>
              <a:t>Key to </a:t>
            </a:r>
            <a:r>
              <a:rPr lang="en-US" sz="1050" b="0" baseline="0" dirty="0">
                <a:latin typeface="Verdana" panose="020B0604030504040204" pitchFamily="34" charset="0"/>
                <a:ea typeface="Verdana" panose="020B0604030504040204" pitchFamily="34" charset="0"/>
                <a:cs typeface="Verdana" panose="020B0604030504040204" pitchFamily="34" charset="0"/>
              </a:rPr>
              <a:t>understand the difference between absolute risk and relative risk.  Studies often present relative risk as opposed to absolute </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risk. </a:t>
            </a:r>
          </a:p>
          <a:p>
            <a:endParaRPr lang="en-US" sz="1050" b="0" baseline="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charset="0"/>
              <a:buChar char="•"/>
            </a:pPr>
            <a:r>
              <a:rPr lang="en-US" sz="1050" b="1" baseline="0" dirty="0" smtClean="0">
                <a:latin typeface="Verdana" panose="020B0604030504040204" pitchFamily="34" charset="0"/>
                <a:ea typeface="Verdana" panose="020B0604030504040204" pitchFamily="34" charset="0"/>
                <a:cs typeface="Verdana" panose="020B0604030504040204" pitchFamily="34" charset="0"/>
              </a:rPr>
              <a:t>Absolute risk reduction (ARR) </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 absolute difference between a treatment group’s event rate and the comparison group’s event rate </a:t>
            </a:r>
          </a:p>
          <a:p>
            <a:pPr marL="171450" indent="-171450">
              <a:buFont typeface="Arial" charset="0"/>
              <a:buChar char="•"/>
            </a:pPr>
            <a:r>
              <a:rPr lang="en-US" sz="1050" b="1" baseline="0" dirty="0" smtClean="0">
                <a:latin typeface="Verdana" panose="020B0604030504040204" pitchFamily="34" charset="0"/>
                <a:ea typeface="Verdana" panose="020B0604030504040204" pitchFamily="34" charset="0"/>
                <a:cs typeface="Verdana" panose="020B0604030504040204" pitchFamily="34" charset="0"/>
              </a:rPr>
              <a:t>Relative risk reduction (RRR) </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 treatment group’s event rate divided by the comparison group’s event rate.  </a:t>
            </a:r>
          </a:p>
        </p:txBody>
      </p:sp>
      <p:sp>
        <p:nvSpPr>
          <p:cNvPr id="4" name="Slide Number Placeholder 3"/>
          <p:cNvSpPr>
            <a:spLocks noGrp="1"/>
          </p:cNvSpPr>
          <p:nvPr>
            <p:ph type="sldNum" sz="quarter" idx="10"/>
          </p:nvPr>
        </p:nvSpPr>
        <p:spPr/>
        <p:txBody>
          <a:bodyPr/>
          <a:lstStyle/>
          <a:p>
            <a:fld id="{904F43C5-7990-438D-AED8-0E48326EE1E8}" type="slidenum">
              <a:rPr lang="en-CA" smtClean="0"/>
              <a:t>47</a:t>
            </a:fld>
            <a:endParaRPr lang="en-CA"/>
          </a:p>
        </p:txBody>
      </p:sp>
    </p:spTree>
    <p:extLst>
      <p:ext uri="{BB962C8B-B14F-4D97-AF65-F5344CB8AC3E}">
        <p14:creationId xmlns:p14="http://schemas.microsoft.com/office/powerpoint/2010/main" val="1294055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4F43C5-7990-438D-AED8-0E48326EE1E8}" type="slidenum">
              <a:rPr lang="en-CA" smtClean="0"/>
              <a:t>48</a:t>
            </a:fld>
            <a:endParaRPr lang="en-CA"/>
          </a:p>
        </p:txBody>
      </p:sp>
    </p:spTree>
    <p:extLst>
      <p:ext uri="{BB962C8B-B14F-4D97-AF65-F5344CB8AC3E}">
        <p14:creationId xmlns:p14="http://schemas.microsoft.com/office/powerpoint/2010/main" val="682300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trainees </a:t>
            </a:r>
            <a:r>
              <a:rPr lang="en-US" sz="1050" b="0" baseline="0" dirty="0">
                <a:latin typeface="Verdana" panose="020B0604030504040204" pitchFamily="34" charset="0"/>
                <a:ea typeface="Verdana" panose="020B0604030504040204" pitchFamily="34" charset="0"/>
                <a:cs typeface="Verdana" panose="020B0604030504040204" pitchFamily="34" charset="0"/>
              </a:rPr>
              <a:t>can be prompted to provide examples of the questions that they can ask during a patient encounter, to elicit the above information. On the next slide, we present examples of how to ask these questions.</a:t>
            </a:r>
            <a:endParaRPr lang="en-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49</a:t>
            </a:fld>
            <a:endParaRPr lang="en-CA"/>
          </a:p>
        </p:txBody>
      </p:sp>
    </p:spTree>
    <p:extLst>
      <p:ext uri="{BB962C8B-B14F-4D97-AF65-F5344CB8AC3E}">
        <p14:creationId xmlns:p14="http://schemas.microsoft.com/office/powerpoint/2010/main" val="1512078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en-CA" smtClean="0"/>
              <a:t>50</a:t>
            </a:fld>
            <a:endParaRPr lang="en-CA"/>
          </a:p>
        </p:txBody>
      </p:sp>
    </p:spTree>
    <p:extLst>
      <p:ext uri="{BB962C8B-B14F-4D97-AF65-F5344CB8AC3E}">
        <p14:creationId xmlns:p14="http://schemas.microsoft.com/office/powerpoint/2010/main" val="17019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b="0" baseline="0" dirty="0">
                <a:latin typeface="Verdana" panose="020B0604030504040204" pitchFamily="34" charset="0"/>
                <a:ea typeface="Verdana" panose="020B0604030504040204" pitchFamily="34" charset="0"/>
                <a:cs typeface="Verdana" panose="020B0604030504040204" pitchFamily="34" charset="0"/>
              </a:rPr>
              <a:t>Presenter to pause and ask trainees whether the patient has had an appropriate workup.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aseline="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a:latin typeface="Verdana" panose="020B0604030504040204" pitchFamily="34" charset="0"/>
                <a:ea typeface="Verdana" panose="020B0604030504040204" pitchFamily="34" charset="0"/>
                <a:cs typeface="Verdana" panose="020B0604030504040204" pitchFamily="34" charset="0"/>
              </a:rPr>
              <a:t>Questions to pose to trainees:</a:t>
            </a:r>
          </a:p>
          <a:p>
            <a:r>
              <a:rPr lang="en-CA" sz="1050" dirty="0">
                <a:latin typeface="Verdana" panose="020B0604030504040204" pitchFamily="34" charset="0"/>
                <a:ea typeface="Verdana" panose="020B0604030504040204" pitchFamily="34" charset="0"/>
                <a:cs typeface="Verdana" panose="020B0604030504040204" pitchFamily="34" charset="0"/>
              </a:rPr>
              <a:t>Has Mr.</a:t>
            </a:r>
            <a:r>
              <a:rPr lang="en-CA" sz="1050" baseline="0" dirty="0">
                <a:latin typeface="Verdana" panose="020B0604030504040204" pitchFamily="34" charset="0"/>
                <a:ea typeface="Verdana" panose="020B0604030504040204" pitchFamily="34" charset="0"/>
                <a:cs typeface="Verdana" panose="020B0604030504040204" pitchFamily="34" charset="0"/>
              </a:rPr>
              <a:t> </a:t>
            </a:r>
            <a:r>
              <a:rPr lang="en-CA" sz="1050" baseline="0" dirty="0" err="1">
                <a:latin typeface="Verdana" panose="020B0604030504040204" pitchFamily="34" charset="0"/>
                <a:ea typeface="Verdana" panose="020B0604030504040204" pitchFamily="34" charset="0"/>
                <a:cs typeface="Verdana" panose="020B0604030504040204" pitchFamily="34" charset="0"/>
              </a:rPr>
              <a:t>Akay</a:t>
            </a:r>
            <a:r>
              <a:rPr lang="en-CA" sz="1050" baseline="0" dirty="0">
                <a:latin typeface="Verdana" panose="020B0604030504040204" pitchFamily="34" charset="0"/>
                <a:ea typeface="Verdana" panose="020B0604030504040204" pitchFamily="34" charset="0"/>
                <a:cs typeface="Verdana" panose="020B0604030504040204" pitchFamily="34" charset="0"/>
              </a:rPr>
              <a:t> Aye received appropriate care? Has there been any waste in the care that Mr. </a:t>
            </a:r>
            <a:r>
              <a:rPr lang="en-CA" sz="1050" baseline="0" dirty="0" err="1">
                <a:latin typeface="Verdana" panose="020B0604030504040204" pitchFamily="34" charset="0"/>
                <a:ea typeface="Verdana" panose="020B0604030504040204" pitchFamily="34" charset="0"/>
                <a:cs typeface="Verdana" panose="020B0604030504040204" pitchFamily="34" charset="0"/>
              </a:rPr>
              <a:t>Akay</a:t>
            </a:r>
            <a:r>
              <a:rPr lang="en-CA" sz="1050" baseline="0" dirty="0">
                <a:latin typeface="Verdana" panose="020B0604030504040204" pitchFamily="34" charset="0"/>
                <a:ea typeface="Verdana" panose="020B0604030504040204" pitchFamily="34" charset="0"/>
                <a:cs typeface="Verdana" panose="020B0604030504040204" pitchFamily="34" charset="0"/>
              </a:rPr>
              <a:t> Aye has received? </a:t>
            </a:r>
          </a:p>
          <a:p>
            <a:r>
              <a:rPr lang="en-CA" sz="1050" baseline="0" dirty="0">
                <a:latin typeface="Verdana" panose="020B0604030504040204" pitchFamily="34" charset="0"/>
                <a:ea typeface="Verdana" panose="020B0604030504040204" pitchFamily="34" charset="0"/>
                <a:cs typeface="Verdana" panose="020B0604030504040204" pitchFamily="34" charset="0"/>
              </a:rPr>
              <a:t>Has the Internal Medicine resident demonstrated good resource stewardship? </a:t>
            </a:r>
          </a:p>
        </p:txBody>
      </p:sp>
      <p:sp>
        <p:nvSpPr>
          <p:cNvPr id="4" name="Slide Number Placeholder 3"/>
          <p:cNvSpPr>
            <a:spLocks noGrp="1"/>
          </p:cNvSpPr>
          <p:nvPr>
            <p:ph type="sldNum" sz="quarter" idx="10"/>
          </p:nvPr>
        </p:nvSpPr>
        <p:spPr/>
        <p:txBody>
          <a:bodyPr/>
          <a:lstStyle/>
          <a:p>
            <a:fld id="{904F43C5-7990-438D-AED8-0E48326EE1E8}" type="slidenum">
              <a:rPr lang="en-CA" smtClean="0"/>
              <a:t>6</a:t>
            </a:fld>
            <a:endParaRPr lang="en-CA"/>
          </a:p>
        </p:txBody>
      </p:sp>
    </p:spTree>
    <p:extLst>
      <p:ext uri="{BB962C8B-B14F-4D97-AF65-F5344CB8AC3E}">
        <p14:creationId xmlns:p14="http://schemas.microsoft.com/office/powerpoint/2010/main" val="977368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Choosing Wisely Canada. </a:t>
            </a:r>
            <a:r>
              <a:rPr lang="en-CA"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When</a:t>
            </a:r>
            <a:r>
              <a:rPr lang="en-CA" sz="1000" i="1"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it comes to your health, sometimes LESS is more</a:t>
            </a:r>
            <a:r>
              <a:rPr lang="en-CA"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Last retrieved July 31, 2017, from Choosing Wisely Canada’s website: </a:t>
            </a:r>
            <a:r>
              <a:rPr lang="en-CA"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http://www.stmichaelshospital.com/pdf/education/choosing-wisely-4-questions.pdf</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51</a:t>
            </a:fld>
            <a:endParaRPr lang="en-CA"/>
          </a:p>
        </p:txBody>
      </p:sp>
    </p:spTree>
    <p:extLst>
      <p:ext uri="{BB962C8B-B14F-4D97-AF65-F5344CB8AC3E}">
        <p14:creationId xmlns:p14="http://schemas.microsoft.com/office/powerpoint/2010/main" val="228661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t" latinLnBrk="0" hangingPunct="1">
              <a:lnSpc>
                <a:spcPct val="100000"/>
              </a:lnSpc>
              <a:spcBef>
                <a:spcPts val="0"/>
              </a:spcBef>
              <a:spcAft>
                <a:spcPts val="0"/>
              </a:spcAft>
              <a:buClrTx/>
              <a:buSzTx/>
              <a:buFontTx/>
              <a:buNone/>
              <a:tabLst/>
              <a:defRPr/>
            </a:pPr>
            <a:r>
              <a:rPr lang="en-US" sz="1000" b="0" i="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Masic I, M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Miokovi</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and B</a:t>
            </a:r>
            <a:r>
              <a:rPr lang="en-US" sz="1000" b="0" i="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Muhamedagi</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2008.  Evidence Based Medicine – New Approaches and Challenges. </a:t>
            </a:r>
            <a:r>
              <a:rPr lang="en-US" sz="1000" b="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Acta</a:t>
            </a:r>
            <a:r>
              <a:rPr lang="en-US" sz="1000" b="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Informatica</a:t>
            </a:r>
            <a:r>
              <a:rPr lang="en-US" sz="1000" b="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Medica</a:t>
            </a:r>
            <a:r>
              <a:rPr lang="en-US" sz="1000" b="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1"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16</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(4): 219–225.</a:t>
            </a:r>
            <a:endParaRPr lang="en-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52</a:t>
            </a:fld>
            <a:endParaRPr lang="en-CA"/>
          </a:p>
        </p:txBody>
      </p:sp>
    </p:spTree>
    <p:extLst>
      <p:ext uri="{BB962C8B-B14F-4D97-AF65-F5344CB8AC3E}">
        <p14:creationId xmlns:p14="http://schemas.microsoft.com/office/powerpoint/2010/main" val="447145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aseline="0" dirty="0" smtClean="0">
                <a:latin typeface="Verdana" panose="020B0604030504040204" pitchFamily="34" charset="0"/>
                <a:ea typeface="Verdana" panose="020B0604030504040204" pitchFamily="34" charset="0"/>
                <a:cs typeface="Verdana" panose="020B0604030504040204" pitchFamily="34" charset="0"/>
              </a:rPr>
              <a:t>Summarize the previous section and transition to a discussion about overcoming the hidden curriculum as it relates to resource stewardship. </a:t>
            </a:r>
            <a:endParaRPr lang="en-US" sz="1050" baseline="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53</a:t>
            </a:fld>
            <a:endParaRPr lang="en-CA"/>
          </a:p>
        </p:txBody>
      </p:sp>
    </p:spTree>
    <p:extLst>
      <p:ext uri="{BB962C8B-B14F-4D97-AF65-F5344CB8AC3E}">
        <p14:creationId xmlns:p14="http://schemas.microsoft.com/office/powerpoint/2010/main" val="1566741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before </a:t>
            </a:r>
            <a:r>
              <a:rPr lang="en-US" sz="1050" b="0" baseline="0" dirty="0">
                <a:latin typeface="Verdana" panose="020B0604030504040204" pitchFamily="34" charset="0"/>
                <a:ea typeface="Verdana" panose="020B0604030504040204" pitchFamily="34" charset="0"/>
                <a:cs typeface="Verdana" panose="020B0604030504040204" pitchFamily="34" charset="0"/>
              </a:rPr>
              <a:t>presenting examples of how the hidden curriculum impacts practice, trainees can be prompted to provide their own examples.</a:t>
            </a:r>
            <a:endParaRPr lang="en-US" sz="1050" baseline="0" dirty="0">
              <a:latin typeface="Verdana" panose="020B0604030504040204" pitchFamily="34" charset="0"/>
              <a:ea typeface="Verdana" panose="020B0604030504040204" pitchFamily="34" charset="0"/>
              <a:cs typeface="Verdana" panose="020B0604030504040204" pitchFamily="34" charset="0"/>
            </a:endParaRPr>
          </a:p>
          <a:p>
            <a:endParaRPr lang="en-US" sz="1050" baseline="0" dirty="0">
              <a:latin typeface="Verdana" panose="020B0604030504040204" pitchFamily="34" charset="0"/>
              <a:ea typeface="Verdana" panose="020B0604030504040204" pitchFamily="34" charset="0"/>
              <a:cs typeface="Verdana" panose="020B0604030504040204" pitchFamily="34" charset="0"/>
            </a:endParaRPr>
          </a:p>
          <a:p>
            <a:r>
              <a:rPr lang="en-US" sz="1050" baseline="0" dirty="0">
                <a:latin typeface="Verdana" panose="020B0604030504040204" pitchFamily="34" charset="0"/>
                <a:ea typeface="Verdana" panose="020B0604030504040204" pitchFamily="34" charset="0"/>
                <a:cs typeface="Verdana" panose="020B0604030504040204" pitchFamily="34" charset="0"/>
              </a:rPr>
              <a:t>Examples of how the hidden curriculum impacts trainee practice may include:</a:t>
            </a:r>
          </a:p>
          <a:p>
            <a:pPr marL="171450" indent="-171450">
              <a:buFont typeface="Arial" charset="0"/>
              <a:buChar char="•"/>
            </a:pPr>
            <a:r>
              <a:rPr lang="en-US" sz="1050" baseline="0" dirty="0">
                <a:latin typeface="Verdana" panose="020B0604030504040204" pitchFamily="34" charset="0"/>
                <a:ea typeface="Verdana" panose="020B0604030504040204" pitchFamily="34" charset="0"/>
                <a:cs typeface="Verdana" panose="020B0604030504040204" pitchFamily="34" charset="0"/>
              </a:rPr>
              <a:t>Over-ordering tests to demonstrate breadth of knowledge.</a:t>
            </a:r>
          </a:p>
          <a:p>
            <a:pPr marL="171450" indent="-171450">
              <a:buFont typeface="Arial" charset="0"/>
              <a:buChar char="•"/>
            </a:pPr>
            <a:r>
              <a:rPr lang="en-US" sz="1050" baseline="0" dirty="0">
                <a:latin typeface="Verdana" panose="020B0604030504040204" pitchFamily="34" charset="0"/>
                <a:ea typeface="Verdana" panose="020B0604030504040204" pitchFamily="34" charset="0"/>
                <a:cs typeface="Verdana" panose="020B0604030504040204" pitchFamily="34" charset="0"/>
              </a:rPr>
              <a:t>Decision to order unnecessary test or administer unnecessary treatment in order to do “something” rather than “nothing”.</a:t>
            </a:r>
          </a:p>
          <a:p>
            <a:pPr marL="171450" indent="-171450">
              <a:buFont typeface="Arial" charset="0"/>
              <a:buChar char="•"/>
            </a:pPr>
            <a:r>
              <a:rPr lang="en-US" sz="1050" baseline="0" dirty="0" smtClean="0">
                <a:latin typeface="Verdana" panose="020B0604030504040204" pitchFamily="34" charset="0"/>
                <a:ea typeface="Verdana" panose="020B0604030504040204" pitchFamily="34" charset="0"/>
                <a:cs typeface="Verdana" panose="020B0604030504040204" pitchFamily="34" charset="0"/>
              </a:rPr>
              <a:t>Discomfort questioning </a:t>
            </a:r>
            <a:r>
              <a:rPr lang="en-US" sz="1050" baseline="0" dirty="0">
                <a:latin typeface="Verdana" panose="020B0604030504040204" pitchFamily="34" charset="0"/>
                <a:ea typeface="Verdana" panose="020B0604030504040204" pitchFamily="34" charset="0"/>
                <a:cs typeface="Verdana" panose="020B0604030504040204" pitchFamily="34" charset="0"/>
              </a:rPr>
              <a:t>tests that are believed to be inappropriate.</a:t>
            </a:r>
          </a:p>
          <a:p>
            <a:pPr marL="171450" indent="-171450">
              <a:buFont typeface="Arial" charset="0"/>
              <a:buChar char="•"/>
            </a:pPr>
            <a:r>
              <a:rPr lang="en-US" sz="1050" b="0" baseline="0" dirty="0">
                <a:latin typeface="Verdana" panose="020B0604030504040204" pitchFamily="34" charset="0"/>
                <a:ea typeface="Verdana" panose="020B0604030504040204" pitchFamily="34" charset="0"/>
                <a:cs typeface="Verdana" panose="020B0604030504040204" pitchFamily="34" charset="0"/>
              </a:rPr>
              <a:t>Over-dependence on specialist consultation for issues within a provider’s scope.</a:t>
            </a:r>
          </a:p>
          <a:p>
            <a:pPr marL="171450" indent="-171450">
              <a:buFont typeface="Arial" charset="0"/>
              <a:buChar char="•"/>
            </a:pPr>
            <a:r>
              <a:rPr lang="en-US" sz="1050" b="0" baseline="0" dirty="0">
                <a:latin typeface="Verdana" panose="020B0604030504040204" pitchFamily="34" charset="0"/>
                <a:ea typeface="Verdana" panose="020B0604030504040204" pitchFamily="34" charset="0"/>
                <a:cs typeface="Verdana" panose="020B0604030504040204" pitchFamily="34" charset="0"/>
              </a:rPr>
              <a:t>Emulating the practice of previous teachers despite current evidence that runs contrary to this practice.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aseline="0" dirty="0">
                <a:latin typeface="Verdana" panose="020B0604030504040204" pitchFamily="34" charset="0"/>
                <a:ea typeface="Verdana" panose="020B0604030504040204" pitchFamily="34" charset="0"/>
                <a:cs typeface="Verdana" panose="020B0604030504040204" pitchFamily="34" charset="0"/>
              </a:rPr>
              <a:t>“Blanket ordering” of tests based on a patient’s presenting issue (e.g. extensive work-up for delirium after clear precipitant identified</a:t>
            </a:r>
            <a:r>
              <a:rPr lang="en-US" sz="1050" baseline="0" dirty="0" smtClean="0">
                <a:latin typeface="Verdana" panose="020B0604030504040204" pitchFamily="34" charset="0"/>
                <a:ea typeface="Verdana" panose="020B0604030504040204" pitchFamily="34" charset="0"/>
                <a:cs typeface="Verdana" panose="020B0604030504040204" pitchFamily="34" charset="0"/>
              </a:rPr>
              <a:t>).</a:t>
            </a:r>
            <a:endParaRPr lang="en-US" sz="1050" i="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54</a:t>
            </a:fld>
            <a:endParaRPr lang="en-CA"/>
          </a:p>
        </p:txBody>
      </p:sp>
    </p:spTree>
    <p:extLst>
      <p:ext uri="{BB962C8B-B14F-4D97-AF65-F5344CB8AC3E}">
        <p14:creationId xmlns:p14="http://schemas.microsoft.com/office/powerpoint/2010/main" val="1558492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Choosing Wisely</a:t>
            </a:r>
            <a:r>
              <a:rPr lang="en-CA" sz="10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Canada</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Six Things Medical Students and Trainees Should Question</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Last retrieved July 31, 2017 from https://choosingwiselycanada.org/students/ </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55</a:t>
            </a:fld>
            <a:endParaRPr lang="en-CA"/>
          </a:p>
        </p:txBody>
      </p:sp>
    </p:spTree>
    <p:extLst>
      <p:ext uri="{BB962C8B-B14F-4D97-AF65-F5344CB8AC3E}">
        <p14:creationId xmlns:p14="http://schemas.microsoft.com/office/powerpoint/2010/main" val="1715809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latin typeface="Verdana" panose="020B0604030504040204" pitchFamily="34" charset="0"/>
                <a:ea typeface="Verdana" panose="020B0604030504040204" pitchFamily="34" charset="0"/>
                <a:cs typeface="Verdana" panose="020B0604030504040204" pitchFamily="34" charset="0"/>
              </a:rPr>
              <a:t>The Choosing Wisely Canada </a:t>
            </a:r>
            <a:r>
              <a:rPr lang="mr-IN" sz="1050" dirty="0" smtClean="0">
                <a:latin typeface="Verdana" panose="020B0604030504040204" pitchFamily="34" charset="0"/>
                <a:ea typeface="Verdana" panose="020B0604030504040204" pitchFamily="34" charset="0"/>
              </a:rPr>
              <a:t>–</a:t>
            </a:r>
            <a:r>
              <a:rPr lang="en-US" sz="1050" dirty="0" smtClean="0">
                <a:latin typeface="Verdana" panose="020B0604030504040204" pitchFamily="34" charset="0"/>
                <a:ea typeface="Verdana" panose="020B0604030504040204" pitchFamily="34" charset="0"/>
                <a:cs typeface="Verdana" panose="020B0604030504040204" pitchFamily="34" charset="0"/>
              </a:rPr>
              <a:t> Resident Doctors of Canada list represents</a:t>
            </a:r>
            <a:r>
              <a:rPr lang="en-US" sz="1050" baseline="0" dirty="0" smtClean="0">
                <a:latin typeface="Verdana" panose="020B0604030504040204" pitchFamily="34" charset="0"/>
                <a:ea typeface="Verdana" panose="020B0604030504040204" pitchFamily="34" charset="0"/>
                <a:cs typeface="Verdana" panose="020B0604030504040204" pitchFamily="34" charset="0"/>
              </a:rPr>
              <a:t> concrete actions that residents can take to practice resource stewardship on an ongoing basis.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Verdana" panose="020B0604030504040204" pitchFamily="34" charset="0"/>
                <a:ea typeface="Verdana" panose="020B0604030504040204" pitchFamily="34" charset="0"/>
                <a:cs typeface="Verdana" panose="020B0604030504040204" pitchFamily="34" charset="0"/>
              </a:rPr>
              <a:t>------------------</a:t>
            </a:r>
            <a:endParaRPr lang="en-US" sz="1050" baseline="0" dirty="0" smtClean="0">
              <a:latin typeface="Verdana" panose="020B0604030504040204" pitchFamily="34" charset="0"/>
              <a:ea typeface="Verdana" panose="020B0604030504040204" pitchFamily="34" charset="0"/>
              <a:cs typeface="Verdana" panose="020B0604030504040204" pitchFamily="34" charset="0"/>
            </a:endParaRPr>
          </a:p>
          <a:p>
            <a:r>
              <a:rPr lang="en-CA" sz="105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Choosing Wisely</a:t>
            </a:r>
            <a:r>
              <a:rPr lang="en-CA" sz="10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Canada</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Five Things Residents and Patients Should Question</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Last retrieved July 31, 2017 from https://choosingwiselycanada.org/wp-content/uploads/2017/06/Residents.pdf </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56</a:t>
            </a:fld>
            <a:endParaRPr lang="en-CA"/>
          </a:p>
        </p:txBody>
      </p:sp>
    </p:spTree>
    <p:extLst>
      <p:ext uri="{BB962C8B-B14F-4D97-AF65-F5344CB8AC3E}">
        <p14:creationId xmlns:p14="http://schemas.microsoft.com/office/powerpoint/2010/main" val="998216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904F43C5-7990-438D-AED8-0E48326EE1E8}" type="slidenum">
              <a:rPr lang="en-CA" smtClean="0"/>
              <a:t>57</a:t>
            </a:fld>
            <a:endParaRPr lang="en-CA"/>
          </a:p>
        </p:txBody>
      </p:sp>
    </p:spTree>
    <p:extLst>
      <p:ext uri="{BB962C8B-B14F-4D97-AF65-F5344CB8AC3E}">
        <p14:creationId xmlns:p14="http://schemas.microsoft.com/office/powerpoint/2010/main" val="2105166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4F43C5-7990-438D-AED8-0E48326EE1E8}" type="slidenum">
              <a:rPr lang="en-CA" smtClean="0"/>
              <a:t>58</a:t>
            </a:fld>
            <a:endParaRPr lang="en-CA"/>
          </a:p>
        </p:txBody>
      </p:sp>
    </p:spTree>
    <p:extLst>
      <p:ext uri="{BB962C8B-B14F-4D97-AF65-F5344CB8AC3E}">
        <p14:creationId xmlns:p14="http://schemas.microsoft.com/office/powerpoint/2010/main" val="3972621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b="1" dirty="0" smtClean="0">
                <a:latin typeface="Verdana" panose="020B0604030504040204" pitchFamily="34" charset="0"/>
                <a:ea typeface="Verdana" panose="020B0604030504040204" pitchFamily="34" charset="0"/>
                <a:cs typeface="Verdana" panose="020B0604030504040204" pitchFamily="34" charset="0"/>
              </a:rPr>
              <a:t>Knowledge </a:t>
            </a:r>
            <a:r>
              <a:rPr lang="en-US" sz="1050" b="1" dirty="0">
                <a:latin typeface="Verdana" panose="020B0604030504040204" pitchFamily="34" charset="0"/>
                <a:ea typeface="Verdana" panose="020B0604030504040204" pitchFamily="34" charset="0"/>
                <a:cs typeface="Verdana" panose="020B0604030504040204" pitchFamily="34" charset="0"/>
              </a:rPr>
              <a:t>transmission:</a:t>
            </a:r>
          </a:p>
          <a:p>
            <a:pPr marL="628650" lvl="1" indent="-171450">
              <a:buFont typeface="Arial" panose="020B0604020202020204" pitchFamily="34" charset="0"/>
              <a:buChar char="•"/>
            </a:pPr>
            <a:r>
              <a:rPr lang="en-US" sz="1050" dirty="0" smtClean="0">
                <a:latin typeface="Verdana" panose="020B0604030504040204" pitchFamily="34" charset="0"/>
                <a:ea typeface="Verdana" panose="020B0604030504040204" pitchFamily="34" charset="0"/>
                <a:cs typeface="Verdana" panose="020B0604030504040204" pitchFamily="34" charset="0"/>
              </a:rPr>
              <a:t>Prices </a:t>
            </a:r>
            <a:r>
              <a:rPr lang="en-US" sz="1050" dirty="0">
                <a:latin typeface="Verdana" panose="020B0604030504040204" pitchFamily="34" charset="0"/>
                <a:ea typeface="Verdana" panose="020B0604030504040204" pitchFamily="34" charset="0"/>
                <a:cs typeface="Verdana" panose="020B0604030504040204" pitchFamily="34" charset="0"/>
              </a:rPr>
              <a:t>and health economics – refers to understanding the prices of medical services and learning basic health economics,</a:t>
            </a:r>
            <a:r>
              <a:rPr lang="en-US" sz="1050" baseline="0" dirty="0">
                <a:latin typeface="Verdana" panose="020B0604030504040204" pitchFamily="34" charset="0"/>
                <a:ea typeface="Verdana" panose="020B0604030504040204" pitchFamily="34" charset="0"/>
                <a:cs typeface="Verdana" panose="020B0604030504040204" pitchFamily="34" charset="0"/>
              </a:rPr>
              <a:t> including the concepts of competitive market forces and the role of insurance companies in price setting</a:t>
            </a:r>
            <a:endParaRPr lang="en-US" sz="1050" b="1"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050" b="1" dirty="0">
                <a:latin typeface="Verdana" panose="020B0604030504040204" pitchFamily="34" charset="0"/>
                <a:ea typeface="Verdana" panose="020B0604030504040204" pitchFamily="34" charset="0"/>
                <a:cs typeface="Verdana" panose="020B0604030504040204" pitchFamily="34" charset="0"/>
              </a:rPr>
              <a:t>Reflective practice:</a:t>
            </a:r>
          </a:p>
          <a:p>
            <a:pPr marL="628650" lvl="1" indent="-171450">
              <a:buFont typeface="Arial" panose="020B0604020202020204" pitchFamily="34" charset="0"/>
              <a:buChar char="•"/>
            </a:pPr>
            <a:r>
              <a:rPr lang="en-US" sz="1050" dirty="0" smtClean="0">
                <a:latin typeface="Verdana" panose="020B0604030504040204" pitchFamily="34" charset="0"/>
                <a:ea typeface="Verdana" panose="020B0604030504040204" pitchFamily="34" charset="0"/>
                <a:cs typeface="Verdana" panose="020B0604030504040204" pitchFamily="34" charset="0"/>
              </a:rPr>
              <a:t>Reflective </a:t>
            </a:r>
            <a:r>
              <a:rPr lang="en-US" sz="1050" dirty="0">
                <a:latin typeface="Verdana" panose="020B0604030504040204" pitchFamily="34" charset="0"/>
                <a:ea typeface="Verdana" panose="020B0604030504040204" pitchFamily="34" charset="0"/>
                <a:cs typeface="Verdana" panose="020B0604030504040204" pitchFamily="34" charset="0"/>
              </a:rPr>
              <a:t>questions – refers to reflection on medical decisions, quality of care, cost-effectiveness of care</a:t>
            </a:r>
          </a:p>
          <a:p>
            <a:pPr marL="171450" indent="-171450">
              <a:buFont typeface="Arial" panose="020B0604020202020204" pitchFamily="34" charset="0"/>
              <a:buChar char="•"/>
            </a:pPr>
            <a:r>
              <a:rPr lang="en-US" sz="1050" b="1" dirty="0">
                <a:latin typeface="Verdana" panose="020B0604030504040204" pitchFamily="34" charset="0"/>
                <a:ea typeface="Verdana" panose="020B0604030504040204" pitchFamily="34" charset="0"/>
                <a:cs typeface="Verdana" panose="020B0604030504040204" pitchFamily="34" charset="0"/>
              </a:rPr>
              <a:t>Supportive learning environment:</a:t>
            </a:r>
          </a:p>
          <a:p>
            <a:pPr marL="628650" lvl="1" indent="-171450">
              <a:buFont typeface="Arial" panose="020B0604020202020204" pitchFamily="34" charset="0"/>
              <a:buChar char="•"/>
            </a:pPr>
            <a:r>
              <a:rPr lang="en-US" sz="1050" dirty="0">
                <a:latin typeface="Verdana" panose="020B0604030504040204" pitchFamily="34" charset="0"/>
                <a:ea typeface="Verdana" panose="020B0604030504040204" pitchFamily="34" charset="0"/>
                <a:cs typeface="Verdana" panose="020B0604030504040204" pitchFamily="34" charset="0"/>
              </a:rPr>
              <a:t>Macro-level support – refers to access to health care costs, incentives to modify practice, availability of resources</a:t>
            </a:r>
          </a:p>
          <a:p>
            <a:pPr marL="628650" lvl="1" indent="-171450">
              <a:buFont typeface="Arial" panose="020B0604020202020204" pitchFamily="34" charset="0"/>
              <a:buChar char="•"/>
            </a:pPr>
            <a:r>
              <a:rPr lang="en-US" sz="1050" dirty="0">
                <a:latin typeface="Verdana" panose="020B0604030504040204" pitchFamily="34" charset="0"/>
                <a:ea typeface="Verdana" panose="020B0604030504040204" pitchFamily="34" charset="0"/>
                <a:cs typeface="Verdana" panose="020B0604030504040204" pitchFamily="34" charset="0"/>
              </a:rPr>
              <a:t>Clinical role models – refers to importance of clinical role models supporting and teaching high-value care</a:t>
            </a:r>
          </a:p>
          <a:p>
            <a:pPr marL="628650" lvl="1" indent="-171450">
              <a:buFont typeface="Arial" panose="020B0604020202020204" pitchFamily="34" charset="0"/>
              <a:buChar char="•"/>
            </a:pPr>
            <a:r>
              <a:rPr lang="en-US" sz="1050" dirty="0">
                <a:latin typeface="Verdana" panose="020B0604030504040204" pitchFamily="34" charset="0"/>
                <a:ea typeface="Verdana" panose="020B0604030504040204" pitchFamily="34" charset="0"/>
                <a:cs typeface="Verdana" panose="020B0604030504040204" pitchFamily="34" charset="0"/>
              </a:rPr>
              <a:t>Culture of </a:t>
            </a:r>
            <a:r>
              <a:rPr lang="en-US" sz="1050" dirty="0" err="1">
                <a:latin typeface="Verdana" panose="020B0604030504040204" pitchFamily="34" charset="0"/>
                <a:ea typeface="Verdana" panose="020B0604030504040204" pitchFamily="34" charset="0"/>
                <a:cs typeface="Verdana" panose="020B0604030504040204" pitchFamily="34" charset="0"/>
              </a:rPr>
              <a:t>interprofessional</a:t>
            </a:r>
            <a:r>
              <a:rPr lang="en-US" sz="1050" dirty="0">
                <a:latin typeface="Verdana" panose="020B0604030504040204" pitchFamily="34" charset="0"/>
                <a:ea typeface="Verdana" panose="020B0604030504040204" pitchFamily="34" charset="0"/>
                <a:cs typeface="Verdana" panose="020B0604030504040204" pitchFamily="34" charset="0"/>
              </a:rPr>
              <a:t> collaboration – refers to creating culture among physicians and allied health to strive for practicing high-value care </a:t>
            </a:r>
          </a:p>
          <a:p>
            <a:endParaRPr lang="en-US" sz="1050" dirty="0">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Stammen LA, RS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Stalmeijer</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R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Paternotte</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AOudkerk</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Pool, EW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Driessen</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F Scheele and LPS Stassen. 2015. Training Physicians to Provide High-Value, Cost-Conscious Care: A Systematic Review. </a:t>
            </a:r>
            <a:r>
              <a:rPr lang="en-CA"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JAMA. </a:t>
            </a:r>
            <a:r>
              <a:rPr lang="en-CA"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314</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(22):2384-2400.</a:t>
            </a:r>
            <a:endParaRPr lang="en-US" dirty="0"/>
          </a:p>
        </p:txBody>
      </p:sp>
      <p:sp>
        <p:nvSpPr>
          <p:cNvPr id="4" name="Slide Number Placeholder 3"/>
          <p:cNvSpPr>
            <a:spLocks noGrp="1"/>
          </p:cNvSpPr>
          <p:nvPr>
            <p:ph type="sldNum" sz="quarter" idx="10"/>
          </p:nvPr>
        </p:nvSpPr>
        <p:spPr/>
        <p:txBody>
          <a:bodyPr/>
          <a:lstStyle/>
          <a:p>
            <a:fld id="{904F43C5-7990-438D-AED8-0E48326EE1E8}" type="slidenum">
              <a:rPr lang="en-CA" smtClean="0"/>
              <a:t>59</a:t>
            </a:fld>
            <a:endParaRPr lang="en-CA"/>
          </a:p>
        </p:txBody>
      </p:sp>
    </p:spTree>
    <p:extLst>
      <p:ext uri="{BB962C8B-B14F-4D97-AF65-F5344CB8AC3E}">
        <p14:creationId xmlns:p14="http://schemas.microsoft.com/office/powerpoint/2010/main" val="2744121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smtClean="0">
                <a:latin typeface="Verdana" panose="020B0604030504040204" pitchFamily="34" charset="0"/>
                <a:ea typeface="Verdana" panose="020B0604030504040204" pitchFamily="34" charset="0"/>
                <a:cs typeface="Verdana" panose="020B0604030504040204" pitchFamily="34" charset="0"/>
              </a:rPr>
              <a:t>Note: </a:t>
            </a:r>
            <a:r>
              <a:rPr lang="en-US" sz="1050" b="0" dirty="0" smtClean="0">
                <a:latin typeface="Verdana" panose="020B0604030504040204" pitchFamily="34" charset="0"/>
                <a:ea typeface="Verdana" panose="020B0604030504040204" pitchFamily="34" charset="0"/>
                <a:cs typeface="Verdana" panose="020B0604030504040204" pitchFamily="34" charset="0"/>
              </a:rPr>
              <a:t>You may wish to present this</a:t>
            </a:r>
            <a:r>
              <a:rPr lang="en-US" sz="1050" b="0" baseline="0" dirty="0" smtClean="0">
                <a:latin typeface="Verdana" panose="020B0604030504040204" pitchFamily="34" charset="0"/>
                <a:ea typeface="Verdana" panose="020B0604030504040204" pitchFamily="34" charset="0"/>
                <a:cs typeface="Verdana" panose="020B0604030504040204" pitchFamily="34" charset="0"/>
              </a:rPr>
              <a:t> and the subsequent slides to encourage residents to take part in resource stewardship projects. </a:t>
            </a:r>
          </a:p>
          <a:p>
            <a:endParaRPr lang="en-US" sz="1050" b="0" baseline="0" dirty="0" smtClean="0">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Vanderby S, A </a:t>
            </a:r>
            <a:r>
              <a:rPr lang="en-US" sz="1000" b="0" i="0"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Badea</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JN Peña Sánchez, N Kalra and P </a:t>
            </a:r>
            <a:r>
              <a:rPr lang="en-US" sz="1000" b="0" i="0"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Babyn</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2017. Variations in Magnetic Resonance Imaging Provision and Processes Among Canadian Academic </a:t>
            </a:r>
            <a:r>
              <a:rPr lang="en-US" sz="1000" b="0" i="0"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Centres</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Canadian Association of Radiologists Journal.</a:t>
            </a:r>
            <a:r>
              <a:rPr lang="en-US" sz="1000" b="0" i="1"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1"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68</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(1):56-65.</a:t>
            </a:r>
          </a:p>
        </p:txBody>
      </p:sp>
      <p:sp>
        <p:nvSpPr>
          <p:cNvPr id="4" name="Slide Number Placeholder 3"/>
          <p:cNvSpPr>
            <a:spLocks noGrp="1"/>
          </p:cNvSpPr>
          <p:nvPr>
            <p:ph type="sldNum" sz="quarter" idx="10"/>
          </p:nvPr>
        </p:nvSpPr>
        <p:spPr/>
        <p:txBody>
          <a:bodyPr/>
          <a:lstStyle/>
          <a:p>
            <a:fld id="{904F43C5-7990-438D-AED8-0E48326EE1E8}" type="slidenum">
              <a:rPr lang="en-CA" smtClean="0"/>
              <a:t>60</a:t>
            </a:fld>
            <a:endParaRPr lang="en-CA"/>
          </a:p>
        </p:txBody>
      </p:sp>
    </p:spTree>
    <p:extLst>
      <p:ext uri="{BB962C8B-B14F-4D97-AF65-F5344CB8AC3E}">
        <p14:creationId xmlns:p14="http://schemas.microsoft.com/office/powerpoint/2010/main" val="155054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begin our discussion of waste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in healthcare and resource stewardship by introducing an anchoring Case Study.</a:t>
            </a:r>
            <a:endPar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CA" sz="1050" dirty="0" smtClean="0">
              <a:latin typeface="Verdana" panose="020B0604030504040204" pitchFamily="34" charset="0"/>
              <a:ea typeface="Verdana" panose="020B0604030504040204" pitchFamily="34" charset="0"/>
              <a:cs typeface="Verdana" panose="020B0604030504040204" pitchFamily="34" charset="0"/>
            </a:endParaRPr>
          </a:p>
          <a:p>
            <a:r>
              <a:rPr lang="en-CA" sz="1050" dirty="0" smtClean="0">
                <a:latin typeface="Verdana" panose="020B0604030504040204" pitchFamily="34" charset="0"/>
                <a:ea typeface="Verdana" panose="020B0604030504040204" pitchFamily="34" charset="0"/>
                <a:cs typeface="Verdana" panose="020B0604030504040204" pitchFamily="34" charset="0"/>
              </a:rPr>
              <a:t>Overuse </a:t>
            </a:r>
            <a:r>
              <a:rPr lang="en-CA" sz="1050" dirty="0">
                <a:latin typeface="Verdana" panose="020B0604030504040204" pitchFamily="34" charset="0"/>
                <a:ea typeface="Verdana" panose="020B0604030504040204" pitchFamily="34" charset="0"/>
                <a:cs typeface="Verdana" panose="020B0604030504040204" pitchFamily="34" charset="0"/>
              </a:rPr>
              <a:t>is evident because the</a:t>
            </a:r>
            <a:r>
              <a:rPr lang="en-CA" sz="1050" baseline="0" dirty="0">
                <a:latin typeface="Verdana" panose="020B0604030504040204" pitchFamily="34" charset="0"/>
                <a:ea typeface="Verdana" panose="020B0604030504040204" pitchFamily="34" charset="0"/>
                <a:cs typeface="Verdana" panose="020B0604030504040204" pitchFamily="34" charset="0"/>
              </a:rPr>
              <a:t> infant</a:t>
            </a:r>
            <a:r>
              <a:rPr lang="en-CA" sz="1050" dirty="0">
                <a:latin typeface="Verdana" panose="020B0604030504040204" pitchFamily="34" charset="0"/>
                <a:ea typeface="Verdana" panose="020B0604030504040204" pitchFamily="34" charset="0"/>
                <a:cs typeface="Verdana" panose="020B0604030504040204" pitchFamily="34" charset="0"/>
              </a:rPr>
              <a:t> was subjected to diagnostic work up for GERD.</a:t>
            </a:r>
            <a:r>
              <a:rPr lang="en-CA" sz="1050" baseline="0" dirty="0">
                <a:latin typeface="Verdana" panose="020B0604030504040204" pitchFamily="34" charset="0"/>
                <a:ea typeface="Verdana" panose="020B0604030504040204" pitchFamily="34" charset="0"/>
                <a:cs typeface="Verdana" panose="020B0604030504040204" pitchFamily="34" charset="0"/>
              </a:rPr>
              <a:t> D</a:t>
            </a:r>
            <a:r>
              <a:rPr lang="en-CA" sz="1050" dirty="0">
                <a:latin typeface="Verdana" panose="020B0604030504040204" pitchFamily="34" charset="0"/>
                <a:ea typeface="Verdana" panose="020B0604030504040204" pitchFamily="34" charset="0"/>
                <a:cs typeface="Verdana" panose="020B0604030504040204" pitchFamily="34" charset="0"/>
              </a:rPr>
              <a:t>espite</a:t>
            </a:r>
            <a:r>
              <a:rPr lang="en-CA" sz="1050" baseline="0" dirty="0">
                <a:latin typeface="Verdana" panose="020B0604030504040204" pitchFamily="34" charset="0"/>
                <a:ea typeface="Verdana" panose="020B0604030504040204" pitchFamily="34" charset="0"/>
                <a:cs typeface="Verdana" panose="020B0604030504040204" pitchFamily="34" charset="0"/>
              </a:rPr>
              <a:t> being</a:t>
            </a:r>
            <a:r>
              <a:rPr lang="en-CA" sz="1050" dirty="0">
                <a:latin typeface="Verdana" panose="020B0604030504040204" pitchFamily="34" charset="0"/>
                <a:ea typeface="Verdana" panose="020B0604030504040204" pitchFamily="34" charset="0"/>
                <a:cs typeface="Verdana" panose="020B0604030504040204" pitchFamily="34" charset="0"/>
              </a:rPr>
              <a:t> clinically well, he</a:t>
            </a:r>
            <a:r>
              <a:rPr lang="en-CA" sz="1050" baseline="0" dirty="0">
                <a:latin typeface="Verdana" panose="020B0604030504040204" pitchFamily="34" charset="0"/>
                <a:ea typeface="Verdana" panose="020B0604030504040204" pitchFamily="34" charset="0"/>
                <a:cs typeface="Verdana" panose="020B0604030504040204" pitchFamily="34" charset="0"/>
              </a:rPr>
              <a:t> was</a:t>
            </a:r>
            <a:r>
              <a:rPr lang="en-CA" sz="1050" dirty="0">
                <a:latin typeface="Verdana" panose="020B0604030504040204" pitchFamily="34" charset="0"/>
                <a:ea typeface="Verdana" panose="020B0604030504040204" pitchFamily="34" charset="0"/>
                <a:cs typeface="Verdana" panose="020B0604030504040204" pitchFamily="34" charset="0"/>
              </a:rPr>
              <a:t> unnecessarily treated with ranitidine, which contributed to the medication</a:t>
            </a:r>
            <a:r>
              <a:rPr lang="en-CA" sz="1050" baseline="0" dirty="0">
                <a:latin typeface="Verdana" panose="020B0604030504040204" pitchFamily="34" charset="0"/>
                <a:ea typeface="Verdana" panose="020B0604030504040204" pitchFamily="34" charset="0"/>
                <a:cs typeface="Verdana" panose="020B0604030504040204" pitchFamily="34" charset="0"/>
              </a:rPr>
              <a:t> side-effect </a:t>
            </a:r>
            <a:r>
              <a:rPr lang="en-CA" sz="1050" dirty="0">
                <a:latin typeface="Verdana" panose="020B0604030504040204" pitchFamily="34" charset="0"/>
                <a:ea typeface="Verdana" panose="020B0604030504040204" pitchFamily="34" charset="0"/>
                <a:cs typeface="Verdana" panose="020B0604030504040204" pitchFamily="34" charset="0"/>
              </a:rPr>
              <a:t>of diarrhea. </a:t>
            </a:r>
          </a:p>
          <a:p>
            <a:endParaRPr lang="en-CA" b="1" dirty="0"/>
          </a:p>
        </p:txBody>
      </p:sp>
      <p:sp>
        <p:nvSpPr>
          <p:cNvPr id="4" name="Slide Number Placeholder 3"/>
          <p:cNvSpPr>
            <a:spLocks noGrp="1"/>
          </p:cNvSpPr>
          <p:nvPr>
            <p:ph type="sldNum" sz="quarter" idx="10"/>
          </p:nvPr>
        </p:nvSpPr>
        <p:spPr/>
        <p:txBody>
          <a:bodyPr/>
          <a:lstStyle/>
          <a:p>
            <a:fld id="{C05C53E4-FEA3-441D-9BEC-108D2C457A90}" type="slidenum">
              <a:rPr lang="en-CA" smtClean="0"/>
              <a:t>7</a:t>
            </a:fld>
            <a:endParaRPr lang="en-CA"/>
          </a:p>
        </p:txBody>
      </p:sp>
    </p:spTree>
    <p:extLst>
      <p:ext uri="{BB962C8B-B14F-4D97-AF65-F5344CB8AC3E}">
        <p14:creationId xmlns:p14="http://schemas.microsoft.com/office/powerpoint/2010/main" val="2444811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aseline="0" dirty="0" smtClean="0">
                <a:latin typeface="Verdana" panose="020B0604030504040204" pitchFamily="34" charset="0"/>
                <a:ea typeface="Verdana" panose="020B0604030504040204" pitchFamily="34" charset="0"/>
                <a:cs typeface="Verdana" panose="020B0604030504040204" pitchFamily="34" charset="0"/>
              </a:rPr>
              <a:t>Intervention included </a:t>
            </a:r>
            <a:r>
              <a:rPr lang="en-US" sz="1050" baseline="0" dirty="0">
                <a:latin typeface="Verdana" panose="020B0604030504040204" pitchFamily="34" charset="0"/>
                <a:ea typeface="Verdana" panose="020B0604030504040204" pitchFamily="34" charset="0"/>
                <a:cs typeface="Verdana" panose="020B0604030504040204" pitchFamily="34" charset="0"/>
              </a:rPr>
              <a:t>a lecture on appropriate-use criteria for ordering echocardiograms, provision of a pocket card with appropriate-use criteria, and bi-weekly audit and feedback via email.  Following the intervention, there was a </a:t>
            </a:r>
            <a:r>
              <a:rPr lang="en-US" sz="1050" baseline="0" dirty="0" smtClean="0">
                <a:latin typeface="Verdana" panose="020B0604030504040204" pitchFamily="34" charset="0"/>
                <a:ea typeface="Verdana" panose="020B0604030504040204" pitchFamily="34" charset="0"/>
                <a:cs typeface="Verdana" panose="020B0604030504040204" pitchFamily="34" charset="0"/>
              </a:rPr>
              <a:t>26 per cent </a:t>
            </a:r>
            <a:r>
              <a:rPr lang="en-US" sz="1050" baseline="0" dirty="0">
                <a:latin typeface="Verdana" panose="020B0604030504040204" pitchFamily="34" charset="0"/>
                <a:ea typeface="Verdana" panose="020B0604030504040204" pitchFamily="34" charset="0"/>
                <a:cs typeface="Verdana" panose="020B0604030504040204" pitchFamily="34" charset="0"/>
              </a:rPr>
              <a:t>reduction in overall echocardiograms ordered, with a significantly lower rate of inappropriate ordering, and significantly higher rate of appropriate ordering</a:t>
            </a:r>
            <a:r>
              <a:rPr lang="en-US" sz="1050" baseline="0" dirty="0" smtClean="0">
                <a:latin typeface="Verdana" panose="020B0604030504040204" pitchFamily="34" charset="0"/>
                <a:ea typeface="Verdana" panose="020B0604030504040204" pitchFamily="34" charset="0"/>
                <a:cs typeface="Verdana" panose="020B0604030504040204" pitchFamily="34" charset="0"/>
              </a:rPr>
              <a:t>.</a:t>
            </a:r>
          </a:p>
          <a:p>
            <a:endParaRPr lang="en-US" sz="1050" baseline="0" dirty="0" smtClean="0">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endParaRPr lang="en-US"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baseline="0" dirty="0" smtClean="0">
                <a:latin typeface="Verdana" panose="020B0604030504040204" pitchFamily="34" charset="0"/>
                <a:ea typeface="Verdana" panose="020B0604030504040204" pitchFamily="34" charset="0"/>
                <a:cs typeface="Verdana" panose="020B0604030504040204" pitchFamily="34" charset="0"/>
              </a:rPr>
              <a:t>Bhatia RS, CE Milford, MH Picard and RB Weiner. 2013. An educational intervention reduces the rate of inappropriate echocardiograms on an inpatient medical service. </a:t>
            </a:r>
            <a:r>
              <a:rPr lang="en-US" sz="1000" i="1" baseline="0" dirty="0" smtClean="0">
                <a:latin typeface="Verdana" panose="020B0604030504040204" pitchFamily="34" charset="0"/>
                <a:ea typeface="Verdana" panose="020B0604030504040204" pitchFamily="34" charset="0"/>
                <a:cs typeface="Verdana" panose="020B0604030504040204" pitchFamily="34" charset="0"/>
              </a:rPr>
              <a:t>JACC: Cardiovascular Imaging</a:t>
            </a:r>
            <a:r>
              <a:rPr lang="en-US" sz="1000" baseline="0" dirty="0" smtClean="0">
                <a:latin typeface="Verdana" panose="020B0604030504040204" pitchFamily="34" charset="0"/>
                <a:ea typeface="Verdana" panose="020B0604030504040204" pitchFamily="34" charset="0"/>
                <a:cs typeface="Verdana" panose="020B0604030504040204" pitchFamily="34" charset="0"/>
              </a:rPr>
              <a:t>. </a:t>
            </a:r>
            <a:r>
              <a:rPr lang="en-US" sz="1000" b="1" baseline="0" dirty="0" smtClean="0">
                <a:latin typeface="Verdana" panose="020B0604030504040204" pitchFamily="34" charset="0"/>
                <a:ea typeface="Verdana" panose="020B0604030504040204" pitchFamily="34" charset="0"/>
                <a:cs typeface="Verdana" panose="020B0604030504040204" pitchFamily="34" charset="0"/>
              </a:rPr>
              <a:t>6</a:t>
            </a:r>
            <a:r>
              <a:rPr lang="en-US" sz="1000" baseline="0" dirty="0" smtClean="0">
                <a:latin typeface="Verdana" panose="020B0604030504040204" pitchFamily="34" charset="0"/>
                <a:ea typeface="Verdana" panose="020B0604030504040204" pitchFamily="34" charset="0"/>
                <a:cs typeface="Verdana" panose="020B0604030504040204" pitchFamily="34" charset="0"/>
              </a:rPr>
              <a:t>(5):545-55.</a:t>
            </a:r>
          </a:p>
        </p:txBody>
      </p:sp>
      <p:sp>
        <p:nvSpPr>
          <p:cNvPr id="4" name="Slide Number Placeholder 3"/>
          <p:cNvSpPr>
            <a:spLocks noGrp="1"/>
          </p:cNvSpPr>
          <p:nvPr>
            <p:ph type="sldNum" sz="quarter" idx="10"/>
          </p:nvPr>
        </p:nvSpPr>
        <p:spPr/>
        <p:txBody>
          <a:bodyPr/>
          <a:lstStyle/>
          <a:p>
            <a:fld id="{904F43C5-7990-438D-AED8-0E48326EE1E8}" type="slidenum">
              <a:rPr lang="en-CA" smtClean="0"/>
              <a:t>61</a:t>
            </a:fld>
            <a:endParaRPr lang="en-CA"/>
          </a:p>
        </p:txBody>
      </p:sp>
    </p:spTree>
    <p:extLst>
      <p:ext uri="{BB962C8B-B14F-4D97-AF65-F5344CB8AC3E}">
        <p14:creationId xmlns:p14="http://schemas.microsoft.com/office/powerpoint/2010/main" val="446546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latin typeface="Verdana" panose="020B0604030504040204" pitchFamily="34" charset="0"/>
                <a:ea typeface="Verdana" panose="020B0604030504040204" pitchFamily="34" charset="0"/>
                <a:cs typeface="Verdana" panose="020B0604030504040204" pitchFamily="34" charset="0"/>
              </a:rPr>
              <a:t>A </a:t>
            </a:r>
            <a:r>
              <a:rPr lang="en-US" sz="1050" baseline="0" dirty="0" smtClean="0">
                <a:latin typeface="Verdana" panose="020B0604030504040204" pitchFamily="34" charset="0"/>
                <a:ea typeface="Verdana" panose="020B0604030504040204" pitchFamily="34" charset="0"/>
                <a:cs typeface="Verdana" panose="020B0604030504040204" pitchFamily="34" charset="0"/>
              </a:rPr>
              <a:t>pre-operative </a:t>
            </a:r>
            <a:r>
              <a:rPr lang="en-US" sz="1050" baseline="0" dirty="0">
                <a:latin typeface="Verdana" panose="020B0604030504040204" pitchFamily="34" charset="0"/>
                <a:ea typeface="Verdana" panose="020B0604030504040204" pitchFamily="34" charset="0"/>
                <a:cs typeface="Verdana" panose="020B0604030504040204" pitchFamily="34" charset="0"/>
              </a:rPr>
              <a:t>order set that included routine urine culture screening prior to elective joint </a:t>
            </a:r>
            <a:r>
              <a:rPr lang="en-US" sz="1050" baseline="0" dirty="0" smtClean="0">
                <a:latin typeface="Verdana" panose="020B0604030504040204" pitchFamily="34" charset="0"/>
                <a:ea typeface="Verdana" panose="020B0604030504040204" pitchFamily="34" charset="0"/>
                <a:cs typeface="Verdana" panose="020B0604030504040204" pitchFamily="34" charset="0"/>
              </a:rPr>
              <a:t>arthroplasties.  </a:t>
            </a:r>
            <a:r>
              <a:rPr lang="en-US" sz="1050" baseline="0" dirty="0">
                <a:latin typeface="Verdana" panose="020B0604030504040204" pitchFamily="34" charset="0"/>
                <a:ea typeface="Verdana" panose="020B0604030504040204" pitchFamily="34" charset="0"/>
                <a:cs typeface="Verdana" panose="020B0604030504040204" pitchFamily="34" charset="0"/>
              </a:rPr>
              <a:t>After measuring pre-intervention rates of urine culture orders, the option to do so was removed from the order set, and any urine specimen received by the microbiology laboratory required confirmation of UTI symptoms before proceeding with processing.  </a:t>
            </a:r>
            <a:r>
              <a:rPr lang="en-US" sz="1050" baseline="0" dirty="0" smtClean="0">
                <a:latin typeface="Verdana" panose="020B0604030504040204" pitchFamily="34" charset="0"/>
                <a:ea typeface="Verdana" panose="020B0604030504040204" pitchFamily="34" charset="0"/>
                <a:cs typeface="Verdana" panose="020B0604030504040204" pitchFamily="34" charset="0"/>
              </a:rPr>
              <a:t>No </a:t>
            </a:r>
            <a:r>
              <a:rPr lang="en-US" sz="1050" baseline="0" dirty="0">
                <a:latin typeface="Verdana" panose="020B0604030504040204" pitchFamily="34" charset="0"/>
                <a:ea typeface="Verdana" panose="020B0604030504040204" pitchFamily="34" charset="0"/>
                <a:cs typeface="Verdana" panose="020B0604030504040204" pitchFamily="34" charset="0"/>
              </a:rPr>
              <a:t>significant change in rates of </a:t>
            </a:r>
            <a:r>
              <a:rPr lang="en-US" sz="1050" baseline="0" dirty="0" err="1">
                <a:latin typeface="Verdana" panose="020B0604030504040204" pitchFamily="34" charset="0"/>
                <a:ea typeface="Verdana" panose="020B0604030504040204" pitchFamily="34" charset="0"/>
                <a:cs typeface="Verdana" panose="020B0604030504040204" pitchFamily="34" charset="0"/>
              </a:rPr>
              <a:t>periprosthetic</a:t>
            </a:r>
            <a:r>
              <a:rPr lang="en-US" sz="1050" baseline="0" dirty="0">
                <a:latin typeface="Verdana" panose="020B0604030504040204" pitchFamily="34" charset="0"/>
                <a:ea typeface="Verdana" panose="020B0604030504040204" pitchFamily="34" charset="0"/>
                <a:cs typeface="Verdana" panose="020B0604030504040204" pitchFamily="34" charset="0"/>
              </a:rPr>
              <a:t> joint </a:t>
            </a:r>
            <a:r>
              <a:rPr lang="en-US" sz="1050" baseline="0" dirty="0" smtClean="0">
                <a:latin typeface="Verdana" panose="020B0604030504040204" pitchFamily="34" charset="0"/>
                <a:ea typeface="Verdana" panose="020B0604030504040204" pitchFamily="34" charset="0"/>
                <a:cs typeface="Verdana" panose="020B0604030504040204" pitchFamily="34" charset="0"/>
              </a:rPr>
              <a:t>infections was seen.</a:t>
            </a:r>
          </a:p>
          <a:p>
            <a:endParaRPr lang="en-US" sz="1050" baseline="0" dirty="0" smtClean="0">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dirty="0" smtClean="0">
                <a:latin typeface="Verdana" panose="020B0604030504040204" pitchFamily="34" charset="0"/>
                <a:ea typeface="Verdana" panose="020B0604030504040204" pitchFamily="34" charset="0"/>
                <a:cs typeface="Verdana" panose="020B0604030504040204" pitchFamily="34" charset="0"/>
              </a:rPr>
              <a:t>Lamb MJ, L Baillie, D </a:t>
            </a:r>
            <a:r>
              <a:rPr lang="en-US" sz="1000" dirty="0" err="1" smtClean="0">
                <a:latin typeface="Verdana" panose="020B0604030504040204" pitchFamily="34" charset="0"/>
                <a:ea typeface="Verdana" panose="020B0604030504040204" pitchFamily="34" charset="0"/>
                <a:cs typeface="Verdana" panose="020B0604030504040204" pitchFamily="34" charset="0"/>
              </a:rPr>
              <a:t>Pajak</a:t>
            </a:r>
            <a:r>
              <a:rPr lang="en-US" sz="1000" dirty="0" smtClean="0">
                <a:latin typeface="Verdana" panose="020B0604030504040204" pitchFamily="34" charset="0"/>
                <a:ea typeface="Verdana" panose="020B0604030504040204" pitchFamily="34" charset="0"/>
                <a:cs typeface="Verdana" panose="020B0604030504040204" pitchFamily="34" charset="0"/>
              </a:rPr>
              <a:t>, J Flynn, V Bansal, A Simo, M </a:t>
            </a:r>
            <a:r>
              <a:rPr lang="en-US" sz="1000" dirty="0" err="1" smtClean="0">
                <a:latin typeface="Verdana" panose="020B0604030504040204" pitchFamily="34" charset="0"/>
                <a:ea typeface="Verdana" panose="020B0604030504040204" pitchFamily="34" charset="0"/>
                <a:cs typeface="Verdana" panose="020B0604030504040204" pitchFamily="34" charset="0"/>
              </a:rPr>
              <a:t>Vearncombe</a:t>
            </a:r>
            <a:r>
              <a:rPr lang="en-US" sz="1000" dirty="0" smtClean="0">
                <a:latin typeface="Verdana" panose="020B0604030504040204" pitchFamily="34" charset="0"/>
                <a:ea typeface="Verdana" panose="020B0604030504040204" pitchFamily="34" charset="0"/>
                <a:cs typeface="Verdana" panose="020B0604030504040204" pitchFamily="34" charset="0"/>
              </a:rPr>
              <a:t>, S Walker, S Clark, J </a:t>
            </a:r>
            <a:r>
              <a:rPr lang="en-US" sz="1000" dirty="0" err="1" smtClean="0">
                <a:latin typeface="Verdana" panose="020B0604030504040204" pitchFamily="34" charset="0"/>
                <a:ea typeface="Verdana" panose="020B0604030504040204" pitchFamily="34" charset="0"/>
                <a:cs typeface="Verdana" panose="020B0604030504040204" pitchFamily="34" charset="0"/>
              </a:rPr>
              <a:t>Gollish</a:t>
            </a:r>
            <a:r>
              <a:rPr lang="en-US" sz="1000" dirty="0" smtClean="0">
                <a:latin typeface="Verdana" panose="020B0604030504040204" pitchFamily="34" charset="0"/>
                <a:ea typeface="Verdana" panose="020B0604030504040204" pitchFamily="34" charset="0"/>
                <a:cs typeface="Verdana" panose="020B0604030504040204" pitchFamily="34" charset="0"/>
              </a:rPr>
              <a:t> and JA Leis. 2017. Elimination of Screening Urine Cultures Prior to Elective Joint Arthroplasty. </a:t>
            </a:r>
            <a:r>
              <a:rPr lang="en-US" sz="1000" i="1" dirty="0" smtClean="0">
                <a:latin typeface="Verdana" panose="020B0604030504040204" pitchFamily="34" charset="0"/>
                <a:ea typeface="Verdana" panose="020B0604030504040204" pitchFamily="34" charset="0"/>
                <a:cs typeface="Verdana" panose="020B0604030504040204" pitchFamily="34" charset="0"/>
              </a:rPr>
              <a:t>Clinical Infectious Diseases. </a:t>
            </a:r>
            <a:r>
              <a:rPr lang="en-US" sz="1000" b="1" dirty="0" smtClean="0">
                <a:latin typeface="Verdana" panose="020B0604030504040204" pitchFamily="34" charset="0"/>
                <a:ea typeface="Verdana" panose="020B0604030504040204" pitchFamily="34" charset="0"/>
                <a:cs typeface="Verdana" panose="020B0604030504040204" pitchFamily="34" charset="0"/>
              </a:rPr>
              <a:t>64</a:t>
            </a:r>
            <a:r>
              <a:rPr lang="en-US" sz="1000" dirty="0" smtClean="0">
                <a:latin typeface="Verdana" panose="020B0604030504040204" pitchFamily="34" charset="0"/>
                <a:ea typeface="Verdana" panose="020B0604030504040204" pitchFamily="34" charset="0"/>
                <a:cs typeface="Verdana" panose="020B0604030504040204" pitchFamily="34" charset="0"/>
              </a:rPr>
              <a:t>(6):806-809.</a:t>
            </a:r>
            <a:endParaRPr lang="en-US" sz="105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62</a:t>
            </a:fld>
            <a:endParaRPr lang="en-CA"/>
          </a:p>
        </p:txBody>
      </p:sp>
    </p:spTree>
    <p:extLst>
      <p:ext uri="{BB962C8B-B14F-4D97-AF65-F5344CB8AC3E}">
        <p14:creationId xmlns:p14="http://schemas.microsoft.com/office/powerpoint/2010/main" val="657391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baseline="0" dirty="0" smtClean="0">
                <a:latin typeface="Verdana" panose="020B0604030504040204" pitchFamily="34" charset="0"/>
                <a:ea typeface="Verdana" panose="020B0604030504040204" pitchFamily="34" charset="0"/>
                <a:cs typeface="Verdana" panose="020B0604030504040204" pitchFamily="34" charset="0"/>
              </a:rPr>
              <a:t>Step One: Think </a:t>
            </a:r>
            <a:r>
              <a:rPr lang="en-US" sz="1050" b="1" i="1" baseline="0" dirty="0" smtClean="0">
                <a:latin typeface="Verdana" panose="020B0604030504040204" pitchFamily="34" charset="0"/>
                <a:ea typeface="Verdana" panose="020B0604030504040204" pitchFamily="34" charset="0"/>
                <a:cs typeface="Verdana" panose="020B0604030504040204" pitchFamily="34" charset="0"/>
              </a:rPr>
              <a:t>(give the students 2-3 mins to do this on their own)</a:t>
            </a:r>
            <a:r>
              <a:rPr lang="en-US" sz="1050" baseline="0" dirty="0" smtClean="0">
                <a:latin typeface="Verdana" panose="020B0604030504040204" pitchFamily="34" charset="0"/>
                <a:ea typeface="Verdana" panose="020B0604030504040204" pitchFamily="34" charset="0"/>
                <a:cs typeface="Verdana" panose="020B0604030504040204" pitchFamily="34" charset="0"/>
              </a:rPr>
              <a:t/>
            </a:r>
            <a:br>
              <a:rPr lang="en-US" sz="1050" baseline="0" dirty="0" smtClean="0">
                <a:latin typeface="Verdana" panose="020B0604030504040204" pitchFamily="34" charset="0"/>
                <a:ea typeface="Verdana" panose="020B0604030504040204" pitchFamily="34" charset="0"/>
                <a:cs typeface="Verdana" panose="020B0604030504040204" pitchFamily="34" charset="0"/>
              </a:rPr>
            </a:br>
            <a:r>
              <a:rPr lang="en-US" sz="1050" baseline="0" dirty="0" smtClean="0">
                <a:latin typeface="Verdana" panose="020B0604030504040204" pitchFamily="34" charset="0"/>
                <a:ea typeface="Verdana" panose="020B0604030504040204" pitchFamily="34" charset="0"/>
                <a:cs typeface="Verdana" panose="020B0604030504040204" pitchFamily="34" charset="0"/>
              </a:rPr>
              <a:t>Have students reflect on the vignette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baseline="0" dirty="0" smtClean="0">
                <a:latin typeface="Verdana" panose="020B0604030504040204" pitchFamily="34" charset="0"/>
                <a:ea typeface="Verdana" panose="020B0604030504040204" pitchFamily="34" charset="0"/>
                <a:cs typeface="Verdana" panose="020B0604030504040204" pitchFamily="34" charset="0"/>
              </a:rPr>
              <a:t>Step Two: Pair </a:t>
            </a:r>
            <a:r>
              <a:rPr lang="en-US" sz="1050" b="1" i="1" baseline="0" dirty="0" smtClean="0">
                <a:latin typeface="Verdana" panose="020B0604030504040204" pitchFamily="34" charset="0"/>
                <a:ea typeface="Verdana" panose="020B0604030504040204" pitchFamily="34" charset="0"/>
                <a:cs typeface="Verdana" panose="020B0604030504040204" pitchFamily="34" charset="0"/>
              </a:rPr>
              <a:t>(give the students 3-5 mins to do this in pairs)</a:t>
            </a:r>
            <a:r>
              <a:rPr lang="en-US" sz="1050" b="1" baseline="0" dirty="0" smtClean="0">
                <a:latin typeface="Verdana" panose="020B0604030504040204" pitchFamily="34" charset="0"/>
                <a:ea typeface="Verdana" panose="020B0604030504040204" pitchFamily="34" charset="0"/>
                <a:cs typeface="Verdana" panose="020B0604030504040204" pitchFamily="34" charset="0"/>
              </a:rPr>
              <a:t/>
            </a:r>
            <a:br>
              <a:rPr lang="en-US" sz="1050" b="1" baseline="0" dirty="0" smtClean="0">
                <a:latin typeface="Verdana" panose="020B0604030504040204" pitchFamily="34" charset="0"/>
                <a:ea typeface="Verdana" panose="020B0604030504040204" pitchFamily="34" charset="0"/>
                <a:cs typeface="Verdana" panose="020B0604030504040204" pitchFamily="34" charset="0"/>
              </a:rPr>
            </a:br>
            <a:r>
              <a:rPr lang="en-US" sz="1050" baseline="0" dirty="0" smtClean="0">
                <a:latin typeface="Verdana" panose="020B0604030504040204" pitchFamily="34" charset="0"/>
                <a:ea typeface="Verdana" panose="020B0604030504040204" pitchFamily="34" charset="0"/>
                <a:cs typeface="Verdana" panose="020B0604030504040204" pitchFamily="34" charset="0"/>
              </a:rPr>
              <a:t>Have students pair up with one other student and share their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baseline="0" dirty="0" smtClean="0">
                <a:latin typeface="Verdana" panose="020B0604030504040204" pitchFamily="34" charset="0"/>
                <a:ea typeface="Verdana" panose="020B0604030504040204" pitchFamily="34" charset="0"/>
                <a:cs typeface="Verdana" panose="020B0604030504040204" pitchFamily="34" charset="0"/>
              </a:rPr>
              <a:t>Step Three: Share </a:t>
            </a:r>
            <a:r>
              <a:rPr lang="en-US" sz="1050" b="1" i="1" baseline="0" dirty="0" smtClean="0">
                <a:latin typeface="Verdana" panose="020B0604030504040204" pitchFamily="34" charset="0"/>
                <a:ea typeface="Verdana" panose="020B0604030504040204" pitchFamily="34" charset="0"/>
                <a:cs typeface="Verdana" panose="020B0604030504040204" pitchFamily="34" charset="0"/>
              </a:rPr>
              <a:t>(allocate 3-5 mins for the large group discussion)</a:t>
            </a:r>
            <a:r>
              <a:rPr lang="en-US" sz="1050" baseline="0" dirty="0" smtClean="0">
                <a:latin typeface="Verdana" panose="020B0604030504040204" pitchFamily="34" charset="0"/>
                <a:ea typeface="Verdana" panose="020B0604030504040204" pitchFamily="34" charset="0"/>
                <a:cs typeface="Verdana" panose="020B0604030504040204" pitchFamily="34" charset="0"/>
              </a:rPr>
              <a:t/>
            </a:r>
            <a:br>
              <a:rPr lang="en-US" sz="1050" baseline="0" dirty="0" smtClean="0">
                <a:latin typeface="Verdana" panose="020B0604030504040204" pitchFamily="34" charset="0"/>
                <a:ea typeface="Verdana" panose="020B0604030504040204" pitchFamily="34" charset="0"/>
                <a:cs typeface="Verdana" panose="020B0604030504040204" pitchFamily="34" charset="0"/>
              </a:rPr>
            </a:br>
            <a:r>
              <a:rPr lang="en-US" sz="1050" baseline="0" dirty="0" smtClean="0">
                <a:latin typeface="Verdana" panose="020B0604030504040204" pitchFamily="34" charset="0"/>
                <a:ea typeface="Verdana" panose="020B0604030504040204" pitchFamily="34" charset="0"/>
                <a:cs typeface="Verdana" panose="020B0604030504040204" pitchFamily="34" charset="0"/>
              </a:rPr>
              <a:t>When the larger group reconvenes, ask pairs to report back on their conversations or could ask students to share what their partner said. </a:t>
            </a:r>
          </a:p>
        </p:txBody>
      </p:sp>
      <p:sp>
        <p:nvSpPr>
          <p:cNvPr id="4" name="Slide Number Placeholder 3"/>
          <p:cNvSpPr>
            <a:spLocks noGrp="1"/>
          </p:cNvSpPr>
          <p:nvPr>
            <p:ph type="sldNum" sz="quarter" idx="10"/>
          </p:nvPr>
        </p:nvSpPr>
        <p:spPr/>
        <p:txBody>
          <a:bodyPr/>
          <a:lstStyle/>
          <a:p>
            <a:fld id="{904F43C5-7990-438D-AED8-0E48326EE1E8}" type="slidenum">
              <a:rPr lang="en-CA" smtClean="0"/>
              <a:t>63</a:t>
            </a:fld>
            <a:endParaRPr lang="en-CA"/>
          </a:p>
        </p:txBody>
      </p:sp>
    </p:spTree>
    <p:extLst>
      <p:ext uri="{BB962C8B-B14F-4D97-AF65-F5344CB8AC3E}">
        <p14:creationId xmlns:p14="http://schemas.microsoft.com/office/powerpoint/2010/main" val="30416813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Potential strategies to overcome these barriers: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Understand that these assessments do not alter pre-operative management, and simultaneously increase the likelihood of identifying incidental findings that may delay a necessary procedure in order to pursue further investigations.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Appreciate the patient-related costs associated with these assessments, including the need to take time off work, pay for parking, and the potential anxiety associated with identifying incidental findings.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Be willing to challenge the “hidden curriculum” in an effort to change the status quo.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effectLst/>
                <a:latin typeface="Verdana" panose="020B0604030504040204" pitchFamily="34" charset="0"/>
                <a:ea typeface="Verdana" panose="020B0604030504040204" pitchFamily="34" charset="0"/>
                <a:cs typeface="Verdana" panose="020B0604030504040204" pitchFamily="34" charset="0"/>
              </a:rPr>
              <a:t>Remember back to the three questions to ask within each patient encounter:</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order this test?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prescribe this treatment?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Have I considered the patient?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64</a:t>
            </a:fld>
            <a:endParaRPr lang="en-CA"/>
          </a:p>
        </p:txBody>
      </p:sp>
    </p:spTree>
    <p:extLst>
      <p:ext uri="{BB962C8B-B14F-4D97-AF65-F5344CB8AC3E}">
        <p14:creationId xmlns:p14="http://schemas.microsoft.com/office/powerpoint/2010/main" val="2203391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Potential strategies to overcome these barriers: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baseline="0" dirty="0" smtClean="0">
                <a:latin typeface="Verdana" panose="020B0604030504040204" pitchFamily="34" charset="0"/>
                <a:ea typeface="Verdana" panose="020B0604030504040204" pitchFamily="34" charset="0"/>
                <a:cs typeface="Verdana" panose="020B0604030504040204" pitchFamily="34" charset="0"/>
              </a:rPr>
              <a:t>Recognize that the low pre-test probability of multiple sclerosis is sufficient enough to rule out the disease without the need for pursuing further tests.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baseline="0" dirty="0" smtClean="0">
                <a:latin typeface="Verdana" panose="020B0604030504040204" pitchFamily="34" charset="0"/>
                <a:ea typeface="Verdana" panose="020B0604030504040204" pitchFamily="34" charset="0"/>
                <a:cs typeface="Verdana" panose="020B0604030504040204" pitchFamily="34" charset="0"/>
              </a:rPr>
              <a:t>Elicit the patient’s concerns regarding a diagnosis of multiple sclerosis, and spend some time discussing with the patient your thought process for why the diagnosis would be unlikely.</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effectLst/>
                <a:latin typeface="Verdana" panose="020B0604030504040204" pitchFamily="34" charset="0"/>
                <a:ea typeface="Verdana" panose="020B0604030504040204" pitchFamily="34" charset="0"/>
                <a:cs typeface="Verdana" panose="020B0604030504040204" pitchFamily="34" charset="0"/>
              </a:rPr>
              <a:t>Remember back to the three questions to ask within each patient encounter:</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order this test?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prescribe this treatment?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Have I considered the patient?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65</a:t>
            </a:fld>
            <a:endParaRPr lang="en-CA"/>
          </a:p>
        </p:txBody>
      </p:sp>
    </p:spTree>
    <p:extLst>
      <p:ext uri="{BB962C8B-B14F-4D97-AF65-F5344CB8AC3E}">
        <p14:creationId xmlns:p14="http://schemas.microsoft.com/office/powerpoint/2010/main" val="9870679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Potential strategies to overcome these barriers: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Don’t hesitate to ask for clarification on treatments that you believe are unnecessary.  There is substantial evidence supporting the decision to avoid antibiotics in the context of asymptomatic bacteriuria.</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Be willing to challenge the “hidden curriculum” in an effort to change the status quo.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effectLst/>
                <a:latin typeface="Verdana" panose="020B0604030504040204" pitchFamily="34" charset="0"/>
                <a:ea typeface="Verdana" panose="020B0604030504040204" pitchFamily="34" charset="0"/>
                <a:cs typeface="Verdana" panose="020B0604030504040204" pitchFamily="34" charset="0"/>
              </a:rPr>
              <a:t>Remember back to the three questions to ask within each patient encounter:</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order this test?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prescribe this treatment?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Have I considered the patient?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66</a:t>
            </a:fld>
            <a:endParaRPr lang="en-CA"/>
          </a:p>
        </p:txBody>
      </p:sp>
    </p:spTree>
    <p:extLst>
      <p:ext uri="{BB962C8B-B14F-4D97-AF65-F5344CB8AC3E}">
        <p14:creationId xmlns:p14="http://schemas.microsoft.com/office/powerpoint/2010/main" val="2353394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Potential strategies to overcome these barriers: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baseline="0" dirty="0" smtClean="0">
                <a:latin typeface="Verdana" panose="020B0604030504040204" pitchFamily="34" charset="0"/>
                <a:ea typeface="Verdana" panose="020B0604030504040204" pitchFamily="34" charset="0"/>
                <a:cs typeface="Verdana" panose="020B0604030504040204" pitchFamily="34" charset="0"/>
              </a:rPr>
              <a:t>Understand that a bone marrow biopsy will most likely not lead to any change in management (assuming that there are no other concerning conditions on the differential diagnosis with a sufficiently high pretest probability that require ruling out).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baseline="0" dirty="0" smtClean="0">
                <a:latin typeface="Verdana" panose="020B0604030504040204" pitchFamily="34" charset="0"/>
                <a:ea typeface="Verdana" panose="020B0604030504040204" pitchFamily="34" charset="0"/>
                <a:cs typeface="Verdana" panose="020B0604030504040204" pitchFamily="34" charset="0"/>
              </a:rPr>
              <a:t>Don</a:t>
            </a:r>
            <a:r>
              <a:rPr lang="mr-IN" sz="1050" b="0" baseline="0" dirty="0" smtClean="0">
                <a:latin typeface="Verdana" panose="020B0604030504040204" pitchFamily="34" charset="0"/>
                <a:ea typeface="Verdana" panose="020B0604030504040204" pitchFamily="34" charset="0"/>
              </a:rPr>
              <a:t>’</a:t>
            </a:r>
            <a:r>
              <a:rPr lang="en-CA" sz="1050" b="0" baseline="0" dirty="0" smtClean="0">
                <a:latin typeface="Verdana" panose="020B0604030504040204" pitchFamily="34" charset="0"/>
                <a:ea typeface="Verdana" panose="020B0604030504040204" pitchFamily="34" charset="0"/>
                <a:cs typeface="Verdana" panose="020B0604030504040204" pitchFamily="34" charset="0"/>
              </a:rPr>
              <a:t>t hesitate to contact the referring provider to discuss his/her concerns around a request for a bone marrow biopsy.  Similar to a patient’s request and expectations, the provider’s concerns may stem from prior experiences or a misunderstanding of the test.  Be willing to take the time to reach out and have a conversation around the case.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0" baseline="0" dirty="0" smtClean="0">
                <a:latin typeface="Verdana" panose="020B0604030504040204" pitchFamily="34" charset="0"/>
                <a:ea typeface="Verdana" panose="020B0604030504040204" pitchFamily="34" charset="0"/>
                <a:cs typeface="Verdana" panose="020B0604030504040204" pitchFamily="34" charset="0"/>
              </a:rPr>
              <a:t>Be confident in your assessment.  If</a:t>
            </a:r>
            <a:r>
              <a:rPr lang="en-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in doubt, have a discussion with your attending physician.</a:t>
            </a:r>
            <a:endPar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effectLst/>
                <a:latin typeface="Verdana" panose="020B0604030504040204" pitchFamily="34" charset="0"/>
                <a:ea typeface="Verdana" panose="020B0604030504040204" pitchFamily="34" charset="0"/>
                <a:cs typeface="Verdana" panose="020B0604030504040204" pitchFamily="34" charset="0"/>
              </a:rPr>
              <a:t>Remember back to the three questions to ask within each patient encounter:</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order this test?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prescribe this treatment?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Have I considered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en-CA" smtClean="0"/>
              <a:t>67</a:t>
            </a:fld>
            <a:endParaRPr lang="en-CA"/>
          </a:p>
        </p:txBody>
      </p:sp>
    </p:spTree>
    <p:extLst>
      <p:ext uri="{BB962C8B-B14F-4D97-AF65-F5344CB8AC3E}">
        <p14:creationId xmlns:p14="http://schemas.microsoft.com/office/powerpoint/2010/main" val="2643649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Potential strategies to overcome these barriers: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Understand the evidence behind the proposed treatment(s).  Taking the time to develop your knowledge around the relevant literature will allow you to have a constructive conversation with the patient about any potential intervention, and will further support your recommendation that you communicate to the referring provider.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Instead of simply declining to pursue a low-value intervention (i.e. arthroscopic lavage), take the time to discuss with the patient interventions with supporting evidence (i.e. weight loss, structured exercise programs).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b="1" baseline="0" dirty="0" smtClean="0">
                <a:effectLst/>
                <a:latin typeface="Verdana" panose="020B0604030504040204" pitchFamily="34" charset="0"/>
                <a:ea typeface="Verdana" panose="020B0604030504040204" pitchFamily="34" charset="0"/>
                <a:cs typeface="Verdana" panose="020B0604030504040204" pitchFamily="34" charset="0"/>
              </a:rPr>
              <a:t>Remember back to the three questions to ask within each patient encounter:</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order this test?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Should I prescribe this treatment?</a:t>
            </a:r>
          </a:p>
          <a:p>
            <a:pPr marL="228600" indent="-228600">
              <a:buAutoNum type="arabicPeriod"/>
            </a:pPr>
            <a:r>
              <a:rPr lang="en-US" sz="1050" baseline="0" dirty="0" smtClean="0">
                <a:latin typeface="Verdana" panose="020B0604030504040204" pitchFamily="34" charset="0"/>
                <a:ea typeface="Verdana" panose="020B0604030504040204" pitchFamily="34" charset="0"/>
                <a:cs typeface="Verdana" panose="020B0604030504040204" pitchFamily="34" charset="0"/>
              </a:rPr>
              <a:t>Have I considered the patient?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68</a:t>
            </a:fld>
            <a:endParaRPr lang="en-CA"/>
          </a:p>
        </p:txBody>
      </p:sp>
    </p:spTree>
    <p:extLst>
      <p:ext uri="{BB962C8B-B14F-4D97-AF65-F5344CB8AC3E}">
        <p14:creationId xmlns:p14="http://schemas.microsoft.com/office/powerpoint/2010/main" val="31969632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50" dirty="0" smtClean="0">
                <a:latin typeface="Verdana" panose="020B0604030504040204" pitchFamily="34" charset="0"/>
                <a:ea typeface="Verdana" panose="020B0604030504040204" pitchFamily="34" charset="0"/>
                <a:cs typeface="Verdana" panose="020B0604030504040204" pitchFamily="34" charset="0"/>
              </a:rPr>
              <a:t>This slide contains generic concluding points. We encourage</a:t>
            </a:r>
            <a:r>
              <a:rPr lang="en-CA" sz="1050" baseline="0" dirty="0" smtClean="0">
                <a:latin typeface="Verdana" panose="020B0604030504040204" pitchFamily="34" charset="0"/>
                <a:ea typeface="Verdana" panose="020B0604030504040204" pitchFamily="34" charset="0"/>
                <a:cs typeface="Verdana" panose="020B0604030504040204" pitchFamily="34" charset="0"/>
              </a:rPr>
              <a:t> you to develop your own conclusion slide based on the expected depth and breadth of your presentation. </a:t>
            </a:r>
          </a:p>
          <a:p>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en-CA" sz="1050" baseline="0" dirty="0" smtClean="0">
                <a:latin typeface="Verdana" panose="020B0604030504040204" pitchFamily="34" charset="0"/>
                <a:ea typeface="Verdana" panose="020B0604030504040204" pitchFamily="34" charset="0"/>
                <a:cs typeface="Verdana" panose="020B0604030504040204" pitchFamily="34" charset="0"/>
              </a:rPr>
              <a:t>For reference here are the objectives for this session.</a:t>
            </a:r>
          </a:p>
          <a:p>
            <a:endParaRPr lang="en-CA" sz="1050" baseline="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Define common terminology in resource stewardship </a:t>
            </a: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Differentiate between rationing and resource stewardship </a:t>
            </a: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Discuss ethical aspects of resource stewardship</a:t>
            </a: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Recognize the harm associated with overuse</a:t>
            </a: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Identify drivers of overuse</a:t>
            </a: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Discuss strategies to improve resource stewardship</a:t>
            </a:r>
          </a:p>
          <a:p>
            <a:pPr marL="171450" indent="-171450">
              <a:buFont typeface="Arial" charset="0"/>
              <a:buChar char="•"/>
            </a:pPr>
            <a:r>
              <a:rPr lang="en-CA" sz="1050" dirty="0" smtClean="0">
                <a:latin typeface="Verdana" panose="020B0604030504040204" pitchFamily="34" charset="0"/>
                <a:ea typeface="Verdana" panose="020B0604030504040204" pitchFamily="34" charset="0"/>
                <a:cs typeface="Verdana" panose="020B0604030504040204" pitchFamily="34" charset="0"/>
              </a:rPr>
              <a:t>Identify examples of overuse in their specialty and opportunities for improved resource stewardship</a:t>
            </a:r>
          </a:p>
          <a:p>
            <a:endParaRPr lang="en-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en-CA" smtClean="0"/>
              <a:t>69</a:t>
            </a:fld>
            <a:endParaRPr lang="en-CA"/>
          </a:p>
        </p:txBody>
      </p:sp>
    </p:spTree>
    <p:extLst>
      <p:ext uri="{BB962C8B-B14F-4D97-AF65-F5344CB8AC3E}">
        <p14:creationId xmlns:p14="http://schemas.microsoft.com/office/powerpoint/2010/main" val="151346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US" sz="1050" dirty="0" smtClean="0">
                <a:latin typeface="Verdana" panose="020B0604030504040204" pitchFamily="34" charset="0"/>
                <a:ea typeface="Verdana" panose="020B0604030504040204" pitchFamily="34" charset="0"/>
                <a:cs typeface="Verdana" panose="020B0604030504040204" pitchFamily="34" charset="0"/>
              </a:rPr>
              <a:t>Presenter </a:t>
            </a:r>
            <a:r>
              <a:rPr lang="en-US" sz="1050" dirty="0">
                <a:latin typeface="Verdana" panose="020B0604030504040204" pitchFamily="34" charset="0"/>
                <a:ea typeface="Verdana" panose="020B0604030504040204" pitchFamily="34" charset="0"/>
                <a:cs typeface="Verdana" panose="020B0604030504040204" pitchFamily="34" charset="0"/>
              </a:rPr>
              <a:t>to pause and ask the trainees to reflect on the tests they would order. </a:t>
            </a:r>
            <a:endParaRPr lang="en-CA" sz="1050" b="0" i="0" u="none" baseline="0" dirty="0">
              <a:latin typeface="Verdana" panose="020B0604030504040204" pitchFamily="34" charset="0"/>
              <a:ea typeface="Verdana" panose="020B0604030504040204" pitchFamily="34" charset="0"/>
              <a:cs typeface="Verdana" panose="020B0604030504040204" pitchFamily="34" charset="0"/>
            </a:endParaRPr>
          </a:p>
          <a:p>
            <a:pPr algn="just" defTabSz="914350">
              <a:defRPr/>
            </a:pPr>
            <a:endParaRPr lang="en-US" sz="1050" dirty="0">
              <a:latin typeface="Verdana" panose="020B0604030504040204" pitchFamily="34" charset="0"/>
              <a:ea typeface="Verdana" panose="020B0604030504040204" pitchFamily="34" charset="0"/>
              <a:cs typeface="Verdana" panose="020B0604030504040204" pitchFamily="34" charset="0"/>
            </a:endParaRPr>
          </a:p>
          <a:p>
            <a:pPr algn="just" defTabSz="914350">
              <a:defRPr/>
            </a:pPr>
            <a:r>
              <a:rPr lang="en-US" sz="1050" b="1" dirty="0">
                <a:latin typeface="Verdana" panose="020B0604030504040204" pitchFamily="34" charset="0"/>
                <a:ea typeface="Verdana" panose="020B0604030504040204" pitchFamily="34" charset="0"/>
                <a:cs typeface="Verdana" panose="020B0604030504040204" pitchFamily="34" charset="0"/>
              </a:rPr>
              <a:t>Questions to pose to trainees:</a:t>
            </a:r>
          </a:p>
          <a:p>
            <a:pPr algn="just" defTabSz="914350">
              <a:defRPr/>
            </a:pPr>
            <a:r>
              <a:rPr lang="en-CA" altLang="en-US" sz="1050" dirty="0" smtClean="0">
                <a:latin typeface="Verdana" panose="020B0604030504040204" pitchFamily="34" charset="0"/>
                <a:ea typeface="Verdana" panose="020B0604030504040204" pitchFamily="34" charset="0"/>
                <a:cs typeface="Verdana" panose="020B0604030504040204" pitchFamily="34" charset="0"/>
              </a:rPr>
              <a:t>1</a:t>
            </a:r>
            <a:r>
              <a:rPr lang="en-CA" altLang="en-US" sz="1050" dirty="0">
                <a:latin typeface="Verdana" panose="020B0604030504040204" pitchFamily="34" charset="0"/>
                <a:ea typeface="Verdana" panose="020B0604030504040204" pitchFamily="34" charset="0"/>
                <a:cs typeface="Verdana" panose="020B0604030504040204" pitchFamily="34" charset="0"/>
              </a:rPr>
              <a:t>. What additional investigation(s) and/or treatment(s), if any, would you</a:t>
            </a:r>
            <a:r>
              <a:rPr lang="en-US" sz="1050" dirty="0">
                <a:latin typeface="Verdana" panose="020B0604030504040204" pitchFamily="34" charset="0"/>
                <a:ea typeface="Verdana" panose="020B0604030504040204" pitchFamily="34" charset="0"/>
                <a:cs typeface="Verdana" panose="020B0604030504040204" pitchFamily="34" charset="0"/>
              </a:rPr>
              <a:t> have ordered for his reflux?</a:t>
            </a:r>
          </a:p>
          <a:p>
            <a:pPr algn="just" defTabSz="914350">
              <a:defRPr/>
            </a:pPr>
            <a:r>
              <a:rPr lang="en-US" sz="1050" dirty="0">
                <a:latin typeface="Verdana" panose="020B0604030504040204" pitchFamily="34" charset="0"/>
                <a:ea typeface="Verdana" panose="020B0604030504040204" pitchFamily="34" charset="0"/>
                <a:cs typeface="Verdana" panose="020B0604030504040204" pitchFamily="34" charset="0"/>
              </a:rPr>
              <a:t>2. </a:t>
            </a:r>
            <a:r>
              <a:rPr lang="en-CA" altLang="en-US" sz="1050" dirty="0">
                <a:latin typeface="Verdana" panose="020B0604030504040204" pitchFamily="34" charset="0"/>
                <a:ea typeface="Verdana" panose="020B0604030504040204" pitchFamily="34" charset="0"/>
                <a:cs typeface="Verdana" panose="020B0604030504040204" pitchFamily="34" charset="0"/>
              </a:rPr>
              <a:t>What additional investigation(s) and/or</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treatment(s)</a:t>
            </a:r>
            <a:r>
              <a:rPr lang="en-CA" altLang="en-US" sz="1050" dirty="0">
                <a:latin typeface="Verdana" panose="020B0604030504040204" pitchFamily="34" charset="0"/>
                <a:ea typeface="Verdana" panose="020B0604030504040204" pitchFamily="34" charset="0"/>
                <a:cs typeface="Verdana" panose="020B0604030504040204" pitchFamily="34" charset="0"/>
              </a:rPr>
              <a:t>, if any, </a:t>
            </a:r>
            <a:r>
              <a:rPr lang="en-US" sz="1050" dirty="0">
                <a:latin typeface="Verdana" panose="020B0604030504040204" pitchFamily="34" charset="0"/>
                <a:ea typeface="Verdana" panose="020B0604030504040204" pitchFamily="34" charset="0"/>
                <a:cs typeface="Verdana" panose="020B0604030504040204" pitchFamily="34" charset="0"/>
              </a:rPr>
              <a:t>would you order for his diarrhea?</a:t>
            </a:r>
          </a:p>
          <a:p>
            <a:pPr algn="just" defTabSz="914350">
              <a:defRPr/>
            </a:pPr>
            <a:r>
              <a:rPr lang="en-US" sz="1050" dirty="0">
                <a:latin typeface="Verdana" panose="020B0604030504040204" pitchFamily="34" charset="0"/>
                <a:ea typeface="Verdana" panose="020B0604030504040204" pitchFamily="34" charset="0"/>
                <a:cs typeface="Verdana" panose="020B0604030504040204" pitchFamily="34" charset="0"/>
              </a:rPr>
              <a:t>3. </a:t>
            </a:r>
            <a:r>
              <a:rPr lang="en-CA" altLang="en-US" sz="1050" dirty="0">
                <a:latin typeface="Verdana" panose="020B0604030504040204" pitchFamily="34" charset="0"/>
                <a:ea typeface="Verdana" panose="020B0604030504040204" pitchFamily="34" charset="0"/>
                <a:cs typeface="Verdana" panose="020B0604030504040204" pitchFamily="34" charset="0"/>
              </a:rPr>
              <a:t>Are there any initial investigations and/or</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treatment(s) </a:t>
            </a:r>
            <a:r>
              <a:rPr lang="en-CA" altLang="en-US" sz="1050" dirty="0">
                <a:latin typeface="Verdana" panose="020B0604030504040204" pitchFamily="34" charset="0"/>
                <a:ea typeface="Verdana" panose="020B0604030504040204" pitchFamily="34" charset="0"/>
                <a:cs typeface="Verdana" panose="020B0604030504040204" pitchFamily="34" charset="0"/>
              </a:rPr>
              <a:t>thus far that you would not have ordered? Why</a:t>
            </a:r>
            <a:r>
              <a:rPr lang="en-CA" altLang="en-US" sz="1050" baseline="0" dirty="0">
                <a:latin typeface="Verdana" panose="020B0604030504040204" pitchFamily="34" charset="0"/>
                <a:ea typeface="Verdana" panose="020B0604030504040204" pitchFamily="34" charset="0"/>
                <a:cs typeface="Verdana" panose="020B0604030504040204" pitchFamily="34" charset="0"/>
              </a:rPr>
              <a:t> would you not have ordered these?</a:t>
            </a:r>
            <a:r>
              <a:rPr lang="en-CA" altLang="en-US" sz="1050" dirty="0">
                <a:latin typeface="Verdana" panose="020B0604030504040204" pitchFamily="34" charset="0"/>
                <a:ea typeface="Verdana" panose="020B0604030504040204" pitchFamily="34" charset="0"/>
                <a:cs typeface="Verdana" panose="020B0604030504040204" pitchFamily="34" charset="0"/>
              </a:rPr>
              <a:t> </a:t>
            </a:r>
            <a:endParaRPr lang="en-US" sz="1050" dirty="0">
              <a:latin typeface="Verdana" panose="020B0604030504040204" pitchFamily="34" charset="0"/>
              <a:ea typeface="Verdana" panose="020B0604030504040204" pitchFamily="34" charset="0"/>
              <a:cs typeface="Verdana" panose="020B0604030504040204" pitchFamily="34" charset="0"/>
            </a:endParaRPr>
          </a:p>
          <a:p>
            <a:pPr algn="just" defTabSz="914350">
              <a:defRPr/>
            </a:pPr>
            <a:r>
              <a:rPr lang="en-US" sz="1050" dirty="0">
                <a:latin typeface="Verdana" panose="020B0604030504040204" pitchFamily="34" charset="0"/>
                <a:ea typeface="Verdana" panose="020B0604030504040204" pitchFamily="34" charset="0"/>
                <a:cs typeface="Verdana" panose="020B0604030504040204" pitchFamily="34" charset="0"/>
              </a:rPr>
              <a:t>4. Has the Family Medicine</a:t>
            </a:r>
            <a:r>
              <a:rPr lang="en-US" sz="1050" baseline="0" dirty="0">
                <a:latin typeface="Verdana" panose="020B0604030504040204" pitchFamily="34" charset="0"/>
                <a:ea typeface="Verdana" panose="020B0604030504040204" pitchFamily="34" charset="0"/>
                <a:cs typeface="Verdana" panose="020B0604030504040204" pitchFamily="34" charset="0"/>
              </a:rPr>
              <a:t> resident</a:t>
            </a:r>
            <a:r>
              <a:rPr lang="en-US" sz="1050" dirty="0">
                <a:latin typeface="Verdana" panose="020B0604030504040204" pitchFamily="34" charset="0"/>
                <a:ea typeface="Verdana" panose="020B0604030504040204" pitchFamily="34" charset="0"/>
                <a:cs typeface="Verdana" panose="020B0604030504040204" pitchFamily="34" charset="0"/>
              </a:rPr>
              <a:t> demonstrated good resource stewardship?  </a:t>
            </a:r>
          </a:p>
          <a:p>
            <a:pPr algn="just">
              <a:defRPr/>
            </a:pP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CA" dirty="0"/>
          </a:p>
          <a:p>
            <a:endParaRPr lang="en-CA" dirty="0"/>
          </a:p>
        </p:txBody>
      </p:sp>
      <p:sp>
        <p:nvSpPr>
          <p:cNvPr id="4" name="Slide Number Placeholder 3"/>
          <p:cNvSpPr>
            <a:spLocks noGrp="1"/>
          </p:cNvSpPr>
          <p:nvPr>
            <p:ph type="sldNum" sz="quarter" idx="10"/>
          </p:nvPr>
        </p:nvSpPr>
        <p:spPr/>
        <p:txBody>
          <a:bodyPr/>
          <a:lstStyle/>
          <a:p>
            <a:fld id="{C05C53E4-FEA3-441D-9BEC-108D2C457A90}" type="slidenum">
              <a:rPr lang="en-CA" smtClean="0"/>
              <a:t>8</a:t>
            </a:fld>
            <a:endParaRPr lang="en-CA"/>
          </a:p>
        </p:txBody>
      </p:sp>
    </p:spTree>
    <p:extLst>
      <p:ext uri="{BB962C8B-B14F-4D97-AF65-F5344CB8AC3E}">
        <p14:creationId xmlns:p14="http://schemas.microsoft.com/office/powerpoint/2010/main" val="419679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CA" sz="1050" b="1" baseline="0" dirty="0" smtClean="0">
                <a:latin typeface="Verdana" panose="020B0604030504040204" pitchFamily="34" charset="0"/>
                <a:ea typeface="Verdana" panose="020B0604030504040204" pitchFamily="34" charset="0"/>
                <a:cs typeface="Verdana" panose="020B0604030504040204" pitchFamily="34" charset="0"/>
              </a:rPr>
              <a:t>*Note to presenter: Interactive Moment - </a:t>
            </a:r>
            <a:r>
              <a:rPr lang="en-CA" sz="1050" b="0" baseline="0" dirty="0" smtClean="0">
                <a:latin typeface="Verdana" panose="020B0604030504040204" pitchFamily="34" charset="0"/>
                <a:ea typeface="Verdana" panose="020B0604030504040204" pitchFamily="34" charset="0"/>
                <a:cs typeface="Verdana" panose="020B0604030504040204" pitchFamily="34" charset="0"/>
              </a:rPr>
              <a:t>Presenter </a:t>
            </a:r>
            <a:r>
              <a:rPr lang="en-CA" sz="1050" b="0" baseline="0" dirty="0">
                <a:latin typeface="Verdana" panose="020B0604030504040204" pitchFamily="34" charset="0"/>
                <a:ea typeface="Verdana" panose="020B0604030504040204" pitchFamily="34" charset="0"/>
                <a:cs typeface="Verdana" panose="020B0604030504040204" pitchFamily="34" charset="0"/>
              </a:rPr>
              <a:t>to pause and ask trainees whether the patient has had an appropriate workup.</a:t>
            </a:r>
          </a:p>
          <a:p>
            <a:pPr defTabSz="914350">
              <a:defRPr/>
            </a:pPr>
            <a:endParaRPr lang="en-US" sz="1050" dirty="0">
              <a:latin typeface="Verdana" panose="020B0604030504040204" pitchFamily="34" charset="0"/>
              <a:ea typeface="Verdana" panose="020B0604030504040204" pitchFamily="34" charset="0"/>
              <a:cs typeface="Verdana" panose="020B0604030504040204" pitchFamily="34" charset="0"/>
            </a:endParaRPr>
          </a:p>
          <a:p>
            <a:pPr defTabSz="914350">
              <a:defRPr/>
            </a:pPr>
            <a:r>
              <a:rPr lang="en-US" sz="1050" b="1" dirty="0">
                <a:latin typeface="Verdana" panose="020B0604030504040204" pitchFamily="34" charset="0"/>
                <a:ea typeface="Verdana" panose="020B0604030504040204" pitchFamily="34" charset="0"/>
                <a:cs typeface="Verdana" panose="020B0604030504040204" pitchFamily="34" charset="0"/>
              </a:rPr>
              <a:t>Questions to pose to trainees:</a:t>
            </a:r>
          </a:p>
          <a:p>
            <a:pPr marL="228600" indent="-228600" defTabSz="914350">
              <a:buFont typeface="+mj-lt"/>
              <a:buAutoNum type="arabicPeriod"/>
              <a:defRPr/>
            </a:pPr>
            <a:r>
              <a:rPr lang="en-US" sz="1050" dirty="0" smtClean="0">
                <a:latin typeface="Verdana" panose="020B0604030504040204" pitchFamily="34" charset="0"/>
                <a:ea typeface="Verdana" panose="020B0604030504040204" pitchFamily="34" charset="0"/>
                <a:cs typeface="Verdana" panose="020B0604030504040204" pitchFamily="34" charset="0"/>
              </a:rPr>
              <a:t>Has </a:t>
            </a:r>
            <a:r>
              <a:rPr lang="en-US" sz="1050" dirty="0">
                <a:latin typeface="Verdana" panose="020B0604030504040204" pitchFamily="34" charset="0"/>
                <a:ea typeface="Verdana" panose="020B0604030504040204" pitchFamily="34" charset="0"/>
                <a:cs typeface="Verdana" panose="020B0604030504040204" pitchFamily="34" charset="0"/>
              </a:rPr>
              <a:t>baby Reeve</a:t>
            </a:r>
            <a:r>
              <a:rPr lang="en-US" sz="1050" baseline="0" dirty="0">
                <a:latin typeface="Verdana" panose="020B0604030504040204" pitchFamily="34" charset="0"/>
                <a:ea typeface="Verdana" panose="020B0604030504040204" pitchFamily="34" charset="0"/>
                <a:cs typeface="Verdana" panose="020B0604030504040204" pitchFamily="34" charset="0"/>
              </a:rPr>
              <a:t> </a:t>
            </a:r>
            <a:r>
              <a:rPr lang="en-CA" sz="1050" dirty="0">
                <a:latin typeface="Verdana" panose="020B0604030504040204" pitchFamily="34" charset="0"/>
                <a:ea typeface="Verdana" panose="020B0604030504040204" pitchFamily="34" charset="0"/>
                <a:cs typeface="Verdana" panose="020B0604030504040204" pitchFamily="34" charset="0"/>
              </a:rPr>
              <a:t>received appropriate care? Has there been any overuse in the care that </a:t>
            </a:r>
            <a:r>
              <a:rPr lang="en-CA" sz="1050" baseline="0" dirty="0">
                <a:latin typeface="Verdana" panose="020B0604030504040204" pitchFamily="34" charset="0"/>
                <a:ea typeface="Verdana" panose="020B0604030504040204" pitchFamily="34" charset="0"/>
                <a:cs typeface="Verdana" panose="020B0604030504040204" pitchFamily="34" charset="0"/>
              </a:rPr>
              <a:t>Baby Reeve has received? </a:t>
            </a:r>
          </a:p>
          <a:p>
            <a:pPr marL="228600" indent="-228600" defTabSz="914350">
              <a:buFont typeface="+mj-lt"/>
              <a:buAutoNum type="arabicPeriod"/>
              <a:defRPr/>
            </a:pPr>
            <a:r>
              <a:rPr lang="en-CA" sz="1050" baseline="0" dirty="0" smtClean="0">
                <a:latin typeface="Verdana" panose="020B0604030504040204" pitchFamily="34" charset="0"/>
                <a:ea typeface="Verdana" panose="020B0604030504040204" pitchFamily="34" charset="0"/>
                <a:cs typeface="Verdana" panose="020B0604030504040204" pitchFamily="34" charset="0"/>
              </a:rPr>
              <a:t>Have </a:t>
            </a:r>
            <a:r>
              <a:rPr lang="en-CA" sz="1050" baseline="0" dirty="0">
                <a:latin typeface="Verdana" panose="020B0604030504040204" pitchFamily="34" charset="0"/>
                <a:ea typeface="Verdana" panose="020B0604030504040204" pitchFamily="34" charset="0"/>
                <a:cs typeface="Verdana" panose="020B0604030504040204" pitchFamily="34" charset="0"/>
              </a:rPr>
              <a:t>the Family Medicine resident, and later, the Pediatrics Resident, demonstrated resource stewardship</a:t>
            </a:r>
            <a:r>
              <a:rPr lang="en-CA" sz="1000" baseline="0"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fld id="{C05C53E4-FEA3-441D-9BEC-108D2C457A90}" type="slidenum">
              <a:rPr lang="en-CA" smtClean="0"/>
              <a:t>9</a:t>
            </a:fld>
            <a:endParaRPr lang="en-CA"/>
          </a:p>
        </p:txBody>
      </p:sp>
    </p:spTree>
    <p:extLst>
      <p:ext uri="{BB962C8B-B14F-4D97-AF65-F5344CB8AC3E}">
        <p14:creationId xmlns:p14="http://schemas.microsoft.com/office/powerpoint/2010/main" val="334479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altLang="en-US" sz="10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begin our discussion of waste</a:t>
            </a:r>
            <a:r>
              <a:rPr lang="en-US" altLang="en-US" sz="1050" baseline="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in healthcare and resource stewardship by introducing an anchoring Case Study.</a:t>
            </a:r>
            <a:endParaRPr lang="en-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en-CA" smtClean="0"/>
              <a:t>10</a:t>
            </a:fld>
            <a:endParaRPr lang="en-CA"/>
          </a:p>
        </p:txBody>
      </p:sp>
    </p:spTree>
    <p:extLst>
      <p:ext uri="{BB962C8B-B14F-4D97-AF65-F5344CB8AC3E}">
        <p14:creationId xmlns:p14="http://schemas.microsoft.com/office/powerpoint/2010/main" val="1084977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Lef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372897" y="580497"/>
            <a:ext cx="4471151" cy="2387600"/>
          </a:xfrm>
        </p:spPr>
        <p:txBody>
          <a:bodyPr anchor="b">
            <a:normAutofit/>
          </a:bodyPr>
          <a:lstStyle>
            <a:lvl1pPr algn="r">
              <a:defRPr sz="4000"/>
            </a:lvl1pPr>
          </a:lstStyle>
          <a:p>
            <a:r>
              <a:rPr lang="en-US" smtClean="0"/>
              <a:t>Click to edit Master title style</a:t>
            </a:r>
            <a:endParaRPr lang="en-US" dirty="0"/>
          </a:p>
        </p:txBody>
      </p:sp>
      <p:sp>
        <p:nvSpPr>
          <p:cNvPr id="8" name="Subtitle 2"/>
          <p:cNvSpPr>
            <a:spLocks noGrp="1"/>
          </p:cNvSpPr>
          <p:nvPr>
            <p:ph type="subTitle" idx="1"/>
          </p:nvPr>
        </p:nvSpPr>
        <p:spPr>
          <a:xfrm>
            <a:off x="4889091" y="3428302"/>
            <a:ext cx="3954958" cy="1108073"/>
          </a:xfrm>
        </p:spPr>
        <p:txBody>
          <a:bodyPr/>
          <a:lstStyle>
            <a:lvl1pPr marL="0" indent="0" algn="r">
              <a:buNone/>
              <a:defRPr sz="2400">
                <a:solidFill>
                  <a:srgbClr val="414F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992" y="3111331"/>
            <a:ext cx="1591056" cy="173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527" y="5589013"/>
            <a:ext cx="1872521" cy="1070012"/>
          </a:xfrm>
          <a:prstGeom prst="rect">
            <a:avLst/>
          </a:prstGeom>
        </p:spPr>
      </p:pic>
      <p:sp>
        <p:nvSpPr>
          <p:cNvPr id="11" name="TextBox 10"/>
          <p:cNvSpPr txBox="1"/>
          <p:nvPr/>
        </p:nvSpPr>
        <p:spPr>
          <a:xfrm>
            <a:off x="4070267" y="4704191"/>
            <a:ext cx="4773781" cy="830997"/>
          </a:xfrm>
          <a:prstGeom prst="rect">
            <a:avLst/>
          </a:prstGeom>
          <a:noFill/>
        </p:spPr>
        <p:txBody>
          <a:bodyPr wrap="square" rtlCol="0">
            <a:spAutoFit/>
          </a:bodyPr>
          <a:lstStyle/>
          <a:p>
            <a:pPr algn="r"/>
            <a:r>
              <a:rPr lang="en-US" sz="1600" dirty="0" smtClean="0">
                <a:solidFill>
                  <a:srgbClr val="414F5C"/>
                </a:solidFill>
                <a:latin typeface="Verdana" charset="0"/>
                <a:ea typeface="Verdana" charset="0"/>
                <a:cs typeface="Verdana" charset="0"/>
              </a:rPr>
              <a:t>The best health for all. The best care for all.</a:t>
            </a:r>
          </a:p>
          <a:p>
            <a:pPr algn="r"/>
            <a:r>
              <a:rPr lang="en-US" sz="1600" dirty="0" smtClean="0">
                <a:solidFill>
                  <a:srgbClr val="414F5C"/>
                </a:solidFill>
                <a:latin typeface="Verdana" charset="0"/>
                <a:ea typeface="Verdana" charset="0"/>
                <a:cs typeface="Verdana" charset="0"/>
              </a:rPr>
              <a:t>La santé </a:t>
            </a:r>
            <a:r>
              <a:rPr lang="en-US" sz="1600" dirty="0" err="1" smtClean="0">
                <a:solidFill>
                  <a:srgbClr val="414F5C"/>
                </a:solidFill>
                <a:latin typeface="Verdana" charset="0"/>
                <a:ea typeface="Verdana" charset="0"/>
                <a:cs typeface="Verdana" charset="0"/>
              </a:rPr>
              <a:t>à</a:t>
            </a:r>
            <a:r>
              <a:rPr lang="en-US" sz="1600" dirty="0" smtClean="0">
                <a:solidFill>
                  <a:srgbClr val="414F5C"/>
                </a:solidFill>
                <a:latin typeface="Verdana" charset="0"/>
                <a:ea typeface="Verdana" charset="0"/>
                <a:cs typeface="Verdana" charset="0"/>
              </a:rPr>
              <a:t> son </a:t>
            </a:r>
            <a:r>
              <a:rPr lang="en-US" sz="1600" dirty="0" err="1" smtClean="0">
                <a:solidFill>
                  <a:srgbClr val="414F5C"/>
                </a:solidFill>
                <a:latin typeface="Verdana" charset="0"/>
                <a:ea typeface="Verdana" charset="0"/>
                <a:cs typeface="Verdana" charset="0"/>
              </a:rPr>
              <a:t>meilleur</a:t>
            </a:r>
            <a:r>
              <a:rPr lang="en-US" sz="1600" dirty="0" smtClean="0">
                <a:solidFill>
                  <a:srgbClr val="414F5C"/>
                </a:solidFill>
                <a:latin typeface="Verdana" charset="0"/>
                <a:ea typeface="Verdana" charset="0"/>
                <a:cs typeface="Verdana" charset="0"/>
              </a:rPr>
              <a:t> et des </a:t>
            </a:r>
            <a:r>
              <a:rPr lang="en-US" sz="1600" dirty="0" err="1" smtClean="0">
                <a:solidFill>
                  <a:srgbClr val="414F5C"/>
                </a:solidFill>
                <a:latin typeface="Verdana" charset="0"/>
                <a:ea typeface="Verdana" charset="0"/>
                <a:cs typeface="Verdana" charset="0"/>
              </a:rPr>
              <a:t>soins</a:t>
            </a:r>
            <a:r>
              <a:rPr lang="en-US" sz="1600" baseline="0" dirty="0" smtClean="0">
                <a:solidFill>
                  <a:srgbClr val="414F5C"/>
                </a:solidFill>
                <a:latin typeface="Verdana" charset="0"/>
                <a:ea typeface="Verdana" charset="0"/>
                <a:cs typeface="Verdana" charset="0"/>
              </a:rPr>
              <a:t> </a:t>
            </a:r>
            <a:r>
              <a:rPr lang="en-US" sz="1600" baseline="0" dirty="0" err="1" smtClean="0">
                <a:solidFill>
                  <a:srgbClr val="414F5C"/>
                </a:solidFill>
                <a:latin typeface="Verdana" charset="0"/>
                <a:ea typeface="Verdana" charset="0"/>
                <a:cs typeface="Verdana" charset="0"/>
              </a:rPr>
              <a:t>optimaux</a:t>
            </a:r>
            <a:r>
              <a:rPr lang="en-US" sz="1600" baseline="0" dirty="0" smtClean="0">
                <a:solidFill>
                  <a:srgbClr val="414F5C"/>
                </a:solidFill>
                <a:latin typeface="Verdana" charset="0"/>
                <a:ea typeface="Verdana" charset="0"/>
                <a:cs typeface="Verdana" charset="0"/>
              </a:rPr>
              <a:t> pour </a:t>
            </a:r>
            <a:r>
              <a:rPr lang="en-US" sz="1600" baseline="0" dirty="0" err="1" smtClean="0">
                <a:solidFill>
                  <a:srgbClr val="414F5C"/>
                </a:solidFill>
                <a:latin typeface="Verdana" charset="0"/>
                <a:ea typeface="Verdana" charset="0"/>
                <a:cs typeface="Verdana" charset="0"/>
              </a:rPr>
              <a:t>tous</a:t>
            </a:r>
            <a:r>
              <a:rPr lang="en-US" sz="1600" baseline="0" dirty="0" smtClean="0">
                <a:solidFill>
                  <a:srgbClr val="414F5C"/>
                </a:solidFill>
                <a:latin typeface="Verdana" charset="0"/>
                <a:ea typeface="Verdana" charset="0"/>
                <a:cs typeface="Verdana" charset="0"/>
              </a:rPr>
              <a:t>.</a:t>
            </a:r>
            <a:endParaRPr lang="en-US" sz="1600" dirty="0">
              <a:solidFill>
                <a:srgbClr val="414F5C"/>
              </a:solidFill>
              <a:latin typeface="Verdana" charset="0"/>
              <a:ea typeface="Verdana" charset="0"/>
              <a:cs typeface="Verdana" charset="0"/>
            </a:endParaRPr>
          </a:p>
        </p:txBody>
      </p:sp>
    </p:spTree>
    <p:extLst>
      <p:ext uri="{BB962C8B-B14F-4D97-AF65-F5344CB8AC3E}">
        <p14:creationId xmlns:p14="http://schemas.microsoft.com/office/powerpoint/2010/main" val="21334917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7570262" cy="1195665"/>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1927124"/>
            <a:ext cx="4629150" cy="39339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927124"/>
            <a:ext cx="2949178" cy="3941865"/>
          </a:xfrm>
        </p:spPr>
        <p:txBody>
          <a:bodyPr/>
          <a:lstStyle>
            <a:lvl1pPr marL="0" indent="0">
              <a:buNone/>
              <a:defRPr sz="1600">
                <a:solidFill>
                  <a:srgbClr val="414F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B3C10-F8CD-45CC-BCEE-708E60136D8D}" type="datetimeFigureOut">
              <a:rPr lang="en-CA" smtClean="0"/>
              <a:t>21/08/2018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988A7E-B8A4-4B20-A331-0AC2855E2280}" type="slidenum">
              <a:rPr lang="en-CA" smtClean="0"/>
              <a:t>‹#›</a:t>
            </a:fld>
            <a:endParaRPr lang="en-CA"/>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103330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7570262" cy="1195666"/>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2" y="1917290"/>
            <a:ext cx="4548686" cy="3943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1917290"/>
            <a:ext cx="2949178" cy="3951698"/>
          </a:xfrm>
        </p:spPr>
        <p:txBody>
          <a:bodyPr/>
          <a:lstStyle>
            <a:lvl1pPr marL="0" indent="0">
              <a:buNone/>
              <a:defRPr sz="1600">
                <a:solidFill>
                  <a:srgbClr val="414F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B3C10-F8CD-45CC-BCEE-708E60136D8D}" type="datetimeFigureOut">
              <a:rPr lang="en-CA" smtClean="0"/>
              <a:t>21/08/2018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988A7E-B8A4-4B20-A331-0AC2855E2280}" type="slidenum">
              <a:rPr lang="en-CA" smtClean="0"/>
              <a:t>‹#›</a:t>
            </a:fld>
            <a:endParaRPr lang="en-CA"/>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9614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B3C10-F8CD-45CC-BCEE-708E60136D8D}" type="datetimeFigureOut">
              <a:rPr lang="en-CA" smtClean="0"/>
              <a:t>21/08/2018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5988A7E-B8A4-4B20-A331-0AC2855E2280}" type="slidenum">
              <a:rPr lang="en-CA" smtClean="0"/>
              <a:t>‹#›</a:t>
            </a:fld>
            <a:endParaRPr lang="en-CA"/>
          </a:p>
        </p:txBody>
      </p:sp>
    </p:spTree>
    <p:extLst>
      <p:ext uri="{BB962C8B-B14F-4D97-AF65-F5344CB8AC3E}">
        <p14:creationId xmlns:p14="http://schemas.microsoft.com/office/powerpoint/2010/main" val="166839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B3C10-F8CD-45CC-BCEE-708E60136D8D}" type="datetimeFigureOut">
              <a:rPr lang="en-CA" smtClean="0"/>
              <a:t>21/08/2018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en-CA" smtClean="0"/>
              <a:t>‹#›</a:t>
            </a:fld>
            <a:endParaRPr lang="en-CA"/>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sp>
        <p:nvSpPr>
          <p:cNvPr id="8" name="Title 1"/>
          <p:cNvSpPr>
            <a:spLocks noGrp="1"/>
          </p:cNvSpPr>
          <p:nvPr>
            <p:ph type="title" hasCustomPrompt="1"/>
          </p:nvPr>
        </p:nvSpPr>
        <p:spPr>
          <a:xfrm>
            <a:off x="1460091" y="1761595"/>
            <a:ext cx="5781368" cy="1884099"/>
          </a:xfrm>
        </p:spPr>
        <p:txBody>
          <a:bodyPr anchor="b">
            <a:normAutofit/>
          </a:bodyPr>
          <a:lstStyle>
            <a:lvl1pPr algn="ctr">
              <a:defRPr sz="4000" baseline="0"/>
            </a:lvl1pPr>
          </a:lstStyle>
          <a:p>
            <a:r>
              <a:rPr lang="en-CA" dirty="0" smtClean="0"/>
              <a:t>Click to </a:t>
            </a:r>
            <a:r>
              <a:rPr lang="en-CA" smtClean="0"/>
              <a:t>edit Master</a:t>
            </a:r>
            <a:br>
              <a:rPr lang="en-CA" smtClean="0"/>
            </a:br>
            <a:r>
              <a:rPr lang="en-CA" smtClean="0"/>
              <a:t>Thank You </a:t>
            </a:r>
            <a:r>
              <a:rPr lang="en-CA" dirty="0" smtClean="0"/>
              <a:t>title style</a:t>
            </a:r>
            <a:endParaRPr lang="en-US" dirty="0"/>
          </a:p>
        </p:txBody>
      </p:sp>
      <p:sp>
        <p:nvSpPr>
          <p:cNvPr id="9" name="Text Placeholder 2"/>
          <p:cNvSpPr>
            <a:spLocks noGrp="1"/>
          </p:cNvSpPr>
          <p:nvPr>
            <p:ph type="body" idx="1"/>
          </p:nvPr>
        </p:nvSpPr>
        <p:spPr>
          <a:xfrm>
            <a:off x="1460091" y="4010821"/>
            <a:ext cx="5781367" cy="1500187"/>
          </a:xfrm>
        </p:spPr>
        <p:txBody>
          <a:bodyPr/>
          <a:lstStyle>
            <a:lvl1pPr marL="0" indent="0" algn="ctr">
              <a:buNone/>
              <a:defRPr sz="2400">
                <a:solidFill>
                  <a:srgbClr val="414F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552" y="3741389"/>
            <a:ext cx="1591056" cy="173736"/>
          </a:xfrm>
          <a:prstGeom prst="rect">
            <a:avLst/>
          </a:prstGeom>
        </p:spPr>
      </p:pic>
    </p:spTree>
    <p:extLst>
      <p:ext uri="{BB962C8B-B14F-4D97-AF65-F5344CB8AC3E}">
        <p14:creationId xmlns:p14="http://schemas.microsoft.com/office/powerpoint/2010/main" val="1649349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7B3C10-F8CD-45CC-BCEE-708E60136D8D}" type="datetimeFigureOut">
              <a:rPr lang="en-CA" smtClean="0"/>
              <a:t>21/08/2018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en-CA" smtClean="0"/>
              <a:t>‹#›</a:t>
            </a:fld>
            <a:endParaRPr lang="en-CA"/>
          </a:p>
        </p:txBody>
      </p:sp>
    </p:spTree>
    <p:extLst>
      <p:ext uri="{BB962C8B-B14F-4D97-AF65-F5344CB8AC3E}">
        <p14:creationId xmlns:p14="http://schemas.microsoft.com/office/powerpoint/2010/main" val="12664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13852" y="580497"/>
            <a:ext cx="4471151" cy="2387600"/>
          </a:xfrm>
        </p:spPr>
        <p:txBody>
          <a:bodyPr anchor="b">
            <a:normAutofit/>
          </a:bodyPr>
          <a:lstStyle>
            <a:lvl1pPr algn="l">
              <a:defRPr sz="4000"/>
            </a:lvl1pPr>
          </a:lstStyle>
          <a:p>
            <a:r>
              <a:rPr lang="en-US" smtClean="0"/>
              <a:t>Click to edit Master title style</a:t>
            </a:r>
            <a:endParaRPr lang="en-US" dirty="0"/>
          </a:p>
        </p:txBody>
      </p:sp>
      <p:sp>
        <p:nvSpPr>
          <p:cNvPr id="8" name="Subtitle 2"/>
          <p:cNvSpPr>
            <a:spLocks noGrp="1"/>
          </p:cNvSpPr>
          <p:nvPr>
            <p:ph type="subTitle" idx="1"/>
          </p:nvPr>
        </p:nvSpPr>
        <p:spPr>
          <a:xfrm>
            <a:off x="213852" y="3428301"/>
            <a:ext cx="3954958" cy="1024946"/>
          </a:xfrm>
        </p:spPr>
        <p:txBody>
          <a:bodyPr/>
          <a:lstStyle>
            <a:lvl1pPr marL="0" indent="0" algn="l">
              <a:buNone/>
              <a:defRPr sz="2400">
                <a:solidFill>
                  <a:srgbClr val="414F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52" y="3111331"/>
            <a:ext cx="1591056" cy="173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78" y="5422658"/>
            <a:ext cx="1872521" cy="1070012"/>
          </a:xfrm>
          <a:prstGeom prst="rect">
            <a:avLst/>
          </a:prstGeom>
        </p:spPr>
      </p:pic>
      <p:sp>
        <p:nvSpPr>
          <p:cNvPr id="11" name="TextBox 10"/>
          <p:cNvSpPr txBox="1"/>
          <p:nvPr/>
        </p:nvSpPr>
        <p:spPr>
          <a:xfrm>
            <a:off x="213853" y="4596482"/>
            <a:ext cx="4711439" cy="830997"/>
          </a:xfrm>
          <a:prstGeom prst="rect">
            <a:avLst/>
          </a:prstGeom>
          <a:noFill/>
        </p:spPr>
        <p:txBody>
          <a:bodyPr wrap="square" rtlCol="0">
            <a:spAutoFit/>
          </a:bodyPr>
          <a:lstStyle/>
          <a:p>
            <a:pPr algn="l"/>
            <a:r>
              <a:rPr lang="en-US" sz="1600" dirty="0" smtClean="0">
                <a:solidFill>
                  <a:srgbClr val="414F5C"/>
                </a:solidFill>
                <a:latin typeface="Verdana" charset="0"/>
                <a:ea typeface="Verdana" charset="0"/>
                <a:cs typeface="Verdana" charset="0"/>
              </a:rPr>
              <a:t>The best health for all. The best care for all.</a:t>
            </a:r>
          </a:p>
          <a:p>
            <a:pPr algn="l"/>
            <a:r>
              <a:rPr lang="en-US" sz="1600" dirty="0" smtClean="0">
                <a:solidFill>
                  <a:srgbClr val="414F5C"/>
                </a:solidFill>
                <a:latin typeface="Verdana" charset="0"/>
                <a:ea typeface="Verdana" charset="0"/>
                <a:cs typeface="Verdana" charset="0"/>
              </a:rPr>
              <a:t>La santé </a:t>
            </a:r>
            <a:r>
              <a:rPr lang="en-US" sz="1600" dirty="0" err="1" smtClean="0">
                <a:solidFill>
                  <a:srgbClr val="414F5C"/>
                </a:solidFill>
                <a:latin typeface="Verdana" charset="0"/>
                <a:ea typeface="Verdana" charset="0"/>
                <a:cs typeface="Verdana" charset="0"/>
              </a:rPr>
              <a:t>à</a:t>
            </a:r>
            <a:r>
              <a:rPr lang="en-US" sz="1600" dirty="0" smtClean="0">
                <a:solidFill>
                  <a:srgbClr val="414F5C"/>
                </a:solidFill>
                <a:latin typeface="Verdana" charset="0"/>
                <a:ea typeface="Verdana" charset="0"/>
                <a:cs typeface="Verdana" charset="0"/>
              </a:rPr>
              <a:t> son </a:t>
            </a:r>
            <a:r>
              <a:rPr lang="en-US" sz="1600" dirty="0" err="1" smtClean="0">
                <a:solidFill>
                  <a:srgbClr val="414F5C"/>
                </a:solidFill>
                <a:latin typeface="Verdana" charset="0"/>
                <a:ea typeface="Verdana" charset="0"/>
                <a:cs typeface="Verdana" charset="0"/>
              </a:rPr>
              <a:t>meilleur</a:t>
            </a:r>
            <a:r>
              <a:rPr lang="en-US" sz="1600" dirty="0" smtClean="0">
                <a:solidFill>
                  <a:srgbClr val="414F5C"/>
                </a:solidFill>
                <a:latin typeface="Verdana" charset="0"/>
                <a:ea typeface="Verdana" charset="0"/>
                <a:cs typeface="Verdana" charset="0"/>
              </a:rPr>
              <a:t> et des </a:t>
            </a:r>
            <a:r>
              <a:rPr lang="en-US" sz="1600" dirty="0" err="1" smtClean="0">
                <a:solidFill>
                  <a:srgbClr val="414F5C"/>
                </a:solidFill>
                <a:latin typeface="Verdana" charset="0"/>
                <a:ea typeface="Verdana" charset="0"/>
                <a:cs typeface="Verdana" charset="0"/>
              </a:rPr>
              <a:t>soins</a:t>
            </a:r>
            <a:r>
              <a:rPr lang="en-US" sz="1600" baseline="0" dirty="0" smtClean="0">
                <a:solidFill>
                  <a:srgbClr val="414F5C"/>
                </a:solidFill>
                <a:latin typeface="Verdana" charset="0"/>
                <a:ea typeface="Verdana" charset="0"/>
                <a:cs typeface="Verdana" charset="0"/>
              </a:rPr>
              <a:t> </a:t>
            </a:r>
            <a:r>
              <a:rPr lang="en-US" sz="1600" baseline="0" dirty="0" err="1" smtClean="0">
                <a:solidFill>
                  <a:srgbClr val="414F5C"/>
                </a:solidFill>
                <a:latin typeface="Verdana" charset="0"/>
                <a:ea typeface="Verdana" charset="0"/>
                <a:cs typeface="Verdana" charset="0"/>
              </a:rPr>
              <a:t>optimaux</a:t>
            </a:r>
            <a:r>
              <a:rPr lang="en-US" sz="1600" baseline="0" dirty="0" smtClean="0">
                <a:solidFill>
                  <a:srgbClr val="414F5C"/>
                </a:solidFill>
                <a:latin typeface="Verdana" charset="0"/>
                <a:ea typeface="Verdana" charset="0"/>
                <a:cs typeface="Verdana" charset="0"/>
              </a:rPr>
              <a:t> pour </a:t>
            </a:r>
            <a:r>
              <a:rPr lang="en-US" sz="1600" baseline="0" dirty="0" err="1" smtClean="0">
                <a:solidFill>
                  <a:srgbClr val="414F5C"/>
                </a:solidFill>
                <a:latin typeface="Verdana" charset="0"/>
                <a:ea typeface="Verdana" charset="0"/>
                <a:cs typeface="Verdana" charset="0"/>
              </a:rPr>
              <a:t>tous</a:t>
            </a:r>
            <a:r>
              <a:rPr lang="en-US" sz="1600" baseline="0" dirty="0" smtClean="0">
                <a:solidFill>
                  <a:srgbClr val="414F5C"/>
                </a:solidFill>
                <a:latin typeface="Verdana" charset="0"/>
                <a:ea typeface="Verdana" charset="0"/>
                <a:cs typeface="Verdana" charset="0"/>
              </a:rPr>
              <a:t>.</a:t>
            </a:r>
            <a:endParaRPr lang="en-US" sz="1600" dirty="0">
              <a:solidFill>
                <a:srgbClr val="414F5C"/>
              </a:solidFill>
              <a:latin typeface="Verdana" charset="0"/>
              <a:ea typeface="Verdana" charset="0"/>
              <a:cs typeface="Verdana" charset="0"/>
            </a:endParaRPr>
          </a:p>
        </p:txBody>
      </p:sp>
    </p:spTree>
    <p:extLst>
      <p:ext uri="{BB962C8B-B14F-4D97-AF65-F5344CB8AC3E}">
        <p14:creationId xmlns:p14="http://schemas.microsoft.com/office/powerpoint/2010/main" val="10080386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3429001" y="580497"/>
            <a:ext cx="5415048" cy="2387600"/>
          </a:xfrm>
        </p:spPr>
        <p:txBody>
          <a:bodyPr anchor="b">
            <a:normAutofit/>
          </a:bodyPr>
          <a:lstStyle>
            <a:lvl1pPr algn="r">
              <a:defRPr sz="4000"/>
            </a:lvl1pPr>
          </a:lstStyle>
          <a:p>
            <a:r>
              <a:rPr lang="en-US" smtClean="0"/>
              <a:t>Click to edit Master title style</a:t>
            </a:r>
            <a:endParaRPr lang="en-US" dirty="0"/>
          </a:p>
        </p:txBody>
      </p:sp>
      <p:sp>
        <p:nvSpPr>
          <p:cNvPr id="8" name="Subtitle 2"/>
          <p:cNvSpPr>
            <a:spLocks noGrp="1"/>
          </p:cNvSpPr>
          <p:nvPr>
            <p:ph type="subTitle" idx="1"/>
          </p:nvPr>
        </p:nvSpPr>
        <p:spPr>
          <a:xfrm>
            <a:off x="4454014" y="3428301"/>
            <a:ext cx="4390035" cy="1060572"/>
          </a:xfrm>
        </p:spPr>
        <p:txBody>
          <a:bodyPr/>
          <a:lstStyle>
            <a:lvl1pPr marL="0" indent="0" algn="r">
              <a:buNone/>
              <a:defRPr sz="2400">
                <a:solidFill>
                  <a:srgbClr val="414F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992" y="3111331"/>
            <a:ext cx="1591056" cy="173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527" y="5565263"/>
            <a:ext cx="1872521" cy="1070012"/>
          </a:xfrm>
          <a:prstGeom prst="rect">
            <a:avLst/>
          </a:prstGeom>
        </p:spPr>
      </p:pic>
      <p:sp>
        <p:nvSpPr>
          <p:cNvPr id="11" name="TextBox 10"/>
          <p:cNvSpPr txBox="1"/>
          <p:nvPr/>
        </p:nvSpPr>
        <p:spPr>
          <a:xfrm>
            <a:off x="3927763" y="4788120"/>
            <a:ext cx="4916285" cy="830997"/>
          </a:xfrm>
          <a:prstGeom prst="rect">
            <a:avLst/>
          </a:prstGeom>
          <a:noFill/>
        </p:spPr>
        <p:txBody>
          <a:bodyPr wrap="square" rtlCol="0">
            <a:spAutoFit/>
          </a:bodyPr>
          <a:lstStyle/>
          <a:p>
            <a:pPr algn="r"/>
            <a:r>
              <a:rPr lang="en-US" sz="1600" dirty="0" smtClean="0">
                <a:solidFill>
                  <a:srgbClr val="414F5C"/>
                </a:solidFill>
                <a:latin typeface="Verdana" charset="0"/>
                <a:ea typeface="Verdana" charset="0"/>
                <a:cs typeface="Verdana" charset="0"/>
              </a:rPr>
              <a:t>The best health for all. The best care for all.</a:t>
            </a:r>
          </a:p>
          <a:p>
            <a:pPr algn="r"/>
            <a:r>
              <a:rPr lang="en-US" sz="1600" dirty="0" smtClean="0">
                <a:solidFill>
                  <a:srgbClr val="414F5C"/>
                </a:solidFill>
                <a:latin typeface="Verdana" charset="0"/>
                <a:ea typeface="Verdana" charset="0"/>
                <a:cs typeface="Verdana" charset="0"/>
              </a:rPr>
              <a:t>La santé </a:t>
            </a:r>
            <a:r>
              <a:rPr lang="en-US" sz="1600" dirty="0" err="1" smtClean="0">
                <a:solidFill>
                  <a:srgbClr val="414F5C"/>
                </a:solidFill>
                <a:latin typeface="Verdana" charset="0"/>
                <a:ea typeface="Verdana" charset="0"/>
                <a:cs typeface="Verdana" charset="0"/>
              </a:rPr>
              <a:t>à</a:t>
            </a:r>
            <a:r>
              <a:rPr lang="en-US" sz="1600" dirty="0" smtClean="0">
                <a:solidFill>
                  <a:srgbClr val="414F5C"/>
                </a:solidFill>
                <a:latin typeface="Verdana" charset="0"/>
                <a:ea typeface="Verdana" charset="0"/>
                <a:cs typeface="Verdana" charset="0"/>
              </a:rPr>
              <a:t> son </a:t>
            </a:r>
            <a:r>
              <a:rPr lang="en-US" sz="1600" dirty="0" err="1" smtClean="0">
                <a:solidFill>
                  <a:srgbClr val="414F5C"/>
                </a:solidFill>
                <a:latin typeface="Verdana" charset="0"/>
                <a:ea typeface="Verdana" charset="0"/>
                <a:cs typeface="Verdana" charset="0"/>
              </a:rPr>
              <a:t>meilleur</a:t>
            </a:r>
            <a:r>
              <a:rPr lang="en-US" sz="1600" dirty="0" smtClean="0">
                <a:solidFill>
                  <a:srgbClr val="414F5C"/>
                </a:solidFill>
                <a:latin typeface="Verdana" charset="0"/>
                <a:ea typeface="Verdana" charset="0"/>
                <a:cs typeface="Verdana" charset="0"/>
              </a:rPr>
              <a:t> et des </a:t>
            </a:r>
            <a:r>
              <a:rPr lang="en-US" sz="1600" dirty="0" err="1" smtClean="0">
                <a:solidFill>
                  <a:srgbClr val="414F5C"/>
                </a:solidFill>
                <a:latin typeface="Verdana" charset="0"/>
                <a:ea typeface="Verdana" charset="0"/>
                <a:cs typeface="Verdana" charset="0"/>
              </a:rPr>
              <a:t>soins</a:t>
            </a:r>
            <a:r>
              <a:rPr lang="en-US" sz="1600" baseline="0" dirty="0" smtClean="0">
                <a:solidFill>
                  <a:srgbClr val="414F5C"/>
                </a:solidFill>
                <a:latin typeface="Verdana" charset="0"/>
                <a:ea typeface="Verdana" charset="0"/>
                <a:cs typeface="Verdana" charset="0"/>
              </a:rPr>
              <a:t> </a:t>
            </a:r>
            <a:r>
              <a:rPr lang="en-US" sz="1600" baseline="0" dirty="0" err="1" smtClean="0">
                <a:solidFill>
                  <a:srgbClr val="414F5C"/>
                </a:solidFill>
                <a:latin typeface="Verdana" charset="0"/>
                <a:ea typeface="Verdana" charset="0"/>
                <a:cs typeface="Verdana" charset="0"/>
              </a:rPr>
              <a:t>optimaux</a:t>
            </a:r>
            <a:r>
              <a:rPr lang="en-US" sz="1600" baseline="0" dirty="0" smtClean="0">
                <a:solidFill>
                  <a:srgbClr val="414F5C"/>
                </a:solidFill>
                <a:latin typeface="Verdana" charset="0"/>
                <a:ea typeface="Verdana" charset="0"/>
                <a:cs typeface="Verdana" charset="0"/>
              </a:rPr>
              <a:t> pour </a:t>
            </a:r>
            <a:r>
              <a:rPr lang="en-US" sz="1600" baseline="0" dirty="0" err="1" smtClean="0">
                <a:solidFill>
                  <a:srgbClr val="414F5C"/>
                </a:solidFill>
                <a:latin typeface="Verdana" charset="0"/>
                <a:ea typeface="Verdana" charset="0"/>
                <a:cs typeface="Verdana" charset="0"/>
              </a:rPr>
              <a:t>tous</a:t>
            </a:r>
            <a:r>
              <a:rPr lang="en-US" sz="1600" baseline="0" dirty="0" smtClean="0">
                <a:solidFill>
                  <a:srgbClr val="414F5C"/>
                </a:solidFill>
                <a:latin typeface="Verdana" charset="0"/>
                <a:ea typeface="Verdana" charset="0"/>
                <a:cs typeface="Verdana" charset="0"/>
              </a:rPr>
              <a:t>.</a:t>
            </a:r>
            <a:endParaRPr lang="en-US" sz="1600" dirty="0">
              <a:solidFill>
                <a:srgbClr val="414F5C"/>
              </a:solidFill>
              <a:latin typeface="Verdana" charset="0"/>
              <a:ea typeface="Verdana" charset="0"/>
              <a:cs typeface="Verdana" charset="0"/>
            </a:endParaRPr>
          </a:p>
        </p:txBody>
      </p:sp>
    </p:spTree>
    <p:extLst>
      <p:ext uri="{BB962C8B-B14F-4D97-AF65-F5344CB8AC3E}">
        <p14:creationId xmlns:p14="http://schemas.microsoft.com/office/powerpoint/2010/main" val="8914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4692" cy="1287741"/>
          </a:xfrm>
        </p:spPr>
        <p:txBody>
          <a:bodyPr anchor="b"/>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B3C10-F8CD-45CC-BCEE-708E60136D8D}" type="datetimeFigureOut">
              <a:rPr lang="en-CA" smtClean="0"/>
              <a:t>21/08/2018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en-CA" smtClean="0"/>
              <a:t>‹#›</a:t>
            </a:fld>
            <a:endParaRPr lang="en-CA"/>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84190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B3C10-F8CD-45CC-BCEE-708E60136D8D}" type="datetimeFigureOut">
              <a:rPr lang="en-CA" smtClean="0"/>
              <a:t>21/08/2018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en-CA" smtClean="0"/>
              <a:t>‹#›</a:t>
            </a:fld>
            <a:endParaRPr lang="en-CA"/>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sp>
        <p:nvSpPr>
          <p:cNvPr id="8" name="Title 1"/>
          <p:cNvSpPr>
            <a:spLocks noGrp="1"/>
          </p:cNvSpPr>
          <p:nvPr>
            <p:ph type="title" hasCustomPrompt="1"/>
          </p:nvPr>
        </p:nvSpPr>
        <p:spPr>
          <a:xfrm>
            <a:off x="1460091" y="1761595"/>
            <a:ext cx="5781368" cy="1884099"/>
          </a:xfrm>
        </p:spPr>
        <p:txBody>
          <a:bodyPr anchor="b">
            <a:normAutofit/>
          </a:bodyPr>
          <a:lstStyle>
            <a:lvl1pPr algn="ctr">
              <a:defRPr sz="4000" baseline="0"/>
            </a:lvl1pPr>
          </a:lstStyle>
          <a:p>
            <a:r>
              <a:rPr lang="en-CA" dirty="0" smtClean="0"/>
              <a:t>Click to edit Master Divider title style</a:t>
            </a:r>
            <a:endParaRPr lang="en-US" dirty="0"/>
          </a:p>
        </p:txBody>
      </p:sp>
      <p:sp>
        <p:nvSpPr>
          <p:cNvPr id="9" name="Text Placeholder 2"/>
          <p:cNvSpPr>
            <a:spLocks noGrp="1"/>
          </p:cNvSpPr>
          <p:nvPr>
            <p:ph type="body" idx="1"/>
          </p:nvPr>
        </p:nvSpPr>
        <p:spPr>
          <a:xfrm>
            <a:off x="1460091" y="4010821"/>
            <a:ext cx="5781367" cy="1500187"/>
          </a:xfrm>
        </p:spPr>
        <p:txBody>
          <a:bodyPr/>
          <a:lstStyle>
            <a:lvl1pPr marL="0" indent="0" algn="ctr">
              <a:buNone/>
              <a:defRPr sz="2400">
                <a:solidFill>
                  <a:srgbClr val="414F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552" y="3741389"/>
            <a:ext cx="1591056" cy="173736"/>
          </a:xfrm>
          <a:prstGeom prst="rect">
            <a:avLst/>
          </a:prstGeom>
        </p:spPr>
      </p:pic>
    </p:spTree>
    <p:extLst>
      <p:ext uri="{BB962C8B-B14F-4D97-AF65-F5344CB8AC3E}">
        <p14:creationId xmlns:p14="http://schemas.microsoft.com/office/powerpoint/2010/main" val="4949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05086" cy="1287741"/>
          </a:xfrm>
        </p:spPr>
        <p:txBody>
          <a:bodyPr anchor="b"/>
          <a:lstStyle/>
          <a:p>
            <a:r>
              <a:rPr lang="en-US" smtClean="0"/>
              <a:t>Click to edit Master title style</a:t>
            </a:r>
            <a:endParaRPr lang="en-US" dirty="0"/>
          </a:p>
        </p:txBody>
      </p:sp>
      <p:sp>
        <p:nvSpPr>
          <p:cNvPr id="3" name="Content Placeholder 2"/>
          <p:cNvSpPr>
            <a:spLocks noGrp="1"/>
          </p:cNvSpPr>
          <p:nvPr>
            <p:ph sz="half" idx="1"/>
          </p:nvPr>
        </p:nvSpPr>
        <p:spPr>
          <a:xfrm>
            <a:off x="628650" y="1825626"/>
            <a:ext cx="3886200" cy="4165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6"/>
            <a:ext cx="3886200" cy="4165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7B3C10-F8CD-45CC-BCEE-708E60136D8D}" type="datetimeFigureOut">
              <a:rPr lang="en-CA" smtClean="0"/>
              <a:t>21/08/2018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988A7E-B8A4-4B20-A331-0AC2855E2280}" type="slidenum">
              <a:rPr lang="en-CA" smtClean="0"/>
              <a:t>‹#›</a:t>
            </a:fld>
            <a:endParaRPr lang="en-CA"/>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86352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287740"/>
          </a:xfrm>
        </p:spPr>
        <p:txBody>
          <a:bodyPr anchor="b"/>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0">
                <a:solidFill>
                  <a:srgbClr val="414F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6"/>
            <a:ext cx="3868340" cy="3486149"/>
          </a:xfr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a:solidFill>
                  <a:srgbClr val="414F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6"/>
            <a:ext cx="3887391" cy="3486149"/>
          </a:xfr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7B3C10-F8CD-45CC-BCEE-708E60136D8D}" type="datetimeFigureOut">
              <a:rPr lang="en-CA" smtClean="0"/>
              <a:t>21/08/2018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5988A7E-B8A4-4B20-A331-0AC2855E2280}" type="slidenum">
              <a:rPr lang="en-CA" smtClean="0"/>
              <a:t>‹#›</a:t>
            </a:fld>
            <a:endParaRPr lang="en-CA"/>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51600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4692" cy="1287741"/>
          </a:xfrm>
        </p:spPr>
        <p:txBody>
          <a:bodyPr anchor="b"/>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7B3C10-F8CD-45CC-BCEE-708E60136D8D}" type="datetimeFigureOut">
              <a:rPr lang="en-CA" smtClean="0"/>
              <a:t>21/08/2018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988A7E-B8A4-4B20-A331-0AC2855E2280}" type="slidenum">
              <a:rPr lang="en-CA" smtClean="0"/>
              <a:t>‹#›</a:t>
            </a:fld>
            <a:endParaRPr lang="en-C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9201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4692" cy="1287741"/>
          </a:xfrm>
        </p:spPr>
        <p:txBody>
          <a:bodyPr anchor="b"/>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7B3C10-F8CD-45CC-BCEE-708E60136D8D}" type="datetimeFigureOut">
              <a:rPr lang="en-CA" smtClean="0"/>
              <a:t>21/08/2018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988A7E-B8A4-4B20-A331-0AC2855E2280}" type="slidenum">
              <a:rPr lang="en-CA" smtClean="0"/>
              <a:t>‹#›</a:t>
            </a:fld>
            <a:endParaRPr lang="en-C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87" y="2018228"/>
            <a:ext cx="685800" cy="914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54" y="2948585"/>
            <a:ext cx="685800" cy="914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87" y="3878942"/>
            <a:ext cx="685800" cy="91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587" y="4809299"/>
            <a:ext cx="685800" cy="914400"/>
          </a:xfrm>
          <a:prstGeom prst="rect">
            <a:avLst/>
          </a:prstGeom>
        </p:spPr>
      </p:pic>
      <p:sp>
        <p:nvSpPr>
          <p:cNvPr id="12" name="TextBox 11"/>
          <p:cNvSpPr txBox="1"/>
          <p:nvPr/>
        </p:nvSpPr>
        <p:spPr>
          <a:xfrm>
            <a:off x="1806678" y="2277585"/>
            <a:ext cx="3185651" cy="383458"/>
          </a:xfrm>
          <a:prstGeom prst="rect">
            <a:avLst/>
          </a:prstGeom>
          <a:noFill/>
        </p:spPr>
        <p:txBody>
          <a:bodyPr wrap="square" rtlCol="0">
            <a:spAutoFit/>
          </a:bodyPr>
          <a:lstStyle/>
          <a:p>
            <a:r>
              <a:rPr lang="en-US" dirty="0" err="1" smtClean="0">
                <a:solidFill>
                  <a:srgbClr val="414F5C"/>
                </a:solidFill>
              </a:rPr>
              <a:t>johnsmith@royalcollege.ca</a:t>
            </a:r>
            <a:endParaRPr lang="en-US" dirty="0">
              <a:solidFill>
                <a:srgbClr val="414F5C"/>
              </a:solidFill>
            </a:endParaRPr>
          </a:p>
        </p:txBody>
      </p:sp>
      <p:sp>
        <p:nvSpPr>
          <p:cNvPr id="13" name="TextBox 12"/>
          <p:cNvSpPr txBox="1"/>
          <p:nvPr/>
        </p:nvSpPr>
        <p:spPr>
          <a:xfrm>
            <a:off x="1806678" y="3197068"/>
            <a:ext cx="3185651" cy="383458"/>
          </a:xfrm>
          <a:prstGeom prst="rect">
            <a:avLst/>
          </a:prstGeom>
          <a:noFill/>
        </p:spPr>
        <p:txBody>
          <a:bodyPr wrap="square" rtlCol="0">
            <a:spAutoFit/>
          </a:bodyPr>
          <a:lstStyle/>
          <a:p>
            <a:r>
              <a:rPr lang="en-US" dirty="0" smtClean="0">
                <a:solidFill>
                  <a:srgbClr val="414F5C"/>
                </a:solidFill>
              </a:rPr>
              <a:t>(613) 730-8830</a:t>
            </a:r>
            <a:endParaRPr lang="en-US" dirty="0">
              <a:solidFill>
                <a:srgbClr val="414F5C"/>
              </a:solidFill>
            </a:endParaRPr>
          </a:p>
        </p:txBody>
      </p:sp>
      <p:sp>
        <p:nvSpPr>
          <p:cNvPr id="14" name="TextBox 13"/>
          <p:cNvSpPr txBox="1"/>
          <p:nvPr/>
        </p:nvSpPr>
        <p:spPr>
          <a:xfrm>
            <a:off x="1806678" y="4144413"/>
            <a:ext cx="3185651" cy="383458"/>
          </a:xfrm>
          <a:prstGeom prst="rect">
            <a:avLst/>
          </a:prstGeom>
          <a:noFill/>
        </p:spPr>
        <p:txBody>
          <a:bodyPr wrap="square" rtlCol="0">
            <a:spAutoFit/>
          </a:bodyPr>
          <a:lstStyle/>
          <a:p>
            <a:r>
              <a:rPr lang="en-US" dirty="0" err="1" smtClean="0">
                <a:solidFill>
                  <a:srgbClr val="414F5C"/>
                </a:solidFill>
              </a:rPr>
              <a:t>www.royalcollege.ca</a:t>
            </a:r>
            <a:endParaRPr lang="en-US" dirty="0">
              <a:solidFill>
                <a:srgbClr val="414F5C"/>
              </a:solidFill>
            </a:endParaRPr>
          </a:p>
        </p:txBody>
      </p:sp>
      <p:sp>
        <p:nvSpPr>
          <p:cNvPr id="15" name="TextBox 14"/>
          <p:cNvSpPr txBox="1"/>
          <p:nvPr/>
        </p:nvSpPr>
        <p:spPr>
          <a:xfrm>
            <a:off x="1806678" y="5080885"/>
            <a:ext cx="3185651" cy="383458"/>
          </a:xfrm>
          <a:prstGeom prst="rect">
            <a:avLst/>
          </a:prstGeom>
          <a:noFill/>
        </p:spPr>
        <p:txBody>
          <a:bodyPr wrap="square" rtlCol="0">
            <a:spAutoFit/>
          </a:bodyPr>
          <a:lstStyle/>
          <a:p>
            <a:r>
              <a:rPr lang="en-US" dirty="0" smtClean="0">
                <a:solidFill>
                  <a:srgbClr val="414F5C"/>
                </a:solidFill>
              </a:rPr>
              <a:t>774 Echo Drive</a:t>
            </a:r>
            <a:r>
              <a:rPr lang="en-US" smtClean="0">
                <a:solidFill>
                  <a:srgbClr val="414F5C"/>
                </a:solidFill>
              </a:rPr>
              <a:t>, Ottawa, Ontario</a:t>
            </a:r>
            <a:endParaRPr lang="en-US" dirty="0">
              <a:solidFill>
                <a:srgbClr val="414F5C"/>
              </a:solidFill>
            </a:endParaRPr>
          </a:p>
        </p:txBody>
      </p:sp>
    </p:spTree>
    <p:extLst>
      <p:ext uri="{BB962C8B-B14F-4D97-AF65-F5344CB8AC3E}">
        <p14:creationId xmlns:p14="http://schemas.microsoft.com/office/powerpoint/2010/main" val="126678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674692"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674692" cy="4165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803489" y="6356350"/>
            <a:ext cx="2057400" cy="365125"/>
          </a:xfrm>
          <a:prstGeom prst="rect">
            <a:avLst/>
          </a:prstGeom>
        </p:spPr>
        <p:txBody>
          <a:bodyPr vert="horz" lIns="91440" tIns="45720" rIns="91440" bIns="45720" rtlCol="0" anchor="ctr"/>
          <a:lstStyle>
            <a:lvl1pPr algn="r">
              <a:defRPr sz="1000">
                <a:solidFill>
                  <a:schemeClr val="tx1">
                    <a:tint val="75000"/>
                  </a:schemeClr>
                </a:solidFill>
                <a:latin typeface="Verdana" charset="0"/>
                <a:ea typeface="Verdana" charset="0"/>
                <a:cs typeface="Verdana" charset="0"/>
              </a:defRPr>
            </a:lvl1pPr>
          </a:lstStyle>
          <a:p>
            <a:fld id="{827B3C10-F8CD-45CC-BCEE-708E60136D8D}" type="datetimeFigureOut">
              <a:rPr lang="en-CA" smtClean="0"/>
              <a:t>21/08/2018</a:t>
            </a:fld>
            <a:endParaRPr lang="en-CA"/>
          </a:p>
        </p:txBody>
      </p:sp>
      <p:sp>
        <p:nvSpPr>
          <p:cNvPr id="5" name="Footer Placeholder 4"/>
          <p:cNvSpPr>
            <a:spLocks noGrp="1"/>
          </p:cNvSpPr>
          <p:nvPr>
            <p:ph type="ftr" sz="quarter" idx="3"/>
          </p:nvPr>
        </p:nvSpPr>
        <p:spPr>
          <a:xfrm>
            <a:off x="5429250" y="5991226"/>
            <a:ext cx="3086100" cy="365125"/>
          </a:xfrm>
          <a:prstGeom prst="rect">
            <a:avLst/>
          </a:prstGeom>
        </p:spPr>
        <p:txBody>
          <a:bodyPr vert="horz" lIns="91440" tIns="45720" rIns="91440" bIns="45720" rtlCol="0" anchor="ctr"/>
          <a:lstStyle>
            <a:lvl1pPr algn="r">
              <a:defRPr sz="1000">
                <a:solidFill>
                  <a:srgbClr val="414F5C"/>
                </a:solidFill>
                <a:latin typeface="Verdana" charset="0"/>
                <a:ea typeface="Verdana" charset="0"/>
                <a:cs typeface="Verdana" charset="0"/>
              </a:defRPr>
            </a:lvl1pPr>
          </a:lstStyle>
          <a:p>
            <a:endParaRPr lang="en-CA"/>
          </a:p>
        </p:txBody>
      </p:sp>
      <p:sp>
        <p:nvSpPr>
          <p:cNvPr id="6" name="Slide Number Placeholder 5"/>
          <p:cNvSpPr>
            <a:spLocks noGrp="1"/>
          </p:cNvSpPr>
          <p:nvPr>
            <p:ph type="sldNum" sz="quarter" idx="4"/>
          </p:nvPr>
        </p:nvSpPr>
        <p:spPr>
          <a:xfrm>
            <a:off x="7860890" y="6356351"/>
            <a:ext cx="654460" cy="365125"/>
          </a:xfrm>
          <a:prstGeom prst="rect">
            <a:avLst/>
          </a:prstGeom>
        </p:spPr>
        <p:txBody>
          <a:bodyPr vert="horz" lIns="91440" tIns="45720" rIns="91440" bIns="45720" rtlCol="0" anchor="ctr"/>
          <a:lstStyle>
            <a:lvl1pPr algn="r">
              <a:defRPr sz="1000">
                <a:solidFill>
                  <a:srgbClr val="093152"/>
                </a:solidFill>
                <a:latin typeface="Verdana" charset="0"/>
                <a:ea typeface="Verdana" charset="0"/>
                <a:cs typeface="Verdana" charset="0"/>
              </a:defRPr>
            </a:lvl1pPr>
          </a:lstStyle>
          <a:p>
            <a:fld id="{75988A7E-B8A4-4B20-A331-0AC2855E2280}" type="slidenum">
              <a:rPr lang="en-CA" smtClean="0"/>
              <a:t>‹#›</a:t>
            </a:fld>
            <a:endParaRPr lang="en-CA"/>
          </a:p>
        </p:txBody>
      </p:sp>
    </p:spTree>
    <p:extLst>
      <p:ext uri="{BB962C8B-B14F-4D97-AF65-F5344CB8AC3E}">
        <p14:creationId xmlns:p14="http://schemas.microsoft.com/office/powerpoint/2010/main" val="668252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Royalcollege.ca/resourcestewardship"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Foundations of Resource Stewardship</a:t>
            </a:r>
          </a:p>
        </p:txBody>
      </p:sp>
      <p:sp>
        <p:nvSpPr>
          <p:cNvPr id="11" name="Rectangle 10"/>
          <p:cNvSpPr/>
          <p:nvPr/>
        </p:nvSpPr>
        <p:spPr>
          <a:xfrm>
            <a:off x="3969996" y="4495271"/>
            <a:ext cx="5122248" cy="2319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7109"/>
          <a:stretch/>
        </p:blipFill>
        <p:spPr>
          <a:xfrm>
            <a:off x="3905295" y="5779697"/>
            <a:ext cx="3099356" cy="77098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028" y="5448184"/>
            <a:ext cx="1989710" cy="109434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3018" y="4558524"/>
            <a:ext cx="2330974" cy="1027684"/>
          </a:xfrm>
          <a:prstGeom prst="rect">
            <a:avLst/>
          </a:prstGeom>
        </p:spPr>
      </p:pic>
      <p:sp>
        <p:nvSpPr>
          <p:cNvPr id="3" name="Rectangle 2"/>
          <p:cNvSpPr/>
          <p:nvPr/>
        </p:nvSpPr>
        <p:spPr>
          <a:xfrm>
            <a:off x="3571337" y="3377567"/>
            <a:ext cx="5349301" cy="646331"/>
          </a:xfrm>
          <a:prstGeom prst="rect">
            <a:avLst/>
          </a:prstGeom>
        </p:spPr>
        <p:txBody>
          <a:bodyPr wrap="square">
            <a:spAutoFit/>
          </a:bodyPr>
          <a:lstStyle/>
          <a:p>
            <a:pPr algn="r"/>
            <a:r>
              <a:rPr lang="en-US" i="1" dirty="0">
                <a:solidFill>
                  <a:srgbClr val="003152"/>
                </a:solidFill>
                <a:latin typeface="Verdana" panose="020B0604030504040204" pitchFamily="34" charset="0"/>
                <a:ea typeface="Verdana" panose="020B0604030504040204" pitchFamily="34" charset="0"/>
                <a:cs typeface="Verdana" panose="020B0604030504040204" pitchFamily="34" charset="0"/>
              </a:rPr>
              <a:t>Part of the CanMEDS Resource Stewardship </a:t>
            </a:r>
            <a:r>
              <a:rPr lang="en-US"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Curriculum </a:t>
            </a:r>
            <a:r>
              <a:rPr lang="en-US" i="1" dirty="0">
                <a:solidFill>
                  <a:srgbClr val="003152"/>
                </a:solidFill>
                <a:latin typeface="Verdana" panose="020B0604030504040204" pitchFamily="34" charset="0"/>
                <a:ea typeface="Verdana" panose="020B0604030504040204" pitchFamily="34" charset="0"/>
                <a:cs typeface="Verdana" panose="020B0604030504040204" pitchFamily="34" charset="0"/>
              </a:rPr>
              <a:t>Toolkit Series</a:t>
            </a:r>
            <a:endParaRPr lang="en-US"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96875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265" y="218566"/>
            <a:ext cx="7886700" cy="1325562"/>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Hanna Fall</a:t>
            </a:r>
          </a:p>
        </p:txBody>
      </p:sp>
      <p:sp>
        <p:nvSpPr>
          <p:cNvPr id="3" name="Content Placeholder 2"/>
          <p:cNvSpPr>
            <a:spLocks noGrp="1"/>
          </p:cNvSpPr>
          <p:nvPr>
            <p:ph idx="4294967295"/>
          </p:nvPr>
        </p:nvSpPr>
        <p:spPr>
          <a:xfrm>
            <a:off x="224288" y="1268534"/>
            <a:ext cx="8402127" cy="888070"/>
          </a:xfrm>
        </p:spPr>
        <p:txBody>
          <a:bodyPr vert="horz" lIns="91440" tIns="45720" rIns="91440" bIns="45720" rtlCol="0" anchor="t">
            <a:no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73F is assessed at the ED after sustaining a fall while rising from a chair.  She is limping with an unbalanced gait. </a:t>
            </a: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731" y="2314942"/>
            <a:ext cx="4151572" cy="275738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498866914"/>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Psychiatry/Primary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6" name="Rectangle 5"/>
          <p:cNvSpPr/>
          <p:nvPr/>
        </p:nvSpPr>
        <p:spPr>
          <a:xfrm>
            <a:off x="207034" y="5540116"/>
            <a:ext cx="8367623" cy="1015663"/>
          </a:xfrm>
          <a:prstGeom prst="rect">
            <a:avLst/>
          </a:prstGeom>
        </p:spPr>
        <p:txBody>
          <a:bodyPr wrap="square">
            <a:spAutoFit/>
          </a:bodyPr>
          <a:lstStyle/>
          <a:p>
            <a:pPr marL="342900" indent="-342900">
              <a:buFont typeface="Arial" panose="020B0604020202020204" pitchFamily="34" charset="0"/>
              <a:buChar cha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Physical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exam : Alert and oriented. Speaks in full sentences. BP 140/72, HR 94, RR 16, T 36.8, SPO2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96 per cent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on room air. Tender and restricted left hip range of motion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138025" y="3618377"/>
            <a:ext cx="4321834" cy="1938992"/>
          </a:xfrm>
          <a:prstGeom prst="rect">
            <a:avLst/>
          </a:prstGeom>
        </p:spPr>
        <p:txBody>
          <a:bodyPr wrap="square">
            <a:spAutoFit/>
          </a:bodyPr>
          <a:lstStyle/>
          <a:p>
            <a:pPr marL="342900" indent="-342900">
              <a:buFont typeface="Arial" panose="020B0604020202020204" pitchFamily="34" charset="0"/>
              <a:buChar cha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Medications: Trazodone 50 mg </a:t>
            </a:r>
            <a:r>
              <a:rPr lang="en-CA" sz="2000"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p.o.</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qhs</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Lorazepam 0.5 mg </a:t>
            </a:r>
            <a:r>
              <a:rPr lang="en-CA" sz="2000"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qhs</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was initiated two weeks prior by a Family Medicine (FM) resident for insomnia.</a:t>
            </a:r>
          </a:p>
        </p:txBody>
      </p:sp>
      <p:sp>
        <p:nvSpPr>
          <p:cNvPr id="9" name="Rectangle 8"/>
          <p:cNvSpPr/>
          <p:nvPr/>
        </p:nvSpPr>
        <p:spPr>
          <a:xfrm>
            <a:off x="189780" y="1947100"/>
            <a:ext cx="3812875" cy="1631216"/>
          </a:xfrm>
          <a:prstGeom prst="rect">
            <a:avLst/>
          </a:prstGeom>
        </p:spPr>
        <p:txBody>
          <a:bodyPr wrap="square">
            <a:spAutoFit/>
          </a:bodyPr>
          <a:lstStyle/>
          <a:p>
            <a:pPr marL="342900" indent="-342900">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Past medical history:  Elevated body mass index (BMI) 29; depression; recent-onset insomnia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four months).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5278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012" y="200267"/>
            <a:ext cx="7886700" cy="1325563"/>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Hanna Fall</a:t>
            </a:r>
          </a:p>
        </p:txBody>
      </p:sp>
      <p:sp>
        <p:nvSpPr>
          <p:cNvPr id="3" name="Content Placeholder 2"/>
          <p:cNvSpPr>
            <a:spLocks noGrp="1"/>
          </p:cNvSpPr>
          <p:nvPr>
            <p:ph idx="4294967295"/>
          </p:nvPr>
        </p:nvSpPr>
        <p:spPr>
          <a:xfrm>
            <a:off x="293301" y="2170356"/>
            <a:ext cx="7315198" cy="920558"/>
          </a:xfrm>
        </p:spPr>
        <p:txBody>
          <a:bodyPr vert="horz" lIns="91440" tIns="45720" rIns="91440" bIns="45720" rtlCol="0" anchor="t">
            <a:norm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Baseline bloodwork is also obtained</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982" y="3852236"/>
            <a:ext cx="4044972" cy="2686586"/>
          </a:xfrm>
          <a:prstGeom prst="rect">
            <a:avLst/>
          </a:prstGeom>
        </p:spPr>
      </p:pic>
      <p:sp>
        <p:nvSpPr>
          <p:cNvPr id="7" name="Rectangle 6"/>
          <p:cNvSpPr/>
          <p:nvPr/>
        </p:nvSpPr>
        <p:spPr>
          <a:xfrm>
            <a:off x="255981" y="1264315"/>
            <a:ext cx="8077138" cy="1015663"/>
          </a:xfrm>
          <a:prstGeom prst="rect">
            <a:avLst/>
          </a:prstGeom>
        </p:spPr>
        <p:txBody>
          <a:bodyPr wrap="square">
            <a:spAutoFit/>
          </a:bodyPr>
          <a:lstStyle/>
          <a:p>
            <a:pPr marL="342900" indent="-342900">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ED resident orders a hip and pelvic x-ray, which reveals a femoral neck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fracture.</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65446194"/>
              </p:ext>
            </p:extLst>
          </p:nvPr>
        </p:nvGraphicFramePr>
        <p:xfrm>
          <a:off x="313756" y="3701927"/>
          <a:ext cx="4157348" cy="3049105"/>
        </p:xfrm>
        <a:graphic>
          <a:graphicData uri="http://schemas.openxmlformats.org/drawingml/2006/table">
            <a:tbl>
              <a:tblPr firstRow="1" bandRow="1">
                <a:tableStyleId>{5C22544A-7EE6-4342-B048-85BDC9FD1C3A}</a:tableStyleId>
              </a:tblPr>
              <a:tblGrid>
                <a:gridCol w="2078674">
                  <a:extLst>
                    <a:ext uri="{9D8B030D-6E8A-4147-A177-3AD203B41FA5}">
                      <a16:colId xmlns="" xmlns:a16="http://schemas.microsoft.com/office/drawing/2014/main" val="4181179876"/>
                    </a:ext>
                  </a:extLst>
                </a:gridCol>
                <a:gridCol w="2078674">
                  <a:extLst>
                    <a:ext uri="{9D8B030D-6E8A-4147-A177-3AD203B41FA5}">
                      <a16:colId xmlns="" xmlns:a16="http://schemas.microsoft.com/office/drawing/2014/main" val="674773259"/>
                    </a:ext>
                  </a:extLst>
                </a:gridCol>
              </a:tblGrid>
              <a:tr h="250921">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Investigation</a:t>
                      </a:r>
                    </a:p>
                  </a:txBody>
                  <a:tcPr>
                    <a:solidFill>
                      <a:srgbClr val="557FA6"/>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Results </a:t>
                      </a:r>
                    </a:p>
                  </a:txBody>
                  <a:tcPr>
                    <a:solidFill>
                      <a:srgbClr val="557FA6"/>
                    </a:solidFill>
                  </a:tcPr>
                </a:tc>
                <a:extLst>
                  <a:ext uri="{0D108BD9-81ED-4DB2-BD59-A6C34878D82A}">
                    <a16:rowId xmlns="" xmlns:a16="http://schemas.microsoft.com/office/drawing/2014/main" val="1084534839"/>
                  </a:ext>
                </a:extLst>
              </a:tr>
              <a:tr h="250921">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Hemoglobin</a:t>
                      </a:r>
                    </a:p>
                  </a:txBody>
                  <a:tcPr>
                    <a:solidFill>
                      <a:srgbClr val="BBC7D9"/>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126 (120-160 g/L)</a:t>
                      </a:r>
                    </a:p>
                  </a:txBody>
                  <a:tcPr>
                    <a:solidFill>
                      <a:srgbClr val="BBC7D9"/>
                    </a:solidFill>
                  </a:tcPr>
                </a:tc>
                <a:extLst>
                  <a:ext uri="{0D108BD9-81ED-4DB2-BD59-A6C34878D82A}">
                    <a16:rowId xmlns="" xmlns:a16="http://schemas.microsoft.com/office/drawing/2014/main" val="4239503000"/>
                  </a:ext>
                </a:extLst>
              </a:tr>
              <a:tr h="250921">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Platelets</a:t>
                      </a:r>
                    </a:p>
                  </a:txBody>
                  <a:tcPr>
                    <a:solidFill>
                      <a:srgbClr val="D8DFE0"/>
                    </a:solidFill>
                  </a:tcPr>
                </a:tc>
                <a:tc>
                  <a:txBody>
                    <a:bodyPr/>
                    <a:lstStyle/>
                    <a:p>
                      <a:r>
                        <a:rPr lang="en-US" sz="1800" dirty="0">
                          <a:solidFill>
                            <a:srgbClr val="2A2A2A"/>
                          </a:solidFill>
                          <a:latin typeface="Verdana" panose="020B0604030504040204" pitchFamily="34" charset="0"/>
                          <a:ea typeface="Verdana" panose="020B0604030504040204" pitchFamily="34" charset="0"/>
                          <a:cs typeface="Verdana" panose="020B0604030504040204" pitchFamily="34" charset="0"/>
                        </a:rPr>
                        <a:t>205 (150-140 10E9/L)</a:t>
                      </a:r>
                    </a:p>
                  </a:txBody>
                  <a:tcPr>
                    <a:solidFill>
                      <a:srgbClr val="D8DFE0"/>
                    </a:solidFill>
                  </a:tcPr>
                </a:tc>
                <a:extLst>
                  <a:ext uri="{0D108BD9-81ED-4DB2-BD59-A6C34878D82A}">
                    <a16:rowId xmlns="" xmlns:a16="http://schemas.microsoft.com/office/drawing/2014/main" val="1296018368"/>
                  </a:ext>
                </a:extLst>
              </a:tr>
              <a:tr h="397345">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INR</a:t>
                      </a:r>
                    </a:p>
                  </a:txBody>
                  <a:tcPr>
                    <a:solidFill>
                      <a:srgbClr val="BBC7D9"/>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1.1 (0.9-1.2)</a:t>
                      </a:r>
                    </a:p>
                  </a:txBody>
                  <a:tcPr>
                    <a:solidFill>
                      <a:srgbClr val="BBC7D9"/>
                    </a:solidFill>
                  </a:tcPr>
                </a:tc>
                <a:extLst>
                  <a:ext uri="{0D108BD9-81ED-4DB2-BD59-A6C34878D82A}">
                    <a16:rowId xmlns="" xmlns:a16="http://schemas.microsoft.com/office/drawing/2014/main" val="4265695262"/>
                  </a:ext>
                </a:extLst>
              </a:tr>
              <a:tr h="250921">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PTT</a:t>
                      </a:r>
                    </a:p>
                  </a:txBody>
                  <a:tcPr>
                    <a:solidFill>
                      <a:srgbClr val="D8DFE0"/>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32  (20-40 sec)</a:t>
                      </a:r>
                    </a:p>
                  </a:txBody>
                  <a:tcPr>
                    <a:solidFill>
                      <a:srgbClr val="D8DFE0"/>
                    </a:solidFill>
                  </a:tcPr>
                </a:tc>
                <a:extLst>
                  <a:ext uri="{0D108BD9-81ED-4DB2-BD59-A6C34878D82A}">
                    <a16:rowId xmlns="" xmlns:a16="http://schemas.microsoft.com/office/drawing/2014/main" val="10004"/>
                  </a:ext>
                </a:extLst>
              </a:tr>
              <a:tr h="250921">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Type and Crossmatch</a:t>
                      </a:r>
                    </a:p>
                  </a:txBody>
                  <a:tcPr>
                    <a:solidFill>
                      <a:srgbClr val="BBC7D9"/>
                    </a:solidFill>
                  </a:tcPr>
                </a:tc>
                <a:tc>
                  <a:txBody>
                    <a:bodyPr/>
                    <a:lstStyle/>
                    <a:p>
                      <a:r>
                        <a:rPr lang="en-CA" sz="1800" dirty="0">
                          <a:solidFill>
                            <a:srgbClr val="2A2A2A"/>
                          </a:solidFill>
                          <a:latin typeface="Verdana" panose="020B0604030504040204" pitchFamily="34" charset="0"/>
                          <a:ea typeface="Verdana" panose="020B0604030504040204" pitchFamily="34" charset="0"/>
                          <a:cs typeface="Verdana" panose="020B0604030504040204" pitchFamily="34" charset="0"/>
                        </a:rPr>
                        <a:t>O -</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86118495"/>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Psychiatry/Primary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10" name="Content Placeholder 2"/>
          <p:cNvSpPr txBox="1">
            <a:spLocks/>
          </p:cNvSpPr>
          <p:nvPr/>
        </p:nvSpPr>
        <p:spPr>
          <a:xfrm>
            <a:off x="296503" y="2866627"/>
            <a:ext cx="7346501" cy="10768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rPr>
              <a:t>Mrs. Fall is admitted to the Orthopedic Surgery service for further management. </a:t>
            </a:r>
          </a:p>
          <a:p>
            <a:pPr marL="0" indent="0">
              <a:buFont typeface="Arial"/>
              <a:buNone/>
            </a:pPr>
            <a:endParaRPr lang="en-CA" sz="2400" dirty="0">
              <a:solidFill>
                <a:srgbClr val="003152"/>
              </a:solidFill>
            </a:endParaRPr>
          </a:p>
        </p:txBody>
      </p:sp>
    </p:spTree>
    <p:extLst>
      <p:ext uri="{BB962C8B-B14F-4D97-AF65-F5344CB8AC3E}">
        <p14:creationId xmlns:p14="http://schemas.microsoft.com/office/powerpoint/2010/main" val="972273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8735"/>
            <a:ext cx="7886700" cy="1325563"/>
          </a:xfrm>
        </p:spPr>
        <p:txBody>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Case - Mrs. Hanna Fall</a:t>
            </a:r>
          </a:p>
        </p:txBody>
      </p:sp>
      <p:sp>
        <p:nvSpPr>
          <p:cNvPr id="3" name="Content Placeholder 2"/>
          <p:cNvSpPr>
            <a:spLocks noGrp="1"/>
          </p:cNvSpPr>
          <p:nvPr>
            <p:ph idx="4294967295"/>
          </p:nvPr>
        </p:nvSpPr>
        <p:spPr>
          <a:xfrm>
            <a:off x="93438" y="1340955"/>
            <a:ext cx="8321675" cy="787190"/>
          </a:xfrm>
        </p:spPr>
        <p:txBody>
          <a:bodyPr vert="horz" lIns="91440" tIns="45720" rIns="91440" bIns="45720" rtlCol="0" anchor="t">
            <a:norm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After admission by the Orthopedic Surgery team,  Anesthesia is consulted for a pre-operative assessment.</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174" y="2099242"/>
            <a:ext cx="4688504" cy="3200400"/>
          </a:xfrm>
          <a:prstGeom prst="rect">
            <a:avLst/>
          </a:prstGeom>
        </p:spPr>
      </p:pic>
      <p:sp>
        <p:nvSpPr>
          <p:cNvPr id="6" name="Content Placeholder 2"/>
          <p:cNvSpPr txBox="1">
            <a:spLocks/>
          </p:cNvSpPr>
          <p:nvPr/>
        </p:nvSpPr>
        <p:spPr>
          <a:xfrm>
            <a:off x="93438" y="4816305"/>
            <a:ext cx="3771194" cy="6801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Pre-op investigation results are unremarkable.</a:t>
            </a:r>
          </a:p>
          <a:p>
            <a:pPr marL="0" indent="0">
              <a:buFont typeface="Arial" panose="020B0604020202020204" pitchFamily="34" charset="0"/>
              <a:buNone/>
            </a:pPr>
            <a:endParaRPr lang="en-CA" sz="3200" dirty="0">
              <a:solidFill>
                <a:srgbClr val="00315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86118495"/>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Psychiatry/Primary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8" name="Content Placeholder 2"/>
          <p:cNvSpPr txBox="1">
            <a:spLocks/>
          </p:cNvSpPr>
          <p:nvPr/>
        </p:nvSpPr>
        <p:spPr>
          <a:xfrm>
            <a:off x="93438" y="2128145"/>
            <a:ext cx="3943724" cy="1329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The Anesthesia resident orders a pre-operative baseline work up, including ECG, chest x-ray, brain natriuretic peptide (BNP), and troponin level (in addition to the baseline bloodwork that had been ordered in the ED).</a:t>
            </a:r>
          </a:p>
          <a:p>
            <a:pPr marL="0" indent="0">
              <a:buFont typeface="Arial"/>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93438" y="5658823"/>
            <a:ext cx="8256930" cy="7723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Mrs</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Fall is taken to the OR for left hip hemiarthroplasty with regional anesthetic. </a:t>
            </a:r>
          </a:p>
          <a:p>
            <a:pPr marL="0" indent="0">
              <a:buFont typeface="Arial" panose="020B0604020202020204" pitchFamily="34" charse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0725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1482"/>
            <a:ext cx="7886700" cy="1325563"/>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 Ernie Ah</a:t>
            </a:r>
          </a:p>
        </p:txBody>
      </p:sp>
      <p:sp>
        <p:nvSpPr>
          <p:cNvPr id="3" name="Content Placeholder 2"/>
          <p:cNvSpPr>
            <a:spLocks noGrp="1"/>
          </p:cNvSpPr>
          <p:nvPr>
            <p:ph idx="4294967295"/>
          </p:nvPr>
        </p:nvSpPr>
        <p:spPr>
          <a:xfrm>
            <a:off x="3355435" y="1296094"/>
            <a:ext cx="5702300" cy="4811712"/>
          </a:xfrm>
        </p:spPr>
        <p:txBody>
          <a:bodyPr vert="horz" lIns="91440" tIns="45720" rIns="91440" bIns="45720" rtlCol="0" anchor="t">
            <a:no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80M is assessed by the Family Medicine resident for right groin lump.</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Lump became noticeable after bending down to fix the wheel on his walker that was caught in the carpet. </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lump is not painful and does not limit activities. </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Past medical history: DMII, HTN, hip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OA.</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Physical exam: alert and oriented. BP 158/72, HR 94, RR 16, T 36.8, SPO</a:t>
            </a:r>
            <a:r>
              <a:rPr lang="en-CA" sz="2000" baseline="-25000" dirty="0">
                <a:solidFill>
                  <a:srgbClr val="003152"/>
                </a:solidFill>
                <a:latin typeface="Verdana" panose="020B0604030504040204" pitchFamily="34" charset="0"/>
                <a:ea typeface="Verdana" panose="020B0604030504040204" pitchFamily="34" charset="0"/>
                <a:cs typeface="Verdana" panose="020B0604030504040204" pitchFamily="34" charset="0"/>
              </a:rPr>
              <a:t>2</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96 per cent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on room air. Minimally tender inguinal hernia (size of a hen’s egg) on the right side, above the inguinal ligament. The hernia reduces spontaneously when the patient is supine.</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60696"/>
          <a:stretch/>
        </p:blipFill>
        <p:spPr>
          <a:xfrm>
            <a:off x="246580" y="1275951"/>
            <a:ext cx="2705527" cy="4572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40912062"/>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en-CA" sz="20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Surgery/Primary Care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Tree>
    <p:extLst>
      <p:ext uri="{BB962C8B-B14F-4D97-AF65-F5344CB8AC3E}">
        <p14:creationId xmlns:p14="http://schemas.microsoft.com/office/powerpoint/2010/main" val="2133685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53" y="258795"/>
            <a:ext cx="7886700" cy="1325563"/>
          </a:xfrm>
        </p:spPr>
        <p:txBody>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Case - Mr. Ernie Ah</a:t>
            </a:r>
          </a:p>
        </p:txBody>
      </p:sp>
      <p:sp>
        <p:nvSpPr>
          <p:cNvPr id="3" name="Content Placeholder 2"/>
          <p:cNvSpPr>
            <a:spLocks noGrp="1"/>
          </p:cNvSpPr>
          <p:nvPr>
            <p:ph idx="4294967295"/>
          </p:nvPr>
        </p:nvSpPr>
        <p:spPr>
          <a:xfrm>
            <a:off x="207032" y="1324966"/>
            <a:ext cx="8091488" cy="486582"/>
          </a:xfrm>
        </p:spPr>
        <p:txBody>
          <a:bodyPr>
            <a:normAutofit/>
          </a:bodyPr>
          <a:lstStyle/>
          <a:p>
            <a:r>
              <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80M with suspected asymptomatic right inguinal </a:t>
            </a:r>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hernia.</a:t>
            </a: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8200"/>
          <a:stretch/>
        </p:blipFill>
        <p:spPr>
          <a:xfrm>
            <a:off x="4245090" y="3000029"/>
            <a:ext cx="4676215" cy="3383280"/>
          </a:xfrm>
          <a:prstGeom prst="rect">
            <a:avLst/>
          </a:prstGeom>
        </p:spPr>
      </p:pic>
      <p:sp>
        <p:nvSpPr>
          <p:cNvPr id="10" name="Rectangle 9"/>
          <p:cNvSpPr/>
          <p:nvPr/>
        </p:nvSpPr>
        <p:spPr>
          <a:xfrm>
            <a:off x="-323057" y="3711522"/>
            <a:ext cx="4803168" cy="1938992"/>
          </a:xfrm>
          <a:prstGeom prst="rect">
            <a:avLst/>
          </a:prstGeom>
        </p:spPr>
        <p:txBody>
          <a:bodyPr wrap="square">
            <a:spAutoFit/>
          </a:bodyPr>
          <a:lstStyle/>
          <a:p>
            <a:pPr marL="800100" lvl="1" indent="-342900">
              <a:buFont typeface="Arial" panose="020B0604020202020204" pitchFamily="34" charset="0"/>
              <a:buChar char="•"/>
            </a:pPr>
            <a:r>
              <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Mr. Ah is called back to the office to discuss the results and the potential complications of an unrepaired inguinal </a:t>
            </a:r>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hernia.</a:t>
            </a: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40912062"/>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en-CA" sz="20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Surgery/Primary Care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
        <p:nvSpPr>
          <p:cNvPr id="7" name="Content Placeholder 2"/>
          <p:cNvSpPr txBox="1">
            <a:spLocks/>
          </p:cNvSpPr>
          <p:nvPr/>
        </p:nvSpPr>
        <p:spPr>
          <a:xfrm>
            <a:off x="186904" y="2911602"/>
            <a:ext cx="3868402" cy="558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US visualizes a small 3 cm reducible inguinal hernia.</a:t>
            </a: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txBox="1">
            <a:spLocks/>
          </p:cNvSpPr>
          <p:nvPr/>
        </p:nvSpPr>
        <p:spPr>
          <a:xfrm>
            <a:off x="-288551" y="1822424"/>
            <a:ext cx="8687714" cy="1369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Family Medicine Resident sends Mr. Ah for a US, to confirm the diagnosis, to rule out complications and to provide objective evidence to facilitate referral to General Surgery.</a:t>
            </a:r>
          </a:p>
        </p:txBody>
      </p:sp>
      <p:sp>
        <p:nvSpPr>
          <p:cNvPr id="11" name="Rectangle 10"/>
          <p:cNvSpPr/>
          <p:nvPr/>
        </p:nvSpPr>
        <p:spPr>
          <a:xfrm>
            <a:off x="-288551" y="5436155"/>
            <a:ext cx="4803168" cy="1323439"/>
          </a:xfrm>
          <a:prstGeom prst="rect">
            <a:avLst/>
          </a:prstGeom>
        </p:spPr>
        <p:txBody>
          <a:bodyPr wrap="square">
            <a:spAutoFit/>
          </a:bodyPr>
          <a:lstStyle/>
          <a:p>
            <a:pPr marL="800100" lvl="1" indent="-342900">
              <a:buFont typeface="Arial" panose="020B0604020202020204" pitchFamily="34" charset="0"/>
              <a:buChar char="•"/>
            </a:pPr>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General </a:t>
            </a:r>
            <a:r>
              <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Surgery referral is initiated, triaged as </a:t>
            </a:r>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semi-urgent.</a:t>
            </a: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94368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18" y="244927"/>
            <a:ext cx="7886700" cy="1325562"/>
          </a:xfrm>
        </p:spPr>
        <p:txBody>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 Case - Mr. Ernie Ah</a:t>
            </a:r>
          </a:p>
        </p:txBody>
      </p:sp>
      <p:sp>
        <p:nvSpPr>
          <p:cNvPr id="3" name="Content Placeholder 2"/>
          <p:cNvSpPr>
            <a:spLocks noGrp="1"/>
          </p:cNvSpPr>
          <p:nvPr>
            <p:ph idx="4294967295"/>
          </p:nvPr>
        </p:nvSpPr>
        <p:spPr>
          <a:xfrm>
            <a:off x="35655" y="4586564"/>
            <a:ext cx="4795136" cy="737919"/>
          </a:xfrm>
        </p:spPr>
        <p:txBody>
          <a:bodyPr>
            <a:noAutofit/>
          </a:bodyPr>
          <a:lstStyle/>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patient is booked for hernia repair</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753" r="8428"/>
          <a:stretch/>
        </p:blipFill>
        <p:spPr>
          <a:xfrm>
            <a:off x="4559538" y="1425636"/>
            <a:ext cx="4339431" cy="3918917"/>
          </a:xfrm>
          <a:prstGeom prst="rect">
            <a:avLst/>
          </a:prstGeom>
        </p:spPr>
      </p:pic>
      <p:sp>
        <p:nvSpPr>
          <p:cNvPr id="5" name="Rectangle 4"/>
          <p:cNvSpPr/>
          <p:nvPr/>
        </p:nvSpPr>
        <p:spPr>
          <a:xfrm>
            <a:off x="80285" y="1288767"/>
            <a:ext cx="5163963" cy="707886"/>
          </a:xfrm>
          <a:prstGeom prst="rect">
            <a:avLst/>
          </a:prstGeom>
        </p:spPr>
        <p:txBody>
          <a:bodyPr wrap="square">
            <a:spAutoFit/>
          </a:bodyPr>
          <a:lstStyle/>
          <a:p>
            <a:pPr marL="228600" indent="-228600">
              <a:spcBef>
                <a:spcPts val="1000"/>
              </a:spcBef>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General Surgery resident assesses the patient in clinic</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40912062"/>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en-CA" sz="20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Surgery/Primary Care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
        <p:nvSpPr>
          <p:cNvPr id="8" name="Rectangle 7"/>
          <p:cNvSpPr/>
          <p:nvPr/>
        </p:nvSpPr>
        <p:spPr>
          <a:xfrm>
            <a:off x="80285" y="1978194"/>
            <a:ext cx="4479254" cy="1938992"/>
          </a:xfrm>
          <a:prstGeom prst="rect">
            <a:avLst/>
          </a:prstGeom>
        </p:spPr>
        <p:txBody>
          <a:bodyPr wrap="square">
            <a:spAutoFit/>
          </a:bodyPr>
          <a:lstStyle/>
          <a:p>
            <a:pPr marL="228600" indent="-228600">
              <a:spcBef>
                <a:spcPts val="1000"/>
              </a:spcBef>
              <a:buFont typeface="Arial" panose="020B0604020202020204" pitchFamily="34" charset="0"/>
              <a:buChar cha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Explains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that unrepaired hernias can lead to complications, such as hernia incarceration, and discusses surgical repair. The patient wishes to proceed</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103518" y="3934439"/>
            <a:ext cx="4140679" cy="1015663"/>
          </a:xfrm>
          <a:prstGeom prst="rect">
            <a:avLst/>
          </a:prstGeom>
        </p:spPr>
        <p:txBody>
          <a:bodyPr wrap="square">
            <a:spAutoFit/>
          </a:bodyPr>
          <a:lstStyle/>
          <a:p>
            <a:pPr marL="228600" indent="-228600">
              <a:spcBef>
                <a:spcPts val="1000"/>
              </a:spcBef>
              <a:buFont typeface="Arial" panose="020B0604020202020204" pitchFamily="34" charset="0"/>
              <a:buChar cha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staff surgeon’s schedule reveals OR availability in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four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months’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time.</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64830" y="5298604"/>
            <a:ext cx="8935817" cy="8281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The patient has an uncomplicated Day Surgery and is discharged home.</a:t>
            </a:r>
          </a:p>
        </p:txBody>
      </p:sp>
      <p:sp>
        <p:nvSpPr>
          <p:cNvPr id="11" name="Content Placeholder 2"/>
          <p:cNvSpPr txBox="1">
            <a:spLocks/>
          </p:cNvSpPr>
          <p:nvPr/>
        </p:nvSpPr>
        <p:spPr>
          <a:xfrm>
            <a:off x="82083" y="6385535"/>
            <a:ext cx="8678863" cy="541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The surgeon arranges routine follow-up in four weeks’ time. </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114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9904"/>
            <a:ext cx="7886700" cy="1325563"/>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a:t>
            </a:r>
            <a:r>
              <a:rPr lang="en-CA" dirty="0" err="1">
                <a:latin typeface="Verdana" panose="020B0604030504040204" pitchFamily="34" charset="0"/>
                <a:ea typeface="Verdana" panose="020B0604030504040204" pitchFamily="34" charset="0"/>
                <a:cs typeface="Verdana" panose="020B0604030504040204" pitchFamily="34" charset="0"/>
              </a:rPr>
              <a:t>Alda</a:t>
            </a:r>
            <a:r>
              <a:rPr lang="en-CA" dirty="0">
                <a:latin typeface="Verdana" panose="020B0604030504040204" pitchFamily="34" charset="0"/>
                <a:ea typeface="Verdana" panose="020B0604030504040204" pitchFamily="34" charset="0"/>
                <a:cs typeface="Verdana" panose="020B0604030504040204" pitchFamily="34" charset="0"/>
              </a:rPr>
              <a:t> </a:t>
            </a:r>
            <a:r>
              <a:rPr lang="en-CA" dirty="0" err="1">
                <a:latin typeface="Verdana" panose="020B0604030504040204" pitchFamily="34" charset="0"/>
                <a:ea typeface="Verdana" panose="020B0604030504040204" pitchFamily="34" charset="0"/>
                <a:cs typeface="Verdana" panose="020B0604030504040204" pitchFamily="34" charset="0"/>
              </a:rPr>
              <a:t>Ritis</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a:xfrm>
            <a:off x="155275" y="1341064"/>
            <a:ext cx="4735225" cy="46439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65F is seen at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Orthopedic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pre –assessment clinic for knee osteoarthritis causing pain and limiting mobility</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endParaRPr lang="en-CA" sz="1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Past medical history: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HTN.</a:t>
            </a:r>
          </a:p>
          <a:p>
            <a:endParaRPr lang="en-CA" sz="1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Physical exam: alert and oriented. BP 138/72, HR 94, RR 16, T 36.8, SPO</a:t>
            </a:r>
            <a:r>
              <a:rPr lang="en-CA" sz="2000" baseline="-25000" dirty="0">
                <a:solidFill>
                  <a:srgbClr val="003152"/>
                </a:solidFill>
                <a:latin typeface="Verdana" panose="020B0604030504040204" pitchFamily="34" charset="0"/>
                <a:ea typeface="Verdana" panose="020B0604030504040204" pitchFamily="34" charset="0"/>
                <a:cs typeface="Verdana" panose="020B0604030504040204" pitchFamily="34" charset="0"/>
              </a:rPr>
              <a:t>2</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96 per cent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on room air. BMI 28. Severe crepitus and pain on knee joint examination with limited range of motion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endParaRPr lang="en-CA" sz="1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Orthopedic s</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urgeon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recommends right total knee arthroplasty to manage severe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osteoarthritis.</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270" y="1427529"/>
            <a:ext cx="3418499" cy="512680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010685500"/>
              </p:ext>
            </p:extLst>
          </p:nvPr>
        </p:nvGraphicFramePr>
        <p:xfrm>
          <a:off x="269317" y="201512"/>
          <a:ext cx="8613719" cy="24384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Surgical/Anesthesia/Internal Medicine/Primary Care/Pre-op</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Tree>
    <p:extLst>
      <p:ext uri="{BB962C8B-B14F-4D97-AF65-F5344CB8AC3E}">
        <p14:creationId xmlns:p14="http://schemas.microsoft.com/office/powerpoint/2010/main" val="3895977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506" y="157284"/>
            <a:ext cx="7886700" cy="1325562"/>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a:t>
            </a:r>
            <a:r>
              <a:rPr lang="en-CA" dirty="0" err="1">
                <a:latin typeface="Verdana" panose="020B0604030504040204" pitchFamily="34" charset="0"/>
                <a:ea typeface="Verdana" panose="020B0604030504040204" pitchFamily="34" charset="0"/>
                <a:cs typeface="Verdana" panose="020B0604030504040204" pitchFamily="34" charset="0"/>
              </a:rPr>
              <a:t>Alda</a:t>
            </a:r>
            <a:r>
              <a:rPr lang="en-CA" dirty="0">
                <a:latin typeface="Verdana" panose="020B0604030504040204" pitchFamily="34" charset="0"/>
                <a:ea typeface="Verdana" panose="020B0604030504040204" pitchFamily="34" charset="0"/>
                <a:cs typeface="Verdana" panose="020B0604030504040204" pitchFamily="34" charset="0"/>
              </a:rPr>
              <a:t> </a:t>
            </a:r>
            <a:r>
              <a:rPr lang="en-CA" dirty="0" err="1">
                <a:latin typeface="Verdana" panose="020B0604030504040204" pitchFamily="34" charset="0"/>
                <a:ea typeface="Verdana" panose="020B0604030504040204" pitchFamily="34" charset="0"/>
                <a:cs typeface="Verdana" panose="020B0604030504040204" pitchFamily="34" charset="0"/>
              </a:rPr>
              <a:t>Ritis</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0" y="1230434"/>
            <a:ext cx="5796951" cy="5929492"/>
          </a:xfrm>
        </p:spPr>
        <p:txBody>
          <a:bodyPr vert="horz" lIns="91440" tIns="45720" rIns="91440" bIns="45720" rtlCol="0" anchor="t">
            <a:normAutofit lnSpcReduction="10000"/>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Mrs.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Ritis</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is assessed by the Anesthesia resident in the Pre-operative Clinic</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Mrs.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Ritis</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has no history of any medical conditions aside from HTN; she has had no prior surgery</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She is a lifelong non-smoker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and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consumes alcohol socially</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She swims laps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four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times/week for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one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hour each time</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Anesthesia resident orders baseline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lab work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including a CBC, chemistry panel, coagulation factors, HbA1C; an electrocardiogram (EKG); and a chest radiograph (CXR).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3433" y="1423842"/>
            <a:ext cx="3225471" cy="483820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019372059"/>
              </p:ext>
            </p:extLst>
          </p:nvPr>
        </p:nvGraphicFramePr>
        <p:xfrm>
          <a:off x="269317" y="201512"/>
          <a:ext cx="8613719" cy="24384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Surgical/Anesthesia/Internal Medicine/Primary Care/Pre-op</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Tree>
    <p:extLst>
      <p:ext uri="{BB962C8B-B14F-4D97-AF65-F5344CB8AC3E}">
        <p14:creationId xmlns:p14="http://schemas.microsoft.com/office/powerpoint/2010/main" val="2020181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3876"/>
            <a:ext cx="7886700" cy="1325562"/>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a:t>
            </a:r>
            <a:r>
              <a:rPr lang="en-CA" dirty="0" err="1">
                <a:latin typeface="Verdana" panose="020B0604030504040204" pitchFamily="34" charset="0"/>
                <a:ea typeface="Verdana" panose="020B0604030504040204" pitchFamily="34" charset="0"/>
                <a:cs typeface="Verdana" panose="020B0604030504040204" pitchFamily="34" charset="0"/>
              </a:rPr>
              <a:t>Alda</a:t>
            </a:r>
            <a:r>
              <a:rPr lang="en-CA" dirty="0">
                <a:latin typeface="Verdana" panose="020B0604030504040204" pitchFamily="34" charset="0"/>
                <a:ea typeface="Verdana" panose="020B0604030504040204" pitchFamily="34" charset="0"/>
                <a:cs typeface="Verdana" panose="020B0604030504040204" pitchFamily="34" charset="0"/>
              </a:rPr>
              <a:t> </a:t>
            </a:r>
            <a:r>
              <a:rPr lang="en-CA" dirty="0" err="1">
                <a:latin typeface="Verdana" panose="020B0604030504040204" pitchFamily="34" charset="0"/>
                <a:ea typeface="Verdana" panose="020B0604030504040204" pitchFamily="34" charset="0"/>
                <a:cs typeface="Verdana" panose="020B0604030504040204" pitchFamily="34" charset="0"/>
              </a:rPr>
              <a:t>Ritis</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51759" y="1654715"/>
            <a:ext cx="4451230" cy="4511675"/>
          </a:xfrm>
        </p:spPr>
        <p:txBody>
          <a:bodyPr vert="horz" lIns="91440" tIns="45720" rIns="91440" bIns="45720" rtlCol="0" anchor="t">
            <a:no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CXR shows a small nodule at right lung apex</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surgeon delays her knee replacement to refer her to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Respirology</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for workup. The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Respirology</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resident assesses the patient, ordering a chest CT, which shows a 1.2 cm calcified lung nodule with no high-risk features</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For “thoroughness”, the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Respirology</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resident orders a CT-guided lung biopsy. </a:t>
            </a:r>
          </a:p>
        </p:txBody>
      </p:sp>
      <p:graphicFrame>
        <p:nvGraphicFramePr>
          <p:cNvPr id="4" name="Table 3"/>
          <p:cNvGraphicFramePr>
            <a:graphicFrameLocks noGrp="1"/>
          </p:cNvGraphicFramePr>
          <p:nvPr>
            <p:extLst>
              <p:ext uri="{D42A27DB-BD31-4B8C-83A1-F6EECF244321}">
                <p14:modId xmlns:p14="http://schemas.microsoft.com/office/powerpoint/2010/main" val="2788093324"/>
              </p:ext>
            </p:extLst>
          </p:nvPr>
        </p:nvGraphicFramePr>
        <p:xfrm>
          <a:off x="4589253" y="1190355"/>
          <a:ext cx="4146137" cy="5577840"/>
        </p:xfrm>
        <a:graphic>
          <a:graphicData uri="http://schemas.openxmlformats.org/drawingml/2006/table">
            <a:tbl>
              <a:tblPr firstRow="1" bandRow="1">
                <a:tableStyleId>{5C22544A-7EE6-4342-B048-85BDC9FD1C3A}</a:tableStyleId>
              </a:tblPr>
              <a:tblGrid>
                <a:gridCol w="1966822">
                  <a:extLst>
                    <a:ext uri="{9D8B030D-6E8A-4147-A177-3AD203B41FA5}">
                      <a16:colId xmlns="" xmlns:a16="http://schemas.microsoft.com/office/drawing/2014/main" val="4181179876"/>
                    </a:ext>
                  </a:extLst>
                </a:gridCol>
                <a:gridCol w="2179315">
                  <a:extLst>
                    <a:ext uri="{9D8B030D-6E8A-4147-A177-3AD203B41FA5}">
                      <a16:colId xmlns="" xmlns:a16="http://schemas.microsoft.com/office/drawing/2014/main" val="674773259"/>
                    </a:ext>
                  </a:extLst>
                </a:gridCol>
              </a:tblGrid>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Investigation</a:t>
                      </a:r>
                    </a:p>
                  </a:txBody>
                  <a:tcPr>
                    <a:solidFill>
                      <a:srgbClr val="557FA6"/>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Result </a:t>
                      </a:r>
                    </a:p>
                  </a:txBody>
                  <a:tcPr>
                    <a:solidFill>
                      <a:srgbClr val="557FA6"/>
                    </a:solidFill>
                  </a:tcPr>
                </a:tc>
                <a:extLst>
                  <a:ext uri="{0D108BD9-81ED-4DB2-BD59-A6C34878D82A}">
                    <a16:rowId xmlns="" xmlns:a16="http://schemas.microsoft.com/office/drawing/2014/main" val="1084534839"/>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Hemoglobin</a:t>
                      </a:r>
                    </a:p>
                  </a:txBody>
                  <a:tcPr>
                    <a:solidFill>
                      <a:srgbClr val="BBC7D9"/>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126 (120-160 g/L)</a:t>
                      </a:r>
                    </a:p>
                  </a:txBody>
                  <a:tcPr>
                    <a:solidFill>
                      <a:srgbClr val="BBC7D9"/>
                    </a:solidFill>
                  </a:tcPr>
                </a:tc>
                <a:extLst>
                  <a:ext uri="{0D108BD9-81ED-4DB2-BD59-A6C34878D82A}">
                    <a16:rowId xmlns="" xmlns:a16="http://schemas.microsoft.com/office/drawing/2014/main" val="4239503000"/>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WBC </a:t>
                      </a:r>
                    </a:p>
                  </a:txBody>
                  <a:tcPr>
                    <a:solidFill>
                      <a:srgbClr val="D8DFE0"/>
                    </a:solidFill>
                  </a:tcPr>
                </a:tc>
                <a:tc>
                  <a:txBody>
                    <a:bodyPr/>
                    <a:lstStyle/>
                    <a:p>
                      <a:r>
                        <a:rPr lang="en-CA" dirty="0">
                          <a:latin typeface="Verdana" panose="020B0604030504040204" pitchFamily="34" charset="0"/>
                          <a:ea typeface="Verdana" panose="020B0604030504040204" pitchFamily="34" charset="0"/>
                          <a:cs typeface="Verdana" panose="020B0604030504040204" pitchFamily="34" charset="0"/>
                        </a:rPr>
                        <a:t>9.8 (</a:t>
                      </a:r>
                      <a:r>
                        <a:rPr lang="en-CA" dirty="0">
                          <a:solidFill>
                            <a:srgbClr val="2A2A2A"/>
                          </a:solidFill>
                          <a:latin typeface="Verdana" panose="020B0604030504040204" pitchFamily="34" charset="0"/>
                          <a:ea typeface="Verdana" panose="020B0604030504040204" pitchFamily="34" charset="0"/>
                          <a:cs typeface="Verdana" panose="020B0604030504040204" pitchFamily="34" charset="0"/>
                        </a:rPr>
                        <a:t>4-10 x 10^9/L)</a:t>
                      </a:r>
                      <a:endParaRPr lang="en-US" sz="1800" dirty="0">
                        <a:solidFill>
                          <a:srgbClr val="2A2A2A"/>
                        </a:solidFill>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02"/>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Platelets</a:t>
                      </a:r>
                    </a:p>
                  </a:txBody>
                  <a:tcPr>
                    <a:solidFill>
                      <a:srgbClr val="BBC7D9"/>
                    </a:solidFill>
                  </a:tcPr>
                </a:tc>
                <a:tc>
                  <a:txBody>
                    <a:bodyPr/>
                    <a:lstStyle/>
                    <a:p>
                      <a:r>
                        <a:rPr lang="en-US" sz="1800" dirty="0">
                          <a:solidFill>
                            <a:srgbClr val="2A2A2A"/>
                          </a:solidFill>
                          <a:latin typeface="Verdana" panose="020B0604030504040204" pitchFamily="34" charset="0"/>
                          <a:ea typeface="Verdana" panose="020B0604030504040204" pitchFamily="34" charset="0"/>
                          <a:cs typeface="Verdana" panose="020B0604030504040204" pitchFamily="34" charset="0"/>
                        </a:rPr>
                        <a:t>205 (150-140 10E9/L)</a:t>
                      </a:r>
                    </a:p>
                  </a:txBody>
                  <a:tcPr>
                    <a:solidFill>
                      <a:srgbClr val="BBC7D9"/>
                    </a:solidFill>
                  </a:tcPr>
                </a:tc>
                <a:extLst>
                  <a:ext uri="{0D108BD9-81ED-4DB2-BD59-A6C34878D82A}">
                    <a16:rowId xmlns="" xmlns:a16="http://schemas.microsoft.com/office/drawing/2014/main" val="10003"/>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Sodium</a:t>
                      </a:r>
                    </a:p>
                  </a:txBody>
                  <a:tcPr>
                    <a:solidFill>
                      <a:srgbClr val="D8DFE0"/>
                    </a:solidFill>
                  </a:tcPr>
                </a:tc>
                <a:tc>
                  <a:txBody>
                    <a:bodyPr/>
                    <a:lstStyle/>
                    <a:p>
                      <a:r>
                        <a:rPr lang="en-CA" dirty="0">
                          <a:latin typeface="Verdana" panose="020B0604030504040204" pitchFamily="34" charset="0"/>
                          <a:ea typeface="Verdana" panose="020B0604030504040204" pitchFamily="34" charset="0"/>
                          <a:cs typeface="Verdana" panose="020B0604030504040204" pitchFamily="34" charset="0"/>
                        </a:rPr>
                        <a:t>135 (</a:t>
                      </a:r>
                      <a:r>
                        <a:rPr lang="en-CA" dirty="0">
                          <a:solidFill>
                            <a:srgbClr val="2A2A2A"/>
                          </a:solidFill>
                          <a:latin typeface="Verdana" panose="020B0604030504040204" pitchFamily="34" charset="0"/>
                          <a:ea typeface="Verdana" panose="020B0604030504040204" pitchFamily="34" charset="0"/>
                          <a:cs typeface="Verdana" panose="020B0604030504040204" pitchFamily="34" charset="0"/>
                        </a:rPr>
                        <a:t>135-145 </a:t>
                      </a:r>
                      <a:r>
                        <a:rPr lang="en-CA" dirty="0" err="1">
                          <a:solidFill>
                            <a:srgbClr val="2A2A2A"/>
                          </a:solidFill>
                          <a:latin typeface="Verdana" panose="020B0604030504040204" pitchFamily="34" charset="0"/>
                          <a:ea typeface="Verdana" panose="020B0604030504040204" pitchFamily="34" charset="0"/>
                          <a:cs typeface="Verdana" panose="020B0604030504040204" pitchFamily="34" charset="0"/>
                        </a:rPr>
                        <a:t>mmol</a:t>
                      </a:r>
                      <a:r>
                        <a:rPr lang="en-CA" dirty="0">
                          <a:solidFill>
                            <a:srgbClr val="2A2A2A"/>
                          </a:solidFill>
                          <a:latin typeface="Verdana" panose="020B0604030504040204" pitchFamily="34" charset="0"/>
                          <a:ea typeface="Verdana" panose="020B0604030504040204" pitchFamily="34" charset="0"/>
                          <a:cs typeface="Verdana" panose="020B0604030504040204" pitchFamily="34" charset="0"/>
                        </a:rPr>
                        <a:t>/L)</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04"/>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Potassium</a:t>
                      </a:r>
                    </a:p>
                  </a:txBody>
                  <a:tcPr>
                    <a:solidFill>
                      <a:srgbClr val="BBC7D9"/>
                    </a:solidFill>
                  </a:tcPr>
                </a:tc>
                <a:tc>
                  <a:txBody>
                    <a:bodyPr/>
                    <a:lstStyle/>
                    <a:p>
                      <a:r>
                        <a:rPr lang="en-CA" dirty="0">
                          <a:latin typeface="Verdana" panose="020B0604030504040204" pitchFamily="34" charset="0"/>
                          <a:ea typeface="Verdana" panose="020B0604030504040204" pitchFamily="34" charset="0"/>
                          <a:cs typeface="Verdana" panose="020B0604030504040204" pitchFamily="34" charset="0"/>
                        </a:rPr>
                        <a:t> 4.6 (</a:t>
                      </a:r>
                      <a:r>
                        <a:rPr lang="en-CA" dirty="0">
                          <a:solidFill>
                            <a:srgbClr val="2A2A2A"/>
                          </a:solidFill>
                          <a:latin typeface="Verdana" panose="020B0604030504040204" pitchFamily="34" charset="0"/>
                          <a:ea typeface="Verdana" panose="020B0604030504040204" pitchFamily="34" charset="0"/>
                          <a:cs typeface="Verdana" panose="020B0604030504040204" pitchFamily="34" charset="0"/>
                        </a:rPr>
                        <a:t>3.5-5 </a:t>
                      </a:r>
                      <a:r>
                        <a:rPr lang="en-CA" dirty="0" err="1">
                          <a:solidFill>
                            <a:srgbClr val="2A2A2A"/>
                          </a:solidFill>
                          <a:latin typeface="Verdana" panose="020B0604030504040204" pitchFamily="34" charset="0"/>
                          <a:ea typeface="Verdana" panose="020B0604030504040204" pitchFamily="34" charset="0"/>
                          <a:cs typeface="Verdana" panose="020B0604030504040204" pitchFamily="34" charset="0"/>
                        </a:rPr>
                        <a:t>mmol</a:t>
                      </a:r>
                      <a:r>
                        <a:rPr lang="en-CA" dirty="0">
                          <a:solidFill>
                            <a:srgbClr val="2A2A2A"/>
                          </a:solidFill>
                          <a:latin typeface="Verdana" panose="020B0604030504040204" pitchFamily="34" charset="0"/>
                          <a:ea typeface="Verdana" panose="020B0604030504040204" pitchFamily="34" charset="0"/>
                          <a:cs typeface="Verdana" panose="020B0604030504040204" pitchFamily="34" charset="0"/>
                        </a:rPr>
                        <a:t>/L)</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a16="http://schemas.microsoft.com/office/drawing/2014/main" val="10005"/>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Creatinine</a:t>
                      </a:r>
                    </a:p>
                  </a:txBody>
                  <a:tcPr>
                    <a:solidFill>
                      <a:srgbClr val="D8DFE0"/>
                    </a:solidFill>
                  </a:tcPr>
                </a:tc>
                <a:tc>
                  <a:txBody>
                    <a:bodyPr/>
                    <a:lstStyle/>
                    <a:p>
                      <a:r>
                        <a:rPr lang="en-CA" dirty="0">
                          <a:latin typeface="Verdana" panose="020B0604030504040204" pitchFamily="34" charset="0"/>
                          <a:ea typeface="Verdana" panose="020B0604030504040204" pitchFamily="34" charset="0"/>
                          <a:cs typeface="Verdana" panose="020B0604030504040204" pitchFamily="34" charset="0"/>
                        </a:rPr>
                        <a:t>80 (</a:t>
                      </a:r>
                      <a:r>
                        <a:rPr lang="en-CA" dirty="0">
                          <a:solidFill>
                            <a:srgbClr val="222222"/>
                          </a:solidFill>
                          <a:latin typeface="Verdana" panose="020B0604030504040204" pitchFamily="34" charset="0"/>
                          <a:ea typeface="Verdana" panose="020B0604030504040204" pitchFamily="34" charset="0"/>
                          <a:cs typeface="Verdana" panose="020B0604030504040204" pitchFamily="34" charset="0"/>
                        </a:rPr>
                        <a:t>50-90 µ</a:t>
                      </a:r>
                      <a:r>
                        <a:rPr lang="en-CA" dirty="0" err="1">
                          <a:solidFill>
                            <a:srgbClr val="222222"/>
                          </a:solidFill>
                          <a:latin typeface="Verdana" panose="020B0604030504040204" pitchFamily="34" charset="0"/>
                          <a:ea typeface="Verdana" panose="020B0604030504040204" pitchFamily="34" charset="0"/>
                          <a:cs typeface="Verdana" panose="020B0604030504040204" pitchFamily="34" charset="0"/>
                        </a:rPr>
                        <a:t>mol</a:t>
                      </a:r>
                      <a:r>
                        <a:rPr lang="en-CA" dirty="0">
                          <a:solidFill>
                            <a:srgbClr val="222222"/>
                          </a:solidFill>
                          <a:latin typeface="Verdana" panose="020B0604030504040204" pitchFamily="34" charset="0"/>
                          <a:ea typeface="Verdana" panose="020B0604030504040204" pitchFamily="34" charset="0"/>
                          <a:cs typeface="Verdana" panose="020B0604030504040204" pitchFamily="34" charset="0"/>
                        </a:rPr>
                        <a:t>/L)</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06"/>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INR</a:t>
                      </a:r>
                    </a:p>
                  </a:txBody>
                  <a:tcPr>
                    <a:solidFill>
                      <a:srgbClr val="BBC7D9"/>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1.1 (0.9-1.2)</a:t>
                      </a:r>
                    </a:p>
                  </a:txBody>
                  <a:tcPr>
                    <a:solidFill>
                      <a:srgbClr val="BBC7D9"/>
                    </a:solidFill>
                  </a:tcPr>
                </a:tc>
                <a:extLst>
                  <a:ext uri="{0D108BD9-81ED-4DB2-BD59-A6C34878D82A}">
                    <a16:rowId xmlns="" xmlns:a16="http://schemas.microsoft.com/office/drawing/2014/main" val="4265695262"/>
                  </a:ext>
                </a:extLst>
              </a:tr>
              <a:tr h="0">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PTT</a:t>
                      </a:r>
                    </a:p>
                  </a:txBody>
                  <a:tcPr>
                    <a:solidFill>
                      <a:srgbClr val="D8DFE0"/>
                    </a:solidFill>
                  </a:tcPr>
                </a:tc>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32  (20-40 sec)</a:t>
                      </a:r>
                    </a:p>
                  </a:txBody>
                  <a:tcPr>
                    <a:solidFill>
                      <a:srgbClr val="D8DFE0"/>
                    </a:solidFill>
                  </a:tcPr>
                </a:tc>
                <a:extLst>
                  <a:ext uri="{0D108BD9-81ED-4DB2-BD59-A6C34878D82A}">
                    <a16:rowId xmlns="" xmlns:a16="http://schemas.microsoft.com/office/drawing/2014/main" val="10008"/>
                  </a:ext>
                </a:extLst>
              </a:tr>
              <a:tr h="346599">
                <a:tc>
                  <a:txBody>
                    <a:bodyPr/>
                    <a:lstStyle/>
                    <a:p>
                      <a:r>
                        <a:rPr lang="en-US" sz="1800" dirty="0">
                          <a:latin typeface="Verdana" panose="020B0604030504040204" pitchFamily="34" charset="0"/>
                          <a:ea typeface="Verdana" panose="020B0604030504040204" pitchFamily="34" charset="0"/>
                          <a:cs typeface="Verdana" panose="020B0604030504040204" pitchFamily="34" charset="0"/>
                        </a:rPr>
                        <a:t>HbA1C</a:t>
                      </a:r>
                    </a:p>
                  </a:txBody>
                  <a:tcPr>
                    <a:solidFill>
                      <a:srgbClr val="BBC7D9"/>
                    </a:solidFill>
                  </a:tcPr>
                </a:tc>
                <a:tc>
                  <a:txBody>
                    <a:bodyPr/>
                    <a:lstStyle/>
                    <a:p>
                      <a:r>
                        <a:rPr lang="en-CA" sz="1800" dirty="0">
                          <a:solidFill>
                            <a:srgbClr val="2A2A2A"/>
                          </a:solidFill>
                          <a:latin typeface="Verdana" panose="020B0604030504040204" pitchFamily="34" charset="0"/>
                          <a:ea typeface="Verdana" panose="020B0604030504040204" pitchFamily="34" charset="0"/>
                          <a:cs typeface="Verdana" panose="020B0604030504040204" pitchFamily="34" charset="0"/>
                        </a:rPr>
                        <a:t>5.8</a:t>
                      </a:r>
                      <a:r>
                        <a:rPr lang="en-CA" sz="1800" baseline="0" dirty="0">
                          <a:solidFill>
                            <a:srgbClr val="2A2A2A"/>
                          </a:solidFill>
                          <a:latin typeface="Verdana" panose="020B0604030504040204" pitchFamily="34" charset="0"/>
                          <a:ea typeface="Verdana" panose="020B0604030504040204" pitchFamily="34" charset="0"/>
                          <a:cs typeface="Verdana" panose="020B0604030504040204" pitchFamily="34" charset="0"/>
                        </a:rPr>
                        <a:t> (</a:t>
                      </a:r>
                      <a:r>
                        <a:rPr lang="en-CA" sz="1800" baseline="0" dirty="0" smtClean="0">
                          <a:solidFill>
                            <a:srgbClr val="2A2A2A"/>
                          </a:solidFill>
                          <a:latin typeface="Verdana" panose="020B0604030504040204" pitchFamily="34" charset="0"/>
                          <a:ea typeface="Verdana" panose="020B0604030504040204" pitchFamily="34" charset="0"/>
                          <a:cs typeface="Verdana" panose="020B0604030504040204" pitchFamily="34" charset="0"/>
                        </a:rPr>
                        <a:t>4.0-6.0 per cent)</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19372059"/>
              </p:ext>
            </p:extLst>
          </p:nvPr>
        </p:nvGraphicFramePr>
        <p:xfrm>
          <a:off x="269317" y="201512"/>
          <a:ext cx="8613719" cy="24384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Surgical/Anesthesia/Internal Medicine/Primary Care/Pre-op</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Tree>
    <p:extLst>
      <p:ext uri="{BB962C8B-B14F-4D97-AF65-F5344CB8AC3E}">
        <p14:creationId xmlns:p14="http://schemas.microsoft.com/office/powerpoint/2010/main" val="228137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25" y="140837"/>
            <a:ext cx="7674692" cy="1287741"/>
          </a:xfrm>
        </p:spPr>
        <p:txBody>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Resource Stewardship</a:t>
            </a:r>
          </a:p>
        </p:txBody>
      </p:sp>
      <p:sp>
        <p:nvSpPr>
          <p:cNvPr id="3" name="Content Placeholder 2"/>
          <p:cNvSpPr>
            <a:spLocks noGrp="1"/>
          </p:cNvSpPr>
          <p:nvPr>
            <p:ph idx="1"/>
          </p:nvPr>
        </p:nvSpPr>
        <p:spPr>
          <a:xfrm>
            <a:off x="1581111" y="3854060"/>
            <a:ext cx="7045303" cy="2212601"/>
          </a:xfrm>
        </p:spPr>
        <p:txBody>
          <a:bodyPr>
            <a:noAutofit/>
          </a:bodyPr>
          <a:lstStyle/>
          <a:p>
            <a:pPr marL="0" indent="0">
              <a:buNone/>
            </a:pPr>
            <a:r>
              <a:rPr lang="en-US"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Care that </a:t>
            </a:r>
            <a:r>
              <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rPr>
              <a:t>uses the most efficient means to effectively diagnose a condition and treat patients. It respects the need to use resources wisely, and ensures that resources are equitably available and used judiciously.</a:t>
            </a:r>
          </a:p>
          <a:p>
            <a:pPr marL="0" indent="0">
              <a:buNone/>
            </a:pPr>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p:cNvSpPr/>
          <p:nvPr/>
        </p:nvSpPr>
        <p:spPr>
          <a:xfrm>
            <a:off x="441830" y="1897725"/>
            <a:ext cx="7383732" cy="1754326"/>
          </a:xfrm>
          <a:prstGeom prst="rect">
            <a:avLst/>
          </a:prstGeom>
          <a:noFill/>
        </p:spPr>
        <p:txBody>
          <a:bodyPr wrap="square" lIns="91440" tIns="45720" rIns="91440" bIns="45720">
            <a:spAutoFit/>
          </a:bodyPr>
          <a:lstStyle/>
          <a:p>
            <a:pPr algn="ctr"/>
            <a:r>
              <a:rPr lang="en-US" sz="5400" b="1" dirty="0" smtClean="0">
                <a:ln w="3175">
                  <a:solidFill>
                    <a:srgbClr val="998D5F"/>
                  </a:solidFill>
                  <a:prstDash val="solid"/>
                </a:ln>
                <a:solidFill>
                  <a:srgbClr val="EF7521"/>
                </a:solidFill>
              </a:rPr>
              <a:t>Resource stewardship = parsimonious medicine</a:t>
            </a:r>
            <a:endParaRPr lang="en-US" sz="5400" b="1" cap="none" spc="0" dirty="0">
              <a:ln w="3175">
                <a:solidFill>
                  <a:srgbClr val="998D5F"/>
                </a:solidFill>
                <a:prstDash val="solid"/>
              </a:ln>
              <a:solidFill>
                <a:srgbClr val="EF7521"/>
              </a:solidFill>
              <a:effectLst/>
            </a:endParaRPr>
          </a:p>
        </p:txBody>
      </p:sp>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426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58140" y="138019"/>
            <a:ext cx="7930254" cy="4740215"/>
          </a:xfrm>
        </p:spPr>
        <p:txBody>
          <a:bodyPr>
            <a:noAutofit/>
          </a:bodyPr>
          <a:lstStyle/>
          <a:p>
            <a:r>
              <a:rPr lang="en-CA" sz="1500" b="1" u="sng" dirty="0">
                <a:solidFill>
                  <a:srgbClr val="FF0000"/>
                </a:solidFill>
              </a:rPr>
              <a:t>How to Use This </a:t>
            </a:r>
            <a:r>
              <a:rPr lang="en-US" sz="1500" b="1" u="sng" dirty="0" smtClean="0">
                <a:solidFill>
                  <a:srgbClr val="FF0000"/>
                </a:solidFill>
              </a:rPr>
              <a:t>Presentation</a:t>
            </a:r>
            <a:endParaRPr lang="en-US" sz="1500" b="1" u="sng" dirty="0">
              <a:solidFill>
                <a:srgbClr val="FF0000"/>
              </a:solidFill>
            </a:endParaRPr>
          </a:p>
          <a:p>
            <a:r>
              <a:rPr lang="en-US" sz="1500" dirty="0" smtClean="0"/>
              <a:t>This PowerPoint presentation consists </a:t>
            </a:r>
            <a:r>
              <a:rPr lang="en-US" sz="1500" dirty="0"/>
              <a:t>of a core set of slides, with the option to tailor the presentation (selecting slides from the alternate slide deck) for specialty-specific, target-audience relevance.  </a:t>
            </a:r>
          </a:p>
          <a:p>
            <a:r>
              <a:rPr lang="en-US" sz="1400" i="1" u="sng" dirty="0" smtClean="0"/>
              <a:t>Disclaimer</a:t>
            </a:r>
            <a:r>
              <a:rPr lang="en-US" sz="1400" i="1" u="sng" dirty="0"/>
              <a:t>: </a:t>
            </a:r>
            <a:r>
              <a:rPr lang="en-US" sz="1400" i="1" dirty="0"/>
              <a:t>the alternate slide deck does not have specialty-specific cases for all subspecialties; if your specialty is not represented, please use the cases as a guide from which to build your own customized case. </a:t>
            </a:r>
            <a:endParaRPr lang="en-US" sz="1400" i="1" dirty="0" smtClean="0"/>
          </a:p>
          <a:p>
            <a:r>
              <a:rPr lang="en-US" sz="1500" dirty="0" smtClean="0"/>
              <a:t>This presentation contains all 5 cases. To download a version with just one specific case, see our website at : </a:t>
            </a:r>
            <a:r>
              <a:rPr lang="en-CA" sz="1500" dirty="0"/>
              <a:t> </a:t>
            </a:r>
            <a:r>
              <a:rPr lang="en-CA" sz="1500" dirty="0" smtClean="0">
                <a:hlinkClick r:id="rId2" action="ppaction://hlinkfile"/>
              </a:rPr>
              <a:t>royalcollege.ca/</a:t>
            </a:r>
            <a:r>
              <a:rPr lang="en-CA" sz="1500" dirty="0" err="1" smtClean="0">
                <a:hlinkClick r:id="rId2" action="ppaction://hlinkfile"/>
              </a:rPr>
              <a:t>resourcestewardship</a:t>
            </a:r>
            <a:endParaRPr lang="en-CA" sz="1500" dirty="0"/>
          </a:p>
          <a:p>
            <a:endParaRPr lang="en-CA" sz="1400" i="1" dirty="0" smtClean="0"/>
          </a:p>
          <a:p>
            <a:r>
              <a:rPr lang="en-CA" sz="1400" i="1" dirty="0" smtClean="0"/>
              <a:t>There </a:t>
            </a:r>
            <a:r>
              <a:rPr lang="en-CA" sz="1400" i="1" dirty="0"/>
              <a:t>are </a:t>
            </a:r>
            <a:r>
              <a:rPr lang="en-CA" sz="1400" b="1" i="1" dirty="0"/>
              <a:t>5 pre-developed cases</a:t>
            </a:r>
            <a:r>
              <a:rPr lang="en-CA" sz="1400" i="1" dirty="0"/>
              <a:t> to choose from:</a:t>
            </a:r>
            <a:endParaRPr lang="en-US" sz="1400" i="1" dirty="0"/>
          </a:p>
          <a:p>
            <a:pPr lvl="0"/>
            <a:r>
              <a:rPr lang="en-CA" sz="1400" b="1" dirty="0">
                <a:solidFill>
                  <a:srgbClr val="003152"/>
                </a:solidFill>
              </a:rPr>
              <a:t>Medicine/Emergency Medicine</a:t>
            </a:r>
            <a:r>
              <a:rPr lang="en-CA" sz="1400" dirty="0">
                <a:solidFill>
                  <a:srgbClr val="003152"/>
                </a:solidFill>
              </a:rPr>
              <a:t> </a:t>
            </a:r>
            <a:r>
              <a:rPr lang="en-CA" sz="1400" dirty="0"/>
              <a:t>– unnecessary investigations for acute kidney injury due to urinary retention, resulting in treatment of asymptomatic bacteriuria</a:t>
            </a:r>
            <a:endParaRPr lang="en-US" sz="1400" dirty="0"/>
          </a:p>
          <a:p>
            <a:pPr lvl="0"/>
            <a:r>
              <a:rPr lang="en-CA" sz="1400" b="1" dirty="0">
                <a:solidFill>
                  <a:srgbClr val="00C1DE"/>
                </a:solidFill>
              </a:rPr>
              <a:t>Pediatrics/Primary Care</a:t>
            </a:r>
            <a:r>
              <a:rPr lang="en-CA" sz="1400" dirty="0">
                <a:solidFill>
                  <a:srgbClr val="00C1DE"/>
                </a:solidFill>
              </a:rPr>
              <a:t> </a:t>
            </a:r>
            <a:r>
              <a:rPr lang="en-CA" sz="1400" dirty="0"/>
              <a:t>– unnecessary use of H2 blocker therapy in infant with reflux leading to medication side-effect</a:t>
            </a:r>
            <a:endParaRPr lang="en-US" sz="1400" dirty="0"/>
          </a:p>
          <a:p>
            <a:pPr lvl="0"/>
            <a:r>
              <a:rPr lang="en-CA" sz="1400" b="1" dirty="0">
                <a:solidFill>
                  <a:srgbClr val="998D5F"/>
                </a:solidFill>
              </a:rPr>
              <a:t>Psychiatry/Primary Care </a:t>
            </a:r>
            <a:r>
              <a:rPr lang="en-CA" sz="1400" dirty="0"/>
              <a:t>– unnecessary benzodiazepine use in the elderly for insomnia, leading to fall</a:t>
            </a:r>
            <a:endParaRPr lang="en-US" sz="1400" dirty="0"/>
          </a:p>
          <a:p>
            <a:pPr lvl="0"/>
            <a:r>
              <a:rPr lang="en-CA" sz="1400" b="1" dirty="0">
                <a:solidFill>
                  <a:srgbClr val="C3D500"/>
                </a:solidFill>
              </a:rPr>
              <a:t>Surgical/Primary Care </a:t>
            </a:r>
            <a:r>
              <a:rPr lang="en-CA" sz="1400" dirty="0"/>
              <a:t>– unnecessary investigations and management of minimally symptomatic inguinal hernia</a:t>
            </a:r>
            <a:endParaRPr lang="en-US" sz="1400" dirty="0"/>
          </a:p>
          <a:p>
            <a:pPr lvl="0"/>
            <a:r>
              <a:rPr lang="en-CA" sz="1500" b="1" dirty="0">
                <a:solidFill>
                  <a:srgbClr val="EF7521"/>
                </a:solidFill>
              </a:rPr>
              <a:t>Surgical/Anesthesia/Internal Medicine/Primary Care </a:t>
            </a:r>
            <a:r>
              <a:rPr lang="en-CA" sz="1500" dirty="0"/>
              <a:t>– unnecessary pre-operative investigations leading to </a:t>
            </a:r>
            <a:r>
              <a:rPr lang="en-CA" sz="1500" dirty="0" err="1"/>
              <a:t>incidentaloma</a:t>
            </a:r>
            <a:r>
              <a:rPr lang="en-CA" sz="1500" dirty="0"/>
              <a:t> and surgical delay</a:t>
            </a:r>
            <a:endParaRPr lang="en-US" sz="1500" dirty="0"/>
          </a:p>
          <a:p>
            <a:r>
              <a:rPr lang="en-CA" sz="1500" dirty="0"/>
              <a:t> </a:t>
            </a:r>
            <a:r>
              <a:rPr lang="en-CA" sz="1500" dirty="0" smtClean="0"/>
              <a:t>You </a:t>
            </a:r>
            <a:r>
              <a:rPr lang="en-CA" sz="1500" dirty="0"/>
              <a:t>will return to the </a:t>
            </a:r>
            <a:r>
              <a:rPr lang="en-CA" sz="1500" dirty="0" smtClean="0"/>
              <a:t>case </a:t>
            </a:r>
            <a:r>
              <a:rPr lang="en-CA" sz="1500" dirty="0"/>
              <a:t>twice </a:t>
            </a:r>
            <a:r>
              <a:rPr lang="en-CA" sz="1500" dirty="0" smtClean="0"/>
              <a:t>throughout the module to help ground theory in practice. At these points throughout the </a:t>
            </a:r>
            <a:r>
              <a:rPr lang="en-CA" sz="1500" dirty="0"/>
              <a:t>document, you will be prompted to select the case that best suits your own speciality. </a:t>
            </a:r>
            <a:endParaRPr lang="en-CA" sz="1500" dirty="0" smtClean="0"/>
          </a:p>
          <a:p>
            <a:r>
              <a:rPr lang="en-CA" sz="1500" dirty="0" smtClean="0"/>
              <a:t>You </a:t>
            </a:r>
            <a:r>
              <a:rPr lang="en-CA" sz="1500" dirty="0"/>
              <a:t>will see </a:t>
            </a:r>
            <a:r>
              <a:rPr lang="en-CA" sz="1500" dirty="0" smtClean="0"/>
              <a:t>a </a:t>
            </a:r>
            <a:r>
              <a:rPr lang="en-CA" sz="1500" dirty="0"/>
              <a:t>heading </a:t>
            </a:r>
            <a:r>
              <a:rPr lang="en-CA" sz="1500" dirty="0" smtClean="0"/>
              <a:t>identifying each </a:t>
            </a:r>
            <a:r>
              <a:rPr lang="en-CA" sz="1500" dirty="0"/>
              <a:t>pre-developed </a:t>
            </a:r>
            <a:r>
              <a:rPr lang="en-CA" sz="1500" dirty="0" smtClean="0"/>
              <a:t>case.</a:t>
            </a:r>
            <a:endParaRPr lang="en-US" sz="1500" dirty="0"/>
          </a:p>
          <a:p>
            <a:endParaRPr lang="en-US" sz="1500" dirty="0"/>
          </a:p>
        </p:txBody>
      </p:sp>
    </p:spTree>
    <p:extLst>
      <p:ext uri="{BB962C8B-B14F-4D97-AF65-F5344CB8AC3E}">
        <p14:creationId xmlns:p14="http://schemas.microsoft.com/office/powerpoint/2010/main" val="1921258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775030257"/>
              </p:ext>
            </p:extLst>
          </p:nvPr>
        </p:nvGraphicFramePr>
        <p:xfrm>
          <a:off x="949567" y="2207116"/>
          <a:ext cx="7365289" cy="3727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583254" y="615546"/>
            <a:ext cx="3451961" cy="707886"/>
          </a:xfrm>
          <a:prstGeom prst="rect">
            <a:avLst/>
          </a:prstGeom>
          <a:noFill/>
        </p:spPr>
        <p:txBody>
          <a:bodyPr wrap="square" rtlCol="0">
            <a:spAutoFit/>
          </a:bodyPr>
          <a:lstStyle/>
          <a:p>
            <a:r>
              <a:rPr lang="en-US"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Value =</a:t>
            </a:r>
          </a:p>
        </p:txBody>
      </p:sp>
      <p:sp>
        <p:nvSpPr>
          <p:cNvPr id="19" name="TextBox 18"/>
          <p:cNvSpPr txBox="1"/>
          <p:nvPr/>
        </p:nvSpPr>
        <p:spPr>
          <a:xfrm>
            <a:off x="2827282" y="264756"/>
            <a:ext cx="2575320" cy="707886"/>
          </a:xfrm>
          <a:prstGeom prst="rect">
            <a:avLst/>
          </a:prstGeom>
          <a:noFill/>
        </p:spPr>
        <p:txBody>
          <a:bodyPr wrap="square" rtlCol="0">
            <a:spAutoFit/>
          </a:bodyPr>
          <a:lstStyle/>
          <a:p>
            <a:pPr algn="ctr"/>
            <a:r>
              <a:rPr lang="en-US"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Quality</a:t>
            </a:r>
          </a:p>
        </p:txBody>
      </p:sp>
      <p:sp>
        <p:nvSpPr>
          <p:cNvPr id="20" name="TextBox 19"/>
          <p:cNvSpPr txBox="1"/>
          <p:nvPr/>
        </p:nvSpPr>
        <p:spPr>
          <a:xfrm>
            <a:off x="3189595" y="1132696"/>
            <a:ext cx="1763959" cy="707886"/>
          </a:xfrm>
          <a:prstGeom prst="rect">
            <a:avLst/>
          </a:prstGeom>
          <a:noFill/>
        </p:spPr>
        <p:txBody>
          <a:bodyPr wrap="square" rtlCol="0">
            <a:spAutoFit/>
          </a:bodyPr>
          <a:lstStyle/>
          <a:p>
            <a:pPr algn="ctr"/>
            <a:r>
              <a:rPr lang="en-US"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Cost</a:t>
            </a:r>
          </a:p>
        </p:txBody>
      </p:sp>
      <p:cxnSp>
        <p:nvCxnSpPr>
          <p:cNvPr id="21" name="Straight Connector 20"/>
          <p:cNvCxnSpPr/>
          <p:nvPr/>
        </p:nvCxnSpPr>
        <p:spPr bwMode="auto">
          <a:xfrm flipV="1">
            <a:off x="3135524" y="1084092"/>
            <a:ext cx="2005955" cy="3865"/>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57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20941" y="443016"/>
            <a:ext cx="3451961" cy="707886"/>
          </a:xfrm>
          <a:prstGeom prst="rect">
            <a:avLst/>
          </a:prstGeom>
          <a:noFill/>
        </p:spPr>
        <p:txBody>
          <a:bodyPr wrap="square" rtlCol="0">
            <a:spAutoFit/>
          </a:bodyPr>
          <a:lstStyle/>
          <a:p>
            <a:r>
              <a:rPr lang="en-US"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Value =</a:t>
            </a:r>
          </a:p>
        </p:txBody>
      </p:sp>
      <p:sp>
        <p:nvSpPr>
          <p:cNvPr id="21" name="TextBox 20"/>
          <p:cNvSpPr txBox="1"/>
          <p:nvPr/>
        </p:nvSpPr>
        <p:spPr>
          <a:xfrm>
            <a:off x="2464969" y="92226"/>
            <a:ext cx="2575320" cy="707886"/>
          </a:xfrm>
          <a:prstGeom prst="rect">
            <a:avLst/>
          </a:prstGeom>
          <a:noFill/>
        </p:spPr>
        <p:txBody>
          <a:bodyPr wrap="square" rtlCol="0">
            <a:spAutoFit/>
          </a:bodyPr>
          <a:lstStyle/>
          <a:p>
            <a:pPr algn="ctr"/>
            <a:r>
              <a:rPr lang="en-US"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Quality</a:t>
            </a:r>
          </a:p>
        </p:txBody>
      </p:sp>
      <p:sp>
        <p:nvSpPr>
          <p:cNvPr id="22" name="TextBox 21"/>
          <p:cNvSpPr txBox="1"/>
          <p:nvPr/>
        </p:nvSpPr>
        <p:spPr>
          <a:xfrm>
            <a:off x="2827282" y="960166"/>
            <a:ext cx="1763959" cy="707886"/>
          </a:xfrm>
          <a:prstGeom prst="rect">
            <a:avLst/>
          </a:prstGeom>
          <a:noFill/>
        </p:spPr>
        <p:txBody>
          <a:bodyPr wrap="square" rtlCol="0">
            <a:spAutoFit/>
          </a:bodyPr>
          <a:lstStyle/>
          <a:p>
            <a:pPr algn="ctr"/>
            <a:r>
              <a:rPr lang="en-US"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a typeface="Verdana" panose="020B0604030504040204" pitchFamily="34" charset="0"/>
                <a:cs typeface="Verdana" panose="020B0604030504040204" pitchFamily="34" charset="0"/>
              </a:rPr>
              <a:t>Cost</a:t>
            </a:r>
          </a:p>
        </p:txBody>
      </p:sp>
      <p:cxnSp>
        <p:nvCxnSpPr>
          <p:cNvPr id="23" name="Straight Connector 22"/>
          <p:cNvCxnSpPr/>
          <p:nvPr/>
        </p:nvCxnSpPr>
        <p:spPr bwMode="auto">
          <a:xfrm flipV="1">
            <a:off x="2911235" y="911562"/>
            <a:ext cx="2005955" cy="3865"/>
          </a:xfrm>
          <a:prstGeom prst="line">
            <a:avLst/>
          </a:prstGeom>
          <a:solidFill>
            <a:schemeClr val="accent1"/>
          </a:solidFill>
          <a:ln w="57150" cap="flat" cmpd="sng" algn="ctr">
            <a:solidFill>
              <a:schemeClr val="tx1"/>
            </a:solidFill>
            <a:prstDash val="solid"/>
            <a:round/>
            <a:headEnd type="none" w="med" len="med"/>
            <a:tailEnd type="none" w="med" len="med"/>
          </a:ln>
          <a:effectLst/>
        </p:spPr>
      </p:cxnSp>
      <p:graphicFrame>
        <p:nvGraphicFramePr>
          <p:cNvPr id="7" name="Diagram 6"/>
          <p:cNvGraphicFramePr/>
          <p:nvPr>
            <p:extLst>
              <p:ext uri="{D42A27DB-BD31-4B8C-83A1-F6EECF244321}">
                <p14:modId xmlns:p14="http://schemas.microsoft.com/office/powerpoint/2010/main" val="413224519"/>
              </p:ext>
            </p:extLst>
          </p:nvPr>
        </p:nvGraphicFramePr>
        <p:xfrm>
          <a:off x="1504616" y="1932317"/>
          <a:ext cx="6310915" cy="4622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790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07" y="612321"/>
            <a:ext cx="8611984" cy="791936"/>
          </a:xfrm>
        </p:spPr>
        <p:txBody>
          <a:bodyPr>
            <a:normAutofit fontScale="90000"/>
          </a:bodyPr>
          <a:lstStyle/>
          <a:p>
            <a:r>
              <a:rPr lang="en-CA" dirty="0" smtClean="0"/>
              <a:t>Quality Problems: Underuse, Overuse, Misuse </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0631960"/>
              </p:ext>
            </p:extLst>
          </p:nvPr>
        </p:nvGraphicFramePr>
        <p:xfrm>
          <a:off x="622693" y="1557573"/>
          <a:ext cx="7688550" cy="4220284"/>
        </p:xfrm>
        <a:graphic>
          <a:graphicData uri="http://schemas.openxmlformats.org/drawingml/2006/table">
            <a:tbl>
              <a:tblPr firstRow="1" bandRow="1">
                <a:tableStyleId>{5C22544A-7EE6-4342-B048-85BDC9FD1C3A}</a:tableStyleId>
              </a:tblPr>
              <a:tblGrid>
                <a:gridCol w="4000527"/>
                <a:gridCol w="3688023"/>
              </a:tblGrid>
              <a:tr h="448384">
                <a:tc>
                  <a:txBody>
                    <a:bodyPr/>
                    <a:lstStyle/>
                    <a:p>
                      <a:r>
                        <a:rPr lang="en-CA" sz="1800" dirty="0" smtClean="0"/>
                        <a:t>Definition</a:t>
                      </a:r>
                      <a:endParaRPr lang="en-CA" sz="1800" dirty="0"/>
                    </a:p>
                  </a:txBody>
                  <a:tcPr marL="68580" marR="68580" marT="34290" marB="34290"/>
                </a:tc>
                <a:tc>
                  <a:txBody>
                    <a:bodyPr/>
                    <a:lstStyle/>
                    <a:p>
                      <a:r>
                        <a:rPr lang="en-CA" sz="1800" dirty="0" smtClean="0"/>
                        <a:t>Example </a:t>
                      </a:r>
                      <a:endParaRPr lang="en-CA" sz="1800" dirty="0"/>
                    </a:p>
                  </a:txBody>
                  <a:tcPr marL="68580" marR="68580" marT="34290" marB="34290"/>
                </a:tc>
              </a:tr>
              <a:tr h="890247">
                <a:tc>
                  <a:txBody>
                    <a:bodyPr/>
                    <a:lstStyle/>
                    <a:p>
                      <a:r>
                        <a:rPr lang="en-CA" sz="1800" b="1" dirty="0" smtClean="0"/>
                        <a:t>Underuse</a:t>
                      </a:r>
                      <a:r>
                        <a:rPr lang="en-CA" sz="1800" dirty="0" smtClean="0"/>
                        <a:t> is the failure to provide a health care service when it would have produced a favorable outcome for a patient. </a:t>
                      </a:r>
                      <a:endParaRPr lang="en-CA" sz="1800" dirty="0"/>
                    </a:p>
                  </a:txBody>
                  <a:tcPr marL="68580" marR="68580" marT="34290" marB="34290"/>
                </a:tc>
                <a:tc>
                  <a:txBody>
                    <a:bodyPr/>
                    <a:lstStyle/>
                    <a:p>
                      <a:r>
                        <a:rPr lang="en-CA" sz="1800" dirty="0" smtClean="0"/>
                        <a:t>Missing a childhood immunization for measles or polio </a:t>
                      </a:r>
                      <a:endParaRPr lang="en-CA" sz="1800" dirty="0"/>
                    </a:p>
                  </a:txBody>
                  <a:tcPr marL="68580" marR="68580" marT="34290" marB="34290"/>
                </a:tc>
              </a:tr>
              <a:tr h="1164170">
                <a:tc>
                  <a:txBody>
                    <a:bodyPr/>
                    <a:lstStyle/>
                    <a:p>
                      <a:r>
                        <a:rPr lang="en-CA" sz="1800" b="1" dirty="0" smtClean="0"/>
                        <a:t>Overuse</a:t>
                      </a:r>
                      <a:r>
                        <a:rPr lang="en-CA" sz="1800" dirty="0" smtClean="0"/>
                        <a:t> occurs when a health care service is provided under circumstances in which its potential for harm exceeds the possible benefit</a:t>
                      </a:r>
                      <a:endParaRPr lang="en-CA" sz="1800" dirty="0"/>
                    </a:p>
                  </a:txBody>
                  <a:tcPr marL="68580" marR="68580" marT="34290" marB="34290"/>
                </a:tc>
                <a:tc>
                  <a:txBody>
                    <a:bodyPr/>
                    <a:lstStyle/>
                    <a:p>
                      <a:r>
                        <a:rPr lang="en-CA" sz="1800" dirty="0" smtClean="0"/>
                        <a:t>Prescribing an antibiotic for a viral infection like a cold, for which antibiotics are ineffective. </a:t>
                      </a:r>
                      <a:endParaRPr lang="en-CA" sz="1800" dirty="0"/>
                    </a:p>
                  </a:txBody>
                  <a:tcPr marL="68580" marR="68580" marT="34290" marB="34290"/>
                </a:tc>
              </a:tr>
              <a:tr h="1438092">
                <a:tc>
                  <a:txBody>
                    <a:bodyPr/>
                    <a:lstStyle/>
                    <a:p>
                      <a:r>
                        <a:rPr lang="en-CA" sz="1800" b="1" dirty="0" smtClean="0"/>
                        <a:t>Misuse</a:t>
                      </a:r>
                      <a:r>
                        <a:rPr lang="en-CA" sz="1800" dirty="0" smtClean="0"/>
                        <a:t> occurs when an appropriate service has been selected but a preventable complication occurs and the patient does not receive the full potential benefit of the service. </a:t>
                      </a:r>
                      <a:endParaRPr lang="en-CA"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smtClean="0"/>
                        <a:t>Avoidable complications of surgery or medication use. </a:t>
                      </a:r>
                      <a:r>
                        <a:rPr lang="en-CA" sz="1800" b="0" i="0" kern="1200" dirty="0" smtClean="0">
                          <a:solidFill>
                            <a:schemeClr val="dk1"/>
                          </a:solidFill>
                          <a:effectLst/>
                          <a:latin typeface="+mn-lt"/>
                          <a:ea typeface="+mn-ea"/>
                          <a:cs typeface="+mn-cs"/>
                        </a:rPr>
                        <a:t>A patient who suffers a rash after receiving penicillin for strep throat despite having a known allergy to that antibiotic.</a:t>
                      </a:r>
                      <a:endParaRPr lang="en-CA" sz="1800" dirty="0"/>
                    </a:p>
                  </a:txBody>
                  <a:tcPr marL="68580" marR="68580" marT="34290" marB="34290"/>
                </a:tc>
              </a:tr>
            </a:tbl>
          </a:graphicData>
        </a:graphic>
      </p:graphicFrame>
    </p:spTree>
    <p:extLst>
      <p:ext uri="{BB962C8B-B14F-4D97-AF65-F5344CB8AC3E}">
        <p14:creationId xmlns:p14="http://schemas.microsoft.com/office/powerpoint/2010/main" val="1452614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674692" cy="884010"/>
          </a:xfrm>
        </p:spPr>
        <p:txBody>
          <a:bodyPr/>
          <a:lstStyle/>
          <a:p>
            <a:r>
              <a:rPr lang="en-CA" dirty="0" smtClean="0"/>
              <a:t>Harms of Overuse </a:t>
            </a:r>
            <a:endParaRPr lang="en-CA" dirty="0"/>
          </a:p>
        </p:txBody>
      </p:sp>
      <p:sp>
        <p:nvSpPr>
          <p:cNvPr id="3" name="Content Placeholder 2"/>
          <p:cNvSpPr>
            <a:spLocks noGrp="1"/>
          </p:cNvSpPr>
          <p:nvPr>
            <p:ph idx="1"/>
          </p:nvPr>
        </p:nvSpPr>
        <p:spPr>
          <a:xfrm>
            <a:off x="628650" y="1894113"/>
            <a:ext cx="7674692" cy="4097111"/>
          </a:xfrm>
        </p:spPr>
        <p:txBody>
          <a:bodyPr>
            <a:normAutofit/>
          </a:bodyPr>
          <a:lstStyle/>
          <a:p>
            <a:pPr marL="0" indent="0">
              <a:buNone/>
            </a:pPr>
            <a:r>
              <a:rPr lang="en-CA" dirty="0" smtClean="0"/>
              <a:t>Patients </a:t>
            </a:r>
          </a:p>
          <a:p>
            <a:r>
              <a:rPr lang="en-CA" sz="2000" dirty="0" smtClean="0"/>
              <a:t>Physical – adverse events, incidental findings</a:t>
            </a:r>
          </a:p>
          <a:p>
            <a:r>
              <a:rPr lang="en-CA" sz="2000" dirty="0" smtClean="0"/>
              <a:t>Psychological – anxiety, fear</a:t>
            </a:r>
          </a:p>
          <a:p>
            <a:r>
              <a:rPr lang="en-CA" sz="2000" dirty="0" smtClean="0"/>
              <a:t>Financial – direct or associated costs (missed time from work)</a:t>
            </a:r>
            <a:endParaRPr lang="en-CA" sz="2000" dirty="0"/>
          </a:p>
          <a:p>
            <a:pPr marL="0" indent="0">
              <a:buNone/>
            </a:pPr>
            <a:r>
              <a:rPr lang="en-CA" dirty="0" smtClean="0"/>
              <a:t>Health care system </a:t>
            </a:r>
          </a:p>
          <a:p>
            <a:r>
              <a:rPr lang="en-CA" sz="2000" dirty="0" smtClean="0"/>
              <a:t>Pressures on providers </a:t>
            </a:r>
          </a:p>
          <a:p>
            <a:r>
              <a:rPr lang="en-CA" sz="2000" dirty="0" smtClean="0"/>
              <a:t>Increased wait times</a:t>
            </a:r>
          </a:p>
          <a:p>
            <a:r>
              <a:rPr lang="en-CA" sz="2000" dirty="0" smtClean="0"/>
              <a:t>Costs of wasted resources </a:t>
            </a:r>
          </a:p>
        </p:txBody>
      </p:sp>
    </p:spTree>
    <p:extLst>
      <p:ext uri="{BB962C8B-B14F-4D97-AF65-F5344CB8AC3E}">
        <p14:creationId xmlns:p14="http://schemas.microsoft.com/office/powerpoint/2010/main" val="1056899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84" y="1074898"/>
            <a:ext cx="7060723" cy="5637504"/>
          </a:xfrm>
          <a:prstGeom prst="rect">
            <a:avLst/>
          </a:prstGeom>
        </p:spPr>
      </p:pic>
      <p:sp>
        <p:nvSpPr>
          <p:cNvPr id="4" name="TextBox 3"/>
          <p:cNvSpPr txBox="1"/>
          <p:nvPr/>
        </p:nvSpPr>
        <p:spPr>
          <a:xfrm>
            <a:off x="7315200" y="6527554"/>
            <a:ext cx="1828800" cy="330860"/>
          </a:xfrm>
          <a:prstGeom prst="rect">
            <a:avLst/>
          </a:prstGeom>
          <a:noFill/>
        </p:spPr>
        <p:txBody>
          <a:bodyPr wrap="square" rtlCol="0">
            <a:spAutoFit/>
          </a:bodyPr>
          <a:lstStyle/>
          <a:p>
            <a:pPr algn="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CIHI, 2016</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ctrTitle"/>
          </p:nvPr>
        </p:nvSpPr>
        <p:spPr>
          <a:xfrm>
            <a:off x="138022" y="192746"/>
            <a:ext cx="7772400" cy="1774077"/>
          </a:xfrm>
        </p:spPr>
        <p:txBody>
          <a:bodyPr>
            <a:normAutofit fontScale="90000"/>
          </a:bodyPr>
          <a:lstStyle/>
          <a:p>
            <a:pPr algn="l"/>
            <a:r>
              <a:rPr lang="en-CA" sz="4400" dirty="0"/>
              <a:t>Systems Perspective: </a:t>
            </a:r>
            <a:br>
              <a:rPr lang="en-CA" sz="4400" dirty="0"/>
            </a:br>
            <a:r>
              <a:rPr lang="en-CA" sz="4400" dirty="0" smtClean="0"/>
              <a:t>Healthcare </a:t>
            </a:r>
            <a:r>
              <a:rPr lang="en-CA" sz="4400" dirty="0"/>
              <a:t>Sustainability</a:t>
            </a:r>
            <a:r>
              <a:rPr lang="en-CA" dirty="0"/>
              <a:t/>
            </a:r>
            <a:br>
              <a:rPr lang="en-CA" dirty="0"/>
            </a:br>
            <a:endParaRPr lang="en-US" dirty="0"/>
          </a:p>
        </p:txBody>
      </p:sp>
    </p:spTree>
    <p:extLst>
      <p:ext uri="{BB962C8B-B14F-4D97-AF65-F5344CB8AC3E}">
        <p14:creationId xmlns:p14="http://schemas.microsoft.com/office/powerpoint/2010/main" val="3551882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8022" y="192746"/>
            <a:ext cx="7772400" cy="1774077"/>
          </a:xfrm>
        </p:spPr>
        <p:txBody>
          <a:bodyPr>
            <a:normAutofit fontScale="90000"/>
          </a:bodyPr>
          <a:lstStyle/>
          <a:p>
            <a:pPr algn="l"/>
            <a:r>
              <a:rPr lang="en-CA" sz="4400" dirty="0"/>
              <a:t>Systems Perspective: </a:t>
            </a:r>
            <a:br>
              <a:rPr lang="en-CA" sz="4400" dirty="0"/>
            </a:br>
            <a:r>
              <a:rPr lang="en-CA" sz="4400" dirty="0" smtClean="0"/>
              <a:t>Healthcare </a:t>
            </a:r>
            <a:r>
              <a:rPr lang="en-CA" sz="4400" dirty="0"/>
              <a:t>Sustainability</a:t>
            </a:r>
            <a:r>
              <a:rPr lang="en-CA" dirty="0"/>
              <a:t/>
            </a:r>
            <a:br>
              <a:rPr lang="en-CA" dirty="0"/>
            </a:b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4" r="62453" b="39111"/>
          <a:stretch/>
        </p:blipFill>
        <p:spPr bwMode="auto">
          <a:xfrm>
            <a:off x="914399" y="1224040"/>
            <a:ext cx="6866626" cy="538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15200" y="6527554"/>
            <a:ext cx="1828800" cy="330860"/>
          </a:xfrm>
          <a:prstGeom prst="rect">
            <a:avLst/>
          </a:prstGeom>
          <a:noFill/>
        </p:spPr>
        <p:txBody>
          <a:bodyPr wrap="square" rtlCol="0">
            <a:spAutoFit/>
          </a:bodyPr>
          <a:lstStyle/>
          <a:p>
            <a:pPr algn="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CIHI, 2017</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2431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6823" y="6514759"/>
            <a:ext cx="7177177" cy="330860"/>
          </a:xfrm>
          <a:prstGeom prst="rect">
            <a:avLst/>
          </a:prstGeom>
          <a:noFill/>
        </p:spPr>
        <p:txBody>
          <a:bodyPr wrap="square" rtlCol="0">
            <a:spAutoFit/>
          </a:bodyPr>
          <a:lstStyle/>
          <a:p>
            <a:pPr algn="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Adapted from: Berwick</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 D et al.  JAMA. 2012;307(14):</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1513-1516</a:t>
            </a:r>
            <a:r>
              <a:rPr lang="en-CA"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304799" y="762000"/>
            <a:ext cx="7441721" cy="707886"/>
          </a:xfrm>
          <a:prstGeom prst="rect">
            <a:avLst/>
          </a:prstGeom>
          <a:noFill/>
        </p:spPr>
        <p:txBody>
          <a:bodyPr wrap="square" rtlCol="0">
            <a:spAutoFit/>
          </a:bodyPr>
          <a:lstStyle/>
          <a:p>
            <a:r>
              <a:rPr lang="en-CA"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Six Categories of Waste</a:t>
            </a:r>
            <a:endParaRPr lang="en-CA"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914400" y="6019800"/>
            <a:ext cx="1371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881770"/>
            <a:ext cx="4407459" cy="4377564"/>
          </a:xfrm>
          <a:prstGeom prst="rect">
            <a:avLst/>
          </a:prstGeom>
        </p:spPr>
      </p:pic>
    </p:spTree>
    <p:extLst>
      <p:ext uri="{BB962C8B-B14F-4D97-AF65-F5344CB8AC3E}">
        <p14:creationId xmlns:p14="http://schemas.microsoft.com/office/powerpoint/2010/main" val="2743790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832" y="2164737"/>
            <a:ext cx="7610769" cy="3183644"/>
          </a:xfrm>
        </p:spPr>
        <p:txBody>
          <a:bodyPr>
            <a:noAutofit/>
          </a:bodyPr>
          <a:lstStyle/>
          <a:p>
            <a:pPr marL="0" indent="0" algn="ctr">
              <a:buNone/>
            </a:pPr>
            <a:r>
              <a:rPr lang="en-US"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“There </a:t>
            </a: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is a misperception that resource stewardship and rationing care are one in the same. </a:t>
            </a:r>
            <a:r>
              <a:rPr lang="en-US" sz="2000" b="1" dirty="0">
                <a:solidFill>
                  <a:srgbClr val="002060"/>
                </a:solidFill>
                <a:latin typeface="Verdana" panose="020B0604030504040204" pitchFamily="34" charset="0"/>
                <a:ea typeface="Verdana" panose="020B0604030504040204" pitchFamily="34" charset="0"/>
                <a:cs typeface="Verdana" panose="020B0604030504040204" pitchFamily="34" charset="0"/>
              </a:rPr>
              <a:t>This is not true. </a:t>
            </a:r>
            <a:r>
              <a:rPr lang="en-US" sz="2000" b="1" dirty="0">
                <a:solidFill>
                  <a:srgbClr val="557FA6"/>
                </a:solidFill>
                <a:latin typeface="Verdana" panose="020B0604030504040204" pitchFamily="34" charset="0"/>
                <a:ea typeface="Verdana" panose="020B0604030504040204" pitchFamily="34" charset="0"/>
                <a:cs typeface="Verdana" panose="020B0604030504040204" pitchFamily="34" charset="0"/>
              </a:rPr>
              <a:t>Rationing</a:t>
            </a: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 is when health care providers </a:t>
            </a:r>
            <a:r>
              <a:rPr lang="en-US"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decide </a:t>
            </a: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who receives effective health care tests, treatments or procedures based on certain criteria, such as age. </a:t>
            </a:r>
            <a:r>
              <a:rPr lang="en-US" sz="2000" b="1" dirty="0">
                <a:solidFill>
                  <a:srgbClr val="EF7521"/>
                </a:solidFill>
                <a:latin typeface="Verdana" panose="020B0604030504040204" pitchFamily="34" charset="0"/>
                <a:ea typeface="Verdana" panose="020B0604030504040204" pitchFamily="34" charset="0"/>
                <a:cs typeface="Verdana" panose="020B0604030504040204" pitchFamily="34" charset="0"/>
              </a:rPr>
              <a:t>Resource stewardship </a:t>
            </a: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is when health care providers do not provide care to patients which evidence shows is not effective. These decisions are made collaboratively with the </a:t>
            </a:r>
            <a:r>
              <a:rPr lang="en-US"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patient</a:t>
            </a: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a:t>
            </a:r>
            <a:r>
              <a:rPr lang="en-US"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We need to give each patient the care that they need, but also consider what they don't need and avoid care that can cause harm</a:t>
            </a:r>
            <a:r>
              <a:rPr lang="en-US"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p>
          <a:p>
            <a:pPr marL="0" indent="0" algn="ctr">
              <a:buNone/>
            </a:pPr>
            <a:r>
              <a:rPr lang="en-US" sz="2000" dirty="0" smtClean="0"/>
              <a:t> </a:t>
            </a:r>
            <a:endParaRPr lang="en-US" sz="2000" dirty="0"/>
          </a:p>
          <a:p>
            <a:pPr marL="0" indent="0" algn="ctr">
              <a:buNone/>
            </a:pPr>
            <a:endParaRPr lang="en-US"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t/>
            </a:r>
            <a:br>
              <a:rPr lang="en-US" sz="2000" dirty="0">
                <a:solidFill>
                  <a:srgbClr val="002060"/>
                </a:solidFill>
                <a:latin typeface="Verdana" panose="020B0604030504040204" pitchFamily="34" charset="0"/>
                <a:ea typeface="Verdana" panose="020B0604030504040204" pitchFamily="34" charset="0"/>
                <a:cs typeface="Verdana" panose="020B0604030504040204" pitchFamily="34" charset="0"/>
              </a:rPr>
            </a:br>
            <a:endPar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29240" y="522075"/>
            <a:ext cx="7303088" cy="923330"/>
          </a:xfrm>
          <a:prstGeom prst="rect">
            <a:avLst/>
          </a:prstGeom>
          <a:noFill/>
        </p:spPr>
        <p:txBody>
          <a:bodyPr wrap="none" lIns="91440" tIns="45720" rIns="91440" bIns="45720">
            <a:spAutoFit/>
          </a:bodyPr>
          <a:lstStyle/>
          <a:p>
            <a:pPr algn="ctr"/>
            <a:r>
              <a:rPr lang="en-US" sz="5400" b="1" cap="none" spc="0" dirty="0">
                <a:ln w="12700">
                  <a:solidFill>
                    <a:srgbClr val="003152"/>
                  </a:solidFill>
                  <a:prstDash val="solid"/>
                </a:ln>
                <a:solidFill>
                  <a:srgbClr val="00C1DE"/>
                </a:solidFill>
                <a:effectLst>
                  <a:outerShdw dist="38100" dir="2640000" algn="bl" rotWithShape="0">
                    <a:schemeClr val="accent1"/>
                  </a:outerShdw>
                </a:effectLst>
              </a:rPr>
              <a:t>Stewardship  ≠ Rationing</a:t>
            </a:r>
          </a:p>
        </p:txBody>
      </p:sp>
      <p:sp>
        <p:nvSpPr>
          <p:cNvPr id="5" name="Content Placeholder 2"/>
          <p:cNvSpPr txBox="1">
            <a:spLocks/>
          </p:cNvSpPr>
          <p:nvPr/>
        </p:nvSpPr>
        <p:spPr>
          <a:xfrm>
            <a:off x="4313204" y="5057623"/>
            <a:ext cx="4710023" cy="1823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b="1" dirty="0" smtClean="0">
              <a:latin typeface="Verdana" panose="020B0604030504040204" pitchFamily="34" charset="0"/>
              <a:ea typeface="Verdana" panose="020B0604030504040204" pitchFamily="34" charset="0"/>
              <a:cs typeface="Verdana" panose="020B0604030504040204" pitchFamily="34" charset="0"/>
            </a:endParaRPr>
          </a:p>
          <a:p>
            <a:pPr marL="0" indent="0" algn="r">
              <a:buFont typeface="Arial"/>
              <a:buNone/>
            </a:pPr>
            <a:r>
              <a:rPr lang="en-US" sz="1800" b="1" i="1" dirty="0" smtClean="0">
                <a:latin typeface="Verdana" panose="020B0604030504040204" pitchFamily="34" charset="0"/>
                <a:ea typeface="Verdana" panose="020B0604030504040204" pitchFamily="34" charset="0"/>
                <a:cs typeface="Verdana" panose="020B0604030504040204" pitchFamily="34" charset="0"/>
              </a:rPr>
              <a:t>-</a:t>
            </a:r>
            <a:r>
              <a:rPr lang="en-US" sz="1800" b="1"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Dr. Wendy Levinson</a:t>
            </a:r>
          </a:p>
          <a:p>
            <a:pPr marL="0" indent="0" algn="r">
              <a:buFont typeface="Arial"/>
              <a:buNone/>
            </a:pPr>
            <a:r>
              <a:rPr lang="en-US" sz="18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IHI Open School course video</a:t>
            </a:r>
            <a:r>
              <a:rPr lang="en-US" sz="1800" i="1" baseline="30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1</a:t>
            </a:r>
          </a:p>
        </p:txBody>
      </p:sp>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377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45" y="37321"/>
            <a:ext cx="7674692" cy="1287741"/>
          </a:xfrm>
        </p:spPr>
        <p:txBody>
          <a:bodyPr>
            <a:normAutofit/>
          </a:bodyPr>
          <a:lstStyle/>
          <a:p>
            <a:r>
              <a:rPr lang="en-CA" dirty="0">
                <a:solidFill>
                  <a:srgbClr val="002060"/>
                </a:solidFill>
                <a:latin typeface="Verdana" panose="020B0604030504040204" pitchFamily="34" charset="0"/>
                <a:ea typeface="Verdana" panose="020B0604030504040204" pitchFamily="34" charset="0"/>
                <a:cs typeface="Verdana" panose="020B0604030504040204" pitchFamily="34" charset="0"/>
              </a:rPr>
              <a:t>Ethics of Stewardship</a:t>
            </a:r>
          </a:p>
        </p:txBody>
      </p:sp>
      <p:sp>
        <p:nvSpPr>
          <p:cNvPr id="4" name="Rectangle 3"/>
          <p:cNvSpPr/>
          <p:nvPr/>
        </p:nvSpPr>
        <p:spPr>
          <a:xfrm>
            <a:off x="385522" y="2507973"/>
            <a:ext cx="4970033" cy="2169825"/>
          </a:xfrm>
          <a:prstGeom prst="rect">
            <a:avLst/>
          </a:prstGeom>
          <a:noFill/>
        </p:spPr>
        <p:txBody>
          <a:bodyPr wrap="square" lIns="91440" tIns="45720" rIns="91440" bIns="45720">
            <a:spAutoFit/>
          </a:bodyPr>
          <a:lstStyle/>
          <a:p>
            <a:r>
              <a:rPr lang="en-US" sz="4500" b="1" dirty="0">
                <a:ln w="22225">
                  <a:solidFill>
                    <a:srgbClr val="003152"/>
                  </a:solidFill>
                  <a:prstDash val="solid"/>
                </a:ln>
                <a:solidFill>
                  <a:srgbClr val="C3D500"/>
                </a:solidFill>
              </a:rPr>
              <a:t>Beneficence</a:t>
            </a:r>
          </a:p>
          <a:p>
            <a:r>
              <a:rPr lang="en-US" sz="4500" b="1" cap="none" spc="0" dirty="0">
                <a:ln w="22225">
                  <a:solidFill>
                    <a:srgbClr val="003152"/>
                  </a:solidFill>
                  <a:prstDash val="solid"/>
                </a:ln>
                <a:solidFill>
                  <a:srgbClr val="C3D500"/>
                </a:solidFill>
                <a:effectLst/>
              </a:rPr>
              <a:t>Non-maleficence</a:t>
            </a:r>
          </a:p>
          <a:p>
            <a:r>
              <a:rPr lang="en-US" sz="4500" b="1" dirty="0">
                <a:ln w="22225">
                  <a:solidFill>
                    <a:srgbClr val="003152"/>
                  </a:solidFill>
                  <a:prstDash val="solid"/>
                </a:ln>
                <a:solidFill>
                  <a:srgbClr val="C3D500"/>
                </a:solidFill>
              </a:rPr>
              <a:t>Justice</a:t>
            </a:r>
            <a:endParaRPr lang="en-US" sz="4500" b="1" cap="none" spc="0" dirty="0">
              <a:ln w="22225">
                <a:solidFill>
                  <a:srgbClr val="003152"/>
                </a:solidFill>
                <a:prstDash val="solid"/>
              </a:ln>
              <a:solidFill>
                <a:srgbClr val="C3D500"/>
              </a:solidFill>
              <a:effectLst/>
            </a:endParaRPr>
          </a:p>
        </p:txBody>
      </p:sp>
      <p:sp>
        <p:nvSpPr>
          <p:cNvPr id="5" name="Rectangle 4"/>
          <p:cNvSpPr/>
          <p:nvPr/>
        </p:nvSpPr>
        <p:spPr>
          <a:xfrm>
            <a:off x="4416909" y="3078214"/>
            <a:ext cx="5091965" cy="1015663"/>
          </a:xfrm>
          <a:prstGeom prst="rect">
            <a:avLst/>
          </a:prstGeom>
          <a:noFill/>
        </p:spPr>
        <p:txBody>
          <a:bodyPr wrap="square" lIns="91440" tIns="45720" rIns="91440" bIns="45720">
            <a:spAutoFit/>
          </a:bodyPr>
          <a:lstStyle/>
          <a:p>
            <a:pPr algn="ctr"/>
            <a:r>
              <a:rPr lang="en-US" sz="6000" b="1" cap="none" spc="0" dirty="0">
                <a:ln w="12700">
                  <a:solidFill>
                    <a:srgbClr val="BBC7D9"/>
                  </a:solidFill>
                  <a:prstDash val="solid"/>
                </a:ln>
                <a:solidFill>
                  <a:srgbClr val="414F5C"/>
                </a:solidFill>
                <a:effectLst>
                  <a:outerShdw dist="38100" dir="2640000" algn="bl" rotWithShape="0">
                    <a:schemeClr val="tx2">
                      <a:lumMod val="75000"/>
                    </a:schemeClr>
                  </a:outerShdw>
                </a:effectLst>
              </a:rPr>
              <a:t>Autonomy</a:t>
            </a:r>
            <a:endParaRPr lang="en-US" sz="7500" b="1" strike="sngStrike" cap="none" spc="0" dirty="0">
              <a:ln w="12700">
                <a:solidFill>
                  <a:srgbClr val="BBC7D9"/>
                </a:solidFill>
                <a:prstDash val="solid"/>
              </a:ln>
              <a:solidFill>
                <a:srgbClr val="414F5C"/>
              </a:solidFill>
              <a:effectLst>
                <a:outerShdw dist="38100" dir="2640000" algn="bl" rotWithShape="0">
                  <a:schemeClr val="tx2">
                    <a:lumMod val="75000"/>
                  </a:schemeClr>
                </a:outerShdw>
              </a:effectLst>
            </a:endParaRPr>
          </a:p>
        </p:txBody>
      </p:sp>
      <p:sp>
        <p:nvSpPr>
          <p:cNvPr id="7" name="Isosceles Triangle 6"/>
          <p:cNvSpPr/>
          <p:nvPr/>
        </p:nvSpPr>
        <p:spPr>
          <a:xfrm>
            <a:off x="4066391" y="5228217"/>
            <a:ext cx="968188" cy="882127"/>
          </a:xfrm>
          <a:prstGeom prst="triangle">
            <a:avLst/>
          </a:prstGeom>
          <a:solidFill>
            <a:srgbClr val="C8B385"/>
          </a:solidFill>
          <a:ln>
            <a:solidFill>
              <a:srgbClr val="998D5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9" name="Rectangle 8"/>
          <p:cNvSpPr/>
          <p:nvPr/>
        </p:nvSpPr>
        <p:spPr>
          <a:xfrm rot="21354644">
            <a:off x="397016" y="4601927"/>
            <a:ext cx="8382672" cy="623248"/>
          </a:xfrm>
          <a:prstGeom prst="rect">
            <a:avLst/>
          </a:prstGeom>
          <a:solidFill>
            <a:srgbClr val="C8B385"/>
          </a:solidFill>
          <a:ln>
            <a:solidFill>
              <a:srgbClr val="998D5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Rectangle 7"/>
          <p:cNvSpPr/>
          <p:nvPr/>
        </p:nvSpPr>
        <p:spPr>
          <a:xfrm>
            <a:off x="983411" y="5986732"/>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124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679" y="310554"/>
            <a:ext cx="8972550" cy="1325563"/>
          </a:xfrm>
        </p:spPr>
        <p:txBody>
          <a:bodyPr>
            <a:normAutofit/>
          </a:bodyPr>
          <a:lstStyle/>
          <a:p>
            <a:r>
              <a:rPr lang="en-CA" sz="4000" dirty="0">
                <a:solidFill>
                  <a:srgbClr val="002060"/>
                </a:solidFill>
                <a:latin typeface="Verdana" panose="020B0604030504040204" pitchFamily="34" charset="0"/>
                <a:ea typeface="Verdana" panose="020B0604030504040204" pitchFamily="34" charset="0"/>
                <a:cs typeface="Verdana" panose="020B0604030504040204" pitchFamily="34" charset="0"/>
              </a:rPr>
              <a:t>Case – Mr. </a:t>
            </a:r>
            <a:r>
              <a:rPr lang="en-CA" sz="4000" dirty="0" err="1">
                <a:solidFill>
                  <a:srgbClr val="002060"/>
                </a:solidFill>
                <a:latin typeface="Verdana" panose="020B0604030504040204" pitchFamily="34" charset="0"/>
                <a:ea typeface="Verdana" panose="020B0604030504040204" pitchFamily="34" charset="0"/>
                <a:cs typeface="Verdana" panose="020B0604030504040204" pitchFamily="34" charset="0"/>
              </a:rPr>
              <a:t>Akay</a:t>
            </a:r>
            <a:r>
              <a:rPr lang="en-CA" sz="4000" dirty="0">
                <a:solidFill>
                  <a:srgbClr val="002060"/>
                </a:solidFill>
                <a:latin typeface="Verdana" panose="020B0604030504040204" pitchFamily="34" charset="0"/>
                <a:ea typeface="Verdana" panose="020B0604030504040204" pitchFamily="34" charset="0"/>
                <a:cs typeface="Verdana" panose="020B0604030504040204" pitchFamily="34" charset="0"/>
              </a:rPr>
              <a:t> Aye</a:t>
            </a:r>
            <a:r>
              <a:rPr lang="en-CA" sz="4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br>
              <a:rPr lang="en-CA" sz="4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br>
            <a:r>
              <a:rPr lang="en-CA" sz="4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Harm </a:t>
            </a:r>
            <a:r>
              <a:rPr lang="en-CA" sz="4000" dirty="0">
                <a:solidFill>
                  <a:srgbClr val="002060"/>
                </a:solidFill>
                <a:latin typeface="Verdana" panose="020B0604030504040204" pitchFamily="34" charset="0"/>
                <a:ea typeface="Verdana" panose="020B0604030504040204" pitchFamily="34" charset="0"/>
                <a:cs typeface="Verdana" panose="020B0604030504040204" pitchFamily="34" charset="0"/>
              </a:rPr>
              <a:t>from Care </a:t>
            </a:r>
          </a:p>
        </p:txBody>
      </p:sp>
      <p:sp>
        <p:nvSpPr>
          <p:cNvPr id="5" name="Content Placeholder 2"/>
          <p:cNvSpPr txBox="1">
            <a:spLocks/>
          </p:cNvSpPr>
          <p:nvPr/>
        </p:nvSpPr>
        <p:spPr>
          <a:xfrm>
            <a:off x="497859" y="4234750"/>
            <a:ext cx="8090197" cy="2367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endParaRPr lang="en-CA" sz="2400" dirty="0">
              <a:latin typeface="Calibri body"/>
              <a:ea typeface="Verdana" panose="020B0604030504040204" pitchFamily="34" charset="0"/>
              <a:cs typeface="Verdana" panose="020B0604030504040204" pitchFamily="34" charset="0"/>
            </a:endParaRPr>
          </a:p>
          <a:p>
            <a:endParaRPr lang="en-CA" sz="2400" dirty="0">
              <a:latin typeface="Calibri body"/>
            </a:endParaRPr>
          </a:p>
        </p:txBody>
      </p:sp>
      <p:sp>
        <p:nvSpPr>
          <p:cNvPr id="6" name="Content Placeholder 2"/>
          <p:cNvSpPr txBox="1">
            <a:spLocks/>
          </p:cNvSpPr>
          <p:nvPr/>
        </p:nvSpPr>
        <p:spPr>
          <a:xfrm>
            <a:off x="257929" y="5895989"/>
            <a:ext cx="8466537" cy="1117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en-CA"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After </a:t>
            </a: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waiting 48 hours, Mr. </a:t>
            </a:r>
            <a:r>
              <a:rPr lang="en-CA"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Akay</a:t>
            </a: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 Aye receives a call from his Family MD’s office reassuring him that the investigation results are normal.</a:t>
            </a:r>
          </a:p>
        </p:txBody>
      </p:sp>
      <p:sp>
        <p:nvSpPr>
          <p:cNvPr id="7" name="Content Placeholder 2"/>
          <p:cNvSpPr txBox="1">
            <a:spLocks/>
          </p:cNvSpPr>
          <p:nvPr/>
        </p:nvSpPr>
        <p:spPr>
          <a:xfrm>
            <a:off x="156025" y="1840157"/>
            <a:ext cx="4225330" cy="1192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Mr. </a:t>
            </a:r>
            <a:r>
              <a:rPr lang="en-CA" sz="2000" dirty="0" err="1">
                <a:solidFill>
                  <a:srgbClr val="002060"/>
                </a:solidFill>
                <a:latin typeface="Verdana" panose="020B0604030504040204" pitchFamily="34" charset="0"/>
                <a:ea typeface="Verdana" panose="020B0604030504040204" pitchFamily="34" charset="0"/>
                <a:cs typeface="Verdana" panose="020B0604030504040204" pitchFamily="34" charset="0"/>
              </a:rPr>
              <a:t>Akay</a:t>
            </a: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 Aye does well after being discharged from hospital, and completes his 7-day course of antibiotic </a:t>
            </a:r>
            <a:r>
              <a:rPr lang="en-CA"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therapy.</a:t>
            </a:r>
            <a:endPar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327" r="4329"/>
          <a:stretch/>
        </p:blipFill>
        <p:spPr>
          <a:xfrm>
            <a:off x="4594715" y="1667626"/>
            <a:ext cx="4267776" cy="281020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657182779"/>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Hospital Medicine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
        <p:nvSpPr>
          <p:cNvPr id="9" name="Content Placeholder 2"/>
          <p:cNvSpPr txBox="1">
            <a:spLocks/>
          </p:cNvSpPr>
          <p:nvPr/>
        </p:nvSpPr>
        <p:spPr>
          <a:xfrm>
            <a:off x="257929" y="4562557"/>
            <a:ext cx="8466537" cy="1332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He visits his Family MD and is reviewed by the Family Medicine resident, who </a:t>
            </a:r>
            <a:r>
              <a:rPr lang="en-CA"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checks </a:t>
            </a: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his electrolytes and creatinine and orders stool Culture and Sensitivity (C&amp;S), Ova and Parasites (O&amp;P) and Clostridium </a:t>
            </a:r>
            <a:r>
              <a:rPr lang="en-CA"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Difficile Toxin.</a:t>
            </a:r>
            <a:endPar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163843" y="3449752"/>
            <a:ext cx="4165753" cy="101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en-CA"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He </a:t>
            </a:r>
            <a:r>
              <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rPr>
              <a:t>develops loose stools and his frequent bathroom visits become </a:t>
            </a:r>
            <a:r>
              <a:rPr lang="en-CA" sz="20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burdensome.</a:t>
            </a:r>
            <a:endParaRPr lang="en-CA" sz="20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155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42" y="278041"/>
            <a:ext cx="7886700" cy="1019537"/>
          </a:xfrm>
        </p:spPr>
        <p:txBody>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Objectives</a:t>
            </a:r>
          </a:p>
        </p:txBody>
      </p:sp>
      <p:sp>
        <p:nvSpPr>
          <p:cNvPr id="3" name="Content Placeholder 2"/>
          <p:cNvSpPr>
            <a:spLocks noGrp="1"/>
          </p:cNvSpPr>
          <p:nvPr>
            <p:ph idx="1"/>
          </p:nvPr>
        </p:nvSpPr>
        <p:spPr>
          <a:xfrm>
            <a:off x="559637" y="1969616"/>
            <a:ext cx="8257167" cy="5534555"/>
          </a:xfrm>
        </p:spPr>
        <p:txBody>
          <a:bodyPr>
            <a:normAutofit/>
          </a:bodyPr>
          <a:lstStyle/>
          <a:p>
            <a:pPr marL="0" indent="0">
              <a:buNone/>
            </a:pPr>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After completing this module, trainees will be able to:</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Define common terminology in resource stewardship </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Differentiate between rationing and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resource stewardship </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Discuss ethical aspects of resource stewardship</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Recognize the harm associated with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overuse</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Identify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drivers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of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overuse</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Discuss strategies to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improve resource stewardship</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Identify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examples of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overuse in their specialty and opportunities for improved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resource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stewardship</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7109"/>
          <a:stretch/>
        </p:blipFill>
        <p:spPr>
          <a:xfrm>
            <a:off x="2335287" y="6219644"/>
            <a:ext cx="2460999" cy="6121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539" y="6022455"/>
            <a:ext cx="1385596" cy="762078"/>
          </a:xfrm>
          <a:prstGeom prst="rect">
            <a:avLst/>
          </a:prstGeom>
        </p:spPr>
      </p:pic>
    </p:spTree>
    <p:extLst>
      <p:ext uri="{BB962C8B-B14F-4D97-AF65-F5344CB8AC3E}">
        <p14:creationId xmlns:p14="http://schemas.microsoft.com/office/powerpoint/2010/main" val="2119397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029" t="8235" r="54561" b="41986"/>
          <a:stretch/>
        </p:blipFill>
        <p:spPr>
          <a:xfrm>
            <a:off x="869998" y="3190515"/>
            <a:ext cx="3805520" cy="3200400"/>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657182779"/>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Hospital Medicine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
        <p:nvSpPr>
          <p:cNvPr id="12" name="Title 1"/>
          <p:cNvSpPr txBox="1">
            <a:spLocks/>
          </p:cNvSpPr>
          <p:nvPr/>
        </p:nvSpPr>
        <p:spPr>
          <a:xfrm>
            <a:off x="50679" y="310554"/>
            <a:ext cx="8972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en-CA" dirty="0" smtClean="0">
                <a:solidFill>
                  <a:srgbClr val="002060"/>
                </a:solidFill>
                <a:latin typeface="Verdana" panose="020B0604030504040204" pitchFamily="34" charset="0"/>
                <a:ea typeface="Verdana" panose="020B0604030504040204" pitchFamily="34" charset="0"/>
                <a:cs typeface="Verdana" panose="020B0604030504040204" pitchFamily="34" charset="0"/>
              </a:rPr>
              <a:t>Case – Mr. </a:t>
            </a:r>
            <a:r>
              <a:rPr lang="en-CA"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Akay</a:t>
            </a:r>
            <a:r>
              <a:rPr lang="en-CA"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Aye:</a:t>
            </a:r>
            <a:br>
              <a:rPr lang="en-CA" dirty="0" smtClean="0">
                <a:solidFill>
                  <a:srgbClr val="002060"/>
                </a:solidFill>
                <a:latin typeface="Verdana" panose="020B0604030504040204" pitchFamily="34" charset="0"/>
                <a:ea typeface="Verdana" panose="020B0604030504040204" pitchFamily="34" charset="0"/>
                <a:cs typeface="Verdana" panose="020B0604030504040204" pitchFamily="34" charset="0"/>
              </a:rPr>
            </a:br>
            <a:r>
              <a:rPr lang="en-CA"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Harm from Care </a:t>
            </a:r>
            <a:endParaRPr lang="en-CA"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17"/>
          <p:cNvGrpSpPr/>
          <p:nvPr/>
        </p:nvGrpSpPr>
        <p:grpSpPr>
          <a:xfrm>
            <a:off x="4779036" y="1208922"/>
            <a:ext cx="3657601" cy="2741975"/>
            <a:chOff x="251520" y="2132856"/>
            <a:chExt cx="2223955" cy="1524796"/>
          </a:xfrm>
        </p:grpSpPr>
        <p:pic>
          <p:nvPicPr>
            <p:cNvPr id="19" name="Picture 18"/>
            <p:cNvPicPr>
              <a:picLocks noChangeAspect="1"/>
            </p:cNvPicPr>
            <p:nvPr/>
          </p:nvPicPr>
          <p:blipFill rotWithShape="1">
            <a:blip r:embed="rId4">
              <a:alphaModFix amt="50000"/>
            </a:blip>
            <a:srcRect l="11239" t="9383" r="13773" b="25682"/>
            <a:stretch/>
          </p:blipFill>
          <p:spPr>
            <a:xfrm>
              <a:off x="251520" y="2132856"/>
              <a:ext cx="2223955" cy="1492037"/>
            </a:xfrm>
            <a:prstGeom prst="rect">
              <a:avLst/>
            </a:prstGeom>
            <a:ln>
              <a:noFill/>
            </a:ln>
          </p:spPr>
        </p:pic>
        <p:sp>
          <p:nvSpPr>
            <p:cNvPr id="20" name="Oval 19"/>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21" name="TextBox 30"/>
          <p:cNvSpPr txBox="1"/>
          <p:nvPr/>
        </p:nvSpPr>
        <p:spPr>
          <a:xfrm>
            <a:off x="5576217" y="1782192"/>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CA" sz="2000" dirty="0" smtClean="0">
                <a:solidFill>
                  <a:srgbClr val="414F5C"/>
                </a:solidFill>
                <a:latin typeface="Verdana" panose="020B0604030504040204" pitchFamily="34" charset="0"/>
                <a:ea typeface="Verdana" panose="020B0604030504040204" pitchFamily="34" charset="0"/>
                <a:cs typeface="Verdana" panose="020B0604030504040204" pitchFamily="34" charset="0"/>
              </a:rPr>
              <a:t>Was the approach taken in this case simply from a gap in knowledge?</a:t>
            </a:r>
            <a:endParaRPr lang="en-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Oval 21"/>
          <p:cNvSpPr/>
          <p:nvPr/>
        </p:nvSpPr>
        <p:spPr>
          <a:xfrm>
            <a:off x="4675518" y="33863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422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012" y="500334"/>
            <a:ext cx="9366250" cy="1325563"/>
          </a:xfrm>
        </p:spPr>
        <p:txBody>
          <a:bodyPr>
            <a:normAutofit/>
          </a:bodyPr>
          <a:lstStyle/>
          <a:p>
            <a:r>
              <a:rPr lang="en-CA" sz="4200" dirty="0">
                <a:latin typeface="Verdana" panose="020B0604030504040204" pitchFamily="34" charset="0"/>
                <a:ea typeface="Verdana" panose="020B0604030504040204" pitchFamily="34" charset="0"/>
                <a:cs typeface="Verdana" panose="020B0604030504040204" pitchFamily="34" charset="0"/>
              </a:rPr>
              <a:t>Case - Baby Reeve Flux: </a:t>
            </a:r>
            <a:r>
              <a:rPr lang="en-CA" sz="4200" dirty="0" smtClean="0">
                <a:latin typeface="Verdana" panose="020B0604030504040204" pitchFamily="34" charset="0"/>
                <a:ea typeface="Verdana" panose="020B0604030504040204" pitchFamily="34" charset="0"/>
                <a:cs typeface="Verdana" panose="020B0604030504040204" pitchFamily="34" charset="0"/>
              </a:rPr>
              <a:t/>
            </a:r>
            <a:br>
              <a:rPr lang="en-CA" sz="4200" dirty="0" smtClean="0">
                <a:latin typeface="Verdana" panose="020B0604030504040204" pitchFamily="34" charset="0"/>
                <a:ea typeface="Verdana" panose="020B0604030504040204" pitchFamily="34" charset="0"/>
                <a:cs typeface="Verdana" panose="020B0604030504040204" pitchFamily="34" charset="0"/>
              </a:rPr>
            </a:br>
            <a:r>
              <a:rPr lang="en-CA" sz="4200" dirty="0" smtClean="0">
                <a:latin typeface="Verdana" panose="020B0604030504040204" pitchFamily="34" charset="0"/>
                <a:ea typeface="Verdana" panose="020B0604030504040204" pitchFamily="34" charset="0"/>
                <a:cs typeface="Verdana" panose="020B0604030504040204" pitchFamily="34" charset="0"/>
              </a:rPr>
              <a:t>Harm </a:t>
            </a:r>
            <a:r>
              <a:rPr lang="en-CA" sz="4200" dirty="0">
                <a:latin typeface="Verdana" panose="020B0604030504040204" pitchFamily="34" charset="0"/>
                <a:ea typeface="Verdana" panose="020B0604030504040204" pitchFamily="34" charset="0"/>
                <a:cs typeface="Verdana" panose="020B0604030504040204" pitchFamily="34" charset="0"/>
              </a:rPr>
              <a:t>from Care</a:t>
            </a:r>
            <a:endParaRPr lang="en-US" sz="42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167991" y="1923962"/>
            <a:ext cx="7886700" cy="1026273"/>
          </a:xfrm>
        </p:spPr>
        <p:txBody>
          <a:bodyPr vert="horz" lIns="91440" tIns="45720" rIns="91440" bIns="45720" rtlCol="0" anchor="t">
            <a:norm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As Reeve continued to weight gain despite the spit-ups, his R</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anitidine was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stopped with reassurance that ‘spit-ups’ are not true reflux.</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106" t="63527" r="18202"/>
          <a:stretch/>
        </p:blipFill>
        <p:spPr>
          <a:xfrm>
            <a:off x="2551759" y="4251960"/>
            <a:ext cx="4078654" cy="212400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5145812"/>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Pediatrics/Primary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sp>
        <p:nvSpPr>
          <p:cNvPr id="6" name="Content Placeholder 2"/>
          <p:cNvSpPr txBox="1">
            <a:spLocks/>
          </p:cNvSpPr>
          <p:nvPr/>
        </p:nvSpPr>
        <p:spPr>
          <a:xfrm>
            <a:off x="100640" y="3119234"/>
            <a:ext cx="7886700" cy="8834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the follow-up GI appointment three weeks later, the diarrhea had resolved.</a:t>
            </a:r>
          </a:p>
          <a:p>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11076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411" y="5986732"/>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743" t="6442" r="13059" b="54007"/>
          <a:stretch/>
        </p:blipFill>
        <p:spPr>
          <a:xfrm>
            <a:off x="747849" y="3099110"/>
            <a:ext cx="4031187" cy="3267184"/>
          </a:xfrm>
          <a:prstGeom prst="ellipse">
            <a:avLst/>
          </a:prstGeom>
          <a:ln>
            <a:noFill/>
          </a:ln>
          <a:effectLst>
            <a:softEdge rad="112500"/>
          </a:effectLst>
        </p:spPr>
      </p:pic>
      <p:graphicFrame>
        <p:nvGraphicFramePr>
          <p:cNvPr id="9" name="Table 8"/>
          <p:cNvGraphicFramePr>
            <a:graphicFrameLocks noGrp="1"/>
          </p:cNvGraphicFramePr>
          <p:nvPr>
            <p:extLst>
              <p:ext uri="{D42A27DB-BD31-4B8C-83A1-F6EECF244321}">
                <p14:modId xmlns:p14="http://schemas.microsoft.com/office/powerpoint/2010/main" val="345145812"/>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Pediatrics/Primary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grpSp>
        <p:nvGrpSpPr>
          <p:cNvPr id="16" name="Group 15"/>
          <p:cNvGrpSpPr/>
          <p:nvPr/>
        </p:nvGrpSpPr>
        <p:grpSpPr>
          <a:xfrm>
            <a:off x="4779036" y="1208922"/>
            <a:ext cx="3657601" cy="2741975"/>
            <a:chOff x="251520" y="2132856"/>
            <a:chExt cx="2223955" cy="1524796"/>
          </a:xfrm>
        </p:grpSpPr>
        <p:pic>
          <p:nvPicPr>
            <p:cNvPr id="17" name="Picture 16"/>
            <p:cNvPicPr>
              <a:picLocks noChangeAspect="1"/>
            </p:cNvPicPr>
            <p:nvPr/>
          </p:nvPicPr>
          <p:blipFill rotWithShape="1">
            <a:blip r:embed="rId4">
              <a:alphaModFix amt="50000"/>
            </a:blip>
            <a:srcRect l="11239" t="9383" r="13773" b="25682"/>
            <a:stretch/>
          </p:blipFill>
          <p:spPr>
            <a:xfrm>
              <a:off x="251520" y="2132856"/>
              <a:ext cx="2223955" cy="1492037"/>
            </a:xfrm>
            <a:prstGeom prst="rect">
              <a:avLst/>
            </a:prstGeom>
            <a:ln>
              <a:noFill/>
            </a:ln>
          </p:spPr>
        </p:pic>
        <p:sp>
          <p:nvSpPr>
            <p:cNvPr id="18" name="Oval 17"/>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TextBox 30"/>
          <p:cNvSpPr txBox="1"/>
          <p:nvPr/>
        </p:nvSpPr>
        <p:spPr>
          <a:xfrm>
            <a:off x="5576217" y="1730433"/>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CA" sz="2000" dirty="0" smtClean="0">
                <a:solidFill>
                  <a:srgbClr val="414F5C"/>
                </a:solidFill>
                <a:latin typeface="Verdana" panose="020B0604030504040204" pitchFamily="34" charset="0"/>
                <a:ea typeface="Verdana" panose="020B0604030504040204" pitchFamily="34" charset="0"/>
                <a:cs typeface="Verdana" panose="020B0604030504040204" pitchFamily="34" charset="0"/>
              </a:rPr>
              <a:t>Was the approach taken in this case simply from a gap in knowledge?</a:t>
            </a:r>
            <a:endParaRPr lang="en-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itle 1"/>
          <p:cNvSpPr>
            <a:spLocks noGrp="1"/>
          </p:cNvSpPr>
          <p:nvPr>
            <p:ph type="title" idx="4294967295"/>
          </p:nvPr>
        </p:nvSpPr>
        <p:spPr>
          <a:xfrm>
            <a:off x="51759" y="414069"/>
            <a:ext cx="9366250" cy="1325563"/>
          </a:xfrm>
        </p:spPr>
        <p:txBody>
          <a:bodyPr>
            <a:normAutofit/>
          </a:bodyPr>
          <a:lstStyle/>
          <a:p>
            <a:r>
              <a:rPr lang="en-CA" sz="4200" dirty="0">
                <a:latin typeface="Verdana" panose="020B0604030504040204" pitchFamily="34" charset="0"/>
                <a:ea typeface="Verdana" panose="020B0604030504040204" pitchFamily="34" charset="0"/>
                <a:cs typeface="Verdana" panose="020B0604030504040204" pitchFamily="34" charset="0"/>
              </a:rPr>
              <a:t>Case - Baby Reeve Flux: </a:t>
            </a:r>
            <a:r>
              <a:rPr lang="en-CA" sz="4200" dirty="0" smtClean="0">
                <a:latin typeface="Verdana" panose="020B0604030504040204" pitchFamily="34" charset="0"/>
                <a:ea typeface="Verdana" panose="020B0604030504040204" pitchFamily="34" charset="0"/>
                <a:cs typeface="Verdana" panose="020B0604030504040204" pitchFamily="34" charset="0"/>
              </a:rPr>
              <a:t/>
            </a:r>
            <a:br>
              <a:rPr lang="en-CA" sz="4200" dirty="0" smtClean="0">
                <a:latin typeface="Verdana" panose="020B0604030504040204" pitchFamily="34" charset="0"/>
                <a:ea typeface="Verdana" panose="020B0604030504040204" pitchFamily="34" charset="0"/>
                <a:cs typeface="Verdana" panose="020B0604030504040204" pitchFamily="34" charset="0"/>
              </a:rPr>
            </a:br>
            <a:r>
              <a:rPr lang="en-CA" sz="4200" dirty="0" smtClean="0">
                <a:latin typeface="Verdana" panose="020B0604030504040204" pitchFamily="34" charset="0"/>
                <a:ea typeface="Verdana" panose="020B0604030504040204" pitchFamily="34" charset="0"/>
                <a:cs typeface="Verdana" panose="020B0604030504040204" pitchFamily="34" charset="0"/>
              </a:rPr>
              <a:t>Harm </a:t>
            </a:r>
            <a:r>
              <a:rPr lang="en-CA" sz="4200" dirty="0">
                <a:latin typeface="Verdana" panose="020B0604030504040204" pitchFamily="34" charset="0"/>
                <a:ea typeface="Verdana" panose="020B0604030504040204" pitchFamily="34" charset="0"/>
                <a:cs typeface="Verdana" panose="020B0604030504040204" pitchFamily="34" charset="0"/>
              </a:rPr>
              <a:t>from Care</a:t>
            </a:r>
            <a:endParaRPr lang="en-US" sz="4200" dirty="0">
              <a:latin typeface="Verdana" panose="020B0604030504040204" pitchFamily="34" charset="0"/>
              <a:ea typeface="Verdana" panose="020B0604030504040204" pitchFamily="34" charset="0"/>
              <a:cs typeface="Verdana" panose="020B0604030504040204" pitchFamily="34" charset="0"/>
            </a:endParaRPr>
          </a:p>
        </p:txBody>
      </p:sp>
      <p:sp>
        <p:nvSpPr>
          <p:cNvPr id="21" name="Oval 20"/>
          <p:cNvSpPr/>
          <p:nvPr/>
        </p:nvSpPr>
        <p:spPr>
          <a:xfrm>
            <a:off x="4675518" y="33863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659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604" y="362313"/>
            <a:ext cx="9037637" cy="1325563"/>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Hanna Fall: </a:t>
            </a:r>
            <a:r>
              <a:rPr lang="en-CA" dirty="0" smtClean="0">
                <a:latin typeface="Verdana" panose="020B0604030504040204" pitchFamily="34" charset="0"/>
                <a:ea typeface="Verdana" panose="020B0604030504040204" pitchFamily="34" charset="0"/>
                <a:cs typeface="Verdana" panose="020B0604030504040204" pitchFamily="34" charset="0"/>
              </a:rPr>
              <a:t/>
            </a:r>
            <a:br>
              <a:rPr lang="en-CA" dirty="0" smtClean="0">
                <a:latin typeface="Verdana" panose="020B0604030504040204" pitchFamily="34" charset="0"/>
                <a:ea typeface="Verdana" panose="020B0604030504040204" pitchFamily="34" charset="0"/>
                <a:cs typeface="Verdana" panose="020B0604030504040204" pitchFamily="34" charset="0"/>
              </a:rPr>
            </a:br>
            <a:r>
              <a:rPr lang="en-CA" dirty="0" smtClean="0">
                <a:latin typeface="Verdana" panose="020B0604030504040204" pitchFamily="34" charset="0"/>
                <a:ea typeface="Verdana" panose="020B0604030504040204" pitchFamily="34" charset="0"/>
                <a:cs typeface="Verdana" panose="020B0604030504040204" pitchFamily="34" charset="0"/>
              </a:rPr>
              <a:t>Harm </a:t>
            </a:r>
            <a:r>
              <a:rPr lang="en-CA" dirty="0">
                <a:latin typeface="Verdana" panose="020B0604030504040204" pitchFamily="34" charset="0"/>
                <a:ea typeface="Verdana" panose="020B0604030504040204" pitchFamily="34" charset="0"/>
                <a:cs typeface="Verdana" panose="020B0604030504040204" pitchFamily="34" charset="0"/>
              </a:rPr>
              <a:t>from Care</a:t>
            </a:r>
          </a:p>
        </p:txBody>
      </p:sp>
      <p:sp>
        <p:nvSpPr>
          <p:cNvPr id="3" name="Content Placeholder 2"/>
          <p:cNvSpPr>
            <a:spLocks noGrp="1"/>
          </p:cNvSpPr>
          <p:nvPr>
            <p:ph idx="4294967295"/>
          </p:nvPr>
        </p:nvSpPr>
        <p:spPr>
          <a:xfrm>
            <a:off x="97590" y="3750613"/>
            <a:ext cx="4324796" cy="577139"/>
          </a:xfrm>
        </p:spPr>
        <p:txBody>
          <a:bodyPr vert="horz" lIns="91440" tIns="45720" rIns="91440" bIns="45720" rtlCol="0" anchor="t">
            <a:noAutofit/>
          </a:body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She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had a prolonged hospital stay due to delayed progress with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rehabilitation goals.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6473" t="55221" r="15144" b="4958"/>
          <a:stretch/>
        </p:blipFill>
        <p:spPr>
          <a:xfrm>
            <a:off x="4628123" y="1688188"/>
            <a:ext cx="4360602" cy="3004582"/>
          </a:xfrm>
          <a:prstGeom prst="rect">
            <a:avLst/>
          </a:prstGeom>
        </p:spPr>
      </p:pic>
      <p:sp>
        <p:nvSpPr>
          <p:cNvPr id="6" name="Content Placeholder 2"/>
          <p:cNvSpPr txBox="1">
            <a:spLocks/>
          </p:cNvSpPr>
          <p:nvPr/>
        </p:nvSpPr>
        <p:spPr>
          <a:xfrm>
            <a:off x="97590" y="4742227"/>
            <a:ext cx="8649592" cy="7786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She was eventually transferred to a rehabilitation centre, where she remained for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three months.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97166691"/>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Psychiatry/Primary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7" name="Content Placeholder 2"/>
          <p:cNvSpPr txBox="1">
            <a:spLocks/>
          </p:cNvSpPr>
          <p:nvPr/>
        </p:nvSpPr>
        <p:spPr>
          <a:xfrm>
            <a:off x="135144" y="1653682"/>
            <a:ext cx="4492979" cy="2713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Mrs. Fall’s post-op course from the left hip hemiarthroplasty was complicated by significant pain requiring multiple analgesics, including acetaminophen, Gabapentin, and hydromorphone.</a:t>
            </a:r>
          </a:p>
          <a:p>
            <a:endParaRPr lang="en-CA" sz="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77745" y="5910801"/>
            <a:ext cx="9100759" cy="10432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Her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lorazepam was tapered and then stopped. She was reassessed by her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Family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MD for insomnia and her hydromorphone was gradually tapered off. </a:t>
            </a:r>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ontent Placeholder 2"/>
          <p:cNvSpPr txBox="1">
            <a:spLocks/>
          </p:cNvSpPr>
          <p:nvPr/>
        </p:nvSpPr>
        <p:spPr>
          <a:xfrm>
            <a:off x="77746" y="5442102"/>
            <a:ext cx="8310678" cy="6234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Once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discharged, home-care was arranged for bath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assist.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7946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235" r="56068" b="56725"/>
          <a:stretch/>
        </p:blipFill>
        <p:spPr>
          <a:xfrm>
            <a:off x="940219" y="3265587"/>
            <a:ext cx="3812998" cy="3351895"/>
          </a:xfrm>
          <a:prstGeom prst="ellipse">
            <a:avLst/>
          </a:prstGeom>
          <a:ln>
            <a:noFill/>
          </a:ln>
          <a:effectLst>
            <a:softEdge rad="112500"/>
          </a:effectLst>
        </p:spPr>
      </p:pic>
      <p:graphicFrame>
        <p:nvGraphicFramePr>
          <p:cNvPr id="10" name="Table 9"/>
          <p:cNvGraphicFramePr>
            <a:graphicFrameLocks noGrp="1"/>
          </p:cNvGraphicFramePr>
          <p:nvPr>
            <p:extLst>
              <p:ext uri="{D42A27DB-BD31-4B8C-83A1-F6EECF244321}">
                <p14:modId xmlns:p14="http://schemas.microsoft.com/office/powerpoint/2010/main" val="897166691"/>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Psychiatry/Primary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grpSp>
        <p:nvGrpSpPr>
          <p:cNvPr id="22" name="Group 21"/>
          <p:cNvGrpSpPr/>
          <p:nvPr/>
        </p:nvGrpSpPr>
        <p:grpSpPr>
          <a:xfrm>
            <a:off x="4779036" y="1208922"/>
            <a:ext cx="3657601" cy="2741975"/>
            <a:chOff x="251520" y="2132856"/>
            <a:chExt cx="2223955" cy="1524796"/>
          </a:xfrm>
        </p:grpSpPr>
        <p:pic>
          <p:nvPicPr>
            <p:cNvPr id="23" name="Picture 22"/>
            <p:cNvPicPr>
              <a:picLocks noChangeAspect="1"/>
            </p:cNvPicPr>
            <p:nvPr/>
          </p:nvPicPr>
          <p:blipFill rotWithShape="1">
            <a:blip r:embed="rId4">
              <a:alphaModFix amt="50000"/>
            </a:blip>
            <a:srcRect l="11239" t="9383" r="13773" b="25682"/>
            <a:stretch/>
          </p:blipFill>
          <p:spPr>
            <a:xfrm>
              <a:off x="251520" y="2132856"/>
              <a:ext cx="2223955" cy="1492037"/>
            </a:xfrm>
            <a:prstGeom prst="rect">
              <a:avLst/>
            </a:prstGeom>
            <a:ln>
              <a:noFill/>
            </a:ln>
          </p:spPr>
        </p:pic>
        <p:sp>
          <p:nvSpPr>
            <p:cNvPr id="24" name="Oval 23"/>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25" name="TextBox 30"/>
          <p:cNvSpPr txBox="1"/>
          <p:nvPr/>
        </p:nvSpPr>
        <p:spPr>
          <a:xfrm>
            <a:off x="5576217" y="1730433"/>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CA" sz="2000" dirty="0" smtClean="0">
                <a:solidFill>
                  <a:srgbClr val="414F5C"/>
                </a:solidFill>
                <a:latin typeface="Verdana" panose="020B0604030504040204" pitchFamily="34" charset="0"/>
                <a:ea typeface="Verdana" panose="020B0604030504040204" pitchFamily="34" charset="0"/>
                <a:cs typeface="Verdana" panose="020B0604030504040204" pitchFamily="34" charset="0"/>
              </a:rPr>
              <a:t>Was the approach taken in this case simply from a gap in knowledge?</a:t>
            </a:r>
            <a:endParaRPr lang="en-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Oval 25"/>
          <p:cNvSpPr/>
          <p:nvPr/>
        </p:nvSpPr>
        <p:spPr>
          <a:xfrm>
            <a:off x="4675518" y="33863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idx="4294967295"/>
          </p:nvPr>
        </p:nvSpPr>
        <p:spPr>
          <a:xfrm>
            <a:off x="106363" y="379566"/>
            <a:ext cx="9037637" cy="1325563"/>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Mrs. Hanna Fall: </a:t>
            </a:r>
            <a:r>
              <a:rPr lang="en-CA" dirty="0" smtClean="0">
                <a:latin typeface="Verdana" panose="020B0604030504040204" pitchFamily="34" charset="0"/>
                <a:ea typeface="Verdana" panose="020B0604030504040204" pitchFamily="34" charset="0"/>
                <a:cs typeface="Verdana" panose="020B0604030504040204" pitchFamily="34" charset="0"/>
              </a:rPr>
              <a:t/>
            </a:r>
            <a:br>
              <a:rPr lang="en-CA" dirty="0" smtClean="0">
                <a:latin typeface="Verdana" panose="020B0604030504040204" pitchFamily="34" charset="0"/>
                <a:ea typeface="Verdana" panose="020B0604030504040204" pitchFamily="34" charset="0"/>
                <a:cs typeface="Verdana" panose="020B0604030504040204" pitchFamily="34" charset="0"/>
              </a:rPr>
            </a:br>
            <a:r>
              <a:rPr lang="en-CA" dirty="0" smtClean="0">
                <a:latin typeface="Verdana" panose="020B0604030504040204" pitchFamily="34" charset="0"/>
                <a:ea typeface="Verdana" panose="020B0604030504040204" pitchFamily="34" charset="0"/>
                <a:cs typeface="Verdana" panose="020B0604030504040204" pitchFamily="34" charset="0"/>
              </a:rPr>
              <a:t>Harm </a:t>
            </a:r>
            <a:r>
              <a:rPr lang="en-CA" dirty="0">
                <a:latin typeface="Verdana" panose="020B0604030504040204" pitchFamily="34" charset="0"/>
                <a:ea typeface="Verdana" panose="020B0604030504040204" pitchFamily="34" charset="0"/>
                <a:cs typeface="Verdana" panose="020B0604030504040204" pitchFamily="34" charset="0"/>
              </a:rPr>
              <a:t>from Care</a:t>
            </a:r>
          </a:p>
        </p:txBody>
      </p:sp>
    </p:spTree>
    <p:extLst>
      <p:ext uri="{BB962C8B-B14F-4D97-AF65-F5344CB8AC3E}">
        <p14:creationId xmlns:p14="http://schemas.microsoft.com/office/powerpoint/2010/main" val="28871840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0770" y="379563"/>
            <a:ext cx="8350250" cy="1325563"/>
          </a:xfrm>
        </p:spPr>
        <p:txBody>
          <a:bodyPr>
            <a:normAutofit/>
          </a:bodyPr>
          <a:lstStyle/>
          <a:p>
            <a:r>
              <a:rPr lang="en-CA" dirty="0" smtClean="0">
                <a:latin typeface="Verdana" panose="020B0604030504040204" pitchFamily="34" charset="0"/>
                <a:ea typeface="Verdana" panose="020B0604030504040204" pitchFamily="34" charset="0"/>
                <a:cs typeface="Verdana" panose="020B0604030504040204" pitchFamily="34" charset="0"/>
              </a:rPr>
              <a:t>Case </a:t>
            </a:r>
            <a:r>
              <a:rPr lang="en-CA" dirty="0">
                <a:latin typeface="Verdana" panose="020B0604030504040204" pitchFamily="34" charset="0"/>
                <a:ea typeface="Verdana" panose="020B0604030504040204" pitchFamily="34" charset="0"/>
                <a:cs typeface="Verdana" panose="020B0604030504040204" pitchFamily="34" charset="0"/>
              </a:rPr>
              <a:t>– </a:t>
            </a:r>
            <a:r>
              <a:rPr lang="en-CA" dirty="0" smtClean="0">
                <a:latin typeface="Verdana" panose="020B0604030504040204" pitchFamily="34" charset="0"/>
                <a:ea typeface="Verdana" panose="020B0604030504040204" pitchFamily="34" charset="0"/>
                <a:cs typeface="Verdana" panose="020B0604030504040204" pitchFamily="34" charset="0"/>
              </a:rPr>
              <a:t>Mr</a:t>
            </a:r>
            <a:r>
              <a:rPr lang="en-CA" sz="4000" dirty="0">
                <a:latin typeface="Verdana" panose="020B0604030504040204" pitchFamily="34" charset="0"/>
                <a:ea typeface="Verdana" panose="020B0604030504040204" pitchFamily="34" charset="0"/>
                <a:cs typeface="Verdana" panose="020B0604030504040204" pitchFamily="34" charset="0"/>
              </a:rPr>
              <a:t>. Ernie </a:t>
            </a:r>
            <a:r>
              <a:rPr lang="en-CA" sz="4000" dirty="0" smtClean="0">
                <a:latin typeface="Verdana" panose="020B0604030504040204" pitchFamily="34" charset="0"/>
                <a:ea typeface="Verdana" panose="020B0604030504040204" pitchFamily="34" charset="0"/>
                <a:cs typeface="Verdana" panose="020B0604030504040204" pitchFamily="34" charset="0"/>
              </a:rPr>
              <a:t>Ah:</a:t>
            </a:r>
            <a:br>
              <a:rPr lang="en-CA" sz="4000" dirty="0" smtClean="0">
                <a:latin typeface="Verdana" panose="020B0604030504040204" pitchFamily="34" charset="0"/>
                <a:ea typeface="Verdana" panose="020B0604030504040204" pitchFamily="34" charset="0"/>
                <a:cs typeface="Verdana" panose="020B0604030504040204" pitchFamily="34" charset="0"/>
              </a:rPr>
            </a:br>
            <a:r>
              <a:rPr lang="en-CA" sz="4000" dirty="0" smtClean="0">
                <a:latin typeface="Verdana" panose="020B0604030504040204" pitchFamily="34" charset="0"/>
                <a:ea typeface="Verdana" panose="020B0604030504040204" pitchFamily="34" charset="0"/>
                <a:cs typeface="Verdana" panose="020B0604030504040204" pitchFamily="34" charset="0"/>
              </a:rPr>
              <a:t>Harm </a:t>
            </a:r>
            <a:r>
              <a:rPr lang="en-CA" sz="4000" dirty="0">
                <a:latin typeface="Verdana" panose="020B0604030504040204" pitchFamily="34" charset="0"/>
                <a:ea typeface="Verdana" panose="020B0604030504040204" pitchFamily="34" charset="0"/>
                <a:cs typeface="Verdana" panose="020B0604030504040204" pitchFamily="34" charset="0"/>
              </a:rPr>
              <a:t>from Care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419"/>
          <a:stretch/>
        </p:blipFill>
        <p:spPr>
          <a:xfrm>
            <a:off x="6072633" y="1303681"/>
            <a:ext cx="2878133" cy="4486771"/>
          </a:xfrm>
          <a:prstGeom prst="rect">
            <a:avLst/>
          </a:prstGeom>
        </p:spPr>
      </p:pic>
      <p:sp>
        <p:nvSpPr>
          <p:cNvPr id="5" name="Content Placeholder 2"/>
          <p:cNvSpPr txBox="1">
            <a:spLocks/>
          </p:cNvSpPr>
          <p:nvPr/>
        </p:nvSpPr>
        <p:spPr>
          <a:xfrm>
            <a:off x="95353" y="5886560"/>
            <a:ext cx="9290185" cy="971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6 months later, Mr.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Ernie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Ah is still experiencing pain, and a right-sided lump is still palpable. His family MD sends him for another repeat US, which reveals hernia recurrence.</a:t>
            </a:r>
          </a:p>
        </p:txBody>
      </p:sp>
      <p:graphicFrame>
        <p:nvGraphicFramePr>
          <p:cNvPr id="6" name="Table 5"/>
          <p:cNvGraphicFramePr>
            <a:graphicFrameLocks noGrp="1"/>
          </p:cNvGraphicFramePr>
          <p:nvPr>
            <p:extLst>
              <p:ext uri="{D42A27DB-BD31-4B8C-83A1-F6EECF244321}">
                <p14:modId xmlns:p14="http://schemas.microsoft.com/office/powerpoint/2010/main" val="498032390"/>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en-CA" sz="20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Surgery/Primary Care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
        <p:nvSpPr>
          <p:cNvPr id="7" name="Content Placeholder 2"/>
          <p:cNvSpPr txBox="1">
            <a:spLocks/>
          </p:cNvSpPr>
          <p:nvPr/>
        </p:nvSpPr>
        <p:spPr>
          <a:xfrm>
            <a:off x="164366" y="1635879"/>
            <a:ext cx="5803900" cy="12210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Mr. Ernie Ah experiences surgical site pain. He sees the Family MD the next day for reassessment and additional analgesic medication.</a:t>
            </a:r>
          </a:p>
        </p:txBody>
      </p:sp>
      <p:sp>
        <p:nvSpPr>
          <p:cNvPr id="8" name="Content Placeholder 2"/>
          <p:cNvSpPr txBox="1">
            <a:spLocks/>
          </p:cNvSpPr>
          <p:nvPr/>
        </p:nvSpPr>
        <p:spPr>
          <a:xfrm>
            <a:off x="113456" y="2807393"/>
            <a:ext cx="5803900" cy="996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2 weeks later, Mr. Ernie Ah is still in pain. The Family MD palpates a right groin bulge. </a:t>
            </a:r>
          </a:p>
        </p:txBody>
      </p:sp>
      <p:sp>
        <p:nvSpPr>
          <p:cNvPr id="9" name="Content Placeholder 2"/>
          <p:cNvSpPr txBox="1">
            <a:spLocks/>
          </p:cNvSpPr>
          <p:nvPr/>
        </p:nvSpPr>
        <p:spPr>
          <a:xfrm>
            <a:off x="112140" y="3702362"/>
            <a:ext cx="5803900" cy="1303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Mr. Ernie Ah is sent for a repeat US, which shows a small seroma. He is maintained on scheduled acetaminophen and oxycodone PRN for pain.</a:t>
            </a:r>
          </a:p>
        </p:txBody>
      </p:sp>
      <p:sp>
        <p:nvSpPr>
          <p:cNvPr id="10" name="Content Placeholder 2"/>
          <p:cNvSpPr txBox="1">
            <a:spLocks/>
          </p:cNvSpPr>
          <p:nvPr/>
        </p:nvSpPr>
        <p:spPr>
          <a:xfrm>
            <a:off x="92014" y="4930009"/>
            <a:ext cx="5803900" cy="1065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His scheduled follow-up appointment with the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G</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eneral Surgeon was uneventful and he was discharged from surgical care.</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9625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209741729"/>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en-CA" sz="20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Surgery/Primary Care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grpSp>
        <p:nvGrpSpPr>
          <p:cNvPr id="20" name="Group 19"/>
          <p:cNvGrpSpPr/>
          <p:nvPr/>
        </p:nvGrpSpPr>
        <p:grpSpPr>
          <a:xfrm>
            <a:off x="4779036" y="1014688"/>
            <a:ext cx="3657601" cy="2741975"/>
            <a:chOff x="251520" y="2132856"/>
            <a:chExt cx="2223955" cy="1524796"/>
          </a:xfrm>
        </p:grpSpPr>
        <p:pic>
          <p:nvPicPr>
            <p:cNvPr id="21" name="Picture 20"/>
            <p:cNvPicPr>
              <a:picLocks noChangeAspect="1"/>
            </p:cNvPicPr>
            <p:nvPr/>
          </p:nvPicPr>
          <p:blipFill rotWithShape="1">
            <a:blip r:embed="rId3">
              <a:alphaModFix amt="50000"/>
            </a:blip>
            <a:srcRect l="11239" t="9383" r="13773" b="25682"/>
            <a:stretch/>
          </p:blipFill>
          <p:spPr>
            <a:xfrm>
              <a:off x="251520" y="2132856"/>
              <a:ext cx="2223955" cy="1492037"/>
            </a:xfrm>
            <a:prstGeom prst="rect">
              <a:avLst/>
            </a:prstGeom>
            <a:ln>
              <a:noFill/>
            </a:ln>
          </p:spPr>
        </p:pic>
        <p:sp>
          <p:nvSpPr>
            <p:cNvPr id="22" name="Oval 21"/>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23" name="TextBox 30"/>
          <p:cNvSpPr txBox="1"/>
          <p:nvPr/>
        </p:nvSpPr>
        <p:spPr>
          <a:xfrm>
            <a:off x="5576217" y="1536199"/>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CA" sz="2000" dirty="0" smtClean="0">
                <a:solidFill>
                  <a:srgbClr val="414F5C"/>
                </a:solidFill>
                <a:latin typeface="Verdana" panose="020B0604030504040204" pitchFamily="34" charset="0"/>
                <a:ea typeface="Verdana" panose="020B0604030504040204" pitchFamily="34" charset="0"/>
                <a:cs typeface="Verdana" panose="020B0604030504040204" pitchFamily="34" charset="0"/>
              </a:rPr>
              <a:t>Was the approach taken in this case simply from a gap in knowledge?</a:t>
            </a:r>
            <a:endParaRPr lang="en-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Oval 23"/>
          <p:cNvSpPr/>
          <p:nvPr/>
        </p:nvSpPr>
        <p:spPr>
          <a:xfrm>
            <a:off x="4675518" y="3192125"/>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nvSpPr>
        <p:spPr>
          <a:xfrm>
            <a:off x="150584" y="439666"/>
            <a:ext cx="8350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en-CA" dirty="0" smtClean="0">
                <a:latin typeface="Verdana" panose="020B0604030504040204" pitchFamily="34" charset="0"/>
                <a:ea typeface="Verdana" panose="020B0604030504040204" pitchFamily="34" charset="0"/>
                <a:cs typeface="Verdana" panose="020B0604030504040204" pitchFamily="34" charset="0"/>
              </a:rPr>
              <a:t>Case – Mr. Ernie Ah:</a:t>
            </a:r>
            <a:br>
              <a:rPr lang="en-CA" dirty="0" smtClean="0">
                <a:latin typeface="Verdana" panose="020B0604030504040204" pitchFamily="34" charset="0"/>
                <a:ea typeface="Verdana" panose="020B0604030504040204" pitchFamily="34" charset="0"/>
                <a:cs typeface="Verdana" panose="020B0604030504040204" pitchFamily="34" charset="0"/>
              </a:rPr>
            </a:br>
            <a:r>
              <a:rPr lang="en-CA" dirty="0" smtClean="0">
                <a:latin typeface="Verdana" panose="020B0604030504040204" pitchFamily="34" charset="0"/>
                <a:ea typeface="Verdana" panose="020B0604030504040204" pitchFamily="34" charset="0"/>
                <a:cs typeface="Verdana" panose="020B0604030504040204" pitchFamily="34" charset="0"/>
              </a:rPr>
              <a:t>Harm from Care</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N:\CanMEDS Team\International\ICE\BLOG\Posts\Week #179 (Mar 6 - 10)\RUH_MG_409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286" r="9720" b="54659"/>
          <a:stretch/>
        </p:blipFill>
        <p:spPr bwMode="auto">
          <a:xfrm>
            <a:off x="857826" y="3050103"/>
            <a:ext cx="4235824" cy="35571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215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1355" y="2024021"/>
            <a:ext cx="2972178" cy="1535442"/>
          </a:xfrm>
        </p:spPr>
        <p:txBody>
          <a:bodyPr vert="horz" lIns="91440" tIns="45720" rIns="91440" bIns="45720" rtlCol="0" anchor="t">
            <a:no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After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four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months of investigation and follow-up appointments, her nodule is determined to be benign based on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pathology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results</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778" y="2058526"/>
            <a:ext cx="5090051" cy="3393367"/>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820277583"/>
              </p:ext>
            </p:extLst>
          </p:nvPr>
        </p:nvGraphicFramePr>
        <p:xfrm>
          <a:off x="269317" y="201512"/>
          <a:ext cx="8613719" cy="24384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Surgical/Anesthesia/Internal Medicine/Primary Care/Pre-op</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
        <p:nvSpPr>
          <p:cNvPr id="7" name="Content Placeholder 2"/>
          <p:cNvSpPr txBox="1">
            <a:spLocks/>
          </p:cNvSpPr>
          <p:nvPr/>
        </p:nvSpPr>
        <p:spPr>
          <a:xfrm>
            <a:off x="167835" y="5776878"/>
            <a:ext cx="7163868" cy="5549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She undergoes the operation without complications.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txBox="1">
            <a:spLocks/>
          </p:cNvSpPr>
          <p:nvPr/>
        </p:nvSpPr>
        <p:spPr>
          <a:xfrm>
            <a:off x="150584" y="4611928"/>
            <a:ext cx="3420752" cy="529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She is booked for her knee surgery three months later.</a:t>
            </a:r>
          </a:p>
        </p:txBody>
      </p:sp>
      <p:sp>
        <p:nvSpPr>
          <p:cNvPr id="10" name="Title 1"/>
          <p:cNvSpPr txBox="1">
            <a:spLocks/>
          </p:cNvSpPr>
          <p:nvPr/>
        </p:nvSpPr>
        <p:spPr>
          <a:xfrm>
            <a:off x="150584" y="439666"/>
            <a:ext cx="8350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en-CA" dirty="0" smtClean="0">
                <a:latin typeface="Verdana" panose="020B0604030504040204" pitchFamily="34" charset="0"/>
                <a:ea typeface="Verdana" panose="020B0604030504040204" pitchFamily="34" charset="0"/>
                <a:cs typeface="Verdana" panose="020B0604030504040204" pitchFamily="34" charset="0"/>
              </a:rPr>
              <a:t>Case – </a:t>
            </a:r>
            <a:r>
              <a:rPr lang="en-CA" dirty="0">
                <a:latin typeface="Verdana" panose="020B0604030504040204" pitchFamily="34" charset="0"/>
                <a:ea typeface="Verdana" panose="020B0604030504040204" pitchFamily="34" charset="0"/>
                <a:cs typeface="Verdana" panose="020B0604030504040204" pitchFamily="34" charset="0"/>
              </a:rPr>
              <a:t>Mrs. </a:t>
            </a:r>
            <a:r>
              <a:rPr lang="en-CA" dirty="0" err="1">
                <a:latin typeface="Verdana" panose="020B0604030504040204" pitchFamily="34" charset="0"/>
                <a:ea typeface="Verdana" panose="020B0604030504040204" pitchFamily="34" charset="0"/>
                <a:cs typeface="Verdana" panose="020B0604030504040204" pitchFamily="34" charset="0"/>
              </a:rPr>
              <a:t>Alda</a:t>
            </a:r>
            <a:r>
              <a:rPr lang="en-CA" dirty="0">
                <a:latin typeface="Verdana" panose="020B0604030504040204" pitchFamily="34" charset="0"/>
                <a:ea typeface="Verdana" panose="020B0604030504040204" pitchFamily="34" charset="0"/>
                <a:cs typeface="Verdana" panose="020B0604030504040204" pitchFamily="34" charset="0"/>
              </a:rPr>
              <a:t> </a:t>
            </a:r>
            <a:r>
              <a:rPr lang="en-CA" dirty="0" err="1" smtClean="0">
                <a:latin typeface="Verdana" panose="020B0604030504040204" pitchFamily="34" charset="0"/>
                <a:ea typeface="Verdana" panose="020B0604030504040204" pitchFamily="34" charset="0"/>
                <a:cs typeface="Verdana" panose="020B0604030504040204" pitchFamily="34" charset="0"/>
              </a:rPr>
              <a:t>Ritis</a:t>
            </a:r>
            <a:r>
              <a:rPr lang="en-CA" dirty="0" smtClean="0">
                <a:latin typeface="Verdana" panose="020B0604030504040204" pitchFamily="34" charset="0"/>
                <a:ea typeface="Verdana" panose="020B0604030504040204" pitchFamily="34" charset="0"/>
                <a:cs typeface="Verdana" panose="020B0604030504040204" pitchFamily="34" charset="0"/>
              </a:rPr>
              <a:t>:</a:t>
            </a:r>
          </a:p>
          <a:p>
            <a:r>
              <a:rPr lang="en-CA" dirty="0" smtClean="0">
                <a:latin typeface="Verdana" panose="020B0604030504040204" pitchFamily="34" charset="0"/>
                <a:ea typeface="Verdana" panose="020B0604030504040204" pitchFamily="34" charset="0"/>
                <a:cs typeface="Verdana" panose="020B0604030504040204" pitchFamily="34" charset="0"/>
              </a:rPr>
              <a:t>Harm from Care</a:t>
            </a:r>
            <a:endParaRPr lang="en-CA"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11802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820277583"/>
              </p:ext>
            </p:extLst>
          </p:nvPr>
        </p:nvGraphicFramePr>
        <p:xfrm>
          <a:off x="269317" y="201512"/>
          <a:ext cx="8613719" cy="24384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Surgical/Anesthesia/Internal Medicine/Primary Care/Pre-op</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grpSp>
        <p:nvGrpSpPr>
          <p:cNvPr id="14" name="Group 13"/>
          <p:cNvGrpSpPr/>
          <p:nvPr/>
        </p:nvGrpSpPr>
        <p:grpSpPr>
          <a:xfrm>
            <a:off x="4779036" y="1208922"/>
            <a:ext cx="3657601" cy="2741975"/>
            <a:chOff x="251520" y="2132856"/>
            <a:chExt cx="2223955" cy="1524796"/>
          </a:xfrm>
        </p:grpSpPr>
        <p:pic>
          <p:nvPicPr>
            <p:cNvPr id="15" name="Picture 14"/>
            <p:cNvPicPr>
              <a:picLocks noChangeAspect="1"/>
            </p:cNvPicPr>
            <p:nvPr/>
          </p:nvPicPr>
          <p:blipFill rotWithShape="1">
            <a:blip r:embed="rId3">
              <a:alphaModFix amt="50000"/>
            </a:blip>
            <a:srcRect l="11239" t="9383" r="13773" b="25682"/>
            <a:stretch/>
          </p:blipFill>
          <p:spPr>
            <a:xfrm>
              <a:off x="251520" y="2132856"/>
              <a:ext cx="2223955" cy="1492037"/>
            </a:xfrm>
            <a:prstGeom prst="rect">
              <a:avLst/>
            </a:prstGeom>
            <a:ln>
              <a:noFill/>
            </a:ln>
          </p:spPr>
        </p:pic>
        <p:sp>
          <p:nvSpPr>
            <p:cNvPr id="16" name="Oval 15"/>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7" name="TextBox 30"/>
          <p:cNvSpPr txBox="1"/>
          <p:nvPr/>
        </p:nvSpPr>
        <p:spPr>
          <a:xfrm>
            <a:off x="5576217" y="1730433"/>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CA" sz="2000" dirty="0" smtClean="0">
                <a:solidFill>
                  <a:srgbClr val="414F5C"/>
                </a:solidFill>
                <a:latin typeface="Verdana" panose="020B0604030504040204" pitchFamily="34" charset="0"/>
                <a:ea typeface="Verdana" panose="020B0604030504040204" pitchFamily="34" charset="0"/>
                <a:cs typeface="Verdana" panose="020B0604030504040204" pitchFamily="34" charset="0"/>
              </a:rPr>
              <a:t>Was the approach taken in this case simply from a gap in knowledge?</a:t>
            </a:r>
            <a:endParaRPr lang="en-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Oval 17"/>
          <p:cNvSpPr/>
          <p:nvPr/>
        </p:nvSpPr>
        <p:spPr>
          <a:xfrm>
            <a:off x="4675518" y="33863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150584" y="439666"/>
            <a:ext cx="8350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en-CA" dirty="0" smtClean="0">
                <a:latin typeface="Verdana" panose="020B0604030504040204" pitchFamily="34" charset="0"/>
                <a:ea typeface="Verdana" panose="020B0604030504040204" pitchFamily="34" charset="0"/>
                <a:cs typeface="Verdana" panose="020B0604030504040204" pitchFamily="34" charset="0"/>
              </a:rPr>
              <a:t>Case – </a:t>
            </a:r>
            <a:r>
              <a:rPr lang="en-CA" dirty="0">
                <a:latin typeface="Verdana" panose="020B0604030504040204" pitchFamily="34" charset="0"/>
                <a:ea typeface="Verdana" panose="020B0604030504040204" pitchFamily="34" charset="0"/>
                <a:cs typeface="Verdana" panose="020B0604030504040204" pitchFamily="34" charset="0"/>
              </a:rPr>
              <a:t>Mrs. </a:t>
            </a:r>
            <a:r>
              <a:rPr lang="en-CA" dirty="0" err="1">
                <a:latin typeface="Verdana" panose="020B0604030504040204" pitchFamily="34" charset="0"/>
                <a:ea typeface="Verdana" panose="020B0604030504040204" pitchFamily="34" charset="0"/>
                <a:cs typeface="Verdana" panose="020B0604030504040204" pitchFamily="34" charset="0"/>
              </a:rPr>
              <a:t>Alda</a:t>
            </a:r>
            <a:r>
              <a:rPr lang="en-CA" dirty="0">
                <a:latin typeface="Verdana" panose="020B0604030504040204" pitchFamily="34" charset="0"/>
                <a:ea typeface="Verdana" panose="020B0604030504040204" pitchFamily="34" charset="0"/>
                <a:cs typeface="Verdana" panose="020B0604030504040204" pitchFamily="34" charset="0"/>
              </a:rPr>
              <a:t> </a:t>
            </a:r>
            <a:r>
              <a:rPr lang="en-CA" dirty="0" err="1" smtClean="0">
                <a:latin typeface="Verdana" panose="020B0604030504040204" pitchFamily="34" charset="0"/>
                <a:ea typeface="Verdana" panose="020B0604030504040204" pitchFamily="34" charset="0"/>
                <a:cs typeface="Verdana" panose="020B0604030504040204" pitchFamily="34" charset="0"/>
              </a:rPr>
              <a:t>Ritis</a:t>
            </a:r>
            <a:r>
              <a:rPr lang="en-CA" dirty="0" smtClean="0">
                <a:latin typeface="Verdana" panose="020B0604030504040204" pitchFamily="34" charset="0"/>
                <a:ea typeface="Verdana" panose="020B0604030504040204" pitchFamily="34" charset="0"/>
                <a:cs typeface="Verdana" panose="020B0604030504040204" pitchFamily="34" charset="0"/>
              </a:rPr>
              <a:t>:</a:t>
            </a:r>
          </a:p>
          <a:p>
            <a:r>
              <a:rPr lang="en-CA" dirty="0" smtClean="0">
                <a:latin typeface="Verdana" panose="020B0604030504040204" pitchFamily="34" charset="0"/>
                <a:ea typeface="Verdana" panose="020B0604030504040204" pitchFamily="34" charset="0"/>
                <a:cs typeface="Verdana" panose="020B0604030504040204" pitchFamily="34" charset="0"/>
              </a:rPr>
              <a:t>Harm from Care</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6776" t="7703" b="60387"/>
          <a:stretch/>
        </p:blipFill>
        <p:spPr>
          <a:xfrm>
            <a:off x="1084954" y="3046580"/>
            <a:ext cx="3728588" cy="3353130"/>
          </a:xfrm>
          <a:prstGeom prst="ellipse">
            <a:avLst/>
          </a:prstGeom>
          <a:ln>
            <a:noFill/>
          </a:ln>
          <a:effectLst>
            <a:softEdge rad="112500"/>
          </a:effectLst>
        </p:spPr>
      </p:pic>
    </p:spTree>
    <p:extLst>
      <p:ext uri="{BB962C8B-B14F-4D97-AF65-F5344CB8AC3E}">
        <p14:creationId xmlns:p14="http://schemas.microsoft.com/office/powerpoint/2010/main" val="2468842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35" y="244355"/>
            <a:ext cx="7674692" cy="1287741"/>
          </a:xfrm>
        </p:spPr>
        <p:txBody>
          <a:bodyPr/>
          <a:lstStyle/>
          <a:p>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Residents and </a:t>
            </a:r>
            <a:r>
              <a:rPr lang="en-US"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r>
            <a:br>
              <a:rPr lang="en-US" dirty="0" smtClean="0">
                <a:solidFill>
                  <a:srgbClr val="003152"/>
                </a:solidFill>
                <a:latin typeface="Verdana" panose="020B0604030504040204" pitchFamily="34" charset="0"/>
                <a:ea typeface="Verdana" panose="020B0604030504040204" pitchFamily="34" charset="0"/>
                <a:cs typeface="Verdana" panose="020B0604030504040204" pitchFamily="34" charset="0"/>
              </a:rPr>
            </a:br>
            <a:r>
              <a:rPr lang="en-US" dirty="0" smtClean="0">
                <a:solidFill>
                  <a:srgbClr val="003152"/>
                </a:solidFill>
                <a:latin typeface="Verdana" panose="020B0604030504040204" pitchFamily="34" charset="0"/>
                <a:ea typeface="Verdana" panose="020B0604030504040204" pitchFamily="34" charset="0"/>
                <a:cs typeface="Verdana" panose="020B0604030504040204" pitchFamily="34" charset="0"/>
              </a:rPr>
              <a:t>Resource </a:t>
            </a:r>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Stewardship</a:t>
            </a:r>
          </a:p>
        </p:txBody>
      </p:sp>
      <p:sp>
        <p:nvSpPr>
          <p:cNvPr id="3" name="Content Placeholder 2"/>
          <p:cNvSpPr>
            <a:spLocks noGrp="1"/>
          </p:cNvSpPr>
          <p:nvPr>
            <p:ph idx="1"/>
          </p:nvPr>
        </p:nvSpPr>
        <p:spPr>
          <a:xfrm>
            <a:off x="507880" y="2151225"/>
            <a:ext cx="7886700" cy="3956277"/>
          </a:xfrm>
        </p:spPr>
        <p:txBody>
          <a:bodyPr vert="horz" lIns="91440" tIns="45720" rIns="91440" bIns="45720" rtlCol="0" anchor="t">
            <a:noAutofit/>
          </a:bodyPr>
          <a:lstStyle/>
          <a:p>
            <a:pPr marL="0" indent="0">
              <a:buNone/>
            </a:pPr>
            <a:r>
              <a:rPr lang="en-US" sz="2200" dirty="0">
                <a:solidFill>
                  <a:srgbClr val="003152"/>
                </a:solidFill>
                <a:latin typeface="Verdana" panose="020B0604030504040204" pitchFamily="34" charset="0"/>
                <a:ea typeface="Verdana" panose="020B0604030504040204" pitchFamily="34" charset="0"/>
                <a:cs typeface="Verdana" panose="020B0604030504040204" pitchFamily="34" charset="0"/>
              </a:rPr>
              <a:t>Comparing patients seen in ER by supervised residents vs. only attending physicians:</a:t>
            </a:r>
          </a:p>
          <a:p>
            <a:pPr marL="0" indent="0">
              <a:lnSpc>
                <a:spcPct val="100000"/>
              </a:lnSpc>
              <a:spcBef>
                <a:spcPts val="0"/>
              </a:spcBef>
              <a:buNone/>
            </a:pPr>
            <a:endPar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Higher hospital admission rates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21 per cent </a:t>
            </a: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vs.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14 per cent)</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More use of advanced imaging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28 per cent </a:t>
            </a: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vs.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21 per cent)</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Longer median ER stay (226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minutes </a:t>
            </a: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vs. 153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minutes)</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457200" lvl="1" indent="0">
              <a:buNone/>
            </a:pPr>
            <a:endParaRPr lang="en-US"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4589253" y="6211018"/>
            <a:ext cx="4537494" cy="569387"/>
          </a:xfrm>
          <a:prstGeom prst="rect">
            <a:avLst/>
          </a:prstGeom>
        </p:spPr>
        <p:txBody>
          <a:bodyPr wrap="square" rtlCol="0">
            <a:spAutoFit/>
          </a:bodyPr>
          <a:lstStyle/>
          <a:p>
            <a:pPr marL="285750" indent="-285750" algn="r">
              <a:buFont typeface="Arial" panose="020B0604020202020204" pitchFamily="34" charset="0"/>
              <a:buChar char="•"/>
            </a:pPr>
            <a:endPar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r>
              <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rPr>
              <a:t>Pitts SR et </a:t>
            </a: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al. 2014. JAMA</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426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277" y="266644"/>
            <a:ext cx="7570788" cy="1196975"/>
          </a:xfrm>
        </p:spPr>
        <p:txBody>
          <a:bodyPr>
            <a:normAutofit/>
          </a:bodyPr>
          <a:lstStyle/>
          <a:p>
            <a:r>
              <a:rPr lang="en-CA" sz="4000" dirty="0">
                <a:latin typeface="Verdana" panose="020B0604030504040204" pitchFamily="34" charset="0"/>
                <a:ea typeface="Verdana" panose="020B0604030504040204" pitchFamily="34" charset="0"/>
                <a:cs typeface="Verdana" panose="020B0604030504040204" pitchFamily="34" charset="0"/>
              </a:rPr>
              <a:t>Case – Mr. </a:t>
            </a:r>
            <a:r>
              <a:rPr lang="en-CA" sz="4000" dirty="0" err="1">
                <a:latin typeface="Verdana" panose="020B0604030504040204" pitchFamily="34" charset="0"/>
                <a:ea typeface="Verdana" panose="020B0604030504040204" pitchFamily="34" charset="0"/>
                <a:cs typeface="Verdana" panose="020B0604030504040204" pitchFamily="34" charset="0"/>
              </a:rPr>
              <a:t>Akay</a:t>
            </a:r>
            <a:r>
              <a:rPr lang="en-CA" sz="4000" dirty="0">
                <a:latin typeface="Verdana" panose="020B0604030504040204" pitchFamily="34" charset="0"/>
                <a:ea typeface="Verdana" panose="020B0604030504040204" pitchFamily="34" charset="0"/>
                <a:cs typeface="Verdana" panose="020B0604030504040204" pitchFamily="34" charset="0"/>
              </a:rPr>
              <a:t> Aye</a:t>
            </a:r>
          </a:p>
        </p:txBody>
      </p:sp>
      <p:sp>
        <p:nvSpPr>
          <p:cNvPr id="3" name="Content Placeholder 2"/>
          <p:cNvSpPr>
            <a:spLocks noGrp="1"/>
          </p:cNvSpPr>
          <p:nvPr>
            <p:ph idx="4294967295"/>
          </p:nvPr>
        </p:nvSpPr>
        <p:spPr>
          <a:xfrm>
            <a:off x="4514850" y="1927225"/>
            <a:ext cx="4629150" cy="3933825"/>
          </a:xfrm>
        </p:spPr>
        <p:txBody>
          <a:bodyPr>
            <a:normAutofit/>
          </a:bodyPr>
          <a:lstStyle/>
          <a:p>
            <a:endParaRPr lang="en-CA" sz="22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CA" sz="2200" dirty="0">
              <a:latin typeface="Verdana" panose="020B0604030504040204" pitchFamily="34" charset="0"/>
              <a:ea typeface="Verdana" panose="020B0604030504040204" pitchFamily="34" charset="0"/>
              <a:cs typeface="Verdana" panose="020B0604030504040204" pitchFamily="34" charset="0"/>
            </a:endParaRPr>
          </a:p>
          <a:p>
            <a:endParaRPr lang="en-CA" sz="2200" dirty="0">
              <a:latin typeface="Verdana" panose="020B0604030504040204" pitchFamily="34" charset="0"/>
              <a:ea typeface="Verdana" panose="020B0604030504040204" pitchFamily="34" charset="0"/>
              <a:cs typeface="Verdana" panose="020B0604030504040204" pitchFamily="34" charset="0"/>
            </a:endParaRPr>
          </a:p>
          <a:p>
            <a:endParaRPr lang="en-CA" sz="2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p:cNvSpPr>
            <a:spLocks noGrp="1"/>
          </p:cNvSpPr>
          <p:nvPr>
            <p:ph type="body" sz="half" idx="4294967295"/>
          </p:nvPr>
        </p:nvSpPr>
        <p:spPr>
          <a:xfrm>
            <a:off x="241542" y="1500518"/>
            <a:ext cx="4268514" cy="3941763"/>
          </a:xfrm>
        </p:spPr>
        <p:txBody>
          <a:bodyPr>
            <a:norm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80M is assessed by the Emergency Medicine resident regarding 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four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day history of fatigue and oliguria. He has no abdominal pain. </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Past medical history: hypertension; dyslipidemia; benign prostatic hyperplasia. No new medications.</a:t>
            </a:r>
          </a:p>
          <a:p>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txBox="1">
            <a:spLocks/>
          </p:cNvSpPr>
          <p:nvPr/>
        </p:nvSpPr>
        <p:spPr>
          <a:xfrm>
            <a:off x="148866" y="3827922"/>
            <a:ext cx="8722380" cy="2843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2200" dirty="0">
              <a:latin typeface="Verdana" panose="020B0604030504040204" pitchFamily="34" charset="0"/>
              <a:ea typeface="Verdana" panose="020B0604030504040204" pitchFamily="34" charset="0"/>
              <a:cs typeface="Verdana" panose="020B0604030504040204" pitchFamily="34" charset="0"/>
            </a:endParaRPr>
          </a:p>
          <a:p>
            <a:endParaRPr lang="en-CA" sz="22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21" r="17941" b="221"/>
          <a:stretch/>
        </p:blipFill>
        <p:spPr>
          <a:xfrm>
            <a:off x="4786104" y="1345719"/>
            <a:ext cx="3723337" cy="3019247"/>
          </a:xfrm>
          <a:prstGeom prst="rect">
            <a:avLst/>
          </a:prstGeom>
        </p:spPr>
      </p:pic>
      <p:sp>
        <p:nvSpPr>
          <p:cNvPr id="5" name="Rectangle 4"/>
          <p:cNvSpPr/>
          <p:nvPr/>
        </p:nvSpPr>
        <p:spPr>
          <a:xfrm>
            <a:off x="948906" y="6003985"/>
            <a:ext cx="1483743" cy="66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48866" y="4530035"/>
            <a:ext cx="8995134" cy="5019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Physical exam: alert and oriented. BP 158/72, HR 94, RR 16,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 36.8</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SPO</a:t>
            </a:r>
            <a:r>
              <a:rPr lang="en-CA" sz="2000" baseline="-25000" dirty="0">
                <a:solidFill>
                  <a:srgbClr val="003152"/>
                </a:solidFill>
                <a:latin typeface="Verdana" panose="020B0604030504040204" pitchFamily="34" charset="0"/>
                <a:ea typeface="Verdana" panose="020B0604030504040204" pitchFamily="34" charset="0"/>
                <a:cs typeface="Verdana" panose="020B0604030504040204" pitchFamily="34" charset="0"/>
              </a:rPr>
              <a:t>2</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96 per cent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on room air. Moist mucous membranes, Jugular venous pressure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2 cm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above sternal angle. Firm abdomen.  </a:t>
            </a: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Basic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investigations are sent</a:t>
            </a:r>
          </a:p>
          <a:p>
            <a:r>
              <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1L normal saline fluid bolus ordered </a:t>
            </a:r>
          </a:p>
          <a:p>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Internal Medicine </a:t>
            </a: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is consulted for admission</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66960281"/>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en-CA" sz="1600" b="1" dirty="0" smtClean="0">
                          <a:solidFill>
                            <a:srgbClr val="FFFFFF"/>
                          </a:solidFill>
                          <a:effectLst/>
                          <a:latin typeface="Verdana" panose="020B0604030504040204" pitchFamily="34" charset="0"/>
                          <a:ea typeface="Verdana" panose="020B0604030504040204" pitchFamily="34" charset="0"/>
                          <a:cs typeface="Verdana" panose="020B0604030504040204" pitchFamily="34" charset="0"/>
                        </a:rPr>
                        <a:t>Medicine/Emergency Medicine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Tree>
    <p:extLst>
      <p:ext uri="{BB962C8B-B14F-4D97-AF65-F5344CB8AC3E}">
        <p14:creationId xmlns:p14="http://schemas.microsoft.com/office/powerpoint/2010/main" val="2532673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7367" y="1146679"/>
            <a:ext cx="7556740" cy="39142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What </a:t>
            </a:r>
            <a:r>
              <a:rPr lang="en-CA" sz="5400" dirty="0">
                <a:solidFill>
                  <a:srgbClr val="003152"/>
                </a:solidFill>
                <a:latin typeface="Verdana" panose="020B0604030504040204" pitchFamily="34" charset="0"/>
                <a:ea typeface="Verdana" panose="020B0604030504040204" pitchFamily="34" charset="0"/>
                <a:cs typeface="Verdana" panose="020B0604030504040204" pitchFamily="34" charset="0"/>
              </a:rPr>
              <a:t>b</a:t>
            </a:r>
            <a:r>
              <a:rPr lang="en-CA" sz="5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arriers to stewardship and incentives for overuse do </a:t>
            </a:r>
            <a:r>
              <a:rPr lang="en-CA" sz="5400" b="1" dirty="0" smtClean="0">
                <a:solidFill>
                  <a:srgbClr val="00C1DE"/>
                </a:solidFill>
                <a:latin typeface="Verdana" panose="020B0604030504040204" pitchFamily="34" charset="0"/>
                <a:ea typeface="Verdana" panose="020B0604030504040204" pitchFamily="34" charset="0"/>
                <a:cs typeface="Verdana" panose="020B0604030504040204" pitchFamily="34" charset="0"/>
              </a:rPr>
              <a:t>physicians </a:t>
            </a:r>
            <a:r>
              <a:rPr lang="en-CA" sz="5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encounter?</a:t>
            </a:r>
            <a:r>
              <a:rPr lang="en-CA" sz="54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r>
            <a:br>
              <a:rPr lang="en-CA" sz="54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br>
            <a:endParaRPr lang="en-CA" sz="54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8636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49" t="15719" r="15292" b="34399"/>
          <a:stretch/>
        </p:blipFill>
        <p:spPr>
          <a:xfrm rot="5400000">
            <a:off x="2283084" y="1642239"/>
            <a:ext cx="4553112" cy="1903143"/>
          </a:xfrm>
          <a:prstGeom prst="ellipse">
            <a:avLst/>
          </a:prstGeom>
          <a:ln>
            <a:noFill/>
          </a:ln>
          <a:effectLst>
            <a:softEdge rad="0"/>
          </a:effectLst>
        </p:spPr>
      </p:pic>
      <p:sp>
        <p:nvSpPr>
          <p:cNvPr id="4" name="Cloud 3"/>
          <p:cNvSpPr/>
          <p:nvPr/>
        </p:nvSpPr>
        <p:spPr>
          <a:xfrm>
            <a:off x="234923" y="442496"/>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Established habit</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loud 5"/>
          <p:cNvSpPr/>
          <p:nvPr/>
        </p:nvSpPr>
        <p:spPr>
          <a:xfrm>
            <a:off x="1028551" y="2455876"/>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“More is better”</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loud 6"/>
          <p:cNvSpPr/>
          <p:nvPr/>
        </p:nvSpPr>
        <p:spPr>
          <a:xfrm>
            <a:off x="673658" y="4617173"/>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Lack of </a:t>
            </a:r>
            <a:r>
              <a:rPr lang="en-US" sz="1600"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behavioural</a:t>
            </a: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feedback</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loud 7"/>
          <p:cNvSpPr/>
          <p:nvPr/>
        </p:nvSpPr>
        <p:spPr>
          <a:xfrm>
            <a:off x="6313817" y="242166"/>
            <a:ext cx="2316540"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Patient requests and expectations</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loud 8"/>
          <p:cNvSpPr/>
          <p:nvPr/>
        </p:nvSpPr>
        <p:spPr>
          <a:xfrm>
            <a:off x="5955449" y="2403932"/>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Defensive medicine</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loud 9"/>
          <p:cNvSpPr/>
          <p:nvPr/>
        </p:nvSpPr>
        <p:spPr>
          <a:xfrm>
            <a:off x="6407963" y="4870367"/>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Satisfying referral requests</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loud 10"/>
          <p:cNvSpPr/>
          <p:nvPr/>
        </p:nvSpPr>
        <p:spPr>
          <a:xfrm>
            <a:off x="3340577" y="5041251"/>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Financial incentives</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1438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90445" y="931652"/>
            <a:ext cx="6435307" cy="4641012"/>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What are </a:t>
            </a:r>
            <a:r>
              <a:rPr lang="en-CA" sz="5400" b="1" dirty="0" smtClean="0">
                <a:solidFill>
                  <a:srgbClr val="EF7521"/>
                </a:solidFill>
                <a:latin typeface="Verdana" panose="020B0604030504040204" pitchFamily="34" charset="0"/>
                <a:ea typeface="Verdana" panose="020B0604030504040204" pitchFamily="34" charset="0"/>
                <a:cs typeface="Verdana" panose="020B0604030504040204" pitchFamily="34" charset="0"/>
              </a:rPr>
              <a:t>trainee-specific</a:t>
            </a:r>
            <a:r>
              <a:rPr lang="en-CA" sz="54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5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barriers to stewardship and incentives for overuse?</a:t>
            </a:r>
            <a:endParaRPr lang="en-CA" sz="5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33572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90498" y="244142"/>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Lack of confidence</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loud 5"/>
          <p:cNvSpPr/>
          <p:nvPr/>
        </p:nvSpPr>
        <p:spPr>
          <a:xfrm>
            <a:off x="701351" y="2508582"/>
            <a:ext cx="2643160"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Inadequate understanding of evidence</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loud 6"/>
          <p:cNvSpPr/>
          <p:nvPr/>
        </p:nvSpPr>
        <p:spPr>
          <a:xfrm>
            <a:off x="359510" y="4810132"/>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“It’s how we’re taught”</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loud 7"/>
          <p:cNvSpPr/>
          <p:nvPr/>
        </p:nvSpPr>
        <p:spPr>
          <a:xfrm>
            <a:off x="6791518" y="226889"/>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Gain experience</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loud 8"/>
          <p:cNvSpPr/>
          <p:nvPr/>
        </p:nvSpPr>
        <p:spPr>
          <a:xfrm>
            <a:off x="5673044" y="2394877"/>
            <a:ext cx="2376530"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Lack of feedback</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loud 9"/>
          <p:cNvSpPr/>
          <p:nvPr/>
        </p:nvSpPr>
        <p:spPr>
          <a:xfrm>
            <a:off x="6568009" y="4703208"/>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Insufficient time</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loud 10"/>
          <p:cNvSpPr/>
          <p:nvPr/>
        </p:nvSpPr>
        <p:spPr>
          <a:xfrm>
            <a:off x="3548368" y="5174360"/>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Desire to impress supervisor</a:t>
            </a:r>
            <a:endParaRPr lang="en-US"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1476" t="11764" b="5411"/>
          <a:stretch/>
        </p:blipFill>
        <p:spPr>
          <a:xfrm>
            <a:off x="3554591" y="157876"/>
            <a:ext cx="1931861" cy="4964725"/>
          </a:xfrm>
          <a:prstGeom prst="ellipse">
            <a:avLst/>
          </a:prstGeom>
          <a:ln>
            <a:noFill/>
          </a:ln>
          <a:effectLst>
            <a:softEdge rad="0"/>
          </a:effectLst>
        </p:spPr>
      </p:pic>
    </p:spTree>
    <p:extLst>
      <p:ext uri="{BB962C8B-B14F-4D97-AF65-F5344CB8AC3E}">
        <p14:creationId xmlns:p14="http://schemas.microsoft.com/office/powerpoint/2010/main" val="1678000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46" y="69011"/>
            <a:ext cx="7674692" cy="1287741"/>
          </a:xfrm>
        </p:spPr>
        <p:txBody>
          <a:bodyPr/>
          <a:lstStyle/>
          <a:p>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What Can You Do?</a:t>
            </a:r>
          </a:p>
        </p:txBody>
      </p:sp>
      <p:graphicFrame>
        <p:nvGraphicFramePr>
          <p:cNvPr id="9" name="Diagram 8"/>
          <p:cNvGraphicFramePr/>
          <p:nvPr>
            <p:extLst>
              <p:ext uri="{D42A27DB-BD31-4B8C-83A1-F6EECF244321}">
                <p14:modId xmlns:p14="http://schemas.microsoft.com/office/powerpoint/2010/main" val="3893674903"/>
              </p:ext>
            </p:extLst>
          </p:nvPr>
        </p:nvGraphicFramePr>
        <p:xfrm>
          <a:off x="155274" y="1462315"/>
          <a:ext cx="8469086"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068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8023" y="623922"/>
            <a:ext cx="8377327"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F7521"/>
                </a:solidFill>
                <a:latin typeface="Verdana" panose="020B0604030504040204" pitchFamily="34" charset="0"/>
                <a:ea typeface="Verdana" panose="020B0604030504040204" pitchFamily="34" charset="0"/>
                <a:cs typeface="Verdana" panose="020B0604030504040204" pitchFamily="34" charset="0"/>
              </a:rPr>
              <a:t>1. Should I Order This Test?</a:t>
            </a:r>
          </a:p>
        </p:txBody>
      </p:sp>
      <p:sp>
        <p:nvSpPr>
          <p:cNvPr id="3" name="Content Placeholder 2"/>
          <p:cNvSpPr txBox="1">
            <a:spLocks/>
          </p:cNvSpPr>
          <p:nvPr/>
        </p:nvSpPr>
        <p:spPr>
          <a:xfrm>
            <a:off x="1301510" y="2042012"/>
            <a:ext cx="7048860" cy="40699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Will this test </a:t>
            </a: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help me to make a diagnosis?</a:t>
            </a:r>
          </a:p>
          <a:p>
            <a:pPr marL="0" indent="0">
              <a:buNone/>
            </a:pPr>
            <a:endParaRPr lang="en-CA"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Will </a:t>
            </a:r>
            <a:r>
              <a:rPr lang="en-CA"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this test potentially result in a change in </a:t>
            </a: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management?</a:t>
            </a:r>
          </a:p>
          <a:p>
            <a:pPr marL="0" indent="0">
              <a:buNone/>
            </a:pPr>
            <a:endPar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Is </a:t>
            </a:r>
            <a:r>
              <a:rPr lang="en-CA"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this test redundant with existing </a:t>
            </a: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information?</a:t>
            </a:r>
          </a:p>
          <a:p>
            <a:pPr marL="0" indent="0">
              <a:buNone/>
            </a:pPr>
            <a:endPar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Is </a:t>
            </a:r>
            <a:r>
              <a:rPr lang="en-CA"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there a reasonable pre-test probability for this test to be </a:t>
            </a: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useful?</a:t>
            </a:r>
          </a:p>
          <a:p>
            <a:pPr marL="0" indent="0">
              <a:buNone/>
            </a:pPr>
            <a:endPar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CA"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Does </a:t>
            </a:r>
            <a:r>
              <a:rPr lang="en-CA"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benefit of the test outweigh the risk to the patient?</a:t>
            </a: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2788231" y="6474301"/>
            <a:ext cx="6355769" cy="569387"/>
          </a:xfrm>
          <a:prstGeom prst="rect">
            <a:avLst/>
          </a:prstGeom>
          <a:noFill/>
        </p:spPr>
        <p:txBody>
          <a:bodyPr wrap="square" rtlCol="0">
            <a:spAutoFit/>
          </a:bodyPr>
          <a:lstStyle/>
          <a:p>
            <a:pPr algn="r"/>
            <a:r>
              <a:rPr lang="en-CA" alt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Adapted from SCARCE </a:t>
            </a:r>
            <a:r>
              <a:rPr lang="en-CA" alt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rPr>
              <a:t>Clinical Criteria for Diagnostic Tests</a:t>
            </a:r>
          </a:p>
          <a:p>
            <a:pPr algn="r"/>
            <a:endPar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775789" y="1921241"/>
            <a:ext cx="476412" cy="584775"/>
          </a:xfrm>
          <a:prstGeom prst="rect">
            <a:avLst/>
          </a:prstGeom>
          <a:noFill/>
        </p:spPr>
        <p:txBody>
          <a:bodyPr wrap="none" rtlCol="0">
            <a:spAutoFit/>
          </a:bodyPr>
          <a:lstStyle/>
          <a:p>
            <a:pPr defTabSz="914400"/>
            <a:r>
              <a:rPr lang="en-US" sz="3200" b="1" dirty="0">
                <a:solidFill>
                  <a:srgbClr val="003152"/>
                </a:solidFill>
                <a:latin typeface="Verdana" panose="020B0604030504040204" pitchFamily="34" charset="0"/>
                <a:ea typeface="Verdana" panose="020B0604030504040204" pitchFamily="34" charset="0"/>
                <a:cs typeface="Verdana" panose="020B0604030504040204" pitchFamily="34" charset="0"/>
              </a:rPr>
              <a:t>1</a:t>
            </a:r>
          </a:p>
        </p:txBody>
      </p:sp>
      <p:sp>
        <p:nvSpPr>
          <p:cNvPr id="6" name="TextBox 5"/>
          <p:cNvSpPr txBox="1"/>
          <p:nvPr/>
        </p:nvSpPr>
        <p:spPr>
          <a:xfrm>
            <a:off x="775789" y="2737595"/>
            <a:ext cx="476412" cy="584775"/>
          </a:xfrm>
          <a:prstGeom prst="rect">
            <a:avLst/>
          </a:prstGeom>
          <a:noFill/>
        </p:spPr>
        <p:txBody>
          <a:bodyPr wrap="none" rtlCol="0">
            <a:spAutoFit/>
          </a:bodyPr>
          <a:lstStyle/>
          <a:p>
            <a:pPr defTabSz="914400"/>
            <a:r>
              <a:rPr lang="en-US" sz="3200" b="1" dirty="0">
                <a:solidFill>
                  <a:srgbClr val="003152"/>
                </a:solidFill>
                <a:latin typeface="Verdana" panose="020B0604030504040204" pitchFamily="34" charset="0"/>
                <a:ea typeface="Verdana" panose="020B0604030504040204" pitchFamily="34" charset="0"/>
                <a:cs typeface="Verdana" panose="020B0604030504040204" pitchFamily="34" charset="0"/>
              </a:rPr>
              <a:t>2</a:t>
            </a:r>
          </a:p>
        </p:txBody>
      </p:sp>
      <p:sp>
        <p:nvSpPr>
          <p:cNvPr id="7" name="TextBox 6"/>
          <p:cNvSpPr txBox="1"/>
          <p:nvPr/>
        </p:nvSpPr>
        <p:spPr>
          <a:xfrm>
            <a:off x="775789" y="5443005"/>
            <a:ext cx="476412" cy="584775"/>
          </a:xfrm>
          <a:prstGeom prst="rect">
            <a:avLst/>
          </a:prstGeom>
          <a:noFill/>
        </p:spPr>
        <p:txBody>
          <a:bodyPr wrap="none" rtlCol="0">
            <a:spAutoFit/>
          </a:bodyPr>
          <a:lstStyle/>
          <a:p>
            <a:pPr defTabSz="914400"/>
            <a:r>
              <a:rPr lang="en-US" sz="3200" b="1" dirty="0">
                <a:solidFill>
                  <a:srgbClr val="003152"/>
                </a:solidFill>
                <a:latin typeface="Verdana" panose="020B0604030504040204" pitchFamily="34" charset="0"/>
                <a:ea typeface="Verdana" panose="020B0604030504040204" pitchFamily="34" charset="0"/>
                <a:cs typeface="Verdana" panose="020B0604030504040204" pitchFamily="34" charset="0"/>
              </a:rPr>
              <a:t>5</a:t>
            </a:r>
          </a:p>
        </p:txBody>
      </p:sp>
      <p:sp>
        <p:nvSpPr>
          <p:cNvPr id="8" name="TextBox 7"/>
          <p:cNvSpPr txBox="1"/>
          <p:nvPr/>
        </p:nvSpPr>
        <p:spPr>
          <a:xfrm>
            <a:off x="775789" y="3659780"/>
            <a:ext cx="476412" cy="584775"/>
          </a:xfrm>
          <a:prstGeom prst="rect">
            <a:avLst/>
          </a:prstGeom>
          <a:noFill/>
        </p:spPr>
        <p:txBody>
          <a:bodyPr wrap="none" rtlCol="0">
            <a:spAutoFit/>
          </a:bodyPr>
          <a:lstStyle/>
          <a:p>
            <a:pPr defTabSz="914400"/>
            <a:r>
              <a:rPr lang="en-US" sz="3200" b="1" dirty="0">
                <a:solidFill>
                  <a:srgbClr val="003152"/>
                </a:solidFill>
                <a:latin typeface="Verdana" panose="020B0604030504040204" pitchFamily="34" charset="0"/>
                <a:ea typeface="Verdana" panose="020B0604030504040204" pitchFamily="34" charset="0"/>
                <a:cs typeface="Verdana" panose="020B0604030504040204" pitchFamily="34" charset="0"/>
              </a:rPr>
              <a:t>3</a:t>
            </a:r>
          </a:p>
        </p:txBody>
      </p:sp>
      <p:sp>
        <p:nvSpPr>
          <p:cNvPr id="9" name="TextBox 8"/>
          <p:cNvSpPr txBox="1"/>
          <p:nvPr/>
        </p:nvSpPr>
        <p:spPr>
          <a:xfrm>
            <a:off x="775789" y="4485745"/>
            <a:ext cx="476412" cy="584775"/>
          </a:xfrm>
          <a:prstGeom prst="rect">
            <a:avLst/>
          </a:prstGeom>
          <a:noFill/>
        </p:spPr>
        <p:txBody>
          <a:bodyPr wrap="none" rtlCol="0">
            <a:spAutoFit/>
          </a:bodyPr>
          <a:lstStyle/>
          <a:p>
            <a:pPr defTabSz="914400"/>
            <a:r>
              <a:rPr lang="en-US" sz="3200" b="1" dirty="0">
                <a:solidFill>
                  <a:srgbClr val="003152"/>
                </a:solidFill>
                <a:latin typeface="Verdana" panose="020B0604030504040204" pitchFamily="34" charset="0"/>
                <a:ea typeface="Verdana" panose="020B0604030504040204" pitchFamily="34" charset="0"/>
                <a:cs typeface="Verdana" panose="020B0604030504040204" pitchFamily="34" charset="0"/>
              </a:rPr>
              <a:t>4</a:t>
            </a:r>
          </a:p>
        </p:txBody>
      </p:sp>
      <p:sp>
        <p:nvSpPr>
          <p:cNvPr id="10" name="Rectangle 9"/>
          <p:cNvSpPr/>
          <p:nvPr/>
        </p:nvSpPr>
        <p:spPr>
          <a:xfrm>
            <a:off x="1013995" y="6111988"/>
            <a:ext cx="1315137" cy="56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541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9728" y="2186624"/>
            <a:ext cx="3976007" cy="1200329"/>
          </a:xfrm>
          <a:prstGeom prst="rect">
            <a:avLst/>
          </a:prstGeom>
          <a:noFill/>
        </p:spPr>
        <p:txBody>
          <a:bodyPr wrap="square" rtlCol="0">
            <a:spAutoFit/>
          </a:bodyPr>
          <a:lstStyle/>
          <a:p>
            <a:r>
              <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rPr>
              <a:t>How can your pre-test likelihood influence your decision to order</a:t>
            </a:r>
            <a:r>
              <a:rPr lang="mr-IN" sz="2400" dirty="0">
                <a:solidFill>
                  <a:srgbClr val="003152"/>
                </a:solidFill>
                <a:latin typeface="Verdana" panose="020B0604030504040204" pitchFamily="34" charset="0"/>
                <a:ea typeface="Verdana" panose="020B0604030504040204" pitchFamily="34" charset="0"/>
              </a:rPr>
              <a:t>…</a:t>
            </a:r>
            <a:endPar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749421" y="3350070"/>
            <a:ext cx="3976007" cy="1323439"/>
          </a:xfrm>
          <a:prstGeom prst="rect">
            <a:avLst/>
          </a:prstGeom>
          <a:noFill/>
        </p:spPr>
        <p:txBody>
          <a:bodyPr wrap="square" rtlCol="0">
            <a:spAutoFit/>
          </a:bodyPr>
          <a:lstStyle/>
          <a:p>
            <a:pPr marL="457200" indent="-457200">
              <a:buFont typeface="Arial" charset="0"/>
              <a:buChar char="•"/>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D-dimer</a:t>
            </a:r>
          </a:p>
          <a:p>
            <a:pPr marL="457200" indent="-457200">
              <a:buFont typeface="Arial" charset="0"/>
              <a:buChar char="•"/>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Blood cultures</a:t>
            </a:r>
          </a:p>
          <a:p>
            <a:pPr marL="457200" indent="-457200">
              <a:buFont typeface="Arial" charset="0"/>
              <a:buChar char="•"/>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Exercise ECG stress test</a:t>
            </a:r>
          </a:p>
          <a:p>
            <a:pPr marL="457200" indent="-457200">
              <a:buFont typeface="Arial" charset="0"/>
              <a:buChar char="•"/>
            </a:pP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stretch>
            <a:fillRect/>
          </a:stretch>
        </p:blipFill>
        <p:spPr>
          <a:xfrm>
            <a:off x="4502988" y="1266902"/>
            <a:ext cx="4018641" cy="5358188"/>
          </a:xfrm>
          <a:prstGeom prst="rect">
            <a:avLst/>
          </a:prstGeom>
        </p:spPr>
      </p:pic>
      <p:sp>
        <p:nvSpPr>
          <p:cNvPr id="10" name="Title 1"/>
          <p:cNvSpPr txBox="1">
            <a:spLocks/>
          </p:cNvSpPr>
          <p:nvPr/>
        </p:nvSpPr>
        <p:spPr>
          <a:xfrm>
            <a:off x="103517" y="503151"/>
            <a:ext cx="8377327"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F7521"/>
                </a:solidFill>
                <a:latin typeface="Verdana" panose="020B0604030504040204" pitchFamily="34" charset="0"/>
                <a:ea typeface="Verdana" panose="020B0604030504040204" pitchFamily="34" charset="0"/>
                <a:cs typeface="Verdana" panose="020B0604030504040204" pitchFamily="34" charset="0"/>
              </a:rPr>
              <a:t>1. Should I Order This Test?</a:t>
            </a:r>
          </a:p>
        </p:txBody>
      </p:sp>
      <p:sp>
        <p:nvSpPr>
          <p:cNvPr id="11" name="TextBox 10"/>
          <p:cNvSpPr txBox="1"/>
          <p:nvPr/>
        </p:nvSpPr>
        <p:spPr>
          <a:xfrm>
            <a:off x="4291837" y="6540427"/>
            <a:ext cx="4848046" cy="338554"/>
          </a:xfrm>
          <a:prstGeom prst="rect">
            <a:avLst/>
          </a:prstGeom>
          <a:noFill/>
        </p:spPr>
        <p:txBody>
          <a:bodyPr wrap="square" rtlCol="0">
            <a:spAutoFit/>
          </a:bodyPr>
          <a:lstStyle/>
          <a:p>
            <a:pPr algn="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Fagan, TJ. 1975. NEJM</a:t>
            </a:r>
            <a:r>
              <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rPr>
              <a:t>1</a:t>
            </a:r>
          </a:p>
        </p:txBody>
      </p: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26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graphicFrame>
        <p:nvGraphicFramePr>
          <p:cNvPr id="6" name="Diagram 5"/>
          <p:cNvGraphicFramePr/>
          <p:nvPr>
            <p:extLst>
              <p:ext uri="{D42A27DB-BD31-4B8C-83A1-F6EECF244321}">
                <p14:modId xmlns:p14="http://schemas.microsoft.com/office/powerpoint/2010/main" val="3174834794"/>
              </p:ext>
            </p:extLst>
          </p:nvPr>
        </p:nvGraphicFramePr>
        <p:xfrm>
          <a:off x="1668235" y="2955471"/>
          <a:ext cx="5807529" cy="366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345255" y="1986696"/>
            <a:ext cx="6384471" cy="830997"/>
          </a:xfrm>
          <a:prstGeom prst="rect">
            <a:avLst/>
          </a:prstGeom>
          <a:noFill/>
        </p:spPr>
        <p:txBody>
          <a:bodyPr wrap="square" rtlCol="0">
            <a:spAutoFit/>
          </a:bodyPr>
          <a:lstStyle/>
          <a:p>
            <a:pPr algn="ctr"/>
            <a:r>
              <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rPr>
              <a:t>Will this treatment have a </a:t>
            </a:r>
            <a:r>
              <a:rPr lang="en-US" sz="2400" u="sng" dirty="0">
                <a:solidFill>
                  <a:srgbClr val="003152"/>
                </a:solidFill>
                <a:latin typeface="Verdana" panose="020B0604030504040204" pitchFamily="34" charset="0"/>
                <a:ea typeface="Verdana" panose="020B0604030504040204" pitchFamily="34" charset="0"/>
                <a:cs typeface="Verdana" panose="020B0604030504040204" pitchFamily="34" charset="0"/>
              </a:rPr>
              <a:t>clinically</a:t>
            </a:r>
            <a:r>
              <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rPr>
              <a:t> significant impact on the patient?</a:t>
            </a:r>
          </a:p>
        </p:txBody>
      </p:sp>
      <p:sp>
        <p:nvSpPr>
          <p:cNvPr id="8" name="Title 1"/>
          <p:cNvSpPr txBox="1">
            <a:spLocks/>
          </p:cNvSpPr>
          <p:nvPr/>
        </p:nvSpPr>
        <p:spPr>
          <a:xfrm>
            <a:off x="295916" y="272493"/>
            <a:ext cx="8183089"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57FA6"/>
                </a:solidFill>
                <a:latin typeface="Verdana" panose="020B0604030504040204" pitchFamily="34" charset="0"/>
                <a:ea typeface="Verdana" panose="020B0604030504040204" pitchFamily="34" charset="0"/>
                <a:cs typeface="Verdana" panose="020B0604030504040204" pitchFamily="34" charset="0"/>
              </a:rPr>
              <a:t>2. Should I Prescribe This Treatment?</a:t>
            </a:r>
          </a:p>
        </p:txBody>
      </p:sp>
      <p:sp>
        <p:nvSpPr>
          <p:cNvPr id="9" name="Rectangle 8"/>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502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95916" y="151722"/>
            <a:ext cx="8183089"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57FA6"/>
                </a:solidFill>
                <a:latin typeface="Verdana" panose="020B0604030504040204" pitchFamily="34" charset="0"/>
                <a:ea typeface="Verdana" panose="020B0604030504040204" pitchFamily="34" charset="0"/>
                <a:cs typeface="Verdana" panose="020B0604030504040204" pitchFamily="34" charset="0"/>
              </a:rPr>
              <a:t>2. Should I Prescribe This Treatment?</a:t>
            </a:r>
          </a:p>
        </p:txBody>
      </p:sp>
      <p:sp>
        <p:nvSpPr>
          <p:cNvPr id="417" name="TextBox 416"/>
          <p:cNvSpPr txBox="1"/>
          <p:nvPr/>
        </p:nvSpPr>
        <p:spPr>
          <a:xfrm>
            <a:off x="444817" y="1373640"/>
            <a:ext cx="8405883" cy="369332"/>
          </a:xfrm>
          <a:prstGeom prst="rect">
            <a:avLst/>
          </a:prstGeom>
          <a:noFill/>
        </p:spPr>
        <p:txBody>
          <a:bodyPr wrap="square" rtlCol="0">
            <a:spAutoFit/>
          </a:bodyPr>
          <a:lstStyle/>
          <a:p>
            <a:pPr algn="ctr"/>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Both of these treatments offer a </a:t>
            </a:r>
            <a:r>
              <a:rPr lang="en-US" dirty="0" smtClean="0">
                <a:solidFill>
                  <a:srgbClr val="003152"/>
                </a:solidFill>
                <a:latin typeface="Verdana" panose="020B0604030504040204" pitchFamily="34" charset="0"/>
                <a:ea typeface="Verdana" panose="020B0604030504040204" pitchFamily="34" charset="0"/>
                <a:cs typeface="Verdana" panose="020B0604030504040204" pitchFamily="34" charset="0"/>
              </a:rPr>
              <a:t>50 per cent </a:t>
            </a:r>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relative risk reduction</a:t>
            </a:r>
            <a:r>
              <a:rPr lang="mr-IN" dirty="0">
                <a:solidFill>
                  <a:srgbClr val="003152"/>
                </a:solidFill>
                <a:latin typeface="Verdana" panose="020B0604030504040204" pitchFamily="34" charset="0"/>
                <a:ea typeface="Verdana" panose="020B0604030504040204" pitchFamily="34" charset="0"/>
              </a:rPr>
              <a:t>…</a:t>
            </a:r>
            <a:endParaRPr lang="en-US"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p:nvGrpSpPr>
        <p:grpSpPr>
          <a:xfrm>
            <a:off x="313169" y="1898078"/>
            <a:ext cx="8286112" cy="4861464"/>
            <a:chOff x="186895" y="1428150"/>
            <a:chExt cx="8612324" cy="5267010"/>
          </a:xfrm>
        </p:grpSpPr>
        <p:sp>
          <p:nvSpPr>
            <p:cNvPr id="414" name="Rectangle 413"/>
            <p:cNvSpPr/>
            <p:nvPr/>
          </p:nvSpPr>
          <p:spPr>
            <a:xfrm>
              <a:off x="332261" y="1441826"/>
              <a:ext cx="4055200" cy="5253334"/>
            </a:xfrm>
            <a:prstGeom prst="rect">
              <a:avLst/>
            </a:prstGeom>
            <a:solidFill>
              <a:schemeClr val="lt1">
                <a:alpha val="0"/>
              </a:schemeClr>
            </a:solidFill>
            <a:ln w="508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5" name="Rectangle 414"/>
            <p:cNvSpPr/>
            <p:nvPr/>
          </p:nvSpPr>
          <p:spPr>
            <a:xfrm>
              <a:off x="4744019" y="1428150"/>
              <a:ext cx="4055200" cy="5244113"/>
            </a:xfrm>
            <a:prstGeom prst="rect">
              <a:avLst/>
            </a:prstGeom>
            <a:solidFill>
              <a:schemeClr val="lt1">
                <a:alpha val="0"/>
              </a:schemeClr>
            </a:solidFill>
            <a:ln w="508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p:cNvSpPr/>
            <p:nvPr/>
          </p:nvSpPr>
          <p:spPr>
            <a:xfrm>
              <a:off x="1814540" y="163498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59468"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04396"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49324"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98480"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47636"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96792"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545948"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95104"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44260" y="1634981"/>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14540" y="18440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59468"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04396"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549324"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98480"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47636"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296792"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45948"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95104"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44260" y="184408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814540" y="2053201"/>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59468"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304396"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549324"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98480"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47636"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296792"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5948"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95104"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044260" y="2053194"/>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814540" y="226230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059468"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304396"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549324"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798480"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47636"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96792"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545948"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95104"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044260" y="226229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814540" y="247250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059468"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304396"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549324"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98480"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047636"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296792"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545948"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795104"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044260" y="247249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814540" y="268380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059468"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304396"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549324"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798480"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047636"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296792"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545948"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795104"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044260"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814540" y="28950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059468"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04396"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549324"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798480"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047636"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296792"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545948"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795104"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044260"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814540" y="31063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059468"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304396"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549324"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798480"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047636"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3296792"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545948"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795104"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044260"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814540" y="331877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059468"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304396"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549324"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798480"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047636"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296792"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545948"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795104"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044260"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814540" y="352517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059468"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304396"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549324"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798480"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047636"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296792"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545948"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795104"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044260"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814540" y="403105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059468"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304396"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549324"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2798480"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047636"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296792"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545948"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795104"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044260" y="403104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814540" y="42401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059468"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304396"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549324"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798480"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047636"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296792"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545948"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795104"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044260" y="424015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814540" y="444926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059468"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2304396"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549324"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798480"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3047636"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296792"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545948"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795104"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4044260"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814540" y="465837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059468"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304396"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549324"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2798480"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047636"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3296792"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3545948"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3795104"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044260"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1814540" y="486857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2059468"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304396"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2549324"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2798480"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3047636"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3296792"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3545948"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795104"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044260"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814540" y="507986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059468"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2304396"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549324"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798480"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3047636"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3296792"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3545948"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795104"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4044260"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814540" y="52911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2059468"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2304396"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549324"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798480"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047636"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96792"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3545948"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795104"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4044260"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814540" y="55024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059468"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2304396"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2549324"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2798480"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3047636"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3296792"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3545948"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3795104"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4044260"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814540" y="571484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059468"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2304396"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2549324"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2798480"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3047636"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296792"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3545948"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3795104"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4044260"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1814540" y="592123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2059468"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2304396"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2549324"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2798480"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3047636"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3296792"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3545948"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3795104"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4044260"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6281763" y="1634987"/>
              <a:ext cx="125835" cy="122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526691" y="1634981"/>
              <a:ext cx="125835" cy="122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771619"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016547"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7265703"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7514859"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7764015"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8013171"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8262327"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8511483" y="163498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6281763" y="18440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6526691"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6771619"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7016547"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7265703"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7514859"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7764015"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8013171"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8262327"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8511483" y="184408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6281763" y="205320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6526691"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6771619"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7016547"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7265703"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7514859"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7764015"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8013171"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8262327"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8511483" y="205319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6281763" y="226230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6526691"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6771619"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7016547"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7265703"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7514859"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7764015"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8013171"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8262327"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a:off x="8511483" y="226229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6281763" y="247250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6526691"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6771619"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7016547"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7265703"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7514859"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7764015"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8013171"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8262327"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8511483" y="247249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6281763" y="268380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6526691"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6771619"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7016547"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7265703"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7514859"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7764015"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8013171"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8262327"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8511483" y="268379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6281763" y="28950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6526691"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6771619"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7016547"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7265703"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7514859"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7764015"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8013171"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a:off x="8262327"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8511483" y="289508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6281763" y="310638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6526691"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6771619"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7016547"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7265703"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7514859"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7764015"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8013171"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8262327"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8511483" y="310638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6281763" y="331877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6526691"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6771619"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7016547"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7265703"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7514859"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7764015"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8013171"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8262327"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8511483" y="331876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6281763" y="35251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6526691"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6771619"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7016547"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7265703"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7514859"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7764015"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8013171"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8262327"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8511483" y="352516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6281763" y="4031054"/>
              <a:ext cx="125835" cy="122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6526691"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6771619"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7016547"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7265703"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7514859"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764015"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8013171"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8262327"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8511483" y="403104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6281763" y="42401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6526691"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6771619"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7016547"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7265703"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7514859"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7764015"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8013171"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8262327"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8511483" y="424015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6281763" y="44492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6526691"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6771619"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7016547"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7265703"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7514859"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7764015"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8013171"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8262327"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8511483" y="444926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6281763" y="465837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6526691"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6771619"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7016547"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7265703"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7514859"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7764015"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8013171"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8262327"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8511483" y="46583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6281763" y="486857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6526691"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6771619"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7016547"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7265703"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7514859"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7764015"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8013171"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8262327"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8511483" y="48685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6281763" y="50798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6526691"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6771619"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7016547"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p:cNvSpPr/>
            <p:nvPr/>
          </p:nvSpPr>
          <p:spPr>
            <a:xfrm>
              <a:off x="7265703"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p:cNvSpPr/>
            <p:nvPr/>
          </p:nvSpPr>
          <p:spPr>
            <a:xfrm>
              <a:off x="7514859"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7764015"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p:cNvSpPr/>
            <p:nvPr/>
          </p:nvSpPr>
          <p:spPr>
            <a:xfrm>
              <a:off x="8013171"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8262327"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8511483" y="507986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6281763" y="52911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6526691"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6771619"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a:off x="7016547"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7265703"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7514859"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7764015"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8013171"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8262327"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p:cNvSpPr/>
            <p:nvPr/>
          </p:nvSpPr>
          <p:spPr>
            <a:xfrm>
              <a:off x="8511483" y="529115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6281763" y="550245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6526691"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p:cNvSpPr/>
            <p:nvPr/>
          </p:nvSpPr>
          <p:spPr>
            <a:xfrm>
              <a:off x="6771619"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7016547"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7265703"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7514859"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7764015"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8013171"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8262327"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8511483" y="550244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p:cNvSpPr/>
            <p:nvPr/>
          </p:nvSpPr>
          <p:spPr>
            <a:xfrm>
              <a:off x="6281763" y="571484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a:off x="6526691"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p:cNvSpPr/>
            <p:nvPr/>
          </p:nvSpPr>
          <p:spPr>
            <a:xfrm>
              <a:off x="6771619"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7016547"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p:cNvSpPr/>
            <p:nvPr/>
          </p:nvSpPr>
          <p:spPr>
            <a:xfrm>
              <a:off x="7265703"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p:cNvSpPr/>
            <p:nvPr/>
          </p:nvSpPr>
          <p:spPr>
            <a:xfrm>
              <a:off x="7514859"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a:off x="7764015"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8013171"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8262327"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p:cNvSpPr/>
            <p:nvPr/>
          </p:nvSpPr>
          <p:spPr>
            <a:xfrm>
              <a:off x="8511483" y="571483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6281763" y="59212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6526691"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p:cNvSpPr/>
            <p:nvPr/>
          </p:nvSpPr>
          <p:spPr>
            <a:xfrm>
              <a:off x="6771619"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7016547"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7265703"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7514859"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7764015"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p:cNvSpPr/>
            <p:nvPr/>
          </p:nvSpPr>
          <p:spPr>
            <a:xfrm>
              <a:off x="8013171"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p:cNvSpPr/>
            <p:nvPr/>
          </p:nvSpPr>
          <p:spPr>
            <a:xfrm>
              <a:off x="8262327"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p:cNvSpPr/>
            <p:nvPr/>
          </p:nvSpPr>
          <p:spPr>
            <a:xfrm>
              <a:off x="8511483" y="592123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extBox 409"/>
            <p:cNvSpPr txBox="1"/>
            <p:nvPr/>
          </p:nvSpPr>
          <p:spPr>
            <a:xfrm>
              <a:off x="373303" y="2457030"/>
              <a:ext cx="1370915" cy="369332"/>
            </a:xfrm>
            <a:prstGeom prst="rect">
              <a:avLst/>
            </a:prstGeom>
            <a:noFill/>
          </p:spPr>
          <p:txBody>
            <a:bodyPr wrap="square" rtlCol="0">
              <a:spAutoFit/>
            </a:bodyPr>
            <a:lstStyle/>
            <a:p>
              <a:pPr algn="ctr"/>
              <a:r>
                <a:rPr lang="en-US" b="1" dirty="0"/>
                <a:t>Control</a:t>
              </a:r>
            </a:p>
          </p:txBody>
        </p:sp>
        <p:sp>
          <p:nvSpPr>
            <p:cNvPr id="411" name="TextBox 410"/>
            <p:cNvSpPr txBox="1"/>
            <p:nvPr/>
          </p:nvSpPr>
          <p:spPr>
            <a:xfrm>
              <a:off x="4838617" y="2457030"/>
              <a:ext cx="1370915" cy="369332"/>
            </a:xfrm>
            <a:prstGeom prst="rect">
              <a:avLst/>
            </a:prstGeom>
            <a:noFill/>
          </p:spPr>
          <p:txBody>
            <a:bodyPr wrap="square" rtlCol="0">
              <a:spAutoFit/>
            </a:bodyPr>
            <a:lstStyle/>
            <a:p>
              <a:pPr algn="ctr"/>
              <a:r>
                <a:rPr lang="en-US" b="1" dirty="0"/>
                <a:t>Control</a:t>
              </a:r>
            </a:p>
          </p:txBody>
        </p:sp>
        <p:sp>
          <p:nvSpPr>
            <p:cNvPr id="412" name="TextBox 411"/>
            <p:cNvSpPr txBox="1"/>
            <p:nvPr/>
          </p:nvSpPr>
          <p:spPr>
            <a:xfrm>
              <a:off x="361593" y="4806848"/>
              <a:ext cx="1370915" cy="369332"/>
            </a:xfrm>
            <a:prstGeom prst="rect">
              <a:avLst/>
            </a:prstGeom>
            <a:noFill/>
          </p:spPr>
          <p:txBody>
            <a:bodyPr wrap="square" rtlCol="0">
              <a:spAutoFit/>
            </a:bodyPr>
            <a:lstStyle/>
            <a:p>
              <a:pPr algn="ctr"/>
              <a:r>
                <a:rPr lang="en-US" b="1" dirty="0"/>
                <a:t>Treatment </a:t>
              </a:r>
            </a:p>
          </p:txBody>
        </p:sp>
        <p:sp>
          <p:nvSpPr>
            <p:cNvPr id="413" name="TextBox 412"/>
            <p:cNvSpPr txBox="1"/>
            <p:nvPr/>
          </p:nvSpPr>
          <p:spPr>
            <a:xfrm>
              <a:off x="4838617" y="4806848"/>
              <a:ext cx="1370915" cy="369332"/>
            </a:xfrm>
            <a:prstGeom prst="rect">
              <a:avLst/>
            </a:prstGeom>
            <a:noFill/>
          </p:spPr>
          <p:txBody>
            <a:bodyPr wrap="square" rtlCol="0">
              <a:spAutoFit/>
            </a:bodyPr>
            <a:lstStyle/>
            <a:p>
              <a:pPr algn="ctr"/>
              <a:r>
                <a:rPr lang="en-US" b="1" dirty="0"/>
                <a:t>Treatment </a:t>
              </a:r>
            </a:p>
          </p:txBody>
        </p:sp>
        <p:sp>
          <p:nvSpPr>
            <p:cNvPr id="416" name="TextBox 415"/>
            <p:cNvSpPr txBox="1"/>
            <p:nvPr/>
          </p:nvSpPr>
          <p:spPr>
            <a:xfrm>
              <a:off x="186895" y="6192244"/>
              <a:ext cx="2506197" cy="433487"/>
            </a:xfrm>
            <a:prstGeom prst="rect">
              <a:avLst/>
            </a:prstGeom>
            <a:noFill/>
          </p:spPr>
          <p:txBody>
            <a:bodyPr wrap="square" rtlCol="0">
              <a:spAutoFit/>
            </a:bodyPr>
            <a:lstStyle/>
            <a:p>
              <a:pPr algn="ctr"/>
              <a:r>
                <a:rPr lang="en-US" sz="2000" b="1" dirty="0" smtClean="0">
                  <a:solidFill>
                    <a:schemeClr val="accent1">
                      <a:lumMod val="50000"/>
                    </a:schemeClr>
                  </a:solidFill>
                </a:rPr>
                <a:t>ARR = 25 per cent</a:t>
              </a:r>
              <a:endParaRPr lang="en-US" sz="2000" b="1" dirty="0">
                <a:solidFill>
                  <a:schemeClr val="accent1">
                    <a:lumMod val="50000"/>
                  </a:schemeClr>
                </a:solidFill>
              </a:endParaRPr>
            </a:p>
          </p:txBody>
        </p:sp>
        <p:sp>
          <p:nvSpPr>
            <p:cNvPr id="419" name="TextBox 418"/>
            <p:cNvSpPr txBox="1"/>
            <p:nvPr/>
          </p:nvSpPr>
          <p:spPr>
            <a:xfrm>
              <a:off x="2612242" y="6190149"/>
              <a:ext cx="1370915" cy="400110"/>
            </a:xfrm>
            <a:prstGeom prst="rect">
              <a:avLst/>
            </a:prstGeom>
            <a:noFill/>
          </p:spPr>
          <p:txBody>
            <a:bodyPr wrap="square" rtlCol="0">
              <a:spAutoFit/>
            </a:bodyPr>
            <a:lstStyle/>
            <a:p>
              <a:pPr algn="ctr"/>
              <a:r>
                <a:rPr lang="en-US" sz="2000" b="1" dirty="0" smtClean="0">
                  <a:solidFill>
                    <a:schemeClr val="accent1">
                      <a:lumMod val="50000"/>
                    </a:schemeClr>
                  </a:solidFill>
                </a:rPr>
                <a:t>NNT = 4</a:t>
              </a:r>
              <a:endParaRPr lang="en-US" sz="2000" b="1" dirty="0">
                <a:solidFill>
                  <a:schemeClr val="accent1">
                    <a:lumMod val="50000"/>
                  </a:schemeClr>
                </a:solidFill>
              </a:endParaRPr>
            </a:p>
          </p:txBody>
        </p:sp>
        <p:sp>
          <p:nvSpPr>
            <p:cNvPr id="420" name="TextBox 419"/>
            <p:cNvSpPr txBox="1"/>
            <p:nvPr/>
          </p:nvSpPr>
          <p:spPr>
            <a:xfrm>
              <a:off x="4744019" y="6173552"/>
              <a:ext cx="2126455" cy="433487"/>
            </a:xfrm>
            <a:prstGeom prst="rect">
              <a:avLst/>
            </a:prstGeom>
            <a:noFill/>
          </p:spPr>
          <p:txBody>
            <a:bodyPr wrap="square" rtlCol="0">
              <a:spAutoFit/>
            </a:bodyPr>
            <a:lstStyle/>
            <a:p>
              <a:pPr algn="ctr"/>
              <a:r>
                <a:rPr lang="en-US" sz="2000" b="1" dirty="0" smtClean="0">
                  <a:solidFill>
                    <a:schemeClr val="accent2">
                      <a:lumMod val="75000"/>
                    </a:schemeClr>
                  </a:solidFill>
                </a:rPr>
                <a:t>ARR = 1 per cent</a:t>
              </a:r>
              <a:endParaRPr lang="en-US" sz="2000" b="1" dirty="0">
                <a:solidFill>
                  <a:schemeClr val="accent2">
                    <a:lumMod val="75000"/>
                  </a:schemeClr>
                </a:solidFill>
              </a:endParaRPr>
            </a:p>
          </p:txBody>
        </p:sp>
        <p:sp>
          <p:nvSpPr>
            <p:cNvPr id="421" name="TextBox 420"/>
            <p:cNvSpPr txBox="1"/>
            <p:nvPr/>
          </p:nvSpPr>
          <p:spPr>
            <a:xfrm>
              <a:off x="6911549" y="6173552"/>
              <a:ext cx="1370915" cy="400110"/>
            </a:xfrm>
            <a:prstGeom prst="rect">
              <a:avLst/>
            </a:prstGeom>
            <a:noFill/>
          </p:spPr>
          <p:txBody>
            <a:bodyPr wrap="square" rtlCol="0">
              <a:spAutoFit/>
            </a:bodyPr>
            <a:lstStyle/>
            <a:p>
              <a:pPr algn="ctr"/>
              <a:r>
                <a:rPr lang="en-US" sz="2000" b="1" dirty="0" smtClean="0">
                  <a:solidFill>
                    <a:schemeClr val="accent2">
                      <a:lumMod val="75000"/>
                    </a:schemeClr>
                  </a:solidFill>
                </a:rPr>
                <a:t>NNT = 100</a:t>
              </a:r>
              <a:endParaRPr lang="en-US" sz="2000" b="1" dirty="0">
                <a:solidFill>
                  <a:schemeClr val="accent2">
                    <a:lumMod val="75000"/>
                  </a:schemeClr>
                </a:solidFill>
              </a:endParaRPr>
            </a:p>
          </p:txBody>
        </p:sp>
      </p:grpSp>
    </p:spTree>
    <p:extLst>
      <p:ext uri="{BB962C8B-B14F-4D97-AF65-F5344CB8AC3E}">
        <p14:creationId xmlns:p14="http://schemas.microsoft.com/office/powerpoint/2010/main" val="114027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8024" y="316186"/>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C1DE"/>
                </a:solidFill>
                <a:latin typeface="Verdana" panose="020B0604030504040204" pitchFamily="34" charset="0"/>
                <a:ea typeface="Verdana" panose="020B0604030504040204" pitchFamily="34" charset="0"/>
                <a:cs typeface="Verdana" panose="020B0604030504040204" pitchFamily="34" charset="0"/>
              </a:rPr>
              <a:t>3. Have I Considered the Patient?</a:t>
            </a:r>
          </a:p>
        </p:txBody>
      </p:sp>
      <p:sp>
        <p:nvSpPr>
          <p:cNvPr id="3" name="Content Placeholder 2"/>
          <p:cNvSpPr txBox="1">
            <a:spLocks/>
          </p:cNvSpPr>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Content Placeholder 2"/>
          <p:cNvSpPr txBox="1">
            <a:spLocks/>
          </p:cNvSpPr>
          <p:nvPr/>
        </p:nvSpPr>
        <p:spPr>
          <a:xfrm>
            <a:off x="421617" y="2206418"/>
            <a:ext cx="7886700" cy="4737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Incorporate the patient’s </a:t>
            </a:r>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values</a:t>
            </a:r>
            <a:b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br>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Include patient in decision-making process</a:t>
            </a:r>
          </a:p>
          <a:p>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Elicit patient’s concerns</a:t>
            </a:r>
          </a:p>
        </p:txBody>
      </p:sp>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291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18" y="152046"/>
            <a:ext cx="7886700" cy="1325563"/>
          </a:xfrm>
        </p:spPr>
        <p:txBody>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Case – Mr. </a:t>
            </a:r>
            <a:r>
              <a:rPr lang="en-CA" dirty="0" err="1">
                <a:solidFill>
                  <a:srgbClr val="003152"/>
                </a:solidFill>
                <a:latin typeface="Verdana" panose="020B0604030504040204" pitchFamily="34" charset="0"/>
                <a:ea typeface="Verdana" panose="020B0604030504040204" pitchFamily="34" charset="0"/>
                <a:cs typeface="Verdana" panose="020B0604030504040204" pitchFamily="34" charset="0"/>
              </a:rPr>
              <a:t>Akay</a:t>
            </a:r>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 Aye</a:t>
            </a:r>
          </a:p>
        </p:txBody>
      </p:sp>
      <p:sp>
        <p:nvSpPr>
          <p:cNvPr id="6" name="Content Placeholder 2"/>
          <p:cNvSpPr txBox="1">
            <a:spLocks/>
          </p:cNvSpPr>
          <p:nvPr/>
        </p:nvSpPr>
        <p:spPr>
          <a:xfrm>
            <a:off x="3847384" y="1396434"/>
            <a:ext cx="5417394" cy="5472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400"/>
              </a:lnSpc>
              <a:spcBef>
                <a:spcPts val="900"/>
              </a:spcBef>
            </a:pPr>
            <a:r>
              <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After reviewing the investigation results, the Internal Medicine resident orders ceftriaxone 1gm IV q24h for possible Urinary Tract Infection (UTI</a:t>
            </a:r>
            <a:r>
              <a:rPr lang="en-US" alt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lnSpc>
                <a:spcPts val="2400"/>
              </a:lnSpc>
              <a:spcBef>
                <a:spcPts val="900"/>
              </a:spcBef>
            </a:pPr>
            <a:r>
              <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Admission orders are placed by resident with additional investigations:</a:t>
            </a:r>
          </a:p>
          <a:p>
            <a:pPr marL="1257300" lvl="2" indent="-342900">
              <a:buFont typeface="Symbol" panose="05050102010706020507" pitchFamily="18" charset="2"/>
              <a:buChar char=""/>
            </a:pP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Blood cultures x </a:t>
            </a:r>
            <a:r>
              <a:rPr lang="en-CA" altLang="en-US"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three </a:t>
            </a: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sets</a:t>
            </a:r>
            <a:endParaRPr lang="en-US"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Symbol" panose="05050102010706020507" pitchFamily="18" charset="2"/>
              <a:buChar char=""/>
            </a:pP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TSH; liver enzymes (ALT, GGT, ALP, Bili, albumin)</a:t>
            </a:r>
            <a:endParaRPr lang="en-US"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Symbol" panose="05050102010706020507" pitchFamily="18" charset="2"/>
              <a:buChar char=""/>
            </a:pP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Abdominal ultrasound (urgent)</a:t>
            </a:r>
          </a:p>
          <a:p>
            <a:pPr marL="1257300" lvl="2" indent="-342900">
              <a:buFont typeface="Symbol" panose="05050102010706020507" pitchFamily="18" charset="2"/>
              <a:buChar char=""/>
            </a:pP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CT-KUB</a:t>
            </a:r>
            <a:endParaRPr lang="en-US"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Symbol" panose="05050102010706020507" pitchFamily="18" charset="2"/>
              <a:buChar char=""/>
            </a:pP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Repeating order: Cr, urea, electrolytes, Ca, PO</a:t>
            </a:r>
            <a:r>
              <a:rPr lang="en-CA" altLang="en-US" sz="1800" baseline="-25000" dirty="0">
                <a:solidFill>
                  <a:srgbClr val="003152"/>
                </a:solidFill>
                <a:latin typeface="Verdana" panose="020B0604030504040204" pitchFamily="34" charset="0"/>
                <a:ea typeface="Verdana" panose="020B0604030504040204" pitchFamily="34" charset="0"/>
                <a:cs typeface="Verdana" panose="020B0604030504040204" pitchFamily="34" charset="0"/>
              </a:rPr>
              <a:t>4</a:t>
            </a: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 Mg, q6h</a:t>
            </a:r>
          </a:p>
          <a:p>
            <a:pPr marL="1257300" lvl="2" indent="-342900">
              <a:buFont typeface="Symbol" panose="05050102010706020507" pitchFamily="18" charset="2"/>
              <a:buChar char=""/>
            </a:pPr>
            <a:r>
              <a:rPr lang="en-CA"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INR, PTT, CBC in the AM</a:t>
            </a:r>
            <a:endParaRPr lang="en-US" altLang="en-US"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lnSpc>
                <a:spcPts val="2400"/>
              </a:lnSpc>
              <a:spcBef>
                <a:spcPts val="900"/>
              </a:spcBef>
            </a:pP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457200" lvl="1" indent="0">
              <a:lnSpc>
                <a:spcPts val="2400"/>
              </a:lnSpc>
              <a:spcBef>
                <a:spcPts val="900"/>
              </a:spcBef>
              <a:buNone/>
            </a:pPr>
            <a:endParaRPr lang="en-US" alt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2">
              <a:lnSpc>
                <a:spcPts val="2400"/>
              </a:lnSpc>
              <a:spcBef>
                <a:spcPts val="900"/>
              </a:spcBef>
            </a:pPr>
            <a:endParaRPr lang="en-US" altLang="en-US"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92381943"/>
              </p:ext>
            </p:extLst>
          </p:nvPr>
        </p:nvGraphicFramePr>
        <p:xfrm>
          <a:off x="226649" y="1494999"/>
          <a:ext cx="4083269" cy="5219034"/>
        </p:xfrm>
        <a:graphic>
          <a:graphicData uri="http://schemas.openxmlformats.org/drawingml/2006/table">
            <a:tbl>
              <a:tblPr firstRow="1" bandRow="1">
                <a:tableStyleId>{5C22544A-7EE6-4342-B048-85BDC9FD1C3A}</a:tableStyleId>
              </a:tblPr>
              <a:tblGrid>
                <a:gridCol w="1774679">
                  <a:extLst>
                    <a:ext uri="{9D8B030D-6E8A-4147-A177-3AD203B41FA5}">
                      <a16:colId xmlns="" xmlns:a16="http://schemas.microsoft.com/office/drawing/2014/main" val="4181179876"/>
                    </a:ext>
                  </a:extLst>
                </a:gridCol>
                <a:gridCol w="2308590">
                  <a:extLst>
                    <a:ext uri="{9D8B030D-6E8A-4147-A177-3AD203B41FA5}">
                      <a16:colId xmlns="" xmlns:a16="http://schemas.microsoft.com/office/drawing/2014/main" val="674773259"/>
                    </a:ext>
                  </a:extLst>
                </a:gridCol>
              </a:tblGrid>
              <a:tr h="0">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Investigation</a:t>
                      </a:r>
                    </a:p>
                  </a:txBody>
                  <a:tcPr>
                    <a:solidFill>
                      <a:srgbClr val="557FA6"/>
                    </a:solidFill>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Result </a:t>
                      </a:r>
                    </a:p>
                  </a:txBody>
                  <a:tcPr>
                    <a:solidFill>
                      <a:srgbClr val="557FA6"/>
                    </a:solidFill>
                  </a:tcPr>
                </a:tc>
                <a:extLst>
                  <a:ext uri="{0D108BD9-81ED-4DB2-BD59-A6C34878D82A}">
                    <a16:rowId xmlns="" xmlns:a16="http://schemas.microsoft.com/office/drawing/2014/main" val="1084534839"/>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Hemoglobin</a:t>
                      </a:r>
                    </a:p>
                  </a:txBody>
                  <a:tcPr>
                    <a:solidFill>
                      <a:srgbClr val="BBC7D9"/>
                    </a:solidFill>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126 (120-160 g/L)</a:t>
                      </a:r>
                    </a:p>
                  </a:txBody>
                  <a:tcPr>
                    <a:solidFill>
                      <a:srgbClr val="BBC7D9"/>
                    </a:solidFill>
                  </a:tcPr>
                </a:tc>
                <a:extLst>
                  <a:ext uri="{0D108BD9-81ED-4DB2-BD59-A6C34878D82A}">
                    <a16:rowId xmlns="" xmlns:a16="http://schemas.microsoft.com/office/drawing/2014/main" val="4239503000"/>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WBC </a:t>
                      </a:r>
                    </a:p>
                  </a:txBody>
                  <a:tcPr>
                    <a:solidFill>
                      <a:srgbClr val="D8DFE0"/>
                    </a:solidFill>
                  </a:tcPr>
                </a:tc>
                <a:tc>
                  <a:txBody>
                    <a:bodyPr/>
                    <a:lstStyle/>
                    <a:p>
                      <a:r>
                        <a:rPr lang="en-CA" sz="1600" dirty="0">
                          <a:latin typeface="Verdana" panose="020B0604030504040204" pitchFamily="34" charset="0"/>
                          <a:ea typeface="Verdana" panose="020B0604030504040204" pitchFamily="34" charset="0"/>
                          <a:cs typeface="Verdana" panose="020B0604030504040204" pitchFamily="34" charset="0"/>
                        </a:rPr>
                        <a:t>9.8 (</a:t>
                      </a:r>
                      <a:r>
                        <a:rPr lang="en-CA" sz="1600" dirty="0">
                          <a:solidFill>
                            <a:srgbClr val="2A2A2A"/>
                          </a:solidFill>
                          <a:latin typeface="Verdana" panose="020B0604030504040204" pitchFamily="34" charset="0"/>
                          <a:ea typeface="Verdana" panose="020B0604030504040204" pitchFamily="34" charset="0"/>
                          <a:cs typeface="Verdana" panose="020B0604030504040204" pitchFamily="34" charset="0"/>
                        </a:rPr>
                        <a:t>4-10 x 10^9/L)</a:t>
                      </a:r>
                      <a:endParaRPr lang="en-US" sz="1600" dirty="0">
                        <a:solidFill>
                          <a:srgbClr val="2A2A2A"/>
                        </a:solidFill>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02"/>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Sodium</a:t>
                      </a:r>
                    </a:p>
                  </a:txBody>
                  <a:tcPr>
                    <a:solidFill>
                      <a:srgbClr val="BBC7D9"/>
                    </a:solidFill>
                  </a:tcPr>
                </a:tc>
                <a:tc>
                  <a:txBody>
                    <a:bodyPr/>
                    <a:lstStyle/>
                    <a:p>
                      <a:r>
                        <a:rPr lang="en-CA" sz="1600" dirty="0">
                          <a:latin typeface="Verdana" panose="020B0604030504040204" pitchFamily="34" charset="0"/>
                          <a:ea typeface="Verdana" panose="020B0604030504040204" pitchFamily="34" charset="0"/>
                          <a:cs typeface="Verdana" panose="020B0604030504040204" pitchFamily="34" charset="0"/>
                        </a:rPr>
                        <a:t>135 (</a:t>
                      </a:r>
                      <a:r>
                        <a:rPr lang="en-CA" sz="1600" dirty="0">
                          <a:solidFill>
                            <a:srgbClr val="2A2A2A"/>
                          </a:solidFill>
                          <a:latin typeface="Verdana" panose="020B0604030504040204" pitchFamily="34" charset="0"/>
                          <a:ea typeface="Verdana" panose="020B0604030504040204" pitchFamily="34" charset="0"/>
                          <a:cs typeface="Verdana" panose="020B0604030504040204" pitchFamily="34" charset="0"/>
                        </a:rPr>
                        <a:t>135-145 </a:t>
                      </a:r>
                      <a:r>
                        <a:rPr lang="en-CA" sz="1600" dirty="0" err="1">
                          <a:solidFill>
                            <a:srgbClr val="2A2A2A"/>
                          </a:solidFill>
                          <a:latin typeface="Verdana" panose="020B0604030504040204" pitchFamily="34" charset="0"/>
                          <a:ea typeface="Verdana" panose="020B0604030504040204" pitchFamily="34" charset="0"/>
                          <a:cs typeface="Verdana" panose="020B0604030504040204" pitchFamily="34" charset="0"/>
                        </a:rPr>
                        <a:t>mmol</a:t>
                      </a:r>
                      <a:r>
                        <a:rPr lang="en-CA" sz="1600" dirty="0">
                          <a:solidFill>
                            <a:srgbClr val="2A2A2A"/>
                          </a:solidFill>
                          <a:latin typeface="Verdana" panose="020B0604030504040204" pitchFamily="34" charset="0"/>
                          <a:ea typeface="Verdana" panose="020B0604030504040204" pitchFamily="34" charset="0"/>
                          <a:cs typeface="Verdana" panose="020B0604030504040204" pitchFamily="34" charset="0"/>
                        </a:rPr>
                        <a:t>/L)</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a16="http://schemas.microsoft.com/office/drawing/2014/main" val="10003"/>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Potassium</a:t>
                      </a:r>
                    </a:p>
                  </a:txBody>
                  <a:tcPr>
                    <a:solidFill>
                      <a:srgbClr val="D8DFE0"/>
                    </a:solidFill>
                  </a:tcPr>
                </a:tc>
                <a:tc>
                  <a:txBody>
                    <a:bodyPr/>
                    <a:lstStyle/>
                    <a:p>
                      <a:r>
                        <a:rPr lang="en-CA" sz="1600" dirty="0">
                          <a:latin typeface="Verdana" panose="020B0604030504040204" pitchFamily="34" charset="0"/>
                          <a:ea typeface="Verdana" panose="020B0604030504040204" pitchFamily="34" charset="0"/>
                          <a:cs typeface="Verdana" panose="020B0604030504040204" pitchFamily="34" charset="0"/>
                        </a:rPr>
                        <a:t> 4.6 (</a:t>
                      </a:r>
                      <a:r>
                        <a:rPr lang="en-CA" sz="1600" dirty="0">
                          <a:solidFill>
                            <a:srgbClr val="2A2A2A"/>
                          </a:solidFill>
                          <a:latin typeface="Verdana" panose="020B0604030504040204" pitchFamily="34" charset="0"/>
                          <a:ea typeface="Verdana" panose="020B0604030504040204" pitchFamily="34" charset="0"/>
                          <a:cs typeface="Verdana" panose="020B0604030504040204" pitchFamily="34" charset="0"/>
                        </a:rPr>
                        <a:t>3.5-5 </a:t>
                      </a:r>
                      <a:r>
                        <a:rPr lang="en-CA" sz="1600" dirty="0" err="1">
                          <a:solidFill>
                            <a:srgbClr val="2A2A2A"/>
                          </a:solidFill>
                          <a:latin typeface="Verdana" panose="020B0604030504040204" pitchFamily="34" charset="0"/>
                          <a:ea typeface="Verdana" panose="020B0604030504040204" pitchFamily="34" charset="0"/>
                          <a:cs typeface="Verdana" panose="020B0604030504040204" pitchFamily="34" charset="0"/>
                        </a:rPr>
                        <a:t>mmol</a:t>
                      </a:r>
                      <a:r>
                        <a:rPr lang="en-CA" sz="1600" dirty="0">
                          <a:solidFill>
                            <a:srgbClr val="2A2A2A"/>
                          </a:solidFill>
                          <a:latin typeface="Verdana" panose="020B0604030504040204" pitchFamily="34" charset="0"/>
                          <a:ea typeface="Verdana" panose="020B0604030504040204" pitchFamily="34" charset="0"/>
                          <a:cs typeface="Verdana" panose="020B0604030504040204" pitchFamily="34" charset="0"/>
                        </a:rPr>
                        <a:t>/L)</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04"/>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Bicarbonate</a:t>
                      </a:r>
                    </a:p>
                  </a:txBody>
                  <a:tcPr>
                    <a:solidFill>
                      <a:srgbClr val="BBC7D9"/>
                    </a:solidFill>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20 (20-24mmol/L)</a:t>
                      </a:r>
                    </a:p>
                  </a:txBody>
                  <a:tcPr>
                    <a:solidFill>
                      <a:srgbClr val="BBC7D9"/>
                    </a:solidFill>
                  </a:tcPr>
                </a:tc>
                <a:extLst>
                  <a:ext uri="{0D108BD9-81ED-4DB2-BD59-A6C34878D82A}">
                    <a16:rowId xmlns="" xmlns:a16="http://schemas.microsoft.com/office/drawing/2014/main" val="10005"/>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Creatinine</a:t>
                      </a:r>
                    </a:p>
                  </a:txBody>
                  <a:tcPr>
                    <a:solidFill>
                      <a:srgbClr val="D8DFE0"/>
                    </a:solidFill>
                  </a:tcPr>
                </a:tc>
                <a:tc>
                  <a:txBody>
                    <a:bodyPr/>
                    <a:lstStyle/>
                    <a:p>
                      <a:r>
                        <a:rPr lang="en-CA" sz="1600" dirty="0">
                          <a:latin typeface="Verdana" panose="020B0604030504040204" pitchFamily="34" charset="0"/>
                          <a:ea typeface="Verdana" panose="020B0604030504040204" pitchFamily="34" charset="0"/>
                          <a:cs typeface="Verdana" panose="020B0604030504040204" pitchFamily="34" charset="0"/>
                        </a:rPr>
                        <a:t>370 (</a:t>
                      </a:r>
                      <a:r>
                        <a:rPr lang="en-CA" sz="1600" dirty="0">
                          <a:solidFill>
                            <a:srgbClr val="222222"/>
                          </a:solidFill>
                          <a:latin typeface="Verdana" panose="020B0604030504040204" pitchFamily="34" charset="0"/>
                          <a:ea typeface="Verdana" panose="020B0604030504040204" pitchFamily="34" charset="0"/>
                          <a:cs typeface="Verdana" panose="020B0604030504040204" pitchFamily="34" charset="0"/>
                        </a:rPr>
                        <a:t>50-90 µ</a:t>
                      </a:r>
                      <a:r>
                        <a:rPr lang="en-CA" sz="1600" dirty="0" err="1">
                          <a:solidFill>
                            <a:srgbClr val="222222"/>
                          </a:solidFill>
                          <a:latin typeface="Verdana" panose="020B0604030504040204" pitchFamily="34" charset="0"/>
                          <a:ea typeface="Verdana" panose="020B0604030504040204" pitchFamily="34" charset="0"/>
                          <a:cs typeface="Verdana" panose="020B0604030504040204" pitchFamily="34" charset="0"/>
                        </a:rPr>
                        <a:t>mol</a:t>
                      </a:r>
                      <a:r>
                        <a:rPr lang="en-CA" sz="1600" dirty="0">
                          <a:solidFill>
                            <a:srgbClr val="222222"/>
                          </a:solidFill>
                          <a:latin typeface="Verdana" panose="020B0604030504040204" pitchFamily="34" charset="0"/>
                          <a:ea typeface="Verdana" panose="020B0604030504040204" pitchFamily="34" charset="0"/>
                          <a:cs typeface="Verdana" panose="020B0604030504040204" pitchFamily="34" charset="0"/>
                        </a:rPr>
                        <a:t>/L);</a:t>
                      </a:r>
                      <a:r>
                        <a:rPr lang="en-CA" sz="1600" baseline="0" dirty="0">
                          <a:solidFill>
                            <a:srgbClr val="222222"/>
                          </a:solidFill>
                          <a:latin typeface="Verdana" panose="020B0604030504040204" pitchFamily="34" charset="0"/>
                          <a:ea typeface="Verdana" panose="020B0604030504040204" pitchFamily="34" charset="0"/>
                          <a:cs typeface="Verdana" panose="020B0604030504040204" pitchFamily="34" charset="0"/>
                        </a:rPr>
                        <a:t> 90umol/L 1 month ago</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06"/>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Urea</a:t>
                      </a:r>
                    </a:p>
                  </a:txBody>
                  <a:tcPr>
                    <a:solidFill>
                      <a:srgbClr val="BBC7D9"/>
                    </a:solidFill>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24.5 (2.0-8.0</a:t>
                      </a:r>
                      <a:r>
                        <a:rPr lang="en-US" sz="1600" baseline="0" dirty="0">
                          <a:latin typeface="Verdana" panose="020B0604030504040204" pitchFamily="34" charset="0"/>
                          <a:ea typeface="Verdana" panose="020B0604030504040204" pitchFamily="34" charset="0"/>
                          <a:cs typeface="Verdana" panose="020B0604030504040204" pitchFamily="34" charset="0"/>
                        </a:rPr>
                        <a:t> </a:t>
                      </a:r>
                      <a:r>
                        <a:rPr lang="en-US" sz="1600" baseline="0" dirty="0" err="1">
                          <a:latin typeface="Verdana" panose="020B0604030504040204" pitchFamily="34" charset="0"/>
                          <a:ea typeface="Verdana" panose="020B0604030504040204" pitchFamily="34" charset="0"/>
                          <a:cs typeface="Verdana" panose="020B0604030504040204" pitchFamily="34" charset="0"/>
                        </a:rPr>
                        <a:t>mmol</a:t>
                      </a:r>
                      <a:r>
                        <a:rPr lang="en-US" sz="1600" baseline="0" dirty="0">
                          <a:latin typeface="Verdana" panose="020B0604030504040204" pitchFamily="34" charset="0"/>
                          <a:ea typeface="Verdana" panose="020B0604030504040204" pitchFamily="34" charset="0"/>
                          <a:cs typeface="Verdana" panose="020B0604030504040204" pitchFamily="34" charset="0"/>
                        </a:rPr>
                        <a:t>/L</a:t>
                      </a:r>
                      <a:r>
                        <a:rPr lang="en-US" sz="1600" dirty="0">
                          <a:latin typeface="Verdana" panose="020B0604030504040204" pitchFamily="34" charset="0"/>
                          <a:ea typeface="Verdana" panose="020B0604030504040204" pitchFamily="34" charset="0"/>
                          <a:cs typeface="Verdana" panose="020B0604030504040204" pitchFamily="34" charset="0"/>
                        </a:rPr>
                        <a:t>)</a:t>
                      </a:r>
                    </a:p>
                  </a:txBody>
                  <a:tcPr>
                    <a:solidFill>
                      <a:srgbClr val="BBC7D9"/>
                    </a:solidFill>
                  </a:tcPr>
                </a:tc>
                <a:extLst>
                  <a:ext uri="{0D108BD9-81ED-4DB2-BD59-A6C34878D82A}">
                    <a16:rowId xmlns="" xmlns:a16="http://schemas.microsoft.com/office/drawing/2014/main" val="4265695262"/>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INR</a:t>
                      </a:r>
                    </a:p>
                  </a:txBody>
                  <a:tcPr>
                    <a:solidFill>
                      <a:srgbClr val="D8DFE0"/>
                    </a:solidFill>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1.1  (0.9-1.2)</a:t>
                      </a:r>
                    </a:p>
                  </a:txBody>
                  <a:tcPr>
                    <a:solidFill>
                      <a:srgbClr val="D8DFE0"/>
                    </a:solidFill>
                  </a:tcPr>
                </a:tc>
                <a:extLst>
                  <a:ext uri="{0D108BD9-81ED-4DB2-BD59-A6C34878D82A}">
                    <a16:rowId xmlns="" xmlns:a16="http://schemas.microsoft.com/office/drawing/2014/main" val="10008"/>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Urinalysis</a:t>
                      </a:r>
                    </a:p>
                  </a:txBody>
                  <a:tcPr>
                    <a:solidFill>
                      <a:srgbClr val="BBC7D9"/>
                    </a:solidFill>
                  </a:tcPr>
                </a:tc>
                <a:tc>
                  <a:txBody>
                    <a:bodyPr/>
                    <a:lstStyle/>
                    <a:p>
                      <a:r>
                        <a:rPr lang="en-CA" sz="1600" dirty="0">
                          <a:solidFill>
                            <a:srgbClr val="2A2A2A"/>
                          </a:solidFill>
                          <a:latin typeface="Verdana" panose="020B0604030504040204" pitchFamily="34" charset="0"/>
                          <a:ea typeface="Verdana" panose="020B0604030504040204" pitchFamily="34" charset="0"/>
                          <a:cs typeface="Verdana" panose="020B0604030504040204" pitchFamily="34" charset="0"/>
                        </a:rPr>
                        <a:t>Moderate</a:t>
                      </a:r>
                      <a:r>
                        <a:rPr lang="en-CA" sz="1600" baseline="0" dirty="0">
                          <a:solidFill>
                            <a:srgbClr val="2A2A2A"/>
                          </a:solidFill>
                          <a:latin typeface="Verdana" panose="020B0604030504040204" pitchFamily="34" charset="0"/>
                          <a:ea typeface="Verdana" panose="020B0604030504040204" pitchFamily="34" charset="0"/>
                          <a:cs typeface="Verdana" panose="020B0604030504040204" pitchFamily="34" charset="0"/>
                        </a:rPr>
                        <a:t> leucocytes; trace nitrites</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a16="http://schemas.microsoft.com/office/drawing/2014/main" val="10009"/>
                  </a:ext>
                </a:extLst>
              </a:tr>
              <a:tr h="346599">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Urine culture</a:t>
                      </a:r>
                    </a:p>
                  </a:txBody>
                  <a:tcPr>
                    <a:solidFill>
                      <a:srgbClr val="D8DFE0"/>
                    </a:solidFill>
                  </a:tcP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Results</a:t>
                      </a:r>
                      <a:r>
                        <a:rPr lang="en-US" sz="1600" baseline="0" dirty="0">
                          <a:latin typeface="Verdana" panose="020B0604030504040204" pitchFamily="34" charset="0"/>
                          <a:ea typeface="Verdana" panose="020B0604030504040204" pitchFamily="34" charset="0"/>
                          <a:cs typeface="Verdana" panose="020B0604030504040204" pitchFamily="34" charset="0"/>
                        </a:rPr>
                        <a:t> Pending</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37419580"/>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en-CA" sz="1600" b="1" dirty="0" smtClean="0">
                          <a:solidFill>
                            <a:srgbClr val="FFFFFF"/>
                          </a:solidFill>
                          <a:effectLst/>
                          <a:latin typeface="Verdana" panose="020B0604030504040204" pitchFamily="34" charset="0"/>
                          <a:ea typeface="Verdana" panose="020B0604030504040204" pitchFamily="34" charset="0"/>
                          <a:cs typeface="Verdana" panose="020B0604030504040204" pitchFamily="34" charset="0"/>
                        </a:rPr>
                        <a:t>Medicine/Emergency Medicine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Tree>
    <p:extLst>
      <p:ext uri="{BB962C8B-B14F-4D97-AF65-F5344CB8AC3E}">
        <p14:creationId xmlns:p14="http://schemas.microsoft.com/office/powerpoint/2010/main" val="33572051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Content Placeholder 2"/>
          <p:cNvSpPr txBox="1">
            <a:spLocks/>
          </p:cNvSpPr>
          <p:nvPr/>
        </p:nvSpPr>
        <p:spPr>
          <a:xfrm>
            <a:off x="628650" y="2223829"/>
            <a:ext cx="7886700" cy="4737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200" b="1" dirty="0" smtClean="0">
                <a:latin typeface="Verdana" panose="020B0604030504040204" pitchFamily="34" charset="0"/>
                <a:ea typeface="Verdana" panose="020B0604030504040204" pitchFamily="34" charset="0"/>
                <a:cs typeface="Verdana" panose="020B0604030504040204" pitchFamily="34" charset="0"/>
              </a:rPr>
              <a:t>Incorporate the patient’s values</a:t>
            </a:r>
            <a:r>
              <a:rPr lang="en-CA" sz="2200" b="1" dirty="0">
                <a:latin typeface="Verdana" panose="020B0604030504040204" pitchFamily="34" charset="0"/>
                <a:ea typeface="Verdana" panose="020B0604030504040204" pitchFamily="34" charset="0"/>
                <a:cs typeface="Verdana" panose="020B0604030504040204" pitchFamily="34" charset="0"/>
              </a:rPr>
              <a:t/>
            </a:r>
            <a:br>
              <a:rPr lang="en-CA" sz="2200" b="1" dirty="0">
                <a:latin typeface="Verdana" panose="020B0604030504040204" pitchFamily="34" charset="0"/>
                <a:ea typeface="Verdana" panose="020B0604030504040204" pitchFamily="34" charset="0"/>
                <a:cs typeface="Verdana" panose="020B0604030504040204" pitchFamily="34" charset="0"/>
              </a:rPr>
            </a:br>
            <a:endParaRPr lang="en-CA" sz="2200" b="1" dirty="0">
              <a:latin typeface="Verdana" panose="020B0604030504040204" pitchFamily="34" charset="0"/>
              <a:ea typeface="Verdana" panose="020B0604030504040204" pitchFamily="34" charset="0"/>
              <a:cs typeface="Verdana" panose="020B0604030504040204" pitchFamily="34" charset="0"/>
            </a:endParaRPr>
          </a:p>
          <a:p>
            <a:endParaRPr lang="en-CA" sz="2200" b="1" dirty="0">
              <a:latin typeface="Verdana" panose="020B0604030504040204" pitchFamily="34" charset="0"/>
              <a:ea typeface="Verdana" panose="020B0604030504040204" pitchFamily="34" charset="0"/>
              <a:cs typeface="Verdana" panose="020B0604030504040204" pitchFamily="34" charset="0"/>
            </a:endParaRPr>
          </a:p>
          <a:p>
            <a:r>
              <a:rPr lang="en-CA" sz="2200" b="1" dirty="0">
                <a:latin typeface="Verdana" panose="020B0604030504040204" pitchFamily="34" charset="0"/>
                <a:ea typeface="Verdana" panose="020B0604030504040204" pitchFamily="34" charset="0"/>
                <a:cs typeface="Verdana" panose="020B0604030504040204" pitchFamily="34" charset="0"/>
              </a:rPr>
              <a:t>Include patient in </a:t>
            </a:r>
            <a:r>
              <a:rPr lang="en-CA" sz="2200" b="1" dirty="0" smtClean="0">
                <a:latin typeface="Verdana" panose="020B0604030504040204" pitchFamily="34" charset="0"/>
                <a:ea typeface="Verdana" panose="020B0604030504040204" pitchFamily="34" charset="0"/>
                <a:cs typeface="Verdana" panose="020B0604030504040204" pitchFamily="34" charset="0"/>
              </a:rPr>
              <a:t>decision-making process</a:t>
            </a:r>
            <a:endParaRPr lang="en-CA" sz="2200" b="1" dirty="0">
              <a:latin typeface="Verdana" panose="020B0604030504040204" pitchFamily="34" charset="0"/>
              <a:ea typeface="Verdana" panose="020B0604030504040204" pitchFamily="34" charset="0"/>
              <a:cs typeface="Verdana" panose="020B0604030504040204" pitchFamily="34" charset="0"/>
            </a:endParaRPr>
          </a:p>
          <a:p>
            <a:endParaRPr lang="en-CA" sz="2200" b="1" dirty="0">
              <a:latin typeface="Verdana" panose="020B0604030504040204" pitchFamily="34" charset="0"/>
              <a:ea typeface="Verdana" panose="020B0604030504040204" pitchFamily="34" charset="0"/>
              <a:cs typeface="Verdana" panose="020B0604030504040204" pitchFamily="34" charset="0"/>
            </a:endParaRPr>
          </a:p>
          <a:p>
            <a:endParaRPr lang="en-CA" sz="2200" b="1" dirty="0">
              <a:latin typeface="Verdana" panose="020B0604030504040204" pitchFamily="34" charset="0"/>
              <a:ea typeface="Verdana" panose="020B0604030504040204" pitchFamily="34" charset="0"/>
              <a:cs typeface="Verdana" panose="020B0604030504040204" pitchFamily="34" charset="0"/>
            </a:endParaRPr>
          </a:p>
          <a:p>
            <a:r>
              <a:rPr lang="en-CA" sz="2200" b="1" dirty="0">
                <a:latin typeface="Verdana" panose="020B0604030504040204" pitchFamily="34" charset="0"/>
                <a:ea typeface="Verdana" panose="020B0604030504040204" pitchFamily="34" charset="0"/>
                <a:cs typeface="Verdana" panose="020B0604030504040204" pitchFamily="34" charset="0"/>
              </a:rPr>
              <a:t>Elicit patient’s concerns</a:t>
            </a:r>
          </a:p>
        </p:txBody>
      </p:sp>
      <p:sp>
        <p:nvSpPr>
          <p:cNvPr id="4" name="TextBox 3"/>
          <p:cNvSpPr txBox="1"/>
          <p:nvPr/>
        </p:nvSpPr>
        <p:spPr>
          <a:xfrm>
            <a:off x="1534884" y="2619323"/>
            <a:ext cx="6384471" cy="707886"/>
          </a:xfrm>
          <a:prstGeom prst="rect">
            <a:avLst/>
          </a:prstGeom>
          <a:noFill/>
        </p:spPr>
        <p:txBody>
          <a:bodyPr wrap="square" rtlCol="0">
            <a:spAutoFit/>
          </a:bodyPr>
          <a:lstStyle/>
          <a:p>
            <a:pPr algn="ctr"/>
            <a: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t>“What is most important when it </a:t>
            </a:r>
            <a:b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br>
            <a: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t>comes to your health?”</a:t>
            </a:r>
          </a:p>
        </p:txBody>
      </p:sp>
      <p:sp>
        <p:nvSpPr>
          <p:cNvPr id="6" name="TextBox 5"/>
          <p:cNvSpPr txBox="1"/>
          <p:nvPr/>
        </p:nvSpPr>
        <p:spPr>
          <a:xfrm>
            <a:off x="1362511" y="3860691"/>
            <a:ext cx="6384471" cy="707886"/>
          </a:xfrm>
          <a:prstGeom prst="rect">
            <a:avLst/>
          </a:prstGeom>
          <a:noFill/>
        </p:spPr>
        <p:txBody>
          <a:bodyPr wrap="square" rtlCol="0">
            <a:spAutoFit/>
          </a:bodyPr>
          <a:lstStyle/>
          <a:p>
            <a:pPr algn="ctr"/>
            <a: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t>“Which option seems like the </a:t>
            </a:r>
            <a:b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br>
            <a: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t>best fit for you?”</a:t>
            </a:r>
          </a:p>
        </p:txBody>
      </p:sp>
      <p:sp>
        <p:nvSpPr>
          <p:cNvPr id="7" name="TextBox 6"/>
          <p:cNvSpPr txBox="1"/>
          <p:nvPr/>
        </p:nvSpPr>
        <p:spPr>
          <a:xfrm>
            <a:off x="1517633" y="5117124"/>
            <a:ext cx="6384471" cy="707886"/>
          </a:xfrm>
          <a:prstGeom prst="rect">
            <a:avLst/>
          </a:prstGeom>
          <a:noFill/>
        </p:spPr>
        <p:txBody>
          <a:bodyPr wrap="square" rtlCol="0">
            <a:spAutoFit/>
          </a:bodyPr>
          <a:lstStyle/>
          <a:p>
            <a:pPr algn="ctr"/>
            <a: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t>”What are you most concerned </a:t>
            </a:r>
            <a:b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br>
            <a:r>
              <a:rPr lang="en-US" sz="2000" b="1" i="1" dirty="0">
                <a:solidFill>
                  <a:srgbClr val="557FA6"/>
                </a:solidFill>
                <a:latin typeface="Verdana" panose="020B0604030504040204" pitchFamily="34" charset="0"/>
                <a:ea typeface="Verdana" panose="020B0604030504040204" pitchFamily="34" charset="0"/>
                <a:cs typeface="Verdana" panose="020B0604030504040204" pitchFamily="34" charset="0"/>
              </a:rPr>
              <a:t>about today?”</a:t>
            </a:r>
          </a:p>
        </p:txBody>
      </p:sp>
      <p:sp>
        <p:nvSpPr>
          <p:cNvPr id="9" name="Title 1"/>
          <p:cNvSpPr txBox="1">
            <a:spLocks/>
          </p:cNvSpPr>
          <p:nvPr/>
        </p:nvSpPr>
        <p:spPr>
          <a:xfrm>
            <a:off x="138024" y="287315"/>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C1DE"/>
                </a:solidFill>
                <a:latin typeface="Verdana" panose="020B0604030504040204" pitchFamily="34" charset="0"/>
                <a:ea typeface="Verdana" panose="020B0604030504040204" pitchFamily="34" charset="0"/>
                <a:cs typeface="Verdana" panose="020B0604030504040204" pitchFamily="34" charset="0"/>
              </a:rPr>
              <a:t>3. Have I Considered the Patient?</a:t>
            </a:r>
          </a:p>
        </p:txBody>
      </p:sp>
      <p:sp>
        <p:nvSpPr>
          <p:cNvPr id="8" name="Rectangle 7"/>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6607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308" y="5089452"/>
            <a:ext cx="2394648" cy="1317056"/>
          </a:xfrm>
          <a:prstGeom prst="rect">
            <a:avLst/>
          </a:prstGeom>
        </p:spPr>
      </p:pic>
      <p:sp>
        <p:nvSpPr>
          <p:cNvPr id="3" name="Content Placeholder 2"/>
          <p:cNvSpPr>
            <a:spLocks noGrp="1"/>
          </p:cNvSpPr>
          <p:nvPr>
            <p:ph type="subTitle" idx="1"/>
          </p:nvPr>
        </p:nvSpPr>
        <p:spPr>
          <a:xfrm>
            <a:off x="659921" y="1669721"/>
            <a:ext cx="6858000" cy="1655762"/>
          </a:xfrm>
        </p:spPr>
        <p:txBody>
          <a:bodyPr>
            <a:noAutofit/>
          </a:bodyPr>
          <a:lstStyle/>
          <a:p>
            <a:pPr marL="0" indent="0">
              <a:buNone/>
            </a:pPr>
            <a:r>
              <a:rPr lang="en-US"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Empower patients to partake in resource stewardship, by encouraging them to ask these four </a:t>
            </a:r>
            <a:r>
              <a:rPr lang="en-US" sz="2200" b="1" dirty="0" smtClean="0">
                <a:solidFill>
                  <a:srgbClr val="5AA099"/>
                </a:solidFill>
                <a:latin typeface="Verdana" panose="020B0604030504040204" pitchFamily="34" charset="0"/>
                <a:ea typeface="Verdana" panose="020B0604030504040204" pitchFamily="34" charset="0"/>
                <a:cs typeface="Verdana" panose="020B0604030504040204" pitchFamily="34" charset="0"/>
              </a:rPr>
              <a:t>Choosing Wisely Canada </a:t>
            </a:r>
            <a:r>
              <a:rPr lang="en-US"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questions before proceeding with any test or treatment:</a:t>
            </a:r>
          </a:p>
          <a:p>
            <a:pPr marL="0" indent="0">
              <a:buNone/>
            </a:pPr>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138024" y="316186"/>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C1DE"/>
                </a:solidFill>
                <a:latin typeface="Verdana" panose="020B0604030504040204" pitchFamily="34" charset="0"/>
                <a:ea typeface="Verdana" panose="020B0604030504040204" pitchFamily="34" charset="0"/>
                <a:cs typeface="Verdana" panose="020B0604030504040204" pitchFamily="34" charset="0"/>
              </a:rPr>
              <a:t>3. Have I Considered the Patient?</a:t>
            </a:r>
          </a:p>
        </p:txBody>
      </p:sp>
      <p:sp>
        <p:nvSpPr>
          <p:cNvPr id="2" name="Rectangle 1"/>
          <p:cNvSpPr/>
          <p:nvPr/>
        </p:nvSpPr>
        <p:spPr>
          <a:xfrm>
            <a:off x="470137" y="3491732"/>
            <a:ext cx="8601450" cy="2246769"/>
          </a:xfrm>
          <a:prstGeom prst="rect">
            <a:avLst/>
          </a:prstGeom>
        </p:spPr>
        <p:txBody>
          <a:bodyPr wrap="square">
            <a:spAutoFit/>
          </a:bodyPr>
          <a:lstStyle/>
          <a:p>
            <a:pPr marL="514350" indent="-514350">
              <a:buAutoNum type="arabicPeriod"/>
            </a:pPr>
            <a:r>
              <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rPr>
              <a:t>Do I really need this test, treatment or procedure</a:t>
            </a:r>
            <a:r>
              <a:rPr lang="en-US" sz="2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514350" indent="-514350">
              <a:buAutoNum type="arabicPeriod"/>
            </a:pPr>
            <a:endPar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a:pPr>
            <a:r>
              <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rPr>
              <a:t>What are the downsides</a:t>
            </a:r>
            <a:r>
              <a:rPr lang="en-US" sz="2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514350" indent="-514350">
              <a:buAutoNum type="arabicPeriod"/>
            </a:pPr>
            <a:endPar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a:pPr>
            <a:r>
              <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rPr>
              <a:t>What happens if I do nothing</a:t>
            </a:r>
            <a:r>
              <a:rPr lang="en-US" sz="2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514350" indent="-514350">
              <a:buAutoNum type="arabicPeriod"/>
            </a:pPr>
            <a:endPar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a:pPr>
            <a:r>
              <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rPr>
              <a:t>Are there simpler, safer options</a:t>
            </a:r>
            <a:r>
              <a:rPr lang="en-US" sz="2000" b="1" dirty="0">
                <a:latin typeface="Verdana" panose="020B0604030504040204" pitchFamily="34" charset="0"/>
                <a:ea typeface="Verdana" panose="020B0604030504040204" pitchFamily="34" charset="0"/>
                <a:cs typeface="Verdana" panose="020B0604030504040204" pitchFamily="34" charset="0"/>
              </a:rPr>
              <a:t>?</a:t>
            </a:r>
          </a:p>
        </p:txBody>
      </p:sp>
      <p:sp>
        <p:nvSpPr>
          <p:cNvPr id="8" name="TextBox 7"/>
          <p:cNvSpPr txBox="1"/>
          <p:nvPr/>
        </p:nvSpPr>
        <p:spPr>
          <a:xfrm>
            <a:off x="5555411" y="6533496"/>
            <a:ext cx="3588589" cy="330860"/>
          </a:xfrm>
          <a:prstGeom prst="rect">
            <a:avLst/>
          </a:prstGeom>
          <a:noFill/>
        </p:spPr>
        <p:txBody>
          <a:bodyPr wrap="square" rtlCol="0">
            <a:spAutoFit/>
          </a:bodyPr>
          <a:lstStyle/>
          <a:p>
            <a:pPr algn="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Choosing Wisely Canada, 2017 </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33177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txBox="1">
            <a:spLocks/>
          </p:cNvSpPr>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graphicFrame>
        <p:nvGraphicFramePr>
          <p:cNvPr id="7" name="Diagram 6"/>
          <p:cNvGraphicFramePr/>
          <p:nvPr>
            <p:extLst>
              <p:ext uri="{D42A27DB-BD31-4B8C-83A1-F6EECF244321}">
                <p14:modId xmlns:p14="http://schemas.microsoft.com/office/powerpoint/2010/main" val="1575483428"/>
              </p:ext>
            </p:extLst>
          </p:nvPr>
        </p:nvGraphicFramePr>
        <p:xfrm>
          <a:off x="585107" y="1111626"/>
          <a:ext cx="7351195" cy="51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3602913" y="3084620"/>
            <a:ext cx="1420586" cy="769441"/>
          </a:xfrm>
          <a:prstGeom prst="rect">
            <a:avLst/>
          </a:prstGeom>
          <a:solidFill>
            <a:srgbClr val="00B0F0"/>
          </a:solidFill>
        </p:spPr>
        <p:txBody>
          <a:bodyPr wrap="square" rtlCol="0">
            <a:spAutoFit/>
          </a:bodyPr>
          <a:lstStyle/>
          <a:p>
            <a:pPr algn="ctr"/>
            <a:r>
              <a:rPr lang="en-US" sz="4400" b="1" dirty="0"/>
              <a:t>EBM</a:t>
            </a:r>
          </a:p>
        </p:txBody>
      </p:sp>
      <p:sp>
        <p:nvSpPr>
          <p:cNvPr id="5" name="Rectangle 4"/>
          <p:cNvSpPr/>
          <p:nvPr/>
        </p:nvSpPr>
        <p:spPr>
          <a:xfrm>
            <a:off x="2001327" y="6539799"/>
            <a:ext cx="7056408" cy="330860"/>
          </a:xfrm>
          <a:prstGeom prst="rect">
            <a:avLst/>
          </a:prstGeom>
        </p:spPr>
        <p:txBody>
          <a:bodyPr wrap="square">
            <a:spAutoFit/>
          </a:bodyPr>
          <a:lstStyle/>
          <a:p>
            <a:pPr algn="r" fontAlgn="t">
              <a:defRPr/>
            </a:pPr>
            <a:r>
              <a:rPr lang="en-US" sz="1550" i="1" dirty="0" err="1">
                <a:solidFill>
                  <a:srgbClr val="003152"/>
                </a:solidFill>
                <a:latin typeface="Verdana" panose="020B0604030504040204" pitchFamily="34" charset="0"/>
                <a:ea typeface="Verdana" panose="020B0604030504040204" pitchFamily="34" charset="0"/>
                <a:cs typeface="Verdana" panose="020B0604030504040204" pitchFamily="34" charset="0"/>
              </a:rPr>
              <a:t>Masic</a:t>
            </a:r>
            <a:r>
              <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 et al. 2008. </a:t>
            </a:r>
            <a:r>
              <a:rPr lang="en-US" sz="1550" i="1"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Acta</a:t>
            </a: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rPr>
              <a:t>Inform </a:t>
            </a: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Med.</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txBox="1">
            <a:spLocks/>
          </p:cNvSpPr>
          <p:nvPr/>
        </p:nvSpPr>
        <p:spPr>
          <a:xfrm>
            <a:off x="138024" y="316186"/>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C1DE"/>
                </a:solidFill>
                <a:latin typeface="Verdana" panose="020B0604030504040204" pitchFamily="34" charset="0"/>
                <a:ea typeface="Verdana" panose="020B0604030504040204" pitchFamily="34" charset="0"/>
                <a:cs typeface="Verdana" panose="020B0604030504040204" pitchFamily="34" charset="0"/>
              </a:rPr>
              <a:t>3. Have I Considered the Patient?</a:t>
            </a:r>
          </a:p>
        </p:txBody>
      </p:sp>
    </p:spTree>
    <p:extLst>
      <p:ext uri="{BB962C8B-B14F-4D97-AF65-F5344CB8AC3E}">
        <p14:creationId xmlns:p14="http://schemas.microsoft.com/office/powerpoint/2010/main" val="3682688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0846" y="69011"/>
            <a:ext cx="7674692" cy="1287741"/>
          </a:xfrm>
        </p:spPr>
        <p:txBody>
          <a:bodyPr/>
          <a:lstStyle/>
          <a:p>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What Can You Do?</a:t>
            </a:r>
          </a:p>
        </p:txBody>
      </p:sp>
      <p:graphicFrame>
        <p:nvGraphicFramePr>
          <p:cNvPr id="7" name="Diagram 6"/>
          <p:cNvGraphicFramePr/>
          <p:nvPr>
            <p:extLst>
              <p:ext uri="{D42A27DB-BD31-4B8C-83A1-F6EECF244321}">
                <p14:modId xmlns:p14="http://schemas.microsoft.com/office/powerpoint/2010/main" val="3290050182"/>
              </p:ext>
            </p:extLst>
          </p:nvPr>
        </p:nvGraphicFramePr>
        <p:xfrm>
          <a:off x="155274" y="1462315"/>
          <a:ext cx="8469086"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7130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276" y="330621"/>
            <a:ext cx="12905117"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latin typeface="Verdana" panose="020B0604030504040204" pitchFamily="34" charset="0"/>
                <a:ea typeface="Verdana" panose="020B0604030504040204" pitchFamily="34" charset="0"/>
                <a:cs typeface="Verdana" panose="020B0604030504040204" pitchFamily="34" charset="0"/>
              </a:rPr>
              <a:t>Overcoming </a:t>
            </a:r>
            <a:r>
              <a:rPr lang="en-US" sz="4000" b="1" dirty="0">
                <a:latin typeface="Verdana" panose="020B0604030504040204" pitchFamily="34" charset="0"/>
                <a:ea typeface="Verdana" panose="020B0604030504040204" pitchFamily="34" charset="0"/>
                <a:cs typeface="Verdana" panose="020B0604030504040204" pitchFamily="34" charset="0"/>
              </a:rPr>
              <a:t>the Hidden </a:t>
            </a:r>
            <a:endParaRPr lang="en-US" sz="4000" b="1" dirty="0" smtClean="0">
              <a:latin typeface="Verdana" panose="020B0604030504040204" pitchFamily="34" charset="0"/>
              <a:ea typeface="Verdana" panose="020B0604030504040204" pitchFamily="34" charset="0"/>
              <a:cs typeface="Verdana" panose="020B0604030504040204" pitchFamily="34" charset="0"/>
            </a:endParaRPr>
          </a:p>
          <a:p>
            <a:r>
              <a:rPr lang="en-US" sz="4000" b="1" dirty="0" smtClean="0">
                <a:latin typeface="Verdana" panose="020B0604030504040204" pitchFamily="34" charset="0"/>
                <a:ea typeface="Verdana" panose="020B0604030504040204" pitchFamily="34" charset="0"/>
                <a:cs typeface="Verdana" panose="020B0604030504040204" pitchFamily="34" charset="0"/>
              </a:rPr>
              <a:t>Curriculum</a:t>
            </a:r>
            <a:endParaRPr lang="en-US" sz="4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txBox="1">
            <a:spLocks/>
          </p:cNvSpPr>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Content Placeholder 2"/>
          <p:cNvSpPr txBox="1">
            <a:spLocks/>
          </p:cNvSpPr>
          <p:nvPr/>
        </p:nvSpPr>
        <p:spPr>
          <a:xfrm>
            <a:off x="456122" y="2417909"/>
            <a:ext cx="7886700" cy="20569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b="1" dirty="0">
                <a:solidFill>
                  <a:srgbClr val="003152"/>
                </a:solidFill>
                <a:latin typeface="Verdana" panose="020B0604030504040204" pitchFamily="34" charset="0"/>
                <a:ea typeface="Verdana" panose="020B0604030504040204" pitchFamily="34" charset="0"/>
                <a:cs typeface="Verdana" panose="020B0604030504040204" pitchFamily="34" charset="0"/>
              </a:rPr>
              <a:t>Hidden curriculum:</a:t>
            </a:r>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r>
              <a:rPr lang="en-CA" sz="2400" dirty="0">
                <a:solidFill>
                  <a:srgbClr val="557FA6"/>
                </a:solidFill>
                <a:latin typeface="Verdana" panose="020B0604030504040204" pitchFamily="34" charset="0"/>
                <a:ea typeface="Verdana" panose="020B0604030504040204" pitchFamily="34" charset="0"/>
                <a:cs typeface="Verdana" panose="020B0604030504040204" pitchFamily="34" charset="0"/>
              </a:rPr>
              <a:t>the deeply ingrained norms that are implicitly taught and that influence practice of those exposed</a:t>
            </a:r>
          </a:p>
          <a:p>
            <a:pPr marL="0" indent="0" algn="ctr">
              <a:buNone/>
            </a:pPr>
            <a:endParaRPr lang="en-CA" sz="2400" b="1"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205344" y="4780374"/>
            <a:ext cx="6733309" cy="461665"/>
          </a:xfrm>
          <a:prstGeom prst="rect">
            <a:avLst/>
          </a:prstGeom>
          <a:noFill/>
        </p:spPr>
        <p:txBody>
          <a:bodyPr wrap="square" rtlCol="0">
            <a:spAutoFit/>
          </a:bodyPr>
          <a:lstStyle/>
          <a:p>
            <a:pPr algn="ctr"/>
            <a:r>
              <a:rPr lang="en-US" sz="2400" dirty="0">
                <a:solidFill>
                  <a:srgbClr val="003152"/>
                </a:solidFill>
                <a:latin typeface="Verdana" panose="020B0604030504040204" pitchFamily="34" charset="0"/>
                <a:ea typeface="Verdana" panose="020B0604030504040204" pitchFamily="34" charset="0"/>
                <a:cs typeface="Verdana" panose="020B0604030504040204" pitchFamily="34" charset="0"/>
              </a:rPr>
              <a:t>How might this impact your practice?</a:t>
            </a:r>
          </a:p>
        </p:txBody>
      </p: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3396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0472" y="6130420"/>
            <a:ext cx="1420419" cy="727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52"/>
              </a:solidFill>
            </a:endParaRPr>
          </a:p>
        </p:txBody>
      </p:sp>
      <p:sp>
        <p:nvSpPr>
          <p:cNvPr id="2" name="Title 1"/>
          <p:cNvSpPr txBox="1">
            <a:spLocks/>
          </p:cNvSpPr>
          <p:nvPr/>
        </p:nvSpPr>
        <p:spPr>
          <a:xfrm>
            <a:off x="59306" y="74647"/>
            <a:ext cx="7886700"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Overcoming </a:t>
            </a:r>
            <a:r>
              <a:rPr lang="en-US" sz="4000" b="1" dirty="0">
                <a:solidFill>
                  <a:srgbClr val="003152"/>
                </a:solidFill>
                <a:latin typeface="Verdana" panose="020B0604030504040204" pitchFamily="34" charset="0"/>
                <a:ea typeface="Verdana" panose="020B0604030504040204" pitchFamily="34" charset="0"/>
                <a:cs typeface="Verdana" panose="020B0604030504040204" pitchFamily="34" charset="0"/>
              </a:rPr>
              <a:t>the Hidden Curriculum</a:t>
            </a:r>
          </a:p>
        </p:txBody>
      </p:sp>
      <p:sp>
        <p:nvSpPr>
          <p:cNvPr id="3" name="Content Placeholder 2"/>
          <p:cNvSpPr txBox="1">
            <a:spLocks/>
          </p:cNvSpPr>
          <p:nvPr/>
        </p:nvSpPr>
        <p:spPr>
          <a:xfrm>
            <a:off x="75164" y="1212196"/>
            <a:ext cx="8913559" cy="633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CA" sz="1950" b="1" i="1" dirty="0">
                <a:solidFill>
                  <a:srgbClr val="003152"/>
                </a:solidFill>
                <a:latin typeface="Verdana" panose="020B0604030504040204" pitchFamily="34" charset="0"/>
                <a:ea typeface="Verdana" panose="020B0604030504040204" pitchFamily="34" charset="0"/>
                <a:cs typeface="Verdana" panose="020B0604030504040204" pitchFamily="34" charset="0"/>
              </a:rPr>
              <a:t>Six things medical students and trainees should question:</a:t>
            </a:r>
          </a:p>
        </p:txBody>
      </p:sp>
      <p:sp>
        <p:nvSpPr>
          <p:cNvPr id="5" name="Content Placeholder 2"/>
          <p:cNvSpPr txBox="1">
            <a:spLocks/>
          </p:cNvSpPr>
          <p:nvPr/>
        </p:nvSpPr>
        <p:spPr>
          <a:xfrm>
            <a:off x="721944" y="1772888"/>
            <a:ext cx="8111510" cy="42195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4513" indent="0">
              <a:lnSpc>
                <a:spcPct val="100000"/>
              </a:lnSpc>
              <a:spcAft>
                <a:spcPts val="600"/>
              </a:spcAft>
              <a:buFont typeface="Arial" panose="020B0604020202020204" pitchFamily="34" charset="0"/>
              <a:buNone/>
            </a:pP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Don’t suggest ordering the most invasive test or treatment before considering other less invasive options.</a:t>
            </a:r>
          </a:p>
          <a:p>
            <a:pPr marL="544513" indent="0">
              <a:lnSpc>
                <a:spcPct val="100000"/>
              </a:lnSpc>
              <a:spcAft>
                <a:spcPts val="600"/>
              </a:spcAft>
              <a:buFont typeface="Arial" panose="020B0604020202020204" pitchFamily="34" charset="0"/>
              <a:buNone/>
            </a:pP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Don’t suggest a test, treatment, or procedure that will not change the patient’s clinical course</a:t>
            </a:r>
          </a:p>
          <a:p>
            <a:pPr marL="544513" indent="0">
              <a:lnSpc>
                <a:spcPct val="100000"/>
              </a:lnSpc>
              <a:spcAft>
                <a:spcPts val="600"/>
              </a:spcAft>
              <a:buFont typeface="Arial" panose="020B0604020202020204" pitchFamily="34" charset="0"/>
              <a:buNone/>
            </a:pP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Don’t miss the opportunity to initiate conversations with patients about whether a test, treatment or procedure is necessary.</a:t>
            </a:r>
          </a:p>
          <a:p>
            <a:pPr marL="544513" indent="0">
              <a:lnSpc>
                <a:spcPct val="100000"/>
              </a:lnSpc>
              <a:spcAft>
                <a:spcPts val="600"/>
              </a:spcAft>
              <a:buFont typeface="Arial" panose="020B0604020202020204" pitchFamily="34" charset="0"/>
              <a:buNone/>
            </a:pP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Don’t hesitate to ask for clarification on tests, treatments, or procedures that you believe are unnecessary. </a:t>
            </a:r>
          </a:p>
          <a:p>
            <a:pPr marL="544513" indent="0">
              <a:lnSpc>
                <a:spcPct val="100000"/>
              </a:lnSpc>
              <a:spcAft>
                <a:spcPts val="600"/>
              </a:spcAft>
              <a:buFont typeface="Arial" panose="020B0604020202020204" pitchFamily="34" charset="0"/>
              <a:buNone/>
            </a:pP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Don’t suggest ordering tests </a:t>
            </a:r>
            <a:r>
              <a:rPr lang="en-US"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or </a:t>
            </a: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performing procedures for the sole purpose of gaining personal clinical experience.</a:t>
            </a:r>
          </a:p>
          <a:p>
            <a:pPr marL="544513" indent="0">
              <a:lnSpc>
                <a:spcPct val="100000"/>
              </a:lnSpc>
              <a:spcAft>
                <a:spcPts val="600"/>
              </a:spcAft>
              <a:buFont typeface="Arial" panose="020B0604020202020204" pitchFamily="34" charset="0"/>
              <a:buNone/>
            </a:pPr>
            <a:r>
              <a:rPr lang="en-US" sz="1800" dirty="0">
                <a:solidFill>
                  <a:srgbClr val="003152"/>
                </a:solidFill>
                <a:latin typeface="Verdana" panose="020B0604030504040204" pitchFamily="34" charset="0"/>
                <a:ea typeface="Verdana" panose="020B0604030504040204" pitchFamily="34" charset="0"/>
                <a:cs typeface="Verdana" panose="020B0604030504040204" pitchFamily="34" charset="0"/>
              </a:rPr>
              <a:t>Don’t suggest ordering tests or treatments pre-emptively for the sole purpose of anticipating what your supervisor would want.</a:t>
            </a:r>
          </a:p>
        </p:txBody>
      </p:sp>
      <p:sp>
        <p:nvSpPr>
          <p:cNvPr id="6" name="TextBox 5"/>
          <p:cNvSpPr txBox="1"/>
          <p:nvPr/>
        </p:nvSpPr>
        <p:spPr>
          <a:xfrm>
            <a:off x="722266" y="1708904"/>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1</a:t>
            </a:r>
          </a:p>
        </p:txBody>
      </p:sp>
      <p:sp>
        <p:nvSpPr>
          <p:cNvPr id="7" name="TextBox 6"/>
          <p:cNvSpPr txBox="1"/>
          <p:nvPr/>
        </p:nvSpPr>
        <p:spPr>
          <a:xfrm>
            <a:off x="722266" y="2512793"/>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2</a:t>
            </a:r>
          </a:p>
        </p:txBody>
      </p:sp>
      <p:sp>
        <p:nvSpPr>
          <p:cNvPr id="8" name="TextBox 7"/>
          <p:cNvSpPr txBox="1"/>
          <p:nvPr/>
        </p:nvSpPr>
        <p:spPr>
          <a:xfrm>
            <a:off x="711205" y="5076520"/>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5</a:t>
            </a:r>
          </a:p>
        </p:txBody>
      </p:sp>
      <p:sp>
        <p:nvSpPr>
          <p:cNvPr id="9" name="TextBox 8"/>
          <p:cNvSpPr txBox="1"/>
          <p:nvPr/>
        </p:nvSpPr>
        <p:spPr>
          <a:xfrm>
            <a:off x="722266" y="5864341"/>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6</a:t>
            </a:r>
          </a:p>
        </p:txBody>
      </p:sp>
      <p:sp>
        <p:nvSpPr>
          <p:cNvPr id="10" name="TextBox 9"/>
          <p:cNvSpPr txBox="1"/>
          <p:nvPr/>
        </p:nvSpPr>
        <p:spPr>
          <a:xfrm>
            <a:off x="711205" y="3331460"/>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3</a:t>
            </a:r>
          </a:p>
        </p:txBody>
      </p:sp>
      <p:sp>
        <p:nvSpPr>
          <p:cNvPr id="11" name="TextBox 10"/>
          <p:cNvSpPr txBox="1"/>
          <p:nvPr/>
        </p:nvSpPr>
        <p:spPr>
          <a:xfrm>
            <a:off x="722266" y="4244212"/>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4</a:t>
            </a:r>
          </a:p>
        </p:txBody>
      </p:sp>
      <p:sp>
        <p:nvSpPr>
          <p:cNvPr id="4" name="TextBox 3"/>
          <p:cNvSpPr txBox="1"/>
          <p:nvPr/>
        </p:nvSpPr>
        <p:spPr>
          <a:xfrm>
            <a:off x="5555411" y="6562431"/>
            <a:ext cx="3588589" cy="330860"/>
          </a:xfrm>
          <a:prstGeom prst="rect">
            <a:avLst/>
          </a:prstGeom>
          <a:noFill/>
        </p:spPr>
        <p:txBody>
          <a:bodyPr wrap="square" rtlCol="0">
            <a:spAutoFit/>
          </a:bodyPr>
          <a:lstStyle/>
          <a:p>
            <a:pPr algn="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Choosing Wisely Canada, 2017 </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831" y="109150"/>
            <a:ext cx="1742892" cy="958591"/>
          </a:xfrm>
          <a:prstGeom prst="rect">
            <a:avLst/>
          </a:prstGeom>
        </p:spPr>
      </p:pic>
    </p:spTree>
    <p:extLst>
      <p:ext uri="{BB962C8B-B14F-4D97-AF65-F5344CB8AC3E}">
        <p14:creationId xmlns:p14="http://schemas.microsoft.com/office/powerpoint/2010/main" val="2107426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64409" y="6055743"/>
            <a:ext cx="1481976" cy="802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52"/>
              </a:solidFill>
            </a:endParaRPr>
          </a:p>
        </p:txBody>
      </p:sp>
      <p:sp>
        <p:nvSpPr>
          <p:cNvPr id="2" name="Title 1"/>
          <p:cNvSpPr txBox="1">
            <a:spLocks/>
          </p:cNvSpPr>
          <p:nvPr/>
        </p:nvSpPr>
        <p:spPr>
          <a:xfrm>
            <a:off x="111060" y="330621"/>
            <a:ext cx="7886700"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Overcoming </a:t>
            </a:r>
            <a:r>
              <a:rPr lang="en-US" sz="4000" b="1" dirty="0">
                <a:solidFill>
                  <a:srgbClr val="003152"/>
                </a:solidFill>
                <a:latin typeface="Verdana" panose="020B0604030504040204" pitchFamily="34" charset="0"/>
                <a:ea typeface="Verdana" panose="020B0604030504040204" pitchFamily="34" charset="0"/>
                <a:cs typeface="Verdana" panose="020B0604030504040204" pitchFamily="34" charset="0"/>
              </a:rPr>
              <a:t>the </a:t>
            </a:r>
            <a:endParaRPr lang="en-US" sz="4000" b="1"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US" sz="4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Hidden </a:t>
            </a:r>
            <a:r>
              <a:rPr lang="en-US" sz="4000" b="1" dirty="0">
                <a:solidFill>
                  <a:srgbClr val="003152"/>
                </a:solidFill>
                <a:latin typeface="Verdana" panose="020B0604030504040204" pitchFamily="34" charset="0"/>
                <a:ea typeface="Verdana" panose="020B0604030504040204" pitchFamily="34" charset="0"/>
                <a:cs typeface="Verdana" panose="020B0604030504040204" pitchFamily="34" charset="0"/>
              </a:rPr>
              <a:t>Curriculum</a:t>
            </a:r>
          </a:p>
        </p:txBody>
      </p:sp>
      <p:sp>
        <p:nvSpPr>
          <p:cNvPr id="3" name="Content Placeholder 2"/>
          <p:cNvSpPr txBox="1">
            <a:spLocks/>
          </p:cNvSpPr>
          <p:nvPr/>
        </p:nvSpPr>
        <p:spPr>
          <a:xfrm>
            <a:off x="86265" y="1965125"/>
            <a:ext cx="8318127" cy="633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CA" sz="2000" b="1"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Five things residents and patients should </a:t>
            </a:r>
            <a:r>
              <a:rPr lang="en-CA" sz="2000" b="1" i="1" dirty="0">
                <a:solidFill>
                  <a:srgbClr val="003152"/>
                </a:solidFill>
                <a:latin typeface="Verdana" panose="020B0604030504040204" pitchFamily="34" charset="0"/>
                <a:ea typeface="Verdana" panose="020B0604030504040204" pitchFamily="34" charset="0"/>
                <a:cs typeface="Verdana" panose="020B0604030504040204" pitchFamily="34" charset="0"/>
              </a:rPr>
              <a:t>question:</a:t>
            </a:r>
          </a:p>
        </p:txBody>
      </p:sp>
      <p:sp>
        <p:nvSpPr>
          <p:cNvPr id="5" name="Content Placeholder 2"/>
          <p:cNvSpPr txBox="1">
            <a:spLocks/>
          </p:cNvSpPr>
          <p:nvPr/>
        </p:nvSpPr>
        <p:spPr>
          <a:xfrm>
            <a:off x="756450" y="2409275"/>
            <a:ext cx="8077003" cy="42195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4513" indent="0">
              <a:lnSpc>
                <a:spcPct val="100000"/>
              </a:lnSpc>
              <a:spcAft>
                <a:spcPts val="600"/>
              </a:spcAft>
              <a:buNone/>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Don’t order investigations that will not change your patient’s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management </a:t>
            </a: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plan. </a:t>
            </a:r>
          </a:p>
          <a:p>
            <a:pPr marL="544513" indent="0">
              <a:lnSpc>
                <a:spcPct val="100000"/>
              </a:lnSpc>
              <a:spcAft>
                <a:spcPts val="600"/>
              </a:spcAft>
              <a:buNone/>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Don’t order repeat laboratory investigations on inpatients who are clinically stable. </a:t>
            </a:r>
          </a:p>
          <a:p>
            <a:pPr marL="544513" indent="0">
              <a:lnSpc>
                <a:spcPct val="100000"/>
              </a:lnSpc>
              <a:spcAft>
                <a:spcPts val="600"/>
              </a:spcAft>
              <a:buNone/>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Don’t order intravenous (IV) when an oral (PO) option is appropriate and tolerated. </a:t>
            </a:r>
          </a:p>
          <a:p>
            <a:pPr marL="544513" indent="0">
              <a:lnSpc>
                <a:spcPct val="100000"/>
              </a:lnSpc>
              <a:spcAft>
                <a:spcPts val="600"/>
              </a:spcAft>
              <a:buNone/>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Don’t order non-urgent investigations or procedures that will delay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discharge </a:t>
            </a: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of hospital inpatients. </a:t>
            </a:r>
          </a:p>
          <a:p>
            <a:pPr marL="544513" indent="0">
              <a:lnSpc>
                <a:spcPct val="100000"/>
              </a:lnSpc>
              <a:spcAft>
                <a:spcPts val="600"/>
              </a:spcAft>
              <a:buNone/>
            </a:pPr>
            <a:r>
              <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rPr>
              <a:t>Don’t order invasive studies if less invasive options are available and as </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effective</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775789" y="2365031"/>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1</a:t>
            </a:r>
          </a:p>
        </p:txBody>
      </p:sp>
      <p:sp>
        <p:nvSpPr>
          <p:cNvPr id="7" name="TextBox 6"/>
          <p:cNvSpPr txBox="1"/>
          <p:nvPr/>
        </p:nvSpPr>
        <p:spPr>
          <a:xfrm>
            <a:off x="775789" y="3186173"/>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2</a:t>
            </a:r>
          </a:p>
        </p:txBody>
      </p:sp>
      <p:sp>
        <p:nvSpPr>
          <p:cNvPr id="8" name="TextBox 7"/>
          <p:cNvSpPr txBox="1"/>
          <p:nvPr/>
        </p:nvSpPr>
        <p:spPr>
          <a:xfrm>
            <a:off x="775789" y="5667294"/>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5</a:t>
            </a:r>
          </a:p>
        </p:txBody>
      </p:sp>
      <p:sp>
        <p:nvSpPr>
          <p:cNvPr id="10" name="TextBox 9"/>
          <p:cNvSpPr txBox="1"/>
          <p:nvPr/>
        </p:nvSpPr>
        <p:spPr>
          <a:xfrm>
            <a:off x="775789" y="4039346"/>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3</a:t>
            </a:r>
          </a:p>
        </p:txBody>
      </p:sp>
      <p:sp>
        <p:nvSpPr>
          <p:cNvPr id="11" name="TextBox 10"/>
          <p:cNvSpPr txBox="1"/>
          <p:nvPr/>
        </p:nvSpPr>
        <p:spPr>
          <a:xfrm>
            <a:off x="775789" y="4813552"/>
            <a:ext cx="513282" cy="646331"/>
          </a:xfrm>
          <a:prstGeom prst="rect">
            <a:avLst/>
          </a:prstGeom>
          <a:noFill/>
        </p:spPr>
        <p:txBody>
          <a:bodyPr wrap="none" rtlCol="0">
            <a:spAutoFit/>
          </a:bodyPr>
          <a:lstStyle/>
          <a:p>
            <a:pPr defTabSz="914400"/>
            <a:r>
              <a:rPr lang="en-US" sz="3600" b="1" dirty="0">
                <a:solidFill>
                  <a:srgbClr val="003152"/>
                </a:solidFill>
                <a:latin typeface="Verdana" panose="020B0604030504040204" pitchFamily="34" charset="0"/>
                <a:ea typeface="Verdana" panose="020B0604030504040204" pitchFamily="34" charset="0"/>
                <a:cs typeface="Verdana" panose="020B0604030504040204" pitchFamily="34" charset="0"/>
              </a:rPr>
              <a:t>4</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2859" y="192598"/>
            <a:ext cx="2346745" cy="1290710"/>
          </a:xfrm>
          <a:prstGeom prst="rect">
            <a:avLst/>
          </a:prstGeom>
        </p:spPr>
      </p:pic>
      <p:sp>
        <p:nvSpPr>
          <p:cNvPr id="14" name="TextBox 13"/>
          <p:cNvSpPr txBox="1"/>
          <p:nvPr/>
        </p:nvSpPr>
        <p:spPr>
          <a:xfrm>
            <a:off x="5520907" y="6562431"/>
            <a:ext cx="3623094" cy="330860"/>
          </a:xfrm>
          <a:prstGeom prst="rect">
            <a:avLst/>
          </a:prstGeom>
          <a:noFill/>
        </p:spPr>
        <p:txBody>
          <a:bodyPr wrap="square" rtlCol="0">
            <a:spAutoFit/>
          </a:bodyPr>
          <a:lstStyle/>
          <a:p>
            <a:pPr algn="r"/>
            <a:r>
              <a:rPr lang="en-US"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Choosing Wisely Canada, 2017 </a:t>
            </a:r>
            <a:r>
              <a:rPr lang="en-US"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8572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096" y="347874"/>
            <a:ext cx="7886700"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3152"/>
                </a:solidFill>
                <a:latin typeface="Verdana" panose="020B0604030504040204" pitchFamily="34" charset="0"/>
                <a:ea typeface="Verdana" panose="020B0604030504040204" pitchFamily="34" charset="0"/>
                <a:cs typeface="Verdana" panose="020B0604030504040204" pitchFamily="34" charset="0"/>
              </a:rPr>
              <a:t>Strategies to Reduce Overuse</a:t>
            </a:r>
          </a:p>
        </p:txBody>
      </p:sp>
      <p:sp>
        <p:nvSpPr>
          <p:cNvPr id="4" name="Content Placeholder 2"/>
          <p:cNvSpPr txBox="1">
            <a:spLocks/>
          </p:cNvSpPr>
          <p:nvPr/>
        </p:nvSpPr>
        <p:spPr>
          <a:xfrm>
            <a:off x="438869" y="1905255"/>
            <a:ext cx="7886700" cy="11495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CA" sz="2000" i="1" dirty="0">
                <a:solidFill>
                  <a:srgbClr val="003152"/>
                </a:solidFill>
                <a:latin typeface="Verdana" panose="020B0604030504040204" pitchFamily="34" charset="0"/>
                <a:ea typeface="Verdana" panose="020B0604030504040204" pitchFamily="34" charset="0"/>
                <a:cs typeface="Verdana" panose="020B0604030504040204" pitchFamily="34" charset="0"/>
              </a:rPr>
              <a:t>If these steps are considered in every patient encounter, then resource stewardship will follow</a:t>
            </a:r>
          </a:p>
          <a:p>
            <a:pPr marL="0" marR="0" lvl="0" indent="0" defTabSz="914400" eaLnBrk="1" fontAlgn="auto" latinLnBrk="0" hangingPunct="1">
              <a:lnSpc>
                <a:spcPct val="100000"/>
              </a:lnSpc>
              <a:spcBef>
                <a:spcPts val="0"/>
              </a:spcBef>
              <a:spcAft>
                <a:spcPts val="0"/>
              </a:spcAft>
              <a:buClrTx/>
              <a:buSzTx/>
              <a:buFontTx/>
              <a:buNone/>
              <a:tabLst/>
              <a:defRPr/>
            </a:pPr>
            <a:endParaRPr lang="en-CA" sz="200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Diagram 7"/>
          <p:cNvGraphicFramePr/>
          <p:nvPr>
            <p:extLst>
              <p:ext uri="{D42A27DB-BD31-4B8C-83A1-F6EECF244321}">
                <p14:modId xmlns:p14="http://schemas.microsoft.com/office/powerpoint/2010/main" val="1750834065"/>
              </p:ext>
            </p:extLst>
          </p:nvPr>
        </p:nvGraphicFramePr>
        <p:xfrm>
          <a:off x="845383" y="2381915"/>
          <a:ext cx="7608500" cy="4369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770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94" y="0"/>
            <a:ext cx="7886700" cy="1325563"/>
          </a:xfrm>
        </p:spPr>
        <p:txBody>
          <a:bodyPr/>
          <a:lstStyle/>
          <a:p>
            <a:r>
              <a:rPr lang="en-US" dirty="0">
                <a:solidFill>
                  <a:srgbClr val="003152"/>
                </a:solidFill>
                <a:latin typeface="Verdana" panose="020B0604030504040204" pitchFamily="34" charset="0"/>
                <a:ea typeface="Verdana" panose="020B0604030504040204" pitchFamily="34" charset="0"/>
                <a:cs typeface="Verdana" panose="020B0604030504040204" pitchFamily="34" charset="0"/>
              </a:rPr>
              <a:t>What Else Can Be Done?</a:t>
            </a:r>
          </a:p>
        </p:txBody>
      </p:sp>
      <p:sp>
        <p:nvSpPr>
          <p:cNvPr id="5" name="Rectangle 4"/>
          <p:cNvSpPr/>
          <p:nvPr/>
        </p:nvSpPr>
        <p:spPr>
          <a:xfrm>
            <a:off x="768926" y="2162256"/>
            <a:ext cx="7725641" cy="3600986"/>
          </a:xfrm>
          <a:prstGeom prst="rect">
            <a:avLst/>
          </a:prstGeom>
        </p:spPr>
        <p:txBody>
          <a:bodyPr wrap="square">
            <a:spAutoFit/>
          </a:bodyPr>
          <a:lstStyle/>
          <a:p>
            <a:pPr lvl="0">
              <a:defRPr/>
            </a:pPr>
            <a:r>
              <a:rPr lang="en-CA" sz="2400" b="1" dirty="0">
                <a:solidFill>
                  <a:srgbClr val="003152"/>
                </a:solidFill>
                <a:latin typeface="Verdana" panose="020B0604030504040204" pitchFamily="34" charset="0"/>
                <a:ea typeface="Verdana" panose="020B0604030504040204" pitchFamily="34" charset="0"/>
                <a:cs typeface="Verdana" panose="020B0604030504040204" pitchFamily="34" charset="0"/>
              </a:rPr>
              <a:t>Individual Resources:</a:t>
            </a:r>
          </a:p>
          <a:p>
            <a:pPr marL="914400" lvl="1" indent="-457200">
              <a:buFont typeface="Arial" charset="0"/>
              <a:buChar char="•"/>
              <a:defRP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Choosing Wisely Canada recommendations</a:t>
            </a:r>
          </a:p>
          <a:p>
            <a:pPr marL="914400" lvl="1" indent="-457200">
              <a:buFont typeface="Arial" charset="0"/>
              <a:buChar char="•"/>
              <a:defRP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Do No Harm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Project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Arial" charset="0"/>
              <a:buChar char="•"/>
              <a:defRP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JAMA Teachable Moments</a:t>
            </a:r>
          </a:p>
          <a:p>
            <a:pPr>
              <a:lnSpc>
                <a:spcPct val="100000"/>
              </a:lnSpc>
              <a:spcBef>
                <a:spcPts val="0"/>
              </a:spcBef>
            </a:pP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pPr>
            <a:r>
              <a:rPr lang="en-CA" sz="2400" b="1" dirty="0">
                <a:solidFill>
                  <a:srgbClr val="003152"/>
                </a:solidFill>
                <a:latin typeface="Verdana" panose="020B0604030504040204" pitchFamily="34" charset="0"/>
                <a:ea typeface="Verdana" panose="020B0604030504040204" pitchFamily="34" charset="0"/>
                <a:cs typeface="Verdana" panose="020B0604030504040204" pitchFamily="34" charset="0"/>
              </a:rPr>
              <a:t>System-Based Initiatives</a:t>
            </a:r>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914400" lvl="1" indent="-457200">
              <a:buFont typeface="Arial" charset="0"/>
              <a:buChar cha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Optimize education of resource stewardship </a:t>
            </a:r>
          </a:p>
          <a:p>
            <a:pPr marL="914400" lvl="1" indent="-457200">
              <a:buFont typeface="Arial" charset="0"/>
              <a:buChar cha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Describe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the problem</a:t>
            </a:r>
          </a:p>
          <a:p>
            <a:pPr marL="914400" lvl="1" indent="-457200">
              <a:buFont typeface="Arial"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Audit and feedback</a:t>
            </a:r>
          </a:p>
          <a:p>
            <a:pPr marL="914400" lvl="1" indent="-457200">
              <a:buFont typeface="Arial"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Forced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constraints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71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8" y="192598"/>
            <a:ext cx="7674692" cy="1287741"/>
          </a:xfrm>
        </p:spPr>
        <p:txBody>
          <a:bodyPr/>
          <a:lstStyle/>
          <a:p>
            <a:r>
              <a:rPr lang="en-US" dirty="0" smtClean="0">
                <a:solidFill>
                  <a:srgbClr val="003152"/>
                </a:solidFill>
                <a:latin typeface="Verdana" panose="020B0604030504040204" pitchFamily="34" charset="0"/>
                <a:ea typeface="Verdana" panose="020B0604030504040204" pitchFamily="34" charset="0"/>
                <a:cs typeface="Verdana" panose="020B0604030504040204" pitchFamily="34" charset="0"/>
              </a:rPr>
              <a:t>What Else Can Be Done-</a:t>
            </a:r>
            <a:r>
              <a:rPr lang="en-US" dirty="0" smtClean="0">
                <a:solidFill>
                  <a:srgbClr val="998D5F"/>
                </a:solidFill>
                <a:latin typeface="Verdana" panose="020B0604030504040204" pitchFamily="34" charset="0"/>
                <a:ea typeface="Verdana" panose="020B0604030504040204" pitchFamily="34" charset="0"/>
                <a:cs typeface="Verdana" panose="020B0604030504040204" pitchFamily="34" charset="0"/>
              </a:rPr>
              <a:t>Education?</a:t>
            </a:r>
            <a:endParaRPr lang="en-US" dirty="0">
              <a:solidFill>
                <a:srgbClr val="998D5F"/>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p:cNvGraphicFramePr/>
          <p:nvPr>
            <p:extLst>
              <p:ext uri="{D42A27DB-BD31-4B8C-83A1-F6EECF244321}">
                <p14:modId xmlns:p14="http://schemas.microsoft.com/office/powerpoint/2010/main" val="4035415837"/>
              </p:ext>
            </p:extLst>
          </p:nvPr>
        </p:nvGraphicFramePr>
        <p:xfrm>
          <a:off x="642665" y="3038150"/>
          <a:ext cx="7966497" cy="2855161"/>
        </p:xfrm>
        <a:graphic>
          <a:graphicData uri="http://schemas.openxmlformats.org/drawingml/2006/table">
            <a:tbl>
              <a:tblPr firstRow="1" bandRow="1">
                <a:tableStyleId>{5C22544A-7EE6-4342-B048-85BDC9FD1C3A}</a:tableStyleId>
              </a:tblPr>
              <a:tblGrid>
                <a:gridCol w="2655499">
                  <a:extLst>
                    <a:ext uri="{9D8B030D-6E8A-4147-A177-3AD203B41FA5}">
                      <a16:colId xmlns="" xmlns:a16="http://schemas.microsoft.com/office/drawing/2014/main" val="4038117020"/>
                    </a:ext>
                  </a:extLst>
                </a:gridCol>
                <a:gridCol w="2655499">
                  <a:extLst>
                    <a:ext uri="{9D8B030D-6E8A-4147-A177-3AD203B41FA5}">
                      <a16:colId xmlns="" xmlns:a16="http://schemas.microsoft.com/office/drawing/2014/main" val="3268824600"/>
                    </a:ext>
                  </a:extLst>
                </a:gridCol>
                <a:gridCol w="2655499">
                  <a:extLst>
                    <a:ext uri="{9D8B030D-6E8A-4147-A177-3AD203B41FA5}">
                      <a16:colId xmlns="" xmlns:a16="http://schemas.microsoft.com/office/drawing/2014/main" val="1410091592"/>
                    </a:ext>
                  </a:extLst>
                </a:gridCol>
              </a:tblGrid>
              <a:tr h="618467">
                <a:tc>
                  <a:txBody>
                    <a:bodyPr/>
                    <a:lstStyle/>
                    <a:p>
                      <a:pPr marL="0" algn="ctr" rtl="0" latinLnBrk="0">
                        <a:spcBef>
                          <a:spcPts val="0"/>
                        </a:spcBef>
                        <a:spcAft>
                          <a:spcPts val="0"/>
                        </a:spcAft>
                      </a:pPr>
                      <a:r>
                        <a:rPr lang="en-US" sz="1500" kern="1200" dirty="0">
                          <a:effectLst/>
                          <a:latin typeface="Verdana" panose="020B0604030504040204" pitchFamily="34" charset="0"/>
                          <a:ea typeface="Verdana" panose="020B0604030504040204" pitchFamily="34" charset="0"/>
                          <a:cs typeface="Verdana" panose="020B0604030504040204" pitchFamily="34" charset="0"/>
                        </a:rPr>
                        <a:t>Knowledge Transmission</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557FA6"/>
                    </a:solidFill>
                  </a:tcPr>
                </a:tc>
                <a:tc>
                  <a:txBody>
                    <a:bodyPr/>
                    <a:lstStyle/>
                    <a:p>
                      <a:pPr marL="0" algn="ctr" rtl="0" latinLnBrk="0">
                        <a:spcBef>
                          <a:spcPts val="0"/>
                        </a:spcBef>
                        <a:spcAft>
                          <a:spcPts val="0"/>
                        </a:spcAft>
                      </a:pPr>
                      <a:r>
                        <a:rPr lang="en-US" sz="1500" kern="1200" dirty="0">
                          <a:effectLst/>
                          <a:latin typeface="Verdana" panose="020B0604030504040204" pitchFamily="34" charset="0"/>
                          <a:ea typeface="Verdana" panose="020B0604030504040204" pitchFamily="34" charset="0"/>
                          <a:cs typeface="Verdana" panose="020B0604030504040204" pitchFamily="34" charset="0"/>
                        </a:rPr>
                        <a:t>Reflective Practice</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557FA6"/>
                    </a:solidFill>
                  </a:tcPr>
                </a:tc>
                <a:tc>
                  <a:txBody>
                    <a:bodyPr/>
                    <a:lstStyle/>
                    <a:p>
                      <a:pPr marL="0" algn="ctr" rtl="0" latinLnBrk="0">
                        <a:spcBef>
                          <a:spcPts val="0"/>
                        </a:spcBef>
                        <a:spcAft>
                          <a:spcPts val="0"/>
                        </a:spcAft>
                      </a:pPr>
                      <a:r>
                        <a:rPr lang="en-US" sz="1500" kern="1200" dirty="0">
                          <a:effectLst/>
                          <a:latin typeface="Verdana" panose="020B0604030504040204" pitchFamily="34" charset="0"/>
                          <a:ea typeface="Verdana" panose="020B0604030504040204" pitchFamily="34" charset="0"/>
                          <a:cs typeface="Verdana" panose="020B0604030504040204" pitchFamily="34" charset="0"/>
                        </a:rPr>
                        <a:t>Supportive Learning Environment</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557FA6"/>
                    </a:solidFill>
                  </a:tcPr>
                </a:tc>
                <a:extLst>
                  <a:ext uri="{0D108BD9-81ED-4DB2-BD59-A6C34878D82A}">
                    <a16:rowId xmlns="" xmlns:a16="http://schemas.microsoft.com/office/drawing/2014/main" val="1755009954"/>
                  </a:ext>
                </a:extLst>
              </a:tr>
              <a:tr h="757336">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Scientific evidence</a:t>
                      </a:r>
                    </a:p>
                  </a:txBody>
                  <a:tcPr marL="0" marR="0" marT="0" marB="0" anchor="ctr">
                    <a:solidFill>
                      <a:srgbClr val="BBC7D9"/>
                    </a:solidFill>
                  </a:tcPr>
                </a:tc>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Feedback on ordered tests and treatments</a:t>
                      </a:r>
                    </a:p>
                  </a:txBody>
                  <a:tcPr marL="0" marR="0" marT="0" marB="0" anchor="ctr">
                    <a:solidFill>
                      <a:srgbClr val="BBC7D9"/>
                    </a:solidFill>
                  </a:tcPr>
                </a:tc>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Macro-level support</a:t>
                      </a:r>
                    </a:p>
                  </a:txBody>
                  <a:tcPr marL="0" marR="0" marT="0" marB="0" anchor="ctr">
                    <a:solidFill>
                      <a:srgbClr val="BBC7D9"/>
                    </a:solidFill>
                  </a:tcPr>
                </a:tc>
                <a:extLst>
                  <a:ext uri="{0D108BD9-81ED-4DB2-BD59-A6C34878D82A}">
                    <a16:rowId xmlns="" xmlns:a16="http://schemas.microsoft.com/office/drawing/2014/main" val="3121639266"/>
                  </a:ext>
                </a:extLst>
              </a:tr>
              <a:tr h="754441">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Understanding patient preferences</a:t>
                      </a:r>
                    </a:p>
                  </a:txBody>
                  <a:tcPr marL="0" marR="0" marT="0" marB="0" anchor="ctr">
                    <a:solidFill>
                      <a:srgbClr val="D8DFE0"/>
                    </a:solidFill>
                  </a:tcPr>
                </a:tc>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Reflective questions</a:t>
                      </a:r>
                    </a:p>
                  </a:txBody>
                  <a:tcPr marL="0" marR="0" marT="0" marB="0" anchor="ctr">
                    <a:solidFill>
                      <a:srgbClr val="D8DFE0"/>
                    </a:solidFill>
                  </a:tcPr>
                </a:tc>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Clinical role models and teachers</a:t>
                      </a:r>
                    </a:p>
                  </a:txBody>
                  <a:tcPr marL="0" marR="0" marT="0" marB="0" anchor="ctr">
                    <a:solidFill>
                      <a:srgbClr val="D8DFE0"/>
                    </a:solidFill>
                  </a:tcPr>
                </a:tc>
                <a:extLst>
                  <a:ext uri="{0D108BD9-81ED-4DB2-BD59-A6C34878D82A}">
                    <a16:rowId xmlns="" xmlns:a16="http://schemas.microsoft.com/office/drawing/2014/main" val="3117721798"/>
                  </a:ext>
                </a:extLst>
              </a:tr>
              <a:tr h="724917">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Prices and health economics</a:t>
                      </a:r>
                    </a:p>
                  </a:txBody>
                  <a:tcPr marL="0" marR="0" marT="0" marB="0" anchor="ctr">
                    <a:solidFill>
                      <a:srgbClr val="BBC7D9"/>
                    </a:solidFill>
                  </a:tcPr>
                </a:tc>
                <a:tc>
                  <a:txBody>
                    <a:bodyPr/>
                    <a:lstStyle/>
                    <a:p>
                      <a:pPr marL="0" algn="ctr" rtl="0" latinLnBrk="0">
                        <a:spcBef>
                          <a:spcPts val="0"/>
                        </a:spcBef>
                        <a:spcAft>
                          <a:spcPts val="0"/>
                        </a:spcAft>
                      </a:pPr>
                      <a:endParaRPr lang="en-US" sz="1500">
                        <a:solidFill>
                          <a:srgbClr val="003152"/>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BC7D9"/>
                    </a:solidFill>
                  </a:tcPr>
                </a:tc>
                <a:tc>
                  <a:txBody>
                    <a:bodyPr/>
                    <a:lstStyle/>
                    <a:p>
                      <a:pPr marL="0" algn="ctr" rtl="0" latinLnBrk="0">
                        <a:spcBef>
                          <a:spcPts val="0"/>
                        </a:spcBef>
                        <a:spcAft>
                          <a:spcPts val="0"/>
                        </a:spcAft>
                      </a:pPr>
                      <a:r>
                        <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Culture of inter-professional collaboration</a:t>
                      </a:r>
                    </a:p>
                  </a:txBody>
                  <a:tcPr marL="0" marR="0" marT="0" marB="0" anchor="ctr">
                    <a:solidFill>
                      <a:srgbClr val="BBC7D9"/>
                    </a:solidFill>
                  </a:tcPr>
                </a:tc>
                <a:extLst>
                  <a:ext uri="{0D108BD9-81ED-4DB2-BD59-A6C34878D82A}">
                    <a16:rowId xmlns="" xmlns:a16="http://schemas.microsoft.com/office/drawing/2014/main" val="1367365710"/>
                  </a:ext>
                </a:extLst>
              </a:tr>
            </a:tbl>
          </a:graphicData>
        </a:graphic>
      </p:graphicFrame>
      <p:sp>
        <p:nvSpPr>
          <p:cNvPr id="5" name="TextBox 4"/>
          <p:cNvSpPr txBox="1"/>
          <p:nvPr/>
        </p:nvSpPr>
        <p:spPr>
          <a:xfrm>
            <a:off x="3200400" y="3200400"/>
            <a:ext cx="2743200" cy="369332"/>
          </a:xfrm>
          <a:prstGeom prst="rect">
            <a:avLst/>
          </a:prstGeom>
        </p:spPr>
        <p:txBody>
          <a:bodyPr rtlCol="0">
            <a:spAutoFit/>
          </a:bodyPr>
          <a:lstStyle/>
          <a:p>
            <a:endParaRPr lang="en-US"/>
          </a:p>
        </p:txBody>
      </p:sp>
      <p:sp>
        <p:nvSpPr>
          <p:cNvPr id="7" name="TextBox 6"/>
          <p:cNvSpPr txBox="1"/>
          <p:nvPr/>
        </p:nvSpPr>
        <p:spPr>
          <a:xfrm>
            <a:off x="2659323" y="6514767"/>
            <a:ext cx="6519183" cy="569387"/>
          </a:xfrm>
          <a:prstGeom prst="rect">
            <a:avLst/>
          </a:prstGeom>
          <a:noFill/>
        </p:spPr>
        <p:txBody>
          <a:bodyPr wrap="square" rtlCol="0">
            <a:spAutoFit/>
          </a:bodyPr>
          <a:lstStyle/>
          <a:p>
            <a:pPr algn="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Adapted </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from </a:t>
            </a:r>
            <a:r>
              <a:rPr lang="en-CA" sz="1550" i="1"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Stammen</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LA </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et </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al. 2015. JAMA</a:t>
            </a:r>
            <a:r>
              <a:rPr lang="en-CA"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endPar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573656" y="2008746"/>
            <a:ext cx="7621440" cy="830997"/>
          </a:xfrm>
          <a:prstGeom prst="rect">
            <a:avLst/>
          </a:prstGeom>
          <a:noFill/>
        </p:spPr>
        <p:txBody>
          <a:bodyPr wrap="square" rtlCol="0">
            <a:spAutoFit/>
          </a:bodyPr>
          <a:lstStyle/>
          <a:p>
            <a:pPr algn="ctr"/>
            <a:r>
              <a:rPr lang="en-US" sz="2400" dirty="0" smtClean="0">
                <a:solidFill>
                  <a:srgbClr val="003152"/>
                </a:solidFill>
              </a:rPr>
              <a:t>Circumstances in which delivery of high-value, cost-conscious care is learned: </a:t>
            </a:r>
            <a:endParaRPr lang="en-US" sz="2400" dirty="0">
              <a:solidFill>
                <a:srgbClr val="003152"/>
              </a:solidFill>
            </a:endParaRPr>
          </a:p>
        </p:txBody>
      </p:sp>
      <p:sp>
        <p:nvSpPr>
          <p:cNvPr id="9" name="Rectangle 8"/>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97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403" y="120771"/>
            <a:ext cx="7886700" cy="1325562"/>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Mr. </a:t>
            </a:r>
            <a:r>
              <a:rPr lang="en-CA" dirty="0" err="1">
                <a:latin typeface="Verdana" panose="020B0604030504040204" pitchFamily="34" charset="0"/>
                <a:ea typeface="Verdana" panose="020B0604030504040204" pitchFamily="34" charset="0"/>
                <a:cs typeface="Verdana" panose="020B0604030504040204" pitchFamily="34" charset="0"/>
              </a:rPr>
              <a:t>Akay</a:t>
            </a:r>
            <a:r>
              <a:rPr lang="en-CA" dirty="0">
                <a:latin typeface="Verdana" panose="020B0604030504040204" pitchFamily="34" charset="0"/>
                <a:ea typeface="Verdana" panose="020B0604030504040204" pitchFamily="34" charset="0"/>
                <a:cs typeface="Verdana" panose="020B0604030504040204" pitchFamily="34" charset="0"/>
              </a:rPr>
              <a:t> Aye</a:t>
            </a:r>
          </a:p>
        </p:txBody>
      </p:sp>
      <p:sp>
        <p:nvSpPr>
          <p:cNvPr id="3" name="Content Placeholder 2"/>
          <p:cNvSpPr>
            <a:spLocks noGrp="1"/>
          </p:cNvSpPr>
          <p:nvPr>
            <p:ph idx="4294967295"/>
          </p:nvPr>
        </p:nvSpPr>
        <p:spPr>
          <a:xfrm>
            <a:off x="283679" y="1453643"/>
            <a:ext cx="4175185" cy="961754"/>
          </a:xfrm>
        </p:spPr>
        <p:txBody>
          <a:bodyPr>
            <a:normAutofit/>
          </a:bodyPr>
          <a:lstStyle/>
          <a:p>
            <a:pPr>
              <a:defRP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CT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KUB demonstrates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distended bladder.</a:t>
            </a:r>
          </a:p>
          <a:p>
            <a:pPr>
              <a:defRPr/>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buFont typeface="Arial" charset="0"/>
              <a:buChar char="•"/>
              <a:defRPr/>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191920" y="4414406"/>
            <a:ext cx="8706419" cy="1015663"/>
          </a:xfrm>
          <a:prstGeom prst="rect">
            <a:avLst/>
          </a:prstGeom>
          <a:noFill/>
        </p:spPr>
        <p:txBody>
          <a:bodyPr wrap="square" rtlCol="0">
            <a:spAutoFit/>
          </a:bodyPr>
          <a:lstStyle/>
          <a:p>
            <a:pPr marL="342900" indent="-342900">
              <a:buFont typeface="Arial" panose="020B0604020202020204" pitchFamily="34" charset="0"/>
              <a:buChar char="•"/>
              <a:defRP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Mr</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Akay</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Aye is initiated on pharmacotherapy for BPH. After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two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days, he urinates well without the need for intermittent catheterization</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031" y="1409974"/>
            <a:ext cx="4122549" cy="27432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438868939"/>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en-CA" sz="1600" b="1" dirty="0" smtClean="0">
                          <a:solidFill>
                            <a:srgbClr val="FFFFFF"/>
                          </a:solidFill>
                          <a:effectLst/>
                          <a:latin typeface="Verdana" panose="020B0604030504040204" pitchFamily="34" charset="0"/>
                          <a:ea typeface="Verdana" panose="020B0604030504040204" pitchFamily="34" charset="0"/>
                          <a:cs typeface="Verdana" panose="020B0604030504040204" pitchFamily="34" charset="0"/>
                        </a:rPr>
                        <a:t>Medicine/Emergency Medicine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
        <p:nvSpPr>
          <p:cNvPr id="8" name="Content Placeholder 2"/>
          <p:cNvSpPr txBox="1">
            <a:spLocks/>
          </p:cNvSpPr>
          <p:nvPr/>
        </p:nvSpPr>
        <p:spPr>
          <a:xfrm>
            <a:off x="266425" y="2245925"/>
            <a:ext cx="4175185" cy="1135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Upon insertion of the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oley catheter, 1400ml of amber-coloured urine is retrieved. </a:t>
            </a:r>
          </a:p>
          <a:p>
            <a:pPr>
              <a:defRPr/>
            </a:pP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buFont typeface="Arial" charset="0"/>
              <a:buChar char="•"/>
              <a:defRPr/>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318185" y="3347049"/>
            <a:ext cx="4175185" cy="998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Creatinine falls to 280umol/L the first morning of admission.</a:t>
            </a:r>
          </a:p>
          <a:p>
            <a:pPr>
              <a:defRPr/>
            </a:pP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buFont typeface="Arial" charset="0"/>
              <a:buChar char="•"/>
              <a:defRPr/>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214666" y="5569675"/>
            <a:ext cx="8706419" cy="1631216"/>
          </a:xfrm>
          <a:prstGeom prst="rect">
            <a:avLst/>
          </a:prstGeom>
          <a:noFill/>
        </p:spPr>
        <p:txBody>
          <a:bodyPr wrap="square" rtlCol="0">
            <a:spAutoFit/>
          </a:bodyPr>
          <a:lstStyle/>
          <a:p>
            <a:pPr marL="342900" indent="-342900">
              <a:buFont typeface="Arial" panose="020B0604020202020204" pitchFamily="34" charset="0"/>
              <a:buChar char="•"/>
              <a:defRPr/>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Mr</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Akay</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Aye’s urine culture results return, with high colony count for 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Coli. He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is stepped down to an oral antibiotic to complete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seven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days of antibiotic treatment for his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presumed UTI. </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8625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531600" y="2851266"/>
            <a:ext cx="8115300" cy="737323"/>
          </a:xfrm>
        </p:spPr>
        <p:txBody>
          <a:bodyPr>
            <a:normAutofit/>
          </a:bodyPr>
          <a:lstStyle/>
          <a:p>
            <a:pPr marL="0" indent="0" algn="ctr">
              <a:spcBef>
                <a:spcPts val="400"/>
              </a:spcBef>
              <a:buNone/>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Study assessed variability in MRI service provision and request variation within Canadian academic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centres.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endParaRPr lang="en-CA" sz="20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3726611" y="6522221"/>
            <a:ext cx="5417389" cy="584775"/>
          </a:xfrm>
          <a:prstGeom prst="rect">
            <a:avLst/>
          </a:prstGeom>
          <a:noFill/>
        </p:spPr>
        <p:txBody>
          <a:bodyPr wrap="square" rtlCol="0">
            <a:spAutoFit/>
          </a:bodyPr>
          <a:lstStyle/>
          <a:p>
            <a:pPr algn="r"/>
            <a:r>
              <a:rPr lang="en-CA" sz="1550" i="1"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Vanderby</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S. al. 2017. Can </a:t>
            </a:r>
            <a:r>
              <a:rPr lang="en-CA" sz="1550" i="1" dirty="0" err="1">
                <a:solidFill>
                  <a:srgbClr val="003152"/>
                </a:solidFill>
                <a:latin typeface="Verdana" panose="020B0604030504040204" pitchFamily="34" charset="0"/>
                <a:ea typeface="Verdana" panose="020B0604030504040204" pitchFamily="34" charset="0"/>
                <a:cs typeface="Verdana" panose="020B0604030504040204" pitchFamily="34" charset="0"/>
              </a:rPr>
              <a:t>Assoc</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 Rad </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J</a:t>
            </a:r>
            <a:r>
              <a:rPr lang="en-CA"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endPar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p:cNvSpPr txBox="1">
            <a:spLocks/>
          </p:cNvSpPr>
          <p:nvPr/>
        </p:nvSpPr>
        <p:spPr>
          <a:xfrm>
            <a:off x="254575" y="23019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Verdana" panose="020B0604030504040204" pitchFamily="34" charset="0"/>
                <a:ea typeface="Verdana" panose="020B0604030504040204" pitchFamily="34" charset="0"/>
                <a:cs typeface="Verdana" panose="020B0604030504040204" pitchFamily="34" charset="0"/>
              </a:rPr>
              <a:t>What Else Can Be </a:t>
            </a:r>
            <a:r>
              <a:rPr lang="en-US" sz="4000" b="1" dirty="0" smtClean="0">
                <a:latin typeface="Verdana" panose="020B0604030504040204" pitchFamily="34" charset="0"/>
                <a:ea typeface="Verdana" panose="020B0604030504040204" pitchFamily="34" charset="0"/>
                <a:cs typeface="Verdana" panose="020B0604030504040204" pitchFamily="34" charset="0"/>
              </a:rPr>
              <a:t>Done-</a:t>
            </a:r>
            <a:r>
              <a:rPr lang="en-US" sz="4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US" sz="4000" b="1" dirty="0" smtClean="0">
                <a:solidFill>
                  <a:srgbClr val="00C1DE"/>
                </a:solidFill>
                <a:latin typeface="Verdana" panose="020B0604030504040204" pitchFamily="34" charset="0"/>
                <a:ea typeface="Verdana" panose="020B0604030504040204" pitchFamily="34" charset="0"/>
                <a:cs typeface="Verdana" panose="020B0604030504040204" pitchFamily="34" charset="0"/>
              </a:rPr>
              <a:t>Projects?</a:t>
            </a:r>
            <a:endParaRPr lang="en-US" sz="4000" b="1" dirty="0">
              <a:solidFill>
                <a:srgbClr val="00C1D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281734" y="2282795"/>
            <a:ext cx="6384471" cy="400110"/>
          </a:xfrm>
          <a:prstGeom prst="rect">
            <a:avLst/>
          </a:prstGeom>
          <a:noFill/>
        </p:spPr>
        <p:txBody>
          <a:bodyPr wrap="square" rtlCol="0">
            <a:spAutoFit/>
          </a:bodyPr>
          <a:lstStyle/>
          <a:p>
            <a:pPr algn="ctr"/>
            <a:r>
              <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rPr>
              <a:t>Describe the Problem:</a:t>
            </a:r>
          </a:p>
        </p:txBody>
      </p:sp>
      <p:sp>
        <p:nvSpPr>
          <p:cNvPr id="2" name="Rectangle 1"/>
          <p:cNvSpPr/>
          <p:nvPr/>
        </p:nvSpPr>
        <p:spPr>
          <a:xfrm>
            <a:off x="708540" y="3958636"/>
            <a:ext cx="7703388" cy="1785104"/>
          </a:xfrm>
          <a:prstGeom prst="rect">
            <a:avLst/>
          </a:prstGeom>
        </p:spPr>
        <p:txBody>
          <a:bodyPr wrap="square">
            <a:spAutoFit/>
          </a:bodyPr>
          <a:lstStyle/>
          <a:p>
            <a:pPr>
              <a:spcBef>
                <a:spcPts val="400"/>
              </a:spcBef>
            </a:pPr>
            <a:r>
              <a:rPr lang="en-CA" sz="2000" b="1" dirty="0">
                <a:solidFill>
                  <a:srgbClr val="003152"/>
                </a:solidFill>
                <a:latin typeface="Verdana" panose="020B0604030504040204" pitchFamily="34" charset="0"/>
                <a:ea typeface="Verdana" panose="020B0604030504040204" pitchFamily="34" charset="0"/>
                <a:cs typeface="Verdana" panose="020B0604030504040204" pitchFamily="34" charset="0"/>
              </a:rPr>
              <a:t>Results:</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p>
          <a:p>
            <a:pPr marL="342900" indent="-342900">
              <a:spcBef>
                <a:spcPts val="400"/>
              </a:spcBef>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High degree of variability across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sites.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400"/>
              </a:spcBef>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Lack of standardization for prioritization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scales.</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400"/>
              </a:spcBef>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Few use referral guidelines to screen for appropriate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ordering.</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0447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514348" y="1873660"/>
            <a:ext cx="8115300" cy="1456533"/>
          </a:xfrm>
        </p:spPr>
        <p:txBody>
          <a:bodyPr>
            <a:normAutofit/>
          </a:bodyPr>
          <a:lstStyle/>
          <a:p>
            <a:pPr marL="0" indent="0" algn="ctr">
              <a:buNone/>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r>
            <a:b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b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Study measured rate of inappropriate ordering of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Transthoracic Echocardiogram (TTE)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after education and biweekly audit and feedback</a:t>
            </a:r>
          </a:p>
        </p:txBody>
      </p:sp>
      <p:sp>
        <p:nvSpPr>
          <p:cNvPr id="4" name="TextBox 3"/>
          <p:cNvSpPr txBox="1"/>
          <p:nvPr/>
        </p:nvSpPr>
        <p:spPr>
          <a:xfrm>
            <a:off x="306334" y="6512054"/>
            <a:ext cx="8889426" cy="584775"/>
          </a:xfrm>
          <a:prstGeom prst="rect">
            <a:avLst/>
          </a:prstGeom>
          <a:noFill/>
        </p:spPr>
        <p:txBody>
          <a:bodyPr wrap="square" rtlCol="0">
            <a:spAutoFit/>
          </a:bodyPr>
          <a:lstStyle/>
          <a:p>
            <a:pPr algn="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Adapted </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from Bhatia RS et </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al. 2013. JACC </a:t>
            </a:r>
            <a:r>
              <a:rPr lang="en-CA" sz="1550" i="1" dirty="0" err="1">
                <a:solidFill>
                  <a:srgbClr val="003152"/>
                </a:solidFill>
                <a:latin typeface="Verdana" panose="020B0604030504040204" pitchFamily="34" charset="0"/>
                <a:ea typeface="Verdana" panose="020B0604030504040204" pitchFamily="34" charset="0"/>
                <a:cs typeface="Verdana" panose="020B0604030504040204" pitchFamily="34" charset="0"/>
              </a:rPr>
              <a:t>Cardiovasc</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Imag</a:t>
            </a:r>
            <a:r>
              <a:rPr lang="en-CA"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endParaRPr lang="en-US"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p:cNvGraphicFramePr/>
          <p:nvPr>
            <p:extLst>
              <p:ext uri="{D42A27DB-BD31-4B8C-83A1-F6EECF244321}">
                <p14:modId xmlns:p14="http://schemas.microsoft.com/office/powerpoint/2010/main" val="3711381593"/>
              </p:ext>
            </p:extLst>
          </p:nvPr>
        </p:nvGraphicFramePr>
        <p:xfrm>
          <a:off x="502101" y="3071531"/>
          <a:ext cx="8139793" cy="29949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122714" y="5880046"/>
            <a:ext cx="2612572" cy="369332"/>
          </a:xfrm>
          <a:prstGeom prst="rect">
            <a:avLst/>
          </a:prstGeom>
          <a:noFill/>
        </p:spPr>
        <p:txBody>
          <a:bodyPr wrap="square" rtlCol="0">
            <a:spAutoFit/>
          </a:bodyPr>
          <a:lstStyle/>
          <a:p>
            <a:pPr algn="ctr"/>
            <a:r>
              <a:rPr lang="en-US" b="1"/>
              <a:t>Pre-Intervention</a:t>
            </a:r>
          </a:p>
        </p:txBody>
      </p:sp>
      <p:sp>
        <p:nvSpPr>
          <p:cNvPr id="8" name="TextBox 7"/>
          <p:cNvSpPr txBox="1"/>
          <p:nvPr/>
        </p:nvSpPr>
        <p:spPr>
          <a:xfrm>
            <a:off x="6182406" y="5881806"/>
            <a:ext cx="2612572" cy="369332"/>
          </a:xfrm>
          <a:prstGeom prst="rect">
            <a:avLst/>
          </a:prstGeom>
          <a:noFill/>
        </p:spPr>
        <p:txBody>
          <a:bodyPr wrap="square" rtlCol="0">
            <a:spAutoFit/>
          </a:bodyPr>
          <a:lstStyle/>
          <a:p>
            <a:pPr algn="ctr"/>
            <a:r>
              <a:rPr lang="en-US" b="1"/>
              <a:t>Post-Intervention</a:t>
            </a:r>
          </a:p>
        </p:txBody>
      </p:sp>
      <p:cxnSp>
        <p:nvCxnSpPr>
          <p:cNvPr id="10" name="Straight Connector 9"/>
          <p:cNvCxnSpPr/>
          <p:nvPr/>
        </p:nvCxnSpPr>
        <p:spPr>
          <a:xfrm>
            <a:off x="6335486" y="3526971"/>
            <a:ext cx="0" cy="27224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79763" y="1747073"/>
            <a:ext cx="6384471" cy="523220"/>
          </a:xfrm>
          <a:prstGeom prst="rect">
            <a:avLst/>
          </a:prstGeom>
          <a:noFill/>
        </p:spPr>
        <p:txBody>
          <a:bodyPr wrap="square" rtlCol="0">
            <a:spAutoFit/>
          </a:bodyPr>
          <a:lstStyle/>
          <a:p>
            <a:pPr algn="ctr"/>
            <a:r>
              <a:rPr lang="en-US" sz="2800" b="1" dirty="0">
                <a:solidFill>
                  <a:srgbClr val="003152"/>
                </a:solidFill>
              </a:rPr>
              <a:t>Audit &amp; Feedback:</a:t>
            </a:r>
          </a:p>
        </p:txBody>
      </p:sp>
      <p:sp>
        <p:nvSpPr>
          <p:cNvPr id="11" name="Title 1"/>
          <p:cNvSpPr txBox="1">
            <a:spLocks/>
          </p:cNvSpPr>
          <p:nvPr/>
        </p:nvSpPr>
        <p:spPr>
          <a:xfrm>
            <a:off x="254575" y="23019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Verdana" panose="020B0604030504040204" pitchFamily="34" charset="0"/>
                <a:ea typeface="Verdana" panose="020B0604030504040204" pitchFamily="34" charset="0"/>
                <a:cs typeface="Verdana" panose="020B0604030504040204" pitchFamily="34" charset="0"/>
              </a:rPr>
              <a:t>What Else Can Be </a:t>
            </a:r>
            <a:r>
              <a:rPr lang="en-US" sz="4000" b="1" dirty="0" smtClean="0">
                <a:latin typeface="Verdana" panose="020B0604030504040204" pitchFamily="34" charset="0"/>
                <a:ea typeface="Verdana" panose="020B0604030504040204" pitchFamily="34" charset="0"/>
                <a:cs typeface="Verdana" panose="020B0604030504040204" pitchFamily="34" charset="0"/>
              </a:rPr>
              <a:t>Done-</a:t>
            </a:r>
            <a:r>
              <a:rPr lang="en-US" sz="4000"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US" sz="4000" b="1" dirty="0" smtClean="0">
                <a:solidFill>
                  <a:srgbClr val="00C1DE"/>
                </a:solidFill>
                <a:latin typeface="Verdana" panose="020B0604030504040204" pitchFamily="34" charset="0"/>
                <a:ea typeface="Verdana" panose="020B0604030504040204" pitchFamily="34" charset="0"/>
                <a:cs typeface="Verdana" panose="020B0604030504040204" pitchFamily="34" charset="0"/>
              </a:rPr>
              <a:t>Projects?</a:t>
            </a:r>
            <a:endParaRPr lang="en-US" sz="4000" b="1" dirty="0">
              <a:solidFill>
                <a:srgbClr val="00C1D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6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66341" y="185513"/>
            <a:ext cx="7886700" cy="1325563"/>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What Else Can Be </a:t>
            </a:r>
            <a:r>
              <a:rPr lang="en-US" dirty="0" smtClean="0">
                <a:latin typeface="Verdana" panose="020B0604030504040204" pitchFamily="34" charset="0"/>
                <a:ea typeface="Verdana" panose="020B0604030504040204" pitchFamily="34" charset="0"/>
                <a:cs typeface="Verdana" panose="020B0604030504040204" pitchFamily="34" charset="0"/>
              </a:rPr>
              <a:t>Done - </a:t>
            </a:r>
            <a:r>
              <a:rPr lang="en-US" dirty="0" smtClean="0">
                <a:solidFill>
                  <a:srgbClr val="EF7521"/>
                </a:solidFill>
                <a:latin typeface="Verdana" panose="020B0604030504040204" pitchFamily="34" charset="0"/>
                <a:ea typeface="Verdana" panose="020B0604030504040204" pitchFamily="34" charset="0"/>
                <a:cs typeface="Verdana" panose="020B0604030504040204" pitchFamily="34" charset="0"/>
              </a:rPr>
              <a:t>System?</a:t>
            </a:r>
            <a:endParaRPr lang="en-US" dirty="0">
              <a:solidFill>
                <a:srgbClr val="EF752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a:spLocks noGrp="1"/>
          </p:cNvSpPr>
          <p:nvPr>
            <p:ph idx="1"/>
          </p:nvPr>
        </p:nvSpPr>
        <p:spPr>
          <a:xfrm>
            <a:off x="498789" y="2273496"/>
            <a:ext cx="8115300" cy="914400"/>
          </a:xfrm>
        </p:spPr>
        <p:txBody>
          <a:bodyPr>
            <a:normAutofit/>
          </a:bodyPr>
          <a:lstStyle/>
          <a:p>
            <a:pPr marL="0" indent="0" algn="ctr">
              <a:buNone/>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Study measured number of processed urine cultures after removal from pre-operative order set</a:t>
            </a:r>
          </a:p>
        </p:txBody>
      </p:sp>
      <p:graphicFrame>
        <p:nvGraphicFramePr>
          <p:cNvPr id="7" name="Chart 6"/>
          <p:cNvGraphicFramePr/>
          <p:nvPr>
            <p:extLst/>
          </p:nvPr>
        </p:nvGraphicFramePr>
        <p:xfrm>
          <a:off x="359229" y="2955470"/>
          <a:ext cx="8270421" cy="343581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346950" y="1804377"/>
            <a:ext cx="6384471" cy="400110"/>
          </a:xfrm>
          <a:prstGeom prst="rect">
            <a:avLst/>
          </a:prstGeom>
          <a:noFill/>
        </p:spPr>
        <p:txBody>
          <a:bodyPr wrap="square" rtlCol="0">
            <a:spAutoFit/>
          </a:bodyPr>
          <a:lstStyle/>
          <a:p>
            <a:pPr algn="ctr"/>
            <a:r>
              <a:rPr lang="en-US" sz="2000" b="1" dirty="0">
                <a:solidFill>
                  <a:srgbClr val="003152"/>
                </a:solidFill>
                <a:latin typeface="Verdana" panose="020B0604030504040204" pitchFamily="34" charset="0"/>
                <a:ea typeface="Verdana" panose="020B0604030504040204" pitchFamily="34" charset="0"/>
                <a:cs typeface="Verdana" panose="020B0604030504040204" pitchFamily="34" charset="0"/>
              </a:rPr>
              <a:t>Forced Constraints:</a:t>
            </a:r>
          </a:p>
        </p:txBody>
      </p:sp>
      <p:sp>
        <p:nvSpPr>
          <p:cNvPr id="10" name="TextBox 9"/>
          <p:cNvSpPr txBox="1"/>
          <p:nvPr/>
        </p:nvSpPr>
        <p:spPr>
          <a:xfrm>
            <a:off x="1690777" y="6563812"/>
            <a:ext cx="7453223" cy="553998"/>
          </a:xfrm>
          <a:prstGeom prst="rect">
            <a:avLst/>
          </a:prstGeom>
          <a:noFill/>
        </p:spPr>
        <p:txBody>
          <a:bodyPr wrap="square" rtlCol="0">
            <a:spAutoFit/>
          </a:bodyPr>
          <a:lstStyle/>
          <a:p>
            <a:pPr algn="r"/>
            <a:r>
              <a:rPr lang="en-CA" sz="150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Adapted </a:t>
            </a:r>
            <a:r>
              <a:rPr lang="en-CA" sz="1500" i="1" dirty="0">
                <a:solidFill>
                  <a:srgbClr val="003152"/>
                </a:solidFill>
                <a:latin typeface="Verdana" panose="020B0604030504040204" pitchFamily="34" charset="0"/>
                <a:ea typeface="Verdana" panose="020B0604030504040204" pitchFamily="34" charset="0"/>
                <a:cs typeface="Verdana" panose="020B0604030504040204" pitchFamily="34" charset="0"/>
              </a:rPr>
              <a:t>from Lamb MJ et </a:t>
            </a:r>
            <a:r>
              <a:rPr lang="en-CA" sz="150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al. 2016. </a:t>
            </a:r>
            <a:r>
              <a:rPr lang="en-CA" sz="1500" i="1" dirty="0" err="1">
                <a:solidFill>
                  <a:srgbClr val="003152"/>
                </a:solidFill>
                <a:latin typeface="Verdana" panose="020B0604030504040204" pitchFamily="34" charset="0"/>
                <a:ea typeface="Verdana" panose="020B0604030504040204" pitchFamily="34" charset="0"/>
                <a:cs typeface="Verdana" panose="020B0604030504040204" pitchFamily="34" charset="0"/>
              </a:rPr>
              <a:t>Clin</a:t>
            </a:r>
            <a:r>
              <a:rPr lang="en-CA" sz="1500" i="1" dirty="0">
                <a:solidFill>
                  <a:srgbClr val="003152"/>
                </a:solidFill>
                <a:latin typeface="Verdana" panose="020B0604030504040204" pitchFamily="34" charset="0"/>
                <a:ea typeface="Verdana" panose="020B0604030504040204" pitchFamily="34" charset="0"/>
                <a:cs typeface="Verdana" panose="020B0604030504040204" pitchFamily="34" charset="0"/>
              </a:rPr>
              <a:t> Infect </a:t>
            </a:r>
            <a:r>
              <a:rPr lang="en-CA" sz="150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Dis. </a:t>
            </a:r>
            <a:r>
              <a:rPr lang="en-CA" sz="150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CA" sz="150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endParaRPr lang="en-US" sz="150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8519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87" y="347876"/>
            <a:ext cx="7674692" cy="1287741"/>
          </a:xfrm>
        </p:spPr>
        <p:txBody>
          <a:bodyPr>
            <a:normAutofit fontScale="90000"/>
          </a:bodyPr>
          <a:lstStyle/>
          <a:p>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Identify </a:t>
            </a:r>
            <a:r>
              <a:rPr lang="en-CA"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Strategies to Overcome Resource </a:t>
            </a:r>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Stewardship </a:t>
            </a:r>
            <a:r>
              <a:rPr lang="en-CA" dirty="0" smtClean="0">
                <a:solidFill>
                  <a:srgbClr val="003152"/>
                </a:solidFill>
                <a:latin typeface="Verdana" panose="020B0604030504040204" pitchFamily="34" charset="0"/>
                <a:ea typeface="Verdana" panose="020B0604030504040204" pitchFamily="34" charset="0"/>
                <a:cs typeface="Verdana" panose="020B0604030504040204" pitchFamily="34" charset="0"/>
              </a:rPr>
              <a:t>Barriers</a:t>
            </a:r>
            <a:endParaRPr lang="en-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628650" y="2015405"/>
            <a:ext cx="7674692" cy="4165600"/>
          </a:xfrm>
        </p:spPr>
        <p:txBody>
          <a:bodyPr/>
          <a:lstStyle/>
          <a:p>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Think-pair-share</a:t>
            </a:r>
          </a:p>
          <a:p>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For each vignette, identify barriers that make resource stewardship challenging and one strategy to overcome a barrier </a:t>
            </a:r>
          </a:p>
          <a:p>
            <a:r>
              <a:rPr lang="en-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Be </a:t>
            </a:r>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prepared to discuss with the large group </a:t>
            </a:r>
          </a:p>
          <a:p>
            <a:pPr marL="0" indent="0">
              <a:buNone/>
            </a:pPr>
            <a:endParaRPr lang="en-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660"/>
          <a:stretch/>
        </p:blipFill>
        <p:spPr>
          <a:xfrm>
            <a:off x="2160918" y="4157931"/>
            <a:ext cx="4114800" cy="2587925"/>
          </a:xfrm>
          <a:prstGeom prst="rect">
            <a:avLst/>
          </a:prstGeom>
        </p:spPr>
      </p:pic>
    </p:spTree>
    <p:extLst>
      <p:ext uri="{BB962C8B-B14F-4D97-AF65-F5344CB8AC3E}">
        <p14:creationId xmlns:p14="http://schemas.microsoft.com/office/powerpoint/2010/main" val="10617996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77" y="-103518"/>
            <a:ext cx="7674692" cy="1287741"/>
          </a:xfrm>
        </p:spPr>
        <p:txBody>
          <a:bodyPr/>
          <a:lstStyle/>
          <a:p>
            <a:r>
              <a:rPr lang="en-CA"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Vignette: </a:t>
            </a:r>
            <a:r>
              <a:rPr lang="en-CA"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Anesthesia</a:t>
            </a:r>
            <a:endParaRPr lang="en-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09980" y="1919075"/>
            <a:ext cx="4752132" cy="4619745"/>
          </a:xfrm>
        </p:spPr>
        <p:txBody>
          <a:bodyPr>
            <a:normAutofit/>
          </a:bodyPr>
          <a:lstStyle/>
          <a:p>
            <a:pPr marL="0" indent="0">
              <a:buNone/>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You are an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Anesthesia resident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rotating through a hospital-based preoperative clinic. You notice that approximately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25 per cent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of the referrals are for patients undergoing low risk cataract surgery.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The patients arrive with baseline laboratory studies and an EKG completed, ready for your interpretation.  You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realize that your assessments do not alter their preoperative management, and ask your attending why these patients are being seen in the clinic. </a:t>
            </a:r>
          </a:p>
          <a:p>
            <a:pPr marL="0" indent="0">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139" r="29306"/>
          <a:stretch/>
        </p:blipFill>
        <p:spPr>
          <a:xfrm>
            <a:off x="5357258" y="1698172"/>
            <a:ext cx="2959352" cy="4322618"/>
          </a:xfrm>
          <a:prstGeom prst="rect">
            <a:avLst/>
          </a:prstGeom>
        </p:spPr>
      </p:pic>
    </p:spTree>
    <p:extLst>
      <p:ext uri="{BB962C8B-B14F-4D97-AF65-F5344CB8AC3E}">
        <p14:creationId xmlns:p14="http://schemas.microsoft.com/office/powerpoint/2010/main" val="8070499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0" y="-117956"/>
            <a:ext cx="7674692" cy="1287741"/>
          </a:xfrm>
        </p:spPr>
        <p:txBody>
          <a:bodyPr/>
          <a:lstStyle/>
          <a:p>
            <a:pPr algn="ctr"/>
            <a:r>
              <a:rPr lang="en-CA"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Vignette: </a:t>
            </a:r>
            <a:r>
              <a:rPr lang="en-CA"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Family Medicine </a:t>
            </a:r>
            <a:endParaRPr lang="en-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79377" y="2038206"/>
            <a:ext cx="4285924" cy="3944566"/>
          </a:xfrm>
        </p:spPr>
        <p:txBody>
          <a:bodyPr>
            <a:normAutofit/>
          </a:bodyPr>
          <a:lstStyle/>
          <a:p>
            <a:pPr marL="0" indent="0">
              <a:buNone/>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You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are a resident working in a family medicine clinic. 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30 year old female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has been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experiencing frequent headaches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for the past week. Her history is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remarkable for migraine headaches, historically only occurring 1-2 times per year. Her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neurological exam is normal. She is worried that she might have multiple sclerosis and is requesting an MRI.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397" y="1525660"/>
            <a:ext cx="3017616" cy="4543377"/>
          </a:xfrm>
          <a:prstGeom prst="rect">
            <a:avLst/>
          </a:prstGeom>
        </p:spPr>
      </p:pic>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5789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93" y="227103"/>
            <a:ext cx="7674692" cy="1287741"/>
          </a:xfrm>
        </p:spPr>
        <p:txBody>
          <a:bodyPr/>
          <a:lstStyle/>
          <a:p>
            <a:r>
              <a:rPr lang="en-CA" b="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Vignette:</a:t>
            </a:r>
            <a:r>
              <a:rPr lang="en-CA"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Emergency </a:t>
            </a:r>
            <a:r>
              <a:rPr lang="en-CA" dirty="0">
                <a:solidFill>
                  <a:srgbClr val="003152"/>
                </a:solidFill>
                <a:latin typeface="Verdana" panose="020B0604030504040204" pitchFamily="34" charset="0"/>
                <a:ea typeface="Verdana" panose="020B0604030504040204" pitchFamily="34" charset="0"/>
                <a:cs typeface="Verdana" panose="020B0604030504040204" pitchFamily="34" charset="0"/>
              </a:rPr>
              <a:t>Medicine </a:t>
            </a:r>
          </a:p>
        </p:txBody>
      </p:sp>
      <p:sp>
        <p:nvSpPr>
          <p:cNvPr id="3" name="Content Placeholder 2"/>
          <p:cNvSpPr>
            <a:spLocks noGrp="1"/>
          </p:cNvSpPr>
          <p:nvPr>
            <p:ph idx="1"/>
          </p:nvPr>
        </p:nvSpPr>
        <p:spPr>
          <a:xfrm>
            <a:off x="573555" y="1979761"/>
            <a:ext cx="4567791" cy="4351338"/>
          </a:xfrm>
        </p:spPr>
        <p:txBody>
          <a:bodyPr>
            <a:normAutofit/>
          </a:bodyPr>
          <a:lstStyle/>
          <a:p>
            <a:pPr marL="0" indent="0">
              <a:buNone/>
            </a:pP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elderly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patient from a long term care facility is sent to the ER after a fall.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As part of the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workup</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urinalysis is sent. The urinalysis is positive for leukocytes and nitrites. The patient denies any urinary symptoms. You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are the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resident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and are working directly with the program director.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You have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worked with this supervising physician before and he always insists that you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empirically treat with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antibiotics when 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urinalysis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is abnormal</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497" y="1582948"/>
            <a:ext cx="3010619" cy="4515929"/>
          </a:xfrm>
          <a:prstGeom prst="rect">
            <a:avLst/>
          </a:prstGeom>
        </p:spPr>
      </p:pic>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6710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65" y="57978"/>
            <a:ext cx="7674692" cy="1287741"/>
          </a:xfrm>
        </p:spPr>
        <p:txBody>
          <a:bodyPr/>
          <a:lstStyle/>
          <a:p>
            <a:r>
              <a:rPr lang="en-CA" b="1" dirty="0" smtClean="0">
                <a:latin typeface="Verdana" panose="020B0604030504040204" pitchFamily="34" charset="0"/>
                <a:ea typeface="Verdana" panose="020B0604030504040204" pitchFamily="34" charset="0"/>
                <a:cs typeface="Verdana" panose="020B0604030504040204" pitchFamily="34" charset="0"/>
              </a:rPr>
              <a:t>Vignette: </a:t>
            </a:r>
            <a:r>
              <a:rPr lang="en-CA" dirty="0" smtClean="0">
                <a:latin typeface="Verdana" panose="020B0604030504040204" pitchFamily="34" charset="0"/>
                <a:ea typeface="Verdana" panose="020B0604030504040204" pitchFamily="34" charset="0"/>
                <a:cs typeface="Verdana" panose="020B0604030504040204" pitchFamily="34" charset="0"/>
              </a:rPr>
              <a:t>Hematology</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59714" y="1980338"/>
            <a:ext cx="4340089" cy="3944567"/>
          </a:xfrm>
        </p:spPr>
        <p:txBody>
          <a:bodyPr>
            <a:normAutofit/>
          </a:bodyPr>
          <a:lstStyle/>
          <a:p>
            <a:pPr marL="0" indent="0">
              <a:buNone/>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You are 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hematology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resident and are seeing a patient with chronic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anemia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in your longitudinal clinic. You are certain based on the history and physical examination that the patient has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anemia of chronic disease in the context of multiple comorbidities, including chronic kidney disease.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However, the referral from the F</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amily MD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indicates that they are requesting a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bone marrow biopsy.</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449" y="1587261"/>
            <a:ext cx="3237158" cy="4873924"/>
          </a:xfrm>
          <a:prstGeom prst="rect">
            <a:avLst/>
          </a:prstGeom>
        </p:spPr>
      </p:pic>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5419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52423" y="6055743"/>
            <a:ext cx="1500996" cy="65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8099" y="179551"/>
            <a:ext cx="7674692" cy="1287741"/>
          </a:xfrm>
        </p:spPr>
        <p:txBody>
          <a:bodyPr/>
          <a:lstStyle/>
          <a:p>
            <a:r>
              <a:rPr lang="en-CA" b="1" dirty="0" smtClean="0">
                <a:latin typeface="Verdana" panose="020B0604030504040204" pitchFamily="34" charset="0"/>
                <a:ea typeface="Verdana" panose="020B0604030504040204" pitchFamily="34" charset="0"/>
                <a:cs typeface="Verdana" panose="020B0604030504040204" pitchFamily="34" charset="0"/>
              </a:rPr>
              <a:t>Vignette: </a:t>
            </a:r>
            <a:r>
              <a:rPr lang="en-CA" dirty="0" smtClean="0">
                <a:latin typeface="Verdana" panose="020B0604030504040204" pitchFamily="34" charset="0"/>
                <a:ea typeface="Verdana" panose="020B0604030504040204" pitchFamily="34" charset="0"/>
                <a:cs typeface="Verdana" panose="020B0604030504040204" pitchFamily="34" charset="0"/>
              </a:rPr>
              <a:t>Orthopedic Surgery</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651194" y="1803276"/>
            <a:ext cx="4490152" cy="4742008"/>
          </a:xfrm>
        </p:spPr>
        <p:txBody>
          <a:bodyPr>
            <a:noAutofit/>
          </a:bodyPr>
          <a:lstStyle/>
          <a:p>
            <a:pPr marL="0" indent="0">
              <a:buNone/>
            </a:pPr>
            <a:r>
              <a:rPr lang="en-CA" sz="195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You are an Orthopedic Surgery resident assessing a 72 year old male (BMI 32), referred for an 8-month history of worsening knee pain. His symptoms are aggravated by activity and has interfered with his previously active lifestyle.  The patient had been initiated on glucosamine and chondroitin with minimal relief. Examination of the knees reveals tenderness in the medial joint line, normal range of motion, crepitus, and no effusion. The referring physician is requesting consideration of arthroscopic lavage to manage this patient’s osteoarthritis.</a:t>
            </a:r>
            <a:endParaRPr lang="en-CA" sz="195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863" y="1984878"/>
            <a:ext cx="3024462" cy="4536693"/>
          </a:xfrm>
          <a:prstGeom prst="rect">
            <a:avLst/>
          </a:prstGeom>
        </p:spPr>
      </p:pic>
    </p:spTree>
    <p:extLst>
      <p:ext uri="{BB962C8B-B14F-4D97-AF65-F5344CB8AC3E}">
        <p14:creationId xmlns:p14="http://schemas.microsoft.com/office/powerpoint/2010/main" val="17184309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82" y="-48945"/>
            <a:ext cx="7674692" cy="1287741"/>
          </a:xfrm>
        </p:spPr>
        <p:txBody>
          <a:bodyPr/>
          <a:lstStyle/>
          <a:p>
            <a:r>
              <a:rPr lang="en-CA" dirty="0" smtClean="0">
                <a:solidFill>
                  <a:srgbClr val="003152"/>
                </a:solidFill>
                <a:latin typeface="Verdana" panose="020B0604030504040204" pitchFamily="34" charset="0"/>
                <a:ea typeface="Verdana" panose="020B0604030504040204" pitchFamily="34" charset="0"/>
                <a:cs typeface="Verdana" panose="020B0604030504040204" pitchFamily="34" charset="0"/>
              </a:rPr>
              <a:t>Conclusion</a:t>
            </a:r>
            <a:endParaRPr lang="en-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818433" y="2049914"/>
            <a:ext cx="7674692" cy="4165600"/>
          </a:xfrm>
        </p:spPr>
        <p:txBody>
          <a:bodyPr>
            <a:normAutofit/>
          </a:bodyPr>
          <a:lstStyle/>
          <a:p>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Resource stewardship is </a:t>
            </a:r>
            <a:r>
              <a:rPr lang="en-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 professional </a:t>
            </a:r>
            <a:r>
              <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rPr>
              <a:t>and ethical obligation. </a:t>
            </a:r>
          </a:p>
          <a:p>
            <a:r>
              <a:rPr lang="en-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Overuse is common in clinical learning environments and can harm patients.</a:t>
            </a:r>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Individual and system factors contribute to overuse.</a:t>
            </a:r>
          </a:p>
          <a:p>
            <a:r>
              <a:rPr lang="en-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Residents are uniquely positioned to decrease overuse and demonstrate resource stewardship. </a:t>
            </a:r>
            <a:endParaRPr lang="en-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931653" y="5883215"/>
            <a:ext cx="1570007" cy="81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4363"/>
          <a:stretch/>
        </p:blipFill>
        <p:spPr>
          <a:xfrm>
            <a:off x="862640" y="5943882"/>
            <a:ext cx="3381439" cy="810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454" y="5530099"/>
            <a:ext cx="2162238" cy="118923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2573" y="5831456"/>
            <a:ext cx="2074025" cy="914400"/>
          </a:xfrm>
          <a:prstGeom prst="rect">
            <a:avLst/>
          </a:prstGeom>
        </p:spPr>
      </p:pic>
    </p:spTree>
    <p:extLst>
      <p:ext uri="{BB962C8B-B14F-4D97-AF65-F5344CB8AC3E}">
        <p14:creationId xmlns:p14="http://schemas.microsoft.com/office/powerpoint/2010/main" val="3326419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3518" y="140028"/>
            <a:ext cx="7886700" cy="1325562"/>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Baby Reeve Flux</a:t>
            </a:r>
          </a:p>
        </p:txBody>
      </p:sp>
      <p:sp>
        <p:nvSpPr>
          <p:cNvPr id="5" name="Content Placeholder 4"/>
          <p:cNvSpPr>
            <a:spLocks noGrp="1"/>
          </p:cNvSpPr>
          <p:nvPr>
            <p:ph idx="4294967295"/>
          </p:nvPr>
        </p:nvSpPr>
        <p:spPr>
          <a:xfrm>
            <a:off x="95427" y="1262392"/>
            <a:ext cx="5045915" cy="5333585"/>
          </a:xfrm>
        </p:spPr>
        <p:txBody>
          <a:bodyPr vert="horz" lIns="91440" tIns="45720" rIns="91440" bIns="45720" rtlCol="0" anchor="t">
            <a:no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4-month old Reeve Flux is assessed by a Family Medicine (FM) resident for his routine immunizations. His parents are concerned about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 </a:t>
            </a:r>
            <a:r>
              <a:rPr lang="en-CA" sz="2000"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threeweek</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history of diarrhea</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a:lnSpc>
                <a:spcPct val="100000"/>
              </a:lnSpc>
            </a:pPr>
            <a:endParaRPr lang="en-CA" sz="11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Birth history: Full term, low birth weight. Brief hospitalization at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birth due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to hypoglycemia</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p>
          <a:p>
            <a:endParaRPr lang="en-CA" sz="105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Past medical history: Assessed in clinic by the FM resident several times in the past, due to persistent spit-ups.  An upper gastrointestinal (GI) series was performed which was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inconclusive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for gastroesophageal reflux disease.</a:t>
            </a:r>
          </a:p>
          <a:p>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393" r="18202"/>
          <a:stretch/>
        </p:blipFill>
        <p:spPr>
          <a:xfrm>
            <a:off x="5365629" y="1205899"/>
            <a:ext cx="3317720" cy="2894873"/>
          </a:xfrm>
          <a:prstGeom prst="rect">
            <a:avLst/>
          </a:prstGeom>
        </p:spPr>
      </p:pic>
      <p:sp>
        <p:nvSpPr>
          <p:cNvPr id="3" name="Rectangle 2"/>
          <p:cNvSpPr/>
          <p:nvPr/>
        </p:nvSpPr>
        <p:spPr>
          <a:xfrm>
            <a:off x="5365629" y="4277419"/>
            <a:ext cx="3536832" cy="2246769"/>
          </a:xfrm>
          <a:prstGeom prst="rect">
            <a:avLst/>
          </a:prstGeom>
        </p:spPr>
        <p:txBody>
          <a:bodyPr wrap="square">
            <a:spAutoFit/>
          </a:bodyPr>
          <a:lstStyle/>
          <a:p>
            <a:pPr marL="342900" indent="-342900">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Feeding: Exclusively breast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fed</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Medications: </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 </a:t>
            </a:r>
            <a:r>
              <a:rPr lang="en-CA" sz="2000" dirty="0" err="1">
                <a:solidFill>
                  <a:srgbClr val="003152"/>
                </a:solidFill>
                <a:latin typeface="Verdana" panose="020B0604030504040204" pitchFamily="34" charset="0"/>
                <a:ea typeface="Verdana" panose="020B0604030504040204" pitchFamily="34" charset="0"/>
                <a:cs typeface="Verdana" panose="020B0604030504040204" pitchFamily="34" charset="0"/>
              </a:rPr>
              <a:t>Vit</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D drops</a:t>
            </a: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 Ranitidine for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reflux (initiated 	   six weeks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ago)</a:t>
            </a:r>
          </a:p>
        </p:txBody>
      </p:sp>
      <p:graphicFrame>
        <p:nvGraphicFramePr>
          <p:cNvPr id="7" name="Table 6"/>
          <p:cNvGraphicFramePr>
            <a:graphicFrameLocks noGrp="1"/>
          </p:cNvGraphicFramePr>
          <p:nvPr>
            <p:extLst>
              <p:ext uri="{D42A27DB-BD31-4B8C-83A1-F6EECF244321}">
                <p14:modId xmlns:p14="http://schemas.microsoft.com/office/powerpoint/2010/main" val="1395010670"/>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Pediatrics/Primary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spTree>
    <p:extLst>
      <p:ext uri="{BB962C8B-B14F-4D97-AF65-F5344CB8AC3E}">
        <p14:creationId xmlns:p14="http://schemas.microsoft.com/office/powerpoint/2010/main" val="3490292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506" y="200654"/>
            <a:ext cx="7886700" cy="1325562"/>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Baby Reeve Flux</a:t>
            </a:r>
          </a:p>
        </p:txBody>
      </p:sp>
      <p:sp>
        <p:nvSpPr>
          <p:cNvPr id="3" name="Content Placeholder 2"/>
          <p:cNvSpPr>
            <a:spLocks noGrp="1"/>
          </p:cNvSpPr>
          <p:nvPr>
            <p:ph idx="4294967295"/>
          </p:nvPr>
        </p:nvSpPr>
        <p:spPr>
          <a:xfrm>
            <a:off x="86265" y="1252538"/>
            <a:ext cx="5521325" cy="5605462"/>
          </a:xfrm>
        </p:spPr>
        <p:txBody>
          <a:bodyPr vert="horz" lIns="91440" tIns="45720" rIns="91440" bIns="45720" rtlCol="0" anchor="t">
            <a:noAutofit/>
          </a:bodyPr>
          <a:lstStyle/>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Current history: </a:t>
            </a:r>
          </a:p>
          <a:p>
            <a:pPr lvl="1"/>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After every feed, he spits up a small amount of partially digested food particles.</a:t>
            </a:r>
          </a:p>
          <a:p>
            <a:pPr lvl="1"/>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No agitation or inconsolable crying associated with these episodes. </a:t>
            </a:r>
          </a:p>
          <a:p>
            <a:pPr lvl="1"/>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Loose stools started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three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weeks ago;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six to eight a day</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semi formed; no fever; no blood in stools</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Physical exam: Growing well, all parameters crossing 15th centile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(tenth </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centile at birth). No dehydration, no rash, active, partial sitting and neck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holding.</a:t>
            </a: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Due to persistent reflux and new onset diarrhea, he was referred to a Pediatric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Gastroenterologist</a:t>
            </a: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t>
            </a:r>
          </a:p>
          <a:p>
            <a:pPr marL="0" indent="0" algn="just">
              <a:buNone/>
            </a:pPr>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just"/>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just"/>
            <a:endPar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467" y="1614903"/>
            <a:ext cx="3048000" cy="4572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20424610"/>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Pediatrics/Primary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spTree>
    <p:extLst>
      <p:ext uri="{BB962C8B-B14F-4D97-AF65-F5344CB8AC3E}">
        <p14:creationId xmlns:p14="http://schemas.microsoft.com/office/powerpoint/2010/main" val="3969302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18" y="313366"/>
            <a:ext cx="7673975" cy="1287463"/>
          </a:xfrm>
        </p:spPr>
        <p:txBody>
          <a:bodyPr/>
          <a:lstStyle/>
          <a:p>
            <a:r>
              <a:rPr lang="en-CA" dirty="0">
                <a:latin typeface="Verdana" panose="020B0604030504040204" pitchFamily="34" charset="0"/>
                <a:ea typeface="Verdana" panose="020B0604030504040204" pitchFamily="34" charset="0"/>
                <a:cs typeface="Verdana" panose="020B0604030504040204" pitchFamily="34" charset="0"/>
              </a:rPr>
              <a:t>Case - Baby Reeve Flux</a:t>
            </a:r>
          </a:p>
        </p:txBody>
      </p:sp>
      <p:sp>
        <p:nvSpPr>
          <p:cNvPr id="3" name="Content Placeholder 2"/>
          <p:cNvSpPr>
            <a:spLocks noGrp="1"/>
          </p:cNvSpPr>
          <p:nvPr>
            <p:ph idx="4294967295"/>
          </p:nvPr>
        </p:nvSpPr>
        <p:spPr>
          <a:xfrm>
            <a:off x="291142" y="1134192"/>
            <a:ext cx="7886700" cy="2316373"/>
          </a:xfrm>
        </p:spPr>
        <p:txBody>
          <a:bodyPr vert="horz" lIns="91440" tIns="45720" rIns="91440" bIns="45720" rtlCol="0" anchor="t">
            <a:normAutofit/>
          </a:bodyPr>
          <a:lstStyle/>
          <a:p>
            <a:pPr marL="0" indent="0">
              <a:buNone/>
            </a:pPr>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  </a:t>
            </a: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a:solidFill>
                  <a:srgbClr val="003152"/>
                </a:solidFill>
                <a:latin typeface="Verdana" panose="020B0604030504040204" pitchFamily="34" charset="0"/>
                <a:ea typeface="Verdana" panose="020B0604030504040204" pitchFamily="34" charset="0"/>
                <a:cs typeface="Verdana" panose="020B0604030504040204" pitchFamily="34" charset="0"/>
              </a:rPr>
              <a:t>A Pediatrics resident assesses Baby Reeve in the GI clinic and orders further testing to work-up the </a:t>
            </a:r>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diarrhea.</a:t>
            </a:r>
          </a:p>
          <a:p>
            <a:pPr marL="0" indent="0">
              <a:buNone/>
            </a:pPr>
            <a:endPar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en-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At the follow up visit, all investigations ordered were unremarkable.</a:t>
            </a:r>
            <a:r>
              <a:rPr lang="en-US"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en-US"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24123267"/>
              </p:ext>
            </p:extLst>
          </p:nvPr>
        </p:nvGraphicFramePr>
        <p:xfrm>
          <a:off x="2915727" y="3518685"/>
          <a:ext cx="5900468" cy="2675085"/>
        </p:xfrm>
        <a:graphic>
          <a:graphicData uri="http://schemas.openxmlformats.org/drawingml/2006/table">
            <a:tbl>
              <a:tblPr firstRow="1" bandRow="1">
                <a:tableStyleId>{5C22544A-7EE6-4342-B048-85BDC9FD1C3A}</a:tableStyleId>
              </a:tblPr>
              <a:tblGrid>
                <a:gridCol w="2870748">
                  <a:extLst>
                    <a:ext uri="{9D8B030D-6E8A-4147-A177-3AD203B41FA5}">
                      <a16:colId xmlns="" xmlns:a16="http://schemas.microsoft.com/office/drawing/2014/main" val="4181179876"/>
                    </a:ext>
                  </a:extLst>
                </a:gridCol>
                <a:gridCol w="3029720">
                  <a:extLst>
                    <a:ext uri="{9D8B030D-6E8A-4147-A177-3AD203B41FA5}">
                      <a16:colId xmlns="" xmlns:a16="http://schemas.microsoft.com/office/drawing/2014/main" val="674773259"/>
                    </a:ext>
                  </a:extLst>
                </a:gridCol>
              </a:tblGrid>
              <a:tr h="574876">
                <a:tc>
                  <a:txBody>
                    <a:bodyPr/>
                    <a:lstStyle/>
                    <a:p>
                      <a:r>
                        <a:rPr lang="en-US" dirty="0">
                          <a:latin typeface="Verdana" panose="020B0604030504040204" pitchFamily="34" charset="0"/>
                          <a:ea typeface="Verdana" panose="020B0604030504040204" pitchFamily="34" charset="0"/>
                          <a:cs typeface="Verdana" panose="020B0604030504040204" pitchFamily="34" charset="0"/>
                        </a:rPr>
                        <a:t>Investigation</a:t>
                      </a:r>
                    </a:p>
                  </a:txBody>
                  <a:tcPr>
                    <a:solidFill>
                      <a:srgbClr val="557FA6"/>
                    </a:solidFill>
                  </a:tcPr>
                </a:tc>
                <a:tc>
                  <a:txBody>
                    <a:bodyPr/>
                    <a:lstStyle/>
                    <a:p>
                      <a:r>
                        <a:rPr lang="en-US" dirty="0">
                          <a:latin typeface="Verdana" panose="020B0604030504040204" pitchFamily="34" charset="0"/>
                          <a:ea typeface="Verdana" panose="020B0604030504040204" pitchFamily="34" charset="0"/>
                          <a:cs typeface="Verdana" panose="020B0604030504040204" pitchFamily="34" charset="0"/>
                        </a:rPr>
                        <a:t>Results </a:t>
                      </a:r>
                    </a:p>
                  </a:txBody>
                  <a:tcPr>
                    <a:solidFill>
                      <a:srgbClr val="557FA6"/>
                    </a:solidFill>
                  </a:tcPr>
                </a:tc>
                <a:extLst>
                  <a:ext uri="{0D108BD9-81ED-4DB2-BD59-A6C34878D82A}">
                    <a16:rowId xmlns="" xmlns:a16="http://schemas.microsoft.com/office/drawing/2014/main" val="1084534839"/>
                  </a:ext>
                </a:extLst>
              </a:tr>
              <a:tr h="444392">
                <a:tc>
                  <a:txBody>
                    <a:bodyPr/>
                    <a:lstStyle/>
                    <a:p>
                      <a:r>
                        <a:rPr lang="en-US" dirty="0">
                          <a:latin typeface="Verdana" panose="020B0604030504040204" pitchFamily="34" charset="0"/>
                          <a:ea typeface="Verdana" panose="020B0604030504040204" pitchFamily="34" charset="0"/>
                          <a:cs typeface="Verdana" panose="020B0604030504040204" pitchFamily="34" charset="0"/>
                        </a:rPr>
                        <a:t>Stool bacterial culture</a:t>
                      </a:r>
                    </a:p>
                  </a:txBody>
                  <a:tcPr>
                    <a:solidFill>
                      <a:srgbClr val="BBC7D9"/>
                    </a:solidFill>
                  </a:tcPr>
                </a:tc>
                <a:tc>
                  <a:txBody>
                    <a:bodyPr/>
                    <a:lstStyle/>
                    <a:p>
                      <a:r>
                        <a:rPr lang="en-US" dirty="0">
                          <a:latin typeface="Verdana" panose="020B0604030504040204" pitchFamily="34" charset="0"/>
                          <a:ea typeface="Verdana" panose="020B0604030504040204" pitchFamily="34" charset="0"/>
                          <a:cs typeface="Verdana" panose="020B0604030504040204" pitchFamily="34" charset="0"/>
                        </a:rPr>
                        <a:t>Negative</a:t>
                      </a:r>
                    </a:p>
                  </a:txBody>
                  <a:tcPr>
                    <a:solidFill>
                      <a:srgbClr val="BBC7D9"/>
                    </a:solidFill>
                  </a:tcPr>
                </a:tc>
                <a:extLst>
                  <a:ext uri="{0D108BD9-81ED-4DB2-BD59-A6C34878D82A}">
                    <a16:rowId xmlns="" xmlns:a16="http://schemas.microsoft.com/office/drawing/2014/main" val="4239503000"/>
                  </a:ext>
                </a:extLst>
              </a:tr>
              <a:tr h="767033">
                <a:tc>
                  <a:txBody>
                    <a:bodyPr/>
                    <a:lstStyle/>
                    <a:p>
                      <a:r>
                        <a:rPr lang="en-US" dirty="0">
                          <a:latin typeface="Verdana" panose="020B0604030504040204" pitchFamily="34" charset="0"/>
                          <a:ea typeface="Verdana" panose="020B0604030504040204" pitchFamily="34" charset="0"/>
                          <a:cs typeface="Verdana" panose="020B0604030504040204" pitchFamily="34" charset="0"/>
                        </a:rPr>
                        <a:t>Rotavirus latex agglutination </a:t>
                      </a:r>
                    </a:p>
                  </a:txBody>
                  <a:tcPr>
                    <a:solidFill>
                      <a:srgbClr val="D8DFE0"/>
                    </a:solidFill>
                  </a:tcPr>
                </a:tc>
                <a:tc>
                  <a:txBody>
                    <a:bodyPr/>
                    <a:lstStyle/>
                    <a:p>
                      <a:r>
                        <a:rPr lang="en-US" dirty="0">
                          <a:latin typeface="Verdana" panose="020B0604030504040204" pitchFamily="34" charset="0"/>
                          <a:ea typeface="Verdana" panose="020B0604030504040204" pitchFamily="34" charset="0"/>
                          <a:cs typeface="Verdana" panose="020B0604030504040204" pitchFamily="34" charset="0"/>
                        </a:rPr>
                        <a:t>Negative</a:t>
                      </a:r>
                    </a:p>
                  </a:txBody>
                  <a:tcPr>
                    <a:solidFill>
                      <a:srgbClr val="D8DFE0"/>
                    </a:solidFill>
                  </a:tcPr>
                </a:tc>
                <a:extLst>
                  <a:ext uri="{0D108BD9-81ED-4DB2-BD59-A6C34878D82A}">
                    <a16:rowId xmlns="" xmlns:a16="http://schemas.microsoft.com/office/drawing/2014/main" val="2417893959"/>
                  </a:ext>
                </a:extLst>
              </a:tr>
              <a:tr h="444392">
                <a:tc>
                  <a:txBody>
                    <a:bodyPr/>
                    <a:lstStyle/>
                    <a:p>
                      <a:r>
                        <a:rPr lang="en-US" dirty="0">
                          <a:latin typeface="Verdana" panose="020B0604030504040204" pitchFamily="34" charset="0"/>
                          <a:ea typeface="Verdana" panose="020B0604030504040204" pitchFamily="34" charset="0"/>
                          <a:cs typeface="Verdana" panose="020B0604030504040204" pitchFamily="34" charset="0"/>
                        </a:rPr>
                        <a:t>Serum Anion gap</a:t>
                      </a:r>
                    </a:p>
                  </a:txBody>
                  <a:tcPr>
                    <a:solidFill>
                      <a:srgbClr val="BBC7D9"/>
                    </a:solidFill>
                  </a:tcPr>
                </a:tc>
                <a:tc>
                  <a:txBody>
                    <a:bodyPr/>
                    <a:lstStyle/>
                    <a:p>
                      <a:r>
                        <a:rPr lang="en-US" dirty="0">
                          <a:solidFill>
                            <a:srgbClr val="2A2A2A"/>
                          </a:solidFill>
                          <a:latin typeface="Verdana" panose="020B0604030504040204" pitchFamily="34" charset="0"/>
                          <a:ea typeface="Verdana" panose="020B0604030504040204" pitchFamily="34" charset="0"/>
                          <a:cs typeface="Verdana" panose="020B0604030504040204" pitchFamily="34" charset="0"/>
                        </a:rPr>
                        <a:t>10 (8-12 </a:t>
                      </a:r>
                      <a:r>
                        <a:rPr lang="en-US" dirty="0" err="1">
                          <a:solidFill>
                            <a:srgbClr val="2A2A2A"/>
                          </a:solidFill>
                          <a:latin typeface="Verdana" panose="020B0604030504040204" pitchFamily="34" charset="0"/>
                          <a:ea typeface="Verdana" panose="020B0604030504040204" pitchFamily="34" charset="0"/>
                          <a:cs typeface="Verdana" panose="020B0604030504040204" pitchFamily="34" charset="0"/>
                        </a:rPr>
                        <a:t>mEq</a:t>
                      </a:r>
                      <a:r>
                        <a:rPr lang="en-US" dirty="0">
                          <a:solidFill>
                            <a:srgbClr val="2A2A2A"/>
                          </a:solidFill>
                          <a:latin typeface="Verdana" panose="020B0604030504040204" pitchFamily="34" charset="0"/>
                          <a:ea typeface="Verdana" panose="020B0604030504040204" pitchFamily="34" charset="0"/>
                          <a:cs typeface="Verdana" panose="020B0604030504040204" pitchFamily="34" charset="0"/>
                        </a:rPr>
                        <a:t>/L)</a:t>
                      </a:r>
                    </a:p>
                  </a:txBody>
                  <a:tcPr>
                    <a:solidFill>
                      <a:srgbClr val="BBC7D9"/>
                    </a:solidFill>
                  </a:tcPr>
                </a:tc>
                <a:extLst>
                  <a:ext uri="{0D108BD9-81ED-4DB2-BD59-A6C34878D82A}">
                    <a16:rowId xmlns="" xmlns:a16="http://schemas.microsoft.com/office/drawing/2014/main" val="1296018368"/>
                  </a:ext>
                </a:extLst>
              </a:tr>
              <a:tr h="444392">
                <a:tc>
                  <a:txBody>
                    <a:bodyPr/>
                    <a:lstStyle/>
                    <a:p>
                      <a:r>
                        <a:rPr lang="en-US" dirty="0">
                          <a:latin typeface="Verdana" panose="020B0604030504040204" pitchFamily="34" charset="0"/>
                          <a:ea typeface="Verdana" panose="020B0604030504040204" pitchFamily="34" charset="0"/>
                          <a:cs typeface="Verdana" panose="020B0604030504040204" pitchFamily="34" charset="0"/>
                        </a:rPr>
                        <a:t>Serum Albumin</a:t>
                      </a:r>
                    </a:p>
                  </a:txBody>
                  <a:tcPr>
                    <a:solidFill>
                      <a:srgbClr val="D8DFE0"/>
                    </a:solidFill>
                  </a:tcPr>
                </a:tc>
                <a:tc>
                  <a:txBody>
                    <a:bodyPr/>
                    <a:lstStyle/>
                    <a:p>
                      <a:r>
                        <a:rPr lang="en-US" dirty="0">
                          <a:latin typeface="Verdana" panose="020B0604030504040204" pitchFamily="34" charset="0"/>
                          <a:ea typeface="Verdana" panose="020B0604030504040204" pitchFamily="34" charset="0"/>
                          <a:cs typeface="Verdana" panose="020B0604030504040204" pitchFamily="34" charset="0"/>
                        </a:rPr>
                        <a:t>44 (37–55mg/L)</a:t>
                      </a:r>
                    </a:p>
                  </a:txBody>
                  <a:tcPr>
                    <a:solidFill>
                      <a:srgbClr val="D8DFE0"/>
                    </a:solidFill>
                  </a:tcPr>
                </a:tc>
                <a:extLst>
                  <a:ext uri="{0D108BD9-81ED-4DB2-BD59-A6C34878D82A}">
                    <a16:rowId xmlns="" xmlns:a16="http://schemas.microsoft.com/office/drawing/2014/main" val="426569526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20424610"/>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en-CA" sz="1600" b="1"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Pediatrics/Primary Care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0312" t="63527" r="21611"/>
          <a:stretch/>
        </p:blipFill>
        <p:spPr>
          <a:xfrm rot="16200000">
            <a:off x="358437" y="3878017"/>
            <a:ext cx="2260121" cy="1957320"/>
          </a:xfrm>
          <a:prstGeom prst="rect">
            <a:avLst/>
          </a:prstGeom>
        </p:spPr>
      </p:pic>
    </p:spTree>
    <p:extLst>
      <p:ext uri="{BB962C8B-B14F-4D97-AF65-F5344CB8AC3E}">
        <p14:creationId xmlns:p14="http://schemas.microsoft.com/office/powerpoint/2010/main" val="890727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template-16-9-minimal-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6" id="{3491C5C6-A9C2-494F-B45E-E9AB1A211DF3}" vid="{3DBEACFB-5F2B-2C4E-9D34-1F759A35CB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40820</TotalTime>
  <Words>7437</Words>
  <Application>Microsoft Office PowerPoint</Application>
  <PresentationFormat>On-screen Show (4:3)</PresentationFormat>
  <Paragraphs>962</Paragraphs>
  <Slides>69</Slides>
  <Notes>68</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ppt-template-16-9-minimal-b</vt:lpstr>
      <vt:lpstr>Foundations of Resource Stewardship</vt:lpstr>
      <vt:lpstr>PowerPoint Presentation</vt:lpstr>
      <vt:lpstr>Objectives</vt:lpstr>
      <vt:lpstr>Case – Mr. Akay Aye</vt:lpstr>
      <vt:lpstr>Case – Mr. Akay Aye</vt:lpstr>
      <vt:lpstr>Case – Mr. Akay Aye</vt:lpstr>
      <vt:lpstr>Case - Baby Reeve Flux</vt:lpstr>
      <vt:lpstr>Case - Baby Reeve Flux</vt:lpstr>
      <vt:lpstr>Case - Baby Reeve Flux</vt:lpstr>
      <vt:lpstr>Case - Mrs. Hanna Fall</vt:lpstr>
      <vt:lpstr>Case - Mrs. Hanna Fall</vt:lpstr>
      <vt:lpstr>Case - Mrs. Hanna Fall</vt:lpstr>
      <vt:lpstr>Case - Mr. Ernie Ah</vt:lpstr>
      <vt:lpstr>Case - Mr. Ernie Ah</vt:lpstr>
      <vt:lpstr> Case - Mr. Ernie Ah</vt:lpstr>
      <vt:lpstr>Case - Mrs. Alda Ritis</vt:lpstr>
      <vt:lpstr>Case - Mrs. Alda Ritis</vt:lpstr>
      <vt:lpstr>Case - Mrs. Alda Ritis</vt:lpstr>
      <vt:lpstr>Resource Stewardship</vt:lpstr>
      <vt:lpstr>PowerPoint Presentation</vt:lpstr>
      <vt:lpstr>PowerPoint Presentation</vt:lpstr>
      <vt:lpstr>Quality Problems: Underuse, Overuse, Misuse </vt:lpstr>
      <vt:lpstr>Harms of Overuse </vt:lpstr>
      <vt:lpstr>Systems Perspective:  Healthcare Sustainability </vt:lpstr>
      <vt:lpstr>Systems Perspective:  Healthcare Sustainability </vt:lpstr>
      <vt:lpstr>PowerPoint Presentation</vt:lpstr>
      <vt:lpstr>PowerPoint Presentation</vt:lpstr>
      <vt:lpstr>Ethics of Stewardship</vt:lpstr>
      <vt:lpstr>Case – Mr. Akay Aye: Harm from Care </vt:lpstr>
      <vt:lpstr> </vt:lpstr>
      <vt:lpstr>Case - Baby Reeve Flux:  Harm from Care</vt:lpstr>
      <vt:lpstr>Case - Baby Reeve Flux:  Harm from Care</vt:lpstr>
      <vt:lpstr>Case - Mrs. Hanna Fall:  Harm from Care</vt:lpstr>
      <vt:lpstr>Case - Mrs. Hanna Fall:  Harm from Care</vt:lpstr>
      <vt:lpstr>Case – Mr. Ernie Ah: Harm from Care</vt:lpstr>
      <vt:lpstr>PowerPoint Presentation</vt:lpstr>
      <vt:lpstr>PowerPoint Presentation</vt:lpstr>
      <vt:lpstr>PowerPoint Presentation</vt:lpstr>
      <vt:lpstr>Residents and  Resource Stewardship</vt:lpstr>
      <vt:lpstr>PowerPoint Presentation</vt:lpstr>
      <vt:lpstr>PowerPoint Presentation</vt:lpstr>
      <vt:lpstr>PowerPoint Presentation</vt:lpstr>
      <vt:lpstr>PowerPoint Presentation</vt:lpstr>
      <vt:lpstr>What Can You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Do?</vt:lpstr>
      <vt:lpstr>PowerPoint Presentation</vt:lpstr>
      <vt:lpstr>PowerPoint Presentation</vt:lpstr>
      <vt:lpstr>PowerPoint Presentation</vt:lpstr>
      <vt:lpstr>PowerPoint Presentation</vt:lpstr>
      <vt:lpstr>What Else Can Be Done?</vt:lpstr>
      <vt:lpstr>What Else Can Be Done-Education?</vt:lpstr>
      <vt:lpstr>PowerPoint Presentation</vt:lpstr>
      <vt:lpstr>PowerPoint Presentation</vt:lpstr>
      <vt:lpstr>What Else Can Be Done - System?</vt:lpstr>
      <vt:lpstr>Identify Strategies to Overcome Resource Stewardship Barriers</vt:lpstr>
      <vt:lpstr>Vignette: Anesthesia</vt:lpstr>
      <vt:lpstr>Vignette: Family Medicine </vt:lpstr>
      <vt:lpstr>Vignette: Emergency Medicine </vt:lpstr>
      <vt:lpstr>Vignette: Hematology</vt:lpstr>
      <vt:lpstr>Vignette: Orthopedic Surgery</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jtvngo</dc:creator>
  <cp:lastModifiedBy>Gorczakow, Areta</cp:lastModifiedBy>
  <cp:revision>1231</cp:revision>
  <dcterms:created xsi:type="dcterms:W3CDTF">2016-10-28T03:28:10Z</dcterms:created>
  <dcterms:modified xsi:type="dcterms:W3CDTF">2018-08-21T14:30:51Z</dcterms:modified>
</cp:coreProperties>
</file>