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9"/>
  </p:notesMasterIdLst>
  <p:sldIdLst>
    <p:sldId id="257" r:id="rId5"/>
    <p:sldId id="272" r:id="rId6"/>
    <p:sldId id="273" r:id="rId7"/>
    <p:sldId id="258" r:id="rId8"/>
    <p:sldId id="259" r:id="rId9"/>
    <p:sldId id="284" r:id="rId10"/>
    <p:sldId id="285" r:id="rId11"/>
    <p:sldId id="261" r:id="rId12"/>
    <p:sldId id="262" r:id="rId13"/>
    <p:sldId id="263" r:id="rId14"/>
    <p:sldId id="264" r:id="rId15"/>
    <p:sldId id="265" r:id="rId16"/>
    <p:sldId id="266" r:id="rId17"/>
    <p:sldId id="267" r:id="rId18"/>
    <p:sldId id="277" r:id="rId19"/>
    <p:sldId id="286" r:id="rId20"/>
    <p:sldId id="278" r:id="rId21"/>
    <p:sldId id="280" r:id="rId22"/>
    <p:sldId id="281" r:id="rId23"/>
    <p:sldId id="282" r:id="rId24"/>
    <p:sldId id="287" r:id="rId25"/>
    <p:sldId id="288" r:id="rId26"/>
    <p:sldId id="289" r:id="rId27"/>
    <p:sldId id="29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3A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64"/>
    <p:restoredTop sz="85848" autoAdjust="0"/>
  </p:normalViewPr>
  <p:slideViewPr>
    <p:cSldViewPr snapToGrid="0" snapToObjects="1">
      <p:cViewPr varScale="1">
        <p:scale>
          <a:sx n="98" d="100"/>
          <a:sy n="98" d="100"/>
        </p:scale>
        <p:origin x="15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2A69E-8F97-A349-9B8A-A00E6249AC0C}" type="datetimeFigureOut">
              <a:rPr lang="en-US" smtClean="0"/>
              <a:t>11/10/2021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9E6494-AFFC-FE46-8CA3-2FC26414D6E0}" type="slidenum">
              <a:rPr lang="en-US" smtClean="0"/>
              <a:t>‹#›</a:t>
            </a:fld>
            <a:endParaRPr lang="en-US"/>
          </a:p>
        </p:txBody>
      </p:sp>
    </p:spTree>
    <p:extLst>
      <p:ext uri="{BB962C8B-B14F-4D97-AF65-F5344CB8AC3E}">
        <p14:creationId xmlns:p14="http://schemas.microsoft.com/office/powerpoint/2010/main" val="3694052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information about presenters</a:t>
            </a:r>
          </a:p>
        </p:txBody>
      </p:sp>
      <p:sp>
        <p:nvSpPr>
          <p:cNvPr id="4" name="Slide Number Placeholder 3"/>
          <p:cNvSpPr>
            <a:spLocks noGrp="1"/>
          </p:cNvSpPr>
          <p:nvPr>
            <p:ph type="sldNum" sz="quarter" idx="5"/>
          </p:nvPr>
        </p:nvSpPr>
        <p:spPr/>
        <p:txBody>
          <a:bodyPr/>
          <a:lstStyle/>
          <a:p>
            <a:fld id="{2D9E6494-AFFC-FE46-8CA3-2FC26414D6E0}" type="slidenum">
              <a:rPr lang="en-US" smtClean="0"/>
              <a:t>1</a:t>
            </a:fld>
            <a:endParaRPr lang="en-US"/>
          </a:p>
        </p:txBody>
      </p:sp>
    </p:spTree>
    <p:extLst>
      <p:ext uri="{BB962C8B-B14F-4D97-AF65-F5344CB8AC3E}">
        <p14:creationId xmlns:p14="http://schemas.microsoft.com/office/powerpoint/2010/main" val="18060413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baseline="0" dirty="0"/>
              <a:t>• Review examples or experiences about how the four types of patient-</a:t>
            </a:r>
            <a:r>
              <a:rPr lang="en-US" baseline="0" dirty="0" err="1"/>
              <a:t>centred</a:t>
            </a:r>
            <a:r>
              <a:rPr lang="en-US" baseline="0" dirty="0"/>
              <a:t> relationships applies to your specialty.</a:t>
            </a:r>
          </a:p>
          <a:p>
            <a:r>
              <a:rPr lang="en-US" baseline="0" dirty="0"/>
              <a:t>• SEE T4 activity in the </a:t>
            </a:r>
            <a:r>
              <a:rPr lang="en-US" i="1" baseline="0" dirty="0"/>
              <a:t>CanMEDS Teaching and Assessment Tools Guide</a:t>
            </a:r>
            <a:endParaRPr lang="en-US" i="1"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dirty="0"/>
              <a:t>• See Table ME-4 in the CanMEDS Teaching and assessment Tools Guide, Page 21. Five stages of the learner on the Medical Expert competence continuum</a:t>
            </a:r>
            <a:endParaRPr lang="en-US" baseline="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Do</a:t>
            </a:r>
            <a:r>
              <a:rPr lang="en-US" baseline="0" dirty="0"/>
              <a:t> a learning activity - </a:t>
            </a:r>
            <a:r>
              <a:rPr lang="en-US" dirty="0"/>
              <a:t>Worksheet T3  from the </a:t>
            </a:r>
            <a:r>
              <a:rPr lang="en-US" i="1" dirty="0"/>
              <a:t>CanMEDS Teaching</a:t>
            </a:r>
            <a:r>
              <a:rPr lang="en-US" i="1" baseline="0" dirty="0"/>
              <a:t> and Assessment Tools Guide </a:t>
            </a:r>
            <a:r>
              <a:rPr lang="en-US" baseline="0" dirty="0"/>
              <a:t>Medical Expert Role chapter </a:t>
            </a:r>
            <a:r>
              <a:rPr lang="en-US" dirty="0"/>
              <a:t>is suggested.</a:t>
            </a:r>
          </a:p>
          <a:p>
            <a:endParaRPr lang="en-US" b="0" dirty="0"/>
          </a:p>
          <a:p>
            <a:r>
              <a:rPr lang="en-US" b="0" dirty="0"/>
              <a:t>• Can do on own or in groups</a:t>
            </a:r>
          </a:p>
          <a:p>
            <a:r>
              <a:rPr lang="en-US" b="0" dirty="0"/>
              <a:t>• Groups are appropriate when everyone is in the same specialty as examples will vary with each specialty</a:t>
            </a:r>
          </a:p>
          <a:p>
            <a:r>
              <a:rPr lang="en-US" b="0" dirty="0"/>
              <a:t>• Explore answers in small groups or with the whole group</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Table ME-5. Examples of Medical Expert activities at two points in the Medical Expert competence continuum</a:t>
            </a:r>
          </a:p>
          <a:p>
            <a:pPr algn="l"/>
            <a:r>
              <a:rPr lang="en-US" sz="1200" b="0" i="0" u="none" strike="noStrike" baseline="0" dirty="0">
                <a:latin typeface="Frutiger-Light"/>
              </a:rPr>
              <a:t>• Explore how generic samples do/do not apply to their specialty</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r>
              <a:rPr lang="en-US" dirty="0"/>
              <a:t>• Table ME-6. Review Barriers and Supports to Help Seeking.</a:t>
            </a:r>
          </a:p>
          <a:p>
            <a:r>
              <a:rPr lang="en-US" dirty="0"/>
              <a:t>• Review how this applies to your specialty.</a:t>
            </a:r>
          </a:p>
          <a:p>
            <a:r>
              <a:rPr lang="en-US" dirty="0"/>
              <a:t>If your specialty is working within the Competence by Design system change STR to Competency Training Requirements</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15</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Revisit workshop goals</a:t>
            </a:r>
            <a:r>
              <a:rPr lang="en-US" baseline="0" dirty="0"/>
              <a:t> and objectives.</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16</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07D704-9314-4B42-894E-F86AA4E07FE8}" type="slidenum">
              <a:rPr lang="en-US" smtClean="0"/>
              <a:pPr/>
              <a:t>17</a:t>
            </a:fld>
            <a:endParaRPr lang="en-US"/>
          </a:p>
        </p:txBody>
      </p:sp>
    </p:spTree>
    <p:extLst>
      <p:ext uri="{BB962C8B-B14F-4D97-AF65-F5344CB8AC3E}">
        <p14:creationId xmlns:p14="http://schemas.microsoft.com/office/powerpoint/2010/main" val="9710094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dirty="0"/>
              <a:t>• Key Competencies from the </a:t>
            </a:r>
            <a:r>
              <a:rPr lang="en-US" i="1" dirty="0"/>
              <a:t>CanMEDS 2015 Physician Competency Framework</a:t>
            </a:r>
          </a:p>
          <a:p>
            <a:pPr algn="l"/>
            <a:r>
              <a:rPr lang="en-US" dirty="0"/>
              <a:t>• Avoid including competencies for learners</a:t>
            </a:r>
          </a:p>
          <a:p>
            <a:pPr algn="l"/>
            <a:r>
              <a:rPr lang="en-US" dirty="0"/>
              <a:t>• You may wish to use this slide if you are giving the presentation to teachers or planners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19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2</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pPr marL="174708" indent="-174708">
              <a:buFont typeface="Arial" pitchFamily="34" charset="0"/>
              <a:buChar char="•"/>
            </a:pPr>
            <a:endParaRPr lang="en-US" i="0"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20</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21</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22</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23</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24</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algn="l"/>
            <a:r>
              <a:rPr lang="en-US" sz="1200" b="0" i="0" u="none" strike="noStrike" baseline="0" dirty="0">
                <a:latin typeface="Frutiger-Light"/>
              </a:rPr>
              <a:t>• From the </a:t>
            </a:r>
            <a:r>
              <a:rPr lang="en-US" sz="1200" b="0" i="1" u="none" strike="noStrike" baseline="0" dirty="0">
                <a:latin typeface="Frutiger-LightItalic"/>
              </a:rPr>
              <a:t>CanMEDS 2015 Physician Competency Framework</a:t>
            </a:r>
          </a:p>
          <a:p>
            <a:pPr algn="l"/>
            <a:r>
              <a:rPr lang="en-US" sz="1200" b="0" i="0" u="none" strike="noStrike" baseline="0" dirty="0">
                <a:latin typeface="Frutiger-Light"/>
              </a:rPr>
              <a:t>• Use one slide for each key competency and associated enabling competencies</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002CFF-F8EB-1B44-9AF8-4EFED7FBBE6F}" type="slidenum">
              <a:rPr lang="en-US"/>
              <a:pPr/>
              <a:t>3</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5363" name="Rectangle 3"/>
          <p:cNvSpPr>
            <a:spLocks noGrp="1" noChangeArrowheads="1"/>
          </p:cNvSpPr>
          <p:nvPr>
            <p:ph type="body" idx="1"/>
          </p:nvPr>
        </p:nvSpPr>
        <p:spPr/>
        <p:txBody>
          <a:bodyPr/>
          <a:lstStyle/>
          <a:p>
            <a:r>
              <a:rPr lang="en-US" i="0" dirty="0"/>
              <a:t>• SAMPLE goals and objectives of the session – revise as required.</a:t>
            </a:r>
          </a:p>
          <a:p>
            <a:r>
              <a:rPr lang="en-US" i="0" dirty="0"/>
              <a:t>• CONSIDER doing a ‘warm up activity’</a:t>
            </a:r>
          </a:p>
          <a:p>
            <a:r>
              <a:rPr lang="en-US" i="0" dirty="0"/>
              <a:t>• Review/revise goals and objectives.</a:t>
            </a:r>
          </a:p>
          <a:p>
            <a:r>
              <a:rPr lang="en-US" i="0" dirty="0"/>
              <a:t>• Insert agenda slide if desired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850FA7-B05B-5E41-BF00-1CD82F8B0027}" type="slidenum">
              <a:rPr lang="en-US"/>
              <a:pPr/>
              <a:t>4</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6387" name="Rectangle 3"/>
          <p:cNvSpPr>
            <a:spLocks noGrp="1" noChangeArrowheads="1"/>
          </p:cNvSpPr>
          <p:nvPr>
            <p:ph type="body" idx="1"/>
          </p:nvPr>
        </p:nvSpPr>
        <p:spPr/>
        <p:txBody>
          <a:bodyPr/>
          <a:lstStyle/>
          <a:p>
            <a:r>
              <a:rPr lang="en-US" dirty="0"/>
              <a:t>Reasons</a:t>
            </a:r>
            <a:r>
              <a:rPr lang="en-US" baseline="0" dirty="0"/>
              <a:t> why this Role is important.</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5</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Definition from the </a:t>
            </a:r>
            <a:r>
              <a:rPr lang="en-US" sz="1200" b="0" i="1" u="none" strike="noStrike" kern="1200" baseline="0" dirty="0">
                <a:solidFill>
                  <a:schemeClr val="tx1"/>
                </a:solidFill>
                <a:latin typeface="Times" charset="0"/>
                <a:ea typeface="Osaka" charset="0"/>
                <a:cs typeface="Osaka" charset="0"/>
              </a:rPr>
              <a:t>CanMEDS 2015 Physician Competency Framework</a:t>
            </a:r>
          </a:p>
          <a:p>
            <a:r>
              <a:rPr lang="en-US" sz="1200" b="0" i="0" u="none" strike="noStrike" kern="1200" baseline="0" dirty="0">
                <a:solidFill>
                  <a:schemeClr val="tx1"/>
                </a:solidFill>
                <a:latin typeface="Times" charset="0"/>
                <a:ea typeface="Osaka" charset="0"/>
                <a:cs typeface="Osaka" charset="0"/>
              </a:rPr>
              <a:t>• Avoid including competencies for learners</a:t>
            </a:r>
          </a:p>
          <a:p>
            <a:r>
              <a:rPr lang="en-US" sz="1200" b="0" i="0" u="none" strike="noStrike" kern="1200" baseline="0" dirty="0">
                <a:solidFill>
                  <a:schemeClr val="tx1"/>
                </a:solidFill>
                <a:latin typeface="Times" charset="0"/>
                <a:ea typeface="Osaka" charset="0"/>
                <a:cs typeface="Osaka" charset="0"/>
              </a:rPr>
              <a:t>• If you are giving this presentation to teachers or planners, you may want to add the key and enabling competencies</a:t>
            </a:r>
            <a:endParaRPr lang="en-US" dirty="0"/>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6</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pPr marL="0" indent="0">
              <a:buFont typeface="Arial" pitchFamily="34" charset="0"/>
              <a:buNone/>
            </a:pPr>
            <a:r>
              <a:rPr lang="en-US" dirty="0"/>
              <a:t>•</a:t>
            </a:r>
            <a:r>
              <a:rPr lang="en-US" baseline="0" dirty="0"/>
              <a:t> </a:t>
            </a:r>
            <a:r>
              <a:rPr lang="en-US" dirty="0"/>
              <a:t>Truth behind</a:t>
            </a:r>
            <a:r>
              <a:rPr lang="en-US" baseline="0" dirty="0"/>
              <a:t> misconceptions</a:t>
            </a:r>
            <a:endParaRPr lang="en-US" dirty="0"/>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C77D1D-0722-D24A-9F2C-32F23CCB5F92}" type="slidenum">
              <a:rPr lang="en-US"/>
              <a:pPr/>
              <a:t>7</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19459" name="Rectangle 3"/>
          <p:cNvSpPr>
            <a:spLocks noGrp="1" noChangeArrowheads="1"/>
          </p:cNvSpPr>
          <p:nvPr>
            <p:ph type="body" idx="1"/>
          </p:nvPr>
        </p:nvSpPr>
        <p:spPr/>
        <p:txBody>
          <a:bodyPr/>
          <a:lstStyle/>
          <a:p>
            <a:r>
              <a:rPr lang="en-US" dirty="0"/>
              <a:t>•</a:t>
            </a:r>
            <a:r>
              <a:rPr lang="en-US" baseline="0" dirty="0"/>
              <a:t> </a:t>
            </a:r>
            <a:r>
              <a:rPr lang="en-US" sz="1200" b="0" i="0" u="none" strike="noStrike" kern="1200" baseline="0" dirty="0">
                <a:solidFill>
                  <a:schemeClr val="tx1"/>
                </a:solidFill>
                <a:latin typeface="Times" charset="0"/>
                <a:ea typeface="Osaka" charset="0"/>
                <a:cs typeface="Osaka" charset="0"/>
              </a:rPr>
              <a:t>Define from the </a:t>
            </a:r>
            <a:r>
              <a:rPr lang="en-US" sz="1200" b="0" i="1" u="none" strike="noStrike" kern="1200" baseline="0" dirty="0">
                <a:solidFill>
                  <a:schemeClr val="tx1"/>
                </a:solidFill>
                <a:latin typeface="Times" charset="0"/>
                <a:ea typeface="Osaka" charset="0"/>
                <a:cs typeface="Osaka" charset="0"/>
              </a:rPr>
              <a:t>CanMEDS Teaching and Assessment Tools Guide </a:t>
            </a:r>
            <a:r>
              <a:rPr lang="en-US" sz="1200" b="0" i="0" u="none" strike="noStrike" kern="1200" baseline="0" dirty="0">
                <a:solidFill>
                  <a:schemeClr val="tx1"/>
                </a:solidFill>
                <a:latin typeface="Times" charset="0"/>
                <a:ea typeface="Osaka" charset="0"/>
                <a:cs typeface="Osaka" charset="0"/>
              </a:rPr>
              <a:t>Medical Expert Role chapter.</a:t>
            </a:r>
            <a:endParaRPr lang="en-US" sz="1200" b="0" i="1" u="none" strike="noStrike" kern="1200" baseline="0" dirty="0">
              <a:solidFill>
                <a:schemeClr val="tx1"/>
              </a:solidFill>
              <a:latin typeface="Times" charset="0"/>
              <a:ea typeface="Osaka" charset="0"/>
              <a:cs typeface="Osaka" charset="0"/>
            </a:endParaRPr>
          </a:p>
          <a:p>
            <a:r>
              <a:rPr lang="en-US" sz="1200" b="0" i="0" u="none" strike="noStrike" kern="1200" baseline="0" dirty="0">
                <a:solidFill>
                  <a:schemeClr val="tx1"/>
                </a:solidFill>
                <a:latin typeface="Times" charset="0"/>
                <a:ea typeface="Osaka" charset="0"/>
                <a:cs typeface="Osaka" charset="0"/>
              </a:rPr>
              <a:t>• Provide examples of these terms in your specialty</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8</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Trigger words relating to the process of Medical Expert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FDE67-B943-464C-B4FD-42F41E4934FC}" type="slidenum">
              <a:rPr lang="en-US"/>
              <a:pPr/>
              <a:t>9</a:t>
            </a:fld>
            <a:endParaRPr lang="en-US"/>
          </a:p>
        </p:txBody>
      </p:sp>
      <p:sp>
        <p:nvSpPr>
          <p:cNvPr id="21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21507" name="Rectangle 3"/>
          <p:cNvSpPr>
            <a:spLocks noGrp="1" noChangeArrowheads="1"/>
          </p:cNvSpPr>
          <p:nvPr>
            <p:ph type="body" idx="1"/>
          </p:nvPr>
        </p:nvSpPr>
        <p:spPr/>
        <p:txBody>
          <a:bodyPr/>
          <a:lstStyle/>
          <a:p>
            <a:pPr marL="174708" indent="-174708">
              <a:buFont typeface="Arial" pitchFamily="34" charset="0"/>
              <a:buChar char="•"/>
            </a:pPr>
            <a:r>
              <a:rPr lang="en-US" dirty="0"/>
              <a:t>Trigger words relating to the content of Medical Expert</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D9E0-B3ED-724F-9028-69BE23880944}"/>
              </a:ext>
            </a:extLst>
          </p:cNvPr>
          <p:cNvSpPr>
            <a:spLocks noGrp="1"/>
          </p:cNvSpPr>
          <p:nvPr>
            <p:ph type="ctrTitle"/>
          </p:nvPr>
        </p:nvSpPr>
        <p:spPr>
          <a:xfrm>
            <a:off x="6043353" y="872979"/>
            <a:ext cx="5652927" cy="1986597"/>
          </a:xfrm>
          <a:prstGeom prst="rect">
            <a:avLst/>
          </a:prstGeom>
        </p:spPr>
        <p:txBody>
          <a:bodyPr anchor="b">
            <a:noAutofit/>
          </a:bodyPr>
          <a:lstStyle>
            <a:lvl1pPr algn="l">
              <a:defRPr sz="5400" baseline="0">
                <a:solidFill>
                  <a:schemeClr val="tx2"/>
                </a:solidFill>
                <a:latin typeface="+mj-lt"/>
              </a:defRPr>
            </a:lvl1pPr>
          </a:lstStyle>
          <a:p>
            <a:r>
              <a:rPr lang="en-US" dirty="0"/>
              <a:t>Click to edit Master title style</a:t>
            </a:r>
          </a:p>
        </p:txBody>
      </p:sp>
      <p:sp>
        <p:nvSpPr>
          <p:cNvPr id="3" name="Subtitle 2">
            <a:extLst>
              <a:ext uri="{FF2B5EF4-FFF2-40B4-BE49-F238E27FC236}">
                <a16:creationId xmlns:a16="http://schemas.microsoft.com/office/drawing/2014/main" id="{4D708D59-5533-984A-ABC7-8D0F7571CAFA}"/>
              </a:ext>
            </a:extLst>
          </p:cNvPr>
          <p:cNvSpPr>
            <a:spLocks noGrp="1"/>
          </p:cNvSpPr>
          <p:nvPr>
            <p:ph type="subTitle" idx="1"/>
          </p:nvPr>
        </p:nvSpPr>
        <p:spPr>
          <a:xfrm>
            <a:off x="6043354" y="2859576"/>
            <a:ext cx="5652926" cy="1014298"/>
          </a:xfrm>
          <a:prstGeom prst="rect">
            <a:avLst/>
          </a:prstGeom>
        </p:spPr>
        <p:txBody>
          <a:bodyPr>
            <a:noAutofit/>
          </a:bodyPr>
          <a:lstStyle>
            <a:lvl1pPr marL="0" indent="0" algn="l">
              <a:buNone/>
              <a:defRPr sz="2800" b="1">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TextBox 10">
            <a:extLst>
              <a:ext uri="{FF2B5EF4-FFF2-40B4-BE49-F238E27FC236}">
                <a16:creationId xmlns:a16="http://schemas.microsoft.com/office/drawing/2014/main" id="{97A8331F-1226-2E4C-8D0A-2719D5B1ABF3}"/>
              </a:ext>
            </a:extLst>
          </p:cNvPr>
          <p:cNvSpPr txBox="1"/>
          <p:nvPr userDrawn="1"/>
        </p:nvSpPr>
        <p:spPr>
          <a:xfrm>
            <a:off x="6043354" y="3666011"/>
            <a:ext cx="665017" cy="46166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0000"/>
              </a:lnSpc>
              <a:spcAft>
                <a:spcPts val="600"/>
              </a:spcAft>
            </a:pPr>
            <a:r>
              <a:rPr lang="en-US" sz="2400" b="1" dirty="0">
                <a:solidFill>
                  <a:schemeClr val="accent4"/>
                </a:solidFill>
              </a:rPr>
              <a:t>•••</a:t>
            </a:r>
          </a:p>
        </p:txBody>
      </p:sp>
      <p:pic>
        <p:nvPicPr>
          <p:cNvPr id="6" name="Picture 5">
            <a:extLst>
              <a:ext uri="{FF2B5EF4-FFF2-40B4-BE49-F238E27FC236}">
                <a16:creationId xmlns:a16="http://schemas.microsoft.com/office/drawing/2014/main" id="{B6F5D0A3-D3EE-DD47-9957-D461808EB5A8}"/>
              </a:ext>
            </a:extLst>
          </p:cNvPr>
          <p:cNvPicPr>
            <a:picLocks noChangeAspect="1"/>
          </p:cNvPicPr>
          <p:nvPr userDrawn="1"/>
        </p:nvPicPr>
        <p:blipFill>
          <a:blip r:embed="rId2"/>
          <a:stretch>
            <a:fillRect/>
          </a:stretch>
        </p:blipFill>
        <p:spPr>
          <a:xfrm>
            <a:off x="9561170" y="295264"/>
            <a:ext cx="2249424" cy="989330"/>
          </a:xfrm>
          <a:prstGeom prst="rect">
            <a:avLst/>
          </a:prstGeom>
        </p:spPr>
      </p:pic>
      <p:pic>
        <p:nvPicPr>
          <p:cNvPr id="7" name="Picture 6">
            <a:extLst>
              <a:ext uri="{FF2B5EF4-FFF2-40B4-BE49-F238E27FC236}">
                <a16:creationId xmlns:a16="http://schemas.microsoft.com/office/drawing/2014/main" id="{550B980B-F015-A441-9444-F76067B86E05}"/>
              </a:ext>
            </a:extLst>
          </p:cNvPr>
          <p:cNvPicPr>
            <a:picLocks noChangeAspect="1"/>
          </p:cNvPicPr>
          <p:nvPr userDrawn="1"/>
        </p:nvPicPr>
        <p:blipFill>
          <a:blip r:embed="rId3"/>
          <a:stretch>
            <a:fillRect/>
          </a:stretch>
        </p:blipFill>
        <p:spPr>
          <a:xfrm>
            <a:off x="0" y="0"/>
            <a:ext cx="5488845" cy="6858000"/>
          </a:xfrm>
          <a:prstGeom prst="rect">
            <a:avLst/>
          </a:prstGeom>
        </p:spPr>
      </p:pic>
    </p:spTree>
    <p:extLst>
      <p:ext uri="{BB962C8B-B14F-4D97-AF65-F5344CB8AC3E}">
        <p14:creationId xmlns:p14="http://schemas.microsoft.com/office/powerpoint/2010/main" val="3755439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B11EF-6B8C-F34B-9A29-C5DC8D8AD78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6EC57A-5081-654F-BF09-F77FD92FEA79}"/>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9BAE5C-6A17-B24C-9544-D5A521F6254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2C155027-0F0B-144E-9D35-44405E9ADFD6}"/>
              </a:ext>
            </a:extLst>
          </p:cNvPr>
          <p:cNvSpPr>
            <a:spLocks noGrp="1"/>
          </p:cNvSpPr>
          <p:nvPr>
            <p:ph type="ftr" sz="quarter" idx="11"/>
          </p:nvPr>
        </p:nvSpPr>
        <p:spPr/>
        <p:txBody>
          <a:bodyPr/>
          <a:lstStyle/>
          <a:p>
            <a:r>
              <a:rPr lang="en-US"/>
              <a:t>T2 – Teaching the Medical Expert Role</a:t>
            </a:r>
            <a:endParaRPr lang="en-US" dirty="0"/>
          </a:p>
        </p:txBody>
      </p:sp>
      <p:sp>
        <p:nvSpPr>
          <p:cNvPr id="10" name="Slide Number Placeholder 9">
            <a:extLst>
              <a:ext uri="{FF2B5EF4-FFF2-40B4-BE49-F238E27FC236}">
                <a16:creationId xmlns:a16="http://schemas.microsoft.com/office/drawing/2014/main" id="{A8429DA9-6506-F248-8BF7-A4184467E422}"/>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8318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7A13-1565-F645-810B-FC23B5559F2B}"/>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916EF9D-F47C-6E40-8C1D-BCBDAE96147C}"/>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EDAE58-F8E0-234E-94B3-D3596EE127A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Footer Placeholder 8">
            <a:extLst>
              <a:ext uri="{FF2B5EF4-FFF2-40B4-BE49-F238E27FC236}">
                <a16:creationId xmlns:a16="http://schemas.microsoft.com/office/drawing/2014/main" id="{4276A87F-C9C4-ED48-B6E9-1A08D898000A}"/>
              </a:ext>
            </a:extLst>
          </p:cNvPr>
          <p:cNvSpPr>
            <a:spLocks noGrp="1"/>
          </p:cNvSpPr>
          <p:nvPr>
            <p:ph type="ftr" sz="quarter" idx="11"/>
          </p:nvPr>
        </p:nvSpPr>
        <p:spPr/>
        <p:txBody>
          <a:bodyPr/>
          <a:lstStyle/>
          <a:p>
            <a:r>
              <a:rPr lang="en-US"/>
              <a:t>T2 – Teaching the Medical Expert Role</a:t>
            </a:r>
            <a:endParaRPr lang="en-US" dirty="0"/>
          </a:p>
        </p:txBody>
      </p:sp>
      <p:sp>
        <p:nvSpPr>
          <p:cNvPr id="10" name="Slide Number Placeholder 9">
            <a:extLst>
              <a:ext uri="{FF2B5EF4-FFF2-40B4-BE49-F238E27FC236}">
                <a16:creationId xmlns:a16="http://schemas.microsoft.com/office/drawing/2014/main" id="{67E50796-3DBD-D54A-9C82-5EC70B836A5E}"/>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110125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0151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EBEA73-B277-0443-B029-159B6BB9BF18}"/>
              </a:ext>
            </a:extLst>
          </p:cNvPr>
          <p:cNvSpPr/>
          <p:nvPr userDrawn="1"/>
        </p:nvSpPr>
        <p:spPr>
          <a:xfrm>
            <a:off x="0" y="0"/>
            <a:ext cx="12192000" cy="506047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pic>
        <p:nvPicPr>
          <p:cNvPr id="3" name="Picture 2">
            <a:extLst>
              <a:ext uri="{FF2B5EF4-FFF2-40B4-BE49-F238E27FC236}">
                <a16:creationId xmlns:a16="http://schemas.microsoft.com/office/drawing/2014/main" id="{9B513521-5DCA-334F-B2A3-14CAC43449A1}"/>
              </a:ext>
            </a:extLst>
          </p:cNvPr>
          <p:cNvPicPr>
            <a:picLocks noChangeAspect="1"/>
          </p:cNvPicPr>
          <p:nvPr userDrawn="1"/>
        </p:nvPicPr>
        <p:blipFill>
          <a:blip r:embed="rId2"/>
          <a:stretch>
            <a:fillRect/>
          </a:stretch>
        </p:blipFill>
        <p:spPr>
          <a:xfrm>
            <a:off x="5028446" y="5373321"/>
            <a:ext cx="2135109" cy="939052"/>
          </a:xfrm>
          <a:prstGeom prst="rect">
            <a:avLst/>
          </a:prstGeom>
        </p:spPr>
      </p:pic>
      <p:sp>
        <p:nvSpPr>
          <p:cNvPr id="6" name="Title 1">
            <a:extLst>
              <a:ext uri="{FF2B5EF4-FFF2-40B4-BE49-F238E27FC236}">
                <a16:creationId xmlns:a16="http://schemas.microsoft.com/office/drawing/2014/main" id="{EC0DE34E-7884-BC48-A4F3-ACBD80D83703}"/>
              </a:ext>
            </a:extLst>
          </p:cNvPr>
          <p:cNvSpPr>
            <a:spLocks noGrp="1"/>
          </p:cNvSpPr>
          <p:nvPr>
            <p:ph type="title"/>
          </p:nvPr>
        </p:nvSpPr>
        <p:spPr>
          <a:xfrm>
            <a:off x="838200" y="1829202"/>
            <a:ext cx="10515600" cy="756688"/>
          </a:xfrm>
          <a:prstGeom prst="rect">
            <a:avLst/>
          </a:prstGeom>
        </p:spPr>
        <p:txBody>
          <a:bodyPr/>
          <a:lstStyle>
            <a:lvl1pPr algn="ctr">
              <a:defRPr sz="4800"/>
            </a:lvl1pPr>
          </a:lstStyle>
          <a:p>
            <a:r>
              <a:rPr lang="en-US" dirty="0"/>
              <a:t>Click to edit Master title style</a:t>
            </a:r>
          </a:p>
        </p:txBody>
      </p:sp>
      <p:sp>
        <p:nvSpPr>
          <p:cNvPr id="9" name="Subtitle 2">
            <a:extLst>
              <a:ext uri="{FF2B5EF4-FFF2-40B4-BE49-F238E27FC236}">
                <a16:creationId xmlns:a16="http://schemas.microsoft.com/office/drawing/2014/main" id="{ACC24264-2E70-314F-BACA-36AE04D09B19}"/>
              </a:ext>
            </a:extLst>
          </p:cNvPr>
          <p:cNvSpPr>
            <a:spLocks noGrp="1"/>
          </p:cNvSpPr>
          <p:nvPr>
            <p:ph type="subTitle" idx="1"/>
          </p:nvPr>
        </p:nvSpPr>
        <p:spPr>
          <a:xfrm>
            <a:off x="2539549" y="2631456"/>
            <a:ext cx="7112899" cy="496774"/>
          </a:xfrm>
          <a:prstGeom prst="rect">
            <a:avLst/>
          </a:prstGeom>
        </p:spPr>
        <p:txBody>
          <a:bodyPr>
            <a:noAutofit/>
          </a:bodyPr>
          <a:lstStyle>
            <a:lvl1pPr marL="0" indent="0" algn="ctr">
              <a:buNone/>
              <a:defRPr sz="1800" b="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84281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accent1"/>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Medical Expert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79656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2">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1CBA641-701B-A842-9D76-BB9FE5FB2816}"/>
              </a:ext>
            </a:extLst>
          </p:cNvPr>
          <p:cNvSpPr/>
          <p:nvPr userDrawn="1"/>
        </p:nvSpPr>
        <p:spPr>
          <a:xfrm>
            <a:off x="0" y="1"/>
            <a:ext cx="12192000" cy="6129494"/>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
        <p:nvSpPr>
          <p:cNvPr id="2" name="Title 1">
            <a:extLst>
              <a:ext uri="{FF2B5EF4-FFF2-40B4-BE49-F238E27FC236}">
                <a16:creationId xmlns:a16="http://schemas.microsoft.com/office/drawing/2014/main" id="{84AAEF4D-1501-1C4A-8BF2-EBF84C353934}"/>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B746155A-A000-4041-920D-E7EEE74DEC15}"/>
              </a:ext>
            </a:extLst>
          </p:cNvPr>
          <p:cNvSpPr>
            <a:spLocks noGrp="1"/>
          </p:cNvSpPr>
          <p:nvPr>
            <p:ph idx="1"/>
          </p:nvPr>
        </p:nvSpPr>
        <p:spPr>
          <a:xfrm>
            <a:off x="838200" y="1825625"/>
            <a:ext cx="10515600" cy="4351338"/>
          </a:xfrm>
          <a:prstGeom prst="rect">
            <a:avLst/>
          </a:prstGeom>
        </p:spPr>
        <p:txBody>
          <a:bodyPr/>
          <a:lstStyle>
            <a:lvl1pPr>
              <a:spcBef>
                <a:spcPts val="1600"/>
              </a:spcBef>
              <a:defRPr/>
            </a:lvl1pPr>
            <a:lvl2pPr>
              <a:spcBef>
                <a:spcPts val="1100"/>
              </a:spcBef>
              <a:buClr>
                <a:schemeClr val="accent3"/>
              </a:buClr>
              <a:defRPr/>
            </a:lvl2pPr>
            <a:lvl3pPr>
              <a:spcBef>
                <a:spcPts val="1100"/>
              </a:spcBef>
              <a:buClr>
                <a:schemeClr val="tx2"/>
              </a:buClr>
              <a:defRPr/>
            </a:lvl3pPr>
            <a:lvl4pPr>
              <a:spcBef>
                <a:spcPts val="1100"/>
              </a:spcBef>
              <a:buClr>
                <a:schemeClr val="bg2">
                  <a:lumMod val="25000"/>
                </a:schemeClr>
              </a:buClr>
              <a:defRPr/>
            </a:lvl4pPr>
            <a:lvl5pPr>
              <a:spcBef>
                <a:spcPts val="1100"/>
              </a:spcBef>
              <a:buClr>
                <a:schemeClr val="bg2">
                  <a:lumMod val="25000"/>
                </a:schemeClr>
              </a:buCl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a:extLst>
              <a:ext uri="{FF2B5EF4-FFF2-40B4-BE49-F238E27FC236}">
                <a16:creationId xmlns:a16="http://schemas.microsoft.com/office/drawing/2014/main" id="{226E6D72-8B14-8946-BAE9-7F2E965F3E7D}"/>
              </a:ext>
            </a:extLst>
          </p:cNvPr>
          <p:cNvSpPr>
            <a:spLocks noGrp="1"/>
          </p:cNvSpPr>
          <p:nvPr>
            <p:ph type="ftr" sz="quarter" idx="11"/>
          </p:nvPr>
        </p:nvSpPr>
        <p:spPr/>
        <p:txBody>
          <a:bodyPr/>
          <a:lstStyle/>
          <a:p>
            <a:r>
              <a:rPr lang="en-US"/>
              <a:t>T2 – Teaching the Medical Expert Role</a:t>
            </a:r>
            <a:endParaRPr lang="en-US" dirty="0"/>
          </a:p>
        </p:txBody>
      </p:sp>
      <p:sp>
        <p:nvSpPr>
          <p:cNvPr id="9" name="Slide Number Placeholder 8">
            <a:extLst>
              <a:ext uri="{FF2B5EF4-FFF2-40B4-BE49-F238E27FC236}">
                <a16:creationId xmlns:a16="http://schemas.microsoft.com/office/drawing/2014/main" id="{6FFCB3CD-21C1-174A-91CF-FE1453D9B88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96057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6"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Medical Expert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
        <p:nvSpPr>
          <p:cNvPr id="6" name="Rectangle 5">
            <a:extLst>
              <a:ext uri="{FF2B5EF4-FFF2-40B4-BE49-F238E27FC236}">
                <a16:creationId xmlns:a16="http://schemas.microsoft.com/office/drawing/2014/main" id="{61651BDD-D095-574E-8568-6D2F71C0E908}"/>
              </a:ext>
            </a:extLst>
          </p:cNvPr>
          <p:cNvSpPr/>
          <p:nvPr userDrawn="1"/>
        </p:nvSpPr>
        <p:spPr>
          <a:xfrm>
            <a:off x="0" y="3674225"/>
            <a:ext cx="11347450" cy="814647"/>
          </a:xfrm>
          <a:prstGeom prst="rect">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solidFill>
            </a:endParaRPr>
          </a:p>
        </p:txBody>
      </p:sp>
    </p:spTree>
    <p:extLst>
      <p:ext uri="{BB962C8B-B14F-4D97-AF65-F5344CB8AC3E}">
        <p14:creationId xmlns:p14="http://schemas.microsoft.com/office/powerpoint/2010/main" val="297545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45B6D-5702-EB41-BD5B-A2026290BBE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2A55E5EB-D470-424D-B29E-DD801C3221E2}"/>
              </a:ext>
            </a:extLst>
          </p:cNvPr>
          <p:cNvSpPr>
            <a:spLocks noGrp="1"/>
          </p:cNvSpPr>
          <p:nvPr>
            <p:ph type="body" idx="1"/>
          </p:nvPr>
        </p:nvSpPr>
        <p:spPr>
          <a:xfrm>
            <a:off x="906087" y="4589463"/>
            <a:ext cx="10441363" cy="1500187"/>
          </a:xfrm>
          <a:prstGeom prst="rect">
            <a:avLst/>
          </a:prstGeo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Footer Placeholder 7">
            <a:extLst>
              <a:ext uri="{FF2B5EF4-FFF2-40B4-BE49-F238E27FC236}">
                <a16:creationId xmlns:a16="http://schemas.microsoft.com/office/drawing/2014/main" id="{AA28F8C4-A416-6D47-B14B-F464C35985E9}"/>
              </a:ext>
            </a:extLst>
          </p:cNvPr>
          <p:cNvSpPr>
            <a:spLocks noGrp="1"/>
          </p:cNvSpPr>
          <p:nvPr>
            <p:ph type="ftr" sz="quarter" idx="11"/>
          </p:nvPr>
        </p:nvSpPr>
        <p:spPr/>
        <p:txBody>
          <a:bodyPr/>
          <a:lstStyle/>
          <a:p>
            <a:r>
              <a:rPr lang="en-US"/>
              <a:t>T2 – Teaching the Medical Expert Role</a:t>
            </a:r>
            <a:endParaRPr lang="en-US" dirty="0"/>
          </a:p>
        </p:txBody>
      </p:sp>
      <p:sp>
        <p:nvSpPr>
          <p:cNvPr id="9" name="Slide Number Placeholder 8">
            <a:extLst>
              <a:ext uri="{FF2B5EF4-FFF2-40B4-BE49-F238E27FC236}">
                <a16:creationId xmlns:a16="http://schemas.microsoft.com/office/drawing/2014/main" id="{0AC3095E-FADF-A540-82A8-4DA001290018}"/>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2275352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25FC0-6196-894E-8A64-170C07D85E1B}"/>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BACD3D25-205D-3944-962E-9CBA893081E5}"/>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DF981C5-57EC-8444-B397-BAB5AEF5D23A}"/>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ooter Placeholder 8">
            <a:extLst>
              <a:ext uri="{FF2B5EF4-FFF2-40B4-BE49-F238E27FC236}">
                <a16:creationId xmlns:a16="http://schemas.microsoft.com/office/drawing/2014/main" id="{09B1C2F5-9B3F-A443-B237-E6F4B8AC50F4}"/>
              </a:ext>
            </a:extLst>
          </p:cNvPr>
          <p:cNvSpPr>
            <a:spLocks noGrp="1"/>
          </p:cNvSpPr>
          <p:nvPr>
            <p:ph type="ftr" sz="quarter" idx="11"/>
          </p:nvPr>
        </p:nvSpPr>
        <p:spPr/>
        <p:txBody>
          <a:bodyPr/>
          <a:lstStyle/>
          <a:p>
            <a:r>
              <a:rPr lang="en-US"/>
              <a:t>T2 – Teaching the Medical Expert Role</a:t>
            </a:r>
            <a:endParaRPr lang="en-US" dirty="0"/>
          </a:p>
        </p:txBody>
      </p:sp>
      <p:sp>
        <p:nvSpPr>
          <p:cNvPr id="10" name="Slide Number Placeholder 9">
            <a:extLst>
              <a:ext uri="{FF2B5EF4-FFF2-40B4-BE49-F238E27FC236}">
                <a16:creationId xmlns:a16="http://schemas.microsoft.com/office/drawing/2014/main" id="{575194DF-99B9-484E-B2FD-69F7877A5209}"/>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552724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54F76-AF8A-314A-8B05-7E9E2B528FAF}"/>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60F8F598-D65A-DF43-A53B-C54AE57A6ACB}"/>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CA1790-4832-A64D-A01A-3C3E57669EB5}"/>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7FD5BB6-193F-B34E-9884-12552D786A53}"/>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4ADE333-2DB9-2940-BB65-68C125593CDC}"/>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Footer Placeholder 10">
            <a:extLst>
              <a:ext uri="{FF2B5EF4-FFF2-40B4-BE49-F238E27FC236}">
                <a16:creationId xmlns:a16="http://schemas.microsoft.com/office/drawing/2014/main" id="{7516C295-4C34-3E49-9663-F94D634C6D40}"/>
              </a:ext>
            </a:extLst>
          </p:cNvPr>
          <p:cNvSpPr>
            <a:spLocks noGrp="1"/>
          </p:cNvSpPr>
          <p:nvPr>
            <p:ph type="ftr" sz="quarter" idx="11"/>
          </p:nvPr>
        </p:nvSpPr>
        <p:spPr/>
        <p:txBody>
          <a:bodyPr/>
          <a:lstStyle/>
          <a:p>
            <a:r>
              <a:rPr lang="en-US"/>
              <a:t>T2 – Teaching the Medical Expert Role</a:t>
            </a:r>
            <a:endParaRPr lang="en-US" dirty="0"/>
          </a:p>
        </p:txBody>
      </p:sp>
      <p:sp>
        <p:nvSpPr>
          <p:cNvPr id="12" name="Slide Number Placeholder 11">
            <a:extLst>
              <a:ext uri="{FF2B5EF4-FFF2-40B4-BE49-F238E27FC236}">
                <a16:creationId xmlns:a16="http://schemas.microsoft.com/office/drawing/2014/main" id="{6E9E1A2A-F71F-D84E-9BB6-C3F977B57BE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39266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3A52-2D72-504C-8315-DDE9EF50829A}"/>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7" name="Footer Placeholder 6">
            <a:extLst>
              <a:ext uri="{FF2B5EF4-FFF2-40B4-BE49-F238E27FC236}">
                <a16:creationId xmlns:a16="http://schemas.microsoft.com/office/drawing/2014/main" id="{40E4E35C-0EA5-E64B-962F-22874275001D}"/>
              </a:ext>
            </a:extLst>
          </p:cNvPr>
          <p:cNvSpPr>
            <a:spLocks noGrp="1"/>
          </p:cNvSpPr>
          <p:nvPr>
            <p:ph type="ftr" sz="quarter" idx="11"/>
          </p:nvPr>
        </p:nvSpPr>
        <p:spPr/>
        <p:txBody>
          <a:bodyPr/>
          <a:lstStyle/>
          <a:p>
            <a:r>
              <a:rPr lang="en-US"/>
              <a:t>T2 – Teaching the Medical Expert Role</a:t>
            </a:r>
            <a:endParaRPr lang="en-US" dirty="0"/>
          </a:p>
        </p:txBody>
      </p:sp>
      <p:sp>
        <p:nvSpPr>
          <p:cNvPr id="8" name="Slide Number Placeholder 7">
            <a:extLst>
              <a:ext uri="{FF2B5EF4-FFF2-40B4-BE49-F238E27FC236}">
                <a16:creationId xmlns:a16="http://schemas.microsoft.com/office/drawing/2014/main" id="{C940A6AF-2583-B146-A921-C354741E07F4}"/>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114521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Only">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DDA9E6DF-C45D-D341-8CD4-66D7C21FD5E8}"/>
              </a:ext>
            </a:extLst>
          </p:cNvPr>
          <p:cNvSpPr>
            <a:spLocks noGrp="1"/>
          </p:cNvSpPr>
          <p:nvPr>
            <p:ph idx="1"/>
          </p:nvPr>
        </p:nvSpPr>
        <p:spPr>
          <a:xfrm>
            <a:off x="838200" y="1825625"/>
            <a:ext cx="10515600" cy="4351338"/>
          </a:xfrm>
          <a:prstGeom prst="rect">
            <a:avLst/>
          </a:prstGeom>
        </p:spPr>
        <p:txBody>
          <a:bodyPr/>
          <a:lstStyle>
            <a:lvl1pPr marL="0" indent="0">
              <a:spcBef>
                <a:spcPts val="1600"/>
              </a:spcBef>
              <a:buNone/>
              <a:defRPr/>
            </a:lvl1pPr>
            <a:lvl2pPr marL="457200" indent="0">
              <a:spcBef>
                <a:spcPts val="1100"/>
              </a:spcBef>
              <a:buClr>
                <a:schemeClr val="accent3"/>
              </a:buClr>
              <a:buNone/>
              <a:defRPr/>
            </a:lvl2pPr>
            <a:lvl3pPr marL="914400" indent="0">
              <a:spcBef>
                <a:spcPts val="1100"/>
              </a:spcBef>
              <a:buClr>
                <a:schemeClr val="tx2"/>
              </a:buClr>
              <a:buNone/>
              <a:defRPr/>
            </a:lvl3pPr>
            <a:lvl4pPr marL="1371600" indent="0">
              <a:spcBef>
                <a:spcPts val="1100"/>
              </a:spcBef>
              <a:buClr>
                <a:schemeClr val="bg2">
                  <a:lumMod val="25000"/>
                </a:schemeClr>
              </a:buClr>
              <a:buNone/>
              <a:defRPr/>
            </a:lvl4pPr>
            <a:lvl5pPr marL="1828800" indent="0">
              <a:spcBef>
                <a:spcPts val="1100"/>
              </a:spcBef>
              <a:buClr>
                <a:schemeClr val="bg2">
                  <a:lumMod val="25000"/>
                </a:schemeClr>
              </a:buClr>
              <a:buNone/>
              <a:defRPr/>
            </a:lvl5pPr>
          </a:lstStyle>
          <a:p>
            <a:pPr lvl="0"/>
            <a:r>
              <a:rPr lang="en-US" dirty="0"/>
              <a:t>Edit Master text styles</a:t>
            </a:r>
          </a:p>
        </p:txBody>
      </p:sp>
      <p:sp>
        <p:nvSpPr>
          <p:cNvPr id="3" name="Footer Placeholder 2">
            <a:extLst>
              <a:ext uri="{FF2B5EF4-FFF2-40B4-BE49-F238E27FC236}">
                <a16:creationId xmlns:a16="http://schemas.microsoft.com/office/drawing/2014/main" id="{3661952D-288C-0244-AF97-004A46479DD4}"/>
              </a:ext>
            </a:extLst>
          </p:cNvPr>
          <p:cNvSpPr>
            <a:spLocks noGrp="1"/>
          </p:cNvSpPr>
          <p:nvPr>
            <p:ph type="ftr" sz="quarter" idx="11"/>
          </p:nvPr>
        </p:nvSpPr>
        <p:spPr/>
        <p:txBody>
          <a:bodyPr/>
          <a:lstStyle/>
          <a:p>
            <a:r>
              <a:rPr lang="en-US"/>
              <a:t>T2 – Teaching the Medical Expert Role</a:t>
            </a:r>
            <a:endParaRPr lang="en-US" dirty="0"/>
          </a:p>
        </p:txBody>
      </p:sp>
      <p:sp>
        <p:nvSpPr>
          <p:cNvPr id="4" name="Slide Number Placeholder 3">
            <a:extLst>
              <a:ext uri="{FF2B5EF4-FFF2-40B4-BE49-F238E27FC236}">
                <a16:creationId xmlns:a16="http://schemas.microsoft.com/office/drawing/2014/main" id="{B9955E07-C33D-7D45-AD5F-44FE4742C4EB}"/>
              </a:ext>
            </a:extLst>
          </p:cNvPr>
          <p:cNvSpPr>
            <a:spLocks noGrp="1"/>
          </p:cNvSpPr>
          <p:nvPr>
            <p:ph type="sldNum" sz="quarter" idx="12"/>
          </p:nvPr>
        </p:nvSpPr>
        <p:spPr/>
        <p:txBody>
          <a:bodyPr/>
          <a:lstStyle/>
          <a:p>
            <a:fld id="{0F408A5D-059A-A247-8344-29C129C8EF29}" type="slidenum">
              <a:rPr lang="en-US" smtClean="0"/>
              <a:pPr/>
              <a:t>‹#›</a:t>
            </a:fld>
            <a:endParaRPr lang="en-US" dirty="0"/>
          </a:p>
        </p:txBody>
      </p:sp>
    </p:spTree>
    <p:extLst>
      <p:ext uri="{BB962C8B-B14F-4D97-AF65-F5344CB8AC3E}">
        <p14:creationId xmlns:p14="http://schemas.microsoft.com/office/powerpoint/2010/main" val="361165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0D6D8F-B1D3-FA4A-9E16-E45F5D59EF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D0F05931-36CF-BD4A-BA02-41FF3A41C9E5}"/>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C9091326-D4DF-4A44-A729-97FEF6FEDD55}"/>
              </a:ext>
            </a:extLst>
          </p:cNvPr>
          <p:cNvSpPr>
            <a:spLocks noGrp="1"/>
          </p:cNvSpPr>
          <p:nvPr>
            <p:ph type="ftr" sz="quarter" idx="3"/>
          </p:nvPr>
        </p:nvSpPr>
        <p:spPr>
          <a:xfrm>
            <a:off x="1292202" y="6532831"/>
            <a:ext cx="4052882" cy="317852"/>
          </a:xfrm>
          <a:prstGeom prst="rect">
            <a:avLst/>
          </a:prstGeom>
        </p:spPr>
        <p:txBody>
          <a:bodyPr vert="horz" lIns="91440" tIns="45720" rIns="91440" bIns="45720" rtlCol="0" anchor="t" anchorCtr="0"/>
          <a:lstStyle>
            <a:lvl1pPr algn="ctr">
              <a:defRPr sz="1200">
                <a:solidFill>
                  <a:schemeClr val="bg2">
                    <a:lumMod val="50000"/>
                  </a:schemeClr>
                </a:solidFill>
              </a:defRPr>
            </a:lvl1pPr>
          </a:lstStyle>
          <a:p>
            <a:r>
              <a:rPr lang="en-US"/>
              <a:t>T2 – Teaching the Medical Expert Role</a:t>
            </a:r>
            <a:endParaRPr lang="en-US" dirty="0"/>
          </a:p>
        </p:txBody>
      </p:sp>
      <p:sp>
        <p:nvSpPr>
          <p:cNvPr id="6" name="Slide Number Placeholder 5">
            <a:extLst>
              <a:ext uri="{FF2B5EF4-FFF2-40B4-BE49-F238E27FC236}">
                <a16:creationId xmlns:a16="http://schemas.microsoft.com/office/drawing/2014/main" id="{55BF853C-E04D-9A4E-A9E5-C2414B839946}"/>
              </a:ext>
            </a:extLst>
          </p:cNvPr>
          <p:cNvSpPr>
            <a:spLocks noGrp="1"/>
          </p:cNvSpPr>
          <p:nvPr>
            <p:ph type="sldNum" sz="quarter" idx="4"/>
          </p:nvPr>
        </p:nvSpPr>
        <p:spPr>
          <a:xfrm>
            <a:off x="11353799" y="6532831"/>
            <a:ext cx="626163" cy="317851"/>
          </a:xfrm>
          <a:prstGeom prst="rect">
            <a:avLst/>
          </a:prstGeom>
        </p:spPr>
        <p:txBody>
          <a:bodyPr vert="horz" lIns="91440" tIns="45720" rIns="91440" bIns="45720" rtlCol="0" anchor="t" anchorCtr="0"/>
          <a:lstStyle>
            <a:lvl1pPr algn="r">
              <a:defRPr sz="1000">
                <a:solidFill>
                  <a:schemeClr val="tx2"/>
                </a:solidFill>
              </a:defRPr>
            </a:lvl1pPr>
          </a:lstStyle>
          <a:p>
            <a:fld id="{0F408A5D-059A-A247-8344-29C129C8EF29}" type="slidenum">
              <a:rPr lang="en-US" smtClean="0"/>
              <a:pPr/>
              <a:t>‹#›</a:t>
            </a:fld>
            <a:endParaRPr lang="en-US" dirty="0"/>
          </a:p>
        </p:txBody>
      </p:sp>
      <p:pic>
        <p:nvPicPr>
          <p:cNvPr id="10" name="Picture 9">
            <a:extLst>
              <a:ext uri="{FF2B5EF4-FFF2-40B4-BE49-F238E27FC236}">
                <a16:creationId xmlns:a16="http://schemas.microsoft.com/office/drawing/2014/main" id="{B88F8C66-7A30-6D43-94F4-A2A315E28EC7}"/>
              </a:ext>
            </a:extLst>
          </p:cNvPr>
          <p:cNvPicPr>
            <a:picLocks noChangeAspect="1"/>
          </p:cNvPicPr>
          <p:nvPr userDrawn="1"/>
        </p:nvPicPr>
        <p:blipFill>
          <a:blip r:embed="rId15"/>
          <a:stretch>
            <a:fillRect/>
          </a:stretch>
        </p:blipFill>
        <p:spPr>
          <a:xfrm>
            <a:off x="11582226" y="149141"/>
            <a:ext cx="414328" cy="756947"/>
          </a:xfrm>
          <a:prstGeom prst="rect">
            <a:avLst/>
          </a:prstGeom>
        </p:spPr>
      </p:pic>
      <p:pic>
        <p:nvPicPr>
          <p:cNvPr id="32" name="Picture 31">
            <a:extLst>
              <a:ext uri="{FF2B5EF4-FFF2-40B4-BE49-F238E27FC236}">
                <a16:creationId xmlns:a16="http://schemas.microsoft.com/office/drawing/2014/main" id="{DA5D38A6-7E75-1647-BF52-44A75C978B11}"/>
              </a:ext>
            </a:extLst>
          </p:cNvPr>
          <p:cNvPicPr>
            <a:picLocks noChangeAspect="1"/>
          </p:cNvPicPr>
          <p:nvPr userDrawn="1"/>
        </p:nvPicPr>
        <p:blipFill>
          <a:blip r:embed="rId16"/>
          <a:stretch>
            <a:fillRect/>
          </a:stretch>
        </p:blipFill>
        <p:spPr>
          <a:xfrm>
            <a:off x="317451" y="6532831"/>
            <a:ext cx="815840" cy="339933"/>
          </a:xfrm>
          <a:prstGeom prst="rect">
            <a:avLst/>
          </a:prstGeom>
        </p:spPr>
      </p:pic>
      <p:sp>
        <p:nvSpPr>
          <p:cNvPr id="33" name="Rectangle 32">
            <a:extLst>
              <a:ext uri="{FF2B5EF4-FFF2-40B4-BE49-F238E27FC236}">
                <a16:creationId xmlns:a16="http://schemas.microsoft.com/office/drawing/2014/main" id="{05F6A309-F3AB-E848-A606-843297B5CA2E}"/>
              </a:ext>
            </a:extLst>
          </p:cNvPr>
          <p:cNvSpPr/>
          <p:nvPr userDrawn="1"/>
        </p:nvSpPr>
        <p:spPr>
          <a:xfrm>
            <a:off x="5565913" y="6559544"/>
            <a:ext cx="5787887" cy="303282"/>
          </a:xfrm>
          <a:prstGeom prst="rect">
            <a:avLst/>
          </a:prstGeom>
          <a:gradFill>
            <a:gsLst>
              <a:gs pos="74000">
                <a:srgbClr val="C0E8EB"/>
              </a:gs>
              <a:gs pos="54000">
                <a:srgbClr val="80D1D6"/>
              </a:gs>
              <a:gs pos="0">
                <a:schemeClr val="accent5"/>
              </a:gs>
              <a:gs pos="100000">
                <a:schemeClr val="bg1"/>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22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9" r:id="rId4"/>
    <p:sldLayoutId id="2147483651" r:id="rId5"/>
    <p:sldLayoutId id="2147483652" r:id="rId6"/>
    <p:sldLayoutId id="2147483653" r:id="rId7"/>
    <p:sldLayoutId id="2147483654" r:id="rId8"/>
    <p:sldLayoutId id="2147483658" r:id="rId9"/>
    <p:sldLayoutId id="2147483656" r:id="rId10"/>
    <p:sldLayoutId id="2147483657" r:id="rId11"/>
    <p:sldLayoutId id="2147483655" r:id="rId12"/>
    <p:sldLayoutId id="2147483661" r:id="rId13"/>
  </p:sldLayoutIdLst>
  <p:hf hdr="0" dt="0"/>
  <p:txStyles>
    <p:titleStyle>
      <a:lvl1pPr algn="l" defTabSz="914400" rtl="0" eaLnBrk="1" latinLnBrk="0" hangingPunct="1">
        <a:lnSpc>
          <a:spcPct val="90000"/>
        </a:lnSpc>
        <a:spcBef>
          <a:spcPct val="0"/>
        </a:spcBef>
        <a:buNone/>
        <a:defRPr sz="44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royalcollege.ca/portal/page/portal/rc/credentials/specialty_information"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42CD1-8AAB-674F-B83D-427B743302D6}"/>
              </a:ext>
            </a:extLst>
          </p:cNvPr>
          <p:cNvSpPr>
            <a:spLocks noGrp="1"/>
          </p:cNvSpPr>
          <p:nvPr>
            <p:ph type="ctrTitle"/>
          </p:nvPr>
        </p:nvSpPr>
        <p:spPr/>
        <p:txBody>
          <a:bodyPr/>
          <a:lstStyle/>
          <a:p>
            <a:r>
              <a:rPr lang="en-US" sz="4800" dirty="0"/>
              <a:t>T2 – Teaching the Medical Expert Role</a:t>
            </a:r>
          </a:p>
        </p:txBody>
      </p:sp>
      <p:sp>
        <p:nvSpPr>
          <p:cNvPr id="12" name="TextBox 10">
            <a:extLst>
              <a:ext uri="{FF2B5EF4-FFF2-40B4-BE49-F238E27FC236}">
                <a16:creationId xmlns:a16="http://schemas.microsoft.com/office/drawing/2014/main" id="{0E9A07DB-5481-B247-BB9A-CE5335FF485C}"/>
              </a:ext>
            </a:extLst>
          </p:cNvPr>
          <p:cNvSpPr txBox="1"/>
          <p:nvPr/>
        </p:nvSpPr>
        <p:spPr>
          <a:xfrm>
            <a:off x="6043354" y="4108477"/>
            <a:ext cx="5652926" cy="83099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dirty="0"/>
              <a:t>Author Name 1 | Author Name 2 | Author Name 3</a:t>
            </a:r>
          </a:p>
          <a:p>
            <a:r>
              <a:rPr lang="en-US" sz="1600" dirty="0"/>
              <a:t>Date</a:t>
            </a:r>
          </a:p>
          <a:p>
            <a:endParaRPr lang="en-US" sz="1600" dirty="0"/>
          </a:p>
        </p:txBody>
      </p:sp>
      <p:sp>
        <p:nvSpPr>
          <p:cNvPr id="5" name="Subtitle 4">
            <a:extLst>
              <a:ext uri="{FF2B5EF4-FFF2-40B4-BE49-F238E27FC236}">
                <a16:creationId xmlns:a16="http://schemas.microsoft.com/office/drawing/2014/main" id="{25C07E30-91C9-6240-A5AE-6AB662089BA0}"/>
              </a:ext>
            </a:extLst>
          </p:cNvPr>
          <p:cNvSpPr>
            <a:spLocks noGrp="1"/>
          </p:cNvSpPr>
          <p:nvPr>
            <p:ph type="subTitle" idx="1"/>
          </p:nvPr>
        </p:nvSpPr>
        <p:spPr/>
        <p:txBody>
          <a:bodyPr/>
          <a:lstStyle/>
          <a:p>
            <a:r>
              <a:rPr lang="en-US" dirty="0"/>
              <a:t>CanMEDS Medical Expert</a:t>
            </a:r>
          </a:p>
        </p:txBody>
      </p:sp>
    </p:spTree>
    <p:extLst>
      <p:ext uri="{BB962C8B-B14F-4D97-AF65-F5344CB8AC3E}">
        <p14:creationId xmlns:p14="http://schemas.microsoft.com/office/powerpoint/2010/main" val="3215799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Four Types of patient-</a:t>
            </a:r>
            <a:r>
              <a:rPr lang="en-US" dirty="0" err="1"/>
              <a:t>centred</a:t>
            </a:r>
            <a:r>
              <a:rPr lang="en-US" dirty="0"/>
              <a:t> relationships</a:t>
            </a:r>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endParaRPr lang="en-US" dirty="0"/>
          </a:p>
          <a:p>
            <a:pPr marL="514350" indent="-514350">
              <a:buFont typeface="+mj-lt"/>
              <a:buAutoNum type="arabicPeriod"/>
            </a:pPr>
            <a:r>
              <a:rPr lang="en-US" dirty="0"/>
              <a:t>Paternalistic</a:t>
            </a:r>
          </a:p>
          <a:p>
            <a:pPr marL="514350" indent="-514350">
              <a:buFont typeface="+mj-lt"/>
              <a:buAutoNum type="arabicPeriod"/>
            </a:pPr>
            <a:r>
              <a:rPr lang="en-US" dirty="0"/>
              <a:t>Informative</a:t>
            </a:r>
          </a:p>
          <a:p>
            <a:pPr marL="514350" indent="-514350">
              <a:buFont typeface="+mj-lt"/>
              <a:buAutoNum type="arabicPeriod"/>
            </a:pPr>
            <a:r>
              <a:rPr lang="en-US" dirty="0"/>
              <a:t>Interpretive</a:t>
            </a:r>
          </a:p>
          <a:p>
            <a:pPr marL="514350" indent="-514350">
              <a:buFont typeface="+mj-lt"/>
              <a:buAutoNum type="arabicPeriod"/>
            </a:pPr>
            <a:r>
              <a:rPr lang="en-US" dirty="0"/>
              <a:t>Deliberative</a:t>
            </a:r>
          </a:p>
        </p:txBody>
      </p:sp>
      <p:sp>
        <p:nvSpPr>
          <p:cNvPr id="2" name="Footer Placeholder 1">
            <a:extLst>
              <a:ext uri="{FF2B5EF4-FFF2-40B4-BE49-F238E27FC236}">
                <a16:creationId xmlns:a16="http://schemas.microsoft.com/office/drawing/2014/main" id="{D53FDDA6-9BE4-4B08-8030-9F8831BE34F8}"/>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3B7C7D9A-D539-45ED-8A71-C9DBA98A1F82}"/>
              </a:ext>
            </a:extLst>
          </p:cNvPr>
          <p:cNvSpPr>
            <a:spLocks noGrp="1"/>
          </p:cNvSpPr>
          <p:nvPr>
            <p:ph type="sldNum" sz="quarter" idx="12"/>
          </p:nvPr>
        </p:nvSpPr>
        <p:spPr/>
        <p:txBody>
          <a:bodyPr/>
          <a:lstStyle/>
          <a:p>
            <a:fld id="{0F408A5D-059A-A247-8344-29C129C8EF29}" type="slidenum">
              <a:rPr lang="en-US" smtClean="0"/>
              <a:pPr/>
              <a:t>10</a:t>
            </a:fld>
            <a:endParaRPr lang="en-US" dirty="0"/>
          </a:p>
        </p:txBody>
      </p:sp>
    </p:spTree>
    <p:extLst>
      <p:ext uri="{BB962C8B-B14F-4D97-AF65-F5344CB8AC3E}">
        <p14:creationId xmlns:p14="http://schemas.microsoft.com/office/powerpoint/2010/main" val="1032993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Preparing to teach the Medical Expert Role</a:t>
            </a:r>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r>
              <a:rPr lang="en-US" b="1" dirty="0"/>
              <a:t>Five Stages of Competence by Design</a:t>
            </a:r>
          </a:p>
          <a:p>
            <a:r>
              <a:rPr lang="en-US" dirty="0"/>
              <a:t>Entry to residency</a:t>
            </a:r>
          </a:p>
          <a:p>
            <a:r>
              <a:rPr lang="en-US" dirty="0"/>
              <a:t>Transition to discipline</a:t>
            </a:r>
          </a:p>
          <a:p>
            <a:r>
              <a:rPr lang="en-US" dirty="0"/>
              <a:t>Foundations of discipline</a:t>
            </a:r>
          </a:p>
          <a:p>
            <a:r>
              <a:rPr lang="en-US" dirty="0"/>
              <a:t>Core of discipline</a:t>
            </a:r>
          </a:p>
          <a:p>
            <a:r>
              <a:rPr lang="en-US" dirty="0"/>
              <a:t>Transition to practice</a:t>
            </a:r>
          </a:p>
        </p:txBody>
      </p:sp>
      <p:sp>
        <p:nvSpPr>
          <p:cNvPr id="2" name="Footer Placeholder 1">
            <a:extLst>
              <a:ext uri="{FF2B5EF4-FFF2-40B4-BE49-F238E27FC236}">
                <a16:creationId xmlns:a16="http://schemas.microsoft.com/office/drawing/2014/main" id="{AB6E9527-A94E-4C8B-9DFE-1E6EE207343F}"/>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0601494F-4F13-4271-9B65-A93104DF0A91}"/>
              </a:ext>
            </a:extLst>
          </p:cNvPr>
          <p:cNvSpPr>
            <a:spLocks noGrp="1"/>
          </p:cNvSpPr>
          <p:nvPr>
            <p:ph type="sldNum" sz="quarter" idx="12"/>
          </p:nvPr>
        </p:nvSpPr>
        <p:spPr/>
        <p:txBody>
          <a:bodyPr/>
          <a:lstStyle/>
          <a:p>
            <a:fld id="{0F408A5D-059A-A247-8344-29C129C8EF29}" type="slidenum">
              <a:rPr lang="en-US" smtClean="0"/>
              <a:pPr/>
              <a:t>11</a:t>
            </a:fld>
            <a:endParaRPr lang="en-US" dirty="0"/>
          </a:p>
        </p:txBody>
      </p:sp>
    </p:spTree>
    <p:extLst>
      <p:ext uri="{BB962C8B-B14F-4D97-AF65-F5344CB8AC3E}">
        <p14:creationId xmlns:p14="http://schemas.microsoft.com/office/powerpoint/2010/main" val="1998611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71C8A-DBEA-491C-BAFD-9323A23DCC78}"/>
              </a:ext>
            </a:extLst>
          </p:cNvPr>
          <p:cNvSpPr>
            <a:spLocks noGrp="1"/>
          </p:cNvSpPr>
          <p:nvPr>
            <p:ph type="title"/>
          </p:nvPr>
        </p:nvSpPr>
        <p:spPr/>
        <p:txBody>
          <a:bodyPr/>
          <a:lstStyle/>
          <a:p>
            <a:r>
              <a:rPr lang="en-US" dirty="0"/>
              <a:t>Worksheet T3</a:t>
            </a:r>
          </a:p>
        </p:txBody>
      </p:sp>
      <p:sp>
        <p:nvSpPr>
          <p:cNvPr id="20486" name="Rectangle 6"/>
          <p:cNvSpPr>
            <a:spLocks noGrp="1" noChangeArrowheads="1"/>
          </p:cNvSpPr>
          <p:nvPr>
            <p:ph type="body" idx="1"/>
          </p:nvPr>
        </p:nvSpPr>
        <p:spPr/>
        <p:txBody>
          <a:bodyPr/>
          <a:lstStyle/>
          <a:p>
            <a:pPr marL="0" indent="0">
              <a:buNone/>
            </a:pPr>
            <a:r>
              <a:rPr lang="en-US" dirty="0"/>
              <a:t>Medical Expert competence continuum in day-to-day practice</a:t>
            </a:r>
          </a:p>
        </p:txBody>
      </p:sp>
      <p:sp>
        <p:nvSpPr>
          <p:cNvPr id="2" name="Footer Placeholder 1">
            <a:extLst>
              <a:ext uri="{FF2B5EF4-FFF2-40B4-BE49-F238E27FC236}">
                <a16:creationId xmlns:a16="http://schemas.microsoft.com/office/drawing/2014/main" id="{0CDCE966-CDA0-4BE5-97DA-8720282DC4DA}"/>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FCDB58FB-23B5-48BE-9E7A-31E1E3DD757D}"/>
              </a:ext>
            </a:extLst>
          </p:cNvPr>
          <p:cNvSpPr>
            <a:spLocks noGrp="1"/>
          </p:cNvSpPr>
          <p:nvPr>
            <p:ph type="sldNum" sz="quarter" idx="12"/>
          </p:nvPr>
        </p:nvSpPr>
        <p:spPr/>
        <p:txBody>
          <a:bodyPr/>
          <a:lstStyle/>
          <a:p>
            <a:fld id="{0F408A5D-059A-A247-8344-29C129C8EF29}" type="slidenum">
              <a:rPr lang="en-US" smtClean="0"/>
              <a:pPr/>
              <a:t>12</a:t>
            </a:fld>
            <a:endParaRPr lang="en-US" dirty="0"/>
          </a:p>
        </p:txBody>
      </p:sp>
    </p:spTree>
    <p:extLst>
      <p:ext uri="{BB962C8B-B14F-4D97-AF65-F5344CB8AC3E}">
        <p14:creationId xmlns:p14="http://schemas.microsoft.com/office/powerpoint/2010/main" val="2302684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sz="4000" dirty="0"/>
              <a:t>Understanding Medical Expert in everyday care </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Samples of the Medical Expert competence continuum in day-to-day practice</a:t>
            </a:r>
          </a:p>
        </p:txBody>
      </p:sp>
      <p:sp>
        <p:nvSpPr>
          <p:cNvPr id="2" name="Footer Placeholder 1">
            <a:extLst>
              <a:ext uri="{FF2B5EF4-FFF2-40B4-BE49-F238E27FC236}">
                <a16:creationId xmlns:a16="http://schemas.microsoft.com/office/drawing/2014/main" id="{CF6D64A0-4F18-4803-9A83-D39B7E4FA91A}"/>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F04FC558-0D1D-4069-A890-7FE92E737CF6}"/>
              </a:ext>
            </a:extLst>
          </p:cNvPr>
          <p:cNvSpPr>
            <a:spLocks noGrp="1"/>
          </p:cNvSpPr>
          <p:nvPr>
            <p:ph type="sldNum" sz="quarter" idx="12"/>
          </p:nvPr>
        </p:nvSpPr>
        <p:spPr/>
        <p:txBody>
          <a:bodyPr/>
          <a:lstStyle/>
          <a:p>
            <a:fld id="{0F408A5D-059A-A247-8344-29C129C8EF29}" type="slidenum">
              <a:rPr lang="en-US" smtClean="0"/>
              <a:pPr/>
              <a:t>13</a:t>
            </a:fld>
            <a:endParaRPr lang="en-US" dirty="0"/>
          </a:p>
        </p:txBody>
      </p:sp>
    </p:spTree>
    <p:extLst>
      <p:ext uri="{BB962C8B-B14F-4D97-AF65-F5344CB8AC3E}">
        <p14:creationId xmlns:p14="http://schemas.microsoft.com/office/powerpoint/2010/main" val="2775828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Help-seeking steps</a:t>
            </a:r>
          </a:p>
        </p:txBody>
      </p:sp>
      <p:sp>
        <p:nvSpPr>
          <p:cNvPr id="20486" name="Rectangle 6"/>
          <p:cNvSpPr>
            <a:spLocks noGrp="1" noChangeArrowheads="1"/>
          </p:cNvSpPr>
          <p:nvPr>
            <p:ph type="body" idx="1"/>
          </p:nvPr>
        </p:nvSpPr>
        <p:spPr>
          <a:xfrm>
            <a:off x="838200" y="1556792"/>
            <a:ext cx="8908554" cy="4890864"/>
          </a:xfrm>
        </p:spPr>
        <p:txBody>
          <a:bodyPr/>
          <a:lstStyle/>
          <a:p>
            <a:pPr marL="0" indent="0">
              <a:buNone/>
            </a:pPr>
            <a:endParaRPr lang="en-US" i="1" dirty="0">
              <a:solidFill>
                <a:srgbClr val="557FA6"/>
              </a:solidFill>
              <a:latin typeface="Frutiger LT Std 45 Light"/>
              <a:ea typeface="MS Mincho"/>
              <a:cs typeface="Times New Roman"/>
            </a:endParaRPr>
          </a:p>
          <a:p>
            <a:pPr marL="0" indent="0">
              <a:buNone/>
            </a:pPr>
            <a:r>
              <a:rPr lang="en-US" dirty="0">
                <a:ea typeface="MS Mincho"/>
                <a:cs typeface="Times New Roman"/>
              </a:rPr>
              <a:t>Culture of safety</a:t>
            </a:r>
          </a:p>
          <a:p>
            <a:pPr marL="0" indent="0">
              <a:buNone/>
            </a:pPr>
            <a:r>
              <a:rPr lang="en-US" dirty="0">
                <a:ea typeface="MS Mincho"/>
                <a:cs typeface="Times New Roman"/>
              </a:rPr>
              <a:t>Recognition of need</a:t>
            </a:r>
          </a:p>
          <a:p>
            <a:pPr marL="0" indent="0">
              <a:buNone/>
            </a:pPr>
            <a:r>
              <a:rPr lang="en-US" dirty="0">
                <a:ea typeface="MS Mincho"/>
                <a:cs typeface="Times New Roman"/>
              </a:rPr>
              <a:t>Willingness to ask</a:t>
            </a:r>
          </a:p>
          <a:p>
            <a:pPr marL="0" indent="0">
              <a:buNone/>
            </a:pPr>
            <a:r>
              <a:rPr lang="en-US" dirty="0">
                <a:ea typeface="MS Mincho"/>
                <a:cs typeface="Times New Roman"/>
              </a:rPr>
              <a:t>Skills to asking for help</a:t>
            </a:r>
          </a:p>
          <a:p>
            <a:pPr marL="0" indent="0">
              <a:buNone/>
            </a:pPr>
            <a:r>
              <a:rPr lang="en-US" dirty="0">
                <a:ea typeface="MS Mincho"/>
                <a:cs typeface="Times New Roman"/>
              </a:rPr>
              <a:t>Accessibility of Help</a:t>
            </a:r>
            <a:endParaRPr lang="en-US" dirty="0"/>
          </a:p>
        </p:txBody>
      </p:sp>
      <p:sp>
        <p:nvSpPr>
          <p:cNvPr id="2" name="Footer Placeholder 1">
            <a:extLst>
              <a:ext uri="{FF2B5EF4-FFF2-40B4-BE49-F238E27FC236}">
                <a16:creationId xmlns:a16="http://schemas.microsoft.com/office/drawing/2014/main" id="{B648AF99-1ACA-4C9E-A1D4-5AE4DE85F4AC}"/>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6B04F669-E978-4E06-B566-063E0B99E52B}"/>
              </a:ext>
            </a:extLst>
          </p:cNvPr>
          <p:cNvSpPr>
            <a:spLocks noGrp="1"/>
          </p:cNvSpPr>
          <p:nvPr>
            <p:ph type="sldNum" sz="quarter" idx="12"/>
          </p:nvPr>
        </p:nvSpPr>
        <p:spPr/>
        <p:txBody>
          <a:bodyPr/>
          <a:lstStyle/>
          <a:p>
            <a:fld id="{0F408A5D-059A-A247-8344-29C129C8EF29}" type="slidenum">
              <a:rPr lang="en-US" smtClean="0"/>
              <a:pPr/>
              <a:t>14</a:t>
            </a:fld>
            <a:endParaRPr lang="en-US" dirty="0"/>
          </a:p>
        </p:txBody>
      </p:sp>
    </p:spTree>
    <p:extLst>
      <p:ext uri="{BB962C8B-B14F-4D97-AF65-F5344CB8AC3E}">
        <p14:creationId xmlns:p14="http://schemas.microsoft.com/office/powerpoint/2010/main" val="2130623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Objectives</a:t>
            </a:r>
          </a:p>
        </p:txBody>
      </p:sp>
      <p:sp>
        <p:nvSpPr>
          <p:cNvPr id="20486" name="Rectangle 6"/>
          <p:cNvSpPr>
            <a:spLocks noGrp="1" noChangeArrowheads="1"/>
          </p:cNvSpPr>
          <p:nvPr>
            <p:ph type="body" idx="1"/>
          </p:nvPr>
        </p:nvSpPr>
        <p:spPr>
          <a:xfrm>
            <a:off x="838199" y="1556792"/>
            <a:ext cx="10515599" cy="4890864"/>
          </a:xfrm>
        </p:spPr>
        <p:txBody>
          <a:bodyPr/>
          <a:lstStyle/>
          <a:p>
            <a:pPr marL="514350" indent="-514350">
              <a:buFont typeface="+mj-lt"/>
              <a:buAutoNum type="arabicPeriod"/>
            </a:pPr>
            <a:r>
              <a:rPr lang="en-US" dirty="0"/>
              <a:t>Recognize common words related to the process and content of the Medical Expert Role</a:t>
            </a:r>
          </a:p>
          <a:p>
            <a:pPr marL="514350" indent="-514350">
              <a:buFont typeface="+mj-lt"/>
              <a:buAutoNum type="arabicPeriod"/>
            </a:pPr>
            <a:r>
              <a:rPr lang="en-US" dirty="0"/>
              <a:t>Describe the role of Medical Expert within the CanMEDS 2015 Framework</a:t>
            </a:r>
          </a:p>
          <a:p>
            <a:pPr marL="514350" indent="-514350">
              <a:buFont typeface="+mj-lt"/>
              <a:buAutoNum type="arabicPeriod"/>
            </a:pPr>
            <a:r>
              <a:rPr lang="en-US" dirty="0"/>
              <a:t>Apply the Medical Expert competence continuum to your own program or specialty</a:t>
            </a:r>
          </a:p>
          <a:p>
            <a:pPr marL="514350" indent="-514350">
              <a:buFont typeface="+mj-lt"/>
              <a:buAutoNum type="arabicPeriod"/>
            </a:pPr>
            <a:r>
              <a:rPr lang="en-US" dirty="0"/>
              <a:t>Identify opportunities to integrate other CanMEDS Roles into the teaching and assessment of Medical Expert</a:t>
            </a:r>
          </a:p>
        </p:txBody>
      </p:sp>
      <p:sp>
        <p:nvSpPr>
          <p:cNvPr id="2" name="Footer Placeholder 1">
            <a:extLst>
              <a:ext uri="{FF2B5EF4-FFF2-40B4-BE49-F238E27FC236}">
                <a16:creationId xmlns:a16="http://schemas.microsoft.com/office/drawing/2014/main" id="{8A8BFBD3-0E21-4D8E-BC60-704BD36BBFA6}"/>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1902950C-34BE-423E-83AE-1E265CF810D5}"/>
              </a:ext>
            </a:extLst>
          </p:cNvPr>
          <p:cNvSpPr>
            <a:spLocks noGrp="1"/>
          </p:cNvSpPr>
          <p:nvPr>
            <p:ph type="sldNum" sz="quarter" idx="12"/>
          </p:nvPr>
        </p:nvSpPr>
        <p:spPr/>
        <p:txBody>
          <a:bodyPr/>
          <a:lstStyle/>
          <a:p>
            <a:fld id="{0F408A5D-059A-A247-8344-29C129C8EF29}" type="slidenum">
              <a:rPr lang="en-US" smtClean="0"/>
              <a:pPr/>
              <a:t>15</a:t>
            </a:fld>
            <a:endParaRPr lang="en-US" dirty="0"/>
          </a:p>
        </p:txBody>
      </p:sp>
    </p:spTree>
    <p:extLst>
      <p:ext uri="{BB962C8B-B14F-4D97-AF65-F5344CB8AC3E}">
        <p14:creationId xmlns:p14="http://schemas.microsoft.com/office/powerpoint/2010/main" val="299025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References</a:t>
            </a:r>
          </a:p>
        </p:txBody>
      </p:sp>
      <p:sp>
        <p:nvSpPr>
          <p:cNvPr id="20486" name="Rectangle 6"/>
          <p:cNvSpPr>
            <a:spLocks noGrp="1" noChangeArrowheads="1"/>
          </p:cNvSpPr>
          <p:nvPr>
            <p:ph type="body" idx="1"/>
          </p:nvPr>
        </p:nvSpPr>
        <p:spPr>
          <a:xfrm>
            <a:off x="838199" y="1556792"/>
            <a:ext cx="10515599" cy="4890864"/>
          </a:xfrm>
        </p:spPr>
        <p:txBody>
          <a:bodyPr/>
          <a:lstStyle/>
          <a:p>
            <a:r>
              <a:rPr lang="en-US" sz="2000" dirty="0"/>
              <a:t>Bhanji F, Lawrence K, </a:t>
            </a:r>
            <a:r>
              <a:rPr lang="en-US" sz="2000" dirty="0" err="1"/>
              <a:t>Goldszmidt</a:t>
            </a:r>
            <a:r>
              <a:rPr lang="en-US" sz="2000" dirty="0"/>
              <a:t> M, Walton M, Harris K, Creery D, </a:t>
            </a:r>
            <a:r>
              <a:rPr lang="en-US" sz="2000" dirty="0" err="1"/>
              <a:t>Sherbino</a:t>
            </a:r>
            <a:r>
              <a:rPr lang="en-US" sz="2000" dirty="0"/>
              <a:t> J, </a:t>
            </a:r>
            <a:r>
              <a:rPr lang="en-US" sz="2000" dirty="0" err="1"/>
              <a:t>Ste</a:t>
            </a:r>
            <a:r>
              <a:rPr lang="en-US" sz="2000" dirty="0"/>
              <a:t>-Marie L-G, </a:t>
            </a:r>
            <a:r>
              <a:rPr lang="en-US" sz="2000" dirty="0" err="1"/>
              <a:t>Stang</a:t>
            </a:r>
            <a:r>
              <a:rPr lang="en-US" sz="2000" dirty="0"/>
              <a:t> A. </a:t>
            </a:r>
            <a:r>
              <a:rPr lang="en-US" sz="2000" i="1" dirty="0"/>
              <a:t>Medical Expert. </a:t>
            </a:r>
            <a:r>
              <a:rPr lang="en-US" sz="2000" dirty="0"/>
              <a:t>In: Frank JR, Snell L, </a:t>
            </a:r>
            <a:r>
              <a:rPr lang="en-US" sz="2000" dirty="0" err="1"/>
              <a:t>Sherbino</a:t>
            </a:r>
            <a:r>
              <a:rPr lang="en-US" sz="2000" dirty="0"/>
              <a:t> J, editors. </a:t>
            </a:r>
            <a:r>
              <a:rPr lang="en-US" sz="2000" i="1" dirty="0"/>
              <a:t>CanMEDS 2015 Physician Competency Framework. </a:t>
            </a:r>
            <a:r>
              <a:rPr lang="en-US" sz="2000" dirty="0"/>
              <a:t>Ottawa: Royal College of Physicians and Surgeons of Canada; 2015. </a:t>
            </a:r>
          </a:p>
          <a:p>
            <a:r>
              <a:rPr lang="en-US" sz="2000" dirty="0" err="1"/>
              <a:t>Karabenick</a:t>
            </a:r>
            <a:r>
              <a:rPr lang="en-US" sz="2000" dirty="0"/>
              <a:t> SA, Knapp JR. Relationship of academic help seeking to the use of learning strategies and other instrumental achievement behavior </a:t>
            </a:r>
            <a:r>
              <a:rPr lang="nl-NL" sz="2000" dirty="0"/>
              <a:t>in college students. </a:t>
            </a:r>
            <a:r>
              <a:rPr lang="nl-NL" sz="2000" i="1" dirty="0"/>
              <a:t>J Educ Psychol. </a:t>
            </a:r>
            <a:r>
              <a:rPr lang="nl-NL" sz="2000" dirty="0"/>
              <a:t>1991;83(2):221.</a:t>
            </a:r>
            <a:endParaRPr lang="en-US" sz="2000" dirty="0"/>
          </a:p>
        </p:txBody>
      </p:sp>
      <p:sp>
        <p:nvSpPr>
          <p:cNvPr id="2" name="Footer Placeholder 1">
            <a:extLst>
              <a:ext uri="{FF2B5EF4-FFF2-40B4-BE49-F238E27FC236}">
                <a16:creationId xmlns:a16="http://schemas.microsoft.com/office/drawing/2014/main" id="{32108728-D10F-4BA5-A1F0-6A71A02C6F7A}"/>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9E2DE8D1-CE2C-4D74-BB25-53263853DAA8}"/>
              </a:ext>
            </a:extLst>
          </p:cNvPr>
          <p:cNvSpPr>
            <a:spLocks noGrp="1"/>
          </p:cNvSpPr>
          <p:nvPr>
            <p:ph type="sldNum" sz="quarter" idx="12"/>
          </p:nvPr>
        </p:nvSpPr>
        <p:spPr/>
        <p:txBody>
          <a:bodyPr/>
          <a:lstStyle/>
          <a:p>
            <a:fld id="{0F408A5D-059A-A247-8344-29C129C8EF29}" type="slidenum">
              <a:rPr lang="en-US" smtClean="0"/>
              <a:pPr/>
              <a:t>16</a:t>
            </a:fld>
            <a:endParaRPr lang="en-US" dirty="0"/>
          </a:p>
        </p:txBody>
      </p:sp>
    </p:spTree>
    <p:extLst>
      <p:ext uri="{BB962C8B-B14F-4D97-AF65-F5344CB8AC3E}">
        <p14:creationId xmlns:p14="http://schemas.microsoft.com/office/powerpoint/2010/main" val="1252432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2766218"/>
            <a:ext cx="10515600" cy="1325563"/>
          </a:xfrm>
        </p:spPr>
        <p:txBody>
          <a:bodyPr/>
          <a:lstStyle/>
          <a:p>
            <a:pPr algn="ctr"/>
            <a:r>
              <a:rPr lang="en-US" dirty="0"/>
              <a:t>Other Slides</a:t>
            </a:r>
          </a:p>
        </p:txBody>
      </p:sp>
      <p:sp>
        <p:nvSpPr>
          <p:cNvPr id="5" name="Footer Placeholder 4">
            <a:extLst>
              <a:ext uri="{FF2B5EF4-FFF2-40B4-BE49-F238E27FC236}">
                <a16:creationId xmlns:a16="http://schemas.microsoft.com/office/drawing/2014/main" id="{3B915DE3-097E-4545-9416-CC0B62F37586}"/>
              </a:ext>
            </a:extLst>
          </p:cNvPr>
          <p:cNvSpPr>
            <a:spLocks noGrp="1"/>
          </p:cNvSpPr>
          <p:nvPr>
            <p:ph type="ftr" sz="quarter" idx="11"/>
          </p:nvPr>
        </p:nvSpPr>
        <p:spPr/>
        <p:txBody>
          <a:bodyPr/>
          <a:lstStyle/>
          <a:p>
            <a:r>
              <a:rPr lang="en-US"/>
              <a:t>T2 – Teaching the Medical Expert Role</a:t>
            </a:r>
            <a:endParaRPr lang="en-US" dirty="0"/>
          </a:p>
        </p:txBody>
      </p:sp>
      <p:sp>
        <p:nvSpPr>
          <p:cNvPr id="6" name="Slide Number Placeholder 5">
            <a:extLst>
              <a:ext uri="{FF2B5EF4-FFF2-40B4-BE49-F238E27FC236}">
                <a16:creationId xmlns:a16="http://schemas.microsoft.com/office/drawing/2014/main" id="{7D62EC44-13CD-4DD2-8295-65123037A63F}"/>
              </a:ext>
            </a:extLst>
          </p:cNvPr>
          <p:cNvSpPr>
            <a:spLocks noGrp="1"/>
          </p:cNvSpPr>
          <p:nvPr>
            <p:ph type="sldNum" sz="quarter" idx="12"/>
          </p:nvPr>
        </p:nvSpPr>
        <p:spPr/>
        <p:txBody>
          <a:bodyPr/>
          <a:lstStyle/>
          <a:p>
            <a:fld id="{0F408A5D-059A-A247-8344-29C129C8EF29}" type="slidenum">
              <a:rPr lang="en-US" smtClean="0"/>
              <a:pPr/>
              <a:t>17</a:t>
            </a:fld>
            <a:endParaRPr lang="en-US" dirty="0"/>
          </a:p>
        </p:txBody>
      </p:sp>
    </p:spTree>
    <p:extLst>
      <p:ext uri="{BB962C8B-B14F-4D97-AF65-F5344CB8AC3E}">
        <p14:creationId xmlns:p14="http://schemas.microsoft.com/office/powerpoint/2010/main" val="1490135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Key Competencies</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en-US" sz="2000" dirty="0"/>
              <a:t>Physicians are able to:</a:t>
            </a:r>
          </a:p>
          <a:p>
            <a:pPr marL="457200" indent="-457200">
              <a:buFont typeface="+mj-lt"/>
              <a:buAutoNum type="arabicPeriod"/>
            </a:pPr>
            <a:r>
              <a:rPr lang="en-US" sz="2000" dirty="0" err="1"/>
              <a:t>Practise</a:t>
            </a:r>
            <a:r>
              <a:rPr lang="en-US" sz="2000" dirty="0"/>
              <a:t> medicine within their defined scope of practice and expertise</a:t>
            </a:r>
          </a:p>
          <a:p>
            <a:pPr marL="457200" indent="-457200">
              <a:buFont typeface="+mj-lt"/>
              <a:buAutoNum type="arabicPeriod"/>
            </a:pPr>
            <a:r>
              <a:rPr lang="en-US" sz="2000" dirty="0"/>
              <a:t>Perform a patient-</a:t>
            </a:r>
            <a:r>
              <a:rPr lang="en-US" sz="2000" dirty="0" err="1"/>
              <a:t>centred</a:t>
            </a:r>
            <a:r>
              <a:rPr lang="en-US" sz="2000" dirty="0"/>
              <a:t> clinical assessment and establish a management plan</a:t>
            </a:r>
          </a:p>
          <a:p>
            <a:pPr marL="457200" indent="-457200">
              <a:buFont typeface="+mj-lt"/>
              <a:buAutoNum type="arabicPeriod"/>
            </a:pPr>
            <a:r>
              <a:rPr lang="en-US" sz="2000" dirty="0"/>
              <a:t>Plan and perform procedures and therapies for the purpose of assessment and/or management</a:t>
            </a:r>
          </a:p>
          <a:p>
            <a:pPr marL="457200" indent="-457200">
              <a:buFont typeface="+mj-lt"/>
              <a:buAutoNum type="arabicPeriod"/>
            </a:pPr>
            <a:r>
              <a:rPr lang="en-US" sz="2000" dirty="0"/>
              <a:t>Establish plans for ongoing care and, when appropriate, timely consultation</a:t>
            </a:r>
          </a:p>
          <a:p>
            <a:pPr marL="457200" indent="-457200">
              <a:buFont typeface="+mj-lt"/>
              <a:buAutoNum type="arabicPeriod"/>
            </a:pPr>
            <a:r>
              <a:rPr lang="en-US" sz="2000" dirty="0"/>
              <a:t>Actively contribute, as an individual and as a member of a team providing care, to the continuous improvement of health care quality and patient safety</a:t>
            </a:r>
          </a:p>
        </p:txBody>
      </p:sp>
      <p:sp>
        <p:nvSpPr>
          <p:cNvPr id="2" name="Footer Placeholder 1">
            <a:extLst>
              <a:ext uri="{FF2B5EF4-FFF2-40B4-BE49-F238E27FC236}">
                <a16:creationId xmlns:a16="http://schemas.microsoft.com/office/drawing/2014/main" id="{C6B57146-638E-46BA-80EC-0E335F231BAF}"/>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39464700-528B-4471-B1C9-9AFF2ECB003D}"/>
              </a:ext>
            </a:extLst>
          </p:cNvPr>
          <p:cNvSpPr>
            <a:spLocks noGrp="1"/>
          </p:cNvSpPr>
          <p:nvPr>
            <p:ph type="sldNum" sz="quarter" idx="12"/>
          </p:nvPr>
        </p:nvSpPr>
        <p:spPr/>
        <p:txBody>
          <a:bodyPr/>
          <a:lstStyle/>
          <a:p>
            <a:fld id="{0F408A5D-059A-A247-8344-29C129C8EF29}" type="slidenum">
              <a:rPr lang="en-US" smtClean="0"/>
              <a:pPr/>
              <a:t>18</a:t>
            </a:fld>
            <a:endParaRPr lang="en-US" dirty="0"/>
          </a:p>
        </p:txBody>
      </p:sp>
    </p:spTree>
    <p:extLst>
      <p:ext uri="{BB962C8B-B14F-4D97-AF65-F5344CB8AC3E}">
        <p14:creationId xmlns:p14="http://schemas.microsoft.com/office/powerpoint/2010/main" val="434019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Key Competency 1</a:t>
            </a:r>
          </a:p>
        </p:txBody>
      </p:sp>
      <p:sp>
        <p:nvSpPr>
          <p:cNvPr id="20486" name="Rectangle 6"/>
          <p:cNvSpPr>
            <a:spLocks noGrp="1" noChangeArrowheads="1"/>
          </p:cNvSpPr>
          <p:nvPr>
            <p:ph type="body" idx="1"/>
          </p:nvPr>
        </p:nvSpPr>
        <p:spPr>
          <a:xfrm>
            <a:off x="838200" y="1558316"/>
            <a:ext cx="10515600" cy="5106888"/>
          </a:xfrm>
        </p:spPr>
        <p:txBody>
          <a:bodyPr/>
          <a:lstStyle/>
          <a:p>
            <a:pPr marL="0" indent="0">
              <a:buNone/>
            </a:pPr>
            <a:r>
              <a:rPr lang="en-US" sz="2000" dirty="0"/>
              <a:t>Physicians are able to:</a:t>
            </a:r>
          </a:p>
          <a:p>
            <a:pPr marL="342900" indent="-342900">
              <a:buFont typeface="+mj-lt"/>
              <a:buAutoNum type="arabicPeriod"/>
            </a:pPr>
            <a:r>
              <a:rPr lang="en-US" sz="2000" dirty="0" err="1"/>
              <a:t>Practise</a:t>
            </a:r>
            <a:r>
              <a:rPr lang="en-US" sz="2000" dirty="0"/>
              <a:t> medicine within their defined scope of practice and expertise</a:t>
            </a:r>
          </a:p>
          <a:p>
            <a:pPr marL="457200" lvl="1" indent="0">
              <a:buNone/>
            </a:pPr>
            <a:r>
              <a:rPr lang="en-US" sz="2000" dirty="0"/>
              <a:t>1.1 	Demonstrate a commitment to high-quality care of their patients</a:t>
            </a:r>
          </a:p>
          <a:p>
            <a:pPr marL="457200" lvl="1" indent="0">
              <a:buNone/>
            </a:pPr>
            <a:r>
              <a:rPr lang="en-US" sz="2000" dirty="0"/>
              <a:t>1.2 	Integrate the CanMEDS Intrinsic Roles into their practice of medicine</a:t>
            </a:r>
          </a:p>
          <a:p>
            <a:pPr marL="457200" lvl="1" indent="0">
              <a:buNone/>
            </a:pPr>
            <a:r>
              <a:rPr lang="en-US" sz="2000" dirty="0"/>
              <a:t>1.3 	Apply knowledge of the clinical and biomedical sciences relevant to their discipline</a:t>
            </a:r>
          </a:p>
          <a:p>
            <a:pPr marL="457200" lvl="1" indent="0">
              <a:buNone/>
            </a:pPr>
            <a:r>
              <a:rPr lang="en-US" sz="2000" dirty="0"/>
              <a:t>1.4 	Perform appropriately timed clinical assessments with recommendations that are 	presented in an organized manner</a:t>
            </a:r>
          </a:p>
          <a:p>
            <a:pPr marL="457200" lvl="1" indent="0">
              <a:buNone/>
            </a:pPr>
            <a:r>
              <a:rPr lang="en-US" sz="2000" dirty="0"/>
              <a:t>1.5 	Carry out professional duties in the face of multiple, competing demands</a:t>
            </a:r>
          </a:p>
          <a:p>
            <a:pPr marL="457200" lvl="1" indent="0">
              <a:buNone/>
            </a:pPr>
            <a:r>
              <a:rPr lang="en-US" sz="2000" dirty="0"/>
              <a:t>1.6 	Recognize and respond to the complexity, uncertainty, and ambiguity inherent in medical 	practice</a:t>
            </a:r>
          </a:p>
        </p:txBody>
      </p:sp>
      <p:sp>
        <p:nvSpPr>
          <p:cNvPr id="2" name="Footer Placeholder 1">
            <a:extLst>
              <a:ext uri="{FF2B5EF4-FFF2-40B4-BE49-F238E27FC236}">
                <a16:creationId xmlns:a16="http://schemas.microsoft.com/office/drawing/2014/main" id="{3980AE83-0737-48E5-92EC-D64F19D5FD89}"/>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45B01B6E-C6B2-48DA-B3B0-50742B228B6F}"/>
              </a:ext>
            </a:extLst>
          </p:cNvPr>
          <p:cNvSpPr>
            <a:spLocks noGrp="1"/>
          </p:cNvSpPr>
          <p:nvPr>
            <p:ph type="sldNum" sz="quarter" idx="12"/>
          </p:nvPr>
        </p:nvSpPr>
        <p:spPr/>
        <p:txBody>
          <a:bodyPr/>
          <a:lstStyle/>
          <a:p>
            <a:fld id="{0F408A5D-059A-A247-8344-29C129C8EF29}" type="slidenum">
              <a:rPr lang="en-US" smtClean="0"/>
              <a:pPr/>
              <a:t>19</a:t>
            </a:fld>
            <a:endParaRPr lang="en-US" dirty="0"/>
          </a:p>
        </p:txBody>
      </p:sp>
    </p:spTree>
    <p:extLst>
      <p:ext uri="{BB962C8B-B14F-4D97-AF65-F5344CB8AC3E}">
        <p14:creationId xmlns:p14="http://schemas.microsoft.com/office/powerpoint/2010/main" val="2800486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 name="Rectangle 41"/>
          <p:cNvSpPr>
            <a:spLocks noGrp="1" noChangeArrowheads="1"/>
          </p:cNvSpPr>
          <p:nvPr>
            <p:ph type="body" idx="1"/>
          </p:nvPr>
        </p:nvSpPr>
        <p:spPr/>
        <p:txBody>
          <a:bodyPr/>
          <a:lstStyle/>
          <a:p>
            <a:pPr marL="0" indent="0" algn="ctr">
              <a:buNone/>
            </a:pPr>
            <a:r>
              <a:rPr lang="en-CA" sz="2000" dirty="0"/>
              <a:t>The unmodified content below was created for the </a:t>
            </a:r>
            <a:r>
              <a:rPr lang="en-CA" sz="2000" i="1" dirty="0"/>
              <a:t>CanMEDS Teaching and Assessment Tools Guide </a:t>
            </a:r>
            <a:r>
              <a:rPr lang="en-CA" sz="2000" dirty="0"/>
              <a:t>by S Glover Takahashi and is owned by the Royal College of Physicians and Surgeons of Canada. You may use, reproduce and modify the content for your own non-commercial purposes provided that your modifications are clearly indicated and you provide attribution to the Royal College.  The Royal College may revoke this permission at any time by providing written notice.  </a:t>
            </a:r>
            <a:endParaRPr lang="en-US" sz="2000" dirty="0"/>
          </a:p>
          <a:p>
            <a:pPr marL="0" indent="0" algn="ctr">
              <a:buNone/>
            </a:pPr>
            <a:r>
              <a:rPr lang="en-CA" sz="2000" b="1" u="sng" dirty="0"/>
              <a:t>NOTICE:  The content below may have been modified from its original form and may not represent the opinion or views of the Royal College.</a:t>
            </a:r>
            <a:endParaRPr lang="en-US" sz="2000" dirty="0"/>
          </a:p>
        </p:txBody>
      </p:sp>
      <p:sp>
        <p:nvSpPr>
          <p:cNvPr id="2" name="Footer Placeholder 1">
            <a:extLst>
              <a:ext uri="{FF2B5EF4-FFF2-40B4-BE49-F238E27FC236}">
                <a16:creationId xmlns:a16="http://schemas.microsoft.com/office/drawing/2014/main" id="{0D876507-1C00-40E1-93BF-74FE0F2C1EFB}"/>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44EF8AFF-5E43-49D9-9FC0-19DD24E7D44E}"/>
              </a:ext>
            </a:extLst>
          </p:cNvPr>
          <p:cNvSpPr>
            <a:spLocks noGrp="1"/>
          </p:cNvSpPr>
          <p:nvPr>
            <p:ph type="sldNum" sz="quarter" idx="12"/>
          </p:nvPr>
        </p:nvSpPr>
        <p:spPr/>
        <p:txBody>
          <a:bodyPr/>
          <a:lstStyle/>
          <a:p>
            <a:fld id="{0F408A5D-059A-A247-8344-29C129C8EF29}" type="slidenum">
              <a:rPr lang="en-US" smtClean="0"/>
              <a:pPr/>
              <a:t>2</a:t>
            </a:fld>
            <a:endParaRPr lang="en-US" dirty="0"/>
          </a:p>
        </p:txBody>
      </p:sp>
    </p:spTree>
    <p:extLst>
      <p:ext uri="{BB962C8B-B14F-4D97-AF65-F5344CB8AC3E}">
        <p14:creationId xmlns:p14="http://schemas.microsoft.com/office/powerpoint/2010/main" val="1008630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Key Competency 2</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2000" dirty="0"/>
              <a:t>Physicians are able to:</a:t>
            </a:r>
          </a:p>
          <a:p>
            <a:pPr marL="342900" indent="-342900">
              <a:buFont typeface="+mj-lt"/>
              <a:buAutoNum type="arabicPeriod" startAt="2"/>
            </a:pPr>
            <a:r>
              <a:rPr lang="en-US" sz="2000" dirty="0"/>
              <a:t>Perform a patient-</a:t>
            </a:r>
            <a:r>
              <a:rPr lang="en-US" sz="2000" dirty="0" err="1"/>
              <a:t>centred</a:t>
            </a:r>
            <a:r>
              <a:rPr lang="en-US" sz="2000" dirty="0"/>
              <a:t> clinical assessment and establish a management plan</a:t>
            </a:r>
          </a:p>
          <a:p>
            <a:pPr marL="457200" lvl="1" indent="0">
              <a:buNone/>
            </a:pPr>
            <a:r>
              <a:rPr lang="en-US" sz="2000" dirty="0"/>
              <a:t>2.1 	Prioritize issues to be addressed in a patient encounter</a:t>
            </a:r>
          </a:p>
          <a:p>
            <a:pPr marL="457200" lvl="1" indent="0">
              <a:buNone/>
            </a:pPr>
            <a:r>
              <a:rPr lang="en-US" sz="2000" dirty="0"/>
              <a:t>2.2 	Elicit a history, perform a physical exam, select appropriate investigations, and interpret 	their results for the purpose of diagnosis and management, disease prevention, and health 	promotion</a:t>
            </a:r>
          </a:p>
          <a:p>
            <a:pPr marL="457200" lvl="1" indent="0">
              <a:buNone/>
            </a:pPr>
            <a:r>
              <a:rPr lang="en-US" sz="2000" dirty="0"/>
              <a:t>2.3 	Establish goals of care in collaboration with patients and their families, which may include 	slowing disease progression, treating symptoms, achieving cure, improving function, and 	palliation</a:t>
            </a:r>
          </a:p>
          <a:p>
            <a:pPr marL="457200" lvl="1" indent="0">
              <a:buNone/>
            </a:pPr>
            <a:r>
              <a:rPr lang="en-US" sz="2000" dirty="0"/>
              <a:t>2.4 	Establish a patient-</a:t>
            </a:r>
            <a:r>
              <a:rPr lang="en-US" sz="2000" dirty="0" err="1"/>
              <a:t>centred</a:t>
            </a:r>
            <a:r>
              <a:rPr lang="en-US" sz="2000" dirty="0"/>
              <a:t> management plan</a:t>
            </a:r>
          </a:p>
        </p:txBody>
      </p:sp>
      <p:sp>
        <p:nvSpPr>
          <p:cNvPr id="2" name="Footer Placeholder 1">
            <a:extLst>
              <a:ext uri="{FF2B5EF4-FFF2-40B4-BE49-F238E27FC236}">
                <a16:creationId xmlns:a16="http://schemas.microsoft.com/office/drawing/2014/main" id="{C639B144-75B4-4484-851D-3C36FE1C15A2}"/>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7E5C5D9F-AA0D-4C01-BE94-8BDB834F52E6}"/>
              </a:ext>
            </a:extLst>
          </p:cNvPr>
          <p:cNvSpPr>
            <a:spLocks noGrp="1"/>
          </p:cNvSpPr>
          <p:nvPr>
            <p:ph type="sldNum" sz="quarter" idx="12"/>
          </p:nvPr>
        </p:nvSpPr>
        <p:spPr/>
        <p:txBody>
          <a:bodyPr/>
          <a:lstStyle/>
          <a:p>
            <a:fld id="{0F408A5D-059A-A247-8344-29C129C8EF29}" type="slidenum">
              <a:rPr lang="en-US" smtClean="0"/>
              <a:pPr/>
              <a:t>20</a:t>
            </a:fld>
            <a:endParaRPr lang="en-US" dirty="0"/>
          </a:p>
        </p:txBody>
      </p:sp>
    </p:spTree>
    <p:extLst>
      <p:ext uri="{BB962C8B-B14F-4D97-AF65-F5344CB8AC3E}">
        <p14:creationId xmlns:p14="http://schemas.microsoft.com/office/powerpoint/2010/main" val="37210394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Key Competency 3</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en-US" sz="2000" dirty="0"/>
              <a:t>Physicians are able to:</a:t>
            </a:r>
          </a:p>
          <a:p>
            <a:pPr marL="342900" indent="-342900">
              <a:buFont typeface="+mj-lt"/>
              <a:buAutoNum type="arabicPeriod" startAt="3"/>
            </a:pPr>
            <a:r>
              <a:rPr lang="en-US" sz="2000" dirty="0"/>
              <a:t>Plan and perform procedures and therapies for the purpose of assessment and/or management</a:t>
            </a:r>
          </a:p>
          <a:p>
            <a:pPr marL="457200" lvl="1" indent="0">
              <a:buNone/>
            </a:pPr>
            <a:r>
              <a:rPr lang="en-US" sz="2000" dirty="0"/>
              <a:t>3.1 	Determine the most appropriate procedures or therapies</a:t>
            </a:r>
          </a:p>
          <a:p>
            <a:pPr marL="457200" lvl="1" indent="0">
              <a:buNone/>
            </a:pPr>
            <a:r>
              <a:rPr lang="en-US" sz="2000" dirty="0"/>
              <a:t>3.2 	Obtain and document informed consent, explaining the risks and benefits of, and the 	rationale for, a proposed procedure or therapy</a:t>
            </a:r>
          </a:p>
          <a:p>
            <a:pPr marL="457200" lvl="1" indent="0">
              <a:buNone/>
            </a:pPr>
            <a:r>
              <a:rPr lang="en-US" sz="2000" dirty="0"/>
              <a:t>3.3 	Prioritize a procedure or therapy, taking into account clinical urgency and available 	resources</a:t>
            </a:r>
          </a:p>
          <a:p>
            <a:pPr marL="457200" lvl="1" indent="0">
              <a:buNone/>
            </a:pPr>
            <a:r>
              <a:rPr lang="en-US" sz="2000" dirty="0"/>
              <a:t>3.4 	Perform a procedure in a skillful and safe manner, adapting to unanticipated findings or 	changing clinical circumstances</a:t>
            </a:r>
          </a:p>
        </p:txBody>
      </p:sp>
      <p:sp>
        <p:nvSpPr>
          <p:cNvPr id="2" name="Footer Placeholder 1">
            <a:extLst>
              <a:ext uri="{FF2B5EF4-FFF2-40B4-BE49-F238E27FC236}">
                <a16:creationId xmlns:a16="http://schemas.microsoft.com/office/drawing/2014/main" id="{FFD59E24-5671-4ACC-A4B3-9463A2EA270D}"/>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7E407376-AD00-4691-ABFF-7CCC94D045F2}"/>
              </a:ext>
            </a:extLst>
          </p:cNvPr>
          <p:cNvSpPr>
            <a:spLocks noGrp="1"/>
          </p:cNvSpPr>
          <p:nvPr>
            <p:ph type="sldNum" sz="quarter" idx="12"/>
          </p:nvPr>
        </p:nvSpPr>
        <p:spPr/>
        <p:txBody>
          <a:bodyPr/>
          <a:lstStyle/>
          <a:p>
            <a:fld id="{0F408A5D-059A-A247-8344-29C129C8EF29}" type="slidenum">
              <a:rPr lang="en-US" smtClean="0"/>
              <a:pPr/>
              <a:t>21</a:t>
            </a:fld>
            <a:endParaRPr lang="en-US" dirty="0"/>
          </a:p>
        </p:txBody>
      </p:sp>
    </p:spTree>
    <p:extLst>
      <p:ext uri="{BB962C8B-B14F-4D97-AF65-F5344CB8AC3E}">
        <p14:creationId xmlns:p14="http://schemas.microsoft.com/office/powerpoint/2010/main" val="1253352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Key Competency 4</a:t>
            </a:r>
          </a:p>
        </p:txBody>
      </p:sp>
      <p:sp>
        <p:nvSpPr>
          <p:cNvPr id="20486" name="Rectangle 6"/>
          <p:cNvSpPr>
            <a:spLocks noGrp="1" noChangeArrowheads="1"/>
          </p:cNvSpPr>
          <p:nvPr>
            <p:ph type="body" idx="1"/>
          </p:nvPr>
        </p:nvSpPr>
        <p:spPr>
          <a:xfrm>
            <a:off x="838199" y="1556792"/>
            <a:ext cx="10515599" cy="4890864"/>
          </a:xfrm>
        </p:spPr>
        <p:txBody>
          <a:bodyPr/>
          <a:lstStyle/>
          <a:p>
            <a:pPr marL="0" indent="0">
              <a:buNone/>
            </a:pPr>
            <a:r>
              <a:rPr lang="en-US" sz="2000" dirty="0"/>
              <a:t>Physicians are able to:</a:t>
            </a:r>
          </a:p>
          <a:p>
            <a:pPr marL="342900" indent="-342900">
              <a:buFont typeface="+mj-lt"/>
              <a:buAutoNum type="arabicPeriod" startAt="4"/>
            </a:pPr>
            <a:r>
              <a:rPr lang="en-US" sz="2000" dirty="0"/>
              <a:t>Establish plans for ongoing care and, when appropriate, timely consultation</a:t>
            </a:r>
          </a:p>
          <a:p>
            <a:pPr marL="457200" lvl="1" indent="0">
              <a:buNone/>
            </a:pPr>
            <a:r>
              <a:rPr lang="en-US" sz="2000" dirty="0"/>
              <a:t>4.1 	Implement a patient-</a:t>
            </a:r>
            <a:r>
              <a:rPr lang="en-US" sz="2000" dirty="0" err="1"/>
              <a:t>centred</a:t>
            </a:r>
            <a:r>
              <a:rPr lang="en-US" sz="2000" dirty="0"/>
              <a:t> care plan that supports ongoing care, follow-up on 	investigations, response to treatment, and further consultation</a:t>
            </a:r>
          </a:p>
        </p:txBody>
      </p:sp>
      <p:sp>
        <p:nvSpPr>
          <p:cNvPr id="2" name="Footer Placeholder 1">
            <a:extLst>
              <a:ext uri="{FF2B5EF4-FFF2-40B4-BE49-F238E27FC236}">
                <a16:creationId xmlns:a16="http://schemas.microsoft.com/office/drawing/2014/main" id="{E7C08B8D-E4CF-4A37-A3EF-5334E2DA5609}"/>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6D5D4CAC-F73B-4EBA-8B96-8F73793BF2B3}"/>
              </a:ext>
            </a:extLst>
          </p:cNvPr>
          <p:cNvSpPr>
            <a:spLocks noGrp="1"/>
          </p:cNvSpPr>
          <p:nvPr>
            <p:ph type="sldNum" sz="quarter" idx="12"/>
          </p:nvPr>
        </p:nvSpPr>
        <p:spPr/>
        <p:txBody>
          <a:bodyPr/>
          <a:lstStyle/>
          <a:p>
            <a:fld id="{0F408A5D-059A-A247-8344-29C129C8EF29}" type="slidenum">
              <a:rPr lang="en-US" smtClean="0"/>
              <a:pPr/>
              <a:t>22</a:t>
            </a:fld>
            <a:endParaRPr lang="en-US" dirty="0"/>
          </a:p>
        </p:txBody>
      </p:sp>
    </p:spTree>
    <p:extLst>
      <p:ext uri="{BB962C8B-B14F-4D97-AF65-F5344CB8AC3E}">
        <p14:creationId xmlns:p14="http://schemas.microsoft.com/office/powerpoint/2010/main" val="844541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Key Competency 5</a:t>
            </a:r>
          </a:p>
        </p:txBody>
      </p:sp>
      <p:sp>
        <p:nvSpPr>
          <p:cNvPr id="20486" name="Rectangle 6"/>
          <p:cNvSpPr>
            <a:spLocks noGrp="1" noChangeArrowheads="1"/>
          </p:cNvSpPr>
          <p:nvPr>
            <p:ph type="body" idx="1"/>
          </p:nvPr>
        </p:nvSpPr>
        <p:spPr>
          <a:xfrm>
            <a:off x="838200" y="1556792"/>
            <a:ext cx="10515600" cy="4890864"/>
          </a:xfrm>
        </p:spPr>
        <p:txBody>
          <a:bodyPr/>
          <a:lstStyle/>
          <a:p>
            <a:pPr marL="0" indent="0">
              <a:buNone/>
            </a:pPr>
            <a:r>
              <a:rPr lang="en-US" sz="2000" dirty="0"/>
              <a:t>Physicians are able to:</a:t>
            </a:r>
          </a:p>
          <a:p>
            <a:pPr marL="342900" indent="-342900">
              <a:buFont typeface="+mj-lt"/>
              <a:buAutoNum type="arabicPeriod" startAt="5"/>
            </a:pPr>
            <a:r>
              <a:rPr lang="en-US" sz="2000" dirty="0"/>
              <a:t>Actively contribute, as an individual and as a member of a team providing care, to the continuous improvement of health care quality and patient safety</a:t>
            </a:r>
          </a:p>
          <a:p>
            <a:pPr marL="457200" lvl="1" indent="0">
              <a:buNone/>
            </a:pPr>
            <a:r>
              <a:rPr lang="en-US" sz="2000" dirty="0"/>
              <a:t>5.1 	Recognize and respond to harm from health care delivery, including patient safety incidents</a:t>
            </a:r>
          </a:p>
          <a:p>
            <a:pPr marL="457200" lvl="1" indent="0">
              <a:buNone/>
            </a:pPr>
            <a:r>
              <a:rPr lang="en-US" sz="2000" dirty="0"/>
              <a:t>5.2 	Adopt strategies that promote patient safety and address human and system factors</a:t>
            </a:r>
          </a:p>
        </p:txBody>
      </p:sp>
      <p:sp>
        <p:nvSpPr>
          <p:cNvPr id="2" name="Footer Placeholder 1">
            <a:extLst>
              <a:ext uri="{FF2B5EF4-FFF2-40B4-BE49-F238E27FC236}">
                <a16:creationId xmlns:a16="http://schemas.microsoft.com/office/drawing/2014/main" id="{14519A3B-D2E0-42D7-896E-765F39FC243C}"/>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FB13EE9E-EB6D-43F5-A933-023127A7D655}"/>
              </a:ext>
            </a:extLst>
          </p:cNvPr>
          <p:cNvSpPr>
            <a:spLocks noGrp="1"/>
          </p:cNvSpPr>
          <p:nvPr>
            <p:ph type="sldNum" sz="quarter" idx="12"/>
          </p:nvPr>
        </p:nvSpPr>
        <p:spPr/>
        <p:txBody>
          <a:bodyPr/>
          <a:lstStyle/>
          <a:p>
            <a:fld id="{0F408A5D-059A-A247-8344-29C129C8EF29}" type="slidenum">
              <a:rPr lang="en-US" smtClean="0"/>
              <a:pPr/>
              <a:t>23</a:t>
            </a:fld>
            <a:endParaRPr lang="en-US" dirty="0"/>
          </a:p>
        </p:txBody>
      </p:sp>
    </p:spTree>
    <p:extLst>
      <p:ext uri="{BB962C8B-B14F-4D97-AF65-F5344CB8AC3E}">
        <p14:creationId xmlns:p14="http://schemas.microsoft.com/office/powerpoint/2010/main" val="39195085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Medical Expert resources</a:t>
            </a:r>
          </a:p>
        </p:txBody>
      </p:sp>
      <p:sp>
        <p:nvSpPr>
          <p:cNvPr id="20486" name="Rectangle 6"/>
          <p:cNvSpPr>
            <a:spLocks noGrp="1" noChangeArrowheads="1"/>
          </p:cNvSpPr>
          <p:nvPr>
            <p:ph type="body" idx="1"/>
          </p:nvPr>
        </p:nvSpPr>
        <p:spPr>
          <a:xfrm>
            <a:off x="838200" y="1556792"/>
            <a:ext cx="9218240" cy="4890864"/>
          </a:xfrm>
        </p:spPr>
        <p:txBody>
          <a:bodyPr/>
          <a:lstStyle/>
          <a:p>
            <a:pPr marL="0" indent="0">
              <a:buNone/>
            </a:pPr>
            <a:r>
              <a:rPr lang="en-US" sz="1800" dirty="0">
                <a:hlinkClick r:id="rId3"/>
              </a:rPr>
              <a:t>Specialty Training Requirements</a:t>
            </a:r>
            <a:endParaRPr lang="en-US" sz="1800" dirty="0"/>
          </a:p>
        </p:txBody>
      </p:sp>
      <p:sp>
        <p:nvSpPr>
          <p:cNvPr id="2" name="Footer Placeholder 1">
            <a:extLst>
              <a:ext uri="{FF2B5EF4-FFF2-40B4-BE49-F238E27FC236}">
                <a16:creationId xmlns:a16="http://schemas.microsoft.com/office/drawing/2014/main" id="{B794B1CE-8C21-4062-86C6-61803DEFE297}"/>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A9EDEDF5-E508-485E-BC6C-3ABFC32C0650}"/>
              </a:ext>
            </a:extLst>
          </p:cNvPr>
          <p:cNvSpPr>
            <a:spLocks noGrp="1"/>
          </p:cNvSpPr>
          <p:nvPr>
            <p:ph type="sldNum" sz="quarter" idx="12"/>
          </p:nvPr>
        </p:nvSpPr>
        <p:spPr/>
        <p:txBody>
          <a:bodyPr/>
          <a:lstStyle/>
          <a:p>
            <a:fld id="{0F408A5D-059A-A247-8344-29C129C8EF29}" type="slidenum">
              <a:rPr lang="en-US" smtClean="0"/>
              <a:pPr/>
              <a:t>24</a:t>
            </a:fld>
            <a:endParaRPr lang="en-US" dirty="0"/>
          </a:p>
        </p:txBody>
      </p:sp>
    </p:spTree>
    <p:extLst>
      <p:ext uri="{BB962C8B-B14F-4D97-AF65-F5344CB8AC3E}">
        <p14:creationId xmlns:p14="http://schemas.microsoft.com/office/powerpoint/2010/main" val="21015005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8" name="Rectangle 40"/>
          <p:cNvSpPr>
            <a:spLocks noGrp="1" noChangeArrowheads="1"/>
          </p:cNvSpPr>
          <p:nvPr>
            <p:ph type="title"/>
          </p:nvPr>
        </p:nvSpPr>
        <p:spPr/>
        <p:txBody>
          <a:bodyPr/>
          <a:lstStyle/>
          <a:p>
            <a:r>
              <a:rPr lang="en-US" dirty="0"/>
              <a:t>Objectives and agenda</a:t>
            </a:r>
          </a:p>
        </p:txBody>
      </p:sp>
      <p:sp>
        <p:nvSpPr>
          <p:cNvPr id="7209" name="Rectangle 41"/>
          <p:cNvSpPr>
            <a:spLocks noGrp="1" noChangeArrowheads="1"/>
          </p:cNvSpPr>
          <p:nvPr>
            <p:ph type="body" idx="1"/>
          </p:nvPr>
        </p:nvSpPr>
        <p:spPr/>
        <p:txBody>
          <a:bodyPr/>
          <a:lstStyle/>
          <a:p>
            <a:pPr marL="514350" indent="-514350">
              <a:buFont typeface="+mj-lt"/>
              <a:buAutoNum type="arabicPeriod"/>
            </a:pPr>
            <a:r>
              <a:rPr lang="en-US" dirty="0"/>
              <a:t>Recognize common words related to the process and content of the Medical Expert Role</a:t>
            </a:r>
          </a:p>
          <a:p>
            <a:pPr marL="514350" indent="-514350">
              <a:buFont typeface="+mj-lt"/>
              <a:buAutoNum type="arabicPeriod"/>
            </a:pPr>
            <a:r>
              <a:rPr lang="en-US" dirty="0"/>
              <a:t>Describe the role of Medical Expert within the CanMEDS 2015 Framework</a:t>
            </a:r>
          </a:p>
          <a:p>
            <a:pPr marL="514350" indent="-514350">
              <a:buFont typeface="+mj-lt"/>
              <a:buAutoNum type="arabicPeriod"/>
            </a:pPr>
            <a:r>
              <a:rPr lang="en-US" dirty="0"/>
              <a:t>Apply the Medical Expert competence continuum to your own program or specialty</a:t>
            </a:r>
          </a:p>
          <a:p>
            <a:pPr marL="514350" indent="-514350">
              <a:buFont typeface="+mj-lt"/>
              <a:buAutoNum type="arabicPeriod"/>
            </a:pPr>
            <a:r>
              <a:rPr lang="en-US" dirty="0"/>
              <a:t>Identify opportunities to integrate other CanMEDS Roles into the teaching and assessment of Medical Expert</a:t>
            </a:r>
          </a:p>
        </p:txBody>
      </p:sp>
      <p:sp>
        <p:nvSpPr>
          <p:cNvPr id="2" name="Footer Placeholder 1">
            <a:extLst>
              <a:ext uri="{FF2B5EF4-FFF2-40B4-BE49-F238E27FC236}">
                <a16:creationId xmlns:a16="http://schemas.microsoft.com/office/drawing/2014/main" id="{EEBC7F15-4DF5-41B5-98C0-91C042AD779B}"/>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8DF8973A-9A49-4D40-8ADE-F12314C980E2}"/>
              </a:ext>
            </a:extLst>
          </p:cNvPr>
          <p:cNvSpPr>
            <a:spLocks noGrp="1"/>
          </p:cNvSpPr>
          <p:nvPr>
            <p:ph type="sldNum" sz="quarter" idx="12"/>
          </p:nvPr>
        </p:nvSpPr>
        <p:spPr/>
        <p:txBody>
          <a:bodyPr/>
          <a:lstStyle/>
          <a:p>
            <a:fld id="{0F408A5D-059A-A247-8344-29C129C8EF29}"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54" name="Rectangle 18"/>
          <p:cNvSpPr>
            <a:spLocks noGrp="1" noChangeArrowheads="1"/>
          </p:cNvSpPr>
          <p:nvPr>
            <p:ph type="title"/>
          </p:nvPr>
        </p:nvSpPr>
        <p:spPr/>
        <p:txBody>
          <a:bodyPr/>
          <a:lstStyle/>
          <a:p>
            <a:r>
              <a:rPr lang="en-US" dirty="0"/>
              <a:t>Why the Medical Expert Role matters</a:t>
            </a:r>
          </a:p>
        </p:txBody>
      </p:sp>
      <p:sp>
        <p:nvSpPr>
          <p:cNvPr id="14355" name="Rectangle 19"/>
          <p:cNvSpPr>
            <a:spLocks noGrp="1" noChangeArrowheads="1"/>
          </p:cNvSpPr>
          <p:nvPr>
            <p:ph type="body" idx="1"/>
          </p:nvPr>
        </p:nvSpPr>
        <p:spPr>
          <a:xfrm>
            <a:off x="838199" y="1484784"/>
            <a:ext cx="10515599" cy="4419600"/>
          </a:xfrm>
        </p:spPr>
        <p:txBody>
          <a:bodyPr/>
          <a:lstStyle/>
          <a:p>
            <a:pPr marL="0" indent="0">
              <a:buNone/>
            </a:pPr>
            <a:endParaRPr lang="en-US" dirty="0"/>
          </a:p>
          <a:p>
            <a:r>
              <a:rPr lang="en-US" dirty="0"/>
              <a:t>Medical Expert is central to a physician’s competence and identity</a:t>
            </a:r>
          </a:p>
          <a:p>
            <a:r>
              <a:rPr lang="en-US" dirty="0"/>
              <a:t>Medical Expert competencies by themselves are not sufficient to practice medicine.</a:t>
            </a:r>
          </a:p>
          <a:p>
            <a:r>
              <a:rPr lang="en-US" dirty="0"/>
              <a:t>Medical Expertise must be integrated with the Intrinsic Roles to optimize patient care</a:t>
            </a:r>
          </a:p>
        </p:txBody>
      </p:sp>
      <p:sp>
        <p:nvSpPr>
          <p:cNvPr id="2" name="Footer Placeholder 1">
            <a:extLst>
              <a:ext uri="{FF2B5EF4-FFF2-40B4-BE49-F238E27FC236}">
                <a16:creationId xmlns:a16="http://schemas.microsoft.com/office/drawing/2014/main" id="{D5F8F4F7-BB9D-468C-8AA4-235A07271010}"/>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F314CE64-6203-405D-A095-C9D8FA923B26}"/>
              </a:ext>
            </a:extLst>
          </p:cNvPr>
          <p:cNvSpPr>
            <a:spLocks noGrp="1"/>
          </p:cNvSpPr>
          <p:nvPr>
            <p:ph type="sldNum" sz="quarter" idx="12"/>
          </p:nvPr>
        </p:nvSpPr>
        <p:spPr/>
        <p:txBody>
          <a:bodyPr/>
          <a:lstStyle/>
          <a:p>
            <a:fld id="{0F408A5D-059A-A247-8344-29C129C8EF29}"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The details: What is the Medical Expert Role</a:t>
            </a:r>
          </a:p>
        </p:txBody>
      </p:sp>
      <p:sp>
        <p:nvSpPr>
          <p:cNvPr id="18439" name="Rectangle 7"/>
          <p:cNvSpPr>
            <a:spLocks noGrp="1" noChangeArrowheads="1"/>
          </p:cNvSpPr>
          <p:nvPr>
            <p:ph type="body" idx="1"/>
          </p:nvPr>
        </p:nvSpPr>
        <p:spPr/>
        <p:txBody>
          <a:bodyPr/>
          <a:lstStyle/>
          <a:p>
            <a:pPr marL="0" indent="0">
              <a:buNone/>
            </a:pPr>
            <a:endParaRPr lang="en-US" dirty="0"/>
          </a:p>
          <a:p>
            <a:pPr marL="0" indent="0">
              <a:buNone/>
            </a:pPr>
            <a:r>
              <a:rPr lang="en-US" dirty="0"/>
              <a:t>As Medical Experts, physicians integrate all of the CanMEDS Roles, applying medical knowledge, clinical skills, and professional values in their provision of high-quality and safe patient-</a:t>
            </a:r>
            <a:r>
              <a:rPr lang="en-US" dirty="0" err="1"/>
              <a:t>centred</a:t>
            </a:r>
            <a:r>
              <a:rPr lang="en-US" dirty="0"/>
              <a:t> care. Medical Expert is the central physician Role in the CanMEDS Framework and defines the physician’s clinical scope of practice.</a:t>
            </a:r>
          </a:p>
        </p:txBody>
      </p:sp>
      <p:sp>
        <p:nvSpPr>
          <p:cNvPr id="2" name="Footer Placeholder 1">
            <a:extLst>
              <a:ext uri="{FF2B5EF4-FFF2-40B4-BE49-F238E27FC236}">
                <a16:creationId xmlns:a16="http://schemas.microsoft.com/office/drawing/2014/main" id="{7B39EBAB-E820-4877-87C5-D07DCC1A6680}"/>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F69F736F-9C41-4E44-AB15-5A5C2FECE06F}"/>
              </a:ext>
            </a:extLst>
          </p:cNvPr>
          <p:cNvSpPr>
            <a:spLocks noGrp="1"/>
          </p:cNvSpPr>
          <p:nvPr>
            <p:ph type="sldNum" sz="quarter" idx="12"/>
          </p:nvPr>
        </p:nvSpPr>
        <p:spPr/>
        <p:txBody>
          <a:bodyPr/>
          <a:lstStyle/>
          <a:p>
            <a:fld id="{0F408A5D-059A-A247-8344-29C129C8EF29}"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About Medical Expert</a:t>
            </a:r>
          </a:p>
        </p:txBody>
      </p:sp>
      <p:sp>
        <p:nvSpPr>
          <p:cNvPr id="18439" name="Rectangle 7"/>
          <p:cNvSpPr>
            <a:spLocks noGrp="1" noChangeArrowheads="1"/>
          </p:cNvSpPr>
          <p:nvPr>
            <p:ph type="body" idx="1"/>
          </p:nvPr>
        </p:nvSpPr>
        <p:spPr>
          <a:xfrm>
            <a:off x="838200" y="1484784"/>
            <a:ext cx="10515600" cy="4419600"/>
          </a:xfrm>
        </p:spPr>
        <p:txBody>
          <a:bodyPr/>
          <a:lstStyle/>
          <a:p>
            <a:pPr marL="457200" indent="-457200">
              <a:buFont typeface="+mj-lt"/>
              <a:buAutoNum type="arabicPeriod"/>
            </a:pPr>
            <a:r>
              <a:rPr lang="en-US" sz="2200" dirty="0"/>
              <a:t>Patients care about what your specialty knows and how that knowledge contributes to addressing their needs.</a:t>
            </a:r>
          </a:p>
          <a:p>
            <a:pPr marL="457200" indent="-457200">
              <a:buFont typeface="+mj-lt"/>
              <a:buAutoNum type="arabicPeriod"/>
            </a:pPr>
            <a:r>
              <a:rPr lang="en-US" sz="2200" dirty="0"/>
              <a:t>The type of patient-physician relationship should be defined by the patient’s preferences and will always be respectful and responsive.</a:t>
            </a:r>
          </a:p>
          <a:p>
            <a:pPr marL="457200" indent="-457200">
              <a:buFont typeface="+mj-lt"/>
              <a:buAutoNum type="arabicPeriod"/>
            </a:pPr>
            <a:r>
              <a:rPr lang="en-US" sz="2200" dirty="0"/>
              <a:t>There are no simple answers to complex problems and becoming comfortable with uncertainty is an important part of the Medical Expert Role.</a:t>
            </a:r>
          </a:p>
          <a:p>
            <a:pPr marL="457200" indent="-457200">
              <a:buFont typeface="+mj-lt"/>
              <a:buAutoNum type="arabicPeriod"/>
            </a:pPr>
            <a:r>
              <a:rPr lang="en-US" sz="2200" dirty="0"/>
              <a:t>A competent physician seamlessly integrates the competencies of all seven CanMEDS Roles.</a:t>
            </a:r>
          </a:p>
        </p:txBody>
      </p:sp>
      <p:sp>
        <p:nvSpPr>
          <p:cNvPr id="2" name="Footer Placeholder 1">
            <a:extLst>
              <a:ext uri="{FF2B5EF4-FFF2-40B4-BE49-F238E27FC236}">
                <a16:creationId xmlns:a16="http://schemas.microsoft.com/office/drawing/2014/main" id="{5417B07C-DFE8-47FF-AF2E-DBC351D43716}"/>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D739FD8C-0E3E-4A46-AF66-A98FAE975CF6}"/>
              </a:ext>
            </a:extLst>
          </p:cNvPr>
          <p:cNvSpPr>
            <a:spLocks noGrp="1"/>
          </p:cNvSpPr>
          <p:nvPr>
            <p:ph type="sldNum" sz="quarter" idx="12"/>
          </p:nvPr>
        </p:nvSpPr>
        <p:spPr/>
        <p:txBody>
          <a:bodyPr/>
          <a:lstStyle/>
          <a:p>
            <a:fld id="{0F408A5D-059A-A247-8344-29C129C8EF29}" type="slidenum">
              <a:rPr lang="en-US" smtClean="0"/>
              <a:pPr/>
              <a:t>6</a:t>
            </a:fld>
            <a:endParaRPr lang="en-US" dirty="0"/>
          </a:p>
        </p:txBody>
      </p:sp>
    </p:spTree>
    <p:extLst>
      <p:ext uri="{BB962C8B-B14F-4D97-AF65-F5344CB8AC3E}">
        <p14:creationId xmlns:p14="http://schemas.microsoft.com/office/powerpoint/2010/main" val="2729746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Rectangle 6"/>
          <p:cNvSpPr>
            <a:spLocks noGrp="1" noChangeArrowheads="1"/>
          </p:cNvSpPr>
          <p:nvPr>
            <p:ph type="title"/>
          </p:nvPr>
        </p:nvSpPr>
        <p:spPr/>
        <p:txBody>
          <a:bodyPr/>
          <a:lstStyle/>
          <a:p>
            <a:r>
              <a:rPr lang="en-US" dirty="0"/>
              <a:t>Key definitions</a:t>
            </a:r>
          </a:p>
        </p:txBody>
      </p:sp>
      <p:sp>
        <p:nvSpPr>
          <p:cNvPr id="18439" name="Rectangle 7"/>
          <p:cNvSpPr>
            <a:spLocks noGrp="1" noChangeArrowheads="1"/>
          </p:cNvSpPr>
          <p:nvPr>
            <p:ph type="body" idx="1"/>
          </p:nvPr>
        </p:nvSpPr>
        <p:spPr/>
        <p:txBody>
          <a:bodyPr/>
          <a:lstStyle/>
          <a:p>
            <a:r>
              <a:rPr lang="en-US" dirty="0"/>
              <a:t>Cognitive load</a:t>
            </a:r>
          </a:p>
          <a:p>
            <a:r>
              <a:rPr lang="en-US" dirty="0"/>
              <a:t>Deliberate practice</a:t>
            </a:r>
          </a:p>
          <a:p>
            <a:r>
              <a:rPr lang="en-US" dirty="0"/>
              <a:t>Expertise</a:t>
            </a:r>
          </a:p>
          <a:p>
            <a:r>
              <a:rPr lang="en-US" dirty="0"/>
              <a:t>Help seeking</a:t>
            </a:r>
          </a:p>
          <a:p>
            <a:r>
              <a:rPr lang="en-US" dirty="0"/>
              <a:t>Patient-</a:t>
            </a:r>
            <a:r>
              <a:rPr lang="en-US" dirty="0" err="1"/>
              <a:t>centred</a:t>
            </a:r>
            <a:endParaRPr lang="en-US" dirty="0"/>
          </a:p>
          <a:p>
            <a:r>
              <a:rPr lang="en-US" dirty="0"/>
              <a:t>Shared decision-making</a:t>
            </a:r>
          </a:p>
        </p:txBody>
      </p:sp>
      <p:sp>
        <p:nvSpPr>
          <p:cNvPr id="2" name="Footer Placeholder 1">
            <a:extLst>
              <a:ext uri="{FF2B5EF4-FFF2-40B4-BE49-F238E27FC236}">
                <a16:creationId xmlns:a16="http://schemas.microsoft.com/office/drawing/2014/main" id="{D151CE7B-F7D7-43A2-9C1E-6ADFC67AC224}"/>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3A139480-8B6F-4D82-85F8-1B8E20B84C25}"/>
              </a:ext>
            </a:extLst>
          </p:cNvPr>
          <p:cNvSpPr>
            <a:spLocks noGrp="1"/>
          </p:cNvSpPr>
          <p:nvPr>
            <p:ph type="sldNum" sz="quarter" idx="12"/>
          </p:nvPr>
        </p:nvSpPr>
        <p:spPr/>
        <p:txBody>
          <a:bodyPr/>
          <a:lstStyle/>
          <a:p>
            <a:fld id="{0F408A5D-059A-A247-8344-29C129C8EF29}" type="slidenum">
              <a:rPr lang="en-US" smtClean="0"/>
              <a:pPr/>
              <a:t>7</a:t>
            </a:fld>
            <a:endParaRPr lang="en-US" dirty="0"/>
          </a:p>
        </p:txBody>
      </p:sp>
    </p:spTree>
    <p:extLst>
      <p:ext uri="{BB962C8B-B14F-4D97-AF65-F5344CB8AC3E}">
        <p14:creationId xmlns:p14="http://schemas.microsoft.com/office/powerpoint/2010/main" val="904782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Recognizing Medical Expert process</a:t>
            </a:r>
          </a:p>
        </p:txBody>
      </p:sp>
      <p:sp>
        <p:nvSpPr>
          <p:cNvPr id="20486" name="Rectangle 6"/>
          <p:cNvSpPr>
            <a:spLocks noGrp="1" noChangeArrowheads="1"/>
          </p:cNvSpPr>
          <p:nvPr>
            <p:ph type="body" idx="1"/>
          </p:nvPr>
        </p:nvSpPr>
        <p:spPr>
          <a:xfrm>
            <a:off x="838200" y="1690688"/>
            <a:ext cx="6913984" cy="4900984"/>
          </a:xfrm>
        </p:spPr>
        <p:txBody>
          <a:bodyPr/>
          <a:lstStyle/>
          <a:p>
            <a:r>
              <a:rPr lang="en-US" dirty="0"/>
              <a:t>Assess</a:t>
            </a:r>
          </a:p>
          <a:p>
            <a:r>
              <a:rPr lang="en-US" dirty="0"/>
              <a:t>Clinical decision-making</a:t>
            </a:r>
          </a:p>
          <a:p>
            <a:r>
              <a:rPr lang="en-US" dirty="0"/>
              <a:t>Diagnose</a:t>
            </a:r>
          </a:p>
          <a:p>
            <a:r>
              <a:rPr lang="en-US" dirty="0"/>
              <a:t>Plan</a:t>
            </a:r>
          </a:p>
          <a:p>
            <a:r>
              <a:rPr lang="en-US" dirty="0"/>
              <a:t>Treat</a:t>
            </a:r>
          </a:p>
        </p:txBody>
      </p:sp>
      <p:sp>
        <p:nvSpPr>
          <p:cNvPr id="2" name="Footer Placeholder 1">
            <a:extLst>
              <a:ext uri="{FF2B5EF4-FFF2-40B4-BE49-F238E27FC236}">
                <a16:creationId xmlns:a16="http://schemas.microsoft.com/office/drawing/2014/main" id="{7856D432-ACF7-432E-AEC7-93DF14BB99F6}"/>
              </a:ext>
            </a:extLst>
          </p:cNvPr>
          <p:cNvSpPr>
            <a:spLocks noGrp="1"/>
          </p:cNvSpPr>
          <p:nvPr>
            <p:ph type="ftr" sz="quarter" idx="11"/>
          </p:nvPr>
        </p:nvSpPr>
        <p:spPr/>
        <p:txBody>
          <a:bodyPr/>
          <a:lstStyle/>
          <a:p>
            <a:r>
              <a:rPr lang="en-US"/>
              <a:t>T2 – Teaching the Medical Expert Role</a:t>
            </a:r>
            <a:endParaRPr lang="en-US" dirty="0"/>
          </a:p>
        </p:txBody>
      </p:sp>
      <p:sp>
        <p:nvSpPr>
          <p:cNvPr id="3" name="Slide Number Placeholder 2">
            <a:extLst>
              <a:ext uri="{FF2B5EF4-FFF2-40B4-BE49-F238E27FC236}">
                <a16:creationId xmlns:a16="http://schemas.microsoft.com/office/drawing/2014/main" id="{F747DC5B-47E8-4DD7-A4B7-B5E23E41E85B}"/>
              </a:ext>
            </a:extLst>
          </p:cNvPr>
          <p:cNvSpPr>
            <a:spLocks noGrp="1"/>
          </p:cNvSpPr>
          <p:nvPr>
            <p:ph type="sldNum" sz="quarter" idx="12"/>
          </p:nvPr>
        </p:nvSpPr>
        <p:spPr/>
        <p:txBody>
          <a:bodyPr/>
          <a:lstStyle/>
          <a:p>
            <a:fld id="{0F408A5D-059A-A247-8344-29C129C8EF29}" type="slidenum">
              <a:rPr lang="en-US" smtClean="0"/>
              <a:pPr/>
              <a:t>8</a:t>
            </a:fld>
            <a:endParaRPr lang="en-US" dirty="0"/>
          </a:p>
        </p:txBody>
      </p:sp>
    </p:spTree>
    <p:extLst>
      <p:ext uri="{BB962C8B-B14F-4D97-AF65-F5344CB8AC3E}">
        <p14:creationId xmlns:p14="http://schemas.microsoft.com/office/powerpoint/2010/main" val="3435669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en-US" dirty="0"/>
              <a:t>Recognizing Medical Expert content</a:t>
            </a:r>
          </a:p>
        </p:txBody>
      </p:sp>
      <p:sp>
        <p:nvSpPr>
          <p:cNvPr id="20486" name="Rectangle 6"/>
          <p:cNvSpPr>
            <a:spLocks noGrp="1" noChangeArrowheads="1"/>
          </p:cNvSpPr>
          <p:nvPr>
            <p:ph type="body" idx="1"/>
          </p:nvPr>
        </p:nvSpPr>
        <p:spPr>
          <a:xfrm>
            <a:off x="838200" y="1602011"/>
            <a:ext cx="3661792" cy="4890864"/>
          </a:xfrm>
        </p:spPr>
        <p:txBody>
          <a:bodyPr/>
          <a:lstStyle/>
          <a:p>
            <a:r>
              <a:rPr lang="en-US" dirty="0"/>
              <a:t>Best practices</a:t>
            </a:r>
          </a:p>
          <a:p>
            <a:r>
              <a:rPr lang="en-US" dirty="0"/>
              <a:t>Clinical practice</a:t>
            </a:r>
          </a:p>
          <a:p>
            <a:r>
              <a:rPr lang="en-US" dirty="0"/>
              <a:t>Clinical skills</a:t>
            </a:r>
          </a:p>
          <a:p>
            <a:r>
              <a:rPr lang="en-US" dirty="0"/>
              <a:t>Diagnostic interventions</a:t>
            </a:r>
          </a:p>
          <a:p>
            <a:r>
              <a:rPr lang="en-US" dirty="0"/>
              <a:t>High-quality care</a:t>
            </a:r>
          </a:p>
          <a:p>
            <a:r>
              <a:rPr lang="en-US" dirty="0"/>
              <a:t>Intervention</a:t>
            </a:r>
          </a:p>
          <a:p>
            <a:r>
              <a:rPr lang="en-US" dirty="0"/>
              <a:t>Management plan</a:t>
            </a:r>
          </a:p>
        </p:txBody>
      </p:sp>
      <p:sp>
        <p:nvSpPr>
          <p:cNvPr id="3" name="Footer Placeholder 2">
            <a:extLst>
              <a:ext uri="{FF2B5EF4-FFF2-40B4-BE49-F238E27FC236}">
                <a16:creationId xmlns:a16="http://schemas.microsoft.com/office/drawing/2014/main" id="{6E6C8FE4-F77D-4086-91B1-36D0412BFA64}"/>
              </a:ext>
            </a:extLst>
          </p:cNvPr>
          <p:cNvSpPr>
            <a:spLocks noGrp="1"/>
          </p:cNvSpPr>
          <p:nvPr>
            <p:ph type="ftr" sz="quarter" idx="11"/>
          </p:nvPr>
        </p:nvSpPr>
        <p:spPr/>
        <p:txBody>
          <a:bodyPr/>
          <a:lstStyle/>
          <a:p>
            <a:r>
              <a:rPr lang="en-US"/>
              <a:t>T2 – Teaching the Medical Expert Role</a:t>
            </a:r>
            <a:endParaRPr lang="en-US" dirty="0"/>
          </a:p>
        </p:txBody>
      </p:sp>
      <p:sp>
        <p:nvSpPr>
          <p:cNvPr id="4" name="Slide Number Placeholder 3">
            <a:extLst>
              <a:ext uri="{FF2B5EF4-FFF2-40B4-BE49-F238E27FC236}">
                <a16:creationId xmlns:a16="http://schemas.microsoft.com/office/drawing/2014/main" id="{BBE7182C-0FA6-4252-B520-BA85F2D8BE39}"/>
              </a:ext>
            </a:extLst>
          </p:cNvPr>
          <p:cNvSpPr>
            <a:spLocks noGrp="1"/>
          </p:cNvSpPr>
          <p:nvPr>
            <p:ph type="sldNum" sz="quarter" idx="12"/>
          </p:nvPr>
        </p:nvSpPr>
        <p:spPr/>
        <p:txBody>
          <a:bodyPr/>
          <a:lstStyle/>
          <a:p>
            <a:fld id="{0F408A5D-059A-A247-8344-29C129C8EF29}" type="slidenum">
              <a:rPr lang="en-US" smtClean="0"/>
              <a:pPr/>
              <a:t>9</a:t>
            </a:fld>
            <a:endParaRPr lang="en-US" dirty="0"/>
          </a:p>
        </p:txBody>
      </p:sp>
      <p:sp>
        <p:nvSpPr>
          <p:cNvPr id="8" name="Rectangle 6">
            <a:extLst>
              <a:ext uri="{FF2B5EF4-FFF2-40B4-BE49-F238E27FC236}">
                <a16:creationId xmlns:a16="http://schemas.microsoft.com/office/drawing/2014/main" id="{405C0C34-1B6B-44DC-8F21-618DB174A22B}"/>
              </a:ext>
            </a:extLst>
          </p:cNvPr>
          <p:cNvSpPr txBox="1">
            <a:spLocks noChangeArrowheads="1"/>
          </p:cNvSpPr>
          <p:nvPr/>
        </p:nvSpPr>
        <p:spPr>
          <a:xfrm>
            <a:off x="6118026" y="1666328"/>
            <a:ext cx="3661792" cy="48908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600"/>
              </a:spcBef>
              <a:buClr>
                <a:schemeClr val="accent1"/>
              </a:buClr>
              <a:buFont typeface="Arial" panose="020B0604020202020204" pitchFamily="34" charset="0"/>
              <a:buChar char="•"/>
              <a:defRPr sz="2800" kern="1200">
                <a:solidFill>
                  <a:schemeClr val="bg2">
                    <a:lumMod val="25000"/>
                  </a:schemeClr>
                </a:solidFill>
                <a:latin typeface="+mn-lt"/>
                <a:ea typeface="+mn-ea"/>
                <a:cs typeface="+mn-cs"/>
              </a:defRPr>
            </a:lvl1pPr>
            <a:lvl2pPr marL="685800" indent="-228600" algn="l" defTabSz="914400" rtl="0" eaLnBrk="1" latinLnBrk="0" hangingPunct="1">
              <a:lnSpc>
                <a:spcPct val="90000"/>
              </a:lnSpc>
              <a:spcBef>
                <a:spcPts val="1100"/>
              </a:spcBef>
              <a:buClr>
                <a:schemeClr val="accent3"/>
              </a:buClr>
              <a:buFont typeface="Arial" panose="020B0604020202020204" pitchFamily="34" charset="0"/>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0000"/>
              </a:lnSpc>
              <a:spcBef>
                <a:spcPts val="1100"/>
              </a:spcBef>
              <a:buClr>
                <a:schemeClr val="tx2"/>
              </a:buClr>
              <a:buFont typeface="Arial" panose="020B0604020202020204" pitchFamily="34" charset="0"/>
              <a:buChar char="•"/>
              <a:defRPr sz="2000" kern="1200">
                <a:solidFill>
                  <a:schemeClr val="bg2">
                    <a:lumMod val="25000"/>
                  </a:schemeClr>
                </a:solidFill>
                <a:latin typeface="+mn-lt"/>
                <a:ea typeface="+mn-ea"/>
                <a:cs typeface="+mn-cs"/>
              </a:defRPr>
            </a:lvl3pPr>
            <a:lvl4pPr marL="1600200" indent="-228600" algn="l" defTabSz="914400" rtl="0" eaLnBrk="1" latinLnBrk="0" hangingPunct="1">
              <a:lnSpc>
                <a:spcPct val="90000"/>
              </a:lnSpc>
              <a:spcBef>
                <a:spcPts val="1100"/>
              </a:spcBef>
              <a:buClr>
                <a:schemeClr val="accent1"/>
              </a:buClr>
              <a:buSzPct val="90000"/>
              <a:buFont typeface="Courier New" panose="02070309020205020404" pitchFamily="49" charset="0"/>
              <a:buChar char="o"/>
              <a:defRPr sz="1800" kern="1200">
                <a:solidFill>
                  <a:schemeClr val="bg2">
                    <a:lumMod val="25000"/>
                  </a:schemeClr>
                </a:solidFill>
                <a:latin typeface="+mn-lt"/>
                <a:ea typeface="+mn-ea"/>
                <a:cs typeface="+mn-cs"/>
              </a:defRPr>
            </a:lvl4pPr>
            <a:lvl5pPr marL="2057400" indent="-228600" algn="l" defTabSz="914400" rtl="0" eaLnBrk="1" latinLnBrk="0" hangingPunct="1">
              <a:lnSpc>
                <a:spcPct val="90000"/>
              </a:lnSpc>
              <a:spcBef>
                <a:spcPts val="1100"/>
              </a:spcBef>
              <a:buClr>
                <a:schemeClr val="bg2">
                  <a:lumMod val="25000"/>
                </a:schemeClr>
              </a:buClr>
              <a:buFont typeface="System Font Regular"/>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spcBef>
                <a:spcPct val="20000"/>
              </a:spcBef>
              <a:spcAft>
                <a:spcPct val="30000"/>
              </a:spcAft>
            </a:pPr>
            <a:r>
              <a:rPr lang="en-US" kern="0" dirty="0"/>
              <a:t>Medical knowledge</a:t>
            </a:r>
          </a:p>
          <a:p>
            <a:pPr lvl="0">
              <a:spcBef>
                <a:spcPct val="20000"/>
              </a:spcBef>
              <a:spcAft>
                <a:spcPct val="30000"/>
              </a:spcAft>
            </a:pPr>
            <a:r>
              <a:rPr lang="en-US" kern="0" dirty="0"/>
              <a:t>Patient-</a:t>
            </a:r>
            <a:r>
              <a:rPr lang="en-US" kern="0" dirty="0" err="1"/>
              <a:t>centred</a:t>
            </a:r>
            <a:endParaRPr lang="en-US" kern="0" dirty="0"/>
          </a:p>
          <a:p>
            <a:pPr lvl="0">
              <a:spcBef>
                <a:spcPct val="20000"/>
              </a:spcBef>
              <a:spcAft>
                <a:spcPct val="30000"/>
              </a:spcAft>
            </a:pPr>
            <a:r>
              <a:rPr lang="en-US" kern="0" dirty="0"/>
              <a:t>Patient Safety</a:t>
            </a:r>
          </a:p>
          <a:p>
            <a:pPr lvl="0">
              <a:spcBef>
                <a:spcPct val="20000"/>
              </a:spcBef>
              <a:spcAft>
                <a:spcPct val="30000"/>
              </a:spcAft>
            </a:pPr>
            <a:r>
              <a:rPr lang="en-US" kern="0" dirty="0"/>
              <a:t>Professional values</a:t>
            </a:r>
          </a:p>
          <a:p>
            <a:pPr lvl="0">
              <a:spcBef>
                <a:spcPct val="20000"/>
              </a:spcBef>
              <a:spcAft>
                <a:spcPct val="30000"/>
              </a:spcAft>
            </a:pPr>
            <a:r>
              <a:rPr lang="en-US" kern="0" dirty="0"/>
              <a:t>Scope of practice</a:t>
            </a:r>
          </a:p>
          <a:p>
            <a:pPr lvl="0">
              <a:spcBef>
                <a:spcPct val="20000"/>
              </a:spcBef>
              <a:spcAft>
                <a:spcPct val="30000"/>
              </a:spcAft>
            </a:pPr>
            <a:r>
              <a:rPr lang="en-US" kern="0" dirty="0"/>
              <a:t>Therapy</a:t>
            </a:r>
          </a:p>
        </p:txBody>
      </p:sp>
    </p:spTree>
    <p:extLst>
      <p:ext uri="{BB962C8B-B14F-4D97-AF65-F5344CB8AC3E}">
        <p14:creationId xmlns:p14="http://schemas.microsoft.com/office/powerpoint/2010/main" val="3991462846"/>
      </p:ext>
    </p:extLst>
  </p:cSld>
  <p:clrMapOvr>
    <a:masterClrMapping/>
  </p:clrMapOvr>
</p:sld>
</file>

<file path=ppt/theme/theme1.xml><?xml version="1.0" encoding="utf-8"?>
<a:theme xmlns:a="http://schemas.openxmlformats.org/drawingml/2006/main" name="Office Theme">
  <a:themeElements>
    <a:clrScheme name="Royal College">
      <a:dk1>
        <a:sysClr val="windowText" lastClr="000000"/>
      </a:dk1>
      <a:lt1>
        <a:srgbClr val="FFFFFF"/>
      </a:lt1>
      <a:dk2>
        <a:srgbClr val="003A5B"/>
      </a:dk2>
      <a:lt2>
        <a:srgbClr val="E7E6E6"/>
      </a:lt2>
      <a:accent1>
        <a:srgbClr val="007680"/>
      </a:accent1>
      <a:accent2>
        <a:srgbClr val="4B4F54"/>
      </a:accent2>
      <a:accent3>
        <a:srgbClr val="9A3324"/>
      </a:accent3>
      <a:accent4>
        <a:srgbClr val="FFCD00"/>
      </a:accent4>
      <a:accent5>
        <a:srgbClr val="00A3AD"/>
      </a:accent5>
      <a:accent6>
        <a:srgbClr val="671E75"/>
      </a:accent6>
      <a:hlink>
        <a:srgbClr val="003B5C"/>
      </a:hlink>
      <a:folHlink>
        <a:srgbClr val="0076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442983B031724893E4806B3E52464C" ma:contentTypeVersion="7" ma:contentTypeDescription="Create a new document." ma:contentTypeScope="" ma:versionID="7c1dacc9db6abf1cc64495b4fa1671d3">
  <xsd:schema xmlns:xsd="http://www.w3.org/2001/XMLSchema" xmlns:xs="http://www.w3.org/2001/XMLSchema" xmlns:p="http://schemas.microsoft.com/office/2006/metadata/properties" xmlns:ns2="f3c17827-2a44-4186-817e-0d9f5805cdb5" targetNamespace="http://schemas.microsoft.com/office/2006/metadata/properties" ma:root="true" ma:fieldsID="9f05f1cb5f42a5eb1b36d1ed46a4f871" ns2:_="">
    <xsd:import namespace="f3c17827-2a44-4186-817e-0d9f5805cdb5"/>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3c17827-2a44-4186-817e-0d9f5805cd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03DBBA-FC33-4435-A23A-D91A01689D97}">
  <ds:schemaRefs>
    <ds:schemaRef ds:uri="http://purl.org/dc/term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 ds:uri="f3c17827-2a44-4186-817e-0d9f5805cdb5"/>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DD869DE-3FE1-47DC-A2F3-DAAB7F4894DE}">
  <ds:schemaRefs>
    <ds:schemaRef ds:uri="http://schemas.microsoft.com/sharepoint/v3/contenttype/forms"/>
  </ds:schemaRefs>
</ds:datastoreItem>
</file>

<file path=customXml/itemProps3.xml><?xml version="1.0" encoding="utf-8"?>
<ds:datastoreItem xmlns:ds="http://schemas.openxmlformats.org/officeDocument/2006/customXml" ds:itemID="{92D55FBB-F7BB-4065-8C81-631BB9B584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3c17827-2a44-4186-817e-0d9f5805c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1226</TotalTime>
  <Words>1843</Words>
  <Application>Microsoft Office PowerPoint</Application>
  <PresentationFormat>Widescreen</PresentationFormat>
  <Paragraphs>241</Paragraphs>
  <Slides>24</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24</vt:i4>
      </vt:variant>
    </vt:vector>
  </HeadingPairs>
  <TitlesOfParts>
    <vt:vector size="36" baseType="lpstr">
      <vt:lpstr>Arial</vt:lpstr>
      <vt:lpstr>Calibri</vt:lpstr>
      <vt:lpstr>Courier New</vt:lpstr>
      <vt:lpstr>Frutiger LT Std 45 Light</vt:lpstr>
      <vt:lpstr>Frutiger-Light</vt:lpstr>
      <vt:lpstr>Frutiger-LightItalic</vt:lpstr>
      <vt:lpstr>MS Mincho</vt:lpstr>
      <vt:lpstr>Osaka</vt:lpstr>
      <vt:lpstr>System Font Regular</vt:lpstr>
      <vt:lpstr>Times</vt:lpstr>
      <vt:lpstr>Times New Roman</vt:lpstr>
      <vt:lpstr>Office Theme</vt:lpstr>
      <vt:lpstr>T2 – Teaching the Medical Expert Role</vt:lpstr>
      <vt:lpstr>PowerPoint Presentation</vt:lpstr>
      <vt:lpstr>Objectives and agenda</vt:lpstr>
      <vt:lpstr>Why the Medical Expert Role matters</vt:lpstr>
      <vt:lpstr>The details: What is the Medical Expert Role</vt:lpstr>
      <vt:lpstr>About Medical Expert</vt:lpstr>
      <vt:lpstr>Key definitions</vt:lpstr>
      <vt:lpstr>Recognizing Medical Expert process</vt:lpstr>
      <vt:lpstr>Recognizing Medical Expert content</vt:lpstr>
      <vt:lpstr>Four Types of patient-centred relationships</vt:lpstr>
      <vt:lpstr>Preparing to teach the Medical Expert Role</vt:lpstr>
      <vt:lpstr>Worksheet T3</vt:lpstr>
      <vt:lpstr>Understanding Medical Expert in everyday care </vt:lpstr>
      <vt:lpstr>Help-seeking steps</vt:lpstr>
      <vt:lpstr>Objectives</vt:lpstr>
      <vt:lpstr>References</vt:lpstr>
      <vt:lpstr>Other Slides</vt:lpstr>
      <vt:lpstr>Medical Expert Key Competencies</vt:lpstr>
      <vt:lpstr>Medical Expert Key Competency 1</vt:lpstr>
      <vt:lpstr>Medical Expert Key Competency 2</vt:lpstr>
      <vt:lpstr>Medical Expert Key Competency 3</vt:lpstr>
      <vt:lpstr>Medical Expert Key Competency 4</vt:lpstr>
      <vt:lpstr>Medical Expert Key Competency 5</vt:lpstr>
      <vt:lpstr>Medical Expert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Text Heavy (version 1)</dc:title>
  <dc:creator>Monique Ong</dc:creator>
  <cp:lastModifiedBy>Whalley, Laurelle</cp:lastModifiedBy>
  <cp:revision>79</cp:revision>
  <dcterms:created xsi:type="dcterms:W3CDTF">2018-08-09T17:14:48Z</dcterms:created>
  <dcterms:modified xsi:type="dcterms:W3CDTF">2021-11-10T16:53:51Z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0x010100D6442983B031724893E4806B3E52464C</vt:lpwstr>
  </property>
</Properties>
</file>