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2"/>
  </p:notesMasterIdLst>
  <p:sldIdLst>
    <p:sldId id="256" r:id="rId5"/>
    <p:sldId id="301" r:id="rId6"/>
    <p:sldId id="270" r:id="rId7"/>
    <p:sldId id="259" r:id="rId8"/>
    <p:sldId id="334" r:id="rId9"/>
    <p:sldId id="302" r:id="rId10"/>
    <p:sldId id="326" r:id="rId11"/>
    <p:sldId id="327" r:id="rId12"/>
    <p:sldId id="304" r:id="rId13"/>
    <p:sldId id="305" r:id="rId14"/>
    <p:sldId id="306" r:id="rId15"/>
    <p:sldId id="307" r:id="rId16"/>
    <p:sldId id="333" r:id="rId17"/>
    <p:sldId id="308" r:id="rId18"/>
    <p:sldId id="328" r:id="rId19"/>
    <p:sldId id="276" r:id="rId20"/>
    <p:sldId id="32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32" r:id="rId34"/>
    <p:sldId id="322" r:id="rId35"/>
    <p:sldId id="323" r:id="rId36"/>
    <p:sldId id="324" r:id="rId37"/>
    <p:sldId id="330" r:id="rId38"/>
    <p:sldId id="325" r:id="rId39"/>
    <p:sldId id="331" r:id="rId40"/>
    <p:sldId id="269"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Hillis" initials="" lastIdx="2" clrIdx="0"/>
  <p:cmAuthor id="2" name="Ming-Ka Chan" initials="" lastIdx="5" clrIdx="1"/>
  <p:cmAuthor id="3" name="April Murphy" initials="AM" lastIdx="16" clrIdx="2">
    <p:extLst>
      <p:ext uri="{19B8F6BF-5375-455C-9EA6-DF929625EA0E}">
        <p15:presenceInfo xmlns:p15="http://schemas.microsoft.com/office/powerpoint/2012/main" userId="S-1-5-21-3689563377-2340820660-665324190-720063" providerId="AD"/>
      </p:ext>
    </p:extLst>
  </p:cmAuthor>
  <p:cmAuthor id="4" name="Ming-Ka Chan" initials="MC" lastIdx="1" clrIdx="3">
    <p:extLst>
      <p:ext uri="{19B8F6BF-5375-455C-9EA6-DF929625EA0E}">
        <p15:presenceInfo xmlns:p15="http://schemas.microsoft.com/office/powerpoint/2012/main" userId="Ming-Ka C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3324"/>
    <a:srgbClr val="00A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83" autoAdjust="0"/>
    <p:restoredTop sz="63572" autoAdjust="0"/>
  </p:normalViewPr>
  <p:slideViewPr>
    <p:cSldViewPr snapToGrid="0" snapToObjects="1">
      <p:cViewPr varScale="1">
        <p:scale>
          <a:sx n="72" d="100"/>
          <a:sy n="72" d="100"/>
        </p:scale>
        <p:origin x="2508" y="72"/>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88" d="100"/>
          <a:sy n="88" d="100"/>
        </p:scale>
        <p:origin x="2224"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2A69E-8F97-A349-9B8A-A00E6249AC0C}"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E6494-AFFC-FE46-8CA3-2FC26414D6E0}" type="slidenum">
              <a:rPr lang="en-US" smtClean="0"/>
              <a:t>‹#›</a:t>
            </a:fld>
            <a:endParaRPr lang="en-US"/>
          </a:p>
        </p:txBody>
      </p:sp>
    </p:spTree>
    <p:extLst>
      <p:ext uri="{BB962C8B-B14F-4D97-AF65-F5344CB8AC3E}">
        <p14:creationId xmlns:p14="http://schemas.microsoft.com/office/powerpoint/2010/main" val="369405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liberatingstructures.com/6-making-space-with-triz/"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urvey.alchemer-ca.com/s3/50141832/Psychological-Safety-Workshop-Evaluation"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mailto:canmeds@royalcollege.ca"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e0b11da9e7_4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e0b11da9e7_4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67" name="Google Shape;67;ge0b11da9e7_4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To ground us, let’s briefly review the term:  Culture of safety</a:t>
            </a:r>
          </a:p>
          <a:p>
            <a:pPr marL="0" lvl="0" indent="0" algn="l" rtl="0">
              <a:lnSpc>
                <a:spcPct val="100000"/>
              </a:lnSpc>
              <a:spcBef>
                <a:spcPts val="0"/>
              </a:spcBef>
              <a:spcAft>
                <a:spcPts val="0"/>
              </a:spcAft>
              <a:buSzPts val="1400"/>
              <a:buNone/>
            </a:pPr>
            <a:r>
              <a:rPr lang="en-US" i="1" dirty="0"/>
              <a:t>Reference: Lucian </a:t>
            </a:r>
            <a:r>
              <a:rPr lang="en-US" i="1" dirty="0" err="1"/>
              <a:t>Leape</a:t>
            </a:r>
            <a:r>
              <a:rPr lang="en-US" i="1" dirty="0"/>
              <a:t> institute, Leading a Culture of Safety a Blueprint for Success 2017</a:t>
            </a:r>
          </a:p>
          <a:p>
            <a:pPr marL="0" lvl="0" indent="0" algn="l" rtl="0">
              <a:lnSpc>
                <a:spcPct val="100000"/>
              </a:lnSpc>
              <a:spcBef>
                <a:spcPts val="0"/>
              </a:spcBef>
              <a:spcAft>
                <a:spcPts val="0"/>
              </a:spcAft>
              <a:buSzPts val="1400"/>
              <a:buNone/>
            </a:pPr>
            <a:r>
              <a:rPr lang="en-US" dirty="0"/>
              <a:t>A culture represents ‘the way we do things around here’, and includes those attitudes, </a:t>
            </a:r>
            <a:r>
              <a:rPr lang="en-US" dirty="0" err="1"/>
              <a:t>behaviours</a:t>
            </a:r>
            <a:r>
              <a:rPr lang="en-US" dirty="0"/>
              <a:t> and values that characterize the way groups of people behave. It is a sociological construct.  In the definition above, as related to a culture of safety in healthcare (as opposed to industry), in order to achieve the goal of zero harm, there are 6 key contributors.</a:t>
            </a:r>
          </a:p>
          <a:p>
            <a:pPr marL="457200" lvl="0" indent="-317500" algn="l" rtl="0">
              <a:lnSpc>
                <a:spcPct val="100000"/>
              </a:lnSpc>
              <a:spcBef>
                <a:spcPts val="0"/>
              </a:spcBef>
              <a:spcAft>
                <a:spcPts val="0"/>
              </a:spcAft>
              <a:buSzPts val="1400"/>
              <a:buAutoNum type="arabicPeriod"/>
            </a:pPr>
            <a:r>
              <a:rPr lang="en-US" dirty="0"/>
              <a:t>Vision:  Leadership that envisions and commits to a culture of safety for patients, families and staff,  putting safety above,  for example, efficiency and cost savings.</a:t>
            </a:r>
          </a:p>
          <a:p>
            <a:pPr marL="457200" lvl="0" indent="-317500" algn="l" rtl="0">
              <a:lnSpc>
                <a:spcPct val="100000"/>
              </a:lnSpc>
              <a:spcBef>
                <a:spcPts val="0"/>
              </a:spcBef>
              <a:spcAft>
                <a:spcPts val="0"/>
              </a:spcAft>
              <a:buSzPts val="1400"/>
              <a:buAutoNum type="arabicPeriod"/>
            </a:pPr>
            <a:r>
              <a:rPr lang="en-US" dirty="0"/>
              <a:t>Trust, respect and Inclusion:  Individuals are included, diversity is respected and sought. Psychological safety and interpersonal trust are fostered.</a:t>
            </a:r>
          </a:p>
          <a:p>
            <a:pPr marL="457200" lvl="0" indent="-317500" algn="l" rtl="0">
              <a:lnSpc>
                <a:spcPct val="100000"/>
              </a:lnSpc>
              <a:spcBef>
                <a:spcPts val="0"/>
              </a:spcBef>
              <a:spcAft>
                <a:spcPts val="0"/>
              </a:spcAft>
              <a:buSzPts val="1400"/>
              <a:buAutoNum type="arabicPeriod"/>
            </a:pPr>
            <a:r>
              <a:rPr lang="en-US" dirty="0"/>
              <a:t>Board engagement: in large organizations governance rests with the Board. The Board also walks the talk, hearing stories about patient safety and ensuring that safety is the core value.</a:t>
            </a:r>
          </a:p>
          <a:p>
            <a:pPr marL="457200" lvl="0" indent="-317500" algn="l" rtl="0">
              <a:lnSpc>
                <a:spcPct val="100000"/>
              </a:lnSpc>
              <a:spcBef>
                <a:spcPts val="0"/>
              </a:spcBef>
              <a:spcAft>
                <a:spcPts val="0"/>
              </a:spcAft>
              <a:buSzPts val="1400"/>
              <a:buAutoNum type="arabicPeriod"/>
            </a:pPr>
            <a:r>
              <a:rPr lang="en-US" dirty="0"/>
              <a:t>Leadership Development: The role of leadership was highlighted above with the Vision. Given everyone needs to lead, all have to understand the role they play and how to promote the culture of safety in their own actions and with the groups they engage with.</a:t>
            </a:r>
          </a:p>
          <a:p>
            <a:pPr marL="457200" lvl="0" indent="-317500" algn="l" rtl="0">
              <a:lnSpc>
                <a:spcPct val="100000"/>
              </a:lnSpc>
              <a:spcBef>
                <a:spcPts val="0"/>
              </a:spcBef>
              <a:spcAft>
                <a:spcPts val="0"/>
              </a:spcAft>
              <a:buSzPts val="1400"/>
              <a:buAutoNum type="arabicPeriod"/>
            </a:pPr>
            <a:r>
              <a:rPr lang="en-US" dirty="0"/>
              <a:t>Just culture: Most medical errors and patient safety incidents are due to flaws in the system. Knowing this however does not give individuals a </a:t>
            </a:r>
            <a:r>
              <a:rPr lang="en-US" dirty="0" err="1"/>
              <a:t>licence</a:t>
            </a:r>
            <a:r>
              <a:rPr lang="en-US" dirty="0"/>
              <a:t> to act unprofessionally and negligently. Individuals will be held accountable for their actions, for example, given an opportunity to remediate for lapses in knowledge or unprofessional action.  Repeated episodes or egregious </a:t>
            </a:r>
            <a:r>
              <a:rPr lang="en-US" dirty="0" err="1"/>
              <a:t>behaviour</a:t>
            </a:r>
            <a:r>
              <a:rPr lang="en-US" dirty="0"/>
              <a:t> will likely lead to severe consequences.</a:t>
            </a:r>
          </a:p>
          <a:p>
            <a:pPr marL="457200" lvl="0" indent="-317500" algn="l" rtl="0">
              <a:lnSpc>
                <a:spcPct val="100000"/>
              </a:lnSpc>
              <a:spcBef>
                <a:spcPts val="0"/>
              </a:spcBef>
              <a:spcAft>
                <a:spcPts val="0"/>
              </a:spcAft>
              <a:buSzPts val="1400"/>
              <a:buAutoNum type="arabicPeriod"/>
            </a:pPr>
            <a:r>
              <a:rPr lang="en-US" dirty="0" err="1"/>
              <a:t>Behaviour</a:t>
            </a:r>
            <a:r>
              <a:rPr lang="en-US" dirty="0"/>
              <a:t> expectations: The speaks to a code of conduct, modelled from the top and throughout the organization. A culture of ‘shame and blame’ is not tolerated.</a:t>
            </a:r>
          </a:p>
        </p:txBody>
      </p:sp>
      <p:sp>
        <p:nvSpPr>
          <p:cNvPr id="4" name="Slide Number Placeholder 3"/>
          <p:cNvSpPr>
            <a:spLocks noGrp="1"/>
          </p:cNvSpPr>
          <p:nvPr>
            <p:ph type="sldNum" sz="quarter" idx="5"/>
          </p:nvPr>
        </p:nvSpPr>
        <p:spPr/>
        <p:txBody>
          <a:bodyPr/>
          <a:lstStyle/>
          <a:p>
            <a:fld id="{2D9E6494-AFFC-FE46-8CA3-2FC26414D6E0}" type="slidenum">
              <a:rPr lang="en-US" smtClean="0"/>
              <a:t>10</a:t>
            </a:fld>
            <a:endParaRPr lang="en-US"/>
          </a:p>
        </p:txBody>
      </p:sp>
    </p:spTree>
    <p:extLst>
      <p:ext uri="{BB962C8B-B14F-4D97-AF65-F5344CB8AC3E}">
        <p14:creationId xmlns:p14="http://schemas.microsoft.com/office/powerpoint/2010/main" val="195548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Sara Singer has studied safety culture extensively and further outlines the key elements of a culture of safety. While most items were discussed on the previous slide, the ones highlighted here are particularly relevant to our discussion of a psychological safety.</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11</a:t>
            </a:fld>
            <a:endParaRPr lang="en-US"/>
          </a:p>
        </p:txBody>
      </p:sp>
    </p:spTree>
    <p:extLst>
      <p:ext uri="{BB962C8B-B14F-4D97-AF65-F5344CB8AC3E}">
        <p14:creationId xmlns:p14="http://schemas.microsoft.com/office/powerpoint/2010/main" val="2891015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Let’s briefly review the term, Psychological Safety</a:t>
            </a:r>
          </a:p>
          <a:p>
            <a:pPr marL="0" lvl="0" indent="0" algn="l" rtl="0">
              <a:lnSpc>
                <a:spcPct val="100000"/>
              </a:lnSpc>
              <a:spcBef>
                <a:spcPts val="0"/>
              </a:spcBef>
              <a:spcAft>
                <a:spcPts val="0"/>
              </a:spcAft>
              <a:buSzPts val="1400"/>
              <a:buNone/>
            </a:pPr>
            <a:endParaRPr lang="en-US" dirty="0"/>
          </a:p>
          <a:p>
            <a:pPr marL="457200" lvl="0" indent="-317500" algn="l" rtl="0">
              <a:lnSpc>
                <a:spcPct val="100000"/>
              </a:lnSpc>
              <a:spcBef>
                <a:spcPts val="0"/>
              </a:spcBef>
              <a:spcAft>
                <a:spcPts val="0"/>
              </a:spcAft>
              <a:buSzPts val="1400"/>
              <a:buChar char="●"/>
            </a:pPr>
            <a:r>
              <a:rPr lang="en-US" dirty="0"/>
              <a:t>Read slide/paraphrase</a:t>
            </a:r>
          </a:p>
          <a:p>
            <a:pPr marL="457200" lvl="0" indent="-317500" algn="l" rtl="0">
              <a:lnSpc>
                <a:spcPct val="100000"/>
              </a:lnSpc>
              <a:spcBef>
                <a:spcPts val="0"/>
              </a:spcBef>
              <a:spcAft>
                <a:spcPts val="0"/>
              </a:spcAft>
              <a:buSzPts val="1400"/>
              <a:buChar char="●"/>
            </a:pPr>
            <a:r>
              <a:rPr lang="en-US" dirty="0"/>
              <a:t>You can choose one or both definition(s)</a:t>
            </a:r>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12</a:t>
            </a:fld>
            <a:endParaRPr lang="en-US"/>
          </a:p>
        </p:txBody>
      </p:sp>
    </p:spTree>
    <p:extLst>
      <p:ext uri="{BB962C8B-B14F-4D97-AF65-F5344CB8AC3E}">
        <p14:creationId xmlns:p14="http://schemas.microsoft.com/office/powerpoint/2010/main" val="285004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just" rtl="0">
              <a:lnSpc>
                <a:spcPct val="100000"/>
              </a:lnSpc>
              <a:spcBef>
                <a:spcPts val="0"/>
              </a:spcBef>
              <a:spcAft>
                <a:spcPts val="0"/>
              </a:spcAft>
              <a:buSzPts val="1400"/>
              <a:buChar char="●"/>
            </a:pPr>
            <a:r>
              <a:rPr lang="en-US" dirty="0"/>
              <a:t>This slide represents Clark’s conceptualization of psychological safety, loosely using Maslow’s hierarchy as a reference point. Timothy Clark’s message is that once food and shelter requirements (i.e., physical needs) are met, psychological safety is a priority to provide a sense of security, belonging and fulfilment.  This is a concept important not just at work but also outside work.</a:t>
            </a:r>
          </a:p>
          <a:p>
            <a:pPr marL="457200" marR="0" lvl="0" indent="-22860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13</a:t>
            </a:fld>
            <a:endParaRPr lang="en-US"/>
          </a:p>
        </p:txBody>
      </p:sp>
    </p:spTree>
    <p:extLst>
      <p:ext uri="{BB962C8B-B14F-4D97-AF65-F5344CB8AC3E}">
        <p14:creationId xmlns:p14="http://schemas.microsoft.com/office/powerpoint/2010/main" val="3855717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7500" algn="l" rtl="0">
              <a:lnSpc>
                <a:spcPct val="100000"/>
              </a:lnSpc>
              <a:spcBef>
                <a:spcPts val="0"/>
              </a:spcBef>
              <a:spcAft>
                <a:spcPts val="0"/>
              </a:spcAft>
              <a:buSzPts val="1400"/>
              <a:buChar char="●"/>
            </a:pPr>
            <a:r>
              <a:rPr lang="en-US" dirty="0"/>
              <a:t>For interactive activity: </a:t>
            </a:r>
          </a:p>
          <a:p>
            <a:pPr marL="914400" lvl="1" indent="-317500" algn="l" rtl="0">
              <a:lnSpc>
                <a:spcPct val="100000"/>
              </a:lnSpc>
              <a:spcBef>
                <a:spcPts val="0"/>
              </a:spcBef>
              <a:spcAft>
                <a:spcPts val="0"/>
              </a:spcAft>
              <a:buSzPts val="1400"/>
              <a:buChar char="●"/>
            </a:pPr>
            <a:r>
              <a:rPr lang="en-US" dirty="0"/>
              <a:t>When might you want to speak up?  Share verbally or in chat. </a:t>
            </a:r>
          </a:p>
          <a:p>
            <a:pPr marL="914400" lvl="1" indent="-317500" algn="l" rtl="0">
              <a:lnSpc>
                <a:spcPct val="100000"/>
              </a:lnSpc>
              <a:spcBef>
                <a:spcPts val="0"/>
              </a:spcBef>
              <a:spcAft>
                <a:spcPts val="0"/>
              </a:spcAft>
              <a:buSzPts val="1400"/>
              <a:buChar char="●"/>
            </a:pPr>
            <a:r>
              <a:rPr lang="en-US" dirty="0"/>
              <a:t>Ask participants to use ‘Annotate’ function on Zoom e.g., a ‘stamp’ to indicate which examples below resonate (slide with examples would need to be created)</a:t>
            </a:r>
          </a:p>
          <a:p>
            <a:pPr marL="1371600" lvl="2" indent="-317500" algn="l" rtl="0">
              <a:lnSpc>
                <a:spcPct val="100000"/>
              </a:lnSpc>
              <a:spcBef>
                <a:spcPts val="0"/>
              </a:spcBef>
              <a:spcAft>
                <a:spcPts val="0"/>
              </a:spcAft>
              <a:buSzPts val="1400"/>
              <a:buChar char="●"/>
            </a:pPr>
            <a:r>
              <a:rPr lang="en-US" dirty="0"/>
              <a:t>Patient safety: e.g., someone about to give wrong med, intervention needed</a:t>
            </a:r>
          </a:p>
          <a:p>
            <a:pPr marL="1371600" lvl="2" indent="-317500" algn="l" rtl="0">
              <a:lnSpc>
                <a:spcPct val="100000"/>
              </a:lnSpc>
              <a:spcBef>
                <a:spcPts val="0"/>
              </a:spcBef>
              <a:spcAft>
                <a:spcPts val="0"/>
              </a:spcAft>
              <a:buSzPts val="1400"/>
              <a:buChar char="●"/>
            </a:pPr>
            <a:r>
              <a:rPr lang="en-US" dirty="0"/>
              <a:t>Directions unclear/ clarification needed</a:t>
            </a:r>
          </a:p>
          <a:p>
            <a:pPr marL="1371600" lvl="2" indent="-317500" algn="l" rtl="0">
              <a:lnSpc>
                <a:spcPct val="100000"/>
              </a:lnSpc>
              <a:spcBef>
                <a:spcPts val="0"/>
              </a:spcBef>
              <a:spcAft>
                <a:spcPts val="0"/>
              </a:spcAft>
              <a:buSzPts val="1400"/>
              <a:buChar char="●"/>
            </a:pPr>
            <a:r>
              <a:rPr lang="en-US" dirty="0"/>
              <a:t>Advocacy: for patient or health care team member</a:t>
            </a:r>
          </a:p>
          <a:p>
            <a:pPr marL="1371600" lvl="2" indent="-317500" algn="l" rtl="0">
              <a:lnSpc>
                <a:spcPct val="100000"/>
              </a:lnSpc>
              <a:spcBef>
                <a:spcPts val="0"/>
              </a:spcBef>
              <a:spcAft>
                <a:spcPts val="0"/>
              </a:spcAft>
              <a:buSzPts val="1400"/>
              <a:buChar char="●"/>
            </a:pPr>
            <a:r>
              <a:rPr lang="en-US" dirty="0"/>
              <a:t>Ask for aid: help needed carrying out a task</a:t>
            </a:r>
          </a:p>
          <a:p>
            <a:pPr marL="457200" lvl="0" indent="0" algn="l" rtl="0">
              <a:lnSpc>
                <a:spcPct val="100000"/>
              </a:lnSpc>
              <a:spcBef>
                <a:spcPts val="0"/>
              </a:spcBef>
              <a:spcAft>
                <a:spcPts val="0"/>
              </a:spcAft>
              <a:buNone/>
            </a:pPr>
            <a:endParaRPr lang="en-US" dirty="0"/>
          </a:p>
          <a:p>
            <a:pPr marL="457200" lvl="0" indent="-317500" algn="l" rtl="0">
              <a:lnSpc>
                <a:spcPct val="100000"/>
              </a:lnSpc>
              <a:spcBef>
                <a:spcPts val="0"/>
              </a:spcBef>
              <a:spcAft>
                <a:spcPts val="0"/>
              </a:spcAft>
              <a:buSzPts val="1400"/>
              <a:buChar char="●"/>
            </a:pPr>
            <a:r>
              <a:rPr lang="en-US" dirty="0"/>
              <a:t>Full Reference: </a:t>
            </a:r>
            <a:r>
              <a:rPr lang="en-US" dirty="0" err="1">
                <a:highlight>
                  <a:schemeClr val="lt1"/>
                </a:highlight>
                <a:latin typeface="Arial"/>
                <a:ea typeface="Arial"/>
                <a:cs typeface="Arial"/>
                <a:sym typeface="Arial"/>
              </a:rPr>
              <a:t>Nembhart</a:t>
            </a:r>
            <a:r>
              <a:rPr lang="en-US" dirty="0">
                <a:highlight>
                  <a:schemeClr val="lt1"/>
                </a:highlight>
                <a:latin typeface="Arial"/>
                <a:ea typeface="Arial"/>
                <a:cs typeface="Arial"/>
                <a:sym typeface="Arial"/>
              </a:rPr>
              <a:t> IM, Edmondson AE. Psychological Safety: A Foundation for Speaking Up, Collaboration, and Experimentation in Organizations. The Oxford Handbook of Positive Organizational Scholarship Nov 2012 </a:t>
            </a:r>
            <a:r>
              <a:rPr lang="en-US" dirty="0" err="1">
                <a:highlight>
                  <a:schemeClr val="lt1"/>
                </a:highlight>
                <a:latin typeface="Arial"/>
                <a:ea typeface="Arial"/>
                <a:cs typeface="Arial"/>
                <a:sym typeface="Arial"/>
              </a:rPr>
              <a:t>Eds:Spreitzer</a:t>
            </a:r>
            <a:r>
              <a:rPr lang="en-US" dirty="0">
                <a:highlight>
                  <a:schemeClr val="lt1"/>
                </a:highlight>
                <a:latin typeface="Arial"/>
                <a:ea typeface="Arial"/>
                <a:cs typeface="Arial"/>
                <a:sym typeface="Arial"/>
              </a:rPr>
              <a:t> GM and Cameron KS.    DOI: 10.1093/</a:t>
            </a:r>
            <a:r>
              <a:rPr lang="en-US" dirty="0" err="1">
                <a:highlight>
                  <a:schemeClr val="lt1"/>
                </a:highlight>
                <a:latin typeface="Arial"/>
                <a:ea typeface="Arial"/>
                <a:cs typeface="Arial"/>
                <a:sym typeface="Arial"/>
              </a:rPr>
              <a:t>oxfordhb</a:t>
            </a:r>
            <a:r>
              <a:rPr lang="en-US" dirty="0">
                <a:highlight>
                  <a:schemeClr val="lt1"/>
                </a:highlight>
                <a:latin typeface="Arial"/>
                <a:ea typeface="Arial"/>
                <a:cs typeface="Arial"/>
                <a:sym typeface="Arial"/>
              </a:rPr>
              <a:t>/9780199734610.013.0037</a:t>
            </a:r>
          </a:p>
          <a:p>
            <a:pPr marL="914400" lvl="1" indent="-317500" algn="l" rtl="0">
              <a:lnSpc>
                <a:spcPct val="100000"/>
              </a:lnSpc>
              <a:spcBef>
                <a:spcPts val="0"/>
              </a:spcBef>
              <a:spcAft>
                <a:spcPts val="0"/>
              </a:spcAft>
              <a:buSzPts val="1400"/>
              <a:buFont typeface="Arial"/>
              <a:buChar char="○"/>
            </a:pPr>
            <a:endParaRPr lang="en-US" dirty="0">
              <a:highlight>
                <a:schemeClr val="lt1"/>
              </a:highlight>
              <a:latin typeface="Arial"/>
              <a:ea typeface="Arial"/>
              <a:cs typeface="Arial"/>
              <a:sym typeface="Arial"/>
            </a:endParaRPr>
          </a:p>
          <a:p>
            <a:pPr marL="457200" lvl="0" indent="-317500" algn="l" rtl="0">
              <a:lnSpc>
                <a:spcPct val="100000"/>
              </a:lnSpc>
              <a:spcBef>
                <a:spcPts val="0"/>
              </a:spcBef>
              <a:spcAft>
                <a:spcPts val="0"/>
              </a:spcAft>
              <a:buClr>
                <a:srgbClr val="FF0000"/>
              </a:buClr>
              <a:buSzPts val="1400"/>
              <a:buFont typeface="Arial"/>
              <a:buChar char="●"/>
            </a:pPr>
            <a:r>
              <a:rPr lang="en-US" dirty="0">
                <a:solidFill>
                  <a:srgbClr val="FF0000"/>
                </a:solidFill>
                <a:highlight>
                  <a:schemeClr val="lt1"/>
                </a:highlight>
                <a:latin typeface="Arial"/>
                <a:ea typeface="Arial"/>
                <a:cs typeface="Arial"/>
                <a:sym typeface="Arial"/>
              </a:rPr>
              <a:t>Possible opportunity here to ask: “What is speaking up?” before you show the slide and have some folks share verbally, answer in the chat or share through a word cloud in a poll (via </a:t>
            </a:r>
            <a:r>
              <a:rPr lang="en-US" dirty="0" err="1">
                <a:solidFill>
                  <a:srgbClr val="FF0000"/>
                </a:solidFill>
                <a:highlight>
                  <a:schemeClr val="lt1"/>
                </a:highlight>
                <a:latin typeface="Arial"/>
                <a:ea typeface="Arial"/>
                <a:cs typeface="Arial"/>
                <a:sym typeface="Arial"/>
              </a:rPr>
              <a:t>Mentimeter</a:t>
            </a:r>
            <a:r>
              <a:rPr lang="en-US" dirty="0">
                <a:solidFill>
                  <a:srgbClr val="FF0000"/>
                </a:solidFill>
                <a:highlight>
                  <a:schemeClr val="lt1"/>
                </a:highlight>
                <a:latin typeface="Arial"/>
                <a:ea typeface="Arial"/>
                <a:cs typeface="Arial"/>
                <a:sym typeface="Arial"/>
              </a:rPr>
              <a:t> as one example). </a:t>
            </a:r>
          </a:p>
          <a:p>
            <a:pPr marL="457200" lvl="0" indent="-317500" algn="l" rtl="0">
              <a:lnSpc>
                <a:spcPct val="100000"/>
              </a:lnSpc>
              <a:spcBef>
                <a:spcPts val="0"/>
              </a:spcBef>
              <a:spcAft>
                <a:spcPts val="0"/>
              </a:spcAft>
              <a:buClr>
                <a:srgbClr val="FF0000"/>
              </a:buClr>
              <a:buSzPts val="1400"/>
              <a:buFont typeface="Arial"/>
              <a:buChar char="●"/>
            </a:pPr>
            <a:endParaRPr lang="en-US" dirty="0">
              <a:solidFill>
                <a:srgbClr val="FF0000"/>
              </a:solidFill>
              <a:highlight>
                <a:schemeClr val="lt1"/>
              </a:highlight>
              <a:latin typeface="Arial"/>
              <a:ea typeface="Arial"/>
              <a:cs typeface="Arial"/>
              <a:sym typeface="Arial"/>
            </a:endParaRPr>
          </a:p>
          <a:p>
            <a:pPr marL="457200" lvl="0" indent="-317500" algn="l" rtl="0">
              <a:lnSpc>
                <a:spcPct val="100000"/>
              </a:lnSpc>
              <a:spcBef>
                <a:spcPts val="0"/>
              </a:spcBef>
              <a:spcAft>
                <a:spcPts val="0"/>
              </a:spcAft>
              <a:buClr>
                <a:srgbClr val="FF0000"/>
              </a:buClr>
              <a:buSzPts val="1400"/>
              <a:buFont typeface="Arial"/>
              <a:buChar char="●"/>
            </a:pPr>
            <a:r>
              <a:rPr lang="en-US" dirty="0">
                <a:solidFill>
                  <a:srgbClr val="FF0000"/>
                </a:solidFill>
                <a:highlight>
                  <a:schemeClr val="lt1"/>
                </a:highlight>
                <a:latin typeface="Arial"/>
                <a:ea typeface="Arial"/>
                <a:cs typeface="Arial"/>
                <a:sym typeface="Arial"/>
              </a:rPr>
              <a:t>Should mention that often in our hierarchical structures, the “speaking up” is so watered down that it creates a false sense of psychological safety and is merely ‘window dressing’. </a:t>
            </a:r>
          </a:p>
          <a:p>
            <a:pPr marL="457200" lvl="0" indent="0" algn="l" rtl="0">
              <a:lnSpc>
                <a:spcPct val="100000"/>
              </a:lnSpc>
              <a:spcBef>
                <a:spcPts val="0"/>
              </a:spcBef>
              <a:spcAft>
                <a:spcPts val="0"/>
              </a:spcAft>
              <a:buNone/>
            </a:pPr>
            <a:endParaRPr lang="en-US" dirty="0">
              <a:solidFill>
                <a:srgbClr val="FF0000"/>
              </a:solidFill>
              <a:highlight>
                <a:schemeClr val="lt1"/>
              </a:highlight>
              <a:latin typeface="Arial"/>
              <a:ea typeface="Arial"/>
              <a:cs typeface="Arial"/>
              <a:sym typeface="Arial"/>
            </a:endParaRPr>
          </a:p>
          <a:p>
            <a:pPr marL="457200" lvl="0" indent="-317500" algn="l" rtl="0">
              <a:lnSpc>
                <a:spcPct val="100000"/>
              </a:lnSpc>
              <a:spcBef>
                <a:spcPts val="0"/>
              </a:spcBef>
              <a:spcAft>
                <a:spcPts val="0"/>
              </a:spcAft>
              <a:buClr>
                <a:srgbClr val="FF0000"/>
              </a:buClr>
              <a:buSzPts val="1400"/>
              <a:buFont typeface="Arial"/>
              <a:buChar char="●"/>
            </a:pPr>
            <a:r>
              <a:rPr lang="en-US" dirty="0">
                <a:solidFill>
                  <a:srgbClr val="FF0000"/>
                </a:solidFill>
                <a:highlight>
                  <a:schemeClr val="lt1"/>
                </a:highlight>
                <a:latin typeface="Arial"/>
                <a:ea typeface="Arial"/>
                <a:cs typeface="Arial"/>
                <a:sym typeface="Arial"/>
              </a:rPr>
              <a:t>Could ask for participants’ experience with the issue of true speaking up. </a:t>
            </a:r>
          </a:p>
          <a:p>
            <a:pPr marL="457200" lvl="0" indent="-317500" algn="l" rtl="0">
              <a:lnSpc>
                <a:spcPct val="100000"/>
              </a:lnSpc>
              <a:spcBef>
                <a:spcPts val="0"/>
              </a:spcBef>
              <a:spcAft>
                <a:spcPts val="0"/>
              </a:spcAft>
              <a:buClr>
                <a:srgbClr val="FF0000"/>
              </a:buClr>
              <a:buSzPts val="1400"/>
              <a:buFont typeface="Arial"/>
              <a:buChar char="●"/>
            </a:pPr>
            <a:r>
              <a:rPr lang="en-US" dirty="0">
                <a:solidFill>
                  <a:srgbClr val="FF0000"/>
                </a:solidFill>
                <a:highlight>
                  <a:schemeClr val="lt1"/>
                </a:highlight>
                <a:latin typeface="Arial"/>
                <a:ea typeface="Arial"/>
                <a:cs typeface="Arial"/>
                <a:sym typeface="Arial"/>
              </a:rPr>
              <a:t>Could also ask them to comment about the examples below:</a:t>
            </a:r>
          </a:p>
          <a:p>
            <a:pPr marL="914400" lvl="1" indent="-317500" algn="l" rtl="0">
              <a:lnSpc>
                <a:spcPct val="100000"/>
              </a:lnSpc>
              <a:spcBef>
                <a:spcPts val="0"/>
              </a:spcBef>
              <a:spcAft>
                <a:spcPts val="0"/>
              </a:spcAft>
              <a:buClr>
                <a:srgbClr val="FF0000"/>
              </a:buClr>
              <a:buSzPts val="1400"/>
              <a:buFont typeface="Arial"/>
              <a:buChar char="●"/>
            </a:pPr>
            <a:r>
              <a:rPr lang="en-US" dirty="0">
                <a:solidFill>
                  <a:srgbClr val="FF0000"/>
                </a:solidFill>
                <a:highlight>
                  <a:schemeClr val="lt1"/>
                </a:highlight>
                <a:latin typeface="Arial"/>
                <a:ea typeface="Arial"/>
                <a:cs typeface="Arial"/>
                <a:sym typeface="Arial"/>
              </a:rPr>
              <a:t>“I am hoping you’ll reassess Mr. X’s diuretics”</a:t>
            </a:r>
          </a:p>
          <a:p>
            <a:pPr marL="914400" lvl="1" indent="-317500" algn="l" rtl="0">
              <a:lnSpc>
                <a:spcPct val="100000"/>
              </a:lnSpc>
              <a:spcBef>
                <a:spcPts val="0"/>
              </a:spcBef>
              <a:spcAft>
                <a:spcPts val="0"/>
              </a:spcAft>
              <a:buClr>
                <a:srgbClr val="FF0000"/>
              </a:buClr>
              <a:buSzPts val="1400"/>
              <a:buFont typeface="Arial"/>
              <a:buChar char="●"/>
            </a:pPr>
            <a:r>
              <a:rPr lang="en-US" dirty="0">
                <a:solidFill>
                  <a:srgbClr val="FF0000"/>
                </a:solidFill>
                <a:highlight>
                  <a:schemeClr val="lt1"/>
                </a:highlight>
                <a:latin typeface="Arial"/>
                <a:ea typeface="Arial"/>
                <a:cs typeface="Arial"/>
                <a:sym typeface="Arial"/>
              </a:rPr>
              <a:t>“I am wondering how Mr. X’s diuretics dose was calculated”</a:t>
            </a:r>
          </a:p>
          <a:p>
            <a:pPr marL="914400" lvl="1" indent="-317500" algn="l" rtl="0">
              <a:lnSpc>
                <a:spcPct val="100000"/>
              </a:lnSpc>
              <a:spcBef>
                <a:spcPts val="0"/>
              </a:spcBef>
              <a:spcAft>
                <a:spcPts val="0"/>
              </a:spcAft>
              <a:buClr>
                <a:srgbClr val="FF0000"/>
              </a:buClr>
              <a:buSzPts val="1400"/>
              <a:buFont typeface="Arial"/>
              <a:buChar char="●"/>
            </a:pPr>
            <a:r>
              <a:rPr lang="en-US" dirty="0">
                <a:solidFill>
                  <a:srgbClr val="FF0000"/>
                </a:solidFill>
                <a:highlight>
                  <a:schemeClr val="lt1"/>
                </a:highlight>
                <a:latin typeface="Arial"/>
                <a:ea typeface="Arial"/>
                <a:cs typeface="Arial"/>
                <a:sym typeface="Arial"/>
              </a:rPr>
              <a:t>“I am concerned that Mr. X has received more diuretics than he was previously taking.” </a:t>
            </a:r>
          </a:p>
          <a:p>
            <a:pPr marL="0" lvl="0" indent="0" algn="l" rtl="0">
              <a:lnSpc>
                <a:spcPct val="100000"/>
              </a:lnSpc>
              <a:spcBef>
                <a:spcPts val="0"/>
              </a:spcBef>
              <a:spcAft>
                <a:spcPts val="0"/>
              </a:spcAft>
              <a:buSzPts val="1400"/>
              <a:buNone/>
            </a:pPr>
            <a:endParaRPr lang="en-US" dirty="0">
              <a:solidFill>
                <a:srgbClr val="FF0000"/>
              </a:solidFill>
              <a:highlight>
                <a:schemeClr val="lt1"/>
              </a:highlight>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rgbClr val="FF0000"/>
                </a:solidFill>
                <a:highlight>
                  <a:schemeClr val="lt1"/>
                </a:highlight>
                <a:latin typeface="Arial"/>
                <a:ea typeface="Arial"/>
                <a:cs typeface="Arial"/>
                <a:sym typeface="Arial"/>
              </a:rPr>
              <a:t>You may have other examples. Important point is to find ways to generate some discussion or at very least make a point about real psychological safety and the assumptions that those of us with power make about the psychological safety we think we are creating. </a:t>
            </a:r>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14</a:t>
            </a:fld>
            <a:endParaRPr lang="en-US"/>
          </a:p>
        </p:txBody>
      </p:sp>
    </p:spTree>
    <p:extLst>
      <p:ext uri="{BB962C8B-B14F-4D97-AF65-F5344CB8AC3E}">
        <p14:creationId xmlns:p14="http://schemas.microsoft.com/office/powerpoint/2010/main" val="17714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400"/>
              <a:buFont typeface="Arial"/>
              <a:buNone/>
            </a:pPr>
            <a:r>
              <a:rPr lang="en-US" dirty="0"/>
              <a:t>Not feeling psychologically safe results in loss of confidence, self-censoring, pain avoidance and self-preservation, and potentially burnout (exhaustion, cynicism and feelings of reduced professional ability).</a:t>
            </a:r>
          </a:p>
          <a:p>
            <a:pPr marL="0" lvl="0" indent="0" algn="l" rtl="0">
              <a:lnSpc>
                <a:spcPct val="100000"/>
              </a:lnSpc>
              <a:spcBef>
                <a:spcPts val="0"/>
              </a:spcBef>
              <a:spcAft>
                <a:spcPts val="0"/>
              </a:spcAft>
              <a:buClr>
                <a:schemeClr val="dk1"/>
              </a:buClr>
              <a:buSzPts val="1400"/>
              <a:buFont typeface="Arial"/>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Activity: </a:t>
            </a:r>
          </a:p>
          <a:p>
            <a:pPr marL="0" lvl="0" indent="0" algn="l" rtl="0">
              <a:lnSpc>
                <a:spcPct val="100000"/>
              </a:lnSpc>
              <a:spcBef>
                <a:spcPts val="0"/>
              </a:spcBef>
              <a:spcAft>
                <a:spcPts val="0"/>
              </a:spcAft>
              <a:buClr>
                <a:schemeClr val="dk1"/>
              </a:buClr>
              <a:buSzPts val="1400"/>
              <a:buFont typeface="Arial"/>
              <a:buNone/>
            </a:pPr>
            <a:r>
              <a:rPr lang="en-US" b="1" u="sng" dirty="0"/>
              <a:t>Option 1</a:t>
            </a:r>
          </a:p>
          <a:p>
            <a:pPr marL="0" lvl="0" indent="0" algn="l" rtl="0">
              <a:lnSpc>
                <a:spcPct val="100000"/>
              </a:lnSpc>
              <a:spcBef>
                <a:spcPts val="0"/>
              </a:spcBef>
              <a:spcAft>
                <a:spcPts val="0"/>
              </a:spcAft>
              <a:buClr>
                <a:schemeClr val="dk1"/>
              </a:buClr>
              <a:buSzPts val="1400"/>
              <a:buFont typeface="Arial"/>
              <a:buNone/>
            </a:pPr>
            <a:r>
              <a:rPr lang="en-US" dirty="0"/>
              <a:t>Discuss in pairs/small groups (face-to-face or virtual) or via chat (virtual only) depending on time allotted for workshop. Discuss how this image of M &amp; M rounds makes you feel? How close is this image to your reality? Discuss what you could do to make M &amp; M rounds feel safer. Give one minute to reflect on own (can ask them to jot down some notes) and then go into discussion groups (consider who is at the table - may want to mix things up using an easy number assignment at the beginning). Can ask them to assign a scribe/reporter or ask for volunteers when you come back to debrief. 10 minutes plus 5 min debrief.</a:t>
            </a:r>
          </a:p>
          <a:p>
            <a:pPr marL="0" lvl="0" indent="0" algn="l" rtl="0">
              <a:lnSpc>
                <a:spcPct val="100000"/>
              </a:lnSpc>
              <a:spcBef>
                <a:spcPts val="0"/>
              </a:spcBef>
              <a:spcAft>
                <a:spcPts val="0"/>
              </a:spcAft>
              <a:buClr>
                <a:schemeClr val="dk1"/>
              </a:buClr>
              <a:buSzPts val="1400"/>
              <a:buFont typeface="Arial"/>
              <a:buNone/>
            </a:pPr>
            <a:r>
              <a:rPr lang="en-US" b="1" dirty="0"/>
              <a:t>Option 2: </a:t>
            </a:r>
            <a:r>
              <a:rPr lang="en-US" dirty="0"/>
              <a:t>Consider 3 words when you think of M &amp; M rounds in the context of this image (list in chat, poll via zoom or poll via another software that allows for word clouds e.g., </a:t>
            </a:r>
            <a:r>
              <a:rPr lang="en-US" dirty="0" err="1"/>
              <a:t>Mentimeter</a:t>
            </a:r>
            <a:r>
              <a:rPr lang="en-US" dirty="0"/>
              <a:t> - latter option can be used face-to-face and via teleconferencing). Ask for volunteer to elaborate to their 3 words. Highlight opposing views where evident.</a:t>
            </a:r>
          </a:p>
          <a:p>
            <a:pPr marL="0" lvl="0" indent="0" algn="l" rtl="0">
              <a:lnSpc>
                <a:spcPct val="100000"/>
              </a:lnSpc>
              <a:spcBef>
                <a:spcPts val="0"/>
              </a:spcBef>
              <a:spcAft>
                <a:spcPts val="0"/>
              </a:spcAft>
              <a:buClr>
                <a:schemeClr val="dk1"/>
              </a:buClr>
              <a:buSzPts val="1400"/>
              <a:buFont typeface="Arial"/>
              <a:buNone/>
            </a:pPr>
            <a:r>
              <a:rPr lang="en-US" b="1" dirty="0"/>
              <a:t>Option 3: </a:t>
            </a:r>
            <a:r>
              <a:rPr lang="en-US" dirty="0"/>
              <a:t>Start with slide with just the question - What 3 words come to mind when thinking of M &amp; M rounds (list in chat, poll via zoom or poll via another software that allows for word clouds e.g., </a:t>
            </a:r>
            <a:r>
              <a:rPr lang="en-US" dirty="0" err="1"/>
              <a:t>Mentimeter</a:t>
            </a:r>
            <a:r>
              <a:rPr lang="en-US" dirty="0"/>
              <a:t>) and then follow-up with cartoon and ask  - who had such feelings and ask them to use the reaction function within your teleconferencing software. </a:t>
            </a:r>
          </a:p>
          <a:p>
            <a:pPr marL="0" lvl="0" indent="0" algn="l" rtl="0">
              <a:lnSpc>
                <a:spcPct val="100000"/>
              </a:lnSpc>
              <a:spcBef>
                <a:spcPts val="0"/>
              </a:spcBef>
              <a:spcAft>
                <a:spcPts val="0"/>
              </a:spcAft>
              <a:buClr>
                <a:schemeClr val="dk1"/>
              </a:buClr>
              <a:buSzPts val="1400"/>
              <a:buFont typeface="Arial"/>
              <a:buNone/>
            </a:pPr>
            <a:r>
              <a:rPr lang="en-US" b="1" dirty="0"/>
              <a:t>Option 4: </a:t>
            </a:r>
            <a:r>
              <a:rPr lang="en-US" dirty="0"/>
              <a:t>List some typical reactions felt at M &amp; M Rounds (e.g.. stressed, lots of pressure, imposter syndrome) and ask for participants to use the Annotate function to indicate what items on the list resonate with them.</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15</a:t>
            </a:fld>
            <a:endParaRPr lang="en-US"/>
          </a:p>
        </p:txBody>
      </p:sp>
    </p:spTree>
    <p:extLst>
      <p:ext uri="{BB962C8B-B14F-4D97-AF65-F5344CB8AC3E}">
        <p14:creationId xmlns:p14="http://schemas.microsoft.com/office/powerpoint/2010/main" val="3039890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348a1807f_0_1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e348a1807f_0_1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63636"/>
              </a:lnSpc>
              <a:spcBef>
                <a:spcPts val="0"/>
              </a:spcBef>
              <a:spcAft>
                <a:spcPts val="0"/>
              </a:spcAft>
              <a:buClr>
                <a:schemeClr val="dk1"/>
              </a:buClr>
              <a:buSzPts val="1100"/>
              <a:buFont typeface="Arial"/>
              <a:buNone/>
            </a:pPr>
            <a:r>
              <a:rPr lang="en-US"/>
              <a:t>Four image risks as follows:</a:t>
            </a:r>
            <a:endParaRPr/>
          </a:p>
          <a:p>
            <a:pPr marL="0" lvl="0" indent="0" algn="l" rtl="0">
              <a:lnSpc>
                <a:spcPct val="163636"/>
              </a:lnSpc>
              <a:spcBef>
                <a:spcPts val="0"/>
              </a:spcBef>
              <a:spcAft>
                <a:spcPts val="0"/>
              </a:spcAft>
              <a:buClr>
                <a:schemeClr val="dk1"/>
              </a:buClr>
              <a:buSzPts val="1100"/>
              <a:buFont typeface="Arial"/>
              <a:buNone/>
            </a:pPr>
            <a:r>
              <a:rPr lang="en-US"/>
              <a:t>1.         Being seen as ignorant: eg: when seeking information or asking questions</a:t>
            </a:r>
            <a:endParaRPr/>
          </a:p>
          <a:p>
            <a:pPr marL="0" lvl="0" indent="0" algn="l" rtl="0">
              <a:lnSpc>
                <a:spcPct val="163636"/>
              </a:lnSpc>
              <a:spcBef>
                <a:spcPts val="0"/>
              </a:spcBef>
              <a:spcAft>
                <a:spcPts val="0"/>
              </a:spcAft>
              <a:buClr>
                <a:schemeClr val="dk1"/>
              </a:buClr>
              <a:buSzPts val="1100"/>
              <a:buFont typeface="Arial"/>
              <a:buNone/>
            </a:pPr>
            <a:r>
              <a:rPr lang="en-US"/>
              <a:t>2.         Being seen as incompetent: eg: when asking for help or admitting to a mistake</a:t>
            </a:r>
            <a:endParaRPr/>
          </a:p>
          <a:p>
            <a:pPr marL="0" lvl="0" indent="0" algn="l" rtl="0">
              <a:lnSpc>
                <a:spcPct val="163636"/>
              </a:lnSpc>
              <a:spcBef>
                <a:spcPts val="0"/>
              </a:spcBef>
              <a:spcAft>
                <a:spcPts val="0"/>
              </a:spcAft>
              <a:buSzPts val="1400"/>
              <a:buNone/>
            </a:pPr>
            <a:r>
              <a:rPr lang="en-US"/>
              <a:t>3.         Being seen as negative: eg: providing critical input into processes or performance</a:t>
            </a:r>
            <a:endParaRPr/>
          </a:p>
          <a:p>
            <a:pPr marL="0" lvl="0" indent="0" algn="l" rtl="0">
              <a:lnSpc>
                <a:spcPct val="163636"/>
              </a:lnSpc>
              <a:spcBef>
                <a:spcPts val="0"/>
              </a:spcBef>
              <a:spcAft>
                <a:spcPts val="0"/>
              </a:spcAft>
              <a:buSzPts val="1400"/>
              <a:buNone/>
            </a:pPr>
            <a:r>
              <a:rPr lang="en-US"/>
              <a:t>4.         Being seen as disruptive: eg: imposing on others’ time asking for feedback, help or information</a:t>
            </a:r>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Edmondson AC. Teaming: How Organizations Learn, Innovate, and Compete in the Knowledge Economy. Wiley Publishing 2012. </a:t>
            </a:r>
            <a:endParaRPr/>
          </a:p>
          <a:p>
            <a:pPr marL="0" lvl="0" indent="0" algn="l" rtl="0">
              <a:lnSpc>
                <a:spcPct val="115000"/>
              </a:lnSpc>
              <a:spcBef>
                <a:spcPts val="0"/>
              </a:spcBef>
              <a:spcAft>
                <a:spcPts val="0"/>
              </a:spcAft>
              <a:buSzPts val="1400"/>
              <a:buNone/>
            </a:pPr>
            <a:endParaRPr/>
          </a:p>
        </p:txBody>
      </p:sp>
      <p:sp>
        <p:nvSpPr>
          <p:cNvPr id="199" name="Google Shape;199;ge348a1807f_0_1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The brain reacts to threats by releasing cortisol prompting a fight or flight response. There are physical and emotional manifestations. The SCARF model explains those situations that can activate the threat response, and similarly </a:t>
            </a:r>
            <a:r>
              <a:rPr lang="en-US" dirty="0" err="1"/>
              <a:t>similarly</a:t>
            </a:r>
            <a:r>
              <a:rPr lang="en-US" dirty="0"/>
              <a:t> the reverse of the same situations can activate the reward </a:t>
            </a:r>
            <a:r>
              <a:rPr lang="en-US" dirty="0" err="1"/>
              <a:t>centres</a:t>
            </a:r>
            <a:r>
              <a:rPr lang="en-US" dirty="0"/>
              <a:t>. Healthcare worker safety and patient safety are linked.  When we feel threatened our executive functions are blunted. Healthcare workers  who do not feel psychologically safe may not perform optimally and that can threaten patient safety.</a:t>
            </a:r>
            <a:r>
              <a:rPr lang="en-US" dirty="0">
                <a:solidFill>
                  <a:srgbClr val="FF0000"/>
                </a:solidFill>
              </a:rPr>
              <a:t>  </a:t>
            </a:r>
            <a:r>
              <a:rPr lang="en-US" dirty="0"/>
              <a:t>Understanding what threatens us as individuals and/ or as teams is important for self/ team management and function.</a:t>
            </a:r>
          </a:p>
          <a:p>
            <a:pPr marL="0" lvl="0" indent="0" algn="l" rtl="0">
              <a:lnSpc>
                <a:spcPct val="100000"/>
              </a:lnSpc>
              <a:spcBef>
                <a:spcPts val="0"/>
              </a:spcBef>
              <a:spcAft>
                <a:spcPts val="0"/>
              </a:spcAft>
              <a:buSzPts val="1400"/>
              <a:buNone/>
            </a:pPr>
            <a:r>
              <a:rPr lang="en-US" dirty="0"/>
              <a:t>S - Status</a:t>
            </a:r>
          </a:p>
          <a:p>
            <a:pPr marL="0" lvl="0" indent="0" algn="l" rtl="0">
              <a:lnSpc>
                <a:spcPct val="100000"/>
              </a:lnSpc>
              <a:spcBef>
                <a:spcPts val="0"/>
              </a:spcBef>
              <a:spcAft>
                <a:spcPts val="0"/>
              </a:spcAft>
              <a:buSzPts val="1400"/>
              <a:buNone/>
            </a:pPr>
            <a:r>
              <a:rPr lang="en-US" dirty="0"/>
              <a:t>C- Certainty</a:t>
            </a:r>
          </a:p>
          <a:p>
            <a:pPr marL="0" lvl="0" indent="0" algn="l" rtl="0">
              <a:lnSpc>
                <a:spcPct val="100000"/>
              </a:lnSpc>
              <a:spcBef>
                <a:spcPts val="0"/>
              </a:spcBef>
              <a:spcAft>
                <a:spcPts val="0"/>
              </a:spcAft>
              <a:buSzPts val="1400"/>
              <a:buNone/>
            </a:pPr>
            <a:r>
              <a:rPr lang="en-US" dirty="0"/>
              <a:t>A - Autonomy</a:t>
            </a:r>
          </a:p>
          <a:p>
            <a:pPr marL="0" lvl="0" indent="0" algn="l" rtl="0">
              <a:lnSpc>
                <a:spcPct val="100000"/>
              </a:lnSpc>
              <a:spcBef>
                <a:spcPts val="0"/>
              </a:spcBef>
              <a:spcAft>
                <a:spcPts val="0"/>
              </a:spcAft>
              <a:buSzPts val="1400"/>
              <a:buNone/>
            </a:pPr>
            <a:r>
              <a:rPr lang="en-US" dirty="0"/>
              <a:t>R - Relatedness</a:t>
            </a:r>
          </a:p>
          <a:p>
            <a:pPr marL="0" lvl="0" indent="0" algn="l" rtl="0">
              <a:lnSpc>
                <a:spcPct val="100000"/>
              </a:lnSpc>
              <a:spcBef>
                <a:spcPts val="0"/>
              </a:spcBef>
              <a:spcAft>
                <a:spcPts val="0"/>
              </a:spcAft>
              <a:buSzPts val="1400"/>
              <a:buNone/>
            </a:pPr>
            <a:r>
              <a:rPr lang="en-US" dirty="0"/>
              <a:t>F - Fairness</a:t>
            </a:r>
          </a:p>
          <a:p>
            <a:endParaRPr lang="en-US" dirty="0"/>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17</a:t>
            </a:fld>
            <a:endParaRPr lang="en-US"/>
          </a:p>
        </p:txBody>
      </p:sp>
    </p:spTree>
    <p:extLst>
      <p:ext uri="{BB962C8B-B14F-4D97-AF65-F5344CB8AC3E}">
        <p14:creationId xmlns:p14="http://schemas.microsoft.com/office/powerpoint/2010/main" val="1764283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In healthcare, we work in teams. </a:t>
            </a:r>
          </a:p>
          <a:p>
            <a:pPr marL="457200" lvl="0" indent="-317500" algn="l" rtl="0">
              <a:lnSpc>
                <a:spcPct val="100000"/>
              </a:lnSpc>
              <a:spcBef>
                <a:spcPts val="0"/>
              </a:spcBef>
              <a:spcAft>
                <a:spcPts val="0"/>
              </a:spcAft>
              <a:buSzPts val="1400"/>
              <a:buChar char="●"/>
            </a:pPr>
            <a:r>
              <a:rPr lang="en-US" dirty="0"/>
              <a:t>highlight key points from slide especially last one.</a:t>
            </a:r>
          </a:p>
          <a:p>
            <a:pPr marL="0" lvl="0" indent="0" algn="l" rtl="0">
              <a:lnSpc>
                <a:spcPct val="100000"/>
              </a:lnSpc>
              <a:spcBef>
                <a:spcPts val="0"/>
              </a:spcBef>
              <a:spcAft>
                <a:spcPts val="0"/>
              </a:spcAft>
              <a:buSzPts val="1400"/>
              <a:buNone/>
            </a:pPr>
            <a:endParaRPr lang="en-US" dirty="0"/>
          </a:p>
          <a:p>
            <a:pPr marL="0" lvl="0" indent="0" algn="l" rtl="0">
              <a:spcBef>
                <a:spcPts val="0"/>
              </a:spcBef>
              <a:spcAft>
                <a:spcPts val="0"/>
              </a:spcAft>
              <a:buClr>
                <a:schemeClr val="dk1"/>
              </a:buClr>
              <a:buSzPts val="1200"/>
              <a:buFont typeface="Arial"/>
              <a:buNone/>
            </a:pPr>
            <a:r>
              <a:rPr lang="en-US" b="1" dirty="0"/>
              <a:t>Edmondson A. Psychological safety and learning behavior in work teams. Administrative Science Quarterly 1999; 44:350-83</a:t>
            </a:r>
          </a:p>
          <a:p>
            <a:pPr marL="0" lvl="0" indent="0" algn="l" rtl="0">
              <a:spcBef>
                <a:spcPts val="0"/>
              </a:spcBef>
              <a:spcAft>
                <a:spcPts val="0"/>
              </a:spcAft>
              <a:buClr>
                <a:schemeClr val="dk1"/>
              </a:buClr>
              <a:buSzPts val="1200"/>
              <a:buFont typeface="Arial"/>
              <a:buNone/>
            </a:pPr>
            <a:r>
              <a:rPr lang="en-US" b="1" dirty="0"/>
              <a:t>O’Donovan R. A systematic review exploring the content and outcomes of interventions to improve psychological safety, speaking up and voice </a:t>
            </a:r>
            <a:r>
              <a:rPr lang="en-US" b="1" dirty="0" err="1"/>
              <a:t>behaviour</a:t>
            </a:r>
            <a:r>
              <a:rPr lang="en-US" b="1" dirty="0"/>
              <a:t>. </a:t>
            </a:r>
            <a:r>
              <a:rPr lang="en-US" b="1" dirty="0">
                <a:solidFill>
                  <a:srgbClr val="131413"/>
                </a:solidFill>
              </a:rPr>
              <a:t>BMC Health Services Research (2020) 20:101 ttps://doi.org/10.1186/s12913-020-4931-2</a:t>
            </a:r>
            <a:endParaRPr lang="en-US" dirty="0"/>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18</a:t>
            </a:fld>
            <a:endParaRPr lang="en-US"/>
          </a:p>
        </p:txBody>
      </p:sp>
    </p:spTree>
    <p:extLst>
      <p:ext uri="{BB962C8B-B14F-4D97-AF65-F5344CB8AC3E}">
        <p14:creationId xmlns:p14="http://schemas.microsoft.com/office/powerpoint/2010/main" val="3184525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As Amy Edmondson defines: “</a:t>
            </a:r>
            <a:r>
              <a:rPr lang="en-US" sz="1200" b="1" dirty="0"/>
              <a:t>Psychological Safety  </a:t>
            </a:r>
            <a:r>
              <a:rPr lang="en-US" sz="1200" i="1" dirty="0"/>
              <a:t>represents the extent to which the team views the social climate as conducive to interpersonal risk;  it is a measure of people's willingness to trust others not to attempt to gain personal advantage at their expense.” </a:t>
            </a:r>
            <a:r>
              <a:rPr lang="en-US" sz="1200" dirty="0"/>
              <a:t> These 7 statements identify degrees of psychological safety, and if all present denote a very psychologically safe environment.</a:t>
            </a:r>
          </a:p>
          <a:p>
            <a:pPr marL="0" lvl="0" indent="0" algn="l" rtl="0">
              <a:spcBef>
                <a:spcPts val="0"/>
              </a:spcBef>
              <a:spcAft>
                <a:spcPts val="0"/>
              </a:spcAft>
              <a:buNone/>
            </a:pPr>
            <a:endParaRPr lang="en-US" sz="1200" dirty="0"/>
          </a:p>
          <a:p>
            <a:pPr marL="457200" lvl="0" indent="-298450" algn="l" rtl="0">
              <a:spcBef>
                <a:spcPts val="0"/>
              </a:spcBef>
              <a:spcAft>
                <a:spcPts val="0"/>
              </a:spcAft>
              <a:buSzPts val="1100"/>
              <a:buChar char="●"/>
            </a:pPr>
            <a:r>
              <a:rPr lang="en-US" sz="1200" dirty="0"/>
              <a:t>Can also ask folks to ‘annotate’ the statements that resonate with them.</a:t>
            </a:r>
          </a:p>
          <a:p>
            <a:pPr marL="457200" lvl="0" indent="-298450" algn="l" rtl="0">
              <a:spcBef>
                <a:spcPts val="0"/>
              </a:spcBef>
              <a:spcAft>
                <a:spcPts val="0"/>
              </a:spcAft>
              <a:buSzPts val="1100"/>
              <a:buChar char="●"/>
            </a:pPr>
            <a:r>
              <a:rPr lang="en-US" sz="1200" dirty="0">
                <a:solidFill>
                  <a:srgbClr val="FF0000"/>
                </a:solidFill>
              </a:rPr>
              <a:t>Refer participants to their Psychological Safety handout for further discussion on safety within teams. H</a:t>
            </a:r>
            <a:r>
              <a:rPr lang="en-US" dirty="0">
                <a:solidFill>
                  <a:srgbClr val="FF0000"/>
                </a:solidFill>
              </a:rPr>
              <a:t>ighlight only new points.</a:t>
            </a:r>
          </a:p>
          <a:p>
            <a:pPr marL="457200" lvl="0" indent="-298450" algn="l" rtl="0">
              <a:spcBef>
                <a:spcPts val="0"/>
              </a:spcBef>
              <a:spcAft>
                <a:spcPts val="0"/>
              </a:spcAft>
              <a:buSzPts val="1100"/>
              <a:buChar char="●"/>
            </a:pPr>
            <a:endParaRPr lang="en-US" sz="1200"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19</a:t>
            </a:fld>
            <a:endParaRPr lang="en-US"/>
          </a:p>
        </p:txBody>
      </p:sp>
    </p:spTree>
    <p:extLst>
      <p:ext uri="{BB962C8B-B14F-4D97-AF65-F5344CB8AC3E}">
        <p14:creationId xmlns:p14="http://schemas.microsoft.com/office/powerpoint/2010/main" val="325509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presenter names</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2</a:t>
            </a:fld>
            <a:endParaRPr lang="en-US"/>
          </a:p>
        </p:txBody>
      </p:sp>
    </p:spTree>
    <p:extLst>
      <p:ext uri="{BB962C8B-B14F-4D97-AF65-F5344CB8AC3E}">
        <p14:creationId xmlns:p14="http://schemas.microsoft.com/office/powerpoint/2010/main" val="754911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SzPts val="1400"/>
              <a:buNone/>
            </a:pPr>
            <a:r>
              <a:rPr lang="en-US" dirty="0"/>
              <a:t>Introduce to the 4 Stage Model of Psychological Safety, emphasizing that we are freest to learn and ultimately innovate when psychological safety is maximized</a:t>
            </a:r>
          </a:p>
          <a:p>
            <a:pPr marL="457200" marR="0" lvl="0" indent="-228600" algn="l" rtl="0">
              <a:lnSpc>
                <a:spcPct val="100000"/>
              </a:lnSpc>
              <a:spcBef>
                <a:spcPts val="0"/>
              </a:spcBef>
              <a:spcAft>
                <a:spcPts val="0"/>
              </a:spcAft>
              <a:buSzPts val="1400"/>
              <a:buNone/>
            </a:pPr>
            <a:r>
              <a:rPr lang="en-US" dirty="0"/>
              <a:t>Exclusion: feeling marginalized, that you don’t have a voice, snubbed, humiliated. Leaves one demoralized, resentful, can lose confidence.  Impacts ability to thrive, contribute, function.</a:t>
            </a:r>
          </a:p>
          <a:p>
            <a:pPr marL="457200" marR="0" lvl="0" indent="-228600" algn="l" rtl="0">
              <a:lnSpc>
                <a:spcPct val="100000"/>
              </a:lnSpc>
              <a:spcBef>
                <a:spcPts val="0"/>
              </a:spcBef>
              <a:spcAft>
                <a:spcPts val="0"/>
              </a:spcAft>
              <a:buSzPts val="1400"/>
              <a:buNone/>
            </a:pPr>
            <a:r>
              <a:rPr lang="en-US" dirty="0"/>
              <a:t>The ascending stages describe the increasing levels of permission to participate in and influence the social unit. ” Each stage encourages individuals to engage more and accelerate both their personal development and  the value-creation process”.</a:t>
            </a:r>
          </a:p>
          <a:p>
            <a:pPr marL="457200" marR="0" lvl="0" indent="-228600" algn="l" rtl="0">
              <a:lnSpc>
                <a:spcPct val="100000"/>
              </a:lnSpc>
              <a:spcBef>
                <a:spcPts val="0"/>
              </a:spcBef>
              <a:spcAft>
                <a:spcPts val="0"/>
              </a:spcAft>
              <a:buSzPts val="1400"/>
              <a:buNone/>
            </a:pPr>
            <a:r>
              <a:rPr lang="en-US" dirty="0"/>
              <a:t>1. Inclusion safety:   You have been accepted by the social group and are no longer considered an outsider. This acceptance is sustained by repeated indications of being part of the group.</a:t>
            </a:r>
          </a:p>
          <a:p>
            <a:pPr marL="457200" marR="0" lvl="0" indent="-228600" algn="l" rtl="0">
              <a:lnSpc>
                <a:spcPct val="100000"/>
              </a:lnSpc>
              <a:spcBef>
                <a:spcPts val="0"/>
              </a:spcBef>
              <a:spcAft>
                <a:spcPts val="0"/>
              </a:spcAft>
              <a:buSzPts val="1400"/>
              <a:buNone/>
            </a:pPr>
            <a:r>
              <a:rPr lang="en-US" dirty="0"/>
              <a:t>2. Learner Safety: You feel safe to be curious, ask questions, make mistakes. This allows you to gain confidence, begin to foster internal creativity.</a:t>
            </a:r>
          </a:p>
          <a:p>
            <a:pPr marL="457200" marR="0" lvl="0" indent="-228600" algn="l" rtl="0">
              <a:lnSpc>
                <a:spcPct val="100000"/>
              </a:lnSpc>
              <a:spcBef>
                <a:spcPts val="0"/>
              </a:spcBef>
              <a:spcAft>
                <a:spcPts val="0"/>
              </a:spcAft>
              <a:buSzPts val="1400"/>
              <a:buNone/>
            </a:pPr>
            <a:r>
              <a:rPr lang="en-US" dirty="0"/>
              <a:t>3. Contributor safety: As the individual gains more competence they are further invited to be increasingly an active member of the social structure. Not only is the individual capable of performing well, but the leaders and team must continue to encourage and grant more independence.</a:t>
            </a:r>
          </a:p>
          <a:p>
            <a:pPr marL="457200" marR="0" lvl="0" indent="-228600" algn="l" rtl="0">
              <a:lnSpc>
                <a:spcPct val="100000"/>
              </a:lnSpc>
              <a:spcBef>
                <a:spcPts val="0"/>
              </a:spcBef>
              <a:spcAft>
                <a:spcPts val="0"/>
              </a:spcAft>
              <a:buSzPts val="1400"/>
              <a:buNone/>
            </a:pPr>
            <a:r>
              <a:rPr lang="en-US" dirty="0"/>
              <a:t>4. Challenger safety: In this final stage the individual can challenge the status quo without fear of retribution or risk of damaging their reputation. It is here you can really begin to innovate and flourish creatively, not encumbered by existing boundaries.</a:t>
            </a:r>
          </a:p>
          <a:p>
            <a:pPr marL="457200" marR="0" lvl="0" indent="-228600" algn="l" rtl="0">
              <a:lnSpc>
                <a:spcPct val="100000"/>
              </a:lnSpc>
              <a:spcBef>
                <a:spcPts val="0"/>
              </a:spcBef>
              <a:spcAft>
                <a:spcPts val="0"/>
              </a:spcAft>
              <a:buSzPts val="1400"/>
              <a:buNone/>
            </a:pPr>
            <a:endParaRPr lang="en-US" dirty="0"/>
          </a:p>
          <a:p>
            <a:pPr marL="0" lvl="0" indent="0" algn="l" rtl="0">
              <a:spcBef>
                <a:spcPts val="0"/>
              </a:spcBef>
              <a:spcAft>
                <a:spcPts val="0"/>
              </a:spcAft>
              <a:buClr>
                <a:schemeClr val="dk1"/>
              </a:buClr>
              <a:buSzPts val="1400"/>
              <a:buFont typeface="Arial"/>
              <a:buNone/>
            </a:pPr>
            <a:r>
              <a:rPr lang="en-US" dirty="0"/>
              <a:t>OPTIONS for use of this slide:  </a:t>
            </a:r>
          </a:p>
          <a:p>
            <a:pPr marL="457200" lvl="0" indent="-317500" algn="l" rtl="0">
              <a:spcBef>
                <a:spcPts val="0"/>
              </a:spcBef>
              <a:spcAft>
                <a:spcPts val="0"/>
              </a:spcAft>
              <a:buClr>
                <a:schemeClr val="dk1"/>
              </a:buClr>
              <a:buSzPts val="1400"/>
              <a:buAutoNum type="arabicPeriod"/>
            </a:pPr>
            <a:r>
              <a:rPr lang="en-US" dirty="0"/>
              <a:t>What is the highest level of psychological safety you have experienced in your training? Over the last year?  </a:t>
            </a:r>
          </a:p>
          <a:p>
            <a:pPr marL="457200" lvl="0" indent="-317500" algn="l" rtl="0">
              <a:spcBef>
                <a:spcPts val="0"/>
              </a:spcBef>
              <a:spcAft>
                <a:spcPts val="0"/>
              </a:spcAft>
              <a:buClr>
                <a:schemeClr val="dk1"/>
              </a:buClr>
              <a:buSzPts val="1400"/>
              <a:buAutoNum type="arabicPeriod"/>
            </a:pPr>
            <a:r>
              <a:rPr lang="en-US" dirty="0"/>
              <a:t>What is the lowest level?</a:t>
            </a:r>
          </a:p>
          <a:p>
            <a:pPr marL="457200" lvl="0" indent="-317500" algn="l" rtl="0">
              <a:spcBef>
                <a:spcPts val="0"/>
              </a:spcBef>
              <a:spcAft>
                <a:spcPts val="0"/>
              </a:spcAft>
              <a:buClr>
                <a:schemeClr val="dk1"/>
              </a:buClr>
              <a:buSzPts val="1400"/>
              <a:buAutoNum type="arabicPeriod"/>
            </a:pPr>
            <a:r>
              <a:rPr lang="en-US" dirty="0"/>
              <a:t>How do you feel when you are at a high level? Low level?</a:t>
            </a:r>
          </a:p>
          <a:p>
            <a:pPr marL="457200" lvl="0" indent="-317500" algn="l" rtl="0">
              <a:spcBef>
                <a:spcPts val="0"/>
              </a:spcBef>
              <a:spcAft>
                <a:spcPts val="0"/>
              </a:spcAft>
              <a:buClr>
                <a:schemeClr val="dk1"/>
              </a:buClr>
              <a:buSzPts val="1400"/>
              <a:buAutoNum type="arabicPeriod"/>
            </a:pPr>
            <a:r>
              <a:rPr lang="en-US" dirty="0"/>
              <a:t>What could you or others have done to make you feel more psychologically safe?</a:t>
            </a:r>
          </a:p>
          <a:p>
            <a:pPr marL="457200" lvl="0" indent="-317500" algn="l" rtl="0">
              <a:spcBef>
                <a:spcPts val="0"/>
              </a:spcBef>
              <a:spcAft>
                <a:spcPts val="0"/>
              </a:spcAft>
              <a:buClr>
                <a:schemeClr val="dk1"/>
              </a:buClr>
              <a:buSzPts val="1400"/>
              <a:buAutoNum type="arabicPeriod"/>
            </a:pPr>
            <a:r>
              <a:rPr lang="en-US" dirty="0"/>
              <a:t>Poll (anonymous) - what has been your level of psychological safety in the last month/year?</a:t>
            </a:r>
          </a:p>
        </p:txBody>
      </p:sp>
      <p:sp>
        <p:nvSpPr>
          <p:cNvPr id="4" name="Slide Number Placeholder 3"/>
          <p:cNvSpPr>
            <a:spLocks noGrp="1"/>
          </p:cNvSpPr>
          <p:nvPr>
            <p:ph type="sldNum" sz="quarter" idx="5"/>
          </p:nvPr>
        </p:nvSpPr>
        <p:spPr/>
        <p:txBody>
          <a:bodyPr/>
          <a:lstStyle/>
          <a:p>
            <a:fld id="{2D9E6494-AFFC-FE46-8CA3-2FC26414D6E0}" type="slidenum">
              <a:rPr lang="en-US" smtClean="0"/>
              <a:t>21</a:t>
            </a:fld>
            <a:endParaRPr lang="en-US"/>
          </a:p>
        </p:txBody>
      </p:sp>
    </p:spTree>
    <p:extLst>
      <p:ext uri="{BB962C8B-B14F-4D97-AF65-F5344CB8AC3E}">
        <p14:creationId xmlns:p14="http://schemas.microsoft.com/office/powerpoint/2010/main" val="1392537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From this list consider what the individual can do, what an ally and leader can do. </a:t>
            </a:r>
          </a:p>
          <a:p>
            <a:pPr marL="457200" lvl="0" indent="-317500" algn="l" rtl="0">
              <a:lnSpc>
                <a:spcPct val="100000"/>
              </a:lnSpc>
              <a:spcBef>
                <a:spcPts val="0"/>
              </a:spcBef>
              <a:spcAft>
                <a:spcPts val="0"/>
              </a:spcAft>
              <a:buSzPts val="1400"/>
              <a:buChar char="●"/>
            </a:pPr>
            <a:r>
              <a:rPr lang="en-US" dirty="0"/>
              <a:t>Leader initiatives are on the next slide as well.</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22</a:t>
            </a:fld>
            <a:endParaRPr lang="en-US"/>
          </a:p>
        </p:txBody>
      </p:sp>
    </p:spTree>
    <p:extLst>
      <p:ext uri="{BB962C8B-B14F-4D97-AF65-F5344CB8AC3E}">
        <p14:creationId xmlns:p14="http://schemas.microsoft.com/office/powerpoint/2010/main" val="2803442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to consider as a leader</a:t>
            </a:r>
          </a:p>
        </p:txBody>
      </p:sp>
      <p:sp>
        <p:nvSpPr>
          <p:cNvPr id="4" name="Slide Number Placeholder 3"/>
          <p:cNvSpPr>
            <a:spLocks noGrp="1"/>
          </p:cNvSpPr>
          <p:nvPr>
            <p:ph type="sldNum" sz="quarter" idx="5"/>
          </p:nvPr>
        </p:nvSpPr>
        <p:spPr/>
        <p:txBody>
          <a:bodyPr/>
          <a:lstStyle/>
          <a:p>
            <a:fld id="{2D9E6494-AFFC-FE46-8CA3-2FC26414D6E0}" type="slidenum">
              <a:rPr lang="en-US" smtClean="0"/>
              <a:t>23</a:t>
            </a:fld>
            <a:endParaRPr lang="en-US"/>
          </a:p>
        </p:txBody>
      </p:sp>
    </p:spTree>
    <p:extLst>
      <p:ext uri="{BB962C8B-B14F-4D97-AF65-F5344CB8AC3E}">
        <p14:creationId xmlns:p14="http://schemas.microsoft.com/office/powerpoint/2010/main" val="4056569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7500" algn="l" rtl="0">
              <a:lnSpc>
                <a:spcPct val="100000"/>
              </a:lnSpc>
              <a:spcBef>
                <a:spcPts val="0"/>
              </a:spcBef>
              <a:spcAft>
                <a:spcPts val="0"/>
              </a:spcAft>
              <a:buSzPts val="1400"/>
              <a:buChar char="●"/>
            </a:pPr>
            <a:r>
              <a:rPr lang="en-US" dirty="0"/>
              <a:t>Note that you can choose from one of the case discussions, small group chat or </a:t>
            </a:r>
            <a:r>
              <a:rPr lang="en-US" dirty="0" err="1"/>
              <a:t>Triz</a:t>
            </a:r>
            <a:r>
              <a:rPr lang="en-US" dirty="0"/>
              <a:t> as an interactive activity. How you set up (aka pairs vs small group) will affect the allotted time.</a:t>
            </a:r>
          </a:p>
          <a:p>
            <a:pPr marL="457200" lvl="0" indent="0" algn="l" rtl="0">
              <a:lnSpc>
                <a:spcPct val="100000"/>
              </a:lnSpc>
              <a:spcBef>
                <a:spcPts val="0"/>
              </a:spcBef>
              <a:spcAft>
                <a:spcPts val="0"/>
              </a:spcAft>
              <a:buNone/>
            </a:pPr>
            <a:endParaRPr lang="en-US" dirty="0"/>
          </a:p>
          <a:p>
            <a:pPr marL="457200" lvl="0" indent="-317500" algn="l" rtl="0">
              <a:lnSpc>
                <a:spcPct val="100000"/>
              </a:lnSpc>
              <a:spcBef>
                <a:spcPts val="0"/>
              </a:spcBef>
              <a:spcAft>
                <a:spcPts val="0"/>
              </a:spcAft>
              <a:buSzPts val="1400"/>
              <a:buChar char="●"/>
            </a:pPr>
            <a:r>
              <a:rPr lang="en-US" dirty="0"/>
              <a:t>Options for X</a:t>
            </a:r>
          </a:p>
          <a:p>
            <a:pPr marL="914400" lvl="1" indent="-317500" algn="l" rtl="0">
              <a:lnSpc>
                <a:spcPct val="100000"/>
              </a:lnSpc>
              <a:spcBef>
                <a:spcPts val="0"/>
              </a:spcBef>
              <a:spcAft>
                <a:spcPts val="0"/>
              </a:spcAft>
              <a:buSzPts val="1400"/>
              <a:buChar char="○"/>
            </a:pPr>
            <a:r>
              <a:rPr lang="en-US" dirty="0"/>
              <a:t>A medical error - can give specific example for your discipline/context</a:t>
            </a:r>
          </a:p>
          <a:p>
            <a:pPr marL="914400" lvl="1" indent="-317500" algn="l" rtl="0">
              <a:lnSpc>
                <a:spcPct val="100000"/>
              </a:lnSpc>
              <a:spcBef>
                <a:spcPts val="0"/>
              </a:spcBef>
              <a:spcAft>
                <a:spcPts val="0"/>
              </a:spcAft>
              <a:buSzPts val="1400"/>
              <a:buChar char="○"/>
            </a:pPr>
            <a:r>
              <a:rPr lang="en-US" dirty="0"/>
              <a:t>A complication after a procedure</a:t>
            </a:r>
          </a:p>
          <a:p>
            <a:pPr marL="914400" lvl="1" indent="-317500" algn="l" rtl="0">
              <a:lnSpc>
                <a:spcPct val="100000"/>
              </a:lnSpc>
              <a:spcBef>
                <a:spcPts val="0"/>
              </a:spcBef>
              <a:spcAft>
                <a:spcPts val="0"/>
              </a:spcAft>
              <a:buSzPts val="1400"/>
              <a:buChar char="○"/>
            </a:pPr>
            <a:r>
              <a:rPr lang="en-US" dirty="0"/>
              <a:t>A difference of opinion between two different specialties caring for same patient</a:t>
            </a:r>
          </a:p>
          <a:p>
            <a:pPr marL="0" lvl="0" indent="0" algn="l" rtl="0">
              <a:lnSpc>
                <a:spcPct val="100000"/>
              </a:lnSpc>
              <a:spcBef>
                <a:spcPts val="0"/>
              </a:spcBef>
              <a:spcAft>
                <a:spcPts val="0"/>
              </a:spcAft>
              <a:buNone/>
            </a:pPr>
            <a:endParaRPr lang="en-US" dirty="0"/>
          </a:p>
          <a:p>
            <a:pPr marL="0" lvl="0" indent="0" algn="l" rtl="0">
              <a:lnSpc>
                <a:spcPct val="100000"/>
              </a:lnSpc>
              <a:spcBef>
                <a:spcPts val="0"/>
              </a:spcBef>
              <a:spcAft>
                <a:spcPts val="0"/>
              </a:spcAft>
              <a:buNone/>
            </a:pPr>
            <a:r>
              <a:rPr lang="en-US" dirty="0"/>
              <a:t>Give at least 15 minutes for this activity. During debrief, may want to limit to one highlight from each group or choose only a limited number to share</a:t>
            </a:r>
          </a:p>
        </p:txBody>
      </p:sp>
      <p:sp>
        <p:nvSpPr>
          <p:cNvPr id="4" name="Slide Number Placeholder 3"/>
          <p:cNvSpPr>
            <a:spLocks noGrp="1"/>
          </p:cNvSpPr>
          <p:nvPr>
            <p:ph type="sldNum" sz="quarter" idx="5"/>
          </p:nvPr>
        </p:nvSpPr>
        <p:spPr/>
        <p:txBody>
          <a:bodyPr/>
          <a:lstStyle/>
          <a:p>
            <a:fld id="{2D9E6494-AFFC-FE46-8CA3-2FC26414D6E0}" type="slidenum">
              <a:rPr lang="en-US" smtClean="0"/>
              <a:t>25</a:t>
            </a:fld>
            <a:endParaRPr lang="en-US"/>
          </a:p>
        </p:txBody>
      </p:sp>
    </p:spTree>
    <p:extLst>
      <p:ext uri="{BB962C8B-B14F-4D97-AF65-F5344CB8AC3E}">
        <p14:creationId xmlns:p14="http://schemas.microsoft.com/office/powerpoint/2010/main" val="4100938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lvl="0" indent="0" algn="l" rtl="0">
              <a:lnSpc>
                <a:spcPct val="100000"/>
              </a:lnSpc>
              <a:spcBef>
                <a:spcPts val="0"/>
              </a:spcBef>
              <a:spcAft>
                <a:spcPts val="0"/>
              </a:spcAft>
              <a:buSzPts val="1400"/>
              <a:buNone/>
            </a:pPr>
            <a:r>
              <a:rPr lang="en-US" dirty="0"/>
              <a:t>Another way to build out this exercise, this time as the one who experiences the scenario. If there is time, could do both exercises aka observed and experienced.</a:t>
            </a:r>
          </a:p>
          <a:p>
            <a:pPr marL="139700" lvl="0" indent="0" algn="l" rtl="0">
              <a:lnSpc>
                <a:spcPct val="100000"/>
              </a:lnSpc>
              <a:spcBef>
                <a:spcPts val="0"/>
              </a:spcBef>
              <a:spcAft>
                <a:spcPts val="0"/>
              </a:spcAft>
              <a:buSzPts val="1400"/>
              <a:buNone/>
            </a:pPr>
            <a:endParaRPr lang="en-US" dirty="0"/>
          </a:p>
          <a:p>
            <a:pPr marL="139700" lvl="0" indent="0" algn="l" rtl="0">
              <a:lnSpc>
                <a:spcPct val="100000"/>
              </a:lnSpc>
              <a:spcBef>
                <a:spcPts val="0"/>
              </a:spcBef>
              <a:spcAft>
                <a:spcPts val="0"/>
              </a:spcAft>
              <a:buSzPts val="1400"/>
              <a:buNone/>
            </a:pPr>
            <a:r>
              <a:rPr lang="en-US" dirty="0"/>
              <a:t>Options for Y</a:t>
            </a:r>
          </a:p>
          <a:p>
            <a:pPr marL="914400" lvl="1" indent="-317500" algn="l" rtl="0">
              <a:lnSpc>
                <a:spcPct val="100000"/>
              </a:lnSpc>
              <a:spcBef>
                <a:spcPts val="0"/>
              </a:spcBef>
              <a:spcAft>
                <a:spcPts val="0"/>
              </a:spcAft>
              <a:buSzPts val="1400"/>
              <a:buChar char="○"/>
            </a:pPr>
            <a:r>
              <a:rPr lang="en-US" dirty="0"/>
              <a:t>A medical error - can give specific example for your discipline/context</a:t>
            </a:r>
          </a:p>
          <a:p>
            <a:pPr marL="914400" lvl="1" indent="-317500" algn="l" rtl="0">
              <a:lnSpc>
                <a:spcPct val="100000"/>
              </a:lnSpc>
              <a:spcBef>
                <a:spcPts val="0"/>
              </a:spcBef>
              <a:spcAft>
                <a:spcPts val="0"/>
              </a:spcAft>
              <a:buSzPts val="1400"/>
              <a:buChar char="○"/>
            </a:pPr>
            <a:r>
              <a:rPr lang="en-US" dirty="0"/>
              <a:t>A complication after a procedure</a:t>
            </a:r>
          </a:p>
          <a:p>
            <a:pPr marL="914400" lvl="1" indent="-317500" algn="l" rtl="0">
              <a:lnSpc>
                <a:spcPct val="100000"/>
              </a:lnSpc>
              <a:spcBef>
                <a:spcPts val="0"/>
              </a:spcBef>
              <a:spcAft>
                <a:spcPts val="0"/>
              </a:spcAft>
              <a:buSzPts val="1400"/>
              <a:buChar char="○"/>
            </a:pPr>
            <a:r>
              <a:rPr lang="en-US" dirty="0"/>
              <a:t>A difference of opinion between two different specialties caring for same patient</a:t>
            </a:r>
          </a:p>
          <a:p>
            <a:pPr marL="0" lvl="0" indent="0" algn="l" rtl="0">
              <a:lnSpc>
                <a:spcPct val="100000"/>
              </a:lnSpc>
              <a:spcBef>
                <a:spcPts val="0"/>
              </a:spcBef>
              <a:spcAft>
                <a:spcPts val="0"/>
              </a:spcAft>
              <a:buNone/>
            </a:pPr>
            <a:endParaRPr lang="en-US" dirty="0"/>
          </a:p>
          <a:p>
            <a:pPr marL="0" lvl="0" indent="0" algn="l" rtl="0">
              <a:lnSpc>
                <a:spcPct val="100000"/>
              </a:lnSpc>
              <a:spcBef>
                <a:spcPts val="0"/>
              </a:spcBef>
              <a:spcAft>
                <a:spcPts val="0"/>
              </a:spcAft>
              <a:buNone/>
            </a:pPr>
            <a:r>
              <a:rPr lang="en-US" dirty="0"/>
              <a:t>Give at least 15 minutes for this activity. During debrief, may want to limit to one highlight from each group or choose only a limited number to share</a:t>
            </a:r>
          </a:p>
          <a:p>
            <a:pPr marL="13970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26</a:t>
            </a:fld>
            <a:endParaRPr lang="en-US"/>
          </a:p>
        </p:txBody>
      </p:sp>
    </p:spTree>
    <p:extLst>
      <p:ext uri="{BB962C8B-B14F-4D97-AF65-F5344CB8AC3E}">
        <p14:creationId xmlns:p14="http://schemas.microsoft.com/office/powerpoint/2010/main" val="3389994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7500" algn="l" rtl="0">
              <a:lnSpc>
                <a:spcPct val="100000"/>
              </a:lnSpc>
              <a:spcBef>
                <a:spcPts val="0"/>
              </a:spcBef>
              <a:spcAft>
                <a:spcPts val="0"/>
              </a:spcAft>
              <a:buSzPts val="1400"/>
              <a:buChar char="●"/>
            </a:pPr>
            <a:r>
              <a:rPr lang="en-US" dirty="0"/>
              <a:t>Remind the participants that speaking up is one of many tactics to creating psych safety</a:t>
            </a:r>
          </a:p>
          <a:p>
            <a:pPr marL="457200" lvl="0" indent="0" algn="l" rtl="0">
              <a:lnSpc>
                <a:spcPct val="100000"/>
              </a:lnSpc>
              <a:spcBef>
                <a:spcPts val="0"/>
              </a:spcBef>
              <a:spcAft>
                <a:spcPts val="0"/>
              </a:spcAft>
              <a:buNone/>
            </a:pPr>
            <a:endParaRPr lang="en-US" dirty="0"/>
          </a:p>
          <a:p>
            <a:pPr marL="457200" lvl="0" indent="-317500" algn="l" rtl="0">
              <a:lnSpc>
                <a:spcPct val="100000"/>
              </a:lnSpc>
              <a:spcBef>
                <a:spcPts val="0"/>
              </a:spcBef>
              <a:spcAft>
                <a:spcPts val="0"/>
              </a:spcAft>
              <a:buSzPts val="1400"/>
              <a:buChar char="●"/>
            </a:pPr>
            <a:r>
              <a:rPr lang="en-US" dirty="0"/>
              <a:t>Can be paired exercise or done in small group - each person needs to have 5 min to share story and have brief discussion. </a:t>
            </a:r>
          </a:p>
          <a:p>
            <a:pPr marL="457200" lvl="0" indent="-317500" algn="l" rtl="0">
              <a:lnSpc>
                <a:spcPct val="100000"/>
              </a:lnSpc>
              <a:spcBef>
                <a:spcPts val="0"/>
              </a:spcBef>
              <a:spcAft>
                <a:spcPts val="0"/>
              </a:spcAft>
              <a:buSzPts val="1400"/>
              <a:buChar char="●"/>
            </a:pPr>
            <a:r>
              <a:rPr lang="en-US" dirty="0"/>
              <a:t>Best to give 1-2 minute for them to reflect and write down some thoughts. Another option is to ask them to write a paragraph about the story aka journaling. They can then read from the journal entry or use to highlight the narrative.</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27</a:t>
            </a:fld>
            <a:endParaRPr lang="en-US"/>
          </a:p>
        </p:txBody>
      </p:sp>
    </p:spTree>
    <p:extLst>
      <p:ext uri="{BB962C8B-B14F-4D97-AF65-F5344CB8AC3E}">
        <p14:creationId xmlns:p14="http://schemas.microsoft.com/office/powerpoint/2010/main" val="915382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Debrief of exercise:</a:t>
            </a:r>
          </a:p>
          <a:p>
            <a:r>
              <a:rPr lang="en-US" dirty="0"/>
              <a:t>These are some options of questions to ask or you may have some of your own</a:t>
            </a:r>
          </a:p>
        </p:txBody>
      </p:sp>
      <p:sp>
        <p:nvSpPr>
          <p:cNvPr id="4" name="Slide Number Placeholder 3"/>
          <p:cNvSpPr>
            <a:spLocks noGrp="1"/>
          </p:cNvSpPr>
          <p:nvPr>
            <p:ph type="sldNum" sz="quarter" idx="5"/>
          </p:nvPr>
        </p:nvSpPr>
        <p:spPr/>
        <p:txBody>
          <a:bodyPr/>
          <a:lstStyle/>
          <a:p>
            <a:fld id="{2D9E6494-AFFC-FE46-8CA3-2FC26414D6E0}" type="slidenum">
              <a:rPr lang="en-US" smtClean="0"/>
              <a:t>28</a:t>
            </a:fld>
            <a:endParaRPr lang="en-US"/>
          </a:p>
        </p:txBody>
      </p:sp>
    </p:spTree>
    <p:extLst>
      <p:ext uri="{BB962C8B-B14F-4D97-AF65-F5344CB8AC3E}">
        <p14:creationId xmlns:p14="http://schemas.microsoft.com/office/powerpoint/2010/main" val="3448221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lvl="0" indent="0" algn="l" rtl="0">
              <a:lnSpc>
                <a:spcPct val="100000"/>
              </a:lnSpc>
              <a:spcBef>
                <a:spcPts val="0"/>
              </a:spcBef>
              <a:spcAft>
                <a:spcPts val="0"/>
              </a:spcAft>
              <a:buSzPts val="1400"/>
              <a:buNone/>
            </a:pPr>
            <a:endParaRPr lang="en-US" dirty="0"/>
          </a:p>
          <a:p>
            <a:pPr marL="457200" lvl="0" indent="-317500" algn="l" rtl="0">
              <a:lnSpc>
                <a:spcPct val="100000"/>
              </a:lnSpc>
              <a:spcBef>
                <a:spcPts val="0"/>
              </a:spcBef>
              <a:spcAft>
                <a:spcPts val="0"/>
              </a:spcAft>
              <a:buSzPts val="1400"/>
              <a:buChar char="●"/>
            </a:pPr>
            <a:r>
              <a:rPr lang="en-US" dirty="0"/>
              <a:t>TRIZ: </a:t>
            </a:r>
            <a:r>
              <a:rPr lang="en-US" sz="1200" b="0" i="0" kern="1200" dirty="0">
                <a:solidFill>
                  <a:schemeClr val="tx1"/>
                </a:solidFill>
                <a:effectLst/>
                <a:latin typeface="+mn-lt"/>
                <a:ea typeface="+mn-ea"/>
                <a:cs typeface="+mn-cs"/>
              </a:rPr>
              <a:t>Russian acronym for the "Theory of Inventive Problem Solving”. It is a type of liberating structure. For more details: </a:t>
            </a:r>
            <a:r>
              <a:rPr lang="en-US" dirty="0">
                <a:hlinkClick r:id="rId3"/>
              </a:rPr>
              <a:t>Liberating Structures - 6. TRIZ</a:t>
            </a:r>
            <a:endParaRPr lang="en-US" dirty="0"/>
          </a:p>
          <a:p>
            <a:pPr marL="457200" lvl="0" indent="-317500" algn="l" rtl="0">
              <a:lnSpc>
                <a:spcPct val="100000"/>
              </a:lnSpc>
              <a:spcBef>
                <a:spcPts val="0"/>
              </a:spcBef>
              <a:spcAft>
                <a:spcPts val="0"/>
              </a:spcAft>
              <a:buSzPts val="1400"/>
              <a:buChar char="●"/>
            </a:pPr>
            <a:endParaRPr lang="en-US" dirty="0"/>
          </a:p>
          <a:p>
            <a:pPr marL="457200" lvl="0" indent="-317500" algn="l" rtl="0">
              <a:lnSpc>
                <a:spcPct val="100000"/>
              </a:lnSpc>
              <a:spcBef>
                <a:spcPts val="0"/>
              </a:spcBef>
              <a:spcAft>
                <a:spcPts val="0"/>
              </a:spcAft>
              <a:buSzPts val="1400"/>
              <a:buChar char="●"/>
            </a:pPr>
            <a:r>
              <a:rPr lang="en-US" dirty="0"/>
              <a:t>Give at least 15 minutes for this part of the activity, depending on context can focus to one setting e.g., clinic or ward or hospital. May narrow discussion by limiting safety to psychological safety or to patient safety.</a:t>
            </a:r>
          </a:p>
          <a:p>
            <a:pPr marL="457200" lvl="0" indent="-317500" algn="l" rtl="0">
              <a:lnSpc>
                <a:spcPct val="100000"/>
              </a:lnSpc>
              <a:spcBef>
                <a:spcPts val="0"/>
              </a:spcBef>
              <a:spcAft>
                <a:spcPts val="0"/>
              </a:spcAft>
              <a:buSzPts val="1400"/>
              <a:buChar char="●"/>
            </a:pPr>
            <a:r>
              <a:rPr lang="en-US" dirty="0"/>
              <a:t>Could divide group into 3-4 where each group answers the TRIZ from a specific lens (patients, caregivers, learners and team)</a:t>
            </a:r>
          </a:p>
          <a:p>
            <a:pPr marL="457200" lvl="0" indent="0" algn="l" rtl="0">
              <a:lnSpc>
                <a:spcPct val="100000"/>
              </a:lnSpc>
              <a:spcBef>
                <a:spcPts val="0"/>
              </a:spcBef>
              <a:spcAft>
                <a:spcPts val="0"/>
              </a:spcAft>
              <a:buNone/>
            </a:pPr>
            <a:endParaRPr lang="en-US" dirty="0"/>
          </a:p>
          <a:p>
            <a:pPr marL="457200" lvl="0" indent="-317500" algn="l" rtl="0">
              <a:lnSpc>
                <a:spcPct val="100000"/>
              </a:lnSpc>
              <a:spcBef>
                <a:spcPts val="0"/>
              </a:spcBef>
              <a:spcAft>
                <a:spcPts val="0"/>
              </a:spcAft>
              <a:buSzPts val="1400"/>
              <a:buChar char="●"/>
            </a:pPr>
            <a:r>
              <a:rPr lang="en-US" dirty="0"/>
              <a:t>Note: Full TRIZ happens in three parts. Each part requires at least 15 minutes plus debrief time. You can choose to only do the first part. Expect laughter as participants consider how they can achieve the </a:t>
            </a:r>
            <a:r>
              <a:rPr lang="en-US" b="1" dirty="0"/>
              <a:t>opposite</a:t>
            </a:r>
            <a:r>
              <a:rPr lang="en-US" dirty="0"/>
              <a:t> to their objective.</a:t>
            </a:r>
          </a:p>
          <a:p>
            <a:pPr marL="914400" lvl="1" indent="-317500" algn="l" rtl="0">
              <a:lnSpc>
                <a:spcPct val="100000"/>
              </a:lnSpc>
              <a:spcBef>
                <a:spcPts val="0"/>
              </a:spcBef>
              <a:spcAft>
                <a:spcPts val="0"/>
              </a:spcAft>
              <a:buSzPts val="1400"/>
              <a:buChar char="●"/>
            </a:pPr>
            <a:r>
              <a:rPr lang="en-US" dirty="0"/>
              <a:t>Part A: How can we make X into the worse case scenario – see the question posed in this slide.</a:t>
            </a:r>
          </a:p>
          <a:p>
            <a:pPr marL="914400" lvl="1" indent="-317500" algn="l" rtl="0">
              <a:lnSpc>
                <a:spcPct val="100000"/>
              </a:lnSpc>
              <a:spcBef>
                <a:spcPts val="0"/>
              </a:spcBef>
              <a:spcAft>
                <a:spcPts val="0"/>
              </a:spcAft>
              <a:buSzPts val="1400"/>
              <a:buChar char="●"/>
            </a:pPr>
            <a:r>
              <a:rPr lang="en-US" dirty="0"/>
              <a:t>Part B: How close is this to your reality?</a:t>
            </a:r>
          </a:p>
          <a:p>
            <a:pPr marL="914400" lvl="1" indent="-317500" algn="l" rtl="0">
              <a:lnSpc>
                <a:spcPct val="100000"/>
              </a:lnSpc>
              <a:spcBef>
                <a:spcPts val="0"/>
              </a:spcBef>
              <a:spcAft>
                <a:spcPts val="0"/>
              </a:spcAft>
              <a:buSzPts val="1400"/>
              <a:buChar char="●"/>
            </a:pPr>
            <a:r>
              <a:rPr lang="en-US" dirty="0"/>
              <a:t>Part C: What improvements could be made?</a:t>
            </a:r>
          </a:p>
        </p:txBody>
      </p:sp>
      <p:sp>
        <p:nvSpPr>
          <p:cNvPr id="4" name="Slide Number Placeholder 3"/>
          <p:cNvSpPr>
            <a:spLocks noGrp="1"/>
          </p:cNvSpPr>
          <p:nvPr>
            <p:ph type="sldNum" sz="quarter" idx="5"/>
          </p:nvPr>
        </p:nvSpPr>
        <p:spPr/>
        <p:txBody>
          <a:bodyPr/>
          <a:lstStyle/>
          <a:p>
            <a:fld id="{2D9E6494-AFFC-FE46-8CA3-2FC26414D6E0}" type="slidenum">
              <a:rPr lang="en-US" smtClean="0"/>
              <a:t>29</a:t>
            </a:fld>
            <a:endParaRPr lang="en-US"/>
          </a:p>
        </p:txBody>
      </p:sp>
    </p:spTree>
    <p:extLst>
      <p:ext uri="{BB962C8B-B14F-4D97-AF65-F5344CB8AC3E}">
        <p14:creationId xmlns:p14="http://schemas.microsoft.com/office/powerpoint/2010/main" val="4230607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This is a debrief of the entire workshop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Encourage the learners to commit to one action they will take as a result of attending the session. You could also have them complete an action plan.</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30</a:t>
            </a:fld>
            <a:endParaRPr lang="en-US"/>
          </a:p>
        </p:txBody>
      </p:sp>
    </p:spTree>
    <p:extLst>
      <p:ext uri="{BB962C8B-B14F-4D97-AF65-F5344CB8AC3E}">
        <p14:creationId xmlns:p14="http://schemas.microsoft.com/office/powerpoint/2010/main" val="3896687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7500" algn="l" rtl="0">
              <a:lnSpc>
                <a:spcPct val="100000"/>
              </a:lnSpc>
              <a:spcBef>
                <a:spcPts val="0"/>
              </a:spcBef>
              <a:spcAft>
                <a:spcPts val="0"/>
              </a:spcAft>
              <a:buSzPts val="1400"/>
              <a:buChar char="●"/>
            </a:pPr>
            <a:r>
              <a:rPr lang="en-US" dirty="0"/>
              <a:t>Refer back to objectives</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32</a:t>
            </a:fld>
            <a:endParaRPr lang="en-US"/>
          </a:p>
        </p:txBody>
      </p:sp>
    </p:spTree>
    <p:extLst>
      <p:ext uri="{BB962C8B-B14F-4D97-AF65-F5344CB8AC3E}">
        <p14:creationId xmlns:p14="http://schemas.microsoft.com/office/powerpoint/2010/main" val="1360057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dirty="0"/>
              <a:t>Please edit to your own territory/message regarding your personal commitment</a:t>
            </a:r>
            <a:endParaRPr dirty="0"/>
          </a:p>
          <a:p>
            <a:pPr marL="457200" lvl="0" indent="-317500" algn="l" rtl="0">
              <a:lnSpc>
                <a:spcPct val="100000"/>
              </a:lnSpc>
              <a:spcBef>
                <a:spcPts val="0"/>
              </a:spcBef>
              <a:spcAft>
                <a:spcPts val="0"/>
              </a:spcAft>
              <a:buSzPts val="1400"/>
              <a:buChar char="●"/>
            </a:pPr>
            <a:r>
              <a:rPr lang="en-US" dirty="0"/>
              <a:t>An example: </a:t>
            </a:r>
            <a:endParaRPr dirty="0"/>
          </a:p>
          <a:p>
            <a:pPr marL="0" lvl="0" indent="0" algn="l" rtl="0">
              <a:lnSpc>
                <a:spcPct val="100000"/>
              </a:lnSpc>
              <a:spcBef>
                <a:spcPts val="0"/>
              </a:spcBef>
              <a:spcAft>
                <a:spcPts val="0"/>
              </a:spcAft>
              <a:buClr>
                <a:schemeClr val="dk1"/>
              </a:buClr>
              <a:buSzPts val="1200"/>
              <a:buFont typeface="Calibri"/>
              <a:buNone/>
            </a:pPr>
            <a:r>
              <a:rPr lang="en-US" dirty="0"/>
              <a:t>I/we invite you consider the land that you currently live and work on. For more information about the treaties across Canada please visit: </a:t>
            </a:r>
            <a:r>
              <a:rPr lang="en-US" u="sng" dirty="0">
                <a:solidFill>
                  <a:schemeClr val="hlink"/>
                </a:solidFill>
                <a:hlinkClick r:id="rId3"/>
              </a:rPr>
              <a:t>https://native-land.ca/</a:t>
            </a:r>
            <a:endParaRPr dirty="0"/>
          </a:p>
          <a:p>
            <a:pPr marL="0" lvl="0" indent="0" algn="l" rtl="0">
              <a:lnSpc>
                <a:spcPct val="100000"/>
              </a:lnSpc>
              <a:spcBef>
                <a:spcPts val="0"/>
              </a:spcBef>
              <a:spcAft>
                <a:spcPts val="0"/>
              </a:spcAft>
              <a:buClr>
                <a:schemeClr val="dk1"/>
              </a:buClr>
              <a:buSzPts val="1200"/>
              <a:buFont typeface="Calibri"/>
              <a:buNone/>
            </a:pPr>
            <a:endParaRPr sz="1100" dirty="0"/>
          </a:p>
          <a:p>
            <a:pPr marL="0" lvl="0" indent="0" algn="l" rtl="0">
              <a:lnSpc>
                <a:spcPct val="100000"/>
              </a:lnSpc>
              <a:spcBef>
                <a:spcPts val="0"/>
              </a:spcBef>
              <a:spcAft>
                <a:spcPts val="0"/>
              </a:spcAft>
              <a:buClr>
                <a:schemeClr val="dk1"/>
              </a:buClr>
              <a:buSzPts val="1200"/>
              <a:buFont typeface="Calibri"/>
              <a:buNone/>
            </a:pPr>
            <a:r>
              <a:rPr lang="en-US" sz="1100" dirty="0"/>
              <a:t>Can also add: </a:t>
            </a:r>
            <a:endParaRPr sz="1100" dirty="0"/>
          </a:p>
          <a:p>
            <a:pPr marL="0" lvl="0" indent="0" algn="l" rtl="0">
              <a:lnSpc>
                <a:spcPct val="100000"/>
              </a:lnSpc>
              <a:spcBef>
                <a:spcPts val="0"/>
              </a:spcBef>
              <a:spcAft>
                <a:spcPts val="0"/>
              </a:spcAft>
              <a:buClr>
                <a:schemeClr val="dk1"/>
              </a:buClr>
              <a:buSzPts val="1100"/>
              <a:buFont typeface="Arial"/>
              <a:buNone/>
            </a:pPr>
            <a:r>
              <a:rPr lang="en-US" sz="1100" dirty="0"/>
              <a:t>‘If we think of territorial acknowledgments as sites of potential disruption, they can be transformative acts that to some extent undo Indigenous erasure. I believe this is true as long as these acknowledgments discomfit both those speaking and hearing the words.‘</a:t>
            </a:r>
            <a:endParaRPr sz="1100" dirty="0"/>
          </a:p>
          <a:p>
            <a:pPr marL="0" lvl="0" indent="0" algn="l" rtl="0">
              <a:lnSpc>
                <a:spcPct val="100000"/>
              </a:lnSpc>
              <a:spcBef>
                <a:spcPts val="0"/>
              </a:spcBef>
              <a:spcAft>
                <a:spcPts val="0"/>
              </a:spcAft>
              <a:buClr>
                <a:schemeClr val="dk1"/>
              </a:buClr>
              <a:buSzPts val="1100"/>
              <a:buFont typeface="Arial"/>
              <a:buNone/>
            </a:pPr>
            <a:endParaRPr sz="1100" dirty="0"/>
          </a:p>
          <a:p>
            <a:pPr marL="457200" lvl="0" indent="457200" algn="l" rtl="0">
              <a:lnSpc>
                <a:spcPct val="100000"/>
              </a:lnSpc>
              <a:spcBef>
                <a:spcPts val="0"/>
              </a:spcBef>
              <a:spcAft>
                <a:spcPts val="0"/>
              </a:spcAft>
              <a:buClr>
                <a:schemeClr val="dk1"/>
              </a:buClr>
              <a:buSzPts val="1100"/>
              <a:buFont typeface="Arial"/>
              <a:buNone/>
            </a:pPr>
            <a:r>
              <a:rPr lang="en-US" sz="1100" dirty="0"/>
              <a:t>Chelsea Vowel, </a:t>
            </a:r>
            <a:r>
              <a:rPr lang="en-US" sz="1050" dirty="0">
                <a:solidFill>
                  <a:srgbClr val="4D5156"/>
                </a:solidFill>
                <a:highlight>
                  <a:srgbClr val="FFFFFF"/>
                </a:highlight>
                <a:latin typeface="Arial"/>
                <a:ea typeface="Arial"/>
                <a:cs typeface="Arial"/>
                <a:sym typeface="Arial"/>
              </a:rPr>
              <a:t>Métis writer and lawyer from near Lac Ste. Anne, Alberta,</a:t>
            </a:r>
            <a:endParaRPr sz="1100"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400"/>
              <a:buFont typeface="Arial"/>
              <a:buNone/>
            </a:pPr>
            <a:r>
              <a:rPr lang="en-US" b="1" dirty="0"/>
              <a:t>NOTES:</a:t>
            </a:r>
            <a:endParaRPr lang="en-US" dirty="0"/>
          </a:p>
          <a:p>
            <a:pPr marL="171450" lvl="0" indent="-95250" algn="l" rtl="0">
              <a:lnSpc>
                <a:spcPct val="100000"/>
              </a:lnSpc>
              <a:spcBef>
                <a:spcPts val="0"/>
              </a:spcBef>
              <a:spcAft>
                <a:spcPts val="0"/>
              </a:spcAft>
              <a:buClr>
                <a:schemeClr val="dk1"/>
              </a:buClr>
              <a:buSzPts val="1200"/>
              <a:buNone/>
            </a:pPr>
            <a:endParaRPr lang="en-US" dirty="0"/>
          </a:p>
          <a:p>
            <a:pPr marL="171450" lvl="0" indent="-171450" algn="l" rtl="0">
              <a:lnSpc>
                <a:spcPct val="100000"/>
              </a:lnSpc>
              <a:spcBef>
                <a:spcPts val="0"/>
              </a:spcBef>
              <a:spcAft>
                <a:spcPts val="0"/>
              </a:spcAft>
              <a:buClr>
                <a:schemeClr val="dk1"/>
              </a:buClr>
              <a:buSzPts val="1200"/>
              <a:buChar char="•"/>
            </a:pPr>
            <a:r>
              <a:rPr lang="en-US" dirty="0"/>
              <a:t>Invite questions, comments, and feedback from the group. This info can help you update the workshop for future delivery</a:t>
            </a:r>
          </a:p>
          <a:p>
            <a:pPr marL="171450" lvl="0" indent="-171450" algn="l" rtl="0">
              <a:lnSpc>
                <a:spcPct val="100000"/>
              </a:lnSpc>
              <a:spcBef>
                <a:spcPts val="0"/>
              </a:spcBef>
              <a:spcAft>
                <a:spcPts val="0"/>
              </a:spcAft>
              <a:buClr>
                <a:schemeClr val="dk1"/>
              </a:buClr>
              <a:buSzPts val="1200"/>
              <a:buChar char="•"/>
            </a:pPr>
            <a:r>
              <a:rPr lang="en-US" dirty="0"/>
              <a:t>If tight for time then can be deleted.</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33</a:t>
            </a:fld>
            <a:endParaRPr lang="en-US"/>
          </a:p>
        </p:txBody>
      </p:sp>
    </p:spTree>
    <p:extLst>
      <p:ext uri="{BB962C8B-B14F-4D97-AF65-F5344CB8AC3E}">
        <p14:creationId xmlns:p14="http://schemas.microsoft.com/office/powerpoint/2010/main" val="3952459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Use your own organization’s eval form or see sample here: </a:t>
            </a:r>
            <a:r>
              <a:rPr lang="en-CA" sz="1800" dirty="0">
                <a:effectLst/>
                <a:latin typeface="Open Sans" panose="020B0606030504020204" pitchFamily="34" charset="0"/>
                <a:ea typeface="Open Sans" panose="020B0606030504020204" pitchFamily="34" charset="0"/>
              </a:rPr>
              <a:t>: </a:t>
            </a:r>
            <a:r>
              <a:rPr lang="en-CA" sz="1800" u="sng" dirty="0">
                <a:solidFill>
                  <a:srgbClr val="003B5C"/>
                </a:solidFill>
                <a:effectLst/>
                <a:latin typeface="Open Sans" panose="020B0606030504020204" pitchFamily="34" charset="0"/>
                <a:ea typeface="Open Sans" panose="020B0606030504020204" pitchFamily="34" charset="0"/>
                <a:hlinkClick r:id="rId3"/>
              </a:rPr>
              <a:t>https://survey.alchemer-ca.com/s3/50141832/Psychological-Safety-Workshop-Evaluation</a:t>
            </a:r>
            <a:r>
              <a:rPr lang="en-CA" sz="1800" dirty="0">
                <a:effectLst/>
                <a:latin typeface="Open Sans" panose="020B0606030504020204" pitchFamily="34" charset="0"/>
                <a:ea typeface="Open Sans" panose="020B0606030504020204" pitchFamily="34" charset="0"/>
              </a:rPr>
              <a:t> </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CA" sz="1800" b="1" dirty="0">
              <a:solidFill>
                <a:srgbClr val="FF0000"/>
              </a:solidFill>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CA" sz="1800" b="1" dirty="0">
                <a:solidFill>
                  <a:srgbClr val="FF0000"/>
                </a:solidFill>
                <a:effectLst/>
                <a:latin typeface="Open Sans" panose="020B0606030504020204" pitchFamily="34" charset="0"/>
                <a:ea typeface="Open Sans" panose="020B0606030504020204" pitchFamily="34" charset="0"/>
              </a:rPr>
              <a:t>Note:</a:t>
            </a:r>
            <a:r>
              <a:rPr lang="en-CA" sz="1800" dirty="0">
                <a:solidFill>
                  <a:srgbClr val="FF0000"/>
                </a:solidFill>
                <a:effectLst/>
                <a:latin typeface="Open Sans" panose="020B0606030504020204" pitchFamily="34" charset="0"/>
                <a:ea typeface="Open Sans" panose="020B0606030504020204" pitchFamily="34" charset="0"/>
              </a:rPr>
              <a:t> </a:t>
            </a:r>
            <a:r>
              <a:rPr lang="en-CA" sz="1800" dirty="0">
                <a:effectLst/>
                <a:latin typeface="Open Sans" panose="020B0606030504020204" pitchFamily="34" charset="0"/>
                <a:ea typeface="Open Sans" panose="020B0606030504020204" pitchFamily="34" charset="0"/>
              </a:rPr>
              <a:t>Should you wish to receive a copy of the results, please email us at </a:t>
            </a:r>
            <a:r>
              <a:rPr lang="en-CA" sz="1800" u="sng" dirty="0">
                <a:solidFill>
                  <a:srgbClr val="003B5C"/>
                </a:solidFill>
                <a:effectLst/>
                <a:latin typeface="Open Sans" panose="020B0606030504020204" pitchFamily="34" charset="0"/>
                <a:ea typeface="Open Sans" panose="020B0606030504020204" pitchFamily="34" charset="0"/>
                <a:hlinkClick r:id="rId4"/>
              </a:rPr>
              <a:t>canmeds@royalcollege.ca</a:t>
            </a:r>
            <a:endParaRPr lang="en-US" sz="1800" dirty="0">
              <a:effectLst/>
              <a:latin typeface="Open Sans" panose="020B0606030504020204" pitchFamily="34" charset="0"/>
              <a:ea typeface="Open Sans" panose="020B0606030504020204" pitchFamily="34" charset="0"/>
            </a:endParaRPr>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34</a:t>
            </a:fld>
            <a:endParaRPr lang="en-US"/>
          </a:p>
        </p:txBody>
      </p:sp>
    </p:spTree>
    <p:extLst>
      <p:ext uri="{BB962C8B-B14F-4D97-AF65-F5344CB8AC3E}">
        <p14:creationId xmlns:p14="http://schemas.microsoft.com/office/powerpoint/2010/main" val="2200407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Add contact info including social media. May want to create QR code for handouts or slide deck to add in here.</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35</a:t>
            </a:fld>
            <a:endParaRPr lang="en-US"/>
          </a:p>
        </p:txBody>
      </p:sp>
    </p:spTree>
    <p:extLst>
      <p:ext uri="{BB962C8B-B14F-4D97-AF65-F5344CB8AC3E}">
        <p14:creationId xmlns:p14="http://schemas.microsoft.com/office/powerpoint/2010/main" val="3782688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Add contact info including social media. May want to create QR code for handouts or slide deck</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36</a:t>
            </a:fld>
            <a:endParaRPr lang="en-US"/>
          </a:p>
        </p:txBody>
      </p:sp>
    </p:spTree>
    <p:extLst>
      <p:ext uri="{BB962C8B-B14F-4D97-AF65-F5344CB8AC3E}">
        <p14:creationId xmlns:p14="http://schemas.microsoft.com/office/powerpoint/2010/main" val="1400819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81327ff3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81327ff3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b81327ff32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C4043"/>
                </a:solidFill>
                <a:highlight>
                  <a:srgbClr val="FFFFFF"/>
                </a:highlight>
                <a:latin typeface="Roboto"/>
                <a:ea typeface="Roboto"/>
                <a:cs typeface="Roboto"/>
                <a:sym typeface="Roboto"/>
              </a:rPr>
              <a:t>The developers disclosures will be in the toolkit. This should be replaced with your (the presenters’ disclosures).</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5</a:t>
            </a:fld>
            <a:endParaRPr lang="en-US"/>
          </a:p>
        </p:txBody>
      </p:sp>
    </p:spTree>
    <p:extLst>
      <p:ext uri="{BB962C8B-B14F-4D97-AF65-F5344CB8AC3E}">
        <p14:creationId xmlns:p14="http://schemas.microsoft.com/office/powerpoint/2010/main" val="198287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de6af2c5cf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dirty="0"/>
              <a:t>Edit to personalize </a:t>
            </a:r>
            <a:endParaRPr dirty="0"/>
          </a:p>
          <a:p>
            <a:pPr marL="914400" lvl="1" indent="-317500" algn="l" rtl="0">
              <a:lnSpc>
                <a:spcPct val="100000"/>
              </a:lnSpc>
              <a:spcBef>
                <a:spcPts val="0"/>
              </a:spcBef>
              <a:spcAft>
                <a:spcPts val="0"/>
              </a:spcAft>
              <a:buSzPts val="1400"/>
              <a:buChar char="○"/>
            </a:pPr>
            <a:r>
              <a:rPr lang="en-US" dirty="0"/>
              <a:t>some use language of ‘safe and brave space’. </a:t>
            </a:r>
            <a:endParaRPr dirty="0"/>
          </a:p>
          <a:p>
            <a:pPr marL="914400" lvl="1" indent="-317500" algn="l" rtl="0">
              <a:lnSpc>
                <a:spcPct val="100000"/>
              </a:lnSpc>
              <a:spcBef>
                <a:spcPts val="0"/>
              </a:spcBef>
              <a:spcAft>
                <a:spcPts val="0"/>
              </a:spcAft>
              <a:buSzPts val="1400"/>
              <a:buChar char="○"/>
            </a:pPr>
            <a:r>
              <a:rPr lang="en-US" dirty="0"/>
              <a:t>may want to offer local resource who can help support individuals who may be triggered by the dialogue</a:t>
            </a:r>
            <a:endParaRPr dirty="0"/>
          </a:p>
          <a:p>
            <a:pPr marL="0" lvl="0" indent="0" algn="l" rtl="0">
              <a:lnSpc>
                <a:spcPct val="100000"/>
              </a:lnSpc>
              <a:spcBef>
                <a:spcPts val="0"/>
              </a:spcBef>
              <a:spcAft>
                <a:spcPts val="0"/>
              </a:spcAft>
              <a:buSzPts val="1100"/>
              <a:buNone/>
            </a:pPr>
            <a:endParaRPr dirty="0"/>
          </a:p>
        </p:txBody>
      </p:sp>
      <p:sp>
        <p:nvSpPr>
          <p:cNvPr id="110" name="Google Shape;110;gde6af2c5cf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996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7500" algn="l" rtl="0">
              <a:lnSpc>
                <a:spcPct val="100000"/>
              </a:lnSpc>
              <a:spcBef>
                <a:spcPts val="0"/>
              </a:spcBef>
              <a:spcAft>
                <a:spcPts val="0"/>
              </a:spcAft>
              <a:buSzPts val="1400"/>
              <a:buChar char="●"/>
            </a:pPr>
            <a:r>
              <a:rPr lang="en-US" dirty="0"/>
              <a:t>Optional slide if presenting virtually or in hybrid fashion.</a:t>
            </a:r>
          </a:p>
          <a:p>
            <a:pPr marL="457200" lvl="0" indent="-317500" algn="l" rtl="0">
              <a:lnSpc>
                <a:spcPct val="100000"/>
              </a:lnSpc>
              <a:spcBef>
                <a:spcPts val="0"/>
              </a:spcBef>
              <a:spcAft>
                <a:spcPts val="0"/>
              </a:spcAft>
              <a:buSzPts val="1400"/>
              <a:buChar char="●"/>
            </a:pPr>
            <a:r>
              <a:rPr lang="en-US" dirty="0"/>
              <a:t>Renaming allows you to understand who is in the room and can be useful when creating breakout rooms e.g., if you want diverse or similar groups together.  </a:t>
            </a:r>
          </a:p>
          <a:p>
            <a:pPr marL="457200" lvl="0" indent="-317500" algn="l" rtl="0">
              <a:lnSpc>
                <a:spcPct val="100000"/>
              </a:lnSpc>
              <a:spcBef>
                <a:spcPts val="0"/>
              </a:spcBef>
              <a:spcAft>
                <a:spcPts val="0"/>
              </a:spcAft>
              <a:buSzPts val="1400"/>
              <a:buChar char="●"/>
            </a:pPr>
            <a:r>
              <a:rPr lang="en-US" dirty="0"/>
              <a:t>Sharing in the chat allows a form of introduction and starts the group engaging with you and each other. Another option would be to create a poll asking general questions to get a general sense of who is in the room, learners, faculty, program directors, etc.</a:t>
            </a:r>
          </a:p>
          <a:p>
            <a:pPr marL="457200" lvl="0" indent="-317500" algn="l" rtl="0">
              <a:lnSpc>
                <a:spcPct val="100000"/>
              </a:lnSpc>
              <a:spcBef>
                <a:spcPts val="0"/>
              </a:spcBef>
              <a:spcAft>
                <a:spcPts val="0"/>
              </a:spcAft>
              <a:buSzPts val="1400"/>
              <a:buChar char="●"/>
            </a:pPr>
            <a:r>
              <a:rPr lang="en-US" dirty="0"/>
              <a:t>Cameras on allows for a different level of engagement.</a:t>
            </a:r>
          </a:p>
          <a:p>
            <a:pPr marL="457200" lvl="0" indent="-317500" algn="l" rtl="0">
              <a:lnSpc>
                <a:spcPct val="100000"/>
              </a:lnSpc>
              <a:spcBef>
                <a:spcPts val="0"/>
              </a:spcBef>
              <a:spcAft>
                <a:spcPts val="0"/>
              </a:spcAft>
              <a:buSzPts val="1400"/>
              <a:buChar char="●"/>
            </a:pPr>
            <a:r>
              <a:rPr lang="en-US" dirty="0"/>
              <a:t>May want to suggest use of hands up function. </a:t>
            </a:r>
          </a:p>
          <a:p>
            <a:pPr marL="457200" lvl="0" indent="-317500" algn="l" rtl="0">
              <a:lnSpc>
                <a:spcPct val="100000"/>
              </a:lnSpc>
              <a:spcBef>
                <a:spcPts val="0"/>
              </a:spcBef>
              <a:spcAft>
                <a:spcPts val="0"/>
              </a:spcAft>
              <a:buSzPts val="1400"/>
              <a:buChar char="●"/>
            </a:pPr>
            <a:r>
              <a:rPr lang="en-US" dirty="0"/>
              <a:t>Specify how you want questions to be posed (e.g., verbally or in the chat). If presenting on your own without co-facilitator or technician who can help monitor chat, either pop out the chat or use a second device to project your slides so that you have full access to the chat and audience. </a:t>
            </a:r>
          </a:p>
          <a:p>
            <a:pPr marL="457200" lvl="0" indent="-317500" algn="l" rtl="0">
              <a:lnSpc>
                <a:spcPct val="100000"/>
              </a:lnSpc>
              <a:spcBef>
                <a:spcPts val="0"/>
              </a:spcBef>
              <a:spcAft>
                <a:spcPts val="0"/>
              </a:spcAft>
              <a:buSzPts val="1400"/>
              <a:buChar char="●"/>
            </a:pPr>
            <a:r>
              <a:rPr lang="en-US" dirty="0"/>
              <a:t>Chats can be useful for keeping notes and for groups to share summaries. Ensure that the chat can be saved by yourselves and/or the attendees.</a:t>
            </a:r>
          </a:p>
          <a:p>
            <a:pPr marL="457200" lvl="0" indent="-317500" algn="l" rtl="0">
              <a:lnSpc>
                <a:spcPct val="100000"/>
              </a:lnSpc>
              <a:spcBef>
                <a:spcPts val="0"/>
              </a:spcBef>
              <a:spcAft>
                <a:spcPts val="0"/>
              </a:spcAft>
              <a:buSzPts val="1400"/>
              <a:buChar char="●"/>
            </a:pPr>
            <a:r>
              <a:rPr lang="en-US" dirty="0"/>
              <a:t>Consider how you increase accessibility for attendees. Closed captioning needs to be activated within the account to give attendees access.</a:t>
            </a:r>
          </a:p>
          <a:p>
            <a:pPr marL="457200" lvl="0" indent="-317500" algn="l" rtl="0">
              <a:lnSpc>
                <a:spcPct val="100000"/>
              </a:lnSpc>
              <a:spcBef>
                <a:spcPts val="0"/>
              </a:spcBef>
              <a:spcAft>
                <a:spcPts val="0"/>
              </a:spcAft>
              <a:buSzPts val="1400"/>
              <a:buChar char="●"/>
            </a:pPr>
            <a:endParaRPr lang="en-US" dirty="0"/>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7</a:t>
            </a:fld>
            <a:endParaRPr lang="en-US"/>
          </a:p>
        </p:txBody>
      </p:sp>
    </p:spTree>
    <p:extLst>
      <p:ext uri="{BB962C8B-B14F-4D97-AF65-F5344CB8AC3E}">
        <p14:creationId xmlns:p14="http://schemas.microsoft.com/office/powerpoint/2010/main" val="176509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7500" algn="l" rtl="0">
              <a:lnSpc>
                <a:spcPct val="100000"/>
              </a:lnSpc>
              <a:spcBef>
                <a:spcPts val="0"/>
              </a:spcBef>
              <a:spcAft>
                <a:spcPts val="0"/>
              </a:spcAft>
              <a:buSzPts val="1400"/>
              <a:buChar char="●"/>
            </a:pPr>
            <a:r>
              <a:rPr lang="en-US" dirty="0"/>
              <a:t>Optional slide</a:t>
            </a:r>
          </a:p>
          <a:p>
            <a:pPr marL="457200" lvl="0" indent="-317500" algn="l" rtl="0">
              <a:lnSpc>
                <a:spcPct val="100000"/>
              </a:lnSpc>
              <a:spcBef>
                <a:spcPts val="0"/>
              </a:spcBef>
              <a:spcAft>
                <a:spcPts val="0"/>
              </a:spcAft>
              <a:buSzPts val="1400"/>
              <a:buChar char="●"/>
            </a:pPr>
            <a:r>
              <a:rPr lang="en-US" dirty="0"/>
              <a:t>You may want to continue the dialogue after your session</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8</a:t>
            </a:fld>
            <a:endParaRPr lang="en-US"/>
          </a:p>
        </p:txBody>
      </p:sp>
    </p:spTree>
    <p:extLst>
      <p:ext uri="{BB962C8B-B14F-4D97-AF65-F5344CB8AC3E}">
        <p14:creationId xmlns:p14="http://schemas.microsoft.com/office/powerpoint/2010/main" val="3678582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7500" algn="l" rtl="0">
              <a:lnSpc>
                <a:spcPct val="100000"/>
              </a:lnSpc>
              <a:spcBef>
                <a:spcPts val="0"/>
              </a:spcBef>
              <a:spcAft>
                <a:spcPts val="0"/>
              </a:spcAft>
              <a:buSzPts val="1400"/>
              <a:buChar char="●"/>
            </a:pPr>
            <a:r>
              <a:rPr lang="en-US" dirty="0"/>
              <a:t>Can be read out verbatim or put own variation. </a:t>
            </a:r>
          </a:p>
          <a:p>
            <a:pPr marL="457200" lvl="0" indent="-317500" algn="l" rtl="0">
              <a:lnSpc>
                <a:spcPct val="100000"/>
              </a:lnSpc>
              <a:spcBef>
                <a:spcPts val="0"/>
              </a:spcBef>
              <a:spcAft>
                <a:spcPts val="0"/>
              </a:spcAft>
              <a:buSzPts val="1400"/>
              <a:buChar char="●"/>
            </a:pPr>
            <a:r>
              <a:rPr lang="en-US" dirty="0"/>
              <a:t>Match the activities you choose to the objectives listed.</a:t>
            </a:r>
          </a:p>
          <a:p>
            <a:pPr marL="457200" lvl="0" indent="-317500" algn="l" rtl="0">
              <a:lnSpc>
                <a:spcPct val="100000"/>
              </a:lnSpc>
              <a:spcBef>
                <a:spcPts val="0"/>
              </a:spcBef>
              <a:spcAft>
                <a:spcPts val="0"/>
              </a:spcAft>
              <a:buSzPts val="1400"/>
              <a:buChar char="●"/>
            </a:pPr>
            <a:r>
              <a:rPr lang="en-US" dirty="0"/>
              <a:t>Depending on time allotted, may need to reduce the number of objectives.</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9</a:t>
            </a:fld>
            <a:endParaRPr lang="en-US"/>
          </a:p>
        </p:txBody>
      </p:sp>
    </p:spTree>
    <p:extLst>
      <p:ext uri="{BB962C8B-B14F-4D97-AF65-F5344CB8AC3E}">
        <p14:creationId xmlns:p14="http://schemas.microsoft.com/office/powerpoint/2010/main" val="3770395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4143673-D33B-5D43-ACA7-F7688A78840F}"/>
              </a:ext>
            </a:extLst>
          </p:cNvPr>
          <p:cNvPicPr>
            <a:picLocks noChangeAspect="1"/>
          </p:cNvPicPr>
          <p:nvPr userDrawn="1"/>
        </p:nvPicPr>
        <p:blipFill>
          <a:blip r:embed="rId2"/>
          <a:stretch>
            <a:fillRect/>
          </a:stretch>
        </p:blipFill>
        <p:spPr>
          <a:xfrm>
            <a:off x="5639" y="0"/>
            <a:ext cx="12180722" cy="6858000"/>
          </a:xfrm>
          <a:prstGeom prst="rect">
            <a:avLst/>
          </a:prstGeom>
        </p:spPr>
      </p:pic>
      <p:sp>
        <p:nvSpPr>
          <p:cNvPr id="2" name="Title 1">
            <a:extLst>
              <a:ext uri="{FF2B5EF4-FFF2-40B4-BE49-F238E27FC236}">
                <a16:creationId xmlns:a16="http://schemas.microsoft.com/office/drawing/2014/main" id="{D15DD9E0-B3ED-724F-9028-69BE23880944}"/>
              </a:ext>
            </a:extLst>
          </p:cNvPr>
          <p:cNvSpPr>
            <a:spLocks noGrp="1"/>
          </p:cNvSpPr>
          <p:nvPr>
            <p:ph type="ctrTitle"/>
          </p:nvPr>
        </p:nvSpPr>
        <p:spPr>
          <a:xfrm>
            <a:off x="1501531" y="1029837"/>
            <a:ext cx="8648699" cy="1589342"/>
          </a:xfrm>
          <a:prstGeom prst="rect">
            <a:avLst/>
          </a:prstGeom>
        </p:spPr>
        <p:txBody>
          <a:bodyPr anchor="b">
            <a:noAutofit/>
          </a:bodyPr>
          <a:lstStyle>
            <a:lvl1pPr algn="l">
              <a:defRPr sz="5400" baseline="0">
                <a:solidFill>
                  <a:schemeClr val="accent3"/>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4D708D59-5533-984A-ABC7-8D0F7571CAFA}"/>
              </a:ext>
            </a:extLst>
          </p:cNvPr>
          <p:cNvSpPr>
            <a:spLocks noGrp="1"/>
          </p:cNvSpPr>
          <p:nvPr>
            <p:ph type="subTitle" idx="1"/>
          </p:nvPr>
        </p:nvSpPr>
        <p:spPr>
          <a:xfrm>
            <a:off x="1501531" y="2641428"/>
            <a:ext cx="8648700" cy="1014298"/>
          </a:xfrm>
          <a:prstGeom prst="rect">
            <a:avLst/>
          </a:prstGeom>
        </p:spPr>
        <p:txBody>
          <a:bodyPr>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C7C9A4B9-2D6F-B744-9793-7FA2200A0F4B}"/>
              </a:ext>
            </a:extLst>
          </p:cNvPr>
          <p:cNvPicPr>
            <a:picLocks noChangeAspect="1"/>
          </p:cNvPicPr>
          <p:nvPr userDrawn="1"/>
        </p:nvPicPr>
        <p:blipFill>
          <a:blip r:embed="rId3"/>
          <a:stretch>
            <a:fillRect/>
          </a:stretch>
        </p:blipFill>
        <p:spPr>
          <a:xfrm>
            <a:off x="1042924" y="451963"/>
            <a:ext cx="2249424" cy="989330"/>
          </a:xfrm>
          <a:prstGeom prst="rect">
            <a:avLst/>
          </a:prstGeom>
        </p:spPr>
      </p:pic>
      <p:sp>
        <p:nvSpPr>
          <p:cNvPr id="9" name="TextBox 10">
            <a:extLst>
              <a:ext uri="{FF2B5EF4-FFF2-40B4-BE49-F238E27FC236}">
                <a16:creationId xmlns:a16="http://schemas.microsoft.com/office/drawing/2014/main" id="{BE7DEA5C-B7FD-BD4B-9ABC-37ED1E0B54FB}"/>
              </a:ext>
            </a:extLst>
          </p:cNvPr>
          <p:cNvSpPr txBox="1"/>
          <p:nvPr userDrawn="1"/>
        </p:nvSpPr>
        <p:spPr>
          <a:xfrm>
            <a:off x="1501533" y="3331408"/>
            <a:ext cx="66501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600"/>
              </a:spcAft>
            </a:pPr>
            <a:r>
              <a:rPr lang="en-US" sz="2400" b="1" dirty="0">
                <a:solidFill>
                  <a:schemeClr val="accent4"/>
                </a:solidFill>
              </a:rPr>
              <a:t>•••</a:t>
            </a:r>
          </a:p>
        </p:txBody>
      </p:sp>
    </p:spTree>
    <p:extLst>
      <p:ext uri="{BB962C8B-B14F-4D97-AF65-F5344CB8AC3E}">
        <p14:creationId xmlns:p14="http://schemas.microsoft.com/office/powerpoint/2010/main" val="375543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11EF-6B8C-F34B-9A29-C5DC8D8AD7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EC57A-5081-654F-BF09-F77FD92FEA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9BAE5C-6A17-B24C-9544-D5A521F625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2C155027-0F0B-144E-9D35-44405E9ADFD6}"/>
              </a:ext>
            </a:extLst>
          </p:cNvPr>
          <p:cNvSpPr>
            <a:spLocks noGrp="1"/>
          </p:cNvSpPr>
          <p:nvPr>
            <p:ph type="ftr" sz="quarter" idx="11"/>
          </p:nvPr>
        </p:nvSpPr>
        <p:spPr/>
        <p:txBody>
          <a:bodyPr/>
          <a:lstStyle/>
          <a:p>
            <a:r>
              <a:rPr lang="en-US"/>
              <a:t>Document Title</a:t>
            </a:r>
            <a:endParaRPr lang="en-US" dirty="0"/>
          </a:p>
        </p:txBody>
      </p:sp>
      <p:sp>
        <p:nvSpPr>
          <p:cNvPr id="10" name="Slide Number Placeholder 9">
            <a:extLst>
              <a:ext uri="{FF2B5EF4-FFF2-40B4-BE49-F238E27FC236}">
                <a16:creationId xmlns:a16="http://schemas.microsoft.com/office/drawing/2014/main" id="{A8429DA9-6506-F248-8BF7-A4184467E422}"/>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8318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7A13-1565-F645-810B-FC23B5559F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6EF9D-F47C-6E40-8C1D-BCBDAE9614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DAE58-F8E0-234E-94B3-D3596EE127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4276A87F-C9C4-ED48-B6E9-1A08D898000A}"/>
              </a:ext>
            </a:extLst>
          </p:cNvPr>
          <p:cNvSpPr>
            <a:spLocks noGrp="1"/>
          </p:cNvSpPr>
          <p:nvPr>
            <p:ph type="ftr" sz="quarter" idx="11"/>
          </p:nvPr>
        </p:nvSpPr>
        <p:spPr/>
        <p:txBody>
          <a:bodyPr/>
          <a:lstStyle/>
          <a:p>
            <a:r>
              <a:rPr lang="en-US"/>
              <a:t>Document Title</a:t>
            </a:r>
            <a:endParaRPr lang="en-US" dirty="0"/>
          </a:p>
        </p:txBody>
      </p:sp>
      <p:sp>
        <p:nvSpPr>
          <p:cNvPr id="10" name="Slide Number Placeholder 9">
            <a:extLst>
              <a:ext uri="{FF2B5EF4-FFF2-40B4-BE49-F238E27FC236}">
                <a16:creationId xmlns:a16="http://schemas.microsoft.com/office/drawing/2014/main" id="{67E50796-3DBD-D54A-9C82-5EC70B836A5E}"/>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111101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85120-0513-1C4D-8FE6-38F5392990C1}"/>
              </a:ext>
            </a:extLst>
          </p:cNvPr>
          <p:cNvSpPr/>
          <p:nvPr userDrawn="1"/>
        </p:nvSpPr>
        <p:spPr>
          <a:xfrm>
            <a:off x="0" y="0"/>
            <a:ext cx="12192000" cy="50604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2" name="Picture 1">
            <a:extLst>
              <a:ext uri="{FF2B5EF4-FFF2-40B4-BE49-F238E27FC236}">
                <a16:creationId xmlns:a16="http://schemas.microsoft.com/office/drawing/2014/main" id="{7418A417-648A-8340-AE41-4375D377BBC4}"/>
              </a:ext>
            </a:extLst>
          </p:cNvPr>
          <p:cNvPicPr>
            <a:picLocks noChangeAspect="1"/>
          </p:cNvPicPr>
          <p:nvPr userDrawn="1"/>
        </p:nvPicPr>
        <p:blipFill>
          <a:blip r:embed="rId2"/>
          <a:stretch>
            <a:fillRect/>
          </a:stretch>
        </p:blipFill>
        <p:spPr>
          <a:xfrm>
            <a:off x="5028446" y="5373321"/>
            <a:ext cx="2135109" cy="939052"/>
          </a:xfrm>
          <a:prstGeom prst="rect">
            <a:avLst/>
          </a:prstGeom>
        </p:spPr>
      </p:pic>
      <p:sp>
        <p:nvSpPr>
          <p:cNvPr id="7" name="Title 1">
            <a:extLst>
              <a:ext uri="{FF2B5EF4-FFF2-40B4-BE49-F238E27FC236}">
                <a16:creationId xmlns:a16="http://schemas.microsoft.com/office/drawing/2014/main" id="{F6E7057C-9B99-BE42-B0BA-55701CE95427}"/>
              </a:ext>
            </a:extLst>
          </p:cNvPr>
          <p:cNvSpPr>
            <a:spLocks noGrp="1"/>
          </p:cNvSpPr>
          <p:nvPr>
            <p:ph type="title"/>
          </p:nvPr>
        </p:nvSpPr>
        <p:spPr>
          <a:xfrm>
            <a:off x="838200" y="1829202"/>
            <a:ext cx="10515600" cy="756688"/>
          </a:xfrm>
          <a:prstGeom prst="rect">
            <a:avLst/>
          </a:prstGeom>
        </p:spPr>
        <p:txBody>
          <a:bodyPr/>
          <a:lstStyle>
            <a:lvl1pPr algn="ctr">
              <a:defRPr sz="4800">
                <a:solidFill>
                  <a:schemeClr val="accent3"/>
                </a:solidFill>
              </a:defRPr>
            </a:lvl1pPr>
          </a:lstStyle>
          <a:p>
            <a:r>
              <a:rPr lang="en-US" dirty="0"/>
              <a:t>Click to edit Master title style</a:t>
            </a:r>
          </a:p>
        </p:txBody>
      </p:sp>
      <p:sp>
        <p:nvSpPr>
          <p:cNvPr id="8" name="Subtitle 2">
            <a:extLst>
              <a:ext uri="{FF2B5EF4-FFF2-40B4-BE49-F238E27FC236}">
                <a16:creationId xmlns:a16="http://schemas.microsoft.com/office/drawing/2014/main" id="{38865639-930A-A04B-BC68-F2116E65238C}"/>
              </a:ext>
            </a:extLst>
          </p:cNvPr>
          <p:cNvSpPr>
            <a:spLocks noGrp="1"/>
          </p:cNvSpPr>
          <p:nvPr>
            <p:ph type="subTitle" idx="1"/>
          </p:nvPr>
        </p:nvSpPr>
        <p:spPr>
          <a:xfrm>
            <a:off x="2539549" y="2631456"/>
            <a:ext cx="7112899" cy="496774"/>
          </a:xfrm>
          <a:prstGeom prst="rect">
            <a:avLst/>
          </a:prstGeom>
        </p:spPr>
        <p:txBody>
          <a:bodyPr>
            <a:noAutofit/>
          </a:bodyPr>
          <a:lstStyle>
            <a:lvl1pPr marL="0" indent="0" algn="ctr">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1522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accent1"/>
              </a:buClr>
              <a:defRPr/>
            </a:lvl4pPr>
            <a:lvl5pPr>
              <a:spcBef>
                <a:spcPts val="1100"/>
              </a:spcBef>
              <a:buClr>
                <a:schemeClr val="bg2">
                  <a:lumMod val="2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custDataLst>
      <p:tags r:id="rId1"/>
    </p:custDataLst>
    <p:extLst>
      <p:ext uri="{BB962C8B-B14F-4D97-AF65-F5344CB8AC3E}">
        <p14:creationId xmlns:p14="http://schemas.microsoft.com/office/powerpoint/2010/main" val="279656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55D3D6-24B8-D545-9C97-CF34556DF482}"/>
              </a:ext>
            </a:extLst>
          </p:cNvPr>
          <p:cNvSpPr/>
          <p:nvPr userDrawn="1"/>
        </p:nvSpPr>
        <p:spPr>
          <a:xfrm>
            <a:off x="0" y="1"/>
            <a:ext cx="12192000" cy="6129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bg2">
                  <a:lumMod val="25000"/>
                </a:schemeClr>
              </a:buClr>
              <a:defRPr/>
            </a:lvl4pPr>
            <a:lvl5pPr>
              <a:spcBef>
                <a:spcPts val="1100"/>
              </a:spcBef>
              <a:buClr>
                <a:schemeClr val="bg2">
                  <a:lumMod val="2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endParaRPr lang="en-US" dirty="0"/>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dirty="0"/>
          </a:p>
        </p:txBody>
      </p:sp>
      <p:pic>
        <p:nvPicPr>
          <p:cNvPr id="7" name="Picture 6">
            <a:extLst>
              <a:ext uri="{FF2B5EF4-FFF2-40B4-BE49-F238E27FC236}">
                <a16:creationId xmlns:a16="http://schemas.microsoft.com/office/drawing/2014/main" id="{F07B3DE6-3B21-234E-BE0D-2B80994A3D48}"/>
              </a:ext>
            </a:extLst>
          </p:cNvPr>
          <p:cNvPicPr>
            <a:picLocks noChangeAspect="1"/>
          </p:cNvPicPr>
          <p:nvPr userDrawn="1"/>
        </p:nvPicPr>
        <p:blipFill>
          <a:blip r:embed="rId2"/>
          <a:stretch>
            <a:fillRect/>
          </a:stretch>
        </p:blipFill>
        <p:spPr>
          <a:xfrm>
            <a:off x="11582226" y="149141"/>
            <a:ext cx="414328" cy="756947"/>
          </a:xfrm>
          <a:prstGeom prst="rect">
            <a:avLst/>
          </a:prstGeom>
        </p:spPr>
      </p:pic>
    </p:spTree>
    <p:extLst>
      <p:ext uri="{BB962C8B-B14F-4D97-AF65-F5344CB8AC3E}">
        <p14:creationId xmlns:p14="http://schemas.microsoft.com/office/powerpoint/2010/main" val="201907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5B31EB-AFC1-7D40-A66D-92EFDA2E4095}"/>
              </a:ext>
            </a:extLst>
          </p:cNvPr>
          <p:cNvSpPr/>
          <p:nvPr userDrawn="1"/>
        </p:nvSpPr>
        <p:spPr>
          <a:xfrm>
            <a:off x="0" y="3674225"/>
            <a:ext cx="11347450" cy="8146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3"/>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endParaRPr lang="en-US" dirty="0"/>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227535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3"/>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endParaRPr lang="en-US" dirty="0"/>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206247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5FC0-6196-894E-8A64-170C07D85E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D3D25-205D-3944-962E-9CBA893081E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F981C5-57EC-8444-B397-BAB5AEF5D23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9B1C2F5-9B3F-A443-B237-E6F4B8AC50F4}"/>
              </a:ext>
            </a:extLst>
          </p:cNvPr>
          <p:cNvSpPr>
            <a:spLocks noGrp="1"/>
          </p:cNvSpPr>
          <p:nvPr>
            <p:ph type="ftr" sz="quarter" idx="11"/>
          </p:nvPr>
        </p:nvSpPr>
        <p:spPr/>
        <p:txBody>
          <a:bodyPr/>
          <a:lstStyle/>
          <a:p>
            <a:r>
              <a:rPr lang="en-US"/>
              <a:t>Document Title</a:t>
            </a:r>
            <a:endParaRPr lang="en-US" dirty="0"/>
          </a:p>
        </p:txBody>
      </p:sp>
      <p:sp>
        <p:nvSpPr>
          <p:cNvPr id="10" name="Slide Number Placeholder 9">
            <a:extLst>
              <a:ext uri="{FF2B5EF4-FFF2-40B4-BE49-F238E27FC236}">
                <a16:creationId xmlns:a16="http://schemas.microsoft.com/office/drawing/2014/main" id="{575194DF-99B9-484E-B2FD-69F7877A5209}"/>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55272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76-AF8A-314A-8B05-7E9E2B528F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F8F598-D65A-DF43-A53B-C54AE57A6A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CA1790-4832-A64D-A01A-3C3E57669EB5}"/>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FD5BB6-193F-B34E-9884-12552D786A5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ADE333-2DB9-2940-BB65-68C125593CD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7516C295-4C34-3E49-9663-F94D634C6D40}"/>
              </a:ext>
            </a:extLst>
          </p:cNvPr>
          <p:cNvSpPr>
            <a:spLocks noGrp="1"/>
          </p:cNvSpPr>
          <p:nvPr>
            <p:ph type="ftr" sz="quarter" idx="11"/>
          </p:nvPr>
        </p:nvSpPr>
        <p:spPr/>
        <p:txBody>
          <a:bodyPr/>
          <a:lstStyle/>
          <a:p>
            <a:r>
              <a:rPr lang="en-US"/>
              <a:t>Document Title</a:t>
            </a:r>
            <a:endParaRPr lang="en-US" dirty="0"/>
          </a:p>
        </p:txBody>
      </p:sp>
      <p:sp>
        <p:nvSpPr>
          <p:cNvPr id="12" name="Slide Number Placeholder 11">
            <a:extLst>
              <a:ext uri="{FF2B5EF4-FFF2-40B4-BE49-F238E27FC236}">
                <a16:creationId xmlns:a16="http://schemas.microsoft.com/office/drawing/2014/main" id="{6E9E1A2A-F71F-D84E-9BB6-C3F977B57BE4}"/>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139266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A52-2D72-504C-8315-DDE9EF5082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6">
            <a:extLst>
              <a:ext uri="{FF2B5EF4-FFF2-40B4-BE49-F238E27FC236}">
                <a16:creationId xmlns:a16="http://schemas.microsoft.com/office/drawing/2014/main" id="{40E4E35C-0EA5-E64B-962F-22874275001D}"/>
              </a:ext>
            </a:extLst>
          </p:cNvPr>
          <p:cNvSpPr>
            <a:spLocks noGrp="1"/>
          </p:cNvSpPr>
          <p:nvPr>
            <p:ph type="ftr" sz="quarter" idx="11"/>
          </p:nvPr>
        </p:nvSpPr>
        <p:spPr/>
        <p:txBody>
          <a:bodyPr/>
          <a:lstStyle/>
          <a:p>
            <a:r>
              <a:rPr lang="en-US"/>
              <a:t>Document Title</a:t>
            </a:r>
            <a:endParaRPr lang="en-US" dirty="0"/>
          </a:p>
        </p:txBody>
      </p:sp>
      <p:sp>
        <p:nvSpPr>
          <p:cNvPr id="8" name="Slide Number Placeholder 7">
            <a:extLst>
              <a:ext uri="{FF2B5EF4-FFF2-40B4-BE49-F238E27FC236}">
                <a16:creationId xmlns:a16="http://schemas.microsoft.com/office/drawing/2014/main" id="{C940A6AF-2583-B146-A921-C354741E07F4}"/>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11452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DA9E6DF-C45D-D341-8CD4-66D7C21FD5E8}"/>
              </a:ext>
            </a:extLst>
          </p:cNvPr>
          <p:cNvSpPr>
            <a:spLocks noGrp="1"/>
          </p:cNvSpPr>
          <p:nvPr>
            <p:ph idx="1"/>
          </p:nvPr>
        </p:nvSpPr>
        <p:spPr>
          <a:xfrm>
            <a:off x="838200" y="1825625"/>
            <a:ext cx="10515600" cy="4351338"/>
          </a:xfrm>
          <a:prstGeom prst="rect">
            <a:avLst/>
          </a:prstGeom>
        </p:spPr>
        <p:txBody>
          <a:bodyPr/>
          <a:lstStyle>
            <a:lvl1pPr marL="0" indent="0">
              <a:spcBef>
                <a:spcPts val="1600"/>
              </a:spcBef>
              <a:buNone/>
              <a:defRPr/>
            </a:lvl1pPr>
            <a:lvl2pPr marL="457200" indent="0">
              <a:spcBef>
                <a:spcPts val="1100"/>
              </a:spcBef>
              <a:buClr>
                <a:schemeClr val="accent3"/>
              </a:buClr>
              <a:buNone/>
              <a:defRPr/>
            </a:lvl2pPr>
            <a:lvl3pPr marL="914400" indent="0">
              <a:spcBef>
                <a:spcPts val="1100"/>
              </a:spcBef>
              <a:buClr>
                <a:schemeClr val="tx2"/>
              </a:buClr>
              <a:buNone/>
              <a:defRPr/>
            </a:lvl3pPr>
            <a:lvl4pPr marL="1371600" indent="0">
              <a:spcBef>
                <a:spcPts val="1100"/>
              </a:spcBef>
              <a:buClr>
                <a:schemeClr val="bg2">
                  <a:lumMod val="25000"/>
                </a:schemeClr>
              </a:buClr>
              <a:buNone/>
              <a:defRPr/>
            </a:lvl4pPr>
            <a:lvl5pPr marL="1828800" indent="0">
              <a:spcBef>
                <a:spcPts val="1100"/>
              </a:spcBef>
              <a:buClr>
                <a:schemeClr val="bg2">
                  <a:lumMod val="25000"/>
                </a:schemeClr>
              </a:buClr>
              <a:buNone/>
              <a:defRPr/>
            </a:lvl5pPr>
          </a:lstStyle>
          <a:p>
            <a:pPr lvl="0"/>
            <a:r>
              <a:rPr lang="en-US" dirty="0"/>
              <a:t>Edit Master text styles</a:t>
            </a:r>
          </a:p>
        </p:txBody>
      </p:sp>
      <p:sp>
        <p:nvSpPr>
          <p:cNvPr id="3" name="Footer Placeholder 2">
            <a:extLst>
              <a:ext uri="{FF2B5EF4-FFF2-40B4-BE49-F238E27FC236}">
                <a16:creationId xmlns:a16="http://schemas.microsoft.com/office/drawing/2014/main" id="{3661952D-288C-0244-AF97-004A46479DD4}"/>
              </a:ext>
            </a:extLst>
          </p:cNvPr>
          <p:cNvSpPr>
            <a:spLocks noGrp="1"/>
          </p:cNvSpPr>
          <p:nvPr>
            <p:ph type="ftr" sz="quarter" idx="11"/>
          </p:nvPr>
        </p:nvSpPr>
        <p:spPr/>
        <p:txBody>
          <a:bodyPr/>
          <a:lstStyle/>
          <a:p>
            <a:r>
              <a:rPr lang="en-US"/>
              <a:t>Document Title</a:t>
            </a:r>
            <a:endParaRPr lang="en-US" dirty="0"/>
          </a:p>
        </p:txBody>
      </p:sp>
      <p:sp>
        <p:nvSpPr>
          <p:cNvPr id="4" name="Slide Number Placeholder 3">
            <a:extLst>
              <a:ext uri="{FF2B5EF4-FFF2-40B4-BE49-F238E27FC236}">
                <a16:creationId xmlns:a16="http://schemas.microsoft.com/office/drawing/2014/main" id="{B9955E07-C33D-7D45-AD5F-44FE4742C4EB}"/>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361165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D6D8F-B1D3-FA4A-9E16-E45F5D59E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0F05931-36CF-BD4A-BA02-41FF3A41C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9091326-D4DF-4A44-A729-97FEF6FEDD55}"/>
              </a:ext>
            </a:extLst>
          </p:cNvPr>
          <p:cNvSpPr>
            <a:spLocks noGrp="1"/>
          </p:cNvSpPr>
          <p:nvPr>
            <p:ph type="ftr" sz="quarter" idx="3"/>
          </p:nvPr>
        </p:nvSpPr>
        <p:spPr>
          <a:xfrm>
            <a:off x="1292202" y="6532831"/>
            <a:ext cx="4052882" cy="317852"/>
          </a:xfrm>
          <a:prstGeom prst="rect">
            <a:avLst/>
          </a:prstGeom>
        </p:spPr>
        <p:txBody>
          <a:bodyPr vert="horz" lIns="91440" tIns="45720" rIns="91440" bIns="45720" rtlCol="0" anchor="t" anchorCtr="0"/>
          <a:lstStyle>
            <a:lvl1pPr algn="ctr">
              <a:defRPr sz="1200">
                <a:solidFill>
                  <a:schemeClr val="bg2">
                    <a:lumMod val="50000"/>
                  </a:schemeClr>
                </a:solidFill>
              </a:defRPr>
            </a:lvl1pPr>
          </a:lstStyle>
          <a:p>
            <a:r>
              <a:rPr lang="en-US"/>
              <a:t>Document Title</a:t>
            </a:r>
            <a:endParaRPr lang="en-US" dirty="0"/>
          </a:p>
        </p:txBody>
      </p:sp>
      <p:sp>
        <p:nvSpPr>
          <p:cNvPr id="6" name="Slide Number Placeholder 5">
            <a:extLst>
              <a:ext uri="{FF2B5EF4-FFF2-40B4-BE49-F238E27FC236}">
                <a16:creationId xmlns:a16="http://schemas.microsoft.com/office/drawing/2014/main" id="{55BF853C-E04D-9A4E-A9E5-C2414B839946}"/>
              </a:ext>
            </a:extLst>
          </p:cNvPr>
          <p:cNvSpPr>
            <a:spLocks noGrp="1"/>
          </p:cNvSpPr>
          <p:nvPr>
            <p:ph type="sldNum" sz="quarter" idx="4"/>
          </p:nvPr>
        </p:nvSpPr>
        <p:spPr>
          <a:xfrm>
            <a:off x="11353799" y="6532831"/>
            <a:ext cx="626163" cy="317851"/>
          </a:xfrm>
          <a:prstGeom prst="rect">
            <a:avLst/>
          </a:prstGeom>
        </p:spPr>
        <p:txBody>
          <a:bodyPr vert="horz" lIns="91440" tIns="45720" rIns="91440" bIns="45720" rtlCol="0" anchor="t" anchorCtr="0"/>
          <a:lstStyle>
            <a:lvl1pPr algn="r">
              <a:defRPr sz="1000">
                <a:solidFill>
                  <a:schemeClr val="tx2"/>
                </a:solidFill>
              </a:defRPr>
            </a:lvl1pPr>
          </a:lstStyle>
          <a:p>
            <a:fld id="{0F408A5D-059A-A247-8344-29C129C8EF29}" type="slidenum">
              <a:rPr lang="en-US" smtClean="0"/>
              <a:pPr/>
              <a:t>‹#›</a:t>
            </a:fld>
            <a:endParaRPr lang="en-US" dirty="0"/>
          </a:p>
        </p:txBody>
      </p:sp>
      <p:pic>
        <p:nvPicPr>
          <p:cNvPr id="10" name="Picture 9">
            <a:extLst>
              <a:ext uri="{FF2B5EF4-FFF2-40B4-BE49-F238E27FC236}">
                <a16:creationId xmlns:a16="http://schemas.microsoft.com/office/drawing/2014/main" id="{B88F8C66-7A30-6D43-94F4-A2A315E28EC7}"/>
              </a:ext>
            </a:extLst>
          </p:cNvPr>
          <p:cNvPicPr>
            <a:picLocks noChangeAspect="1"/>
          </p:cNvPicPr>
          <p:nvPr userDrawn="1"/>
        </p:nvPicPr>
        <p:blipFill>
          <a:blip r:embed="rId15"/>
          <a:stretch>
            <a:fillRect/>
          </a:stretch>
        </p:blipFill>
        <p:spPr>
          <a:xfrm>
            <a:off x="11582226" y="149141"/>
            <a:ext cx="414328" cy="756947"/>
          </a:xfrm>
          <a:prstGeom prst="rect">
            <a:avLst/>
          </a:prstGeom>
        </p:spPr>
      </p:pic>
      <p:pic>
        <p:nvPicPr>
          <p:cNvPr id="32" name="Picture 31">
            <a:extLst>
              <a:ext uri="{FF2B5EF4-FFF2-40B4-BE49-F238E27FC236}">
                <a16:creationId xmlns:a16="http://schemas.microsoft.com/office/drawing/2014/main" id="{DA5D38A6-7E75-1647-BF52-44A75C978B11}"/>
              </a:ext>
            </a:extLst>
          </p:cNvPr>
          <p:cNvPicPr>
            <a:picLocks noChangeAspect="1"/>
          </p:cNvPicPr>
          <p:nvPr userDrawn="1"/>
        </p:nvPicPr>
        <p:blipFill>
          <a:blip r:embed="rId16"/>
          <a:stretch>
            <a:fillRect/>
          </a:stretch>
        </p:blipFill>
        <p:spPr>
          <a:xfrm>
            <a:off x="317451" y="6532831"/>
            <a:ext cx="815839" cy="339932"/>
          </a:xfrm>
          <a:prstGeom prst="rect">
            <a:avLst/>
          </a:prstGeom>
        </p:spPr>
      </p:pic>
      <p:sp>
        <p:nvSpPr>
          <p:cNvPr id="33" name="Rectangle 32">
            <a:extLst>
              <a:ext uri="{FF2B5EF4-FFF2-40B4-BE49-F238E27FC236}">
                <a16:creationId xmlns:a16="http://schemas.microsoft.com/office/drawing/2014/main" id="{05F6A309-F3AB-E848-A606-843297B5CA2E}"/>
              </a:ext>
            </a:extLst>
          </p:cNvPr>
          <p:cNvSpPr/>
          <p:nvPr userDrawn="1"/>
        </p:nvSpPr>
        <p:spPr>
          <a:xfrm>
            <a:off x="5565913" y="6559544"/>
            <a:ext cx="5787887" cy="303282"/>
          </a:xfrm>
          <a:prstGeom prst="rect">
            <a:avLst/>
          </a:prstGeom>
          <a:gradFill>
            <a:gsLst>
              <a:gs pos="75000">
                <a:schemeClr val="tx2">
                  <a:alpha val="50000"/>
                </a:schemeClr>
              </a:gs>
              <a:gs pos="45000">
                <a:schemeClr val="tx2">
                  <a:alpha val="70000"/>
                </a:schemeClr>
              </a:gs>
              <a:gs pos="0">
                <a:schemeClr val="tx2"/>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0" r:id="rId5"/>
    <p:sldLayoutId id="2147483652" r:id="rId6"/>
    <p:sldLayoutId id="2147483653" r:id="rId7"/>
    <p:sldLayoutId id="2147483654" r:id="rId8"/>
    <p:sldLayoutId id="2147483658" r:id="rId9"/>
    <p:sldLayoutId id="2147483656" r:id="rId10"/>
    <p:sldLayoutId id="2147483657" r:id="rId11"/>
    <p:sldLayoutId id="2147483655"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6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11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1100"/>
        </a:spcBef>
        <a:buClr>
          <a:schemeClr val="tx2"/>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1100"/>
        </a:spcBef>
        <a:buClr>
          <a:schemeClr val="accent1"/>
        </a:buClr>
        <a:buSzPct val="90000"/>
        <a:buFont typeface="Courier New" panose="02070309020205020404" pitchFamily="49" charset="0"/>
        <a:buChar char="o"/>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1100"/>
        </a:spcBef>
        <a:buFont typeface="System Font Regular"/>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s://pixabay.com/en/megaphone-phone-speak-sound-147176/"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s://www.sciencedirect.com/science/article/pii/S0149794400002518" TargetMode="External"/><Relationship Id="rId5" Type="http://schemas.openxmlformats.org/officeDocument/2006/relationships/hyperlink" Target="https://doi.org/10.1016/S0149-7944(00)00251-8" TargetMode="Externa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notesSlide" Target="../notesSlides/notesSlide16.xml"/><Relationship Id="rId7" Type="http://schemas.openxmlformats.org/officeDocument/2006/relationships/hyperlink" Target="https://pngimg.com/download/82769" TargetMode="External"/><Relationship Id="rId2" Type="http://schemas.openxmlformats.org/officeDocument/2006/relationships/slideLayout" Target="../slideLayouts/slideLayout9.xml"/><Relationship Id="rId1" Type="http://schemas.openxmlformats.org/officeDocument/2006/relationships/tags" Target="../tags/tag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hyperlink" Target="https://www.strategy-business.com/issue56-autumn2009"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s://creativecommons.org/licenses/by-nc-nd/3.0/" TargetMode="External"/><Relationship Id="rId5" Type="http://schemas.openxmlformats.org/officeDocument/2006/relationships/hyperlink" Target="https://researchoutreach.org/articles/what-team-communication-can-tell-us-about-team-effectiveness/" TargetMode="Externa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hyperlink" Target="https://creativecommons.org/licenses/by-nc-nd/3.0/" TargetMode="External"/><Relationship Id="rId4" Type="http://schemas.openxmlformats.org/officeDocument/2006/relationships/hyperlink" Target="http://pen2payper.deviantart.com/art/Wise-Owl-Corner-Day-4-198126640"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hyperlink" Target="https://creativecommons.org/licenses/by-sa/4.0/deed.en" TargetMode="External"/><Relationship Id="rId5" Type="http://schemas.openxmlformats.org/officeDocument/2006/relationships/hyperlink" Target="https://en.wikipedia.org/wiki/en:Creative_Commons"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hyperlink" Target="http://pen2payper.deviantart.com/art/Wise-Owl-Corner-Day-4-198126640" TargetMode="External"/><Relationship Id="rId2" Type="http://schemas.openxmlformats.org/officeDocument/2006/relationships/slideLayout" Target="../slideLayouts/slideLayout6.xml"/><Relationship Id="rId1" Type="http://schemas.openxmlformats.org/officeDocument/2006/relationships/tags" Target="../tags/tag26.xml"/><Relationship Id="rId5" Type="http://schemas.openxmlformats.org/officeDocument/2006/relationships/image" Target="../media/image15.jpg"/><Relationship Id="rId4" Type="http://schemas.openxmlformats.org/officeDocument/2006/relationships/hyperlink" Target="https://creativecommons.org/licenses/by-nc-nd/3.0/"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creativecommons.org/licenses/by-nc/3.0/" TargetMode="External"/><Relationship Id="rId5" Type="http://schemas.openxmlformats.org/officeDocument/2006/relationships/hyperlink" Target="https://www.freepngimg.com/png/11488-chat-png-image" TargetMode="Externa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hyperlink" Target="https://creativecommons.org/licenses/by-nc/3.0/" TargetMode="External"/><Relationship Id="rId5" Type="http://schemas.openxmlformats.org/officeDocument/2006/relationships/hyperlink" Target="https://www.freepngimg.com/png/11488-chat-png-image"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8" Type="http://schemas.openxmlformats.org/officeDocument/2006/relationships/hyperlink" Target="https://www.ncbi.nlm.nih.gov/pubmed/31902031" TargetMode="External"/><Relationship Id="rId3" Type="http://schemas.openxmlformats.org/officeDocument/2006/relationships/notesSlide" Target="../notesSlides/notesSlide33.xml"/><Relationship Id="rId7" Type="http://schemas.openxmlformats.org/officeDocument/2006/relationships/hyperlink" Target="https://www.ncbi.nlm.nih.gov/pubmed/30761927" TargetMode="Externa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hyperlink" Target="https://www.ncbi.nlm.nih.gov/pubmed/?term=Hall%20JM%5BAuthor%5D&amp;cauthor=true&amp;cauthor_uid=30761927" TargetMode="External"/><Relationship Id="rId5" Type="http://schemas.openxmlformats.org/officeDocument/2006/relationships/hyperlink" Target="https://www.ncbi.nlm.nih.gov/pubmed/?term=Goldenberg%20MG%5BAuthor%5D&amp;cauthor=true&amp;cauthor_uid=30761927" TargetMode="External"/><Relationship Id="rId4" Type="http://schemas.openxmlformats.org/officeDocument/2006/relationships/hyperlink" Target="https://www.ncbi.nlm.nih.gov/pubmed/?term=Caverzagie%20KJ%5BAuthor%5D&amp;cauthor=true&amp;cauthor_uid=30761927" TargetMode="Externa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creativecommons.org/licenses/by-nc-nd/3.0/" TargetMode="External"/><Relationship Id="rId5" Type="http://schemas.openxmlformats.org/officeDocument/2006/relationships/hyperlink" Target="https://www.cittadiniditwitter.it/news/anbi-dal-veneto-parte-la-campagna-di-comunicazione-respect/"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creativecommons.org/licenses/by-nc-sa/3.0/" TargetMode="External"/><Relationship Id="rId5" Type="http://schemas.openxmlformats.org/officeDocument/2006/relationships/hyperlink" Target="http://vinayravindran.com/2016/04/08/magic-140-characters/"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e0b11da9e7_4_8"/>
          <p:cNvSpPr txBox="1"/>
          <p:nvPr/>
        </p:nvSpPr>
        <p:spPr>
          <a:xfrm>
            <a:off x="387300" y="112125"/>
            <a:ext cx="11417400" cy="6278612"/>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a:solidFill>
                  <a:srgbClr val="3A3838"/>
                </a:solidFill>
                <a:latin typeface="Calibri"/>
                <a:ea typeface="Calibri"/>
                <a:cs typeface="Calibri"/>
                <a:sym typeface="Calibri"/>
              </a:rPr>
              <a:t>This slide deck can be used to deliver an introductory workshop on psychology safety and the culture of safety for residents. It may also be useful for faculty development. The content is not specialty specific and could broadly be applied to different training programs, or mixed groups of learners.</a:t>
            </a:r>
            <a:endParaRPr sz="2000" b="0" i="0" u="none" strike="noStrike" cap="none" dirty="0">
              <a:solidFill>
                <a:srgbClr val="3A3838"/>
              </a:solidFill>
              <a:latin typeface="Calibri"/>
              <a:ea typeface="Calibri"/>
              <a:cs typeface="Calibri"/>
              <a:sym typeface="Calibri"/>
            </a:endParaRPr>
          </a:p>
          <a:p>
            <a:pPr marL="0" marR="0" lvl="0" indent="0" algn="l" rtl="0">
              <a:lnSpc>
                <a:spcPct val="90000"/>
              </a:lnSpc>
              <a:spcBef>
                <a:spcPts val="1600"/>
              </a:spcBef>
              <a:spcAft>
                <a:spcPts val="0"/>
              </a:spcAft>
              <a:buClr>
                <a:srgbClr val="000000"/>
              </a:buClr>
              <a:buSzPts val="2000"/>
              <a:buFont typeface="Arial"/>
              <a:buNone/>
            </a:pPr>
            <a:r>
              <a:rPr lang="en-US" sz="2000" b="0" i="0" u="none" strike="noStrike" cap="none" dirty="0">
                <a:solidFill>
                  <a:srgbClr val="3A3838"/>
                </a:solidFill>
                <a:latin typeface="Calibri"/>
                <a:ea typeface="Calibri"/>
                <a:cs typeface="Calibri"/>
                <a:sym typeface="Calibri"/>
              </a:rPr>
              <a:t>A couple of key points that will hopefully facilitate the use of this slide deck:</a:t>
            </a:r>
            <a:endParaRPr sz="2000" b="0" i="0" u="none" strike="noStrike" cap="none" dirty="0">
              <a:solidFill>
                <a:srgbClr val="3A3838"/>
              </a:solidFill>
              <a:latin typeface="Calibri"/>
              <a:ea typeface="Calibri"/>
              <a:cs typeface="Calibri"/>
              <a:sym typeface="Calibri"/>
            </a:endParaRPr>
          </a:p>
          <a:p>
            <a:pPr marL="228600" marR="0" lvl="0" indent="-228600" algn="l" rtl="0">
              <a:lnSpc>
                <a:spcPct val="90000"/>
              </a:lnSpc>
              <a:spcBef>
                <a:spcPts val="1600"/>
              </a:spcBef>
              <a:spcAft>
                <a:spcPts val="0"/>
              </a:spcAft>
              <a:buClr>
                <a:srgbClr val="007680"/>
              </a:buClr>
              <a:buSzPts val="2000"/>
              <a:buFont typeface="Arial"/>
              <a:buChar char="•"/>
            </a:pPr>
            <a:r>
              <a:rPr lang="en-US" sz="2000" b="0" i="0" u="none" strike="noStrike" cap="none" dirty="0">
                <a:solidFill>
                  <a:srgbClr val="3A3838"/>
                </a:solidFill>
                <a:latin typeface="Calibri"/>
                <a:ea typeface="Calibri"/>
                <a:cs typeface="Calibri"/>
                <a:sym typeface="Calibri"/>
              </a:rPr>
              <a:t>There is a lesson plan which accompanies this slide deck and includes important information to supplement delivery including facilitator instructions and recommended timing</a:t>
            </a:r>
            <a:endParaRPr sz="2000" b="0" i="0" u="none" strike="noStrike" cap="none" dirty="0">
              <a:solidFill>
                <a:srgbClr val="3A3838"/>
              </a:solidFill>
              <a:latin typeface="Calibri"/>
              <a:ea typeface="Calibri"/>
              <a:cs typeface="Calibri"/>
              <a:sym typeface="Calibri"/>
            </a:endParaRPr>
          </a:p>
          <a:p>
            <a:pPr marL="228600" marR="0" lvl="0" indent="-228600" algn="l" rtl="0">
              <a:lnSpc>
                <a:spcPct val="90000"/>
              </a:lnSpc>
              <a:spcBef>
                <a:spcPts val="1600"/>
              </a:spcBef>
              <a:spcAft>
                <a:spcPts val="0"/>
              </a:spcAft>
              <a:buClr>
                <a:srgbClr val="007680"/>
              </a:buClr>
              <a:buSzPts val="2000"/>
              <a:buFont typeface="Arial"/>
              <a:buChar char="•"/>
            </a:pPr>
            <a:r>
              <a:rPr lang="en-US" sz="2000" b="0" i="0" u="none" strike="noStrike" cap="none" dirty="0">
                <a:solidFill>
                  <a:srgbClr val="3A3838"/>
                </a:solidFill>
                <a:latin typeface="Calibri"/>
                <a:ea typeface="Calibri"/>
                <a:cs typeface="Calibri"/>
                <a:sym typeface="Calibri"/>
              </a:rPr>
              <a:t>The notes section of this slide deck includes additional information to explain the images / text on the slides</a:t>
            </a:r>
            <a:endParaRPr sz="2000" b="0" i="0" u="none" strike="noStrike" cap="none" dirty="0">
              <a:solidFill>
                <a:srgbClr val="3A3838"/>
              </a:solidFill>
              <a:latin typeface="Calibri"/>
              <a:ea typeface="Calibri"/>
              <a:cs typeface="Calibri"/>
              <a:sym typeface="Calibri"/>
            </a:endParaRPr>
          </a:p>
          <a:p>
            <a:pPr marL="685800" marR="0" lvl="1" indent="-254000" algn="l" rtl="0">
              <a:lnSpc>
                <a:spcPct val="90000"/>
              </a:lnSpc>
              <a:spcBef>
                <a:spcPts val="1100"/>
              </a:spcBef>
              <a:spcAft>
                <a:spcPts val="0"/>
              </a:spcAft>
              <a:buClr>
                <a:srgbClr val="9A3324"/>
              </a:buClr>
              <a:buSzPts val="2000"/>
              <a:buFont typeface="Arial"/>
              <a:buChar char="•"/>
            </a:pPr>
            <a:r>
              <a:rPr lang="en-US" sz="2000" b="0" i="0" u="none" strike="noStrike" cap="none" dirty="0">
                <a:solidFill>
                  <a:srgbClr val="3A3838"/>
                </a:solidFill>
                <a:latin typeface="Calibri"/>
                <a:ea typeface="Calibri"/>
                <a:cs typeface="Calibri"/>
                <a:sym typeface="Calibri"/>
              </a:rPr>
              <a:t>Content that can be delivered directly is written in full sentences</a:t>
            </a:r>
            <a:endParaRPr sz="2000" b="0" i="0" u="none" strike="noStrike" cap="none" dirty="0">
              <a:solidFill>
                <a:srgbClr val="3A3838"/>
              </a:solidFill>
              <a:latin typeface="Calibri"/>
              <a:ea typeface="Calibri"/>
              <a:cs typeface="Calibri"/>
              <a:sym typeface="Calibri"/>
            </a:endParaRPr>
          </a:p>
          <a:p>
            <a:pPr marL="685800" marR="0" lvl="1" indent="-254000" algn="l" rtl="0">
              <a:lnSpc>
                <a:spcPct val="90000"/>
              </a:lnSpc>
              <a:spcBef>
                <a:spcPts val="1100"/>
              </a:spcBef>
              <a:spcAft>
                <a:spcPts val="0"/>
              </a:spcAft>
              <a:buClr>
                <a:srgbClr val="9A3324"/>
              </a:buClr>
              <a:buSzPts val="2000"/>
              <a:buFont typeface="Arial"/>
              <a:buChar char="•"/>
            </a:pPr>
            <a:r>
              <a:rPr lang="en-US" sz="2000" b="0" i="0" u="none" strike="noStrike" cap="none" dirty="0">
                <a:solidFill>
                  <a:srgbClr val="3A3838"/>
                </a:solidFill>
                <a:latin typeface="Calibri"/>
                <a:ea typeface="Calibri"/>
                <a:cs typeface="Calibri"/>
                <a:sym typeface="Calibri"/>
              </a:rPr>
              <a:t>Content that is instructive for the facilitators is prefaced with bullet points</a:t>
            </a:r>
            <a:endParaRPr sz="2000" b="0" i="0" u="none" strike="noStrike" cap="none" dirty="0">
              <a:solidFill>
                <a:srgbClr val="3A3838"/>
              </a:solidFill>
              <a:latin typeface="Calibri"/>
              <a:ea typeface="Calibri"/>
              <a:cs typeface="Calibri"/>
              <a:sym typeface="Calibri"/>
            </a:endParaRPr>
          </a:p>
          <a:p>
            <a:pPr marL="685800" marR="0" lvl="1" indent="-254000" algn="l" rtl="0">
              <a:lnSpc>
                <a:spcPct val="90000"/>
              </a:lnSpc>
              <a:spcBef>
                <a:spcPts val="1100"/>
              </a:spcBef>
              <a:spcAft>
                <a:spcPts val="0"/>
              </a:spcAft>
              <a:buClr>
                <a:srgbClr val="9A3324"/>
              </a:buClr>
              <a:buSzPts val="2000"/>
              <a:buFont typeface="Arial"/>
              <a:buChar char="•"/>
            </a:pPr>
            <a:r>
              <a:rPr lang="en-US" sz="2000" b="0" i="0" u="none" strike="noStrike" cap="none" dirty="0">
                <a:solidFill>
                  <a:srgbClr val="3A3838"/>
                </a:solidFill>
                <a:latin typeface="Calibri"/>
                <a:ea typeface="Calibri"/>
                <a:cs typeface="Calibri"/>
                <a:sym typeface="Calibri"/>
              </a:rPr>
              <a:t>This session was designed for in person, virtual or hybrid delivery. There are specific notes in both the lesson plan and slide deck notes section to facilitate virtual/hybrid delivery.</a:t>
            </a:r>
            <a:endParaRPr sz="2000" b="0" i="0" u="none" strike="noStrike" cap="none" dirty="0">
              <a:solidFill>
                <a:srgbClr val="3A3838"/>
              </a:solidFill>
              <a:latin typeface="Calibri"/>
              <a:ea typeface="Calibri"/>
              <a:cs typeface="Calibri"/>
              <a:sym typeface="Calibri"/>
            </a:endParaRPr>
          </a:p>
          <a:p>
            <a:pPr marL="685800" marR="0" lvl="1" indent="-254000" algn="l" rtl="0">
              <a:lnSpc>
                <a:spcPct val="90000"/>
              </a:lnSpc>
              <a:spcBef>
                <a:spcPts val="1100"/>
              </a:spcBef>
              <a:spcAft>
                <a:spcPts val="0"/>
              </a:spcAft>
              <a:buClr>
                <a:srgbClr val="9A3324"/>
              </a:buClr>
              <a:buSzPts val="2000"/>
              <a:buFont typeface="Arial"/>
              <a:buChar char="•"/>
            </a:pPr>
            <a:r>
              <a:rPr lang="en-US" sz="2000" b="0" i="0" u="none" strike="noStrike" cap="none" dirty="0">
                <a:solidFill>
                  <a:srgbClr val="3A3838"/>
                </a:solidFill>
                <a:latin typeface="Calibri"/>
                <a:ea typeface="Calibri"/>
                <a:cs typeface="Calibri"/>
                <a:sym typeface="Calibri"/>
              </a:rPr>
              <a:t>Areas for personalization within the slides and notes section are noted as well.</a:t>
            </a:r>
            <a:endParaRPr sz="2000" b="0" i="0" u="none" strike="noStrike" cap="none" dirty="0">
              <a:solidFill>
                <a:srgbClr val="0070C0"/>
              </a:solidFill>
              <a:latin typeface="Calibri"/>
              <a:ea typeface="Calibri"/>
              <a:cs typeface="Calibri"/>
              <a:sym typeface="Calibri"/>
            </a:endParaRPr>
          </a:p>
          <a:p>
            <a:pPr marL="228600" marR="0" lvl="0" indent="-228600" algn="l" rtl="0">
              <a:lnSpc>
                <a:spcPct val="90000"/>
              </a:lnSpc>
              <a:spcBef>
                <a:spcPts val="1600"/>
              </a:spcBef>
              <a:spcAft>
                <a:spcPts val="0"/>
              </a:spcAft>
              <a:buClr>
                <a:srgbClr val="007680"/>
              </a:buClr>
              <a:buSzPts val="2000"/>
              <a:buFont typeface="Arial"/>
              <a:buChar char="•"/>
            </a:pPr>
            <a:r>
              <a:rPr lang="en-US" sz="2000" b="0" i="0" u="none" strike="noStrike" cap="none" dirty="0">
                <a:latin typeface="Calibri"/>
                <a:ea typeface="Calibri"/>
                <a:cs typeface="Calibri"/>
                <a:sym typeface="Calibri"/>
              </a:rPr>
              <a:t>Session can take anywhere from 60 – 90 mins depending on in-person vs. virtual, ability to transition from small group work to larger group, etc.; the lesson plan gives timing for a 75 -90 min workshop, which can be scheduled for 90 mins to allow time for extra buffer, or shortened to 60 minutes if group discussions are limited.</a:t>
            </a:r>
            <a:endParaRPr sz="1800" b="0" i="0" u="none" strike="noStrike" cap="none" dirty="0">
              <a:latin typeface="Arial"/>
              <a:ea typeface="Arial"/>
              <a:cs typeface="Arial"/>
              <a:sym typeface="Aria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8AAF-ADF4-4259-8EE4-4BD4042102C1}"/>
              </a:ext>
            </a:extLst>
          </p:cNvPr>
          <p:cNvSpPr>
            <a:spLocks noGrp="1"/>
          </p:cNvSpPr>
          <p:nvPr>
            <p:ph type="title"/>
          </p:nvPr>
        </p:nvSpPr>
        <p:spPr/>
        <p:txBody>
          <a:bodyPr/>
          <a:lstStyle/>
          <a:p>
            <a:r>
              <a:rPr lang="en-US" dirty="0"/>
              <a:t>What is a culture of safety?</a:t>
            </a:r>
          </a:p>
        </p:txBody>
      </p:sp>
      <p:sp>
        <p:nvSpPr>
          <p:cNvPr id="3" name="Content Placeholder 2">
            <a:extLst>
              <a:ext uri="{FF2B5EF4-FFF2-40B4-BE49-F238E27FC236}">
                <a16:creationId xmlns:a16="http://schemas.microsoft.com/office/drawing/2014/main" id="{728057B3-374B-4AC9-9849-8B3A8DEE031A}"/>
              </a:ext>
            </a:extLst>
          </p:cNvPr>
          <p:cNvSpPr>
            <a:spLocks noGrp="1"/>
          </p:cNvSpPr>
          <p:nvPr>
            <p:ph idx="1"/>
          </p:nvPr>
        </p:nvSpPr>
        <p:spPr>
          <a:xfrm>
            <a:off x="838200" y="1825625"/>
            <a:ext cx="5668617" cy="4351338"/>
          </a:xfrm>
        </p:spPr>
        <p:txBody>
          <a:bodyPr/>
          <a:lstStyle/>
          <a:p>
            <a:pPr marL="0" indent="0">
              <a:buNone/>
            </a:pPr>
            <a:r>
              <a:rPr lang="en-US" dirty="0"/>
              <a:t>A culture “in which healthcare professionals are held accountable for unprofessional conduct, yet not punished for human mistakes; errors are identified and mitigated before harm occurs; and systems are in place to enable staff to learn from errors and near-misses, and prevent recurrence” </a:t>
            </a:r>
          </a:p>
          <a:p>
            <a:pPr lvl="4"/>
            <a:r>
              <a:rPr lang="en-US" dirty="0"/>
              <a:t>AHRQ </a:t>
            </a:r>
            <a:r>
              <a:rPr lang="en-US" dirty="0" err="1"/>
              <a:t>PSNet</a:t>
            </a:r>
            <a:r>
              <a:rPr lang="en-US" dirty="0"/>
              <a:t> Safety Culture 2014</a:t>
            </a:r>
          </a:p>
        </p:txBody>
      </p:sp>
      <p:sp>
        <p:nvSpPr>
          <p:cNvPr id="5" name="Slide Number Placeholder 4">
            <a:extLst>
              <a:ext uri="{FF2B5EF4-FFF2-40B4-BE49-F238E27FC236}">
                <a16:creationId xmlns:a16="http://schemas.microsoft.com/office/drawing/2014/main" id="{D425F5D9-176E-4AEC-B42B-A31046CFAFFA}"/>
              </a:ext>
            </a:extLst>
          </p:cNvPr>
          <p:cNvSpPr>
            <a:spLocks noGrp="1"/>
          </p:cNvSpPr>
          <p:nvPr>
            <p:ph type="sldNum" sz="quarter" idx="12"/>
          </p:nvPr>
        </p:nvSpPr>
        <p:spPr/>
        <p:txBody>
          <a:bodyPr/>
          <a:lstStyle/>
          <a:p>
            <a:fld id="{0F408A5D-059A-A247-8344-29C129C8EF29}" type="slidenum">
              <a:rPr lang="en-US" smtClean="0"/>
              <a:pPr/>
              <a:t>10</a:t>
            </a:fld>
            <a:endParaRPr lang="en-US" dirty="0"/>
          </a:p>
        </p:txBody>
      </p:sp>
      <p:sp>
        <p:nvSpPr>
          <p:cNvPr id="4" name="TextBox 3">
            <a:extLst>
              <a:ext uri="{FF2B5EF4-FFF2-40B4-BE49-F238E27FC236}">
                <a16:creationId xmlns:a16="http://schemas.microsoft.com/office/drawing/2014/main" id="{AA326A0C-6ABA-CC1B-B8A3-FD86458A2668}"/>
              </a:ext>
            </a:extLst>
          </p:cNvPr>
          <p:cNvSpPr txBox="1"/>
          <p:nvPr/>
        </p:nvSpPr>
        <p:spPr>
          <a:xfrm>
            <a:off x="6798365" y="1825625"/>
            <a:ext cx="5009322" cy="4832092"/>
          </a:xfrm>
          <a:prstGeom prst="rect">
            <a:avLst/>
          </a:prstGeom>
          <a:noFill/>
        </p:spPr>
        <p:txBody>
          <a:bodyPr wrap="square" rtlCol="0">
            <a:spAutoFit/>
          </a:bodyPr>
          <a:lstStyle/>
          <a:p>
            <a:r>
              <a:rPr lang="fr-CA" sz="2800" b="1" dirty="0"/>
              <a:t>Six Key </a:t>
            </a:r>
            <a:r>
              <a:rPr lang="fr-CA" sz="2800" b="1" dirty="0" err="1"/>
              <a:t>Factors</a:t>
            </a:r>
            <a:r>
              <a:rPr lang="fr-CA" sz="2800" b="1" dirty="0"/>
              <a:t>:</a:t>
            </a:r>
          </a:p>
          <a:p>
            <a:endParaRPr lang="fr-CA" sz="2800" b="1" dirty="0"/>
          </a:p>
          <a:p>
            <a:pPr marL="596900" lvl="0" indent="-457200" algn="l" rtl="0">
              <a:lnSpc>
                <a:spcPct val="100000"/>
              </a:lnSpc>
              <a:spcBef>
                <a:spcPts val="0"/>
              </a:spcBef>
              <a:spcAft>
                <a:spcPts val="0"/>
              </a:spcAft>
              <a:buSzPts val="1400"/>
              <a:buFont typeface="+mj-lt"/>
              <a:buAutoNum type="arabicPeriod"/>
            </a:pPr>
            <a:r>
              <a:rPr lang="en-US" sz="2400" dirty="0"/>
              <a:t>Vision</a:t>
            </a:r>
          </a:p>
          <a:p>
            <a:pPr marL="596900" lvl="0" indent="-457200" algn="l" rtl="0">
              <a:lnSpc>
                <a:spcPct val="100000"/>
              </a:lnSpc>
              <a:spcBef>
                <a:spcPts val="0"/>
              </a:spcBef>
              <a:spcAft>
                <a:spcPts val="0"/>
              </a:spcAft>
              <a:buSzPts val="1400"/>
              <a:buFont typeface="+mj-lt"/>
              <a:buAutoNum type="arabicPeriod"/>
            </a:pPr>
            <a:r>
              <a:rPr lang="en-US" sz="2400" dirty="0"/>
              <a:t>Trust</a:t>
            </a:r>
          </a:p>
          <a:p>
            <a:pPr marL="596900" lvl="0" indent="-457200" algn="l" rtl="0">
              <a:lnSpc>
                <a:spcPct val="100000"/>
              </a:lnSpc>
              <a:spcBef>
                <a:spcPts val="0"/>
              </a:spcBef>
              <a:spcAft>
                <a:spcPts val="0"/>
              </a:spcAft>
              <a:buSzPts val="1400"/>
              <a:buFont typeface="+mj-lt"/>
              <a:buAutoNum type="arabicPeriod"/>
            </a:pPr>
            <a:r>
              <a:rPr lang="en-US" sz="2400" dirty="0"/>
              <a:t>Board engagement</a:t>
            </a:r>
          </a:p>
          <a:p>
            <a:pPr marL="596900" lvl="0" indent="-457200" algn="l" rtl="0">
              <a:lnSpc>
                <a:spcPct val="100000"/>
              </a:lnSpc>
              <a:spcBef>
                <a:spcPts val="0"/>
              </a:spcBef>
              <a:spcAft>
                <a:spcPts val="0"/>
              </a:spcAft>
              <a:buSzPts val="1400"/>
              <a:buFont typeface="+mj-lt"/>
              <a:buAutoNum type="arabicPeriod"/>
            </a:pPr>
            <a:r>
              <a:rPr lang="en-US" sz="2400" dirty="0"/>
              <a:t>Leadership Development</a:t>
            </a:r>
          </a:p>
          <a:p>
            <a:pPr marL="596900" lvl="0" indent="-457200" algn="l" rtl="0">
              <a:lnSpc>
                <a:spcPct val="100000"/>
              </a:lnSpc>
              <a:spcBef>
                <a:spcPts val="0"/>
              </a:spcBef>
              <a:spcAft>
                <a:spcPts val="0"/>
              </a:spcAft>
              <a:buSzPts val="1400"/>
              <a:buFont typeface="+mj-lt"/>
              <a:buAutoNum type="arabicPeriod"/>
            </a:pPr>
            <a:r>
              <a:rPr lang="en-US" sz="2400" dirty="0"/>
              <a:t>Just culture</a:t>
            </a:r>
          </a:p>
          <a:p>
            <a:pPr marL="596900" lvl="0" indent="-457200" algn="l" rtl="0">
              <a:lnSpc>
                <a:spcPct val="100000"/>
              </a:lnSpc>
              <a:spcBef>
                <a:spcPts val="0"/>
              </a:spcBef>
              <a:spcAft>
                <a:spcPts val="0"/>
              </a:spcAft>
              <a:buSzPts val="1400"/>
              <a:buFont typeface="+mj-lt"/>
              <a:buAutoNum type="arabicPeriod"/>
            </a:pPr>
            <a:r>
              <a:rPr lang="en-US" sz="2400" dirty="0" err="1"/>
              <a:t>Behaviour</a:t>
            </a:r>
            <a:r>
              <a:rPr lang="en-US" sz="2400" dirty="0"/>
              <a:t> expectations</a:t>
            </a:r>
            <a:endParaRPr lang="fr-CA" sz="2400" i="1" dirty="0"/>
          </a:p>
          <a:p>
            <a:endParaRPr lang="fr-CA" i="1" dirty="0"/>
          </a:p>
          <a:p>
            <a:endParaRPr lang="fr-CA" sz="1800" i="1" dirty="0"/>
          </a:p>
          <a:p>
            <a:endParaRPr lang="fr-CA" i="1" dirty="0"/>
          </a:p>
          <a:p>
            <a:r>
              <a:rPr lang="fr-CA" sz="1800" i="1" dirty="0"/>
              <a:t>Lucian </a:t>
            </a:r>
            <a:r>
              <a:rPr lang="fr-CA" sz="1800" i="1" dirty="0" err="1"/>
              <a:t>Leape</a:t>
            </a:r>
            <a:r>
              <a:rPr lang="fr-CA" sz="1800" i="1" dirty="0"/>
              <a:t> Institute, </a:t>
            </a:r>
            <a:r>
              <a:rPr lang="fr-CA" sz="1800" i="0" dirty="0"/>
              <a:t>Leading a Culture of </a:t>
            </a:r>
            <a:r>
              <a:rPr lang="fr-CA" sz="1800" i="0" dirty="0" err="1"/>
              <a:t>Safety</a:t>
            </a:r>
            <a:r>
              <a:rPr lang="fr-CA" sz="1800" i="0" dirty="0"/>
              <a:t>: A </a:t>
            </a:r>
            <a:r>
              <a:rPr lang="fr-CA" sz="1800" i="0" dirty="0" err="1"/>
              <a:t>Blueprint</a:t>
            </a:r>
            <a:r>
              <a:rPr lang="fr-CA" sz="1800" i="0" dirty="0"/>
              <a:t> for </a:t>
            </a:r>
            <a:r>
              <a:rPr lang="fr-CA" sz="1800" i="0" dirty="0" err="1"/>
              <a:t>Success</a:t>
            </a:r>
            <a:r>
              <a:rPr lang="fr-CA" sz="1800" i="1" dirty="0"/>
              <a:t>, 2017.</a:t>
            </a:r>
          </a:p>
          <a:p>
            <a:endParaRPr lang="en-US" dirty="0"/>
          </a:p>
        </p:txBody>
      </p:sp>
    </p:spTree>
    <p:custDataLst>
      <p:tags r:id="rId1"/>
    </p:custDataLst>
    <p:extLst>
      <p:ext uri="{BB962C8B-B14F-4D97-AF65-F5344CB8AC3E}">
        <p14:creationId xmlns:p14="http://schemas.microsoft.com/office/powerpoint/2010/main" val="274606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0C52-DE4F-45DA-B29A-06EDF8D29F0E}"/>
              </a:ext>
            </a:extLst>
          </p:cNvPr>
          <p:cNvSpPr>
            <a:spLocks noGrp="1"/>
          </p:cNvSpPr>
          <p:nvPr>
            <p:ph type="title"/>
          </p:nvPr>
        </p:nvSpPr>
        <p:spPr/>
        <p:txBody>
          <a:bodyPr/>
          <a:lstStyle/>
          <a:p>
            <a:r>
              <a:rPr lang="en-US" dirty="0"/>
              <a:t>Elements of safety culture</a:t>
            </a:r>
          </a:p>
        </p:txBody>
      </p:sp>
      <p:sp>
        <p:nvSpPr>
          <p:cNvPr id="3" name="Content Placeholder 2">
            <a:extLst>
              <a:ext uri="{FF2B5EF4-FFF2-40B4-BE49-F238E27FC236}">
                <a16:creationId xmlns:a16="http://schemas.microsoft.com/office/drawing/2014/main" id="{E6B5C16D-047A-4126-9F33-6174572A41C6}"/>
              </a:ext>
            </a:extLst>
          </p:cNvPr>
          <p:cNvSpPr>
            <a:spLocks noGrp="1"/>
          </p:cNvSpPr>
          <p:nvPr>
            <p:ph idx="1"/>
          </p:nvPr>
        </p:nvSpPr>
        <p:spPr/>
        <p:txBody>
          <a:bodyPr/>
          <a:lstStyle/>
          <a:p>
            <a:r>
              <a:rPr lang="en-US" dirty="0"/>
              <a:t>Commitment of </a:t>
            </a:r>
            <a:r>
              <a:rPr lang="en-US" b="1" i="1" dirty="0"/>
              <a:t>leadership</a:t>
            </a:r>
            <a:r>
              <a:rPr lang="en-US" dirty="0"/>
              <a:t> to safety i.e. shared values, beliefs, </a:t>
            </a:r>
            <a:r>
              <a:rPr lang="en-US" dirty="0" err="1"/>
              <a:t>behaviour</a:t>
            </a:r>
            <a:endParaRPr lang="en-US" dirty="0"/>
          </a:p>
          <a:p>
            <a:r>
              <a:rPr lang="en-US" b="1" i="1" dirty="0"/>
              <a:t>Resources</a:t>
            </a:r>
            <a:r>
              <a:rPr lang="en-US" dirty="0"/>
              <a:t>, rewards, incentives offered/removed</a:t>
            </a:r>
          </a:p>
          <a:p>
            <a:r>
              <a:rPr lang="en-US" dirty="0"/>
              <a:t>Safety valued as primary </a:t>
            </a:r>
            <a:r>
              <a:rPr lang="en-US" b="1" i="1" dirty="0"/>
              <a:t>priority</a:t>
            </a:r>
          </a:p>
          <a:p>
            <a:r>
              <a:rPr lang="en-US" b="1" i="1" dirty="0"/>
              <a:t>Communication</a:t>
            </a:r>
            <a:r>
              <a:rPr lang="en-US" dirty="0"/>
              <a:t> at all levels, frequent and candid</a:t>
            </a:r>
          </a:p>
          <a:p>
            <a:r>
              <a:rPr lang="en-US" b="1" i="1" dirty="0"/>
              <a:t>Openness</a:t>
            </a:r>
            <a:r>
              <a:rPr lang="en-US" dirty="0"/>
              <a:t> about errors and problems, and they are reported</a:t>
            </a:r>
          </a:p>
          <a:p>
            <a:r>
              <a:rPr lang="en-US" dirty="0"/>
              <a:t>Organizational learning valued, focus in on </a:t>
            </a:r>
            <a:r>
              <a:rPr lang="en-US" b="1" i="1" dirty="0"/>
              <a:t>improvement, not blame</a:t>
            </a:r>
          </a:p>
          <a:p>
            <a:pPr marL="0" indent="0">
              <a:buNone/>
            </a:pPr>
            <a:r>
              <a:rPr lang="en-US" dirty="0"/>
              <a:t>						</a:t>
            </a:r>
            <a:r>
              <a:rPr lang="en-US" b="1" dirty="0"/>
              <a:t>unsafe acts are rare</a:t>
            </a:r>
          </a:p>
          <a:p>
            <a:endParaRPr lang="en-US" dirty="0"/>
          </a:p>
          <a:p>
            <a:r>
              <a:rPr lang="en-US" dirty="0"/>
              <a:t> </a:t>
            </a:r>
          </a:p>
          <a:p>
            <a:endParaRPr lang="en-US" dirty="0"/>
          </a:p>
        </p:txBody>
      </p:sp>
      <p:sp>
        <p:nvSpPr>
          <p:cNvPr id="5" name="Slide Number Placeholder 4">
            <a:extLst>
              <a:ext uri="{FF2B5EF4-FFF2-40B4-BE49-F238E27FC236}">
                <a16:creationId xmlns:a16="http://schemas.microsoft.com/office/drawing/2014/main" id="{940843F4-4F51-4435-8261-42BDA9B2EA24}"/>
              </a:ext>
            </a:extLst>
          </p:cNvPr>
          <p:cNvSpPr>
            <a:spLocks noGrp="1"/>
          </p:cNvSpPr>
          <p:nvPr>
            <p:ph type="sldNum" sz="quarter" idx="12"/>
          </p:nvPr>
        </p:nvSpPr>
        <p:spPr/>
        <p:txBody>
          <a:bodyPr/>
          <a:lstStyle/>
          <a:p>
            <a:fld id="{0F408A5D-059A-A247-8344-29C129C8EF29}" type="slidenum">
              <a:rPr lang="en-US" smtClean="0"/>
              <a:pPr/>
              <a:t>11</a:t>
            </a:fld>
            <a:endParaRPr lang="en-US" dirty="0"/>
          </a:p>
        </p:txBody>
      </p:sp>
      <p:sp>
        <p:nvSpPr>
          <p:cNvPr id="8" name="TextBox 7">
            <a:extLst>
              <a:ext uri="{FF2B5EF4-FFF2-40B4-BE49-F238E27FC236}">
                <a16:creationId xmlns:a16="http://schemas.microsoft.com/office/drawing/2014/main" id="{E4C0D637-E766-43B1-9C10-6245EC2CD789}"/>
              </a:ext>
            </a:extLst>
          </p:cNvPr>
          <p:cNvSpPr txBox="1"/>
          <p:nvPr/>
        </p:nvSpPr>
        <p:spPr>
          <a:xfrm>
            <a:off x="1051761" y="6176963"/>
            <a:ext cx="7810500" cy="307777"/>
          </a:xfrm>
          <a:prstGeom prst="rect">
            <a:avLst/>
          </a:prstGeom>
          <a:noFill/>
        </p:spPr>
        <p:txBody>
          <a:bodyPr wrap="square" rtlCol="0">
            <a:spAutoFit/>
          </a:bodyPr>
          <a:lstStyle/>
          <a:p>
            <a:r>
              <a:rPr lang="en-US" sz="1400" dirty="0">
                <a:ea typeface="Calibri"/>
                <a:cs typeface="Calibri"/>
                <a:sym typeface="Calibri"/>
              </a:rPr>
              <a:t>Singer S. Qual Safety Health Care 2003; 12:112-118</a:t>
            </a:r>
            <a:endParaRPr lang="en-US" sz="1400" dirty="0"/>
          </a:p>
        </p:txBody>
      </p:sp>
      <p:sp>
        <p:nvSpPr>
          <p:cNvPr id="9" name="Arrow: Right 8">
            <a:extLst>
              <a:ext uri="{FF2B5EF4-FFF2-40B4-BE49-F238E27FC236}">
                <a16:creationId xmlns:a16="http://schemas.microsoft.com/office/drawing/2014/main" id="{ADDB3A5C-064E-4F3A-842A-9EE33129DBB6}"/>
              </a:ext>
            </a:extLst>
          </p:cNvPr>
          <p:cNvSpPr/>
          <p:nvPr/>
        </p:nvSpPr>
        <p:spPr>
          <a:xfrm>
            <a:off x="4523874" y="5811253"/>
            <a:ext cx="1768642"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7471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A26A-255E-414E-95E7-C6884817A49C}"/>
              </a:ext>
            </a:extLst>
          </p:cNvPr>
          <p:cNvSpPr>
            <a:spLocks noGrp="1"/>
          </p:cNvSpPr>
          <p:nvPr>
            <p:ph type="title"/>
          </p:nvPr>
        </p:nvSpPr>
        <p:spPr/>
        <p:txBody>
          <a:bodyPr/>
          <a:lstStyle/>
          <a:p>
            <a:r>
              <a:rPr lang="en-US" dirty="0"/>
              <a:t>How do you define “psychological safety”?</a:t>
            </a:r>
          </a:p>
        </p:txBody>
      </p:sp>
      <p:sp>
        <p:nvSpPr>
          <p:cNvPr id="3" name="Content Placeholder 2">
            <a:extLst>
              <a:ext uri="{FF2B5EF4-FFF2-40B4-BE49-F238E27FC236}">
                <a16:creationId xmlns:a16="http://schemas.microsoft.com/office/drawing/2014/main" id="{23D67432-73A9-4DA8-93A3-5ABFA68BFA0A}"/>
              </a:ext>
            </a:extLst>
          </p:cNvPr>
          <p:cNvSpPr>
            <a:spLocks noGrp="1"/>
          </p:cNvSpPr>
          <p:nvPr>
            <p:ph idx="1"/>
          </p:nvPr>
        </p:nvSpPr>
        <p:spPr/>
        <p:txBody>
          <a:bodyPr/>
          <a:lstStyle/>
          <a:p>
            <a:r>
              <a:rPr lang="en-US" dirty="0"/>
              <a:t>‘the degree to which people view their environment as conducive to interpersonal risky </a:t>
            </a:r>
            <a:r>
              <a:rPr lang="en-US" dirty="0" err="1"/>
              <a:t>behaviours</a:t>
            </a:r>
            <a:r>
              <a:rPr lang="en-US" dirty="0"/>
              <a:t> like speaking up or asking for help’ </a:t>
            </a:r>
          </a:p>
          <a:p>
            <a:pPr marL="0" indent="0">
              <a:buNone/>
            </a:pPr>
            <a:r>
              <a:rPr lang="en-US" sz="1400" dirty="0"/>
              <a:t>Edmondson AC, Higgins M, Singer SJ, Weiner J. Research in Human Development 2016; 13: 65-83</a:t>
            </a:r>
          </a:p>
          <a:p>
            <a:r>
              <a:rPr lang="en-US" dirty="0"/>
              <a:t>‘a condition in which you feel </a:t>
            </a:r>
          </a:p>
          <a:p>
            <a:pPr lvl="1"/>
            <a:r>
              <a:rPr lang="en-US" dirty="0"/>
              <a:t>(1) included, </a:t>
            </a:r>
          </a:p>
          <a:p>
            <a:pPr lvl="1"/>
            <a:r>
              <a:rPr lang="en-US" dirty="0"/>
              <a:t>(2) safe to learn, </a:t>
            </a:r>
          </a:p>
          <a:p>
            <a:pPr lvl="1"/>
            <a:r>
              <a:rPr lang="en-US" dirty="0"/>
              <a:t>(3) safe to contribute, and </a:t>
            </a:r>
          </a:p>
          <a:p>
            <a:pPr lvl="1"/>
            <a:r>
              <a:rPr lang="en-US" dirty="0"/>
              <a:t>(4) safe to challenge the status quo—all without fear of being embarrassed, marginalized, or punished in some way.’</a:t>
            </a:r>
          </a:p>
          <a:p>
            <a:pPr marL="0" indent="0">
              <a:buNone/>
            </a:pPr>
            <a:r>
              <a:rPr lang="en-US" sz="1400" dirty="0"/>
              <a:t>Clark, Timothy R.. The 4 Stages of Psychological Safety (p. 2). Berrett-Koehler Publishers. Kindle Edition. 2020</a:t>
            </a:r>
          </a:p>
          <a:p>
            <a:pPr lvl="1"/>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5DD66CE6-6FD7-47CD-9913-D34892F16312}"/>
              </a:ext>
            </a:extLst>
          </p:cNvPr>
          <p:cNvSpPr>
            <a:spLocks noGrp="1"/>
          </p:cNvSpPr>
          <p:nvPr>
            <p:ph type="sldNum" sz="quarter" idx="12"/>
          </p:nvPr>
        </p:nvSpPr>
        <p:spPr/>
        <p:txBody>
          <a:bodyPr/>
          <a:lstStyle/>
          <a:p>
            <a:fld id="{0F408A5D-059A-A247-8344-29C129C8EF29}" type="slidenum">
              <a:rPr lang="en-US" smtClean="0"/>
              <a:pPr/>
              <a:t>12</a:t>
            </a:fld>
            <a:endParaRPr lang="en-US" dirty="0"/>
          </a:p>
        </p:txBody>
      </p:sp>
    </p:spTree>
    <p:custDataLst>
      <p:tags r:id="rId1"/>
    </p:custDataLst>
    <p:extLst>
      <p:ext uri="{BB962C8B-B14F-4D97-AF65-F5344CB8AC3E}">
        <p14:creationId xmlns:p14="http://schemas.microsoft.com/office/powerpoint/2010/main" val="378968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890B69-85F4-435C-80AB-4FF570C7B685}"/>
              </a:ext>
            </a:extLst>
          </p:cNvPr>
          <p:cNvSpPr>
            <a:spLocks noGrp="1"/>
          </p:cNvSpPr>
          <p:nvPr>
            <p:ph idx="1"/>
          </p:nvPr>
        </p:nvSpPr>
        <p:spPr>
          <a:xfrm>
            <a:off x="6701588" y="1825625"/>
            <a:ext cx="4652211" cy="4351338"/>
          </a:xfrm>
        </p:spPr>
        <p:txBody>
          <a:bodyPr/>
          <a:lstStyle/>
          <a:p>
            <a:pPr marL="0" indent="0" algn="ctr">
              <a:buNone/>
            </a:pPr>
            <a:r>
              <a:rPr lang="en-US" sz="3600" b="1" dirty="0">
                <a:solidFill>
                  <a:srgbClr val="9A3324"/>
                </a:solidFill>
              </a:rPr>
              <a:t> For the individual, psychological safety is           almost as important as oxygen</a:t>
            </a:r>
          </a:p>
        </p:txBody>
      </p:sp>
      <p:sp>
        <p:nvSpPr>
          <p:cNvPr id="5" name="Slide Number Placeholder 4">
            <a:extLst>
              <a:ext uri="{FF2B5EF4-FFF2-40B4-BE49-F238E27FC236}">
                <a16:creationId xmlns:a16="http://schemas.microsoft.com/office/drawing/2014/main" id="{C3FE0B20-0764-465E-AFB9-9C77D4E0901A}"/>
              </a:ext>
            </a:extLst>
          </p:cNvPr>
          <p:cNvSpPr>
            <a:spLocks noGrp="1"/>
          </p:cNvSpPr>
          <p:nvPr>
            <p:ph type="sldNum" sz="quarter" idx="12"/>
          </p:nvPr>
        </p:nvSpPr>
        <p:spPr/>
        <p:txBody>
          <a:bodyPr/>
          <a:lstStyle/>
          <a:p>
            <a:fld id="{0F408A5D-059A-A247-8344-29C129C8EF29}" type="slidenum">
              <a:rPr lang="en-US" smtClean="0"/>
              <a:pPr/>
              <a:t>13</a:t>
            </a:fld>
            <a:endParaRPr lang="en-US" dirty="0"/>
          </a:p>
        </p:txBody>
      </p:sp>
      <p:pic>
        <p:nvPicPr>
          <p:cNvPr id="6" name="Google Shape;176;p5">
            <a:extLst>
              <a:ext uri="{FF2B5EF4-FFF2-40B4-BE49-F238E27FC236}">
                <a16:creationId xmlns:a16="http://schemas.microsoft.com/office/drawing/2014/main" id="{FD300573-735F-418C-89AD-5F0246DF8CCF}"/>
              </a:ext>
            </a:extLst>
          </p:cNvPr>
          <p:cNvPicPr preferRelativeResize="0"/>
          <p:nvPr/>
        </p:nvPicPr>
        <p:blipFill rotWithShape="1">
          <a:blip r:embed="rId4">
            <a:alphaModFix/>
          </a:blip>
          <a:srcRect/>
          <a:stretch/>
        </p:blipFill>
        <p:spPr>
          <a:xfrm>
            <a:off x="912449" y="235104"/>
            <a:ext cx="5264310" cy="6387791"/>
          </a:xfrm>
          <a:prstGeom prst="rect">
            <a:avLst/>
          </a:prstGeom>
          <a:noFill/>
          <a:ln w="9525" cap="flat" cmpd="sng">
            <a:solidFill>
              <a:srgbClr val="7F7F7F"/>
            </a:solidFill>
            <a:prstDash val="solid"/>
            <a:round/>
            <a:headEnd type="none" w="sm" len="sm"/>
            <a:tailEnd type="none" w="sm" len="sm"/>
          </a:ln>
        </p:spPr>
      </p:pic>
      <p:sp>
        <p:nvSpPr>
          <p:cNvPr id="7" name="Google Shape;178;p5">
            <a:extLst>
              <a:ext uri="{FF2B5EF4-FFF2-40B4-BE49-F238E27FC236}">
                <a16:creationId xmlns:a16="http://schemas.microsoft.com/office/drawing/2014/main" id="{D8BE832E-75FE-47CA-8226-EBC036FDBA89}"/>
              </a:ext>
            </a:extLst>
          </p:cNvPr>
          <p:cNvSpPr/>
          <p:nvPr/>
        </p:nvSpPr>
        <p:spPr>
          <a:xfrm>
            <a:off x="4181700" y="1654100"/>
            <a:ext cx="2174700" cy="23604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77;p5">
            <a:extLst>
              <a:ext uri="{FF2B5EF4-FFF2-40B4-BE49-F238E27FC236}">
                <a16:creationId xmlns:a16="http://schemas.microsoft.com/office/drawing/2014/main" id="{C1A8992F-0B36-4C7B-964E-A8F993B4A857}"/>
              </a:ext>
            </a:extLst>
          </p:cNvPr>
          <p:cNvSpPr txBox="1"/>
          <p:nvPr/>
        </p:nvSpPr>
        <p:spPr>
          <a:xfrm>
            <a:off x="1303970" y="6616033"/>
            <a:ext cx="55389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400" b="0" i="0" u="none" strike="noStrike" cap="none" dirty="0">
                <a:solidFill>
                  <a:srgbClr val="000000"/>
                </a:solidFill>
                <a:latin typeface="Calibri"/>
                <a:ea typeface="Calibri"/>
                <a:cs typeface="Calibri"/>
                <a:sym typeface="Calibri"/>
              </a:rPr>
              <a:t>Timothy Clark. The 4 stages of psychological safety. 2020.</a:t>
            </a:r>
            <a:endParaRPr sz="1400" b="0" i="0" u="none" strike="noStrike" cap="none" dirty="0">
              <a:solidFill>
                <a:srgbClr val="000000"/>
              </a:solidFill>
              <a:latin typeface="Arial"/>
              <a:ea typeface="Arial"/>
              <a:cs typeface="Arial"/>
              <a:sym typeface="Arial"/>
            </a:endParaRPr>
          </a:p>
        </p:txBody>
      </p:sp>
    </p:spTree>
    <p:custDataLst>
      <p:tags r:id="rId1"/>
    </p:custDataLst>
    <p:extLst>
      <p:ext uri="{BB962C8B-B14F-4D97-AF65-F5344CB8AC3E}">
        <p14:creationId xmlns:p14="http://schemas.microsoft.com/office/powerpoint/2010/main" val="209004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2564-DC17-48FE-B9F7-49ACF95FDF1B}"/>
              </a:ext>
            </a:extLst>
          </p:cNvPr>
          <p:cNvSpPr>
            <a:spLocks noGrp="1"/>
          </p:cNvSpPr>
          <p:nvPr>
            <p:ph type="title"/>
          </p:nvPr>
        </p:nvSpPr>
        <p:spPr/>
        <p:txBody>
          <a:bodyPr/>
          <a:lstStyle/>
          <a:p>
            <a:r>
              <a:rPr lang="en-US" dirty="0"/>
              <a:t>A hallmark of psychological safety is the ability to “Speak Up” …</a:t>
            </a:r>
          </a:p>
        </p:txBody>
      </p:sp>
      <p:sp>
        <p:nvSpPr>
          <p:cNvPr id="3" name="Content Placeholder 2">
            <a:extLst>
              <a:ext uri="{FF2B5EF4-FFF2-40B4-BE49-F238E27FC236}">
                <a16:creationId xmlns:a16="http://schemas.microsoft.com/office/drawing/2014/main" id="{B3A07DBA-E1A1-4438-A1EF-9E8DC29C1172}"/>
              </a:ext>
            </a:extLst>
          </p:cNvPr>
          <p:cNvSpPr>
            <a:spLocks noGrp="1"/>
          </p:cNvSpPr>
          <p:nvPr>
            <p:ph idx="1"/>
          </p:nvPr>
        </p:nvSpPr>
        <p:spPr>
          <a:xfrm>
            <a:off x="838200" y="1825625"/>
            <a:ext cx="7309184" cy="4667250"/>
          </a:xfrm>
        </p:spPr>
        <p:txBody>
          <a:bodyPr/>
          <a:lstStyle/>
          <a:p>
            <a:pPr marL="0" indent="0">
              <a:buNone/>
            </a:pPr>
            <a:r>
              <a:rPr lang="en-US" b="1" dirty="0"/>
              <a:t>Speaking Up: </a:t>
            </a:r>
          </a:p>
          <a:p>
            <a:r>
              <a:rPr lang="en-US" dirty="0"/>
              <a:t>‘ taking some degree of interpersonal risk to offer content that one be­lieves is relevant.’</a:t>
            </a:r>
          </a:p>
          <a:p>
            <a:pPr marL="0" indent="0">
              <a:buNone/>
            </a:pPr>
            <a:endParaRPr lang="en-US" dirty="0"/>
          </a:p>
        </p:txBody>
      </p:sp>
      <p:sp>
        <p:nvSpPr>
          <p:cNvPr id="5" name="Slide Number Placeholder 4">
            <a:extLst>
              <a:ext uri="{FF2B5EF4-FFF2-40B4-BE49-F238E27FC236}">
                <a16:creationId xmlns:a16="http://schemas.microsoft.com/office/drawing/2014/main" id="{9788DB52-03F5-4D09-9BD2-062DF69B5D4B}"/>
              </a:ext>
            </a:extLst>
          </p:cNvPr>
          <p:cNvSpPr>
            <a:spLocks noGrp="1"/>
          </p:cNvSpPr>
          <p:nvPr>
            <p:ph type="sldNum" sz="quarter" idx="12"/>
          </p:nvPr>
        </p:nvSpPr>
        <p:spPr/>
        <p:txBody>
          <a:bodyPr/>
          <a:lstStyle/>
          <a:p>
            <a:fld id="{0F408A5D-059A-A247-8344-29C129C8EF29}" type="slidenum">
              <a:rPr lang="en-US" smtClean="0"/>
              <a:pPr/>
              <a:t>14</a:t>
            </a:fld>
            <a:endParaRPr lang="en-US" dirty="0"/>
          </a:p>
        </p:txBody>
      </p:sp>
      <p:pic>
        <p:nvPicPr>
          <p:cNvPr id="7" name="Picture 6">
            <a:extLst>
              <a:ext uri="{FF2B5EF4-FFF2-40B4-BE49-F238E27FC236}">
                <a16:creationId xmlns:a16="http://schemas.microsoft.com/office/drawing/2014/main" id="{6CDD106D-CAC8-42EF-97FD-75588BD1506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147384" y="2388566"/>
            <a:ext cx="3206416" cy="2857202"/>
          </a:xfrm>
          <a:prstGeom prst="rect">
            <a:avLst/>
          </a:prstGeom>
        </p:spPr>
      </p:pic>
      <p:sp>
        <p:nvSpPr>
          <p:cNvPr id="8" name="TextBox 7">
            <a:extLst>
              <a:ext uri="{FF2B5EF4-FFF2-40B4-BE49-F238E27FC236}">
                <a16:creationId xmlns:a16="http://schemas.microsoft.com/office/drawing/2014/main" id="{B148548E-6B79-4EEA-B5FA-4B0735A37462}"/>
              </a:ext>
            </a:extLst>
          </p:cNvPr>
          <p:cNvSpPr txBox="1"/>
          <p:nvPr/>
        </p:nvSpPr>
        <p:spPr>
          <a:xfrm>
            <a:off x="838200" y="5831942"/>
            <a:ext cx="10772274" cy="523220"/>
          </a:xfrm>
          <a:prstGeom prst="rect">
            <a:avLst/>
          </a:prstGeom>
          <a:noFill/>
        </p:spPr>
        <p:txBody>
          <a:bodyPr wrap="square" rtlCol="0">
            <a:spAutoFit/>
          </a:bodyPr>
          <a:lstStyle/>
          <a:p>
            <a:r>
              <a:rPr lang="en-US" sz="1400" dirty="0" err="1"/>
              <a:t>Nembhart</a:t>
            </a:r>
            <a:r>
              <a:rPr lang="en-US" sz="1400" dirty="0"/>
              <a:t> IM, Edmondson AE. Psychological Safety: A Foundation for Speaking Up, Collaboration, and Experimentation in Organizations. The Oxford Handbook of Positive Organizational Scholarship Nov 2012</a:t>
            </a:r>
          </a:p>
        </p:txBody>
      </p:sp>
    </p:spTree>
    <p:custDataLst>
      <p:tags r:id="rId1"/>
    </p:custDataLst>
    <p:extLst>
      <p:ext uri="{BB962C8B-B14F-4D97-AF65-F5344CB8AC3E}">
        <p14:creationId xmlns:p14="http://schemas.microsoft.com/office/powerpoint/2010/main" val="405859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78743D8-3199-4B88-9F16-0F0697D6640B}"/>
              </a:ext>
            </a:extLst>
          </p:cNvPr>
          <p:cNvSpPr>
            <a:spLocks noGrp="1"/>
          </p:cNvSpPr>
          <p:nvPr>
            <p:ph type="sldNum" sz="quarter" idx="12"/>
          </p:nvPr>
        </p:nvSpPr>
        <p:spPr/>
        <p:txBody>
          <a:bodyPr/>
          <a:lstStyle/>
          <a:p>
            <a:fld id="{0F408A5D-059A-A247-8344-29C129C8EF29}" type="slidenum">
              <a:rPr lang="en-US" smtClean="0"/>
              <a:pPr/>
              <a:t>15</a:t>
            </a:fld>
            <a:endParaRPr lang="en-US" dirty="0"/>
          </a:p>
        </p:txBody>
      </p:sp>
      <p:pic>
        <p:nvPicPr>
          <p:cNvPr id="6" name="Google Shape;194;ge15efa4a77_0_1">
            <a:extLst>
              <a:ext uri="{FF2B5EF4-FFF2-40B4-BE49-F238E27FC236}">
                <a16:creationId xmlns:a16="http://schemas.microsoft.com/office/drawing/2014/main" id="{084C138E-0C30-4C1E-AEA8-B0D8585B0859}"/>
              </a:ext>
            </a:extLst>
          </p:cNvPr>
          <p:cNvPicPr preferRelativeResize="0"/>
          <p:nvPr/>
        </p:nvPicPr>
        <p:blipFill rotWithShape="1">
          <a:blip r:embed="rId4">
            <a:alphaModFix/>
          </a:blip>
          <a:srcRect/>
          <a:stretch/>
        </p:blipFill>
        <p:spPr>
          <a:xfrm>
            <a:off x="838201" y="655707"/>
            <a:ext cx="4652211" cy="4903770"/>
          </a:xfrm>
          <a:prstGeom prst="rect">
            <a:avLst/>
          </a:prstGeom>
          <a:noFill/>
          <a:ln>
            <a:noFill/>
          </a:ln>
        </p:spPr>
      </p:pic>
      <p:sp>
        <p:nvSpPr>
          <p:cNvPr id="8" name="TextBox 7">
            <a:extLst>
              <a:ext uri="{FF2B5EF4-FFF2-40B4-BE49-F238E27FC236}">
                <a16:creationId xmlns:a16="http://schemas.microsoft.com/office/drawing/2014/main" id="{67863794-E70F-4323-97A0-624D175C37D8}"/>
              </a:ext>
            </a:extLst>
          </p:cNvPr>
          <p:cNvSpPr txBox="1"/>
          <p:nvPr/>
        </p:nvSpPr>
        <p:spPr>
          <a:xfrm>
            <a:off x="430163" y="5794167"/>
            <a:ext cx="11546825" cy="738664"/>
          </a:xfrm>
          <a:prstGeom prst="rect">
            <a:avLst/>
          </a:prstGeom>
          <a:noFill/>
        </p:spPr>
        <p:txBody>
          <a:bodyPr wrap="square" rtlCol="0">
            <a:spAutoFit/>
          </a:bodyPr>
          <a:lstStyle/>
          <a:p>
            <a:r>
              <a:rPr lang="en-US" sz="1400" dirty="0"/>
              <a:t>Leigh S Hamby, John D </a:t>
            </a:r>
            <a:r>
              <a:rPr lang="en-US" sz="1400" dirty="0" err="1"/>
              <a:t>Birkmeyer</a:t>
            </a:r>
            <a:r>
              <a:rPr lang="en-US" sz="1400" dirty="0"/>
              <a:t>, Christian </a:t>
            </a:r>
            <a:r>
              <a:rPr lang="en-US" sz="1400" dirty="0" err="1"/>
              <a:t>Birkmeyer</a:t>
            </a:r>
            <a:r>
              <a:rPr lang="en-US" sz="1400" dirty="0"/>
              <a:t>, Jacqueline A </a:t>
            </a:r>
            <a:r>
              <a:rPr lang="en-US" sz="1400" dirty="0" err="1"/>
              <a:t>Alksnitis</a:t>
            </a:r>
            <a:r>
              <a:rPr lang="en-US" sz="1400" dirty="0"/>
              <a:t>, Lisa Ryder, Richard Dow, Using prospective outcomes data to improve morbidity and mortality conferences, Current Surgery, Volume 57, Issue 4, 2000, Pages 384-388, ISSN 0149-7944,</a:t>
            </a:r>
          </a:p>
          <a:p>
            <a:r>
              <a:rPr lang="en-US" sz="1400" dirty="0">
                <a:hlinkClick r:id="rId5"/>
              </a:rPr>
              <a:t>(https://doi.org/10.1016/S0149-7944(00)00251-8</a:t>
            </a:r>
            <a:r>
              <a:rPr lang="en-US" sz="1400" dirty="0"/>
              <a:t>.  </a:t>
            </a:r>
            <a:r>
              <a:rPr lang="en-US" sz="1400" dirty="0">
                <a:hlinkClick r:id="rId6"/>
              </a:rPr>
              <a:t>https://www.sciencedirect.com/science/article/pii/S0149794400002518</a:t>
            </a:r>
            <a:r>
              <a:rPr lang="en-US" sz="1400" dirty="0"/>
              <a:t>)</a:t>
            </a:r>
          </a:p>
        </p:txBody>
      </p:sp>
      <p:sp>
        <p:nvSpPr>
          <p:cNvPr id="9" name="Content Placeholder 2">
            <a:extLst>
              <a:ext uri="{FF2B5EF4-FFF2-40B4-BE49-F238E27FC236}">
                <a16:creationId xmlns:a16="http://schemas.microsoft.com/office/drawing/2014/main" id="{D162F94E-1FD4-47A2-A706-B24BD238A742}"/>
              </a:ext>
            </a:extLst>
          </p:cNvPr>
          <p:cNvSpPr>
            <a:spLocks noGrp="1"/>
          </p:cNvSpPr>
          <p:nvPr>
            <p:ph idx="1"/>
          </p:nvPr>
        </p:nvSpPr>
        <p:spPr>
          <a:xfrm>
            <a:off x="6340640" y="1812161"/>
            <a:ext cx="4652211" cy="4351338"/>
          </a:xfrm>
        </p:spPr>
        <p:txBody>
          <a:bodyPr/>
          <a:lstStyle/>
          <a:p>
            <a:pPr marL="0" indent="0" algn="ctr">
              <a:buNone/>
            </a:pPr>
            <a:r>
              <a:rPr lang="en-US" sz="3600" b="1" dirty="0">
                <a:solidFill>
                  <a:srgbClr val="9A3324"/>
                </a:solidFill>
              </a:rPr>
              <a:t>Would you feel psychologically safe at these M&amp;M rounds?</a:t>
            </a:r>
          </a:p>
        </p:txBody>
      </p:sp>
    </p:spTree>
    <p:custDataLst>
      <p:tags r:id="rId1"/>
    </p:custDataLst>
    <p:extLst>
      <p:ext uri="{BB962C8B-B14F-4D97-AF65-F5344CB8AC3E}">
        <p14:creationId xmlns:p14="http://schemas.microsoft.com/office/powerpoint/2010/main" val="3202883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4" name="Google Shape;204;ge348a1807f_0_1146"/>
          <p:cNvSpPr/>
          <p:nvPr/>
        </p:nvSpPr>
        <p:spPr>
          <a:xfrm>
            <a:off x="2823049" y="4048765"/>
            <a:ext cx="2137200" cy="500238"/>
          </a:xfrm>
          <a:prstGeom prst="wedgeRoundRectCallout">
            <a:avLst>
              <a:gd name="adj1" fmla="val -63453"/>
              <a:gd name="adj2" fmla="val -12296"/>
              <a:gd name="adj3" fmla="val 16667"/>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200" b="0" i="0" u="none" strike="noStrike" cap="none" dirty="0">
                <a:solidFill>
                  <a:srgbClr val="000000"/>
                </a:solidFill>
                <a:ea typeface="Arial"/>
                <a:cs typeface="Arial"/>
                <a:sym typeface="Arial"/>
              </a:rPr>
              <a:t>I’m ignorant</a:t>
            </a:r>
            <a:endParaRPr sz="2200" b="0" i="0" u="none" strike="noStrike" cap="none" dirty="0">
              <a:solidFill>
                <a:srgbClr val="000000"/>
              </a:solidFill>
              <a:ea typeface="Arial"/>
              <a:cs typeface="Arial"/>
              <a:sym typeface="Arial"/>
            </a:endParaRPr>
          </a:p>
        </p:txBody>
      </p:sp>
      <p:sp>
        <p:nvSpPr>
          <p:cNvPr id="207" name="Google Shape;207;ge348a1807f_0_1146"/>
          <p:cNvSpPr/>
          <p:nvPr/>
        </p:nvSpPr>
        <p:spPr>
          <a:xfrm>
            <a:off x="267101" y="3047226"/>
            <a:ext cx="2642700" cy="533703"/>
          </a:xfrm>
          <a:prstGeom prst="wedgeRoundRectCallout">
            <a:avLst>
              <a:gd name="adj1" fmla="val -5014"/>
              <a:gd name="adj2" fmla="val 133446"/>
              <a:gd name="adj3" fmla="val 16667"/>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200" b="0" i="0" u="none" strike="noStrike" cap="none" dirty="0">
                <a:solidFill>
                  <a:srgbClr val="000000"/>
                </a:solidFill>
                <a:ea typeface="Arial"/>
                <a:cs typeface="Arial"/>
                <a:sym typeface="Arial"/>
              </a:rPr>
              <a:t>I’m </a:t>
            </a:r>
            <a:r>
              <a:rPr lang="en-US" sz="2200" dirty="0"/>
              <a:t>i</a:t>
            </a:r>
            <a:r>
              <a:rPr lang="en-US" sz="2200" b="0" i="0" u="none" strike="noStrike" cap="none" dirty="0">
                <a:solidFill>
                  <a:srgbClr val="000000"/>
                </a:solidFill>
                <a:ea typeface="Arial"/>
                <a:cs typeface="Arial"/>
                <a:sym typeface="Arial"/>
              </a:rPr>
              <a:t>ncompetent</a:t>
            </a:r>
            <a:endParaRPr sz="2200" b="0" i="0" u="none" strike="noStrike" cap="none" dirty="0">
              <a:solidFill>
                <a:srgbClr val="000000"/>
              </a:solidFill>
              <a:ea typeface="Arial"/>
              <a:cs typeface="Arial"/>
              <a:sym typeface="Arial"/>
            </a:endParaRPr>
          </a:p>
        </p:txBody>
      </p:sp>
      <p:pic>
        <p:nvPicPr>
          <p:cNvPr id="3" name="Picture 2">
            <a:extLst>
              <a:ext uri="{FF2B5EF4-FFF2-40B4-BE49-F238E27FC236}">
                <a16:creationId xmlns:a16="http://schemas.microsoft.com/office/drawing/2014/main" id="{A412B3C3-76BA-4366-8366-B3D1B5C58F5E}"/>
              </a:ext>
            </a:extLst>
          </p:cNvPr>
          <p:cNvPicPr>
            <a:picLocks noChangeAspect="1"/>
          </p:cNvPicPr>
          <p:nvPr/>
        </p:nvPicPr>
        <p:blipFill>
          <a:blip r:embed="rId4"/>
          <a:stretch>
            <a:fillRect/>
          </a:stretch>
        </p:blipFill>
        <p:spPr>
          <a:xfrm>
            <a:off x="1033715" y="3658941"/>
            <a:ext cx="1714500" cy="2743200"/>
          </a:xfrm>
          <a:prstGeom prst="rect">
            <a:avLst/>
          </a:prstGeom>
        </p:spPr>
      </p:pic>
      <p:pic>
        <p:nvPicPr>
          <p:cNvPr id="5" name="Picture 4">
            <a:extLst>
              <a:ext uri="{FF2B5EF4-FFF2-40B4-BE49-F238E27FC236}">
                <a16:creationId xmlns:a16="http://schemas.microsoft.com/office/drawing/2014/main" id="{C380C13B-4DBB-4D2A-9B82-B70A65A83FD6}"/>
              </a:ext>
            </a:extLst>
          </p:cNvPr>
          <p:cNvPicPr>
            <a:picLocks noChangeAspect="1"/>
          </p:cNvPicPr>
          <p:nvPr/>
        </p:nvPicPr>
        <p:blipFill>
          <a:blip r:embed="rId5"/>
          <a:stretch>
            <a:fillRect/>
          </a:stretch>
        </p:blipFill>
        <p:spPr>
          <a:xfrm>
            <a:off x="5146529" y="3909060"/>
            <a:ext cx="1714500" cy="2743200"/>
          </a:xfrm>
          <a:prstGeom prst="rect">
            <a:avLst/>
          </a:prstGeom>
        </p:spPr>
      </p:pic>
      <p:sp>
        <p:nvSpPr>
          <p:cNvPr id="13" name="Google Shape;204;ge348a1807f_0_1146">
            <a:extLst>
              <a:ext uri="{FF2B5EF4-FFF2-40B4-BE49-F238E27FC236}">
                <a16:creationId xmlns:a16="http://schemas.microsoft.com/office/drawing/2014/main" id="{0503E61E-BD01-4DF9-9F01-2ACA6BC54C75}"/>
              </a:ext>
            </a:extLst>
          </p:cNvPr>
          <p:cNvSpPr/>
          <p:nvPr/>
        </p:nvSpPr>
        <p:spPr>
          <a:xfrm>
            <a:off x="6240378" y="3408822"/>
            <a:ext cx="2137200" cy="500238"/>
          </a:xfrm>
          <a:prstGeom prst="wedgeRoundRectCallout">
            <a:avLst>
              <a:gd name="adj1" fmla="val -46001"/>
              <a:gd name="adj2" fmla="val 98342"/>
              <a:gd name="adj3" fmla="val 16667"/>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200" b="0" i="0" u="none" strike="noStrike" cap="none" dirty="0">
                <a:solidFill>
                  <a:srgbClr val="000000"/>
                </a:solidFill>
                <a:ea typeface="Arial"/>
                <a:cs typeface="Arial"/>
                <a:sym typeface="Arial"/>
              </a:rPr>
              <a:t>I’m disruptive</a:t>
            </a:r>
            <a:endParaRPr sz="2200" b="0" i="0" u="none" strike="noStrike" cap="none" dirty="0">
              <a:solidFill>
                <a:srgbClr val="000000"/>
              </a:solidFill>
              <a:ea typeface="Arial"/>
              <a:cs typeface="Arial"/>
              <a:sym typeface="Arial"/>
            </a:endParaRPr>
          </a:p>
        </p:txBody>
      </p:sp>
      <p:pic>
        <p:nvPicPr>
          <p:cNvPr id="7" name="Picture 6">
            <a:extLst>
              <a:ext uri="{FF2B5EF4-FFF2-40B4-BE49-F238E27FC236}">
                <a16:creationId xmlns:a16="http://schemas.microsoft.com/office/drawing/2014/main" id="{72A1D452-86B9-456E-AF19-9042E361CA0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680449" y="3711457"/>
            <a:ext cx="1714500" cy="2843079"/>
          </a:xfrm>
          <a:prstGeom prst="rect">
            <a:avLst/>
          </a:prstGeom>
        </p:spPr>
      </p:pic>
      <p:sp>
        <p:nvSpPr>
          <p:cNvPr id="8" name="TextBox 7">
            <a:extLst>
              <a:ext uri="{FF2B5EF4-FFF2-40B4-BE49-F238E27FC236}">
                <a16:creationId xmlns:a16="http://schemas.microsoft.com/office/drawing/2014/main" id="{64882070-6F37-4070-8D3D-90E0E59BAEE6}"/>
              </a:ext>
            </a:extLst>
          </p:cNvPr>
          <p:cNvSpPr txBox="1"/>
          <p:nvPr/>
        </p:nvSpPr>
        <p:spPr>
          <a:xfrm>
            <a:off x="9147898" y="6627168"/>
            <a:ext cx="4135671" cy="230832"/>
          </a:xfrm>
          <a:prstGeom prst="rect">
            <a:avLst/>
          </a:prstGeom>
          <a:noFill/>
        </p:spPr>
        <p:txBody>
          <a:bodyPr wrap="square" rtlCol="0">
            <a:spAutoFit/>
          </a:bodyPr>
          <a:lstStyle/>
          <a:p>
            <a:r>
              <a:rPr lang="en-US" sz="900">
                <a:hlinkClick r:id="rId7" tooltip="https://pngimg.com/download/82769"/>
              </a:rPr>
              <a:t>This Photo</a:t>
            </a:r>
            <a:r>
              <a:rPr lang="en-US" sz="900"/>
              <a:t> by Unknown Author is licensed under </a:t>
            </a:r>
            <a:r>
              <a:rPr lang="en-US" sz="900">
                <a:hlinkClick r:id="rId8" tooltip="https://creativecommons.org/licenses/by-nc/3.0/"/>
              </a:rPr>
              <a:t>CC BY-NC</a:t>
            </a:r>
            <a:endParaRPr lang="en-US" sz="900"/>
          </a:p>
        </p:txBody>
      </p:sp>
      <p:sp>
        <p:nvSpPr>
          <p:cNvPr id="17" name="Google Shape;204;ge348a1807f_0_1146">
            <a:extLst>
              <a:ext uri="{FF2B5EF4-FFF2-40B4-BE49-F238E27FC236}">
                <a16:creationId xmlns:a16="http://schemas.microsoft.com/office/drawing/2014/main" id="{45451A60-1EA3-44E9-A1BF-40942DF75A75}"/>
              </a:ext>
            </a:extLst>
          </p:cNvPr>
          <p:cNvSpPr/>
          <p:nvPr/>
        </p:nvSpPr>
        <p:spPr>
          <a:xfrm>
            <a:off x="8852481" y="2721615"/>
            <a:ext cx="2137200" cy="500238"/>
          </a:xfrm>
          <a:prstGeom prst="wedgeRoundRectCallout">
            <a:avLst>
              <a:gd name="adj1" fmla="val 19324"/>
              <a:gd name="adj2" fmla="val 122488"/>
              <a:gd name="adj3" fmla="val 16667"/>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200" b="0" i="0" u="none" strike="noStrike" cap="none" dirty="0">
                <a:solidFill>
                  <a:srgbClr val="000000"/>
                </a:solidFill>
                <a:ea typeface="Arial"/>
                <a:cs typeface="Arial"/>
                <a:sym typeface="Arial"/>
              </a:rPr>
              <a:t>I’m too negative</a:t>
            </a:r>
            <a:endParaRPr sz="2200" b="0" i="0" u="none" strike="noStrike" cap="none" dirty="0">
              <a:solidFill>
                <a:srgbClr val="000000"/>
              </a:solidFill>
              <a:ea typeface="Arial"/>
              <a:cs typeface="Arial"/>
              <a:sym typeface="Arial"/>
            </a:endParaRPr>
          </a:p>
        </p:txBody>
      </p:sp>
      <p:sp>
        <p:nvSpPr>
          <p:cNvPr id="9" name="Content Placeholder 8">
            <a:extLst>
              <a:ext uri="{FF2B5EF4-FFF2-40B4-BE49-F238E27FC236}">
                <a16:creationId xmlns:a16="http://schemas.microsoft.com/office/drawing/2014/main" id="{B1BE6BB5-564A-47A1-9015-591B888410F8}"/>
              </a:ext>
            </a:extLst>
          </p:cNvPr>
          <p:cNvSpPr>
            <a:spLocks noGrp="1"/>
          </p:cNvSpPr>
          <p:nvPr>
            <p:ph idx="1"/>
          </p:nvPr>
        </p:nvSpPr>
        <p:spPr>
          <a:xfrm>
            <a:off x="620249" y="303464"/>
            <a:ext cx="10515600" cy="2164607"/>
          </a:xfrm>
        </p:spPr>
        <p:txBody>
          <a:bodyPr/>
          <a:lstStyle/>
          <a:p>
            <a:r>
              <a:rPr lang="en-US" b="1" dirty="0">
                <a:solidFill>
                  <a:srgbClr val="9A3324"/>
                </a:solidFill>
              </a:rPr>
              <a:t>Not feeling psychologically safe: </a:t>
            </a:r>
          </a:p>
          <a:p>
            <a:r>
              <a:rPr lang="en-US" dirty="0"/>
              <a:t>impairs your self perception, your ability to speak up &amp; your learning through these 4 image risk fears</a:t>
            </a:r>
          </a:p>
          <a:p>
            <a:r>
              <a:rPr lang="en-US" sz="1400" dirty="0"/>
              <a:t>- Edmondson AC. Teaming: How Organizations Learn, Innovate, and Compete in the Knowledge Economy. 2012. </a:t>
            </a:r>
          </a:p>
          <a:p>
            <a:endParaRPr lang="en-US"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0F5E9-176F-4FAB-974F-1DF4979B68FB}"/>
              </a:ext>
            </a:extLst>
          </p:cNvPr>
          <p:cNvSpPr>
            <a:spLocks noGrp="1"/>
          </p:cNvSpPr>
          <p:nvPr>
            <p:ph type="title"/>
          </p:nvPr>
        </p:nvSpPr>
        <p:spPr/>
        <p:txBody>
          <a:bodyPr/>
          <a:lstStyle/>
          <a:p>
            <a:r>
              <a:rPr lang="en-US" dirty="0"/>
              <a:t>Why feeling unsafe is a threat</a:t>
            </a:r>
          </a:p>
        </p:txBody>
      </p:sp>
      <p:sp>
        <p:nvSpPr>
          <p:cNvPr id="3" name="Footer Placeholder 2">
            <a:extLst>
              <a:ext uri="{FF2B5EF4-FFF2-40B4-BE49-F238E27FC236}">
                <a16:creationId xmlns:a16="http://schemas.microsoft.com/office/drawing/2014/main" id="{DDA9EF40-58A8-476C-A121-95376F838065}"/>
              </a:ext>
            </a:extLst>
          </p:cNvPr>
          <p:cNvSpPr>
            <a:spLocks noGrp="1"/>
          </p:cNvSpPr>
          <p:nvPr>
            <p:ph type="ftr" sz="quarter" idx="4294967295"/>
          </p:nvPr>
        </p:nvSpPr>
        <p:spPr>
          <a:xfrm>
            <a:off x="1292202" y="6532831"/>
            <a:ext cx="4052882" cy="317852"/>
          </a:xfrm>
        </p:spPr>
        <p:txBody>
          <a:bodyPr/>
          <a:lstStyle/>
          <a:p>
            <a:r>
              <a:rPr lang="en-US"/>
              <a:t>Document Title</a:t>
            </a:r>
            <a:endParaRPr lang="en-US" dirty="0"/>
          </a:p>
        </p:txBody>
      </p:sp>
      <p:sp>
        <p:nvSpPr>
          <p:cNvPr id="4" name="Slide Number Placeholder 3">
            <a:extLst>
              <a:ext uri="{FF2B5EF4-FFF2-40B4-BE49-F238E27FC236}">
                <a16:creationId xmlns:a16="http://schemas.microsoft.com/office/drawing/2014/main" id="{29E9ADB1-BD14-4503-AEE4-CFC27DCDADC2}"/>
              </a:ext>
            </a:extLst>
          </p:cNvPr>
          <p:cNvSpPr>
            <a:spLocks noGrp="1"/>
          </p:cNvSpPr>
          <p:nvPr>
            <p:ph type="sldNum" sz="quarter" idx="12"/>
          </p:nvPr>
        </p:nvSpPr>
        <p:spPr/>
        <p:txBody>
          <a:bodyPr/>
          <a:lstStyle/>
          <a:p>
            <a:fld id="{0F408A5D-059A-A247-8344-29C129C8EF29}" type="slidenum">
              <a:rPr lang="en-US" smtClean="0"/>
              <a:pPr/>
              <a:t>17</a:t>
            </a:fld>
            <a:endParaRPr lang="en-US" dirty="0"/>
          </a:p>
        </p:txBody>
      </p:sp>
      <p:pic>
        <p:nvPicPr>
          <p:cNvPr id="7" name="Google Shape;214;ge348a1807f_0_1208">
            <a:extLst>
              <a:ext uri="{FF2B5EF4-FFF2-40B4-BE49-F238E27FC236}">
                <a16:creationId xmlns:a16="http://schemas.microsoft.com/office/drawing/2014/main" id="{AF182551-7221-4556-AA97-267DE1EE35C0}"/>
              </a:ext>
            </a:extLst>
          </p:cNvPr>
          <p:cNvPicPr preferRelativeResize="0"/>
          <p:nvPr/>
        </p:nvPicPr>
        <p:blipFill rotWithShape="1">
          <a:blip r:embed="rId4">
            <a:alphaModFix/>
          </a:blip>
          <a:srcRect/>
          <a:stretch/>
        </p:blipFill>
        <p:spPr>
          <a:xfrm>
            <a:off x="1493900" y="1378600"/>
            <a:ext cx="9204203" cy="4862375"/>
          </a:xfrm>
          <a:prstGeom prst="rect">
            <a:avLst/>
          </a:prstGeom>
          <a:noFill/>
          <a:ln>
            <a:noFill/>
          </a:ln>
        </p:spPr>
      </p:pic>
      <p:sp>
        <p:nvSpPr>
          <p:cNvPr id="8" name="Google Shape;215;ge348a1807f_0_1208">
            <a:extLst>
              <a:ext uri="{FF2B5EF4-FFF2-40B4-BE49-F238E27FC236}">
                <a16:creationId xmlns:a16="http://schemas.microsoft.com/office/drawing/2014/main" id="{A2969C3F-87E0-484D-AB36-560557E3AC34}"/>
              </a:ext>
            </a:extLst>
          </p:cNvPr>
          <p:cNvSpPr txBox="1"/>
          <p:nvPr/>
        </p:nvSpPr>
        <p:spPr>
          <a:xfrm>
            <a:off x="242925" y="6240975"/>
            <a:ext cx="11949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t>Image used with permission from Dr. Diane de Camps </a:t>
            </a:r>
            <a:r>
              <a:rPr lang="en-US" sz="1400" dirty="0" err="1"/>
              <a:t>Meschino</a:t>
            </a:r>
            <a:r>
              <a:rPr lang="en-US" sz="1400" dirty="0"/>
              <a:t> based on </a:t>
            </a:r>
            <a:r>
              <a:rPr lang="en-US" sz="1400" dirty="0">
                <a:solidFill>
                  <a:schemeClr val="dk1"/>
                </a:solidFill>
              </a:rPr>
              <a:t>Rock D. Managing with the Brain in Mind:  August 27, 2009 / </a:t>
            </a:r>
            <a:r>
              <a:rPr lang="en-US" sz="1400" dirty="0">
                <a:solidFill>
                  <a:schemeClr val="dk1"/>
                </a:solidFill>
                <a:uFill>
                  <a:noFill/>
                </a:uFill>
                <a:hlinkClick r:id="rId5">
                  <a:extLst>
                    <a:ext uri="{A12FA001-AC4F-418D-AE19-62706E023703}">
                      <ahyp:hlinkClr xmlns:ahyp="http://schemas.microsoft.com/office/drawing/2018/hyperlinkcolor" val="tx"/>
                    </a:ext>
                  </a:extLst>
                </a:hlinkClick>
              </a:rPr>
              <a:t>Autumn 2009 / Issue 56</a:t>
            </a:r>
            <a:r>
              <a:rPr lang="en-US" sz="1400" dirty="0">
                <a:solidFill>
                  <a:schemeClr val="dk1"/>
                </a:solidFill>
              </a:rPr>
              <a:t> </a:t>
            </a:r>
            <a:endParaRPr sz="1400" dirty="0">
              <a:solidFill>
                <a:schemeClr val="dk1"/>
              </a:solidFill>
            </a:endParaRPr>
          </a:p>
          <a:p>
            <a:pPr marL="0" lvl="0" indent="0" algn="l" rtl="0">
              <a:spcBef>
                <a:spcPts val="0"/>
              </a:spcBef>
              <a:spcAft>
                <a:spcPts val="0"/>
              </a:spcAft>
              <a:buNone/>
            </a:pPr>
            <a:endParaRPr sz="1400" dirty="0"/>
          </a:p>
        </p:txBody>
      </p:sp>
    </p:spTree>
    <p:custDataLst>
      <p:tags r:id="rId1"/>
    </p:custDataLst>
    <p:extLst>
      <p:ext uri="{BB962C8B-B14F-4D97-AF65-F5344CB8AC3E}">
        <p14:creationId xmlns:p14="http://schemas.microsoft.com/office/powerpoint/2010/main" val="2480486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B43BA1-6F17-4441-AF1C-DB7B0DE3C7C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029052" y="2271339"/>
            <a:ext cx="2923994" cy="2953234"/>
          </a:xfrm>
          <a:prstGeom prst="rect">
            <a:avLst/>
          </a:prstGeom>
        </p:spPr>
      </p:pic>
      <p:sp>
        <p:nvSpPr>
          <p:cNvPr id="2" name="Title 1">
            <a:extLst>
              <a:ext uri="{FF2B5EF4-FFF2-40B4-BE49-F238E27FC236}">
                <a16:creationId xmlns:a16="http://schemas.microsoft.com/office/drawing/2014/main" id="{BBD88370-8E96-4D6B-92E7-EA6CDF199E45}"/>
              </a:ext>
            </a:extLst>
          </p:cNvPr>
          <p:cNvSpPr>
            <a:spLocks noGrp="1"/>
          </p:cNvSpPr>
          <p:nvPr>
            <p:ph type="title"/>
          </p:nvPr>
        </p:nvSpPr>
        <p:spPr/>
        <p:txBody>
          <a:bodyPr/>
          <a:lstStyle/>
          <a:p>
            <a:r>
              <a:rPr lang="en-US" dirty="0"/>
              <a:t>Psychological safety is important in teams</a:t>
            </a:r>
          </a:p>
        </p:txBody>
      </p:sp>
      <p:sp>
        <p:nvSpPr>
          <p:cNvPr id="3" name="Content Placeholder 2">
            <a:extLst>
              <a:ext uri="{FF2B5EF4-FFF2-40B4-BE49-F238E27FC236}">
                <a16:creationId xmlns:a16="http://schemas.microsoft.com/office/drawing/2014/main" id="{3043ACBD-CCDE-40BB-8A53-74A16319D1F5}"/>
              </a:ext>
            </a:extLst>
          </p:cNvPr>
          <p:cNvSpPr>
            <a:spLocks noGrp="1"/>
          </p:cNvSpPr>
          <p:nvPr>
            <p:ph idx="1"/>
          </p:nvPr>
        </p:nvSpPr>
        <p:spPr>
          <a:xfrm>
            <a:off x="838200" y="1825625"/>
            <a:ext cx="6310745" cy="4351338"/>
          </a:xfrm>
        </p:spPr>
        <p:txBody>
          <a:bodyPr/>
          <a:lstStyle/>
          <a:p>
            <a:pPr marL="0" indent="0">
              <a:buNone/>
            </a:pPr>
            <a:r>
              <a:rPr lang="en-US" b="1" dirty="0"/>
              <a:t>Safe teams:</a:t>
            </a:r>
          </a:p>
          <a:p>
            <a:pPr lvl="1"/>
            <a:r>
              <a:rPr lang="en-US" dirty="0"/>
              <a:t>Trust in others not to attempt to gain personal advantage at their expense</a:t>
            </a:r>
          </a:p>
          <a:p>
            <a:pPr lvl="1"/>
            <a:r>
              <a:rPr lang="en-US" dirty="0"/>
              <a:t>Lack fear of failure</a:t>
            </a:r>
          </a:p>
          <a:p>
            <a:pPr lvl="1"/>
            <a:r>
              <a:rPr lang="en-US" dirty="0"/>
              <a:t>Feel free to speak up</a:t>
            </a:r>
          </a:p>
          <a:p>
            <a:pPr lvl="1"/>
            <a:r>
              <a:rPr lang="en-US" dirty="0"/>
              <a:t>Comfortable being themselves</a:t>
            </a:r>
          </a:p>
          <a:p>
            <a:pPr lvl="1"/>
            <a:r>
              <a:rPr lang="en-US" dirty="0"/>
              <a:t>Better team performance</a:t>
            </a:r>
          </a:p>
          <a:p>
            <a:pPr lvl="1"/>
            <a:r>
              <a:rPr lang="en-US" dirty="0"/>
              <a:t>More engagement in quality improvement &amp; team learning activities</a:t>
            </a:r>
          </a:p>
          <a:p>
            <a:endParaRPr lang="en-US" dirty="0"/>
          </a:p>
          <a:p>
            <a:endParaRPr lang="en-US" dirty="0"/>
          </a:p>
        </p:txBody>
      </p:sp>
      <p:sp>
        <p:nvSpPr>
          <p:cNvPr id="5" name="Slide Number Placeholder 4">
            <a:extLst>
              <a:ext uri="{FF2B5EF4-FFF2-40B4-BE49-F238E27FC236}">
                <a16:creationId xmlns:a16="http://schemas.microsoft.com/office/drawing/2014/main" id="{D99DFAF9-4836-484B-B9ED-D9A2510928BE}"/>
              </a:ext>
            </a:extLst>
          </p:cNvPr>
          <p:cNvSpPr>
            <a:spLocks noGrp="1"/>
          </p:cNvSpPr>
          <p:nvPr>
            <p:ph type="sldNum" sz="quarter" idx="12"/>
          </p:nvPr>
        </p:nvSpPr>
        <p:spPr/>
        <p:txBody>
          <a:bodyPr/>
          <a:lstStyle/>
          <a:p>
            <a:fld id="{0F408A5D-059A-A247-8344-29C129C8EF29}" type="slidenum">
              <a:rPr lang="en-US" smtClean="0"/>
              <a:pPr/>
              <a:t>18</a:t>
            </a:fld>
            <a:endParaRPr lang="en-US" dirty="0"/>
          </a:p>
        </p:txBody>
      </p:sp>
      <p:sp>
        <p:nvSpPr>
          <p:cNvPr id="6" name="Google Shape;233;ge348a1807f_0_1031">
            <a:extLst>
              <a:ext uri="{FF2B5EF4-FFF2-40B4-BE49-F238E27FC236}">
                <a16:creationId xmlns:a16="http://schemas.microsoft.com/office/drawing/2014/main" id="{00E75681-4360-4FD6-B0EB-D9CB6A13FA58}"/>
              </a:ext>
            </a:extLst>
          </p:cNvPr>
          <p:cNvSpPr txBox="1"/>
          <p:nvPr/>
        </p:nvSpPr>
        <p:spPr>
          <a:xfrm>
            <a:off x="371700" y="5936175"/>
            <a:ext cx="118203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400" i="0" u="none" strike="noStrike" cap="none" dirty="0">
                <a:solidFill>
                  <a:schemeClr val="dk1"/>
                </a:solidFill>
                <a:latin typeface="Calibri"/>
                <a:ea typeface="Calibri"/>
                <a:cs typeface="Calibri"/>
                <a:sym typeface="Calibri"/>
              </a:rPr>
              <a:t>Edmondson A. Psychological safety and learning behavior in work teams. 1999</a:t>
            </a:r>
            <a:endParaRPr sz="140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400" i="0" u="none" strike="noStrike" cap="none" dirty="0">
                <a:solidFill>
                  <a:schemeClr val="dk1"/>
                </a:solidFill>
                <a:latin typeface="Calibri"/>
                <a:ea typeface="Calibri"/>
                <a:cs typeface="Calibri"/>
                <a:sym typeface="Calibri"/>
              </a:rPr>
              <a:t>O’Donovan R. A systematic review exploring the content and outcomes of interventions to improve psychological safety, speaking up and voice </a:t>
            </a:r>
            <a:r>
              <a:rPr lang="en-US" sz="1400" i="0" u="none" strike="noStrike" cap="none" dirty="0" err="1">
                <a:solidFill>
                  <a:schemeClr val="dk1"/>
                </a:solidFill>
                <a:latin typeface="Calibri"/>
                <a:ea typeface="Calibri"/>
                <a:cs typeface="Calibri"/>
                <a:sym typeface="Calibri"/>
              </a:rPr>
              <a:t>behaviour</a:t>
            </a:r>
            <a:r>
              <a:rPr lang="en-US" sz="1400" i="0" u="none" strike="noStrike" cap="none" dirty="0">
                <a:solidFill>
                  <a:schemeClr val="dk1"/>
                </a:solidFill>
                <a:latin typeface="Calibri"/>
                <a:ea typeface="Calibri"/>
                <a:cs typeface="Calibri"/>
                <a:sym typeface="Calibri"/>
              </a:rPr>
              <a:t>.</a:t>
            </a:r>
            <a:r>
              <a:rPr lang="en-US" sz="1400" dirty="0">
                <a:solidFill>
                  <a:schemeClr val="dk1"/>
                </a:solidFill>
                <a:latin typeface="Calibri"/>
                <a:ea typeface="Calibri"/>
                <a:cs typeface="Calibri"/>
                <a:sym typeface="Calibri"/>
              </a:rPr>
              <a:t> </a:t>
            </a:r>
            <a:r>
              <a:rPr lang="en-US" sz="1400" i="0" u="none" strike="noStrike" cap="none" dirty="0">
                <a:solidFill>
                  <a:srgbClr val="131413"/>
                </a:solidFill>
                <a:latin typeface="Calibri"/>
                <a:ea typeface="Calibri"/>
                <a:cs typeface="Calibri"/>
                <a:sym typeface="Calibri"/>
              </a:rPr>
              <a:t>2020</a:t>
            </a:r>
            <a:endParaRPr sz="1400" b="1" i="0" u="none" strike="noStrike" cap="none" dirty="0">
              <a:solidFill>
                <a:schemeClr val="dk1"/>
              </a:solidFill>
              <a:highlight>
                <a:srgbClr val="D3D3D3"/>
              </a:highlight>
              <a:latin typeface="Calibri"/>
              <a:ea typeface="Calibri"/>
              <a:cs typeface="Calibri"/>
              <a:sym typeface="Calibri"/>
            </a:endParaRPr>
          </a:p>
        </p:txBody>
      </p:sp>
      <p:sp>
        <p:nvSpPr>
          <p:cNvPr id="9" name="TextBox 8">
            <a:extLst>
              <a:ext uri="{FF2B5EF4-FFF2-40B4-BE49-F238E27FC236}">
                <a16:creationId xmlns:a16="http://schemas.microsoft.com/office/drawing/2014/main" id="{F2604D4F-BA2B-4A1E-B8A9-4CE5CDF23C85}"/>
              </a:ext>
            </a:extLst>
          </p:cNvPr>
          <p:cNvSpPr txBox="1"/>
          <p:nvPr/>
        </p:nvSpPr>
        <p:spPr>
          <a:xfrm>
            <a:off x="8029052" y="5258649"/>
            <a:ext cx="6790099" cy="230832"/>
          </a:xfrm>
          <a:prstGeom prst="rect">
            <a:avLst/>
          </a:prstGeom>
          <a:noFill/>
        </p:spPr>
        <p:txBody>
          <a:bodyPr wrap="square" rtlCol="0">
            <a:spAutoFit/>
          </a:bodyPr>
          <a:lstStyle/>
          <a:p>
            <a:r>
              <a:rPr lang="en-US" sz="900">
                <a:hlinkClick r:id="rId5" tooltip="https://researchoutreach.org/articles/what-team-communication-can-tell-us-about-team-effectiveness/"/>
              </a:rPr>
              <a:t>This Photo</a:t>
            </a:r>
            <a:r>
              <a:rPr lang="en-US" sz="900"/>
              <a:t> by Unknown Author is licensed under </a:t>
            </a:r>
            <a:r>
              <a:rPr lang="en-US" sz="900">
                <a:hlinkClick r:id="rId6" tooltip="https://creativecommons.org/licenses/by-nc-nd/3.0/"/>
              </a:rPr>
              <a:t>CC BY-NC-ND</a:t>
            </a:r>
            <a:endParaRPr lang="en-US" sz="900"/>
          </a:p>
        </p:txBody>
      </p:sp>
    </p:spTree>
    <p:custDataLst>
      <p:tags r:id="rId1"/>
    </p:custDataLst>
    <p:extLst>
      <p:ext uri="{BB962C8B-B14F-4D97-AF65-F5344CB8AC3E}">
        <p14:creationId xmlns:p14="http://schemas.microsoft.com/office/powerpoint/2010/main" val="4218802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F0F6-3D87-42EB-8E2D-3BC2AB6B4B3D}"/>
              </a:ext>
            </a:extLst>
          </p:cNvPr>
          <p:cNvSpPr>
            <a:spLocks noGrp="1"/>
          </p:cNvSpPr>
          <p:nvPr>
            <p:ph type="title"/>
          </p:nvPr>
        </p:nvSpPr>
        <p:spPr/>
        <p:txBody>
          <a:bodyPr/>
          <a:lstStyle/>
          <a:p>
            <a:r>
              <a:rPr lang="en-US" dirty="0"/>
              <a:t>Do I feel psychologically safe on this team?</a:t>
            </a:r>
          </a:p>
        </p:txBody>
      </p:sp>
      <p:sp>
        <p:nvSpPr>
          <p:cNvPr id="3" name="Content Placeholder 2">
            <a:extLst>
              <a:ext uri="{FF2B5EF4-FFF2-40B4-BE49-F238E27FC236}">
                <a16:creationId xmlns:a16="http://schemas.microsoft.com/office/drawing/2014/main" id="{79005D4E-D36C-4DFB-B4C0-9E7E32A23220}"/>
              </a:ext>
            </a:extLst>
          </p:cNvPr>
          <p:cNvSpPr>
            <a:spLocks noGrp="1"/>
          </p:cNvSpPr>
          <p:nvPr>
            <p:ph idx="1"/>
          </p:nvPr>
        </p:nvSpPr>
        <p:spPr/>
        <p:txBody>
          <a:bodyPr/>
          <a:lstStyle/>
          <a:p>
            <a:pPr marL="514350" indent="-514350">
              <a:spcBef>
                <a:spcPts val="1200"/>
              </a:spcBef>
              <a:buFont typeface="+mj-lt"/>
              <a:buAutoNum type="arabicPeriod"/>
            </a:pPr>
            <a:r>
              <a:rPr lang="en-US" sz="2600" dirty="0"/>
              <a:t>When someone makes a mistake in this team, it is not held against him or her. </a:t>
            </a:r>
          </a:p>
          <a:p>
            <a:pPr marL="514350" indent="-514350">
              <a:spcBef>
                <a:spcPts val="1200"/>
              </a:spcBef>
              <a:buFont typeface="+mj-lt"/>
              <a:buAutoNum type="arabicPeriod"/>
            </a:pPr>
            <a:r>
              <a:rPr lang="en-US" sz="2600" dirty="0"/>
              <a:t>In this team, it is easy to discuss difficult issues and problems.</a:t>
            </a:r>
          </a:p>
          <a:p>
            <a:pPr marL="514350" indent="-514350">
              <a:spcBef>
                <a:spcPts val="1200"/>
              </a:spcBef>
              <a:buFont typeface="+mj-lt"/>
              <a:buAutoNum type="arabicPeriod"/>
            </a:pPr>
            <a:r>
              <a:rPr lang="en-US" sz="2600" dirty="0"/>
              <a:t>In this team, people are not rejected for being different.</a:t>
            </a:r>
          </a:p>
          <a:p>
            <a:pPr marL="514350" indent="-514350">
              <a:spcBef>
                <a:spcPts val="1200"/>
              </a:spcBef>
              <a:buFont typeface="+mj-lt"/>
              <a:buAutoNum type="arabicPeriod"/>
            </a:pPr>
            <a:r>
              <a:rPr lang="en-US" sz="2600" dirty="0"/>
              <a:t>It is completely safe to take a risk on this team.</a:t>
            </a:r>
          </a:p>
          <a:p>
            <a:pPr marL="514350" indent="-514350">
              <a:spcBef>
                <a:spcPts val="1200"/>
              </a:spcBef>
              <a:buFont typeface="+mj-lt"/>
              <a:buAutoNum type="arabicPeriod"/>
            </a:pPr>
            <a:r>
              <a:rPr lang="en-US" sz="2600" dirty="0"/>
              <a:t>It is not difficult to ask other members of this team for help. </a:t>
            </a:r>
          </a:p>
          <a:p>
            <a:pPr marL="514350" indent="-514350">
              <a:spcBef>
                <a:spcPts val="1200"/>
              </a:spcBef>
              <a:buFont typeface="+mj-lt"/>
              <a:buAutoNum type="arabicPeriod"/>
            </a:pPr>
            <a:r>
              <a:rPr lang="en-US" sz="2600" dirty="0"/>
              <a:t>Members of this team value and respect each others' contributions.</a:t>
            </a:r>
          </a:p>
          <a:p>
            <a:pPr marL="514350" indent="-514350">
              <a:spcBef>
                <a:spcPts val="1200"/>
              </a:spcBef>
              <a:buFont typeface="+mj-lt"/>
              <a:buAutoNum type="arabicPeriod"/>
            </a:pPr>
            <a:r>
              <a:rPr lang="en-US" sz="2600" dirty="0"/>
              <a:t>Working with members of this team, my unique skills and talents  are valued and utilized.</a:t>
            </a:r>
          </a:p>
          <a:p>
            <a:pPr>
              <a:spcBef>
                <a:spcPts val="1200"/>
              </a:spcBef>
            </a:pPr>
            <a:endParaRPr lang="en-US" sz="2600" dirty="0"/>
          </a:p>
        </p:txBody>
      </p:sp>
      <p:sp>
        <p:nvSpPr>
          <p:cNvPr id="5" name="Slide Number Placeholder 4">
            <a:extLst>
              <a:ext uri="{FF2B5EF4-FFF2-40B4-BE49-F238E27FC236}">
                <a16:creationId xmlns:a16="http://schemas.microsoft.com/office/drawing/2014/main" id="{B0B6AB90-D891-42E1-B512-5DD9A0584C8B}"/>
              </a:ext>
            </a:extLst>
          </p:cNvPr>
          <p:cNvSpPr>
            <a:spLocks noGrp="1"/>
          </p:cNvSpPr>
          <p:nvPr>
            <p:ph type="sldNum" sz="quarter" idx="12"/>
          </p:nvPr>
        </p:nvSpPr>
        <p:spPr/>
        <p:txBody>
          <a:bodyPr/>
          <a:lstStyle/>
          <a:p>
            <a:fld id="{0F408A5D-059A-A247-8344-29C129C8EF29}" type="slidenum">
              <a:rPr lang="en-US" smtClean="0"/>
              <a:pPr/>
              <a:t>19</a:t>
            </a:fld>
            <a:endParaRPr lang="en-US" dirty="0"/>
          </a:p>
        </p:txBody>
      </p:sp>
      <p:sp>
        <p:nvSpPr>
          <p:cNvPr id="6" name="Google Shape;240;gb80cc9c844_1_0">
            <a:extLst>
              <a:ext uri="{FF2B5EF4-FFF2-40B4-BE49-F238E27FC236}">
                <a16:creationId xmlns:a16="http://schemas.microsoft.com/office/drawing/2014/main" id="{A99F67FC-097E-496F-B462-CF2B4C83501C}"/>
              </a:ext>
            </a:extLst>
          </p:cNvPr>
          <p:cNvSpPr txBox="1"/>
          <p:nvPr/>
        </p:nvSpPr>
        <p:spPr>
          <a:xfrm>
            <a:off x="355800" y="6092796"/>
            <a:ext cx="114804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t>Adapted from: </a:t>
            </a:r>
            <a:r>
              <a:rPr lang="en-US" sz="1400" dirty="0">
                <a:solidFill>
                  <a:schemeClr val="dk1"/>
                </a:solidFill>
              </a:rPr>
              <a:t>Edmondson A. Psychological safety and learning behavior in work teams. Administrative Science Quarterly 1999; 44:350-83</a:t>
            </a:r>
            <a:endParaRPr sz="1400" dirty="0"/>
          </a:p>
        </p:txBody>
      </p:sp>
    </p:spTree>
    <p:custDataLst>
      <p:tags r:id="rId1"/>
    </p:custDataLst>
    <p:extLst>
      <p:ext uri="{BB962C8B-B14F-4D97-AF65-F5344CB8AC3E}">
        <p14:creationId xmlns:p14="http://schemas.microsoft.com/office/powerpoint/2010/main" val="2409623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0CF64C-28DB-4AEA-934D-9940BB671276}"/>
              </a:ext>
            </a:extLst>
          </p:cNvPr>
          <p:cNvSpPr>
            <a:spLocks noGrp="1"/>
          </p:cNvSpPr>
          <p:nvPr>
            <p:ph type="ctrTitle"/>
          </p:nvPr>
        </p:nvSpPr>
        <p:spPr/>
        <p:txBody>
          <a:bodyPr/>
          <a:lstStyle/>
          <a:p>
            <a:r>
              <a:rPr lang="en-US" dirty="0"/>
              <a:t>Psychological Safety</a:t>
            </a:r>
          </a:p>
        </p:txBody>
      </p:sp>
      <p:sp>
        <p:nvSpPr>
          <p:cNvPr id="5" name="Subtitle 4">
            <a:extLst>
              <a:ext uri="{FF2B5EF4-FFF2-40B4-BE49-F238E27FC236}">
                <a16:creationId xmlns:a16="http://schemas.microsoft.com/office/drawing/2014/main" id="{6C8B5BE6-9EEA-4464-BB86-432F3F3C03D3}"/>
              </a:ext>
            </a:extLst>
          </p:cNvPr>
          <p:cNvSpPr>
            <a:spLocks noGrp="1"/>
          </p:cNvSpPr>
          <p:nvPr>
            <p:ph type="subTitle" idx="1"/>
          </p:nvPr>
        </p:nvSpPr>
        <p:spPr/>
        <p:txBody>
          <a:bodyPr/>
          <a:lstStyle/>
          <a:p>
            <a:r>
              <a:rPr lang="en-US" dirty="0"/>
              <a:t>A Key Element of a Culture of Safety</a:t>
            </a:r>
          </a:p>
        </p:txBody>
      </p:sp>
      <p:sp>
        <p:nvSpPr>
          <p:cNvPr id="7" name="TextBox 6">
            <a:extLst>
              <a:ext uri="{FF2B5EF4-FFF2-40B4-BE49-F238E27FC236}">
                <a16:creationId xmlns:a16="http://schemas.microsoft.com/office/drawing/2014/main" id="{CD1E8EF6-D54C-4A12-AFA0-99E6A3CC6627}"/>
              </a:ext>
            </a:extLst>
          </p:cNvPr>
          <p:cNvSpPr txBox="1"/>
          <p:nvPr/>
        </p:nvSpPr>
        <p:spPr>
          <a:xfrm>
            <a:off x="1501531" y="4793001"/>
            <a:ext cx="5653649" cy="1525995"/>
          </a:xfrm>
          <a:prstGeom prst="rect">
            <a:avLst/>
          </a:prstGeom>
          <a:noFill/>
        </p:spPr>
        <p:txBody>
          <a:bodyPr wrap="square" rtlCol="0">
            <a:spAutoFit/>
          </a:bodyPr>
          <a:lstStyle/>
          <a:p>
            <a:pPr lvl="0">
              <a:lnSpc>
                <a:spcPct val="70000"/>
              </a:lnSpc>
              <a:spcBef>
                <a:spcPts val="1000"/>
              </a:spcBef>
              <a:buClr>
                <a:schemeClr val="tx1"/>
              </a:buClr>
              <a:buSzPts val="1632"/>
            </a:pPr>
            <a:r>
              <a:rPr lang="en-US" sz="2400" b="1" dirty="0">
                <a:latin typeface="Open Sans" panose="020B0606030504020204" pitchFamily="34" charset="0"/>
                <a:ea typeface="Open Sans" panose="020B0606030504020204" pitchFamily="34" charset="0"/>
                <a:cs typeface="Open Sans" panose="020B0606030504020204" pitchFamily="34" charset="0"/>
              </a:rPr>
              <a:t>Presented by: </a:t>
            </a:r>
          </a:p>
          <a:p>
            <a:pPr marL="285750" lvl="0" indent="-285750">
              <a:lnSpc>
                <a:spcPct val="70000"/>
              </a:lnSpc>
              <a:spcBef>
                <a:spcPts val="1000"/>
              </a:spcBef>
              <a:buClr>
                <a:schemeClr val="tx1"/>
              </a:buClr>
              <a:buSzPts val="1632"/>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sym typeface="Trebuchet MS"/>
              </a:rPr>
              <a:t>Insert presenter name(s)</a:t>
            </a:r>
          </a:p>
          <a:p>
            <a:pPr marL="285750" lvl="0" indent="-285750">
              <a:lnSpc>
                <a:spcPct val="70000"/>
              </a:lnSpc>
              <a:spcBef>
                <a:spcPts val="1000"/>
              </a:spcBef>
              <a:buClr>
                <a:schemeClr val="tx1"/>
              </a:buClr>
              <a:buSzPts val="1632"/>
              <a:buFont typeface="Arial" panose="020B0604020202020204" pitchFamily="34" charset="0"/>
              <a:buChar char="•"/>
            </a:pPr>
            <a:endParaRPr lang="en-US" sz="2400" b="1" dirty="0">
              <a:latin typeface="Open Sans" panose="020B0606030504020204" pitchFamily="34" charset="0"/>
              <a:ea typeface="Open Sans" panose="020B0606030504020204" pitchFamily="34" charset="0"/>
              <a:cs typeface="Open Sans" panose="020B0606030504020204" pitchFamily="34" charset="0"/>
              <a:sym typeface="Trebuchet MS"/>
            </a:endParaRPr>
          </a:p>
          <a:p>
            <a:pPr marL="285750" lvl="0" indent="-285750">
              <a:lnSpc>
                <a:spcPct val="70000"/>
              </a:lnSpc>
              <a:spcBef>
                <a:spcPts val="1000"/>
              </a:spcBef>
              <a:buClr>
                <a:schemeClr val="tx1"/>
              </a:buClr>
              <a:buSzPts val="1632"/>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sym typeface="Trebuchet MS"/>
            </a:endParaRPr>
          </a:p>
        </p:txBody>
      </p:sp>
    </p:spTree>
    <p:custDataLst>
      <p:tags r:id="rId1"/>
    </p:custDataLst>
    <p:extLst>
      <p:ext uri="{BB962C8B-B14F-4D97-AF65-F5344CB8AC3E}">
        <p14:creationId xmlns:p14="http://schemas.microsoft.com/office/powerpoint/2010/main" val="1280279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0611B22A-173F-4356-826F-F40F9EF6A9DA}"/>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1539406" y="1484417"/>
            <a:ext cx="3051644" cy="4064690"/>
          </a:xfrm>
        </p:spPr>
      </p:pic>
      <p:sp>
        <p:nvSpPr>
          <p:cNvPr id="13" name="Content Placeholder 12">
            <a:extLst>
              <a:ext uri="{FF2B5EF4-FFF2-40B4-BE49-F238E27FC236}">
                <a16:creationId xmlns:a16="http://schemas.microsoft.com/office/drawing/2014/main" id="{B9D8641C-8054-4B5A-AAA0-42B7255FE9D2}"/>
              </a:ext>
            </a:extLst>
          </p:cNvPr>
          <p:cNvSpPr>
            <a:spLocks noGrp="1"/>
          </p:cNvSpPr>
          <p:nvPr>
            <p:ph sz="half" idx="2"/>
          </p:nvPr>
        </p:nvSpPr>
        <p:spPr/>
        <p:txBody>
          <a:bodyPr/>
          <a:lstStyle/>
          <a:p>
            <a:pPr marL="0" indent="0" algn="ctr">
              <a:buNone/>
            </a:pPr>
            <a:endParaRPr lang="en-US" dirty="0"/>
          </a:p>
          <a:p>
            <a:pPr marL="0" indent="0" algn="ctr">
              <a:buNone/>
            </a:pPr>
            <a:endParaRPr lang="en-US" dirty="0"/>
          </a:p>
          <a:p>
            <a:pPr marL="0" indent="0" algn="ctr">
              <a:buNone/>
            </a:pPr>
            <a:r>
              <a:rPr lang="en-US" sz="4400" b="1" dirty="0">
                <a:solidFill>
                  <a:srgbClr val="9A3324"/>
                </a:solidFill>
              </a:rPr>
              <a:t>Questions?</a:t>
            </a:r>
          </a:p>
        </p:txBody>
      </p:sp>
      <p:sp>
        <p:nvSpPr>
          <p:cNvPr id="5" name="Slide Number Placeholder 4">
            <a:extLst>
              <a:ext uri="{FF2B5EF4-FFF2-40B4-BE49-F238E27FC236}">
                <a16:creationId xmlns:a16="http://schemas.microsoft.com/office/drawing/2014/main" id="{E36F39F5-8EA8-480A-B2ED-41DB9512C9D9}"/>
              </a:ext>
            </a:extLst>
          </p:cNvPr>
          <p:cNvSpPr>
            <a:spLocks noGrp="1"/>
          </p:cNvSpPr>
          <p:nvPr>
            <p:ph type="sldNum" sz="quarter" idx="12"/>
          </p:nvPr>
        </p:nvSpPr>
        <p:spPr/>
        <p:txBody>
          <a:bodyPr/>
          <a:lstStyle/>
          <a:p>
            <a:fld id="{0F408A5D-059A-A247-8344-29C129C8EF29}" type="slidenum">
              <a:rPr lang="en-US" smtClean="0"/>
              <a:pPr/>
              <a:t>20</a:t>
            </a:fld>
            <a:endParaRPr lang="en-US" dirty="0"/>
          </a:p>
        </p:txBody>
      </p:sp>
      <p:sp>
        <p:nvSpPr>
          <p:cNvPr id="16" name="TextBox 15">
            <a:extLst>
              <a:ext uri="{FF2B5EF4-FFF2-40B4-BE49-F238E27FC236}">
                <a16:creationId xmlns:a16="http://schemas.microsoft.com/office/drawing/2014/main" id="{213D5E90-791D-41EF-BEF4-AF5BB80779EF}"/>
              </a:ext>
            </a:extLst>
          </p:cNvPr>
          <p:cNvSpPr txBox="1"/>
          <p:nvPr/>
        </p:nvSpPr>
        <p:spPr>
          <a:xfrm>
            <a:off x="1377538" y="5549106"/>
            <a:ext cx="3213512" cy="230832"/>
          </a:xfrm>
          <a:prstGeom prst="rect">
            <a:avLst/>
          </a:prstGeom>
          <a:noFill/>
        </p:spPr>
        <p:txBody>
          <a:bodyPr wrap="square" rtlCol="0">
            <a:spAutoFit/>
          </a:bodyPr>
          <a:lstStyle/>
          <a:p>
            <a:r>
              <a:rPr lang="en-US" sz="900" dirty="0">
                <a:hlinkClick r:id="rId4" tooltip="http://pen2payper.deviantart.com/art/Wise-Owl-Corner-Day-4-198126640"/>
              </a:rPr>
              <a:t>This Photo</a:t>
            </a:r>
            <a:r>
              <a:rPr lang="en-US" sz="900" dirty="0"/>
              <a:t> by Unknown Author is licensed under </a:t>
            </a:r>
            <a:r>
              <a:rPr lang="en-US" sz="900" dirty="0">
                <a:hlinkClick r:id="rId5" tooltip="https://creativecommons.org/licenses/by-nc-nd/3.0/"/>
              </a:rPr>
              <a:t>CC BY-NC-ND</a:t>
            </a:r>
            <a:endParaRPr lang="en-US" sz="900" dirty="0"/>
          </a:p>
        </p:txBody>
      </p:sp>
    </p:spTree>
    <p:custDataLst>
      <p:tags r:id="rId1"/>
    </p:custDataLst>
    <p:extLst>
      <p:ext uri="{BB962C8B-B14F-4D97-AF65-F5344CB8AC3E}">
        <p14:creationId xmlns:p14="http://schemas.microsoft.com/office/powerpoint/2010/main" val="3640082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le:The 4 Stages of Psychological Safety Framework, Dr. Timothy R Clark.png">
            <a:extLst>
              <a:ext uri="{FF2B5EF4-FFF2-40B4-BE49-F238E27FC236}">
                <a16:creationId xmlns:a16="http://schemas.microsoft.com/office/drawing/2014/main" id="{B5FB7B22-3A42-4C25-B572-20FF13FD5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8485" y="365124"/>
            <a:ext cx="5955030" cy="580010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76;p38">
            <a:extLst>
              <a:ext uri="{FF2B5EF4-FFF2-40B4-BE49-F238E27FC236}">
                <a16:creationId xmlns:a16="http://schemas.microsoft.com/office/drawing/2014/main" id="{B7FD0F6A-ED07-4843-8AD2-F2E01B3C6DFA}"/>
              </a:ext>
            </a:extLst>
          </p:cNvPr>
          <p:cNvSpPr txBox="1"/>
          <p:nvPr/>
        </p:nvSpPr>
        <p:spPr>
          <a:xfrm>
            <a:off x="2399536" y="5969675"/>
            <a:ext cx="8653274"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400" b="0" i="0" u="none" strike="noStrike" cap="none" dirty="0">
                <a:solidFill>
                  <a:srgbClr val="000000"/>
                </a:solidFill>
                <a:ea typeface="Calibri"/>
                <a:cs typeface="Calibri"/>
                <a:sym typeface="Calibri"/>
              </a:rPr>
              <a:t>Timothy Clark. The 4 stages of psychological safety. 2020.</a:t>
            </a:r>
          </a:p>
          <a:p>
            <a:pPr>
              <a:buClr>
                <a:srgbClr val="000000"/>
              </a:buClr>
              <a:buSzPts val="1800"/>
            </a:pPr>
            <a:r>
              <a:rPr lang="en-US" sz="1400" dirty="0"/>
              <a:t>This file is licensed under the </a:t>
            </a:r>
            <a:r>
              <a:rPr lang="en-US" sz="1400" dirty="0">
                <a:hlinkClick r:id="rId5" tooltip="w:en:Creative Commons"/>
              </a:rPr>
              <a:t>Creative Commons</a:t>
            </a:r>
            <a:r>
              <a:rPr lang="en-US" sz="1400" dirty="0"/>
              <a:t> </a:t>
            </a:r>
            <a:r>
              <a:rPr lang="en-US" sz="1400" dirty="0">
                <a:hlinkClick r:id="rId6"/>
              </a:rPr>
              <a:t>Attribution-Share Alike 4.0 International</a:t>
            </a:r>
            <a:r>
              <a:rPr lang="en-US" sz="1400" dirty="0"/>
              <a:t> license.</a:t>
            </a:r>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000000"/>
              </a:solidFill>
              <a:ea typeface="Arial"/>
              <a:cs typeface="Arial"/>
              <a:sym typeface="Arial"/>
            </a:endParaRPr>
          </a:p>
        </p:txBody>
      </p:sp>
    </p:spTree>
    <p:custDataLst>
      <p:tags r:id="rId1"/>
    </p:custDataLst>
    <p:extLst>
      <p:ext uri="{BB962C8B-B14F-4D97-AF65-F5344CB8AC3E}">
        <p14:creationId xmlns:p14="http://schemas.microsoft.com/office/powerpoint/2010/main" val="2919153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20A27E-B7FD-4CCB-8659-990F3764486D}"/>
              </a:ext>
            </a:extLst>
          </p:cNvPr>
          <p:cNvSpPr>
            <a:spLocks noGrp="1"/>
          </p:cNvSpPr>
          <p:nvPr>
            <p:ph type="title"/>
          </p:nvPr>
        </p:nvSpPr>
        <p:spPr>
          <a:xfrm>
            <a:off x="838199" y="365125"/>
            <a:ext cx="10964779" cy="1325563"/>
          </a:xfrm>
        </p:spPr>
        <p:txBody>
          <a:bodyPr/>
          <a:lstStyle/>
          <a:p>
            <a:r>
              <a:rPr lang="en-US" dirty="0"/>
              <a:t>Fostering psychological safety: Considerations</a:t>
            </a:r>
          </a:p>
        </p:txBody>
      </p:sp>
      <p:sp>
        <p:nvSpPr>
          <p:cNvPr id="8" name="Content Placeholder 7">
            <a:extLst>
              <a:ext uri="{FF2B5EF4-FFF2-40B4-BE49-F238E27FC236}">
                <a16:creationId xmlns:a16="http://schemas.microsoft.com/office/drawing/2014/main" id="{858D0DE8-53BE-4CE0-8D9B-B06B0AAC530A}"/>
              </a:ext>
            </a:extLst>
          </p:cNvPr>
          <p:cNvSpPr>
            <a:spLocks noGrp="1"/>
          </p:cNvSpPr>
          <p:nvPr>
            <p:ph idx="1"/>
          </p:nvPr>
        </p:nvSpPr>
        <p:spPr/>
        <p:txBody>
          <a:bodyPr>
            <a:normAutofit fontScale="92500" lnSpcReduction="20000"/>
          </a:bodyPr>
          <a:lstStyle/>
          <a:p>
            <a:pPr>
              <a:lnSpc>
                <a:spcPct val="120000"/>
              </a:lnSpc>
              <a:spcBef>
                <a:spcPts val="0"/>
              </a:spcBef>
            </a:pPr>
            <a:r>
              <a:rPr lang="en-US" dirty="0"/>
              <a:t>Be self-aware and manage your emotions</a:t>
            </a:r>
          </a:p>
          <a:p>
            <a:pPr>
              <a:lnSpc>
                <a:spcPct val="120000"/>
              </a:lnSpc>
              <a:spcBef>
                <a:spcPts val="0"/>
              </a:spcBef>
            </a:pPr>
            <a:r>
              <a:rPr lang="en-US" dirty="0"/>
              <a:t>Mentalize: try to understand what is prompting the </a:t>
            </a:r>
            <a:r>
              <a:rPr lang="en-US" dirty="0" err="1"/>
              <a:t>behaviour</a:t>
            </a:r>
            <a:r>
              <a:rPr lang="en-US" dirty="0"/>
              <a:t> of others</a:t>
            </a:r>
          </a:p>
          <a:p>
            <a:pPr>
              <a:lnSpc>
                <a:spcPct val="120000"/>
              </a:lnSpc>
              <a:spcBef>
                <a:spcPts val="0"/>
              </a:spcBef>
            </a:pPr>
            <a:r>
              <a:rPr lang="en-US" dirty="0"/>
              <a:t>Encourage and model open and transparent communication</a:t>
            </a:r>
          </a:p>
          <a:p>
            <a:pPr>
              <a:lnSpc>
                <a:spcPct val="120000"/>
              </a:lnSpc>
              <a:spcBef>
                <a:spcPts val="0"/>
              </a:spcBef>
            </a:pPr>
            <a:r>
              <a:rPr lang="en-US" dirty="0"/>
              <a:t>Speak up</a:t>
            </a:r>
          </a:p>
          <a:p>
            <a:pPr>
              <a:lnSpc>
                <a:spcPct val="120000"/>
              </a:lnSpc>
              <a:spcBef>
                <a:spcPts val="0"/>
              </a:spcBef>
            </a:pPr>
            <a:r>
              <a:rPr lang="en-US" dirty="0"/>
              <a:t>Give everyone a voice</a:t>
            </a:r>
          </a:p>
          <a:p>
            <a:pPr>
              <a:lnSpc>
                <a:spcPct val="120000"/>
              </a:lnSpc>
              <a:spcBef>
                <a:spcPts val="0"/>
              </a:spcBef>
            </a:pPr>
            <a:r>
              <a:rPr lang="en-US" dirty="0"/>
              <a:t>Model personal fallibility and growth mindset</a:t>
            </a:r>
          </a:p>
          <a:p>
            <a:pPr>
              <a:lnSpc>
                <a:spcPct val="120000"/>
              </a:lnSpc>
              <a:spcBef>
                <a:spcPts val="0"/>
              </a:spcBef>
            </a:pPr>
            <a:r>
              <a:rPr lang="en-US" dirty="0"/>
              <a:t>Flatten hierarchy</a:t>
            </a:r>
          </a:p>
          <a:p>
            <a:pPr>
              <a:lnSpc>
                <a:spcPct val="120000"/>
              </a:lnSpc>
              <a:spcBef>
                <a:spcPts val="0"/>
              </a:spcBef>
            </a:pPr>
            <a:r>
              <a:rPr lang="en-US" dirty="0"/>
              <a:t>Mentorship: encourage positive relationships</a:t>
            </a:r>
          </a:p>
          <a:p>
            <a:pPr>
              <a:lnSpc>
                <a:spcPct val="120000"/>
              </a:lnSpc>
              <a:spcBef>
                <a:spcPts val="0"/>
              </a:spcBef>
            </a:pPr>
            <a:r>
              <a:rPr lang="en-US" dirty="0"/>
              <a:t>Shared mental model of team's goal</a:t>
            </a:r>
          </a:p>
          <a:p>
            <a:pPr>
              <a:lnSpc>
                <a:spcPct val="120000"/>
              </a:lnSpc>
              <a:spcBef>
                <a:spcPts val="0"/>
              </a:spcBef>
            </a:pPr>
            <a:r>
              <a:rPr lang="en-US" dirty="0"/>
              <a:t>Cultivate a culture of learning and improvement</a:t>
            </a:r>
          </a:p>
        </p:txBody>
      </p:sp>
      <p:sp>
        <p:nvSpPr>
          <p:cNvPr id="6" name="Slide Number Placeholder 5">
            <a:extLst>
              <a:ext uri="{FF2B5EF4-FFF2-40B4-BE49-F238E27FC236}">
                <a16:creationId xmlns:a16="http://schemas.microsoft.com/office/drawing/2014/main" id="{A624F662-9C77-4B8B-B4B7-D28613D6A45D}"/>
              </a:ext>
            </a:extLst>
          </p:cNvPr>
          <p:cNvSpPr>
            <a:spLocks noGrp="1"/>
          </p:cNvSpPr>
          <p:nvPr>
            <p:ph type="sldNum" sz="quarter" idx="12"/>
          </p:nvPr>
        </p:nvSpPr>
        <p:spPr/>
        <p:txBody>
          <a:bodyPr/>
          <a:lstStyle/>
          <a:p>
            <a:fld id="{0F408A5D-059A-A247-8344-29C129C8EF29}" type="slidenum">
              <a:rPr lang="en-US" smtClean="0"/>
              <a:pPr/>
              <a:t>22</a:t>
            </a:fld>
            <a:endParaRPr lang="en-US" dirty="0"/>
          </a:p>
        </p:txBody>
      </p:sp>
    </p:spTree>
    <p:custDataLst>
      <p:tags r:id="rId1"/>
    </p:custDataLst>
    <p:extLst>
      <p:ext uri="{BB962C8B-B14F-4D97-AF65-F5344CB8AC3E}">
        <p14:creationId xmlns:p14="http://schemas.microsoft.com/office/powerpoint/2010/main" val="300025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97F7-DA1C-4E9D-9D4D-7C8B897B0AEC}"/>
              </a:ext>
            </a:extLst>
          </p:cNvPr>
          <p:cNvSpPr>
            <a:spLocks noGrp="1"/>
          </p:cNvSpPr>
          <p:nvPr>
            <p:ph type="title"/>
          </p:nvPr>
        </p:nvSpPr>
        <p:spPr/>
        <p:txBody>
          <a:bodyPr/>
          <a:lstStyle/>
          <a:p>
            <a:r>
              <a:rPr lang="en-US" dirty="0"/>
              <a:t>Leadership practices for psychological safety</a:t>
            </a:r>
          </a:p>
        </p:txBody>
      </p:sp>
      <p:sp>
        <p:nvSpPr>
          <p:cNvPr id="3" name="Content Placeholder 2">
            <a:extLst>
              <a:ext uri="{FF2B5EF4-FFF2-40B4-BE49-F238E27FC236}">
                <a16:creationId xmlns:a16="http://schemas.microsoft.com/office/drawing/2014/main" id="{9E8BFF0A-F4AD-43E7-831C-AA330BD90334}"/>
              </a:ext>
            </a:extLst>
          </p:cNvPr>
          <p:cNvSpPr>
            <a:spLocks noGrp="1"/>
          </p:cNvSpPr>
          <p:nvPr>
            <p:ph idx="1"/>
          </p:nvPr>
        </p:nvSpPr>
        <p:spPr/>
        <p:txBody>
          <a:bodyPr/>
          <a:lstStyle/>
          <a:p>
            <a:r>
              <a:rPr lang="en-US" dirty="0"/>
              <a:t>Act to increase psychological safety in your team</a:t>
            </a:r>
          </a:p>
          <a:p>
            <a:pPr lvl="1"/>
            <a:r>
              <a:rPr lang="en-US" dirty="0"/>
              <a:t>Identify the excluded and invite them to coffee</a:t>
            </a:r>
          </a:p>
          <a:p>
            <a:pPr lvl="1"/>
            <a:r>
              <a:rPr lang="en-US" dirty="0"/>
              <a:t>Praise contributions to psychological safety in front of the group</a:t>
            </a:r>
          </a:p>
          <a:p>
            <a:pPr lvl="1"/>
            <a:r>
              <a:rPr lang="en-US" dirty="0"/>
              <a:t>Encourage discussion of psychological safety in any meeting context</a:t>
            </a:r>
          </a:p>
          <a:p>
            <a:pPr lvl="1"/>
            <a:r>
              <a:rPr lang="en-US" dirty="0"/>
              <a:t>Model appropriate approaches to disagreement. In your next disagreement, reflect to the other person with, “what I heard you say . . .” before responding with your point</a:t>
            </a:r>
          </a:p>
          <a:p>
            <a:endParaRPr lang="en-US" dirty="0"/>
          </a:p>
        </p:txBody>
      </p:sp>
      <p:sp>
        <p:nvSpPr>
          <p:cNvPr id="5" name="Slide Number Placeholder 4">
            <a:extLst>
              <a:ext uri="{FF2B5EF4-FFF2-40B4-BE49-F238E27FC236}">
                <a16:creationId xmlns:a16="http://schemas.microsoft.com/office/drawing/2014/main" id="{85273652-CAD0-4D0C-AB4C-458D05768D5C}"/>
              </a:ext>
            </a:extLst>
          </p:cNvPr>
          <p:cNvSpPr>
            <a:spLocks noGrp="1"/>
          </p:cNvSpPr>
          <p:nvPr>
            <p:ph type="sldNum" sz="quarter" idx="12"/>
          </p:nvPr>
        </p:nvSpPr>
        <p:spPr/>
        <p:txBody>
          <a:bodyPr/>
          <a:lstStyle/>
          <a:p>
            <a:fld id="{0F408A5D-059A-A247-8344-29C129C8EF29}" type="slidenum">
              <a:rPr lang="en-US" smtClean="0"/>
              <a:pPr/>
              <a:t>23</a:t>
            </a:fld>
            <a:endParaRPr lang="en-US" dirty="0"/>
          </a:p>
        </p:txBody>
      </p:sp>
    </p:spTree>
    <p:custDataLst>
      <p:tags r:id="rId1"/>
    </p:custDataLst>
    <p:extLst>
      <p:ext uri="{BB962C8B-B14F-4D97-AF65-F5344CB8AC3E}">
        <p14:creationId xmlns:p14="http://schemas.microsoft.com/office/powerpoint/2010/main" val="662718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B9D8641C-8054-4B5A-AAA0-42B7255FE9D2}"/>
              </a:ext>
            </a:extLst>
          </p:cNvPr>
          <p:cNvSpPr>
            <a:spLocks noGrp="1"/>
          </p:cNvSpPr>
          <p:nvPr>
            <p:ph sz="half" idx="2"/>
          </p:nvPr>
        </p:nvSpPr>
        <p:spPr/>
        <p:txBody>
          <a:bodyPr/>
          <a:lstStyle/>
          <a:p>
            <a:pPr marL="0" indent="0" algn="ctr">
              <a:buNone/>
            </a:pPr>
            <a:endParaRPr lang="en-US" dirty="0"/>
          </a:p>
          <a:p>
            <a:pPr marL="0" indent="0" algn="ctr">
              <a:buNone/>
            </a:pPr>
            <a:endParaRPr lang="en-US" dirty="0"/>
          </a:p>
          <a:p>
            <a:pPr marL="0" indent="0" algn="ctr">
              <a:buNone/>
            </a:pPr>
            <a:r>
              <a:rPr lang="en-US" sz="4400" b="1" dirty="0">
                <a:solidFill>
                  <a:srgbClr val="9A3324"/>
                </a:solidFill>
              </a:rPr>
              <a:t>Questions?</a:t>
            </a:r>
          </a:p>
        </p:txBody>
      </p:sp>
      <p:sp>
        <p:nvSpPr>
          <p:cNvPr id="5" name="Slide Number Placeholder 4">
            <a:extLst>
              <a:ext uri="{FF2B5EF4-FFF2-40B4-BE49-F238E27FC236}">
                <a16:creationId xmlns:a16="http://schemas.microsoft.com/office/drawing/2014/main" id="{E36F39F5-8EA8-480A-B2ED-41DB9512C9D9}"/>
              </a:ext>
            </a:extLst>
          </p:cNvPr>
          <p:cNvSpPr>
            <a:spLocks noGrp="1"/>
          </p:cNvSpPr>
          <p:nvPr>
            <p:ph type="sldNum" sz="quarter" idx="12"/>
          </p:nvPr>
        </p:nvSpPr>
        <p:spPr/>
        <p:txBody>
          <a:bodyPr/>
          <a:lstStyle/>
          <a:p>
            <a:fld id="{0F408A5D-059A-A247-8344-29C129C8EF29}" type="slidenum">
              <a:rPr lang="en-US" smtClean="0"/>
              <a:pPr/>
              <a:t>24</a:t>
            </a:fld>
            <a:endParaRPr lang="en-US" dirty="0"/>
          </a:p>
        </p:txBody>
      </p:sp>
      <p:sp>
        <p:nvSpPr>
          <p:cNvPr id="16" name="TextBox 15">
            <a:extLst>
              <a:ext uri="{FF2B5EF4-FFF2-40B4-BE49-F238E27FC236}">
                <a16:creationId xmlns:a16="http://schemas.microsoft.com/office/drawing/2014/main" id="{213D5E90-791D-41EF-BEF4-AF5BB80779EF}"/>
              </a:ext>
            </a:extLst>
          </p:cNvPr>
          <p:cNvSpPr txBox="1"/>
          <p:nvPr/>
        </p:nvSpPr>
        <p:spPr>
          <a:xfrm>
            <a:off x="1377538" y="5549106"/>
            <a:ext cx="3213512" cy="230832"/>
          </a:xfrm>
          <a:prstGeom prst="rect">
            <a:avLst/>
          </a:prstGeom>
          <a:noFill/>
        </p:spPr>
        <p:txBody>
          <a:bodyPr wrap="square" rtlCol="0">
            <a:spAutoFit/>
          </a:bodyPr>
          <a:lstStyle/>
          <a:p>
            <a:r>
              <a:rPr lang="en-US" sz="900" dirty="0">
                <a:hlinkClick r:id="rId3" tooltip="http://pen2payper.deviantart.com/art/Wise-Owl-Corner-Day-4-198126640"/>
              </a:rPr>
              <a:t>This Photo</a:t>
            </a:r>
            <a:r>
              <a:rPr lang="en-US" sz="900" dirty="0"/>
              <a:t> by Unknown Author is licensed under </a:t>
            </a:r>
            <a:r>
              <a:rPr lang="en-US" sz="900" dirty="0">
                <a:hlinkClick r:id="rId4" tooltip="https://creativecommons.org/licenses/by-nc-nd/3.0/"/>
              </a:rPr>
              <a:t>CC BY-NC-ND</a:t>
            </a:r>
            <a:endParaRPr lang="en-US" sz="900" dirty="0"/>
          </a:p>
        </p:txBody>
      </p:sp>
      <p:sp>
        <p:nvSpPr>
          <p:cNvPr id="3" name="Content Placeholder 2">
            <a:extLst>
              <a:ext uri="{FF2B5EF4-FFF2-40B4-BE49-F238E27FC236}">
                <a16:creationId xmlns:a16="http://schemas.microsoft.com/office/drawing/2014/main" id="{C4E3BE14-ACD5-4991-8306-6A8C6AE1BF16}"/>
              </a:ext>
            </a:extLst>
          </p:cNvPr>
          <p:cNvSpPr>
            <a:spLocks noGrp="1"/>
          </p:cNvSpPr>
          <p:nvPr>
            <p:ph sz="half" idx="1"/>
          </p:nvPr>
        </p:nvSpPr>
        <p:spPr/>
        <p:txBody>
          <a:bodyPr/>
          <a:lstStyle/>
          <a:p>
            <a:endParaRPr lang="en-US"/>
          </a:p>
        </p:txBody>
      </p:sp>
      <p:pic>
        <p:nvPicPr>
          <p:cNvPr id="8" name="Content Placeholder 14">
            <a:extLst>
              <a:ext uri="{FF2B5EF4-FFF2-40B4-BE49-F238E27FC236}">
                <a16:creationId xmlns:a16="http://schemas.microsoft.com/office/drawing/2014/main" id="{6B56ED92-9944-4A82-B3AA-DF33377D9702}"/>
              </a:ext>
            </a:extLst>
          </p:cNvPr>
          <p:cNvPicPr>
            <a:picLocks noChangeAspect="1"/>
          </p:cNvPicPr>
          <p:nvPr/>
        </p:nvPicPr>
        <p:blipFill>
          <a:blip r:embed="rId5">
            <a:extLst>
              <a:ext uri="{837473B0-CC2E-450A-ABE3-18F120FF3D39}">
                <a1611:picAttrSrcUrl xmlns:a1611="http://schemas.microsoft.com/office/drawing/2016/11/main" r:id="rId3"/>
              </a:ext>
            </a:extLst>
          </a:blip>
          <a:stretch>
            <a:fillRect/>
          </a:stretch>
        </p:blipFill>
        <p:spPr>
          <a:xfrm>
            <a:off x="1539406" y="1484417"/>
            <a:ext cx="3051644" cy="4064690"/>
          </a:xfrm>
          <a:prstGeom prst="rect">
            <a:avLst/>
          </a:prstGeom>
        </p:spPr>
      </p:pic>
    </p:spTree>
    <p:custDataLst>
      <p:tags r:id="rId1"/>
    </p:custDataLst>
    <p:extLst>
      <p:ext uri="{BB962C8B-B14F-4D97-AF65-F5344CB8AC3E}">
        <p14:creationId xmlns:p14="http://schemas.microsoft.com/office/powerpoint/2010/main" val="2414240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9AE428-498F-48B2-867E-7A35EAEE1F40}"/>
              </a:ext>
            </a:extLst>
          </p:cNvPr>
          <p:cNvSpPr>
            <a:spLocks noGrp="1"/>
          </p:cNvSpPr>
          <p:nvPr>
            <p:ph type="title"/>
          </p:nvPr>
        </p:nvSpPr>
        <p:spPr/>
        <p:txBody>
          <a:bodyPr/>
          <a:lstStyle/>
          <a:p>
            <a:r>
              <a:rPr lang="en-US" dirty="0"/>
              <a:t>Case discussions</a:t>
            </a:r>
          </a:p>
        </p:txBody>
      </p:sp>
      <p:sp>
        <p:nvSpPr>
          <p:cNvPr id="8" name="Content Placeholder 7">
            <a:extLst>
              <a:ext uri="{FF2B5EF4-FFF2-40B4-BE49-F238E27FC236}">
                <a16:creationId xmlns:a16="http://schemas.microsoft.com/office/drawing/2014/main" id="{5E97CF0C-BCA7-454E-906C-33D1EBF1A58C}"/>
              </a:ext>
            </a:extLst>
          </p:cNvPr>
          <p:cNvSpPr>
            <a:spLocks noGrp="1"/>
          </p:cNvSpPr>
          <p:nvPr>
            <p:ph idx="1"/>
          </p:nvPr>
        </p:nvSpPr>
        <p:spPr/>
        <p:txBody>
          <a:bodyPr/>
          <a:lstStyle/>
          <a:p>
            <a:pPr marL="0" indent="0">
              <a:buNone/>
            </a:pPr>
            <a:r>
              <a:rPr lang="en-US" dirty="0"/>
              <a:t>You observe X:</a:t>
            </a:r>
          </a:p>
          <a:p>
            <a:r>
              <a:rPr lang="en-US" dirty="0"/>
              <a:t>What were the image risks to this individual? Others in the story?</a:t>
            </a:r>
          </a:p>
          <a:p>
            <a:r>
              <a:rPr lang="en-US" dirty="0"/>
              <a:t>What would be different if the environment was psychologically unsafe?</a:t>
            </a:r>
          </a:p>
          <a:p>
            <a:r>
              <a:rPr lang="en-US" dirty="0"/>
              <a:t>Consider from lens of patients/caregivers, peers, supervisors</a:t>
            </a:r>
          </a:p>
          <a:p>
            <a:endParaRPr lang="en-US" dirty="0"/>
          </a:p>
        </p:txBody>
      </p:sp>
      <p:sp>
        <p:nvSpPr>
          <p:cNvPr id="6" name="Slide Number Placeholder 5">
            <a:extLst>
              <a:ext uri="{FF2B5EF4-FFF2-40B4-BE49-F238E27FC236}">
                <a16:creationId xmlns:a16="http://schemas.microsoft.com/office/drawing/2014/main" id="{4C6D1DA5-1436-4882-A4D6-6FDE91989AEC}"/>
              </a:ext>
            </a:extLst>
          </p:cNvPr>
          <p:cNvSpPr>
            <a:spLocks noGrp="1"/>
          </p:cNvSpPr>
          <p:nvPr>
            <p:ph type="sldNum" sz="quarter" idx="12"/>
          </p:nvPr>
        </p:nvSpPr>
        <p:spPr/>
        <p:txBody>
          <a:bodyPr/>
          <a:lstStyle/>
          <a:p>
            <a:fld id="{0F408A5D-059A-A247-8344-29C129C8EF29}" type="slidenum">
              <a:rPr lang="en-US" smtClean="0"/>
              <a:pPr/>
              <a:t>25</a:t>
            </a:fld>
            <a:endParaRPr lang="en-US" dirty="0"/>
          </a:p>
        </p:txBody>
      </p:sp>
    </p:spTree>
    <p:custDataLst>
      <p:tags r:id="rId1"/>
    </p:custDataLst>
    <p:extLst>
      <p:ext uri="{BB962C8B-B14F-4D97-AF65-F5344CB8AC3E}">
        <p14:creationId xmlns:p14="http://schemas.microsoft.com/office/powerpoint/2010/main" val="2408168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9AE428-498F-48B2-867E-7A35EAEE1F40}"/>
              </a:ext>
            </a:extLst>
          </p:cNvPr>
          <p:cNvSpPr>
            <a:spLocks noGrp="1"/>
          </p:cNvSpPr>
          <p:nvPr>
            <p:ph type="title"/>
          </p:nvPr>
        </p:nvSpPr>
        <p:spPr/>
        <p:txBody>
          <a:bodyPr/>
          <a:lstStyle/>
          <a:p>
            <a:r>
              <a:rPr lang="en-US" dirty="0"/>
              <a:t>Case discussions</a:t>
            </a:r>
          </a:p>
        </p:txBody>
      </p:sp>
      <p:sp>
        <p:nvSpPr>
          <p:cNvPr id="8" name="Content Placeholder 7">
            <a:extLst>
              <a:ext uri="{FF2B5EF4-FFF2-40B4-BE49-F238E27FC236}">
                <a16:creationId xmlns:a16="http://schemas.microsoft.com/office/drawing/2014/main" id="{5E97CF0C-BCA7-454E-906C-33D1EBF1A58C}"/>
              </a:ext>
            </a:extLst>
          </p:cNvPr>
          <p:cNvSpPr>
            <a:spLocks noGrp="1"/>
          </p:cNvSpPr>
          <p:nvPr>
            <p:ph idx="1"/>
          </p:nvPr>
        </p:nvSpPr>
        <p:spPr/>
        <p:txBody>
          <a:bodyPr/>
          <a:lstStyle/>
          <a:p>
            <a:pPr marL="0" indent="0">
              <a:buNone/>
            </a:pPr>
            <a:r>
              <a:rPr lang="en-US" dirty="0"/>
              <a:t>You experience Y:</a:t>
            </a:r>
          </a:p>
          <a:p>
            <a:r>
              <a:rPr lang="en-US" dirty="0"/>
              <a:t>What were the image risks to you? Others in the story?</a:t>
            </a:r>
          </a:p>
          <a:p>
            <a:r>
              <a:rPr lang="en-US" dirty="0"/>
              <a:t>Consider from lens of others - patients/caregivers, peers, supervisors</a:t>
            </a:r>
          </a:p>
          <a:p>
            <a:r>
              <a:rPr lang="en-US" dirty="0"/>
              <a:t>Did you speak up? Why or why not?</a:t>
            </a:r>
          </a:p>
        </p:txBody>
      </p:sp>
      <p:sp>
        <p:nvSpPr>
          <p:cNvPr id="6" name="Slide Number Placeholder 5">
            <a:extLst>
              <a:ext uri="{FF2B5EF4-FFF2-40B4-BE49-F238E27FC236}">
                <a16:creationId xmlns:a16="http://schemas.microsoft.com/office/drawing/2014/main" id="{4C6D1DA5-1436-4882-A4D6-6FDE91989AEC}"/>
              </a:ext>
            </a:extLst>
          </p:cNvPr>
          <p:cNvSpPr>
            <a:spLocks noGrp="1"/>
          </p:cNvSpPr>
          <p:nvPr>
            <p:ph type="sldNum" sz="quarter" idx="12"/>
          </p:nvPr>
        </p:nvSpPr>
        <p:spPr/>
        <p:txBody>
          <a:bodyPr/>
          <a:lstStyle/>
          <a:p>
            <a:fld id="{0F408A5D-059A-A247-8344-29C129C8EF29}" type="slidenum">
              <a:rPr lang="en-US" smtClean="0"/>
              <a:pPr/>
              <a:t>26</a:t>
            </a:fld>
            <a:endParaRPr lang="en-US" dirty="0"/>
          </a:p>
        </p:txBody>
      </p:sp>
    </p:spTree>
    <p:custDataLst>
      <p:tags r:id="rId1"/>
    </p:custDataLst>
    <p:extLst>
      <p:ext uri="{BB962C8B-B14F-4D97-AF65-F5344CB8AC3E}">
        <p14:creationId xmlns:p14="http://schemas.microsoft.com/office/powerpoint/2010/main" val="1798733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69DA67-1AE6-4A3B-83A5-337F5DFD93B6}"/>
              </a:ext>
            </a:extLst>
          </p:cNvPr>
          <p:cNvSpPr>
            <a:spLocks noGrp="1"/>
          </p:cNvSpPr>
          <p:nvPr>
            <p:ph type="title"/>
          </p:nvPr>
        </p:nvSpPr>
        <p:spPr/>
        <p:txBody>
          <a:bodyPr/>
          <a:lstStyle/>
          <a:p>
            <a:r>
              <a:rPr lang="en-US" dirty="0"/>
              <a:t>Small group chat</a:t>
            </a:r>
          </a:p>
        </p:txBody>
      </p:sp>
      <p:sp>
        <p:nvSpPr>
          <p:cNvPr id="7" name="Content Placeholder 6">
            <a:extLst>
              <a:ext uri="{FF2B5EF4-FFF2-40B4-BE49-F238E27FC236}">
                <a16:creationId xmlns:a16="http://schemas.microsoft.com/office/drawing/2014/main" id="{AA9AAE2C-B583-445D-9FFD-2C046CBEB03F}"/>
              </a:ext>
            </a:extLst>
          </p:cNvPr>
          <p:cNvSpPr>
            <a:spLocks noGrp="1"/>
          </p:cNvSpPr>
          <p:nvPr>
            <p:ph idx="1"/>
          </p:nvPr>
        </p:nvSpPr>
        <p:spPr/>
        <p:txBody>
          <a:bodyPr/>
          <a:lstStyle/>
          <a:p>
            <a:pPr marL="0" indent="0">
              <a:buNone/>
            </a:pPr>
            <a:r>
              <a:rPr lang="en-US" dirty="0"/>
              <a:t>Share a story about a time when:</a:t>
            </a:r>
          </a:p>
          <a:p>
            <a:r>
              <a:rPr lang="en-US" dirty="0"/>
              <a:t>You spoke up &amp; it was successful</a:t>
            </a:r>
          </a:p>
          <a:p>
            <a:r>
              <a:rPr lang="en-US" dirty="0"/>
              <a:t>You spoke up &amp; it fell flat</a:t>
            </a:r>
          </a:p>
          <a:p>
            <a:r>
              <a:rPr lang="en-US" dirty="0"/>
              <a:t>You were the instigator</a:t>
            </a:r>
          </a:p>
          <a:p>
            <a:endParaRPr lang="en-US" dirty="0"/>
          </a:p>
        </p:txBody>
      </p:sp>
      <p:sp>
        <p:nvSpPr>
          <p:cNvPr id="5" name="Slide Number Placeholder 4">
            <a:extLst>
              <a:ext uri="{FF2B5EF4-FFF2-40B4-BE49-F238E27FC236}">
                <a16:creationId xmlns:a16="http://schemas.microsoft.com/office/drawing/2014/main" id="{5FD167FE-9DE1-4361-8C49-B6AA76AEAA05}"/>
              </a:ext>
            </a:extLst>
          </p:cNvPr>
          <p:cNvSpPr>
            <a:spLocks noGrp="1"/>
          </p:cNvSpPr>
          <p:nvPr>
            <p:ph type="sldNum" sz="quarter" idx="12"/>
          </p:nvPr>
        </p:nvSpPr>
        <p:spPr/>
        <p:txBody>
          <a:bodyPr/>
          <a:lstStyle/>
          <a:p>
            <a:fld id="{0F408A5D-059A-A247-8344-29C129C8EF29}" type="slidenum">
              <a:rPr lang="en-US" smtClean="0"/>
              <a:pPr/>
              <a:t>27</a:t>
            </a:fld>
            <a:endParaRPr lang="en-US" dirty="0"/>
          </a:p>
        </p:txBody>
      </p:sp>
      <p:pic>
        <p:nvPicPr>
          <p:cNvPr id="9" name="Picture 8">
            <a:extLst>
              <a:ext uri="{FF2B5EF4-FFF2-40B4-BE49-F238E27FC236}">
                <a16:creationId xmlns:a16="http://schemas.microsoft.com/office/drawing/2014/main" id="{E8504F23-1DF8-448B-BD9F-F9E6695ED09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471396" y="1469757"/>
            <a:ext cx="5195484" cy="4156387"/>
          </a:xfrm>
          <a:prstGeom prst="rect">
            <a:avLst/>
          </a:prstGeom>
        </p:spPr>
      </p:pic>
      <p:sp>
        <p:nvSpPr>
          <p:cNvPr id="10" name="TextBox 9">
            <a:extLst>
              <a:ext uri="{FF2B5EF4-FFF2-40B4-BE49-F238E27FC236}">
                <a16:creationId xmlns:a16="http://schemas.microsoft.com/office/drawing/2014/main" id="{C8ED9EEA-57DF-4E02-B004-AF9382EA8364}"/>
              </a:ext>
            </a:extLst>
          </p:cNvPr>
          <p:cNvSpPr txBox="1"/>
          <p:nvPr/>
        </p:nvSpPr>
        <p:spPr>
          <a:xfrm>
            <a:off x="8040068" y="5457830"/>
            <a:ext cx="8572500" cy="230832"/>
          </a:xfrm>
          <a:prstGeom prst="rect">
            <a:avLst/>
          </a:prstGeom>
          <a:noFill/>
        </p:spPr>
        <p:txBody>
          <a:bodyPr wrap="square" rtlCol="0">
            <a:spAutoFit/>
          </a:bodyPr>
          <a:lstStyle/>
          <a:p>
            <a:r>
              <a:rPr lang="en-US" sz="900">
                <a:hlinkClick r:id="rId5" tooltip="https://www.freepngimg.com/png/11488-chat-png-image"/>
              </a:rPr>
              <a:t>This Photo</a:t>
            </a:r>
            <a:r>
              <a:rPr lang="en-US" sz="900"/>
              <a:t> by Unknown Author is licensed under </a:t>
            </a:r>
            <a:r>
              <a:rPr lang="en-US" sz="900">
                <a:hlinkClick r:id="rId6" tooltip="https://creativecommons.org/licenses/by-nc/3.0/"/>
              </a:rPr>
              <a:t>CC BY-NC</a:t>
            </a:r>
            <a:endParaRPr lang="en-US" sz="900"/>
          </a:p>
        </p:txBody>
      </p:sp>
    </p:spTree>
    <p:custDataLst>
      <p:tags r:id="rId1"/>
    </p:custDataLst>
    <p:extLst>
      <p:ext uri="{BB962C8B-B14F-4D97-AF65-F5344CB8AC3E}">
        <p14:creationId xmlns:p14="http://schemas.microsoft.com/office/powerpoint/2010/main" val="3128516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ECFE-C511-4F3D-B7AC-A3348A3D57E3}"/>
              </a:ext>
            </a:extLst>
          </p:cNvPr>
          <p:cNvSpPr>
            <a:spLocks noGrp="1"/>
          </p:cNvSpPr>
          <p:nvPr>
            <p:ph type="title"/>
          </p:nvPr>
        </p:nvSpPr>
        <p:spPr/>
        <p:txBody>
          <a:bodyPr/>
          <a:lstStyle/>
          <a:p>
            <a:r>
              <a:rPr lang="en-US" dirty="0"/>
              <a:t>Debrief and reflections</a:t>
            </a:r>
          </a:p>
        </p:txBody>
      </p:sp>
      <p:sp>
        <p:nvSpPr>
          <p:cNvPr id="3" name="Content Placeholder 2">
            <a:extLst>
              <a:ext uri="{FF2B5EF4-FFF2-40B4-BE49-F238E27FC236}">
                <a16:creationId xmlns:a16="http://schemas.microsoft.com/office/drawing/2014/main" id="{04565E09-BB21-4C5C-85E6-AA75DE7F2EA4}"/>
              </a:ext>
            </a:extLst>
          </p:cNvPr>
          <p:cNvSpPr>
            <a:spLocks noGrp="1"/>
          </p:cNvSpPr>
          <p:nvPr>
            <p:ph idx="1"/>
          </p:nvPr>
        </p:nvSpPr>
        <p:spPr/>
        <p:txBody>
          <a:bodyPr/>
          <a:lstStyle/>
          <a:p>
            <a:r>
              <a:rPr lang="en-US" dirty="0"/>
              <a:t>What did you learn?</a:t>
            </a:r>
          </a:p>
          <a:p>
            <a:endParaRPr lang="en-US" dirty="0"/>
          </a:p>
          <a:p>
            <a:r>
              <a:rPr lang="en-US" dirty="0"/>
              <a:t>Did anything surprise you? Challenge you? Why or why not?</a:t>
            </a:r>
          </a:p>
          <a:p>
            <a:endParaRPr lang="en-US" dirty="0"/>
          </a:p>
        </p:txBody>
      </p:sp>
      <p:sp>
        <p:nvSpPr>
          <p:cNvPr id="5" name="Slide Number Placeholder 4">
            <a:extLst>
              <a:ext uri="{FF2B5EF4-FFF2-40B4-BE49-F238E27FC236}">
                <a16:creationId xmlns:a16="http://schemas.microsoft.com/office/drawing/2014/main" id="{971CCB42-058F-4400-8F02-98B60D82BAE7}"/>
              </a:ext>
            </a:extLst>
          </p:cNvPr>
          <p:cNvSpPr>
            <a:spLocks noGrp="1"/>
          </p:cNvSpPr>
          <p:nvPr>
            <p:ph type="sldNum" sz="quarter" idx="12"/>
          </p:nvPr>
        </p:nvSpPr>
        <p:spPr/>
        <p:txBody>
          <a:bodyPr/>
          <a:lstStyle/>
          <a:p>
            <a:fld id="{0F408A5D-059A-A247-8344-29C129C8EF29}" type="slidenum">
              <a:rPr lang="en-US" smtClean="0"/>
              <a:pPr/>
              <a:t>28</a:t>
            </a:fld>
            <a:endParaRPr lang="en-US" dirty="0"/>
          </a:p>
        </p:txBody>
      </p:sp>
    </p:spTree>
    <p:custDataLst>
      <p:tags r:id="rId1"/>
    </p:custDataLst>
    <p:extLst>
      <p:ext uri="{BB962C8B-B14F-4D97-AF65-F5344CB8AC3E}">
        <p14:creationId xmlns:p14="http://schemas.microsoft.com/office/powerpoint/2010/main" val="1632429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69DA67-1AE6-4A3B-83A5-337F5DFD93B6}"/>
              </a:ext>
            </a:extLst>
          </p:cNvPr>
          <p:cNvSpPr>
            <a:spLocks noGrp="1"/>
          </p:cNvSpPr>
          <p:nvPr>
            <p:ph type="title"/>
          </p:nvPr>
        </p:nvSpPr>
        <p:spPr/>
        <p:txBody>
          <a:bodyPr/>
          <a:lstStyle/>
          <a:p>
            <a:r>
              <a:rPr lang="en-US" dirty="0"/>
              <a:t>TRIZ</a:t>
            </a:r>
          </a:p>
        </p:txBody>
      </p:sp>
      <p:sp>
        <p:nvSpPr>
          <p:cNvPr id="7" name="Content Placeholder 6">
            <a:extLst>
              <a:ext uri="{FF2B5EF4-FFF2-40B4-BE49-F238E27FC236}">
                <a16:creationId xmlns:a16="http://schemas.microsoft.com/office/drawing/2014/main" id="{AA9AAE2C-B583-445D-9FFD-2C046CBEB03F}"/>
              </a:ext>
            </a:extLst>
          </p:cNvPr>
          <p:cNvSpPr>
            <a:spLocks noGrp="1"/>
          </p:cNvSpPr>
          <p:nvPr>
            <p:ph idx="1"/>
          </p:nvPr>
        </p:nvSpPr>
        <p:spPr>
          <a:xfrm>
            <a:off x="838200" y="1825625"/>
            <a:ext cx="6012051" cy="4351338"/>
          </a:xfrm>
        </p:spPr>
        <p:txBody>
          <a:bodyPr/>
          <a:lstStyle/>
          <a:p>
            <a:r>
              <a:rPr lang="en-US" dirty="0"/>
              <a:t>How can we make our clinical environment the most unsafe place?</a:t>
            </a:r>
          </a:p>
          <a:p>
            <a:r>
              <a:rPr lang="en-US" b="1" dirty="0">
                <a:solidFill>
                  <a:srgbClr val="9A3324"/>
                </a:solidFill>
              </a:rPr>
              <a:t>Choose one context: </a:t>
            </a:r>
            <a:r>
              <a:rPr lang="en-US" dirty="0"/>
              <a:t>patients/families, learners or healthcare providers</a:t>
            </a:r>
          </a:p>
        </p:txBody>
      </p:sp>
      <p:sp>
        <p:nvSpPr>
          <p:cNvPr id="5" name="Slide Number Placeholder 4">
            <a:extLst>
              <a:ext uri="{FF2B5EF4-FFF2-40B4-BE49-F238E27FC236}">
                <a16:creationId xmlns:a16="http://schemas.microsoft.com/office/drawing/2014/main" id="{5FD167FE-9DE1-4361-8C49-B6AA76AEAA05}"/>
              </a:ext>
            </a:extLst>
          </p:cNvPr>
          <p:cNvSpPr>
            <a:spLocks noGrp="1"/>
          </p:cNvSpPr>
          <p:nvPr>
            <p:ph type="sldNum" sz="quarter" idx="12"/>
          </p:nvPr>
        </p:nvSpPr>
        <p:spPr/>
        <p:txBody>
          <a:bodyPr/>
          <a:lstStyle/>
          <a:p>
            <a:fld id="{0F408A5D-059A-A247-8344-29C129C8EF29}" type="slidenum">
              <a:rPr lang="en-US" smtClean="0"/>
              <a:pPr/>
              <a:t>29</a:t>
            </a:fld>
            <a:endParaRPr lang="en-US" dirty="0"/>
          </a:p>
        </p:txBody>
      </p:sp>
      <p:pic>
        <p:nvPicPr>
          <p:cNvPr id="9" name="Picture 8">
            <a:extLst>
              <a:ext uri="{FF2B5EF4-FFF2-40B4-BE49-F238E27FC236}">
                <a16:creationId xmlns:a16="http://schemas.microsoft.com/office/drawing/2014/main" id="{E8504F23-1DF8-448B-BD9F-F9E6695ED09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471396" y="1469757"/>
            <a:ext cx="5195484" cy="4156387"/>
          </a:xfrm>
          <a:prstGeom prst="rect">
            <a:avLst/>
          </a:prstGeom>
        </p:spPr>
      </p:pic>
      <p:sp>
        <p:nvSpPr>
          <p:cNvPr id="10" name="TextBox 9">
            <a:extLst>
              <a:ext uri="{FF2B5EF4-FFF2-40B4-BE49-F238E27FC236}">
                <a16:creationId xmlns:a16="http://schemas.microsoft.com/office/drawing/2014/main" id="{C8ED9EEA-57DF-4E02-B004-AF9382EA8364}"/>
              </a:ext>
            </a:extLst>
          </p:cNvPr>
          <p:cNvSpPr txBox="1"/>
          <p:nvPr/>
        </p:nvSpPr>
        <p:spPr>
          <a:xfrm>
            <a:off x="8040068" y="5457830"/>
            <a:ext cx="8572500" cy="230832"/>
          </a:xfrm>
          <a:prstGeom prst="rect">
            <a:avLst/>
          </a:prstGeom>
          <a:noFill/>
        </p:spPr>
        <p:txBody>
          <a:bodyPr wrap="square" rtlCol="0">
            <a:spAutoFit/>
          </a:bodyPr>
          <a:lstStyle/>
          <a:p>
            <a:r>
              <a:rPr lang="en-US" sz="900">
                <a:hlinkClick r:id="rId5" tooltip="https://www.freepngimg.com/png/11488-chat-png-image"/>
              </a:rPr>
              <a:t>This Photo</a:t>
            </a:r>
            <a:r>
              <a:rPr lang="en-US" sz="900"/>
              <a:t> by Unknown Author is licensed under </a:t>
            </a:r>
            <a:r>
              <a:rPr lang="en-US" sz="900">
                <a:hlinkClick r:id="rId6" tooltip="https://creativecommons.org/licenses/by-nc/3.0/"/>
              </a:rPr>
              <a:t>CC BY-NC</a:t>
            </a:r>
            <a:endParaRPr lang="en-US" sz="900"/>
          </a:p>
        </p:txBody>
      </p:sp>
    </p:spTree>
    <p:custDataLst>
      <p:tags r:id="rId1"/>
    </p:custDataLst>
    <p:extLst>
      <p:ext uri="{BB962C8B-B14F-4D97-AF65-F5344CB8AC3E}">
        <p14:creationId xmlns:p14="http://schemas.microsoft.com/office/powerpoint/2010/main" val="86331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2"/>
          <p:cNvSpPr txBox="1">
            <a:spLocks noGrp="1"/>
          </p:cNvSpPr>
          <p:nvPr>
            <p:ph type="title"/>
          </p:nvPr>
        </p:nvSpPr>
        <p:spPr>
          <a:prstGeom prst="rect">
            <a:avLst/>
          </a:prstGeom>
          <a:noFill/>
          <a:ln w="9525" cap="flat" cmpd="sng">
            <a:solidFill>
              <a:srgbClr val="FFFFFF"/>
            </a:solidFill>
            <a:prstDash val="solid"/>
            <a:round/>
            <a:headEnd type="none" w="sm" len="sm"/>
            <a:tailEnd type="none" w="sm" len="sm"/>
          </a:ln>
        </p:spPr>
        <p:txBody>
          <a:bodyPr spcFirstLastPara="1" wrap="square" lIns="182875" tIns="182875" rIns="182875" bIns="182875" anchor="ctr" anchorCtr="0">
            <a:noAutofit/>
          </a:bodyPr>
          <a:lstStyle/>
          <a:p>
            <a:pPr marL="0" lvl="0" indent="0" rtl="0">
              <a:lnSpc>
                <a:spcPct val="90000"/>
              </a:lnSpc>
              <a:spcBef>
                <a:spcPts val="0"/>
              </a:spcBef>
              <a:spcAft>
                <a:spcPts val="0"/>
              </a:spcAft>
              <a:buClr>
                <a:schemeClr val="lt1"/>
              </a:buClr>
              <a:buSzPts val="2800"/>
              <a:buFont typeface="Gill Sans"/>
              <a:buNone/>
            </a:pPr>
            <a:r>
              <a:rPr lang="en-US" dirty="0"/>
              <a:t>Land Acknowledgement</a:t>
            </a:r>
            <a:endParaRPr dirty="0"/>
          </a:p>
        </p:txBody>
      </p:sp>
      <p:sp>
        <p:nvSpPr>
          <p:cNvPr id="88" name="Google Shape;88;p2"/>
          <p:cNvSpPr txBox="1">
            <a:spLocks noGrp="1"/>
          </p:cNvSpPr>
          <p:nvPr>
            <p:ph sz="half" idx="1"/>
          </p:nvPr>
        </p:nvSpPr>
        <p:spPr>
          <a:xfrm>
            <a:off x="838200" y="1825625"/>
            <a:ext cx="10694670" cy="4351338"/>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000"/>
              </a:spcBef>
              <a:buClr>
                <a:schemeClr val="dk1"/>
              </a:buClr>
              <a:buSzPts val="1800"/>
              <a:buNone/>
            </a:pPr>
            <a:r>
              <a:rPr lang="en-US" sz="2400" dirty="0"/>
              <a:t>We acknowledge that we are meeting on lands that have been inhabited by </a:t>
            </a:r>
            <a:r>
              <a:rPr lang="en-US" sz="2400" dirty="0">
                <a:solidFill>
                  <a:schemeClr val="tx1"/>
                </a:solidFill>
              </a:rPr>
              <a:t>I</a:t>
            </a:r>
            <a:r>
              <a:rPr lang="en-US" sz="2400" dirty="0"/>
              <a:t>ndigenous peoples from the beginning.</a:t>
            </a:r>
          </a:p>
          <a:p>
            <a:pPr marL="0" lvl="0" indent="0">
              <a:lnSpc>
                <a:spcPct val="100000"/>
              </a:lnSpc>
              <a:spcBef>
                <a:spcPts val="1000"/>
              </a:spcBef>
              <a:buClr>
                <a:schemeClr val="dk1"/>
              </a:buClr>
              <a:buSzPts val="1800"/>
              <a:buNone/>
            </a:pPr>
            <a:r>
              <a:rPr lang="en-US" sz="2400" dirty="0"/>
              <a:t>We are grateful for the opportunity to meet here and we thank all the generations of people who have taken care of this land for thousands of years, and continue to do so.</a:t>
            </a:r>
          </a:p>
          <a:p>
            <a:pPr marL="0" lvl="0" indent="0">
              <a:lnSpc>
                <a:spcPct val="100000"/>
              </a:lnSpc>
              <a:spcBef>
                <a:spcPts val="1000"/>
              </a:spcBef>
              <a:buClr>
                <a:schemeClr val="dk1"/>
              </a:buClr>
              <a:buSzPts val="1800"/>
              <a:buNone/>
            </a:pPr>
            <a:r>
              <a:rPr lang="en-US" sz="2400" dirty="0"/>
              <a:t>The Royal College is located on the traditional un-ceded territory of the Algonquin </a:t>
            </a:r>
            <a:r>
              <a:rPr lang="en-US" sz="2400" dirty="0" err="1"/>
              <a:t>Anishnaabe</a:t>
            </a:r>
            <a:r>
              <a:rPr lang="en-US" sz="2400" dirty="0"/>
              <a:t> Peoples. We thank them for sharing their traditional territory with us.</a:t>
            </a:r>
          </a:p>
          <a:p>
            <a:pPr marL="0" lvl="0" indent="0">
              <a:lnSpc>
                <a:spcPct val="100000"/>
              </a:lnSpc>
              <a:spcBef>
                <a:spcPts val="1000"/>
              </a:spcBef>
              <a:buClr>
                <a:schemeClr val="dk1"/>
              </a:buClr>
              <a:buSzPts val="1800"/>
              <a:buNone/>
            </a:pPr>
            <a:r>
              <a:rPr lang="en-US" sz="2400" dirty="0"/>
              <a:t>We recognize and deeply appreciate their historic connection to this place. We also recognize the contributions of the Métis, Inuit, and other Indigenous peoples have made in shaping and strengthening this community, province, and country.</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A8CB-7A2D-4167-9E9D-A21F1B1F5342}"/>
              </a:ext>
            </a:extLst>
          </p:cNvPr>
          <p:cNvSpPr>
            <a:spLocks noGrp="1"/>
          </p:cNvSpPr>
          <p:nvPr>
            <p:ph type="title"/>
          </p:nvPr>
        </p:nvSpPr>
        <p:spPr/>
        <p:txBody>
          <a:bodyPr/>
          <a:lstStyle/>
          <a:p>
            <a:r>
              <a:rPr lang="en-US" dirty="0"/>
              <a:t>Debrief and reactions</a:t>
            </a:r>
          </a:p>
        </p:txBody>
      </p:sp>
      <p:sp>
        <p:nvSpPr>
          <p:cNvPr id="3" name="Content Placeholder 2">
            <a:extLst>
              <a:ext uri="{FF2B5EF4-FFF2-40B4-BE49-F238E27FC236}">
                <a16:creationId xmlns:a16="http://schemas.microsoft.com/office/drawing/2014/main" id="{AF147A96-1471-4CF2-964A-9BDFDAA141D2}"/>
              </a:ext>
            </a:extLst>
          </p:cNvPr>
          <p:cNvSpPr>
            <a:spLocks noGrp="1"/>
          </p:cNvSpPr>
          <p:nvPr>
            <p:ph idx="1"/>
          </p:nvPr>
        </p:nvSpPr>
        <p:spPr/>
        <p:txBody>
          <a:bodyPr/>
          <a:lstStyle/>
          <a:p>
            <a:r>
              <a:rPr lang="en-US" dirty="0"/>
              <a:t>What will you take away from this session?</a:t>
            </a:r>
          </a:p>
          <a:p>
            <a:r>
              <a:rPr lang="en-US" dirty="0"/>
              <a:t>What will you commit to changing? Who can be your accountability partner?</a:t>
            </a:r>
          </a:p>
        </p:txBody>
      </p:sp>
      <p:sp>
        <p:nvSpPr>
          <p:cNvPr id="5" name="Slide Number Placeholder 4">
            <a:extLst>
              <a:ext uri="{FF2B5EF4-FFF2-40B4-BE49-F238E27FC236}">
                <a16:creationId xmlns:a16="http://schemas.microsoft.com/office/drawing/2014/main" id="{9B7DC396-1E8D-4212-A2A9-EF48F39275B7}"/>
              </a:ext>
            </a:extLst>
          </p:cNvPr>
          <p:cNvSpPr>
            <a:spLocks noGrp="1"/>
          </p:cNvSpPr>
          <p:nvPr>
            <p:ph type="sldNum" sz="quarter" idx="12"/>
          </p:nvPr>
        </p:nvSpPr>
        <p:spPr/>
        <p:txBody>
          <a:bodyPr/>
          <a:lstStyle/>
          <a:p>
            <a:fld id="{0F408A5D-059A-A247-8344-29C129C8EF29}" type="slidenum">
              <a:rPr lang="en-US" smtClean="0"/>
              <a:pPr/>
              <a:t>30</a:t>
            </a:fld>
            <a:endParaRPr lang="en-US" dirty="0"/>
          </a:p>
        </p:txBody>
      </p:sp>
    </p:spTree>
    <p:custDataLst>
      <p:tags r:id="rId1"/>
    </p:custDataLst>
    <p:extLst>
      <p:ext uri="{BB962C8B-B14F-4D97-AF65-F5344CB8AC3E}">
        <p14:creationId xmlns:p14="http://schemas.microsoft.com/office/powerpoint/2010/main" val="3587798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83A3-BE95-4004-A122-75BAF233B5B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642B521-8025-4D20-83E2-78C865DB54A0}"/>
              </a:ext>
            </a:extLst>
          </p:cNvPr>
          <p:cNvSpPr>
            <a:spLocks noGrp="1"/>
          </p:cNvSpPr>
          <p:nvPr>
            <p:ph idx="1"/>
          </p:nvPr>
        </p:nvSpPr>
        <p:spPr/>
        <p:txBody>
          <a:bodyPr/>
          <a:lstStyle/>
          <a:p>
            <a:r>
              <a:rPr lang="en-US" dirty="0"/>
              <a:t>Your take home message</a:t>
            </a:r>
          </a:p>
        </p:txBody>
      </p:sp>
      <p:sp>
        <p:nvSpPr>
          <p:cNvPr id="5" name="Slide Number Placeholder 4">
            <a:extLst>
              <a:ext uri="{FF2B5EF4-FFF2-40B4-BE49-F238E27FC236}">
                <a16:creationId xmlns:a16="http://schemas.microsoft.com/office/drawing/2014/main" id="{4F56700B-6C29-4A87-A2A4-D3A5B5CD6AD7}"/>
              </a:ext>
            </a:extLst>
          </p:cNvPr>
          <p:cNvSpPr>
            <a:spLocks noGrp="1"/>
          </p:cNvSpPr>
          <p:nvPr>
            <p:ph type="sldNum" sz="quarter" idx="12"/>
          </p:nvPr>
        </p:nvSpPr>
        <p:spPr/>
        <p:txBody>
          <a:bodyPr/>
          <a:lstStyle/>
          <a:p>
            <a:fld id="{0F408A5D-059A-A247-8344-29C129C8EF29}" type="slidenum">
              <a:rPr lang="en-US" smtClean="0"/>
              <a:pPr/>
              <a:t>31</a:t>
            </a:fld>
            <a:endParaRPr lang="en-US" dirty="0"/>
          </a:p>
        </p:txBody>
      </p:sp>
    </p:spTree>
    <p:custDataLst>
      <p:tags r:id="rId1"/>
    </p:custDataLst>
    <p:extLst>
      <p:ext uri="{BB962C8B-B14F-4D97-AF65-F5344CB8AC3E}">
        <p14:creationId xmlns:p14="http://schemas.microsoft.com/office/powerpoint/2010/main" val="2942258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8AAF-ADF4-4259-8EE4-4BD4042102C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28057B3-374B-4AC9-9849-8B3A8DEE031A}"/>
              </a:ext>
            </a:extLst>
          </p:cNvPr>
          <p:cNvSpPr>
            <a:spLocks noGrp="1"/>
          </p:cNvSpPr>
          <p:nvPr>
            <p:ph idx="1"/>
          </p:nvPr>
        </p:nvSpPr>
        <p:spPr/>
        <p:txBody>
          <a:bodyPr/>
          <a:lstStyle/>
          <a:p>
            <a:pPr marL="0" indent="0">
              <a:buNone/>
            </a:pPr>
            <a:r>
              <a:rPr lang="en-US" dirty="0"/>
              <a:t>By the end of this session, you will be able to:</a:t>
            </a:r>
          </a:p>
          <a:p>
            <a:r>
              <a:rPr lang="en-US" dirty="0"/>
              <a:t>describe psychological safety and its relationship to a culture of safety</a:t>
            </a:r>
          </a:p>
          <a:p>
            <a:r>
              <a:rPr lang="en-US" dirty="0"/>
              <a:t>discuss how image risks impact psychological safety in the learning and/or work environments</a:t>
            </a:r>
          </a:p>
          <a:p>
            <a:r>
              <a:rPr lang="en-US" dirty="0"/>
              <a:t>describe speaking up and its use in creating psychologically safe environments</a:t>
            </a:r>
          </a:p>
          <a:p>
            <a:r>
              <a:rPr lang="en-US" dirty="0"/>
              <a:t>analyze enablers and barriers to creating psychologically safe environments</a:t>
            </a:r>
          </a:p>
          <a:p>
            <a:endParaRPr lang="en-US" dirty="0"/>
          </a:p>
        </p:txBody>
      </p:sp>
      <p:sp>
        <p:nvSpPr>
          <p:cNvPr id="5" name="Slide Number Placeholder 4">
            <a:extLst>
              <a:ext uri="{FF2B5EF4-FFF2-40B4-BE49-F238E27FC236}">
                <a16:creationId xmlns:a16="http://schemas.microsoft.com/office/drawing/2014/main" id="{D425F5D9-176E-4AEC-B42B-A31046CFAFFA}"/>
              </a:ext>
            </a:extLst>
          </p:cNvPr>
          <p:cNvSpPr>
            <a:spLocks noGrp="1"/>
          </p:cNvSpPr>
          <p:nvPr>
            <p:ph type="sldNum" sz="quarter" idx="12"/>
          </p:nvPr>
        </p:nvSpPr>
        <p:spPr/>
        <p:txBody>
          <a:bodyPr/>
          <a:lstStyle/>
          <a:p>
            <a:fld id="{0F408A5D-059A-A247-8344-29C129C8EF29}" type="slidenum">
              <a:rPr lang="en-US" smtClean="0"/>
              <a:pPr/>
              <a:t>32</a:t>
            </a:fld>
            <a:endParaRPr lang="en-US" dirty="0"/>
          </a:p>
        </p:txBody>
      </p:sp>
    </p:spTree>
    <p:custDataLst>
      <p:tags r:id="rId1"/>
    </p:custDataLst>
    <p:extLst>
      <p:ext uri="{BB962C8B-B14F-4D97-AF65-F5344CB8AC3E}">
        <p14:creationId xmlns:p14="http://schemas.microsoft.com/office/powerpoint/2010/main" val="1993105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84CC-0447-476A-AD54-E7CB31D40B5D}"/>
              </a:ext>
            </a:extLst>
          </p:cNvPr>
          <p:cNvSpPr>
            <a:spLocks noGrp="1"/>
          </p:cNvSpPr>
          <p:nvPr>
            <p:ph type="title"/>
          </p:nvPr>
        </p:nvSpPr>
        <p:spPr/>
        <p:txBody>
          <a:bodyPr/>
          <a:lstStyle/>
          <a:p>
            <a:r>
              <a:rPr lang="en-US" dirty="0"/>
              <a:t>Feedback</a:t>
            </a:r>
          </a:p>
        </p:txBody>
      </p:sp>
      <p:sp>
        <p:nvSpPr>
          <p:cNvPr id="3" name="Content Placeholder 2">
            <a:extLst>
              <a:ext uri="{FF2B5EF4-FFF2-40B4-BE49-F238E27FC236}">
                <a16:creationId xmlns:a16="http://schemas.microsoft.com/office/drawing/2014/main" id="{8BBE1E13-476C-49F6-9DC5-61A9627C819E}"/>
              </a:ext>
            </a:extLst>
          </p:cNvPr>
          <p:cNvSpPr>
            <a:spLocks noGrp="1"/>
          </p:cNvSpPr>
          <p:nvPr>
            <p:ph idx="1"/>
          </p:nvPr>
        </p:nvSpPr>
        <p:spPr/>
        <p:txBody>
          <a:bodyPr/>
          <a:lstStyle/>
          <a:p>
            <a:r>
              <a:rPr lang="en-US" dirty="0"/>
              <a:t>One thing that went well?</a:t>
            </a:r>
          </a:p>
          <a:p>
            <a:r>
              <a:rPr lang="en-US" dirty="0"/>
              <a:t>One thing you suggest changing?</a:t>
            </a:r>
          </a:p>
        </p:txBody>
      </p:sp>
      <p:sp>
        <p:nvSpPr>
          <p:cNvPr id="5" name="Slide Number Placeholder 4">
            <a:extLst>
              <a:ext uri="{FF2B5EF4-FFF2-40B4-BE49-F238E27FC236}">
                <a16:creationId xmlns:a16="http://schemas.microsoft.com/office/drawing/2014/main" id="{0BE6F24E-4D93-448B-8C3D-67AE65FAC446}"/>
              </a:ext>
            </a:extLst>
          </p:cNvPr>
          <p:cNvSpPr>
            <a:spLocks noGrp="1"/>
          </p:cNvSpPr>
          <p:nvPr>
            <p:ph type="sldNum" sz="quarter" idx="12"/>
          </p:nvPr>
        </p:nvSpPr>
        <p:spPr/>
        <p:txBody>
          <a:bodyPr/>
          <a:lstStyle/>
          <a:p>
            <a:fld id="{0F408A5D-059A-A247-8344-29C129C8EF29}" type="slidenum">
              <a:rPr lang="en-US" smtClean="0"/>
              <a:pPr/>
              <a:t>33</a:t>
            </a:fld>
            <a:endParaRPr lang="en-US" dirty="0"/>
          </a:p>
        </p:txBody>
      </p:sp>
    </p:spTree>
    <p:custDataLst>
      <p:tags r:id="rId1"/>
    </p:custDataLst>
    <p:extLst>
      <p:ext uri="{BB962C8B-B14F-4D97-AF65-F5344CB8AC3E}">
        <p14:creationId xmlns:p14="http://schemas.microsoft.com/office/powerpoint/2010/main" val="1820416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84CC-0447-476A-AD54-E7CB31D40B5D}"/>
              </a:ext>
            </a:extLst>
          </p:cNvPr>
          <p:cNvSpPr>
            <a:spLocks noGrp="1"/>
          </p:cNvSpPr>
          <p:nvPr>
            <p:ph type="title"/>
          </p:nvPr>
        </p:nvSpPr>
        <p:spPr/>
        <p:txBody>
          <a:bodyPr/>
          <a:lstStyle/>
          <a:p>
            <a:r>
              <a:rPr lang="en-US" dirty="0"/>
              <a:t>Evaluate this workshop!</a:t>
            </a:r>
          </a:p>
        </p:txBody>
      </p:sp>
      <p:sp>
        <p:nvSpPr>
          <p:cNvPr id="3" name="Content Placeholder 2">
            <a:extLst>
              <a:ext uri="{FF2B5EF4-FFF2-40B4-BE49-F238E27FC236}">
                <a16:creationId xmlns:a16="http://schemas.microsoft.com/office/drawing/2014/main" id="{8BBE1E13-476C-49F6-9DC5-61A9627C819E}"/>
              </a:ext>
            </a:extLst>
          </p:cNvPr>
          <p:cNvSpPr>
            <a:spLocks noGrp="1"/>
          </p:cNvSpPr>
          <p:nvPr>
            <p:ph idx="1"/>
          </p:nvPr>
        </p:nvSpPr>
        <p:spPr/>
        <p:txBody>
          <a:bodyPr/>
          <a:lstStyle/>
          <a:p>
            <a:r>
              <a:rPr lang="en-US" dirty="0"/>
              <a:t>INSERT LINK</a:t>
            </a:r>
          </a:p>
          <a:p>
            <a:r>
              <a:rPr lang="en-US" dirty="0"/>
              <a:t>INSERT QR CODE</a:t>
            </a:r>
          </a:p>
        </p:txBody>
      </p:sp>
      <p:sp>
        <p:nvSpPr>
          <p:cNvPr id="5" name="Slide Number Placeholder 4">
            <a:extLst>
              <a:ext uri="{FF2B5EF4-FFF2-40B4-BE49-F238E27FC236}">
                <a16:creationId xmlns:a16="http://schemas.microsoft.com/office/drawing/2014/main" id="{0BE6F24E-4D93-448B-8C3D-67AE65FAC446}"/>
              </a:ext>
            </a:extLst>
          </p:cNvPr>
          <p:cNvSpPr>
            <a:spLocks noGrp="1"/>
          </p:cNvSpPr>
          <p:nvPr>
            <p:ph type="sldNum" sz="quarter" idx="12"/>
          </p:nvPr>
        </p:nvSpPr>
        <p:spPr/>
        <p:txBody>
          <a:bodyPr/>
          <a:lstStyle/>
          <a:p>
            <a:fld id="{0F408A5D-059A-A247-8344-29C129C8EF29}" type="slidenum">
              <a:rPr lang="en-US" smtClean="0"/>
              <a:pPr/>
              <a:t>34</a:t>
            </a:fld>
            <a:endParaRPr lang="en-US" dirty="0"/>
          </a:p>
        </p:txBody>
      </p:sp>
    </p:spTree>
    <p:custDataLst>
      <p:tags r:id="rId1"/>
    </p:custDataLst>
    <p:extLst>
      <p:ext uri="{BB962C8B-B14F-4D97-AF65-F5344CB8AC3E}">
        <p14:creationId xmlns:p14="http://schemas.microsoft.com/office/powerpoint/2010/main" val="2578536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A3BBB-2017-4238-8CF6-0C67819AA490}"/>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3D55A488-FE9E-473F-90A5-AF563C486CB7}"/>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5CE63C2E-0A51-4DD5-A0EB-632F20531475}"/>
              </a:ext>
            </a:extLst>
          </p:cNvPr>
          <p:cNvSpPr>
            <a:spLocks noGrp="1"/>
          </p:cNvSpPr>
          <p:nvPr>
            <p:ph type="sldNum" sz="quarter" idx="12"/>
          </p:nvPr>
        </p:nvSpPr>
        <p:spPr/>
        <p:txBody>
          <a:bodyPr/>
          <a:lstStyle/>
          <a:p>
            <a:fld id="{0F408A5D-059A-A247-8344-29C129C8EF29}" type="slidenum">
              <a:rPr lang="en-US" smtClean="0"/>
              <a:pPr/>
              <a:t>35</a:t>
            </a:fld>
            <a:endParaRPr lang="en-US" dirty="0"/>
          </a:p>
        </p:txBody>
      </p:sp>
    </p:spTree>
    <p:custDataLst>
      <p:tags r:id="rId1"/>
    </p:custDataLst>
    <p:extLst>
      <p:ext uri="{BB962C8B-B14F-4D97-AF65-F5344CB8AC3E}">
        <p14:creationId xmlns:p14="http://schemas.microsoft.com/office/powerpoint/2010/main" val="3326473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A3BBB-2017-4238-8CF6-0C67819AA49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D55A488-FE9E-473F-90A5-AF563C486CB7}"/>
              </a:ext>
            </a:extLst>
          </p:cNvPr>
          <p:cNvSpPr>
            <a:spLocks noGrp="1"/>
          </p:cNvSpPr>
          <p:nvPr>
            <p:ph idx="1"/>
          </p:nvPr>
        </p:nvSpPr>
        <p:spPr/>
        <p:txBody>
          <a:bodyPr/>
          <a:lstStyle/>
          <a:p>
            <a:r>
              <a:rPr lang="en-US" u="sng" dirty="0" err="1">
                <a:hlinkClick r:id="rId4"/>
              </a:rPr>
              <a:t>Caverzagie</a:t>
            </a:r>
            <a:r>
              <a:rPr lang="en-US" u="sng" dirty="0">
                <a:hlinkClick r:id="rId4"/>
              </a:rPr>
              <a:t> KJ</a:t>
            </a:r>
            <a:r>
              <a:rPr lang="en-US" dirty="0"/>
              <a:t>, </a:t>
            </a:r>
            <a:r>
              <a:rPr lang="en-US" u="sng" dirty="0">
                <a:hlinkClick r:id="rId5"/>
              </a:rPr>
              <a:t>Goldenberg MG</a:t>
            </a:r>
            <a:r>
              <a:rPr lang="en-US" dirty="0"/>
              <a:t>, </a:t>
            </a:r>
            <a:r>
              <a:rPr lang="en-US" u="sng" dirty="0">
                <a:hlinkClick r:id="rId6"/>
              </a:rPr>
              <a:t>Hall JM</a:t>
            </a:r>
            <a:r>
              <a:rPr lang="en-US" dirty="0"/>
              <a:t>. Psychology and learning: The role of the clinical learning environment. </a:t>
            </a:r>
            <a:r>
              <a:rPr lang="en-US" u="sng" dirty="0">
                <a:hlinkClick r:id="rId7"/>
              </a:rPr>
              <a:t>Med Teach.</a:t>
            </a:r>
            <a:r>
              <a:rPr lang="en-US" dirty="0"/>
              <a:t> 2019;41(4):375-379. </a:t>
            </a:r>
          </a:p>
          <a:p>
            <a:r>
              <a:rPr lang="en-US" dirty="0"/>
              <a:t>Clark, Timothy R.. The 4 Stages of Psychological Safety: Defining the path to inclusion and innovation.  Berrett-Koehler Publishers. Kindle Edition. 2020</a:t>
            </a:r>
          </a:p>
          <a:p>
            <a:r>
              <a:rPr lang="en-US" dirty="0"/>
              <a:t>Edmondson AC. Teaming: How Organizations Learn, Innovate, and Compete in the Knowledge Economy. 2012. </a:t>
            </a:r>
          </a:p>
          <a:p>
            <a:r>
              <a:rPr lang="en-US" dirty="0"/>
              <a:t>Torralba KD, Jose D, Byrne J. Psychological safety, the hidden curriculum, and ambiguity in medicine.  </a:t>
            </a:r>
            <a:r>
              <a:rPr lang="en-US" u="sng" dirty="0">
                <a:hlinkClick r:id="rId8"/>
              </a:rPr>
              <a:t>Clin </a:t>
            </a:r>
            <a:r>
              <a:rPr lang="en-US" u="sng" dirty="0" err="1">
                <a:hlinkClick r:id="rId8"/>
              </a:rPr>
              <a:t>Rheumatol</a:t>
            </a:r>
            <a:r>
              <a:rPr lang="en-US" u="sng" dirty="0">
                <a:hlinkClick r:id="rId8"/>
              </a:rPr>
              <a:t>.</a:t>
            </a:r>
            <a:r>
              <a:rPr lang="en-US" dirty="0"/>
              <a:t> 2020</a:t>
            </a:r>
          </a:p>
        </p:txBody>
      </p:sp>
      <p:sp>
        <p:nvSpPr>
          <p:cNvPr id="5" name="Slide Number Placeholder 4">
            <a:extLst>
              <a:ext uri="{FF2B5EF4-FFF2-40B4-BE49-F238E27FC236}">
                <a16:creationId xmlns:a16="http://schemas.microsoft.com/office/drawing/2014/main" id="{5CE63C2E-0A51-4DD5-A0EB-632F20531475}"/>
              </a:ext>
            </a:extLst>
          </p:cNvPr>
          <p:cNvSpPr>
            <a:spLocks noGrp="1"/>
          </p:cNvSpPr>
          <p:nvPr>
            <p:ph type="sldNum" sz="quarter" idx="12"/>
          </p:nvPr>
        </p:nvSpPr>
        <p:spPr/>
        <p:txBody>
          <a:bodyPr/>
          <a:lstStyle/>
          <a:p>
            <a:fld id="{0F408A5D-059A-A247-8344-29C129C8EF29}" type="slidenum">
              <a:rPr lang="en-US" smtClean="0"/>
              <a:pPr/>
              <a:t>36</a:t>
            </a:fld>
            <a:endParaRPr lang="en-US" dirty="0"/>
          </a:p>
        </p:txBody>
      </p:sp>
    </p:spTree>
    <p:custDataLst>
      <p:tags r:id="rId1"/>
    </p:custDataLst>
    <p:extLst>
      <p:ext uri="{BB962C8B-B14F-4D97-AF65-F5344CB8AC3E}">
        <p14:creationId xmlns:p14="http://schemas.microsoft.com/office/powerpoint/2010/main" val="2807449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C88A-CA7E-BF4D-A1F2-38B03FD282E0}"/>
              </a:ext>
            </a:extLst>
          </p:cNvPr>
          <p:cNvSpPr>
            <a:spLocks noGrp="1"/>
          </p:cNvSpPr>
          <p:nvPr>
            <p:ph type="title"/>
          </p:nvPr>
        </p:nvSpPr>
        <p:spPr/>
        <p:txBody>
          <a:bodyPr/>
          <a:lstStyle/>
          <a:p>
            <a:r>
              <a:rPr lang="en-US" dirty="0">
                <a:solidFill>
                  <a:schemeClr val="accent3"/>
                </a:solidFill>
              </a:rPr>
              <a:t>Thank You</a:t>
            </a:r>
          </a:p>
        </p:txBody>
      </p:sp>
      <p:sp>
        <p:nvSpPr>
          <p:cNvPr id="3" name="Subtitle 2">
            <a:extLst>
              <a:ext uri="{FF2B5EF4-FFF2-40B4-BE49-F238E27FC236}">
                <a16:creationId xmlns:a16="http://schemas.microsoft.com/office/drawing/2014/main" id="{BC5A019A-8414-7045-BDBB-0DB0136D6F7A}"/>
              </a:ext>
            </a:extLst>
          </p:cNvPr>
          <p:cNvSpPr>
            <a:spLocks noGrp="1"/>
          </p:cNvSpPr>
          <p:nvPr>
            <p:ph type="subTitle" idx="1"/>
          </p:nvPr>
        </p:nvSpPr>
        <p:spPr/>
        <p:txBody>
          <a:bodyPr/>
          <a:lstStyle/>
          <a:p>
            <a:r>
              <a:rPr lang="en-US" sz="2400" dirty="0" err="1">
                <a:solidFill>
                  <a:schemeClr val="tx2"/>
                </a:solidFill>
              </a:rPr>
              <a:t>royalcollege.ca</a:t>
            </a:r>
            <a:r>
              <a:rPr lang="en-US" sz="2400" dirty="0">
                <a:solidFill>
                  <a:schemeClr val="tx2"/>
                </a:solidFill>
              </a:rPr>
              <a:t>  </a:t>
            </a:r>
            <a:r>
              <a:rPr lang="en-US" sz="2400" dirty="0">
                <a:solidFill>
                  <a:schemeClr val="accent5"/>
                </a:solidFill>
              </a:rPr>
              <a:t>•</a:t>
            </a:r>
            <a:r>
              <a:rPr lang="en-US" sz="2400" dirty="0">
                <a:solidFill>
                  <a:srgbClr val="00A3AD"/>
                </a:solidFill>
              </a:rPr>
              <a:t> </a:t>
            </a:r>
            <a:r>
              <a:rPr lang="en-US" sz="2400" dirty="0">
                <a:solidFill>
                  <a:schemeClr val="tx2"/>
                </a:solidFill>
              </a:rPr>
              <a:t> </a:t>
            </a:r>
            <a:r>
              <a:rPr lang="en-US" sz="2400" dirty="0" err="1">
                <a:solidFill>
                  <a:schemeClr val="tx2"/>
                </a:solidFill>
              </a:rPr>
              <a:t>collegeroyal.ca</a:t>
            </a:r>
            <a:endParaRPr lang="en-US" sz="2400" dirty="0">
              <a:solidFill>
                <a:schemeClr val="tx2"/>
              </a:solidFill>
            </a:endParaRPr>
          </a:p>
        </p:txBody>
      </p:sp>
      <p:sp>
        <p:nvSpPr>
          <p:cNvPr id="4" name="TextBox 3">
            <a:extLst>
              <a:ext uri="{FF2B5EF4-FFF2-40B4-BE49-F238E27FC236}">
                <a16:creationId xmlns:a16="http://schemas.microsoft.com/office/drawing/2014/main" id="{EB9965D0-34C5-A648-AA25-3E3C01A2B567}"/>
              </a:ext>
            </a:extLst>
          </p:cNvPr>
          <p:cNvSpPr txBox="1"/>
          <p:nvPr/>
        </p:nvSpPr>
        <p:spPr>
          <a:xfrm>
            <a:off x="3281447" y="3461345"/>
            <a:ext cx="5629104" cy="830997"/>
          </a:xfrm>
          <a:prstGeom prst="rect">
            <a:avLst/>
          </a:prstGeom>
          <a:noFill/>
        </p:spPr>
        <p:txBody>
          <a:bodyPr wrap="square" rtlCol="0">
            <a:spAutoFit/>
          </a:bodyPr>
          <a:lstStyle/>
          <a:p>
            <a:pPr algn="ctr"/>
            <a:r>
              <a:rPr lang="en-US" sz="2400" dirty="0">
                <a:solidFill>
                  <a:schemeClr val="accent2"/>
                </a:solidFill>
              </a:rPr>
              <a:t>Presented by: John Smith | </a:t>
            </a:r>
            <a:r>
              <a:rPr lang="en-US" sz="2400" dirty="0" err="1">
                <a:solidFill>
                  <a:schemeClr val="accent2"/>
                </a:solidFill>
              </a:rPr>
              <a:t>jsmith@royalcollege.ca</a:t>
            </a:r>
            <a:r>
              <a:rPr lang="en-US" sz="2400" dirty="0">
                <a:solidFill>
                  <a:schemeClr val="accent2"/>
                </a:solidFill>
              </a:rPr>
              <a:t> | 613-730-8177</a:t>
            </a:r>
          </a:p>
        </p:txBody>
      </p:sp>
    </p:spTree>
    <p:custDataLst>
      <p:tags r:id="rId1"/>
    </p:custDataLst>
    <p:extLst>
      <p:ext uri="{BB962C8B-B14F-4D97-AF65-F5344CB8AC3E}">
        <p14:creationId xmlns:p14="http://schemas.microsoft.com/office/powerpoint/2010/main" val="2196884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b81327ff32_0_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Acknowledgements</a:t>
            </a:r>
            <a:endParaRPr dirty="0"/>
          </a:p>
        </p:txBody>
      </p:sp>
      <p:sp>
        <p:nvSpPr>
          <p:cNvPr id="95" name="Google Shape;95;gb81327ff32_0_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20000"/>
          </a:bodyPr>
          <a:lstStyle/>
          <a:p>
            <a:pPr marL="0" indent="0">
              <a:spcBef>
                <a:spcPts val="1000"/>
              </a:spcBef>
              <a:buNone/>
            </a:pPr>
            <a:r>
              <a:rPr lang="en-US" b="1" dirty="0">
                <a:solidFill>
                  <a:schemeClr val="tx1"/>
                </a:solidFill>
              </a:rPr>
              <a:t>Created by:</a:t>
            </a:r>
          </a:p>
          <a:p>
            <a:pPr>
              <a:lnSpc>
                <a:spcPct val="70000"/>
              </a:lnSpc>
              <a:spcBef>
                <a:spcPts val="1000"/>
              </a:spcBef>
              <a:buClr>
                <a:schemeClr val="tx1"/>
              </a:buClr>
              <a:buSzPts val="1632"/>
            </a:pPr>
            <a:r>
              <a:rPr lang="en-US" dirty="0">
                <a:solidFill>
                  <a:schemeClr val="tx1"/>
                </a:solidFill>
                <a:ea typeface="Open Sans" panose="020B0606030504020204" pitchFamily="34" charset="0"/>
                <a:cs typeface="Open Sans" panose="020B0606030504020204" pitchFamily="34" charset="0"/>
                <a:sym typeface="Trebuchet MS"/>
              </a:rPr>
              <a:t>Ming-Ka Chan </a:t>
            </a:r>
            <a:r>
              <a:rPr lang="en-US" dirty="0">
                <a:solidFill>
                  <a:schemeClr val="tx1"/>
                </a:solidFill>
                <a:ea typeface="Open Sans" panose="020B0606030504020204" pitchFamily="34" charset="0"/>
                <a:cs typeface="Open Sans" panose="020B0606030504020204" pitchFamily="34" charset="0"/>
                <a:sym typeface="Arial"/>
              </a:rPr>
              <a:t>MD MHPE FRCPC,  </a:t>
            </a:r>
            <a:r>
              <a:rPr lang="en-US" dirty="0">
                <a:solidFill>
                  <a:schemeClr val="tx1"/>
                </a:solidFill>
                <a:ea typeface="Open Sans" panose="020B0606030504020204" pitchFamily="34" charset="0"/>
                <a:cs typeface="Open Sans" panose="020B0606030504020204" pitchFamily="34" charset="0"/>
                <a:sym typeface="Trebuchet MS"/>
              </a:rPr>
              <a:t>University of Manitoba </a:t>
            </a:r>
          </a:p>
          <a:p>
            <a:pPr>
              <a:lnSpc>
                <a:spcPct val="70000"/>
              </a:lnSpc>
              <a:spcBef>
                <a:spcPts val="1000"/>
              </a:spcBef>
              <a:buClr>
                <a:schemeClr val="tx1"/>
              </a:buClr>
              <a:buSzPts val="1632"/>
            </a:pPr>
            <a:r>
              <a:rPr lang="en-US" dirty="0">
                <a:solidFill>
                  <a:schemeClr val="tx1"/>
                </a:solidFill>
                <a:ea typeface="Open Sans" panose="020B0606030504020204" pitchFamily="34" charset="0"/>
                <a:cs typeface="Open Sans" panose="020B0606030504020204" pitchFamily="34" charset="0"/>
                <a:sym typeface="Trebuchet MS"/>
              </a:rPr>
              <a:t>Anne </a:t>
            </a:r>
            <a:r>
              <a:rPr lang="en-US" dirty="0" err="1">
                <a:solidFill>
                  <a:schemeClr val="tx1"/>
                </a:solidFill>
                <a:ea typeface="Open Sans" panose="020B0606030504020204" pitchFamily="34" charset="0"/>
                <a:cs typeface="Open Sans" panose="020B0606030504020204" pitchFamily="34" charset="0"/>
                <a:sym typeface="Trebuchet MS"/>
              </a:rPr>
              <a:t>Matlow</a:t>
            </a:r>
            <a:r>
              <a:rPr lang="en-US" dirty="0">
                <a:solidFill>
                  <a:schemeClr val="tx1"/>
                </a:solidFill>
                <a:ea typeface="Open Sans" panose="020B0606030504020204" pitchFamily="34" charset="0"/>
                <a:cs typeface="Open Sans" panose="020B0606030504020204" pitchFamily="34" charset="0"/>
                <a:sym typeface="Trebuchet MS"/>
              </a:rPr>
              <a:t> MSc MD FRCPC,   University of Toronto</a:t>
            </a:r>
          </a:p>
          <a:p>
            <a:pPr marL="0" indent="0">
              <a:spcBef>
                <a:spcPts val="1000"/>
              </a:spcBef>
              <a:buNone/>
            </a:pPr>
            <a:endParaRPr lang="en-US" i="1" dirty="0">
              <a:solidFill>
                <a:schemeClr val="tx1"/>
              </a:solidFill>
              <a:ea typeface="Open Sans" panose="020B0606030504020204" pitchFamily="34" charset="0"/>
              <a:cs typeface="Open Sans" panose="020B0606030504020204" pitchFamily="34" charset="0"/>
              <a:sym typeface="Trebuchet MS"/>
            </a:endParaRPr>
          </a:p>
          <a:p>
            <a:pPr marL="0" indent="0">
              <a:spcBef>
                <a:spcPts val="1000"/>
              </a:spcBef>
              <a:buNone/>
            </a:pPr>
            <a:r>
              <a:rPr lang="en-US" i="1" dirty="0">
                <a:solidFill>
                  <a:schemeClr val="tx1"/>
                </a:solidFill>
                <a:ea typeface="Open Sans" panose="020B0606030504020204" pitchFamily="34" charset="0"/>
                <a:cs typeface="Open Sans" panose="020B0606030504020204" pitchFamily="34" charset="0"/>
                <a:sym typeface="Trebuchet MS"/>
              </a:rPr>
              <a:t>For the Royal College CanMEDS Leader Role Tool Kit</a:t>
            </a:r>
            <a:endParaRPr lang="en-US" dirty="0">
              <a:solidFill>
                <a:schemeClr val="tx1"/>
              </a:solidFill>
              <a:ea typeface="Open Sans" panose="020B0606030504020204" pitchFamily="34" charset="0"/>
              <a:cs typeface="Open Sans" panose="020B0606030504020204" pitchFamily="34" charset="0"/>
              <a:sym typeface="Trebuchet MS"/>
            </a:endParaRPr>
          </a:p>
          <a:p>
            <a:pPr marL="0" indent="0">
              <a:spcBef>
                <a:spcPts val="1000"/>
              </a:spcBef>
              <a:buNone/>
            </a:pPr>
            <a:endParaRPr lang="en-US" dirty="0">
              <a:solidFill>
                <a:schemeClr val="tx1"/>
              </a:solidFill>
            </a:endParaRPr>
          </a:p>
          <a:p>
            <a:pPr marL="0" indent="0">
              <a:spcBef>
                <a:spcPts val="1000"/>
              </a:spcBef>
              <a:buNone/>
            </a:pPr>
            <a:r>
              <a:rPr lang="en-US" b="1" dirty="0">
                <a:solidFill>
                  <a:schemeClr val="tx1"/>
                </a:solidFill>
              </a:rPr>
              <a:t>Some content provided by:</a:t>
            </a:r>
          </a:p>
          <a:p>
            <a:pPr>
              <a:spcBef>
                <a:spcPts val="1000"/>
              </a:spcBef>
            </a:pPr>
            <a:r>
              <a:rPr lang="en-US" dirty="0">
                <a:solidFill>
                  <a:schemeClr val="tx1"/>
                </a:solidFill>
              </a:rPr>
              <a:t>Chris Trevelyan, previous counsellor, Postgraduate Medicine Wellness Office, </a:t>
            </a:r>
            <a:r>
              <a:rPr lang="en-US" dirty="0" err="1">
                <a:solidFill>
                  <a:schemeClr val="tx1"/>
                </a:solidFill>
              </a:rPr>
              <a:t>Temerty</a:t>
            </a:r>
            <a:r>
              <a:rPr lang="en-US" dirty="0">
                <a:solidFill>
                  <a:schemeClr val="tx1"/>
                </a:solidFill>
              </a:rPr>
              <a:t> Faculty of Medicine</a:t>
            </a:r>
            <a:endParaRPr dirty="0">
              <a:solidFill>
                <a:schemeClr val="tx1"/>
              </a:solidFill>
            </a:endParaRPr>
          </a:p>
          <a:p>
            <a:pPr>
              <a:spcBef>
                <a:spcPts val="1000"/>
              </a:spcBef>
            </a:pPr>
            <a:r>
              <a:rPr lang="en-US" dirty="0">
                <a:solidFill>
                  <a:schemeClr val="tx1"/>
                </a:solidFill>
              </a:rPr>
              <a:t>Diane de Camps </a:t>
            </a:r>
            <a:r>
              <a:rPr lang="en-US" dirty="0" err="1">
                <a:solidFill>
                  <a:schemeClr val="tx1"/>
                </a:solidFill>
              </a:rPr>
              <a:t>Meschino</a:t>
            </a:r>
            <a:r>
              <a:rPr lang="en-US" dirty="0">
                <a:solidFill>
                  <a:schemeClr val="tx1"/>
                </a:solidFill>
              </a:rPr>
              <a:t>, </a:t>
            </a:r>
            <a:r>
              <a:rPr lang="en-US" dirty="0" err="1">
                <a:solidFill>
                  <a:schemeClr val="tx1"/>
                </a:solidFill>
              </a:rPr>
              <a:t>Temerty</a:t>
            </a:r>
            <a:r>
              <a:rPr lang="en-US" dirty="0">
                <a:solidFill>
                  <a:schemeClr val="tx1"/>
                </a:solidFill>
              </a:rPr>
              <a:t> Faculty of Medicine, University of Toronto</a:t>
            </a:r>
            <a:endParaRPr dirty="0">
              <a:solidFill>
                <a:schemeClr val="tx1"/>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A7CC-97D3-42E4-B7A7-18AF710D41F1}"/>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FB7C2C8A-38A9-4D7D-A725-48B8C09493AF}"/>
              </a:ext>
            </a:extLst>
          </p:cNvPr>
          <p:cNvSpPr>
            <a:spLocks noGrp="1"/>
          </p:cNvSpPr>
          <p:nvPr>
            <p:ph idx="1"/>
          </p:nvPr>
        </p:nvSpPr>
        <p:spPr/>
        <p:txBody>
          <a:bodyPr/>
          <a:lstStyle/>
          <a:p>
            <a:r>
              <a:rPr lang="en-US" dirty="0"/>
              <a:t>We do not have an affiliation (financial or otherwise) with a pharmaceutical, medical device or communications organization.</a:t>
            </a:r>
          </a:p>
          <a:p>
            <a:endParaRPr lang="en-US" dirty="0"/>
          </a:p>
        </p:txBody>
      </p:sp>
      <p:sp>
        <p:nvSpPr>
          <p:cNvPr id="4" name="Slide Number Placeholder 3">
            <a:extLst>
              <a:ext uri="{FF2B5EF4-FFF2-40B4-BE49-F238E27FC236}">
                <a16:creationId xmlns:a16="http://schemas.microsoft.com/office/drawing/2014/main" id="{F60B7AC0-CCF3-4C94-BCE4-F11D38F4EAE4}"/>
              </a:ext>
            </a:extLst>
          </p:cNvPr>
          <p:cNvSpPr>
            <a:spLocks noGrp="1"/>
          </p:cNvSpPr>
          <p:nvPr>
            <p:ph type="sldNum" sz="quarter" idx="12"/>
          </p:nvPr>
        </p:nvSpPr>
        <p:spPr/>
        <p:txBody>
          <a:bodyPr/>
          <a:lstStyle/>
          <a:p>
            <a:fld id="{0F408A5D-059A-A247-8344-29C129C8EF29}" type="slidenum">
              <a:rPr lang="en-US" smtClean="0"/>
              <a:pPr/>
              <a:t>5</a:t>
            </a:fld>
            <a:endParaRPr lang="en-US" dirty="0"/>
          </a:p>
        </p:txBody>
      </p:sp>
    </p:spTree>
    <p:custDataLst>
      <p:tags r:id="rId1"/>
    </p:custDataLst>
    <p:extLst>
      <p:ext uri="{BB962C8B-B14F-4D97-AF65-F5344CB8AC3E}">
        <p14:creationId xmlns:p14="http://schemas.microsoft.com/office/powerpoint/2010/main" val="51866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3" name="Picture 2">
            <a:extLst>
              <a:ext uri="{FF2B5EF4-FFF2-40B4-BE49-F238E27FC236}">
                <a16:creationId xmlns:a16="http://schemas.microsoft.com/office/drawing/2014/main" id="{4542556E-9947-45A3-BB6A-EE4065C811A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10877" y="3261761"/>
            <a:ext cx="4931945" cy="2778730"/>
          </a:xfrm>
          <a:prstGeom prst="rect">
            <a:avLst/>
          </a:prstGeom>
        </p:spPr>
      </p:pic>
      <p:sp>
        <p:nvSpPr>
          <p:cNvPr id="112" name="Google Shape;112;gde6af2c5cf_0_1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t>Ground rules</a:t>
            </a:r>
            <a:endParaRPr dirty="0"/>
          </a:p>
        </p:txBody>
      </p:sp>
      <p:sp>
        <p:nvSpPr>
          <p:cNvPr id="4" name="TextBox 3">
            <a:extLst>
              <a:ext uri="{FF2B5EF4-FFF2-40B4-BE49-F238E27FC236}">
                <a16:creationId xmlns:a16="http://schemas.microsoft.com/office/drawing/2014/main" id="{D5B5E73F-ACB4-4204-B771-6C95150F31FB}"/>
              </a:ext>
            </a:extLst>
          </p:cNvPr>
          <p:cNvSpPr txBox="1"/>
          <p:nvPr/>
        </p:nvSpPr>
        <p:spPr>
          <a:xfrm>
            <a:off x="7837572" y="5397650"/>
            <a:ext cx="7810500" cy="230832"/>
          </a:xfrm>
          <a:prstGeom prst="rect">
            <a:avLst/>
          </a:prstGeom>
          <a:noFill/>
        </p:spPr>
        <p:txBody>
          <a:bodyPr wrap="square" rtlCol="0">
            <a:spAutoFit/>
          </a:bodyPr>
          <a:lstStyle/>
          <a:p>
            <a:r>
              <a:rPr lang="en-US" sz="900" dirty="0">
                <a:hlinkClick r:id="rId5" tooltip="https://www.cittadiniditwitter.it/news/anbi-dal-veneto-parte-la-campagna-di-comunicazione-respect/"/>
              </a:rPr>
              <a:t>This Photo</a:t>
            </a:r>
            <a:r>
              <a:rPr lang="en-US" sz="900" dirty="0"/>
              <a:t> by Unknown Author is licensed under </a:t>
            </a:r>
            <a:r>
              <a:rPr lang="en-US" sz="900" dirty="0">
                <a:hlinkClick r:id="rId6" tooltip="https://creativecommons.org/licenses/by-nc-nd/3.0/"/>
              </a:rPr>
              <a:t>CC BY-NC-ND</a:t>
            </a:r>
            <a:endParaRPr lang="en-US" sz="900" dirty="0"/>
          </a:p>
        </p:txBody>
      </p:sp>
      <p:sp>
        <p:nvSpPr>
          <p:cNvPr id="5" name="Content Placeholder 4">
            <a:extLst>
              <a:ext uri="{FF2B5EF4-FFF2-40B4-BE49-F238E27FC236}">
                <a16:creationId xmlns:a16="http://schemas.microsoft.com/office/drawing/2014/main" id="{3180DD6A-B5C6-4CC8-86C8-001F6A2E39BF}"/>
              </a:ext>
            </a:extLst>
          </p:cNvPr>
          <p:cNvSpPr>
            <a:spLocks noGrp="1"/>
          </p:cNvSpPr>
          <p:nvPr>
            <p:ph idx="1"/>
          </p:nvPr>
        </p:nvSpPr>
        <p:spPr/>
        <p:txBody>
          <a:bodyPr/>
          <a:lstStyle/>
          <a:p>
            <a:r>
              <a:rPr lang="en-US" dirty="0"/>
              <a:t>Zone of discomfort</a:t>
            </a:r>
          </a:p>
          <a:p>
            <a:pPr lvl="1"/>
            <a:r>
              <a:rPr lang="en-US" dirty="0"/>
              <a:t>Safe and uncomfortable</a:t>
            </a:r>
          </a:p>
          <a:p>
            <a:pPr lvl="1"/>
            <a:r>
              <a:rPr lang="en-US" dirty="0"/>
              <a:t>Stories may be triggering, reach out and remember self-care</a:t>
            </a:r>
          </a:p>
          <a:p>
            <a:pPr lvl="1"/>
            <a:endParaRPr lang="en-US" dirty="0"/>
          </a:p>
          <a:p>
            <a:r>
              <a:rPr lang="en-US" dirty="0"/>
              <a:t>Keep the ideas, leave the stories</a:t>
            </a:r>
          </a:p>
          <a:p>
            <a:r>
              <a:rPr lang="en-US" dirty="0"/>
              <a:t>Give grace</a:t>
            </a:r>
          </a:p>
          <a:p>
            <a:r>
              <a:rPr lang="en-US" dirty="0"/>
              <a:t>Be curious</a:t>
            </a:r>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82810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165C-52A4-49EB-94CE-35B0D3CF8901}"/>
              </a:ext>
            </a:extLst>
          </p:cNvPr>
          <p:cNvSpPr>
            <a:spLocks noGrp="1"/>
          </p:cNvSpPr>
          <p:nvPr>
            <p:ph type="title"/>
          </p:nvPr>
        </p:nvSpPr>
        <p:spPr/>
        <p:txBody>
          <a:bodyPr/>
          <a:lstStyle/>
          <a:p>
            <a:r>
              <a:rPr lang="en-US" dirty="0"/>
              <a:t>Tech tips</a:t>
            </a:r>
          </a:p>
        </p:txBody>
      </p:sp>
      <p:sp>
        <p:nvSpPr>
          <p:cNvPr id="3" name="Content Placeholder 2">
            <a:extLst>
              <a:ext uri="{FF2B5EF4-FFF2-40B4-BE49-F238E27FC236}">
                <a16:creationId xmlns:a16="http://schemas.microsoft.com/office/drawing/2014/main" id="{BE738987-4C3B-4A36-9EB3-B226B4C1C56A}"/>
              </a:ext>
            </a:extLst>
          </p:cNvPr>
          <p:cNvSpPr>
            <a:spLocks noGrp="1"/>
          </p:cNvSpPr>
          <p:nvPr>
            <p:ph idx="1"/>
          </p:nvPr>
        </p:nvSpPr>
        <p:spPr/>
        <p:txBody>
          <a:bodyPr/>
          <a:lstStyle/>
          <a:p>
            <a:r>
              <a:rPr lang="en-US" dirty="0"/>
              <a:t>Please change your screen name to your actual name, location, and your role (learner, faculty, program staff, etc.). Share a little more about yourself in the chat</a:t>
            </a:r>
          </a:p>
          <a:p>
            <a:r>
              <a:rPr lang="en-US" dirty="0"/>
              <a:t>Microphones </a:t>
            </a:r>
            <a:r>
              <a:rPr lang="en-US" b="1" dirty="0"/>
              <a:t>off</a:t>
            </a:r>
            <a:r>
              <a:rPr lang="en-US" dirty="0"/>
              <a:t> during presentation</a:t>
            </a:r>
          </a:p>
          <a:p>
            <a:r>
              <a:rPr lang="en-US" dirty="0"/>
              <a:t>Cameras </a:t>
            </a:r>
            <a:r>
              <a:rPr lang="en-US" b="1" dirty="0"/>
              <a:t>on</a:t>
            </a:r>
            <a:r>
              <a:rPr lang="en-US" dirty="0"/>
              <a:t> where possible</a:t>
            </a:r>
          </a:p>
          <a:p>
            <a:endParaRPr lang="en-US" dirty="0"/>
          </a:p>
        </p:txBody>
      </p:sp>
      <p:sp>
        <p:nvSpPr>
          <p:cNvPr id="5" name="Slide Number Placeholder 4">
            <a:extLst>
              <a:ext uri="{FF2B5EF4-FFF2-40B4-BE49-F238E27FC236}">
                <a16:creationId xmlns:a16="http://schemas.microsoft.com/office/drawing/2014/main" id="{1CD8A0B7-DB68-4CEF-85D7-B07809FF10BC}"/>
              </a:ext>
            </a:extLst>
          </p:cNvPr>
          <p:cNvSpPr>
            <a:spLocks noGrp="1"/>
          </p:cNvSpPr>
          <p:nvPr>
            <p:ph type="sldNum" sz="quarter" idx="12"/>
          </p:nvPr>
        </p:nvSpPr>
        <p:spPr/>
        <p:txBody>
          <a:bodyPr/>
          <a:lstStyle/>
          <a:p>
            <a:fld id="{0F408A5D-059A-A247-8344-29C129C8EF29}" type="slidenum">
              <a:rPr lang="en-US" smtClean="0"/>
              <a:pPr/>
              <a:t>7</a:t>
            </a:fld>
            <a:endParaRPr lang="en-US" dirty="0"/>
          </a:p>
        </p:txBody>
      </p:sp>
    </p:spTree>
    <p:custDataLst>
      <p:tags r:id="rId1"/>
    </p:custDataLst>
    <p:extLst>
      <p:ext uri="{BB962C8B-B14F-4D97-AF65-F5344CB8AC3E}">
        <p14:creationId xmlns:p14="http://schemas.microsoft.com/office/powerpoint/2010/main" val="261507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7BB92-2E6B-4E1F-A1CA-3AB16924E573}"/>
              </a:ext>
            </a:extLst>
          </p:cNvPr>
          <p:cNvSpPr>
            <a:spLocks noGrp="1"/>
          </p:cNvSpPr>
          <p:nvPr>
            <p:ph type="title"/>
          </p:nvPr>
        </p:nvSpPr>
        <p:spPr/>
        <p:txBody>
          <a:bodyPr/>
          <a:lstStyle/>
          <a:p>
            <a:r>
              <a:rPr lang="en-US" dirty="0"/>
              <a:t>Social media dialogue</a:t>
            </a:r>
          </a:p>
        </p:txBody>
      </p:sp>
      <p:sp>
        <p:nvSpPr>
          <p:cNvPr id="3" name="Content Placeholder 2">
            <a:extLst>
              <a:ext uri="{FF2B5EF4-FFF2-40B4-BE49-F238E27FC236}">
                <a16:creationId xmlns:a16="http://schemas.microsoft.com/office/drawing/2014/main" id="{55BF107D-53B5-43D4-81F3-5AE2C97A53C5}"/>
              </a:ext>
            </a:extLst>
          </p:cNvPr>
          <p:cNvSpPr>
            <a:spLocks noGrp="1"/>
          </p:cNvSpPr>
          <p:nvPr>
            <p:ph idx="1"/>
          </p:nvPr>
        </p:nvSpPr>
        <p:spPr/>
        <p:txBody>
          <a:bodyPr/>
          <a:lstStyle/>
          <a:p>
            <a:r>
              <a:rPr lang="en-US" b="1" dirty="0">
                <a:solidFill>
                  <a:schemeClr val="tx1"/>
                </a:solidFill>
                <a:latin typeface="Open Sans"/>
                <a:ea typeface="Open Sans"/>
                <a:cs typeface="Open Sans"/>
                <a:sym typeface="Open Sans"/>
              </a:rPr>
              <a:t>#</a:t>
            </a:r>
            <a:r>
              <a:rPr lang="en-US" b="1" dirty="0" err="1">
                <a:solidFill>
                  <a:schemeClr val="tx1"/>
                </a:solidFill>
                <a:latin typeface="Open Sans"/>
                <a:ea typeface="Open Sans"/>
                <a:cs typeface="Open Sans"/>
                <a:sym typeface="Open Sans"/>
              </a:rPr>
              <a:t>PsychologicalSafety</a:t>
            </a:r>
            <a:r>
              <a:rPr lang="en-US" b="1" dirty="0">
                <a:solidFill>
                  <a:schemeClr val="tx1"/>
                </a:solidFill>
                <a:latin typeface="Open Sans"/>
                <a:ea typeface="Open Sans"/>
                <a:cs typeface="Open Sans"/>
                <a:sym typeface="Open Sans"/>
              </a:rPr>
              <a:t> #</a:t>
            </a:r>
            <a:r>
              <a:rPr lang="en-US" b="1" dirty="0" err="1">
                <a:solidFill>
                  <a:schemeClr val="tx1"/>
                </a:solidFill>
                <a:latin typeface="Open Sans"/>
                <a:ea typeface="Open Sans"/>
                <a:cs typeface="Open Sans"/>
                <a:sym typeface="Open Sans"/>
              </a:rPr>
              <a:t>SafetyCulture</a:t>
            </a:r>
            <a:endParaRPr lang="en-US" dirty="0">
              <a:solidFill>
                <a:schemeClr val="tx1"/>
              </a:solidFill>
            </a:endParaRPr>
          </a:p>
        </p:txBody>
      </p:sp>
      <p:sp>
        <p:nvSpPr>
          <p:cNvPr id="5" name="Slide Number Placeholder 4">
            <a:extLst>
              <a:ext uri="{FF2B5EF4-FFF2-40B4-BE49-F238E27FC236}">
                <a16:creationId xmlns:a16="http://schemas.microsoft.com/office/drawing/2014/main" id="{53D0FDF7-E87E-4AB2-9E1E-CD6A68310F47}"/>
              </a:ext>
            </a:extLst>
          </p:cNvPr>
          <p:cNvSpPr>
            <a:spLocks noGrp="1"/>
          </p:cNvSpPr>
          <p:nvPr>
            <p:ph type="sldNum" sz="quarter" idx="12"/>
          </p:nvPr>
        </p:nvSpPr>
        <p:spPr/>
        <p:txBody>
          <a:bodyPr/>
          <a:lstStyle/>
          <a:p>
            <a:fld id="{0F408A5D-059A-A247-8344-29C129C8EF29}" type="slidenum">
              <a:rPr lang="en-US" smtClean="0"/>
              <a:pPr/>
              <a:t>8</a:t>
            </a:fld>
            <a:endParaRPr lang="en-US" dirty="0"/>
          </a:p>
        </p:txBody>
      </p:sp>
      <p:pic>
        <p:nvPicPr>
          <p:cNvPr id="7" name="Picture 6">
            <a:extLst>
              <a:ext uri="{FF2B5EF4-FFF2-40B4-BE49-F238E27FC236}">
                <a16:creationId xmlns:a16="http://schemas.microsoft.com/office/drawing/2014/main" id="{5338A083-19BC-4F60-BD4F-3F9E7099226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132320" y="3009953"/>
            <a:ext cx="4462272" cy="2797635"/>
          </a:xfrm>
          <a:prstGeom prst="rect">
            <a:avLst/>
          </a:prstGeom>
        </p:spPr>
      </p:pic>
      <p:sp>
        <p:nvSpPr>
          <p:cNvPr id="8" name="TextBox 7">
            <a:extLst>
              <a:ext uri="{FF2B5EF4-FFF2-40B4-BE49-F238E27FC236}">
                <a16:creationId xmlns:a16="http://schemas.microsoft.com/office/drawing/2014/main" id="{62E01588-F693-48CF-8D09-CD8782D761C9}"/>
              </a:ext>
            </a:extLst>
          </p:cNvPr>
          <p:cNvSpPr txBox="1"/>
          <p:nvPr/>
        </p:nvSpPr>
        <p:spPr>
          <a:xfrm>
            <a:off x="7132320" y="5946131"/>
            <a:ext cx="4462272" cy="230832"/>
          </a:xfrm>
          <a:prstGeom prst="rect">
            <a:avLst/>
          </a:prstGeom>
          <a:noFill/>
        </p:spPr>
        <p:txBody>
          <a:bodyPr wrap="square" rtlCol="0">
            <a:spAutoFit/>
          </a:bodyPr>
          <a:lstStyle/>
          <a:p>
            <a:r>
              <a:rPr lang="en-US" sz="900">
                <a:hlinkClick r:id="rId5" tooltip="http://vinayravindran.com/2016/04/08/magic-140-characters/"/>
              </a:rPr>
              <a:t>This Photo</a:t>
            </a:r>
            <a:r>
              <a:rPr lang="en-US" sz="900"/>
              <a:t> by Unknown Author is licensed under </a:t>
            </a:r>
            <a:r>
              <a:rPr lang="en-US" sz="900">
                <a:hlinkClick r:id="rId6" tooltip="https://creativecommons.org/licenses/by-nc-sa/3.0/"/>
              </a:rPr>
              <a:t>CC BY-SA-NC</a:t>
            </a:r>
            <a:endParaRPr lang="en-US" sz="900"/>
          </a:p>
        </p:txBody>
      </p:sp>
    </p:spTree>
    <p:custDataLst>
      <p:tags r:id="rId1"/>
    </p:custDataLst>
    <p:extLst>
      <p:ext uri="{BB962C8B-B14F-4D97-AF65-F5344CB8AC3E}">
        <p14:creationId xmlns:p14="http://schemas.microsoft.com/office/powerpoint/2010/main" val="3539783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8AAF-ADF4-4259-8EE4-4BD4042102C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28057B3-374B-4AC9-9849-8B3A8DEE031A}"/>
              </a:ext>
            </a:extLst>
          </p:cNvPr>
          <p:cNvSpPr>
            <a:spLocks noGrp="1"/>
          </p:cNvSpPr>
          <p:nvPr>
            <p:ph idx="1"/>
          </p:nvPr>
        </p:nvSpPr>
        <p:spPr/>
        <p:txBody>
          <a:bodyPr/>
          <a:lstStyle/>
          <a:p>
            <a:pPr marL="0" indent="0">
              <a:buNone/>
            </a:pPr>
            <a:r>
              <a:rPr lang="en-US" dirty="0"/>
              <a:t>By the end of this session, you will be able to:</a:t>
            </a:r>
          </a:p>
          <a:p>
            <a:r>
              <a:rPr lang="en-US" dirty="0"/>
              <a:t>describe psychological safety and its relationship to a culture of safety</a:t>
            </a:r>
          </a:p>
          <a:p>
            <a:r>
              <a:rPr lang="en-US" dirty="0"/>
              <a:t>discuss how image risks impact psychological safety in the learning and/or work environments</a:t>
            </a:r>
          </a:p>
          <a:p>
            <a:r>
              <a:rPr lang="en-US" dirty="0"/>
              <a:t>describe speaking up and its use in creating psychologically safe environments</a:t>
            </a:r>
          </a:p>
          <a:p>
            <a:r>
              <a:rPr lang="en-US" dirty="0"/>
              <a:t>analyze enablers and barriers to creating psychologically safe environments</a:t>
            </a:r>
          </a:p>
          <a:p>
            <a:endParaRPr lang="en-US" dirty="0"/>
          </a:p>
        </p:txBody>
      </p:sp>
      <p:sp>
        <p:nvSpPr>
          <p:cNvPr id="5" name="Slide Number Placeholder 4">
            <a:extLst>
              <a:ext uri="{FF2B5EF4-FFF2-40B4-BE49-F238E27FC236}">
                <a16:creationId xmlns:a16="http://schemas.microsoft.com/office/drawing/2014/main" id="{D425F5D9-176E-4AEC-B42B-A31046CFAFFA}"/>
              </a:ext>
            </a:extLst>
          </p:cNvPr>
          <p:cNvSpPr>
            <a:spLocks noGrp="1"/>
          </p:cNvSpPr>
          <p:nvPr>
            <p:ph type="sldNum" sz="quarter" idx="12"/>
          </p:nvPr>
        </p:nvSpPr>
        <p:spPr/>
        <p:txBody>
          <a:bodyPr/>
          <a:lstStyle/>
          <a:p>
            <a:fld id="{0F408A5D-059A-A247-8344-29C129C8EF29}" type="slidenum">
              <a:rPr lang="en-US" smtClean="0"/>
              <a:pPr/>
              <a:t>9</a:t>
            </a:fld>
            <a:endParaRPr lang="en-US" dirty="0"/>
          </a:p>
        </p:txBody>
      </p:sp>
    </p:spTree>
    <p:custDataLst>
      <p:tags r:id="rId1"/>
    </p:custDataLst>
    <p:extLst>
      <p:ext uri="{BB962C8B-B14F-4D97-AF65-F5344CB8AC3E}">
        <p14:creationId xmlns:p14="http://schemas.microsoft.com/office/powerpoint/2010/main" val="35650282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kjVn0H6"/>
  <p:tag name="ARTICULATE_PROJECT_OPEN" val="0"/>
  <p:tag name="ARTICULATE_SLIDE_COUNT" val="3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yal College">
      <a:dk1>
        <a:sysClr val="windowText" lastClr="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442983B031724893E4806B3E52464C" ma:contentTypeVersion="7" ma:contentTypeDescription="Create a new document." ma:contentTypeScope="" ma:versionID="7c1dacc9db6abf1cc64495b4fa1671d3">
  <xsd:schema xmlns:xsd="http://www.w3.org/2001/XMLSchema" xmlns:xs="http://www.w3.org/2001/XMLSchema" xmlns:p="http://schemas.microsoft.com/office/2006/metadata/properties" xmlns:ns2="f3c17827-2a44-4186-817e-0d9f5805cdb5" targetNamespace="http://schemas.microsoft.com/office/2006/metadata/properties" ma:root="true" ma:fieldsID="9f05f1cb5f42a5eb1b36d1ed46a4f871" ns2:_="">
    <xsd:import namespace="f3c17827-2a44-4186-817e-0d9f5805cdb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c17827-2a44-4186-817e-0d9f5805cd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8A857D-A901-4F2F-90CA-5E21DEC31D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c17827-2a44-4186-817e-0d9f5805cd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41B12D-DE06-42C6-BFED-06235DF846D1}">
  <ds:schemaRefs>
    <ds:schemaRef ds:uri="http://schemas.microsoft.com/office/2006/metadata/properties"/>
    <ds:schemaRef ds:uri="http://schemas.microsoft.com/office/2006/documentManagement/types"/>
    <ds:schemaRef ds:uri="http://purl.org/dc/dcmitype/"/>
    <ds:schemaRef ds:uri="http://purl.org/dc/elements/1.1/"/>
    <ds:schemaRef ds:uri="f3c17827-2a44-4186-817e-0d9f5805cdb5"/>
    <ds:schemaRef ds:uri="http://schemas.openxmlformats.org/package/2006/metadata/core-properties"/>
    <ds:schemaRef ds:uri="http://www.w3.org/XML/1998/namespac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DCDA93F8-04A6-45B3-962D-05FE263278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3981</TotalTime>
  <Words>5137</Words>
  <Application>Microsoft Office PowerPoint</Application>
  <PresentationFormat>Widescreen</PresentationFormat>
  <Paragraphs>423</Paragraphs>
  <Slides>37</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Courier New</vt:lpstr>
      <vt:lpstr>Gill Sans</vt:lpstr>
      <vt:lpstr>Open Sans</vt:lpstr>
      <vt:lpstr>Roboto</vt:lpstr>
      <vt:lpstr>System Font Regular</vt:lpstr>
      <vt:lpstr>Office Theme</vt:lpstr>
      <vt:lpstr>PowerPoint Presentation</vt:lpstr>
      <vt:lpstr>Psychological Safety</vt:lpstr>
      <vt:lpstr>Land Acknowledgement</vt:lpstr>
      <vt:lpstr>Acknowledgements</vt:lpstr>
      <vt:lpstr>Disclosure</vt:lpstr>
      <vt:lpstr>Ground rules</vt:lpstr>
      <vt:lpstr>Tech tips</vt:lpstr>
      <vt:lpstr>Social media dialogue</vt:lpstr>
      <vt:lpstr>Objectives</vt:lpstr>
      <vt:lpstr>What is a culture of safety?</vt:lpstr>
      <vt:lpstr>Elements of safety culture</vt:lpstr>
      <vt:lpstr>How do you define “psychological safety”?</vt:lpstr>
      <vt:lpstr>PowerPoint Presentation</vt:lpstr>
      <vt:lpstr>A hallmark of psychological safety is the ability to “Speak Up” …</vt:lpstr>
      <vt:lpstr>PowerPoint Presentation</vt:lpstr>
      <vt:lpstr>PowerPoint Presentation</vt:lpstr>
      <vt:lpstr>Why feeling unsafe is a threat</vt:lpstr>
      <vt:lpstr>Psychological safety is important in teams</vt:lpstr>
      <vt:lpstr>Do I feel psychologically safe on this team?</vt:lpstr>
      <vt:lpstr>PowerPoint Presentation</vt:lpstr>
      <vt:lpstr>PowerPoint Presentation</vt:lpstr>
      <vt:lpstr>Fostering psychological safety: Considerations</vt:lpstr>
      <vt:lpstr>Leadership practices for psychological safety</vt:lpstr>
      <vt:lpstr>PowerPoint Presentation</vt:lpstr>
      <vt:lpstr>Case discussions</vt:lpstr>
      <vt:lpstr>Case discussions</vt:lpstr>
      <vt:lpstr>Small group chat</vt:lpstr>
      <vt:lpstr>Debrief and reflections</vt:lpstr>
      <vt:lpstr>TRIZ</vt:lpstr>
      <vt:lpstr>Debrief and reactions</vt:lpstr>
      <vt:lpstr>Conclusion</vt:lpstr>
      <vt:lpstr>Objectives</vt:lpstr>
      <vt:lpstr>Feedback</vt:lpstr>
      <vt:lpstr>Evaluate this workshop!</vt:lpstr>
      <vt:lpstr>Contact info</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(version 2)</dc:title>
  <dc:creator>Monique Ong</dc:creator>
  <cp:lastModifiedBy>Murphy, April</cp:lastModifiedBy>
  <cp:revision>137</cp:revision>
  <dcterms:created xsi:type="dcterms:W3CDTF">2018-08-09T17:14:48Z</dcterms:created>
  <dcterms:modified xsi:type="dcterms:W3CDTF">2022-09-27T20:37:17Z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0x010100D6442983B031724893E4806B3E52464C</vt:lpwstr>
  </property>
  <property fmtid="{D5CDD505-2E9C-101B-9397-08002B2CF9AE}" pid="3" name="ArticulateGUID">
    <vt:lpwstr>9EB2BD1F-EEB4-48D9-9F6C-58BDA9702BEB</vt:lpwstr>
  </property>
  <property fmtid="{D5CDD505-2E9C-101B-9397-08002B2CF9AE}" pid="4" name="ArticulatePath">
    <vt:lpwstr>Psychological Safety</vt:lpwstr>
  </property>
</Properties>
</file>