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7" r:id="rId2"/>
    <p:sldId id="266" r:id="rId3"/>
    <p:sldId id="261" r:id="rId4"/>
    <p:sldId id="268" r:id="rId5"/>
    <p:sldId id="269" r:id="rId6"/>
    <p:sldId id="273" r:id="rId7"/>
    <p:sldId id="271" r:id="rId8"/>
    <p:sldId id="270" r:id="rId9"/>
    <p:sldId id="265" r:id="rId10"/>
    <p:sldId id="276" r:id="rId11"/>
    <p:sldId id="272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Comb, Megan" initials="M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F54"/>
    <a:srgbClr val="003B5C"/>
    <a:srgbClr val="671E75"/>
    <a:srgbClr val="FFCD00"/>
    <a:srgbClr val="0A7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67" autoAdjust="0"/>
  </p:normalViewPr>
  <p:slideViewPr>
    <p:cSldViewPr snapToGrid="0" snapToObjects="1"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CF80A-ECCF-F44D-9ED2-9C923DBCDA75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DA350-7945-9844-A52D-E2D87AF09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5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ltura.com/tiny/luqx6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Ask each resident what they hope to get out of participating in this workshop</a:t>
            </a:r>
          </a:p>
          <a:p>
            <a:endParaRPr lang="fr-FR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DA350-7945-9844-A52D-E2D87AF093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01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are the actions that residents will be practicing in the simulations. They are derived from the material presented in the e-lecture. Make sure to review these key actions with them before going to the video exercise.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9F1E2-3CB1-8344-B247-A55A3CADEF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4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may choose to show the clip again, or to jump directly into the discussion. </a:t>
            </a:r>
            <a:r>
              <a:rPr lang="en-US" sz="1100" baseline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can find it at this link </a:t>
            </a:r>
            <a:r>
              <a:rPr lang="en-US" sz="1100" b="1" kern="120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100" kern="1200" smtClean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http://www.kaltura.com/tiny/luqx6</a:t>
            </a:r>
            <a:r>
              <a:rPr lang="en-US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DA350-7945-9844-A52D-E2D87AF093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4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Remind the residents of the key actions that will serve as the basis of the simulations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9F1E2-3CB1-8344-B247-A55A3CADEF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4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DA350-7945-9844-A52D-E2D87AF093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D64EB08-451A-C240-9994-28CC213D3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5DD9E0-B3ED-724F-9028-69BE23880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149" y="1029837"/>
            <a:ext cx="6486524" cy="158934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400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708D59-5533-984A-ABC7-8D0F7571C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6148" y="2641428"/>
            <a:ext cx="6486525" cy="10142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7C9A4B9-2D6F-B744-9793-7FA2200A0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193" y="451963"/>
            <a:ext cx="1687068" cy="989330"/>
          </a:xfrm>
          <a:prstGeom prst="rect">
            <a:avLst/>
          </a:prstGeom>
        </p:spPr>
      </p:pic>
      <p:sp>
        <p:nvSpPr>
          <p:cNvPr id="9" name="TextBox 10">
            <a:extLst>
              <a:ext uri="{FF2B5EF4-FFF2-40B4-BE49-F238E27FC236}">
                <a16:creationId xmlns:a16="http://schemas.microsoft.com/office/drawing/2014/main" xmlns="" id="{BE7DEA5C-B7FD-BD4B-9ABC-37ED1E0B54FB}"/>
              </a:ext>
            </a:extLst>
          </p:cNvPr>
          <p:cNvSpPr txBox="1"/>
          <p:nvPr/>
        </p:nvSpPr>
        <p:spPr>
          <a:xfrm>
            <a:off x="1126150" y="3331409"/>
            <a:ext cx="498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accent4"/>
                </a:solidFill>
              </a:rPr>
              <a:t>•••</a:t>
            </a:r>
          </a:p>
        </p:txBody>
      </p:sp>
    </p:spTree>
    <p:extLst>
      <p:ext uri="{BB962C8B-B14F-4D97-AF65-F5344CB8AC3E}">
        <p14:creationId xmlns:p14="http://schemas.microsoft.com/office/powerpoint/2010/main" val="375543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7B11EF-6B8C-F34B-9A29-C5DC8D8AD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6EC57A-5081-654F-BF09-F77FD92FE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59BAE5C-6A17-B24C-9544-D5A521F62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2C155027-0F0B-144E-9D35-44405E9A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A8429DA9-6506-F248-8BF7-A4184467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4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F7A13-1565-F645-810B-FC23B5559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916EF9D-F47C-6E40-8C1D-BCBDAE961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EDAE58-F8E0-234E-94B3-D3596EE12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276A87F-C9C4-ED48-B6E9-1A08D898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67E50796-3DBD-D54A-9C82-5EC70B836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12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51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F885120-0513-1C4D-8FE6-38F5392990C1}"/>
              </a:ext>
            </a:extLst>
          </p:cNvPr>
          <p:cNvSpPr/>
          <p:nvPr/>
        </p:nvSpPr>
        <p:spPr>
          <a:xfrm>
            <a:off x="0" y="1"/>
            <a:ext cx="9144000" cy="50604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418A417-648A-8340-AE41-4375D377B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335" y="5373321"/>
            <a:ext cx="1601332" cy="93905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F6E7057C-9B99-BE42-B0BA-55701CE95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9202"/>
            <a:ext cx="7886700" cy="756688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38865639-930A-A04B-BC68-F2116E652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4662" y="2631456"/>
            <a:ext cx="5334674" cy="4967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22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AAEF4D-1501-1C4A-8BF2-EBF84C353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46155A-A000-4041-920D-E7EEE74DE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defRPr/>
            </a:lvl1pPr>
            <a:lvl2pPr>
              <a:spcBef>
                <a:spcPts val="1100"/>
              </a:spcBef>
              <a:buClr>
                <a:schemeClr val="accent3"/>
              </a:buClr>
              <a:defRPr/>
            </a:lvl2pPr>
            <a:lvl3pPr>
              <a:spcBef>
                <a:spcPts val="1100"/>
              </a:spcBef>
              <a:buClr>
                <a:schemeClr val="tx2"/>
              </a:buClr>
              <a:defRPr/>
            </a:lvl3pPr>
            <a:lvl4pPr>
              <a:spcBef>
                <a:spcPts val="1100"/>
              </a:spcBef>
              <a:buClr>
                <a:schemeClr val="accent1"/>
              </a:buClr>
              <a:defRPr/>
            </a:lvl4pPr>
            <a:lvl5pPr>
              <a:spcBef>
                <a:spcPts val="1100"/>
              </a:spcBef>
              <a:buClr>
                <a:schemeClr val="bg2">
                  <a:lumMod val="2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26E6D72-8B14-8946-BAE9-7F2E965F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FFCB3CD-21C1-174A-91CF-FE1453D9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6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655D3D6-24B8-D545-9C97-CF34556DF482}"/>
              </a:ext>
            </a:extLst>
          </p:cNvPr>
          <p:cNvSpPr/>
          <p:nvPr/>
        </p:nvSpPr>
        <p:spPr>
          <a:xfrm>
            <a:off x="0" y="1"/>
            <a:ext cx="9144000" cy="61294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AAEF4D-1501-1C4A-8BF2-EBF84C353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46155A-A000-4041-920D-E7EEE74DE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defRPr/>
            </a:lvl1pPr>
            <a:lvl2pPr>
              <a:spcBef>
                <a:spcPts val="1100"/>
              </a:spcBef>
              <a:buClr>
                <a:schemeClr val="accent3"/>
              </a:buClr>
              <a:defRPr/>
            </a:lvl2pPr>
            <a:lvl3pPr>
              <a:spcBef>
                <a:spcPts val="1100"/>
              </a:spcBef>
              <a:buClr>
                <a:schemeClr val="tx2"/>
              </a:buClr>
              <a:defRPr/>
            </a:lvl3pPr>
            <a:lvl4pPr>
              <a:spcBef>
                <a:spcPts val="1100"/>
              </a:spcBef>
              <a:buClr>
                <a:schemeClr val="bg2">
                  <a:lumMod val="25000"/>
                </a:schemeClr>
              </a:buClr>
              <a:defRPr/>
            </a:lvl4pPr>
            <a:lvl5pPr>
              <a:spcBef>
                <a:spcPts val="1100"/>
              </a:spcBef>
              <a:buClr>
                <a:schemeClr val="bg2">
                  <a:lumMod val="2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26E6D72-8B14-8946-BAE9-7F2E965F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FFCB3CD-21C1-174A-91CF-FE1453D9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07B3DE6-3B21-234E-BE0D-2B80994A3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670" y="149142"/>
            <a:ext cx="310746" cy="75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7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5B31EB-AFC1-7D40-A66D-92EFDA2E4095}"/>
              </a:ext>
            </a:extLst>
          </p:cNvPr>
          <p:cNvSpPr/>
          <p:nvPr/>
        </p:nvSpPr>
        <p:spPr>
          <a:xfrm>
            <a:off x="0" y="3674226"/>
            <a:ext cx="8510588" cy="8146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845B6D-5702-EB41-BD5B-A2026290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55E5EB-D470-424D-B29E-DD801C322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565" y="4589464"/>
            <a:ext cx="7831022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A28F8C4-A416-6D47-B14B-F464C359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AC3095E-FADF-A540-82A8-4DA00129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5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845B6D-5702-EB41-BD5B-A2026290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55E5EB-D470-424D-B29E-DD801C322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565" y="4589464"/>
            <a:ext cx="7831022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A28F8C4-A416-6D47-B14B-F464C359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AC3095E-FADF-A540-82A8-4DA00129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7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525FC0-6196-894E-8A64-170C07D8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CD3D25-205D-3944-962E-9CBA89308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F981C5-57EC-8444-B397-BAB5AEF5D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09B1C2F5-9B3F-A443-B237-E6F4B8AC5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75194DF-99B9-484E-B2FD-69F7877A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2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154F76-AF8A-314A-8B05-7E9E2B52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F8F598-D65A-DF43-A53B-C54AE57A6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CA1790-4832-A64D-A01A-3C3E57669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7FD5BB6-193F-B34E-9884-12552D786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ADE333-2DB9-2940-BB65-68C125593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7516C295-4C34-3E49-9663-F94D634C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6E9E1A2A-F71F-D84E-9BB6-C3F977B57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6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073A52-2D72-504C-8315-DDE9EF508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40E4E35C-0EA5-E64B-962F-22874275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C940A6AF-2583-B146-A921-C354741E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DDA9E6DF-C45D-D341-8CD4-66D7C21FD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600"/>
              </a:spcBef>
              <a:buNone/>
              <a:defRPr/>
            </a:lvl1pPr>
            <a:lvl2pPr marL="457200" indent="0">
              <a:spcBef>
                <a:spcPts val="1100"/>
              </a:spcBef>
              <a:buClr>
                <a:schemeClr val="accent3"/>
              </a:buClr>
              <a:buNone/>
              <a:defRPr/>
            </a:lvl2pPr>
            <a:lvl3pPr marL="914400" indent="0">
              <a:spcBef>
                <a:spcPts val="1100"/>
              </a:spcBef>
              <a:buClr>
                <a:schemeClr val="tx2"/>
              </a:buClr>
              <a:buNone/>
              <a:defRPr/>
            </a:lvl3pPr>
            <a:lvl4pPr marL="1371600" indent="0">
              <a:spcBef>
                <a:spcPts val="1100"/>
              </a:spcBef>
              <a:buClr>
                <a:schemeClr val="bg2">
                  <a:lumMod val="25000"/>
                </a:schemeClr>
              </a:buClr>
              <a:buNone/>
              <a:defRPr/>
            </a:lvl4pPr>
            <a:lvl5pPr marL="1828800" indent="0">
              <a:spcBef>
                <a:spcPts val="1100"/>
              </a:spcBef>
              <a:buClr>
                <a:schemeClr val="bg2">
                  <a:lumMod val="25000"/>
                </a:schemeClr>
              </a:buCl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61952D-288C-0244-AF97-004A4647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9955E07-C33D-7D45-AD5F-44FE4742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5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20D6D8F-B1D3-FA4A-9E16-E45F5D59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F05931-36CF-BD4A-BA02-41FF3A41C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091326-D4DF-4A44-A729-97FEF6FED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9151" y="6532831"/>
            <a:ext cx="3039662" cy="3178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BF853C-E04D-9A4E-A9E5-C2414B839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532832"/>
            <a:ext cx="469622" cy="31785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E93C68-AD0D-0F41-A79A-A96DF017B0B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88F8C66-7A30-6D43-94F4-A2A315E28EC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86670" y="149142"/>
            <a:ext cx="310746" cy="75694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DA5D38A6-7E75-1647-BF52-44A75C978B1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8089" y="6532831"/>
            <a:ext cx="611879" cy="339932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05F6A309-F3AB-E848-A606-843297B5CA2E}"/>
              </a:ext>
            </a:extLst>
          </p:cNvPr>
          <p:cNvSpPr/>
          <p:nvPr/>
        </p:nvSpPr>
        <p:spPr>
          <a:xfrm>
            <a:off x="4174435" y="6559544"/>
            <a:ext cx="4340915" cy="303282"/>
          </a:xfrm>
          <a:prstGeom prst="rect">
            <a:avLst/>
          </a:prstGeom>
          <a:gradFill>
            <a:gsLst>
              <a:gs pos="75000">
                <a:schemeClr val="tx2">
                  <a:alpha val="50000"/>
                </a:schemeClr>
              </a:gs>
              <a:gs pos="45000">
                <a:schemeClr val="tx2">
                  <a:alpha val="70000"/>
                </a:schemeClr>
              </a:gs>
              <a:gs pos="0">
                <a:schemeClr val="tx2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11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11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SzPct val="90000"/>
        <a:buFont typeface="Courier New" panose="02070309020205020404" pitchFamily="49" charset="0"/>
        <a:buChar char="o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1100"/>
        </a:spcBef>
        <a:buFont typeface="System Font Regular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38433" y="1818167"/>
            <a:ext cx="6486524" cy="181129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Resident as Role Model: Capitalizing on a Powerful Opportunity </a:t>
            </a:r>
            <a:endParaRPr lang="en-US" sz="4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54843" y="4053848"/>
            <a:ext cx="6486525" cy="1014298"/>
          </a:xfrm>
        </p:spPr>
        <p:txBody>
          <a:bodyPr/>
          <a:lstStyle/>
          <a:p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WORKSHOP SLIDES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3345" y="6560864"/>
            <a:ext cx="74506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FFCD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2019 The Royal College of Physicians and Surgeons of Canada</a:t>
            </a:r>
          </a:p>
        </p:txBody>
      </p:sp>
    </p:spTree>
    <p:extLst>
      <p:ext uri="{BB962C8B-B14F-4D97-AF65-F5344CB8AC3E}">
        <p14:creationId xmlns:p14="http://schemas.microsoft.com/office/powerpoint/2010/main" val="379509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8" y="237530"/>
            <a:ext cx="8220075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Seven key actions for effective role modeling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539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of Physicians </a:t>
            </a: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Surgeons of Canada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5147" y="1733106"/>
            <a:ext cx="7757428" cy="4444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aware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yourself as a role model </a:t>
            </a:r>
            <a:endParaRPr lang="en-CA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Demonstrate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positive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personal and professional behaviors</a:t>
            </a:r>
            <a:endParaRPr lang="en-CA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Focus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learner on what you are role modeling </a:t>
            </a:r>
            <a:endParaRPr lang="en-US" sz="2200" dirty="0" smtClean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Help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learner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reflect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on what you are role modeling</a:t>
            </a:r>
            <a:endParaRPr lang="en-CA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Reinforce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importance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what you are role modeling </a:t>
            </a:r>
            <a:endParaRPr lang="en-CA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Encourage the learner to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practice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you have modeled</a:t>
            </a:r>
            <a:endParaRPr lang="en-CA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Observe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learner practice what you have demonstrated and provide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feedback</a:t>
            </a:r>
            <a:endParaRPr lang="en-CA" sz="2200" b="1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600" dirty="0" smtClean="0"/>
          </a:p>
          <a:p>
            <a:pPr marL="457200" indent="-457200"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401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Round table debrief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1066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one take home message from the workshop</a:t>
            </a:r>
            <a:endParaRPr lang="en-US" sz="2200" b="1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539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of Physicians </a:t>
            </a: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Surgeons of Canada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481" y="2254077"/>
            <a:ext cx="3770517" cy="378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A7680"/>
                </a:solidFill>
              </a:rPr>
              <a:t>Thank you!</a:t>
            </a:r>
            <a:endParaRPr lang="en-US" b="1" dirty="0">
              <a:solidFill>
                <a:srgbClr val="0A768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04662" y="2870790"/>
            <a:ext cx="5334674" cy="257439"/>
          </a:xfrm>
        </p:spPr>
        <p:txBody>
          <a:bodyPr/>
          <a:lstStyle/>
          <a:p>
            <a:r>
              <a:rPr lang="en-US" sz="2400" b="1" dirty="0" smtClean="0"/>
              <a:t>Please remember to submit your course evaluation! </a:t>
            </a:r>
          </a:p>
          <a:p>
            <a:r>
              <a:rPr lang="en-US" sz="2400" i="1" dirty="0" smtClean="0"/>
              <a:t>The link will be sent via email 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042" y="6508833"/>
            <a:ext cx="82827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671E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200" dirty="0" smtClean="0">
                <a:solidFill>
                  <a:srgbClr val="671E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200" dirty="0">
                <a:solidFill>
                  <a:srgbClr val="671E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of Physicians </a:t>
            </a:r>
            <a:r>
              <a:rPr lang="en-US" sz="1200" dirty="0" smtClean="0">
                <a:solidFill>
                  <a:srgbClr val="671E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solidFill>
                  <a:srgbClr val="671E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Surgeons of Canada</a:t>
            </a:r>
          </a:p>
        </p:txBody>
      </p:sp>
    </p:spTree>
    <p:extLst>
      <p:ext uri="{BB962C8B-B14F-4D97-AF65-F5344CB8AC3E}">
        <p14:creationId xmlns:p14="http://schemas.microsoft.com/office/powerpoint/2010/main" val="37562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495" y="365126"/>
            <a:ext cx="7886700" cy="1325563"/>
          </a:xfrm>
        </p:spPr>
        <p:txBody>
          <a:bodyPr/>
          <a:lstStyle/>
          <a:p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Acknowledgments 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398" y="1623607"/>
            <a:ext cx="8198076" cy="4351338"/>
          </a:xfrm>
        </p:spPr>
        <p:txBody>
          <a:bodyPr/>
          <a:lstStyle/>
          <a:p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presentation was developed at McGill University by:</a:t>
            </a:r>
          </a:p>
          <a:p>
            <a:pPr lvl="1"/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Robert Sternszus</a:t>
            </a:r>
          </a:p>
          <a:p>
            <a:pPr lvl="1"/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Yvonne </a:t>
            </a:r>
            <a:r>
              <a:rPr lang="en-US" sz="2200" dirty="0" err="1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Steinert</a:t>
            </a:r>
            <a:endParaRPr lang="en-US" sz="2200" dirty="0" smtClean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</a:t>
            </a:r>
            <a:r>
              <a:rPr lang="en-US" sz="2200" dirty="0" err="1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Farhan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err="1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Bhanji</a:t>
            </a:r>
            <a:endParaRPr lang="en-US" sz="2200" dirty="0" smtClean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</a:t>
            </a:r>
            <a:r>
              <a:rPr lang="en-US" sz="2200" dirty="0" err="1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Sero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err="1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Andonian</a:t>
            </a:r>
            <a:endParaRPr lang="en-US" sz="2200" dirty="0" smtClean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Linda Snell</a:t>
            </a:r>
          </a:p>
          <a:p>
            <a:pPr lvl="1"/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r">
              <a:buNone/>
            </a:pPr>
            <a:endParaRPr lang="en-US" sz="1800" i="1" dirty="0" smtClean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63790" y="4408212"/>
            <a:ext cx="95162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would like to thank them for allowing us to disseminate this resource</a:t>
            </a:r>
          </a:p>
        </p:txBody>
      </p:sp>
      <p:sp>
        <p:nvSpPr>
          <p:cNvPr id="5" name="Rectangle 4"/>
          <p:cNvSpPr/>
          <p:nvPr/>
        </p:nvSpPr>
        <p:spPr>
          <a:xfrm>
            <a:off x="42539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of Physicians </a:t>
            </a: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Surgeons of Canada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972" y="5443719"/>
            <a:ext cx="95162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authors would </a:t>
            </a:r>
            <a:r>
              <a:rPr lang="en-US" sz="1400" b="1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like </a:t>
            </a:r>
            <a:r>
              <a:rPr lang="en-US" sz="1400" b="1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thank</a:t>
            </a:r>
            <a:r>
              <a:rPr lang="en-US" sz="14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pPr algn="r"/>
            <a:r>
              <a:rPr lang="en-US" sz="1400" b="1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Jerry M </a:t>
            </a:r>
            <a:r>
              <a:rPr lang="en-US" sz="1400" b="1" i="1" dirty="0" err="1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Maniate</a:t>
            </a:r>
            <a:r>
              <a:rPr lang="en-US" sz="1400" b="1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en-US" sz="14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BSc, MD, MEd, FRCPC, University of Ottawa </a:t>
            </a:r>
            <a:endParaRPr lang="en-US" sz="1400" i="1" dirty="0" smtClean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4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sz="1400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nd </a:t>
            </a:r>
            <a:r>
              <a:rPr lang="en-US" sz="1400" b="1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Geoff   Williams</a:t>
            </a:r>
            <a:r>
              <a:rPr lang="en-US" sz="14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MD, FRCPC, Dalhousie University </a:t>
            </a:r>
          </a:p>
          <a:p>
            <a:pPr algn="r"/>
            <a:r>
              <a:rPr lang="en-US" sz="14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assisting with the trial runs of the </a:t>
            </a:r>
            <a:endParaRPr lang="en-US" sz="1400" i="1" dirty="0" smtClean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400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workshop at </a:t>
            </a:r>
            <a:r>
              <a:rPr lang="en-US" sz="14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their respective institutions</a:t>
            </a:r>
          </a:p>
        </p:txBody>
      </p:sp>
    </p:spTree>
    <p:extLst>
      <p:ext uri="{BB962C8B-B14F-4D97-AF65-F5344CB8AC3E}">
        <p14:creationId xmlns:p14="http://schemas.microsoft.com/office/powerpoint/2010/main" val="18733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84176"/>
            <a:ext cx="7886700" cy="1325563"/>
          </a:xfrm>
        </p:spPr>
        <p:txBody>
          <a:bodyPr/>
          <a:lstStyle/>
          <a:p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Learning outcomes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190" y="152621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i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 the end of </a:t>
            </a:r>
            <a:r>
              <a:rPr lang="en-US" sz="2200" i="1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workshop you will be able to:</a:t>
            </a:r>
          </a:p>
          <a:p>
            <a:pPr marL="0" indent="0">
              <a:buNone/>
            </a:pPr>
            <a:endParaRPr lang="en-US" sz="2200" i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Recognize yourself as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role 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</a:t>
            </a:r>
            <a:endParaRPr lang="en-US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the unique contribution of resident role models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Apply strategies for effective role modeling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539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of Physicians </a:t>
            </a: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Surgeons of Canada</a:t>
            </a:r>
          </a:p>
        </p:txBody>
      </p:sp>
    </p:spTree>
    <p:extLst>
      <p:ext uri="{BB962C8B-B14F-4D97-AF65-F5344CB8AC3E}">
        <p14:creationId xmlns:p14="http://schemas.microsoft.com/office/powerpoint/2010/main" val="12734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Outline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Round </a:t>
            </a:r>
            <a:r>
              <a:rPr lang="en-US" sz="20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table </a:t>
            </a:r>
            <a:r>
              <a:rPr lang="en-US" sz="2000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[15 min]</a:t>
            </a:r>
          </a:p>
          <a:p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Video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reflection/Large group 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 </a:t>
            </a:r>
            <a:r>
              <a:rPr lang="en-US" sz="2000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[20 min]</a:t>
            </a:r>
          </a:p>
          <a:p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Simulations </a:t>
            </a:r>
            <a:r>
              <a:rPr lang="en-US" sz="2000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[60 min]</a:t>
            </a:r>
            <a:endParaRPr lang="en-US" sz="2000" dirty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Debrief </a:t>
            </a:r>
            <a:r>
              <a:rPr lang="en-US" sz="2000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[20 min]</a:t>
            </a:r>
          </a:p>
          <a:p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Post workshop questionnaire </a:t>
            </a:r>
            <a:r>
              <a:rPr lang="en-US" sz="2000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[5 min]</a:t>
            </a:r>
          </a:p>
          <a:p>
            <a:endParaRPr lang="en-US" sz="2000" dirty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r">
              <a:buNone/>
            </a:pPr>
            <a:r>
              <a:rPr lang="en-US" sz="2000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</a:t>
            </a:r>
            <a:r>
              <a:rPr lang="en-US" sz="20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time: 2 hours</a:t>
            </a:r>
          </a:p>
          <a:p>
            <a:endParaRPr lang="en-US" sz="2000" dirty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539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of Physicians </a:t>
            </a: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Surgeons of Canada</a:t>
            </a:r>
          </a:p>
        </p:txBody>
      </p:sp>
    </p:spTree>
    <p:extLst>
      <p:ext uri="{BB962C8B-B14F-4D97-AF65-F5344CB8AC3E}">
        <p14:creationId xmlns:p14="http://schemas.microsoft.com/office/powerpoint/2010/main" val="15641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889" y="365126"/>
            <a:ext cx="7886700" cy="942679"/>
          </a:xfrm>
        </p:spPr>
        <p:txBody>
          <a:bodyPr/>
          <a:lstStyle/>
          <a:p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Round table</a:t>
            </a:r>
            <a:endParaRPr lang="en-US" sz="2800" b="1" dirty="0">
              <a:solidFill>
                <a:srgbClr val="671E7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39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of Physicians </a:t>
            </a: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Surgeons of Canada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013" y="1390690"/>
            <a:ext cx="48271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you hope to learn?</a:t>
            </a:r>
            <a:endParaRPr lang="en-CA" sz="2200" b="1" dirty="0">
              <a:solidFill>
                <a:srgbClr val="003B5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792" y="2084331"/>
            <a:ext cx="3901440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8" y="237530"/>
            <a:ext cx="8220075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Seven key actions for effective role modeling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2225" y="1765004"/>
            <a:ext cx="7757428" cy="4444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aware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yourself as a role model </a:t>
            </a:r>
            <a:endParaRPr lang="en-CA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Demonstrate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positive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personal and professional behaviors</a:t>
            </a:r>
            <a:endParaRPr lang="en-CA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Focus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learner on what you are role modeling </a:t>
            </a:r>
            <a:endParaRPr lang="en-US" sz="2200" dirty="0" smtClean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Help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learner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reflect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on what you are role modeling</a:t>
            </a:r>
            <a:endParaRPr lang="en-CA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Reinforce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importance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what you are role modeling </a:t>
            </a:r>
            <a:endParaRPr lang="en-CA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Encourage the learner to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practice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you have modeled</a:t>
            </a:r>
            <a:endParaRPr lang="en-CA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Observe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learner practice what you have demonstrated and provide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feedback</a:t>
            </a:r>
            <a:endParaRPr lang="en-CA" sz="2200" b="1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600" dirty="0" smtClean="0"/>
          </a:p>
          <a:p>
            <a:pPr marL="457200" indent="-457200">
              <a:buFont typeface="+mj-lt"/>
              <a:buAutoNum type="arabicPeriod"/>
            </a:pP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42539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of Physicians </a:t>
            </a: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Surgeons of Canada</a:t>
            </a:r>
          </a:p>
        </p:txBody>
      </p:sp>
    </p:spTree>
    <p:extLst>
      <p:ext uri="{BB962C8B-B14F-4D97-AF65-F5344CB8AC3E}">
        <p14:creationId xmlns:p14="http://schemas.microsoft.com/office/powerpoint/2010/main" val="110562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Video reflection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will now discuss the video you viewed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prior to the workshop 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part of the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eLearning 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module</a:t>
            </a:r>
          </a:p>
          <a:p>
            <a:endParaRPr lang="en-US" sz="2200" dirty="0" smtClean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will use the four questions provided on the next slide as a discussion guide</a:t>
            </a:r>
            <a:endParaRPr lang="en-US" sz="2200" i="1" dirty="0" smtClean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2539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of Physicians </a:t>
            </a: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Surgeons of Canada</a:t>
            </a:r>
          </a:p>
        </p:txBody>
      </p:sp>
    </p:spTree>
    <p:extLst>
      <p:ext uri="{BB962C8B-B14F-4D97-AF65-F5344CB8AC3E}">
        <p14:creationId xmlns:p14="http://schemas.microsoft.com/office/powerpoint/2010/main" val="26020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39" y="2269979"/>
            <a:ext cx="7886700" cy="347160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something positive that is being role modeled by the resident/attending staff?</a:t>
            </a:r>
            <a:endParaRPr lang="en-US" sz="2200" dirty="0" smtClean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something negative that is being role modeled by the resident/attending staff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‘key actions’ for effective role modeling are demonstrated in this video</a:t>
            </a: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</a:t>
            </a:r>
            <a:r>
              <a:rPr lang="en-US" sz="22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additional ‘key actions’ could have been used to make the role modeling more effective?</a:t>
            </a:r>
          </a:p>
          <a:p>
            <a:pPr marL="0" indent="0">
              <a:buNone/>
            </a:pPr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539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of Physicians </a:t>
            </a: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Surgeons of Canada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57300" y="495514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accent1"/>
              </a:buClr>
              <a:buSzPct val="90000"/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bg2">
                  <a:lumMod val="25000"/>
                </a:schemeClr>
              </a:buClr>
              <a:buFont typeface="System Font Regular"/>
              <a:buChar char="–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5804" y="1477924"/>
            <a:ext cx="8925147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accent1"/>
              </a:buClr>
              <a:buSzPct val="90000"/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Clr>
                <a:schemeClr val="bg2">
                  <a:lumMod val="25000"/>
                </a:schemeClr>
              </a:buClr>
              <a:buFont typeface="System Font Regular"/>
              <a:buChar char="–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20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questions </a:t>
            </a:r>
            <a:r>
              <a:rPr lang="en-US" sz="2000" i="1" dirty="0" smtClean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derived </a:t>
            </a:r>
            <a:r>
              <a:rPr lang="en-US" sz="2000" i="1" dirty="0">
                <a:solidFill>
                  <a:srgbClr val="4B4F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 the pre-workshop eLearning module.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solidFill>
                <a:srgbClr val="4B4F5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7886700" cy="1325563"/>
          </a:xfrm>
        </p:spPr>
        <p:txBody>
          <a:bodyPr/>
          <a:lstStyle/>
          <a:p>
            <a:r>
              <a:rPr lang="en-US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simulation scenarios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47" y="1571663"/>
            <a:ext cx="9727019" cy="4351338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SP’s per scenario</a:t>
            </a:r>
          </a:p>
          <a:p>
            <a:pPr lvl="1"/>
            <a:r>
              <a:rPr lang="en-US" sz="2200" b="1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Scenario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1- </a:t>
            </a:r>
            <a:r>
              <a:rPr lang="en-US" sz="20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Dealing </a:t>
            </a:r>
            <a:r>
              <a:rPr lang="en-US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 a difficult inter-professional interaction</a:t>
            </a:r>
            <a:endParaRPr lang="en-US" sz="2000" dirty="0" smtClean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2"/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SP- Nurse</a:t>
            </a:r>
          </a:p>
          <a:p>
            <a:pPr lvl="2"/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SP- Student</a:t>
            </a:r>
          </a:p>
          <a:p>
            <a:pPr lvl="1"/>
            <a:r>
              <a:rPr lang="en-US" sz="2200" b="1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Scenario 2 </a:t>
            </a:r>
            <a:r>
              <a:rPr lang="en-US" sz="2200" b="1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en-US" sz="2000" dirty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Lifestyle counselling</a:t>
            </a:r>
          </a:p>
          <a:p>
            <a:pPr lvl="2"/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SP- Patient</a:t>
            </a:r>
          </a:p>
          <a:p>
            <a:pPr lvl="2"/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SP- Junior resident</a:t>
            </a:r>
            <a:endParaRPr lang="en-US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Focus on the role modeling and NOT the medicine</a:t>
            </a:r>
            <a:endParaRPr lang="en-US" sz="2200" dirty="0">
              <a:solidFill>
                <a:srgbClr val="003B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solidFill>
                  <a:srgbClr val="003B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Focus on the ‘key actions’ for effective role modeling</a:t>
            </a:r>
            <a:endParaRPr lang="en-US" sz="2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39" y="64282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Royal College of Physicians </a:t>
            </a:r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Surgeons of Canada</a:t>
            </a:r>
          </a:p>
        </p:txBody>
      </p:sp>
    </p:spTree>
    <p:extLst>
      <p:ext uri="{BB962C8B-B14F-4D97-AF65-F5344CB8AC3E}">
        <p14:creationId xmlns:p14="http://schemas.microsoft.com/office/powerpoint/2010/main" val="31741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c-powerpoint-c-generic">
  <a:themeElements>
    <a:clrScheme name="Royal College">
      <a:dk1>
        <a:sysClr val="windowText" lastClr="000000"/>
      </a:dk1>
      <a:lt1>
        <a:srgbClr val="FFFFFF"/>
      </a:lt1>
      <a:dk2>
        <a:srgbClr val="003A5B"/>
      </a:dk2>
      <a:lt2>
        <a:srgbClr val="E7E6E6"/>
      </a:lt2>
      <a:accent1>
        <a:srgbClr val="007680"/>
      </a:accent1>
      <a:accent2>
        <a:srgbClr val="4B4F54"/>
      </a:accent2>
      <a:accent3>
        <a:srgbClr val="9A3324"/>
      </a:accent3>
      <a:accent4>
        <a:srgbClr val="FFCD00"/>
      </a:accent4>
      <a:accent5>
        <a:srgbClr val="00A3AD"/>
      </a:accent5>
      <a:accent6>
        <a:srgbClr val="671E75"/>
      </a:accent6>
      <a:hlink>
        <a:srgbClr val="003B5C"/>
      </a:hlink>
      <a:folHlink>
        <a:srgbClr val="0076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rc-powerpoint-c-generic</Template>
  <TotalTime>809</TotalTime>
  <Words>739</Words>
  <Application>Microsoft Office PowerPoint</Application>
  <PresentationFormat>On-screen Show (4:3)</PresentationFormat>
  <Paragraphs>103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rc-powerpoint-c-generic</vt:lpstr>
      <vt:lpstr>Resident as Role Model: Capitalizing on a Powerful Opportunity </vt:lpstr>
      <vt:lpstr>Acknowledgments </vt:lpstr>
      <vt:lpstr>Learning outcomes</vt:lpstr>
      <vt:lpstr>Outline</vt:lpstr>
      <vt:lpstr>Round table</vt:lpstr>
      <vt:lpstr>Seven key actions for effective role modeling</vt:lpstr>
      <vt:lpstr>Video reflection</vt:lpstr>
      <vt:lpstr>Discussion</vt:lpstr>
      <vt:lpstr>The simulation scenarios</vt:lpstr>
      <vt:lpstr>Seven key actions for effective role modeling</vt:lpstr>
      <vt:lpstr>Round table debrief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 as role model</dc:title>
  <dc:creator>Rob Sternszus</dc:creator>
  <cp:lastModifiedBy>Agnew, Melanie</cp:lastModifiedBy>
  <cp:revision>45</cp:revision>
  <dcterms:created xsi:type="dcterms:W3CDTF">2015-04-21T12:10:34Z</dcterms:created>
  <dcterms:modified xsi:type="dcterms:W3CDTF">2019-08-09T15:57:49Z</dcterms:modified>
</cp:coreProperties>
</file>