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6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4795" autoAdjust="0"/>
  </p:normalViewPr>
  <p:slideViewPr>
    <p:cSldViewPr snapToGrid="0" snapToObjects="1">
      <p:cViewPr varScale="1">
        <p:scale>
          <a:sx n="97" d="100"/>
          <a:sy n="97" d="100"/>
        </p:scale>
        <p:origin x="159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Reasons why this Role is important</a:t>
            </a:r>
          </a:p>
          <a:p>
            <a:r>
              <a:rPr lang="en-US" dirty="0"/>
              <a:t>• Provide examples from experience to illustrate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3716414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Revisit workshop goals</a:t>
            </a:r>
            <a:r>
              <a:rPr lang="en-US" baseline="0" dirty="0"/>
              <a:t> and objectives.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17</a:t>
            </a:fld>
            <a:endParaRPr lang="en-US"/>
          </a:p>
        </p:txBody>
      </p:sp>
    </p:spTree>
    <p:extLst>
      <p:ext uri="{BB962C8B-B14F-4D97-AF65-F5344CB8AC3E}">
        <p14:creationId xmlns:p14="http://schemas.microsoft.com/office/powerpoint/2010/main" val="3540087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20</a:t>
            </a:fld>
            <a:endParaRPr lang="en-US"/>
          </a:p>
        </p:txBody>
      </p:sp>
    </p:spTree>
    <p:extLst>
      <p:ext uri="{BB962C8B-B14F-4D97-AF65-F5344CB8AC3E}">
        <p14:creationId xmlns:p14="http://schemas.microsoft.com/office/powerpoint/2010/main" val="531656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Key and Enabling competencies on lifelong learning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You may wish to use this slide if you are giving the presentation to teachers or planners</a:t>
            </a:r>
          </a:p>
          <a:p>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21</a:t>
            </a:fld>
            <a:endParaRPr lang="en-US"/>
          </a:p>
        </p:txBody>
      </p:sp>
    </p:spTree>
    <p:extLst>
      <p:ext uri="{BB962C8B-B14F-4D97-AF65-F5344CB8AC3E}">
        <p14:creationId xmlns:p14="http://schemas.microsoft.com/office/powerpoint/2010/main" val="3717903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baseline="0" dirty="0">
                <a:latin typeface="Frutiger-Light"/>
              </a:rPr>
              <a:t>• </a:t>
            </a:r>
            <a:r>
              <a:rPr lang="en-US" sz="1200" b="0" i="0" u="none" strike="noStrike" kern="1200" baseline="0" dirty="0">
                <a:solidFill>
                  <a:schemeClr val="tx1"/>
                </a:solidFill>
                <a:latin typeface="Times" charset="0"/>
                <a:ea typeface="Osaka" charset="0"/>
                <a:cs typeface="Osaka" charset="0"/>
              </a:rPr>
              <a:t>Key and Enabling competencies on teaching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22</a:t>
            </a:fld>
            <a:endParaRPr lang="en-US"/>
          </a:p>
        </p:txBody>
      </p:sp>
    </p:spTree>
    <p:extLst>
      <p:ext uri="{BB962C8B-B14F-4D97-AF65-F5344CB8AC3E}">
        <p14:creationId xmlns:p14="http://schemas.microsoft.com/office/powerpoint/2010/main" val="9865209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a:latin typeface="Frutiger-Light"/>
              </a:rPr>
              <a:t>• </a:t>
            </a:r>
            <a:r>
              <a:rPr lang="en-US" sz="1200" b="0" i="0" u="none" strike="noStrike" kern="1200" baseline="0" dirty="0">
                <a:solidFill>
                  <a:schemeClr val="tx1"/>
                </a:solidFill>
                <a:latin typeface="Times" charset="0"/>
                <a:ea typeface="Osaka" charset="0"/>
                <a:cs typeface="Osaka" charset="0"/>
              </a:rPr>
              <a:t>Key and Enabling competencies on evidence-informed decision-making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23</a:t>
            </a:fld>
            <a:endParaRPr lang="en-US"/>
          </a:p>
        </p:txBody>
      </p:sp>
    </p:spTree>
    <p:extLst>
      <p:ext uri="{BB962C8B-B14F-4D97-AF65-F5344CB8AC3E}">
        <p14:creationId xmlns:p14="http://schemas.microsoft.com/office/powerpoint/2010/main" val="3567236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baseline="0" dirty="0">
                <a:latin typeface="Frutiger-Light"/>
              </a:rPr>
              <a:t>• </a:t>
            </a:r>
            <a:r>
              <a:rPr lang="en-US" sz="1200" b="0" i="0" u="none" strike="noStrike" kern="1200" baseline="0" dirty="0">
                <a:solidFill>
                  <a:schemeClr val="tx1"/>
                </a:solidFill>
                <a:latin typeface="Times" charset="0"/>
                <a:ea typeface="Osaka" charset="0"/>
                <a:cs typeface="Osaka" charset="0"/>
              </a:rPr>
              <a:t>Key and Enabling competencies on evidence-informed decision-making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24</a:t>
            </a:fld>
            <a:endParaRPr lang="en-US"/>
          </a:p>
        </p:txBody>
      </p:sp>
    </p:spTree>
    <p:extLst>
      <p:ext uri="{BB962C8B-B14F-4D97-AF65-F5344CB8AC3E}">
        <p14:creationId xmlns:p14="http://schemas.microsoft.com/office/powerpoint/2010/main" val="202250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Definition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2433390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Trigger words relating to the</a:t>
            </a:r>
            <a:r>
              <a:rPr lang="en-US" baseline="0" dirty="0"/>
              <a:t> PROCESS of the Scholar Role</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6</a:t>
            </a:fld>
            <a:endParaRPr lang="en-US"/>
          </a:p>
        </p:txBody>
      </p:sp>
    </p:spTree>
    <p:extLst>
      <p:ext uri="{BB962C8B-B14F-4D97-AF65-F5344CB8AC3E}">
        <p14:creationId xmlns:p14="http://schemas.microsoft.com/office/powerpoint/2010/main" val="182761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Trigger words relating to the</a:t>
            </a:r>
            <a:r>
              <a:rPr lang="en-US" baseline="0" dirty="0"/>
              <a:t> CONTENT of the Scholar Role</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7</a:t>
            </a:fld>
            <a:endParaRPr lang="en-US"/>
          </a:p>
        </p:txBody>
      </p:sp>
    </p:spTree>
    <p:extLst>
      <p:ext uri="{BB962C8B-B14F-4D97-AF65-F5344CB8AC3E}">
        <p14:creationId xmlns:p14="http://schemas.microsoft.com/office/powerpoint/2010/main" val="3739383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Correcting misconceptions about scholar</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8</a:t>
            </a:fld>
            <a:endParaRPr lang="en-US"/>
          </a:p>
        </p:txBody>
      </p:sp>
    </p:spTree>
    <p:extLst>
      <p:ext uri="{BB962C8B-B14F-4D97-AF65-F5344CB8AC3E}">
        <p14:creationId xmlns:p14="http://schemas.microsoft.com/office/powerpoint/2010/main" val="1402480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Correcting misconceptions about scholar</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9</a:t>
            </a:fld>
            <a:endParaRPr lang="en-US"/>
          </a:p>
        </p:txBody>
      </p:sp>
    </p:spTree>
    <p:extLst>
      <p:ext uri="{BB962C8B-B14F-4D97-AF65-F5344CB8AC3E}">
        <p14:creationId xmlns:p14="http://schemas.microsoft.com/office/powerpoint/2010/main" val="1165673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 a learning Activity</a:t>
            </a:r>
            <a:r>
              <a:rPr lang="en-US" baseline="0" dirty="0"/>
              <a:t> – worksheet T3.</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11</a:t>
            </a:fld>
            <a:endParaRPr lang="en-US"/>
          </a:p>
        </p:txBody>
      </p:sp>
    </p:spTree>
    <p:extLst>
      <p:ext uri="{BB962C8B-B14F-4D97-AF65-F5344CB8AC3E}">
        <p14:creationId xmlns:p14="http://schemas.microsoft.com/office/powerpoint/2010/main" val="699010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a:t>• Relationship building: ls the learner ready for feedback? Is there trust of teacher? Motivation of learner?</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a:t>• Reactions exploration about feedback re: Is there consistency between giver and receiver? Areas of agreement? Surprises?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a:t>• Content exploration re: What worked, What didn’t, Match and progress in program/personal goals, objectives, needs.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0" dirty="0"/>
              <a:t>• Coaching for performance change re: What are hints or tips and priority actions for improvement? What is the plan?</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13</a:t>
            </a:fld>
            <a:endParaRPr lang="en-US"/>
          </a:p>
        </p:txBody>
      </p:sp>
    </p:spTree>
    <p:extLst>
      <p:ext uri="{BB962C8B-B14F-4D97-AF65-F5344CB8AC3E}">
        <p14:creationId xmlns:p14="http://schemas.microsoft.com/office/powerpoint/2010/main" val="2132212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Learning activity</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14</a:t>
            </a:fld>
            <a:endParaRPr lang="en-US"/>
          </a:p>
        </p:txBody>
      </p:sp>
    </p:spTree>
    <p:extLst>
      <p:ext uri="{BB962C8B-B14F-4D97-AF65-F5344CB8AC3E}">
        <p14:creationId xmlns:p14="http://schemas.microsoft.com/office/powerpoint/2010/main" val="241670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Scholar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Scholar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Scholar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Scholar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Scholar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Scholar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Scholar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Scholar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Scholar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Scholar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Scholar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a:xfrm>
            <a:off x="6043353" y="1866276"/>
            <a:ext cx="5652927" cy="1986597"/>
          </a:xfrm>
        </p:spPr>
        <p:txBody>
          <a:bodyPr/>
          <a:lstStyle/>
          <a:p>
            <a:r>
              <a:rPr lang="en-US" dirty="0"/>
              <a:t>Teaching Tool 2 – Teaching the Scholar Role </a:t>
            </a:r>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a:xfrm>
            <a:off x="6043353" y="3998425"/>
            <a:ext cx="5652926" cy="1014298"/>
          </a:xfrm>
        </p:spPr>
        <p:txBody>
          <a:bodyPr/>
          <a:lstStyle/>
          <a:p>
            <a:r>
              <a:rPr lang="en-US" dirty="0"/>
              <a:t>CanMEDS Scholar</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EB3516-E541-42F9-A3AC-E336123057A5}"/>
              </a:ext>
            </a:extLst>
          </p:cNvPr>
          <p:cNvSpPr>
            <a:spLocks noGrp="1"/>
          </p:cNvSpPr>
          <p:nvPr>
            <p:ph idx="1"/>
          </p:nvPr>
        </p:nvSpPr>
        <p:spPr/>
        <p:txBody>
          <a:bodyPr/>
          <a:lstStyle/>
          <a:p>
            <a:pPr>
              <a:spcBef>
                <a:spcPts val="0"/>
              </a:spcBef>
              <a:spcAft>
                <a:spcPts val="1200"/>
              </a:spcAft>
            </a:pPr>
            <a:r>
              <a:rPr lang="en-US" dirty="0"/>
              <a:t>Learning is a lifelong process for improvement and maintenance</a:t>
            </a:r>
          </a:p>
          <a:p>
            <a:pPr marL="514350" indent="-514350">
              <a:spcBef>
                <a:spcPts val="0"/>
              </a:spcBef>
              <a:spcAft>
                <a:spcPts val="1200"/>
              </a:spcAft>
              <a:buFont typeface="+mj-lt"/>
              <a:buAutoNum type="arabicPeriod"/>
            </a:pPr>
            <a:r>
              <a:rPr lang="en-US" dirty="0"/>
              <a:t>Take FIRM control of learning.</a:t>
            </a:r>
          </a:p>
          <a:p>
            <a:pPr marL="514350" indent="-514350">
              <a:spcBef>
                <a:spcPts val="0"/>
              </a:spcBef>
              <a:spcAft>
                <a:spcPts val="1200"/>
              </a:spcAft>
              <a:buFont typeface="+mj-lt"/>
              <a:buAutoNum type="arabicPeriod"/>
            </a:pPr>
            <a:r>
              <a:rPr lang="en-US" dirty="0"/>
              <a:t>Competent = skilled + current + connected</a:t>
            </a:r>
          </a:p>
          <a:p>
            <a:pPr marL="514350" indent="-514350">
              <a:spcBef>
                <a:spcPts val="0"/>
              </a:spcBef>
              <a:spcAft>
                <a:spcPts val="1200"/>
              </a:spcAft>
              <a:buFont typeface="+mj-lt"/>
              <a:buAutoNum type="arabicPeriod"/>
            </a:pPr>
            <a:r>
              <a:rPr lang="en-US" dirty="0"/>
              <a:t>ASK for, look for, receive, and integrate feedback. Receiver is the key player in the feedback exchange.</a:t>
            </a:r>
          </a:p>
          <a:p>
            <a:endParaRPr lang="en-US" dirty="0"/>
          </a:p>
        </p:txBody>
      </p:sp>
      <p:sp>
        <p:nvSpPr>
          <p:cNvPr id="3" name="Footer Placeholder 2">
            <a:extLst>
              <a:ext uri="{FF2B5EF4-FFF2-40B4-BE49-F238E27FC236}">
                <a16:creationId xmlns:a16="http://schemas.microsoft.com/office/drawing/2014/main" id="{E43572CF-2938-450B-87F7-1648DEFD3224}"/>
              </a:ext>
            </a:extLst>
          </p:cNvPr>
          <p:cNvSpPr>
            <a:spLocks noGrp="1"/>
          </p:cNvSpPr>
          <p:nvPr>
            <p:ph type="ftr" sz="quarter" idx="11"/>
          </p:nvPr>
        </p:nvSpPr>
        <p:spPr/>
        <p:txBody>
          <a:bodyPr/>
          <a:lstStyle/>
          <a:p>
            <a:r>
              <a:rPr lang="en-US"/>
              <a:t>T2 - Teaching the Scholar Role</a:t>
            </a:r>
            <a:endParaRPr lang="en-US" dirty="0"/>
          </a:p>
        </p:txBody>
      </p:sp>
      <p:sp>
        <p:nvSpPr>
          <p:cNvPr id="4" name="Slide Number Placeholder 3">
            <a:extLst>
              <a:ext uri="{FF2B5EF4-FFF2-40B4-BE49-F238E27FC236}">
                <a16:creationId xmlns:a16="http://schemas.microsoft.com/office/drawing/2014/main" id="{A630065F-3F20-4E16-B416-A359440CD319}"/>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72886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8B71F0F-7C70-4B84-B895-26B079DA9300}"/>
              </a:ext>
            </a:extLst>
          </p:cNvPr>
          <p:cNvSpPr>
            <a:spLocks noGrp="1"/>
          </p:cNvSpPr>
          <p:nvPr>
            <p:ph type="title"/>
          </p:nvPr>
        </p:nvSpPr>
        <p:spPr/>
        <p:txBody>
          <a:bodyPr/>
          <a:lstStyle/>
          <a:p>
            <a:pPr marL="0" indent="0"/>
            <a:r>
              <a:rPr lang="en-US" dirty="0"/>
              <a:t>Worksheet T3</a:t>
            </a:r>
            <a:br>
              <a:rPr lang="en-US" dirty="0"/>
            </a:br>
            <a:r>
              <a:rPr lang="en-US" dirty="0"/>
              <a:t>Planning for learning</a:t>
            </a:r>
          </a:p>
        </p:txBody>
      </p:sp>
      <p:sp>
        <p:nvSpPr>
          <p:cNvPr id="4" name="Footer Placeholder 3">
            <a:extLst>
              <a:ext uri="{FF2B5EF4-FFF2-40B4-BE49-F238E27FC236}">
                <a16:creationId xmlns:a16="http://schemas.microsoft.com/office/drawing/2014/main" id="{E0E6D35A-C44B-4744-BADC-FBB1E01178F4}"/>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7B70C3C2-6A28-4F98-B70B-AF2623152A64}"/>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351469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906DF-C4D8-4B68-AEB8-85C3A4343D39}"/>
              </a:ext>
            </a:extLst>
          </p:cNvPr>
          <p:cNvSpPr>
            <a:spLocks noGrp="1"/>
          </p:cNvSpPr>
          <p:nvPr>
            <p:ph type="title"/>
          </p:nvPr>
        </p:nvSpPr>
        <p:spPr/>
        <p:txBody>
          <a:bodyPr/>
          <a:lstStyle/>
          <a:p>
            <a:r>
              <a:rPr lang="en-US" dirty="0"/>
              <a:t>Tips to practice asking for feedback</a:t>
            </a:r>
          </a:p>
        </p:txBody>
      </p:sp>
      <p:sp>
        <p:nvSpPr>
          <p:cNvPr id="3" name="Content Placeholder 2">
            <a:extLst>
              <a:ext uri="{FF2B5EF4-FFF2-40B4-BE49-F238E27FC236}">
                <a16:creationId xmlns:a16="http://schemas.microsoft.com/office/drawing/2014/main" id="{7BECFCA0-C16D-4460-9C4B-6D042B3102C0}"/>
              </a:ext>
            </a:extLst>
          </p:cNvPr>
          <p:cNvSpPr>
            <a:spLocks noGrp="1"/>
          </p:cNvSpPr>
          <p:nvPr>
            <p:ph idx="1"/>
          </p:nvPr>
        </p:nvSpPr>
        <p:spPr/>
        <p:txBody>
          <a:bodyPr/>
          <a:lstStyle/>
          <a:p>
            <a:pPr marL="514350" indent="-514350">
              <a:buFont typeface="+mj-lt"/>
              <a:buAutoNum type="arabicPeriod"/>
            </a:pPr>
            <a:r>
              <a:rPr lang="en-US" dirty="0"/>
              <a:t>Ask someone who is willing and can be constructive</a:t>
            </a:r>
          </a:p>
          <a:p>
            <a:pPr marL="514350" indent="-514350">
              <a:buFont typeface="+mj-lt"/>
              <a:buAutoNum type="arabicPeriod"/>
            </a:pPr>
            <a:r>
              <a:rPr lang="en-US" dirty="0"/>
              <a:t>Ask for SPECIFIC feedback</a:t>
            </a:r>
          </a:p>
          <a:p>
            <a:pPr marL="514350" indent="-514350">
              <a:buFont typeface="+mj-lt"/>
              <a:buAutoNum type="arabicPeriod"/>
            </a:pPr>
            <a:r>
              <a:rPr lang="en-US" dirty="0"/>
              <a:t>Listen and focus on what is helpful and specific</a:t>
            </a:r>
          </a:p>
          <a:p>
            <a:pPr marL="514350" indent="-514350">
              <a:buFont typeface="+mj-lt"/>
              <a:buAutoNum type="arabicPeriod"/>
            </a:pPr>
            <a:r>
              <a:rPr lang="en-US" dirty="0"/>
              <a:t>Thank them for their input.</a:t>
            </a:r>
          </a:p>
          <a:p>
            <a:endParaRPr lang="en-US" dirty="0"/>
          </a:p>
        </p:txBody>
      </p:sp>
      <p:sp>
        <p:nvSpPr>
          <p:cNvPr id="4" name="Footer Placeholder 3">
            <a:extLst>
              <a:ext uri="{FF2B5EF4-FFF2-40B4-BE49-F238E27FC236}">
                <a16:creationId xmlns:a16="http://schemas.microsoft.com/office/drawing/2014/main" id="{99E85FA6-F297-4B52-A67B-9E1D2E94E6AC}"/>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553A0C5B-283B-4D1B-A59C-4124C3B607BD}"/>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759688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E42E-9245-4E33-8D02-08D2D7173944}"/>
              </a:ext>
            </a:extLst>
          </p:cNvPr>
          <p:cNvSpPr>
            <a:spLocks noGrp="1"/>
          </p:cNvSpPr>
          <p:nvPr>
            <p:ph type="title"/>
          </p:nvPr>
        </p:nvSpPr>
        <p:spPr/>
        <p:txBody>
          <a:bodyPr/>
          <a:lstStyle/>
          <a:p>
            <a:r>
              <a:rPr lang="en-US" dirty="0"/>
              <a:t>R2C2 Feedback model</a:t>
            </a:r>
          </a:p>
        </p:txBody>
      </p:sp>
      <p:sp>
        <p:nvSpPr>
          <p:cNvPr id="3" name="Content Placeholder 2">
            <a:extLst>
              <a:ext uri="{FF2B5EF4-FFF2-40B4-BE49-F238E27FC236}">
                <a16:creationId xmlns:a16="http://schemas.microsoft.com/office/drawing/2014/main" id="{4275331B-DB82-42EA-9515-1F867F0E82B1}"/>
              </a:ext>
            </a:extLst>
          </p:cNvPr>
          <p:cNvSpPr>
            <a:spLocks noGrp="1"/>
          </p:cNvSpPr>
          <p:nvPr>
            <p:ph idx="1"/>
          </p:nvPr>
        </p:nvSpPr>
        <p:spPr/>
        <p:txBody>
          <a:bodyPr/>
          <a:lstStyle/>
          <a:p>
            <a:r>
              <a:rPr lang="en-US" dirty="0"/>
              <a:t>Relationship building</a:t>
            </a:r>
          </a:p>
          <a:p>
            <a:r>
              <a:rPr lang="en-US" dirty="0"/>
              <a:t>Reactions exploration about feedback</a:t>
            </a:r>
          </a:p>
          <a:p>
            <a:r>
              <a:rPr lang="en-US" dirty="0"/>
              <a:t>Content exploration</a:t>
            </a:r>
          </a:p>
          <a:p>
            <a:r>
              <a:rPr lang="en-US" dirty="0"/>
              <a:t>Coaching for performance change</a:t>
            </a:r>
          </a:p>
          <a:p>
            <a:endParaRPr lang="en-US" dirty="0"/>
          </a:p>
        </p:txBody>
      </p:sp>
      <p:sp>
        <p:nvSpPr>
          <p:cNvPr id="4" name="Footer Placeholder 3">
            <a:extLst>
              <a:ext uri="{FF2B5EF4-FFF2-40B4-BE49-F238E27FC236}">
                <a16:creationId xmlns:a16="http://schemas.microsoft.com/office/drawing/2014/main" id="{E03082CB-4434-4DD4-9C67-4FDA1231C0D5}"/>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698E355F-F9E1-4114-A1EC-6D7079AE79D2}"/>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86551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1B5E-6BFA-4292-8029-E86A838CE3F3}"/>
              </a:ext>
            </a:extLst>
          </p:cNvPr>
          <p:cNvSpPr>
            <a:spLocks noGrp="1"/>
          </p:cNvSpPr>
          <p:nvPr>
            <p:ph type="title"/>
          </p:nvPr>
        </p:nvSpPr>
        <p:spPr/>
        <p:txBody>
          <a:bodyPr/>
          <a:lstStyle/>
          <a:p>
            <a:r>
              <a:rPr lang="en-US" dirty="0"/>
              <a:t>Worksheet T4</a:t>
            </a:r>
          </a:p>
        </p:txBody>
      </p:sp>
      <p:sp>
        <p:nvSpPr>
          <p:cNvPr id="3" name="Text Placeholder 2">
            <a:extLst>
              <a:ext uri="{FF2B5EF4-FFF2-40B4-BE49-F238E27FC236}">
                <a16:creationId xmlns:a16="http://schemas.microsoft.com/office/drawing/2014/main" id="{E4546229-A57B-4F29-BB93-BC008C153F06}"/>
              </a:ext>
            </a:extLst>
          </p:cNvPr>
          <p:cNvSpPr>
            <a:spLocks noGrp="1"/>
          </p:cNvSpPr>
          <p:nvPr>
            <p:ph type="body" idx="1"/>
          </p:nvPr>
        </p:nvSpPr>
        <p:spPr/>
        <p:txBody>
          <a:bodyPr/>
          <a:lstStyle/>
          <a:p>
            <a:r>
              <a:rPr lang="en-US" dirty="0"/>
              <a:t>Coaching Learners to Give and Receive Feedback</a:t>
            </a:r>
          </a:p>
          <a:p>
            <a:endParaRPr lang="en-US" dirty="0"/>
          </a:p>
        </p:txBody>
      </p:sp>
      <p:sp>
        <p:nvSpPr>
          <p:cNvPr id="4" name="Footer Placeholder 3">
            <a:extLst>
              <a:ext uri="{FF2B5EF4-FFF2-40B4-BE49-F238E27FC236}">
                <a16:creationId xmlns:a16="http://schemas.microsoft.com/office/drawing/2014/main" id="{5ABE20C5-A041-4465-9F30-5B9F0DB1AF66}"/>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4CA214A4-0912-4A4F-8A9C-C12D513D3390}"/>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1131063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52442-1957-4C57-B661-AFF670EE4D43}"/>
              </a:ext>
            </a:extLst>
          </p:cNvPr>
          <p:cNvSpPr>
            <a:spLocks noGrp="1"/>
          </p:cNvSpPr>
          <p:nvPr>
            <p:ph type="title"/>
          </p:nvPr>
        </p:nvSpPr>
        <p:spPr/>
        <p:txBody>
          <a:bodyPr/>
          <a:lstStyle/>
          <a:p>
            <a:r>
              <a:rPr lang="en-US" dirty="0"/>
              <a:t>Steps to EIDM process</a:t>
            </a:r>
          </a:p>
        </p:txBody>
      </p:sp>
      <p:sp>
        <p:nvSpPr>
          <p:cNvPr id="3" name="Content Placeholder 2">
            <a:extLst>
              <a:ext uri="{FF2B5EF4-FFF2-40B4-BE49-F238E27FC236}">
                <a16:creationId xmlns:a16="http://schemas.microsoft.com/office/drawing/2014/main" id="{E82EB4C6-8374-4F3C-8FAC-A77755930358}"/>
              </a:ext>
            </a:extLst>
          </p:cNvPr>
          <p:cNvSpPr>
            <a:spLocks noGrp="1"/>
          </p:cNvSpPr>
          <p:nvPr>
            <p:ph idx="1"/>
          </p:nvPr>
        </p:nvSpPr>
        <p:spPr/>
        <p:txBody>
          <a:bodyPr/>
          <a:lstStyle/>
          <a:p>
            <a:pPr marL="514350" indent="-514350">
              <a:buFont typeface="+mj-lt"/>
              <a:buAutoNum type="arabicPeriod"/>
            </a:pPr>
            <a:r>
              <a:rPr lang="en-US" dirty="0"/>
              <a:t>Ask by framing a focused question</a:t>
            </a:r>
          </a:p>
          <a:p>
            <a:pPr marL="514350" indent="-514350">
              <a:buFont typeface="+mj-lt"/>
              <a:buAutoNum type="arabicPeriod"/>
            </a:pPr>
            <a:r>
              <a:rPr lang="en-US" dirty="0"/>
              <a:t>Acquire the evidence in efficient manner</a:t>
            </a:r>
          </a:p>
          <a:p>
            <a:pPr marL="514350" indent="-514350">
              <a:buFont typeface="+mj-lt"/>
              <a:buAutoNum type="arabicPeriod"/>
            </a:pPr>
            <a:r>
              <a:rPr lang="en-US" dirty="0"/>
              <a:t>Appraise the evidence for quality and applicability</a:t>
            </a:r>
          </a:p>
          <a:p>
            <a:pPr marL="514350" indent="-514350">
              <a:buFont typeface="+mj-lt"/>
              <a:buAutoNum type="arabicPeriod"/>
            </a:pPr>
            <a:r>
              <a:rPr lang="en-US" dirty="0"/>
              <a:t>Integrate the evidence</a:t>
            </a:r>
          </a:p>
          <a:p>
            <a:pPr marL="514350" indent="-514350">
              <a:buFont typeface="+mj-lt"/>
              <a:buAutoNum type="arabicPeriod"/>
            </a:pPr>
            <a:r>
              <a:rPr lang="en-US" dirty="0"/>
              <a:t>Adapt the evidence for your clinical problem</a:t>
            </a:r>
          </a:p>
          <a:p>
            <a:pPr marL="514350" indent="-514350">
              <a:buFont typeface="+mj-lt"/>
              <a:buAutoNum type="arabicPeriod"/>
            </a:pPr>
            <a:r>
              <a:rPr lang="en-US" dirty="0"/>
              <a:t>Apply the evidence in your clinical plan</a:t>
            </a:r>
          </a:p>
          <a:p>
            <a:pPr marL="514350" indent="-514350">
              <a:buFont typeface="+mj-lt"/>
              <a:buAutoNum type="arabicPeriod"/>
            </a:pPr>
            <a:r>
              <a:rPr lang="en-US" dirty="0"/>
              <a:t>Analyze if the plan worked</a:t>
            </a:r>
          </a:p>
          <a:p>
            <a:endParaRPr lang="en-US" dirty="0"/>
          </a:p>
        </p:txBody>
      </p:sp>
      <p:sp>
        <p:nvSpPr>
          <p:cNvPr id="4" name="Footer Placeholder 3">
            <a:extLst>
              <a:ext uri="{FF2B5EF4-FFF2-40B4-BE49-F238E27FC236}">
                <a16:creationId xmlns:a16="http://schemas.microsoft.com/office/drawing/2014/main" id="{36A001D2-9AC0-429E-B182-A5E1B93D539F}"/>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43B3D1D1-569B-49F3-A173-A6A1082E7094}"/>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3061657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4B34-E503-4EAD-8068-AFE575010F78}"/>
              </a:ext>
            </a:extLst>
          </p:cNvPr>
          <p:cNvSpPr>
            <a:spLocks noGrp="1"/>
          </p:cNvSpPr>
          <p:nvPr>
            <p:ph type="title"/>
          </p:nvPr>
        </p:nvSpPr>
        <p:spPr/>
        <p:txBody>
          <a:bodyPr/>
          <a:lstStyle/>
          <a:p>
            <a:r>
              <a:rPr lang="en-US" dirty="0"/>
              <a:t>Coaching Steps</a:t>
            </a:r>
          </a:p>
        </p:txBody>
      </p:sp>
      <p:sp>
        <p:nvSpPr>
          <p:cNvPr id="3" name="Content Placeholder 2">
            <a:extLst>
              <a:ext uri="{FF2B5EF4-FFF2-40B4-BE49-F238E27FC236}">
                <a16:creationId xmlns:a16="http://schemas.microsoft.com/office/drawing/2014/main" id="{9448A9A9-4701-457C-A04B-96B9FC7942E3}"/>
              </a:ext>
            </a:extLst>
          </p:cNvPr>
          <p:cNvSpPr>
            <a:spLocks noGrp="1"/>
          </p:cNvSpPr>
          <p:nvPr>
            <p:ph idx="1"/>
          </p:nvPr>
        </p:nvSpPr>
        <p:spPr/>
        <p:txBody>
          <a:bodyPr/>
          <a:lstStyle/>
          <a:p>
            <a:pPr marL="514350" indent="-514350">
              <a:buFont typeface="+mj-lt"/>
              <a:buAutoNum type="arabicPeriod"/>
            </a:pPr>
            <a:r>
              <a:rPr lang="en-US" dirty="0"/>
              <a:t>Goals</a:t>
            </a:r>
          </a:p>
          <a:p>
            <a:pPr marL="514350" indent="-514350">
              <a:buFont typeface="+mj-lt"/>
              <a:buAutoNum type="arabicPeriod"/>
            </a:pPr>
            <a:r>
              <a:rPr lang="en-US" dirty="0"/>
              <a:t>Practice of knowledge, skills and abilities </a:t>
            </a:r>
          </a:p>
          <a:p>
            <a:pPr marL="514350" indent="-514350">
              <a:buFont typeface="+mj-lt"/>
              <a:buAutoNum type="arabicPeriod"/>
            </a:pPr>
            <a:r>
              <a:rPr lang="en-US" dirty="0"/>
              <a:t>Feedback</a:t>
            </a:r>
          </a:p>
          <a:p>
            <a:pPr marL="514350" indent="-514350">
              <a:buFont typeface="+mj-lt"/>
              <a:buAutoNum type="arabicPeriod"/>
            </a:pPr>
            <a:r>
              <a:rPr lang="en-US" dirty="0"/>
              <a:t>Reflection on performance</a:t>
            </a:r>
          </a:p>
          <a:p>
            <a:pPr marL="514350" indent="-514350">
              <a:buFont typeface="+mj-lt"/>
              <a:buAutoNum type="arabicPeriod"/>
            </a:pPr>
            <a:r>
              <a:rPr lang="en-US" dirty="0"/>
              <a:t>Setting goals</a:t>
            </a:r>
          </a:p>
          <a:p>
            <a:pPr marL="514350" indent="-514350">
              <a:buFont typeface="+mj-lt"/>
              <a:buAutoNum type="arabicPeriod"/>
            </a:pPr>
            <a:r>
              <a:rPr lang="en-US" dirty="0"/>
              <a:t>Planning for improvement</a:t>
            </a:r>
          </a:p>
          <a:p>
            <a:endParaRPr lang="en-US" dirty="0"/>
          </a:p>
        </p:txBody>
      </p:sp>
      <p:sp>
        <p:nvSpPr>
          <p:cNvPr id="4" name="Footer Placeholder 3">
            <a:extLst>
              <a:ext uri="{FF2B5EF4-FFF2-40B4-BE49-F238E27FC236}">
                <a16:creationId xmlns:a16="http://schemas.microsoft.com/office/drawing/2014/main" id="{72AFA293-532B-4DDE-B0F7-B77BA2B030F9}"/>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B0D81F67-712D-4DA2-ABAB-4247D88E221D}"/>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48955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9C7A3-A9E6-45EA-9531-15A6808F9E0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7CA88912-D75E-4F9C-A0EA-BB8CDE291F47}"/>
              </a:ext>
            </a:extLst>
          </p:cNvPr>
          <p:cNvSpPr>
            <a:spLocks noGrp="1"/>
          </p:cNvSpPr>
          <p:nvPr>
            <p:ph idx="1"/>
          </p:nvPr>
        </p:nvSpPr>
        <p:spPr/>
        <p:txBody>
          <a:bodyPr/>
          <a:lstStyle/>
          <a:p>
            <a:pPr marL="514350" indent="-514350">
              <a:buFont typeface="+mj-lt"/>
              <a:buAutoNum type="arabicPeriod"/>
            </a:pPr>
            <a:r>
              <a:rPr lang="en-US" dirty="0">
                <a:ea typeface="MS Mincho"/>
                <a:cs typeface="Times New Roman"/>
              </a:rPr>
              <a:t>Recognize the process and content of the four different components of Scholar</a:t>
            </a:r>
          </a:p>
          <a:p>
            <a:pPr marL="514350" indent="-514350">
              <a:buFont typeface="+mj-lt"/>
              <a:buAutoNum type="arabicPeriod"/>
            </a:pPr>
            <a:r>
              <a:rPr lang="en-US" dirty="0">
                <a:ea typeface="MS Mincho"/>
                <a:cs typeface="Times New Roman"/>
              </a:rPr>
              <a:t>Apply key leadership skills to examples from day-to-day practice</a:t>
            </a:r>
          </a:p>
          <a:p>
            <a:pPr marL="514350" indent="-514350">
              <a:buFont typeface="+mj-lt"/>
              <a:buAutoNum type="arabicPeriod"/>
            </a:pPr>
            <a:r>
              <a:rPr lang="en-US" dirty="0">
                <a:ea typeface="MS Mincho"/>
                <a:cs typeface="Times New Roman"/>
              </a:rPr>
              <a:t>Develop a personal Leadership resource for day-to-day practice</a:t>
            </a:r>
          </a:p>
          <a:p>
            <a:endParaRPr lang="en-US" dirty="0"/>
          </a:p>
        </p:txBody>
      </p:sp>
      <p:sp>
        <p:nvSpPr>
          <p:cNvPr id="4" name="Footer Placeholder 3">
            <a:extLst>
              <a:ext uri="{FF2B5EF4-FFF2-40B4-BE49-F238E27FC236}">
                <a16:creationId xmlns:a16="http://schemas.microsoft.com/office/drawing/2014/main" id="{5AB511D4-B218-493E-A56C-E3E4A731F433}"/>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376D2509-377D-41C8-8C4D-423D26DFDE7D}"/>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3412711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94B2-A011-41DE-B879-436DD421011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5AC98A5-0033-4FCE-ABB2-FD1741D39DBD}"/>
              </a:ext>
            </a:extLst>
          </p:cNvPr>
          <p:cNvSpPr>
            <a:spLocks noGrp="1"/>
          </p:cNvSpPr>
          <p:nvPr>
            <p:ph idx="1"/>
          </p:nvPr>
        </p:nvSpPr>
        <p:spPr/>
        <p:txBody>
          <a:bodyPr/>
          <a:lstStyle/>
          <a:p>
            <a:r>
              <a:rPr lang="en-US" sz="2000" dirty="0"/>
              <a:t>Stone D, </a:t>
            </a:r>
            <a:r>
              <a:rPr lang="en-US" sz="2000" dirty="0" err="1"/>
              <a:t>Heen</a:t>
            </a:r>
            <a:r>
              <a:rPr lang="en-US" sz="2000" dirty="0"/>
              <a:t> S. Thanks for the feedback: the science and art of receiving feedback well. New York: Viking; 2014.</a:t>
            </a:r>
          </a:p>
          <a:p>
            <a:r>
              <a:rPr lang="en-US" sz="2000" dirty="0" err="1"/>
              <a:t>Sargeant</a:t>
            </a:r>
            <a:r>
              <a:rPr lang="en-US" sz="2000" dirty="0"/>
              <a:t> J, Lockyer J, Mann K, </a:t>
            </a:r>
            <a:r>
              <a:rPr lang="en-US" sz="2000" dirty="0" err="1"/>
              <a:t>Holmboe</a:t>
            </a:r>
            <a:r>
              <a:rPr lang="en-US" sz="2000" dirty="0"/>
              <a:t> E, Silver I, </a:t>
            </a:r>
            <a:r>
              <a:rPr lang="en-US" sz="2000" dirty="0" err="1"/>
              <a:t>Armson</a:t>
            </a:r>
            <a:r>
              <a:rPr lang="en-US" sz="2000" dirty="0"/>
              <a:t> H, Driessen E, MacLeod T, Yen W, Ross K, Power M. Facilitated reflective performance feedback: Developing an evidence- and theory-based model that builds relationship, </a:t>
            </a:r>
            <a:r>
              <a:rPr lang="en-US" sz="2000" dirty="0" err="1"/>
              <a:t>explorse</a:t>
            </a:r>
            <a:r>
              <a:rPr lang="en-US" sz="2000" dirty="0"/>
              <a:t> reactions and content, and coaches for performance change. </a:t>
            </a:r>
            <a:r>
              <a:rPr lang="en-US" sz="2000" i="1" dirty="0" err="1"/>
              <a:t>Acad</a:t>
            </a:r>
            <a:r>
              <a:rPr lang="en-US" sz="2000" i="1" dirty="0"/>
              <a:t> Med</a:t>
            </a:r>
            <a:r>
              <a:rPr lang="en-US" sz="2000" dirty="0"/>
              <a:t>, 2015. (in press)</a:t>
            </a:r>
          </a:p>
          <a:p>
            <a:r>
              <a:rPr lang="en-US" sz="2000" dirty="0" err="1"/>
              <a:t>Ciliska</a:t>
            </a:r>
            <a:r>
              <a:rPr lang="en-US" sz="2000" dirty="0"/>
              <a:t>, D. Introduction to evidence-informed decision making. Last retrieved July 31, 2015 http://www.cihr-irsc.gc.ca/e/45245.html</a:t>
            </a:r>
          </a:p>
          <a:p>
            <a:r>
              <a:rPr lang="en-US" sz="2000" dirty="0"/>
              <a:t>Richardson D, Oswald A, Chan M-K, Lang ES, Harvey BJ. Scholar. In: Frank JR, Snell L, </a:t>
            </a:r>
            <a:r>
              <a:rPr lang="en-US" sz="2000" dirty="0" err="1"/>
              <a:t>Sherbino</a:t>
            </a:r>
            <a:r>
              <a:rPr lang="en-US" sz="2000" dirty="0"/>
              <a:t> J, editors. </a:t>
            </a:r>
            <a:r>
              <a:rPr lang="en-US" sz="2000" i="1" dirty="0"/>
              <a:t>CanMEDS 2015 Physician Competency Framework</a:t>
            </a:r>
            <a:r>
              <a:rPr lang="en-US" sz="2000" dirty="0"/>
              <a:t>. Ottawa: Royal College of Physicians and Surgeons of Canada; 2015.</a:t>
            </a:r>
          </a:p>
          <a:p>
            <a:endParaRPr lang="en-US" dirty="0"/>
          </a:p>
        </p:txBody>
      </p:sp>
      <p:sp>
        <p:nvSpPr>
          <p:cNvPr id="4" name="Footer Placeholder 3">
            <a:extLst>
              <a:ext uri="{FF2B5EF4-FFF2-40B4-BE49-F238E27FC236}">
                <a16:creationId xmlns:a16="http://schemas.microsoft.com/office/drawing/2014/main" id="{804F6793-6F6D-4211-91F5-E9F2B074AD23}"/>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7D8A48FE-BC5E-4F5F-9F5E-3E271E525CBC}"/>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2333034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34E64-9CD0-4EF9-8464-E80F27158DA5}"/>
              </a:ext>
            </a:extLst>
          </p:cNvPr>
          <p:cNvSpPr>
            <a:spLocks noGrp="1"/>
          </p:cNvSpPr>
          <p:nvPr>
            <p:ph type="title"/>
          </p:nvPr>
        </p:nvSpPr>
        <p:spPr>
          <a:xfrm>
            <a:off x="838200" y="2766218"/>
            <a:ext cx="10515600" cy="1325563"/>
          </a:xfrm>
        </p:spPr>
        <p:txBody>
          <a:bodyPr/>
          <a:lstStyle/>
          <a:p>
            <a:pPr algn="ctr"/>
            <a:r>
              <a:rPr lang="en-US" dirty="0"/>
              <a:t>Other Slides</a:t>
            </a:r>
          </a:p>
        </p:txBody>
      </p:sp>
      <p:sp>
        <p:nvSpPr>
          <p:cNvPr id="4" name="Footer Placeholder 3">
            <a:extLst>
              <a:ext uri="{FF2B5EF4-FFF2-40B4-BE49-F238E27FC236}">
                <a16:creationId xmlns:a16="http://schemas.microsoft.com/office/drawing/2014/main" id="{A6D42F10-1D30-4E2D-9586-99D496064E1C}"/>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DE1C863F-AECE-49C7-8BFD-3B98D32772CB}"/>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3819525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T2 - Teaching the Scholar Role</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2</a:t>
            </a:fld>
            <a:endParaRPr lang="en-US" dirty="0"/>
          </a:p>
        </p:txBody>
      </p:sp>
      <p:sp>
        <p:nvSpPr>
          <p:cNvPr id="6" name="Content Placeholder 4">
            <a:extLst>
              <a:ext uri="{FF2B5EF4-FFF2-40B4-BE49-F238E27FC236}">
                <a16:creationId xmlns:a16="http://schemas.microsoft.com/office/drawing/2014/main" id="{215B6F31-1F5B-9C4C-BA43-AC88A63D6DA4}"/>
              </a:ext>
            </a:extLst>
          </p:cNvPr>
          <p:cNvSpPr txBox="1">
            <a:spLocks/>
          </p:cNvSpPr>
          <p:nvPr/>
        </p:nvSpPr>
        <p:spPr>
          <a:xfrm>
            <a:off x="2128994" y="1759661"/>
            <a:ext cx="7934012" cy="2208237"/>
          </a:xfrm>
          <a:prstGeom prst="rect">
            <a:avLst/>
          </a:prstGeom>
        </p:spPr>
        <p:txBody>
          <a:bodyPr>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CA" sz="2000" dirty="0"/>
              <a:t>The unmodified content below was created for the </a:t>
            </a:r>
            <a:r>
              <a:rPr lang="en-CA" sz="2000" i="1" dirty="0"/>
              <a:t>CanMEDS Teaching and Assessment Tools Guide </a:t>
            </a:r>
            <a:r>
              <a:rPr lang="en-CA" sz="2000" dirty="0"/>
              <a:t>by S Glover Takahashi, D Richardson and D Martin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lgn="ctr">
              <a:buNone/>
            </a:pPr>
            <a:r>
              <a:rPr lang="en-CA" sz="2000" b="1" u="sng" dirty="0"/>
              <a:t>NOTICE:  The content below may have been modified from its original form and may not represent the opinion or views of the Royal College.</a:t>
            </a:r>
            <a:endParaRPr lang="en-US" sz="2000" dirty="0"/>
          </a:p>
          <a:p>
            <a:pPr marL="0" indent="0">
              <a:buFont typeface="Arial" panose="020B0604020202020204" pitchFamily="34" charset="0"/>
              <a:buNone/>
            </a:pPr>
            <a:endParaRPr lang="en-US" dirty="0">
              <a:solidFill>
                <a:schemeClr val="tx1"/>
              </a:solidFill>
            </a:endParaRPr>
          </a:p>
        </p:txBody>
      </p:sp>
    </p:spTree>
    <p:extLst>
      <p:ext uri="{BB962C8B-B14F-4D97-AF65-F5344CB8AC3E}">
        <p14:creationId xmlns:p14="http://schemas.microsoft.com/office/powerpoint/2010/main" val="343383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2BE45-B638-45B5-B256-0FD13E601C9D}"/>
              </a:ext>
            </a:extLst>
          </p:cNvPr>
          <p:cNvSpPr>
            <a:spLocks noGrp="1"/>
          </p:cNvSpPr>
          <p:nvPr>
            <p:ph type="title"/>
          </p:nvPr>
        </p:nvSpPr>
        <p:spPr/>
        <p:txBody>
          <a:bodyPr/>
          <a:lstStyle/>
          <a:p>
            <a:r>
              <a:rPr lang="en-US" dirty="0"/>
              <a:t>Scholar Key Competencies</a:t>
            </a:r>
          </a:p>
        </p:txBody>
      </p:sp>
      <p:sp>
        <p:nvSpPr>
          <p:cNvPr id="3" name="Content Placeholder 2">
            <a:extLst>
              <a:ext uri="{FF2B5EF4-FFF2-40B4-BE49-F238E27FC236}">
                <a16:creationId xmlns:a16="http://schemas.microsoft.com/office/drawing/2014/main" id="{3B6FCAE8-95BC-41B7-A11B-33D68E01E7A9}"/>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a:pPr>
            <a:r>
              <a:rPr lang="en-US" dirty="0"/>
              <a:t>Engage in the continuous enhancement of their professional activities through ongoing learning</a:t>
            </a:r>
          </a:p>
          <a:p>
            <a:pPr marL="514350" indent="-514350">
              <a:buFont typeface="+mj-lt"/>
              <a:buAutoNum type="arabicPeriod"/>
            </a:pPr>
            <a:r>
              <a:rPr lang="en-US" dirty="0"/>
              <a:t>Teach students, learners, the public, and other health care professionals</a:t>
            </a:r>
          </a:p>
          <a:p>
            <a:pPr marL="514350" indent="-514350">
              <a:buFont typeface="+mj-lt"/>
              <a:buAutoNum type="arabicPeriod"/>
            </a:pPr>
            <a:r>
              <a:rPr lang="en-US" dirty="0"/>
              <a:t>Integrate best available evidence into practice</a:t>
            </a:r>
          </a:p>
          <a:p>
            <a:pPr marL="514350" indent="-514350">
              <a:buFont typeface="+mj-lt"/>
              <a:buAutoNum type="arabicPeriod"/>
            </a:pPr>
            <a:r>
              <a:rPr lang="en-US" dirty="0"/>
              <a:t>Contribute to the creation and dissemination of knowledge and practices applicable to health</a:t>
            </a:r>
          </a:p>
          <a:p>
            <a:endParaRPr lang="en-US" dirty="0"/>
          </a:p>
        </p:txBody>
      </p:sp>
      <p:sp>
        <p:nvSpPr>
          <p:cNvPr id="4" name="Footer Placeholder 3">
            <a:extLst>
              <a:ext uri="{FF2B5EF4-FFF2-40B4-BE49-F238E27FC236}">
                <a16:creationId xmlns:a16="http://schemas.microsoft.com/office/drawing/2014/main" id="{D7A2A603-698F-4AF9-86E7-392F4FBE47C0}"/>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FE5D6E78-17C2-432F-A2FF-8753C020B9F3}"/>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265957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C39F-3BEC-46FD-A7B3-40363C3CB70F}"/>
              </a:ext>
            </a:extLst>
          </p:cNvPr>
          <p:cNvSpPr>
            <a:spLocks noGrp="1"/>
          </p:cNvSpPr>
          <p:nvPr>
            <p:ph type="title"/>
          </p:nvPr>
        </p:nvSpPr>
        <p:spPr/>
        <p:txBody>
          <a:bodyPr/>
          <a:lstStyle/>
          <a:p>
            <a:r>
              <a:rPr lang="en-US" dirty="0"/>
              <a:t>Scholar Key Competency 1</a:t>
            </a:r>
          </a:p>
        </p:txBody>
      </p:sp>
      <p:sp>
        <p:nvSpPr>
          <p:cNvPr id="3" name="Content Placeholder 2">
            <a:extLst>
              <a:ext uri="{FF2B5EF4-FFF2-40B4-BE49-F238E27FC236}">
                <a16:creationId xmlns:a16="http://schemas.microsoft.com/office/drawing/2014/main" id="{B00B3D00-7622-4F75-B171-C96880F8810E}"/>
              </a:ext>
            </a:extLst>
          </p:cNvPr>
          <p:cNvSpPr>
            <a:spLocks noGrp="1"/>
          </p:cNvSpPr>
          <p:nvPr>
            <p:ph idx="1"/>
          </p:nvPr>
        </p:nvSpPr>
        <p:spPr/>
        <p:txBody>
          <a:bodyPr/>
          <a:lstStyle/>
          <a:p>
            <a:pPr marL="0" indent="0">
              <a:buNone/>
            </a:pPr>
            <a:r>
              <a:rPr lang="en-US" sz="2000" dirty="0"/>
              <a:t>Physicians are able to:</a:t>
            </a:r>
          </a:p>
          <a:p>
            <a:pPr marL="457200" indent="-457200">
              <a:buFont typeface="+mj-lt"/>
              <a:buAutoNum type="arabicPeriod"/>
            </a:pPr>
            <a:r>
              <a:rPr lang="en-US" sz="2000" dirty="0"/>
              <a:t>Engage in the continuous enhancement of their professional activities through ongoing learning</a:t>
            </a:r>
          </a:p>
          <a:p>
            <a:pPr marL="457200" lvl="1" indent="0">
              <a:buNone/>
            </a:pPr>
            <a:r>
              <a:rPr lang="en-US" sz="2000" dirty="0"/>
              <a:t>1.1   Develop, implement, monitor, and revise a personal learning plan to enhance professional 	 practice</a:t>
            </a:r>
          </a:p>
          <a:p>
            <a:pPr marL="457200" lvl="1" indent="0">
              <a:buNone/>
            </a:pPr>
            <a:r>
              <a:rPr lang="en-US" sz="2000" dirty="0"/>
              <a:t>1.2   Identify opportunities for learning and improvement by regularly reflecting on and 	  	 assessing their performance using various internal and external data sources</a:t>
            </a:r>
          </a:p>
          <a:p>
            <a:pPr marL="457200" lvl="1" indent="0">
              <a:buNone/>
            </a:pPr>
            <a:r>
              <a:rPr lang="en-US" sz="2000" dirty="0"/>
              <a:t>1.3   Engage in collaborative learning to continuously improve personal practice and contribute 	 to collective improvements in practice</a:t>
            </a:r>
          </a:p>
          <a:p>
            <a:endParaRPr lang="en-US" dirty="0"/>
          </a:p>
        </p:txBody>
      </p:sp>
      <p:sp>
        <p:nvSpPr>
          <p:cNvPr id="4" name="Footer Placeholder 3">
            <a:extLst>
              <a:ext uri="{FF2B5EF4-FFF2-40B4-BE49-F238E27FC236}">
                <a16:creationId xmlns:a16="http://schemas.microsoft.com/office/drawing/2014/main" id="{8A219163-719D-4090-85BF-1AB3F9ED2882}"/>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876A481B-84F0-4515-8F6A-1A37A7F02443}"/>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3698105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C39F-3BEC-46FD-A7B3-40363C3CB70F}"/>
              </a:ext>
            </a:extLst>
          </p:cNvPr>
          <p:cNvSpPr>
            <a:spLocks noGrp="1"/>
          </p:cNvSpPr>
          <p:nvPr>
            <p:ph type="title"/>
          </p:nvPr>
        </p:nvSpPr>
        <p:spPr/>
        <p:txBody>
          <a:bodyPr/>
          <a:lstStyle/>
          <a:p>
            <a:r>
              <a:rPr lang="en-US" dirty="0"/>
              <a:t>Scholar Key Competency 2</a:t>
            </a:r>
          </a:p>
        </p:txBody>
      </p:sp>
      <p:sp>
        <p:nvSpPr>
          <p:cNvPr id="3" name="Content Placeholder 2">
            <a:extLst>
              <a:ext uri="{FF2B5EF4-FFF2-40B4-BE49-F238E27FC236}">
                <a16:creationId xmlns:a16="http://schemas.microsoft.com/office/drawing/2014/main" id="{B00B3D00-7622-4F75-B171-C96880F8810E}"/>
              </a:ext>
            </a:extLst>
          </p:cNvPr>
          <p:cNvSpPr>
            <a:spLocks noGrp="1"/>
          </p:cNvSpPr>
          <p:nvPr>
            <p:ph idx="1"/>
          </p:nvPr>
        </p:nvSpPr>
        <p:spPr/>
        <p:txBody>
          <a:bodyPr/>
          <a:lstStyle/>
          <a:p>
            <a:pPr marL="0" indent="0">
              <a:buNone/>
            </a:pPr>
            <a:r>
              <a:rPr lang="en-US" sz="2000" dirty="0"/>
              <a:t>Physicians are able to:</a:t>
            </a:r>
          </a:p>
          <a:p>
            <a:pPr marL="457200" indent="-457200">
              <a:buFont typeface="+mj-lt"/>
              <a:buAutoNum type="arabicPeriod" startAt="2"/>
            </a:pPr>
            <a:r>
              <a:rPr lang="en-US" sz="2000" dirty="0"/>
              <a:t>Teach students, learners, the public, and other health care professionals</a:t>
            </a:r>
          </a:p>
          <a:p>
            <a:pPr marL="457200" lvl="1" indent="0">
              <a:buNone/>
            </a:pPr>
            <a:r>
              <a:rPr lang="en-US" sz="2000" dirty="0"/>
              <a:t>2.1   Recognize the influence of role-modelling and the impact of the formal, informal, and 	 	 hidden curriculum on learners</a:t>
            </a:r>
          </a:p>
          <a:p>
            <a:pPr marL="457200" lvl="1" indent="0">
              <a:buNone/>
            </a:pPr>
            <a:r>
              <a:rPr lang="en-US" sz="2000" dirty="0"/>
              <a:t>2.2   Promote a safe learning environment</a:t>
            </a:r>
          </a:p>
          <a:p>
            <a:pPr marL="457200" lvl="1" indent="0">
              <a:buNone/>
            </a:pPr>
            <a:r>
              <a:rPr lang="en-US" sz="2000" dirty="0"/>
              <a:t>2.3   Ensure patient safety is maintained when learners are involved</a:t>
            </a:r>
          </a:p>
          <a:p>
            <a:pPr marL="457200" lvl="1" indent="0">
              <a:buNone/>
            </a:pPr>
            <a:r>
              <a:rPr lang="en-US" sz="2000" dirty="0"/>
              <a:t>2.4   Plan and deliver a learning activity</a:t>
            </a:r>
          </a:p>
          <a:p>
            <a:pPr marL="457200" lvl="1" indent="0">
              <a:buNone/>
            </a:pPr>
            <a:r>
              <a:rPr lang="en-US" sz="2000" dirty="0"/>
              <a:t>2.5   Provide feedback to enhance learning and performance</a:t>
            </a:r>
          </a:p>
          <a:p>
            <a:pPr marL="457200" lvl="1" indent="0">
              <a:buNone/>
            </a:pPr>
            <a:r>
              <a:rPr lang="en-US" sz="2000" dirty="0"/>
              <a:t>2.6   Assess and evaluate learners, teachers, and programs in an educationally appropriate      	manner</a:t>
            </a:r>
          </a:p>
          <a:p>
            <a:endParaRPr lang="en-US" dirty="0"/>
          </a:p>
        </p:txBody>
      </p:sp>
      <p:sp>
        <p:nvSpPr>
          <p:cNvPr id="4" name="Footer Placeholder 3">
            <a:extLst>
              <a:ext uri="{FF2B5EF4-FFF2-40B4-BE49-F238E27FC236}">
                <a16:creationId xmlns:a16="http://schemas.microsoft.com/office/drawing/2014/main" id="{8A219163-719D-4090-85BF-1AB3F9ED2882}"/>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876A481B-84F0-4515-8F6A-1A37A7F02443}"/>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423667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C39F-3BEC-46FD-A7B3-40363C3CB70F}"/>
              </a:ext>
            </a:extLst>
          </p:cNvPr>
          <p:cNvSpPr>
            <a:spLocks noGrp="1"/>
          </p:cNvSpPr>
          <p:nvPr>
            <p:ph type="title"/>
          </p:nvPr>
        </p:nvSpPr>
        <p:spPr/>
        <p:txBody>
          <a:bodyPr/>
          <a:lstStyle/>
          <a:p>
            <a:r>
              <a:rPr lang="en-US" dirty="0"/>
              <a:t>Scholar Key Competency 3</a:t>
            </a:r>
          </a:p>
        </p:txBody>
      </p:sp>
      <p:sp>
        <p:nvSpPr>
          <p:cNvPr id="3" name="Content Placeholder 2">
            <a:extLst>
              <a:ext uri="{FF2B5EF4-FFF2-40B4-BE49-F238E27FC236}">
                <a16:creationId xmlns:a16="http://schemas.microsoft.com/office/drawing/2014/main" id="{B00B3D00-7622-4F75-B171-C96880F8810E}"/>
              </a:ext>
            </a:extLst>
          </p:cNvPr>
          <p:cNvSpPr>
            <a:spLocks noGrp="1"/>
          </p:cNvSpPr>
          <p:nvPr>
            <p:ph idx="1"/>
          </p:nvPr>
        </p:nvSpPr>
        <p:spPr/>
        <p:txBody>
          <a:bodyPr/>
          <a:lstStyle/>
          <a:p>
            <a:pPr marL="0" indent="0">
              <a:buNone/>
            </a:pPr>
            <a:r>
              <a:rPr lang="en-US" sz="2000" dirty="0"/>
              <a:t>Physicians are able to:</a:t>
            </a:r>
          </a:p>
          <a:p>
            <a:pPr marL="457200" indent="-457200">
              <a:buFont typeface="+mj-lt"/>
              <a:buAutoNum type="arabicPeriod" startAt="3"/>
            </a:pPr>
            <a:r>
              <a:rPr lang="en-US" sz="2000" dirty="0"/>
              <a:t>Integrate best available evidence into practice</a:t>
            </a:r>
          </a:p>
          <a:p>
            <a:pPr marL="457200" lvl="1" indent="0">
              <a:buNone/>
            </a:pPr>
            <a:r>
              <a:rPr lang="en-US" sz="2000" dirty="0"/>
              <a:t>3.1   Recognize practice uncertainty and knowledge gaps in clinical and other professional 	 	 encounters and generate focused questions that address them</a:t>
            </a:r>
          </a:p>
          <a:p>
            <a:pPr marL="457200" lvl="1" indent="0">
              <a:buNone/>
            </a:pPr>
            <a:r>
              <a:rPr lang="en-US" sz="2000" dirty="0"/>
              <a:t>3.2   Identify, select, and navigate pre-appraised resources</a:t>
            </a:r>
          </a:p>
          <a:p>
            <a:pPr marL="457200" lvl="1" indent="0">
              <a:buNone/>
            </a:pPr>
            <a:r>
              <a:rPr lang="en-US" sz="2000" dirty="0"/>
              <a:t>3.3   Critically evaluate the integrity, reliability, and applicability of health-related research and 	 literature</a:t>
            </a:r>
          </a:p>
          <a:p>
            <a:pPr marL="457200" lvl="1" indent="0">
              <a:buNone/>
            </a:pPr>
            <a:r>
              <a:rPr lang="en-US" sz="2000" dirty="0"/>
              <a:t>3.4   Integrate evidence into decision-making in their practice</a:t>
            </a:r>
          </a:p>
          <a:p>
            <a:endParaRPr lang="en-US" dirty="0"/>
          </a:p>
        </p:txBody>
      </p:sp>
      <p:sp>
        <p:nvSpPr>
          <p:cNvPr id="4" name="Footer Placeholder 3">
            <a:extLst>
              <a:ext uri="{FF2B5EF4-FFF2-40B4-BE49-F238E27FC236}">
                <a16:creationId xmlns:a16="http://schemas.microsoft.com/office/drawing/2014/main" id="{8A219163-719D-4090-85BF-1AB3F9ED2882}"/>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876A481B-84F0-4515-8F6A-1A37A7F02443}"/>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1177542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C39F-3BEC-46FD-A7B3-40363C3CB70F}"/>
              </a:ext>
            </a:extLst>
          </p:cNvPr>
          <p:cNvSpPr>
            <a:spLocks noGrp="1"/>
          </p:cNvSpPr>
          <p:nvPr>
            <p:ph type="title"/>
          </p:nvPr>
        </p:nvSpPr>
        <p:spPr/>
        <p:txBody>
          <a:bodyPr/>
          <a:lstStyle/>
          <a:p>
            <a:r>
              <a:rPr lang="en-US" dirty="0"/>
              <a:t>Scholar Key Competency 4</a:t>
            </a:r>
          </a:p>
        </p:txBody>
      </p:sp>
      <p:sp>
        <p:nvSpPr>
          <p:cNvPr id="3" name="Content Placeholder 2">
            <a:extLst>
              <a:ext uri="{FF2B5EF4-FFF2-40B4-BE49-F238E27FC236}">
                <a16:creationId xmlns:a16="http://schemas.microsoft.com/office/drawing/2014/main" id="{B00B3D00-7622-4F75-B171-C96880F8810E}"/>
              </a:ext>
            </a:extLst>
          </p:cNvPr>
          <p:cNvSpPr>
            <a:spLocks noGrp="1"/>
          </p:cNvSpPr>
          <p:nvPr>
            <p:ph idx="1"/>
          </p:nvPr>
        </p:nvSpPr>
        <p:spPr/>
        <p:txBody>
          <a:bodyPr/>
          <a:lstStyle/>
          <a:p>
            <a:pPr marL="0" indent="0">
              <a:buNone/>
            </a:pPr>
            <a:r>
              <a:rPr lang="en-US" sz="2000" dirty="0"/>
              <a:t>Physicians are able to:</a:t>
            </a:r>
          </a:p>
          <a:p>
            <a:pPr marL="457200" indent="-457200">
              <a:buFont typeface="+mj-lt"/>
              <a:buAutoNum type="arabicPeriod" startAt="4"/>
            </a:pPr>
            <a:r>
              <a:rPr lang="en-US" sz="2000" dirty="0"/>
              <a:t>Contribute to the creation and dissemination of knowledge and practices applicable to health</a:t>
            </a:r>
          </a:p>
          <a:p>
            <a:pPr marL="457200" lvl="1" indent="0">
              <a:buNone/>
            </a:pPr>
            <a:r>
              <a:rPr lang="en-US" sz="2000" dirty="0"/>
              <a:t>4.1 Demonstrate an understanding of the scientific principles of research and scholarly inquiry and the role of research evidence in health care</a:t>
            </a:r>
          </a:p>
          <a:p>
            <a:pPr marL="457200" lvl="1" indent="0">
              <a:buNone/>
            </a:pPr>
            <a:r>
              <a:rPr lang="en-US" sz="2000" dirty="0"/>
              <a:t>4.2 Identify ethical principles for research and incorporate them into obtaining informed consent, considering potential harms and benefits, and considering vulnerable populations</a:t>
            </a:r>
          </a:p>
          <a:p>
            <a:pPr marL="457200" lvl="1" indent="0">
              <a:buNone/>
            </a:pPr>
            <a:r>
              <a:rPr lang="en-US" sz="2000" dirty="0"/>
              <a:t>4.3 Contribute to the work of a research program</a:t>
            </a:r>
          </a:p>
          <a:p>
            <a:pPr marL="457200" lvl="1" indent="0">
              <a:buNone/>
            </a:pPr>
            <a:r>
              <a:rPr lang="en-US" sz="2000" dirty="0"/>
              <a:t>4.4 Pose questions amenable to scholarly inquiry and select appropriate methods to address them</a:t>
            </a:r>
          </a:p>
          <a:p>
            <a:pPr marL="457200" lvl="1" indent="0">
              <a:buNone/>
            </a:pPr>
            <a:r>
              <a:rPr lang="en-US" sz="2000" dirty="0"/>
              <a:t>4.5 Summarize and communicate to professional and lay audiences, including patients and their families, the findings of relevant research and scholarly inquiry</a:t>
            </a:r>
          </a:p>
          <a:p>
            <a:endParaRPr lang="en-US" dirty="0"/>
          </a:p>
        </p:txBody>
      </p:sp>
      <p:sp>
        <p:nvSpPr>
          <p:cNvPr id="4" name="Footer Placeholder 3">
            <a:extLst>
              <a:ext uri="{FF2B5EF4-FFF2-40B4-BE49-F238E27FC236}">
                <a16:creationId xmlns:a16="http://schemas.microsoft.com/office/drawing/2014/main" id="{8A219163-719D-4090-85BF-1AB3F9ED2882}"/>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876A481B-84F0-4515-8F6A-1A37A7F02443}"/>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75191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1C295-98C9-4C08-ABD5-7B7396998637}"/>
              </a:ext>
            </a:extLst>
          </p:cNvPr>
          <p:cNvSpPr>
            <a:spLocks noGrp="1"/>
          </p:cNvSpPr>
          <p:nvPr>
            <p:ph type="title"/>
          </p:nvPr>
        </p:nvSpPr>
        <p:spPr/>
        <p:txBody>
          <a:bodyPr/>
          <a:lstStyle/>
          <a:p>
            <a:r>
              <a:rPr lang="en-US" dirty="0"/>
              <a:t>Objectives and Agenda</a:t>
            </a:r>
          </a:p>
        </p:txBody>
      </p:sp>
      <p:sp>
        <p:nvSpPr>
          <p:cNvPr id="3" name="Content Placeholder 2">
            <a:extLst>
              <a:ext uri="{FF2B5EF4-FFF2-40B4-BE49-F238E27FC236}">
                <a16:creationId xmlns:a16="http://schemas.microsoft.com/office/drawing/2014/main" id="{0A4E8304-C401-45BF-BE44-59E1C690D7AA}"/>
              </a:ext>
            </a:extLst>
          </p:cNvPr>
          <p:cNvSpPr>
            <a:spLocks noGrp="1"/>
          </p:cNvSpPr>
          <p:nvPr>
            <p:ph idx="1"/>
          </p:nvPr>
        </p:nvSpPr>
        <p:spPr/>
        <p:txBody>
          <a:bodyPr/>
          <a:lstStyle/>
          <a:p>
            <a:pPr marL="514350" indent="-514350">
              <a:buFont typeface="+mj-lt"/>
              <a:buAutoNum type="arabicPeriod"/>
            </a:pPr>
            <a:r>
              <a:rPr lang="en-US" dirty="0"/>
              <a:t>Recognize the process and content of the four different components of Scholar</a:t>
            </a:r>
          </a:p>
          <a:p>
            <a:pPr marL="514350" indent="-514350">
              <a:buFont typeface="+mj-lt"/>
              <a:buAutoNum type="arabicPeriod"/>
            </a:pPr>
            <a:r>
              <a:rPr lang="en-US" dirty="0"/>
              <a:t>Apply key leadership skills to examples from day-to-day practice</a:t>
            </a:r>
          </a:p>
          <a:p>
            <a:pPr marL="514350" indent="-514350">
              <a:buFont typeface="+mj-lt"/>
              <a:buAutoNum type="arabicPeriod"/>
            </a:pPr>
            <a:r>
              <a:rPr lang="en-US" dirty="0"/>
              <a:t>Develop a personal Leadership resource for day-to-day practice</a:t>
            </a:r>
          </a:p>
          <a:p>
            <a:endParaRPr lang="en-US" dirty="0"/>
          </a:p>
        </p:txBody>
      </p:sp>
      <p:sp>
        <p:nvSpPr>
          <p:cNvPr id="4" name="Footer Placeholder 3">
            <a:extLst>
              <a:ext uri="{FF2B5EF4-FFF2-40B4-BE49-F238E27FC236}">
                <a16:creationId xmlns:a16="http://schemas.microsoft.com/office/drawing/2014/main" id="{DCF45948-D4A7-4149-85B9-CBAB02CB0668}"/>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5949A9EB-0B5A-4D76-8FD2-39891C897AD6}"/>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extLst>
      <p:ext uri="{BB962C8B-B14F-4D97-AF65-F5344CB8AC3E}">
        <p14:creationId xmlns:p14="http://schemas.microsoft.com/office/powerpoint/2010/main" val="107638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EFEA-7515-4626-BAF3-C928D235CEDC}"/>
              </a:ext>
            </a:extLst>
          </p:cNvPr>
          <p:cNvSpPr>
            <a:spLocks noGrp="1"/>
          </p:cNvSpPr>
          <p:nvPr>
            <p:ph type="title"/>
          </p:nvPr>
        </p:nvSpPr>
        <p:spPr/>
        <p:txBody>
          <a:bodyPr/>
          <a:lstStyle/>
          <a:p>
            <a:r>
              <a:rPr lang="en-US" dirty="0"/>
              <a:t>Why the Scholar Role matters</a:t>
            </a:r>
          </a:p>
        </p:txBody>
      </p:sp>
      <p:sp>
        <p:nvSpPr>
          <p:cNvPr id="3" name="Content Placeholder 2">
            <a:extLst>
              <a:ext uri="{FF2B5EF4-FFF2-40B4-BE49-F238E27FC236}">
                <a16:creationId xmlns:a16="http://schemas.microsoft.com/office/drawing/2014/main" id="{F2B7F060-27C3-4A5C-9025-D6BCC4D2254A}"/>
              </a:ext>
            </a:extLst>
          </p:cNvPr>
          <p:cNvSpPr>
            <a:spLocks noGrp="1"/>
          </p:cNvSpPr>
          <p:nvPr>
            <p:ph idx="1"/>
          </p:nvPr>
        </p:nvSpPr>
        <p:spPr/>
        <p:txBody>
          <a:bodyPr/>
          <a:lstStyle/>
          <a:p>
            <a:pPr marL="514350" indent="-514350">
              <a:buFont typeface="+mj-lt"/>
              <a:buAutoNum type="arabicPeriod"/>
            </a:pPr>
            <a:r>
              <a:rPr lang="en-US" dirty="0"/>
              <a:t>Learning does not end</a:t>
            </a:r>
          </a:p>
          <a:p>
            <a:pPr marL="514350" indent="-514350">
              <a:buFont typeface="+mj-lt"/>
              <a:buAutoNum type="arabicPeriod"/>
            </a:pPr>
            <a:r>
              <a:rPr lang="en-US" dirty="0"/>
              <a:t>Teaching others consolidates the information for the teacher</a:t>
            </a:r>
          </a:p>
          <a:p>
            <a:pPr marL="514350" indent="-514350">
              <a:buFont typeface="+mj-lt"/>
              <a:buAutoNum type="arabicPeriod"/>
            </a:pPr>
            <a:r>
              <a:rPr lang="en-US" dirty="0"/>
              <a:t>All learners and physicians have responsibilities for education</a:t>
            </a:r>
          </a:p>
          <a:p>
            <a:pPr marL="514350" indent="-514350">
              <a:buFont typeface="+mj-lt"/>
              <a:buAutoNum type="arabicPeriod"/>
            </a:pPr>
            <a:r>
              <a:rPr lang="en-US" dirty="0"/>
              <a:t>Physicians need to know what information is “evidence” and which evidence is applicable to day-to-day decisions</a:t>
            </a:r>
          </a:p>
          <a:p>
            <a:pPr marL="514350" indent="-514350">
              <a:buFont typeface="+mj-lt"/>
              <a:buAutoNum type="arabicPeriod"/>
            </a:pPr>
            <a:r>
              <a:rPr lang="en-US" dirty="0"/>
              <a:t>Physicians must understand and interpret research</a:t>
            </a:r>
          </a:p>
          <a:p>
            <a:endParaRPr lang="en-US" dirty="0"/>
          </a:p>
        </p:txBody>
      </p:sp>
      <p:sp>
        <p:nvSpPr>
          <p:cNvPr id="4" name="Footer Placeholder 3">
            <a:extLst>
              <a:ext uri="{FF2B5EF4-FFF2-40B4-BE49-F238E27FC236}">
                <a16:creationId xmlns:a16="http://schemas.microsoft.com/office/drawing/2014/main" id="{D6CA08BA-C875-4E7C-8E92-3D5E0E9C1520}"/>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F4D97AC6-6CF8-48A6-A764-DD934CF4A8D1}"/>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extLst>
      <p:ext uri="{BB962C8B-B14F-4D97-AF65-F5344CB8AC3E}">
        <p14:creationId xmlns:p14="http://schemas.microsoft.com/office/powerpoint/2010/main" val="138551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9175C-749B-43A3-B2E4-6B7AA9F4E843}"/>
              </a:ext>
            </a:extLst>
          </p:cNvPr>
          <p:cNvSpPr>
            <a:spLocks noGrp="1"/>
          </p:cNvSpPr>
          <p:nvPr>
            <p:ph type="title"/>
          </p:nvPr>
        </p:nvSpPr>
        <p:spPr/>
        <p:txBody>
          <a:bodyPr/>
          <a:lstStyle/>
          <a:p>
            <a:r>
              <a:rPr lang="en-US" dirty="0"/>
              <a:t>The details: What is the Scholar Role</a:t>
            </a:r>
          </a:p>
        </p:txBody>
      </p:sp>
      <p:sp>
        <p:nvSpPr>
          <p:cNvPr id="3" name="Content Placeholder 2">
            <a:extLst>
              <a:ext uri="{FF2B5EF4-FFF2-40B4-BE49-F238E27FC236}">
                <a16:creationId xmlns:a16="http://schemas.microsoft.com/office/drawing/2014/main" id="{99D09D0D-9BF9-43D7-9054-9DEF8D39E11F}"/>
              </a:ext>
            </a:extLst>
          </p:cNvPr>
          <p:cNvSpPr>
            <a:spLocks noGrp="1"/>
          </p:cNvSpPr>
          <p:nvPr>
            <p:ph idx="1"/>
          </p:nvPr>
        </p:nvSpPr>
        <p:spPr/>
        <p:txBody>
          <a:bodyPr/>
          <a:lstStyle/>
          <a:p>
            <a:r>
              <a:rPr lang="en-US" dirty="0"/>
              <a:t>As Scholars, physicians demonstrate a lifelong commitment to excellence in practice through continuous learning and by teaching others, evaluating evidence, and contributing to scholarship.</a:t>
            </a:r>
          </a:p>
          <a:p>
            <a:endParaRPr lang="en-US" dirty="0"/>
          </a:p>
        </p:txBody>
      </p:sp>
      <p:sp>
        <p:nvSpPr>
          <p:cNvPr id="4" name="Footer Placeholder 3">
            <a:extLst>
              <a:ext uri="{FF2B5EF4-FFF2-40B4-BE49-F238E27FC236}">
                <a16:creationId xmlns:a16="http://schemas.microsoft.com/office/drawing/2014/main" id="{5742ACA0-9A66-4370-8555-1167469C11CB}"/>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65F941F9-470C-4FBF-9DCA-D7165C5D96F8}"/>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extLst>
      <p:ext uri="{BB962C8B-B14F-4D97-AF65-F5344CB8AC3E}">
        <p14:creationId xmlns:p14="http://schemas.microsoft.com/office/powerpoint/2010/main" val="422665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BA814-47BD-4D12-9EBA-009240A8D16F}"/>
              </a:ext>
            </a:extLst>
          </p:cNvPr>
          <p:cNvSpPr>
            <a:spLocks noGrp="1"/>
          </p:cNvSpPr>
          <p:nvPr>
            <p:ph type="title"/>
          </p:nvPr>
        </p:nvSpPr>
        <p:spPr/>
        <p:txBody>
          <a:bodyPr/>
          <a:lstStyle/>
          <a:p>
            <a:r>
              <a:rPr lang="en-US" dirty="0"/>
              <a:t>Recognizing the Scholar Role</a:t>
            </a:r>
          </a:p>
        </p:txBody>
      </p:sp>
      <p:sp>
        <p:nvSpPr>
          <p:cNvPr id="3" name="Content Placeholder 2">
            <a:extLst>
              <a:ext uri="{FF2B5EF4-FFF2-40B4-BE49-F238E27FC236}">
                <a16:creationId xmlns:a16="http://schemas.microsoft.com/office/drawing/2014/main" id="{4E9E07B9-6348-4A08-80F0-C00C5F9D6F6E}"/>
              </a:ext>
            </a:extLst>
          </p:cNvPr>
          <p:cNvSpPr>
            <a:spLocks noGrp="1"/>
          </p:cNvSpPr>
          <p:nvPr>
            <p:ph sz="half" idx="1"/>
          </p:nvPr>
        </p:nvSpPr>
        <p:spPr>
          <a:xfrm>
            <a:off x="1683775" y="1825625"/>
            <a:ext cx="3586316" cy="4351338"/>
          </a:xfrm>
        </p:spPr>
        <p:txBody>
          <a:bodyPr/>
          <a:lstStyle/>
          <a:p>
            <a:pPr>
              <a:spcAft>
                <a:spcPts val="600"/>
              </a:spcAft>
            </a:pPr>
            <a:r>
              <a:rPr lang="en-US" dirty="0"/>
              <a:t>Assessing</a:t>
            </a:r>
          </a:p>
          <a:p>
            <a:pPr>
              <a:spcAft>
                <a:spcPts val="600"/>
              </a:spcAft>
            </a:pPr>
            <a:r>
              <a:rPr lang="en-US" dirty="0"/>
              <a:t>Coaching</a:t>
            </a:r>
          </a:p>
          <a:p>
            <a:pPr>
              <a:spcAft>
                <a:spcPts val="600"/>
              </a:spcAft>
            </a:pPr>
            <a:r>
              <a:rPr lang="en-US" dirty="0"/>
              <a:t>Enhancing</a:t>
            </a:r>
          </a:p>
          <a:p>
            <a:pPr>
              <a:spcAft>
                <a:spcPts val="600"/>
              </a:spcAft>
            </a:pPr>
            <a:r>
              <a:rPr lang="en-US" dirty="0"/>
              <a:t>Evaluating</a:t>
            </a:r>
          </a:p>
          <a:p>
            <a:pPr>
              <a:spcAft>
                <a:spcPts val="600"/>
              </a:spcAft>
            </a:pPr>
            <a:r>
              <a:rPr lang="en-US" dirty="0"/>
              <a:t>Maintaining</a:t>
            </a:r>
          </a:p>
          <a:p>
            <a:pPr>
              <a:spcAft>
                <a:spcPts val="600"/>
              </a:spcAft>
            </a:pPr>
            <a:r>
              <a:rPr lang="en-US" dirty="0"/>
              <a:t>Mentoring</a:t>
            </a:r>
          </a:p>
          <a:p>
            <a:pPr>
              <a:spcAft>
                <a:spcPts val="600"/>
              </a:spcAft>
            </a:pPr>
            <a:r>
              <a:rPr lang="en-US" dirty="0"/>
              <a:t>Monitoring</a:t>
            </a:r>
          </a:p>
          <a:p>
            <a:endParaRPr lang="en-US" dirty="0"/>
          </a:p>
        </p:txBody>
      </p:sp>
      <p:sp>
        <p:nvSpPr>
          <p:cNvPr id="4" name="Content Placeholder 3">
            <a:extLst>
              <a:ext uri="{FF2B5EF4-FFF2-40B4-BE49-F238E27FC236}">
                <a16:creationId xmlns:a16="http://schemas.microsoft.com/office/drawing/2014/main" id="{48BB75B1-5D2D-49CF-8290-BA5D79ACFE7D}"/>
              </a:ext>
            </a:extLst>
          </p:cNvPr>
          <p:cNvSpPr>
            <a:spLocks noGrp="1"/>
          </p:cNvSpPr>
          <p:nvPr>
            <p:ph sz="half" idx="2"/>
          </p:nvPr>
        </p:nvSpPr>
        <p:spPr/>
        <p:txBody>
          <a:bodyPr/>
          <a:lstStyle/>
          <a:p>
            <a:pPr>
              <a:spcBef>
                <a:spcPts val="576"/>
              </a:spcBef>
              <a:spcAft>
                <a:spcPts val="600"/>
              </a:spcAft>
            </a:pPr>
            <a:r>
              <a:rPr lang="en-US" kern="0" dirty="0">
                <a:solidFill>
                  <a:schemeClr val="tx1"/>
                </a:solidFill>
              </a:rPr>
              <a:t>Motivating</a:t>
            </a:r>
          </a:p>
          <a:p>
            <a:pPr>
              <a:spcBef>
                <a:spcPts val="576"/>
              </a:spcBef>
              <a:spcAft>
                <a:spcPts val="600"/>
              </a:spcAft>
            </a:pPr>
            <a:r>
              <a:rPr lang="en-US" kern="0" dirty="0">
                <a:solidFill>
                  <a:schemeClr val="tx1"/>
                </a:solidFill>
              </a:rPr>
              <a:t>Orienting</a:t>
            </a:r>
          </a:p>
          <a:p>
            <a:pPr>
              <a:spcBef>
                <a:spcPts val="576"/>
              </a:spcBef>
              <a:spcAft>
                <a:spcPts val="600"/>
              </a:spcAft>
            </a:pPr>
            <a:r>
              <a:rPr lang="en-US" kern="0" dirty="0">
                <a:solidFill>
                  <a:schemeClr val="tx1"/>
                </a:solidFill>
              </a:rPr>
              <a:t>Providing feedback</a:t>
            </a:r>
          </a:p>
          <a:p>
            <a:pPr>
              <a:spcBef>
                <a:spcPts val="576"/>
              </a:spcBef>
              <a:spcAft>
                <a:spcPts val="600"/>
              </a:spcAft>
            </a:pPr>
            <a:r>
              <a:rPr lang="en-US" kern="0" dirty="0">
                <a:solidFill>
                  <a:schemeClr val="tx1"/>
                </a:solidFill>
              </a:rPr>
              <a:t>Researching</a:t>
            </a:r>
          </a:p>
          <a:p>
            <a:pPr>
              <a:spcBef>
                <a:spcPts val="576"/>
              </a:spcBef>
              <a:spcAft>
                <a:spcPts val="600"/>
              </a:spcAft>
            </a:pPr>
            <a:r>
              <a:rPr lang="en-US" kern="0" dirty="0">
                <a:solidFill>
                  <a:schemeClr val="tx1"/>
                </a:solidFill>
              </a:rPr>
              <a:t>Supervising</a:t>
            </a:r>
          </a:p>
          <a:p>
            <a:pPr>
              <a:spcBef>
                <a:spcPts val="576"/>
              </a:spcBef>
              <a:spcAft>
                <a:spcPts val="600"/>
              </a:spcAft>
            </a:pPr>
            <a:r>
              <a:rPr lang="en-US" kern="0" dirty="0">
                <a:solidFill>
                  <a:schemeClr val="tx1"/>
                </a:solidFill>
              </a:rPr>
              <a:t>Teaching</a:t>
            </a:r>
          </a:p>
          <a:p>
            <a:pPr>
              <a:spcBef>
                <a:spcPts val="576"/>
              </a:spcBef>
              <a:spcAft>
                <a:spcPts val="600"/>
              </a:spcAft>
            </a:pPr>
            <a:r>
              <a:rPr lang="en-US" kern="0" dirty="0">
                <a:solidFill>
                  <a:schemeClr val="tx1"/>
                </a:solidFill>
              </a:rPr>
              <a:t>Pursuing scholarly activity</a:t>
            </a:r>
          </a:p>
          <a:p>
            <a:endParaRPr lang="en-US" dirty="0"/>
          </a:p>
        </p:txBody>
      </p:sp>
      <p:sp>
        <p:nvSpPr>
          <p:cNvPr id="5" name="Footer Placeholder 4">
            <a:extLst>
              <a:ext uri="{FF2B5EF4-FFF2-40B4-BE49-F238E27FC236}">
                <a16:creationId xmlns:a16="http://schemas.microsoft.com/office/drawing/2014/main" id="{64CA993E-F358-4668-BE54-A3952D4DC1C6}"/>
              </a:ext>
            </a:extLst>
          </p:cNvPr>
          <p:cNvSpPr>
            <a:spLocks noGrp="1"/>
          </p:cNvSpPr>
          <p:nvPr>
            <p:ph type="ftr" sz="quarter" idx="11"/>
          </p:nvPr>
        </p:nvSpPr>
        <p:spPr/>
        <p:txBody>
          <a:bodyPr/>
          <a:lstStyle/>
          <a:p>
            <a:r>
              <a:rPr lang="en-US"/>
              <a:t>T2 - Teaching the Scholar Role</a:t>
            </a:r>
            <a:endParaRPr lang="en-US" dirty="0"/>
          </a:p>
        </p:txBody>
      </p:sp>
      <p:sp>
        <p:nvSpPr>
          <p:cNvPr id="6" name="Slide Number Placeholder 5">
            <a:extLst>
              <a:ext uri="{FF2B5EF4-FFF2-40B4-BE49-F238E27FC236}">
                <a16:creationId xmlns:a16="http://schemas.microsoft.com/office/drawing/2014/main" id="{F2395F13-077A-4768-A761-4B7158F2ECC8}"/>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66714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CE06-BC80-4CA4-8D2E-BED44134127E}"/>
              </a:ext>
            </a:extLst>
          </p:cNvPr>
          <p:cNvSpPr>
            <a:spLocks noGrp="1"/>
          </p:cNvSpPr>
          <p:nvPr>
            <p:ph type="title"/>
          </p:nvPr>
        </p:nvSpPr>
        <p:spPr/>
        <p:txBody>
          <a:bodyPr/>
          <a:lstStyle/>
          <a:p>
            <a:r>
              <a:rPr lang="en-US" dirty="0"/>
              <a:t>Recognizing the Scholar Role</a:t>
            </a:r>
          </a:p>
        </p:txBody>
      </p:sp>
      <p:sp>
        <p:nvSpPr>
          <p:cNvPr id="3" name="Content Placeholder 2">
            <a:extLst>
              <a:ext uri="{FF2B5EF4-FFF2-40B4-BE49-F238E27FC236}">
                <a16:creationId xmlns:a16="http://schemas.microsoft.com/office/drawing/2014/main" id="{E363E9AE-0778-4079-AEC5-1C4A184DCD96}"/>
              </a:ext>
            </a:extLst>
          </p:cNvPr>
          <p:cNvSpPr>
            <a:spLocks noGrp="1"/>
          </p:cNvSpPr>
          <p:nvPr>
            <p:ph sz="half" idx="1"/>
          </p:nvPr>
        </p:nvSpPr>
        <p:spPr>
          <a:xfrm>
            <a:off x="838200" y="1825624"/>
            <a:ext cx="5181600" cy="4351339"/>
          </a:xfrm>
        </p:spPr>
        <p:txBody>
          <a:bodyPr/>
          <a:lstStyle/>
          <a:p>
            <a:pPr>
              <a:spcAft>
                <a:spcPts val="600"/>
              </a:spcAft>
            </a:pPr>
            <a:r>
              <a:rPr lang="en-US" sz="2000" dirty="0"/>
              <a:t>Community of practice,</a:t>
            </a:r>
          </a:p>
          <a:p>
            <a:pPr>
              <a:spcAft>
                <a:spcPts val="600"/>
              </a:spcAft>
            </a:pPr>
            <a:r>
              <a:rPr lang="en-US" sz="2000" dirty="0"/>
              <a:t>Continuing competence</a:t>
            </a:r>
          </a:p>
          <a:p>
            <a:pPr>
              <a:spcAft>
                <a:spcPts val="600"/>
              </a:spcAft>
            </a:pPr>
            <a:r>
              <a:rPr lang="en-US" sz="2000" dirty="0"/>
              <a:t>Critical appraisal</a:t>
            </a:r>
          </a:p>
          <a:p>
            <a:pPr>
              <a:spcAft>
                <a:spcPts val="600"/>
              </a:spcAft>
            </a:pPr>
            <a:r>
              <a:rPr lang="en-US" sz="2000" dirty="0"/>
              <a:t>Evidence</a:t>
            </a:r>
          </a:p>
          <a:p>
            <a:pPr>
              <a:spcAft>
                <a:spcPts val="600"/>
              </a:spcAft>
            </a:pPr>
            <a:r>
              <a:rPr lang="en-US" sz="2000" dirty="0"/>
              <a:t>Evidence–informed, evidence-based</a:t>
            </a:r>
          </a:p>
          <a:p>
            <a:pPr>
              <a:spcAft>
                <a:spcPts val="600"/>
              </a:spcAft>
            </a:pPr>
            <a:r>
              <a:rPr lang="en-US" sz="2000" dirty="0"/>
              <a:t>Goals</a:t>
            </a:r>
          </a:p>
          <a:p>
            <a:pPr>
              <a:spcAft>
                <a:spcPts val="600"/>
              </a:spcAft>
            </a:pPr>
            <a:r>
              <a:rPr lang="en-US" sz="2000" dirty="0"/>
              <a:t>Learning climate, learning environment</a:t>
            </a:r>
          </a:p>
          <a:p>
            <a:pPr>
              <a:spcAft>
                <a:spcPts val="600"/>
              </a:spcAft>
            </a:pPr>
            <a:r>
              <a:rPr lang="en-US" sz="2000" dirty="0"/>
              <a:t>Learning plan</a:t>
            </a:r>
          </a:p>
          <a:p>
            <a:endParaRPr lang="en-US" dirty="0"/>
          </a:p>
        </p:txBody>
      </p:sp>
      <p:sp>
        <p:nvSpPr>
          <p:cNvPr id="4" name="Content Placeholder 3">
            <a:extLst>
              <a:ext uri="{FF2B5EF4-FFF2-40B4-BE49-F238E27FC236}">
                <a16:creationId xmlns:a16="http://schemas.microsoft.com/office/drawing/2014/main" id="{7FDF6B04-69BA-4C64-9EDE-C8AE7B31A30A}"/>
              </a:ext>
            </a:extLst>
          </p:cNvPr>
          <p:cNvSpPr>
            <a:spLocks noGrp="1"/>
          </p:cNvSpPr>
          <p:nvPr>
            <p:ph sz="half" idx="2"/>
          </p:nvPr>
        </p:nvSpPr>
        <p:spPr/>
        <p:txBody>
          <a:bodyPr/>
          <a:lstStyle/>
          <a:p>
            <a:pPr lvl="0">
              <a:spcBef>
                <a:spcPts val="576"/>
              </a:spcBef>
              <a:spcAft>
                <a:spcPts val="600"/>
              </a:spcAft>
            </a:pPr>
            <a:r>
              <a:rPr lang="en-US" sz="2000" kern="0" dirty="0">
                <a:solidFill>
                  <a:schemeClr val="tx1"/>
                </a:solidFill>
              </a:rPr>
              <a:t>Lifelong learning</a:t>
            </a:r>
          </a:p>
          <a:p>
            <a:pPr lvl="0">
              <a:spcBef>
                <a:spcPts val="576"/>
              </a:spcBef>
              <a:spcAft>
                <a:spcPts val="600"/>
              </a:spcAft>
            </a:pPr>
            <a:r>
              <a:rPr lang="en-US" sz="2000" kern="0" dirty="0">
                <a:solidFill>
                  <a:schemeClr val="tx1"/>
                </a:solidFill>
              </a:rPr>
              <a:t>Objectives</a:t>
            </a:r>
          </a:p>
          <a:p>
            <a:pPr lvl="0">
              <a:spcBef>
                <a:spcPts val="576"/>
              </a:spcBef>
              <a:spcAft>
                <a:spcPts val="600"/>
              </a:spcAft>
            </a:pPr>
            <a:r>
              <a:rPr lang="en-US" sz="2000" kern="0" dirty="0">
                <a:solidFill>
                  <a:schemeClr val="tx1"/>
                </a:solidFill>
              </a:rPr>
              <a:t>Performance assessment</a:t>
            </a:r>
          </a:p>
          <a:p>
            <a:pPr lvl="0">
              <a:spcBef>
                <a:spcPts val="576"/>
              </a:spcBef>
              <a:spcAft>
                <a:spcPts val="600"/>
              </a:spcAft>
            </a:pPr>
            <a:r>
              <a:rPr lang="en-US" sz="2000" kern="0" dirty="0">
                <a:solidFill>
                  <a:schemeClr val="tx1"/>
                </a:solidFill>
              </a:rPr>
              <a:t>Portfolio</a:t>
            </a:r>
          </a:p>
          <a:p>
            <a:pPr lvl="0">
              <a:spcBef>
                <a:spcPts val="576"/>
              </a:spcBef>
              <a:spcAft>
                <a:spcPts val="600"/>
              </a:spcAft>
            </a:pPr>
            <a:r>
              <a:rPr lang="en-US" sz="2000" kern="0" dirty="0">
                <a:solidFill>
                  <a:schemeClr val="tx1"/>
                </a:solidFill>
              </a:rPr>
              <a:t>Scholarship</a:t>
            </a:r>
          </a:p>
          <a:p>
            <a:pPr lvl="0">
              <a:spcBef>
                <a:spcPts val="576"/>
              </a:spcBef>
              <a:spcAft>
                <a:spcPts val="600"/>
              </a:spcAft>
            </a:pPr>
            <a:r>
              <a:rPr lang="en-US" sz="2000" kern="0" dirty="0">
                <a:solidFill>
                  <a:schemeClr val="tx1"/>
                </a:solidFill>
              </a:rPr>
              <a:t>Scholarly inquiry</a:t>
            </a:r>
          </a:p>
          <a:p>
            <a:pPr lvl="0">
              <a:spcBef>
                <a:spcPts val="576"/>
              </a:spcBef>
              <a:spcAft>
                <a:spcPts val="600"/>
              </a:spcAft>
            </a:pPr>
            <a:r>
              <a:rPr lang="en-US" sz="2000" kern="0" dirty="0">
                <a:solidFill>
                  <a:schemeClr val="tx1"/>
                </a:solidFill>
              </a:rPr>
              <a:t>Scientific principles</a:t>
            </a:r>
          </a:p>
          <a:p>
            <a:pPr lvl="0">
              <a:spcBef>
                <a:spcPts val="576"/>
              </a:spcBef>
              <a:spcAft>
                <a:spcPts val="600"/>
              </a:spcAft>
            </a:pPr>
            <a:r>
              <a:rPr lang="en-US" sz="2000" kern="0" dirty="0">
                <a:solidFill>
                  <a:schemeClr val="tx1"/>
                </a:solidFill>
              </a:rPr>
              <a:t>Self-directed learning/guided self-directed learning</a:t>
            </a:r>
          </a:p>
          <a:p>
            <a:endParaRPr lang="en-US" dirty="0"/>
          </a:p>
        </p:txBody>
      </p:sp>
      <p:sp>
        <p:nvSpPr>
          <p:cNvPr id="5" name="Footer Placeholder 4">
            <a:extLst>
              <a:ext uri="{FF2B5EF4-FFF2-40B4-BE49-F238E27FC236}">
                <a16:creationId xmlns:a16="http://schemas.microsoft.com/office/drawing/2014/main" id="{0CDF9728-A40B-4711-8CF3-A3B8F5A30AC1}"/>
              </a:ext>
            </a:extLst>
          </p:cNvPr>
          <p:cNvSpPr>
            <a:spLocks noGrp="1"/>
          </p:cNvSpPr>
          <p:nvPr>
            <p:ph type="ftr" sz="quarter" idx="11"/>
          </p:nvPr>
        </p:nvSpPr>
        <p:spPr/>
        <p:txBody>
          <a:bodyPr/>
          <a:lstStyle/>
          <a:p>
            <a:r>
              <a:rPr lang="en-US" dirty="0"/>
              <a:t>T2 - Teaching the Scholar Role</a:t>
            </a:r>
          </a:p>
        </p:txBody>
      </p:sp>
      <p:sp>
        <p:nvSpPr>
          <p:cNvPr id="6" name="Slide Number Placeholder 5">
            <a:extLst>
              <a:ext uri="{FF2B5EF4-FFF2-40B4-BE49-F238E27FC236}">
                <a16:creationId xmlns:a16="http://schemas.microsoft.com/office/drawing/2014/main" id="{1C97B5B5-10E0-4878-9F6A-E0C8A868F2C0}"/>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19584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192-ADE8-4AE1-89F8-317AA5C2DB60}"/>
              </a:ext>
            </a:extLst>
          </p:cNvPr>
          <p:cNvSpPr>
            <a:spLocks noGrp="1"/>
          </p:cNvSpPr>
          <p:nvPr>
            <p:ph type="title"/>
          </p:nvPr>
        </p:nvSpPr>
        <p:spPr/>
        <p:txBody>
          <a:bodyPr/>
          <a:lstStyle/>
          <a:p>
            <a:r>
              <a:rPr lang="en-US" dirty="0"/>
              <a:t>Four distinct ‘parts’ of the Scholar Role</a:t>
            </a:r>
          </a:p>
        </p:txBody>
      </p:sp>
      <p:sp>
        <p:nvSpPr>
          <p:cNvPr id="3" name="Content Placeholder 2">
            <a:extLst>
              <a:ext uri="{FF2B5EF4-FFF2-40B4-BE49-F238E27FC236}">
                <a16:creationId xmlns:a16="http://schemas.microsoft.com/office/drawing/2014/main" id="{24914A2F-08B1-47E9-80B7-E9AE185BA9AF}"/>
              </a:ext>
            </a:extLst>
          </p:cNvPr>
          <p:cNvSpPr>
            <a:spLocks noGrp="1"/>
          </p:cNvSpPr>
          <p:nvPr>
            <p:ph idx="1"/>
          </p:nvPr>
        </p:nvSpPr>
        <p:spPr/>
        <p:txBody>
          <a:bodyPr/>
          <a:lstStyle/>
          <a:p>
            <a:pPr marL="514350" indent="-514350">
              <a:spcBef>
                <a:spcPts val="0"/>
              </a:spcBef>
              <a:spcAft>
                <a:spcPts val="1800"/>
              </a:spcAft>
              <a:buFont typeface="+mj-lt"/>
              <a:buAutoNum type="arabicPeriod"/>
            </a:pPr>
            <a:r>
              <a:rPr lang="en-US" dirty="0"/>
              <a:t>maintenance and acquisition of new knowledge throughout one’s career through lifelong learning, </a:t>
            </a:r>
          </a:p>
          <a:p>
            <a:pPr marL="514350" indent="-514350">
              <a:spcBef>
                <a:spcPts val="0"/>
              </a:spcBef>
              <a:spcAft>
                <a:spcPts val="1800"/>
              </a:spcAft>
              <a:buFont typeface="+mj-lt"/>
              <a:buAutoNum type="arabicPeriod"/>
            </a:pPr>
            <a:r>
              <a:rPr lang="en-US" dirty="0"/>
              <a:t>sharing of knowledge through teaching and assessment,</a:t>
            </a:r>
          </a:p>
          <a:p>
            <a:pPr marL="514350" indent="-514350">
              <a:spcBef>
                <a:spcPts val="0"/>
              </a:spcBef>
              <a:spcAft>
                <a:spcPts val="1800"/>
              </a:spcAft>
              <a:buFont typeface="+mj-lt"/>
              <a:buAutoNum type="arabicPeriod"/>
            </a:pPr>
            <a:r>
              <a:rPr lang="en-US" dirty="0"/>
              <a:t>use of knowledge in evidence-informed decision-making, and</a:t>
            </a:r>
          </a:p>
          <a:p>
            <a:pPr marL="514350" indent="-514350">
              <a:spcBef>
                <a:spcPts val="0"/>
              </a:spcBef>
              <a:spcAft>
                <a:spcPts val="1800"/>
              </a:spcAft>
              <a:buFont typeface="+mj-lt"/>
              <a:buAutoNum type="arabicPeriod"/>
            </a:pPr>
            <a:r>
              <a:rPr lang="en-US" dirty="0"/>
              <a:t>creation of knowledge through research and scholarly inquiry.</a:t>
            </a:r>
          </a:p>
          <a:p>
            <a:endParaRPr lang="en-US" dirty="0"/>
          </a:p>
        </p:txBody>
      </p:sp>
      <p:sp>
        <p:nvSpPr>
          <p:cNvPr id="4" name="Footer Placeholder 3">
            <a:extLst>
              <a:ext uri="{FF2B5EF4-FFF2-40B4-BE49-F238E27FC236}">
                <a16:creationId xmlns:a16="http://schemas.microsoft.com/office/drawing/2014/main" id="{A358E389-46D0-4ACE-AD90-BC93AAC6FD6E}"/>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9B3AB2EB-2108-4FFA-ACC7-6E9A0699E6FC}"/>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121127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3CC54-CBEB-44F2-AC09-FEDE941D28C9}"/>
              </a:ext>
            </a:extLst>
          </p:cNvPr>
          <p:cNvSpPr>
            <a:spLocks noGrp="1"/>
          </p:cNvSpPr>
          <p:nvPr>
            <p:ph idx="1"/>
          </p:nvPr>
        </p:nvSpPr>
        <p:spPr/>
        <p:txBody>
          <a:bodyPr/>
          <a:lstStyle/>
          <a:p>
            <a:pPr>
              <a:spcBef>
                <a:spcPts val="0"/>
              </a:spcBef>
              <a:spcAft>
                <a:spcPts val="600"/>
              </a:spcAft>
            </a:pPr>
            <a:r>
              <a:rPr lang="en-US" dirty="0"/>
              <a:t>The responsibilities in the Scholar Role are shared by all </a:t>
            </a:r>
            <a:r>
              <a:rPr lang="en-US" dirty="0" err="1"/>
              <a:t>practising</a:t>
            </a:r>
            <a:r>
              <a:rPr lang="en-US" dirty="0"/>
              <a:t> physicians vis-à-vis teaching, the use of evidence to inform practice, and through lifelong learning.</a:t>
            </a:r>
          </a:p>
          <a:p>
            <a:pPr>
              <a:spcBef>
                <a:spcPts val="0"/>
              </a:spcBef>
              <a:spcAft>
                <a:spcPts val="600"/>
              </a:spcAft>
            </a:pPr>
            <a:endParaRPr lang="en-US" dirty="0"/>
          </a:p>
          <a:p>
            <a:pPr>
              <a:spcBef>
                <a:spcPts val="0"/>
              </a:spcBef>
              <a:spcAft>
                <a:spcPts val="600"/>
              </a:spcAft>
            </a:pPr>
            <a:r>
              <a:rPr lang="en-US" dirty="0"/>
              <a:t>Need to pursue focused opportunities for   learning and skill development in each of the four parts of the Scholar Role.</a:t>
            </a:r>
          </a:p>
          <a:p>
            <a:endParaRPr lang="en-US" dirty="0"/>
          </a:p>
        </p:txBody>
      </p:sp>
      <p:sp>
        <p:nvSpPr>
          <p:cNvPr id="4" name="Footer Placeholder 3">
            <a:extLst>
              <a:ext uri="{FF2B5EF4-FFF2-40B4-BE49-F238E27FC236}">
                <a16:creationId xmlns:a16="http://schemas.microsoft.com/office/drawing/2014/main" id="{5502E975-0F1D-42FB-A96B-E75A5A6C5B4F}"/>
              </a:ext>
            </a:extLst>
          </p:cNvPr>
          <p:cNvSpPr>
            <a:spLocks noGrp="1"/>
          </p:cNvSpPr>
          <p:nvPr>
            <p:ph type="ftr" sz="quarter" idx="11"/>
          </p:nvPr>
        </p:nvSpPr>
        <p:spPr/>
        <p:txBody>
          <a:bodyPr/>
          <a:lstStyle/>
          <a:p>
            <a:r>
              <a:rPr lang="en-US"/>
              <a:t>T2 - Teaching the Scholar Role</a:t>
            </a:r>
            <a:endParaRPr lang="en-US" dirty="0"/>
          </a:p>
        </p:txBody>
      </p:sp>
      <p:sp>
        <p:nvSpPr>
          <p:cNvPr id="5" name="Slide Number Placeholder 4">
            <a:extLst>
              <a:ext uri="{FF2B5EF4-FFF2-40B4-BE49-F238E27FC236}">
                <a16:creationId xmlns:a16="http://schemas.microsoft.com/office/drawing/2014/main" id="{289A3E27-3F23-40D5-B734-DB67DEF7DC77}"/>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2865158212"/>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www.w3.org/XML/1998/namespace"/>
    <ds:schemaRef ds:uri="http://purl.org/dc/elements/1.1/"/>
    <ds:schemaRef ds:uri="f3c17827-2a44-4186-817e-0d9f5805cdb5"/>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1237</TotalTime>
  <Words>1727</Words>
  <Application>Microsoft Office PowerPoint</Application>
  <PresentationFormat>Widescreen</PresentationFormat>
  <Paragraphs>224</Paragraphs>
  <Slides>24</Slides>
  <Notes>15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Courier New</vt:lpstr>
      <vt:lpstr>Frutiger-Light</vt:lpstr>
      <vt:lpstr>Frutiger-LightItalic</vt:lpstr>
      <vt:lpstr>MS Mincho</vt:lpstr>
      <vt:lpstr>Osaka</vt:lpstr>
      <vt:lpstr>System Font Regular</vt:lpstr>
      <vt:lpstr>Times</vt:lpstr>
      <vt:lpstr>Times New Roman</vt:lpstr>
      <vt:lpstr>Office Theme</vt:lpstr>
      <vt:lpstr>Teaching Tool 2 – Teaching the Scholar Role </vt:lpstr>
      <vt:lpstr>PowerPoint Presentation</vt:lpstr>
      <vt:lpstr>Objectives and Agenda</vt:lpstr>
      <vt:lpstr>Why the Scholar Role matters</vt:lpstr>
      <vt:lpstr>The details: What is the Scholar Role</vt:lpstr>
      <vt:lpstr>Recognizing the Scholar Role</vt:lpstr>
      <vt:lpstr>Recognizing the Scholar Role</vt:lpstr>
      <vt:lpstr>Four distinct ‘parts’ of the Scholar Role</vt:lpstr>
      <vt:lpstr>PowerPoint Presentation</vt:lpstr>
      <vt:lpstr>PowerPoint Presentation</vt:lpstr>
      <vt:lpstr>Worksheet T3 Planning for learning</vt:lpstr>
      <vt:lpstr>Tips to practice asking for feedback</vt:lpstr>
      <vt:lpstr>R2C2 Feedback model</vt:lpstr>
      <vt:lpstr>Worksheet T4</vt:lpstr>
      <vt:lpstr>Steps to EIDM process</vt:lpstr>
      <vt:lpstr>Coaching Steps</vt:lpstr>
      <vt:lpstr>Objectives</vt:lpstr>
      <vt:lpstr>References</vt:lpstr>
      <vt:lpstr>Other Slides</vt:lpstr>
      <vt:lpstr>Scholar Key Competencies</vt:lpstr>
      <vt:lpstr>Scholar Key Competency 1</vt:lpstr>
      <vt:lpstr>Scholar Key Competency 2</vt:lpstr>
      <vt:lpstr>Scholar Key Competency 3</vt:lpstr>
      <vt:lpstr>Scholar Key Competency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80</cp:revision>
  <dcterms:created xsi:type="dcterms:W3CDTF">2018-08-09T17:14:48Z</dcterms:created>
  <dcterms:modified xsi:type="dcterms:W3CDTF">2021-10-21T14:48:50Z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