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1" r:id="rId2"/>
    <p:sldMasterId id="2147483816" r:id="rId3"/>
  </p:sldMasterIdLst>
  <p:notesMasterIdLst>
    <p:notesMasterId r:id="rId47"/>
  </p:notesMasterIdLst>
  <p:sldIdLst>
    <p:sldId id="501" r:id="rId4"/>
    <p:sldId id="473" r:id="rId5"/>
    <p:sldId id="419" r:id="rId6"/>
    <p:sldId id="423" r:id="rId7"/>
    <p:sldId id="431" r:id="rId8"/>
    <p:sldId id="432" r:id="rId9"/>
    <p:sldId id="422" r:id="rId10"/>
    <p:sldId id="474" r:id="rId11"/>
    <p:sldId id="421" r:id="rId12"/>
    <p:sldId id="427" r:id="rId13"/>
    <p:sldId id="429" r:id="rId14"/>
    <p:sldId id="262" r:id="rId15"/>
    <p:sldId id="436" r:id="rId16"/>
    <p:sldId id="502" r:id="rId17"/>
    <p:sldId id="457" r:id="rId18"/>
    <p:sldId id="475" r:id="rId19"/>
    <p:sldId id="469" r:id="rId20"/>
    <p:sldId id="438" r:id="rId21"/>
    <p:sldId id="494" r:id="rId22"/>
    <p:sldId id="496" r:id="rId23"/>
    <p:sldId id="495" r:id="rId24"/>
    <p:sldId id="442" r:id="rId25"/>
    <p:sldId id="456" r:id="rId26"/>
    <p:sldId id="476" r:id="rId27"/>
    <p:sldId id="359" r:id="rId28"/>
    <p:sldId id="447" r:id="rId29"/>
    <p:sldId id="450" r:id="rId30"/>
    <p:sldId id="497" r:id="rId31"/>
    <p:sldId id="455" r:id="rId32"/>
    <p:sldId id="487" r:id="rId33"/>
    <p:sldId id="488" r:id="rId34"/>
    <p:sldId id="498" r:id="rId35"/>
    <p:sldId id="500" r:id="rId36"/>
    <p:sldId id="489" r:id="rId37"/>
    <p:sldId id="490" r:id="rId38"/>
    <p:sldId id="491" r:id="rId39"/>
    <p:sldId id="482" r:id="rId40"/>
    <p:sldId id="483" r:id="rId41"/>
    <p:sldId id="484" r:id="rId42"/>
    <p:sldId id="492" r:id="rId43"/>
    <p:sldId id="468" r:id="rId44"/>
    <p:sldId id="481" r:id="rId45"/>
    <p:sldId id="409"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35" autoAdjust="0"/>
  </p:normalViewPr>
  <p:slideViewPr>
    <p:cSldViewPr>
      <p:cViewPr>
        <p:scale>
          <a:sx n="50" d="100"/>
          <a:sy n="50" d="100"/>
        </p:scale>
        <p:origin x="-2386" y="-355"/>
      </p:cViewPr>
      <p:guideLst>
        <p:guide orient="horz" pos="2160"/>
        <p:guide pos="2880"/>
      </p:guideLst>
    </p:cSldViewPr>
  </p:slideViewPr>
  <p:notesTextViewPr>
    <p:cViewPr>
      <p:scale>
        <a:sx n="125" d="100"/>
        <a:sy n="125"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0BC8430-3DBE-406C-949D-FD6B2187E596}" type="datetimeFigureOut">
              <a:rPr lang="en-US" smtClean="0"/>
              <a:t>11/25/2016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B0777C-14D1-41DA-B8D3-822E525FFAF7}" type="slidenum">
              <a:rPr lang="en-US" smtClean="0"/>
              <a:t>‹#›</a:t>
            </a:fld>
            <a:endParaRPr lang="en-US" dirty="0"/>
          </a:p>
        </p:txBody>
      </p:sp>
    </p:spTree>
    <p:extLst>
      <p:ext uri="{BB962C8B-B14F-4D97-AF65-F5344CB8AC3E}">
        <p14:creationId xmlns:p14="http://schemas.microsoft.com/office/powerpoint/2010/main" val="178665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royalcollege.ca/portal/page/portal/rc/resources/publications/dialogue/vol15_2/epa_milestone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canmeds.royalcollege.ca/" TargetMode="External"/><Relationship Id="rId3" Type="http://schemas.openxmlformats.org/officeDocument/2006/relationships/hyperlink" Target="http://www.royalcollege.ca/portal/page/portal/rc/canmeds/framework" TargetMode="External"/><Relationship Id="rId7" Type="http://schemas.openxmlformats.org/officeDocument/2006/relationships/hyperlink" Target="http://www.royalcollege.ca/portal/page/portal/rc/canmeds/resources/pocket_resources"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royalcollege.ca/cbd/resources/faculty_supporthttp:/www.royalcollege.ca/portal/page/portal/rc/resources/cbme/resources" TargetMode="External"/><Relationship Id="rId5" Type="http://schemas.openxmlformats.org/officeDocument/2006/relationships/hyperlink" Target="http://www.royalcollege.ca/portal/page/portal/rc/common/documents/resources/cbd_road_map_e.pdf" TargetMode="External"/><Relationship Id="rId10" Type="http://schemas.openxmlformats.org/officeDocument/2006/relationships/hyperlink" Target="http://bit.ly/1VJnJDY" TargetMode="External"/><Relationship Id="rId4" Type="http://schemas.openxmlformats.org/officeDocument/2006/relationships/hyperlink" Target="http://www.royalcollege.ca/portal/page/portal/rc/canmeds/resources/publications" TargetMode="External"/><Relationship Id="rId9" Type="http://schemas.openxmlformats.org/officeDocument/2006/relationships/hyperlink" Target="http://www.royalcollege.ca/portal/page/portal/rc/resources/publications/cbd_community_touchpoint"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A4803-E63E-4A39-92CD-BD53E4FB49A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758332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CBME asks “What abilities do </a:t>
            </a:r>
            <a:r>
              <a:rPr lang="en-US" sz="2400" b="1" dirty="0" smtClean="0">
                <a:latin typeface="Verdana" panose="020B0604030504040204" pitchFamily="34" charset="0"/>
                <a:ea typeface="Verdana" panose="020B0604030504040204" pitchFamily="34" charset="0"/>
                <a:cs typeface="Verdana" panose="020B0604030504040204" pitchFamily="34" charset="0"/>
              </a:rPr>
              <a:t>residents</a:t>
            </a:r>
            <a:r>
              <a:rPr lang="en-US" sz="2400" dirty="0" smtClean="0">
                <a:latin typeface="Verdana" panose="020B0604030504040204" pitchFamily="34" charset="0"/>
                <a:ea typeface="Verdana" panose="020B0604030504040204" pitchFamily="34" charset="0"/>
                <a:cs typeface="Verdana" panose="020B0604030504040204" pitchFamily="34" charset="0"/>
              </a:rPr>
              <a:t> need to demonstrate </a:t>
            </a:r>
          </a:p>
          <a:p>
            <a:pPr marL="800100" lvl="1"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at each stage of training?</a:t>
            </a:r>
          </a:p>
          <a:p>
            <a:pPr marL="800100" lvl="1"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in order to enter independent practice?</a:t>
            </a:r>
          </a:p>
          <a:p>
            <a:pPr marL="0" lvl="0" indent="0">
              <a:buFont typeface="Arial" panose="020B0604020202020204" pitchFamily="34" charset="0"/>
              <a:buNone/>
            </a:pPr>
            <a:r>
              <a:rPr lang="en-US" sz="2400" dirty="0" smtClean="0">
                <a:latin typeface="Verdana" panose="020B0604030504040204" pitchFamily="34" charset="0"/>
                <a:ea typeface="Verdana" panose="020B0604030504040204" pitchFamily="34" charset="0"/>
                <a:cs typeface="Verdana" panose="020B0604030504040204" pitchFamily="34" charset="0"/>
              </a:rPr>
              <a:t>It</a:t>
            </a:r>
            <a:r>
              <a:rPr lang="en-US" sz="2400" baseline="0" dirty="0" smtClean="0">
                <a:latin typeface="Verdana" panose="020B0604030504040204" pitchFamily="34" charset="0"/>
                <a:ea typeface="Verdana" panose="020B0604030504040204" pitchFamily="34" charset="0"/>
                <a:cs typeface="Verdana" panose="020B0604030504040204" pitchFamily="34" charset="0"/>
              </a:rPr>
              <a:t> also asks “</a:t>
            </a:r>
            <a:r>
              <a:rPr lang="en-US" sz="2400" dirty="0" smtClean="0">
                <a:latin typeface="Verdana" panose="020B0604030504040204" pitchFamily="34" charset="0"/>
                <a:ea typeface="Verdana" panose="020B0604030504040204" pitchFamily="34" charset="0"/>
                <a:cs typeface="Verdana" panose="020B0604030504040204" pitchFamily="34" charset="0"/>
              </a:rPr>
              <a:t>How do </a:t>
            </a:r>
            <a:r>
              <a:rPr lang="en-US" sz="2400" b="1" dirty="0" err="1" smtClean="0">
                <a:latin typeface="Verdana" panose="020B0604030504040204" pitchFamily="34" charset="0"/>
                <a:ea typeface="Verdana" panose="020B0604030504040204" pitchFamily="34" charset="0"/>
                <a:cs typeface="Verdana" panose="020B0604030504040204" pitchFamily="34" charset="0"/>
              </a:rPr>
              <a:t>practising</a:t>
            </a:r>
            <a:r>
              <a:rPr lang="en-US" sz="2400" b="1" dirty="0" smtClean="0">
                <a:latin typeface="Verdana" panose="020B0604030504040204" pitchFamily="34" charset="0"/>
                <a:ea typeface="Verdana" panose="020B0604030504040204" pitchFamily="34" charset="0"/>
                <a:cs typeface="Verdana" panose="020B0604030504040204" pitchFamily="34" charset="0"/>
              </a:rPr>
              <a:t> physicians </a:t>
            </a:r>
            <a:r>
              <a:rPr lang="en-US" sz="2400" dirty="0" smtClean="0">
                <a:latin typeface="Verdana" panose="020B0604030504040204" pitchFamily="34" charset="0"/>
                <a:ea typeface="Verdana" panose="020B0604030504040204" pitchFamily="34" charset="0"/>
                <a:cs typeface="Verdana" panose="020B0604030504040204" pitchFamily="34" charset="0"/>
              </a:rPr>
              <a:t>progress in competence to attain </a:t>
            </a:r>
            <a:r>
              <a:rPr lang="en-US" sz="2800" dirty="0" smtClean="0"/>
              <a:t>expertise?”</a:t>
            </a:r>
            <a:endParaRPr lang="en-CA" sz="2800" b="1" dirty="0" smtClean="0">
              <a:latin typeface="What are the abilities each resident must"/>
              <a:ea typeface="Verdana" pitchFamily="34" charset="0"/>
              <a:cs typeface="Verdana"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51A8FDD-5DCF-47D9-8026-9FFE22E7986C}" type="slidenum">
              <a:rPr lang="en-US" smtClean="0"/>
              <a:pPr/>
              <a:t>10</a:t>
            </a:fld>
            <a:endParaRPr lang="en-US" dirty="0"/>
          </a:p>
        </p:txBody>
      </p:sp>
    </p:spTree>
    <p:extLst>
      <p:ext uri="{BB962C8B-B14F-4D97-AF65-F5344CB8AC3E}">
        <p14:creationId xmlns:p14="http://schemas.microsoft.com/office/powerpoint/2010/main" val="315649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Competence by Design, or CBD, is the Royal College’s initiative to introduce a CBME approach to specialist training and lifelong learning in Canada</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CBD focuses on the </a:t>
            </a:r>
            <a:r>
              <a:rPr lang="en-CA" dirty="0" smtClean="0">
                <a:solidFill>
                  <a:schemeClr val="tx1"/>
                </a:solidFill>
              </a:rPr>
              <a:t>learning continuum from the start of residency to retirement; and is designed to address societal health need and patient outcomes.</a:t>
            </a:r>
          </a:p>
          <a:p>
            <a:pPr marL="171450" marR="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CA"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51A8FDD-5DCF-47D9-8026-9FFE22E7986C}" type="slidenum">
              <a:rPr lang="en-US" smtClean="0"/>
              <a:pPr/>
              <a:t>11</a:t>
            </a:fld>
            <a:endParaRPr lang="en-US" dirty="0"/>
          </a:p>
        </p:txBody>
      </p:sp>
    </p:spTree>
    <p:extLst>
      <p:ext uri="{BB962C8B-B14F-4D97-AF65-F5344CB8AC3E}">
        <p14:creationId xmlns:p14="http://schemas.microsoft.com/office/powerpoint/2010/main" val="315649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sz="1200" kern="1200" dirty="0" smtClean="0">
                <a:solidFill>
                  <a:schemeClr val="tx1"/>
                </a:solidFill>
                <a:effectLst/>
                <a:latin typeface="+mn-lt"/>
                <a:ea typeface="+mn-ea"/>
                <a:cs typeface="+mn-cs"/>
              </a:rPr>
              <a:t>CBD aims to </a:t>
            </a:r>
          </a:p>
          <a:p>
            <a:pPr marL="685800" lvl="1" indent="-228600">
              <a:buFont typeface="Arial" panose="020B0604020202020204" pitchFamily="34" charset="0"/>
              <a:buChar char="•"/>
            </a:pPr>
            <a:r>
              <a:rPr lang="en-US" sz="1200" kern="1200" dirty="0" smtClean="0">
                <a:solidFill>
                  <a:schemeClr val="tx1"/>
                </a:solidFill>
                <a:effectLst/>
                <a:latin typeface="+mn-lt"/>
                <a:ea typeface="+mn-ea"/>
                <a:cs typeface="+mn-cs"/>
              </a:rPr>
              <a:t>Align specialist education</a:t>
            </a:r>
            <a:r>
              <a:rPr lang="en-US" sz="1200" kern="1200" baseline="0" dirty="0" smtClean="0">
                <a:solidFill>
                  <a:schemeClr val="tx1"/>
                </a:solidFill>
                <a:effectLst/>
                <a:latin typeface="+mn-lt"/>
                <a:ea typeface="+mn-ea"/>
                <a:cs typeface="+mn-cs"/>
              </a:rPr>
              <a:t> with the recommendations of the </a:t>
            </a:r>
            <a:r>
              <a:rPr lang="en-US" dirty="0" smtClean="0">
                <a:solidFill>
                  <a:schemeClr val="tx1"/>
                </a:solidFill>
              </a:rPr>
              <a:t>Future of Medical Education in Canada - Postgraduate (</a:t>
            </a:r>
            <a:r>
              <a:rPr lang="en-US" b="1" dirty="0" smtClean="0">
                <a:solidFill>
                  <a:schemeClr val="tx1"/>
                </a:solidFill>
              </a:rPr>
              <a:t>FMEC-PG</a:t>
            </a:r>
            <a:r>
              <a:rPr lang="en-US" dirty="0" smtClean="0">
                <a:solidFill>
                  <a:schemeClr val="tx1"/>
                </a:solidFill>
              </a:rPr>
              <a:t>) and the Future of Medical Education in Canada – Continuing Professional Development (</a:t>
            </a:r>
            <a:r>
              <a:rPr lang="en-US" b="1" dirty="0" smtClean="0">
                <a:solidFill>
                  <a:schemeClr val="tx1"/>
                </a:solidFill>
              </a:rPr>
              <a:t>FMEC-CPD</a:t>
            </a:r>
            <a:r>
              <a:rPr lang="en-US" dirty="0" smtClean="0">
                <a:solidFill>
                  <a:schemeClr val="tx1"/>
                </a:solidFill>
              </a:rPr>
              <a:t>)projects</a:t>
            </a:r>
          </a:p>
          <a:p>
            <a:pPr marL="685800" lvl="1" indent="-228600">
              <a:buFont typeface="Arial" panose="020B0604020202020204" pitchFamily="34" charset="0"/>
              <a:buChar char="•"/>
            </a:pPr>
            <a:r>
              <a:rPr lang="en-US" sz="1200" kern="1200" dirty="0" smtClean="0">
                <a:solidFill>
                  <a:schemeClr val="tx1"/>
                </a:solidFill>
                <a:effectLst/>
                <a:latin typeface="+mn-lt"/>
                <a:ea typeface="+mn-ea"/>
                <a:cs typeface="+mn-cs"/>
              </a:rPr>
              <a:t>Support the development of  competency-based, learner-focused education and continuing professionals development (CPD); and</a:t>
            </a:r>
          </a:p>
          <a:p>
            <a:pPr marL="685800" lvl="1" indent="-228600">
              <a:buFont typeface="Arial" panose="020B0604020202020204" pitchFamily="34" charset="0"/>
              <a:buChar char="•"/>
            </a:pPr>
            <a:r>
              <a:rPr lang="en-US" sz="1200" kern="1200" dirty="0" smtClean="0">
                <a:solidFill>
                  <a:schemeClr val="tx1"/>
                </a:solidFill>
                <a:effectLst/>
                <a:latin typeface="+mn-lt"/>
                <a:ea typeface="+mn-ea"/>
                <a:cs typeface="+mn-cs"/>
              </a:rPr>
              <a:t>Reflect, and respond to, the world-wide movement towards competency-based medical education; </a:t>
            </a:r>
          </a:p>
          <a:p>
            <a:pPr defTabSz="457174">
              <a:defRPr/>
            </a:pPr>
            <a:endParaRPr lang="en-CA" b="1" dirty="0" smtClean="0">
              <a:solidFill>
                <a:srgbClr val="FF0000"/>
              </a:solidFill>
              <a:effectLst/>
            </a:endParaRPr>
          </a:p>
        </p:txBody>
      </p:sp>
      <p:sp>
        <p:nvSpPr>
          <p:cNvPr id="4" name="Slide Number Placeholder 3"/>
          <p:cNvSpPr>
            <a:spLocks noGrp="1"/>
          </p:cNvSpPr>
          <p:nvPr>
            <p:ph type="sldNum" sz="quarter" idx="10"/>
          </p:nvPr>
        </p:nvSpPr>
        <p:spPr/>
        <p:txBody>
          <a:bodyPr/>
          <a:lstStyle/>
          <a:p>
            <a:fld id="{5A6EA532-0E50-A244-BC95-CADB00489449}" type="slidenum">
              <a:rPr lang="en-US" smtClean="0"/>
              <a:t>12</a:t>
            </a:fld>
            <a:endParaRPr lang="en-US" dirty="0"/>
          </a:p>
        </p:txBody>
      </p:sp>
    </p:spTree>
    <p:extLst>
      <p:ext uri="{BB962C8B-B14F-4D97-AF65-F5344CB8AC3E}">
        <p14:creationId xmlns:p14="http://schemas.microsoft.com/office/powerpoint/2010/main" val="276099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Overall, CBD is an approach to ensure learners and </a:t>
            </a:r>
            <a:r>
              <a:rPr lang="en-US" baseline="0" dirty="0" err="1" smtClean="0"/>
              <a:t>practising</a:t>
            </a:r>
            <a:r>
              <a:rPr lang="en-US" baseline="0" dirty="0" smtClean="0"/>
              <a:t> physicians have, and display, the abilities they need for the context they are working in at the time</a:t>
            </a:r>
          </a:p>
          <a:p>
            <a:pPr marL="171450" indent="-171450">
              <a:buFont typeface="Arial" panose="020B0604020202020204" pitchFamily="34" charset="0"/>
              <a:buChar char="•"/>
            </a:pPr>
            <a:r>
              <a:rPr lang="en-US" baseline="0" dirty="0" smtClean="0"/>
              <a:t>Ultimately, CBD is all about improving patient care</a:t>
            </a:r>
            <a:endParaRPr lang="en-US" dirty="0"/>
          </a:p>
        </p:txBody>
      </p:sp>
      <p:sp>
        <p:nvSpPr>
          <p:cNvPr id="4" name="Slide Number Placeholder 3"/>
          <p:cNvSpPr>
            <a:spLocks noGrp="1"/>
          </p:cNvSpPr>
          <p:nvPr>
            <p:ph type="sldNum" sz="quarter" idx="10"/>
          </p:nvPr>
        </p:nvSpPr>
        <p:spPr/>
        <p:txBody>
          <a:bodyPr/>
          <a:lstStyle/>
          <a:p>
            <a:fld id="{251A8FDD-5DCF-47D9-8026-9FFE22E7986C}" type="slidenum">
              <a:rPr lang="en-US" smtClean="0"/>
              <a:pPr/>
              <a:t>13</a:t>
            </a:fld>
            <a:endParaRPr lang="en-US" dirty="0"/>
          </a:p>
        </p:txBody>
      </p:sp>
    </p:spTree>
    <p:extLst>
      <p:ext uri="{BB962C8B-B14F-4D97-AF65-F5344CB8AC3E}">
        <p14:creationId xmlns:p14="http://schemas.microsoft.com/office/powerpoint/2010/main" val="3156492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5A6EA532-0E50-A244-BC95-CADB00489449}" type="slidenum">
              <a:rPr lang="en-US" smtClean="0"/>
              <a:t>15</a:t>
            </a:fld>
            <a:endParaRPr lang="en-US" dirty="0"/>
          </a:p>
        </p:txBody>
      </p:sp>
    </p:spTree>
    <p:extLst>
      <p:ext uri="{BB962C8B-B14F-4D97-AF65-F5344CB8AC3E}">
        <p14:creationId xmlns:p14="http://schemas.microsoft.com/office/powerpoint/2010/main" val="2991896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Tx/>
              <a:buChar char="•"/>
            </a:pPr>
            <a:r>
              <a:rPr lang="en-US" altLang="en-US" dirty="0" smtClean="0"/>
              <a:t>Now</a:t>
            </a:r>
            <a:r>
              <a:rPr lang="en-US" altLang="en-US" baseline="0" dirty="0" smtClean="0"/>
              <a:t> that you know a little about vision of CBD, let’s talk about how we make CBD a reality.</a:t>
            </a:r>
          </a:p>
          <a:p>
            <a:pPr marL="174625" indent="-174625">
              <a:buFontTx/>
              <a:buChar char="•"/>
            </a:pPr>
            <a:r>
              <a:rPr lang="en-US" altLang="en-US" baseline="0" dirty="0" smtClean="0"/>
              <a:t>To understand how CBD will work, it’s helpful to know more about a few fundamental concepts</a:t>
            </a:r>
          </a:p>
          <a:p>
            <a:pPr marL="631825" lvl="1" indent="-174625">
              <a:buFontTx/>
              <a:buChar char="•"/>
            </a:pPr>
            <a:r>
              <a:rPr lang="en-US" altLang="en-US" baseline="0" dirty="0" smtClean="0"/>
              <a:t>Stages of progression</a:t>
            </a:r>
          </a:p>
          <a:p>
            <a:pPr marL="631825" lvl="1" indent="-174625">
              <a:buFontTx/>
              <a:buChar char="•"/>
            </a:pPr>
            <a:r>
              <a:rPr lang="en-US" altLang="en-US" baseline="0" dirty="0" smtClean="0"/>
              <a:t>Milestones and</a:t>
            </a:r>
          </a:p>
          <a:p>
            <a:pPr marL="631825" lvl="1" indent="-174625">
              <a:buFontTx/>
              <a:buChar char="•"/>
            </a:pPr>
            <a:r>
              <a:rPr lang="en-US" altLang="en-US" baseline="0" dirty="0" smtClean="0"/>
              <a:t>Entrustable Professional Activities, or EPAs</a:t>
            </a:r>
          </a:p>
          <a:p>
            <a:endParaRPr lang="en-CA" dirty="0"/>
          </a:p>
        </p:txBody>
      </p:sp>
      <p:sp>
        <p:nvSpPr>
          <p:cNvPr id="4" name="Slide Number Placeholder 3"/>
          <p:cNvSpPr>
            <a:spLocks noGrp="1"/>
          </p:cNvSpPr>
          <p:nvPr>
            <p:ph type="sldNum" sz="quarter" idx="10"/>
          </p:nvPr>
        </p:nvSpPr>
        <p:spPr/>
        <p:txBody>
          <a:bodyPr/>
          <a:lstStyle/>
          <a:p>
            <a:fld id="{5BB0777C-14D1-41DA-B8D3-822E525FFAF7}" type="slidenum">
              <a:rPr lang="en-US" smtClean="0"/>
              <a:t>16</a:t>
            </a:fld>
            <a:endParaRPr lang="en-US" dirty="0"/>
          </a:p>
        </p:txBody>
      </p:sp>
    </p:spTree>
    <p:extLst>
      <p:ext uri="{BB962C8B-B14F-4D97-AF65-F5344CB8AC3E}">
        <p14:creationId xmlns:p14="http://schemas.microsoft.com/office/powerpoint/2010/main" val="3369051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Let’s start with stages.</a:t>
            </a:r>
          </a:p>
          <a:p>
            <a:pPr marL="171450" indent="-171450">
              <a:buFont typeface="Arial" panose="020B0604020202020204" pitchFamily="34" charset="0"/>
              <a:buChar char="•"/>
            </a:pPr>
            <a:r>
              <a:rPr lang="en-US" dirty="0" smtClean="0"/>
              <a:t>CBD is built upon</a:t>
            </a:r>
            <a:r>
              <a:rPr lang="en-US" baseline="0" dirty="0" smtClean="0"/>
              <a:t> the idea that the </a:t>
            </a:r>
            <a:r>
              <a:rPr lang="en-US" dirty="0" smtClean="0"/>
              <a:t>learning continuum </a:t>
            </a:r>
            <a:r>
              <a:rPr lang="en-US" baseline="0" dirty="0" smtClean="0"/>
              <a:t>– from residency to retirement – can be broken down into a series of stages of progression</a:t>
            </a:r>
          </a:p>
          <a:p>
            <a:pPr marL="171450" indent="-171450">
              <a:buFont typeface="Arial" panose="020B0604020202020204" pitchFamily="34" charset="0"/>
              <a:buChar char="•"/>
            </a:pPr>
            <a:r>
              <a:rPr lang="en-US" baseline="0" dirty="0" smtClean="0"/>
              <a:t>At each stage, CBD asks what is the desired outcome. </a:t>
            </a:r>
          </a:p>
          <a:p>
            <a:pPr marL="171450" indent="-171450">
              <a:buFont typeface="Arial" panose="020B0604020202020204" pitchFamily="34" charset="0"/>
              <a:buChar char="•"/>
            </a:pPr>
            <a:r>
              <a:rPr lang="en-US" baseline="0" dirty="0" smtClean="0"/>
              <a:t>So, for learners in “Transition to practice” the questions is “What are the skills and abilities that learners need to successfully practice independently?”</a:t>
            </a:r>
          </a:p>
          <a:p>
            <a:endParaRPr lang="en-US" dirty="0"/>
          </a:p>
        </p:txBody>
      </p:sp>
      <p:sp>
        <p:nvSpPr>
          <p:cNvPr id="4" name="Slide Number Placeholder 3"/>
          <p:cNvSpPr>
            <a:spLocks noGrp="1"/>
          </p:cNvSpPr>
          <p:nvPr>
            <p:ph type="sldNum" sz="quarter" idx="10"/>
          </p:nvPr>
        </p:nvSpPr>
        <p:spPr/>
        <p:txBody>
          <a:bodyPr/>
          <a:lstStyle/>
          <a:p>
            <a:fld id="{5BB0777C-14D1-41DA-B8D3-822E525FFAF7}" type="slidenum">
              <a:rPr lang="en-US" smtClean="0"/>
              <a:t>17</a:t>
            </a:fld>
            <a:endParaRPr lang="en-US" dirty="0"/>
          </a:p>
        </p:txBody>
      </p:sp>
    </p:spTree>
    <p:extLst>
      <p:ext uri="{BB962C8B-B14F-4D97-AF65-F5344CB8AC3E}">
        <p14:creationId xmlns:p14="http://schemas.microsoft.com/office/powerpoint/2010/main" val="2491846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Within each stage, CBD then</a:t>
            </a:r>
            <a:r>
              <a:rPr lang="en-US" baseline="0" dirty="0" smtClean="0"/>
              <a:t> </a:t>
            </a:r>
            <a:r>
              <a:rPr lang="en-US" dirty="0" smtClean="0"/>
              <a:t>looks at the abilities and activities </a:t>
            </a:r>
            <a:r>
              <a:rPr lang="en-US" baseline="0" dirty="0" smtClean="0"/>
              <a:t>that are needed to meet these desired outcomes. </a:t>
            </a:r>
          </a:p>
          <a:p>
            <a:pPr marL="171450" indent="-171450">
              <a:buFont typeface="Arial" panose="020B0604020202020204" pitchFamily="34" charset="0"/>
              <a:buChar char="•"/>
            </a:pPr>
            <a:r>
              <a:rPr lang="en-US" baseline="0" dirty="0" smtClean="0"/>
              <a:t>These abilities and activities are assigned as markers of competence for the stage.</a:t>
            </a:r>
          </a:p>
          <a:p>
            <a:pPr marL="628650" lvl="1" indent="-171450">
              <a:buFont typeface="Arial" panose="020B0604020202020204" pitchFamily="34" charset="0"/>
              <a:buChar char="•"/>
            </a:pPr>
            <a:r>
              <a:rPr lang="en-US" baseline="0" dirty="0" smtClean="0"/>
              <a:t>In our new competency-based world, </a:t>
            </a:r>
            <a:r>
              <a:rPr lang="en-US" dirty="0" smtClean="0"/>
              <a:t>abilities of the individual learner are called milestones</a:t>
            </a:r>
          </a:p>
          <a:p>
            <a:pPr marL="628650" lvl="1" indent="-171450">
              <a:buFont typeface="Arial" panose="020B0604020202020204" pitchFamily="34" charset="0"/>
              <a:buChar char="•"/>
            </a:pPr>
            <a:r>
              <a:rPr lang="en-US" baseline="0" dirty="0" smtClean="0"/>
              <a:t>The activities or tasks that need to be accomplished are known as Entrustable Professional Activities or EPAs.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t>
            </a:r>
            <a:r>
              <a:rPr lang="en-US" sz="1200" b="1" i="1" kern="1200" dirty="0" smtClean="0">
                <a:solidFill>
                  <a:schemeClr val="tx1"/>
                </a:solidFill>
                <a:effectLst/>
                <a:latin typeface="+mn-lt"/>
                <a:ea typeface="+mn-ea"/>
                <a:cs typeface="+mn-cs"/>
              </a:rPr>
              <a:t>key difference</a:t>
            </a:r>
            <a:r>
              <a:rPr lang="en-US" sz="1200" kern="1200" dirty="0" smtClean="0">
                <a:solidFill>
                  <a:schemeClr val="tx1"/>
                </a:solidFill>
                <a:effectLst/>
                <a:latin typeface="+mn-lt"/>
                <a:ea typeface="+mn-ea"/>
                <a:cs typeface="+mn-cs"/>
              </a:rPr>
              <a:t> between EPAs and milestones is that EPAs are the tasks or activities of the profession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must be accomplished, whereas milestones are the abilities of the individual.</a:t>
            </a:r>
            <a:r>
              <a:rPr lang="en-CA" dirty="0" smtClean="0">
                <a:effectLst/>
              </a:rPr>
              <a:t> </a:t>
            </a:r>
          </a:p>
          <a:p>
            <a:pPr marL="171450" indent="-171450">
              <a:buFont typeface="Arial" panose="020B0604020202020204" pitchFamily="34" charset="0"/>
              <a:buChar char="•"/>
            </a:pPr>
            <a:r>
              <a:rPr lang="en-US" baseline="0" dirty="0" smtClean="0"/>
              <a:t>As you can see from this image, typically one EPA is made up of a number of teachable milestones</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400" dirty="0" smtClean="0">
                <a:solidFill>
                  <a:schemeClr val="tx1"/>
                </a:solidFill>
              </a:rPr>
              <a:t>An example of a medical</a:t>
            </a:r>
            <a:r>
              <a:rPr lang="en-CA" sz="2400" baseline="0" dirty="0" smtClean="0">
                <a:solidFill>
                  <a:schemeClr val="tx1"/>
                </a:solidFill>
              </a:rPr>
              <a:t> oncology EPA is “</a:t>
            </a:r>
            <a:r>
              <a:rPr lang="en-US" sz="2400" dirty="0" smtClean="0">
                <a:solidFill>
                  <a:schemeClr val="tx1"/>
                </a:solidFill>
              </a:rPr>
              <a:t>Initial care for urgent and emergent oncologic situations”</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solidFill>
                  <a:schemeClr val="tx1"/>
                </a:solidFill>
              </a:rPr>
              <a:t>Examples of milestones within this EPA would be </a:t>
            </a:r>
          </a:p>
          <a:p>
            <a:pPr marL="6286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solidFill>
                  <a:schemeClr val="tx1"/>
                </a:solidFill>
              </a:rPr>
              <a:t>Selecting </a:t>
            </a:r>
            <a:r>
              <a:rPr lang="en-US" sz="1800" dirty="0" smtClean="0">
                <a:solidFill>
                  <a:schemeClr val="tx1"/>
                </a:solidFill>
              </a:rPr>
              <a:t>and administering appropriate interventions for urgent and emergent oncologic issues. </a:t>
            </a:r>
          </a:p>
          <a:p>
            <a:pPr marL="6286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Identify the limits of their own expertise and appropriately seek assistance and supervision</a:t>
            </a:r>
            <a:endParaRPr lang="en-US" sz="1800" dirty="0" smtClean="0">
              <a:solidFill>
                <a:schemeClr val="tx1"/>
              </a:solidFill>
            </a:endParaRPr>
          </a:p>
        </p:txBody>
      </p:sp>
      <p:sp>
        <p:nvSpPr>
          <p:cNvPr id="4" name="Slide Number Placeholder 3"/>
          <p:cNvSpPr>
            <a:spLocks noGrp="1"/>
          </p:cNvSpPr>
          <p:nvPr>
            <p:ph type="sldNum" sz="quarter" idx="10"/>
          </p:nvPr>
        </p:nvSpPr>
        <p:spPr/>
        <p:txBody>
          <a:bodyPr/>
          <a:lstStyle/>
          <a:p>
            <a:fld id="{58DA4803-E63E-4A39-92CD-BD53E4FB49AE}" type="slidenum">
              <a:rPr lang="en-US" smtClean="0"/>
              <a:t>18</a:t>
            </a:fld>
            <a:endParaRPr lang="en-US" dirty="0"/>
          </a:p>
        </p:txBody>
      </p:sp>
    </p:spTree>
    <p:extLst>
      <p:ext uri="{BB962C8B-B14F-4D97-AF65-F5344CB8AC3E}">
        <p14:creationId xmlns:p14="http://schemas.microsoft.com/office/powerpoint/2010/main" val="3382664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anticipate that educators will use milestones to design educational activities and teach specific abilities.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Once the skills and attitudes required to meet the milestones have been taught – and presumably learnt by the trainees – educators can assess the achievement of various milestones using an EPA.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assessments will take place</a:t>
            </a:r>
            <a:r>
              <a:rPr lang="en-US" sz="1200" kern="1200" baseline="0" dirty="0" smtClean="0">
                <a:solidFill>
                  <a:schemeClr val="tx1"/>
                </a:solidFill>
                <a:effectLst/>
                <a:latin typeface="+mn-lt"/>
                <a:ea typeface="+mn-ea"/>
                <a:cs typeface="+mn-cs"/>
              </a:rPr>
              <a:t> continuously throughout residency – rather than just at the end of training.</a:t>
            </a:r>
            <a:endParaRPr lang="en-US"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5BB0777C-14D1-41DA-B8D3-822E525FFAF7}" type="slidenum">
              <a:rPr lang="en-US" smtClean="0"/>
              <a:t>19</a:t>
            </a:fld>
            <a:endParaRPr lang="en-US" dirty="0"/>
          </a:p>
        </p:txBody>
      </p:sp>
    </p:spTree>
    <p:extLst>
      <p:ext uri="{BB962C8B-B14F-4D97-AF65-F5344CB8AC3E}">
        <p14:creationId xmlns:p14="http://schemas.microsoft.com/office/powerpoint/2010/main" val="776675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each EPA is</a:t>
            </a:r>
            <a:r>
              <a:rPr lang="en-US" baseline="0" dirty="0" smtClean="0"/>
              <a:t> taught and learnt, residents will progress through the stages of training.</a:t>
            </a:r>
          </a:p>
          <a:p>
            <a:endParaRPr lang="en-US" dirty="0"/>
          </a:p>
        </p:txBody>
      </p:sp>
      <p:sp>
        <p:nvSpPr>
          <p:cNvPr id="4" name="Slide Number Placeholder 3"/>
          <p:cNvSpPr>
            <a:spLocks noGrp="1"/>
          </p:cNvSpPr>
          <p:nvPr>
            <p:ph type="sldNum" sz="quarter" idx="10"/>
          </p:nvPr>
        </p:nvSpPr>
        <p:spPr/>
        <p:txBody>
          <a:bodyPr/>
          <a:lstStyle/>
          <a:p>
            <a:fld id="{5BB0777C-14D1-41DA-B8D3-822E525FFAF7}" type="slidenum">
              <a:rPr lang="en-US" smtClean="0"/>
              <a:t>20</a:t>
            </a:fld>
            <a:endParaRPr lang="en-US" dirty="0"/>
          </a:p>
        </p:txBody>
      </p:sp>
    </p:spTree>
    <p:extLst>
      <p:ext uri="{BB962C8B-B14F-4D97-AF65-F5344CB8AC3E}">
        <p14:creationId xmlns:p14="http://schemas.microsoft.com/office/powerpoint/2010/main" val="249184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smtClean="0">
                <a:solidFill>
                  <a:srgbClr val="FF0000"/>
                </a:solidFill>
              </a:rPr>
              <a:t>Presentation will provide an overview of the Competence by Design initiative,</a:t>
            </a:r>
            <a:r>
              <a:rPr lang="en-US" altLang="en-US" baseline="0" dirty="0" smtClean="0">
                <a:solidFill>
                  <a:srgbClr val="FF0000"/>
                </a:solidFill>
              </a:rPr>
              <a:t> focusing on why we’re changing, what we’re changing and how CBD will impact residency education and transform lifelong learning. </a:t>
            </a:r>
            <a:endParaRPr lang="en-US" altLang="en-US" dirty="0" smtClean="0">
              <a:solidFill>
                <a:srgbClr val="FF0000"/>
              </a:solidFill>
            </a:endParaRPr>
          </a:p>
          <a:p>
            <a:endParaRPr lang="en-CA" dirty="0"/>
          </a:p>
        </p:txBody>
      </p:sp>
      <p:sp>
        <p:nvSpPr>
          <p:cNvPr id="4" name="Slide Number Placeholder 3"/>
          <p:cNvSpPr>
            <a:spLocks noGrp="1"/>
          </p:cNvSpPr>
          <p:nvPr>
            <p:ph type="sldNum" sz="quarter" idx="10"/>
          </p:nvPr>
        </p:nvSpPr>
        <p:spPr/>
        <p:txBody>
          <a:bodyPr/>
          <a:lstStyle/>
          <a:p>
            <a:fld id="{5BB0777C-14D1-41DA-B8D3-822E525FFAF7}" type="slidenum">
              <a:rPr lang="en-US" smtClean="0"/>
              <a:t>2</a:t>
            </a:fld>
            <a:endParaRPr lang="en-US" dirty="0"/>
          </a:p>
        </p:txBody>
      </p:sp>
    </p:spTree>
    <p:extLst>
      <p:ext uri="{BB962C8B-B14F-4D97-AF65-F5344CB8AC3E}">
        <p14:creationId xmlns:p14="http://schemas.microsoft.com/office/powerpoint/2010/main" val="3369051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If a trainee is struggling with an EPA, the supervisor can break the EPA down into its component abilities (milestones) to help determine where further guidance or teaching is needed.</a:t>
            </a:r>
          </a:p>
          <a:p>
            <a:endParaRPr lang="en-CA" dirty="0"/>
          </a:p>
        </p:txBody>
      </p:sp>
      <p:sp>
        <p:nvSpPr>
          <p:cNvPr id="4" name="Slide Number Placeholder 3"/>
          <p:cNvSpPr>
            <a:spLocks noGrp="1"/>
          </p:cNvSpPr>
          <p:nvPr>
            <p:ph type="sldNum" sz="quarter" idx="10"/>
          </p:nvPr>
        </p:nvSpPr>
        <p:spPr/>
        <p:txBody>
          <a:bodyPr/>
          <a:lstStyle/>
          <a:p>
            <a:fld id="{5BB0777C-14D1-41DA-B8D3-822E525FFAF7}" type="slidenum">
              <a:rPr lang="en-US" smtClean="0"/>
              <a:t>21</a:t>
            </a:fld>
            <a:endParaRPr lang="en-US" dirty="0"/>
          </a:p>
        </p:txBody>
      </p:sp>
    </p:spTree>
    <p:extLst>
      <p:ext uri="{BB962C8B-B14F-4D97-AF65-F5344CB8AC3E}">
        <p14:creationId xmlns:p14="http://schemas.microsoft.com/office/powerpoint/2010/main" val="3240221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Overall the combination</a:t>
            </a:r>
            <a:r>
              <a:rPr lang="en-US" baseline="0" dirty="0" smtClean="0"/>
              <a:t> </a:t>
            </a:r>
            <a:r>
              <a:rPr lang="en-US" dirty="0" smtClean="0"/>
              <a:t>of stages, milestones</a:t>
            </a:r>
            <a:r>
              <a:rPr lang="en-US" baseline="0" dirty="0" smtClean="0"/>
              <a:t> and EPAs will produce a number of benefits. </a:t>
            </a:r>
          </a:p>
          <a:p>
            <a:pPr marL="174708" indent="-174708">
              <a:buFont typeface="Arial" panose="020B0604020202020204" pitchFamily="34" charset="0"/>
              <a:buChar char="•"/>
            </a:pPr>
            <a:r>
              <a:rPr lang="en-US" dirty="0" smtClean="0"/>
              <a:t>For learners, they will</a:t>
            </a:r>
            <a:r>
              <a:rPr lang="en-US" baseline="0" dirty="0" smtClean="0"/>
              <a:t> </a:t>
            </a:r>
            <a:r>
              <a:rPr lang="en-US" dirty="0" smtClean="0"/>
              <a:t>provide clear markers for teaching, learning and assessment. </a:t>
            </a:r>
          </a:p>
          <a:p>
            <a:pPr marL="174708" indent="-174708">
              <a:buFont typeface="Arial" panose="020B0604020202020204" pitchFamily="34" charset="0"/>
              <a:buChar char="•"/>
            </a:pPr>
            <a:r>
              <a:rPr lang="en-US" dirty="0" smtClean="0"/>
              <a:t>They will enable</a:t>
            </a:r>
            <a:r>
              <a:rPr lang="en-US" baseline="0" dirty="0" smtClean="0"/>
              <a:t> learners and educators to </a:t>
            </a:r>
            <a:endParaRPr lang="en-US" dirty="0" smtClean="0"/>
          </a:p>
          <a:p>
            <a:pPr marL="640594" lvl="1" indent="-174708">
              <a:buFont typeface="Arial" panose="020B0604020202020204" pitchFamily="34" charset="0"/>
              <a:buChar char="•"/>
            </a:pPr>
            <a:r>
              <a:rPr lang="en-US" dirty="0" smtClean="0"/>
              <a:t>identify and follow an explicit, transparent path to achieve the required competencies;</a:t>
            </a:r>
          </a:p>
          <a:p>
            <a:pPr marL="640594" lvl="1" indent="-174708">
              <a:buFont typeface="Arial" panose="020B0604020202020204" pitchFamily="34" charset="0"/>
              <a:buChar char="•"/>
            </a:pPr>
            <a:r>
              <a:rPr lang="en-US" dirty="0" smtClean="0"/>
              <a:t>adjust learning to individual needs and abilities;</a:t>
            </a:r>
          </a:p>
          <a:p>
            <a:pPr marL="640594" lvl="1" indent="-174708">
              <a:buFont typeface="Arial" panose="020B0604020202020204" pitchFamily="34" charset="0"/>
              <a:buChar char="•"/>
            </a:pPr>
            <a:r>
              <a:rPr lang="en-US" dirty="0" smtClean="0"/>
              <a:t>easily identify (and provide evidence to demonstrate) areas where learners may be struggling and respond accordingly; and</a:t>
            </a:r>
          </a:p>
          <a:p>
            <a:pPr marL="640594" lvl="1" indent="-174708">
              <a:buFont typeface="Arial" panose="020B0604020202020204" pitchFamily="34" charset="0"/>
              <a:buChar char="•"/>
            </a:pPr>
            <a:r>
              <a:rPr lang="en-US" dirty="0" smtClean="0"/>
              <a:t>regularly assess achievement and track learning progress.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combination of milestones and EPAs will allow educators to examine performance at both the micro (when needed) and macro levels – providing a truly balanced view of a trainee’s abilities.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Furthermore, the connection between milestones and EPA will help make teaching and assessment more practical and manageable for busy supervisors.</a:t>
            </a:r>
            <a:r>
              <a:rPr lang="en-CA" dirty="0" smtClean="0">
                <a:effectLst/>
              </a:rPr>
              <a:t> </a:t>
            </a:r>
            <a:endParaRPr lang="en-CA" b="0" i="0" baseline="0" dirty="0" smtClean="0">
              <a:effectLst/>
            </a:endParaRPr>
          </a:p>
          <a:p>
            <a:endParaRPr lang="en-US" dirty="0"/>
          </a:p>
        </p:txBody>
      </p:sp>
      <p:sp>
        <p:nvSpPr>
          <p:cNvPr id="4" name="Slide Number Placeholder 3"/>
          <p:cNvSpPr>
            <a:spLocks noGrp="1"/>
          </p:cNvSpPr>
          <p:nvPr>
            <p:ph type="sldNum" sz="quarter" idx="10"/>
          </p:nvPr>
        </p:nvSpPr>
        <p:spPr/>
        <p:txBody>
          <a:bodyPr/>
          <a:lstStyle/>
          <a:p>
            <a:fld id="{5A6EA532-0E50-A244-BC95-CADB0048944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991896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5A6EA532-0E50-A244-BC95-CADB00489449}" type="slidenum">
              <a:rPr lang="en-US" smtClean="0"/>
              <a:t>23</a:t>
            </a:fld>
            <a:endParaRPr lang="en-US" dirty="0"/>
          </a:p>
        </p:txBody>
      </p:sp>
    </p:spTree>
    <p:extLst>
      <p:ext uri="{BB962C8B-B14F-4D97-AF65-F5344CB8AC3E}">
        <p14:creationId xmlns:p14="http://schemas.microsoft.com/office/powerpoint/2010/main" val="2991896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smtClean="0"/>
              <a:t>When the College first started looking at the concept of</a:t>
            </a:r>
            <a:r>
              <a:rPr lang="en-US" altLang="en-US" baseline="0" dirty="0" smtClean="0"/>
              <a:t> milestones, they realized that they needed an organizing framework. This is were CanMEDS comes in. </a:t>
            </a:r>
          </a:p>
          <a:p>
            <a:pPr marL="171450" indent="-171450">
              <a:buFont typeface="Arial" panose="020B0604020202020204" pitchFamily="34" charset="0"/>
              <a:buChar char="•"/>
            </a:pPr>
            <a:r>
              <a:rPr lang="en-US" altLang="en-US" baseline="0" dirty="0" smtClean="0"/>
              <a:t>As some of you might recall, CanMEDS </a:t>
            </a:r>
            <a:r>
              <a:rPr lang="en-US" sz="1200" kern="1200" dirty="0" smtClean="0">
                <a:solidFill>
                  <a:schemeClr val="tx1"/>
                </a:solidFill>
                <a:effectLst/>
                <a:latin typeface="+mn-lt"/>
                <a:ea typeface="+mn-ea"/>
                <a:cs typeface="+mn-cs"/>
              </a:rPr>
              <a:t>is the educational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framework that identifies and describes the abilities physicians require to effectively meet the health care needs of the people they serve. These abilities</a:t>
            </a:r>
            <a:r>
              <a:rPr lang="en-US" sz="1200" kern="1200" baseline="0" dirty="0" smtClean="0">
                <a:solidFill>
                  <a:schemeClr val="tx1"/>
                </a:solidFill>
                <a:effectLst/>
                <a:latin typeface="+mn-lt"/>
                <a:ea typeface="+mn-ea"/>
                <a:cs typeface="+mn-cs"/>
              </a:rPr>
              <a:t> are described within 7 key roles</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Medical Expert (the integrating role)</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Communicator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Collaborator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Leader (which used to be Manager – the Leader role focuses on leadership skills)</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Health Advocate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Scholar and</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Professional </a:t>
            </a:r>
          </a:p>
          <a:p>
            <a:endParaRPr lang="en-CA" dirty="0"/>
          </a:p>
        </p:txBody>
      </p:sp>
      <p:sp>
        <p:nvSpPr>
          <p:cNvPr id="4" name="Slide Number Placeholder 3"/>
          <p:cNvSpPr>
            <a:spLocks noGrp="1"/>
          </p:cNvSpPr>
          <p:nvPr>
            <p:ph type="sldNum" sz="quarter" idx="10"/>
          </p:nvPr>
        </p:nvSpPr>
        <p:spPr/>
        <p:txBody>
          <a:bodyPr/>
          <a:lstStyle/>
          <a:p>
            <a:fld id="{5BB0777C-14D1-41DA-B8D3-822E525FFAF7}" type="slidenum">
              <a:rPr lang="en-US" smtClean="0"/>
              <a:t>24</a:t>
            </a:fld>
            <a:endParaRPr lang="en-US" dirty="0"/>
          </a:p>
        </p:txBody>
      </p:sp>
    </p:spTree>
    <p:extLst>
      <p:ext uri="{BB962C8B-B14F-4D97-AF65-F5344CB8AC3E}">
        <p14:creationId xmlns:p14="http://schemas.microsoft.com/office/powerpoint/2010/main" val="3369051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 a first step</a:t>
            </a:r>
            <a:r>
              <a:rPr lang="en-US" sz="1200" kern="1200" baseline="0" dirty="0" smtClean="0">
                <a:solidFill>
                  <a:schemeClr val="tx1"/>
                </a:solidFill>
                <a:effectLst/>
                <a:latin typeface="+mn-lt"/>
                <a:ea typeface="+mn-ea"/>
                <a:cs typeface="+mn-cs"/>
              </a:rPr>
              <a:t> along the road to CBD, the Royal College launched a project to update the 10 year old CanMEDS Framework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project, called CanMEDS 2015, focused on updated CanMEDS to better reflect the realities of 21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practice.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Foundational to CBD, these updates included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Putting more emphasis on the overall coherence of the framework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Creating simpler and more direct language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Integrating key concepts like patient safety, eHealth, physician wellness and handovers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And, most importantly, the College collaborated with experts and stakeholders to create </a:t>
            </a:r>
            <a:r>
              <a:rPr lang="en-CA" baseline="0" dirty="0" smtClean="0"/>
              <a:t>a series of generic milestones (applicable to all disciplines) bound to each stage of physician progression from retirement to residency.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Reflecting the content of all CanMEDS roles, these generic milestones  spell out the abilities needed of a quality physician.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6EA532-0E50-A244-BC95-CADB00489449}" type="slidenum">
              <a:rPr lang="en-US" smtClean="0"/>
              <a:t>25</a:t>
            </a:fld>
            <a:endParaRPr lang="en-US" dirty="0"/>
          </a:p>
        </p:txBody>
      </p:sp>
    </p:spTree>
    <p:extLst>
      <p:ext uri="{BB962C8B-B14F-4D97-AF65-F5344CB8AC3E}">
        <p14:creationId xmlns:p14="http://schemas.microsoft.com/office/powerpoint/2010/main" val="2469529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 date, the disciplines who have begun working to adopt CBD</a:t>
            </a:r>
            <a:r>
              <a:rPr lang="en-US" baseline="0" dirty="0" smtClean="0"/>
              <a:t> as part of Cohorts 1 (Medical Oncology and Otolaryngology – Head and Neck Surgery) and 2 </a:t>
            </a:r>
            <a:r>
              <a:rPr lang="en-US" dirty="0" smtClean="0"/>
              <a:t>(Anesthesiology, Forensic Pathology, Gastroenterology, Internal Medicine, Surgical Foundations, and Urology)</a:t>
            </a:r>
            <a:r>
              <a:rPr lang="en-US" baseline="0" dirty="0" smtClean="0"/>
              <a:t> have begun using the revised CanMEDS Framework and CanMEDS Milestones to create their own discipline-specific milestones and EPAs for needed at each stage of residency. </a:t>
            </a:r>
          </a:p>
          <a:p>
            <a:pPr marL="628650" lvl="1" indent="-171450">
              <a:buFont typeface="Arial" panose="020B0604020202020204" pitchFamily="34" charset="0"/>
              <a:buChar char="•"/>
            </a:pPr>
            <a:r>
              <a:rPr lang="en-US" dirty="0" smtClean="0"/>
              <a:t>More about these disciplines and their assigned Cohorts will come later</a:t>
            </a:r>
            <a:endParaRPr lang="en-US" baseline="0" dirty="0" smtClean="0"/>
          </a:p>
          <a:p>
            <a:pPr marL="171450" lvl="0" indent="-171450">
              <a:buFont typeface="Arial" panose="020B0604020202020204" pitchFamily="34" charset="0"/>
              <a:buChar char="•"/>
            </a:pPr>
            <a:r>
              <a:rPr lang="en-US" baseline="0" dirty="0" smtClean="0"/>
              <a:t>These disciplines are also working to better integrate new CanMEDS content like patient safety into their programs</a:t>
            </a:r>
            <a:endParaRPr lang="en-CA" dirty="0"/>
          </a:p>
        </p:txBody>
      </p:sp>
      <p:sp>
        <p:nvSpPr>
          <p:cNvPr id="4" name="Slide Number Placeholder 3"/>
          <p:cNvSpPr>
            <a:spLocks noGrp="1"/>
          </p:cNvSpPr>
          <p:nvPr>
            <p:ph type="sldNum" sz="quarter" idx="10"/>
          </p:nvPr>
        </p:nvSpPr>
        <p:spPr/>
        <p:txBody>
          <a:bodyPr/>
          <a:lstStyle/>
          <a:p>
            <a:fld id="{5A6EA532-0E50-A244-BC95-CADB00489449}" type="slidenum">
              <a:rPr lang="en-US" smtClean="0"/>
              <a:pPr/>
              <a:t>26</a:t>
            </a:fld>
            <a:endParaRPr lang="en-US" dirty="0"/>
          </a:p>
        </p:txBody>
      </p:sp>
    </p:spTree>
    <p:extLst>
      <p:ext uri="{BB962C8B-B14F-4D97-AF65-F5344CB8AC3E}">
        <p14:creationId xmlns:p14="http://schemas.microsoft.com/office/powerpoint/2010/main" val="3390878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However, as you’ll see later when we discuss the proposed</a:t>
            </a:r>
            <a:r>
              <a:rPr lang="en-US" baseline="0" dirty="0" smtClean="0"/>
              <a:t> CBD Rollout schedule by Cohort,  </a:t>
            </a:r>
            <a:r>
              <a:rPr lang="en-US" dirty="0" smtClean="0"/>
              <a:t>many disciplines will not begin their</a:t>
            </a:r>
            <a:r>
              <a:rPr lang="en-US" baseline="0" dirty="0" smtClean="0"/>
              <a:t> transition to CBD for several years.</a:t>
            </a:r>
            <a:endParaRPr lang="en-CA"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In fact, the final cohort of 11 disciplines is expected to transition to CBD no earlier than 2022.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the partners involved in developing CanMEDS 2015 feel that </a:t>
            </a:r>
            <a:r>
              <a:rPr lang="en-US" sz="1200" kern="1200" dirty="0" smtClean="0">
                <a:solidFill>
                  <a:schemeClr val="tx1"/>
                </a:solidFill>
                <a:effectLst/>
                <a:latin typeface="+mn-lt"/>
                <a:ea typeface="+mn-ea"/>
                <a:cs typeface="+mn-cs"/>
              </a:rPr>
              <a:t>changes introduced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lead to better trained physicians and improved patient care</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 rather than tying CanMEDS implementation to the CBD cohort roll-out entirely, which will take years, we’ve worked with our stakeholders to create an interim and generic </a:t>
            </a:r>
            <a:r>
              <a:rPr lang="en-US" sz="1200" b="1" i="0" u="none" strike="noStrike" kern="1200" baseline="0" dirty="0" smtClean="0">
                <a:solidFill>
                  <a:schemeClr val="tx1"/>
                </a:solidFill>
                <a:latin typeface="+mn-lt"/>
                <a:ea typeface="+mn-ea"/>
                <a:cs typeface="+mn-cs"/>
              </a:rPr>
              <a:t>CanMEDS 2015 Special OTR addendum </a:t>
            </a:r>
            <a:r>
              <a:rPr lang="en-US" sz="1200" b="0" i="0" u="none" strike="noStrike" kern="1200" baseline="0" dirty="0" smtClean="0">
                <a:solidFill>
                  <a:schemeClr val="tx1"/>
                </a:solidFill>
                <a:latin typeface="+mn-lt"/>
                <a:ea typeface="+mn-ea"/>
                <a:cs typeface="+mn-cs"/>
              </a:rPr>
              <a:t>to ensure the highlights of CanMEDS 2015 are incorporated efficiently into training as soon as possible, without over-burdening stakeholders. </a:t>
            </a:r>
          </a:p>
        </p:txBody>
      </p:sp>
      <p:sp>
        <p:nvSpPr>
          <p:cNvPr id="4" name="Slide Number Placeholder 3"/>
          <p:cNvSpPr>
            <a:spLocks noGrp="1"/>
          </p:cNvSpPr>
          <p:nvPr>
            <p:ph type="sldNum" sz="quarter" idx="10"/>
          </p:nvPr>
        </p:nvSpPr>
        <p:spPr/>
        <p:txBody>
          <a:bodyPr/>
          <a:lstStyle/>
          <a:p>
            <a:fld id="{58DA4803-E63E-4A39-92CD-BD53E4FB49AE}" type="slidenum">
              <a:rPr lang="en-US" smtClean="0"/>
              <a:t>27</a:t>
            </a:fld>
            <a:endParaRPr lang="en-US" dirty="0"/>
          </a:p>
        </p:txBody>
      </p:sp>
    </p:spTree>
    <p:extLst>
      <p:ext uri="{BB962C8B-B14F-4D97-AF65-F5344CB8AC3E}">
        <p14:creationId xmlns:p14="http://schemas.microsoft.com/office/powerpoint/2010/main" val="3302453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The addendum approach was reviewed and approved by all specialty committees and the Education Committee in November 2015, after months of discussions and careful consideration of viable options for implementation.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Key details of the addendum include the following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OTR addendum features only the KEY content areas introduced/featured in CanMEDS 2015.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This selective approach highlights the important additions to the Framework while streamlining the process for change and minimizing the burden on specialty committees, programs, faculty and staff.  Additional</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mportant refinements to the Framework and the use of CanMEDS milestones will be implemented within</a:t>
            </a:r>
            <a:r>
              <a:rPr lang="en-US" sz="1200" kern="1200" baseline="0" dirty="0" smtClean="0">
                <a:solidFill>
                  <a:schemeClr val="tx1"/>
                </a:solidFill>
                <a:effectLst/>
                <a:latin typeface="+mn-lt"/>
                <a:ea typeface="+mn-ea"/>
                <a:cs typeface="+mn-cs"/>
              </a:rPr>
              <a:t> each discipline as they adopt CBD</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addendum applies to disciplines beginning their transition to CBD in 2016 and beyond. Disciplines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cohorts 1 and 2 are not affected because they have already begun their transition to CBD, which includes the full implementation of CanMEDS 2015.</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addendum will come into effect on July 1, 2016 with the expectation that it will become part of the programs’ standard educational practice thereafter.</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Accountability for ensuring the curriculum is taught in accordance with the Generic OTR addendum and the Discipline-Specific OTR remains with the faculty and program.  </a:t>
            </a:r>
            <a:r>
              <a:rPr lang="en-CA" sz="1200" kern="1200" dirty="0" smtClean="0">
                <a:solidFill>
                  <a:schemeClr val="tx1"/>
                </a:solidFill>
                <a:effectLst/>
                <a:latin typeface="+mn-lt"/>
                <a:ea typeface="+mn-ea"/>
                <a:cs typeface="+mn-cs"/>
              </a:rPr>
              <a:t>Program Directors will be responsible for demonstrating that their programs incorporate the Addendum into their teaching and assessments of residents.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General accreditation standards will not change as a result of this addendum. Surveyors will, however, seek to determine how the CanMEDS 2015 OTR addendum has been integrated into training. Programs reviewed after July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2017 will be expected to demonstrate that these requirements have been integrated in the program’s curriculum.</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DA4803-E63E-4A39-92CD-BD53E4FB49AE}" type="slidenum">
              <a:rPr lang="en-US" smtClean="0"/>
              <a:t>28</a:t>
            </a:fld>
            <a:endParaRPr lang="en-US" dirty="0"/>
          </a:p>
        </p:txBody>
      </p:sp>
    </p:spTree>
    <p:extLst>
      <p:ext uri="{BB962C8B-B14F-4D97-AF65-F5344CB8AC3E}">
        <p14:creationId xmlns:p14="http://schemas.microsoft.com/office/powerpoint/2010/main" val="3302453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5A6EA532-0E50-A244-BC95-CADB00489449}" type="slidenum">
              <a:rPr lang="en-US" smtClean="0"/>
              <a:t>29</a:t>
            </a:fld>
            <a:endParaRPr lang="en-US" dirty="0"/>
          </a:p>
        </p:txBody>
      </p:sp>
    </p:spTree>
    <p:extLst>
      <p:ext uri="{BB962C8B-B14F-4D97-AF65-F5344CB8AC3E}">
        <p14:creationId xmlns:p14="http://schemas.microsoft.com/office/powerpoint/2010/main" val="2991896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0777C-14D1-41DA-B8D3-822E525FFAF7}" type="slidenum">
              <a:rPr lang="en-US" smtClean="0"/>
              <a:t>30</a:t>
            </a:fld>
            <a:endParaRPr lang="en-US" dirty="0"/>
          </a:p>
        </p:txBody>
      </p:sp>
    </p:spTree>
    <p:extLst>
      <p:ext uri="{BB962C8B-B14F-4D97-AF65-F5344CB8AC3E}">
        <p14:creationId xmlns:p14="http://schemas.microsoft.com/office/powerpoint/2010/main" val="3369051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latin typeface="Verdana" panose="020B0604030504040204" pitchFamily="34" charset="0"/>
                <a:ea typeface="Verdana" panose="020B0604030504040204" pitchFamily="34" charset="0"/>
                <a:cs typeface="Verdana" panose="020B0604030504040204" pitchFamily="34" charset="0"/>
              </a:rPr>
              <a:t>There</a:t>
            </a:r>
            <a:r>
              <a:rPr lang="en-US" sz="1000" baseline="0" dirty="0" smtClean="0">
                <a:latin typeface="Verdana" panose="020B0604030504040204" pitchFamily="34" charset="0"/>
                <a:ea typeface="Verdana" panose="020B0604030504040204" pitchFamily="34" charset="0"/>
                <a:cs typeface="Verdana" panose="020B0604030504040204" pitchFamily="34" charset="0"/>
              </a:rPr>
              <a:t> is no question that the Canadian medical education system is one of the best in the world. Our system produces </a:t>
            </a:r>
            <a:r>
              <a:rPr lang="en-US" sz="1000" dirty="0" smtClean="0">
                <a:latin typeface="Verdana" panose="020B0604030504040204" pitchFamily="34" charset="0"/>
                <a:ea typeface="Verdana" panose="020B0604030504040204" pitchFamily="34" charset="0"/>
                <a:cs typeface="Verdana" panose="020B0604030504040204" pitchFamily="34" charset="0"/>
              </a:rPr>
              <a:t>excellent physicians.</a:t>
            </a:r>
          </a:p>
          <a:p>
            <a:pPr marL="171450" indent="-171450">
              <a:buFont typeface="Arial" panose="020B0604020202020204" pitchFamily="34" charset="0"/>
              <a:buChar char="•"/>
            </a:pPr>
            <a:r>
              <a:rPr lang="en-US" sz="1000" dirty="0" smtClean="0">
                <a:latin typeface="Verdana" panose="020B0604030504040204" pitchFamily="34" charset="0"/>
                <a:ea typeface="Verdana" panose="020B0604030504040204" pitchFamily="34" charset="0"/>
                <a:cs typeface="Verdana" panose="020B0604030504040204" pitchFamily="34" charset="0"/>
              </a:rPr>
              <a:t>So, why change? </a:t>
            </a:r>
          </a:p>
          <a:p>
            <a:pPr marL="0" indent="0">
              <a:buFont typeface="Arial" panose="020B0604020202020204" pitchFamily="34" charset="0"/>
              <a:buNone/>
            </a:pP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latin typeface="Verdana" panose="020B0604030504040204" pitchFamily="34" charset="0"/>
                <a:ea typeface="Verdana" panose="020B0604030504040204" pitchFamily="34" charset="0"/>
                <a:cs typeface="Verdana" panose="020B0604030504040204" pitchFamily="34" charset="0"/>
              </a:rPr>
              <a:t>Well, during</a:t>
            </a:r>
            <a:r>
              <a:rPr lang="en-US" sz="1000" baseline="0" dirty="0" smtClean="0">
                <a:latin typeface="Verdana" panose="020B0604030504040204" pitchFamily="34" charset="0"/>
                <a:ea typeface="Verdana" panose="020B0604030504040204" pitchFamily="34" charset="0"/>
                <a:cs typeface="Verdana" panose="020B0604030504040204" pitchFamily="34" charset="0"/>
              </a:rPr>
              <a:t> </a:t>
            </a:r>
            <a:r>
              <a:rPr lang="en-US" sz="1000" dirty="0" smtClean="0">
                <a:latin typeface="Verdana" panose="020B0604030504040204" pitchFamily="34" charset="0"/>
                <a:ea typeface="Verdana" panose="020B0604030504040204" pitchFamily="34" charset="0"/>
                <a:cs typeface="Verdana" panose="020B0604030504040204" pitchFamily="34" charset="0"/>
              </a:rPr>
              <a:t>the past</a:t>
            </a:r>
            <a:r>
              <a:rPr lang="en-US" sz="1000" baseline="0" dirty="0" smtClean="0">
                <a:latin typeface="Verdana" panose="020B0604030504040204" pitchFamily="34" charset="0"/>
                <a:ea typeface="Verdana" panose="020B0604030504040204" pitchFamily="34" charset="0"/>
                <a:cs typeface="Verdana" panose="020B0604030504040204" pitchFamily="34" charset="0"/>
              </a:rPr>
              <a:t> 100 years there has been very little change to our model of education.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latin typeface="Verdana" panose="020B0604030504040204" pitchFamily="34" charset="0"/>
                <a:ea typeface="Verdana" panose="020B0604030504040204" pitchFamily="34" charset="0"/>
                <a:cs typeface="Verdana" panose="020B0604030504040204" pitchFamily="34" charset="0"/>
              </a:rPr>
              <a:t>Despite this, the </a:t>
            </a:r>
            <a:r>
              <a:rPr lang="en-US" sz="1200" kern="1200" dirty="0" smtClean="0">
                <a:solidFill>
                  <a:schemeClr val="tx1"/>
                </a:solidFill>
                <a:effectLst/>
                <a:latin typeface="+mn-lt"/>
                <a:ea typeface="+mn-ea"/>
                <a:cs typeface="+mn-cs"/>
              </a:rPr>
              <a:t>role</a:t>
            </a:r>
            <a:r>
              <a:rPr lang="en-US" sz="1200" kern="1200" baseline="0" dirty="0" smtClean="0">
                <a:solidFill>
                  <a:schemeClr val="tx1"/>
                </a:solidFill>
                <a:effectLst/>
                <a:latin typeface="+mn-lt"/>
                <a:ea typeface="+mn-ea"/>
                <a:cs typeface="+mn-cs"/>
              </a:rPr>
              <a:t> of, demands on and </a:t>
            </a:r>
            <a:r>
              <a:rPr lang="en-US" sz="1200" kern="1200" dirty="0" smtClean="0">
                <a:solidFill>
                  <a:schemeClr val="tx1"/>
                </a:solidFill>
                <a:effectLst/>
                <a:latin typeface="+mn-lt"/>
                <a:ea typeface="+mn-ea"/>
                <a:cs typeface="+mn-cs"/>
              </a:rPr>
              <a:t>expectations physicians</a:t>
            </a:r>
            <a:r>
              <a:rPr lang="en-US" sz="1200" kern="1200" baseline="0" dirty="0" smtClean="0">
                <a:solidFill>
                  <a:schemeClr val="tx1"/>
                </a:solidFill>
                <a:effectLst/>
                <a:latin typeface="+mn-lt"/>
                <a:ea typeface="+mn-ea"/>
                <a:cs typeface="+mn-cs"/>
              </a:rPr>
              <a:t> have evolved considerably.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Today, physicians are expected to constantly update their knowledge and transfer new skills into practice.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There is an increasing call for physician accountability and both society and the regulatory authorities require physicians to openly demonstrate performance and competence.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There is also evidence to suggest that our existing system doesn’t completely prepare physicians for the realities of practice.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fact, the current system</a:t>
            </a:r>
            <a:r>
              <a:rPr lang="en-US" sz="1200" kern="1200" baseline="0" dirty="0" smtClean="0">
                <a:solidFill>
                  <a:schemeClr val="tx1"/>
                </a:solidFill>
                <a:effectLst/>
                <a:latin typeface="+mn-lt"/>
                <a:ea typeface="+mn-ea"/>
                <a:cs typeface="+mn-cs"/>
              </a:rPr>
              <a:t> leaves a number of gaps in the way it </a:t>
            </a:r>
            <a:r>
              <a:rPr lang="en-CA" sz="1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prepares and supports trainees and practicing physicians. These include</a:t>
            </a:r>
          </a:p>
          <a:p>
            <a:pPr marL="800100" lvl="1" indent="-342900">
              <a:spcAft>
                <a:spcPts val="600"/>
              </a:spcAft>
              <a:buFont typeface="Arial" panose="020B0604020202020204" pitchFamily="34" charset="0"/>
              <a:buChar char="•"/>
            </a:pPr>
            <a:r>
              <a:rPr lang="en-CA" sz="1000" spc="0" baseline="0" dirty="0" smtClean="0">
                <a:latin typeface="Verdana" panose="020B0604030504040204" pitchFamily="34" charset="0"/>
                <a:ea typeface="Verdana" panose="020B0604030504040204" pitchFamily="34" charset="0"/>
                <a:cs typeface="Verdana" panose="020B0604030504040204" pitchFamily="34" charset="0"/>
              </a:rPr>
              <a:t>The potential for students to graduate with gaps in readiness-to-practice</a:t>
            </a:r>
          </a:p>
          <a:p>
            <a:pPr marL="800100" lvl="1" indent="-342900">
              <a:spcAft>
                <a:spcPts val="600"/>
              </a:spcAft>
              <a:buFont typeface="Arial" panose="020B0604020202020204" pitchFamily="34" charset="0"/>
              <a:buChar char="•"/>
            </a:pPr>
            <a:r>
              <a:rPr lang="en-US" sz="1000" dirty="0" smtClean="0">
                <a:latin typeface="Verdana" panose="020B0604030504040204" pitchFamily="34" charset="0"/>
                <a:ea typeface="Verdana" panose="020B0604030504040204" pitchFamily="34" charset="0"/>
                <a:cs typeface="Verdana" panose="020B0604030504040204" pitchFamily="34" charset="0"/>
              </a:rPr>
              <a:t>Lack of transparency when demonstrating continuing competence</a:t>
            </a:r>
          </a:p>
          <a:p>
            <a:pPr marL="800100" lvl="1" indent="-342900">
              <a:spcAft>
                <a:spcPts val="600"/>
              </a:spcAft>
              <a:buFont typeface="Arial" panose="020B0604020202020204" pitchFamily="34" charset="0"/>
              <a:buChar char="•"/>
            </a:pPr>
            <a:r>
              <a:rPr lang="en-US" sz="1000" spc="0" baseline="0" dirty="0" smtClean="0">
                <a:latin typeface="Verdana" panose="020B0604030504040204" pitchFamily="34" charset="0"/>
                <a:ea typeface="Verdana" panose="020B0604030504040204" pitchFamily="34" charset="0"/>
                <a:cs typeface="Verdana" panose="020B0604030504040204" pitchFamily="34" charset="0"/>
              </a:rPr>
              <a:t>Criticism around the ad-hoc nature of medical education and lifelong learning, and </a:t>
            </a:r>
          </a:p>
          <a:p>
            <a:pPr marL="800100" lvl="1" indent="-342900">
              <a:spcAft>
                <a:spcPts val="600"/>
              </a:spcAft>
              <a:buFont typeface="Arial" panose="020B0604020202020204" pitchFamily="34" charset="0"/>
              <a:buChar char="•"/>
            </a:pPr>
            <a:r>
              <a:rPr lang="en-US" sz="1000" spc="0" baseline="0" dirty="0" smtClean="0">
                <a:latin typeface="Verdana" panose="020B0604030504040204" pitchFamily="34" charset="0"/>
                <a:ea typeface="Verdana" panose="020B0604030504040204" pitchFamily="34" charset="0"/>
                <a:cs typeface="Verdana" panose="020B0604030504040204" pitchFamily="34" charset="0"/>
              </a:rPr>
              <a:t>Difficulty in determining when new are needed throughout practice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order to better</a:t>
            </a:r>
            <a:r>
              <a:rPr lang="en-US" sz="1200" kern="1200" baseline="0" dirty="0" smtClean="0">
                <a:solidFill>
                  <a:schemeClr val="tx1"/>
                </a:solidFill>
                <a:effectLst/>
                <a:latin typeface="+mn-lt"/>
                <a:ea typeface="+mn-ea"/>
                <a:cs typeface="+mn-cs"/>
              </a:rPr>
              <a:t> meet 21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physician needs, our education needs to evolve and reflect 21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practices. </a:t>
            </a:r>
            <a:endParaRPr lang="en-US" dirty="0"/>
          </a:p>
        </p:txBody>
      </p:sp>
      <p:sp>
        <p:nvSpPr>
          <p:cNvPr id="4" name="Slide Number Placeholder 3"/>
          <p:cNvSpPr>
            <a:spLocks noGrp="1"/>
          </p:cNvSpPr>
          <p:nvPr>
            <p:ph type="sldNum" sz="quarter" idx="10"/>
          </p:nvPr>
        </p:nvSpPr>
        <p:spPr/>
        <p:txBody>
          <a:bodyPr/>
          <a:lstStyle/>
          <a:p>
            <a:fld id="{5BB0777C-14D1-41DA-B8D3-822E525FFAF7}" type="slidenum">
              <a:rPr lang="en-US" smtClean="0"/>
              <a:t>3</a:t>
            </a:fld>
            <a:endParaRPr lang="en-US" dirty="0"/>
          </a:p>
        </p:txBody>
      </p:sp>
    </p:spTree>
    <p:extLst>
      <p:ext uri="{BB962C8B-B14F-4D97-AF65-F5344CB8AC3E}">
        <p14:creationId xmlns:p14="http://schemas.microsoft.com/office/powerpoint/2010/main" val="1664168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The Royal College is taking a phased approach to CBD roll-out and implementation. We anticipate that all specialty and subspecialty programs in Canada will adopt CBD in gradual phases – a transition that will occur until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 support implementation all disciplines have been grouped into an adoption groups known as Cohorts. </a:t>
            </a:r>
            <a:endParaRPr lang="en-CA" sz="1200" b="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 I’ve mentioned previously, disciplines</a:t>
            </a:r>
            <a:r>
              <a:rPr lang="en-US" baseline="0" dirty="0" smtClean="0"/>
              <a:t> who are part of Cohorts 1 and 2 have already begun working to adopt competency-based practice.</a:t>
            </a:r>
            <a:r>
              <a:rPr kumimoji="0" lang="en-US" sz="1200" b="0"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These adopters have been developing  specialty-specific milestones, EPAs, define stages of training and determine assessment practices</a:t>
            </a:r>
            <a:endParaRPr lang="en-US" baseline="0" dirty="0" smtClean="0"/>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endParaRPr kumimoji="0" lang="en-CA" sz="1200" b="0" i="0" u="none" strike="noStrike" kern="0" cap="none" spc="0" normalizeH="0" baseline="0" noProof="0" dirty="0" smtClean="0">
              <a:ln>
                <a:noFill/>
              </a:ln>
              <a:solidFill>
                <a:srgbClr val="000000"/>
              </a:solidFill>
              <a:effectLst/>
              <a:uLnTx/>
              <a:uFillTx/>
            </a:endParaRP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kumimoji="0" lang="en-CA" sz="1200" b="0" i="0" u="none" strike="noStrike" kern="0" cap="none" spc="0" normalizeH="0" baseline="0" noProof="0" dirty="0" smtClean="0">
                <a:ln>
                  <a:noFill/>
                </a:ln>
                <a:solidFill>
                  <a:srgbClr val="000000"/>
                </a:solidFill>
                <a:effectLst/>
                <a:uLnTx/>
                <a:uFillTx/>
              </a:rPr>
              <a:t>Cohort 1, which consists of </a:t>
            </a:r>
            <a:r>
              <a:rPr kumimoji="0" lang="en-US" sz="1200" b="0" i="0" u="none" strike="noStrike" kern="0" cap="none" spc="0" normalizeH="0" baseline="0" noProof="0" dirty="0" smtClean="0">
                <a:ln>
                  <a:noFill/>
                </a:ln>
                <a:solidFill>
                  <a:prstClr val="black"/>
                </a:solidFill>
                <a:effectLst/>
                <a:uLnTx/>
                <a:uFillTx/>
              </a:rPr>
              <a:t>Medical </a:t>
            </a:r>
            <a:r>
              <a:rPr kumimoji="0" lang="en-US" sz="1200" b="0"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Oncology, and Otolaryngology – Head and Neck Surgery</a:t>
            </a:r>
            <a:r>
              <a:rPr kumimoji="0" lang="en-CA" sz="1200" b="0" i="0" u="none" strike="noStrike" kern="0" cap="none" spc="0" normalizeH="0" baseline="0" noProof="0" dirty="0" smtClean="0">
                <a:ln>
                  <a:noFill/>
                </a:ln>
                <a:solidFill>
                  <a:srgbClr val="000000"/>
                </a:solidFill>
                <a:effectLst/>
                <a:uLnTx/>
                <a:uFillTx/>
              </a:rPr>
              <a:t> began work in Fall 2014 . </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original intent was to launch CBD fully for Cohort One, year one residents in July 2016</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However o</a:t>
            </a:r>
            <a:r>
              <a:rPr lang="en-CA" sz="1200" kern="1200" dirty="0" err="1" smtClean="0">
                <a:solidFill>
                  <a:schemeClr val="tx1"/>
                </a:solidFill>
                <a:effectLst/>
                <a:latin typeface="+mn-lt"/>
                <a:ea typeface="+mn-ea"/>
                <a:cs typeface="+mn-cs"/>
              </a:rPr>
              <a:t>ver</a:t>
            </a:r>
            <a:r>
              <a:rPr lang="en-CA" sz="1200" kern="1200" dirty="0" smtClean="0">
                <a:solidFill>
                  <a:schemeClr val="tx1"/>
                </a:solidFill>
                <a:effectLst/>
                <a:latin typeface="+mn-lt"/>
                <a:ea typeface="+mn-ea"/>
                <a:cs typeface="+mn-cs"/>
              </a:rPr>
              <a:t> the past few months, the Royal College has</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received feedback from medical school partners expressing logistical, technology and resource concerns with the existing implementation model and timeline. </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Many faculties have also indicated that that want to be more fully engaged in developing the CBD implementation strategy. </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Respecting this input, we have chosen to delay the full launch of CBD with Cohort One</a:t>
            </a:r>
            <a:r>
              <a:rPr lang="en-CA" sz="1200" kern="1200" baseline="0" dirty="0" smtClean="0">
                <a:solidFill>
                  <a:schemeClr val="tx1"/>
                </a:solidFill>
                <a:effectLst/>
                <a:latin typeface="+mn-lt"/>
                <a:ea typeface="+mn-ea"/>
                <a:cs typeface="+mn-cs"/>
              </a:rPr>
              <a:t> in July 2016.</a:t>
            </a:r>
            <a:endParaRPr lang="en-CA" sz="1200" kern="120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Instead,</a:t>
            </a:r>
            <a:r>
              <a:rPr lang="en-US" sz="1200" kern="1200" baseline="0" dirty="0" smtClean="0">
                <a:solidFill>
                  <a:schemeClr val="tx1"/>
                </a:solidFill>
                <a:effectLst/>
                <a:latin typeface="+mn-lt"/>
                <a:ea typeface="+mn-ea"/>
                <a:cs typeface="+mn-cs"/>
              </a:rPr>
              <a:t> we will work with Cohort One in 2016 to field test various aspects of CBD – such as </a:t>
            </a:r>
            <a:r>
              <a:rPr lang="en-CA" sz="1200" kern="1200" dirty="0" smtClean="0">
                <a:solidFill>
                  <a:schemeClr val="tx1"/>
                </a:solidFill>
                <a:effectLst/>
                <a:latin typeface="+mn-lt"/>
                <a:ea typeface="+mn-ea"/>
                <a:cs typeface="+mn-cs"/>
              </a:rPr>
              <a:t>formation/role of a competence committee, the flow of new assessment processes, and the use of faculty development resources </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These testing activities will allow us to improve our model and check for any unintended consequences. Furthermore, the lessons learned from each testing experience will help inform and modify implementation activities moving forward.</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B0777C-14D1-41DA-B8D3-822E525FFAF7}" type="slidenum">
              <a:rPr lang="en-US" smtClean="0"/>
              <a:t>31</a:t>
            </a:fld>
            <a:endParaRPr lang="en-US" dirty="0"/>
          </a:p>
        </p:txBody>
      </p:sp>
    </p:spTree>
    <p:extLst>
      <p:ext uri="{BB962C8B-B14F-4D97-AF65-F5344CB8AC3E}">
        <p14:creationId xmlns:p14="http://schemas.microsoft.com/office/powerpoint/2010/main" val="2713200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are steadfast in our commitment to implementing CBD and we </a:t>
            </a:r>
            <a:r>
              <a:rPr lang="en-CA" sz="1200" kern="1200" dirty="0" smtClean="0">
                <a:solidFill>
                  <a:schemeClr val="tx1"/>
                </a:solidFill>
                <a:effectLst/>
                <a:latin typeface="+mn-lt"/>
                <a:ea typeface="+mn-ea"/>
                <a:cs typeface="+mn-cs"/>
              </a:rPr>
              <a:t>have begun reaching out to o</a:t>
            </a:r>
            <a:r>
              <a:rPr lang="en-CA" sz="1200" kern="1200" baseline="0" dirty="0" smtClean="0">
                <a:solidFill>
                  <a:schemeClr val="tx1"/>
                </a:solidFill>
                <a:effectLst/>
                <a:latin typeface="+mn-lt"/>
                <a:ea typeface="+mn-ea"/>
                <a:cs typeface="+mn-cs"/>
              </a:rPr>
              <a:t>ur partners to develop a new model of engagement and determine implementation timelines</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lang="en-CA" sz="1200" kern="1200" baseline="0" dirty="0" smtClean="0">
                <a:solidFill>
                  <a:schemeClr val="tx1"/>
                </a:solidFill>
                <a:effectLst/>
                <a:latin typeface="+mn-lt"/>
                <a:ea typeface="+mn-ea"/>
                <a:cs typeface="+mn-cs"/>
              </a:rPr>
              <a:t>At this time, we anticipate </a:t>
            </a:r>
            <a:r>
              <a:rPr lang="en-CA" sz="1200" kern="1200" dirty="0" smtClean="0">
                <a:solidFill>
                  <a:schemeClr val="tx1"/>
                </a:solidFill>
                <a:effectLst/>
                <a:latin typeface="+mn-lt"/>
                <a:ea typeface="+mn-ea"/>
                <a:cs typeface="+mn-cs"/>
              </a:rPr>
              <a:t>that the remaining disciplines will test, refine and adopt as per the Cohort schedule</a:t>
            </a:r>
            <a:r>
              <a:rPr lang="en-CA" sz="1200" kern="1200" baseline="0" dirty="0" smtClean="0">
                <a:solidFill>
                  <a:schemeClr val="tx1"/>
                </a:solidFill>
                <a:effectLst/>
                <a:latin typeface="+mn-lt"/>
                <a:ea typeface="+mn-ea"/>
                <a:cs typeface="+mn-cs"/>
              </a:rPr>
              <a:t> you see here.</a:t>
            </a:r>
          </a:p>
          <a:p>
            <a:pPr marL="171450" marR="0" lvl="0" indent="-171450" algn="l" defTabSz="914400" rtl="0" eaLnBrk="0" fontAlgn="base" latinLnBrk="0" hangingPunct="0">
              <a:lnSpc>
                <a:spcPct val="100000"/>
              </a:lnSpc>
              <a:spcBef>
                <a:spcPct val="20000"/>
              </a:spcBef>
              <a:spcAft>
                <a:spcPts val="864"/>
              </a:spcAft>
              <a:buClrTx/>
              <a:buSzTx/>
              <a:buFont typeface="Arial" panose="020B0604020202020204" pitchFamily="34" charset="0"/>
              <a:buChar char="•"/>
              <a:tabLst/>
              <a:defRPr/>
            </a:pPr>
            <a:r>
              <a:rPr lang="en-CA" sz="1200" kern="1200" baseline="0" dirty="0" smtClean="0">
                <a:solidFill>
                  <a:schemeClr val="tx1"/>
                </a:solidFill>
                <a:effectLst/>
                <a:latin typeface="+mn-lt"/>
                <a:ea typeface="+mn-ea"/>
                <a:cs typeface="+mn-cs"/>
              </a:rPr>
              <a:t>However, this schedule </a:t>
            </a:r>
            <a:r>
              <a:rPr lang="en-US" sz="1200" kern="1200" baseline="0" dirty="0" smtClean="0">
                <a:solidFill>
                  <a:schemeClr val="tx1"/>
                </a:solidFill>
                <a:effectLst/>
                <a:latin typeface="+mn-lt"/>
                <a:ea typeface="+mn-ea"/>
                <a:cs typeface="+mn-cs"/>
              </a:rPr>
              <a:t>is not set in stone and may </a:t>
            </a:r>
            <a:r>
              <a:rPr lang="en-US" baseline="0" dirty="0" smtClean="0"/>
              <a:t>change as lessons are learned and feedback received</a:t>
            </a:r>
          </a:p>
          <a:p>
            <a:endParaRPr lang="en-US" baseline="0" dirty="0" smtClean="0"/>
          </a:p>
        </p:txBody>
      </p:sp>
      <p:sp>
        <p:nvSpPr>
          <p:cNvPr id="4" name="Slide Number Placeholder 3"/>
          <p:cNvSpPr>
            <a:spLocks noGrp="1"/>
          </p:cNvSpPr>
          <p:nvPr>
            <p:ph type="sldNum" sz="quarter" idx="10"/>
          </p:nvPr>
        </p:nvSpPr>
        <p:spPr/>
        <p:txBody>
          <a:bodyPr/>
          <a:lstStyle/>
          <a:p>
            <a:fld id="{251A8FDD-5DCF-47D9-8026-9FFE22E7986C}" type="slidenum">
              <a:rPr lang="en-US" smtClean="0"/>
              <a:pPr/>
              <a:t>32</a:t>
            </a:fld>
            <a:endParaRPr lang="en-US" dirty="0"/>
          </a:p>
        </p:txBody>
      </p:sp>
    </p:spTree>
    <p:extLst>
      <p:ext uri="{BB962C8B-B14F-4D97-AF65-F5344CB8AC3E}">
        <p14:creationId xmlns:p14="http://schemas.microsoft.com/office/powerpoint/2010/main" val="2809774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Now that I’ve discussed changes to  the Cohort schedule, let’s look a little</a:t>
            </a:r>
            <a:r>
              <a:rPr lang="en-US" baseline="0" dirty="0" smtClean="0"/>
              <a:t> more about what the Rollout entails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Adoption of CBD starts with the</a:t>
            </a:r>
            <a:r>
              <a:rPr lang="en-US" sz="1200" b="1" kern="1200" dirty="0" smtClean="0">
                <a:solidFill>
                  <a:schemeClr val="tx1"/>
                </a:solidFill>
                <a:effectLst/>
                <a:latin typeface="+mn-lt"/>
                <a:ea typeface="+mn-ea"/>
                <a:cs typeface="+mn-cs"/>
              </a:rPr>
              <a:t> specialty committee</a:t>
            </a:r>
            <a:r>
              <a:rPr lang="en-US" sz="1200" kern="1200" dirty="0" smtClean="0">
                <a:solidFill>
                  <a:schemeClr val="tx1"/>
                </a:solidFill>
                <a:effectLst/>
                <a:latin typeface="+mn-lt"/>
                <a:ea typeface="+mn-ea"/>
                <a:cs typeface="+mn-cs"/>
              </a:rPr>
              <a:t> of each discipline</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(along </a:t>
            </a:r>
            <a:r>
              <a:rPr lang="en-US" sz="1200" kern="1200" dirty="0" smtClean="0">
                <a:solidFill>
                  <a:schemeClr val="tx1"/>
                </a:solidFill>
                <a:effectLst/>
                <a:latin typeface="+mn-lt"/>
                <a:ea typeface="+mn-ea"/>
                <a:cs typeface="+mn-cs"/>
              </a:rPr>
              <a:t>with program directors, clinician educators, continuing professional development experts and invited guests).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 </a:t>
            </a:r>
            <a:r>
              <a:rPr lang="en-US" sz="1200" b="1" kern="1200" dirty="0" smtClean="0">
                <a:solidFill>
                  <a:schemeClr val="tx1"/>
                </a:solidFill>
                <a:effectLst/>
                <a:latin typeface="+mn-lt"/>
                <a:ea typeface="+mn-ea"/>
                <a:cs typeface="+mn-cs"/>
              </a:rPr>
              <a:t>approximately two-years, </a:t>
            </a:r>
            <a:r>
              <a:rPr lang="en-US" sz="1200" kern="1200" dirty="0" smtClean="0">
                <a:solidFill>
                  <a:schemeClr val="tx1"/>
                </a:solidFill>
                <a:effectLst/>
                <a:latin typeface="+mn-lt"/>
                <a:ea typeface="+mn-ea"/>
                <a:cs typeface="+mn-cs"/>
              </a:rPr>
              <a:t>they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collaborate with the Royal College to </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u="none" strike="noStrike" kern="1200" dirty="0" smtClean="0">
                <a:solidFill>
                  <a:schemeClr val="tx1"/>
                </a:solidFill>
                <a:effectLst/>
                <a:latin typeface="+mn-lt"/>
                <a:ea typeface="+mn-ea"/>
                <a:cs typeface="+mn-cs"/>
              </a:rPr>
              <a:t>create specialty-</a:t>
            </a:r>
            <a:r>
              <a:rPr lang="en-US" sz="1200" u="sng" strike="noStrike" kern="1200" dirty="0" smtClean="0">
                <a:solidFill>
                  <a:schemeClr val="tx1"/>
                </a:solidFill>
                <a:effectLst/>
                <a:latin typeface="+mn-lt"/>
                <a:ea typeface="+mn-ea"/>
                <a:cs typeface="+mn-cs"/>
                <a:hlinkClick r:id="rId3"/>
              </a:rPr>
              <a:t>specific milestones and entrustable professional activities (EPAs</a:t>
            </a:r>
            <a:r>
              <a:rPr lang="en-US" sz="1200" u="none" strike="noStrike" kern="1200" dirty="0" smtClean="0">
                <a:solidFill>
                  <a:schemeClr val="tx1"/>
                </a:solidFill>
                <a:effectLst/>
                <a:latin typeface="+mn-lt"/>
                <a:ea typeface="+mn-ea"/>
                <a:cs typeface="+mn-cs"/>
              </a:rPr>
              <a:t>), </a:t>
            </a:r>
            <a:endParaRPr lang="en-CA" sz="1200" u="none" strike="noStrike"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u="none" strike="noStrike" kern="1200" dirty="0" smtClean="0">
                <a:solidFill>
                  <a:schemeClr val="tx1"/>
                </a:solidFill>
                <a:effectLst/>
                <a:latin typeface="+mn-lt"/>
                <a:ea typeface="+mn-ea"/>
                <a:cs typeface="+mn-cs"/>
              </a:rPr>
              <a:t>assign milestones and EPAs to each stage of training,</a:t>
            </a:r>
            <a:endParaRPr lang="en-CA" sz="1200" u="none" strike="noStrike"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u="none" strike="noStrike" kern="1200" dirty="0" smtClean="0">
                <a:solidFill>
                  <a:schemeClr val="tx1"/>
                </a:solidFill>
                <a:effectLst/>
                <a:latin typeface="+mn-lt"/>
                <a:ea typeface="+mn-ea"/>
                <a:cs typeface="+mn-cs"/>
              </a:rPr>
              <a:t>determine competency-based assessment practices </a:t>
            </a:r>
          </a:p>
          <a:p>
            <a:pPr marL="628650" lvl="1" indent="-171450">
              <a:buFont typeface="Arial" panose="020B0604020202020204" pitchFamily="34" charset="0"/>
              <a:buChar char="•"/>
            </a:pPr>
            <a:r>
              <a:rPr lang="en-US" sz="1200" u="none" strike="noStrike" kern="1200" dirty="0" smtClean="0">
                <a:solidFill>
                  <a:schemeClr val="tx1"/>
                </a:solidFill>
                <a:effectLst/>
                <a:latin typeface="+mn-lt"/>
                <a:ea typeface="+mn-ea"/>
                <a:cs typeface="+mn-cs"/>
              </a:rPr>
              <a:t>Create</a:t>
            </a:r>
            <a:r>
              <a:rPr lang="en-US" sz="1200" u="none" strike="noStrike" kern="1200" baseline="0" dirty="0" smtClean="0">
                <a:solidFill>
                  <a:schemeClr val="tx1"/>
                </a:solidFill>
                <a:effectLst/>
                <a:latin typeface="+mn-lt"/>
                <a:ea typeface="+mn-ea"/>
                <a:cs typeface="+mn-cs"/>
              </a:rPr>
              <a:t> new version of specialty specific training document (Ex objectives of training requirements)</a:t>
            </a:r>
            <a:endParaRPr lang="en-CA" sz="1200" u="none" strike="noStrike"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u="none" strike="noStrike" kern="1200" dirty="0" smtClean="0">
                <a:solidFill>
                  <a:schemeClr val="tx1"/>
                </a:solidFill>
                <a:effectLst/>
                <a:latin typeface="+mn-lt"/>
                <a:ea typeface="+mn-ea"/>
                <a:cs typeface="+mn-cs"/>
              </a:rPr>
              <a:t>prepare faculty and update the curriculum</a:t>
            </a:r>
          </a:p>
          <a:p>
            <a:pPr marL="171450" lvl="0" indent="-171450">
              <a:buFont typeface="Arial" panose="020B0604020202020204" pitchFamily="34" charset="0"/>
              <a:buChar char="•"/>
            </a:pPr>
            <a:r>
              <a:rPr lang="en-US" sz="1200" u="none" strike="noStrike" kern="1200" dirty="0" smtClean="0">
                <a:solidFill>
                  <a:schemeClr val="tx1"/>
                </a:solidFill>
                <a:effectLst/>
                <a:latin typeface="+mn-lt"/>
                <a:ea typeface="+mn-ea"/>
                <a:cs typeface="+mn-cs"/>
              </a:rPr>
              <a:t>This slide gives you</a:t>
            </a:r>
            <a:r>
              <a:rPr lang="en-US" sz="1200" u="none" strike="noStrike" kern="1200" baseline="0" dirty="0" smtClean="0">
                <a:solidFill>
                  <a:schemeClr val="tx1"/>
                </a:solidFill>
                <a:effectLst/>
                <a:latin typeface="+mn-lt"/>
                <a:ea typeface="+mn-ea"/>
                <a:cs typeface="+mn-cs"/>
              </a:rPr>
              <a:t> a high level view of the overall process leading up to residents entering a CBD program and continued as graduates enter a CBD continuing professional development system</a:t>
            </a:r>
            <a:endParaRPr lang="en-CA" sz="1200"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A6EA532-0E50-A244-BC95-CADB0048944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991896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I’m sure many of you are wondering how the CBD rollout will impact practicing physicians.</a:t>
            </a:r>
          </a:p>
          <a:p>
            <a:pPr marL="171450" indent="-171450">
              <a:buFont typeface="Arial" panose="020B0604020202020204" pitchFamily="34" charset="0"/>
              <a:buChar char="•"/>
            </a:pPr>
            <a:r>
              <a:rPr lang="en-US" baseline="0" dirty="0" smtClean="0"/>
              <a:t>Back in April 2015, the Royal College hosted an invitational summit on competency-based CPD which attracted over </a:t>
            </a:r>
            <a:r>
              <a:rPr lang="en-US" sz="1200" kern="1200" dirty="0" smtClean="0">
                <a:solidFill>
                  <a:schemeClr val="tx1"/>
                </a:solidFill>
                <a:effectLst/>
                <a:latin typeface="+mn-lt"/>
                <a:ea typeface="+mn-ea"/>
                <a:cs typeface="+mn-cs"/>
              </a:rPr>
              <a:t>100 CPD leaders, regulatory authority representatives, assessment experts and medical education scholars from 56 organizations.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Discussion focused on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rationale for competency-based CPD;</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potential role of the CanMEDS Framework and competency milestones and EPAs in clinical practice and lifelong learning;</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complexity of assessment within a specialist’s scope of practice; and </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implications for revisions to the Maintenance of Certification (MOC) Program.</a:t>
            </a:r>
            <a:endParaRPr lang="en-CA"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5A6EA532-0E50-A244-BC95-CADB00489449}" type="slidenum">
              <a:rPr lang="en-US" smtClean="0"/>
              <a:t>34</a:t>
            </a:fld>
            <a:endParaRPr lang="en-US" dirty="0"/>
          </a:p>
        </p:txBody>
      </p:sp>
    </p:spTree>
    <p:extLst>
      <p:ext uri="{BB962C8B-B14F-4D97-AF65-F5344CB8AC3E}">
        <p14:creationId xmlns:p14="http://schemas.microsoft.com/office/powerpoint/2010/main" val="2991896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Over the next year</a:t>
            </a:r>
            <a:r>
              <a:rPr lang="en-US" baseline="0" dirty="0" smtClean="0"/>
              <a:t> </a:t>
            </a:r>
            <a:r>
              <a:rPr lang="en-US" sz="1200" kern="1200" dirty="0" smtClean="0">
                <a:solidFill>
                  <a:schemeClr val="tx1"/>
                </a:solidFill>
                <a:effectLst/>
                <a:latin typeface="+mn-lt"/>
                <a:ea typeface="+mn-ea"/>
                <a:cs typeface="+mn-cs"/>
              </a:rPr>
              <a:t>the Royal College will continue to partner with Fellows, CPD experts, the medical education community and the National Specialty Societies to build the model for continuing professional development.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 As our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next steps, we will</a:t>
            </a:r>
            <a:r>
              <a:rPr lang="en-US" sz="1200" kern="1200" baseline="0" dirty="0" smtClean="0">
                <a:solidFill>
                  <a:schemeClr val="tx1"/>
                </a:solidFill>
                <a:effectLst/>
                <a:latin typeface="+mn-lt"/>
                <a:ea typeface="+mn-ea"/>
                <a:cs typeface="+mn-cs"/>
              </a:rPr>
              <a:t> be hosting a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Invitational Summit this spring to continue the competency-based CPD discussions. We are also</a:t>
            </a:r>
            <a:r>
              <a:rPr lang="en-US" sz="1200" kern="1200" dirty="0" smtClean="0">
                <a:solidFill>
                  <a:schemeClr val="tx1"/>
                </a:solidFill>
                <a:effectLst/>
                <a:latin typeface="+mn-lt"/>
                <a:ea typeface="+mn-ea"/>
                <a:cs typeface="+mn-cs"/>
              </a:rPr>
              <a:t> leading the collaborative</a:t>
            </a:r>
            <a:r>
              <a:rPr lang="en-US" sz="1200" kern="1200" baseline="0" dirty="0" smtClean="0">
                <a:solidFill>
                  <a:schemeClr val="tx1"/>
                </a:solidFill>
                <a:effectLst/>
                <a:latin typeface="+mn-lt"/>
                <a:ea typeface="+mn-ea"/>
                <a:cs typeface="+mn-cs"/>
              </a:rPr>
              <a:t> of a series of </a:t>
            </a:r>
            <a:r>
              <a:rPr lang="en-US" sz="1200" kern="1200" dirty="0" smtClean="0">
                <a:solidFill>
                  <a:schemeClr val="tx1"/>
                </a:solidFill>
                <a:effectLst/>
                <a:latin typeface="+mn-lt"/>
                <a:ea typeface="+mn-ea"/>
                <a:cs typeface="+mn-cs"/>
              </a:rPr>
              <a:t>white papers which</a:t>
            </a:r>
            <a:r>
              <a:rPr lang="en-US" sz="1200" kern="1200" baseline="0" dirty="0" smtClean="0">
                <a:solidFill>
                  <a:schemeClr val="tx1"/>
                </a:solidFill>
                <a:effectLst/>
                <a:latin typeface="+mn-lt"/>
                <a:ea typeface="+mn-ea"/>
                <a:cs typeface="+mn-cs"/>
              </a:rPr>
              <a:t> will </a:t>
            </a:r>
            <a:r>
              <a:rPr lang="en-US" sz="1200" kern="1200" dirty="0" smtClean="0">
                <a:solidFill>
                  <a:schemeClr val="tx1"/>
                </a:solidFill>
                <a:effectLst/>
                <a:latin typeface="+mn-lt"/>
                <a:ea typeface="+mn-ea"/>
                <a:cs typeface="+mn-cs"/>
              </a:rPr>
              <a:t>explore the opportunities and challenges of competency-based CPD. The title of the papers</a:t>
            </a:r>
            <a:r>
              <a:rPr lang="en-US" sz="1200" kern="1200" baseline="0" dirty="0" smtClean="0">
                <a:solidFill>
                  <a:schemeClr val="tx1"/>
                </a:solidFill>
                <a:effectLst/>
                <a:latin typeface="+mn-lt"/>
                <a:ea typeface="+mn-ea"/>
                <a:cs typeface="+mn-cs"/>
              </a:rPr>
              <a:t> are</a:t>
            </a:r>
          </a:p>
          <a:p>
            <a:pPr marL="628650" lvl="1" indent="-171450">
              <a:buFont typeface="Arial" panose="020B0604020202020204" pitchFamily="34" charset="0"/>
              <a:buChar char="•"/>
            </a:pPr>
            <a:r>
              <a:rPr lang="en-US" sz="1600" dirty="0" smtClean="0"/>
              <a:t>Scope of Practice and Competency-Based CPD</a:t>
            </a:r>
          </a:p>
          <a:p>
            <a:pPr marL="628650" lvl="1" indent="-171450">
              <a:buFont typeface="Arial" panose="020B0604020202020204" pitchFamily="34" charset="0"/>
              <a:buChar char="•"/>
            </a:pPr>
            <a:r>
              <a:rPr lang="en-US" sz="1600" dirty="0" smtClean="0"/>
              <a:t>Assessment and feedback within a Competency-Based CPD System</a:t>
            </a:r>
            <a:endParaRPr lang="en-CA" sz="1600" dirty="0" smtClean="0"/>
          </a:p>
          <a:p>
            <a:pPr marL="628650" lvl="1" indent="-171450">
              <a:buFont typeface="Arial" panose="020B0604020202020204" pitchFamily="34" charset="0"/>
              <a:buChar char="•"/>
            </a:pPr>
            <a:r>
              <a:rPr lang="en-US" sz="1600" dirty="0" smtClean="0"/>
              <a:t>Rationale for transitioning to a Competency-Based CPD System</a:t>
            </a:r>
            <a:endParaRPr lang="en-CA" sz="1600" dirty="0" smtClean="0"/>
          </a:p>
          <a:p>
            <a:pPr marL="628650" lvl="1" indent="-171450">
              <a:buFont typeface="Arial" panose="020B0604020202020204" pitchFamily="34" charset="0"/>
              <a:buChar char="•"/>
            </a:pPr>
            <a:r>
              <a:rPr lang="en-US" sz="1600" dirty="0" smtClean="0"/>
              <a:t>Transition to Competency-Based CPD: Roles and Implications for Learners, CPD Providers and the Health System</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 All papers and recommendations will be shared with stakeholders as we seek guidance and collaboration on a competency-based CPD model</a:t>
            </a:r>
            <a:r>
              <a:rPr lang="en-US" sz="1200" kern="1200" baseline="0" dirty="0" smtClean="0">
                <a:solidFill>
                  <a:schemeClr val="tx1"/>
                </a:solidFill>
                <a:effectLst/>
                <a:latin typeface="+mn-lt"/>
                <a:ea typeface="+mn-ea"/>
                <a:cs typeface="+mn-cs"/>
              </a:rPr>
              <a:t> and together we will create a series of recommendations on how to move forward in a manner that  the</a:t>
            </a:r>
            <a:r>
              <a:rPr lang="en-US" sz="1200" kern="1200" dirty="0" smtClean="0">
                <a:solidFill>
                  <a:schemeClr val="tx1"/>
                </a:solidFill>
                <a:effectLst/>
                <a:latin typeface="+mn-lt"/>
                <a:ea typeface="+mn-ea"/>
                <a:cs typeface="+mn-cs"/>
              </a:rPr>
              <a:t> needs of the public and of the profession.</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5A6EA532-0E50-A244-BC95-CADB00489449}" type="slidenum">
              <a:rPr lang="en-US" smtClean="0"/>
              <a:t>35</a:t>
            </a:fld>
            <a:endParaRPr lang="en-US" dirty="0"/>
          </a:p>
        </p:txBody>
      </p:sp>
    </p:spTree>
    <p:extLst>
      <p:ext uri="{BB962C8B-B14F-4D97-AF65-F5344CB8AC3E}">
        <p14:creationId xmlns:p14="http://schemas.microsoft.com/office/powerpoint/2010/main" val="2991896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5A6EA532-0E50-A244-BC95-CADB00489449}" type="slidenum">
              <a:rPr lang="en-US" smtClean="0"/>
              <a:t>36</a:t>
            </a:fld>
            <a:endParaRPr lang="en-US" dirty="0"/>
          </a:p>
        </p:txBody>
      </p:sp>
    </p:spTree>
    <p:extLst>
      <p:ext uri="{BB962C8B-B14F-4D97-AF65-F5344CB8AC3E}">
        <p14:creationId xmlns:p14="http://schemas.microsoft.com/office/powerpoint/2010/main" val="2991896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Now let’s talk about the</a:t>
            </a:r>
            <a:r>
              <a:rPr lang="en-US" baseline="0" dirty="0" smtClean="0"/>
              <a:t> concept of an ePortfolio</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B0777C-14D1-41DA-B8D3-822E525FFAF7}" type="slidenum">
              <a:rPr lang="en-US" smtClean="0"/>
              <a:t>37</a:t>
            </a:fld>
            <a:endParaRPr lang="en-US" dirty="0"/>
          </a:p>
        </p:txBody>
      </p:sp>
    </p:spTree>
    <p:extLst>
      <p:ext uri="{BB962C8B-B14F-4D97-AF65-F5344CB8AC3E}">
        <p14:creationId xmlns:p14="http://schemas.microsoft.com/office/powerpoint/2010/main" val="3182496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Many of you are familiar with MAINPORT, the system</a:t>
            </a:r>
            <a:r>
              <a:rPr lang="en-US" baseline="0" dirty="0" smtClean="0"/>
              <a:t> you use to </a:t>
            </a:r>
            <a:r>
              <a:rPr lang="en-US" sz="1200" kern="1200" dirty="0" smtClean="0">
                <a:solidFill>
                  <a:schemeClr val="tx1"/>
                </a:solidFill>
                <a:effectLst/>
                <a:latin typeface="+mn-lt"/>
                <a:ea typeface="+mn-ea"/>
                <a:cs typeface="+mn-cs"/>
              </a:rPr>
              <a:t>plan, record and monitor your continuing professional</a:t>
            </a:r>
            <a:r>
              <a:rPr lang="en-US" sz="1200" kern="1200" baseline="0" dirty="0" smtClean="0">
                <a:solidFill>
                  <a:schemeClr val="tx1"/>
                </a:solidFill>
                <a:effectLst/>
                <a:latin typeface="+mn-lt"/>
                <a:ea typeface="+mn-ea"/>
                <a:cs typeface="+mn-cs"/>
              </a:rPr>
              <a:t> development </a:t>
            </a:r>
            <a:r>
              <a:rPr lang="en-US" sz="1200" kern="1200" dirty="0" smtClean="0">
                <a:solidFill>
                  <a:schemeClr val="tx1"/>
                </a:solidFill>
                <a:effectLst/>
                <a:latin typeface="+mn-lt"/>
                <a:ea typeface="+mn-ea"/>
                <a:cs typeface="+mn-cs"/>
              </a:rPr>
              <a:t>activities </a:t>
            </a:r>
            <a:r>
              <a:rPr lang="en-US" baseline="0" dirty="0" smtClean="0"/>
              <a:t>for the </a:t>
            </a:r>
            <a:r>
              <a:rPr lang="en-US" sz="1200" kern="1200" dirty="0" smtClean="0">
                <a:solidFill>
                  <a:schemeClr val="tx1"/>
                </a:solidFill>
                <a:effectLst/>
                <a:latin typeface="+mn-lt"/>
                <a:ea typeface="+mn-ea"/>
                <a:cs typeface="+mn-cs"/>
              </a:rPr>
              <a:t>Maintenance of Certification (MOC) </a:t>
            </a:r>
            <a:r>
              <a:rPr lang="en-US" baseline="0" dirty="0" smtClean="0"/>
              <a:t>program.</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The original vision of CBD assumed that each discipline adopting CBD would use an enhanced</a:t>
            </a:r>
            <a:r>
              <a:rPr lang="en-CA" sz="1200" kern="1200" baseline="0" dirty="0" smtClean="0">
                <a:solidFill>
                  <a:schemeClr val="tx1"/>
                </a:solidFill>
                <a:effectLst/>
                <a:latin typeface="+mn-lt"/>
                <a:ea typeface="+mn-ea"/>
                <a:cs typeface="+mn-cs"/>
              </a:rPr>
              <a:t>, competency-based version of </a:t>
            </a:r>
            <a:r>
              <a:rPr lang="en-CA" sz="1200" kern="1200" dirty="0" smtClean="0">
                <a:solidFill>
                  <a:schemeClr val="tx1"/>
                </a:solidFill>
                <a:effectLst/>
                <a:latin typeface="+mn-lt"/>
                <a:ea typeface="+mn-ea"/>
                <a:cs typeface="+mn-cs"/>
              </a:rPr>
              <a:t>Royal College’s MAINPORT called</a:t>
            </a:r>
            <a:r>
              <a:rPr lang="en-CA" sz="1200" kern="1200" baseline="0" dirty="0" smtClean="0">
                <a:solidFill>
                  <a:schemeClr val="tx1"/>
                </a:solidFill>
                <a:effectLst/>
                <a:latin typeface="+mn-lt"/>
                <a:ea typeface="+mn-ea"/>
                <a:cs typeface="+mn-cs"/>
              </a:rPr>
              <a:t> MAINPORT ePortfolio</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However in the past few months, we have learned that many university partners already have systems in place that pose challenges to how we share, access and integrate data.</a:t>
            </a:r>
          </a:p>
          <a:p>
            <a:endParaRPr lang="en-US" dirty="0"/>
          </a:p>
        </p:txBody>
      </p:sp>
      <p:sp>
        <p:nvSpPr>
          <p:cNvPr id="4" name="Slide Number Placeholder 3"/>
          <p:cNvSpPr>
            <a:spLocks noGrp="1"/>
          </p:cNvSpPr>
          <p:nvPr>
            <p:ph type="sldNum" sz="quarter" idx="10"/>
          </p:nvPr>
        </p:nvSpPr>
        <p:spPr/>
        <p:txBody>
          <a:bodyPr/>
          <a:lstStyle/>
          <a:p>
            <a:fld id="{58DA4803-E63E-4A39-92CD-BD53E4FB49AE}" type="slidenum">
              <a:rPr lang="en-US" smtClean="0"/>
              <a:t>38</a:t>
            </a:fld>
            <a:endParaRPr lang="en-US" dirty="0"/>
          </a:p>
        </p:txBody>
      </p:sp>
    </p:spTree>
    <p:extLst>
      <p:ext uri="{BB962C8B-B14F-4D97-AF65-F5344CB8AC3E}">
        <p14:creationId xmlns:p14="http://schemas.microsoft.com/office/powerpoint/2010/main" val="3758332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So rather</a:t>
            </a:r>
            <a:r>
              <a:rPr lang="en-CA" sz="1200" kern="1200" baseline="0" dirty="0" smtClean="0">
                <a:solidFill>
                  <a:schemeClr val="tx1"/>
                </a:solidFill>
                <a:effectLst/>
                <a:latin typeface="+mn-lt"/>
                <a:ea typeface="+mn-ea"/>
                <a:cs typeface="+mn-cs"/>
              </a:rPr>
              <a:t> than moving </a:t>
            </a:r>
            <a:r>
              <a:rPr lang="en-CA" sz="1200" kern="1200" dirty="0" smtClean="0">
                <a:solidFill>
                  <a:schemeClr val="tx1"/>
                </a:solidFill>
                <a:effectLst/>
                <a:latin typeface="+mn-lt"/>
                <a:ea typeface="+mn-ea"/>
                <a:cs typeface="+mn-cs"/>
              </a:rPr>
              <a:t>full steam ahead, we are adjusting</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our approach to technology</a:t>
            </a:r>
            <a:r>
              <a:rPr lang="en-CA" sz="1200" kern="1200" baseline="0" dirty="0" smtClean="0">
                <a:solidFill>
                  <a:schemeClr val="tx1"/>
                </a:solidFill>
                <a:effectLst/>
                <a:latin typeface="+mn-lt"/>
                <a:ea typeface="+mn-ea"/>
                <a:cs typeface="+mn-cs"/>
              </a:rPr>
              <a:t> development.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in the process of developing</a:t>
            </a:r>
            <a:r>
              <a:rPr lang="en-US" sz="1200" kern="1200" baseline="0" dirty="0" smtClean="0">
                <a:solidFill>
                  <a:schemeClr val="tx1"/>
                </a:solidFill>
                <a:effectLst/>
                <a:latin typeface="+mn-lt"/>
                <a:ea typeface="+mn-ea"/>
                <a:cs typeface="+mn-cs"/>
              </a:rPr>
              <a:t> a clickable prototype of MAINPORT ePortfolio.</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This prototype will serve</a:t>
            </a:r>
            <a:r>
              <a:rPr lang="en-CA" sz="1200" kern="1200" baseline="0" dirty="0" smtClean="0">
                <a:solidFill>
                  <a:schemeClr val="tx1"/>
                </a:solidFill>
                <a:effectLst/>
                <a:latin typeface="+mn-lt"/>
                <a:ea typeface="+mn-ea"/>
                <a:cs typeface="+mn-cs"/>
              </a:rPr>
              <a:t> a proof of concept of the ePortfolio vision and will help </a:t>
            </a:r>
            <a:r>
              <a:rPr lang="en-CA" sz="1200" kern="1200" dirty="0" smtClean="0">
                <a:solidFill>
                  <a:schemeClr val="tx1"/>
                </a:solidFill>
                <a:effectLst/>
                <a:latin typeface="+mn-lt"/>
                <a:ea typeface="+mn-ea"/>
                <a:cs typeface="+mn-cs"/>
              </a:rPr>
              <a:t>clarify the data entry processes and assessment workflows which align with the original vision of CBD.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The prototype will be shared with our PG Dean partners and other stakeholders so that they can see how the planned assessment and tracking might work within CBD.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Using the prototype as a launch point we will then have informed conversations with our partners about our next steps.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Working together we will examine opportunities to integrate and leverage existing technology and create solutions within, and beyond MAINPORT, which are usable and practical at the local level.</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6EA532-0E50-A244-BC95-CADB00489449}" type="slidenum">
              <a:rPr lang="en-US" smtClean="0"/>
              <a:t>39</a:t>
            </a:fld>
            <a:endParaRPr lang="en-US" dirty="0"/>
          </a:p>
        </p:txBody>
      </p:sp>
    </p:spTree>
    <p:extLst>
      <p:ext uri="{BB962C8B-B14F-4D97-AF65-F5344CB8AC3E}">
        <p14:creationId xmlns:p14="http://schemas.microsoft.com/office/powerpoint/2010/main" val="3693578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5A6EA532-0E50-A244-BC95-CADB00489449}" type="slidenum">
              <a:rPr lang="en-US" smtClean="0"/>
              <a:t>40</a:t>
            </a:fld>
            <a:endParaRPr lang="en-US" dirty="0"/>
          </a:p>
        </p:txBody>
      </p:sp>
    </p:spTree>
    <p:extLst>
      <p:ext uri="{BB962C8B-B14F-4D97-AF65-F5344CB8AC3E}">
        <p14:creationId xmlns:p14="http://schemas.microsoft.com/office/powerpoint/2010/main" val="299189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latin typeface="Verdana" panose="020B0604030504040204" pitchFamily="34" charset="0"/>
                <a:ea typeface="Verdana" panose="020B0604030504040204" pitchFamily="34" charset="0"/>
                <a:cs typeface="Verdana" panose="020B0604030504040204" pitchFamily="34" charset="0"/>
              </a:rPr>
              <a:t>There is also evidence that </a:t>
            </a:r>
            <a:r>
              <a:rPr lang="en-US" sz="1000" baseline="0" dirty="0" smtClean="0">
                <a:latin typeface="Verdana" panose="020B0604030504040204" pitchFamily="34" charset="0"/>
                <a:ea typeface="Verdana" panose="020B0604030504040204" pitchFamily="34" charset="0"/>
                <a:cs typeface="Verdana" panose="020B0604030504040204" pitchFamily="34" charset="0"/>
              </a:rPr>
              <a:t>correlates training with performance in practice</a:t>
            </a:r>
          </a:p>
          <a:p>
            <a:pPr marL="171450" indent="-171450">
              <a:buFont typeface="Arial" panose="020B0604020202020204" pitchFamily="34" charset="0"/>
              <a:buChar char="•"/>
            </a:pPr>
            <a:r>
              <a:rPr lang="en-US" sz="1000" spc="0" baseline="0" dirty="0" smtClean="0">
                <a:latin typeface="Verdana" panose="020B0604030504040204" pitchFamily="34" charset="0"/>
                <a:ea typeface="Verdana" panose="020B0604030504040204" pitchFamily="34" charset="0"/>
                <a:cs typeface="Verdana" panose="020B0604030504040204" pitchFamily="34" charset="0"/>
              </a:rPr>
              <a:t>Dr. David Ash’s 2009 JAMA article demonstrates that a physicians’ training and experience can play a role in determining patient outcomes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BB0777C-14D1-41DA-B8D3-822E525FFAF7}" type="slidenum">
              <a:rPr lang="en-US" smtClean="0"/>
              <a:t>4</a:t>
            </a:fld>
            <a:endParaRPr lang="en-US" dirty="0"/>
          </a:p>
        </p:txBody>
      </p:sp>
    </p:spTree>
    <p:extLst>
      <p:ext uri="{BB962C8B-B14F-4D97-AF65-F5344CB8AC3E}">
        <p14:creationId xmlns:p14="http://schemas.microsoft.com/office/powerpoint/2010/main" val="1664168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 in a nutshell</a:t>
            </a:r>
            <a:r>
              <a:rPr lang="en-US" baseline="0" dirty="0" smtClean="0"/>
              <a:t> this has been a look at Competence by Design.</a:t>
            </a:r>
          </a:p>
          <a:p>
            <a:pPr marL="171450" indent="-171450">
              <a:buFont typeface="Arial" panose="020B0604020202020204" pitchFamily="34" charset="0"/>
              <a:buChar char="•"/>
            </a:pPr>
            <a:r>
              <a:rPr lang="en-US" baseline="0" dirty="0" smtClean="0"/>
              <a:t>As a quick summary here’s what we’ve discussed at </a:t>
            </a:r>
          </a:p>
          <a:p>
            <a:pPr marL="628650" lvl="1" indent="-171450">
              <a:buFont typeface="Arial" panose="020B0604020202020204" pitchFamily="34" charset="0"/>
              <a:buChar char="•"/>
            </a:pPr>
            <a:r>
              <a:rPr lang="en-US" baseline="0" dirty="0" smtClean="0"/>
              <a:t>Why we’re shifting to CBD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rPr>
              <a:t>To enhance patient care and better prepare learners for independent practice</a:t>
            </a:r>
          </a:p>
          <a:p>
            <a:pPr marL="628650" lvl="1" indent="-171450">
              <a:buFont typeface="Arial" panose="020B0604020202020204" pitchFamily="34" charset="0"/>
              <a:buChar char="•"/>
            </a:pPr>
            <a:r>
              <a:rPr lang="en-US" baseline="0" dirty="0" smtClean="0">
                <a:solidFill>
                  <a:schemeClr val="tx1"/>
                </a:solidFill>
              </a:rPr>
              <a:t>How we’re shifting to CBD</a:t>
            </a:r>
          </a:p>
          <a:p>
            <a:pPr marL="1085850" lvl="2" indent="-171450">
              <a:buFont typeface="Arial" panose="020B0604020202020204" pitchFamily="34" charset="0"/>
              <a:buChar char="•"/>
            </a:pPr>
            <a:r>
              <a:rPr lang="en-US" baseline="0" dirty="0" smtClean="0">
                <a:solidFill>
                  <a:schemeClr val="tx1"/>
                </a:solidFill>
              </a:rPr>
              <a:t>Using various concepts like stages, milestones and EPAs; the CanMEDS Framework and technology solutions</a:t>
            </a:r>
          </a:p>
          <a:p>
            <a:pPr marL="628650" lvl="1" indent="-171450">
              <a:buFont typeface="Arial" panose="020B0604020202020204" pitchFamily="34" charset="0"/>
              <a:buChar char="•"/>
            </a:pPr>
            <a:r>
              <a:rPr lang="en-US" baseline="0" dirty="0" smtClean="0">
                <a:solidFill>
                  <a:schemeClr val="tx1"/>
                </a:solidFill>
              </a:rPr>
              <a:t>And when we’re shifting to CBD</a:t>
            </a:r>
          </a:p>
          <a:p>
            <a:pPr marL="1085850" lvl="2" indent="-171450">
              <a:buFont typeface="Arial" panose="020B0604020202020204" pitchFamily="34" charset="0"/>
              <a:buChar char="•"/>
            </a:pPr>
            <a:r>
              <a:rPr lang="en-US" baseline="0" dirty="0" smtClean="0">
                <a:solidFill>
                  <a:schemeClr val="tx1"/>
                </a:solidFill>
              </a:rPr>
              <a:t>Starting with residency programs</a:t>
            </a:r>
          </a:p>
          <a:p>
            <a:pPr marL="1085850" lvl="2" indent="-171450">
              <a:buFont typeface="Arial" panose="020B0604020202020204" pitchFamily="34" charset="0"/>
              <a:buChar char="•"/>
            </a:pPr>
            <a:r>
              <a:rPr lang="en-US" baseline="0" dirty="0" smtClean="0">
                <a:solidFill>
                  <a:schemeClr val="tx1"/>
                </a:solidFill>
              </a:rPr>
              <a:t>Still working on a way to develop competency-based CPD</a:t>
            </a:r>
            <a:endParaRPr lang="en-US" baseline="0" dirty="0" smtClean="0"/>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5A6EA532-0E50-A244-BC95-CADB00489449}" type="slidenum">
              <a:rPr lang="en-US" smtClean="0"/>
              <a:t>41</a:t>
            </a:fld>
            <a:endParaRPr lang="en-US" dirty="0"/>
          </a:p>
        </p:txBody>
      </p:sp>
    </p:spTree>
    <p:extLst>
      <p:ext uri="{BB962C8B-B14F-4D97-AF65-F5344CB8AC3E}">
        <p14:creationId xmlns:p14="http://schemas.microsoft.com/office/powerpoint/2010/main" val="2991896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To help specialty</a:t>
            </a:r>
            <a:r>
              <a:rPr lang="en-CA" sz="1200" kern="1200" baseline="0" dirty="0" smtClean="0">
                <a:solidFill>
                  <a:schemeClr val="tx1"/>
                </a:solidFill>
                <a:effectLst/>
                <a:latin typeface="+mn-lt"/>
                <a:ea typeface="+mn-ea"/>
                <a:cs typeface="+mn-cs"/>
              </a:rPr>
              <a:t> committees, faculties and programs </a:t>
            </a:r>
            <a:r>
              <a:rPr lang="en-CA" sz="1200" kern="1200" dirty="0" smtClean="0">
                <a:solidFill>
                  <a:schemeClr val="tx1"/>
                </a:solidFill>
                <a:effectLst/>
                <a:latin typeface="+mn-lt"/>
                <a:ea typeface="+mn-ea"/>
                <a:cs typeface="+mn-cs"/>
              </a:rPr>
              <a:t>prepare for CBD and begin integrating the updated CanMEDS 2015 content into your programs, we’ve developed a number of tools and resources.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Please use and share these resources.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you can’t find what you’re looking for, or don’t think our resources fit your needs, let us</a:t>
            </a:r>
            <a:r>
              <a:rPr lang="en-US" sz="1200" kern="1200" baseline="0" dirty="0" smtClean="0">
                <a:solidFill>
                  <a:schemeClr val="tx1"/>
                </a:solidFill>
                <a:effectLst/>
                <a:latin typeface="+mn-lt"/>
                <a:ea typeface="+mn-ea"/>
                <a:cs typeface="+mn-cs"/>
              </a:rPr>
              <a:t> know by emailing cbd@ryalcollege.ca. </a:t>
            </a:r>
            <a:endParaRPr lang="en-US" sz="1200" kern="1200" dirty="0" smtClean="0">
              <a:solidFill>
                <a:schemeClr val="tx1"/>
              </a:solidFill>
              <a:effectLst/>
              <a:latin typeface="+mn-lt"/>
              <a:ea typeface="+mn-ea"/>
              <a:cs typeface="+mn-cs"/>
            </a:endParaRPr>
          </a:p>
          <a:p>
            <a:pPr defTabSz="931774">
              <a:defRPr/>
            </a:pPr>
            <a:endParaRPr lang="en-US" baseline="0" dirty="0" smtClean="0"/>
          </a:p>
          <a:p>
            <a:pPr defTabSz="931774">
              <a:defRPr/>
            </a:pPr>
            <a:r>
              <a:rPr lang="en-US" baseline="0" dirty="0" smtClean="0"/>
              <a:t>[All resources can be clicked on when slide deck is in presentation mode]</a:t>
            </a:r>
          </a:p>
          <a:p>
            <a:pPr defTabSz="931774">
              <a:defRPr/>
            </a:pPr>
            <a:endParaRPr lang="en-US" baseline="0" dirty="0" smtClean="0"/>
          </a:p>
          <a:p>
            <a:pPr defTabSz="931774">
              <a:defRPr/>
            </a:pPr>
            <a:r>
              <a:rPr lang="en-US" baseline="0" dirty="0" smtClean="0"/>
              <a:t>CanMEDS Framework - </a:t>
            </a:r>
            <a:r>
              <a:rPr lang="en-CA" dirty="0" smtClean="0">
                <a:hlinkClick r:id="rId3"/>
              </a:rPr>
              <a:t>http://www.royalcollege.ca/portal/page/portal/rc/canmeds/framework</a:t>
            </a:r>
            <a:endParaRPr lang="en-CA" dirty="0" smtClean="0"/>
          </a:p>
          <a:p>
            <a:pPr defTabSz="931774">
              <a:defRPr/>
            </a:pPr>
            <a:r>
              <a:rPr lang="en-US" dirty="0" smtClean="0"/>
              <a:t>CanMEDS</a:t>
            </a:r>
            <a:r>
              <a:rPr lang="en-US" baseline="0" dirty="0" smtClean="0"/>
              <a:t> Teaching and Assessment Tools Guide - </a:t>
            </a:r>
            <a:r>
              <a:rPr lang="en-CA" dirty="0" smtClean="0">
                <a:hlinkClick r:id="rId4"/>
              </a:rPr>
              <a:t>http://www.royalcollege.ca/portal/page/portal/rc/canmeds/resources/publications</a:t>
            </a:r>
            <a:endParaRPr lang="en-CA" dirty="0" smtClean="0"/>
          </a:p>
          <a:p>
            <a:pPr defTabSz="931774">
              <a:defRPr/>
            </a:pPr>
            <a:r>
              <a:rPr lang="en-US" dirty="0" smtClean="0"/>
              <a:t>CBD Roadmap - </a:t>
            </a:r>
            <a:r>
              <a:rPr lang="en-CA" dirty="0" smtClean="0">
                <a:hlinkClick r:id="rId5"/>
              </a:rPr>
              <a:t>http://www.royalcollege.ca/portal/page/portal/rc/common/documents/resources/cbd_road_map_e.pdf</a:t>
            </a:r>
            <a:endParaRPr lang="en-CA" dirty="0" smtClean="0"/>
          </a:p>
          <a:p>
            <a:pPr defTabSz="931774">
              <a:defRPr/>
            </a:pPr>
            <a:r>
              <a:rPr lang="en-US" dirty="0" smtClean="0"/>
              <a:t>Teaching QI in Residency Education</a:t>
            </a:r>
            <a:r>
              <a:rPr lang="en-US" baseline="0" dirty="0" smtClean="0"/>
              <a:t> - </a:t>
            </a:r>
            <a:r>
              <a:rPr lang="en-CA" dirty="0" smtClean="0"/>
              <a:t>http://www.royalcollege.ca/portal/page/portal/rc/canmeds/resources/publications#QI_Residency_education</a:t>
            </a:r>
          </a:p>
          <a:p>
            <a:pPr defTabSz="931774">
              <a:defRPr/>
            </a:pPr>
            <a:r>
              <a:rPr lang="en-US" dirty="0" smtClean="0"/>
              <a:t>The CBD Meantime</a:t>
            </a:r>
            <a:r>
              <a:rPr lang="en-US" baseline="0" dirty="0" smtClean="0"/>
              <a:t> Guide - </a:t>
            </a:r>
            <a:r>
              <a:rPr lang="en-CA" dirty="0" smtClean="0">
                <a:hlinkClick r:id="rId6"/>
              </a:rPr>
              <a:t>http://www.royalcollege.ca/cbd/resources/faculty_support </a:t>
            </a:r>
          </a:p>
          <a:p>
            <a:pPr defTabSz="931774">
              <a:defRPr/>
            </a:pPr>
            <a:r>
              <a:rPr lang="en-CA" dirty="0" smtClean="0"/>
              <a:t>CanMEDS Summary Cards - </a:t>
            </a:r>
            <a:r>
              <a:rPr lang="en-CA" dirty="0" smtClean="0">
                <a:hlinkClick r:id="rId7"/>
              </a:rPr>
              <a:t>http://www.royalcollege.ca/portal/page/portal/rc/canmeds/resources/pocket_resources</a:t>
            </a:r>
            <a:endParaRPr lang="en-CA" dirty="0" smtClean="0"/>
          </a:p>
          <a:p>
            <a:pPr defTabSz="931774">
              <a:defRPr/>
            </a:pPr>
            <a:r>
              <a:rPr lang="en-US" dirty="0" smtClean="0"/>
              <a:t>CanMEDS Interactive - </a:t>
            </a:r>
            <a:r>
              <a:rPr lang="en-CA" dirty="0" smtClean="0">
                <a:hlinkClick r:id="rId8"/>
              </a:rPr>
              <a:t>http://canmeds.royalcollege.ca/</a:t>
            </a:r>
            <a:endParaRPr lang="en-CA" dirty="0" smtClean="0"/>
          </a:p>
          <a:p>
            <a:pPr defTabSz="931774">
              <a:defRPr/>
            </a:pPr>
            <a:r>
              <a:rPr lang="en-US" dirty="0" smtClean="0"/>
              <a:t>The CBD Community Touchpoint</a:t>
            </a:r>
            <a:r>
              <a:rPr lang="en-US" baseline="0" dirty="0" smtClean="0"/>
              <a:t> - </a:t>
            </a:r>
            <a:r>
              <a:rPr lang="en-CA" dirty="0" smtClean="0">
                <a:hlinkClick r:id="rId9"/>
              </a:rPr>
              <a:t>http://www.royalcollege.ca/portal/page/portal/rc/resources/publications/cbd_community_touchpoint</a:t>
            </a:r>
            <a:endParaRPr lang="en-CA" dirty="0" smtClean="0"/>
          </a:p>
          <a:p>
            <a:pPr defTabSz="931774">
              <a:defRPr/>
            </a:pPr>
            <a:r>
              <a:rPr lang="en-US" dirty="0" smtClean="0"/>
              <a:t>CanMEDS Intro for Clinical Teachers:</a:t>
            </a:r>
            <a:r>
              <a:rPr lang="en-US" baseline="0" dirty="0" smtClean="0"/>
              <a:t> Video Series - </a:t>
            </a:r>
            <a:r>
              <a:rPr lang="en-CA" dirty="0" smtClean="0">
                <a:hlinkClick r:id="rId10"/>
              </a:rPr>
              <a:t>http://bit.ly/1VJnJDY</a:t>
            </a:r>
            <a:endParaRPr lang="en-CA" dirty="0" smtClean="0"/>
          </a:p>
          <a:p>
            <a:pPr defTabSz="931774">
              <a:defRPr/>
            </a:pPr>
            <a:endParaRPr lang="en-CA" dirty="0"/>
          </a:p>
        </p:txBody>
      </p:sp>
      <p:sp>
        <p:nvSpPr>
          <p:cNvPr id="4" name="Slide Number Placeholder 3"/>
          <p:cNvSpPr>
            <a:spLocks noGrp="1"/>
          </p:cNvSpPr>
          <p:nvPr>
            <p:ph type="sldNum" sz="quarter" idx="10"/>
          </p:nvPr>
        </p:nvSpPr>
        <p:spPr/>
        <p:txBody>
          <a:bodyPr/>
          <a:lstStyle/>
          <a:p>
            <a:fld id="{BB6CF11E-D389-4F3C-9807-C911B02A431B}" type="slidenum">
              <a:rPr lang="en-CA" smtClean="0"/>
              <a:t>42</a:t>
            </a:fld>
            <a:endParaRPr lang="en-CA"/>
          </a:p>
        </p:txBody>
      </p:sp>
    </p:spTree>
    <p:extLst>
      <p:ext uri="{BB962C8B-B14F-4D97-AF65-F5344CB8AC3E}">
        <p14:creationId xmlns:p14="http://schemas.microsoft.com/office/powerpoint/2010/main" val="3608437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6EA532-0E50-A244-BC95-CADB00489449}" type="slidenum">
              <a:rPr lang="en-US" smtClean="0"/>
              <a:t>43</a:t>
            </a:fld>
            <a:endParaRPr lang="en-US" dirty="0"/>
          </a:p>
        </p:txBody>
      </p:sp>
    </p:spTree>
    <p:extLst>
      <p:ext uri="{BB962C8B-B14F-4D97-AF65-F5344CB8AC3E}">
        <p14:creationId xmlns:p14="http://schemas.microsoft.com/office/powerpoint/2010/main" val="299189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t>The article</a:t>
            </a:r>
            <a:r>
              <a:rPr lang="en-US" sz="1000" baseline="0" dirty="0" smtClean="0"/>
              <a:t> demonstrates that while OBs do get better results the further they progress in practice…</a:t>
            </a:r>
            <a:endParaRPr lang="en-US" sz="10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BB0777C-14D1-41DA-B8D3-822E525FFAF7}" type="slidenum">
              <a:rPr lang="en-US" smtClean="0"/>
              <a:t>5</a:t>
            </a:fld>
            <a:endParaRPr lang="en-US" dirty="0"/>
          </a:p>
        </p:txBody>
      </p:sp>
    </p:spTree>
    <p:extLst>
      <p:ext uri="{BB962C8B-B14F-4D97-AF65-F5344CB8AC3E}">
        <p14:creationId xmlns:p14="http://schemas.microsoft.com/office/powerpoint/2010/main" val="166416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t>…overall,  their level of skill can</a:t>
            </a:r>
            <a:r>
              <a:rPr lang="en-US" sz="1000" baseline="0" dirty="0" smtClean="0"/>
              <a:t> be predicted at certification</a:t>
            </a:r>
          </a:p>
          <a:p>
            <a:pPr marL="171450" indent="-171450">
              <a:buFont typeface="Arial" panose="020B0604020202020204" pitchFamily="34" charset="0"/>
              <a:buChar char="•"/>
            </a:pPr>
            <a:r>
              <a:rPr lang="en-US" sz="1000" baseline="0" dirty="0" smtClean="0"/>
              <a:t>In order to </a:t>
            </a:r>
            <a:r>
              <a:rPr lang="en-US" sz="1000" kern="1200" dirty="0" smtClean="0">
                <a:solidFill>
                  <a:schemeClr val="tx1"/>
                </a:solidFill>
                <a:effectLst/>
                <a:latin typeface="+mn-lt"/>
                <a:ea typeface="+mn-ea"/>
                <a:cs typeface="+mn-cs"/>
              </a:rPr>
              <a:t>provide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the best possible patient care, we need a system</a:t>
            </a:r>
            <a:r>
              <a:rPr lang="en-US" sz="1000" kern="1200" baseline="0" dirty="0" smtClean="0">
                <a:solidFill>
                  <a:schemeClr val="tx1"/>
                </a:solidFill>
                <a:effectLst/>
                <a:latin typeface="+mn-lt"/>
                <a:ea typeface="+mn-ea"/>
                <a:cs typeface="+mn-cs"/>
              </a:rPr>
              <a:t> that </a:t>
            </a:r>
            <a:r>
              <a:rPr lang="en-US" sz="1000" kern="1200" dirty="0" smtClean="0">
                <a:solidFill>
                  <a:schemeClr val="tx1"/>
                </a:solidFill>
                <a:effectLst/>
                <a:latin typeface="+mn-lt"/>
                <a:ea typeface="+mn-ea"/>
                <a:cs typeface="+mn-cs"/>
              </a:rPr>
              <a:t>ensure that all schools and programs</a:t>
            </a:r>
            <a:r>
              <a:rPr lang="en-US" sz="1000" kern="1200" baseline="0" dirty="0" smtClean="0">
                <a:solidFill>
                  <a:schemeClr val="tx1"/>
                </a:solidFill>
                <a:effectLst/>
                <a:latin typeface="+mn-lt"/>
                <a:ea typeface="+mn-ea"/>
                <a:cs typeface="+mn-cs"/>
              </a:rPr>
              <a:t> have the tools and systems they need </a:t>
            </a:r>
            <a:r>
              <a:rPr lang="en-US" sz="1000" kern="1200" dirty="0" smtClean="0">
                <a:solidFill>
                  <a:schemeClr val="tx1"/>
                </a:solidFill>
                <a:effectLst/>
                <a:latin typeface="+mn-lt"/>
                <a:ea typeface="+mn-ea"/>
                <a:cs typeface="+mn-cs"/>
              </a:rPr>
              <a:t>to graduate docs</a:t>
            </a:r>
            <a:r>
              <a:rPr lang="en-US" sz="1000" kern="1200" baseline="0" dirty="0" smtClean="0">
                <a:solidFill>
                  <a:schemeClr val="tx1"/>
                </a:solidFill>
                <a:effectLst/>
                <a:latin typeface="+mn-lt"/>
                <a:ea typeface="+mn-ea"/>
                <a:cs typeface="+mn-cs"/>
              </a:rPr>
              <a:t> with a </a:t>
            </a:r>
            <a:r>
              <a:rPr lang="en-US" sz="1000" kern="1200" dirty="0" smtClean="0">
                <a:solidFill>
                  <a:schemeClr val="tx1"/>
                </a:solidFill>
                <a:effectLst/>
                <a:latin typeface="+mn-lt"/>
                <a:ea typeface="+mn-ea"/>
                <a:cs typeface="+mn-cs"/>
              </a:rPr>
              <a:t>baseline level of competence</a:t>
            </a:r>
            <a:r>
              <a:rPr lang="en-US" sz="1000" kern="1200" baseline="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BB0777C-14D1-41DA-B8D3-822E525FFAF7}" type="slidenum">
              <a:rPr lang="en-US" smtClean="0"/>
              <a:t>6</a:t>
            </a:fld>
            <a:endParaRPr lang="en-US" dirty="0"/>
          </a:p>
        </p:txBody>
      </p:sp>
    </p:spTree>
    <p:extLst>
      <p:ext uri="{BB962C8B-B14F-4D97-AF65-F5344CB8AC3E}">
        <p14:creationId xmlns:p14="http://schemas.microsoft.com/office/powerpoint/2010/main" val="166416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And finally, one of</a:t>
            </a:r>
            <a:r>
              <a:rPr lang="en-US" baseline="0" dirty="0" smtClean="0"/>
              <a:t> our responsibility as physicians is to always look for ways to improve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have an opportunity here to make changes that </a:t>
            </a:r>
            <a:r>
              <a:rPr lang="en-US" dirty="0" smtClean="0"/>
              <a:t>will ultimately</a:t>
            </a:r>
            <a:r>
              <a:rPr lang="en-US" baseline="0" dirty="0" smtClean="0"/>
              <a:t> improve and enhance the way we deliver care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 Dr. James Wilson says,</a:t>
            </a:r>
            <a:r>
              <a:rPr lang="en-US" baseline="0" dirty="0" smtClean="0"/>
              <a:t> “</a:t>
            </a:r>
            <a:r>
              <a:rPr lang="en-US" sz="1200" dirty="0" smtClean="0">
                <a:latin typeface="Verdana" panose="020B0604030504040204" pitchFamily="34" charset="0"/>
                <a:ea typeface="Verdana" panose="020B0604030504040204" pitchFamily="34" charset="0"/>
                <a:cs typeface="Verdana" panose="020B0604030504040204" pitchFamily="34" charset="0"/>
              </a:rPr>
              <a:t>We do a good job now, but we can do a better job…We can always do better.  We know in clinical practice…there is always a better way to do things, and I think [CBD] is a mechanism to achieve that next level of improvement.”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A6EA532-0E50-A244-BC95-CADB00489449}" type="slidenum">
              <a:rPr lang="en-US" smtClean="0"/>
              <a:t>7</a:t>
            </a:fld>
            <a:endParaRPr lang="en-US" dirty="0"/>
          </a:p>
        </p:txBody>
      </p:sp>
    </p:spTree>
    <p:extLst>
      <p:ext uri="{BB962C8B-B14F-4D97-AF65-F5344CB8AC3E}">
        <p14:creationId xmlns:p14="http://schemas.microsoft.com/office/powerpoint/2010/main" val="273807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Now that I’ve talked a little bit</a:t>
            </a:r>
            <a:r>
              <a:rPr lang="en-US" baseline="0" dirty="0" smtClean="0"/>
              <a:t> about why we’re changing, let’s look at what we’re changing.</a:t>
            </a:r>
          </a:p>
          <a:p>
            <a:endParaRPr lang="en-CA" dirty="0"/>
          </a:p>
        </p:txBody>
      </p:sp>
      <p:sp>
        <p:nvSpPr>
          <p:cNvPr id="4" name="Slide Number Placeholder 3"/>
          <p:cNvSpPr>
            <a:spLocks noGrp="1"/>
          </p:cNvSpPr>
          <p:nvPr>
            <p:ph type="sldNum" sz="quarter" idx="10"/>
          </p:nvPr>
        </p:nvSpPr>
        <p:spPr/>
        <p:txBody>
          <a:bodyPr/>
          <a:lstStyle/>
          <a:p>
            <a:fld id="{5BB0777C-14D1-41DA-B8D3-822E525FFAF7}" type="slidenum">
              <a:rPr lang="en-US" smtClean="0"/>
              <a:t>8</a:t>
            </a:fld>
            <a:endParaRPr lang="en-US" dirty="0"/>
          </a:p>
        </p:txBody>
      </p:sp>
    </p:spTree>
    <p:extLst>
      <p:ext uri="{BB962C8B-B14F-4D97-AF65-F5344CB8AC3E}">
        <p14:creationId xmlns:p14="http://schemas.microsoft.com/office/powerpoint/2010/main" val="3369051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Competency-based medical education, or CBME, is defined as an outcomes-based approach to the design, implementation, assessment and evaluation of a medical education program using competencies as the organizing framework”.</a:t>
            </a:r>
          </a:p>
        </p:txBody>
      </p:sp>
      <p:sp>
        <p:nvSpPr>
          <p:cNvPr id="4" name="Slide Number Placeholder 3"/>
          <p:cNvSpPr>
            <a:spLocks noGrp="1"/>
          </p:cNvSpPr>
          <p:nvPr>
            <p:ph type="sldNum" sz="quarter" idx="10"/>
          </p:nvPr>
        </p:nvSpPr>
        <p:spPr/>
        <p:txBody>
          <a:bodyPr/>
          <a:lstStyle/>
          <a:p>
            <a:fld id="{5A6EA532-0E50-A244-BC95-CADB00489449}" type="slidenum">
              <a:rPr lang="en-US" smtClean="0"/>
              <a:t>9</a:t>
            </a:fld>
            <a:endParaRPr lang="en-US" dirty="0"/>
          </a:p>
        </p:txBody>
      </p:sp>
    </p:spTree>
    <p:extLst>
      <p:ext uri="{BB962C8B-B14F-4D97-AF65-F5344CB8AC3E}">
        <p14:creationId xmlns:p14="http://schemas.microsoft.com/office/powerpoint/2010/main" val="276099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84209B-2B98-45FB-9D4B-0B4C6E34D57F}"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C14AA-13FF-4719-9CA4-84385173C6D5}" type="slidenum">
              <a:rPr lang="en-US" smtClean="0"/>
              <a:t>‹#›</a:t>
            </a:fld>
            <a:endParaRPr lang="en-US" dirty="0"/>
          </a:p>
        </p:txBody>
      </p:sp>
    </p:spTree>
    <p:extLst>
      <p:ext uri="{BB962C8B-B14F-4D97-AF65-F5344CB8AC3E}">
        <p14:creationId xmlns:p14="http://schemas.microsoft.com/office/powerpoint/2010/main" val="893095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4209B-2B98-45FB-9D4B-0B4C6E34D57F}"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C14AA-13FF-4719-9CA4-84385173C6D5}" type="slidenum">
              <a:rPr lang="en-US" smtClean="0"/>
              <a:t>‹#›</a:t>
            </a:fld>
            <a:endParaRPr lang="en-US" dirty="0"/>
          </a:p>
        </p:txBody>
      </p:sp>
    </p:spTree>
    <p:extLst>
      <p:ext uri="{BB962C8B-B14F-4D97-AF65-F5344CB8AC3E}">
        <p14:creationId xmlns:p14="http://schemas.microsoft.com/office/powerpoint/2010/main" val="1020573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4209B-2B98-45FB-9D4B-0B4C6E34D57F}"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C14AA-13FF-4719-9CA4-84385173C6D5}" type="slidenum">
              <a:rPr lang="en-US" smtClean="0"/>
              <a:t>‹#›</a:t>
            </a:fld>
            <a:endParaRPr lang="en-US" dirty="0"/>
          </a:p>
        </p:txBody>
      </p:sp>
    </p:spTree>
    <p:extLst>
      <p:ext uri="{BB962C8B-B14F-4D97-AF65-F5344CB8AC3E}">
        <p14:creationId xmlns:p14="http://schemas.microsoft.com/office/powerpoint/2010/main" val="11297957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with 4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 y="1295400"/>
            <a:ext cx="9144000" cy="5562599"/>
          </a:xfrm>
        </p:spPr>
        <p:txBody>
          <a:bodyPr>
            <a:normAutofit/>
          </a:bodyPr>
          <a:lstStyle>
            <a:lvl1pPr marL="0" indent="0">
              <a:buFontTx/>
              <a:buNone/>
              <a:defRPr sz="2000">
                <a:latin typeface="Verdana"/>
                <a:cs typeface="Verdana"/>
              </a:defRPr>
            </a:lvl1pPr>
          </a:lstStyle>
          <a:p>
            <a:endParaRPr lang="en-US" dirty="0"/>
          </a:p>
        </p:txBody>
      </p:sp>
      <p:sp>
        <p:nvSpPr>
          <p:cNvPr id="17" name="Picture Placeholder 16"/>
          <p:cNvSpPr>
            <a:spLocks noGrp="1"/>
          </p:cNvSpPr>
          <p:nvPr>
            <p:ph type="pic" sz="quarter" idx="10"/>
          </p:nvPr>
        </p:nvSpPr>
        <p:spPr>
          <a:xfrm>
            <a:off x="0" y="0"/>
            <a:ext cx="2910620" cy="1295400"/>
          </a:xfrm>
        </p:spPr>
        <p:txBody>
          <a:bodyPr>
            <a:normAutofit/>
          </a:bodyPr>
          <a:lstStyle>
            <a:lvl1pPr marL="0" indent="0">
              <a:buFontTx/>
              <a:buNone/>
              <a:defRPr sz="2000">
                <a:latin typeface="Verdana"/>
                <a:cs typeface="Verdana"/>
              </a:defRPr>
            </a:lvl1pPr>
          </a:lstStyle>
          <a:p>
            <a:endParaRPr lang="en-US" dirty="0"/>
          </a:p>
        </p:txBody>
      </p:sp>
      <p:sp>
        <p:nvSpPr>
          <p:cNvPr id="5" name="Picture Placeholder 4"/>
          <p:cNvSpPr>
            <a:spLocks noGrp="1"/>
          </p:cNvSpPr>
          <p:nvPr>
            <p:ph type="pic" sz="quarter" idx="13"/>
          </p:nvPr>
        </p:nvSpPr>
        <p:spPr>
          <a:xfrm>
            <a:off x="6310287" y="1"/>
            <a:ext cx="2833714" cy="1295399"/>
          </a:xfrm>
        </p:spPr>
        <p:txBody>
          <a:bodyPr>
            <a:normAutofit/>
          </a:bodyPr>
          <a:lstStyle>
            <a:lvl1pPr marL="0" indent="0">
              <a:buFontTx/>
              <a:buNone/>
              <a:defRPr sz="2000">
                <a:latin typeface="Verdana"/>
                <a:cs typeface="Verdana"/>
              </a:defRPr>
            </a:lvl1pPr>
          </a:lstStyle>
          <a:p>
            <a:endParaRPr lang="en-US" dirty="0"/>
          </a:p>
        </p:txBody>
      </p:sp>
      <p:sp>
        <p:nvSpPr>
          <p:cNvPr id="8" name="Picture Placeholder 7"/>
          <p:cNvSpPr>
            <a:spLocks noGrp="1"/>
          </p:cNvSpPr>
          <p:nvPr>
            <p:ph type="pic" sz="quarter" idx="14"/>
          </p:nvPr>
        </p:nvSpPr>
        <p:spPr>
          <a:xfrm>
            <a:off x="2910620" y="1"/>
            <a:ext cx="3399667" cy="1295399"/>
          </a:xfrm>
        </p:spPr>
        <p:txBody>
          <a:bodyPr>
            <a:normAutofit/>
          </a:bodyPr>
          <a:lstStyle>
            <a:lvl1pPr marL="0" indent="0">
              <a:buFontTx/>
              <a:buNone/>
              <a:defRPr sz="2000">
                <a:latin typeface="Verdana"/>
                <a:cs typeface="Verdana"/>
              </a:defRPr>
            </a:lvl1pPr>
          </a:lstStyle>
          <a:p>
            <a:endParaRPr lang="en-US" dirty="0"/>
          </a:p>
        </p:txBody>
      </p:sp>
      <p:sp>
        <p:nvSpPr>
          <p:cNvPr id="13" name="Rectangle 3"/>
          <p:cNvSpPr txBox="1">
            <a:spLocks noChangeArrowheads="1"/>
          </p:cNvSpPr>
          <p:nvPr userDrawn="1"/>
        </p:nvSpPr>
        <p:spPr>
          <a:xfrm>
            <a:off x="3429000" y="5213350"/>
            <a:ext cx="4795838" cy="106997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Times" charset="0"/>
              <a:buNone/>
              <a:defRPr sz="1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Click to edit Master subtitle style</a:t>
            </a:r>
            <a:endParaRPr lang="en-US" dirty="0"/>
          </a:p>
        </p:txBody>
      </p:sp>
      <p:sp>
        <p:nvSpPr>
          <p:cNvPr id="9" name="Rectangle 8"/>
          <p:cNvSpPr/>
          <p:nvPr userDrawn="1"/>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312901" y="5088035"/>
            <a:ext cx="5087668" cy="1293701"/>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3549535" y="5202668"/>
            <a:ext cx="4748491" cy="1080657"/>
          </a:xfrm>
        </p:spPr>
        <p:txBody>
          <a:bodyPr anchor="ctr" anchorCtr="0">
            <a:normAutofit/>
          </a:bodyPr>
          <a:lstStyle>
            <a:lvl1pPr marL="0" indent="0" algn="l">
              <a:buNone/>
              <a:defRPr sz="1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499167"/>
            <a:ext cx="8229600" cy="1602807"/>
          </a:xfrm>
        </p:spPr>
        <p:txBody>
          <a:bodyPr/>
          <a:lstStyle>
            <a:lvl1pPr>
              <a:defRPr>
                <a:solidFill>
                  <a:schemeClr val="bg1"/>
                </a:solidFill>
                <a:latin typeface="Verdana"/>
                <a:cs typeface="Verdana"/>
              </a:defRPr>
            </a:lvl1pPr>
          </a:lstStyle>
          <a:p>
            <a:r>
              <a:rPr lang="en-US" dirty="0" smtClean="0"/>
              <a:t>Click to edit Master title style</a:t>
            </a:r>
            <a:endParaRPr lang="en-US" dirty="0"/>
          </a:p>
        </p:txBody>
      </p:sp>
      <p:pic>
        <p:nvPicPr>
          <p:cNvPr id="15" name="Picture 14"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016" y="5088035"/>
            <a:ext cx="2511552" cy="1298448"/>
          </a:xfrm>
          <a:prstGeom prst="rect">
            <a:avLst/>
          </a:prstGeom>
        </p:spPr>
      </p:pic>
    </p:spTree>
    <p:extLst>
      <p:ext uri="{BB962C8B-B14F-4D97-AF65-F5344CB8AC3E}">
        <p14:creationId xmlns:p14="http://schemas.microsoft.com/office/powerpoint/2010/main" val="19911404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41163595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541454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2671268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479882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5805811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9818633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9271762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4209B-2B98-45FB-9D4B-0B4C6E34D57F}"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C14AA-13FF-4719-9CA4-84385173C6D5}" type="slidenum">
              <a:rPr lang="en-US" smtClean="0"/>
              <a:t>‹#›</a:t>
            </a:fld>
            <a:endParaRPr lang="en-US" dirty="0"/>
          </a:p>
        </p:txBody>
      </p:sp>
    </p:spTree>
    <p:extLst>
      <p:ext uri="{BB962C8B-B14F-4D97-AF65-F5344CB8AC3E}">
        <p14:creationId xmlns:p14="http://schemas.microsoft.com/office/powerpoint/2010/main" val="36596259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pPr/>
              <a:t>‹#›</a:t>
            </a:fld>
            <a:endParaRPr lang="en-US" dirty="0"/>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7480651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018922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86A747-F259-4D4E-8398-8EC23AC227D2}"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08A3B1-1C25-4D26-9591-DE3024DDE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909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6A747-F259-4D4E-8398-8EC23AC227D2}"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08A3B1-1C25-4D26-9591-DE3024DDE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667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86A747-F259-4D4E-8398-8EC23AC227D2}"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08A3B1-1C25-4D26-9591-DE3024DDE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459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86A747-F259-4D4E-8398-8EC23AC227D2}" type="datetimeFigureOut">
              <a:rPr lang="en-US" smtClean="0">
                <a:solidFill>
                  <a:prstClr val="black">
                    <a:tint val="75000"/>
                  </a:prstClr>
                </a:solidFill>
              </a:rPr>
              <a:pPr/>
              <a:t>11/25/2016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08A3B1-1C25-4D26-9591-DE3024DDE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277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86A747-F259-4D4E-8398-8EC23AC227D2}" type="datetimeFigureOut">
              <a:rPr lang="en-US" smtClean="0">
                <a:solidFill>
                  <a:prstClr val="black">
                    <a:tint val="75000"/>
                  </a:prstClr>
                </a:solidFill>
              </a:rPr>
              <a:pPr/>
              <a:t>11/25/2016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08A3B1-1C25-4D26-9591-DE3024DDE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436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86A747-F259-4D4E-8398-8EC23AC227D2}" type="datetimeFigureOut">
              <a:rPr lang="en-US" smtClean="0">
                <a:solidFill>
                  <a:prstClr val="black">
                    <a:tint val="75000"/>
                  </a:prstClr>
                </a:solidFill>
              </a:rPr>
              <a:pPr/>
              <a:t>11/25/2016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08A3B1-1C25-4D26-9591-DE3024DDE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5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6A747-F259-4D4E-8398-8EC23AC227D2}" type="datetimeFigureOut">
              <a:rPr lang="en-US" smtClean="0">
                <a:solidFill>
                  <a:prstClr val="black">
                    <a:tint val="75000"/>
                  </a:prstClr>
                </a:solidFill>
              </a:rPr>
              <a:pPr/>
              <a:t>11/25/2016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08A3B1-1C25-4D26-9591-DE3024DDE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288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6A747-F259-4D4E-8398-8EC23AC227D2}" type="datetimeFigureOut">
              <a:rPr lang="en-US" smtClean="0">
                <a:solidFill>
                  <a:prstClr val="black">
                    <a:tint val="75000"/>
                  </a:prstClr>
                </a:solidFill>
              </a:rPr>
              <a:pPr/>
              <a:t>11/25/2016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08A3B1-1C25-4D26-9591-DE3024DDE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17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4209B-2B98-45FB-9D4B-0B4C6E34D57F}" type="datetimeFigureOut">
              <a:rPr lang="en-US" smtClean="0"/>
              <a:t>11/25/2016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C14AA-13FF-4719-9CA4-84385173C6D5}" type="slidenum">
              <a:rPr lang="en-US" smtClean="0"/>
              <a:t>‹#›</a:t>
            </a:fld>
            <a:endParaRPr lang="en-US" dirty="0"/>
          </a:p>
        </p:txBody>
      </p:sp>
    </p:spTree>
    <p:extLst>
      <p:ext uri="{BB962C8B-B14F-4D97-AF65-F5344CB8AC3E}">
        <p14:creationId xmlns:p14="http://schemas.microsoft.com/office/powerpoint/2010/main" val="42320825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6A747-F259-4D4E-8398-8EC23AC227D2}" type="datetimeFigureOut">
              <a:rPr lang="en-US" smtClean="0">
                <a:solidFill>
                  <a:prstClr val="black">
                    <a:tint val="75000"/>
                  </a:prstClr>
                </a:solidFill>
              </a:rPr>
              <a:pPr/>
              <a:t>11/25/2016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08A3B1-1C25-4D26-9591-DE3024DDE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074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6A747-F259-4D4E-8398-8EC23AC227D2}"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08A3B1-1C25-4D26-9591-DE3024DDE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596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6A747-F259-4D4E-8398-8EC23AC227D2}"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08A3B1-1C25-4D26-9591-DE3024DDE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79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with 4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 y="1295400"/>
            <a:ext cx="9144000" cy="5562599"/>
          </a:xfrm>
        </p:spPr>
        <p:txBody>
          <a:bodyPr>
            <a:normAutofit/>
          </a:bodyPr>
          <a:lstStyle>
            <a:lvl1pPr marL="0" indent="0">
              <a:buFontTx/>
              <a:buNone/>
              <a:defRPr sz="2000">
                <a:latin typeface="Verdana"/>
                <a:cs typeface="Verdana"/>
              </a:defRPr>
            </a:lvl1pPr>
          </a:lstStyle>
          <a:p>
            <a:endParaRPr lang="en-US" dirty="0"/>
          </a:p>
        </p:txBody>
      </p:sp>
      <p:sp>
        <p:nvSpPr>
          <p:cNvPr id="17" name="Picture Placeholder 16"/>
          <p:cNvSpPr>
            <a:spLocks noGrp="1"/>
          </p:cNvSpPr>
          <p:nvPr>
            <p:ph type="pic" sz="quarter" idx="10"/>
          </p:nvPr>
        </p:nvSpPr>
        <p:spPr>
          <a:xfrm>
            <a:off x="0" y="0"/>
            <a:ext cx="2910620" cy="1295400"/>
          </a:xfrm>
        </p:spPr>
        <p:txBody>
          <a:bodyPr>
            <a:normAutofit/>
          </a:bodyPr>
          <a:lstStyle>
            <a:lvl1pPr marL="0" indent="0">
              <a:buFontTx/>
              <a:buNone/>
              <a:defRPr sz="2000">
                <a:latin typeface="Verdana"/>
                <a:cs typeface="Verdana"/>
              </a:defRPr>
            </a:lvl1pPr>
          </a:lstStyle>
          <a:p>
            <a:endParaRPr lang="en-US" dirty="0"/>
          </a:p>
        </p:txBody>
      </p:sp>
      <p:sp>
        <p:nvSpPr>
          <p:cNvPr id="5" name="Picture Placeholder 4"/>
          <p:cNvSpPr>
            <a:spLocks noGrp="1"/>
          </p:cNvSpPr>
          <p:nvPr>
            <p:ph type="pic" sz="quarter" idx="13"/>
          </p:nvPr>
        </p:nvSpPr>
        <p:spPr>
          <a:xfrm>
            <a:off x="6310287" y="1"/>
            <a:ext cx="2833714" cy="1295399"/>
          </a:xfrm>
        </p:spPr>
        <p:txBody>
          <a:bodyPr>
            <a:normAutofit/>
          </a:bodyPr>
          <a:lstStyle>
            <a:lvl1pPr marL="0" indent="0">
              <a:buFontTx/>
              <a:buNone/>
              <a:defRPr sz="2000">
                <a:latin typeface="Verdana"/>
                <a:cs typeface="Verdana"/>
              </a:defRPr>
            </a:lvl1pPr>
          </a:lstStyle>
          <a:p>
            <a:endParaRPr lang="en-US" dirty="0"/>
          </a:p>
        </p:txBody>
      </p:sp>
      <p:sp>
        <p:nvSpPr>
          <p:cNvPr id="8" name="Picture Placeholder 7"/>
          <p:cNvSpPr>
            <a:spLocks noGrp="1"/>
          </p:cNvSpPr>
          <p:nvPr>
            <p:ph type="pic" sz="quarter" idx="14"/>
          </p:nvPr>
        </p:nvSpPr>
        <p:spPr>
          <a:xfrm>
            <a:off x="2910620" y="1"/>
            <a:ext cx="3399667" cy="1295399"/>
          </a:xfrm>
        </p:spPr>
        <p:txBody>
          <a:bodyPr>
            <a:normAutofit/>
          </a:bodyPr>
          <a:lstStyle>
            <a:lvl1pPr marL="0" indent="0">
              <a:buFontTx/>
              <a:buNone/>
              <a:defRPr sz="2000">
                <a:latin typeface="Verdana"/>
                <a:cs typeface="Verdana"/>
              </a:defRPr>
            </a:lvl1pPr>
          </a:lstStyle>
          <a:p>
            <a:endParaRPr lang="en-US" dirty="0"/>
          </a:p>
        </p:txBody>
      </p:sp>
      <p:sp>
        <p:nvSpPr>
          <p:cNvPr id="13" name="Rectangle 3"/>
          <p:cNvSpPr txBox="1">
            <a:spLocks noChangeArrowheads="1"/>
          </p:cNvSpPr>
          <p:nvPr userDrawn="1"/>
        </p:nvSpPr>
        <p:spPr>
          <a:xfrm>
            <a:off x="3429000" y="5213350"/>
            <a:ext cx="4795838" cy="106997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Times" charset="0"/>
              <a:buNone/>
              <a:defRPr sz="1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prstClr val="white"/>
                </a:solidFill>
              </a:rPr>
              <a:t>Click to edit Master subtitle style</a:t>
            </a:r>
            <a:endParaRPr lang="en-US" dirty="0">
              <a:solidFill>
                <a:prstClr val="white"/>
              </a:solidFill>
            </a:endParaRPr>
          </a:p>
        </p:txBody>
      </p:sp>
      <p:sp>
        <p:nvSpPr>
          <p:cNvPr id="9" name="Rectangle 8"/>
          <p:cNvSpPr/>
          <p:nvPr userDrawn="1"/>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3312901" y="5088035"/>
            <a:ext cx="5087668" cy="1293701"/>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3549535" y="5202668"/>
            <a:ext cx="4748491" cy="1080657"/>
          </a:xfrm>
        </p:spPr>
        <p:txBody>
          <a:bodyPr anchor="ctr" anchorCtr="0">
            <a:normAutofit/>
          </a:bodyPr>
          <a:lstStyle>
            <a:lvl1pPr marL="0" indent="0" algn="l">
              <a:buNone/>
              <a:defRPr sz="1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499167"/>
            <a:ext cx="8229600" cy="1602807"/>
          </a:xfrm>
        </p:spPr>
        <p:txBody>
          <a:bodyPr/>
          <a:lstStyle>
            <a:lvl1pPr>
              <a:defRPr>
                <a:solidFill>
                  <a:schemeClr val="bg1"/>
                </a:solidFill>
                <a:latin typeface="Verdana"/>
                <a:cs typeface="Verdana"/>
              </a:defRPr>
            </a:lvl1pPr>
          </a:lstStyle>
          <a:p>
            <a:r>
              <a:rPr lang="en-US" dirty="0" smtClean="0"/>
              <a:t>Click to edit Master title style</a:t>
            </a:r>
            <a:endParaRPr lang="en-US" dirty="0"/>
          </a:p>
        </p:txBody>
      </p:sp>
      <p:pic>
        <p:nvPicPr>
          <p:cNvPr id="15" name="Picture 14"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016" y="5088035"/>
            <a:ext cx="2511552" cy="1298448"/>
          </a:xfrm>
          <a:prstGeom prst="rect">
            <a:avLst/>
          </a:prstGeom>
        </p:spPr>
      </p:pic>
    </p:spTree>
    <p:extLst>
      <p:ext uri="{BB962C8B-B14F-4D97-AF65-F5344CB8AC3E}">
        <p14:creationId xmlns:p14="http://schemas.microsoft.com/office/powerpoint/2010/main" val="2651089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1193009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7584708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509600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0056345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277514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8161419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84209B-2B98-45FB-9D4B-0B4C6E34D57F}" type="datetimeFigureOut">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FC14AA-13FF-4719-9CA4-84385173C6D5}" type="slidenum">
              <a:rPr lang="en-US" smtClean="0"/>
              <a:t>‹#›</a:t>
            </a:fld>
            <a:endParaRPr lang="en-US" dirty="0"/>
          </a:p>
        </p:txBody>
      </p:sp>
    </p:spTree>
    <p:extLst>
      <p:ext uri="{BB962C8B-B14F-4D97-AF65-F5344CB8AC3E}">
        <p14:creationId xmlns:p14="http://schemas.microsoft.com/office/powerpoint/2010/main" val="2237524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4291837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347440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5464012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792144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2363505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3545819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54CD43-98B3-4D80-B61A-10E9C53F0C2B}"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668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4CD43-98B3-4D80-B61A-10E9C53F0C2B}"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18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54CD43-98B3-4D80-B61A-10E9C53F0C2B}"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13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54CD43-98B3-4D80-B61A-10E9C53F0C2B}" type="datetimeFigureOut">
              <a:rPr lang="en-US" smtClean="0">
                <a:solidFill>
                  <a:prstClr val="black">
                    <a:tint val="75000"/>
                  </a:prstClr>
                </a:solidFill>
              </a:rPr>
              <a:pPr/>
              <a:t>11/25/2016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03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84209B-2B98-45FB-9D4B-0B4C6E34D57F}" type="datetimeFigureOut">
              <a:rPr lang="en-US" smtClean="0"/>
              <a:t>11/25/2016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FC14AA-13FF-4719-9CA4-84385173C6D5}" type="slidenum">
              <a:rPr lang="en-US" smtClean="0"/>
              <a:t>‹#›</a:t>
            </a:fld>
            <a:endParaRPr lang="en-US" dirty="0"/>
          </a:p>
        </p:txBody>
      </p:sp>
    </p:spTree>
    <p:extLst>
      <p:ext uri="{BB962C8B-B14F-4D97-AF65-F5344CB8AC3E}">
        <p14:creationId xmlns:p14="http://schemas.microsoft.com/office/powerpoint/2010/main" val="5493098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54CD43-98B3-4D80-B61A-10E9C53F0C2B}" type="datetimeFigureOut">
              <a:rPr lang="en-US" smtClean="0">
                <a:solidFill>
                  <a:prstClr val="black">
                    <a:tint val="75000"/>
                  </a:prstClr>
                </a:solidFill>
              </a:rPr>
              <a:pPr/>
              <a:t>11/25/2016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874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54CD43-98B3-4D80-B61A-10E9C53F0C2B}" type="datetimeFigureOut">
              <a:rPr lang="en-US" smtClean="0">
                <a:solidFill>
                  <a:prstClr val="black">
                    <a:tint val="75000"/>
                  </a:prstClr>
                </a:solidFill>
              </a:rPr>
              <a:pPr/>
              <a:t>11/25/2016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7845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4CD43-98B3-4D80-B61A-10E9C53F0C2B}" type="datetimeFigureOut">
              <a:rPr lang="en-US" smtClean="0">
                <a:solidFill>
                  <a:prstClr val="black">
                    <a:tint val="75000"/>
                  </a:prstClr>
                </a:solidFill>
              </a:rPr>
              <a:pPr/>
              <a:t>11/25/2016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2296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54CD43-98B3-4D80-B61A-10E9C53F0C2B}" type="datetimeFigureOut">
              <a:rPr lang="en-US" smtClean="0">
                <a:solidFill>
                  <a:prstClr val="black">
                    <a:tint val="75000"/>
                  </a:prstClr>
                </a:solidFill>
              </a:rPr>
              <a:pPr/>
              <a:t>11/25/2016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6197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54CD43-98B3-4D80-B61A-10E9C53F0C2B}" type="datetimeFigureOut">
              <a:rPr lang="en-US" smtClean="0">
                <a:solidFill>
                  <a:prstClr val="black">
                    <a:tint val="75000"/>
                  </a:prstClr>
                </a:solidFill>
              </a:rPr>
              <a:pPr/>
              <a:t>11/25/2016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762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4CD43-98B3-4D80-B61A-10E9C53F0C2B}"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128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4CD43-98B3-4D80-B61A-10E9C53F0C2B}"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070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with 4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 y="1295400"/>
            <a:ext cx="9144000" cy="5562599"/>
          </a:xfrm>
        </p:spPr>
        <p:txBody>
          <a:bodyPr>
            <a:normAutofit/>
          </a:bodyPr>
          <a:lstStyle>
            <a:lvl1pPr marL="0" indent="0">
              <a:buFontTx/>
              <a:buNone/>
              <a:defRPr sz="2000">
                <a:latin typeface="Verdana"/>
                <a:cs typeface="Verdana"/>
              </a:defRPr>
            </a:lvl1pPr>
          </a:lstStyle>
          <a:p>
            <a:endParaRPr lang="en-US" dirty="0"/>
          </a:p>
        </p:txBody>
      </p:sp>
      <p:sp>
        <p:nvSpPr>
          <p:cNvPr id="17" name="Picture Placeholder 16"/>
          <p:cNvSpPr>
            <a:spLocks noGrp="1"/>
          </p:cNvSpPr>
          <p:nvPr>
            <p:ph type="pic" sz="quarter" idx="10"/>
          </p:nvPr>
        </p:nvSpPr>
        <p:spPr>
          <a:xfrm>
            <a:off x="0" y="0"/>
            <a:ext cx="2910620" cy="1295400"/>
          </a:xfrm>
        </p:spPr>
        <p:txBody>
          <a:bodyPr>
            <a:normAutofit/>
          </a:bodyPr>
          <a:lstStyle>
            <a:lvl1pPr marL="0" indent="0">
              <a:buFontTx/>
              <a:buNone/>
              <a:defRPr sz="2000">
                <a:latin typeface="Verdana"/>
                <a:cs typeface="Verdana"/>
              </a:defRPr>
            </a:lvl1pPr>
          </a:lstStyle>
          <a:p>
            <a:endParaRPr lang="en-US" dirty="0"/>
          </a:p>
        </p:txBody>
      </p:sp>
      <p:sp>
        <p:nvSpPr>
          <p:cNvPr id="5" name="Picture Placeholder 4"/>
          <p:cNvSpPr>
            <a:spLocks noGrp="1"/>
          </p:cNvSpPr>
          <p:nvPr>
            <p:ph type="pic" sz="quarter" idx="13"/>
          </p:nvPr>
        </p:nvSpPr>
        <p:spPr>
          <a:xfrm>
            <a:off x="6310287" y="1"/>
            <a:ext cx="2833714" cy="1295399"/>
          </a:xfrm>
        </p:spPr>
        <p:txBody>
          <a:bodyPr>
            <a:normAutofit/>
          </a:bodyPr>
          <a:lstStyle>
            <a:lvl1pPr marL="0" indent="0">
              <a:buFontTx/>
              <a:buNone/>
              <a:defRPr sz="2000">
                <a:latin typeface="Verdana"/>
                <a:cs typeface="Verdana"/>
              </a:defRPr>
            </a:lvl1pPr>
          </a:lstStyle>
          <a:p>
            <a:endParaRPr lang="en-US" dirty="0"/>
          </a:p>
        </p:txBody>
      </p:sp>
      <p:sp>
        <p:nvSpPr>
          <p:cNvPr id="8" name="Picture Placeholder 7"/>
          <p:cNvSpPr>
            <a:spLocks noGrp="1"/>
          </p:cNvSpPr>
          <p:nvPr>
            <p:ph type="pic" sz="quarter" idx="14"/>
          </p:nvPr>
        </p:nvSpPr>
        <p:spPr>
          <a:xfrm>
            <a:off x="2910620" y="1"/>
            <a:ext cx="3399667" cy="1295399"/>
          </a:xfrm>
        </p:spPr>
        <p:txBody>
          <a:bodyPr>
            <a:normAutofit/>
          </a:bodyPr>
          <a:lstStyle>
            <a:lvl1pPr marL="0" indent="0">
              <a:buFontTx/>
              <a:buNone/>
              <a:defRPr sz="2000">
                <a:latin typeface="Verdana"/>
                <a:cs typeface="Verdana"/>
              </a:defRPr>
            </a:lvl1pPr>
          </a:lstStyle>
          <a:p>
            <a:endParaRPr lang="en-US" dirty="0"/>
          </a:p>
        </p:txBody>
      </p:sp>
      <p:sp>
        <p:nvSpPr>
          <p:cNvPr id="13" name="Rectangle 3"/>
          <p:cNvSpPr txBox="1">
            <a:spLocks noChangeArrowheads="1"/>
          </p:cNvSpPr>
          <p:nvPr userDrawn="1"/>
        </p:nvSpPr>
        <p:spPr>
          <a:xfrm>
            <a:off x="3429000" y="5213350"/>
            <a:ext cx="4795838" cy="106997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Times" charset="0"/>
              <a:buNone/>
              <a:defRPr sz="1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prstClr val="white"/>
                </a:solidFill>
              </a:rPr>
              <a:t>Click to edit Master subtitle style</a:t>
            </a:r>
            <a:endParaRPr lang="en-US" dirty="0">
              <a:solidFill>
                <a:prstClr val="white"/>
              </a:solidFill>
            </a:endParaRPr>
          </a:p>
        </p:txBody>
      </p:sp>
      <p:sp>
        <p:nvSpPr>
          <p:cNvPr id="9" name="Rectangle 8"/>
          <p:cNvSpPr/>
          <p:nvPr userDrawn="1"/>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3549535" y="5202668"/>
            <a:ext cx="4748491" cy="1080657"/>
          </a:xfrm>
        </p:spPr>
        <p:txBody>
          <a:bodyPr anchor="ctr" anchorCtr="0">
            <a:normAutofit/>
          </a:bodyPr>
          <a:lstStyle>
            <a:lvl1pPr marL="0" indent="0" algn="l">
              <a:buNone/>
              <a:defRPr sz="1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499167"/>
            <a:ext cx="8229600" cy="1602807"/>
          </a:xfrm>
        </p:spPr>
        <p:txBody>
          <a:bodyPr/>
          <a:lstStyle>
            <a:lvl1pPr>
              <a:defRPr>
                <a:solidFill>
                  <a:schemeClr val="bg1"/>
                </a:solidFill>
                <a:latin typeface="Verdana"/>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408201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06295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001684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84209B-2B98-45FB-9D4B-0B4C6E34D57F}" type="datetimeFigureOut">
              <a:rPr lang="en-US" smtClean="0"/>
              <a:t>11/25/2016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FC14AA-13FF-4719-9CA4-84385173C6D5}" type="slidenum">
              <a:rPr lang="en-US" smtClean="0"/>
              <a:t>‹#›</a:t>
            </a:fld>
            <a:endParaRPr lang="en-US" dirty="0"/>
          </a:p>
        </p:txBody>
      </p:sp>
    </p:spTree>
    <p:extLst>
      <p:ext uri="{BB962C8B-B14F-4D97-AF65-F5344CB8AC3E}">
        <p14:creationId xmlns:p14="http://schemas.microsoft.com/office/powerpoint/2010/main" val="13551290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4209B-2B98-45FB-9D4B-0B4C6E34D57F}" type="datetimeFigureOut">
              <a:rPr lang="en-US" smtClean="0"/>
              <a:t>11/25/2016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FC14AA-13FF-4719-9CA4-84385173C6D5}" type="slidenum">
              <a:rPr lang="en-US" smtClean="0"/>
              <a:t>‹#›</a:t>
            </a:fld>
            <a:endParaRPr lang="en-US" dirty="0"/>
          </a:p>
        </p:txBody>
      </p:sp>
    </p:spTree>
    <p:extLst>
      <p:ext uri="{BB962C8B-B14F-4D97-AF65-F5344CB8AC3E}">
        <p14:creationId xmlns:p14="http://schemas.microsoft.com/office/powerpoint/2010/main" val="29152163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4209B-2B98-45FB-9D4B-0B4C6E34D57F}" type="datetimeFigureOut">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FC14AA-13FF-4719-9CA4-84385173C6D5}" type="slidenum">
              <a:rPr lang="en-US" smtClean="0"/>
              <a:t>‹#›</a:t>
            </a:fld>
            <a:endParaRPr lang="en-US" dirty="0"/>
          </a:p>
        </p:txBody>
      </p:sp>
    </p:spTree>
    <p:extLst>
      <p:ext uri="{BB962C8B-B14F-4D97-AF65-F5344CB8AC3E}">
        <p14:creationId xmlns:p14="http://schemas.microsoft.com/office/powerpoint/2010/main" val="1291916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4209B-2B98-45FB-9D4B-0B4C6E34D57F}" type="datetimeFigureOut">
              <a:rPr lang="en-US" smtClean="0"/>
              <a:t>11/25/2016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FC14AA-13FF-4719-9CA4-84385173C6D5}" type="slidenum">
              <a:rPr lang="en-US" smtClean="0"/>
              <a:t>‹#›</a:t>
            </a:fld>
            <a:endParaRPr lang="en-US" dirty="0"/>
          </a:p>
        </p:txBody>
      </p:sp>
    </p:spTree>
    <p:extLst>
      <p:ext uri="{BB962C8B-B14F-4D97-AF65-F5344CB8AC3E}">
        <p14:creationId xmlns:p14="http://schemas.microsoft.com/office/powerpoint/2010/main" val="8528491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3.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4209B-2B98-45FB-9D4B-0B4C6E34D57F}" type="datetimeFigureOut">
              <a:rPr lang="en-US" smtClean="0"/>
              <a:t>11/25/2016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C14AA-13FF-4719-9CA4-84385173C6D5}" type="slidenum">
              <a:rPr lang="en-US" smtClean="0"/>
              <a:t>‹#›</a:t>
            </a:fld>
            <a:endParaRPr lang="en-US" dirty="0"/>
          </a:p>
        </p:txBody>
      </p:sp>
    </p:spTree>
    <p:extLst>
      <p:ext uri="{BB962C8B-B14F-4D97-AF65-F5344CB8AC3E}">
        <p14:creationId xmlns:p14="http://schemas.microsoft.com/office/powerpoint/2010/main" val="3541991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80" r:id="rId14"/>
    <p:sldLayoutId id="2147483685" r:id="rId15"/>
    <p:sldLayoutId id="2147483702" r:id="rId16"/>
    <p:sldLayoutId id="2147483718" r:id="rId17"/>
    <p:sldLayoutId id="2147483783" r:id="rId18"/>
    <p:sldLayoutId id="2147483787" r:id="rId19"/>
    <p:sldLayoutId id="2147483812" r:id="rId20"/>
    <p:sldLayoutId id="2147483815" r:id="rId2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6A747-F259-4D4E-8398-8EC23AC227D2}"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8A3B1-1C25-4D26-9591-DE3024DDE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56159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81" r:id="rId21"/>
    <p:sldLayoutId id="2147483782" r:id="rId22"/>
    <p:sldLayoutId id="2147483784" r:id="rId23"/>
    <p:sldLayoutId id="2147483813"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4CD43-98B3-4D80-B61A-10E9C53F0C2B}" type="datetimeFigureOut">
              <a:rPr lang="en-US" smtClean="0">
                <a:solidFill>
                  <a:prstClr val="black">
                    <a:tint val="75000"/>
                  </a:prstClr>
                </a:solidFill>
              </a:rPr>
              <a:pPr/>
              <a:t>11/25/2016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C71AD-85E9-4F2B-AA2A-33399C8F36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51218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bd@royalcollege.ca" TargetMode="External"/><Relationship Id="rId2" Type="http://schemas.openxmlformats.org/officeDocument/2006/relationships/notesSlide" Target="../notesSlides/notesSlide1.xml"/><Relationship Id="rId1" Type="http://schemas.openxmlformats.org/officeDocument/2006/relationships/slideLayout" Target="../slideLayouts/slideLayout5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9.jpeg"/><Relationship Id="rId4" Type="http://schemas.microsoft.com/office/2007/relationships/hdphoto" Target="../media/hdphoto1.wdp"/><Relationship Id="rId9"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20.jp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9.jpeg"/><Relationship Id="rId4" Type="http://schemas.microsoft.com/office/2007/relationships/hdphoto" Target="../media/hdphoto1.wdp"/><Relationship Id="rId9"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5.xml"/><Relationship Id="rId5" Type="http://schemas.openxmlformats.org/officeDocument/2006/relationships/image" Target="../media/image21.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6.xml"/><Relationship Id="rId5" Type="http://schemas.openxmlformats.org/officeDocument/2006/relationships/image" Target="../media/image23.jp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microsoft.com/office/2007/relationships/hdphoto" Target="../media/hdphoto2.wdp"/><Relationship Id="rId11"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9.jpeg"/><Relationship Id="rId4" Type="http://schemas.microsoft.com/office/2007/relationships/hdphoto" Target="../media/hdphoto1.wdp"/><Relationship Id="rId9"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9.jpeg"/><Relationship Id="rId4" Type="http://schemas.microsoft.com/office/2007/relationships/hdphoto" Target="../media/hdphoto1.wdp"/><Relationship Id="rId9"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microsoft.com/office/2007/relationships/hdphoto" Target="../media/hdphoto5.wdp"/><Relationship Id="rId11" Type="http://schemas.openxmlformats.org/officeDocument/2006/relationships/image" Target="../media/image33.jpeg"/><Relationship Id="rId5" Type="http://schemas.openxmlformats.org/officeDocument/2006/relationships/image" Target="../media/image29.png"/><Relationship Id="rId10" Type="http://schemas.openxmlformats.org/officeDocument/2006/relationships/image" Target="../media/image32.jpeg"/><Relationship Id="rId4" Type="http://schemas.microsoft.com/office/2007/relationships/hdphoto" Target="../media/hdphoto4.wdp"/><Relationship Id="rId9"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hyperlink" Target="http://www.royalcollege.ca/portal/page/portal/rc/common/documents/resources/cbd_road_map_e.pdf" TargetMode="External"/><Relationship Id="rId18" Type="http://schemas.openxmlformats.org/officeDocument/2006/relationships/image" Target="../media/image43.jpg"/><Relationship Id="rId3" Type="http://schemas.openxmlformats.org/officeDocument/2006/relationships/image" Target="../media/image36.jpeg"/><Relationship Id="rId21" Type="http://schemas.openxmlformats.org/officeDocument/2006/relationships/hyperlink" Target="http://bit.ly/1VJnJDY" TargetMode="External"/><Relationship Id="rId7" Type="http://schemas.openxmlformats.org/officeDocument/2006/relationships/hyperlink" Target="http://www.royalcollege.ca/portal/page/portal/rc/canmeds/resources/pocket_resources" TargetMode="External"/><Relationship Id="rId12" Type="http://schemas.openxmlformats.org/officeDocument/2006/relationships/image" Target="../media/image40.jpg"/><Relationship Id="rId17" Type="http://schemas.openxmlformats.org/officeDocument/2006/relationships/hyperlink" Target="http://www.royalcollege.ca/portal/page/portal/rc/resources/publications/cbd_community_touchpoint" TargetMode="External"/><Relationship Id="rId2" Type="http://schemas.openxmlformats.org/officeDocument/2006/relationships/notesSlide" Target="../notesSlides/notesSlide41.xml"/><Relationship Id="rId16" Type="http://schemas.openxmlformats.org/officeDocument/2006/relationships/image" Target="../media/image42.jpg"/><Relationship Id="rId20" Type="http://schemas.openxmlformats.org/officeDocument/2006/relationships/image" Target="../media/image44.jpeg"/><Relationship Id="rId1" Type="http://schemas.openxmlformats.org/officeDocument/2006/relationships/slideLayout" Target="../slideLayouts/slideLayout20.xml"/><Relationship Id="rId6" Type="http://schemas.openxmlformats.org/officeDocument/2006/relationships/image" Target="../media/image37.jpeg"/><Relationship Id="rId11" Type="http://schemas.openxmlformats.org/officeDocument/2006/relationships/hyperlink" Target="http://canmeds.royalcollege.ca/" TargetMode="External"/><Relationship Id="rId5" Type="http://schemas.openxmlformats.org/officeDocument/2006/relationships/hyperlink" Target="http://www.royalcollege.ca/portal/page/portal/rc/canmeds/resources/publications#teaching_assessment_tools_guide" TargetMode="External"/><Relationship Id="rId15" Type="http://schemas.openxmlformats.org/officeDocument/2006/relationships/hyperlink" Target="http://www.royalcollege.ca/portal/page/portal/rc/resources/cbme/resources/faculty_supporthttp:/www.royalcollege.ca/portal/page/portal/rc/resources/cbme/resources" TargetMode="External"/><Relationship Id="rId10" Type="http://schemas.openxmlformats.org/officeDocument/2006/relationships/image" Target="../media/image39.png"/><Relationship Id="rId19" Type="http://schemas.openxmlformats.org/officeDocument/2006/relationships/hyperlink" Target="http://www.royalcollege.ca/portal/page/portal/rc/canmeds/framework" TargetMode="External"/><Relationship Id="rId4" Type="http://schemas.openxmlformats.org/officeDocument/2006/relationships/hyperlink" Target="http://www.royalcollege.ca/cbd/resources/" TargetMode="External"/><Relationship Id="rId9" Type="http://schemas.openxmlformats.org/officeDocument/2006/relationships/hyperlink" Target="http://www.royalcollege.ca/portal/page/portal/rc/canmeds/resources/publications#QI_Residency_education" TargetMode="External"/><Relationship Id="rId14" Type="http://schemas.openxmlformats.org/officeDocument/2006/relationships/image" Target="../media/image41.jpeg"/></Relationships>
</file>

<file path=ppt/slides/_rels/slide43.xml.rels><?xml version="1.0" encoding="UTF-8" standalone="yes"?>
<Relationships xmlns="http://schemas.openxmlformats.org/package/2006/relationships"><Relationship Id="rId8" Type="http://schemas.openxmlformats.org/officeDocument/2006/relationships/hyperlink" Target="http://www.royalcollege.ca/cbd/resources" TargetMode="External"/><Relationship Id="rId3" Type="http://schemas.openxmlformats.org/officeDocument/2006/relationships/hyperlink" Target="mailto:cbd@royalcollege.ca" TargetMode="External"/><Relationship Id="rId7" Type="http://schemas.openxmlformats.org/officeDocument/2006/relationships/hyperlink" Target="http://www.royalcollege.ca/cbd"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hyperlink" Target="http://www.linkedin.com/" TargetMode="External"/><Relationship Id="rId5" Type="http://schemas.openxmlformats.org/officeDocument/2006/relationships/hyperlink" Target="https://twitter.com/Royal_College" TargetMode="External"/><Relationship Id="rId4" Type="http://schemas.openxmlformats.org/officeDocument/2006/relationships/hyperlink" Target="http://www.facebook.com/TheRoyalCollege" TargetMode="Externa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microsoft.com/office/2007/relationships/hdphoto" Target="../media/hdphoto2.wdp"/><Relationship Id="rId11"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9.jpeg"/><Relationship Id="rId4" Type="http://schemas.microsoft.com/office/2007/relationships/hdphoto" Target="../media/hdphoto1.wdp"/><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Us Spread the News</a:t>
            </a:r>
            <a:endParaRPr lang="en-CA" dirty="0"/>
          </a:p>
        </p:txBody>
      </p:sp>
      <p:sp>
        <p:nvSpPr>
          <p:cNvPr id="3" name="Content Placeholder 2"/>
          <p:cNvSpPr>
            <a:spLocks noGrp="1"/>
          </p:cNvSpPr>
          <p:nvPr>
            <p:ph idx="1"/>
          </p:nvPr>
        </p:nvSpPr>
        <p:spPr/>
        <p:txBody>
          <a:bodyPr>
            <a:noAutofit/>
          </a:bodyPr>
          <a:lstStyle/>
          <a:p>
            <a:pPr marL="0" indent="0">
              <a:buNone/>
            </a:pPr>
            <a:r>
              <a:rPr lang="en-US" dirty="0">
                <a:solidFill>
                  <a:schemeClr val="tx1"/>
                </a:solidFill>
              </a:rPr>
              <a:t>This presentation has been developed for </a:t>
            </a:r>
            <a:r>
              <a:rPr lang="en-US" dirty="0" smtClean="0">
                <a:solidFill>
                  <a:schemeClr val="tx1"/>
                </a:solidFill>
              </a:rPr>
              <a:t> your use:</a:t>
            </a:r>
          </a:p>
          <a:p>
            <a:r>
              <a:rPr lang="en-US" dirty="0" smtClean="0">
                <a:solidFill>
                  <a:schemeClr val="tx1"/>
                </a:solidFill>
              </a:rPr>
              <a:t>Share </a:t>
            </a:r>
            <a:r>
              <a:rPr lang="en-US" dirty="0">
                <a:solidFill>
                  <a:schemeClr val="tx1"/>
                </a:solidFill>
              </a:rPr>
              <a:t>and/or incorporate these slides as </a:t>
            </a:r>
            <a:r>
              <a:rPr lang="en-US" dirty="0" smtClean="0">
                <a:solidFill>
                  <a:schemeClr val="tx1"/>
                </a:solidFill>
              </a:rPr>
              <a:t>needed</a:t>
            </a:r>
            <a:r>
              <a:rPr lang="en-US" dirty="0">
                <a:solidFill>
                  <a:schemeClr val="tx1"/>
                </a:solidFill>
              </a:rPr>
              <a:t>, simply source the Royal </a:t>
            </a:r>
            <a:r>
              <a:rPr lang="en-US" dirty="0" smtClean="0">
                <a:solidFill>
                  <a:schemeClr val="tx1"/>
                </a:solidFill>
              </a:rPr>
              <a:t>College</a:t>
            </a:r>
          </a:p>
          <a:p>
            <a:r>
              <a:rPr lang="en-US" dirty="0" smtClean="0">
                <a:solidFill>
                  <a:schemeClr val="tx1"/>
                </a:solidFill>
              </a:rPr>
              <a:t>All </a:t>
            </a:r>
            <a:r>
              <a:rPr lang="en-US" dirty="0">
                <a:solidFill>
                  <a:schemeClr val="tx1"/>
                </a:solidFill>
              </a:rPr>
              <a:t>text, images and logos contained herein </a:t>
            </a:r>
            <a:r>
              <a:rPr lang="en-US" dirty="0" smtClean="0">
                <a:solidFill>
                  <a:schemeClr val="tx1"/>
                </a:solidFill>
              </a:rPr>
              <a:t> are </a:t>
            </a:r>
            <a:r>
              <a:rPr lang="en-US" dirty="0">
                <a:solidFill>
                  <a:schemeClr val="tx1"/>
                </a:solidFill>
              </a:rPr>
              <a:t>the property of Royal College of </a:t>
            </a:r>
            <a:r>
              <a:rPr lang="en-US" dirty="0" smtClean="0">
                <a:solidFill>
                  <a:schemeClr val="tx1"/>
                </a:solidFill>
              </a:rPr>
              <a:t> Physicians </a:t>
            </a:r>
            <a:r>
              <a:rPr lang="en-US" dirty="0">
                <a:solidFill>
                  <a:schemeClr val="tx1"/>
                </a:solidFill>
              </a:rPr>
              <a:t>and Surgeons of </a:t>
            </a:r>
            <a:r>
              <a:rPr lang="en-US" dirty="0" smtClean="0">
                <a:solidFill>
                  <a:schemeClr val="tx1"/>
                </a:solidFill>
              </a:rPr>
              <a:t>Canada</a:t>
            </a:r>
          </a:p>
          <a:p>
            <a:r>
              <a:rPr lang="en-US" dirty="0" smtClean="0">
                <a:solidFill>
                  <a:schemeClr val="tx1"/>
                </a:solidFill>
              </a:rPr>
              <a:t>Questions</a:t>
            </a:r>
            <a:r>
              <a:rPr lang="en-US" dirty="0">
                <a:solidFill>
                  <a:schemeClr val="tx1"/>
                </a:solidFill>
              </a:rPr>
              <a:t>? Email </a:t>
            </a:r>
            <a:r>
              <a:rPr lang="en-US" dirty="0" smtClean="0">
                <a:solidFill>
                  <a:schemeClr val="tx1"/>
                </a:solidFill>
                <a:hlinkClick r:id="rId3"/>
              </a:rPr>
              <a:t>cbd@royalcollege.ca</a:t>
            </a:r>
            <a:r>
              <a:rPr lang="en-US" dirty="0" smtClean="0">
                <a:solidFill>
                  <a:schemeClr val="tx1"/>
                </a:solidFill>
              </a:rPr>
              <a:t> </a:t>
            </a:r>
            <a:endParaRPr lang="en-US" dirty="0">
              <a:solidFill>
                <a:schemeClr val="tx1"/>
              </a:solidFill>
            </a:endParaRPr>
          </a:p>
          <a:p>
            <a:pPr marL="0" indent="0">
              <a:buNone/>
            </a:pPr>
            <a:endParaRPr lang="en-CA" sz="2300" dirty="0">
              <a:solidFill>
                <a:schemeClr val="tx1"/>
              </a:solidFill>
            </a:endParaRPr>
          </a:p>
        </p:txBody>
      </p:sp>
      <p:sp>
        <p:nvSpPr>
          <p:cNvPr id="4" name="Picture Placeholder 3"/>
          <p:cNvSpPr>
            <a:spLocks noGrp="1"/>
          </p:cNvSpPr>
          <p:nvPr>
            <p:ph type="pic" sz="quarter" idx="13"/>
          </p:nvPr>
        </p:nvSpPr>
        <p:spPr/>
      </p:sp>
      <p:pic>
        <p:nvPicPr>
          <p:cNvPr id="5" name="Picture Placeholder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w="19050" cmpd="sng">
            <a:noFill/>
          </a:ln>
        </p:spPr>
      </p:pic>
    </p:spTree>
    <p:extLst>
      <p:ext uri="{BB962C8B-B14F-4D97-AF65-F5344CB8AC3E}">
        <p14:creationId xmlns:p14="http://schemas.microsoft.com/office/powerpoint/2010/main" val="29561636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30" dirty="0" smtClean="0"/>
              <a:t>Focus of CBME</a:t>
            </a:r>
            <a:endParaRPr lang="en-US" spc="-60"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10</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a:noFill/>
          </a:ln>
        </p:spPr>
      </p:pic>
      <p:sp>
        <p:nvSpPr>
          <p:cNvPr id="3" name="TextBox 2"/>
          <p:cNvSpPr txBox="1"/>
          <p:nvPr/>
        </p:nvSpPr>
        <p:spPr>
          <a:xfrm>
            <a:off x="685800" y="1600200"/>
            <a:ext cx="7924799" cy="3108543"/>
          </a:xfrm>
          <a:prstGeom prst="rect">
            <a:avLst/>
          </a:prstGeom>
          <a:noFill/>
          <a:ln w="31750">
            <a:noFill/>
          </a:ln>
        </p:spPr>
        <p:txBody>
          <a:bodyPr wrap="square" rtlCol="0">
            <a:sp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CBME asks</a:t>
            </a: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What abilities do </a:t>
            </a:r>
            <a:r>
              <a:rPr lang="en-US" sz="2400" b="1" dirty="0" smtClean="0">
                <a:latin typeface="Verdana" panose="020B0604030504040204" pitchFamily="34" charset="0"/>
                <a:ea typeface="Verdana" panose="020B0604030504040204" pitchFamily="34" charset="0"/>
                <a:cs typeface="Verdana" panose="020B0604030504040204" pitchFamily="34" charset="0"/>
              </a:rPr>
              <a:t>residents</a:t>
            </a:r>
            <a:r>
              <a:rPr lang="en-US" sz="2400" dirty="0" smtClean="0">
                <a:latin typeface="Verdana" panose="020B0604030504040204" pitchFamily="34" charset="0"/>
                <a:ea typeface="Verdana" panose="020B0604030504040204" pitchFamily="34" charset="0"/>
                <a:cs typeface="Verdana" panose="020B0604030504040204" pitchFamily="34" charset="0"/>
              </a:rPr>
              <a:t> need to demonstrate </a:t>
            </a:r>
          </a:p>
          <a:p>
            <a:pPr marL="800100" lvl="1"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at </a:t>
            </a:r>
            <a:r>
              <a:rPr lang="en-US" sz="2400" dirty="0">
                <a:latin typeface="Verdana" panose="020B0604030504040204" pitchFamily="34" charset="0"/>
                <a:ea typeface="Verdana" panose="020B0604030504040204" pitchFamily="34" charset="0"/>
                <a:cs typeface="Verdana" panose="020B0604030504040204" pitchFamily="34" charset="0"/>
              </a:rPr>
              <a:t>each stage of </a:t>
            </a:r>
            <a:r>
              <a:rPr lang="en-US" sz="2400" dirty="0" smtClean="0">
                <a:latin typeface="Verdana" panose="020B0604030504040204" pitchFamily="34" charset="0"/>
                <a:ea typeface="Verdana" panose="020B0604030504040204" pitchFamily="34" charset="0"/>
                <a:cs typeface="Verdana" panose="020B0604030504040204" pitchFamily="34" charset="0"/>
              </a:rPr>
              <a:t>training</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in order to enter independent practice</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 </a:t>
            </a: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How </a:t>
            </a:r>
            <a:r>
              <a:rPr lang="en-US" sz="2400" dirty="0">
                <a:latin typeface="Verdana" panose="020B0604030504040204" pitchFamily="34" charset="0"/>
                <a:ea typeface="Verdana" panose="020B0604030504040204" pitchFamily="34" charset="0"/>
                <a:cs typeface="Verdana" panose="020B0604030504040204" pitchFamily="34" charset="0"/>
              </a:rPr>
              <a:t>do </a:t>
            </a:r>
            <a:r>
              <a:rPr lang="en-US" sz="2400" b="1" dirty="0" err="1" smtClean="0">
                <a:latin typeface="Verdana" panose="020B0604030504040204" pitchFamily="34" charset="0"/>
                <a:ea typeface="Verdana" panose="020B0604030504040204" pitchFamily="34" charset="0"/>
                <a:cs typeface="Verdana" panose="020B0604030504040204" pitchFamily="34" charset="0"/>
              </a:rPr>
              <a:t>practising</a:t>
            </a:r>
            <a:r>
              <a:rPr lang="en-US" sz="2400" b="1" dirty="0" smtClean="0">
                <a:latin typeface="Verdana" panose="020B0604030504040204" pitchFamily="34" charset="0"/>
                <a:ea typeface="Verdana" panose="020B0604030504040204" pitchFamily="34" charset="0"/>
                <a:cs typeface="Verdana" panose="020B0604030504040204" pitchFamily="34" charset="0"/>
              </a:rPr>
              <a:t> physicians </a:t>
            </a:r>
            <a:r>
              <a:rPr lang="en-US" sz="2400" dirty="0" smtClean="0">
                <a:latin typeface="Verdana" panose="020B0604030504040204" pitchFamily="34" charset="0"/>
                <a:ea typeface="Verdana" panose="020B0604030504040204" pitchFamily="34" charset="0"/>
                <a:cs typeface="Verdana" panose="020B0604030504040204" pitchFamily="34" charset="0"/>
              </a:rPr>
              <a:t>progress in </a:t>
            </a:r>
            <a:r>
              <a:rPr lang="en-US" sz="2400" dirty="0">
                <a:latin typeface="Verdana" panose="020B0604030504040204" pitchFamily="34" charset="0"/>
                <a:ea typeface="Verdana" panose="020B0604030504040204" pitchFamily="34" charset="0"/>
                <a:cs typeface="Verdana" panose="020B0604030504040204" pitchFamily="34" charset="0"/>
              </a:rPr>
              <a:t>competence to </a:t>
            </a:r>
            <a:r>
              <a:rPr lang="en-US" sz="2400" dirty="0" smtClean="0">
                <a:latin typeface="Verdana" panose="020B0604030504040204" pitchFamily="34" charset="0"/>
                <a:ea typeface="Verdana" panose="020B0604030504040204" pitchFamily="34" charset="0"/>
                <a:cs typeface="Verdana" panose="020B0604030504040204" pitchFamily="34" charset="0"/>
              </a:rPr>
              <a:t>attain </a:t>
            </a:r>
            <a:r>
              <a:rPr lang="en-US" sz="2800" dirty="0" smtClean="0"/>
              <a:t>expertise?</a:t>
            </a:r>
            <a:endParaRPr lang="en-CA" sz="2800" b="1" dirty="0">
              <a:latin typeface="What are the abilities each resident must"/>
              <a:ea typeface="Verdana" pitchFamily="34" charset="0"/>
              <a:cs typeface="Verdana" pitchFamily="34" charset="0"/>
            </a:endParaRPr>
          </a:p>
        </p:txBody>
      </p:sp>
    </p:spTree>
    <p:extLst>
      <p:ext uri="{BB962C8B-B14F-4D97-AF65-F5344CB8AC3E}">
        <p14:creationId xmlns:p14="http://schemas.microsoft.com/office/powerpoint/2010/main" val="2095503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pc="-60" dirty="0" smtClean="0"/>
              <a:t>What is Competence by Design (CBD)?</a:t>
            </a:r>
            <a:endParaRPr lang="en-US" spc="-60"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11</a:t>
            </a:fld>
            <a:endParaRPr lang="en-US" dirty="0">
              <a:solidFill>
                <a:prstClr val="black">
                  <a:tint val="75000"/>
                </a:prstClr>
              </a:solidFill>
            </a:endParaRPr>
          </a:p>
        </p:txBody>
      </p:sp>
      <p:sp>
        <p:nvSpPr>
          <p:cNvPr id="12" name="Content Placeholder 11"/>
          <p:cNvSpPr>
            <a:spLocks noGrp="1"/>
          </p:cNvSpPr>
          <p:nvPr>
            <p:ph idx="1"/>
          </p:nvPr>
        </p:nvSpPr>
        <p:spPr>
          <a:xfrm>
            <a:off x="838200" y="1524001"/>
            <a:ext cx="7620000" cy="4419600"/>
          </a:xfrm>
        </p:spPr>
        <p:txBody>
          <a:bodyPr>
            <a:normAutofit/>
          </a:bodyPr>
          <a:lstStyle/>
          <a:p>
            <a:pPr>
              <a:spcAft>
                <a:spcPts val="600"/>
              </a:spcAft>
            </a:pPr>
            <a:r>
              <a:rPr lang="en-CA" dirty="0" smtClean="0">
                <a:solidFill>
                  <a:schemeClr val="tx1"/>
                </a:solidFill>
              </a:rPr>
              <a:t>Multi-year</a:t>
            </a:r>
            <a:r>
              <a:rPr lang="en-CA" dirty="0">
                <a:solidFill>
                  <a:schemeClr val="tx1"/>
                </a:solidFill>
              </a:rPr>
              <a:t>, transformational change initiative </a:t>
            </a:r>
            <a:r>
              <a:rPr lang="en-CA" dirty="0" smtClean="0">
                <a:solidFill>
                  <a:schemeClr val="tx1"/>
                </a:solidFill>
              </a:rPr>
              <a:t>to introduce CBME to residency education and continuing professional development;</a:t>
            </a:r>
            <a:endParaRPr lang="en-CA" dirty="0">
              <a:solidFill>
                <a:schemeClr val="tx1"/>
              </a:solidFill>
            </a:endParaRPr>
          </a:p>
          <a:p>
            <a:pPr>
              <a:spcAft>
                <a:spcPts val="600"/>
              </a:spcAft>
            </a:pPr>
            <a:r>
              <a:rPr lang="en-CA" dirty="0" smtClean="0">
                <a:solidFill>
                  <a:schemeClr val="tx1"/>
                </a:solidFill>
              </a:rPr>
              <a:t>Focused </a:t>
            </a:r>
            <a:r>
              <a:rPr lang="en-CA" dirty="0">
                <a:solidFill>
                  <a:schemeClr val="tx1"/>
                </a:solidFill>
              </a:rPr>
              <a:t>on the learning continuum from the start of </a:t>
            </a:r>
            <a:r>
              <a:rPr lang="en-CA" b="1" dirty="0">
                <a:solidFill>
                  <a:schemeClr val="tx1"/>
                </a:solidFill>
              </a:rPr>
              <a:t>residency to retirement</a:t>
            </a:r>
            <a:r>
              <a:rPr lang="en-CA" dirty="0">
                <a:solidFill>
                  <a:schemeClr val="tx1"/>
                </a:solidFill>
              </a:rPr>
              <a:t>;</a:t>
            </a:r>
          </a:p>
          <a:p>
            <a:pPr>
              <a:spcAft>
                <a:spcPts val="600"/>
              </a:spcAft>
            </a:pPr>
            <a:r>
              <a:rPr lang="en-CA" dirty="0">
                <a:solidFill>
                  <a:schemeClr val="tx1"/>
                </a:solidFill>
              </a:rPr>
              <a:t>Based on a competency model of education and assessment; and</a:t>
            </a:r>
          </a:p>
          <a:p>
            <a:pPr>
              <a:spcAft>
                <a:spcPts val="600"/>
              </a:spcAft>
            </a:pPr>
            <a:r>
              <a:rPr lang="en-CA" dirty="0">
                <a:solidFill>
                  <a:schemeClr val="tx1"/>
                </a:solidFill>
              </a:rPr>
              <a:t>Designed to address societal health need and patient outcomes</a:t>
            </a:r>
            <a:r>
              <a:rPr lang="en-CA" dirty="0" smtClean="0">
                <a:solidFill>
                  <a:schemeClr val="tx1"/>
                </a:solidFill>
              </a:rPr>
              <a:t>.</a:t>
            </a:r>
          </a:p>
          <a:p>
            <a:pPr marL="0" indent="0">
              <a:buNone/>
            </a:pPr>
            <a:endParaRPr lang="en-CA" dirty="0">
              <a:solidFill>
                <a:schemeClr val="tx1"/>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a:noFill/>
          </a:ln>
        </p:spPr>
      </p:pic>
    </p:spTree>
    <p:extLst>
      <p:ext uri="{BB962C8B-B14F-4D97-AF65-F5344CB8AC3E}">
        <p14:creationId xmlns:p14="http://schemas.microsoft.com/office/powerpoint/2010/main" val="21515199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CBD? </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12</a:t>
            </a:fld>
            <a:endParaRPr lang="en-US" dirty="0">
              <a:solidFill>
                <a:prstClr val="black">
                  <a:tint val="75000"/>
                </a:prstClr>
              </a:solidFill>
            </a:endParaRPr>
          </a:p>
        </p:txBody>
      </p:sp>
      <p:sp>
        <p:nvSpPr>
          <p:cNvPr id="12" name="Content Placeholder 11"/>
          <p:cNvSpPr>
            <a:spLocks noGrp="1"/>
          </p:cNvSpPr>
          <p:nvPr>
            <p:ph idx="1"/>
          </p:nvPr>
        </p:nvSpPr>
        <p:spPr/>
        <p:txBody>
          <a:bodyPr>
            <a:normAutofit fontScale="92500" lnSpcReduction="10000"/>
          </a:bodyPr>
          <a:lstStyle/>
          <a:p>
            <a:pPr marL="0" indent="0">
              <a:spcBef>
                <a:spcPts val="300"/>
              </a:spcBef>
              <a:spcAft>
                <a:spcPts val="1200"/>
              </a:spcAft>
              <a:buNone/>
            </a:pPr>
            <a:r>
              <a:rPr lang="en-US" sz="2500" b="1" dirty="0">
                <a:solidFill>
                  <a:schemeClr val="tx1"/>
                </a:solidFill>
              </a:rPr>
              <a:t>The CBD program will:</a:t>
            </a:r>
            <a:endParaRPr lang="en-CA" sz="2500" b="1" dirty="0">
              <a:solidFill>
                <a:schemeClr val="tx1"/>
              </a:solidFill>
            </a:endParaRPr>
          </a:p>
          <a:p>
            <a:pPr>
              <a:spcBef>
                <a:spcPts val="600"/>
              </a:spcBef>
              <a:spcAft>
                <a:spcPts val="600"/>
              </a:spcAft>
            </a:pPr>
            <a:r>
              <a:rPr lang="en-CA" dirty="0">
                <a:solidFill>
                  <a:schemeClr val="tx1"/>
                </a:solidFill>
              </a:rPr>
              <a:t>Align with </a:t>
            </a:r>
            <a:r>
              <a:rPr lang="en-US" dirty="0">
                <a:solidFill>
                  <a:schemeClr val="tx1"/>
                </a:solidFill>
              </a:rPr>
              <a:t>Future of Medical Education in Canada </a:t>
            </a:r>
            <a:r>
              <a:rPr lang="en-US" dirty="0" smtClean="0">
                <a:solidFill>
                  <a:schemeClr val="tx1"/>
                </a:solidFill>
              </a:rPr>
              <a:t>- Postgraduate </a:t>
            </a:r>
            <a:r>
              <a:rPr lang="en-US" dirty="0">
                <a:solidFill>
                  <a:schemeClr val="tx1"/>
                </a:solidFill>
              </a:rPr>
              <a:t>(</a:t>
            </a:r>
            <a:r>
              <a:rPr lang="en-US" b="1" dirty="0">
                <a:solidFill>
                  <a:schemeClr val="tx1"/>
                </a:solidFill>
              </a:rPr>
              <a:t>FMEC-PG</a:t>
            </a:r>
            <a:r>
              <a:rPr lang="en-US" dirty="0">
                <a:solidFill>
                  <a:schemeClr val="tx1"/>
                </a:solidFill>
              </a:rPr>
              <a:t>) </a:t>
            </a:r>
            <a:r>
              <a:rPr lang="en-US" dirty="0" smtClean="0">
                <a:solidFill>
                  <a:schemeClr val="tx1"/>
                </a:solidFill>
              </a:rPr>
              <a:t>and </a:t>
            </a:r>
            <a:r>
              <a:rPr lang="en-US" dirty="0">
                <a:solidFill>
                  <a:schemeClr val="tx1"/>
                </a:solidFill>
              </a:rPr>
              <a:t>the Future of Medical Education in Canada </a:t>
            </a:r>
            <a:r>
              <a:rPr lang="en-US" dirty="0" smtClean="0">
                <a:solidFill>
                  <a:schemeClr val="tx1"/>
                </a:solidFill>
              </a:rPr>
              <a:t>– Continuing Professional Development (</a:t>
            </a:r>
            <a:r>
              <a:rPr lang="en-US" b="1" dirty="0" smtClean="0">
                <a:solidFill>
                  <a:schemeClr val="tx1"/>
                </a:solidFill>
              </a:rPr>
              <a:t>FMEC-CPD</a:t>
            </a:r>
            <a:r>
              <a:rPr lang="en-US" dirty="0" smtClean="0">
                <a:solidFill>
                  <a:schemeClr val="tx1"/>
                </a:solidFill>
              </a:rPr>
              <a:t>)projects;</a:t>
            </a:r>
            <a:endParaRPr lang="en-US" dirty="0">
              <a:solidFill>
                <a:schemeClr val="tx1"/>
              </a:solidFill>
            </a:endParaRPr>
          </a:p>
          <a:p>
            <a:pPr>
              <a:spcBef>
                <a:spcPts val="600"/>
              </a:spcBef>
              <a:spcAft>
                <a:spcPts val="600"/>
              </a:spcAft>
            </a:pPr>
            <a:r>
              <a:rPr lang="en-US" spc="-40" dirty="0" smtClean="0">
                <a:solidFill>
                  <a:schemeClr val="tx1"/>
                </a:solidFill>
              </a:rPr>
              <a:t>Support the development</a:t>
            </a:r>
            <a:r>
              <a:rPr lang="en-CA" spc="-40" dirty="0" smtClean="0">
                <a:solidFill>
                  <a:schemeClr val="tx1"/>
                </a:solidFill>
              </a:rPr>
              <a:t>, implementation, and evaluation of  </a:t>
            </a:r>
            <a:r>
              <a:rPr lang="en-CA" b="1" spc="-40" dirty="0" smtClean="0">
                <a:solidFill>
                  <a:schemeClr val="tx1"/>
                </a:solidFill>
              </a:rPr>
              <a:t>competency-based</a:t>
            </a:r>
            <a:r>
              <a:rPr lang="en-CA" spc="-40" dirty="0" smtClean="0">
                <a:solidFill>
                  <a:schemeClr val="tx1"/>
                </a:solidFill>
              </a:rPr>
              <a:t>, learner-focused education and continuing professionals development (CPD); and</a:t>
            </a:r>
          </a:p>
          <a:p>
            <a:pPr>
              <a:spcBef>
                <a:spcPts val="600"/>
              </a:spcBef>
              <a:spcAft>
                <a:spcPts val="600"/>
              </a:spcAft>
            </a:pPr>
            <a:r>
              <a:rPr lang="en-US" spc="-40" dirty="0" smtClean="0">
                <a:solidFill>
                  <a:schemeClr val="tx1"/>
                </a:solidFill>
              </a:rPr>
              <a:t>Reflect</a:t>
            </a:r>
            <a:r>
              <a:rPr lang="en-US" spc="-40" dirty="0">
                <a:solidFill>
                  <a:schemeClr val="tx1"/>
                </a:solidFill>
              </a:rPr>
              <a:t>, and respond to, the </a:t>
            </a:r>
            <a:r>
              <a:rPr lang="en-US" b="1" spc="-40" dirty="0">
                <a:solidFill>
                  <a:schemeClr val="tx1"/>
                </a:solidFill>
              </a:rPr>
              <a:t>world-wide movement</a:t>
            </a:r>
            <a:r>
              <a:rPr lang="en-US" spc="-40" dirty="0">
                <a:solidFill>
                  <a:schemeClr val="tx1"/>
                </a:solidFill>
              </a:rPr>
              <a:t> towards competency-based medical </a:t>
            </a:r>
            <a:r>
              <a:rPr lang="en-US" spc="-40" dirty="0" smtClean="0">
                <a:solidFill>
                  <a:schemeClr val="tx1"/>
                </a:solidFill>
              </a:rPr>
              <a:t>education.</a:t>
            </a:r>
          </a:p>
          <a:p>
            <a:pPr marL="0" indent="0">
              <a:buNone/>
            </a:pPr>
            <a:endParaRPr lang="en-CA" dirty="0"/>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spTree>
    <p:extLst>
      <p:ext uri="{BB962C8B-B14F-4D97-AF65-F5344CB8AC3E}">
        <p14:creationId xmlns:p14="http://schemas.microsoft.com/office/powerpoint/2010/main" val="42065418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30" dirty="0" smtClean="0"/>
              <a:t>New World: CBD</a:t>
            </a:r>
            <a:endParaRPr lang="en-US" spc="-60"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13</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a:noFill/>
          </a:ln>
        </p:spPr>
      </p:pic>
      <p:sp>
        <p:nvSpPr>
          <p:cNvPr id="3" name="TextBox 2"/>
          <p:cNvSpPr txBox="1"/>
          <p:nvPr/>
        </p:nvSpPr>
        <p:spPr>
          <a:xfrm>
            <a:off x="609600" y="1752600"/>
            <a:ext cx="7772399" cy="2308324"/>
          </a:xfrm>
          <a:prstGeom prst="rect">
            <a:avLst/>
          </a:prstGeom>
          <a:noFill/>
          <a:ln w="31750">
            <a:noFill/>
          </a:ln>
        </p:spPr>
        <p:txBody>
          <a:bodyPr wrap="square" rtlCol="0">
            <a:spAutoFit/>
          </a:bodyPr>
          <a:lstStyle/>
          <a:p>
            <a:pPr marL="342900" indent="-342900">
              <a:buFont typeface="Arial" panose="020B0604020202020204" pitchFamily="34" charset="0"/>
              <a:buChar char="•"/>
            </a:pPr>
            <a:r>
              <a:rPr lang="en-US" sz="2400" dirty="0">
                <a:latin typeface="Verdana" pitchFamily="34" charset="0"/>
                <a:ea typeface="Verdana" pitchFamily="34" charset="0"/>
                <a:cs typeface="Verdana" pitchFamily="34" charset="0"/>
              </a:rPr>
              <a:t>Competence is about </a:t>
            </a:r>
            <a:r>
              <a:rPr lang="en-US" sz="2400" dirty="0" smtClean="0">
                <a:latin typeface="Verdana" pitchFamily="34" charset="0"/>
                <a:ea typeface="Verdana" pitchFamily="34" charset="0"/>
                <a:cs typeface="Verdana" pitchFamily="34" charset="0"/>
              </a:rPr>
              <a:t>doing the </a:t>
            </a:r>
            <a:r>
              <a:rPr lang="en-US" sz="2400" dirty="0">
                <a:latin typeface="Verdana" pitchFamily="34" charset="0"/>
                <a:ea typeface="Verdana" pitchFamily="34" charset="0"/>
                <a:cs typeface="Verdana" pitchFamily="34" charset="0"/>
              </a:rPr>
              <a:t>right thing, for the context, </a:t>
            </a:r>
            <a:r>
              <a:rPr lang="en-US" sz="2400" dirty="0" smtClean="0">
                <a:latin typeface="Verdana" pitchFamily="34" charset="0"/>
                <a:ea typeface="Verdana" pitchFamily="34" charset="0"/>
                <a:cs typeface="Verdana" pitchFamily="34" charset="0"/>
              </a:rPr>
              <a:t>at </a:t>
            </a:r>
            <a:r>
              <a:rPr lang="en-US" sz="2400" dirty="0">
                <a:latin typeface="Verdana" pitchFamily="34" charset="0"/>
                <a:ea typeface="Verdana" pitchFamily="34" charset="0"/>
                <a:cs typeface="Verdana" pitchFamily="34" charset="0"/>
              </a:rPr>
              <a:t>the right </a:t>
            </a:r>
            <a:r>
              <a:rPr lang="en-US" sz="2400" dirty="0" smtClean="0">
                <a:latin typeface="Verdana" pitchFamily="34" charset="0"/>
                <a:ea typeface="Verdana" pitchFamily="34" charset="0"/>
                <a:cs typeface="Verdana" pitchFamily="34" charset="0"/>
              </a:rPr>
              <a:t>time</a:t>
            </a:r>
          </a:p>
          <a:p>
            <a:pPr marL="342900" indent="-342900">
              <a:buFont typeface="Arial" panose="020B0604020202020204" pitchFamily="34" charset="0"/>
              <a:buChar char="•"/>
            </a:pPr>
            <a:endParaRPr lang="en-US" sz="2400" dirty="0" smtClean="0">
              <a:latin typeface="Verdana" pitchFamily="34" charset="0"/>
              <a:ea typeface="Verdana" pitchFamily="34" charset="0"/>
              <a:cs typeface="Verdana" pitchFamily="34" charset="0"/>
            </a:endParaRPr>
          </a:p>
          <a:p>
            <a:pPr marL="342900" indent="-342900">
              <a:buFont typeface="Arial" panose="020B0604020202020204" pitchFamily="34" charset="0"/>
              <a:buChar char="•"/>
            </a:pPr>
            <a:r>
              <a:rPr lang="en-US" sz="2400" b="1" spc="-40" dirty="0">
                <a:latin typeface="Verdana" panose="020B0604030504040204" pitchFamily="34" charset="0"/>
                <a:ea typeface="Verdana" panose="020B0604030504040204" pitchFamily="34" charset="0"/>
                <a:cs typeface="Verdana" panose="020B0604030504040204" pitchFamily="34" charset="0"/>
              </a:rPr>
              <a:t>Leading to better patient care.</a:t>
            </a:r>
            <a:endParaRPr lang="en-CA" sz="2400" b="1" spc="-40" dirty="0">
              <a:latin typeface="Verdana" panose="020B0604030504040204" pitchFamily="34" charset="0"/>
              <a:ea typeface="Verdana" panose="020B0604030504040204" pitchFamily="34" charset="0"/>
              <a:cs typeface="Verdana" panose="020B0604030504040204" pitchFamily="34" charset="0"/>
            </a:endParaRPr>
          </a:p>
          <a:p>
            <a:endParaRPr lang="en-US" sz="2400" dirty="0" smtClean="0">
              <a:latin typeface="Verdana" pitchFamily="34" charset="0"/>
              <a:ea typeface="Verdana" pitchFamily="34" charset="0"/>
              <a:cs typeface="Verdana" pitchFamily="34" charset="0"/>
            </a:endParaRPr>
          </a:p>
          <a:p>
            <a:pPr marL="342900" indent="-342900">
              <a:buFont typeface="Arial" panose="020B0604020202020204" pitchFamily="34" charset="0"/>
              <a:buChar char="•"/>
            </a:pPr>
            <a:endParaRPr lang="en-CA"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739630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objective</a:t>
            </a:r>
            <a:endParaRPr lang="en-CA" dirty="0"/>
          </a:p>
        </p:txBody>
      </p:sp>
      <p:sp>
        <p:nvSpPr>
          <p:cNvPr id="3" name="Content Placeholder 2"/>
          <p:cNvSpPr>
            <a:spLocks noGrp="1"/>
          </p:cNvSpPr>
          <p:nvPr>
            <p:ph idx="1"/>
          </p:nvPr>
        </p:nvSpPr>
        <p:spPr>
          <a:xfrm>
            <a:off x="838200" y="2286000"/>
            <a:ext cx="7391400" cy="1981200"/>
          </a:xfrm>
        </p:spPr>
        <p:txBody>
          <a:bodyPr>
            <a:normAutofit/>
          </a:bodyPr>
          <a:lstStyle/>
          <a:p>
            <a:pPr marL="0" indent="0">
              <a:buNone/>
            </a:pPr>
            <a:r>
              <a:rPr lang="en-CA" dirty="0"/>
              <a:t>The purpose of CPC is to improve the health of Canadians </a:t>
            </a:r>
            <a:r>
              <a:rPr lang="en-CA" dirty="0" smtClean="0"/>
              <a:t>by </a:t>
            </a:r>
            <a:r>
              <a:rPr lang="en-CA" dirty="0"/>
              <a:t>preparing medical specialists to meet the changing needs of their patients.</a:t>
            </a:r>
          </a:p>
        </p:txBody>
      </p:sp>
      <p:sp>
        <p:nvSpPr>
          <p:cNvPr id="4" name="Picture Placeholder 3"/>
          <p:cNvSpPr>
            <a:spLocks noGrp="1"/>
          </p:cNvSpPr>
          <p:nvPr>
            <p:ph type="pic" sz="quarter" idx="13"/>
          </p:nvPr>
        </p:nvSpPr>
        <p:spPr/>
      </p:sp>
    </p:spTree>
    <p:extLst>
      <p:ext uri="{BB962C8B-B14F-4D97-AF65-F5344CB8AC3E}">
        <p14:creationId xmlns:p14="http://schemas.microsoft.com/office/powerpoint/2010/main" val="28979472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Period</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15</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pic>
        <p:nvPicPr>
          <p:cNvPr id="1026" name="Picture 2" descr="http://viamatti.com/wp-content/uploads/ask-questions-003.pn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301458" y="1828800"/>
            <a:ext cx="646488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511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5714" b="15714"/>
          <a:stretch>
            <a:fillRect/>
          </a:stretch>
        </p:blipFill>
        <p:spPr/>
      </p:pic>
      <p:pic>
        <p:nvPicPr>
          <p:cNvPr id="18" name="Picture Placeholder 17"/>
          <p:cNvPicPr>
            <a:picLocks noGrp="1" noChangeAspect="1"/>
          </p:cNvPicPr>
          <p:nvPr>
            <p:ph type="pic" sz="quarter" idx="14"/>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21322" b="21322"/>
          <a:stretch>
            <a:fillRect/>
          </a:stretch>
        </p:blipFill>
        <p:spPr/>
      </p:pic>
      <p:pic>
        <p:nvPicPr>
          <p:cNvPr id="27" name="Picture Placeholder 26"/>
          <p:cNvPicPr>
            <a:picLocks noGrp="1" noChangeAspect="1"/>
          </p:cNvPicPr>
          <p:nvPr>
            <p:ph type="pic" sz="quarter" idx="10"/>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662" r="3662"/>
          <a:stretch>
            <a:fillRect/>
          </a:stretch>
        </p:blipFill>
        <p:spPr/>
      </p:pic>
      <p:sp>
        <p:nvSpPr>
          <p:cNvPr id="8" name="Rectangle 7"/>
          <p:cNvSpPr/>
          <p:nvPr/>
        </p:nvSpPr>
        <p:spPr>
          <a:xfrm>
            <a:off x="0" y="2"/>
            <a:ext cx="9144001" cy="6857998"/>
          </a:xfrm>
          <a:prstGeom prst="rect">
            <a:avLst/>
          </a:prstGeom>
          <a:solidFill>
            <a:srgbClr val="003152">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 Slide_external_bilen3.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448" y="5088035"/>
            <a:ext cx="2511552" cy="1298448"/>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59085" y="5352281"/>
            <a:ext cx="1498943" cy="800869"/>
          </a:xfrm>
          <a:prstGeom prst="rect">
            <a:avLst/>
          </a:prstGeom>
        </p:spPr>
      </p:pic>
      <p:cxnSp>
        <p:nvCxnSpPr>
          <p:cNvPr id="21" name="Straight Connector 20"/>
          <p:cNvCxnSpPr/>
          <p:nvPr/>
        </p:nvCxnSpPr>
        <p:spPr>
          <a:xfrm>
            <a:off x="3448730" y="5555327"/>
            <a:ext cx="0" cy="474775"/>
          </a:xfrm>
          <a:prstGeom prst="line">
            <a:avLst/>
          </a:prstGeom>
          <a:noFill/>
          <a:ln w="12700" cap="flat" cmpd="sng" algn="ctr">
            <a:solidFill>
              <a:srgbClr val="93875D"/>
            </a:solidFill>
            <a:prstDash val="solid"/>
          </a:ln>
          <a:effectLst/>
        </p:spPr>
      </p:cxnSp>
      <p:cxnSp>
        <p:nvCxnSpPr>
          <p:cNvPr id="12" name="Straight Connector 11"/>
          <p:cNvCxnSpPr/>
          <p:nvPr/>
        </p:nvCxnSpPr>
        <p:spPr>
          <a:xfrm>
            <a:off x="5582330" y="5555327"/>
            <a:ext cx="0" cy="474775"/>
          </a:xfrm>
          <a:prstGeom prst="line">
            <a:avLst/>
          </a:prstGeom>
          <a:noFill/>
          <a:ln w="12700" cap="flat" cmpd="sng" algn="ctr">
            <a:solidFill>
              <a:srgbClr val="93875D"/>
            </a:solidFill>
            <a:prstDash val="solid"/>
          </a:ln>
          <a:effectLst/>
        </p:spPr>
      </p:cxn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00712" y="5557798"/>
            <a:ext cx="2075307" cy="409184"/>
          </a:xfrm>
          <a:prstGeom prst="rect">
            <a:avLst/>
          </a:prstGeom>
        </p:spPr>
      </p:pic>
      <p:sp>
        <p:nvSpPr>
          <p:cNvPr id="14" name="Title 5"/>
          <p:cNvSpPr>
            <a:spLocks noGrp="1"/>
          </p:cNvSpPr>
          <p:nvPr>
            <p:ph type="title"/>
          </p:nvPr>
        </p:nvSpPr>
        <p:spPr>
          <a:xfrm>
            <a:off x="457200" y="2313000"/>
            <a:ext cx="8229600" cy="2232000"/>
          </a:xfrm>
          <a:solidFill>
            <a:srgbClr val="9A8F60"/>
          </a:solidFill>
          <a:ln w="28575">
            <a:solidFill>
              <a:schemeClr val="bg1"/>
            </a:solidFill>
          </a:ln>
        </p:spPr>
        <p:txBody>
          <a:bodyPr>
            <a:normAutofit/>
          </a:bodyPr>
          <a:lstStyle/>
          <a:p>
            <a:pPr>
              <a:spcBef>
                <a:spcPts val="600"/>
              </a:spcBef>
              <a:spcAft>
                <a:spcPts val="600"/>
              </a:spcAft>
            </a:pPr>
            <a:r>
              <a:rPr lang="en-US" sz="4000" dirty="0"/>
              <a:t>Stages, Milestones and EPAs</a:t>
            </a:r>
            <a:endParaRPr lang="en-US" sz="3600" dirty="0"/>
          </a:p>
        </p:txBody>
      </p:sp>
    </p:spTree>
    <p:extLst>
      <p:ext uri="{BB962C8B-B14F-4D97-AF65-F5344CB8AC3E}">
        <p14:creationId xmlns:p14="http://schemas.microsoft.com/office/powerpoint/2010/main" val="24277218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Competence Continuum</a:t>
            </a:r>
            <a:endParaRPr lang="en-CA"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17</a:t>
            </a:fld>
            <a:endParaRPr lang="en-US" dirty="0">
              <a:solidFill>
                <a:prstClr val="black">
                  <a:tint val="75000"/>
                </a:prstClr>
              </a:solidFill>
            </a:endParaRPr>
          </a:p>
        </p:txBody>
      </p:sp>
      <p:pic>
        <p:nvPicPr>
          <p:cNvPr id="3" name="Picture Placeholder 2"/>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pic>
        <p:nvPicPr>
          <p:cNvPr id="6" name="Picture Placeholder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w="19050" cmpd="sng">
            <a:no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12632" b="3579"/>
          <a:stretch/>
        </p:blipFill>
        <p:spPr>
          <a:xfrm>
            <a:off x="1371600" y="1292998"/>
            <a:ext cx="6630329" cy="5260202"/>
          </a:xfrm>
          <a:prstGeom prst="rect">
            <a:avLst/>
          </a:prstGeom>
        </p:spPr>
      </p:pic>
    </p:spTree>
    <p:extLst>
      <p:ext uri="{BB962C8B-B14F-4D97-AF65-F5344CB8AC3E}">
        <p14:creationId xmlns:p14="http://schemas.microsoft.com/office/powerpoint/2010/main" val="3817743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 and EPAs at each stage of progression</a:t>
            </a:r>
            <a:endParaRPr lang="en-CA" dirty="0"/>
          </a:p>
        </p:txBody>
      </p:sp>
      <p:sp>
        <p:nvSpPr>
          <p:cNvPr id="3" name="Content Placeholder 2"/>
          <p:cNvSpPr>
            <a:spLocks noGrp="1"/>
          </p:cNvSpPr>
          <p:nvPr>
            <p:ph idx="1"/>
          </p:nvPr>
        </p:nvSpPr>
        <p:spPr>
          <a:xfrm>
            <a:off x="609600" y="1676400"/>
            <a:ext cx="7620000" cy="4419600"/>
          </a:xfrm>
        </p:spPr>
        <p:txBody>
          <a:bodyPr>
            <a:normAutofit fontScale="92500" lnSpcReduction="20000"/>
          </a:bodyPr>
          <a:lstStyle/>
          <a:p>
            <a:r>
              <a:rPr lang="en-US" sz="2600" b="1" dirty="0" smtClean="0">
                <a:solidFill>
                  <a:schemeClr val="tx1"/>
                </a:solidFill>
              </a:rPr>
              <a:t>Milestone - </a:t>
            </a:r>
            <a:r>
              <a:rPr lang="en-US" sz="2600" dirty="0" smtClean="0">
                <a:solidFill>
                  <a:schemeClr val="tx1"/>
                </a:solidFill>
              </a:rPr>
              <a:t>A </a:t>
            </a:r>
            <a:r>
              <a:rPr lang="en-US" sz="2600" dirty="0">
                <a:solidFill>
                  <a:schemeClr val="tx1"/>
                </a:solidFill>
              </a:rPr>
              <a:t>defined, observable marker of an individual's </a:t>
            </a:r>
            <a:r>
              <a:rPr lang="en-US" sz="2600" b="1" dirty="0">
                <a:solidFill>
                  <a:schemeClr val="tx1"/>
                </a:solidFill>
              </a:rPr>
              <a:t>ability</a:t>
            </a:r>
            <a:r>
              <a:rPr lang="en-US" sz="2600" dirty="0">
                <a:solidFill>
                  <a:schemeClr val="tx1"/>
                </a:solidFill>
              </a:rPr>
              <a:t> </a:t>
            </a:r>
            <a:r>
              <a:rPr lang="en-US" sz="2600" dirty="0" smtClean="0">
                <a:solidFill>
                  <a:schemeClr val="tx1"/>
                </a:solidFill>
              </a:rPr>
              <a:t/>
            </a:r>
            <a:br>
              <a:rPr lang="en-US" sz="2600" dirty="0" smtClean="0">
                <a:solidFill>
                  <a:schemeClr val="tx1"/>
                </a:solidFill>
              </a:rPr>
            </a:br>
            <a:r>
              <a:rPr lang="en-US" sz="2600" dirty="0" smtClean="0">
                <a:solidFill>
                  <a:schemeClr val="tx1"/>
                </a:solidFill>
              </a:rPr>
              <a:t>along a </a:t>
            </a:r>
            <a:r>
              <a:rPr lang="en-US" sz="2600" dirty="0">
                <a:solidFill>
                  <a:schemeClr val="tx1"/>
                </a:solidFill>
              </a:rPr>
              <a:t>developmental </a:t>
            </a:r>
            <a:r>
              <a:rPr lang="en-US" sz="2600" dirty="0" smtClean="0">
                <a:solidFill>
                  <a:schemeClr val="tx1"/>
                </a:solidFill>
              </a:rPr>
              <a:t>continuum</a:t>
            </a:r>
          </a:p>
          <a:p>
            <a:pPr lvl="1"/>
            <a:r>
              <a:rPr lang="en-US" sz="2600" dirty="0" smtClean="0">
                <a:solidFill>
                  <a:schemeClr val="tx1"/>
                </a:solidFill>
              </a:rPr>
              <a:t>Used for planning and teaching</a:t>
            </a:r>
          </a:p>
          <a:p>
            <a:pPr lvl="1"/>
            <a:r>
              <a:rPr lang="en-US" sz="2600" dirty="0" smtClean="0">
                <a:solidFill>
                  <a:schemeClr val="tx1"/>
                </a:solidFill>
              </a:rPr>
              <a:t>Based on CanMEDS Roles</a:t>
            </a:r>
          </a:p>
          <a:p>
            <a:endParaRPr lang="en-US" sz="1100" dirty="0" smtClean="0">
              <a:solidFill>
                <a:schemeClr val="tx1"/>
              </a:solidFill>
            </a:endParaRPr>
          </a:p>
          <a:p>
            <a:r>
              <a:rPr lang="en-US" sz="2600" b="1" dirty="0" smtClean="0">
                <a:solidFill>
                  <a:schemeClr val="tx1"/>
                </a:solidFill>
              </a:rPr>
              <a:t>Entrustable </a:t>
            </a:r>
            <a:r>
              <a:rPr lang="en-US" sz="2600" b="1" dirty="0">
                <a:solidFill>
                  <a:schemeClr val="tx1"/>
                </a:solidFill>
              </a:rPr>
              <a:t>Professional Activity (EPA)</a:t>
            </a:r>
            <a:r>
              <a:rPr lang="en-US" sz="2600" dirty="0">
                <a:solidFill>
                  <a:schemeClr val="tx1"/>
                </a:solidFill>
              </a:rPr>
              <a:t> - </a:t>
            </a:r>
            <a:r>
              <a:rPr lang="en-CA" sz="2600" dirty="0">
                <a:solidFill>
                  <a:schemeClr val="tx1"/>
                </a:solidFill>
              </a:rPr>
              <a:t>An essential </a:t>
            </a:r>
            <a:r>
              <a:rPr lang="en-CA" sz="2600" b="1" dirty="0">
                <a:solidFill>
                  <a:schemeClr val="tx1"/>
                </a:solidFill>
              </a:rPr>
              <a:t>task</a:t>
            </a:r>
            <a:r>
              <a:rPr lang="en-CA" sz="2600" dirty="0">
                <a:solidFill>
                  <a:schemeClr val="tx1"/>
                </a:solidFill>
              </a:rPr>
              <a:t> of a "discipline" that an individual </a:t>
            </a:r>
            <a:r>
              <a:rPr lang="en-CA" sz="2600" dirty="0" smtClean="0">
                <a:solidFill>
                  <a:schemeClr val="tx1"/>
                </a:solidFill>
              </a:rPr>
              <a:t/>
            </a:r>
            <a:br>
              <a:rPr lang="en-CA" sz="2600" dirty="0" smtClean="0">
                <a:solidFill>
                  <a:schemeClr val="tx1"/>
                </a:solidFill>
              </a:rPr>
            </a:br>
            <a:r>
              <a:rPr lang="en-CA" sz="2600" dirty="0" smtClean="0">
                <a:solidFill>
                  <a:schemeClr val="tx1"/>
                </a:solidFill>
              </a:rPr>
              <a:t>can </a:t>
            </a:r>
            <a:r>
              <a:rPr lang="en-CA" sz="2600" dirty="0">
                <a:solidFill>
                  <a:schemeClr val="tx1"/>
                </a:solidFill>
              </a:rPr>
              <a:t>be trusted to perform </a:t>
            </a:r>
            <a:br>
              <a:rPr lang="en-CA" sz="2600" dirty="0">
                <a:solidFill>
                  <a:schemeClr val="tx1"/>
                </a:solidFill>
              </a:rPr>
            </a:br>
            <a:r>
              <a:rPr lang="en-CA" sz="2600" dirty="0" smtClean="0">
                <a:solidFill>
                  <a:schemeClr val="tx1"/>
                </a:solidFill>
              </a:rPr>
              <a:t>independently </a:t>
            </a:r>
            <a:r>
              <a:rPr lang="en-CA" sz="2600" dirty="0">
                <a:solidFill>
                  <a:schemeClr val="tx1"/>
                </a:solidFill>
              </a:rPr>
              <a:t>in a given </a:t>
            </a:r>
            <a:r>
              <a:rPr lang="en-CA" sz="2600" dirty="0" smtClean="0">
                <a:solidFill>
                  <a:schemeClr val="tx1"/>
                </a:solidFill>
              </a:rPr>
              <a:t>context</a:t>
            </a:r>
          </a:p>
          <a:p>
            <a:pPr lvl="1"/>
            <a:r>
              <a:rPr lang="en-US" sz="2600" dirty="0" smtClean="0">
                <a:solidFill>
                  <a:schemeClr val="tx1"/>
                </a:solidFill>
              </a:rPr>
              <a:t>Used for assessment</a:t>
            </a:r>
          </a:p>
          <a:p>
            <a:pPr lvl="1"/>
            <a:r>
              <a:rPr lang="en-US" sz="2600" dirty="0">
                <a:solidFill>
                  <a:schemeClr val="tx1"/>
                </a:solidFill>
              </a:rPr>
              <a:t>Encompasses multiple milestones</a:t>
            </a:r>
          </a:p>
          <a:p>
            <a:pPr lvl="1"/>
            <a:endParaRPr lang="en-CA" sz="2200" dirty="0">
              <a:solidFill>
                <a:schemeClr val="tx1"/>
              </a:solidFill>
            </a:endParaRPr>
          </a:p>
          <a:p>
            <a:endParaRPr lang="en-US" sz="2400" dirty="0">
              <a:solidFill>
                <a:schemeClr val="tx1"/>
              </a:solidFill>
            </a:endParaRPr>
          </a:p>
          <a:p>
            <a:endParaRPr lang="en-US" sz="1050" dirty="0" smtClean="0">
              <a:solidFill>
                <a:schemeClr val="tx1"/>
              </a:solidFill>
            </a:endParaRPr>
          </a:p>
          <a:p>
            <a:endParaRPr lang="en-US" dirty="0"/>
          </a:p>
        </p:txBody>
      </p:sp>
      <p:sp>
        <p:nvSpPr>
          <p:cNvPr id="4" name="Picture Placeholder 3"/>
          <p:cNvSpPr>
            <a:spLocks noGrp="1"/>
          </p:cNvSpPr>
          <p:nvPr>
            <p:ph type="pic" sz="quarter" idx="13"/>
          </p:nvPr>
        </p:nvSpPr>
        <p:spPr/>
      </p:sp>
      <p:pic>
        <p:nvPicPr>
          <p:cNvPr id="5" name="Picture Placeholder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w="19050" cmpd="sng">
            <a:noFill/>
          </a:ln>
        </p:spPr>
      </p:pic>
    </p:spTree>
    <p:extLst>
      <p:ext uri="{BB962C8B-B14F-4D97-AF65-F5344CB8AC3E}">
        <p14:creationId xmlns:p14="http://schemas.microsoft.com/office/powerpoint/2010/main" val="24046580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and Assessing with Milestones and EPAs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Educators </a:t>
            </a:r>
            <a:r>
              <a:rPr lang="en-US" dirty="0">
                <a:solidFill>
                  <a:schemeClr val="tx1"/>
                </a:solidFill>
              </a:rPr>
              <a:t>will use milestones to design educational activities and teach specific abilities. </a:t>
            </a:r>
            <a:endParaRPr lang="en-US" dirty="0" smtClean="0">
              <a:solidFill>
                <a:schemeClr val="tx1"/>
              </a:solidFill>
            </a:endParaRPr>
          </a:p>
          <a:p>
            <a:r>
              <a:rPr lang="en-US" dirty="0" smtClean="0">
                <a:solidFill>
                  <a:schemeClr val="tx1"/>
                </a:solidFill>
              </a:rPr>
              <a:t>Once </a:t>
            </a:r>
            <a:r>
              <a:rPr lang="en-US" dirty="0">
                <a:solidFill>
                  <a:schemeClr val="tx1"/>
                </a:solidFill>
              </a:rPr>
              <a:t>the </a:t>
            </a:r>
            <a:r>
              <a:rPr lang="en-US" dirty="0" smtClean="0">
                <a:solidFill>
                  <a:schemeClr val="tx1"/>
                </a:solidFill>
              </a:rPr>
              <a:t>skills/attitudes </a:t>
            </a:r>
            <a:r>
              <a:rPr lang="en-US" dirty="0">
                <a:solidFill>
                  <a:schemeClr val="tx1"/>
                </a:solidFill>
              </a:rPr>
              <a:t>required to meet the milestones have been </a:t>
            </a:r>
            <a:r>
              <a:rPr lang="en-US" dirty="0" smtClean="0">
                <a:solidFill>
                  <a:schemeClr val="tx1"/>
                </a:solidFill>
              </a:rPr>
              <a:t>taught, educators </a:t>
            </a:r>
            <a:r>
              <a:rPr lang="en-US" dirty="0">
                <a:solidFill>
                  <a:schemeClr val="tx1"/>
                </a:solidFill>
              </a:rPr>
              <a:t>can assess </a:t>
            </a:r>
            <a:r>
              <a:rPr lang="en-US" dirty="0" smtClean="0">
                <a:solidFill>
                  <a:schemeClr val="tx1"/>
                </a:solidFill>
              </a:rPr>
              <a:t>achievement using </a:t>
            </a:r>
            <a:r>
              <a:rPr lang="en-US" dirty="0">
                <a:solidFill>
                  <a:schemeClr val="tx1"/>
                </a:solidFill>
              </a:rPr>
              <a:t>an EPA. </a:t>
            </a:r>
            <a:endParaRPr lang="en-US" dirty="0" smtClean="0">
              <a:solidFill>
                <a:schemeClr val="tx1"/>
              </a:solidFill>
            </a:endParaRPr>
          </a:p>
          <a:p>
            <a:r>
              <a:rPr lang="en-US" dirty="0" smtClean="0">
                <a:solidFill>
                  <a:schemeClr val="tx1"/>
                </a:solidFill>
              </a:rPr>
              <a:t>If the EPA </a:t>
            </a:r>
            <a:r>
              <a:rPr lang="en-US" dirty="0">
                <a:solidFill>
                  <a:schemeClr val="tx1"/>
                </a:solidFill>
              </a:rPr>
              <a:t>is successfully performed, then all the skills which make up the various milestones within </a:t>
            </a:r>
            <a:r>
              <a:rPr lang="en-US" dirty="0" smtClean="0">
                <a:solidFill>
                  <a:schemeClr val="tx1"/>
                </a:solidFill>
              </a:rPr>
              <a:t>the EPA </a:t>
            </a:r>
            <a:r>
              <a:rPr lang="en-US" dirty="0">
                <a:solidFill>
                  <a:schemeClr val="tx1"/>
                </a:solidFill>
              </a:rPr>
              <a:t>have been learned </a:t>
            </a:r>
            <a:r>
              <a:rPr lang="en-US" dirty="0" smtClean="0">
                <a:solidFill>
                  <a:schemeClr val="tx1"/>
                </a:solidFill>
              </a:rPr>
              <a:t>and competence has been demonstrated. </a:t>
            </a:r>
            <a:endParaRPr lang="en-US" dirty="0">
              <a:solidFill>
                <a:schemeClr val="tx1"/>
              </a:solidFill>
            </a:endParaRPr>
          </a:p>
        </p:txBody>
      </p:sp>
      <p:sp>
        <p:nvSpPr>
          <p:cNvPr id="4" name="Picture Placeholder 3"/>
          <p:cNvSpPr>
            <a:spLocks noGrp="1"/>
          </p:cNvSpPr>
          <p:nvPr>
            <p:ph type="pic" sz="quarter" idx="13"/>
          </p:nvPr>
        </p:nvSpPr>
        <p:spPr/>
      </p:sp>
      <p:pic>
        <p:nvPicPr>
          <p:cNvPr id="5" name="Picture Placeholder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w="19050" cmpd="sng">
            <a:noFill/>
          </a:ln>
        </p:spPr>
      </p:pic>
    </p:spTree>
    <p:extLst>
      <p:ext uri="{BB962C8B-B14F-4D97-AF65-F5344CB8AC3E}">
        <p14:creationId xmlns:p14="http://schemas.microsoft.com/office/powerpoint/2010/main" val="34104989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5714" b="15714"/>
          <a:stretch>
            <a:fillRect/>
          </a:stretch>
        </p:blipFill>
        <p:spPr/>
      </p:pic>
      <p:pic>
        <p:nvPicPr>
          <p:cNvPr id="18" name="Picture Placeholder 17"/>
          <p:cNvPicPr>
            <a:picLocks noGrp="1" noChangeAspect="1"/>
          </p:cNvPicPr>
          <p:nvPr>
            <p:ph type="pic" sz="quarter" idx="14"/>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21322" b="21322"/>
          <a:stretch>
            <a:fillRect/>
          </a:stretch>
        </p:blipFill>
        <p:spPr/>
      </p:pic>
      <p:pic>
        <p:nvPicPr>
          <p:cNvPr id="27" name="Picture Placeholder 26"/>
          <p:cNvPicPr>
            <a:picLocks noGrp="1" noChangeAspect="1"/>
          </p:cNvPicPr>
          <p:nvPr>
            <p:ph type="pic" sz="quarter" idx="10"/>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662" r="3662"/>
          <a:stretch>
            <a:fillRect/>
          </a:stretch>
        </p:blipFill>
        <p:spPr/>
      </p:pic>
      <p:sp>
        <p:nvSpPr>
          <p:cNvPr id="8" name="Rectangle 7"/>
          <p:cNvSpPr/>
          <p:nvPr/>
        </p:nvSpPr>
        <p:spPr>
          <a:xfrm>
            <a:off x="0" y="2"/>
            <a:ext cx="9144001" cy="6857998"/>
          </a:xfrm>
          <a:prstGeom prst="rect">
            <a:avLst/>
          </a:prstGeom>
          <a:solidFill>
            <a:srgbClr val="003152">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 Slide_external_bilen3.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448" y="5088035"/>
            <a:ext cx="2511552" cy="1298448"/>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59085" y="5352281"/>
            <a:ext cx="1498943" cy="800869"/>
          </a:xfrm>
          <a:prstGeom prst="rect">
            <a:avLst/>
          </a:prstGeom>
        </p:spPr>
      </p:pic>
      <p:cxnSp>
        <p:nvCxnSpPr>
          <p:cNvPr id="21" name="Straight Connector 20"/>
          <p:cNvCxnSpPr/>
          <p:nvPr/>
        </p:nvCxnSpPr>
        <p:spPr>
          <a:xfrm>
            <a:off x="3448730" y="5555327"/>
            <a:ext cx="0" cy="474775"/>
          </a:xfrm>
          <a:prstGeom prst="line">
            <a:avLst/>
          </a:prstGeom>
          <a:noFill/>
          <a:ln w="12700" cap="flat" cmpd="sng" algn="ctr">
            <a:solidFill>
              <a:srgbClr val="93875D"/>
            </a:solidFill>
            <a:prstDash val="solid"/>
          </a:ln>
          <a:effectLst/>
        </p:spPr>
      </p:cxnSp>
      <p:cxnSp>
        <p:nvCxnSpPr>
          <p:cNvPr id="12" name="Straight Connector 11"/>
          <p:cNvCxnSpPr/>
          <p:nvPr/>
        </p:nvCxnSpPr>
        <p:spPr>
          <a:xfrm>
            <a:off x="5582330" y="5555327"/>
            <a:ext cx="0" cy="474775"/>
          </a:xfrm>
          <a:prstGeom prst="line">
            <a:avLst/>
          </a:prstGeom>
          <a:noFill/>
          <a:ln w="12700" cap="flat" cmpd="sng" algn="ctr">
            <a:solidFill>
              <a:srgbClr val="93875D"/>
            </a:solidFill>
            <a:prstDash val="solid"/>
          </a:ln>
          <a:effectLst/>
        </p:spPr>
      </p:cxn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00712" y="5557798"/>
            <a:ext cx="2075307" cy="409184"/>
          </a:xfrm>
          <a:prstGeom prst="rect">
            <a:avLst/>
          </a:prstGeom>
        </p:spPr>
      </p:pic>
      <p:sp>
        <p:nvSpPr>
          <p:cNvPr id="14" name="Title 5"/>
          <p:cNvSpPr>
            <a:spLocks noGrp="1"/>
          </p:cNvSpPr>
          <p:nvPr>
            <p:ph type="title"/>
          </p:nvPr>
        </p:nvSpPr>
        <p:spPr>
          <a:xfrm>
            <a:off x="457200" y="2313000"/>
            <a:ext cx="8229600" cy="2232000"/>
          </a:xfrm>
          <a:solidFill>
            <a:srgbClr val="9A8F60"/>
          </a:solidFill>
          <a:ln w="28575">
            <a:solidFill>
              <a:schemeClr val="bg1"/>
            </a:solidFill>
          </a:ln>
        </p:spPr>
        <p:txBody>
          <a:bodyPr>
            <a:normAutofit/>
          </a:bodyPr>
          <a:lstStyle/>
          <a:p>
            <a:pPr>
              <a:spcBef>
                <a:spcPts val="600"/>
              </a:spcBef>
              <a:spcAft>
                <a:spcPts val="600"/>
              </a:spcAft>
            </a:pPr>
            <a:r>
              <a:rPr lang="en-US" sz="4000" dirty="0"/>
              <a:t>Competence by Design (CBD): Overview</a:t>
            </a:r>
            <a:endParaRPr lang="en-US" sz="3600" dirty="0"/>
          </a:p>
        </p:txBody>
      </p:sp>
    </p:spTree>
    <p:extLst>
      <p:ext uri="{BB962C8B-B14F-4D97-AF65-F5344CB8AC3E}">
        <p14:creationId xmlns:p14="http://schemas.microsoft.com/office/powerpoint/2010/main" val="6968272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 and EPAs</a:t>
            </a:r>
            <a:endParaRPr lang="en-CA"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20</a:t>
            </a:fld>
            <a:endParaRPr lang="en-US" dirty="0">
              <a:solidFill>
                <a:prstClr val="black">
                  <a:tint val="75000"/>
                </a:prstClr>
              </a:solidFill>
            </a:endParaRPr>
          </a:p>
        </p:txBody>
      </p:sp>
      <p:pic>
        <p:nvPicPr>
          <p:cNvPr id="3" name="Picture Placeholder 2"/>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pic>
        <p:nvPicPr>
          <p:cNvPr id="6" name="Picture Placeholder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w="19050" cmpd="sng">
            <a:noFill/>
          </a:ln>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8230" y="1524000"/>
            <a:ext cx="3972379" cy="4718867"/>
          </a:xfrm>
          <a:prstGeom prst="rect">
            <a:avLst/>
          </a:prstGeom>
        </p:spPr>
      </p:pic>
    </p:spTree>
    <p:extLst>
      <p:ext uri="{BB962C8B-B14F-4D97-AF65-F5344CB8AC3E}">
        <p14:creationId xmlns:p14="http://schemas.microsoft.com/office/powerpoint/2010/main" val="57420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Unpack </a:t>
            </a:r>
            <a:r>
              <a:rPr lang="en-US" dirty="0" smtClean="0"/>
              <a:t>Milestones</a:t>
            </a:r>
            <a:endParaRPr lang="en-US" dirty="0"/>
          </a:p>
        </p:txBody>
      </p:sp>
      <p:sp>
        <p:nvSpPr>
          <p:cNvPr id="3" name="Content Placeholder 2"/>
          <p:cNvSpPr>
            <a:spLocks noGrp="1"/>
          </p:cNvSpPr>
          <p:nvPr>
            <p:ph idx="1"/>
          </p:nvPr>
        </p:nvSpPr>
        <p:spPr/>
        <p:txBody>
          <a:bodyPr>
            <a:normAutofit/>
          </a:bodyPr>
          <a:lstStyle/>
          <a:p>
            <a:r>
              <a:rPr lang="en-US" sz="2100" dirty="0">
                <a:solidFill>
                  <a:schemeClr val="tx1"/>
                </a:solidFill>
              </a:rPr>
              <a:t>If a trainee is struggling with an EPA, the teacher can </a:t>
            </a:r>
            <a:r>
              <a:rPr lang="en-US" sz="2100" dirty="0" smtClean="0">
                <a:solidFill>
                  <a:schemeClr val="tx1"/>
                </a:solidFill>
              </a:rPr>
              <a:t>break the EPA down into its component abilities (milestones</a:t>
            </a:r>
            <a:r>
              <a:rPr lang="en-US" sz="2100" dirty="0">
                <a:solidFill>
                  <a:schemeClr val="tx1"/>
                </a:solidFill>
              </a:rPr>
              <a:t>) to help determine where further guidance or teaching is needed.</a:t>
            </a:r>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281" b="7281"/>
          <a:stretch>
            <a:fillRect/>
          </a:stretch>
        </p:blipFill>
        <p:spPr/>
      </p:pic>
      <p:pic>
        <p:nvPicPr>
          <p:cNvPr id="5" name="Picture Placeholder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w="19050" cmpd="sng">
            <a:no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2966782"/>
            <a:ext cx="4267200" cy="3033968"/>
          </a:xfrm>
          <a:prstGeom prst="rect">
            <a:avLst/>
          </a:prstGeom>
        </p:spPr>
      </p:pic>
    </p:spTree>
    <p:extLst>
      <p:ext uri="{BB962C8B-B14F-4D97-AF65-F5344CB8AC3E}">
        <p14:creationId xmlns:p14="http://schemas.microsoft.com/office/powerpoint/2010/main" val="15428647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Milestones </a:t>
            </a:r>
            <a:br>
              <a:rPr lang="en-US" dirty="0" smtClean="0"/>
            </a:br>
            <a:r>
              <a:rPr lang="en-US" dirty="0" smtClean="0"/>
              <a:t>and EPAs in residency</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22</a:t>
            </a:fld>
            <a:endParaRPr lang="en-US" dirty="0">
              <a:solidFill>
                <a:prstClr val="black">
                  <a:tint val="75000"/>
                </a:prstClr>
              </a:solidFill>
            </a:endParaRPr>
          </a:p>
        </p:txBody>
      </p:sp>
      <p:sp>
        <p:nvSpPr>
          <p:cNvPr id="12" name="Content Placeholder 11"/>
          <p:cNvSpPr>
            <a:spLocks noGrp="1"/>
          </p:cNvSpPr>
          <p:nvPr>
            <p:ph idx="1"/>
          </p:nvPr>
        </p:nvSpPr>
        <p:spPr>
          <a:xfrm>
            <a:off x="685799" y="1539240"/>
            <a:ext cx="8054789" cy="4937760"/>
          </a:xfrm>
        </p:spPr>
        <p:txBody>
          <a:bodyPr>
            <a:noAutofit/>
          </a:bodyPr>
          <a:lstStyle/>
          <a:p>
            <a:pPr marL="171450" indent="-171450">
              <a:spcBef>
                <a:spcPts val="0"/>
              </a:spcBef>
              <a:spcAft>
                <a:spcPts val="1800"/>
              </a:spcAft>
              <a:buFont typeface="Arial" pitchFamily="34" charset="0"/>
              <a:buChar char="•"/>
            </a:pPr>
            <a:r>
              <a:rPr lang="en-US" dirty="0" smtClean="0">
                <a:solidFill>
                  <a:schemeClr val="tx1"/>
                </a:solidFill>
              </a:rPr>
              <a:t>Link clinical activities with learning and assessment,</a:t>
            </a:r>
          </a:p>
          <a:p>
            <a:pPr marL="171450" indent="-171450">
              <a:spcBef>
                <a:spcPts val="0"/>
              </a:spcBef>
              <a:spcAft>
                <a:spcPts val="1800"/>
              </a:spcAft>
              <a:buFont typeface="Arial" pitchFamily="34" charset="0"/>
              <a:buChar char="•"/>
            </a:pPr>
            <a:r>
              <a:rPr lang="en-US" dirty="0" smtClean="0">
                <a:solidFill>
                  <a:schemeClr val="tx1"/>
                </a:solidFill>
              </a:rPr>
              <a:t>Clearly </a:t>
            </a:r>
            <a:r>
              <a:rPr lang="en-US" dirty="0">
                <a:solidFill>
                  <a:schemeClr val="tx1"/>
                </a:solidFill>
              </a:rPr>
              <a:t>defined targets for acquiring competency and meeting standards throughout </a:t>
            </a:r>
            <a:r>
              <a:rPr lang="en-US" dirty="0" smtClean="0">
                <a:solidFill>
                  <a:schemeClr val="tx1"/>
                </a:solidFill>
              </a:rPr>
              <a:t>training,</a:t>
            </a:r>
          </a:p>
          <a:p>
            <a:pPr marL="171450" indent="-171450">
              <a:spcBef>
                <a:spcPts val="0"/>
              </a:spcBef>
              <a:spcAft>
                <a:spcPts val="1800"/>
              </a:spcAft>
              <a:buFont typeface="Arial" pitchFamily="34" charset="0"/>
              <a:buChar char="•"/>
            </a:pPr>
            <a:r>
              <a:rPr lang="en-US" dirty="0" smtClean="0">
                <a:solidFill>
                  <a:schemeClr val="tx1"/>
                </a:solidFill>
              </a:rPr>
              <a:t>Better </a:t>
            </a:r>
            <a:r>
              <a:rPr lang="en-US" dirty="0">
                <a:solidFill>
                  <a:schemeClr val="tx1"/>
                </a:solidFill>
              </a:rPr>
              <a:t>preparation to serve patients and </a:t>
            </a:r>
            <a:r>
              <a:rPr lang="en-US" dirty="0" smtClean="0">
                <a:solidFill>
                  <a:schemeClr val="tx1"/>
                </a:solidFill>
              </a:rPr>
              <a:t>communities, and</a:t>
            </a:r>
          </a:p>
          <a:p>
            <a:pPr marL="171450" indent="-171450">
              <a:spcBef>
                <a:spcPts val="0"/>
              </a:spcBef>
              <a:spcAft>
                <a:spcPts val="1800"/>
              </a:spcAft>
            </a:pPr>
            <a:r>
              <a:rPr lang="en-US" dirty="0">
                <a:solidFill>
                  <a:schemeClr val="tx1"/>
                </a:solidFill>
              </a:rPr>
              <a:t>Provides the foundation for pursuing mastery of skills and abilities throughout practice</a:t>
            </a:r>
          </a:p>
        </p:txBody>
      </p:sp>
      <p:pic>
        <p:nvPicPr>
          <p:cNvPr id="14" name="Picture Placeholder 13"/>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a:noFill/>
          </a:ln>
        </p:spPr>
      </p:pic>
    </p:spTree>
    <p:extLst>
      <p:ext uri="{BB962C8B-B14F-4D97-AF65-F5344CB8AC3E}">
        <p14:creationId xmlns:p14="http://schemas.microsoft.com/office/powerpoint/2010/main" val="15619190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Period</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23</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pic>
        <p:nvPicPr>
          <p:cNvPr id="1026" name="Picture 2" descr="http://viamatti.com/wp-content/uploads/ask-questions-003.pn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301458" y="1828800"/>
            <a:ext cx="646488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511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5714" b="15714"/>
          <a:stretch>
            <a:fillRect/>
          </a:stretch>
        </p:blipFill>
        <p:spPr/>
      </p:pic>
      <p:pic>
        <p:nvPicPr>
          <p:cNvPr id="18" name="Picture Placeholder 17"/>
          <p:cNvPicPr>
            <a:picLocks noGrp="1" noChangeAspect="1"/>
          </p:cNvPicPr>
          <p:nvPr>
            <p:ph type="pic" sz="quarter" idx="14"/>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21322" b="21322"/>
          <a:stretch>
            <a:fillRect/>
          </a:stretch>
        </p:blipFill>
        <p:spPr/>
      </p:pic>
      <p:pic>
        <p:nvPicPr>
          <p:cNvPr id="27" name="Picture Placeholder 26"/>
          <p:cNvPicPr>
            <a:picLocks noGrp="1" noChangeAspect="1"/>
          </p:cNvPicPr>
          <p:nvPr>
            <p:ph type="pic" sz="quarter" idx="10"/>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662" r="3662"/>
          <a:stretch>
            <a:fillRect/>
          </a:stretch>
        </p:blipFill>
        <p:spPr/>
      </p:pic>
      <p:sp>
        <p:nvSpPr>
          <p:cNvPr id="8" name="Rectangle 7"/>
          <p:cNvSpPr/>
          <p:nvPr/>
        </p:nvSpPr>
        <p:spPr>
          <a:xfrm>
            <a:off x="0" y="2"/>
            <a:ext cx="9144001" cy="6857998"/>
          </a:xfrm>
          <a:prstGeom prst="rect">
            <a:avLst/>
          </a:prstGeom>
          <a:solidFill>
            <a:srgbClr val="003152">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 Slide_external_bilen3.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448" y="5088035"/>
            <a:ext cx="2511552" cy="1298448"/>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59085" y="5352281"/>
            <a:ext cx="1498943" cy="800869"/>
          </a:xfrm>
          <a:prstGeom prst="rect">
            <a:avLst/>
          </a:prstGeom>
        </p:spPr>
      </p:pic>
      <p:cxnSp>
        <p:nvCxnSpPr>
          <p:cNvPr id="21" name="Straight Connector 20"/>
          <p:cNvCxnSpPr/>
          <p:nvPr/>
        </p:nvCxnSpPr>
        <p:spPr>
          <a:xfrm>
            <a:off x="3448730" y="5555327"/>
            <a:ext cx="0" cy="474775"/>
          </a:xfrm>
          <a:prstGeom prst="line">
            <a:avLst/>
          </a:prstGeom>
          <a:noFill/>
          <a:ln w="12700" cap="flat" cmpd="sng" algn="ctr">
            <a:solidFill>
              <a:srgbClr val="93875D"/>
            </a:solidFill>
            <a:prstDash val="solid"/>
          </a:ln>
          <a:effectLst/>
        </p:spPr>
      </p:cxnSp>
      <p:cxnSp>
        <p:nvCxnSpPr>
          <p:cNvPr id="12" name="Straight Connector 11"/>
          <p:cNvCxnSpPr/>
          <p:nvPr/>
        </p:nvCxnSpPr>
        <p:spPr>
          <a:xfrm>
            <a:off x="5582330" y="5555327"/>
            <a:ext cx="0" cy="474775"/>
          </a:xfrm>
          <a:prstGeom prst="line">
            <a:avLst/>
          </a:prstGeom>
          <a:noFill/>
          <a:ln w="12700" cap="flat" cmpd="sng" algn="ctr">
            <a:solidFill>
              <a:srgbClr val="93875D"/>
            </a:solidFill>
            <a:prstDash val="solid"/>
          </a:ln>
          <a:effectLst/>
        </p:spPr>
      </p:cxn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00712" y="5557798"/>
            <a:ext cx="2075307" cy="409184"/>
          </a:xfrm>
          <a:prstGeom prst="rect">
            <a:avLst/>
          </a:prstGeom>
        </p:spPr>
      </p:pic>
      <p:sp>
        <p:nvSpPr>
          <p:cNvPr id="14" name="Title 5"/>
          <p:cNvSpPr>
            <a:spLocks noGrp="1"/>
          </p:cNvSpPr>
          <p:nvPr>
            <p:ph type="title"/>
          </p:nvPr>
        </p:nvSpPr>
        <p:spPr>
          <a:xfrm>
            <a:off x="457200" y="2313000"/>
            <a:ext cx="8229600" cy="2232000"/>
          </a:xfrm>
          <a:solidFill>
            <a:srgbClr val="9A8F60"/>
          </a:solidFill>
          <a:ln w="28575">
            <a:solidFill>
              <a:schemeClr val="bg1"/>
            </a:solidFill>
          </a:ln>
        </p:spPr>
        <p:txBody>
          <a:bodyPr>
            <a:normAutofit/>
          </a:bodyPr>
          <a:lstStyle/>
          <a:p>
            <a:pPr>
              <a:spcBef>
                <a:spcPts val="600"/>
              </a:spcBef>
              <a:spcAft>
                <a:spcPts val="600"/>
              </a:spcAft>
            </a:pPr>
            <a:r>
              <a:rPr lang="en-US" sz="4000" dirty="0" smtClean="0"/>
              <a:t>CanMEDS 2015	</a:t>
            </a:r>
            <a:endParaRPr lang="en-US" sz="3600" dirty="0"/>
          </a:p>
        </p:txBody>
      </p:sp>
    </p:spTree>
    <p:extLst>
      <p:ext uri="{BB962C8B-B14F-4D97-AF65-F5344CB8AC3E}">
        <p14:creationId xmlns:p14="http://schemas.microsoft.com/office/powerpoint/2010/main" val="41430743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CanMEDS 2015: What’s New</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25</a:t>
            </a:fld>
            <a:endParaRPr lang="en-US" dirty="0">
              <a:solidFill>
                <a:prstClr val="black">
                  <a:tint val="75000"/>
                </a:prstClr>
              </a:solidFill>
            </a:endParaRPr>
          </a:p>
        </p:txBody>
      </p:sp>
      <p:sp>
        <p:nvSpPr>
          <p:cNvPr id="12" name="Content Placeholder 11"/>
          <p:cNvSpPr>
            <a:spLocks noGrp="1"/>
          </p:cNvSpPr>
          <p:nvPr>
            <p:ph idx="1"/>
          </p:nvPr>
        </p:nvSpPr>
        <p:spPr>
          <a:xfrm>
            <a:off x="685800" y="1981200"/>
            <a:ext cx="7772400" cy="4419600"/>
          </a:xfrm>
        </p:spPr>
        <p:txBody>
          <a:bodyPr>
            <a:normAutofit lnSpcReduction="10000"/>
          </a:bodyPr>
          <a:lstStyle/>
          <a:p>
            <a:pPr marL="0" indent="0">
              <a:spcBef>
                <a:spcPts val="600"/>
              </a:spcBef>
              <a:spcAft>
                <a:spcPts val="600"/>
              </a:spcAft>
              <a:buNone/>
            </a:pPr>
            <a:r>
              <a:rPr lang="en-US" dirty="0" smtClean="0">
                <a:solidFill>
                  <a:schemeClr val="tx1"/>
                </a:solidFill>
              </a:rPr>
              <a:t>CanMEDS 2015: the </a:t>
            </a:r>
            <a:r>
              <a:rPr lang="en-US" dirty="0">
                <a:solidFill>
                  <a:schemeClr val="tx1"/>
                </a:solidFill>
              </a:rPr>
              <a:t>foundational project of </a:t>
            </a:r>
            <a:r>
              <a:rPr lang="en-US" dirty="0" smtClean="0">
                <a:solidFill>
                  <a:schemeClr val="tx1"/>
                </a:solidFill>
              </a:rPr>
              <a:t>CBD  focused on updating the existing framework which was last updated in 2005.  </a:t>
            </a:r>
          </a:p>
          <a:p>
            <a:pPr>
              <a:spcBef>
                <a:spcPts val="600"/>
              </a:spcBef>
              <a:spcAft>
                <a:spcPts val="600"/>
              </a:spcAft>
            </a:pPr>
            <a:r>
              <a:rPr lang="en-US" dirty="0" smtClean="0">
                <a:solidFill>
                  <a:schemeClr val="tx1"/>
                </a:solidFill>
              </a:rPr>
              <a:t>More emphasis </a:t>
            </a:r>
            <a:r>
              <a:rPr lang="en-US" dirty="0">
                <a:solidFill>
                  <a:schemeClr val="tx1"/>
                </a:solidFill>
              </a:rPr>
              <a:t>on overall coherence</a:t>
            </a:r>
          </a:p>
          <a:p>
            <a:pPr>
              <a:spcBef>
                <a:spcPts val="600"/>
              </a:spcBef>
              <a:spcAft>
                <a:spcPts val="600"/>
              </a:spcAft>
            </a:pPr>
            <a:r>
              <a:rPr lang="en-US" dirty="0">
                <a:solidFill>
                  <a:schemeClr val="tx1"/>
                </a:solidFill>
              </a:rPr>
              <a:t>Simpler, more direct, language</a:t>
            </a:r>
          </a:p>
          <a:p>
            <a:pPr>
              <a:spcBef>
                <a:spcPts val="600"/>
              </a:spcBef>
              <a:spcAft>
                <a:spcPts val="600"/>
              </a:spcAft>
            </a:pPr>
            <a:r>
              <a:rPr lang="en-US" dirty="0">
                <a:solidFill>
                  <a:schemeClr val="tx1"/>
                </a:solidFill>
              </a:rPr>
              <a:t>Integration of </a:t>
            </a:r>
            <a:r>
              <a:rPr lang="en-US" b="1" dirty="0">
                <a:solidFill>
                  <a:schemeClr val="tx1"/>
                </a:solidFill>
              </a:rPr>
              <a:t>Patient Safety, Physician Wellness, eHealth and Handover </a:t>
            </a:r>
            <a:r>
              <a:rPr lang="en-US" dirty="0" smtClean="0">
                <a:solidFill>
                  <a:schemeClr val="tx1"/>
                </a:solidFill>
              </a:rPr>
              <a:t>concepts</a:t>
            </a:r>
          </a:p>
          <a:p>
            <a:pPr>
              <a:spcBef>
                <a:spcPts val="600"/>
              </a:spcBef>
              <a:spcAft>
                <a:spcPts val="600"/>
              </a:spcAft>
            </a:pPr>
            <a:r>
              <a:rPr lang="en-US" dirty="0" smtClean="0">
                <a:solidFill>
                  <a:schemeClr val="tx1"/>
                </a:solidFill>
              </a:rPr>
              <a:t>Introducing </a:t>
            </a:r>
            <a:r>
              <a:rPr lang="en-US" b="1" dirty="0">
                <a:solidFill>
                  <a:schemeClr val="tx1"/>
                </a:solidFill>
              </a:rPr>
              <a:t>generic milestones </a:t>
            </a:r>
            <a:r>
              <a:rPr lang="en-US" dirty="0">
                <a:solidFill>
                  <a:schemeClr val="tx1"/>
                </a:solidFill>
              </a:rPr>
              <a:t>(meaningful markers of progression) along the continuum within each CanMEDS </a:t>
            </a:r>
            <a:r>
              <a:rPr lang="en-US" dirty="0" smtClean="0">
                <a:solidFill>
                  <a:schemeClr val="tx1"/>
                </a:solidFill>
              </a:rPr>
              <a:t>Role </a:t>
            </a:r>
            <a:endParaRPr lang="en-US" dirty="0">
              <a:solidFill>
                <a:schemeClr val="tx1"/>
              </a:solidFill>
            </a:endParaRPr>
          </a:p>
          <a:p>
            <a:pPr marL="0" indent="0">
              <a:spcBef>
                <a:spcPts val="600"/>
              </a:spcBef>
              <a:spcAft>
                <a:spcPts val="600"/>
              </a:spcAft>
              <a:buNone/>
            </a:pPr>
            <a:endParaRPr lang="en-US" dirty="0" smtClean="0">
              <a:solidFill>
                <a:schemeClr val="tx1"/>
              </a:solidFill>
            </a:endParaRPr>
          </a:p>
          <a:p>
            <a:pPr marL="0" indent="0">
              <a:spcBef>
                <a:spcPts val="600"/>
              </a:spcBef>
              <a:spcAft>
                <a:spcPts val="600"/>
              </a:spcAft>
              <a:buNone/>
            </a:pPr>
            <a:endParaRPr lang="en-US" b="1" dirty="0">
              <a:solidFill>
                <a:schemeClr val="tx1"/>
              </a:solidFill>
            </a:endParaRPr>
          </a:p>
          <a:p>
            <a:pPr marL="0" indent="0">
              <a:spcBef>
                <a:spcPts val="600"/>
              </a:spcBef>
              <a:spcAft>
                <a:spcPts val="600"/>
              </a:spcAft>
              <a:buNone/>
            </a:pPr>
            <a:endParaRPr lang="en-US" b="1" dirty="0" smtClean="0">
              <a:solidFill>
                <a:schemeClr val="tx1"/>
              </a:solidFill>
            </a:endParaRPr>
          </a:p>
          <a:p>
            <a:pPr>
              <a:spcBef>
                <a:spcPts val="600"/>
              </a:spcBef>
              <a:spcAft>
                <a:spcPts val="600"/>
              </a:spcAft>
            </a:pPr>
            <a:endParaRPr lang="en-US" sz="2300" b="1" dirty="0" smtClean="0">
              <a:solidFill>
                <a:schemeClr val="tx1"/>
              </a:solidFill>
            </a:endParaRPr>
          </a:p>
          <a:p>
            <a:pPr>
              <a:spcBef>
                <a:spcPts val="600"/>
              </a:spcBef>
              <a:spcAft>
                <a:spcPts val="600"/>
              </a:spcAft>
            </a:pPr>
            <a:endParaRPr lang="en-US" sz="2100" dirty="0">
              <a:solidFill>
                <a:schemeClr val="tx1"/>
              </a:solidFill>
            </a:endParaRPr>
          </a:p>
          <a:p>
            <a:pPr>
              <a:spcBef>
                <a:spcPts val="600"/>
              </a:spcBef>
              <a:spcAft>
                <a:spcPts val="600"/>
              </a:spcAft>
            </a:pPr>
            <a:endParaRPr lang="en-US" sz="2100" dirty="0" smtClean="0">
              <a:solidFill>
                <a:schemeClr val="tx1"/>
              </a:solidFill>
            </a:endParaRPr>
          </a:p>
          <a:p>
            <a:pPr>
              <a:spcBef>
                <a:spcPts val="600"/>
              </a:spcBef>
              <a:spcAft>
                <a:spcPts val="600"/>
              </a:spcAft>
            </a:pPr>
            <a:endParaRPr lang="en-US" sz="2100" dirty="0" smtClean="0">
              <a:solidFill>
                <a:schemeClr val="tx1"/>
              </a:solidFill>
            </a:endParaRPr>
          </a:p>
          <a:p>
            <a:pPr marL="0" indent="0">
              <a:spcBef>
                <a:spcPts val="600"/>
              </a:spcBef>
              <a:spcAft>
                <a:spcPts val="1200"/>
              </a:spcAft>
              <a:buNone/>
            </a:pPr>
            <a:endParaRPr lang="en-CA" dirty="0">
              <a:solidFill>
                <a:schemeClr val="tx1"/>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pic>
        <p:nvPicPr>
          <p:cNvPr id="6" name="Content Placeholder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818" y="1305306"/>
            <a:ext cx="2189607" cy="431720"/>
          </a:xfrm>
          <a:prstGeom prst="rect">
            <a:avLst/>
          </a:prstGeom>
        </p:spPr>
      </p:pic>
    </p:spTree>
    <p:extLst>
      <p:ext uri="{BB962C8B-B14F-4D97-AF65-F5344CB8AC3E}">
        <p14:creationId xmlns:p14="http://schemas.microsoft.com/office/powerpoint/2010/main" val="1692743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Cohorts 1 &amp; 2 Disciplines </a:t>
            </a:r>
            <a:br>
              <a:rPr lang="en-US" dirty="0" smtClean="0"/>
            </a:br>
            <a:r>
              <a:rPr lang="en-US" dirty="0" smtClean="0"/>
              <a:t>Adopting CanMEDS 2015</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26</a:t>
            </a:fld>
            <a:endParaRPr lang="en-US" dirty="0">
              <a:solidFill>
                <a:prstClr val="black">
                  <a:tint val="75000"/>
                </a:prstClr>
              </a:solidFill>
            </a:endParaRPr>
          </a:p>
        </p:txBody>
      </p:sp>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48818" y="1305306"/>
            <a:ext cx="2189607" cy="431720"/>
          </a:xfrm>
        </p:spPr>
      </p:pic>
      <p:pic>
        <p:nvPicPr>
          <p:cNvPr id="14" name="Picture Placeholder 13"/>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a:noFill/>
          </a:ln>
        </p:spPr>
      </p:pic>
      <p:sp>
        <p:nvSpPr>
          <p:cNvPr id="6" name="TextBox 5"/>
          <p:cNvSpPr txBox="1"/>
          <p:nvPr/>
        </p:nvSpPr>
        <p:spPr>
          <a:xfrm>
            <a:off x="685800" y="2128256"/>
            <a:ext cx="7772400" cy="2985433"/>
          </a:xfrm>
          <a:prstGeom prst="rect">
            <a:avLst/>
          </a:prstGeom>
          <a:noFill/>
        </p:spPr>
        <p:txBody>
          <a:bodyPr wrap="square" rtlCol="0">
            <a:spAutoFit/>
          </a:bodyPr>
          <a:lstStyle/>
          <a:p>
            <a:pPr>
              <a:spcAft>
                <a:spcPts val="1200"/>
              </a:spcAft>
            </a:pPr>
            <a:r>
              <a:rPr lang="en-US" sz="2400" dirty="0" smtClean="0">
                <a:latin typeface="Verdana" panose="020B0604030504040204" pitchFamily="34" charset="0"/>
                <a:ea typeface="Verdana" panose="020B0604030504040204" pitchFamily="34" charset="0"/>
                <a:cs typeface="Verdana" panose="020B0604030504040204" pitchFamily="34" charset="0"/>
              </a:rPr>
              <a:t>Disciplines adopting CBD as part of Cohort One and Two are using the updated CanMEDS Framework and CanMEDS Milestones to:</a:t>
            </a:r>
          </a:p>
          <a:p>
            <a:pPr marL="342900" indent="-342900">
              <a:spcAft>
                <a:spcPts val="1200"/>
              </a:spcAft>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Better integrate concepts like patient safety into their curriculum, </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1200"/>
              </a:spcAft>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Develop specialty-specific milestones and Entrustable Professional Activities (EPAs).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19079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CanMEDS 2015 </a:t>
            </a:r>
            <a:br>
              <a:rPr lang="en-US" dirty="0" smtClean="0"/>
            </a:br>
            <a:r>
              <a:rPr lang="en-US" dirty="0" smtClean="0"/>
              <a:t>Special OTR Addendum</a:t>
            </a:r>
            <a:endParaRPr lang="en-US" dirty="0"/>
          </a:p>
        </p:txBody>
      </p:sp>
      <p:sp>
        <p:nvSpPr>
          <p:cNvPr id="3" name="Content Placeholder 2"/>
          <p:cNvSpPr>
            <a:spLocks noGrp="1"/>
          </p:cNvSpPr>
          <p:nvPr>
            <p:ph idx="1"/>
          </p:nvPr>
        </p:nvSpPr>
        <p:spPr>
          <a:xfrm>
            <a:off x="739668" y="2057400"/>
            <a:ext cx="7870932" cy="3048000"/>
          </a:xfrm>
        </p:spPr>
        <p:txBody>
          <a:bodyPr>
            <a:noAutofit/>
          </a:bodyPr>
          <a:lstStyle/>
          <a:p>
            <a:r>
              <a:rPr lang="en-US" sz="2300" dirty="0" smtClean="0">
                <a:solidFill>
                  <a:schemeClr val="tx1"/>
                </a:solidFill>
              </a:rPr>
              <a:t>Revised CanMEDS content is intended to help improve training and enhance care.</a:t>
            </a:r>
            <a:endParaRPr lang="en-US" sz="2300" dirty="0">
              <a:solidFill>
                <a:schemeClr val="tx1"/>
              </a:solidFill>
            </a:endParaRPr>
          </a:p>
          <a:p>
            <a:r>
              <a:rPr lang="en-US" sz="2300" dirty="0" smtClean="0">
                <a:solidFill>
                  <a:schemeClr val="tx1"/>
                </a:solidFill>
              </a:rPr>
              <a:t>Proposed CBD rollout spans </a:t>
            </a:r>
            <a:r>
              <a:rPr lang="en-US" sz="2300" dirty="0">
                <a:solidFill>
                  <a:schemeClr val="tx1"/>
                </a:solidFill>
              </a:rPr>
              <a:t>2014-2022</a:t>
            </a:r>
          </a:p>
          <a:p>
            <a:pPr lvl="1"/>
            <a:r>
              <a:rPr lang="en-US" sz="2300" dirty="0">
                <a:solidFill>
                  <a:schemeClr val="tx1"/>
                </a:solidFill>
              </a:rPr>
              <a:t>2022 too late to introduce the new important elements of CanMEDS </a:t>
            </a:r>
            <a:r>
              <a:rPr lang="en-US" sz="2300" dirty="0" smtClean="0">
                <a:solidFill>
                  <a:schemeClr val="tx1"/>
                </a:solidFill>
              </a:rPr>
              <a:t>2015</a:t>
            </a:r>
          </a:p>
          <a:p>
            <a:r>
              <a:rPr lang="en-US" sz="2300" dirty="0" smtClean="0">
                <a:solidFill>
                  <a:schemeClr val="tx1"/>
                </a:solidFill>
              </a:rPr>
              <a:t>Balanced solution  to incorporate content without over burdening  stakeholders</a:t>
            </a:r>
          </a:p>
        </p:txBody>
      </p:sp>
      <p:sp>
        <p:nvSpPr>
          <p:cNvPr id="4" name="Picture Placeholder 3"/>
          <p:cNvSpPr>
            <a:spLocks noGrp="1"/>
          </p:cNvSpPr>
          <p:nvPr>
            <p:ph type="pic" sz="quarter" idx="13"/>
          </p:nvPr>
        </p:nvSpPr>
        <p:spPr/>
      </p:sp>
      <p:pic>
        <p:nvPicPr>
          <p:cNvPr id="5" name="Picture Placeholder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w="19050" cmpd="sng">
            <a:noFill/>
          </a:ln>
        </p:spPr>
      </p:pic>
      <p:pic>
        <p:nvPicPr>
          <p:cNvPr id="6" name="Content Placeholder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8818" y="1305306"/>
            <a:ext cx="2189607" cy="431720"/>
          </a:xfrm>
          <a:prstGeom prst="rect">
            <a:avLst/>
          </a:prstGeom>
        </p:spPr>
      </p:pic>
      <p:sp>
        <p:nvSpPr>
          <p:cNvPr id="7" name="TextBox 6"/>
          <p:cNvSpPr txBox="1"/>
          <p:nvPr/>
        </p:nvSpPr>
        <p:spPr>
          <a:xfrm>
            <a:off x="609600" y="5181600"/>
            <a:ext cx="7924800" cy="830997"/>
          </a:xfrm>
          <a:prstGeom prst="rect">
            <a:avLst/>
          </a:prstGeom>
          <a:noFill/>
          <a:ln w="63500" cmpd="thinThick">
            <a:solidFill>
              <a:srgbClr val="002060"/>
            </a:solidFill>
          </a:ln>
        </p:spPr>
        <p:txBody>
          <a:bodyPr wrap="square" rtlCol="0">
            <a:spAutoFit/>
          </a:bodyPr>
          <a:lstStyle/>
          <a:p>
            <a:pPr marL="0" lvl="1" algn="ctr"/>
            <a:r>
              <a:rPr lang="en-US" sz="2400" b="1" dirty="0">
                <a:latin typeface="Verdana" panose="020B0604030504040204" pitchFamily="34" charset="0"/>
                <a:ea typeface="Verdana" panose="020B0604030504040204" pitchFamily="34" charset="0"/>
                <a:cs typeface="Verdana" panose="020B0604030504040204" pitchFamily="34" charset="0"/>
              </a:rPr>
              <a:t>CanMEDS 2015 </a:t>
            </a:r>
            <a:r>
              <a:rPr lang="en-US" sz="2400" b="1" dirty="0" smtClean="0">
                <a:latin typeface="Verdana" panose="020B0604030504040204" pitchFamily="34" charset="0"/>
                <a:ea typeface="Verdana" panose="020B0604030504040204" pitchFamily="34" charset="0"/>
                <a:cs typeface="Verdana" panose="020B0604030504040204" pitchFamily="34" charset="0"/>
              </a:rPr>
              <a:t>Special Objective </a:t>
            </a:r>
            <a:r>
              <a:rPr lang="en-US" sz="2400" b="1" dirty="0">
                <a:latin typeface="Verdana" panose="020B0604030504040204" pitchFamily="34" charset="0"/>
                <a:ea typeface="Verdana" panose="020B0604030504040204" pitchFamily="34" charset="0"/>
                <a:cs typeface="Verdana" panose="020B0604030504040204" pitchFamily="34" charset="0"/>
              </a:rPr>
              <a:t>of Training Requirements (OTR) Addendum </a:t>
            </a:r>
          </a:p>
        </p:txBody>
      </p:sp>
    </p:spTree>
    <p:extLst>
      <p:ext uri="{BB962C8B-B14F-4D97-AF65-F5344CB8AC3E}">
        <p14:creationId xmlns:p14="http://schemas.microsoft.com/office/powerpoint/2010/main" val="42439099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CanMEDS 2015 </a:t>
            </a:r>
            <a:br>
              <a:rPr lang="en-US" dirty="0" smtClean="0"/>
            </a:br>
            <a:r>
              <a:rPr lang="en-US" dirty="0" smtClean="0"/>
              <a:t>Special OTR Addendum</a:t>
            </a:r>
            <a:endParaRPr lang="en-US" dirty="0"/>
          </a:p>
        </p:txBody>
      </p:sp>
      <p:sp>
        <p:nvSpPr>
          <p:cNvPr id="3" name="Content Placeholder 2"/>
          <p:cNvSpPr>
            <a:spLocks noGrp="1"/>
          </p:cNvSpPr>
          <p:nvPr>
            <p:ph idx="1"/>
          </p:nvPr>
        </p:nvSpPr>
        <p:spPr>
          <a:xfrm>
            <a:off x="609600" y="1752600"/>
            <a:ext cx="7924800" cy="4419600"/>
          </a:xfrm>
        </p:spPr>
        <p:txBody>
          <a:bodyPr>
            <a:noAutofit/>
          </a:bodyPr>
          <a:lstStyle/>
          <a:p>
            <a:pPr marL="0" indent="0">
              <a:spcBef>
                <a:spcPts val="0"/>
              </a:spcBef>
              <a:spcAft>
                <a:spcPts val="600"/>
              </a:spcAft>
              <a:buNone/>
            </a:pPr>
            <a:r>
              <a:rPr lang="en-US" sz="2100" dirty="0">
                <a:solidFill>
                  <a:schemeClr val="tx1"/>
                </a:solidFill>
              </a:rPr>
              <a:t>The </a:t>
            </a:r>
            <a:r>
              <a:rPr lang="en-US" sz="2100" dirty="0" smtClean="0">
                <a:solidFill>
                  <a:schemeClr val="tx1"/>
                </a:solidFill>
              </a:rPr>
              <a:t>OTR Addendum </a:t>
            </a:r>
            <a:r>
              <a:rPr lang="en-US" sz="2100" dirty="0">
                <a:solidFill>
                  <a:schemeClr val="tx1"/>
                </a:solidFill>
              </a:rPr>
              <a:t>applies to </a:t>
            </a:r>
            <a:r>
              <a:rPr lang="en-US" sz="2100" dirty="0" smtClean="0">
                <a:solidFill>
                  <a:schemeClr val="tx1"/>
                </a:solidFill>
              </a:rPr>
              <a:t>all disciplines </a:t>
            </a:r>
            <a:r>
              <a:rPr lang="en-US" sz="2100" dirty="0">
                <a:solidFill>
                  <a:schemeClr val="tx1"/>
                </a:solidFill>
              </a:rPr>
              <a:t>beginning their transition to CBD in 2016 </a:t>
            </a:r>
            <a:r>
              <a:rPr lang="en-US" sz="2100" dirty="0" smtClean="0">
                <a:solidFill>
                  <a:schemeClr val="tx1"/>
                </a:solidFill>
              </a:rPr>
              <a:t>&amp; beyond. </a:t>
            </a:r>
            <a:endParaRPr lang="en-US" sz="2100" dirty="0">
              <a:solidFill>
                <a:schemeClr val="tx1"/>
              </a:solidFill>
            </a:endParaRPr>
          </a:p>
          <a:p>
            <a:pPr>
              <a:spcBef>
                <a:spcPts val="0"/>
              </a:spcBef>
              <a:spcAft>
                <a:spcPts val="600"/>
              </a:spcAft>
            </a:pPr>
            <a:r>
              <a:rPr lang="en-US" sz="2100" dirty="0" smtClean="0">
                <a:solidFill>
                  <a:schemeClr val="tx1"/>
                </a:solidFill>
              </a:rPr>
              <a:t>To be released </a:t>
            </a:r>
            <a:r>
              <a:rPr lang="en-US" sz="2100" dirty="0">
                <a:solidFill>
                  <a:schemeClr val="tx1"/>
                </a:solidFill>
              </a:rPr>
              <a:t>on July 1, </a:t>
            </a:r>
            <a:r>
              <a:rPr lang="en-US" sz="2100" dirty="0" smtClean="0">
                <a:solidFill>
                  <a:schemeClr val="tx1"/>
                </a:solidFill>
              </a:rPr>
              <a:t>2016 -</a:t>
            </a:r>
            <a:r>
              <a:rPr lang="en-US" sz="2100" b="1" dirty="0" smtClean="0">
                <a:solidFill>
                  <a:schemeClr val="tx1"/>
                </a:solidFill>
              </a:rPr>
              <a:t> </a:t>
            </a:r>
            <a:r>
              <a:rPr lang="en-US" sz="2100" dirty="0" smtClean="0">
                <a:solidFill>
                  <a:schemeClr val="tx1"/>
                </a:solidFill>
              </a:rPr>
              <a:t>to</a:t>
            </a:r>
            <a:r>
              <a:rPr lang="en-US" sz="2100" b="1" dirty="0" smtClean="0">
                <a:solidFill>
                  <a:schemeClr val="tx1"/>
                </a:solidFill>
              </a:rPr>
              <a:t> </a:t>
            </a:r>
            <a:r>
              <a:rPr lang="en-US" sz="2100" dirty="0" smtClean="0">
                <a:solidFill>
                  <a:schemeClr val="tx1"/>
                </a:solidFill>
              </a:rPr>
              <a:t>become </a:t>
            </a:r>
            <a:r>
              <a:rPr lang="en-US" sz="2100" dirty="0">
                <a:solidFill>
                  <a:schemeClr val="tx1"/>
                </a:solidFill>
              </a:rPr>
              <a:t>part of each programs’ </a:t>
            </a:r>
            <a:r>
              <a:rPr lang="en-US" sz="2100" dirty="0" smtClean="0">
                <a:solidFill>
                  <a:schemeClr val="tx1"/>
                </a:solidFill>
              </a:rPr>
              <a:t>standards thereafter. </a:t>
            </a:r>
          </a:p>
          <a:p>
            <a:pPr marL="622300" lvl="1" indent="-342900">
              <a:spcBef>
                <a:spcPts val="0"/>
              </a:spcBef>
              <a:spcAft>
                <a:spcPts val="600"/>
              </a:spcAft>
              <a:buFont typeface="Wingdings" panose="05000000000000000000" pitchFamily="2" charset="2"/>
              <a:buChar char="Ø"/>
            </a:pPr>
            <a:r>
              <a:rPr lang="en-US" sz="2100" dirty="0">
                <a:solidFill>
                  <a:schemeClr val="tx1"/>
                </a:solidFill>
              </a:rPr>
              <a:t>Each program </a:t>
            </a:r>
            <a:r>
              <a:rPr lang="en-US" sz="2100" dirty="0" smtClean="0">
                <a:solidFill>
                  <a:schemeClr val="tx1"/>
                </a:solidFill>
              </a:rPr>
              <a:t>will </a:t>
            </a:r>
            <a:r>
              <a:rPr lang="en-US" sz="2100" dirty="0">
                <a:solidFill>
                  <a:schemeClr val="tx1"/>
                </a:solidFill>
              </a:rPr>
              <a:t>have </a:t>
            </a:r>
            <a:r>
              <a:rPr lang="en-US" sz="2100" dirty="0" smtClean="0">
                <a:solidFill>
                  <a:schemeClr val="tx1"/>
                </a:solidFill>
              </a:rPr>
              <a:t>1 year </a:t>
            </a:r>
            <a:r>
              <a:rPr lang="en-US" sz="2100" dirty="0">
                <a:solidFill>
                  <a:schemeClr val="tx1"/>
                </a:solidFill>
              </a:rPr>
              <a:t>to incorporate </a:t>
            </a:r>
            <a:r>
              <a:rPr lang="en-US" sz="2100" dirty="0" smtClean="0">
                <a:solidFill>
                  <a:schemeClr val="tx1"/>
                </a:solidFill>
              </a:rPr>
              <a:t>the content - responsibility of the Program Directors.</a:t>
            </a:r>
          </a:p>
          <a:p>
            <a:pPr marL="50800">
              <a:spcBef>
                <a:spcPts val="0"/>
              </a:spcBef>
              <a:spcAft>
                <a:spcPts val="600"/>
              </a:spcAft>
            </a:pPr>
            <a:r>
              <a:rPr lang="en-US" sz="2100" dirty="0" smtClean="0">
                <a:solidFill>
                  <a:schemeClr val="tx1"/>
                </a:solidFill>
              </a:rPr>
              <a:t>Feature </a:t>
            </a:r>
            <a:r>
              <a:rPr lang="en-US" sz="2100" dirty="0">
                <a:solidFill>
                  <a:schemeClr val="tx1"/>
                </a:solidFill>
              </a:rPr>
              <a:t>only the major NEW CanMEDS </a:t>
            </a:r>
            <a:r>
              <a:rPr lang="en-US" sz="2100" dirty="0" smtClean="0">
                <a:solidFill>
                  <a:schemeClr val="tx1"/>
                </a:solidFill>
              </a:rPr>
              <a:t>content.</a:t>
            </a:r>
            <a:endParaRPr lang="en-CA" sz="2100" dirty="0">
              <a:solidFill>
                <a:schemeClr val="tx1"/>
              </a:solidFill>
            </a:endParaRPr>
          </a:p>
          <a:p>
            <a:pPr marL="228600" lvl="1" indent="-228600" fontAlgn="base">
              <a:spcBef>
                <a:spcPts val="0"/>
              </a:spcBef>
              <a:spcAft>
                <a:spcPts val="600"/>
              </a:spcAft>
              <a:buFont typeface="Arial" pitchFamily="34" charset="0"/>
              <a:buChar char="•"/>
            </a:pPr>
            <a:r>
              <a:rPr lang="en-US" sz="2100" dirty="0" smtClean="0">
                <a:solidFill>
                  <a:schemeClr val="tx1"/>
                </a:solidFill>
              </a:rPr>
              <a:t>Will not affect general accreditation standards.</a:t>
            </a:r>
          </a:p>
          <a:p>
            <a:pPr marL="742950" lvl="2" indent="-342900" fontAlgn="base">
              <a:spcBef>
                <a:spcPts val="0"/>
              </a:spcBef>
              <a:spcAft>
                <a:spcPts val="600"/>
              </a:spcAft>
              <a:buFont typeface="Wingdings" panose="05000000000000000000" pitchFamily="2" charset="2"/>
              <a:buChar char="Ø"/>
            </a:pPr>
            <a:r>
              <a:rPr lang="en-US" sz="2100" dirty="0">
                <a:solidFill>
                  <a:schemeClr val="tx1"/>
                </a:solidFill>
              </a:rPr>
              <a:t>S</a:t>
            </a:r>
            <a:r>
              <a:rPr lang="en-US" sz="2100" dirty="0" smtClean="0">
                <a:solidFill>
                  <a:schemeClr val="tx1"/>
                </a:solidFill>
              </a:rPr>
              <a:t>urveyors will focus on how the OTR </a:t>
            </a:r>
            <a:r>
              <a:rPr lang="en-US" sz="2100" dirty="0">
                <a:solidFill>
                  <a:schemeClr val="tx1"/>
                </a:solidFill>
              </a:rPr>
              <a:t>addendum </a:t>
            </a:r>
            <a:r>
              <a:rPr lang="en-US" sz="2100" dirty="0" smtClean="0">
                <a:solidFill>
                  <a:schemeClr val="tx1"/>
                </a:solidFill>
              </a:rPr>
              <a:t/>
            </a:r>
            <a:br>
              <a:rPr lang="en-US" sz="2100" dirty="0" smtClean="0">
                <a:solidFill>
                  <a:schemeClr val="tx1"/>
                </a:solidFill>
              </a:rPr>
            </a:br>
            <a:r>
              <a:rPr lang="en-US" sz="2100" dirty="0" smtClean="0">
                <a:solidFill>
                  <a:schemeClr val="tx1"/>
                </a:solidFill>
              </a:rPr>
              <a:t>has </a:t>
            </a:r>
            <a:r>
              <a:rPr lang="en-US" sz="2100" dirty="0">
                <a:solidFill>
                  <a:schemeClr val="tx1"/>
                </a:solidFill>
              </a:rPr>
              <a:t>been integrated into training. </a:t>
            </a:r>
            <a:endParaRPr lang="en-US" sz="2100" dirty="0" smtClean="0">
              <a:solidFill>
                <a:schemeClr val="tx1"/>
              </a:solidFill>
            </a:endParaRPr>
          </a:p>
          <a:p>
            <a:pPr marL="742950" lvl="2" indent="-342900" fontAlgn="base">
              <a:spcBef>
                <a:spcPts val="0"/>
              </a:spcBef>
              <a:spcAft>
                <a:spcPts val="600"/>
              </a:spcAft>
              <a:buFont typeface="Wingdings" panose="05000000000000000000" pitchFamily="2" charset="2"/>
              <a:buChar char="Ø"/>
            </a:pPr>
            <a:r>
              <a:rPr lang="en-US" sz="2100" dirty="0" smtClean="0">
                <a:solidFill>
                  <a:schemeClr val="tx1"/>
                </a:solidFill>
              </a:rPr>
              <a:t>Programs </a:t>
            </a:r>
            <a:r>
              <a:rPr lang="en-US" sz="2100" dirty="0">
                <a:solidFill>
                  <a:schemeClr val="tx1"/>
                </a:solidFill>
              </a:rPr>
              <a:t>reviewed after July 1</a:t>
            </a:r>
            <a:r>
              <a:rPr lang="en-US" sz="2100" baseline="30000" dirty="0">
                <a:solidFill>
                  <a:schemeClr val="tx1"/>
                </a:solidFill>
              </a:rPr>
              <a:t>st</a:t>
            </a:r>
            <a:r>
              <a:rPr lang="en-US" sz="2100" dirty="0">
                <a:solidFill>
                  <a:schemeClr val="tx1"/>
                </a:solidFill>
              </a:rPr>
              <a:t>, 2017 will be expected to demonstrate </a:t>
            </a:r>
            <a:r>
              <a:rPr lang="en-US" sz="2100" dirty="0" smtClean="0">
                <a:solidFill>
                  <a:schemeClr val="tx1"/>
                </a:solidFill>
              </a:rPr>
              <a:t>integration</a:t>
            </a:r>
            <a:endParaRPr lang="en-CA" sz="2100" dirty="0">
              <a:solidFill>
                <a:schemeClr val="tx1"/>
              </a:solidFill>
            </a:endParaRPr>
          </a:p>
        </p:txBody>
      </p:sp>
      <p:sp>
        <p:nvSpPr>
          <p:cNvPr id="4" name="Picture Placeholder 3"/>
          <p:cNvSpPr>
            <a:spLocks noGrp="1"/>
          </p:cNvSpPr>
          <p:nvPr>
            <p:ph type="pic" sz="quarter" idx="13"/>
          </p:nvPr>
        </p:nvSpPr>
        <p:spPr/>
      </p:sp>
      <p:pic>
        <p:nvPicPr>
          <p:cNvPr id="5" name="Picture Placeholder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w="19050" cmpd="sng">
            <a:noFill/>
          </a:ln>
        </p:spPr>
      </p:pic>
      <p:pic>
        <p:nvPicPr>
          <p:cNvPr id="6" name="Content Placeholder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8818" y="1305306"/>
            <a:ext cx="2189607" cy="431720"/>
          </a:xfrm>
          <a:prstGeom prst="rect">
            <a:avLst/>
          </a:prstGeom>
        </p:spPr>
      </p:pic>
    </p:spTree>
    <p:extLst>
      <p:ext uri="{BB962C8B-B14F-4D97-AF65-F5344CB8AC3E}">
        <p14:creationId xmlns:p14="http://schemas.microsoft.com/office/powerpoint/2010/main" val="24598778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Period</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29</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pic>
        <p:nvPicPr>
          <p:cNvPr id="1026" name="Picture 2" descr="http://viamatti.com/wp-content/uploads/ask-questions-003.pn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301458" y="1828800"/>
            <a:ext cx="646488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511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Why change? </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3</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sp>
        <p:nvSpPr>
          <p:cNvPr id="5" name="TextBox 4"/>
          <p:cNvSpPr txBox="1"/>
          <p:nvPr/>
        </p:nvSpPr>
        <p:spPr>
          <a:xfrm>
            <a:off x="818515" y="1676400"/>
            <a:ext cx="7629525" cy="417037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CA" sz="2400" dirty="0" smtClean="0">
                <a:latin typeface="Verdana" panose="020B0604030504040204" pitchFamily="34" charset="0"/>
                <a:ea typeface="Verdana" panose="020B0604030504040204" pitchFamily="34" charset="0"/>
                <a:cs typeface="Verdana" panose="020B0604030504040204" pitchFamily="34" charset="0"/>
              </a:rPr>
              <a:t>100 year old model of education</a:t>
            </a:r>
          </a:p>
          <a:p>
            <a:pPr marL="342900" indent="-342900">
              <a:spcAft>
                <a:spcPts val="600"/>
              </a:spcAft>
              <a:buFont typeface="Arial" panose="020B0604020202020204" pitchFamily="34" charset="0"/>
              <a:buChar char="•"/>
            </a:pPr>
            <a:r>
              <a:rPr lang="en-CA" sz="2400" dirty="0" smtClean="0">
                <a:latin typeface="Verdana" panose="020B0604030504040204" pitchFamily="34" charset="0"/>
                <a:ea typeface="Verdana" panose="020B0604030504040204" pitchFamily="34" charset="0"/>
                <a:cs typeface="Verdana" panose="020B0604030504040204" pitchFamily="34" charset="0"/>
              </a:rPr>
              <a:t>Challenges in existing system</a:t>
            </a:r>
          </a:p>
          <a:p>
            <a:pPr marL="800100" lvl="1" indent="-342900">
              <a:spcAft>
                <a:spcPts val="600"/>
              </a:spcAft>
              <a:buFont typeface="Arial" panose="020B0604020202020204" pitchFamily="34" charset="0"/>
              <a:buChar char="•"/>
            </a:pPr>
            <a:r>
              <a:rPr lang="en-CA" sz="2400" dirty="0" smtClean="0">
                <a:latin typeface="Verdana" panose="020B0604030504040204" pitchFamily="34" charset="0"/>
                <a:ea typeface="Verdana" panose="020B0604030504040204" pitchFamily="34" charset="0"/>
                <a:cs typeface="Verdana" panose="020B0604030504040204" pitchFamily="34" charset="0"/>
              </a:rPr>
              <a:t>Potential </a:t>
            </a:r>
            <a:r>
              <a:rPr lang="en-CA" sz="2400" dirty="0">
                <a:latin typeface="Verdana" panose="020B0604030504040204" pitchFamily="34" charset="0"/>
                <a:ea typeface="Verdana" panose="020B0604030504040204" pitchFamily="34" charset="0"/>
                <a:cs typeface="Verdana" panose="020B0604030504040204" pitchFamily="34" charset="0"/>
              </a:rPr>
              <a:t>for students to graduate with gaps </a:t>
            </a:r>
            <a:r>
              <a:rPr lang="en-CA" sz="2400" dirty="0" smtClean="0">
                <a:latin typeface="Verdana" panose="020B0604030504040204" pitchFamily="34" charset="0"/>
                <a:ea typeface="Verdana" panose="020B0604030504040204" pitchFamily="34" charset="0"/>
                <a:cs typeface="Verdana" panose="020B0604030504040204" pitchFamily="34" charset="0"/>
              </a:rPr>
              <a:t>in readiness-to-practice</a:t>
            </a:r>
          </a:p>
          <a:p>
            <a:pPr marL="800100" lvl="1" indent="-342900">
              <a:spcAft>
                <a:spcPts val="600"/>
              </a:spcAft>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Lack of transparency when demonstrating </a:t>
            </a:r>
            <a:r>
              <a:rPr lang="en-US" sz="2400" dirty="0">
                <a:latin typeface="Verdana" panose="020B0604030504040204" pitchFamily="34" charset="0"/>
                <a:ea typeface="Verdana" panose="020B0604030504040204" pitchFamily="34" charset="0"/>
                <a:cs typeface="Verdana" panose="020B0604030504040204" pitchFamily="34" charset="0"/>
              </a:rPr>
              <a:t>continuing competence</a:t>
            </a:r>
          </a:p>
          <a:p>
            <a:pPr marL="800100" lvl="1" indent="-342900">
              <a:spcAft>
                <a:spcPts val="6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Criticism around the ad-hoc nature of medical </a:t>
            </a:r>
            <a:r>
              <a:rPr lang="en-US" sz="2400" dirty="0" smtClean="0">
                <a:latin typeface="Verdana" panose="020B0604030504040204" pitchFamily="34" charset="0"/>
                <a:ea typeface="Verdana" panose="020B0604030504040204" pitchFamily="34" charset="0"/>
                <a:cs typeface="Verdana" panose="020B0604030504040204" pitchFamily="34" charset="0"/>
              </a:rPr>
              <a:t>education and lifelong learning</a:t>
            </a:r>
          </a:p>
          <a:p>
            <a:pPr marL="800100" lvl="1" indent="-342900">
              <a:spcAft>
                <a:spcPts val="6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Difficulty in </a:t>
            </a:r>
            <a:r>
              <a:rPr lang="en-US" sz="2400" dirty="0" smtClean="0">
                <a:latin typeface="Verdana" panose="020B0604030504040204" pitchFamily="34" charset="0"/>
                <a:ea typeface="Verdana" panose="020B0604030504040204" pitchFamily="34" charset="0"/>
                <a:cs typeface="Verdana" panose="020B0604030504040204" pitchFamily="34" charset="0"/>
              </a:rPr>
              <a:t>determining </a:t>
            </a:r>
            <a:r>
              <a:rPr lang="en-US" sz="2400" dirty="0">
                <a:latin typeface="Verdana" panose="020B0604030504040204" pitchFamily="34" charset="0"/>
                <a:ea typeface="Verdana" panose="020B0604030504040204" pitchFamily="34" charset="0"/>
                <a:cs typeface="Verdana" panose="020B0604030504040204" pitchFamily="34" charset="0"/>
              </a:rPr>
              <a:t>when new </a:t>
            </a:r>
            <a:r>
              <a:rPr lang="en-US" sz="2400" dirty="0" smtClean="0">
                <a:latin typeface="Verdana" panose="020B0604030504040204" pitchFamily="34" charset="0"/>
                <a:ea typeface="Verdana" panose="020B0604030504040204" pitchFamily="34" charset="0"/>
                <a:cs typeface="Verdana" panose="020B0604030504040204" pitchFamily="34" charset="0"/>
              </a:rPr>
              <a:t>skills are </a:t>
            </a:r>
            <a:r>
              <a:rPr lang="en-US" sz="2400" dirty="0">
                <a:latin typeface="Verdana" panose="020B0604030504040204" pitchFamily="34" charset="0"/>
                <a:ea typeface="Verdana" panose="020B0604030504040204" pitchFamily="34" charset="0"/>
                <a:cs typeface="Verdana" panose="020B0604030504040204" pitchFamily="34" charset="0"/>
              </a:rPr>
              <a:t>needed throughout </a:t>
            </a:r>
            <a:r>
              <a:rPr lang="en-US" sz="2400" dirty="0" smtClean="0">
                <a:latin typeface="Verdana" panose="020B0604030504040204" pitchFamily="34" charset="0"/>
                <a:ea typeface="Verdana" panose="020B0604030504040204" pitchFamily="34" charset="0"/>
                <a:cs typeface="Verdana" panose="020B0604030504040204" pitchFamily="34" charset="0"/>
              </a:rPr>
              <a:t>practice</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89454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5714" b="15714"/>
          <a:stretch>
            <a:fillRect/>
          </a:stretch>
        </p:blipFill>
        <p:spPr/>
      </p:pic>
      <p:pic>
        <p:nvPicPr>
          <p:cNvPr id="18" name="Picture Placeholder 17"/>
          <p:cNvPicPr>
            <a:picLocks noGrp="1" noChangeAspect="1"/>
          </p:cNvPicPr>
          <p:nvPr>
            <p:ph type="pic" sz="quarter" idx="14"/>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21322" b="21322"/>
          <a:stretch>
            <a:fillRect/>
          </a:stretch>
        </p:blipFill>
        <p:spPr/>
      </p:pic>
      <p:pic>
        <p:nvPicPr>
          <p:cNvPr id="27" name="Picture Placeholder 26"/>
          <p:cNvPicPr>
            <a:picLocks noGrp="1" noChangeAspect="1"/>
          </p:cNvPicPr>
          <p:nvPr>
            <p:ph type="pic" sz="quarter" idx="10"/>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662" r="3662"/>
          <a:stretch>
            <a:fillRect/>
          </a:stretch>
        </p:blipFill>
        <p:spPr/>
      </p:pic>
      <p:sp>
        <p:nvSpPr>
          <p:cNvPr id="8" name="Rectangle 7"/>
          <p:cNvSpPr/>
          <p:nvPr/>
        </p:nvSpPr>
        <p:spPr>
          <a:xfrm>
            <a:off x="0" y="2"/>
            <a:ext cx="9144001" cy="6857998"/>
          </a:xfrm>
          <a:prstGeom prst="rect">
            <a:avLst/>
          </a:prstGeom>
          <a:solidFill>
            <a:srgbClr val="003152">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 Slide_external_bilen3.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448" y="5088035"/>
            <a:ext cx="2511552" cy="1298448"/>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59085" y="5352281"/>
            <a:ext cx="1498943" cy="800869"/>
          </a:xfrm>
          <a:prstGeom prst="rect">
            <a:avLst/>
          </a:prstGeom>
        </p:spPr>
      </p:pic>
      <p:cxnSp>
        <p:nvCxnSpPr>
          <p:cNvPr id="21" name="Straight Connector 20"/>
          <p:cNvCxnSpPr/>
          <p:nvPr/>
        </p:nvCxnSpPr>
        <p:spPr>
          <a:xfrm>
            <a:off x="3448730" y="5555327"/>
            <a:ext cx="0" cy="474775"/>
          </a:xfrm>
          <a:prstGeom prst="line">
            <a:avLst/>
          </a:prstGeom>
          <a:noFill/>
          <a:ln w="12700" cap="flat" cmpd="sng" algn="ctr">
            <a:solidFill>
              <a:srgbClr val="93875D"/>
            </a:solidFill>
            <a:prstDash val="solid"/>
          </a:ln>
          <a:effectLst/>
        </p:spPr>
      </p:cxnSp>
      <p:cxnSp>
        <p:nvCxnSpPr>
          <p:cNvPr id="12" name="Straight Connector 11"/>
          <p:cNvCxnSpPr/>
          <p:nvPr/>
        </p:nvCxnSpPr>
        <p:spPr>
          <a:xfrm>
            <a:off x="5582330" y="5555327"/>
            <a:ext cx="0" cy="474775"/>
          </a:xfrm>
          <a:prstGeom prst="line">
            <a:avLst/>
          </a:prstGeom>
          <a:noFill/>
          <a:ln w="12700" cap="flat" cmpd="sng" algn="ctr">
            <a:solidFill>
              <a:srgbClr val="93875D"/>
            </a:solidFill>
            <a:prstDash val="solid"/>
          </a:ln>
          <a:effectLst/>
        </p:spPr>
      </p:cxn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00712" y="5557798"/>
            <a:ext cx="2075307" cy="409184"/>
          </a:xfrm>
          <a:prstGeom prst="rect">
            <a:avLst/>
          </a:prstGeom>
        </p:spPr>
      </p:pic>
      <p:sp>
        <p:nvSpPr>
          <p:cNvPr id="14" name="Title 5"/>
          <p:cNvSpPr>
            <a:spLocks noGrp="1"/>
          </p:cNvSpPr>
          <p:nvPr>
            <p:ph type="title"/>
          </p:nvPr>
        </p:nvSpPr>
        <p:spPr>
          <a:xfrm>
            <a:off x="457200" y="2313000"/>
            <a:ext cx="8229600" cy="2232000"/>
          </a:xfrm>
          <a:solidFill>
            <a:srgbClr val="9A8F60"/>
          </a:solidFill>
          <a:ln w="28575">
            <a:solidFill>
              <a:schemeClr val="bg1"/>
            </a:solidFill>
          </a:ln>
        </p:spPr>
        <p:txBody>
          <a:bodyPr>
            <a:normAutofit/>
          </a:bodyPr>
          <a:lstStyle/>
          <a:p>
            <a:pPr>
              <a:spcBef>
                <a:spcPts val="600"/>
              </a:spcBef>
              <a:spcAft>
                <a:spcPts val="600"/>
              </a:spcAft>
            </a:pPr>
            <a:r>
              <a:rPr lang="en-US" sz="4000" dirty="0" smtClean="0"/>
              <a:t>CBD Proposed Rollout</a:t>
            </a:r>
            <a:endParaRPr lang="en-US" sz="3600" dirty="0"/>
          </a:p>
        </p:txBody>
      </p:sp>
    </p:spTree>
    <p:extLst>
      <p:ext uri="{BB962C8B-B14F-4D97-AF65-F5344CB8AC3E}">
        <p14:creationId xmlns:p14="http://schemas.microsoft.com/office/powerpoint/2010/main" val="24565729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 to CBD Rollout </a:t>
            </a:r>
            <a:br>
              <a:rPr lang="en-US" dirty="0" smtClean="0"/>
            </a:br>
            <a:r>
              <a:rPr lang="en-US" dirty="0" smtClean="0"/>
              <a:t>for Cohort One</a:t>
            </a:r>
            <a:endParaRPr lang="en-US" dirty="0"/>
          </a:p>
        </p:txBody>
      </p:sp>
      <p:sp>
        <p:nvSpPr>
          <p:cNvPr id="3" name="Content Placeholder 2"/>
          <p:cNvSpPr>
            <a:spLocks noGrp="1"/>
          </p:cNvSpPr>
          <p:nvPr>
            <p:ph idx="1"/>
          </p:nvPr>
        </p:nvSpPr>
        <p:spPr>
          <a:xfrm>
            <a:off x="838200" y="1524000"/>
            <a:ext cx="7543800" cy="4800599"/>
          </a:xfrm>
        </p:spPr>
        <p:txBody>
          <a:bodyPr>
            <a:normAutofit/>
          </a:bodyPr>
          <a:lstStyle/>
          <a:p>
            <a:pPr marL="0" indent="0">
              <a:spcBef>
                <a:spcPts val="0"/>
              </a:spcBef>
              <a:spcAft>
                <a:spcPts val="600"/>
              </a:spcAft>
              <a:buNone/>
            </a:pPr>
            <a:r>
              <a:rPr lang="en-CA" sz="2000" b="1" dirty="0" smtClean="0">
                <a:solidFill>
                  <a:schemeClr val="tx1"/>
                </a:solidFill>
              </a:rPr>
              <a:t>First group of CBD adopters began work in Fall 2014 (Cohort 1)</a:t>
            </a:r>
          </a:p>
          <a:p>
            <a:pPr marL="292100" indent="-292100">
              <a:spcBef>
                <a:spcPts val="0"/>
              </a:spcBef>
              <a:spcAft>
                <a:spcPts val="0"/>
              </a:spcAft>
            </a:pPr>
            <a:r>
              <a:rPr lang="en-US" sz="2000" dirty="0">
                <a:solidFill>
                  <a:schemeClr val="tx1"/>
                </a:solidFill>
              </a:rPr>
              <a:t>Medical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Oncology, and Otolaryngology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Head and Neck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Surgery.</a:t>
            </a:r>
          </a:p>
          <a:p>
            <a:pPr lvl="1">
              <a:spcBef>
                <a:spcPts val="0"/>
              </a:spcBef>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To field test aspects of CBD in 2016</a:t>
            </a:r>
          </a:p>
          <a:p>
            <a:pPr lvl="1">
              <a:spcBef>
                <a:spcPts val="0"/>
              </a:spcBef>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Likely to fully adopt CBD in 2017</a:t>
            </a:r>
          </a:p>
          <a:p>
            <a:pPr marL="0" indent="0">
              <a:spcBef>
                <a:spcPts val="0"/>
              </a:spcBef>
              <a:spcAft>
                <a:spcPts val="600"/>
              </a:spcAft>
              <a:buNone/>
            </a:pPr>
            <a:endParaRPr lang="en-CA" sz="100" b="1" dirty="0" smtClean="0">
              <a:solidFill>
                <a:schemeClr val="tx1"/>
              </a:solidFill>
            </a:endParaRPr>
          </a:p>
          <a:p>
            <a:pPr marL="0" indent="0">
              <a:spcBef>
                <a:spcPts val="0"/>
              </a:spcBef>
              <a:spcAft>
                <a:spcPts val="600"/>
              </a:spcAft>
              <a:buNone/>
            </a:pPr>
            <a:r>
              <a:rPr lang="en-CA" sz="2000" b="1" dirty="0" smtClean="0">
                <a:solidFill>
                  <a:schemeClr val="tx1"/>
                </a:solidFill>
              </a:rPr>
              <a:t>Second group began work in 2015 (Cohort 2)</a:t>
            </a:r>
          </a:p>
          <a:p>
            <a:pPr marL="0" indent="0">
              <a:spcBef>
                <a:spcPts val="0"/>
              </a:spcBef>
              <a:spcAft>
                <a:spcPts val="600"/>
              </a:spcAft>
              <a:buNone/>
            </a:pPr>
            <a:endParaRPr lang="en-CA" sz="2000" b="1" dirty="0" smtClean="0">
              <a:solidFill>
                <a:schemeClr val="tx1"/>
              </a:solidFill>
            </a:endParaRPr>
          </a:p>
          <a:p>
            <a:pPr marL="0" indent="0">
              <a:buNone/>
            </a:pPr>
            <a:r>
              <a:rPr lang="en-CA" sz="2000" dirty="0">
                <a:solidFill>
                  <a:schemeClr val="tx1"/>
                </a:solidFill>
              </a:rPr>
              <a:t>	</a:t>
            </a:r>
            <a:endParaRPr lang="en-CA" sz="2000" dirty="0" smtClean="0">
              <a:solidFill>
                <a:schemeClr val="tx1"/>
              </a:solidFill>
            </a:endParaRPr>
          </a:p>
          <a:p>
            <a:pPr lvl="1">
              <a:spcBef>
                <a:spcPts val="0"/>
              </a:spcBef>
            </a:pPr>
            <a:endParaRPr lang="en-US" dirty="0" smtClean="0">
              <a:solidFill>
                <a:schemeClr val="tx1"/>
              </a:solidFill>
            </a:endParaRPr>
          </a:p>
          <a:p>
            <a:pPr lvl="1">
              <a:spcBef>
                <a:spcPts val="0"/>
              </a:spcBef>
            </a:pPr>
            <a:r>
              <a:rPr lang="en-US" dirty="0" smtClean="0">
                <a:solidFill>
                  <a:schemeClr val="tx1"/>
                </a:solidFill>
              </a:rPr>
              <a:t>Likely to fully adopt CBD in 2017</a:t>
            </a:r>
            <a:endParaRPr lang="en-US" dirty="0">
              <a:solidFill>
                <a:schemeClr val="tx1"/>
              </a:solidFill>
            </a:endParaRPr>
          </a:p>
          <a:p>
            <a:pPr marL="0" lvl="1" indent="0">
              <a:spcBef>
                <a:spcPts val="1200"/>
              </a:spcBef>
              <a:buNone/>
            </a:pPr>
            <a:r>
              <a:rPr lang="en-US" b="1" dirty="0" smtClean="0">
                <a:solidFill>
                  <a:schemeClr val="tx1"/>
                </a:solidFill>
              </a:rPr>
              <a:t>We anticipate all remaining disciplines will adopt CBD in planned waves, as per the Cohort schedule</a:t>
            </a:r>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31</a:t>
            </a:fld>
            <a:endParaRPr lang="en-US" dirty="0">
              <a:solidFill>
                <a:prstClr val="black">
                  <a:tint val="75000"/>
                </a:prstClr>
              </a:solidFill>
            </a:endParaRPr>
          </a:p>
        </p:txBody>
      </p:sp>
      <p:graphicFrame>
        <p:nvGraphicFramePr>
          <p:cNvPr id="8" name="Picture Placeholder 7"/>
          <p:cNvGraphicFramePr>
            <a:graphicFrameLocks noGrp="1"/>
          </p:cNvGraphicFramePr>
          <p:nvPr>
            <p:ph type="pic" sz="quarter" idx="13"/>
            <p:extLst>
              <p:ext uri="{D42A27DB-BD31-4B8C-83A1-F6EECF244321}">
                <p14:modId xmlns:p14="http://schemas.microsoft.com/office/powerpoint/2010/main" val="2538461701"/>
              </p:ext>
            </p:extLst>
          </p:nvPr>
        </p:nvGraphicFramePr>
        <p:xfrm>
          <a:off x="914400" y="3886200"/>
          <a:ext cx="7765354" cy="1188720"/>
        </p:xfrm>
        <a:graphic>
          <a:graphicData uri="http://schemas.openxmlformats.org/drawingml/2006/table">
            <a:tbl>
              <a:tblPr firstRow="1" bandRow="1">
                <a:tableStyleId>{5C22544A-7EE6-4342-B048-85BDC9FD1C3A}</a:tableStyleId>
              </a:tblPr>
              <a:tblGrid>
                <a:gridCol w="3432282"/>
                <a:gridCol w="4333072"/>
              </a:tblGrid>
              <a:tr h="370840">
                <a:tc>
                  <a:txBody>
                    <a:bodyPr/>
                    <a:lstStyle/>
                    <a:p>
                      <a:pPr marL="285750" indent="-285750">
                        <a:buFont typeface="Arial" panose="020B0604020202020204" pitchFamily="34" charset="0"/>
                        <a:buChar char="•"/>
                      </a:pPr>
                      <a:r>
                        <a:rPr lang="en-US" sz="2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Anesthesiology,</a:t>
                      </a:r>
                      <a:endParaRPr lang="en-US" sz="2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Internal Medicine, </a:t>
                      </a:r>
                      <a:endParaRPr lang="en-US" sz="2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85750" indent="-285750">
                        <a:buFont typeface="Arial" panose="020B0604020202020204" pitchFamily="34" charset="0"/>
                        <a:buChar char="•"/>
                      </a:pPr>
                      <a:r>
                        <a:rPr lang="en-US" sz="2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Forensic Pathology, </a:t>
                      </a:r>
                      <a:endParaRPr lang="en-US" sz="2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Surgical Foundations, &amp; </a:t>
                      </a:r>
                      <a:endParaRPr lang="en-US" sz="2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85750" indent="-285750">
                        <a:buFont typeface="Arial" panose="020B0604020202020204" pitchFamily="34" charset="0"/>
                        <a:buChar char="•"/>
                      </a:pPr>
                      <a:r>
                        <a:rPr lang="en-US" sz="20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Gastroenterology, </a:t>
                      </a:r>
                      <a:endParaRPr lang="en-US" sz="2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Urology.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Picture Placeholder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7289586" y="225493"/>
            <a:ext cx="1682964" cy="775163"/>
          </a:xfrm>
          <a:prstGeom prst="rect">
            <a:avLst/>
          </a:prstGeom>
          <a:noFill/>
          <a:ln w="19050" cmpd="sng">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5879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CBD Rollout Schedule: </a:t>
            </a:r>
            <a:br>
              <a:rPr lang="en-US" dirty="0" smtClean="0"/>
            </a:br>
            <a:r>
              <a:rPr lang="en-US" dirty="0" smtClean="0"/>
              <a:t>All Residency Programs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4697699"/>
              </p:ext>
            </p:extLst>
          </p:nvPr>
        </p:nvGraphicFramePr>
        <p:xfrm>
          <a:off x="165296" y="1148580"/>
          <a:ext cx="8837235" cy="5603240"/>
        </p:xfrm>
        <a:graphic>
          <a:graphicData uri="http://schemas.openxmlformats.org/drawingml/2006/table">
            <a:tbl>
              <a:tblPr firstRow="1" bandRow="1">
                <a:tableStyleId>{5C22544A-7EE6-4342-B048-85BDC9FD1C3A}</a:tableStyleId>
              </a:tblPr>
              <a:tblGrid>
                <a:gridCol w="1653701"/>
                <a:gridCol w="1632621"/>
                <a:gridCol w="1877514"/>
                <a:gridCol w="1714252"/>
                <a:gridCol w="1959147"/>
              </a:tblGrid>
              <a:tr h="370840">
                <a:tc>
                  <a:txBody>
                    <a:bodyPr/>
                    <a:lstStyle/>
                    <a:p>
                      <a:pPr algn="ctr"/>
                      <a:r>
                        <a:rPr lang="en-US" sz="1400" dirty="0" smtClean="0">
                          <a:latin typeface="Verdana" panose="020B0604030504040204" pitchFamily="34" charset="0"/>
                          <a:ea typeface="Verdana" panose="020B0604030504040204" pitchFamily="34" charset="0"/>
                          <a:cs typeface="Verdana" panose="020B0604030504040204" pitchFamily="34" charset="0"/>
                        </a:rPr>
                        <a:t>2016</a:t>
                      </a:r>
                    </a:p>
                    <a:p>
                      <a:pPr algn="ctr"/>
                      <a:r>
                        <a:rPr lang="en-US" sz="1400" dirty="0" smtClean="0">
                          <a:latin typeface="Verdana" panose="020B0604030504040204" pitchFamily="34" charset="0"/>
                          <a:ea typeface="Verdana" panose="020B0604030504040204" pitchFamily="34" charset="0"/>
                          <a:cs typeface="Verdana" panose="020B0604030504040204" pitchFamily="34" charset="0"/>
                        </a:rPr>
                        <a:t>(Cohort 3)</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solidFill>
                      <a:srgbClr val="003152"/>
                    </a:solidFill>
                  </a:tcPr>
                </a:tc>
                <a:tc>
                  <a:txBody>
                    <a:bodyPr/>
                    <a:lstStyle/>
                    <a:p>
                      <a:pPr algn="ctr"/>
                      <a:r>
                        <a:rPr lang="en-US" sz="1400" dirty="0" smtClean="0">
                          <a:latin typeface="Verdana" panose="020B0604030504040204" pitchFamily="34" charset="0"/>
                          <a:ea typeface="Verdana" panose="020B0604030504040204" pitchFamily="34" charset="0"/>
                          <a:cs typeface="Verdana" panose="020B0604030504040204" pitchFamily="34" charset="0"/>
                        </a:rPr>
                        <a:t>2017</a:t>
                      </a:r>
                      <a:br>
                        <a:rPr lang="en-US" sz="1400" dirty="0" smtClean="0">
                          <a:latin typeface="Verdana" panose="020B0604030504040204" pitchFamily="34" charset="0"/>
                          <a:ea typeface="Verdana" panose="020B0604030504040204" pitchFamily="34" charset="0"/>
                          <a:cs typeface="Verdana" panose="020B0604030504040204" pitchFamily="34" charset="0"/>
                        </a:rPr>
                      </a:br>
                      <a:r>
                        <a:rPr lang="en-US" sz="1400" dirty="0" smtClean="0">
                          <a:latin typeface="Verdana" panose="020B0604030504040204" pitchFamily="34" charset="0"/>
                          <a:ea typeface="Verdana" panose="020B0604030504040204" pitchFamily="34" charset="0"/>
                          <a:cs typeface="Verdana" panose="020B0604030504040204" pitchFamily="34" charset="0"/>
                        </a:rPr>
                        <a:t>(Cohort</a:t>
                      </a:r>
                      <a:r>
                        <a:rPr lang="en-US" sz="1400" baseline="0" dirty="0" smtClean="0">
                          <a:latin typeface="Verdana" panose="020B0604030504040204" pitchFamily="34" charset="0"/>
                          <a:ea typeface="Verdana" panose="020B0604030504040204" pitchFamily="34" charset="0"/>
                          <a:cs typeface="Verdana" panose="020B0604030504040204" pitchFamily="34" charset="0"/>
                        </a:rPr>
                        <a:t> 4)</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solidFill>
                      <a:srgbClr val="003152"/>
                    </a:solidFill>
                  </a:tcPr>
                </a:tc>
                <a:tc>
                  <a:txBody>
                    <a:bodyPr/>
                    <a:lstStyle/>
                    <a:p>
                      <a:pPr algn="ctr"/>
                      <a:r>
                        <a:rPr lang="en-US" sz="1400" dirty="0" smtClean="0">
                          <a:latin typeface="Verdana" panose="020B0604030504040204" pitchFamily="34" charset="0"/>
                          <a:ea typeface="Verdana" panose="020B0604030504040204" pitchFamily="34" charset="0"/>
                          <a:cs typeface="Verdana" panose="020B0604030504040204" pitchFamily="34" charset="0"/>
                        </a:rPr>
                        <a:t>2018</a:t>
                      </a:r>
                    </a:p>
                    <a:p>
                      <a:pPr algn="ctr"/>
                      <a:r>
                        <a:rPr lang="en-US" sz="1400" dirty="0" smtClean="0">
                          <a:latin typeface="Verdana" panose="020B0604030504040204" pitchFamily="34" charset="0"/>
                          <a:ea typeface="Verdana" panose="020B0604030504040204" pitchFamily="34" charset="0"/>
                          <a:cs typeface="Verdana" panose="020B0604030504040204" pitchFamily="34" charset="0"/>
                        </a:rPr>
                        <a:t>(Cohort 5)</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solidFill>
                      <a:srgbClr val="003152"/>
                    </a:solidFill>
                  </a:tcPr>
                </a:tc>
                <a:tc>
                  <a:txBody>
                    <a:bodyPr/>
                    <a:lstStyle/>
                    <a:p>
                      <a:pPr algn="ctr"/>
                      <a:r>
                        <a:rPr lang="en-US" sz="1400" dirty="0" smtClean="0">
                          <a:latin typeface="Verdana" panose="020B0604030504040204" pitchFamily="34" charset="0"/>
                          <a:ea typeface="Verdana" panose="020B0604030504040204" pitchFamily="34" charset="0"/>
                          <a:cs typeface="Verdana" panose="020B0604030504040204" pitchFamily="34" charset="0"/>
                        </a:rPr>
                        <a:t>2019</a:t>
                      </a:r>
                    </a:p>
                    <a:p>
                      <a:pPr algn="ctr"/>
                      <a:r>
                        <a:rPr lang="en-US" sz="1400" dirty="0" smtClean="0">
                          <a:latin typeface="Verdana" panose="020B0604030504040204" pitchFamily="34" charset="0"/>
                          <a:ea typeface="Verdana" panose="020B0604030504040204" pitchFamily="34" charset="0"/>
                          <a:cs typeface="Verdana" panose="020B0604030504040204" pitchFamily="34" charset="0"/>
                        </a:rPr>
                        <a:t>(Cohort 6)</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solidFill>
                      <a:srgbClr val="003152"/>
                    </a:solidFill>
                  </a:tcPr>
                </a:tc>
                <a:tc>
                  <a:txBody>
                    <a:bodyPr/>
                    <a:lstStyle/>
                    <a:p>
                      <a:pPr algn="ctr"/>
                      <a:r>
                        <a:rPr lang="en-US" sz="1400" dirty="0" smtClean="0">
                          <a:latin typeface="Verdana" panose="020B0604030504040204" pitchFamily="34" charset="0"/>
                          <a:ea typeface="Verdana" panose="020B0604030504040204" pitchFamily="34" charset="0"/>
                          <a:cs typeface="Verdana" panose="020B0604030504040204" pitchFamily="34" charset="0"/>
                        </a:rPr>
                        <a:t>2020</a:t>
                      </a:r>
                    </a:p>
                    <a:p>
                      <a:pPr algn="ctr"/>
                      <a:r>
                        <a:rPr lang="en-US" sz="1400" dirty="0" smtClean="0">
                          <a:latin typeface="Verdana" panose="020B0604030504040204" pitchFamily="34" charset="0"/>
                          <a:ea typeface="Verdana" panose="020B0604030504040204" pitchFamily="34" charset="0"/>
                          <a:cs typeface="Verdana" panose="020B0604030504040204" pitchFamily="34" charset="0"/>
                        </a:rPr>
                        <a:t>(Cohort 7)</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solidFill>
                      <a:srgbClr val="003152"/>
                    </a:solidFill>
                  </a:tcPr>
                </a:tc>
              </a:tr>
              <a:tr h="370840">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Neurosurgery</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Gen.</a:t>
                      </a:r>
                      <a:r>
                        <a:rPr lang="en-US" sz="1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Surg.</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Orthopedic Surg.</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Dermatology</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Colorectal</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r>
              <a:tr h="370840">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Cardiac Surg.</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Plastic Surg.</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Vascular Surg.</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Ophthalmology</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Gen.</a:t>
                      </a:r>
                      <a:r>
                        <a:rPr lang="en-US" sz="1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Surg. Onc.</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Pediatrics</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Obs/Gyn</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Neuro. Path.</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Diag.</a:t>
                      </a:r>
                      <a:r>
                        <a:rPr lang="en-US" sz="1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Rad.</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Thoracic</a:t>
                      </a:r>
                      <a:r>
                        <a:rPr lang="en-US" sz="1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Surg.</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r>
              <a:tr h="426720">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Anatomic</a:t>
                      </a:r>
                      <a:r>
                        <a:rPr lang="en-US" sz="1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Path.</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PMR</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Neurology</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Medical Gen.</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Interventional Rad.</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Gen. Path.</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Nuclear</a:t>
                      </a:r>
                      <a:r>
                        <a:rPr lang="en-US" sz="1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Med.</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Hem. Path.</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Public Health</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Palliative Med.</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r>
              <a:tr h="37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Radiation. Onc.</a:t>
                      </a: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Psychiatry</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Hematology</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Peds.</a:t>
                      </a:r>
                      <a:r>
                        <a:rPr lang="en-US" sz="1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EM</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Pain Med.</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Emerg. Med.</a:t>
                      </a:r>
                    </a:p>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Respirology</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Peds. Hem/Onc</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GREI</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Developmental Peds.</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r>
              <a:tr h="370840">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CCM</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Cardiology</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Peds. Surg.</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MFM</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Neuro. Rad.</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GIM</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Rheumatology</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Clin.</a:t>
                      </a:r>
                      <a:r>
                        <a:rPr lang="en-US" sz="1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Pharm/Tox</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Gyne/Onc</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Peds.</a:t>
                      </a:r>
                      <a:r>
                        <a:rPr lang="en-US" sz="1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Rad.</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r>
              <a:tr h="370840">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Nephrology</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Geriatrics</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Forensic</a:t>
                      </a:r>
                      <a:r>
                        <a:rPr lang="en-US" sz="1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Psych</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ID</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Occupational</a:t>
                      </a:r>
                      <a:r>
                        <a:rPr lang="en-US" sz="1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Med.</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NPM</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Child/Ado.</a:t>
                      </a:r>
                      <a:r>
                        <a:rPr lang="en-US" sz="1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Psych</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Med. Micro.</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Endo.</a:t>
                      </a:r>
                      <a:r>
                        <a:rPr lang="en-US" sz="1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and Met.</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r>
              <a:tr h="426720">
                <a:tc>
                  <a:txBody>
                    <a:bodyPr/>
                    <a:lstStyle/>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CIA</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Geriatric Psych.</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Med. Biochem.</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Adolescent</a:t>
                      </a:r>
                      <a:r>
                        <a:rPr lang="en-US" sz="14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Med.</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c>
                  <a:txBody>
                    <a:bodyPr/>
                    <a:lstStyle/>
                    <a:p>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D8DFE0"/>
                    </a:solidFill>
                  </a:tcPr>
                </a:tc>
              </a:tr>
            </a:tbl>
          </a:graphicData>
        </a:graphic>
      </p:graphicFrame>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32</a:t>
            </a:fld>
            <a:endParaRPr lang="en-US" dirty="0">
              <a:solidFill>
                <a:prstClr val="black">
                  <a:tint val="75000"/>
                </a:prstClr>
              </a:solidFill>
            </a:endParaRPr>
          </a:p>
        </p:txBody>
      </p:sp>
      <p:sp>
        <p:nvSpPr>
          <p:cNvPr id="5" name="Picture Placeholder 4"/>
          <p:cNvSpPr>
            <a:spLocks noGrp="1"/>
          </p:cNvSpPr>
          <p:nvPr>
            <p:ph type="pic" sz="quarter" idx="13"/>
          </p:nvPr>
        </p:nvSpPr>
        <p:spPr/>
      </p:sp>
      <p:pic>
        <p:nvPicPr>
          <p:cNvPr id="8" name="Picture Placeholder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7289586" y="225493"/>
            <a:ext cx="1682964" cy="775163"/>
          </a:xfrm>
          <a:prstGeom prst="rect">
            <a:avLst/>
          </a:prstGeom>
          <a:noFill/>
          <a:ln w="19050" cmpd="sng">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402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What </a:t>
            </a:r>
            <a:r>
              <a:rPr lang="en-CA" dirty="0" smtClean="0"/>
              <a:t>Does CBD </a:t>
            </a:r>
            <a:br>
              <a:rPr lang="en-CA" dirty="0" smtClean="0"/>
            </a:br>
            <a:r>
              <a:rPr lang="en-CA" dirty="0" smtClean="0"/>
              <a:t>Discipline Rollout Mean</a:t>
            </a:r>
            <a:r>
              <a:rPr lang="en-CA" dirty="0"/>
              <a:t>?</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33</a:t>
            </a:fld>
            <a:endParaRPr lang="en-US" dirty="0">
              <a:solidFill>
                <a:prstClr val="black">
                  <a:tint val="75000"/>
                </a:prstClr>
              </a:solidFill>
            </a:endParaRPr>
          </a:p>
        </p:txBody>
      </p:sp>
      <p:sp>
        <p:nvSpPr>
          <p:cNvPr id="12" name="Content Placeholder 11"/>
          <p:cNvSpPr>
            <a:spLocks noGrp="1"/>
          </p:cNvSpPr>
          <p:nvPr>
            <p:ph idx="1"/>
          </p:nvPr>
        </p:nvSpPr>
        <p:spPr>
          <a:xfrm>
            <a:off x="838199" y="1828799"/>
            <a:ext cx="7902389" cy="4480561"/>
          </a:xfrm>
        </p:spPr>
        <p:txBody>
          <a:bodyPr>
            <a:normAutofit/>
          </a:bodyPr>
          <a:lstStyle/>
          <a:p>
            <a:pPr marL="457200" lvl="1" indent="0">
              <a:buNone/>
            </a:pPr>
            <a:r>
              <a:rPr lang="en-CA" i="1" dirty="0"/>
              <a:t/>
            </a:r>
            <a:br>
              <a:rPr lang="en-CA" i="1" dirty="0"/>
            </a:br>
            <a:endParaRPr lang="en-US" i="1" dirty="0"/>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grpSp>
        <p:nvGrpSpPr>
          <p:cNvPr id="31" name="Group 30"/>
          <p:cNvGrpSpPr/>
          <p:nvPr/>
        </p:nvGrpSpPr>
        <p:grpSpPr>
          <a:xfrm>
            <a:off x="775459" y="1524000"/>
            <a:ext cx="7656917" cy="4699068"/>
            <a:chOff x="762238" y="1466872"/>
            <a:chExt cx="7656917" cy="4699068"/>
          </a:xfrm>
        </p:grpSpPr>
        <p:sp>
          <p:nvSpPr>
            <p:cNvPr id="32" name="TextBox 31"/>
            <p:cNvSpPr txBox="1"/>
            <p:nvPr/>
          </p:nvSpPr>
          <p:spPr>
            <a:xfrm>
              <a:off x="922604" y="1466872"/>
              <a:ext cx="7441845" cy="338554"/>
            </a:xfrm>
            <a:prstGeom prst="rect">
              <a:avLst/>
            </a:prstGeom>
            <a:noFill/>
          </p:spPr>
          <p:txBody>
            <a:bodyPr wrap="none" rtlCol="0">
              <a:spAutoFit/>
            </a:bodyPr>
            <a:lstStyle/>
            <a:p>
              <a:pPr algn="ctr" defTabSz="457200"/>
              <a:r>
                <a:rPr lang="en-CA" sz="1600" dirty="0">
                  <a:solidFill>
                    <a:prstClr val="black"/>
                  </a:solidFill>
                  <a:latin typeface="Verdana" panose="020B0604030504040204" pitchFamily="34" charset="0"/>
                  <a:ea typeface="Verdana" panose="020B0604030504040204" pitchFamily="34" charset="0"/>
                  <a:cs typeface="Verdana" panose="020B0604030504040204" pitchFamily="34" charset="0"/>
                </a:rPr>
                <a:t>Creation of new version of specialty specific documents in CBD format</a:t>
              </a:r>
            </a:p>
          </p:txBody>
        </p:sp>
        <p:sp>
          <p:nvSpPr>
            <p:cNvPr id="33" name="TextBox 32"/>
            <p:cNvSpPr txBox="1"/>
            <p:nvPr/>
          </p:nvSpPr>
          <p:spPr>
            <a:xfrm>
              <a:off x="1288769" y="2295291"/>
              <a:ext cx="6441571" cy="338554"/>
            </a:xfrm>
            <a:prstGeom prst="rect">
              <a:avLst/>
            </a:prstGeom>
            <a:noFill/>
          </p:spPr>
          <p:txBody>
            <a:bodyPr wrap="none" rtlCol="0">
              <a:spAutoFit/>
            </a:bodyPr>
            <a:lstStyle/>
            <a:p>
              <a:pPr algn="ctr" defTabSz="457200"/>
              <a:r>
                <a:rPr lang="en-CA" sz="1600" dirty="0">
                  <a:solidFill>
                    <a:prstClr val="black"/>
                  </a:solidFill>
                  <a:latin typeface="Verdana" panose="020B0604030504040204" pitchFamily="34" charset="0"/>
                  <a:ea typeface="Verdana" panose="020B0604030504040204" pitchFamily="34" charset="0"/>
                  <a:cs typeface="Verdana" panose="020B0604030504040204" pitchFamily="34" charset="0"/>
                </a:rPr>
                <a:t>Royal College approval of new version of specialty standards</a:t>
              </a:r>
            </a:p>
          </p:txBody>
        </p:sp>
        <p:sp>
          <p:nvSpPr>
            <p:cNvPr id="34" name="TextBox 33"/>
            <p:cNvSpPr txBox="1"/>
            <p:nvPr/>
          </p:nvSpPr>
          <p:spPr>
            <a:xfrm>
              <a:off x="774113" y="3127484"/>
              <a:ext cx="7645042" cy="338554"/>
            </a:xfrm>
            <a:prstGeom prst="rect">
              <a:avLst/>
            </a:prstGeom>
            <a:noFill/>
          </p:spPr>
          <p:txBody>
            <a:bodyPr wrap="none" rtlCol="0">
              <a:spAutoFit/>
            </a:bodyPr>
            <a:lstStyle/>
            <a:p>
              <a:pPr algn="ctr" defTabSz="457200"/>
              <a:r>
                <a:rPr lang="en-CA" sz="1600" dirty="0">
                  <a:solidFill>
                    <a:prstClr val="black"/>
                  </a:solidFill>
                  <a:latin typeface="Verdana" panose="020B0604030504040204" pitchFamily="34" charset="0"/>
                  <a:ea typeface="Verdana" panose="020B0604030504040204" pitchFamily="34" charset="0"/>
                  <a:cs typeface="Verdana" panose="020B0604030504040204" pitchFamily="34" charset="0"/>
                </a:rPr>
                <a:t>Training programs begin applying new standards to a group of residents</a:t>
              </a:r>
            </a:p>
          </p:txBody>
        </p:sp>
        <p:sp>
          <p:nvSpPr>
            <p:cNvPr id="35" name="TextBox 34"/>
            <p:cNvSpPr txBox="1"/>
            <p:nvPr/>
          </p:nvSpPr>
          <p:spPr>
            <a:xfrm>
              <a:off x="762238" y="3933056"/>
              <a:ext cx="2713627" cy="830997"/>
            </a:xfrm>
            <a:prstGeom prst="rect">
              <a:avLst/>
            </a:prstGeom>
            <a:noFill/>
          </p:spPr>
          <p:txBody>
            <a:bodyPr wrap="none" rtlCol="0">
              <a:spAutoFit/>
            </a:bodyPr>
            <a:lstStyle/>
            <a:p>
              <a:pPr algn="ctr" defTabSz="457200"/>
              <a:r>
                <a:rPr lang="en-CA" sz="1600" dirty="0">
                  <a:solidFill>
                    <a:prstClr val="black"/>
                  </a:solidFill>
                  <a:latin typeface="Verdana" panose="020B0604030504040204" pitchFamily="34" charset="0"/>
                  <a:ea typeface="Verdana" panose="020B0604030504040204" pitchFamily="34" charset="0"/>
                  <a:cs typeface="Verdana" panose="020B0604030504040204" pitchFamily="34" charset="0"/>
                </a:rPr>
                <a:t>Residents trained under </a:t>
              </a:r>
            </a:p>
            <a:p>
              <a:pPr algn="ctr" defTabSz="457200"/>
              <a:r>
                <a:rPr lang="en-CA" sz="1600" dirty="0">
                  <a:solidFill>
                    <a:prstClr val="black"/>
                  </a:solidFill>
                  <a:latin typeface="Verdana" panose="020B0604030504040204" pitchFamily="34" charset="0"/>
                  <a:ea typeface="Verdana" panose="020B0604030504040204" pitchFamily="34" charset="0"/>
                  <a:cs typeface="Verdana" panose="020B0604030504040204" pitchFamily="34" charset="0"/>
                </a:rPr>
                <a:t>new standards interact</a:t>
              </a:r>
            </a:p>
            <a:p>
              <a:pPr algn="ctr" defTabSz="457200"/>
              <a:r>
                <a:rPr lang="en-CA" sz="1600" dirty="0">
                  <a:solidFill>
                    <a:prstClr val="black"/>
                  </a:solidFill>
                  <a:latin typeface="Verdana" panose="020B0604030504040204" pitchFamily="34" charset="0"/>
                  <a:ea typeface="Verdana" panose="020B0604030504040204" pitchFamily="34" charset="0"/>
                  <a:cs typeface="Verdana" panose="020B0604030504040204" pitchFamily="34" charset="0"/>
                </a:rPr>
                <a:t>with Royal College</a:t>
              </a:r>
            </a:p>
          </p:txBody>
        </p:sp>
        <p:sp>
          <p:nvSpPr>
            <p:cNvPr id="36" name="TextBox 35"/>
            <p:cNvSpPr txBox="1"/>
            <p:nvPr/>
          </p:nvSpPr>
          <p:spPr>
            <a:xfrm>
              <a:off x="775459" y="5334943"/>
              <a:ext cx="1971437" cy="830997"/>
            </a:xfrm>
            <a:prstGeom prst="rect">
              <a:avLst/>
            </a:prstGeom>
            <a:noFill/>
          </p:spPr>
          <p:txBody>
            <a:bodyPr wrap="none" rtlCol="0">
              <a:spAutoFit/>
            </a:bodyPr>
            <a:lstStyle/>
            <a:p>
              <a:pPr algn="ctr" defTabSz="457200"/>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Residents trained</a:t>
              </a:r>
            </a:p>
            <a:p>
              <a:pPr algn="ctr" defTabSz="457200"/>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in CBD system</a:t>
              </a:r>
            </a:p>
            <a:p>
              <a:pPr algn="ctr" defTabSz="457200"/>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enter CPD </a:t>
              </a:r>
              <a:endParaRPr lang="en-CA"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extBox 36"/>
            <p:cNvSpPr txBox="1"/>
            <p:nvPr/>
          </p:nvSpPr>
          <p:spPr>
            <a:xfrm>
              <a:off x="4939779" y="3925598"/>
              <a:ext cx="2454711" cy="830997"/>
            </a:xfrm>
            <a:prstGeom prst="rect">
              <a:avLst/>
            </a:prstGeom>
            <a:noFill/>
          </p:spPr>
          <p:txBody>
            <a:bodyPr wrap="none" rtlCol="0">
              <a:spAutoFit/>
            </a:bodyPr>
            <a:lstStyle/>
            <a:p>
              <a:pPr algn="ctr" defTabSz="457200"/>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Program faculty teach</a:t>
              </a:r>
            </a:p>
            <a:p>
              <a:pPr algn="ctr" defTabSz="457200"/>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and assess using CBD</a:t>
              </a:r>
            </a:p>
            <a:p>
              <a:pPr algn="ctr" defTabSz="457200"/>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standards</a:t>
              </a:r>
              <a:endParaRPr lang="en-CA"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TextBox 37"/>
            <p:cNvSpPr txBox="1"/>
            <p:nvPr/>
          </p:nvSpPr>
          <p:spPr>
            <a:xfrm>
              <a:off x="5179206" y="5286086"/>
              <a:ext cx="2614818" cy="830997"/>
            </a:xfrm>
            <a:prstGeom prst="rect">
              <a:avLst/>
            </a:prstGeom>
            <a:noFill/>
          </p:spPr>
          <p:txBody>
            <a:bodyPr wrap="none" rtlCol="0">
              <a:spAutoFit/>
            </a:bodyPr>
            <a:lstStyle/>
            <a:p>
              <a:pPr algn="ctr" defTabSz="457200"/>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PGME offices and</a:t>
              </a:r>
            </a:p>
            <a:p>
              <a:pPr algn="ctr" defTabSz="457200"/>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programs apply CBD </a:t>
              </a:r>
            </a:p>
            <a:p>
              <a:pPr algn="ctr" defTabSz="457200"/>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policies and procedures</a:t>
              </a:r>
              <a:endParaRPr lang="en-CA"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Down Arrow 38"/>
            <p:cNvSpPr/>
            <p:nvPr/>
          </p:nvSpPr>
          <p:spPr bwMode="auto">
            <a:xfrm>
              <a:off x="3923928" y="1836204"/>
              <a:ext cx="484632" cy="45908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CA" sz="2400" dirty="0">
                <a:solidFill>
                  <a:prstClr val="black"/>
                </a:solidFill>
                <a:latin typeface="Times" pitchFamily="1" charset="0"/>
                <a:ea typeface="Osaka" pitchFamily="1" charset="-128"/>
              </a:endParaRPr>
            </a:p>
          </p:txBody>
        </p:sp>
        <p:sp>
          <p:nvSpPr>
            <p:cNvPr id="40" name="Down Arrow 39"/>
            <p:cNvSpPr/>
            <p:nvPr/>
          </p:nvSpPr>
          <p:spPr bwMode="auto">
            <a:xfrm>
              <a:off x="6001983" y="4764053"/>
              <a:ext cx="484632" cy="45908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dirty="0">
                <a:solidFill>
                  <a:prstClr val="black"/>
                </a:solidFill>
                <a:latin typeface="Times" pitchFamily="1" charset="0"/>
                <a:ea typeface="Osaka" pitchFamily="1" charset="-128"/>
              </a:endParaRPr>
            </a:p>
          </p:txBody>
        </p:sp>
        <p:sp>
          <p:nvSpPr>
            <p:cNvPr id="41" name="Down Arrow 40"/>
            <p:cNvSpPr/>
            <p:nvPr/>
          </p:nvSpPr>
          <p:spPr bwMode="auto">
            <a:xfrm>
              <a:off x="1727418" y="4862211"/>
              <a:ext cx="484632" cy="45908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dirty="0">
                <a:solidFill>
                  <a:prstClr val="black"/>
                </a:solidFill>
                <a:latin typeface="Times" pitchFamily="1" charset="0"/>
                <a:ea typeface="Osaka" pitchFamily="1" charset="-128"/>
              </a:endParaRPr>
            </a:p>
          </p:txBody>
        </p:sp>
        <p:sp>
          <p:nvSpPr>
            <p:cNvPr id="42" name="Down Arrow 41"/>
            <p:cNvSpPr/>
            <p:nvPr/>
          </p:nvSpPr>
          <p:spPr bwMode="auto">
            <a:xfrm>
              <a:off x="3963649" y="2664623"/>
              <a:ext cx="484632" cy="45908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dirty="0">
                <a:solidFill>
                  <a:prstClr val="black"/>
                </a:solidFill>
                <a:latin typeface="Times" pitchFamily="1" charset="0"/>
                <a:ea typeface="Osaka" pitchFamily="1" charset="-128"/>
              </a:endParaRPr>
            </a:p>
          </p:txBody>
        </p:sp>
        <p:sp>
          <p:nvSpPr>
            <p:cNvPr id="43" name="Down Arrow 42"/>
            <p:cNvSpPr/>
            <p:nvPr/>
          </p:nvSpPr>
          <p:spPr bwMode="auto">
            <a:xfrm>
              <a:off x="2756179" y="3456348"/>
              <a:ext cx="484632" cy="45908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dirty="0">
                <a:solidFill>
                  <a:prstClr val="black"/>
                </a:solidFill>
                <a:latin typeface="Times" pitchFamily="1" charset="0"/>
                <a:ea typeface="Osaka" pitchFamily="1" charset="-128"/>
              </a:endParaRPr>
            </a:p>
          </p:txBody>
        </p:sp>
        <p:sp>
          <p:nvSpPr>
            <p:cNvPr id="44" name="Down Arrow 43"/>
            <p:cNvSpPr/>
            <p:nvPr/>
          </p:nvSpPr>
          <p:spPr bwMode="auto">
            <a:xfrm>
              <a:off x="5164029" y="3473969"/>
              <a:ext cx="484632" cy="45908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CA" sz="2400" dirty="0">
                <a:solidFill>
                  <a:prstClr val="black"/>
                </a:solidFill>
                <a:latin typeface="Times" pitchFamily="1" charset="0"/>
                <a:ea typeface="Osaka" pitchFamily="1" charset="-128"/>
              </a:endParaRPr>
            </a:p>
          </p:txBody>
        </p:sp>
      </p:grpSp>
    </p:spTree>
    <p:extLst>
      <p:ext uri="{BB962C8B-B14F-4D97-AF65-F5344CB8AC3E}">
        <p14:creationId xmlns:p14="http://schemas.microsoft.com/office/powerpoint/2010/main" val="22643982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Competency-Based CPD</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34</a:t>
            </a:fld>
            <a:endParaRPr lang="en-US" dirty="0">
              <a:solidFill>
                <a:prstClr val="black">
                  <a:tint val="75000"/>
                </a:prstClr>
              </a:solidFill>
            </a:endParaRPr>
          </a:p>
        </p:txBody>
      </p:sp>
      <p:sp>
        <p:nvSpPr>
          <p:cNvPr id="12" name="Content Placeholder 11"/>
          <p:cNvSpPr>
            <a:spLocks noGrp="1"/>
          </p:cNvSpPr>
          <p:nvPr>
            <p:ph idx="1"/>
          </p:nvPr>
        </p:nvSpPr>
        <p:spPr>
          <a:xfrm>
            <a:off x="838200" y="1524000"/>
            <a:ext cx="7696200" cy="4114801"/>
          </a:xfrm>
        </p:spPr>
        <p:txBody>
          <a:bodyPr>
            <a:noAutofit/>
          </a:bodyPr>
          <a:lstStyle/>
          <a:p>
            <a:pPr marL="0" indent="0">
              <a:buNone/>
            </a:pPr>
            <a:r>
              <a:rPr lang="en-US" sz="2200" dirty="0" smtClean="0">
                <a:solidFill>
                  <a:schemeClr val="tx1"/>
                </a:solidFill>
              </a:rPr>
              <a:t>April 2015 invitational Competency-Based Continuing Professional Development (CPD) Summit</a:t>
            </a:r>
          </a:p>
          <a:p>
            <a:r>
              <a:rPr lang="en-US" sz="2200" dirty="0" smtClean="0">
                <a:solidFill>
                  <a:schemeClr val="tx1"/>
                </a:solidFill>
              </a:rPr>
              <a:t>105 CPD </a:t>
            </a:r>
            <a:r>
              <a:rPr lang="en-US" sz="2200" dirty="0">
                <a:solidFill>
                  <a:schemeClr val="tx1"/>
                </a:solidFill>
              </a:rPr>
              <a:t>leaders, regulatory authority </a:t>
            </a:r>
            <a:r>
              <a:rPr lang="en-US" sz="2200" dirty="0" smtClean="0">
                <a:solidFill>
                  <a:schemeClr val="tx1"/>
                </a:solidFill>
              </a:rPr>
              <a:t>reps, </a:t>
            </a:r>
            <a:r>
              <a:rPr lang="en-US" sz="2200" dirty="0">
                <a:solidFill>
                  <a:schemeClr val="tx1"/>
                </a:solidFill>
              </a:rPr>
              <a:t>assessment experts </a:t>
            </a:r>
            <a:r>
              <a:rPr lang="en-US" sz="2200" dirty="0" smtClean="0">
                <a:solidFill>
                  <a:schemeClr val="tx1"/>
                </a:solidFill>
              </a:rPr>
              <a:t>&amp; medical </a:t>
            </a:r>
            <a:r>
              <a:rPr lang="en-US" sz="2200" dirty="0">
                <a:solidFill>
                  <a:schemeClr val="tx1"/>
                </a:solidFill>
              </a:rPr>
              <a:t>education scholars </a:t>
            </a:r>
            <a:endParaRPr lang="en-US" sz="2200" dirty="0" smtClean="0">
              <a:solidFill>
                <a:schemeClr val="tx1"/>
              </a:solidFill>
            </a:endParaRPr>
          </a:p>
          <a:p>
            <a:pPr lvl="1">
              <a:spcBef>
                <a:spcPts val="0"/>
              </a:spcBef>
              <a:spcAft>
                <a:spcPts val="600"/>
              </a:spcAft>
            </a:pPr>
            <a:r>
              <a:rPr lang="en-US" sz="2200" dirty="0" smtClean="0">
                <a:solidFill>
                  <a:schemeClr val="tx1"/>
                </a:solidFill>
              </a:rPr>
              <a:t>rationale </a:t>
            </a:r>
            <a:r>
              <a:rPr lang="en-US" sz="2200" dirty="0">
                <a:solidFill>
                  <a:schemeClr val="tx1"/>
                </a:solidFill>
              </a:rPr>
              <a:t>for competency-based CPD;</a:t>
            </a:r>
            <a:endParaRPr lang="en-CA" sz="2200" dirty="0">
              <a:solidFill>
                <a:schemeClr val="tx1"/>
              </a:solidFill>
            </a:endParaRPr>
          </a:p>
          <a:p>
            <a:pPr lvl="1">
              <a:spcBef>
                <a:spcPts val="0"/>
              </a:spcBef>
              <a:spcAft>
                <a:spcPts val="600"/>
              </a:spcAft>
            </a:pPr>
            <a:r>
              <a:rPr lang="en-US" sz="2200" dirty="0" smtClean="0">
                <a:solidFill>
                  <a:schemeClr val="tx1"/>
                </a:solidFill>
              </a:rPr>
              <a:t>potential </a:t>
            </a:r>
            <a:r>
              <a:rPr lang="en-US" sz="2200" dirty="0">
                <a:solidFill>
                  <a:schemeClr val="tx1"/>
                </a:solidFill>
              </a:rPr>
              <a:t>role of the CanMEDS Framework and competency milestones </a:t>
            </a:r>
            <a:r>
              <a:rPr lang="en-US" sz="2200" dirty="0" smtClean="0">
                <a:solidFill>
                  <a:schemeClr val="tx1"/>
                </a:solidFill>
              </a:rPr>
              <a:t>and EPAs in </a:t>
            </a:r>
            <a:r>
              <a:rPr lang="en-US" sz="2200" dirty="0">
                <a:solidFill>
                  <a:schemeClr val="tx1"/>
                </a:solidFill>
              </a:rPr>
              <a:t>clinical practice and lifelong learning;</a:t>
            </a:r>
            <a:endParaRPr lang="en-CA" sz="2200" dirty="0">
              <a:solidFill>
                <a:schemeClr val="tx1"/>
              </a:solidFill>
            </a:endParaRPr>
          </a:p>
          <a:p>
            <a:pPr lvl="1">
              <a:spcBef>
                <a:spcPts val="0"/>
              </a:spcBef>
              <a:spcAft>
                <a:spcPts val="600"/>
              </a:spcAft>
            </a:pPr>
            <a:r>
              <a:rPr lang="en-US" sz="2200" dirty="0">
                <a:solidFill>
                  <a:schemeClr val="tx1"/>
                </a:solidFill>
              </a:rPr>
              <a:t>the complexity of assessment within a specialist’s scope of practice; and </a:t>
            </a:r>
            <a:endParaRPr lang="en-CA" sz="2200" dirty="0">
              <a:solidFill>
                <a:schemeClr val="tx1"/>
              </a:solidFill>
            </a:endParaRPr>
          </a:p>
          <a:p>
            <a:pPr lvl="1">
              <a:spcBef>
                <a:spcPts val="0"/>
              </a:spcBef>
              <a:spcAft>
                <a:spcPts val="600"/>
              </a:spcAft>
            </a:pPr>
            <a:r>
              <a:rPr lang="en-US" sz="2200" dirty="0">
                <a:solidFill>
                  <a:schemeClr val="tx1"/>
                </a:solidFill>
              </a:rPr>
              <a:t>the implications for </a:t>
            </a:r>
            <a:r>
              <a:rPr lang="en-US" sz="2200" dirty="0" smtClean="0">
                <a:solidFill>
                  <a:schemeClr val="tx1"/>
                </a:solidFill>
              </a:rPr>
              <a:t>the MOC Program.</a:t>
            </a:r>
          </a:p>
          <a:p>
            <a:endParaRPr lang="en-US" sz="2200" dirty="0" smtClean="0">
              <a:solidFill>
                <a:schemeClr val="tx1"/>
              </a:solidFill>
            </a:endParaRPr>
          </a:p>
          <a:p>
            <a:endParaRPr lang="en-US" sz="2600" dirty="0" smtClean="0">
              <a:solidFill>
                <a:schemeClr val="tx1"/>
              </a:solidFill>
            </a:endParaRPr>
          </a:p>
          <a:p>
            <a:pPr lvl="1"/>
            <a:endParaRPr lang="en-US" sz="2200" dirty="0" smtClean="0">
              <a:solidFill>
                <a:schemeClr val="tx1"/>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spTree>
    <p:extLst>
      <p:ext uri="{BB962C8B-B14F-4D97-AF65-F5344CB8AC3E}">
        <p14:creationId xmlns:p14="http://schemas.microsoft.com/office/powerpoint/2010/main" val="2666201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Competency-Based CPD: </a:t>
            </a:r>
            <a:br>
              <a:rPr lang="en-US" dirty="0" smtClean="0"/>
            </a:br>
            <a:r>
              <a:rPr lang="en-US" dirty="0" smtClean="0"/>
              <a:t>Next Steps</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35</a:t>
            </a:fld>
            <a:endParaRPr lang="en-US" dirty="0">
              <a:solidFill>
                <a:prstClr val="black">
                  <a:tint val="75000"/>
                </a:prstClr>
              </a:solidFill>
            </a:endParaRPr>
          </a:p>
        </p:txBody>
      </p:sp>
      <p:sp>
        <p:nvSpPr>
          <p:cNvPr id="12" name="Content Placeholder 11"/>
          <p:cNvSpPr>
            <a:spLocks noGrp="1"/>
          </p:cNvSpPr>
          <p:nvPr>
            <p:ph idx="1"/>
          </p:nvPr>
        </p:nvSpPr>
        <p:spPr>
          <a:xfrm>
            <a:off x="685800" y="1447800"/>
            <a:ext cx="7848600" cy="4114801"/>
          </a:xfrm>
        </p:spPr>
        <p:txBody>
          <a:bodyPr>
            <a:noAutofit/>
          </a:bodyPr>
          <a:lstStyle/>
          <a:p>
            <a:pPr>
              <a:spcBef>
                <a:spcPts val="0"/>
              </a:spcBef>
              <a:spcAft>
                <a:spcPts val="600"/>
              </a:spcAft>
            </a:pPr>
            <a:r>
              <a:rPr lang="en-US" sz="2000" dirty="0" smtClean="0">
                <a:solidFill>
                  <a:schemeClr val="tx1"/>
                </a:solidFill>
              </a:rPr>
              <a:t>Continue discussion, collaboration and engagement; seek and incorporate input and feedback </a:t>
            </a:r>
          </a:p>
          <a:p>
            <a:pPr>
              <a:spcBef>
                <a:spcPts val="0"/>
              </a:spcBef>
              <a:spcAft>
                <a:spcPts val="600"/>
              </a:spcAft>
            </a:pPr>
            <a:r>
              <a:rPr lang="en-US" sz="2000" dirty="0" smtClean="0">
                <a:solidFill>
                  <a:schemeClr val="tx1"/>
                </a:solidFill>
              </a:rPr>
              <a:t>Develop and share white </a:t>
            </a:r>
            <a:r>
              <a:rPr lang="en-US" sz="2000" dirty="0">
                <a:solidFill>
                  <a:schemeClr val="tx1"/>
                </a:solidFill>
              </a:rPr>
              <a:t>papers </a:t>
            </a:r>
            <a:endParaRPr lang="en-US" sz="2000" dirty="0" smtClean="0">
              <a:solidFill>
                <a:schemeClr val="tx1"/>
              </a:solidFill>
            </a:endParaRPr>
          </a:p>
          <a:p>
            <a:pPr lvl="1">
              <a:spcBef>
                <a:spcPts val="0"/>
              </a:spcBef>
              <a:spcAft>
                <a:spcPts val="600"/>
              </a:spcAft>
            </a:pPr>
            <a:r>
              <a:rPr lang="en-US" dirty="0" smtClean="0">
                <a:solidFill>
                  <a:schemeClr val="tx1"/>
                </a:solidFill>
              </a:rPr>
              <a:t>Scope </a:t>
            </a:r>
            <a:r>
              <a:rPr lang="en-US" dirty="0">
                <a:solidFill>
                  <a:schemeClr val="tx1"/>
                </a:solidFill>
              </a:rPr>
              <a:t>of Practice </a:t>
            </a:r>
            <a:r>
              <a:rPr lang="en-US" dirty="0" smtClean="0">
                <a:solidFill>
                  <a:schemeClr val="tx1"/>
                </a:solidFill>
              </a:rPr>
              <a:t>&amp; Competency-Based CPD</a:t>
            </a:r>
          </a:p>
          <a:p>
            <a:pPr lvl="1">
              <a:spcBef>
                <a:spcPts val="0"/>
              </a:spcBef>
              <a:spcAft>
                <a:spcPts val="600"/>
              </a:spcAft>
            </a:pPr>
            <a:r>
              <a:rPr lang="en-US" dirty="0">
                <a:solidFill>
                  <a:schemeClr val="tx1"/>
                </a:solidFill>
              </a:rPr>
              <a:t>Assessment </a:t>
            </a:r>
            <a:r>
              <a:rPr lang="en-US" dirty="0" smtClean="0">
                <a:solidFill>
                  <a:schemeClr val="tx1"/>
                </a:solidFill>
              </a:rPr>
              <a:t>&amp; feedback </a:t>
            </a:r>
            <a:r>
              <a:rPr lang="en-US" dirty="0">
                <a:solidFill>
                  <a:schemeClr val="tx1"/>
                </a:solidFill>
              </a:rPr>
              <a:t>within </a:t>
            </a:r>
            <a:r>
              <a:rPr lang="en-US" dirty="0" smtClean="0">
                <a:solidFill>
                  <a:schemeClr val="tx1"/>
                </a:solidFill>
              </a:rPr>
              <a:t>a </a:t>
            </a:r>
            <a:r>
              <a:rPr lang="en-US" dirty="0">
                <a:solidFill>
                  <a:schemeClr val="tx1"/>
                </a:solidFill>
              </a:rPr>
              <a:t>Competency-Based CPD System</a:t>
            </a:r>
            <a:endParaRPr lang="en-CA" dirty="0">
              <a:solidFill>
                <a:schemeClr val="tx1"/>
              </a:solidFill>
            </a:endParaRPr>
          </a:p>
          <a:p>
            <a:pPr lvl="1">
              <a:spcBef>
                <a:spcPts val="0"/>
              </a:spcBef>
              <a:spcAft>
                <a:spcPts val="600"/>
              </a:spcAft>
            </a:pPr>
            <a:r>
              <a:rPr lang="en-US" dirty="0">
                <a:solidFill>
                  <a:schemeClr val="tx1"/>
                </a:solidFill>
              </a:rPr>
              <a:t>Rationale for transitioning to a </a:t>
            </a:r>
            <a:r>
              <a:rPr lang="en-US" dirty="0" smtClean="0">
                <a:solidFill>
                  <a:schemeClr val="tx1"/>
                </a:solidFill>
              </a:rPr>
              <a:t>Competency-Based </a:t>
            </a:r>
            <a:r>
              <a:rPr lang="en-US" dirty="0">
                <a:solidFill>
                  <a:schemeClr val="tx1"/>
                </a:solidFill>
              </a:rPr>
              <a:t>CPD System</a:t>
            </a:r>
            <a:endParaRPr lang="en-CA" dirty="0">
              <a:solidFill>
                <a:schemeClr val="tx1"/>
              </a:solidFill>
            </a:endParaRPr>
          </a:p>
          <a:p>
            <a:pPr lvl="1">
              <a:spcBef>
                <a:spcPts val="0"/>
              </a:spcBef>
              <a:spcAft>
                <a:spcPts val="600"/>
              </a:spcAft>
            </a:pPr>
            <a:r>
              <a:rPr lang="en-US" dirty="0">
                <a:solidFill>
                  <a:schemeClr val="tx1"/>
                </a:solidFill>
              </a:rPr>
              <a:t>Transition to Competency-Based CPD: </a:t>
            </a:r>
            <a:r>
              <a:rPr lang="en-US" dirty="0" smtClean="0">
                <a:solidFill>
                  <a:schemeClr val="tx1"/>
                </a:solidFill>
              </a:rPr>
              <a:t>Roles &amp; Implications </a:t>
            </a:r>
            <a:r>
              <a:rPr lang="en-US" dirty="0">
                <a:solidFill>
                  <a:schemeClr val="tx1"/>
                </a:solidFill>
              </a:rPr>
              <a:t>for Learners, </a:t>
            </a:r>
            <a:r>
              <a:rPr lang="en-US" dirty="0" smtClean="0">
                <a:solidFill>
                  <a:schemeClr val="tx1"/>
                </a:solidFill>
              </a:rPr>
              <a:t>CPD </a:t>
            </a:r>
            <a:r>
              <a:rPr lang="en-US" dirty="0">
                <a:solidFill>
                  <a:schemeClr val="tx1"/>
                </a:solidFill>
              </a:rPr>
              <a:t>Providers </a:t>
            </a:r>
            <a:r>
              <a:rPr lang="en-US" dirty="0" smtClean="0">
                <a:solidFill>
                  <a:schemeClr val="tx1"/>
                </a:solidFill>
              </a:rPr>
              <a:t>&amp; the </a:t>
            </a:r>
            <a:r>
              <a:rPr lang="en-US" dirty="0">
                <a:solidFill>
                  <a:schemeClr val="tx1"/>
                </a:solidFill>
              </a:rPr>
              <a:t>Health </a:t>
            </a:r>
            <a:r>
              <a:rPr lang="en-US" dirty="0" smtClean="0">
                <a:solidFill>
                  <a:schemeClr val="tx1"/>
                </a:solidFill>
              </a:rPr>
              <a:t>System</a:t>
            </a:r>
          </a:p>
          <a:p>
            <a:pPr>
              <a:spcBef>
                <a:spcPts val="0"/>
              </a:spcBef>
              <a:spcAft>
                <a:spcPts val="600"/>
              </a:spcAft>
            </a:pPr>
            <a:r>
              <a:rPr lang="en-US" sz="2000" dirty="0" smtClean="0">
                <a:solidFill>
                  <a:schemeClr val="tx1"/>
                </a:solidFill>
              </a:rPr>
              <a:t>Collaborate to create a process roadmap which provides options for moving forward and reflects the needs and guidance of the CPD community and practicing physicians</a:t>
            </a:r>
            <a:endParaRPr lang="en-US" dirty="0" smtClean="0">
              <a:solidFill>
                <a:schemeClr val="tx1"/>
              </a:solidFill>
            </a:endParaRPr>
          </a:p>
          <a:p>
            <a:pPr lvl="1">
              <a:spcBef>
                <a:spcPts val="0"/>
              </a:spcBef>
              <a:spcAft>
                <a:spcPts val="600"/>
              </a:spcAft>
            </a:pPr>
            <a:endParaRPr lang="en-US" dirty="0" smtClean="0">
              <a:solidFill>
                <a:schemeClr val="tx1"/>
              </a:solidFill>
            </a:endParaRPr>
          </a:p>
          <a:p>
            <a:endParaRPr lang="en-US" sz="2000" dirty="0" smtClean="0">
              <a:solidFill>
                <a:schemeClr val="tx1"/>
              </a:solidFill>
            </a:endParaRPr>
          </a:p>
          <a:p>
            <a:pPr lvl="1"/>
            <a:endParaRPr lang="en-US" dirty="0" smtClean="0">
              <a:solidFill>
                <a:schemeClr val="tx1"/>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spTree>
    <p:extLst>
      <p:ext uri="{BB962C8B-B14F-4D97-AF65-F5344CB8AC3E}">
        <p14:creationId xmlns:p14="http://schemas.microsoft.com/office/powerpoint/2010/main" val="26776804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Period</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36</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pic>
        <p:nvPicPr>
          <p:cNvPr id="1026" name="Picture 2" descr="http://viamatti.com/wp-content/uploads/ask-questions-003.pn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301458" y="1828800"/>
            <a:ext cx="646488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271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18" name="Picture Placeholder 17"/>
          <p:cNvPicPr>
            <a:picLocks noGrp="1" noChangeAspect="1"/>
          </p:cNvPicPr>
          <p:nvPr>
            <p:ph type="pic" sz="quarter" idx="14"/>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27" name="Picture Placeholder 26"/>
          <p:cNvPicPr>
            <a:picLocks noGrp="1" noChangeAspect="1"/>
          </p:cNvPicPr>
          <p:nvPr>
            <p:ph type="pic" sz="quarter" idx="10"/>
          </p:nvPr>
        </p:nvPicPr>
        <p:blipFill>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8" name="Rectangle 7"/>
          <p:cNvSpPr/>
          <p:nvPr/>
        </p:nvSpPr>
        <p:spPr>
          <a:xfrm>
            <a:off x="0" y="2"/>
            <a:ext cx="9144001" cy="6857998"/>
          </a:xfrm>
          <a:prstGeom prst="rect">
            <a:avLst/>
          </a:prstGeom>
          <a:solidFill>
            <a:srgbClr val="003152">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Title Slide_external_bilen3.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9497" y="5172075"/>
            <a:ext cx="2196104" cy="1135364"/>
          </a:xfrm>
          <a:prstGeom prst="rect">
            <a:avLst/>
          </a:prstGeom>
        </p:spPr>
      </p:pic>
      <p:pic>
        <p:nvPicPr>
          <p:cNvPr id="20" name="Picture 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20910" y="5401730"/>
            <a:ext cx="1260590" cy="673520"/>
          </a:xfrm>
          <a:prstGeom prst="rect">
            <a:avLst/>
          </a:prstGeom>
        </p:spPr>
      </p:pic>
      <p:cxnSp>
        <p:nvCxnSpPr>
          <p:cNvPr id="21" name="Straight Connector 20"/>
          <p:cNvCxnSpPr/>
          <p:nvPr/>
        </p:nvCxnSpPr>
        <p:spPr>
          <a:xfrm>
            <a:off x="2886755" y="5555327"/>
            <a:ext cx="0" cy="474775"/>
          </a:xfrm>
          <a:prstGeom prst="line">
            <a:avLst/>
          </a:prstGeom>
          <a:noFill/>
          <a:ln w="12700" cap="flat" cmpd="sng" algn="ctr">
            <a:solidFill>
              <a:srgbClr val="93875D"/>
            </a:solidFill>
            <a:prstDash val="solid"/>
          </a:ln>
          <a:effectLst/>
        </p:spPr>
      </p:cxnSp>
      <p:cxnSp>
        <p:nvCxnSpPr>
          <p:cNvPr id="12" name="Straight Connector 11"/>
          <p:cNvCxnSpPr/>
          <p:nvPr/>
        </p:nvCxnSpPr>
        <p:spPr>
          <a:xfrm>
            <a:off x="4563155" y="5545802"/>
            <a:ext cx="0" cy="474775"/>
          </a:xfrm>
          <a:prstGeom prst="line">
            <a:avLst/>
          </a:prstGeom>
          <a:noFill/>
          <a:ln w="12700" cap="flat" cmpd="sng" algn="ctr">
            <a:solidFill>
              <a:srgbClr val="93875D"/>
            </a:solidFill>
            <a:prstDash val="solid"/>
          </a:ln>
          <a:effectLst/>
        </p:spPr>
      </p:cxnSp>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67237" y="5542684"/>
            <a:ext cx="1871688" cy="369036"/>
          </a:xfrm>
          <a:prstGeom prst="rect">
            <a:avLst/>
          </a:prstGeom>
        </p:spPr>
      </p:pic>
      <p:cxnSp>
        <p:nvCxnSpPr>
          <p:cNvPr id="14" name="Straight Connector 13"/>
          <p:cNvCxnSpPr/>
          <p:nvPr/>
        </p:nvCxnSpPr>
        <p:spPr>
          <a:xfrm>
            <a:off x="6801530" y="5545802"/>
            <a:ext cx="0" cy="474775"/>
          </a:xfrm>
          <a:prstGeom prst="line">
            <a:avLst/>
          </a:prstGeom>
          <a:noFill/>
          <a:ln w="12700" cap="flat" cmpd="sng" algn="ctr">
            <a:solidFill>
              <a:srgbClr val="93875D"/>
            </a:solidFill>
            <a:prstDash val="solid"/>
          </a:ln>
          <a:effectLst/>
        </p:spPr>
      </p:cxnSp>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15138" y="5545613"/>
            <a:ext cx="1195412" cy="366107"/>
          </a:xfrm>
          <a:prstGeom prst="rect">
            <a:avLst/>
          </a:prstGeom>
        </p:spPr>
      </p:pic>
      <p:sp>
        <p:nvSpPr>
          <p:cNvPr id="16" name="Title 5"/>
          <p:cNvSpPr>
            <a:spLocks noGrp="1"/>
          </p:cNvSpPr>
          <p:nvPr>
            <p:ph type="title"/>
          </p:nvPr>
        </p:nvSpPr>
        <p:spPr>
          <a:xfrm>
            <a:off x="457200" y="2313000"/>
            <a:ext cx="8229600" cy="2232000"/>
          </a:xfrm>
          <a:solidFill>
            <a:srgbClr val="9A8F60"/>
          </a:solidFill>
          <a:ln w="28575">
            <a:solidFill>
              <a:schemeClr val="bg1"/>
            </a:solidFill>
          </a:ln>
        </p:spPr>
        <p:txBody>
          <a:bodyPr>
            <a:normAutofit/>
          </a:bodyPr>
          <a:lstStyle/>
          <a:p>
            <a:pPr>
              <a:spcBef>
                <a:spcPts val="600"/>
              </a:spcBef>
              <a:spcAft>
                <a:spcPts val="600"/>
              </a:spcAft>
            </a:pPr>
            <a:r>
              <a:rPr lang="en-US" sz="3200" dirty="0" smtClean="0"/>
              <a:t>ePortfolio</a:t>
            </a:r>
            <a:endParaRPr lang="en-US" sz="2400" dirty="0"/>
          </a:p>
        </p:txBody>
      </p:sp>
    </p:spTree>
    <p:extLst>
      <p:ext uri="{BB962C8B-B14F-4D97-AF65-F5344CB8AC3E}">
        <p14:creationId xmlns:p14="http://schemas.microsoft.com/office/powerpoint/2010/main" val="6025879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Technology Vision – MAINPORT ePortfolio</a:t>
            </a:r>
            <a:endParaRPr lang="en-CA" dirty="0"/>
          </a:p>
        </p:txBody>
      </p:sp>
      <p:sp>
        <p:nvSpPr>
          <p:cNvPr id="3" name="Content Placeholder 2"/>
          <p:cNvSpPr>
            <a:spLocks noGrp="1"/>
          </p:cNvSpPr>
          <p:nvPr>
            <p:ph idx="1"/>
          </p:nvPr>
        </p:nvSpPr>
        <p:spPr/>
        <p:txBody>
          <a:bodyPr>
            <a:noAutofit/>
          </a:bodyPr>
          <a:lstStyle/>
          <a:p>
            <a:pPr marL="0" indent="0" algn="ctr">
              <a:spcBef>
                <a:spcPts val="0"/>
              </a:spcBef>
              <a:spcAft>
                <a:spcPts val="2400"/>
              </a:spcAft>
              <a:buNone/>
              <a:defRPr/>
            </a:pPr>
            <a:r>
              <a:rPr lang="en-US" dirty="0">
                <a:solidFill>
                  <a:schemeClr val="tx1"/>
                </a:solidFill>
              </a:rPr>
              <a:t>To enable and support learning, assessment and continuous professional development across the lifelong learning continuum. </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300" b="1" dirty="0" smtClean="0">
                <a:solidFill>
                  <a:schemeClr val="tx1"/>
                </a:solidFill>
              </a:rPr>
              <a:t> </a:t>
            </a:r>
            <a:endParaRPr lang="en-US" sz="2300" b="1" dirty="0">
              <a:solidFill>
                <a:schemeClr val="tx1"/>
              </a:solidFill>
            </a:endParaRPr>
          </a:p>
          <a:p>
            <a:pPr marL="0" indent="0">
              <a:buNone/>
            </a:pPr>
            <a:endParaRPr lang="en-CA" sz="2300" dirty="0">
              <a:solidFill>
                <a:schemeClr val="tx1"/>
              </a:solidFill>
            </a:endParaRPr>
          </a:p>
        </p:txBody>
      </p:sp>
      <p:sp>
        <p:nvSpPr>
          <p:cNvPr id="4" name="Picture Placeholder 3"/>
          <p:cNvSpPr>
            <a:spLocks noGrp="1"/>
          </p:cNvSpPr>
          <p:nvPr>
            <p:ph type="pic" sz="quarter" idx="13"/>
          </p:nvPr>
        </p:nvSpPr>
        <p:spPr/>
      </p:sp>
      <p:pic>
        <p:nvPicPr>
          <p:cNvPr id="5" name="Picture Placeholder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w="19050" cmpd="sng">
            <a:noFill/>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819400"/>
            <a:ext cx="3813175" cy="271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8813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Working Together to </a:t>
            </a:r>
            <a:br>
              <a:rPr lang="en-CA" dirty="0" smtClean="0"/>
            </a:br>
            <a:r>
              <a:rPr lang="en-CA" dirty="0" smtClean="0"/>
              <a:t>Develop Technology Solutions</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39</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sp>
        <p:nvSpPr>
          <p:cNvPr id="9" name="TextBox 8"/>
          <p:cNvSpPr txBox="1"/>
          <p:nvPr/>
        </p:nvSpPr>
        <p:spPr>
          <a:xfrm>
            <a:off x="533400" y="1524000"/>
            <a:ext cx="7772400" cy="360098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Clickable </a:t>
            </a:r>
            <a:r>
              <a:rPr lang="en-US" sz="2400" b="1" dirty="0" smtClean="0">
                <a:latin typeface="Verdana" panose="020B0604030504040204" pitchFamily="34" charset="0"/>
                <a:ea typeface="Verdana" panose="020B0604030504040204" pitchFamily="34" charset="0"/>
                <a:cs typeface="Verdana" panose="020B0604030504040204" pitchFamily="34" charset="0"/>
              </a:rPr>
              <a:t>prototype</a:t>
            </a:r>
            <a:r>
              <a:rPr lang="en-US" sz="2400" dirty="0" smtClean="0">
                <a:latin typeface="Verdana" panose="020B0604030504040204" pitchFamily="34" charset="0"/>
                <a:ea typeface="Verdana" panose="020B0604030504040204" pitchFamily="34" charset="0"/>
                <a:cs typeface="Verdana" panose="020B0604030504040204" pitchFamily="34" charset="0"/>
              </a:rPr>
              <a:t> of MAINPORT ePortfolio being developed</a:t>
            </a:r>
          </a:p>
          <a:p>
            <a:pPr marL="285750" indent="-285750">
              <a:buFont typeface="Arial" panose="020B0604020202020204" pitchFamily="34" charset="0"/>
              <a:buChar char="•"/>
            </a:pP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CA" sz="2400" dirty="0" smtClean="0">
                <a:latin typeface="Verdana" panose="020B0604030504040204" pitchFamily="34" charset="0"/>
                <a:ea typeface="Verdana" panose="020B0604030504040204" pitchFamily="34" charset="0"/>
                <a:cs typeface="Verdana" panose="020B0604030504040204" pitchFamily="34" charset="0"/>
              </a:rPr>
              <a:t>Will showcase the </a:t>
            </a:r>
            <a:r>
              <a:rPr lang="en-CA" sz="2400" b="1" i="1" dirty="0" smtClean="0">
                <a:latin typeface="Verdana" panose="020B0604030504040204" pitchFamily="34" charset="0"/>
                <a:ea typeface="Verdana" panose="020B0604030504040204" pitchFamily="34" charset="0"/>
                <a:cs typeface="Verdana" panose="020B0604030504040204" pitchFamily="34" charset="0"/>
              </a:rPr>
              <a:t>vision</a:t>
            </a:r>
            <a:r>
              <a:rPr lang="en-CA" sz="2400" dirty="0" smtClean="0">
                <a:latin typeface="Verdana" panose="020B0604030504040204" pitchFamily="34" charset="0"/>
                <a:ea typeface="Verdana" panose="020B0604030504040204" pitchFamily="34" charset="0"/>
                <a:cs typeface="Verdana" panose="020B0604030504040204" pitchFamily="34" charset="0"/>
              </a:rPr>
              <a:t> of data </a:t>
            </a:r>
            <a:r>
              <a:rPr lang="en-CA" sz="2400" dirty="0">
                <a:latin typeface="Verdana" panose="020B0604030504040204" pitchFamily="34" charset="0"/>
                <a:ea typeface="Verdana" panose="020B0604030504040204" pitchFamily="34" charset="0"/>
                <a:cs typeface="Verdana" panose="020B0604030504040204" pitchFamily="34" charset="0"/>
              </a:rPr>
              <a:t>entry processes and assessment </a:t>
            </a:r>
            <a:r>
              <a:rPr lang="en-CA" sz="2400" dirty="0" smtClean="0">
                <a:latin typeface="Verdana" panose="020B0604030504040204" pitchFamily="34" charset="0"/>
                <a:ea typeface="Verdana" panose="020B0604030504040204" pitchFamily="34" charset="0"/>
                <a:cs typeface="Verdana" panose="020B0604030504040204" pitchFamily="34" charset="0"/>
              </a:rPr>
              <a:t>workflows </a:t>
            </a:r>
          </a:p>
          <a:p>
            <a:pPr marL="742950" lvl="1"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To be shared with partners to inform discussion and guide next steps</a:t>
            </a:r>
          </a:p>
          <a:p>
            <a:pPr lvl="1"/>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CA" sz="2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CA" sz="24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685800" y="4524821"/>
            <a:ext cx="7848600" cy="1200329"/>
          </a:xfrm>
          <a:prstGeom prst="rect">
            <a:avLst/>
          </a:prstGeom>
          <a:noFill/>
          <a:ln w="53975" cmpd="thickThin">
            <a:solidFill>
              <a:srgbClr val="002060"/>
            </a:solidFill>
          </a:ln>
        </p:spPr>
        <p:txBody>
          <a:bodyPr wrap="square" rtlCol="0" anchor="ctr" anchorCtr="1">
            <a:spAutoFit/>
          </a:bodyPr>
          <a:lstStyle/>
          <a:p>
            <a:pPr marL="0" lvl="1" algn="ctr"/>
            <a:r>
              <a:rPr lang="en-US" sz="2400" b="1" dirty="0">
                <a:latin typeface="Verdana" panose="020B0604030504040204" pitchFamily="34" charset="0"/>
                <a:ea typeface="Verdana" panose="020B0604030504040204" pitchFamily="34" charset="0"/>
                <a:cs typeface="Verdana" panose="020B0604030504040204" pitchFamily="34" charset="0"/>
              </a:rPr>
              <a:t>Next Steps</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work with our partners to examine </a:t>
            </a:r>
            <a:r>
              <a:rPr lang="en-CA" sz="2400" dirty="0" smtClean="0">
                <a:latin typeface="Verdana" panose="020B0604030504040204" pitchFamily="34" charset="0"/>
                <a:ea typeface="Verdana" panose="020B0604030504040204" pitchFamily="34" charset="0"/>
                <a:cs typeface="Verdana" panose="020B0604030504040204" pitchFamily="34" charset="0"/>
              </a:rPr>
              <a:t>opportunities </a:t>
            </a:r>
            <a:r>
              <a:rPr lang="en-CA" sz="2400" dirty="0">
                <a:latin typeface="Verdana" panose="020B0604030504040204" pitchFamily="34" charset="0"/>
                <a:ea typeface="Verdana" panose="020B0604030504040204" pitchFamily="34" charset="0"/>
                <a:cs typeface="Verdana" panose="020B0604030504040204" pitchFamily="34" charset="0"/>
              </a:rPr>
              <a:t>to create technology solutions which are usable and practical at the local </a:t>
            </a:r>
            <a:r>
              <a:rPr lang="en-CA" sz="2400" dirty="0" smtClean="0">
                <a:latin typeface="Verdana" panose="020B0604030504040204" pitchFamily="34" charset="0"/>
                <a:ea typeface="Verdana" panose="020B0604030504040204" pitchFamily="34" charset="0"/>
                <a:cs typeface="Verdana" panose="020B0604030504040204" pitchFamily="34" charset="0"/>
              </a:rPr>
              <a:t>level</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107806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Why change? </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4</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sp>
        <p:nvSpPr>
          <p:cNvPr id="5" name="TextBox 4"/>
          <p:cNvSpPr txBox="1"/>
          <p:nvPr/>
        </p:nvSpPr>
        <p:spPr>
          <a:xfrm>
            <a:off x="818515" y="1676400"/>
            <a:ext cx="7629525" cy="156966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Evidence suggests that where a physician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trains determines the level of care that physician will provide throughout his/her career. </a:t>
            </a:r>
          </a:p>
        </p:txBody>
      </p:sp>
      <p:pic>
        <p:nvPicPr>
          <p:cNvPr id="8" name="Content Placeholder 3"/>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3429000" y="3061130"/>
            <a:ext cx="4580362" cy="331989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3616175"/>
            <a:ext cx="1373322" cy="2209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68805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Period</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40</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pic>
        <p:nvPicPr>
          <p:cNvPr id="1026" name="Picture 2" descr="http://viamatti.com/wp-content/uploads/ask-questions-003.pn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301458" y="1828800"/>
            <a:ext cx="646488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807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41</a:t>
            </a:fld>
            <a:endParaRPr lang="en-US" dirty="0">
              <a:solidFill>
                <a:prstClr val="black">
                  <a:tint val="75000"/>
                </a:prstClr>
              </a:solidFill>
            </a:endParaRPr>
          </a:p>
        </p:txBody>
      </p:sp>
      <p:sp>
        <p:nvSpPr>
          <p:cNvPr id="12" name="Content Placeholder 11"/>
          <p:cNvSpPr>
            <a:spLocks noGrp="1"/>
          </p:cNvSpPr>
          <p:nvPr>
            <p:ph idx="1"/>
          </p:nvPr>
        </p:nvSpPr>
        <p:spPr>
          <a:xfrm>
            <a:off x="685800" y="1447800"/>
            <a:ext cx="7848600" cy="4114801"/>
          </a:xfrm>
        </p:spPr>
        <p:txBody>
          <a:bodyPr>
            <a:noAutofit/>
          </a:bodyPr>
          <a:lstStyle/>
          <a:p>
            <a:pPr>
              <a:spcBef>
                <a:spcPts val="0"/>
              </a:spcBef>
              <a:spcAft>
                <a:spcPts val="600"/>
              </a:spcAft>
            </a:pPr>
            <a:r>
              <a:rPr lang="en-US" b="1" dirty="0" smtClean="0">
                <a:solidFill>
                  <a:schemeClr val="tx1"/>
                </a:solidFill>
              </a:rPr>
              <a:t>Why?</a:t>
            </a:r>
          </a:p>
          <a:p>
            <a:pPr lvl="1">
              <a:spcBef>
                <a:spcPts val="0"/>
              </a:spcBef>
              <a:spcAft>
                <a:spcPts val="600"/>
              </a:spcAft>
            </a:pPr>
            <a:r>
              <a:rPr lang="en-US" sz="2400" dirty="0" smtClean="0">
                <a:solidFill>
                  <a:schemeClr val="tx1"/>
                </a:solidFill>
              </a:rPr>
              <a:t>To enhance patient care and better prepare learners for independent practice</a:t>
            </a:r>
          </a:p>
          <a:p>
            <a:pPr>
              <a:spcBef>
                <a:spcPts val="0"/>
              </a:spcBef>
              <a:spcAft>
                <a:spcPts val="600"/>
              </a:spcAft>
            </a:pPr>
            <a:r>
              <a:rPr lang="en-US" b="1" dirty="0" smtClean="0">
                <a:solidFill>
                  <a:schemeClr val="tx1"/>
                </a:solidFill>
              </a:rPr>
              <a:t>How?</a:t>
            </a:r>
          </a:p>
          <a:p>
            <a:pPr lvl="1">
              <a:spcBef>
                <a:spcPts val="0"/>
              </a:spcBef>
              <a:spcAft>
                <a:spcPts val="600"/>
              </a:spcAft>
            </a:pPr>
            <a:r>
              <a:rPr lang="en-US" sz="2400" dirty="0" smtClean="0">
                <a:solidFill>
                  <a:schemeClr val="tx1"/>
                </a:solidFill>
              </a:rPr>
              <a:t>Stages, milestones, EPAs, CanMEDS, technology solutions </a:t>
            </a:r>
            <a:r>
              <a:rPr lang="en-US" sz="2400" dirty="0" err="1" smtClean="0">
                <a:solidFill>
                  <a:schemeClr val="tx1"/>
                </a:solidFill>
              </a:rPr>
              <a:t>etc</a:t>
            </a:r>
            <a:r>
              <a:rPr lang="en-US" sz="2400" dirty="0" smtClean="0">
                <a:solidFill>
                  <a:schemeClr val="tx1"/>
                </a:solidFill>
              </a:rPr>
              <a:t>…</a:t>
            </a:r>
          </a:p>
          <a:p>
            <a:pPr>
              <a:spcBef>
                <a:spcPts val="0"/>
              </a:spcBef>
              <a:spcAft>
                <a:spcPts val="600"/>
              </a:spcAft>
            </a:pPr>
            <a:r>
              <a:rPr lang="en-US" b="1" dirty="0" smtClean="0">
                <a:solidFill>
                  <a:schemeClr val="tx1"/>
                </a:solidFill>
              </a:rPr>
              <a:t>When? </a:t>
            </a:r>
          </a:p>
          <a:p>
            <a:pPr lvl="1">
              <a:spcBef>
                <a:spcPts val="0"/>
              </a:spcBef>
              <a:spcAft>
                <a:spcPts val="600"/>
              </a:spcAft>
            </a:pPr>
            <a:r>
              <a:rPr lang="en-US" sz="2400" dirty="0" smtClean="0">
                <a:solidFill>
                  <a:schemeClr val="tx1"/>
                </a:solidFill>
              </a:rPr>
              <a:t>Starting in residency</a:t>
            </a:r>
          </a:p>
          <a:p>
            <a:pPr lvl="1">
              <a:spcBef>
                <a:spcPts val="0"/>
              </a:spcBef>
              <a:spcAft>
                <a:spcPts val="600"/>
              </a:spcAft>
            </a:pPr>
            <a:r>
              <a:rPr lang="en-US" sz="2400" dirty="0" smtClean="0">
                <a:solidFill>
                  <a:schemeClr val="tx1"/>
                </a:solidFill>
              </a:rPr>
              <a:t>Discussions around competency-based CPD just beginning</a:t>
            </a:r>
            <a:endParaRPr lang="en-CA" sz="2400" dirty="0">
              <a:solidFill>
                <a:schemeClr val="tx1"/>
              </a:solidFill>
            </a:endParaRPr>
          </a:p>
          <a:p>
            <a:pPr lvl="1">
              <a:spcBef>
                <a:spcPts val="0"/>
              </a:spcBef>
              <a:spcAft>
                <a:spcPts val="600"/>
              </a:spcAft>
            </a:pPr>
            <a:endParaRPr lang="en-CA" dirty="0"/>
          </a:p>
          <a:p>
            <a:pPr lvl="1">
              <a:spcBef>
                <a:spcPts val="0"/>
              </a:spcBef>
              <a:spcAft>
                <a:spcPts val="600"/>
              </a:spcAft>
            </a:pPr>
            <a:endParaRPr lang="en-US" dirty="0" smtClean="0">
              <a:solidFill>
                <a:schemeClr val="tx1"/>
              </a:solidFill>
            </a:endParaRPr>
          </a:p>
          <a:p>
            <a:pPr lvl="1">
              <a:spcBef>
                <a:spcPts val="0"/>
              </a:spcBef>
              <a:spcAft>
                <a:spcPts val="600"/>
              </a:spcAft>
            </a:pPr>
            <a:endParaRPr lang="en-US" dirty="0" smtClean="0">
              <a:solidFill>
                <a:schemeClr val="tx1"/>
              </a:solidFill>
            </a:endParaRPr>
          </a:p>
          <a:p>
            <a:endParaRPr lang="en-US" sz="2000" dirty="0" smtClean="0">
              <a:solidFill>
                <a:schemeClr val="tx1"/>
              </a:solidFill>
            </a:endParaRPr>
          </a:p>
          <a:p>
            <a:pPr lvl="1"/>
            <a:endParaRPr lang="en-US" dirty="0" smtClean="0">
              <a:solidFill>
                <a:schemeClr val="tx1"/>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spTree>
    <p:extLst>
      <p:ext uri="{BB962C8B-B14F-4D97-AF65-F5344CB8AC3E}">
        <p14:creationId xmlns:p14="http://schemas.microsoft.com/office/powerpoint/2010/main" val="11349888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CanMEDS and CBD Resources</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pPr/>
              <a:t>42</a:t>
            </a:fld>
            <a:endParaRPr lang="en-US" dirty="0"/>
          </a:p>
        </p:txBody>
      </p:sp>
      <p:pic>
        <p:nvPicPr>
          <p:cNvPr id="14" name="Picture Placeholder 1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a:noFill/>
          </a:ln>
        </p:spPr>
      </p:pic>
      <p:sp>
        <p:nvSpPr>
          <p:cNvPr id="5" name="TextBox 4"/>
          <p:cNvSpPr txBox="1"/>
          <p:nvPr/>
        </p:nvSpPr>
        <p:spPr>
          <a:xfrm>
            <a:off x="828674" y="1318359"/>
            <a:ext cx="7458075" cy="4154984"/>
          </a:xfrm>
          <a:prstGeom prst="rect">
            <a:avLst/>
          </a:prstGeom>
          <a:noFill/>
        </p:spPr>
        <p:txBody>
          <a:bodyPr wrap="square" rtlCol="0">
            <a:spAutoFit/>
          </a:bodyPr>
          <a:lstStyle/>
          <a:p>
            <a:pPr algn="ctr"/>
            <a:r>
              <a:rPr lang="en-CA" sz="2400" dirty="0" smtClean="0">
                <a:latin typeface="Verdana" panose="020B0604030504040204" pitchFamily="34" charset="0"/>
                <a:ea typeface="Verdana" panose="020B0604030504040204" pitchFamily="34" charset="0"/>
                <a:cs typeface="Verdana" panose="020B0604030504040204" pitchFamily="34" charset="0"/>
              </a:rPr>
              <a:t>Visit us at </a:t>
            </a:r>
            <a:r>
              <a:rPr lang="en-CA" sz="2400" dirty="0" smtClean="0">
                <a:latin typeface="Verdana" panose="020B0604030504040204" pitchFamily="34" charset="0"/>
                <a:ea typeface="Verdana" panose="020B0604030504040204" pitchFamily="34" charset="0"/>
                <a:cs typeface="Verdana" panose="020B0604030504040204" pitchFamily="34" charset="0"/>
                <a:hlinkClick r:id="rId4"/>
              </a:rPr>
              <a:t>www.royalcollege.ca/cbd/resources/</a:t>
            </a:r>
            <a:r>
              <a:rPr lang="en-CA" sz="2400" dirty="0" smtClean="0">
                <a:latin typeface="Verdana" panose="020B0604030504040204" pitchFamily="34" charset="0"/>
                <a:ea typeface="Verdana" panose="020B0604030504040204" pitchFamily="34" charset="0"/>
                <a:cs typeface="Verdana" panose="020B0604030504040204" pitchFamily="34" charset="0"/>
              </a:rPr>
              <a:t> </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endParaRPr lang="en-CA" sz="2400"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7000" y="1981200"/>
            <a:ext cx="1635488" cy="2116512"/>
          </a:xfrm>
          <a:prstGeom prst="rect">
            <a:avLst/>
          </a:prstGeom>
        </p:spPr>
      </p:pic>
      <p:pic>
        <p:nvPicPr>
          <p:cNvPr id="10" name="Picture 9">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5371" y="4283362"/>
            <a:ext cx="1524000" cy="1020781"/>
          </a:xfrm>
          <a:prstGeom prst="rect">
            <a:avLst/>
          </a:prstGeom>
        </p:spPr>
      </p:pic>
      <p:pic>
        <p:nvPicPr>
          <p:cNvPr id="11" name="Picture 1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14641" y="1962150"/>
            <a:ext cx="1621159" cy="2180441"/>
          </a:xfrm>
          <a:prstGeom prst="rect">
            <a:avLst/>
          </a:prstGeom>
          <a:ln>
            <a:solidFill>
              <a:srgbClr val="000000"/>
            </a:solidFill>
          </a:ln>
        </p:spPr>
      </p:pic>
      <p:pic>
        <p:nvPicPr>
          <p:cNvPr id="7" name="Picture 6">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9972" y="4204725"/>
            <a:ext cx="3638550" cy="1099418"/>
          </a:xfrm>
          <a:prstGeom prst="rect">
            <a:avLst/>
          </a:prstGeom>
        </p:spPr>
      </p:pic>
      <p:pic>
        <p:nvPicPr>
          <p:cNvPr id="13" name="Picture 12">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57711" y="1962150"/>
            <a:ext cx="1684159" cy="2135807"/>
          </a:xfrm>
          <a:prstGeom prst="rect">
            <a:avLst/>
          </a:prstGeom>
          <a:ln>
            <a:solidFill>
              <a:schemeClr val="tx1"/>
            </a:solidFill>
          </a:ln>
        </p:spPr>
      </p:pic>
      <p:pic>
        <p:nvPicPr>
          <p:cNvPr id="16" name="Picture 15">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0287" y="4305471"/>
            <a:ext cx="1865788" cy="976561"/>
          </a:xfrm>
          <a:prstGeom prst="rect">
            <a:avLst/>
          </a:prstGeom>
        </p:spPr>
      </p:pic>
      <p:pic>
        <p:nvPicPr>
          <p:cNvPr id="17" name="Picture 16">
            <a:hlinkClick r:id="rId17"/>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59871" y="5467350"/>
            <a:ext cx="5715000" cy="857250"/>
          </a:xfrm>
          <a:prstGeom prst="rect">
            <a:avLst/>
          </a:prstGeom>
          <a:ln>
            <a:solidFill>
              <a:schemeClr val="tx1"/>
            </a:solidFill>
          </a:ln>
        </p:spPr>
      </p:pic>
      <p:pic>
        <p:nvPicPr>
          <p:cNvPr id="19" name="Picture 18">
            <a:hlinkClick r:id="rId19"/>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8427" y="1962150"/>
            <a:ext cx="1620905" cy="2097890"/>
          </a:xfrm>
          <a:prstGeom prst="rect">
            <a:avLst/>
          </a:prstGeom>
          <a:ln>
            <a:solidFill>
              <a:srgbClr val="000000"/>
            </a:solidFill>
          </a:ln>
        </p:spPr>
      </p:pic>
      <p:sp>
        <p:nvSpPr>
          <p:cNvPr id="20" name="TextBox 19"/>
          <p:cNvSpPr txBox="1"/>
          <p:nvPr/>
        </p:nvSpPr>
        <p:spPr>
          <a:xfrm>
            <a:off x="6614640" y="5467350"/>
            <a:ext cx="1672109" cy="830997"/>
          </a:xfrm>
          <a:prstGeom prst="rect">
            <a:avLst/>
          </a:prstGeom>
          <a:noFill/>
          <a:ln w="22225">
            <a:solidFill>
              <a:srgbClr val="003152"/>
            </a:solidFill>
          </a:ln>
        </p:spPr>
        <p:txBody>
          <a:bodyPr wrap="square" rtlCol="0">
            <a:spAutoFit/>
          </a:bodyPr>
          <a:lstStyle/>
          <a:p>
            <a:pPr lvl="0"/>
            <a:r>
              <a:rPr lang="en-CA" sz="1200" u="sng"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21"/>
              </a:rPr>
              <a:t>CanMEDS: </a:t>
            </a:r>
            <a:r>
              <a:rPr lang="en-CA" sz="1200" b="1" u="sng"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21"/>
              </a:rPr>
              <a:t> </a:t>
            </a:r>
            <a:r>
              <a:rPr lang="en-CA" sz="1200" u="sng"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21"/>
              </a:rPr>
              <a:t>Introduction for </a:t>
            </a:r>
            <a:r>
              <a:rPr lang="en-CA" sz="1200" b="1" u="sng"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21"/>
              </a:rPr>
              <a:t>Clinical Teachers </a:t>
            </a:r>
            <a:r>
              <a:rPr lang="en-CA" sz="1200" u="sng"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21"/>
              </a:rPr>
              <a:t>– Video Series</a:t>
            </a:r>
            <a:r>
              <a:rPr lang="en-CA"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4043356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t>
            </a:r>
            <a:r>
              <a:rPr lang="en-US" dirty="0" smtClean="0"/>
              <a:t>Input Matters</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43</a:t>
            </a:fld>
            <a:endParaRPr lang="en-US" dirty="0">
              <a:solidFill>
                <a:prstClr val="black">
                  <a:tint val="75000"/>
                </a:prstClr>
              </a:solidFill>
            </a:endParaRPr>
          </a:p>
        </p:txBody>
      </p:sp>
      <p:sp>
        <p:nvSpPr>
          <p:cNvPr id="12" name="Content Placeholder 11"/>
          <p:cNvSpPr>
            <a:spLocks noGrp="1"/>
          </p:cNvSpPr>
          <p:nvPr>
            <p:ph idx="1"/>
          </p:nvPr>
        </p:nvSpPr>
        <p:spPr>
          <a:xfrm>
            <a:off x="838200" y="1828799"/>
            <a:ext cx="7391400" cy="4114801"/>
          </a:xfrm>
        </p:spPr>
        <p:txBody>
          <a:bodyPr>
            <a:noAutofit/>
          </a:bodyPr>
          <a:lstStyle/>
          <a:p>
            <a:pPr marL="0" indent="0">
              <a:buNone/>
            </a:pPr>
            <a:r>
              <a:rPr lang="en-US" dirty="0" smtClean="0">
                <a:solidFill>
                  <a:schemeClr val="tx1"/>
                </a:solidFill>
              </a:rPr>
              <a:t>Share your input with the Royal College via:</a:t>
            </a:r>
            <a:endParaRPr lang="en-US" dirty="0">
              <a:solidFill>
                <a:schemeClr val="tx1"/>
              </a:solidFill>
            </a:endParaRPr>
          </a:p>
          <a:p>
            <a:pPr marL="625475">
              <a:spcBef>
                <a:spcPts val="0"/>
              </a:spcBef>
              <a:spcAft>
                <a:spcPts val="600"/>
              </a:spcAft>
            </a:pPr>
            <a:r>
              <a:rPr lang="en-US" dirty="0" smtClean="0">
                <a:hlinkClick r:id="rId3"/>
              </a:rPr>
              <a:t>cbd@royalcollege.ca</a:t>
            </a:r>
            <a:r>
              <a:rPr lang="en-US" dirty="0" smtClean="0"/>
              <a:t>  </a:t>
            </a:r>
            <a:endParaRPr lang="en-US" dirty="0"/>
          </a:p>
          <a:p>
            <a:pPr marL="628650">
              <a:spcBef>
                <a:spcPts val="0"/>
              </a:spcBef>
              <a:spcAft>
                <a:spcPts val="600"/>
              </a:spcAft>
            </a:pPr>
            <a:r>
              <a:rPr lang="en-US" dirty="0">
                <a:hlinkClick r:id="rId4"/>
              </a:rPr>
              <a:t>www.facebook.com/TheRoyalCollege</a:t>
            </a:r>
            <a:endParaRPr lang="en-US" dirty="0"/>
          </a:p>
          <a:p>
            <a:pPr marL="628650">
              <a:spcBef>
                <a:spcPts val="0"/>
              </a:spcBef>
              <a:spcAft>
                <a:spcPts val="600"/>
              </a:spcAft>
            </a:pPr>
            <a:r>
              <a:rPr lang="en-US" dirty="0">
                <a:hlinkClick r:id="rId5"/>
              </a:rPr>
              <a:t>https://</a:t>
            </a:r>
            <a:r>
              <a:rPr lang="en-US" dirty="0" smtClean="0">
                <a:hlinkClick r:id="rId5"/>
              </a:rPr>
              <a:t>twitter.com/Royal_College</a:t>
            </a:r>
            <a:r>
              <a:rPr lang="en-US" dirty="0" smtClean="0"/>
              <a:t> </a:t>
            </a:r>
          </a:p>
          <a:p>
            <a:pPr marL="628650">
              <a:spcBef>
                <a:spcPts val="0"/>
              </a:spcBef>
              <a:spcAft>
                <a:spcPts val="600"/>
              </a:spcAft>
            </a:pPr>
            <a:r>
              <a:rPr lang="en-US" dirty="0" smtClean="0">
                <a:hlinkClick r:id="rId6"/>
              </a:rPr>
              <a:t>www.linkedin.com</a:t>
            </a:r>
            <a:r>
              <a:rPr lang="en-US" dirty="0" smtClean="0"/>
              <a:t> </a:t>
            </a:r>
          </a:p>
          <a:p>
            <a:pPr marL="0" indent="0">
              <a:buNone/>
            </a:pPr>
            <a:r>
              <a:rPr lang="en-CA" dirty="0" smtClean="0">
                <a:solidFill>
                  <a:schemeClr val="tx1"/>
                </a:solidFill>
              </a:rPr>
              <a:t>For more information, visit</a:t>
            </a:r>
          </a:p>
          <a:p>
            <a:pPr>
              <a:spcBef>
                <a:spcPts val="0"/>
              </a:spcBef>
              <a:spcAft>
                <a:spcPts val="600"/>
              </a:spcAft>
            </a:pPr>
            <a:r>
              <a:rPr lang="en-CA" dirty="0" smtClean="0">
                <a:solidFill>
                  <a:schemeClr val="tx1"/>
                </a:solidFill>
                <a:hlinkClick r:id="rId7"/>
              </a:rPr>
              <a:t>www.royalcollege.ca/cbd</a:t>
            </a:r>
            <a:r>
              <a:rPr lang="en-CA" dirty="0" smtClean="0">
                <a:solidFill>
                  <a:schemeClr val="tx1"/>
                </a:solidFill>
              </a:rPr>
              <a:t>    </a:t>
            </a:r>
          </a:p>
          <a:p>
            <a:pPr>
              <a:spcBef>
                <a:spcPts val="0"/>
              </a:spcBef>
              <a:spcAft>
                <a:spcPts val="600"/>
              </a:spcAft>
            </a:pPr>
            <a:r>
              <a:rPr lang="en-CA" dirty="0" smtClean="0">
                <a:solidFill>
                  <a:schemeClr val="tx1"/>
                </a:solidFill>
                <a:hlinkClick r:id="rId8"/>
              </a:rPr>
              <a:t>www.royalcollege.ca/cbd/resources</a:t>
            </a:r>
            <a:r>
              <a:rPr lang="en-CA" dirty="0" smtClean="0">
                <a:solidFill>
                  <a:schemeClr val="tx1"/>
                </a:solidFill>
              </a:rPr>
              <a:t>  </a:t>
            </a:r>
            <a:endParaRPr lang="en-CA" i="1" dirty="0">
              <a:solidFill>
                <a:schemeClr val="tx1"/>
              </a:solidFill>
            </a:endParaRPr>
          </a:p>
        </p:txBody>
      </p:sp>
      <p:pic>
        <p:nvPicPr>
          <p:cNvPr id="14" name="Picture Placeholder 13"/>
          <p:cNvPicPr>
            <a:picLocks noGrp="1" noChangeAspect="1"/>
          </p:cNvPicPr>
          <p:nvPr>
            <p:ph type="pic" sz="quarter" idx="13"/>
          </p:nvPr>
        </p:nvPicPr>
        <p:blipFill>
          <a:blip r:embed="rId9"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spTree>
    <p:extLst>
      <p:ext uri="{BB962C8B-B14F-4D97-AF65-F5344CB8AC3E}">
        <p14:creationId xmlns:p14="http://schemas.microsoft.com/office/powerpoint/2010/main" val="11234703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Why change? </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5</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pic>
        <p:nvPicPr>
          <p:cNvPr id="10"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3400" y="1833265"/>
            <a:ext cx="8010644" cy="4680775"/>
          </a:xfrm>
        </p:spPr>
      </p:pic>
      <p:sp>
        <p:nvSpPr>
          <p:cNvPr id="3" name="TextBox 2"/>
          <p:cNvSpPr txBox="1"/>
          <p:nvPr/>
        </p:nvSpPr>
        <p:spPr>
          <a:xfrm>
            <a:off x="762000" y="1371600"/>
            <a:ext cx="6019800" cy="461665"/>
          </a:xfrm>
          <a:prstGeom prst="rect">
            <a:avLst/>
          </a:prstGeom>
          <a:noFill/>
        </p:spPr>
        <p:txBody>
          <a:bodyPr wrap="square" rtlCol="0">
            <a:sp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We get better with time, but…</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36430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Why change? </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6</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sp>
        <p:nvSpPr>
          <p:cNvPr id="3" name="TextBox 2"/>
          <p:cNvSpPr txBox="1"/>
          <p:nvPr/>
        </p:nvSpPr>
        <p:spPr>
          <a:xfrm>
            <a:off x="762000" y="1371600"/>
            <a:ext cx="6019800" cy="461665"/>
          </a:xfrm>
          <a:prstGeom prst="rect">
            <a:avLst/>
          </a:prstGeom>
          <a:noFill/>
        </p:spPr>
        <p:txBody>
          <a:bodyPr wrap="square" rtlCol="0">
            <a:sp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…rates are predicted at certification</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75" y="1833265"/>
            <a:ext cx="8178720" cy="4768426"/>
          </a:xfrm>
          <a:prstGeom prst="rect">
            <a:avLst/>
          </a:prstGeom>
        </p:spPr>
      </p:pic>
    </p:spTree>
    <p:extLst>
      <p:ext uri="{BB962C8B-B14F-4D97-AF65-F5344CB8AC3E}">
        <p14:creationId xmlns:p14="http://schemas.microsoft.com/office/powerpoint/2010/main" val="3644633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Why change?</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7</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sp>
        <p:nvSpPr>
          <p:cNvPr id="5" name="TextBox 4"/>
          <p:cNvSpPr txBox="1"/>
          <p:nvPr/>
        </p:nvSpPr>
        <p:spPr>
          <a:xfrm>
            <a:off x="914400" y="1705476"/>
            <a:ext cx="74676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Opportunity to make things better and ultimately improve </a:t>
            </a:r>
            <a:r>
              <a:rPr lang="en-US" sz="2400" b="1" dirty="0" smtClean="0">
                <a:latin typeface="Verdana" panose="020B0604030504040204" pitchFamily="34" charset="0"/>
                <a:ea typeface="Verdana" panose="020B0604030504040204" pitchFamily="34" charset="0"/>
                <a:cs typeface="Verdana" panose="020B0604030504040204" pitchFamily="34" charset="0"/>
              </a:rPr>
              <a:t>patient care</a:t>
            </a:r>
          </a:p>
        </p:txBody>
      </p:sp>
      <p:sp>
        <p:nvSpPr>
          <p:cNvPr id="3" name="TextBox 2"/>
          <p:cNvSpPr txBox="1"/>
          <p:nvPr/>
        </p:nvSpPr>
        <p:spPr>
          <a:xfrm>
            <a:off x="914399" y="2667000"/>
            <a:ext cx="7467600" cy="347787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“We do a good job now, but we can do a better job…We can always do better.  We know in clinical practice…there is always a better way to do things, and I think [CBD] is a mechanism to achieve that next level of improvement.”</a:t>
            </a:r>
          </a:p>
          <a:p>
            <a:pPr lvl="0" algn="r"/>
            <a:r>
              <a:rPr lang="en-US" sz="2000" dirty="0">
                <a:latin typeface="Verdana" panose="020B0604030504040204" pitchFamily="34" charset="0"/>
                <a:ea typeface="Verdana" panose="020B0604030504040204" pitchFamily="34" charset="0"/>
                <a:cs typeface="Verdana" panose="020B0604030504040204" pitchFamily="34" charset="0"/>
              </a:rPr>
              <a:t> </a:t>
            </a:r>
          </a:p>
          <a:p>
            <a:pPr lvl="0" algn="r"/>
            <a:r>
              <a:rPr lang="en-US" sz="2000" b="1" dirty="0">
                <a:latin typeface="Verdana" panose="020B0604030504040204" pitchFamily="34" charset="0"/>
                <a:ea typeface="Verdana" panose="020B0604030504040204" pitchFamily="34" charset="0"/>
                <a:cs typeface="Verdana" panose="020B0604030504040204" pitchFamily="34" charset="0"/>
              </a:rPr>
              <a:t>James Wilson</a:t>
            </a:r>
            <a:r>
              <a:rPr lang="en-US" sz="2000" dirty="0">
                <a:latin typeface="Verdana" panose="020B0604030504040204" pitchFamily="34" charset="0"/>
                <a:ea typeface="Verdana" panose="020B0604030504040204" pitchFamily="34" charset="0"/>
                <a:cs typeface="Verdana" panose="020B0604030504040204" pitchFamily="34" charset="0"/>
              </a:rPr>
              <a:t>, MD, FRCSC</a:t>
            </a:r>
          </a:p>
          <a:p>
            <a:pPr algn="r"/>
            <a:r>
              <a:rPr lang="en-US" sz="2000" dirty="0">
                <a:latin typeface="Verdana" panose="020B0604030504040204" pitchFamily="34" charset="0"/>
                <a:ea typeface="Verdana" panose="020B0604030504040204" pitchFamily="34" charset="0"/>
                <a:cs typeface="Verdana" panose="020B0604030504040204" pitchFamily="34" charset="0"/>
              </a:rPr>
              <a:t>Associate Professor, </a:t>
            </a:r>
          </a:p>
          <a:p>
            <a:pPr algn="r"/>
            <a:r>
              <a:rPr lang="en-US" sz="2000" dirty="0">
                <a:latin typeface="Verdana" panose="020B0604030504040204" pitchFamily="34" charset="0"/>
                <a:ea typeface="Verdana" panose="020B0604030504040204" pitchFamily="34" charset="0"/>
                <a:cs typeface="Verdana" panose="020B0604030504040204" pitchFamily="34" charset="0"/>
              </a:rPr>
              <a:t>Department of Urology, Queen's University</a:t>
            </a:r>
          </a:p>
          <a:p>
            <a:pPr algn="r"/>
            <a:r>
              <a:rPr lang="en-US" sz="2000" dirty="0">
                <a:latin typeface="Verdana" panose="020B0604030504040204" pitchFamily="34" charset="0"/>
                <a:ea typeface="Verdana" panose="020B0604030504040204" pitchFamily="34" charset="0"/>
                <a:cs typeface="Verdana" panose="020B0604030504040204" pitchFamily="34" charset="0"/>
              </a:rPr>
              <a:t>Urologist, Kingston General </a:t>
            </a:r>
            <a:r>
              <a:rPr lang="en-US" sz="2000" dirty="0" smtClean="0">
                <a:latin typeface="Verdana" panose="020B0604030504040204" pitchFamily="34" charset="0"/>
                <a:ea typeface="Verdana" panose="020B0604030504040204" pitchFamily="34" charset="0"/>
                <a:cs typeface="Verdana" panose="020B0604030504040204" pitchFamily="34" charset="0"/>
              </a:rPr>
              <a:t>Hospital</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38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5714" b="15714"/>
          <a:stretch>
            <a:fillRect/>
          </a:stretch>
        </p:blipFill>
        <p:spPr/>
      </p:pic>
      <p:pic>
        <p:nvPicPr>
          <p:cNvPr id="18" name="Picture Placeholder 17"/>
          <p:cNvPicPr>
            <a:picLocks noGrp="1" noChangeAspect="1"/>
          </p:cNvPicPr>
          <p:nvPr>
            <p:ph type="pic" sz="quarter" idx="14"/>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21322" b="21322"/>
          <a:stretch>
            <a:fillRect/>
          </a:stretch>
        </p:blipFill>
        <p:spPr/>
      </p:pic>
      <p:pic>
        <p:nvPicPr>
          <p:cNvPr id="27" name="Picture Placeholder 26"/>
          <p:cNvPicPr>
            <a:picLocks noGrp="1" noChangeAspect="1"/>
          </p:cNvPicPr>
          <p:nvPr>
            <p:ph type="pic" sz="quarter" idx="10"/>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662" r="3662"/>
          <a:stretch>
            <a:fillRect/>
          </a:stretch>
        </p:blipFill>
        <p:spPr/>
      </p:pic>
      <p:sp>
        <p:nvSpPr>
          <p:cNvPr id="8" name="Rectangle 7"/>
          <p:cNvSpPr/>
          <p:nvPr/>
        </p:nvSpPr>
        <p:spPr>
          <a:xfrm>
            <a:off x="0" y="2"/>
            <a:ext cx="9144001" cy="6857998"/>
          </a:xfrm>
          <a:prstGeom prst="rect">
            <a:avLst/>
          </a:prstGeom>
          <a:solidFill>
            <a:srgbClr val="003152">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Title Slide_external_bilen3.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448" y="5088035"/>
            <a:ext cx="2511552" cy="1298448"/>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59085" y="5352281"/>
            <a:ext cx="1498943" cy="800869"/>
          </a:xfrm>
          <a:prstGeom prst="rect">
            <a:avLst/>
          </a:prstGeom>
        </p:spPr>
      </p:pic>
      <p:cxnSp>
        <p:nvCxnSpPr>
          <p:cNvPr id="21" name="Straight Connector 20"/>
          <p:cNvCxnSpPr/>
          <p:nvPr/>
        </p:nvCxnSpPr>
        <p:spPr>
          <a:xfrm>
            <a:off x="3448730" y="5555327"/>
            <a:ext cx="0" cy="474775"/>
          </a:xfrm>
          <a:prstGeom prst="line">
            <a:avLst/>
          </a:prstGeom>
          <a:noFill/>
          <a:ln w="12700" cap="flat" cmpd="sng" algn="ctr">
            <a:solidFill>
              <a:srgbClr val="93875D"/>
            </a:solidFill>
            <a:prstDash val="solid"/>
          </a:ln>
          <a:effectLst/>
        </p:spPr>
      </p:cxnSp>
      <p:cxnSp>
        <p:nvCxnSpPr>
          <p:cNvPr id="12" name="Straight Connector 11"/>
          <p:cNvCxnSpPr/>
          <p:nvPr/>
        </p:nvCxnSpPr>
        <p:spPr>
          <a:xfrm>
            <a:off x="5582330" y="5555327"/>
            <a:ext cx="0" cy="474775"/>
          </a:xfrm>
          <a:prstGeom prst="line">
            <a:avLst/>
          </a:prstGeom>
          <a:noFill/>
          <a:ln w="12700" cap="flat" cmpd="sng" algn="ctr">
            <a:solidFill>
              <a:srgbClr val="93875D"/>
            </a:solidFill>
            <a:prstDash val="solid"/>
          </a:ln>
          <a:effectLst/>
        </p:spPr>
      </p:cxn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00712" y="5557798"/>
            <a:ext cx="2075307" cy="409184"/>
          </a:xfrm>
          <a:prstGeom prst="rect">
            <a:avLst/>
          </a:prstGeom>
        </p:spPr>
      </p:pic>
      <p:sp>
        <p:nvSpPr>
          <p:cNvPr id="14" name="Title 5"/>
          <p:cNvSpPr>
            <a:spLocks noGrp="1"/>
          </p:cNvSpPr>
          <p:nvPr>
            <p:ph type="title"/>
          </p:nvPr>
        </p:nvSpPr>
        <p:spPr>
          <a:xfrm>
            <a:off x="457200" y="2313000"/>
            <a:ext cx="8229600" cy="2232000"/>
          </a:xfrm>
          <a:solidFill>
            <a:srgbClr val="9A8F60"/>
          </a:solidFill>
          <a:ln w="28575">
            <a:solidFill>
              <a:schemeClr val="bg1"/>
            </a:solidFill>
          </a:ln>
        </p:spPr>
        <p:txBody>
          <a:bodyPr>
            <a:normAutofit/>
          </a:bodyPr>
          <a:lstStyle/>
          <a:p>
            <a:pPr>
              <a:spcBef>
                <a:spcPts val="600"/>
              </a:spcBef>
              <a:spcAft>
                <a:spcPts val="600"/>
              </a:spcAft>
            </a:pPr>
            <a:r>
              <a:rPr lang="en-US" sz="4000" dirty="0" smtClean="0"/>
              <a:t>What is CBME and CBD?</a:t>
            </a:r>
            <a:endParaRPr lang="en-US" sz="3600" dirty="0"/>
          </a:p>
        </p:txBody>
      </p:sp>
    </p:spTree>
    <p:extLst>
      <p:ext uri="{BB962C8B-B14F-4D97-AF65-F5344CB8AC3E}">
        <p14:creationId xmlns:p14="http://schemas.microsoft.com/office/powerpoint/2010/main" val="3064572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Competency-Based Medical Education (CBME)</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9</a:t>
            </a:fld>
            <a:endParaRPr lang="en-US" dirty="0">
              <a:solidFill>
                <a:prstClr val="black">
                  <a:tint val="75000"/>
                </a:prstClr>
              </a:solidFill>
            </a:endParaRPr>
          </a:p>
        </p:txBody>
      </p:sp>
      <p:sp>
        <p:nvSpPr>
          <p:cNvPr id="12" name="Content Placeholder 11"/>
          <p:cNvSpPr>
            <a:spLocks noGrp="1"/>
          </p:cNvSpPr>
          <p:nvPr>
            <p:ph idx="1"/>
          </p:nvPr>
        </p:nvSpPr>
        <p:spPr>
          <a:xfrm>
            <a:off x="838200" y="1752600"/>
            <a:ext cx="7391400" cy="4419600"/>
          </a:xfrm>
        </p:spPr>
        <p:txBody>
          <a:bodyPr>
            <a:normAutofit/>
          </a:bodyPr>
          <a:lstStyle/>
          <a:p>
            <a:pPr marL="0" indent="0" algn="ctr">
              <a:spcBef>
                <a:spcPts val="0"/>
              </a:spcBef>
              <a:spcAft>
                <a:spcPts val="1200"/>
              </a:spcAft>
              <a:buNone/>
            </a:pPr>
            <a:r>
              <a:rPr lang="en-US" dirty="0" smtClean="0">
                <a:solidFill>
                  <a:schemeClr val="tx1"/>
                </a:solidFill>
              </a:rPr>
              <a:t>CBME is “</a:t>
            </a:r>
            <a:r>
              <a:rPr lang="en-US" dirty="0">
                <a:solidFill>
                  <a:schemeClr val="tx1"/>
                </a:solidFill>
              </a:rPr>
              <a:t>an outcomes-based approach </a:t>
            </a:r>
          </a:p>
          <a:p>
            <a:pPr marL="0" indent="0" algn="ctr">
              <a:spcBef>
                <a:spcPts val="0"/>
              </a:spcBef>
              <a:spcAft>
                <a:spcPts val="1200"/>
              </a:spcAft>
              <a:buNone/>
            </a:pPr>
            <a:r>
              <a:rPr lang="en-US" dirty="0" smtClean="0">
                <a:solidFill>
                  <a:schemeClr val="tx1"/>
                </a:solidFill>
              </a:rPr>
              <a:t>to the design</a:t>
            </a:r>
            <a:r>
              <a:rPr lang="en-US" dirty="0">
                <a:solidFill>
                  <a:schemeClr val="tx1"/>
                </a:solidFill>
              </a:rPr>
              <a:t>, implementation, assessment</a:t>
            </a:r>
          </a:p>
          <a:p>
            <a:pPr marL="0" indent="0" algn="ctr">
              <a:spcBef>
                <a:spcPts val="0"/>
              </a:spcBef>
              <a:spcAft>
                <a:spcPts val="1200"/>
              </a:spcAft>
              <a:buNone/>
            </a:pPr>
            <a:r>
              <a:rPr lang="en-US" dirty="0">
                <a:solidFill>
                  <a:schemeClr val="tx1"/>
                </a:solidFill>
              </a:rPr>
              <a:t>and evaluation of a medical education</a:t>
            </a:r>
          </a:p>
          <a:p>
            <a:pPr marL="0" indent="0" algn="ctr">
              <a:spcBef>
                <a:spcPts val="0"/>
              </a:spcBef>
              <a:spcAft>
                <a:spcPts val="1200"/>
              </a:spcAft>
              <a:buNone/>
            </a:pPr>
            <a:r>
              <a:rPr lang="en-US" dirty="0">
                <a:solidFill>
                  <a:schemeClr val="tx1"/>
                </a:solidFill>
              </a:rPr>
              <a:t>program using competencies as the</a:t>
            </a:r>
          </a:p>
          <a:p>
            <a:pPr marL="0" indent="0" algn="ctr">
              <a:spcBef>
                <a:spcPts val="0"/>
              </a:spcBef>
              <a:spcAft>
                <a:spcPts val="1200"/>
              </a:spcAft>
              <a:buNone/>
            </a:pPr>
            <a:r>
              <a:rPr lang="en-US" dirty="0">
                <a:solidFill>
                  <a:schemeClr val="tx1"/>
                </a:solidFill>
              </a:rPr>
              <a:t>organizing framework</a:t>
            </a:r>
            <a:r>
              <a:rPr lang="en-US" dirty="0" smtClean="0">
                <a:solidFill>
                  <a:schemeClr val="tx1"/>
                </a:solidFill>
              </a:rPr>
              <a:t>”.</a:t>
            </a:r>
            <a:br>
              <a:rPr lang="en-US" dirty="0" smtClean="0">
                <a:solidFill>
                  <a:schemeClr val="tx1"/>
                </a:solidFill>
              </a:rPr>
            </a:br>
            <a:endParaRPr lang="en-US" dirty="0">
              <a:solidFill>
                <a:schemeClr val="tx1"/>
              </a:solidFill>
            </a:endParaRPr>
          </a:p>
          <a:p>
            <a:pPr marL="0" indent="0" algn="r">
              <a:buNone/>
            </a:pPr>
            <a:r>
              <a:rPr lang="en-US" sz="2000" dirty="0">
                <a:solidFill>
                  <a:schemeClr val="tx1"/>
                </a:solidFill>
              </a:rPr>
              <a:t>© 2009 Royal College and The International CBME Collaborators</a:t>
            </a:r>
            <a:endParaRPr lang="en-CA" sz="2000" dirty="0">
              <a:solidFill>
                <a:schemeClr val="tx1"/>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spTree>
    <p:extLst>
      <p:ext uri="{BB962C8B-B14F-4D97-AF65-F5344CB8AC3E}">
        <p14:creationId xmlns:p14="http://schemas.microsoft.com/office/powerpoint/2010/main" val="3182927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3577</TotalTime>
  <Words>4649</Words>
  <Application>Microsoft Office PowerPoint</Application>
  <PresentationFormat>On-screen Show (4:3)</PresentationFormat>
  <Paragraphs>531</Paragraphs>
  <Slides>43</Slides>
  <Notes>42</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Office Theme</vt:lpstr>
      <vt:lpstr>1_Office Theme</vt:lpstr>
      <vt:lpstr>2_Office Theme</vt:lpstr>
      <vt:lpstr>Help Us Spread the News</vt:lpstr>
      <vt:lpstr>Competence by Design (CBD): Overview</vt:lpstr>
      <vt:lpstr>Why change? </vt:lpstr>
      <vt:lpstr>Why change? </vt:lpstr>
      <vt:lpstr>Why change? </vt:lpstr>
      <vt:lpstr>Why change? </vt:lpstr>
      <vt:lpstr>Why change?</vt:lpstr>
      <vt:lpstr>What is CBME and CBD?</vt:lpstr>
      <vt:lpstr>Competency-Based Medical Education (CBME)</vt:lpstr>
      <vt:lpstr>Focus of CBME</vt:lpstr>
      <vt:lpstr>What is Competence by Design (CBD)?</vt:lpstr>
      <vt:lpstr>Why CBD? </vt:lpstr>
      <vt:lpstr>New World: CBD</vt:lpstr>
      <vt:lpstr>The objective</vt:lpstr>
      <vt:lpstr>Question Period</vt:lpstr>
      <vt:lpstr>Stages, Milestones and EPAs</vt:lpstr>
      <vt:lpstr>Competence Continuum</vt:lpstr>
      <vt:lpstr>Milestones and EPAs at each stage of progression</vt:lpstr>
      <vt:lpstr>Teaching and Assessing with Milestones and EPAs</vt:lpstr>
      <vt:lpstr>Milestones and EPAs</vt:lpstr>
      <vt:lpstr>Unpack Milestones</vt:lpstr>
      <vt:lpstr>Benefits of Milestones  and EPAs in residency</vt:lpstr>
      <vt:lpstr>Question Period</vt:lpstr>
      <vt:lpstr>CanMEDS 2015 </vt:lpstr>
      <vt:lpstr>CanMEDS 2015: What’s New</vt:lpstr>
      <vt:lpstr>Cohorts 1 &amp; 2 Disciplines  Adopting CanMEDS 2015</vt:lpstr>
      <vt:lpstr>CanMEDS 2015  Special OTR Addendum</vt:lpstr>
      <vt:lpstr>CanMEDS 2015  Special OTR Addendum</vt:lpstr>
      <vt:lpstr>Question Period</vt:lpstr>
      <vt:lpstr>CBD Proposed Rollout</vt:lpstr>
      <vt:lpstr>Change to CBD Rollout  for Cohort One</vt:lpstr>
      <vt:lpstr>Proposed CBD Rollout Schedule:  All Residency Programs</vt:lpstr>
      <vt:lpstr>What Does CBD  Discipline Rollout Mean?</vt:lpstr>
      <vt:lpstr>Competency-Based CPD</vt:lpstr>
      <vt:lpstr>Competency-Based CPD:  Next Steps</vt:lpstr>
      <vt:lpstr>Question Period</vt:lpstr>
      <vt:lpstr>ePortfolio</vt:lpstr>
      <vt:lpstr>Technology Vision – MAINPORT ePortfolio</vt:lpstr>
      <vt:lpstr>Working Together to  Develop Technology Solutions</vt:lpstr>
      <vt:lpstr>Question Period</vt:lpstr>
      <vt:lpstr>Summary</vt:lpstr>
      <vt:lpstr>CanMEDS and CBD Resources</vt:lpstr>
      <vt:lpstr>Your Input Matters</vt:lpstr>
    </vt:vector>
  </TitlesOfParts>
  <Company>Royal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CBD and CanMEDS 2015 Tuesday, April 29, 2014 Hosted by: Kevin Imrie, MD, FRCPC</dc:title>
  <dc:creator>Mohr, Crystal</dc:creator>
  <cp:lastModifiedBy>Hesson, Tammy</cp:lastModifiedBy>
  <cp:revision>191</cp:revision>
  <cp:lastPrinted>2014-05-12T15:52:07Z</cp:lastPrinted>
  <dcterms:created xsi:type="dcterms:W3CDTF">2014-05-06T16:03:17Z</dcterms:created>
  <dcterms:modified xsi:type="dcterms:W3CDTF">2016-11-25T17:11:31Z</dcterms:modified>
</cp:coreProperties>
</file>