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4.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5.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7.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8.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9.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0.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1.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2.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3.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14.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5.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6.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7.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8.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9.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20.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21.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22.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23.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24.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25.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26.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27.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28.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29.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30.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31.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32.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33.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34.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35.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36.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37.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38.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39.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40.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41.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notesSlides/notesSlide42.xml" ContentType="application/vnd.openxmlformats-officedocument.presentationml.notesSlide+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4419" r:id="rId3"/>
    <p:sldMasterId id="2147484448" r:id="rId4"/>
    <p:sldMasterId id="2147484496" r:id="rId5"/>
    <p:sldMasterId id="2147484521" r:id="rId6"/>
  </p:sldMasterIdLst>
  <p:notesMasterIdLst>
    <p:notesMasterId r:id="rId50"/>
  </p:notesMasterIdLst>
  <p:sldIdLst>
    <p:sldId id="327" r:id="rId7"/>
    <p:sldId id="257" r:id="rId8"/>
    <p:sldId id="263" r:id="rId9"/>
    <p:sldId id="331" r:id="rId10"/>
    <p:sldId id="332" r:id="rId11"/>
    <p:sldId id="333" r:id="rId12"/>
    <p:sldId id="334" r:id="rId13"/>
    <p:sldId id="338" r:id="rId14"/>
    <p:sldId id="335" r:id="rId15"/>
    <p:sldId id="341" r:id="rId16"/>
    <p:sldId id="342" r:id="rId17"/>
    <p:sldId id="336" r:id="rId18"/>
    <p:sldId id="337" r:id="rId19"/>
    <p:sldId id="370" r:id="rId20"/>
    <p:sldId id="343" r:id="rId21"/>
    <p:sldId id="344" r:id="rId22"/>
    <p:sldId id="339" r:id="rId23"/>
    <p:sldId id="340" r:id="rId24"/>
    <p:sldId id="345" r:id="rId25"/>
    <p:sldId id="356" r:id="rId26"/>
    <p:sldId id="357" r:id="rId27"/>
    <p:sldId id="358" r:id="rId28"/>
    <p:sldId id="359" r:id="rId29"/>
    <p:sldId id="360" r:id="rId30"/>
    <p:sldId id="346" r:id="rId31"/>
    <p:sldId id="347" r:id="rId32"/>
    <p:sldId id="348" r:id="rId33"/>
    <p:sldId id="349" r:id="rId34"/>
    <p:sldId id="361" r:id="rId35"/>
    <p:sldId id="362" r:id="rId36"/>
    <p:sldId id="350" r:id="rId37"/>
    <p:sldId id="363" r:id="rId38"/>
    <p:sldId id="364" r:id="rId39"/>
    <p:sldId id="351" r:id="rId40"/>
    <p:sldId id="352" r:id="rId41"/>
    <p:sldId id="365" r:id="rId42"/>
    <p:sldId id="366" r:id="rId43"/>
    <p:sldId id="353" r:id="rId44"/>
    <p:sldId id="354" r:id="rId45"/>
    <p:sldId id="367" r:id="rId46"/>
    <p:sldId id="355" r:id="rId47"/>
    <p:sldId id="369" r:id="rId48"/>
    <p:sldId id="326" r:id="rId49"/>
  </p:sldIdLst>
  <p:sldSz cx="9144000" cy="6858000" type="screen4x3"/>
  <p:notesSz cx="6858000" cy="9144000"/>
  <p:defaultTex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Brien, Patti" initials="OP" lastIdx="1" clrIdx="0"/>
  <p:cmAuthor id="1" name="Kristopher Tharris" initials="K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5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86906" autoAdjust="0"/>
  </p:normalViewPr>
  <p:slideViewPr>
    <p:cSldViewPr>
      <p:cViewPr>
        <p:scale>
          <a:sx n="83" d="100"/>
          <a:sy n="83" d="100"/>
        </p:scale>
        <p:origin x="-1656" y="192"/>
      </p:cViewPr>
      <p:guideLst>
        <p:guide orient="horz" pos="2160"/>
        <p:guide pos="2880"/>
      </p:guideLst>
    </p:cSldViewPr>
  </p:slideViewPr>
  <p:outlineViewPr>
    <p:cViewPr>
      <p:scale>
        <a:sx n="33" d="100"/>
        <a:sy n="33" d="100"/>
      </p:scale>
      <p:origin x="0" y="1152"/>
    </p:cViewPr>
  </p:outlineViewPr>
  <p:notesTextViewPr>
    <p:cViewPr>
      <p:scale>
        <a:sx n="1" d="1"/>
        <a:sy n="1" d="1"/>
      </p:scale>
      <p:origin x="0" y="0"/>
    </p:cViewPr>
  </p:notesTextViewPr>
  <p:notesViewPr>
    <p:cSldViewPr>
      <p:cViewPr>
        <p:scale>
          <a:sx n="130" d="100"/>
          <a:sy n="130" d="100"/>
        </p:scale>
        <p:origin x="-1524" y="-3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F183D5-85E4-4CA9-8A3F-62710BCBAFCA}" type="datetimeFigureOut">
              <a:rPr lang="en-US" smtClean="0"/>
              <a:t>11/25/2016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3B2232-61BF-4380-87DA-45189964F03F}" type="slidenum">
              <a:rPr lang="en-US" smtClean="0"/>
              <a:t>‹#›</a:t>
            </a:fld>
            <a:endParaRPr lang="en-US"/>
          </a:p>
        </p:txBody>
      </p:sp>
    </p:spTree>
    <p:extLst>
      <p:ext uri="{BB962C8B-B14F-4D97-AF65-F5344CB8AC3E}">
        <p14:creationId xmlns:p14="http://schemas.microsoft.com/office/powerpoint/2010/main" val="3882519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www.royalcollege.ca/portal/page/portal/rc/resources/cbme/resources/faculty_support" TargetMode="External"/><Relationship Id="rId3" Type="http://schemas.openxmlformats.org/officeDocument/2006/relationships/hyperlink" Target="mailto:cbd@collegeroyal.ca" TargetMode="External"/><Relationship Id="rId7" Type="http://schemas.openxmlformats.org/officeDocument/2006/relationships/hyperlink" Target="http://www.royalcollege.ca/portal/page/portal/rc/canmeds/resources/publications#QI_Residency_education" TargetMode="External"/><Relationship Id="rId12" Type="http://schemas.openxmlformats.org/officeDocument/2006/relationships/hyperlink" Target="http://bit.ly/1VJnJDY"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www.royalcollege.ca/portal/page/portal/rc/common/documents/resources/cbd_road_map_f.pdf" TargetMode="External"/><Relationship Id="rId11" Type="http://schemas.openxmlformats.org/officeDocument/2006/relationships/hyperlink" Target="http://www.royalcollege.ca/portal/page/portal/rc/resources/publications/cbd_community_touchpoint" TargetMode="External"/><Relationship Id="rId5" Type="http://schemas.openxmlformats.org/officeDocument/2006/relationships/hyperlink" Target="http://www.royalcollege.ca/portal/page/portal/rc/canmeds/resources/publications" TargetMode="External"/><Relationship Id="rId10" Type="http://schemas.openxmlformats.org/officeDocument/2006/relationships/hyperlink" Target="http://canmeds.collegeroyal.ca/" TargetMode="External"/><Relationship Id="rId4" Type="http://schemas.openxmlformats.org/officeDocument/2006/relationships/hyperlink" Target="http://www.collegeroyal.ca/portal/page/portal/rc/canmeds/framework" TargetMode="External"/><Relationship Id="rId9" Type="http://schemas.openxmlformats.org/officeDocument/2006/relationships/hyperlink" Target="http://www.royalcollege.ca/portal/page/portal/rc/canmeds/resources/pocket_resources"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B0777C-14D1-41DA-B8D3-822E525FFAF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972672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aseline="0" dirty="0">
                <a:latin typeface="Verdana" panose="020B0604030504040204" pitchFamily="34" charset="0"/>
                <a:ea typeface="Verdana" panose="020B0604030504040204" pitchFamily="34" charset="0"/>
                <a:cs typeface="Verdana" panose="020B0604030504040204" pitchFamily="34" charset="0"/>
              </a:rPr>
              <a:t>L’APC pose la question « De quelles aptitudes les </a:t>
            </a:r>
            <a:r>
              <a:rPr lang="fr-CA" b="1" baseline="0" dirty="0">
                <a:latin typeface="Verdana" panose="020B0604030504040204" pitchFamily="34" charset="0"/>
                <a:ea typeface="Verdana" panose="020B0604030504040204" pitchFamily="34" charset="0"/>
                <a:cs typeface="Verdana" panose="020B0604030504040204" pitchFamily="34" charset="0"/>
              </a:rPr>
              <a:t>résidents</a:t>
            </a:r>
            <a:r>
              <a:rPr lang="fr-CA" baseline="0" dirty="0">
                <a:latin typeface="Verdana" panose="020B0604030504040204" pitchFamily="34" charset="0"/>
                <a:ea typeface="Verdana" panose="020B0604030504040204" pitchFamily="34" charset="0"/>
                <a:cs typeface="Verdana" panose="020B0604030504040204" pitchFamily="34" charset="0"/>
              </a:rPr>
              <a:t> doivent-ils faire preuve</a:t>
            </a:r>
          </a:p>
          <a:p>
            <a:pPr marL="800100" lvl="1" indent="-342900">
              <a:buFont typeface="Arial" panose="020B0604020202020204" pitchFamily="34" charset="0"/>
              <a:buChar char="•"/>
            </a:pPr>
            <a:r>
              <a:rPr lang="fr-CA" baseline="0" dirty="0">
                <a:latin typeface="Verdana" panose="020B0604030504040204" pitchFamily="34" charset="0"/>
                <a:ea typeface="Verdana" panose="020B0604030504040204" pitchFamily="34" charset="0"/>
                <a:cs typeface="Verdana" panose="020B0604030504040204" pitchFamily="34" charset="0"/>
              </a:rPr>
              <a:t>à chaque étape de la formation?</a:t>
            </a:r>
          </a:p>
          <a:p>
            <a:pPr marL="800100" lvl="1" indent="-342900">
              <a:buFont typeface="Arial" panose="020B0604020202020204" pitchFamily="34" charset="0"/>
              <a:buChar char="•"/>
            </a:pPr>
            <a:r>
              <a:rPr lang="fr-CA" baseline="0" dirty="0">
                <a:latin typeface="Verdana" panose="020B0604030504040204" pitchFamily="34" charset="0"/>
                <a:ea typeface="Verdana" panose="020B0604030504040204" pitchFamily="34" charset="0"/>
                <a:cs typeface="Verdana" panose="020B0604030504040204" pitchFamily="34" charset="0"/>
              </a:rPr>
              <a:t>afin de passer à la pratique autonome</a:t>
            </a:r>
            <a:r>
              <a:rPr lang="fr-CA" baseline="0" dirty="0" smtClean="0">
                <a:latin typeface="Verdana" panose="020B0604030504040204" pitchFamily="34" charset="0"/>
                <a:ea typeface="Verdana" panose="020B0604030504040204" pitchFamily="34" charset="0"/>
                <a:cs typeface="Verdana" panose="020B0604030504040204" pitchFamily="34" charset="0"/>
              </a:rPr>
              <a:t>? »</a:t>
            </a:r>
            <a:endParaRPr lang="fr-CA" baseline="0" dirty="0">
              <a:latin typeface="Verdana" panose="020B0604030504040204" pitchFamily="34" charset="0"/>
              <a:ea typeface="Verdana" panose="020B0604030504040204" pitchFamily="34" charset="0"/>
              <a:cs typeface="Verdana" panose="020B0604030504040204" pitchFamily="34" charset="0"/>
            </a:endParaRPr>
          </a:p>
          <a:p>
            <a:pPr marL="0" lvl="0" indent="0">
              <a:buFont typeface="Arial" panose="020B0604020202020204" pitchFamily="34" charset="0"/>
              <a:buNone/>
            </a:pPr>
            <a:r>
              <a:rPr lang="fr-CA" baseline="0" dirty="0">
                <a:latin typeface="Verdana" panose="020B0604030504040204" pitchFamily="34" charset="0"/>
                <a:ea typeface="Verdana" panose="020B0604030504040204" pitchFamily="34" charset="0"/>
                <a:cs typeface="Verdana" panose="020B0604030504040204" pitchFamily="34" charset="0"/>
              </a:rPr>
              <a:t>Elle demande également « Comment les </a:t>
            </a:r>
            <a:r>
              <a:rPr lang="fr-CA" b="1" baseline="0" dirty="0">
                <a:latin typeface="Verdana" panose="020B0604030504040204" pitchFamily="34" charset="0"/>
                <a:ea typeface="Verdana" panose="020B0604030504040204" pitchFamily="34" charset="0"/>
                <a:cs typeface="Verdana" panose="020B0604030504040204" pitchFamily="34" charset="0"/>
              </a:rPr>
              <a:t>médecins en exercice</a:t>
            </a:r>
            <a:r>
              <a:rPr lang="fr-CA" baseline="0" dirty="0">
                <a:latin typeface="Verdana" panose="020B0604030504040204" pitchFamily="34" charset="0"/>
                <a:ea typeface="Verdana" panose="020B0604030504040204" pitchFamily="34" charset="0"/>
                <a:cs typeface="Verdana" panose="020B0604030504040204" pitchFamily="34" charset="0"/>
              </a:rPr>
              <a:t> </a:t>
            </a:r>
            <a:r>
              <a:rPr lang="fr-CA" baseline="0" dirty="0" smtClean="0">
                <a:latin typeface="Verdana" panose="020B0604030504040204" pitchFamily="34" charset="0"/>
                <a:ea typeface="Verdana" panose="020B0604030504040204" pitchFamily="34" charset="0"/>
                <a:cs typeface="Verdana" panose="020B0604030504040204" pitchFamily="34" charset="0"/>
              </a:rPr>
              <a:t>progressent </a:t>
            </a:r>
            <a:r>
              <a:rPr lang="fr-CA" baseline="0" dirty="0">
                <a:latin typeface="Verdana" panose="020B0604030504040204" pitchFamily="34" charset="0"/>
                <a:ea typeface="Verdana" panose="020B0604030504040204" pitchFamily="34" charset="0"/>
                <a:cs typeface="Verdana" panose="020B0604030504040204" pitchFamily="34" charset="0"/>
              </a:rPr>
              <a:t>pour que la compétence se transforme en expertise? »</a:t>
            </a:r>
            <a:endParaRPr lang="en-CA" b="1" dirty="0" smtClean="0">
              <a:latin typeface="Verdana" panose="020B0604030504040204" pitchFamily="34" charset="0"/>
              <a:ea typeface="Verdana" panose="020B0604030504040204" pitchFamily="34" charset="0"/>
              <a:cs typeface="Verdana" panose="020B0604030504040204" pitchFamily="34" charset="0"/>
            </a:endParaRPr>
          </a:p>
          <a:p>
            <a:endParaRPr lang="en-CA"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AE3B2232-61BF-4380-87DA-45189964F03F}" type="slidenum">
              <a:rPr lang="en-US" smtClean="0"/>
              <a:t>10</a:t>
            </a:fld>
            <a:endParaRPr lang="en-US"/>
          </a:p>
        </p:txBody>
      </p:sp>
    </p:spTree>
    <p:extLst>
      <p:ext uri="{BB962C8B-B14F-4D97-AF65-F5344CB8AC3E}">
        <p14:creationId xmlns:p14="http://schemas.microsoft.com/office/powerpoint/2010/main" val="1076609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La compétence par conception, ou CPC, est l’initiative par laquelle le Collège royal présente une approche par compétences à l’égard de la formation et de l’apprentissage </a:t>
            </a:r>
            <a:r>
              <a:rPr lang="fr-CA" baseline="0" dirty="0" smtClean="0"/>
              <a:t>à vie des </a:t>
            </a:r>
            <a:r>
              <a:rPr lang="fr-CA" baseline="0" dirty="0"/>
              <a:t>médecins spécialistes au Canada.</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La CPC se centre sur </a:t>
            </a:r>
            <a:r>
              <a:rPr lang="fr-CA" baseline="0" dirty="0">
                <a:solidFill>
                  <a:schemeClr val="tx1"/>
                </a:solidFill>
              </a:rPr>
              <a:t>le continuum d’apprentissage à partir de la résidence jusqu’à la retraite, et est conçue pour répondre aux besoins en matière de soins de santé de la population et améliorer les résultats pour les patients.</a:t>
            </a:r>
          </a:p>
          <a:p>
            <a:endParaRPr lang="en-US" dirty="0"/>
          </a:p>
        </p:txBody>
      </p:sp>
      <p:sp>
        <p:nvSpPr>
          <p:cNvPr id="4" name="Slide Number Placeholder 3"/>
          <p:cNvSpPr>
            <a:spLocks noGrp="1"/>
          </p:cNvSpPr>
          <p:nvPr>
            <p:ph type="sldNum" sz="quarter" idx="10"/>
          </p:nvPr>
        </p:nvSpPr>
        <p:spPr/>
        <p:txBody>
          <a:bodyPr/>
          <a:lstStyle/>
          <a:p>
            <a:fld id="{251A8FDD-5DCF-47D9-8026-9FFE22E7986C}" type="slidenum">
              <a:rPr lang="en-US" smtClean="0"/>
              <a:pPr/>
              <a:t>11</a:t>
            </a:fld>
            <a:endParaRPr lang="en-US" dirty="0"/>
          </a:p>
        </p:txBody>
      </p:sp>
    </p:spTree>
    <p:extLst>
      <p:ext uri="{BB962C8B-B14F-4D97-AF65-F5344CB8AC3E}">
        <p14:creationId xmlns:p14="http://schemas.microsoft.com/office/powerpoint/2010/main" val="3156492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fr-CA" sz="1200" kern="1200" baseline="0" dirty="0">
                <a:solidFill>
                  <a:schemeClr val="tx1"/>
                </a:solidFill>
                <a:effectLst/>
                <a:latin typeface="+mn-lt"/>
                <a:ea typeface="+mn-ea"/>
                <a:cs typeface="+mn-cs"/>
              </a:rPr>
              <a:t>La CPC vise à</a:t>
            </a:r>
          </a:p>
          <a:p>
            <a:pPr marL="685800" lvl="1" indent="-228600">
              <a:buFont typeface="Arial" panose="020B0604020202020204" pitchFamily="34" charset="0"/>
              <a:buChar char="•"/>
            </a:pPr>
            <a:r>
              <a:rPr lang="fr-CA" sz="1200" kern="1200" baseline="0" dirty="0">
                <a:solidFill>
                  <a:schemeClr val="tx1"/>
                </a:solidFill>
                <a:effectLst/>
                <a:latin typeface="+mn-lt"/>
                <a:ea typeface="+mn-ea"/>
                <a:cs typeface="+mn-cs"/>
              </a:rPr>
              <a:t>harmoniser la formation spécialisée avec les recommandations des projets </a:t>
            </a:r>
            <a:r>
              <a:rPr lang="fr-CA" baseline="0" dirty="0">
                <a:solidFill>
                  <a:schemeClr val="tx1"/>
                </a:solidFill>
              </a:rPr>
              <a:t>de l’Avenir de l’éducation médicale au </a:t>
            </a:r>
            <a:r>
              <a:rPr lang="fr-CA" baseline="0" dirty="0" smtClean="0">
                <a:solidFill>
                  <a:schemeClr val="tx1"/>
                </a:solidFill>
              </a:rPr>
              <a:t>Canada — volet postdoctoral (</a:t>
            </a:r>
            <a:r>
              <a:rPr lang="fr-CA" b="1" baseline="0" dirty="0" smtClean="0">
                <a:solidFill>
                  <a:schemeClr val="tx1"/>
                </a:solidFill>
              </a:rPr>
              <a:t>AEMC-PD</a:t>
            </a:r>
            <a:r>
              <a:rPr lang="fr-CA" baseline="0" dirty="0">
                <a:solidFill>
                  <a:schemeClr val="tx1"/>
                </a:solidFill>
              </a:rPr>
              <a:t>) et de l’Avenir de l’éducation médicale au Canada — développement professionnel continu (</a:t>
            </a:r>
            <a:r>
              <a:rPr lang="fr-CA" b="1" baseline="0" dirty="0">
                <a:solidFill>
                  <a:schemeClr val="tx1"/>
                </a:solidFill>
              </a:rPr>
              <a:t>AEMC-DPC</a:t>
            </a:r>
            <a:r>
              <a:rPr lang="fr-CA" baseline="0" dirty="0">
                <a:solidFill>
                  <a:schemeClr val="tx1"/>
                </a:solidFill>
              </a:rPr>
              <a:t>);</a:t>
            </a:r>
          </a:p>
          <a:p>
            <a:pPr marL="685800" lvl="1" indent="-228600">
              <a:buFont typeface="Arial" panose="020B0604020202020204" pitchFamily="34" charset="0"/>
              <a:buChar char="•"/>
            </a:pPr>
            <a:r>
              <a:rPr lang="fr-CA" sz="1200" kern="1200" baseline="0" dirty="0">
                <a:solidFill>
                  <a:schemeClr val="tx1"/>
                </a:solidFill>
                <a:effectLst/>
                <a:latin typeface="+mn-lt"/>
                <a:ea typeface="+mn-ea"/>
                <a:cs typeface="+mn-cs"/>
              </a:rPr>
              <a:t>soutenir l’élaboration de la formation et du développement professionnel continu (DPC) fondés sur les compétences et axés sur les apprenants;</a:t>
            </a:r>
          </a:p>
          <a:p>
            <a:pPr marL="685800" lvl="1" indent="-228600">
              <a:buFont typeface="Arial" panose="020B0604020202020204" pitchFamily="34" charset="0"/>
              <a:buChar char="•"/>
            </a:pPr>
            <a:r>
              <a:rPr lang="fr-CA" sz="1200" kern="1200" baseline="0" dirty="0">
                <a:solidFill>
                  <a:schemeClr val="tx1"/>
                </a:solidFill>
                <a:effectLst/>
                <a:latin typeface="+mn-lt"/>
                <a:ea typeface="+mn-ea"/>
                <a:cs typeface="+mn-cs"/>
              </a:rPr>
              <a:t>refléter le mouvement qui se dessine à l’échelle mondiale vers une approche par compétences en formation médicale, et y donner suite.</a:t>
            </a:r>
          </a:p>
          <a:p>
            <a:pPr defTabSz="457174">
              <a:defRPr/>
            </a:pPr>
            <a:endParaRPr lang="en-CA" b="1" dirty="0" smtClean="0">
              <a:solidFill>
                <a:srgbClr val="FF0000"/>
              </a:solidFill>
              <a:effectLst/>
            </a:endParaRPr>
          </a:p>
          <a:p>
            <a:endParaRPr lang="en-CA" dirty="0"/>
          </a:p>
        </p:txBody>
      </p:sp>
      <p:sp>
        <p:nvSpPr>
          <p:cNvPr id="4" name="Slide Number Placeholder 3"/>
          <p:cNvSpPr>
            <a:spLocks noGrp="1"/>
          </p:cNvSpPr>
          <p:nvPr>
            <p:ph type="sldNum" sz="quarter" idx="10"/>
          </p:nvPr>
        </p:nvSpPr>
        <p:spPr/>
        <p:txBody>
          <a:bodyPr/>
          <a:lstStyle/>
          <a:p>
            <a:fld id="{AE3B2232-61BF-4380-87DA-45189964F03F}" type="slidenum">
              <a:rPr lang="en-US" smtClean="0"/>
              <a:t>12</a:t>
            </a:fld>
            <a:endParaRPr lang="en-US"/>
          </a:p>
        </p:txBody>
      </p:sp>
    </p:spTree>
    <p:extLst>
      <p:ext uri="{BB962C8B-B14F-4D97-AF65-F5344CB8AC3E}">
        <p14:creationId xmlns:p14="http://schemas.microsoft.com/office/powerpoint/2010/main" val="1076609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baseline="0" dirty="0"/>
              <a:t>Dans l’ensemble, la CPC est une approche qui assure que les apprenants et les médecins en exercice possèdent, et démontrent qu’ils possèdent, les habiletés nécessaires à leur travail dans le contexte du moment.</a:t>
            </a:r>
          </a:p>
          <a:p>
            <a:pPr marL="171450" indent="-171450">
              <a:buFont typeface="Arial" panose="020B0604020202020204" pitchFamily="34" charset="0"/>
              <a:buChar char="•"/>
            </a:pPr>
            <a:r>
              <a:rPr lang="fr-CA" baseline="0" dirty="0"/>
              <a:t>Le but ultime de la CPC est d’améliorer les soins aux </a:t>
            </a:r>
            <a:r>
              <a:rPr lang="fr-CA" baseline="0" dirty="0" smtClean="0"/>
              <a:t>patients.</a:t>
            </a:r>
            <a:endParaRPr lang="en-US" dirty="0" smtClean="0"/>
          </a:p>
          <a:p>
            <a:endParaRPr lang="en-CA" dirty="0"/>
          </a:p>
        </p:txBody>
      </p:sp>
      <p:sp>
        <p:nvSpPr>
          <p:cNvPr id="4" name="Slide Number Placeholder 3"/>
          <p:cNvSpPr>
            <a:spLocks noGrp="1"/>
          </p:cNvSpPr>
          <p:nvPr>
            <p:ph type="sldNum" sz="quarter" idx="10"/>
          </p:nvPr>
        </p:nvSpPr>
        <p:spPr/>
        <p:txBody>
          <a:bodyPr/>
          <a:lstStyle/>
          <a:p>
            <a:fld id="{AE3B2232-61BF-4380-87DA-45189964F03F}" type="slidenum">
              <a:rPr lang="en-US" smtClean="0"/>
              <a:t>13</a:t>
            </a:fld>
            <a:endParaRPr lang="en-US"/>
          </a:p>
        </p:txBody>
      </p:sp>
    </p:spTree>
    <p:extLst>
      <p:ext uri="{BB962C8B-B14F-4D97-AF65-F5344CB8AC3E}">
        <p14:creationId xmlns:p14="http://schemas.microsoft.com/office/powerpoint/2010/main" val="1076609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AE3B2232-61BF-4380-87DA-45189964F03F}" type="slidenum">
              <a:rPr lang="en-US" smtClean="0"/>
              <a:t>14</a:t>
            </a:fld>
            <a:endParaRPr lang="en-US"/>
          </a:p>
        </p:txBody>
      </p:sp>
    </p:spTree>
    <p:extLst>
      <p:ext uri="{BB962C8B-B14F-4D97-AF65-F5344CB8AC3E}">
        <p14:creationId xmlns:p14="http://schemas.microsoft.com/office/powerpoint/2010/main" val="3936295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35" indent="-168235">
              <a:buFont typeface="Arial" pitchFamily="34" charset="0"/>
              <a:buChar char="•"/>
            </a:pPr>
            <a:endParaRPr lang="fr-CA" noProof="0" dirty="0"/>
          </a:p>
        </p:txBody>
      </p:sp>
      <p:sp>
        <p:nvSpPr>
          <p:cNvPr id="4" name="Slide Number Placeholder 3"/>
          <p:cNvSpPr>
            <a:spLocks noGrp="1"/>
          </p:cNvSpPr>
          <p:nvPr>
            <p:ph type="sldNum" sz="quarter" idx="10"/>
          </p:nvPr>
        </p:nvSpPr>
        <p:spPr/>
        <p:txBody>
          <a:bodyPr/>
          <a:lstStyle/>
          <a:p>
            <a:fld id="{5A6EA532-0E50-A244-BC95-CADB00489449}"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991896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indent="-174625">
              <a:buFontTx/>
              <a:buChar char="•"/>
            </a:pPr>
            <a:r>
              <a:rPr lang="fr-CA" altLang="en-US" baseline="0" dirty="0"/>
              <a:t>Maintenant que vous avez une petite idée de ce qu’est la CPC, abordons les façons de la concrétiser.</a:t>
            </a:r>
          </a:p>
          <a:p>
            <a:pPr marL="174625" indent="-174625">
              <a:buFontTx/>
              <a:buChar char="•"/>
            </a:pPr>
            <a:r>
              <a:rPr lang="fr-CA" altLang="en-US" baseline="0" dirty="0"/>
              <a:t>Pour comprendre comment fonctionnera la CPC, il est utile d’en savoir plus sur quelques concepts fondamentaux.</a:t>
            </a:r>
          </a:p>
          <a:p>
            <a:pPr marL="631825" lvl="1" indent="-174625">
              <a:buFontTx/>
              <a:buChar char="•"/>
            </a:pPr>
            <a:r>
              <a:rPr lang="fr-CA" altLang="en-US" baseline="0" dirty="0"/>
              <a:t>Étapes de la </a:t>
            </a:r>
            <a:r>
              <a:rPr lang="fr-CA" altLang="en-US" baseline="0" dirty="0" smtClean="0"/>
              <a:t>progression</a:t>
            </a:r>
            <a:endParaRPr lang="fr-CA" altLang="en-US" baseline="0" dirty="0"/>
          </a:p>
          <a:p>
            <a:pPr marL="631825" lvl="1" indent="-174625">
              <a:buFontTx/>
              <a:buChar char="•"/>
            </a:pPr>
            <a:r>
              <a:rPr lang="fr-CA" altLang="en-US" baseline="0" dirty="0" smtClean="0"/>
              <a:t>Jalons</a:t>
            </a:r>
          </a:p>
          <a:p>
            <a:pPr marL="631825" lvl="1" indent="-174625">
              <a:buFontTx/>
              <a:buChar char="•"/>
            </a:pPr>
            <a:r>
              <a:rPr lang="fr-FR" dirty="0" smtClean="0"/>
              <a:t>Activités professionnelles confiables (APC)</a:t>
            </a:r>
            <a:endParaRPr lang="en-CA" dirty="0" smtClean="0"/>
          </a:p>
          <a:p>
            <a:endParaRPr lang="en-CA" dirty="0"/>
          </a:p>
        </p:txBody>
      </p:sp>
      <p:sp>
        <p:nvSpPr>
          <p:cNvPr id="4" name="Slide Number Placeholder 3"/>
          <p:cNvSpPr>
            <a:spLocks noGrp="1"/>
          </p:cNvSpPr>
          <p:nvPr>
            <p:ph type="sldNum" sz="quarter" idx="10"/>
          </p:nvPr>
        </p:nvSpPr>
        <p:spPr/>
        <p:txBody>
          <a:bodyPr/>
          <a:lstStyle/>
          <a:p>
            <a:fld id="{AE3B2232-61BF-4380-87DA-45189964F03F}" type="slidenum">
              <a:rPr lang="en-US" smtClean="0"/>
              <a:t>16</a:t>
            </a:fld>
            <a:endParaRPr lang="en-US"/>
          </a:p>
        </p:txBody>
      </p:sp>
    </p:spTree>
    <p:extLst>
      <p:ext uri="{BB962C8B-B14F-4D97-AF65-F5344CB8AC3E}">
        <p14:creationId xmlns:p14="http://schemas.microsoft.com/office/powerpoint/2010/main" val="3099390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baseline="0" dirty="0"/>
              <a:t>Commençons par les étapes.</a:t>
            </a:r>
          </a:p>
          <a:p>
            <a:pPr marL="171450" indent="-171450">
              <a:buFont typeface="Arial" panose="020B0604020202020204" pitchFamily="34" charset="0"/>
              <a:buChar char="•"/>
            </a:pPr>
            <a:r>
              <a:rPr lang="fr-CA" baseline="0" dirty="0"/>
              <a:t>La CPC repose sur l’idée que le continuum d’apprentissage </a:t>
            </a:r>
            <a:r>
              <a:rPr lang="fr-CA" baseline="0" dirty="0" smtClean="0"/>
              <a:t>— </a:t>
            </a:r>
            <a:r>
              <a:rPr lang="fr-CA" baseline="0" dirty="0"/>
              <a:t>de la résidence à la retraite — peut se diviser en une série </a:t>
            </a:r>
            <a:r>
              <a:rPr lang="fr-CA" baseline="0" dirty="0" smtClean="0"/>
              <a:t>d’étapes </a:t>
            </a:r>
            <a:r>
              <a:rPr lang="fr-CA" baseline="0" dirty="0"/>
              <a:t>de progression.</a:t>
            </a:r>
          </a:p>
          <a:p>
            <a:pPr marL="171450" indent="-171450">
              <a:buFont typeface="Arial" panose="020B0604020202020204" pitchFamily="34" charset="0"/>
              <a:buChar char="•"/>
            </a:pPr>
            <a:r>
              <a:rPr lang="fr-CA" baseline="0" dirty="0"/>
              <a:t>À chaque étape, la CPC demande quel est le résultat escompté.</a:t>
            </a:r>
          </a:p>
          <a:p>
            <a:pPr marL="171450" indent="-171450">
              <a:buFont typeface="Arial" panose="020B0604020202020204" pitchFamily="34" charset="0"/>
              <a:buChar char="•"/>
            </a:pPr>
            <a:r>
              <a:rPr lang="fr-CA" baseline="0" dirty="0"/>
              <a:t>Ainsi, pour l’apprenant en « transition vers la pratique », la question qui se pose est la suivante : « Quelles sont les compétences et les habiletés dont les apprenants ont besoin pour exercer efficacement la profession au stade de la pratique autonome? »</a:t>
            </a:r>
          </a:p>
          <a:p>
            <a:endParaRPr lang="en-US" dirty="0" smtClean="0"/>
          </a:p>
          <a:p>
            <a:endParaRPr lang="en-CA" dirty="0"/>
          </a:p>
        </p:txBody>
      </p:sp>
      <p:sp>
        <p:nvSpPr>
          <p:cNvPr id="4" name="Slide Number Placeholder 3"/>
          <p:cNvSpPr>
            <a:spLocks noGrp="1"/>
          </p:cNvSpPr>
          <p:nvPr>
            <p:ph type="sldNum" sz="quarter" idx="10"/>
          </p:nvPr>
        </p:nvSpPr>
        <p:spPr/>
        <p:txBody>
          <a:bodyPr/>
          <a:lstStyle/>
          <a:p>
            <a:fld id="{AE3B2232-61BF-4380-87DA-45189964F03F}" type="slidenum">
              <a:rPr lang="en-US" smtClean="0"/>
              <a:t>17</a:t>
            </a:fld>
            <a:endParaRPr lang="en-US"/>
          </a:p>
        </p:txBody>
      </p:sp>
    </p:spTree>
    <p:extLst>
      <p:ext uri="{BB962C8B-B14F-4D97-AF65-F5344CB8AC3E}">
        <p14:creationId xmlns:p14="http://schemas.microsoft.com/office/powerpoint/2010/main" val="1076609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baseline="0" dirty="0"/>
              <a:t>À chaque étape, la CPC </a:t>
            </a:r>
            <a:r>
              <a:rPr lang="fr-CA" baseline="0" dirty="0" smtClean="0"/>
              <a:t>examine </a:t>
            </a:r>
            <a:r>
              <a:rPr lang="fr-CA" baseline="0" dirty="0"/>
              <a:t>les habiletés et les activités </a:t>
            </a:r>
            <a:r>
              <a:rPr lang="fr-CA" baseline="0" dirty="0" smtClean="0"/>
              <a:t>nécessaires </a:t>
            </a:r>
            <a:r>
              <a:rPr lang="fr-CA" baseline="0" dirty="0"/>
              <a:t>à l’atteinte des résultats escomptés.</a:t>
            </a:r>
          </a:p>
          <a:p>
            <a:pPr marL="171450" indent="-171450">
              <a:buFont typeface="Arial" panose="020B0604020202020204" pitchFamily="34" charset="0"/>
              <a:buChar char="•"/>
            </a:pPr>
            <a:r>
              <a:rPr lang="fr-CA" baseline="0" dirty="0"/>
              <a:t>Ces habiletés et activités servent d’indicateurs de la compétence pour l’étape.</a:t>
            </a:r>
          </a:p>
          <a:p>
            <a:pPr marL="628650" lvl="1" indent="-171450">
              <a:buFont typeface="Arial" panose="020B0604020202020204" pitchFamily="34" charset="0"/>
              <a:buChar char="•"/>
            </a:pPr>
            <a:r>
              <a:rPr lang="fr-CA" baseline="0" dirty="0"/>
              <a:t>Dans notre nouvel univers fondé sur les compétences, les habiletés de l’apprenant sont </a:t>
            </a:r>
            <a:r>
              <a:rPr lang="fr-CA" baseline="0" dirty="0" smtClean="0"/>
              <a:t>appelées </a:t>
            </a:r>
            <a:r>
              <a:rPr lang="fr-CA" baseline="0" dirty="0"/>
              <a:t>des jalons.</a:t>
            </a:r>
          </a:p>
          <a:p>
            <a:pPr marL="628650" lvl="1" indent="-171450">
              <a:buFont typeface="Arial" panose="020B0604020202020204" pitchFamily="34" charset="0"/>
              <a:buChar char="•"/>
            </a:pPr>
            <a:r>
              <a:rPr lang="fr-CA" baseline="0" dirty="0"/>
              <a:t>On désigne par le nom </a:t>
            </a:r>
            <a:r>
              <a:rPr lang="fr-CA" baseline="0" dirty="0" smtClean="0"/>
              <a:t>d’activités professionnelles acquises et validées, </a:t>
            </a:r>
            <a:r>
              <a:rPr lang="fr-CA" baseline="0" dirty="0"/>
              <a:t>ou </a:t>
            </a:r>
            <a:r>
              <a:rPr lang="fr-CA" baseline="0" dirty="0" smtClean="0"/>
              <a:t>EPA, </a:t>
            </a:r>
            <a:r>
              <a:rPr lang="fr-CA" baseline="0" dirty="0"/>
              <a:t>les tâches ou activités qui doivent être réalisées.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kern="1200" baseline="0" dirty="0">
                <a:solidFill>
                  <a:schemeClr val="tx1"/>
                </a:solidFill>
                <a:effectLst/>
              </a:rPr>
              <a:t>Ce qui </a:t>
            </a:r>
            <a:r>
              <a:rPr lang="fr-CA" b="1" i="1" kern="1200" baseline="0" dirty="0">
                <a:solidFill>
                  <a:schemeClr val="tx1"/>
                </a:solidFill>
                <a:effectLst/>
              </a:rPr>
              <a:t>distingue véritablement</a:t>
            </a:r>
            <a:r>
              <a:rPr lang="fr-CA" kern="1200" baseline="0" dirty="0">
                <a:solidFill>
                  <a:schemeClr val="tx1"/>
                </a:solidFill>
                <a:effectLst/>
              </a:rPr>
              <a:t> </a:t>
            </a:r>
            <a:r>
              <a:rPr lang="fr-CA" kern="1200" baseline="0" dirty="0" smtClean="0">
                <a:solidFill>
                  <a:schemeClr val="tx1"/>
                </a:solidFill>
                <a:effectLst/>
              </a:rPr>
              <a:t> les EPA </a:t>
            </a:r>
            <a:r>
              <a:rPr lang="fr-CA" kern="1200" baseline="0" dirty="0">
                <a:solidFill>
                  <a:schemeClr val="tx1"/>
                </a:solidFill>
                <a:effectLst/>
              </a:rPr>
              <a:t>des jalons est le fait que les </a:t>
            </a:r>
            <a:r>
              <a:rPr lang="fr-CA" kern="1200" baseline="0" dirty="0" smtClean="0">
                <a:solidFill>
                  <a:schemeClr val="tx1"/>
                </a:solidFill>
                <a:effectLst/>
              </a:rPr>
              <a:t>EPA </a:t>
            </a:r>
            <a:r>
              <a:rPr lang="fr-CA" kern="1200" baseline="0" dirty="0">
                <a:solidFill>
                  <a:schemeClr val="tx1"/>
                </a:solidFill>
                <a:effectLst/>
              </a:rPr>
              <a:t>sont des tâches ou des activités professionnelles </a:t>
            </a:r>
            <a:r>
              <a:rPr lang="fr-CA" kern="1200" baseline="0" dirty="0" smtClean="0">
                <a:solidFill>
                  <a:schemeClr val="tx1"/>
                </a:solidFill>
                <a:effectLst/>
              </a:rPr>
              <a:t>qui </a:t>
            </a:r>
            <a:r>
              <a:rPr lang="fr-CA" kern="1200" baseline="0" dirty="0">
                <a:solidFill>
                  <a:schemeClr val="tx1"/>
                </a:solidFill>
                <a:effectLst/>
              </a:rPr>
              <a:t>doivent être accomplies, alors que les jalons renvoient aux habiletés de la personne.</a:t>
            </a:r>
          </a:p>
          <a:p>
            <a:pPr marL="171450" indent="-171450">
              <a:buFont typeface="Arial" panose="020B0604020202020204" pitchFamily="34" charset="0"/>
              <a:buChar char="•"/>
            </a:pPr>
            <a:r>
              <a:rPr lang="fr-CA" baseline="0" dirty="0"/>
              <a:t>Comme vous pouvez le voir sur le schéma, </a:t>
            </a:r>
            <a:r>
              <a:rPr lang="fr-CA" baseline="0" dirty="0" smtClean="0"/>
              <a:t>une EPA </a:t>
            </a:r>
            <a:r>
              <a:rPr lang="fr-CA" baseline="0" dirty="0"/>
              <a:t>est habituellement </a:t>
            </a:r>
            <a:r>
              <a:rPr lang="fr-CA" baseline="0" dirty="0" smtClean="0"/>
              <a:t>constituée </a:t>
            </a:r>
            <a:r>
              <a:rPr lang="fr-CA" baseline="0" dirty="0"/>
              <a:t>d’un certain nombre de jalons susceptibles d’être enseignés.</a:t>
            </a:r>
          </a:p>
          <a:p>
            <a:pPr marL="1714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solidFill>
                  <a:schemeClr val="tx1"/>
                </a:solidFill>
              </a:rPr>
              <a:t>Les « soins initiaux dans des situations oncologiques urgentes et émergentes » représentent un exemple </a:t>
            </a:r>
            <a:r>
              <a:rPr lang="fr-CA" baseline="0" dirty="0" smtClean="0">
                <a:solidFill>
                  <a:schemeClr val="tx1"/>
                </a:solidFill>
              </a:rPr>
              <a:t>d’EPA </a:t>
            </a:r>
            <a:r>
              <a:rPr lang="fr-CA" baseline="0" dirty="0">
                <a:solidFill>
                  <a:schemeClr val="tx1"/>
                </a:solidFill>
              </a:rPr>
              <a:t>dans le domaine de l’oncologie médicale.</a:t>
            </a:r>
          </a:p>
          <a:p>
            <a:pPr marL="1714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solidFill>
                  <a:schemeClr val="tx1"/>
                </a:solidFill>
              </a:rPr>
              <a:t>Des exemples de jalons dans </a:t>
            </a:r>
            <a:r>
              <a:rPr lang="fr-CA" baseline="0" dirty="0" smtClean="0">
                <a:solidFill>
                  <a:schemeClr val="tx1"/>
                </a:solidFill>
              </a:rPr>
              <a:t>cette EPA </a:t>
            </a:r>
            <a:r>
              <a:rPr lang="fr-CA" baseline="0" dirty="0">
                <a:solidFill>
                  <a:schemeClr val="tx1"/>
                </a:solidFill>
              </a:rPr>
              <a:t>seraient de</a:t>
            </a:r>
          </a:p>
          <a:p>
            <a:pPr marL="6286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solidFill>
                  <a:schemeClr val="tx1"/>
                </a:solidFill>
              </a:rPr>
              <a:t>choisir et d’appliquer les interventions appropriées pour les problèmes oncologiques urgents et émergents;</a:t>
            </a:r>
          </a:p>
          <a:p>
            <a:pPr marL="6286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discerner les limites de leur propre expertise et rechercher une assistance et une supervision appropriées.</a:t>
            </a:r>
            <a:endParaRPr lang="en-US" dirty="0" smtClean="0">
              <a:solidFill>
                <a:schemeClr val="tx1"/>
              </a:solidFill>
            </a:endParaRPr>
          </a:p>
          <a:p>
            <a:endParaRPr lang="en-CA" dirty="0"/>
          </a:p>
        </p:txBody>
      </p:sp>
      <p:sp>
        <p:nvSpPr>
          <p:cNvPr id="4" name="Slide Number Placeholder 3"/>
          <p:cNvSpPr>
            <a:spLocks noGrp="1"/>
          </p:cNvSpPr>
          <p:nvPr>
            <p:ph type="sldNum" sz="quarter" idx="10"/>
          </p:nvPr>
        </p:nvSpPr>
        <p:spPr/>
        <p:txBody>
          <a:bodyPr/>
          <a:lstStyle/>
          <a:p>
            <a:fld id="{AE3B2232-61BF-4380-87DA-45189964F03F}" type="slidenum">
              <a:rPr lang="en-US" smtClean="0"/>
              <a:t>18</a:t>
            </a:fld>
            <a:endParaRPr lang="en-US"/>
          </a:p>
        </p:txBody>
      </p:sp>
    </p:spTree>
    <p:extLst>
      <p:ext uri="{BB962C8B-B14F-4D97-AF65-F5344CB8AC3E}">
        <p14:creationId xmlns:p14="http://schemas.microsoft.com/office/powerpoint/2010/main" val="1076609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sz="1200" kern="1200" baseline="0" dirty="0" smtClean="0">
                <a:solidFill>
                  <a:schemeClr val="tx1"/>
                </a:solidFill>
                <a:effectLst/>
                <a:latin typeface="+mn-lt"/>
                <a:ea typeface="+mn-ea"/>
                <a:cs typeface="+mn-cs"/>
              </a:rPr>
              <a:t>Nous </a:t>
            </a:r>
            <a:r>
              <a:rPr lang="fr-CA" sz="1200" kern="1200" baseline="0" dirty="0">
                <a:solidFill>
                  <a:schemeClr val="tx1"/>
                </a:solidFill>
                <a:effectLst/>
                <a:latin typeface="+mn-lt"/>
                <a:ea typeface="+mn-ea"/>
                <a:cs typeface="+mn-cs"/>
              </a:rPr>
              <a:t>prévoyons que les éducateurs se serviront des jalons pour concevoir des activités pédagogiques et enseigner des compétences particulières.</a:t>
            </a:r>
          </a:p>
          <a:p>
            <a:pPr marL="171450" indent="-171450">
              <a:buFont typeface="Arial" panose="020B0604020202020204" pitchFamily="34" charset="0"/>
              <a:buChar char="•"/>
            </a:pPr>
            <a:r>
              <a:rPr lang="fr-CA" sz="1200" kern="1200" baseline="0" dirty="0">
                <a:solidFill>
                  <a:schemeClr val="tx1"/>
                </a:solidFill>
                <a:effectLst/>
                <a:latin typeface="+mn-lt"/>
                <a:ea typeface="+mn-ea"/>
                <a:cs typeface="+mn-cs"/>
              </a:rPr>
              <a:t>Une fois que les compétences et les attitudes requises pour atteindre les jalons ont été enseignées — et vraisemblablement apprises par les stagiaires —, les éducateurs peuvent évaluer l’atteinte de divers jalons au moyen </a:t>
            </a:r>
            <a:r>
              <a:rPr lang="fr-CA" sz="1200" kern="1200" baseline="0" dirty="0" smtClean="0">
                <a:solidFill>
                  <a:schemeClr val="tx1"/>
                </a:solidFill>
                <a:effectLst/>
                <a:latin typeface="+mn-lt"/>
                <a:ea typeface="+mn-ea"/>
                <a:cs typeface="+mn-cs"/>
              </a:rPr>
              <a:t>d’une APC.</a:t>
            </a:r>
            <a:endParaRPr lang="fr-CA"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fr-CA" sz="1200" kern="1200" baseline="0" dirty="0">
                <a:solidFill>
                  <a:schemeClr val="tx1"/>
                </a:solidFill>
                <a:effectLst/>
                <a:latin typeface="+mn-lt"/>
                <a:ea typeface="+mn-ea"/>
                <a:cs typeface="+mn-cs"/>
              </a:rPr>
              <a:t>Ces évaluations auront lieu continuellement tout au long de la résidence — plutôt que seulement à la fin de la formation.</a:t>
            </a:r>
            <a:endParaRPr lang="en-US" sz="1200" kern="1200" dirty="0" smtClean="0">
              <a:solidFill>
                <a:schemeClr val="tx1"/>
              </a:solidFill>
              <a:effectLst/>
              <a:latin typeface="+mn-lt"/>
              <a:ea typeface="+mn-ea"/>
              <a:cs typeface="+mn-cs"/>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fld id="{AE3B2232-61BF-4380-87DA-45189964F03F}" type="slidenum">
              <a:rPr lang="en-US" smtClean="0"/>
              <a:t>19</a:t>
            </a:fld>
            <a:endParaRPr lang="en-US"/>
          </a:p>
        </p:txBody>
      </p:sp>
    </p:spTree>
    <p:extLst>
      <p:ext uri="{BB962C8B-B14F-4D97-AF65-F5344CB8AC3E}">
        <p14:creationId xmlns:p14="http://schemas.microsoft.com/office/powerpoint/2010/main" val="1076609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E3B2232-61BF-4380-87DA-45189964F03F}" type="slidenum">
              <a:rPr lang="en-US" smtClean="0"/>
              <a:t>2</a:t>
            </a:fld>
            <a:endParaRPr lang="en-US"/>
          </a:p>
        </p:txBody>
      </p:sp>
    </p:spTree>
    <p:extLst>
      <p:ext uri="{BB962C8B-B14F-4D97-AF65-F5344CB8AC3E}">
        <p14:creationId xmlns:p14="http://schemas.microsoft.com/office/powerpoint/2010/main" val="264353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À mesure que les </a:t>
            </a:r>
            <a:r>
              <a:rPr lang="fr-CA" baseline="0" dirty="0" smtClean="0"/>
              <a:t>APC </a:t>
            </a:r>
            <a:r>
              <a:rPr lang="fr-CA" baseline="0" dirty="0"/>
              <a:t>sont </a:t>
            </a:r>
            <a:r>
              <a:rPr lang="fr-CA" baseline="0" dirty="0" smtClean="0"/>
              <a:t>enseignées </a:t>
            </a:r>
            <a:r>
              <a:rPr lang="fr-CA" baseline="0" dirty="0"/>
              <a:t>et </a:t>
            </a:r>
            <a:r>
              <a:rPr lang="fr-CA" baseline="0" dirty="0" smtClean="0"/>
              <a:t>apprises, </a:t>
            </a:r>
            <a:r>
              <a:rPr lang="fr-CA" baseline="0" dirty="0"/>
              <a:t>les résidents progresseront dans les étapes de formation.</a:t>
            </a:r>
          </a:p>
          <a:p>
            <a:endParaRPr lang="en-US" dirty="0" smtClean="0"/>
          </a:p>
          <a:p>
            <a:endParaRPr lang="en-CA" dirty="0"/>
          </a:p>
        </p:txBody>
      </p:sp>
      <p:sp>
        <p:nvSpPr>
          <p:cNvPr id="4" name="Slide Number Placeholder 3"/>
          <p:cNvSpPr>
            <a:spLocks noGrp="1"/>
          </p:cNvSpPr>
          <p:nvPr>
            <p:ph type="sldNum" sz="quarter" idx="10"/>
          </p:nvPr>
        </p:nvSpPr>
        <p:spPr/>
        <p:txBody>
          <a:bodyPr/>
          <a:lstStyle/>
          <a:p>
            <a:fld id="{AE3B2232-61BF-4380-87DA-45189964F03F}" type="slidenum">
              <a:rPr lang="en-US" smtClean="0"/>
              <a:t>20</a:t>
            </a:fld>
            <a:endParaRPr lang="en-US"/>
          </a:p>
        </p:txBody>
      </p:sp>
    </p:spTree>
    <p:extLst>
      <p:ext uri="{BB962C8B-B14F-4D97-AF65-F5344CB8AC3E}">
        <p14:creationId xmlns:p14="http://schemas.microsoft.com/office/powerpoint/2010/main" val="1076609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dirty="0">
                <a:solidFill>
                  <a:schemeClr val="tx1"/>
                </a:solidFill>
              </a:rPr>
              <a:t>Si </a:t>
            </a:r>
            <a:r>
              <a:rPr lang="fr-CA" sz="1200" baseline="0" dirty="0" smtClean="0">
                <a:solidFill>
                  <a:schemeClr val="tx1"/>
                </a:solidFill>
              </a:rPr>
              <a:t>l’exécution d’une APC </a:t>
            </a:r>
            <a:r>
              <a:rPr lang="fr-CA" sz="1200" baseline="0" dirty="0">
                <a:solidFill>
                  <a:schemeClr val="tx1"/>
                </a:solidFill>
              </a:rPr>
              <a:t>pose problème chez un stagiaire, </a:t>
            </a:r>
            <a:r>
              <a:rPr lang="fr-CA" sz="1200" baseline="0" dirty="0" smtClean="0">
                <a:solidFill>
                  <a:schemeClr val="tx1"/>
                </a:solidFill>
              </a:rPr>
              <a:t>l’enseignant </a:t>
            </a:r>
            <a:r>
              <a:rPr lang="fr-CA" sz="1200" baseline="0" dirty="0">
                <a:solidFill>
                  <a:schemeClr val="tx1"/>
                </a:solidFill>
              </a:rPr>
              <a:t>peut le décomposer en ses habiletés constituantes (c.-à-d. les jalons) afin de déterminer lesquelles nécessitent une aide ou une formation supplémentaire.</a:t>
            </a:r>
            <a:endParaRPr lang="en-US" sz="1200" dirty="0" smtClean="0">
              <a:solidFill>
                <a:schemeClr val="tx1"/>
              </a:solidFill>
            </a:endParaRPr>
          </a:p>
        </p:txBody>
      </p:sp>
      <p:sp>
        <p:nvSpPr>
          <p:cNvPr id="4" name="Slide Number Placeholder 3"/>
          <p:cNvSpPr>
            <a:spLocks noGrp="1"/>
          </p:cNvSpPr>
          <p:nvPr>
            <p:ph type="sldNum" sz="quarter" idx="10"/>
          </p:nvPr>
        </p:nvSpPr>
        <p:spPr/>
        <p:txBody>
          <a:bodyPr/>
          <a:lstStyle/>
          <a:p>
            <a:fld id="{5A6EA532-0E50-A244-BC95-CADB00489449}"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823268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50">
              <a:defRPr/>
            </a:pPr>
            <a:endParaRPr lang="en-CA" b="1" dirty="0" smtClean="0">
              <a:solidFill>
                <a:srgbClr val="FF0000"/>
              </a:solidFill>
            </a:endParaRPr>
          </a:p>
          <a:p>
            <a:pPr marL="171450" indent="-171450">
              <a:buFont typeface="Arial" panose="020B0604020202020204" pitchFamily="34" charset="0"/>
              <a:buChar char="•"/>
            </a:pPr>
            <a:r>
              <a:rPr lang="fr-CA" baseline="0" dirty="0"/>
              <a:t>Dans l’ensemble, la combinaison </a:t>
            </a:r>
            <a:r>
              <a:rPr lang="fr-CA" baseline="0" dirty="0" smtClean="0"/>
              <a:t>des </a:t>
            </a:r>
            <a:r>
              <a:rPr lang="fr-CA" baseline="0" dirty="0"/>
              <a:t>étapes, des jalons et des </a:t>
            </a:r>
            <a:r>
              <a:rPr lang="fr-CA" baseline="0" dirty="0" smtClean="0"/>
              <a:t>APC produira </a:t>
            </a:r>
            <a:r>
              <a:rPr lang="fr-CA" baseline="0" dirty="0"/>
              <a:t>un certain nombre d’avantages.</a:t>
            </a:r>
          </a:p>
          <a:p>
            <a:pPr marL="174708" indent="-174708">
              <a:buFont typeface="Arial" panose="020B0604020202020204" pitchFamily="34" charset="0"/>
              <a:buChar char="•"/>
            </a:pPr>
            <a:r>
              <a:rPr lang="fr-CA" baseline="0" dirty="0"/>
              <a:t>Pour les apprenants, elle </a:t>
            </a:r>
            <a:r>
              <a:rPr lang="fr-CA" baseline="0" dirty="0" smtClean="0"/>
              <a:t>fournira </a:t>
            </a:r>
            <a:r>
              <a:rPr lang="fr-CA" baseline="0" dirty="0"/>
              <a:t>des indicateurs clairs relativement à l’enseignement, l’apprentissage et l’évaluation.</a:t>
            </a:r>
          </a:p>
          <a:p>
            <a:pPr marL="174708" indent="-174708">
              <a:buFont typeface="Arial" panose="020B0604020202020204" pitchFamily="34" charset="0"/>
              <a:buChar char="•"/>
            </a:pPr>
            <a:r>
              <a:rPr lang="fr-CA" baseline="0" dirty="0"/>
              <a:t>Elle permettra aux apprenants et aux éducateurs de </a:t>
            </a:r>
            <a:endParaRPr lang="en-US" dirty="0" smtClean="0"/>
          </a:p>
          <a:p>
            <a:pPr marL="640594" lvl="1" indent="-174708">
              <a:buFont typeface="Arial" panose="020B0604020202020204" pitchFamily="34" charset="0"/>
              <a:buChar char="•"/>
            </a:pPr>
            <a:r>
              <a:rPr lang="fr-CA" baseline="0" dirty="0"/>
              <a:t>déterminer et de suivre un parcours explicite et transparent pour acquérir les compétences requises;</a:t>
            </a:r>
          </a:p>
          <a:p>
            <a:pPr marL="640594" lvl="1" indent="-174708">
              <a:buFont typeface="Arial" panose="020B0604020202020204" pitchFamily="34" charset="0"/>
              <a:buChar char="•"/>
            </a:pPr>
            <a:r>
              <a:rPr lang="fr-CA" baseline="0" dirty="0"/>
              <a:t>adapter l’apprentissage aux besoins et aux capacités individuelles;</a:t>
            </a:r>
          </a:p>
          <a:p>
            <a:pPr marL="640594" lvl="1" indent="-174708">
              <a:buFont typeface="Arial" panose="020B0604020202020204" pitchFamily="34" charset="0"/>
              <a:buChar char="•"/>
            </a:pPr>
            <a:r>
              <a:rPr lang="fr-CA" baseline="0" dirty="0"/>
              <a:t>cerner rapidement </a:t>
            </a:r>
            <a:r>
              <a:rPr lang="fr-CA" baseline="0" dirty="0" smtClean="0"/>
              <a:t>les </a:t>
            </a:r>
            <a:r>
              <a:rPr lang="fr-CA" baseline="0" dirty="0"/>
              <a:t>domaines qui posent problème aux apprenants </a:t>
            </a:r>
            <a:r>
              <a:rPr lang="fr-CA" dirty="0"/>
              <a:t>(et fournir les preuves à l’appui) et </a:t>
            </a:r>
            <a:r>
              <a:rPr lang="fr-CA" baseline="0" dirty="0"/>
              <a:t>réagir en conséquence;</a:t>
            </a:r>
          </a:p>
          <a:p>
            <a:pPr marL="640594" lvl="1" indent="-174708">
              <a:buFont typeface="Arial" panose="020B0604020202020204" pitchFamily="34" charset="0"/>
              <a:buChar char="•"/>
            </a:pPr>
            <a:r>
              <a:rPr lang="fr-CA" baseline="0" dirty="0"/>
              <a:t>évaluer régulièrement l’acquisition et suivre les progrès de l’apprentissage.</a:t>
            </a:r>
          </a:p>
          <a:p>
            <a:pPr marL="171450" indent="-171450">
              <a:buFont typeface="Arial" panose="020B0604020202020204" pitchFamily="34" charset="0"/>
              <a:buChar char="•"/>
            </a:pPr>
            <a:r>
              <a:rPr lang="fr-CA" sz="1200" kern="1200" baseline="0" dirty="0">
                <a:solidFill>
                  <a:schemeClr val="tx1"/>
                </a:solidFill>
                <a:effectLst/>
                <a:latin typeface="+mn-lt"/>
                <a:ea typeface="+mn-ea"/>
                <a:cs typeface="+mn-cs"/>
              </a:rPr>
              <a:t>La combinaison des jalons et des </a:t>
            </a:r>
            <a:r>
              <a:rPr lang="fr-CA" sz="1200" kern="1200" baseline="0" dirty="0" smtClean="0">
                <a:solidFill>
                  <a:schemeClr val="tx1"/>
                </a:solidFill>
                <a:effectLst/>
                <a:latin typeface="+mn-lt"/>
                <a:ea typeface="+mn-ea"/>
                <a:cs typeface="+mn-cs"/>
              </a:rPr>
              <a:t>APC </a:t>
            </a:r>
            <a:r>
              <a:rPr lang="fr-CA" sz="1200" kern="1200" baseline="0" dirty="0">
                <a:solidFill>
                  <a:schemeClr val="tx1"/>
                </a:solidFill>
                <a:effectLst/>
                <a:latin typeface="+mn-lt"/>
                <a:ea typeface="+mn-ea"/>
                <a:cs typeface="+mn-cs"/>
              </a:rPr>
              <a:t>permettra aux éducateurs de procéder à une micro-analyse (au besoin) et </a:t>
            </a:r>
            <a:r>
              <a:rPr lang="fr-CA" sz="1200" kern="1200" baseline="0" dirty="0" err="1">
                <a:solidFill>
                  <a:schemeClr val="tx1"/>
                </a:solidFill>
                <a:effectLst/>
                <a:latin typeface="+mn-lt"/>
                <a:ea typeface="+mn-ea"/>
                <a:cs typeface="+mn-cs"/>
              </a:rPr>
              <a:t>macro-analyse</a:t>
            </a:r>
            <a:r>
              <a:rPr lang="fr-CA" sz="1200" kern="1200" baseline="0" dirty="0">
                <a:solidFill>
                  <a:schemeClr val="tx1"/>
                </a:solidFill>
                <a:effectLst/>
                <a:latin typeface="+mn-lt"/>
                <a:ea typeface="+mn-ea"/>
                <a:cs typeface="+mn-cs"/>
              </a:rPr>
              <a:t> du rendement, ce qui donnera un </a:t>
            </a:r>
            <a:r>
              <a:rPr lang="fr-CA" sz="1200" b="1" kern="1200" baseline="0" dirty="0">
                <a:solidFill>
                  <a:schemeClr val="tx1"/>
                </a:solidFill>
                <a:effectLst/>
                <a:latin typeface="+mn-lt"/>
                <a:ea typeface="+mn-ea"/>
                <a:cs typeface="+mn-cs"/>
              </a:rPr>
              <a:t>aperçu éclairé </a:t>
            </a:r>
            <a:r>
              <a:rPr lang="fr-CA" sz="1200" kern="1200" baseline="0" dirty="0">
                <a:solidFill>
                  <a:schemeClr val="tx1"/>
                </a:solidFill>
                <a:effectLst/>
                <a:latin typeface="+mn-lt"/>
                <a:ea typeface="+mn-ea"/>
                <a:cs typeface="+mn-cs"/>
              </a:rPr>
              <a:t>des habiletés </a:t>
            </a:r>
            <a:r>
              <a:rPr lang="fr-CA" sz="1200" kern="1200" baseline="0" dirty="0" smtClean="0">
                <a:solidFill>
                  <a:schemeClr val="tx1"/>
                </a:solidFill>
                <a:effectLst/>
                <a:latin typeface="+mn-lt"/>
                <a:ea typeface="+mn-ea"/>
                <a:cs typeface="+mn-cs"/>
              </a:rPr>
              <a:t>d’un </a:t>
            </a:r>
            <a:r>
              <a:rPr lang="fr-CA" sz="1200" kern="1200" baseline="0" dirty="0">
                <a:solidFill>
                  <a:schemeClr val="tx1"/>
                </a:solidFill>
                <a:effectLst/>
                <a:latin typeface="+mn-lt"/>
                <a:ea typeface="+mn-ea"/>
                <a:cs typeface="+mn-cs"/>
              </a:rPr>
              <a:t>stagiaire.</a:t>
            </a:r>
          </a:p>
          <a:p>
            <a:pPr marL="171450" indent="-171450">
              <a:buFont typeface="Arial" panose="020B0604020202020204" pitchFamily="34" charset="0"/>
              <a:buChar char="•"/>
            </a:pPr>
            <a:r>
              <a:rPr lang="fr-CA" sz="1200" kern="1200" baseline="0" dirty="0">
                <a:solidFill>
                  <a:schemeClr val="tx1"/>
                </a:solidFill>
                <a:effectLst/>
                <a:latin typeface="+mn-lt"/>
                <a:ea typeface="+mn-ea"/>
                <a:cs typeface="+mn-cs"/>
              </a:rPr>
              <a:t>De plus, le lien entre les jalons et les </a:t>
            </a:r>
            <a:r>
              <a:rPr lang="fr-CA" sz="1200" kern="1200" baseline="0" dirty="0" smtClean="0">
                <a:solidFill>
                  <a:schemeClr val="tx1"/>
                </a:solidFill>
                <a:effectLst/>
                <a:latin typeface="+mn-lt"/>
                <a:ea typeface="+mn-ea"/>
                <a:cs typeface="+mn-cs"/>
              </a:rPr>
              <a:t>APC </a:t>
            </a:r>
            <a:r>
              <a:rPr lang="fr-CA" sz="1200" kern="1200" baseline="0" dirty="0">
                <a:solidFill>
                  <a:schemeClr val="tx1"/>
                </a:solidFill>
                <a:effectLst/>
                <a:latin typeface="+mn-lt"/>
                <a:ea typeface="+mn-ea"/>
                <a:cs typeface="+mn-cs"/>
              </a:rPr>
              <a:t>simplifieront et faciliteront les tâches d’enseignement et d’évaluation des superviseurs.</a:t>
            </a:r>
            <a:r>
              <a:rPr lang="fr-CA" baseline="0" dirty="0">
                <a:effectLst/>
              </a:rPr>
              <a:t> </a:t>
            </a:r>
            <a:endParaRPr lang="en-CA" b="0" i="0" baseline="0" dirty="0" smtClean="0">
              <a:effectLst/>
            </a:endParaRPr>
          </a:p>
          <a:p>
            <a:endParaRPr lang="en-US" dirty="0" smtClean="0"/>
          </a:p>
          <a:p>
            <a:pPr defTabSz="448650">
              <a:defRPr/>
            </a:pPr>
            <a:endParaRPr lang="en-US" b="1" baseline="0"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5A6EA532-0E50-A244-BC95-CADB00489449}" type="slidenum">
              <a:rPr lang="en-US" smtClean="0"/>
              <a:t>22</a:t>
            </a:fld>
            <a:endParaRPr lang="en-US" dirty="0"/>
          </a:p>
        </p:txBody>
      </p:sp>
    </p:spTree>
    <p:extLst>
      <p:ext uri="{BB962C8B-B14F-4D97-AF65-F5344CB8AC3E}">
        <p14:creationId xmlns:p14="http://schemas.microsoft.com/office/powerpoint/2010/main" val="2469529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35" indent="-168235">
              <a:buFont typeface="Arial" pitchFamily="34" charset="0"/>
              <a:buChar char="•"/>
            </a:pPr>
            <a:endParaRPr lang="fr-CA" noProof="0" dirty="0"/>
          </a:p>
        </p:txBody>
      </p:sp>
      <p:sp>
        <p:nvSpPr>
          <p:cNvPr id="4" name="Slide Number Placeholder 3"/>
          <p:cNvSpPr>
            <a:spLocks noGrp="1"/>
          </p:cNvSpPr>
          <p:nvPr>
            <p:ph type="sldNum" sz="quarter" idx="10"/>
          </p:nvPr>
        </p:nvSpPr>
        <p:spPr/>
        <p:txBody>
          <a:bodyPr/>
          <a:lstStyle/>
          <a:p>
            <a:fld id="{5A6EA532-0E50-A244-BC95-CADB00489449}"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991896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altLang="en-US" baseline="0" dirty="0"/>
              <a:t>Lorsque le Collège </a:t>
            </a:r>
            <a:r>
              <a:rPr lang="fr-CA" altLang="en-US" baseline="0" dirty="0" smtClean="0"/>
              <a:t>royal a </a:t>
            </a:r>
            <a:r>
              <a:rPr lang="fr-CA" altLang="en-US" baseline="0" dirty="0"/>
              <a:t>abordé l’examen du concept des jalons, il s’est rendu compte qu’il avait besoin d’un cadre organisationnel. C’est là que </a:t>
            </a:r>
            <a:r>
              <a:rPr lang="fr-CA" altLang="en-US" baseline="0" dirty="0" err="1"/>
              <a:t>CanMEDS</a:t>
            </a:r>
            <a:r>
              <a:rPr lang="fr-CA" altLang="en-US" baseline="0" dirty="0"/>
              <a:t> entre en jeu.</a:t>
            </a:r>
          </a:p>
          <a:p>
            <a:pPr marL="171450" indent="-171450">
              <a:buFont typeface="Arial" panose="020B0604020202020204" pitchFamily="34" charset="0"/>
              <a:buChar char="•"/>
            </a:pPr>
            <a:r>
              <a:rPr lang="fr-CA" altLang="en-US" baseline="0" dirty="0"/>
              <a:t>Comme certains d’entre vous peuvent se rappeler, </a:t>
            </a:r>
            <a:r>
              <a:rPr lang="fr-CA" altLang="en-US" baseline="0" dirty="0" err="1"/>
              <a:t>CanMEDS</a:t>
            </a:r>
            <a:r>
              <a:rPr lang="fr-CA" altLang="en-US" baseline="0" dirty="0"/>
              <a:t> </a:t>
            </a:r>
            <a:r>
              <a:rPr lang="fr-CA" sz="1200" kern="1200" baseline="0" dirty="0">
                <a:solidFill>
                  <a:schemeClr val="tx1"/>
                </a:solidFill>
                <a:effectLst/>
                <a:latin typeface="+mn-lt"/>
                <a:ea typeface="+mn-ea"/>
                <a:cs typeface="+mn-cs"/>
              </a:rPr>
              <a:t>est le référentiel pédagogique qui détermine et décrit les compétences dont les médecins doivent faire preuve pour répondre de façon efficace aux besoins des personnes à qui ils prodiguent des soins. Ces compétences se regroupent dans sept rôles principaux.</a:t>
            </a:r>
          </a:p>
          <a:p>
            <a:pPr marL="628650" lvl="1" indent="-171450">
              <a:buFont typeface="Arial" panose="020B0604020202020204" pitchFamily="34" charset="0"/>
              <a:buChar char="•"/>
            </a:pPr>
            <a:r>
              <a:rPr lang="fr-CA" sz="1200" kern="1200" baseline="0" dirty="0">
                <a:solidFill>
                  <a:schemeClr val="tx1"/>
                </a:solidFill>
                <a:effectLst/>
                <a:latin typeface="+mn-lt"/>
                <a:ea typeface="+mn-ea"/>
                <a:cs typeface="+mn-cs"/>
              </a:rPr>
              <a:t>Expert médical (le rôle central)</a:t>
            </a:r>
          </a:p>
          <a:p>
            <a:pPr marL="628650" lvl="1" indent="-171450">
              <a:buFont typeface="Arial" panose="020B0604020202020204" pitchFamily="34" charset="0"/>
              <a:buChar char="•"/>
            </a:pPr>
            <a:r>
              <a:rPr lang="fr-CA" sz="1200" kern="1200" baseline="0" dirty="0">
                <a:solidFill>
                  <a:schemeClr val="tx1"/>
                </a:solidFill>
                <a:effectLst/>
                <a:latin typeface="+mn-lt"/>
                <a:ea typeface="+mn-ea"/>
                <a:cs typeface="+mn-cs"/>
              </a:rPr>
              <a:t>Communicateur</a:t>
            </a:r>
          </a:p>
          <a:p>
            <a:pPr marL="628650" lvl="1" indent="-171450">
              <a:buFont typeface="Arial" panose="020B0604020202020204" pitchFamily="34" charset="0"/>
              <a:buChar char="•"/>
            </a:pPr>
            <a:r>
              <a:rPr lang="fr-CA" sz="1200" kern="1200" baseline="0" dirty="0">
                <a:solidFill>
                  <a:schemeClr val="tx1"/>
                </a:solidFill>
                <a:effectLst/>
                <a:latin typeface="+mn-lt"/>
                <a:ea typeface="+mn-ea"/>
                <a:cs typeface="+mn-cs"/>
              </a:rPr>
              <a:t>Collaborateur</a:t>
            </a:r>
          </a:p>
          <a:p>
            <a:pPr marL="628650" lvl="1" indent="-171450">
              <a:buFont typeface="Arial" panose="020B0604020202020204" pitchFamily="34" charset="0"/>
              <a:buChar char="•"/>
            </a:pPr>
            <a:r>
              <a:rPr lang="fr-CA" sz="1200" kern="1200" baseline="0" dirty="0">
                <a:solidFill>
                  <a:schemeClr val="tx1"/>
                </a:solidFill>
                <a:effectLst/>
                <a:latin typeface="+mn-lt"/>
                <a:ea typeface="+mn-ea"/>
                <a:cs typeface="+mn-cs"/>
              </a:rPr>
              <a:t>Leader (auparavant le rôle de gestionnaire – le rôle de leader est axé sur les compétences en leadership)</a:t>
            </a:r>
          </a:p>
          <a:p>
            <a:pPr marL="628650" lvl="1" indent="-171450">
              <a:buFont typeface="Arial" panose="020B0604020202020204" pitchFamily="34" charset="0"/>
              <a:buChar char="•"/>
            </a:pPr>
            <a:r>
              <a:rPr lang="fr-CA" sz="1200" kern="1200" baseline="0" dirty="0">
                <a:solidFill>
                  <a:schemeClr val="tx1"/>
                </a:solidFill>
                <a:effectLst/>
                <a:latin typeface="+mn-lt"/>
                <a:ea typeface="+mn-ea"/>
                <a:cs typeface="+mn-cs"/>
              </a:rPr>
              <a:t>Promoteur de la santé</a:t>
            </a:r>
          </a:p>
          <a:p>
            <a:pPr marL="628650" lvl="1" indent="-171450">
              <a:buFont typeface="Arial" panose="020B0604020202020204" pitchFamily="34" charset="0"/>
              <a:buChar char="•"/>
            </a:pPr>
            <a:r>
              <a:rPr lang="fr-CA" sz="1200" kern="1200" baseline="0" dirty="0">
                <a:solidFill>
                  <a:schemeClr val="tx1"/>
                </a:solidFill>
                <a:effectLst/>
                <a:latin typeface="+mn-lt"/>
                <a:ea typeface="+mn-ea"/>
                <a:cs typeface="+mn-cs"/>
              </a:rPr>
              <a:t>Érudit</a:t>
            </a:r>
          </a:p>
          <a:p>
            <a:pPr marL="628650" lvl="1" indent="-171450">
              <a:buFont typeface="Arial" panose="020B0604020202020204" pitchFamily="34" charset="0"/>
              <a:buChar char="•"/>
            </a:pPr>
            <a:r>
              <a:rPr lang="fr-CA" sz="1200" kern="1200" baseline="0" dirty="0" smtClean="0">
                <a:solidFill>
                  <a:schemeClr val="tx1"/>
                </a:solidFill>
                <a:effectLst/>
                <a:latin typeface="+mn-lt"/>
                <a:ea typeface="+mn-ea"/>
                <a:cs typeface="+mn-cs"/>
              </a:rPr>
              <a:t>Professionnel</a:t>
            </a:r>
            <a:endParaRPr lang="fr-CA" sz="1200" kern="1200" baseline="0" dirty="0">
              <a:solidFill>
                <a:schemeClr val="tx1"/>
              </a:solidFill>
              <a:effectLst/>
              <a:latin typeface="+mn-lt"/>
              <a:ea typeface="+mn-ea"/>
              <a:cs typeface="+mn-cs"/>
            </a:endParaRPr>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AE3B2232-61BF-4380-87DA-45189964F03F}" type="slidenum">
              <a:rPr lang="en-US" smtClean="0"/>
              <a:t>24</a:t>
            </a:fld>
            <a:endParaRPr lang="en-US"/>
          </a:p>
        </p:txBody>
      </p:sp>
    </p:spTree>
    <p:extLst>
      <p:ext uri="{BB962C8B-B14F-4D97-AF65-F5344CB8AC3E}">
        <p14:creationId xmlns:p14="http://schemas.microsoft.com/office/powerpoint/2010/main" val="3099390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baseline="0" dirty="0">
                <a:solidFill>
                  <a:schemeClr val="tx1"/>
                </a:solidFill>
                <a:effectLst/>
                <a:latin typeface="+mn-lt"/>
                <a:ea typeface="+mn-ea"/>
                <a:cs typeface="+mn-cs"/>
              </a:rPr>
              <a:t>Comme première étape du parcours vers la CPC, le Collège royal a lancé un projet d’actualisation du référentiel </a:t>
            </a:r>
            <a:r>
              <a:rPr lang="fr-CA" sz="1200" kern="1200" baseline="0" dirty="0" err="1">
                <a:solidFill>
                  <a:schemeClr val="tx1"/>
                </a:solidFill>
                <a:effectLst/>
                <a:latin typeface="+mn-lt"/>
                <a:ea typeface="+mn-ea"/>
                <a:cs typeface="+mn-cs"/>
              </a:rPr>
              <a:t>CanMEDS</a:t>
            </a:r>
            <a:r>
              <a:rPr lang="fr-CA" sz="1200" kern="1200" baseline="0" dirty="0">
                <a:solidFill>
                  <a:schemeClr val="tx1"/>
                </a:solidFill>
                <a:effectLst/>
                <a:latin typeface="+mn-lt"/>
                <a:ea typeface="+mn-ea"/>
                <a:cs typeface="+mn-cs"/>
              </a:rPr>
              <a:t> qui existait depuis déjà 10 ans.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baseline="0" dirty="0">
                <a:solidFill>
                  <a:schemeClr val="tx1"/>
                </a:solidFill>
                <a:effectLst/>
                <a:latin typeface="+mn-lt"/>
                <a:ea typeface="+mn-ea"/>
                <a:cs typeface="+mn-cs"/>
              </a:rPr>
              <a:t>Ce projet, appelé </a:t>
            </a:r>
            <a:r>
              <a:rPr lang="fr-CA" sz="1200" kern="1200" baseline="0" dirty="0" err="1">
                <a:solidFill>
                  <a:schemeClr val="tx1"/>
                </a:solidFill>
                <a:effectLst/>
                <a:latin typeface="+mn-lt"/>
                <a:ea typeface="+mn-ea"/>
                <a:cs typeface="+mn-cs"/>
              </a:rPr>
              <a:t>CanMEDS</a:t>
            </a:r>
            <a:r>
              <a:rPr lang="fr-CA" sz="1200" kern="1200" baseline="0" dirty="0">
                <a:solidFill>
                  <a:schemeClr val="tx1"/>
                </a:solidFill>
                <a:effectLst/>
                <a:latin typeface="+mn-lt"/>
                <a:ea typeface="+mn-ea"/>
                <a:cs typeface="+mn-cs"/>
              </a:rPr>
              <a:t> 2015, se centrait sur un référentiel </a:t>
            </a:r>
            <a:r>
              <a:rPr lang="fr-CA" sz="1200" kern="1200" baseline="0" dirty="0" err="1">
                <a:solidFill>
                  <a:schemeClr val="tx1"/>
                </a:solidFill>
                <a:effectLst/>
                <a:latin typeface="+mn-lt"/>
                <a:ea typeface="+mn-ea"/>
                <a:cs typeface="+mn-cs"/>
              </a:rPr>
              <a:t>CanMEDS</a:t>
            </a:r>
            <a:r>
              <a:rPr lang="fr-CA" sz="1200" kern="1200" baseline="0" dirty="0">
                <a:solidFill>
                  <a:schemeClr val="tx1"/>
                </a:solidFill>
                <a:effectLst/>
                <a:latin typeface="+mn-lt"/>
                <a:ea typeface="+mn-ea"/>
                <a:cs typeface="+mn-cs"/>
              </a:rPr>
              <a:t> renouvelé pour mieux refléter les réalités de la pratique au XXI</a:t>
            </a:r>
            <a:r>
              <a:rPr lang="fr-CA" sz="1200" kern="1200" baseline="30000" dirty="0">
                <a:solidFill>
                  <a:schemeClr val="tx1"/>
                </a:solidFill>
                <a:effectLst/>
                <a:latin typeface="+mn-lt"/>
                <a:ea typeface="+mn-ea"/>
                <a:cs typeface="+mn-cs"/>
              </a:rPr>
              <a:t>e</a:t>
            </a:r>
            <a:r>
              <a:rPr lang="fr-CA" sz="1200" kern="1200" baseline="0" dirty="0">
                <a:solidFill>
                  <a:schemeClr val="tx1"/>
                </a:solidFill>
                <a:effectLst/>
                <a:latin typeface="+mn-lt"/>
                <a:ea typeface="+mn-ea"/>
                <a:cs typeface="+mn-cs"/>
              </a:rPr>
              <a:t> siècle.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baseline="0" dirty="0">
                <a:solidFill>
                  <a:schemeClr val="tx1"/>
                </a:solidFill>
                <a:effectLst/>
                <a:latin typeface="+mn-lt"/>
                <a:ea typeface="+mn-ea"/>
                <a:cs typeface="+mn-cs"/>
              </a:rPr>
              <a:t>Fondement de la CPC, les mises à jour comprenaient les démarches suivantes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baseline="0" dirty="0">
                <a:solidFill>
                  <a:schemeClr val="tx1"/>
                </a:solidFill>
                <a:effectLst/>
                <a:latin typeface="+mn-lt"/>
                <a:ea typeface="+mn-ea"/>
                <a:cs typeface="+mn-cs"/>
              </a:rPr>
              <a:t>Une plus grande insistance sur la cohérence générale du référentiel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baseline="0" dirty="0">
                <a:solidFill>
                  <a:schemeClr val="tx1"/>
                </a:solidFill>
                <a:effectLst/>
                <a:latin typeface="+mn-lt"/>
                <a:ea typeface="+mn-ea"/>
                <a:cs typeface="+mn-cs"/>
              </a:rPr>
              <a:t>La création d’un langage plus simple et plus direct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baseline="0" dirty="0">
                <a:solidFill>
                  <a:schemeClr val="tx1"/>
                </a:solidFill>
                <a:effectLst/>
                <a:latin typeface="+mn-lt"/>
                <a:ea typeface="+mn-ea"/>
                <a:cs typeface="+mn-cs"/>
              </a:rPr>
              <a:t>L’intégration de concepts essentiels comme la sécurité des patients, la </a:t>
            </a:r>
            <a:r>
              <a:rPr lang="fr-CA" sz="1200" kern="1200" baseline="0" dirty="0" err="1">
                <a:solidFill>
                  <a:schemeClr val="tx1"/>
                </a:solidFill>
                <a:effectLst/>
                <a:latin typeface="+mn-lt"/>
                <a:ea typeface="+mn-ea"/>
                <a:cs typeface="+mn-cs"/>
              </a:rPr>
              <a:t>cybersanté</a:t>
            </a:r>
            <a:r>
              <a:rPr lang="fr-CA" sz="1200" kern="1200" baseline="0" dirty="0">
                <a:solidFill>
                  <a:schemeClr val="tx1"/>
                </a:solidFill>
                <a:effectLst/>
                <a:latin typeface="+mn-lt"/>
                <a:ea typeface="+mn-ea"/>
                <a:cs typeface="+mn-cs"/>
              </a:rPr>
              <a:t>, le mieux-être des médecins et le transfert des soins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baseline="0" dirty="0">
                <a:solidFill>
                  <a:schemeClr val="tx1"/>
                </a:solidFill>
                <a:effectLst/>
                <a:latin typeface="+mn-lt"/>
                <a:ea typeface="+mn-ea"/>
                <a:cs typeface="+mn-cs"/>
              </a:rPr>
              <a:t>Et, fait important, le </a:t>
            </a:r>
            <a:r>
              <a:rPr lang="fr-CA" sz="1200" kern="1200" baseline="0" dirty="0" smtClean="0">
                <a:solidFill>
                  <a:schemeClr val="tx1"/>
                </a:solidFill>
                <a:effectLst/>
                <a:latin typeface="+mn-lt"/>
                <a:ea typeface="+mn-ea"/>
                <a:cs typeface="+mn-cs"/>
              </a:rPr>
              <a:t>Collège royal </a:t>
            </a:r>
            <a:r>
              <a:rPr lang="fr-CA" sz="1200" kern="1200" baseline="0" dirty="0">
                <a:solidFill>
                  <a:schemeClr val="tx1"/>
                </a:solidFill>
                <a:effectLst/>
                <a:latin typeface="+mn-lt"/>
                <a:ea typeface="+mn-ea"/>
                <a:cs typeface="+mn-cs"/>
              </a:rPr>
              <a:t>a collaboré avec des experts et des intervenants pour créer </a:t>
            </a:r>
            <a:r>
              <a:rPr lang="fr-CA" baseline="0" dirty="0"/>
              <a:t>une série de jalons génériques (applicables à toutes les disciplines) liés à chaque étape de la progression des médecins de la résidence à la retraite.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Reflétant le contenu de tous les rôles </a:t>
            </a:r>
            <a:r>
              <a:rPr lang="fr-CA" baseline="0" dirty="0" err="1"/>
              <a:t>CanMEDS</a:t>
            </a:r>
            <a:r>
              <a:rPr lang="fr-CA" baseline="0" dirty="0"/>
              <a:t>, ces jalons génériques décrivent les compétences dont doit faire preuve un bon médecin.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endParaRPr lang="en-US" dirty="0" smtClean="0"/>
          </a:p>
          <a:p>
            <a:endParaRPr lang="en-CA" dirty="0"/>
          </a:p>
        </p:txBody>
      </p:sp>
      <p:sp>
        <p:nvSpPr>
          <p:cNvPr id="4" name="Slide Number Placeholder 3"/>
          <p:cNvSpPr>
            <a:spLocks noGrp="1"/>
          </p:cNvSpPr>
          <p:nvPr>
            <p:ph type="sldNum" sz="quarter" idx="10"/>
          </p:nvPr>
        </p:nvSpPr>
        <p:spPr/>
        <p:txBody>
          <a:bodyPr/>
          <a:lstStyle/>
          <a:p>
            <a:fld id="{AE3B2232-61BF-4380-87DA-45189964F03F}" type="slidenum">
              <a:rPr lang="en-US" smtClean="0"/>
              <a:t>25</a:t>
            </a:fld>
            <a:endParaRPr lang="en-US"/>
          </a:p>
        </p:txBody>
      </p:sp>
    </p:spTree>
    <p:extLst>
      <p:ext uri="{BB962C8B-B14F-4D97-AF65-F5344CB8AC3E}">
        <p14:creationId xmlns:p14="http://schemas.microsoft.com/office/powerpoint/2010/main" val="1076609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baseline="0" dirty="0"/>
              <a:t>À ce jour, les disciplines des cohortes 1 (oncologie médicale, et oto-rhino-laryngologie et chirurgie cervico-faciale) et 2 (anesthésiologie, pathologie judiciaire, gastroentérologie, médecine interne, fondements chirurgicaux et urologie) qui ont entrepris l’adoption de la CPC ont commencé à utiliser le référentiel CanMEDS révisé pour créer les jalons et les </a:t>
            </a:r>
            <a:r>
              <a:rPr lang="fr-CA" baseline="0" dirty="0" smtClean="0"/>
              <a:t>APC </a:t>
            </a:r>
            <a:r>
              <a:rPr lang="fr-CA" baseline="0" dirty="0"/>
              <a:t>propres à leur spécialité dont elles doivent disposer à chaque étape de la résidence.</a:t>
            </a:r>
          </a:p>
          <a:p>
            <a:pPr marL="628650" lvl="1" indent="-171450">
              <a:buFont typeface="Arial" panose="020B0604020202020204" pitchFamily="34" charset="0"/>
              <a:buChar char="•"/>
            </a:pPr>
            <a:r>
              <a:rPr lang="fr-CA" baseline="0" dirty="0"/>
              <a:t>Des renseignements additionnels sur ces disciplines et leur cohorte respective seront présentés un peu plus tard.</a:t>
            </a:r>
            <a:endParaRPr lang="en-US" baseline="0" dirty="0" smtClean="0"/>
          </a:p>
          <a:p>
            <a:pPr marL="171450" lvl="0" indent="-171450">
              <a:buFont typeface="Arial" panose="020B0604020202020204" pitchFamily="34" charset="0"/>
              <a:buChar char="•"/>
            </a:pPr>
            <a:r>
              <a:rPr lang="fr-CA" baseline="0" dirty="0"/>
              <a:t>Ces disciplines travaillent également à mieux intégrer le nouveau contenu </a:t>
            </a:r>
            <a:r>
              <a:rPr lang="fr-CA" baseline="0" dirty="0" err="1"/>
              <a:t>CanMEDS</a:t>
            </a:r>
            <a:r>
              <a:rPr lang="fr-CA" baseline="0" dirty="0"/>
              <a:t>, comme la sécurité des patients, à leurs programmes.</a:t>
            </a:r>
            <a:endParaRPr lang="en-CA" dirty="0"/>
          </a:p>
        </p:txBody>
      </p:sp>
      <p:sp>
        <p:nvSpPr>
          <p:cNvPr id="4" name="Slide Number Placeholder 3"/>
          <p:cNvSpPr>
            <a:spLocks noGrp="1"/>
          </p:cNvSpPr>
          <p:nvPr>
            <p:ph type="sldNum" sz="quarter" idx="10"/>
          </p:nvPr>
        </p:nvSpPr>
        <p:spPr/>
        <p:txBody>
          <a:bodyPr/>
          <a:lstStyle/>
          <a:p>
            <a:fld id="{AE3B2232-61BF-4380-87DA-45189964F03F}" type="slidenum">
              <a:rPr lang="en-US" smtClean="0"/>
              <a:t>26</a:t>
            </a:fld>
            <a:endParaRPr lang="en-US"/>
          </a:p>
        </p:txBody>
      </p:sp>
    </p:spTree>
    <p:extLst>
      <p:ext uri="{BB962C8B-B14F-4D97-AF65-F5344CB8AC3E}">
        <p14:creationId xmlns:p14="http://schemas.microsoft.com/office/powerpoint/2010/main" val="1076609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baseline="0" dirty="0"/>
              <a:t>Toutefois, comme vous le constaterez plus tard lorsque nous aborderons le calendrier proposé de déploiement de la CPC par cohorte, un certain nombre de disciplines ne commenceront leur transition vers la CPC que dans quelques années.</a:t>
            </a:r>
            <a:endParaRPr lang="en-CA"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fr-CA" sz="1200" kern="1200" baseline="0" dirty="0">
                <a:solidFill>
                  <a:schemeClr val="tx1"/>
                </a:solidFill>
                <a:latin typeface="+mn-lt"/>
                <a:ea typeface="+mn-ea"/>
                <a:cs typeface="+mn-cs"/>
              </a:rPr>
              <a:t> En fait, la transition vers la CPC de la cohorte finale de 11 disciplines est prévue seulement à partir de l’an 2022.</a:t>
            </a:r>
          </a:p>
          <a:p>
            <a:pPr marL="171450" indent="-171450">
              <a:buFont typeface="Arial" panose="020B0604020202020204" pitchFamily="34" charset="0"/>
              <a:buChar char="•"/>
            </a:pPr>
            <a:r>
              <a:rPr lang="fr-CA" sz="1200" kern="1200" baseline="0" dirty="0">
                <a:solidFill>
                  <a:schemeClr val="tx1"/>
                </a:solidFill>
                <a:effectLst/>
                <a:latin typeface="+mn-lt"/>
                <a:ea typeface="+mn-ea"/>
                <a:cs typeface="+mn-cs"/>
              </a:rPr>
              <a:t>Tous les partenaires qui ont participé à l’élaboration de </a:t>
            </a:r>
            <a:r>
              <a:rPr lang="fr-CA" sz="1200" kern="1200" baseline="0" dirty="0" err="1" smtClean="0">
                <a:solidFill>
                  <a:schemeClr val="tx1"/>
                </a:solidFill>
                <a:effectLst/>
                <a:latin typeface="+mn-lt"/>
                <a:ea typeface="+mn-ea"/>
                <a:cs typeface="+mn-cs"/>
              </a:rPr>
              <a:t>CanMEDS</a:t>
            </a:r>
            <a:r>
              <a:rPr lang="fr-CA" sz="1200" kern="1200" baseline="0" dirty="0" smtClean="0">
                <a:solidFill>
                  <a:schemeClr val="tx1"/>
                </a:solidFill>
                <a:effectLst/>
                <a:latin typeface="+mn-lt"/>
                <a:ea typeface="+mn-ea"/>
                <a:cs typeface="+mn-cs"/>
              </a:rPr>
              <a:t> 2015 </a:t>
            </a:r>
            <a:r>
              <a:rPr lang="fr-CA" sz="1200" kern="1200" baseline="0" dirty="0">
                <a:solidFill>
                  <a:schemeClr val="tx1"/>
                </a:solidFill>
                <a:effectLst/>
                <a:latin typeface="+mn-lt"/>
                <a:ea typeface="+mn-ea"/>
                <a:cs typeface="+mn-cs"/>
              </a:rPr>
              <a:t>sont d’avis que les changements apportés </a:t>
            </a:r>
            <a:r>
              <a:rPr lang="fr-CA" sz="1200" kern="1200" baseline="0" dirty="0" smtClean="0">
                <a:solidFill>
                  <a:schemeClr val="tx1"/>
                </a:solidFill>
                <a:effectLst/>
                <a:latin typeface="+mn-lt"/>
                <a:ea typeface="+mn-ea"/>
                <a:cs typeface="+mn-cs"/>
              </a:rPr>
              <a:t>donneront </a:t>
            </a:r>
            <a:r>
              <a:rPr lang="fr-CA" sz="1200" kern="1200" baseline="0" dirty="0">
                <a:solidFill>
                  <a:schemeClr val="tx1"/>
                </a:solidFill>
                <a:effectLst/>
                <a:latin typeface="+mn-lt"/>
                <a:ea typeface="+mn-ea"/>
                <a:cs typeface="+mn-cs"/>
              </a:rPr>
              <a:t>lieu à une meilleure formation des médecins et à une amélioration des soins aux </a:t>
            </a:r>
            <a:r>
              <a:rPr lang="fr-CA" sz="1200" kern="1200" baseline="0" dirty="0" smtClean="0">
                <a:solidFill>
                  <a:schemeClr val="tx1"/>
                </a:solidFill>
                <a:effectLst/>
                <a:latin typeface="+mn-lt"/>
                <a:ea typeface="+mn-ea"/>
                <a:cs typeface="+mn-cs"/>
              </a:rPr>
              <a:t>patients.</a:t>
            </a: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fr-CA" sz="1200" kern="1200" baseline="0" dirty="0">
                <a:solidFill>
                  <a:schemeClr val="tx1"/>
                </a:solidFill>
                <a:latin typeface="+mn-lt"/>
                <a:ea typeface="+mn-ea"/>
                <a:cs typeface="+mn-cs"/>
              </a:rPr>
              <a:t>Donc, plutôt que de relier intégralement la mise en œuvre de </a:t>
            </a:r>
            <a:r>
              <a:rPr lang="fr-CA" sz="1200" kern="1200" baseline="0" dirty="0" err="1">
                <a:solidFill>
                  <a:schemeClr val="tx1"/>
                </a:solidFill>
                <a:latin typeface="+mn-lt"/>
                <a:ea typeface="+mn-ea"/>
                <a:cs typeface="+mn-cs"/>
              </a:rPr>
              <a:t>CanMEDS</a:t>
            </a:r>
            <a:r>
              <a:rPr lang="fr-CA" sz="1200" kern="1200" baseline="0" dirty="0">
                <a:solidFill>
                  <a:schemeClr val="tx1"/>
                </a:solidFill>
                <a:latin typeface="+mn-lt"/>
                <a:ea typeface="+mn-ea"/>
                <a:cs typeface="+mn-cs"/>
              </a:rPr>
              <a:t> au déploiement de la CPC par cohorte, ce qui prendra nombre d’années, nous avons collaboré avec nos intervenants à la création d’un </a:t>
            </a:r>
            <a:r>
              <a:rPr lang="fr-CA" sz="1200" b="1" kern="1200" baseline="0" dirty="0">
                <a:solidFill>
                  <a:schemeClr val="tx1"/>
                </a:solidFill>
                <a:latin typeface="+mn-lt"/>
                <a:ea typeface="+mn-ea"/>
                <a:cs typeface="+mn-cs"/>
              </a:rPr>
              <a:t>addenda spécial à </a:t>
            </a:r>
            <a:r>
              <a:rPr lang="fr-CA" sz="1200" b="1" kern="1200" baseline="0" dirty="0" err="1">
                <a:solidFill>
                  <a:schemeClr val="tx1"/>
                </a:solidFill>
                <a:latin typeface="+mn-lt"/>
                <a:ea typeface="+mn-ea"/>
                <a:cs typeface="+mn-cs"/>
              </a:rPr>
              <a:t>CanMEDS</a:t>
            </a:r>
            <a:r>
              <a:rPr lang="fr-CA" sz="1200" b="1" kern="1200" baseline="0" dirty="0">
                <a:solidFill>
                  <a:schemeClr val="tx1"/>
                </a:solidFill>
                <a:latin typeface="+mn-lt"/>
                <a:ea typeface="+mn-ea"/>
                <a:cs typeface="+mn-cs"/>
              </a:rPr>
              <a:t> </a:t>
            </a:r>
            <a:r>
              <a:rPr lang="fr-CA" sz="1200" b="1" kern="1200" baseline="0" dirty="0" smtClean="0">
                <a:solidFill>
                  <a:schemeClr val="tx1"/>
                </a:solidFill>
                <a:latin typeface="+mn-lt"/>
                <a:ea typeface="+mn-ea"/>
                <a:cs typeface="+mn-cs"/>
              </a:rPr>
              <a:t>2015 sur </a:t>
            </a:r>
            <a:r>
              <a:rPr lang="fr-CA" sz="1200" b="1" kern="1200" baseline="0" dirty="0">
                <a:solidFill>
                  <a:schemeClr val="tx1"/>
                </a:solidFill>
                <a:latin typeface="+mn-lt"/>
                <a:ea typeface="+mn-ea"/>
                <a:cs typeface="+mn-cs"/>
              </a:rPr>
              <a:t>les objectifs de formation, </a:t>
            </a:r>
            <a:r>
              <a:rPr lang="fr-CA" sz="1200" kern="1200" baseline="0" dirty="0">
                <a:solidFill>
                  <a:schemeClr val="tx1"/>
                </a:solidFill>
                <a:latin typeface="+mn-lt"/>
                <a:ea typeface="+mn-ea"/>
                <a:cs typeface="+mn-cs"/>
              </a:rPr>
              <a:t>générique et transitoire,</a:t>
            </a:r>
            <a:r>
              <a:rPr lang="fr-CA" sz="1200" b="1" kern="1200" baseline="0" dirty="0">
                <a:solidFill>
                  <a:schemeClr val="tx1"/>
                </a:solidFill>
                <a:latin typeface="+mn-lt"/>
                <a:ea typeface="+mn-ea"/>
                <a:cs typeface="+mn-cs"/>
              </a:rPr>
              <a:t> </a:t>
            </a:r>
            <a:r>
              <a:rPr lang="fr-CA" sz="1200" kern="1200" baseline="0" dirty="0">
                <a:solidFill>
                  <a:schemeClr val="tx1"/>
                </a:solidFill>
                <a:latin typeface="+mn-lt"/>
                <a:ea typeface="+mn-ea"/>
                <a:cs typeface="+mn-cs"/>
              </a:rPr>
              <a:t>afin d’assurer que les principaux éléments du référentiel révisé sont intégrés efficacement dans la formation le plus rapidement possible sans imposer un fardeau supplémentaire aux intervenants.</a:t>
            </a:r>
          </a:p>
          <a:p>
            <a:endParaRPr lang="en-CA" dirty="0"/>
          </a:p>
        </p:txBody>
      </p:sp>
      <p:sp>
        <p:nvSpPr>
          <p:cNvPr id="4" name="Slide Number Placeholder 3"/>
          <p:cNvSpPr>
            <a:spLocks noGrp="1"/>
          </p:cNvSpPr>
          <p:nvPr>
            <p:ph type="sldNum" sz="quarter" idx="10"/>
          </p:nvPr>
        </p:nvSpPr>
        <p:spPr/>
        <p:txBody>
          <a:bodyPr/>
          <a:lstStyle/>
          <a:p>
            <a:fld id="{AE3B2232-61BF-4380-87DA-45189964F03F}" type="slidenum">
              <a:rPr lang="en-US" smtClean="0"/>
              <a:t>27</a:t>
            </a:fld>
            <a:endParaRPr lang="en-US"/>
          </a:p>
        </p:txBody>
      </p:sp>
    </p:spTree>
    <p:extLst>
      <p:ext uri="{BB962C8B-B14F-4D97-AF65-F5344CB8AC3E}">
        <p14:creationId xmlns:p14="http://schemas.microsoft.com/office/powerpoint/2010/main" val="1076609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kern="1200" baseline="0" dirty="0">
                <a:solidFill>
                  <a:schemeClr val="tx1"/>
                </a:solidFill>
                <a:effectLst/>
                <a:latin typeface="+mn-lt"/>
                <a:ea typeface="+mn-ea"/>
                <a:cs typeface="+mn-cs"/>
              </a:rPr>
              <a:t>L’approche de l’addenda a été examinée et approuvée par tous les comités de spécialité et le Comité de l’éducation en novembre 2015, à la suite de discussions qui ont duré des mois et d’une étude méticuleuse des options de mise en œuvre viables.</a:t>
            </a:r>
          </a:p>
          <a:p>
            <a:pPr marL="171450" lvl="0" indent="-171450">
              <a:buFont typeface="Arial" panose="020B0604020202020204" pitchFamily="34" charset="0"/>
              <a:buChar char="•"/>
            </a:pPr>
            <a:r>
              <a:rPr lang="fr-CA" sz="1000" kern="1200" baseline="0" dirty="0">
                <a:solidFill>
                  <a:schemeClr val="tx1"/>
                </a:solidFill>
                <a:effectLst/>
                <a:latin typeface="+mn-lt"/>
                <a:ea typeface="+mn-ea"/>
                <a:cs typeface="+mn-cs"/>
              </a:rPr>
              <a:t>Les informations essentielles de l’addenda sont les suivantes :</a:t>
            </a:r>
          </a:p>
          <a:p>
            <a:pPr marL="628650" lvl="1" indent="-171450">
              <a:buFont typeface="Arial" panose="020B0604020202020204" pitchFamily="34" charset="0"/>
              <a:buChar char="•"/>
            </a:pPr>
            <a:r>
              <a:rPr lang="fr-CA" sz="1000" kern="1200" baseline="0" dirty="0">
                <a:solidFill>
                  <a:schemeClr val="tx1"/>
                </a:solidFill>
                <a:effectLst/>
                <a:latin typeface="+mn-lt"/>
                <a:ea typeface="+mn-ea"/>
                <a:cs typeface="+mn-cs"/>
              </a:rPr>
              <a:t>L’addenda sur les objectifs de formation comprend uniquement les domaines FONDAMENTAUX de contenu incorporés ou présentés dans le référentiel </a:t>
            </a:r>
            <a:r>
              <a:rPr lang="fr-CA" sz="1000" kern="1200" baseline="0" dirty="0" err="1">
                <a:solidFill>
                  <a:schemeClr val="tx1"/>
                </a:solidFill>
                <a:effectLst/>
                <a:latin typeface="+mn-lt"/>
                <a:ea typeface="+mn-ea"/>
                <a:cs typeface="+mn-cs"/>
              </a:rPr>
              <a:t>CanMEDS</a:t>
            </a:r>
            <a:r>
              <a:rPr lang="fr-CA" sz="1000" kern="1200" baseline="0" dirty="0">
                <a:solidFill>
                  <a:schemeClr val="tx1"/>
                </a:solidFill>
                <a:effectLst/>
                <a:latin typeface="+mn-lt"/>
                <a:ea typeface="+mn-ea"/>
                <a:cs typeface="+mn-cs"/>
              </a:rPr>
              <a:t> 2015.</a:t>
            </a:r>
          </a:p>
          <a:p>
            <a:pPr marL="1085850" lvl="2" indent="-171450">
              <a:buFont typeface="Arial" panose="020B0604020202020204" pitchFamily="34" charset="0"/>
              <a:buChar char="•"/>
            </a:pPr>
            <a:r>
              <a:rPr lang="fr-CA" sz="1000" kern="1200" baseline="0" dirty="0">
                <a:solidFill>
                  <a:schemeClr val="tx1"/>
                </a:solidFill>
                <a:effectLst/>
                <a:latin typeface="+mn-lt"/>
                <a:ea typeface="+mn-ea"/>
                <a:cs typeface="+mn-cs"/>
              </a:rPr>
              <a:t>Cette approche sélective met en évidence les ajouts importants au référentiel tout en rationalisant le processus de changement et réduisant au minimum le fardeau des comités de spécialité, des programmes, des enseignants et du personnel. </a:t>
            </a:r>
            <a:r>
              <a:rPr lang="fr-CA" sz="1000" kern="1200" baseline="0" dirty="0" smtClean="0">
                <a:solidFill>
                  <a:schemeClr val="tx1"/>
                </a:solidFill>
                <a:effectLst/>
                <a:latin typeface="+mn-lt"/>
                <a:ea typeface="+mn-ea"/>
                <a:cs typeface="+mn-cs"/>
              </a:rPr>
              <a:t>D’importantes </a:t>
            </a:r>
            <a:r>
              <a:rPr lang="fr-CA" sz="1000" kern="1200" baseline="0" dirty="0">
                <a:solidFill>
                  <a:schemeClr val="tx1"/>
                </a:solidFill>
                <a:effectLst/>
                <a:latin typeface="+mn-lt"/>
                <a:ea typeface="+mn-ea"/>
                <a:cs typeface="+mn-cs"/>
              </a:rPr>
              <a:t>précisions additionnelles au référentiel et l’utilisation des jalons </a:t>
            </a:r>
            <a:r>
              <a:rPr lang="fr-CA" sz="1000" kern="1200" baseline="0" dirty="0" err="1">
                <a:solidFill>
                  <a:schemeClr val="tx1"/>
                </a:solidFill>
                <a:effectLst/>
                <a:latin typeface="+mn-lt"/>
                <a:ea typeface="+mn-ea"/>
                <a:cs typeface="+mn-cs"/>
              </a:rPr>
              <a:t>CanMEDS</a:t>
            </a:r>
            <a:r>
              <a:rPr lang="fr-CA" sz="1000" kern="1200" baseline="0" dirty="0">
                <a:solidFill>
                  <a:schemeClr val="tx1"/>
                </a:solidFill>
                <a:effectLst/>
                <a:latin typeface="+mn-lt"/>
                <a:ea typeface="+mn-ea"/>
                <a:cs typeface="+mn-cs"/>
              </a:rPr>
              <a:t> seront intégrées dans chaque discipline au cours de la transition vers la CPC.</a:t>
            </a:r>
            <a:endParaRPr lang="en-CA" sz="10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fr-CA" sz="1000" kern="1200" baseline="0" dirty="0">
                <a:solidFill>
                  <a:schemeClr val="tx1"/>
                </a:solidFill>
                <a:effectLst/>
                <a:latin typeface="+mn-lt"/>
                <a:ea typeface="+mn-ea"/>
                <a:cs typeface="+mn-cs"/>
              </a:rPr>
              <a:t>L’addenda s’applique aux disciplines qui amorcent leur transition vers la CPC à compter de 2016. Les disciplines des cohortes 1 et 2 ne sont pas touchées parce qu’elles ont déjà entrepris la transition vers la CPC, ce qui comprend la mise en œuvre intégrale de </a:t>
            </a:r>
            <a:r>
              <a:rPr lang="fr-CA" sz="1000" kern="1200" baseline="0" dirty="0" err="1" smtClean="0">
                <a:solidFill>
                  <a:schemeClr val="tx1"/>
                </a:solidFill>
                <a:effectLst/>
                <a:latin typeface="+mn-lt"/>
                <a:ea typeface="+mn-ea"/>
                <a:cs typeface="+mn-cs"/>
              </a:rPr>
              <a:t>CanMEDS</a:t>
            </a:r>
            <a:r>
              <a:rPr lang="fr-CA" sz="1000" kern="1200" baseline="0" dirty="0" smtClean="0">
                <a:solidFill>
                  <a:schemeClr val="tx1"/>
                </a:solidFill>
                <a:effectLst/>
                <a:latin typeface="+mn-lt"/>
                <a:ea typeface="+mn-ea"/>
                <a:cs typeface="+mn-cs"/>
              </a:rPr>
              <a:t> 2015</a:t>
            </a:r>
            <a:r>
              <a:rPr lang="fr-CA" sz="1000" kern="1200" baseline="0" dirty="0">
                <a:solidFill>
                  <a:schemeClr val="tx1"/>
                </a:solidFill>
                <a:effectLst/>
                <a:latin typeface="+mn-lt"/>
                <a:ea typeface="+mn-ea"/>
                <a:cs typeface="+mn-cs"/>
              </a:rPr>
              <a:t>.</a:t>
            </a:r>
            <a:endParaRPr lang="en-CA" sz="10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fr-CA" sz="1000" kern="1200" baseline="0" dirty="0">
                <a:solidFill>
                  <a:schemeClr val="tx1"/>
                </a:solidFill>
                <a:effectLst/>
                <a:latin typeface="+mn-lt"/>
                <a:ea typeface="+mn-ea"/>
                <a:cs typeface="+mn-cs"/>
              </a:rPr>
              <a:t>L’addenda entrera en vigueur le 1</a:t>
            </a:r>
            <a:r>
              <a:rPr lang="fr-CA" sz="1000" kern="1200" baseline="30000" dirty="0">
                <a:solidFill>
                  <a:schemeClr val="tx1"/>
                </a:solidFill>
                <a:effectLst/>
                <a:latin typeface="+mn-lt"/>
                <a:ea typeface="+mn-ea"/>
                <a:cs typeface="+mn-cs"/>
              </a:rPr>
              <a:t>er</a:t>
            </a:r>
            <a:r>
              <a:rPr lang="fr-CA" sz="1000" kern="1200" baseline="0" dirty="0">
                <a:solidFill>
                  <a:schemeClr val="tx1"/>
                </a:solidFill>
                <a:effectLst/>
                <a:latin typeface="+mn-lt"/>
                <a:ea typeface="+mn-ea"/>
                <a:cs typeface="+mn-cs"/>
              </a:rPr>
              <a:t> juillet 2016 avec la perspective qu’il deviendra partie intégrante de la pratique standard des programmes de formation par la suite.</a:t>
            </a:r>
            <a:endParaRPr lang="en-CA" sz="10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fr-CA" sz="1000" kern="1200" baseline="0" dirty="0">
                <a:solidFill>
                  <a:schemeClr val="tx1"/>
                </a:solidFill>
                <a:effectLst/>
                <a:latin typeface="+mn-lt"/>
                <a:ea typeface="+mn-ea"/>
                <a:cs typeface="+mn-cs"/>
              </a:rPr>
              <a:t>Il incombe aux enseignants et aux programmes de veiller à ce que le cursus soit enseigné conformément à l’addenda des objectifs génériques de formation et aux objectifs de formation propres à la discipline. </a:t>
            </a:r>
            <a:r>
              <a:rPr lang="fr-CA" sz="1000" kern="1200" baseline="0" dirty="0" smtClean="0">
                <a:solidFill>
                  <a:schemeClr val="tx1"/>
                </a:solidFill>
                <a:effectLst/>
                <a:latin typeface="+mn-lt"/>
                <a:ea typeface="+mn-ea"/>
                <a:cs typeface="+mn-cs"/>
              </a:rPr>
              <a:t>Les </a:t>
            </a:r>
            <a:r>
              <a:rPr lang="fr-CA" sz="1000" kern="1200" baseline="0" dirty="0">
                <a:solidFill>
                  <a:schemeClr val="tx1"/>
                </a:solidFill>
                <a:effectLst/>
                <a:latin typeface="+mn-lt"/>
                <a:ea typeface="+mn-ea"/>
                <a:cs typeface="+mn-cs"/>
              </a:rPr>
              <a:t>directeurs de programme auront la responsabilité de faire la preuve que leur programme intègre les éléments de l’addenda à l’enseignement aux résidents et à leur évaluation.</a:t>
            </a:r>
          </a:p>
          <a:p>
            <a:pPr marL="628650" lvl="1" indent="-171450">
              <a:buFont typeface="Arial" panose="020B0604020202020204" pitchFamily="34" charset="0"/>
              <a:buChar char="•"/>
            </a:pPr>
            <a:r>
              <a:rPr lang="fr-CA" sz="1000" kern="1200" baseline="0" dirty="0">
                <a:solidFill>
                  <a:schemeClr val="tx1"/>
                </a:solidFill>
                <a:effectLst/>
                <a:latin typeface="+mn-lt"/>
                <a:ea typeface="+mn-ea"/>
                <a:cs typeface="+mn-cs"/>
              </a:rPr>
              <a:t>Les normes générales d’agrément ne seront pas modifiées par suite de l’adoption de cet addenda. Les visiteurs d’agrément chercheront toutefois à déterminer comment l’addenda à </a:t>
            </a:r>
            <a:r>
              <a:rPr lang="fr-CA" sz="1000" kern="1200" baseline="0" dirty="0" err="1">
                <a:solidFill>
                  <a:schemeClr val="tx1"/>
                </a:solidFill>
                <a:effectLst/>
                <a:latin typeface="+mn-lt"/>
                <a:ea typeface="+mn-ea"/>
                <a:cs typeface="+mn-cs"/>
              </a:rPr>
              <a:t>CanMEDS</a:t>
            </a:r>
            <a:r>
              <a:rPr lang="fr-CA" sz="1000" kern="1200" baseline="0" dirty="0">
                <a:solidFill>
                  <a:schemeClr val="tx1"/>
                </a:solidFill>
                <a:effectLst/>
                <a:latin typeface="+mn-lt"/>
                <a:ea typeface="+mn-ea"/>
                <a:cs typeface="+mn-cs"/>
              </a:rPr>
              <a:t> 2015 sur les objectifs de formation a été intégré dans la formation. Les programmes qui seront soumis à l’examen après le 1</a:t>
            </a:r>
            <a:r>
              <a:rPr lang="fr-CA" sz="1000" kern="1200" baseline="30000" dirty="0">
                <a:solidFill>
                  <a:schemeClr val="tx1"/>
                </a:solidFill>
                <a:effectLst/>
                <a:latin typeface="+mn-lt"/>
                <a:ea typeface="+mn-ea"/>
                <a:cs typeface="+mn-cs"/>
              </a:rPr>
              <a:t>er</a:t>
            </a:r>
            <a:r>
              <a:rPr lang="fr-CA" sz="1000" kern="1200" baseline="0" dirty="0">
                <a:solidFill>
                  <a:schemeClr val="tx1"/>
                </a:solidFill>
                <a:effectLst/>
                <a:latin typeface="+mn-lt"/>
                <a:ea typeface="+mn-ea"/>
                <a:cs typeface="+mn-cs"/>
              </a:rPr>
              <a:t> juillet 2017 devront démontrer que ces exigences ont été intégrées dans leur curriculum.</a:t>
            </a:r>
            <a:endParaRPr lang="en-CA" sz="10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3B2232-61BF-4380-87DA-45189964F03F}" type="slidenum">
              <a:rPr lang="en-US" smtClean="0"/>
              <a:t>28</a:t>
            </a:fld>
            <a:endParaRPr lang="en-US"/>
          </a:p>
        </p:txBody>
      </p:sp>
    </p:spTree>
    <p:extLst>
      <p:ext uri="{BB962C8B-B14F-4D97-AF65-F5344CB8AC3E}">
        <p14:creationId xmlns:p14="http://schemas.microsoft.com/office/powerpoint/2010/main" val="1076609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35" indent="-168235">
              <a:buFont typeface="Arial" pitchFamily="34" charset="0"/>
              <a:buChar char="•"/>
            </a:pPr>
            <a:endParaRPr lang="fr-CA" noProof="0" dirty="0"/>
          </a:p>
        </p:txBody>
      </p:sp>
      <p:sp>
        <p:nvSpPr>
          <p:cNvPr id="4" name="Slide Number Placeholder 3"/>
          <p:cNvSpPr>
            <a:spLocks noGrp="1"/>
          </p:cNvSpPr>
          <p:nvPr>
            <p:ph type="sldNum" sz="quarter" idx="10"/>
          </p:nvPr>
        </p:nvSpPr>
        <p:spPr/>
        <p:txBody>
          <a:bodyPr/>
          <a:lstStyle/>
          <a:p>
            <a:fld id="{5A6EA532-0E50-A244-BC95-CADB00489449}"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991896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sz="1200" baseline="0" dirty="0">
                <a:latin typeface="Verdana" panose="020B0604030504040204" pitchFamily="34" charset="0"/>
                <a:ea typeface="Verdana" panose="020B0604030504040204" pitchFamily="34" charset="0"/>
                <a:cs typeface="Verdana" panose="020B0604030504040204" pitchFamily="34" charset="0"/>
              </a:rPr>
              <a:t>Nul doute que le système canadien d’éducation médicale figure parmi les meilleurs au monde. Il produit d’excellents médecins.</a:t>
            </a:r>
          </a:p>
          <a:p>
            <a:pPr marL="171450" indent="-171450">
              <a:buFont typeface="Arial" panose="020B0604020202020204" pitchFamily="34" charset="0"/>
              <a:buChar char="•"/>
            </a:pPr>
            <a:r>
              <a:rPr lang="fr-CA" sz="1200" baseline="0" dirty="0">
                <a:latin typeface="Verdana" panose="020B0604030504040204" pitchFamily="34" charset="0"/>
                <a:ea typeface="Verdana" panose="020B0604030504040204" pitchFamily="34" charset="0"/>
                <a:cs typeface="Verdana" panose="020B0604030504040204" pitchFamily="34" charset="0"/>
              </a:rPr>
              <a:t>Alors, pourquoi changer?</a:t>
            </a:r>
          </a:p>
          <a:p>
            <a:endParaRPr lang="en-CA" dirty="0"/>
          </a:p>
        </p:txBody>
      </p:sp>
      <p:sp>
        <p:nvSpPr>
          <p:cNvPr id="4" name="Slide Number Placeholder 3"/>
          <p:cNvSpPr>
            <a:spLocks noGrp="1"/>
          </p:cNvSpPr>
          <p:nvPr>
            <p:ph type="sldNum" sz="quarter" idx="10"/>
          </p:nvPr>
        </p:nvSpPr>
        <p:spPr/>
        <p:txBody>
          <a:bodyPr/>
          <a:lstStyle/>
          <a:p>
            <a:fld id="{AE3B2232-61BF-4380-87DA-45189964F03F}" type="slidenum">
              <a:rPr lang="en-US" smtClean="0"/>
              <a:t>3</a:t>
            </a:fld>
            <a:endParaRPr lang="en-US"/>
          </a:p>
        </p:txBody>
      </p:sp>
    </p:spTree>
    <p:extLst>
      <p:ext uri="{BB962C8B-B14F-4D97-AF65-F5344CB8AC3E}">
        <p14:creationId xmlns:p14="http://schemas.microsoft.com/office/powerpoint/2010/main" val="1076609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E3B2232-61BF-4380-87DA-45189964F03F}" type="slidenum">
              <a:rPr lang="en-US" smtClean="0"/>
              <a:t>30</a:t>
            </a:fld>
            <a:endParaRPr lang="en-US"/>
          </a:p>
        </p:txBody>
      </p:sp>
    </p:spTree>
    <p:extLst>
      <p:ext uri="{BB962C8B-B14F-4D97-AF65-F5344CB8AC3E}">
        <p14:creationId xmlns:p14="http://schemas.microsoft.com/office/powerpoint/2010/main" val="3099390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sz="900" kern="1200" baseline="0" dirty="0">
                <a:solidFill>
                  <a:schemeClr val="tx1"/>
                </a:solidFill>
                <a:effectLst/>
              </a:rPr>
              <a:t>Le Collège royal adopte une approche graduelle pour le déploiement et la mise en œuvre de la CPC. Nous prévoyons que tous les programmes de spécialité et de surspécialité au Canada adopteront la CPC par étapes graduelles, une transition qui se déroulera jusqu’en 2022.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900" baseline="0" dirty="0"/>
              <a:t>En soutien à la mise en œuvre, toutes les disciplines ont été réunies dans des groupes d’adoption </a:t>
            </a:r>
            <a:r>
              <a:rPr lang="fr-CA" sz="900" baseline="0" dirty="0" smtClean="0"/>
              <a:t>appelés </a:t>
            </a:r>
            <a:r>
              <a:rPr lang="fr-CA" sz="900" baseline="0" dirty="0"/>
              <a:t>« cohortes ». </a:t>
            </a:r>
            <a:endParaRPr lang="en-CA" sz="900" b="1" kern="1200" baseline="0" dirty="0" smtClean="0">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900" baseline="0" dirty="0"/>
              <a:t>Comme je l’ai mentionné précédemment, les disciplines des cohortes 1 et 2 ont déjà amorcé l’adoption de la pratique fondée sur les compétences.</a:t>
            </a:r>
            <a:r>
              <a:rPr kumimoji="0" lang="fr-CA" sz="900" kern="0" normalizeH="0" baseline="0" noProof="0" dirty="0">
                <a:ln>
                  <a:noFill/>
                </a:ln>
                <a:solidFill>
                  <a:prstClr val="black"/>
                </a:solidFill>
                <a:effectLst/>
                <a:uLnTx/>
                <a:uFillTx/>
                <a:ea typeface="Verdana" panose="020B0604030504040204" pitchFamily="34" charset="0"/>
                <a:cs typeface="Verdana" panose="020B0604030504040204" pitchFamily="34" charset="0"/>
              </a:rPr>
              <a:t> Ces adoptants ont entrepris l’élaboration de jalons et </a:t>
            </a:r>
            <a:r>
              <a:rPr kumimoji="0" lang="fr-CA" sz="900" kern="0" normalizeH="0" baseline="0" noProof="0" dirty="0" smtClean="0">
                <a:ln>
                  <a:noFill/>
                </a:ln>
                <a:solidFill>
                  <a:prstClr val="black"/>
                </a:solidFill>
                <a:effectLst/>
                <a:uLnTx/>
                <a:uFillTx/>
                <a:ea typeface="Verdana" panose="020B0604030504040204" pitchFamily="34" charset="0"/>
                <a:cs typeface="Verdana" panose="020B0604030504040204" pitchFamily="34" charset="0"/>
              </a:rPr>
              <a:t>d’APC </a:t>
            </a:r>
            <a:r>
              <a:rPr kumimoji="0" lang="fr-CA" sz="900" kern="0" normalizeH="0" baseline="0" noProof="0" dirty="0">
                <a:ln>
                  <a:noFill/>
                </a:ln>
                <a:solidFill>
                  <a:prstClr val="black"/>
                </a:solidFill>
                <a:effectLst/>
                <a:uLnTx/>
                <a:uFillTx/>
                <a:ea typeface="Verdana" panose="020B0604030504040204" pitchFamily="34" charset="0"/>
                <a:cs typeface="Verdana" panose="020B0604030504040204" pitchFamily="34" charset="0"/>
              </a:rPr>
              <a:t>propres à leur spécialité, de même que la définition des étapes de formation et la détermination des pratiques en matière d’évaluation.</a:t>
            </a:r>
            <a:endParaRPr lang="en-US" sz="900" baseline="0" dirty="0" smtClean="0"/>
          </a:p>
          <a:p>
            <a:pPr marL="171450" marR="0" lvl="0" indent="-171450" algn="l" defTabSz="914400" rtl="0" eaLnBrk="0" fontAlgn="base" latinLnBrk="0" hangingPunct="0">
              <a:lnSpc>
                <a:spcPct val="100000"/>
              </a:lnSpc>
              <a:spcBef>
                <a:spcPct val="20000"/>
              </a:spcBef>
              <a:spcAft>
                <a:spcPts val="864"/>
              </a:spcAft>
              <a:buClrTx/>
              <a:buSzTx/>
              <a:buFont typeface="Arial" panose="020B0604020202020204" pitchFamily="34" charset="0"/>
              <a:buChar char="•"/>
              <a:tabLst/>
              <a:defRPr/>
            </a:pPr>
            <a:r>
              <a:rPr kumimoji="0" lang="fr-CA" sz="900" kern="0" normalizeH="0" baseline="0" noProof="0" dirty="0" smtClean="0">
                <a:ln>
                  <a:noFill/>
                </a:ln>
                <a:solidFill>
                  <a:srgbClr val="000000"/>
                </a:solidFill>
                <a:effectLst/>
                <a:uLnTx/>
                <a:uFillTx/>
              </a:rPr>
              <a:t>La </a:t>
            </a:r>
            <a:r>
              <a:rPr kumimoji="0" lang="fr-CA" sz="900" kern="0" normalizeH="0" baseline="0" noProof="0" dirty="0">
                <a:ln>
                  <a:noFill/>
                </a:ln>
                <a:solidFill>
                  <a:srgbClr val="000000"/>
                </a:solidFill>
                <a:effectLst/>
                <a:uLnTx/>
                <a:uFillTx/>
              </a:rPr>
              <a:t>cohorte 1, qui consiste de </a:t>
            </a:r>
            <a:r>
              <a:rPr kumimoji="0" lang="fr-CA" sz="900" kern="0" normalizeH="0" baseline="0" noProof="0" dirty="0">
                <a:ln>
                  <a:noFill/>
                </a:ln>
                <a:solidFill>
                  <a:prstClr val="black"/>
                </a:solidFill>
                <a:effectLst/>
                <a:uLnTx/>
                <a:uFillTx/>
              </a:rPr>
              <a:t>l’oncologie </a:t>
            </a:r>
            <a:r>
              <a:rPr kumimoji="0" lang="fr-CA" sz="900" kern="0" normalizeH="0" baseline="0" noProof="0" dirty="0">
                <a:ln>
                  <a:noFill/>
                </a:ln>
                <a:solidFill>
                  <a:prstClr val="black"/>
                </a:solidFill>
                <a:effectLst/>
                <a:uLnTx/>
                <a:uFillTx/>
                <a:ea typeface="Verdana" panose="020B0604030504040204" pitchFamily="34" charset="0"/>
                <a:cs typeface="Verdana" panose="020B0604030504040204" pitchFamily="34" charset="0"/>
              </a:rPr>
              <a:t>médicale et de l’oto-rhino-laryngologie et chirurgie cervico-faciale, </a:t>
            </a:r>
            <a:r>
              <a:rPr kumimoji="0" lang="fr-CA" sz="900" kern="0" normalizeH="0" baseline="0" noProof="0" dirty="0" smtClean="0">
                <a:ln>
                  <a:noFill/>
                </a:ln>
                <a:solidFill>
                  <a:srgbClr val="000000"/>
                </a:solidFill>
                <a:effectLst/>
                <a:uLnTx/>
                <a:uFillTx/>
              </a:rPr>
              <a:t>a </a:t>
            </a:r>
            <a:r>
              <a:rPr kumimoji="0" lang="fr-CA" sz="900" kern="0" normalizeH="0" baseline="0" noProof="0" dirty="0">
                <a:ln>
                  <a:noFill/>
                </a:ln>
                <a:solidFill>
                  <a:srgbClr val="000000"/>
                </a:solidFill>
                <a:effectLst/>
                <a:uLnTx/>
                <a:uFillTx/>
              </a:rPr>
              <a:t>commencé ses travaux à l’automne 2014.</a:t>
            </a:r>
          </a:p>
          <a:p>
            <a:pPr marL="171450" marR="0" lvl="0" indent="-171450" algn="l" defTabSz="914400" rtl="0" eaLnBrk="0" fontAlgn="base" latinLnBrk="0" hangingPunct="0">
              <a:lnSpc>
                <a:spcPct val="100000"/>
              </a:lnSpc>
              <a:spcBef>
                <a:spcPct val="20000"/>
              </a:spcBef>
              <a:spcAft>
                <a:spcPts val="864"/>
              </a:spcAft>
              <a:buClrTx/>
              <a:buSzTx/>
              <a:buFont typeface="Arial" panose="020B0604020202020204" pitchFamily="34" charset="0"/>
              <a:buChar char="•"/>
              <a:tabLst/>
              <a:defRPr/>
            </a:pPr>
            <a:r>
              <a:rPr kumimoji="0" lang="fr-CA" sz="900" kern="0" normalizeH="0" baseline="0" noProof="0" dirty="0">
                <a:ln>
                  <a:noFill/>
                </a:ln>
                <a:solidFill>
                  <a:prstClr val="black"/>
                </a:solidFill>
                <a:effectLst/>
                <a:uLnTx/>
                <a:uFillTx/>
                <a:ea typeface="Verdana" panose="020B0604030504040204" pitchFamily="34" charset="0"/>
                <a:cs typeface="Verdana" panose="020B0604030504040204" pitchFamily="34" charset="0"/>
              </a:rPr>
              <a:t>L’intention à l’origine était de lancer intégralement la CPC pour les résidents de première année de la cohorte 1 en juillet 2016.</a:t>
            </a:r>
          </a:p>
          <a:p>
            <a:pPr marL="171450" marR="0" lvl="0" indent="-171450" algn="l" defTabSz="914400" rtl="0" eaLnBrk="0" fontAlgn="base" latinLnBrk="0" hangingPunct="0">
              <a:lnSpc>
                <a:spcPct val="100000"/>
              </a:lnSpc>
              <a:spcBef>
                <a:spcPct val="20000"/>
              </a:spcBef>
              <a:spcAft>
                <a:spcPts val="864"/>
              </a:spcAft>
              <a:buClrTx/>
              <a:buSzTx/>
              <a:buFont typeface="Arial" panose="020B0604020202020204" pitchFamily="34" charset="0"/>
              <a:buChar char="•"/>
              <a:tabLst/>
              <a:defRPr/>
            </a:pPr>
            <a:r>
              <a:rPr kumimoji="0" lang="fr-CA" sz="900" kern="0" normalizeH="0" baseline="0" noProof="0" dirty="0">
                <a:ln>
                  <a:noFill/>
                </a:ln>
                <a:solidFill>
                  <a:prstClr val="black"/>
                </a:solidFill>
                <a:effectLst/>
                <a:uLnTx/>
                <a:uFillTx/>
                <a:ea typeface="Verdana" panose="020B0604030504040204" pitchFamily="34" charset="0"/>
                <a:cs typeface="Verdana" panose="020B0604030504040204" pitchFamily="34" charset="0"/>
              </a:rPr>
              <a:t>Cependant, </a:t>
            </a:r>
            <a:r>
              <a:rPr kumimoji="0" lang="fr-CA" sz="900" kern="0" normalizeH="0" baseline="0" noProof="0" dirty="0" smtClean="0">
                <a:ln>
                  <a:noFill/>
                </a:ln>
                <a:solidFill>
                  <a:prstClr val="black"/>
                </a:solidFill>
                <a:effectLst/>
                <a:uLnTx/>
                <a:uFillTx/>
                <a:ea typeface="Verdana" panose="020B0604030504040204" pitchFamily="34" charset="0"/>
                <a:cs typeface="Verdana" panose="020B0604030504040204" pitchFamily="34" charset="0"/>
              </a:rPr>
              <a:t>au</a:t>
            </a:r>
            <a:r>
              <a:rPr lang="fr-CA" sz="900" kern="1200" baseline="0" dirty="0" smtClean="0">
                <a:solidFill>
                  <a:schemeClr val="tx1"/>
                </a:solidFill>
                <a:effectLst/>
              </a:rPr>
              <a:t> cours </a:t>
            </a:r>
            <a:r>
              <a:rPr lang="fr-CA" sz="900" kern="1200" baseline="0" dirty="0">
                <a:solidFill>
                  <a:schemeClr val="tx1"/>
                </a:solidFill>
                <a:effectLst/>
              </a:rPr>
              <a:t>des derniers mois, le Collège royal a reçu des commentaires de ses partenaires des facultés de médecine par lesquels ils exprimaient des préoccupations relatives à la logistique, la technologie et les ressources liées au modèle et au calendrier actuels de mise en œuvre.</a:t>
            </a:r>
          </a:p>
          <a:p>
            <a:pPr marL="171450" marR="0" lvl="0" indent="-171450" algn="l" defTabSz="914400" rtl="0" eaLnBrk="0" fontAlgn="base" latinLnBrk="0" hangingPunct="0">
              <a:lnSpc>
                <a:spcPct val="100000"/>
              </a:lnSpc>
              <a:spcBef>
                <a:spcPct val="20000"/>
              </a:spcBef>
              <a:spcAft>
                <a:spcPts val="864"/>
              </a:spcAft>
              <a:buClrTx/>
              <a:buSzTx/>
              <a:buFont typeface="Arial" panose="020B0604020202020204" pitchFamily="34" charset="0"/>
              <a:buChar char="•"/>
              <a:tabLst/>
              <a:defRPr/>
            </a:pPr>
            <a:r>
              <a:rPr lang="fr-CA" sz="900" kern="1200" baseline="0" dirty="0">
                <a:solidFill>
                  <a:schemeClr val="tx1"/>
                </a:solidFill>
                <a:effectLst/>
              </a:rPr>
              <a:t>Un certain nombre de facultés ont également indiqué vouloir participer plus activement à l’élaboration de la stratégie de mise en œuvre de la CPC.</a:t>
            </a:r>
          </a:p>
          <a:p>
            <a:pPr marL="171450" marR="0" lvl="0" indent="-171450" algn="l" defTabSz="914400" rtl="0" eaLnBrk="0" fontAlgn="base" latinLnBrk="0" hangingPunct="0">
              <a:lnSpc>
                <a:spcPct val="100000"/>
              </a:lnSpc>
              <a:spcBef>
                <a:spcPct val="20000"/>
              </a:spcBef>
              <a:spcAft>
                <a:spcPts val="864"/>
              </a:spcAft>
              <a:buClrTx/>
              <a:buSzTx/>
              <a:buFont typeface="Arial" panose="020B0604020202020204" pitchFamily="34" charset="0"/>
              <a:buChar char="•"/>
              <a:tabLst/>
              <a:defRPr/>
            </a:pPr>
            <a:r>
              <a:rPr lang="fr-CA" sz="900" kern="1200" baseline="0" dirty="0">
                <a:solidFill>
                  <a:schemeClr val="tx1"/>
                </a:solidFill>
                <a:effectLst/>
              </a:rPr>
              <a:t>Nous avons tenu compte de ces commentaires et choisi de reporter le lancement intégral de la CPC pour la cohorte 1 prévu pour juillet 2016.</a:t>
            </a:r>
            <a:endParaRPr lang="en-CA" sz="900" kern="1200" dirty="0" smtClean="0">
              <a:solidFill>
                <a:schemeClr val="tx1"/>
              </a:solidFill>
              <a:effectLst/>
            </a:endParaRPr>
          </a:p>
          <a:p>
            <a:pPr marL="171450" marR="0" lvl="0" indent="-171450" algn="l" defTabSz="914400" rtl="0" eaLnBrk="0" fontAlgn="base" latinLnBrk="0" hangingPunct="0">
              <a:lnSpc>
                <a:spcPct val="100000"/>
              </a:lnSpc>
              <a:spcBef>
                <a:spcPct val="20000"/>
              </a:spcBef>
              <a:spcAft>
                <a:spcPts val="864"/>
              </a:spcAft>
              <a:buClrTx/>
              <a:buSzTx/>
              <a:buFont typeface="Arial" panose="020B0604020202020204" pitchFamily="34" charset="0"/>
              <a:buChar char="•"/>
              <a:tabLst/>
              <a:defRPr/>
            </a:pPr>
            <a:r>
              <a:rPr lang="fr-CA" sz="900" kern="1200" baseline="0" dirty="0">
                <a:solidFill>
                  <a:schemeClr val="tx1"/>
                </a:solidFill>
                <a:effectLst/>
              </a:rPr>
              <a:t>Nous travaillerons plutôt avec la cohorte 1 à des essais sur le terrain de divers aspects de la CPC, comme la </a:t>
            </a:r>
            <a:r>
              <a:rPr lang="fr-CA" sz="900" kern="1200" baseline="0" dirty="0" smtClean="0">
                <a:solidFill>
                  <a:schemeClr val="tx1"/>
                </a:solidFill>
                <a:effectLst/>
              </a:rPr>
              <a:t>mise </a:t>
            </a:r>
            <a:r>
              <a:rPr lang="fr-CA" sz="900" kern="1200" baseline="0" dirty="0">
                <a:solidFill>
                  <a:schemeClr val="tx1"/>
                </a:solidFill>
                <a:effectLst/>
              </a:rPr>
              <a:t>sur pied et la définition du rôle d’un comité sur la compétence, le flux des nouveaux processus d’évaluation et l’utilisation des ressources du perfectionnement du corps professoral.</a:t>
            </a:r>
          </a:p>
          <a:p>
            <a:pPr marL="171450" marR="0" lvl="0" indent="-171450" algn="l" defTabSz="914400" rtl="0" eaLnBrk="0" fontAlgn="base" latinLnBrk="0" hangingPunct="0">
              <a:lnSpc>
                <a:spcPct val="100000"/>
              </a:lnSpc>
              <a:spcBef>
                <a:spcPct val="20000"/>
              </a:spcBef>
              <a:spcAft>
                <a:spcPts val="864"/>
              </a:spcAft>
              <a:buClrTx/>
              <a:buSzTx/>
              <a:buFont typeface="Arial" panose="020B0604020202020204" pitchFamily="34" charset="0"/>
              <a:buChar char="•"/>
              <a:tabLst/>
              <a:defRPr/>
            </a:pPr>
            <a:r>
              <a:rPr lang="fr-CA" sz="900" kern="1200" baseline="0" dirty="0">
                <a:solidFill>
                  <a:schemeClr val="tx1"/>
                </a:solidFill>
                <a:effectLst/>
              </a:rPr>
              <a:t>Ces activités de mise à l’essai nous permettront d’améliorer notre modèle et de vérifier l’existence de conséquences non souhaitées. De plus, les leçons tirées de chaque expérience d’essai </a:t>
            </a:r>
            <a:r>
              <a:rPr lang="fr-CA" sz="900" kern="1200" baseline="0" dirty="0" smtClean="0">
                <a:solidFill>
                  <a:schemeClr val="tx1"/>
                </a:solidFill>
                <a:effectLst/>
              </a:rPr>
              <a:t>contribueront </a:t>
            </a:r>
            <a:r>
              <a:rPr lang="fr-CA" sz="900" kern="1200" baseline="0" dirty="0">
                <a:solidFill>
                  <a:schemeClr val="tx1"/>
                </a:solidFill>
                <a:effectLst/>
              </a:rPr>
              <a:t>à éclairer et modifier les activités de mise en œuvre dans l’avenir.</a:t>
            </a:r>
          </a:p>
          <a:p>
            <a:pPr marL="171450" marR="0" lvl="0" indent="-171450" algn="l" defTabSz="914400" rtl="0" eaLnBrk="0" fontAlgn="base" latinLnBrk="0" hangingPunct="0">
              <a:lnSpc>
                <a:spcPct val="100000"/>
              </a:lnSpc>
              <a:spcBef>
                <a:spcPct val="20000"/>
              </a:spcBef>
              <a:spcAft>
                <a:spcPts val="864"/>
              </a:spcAft>
              <a:buClrTx/>
              <a:buSzTx/>
              <a:buFont typeface="Arial" panose="020B0604020202020204" pitchFamily="34" charset="0"/>
              <a:buChar char="•"/>
              <a:tabLst/>
              <a:defRPr/>
            </a:pPr>
            <a:endParaRPr lang="en-CA" sz="900" kern="1200" dirty="0" smtClean="0">
              <a:solidFill>
                <a:schemeClr val="tx1"/>
              </a:solidFill>
              <a:effectLst/>
            </a:endParaRPr>
          </a:p>
          <a:p>
            <a:endParaRPr lang="en-CA" sz="900" dirty="0"/>
          </a:p>
        </p:txBody>
      </p:sp>
      <p:sp>
        <p:nvSpPr>
          <p:cNvPr id="4" name="Slide Number Placeholder 3"/>
          <p:cNvSpPr>
            <a:spLocks noGrp="1"/>
          </p:cNvSpPr>
          <p:nvPr>
            <p:ph type="sldNum" sz="quarter" idx="10"/>
          </p:nvPr>
        </p:nvSpPr>
        <p:spPr/>
        <p:txBody>
          <a:bodyPr/>
          <a:lstStyle/>
          <a:p>
            <a:fld id="{AE3B2232-61BF-4380-87DA-45189964F03F}" type="slidenum">
              <a:rPr lang="en-US" smtClean="0"/>
              <a:t>31</a:t>
            </a:fld>
            <a:endParaRPr lang="en-US"/>
          </a:p>
        </p:txBody>
      </p:sp>
    </p:spTree>
    <p:extLst>
      <p:ext uri="{BB962C8B-B14F-4D97-AF65-F5344CB8AC3E}">
        <p14:creationId xmlns:p14="http://schemas.microsoft.com/office/powerpoint/2010/main" val="1076609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20000"/>
              </a:spcBef>
              <a:spcAft>
                <a:spcPts val="864"/>
              </a:spcAft>
              <a:buClrTx/>
              <a:buSzTx/>
              <a:buFont typeface="Arial" panose="020B0604020202020204" pitchFamily="34" charset="0"/>
              <a:buChar char="•"/>
              <a:tabLst/>
              <a:defRPr/>
            </a:pPr>
            <a:r>
              <a:rPr lang="fr-CA" sz="1200" kern="1200" baseline="0">
                <a:solidFill>
                  <a:schemeClr val="tx1"/>
                </a:solidFill>
                <a:effectLst/>
                <a:latin typeface="+mn-lt"/>
                <a:ea typeface="+mn-ea"/>
                <a:cs typeface="+mn-cs"/>
              </a:rPr>
              <a:t>Nous sommes fermement résolus à mettre en œuvre la CPC, et nous avons commencé à solliciter la participation de nos partenaires pour élaborer un nouveau modèle d’engagement et déterminer le calendrier de mise en œuvre.</a:t>
            </a:r>
          </a:p>
          <a:p>
            <a:pPr marL="171450" marR="0" lvl="0" indent="-171450" algn="l" defTabSz="914400" rtl="0" eaLnBrk="0" fontAlgn="base" latinLnBrk="0" hangingPunct="0">
              <a:lnSpc>
                <a:spcPct val="100000"/>
              </a:lnSpc>
              <a:spcBef>
                <a:spcPct val="20000"/>
              </a:spcBef>
              <a:spcAft>
                <a:spcPts val="864"/>
              </a:spcAft>
              <a:buClrTx/>
              <a:buSzTx/>
              <a:buFont typeface="Arial" panose="020B0604020202020204" pitchFamily="34" charset="0"/>
              <a:buChar char="•"/>
              <a:tabLst/>
              <a:defRPr/>
            </a:pPr>
            <a:r>
              <a:rPr lang="fr-CA" sz="1200" kern="1200" baseline="0">
                <a:solidFill>
                  <a:schemeClr val="tx1"/>
                </a:solidFill>
                <a:effectLst/>
                <a:latin typeface="+mn-lt"/>
                <a:ea typeface="+mn-ea"/>
                <a:cs typeface="+mn-cs"/>
              </a:rPr>
              <a:t>À l’heure actuelle, nous prévoyons que les disciplines restantes mèneront leurs essais, peaufineront les aspects et adopteront la CPC d’après le calendrier des cohortes que vous voyez ici.</a:t>
            </a:r>
          </a:p>
          <a:p>
            <a:pPr marL="171450" marR="0" lvl="0" indent="-171450" algn="l" defTabSz="914400" rtl="0" eaLnBrk="0" fontAlgn="base" latinLnBrk="0" hangingPunct="0">
              <a:lnSpc>
                <a:spcPct val="100000"/>
              </a:lnSpc>
              <a:spcBef>
                <a:spcPct val="20000"/>
              </a:spcBef>
              <a:spcAft>
                <a:spcPts val="864"/>
              </a:spcAft>
              <a:buClrTx/>
              <a:buSzTx/>
              <a:buFont typeface="Arial" panose="020B0604020202020204" pitchFamily="34" charset="0"/>
              <a:buChar char="•"/>
              <a:tabLst/>
              <a:defRPr/>
            </a:pPr>
            <a:r>
              <a:rPr lang="fr-CA" sz="1200" kern="1200" baseline="0">
                <a:solidFill>
                  <a:schemeClr val="tx1"/>
                </a:solidFill>
                <a:effectLst/>
                <a:latin typeface="+mn-lt"/>
                <a:ea typeface="+mn-ea"/>
                <a:cs typeface="+mn-cs"/>
              </a:rPr>
              <a:t>Cependant, ce calendrier n’est pas coulé dans le béton et serait </a:t>
            </a:r>
            <a:r>
              <a:rPr lang="fr-CA" baseline="0"/>
              <a:t>sujet à modifications en fonction des enseignements tirés et à mesure que nous recevrons des commentaires.</a:t>
            </a:r>
          </a:p>
          <a:p>
            <a:endParaRPr lang="en-US" baseline="0" dirty="0" smtClean="0"/>
          </a:p>
          <a:p>
            <a:endParaRPr lang="en-CA" dirty="0"/>
          </a:p>
        </p:txBody>
      </p:sp>
      <p:sp>
        <p:nvSpPr>
          <p:cNvPr id="4" name="Slide Number Placeholder 3"/>
          <p:cNvSpPr>
            <a:spLocks noGrp="1"/>
          </p:cNvSpPr>
          <p:nvPr>
            <p:ph type="sldNum" sz="quarter" idx="10"/>
          </p:nvPr>
        </p:nvSpPr>
        <p:spPr/>
        <p:txBody>
          <a:bodyPr/>
          <a:lstStyle/>
          <a:p>
            <a:fld id="{AE3B2232-61BF-4380-87DA-45189964F03F}" type="slidenum">
              <a:rPr lang="en-US" smtClean="0"/>
              <a:t>32</a:t>
            </a:fld>
            <a:endParaRPr lang="en-US"/>
          </a:p>
        </p:txBody>
      </p:sp>
    </p:spTree>
    <p:extLst>
      <p:ext uri="{BB962C8B-B14F-4D97-AF65-F5344CB8AC3E}">
        <p14:creationId xmlns:p14="http://schemas.microsoft.com/office/powerpoint/2010/main" val="3063112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baseline="0" dirty="0"/>
              <a:t>Maintenant que nous avons présenté les changements au calendrier des cohortes, examinons de façon un peu plus soutenue en quoi consiste le déploiement.</a:t>
            </a:r>
          </a:p>
          <a:p>
            <a:pPr marL="171450" indent="-171450">
              <a:buFont typeface="Arial" panose="020B0604020202020204" pitchFamily="34" charset="0"/>
              <a:buChar char="•"/>
            </a:pPr>
            <a:r>
              <a:rPr lang="fr-CA" sz="1200" kern="1200" baseline="0" dirty="0">
                <a:solidFill>
                  <a:schemeClr val="tx1"/>
                </a:solidFill>
                <a:effectLst/>
                <a:latin typeface="+mn-lt"/>
                <a:ea typeface="+mn-ea"/>
                <a:cs typeface="+mn-cs"/>
              </a:rPr>
              <a:t>L’adoption de la CPC commence avec le </a:t>
            </a:r>
            <a:r>
              <a:rPr lang="fr-CA" sz="1200" b="1" kern="1200" baseline="0" dirty="0">
                <a:solidFill>
                  <a:schemeClr val="tx1"/>
                </a:solidFill>
                <a:effectLst/>
                <a:latin typeface="+mn-lt"/>
                <a:ea typeface="+mn-ea"/>
                <a:cs typeface="+mn-cs"/>
              </a:rPr>
              <a:t>comité de spécialité</a:t>
            </a:r>
            <a:r>
              <a:rPr lang="fr-CA" sz="1200" kern="1200" baseline="0" dirty="0">
                <a:solidFill>
                  <a:schemeClr val="tx1"/>
                </a:solidFill>
                <a:effectLst/>
                <a:latin typeface="+mn-lt"/>
                <a:ea typeface="+mn-ea"/>
                <a:cs typeface="+mn-cs"/>
              </a:rPr>
              <a:t> de chaque discipline (auquel se joignent les directeurs de programme, les éducateurs cliniciens, les experts en développement professionnel continu et des invités).</a:t>
            </a:r>
          </a:p>
          <a:p>
            <a:pPr marL="171450" indent="-171450">
              <a:buFont typeface="Arial" panose="020B0604020202020204" pitchFamily="34" charset="0"/>
              <a:buChar char="•"/>
            </a:pPr>
            <a:r>
              <a:rPr lang="fr-CA" sz="1200" kern="1200" baseline="0" dirty="0">
                <a:solidFill>
                  <a:schemeClr val="tx1"/>
                </a:solidFill>
                <a:effectLst/>
                <a:latin typeface="+mn-lt"/>
                <a:ea typeface="+mn-ea"/>
                <a:cs typeface="+mn-cs"/>
              </a:rPr>
              <a:t>Pendant </a:t>
            </a:r>
            <a:r>
              <a:rPr lang="fr-CA" sz="1200" b="1" kern="1200" baseline="0" dirty="0">
                <a:solidFill>
                  <a:schemeClr val="tx1"/>
                </a:solidFill>
                <a:effectLst/>
                <a:latin typeface="+mn-lt"/>
                <a:ea typeface="+mn-ea"/>
                <a:cs typeface="+mn-cs"/>
              </a:rPr>
              <a:t>environ deux ans,</a:t>
            </a:r>
            <a:r>
              <a:rPr lang="fr-CA" sz="1200" kern="1200" baseline="0" dirty="0">
                <a:solidFill>
                  <a:schemeClr val="tx1"/>
                </a:solidFill>
                <a:effectLst/>
                <a:latin typeface="+mn-lt"/>
                <a:ea typeface="+mn-ea"/>
                <a:cs typeface="+mn-cs"/>
              </a:rPr>
              <a:t> ils collaboreront avec le Collège royal pour </a:t>
            </a:r>
            <a:endParaRPr lang="en-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baseline="0" dirty="0">
                <a:solidFill>
                  <a:schemeClr val="tx1"/>
                </a:solidFill>
                <a:effectLst/>
                <a:latin typeface="+mn-lt"/>
                <a:ea typeface="+mn-ea"/>
                <a:cs typeface="+mn-cs"/>
              </a:rPr>
              <a:t>créer des jalons et des </a:t>
            </a:r>
            <a:r>
              <a:rPr lang="fr-FR" sz="1200" kern="1200" baseline="0" dirty="0" smtClean="0">
                <a:solidFill>
                  <a:schemeClr val="tx1"/>
                </a:solidFill>
                <a:effectLst/>
                <a:latin typeface="+mn-lt"/>
                <a:ea typeface="+mn-ea"/>
                <a:cs typeface="+mn-cs"/>
              </a:rPr>
              <a:t>activités professionnelles acquises et validées (EPA)</a:t>
            </a:r>
            <a:r>
              <a:rPr lang="fr-CA" sz="1200" kern="1200" baseline="0" dirty="0" smtClean="0">
                <a:solidFill>
                  <a:schemeClr val="tx1"/>
                </a:solidFill>
                <a:effectLst/>
                <a:latin typeface="+mn-lt"/>
                <a:ea typeface="+mn-ea"/>
                <a:cs typeface="+mn-cs"/>
              </a:rPr>
              <a:t> </a:t>
            </a:r>
            <a:r>
              <a:rPr lang="fr-CA" sz="1200" kern="1200" baseline="0" dirty="0">
                <a:solidFill>
                  <a:schemeClr val="tx1"/>
                </a:solidFill>
                <a:effectLst/>
                <a:latin typeface="+mn-lt"/>
                <a:ea typeface="+mn-ea"/>
                <a:cs typeface="+mn-cs"/>
              </a:rPr>
              <a:t>propres </a:t>
            </a:r>
            <a:r>
              <a:rPr lang="fr-CA" sz="1200" kern="1200" baseline="0" dirty="0" err="1">
                <a:solidFill>
                  <a:schemeClr val="tx1"/>
                </a:solidFill>
                <a:effectLst/>
                <a:latin typeface="+mn-lt"/>
                <a:ea typeface="+mn-ea"/>
                <a:cs typeface="+mn-cs"/>
              </a:rPr>
              <a:t>propres</a:t>
            </a:r>
            <a:r>
              <a:rPr lang="fr-CA" sz="1200" kern="1200" baseline="0" dirty="0">
                <a:solidFill>
                  <a:schemeClr val="tx1"/>
                </a:solidFill>
                <a:effectLst/>
                <a:latin typeface="+mn-lt"/>
                <a:ea typeface="+mn-ea"/>
                <a:cs typeface="+mn-cs"/>
              </a:rPr>
              <a:t> à la spécialité;</a:t>
            </a:r>
            <a:endParaRPr lang="en-CA" sz="1200" u="none" strike="noStrike"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baseline="0" dirty="0">
                <a:solidFill>
                  <a:schemeClr val="tx1"/>
                </a:solidFill>
                <a:effectLst/>
                <a:latin typeface="+mn-lt"/>
                <a:ea typeface="+mn-ea"/>
                <a:cs typeface="+mn-cs"/>
              </a:rPr>
              <a:t>affecter les jalons et les </a:t>
            </a:r>
            <a:r>
              <a:rPr lang="fr-CA" sz="1200" kern="1200" baseline="0" dirty="0" smtClean="0">
                <a:solidFill>
                  <a:schemeClr val="tx1"/>
                </a:solidFill>
                <a:effectLst/>
                <a:latin typeface="+mn-lt"/>
                <a:ea typeface="+mn-ea"/>
                <a:cs typeface="+mn-cs"/>
              </a:rPr>
              <a:t>EPA </a:t>
            </a:r>
            <a:r>
              <a:rPr lang="fr-CA" sz="1200" kern="1200" baseline="0" dirty="0">
                <a:solidFill>
                  <a:schemeClr val="tx1"/>
                </a:solidFill>
                <a:effectLst/>
                <a:latin typeface="+mn-lt"/>
                <a:ea typeface="+mn-ea"/>
                <a:cs typeface="+mn-cs"/>
              </a:rPr>
              <a:t>à chaque étape de la formation;</a:t>
            </a:r>
            <a:endParaRPr lang="en-CA" sz="1200" u="none" strike="noStrike"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baseline="0" dirty="0">
                <a:solidFill>
                  <a:schemeClr val="tx1"/>
                </a:solidFill>
                <a:effectLst/>
                <a:latin typeface="+mn-lt"/>
                <a:ea typeface="+mn-ea"/>
                <a:cs typeface="+mn-cs"/>
              </a:rPr>
              <a:t>déterminer les pratiques en matière d’évaluation fondée sur les compétences;</a:t>
            </a:r>
          </a:p>
          <a:p>
            <a:pPr marL="628650" lvl="1" indent="-171450">
              <a:buFont typeface="Arial" panose="020B0604020202020204" pitchFamily="34" charset="0"/>
              <a:buChar char="•"/>
            </a:pPr>
            <a:r>
              <a:rPr lang="fr-CA" sz="1200" kern="1200" baseline="0" dirty="0">
                <a:solidFill>
                  <a:schemeClr val="tx1"/>
                </a:solidFill>
                <a:effectLst/>
                <a:latin typeface="+mn-lt"/>
                <a:ea typeface="+mn-ea"/>
                <a:cs typeface="+mn-cs"/>
              </a:rPr>
              <a:t>créer une nouvelle version des documents de spécialité (p. ex., les objectifs de formation)</a:t>
            </a:r>
            <a:endParaRPr lang="en-CA" sz="1200" u="none" strike="noStrike"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fr-CA" dirty="0"/>
              <a:t>p</a:t>
            </a:r>
            <a:r>
              <a:rPr lang="fr-CA" sz="1200" kern="1200" baseline="0" dirty="0" smtClean="0">
                <a:solidFill>
                  <a:schemeClr val="tx1"/>
                </a:solidFill>
                <a:effectLst/>
                <a:latin typeface="+mn-lt"/>
                <a:ea typeface="+mn-ea"/>
                <a:cs typeface="+mn-cs"/>
              </a:rPr>
              <a:t>réparer </a:t>
            </a:r>
            <a:r>
              <a:rPr lang="fr-CA" sz="1200" kern="1200" baseline="0" dirty="0">
                <a:solidFill>
                  <a:schemeClr val="tx1"/>
                </a:solidFill>
                <a:effectLst/>
                <a:latin typeface="+mn-lt"/>
                <a:ea typeface="+mn-ea"/>
                <a:cs typeface="+mn-cs"/>
              </a:rPr>
              <a:t>les enseignants et actualiser le curriculum</a:t>
            </a:r>
          </a:p>
          <a:p>
            <a:pPr marL="171450" lvl="0" indent="-171450">
              <a:buFont typeface="Arial" panose="020B0604020202020204" pitchFamily="34" charset="0"/>
              <a:buChar char="•"/>
            </a:pPr>
            <a:r>
              <a:rPr lang="fr-CA" sz="1200" kern="1200" baseline="0" dirty="0">
                <a:solidFill>
                  <a:schemeClr val="tx1"/>
                </a:solidFill>
                <a:effectLst/>
                <a:latin typeface="+mn-lt"/>
                <a:ea typeface="+mn-ea"/>
                <a:cs typeface="+mn-cs"/>
              </a:rPr>
              <a:t>Cette diapositive vous offre un aperçu très précis du processus général qui a mené à l’admission de résidents à un programme de CPC et qui se poursuit, une fois ceux-ci diplômés, par le passage à un système de développement professionnel continu dans le cadre de la CPC. </a:t>
            </a:r>
            <a:endParaRPr lang="en-CA" sz="1200" u="none" strike="noStrike"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A6EA532-0E50-A244-BC95-CADB00489449}"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991896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baseline="0" dirty="0"/>
              <a:t>Je suis persuadé que nombre d’entre vous se demandent quelles seront les conséquences du déploiement de la CPC pour les médecins en exercice.</a:t>
            </a:r>
          </a:p>
          <a:p>
            <a:pPr marL="171450" indent="-171450">
              <a:buFont typeface="Arial" panose="020B0604020202020204" pitchFamily="34" charset="0"/>
              <a:buChar char="•"/>
            </a:pPr>
            <a:r>
              <a:rPr lang="fr-CA" baseline="0" dirty="0"/>
              <a:t>En avril 2015, le Collège royal avait tenu un sommet sur invitation sur le DPC fondé sur les compétences qui a réuni plus de </a:t>
            </a:r>
            <a:r>
              <a:rPr lang="fr-CA" sz="1200" kern="1200" baseline="0" dirty="0">
                <a:solidFill>
                  <a:schemeClr val="tx1"/>
                </a:solidFill>
                <a:effectLst/>
                <a:latin typeface="+mn-lt"/>
                <a:ea typeface="+mn-ea"/>
                <a:cs typeface="+mn-cs"/>
              </a:rPr>
              <a:t>100 leaders du DPC, représentants d’organismes de réglementation et érudits en éducation médicale de 56 organismes différents.</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fr-CA" sz="1200" kern="1200" baseline="0" dirty="0">
                <a:solidFill>
                  <a:schemeClr val="tx1"/>
                </a:solidFill>
                <a:effectLst/>
                <a:latin typeface="+mn-lt"/>
                <a:ea typeface="+mn-ea"/>
                <a:cs typeface="+mn-cs"/>
              </a:rPr>
              <a:t>Les discussions ont porté principalement sur</a:t>
            </a:r>
          </a:p>
          <a:p>
            <a:pPr marL="628650" lvl="1" indent="-171450">
              <a:buFont typeface="Arial" panose="020B0604020202020204" pitchFamily="34" charset="0"/>
              <a:buChar char="•"/>
            </a:pPr>
            <a:r>
              <a:rPr lang="fr-CA" sz="1200" kern="1200" baseline="0" dirty="0">
                <a:solidFill>
                  <a:schemeClr val="tx1"/>
                </a:solidFill>
                <a:effectLst/>
                <a:latin typeface="+mn-lt"/>
                <a:ea typeface="+mn-ea"/>
                <a:cs typeface="+mn-cs"/>
              </a:rPr>
              <a:t>les motifs justifiant le DPC fondé sur les compétences;</a:t>
            </a:r>
            <a:endParaRPr lang="en-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baseline="0" dirty="0">
                <a:solidFill>
                  <a:schemeClr val="tx1"/>
                </a:solidFill>
                <a:effectLst/>
                <a:latin typeface="+mn-lt"/>
                <a:ea typeface="+mn-ea"/>
                <a:cs typeface="+mn-cs"/>
              </a:rPr>
              <a:t>le rôle potentiel du référentiel CanMEDS ainsi que celui des jalons de compétence et des </a:t>
            </a:r>
            <a:r>
              <a:rPr lang="fr-CA" sz="1200" kern="1200" baseline="0" dirty="0" smtClean="0">
                <a:solidFill>
                  <a:schemeClr val="tx1"/>
                </a:solidFill>
                <a:effectLst/>
                <a:latin typeface="+mn-lt"/>
                <a:ea typeface="+mn-ea"/>
                <a:cs typeface="+mn-cs"/>
              </a:rPr>
              <a:t>APC </a:t>
            </a:r>
            <a:r>
              <a:rPr lang="fr-CA" sz="1200" kern="1200" baseline="0" dirty="0">
                <a:solidFill>
                  <a:schemeClr val="tx1"/>
                </a:solidFill>
                <a:effectLst/>
                <a:latin typeface="+mn-lt"/>
                <a:ea typeface="+mn-ea"/>
                <a:cs typeface="+mn-cs"/>
              </a:rPr>
              <a:t>dans la pratique clinique et l’apprentissage continu;</a:t>
            </a:r>
            <a:endParaRPr lang="en-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baseline="0" dirty="0">
                <a:solidFill>
                  <a:schemeClr val="tx1"/>
                </a:solidFill>
                <a:effectLst/>
                <a:latin typeface="+mn-lt"/>
                <a:ea typeface="+mn-ea"/>
                <a:cs typeface="+mn-cs"/>
              </a:rPr>
              <a:t>la complexité de l’évaluation dans le champ de pratique d’un spécialiste;</a:t>
            </a:r>
            <a:endParaRPr lang="en-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baseline="0" dirty="0">
                <a:solidFill>
                  <a:schemeClr val="tx1"/>
                </a:solidFill>
                <a:effectLst/>
                <a:latin typeface="+mn-lt"/>
                <a:ea typeface="+mn-ea"/>
                <a:cs typeface="+mn-cs"/>
              </a:rPr>
              <a:t>les incidences des révisions au programme de Maintien du certificat (MDC).</a:t>
            </a:r>
            <a:endParaRPr lang="en-CA"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AE3B2232-61BF-4380-87DA-45189964F03F}" type="slidenum">
              <a:rPr lang="en-US" smtClean="0"/>
              <a:t>34</a:t>
            </a:fld>
            <a:endParaRPr lang="en-US"/>
          </a:p>
        </p:txBody>
      </p:sp>
    </p:spTree>
    <p:extLst>
      <p:ext uri="{BB962C8B-B14F-4D97-AF65-F5344CB8AC3E}">
        <p14:creationId xmlns:p14="http://schemas.microsoft.com/office/powerpoint/2010/main" val="1076609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baseline="0" dirty="0"/>
              <a:t>Au cours de la prochaine année, </a:t>
            </a:r>
            <a:r>
              <a:rPr lang="fr-CA" kern="1200" baseline="0" dirty="0" smtClean="0">
                <a:solidFill>
                  <a:schemeClr val="tx1"/>
                </a:solidFill>
                <a:effectLst/>
              </a:rPr>
              <a:t>le </a:t>
            </a:r>
            <a:r>
              <a:rPr lang="fr-CA" kern="1200" baseline="0" dirty="0">
                <a:solidFill>
                  <a:schemeClr val="tx1"/>
                </a:solidFill>
                <a:effectLst/>
              </a:rPr>
              <a:t>Collège royal poursuivra son travail en partenariat avec les Associés, les experts en DPC, la communauté de l’éducation médicale et les associations nationales de spécialistes en vue de l’élaboration d’un modèle de développement professionnel continu. </a:t>
            </a:r>
            <a:endParaRPr lang="en-CA" kern="1200" dirty="0" smtClean="0">
              <a:solidFill>
                <a:schemeClr val="tx1"/>
              </a:solidFill>
              <a:effectLst/>
            </a:endParaRPr>
          </a:p>
          <a:p>
            <a:pPr marL="171450" indent="-171450">
              <a:buFont typeface="Arial" panose="020B0604020202020204" pitchFamily="34" charset="0"/>
              <a:buChar char="•"/>
            </a:pPr>
            <a:r>
              <a:rPr lang="fr-CA" kern="1200" baseline="0" dirty="0">
                <a:solidFill>
                  <a:schemeClr val="tx1"/>
                </a:solidFill>
                <a:effectLst/>
              </a:rPr>
              <a:t>Nos prochaines étapes consisteront en l’organisation d’un 2</a:t>
            </a:r>
            <a:r>
              <a:rPr lang="fr-CA" kern="1200" baseline="30000" dirty="0">
                <a:solidFill>
                  <a:schemeClr val="tx1"/>
                </a:solidFill>
                <a:effectLst/>
              </a:rPr>
              <a:t>e</a:t>
            </a:r>
            <a:r>
              <a:rPr lang="fr-CA" kern="1200" baseline="0" dirty="0">
                <a:solidFill>
                  <a:schemeClr val="tx1"/>
                </a:solidFill>
                <a:effectLst/>
              </a:rPr>
              <a:t> sommet sur invitation qui se tiendra ce printemps afin de poursuivre les discussions sur le DPC fondé sur les compétences. Nous dirigerons également le partenariat sur une série de livres blancs qui exploreront les possibilités et les défis du DPC fondé sur les compétences. Les titres des livres blancs sont les suivants :</a:t>
            </a:r>
          </a:p>
          <a:p>
            <a:pPr marL="628650" lvl="1" indent="-171450">
              <a:buFont typeface="Arial" panose="020B0604020202020204" pitchFamily="34" charset="0"/>
              <a:buChar char="•"/>
            </a:pPr>
            <a:r>
              <a:rPr lang="fr-CA" baseline="0" dirty="0"/>
              <a:t>Champ de pratique et DPC fondé sur les compétences</a:t>
            </a:r>
          </a:p>
          <a:p>
            <a:pPr marL="628650" lvl="1" indent="-171450">
              <a:buFont typeface="Arial" panose="020B0604020202020204" pitchFamily="34" charset="0"/>
              <a:buChar char="•"/>
            </a:pPr>
            <a:r>
              <a:rPr lang="fr-CA" baseline="0" dirty="0"/>
              <a:t>Évaluation et rétroaction au sein d’un système de DPC fondé sur les compétences</a:t>
            </a:r>
            <a:endParaRPr lang="en-CA" dirty="0" smtClean="0"/>
          </a:p>
          <a:p>
            <a:pPr marL="628650" lvl="1" indent="-171450">
              <a:buFont typeface="Arial" panose="020B0604020202020204" pitchFamily="34" charset="0"/>
              <a:buChar char="•"/>
            </a:pPr>
            <a:r>
              <a:rPr lang="fr-CA" baseline="0" dirty="0"/>
              <a:t>Motifs à l’appui de la transition vers un système de DPC fondé sur les compétences</a:t>
            </a:r>
            <a:endParaRPr lang="en-CA" dirty="0" smtClean="0"/>
          </a:p>
          <a:p>
            <a:pPr marL="628650" lvl="1" indent="-171450">
              <a:buFont typeface="Arial" panose="020B0604020202020204" pitchFamily="34" charset="0"/>
              <a:buChar char="•"/>
            </a:pPr>
            <a:r>
              <a:rPr lang="fr-CA" baseline="0" dirty="0"/>
              <a:t>Transition vers le DPC fondé sur les compétences : rôles des apprenants, des fournisseurs de DPC et du système de santé, et incidences sur </a:t>
            </a:r>
            <a:r>
              <a:rPr lang="fr-CA" baseline="0" dirty="0" smtClean="0"/>
              <a:t>l’ensemble</a:t>
            </a:r>
            <a:endParaRPr lang="fr-CA" baseline="0" dirty="0"/>
          </a:p>
          <a:p>
            <a:pPr marL="171450" indent="-171450">
              <a:buFont typeface="Arial" panose="020B0604020202020204" pitchFamily="34" charset="0"/>
              <a:buChar char="•"/>
            </a:pPr>
            <a:r>
              <a:rPr lang="fr-CA" kern="1200" baseline="0" dirty="0">
                <a:solidFill>
                  <a:schemeClr val="tx1"/>
                </a:solidFill>
                <a:effectLst/>
              </a:rPr>
              <a:t> Nous transmettrons tous les livres blancs ainsi que les recommandations aux intervenants dans notre recherche d’orientations et de collaboration relativement à un modèle de DPC fondé sur les </a:t>
            </a:r>
            <a:r>
              <a:rPr lang="fr-CA" kern="1200" baseline="0" dirty="0" smtClean="0">
                <a:solidFill>
                  <a:schemeClr val="tx1"/>
                </a:solidFill>
                <a:effectLst/>
              </a:rPr>
              <a:t>compétences, </a:t>
            </a:r>
            <a:r>
              <a:rPr lang="fr-CA" kern="1200" baseline="0" dirty="0">
                <a:solidFill>
                  <a:schemeClr val="tx1"/>
                </a:solidFill>
                <a:effectLst/>
              </a:rPr>
              <a:t>et nous formulerons ensemble une série de recommandations sur les prochaines étapes de manière à tenir compte des </a:t>
            </a:r>
            <a:r>
              <a:rPr lang="fr-CA" kern="1200" baseline="0" dirty="0" smtClean="0">
                <a:solidFill>
                  <a:schemeClr val="tx1"/>
                </a:solidFill>
                <a:effectLst/>
              </a:rPr>
              <a:t>besoins </a:t>
            </a:r>
            <a:r>
              <a:rPr lang="fr-CA" kern="1200" baseline="0" dirty="0">
                <a:solidFill>
                  <a:schemeClr val="tx1"/>
                </a:solidFill>
                <a:effectLst/>
              </a:rPr>
              <a:t>de la population et de la profession.</a:t>
            </a:r>
            <a:endParaRPr lang="en-CA" kern="1200" dirty="0" smtClean="0">
              <a:solidFill>
                <a:schemeClr val="tx1"/>
              </a:solidFill>
              <a:effectLst/>
            </a:endParaRPr>
          </a:p>
          <a:p>
            <a:pPr marL="171450" indent="-171450">
              <a:buFont typeface="Arial" panose="020B0604020202020204" pitchFamily="34" charset="0"/>
              <a:buChar char="•"/>
            </a:pPr>
            <a:endParaRPr lang="en-CA" kern="1200" dirty="0" smtClean="0">
              <a:solidFill>
                <a:schemeClr val="tx1"/>
              </a:solidFill>
              <a:effectLst/>
            </a:endParaRPr>
          </a:p>
          <a:p>
            <a:endParaRPr lang="en-US" dirty="0" smtClean="0"/>
          </a:p>
        </p:txBody>
      </p:sp>
      <p:sp>
        <p:nvSpPr>
          <p:cNvPr id="4" name="Slide Number Placeholder 3"/>
          <p:cNvSpPr>
            <a:spLocks noGrp="1"/>
          </p:cNvSpPr>
          <p:nvPr>
            <p:ph type="sldNum" sz="quarter" idx="10"/>
          </p:nvPr>
        </p:nvSpPr>
        <p:spPr/>
        <p:txBody>
          <a:bodyPr/>
          <a:lstStyle/>
          <a:p>
            <a:fld id="{AE3B2232-61BF-4380-87DA-45189964F03F}" type="slidenum">
              <a:rPr lang="en-US" smtClean="0"/>
              <a:t>35</a:t>
            </a:fld>
            <a:endParaRPr lang="en-US"/>
          </a:p>
        </p:txBody>
      </p:sp>
    </p:spTree>
    <p:extLst>
      <p:ext uri="{BB962C8B-B14F-4D97-AF65-F5344CB8AC3E}">
        <p14:creationId xmlns:p14="http://schemas.microsoft.com/office/powerpoint/2010/main" val="10766098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35" indent="-168235">
              <a:buFont typeface="Arial" pitchFamily="34" charset="0"/>
              <a:buChar char="•"/>
            </a:pPr>
            <a:endParaRPr lang="fr-CA" noProof="0" dirty="0"/>
          </a:p>
        </p:txBody>
      </p:sp>
      <p:sp>
        <p:nvSpPr>
          <p:cNvPr id="4" name="Slide Number Placeholder 3"/>
          <p:cNvSpPr>
            <a:spLocks noGrp="1"/>
          </p:cNvSpPr>
          <p:nvPr>
            <p:ph type="sldNum" sz="quarter" idx="10"/>
          </p:nvPr>
        </p:nvSpPr>
        <p:spPr/>
        <p:txBody>
          <a:bodyPr/>
          <a:lstStyle/>
          <a:p>
            <a:fld id="{5A6EA532-0E50-A244-BC95-CADB00489449}"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9918963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aseline="0"/>
              <a:t>Passons maintenant au concept de portfolio électronique</a:t>
            </a:r>
          </a:p>
          <a:p>
            <a:endParaRPr lang="en-CA" dirty="0"/>
          </a:p>
        </p:txBody>
      </p:sp>
      <p:sp>
        <p:nvSpPr>
          <p:cNvPr id="4" name="Slide Number Placeholder 3"/>
          <p:cNvSpPr>
            <a:spLocks noGrp="1"/>
          </p:cNvSpPr>
          <p:nvPr>
            <p:ph type="sldNum" sz="quarter" idx="10"/>
          </p:nvPr>
        </p:nvSpPr>
        <p:spPr/>
        <p:txBody>
          <a:bodyPr/>
          <a:lstStyle/>
          <a:p>
            <a:fld id="{AE3B2232-61BF-4380-87DA-45189964F03F}" type="slidenum">
              <a:rPr lang="en-US" smtClean="0"/>
              <a:t>37</a:t>
            </a:fld>
            <a:endParaRPr lang="en-US"/>
          </a:p>
        </p:txBody>
      </p:sp>
    </p:spTree>
    <p:extLst>
      <p:ext uri="{BB962C8B-B14F-4D97-AF65-F5344CB8AC3E}">
        <p14:creationId xmlns:p14="http://schemas.microsoft.com/office/powerpoint/2010/main" val="17554932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a:t>Vous êtes nombreux à connaître MAINPORT, le système dont vous vous servez pour </a:t>
            </a:r>
            <a:r>
              <a:rPr lang="fr-CA" sz="1200" kern="1200" baseline="0">
                <a:solidFill>
                  <a:schemeClr val="tx1"/>
                </a:solidFill>
                <a:effectLst/>
                <a:latin typeface="+mn-lt"/>
                <a:ea typeface="+mn-ea"/>
                <a:cs typeface="+mn-cs"/>
              </a:rPr>
              <a:t>planifier, consigner et suivre vos activités de développement professionnel continu </a:t>
            </a:r>
            <a:r>
              <a:rPr lang="fr-CA" baseline="0"/>
              <a:t>dans le cadre </a:t>
            </a:r>
            <a:r>
              <a:rPr lang="fr-CA" sz="1200" kern="1200" baseline="0">
                <a:solidFill>
                  <a:schemeClr val="tx1"/>
                </a:solidFill>
                <a:effectLst/>
                <a:latin typeface="+mn-lt"/>
                <a:ea typeface="+mn-ea"/>
                <a:cs typeface="+mn-cs"/>
              </a:rPr>
              <a:t>du programme de Maintien</a:t>
            </a:r>
            <a:r>
              <a:rPr lang="fr-CA" baseline="0"/>
              <a:t>du certificat.</a:t>
            </a:r>
          </a:p>
          <a:p>
            <a:pPr marL="171450" indent="-171450">
              <a:buFont typeface="Arial" panose="020B0604020202020204" pitchFamily="34" charset="0"/>
              <a:buChar char="•"/>
            </a:pPr>
            <a:r>
              <a:rPr lang="fr-CA" sz="1200" kern="1200" baseline="0">
                <a:solidFill>
                  <a:schemeClr val="tx1"/>
                </a:solidFill>
                <a:effectLst/>
                <a:latin typeface="+mn-lt"/>
                <a:ea typeface="+mn-ea"/>
                <a:cs typeface="+mn-cs"/>
              </a:rPr>
              <a:t>La vision de la CPC supposait à l’origine que chaque discipline qui adopterait la CPC utiliserait une version améliorée, fondée sur les compétences, de MAINPORT du Collège royal appelé portfolio électronique MAINPORT.</a:t>
            </a:r>
          </a:p>
          <a:p>
            <a:pPr marL="171450" indent="-171450">
              <a:buFont typeface="Arial" panose="020B0604020202020204" pitchFamily="34" charset="0"/>
              <a:buChar char="•"/>
            </a:pPr>
            <a:r>
              <a:rPr lang="fr-CA" sz="1200" kern="1200" baseline="0">
                <a:solidFill>
                  <a:schemeClr val="tx1"/>
                </a:solidFill>
                <a:effectLst/>
                <a:latin typeface="+mn-lt"/>
                <a:ea typeface="+mn-ea"/>
                <a:cs typeface="+mn-cs"/>
              </a:rPr>
              <a:t>Nous avons cependant appris, au cours des derniers mois, qu’un certain nombre de partenaires universitaires avaient déjà en place des systèmes qui posent des difficultés à notre mode de partage, d’accès et d’intégration des données.</a:t>
            </a:r>
          </a:p>
          <a:p>
            <a:endParaRPr lang="en-US" dirty="0"/>
          </a:p>
        </p:txBody>
      </p:sp>
      <p:sp>
        <p:nvSpPr>
          <p:cNvPr id="4" name="Slide Number Placeholder 3"/>
          <p:cNvSpPr>
            <a:spLocks noGrp="1"/>
          </p:cNvSpPr>
          <p:nvPr>
            <p:ph type="sldNum" sz="quarter" idx="10"/>
          </p:nvPr>
        </p:nvSpPr>
        <p:spPr/>
        <p:txBody>
          <a:bodyPr/>
          <a:lstStyle/>
          <a:p>
            <a:fld id="{AE3B2232-61BF-4380-87DA-45189964F03F}" type="slidenum">
              <a:rPr lang="en-US" smtClean="0"/>
              <a:t>38</a:t>
            </a:fld>
            <a:endParaRPr lang="en-US"/>
          </a:p>
        </p:txBody>
      </p:sp>
    </p:spTree>
    <p:extLst>
      <p:ext uri="{BB962C8B-B14F-4D97-AF65-F5344CB8AC3E}">
        <p14:creationId xmlns:p14="http://schemas.microsoft.com/office/powerpoint/2010/main" val="10766098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sz="1200" kern="1200" baseline="0" dirty="0">
                <a:solidFill>
                  <a:schemeClr val="tx1"/>
                </a:solidFill>
                <a:effectLst/>
                <a:latin typeface="+mn-lt"/>
                <a:ea typeface="+mn-ea"/>
                <a:cs typeface="+mn-cs"/>
              </a:rPr>
              <a:t>Ainsi donc, plutôt que de foncer toutes voiles dehors, nous adaptons notre approche aux avancées technologiques. </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CA" sz="1200" kern="1200" baseline="0" dirty="0">
                <a:solidFill>
                  <a:schemeClr val="tx1"/>
                </a:solidFill>
                <a:effectLst/>
                <a:latin typeface="+mn-lt"/>
                <a:ea typeface="+mn-ea"/>
                <a:cs typeface="+mn-cs"/>
              </a:rPr>
              <a:t>Nous sommes à élaborer un prototype cliquable du portfolio électronique MAINPORT.</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CA" sz="1200" kern="1200" baseline="0" dirty="0">
                <a:solidFill>
                  <a:schemeClr val="tx1"/>
                </a:solidFill>
                <a:effectLst/>
                <a:latin typeface="+mn-lt"/>
                <a:ea typeface="+mn-ea"/>
                <a:cs typeface="+mn-cs"/>
              </a:rPr>
              <a:t>Ce prototype servira de preuve du concept de la vision du portfolio électronique et contribuera à préciser les processus de saisie des données et les flux des évaluations qui concordent avec la vision originale de la CPC.</a:t>
            </a:r>
          </a:p>
          <a:p>
            <a:pPr marL="171450" indent="-171450">
              <a:buFont typeface="Arial" panose="020B0604020202020204" pitchFamily="34" charset="0"/>
              <a:buChar char="•"/>
            </a:pPr>
            <a:r>
              <a:rPr lang="fr-CA" sz="1200" kern="1200" baseline="0" dirty="0">
                <a:solidFill>
                  <a:schemeClr val="tx1"/>
                </a:solidFill>
                <a:effectLst/>
                <a:latin typeface="+mn-lt"/>
                <a:ea typeface="+mn-ea"/>
                <a:cs typeface="+mn-cs"/>
              </a:rPr>
              <a:t>Le prototype sera transmis aux doyens aux études postdoctorales et à d’autres intervenants afin qu’ils puissent voir comment l’évaluation et le suivi planifiés pourraient fonctionner dans le cadre de la CPC.</a:t>
            </a:r>
          </a:p>
          <a:p>
            <a:pPr marL="171450" indent="-171450">
              <a:buFont typeface="Arial" panose="020B0604020202020204" pitchFamily="34" charset="0"/>
              <a:buChar char="•"/>
            </a:pPr>
            <a:r>
              <a:rPr lang="fr-CA" sz="1200" kern="1200" baseline="0" dirty="0">
                <a:solidFill>
                  <a:schemeClr val="tx1"/>
                </a:solidFill>
                <a:effectLst/>
                <a:latin typeface="+mn-lt"/>
                <a:ea typeface="+mn-ea"/>
                <a:cs typeface="+mn-cs"/>
              </a:rPr>
              <a:t>Utilisant le prototype comme point de départ, nous pourrons avoir des conversations éclairées avec nos partenaires au sujet de nos prochaines étapes.</a:t>
            </a:r>
          </a:p>
          <a:p>
            <a:pPr marL="171450" indent="-171450">
              <a:buFont typeface="Arial" panose="020B0604020202020204" pitchFamily="34" charset="0"/>
              <a:buChar char="•"/>
            </a:pPr>
            <a:r>
              <a:rPr lang="fr-CA" sz="1200" kern="1200" baseline="0" dirty="0">
                <a:solidFill>
                  <a:schemeClr val="tx1"/>
                </a:solidFill>
                <a:effectLst/>
                <a:latin typeface="+mn-lt"/>
                <a:ea typeface="+mn-ea"/>
                <a:cs typeface="+mn-cs"/>
              </a:rPr>
              <a:t>Ensemble, nous examinerons les occasions d’intégrer les technologies existantes et d’en tirer parti pour créer des solutions dans MAINPORT et au-delà, qui seront pratiques et utilisables à l’échelon local.</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3B2232-61BF-4380-87DA-45189964F03F}" type="slidenum">
              <a:rPr lang="en-US" smtClean="0"/>
              <a:t>39</a:t>
            </a:fld>
            <a:endParaRPr lang="en-US"/>
          </a:p>
        </p:txBody>
      </p:sp>
    </p:spTree>
    <p:extLst>
      <p:ext uri="{BB962C8B-B14F-4D97-AF65-F5344CB8AC3E}">
        <p14:creationId xmlns:p14="http://schemas.microsoft.com/office/powerpoint/2010/main" val="1076609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sz="1200" baseline="0" dirty="0">
                <a:latin typeface="Verdana" panose="020B0604030504040204" pitchFamily="34" charset="0"/>
                <a:ea typeface="Verdana" panose="020B0604030504040204" pitchFamily="34" charset="0"/>
                <a:cs typeface="Verdana" panose="020B0604030504040204" pitchFamily="34" charset="0"/>
              </a:rPr>
              <a:t>Il n’existe pas de preuves reliant la formation et le rendement en cours de pratique.</a:t>
            </a:r>
          </a:p>
          <a:p>
            <a:pPr marL="171450" indent="-171450">
              <a:buFont typeface="Arial" panose="020B0604020202020204" pitchFamily="34" charset="0"/>
              <a:buChar char="•"/>
            </a:pPr>
            <a:r>
              <a:rPr lang="fr-CA" sz="1200" baseline="0" dirty="0">
                <a:latin typeface="Verdana" panose="020B0604030504040204" pitchFamily="34" charset="0"/>
                <a:ea typeface="Verdana" panose="020B0604030504040204" pitchFamily="34" charset="0"/>
                <a:cs typeface="Verdana" panose="020B0604030504040204" pitchFamily="34" charset="0"/>
              </a:rPr>
              <a:t>Dans un article publié dans le JAMA en 2009, le Dr David </a:t>
            </a:r>
            <a:r>
              <a:rPr lang="fr-CA" sz="1200" baseline="0" dirty="0" err="1">
                <a:latin typeface="Verdana" panose="020B0604030504040204" pitchFamily="34" charset="0"/>
                <a:ea typeface="Verdana" panose="020B0604030504040204" pitchFamily="34" charset="0"/>
                <a:cs typeface="Verdana" panose="020B0604030504040204" pitchFamily="34" charset="0"/>
              </a:rPr>
              <a:t>Ash</a:t>
            </a:r>
            <a:r>
              <a:rPr lang="fr-CA" sz="1200" baseline="0" dirty="0">
                <a:latin typeface="Verdana" panose="020B0604030504040204" pitchFamily="34" charset="0"/>
                <a:ea typeface="Verdana" panose="020B0604030504040204" pitchFamily="34" charset="0"/>
                <a:cs typeface="Verdana" panose="020B0604030504040204" pitchFamily="34" charset="0"/>
              </a:rPr>
              <a:t> démontre que la formation et l’expérience d’un médecin </a:t>
            </a:r>
            <a:r>
              <a:rPr lang="fr-CA" sz="1200" baseline="0" dirty="0" smtClean="0">
                <a:latin typeface="Verdana" panose="020B0604030504040204" pitchFamily="34" charset="0"/>
                <a:ea typeface="Verdana" panose="020B0604030504040204" pitchFamily="34" charset="0"/>
                <a:cs typeface="Verdana" panose="020B0604030504040204" pitchFamily="34" charset="0"/>
              </a:rPr>
              <a:t>peuvent </a:t>
            </a:r>
            <a:r>
              <a:rPr lang="fr-CA" sz="1200" baseline="0" dirty="0">
                <a:latin typeface="Verdana" panose="020B0604030504040204" pitchFamily="34" charset="0"/>
                <a:ea typeface="Verdana" panose="020B0604030504040204" pitchFamily="34" charset="0"/>
                <a:cs typeface="Verdana" panose="020B0604030504040204" pitchFamily="34" charset="0"/>
              </a:rPr>
              <a:t>jouer un rôle dans la détermination des résultats pour les patients.</a:t>
            </a:r>
          </a:p>
          <a:p>
            <a:endParaRPr lang="en-CA" dirty="0"/>
          </a:p>
        </p:txBody>
      </p:sp>
      <p:sp>
        <p:nvSpPr>
          <p:cNvPr id="4" name="Slide Number Placeholder 3"/>
          <p:cNvSpPr>
            <a:spLocks noGrp="1"/>
          </p:cNvSpPr>
          <p:nvPr>
            <p:ph type="sldNum" sz="quarter" idx="10"/>
          </p:nvPr>
        </p:nvSpPr>
        <p:spPr/>
        <p:txBody>
          <a:bodyPr/>
          <a:lstStyle/>
          <a:p>
            <a:fld id="{AE3B2232-61BF-4380-87DA-45189964F03F}" type="slidenum">
              <a:rPr lang="en-US" smtClean="0"/>
              <a:t>4</a:t>
            </a:fld>
            <a:endParaRPr lang="en-US"/>
          </a:p>
        </p:txBody>
      </p:sp>
    </p:spTree>
    <p:extLst>
      <p:ext uri="{BB962C8B-B14F-4D97-AF65-F5344CB8AC3E}">
        <p14:creationId xmlns:p14="http://schemas.microsoft.com/office/powerpoint/2010/main" val="10766098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35" indent="-168235">
              <a:buFont typeface="Arial" pitchFamily="34" charset="0"/>
              <a:buChar char="•"/>
            </a:pPr>
            <a:endParaRPr lang="fr-CA" noProof="0" dirty="0"/>
          </a:p>
        </p:txBody>
      </p:sp>
      <p:sp>
        <p:nvSpPr>
          <p:cNvPr id="4" name="Slide Number Placeholder 3"/>
          <p:cNvSpPr>
            <a:spLocks noGrp="1"/>
          </p:cNvSpPr>
          <p:nvPr>
            <p:ph type="sldNum" sz="quarter" idx="10"/>
          </p:nvPr>
        </p:nvSpPr>
        <p:spPr/>
        <p:txBody>
          <a:bodyPr/>
          <a:lstStyle/>
          <a:p>
            <a:fld id="{5A6EA532-0E50-A244-BC95-CADB00489449}"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9918963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baseline="0" dirty="0"/>
              <a:t>C’était donc un bref aperçu de La compétence par conception.</a:t>
            </a:r>
          </a:p>
          <a:p>
            <a:pPr marL="171450" indent="-171450">
              <a:buFont typeface="Arial" panose="020B0604020202020204" pitchFamily="34" charset="0"/>
              <a:buChar char="•"/>
            </a:pPr>
            <a:r>
              <a:rPr lang="fr-CA" baseline="0" dirty="0"/>
              <a:t>Pour résumer, voici les thèmes que nous avons abordés :</a:t>
            </a:r>
          </a:p>
          <a:p>
            <a:pPr marL="628650" lvl="1" indent="-171450">
              <a:buFont typeface="Arial" panose="020B0604020202020204" pitchFamily="34" charset="0"/>
              <a:buChar char="•"/>
            </a:pPr>
            <a:r>
              <a:rPr lang="fr-CA" baseline="0" dirty="0"/>
              <a:t>Pourquoi nous effectuons le virage vers la CPC</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dirty="0">
                <a:solidFill>
                  <a:schemeClr val="tx1"/>
                </a:solidFill>
              </a:rPr>
              <a:t>Pour améliorer les soins aux patients et mieux préparer les apprenants à la pratique autonome</a:t>
            </a:r>
          </a:p>
          <a:p>
            <a:pPr marL="628650" lvl="1" indent="-171450">
              <a:buFont typeface="Arial" panose="020B0604020202020204" pitchFamily="34" charset="0"/>
              <a:buChar char="•"/>
            </a:pPr>
            <a:r>
              <a:rPr lang="fr-CA" baseline="0" dirty="0">
                <a:solidFill>
                  <a:schemeClr val="tx1"/>
                </a:solidFill>
              </a:rPr>
              <a:t>Comment nous abordons le virage vers la CPC</a:t>
            </a:r>
          </a:p>
          <a:p>
            <a:pPr marL="1085850" lvl="2" indent="-171450">
              <a:buFont typeface="Arial" panose="020B0604020202020204" pitchFamily="34" charset="0"/>
              <a:buChar char="•"/>
            </a:pPr>
            <a:r>
              <a:rPr lang="fr-CA" baseline="0" dirty="0">
                <a:solidFill>
                  <a:schemeClr val="tx1"/>
                </a:solidFill>
              </a:rPr>
              <a:t>À l’aide de divers concepts comme </a:t>
            </a:r>
            <a:r>
              <a:rPr lang="fr-CA" baseline="0" dirty="0" smtClean="0">
                <a:solidFill>
                  <a:schemeClr val="tx1"/>
                </a:solidFill>
              </a:rPr>
              <a:t>les étapes</a:t>
            </a:r>
            <a:r>
              <a:rPr lang="fr-CA" baseline="0" dirty="0">
                <a:solidFill>
                  <a:schemeClr val="tx1"/>
                </a:solidFill>
              </a:rPr>
              <a:t>, </a:t>
            </a:r>
            <a:r>
              <a:rPr lang="fr-CA" baseline="0" dirty="0" smtClean="0">
                <a:solidFill>
                  <a:schemeClr val="tx1"/>
                </a:solidFill>
              </a:rPr>
              <a:t>les jalons </a:t>
            </a:r>
            <a:r>
              <a:rPr lang="fr-CA" baseline="0" dirty="0">
                <a:solidFill>
                  <a:schemeClr val="tx1"/>
                </a:solidFill>
              </a:rPr>
              <a:t>et les </a:t>
            </a:r>
            <a:r>
              <a:rPr lang="fr-CA" baseline="0" dirty="0" smtClean="0">
                <a:solidFill>
                  <a:schemeClr val="tx1"/>
                </a:solidFill>
              </a:rPr>
              <a:t>APC, </a:t>
            </a:r>
            <a:r>
              <a:rPr lang="fr-CA" baseline="0" dirty="0">
                <a:solidFill>
                  <a:schemeClr val="tx1"/>
                </a:solidFill>
              </a:rPr>
              <a:t>le référentiel CanMEDS et les solutions technologiques</a:t>
            </a:r>
          </a:p>
          <a:p>
            <a:pPr marL="628650" lvl="1" indent="-171450">
              <a:buFont typeface="Arial" panose="020B0604020202020204" pitchFamily="34" charset="0"/>
              <a:buChar char="•"/>
            </a:pPr>
            <a:r>
              <a:rPr lang="fr-CA" baseline="0" dirty="0">
                <a:solidFill>
                  <a:schemeClr val="tx1"/>
                </a:solidFill>
              </a:rPr>
              <a:t>Et lorsque nous effectuons le virage vers la CPC</a:t>
            </a:r>
          </a:p>
          <a:p>
            <a:pPr marL="1085850" lvl="2" indent="-171450">
              <a:buFont typeface="Arial" panose="020B0604020202020204" pitchFamily="34" charset="0"/>
              <a:buChar char="•"/>
            </a:pPr>
            <a:r>
              <a:rPr lang="fr-CA" baseline="0" dirty="0">
                <a:solidFill>
                  <a:schemeClr val="tx1"/>
                </a:solidFill>
              </a:rPr>
              <a:t>En commençant par les programmes de résidence</a:t>
            </a:r>
          </a:p>
          <a:p>
            <a:pPr marL="1085850" lvl="2" indent="-171450">
              <a:buFont typeface="Arial" panose="020B0604020202020204" pitchFamily="34" charset="0"/>
              <a:buChar char="•"/>
            </a:pPr>
            <a:r>
              <a:rPr lang="fr-CA" baseline="0" dirty="0">
                <a:solidFill>
                  <a:schemeClr val="tx1"/>
                </a:solidFill>
              </a:rPr>
              <a:t>Nous nous efforçons encore de trouver </a:t>
            </a:r>
            <a:r>
              <a:rPr lang="fr-CA" baseline="0" dirty="0" smtClean="0">
                <a:solidFill>
                  <a:schemeClr val="tx1"/>
                </a:solidFill>
              </a:rPr>
              <a:t>une façon </a:t>
            </a:r>
            <a:r>
              <a:rPr lang="fr-CA" baseline="0" dirty="0">
                <a:solidFill>
                  <a:schemeClr val="tx1"/>
                </a:solidFill>
              </a:rPr>
              <a:t>d’élaborer le DPC fondé sur les compétences</a:t>
            </a:r>
            <a:endParaRPr lang="en-US" baseline="0" dirty="0" smtClean="0"/>
          </a:p>
          <a:p>
            <a:pPr marL="17145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AE3B2232-61BF-4380-87DA-45189964F03F}" type="slidenum">
              <a:rPr lang="en-US" smtClean="0"/>
              <a:t>41</a:t>
            </a:fld>
            <a:endParaRPr lang="en-US"/>
          </a:p>
        </p:txBody>
      </p:sp>
    </p:spTree>
    <p:extLst>
      <p:ext uri="{BB962C8B-B14F-4D97-AF65-F5344CB8AC3E}">
        <p14:creationId xmlns:p14="http://schemas.microsoft.com/office/powerpoint/2010/main" val="10766098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anose="020B0604020202020204" pitchFamily="34" charset="0"/>
              <a:buChar char="•"/>
            </a:pPr>
            <a:r>
              <a:rPr lang="fr-CA" sz="1100" baseline="0" dirty="0"/>
              <a:t>Veuillez utiliser et partager ces ressources.</a:t>
            </a:r>
          </a:p>
          <a:p>
            <a:pPr marL="168244" indent="-168244">
              <a:buFont typeface="Arial" panose="020B0604020202020204" pitchFamily="34" charset="0"/>
              <a:buChar char="•"/>
            </a:pPr>
            <a:r>
              <a:rPr lang="fr-CA" sz="1100" baseline="0" dirty="0"/>
              <a:t>Si vous ne trouvez pas ce que vous cherchez, ou que vous croyez que nos ressources ne répondent pas à vos besoins, </a:t>
            </a:r>
            <a:r>
              <a:rPr lang="fr-CA" sz="1100" baseline="0" dirty="0" smtClean="0"/>
              <a:t>faites-le-nous savoir </a:t>
            </a:r>
            <a:r>
              <a:rPr lang="fr-CA" sz="1100" baseline="0" dirty="0"/>
              <a:t>par courriel à </a:t>
            </a:r>
            <a:r>
              <a:rPr lang="fr-CA" sz="1100" baseline="0" dirty="0">
                <a:hlinkClick r:id="rId3"/>
              </a:rPr>
              <a:t>cbd@collegeroyal.ca</a:t>
            </a:r>
            <a:r>
              <a:rPr lang="fr-CA" sz="1100" baseline="0" dirty="0" smtClean="0"/>
              <a:t>. </a:t>
            </a:r>
            <a:endParaRPr lang="fr-CA" sz="1100" baseline="0" dirty="0"/>
          </a:p>
          <a:p>
            <a:pPr defTabSz="914350">
              <a:defRPr/>
            </a:pPr>
            <a:endParaRPr lang="en-US" sz="1100" baseline="0" dirty="0" smtClean="0"/>
          </a:p>
          <a:p>
            <a:pPr defTabSz="914350">
              <a:defRPr/>
            </a:pPr>
            <a:r>
              <a:rPr lang="fr-CA" sz="1100" baseline="0" dirty="0"/>
              <a:t>[On peut accéder aux ressources par un clic lorsque le document en mode de présentation]</a:t>
            </a:r>
          </a:p>
          <a:p>
            <a:pPr defTabSz="914350">
              <a:defRPr/>
            </a:pPr>
            <a:endParaRPr lang="en-US" sz="1100" baseline="0" dirty="0" smtClean="0"/>
          </a:p>
          <a:p>
            <a:pPr defTabSz="914350">
              <a:defRPr/>
            </a:pPr>
            <a:r>
              <a:rPr lang="fr-CA" sz="1100" dirty="0" smtClean="0"/>
              <a:t>Référentiel </a:t>
            </a:r>
            <a:r>
              <a:rPr lang="fr-CA" sz="1100" dirty="0" err="1" smtClean="0"/>
              <a:t>CanMEDS</a:t>
            </a:r>
            <a:r>
              <a:rPr lang="fr-CA" sz="1100" dirty="0" smtClean="0"/>
              <a:t> – </a:t>
            </a:r>
            <a:r>
              <a:rPr lang="fr-CA" sz="1100" dirty="0" smtClean="0">
                <a:hlinkClick r:id="rId4"/>
              </a:rPr>
              <a:t>http://www.collegeroyal.ca/portal/page/portal/rc/canmeds/framework</a:t>
            </a:r>
            <a:r>
              <a:rPr lang="fr-CA" sz="1100" dirty="0" smtClean="0"/>
              <a:t> </a:t>
            </a:r>
            <a:endParaRPr lang="en-CA" sz="1100" dirty="0" smtClean="0"/>
          </a:p>
          <a:p>
            <a:pPr defTabSz="914350">
              <a:defRPr/>
            </a:pPr>
            <a:r>
              <a:rPr lang="fr-CA" sz="1100" dirty="0" smtClean="0"/>
              <a:t>Guide des outils d’enseignement et d’évaluation </a:t>
            </a:r>
            <a:r>
              <a:rPr lang="fr-CA" sz="1100" dirty="0" err="1" smtClean="0"/>
              <a:t>CanMEDS</a:t>
            </a:r>
            <a:r>
              <a:rPr lang="fr-CA" sz="1100" dirty="0" smtClean="0"/>
              <a:t> – </a:t>
            </a:r>
            <a:r>
              <a:rPr lang="fr-CA" sz="1100" dirty="0" smtClean="0">
                <a:hlinkClick r:id="rId5"/>
              </a:rPr>
              <a:t>http://www.collegeroyal.ca/portal/page/portal/rc/canmeds/resources/publications</a:t>
            </a:r>
            <a:r>
              <a:rPr lang="fr-CA" sz="1100" dirty="0" smtClean="0"/>
              <a:t> </a:t>
            </a:r>
            <a:endParaRPr lang="en-CA" sz="1100" dirty="0" smtClean="0"/>
          </a:p>
          <a:p>
            <a:pPr defTabSz="914350">
              <a:defRPr/>
            </a:pPr>
            <a:r>
              <a:rPr lang="fr-CA" sz="1100" dirty="0" smtClean="0"/>
              <a:t>Feuille de route de la CPC – </a:t>
            </a:r>
            <a:r>
              <a:rPr lang="fr-CA" sz="1100" dirty="0" smtClean="0">
                <a:hlinkClick r:id="rId6"/>
              </a:rPr>
              <a:t>http://www.collegeroyal.ca/portal/page/portal/rc/common/documents/resources/cbd_road_map_f.pdf</a:t>
            </a:r>
            <a:r>
              <a:rPr lang="fr-CA" sz="1100" dirty="0" smtClean="0"/>
              <a:t> </a:t>
            </a:r>
            <a:endParaRPr lang="en-CA" sz="1100" dirty="0" smtClean="0"/>
          </a:p>
          <a:p>
            <a:pPr defTabSz="914350">
              <a:defRPr/>
            </a:pPr>
            <a:r>
              <a:rPr lang="fr-CA" sz="1100" dirty="0" smtClean="0"/>
              <a:t>Intégrer l’amélioration de la qualité (AQ) à la formation des résidents - </a:t>
            </a:r>
            <a:r>
              <a:rPr lang="fr-CA" sz="1100" dirty="0" smtClean="0">
                <a:hlinkClick r:id="rId7"/>
              </a:rPr>
              <a:t>http://www.collegeroyal.ca/portal/page/portal/rc/canmeds/resources/publications#QI_Residency_education</a:t>
            </a:r>
            <a:r>
              <a:rPr lang="fr-CA" sz="1100" dirty="0" smtClean="0"/>
              <a:t> </a:t>
            </a:r>
          </a:p>
          <a:p>
            <a:pPr defTabSz="914350">
              <a:defRPr/>
            </a:pPr>
            <a:r>
              <a:rPr lang="fr-CA" sz="1100" dirty="0" smtClean="0"/>
              <a:t>Le guide préparatoire sur la CPC – </a:t>
            </a:r>
            <a:r>
              <a:rPr lang="fr-CA" sz="1100" dirty="0" smtClean="0">
                <a:hlinkClick r:id="rId8"/>
              </a:rPr>
              <a:t>http://www.collegeroyal.ca/portal/page/portal/rc/resources/cbme/resources/faculty_support</a:t>
            </a:r>
            <a:r>
              <a:rPr lang="fr-CA" sz="1100" dirty="0" smtClean="0"/>
              <a:t> </a:t>
            </a:r>
          </a:p>
          <a:p>
            <a:pPr defTabSz="914350">
              <a:defRPr/>
            </a:pPr>
            <a:r>
              <a:rPr lang="fr-CA" sz="1100" dirty="0" smtClean="0"/>
              <a:t>Fiches récapitulatives </a:t>
            </a:r>
            <a:r>
              <a:rPr lang="fr-CA" sz="1100" dirty="0" err="1" smtClean="0"/>
              <a:t>CanMEDS</a:t>
            </a:r>
            <a:r>
              <a:rPr lang="fr-CA" sz="1100" dirty="0" smtClean="0"/>
              <a:t> (en anglais seulement) – </a:t>
            </a:r>
            <a:r>
              <a:rPr lang="fr-CA" sz="1100" dirty="0" smtClean="0">
                <a:hlinkClick r:id="rId9"/>
              </a:rPr>
              <a:t>http://www.collegeroyal.ca/portal/page/portal/rc/canmeds/resources/pocket_resources</a:t>
            </a:r>
            <a:endParaRPr lang="en-CA" sz="1100" dirty="0" smtClean="0"/>
          </a:p>
          <a:p>
            <a:pPr defTabSz="914350">
              <a:defRPr/>
            </a:pPr>
            <a:r>
              <a:rPr lang="fr-CA" sz="1100" dirty="0" err="1" smtClean="0"/>
              <a:t>CanMEDS</a:t>
            </a:r>
            <a:r>
              <a:rPr lang="fr-CA" sz="1100" dirty="0" smtClean="0"/>
              <a:t> interactif – </a:t>
            </a:r>
            <a:r>
              <a:rPr lang="fr-CA" sz="1100" dirty="0" smtClean="0">
                <a:hlinkClick r:id="rId10"/>
              </a:rPr>
              <a:t>http://canmeds.collegeroyal.ca/</a:t>
            </a:r>
            <a:r>
              <a:rPr lang="fr-CA" sz="1100" dirty="0" smtClean="0"/>
              <a:t> </a:t>
            </a:r>
            <a:endParaRPr lang="en-CA" sz="1100" dirty="0" smtClean="0"/>
          </a:p>
          <a:p>
            <a:pPr defTabSz="914350">
              <a:defRPr/>
            </a:pPr>
            <a:r>
              <a:rPr lang="fr-CA" sz="1100" dirty="0" smtClean="0"/>
              <a:t>Point de contact de la CPC - </a:t>
            </a:r>
            <a:r>
              <a:rPr lang="fr-CA" sz="1100" dirty="0" smtClean="0">
                <a:hlinkClick r:id="rId11"/>
              </a:rPr>
              <a:t>http://www.collegeroyal.ca/portal/page/portal/rc/resources/publications/cbd_community_touchpoint</a:t>
            </a:r>
            <a:r>
              <a:rPr lang="fr-CA" sz="1100" dirty="0" smtClean="0"/>
              <a:t> </a:t>
            </a:r>
            <a:endParaRPr lang="en-CA" sz="1100" dirty="0" smtClean="0"/>
          </a:p>
          <a:p>
            <a:pPr defTabSz="914350">
              <a:defRPr/>
            </a:pPr>
            <a:r>
              <a:rPr lang="fr-CA" sz="1100" dirty="0" smtClean="0"/>
              <a:t>Introduction à </a:t>
            </a:r>
            <a:r>
              <a:rPr lang="fr-CA" sz="1100" dirty="0" err="1" smtClean="0"/>
              <a:t>CanMEDS</a:t>
            </a:r>
            <a:r>
              <a:rPr lang="fr-CA" sz="1100" dirty="0" smtClean="0"/>
              <a:t> destinée aux enseignants cliniques –  Série de vidéos – </a:t>
            </a:r>
            <a:r>
              <a:rPr lang="fr-CA" sz="1100" dirty="0" smtClean="0">
                <a:hlinkClick r:id="rId12"/>
              </a:rPr>
              <a:t>http://bit.ly/1VJnJDY</a:t>
            </a:r>
            <a:r>
              <a:rPr lang="fr-CA" sz="1100" dirty="0" smtClean="0"/>
              <a:t> </a:t>
            </a:r>
            <a:endParaRPr lang="en-CA" sz="1100" dirty="0" smtClean="0"/>
          </a:p>
          <a:p>
            <a:pPr defTabSz="914350">
              <a:defRPr/>
            </a:pPr>
            <a:endParaRPr lang="en-CA" sz="1100" dirty="0"/>
          </a:p>
        </p:txBody>
      </p:sp>
      <p:sp>
        <p:nvSpPr>
          <p:cNvPr id="4" name="Slide Number Placeholder 3"/>
          <p:cNvSpPr>
            <a:spLocks noGrp="1"/>
          </p:cNvSpPr>
          <p:nvPr>
            <p:ph type="sldNum" sz="quarter" idx="10"/>
          </p:nvPr>
        </p:nvSpPr>
        <p:spPr/>
        <p:txBody>
          <a:bodyPr/>
          <a:lstStyle/>
          <a:p>
            <a:fld id="{BB6CF11E-D389-4F3C-9807-C911B02A431B}" type="slidenum">
              <a:rPr lang="en-CA" smtClean="0">
                <a:solidFill>
                  <a:prstClr val="black"/>
                </a:solidFill>
              </a:rPr>
              <a:pPr/>
              <a:t>42</a:t>
            </a:fld>
            <a:endParaRPr lang="en-CA">
              <a:solidFill>
                <a:prstClr val="black"/>
              </a:solidFill>
            </a:endParaRPr>
          </a:p>
        </p:txBody>
      </p:sp>
    </p:spTree>
    <p:extLst>
      <p:ext uri="{BB962C8B-B14F-4D97-AF65-F5344CB8AC3E}">
        <p14:creationId xmlns:p14="http://schemas.microsoft.com/office/powerpoint/2010/main" val="36084371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A6EA532-0E50-A244-BC95-CADB00489449}" type="slidenum">
              <a:rPr lang="en-US" smtClean="0"/>
              <a:t>43</a:t>
            </a:fld>
            <a:endParaRPr lang="en-US" dirty="0"/>
          </a:p>
        </p:txBody>
      </p:sp>
    </p:spTree>
    <p:extLst>
      <p:ext uri="{BB962C8B-B14F-4D97-AF65-F5344CB8AC3E}">
        <p14:creationId xmlns:p14="http://schemas.microsoft.com/office/powerpoint/2010/main" val="2991896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aseline="0" dirty="0"/>
              <a:t>L’article démontre que, même si les obstétriciens obtiennent de meilleurs résultats à mesure qu’ils progressent dans la pratique...</a:t>
            </a:r>
            <a:endParaRPr lang="en-US" sz="1200" dirty="0" smtClean="0"/>
          </a:p>
          <a:p>
            <a:endParaRPr lang="en-CA" dirty="0"/>
          </a:p>
        </p:txBody>
      </p:sp>
      <p:sp>
        <p:nvSpPr>
          <p:cNvPr id="4" name="Slide Number Placeholder 3"/>
          <p:cNvSpPr>
            <a:spLocks noGrp="1"/>
          </p:cNvSpPr>
          <p:nvPr>
            <p:ph type="sldNum" sz="quarter" idx="10"/>
          </p:nvPr>
        </p:nvSpPr>
        <p:spPr/>
        <p:txBody>
          <a:bodyPr/>
          <a:lstStyle/>
          <a:p>
            <a:fld id="{AE3B2232-61BF-4380-87DA-45189964F03F}" type="slidenum">
              <a:rPr lang="en-US" smtClean="0"/>
              <a:t>5</a:t>
            </a:fld>
            <a:endParaRPr lang="en-US"/>
          </a:p>
        </p:txBody>
      </p:sp>
    </p:spTree>
    <p:extLst>
      <p:ext uri="{BB962C8B-B14F-4D97-AF65-F5344CB8AC3E}">
        <p14:creationId xmlns:p14="http://schemas.microsoft.com/office/powerpoint/2010/main" val="1076609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sz="1200" baseline="0" dirty="0" smtClean="0"/>
              <a:t>En </a:t>
            </a:r>
            <a:r>
              <a:rPr lang="fr-CA" sz="1200" baseline="0" dirty="0"/>
              <a:t>règle générale, il est possible de prédire le niveau de compétence au moment de la </a:t>
            </a:r>
            <a:r>
              <a:rPr lang="fr-CA" sz="1200" baseline="0" dirty="0" smtClean="0"/>
              <a:t>certification.</a:t>
            </a:r>
            <a:endParaRPr lang="fr-CA" sz="1200" baseline="0" dirty="0"/>
          </a:p>
          <a:p>
            <a:pPr marL="171450" indent="-171450">
              <a:buFont typeface="Arial" panose="020B0604020202020204" pitchFamily="34" charset="0"/>
              <a:buChar char="•"/>
            </a:pPr>
            <a:r>
              <a:rPr lang="fr-CA" sz="1200" baseline="0" dirty="0"/>
              <a:t>Afin de </a:t>
            </a:r>
            <a:r>
              <a:rPr lang="fr-CA" sz="1200" kern="1200" baseline="0" dirty="0">
                <a:solidFill>
                  <a:schemeClr val="tx1"/>
                </a:solidFill>
                <a:effectLst/>
                <a:latin typeface="+mn-lt"/>
                <a:ea typeface="+mn-ea"/>
                <a:cs typeface="+mn-cs"/>
              </a:rPr>
              <a:t>prodiguer les meilleurs soins </a:t>
            </a:r>
            <a:r>
              <a:rPr lang="fr-CA" sz="1200" kern="1200" baseline="0" dirty="0" smtClean="0">
                <a:solidFill>
                  <a:schemeClr val="tx1"/>
                </a:solidFill>
                <a:effectLst/>
                <a:latin typeface="+mn-lt"/>
                <a:ea typeface="+mn-ea"/>
                <a:cs typeface="+mn-cs"/>
              </a:rPr>
              <a:t>possible </a:t>
            </a:r>
            <a:r>
              <a:rPr lang="fr-CA" sz="1200" kern="1200" baseline="0" dirty="0">
                <a:solidFill>
                  <a:schemeClr val="tx1"/>
                </a:solidFill>
                <a:effectLst/>
                <a:latin typeface="+mn-lt"/>
                <a:ea typeface="+mn-ea"/>
                <a:cs typeface="+mn-cs"/>
              </a:rPr>
              <a:t>aux patients, nous avons besoin d’un système qui fait en sorte que l’ensemble des facultés et des programmes dispose des outils et des systèmes nécessaires pour diplômer des médecins possédant un niveau de compétence de base. </a:t>
            </a:r>
            <a:endParaRPr lang="en-US"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AE3B2232-61BF-4380-87DA-45189964F03F}" type="slidenum">
              <a:rPr lang="en-US" smtClean="0"/>
              <a:t>6</a:t>
            </a:fld>
            <a:endParaRPr lang="en-US"/>
          </a:p>
        </p:txBody>
      </p:sp>
    </p:spTree>
    <p:extLst>
      <p:ext uri="{BB962C8B-B14F-4D97-AF65-F5344CB8AC3E}">
        <p14:creationId xmlns:p14="http://schemas.microsoft.com/office/powerpoint/2010/main" val="1076609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latin typeface="Verdana" panose="020B0604030504040204" pitchFamily="34" charset="0"/>
                <a:ea typeface="Verdana" panose="020B0604030504040204" pitchFamily="34" charset="0"/>
                <a:cs typeface="Verdana" panose="020B0604030504040204" pitchFamily="34" charset="0"/>
              </a:rPr>
              <a:t>Et, en dernier lieu, une de nos responsabilités comme médecins consiste à toujours rechercher des façons de nous améliorer.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latin typeface="Verdana" panose="020B0604030504040204" pitchFamily="34" charset="0"/>
                <a:ea typeface="Verdana" panose="020B0604030504040204" pitchFamily="34" charset="0"/>
                <a:cs typeface="Verdana" panose="020B0604030504040204" pitchFamily="34" charset="0"/>
              </a:rPr>
              <a:t>Nous avons ici l’occasion d’apporter des changements qui amélioreront et enrichiront, en fin de compte, notre manière de prodiguer des soins.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latin typeface="Verdana" panose="020B0604030504040204" pitchFamily="34" charset="0"/>
                <a:ea typeface="Verdana" panose="020B0604030504040204" pitchFamily="34" charset="0"/>
                <a:cs typeface="Verdana" panose="020B0604030504040204" pitchFamily="34" charset="0"/>
              </a:rPr>
              <a:t>Comme l’indique le Dr James Wilson, « </a:t>
            </a:r>
            <a:r>
              <a:rPr lang="fr-CA" sz="1200" baseline="0" dirty="0">
                <a:latin typeface="Verdana" panose="020B0604030504040204" pitchFamily="34" charset="0"/>
                <a:ea typeface="Verdana" panose="020B0604030504040204" pitchFamily="34" charset="0"/>
                <a:cs typeface="Verdana" panose="020B0604030504040204" pitchFamily="34" charset="0"/>
              </a:rPr>
              <a:t>Nous faisons du bon travail maintenant, mais nous pouvons faire mieux… Nous pouvons toujours faire mieux. </a:t>
            </a:r>
            <a:r>
              <a:rPr lang="fr-CA" sz="1200" baseline="0" dirty="0" smtClean="0">
                <a:latin typeface="Verdana" panose="020B0604030504040204" pitchFamily="34" charset="0"/>
                <a:ea typeface="Verdana" panose="020B0604030504040204" pitchFamily="34" charset="0"/>
                <a:cs typeface="Verdana" panose="020B0604030504040204" pitchFamily="34" charset="0"/>
              </a:rPr>
              <a:t>Nous </a:t>
            </a:r>
            <a:r>
              <a:rPr lang="fr-CA" sz="1200" baseline="0" dirty="0">
                <a:latin typeface="Verdana" panose="020B0604030504040204" pitchFamily="34" charset="0"/>
                <a:ea typeface="Verdana" panose="020B0604030504040204" pitchFamily="34" charset="0"/>
                <a:cs typeface="Verdana" panose="020B0604030504040204" pitchFamily="34" charset="0"/>
              </a:rPr>
              <a:t>savons qu’en pratique clinique... il existe toujours une meilleure façon de procéder, et je pense que [la CPC] est un mécanisme qui nous permettra d’atteindre le niveau suivant d’amélioration. »</a:t>
            </a:r>
          </a:p>
          <a:p>
            <a:pPr marL="0" indent="0">
              <a:buFont typeface="Arial" panose="020B0604020202020204" pitchFamily="34" charset="0"/>
              <a:buNone/>
            </a:pPr>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CA"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AE3B2232-61BF-4380-87DA-45189964F03F}" type="slidenum">
              <a:rPr lang="en-US" smtClean="0"/>
              <a:t>7</a:t>
            </a:fld>
            <a:endParaRPr lang="en-US"/>
          </a:p>
        </p:txBody>
      </p:sp>
    </p:spTree>
    <p:extLst>
      <p:ext uri="{BB962C8B-B14F-4D97-AF65-F5344CB8AC3E}">
        <p14:creationId xmlns:p14="http://schemas.microsoft.com/office/powerpoint/2010/main" val="1076609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Maintenant que nous avons mentionné quelques </a:t>
            </a:r>
            <a:r>
              <a:rPr lang="fr-CA" baseline="0" dirty="0" smtClean="0"/>
              <a:t>motifs </a:t>
            </a:r>
            <a:r>
              <a:rPr lang="fr-CA" baseline="0" dirty="0"/>
              <a:t>à l’appui du changement, voyons ce que nous changeons.</a:t>
            </a:r>
          </a:p>
          <a:p>
            <a:endParaRPr lang="en-CA" dirty="0"/>
          </a:p>
        </p:txBody>
      </p:sp>
      <p:sp>
        <p:nvSpPr>
          <p:cNvPr id="4" name="Slide Number Placeholder 3"/>
          <p:cNvSpPr>
            <a:spLocks noGrp="1"/>
          </p:cNvSpPr>
          <p:nvPr>
            <p:ph type="sldNum" sz="quarter" idx="10"/>
          </p:nvPr>
        </p:nvSpPr>
        <p:spPr/>
        <p:txBody>
          <a:bodyPr/>
          <a:lstStyle/>
          <a:p>
            <a:fld id="{AE3B2232-61BF-4380-87DA-45189964F03F}" type="slidenum">
              <a:rPr lang="en-US" smtClean="0"/>
              <a:t>8</a:t>
            </a:fld>
            <a:endParaRPr lang="en-US"/>
          </a:p>
        </p:txBody>
      </p:sp>
    </p:spTree>
    <p:extLst>
      <p:ext uri="{BB962C8B-B14F-4D97-AF65-F5344CB8AC3E}">
        <p14:creationId xmlns:p14="http://schemas.microsoft.com/office/powerpoint/2010/main" val="3099390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L’approche par </a:t>
            </a:r>
            <a:r>
              <a:rPr lang="fr-CA" baseline="0" dirty="0" smtClean="0"/>
              <a:t>compétences </a:t>
            </a:r>
            <a:r>
              <a:rPr lang="fr-CA" baseline="0" dirty="0"/>
              <a:t>se définit comme une approche axée sur les résultats aux fins de la conception, de la mise en œuvre et de l’évaluation des programmes de formation </a:t>
            </a:r>
            <a:r>
              <a:rPr lang="fr-CA" baseline="0" dirty="0" smtClean="0"/>
              <a:t>médicale, et </a:t>
            </a:r>
            <a:r>
              <a:rPr lang="fr-CA" baseline="0" dirty="0"/>
              <a:t>qui s’appuie sur un cadre organisationnel de compétences.</a:t>
            </a:r>
          </a:p>
          <a:p>
            <a:endParaRPr lang="en-CA" dirty="0"/>
          </a:p>
        </p:txBody>
      </p:sp>
      <p:sp>
        <p:nvSpPr>
          <p:cNvPr id="4" name="Slide Number Placeholder 3"/>
          <p:cNvSpPr>
            <a:spLocks noGrp="1"/>
          </p:cNvSpPr>
          <p:nvPr>
            <p:ph type="sldNum" sz="quarter" idx="10"/>
          </p:nvPr>
        </p:nvSpPr>
        <p:spPr/>
        <p:txBody>
          <a:bodyPr/>
          <a:lstStyle/>
          <a:p>
            <a:fld id="{AE3B2232-61BF-4380-87DA-45189964F03F}" type="slidenum">
              <a:rPr lang="en-US" smtClean="0"/>
              <a:t>9</a:t>
            </a:fld>
            <a:endParaRPr lang="en-US"/>
          </a:p>
        </p:txBody>
      </p:sp>
    </p:spTree>
    <p:extLst>
      <p:ext uri="{BB962C8B-B14F-4D97-AF65-F5344CB8AC3E}">
        <p14:creationId xmlns:p14="http://schemas.microsoft.com/office/powerpoint/2010/main" val="1076609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E84274-BDDE-469F-B37C-8A6D2889DB7F}"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F3F5C-72A5-4CDA-A7F8-9758DCE14A8B}" type="slidenum">
              <a:rPr lang="en-US" smtClean="0"/>
              <a:t>‹#›</a:t>
            </a:fld>
            <a:endParaRPr lang="en-US"/>
          </a:p>
        </p:txBody>
      </p:sp>
    </p:spTree>
    <p:extLst>
      <p:ext uri="{BB962C8B-B14F-4D97-AF65-F5344CB8AC3E}">
        <p14:creationId xmlns:p14="http://schemas.microsoft.com/office/powerpoint/2010/main" val="2777982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84274-BDDE-469F-B37C-8A6D2889DB7F}"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F3F5C-72A5-4CDA-A7F8-9758DCE14A8B}" type="slidenum">
              <a:rPr lang="en-US" smtClean="0"/>
              <a:t>‹#›</a:t>
            </a:fld>
            <a:endParaRPr lang="en-US"/>
          </a:p>
        </p:txBody>
      </p:sp>
    </p:spTree>
    <p:extLst>
      <p:ext uri="{BB962C8B-B14F-4D97-AF65-F5344CB8AC3E}">
        <p14:creationId xmlns:p14="http://schemas.microsoft.com/office/powerpoint/2010/main" val="2851330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33364698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1870439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12157258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1922918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pPr defTabSz="457200"/>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12840668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28656187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3061768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32071712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17695707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E662E9-8541-4BB1-85CB-EE9A660404BA}" type="datetimeFigureOut">
              <a:rPr lang="en-US" smtClean="0">
                <a:solidFill>
                  <a:prstClr val="black">
                    <a:tint val="75000"/>
                  </a:prstClr>
                </a:solidFill>
              </a:rPr>
              <a:pPr/>
              <a:t>11/25/2016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BE5820-E9D1-47B0-B9FE-EE4013E8CE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2874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84274-BDDE-469F-B37C-8A6D2889DB7F}"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F3F5C-72A5-4CDA-A7F8-9758DCE14A8B}" type="slidenum">
              <a:rPr lang="en-US" smtClean="0"/>
              <a:t>‹#›</a:t>
            </a:fld>
            <a:endParaRPr lang="en-US"/>
          </a:p>
        </p:txBody>
      </p:sp>
    </p:spTree>
    <p:extLst>
      <p:ext uri="{BB962C8B-B14F-4D97-AF65-F5344CB8AC3E}">
        <p14:creationId xmlns:p14="http://schemas.microsoft.com/office/powerpoint/2010/main" val="2188072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E662E9-8541-4BB1-85CB-EE9A660404BA}" type="datetimeFigureOut">
              <a:rPr lang="en-US" smtClean="0">
                <a:solidFill>
                  <a:prstClr val="black">
                    <a:tint val="75000"/>
                  </a:prstClr>
                </a:solidFill>
              </a:rPr>
              <a:pPr/>
              <a:t>11/25/2016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BE5820-E9D1-47B0-B9FE-EE4013E8CE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4897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E662E9-8541-4BB1-85CB-EE9A660404BA}" type="datetimeFigureOut">
              <a:rPr lang="en-US" smtClean="0">
                <a:solidFill>
                  <a:prstClr val="black">
                    <a:tint val="75000"/>
                  </a:prstClr>
                </a:solidFill>
              </a:rPr>
              <a:pPr/>
              <a:t>11/25/2016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BE5820-E9D1-47B0-B9FE-EE4013E8CE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4077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E662E9-8541-4BB1-85CB-EE9A660404BA}" type="datetimeFigureOut">
              <a:rPr lang="en-US" smtClean="0">
                <a:solidFill>
                  <a:prstClr val="black">
                    <a:tint val="75000"/>
                  </a:prstClr>
                </a:solidFill>
              </a:rPr>
              <a:pPr/>
              <a:t>11/25/2016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BE5820-E9D1-47B0-B9FE-EE4013E8CE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6381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E662E9-8541-4BB1-85CB-EE9A660404BA}" type="datetimeFigureOut">
              <a:rPr lang="en-US" smtClean="0">
                <a:solidFill>
                  <a:prstClr val="black">
                    <a:tint val="75000"/>
                  </a:prstClr>
                </a:solidFill>
              </a:rPr>
              <a:pPr/>
              <a:t>11/25/2016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BE5820-E9D1-47B0-B9FE-EE4013E8CE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0497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E662E9-8541-4BB1-85CB-EE9A660404BA}" type="datetimeFigureOut">
              <a:rPr lang="en-US" smtClean="0">
                <a:solidFill>
                  <a:prstClr val="black">
                    <a:tint val="75000"/>
                  </a:prstClr>
                </a:solidFill>
              </a:rPr>
              <a:pPr/>
              <a:t>11/25/2016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BE5820-E9D1-47B0-B9FE-EE4013E8CE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3845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E662E9-8541-4BB1-85CB-EE9A660404BA}" type="datetimeFigureOut">
              <a:rPr lang="en-US" smtClean="0">
                <a:solidFill>
                  <a:prstClr val="black">
                    <a:tint val="75000"/>
                  </a:prstClr>
                </a:solidFill>
              </a:rPr>
              <a:pPr/>
              <a:t>11/25/2016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BE5820-E9D1-47B0-B9FE-EE4013E8CE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45910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E662E9-8541-4BB1-85CB-EE9A660404BA}" type="datetimeFigureOut">
              <a:rPr lang="en-US" smtClean="0">
                <a:solidFill>
                  <a:prstClr val="black">
                    <a:tint val="75000"/>
                  </a:prstClr>
                </a:solidFill>
              </a:rPr>
              <a:pPr/>
              <a:t>11/25/2016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BE5820-E9D1-47B0-B9FE-EE4013E8CE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7360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E662E9-8541-4BB1-85CB-EE9A660404BA}" type="datetimeFigureOut">
              <a:rPr lang="en-US" smtClean="0">
                <a:solidFill>
                  <a:prstClr val="black">
                    <a:tint val="75000"/>
                  </a:prstClr>
                </a:solidFill>
              </a:rPr>
              <a:pPr/>
              <a:t>11/25/2016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BE5820-E9D1-47B0-B9FE-EE4013E8CE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6607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E662E9-8541-4BB1-85CB-EE9A660404BA}" type="datetimeFigureOut">
              <a:rPr lang="en-US" smtClean="0">
                <a:solidFill>
                  <a:prstClr val="black">
                    <a:tint val="75000"/>
                  </a:prstClr>
                </a:solidFill>
              </a:rPr>
              <a:pPr/>
              <a:t>11/25/2016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BE5820-E9D1-47B0-B9FE-EE4013E8CE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7208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E662E9-8541-4BB1-85CB-EE9A660404BA}" type="datetimeFigureOut">
              <a:rPr lang="en-US" smtClean="0">
                <a:solidFill>
                  <a:prstClr val="black">
                    <a:tint val="75000"/>
                  </a:prstClr>
                </a:solidFill>
              </a:rPr>
              <a:pPr/>
              <a:t>11/25/2016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BE5820-E9D1-47B0-B9FE-EE4013E8CE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9721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with 4 Imag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 y="1295400"/>
            <a:ext cx="9144000" cy="5562599"/>
          </a:xfrm>
        </p:spPr>
        <p:txBody>
          <a:bodyPr>
            <a:normAutofit/>
          </a:bodyPr>
          <a:lstStyle>
            <a:lvl1pPr marL="0" indent="0">
              <a:buFontTx/>
              <a:buNone/>
              <a:defRPr sz="2000">
                <a:latin typeface="Verdana"/>
                <a:cs typeface="Verdana"/>
              </a:defRPr>
            </a:lvl1pPr>
          </a:lstStyle>
          <a:p>
            <a:endParaRPr lang="en-US" dirty="0"/>
          </a:p>
        </p:txBody>
      </p:sp>
      <p:sp>
        <p:nvSpPr>
          <p:cNvPr id="17" name="Picture Placeholder 16"/>
          <p:cNvSpPr>
            <a:spLocks noGrp="1"/>
          </p:cNvSpPr>
          <p:nvPr>
            <p:ph type="pic" sz="quarter" idx="10"/>
          </p:nvPr>
        </p:nvSpPr>
        <p:spPr>
          <a:xfrm>
            <a:off x="0" y="0"/>
            <a:ext cx="2910620" cy="1295400"/>
          </a:xfrm>
        </p:spPr>
        <p:txBody>
          <a:bodyPr>
            <a:normAutofit/>
          </a:bodyPr>
          <a:lstStyle>
            <a:lvl1pPr marL="0" indent="0">
              <a:buFontTx/>
              <a:buNone/>
              <a:defRPr sz="2000">
                <a:latin typeface="Verdana"/>
                <a:cs typeface="Verdana"/>
              </a:defRPr>
            </a:lvl1pPr>
          </a:lstStyle>
          <a:p>
            <a:endParaRPr lang="en-US" dirty="0"/>
          </a:p>
        </p:txBody>
      </p:sp>
      <p:sp>
        <p:nvSpPr>
          <p:cNvPr id="5" name="Picture Placeholder 4"/>
          <p:cNvSpPr>
            <a:spLocks noGrp="1"/>
          </p:cNvSpPr>
          <p:nvPr>
            <p:ph type="pic" sz="quarter" idx="13"/>
          </p:nvPr>
        </p:nvSpPr>
        <p:spPr>
          <a:xfrm>
            <a:off x="6310287" y="1"/>
            <a:ext cx="2833714" cy="1295399"/>
          </a:xfrm>
        </p:spPr>
        <p:txBody>
          <a:bodyPr>
            <a:normAutofit/>
          </a:bodyPr>
          <a:lstStyle>
            <a:lvl1pPr marL="0" indent="0">
              <a:buFontTx/>
              <a:buNone/>
              <a:defRPr sz="2000">
                <a:latin typeface="Verdana"/>
                <a:cs typeface="Verdana"/>
              </a:defRPr>
            </a:lvl1pPr>
          </a:lstStyle>
          <a:p>
            <a:endParaRPr lang="en-US" dirty="0"/>
          </a:p>
        </p:txBody>
      </p:sp>
      <p:sp>
        <p:nvSpPr>
          <p:cNvPr id="8" name="Picture Placeholder 7"/>
          <p:cNvSpPr>
            <a:spLocks noGrp="1"/>
          </p:cNvSpPr>
          <p:nvPr>
            <p:ph type="pic" sz="quarter" idx="14"/>
          </p:nvPr>
        </p:nvSpPr>
        <p:spPr>
          <a:xfrm>
            <a:off x="2910620" y="1"/>
            <a:ext cx="3399667" cy="1295399"/>
          </a:xfrm>
        </p:spPr>
        <p:txBody>
          <a:bodyPr>
            <a:normAutofit/>
          </a:bodyPr>
          <a:lstStyle>
            <a:lvl1pPr marL="0" indent="0">
              <a:buFontTx/>
              <a:buNone/>
              <a:defRPr sz="2000">
                <a:latin typeface="Verdana"/>
                <a:cs typeface="Verdana"/>
              </a:defRPr>
            </a:lvl1pPr>
          </a:lstStyle>
          <a:p>
            <a:endParaRPr lang="en-US" dirty="0"/>
          </a:p>
        </p:txBody>
      </p:sp>
      <p:sp>
        <p:nvSpPr>
          <p:cNvPr id="13" name="Rectangle 3"/>
          <p:cNvSpPr txBox="1">
            <a:spLocks noChangeArrowheads="1"/>
          </p:cNvSpPr>
          <p:nvPr userDrawn="1"/>
        </p:nvSpPr>
        <p:spPr>
          <a:xfrm>
            <a:off x="3429000" y="5213350"/>
            <a:ext cx="4795838" cy="1069975"/>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Times" charset="0"/>
              <a:buNone/>
              <a:defRPr sz="15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prstClr val="white"/>
                </a:solidFill>
              </a:rPr>
              <a:t>Click to edit Master subtitle style</a:t>
            </a:r>
            <a:endParaRPr lang="en-US" dirty="0">
              <a:solidFill>
                <a:prstClr val="white"/>
              </a:solidFill>
            </a:endParaRPr>
          </a:p>
        </p:txBody>
      </p:sp>
      <p:sp>
        <p:nvSpPr>
          <p:cNvPr id="9" name="Rectangle 8"/>
          <p:cNvSpPr/>
          <p:nvPr userDrawn="1"/>
        </p:nvSpPr>
        <p:spPr>
          <a:xfrm>
            <a:off x="685800" y="5032816"/>
            <a:ext cx="7772400" cy="14120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Rectangle 9"/>
          <p:cNvSpPr/>
          <p:nvPr userDrawn="1"/>
        </p:nvSpPr>
        <p:spPr>
          <a:xfrm>
            <a:off x="3312901" y="5088035"/>
            <a:ext cx="5087668" cy="1293701"/>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Subtitle 2"/>
          <p:cNvSpPr>
            <a:spLocks noGrp="1"/>
          </p:cNvSpPr>
          <p:nvPr>
            <p:ph type="subTitle" idx="1"/>
          </p:nvPr>
        </p:nvSpPr>
        <p:spPr>
          <a:xfrm>
            <a:off x="3549535" y="5202668"/>
            <a:ext cx="4748491" cy="1080657"/>
          </a:xfrm>
        </p:spPr>
        <p:txBody>
          <a:bodyPr anchor="ctr" anchorCtr="0">
            <a:normAutofit/>
          </a:bodyPr>
          <a:lstStyle>
            <a:lvl1pPr marL="0" indent="0" algn="l">
              <a:buNone/>
              <a:defRPr sz="1500">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itle 13"/>
          <p:cNvSpPr>
            <a:spLocks noGrp="1"/>
          </p:cNvSpPr>
          <p:nvPr>
            <p:ph type="title"/>
          </p:nvPr>
        </p:nvSpPr>
        <p:spPr>
          <a:xfrm>
            <a:off x="457200" y="2499167"/>
            <a:ext cx="8229600" cy="1602807"/>
          </a:xfrm>
        </p:spPr>
        <p:txBody>
          <a:bodyPr/>
          <a:lstStyle>
            <a:lvl1pPr>
              <a:defRPr>
                <a:solidFill>
                  <a:schemeClr val="bg1"/>
                </a:solidFill>
                <a:latin typeface="Verdana"/>
                <a:cs typeface="Verdana"/>
              </a:defRPr>
            </a:lvl1pPr>
          </a:lstStyle>
          <a:p>
            <a:r>
              <a:rPr lang="en-US" dirty="0" smtClean="0"/>
              <a:t>Click to edit Master title style</a:t>
            </a:r>
            <a:endParaRPr lang="en-US" dirty="0"/>
          </a:p>
        </p:txBody>
      </p:sp>
      <p:pic>
        <p:nvPicPr>
          <p:cNvPr id="15" name="Picture 14" descr="Title Slide_external_bilen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1016" y="5088035"/>
            <a:ext cx="2511552" cy="1298448"/>
          </a:xfrm>
          <a:prstGeom prst="rect">
            <a:avLst/>
          </a:prstGeom>
        </p:spPr>
      </p:pic>
    </p:spTree>
    <p:extLst>
      <p:ext uri="{BB962C8B-B14F-4D97-AF65-F5344CB8AC3E}">
        <p14:creationId xmlns:p14="http://schemas.microsoft.com/office/powerpoint/2010/main" val="2743050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Title Slide with 4 Imag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 y="1295400"/>
            <a:ext cx="9144000" cy="5562599"/>
          </a:xfrm>
        </p:spPr>
        <p:txBody>
          <a:bodyPr>
            <a:normAutofit/>
          </a:bodyPr>
          <a:lstStyle>
            <a:lvl1pPr marL="0" indent="0">
              <a:buFontTx/>
              <a:buNone/>
              <a:defRPr sz="2000">
                <a:latin typeface="Verdana"/>
                <a:cs typeface="Verdana"/>
              </a:defRPr>
            </a:lvl1pPr>
          </a:lstStyle>
          <a:p>
            <a:endParaRPr lang="en-US"/>
          </a:p>
        </p:txBody>
      </p:sp>
      <p:sp>
        <p:nvSpPr>
          <p:cNvPr id="17" name="Picture Placeholder 16"/>
          <p:cNvSpPr>
            <a:spLocks noGrp="1"/>
          </p:cNvSpPr>
          <p:nvPr>
            <p:ph type="pic" sz="quarter" idx="10"/>
          </p:nvPr>
        </p:nvSpPr>
        <p:spPr>
          <a:xfrm>
            <a:off x="0" y="0"/>
            <a:ext cx="2910620" cy="1295400"/>
          </a:xfrm>
        </p:spPr>
        <p:txBody>
          <a:bodyPr>
            <a:normAutofit/>
          </a:bodyPr>
          <a:lstStyle>
            <a:lvl1pPr marL="0" indent="0">
              <a:buFontTx/>
              <a:buNone/>
              <a:defRPr sz="2000">
                <a:latin typeface="Verdana"/>
                <a:cs typeface="Verdana"/>
              </a:defRPr>
            </a:lvl1pPr>
          </a:lstStyle>
          <a:p>
            <a:endParaRPr lang="en-US" dirty="0"/>
          </a:p>
        </p:txBody>
      </p:sp>
      <p:sp>
        <p:nvSpPr>
          <p:cNvPr id="5" name="Picture Placeholder 4"/>
          <p:cNvSpPr>
            <a:spLocks noGrp="1"/>
          </p:cNvSpPr>
          <p:nvPr>
            <p:ph type="pic" sz="quarter" idx="13"/>
          </p:nvPr>
        </p:nvSpPr>
        <p:spPr>
          <a:xfrm>
            <a:off x="6310287" y="1"/>
            <a:ext cx="2833714" cy="1295399"/>
          </a:xfrm>
        </p:spPr>
        <p:txBody>
          <a:bodyPr>
            <a:normAutofit/>
          </a:bodyPr>
          <a:lstStyle>
            <a:lvl1pPr marL="0" indent="0">
              <a:buFontTx/>
              <a:buNone/>
              <a:defRPr sz="2000">
                <a:latin typeface="Verdana"/>
                <a:cs typeface="Verdana"/>
              </a:defRPr>
            </a:lvl1pPr>
          </a:lstStyle>
          <a:p>
            <a:endParaRPr lang="en-US" dirty="0"/>
          </a:p>
        </p:txBody>
      </p:sp>
      <p:sp>
        <p:nvSpPr>
          <p:cNvPr id="8" name="Picture Placeholder 7"/>
          <p:cNvSpPr>
            <a:spLocks noGrp="1"/>
          </p:cNvSpPr>
          <p:nvPr>
            <p:ph type="pic" sz="quarter" idx="14"/>
          </p:nvPr>
        </p:nvSpPr>
        <p:spPr>
          <a:xfrm>
            <a:off x="2910620" y="1"/>
            <a:ext cx="3399667" cy="1295399"/>
          </a:xfrm>
        </p:spPr>
        <p:txBody>
          <a:bodyPr>
            <a:normAutofit/>
          </a:bodyPr>
          <a:lstStyle>
            <a:lvl1pPr marL="0" indent="0">
              <a:buFontTx/>
              <a:buNone/>
              <a:defRPr sz="2000">
                <a:latin typeface="Verdana"/>
                <a:cs typeface="Verdana"/>
              </a:defRPr>
            </a:lvl1pPr>
          </a:lstStyle>
          <a:p>
            <a:endParaRPr lang="en-US"/>
          </a:p>
        </p:txBody>
      </p:sp>
      <p:sp>
        <p:nvSpPr>
          <p:cNvPr id="13" name="Rectangle 3"/>
          <p:cNvSpPr txBox="1">
            <a:spLocks noChangeArrowheads="1"/>
          </p:cNvSpPr>
          <p:nvPr userDrawn="1"/>
        </p:nvSpPr>
        <p:spPr>
          <a:xfrm>
            <a:off x="3429000" y="5213350"/>
            <a:ext cx="4795838" cy="1069975"/>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Times" charset="0"/>
              <a:buNone/>
              <a:defRPr sz="15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solidFill>
                  <a:prstClr val="white"/>
                </a:solidFill>
              </a:rPr>
              <a:t>Click to edit Master subtitle style</a:t>
            </a:r>
            <a:endParaRPr lang="en-US" dirty="0">
              <a:solidFill>
                <a:prstClr val="white"/>
              </a:solidFill>
            </a:endParaRPr>
          </a:p>
        </p:txBody>
      </p:sp>
      <p:sp>
        <p:nvSpPr>
          <p:cNvPr id="9" name="Rectangle 8"/>
          <p:cNvSpPr/>
          <p:nvPr userDrawn="1"/>
        </p:nvSpPr>
        <p:spPr>
          <a:xfrm>
            <a:off x="685800" y="5032816"/>
            <a:ext cx="7772400" cy="14120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3312901" y="5088035"/>
            <a:ext cx="5087668" cy="1293701"/>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3549535" y="5202668"/>
            <a:ext cx="4748491" cy="1080657"/>
          </a:xfrm>
        </p:spPr>
        <p:txBody>
          <a:bodyPr anchor="ctr" anchorCtr="0">
            <a:normAutofit/>
          </a:bodyPr>
          <a:lstStyle>
            <a:lvl1pPr marL="0" indent="0" algn="l">
              <a:buNone/>
              <a:defRPr sz="1500">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itle 13"/>
          <p:cNvSpPr>
            <a:spLocks noGrp="1"/>
          </p:cNvSpPr>
          <p:nvPr>
            <p:ph type="title"/>
          </p:nvPr>
        </p:nvSpPr>
        <p:spPr>
          <a:xfrm>
            <a:off x="457200" y="2499167"/>
            <a:ext cx="8229600" cy="1602807"/>
          </a:xfrm>
        </p:spPr>
        <p:txBody>
          <a:bodyPr/>
          <a:lstStyle>
            <a:lvl1pPr>
              <a:defRPr>
                <a:solidFill>
                  <a:schemeClr val="bg1"/>
                </a:solidFill>
                <a:latin typeface="Verdana"/>
                <a:cs typeface="Verdana"/>
              </a:defRPr>
            </a:lvl1pPr>
          </a:lstStyle>
          <a:p>
            <a:r>
              <a:rPr lang="en-US" dirty="0" smtClean="0"/>
              <a:t>Click to edit Master title style</a:t>
            </a:r>
            <a:endParaRPr lang="en-US" dirty="0"/>
          </a:p>
        </p:txBody>
      </p:sp>
      <p:pic>
        <p:nvPicPr>
          <p:cNvPr id="12" name="Picture 11" descr="Title Slide_external_bilfr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501" y="5109587"/>
            <a:ext cx="2499360" cy="1286256"/>
          </a:xfrm>
          <a:prstGeom prst="rect">
            <a:avLst/>
          </a:prstGeom>
        </p:spPr>
      </p:pic>
    </p:spTree>
    <p:extLst>
      <p:ext uri="{BB962C8B-B14F-4D97-AF65-F5344CB8AC3E}">
        <p14:creationId xmlns:p14="http://schemas.microsoft.com/office/powerpoint/2010/main" val="16652148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040" y="126823"/>
            <a:ext cx="1881725" cy="968400"/>
          </a:xfrm>
          <a:prstGeom prst="rect">
            <a:avLst/>
          </a:prstGeom>
        </p:spPr>
      </p:pic>
      <p:pic>
        <p:nvPicPr>
          <p:cNvPr id="13" name="Picture Placeholder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6123" y="282643"/>
            <a:ext cx="1640204" cy="684000"/>
          </a:xfrm>
          <a:prstGeom prst="rect">
            <a:avLst/>
          </a:prstGeom>
          <a:noFill/>
          <a:ln>
            <a:noFill/>
          </a:ln>
        </p:spPr>
      </p:pic>
    </p:spTree>
    <p:extLst>
      <p:ext uri="{BB962C8B-B14F-4D97-AF65-F5344CB8AC3E}">
        <p14:creationId xmlns:p14="http://schemas.microsoft.com/office/powerpoint/2010/main" val="40229986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040" y="126823"/>
            <a:ext cx="1881725" cy="968400"/>
          </a:xfrm>
          <a:prstGeom prst="rect">
            <a:avLst/>
          </a:prstGeom>
        </p:spPr>
      </p:pic>
      <p:pic>
        <p:nvPicPr>
          <p:cNvPr id="13" name="Picture Placeholder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6123" y="282643"/>
            <a:ext cx="1640204" cy="684000"/>
          </a:xfrm>
          <a:prstGeom prst="rect">
            <a:avLst/>
          </a:prstGeom>
          <a:noFill/>
          <a:ln>
            <a:noFill/>
          </a:ln>
        </p:spPr>
      </p:pic>
    </p:spTree>
    <p:extLst>
      <p:ext uri="{BB962C8B-B14F-4D97-AF65-F5344CB8AC3E}">
        <p14:creationId xmlns:p14="http://schemas.microsoft.com/office/powerpoint/2010/main" val="5572551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pPr eaLnBrk="0" fontAlgn="base" hangingPunct="0">
              <a:spcBef>
                <a:spcPct val="0"/>
              </a:spcBef>
              <a:spcAft>
                <a:spcPct val="0"/>
              </a:spcAft>
            </a:pPr>
            <a:endParaRPr lang="en-US" sz="2400" dirty="0">
              <a:solidFill>
                <a:prstClr val="black"/>
              </a:solidFill>
              <a:latin typeface="Times" pitchFamily="1" charset="0"/>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dirty="0">
              <a:solidFill>
                <a:prstClr val="black"/>
              </a:solidFill>
              <a:latin typeface="Times" pitchFamily="1" charset="0"/>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12052749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040" y="126823"/>
            <a:ext cx="1881725" cy="968400"/>
          </a:xfrm>
          <a:prstGeom prst="rect">
            <a:avLst/>
          </a:prstGeom>
        </p:spPr>
      </p:pic>
      <p:pic>
        <p:nvPicPr>
          <p:cNvPr id="13" name="Picture Placeholder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6123" y="282643"/>
            <a:ext cx="1640204" cy="684000"/>
          </a:xfrm>
          <a:prstGeom prst="rect">
            <a:avLst/>
          </a:prstGeom>
          <a:noFill/>
          <a:ln>
            <a:noFill/>
          </a:ln>
        </p:spPr>
      </p:pic>
    </p:spTree>
    <p:extLst>
      <p:ext uri="{BB962C8B-B14F-4D97-AF65-F5344CB8AC3E}">
        <p14:creationId xmlns:p14="http://schemas.microsoft.com/office/powerpoint/2010/main" val="21419311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30617752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37946101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30458181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161E24B-4CE2-4BDE-8D77-A3457E3076D5}" type="datetimeFigureOut">
              <a:rPr lang="en-CA" smtClean="0">
                <a:solidFill>
                  <a:prstClr val="black">
                    <a:tint val="75000"/>
                  </a:prstClr>
                </a:solidFill>
              </a:rPr>
              <a:pPr/>
              <a:t>25/11/2016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389A801E-4EC2-4330-AB4B-E95C256B18C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238655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161E24B-4CE2-4BDE-8D77-A3457E3076D5}" type="datetimeFigureOut">
              <a:rPr lang="en-CA" smtClean="0">
                <a:solidFill>
                  <a:prstClr val="black">
                    <a:tint val="75000"/>
                  </a:prstClr>
                </a:solidFill>
              </a:rPr>
              <a:pPr/>
              <a:t>25/11/2016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389A801E-4EC2-4330-AB4B-E95C256B18C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313320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9486607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61E24B-4CE2-4BDE-8D77-A3457E3076D5}" type="datetimeFigureOut">
              <a:rPr lang="en-CA" smtClean="0">
                <a:solidFill>
                  <a:prstClr val="black">
                    <a:tint val="75000"/>
                  </a:prstClr>
                </a:solidFill>
              </a:rPr>
              <a:pPr/>
              <a:t>25/11/2016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389A801E-4EC2-4330-AB4B-E95C256B18C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059863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161E24B-4CE2-4BDE-8D77-A3457E3076D5}" type="datetimeFigureOut">
              <a:rPr lang="en-CA" smtClean="0">
                <a:solidFill>
                  <a:prstClr val="black">
                    <a:tint val="75000"/>
                  </a:prstClr>
                </a:solidFill>
              </a:rPr>
              <a:pPr/>
              <a:t>25/11/2016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389A801E-4EC2-4330-AB4B-E95C256B18C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2843739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161E24B-4CE2-4BDE-8D77-A3457E3076D5}" type="datetimeFigureOut">
              <a:rPr lang="en-CA" smtClean="0">
                <a:solidFill>
                  <a:prstClr val="black">
                    <a:tint val="75000"/>
                  </a:prstClr>
                </a:solidFill>
              </a:rPr>
              <a:pPr/>
              <a:t>25/11/2016</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389A801E-4EC2-4330-AB4B-E95C256B18C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526569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161E24B-4CE2-4BDE-8D77-A3457E3076D5}" type="datetimeFigureOut">
              <a:rPr lang="en-CA" smtClean="0">
                <a:solidFill>
                  <a:prstClr val="black">
                    <a:tint val="75000"/>
                  </a:prstClr>
                </a:solidFill>
              </a:rPr>
              <a:pPr/>
              <a:t>25/11/2016</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389A801E-4EC2-4330-AB4B-E95C256B18C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699881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1E24B-4CE2-4BDE-8D77-A3457E3076D5}" type="datetimeFigureOut">
              <a:rPr lang="en-CA" smtClean="0">
                <a:solidFill>
                  <a:prstClr val="black">
                    <a:tint val="75000"/>
                  </a:prstClr>
                </a:solidFill>
              </a:rPr>
              <a:pPr/>
              <a:t>25/11/2016</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389A801E-4EC2-4330-AB4B-E95C256B18C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639983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61E24B-4CE2-4BDE-8D77-A3457E3076D5}" type="datetimeFigureOut">
              <a:rPr lang="en-CA" smtClean="0">
                <a:solidFill>
                  <a:prstClr val="black">
                    <a:tint val="75000"/>
                  </a:prstClr>
                </a:solidFill>
              </a:rPr>
              <a:pPr/>
              <a:t>25/11/2016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389A801E-4EC2-4330-AB4B-E95C256B18C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845289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61E24B-4CE2-4BDE-8D77-A3457E3076D5}" type="datetimeFigureOut">
              <a:rPr lang="en-CA" smtClean="0">
                <a:solidFill>
                  <a:prstClr val="black">
                    <a:tint val="75000"/>
                  </a:prstClr>
                </a:solidFill>
              </a:rPr>
              <a:pPr/>
              <a:t>25/11/2016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389A801E-4EC2-4330-AB4B-E95C256B18C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412133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161E24B-4CE2-4BDE-8D77-A3457E3076D5}" type="datetimeFigureOut">
              <a:rPr lang="en-CA" smtClean="0">
                <a:solidFill>
                  <a:prstClr val="black">
                    <a:tint val="75000"/>
                  </a:prstClr>
                </a:solidFill>
              </a:rPr>
              <a:pPr/>
              <a:t>25/11/2016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389A801E-4EC2-4330-AB4B-E95C256B18C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213190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161E24B-4CE2-4BDE-8D77-A3457E3076D5}" type="datetimeFigureOut">
              <a:rPr lang="en-CA" smtClean="0">
                <a:solidFill>
                  <a:prstClr val="black">
                    <a:tint val="75000"/>
                  </a:prstClr>
                </a:solidFill>
              </a:rPr>
              <a:pPr/>
              <a:t>25/11/2016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389A801E-4EC2-4330-AB4B-E95C256B18C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554598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_Title Slide with 4 Imag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 y="1295400"/>
            <a:ext cx="9144000" cy="5562599"/>
          </a:xfrm>
        </p:spPr>
        <p:txBody>
          <a:bodyPr>
            <a:normAutofit/>
          </a:bodyPr>
          <a:lstStyle>
            <a:lvl1pPr marL="0" indent="0">
              <a:buFontTx/>
              <a:buNone/>
              <a:defRPr sz="2000">
                <a:latin typeface="Verdana"/>
                <a:cs typeface="Verdana"/>
              </a:defRPr>
            </a:lvl1pPr>
          </a:lstStyle>
          <a:p>
            <a:endParaRPr lang="en-US"/>
          </a:p>
        </p:txBody>
      </p:sp>
      <p:sp>
        <p:nvSpPr>
          <p:cNvPr id="17" name="Picture Placeholder 16"/>
          <p:cNvSpPr>
            <a:spLocks noGrp="1"/>
          </p:cNvSpPr>
          <p:nvPr>
            <p:ph type="pic" sz="quarter" idx="10"/>
          </p:nvPr>
        </p:nvSpPr>
        <p:spPr>
          <a:xfrm>
            <a:off x="0" y="0"/>
            <a:ext cx="2910620" cy="1295400"/>
          </a:xfrm>
        </p:spPr>
        <p:txBody>
          <a:bodyPr>
            <a:normAutofit/>
          </a:bodyPr>
          <a:lstStyle>
            <a:lvl1pPr marL="0" indent="0">
              <a:buFontTx/>
              <a:buNone/>
              <a:defRPr sz="2000">
                <a:latin typeface="Verdana"/>
                <a:cs typeface="Verdana"/>
              </a:defRPr>
            </a:lvl1pPr>
          </a:lstStyle>
          <a:p>
            <a:endParaRPr lang="en-US"/>
          </a:p>
        </p:txBody>
      </p:sp>
      <p:sp>
        <p:nvSpPr>
          <p:cNvPr id="5" name="Picture Placeholder 4"/>
          <p:cNvSpPr>
            <a:spLocks noGrp="1"/>
          </p:cNvSpPr>
          <p:nvPr>
            <p:ph type="pic" sz="quarter" idx="13"/>
          </p:nvPr>
        </p:nvSpPr>
        <p:spPr>
          <a:xfrm>
            <a:off x="6310287" y="1"/>
            <a:ext cx="2833714" cy="1295399"/>
          </a:xfrm>
        </p:spPr>
        <p:txBody>
          <a:bodyPr>
            <a:normAutofit/>
          </a:bodyPr>
          <a:lstStyle>
            <a:lvl1pPr marL="0" indent="0">
              <a:buFontTx/>
              <a:buNone/>
              <a:defRPr sz="2000">
                <a:latin typeface="Verdana"/>
                <a:cs typeface="Verdana"/>
              </a:defRPr>
            </a:lvl1pPr>
          </a:lstStyle>
          <a:p>
            <a:endParaRPr lang="en-US"/>
          </a:p>
        </p:txBody>
      </p:sp>
      <p:sp>
        <p:nvSpPr>
          <p:cNvPr id="8" name="Picture Placeholder 7"/>
          <p:cNvSpPr>
            <a:spLocks noGrp="1"/>
          </p:cNvSpPr>
          <p:nvPr>
            <p:ph type="pic" sz="quarter" idx="14"/>
          </p:nvPr>
        </p:nvSpPr>
        <p:spPr>
          <a:xfrm>
            <a:off x="2910620" y="1"/>
            <a:ext cx="3399667" cy="1295399"/>
          </a:xfrm>
        </p:spPr>
        <p:txBody>
          <a:bodyPr>
            <a:normAutofit/>
          </a:bodyPr>
          <a:lstStyle>
            <a:lvl1pPr marL="0" indent="0">
              <a:buFontTx/>
              <a:buNone/>
              <a:defRPr sz="2000">
                <a:latin typeface="Verdana"/>
                <a:cs typeface="Verdana"/>
              </a:defRPr>
            </a:lvl1pPr>
          </a:lstStyle>
          <a:p>
            <a:endParaRPr lang="en-US"/>
          </a:p>
        </p:txBody>
      </p:sp>
      <p:sp>
        <p:nvSpPr>
          <p:cNvPr id="13" name="Rectangle 3"/>
          <p:cNvSpPr txBox="1">
            <a:spLocks noChangeArrowheads="1"/>
          </p:cNvSpPr>
          <p:nvPr userDrawn="1"/>
        </p:nvSpPr>
        <p:spPr>
          <a:xfrm>
            <a:off x="3429000" y="5213350"/>
            <a:ext cx="4795838" cy="1069975"/>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Times" charset="0"/>
              <a:buNone/>
              <a:defRPr sz="15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solidFill>
                  <a:prstClr val="white"/>
                </a:solidFill>
              </a:rPr>
              <a:t>Click to edit Master subtitle style</a:t>
            </a:r>
            <a:endParaRPr lang="en-US">
              <a:solidFill>
                <a:prstClr val="white"/>
              </a:solidFill>
            </a:endParaRPr>
          </a:p>
        </p:txBody>
      </p:sp>
      <p:sp>
        <p:nvSpPr>
          <p:cNvPr id="9" name="Rectangle 8"/>
          <p:cNvSpPr/>
          <p:nvPr userDrawn="1"/>
        </p:nvSpPr>
        <p:spPr>
          <a:xfrm>
            <a:off x="685800" y="5032816"/>
            <a:ext cx="7772400" cy="14120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3549535" y="5202668"/>
            <a:ext cx="4748491" cy="1080657"/>
          </a:xfrm>
        </p:spPr>
        <p:txBody>
          <a:bodyPr anchor="ctr" anchorCtr="0">
            <a:normAutofit/>
          </a:bodyPr>
          <a:lstStyle>
            <a:lvl1pPr marL="0" indent="0" algn="l">
              <a:buNone/>
              <a:defRPr sz="1500">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4" name="Title 13"/>
          <p:cNvSpPr>
            <a:spLocks noGrp="1"/>
          </p:cNvSpPr>
          <p:nvPr>
            <p:ph type="title"/>
          </p:nvPr>
        </p:nvSpPr>
        <p:spPr>
          <a:xfrm>
            <a:off x="457200" y="2499167"/>
            <a:ext cx="8229600" cy="1602807"/>
          </a:xfrm>
        </p:spPr>
        <p:txBody>
          <a:bodyPr/>
          <a:lstStyle>
            <a:lvl1pPr>
              <a:defRPr>
                <a:solidFill>
                  <a:schemeClr val="bg1"/>
                </a:solidFill>
                <a:latin typeface="Verdana"/>
                <a:cs typeface="Verdana"/>
              </a:defRPr>
            </a:lvl1pPr>
          </a:lstStyle>
          <a:p>
            <a:r>
              <a:rPr lang="en-US" smtClean="0"/>
              <a:t>Click to edit Master title style</a:t>
            </a:r>
            <a:endParaRPr lang="en-US"/>
          </a:p>
        </p:txBody>
      </p:sp>
    </p:spTree>
    <p:extLst>
      <p:ext uri="{BB962C8B-B14F-4D97-AF65-F5344CB8AC3E}">
        <p14:creationId xmlns:p14="http://schemas.microsoft.com/office/powerpoint/2010/main" val="1171477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040" y="126823"/>
            <a:ext cx="1881725" cy="968400"/>
          </a:xfrm>
          <a:prstGeom prst="rect">
            <a:avLst/>
          </a:prstGeom>
        </p:spPr>
      </p:pic>
      <p:pic>
        <p:nvPicPr>
          <p:cNvPr id="13" name="Picture Placeholder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6123" y="282643"/>
            <a:ext cx="1640204" cy="684000"/>
          </a:xfrm>
          <a:prstGeom prst="rect">
            <a:avLst/>
          </a:prstGeom>
          <a:noFill/>
          <a:ln>
            <a:noFill/>
          </a:ln>
        </p:spPr>
      </p:pic>
    </p:spTree>
    <p:extLst>
      <p:ext uri="{BB962C8B-B14F-4D97-AF65-F5344CB8AC3E}">
        <p14:creationId xmlns:p14="http://schemas.microsoft.com/office/powerpoint/2010/main" val="31987730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a:xfrm>
            <a:off x="0" y="1219200"/>
            <a:ext cx="9144000" cy="5638800"/>
          </a:xfrm>
          <a:prstGeom prst="rect">
            <a:avLst/>
          </a:prstGeom>
          <a:solidFill>
            <a:srgbClr val="003152">
              <a:alpha val="85000"/>
            </a:srgbClr>
          </a:solidFill>
          <a:ln>
            <a:noFill/>
          </a:ln>
          <a:effectLst/>
        </p:spPr>
        <p:txBody>
          <a:bodyPr wrap="none" anchor="ctr"/>
          <a:lstStyle/>
          <a:p>
            <a:endParaRPr lang="en-US">
              <a:solidFill>
                <a:prstClr val="black"/>
              </a:solidFill>
            </a:endParaRPr>
          </a:p>
        </p:txBody>
      </p:sp>
      <p:sp>
        <p:nvSpPr>
          <p:cNvPr id="9" name="Rectangle 14"/>
          <p:cNvSpPr>
            <a:spLocks noChangeArrowheads="1"/>
          </p:cNvSpPr>
          <p:nvPr userDrawn="1"/>
        </p:nvSpPr>
        <p:spPr>
          <a:xfrm>
            <a:off x="381000" y="1022350"/>
            <a:ext cx="8382000" cy="5530850"/>
          </a:xfrm>
          <a:prstGeom prst="rect">
            <a:avLst/>
          </a:prstGeom>
          <a:solidFill>
            <a:schemeClr val="bg1"/>
          </a:solidFill>
          <a:ln w="38100">
            <a:solidFill>
              <a:srgbClr val="998D5F"/>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smtClean="0"/>
              <a:t>Click to edit Master title style</a:t>
            </a:r>
            <a:endParaRPr lang="en-US"/>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a:p>
        </p:txBody>
      </p:sp>
      <p:pic>
        <p:nvPicPr>
          <p:cNvPr id="19" name="Picture 18" descr="Title Slide_external_bilen3.jpg"/>
          <p:cNvPicPr>
            <a:picLocks noChangeAspect="1"/>
          </p:cNvPicPr>
          <p:nvPr userDrawn="1"/>
        </p:nvPicPr>
        <p:blipFill>
          <a:blip r:embed="rId2"/>
          <a:srcRect/>
          <a:stretch>
            <a:fillRect/>
          </a:stretch>
        </p:blipFill>
        <p:spPr>
          <a:xfrm>
            <a:off x="142152" y="139099"/>
            <a:ext cx="1874821" cy="969264"/>
          </a:xfrm>
          <a:prstGeom prst="rect">
            <a:avLst/>
          </a:prstGeom>
        </p:spPr>
      </p:pic>
    </p:spTree>
    <p:extLst>
      <p:ext uri="{BB962C8B-B14F-4D97-AF65-F5344CB8AC3E}">
        <p14:creationId xmlns:p14="http://schemas.microsoft.com/office/powerpoint/2010/main" val="8399543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a:xfrm>
            <a:off x="0" y="1219200"/>
            <a:ext cx="9144000" cy="5638800"/>
          </a:xfrm>
          <a:prstGeom prst="rect">
            <a:avLst/>
          </a:prstGeom>
          <a:solidFill>
            <a:srgbClr val="003152">
              <a:alpha val="85000"/>
            </a:srgbClr>
          </a:solidFill>
          <a:ln>
            <a:noFill/>
          </a:ln>
          <a:effectLst/>
        </p:spPr>
        <p:txBody>
          <a:bodyPr wrap="none" anchor="ctr"/>
          <a:lstStyle/>
          <a:p>
            <a:endParaRPr lang="en-US">
              <a:solidFill>
                <a:prstClr val="black"/>
              </a:solidFill>
            </a:endParaRPr>
          </a:p>
        </p:txBody>
      </p:sp>
      <p:sp>
        <p:nvSpPr>
          <p:cNvPr id="9" name="Rectangle 14"/>
          <p:cNvSpPr>
            <a:spLocks noChangeArrowheads="1"/>
          </p:cNvSpPr>
          <p:nvPr userDrawn="1"/>
        </p:nvSpPr>
        <p:spPr>
          <a:xfrm>
            <a:off x="381000" y="1022350"/>
            <a:ext cx="8382000" cy="5530850"/>
          </a:xfrm>
          <a:prstGeom prst="rect">
            <a:avLst/>
          </a:prstGeom>
          <a:solidFill>
            <a:schemeClr val="bg1"/>
          </a:solidFill>
          <a:ln w="38100">
            <a:solidFill>
              <a:srgbClr val="998D5F"/>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smtClean="0"/>
              <a:t>Click to edit Master title style</a:t>
            </a:r>
            <a:endParaRPr lang="en-US"/>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a:p>
        </p:txBody>
      </p:sp>
      <p:pic>
        <p:nvPicPr>
          <p:cNvPr id="19" name="Picture 18" descr="Title Slide_external_bilen3.jpg"/>
          <p:cNvPicPr>
            <a:picLocks noChangeAspect="1"/>
          </p:cNvPicPr>
          <p:nvPr userDrawn="1"/>
        </p:nvPicPr>
        <p:blipFill>
          <a:blip r:embed="rId2"/>
          <a:srcRect/>
          <a:stretch>
            <a:fillRect/>
          </a:stretch>
        </p:blipFill>
        <p:spPr>
          <a:xfrm>
            <a:off x="142152" y="139099"/>
            <a:ext cx="1874821" cy="969264"/>
          </a:xfrm>
          <a:prstGeom prst="rect">
            <a:avLst/>
          </a:prstGeom>
        </p:spPr>
      </p:pic>
    </p:spTree>
    <p:extLst>
      <p:ext uri="{BB962C8B-B14F-4D97-AF65-F5344CB8AC3E}">
        <p14:creationId xmlns:p14="http://schemas.microsoft.com/office/powerpoint/2010/main" val="5734442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a:xfrm>
            <a:off x="0" y="1219200"/>
            <a:ext cx="9144000" cy="5638800"/>
          </a:xfrm>
          <a:prstGeom prst="rect">
            <a:avLst/>
          </a:prstGeom>
          <a:solidFill>
            <a:srgbClr val="003152">
              <a:alpha val="85000"/>
            </a:srgbClr>
          </a:solidFill>
          <a:ln>
            <a:noFill/>
          </a:ln>
          <a:effectLst/>
        </p:spPr>
        <p:txBody>
          <a:bodyPr wrap="none" anchor="ctr"/>
          <a:lstStyle/>
          <a:p>
            <a:endParaRPr lang="en-US">
              <a:solidFill>
                <a:prstClr val="black"/>
              </a:solidFill>
            </a:endParaRPr>
          </a:p>
        </p:txBody>
      </p:sp>
      <p:sp>
        <p:nvSpPr>
          <p:cNvPr id="9" name="Rectangle 14"/>
          <p:cNvSpPr>
            <a:spLocks noChangeArrowheads="1"/>
          </p:cNvSpPr>
          <p:nvPr userDrawn="1"/>
        </p:nvSpPr>
        <p:spPr>
          <a:xfrm>
            <a:off x="381000" y="1022350"/>
            <a:ext cx="8382000" cy="5530850"/>
          </a:xfrm>
          <a:prstGeom prst="rect">
            <a:avLst/>
          </a:prstGeom>
          <a:solidFill>
            <a:schemeClr val="bg1"/>
          </a:solidFill>
          <a:ln w="38100">
            <a:solidFill>
              <a:srgbClr val="998D5F"/>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smtClean="0"/>
              <a:t>Click to edit Master title style</a:t>
            </a:r>
            <a:endParaRPr lang="en-US"/>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a:p>
        </p:txBody>
      </p:sp>
      <p:pic>
        <p:nvPicPr>
          <p:cNvPr id="19" name="Picture 18" descr="Title Slide_external_bilen3.jpg"/>
          <p:cNvPicPr>
            <a:picLocks noChangeAspect="1"/>
          </p:cNvPicPr>
          <p:nvPr userDrawn="1"/>
        </p:nvPicPr>
        <p:blipFill>
          <a:blip r:embed="rId2"/>
          <a:srcRect/>
          <a:stretch>
            <a:fillRect/>
          </a:stretch>
        </p:blipFill>
        <p:spPr>
          <a:xfrm>
            <a:off x="142152" y="139099"/>
            <a:ext cx="1874821" cy="969264"/>
          </a:xfrm>
          <a:prstGeom prst="rect">
            <a:avLst/>
          </a:prstGeom>
        </p:spPr>
      </p:pic>
    </p:spTree>
    <p:extLst>
      <p:ext uri="{BB962C8B-B14F-4D97-AF65-F5344CB8AC3E}">
        <p14:creationId xmlns:p14="http://schemas.microsoft.com/office/powerpoint/2010/main" val="12611895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a:xfrm>
            <a:off x="0" y="1219200"/>
            <a:ext cx="9144000" cy="5638800"/>
          </a:xfrm>
          <a:prstGeom prst="rect">
            <a:avLst/>
          </a:prstGeom>
          <a:solidFill>
            <a:srgbClr val="003152">
              <a:alpha val="85000"/>
            </a:srgbClr>
          </a:solidFill>
          <a:ln>
            <a:noFill/>
          </a:ln>
          <a:effectLst/>
        </p:spPr>
        <p:txBody>
          <a:bodyPr wrap="none" anchor="ctr"/>
          <a:lstStyle/>
          <a:p>
            <a:endParaRPr lang="en-US">
              <a:solidFill>
                <a:prstClr val="black"/>
              </a:solidFill>
            </a:endParaRPr>
          </a:p>
        </p:txBody>
      </p:sp>
      <p:sp>
        <p:nvSpPr>
          <p:cNvPr id="9" name="Rectangle 14"/>
          <p:cNvSpPr>
            <a:spLocks noChangeArrowheads="1"/>
          </p:cNvSpPr>
          <p:nvPr userDrawn="1"/>
        </p:nvSpPr>
        <p:spPr>
          <a:xfrm>
            <a:off x="381000" y="1022350"/>
            <a:ext cx="8382000" cy="5530850"/>
          </a:xfrm>
          <a:prstGeom prst="rect">
            <a:avLst/>
          </a:prstGeom>
          <a:solidFill>
            <a:schemeClr val="bg1"/>
          </a:solidFill>
          <a:ln w="38100">
            <a:solidFill>
              <a:srgbClr val="998D5F"/>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smtClean="0"/>
              <a:t>Click to edit Master title style</a:t>
            </a:r>
            <a:endParaRPr lang="en-US"/>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a:p>
        </p:txBody>
      </p:sp>
      <p:pic>
        <p:nvPicPr>
          <p:cNvPr id="19" name="Picture 18" descr="Title Slide_external_bilen3.jpg"/>
          <p:cNvPicPr>
            <a:picLocks noChangeAspect="1"/>
          </p:cNvPicPr>
          <p:nvPr userDrawn="1"/>
        </p:nvPicPr>
        <p:blipFill>
          <a:blip r:embed="rId2"/>
          <a:srcRect/>
          <a:stretch>
            <a:fillRect/>
          </a:stretch>
        </p:blipFill>
        <p:spPr>
          <a:xfrm>
            <a:off x="142152" y="139099"/>
            <a:ext cx="1874821" cy="969264"/>
          </a:xfrm>
          <a:prstGeom prst="rect">
            <a:avLst/>
          </a:prstGeom>
        </p:spPr>
      </p:pic>
    </p:spTree>
    <p:extLst>
      <p:ext uri="{BB962C8B-B14F-4D97-AF65-F5344CB8AC3E}">
        <p14:creationId xmlns:p14="http://schemas.microsoft.com/office/powerpoint/2010/main" val="6382357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a:xfrm>
            <a:off x="0" y="1219200"/>
            <a:ext cx="9144000" cy="5638800"/>
          </a:xfrm>
          <a:prstGeom prst="rect">
            <a:avLst/>
          </a:prstGeom>
          <a:solidFill>
            <a:srgbClr val="003152">
              <a:alpha val="85000"/>
            </a:srgbClr>
          </a:solidFill>
          <a:ln>
            <a:noFill/>
          </a:ln>
          <a:effectLst/>
        </p:spPr>
        <p:txBody>
          <a:bodyPr wrap="none" anchor="ctr"/>
          <a:lstStyle/>
          <a:p>
            <a:endParaRPr lang="en-US">
              <a:solidFill>
                <a:prstClr val="black"/>
              </a:solidFill>
            </a:endParaRPr>
          </a:p>
        </p:txBody>
      </p:sp>
      <p:sp>
        <p:nvSpPr>
          <p:cNvPr id="9" name="Rectangle 14"/>
          <p:cNvSpPr>
            <a:spLocks noChangeArrowheads="1"/>
          </p:cNvSpPr>
          <p:nvPr userDrawn="1"/>
        </p:nvSpPr>
        <p:spPr>
          <a:xfrm>
            <a:off x="381000" y="1022350"/>
            <a:ext cx="8382000" cy="5530850"/>
          </a:xfrm>
          <a:prstGeom prst="rect">
            <a:avLst/>
          </a:prstGeom>
          <a:solidFill>
            <a:schemeClr val="bg1"/>
          </a:solidFill>
          <a:ln w="38100">
            <a:solidFill>
              <a:srgbClr val="998D5F"/>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smtClean="0"/>
              <a:t>Click to edit Master title style</a:t>
            </a:r>
            <a:endParaRPr lang="en-US"/>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a:p>
        </p:txBody>
      </p:sp>
      <p:pic>
        <p:nvPicPr>
          <p:cNvPr id="19" name="Picture 18" descr="Title Slide_external_bilen3.jpg"/>
          <p:cNvPicPr>
            <a:picLocks noChangeAspect="1"/>
          </p:cNvPicPr>
          <p:nvPr userDrawn="1"/>
        </p:nvPicPr>
        <p:blipFill>
          <a:blip r:embed="rId2"/>
          <a:srcRect/>
          <a:stretch>
            <a:fillRect/>
          </a:stretch>
        </p:blipFill>
        <p:spPr>
          <a:xfrm>
            <a:off x="142152" y="139099"/>
            <a:ext cx="1874821" cy="969264"/>
          </a:xfrm>
          <a:prstGeom prst="rect">
            <a:avLst/>
          </a:prstGeom>
        </p:spPr>
      </p:pic>
    </p:spTree>
    <p:extLst>
      <p:ext uri="{BB962C8B-B14F-4D97-AF65-F5344CB8AC3E}">
        <p14:creationId xmlns:p14="http://schemas.microsoft.com/office/powerpoint/2010/main" val="29968469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a:xfrm>
            <a:off x="0" y="1219200"/>
            <a:ext cx="9144000" cy="5638800"/>
          </a:xfrm>
          <a:prstGeom prst="rect">
            <a:avLst/>
          </a:prstGeom>
          <a:solidFill>
            <a:srgbClr val="003152">
              <a:alpha val="85000"/>
            </a:srgbClr>
          </a:solidFill>
          <a:ln>
            <a:noFill/>
          </a:ln>
          <a:effectLst/>
        </p:spPr>
        <p:txBody>
          <a:bodyPr wrap="none" anchor="ctr"/>
          <a:lstStyle/>
          <a:p>
            <a:endParaRPr lang="en-US">
              <a:solidFill>
                <a:prstClr val="black"/>
              </a:solidFill>
            </a:endParaRPr>
          </a:p>
        </p:txBody>
      </p:sp>
      <p:sp>
        <p:nvSpPr>
          <p:cNvPr id="9" name="Rectangle 14"/>
          <p:cNvSpPr>
            <a:spLocks noChangeArrowheads="1"/>
          </p:cNvSpPr>
          <p:nvPr userDrawn="1"/>
        </p:nvSpPr>
        <p:spPr>
          <a:xfrm>
            <a:off x="381000" y="1022350"/>
            <a:ext cx="8382000" cy="5530850"/>
          </a:xfrm>
          <a:prstGeom prst="rect">
            <a:avLst/>
          </a:prstGeom>
          <a:solidFill>
            <a:schemeClr val="bg1"/>
          </a:solidFill>
          <a:ln w="38100">
            <a:solidFill>
              <a:srgbClr val="998D5F"/>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smtClean="0"/>
              <a:t>Click to edit Master title style</a:t>
            </a:r>
            <a:endParaRPr lang="en-US"/>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a:p>
        </p:txBody>
      </p:sp>
      <p:pic>
        <p:nvPicPr>
          <p:cNvPr id="19" name="Picture 18" descr="Title Slide_external_bilen3.jpg"/>
          <p:cNvPicPr>
            <a:picLocks noChangeAspect="1"/>
          </p:cNvPicPr>
          <p:nvPr userDrawn="1"/>
        </p:nvPicPr>
        <p:blipFill>
          <a:blip r:embed="rId2"/>
          <a:srcRect/>
          <a:stretch>
            <a:fillRect/>
          </a:stretch>
        </p:blipFill>
        <p:spPr>
          <a:xfrm>
            <a:off x="142152" y="139099"/>
            <a:ext cx="1874821" cy="969264"/>
          </a:xfrm>
          <a:prstGeom prst="rect">
            <a:avLst/>
          </a:prstGeom>
        </p:spPr>
      </p:pic>
    </p:spTree>
    <p:extLst>
      <p:ext uri="{BB962C8B-B14F-4D97-AF65-F5344CB8AC3E}">
        <p14:creationId xmlns:p14="http://schemas.microsoft.com/office/powerpoint/2010/main" val="29435878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pPr defTabSz="457200"/>
            <a:endParaRPr lang="en-US">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endParaRPr lang="en-US">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29218766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1956792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pPr defTabSz="457200"/>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19779744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pPr defTabSz="457200"/>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36020392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84209B-2B98-45FB-9D4B-0B4C6E34D57F}" type="datetimeFigureOut">
              <a:rPr lang="en-US" smtClean="0">
                <a:solidFill>
                  <a:prstClr val="black">
                    <a:tint val="75000"/>
                  </a:prstClr>
                </a:solidFill>
              </a:rPr>
              <a:pPr/>
              <a:t>11/25/2016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FC14AA-13FF-4719-9CA4-84385173C6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13109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84274-BDDE-469F-B37C-8A6D2889DB7F}"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F3F5C-72A5-4CDA-A7F8-9758DCE14A8B}" type="slidenum">
              <a:rPr lang="en-US" smtClean="0"/>
              <a:t>‹#›</a:t>
            </a:fld>
            <a:endParaRPr lang="en-US"/>
          </a:p>
        </p:txBody>
      </p:sp>
    </p:spTree>
    <p:extLst>
      <p:ext uri="{BB962C8B-B14F-4D97-AF65-F5344CB8AC3E}">
        <p14:creationId xmlns:p14="http://schemas.microsoft.com/office/powerpoint/2010/main" val="35852180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84209B-2B98-45FB-9D4B-0B4C6E34D57F}" type="datetimeFigureOut">
              <a:rPr lang="en-US" smtClean="0">
                <a:solidFill>
                  <a:prstClr val="black">
                    <a:tint val="75000"/>
                  </a:prstClr>
                </a:solidFill>
              </a:rPr>
              <a:pPr/>
              <a:t>11/25/2016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FC14AA-13FF-4719-9CA4-84385173C6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92703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84209B-2B98-45FB-9D4B-0B4C6E34D57F}" type="datetimeFigureOut">
              <a:rPr lang="en-US" smtClean="0">
                <a:solidFill>
                  <a:prstClr val="black">
                    <a:tint val="75000"/>
                  </a:prstClr>
                </a:solidFill>
              </a:rPr>
              <a:pPr/>
              <a:t>11/25/2016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FC14AA-13FF-4719-9CA4-84385173C6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05012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84209B-2B98-45FB-9D4B-0B4C6E34D57F}" type="datetimeFigureOut">
              <a:rPr lang="en-US" smtClean="0">
                <a:solidFill>
                  <a:prstClr val="black">
                    <a:tint val="75000"/>
                  </a:prstClr>
                </a:solidFill>
              </a:rPr>
              <a:pPr/>
              <a:t>11/25/2016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FFC14AA-13FF-4719-9CA4-84385173C6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7152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84209B-2B98-45FB-9D4B-0B4C6E34D57F}" type="datetimeFigureOut">
              <a:rPr lang="en-US" smtClean="0">
                <a:solidFill>
                  <a:prstClr val="black">
                    <a:tint val="75000"/>
                  </a:prstClr>
                </a:solidFill>
              </a:rPr>
              <a:pPr/>
              <a:t>11/25/2016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FFC14AA-13FF-4719-9CA4-84385173C6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77535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84209B-2B98-45FB-9D4B-0B4C6E34D57F}" type="datetimeFigureOut">
              <a:rPr lang="en-US" smtClean="0">
                <a:solidFill>
                  <a:prstClr val="black">
                    <a:tint val="75000"/>
                  </a:prstClr>
                </a:solidFill>
              </a:rPr>
              <a:pPr/>
              <a:t>11/25/2016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FFC14AA-13FF-4719-9CA4-84385173C6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20456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4209B-2B98-45FB-9D4B-0B4C6E34D57F}" type="datetimeFigureOut">
              <a:rPr lang="en-US" smtClean="0">
                <a:solidFill>
                  <a:prstClr val="black">
                    <a:tint val="75000"/>
                  </a:prstClr>
                </a:solidFill>
              </a:rPr>
              <a:pPr/>
              <a:t>11/25/2016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FFC14AA-13FF-4719-9CA4-84385173C6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28683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84209B-2B98-45FB-9D4B-0B4C6E34D57F}" type="datetimeFigureOut">
              <a:rPr lang="en-US" smtClean="0">
                <a:solidFill>
                  <a:prstClr val="black">
                    <a:tint val="75000"/>
                  </a:prstClr>
                </a:solidFill>
              </a:rPr>
              <a:pPr/>
              <a:t>11/25/2016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FFC14AA-13FF-4719-9CA4-84385173C6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66505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84209B-2B98-45FB-9D4B-0B4C6E34D57F}" type="datetimeFigureOut">
              <a:rPr lang="en-US" smtClean="0">
                <a:solidFill>
                  <a:prstClr val="black">
                    <a:tint val="75000"/>
                  </a:prstClr>
                </a:solidFill>
              </a:rPr>
              <a:pPr/>
              <a:t>11/25/2016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FFC14AA-13FF-4719-9CA4-84385173C6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72956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84209B-2B98-45FB-9D4B-0B4C6E34D57F}" type="datetimeFigureOut">
              <a:rPr lang="en-US" smtClean="0">
                <a:solidFill>
                  <a:prstClr val="black">
                    <a:tint val="75000"/>
                  </a:prstClr>
                </a:solidFill>
              </a:rPr>
              <a:pPr/>
              <a:t>11/25/2016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FC14AA-13FF-4719-9CA4-84385173C6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95307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84209B-2B98-45FB-9D4B-0B4C6E34D57F}" type="datetimeFigureOut">
              <a:rPr lang="en-US" smtClean="0">
                <a:solidFill>
                  <a:prstClr val="black">
                    <a:tint val="75000"/>
                  </a:prstClr>
                </a:solidFill>
              </a:rPr>
              <a:pPr/>
              <a:t>11/25/2016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FC14AA-13FF-4719-9CA4-84385173C6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36576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E84274-BDDE-469F-B37C-8A6D2889DB7F}"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F3F5C-72A5-4CDA-A7F8-9758DCE14A8B}" type="slidenum">
              <a:rPr lang="en-US" smtClean="0"/>
              <a:t>‹#›</a:t>
            </a:fld>
            <a:endParaRPr lang="en-US"/>
          </a:p>
        </p:txBody>
      </p:sp>
    </p:spTree>
    <p:extLst>
      <p:ext uri="{BB962C8B-B14F-4D97-AF65-F5344CB8AC3E}">
        <p14:creationId xmlns:p14="http://schemas.microsoft.com/office/powerpoint/2010/main" val="4648219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with 4 Imag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 y="1295400"/>
            <a:ext cx="9144000" cy="5562599"/>
          </a:xfrm>
        </p:spPr>
        <p:txBody>
          <a:bodyPr>
            <a:normAutofit/>
          </a:bodyPr>
          <a:lstStyle>
            <a:lvl1pPr marL="0" indent="0">
              <a:buFontTx/>
              <a:buNone/>
              <a:defRPr sz="2000">
                <a:latin typeface="Verdana"/>
                <a:cs typeface="Verdana"/>
              </a:defRPr>
            </a:lvl1pPr>
          </a:lstStyle>
          <a:p>
            <a:endParaRPr lang="en-US" dirty="0"/>
          </a:p>
        </p:txBody>
      </p:sp>
      <p:sp>
        <p:nvSpPr>
          <p:cNvPr id="17" name="Picture Placeholder 16"/>
          <p:cNvSpPr>
            <a:spLocks noGrp="1"/>
          </p:cNvSpPr>
          <p:nvPr>
            <p:ph type="pic" sz="quarter" idx="10"/>
          </p:nvPr>
        </p:nvSpPr>
        <p:spPr>
          <a:xfrm>
            <a:off x="0" y="0"/>
            <a:ext cx="2910620" cy="1295400"/>
          </a:xfrm>
        </p:spPr>
        <p:txBody>
          <a:bodyPr>
            <a:normAutofit/>
          </a:bodyPr>
          <a:lstStyle>
            <a:lvl1pPr marL="0" indent="0">
              <a:buFontTx/>
              <a:buNone/>
              <a:defRPr sz="2000">
                <a:latin typeface="Verdana"/>
                <a:cs typeface="Verdana"/>
              </a:defRPr>
            </a:lvl1pPr>
          </a:lstStyle>
          <a:p>
            <a:endParaRPr lang="en-US" dirty="0"/>
          </a:p>
        </p:txBody>
      </p:sp>
      <p:sp>
        <p:nvSpPr>
          <p:cNvPr id="5" name="Picture Placeholder 4"/>
          <p:cNvSpPr>
            <a:spLocks noGrp="1"/>
          </p:cNvSpPr>
          <p:nvPr>
            <p:ph type="pic" sz="quarter" idx="13"/>
          </p:nvPr>
        </p:nvSpPr>
        <p:spPr>
          <a:xfrm>
            <a:off x="6310287" y="1"/>
            <a:ext cx="2833714" cy="1295399"/>
          </a:xfrm>
        </p:spPr>
        <p:txBody>
          <a:bodyPr>
            <a:normAutofit/>
          </a:bodyPr>
          <a:lstStyle>
            <a:lvl1pPr marL="0" indent="0">
              <a:buFontTx/>
              <a:buNone/>
              <a:defRPr sz="2000">
                <a:latin typeface="Verdana"/>
                <a:cs typeface="Verdana"/>
              </a:defRPr>
            </a:lvl1pPr>
          </a:lstStyle>
          <a:p>
            <a:endParaRPr lang="en-US" dirty="0"/>
          </a:p>
        </p:txBody>
      </p:sp>
      <p:sp>
        <p:nvSpPr>
          <p:cNvPr id="8" name="Picture Placeholder 7"/>
          <p:cNvSpPr>
            <a:spLocks noGrp="1"/>
          </p:cNvSpPr>
          <p:nvPr>
            <p:ph type="pic" sz="quarter" idx="14"/>
          </p:nvPr>
        </p:nvSpPr>
        <p:spPr>
          <a:xfrm>
            <a:off x="2910620" y="1"/>
            <a:ext cx="3399667" cy="1295399"/>
          </a:xfrm>
        </p:spPr>
        <p:txBody>
          <a:bodyPr>
            <a:normAutofit/>
          </a:bodyPr>
          <a:lstStyle>
            <a:lvl1pPr marL="0" indent="0">
              <a:buFontTx/>
              <a:buNone/>
              <a:defRPr sz="2000">
                <a:latin typeface="Verdana"/>
                <a:cs typeface="Verdana"/>
              </a:defRPr>
            </a:lvl1pPr>
          </a:lstStyle>
          <a:p>
            <a:endParaRPr lang="en-US" dirty="0"/>
          </a:p>
        </p:txBody>
      </p:sp>
      <p:sp>
        <p:nvSpPr>
          <p:cNvPr id="13" name="Rectangle 3"/>
          <p:cNvSpPr txBox="1">
            <a:spLocks noChangeArrowheads="1"/>
          </p:cNvSpPr>
          <p:nvPr userDrawn="1"/>
        </p:nvSpPr>
        <p:spPr>
          <a:xfrm>
            <a:off x="3429000" y="5213350"/>
            <a:ext cx="4795838" cy="1069975"/>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Times" charset="0"/>
              <a:buNone/>
              <a:defRPr sz="15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prstClr val="white"/>
                </a:solidFill>
              </a:rPr>
              <a:t>Click to edit Master subtitle style</a:t>
            </a:r>
            <a:endParaRPr lang="en-US" dirty="0">
              <a:solidFill>
                <a:prstClr val="white"/>
              </a:solidFill>
            </a:endParaRPr>
          </a:p>
        </p:txBody>
      </p:sp>
      <p:sp>
        <p:nvSpPr>
          <p:cNvPr id="9" name="Rectangle 8"/>
          <p:cNvSpPr/>
          <p:nvPr userDrawn="1"/>
        </p:nvSpPr>
        <p:spPr>
          <a:xfrm>
            <a:off x="685800" y="5032816"/>
            <a:ext cx="7772400" cy="14120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3312901" y="5088035"/>
            <a:ext cx="5087668" cy="1293701"/>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a:xfrm>
            <a:off x="3549535" y="5202668"/>
            <a:ext cx="4748491" cy="1080657"/>
          </a:xfrm>
        </p:spPr>
        <p:txBody>
          <a:bodyPr anchor="ctr" anchorCtr="0">
            <a:normAutofit/>
          </a:bodyPr>
          <a:lstStyle>
            <a:lvl1pPr marL="0" indent="0" algn="l">
              <a:buNone/>
              <a:defRPr sz="1500">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itle 13"/>
          <p:cNvSpPr>
            <a:spLocks noGrp="1"/>
          </p:cNvSpPr>
          <p:nvPr>
            <p:ph type="title"/>
          </p:nvPr>
        </p:nvSpPr>
        <p:spPr>
          <a:xfrm>
            <a:off x="457200" y="2499167"/>
            <a:ext cx="8229600" cy="1602807"/>
          </a:xfrm>
        </p:spPr>
        <p:txBody>
          <a:bodyPr/>
          <a:lstStyle>
            <a:lvl1pPr>
              <a:defRPr>
                <a:solidFill>
                  <a:schemeClr val="bg1"/>
                </a:solidFill>
                <a:latin typeface="Verdana"/>
                <a:cs typeface="Verdana"/>
              </a:defRPr>
            </a:lvl1pPr>
          </a:lstStyle>
          <a:p>
            <a:r>
              <a:rPr lang="en-US" dirty="0" smtClean="0"/>
              <a:t>Click to edit Master title style</a:t>
            </a:r>
            <a:endParaRPr lang="en-US" dirty="0"/>
          </a:p>
        </p:txBody>
      </p:sp>
      <p:pic>
        <p:nvPicPr>
          <p:cNvPr id="15" name="Picture 14"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1016" y="5088035"/>
            <a:ext cx="2511552" cy="1298448"/>
          </a:xfrm>
          <a:prstGeom prst="rect">
            <a:avLst/>
          </a:prstGeom>
        </p:spPr>
      </p:pic>
    </p:spTree>
    <p:extLst>
      <p:ext uri="{BB962C8B-B14F-4D97-AF65-F5344CB8AC3E}">
        <p14:creationId xmlns:p14="http://schemas.microsoft.com/office/powerpoint/2010/main" val="34855634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17796096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3985367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22962692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31216921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lumn Content">
    <p:spTree>
      <p:nvGrpSpPr>
        <p:cNvPr id="1" name=""/>
        <p:cNvGrpSpPr/>
        <p:nvPr/>
      </p:nvGrpSpPr>
      <p:grpSpPr>
        <a:xfrm>
          <a:off x="0" y="0"/>
          <a:ext cx="0" cy="0"/>
          <a:chOff x="0" y="0"/>
          <a:chExt cx="0" cy="0"/>
        </a:xfrm>
      </p:grpSpPr>
      <p:sp>
        <p:nvSpPr>
          <p:cNvPr id="28" name="Rectangle 13"/>
          <p:cNvSpPr>
            <a:spLocks noChangeArrowheads="1"/>
          </p:cNvSpPr>
          <p:nvPr userDrawn="1"/>
        </p:nvSpPr>
        <p:spPr bwMode="auto">
          <a:xfrm>
            <a:off x="0" y="1219200"/>
            <a:ext cx="9144000" cy="5638800"/>
          </a:xfrm>
          <a:prstGeom prst="rect">
            <a:avLst/>
          </a:prstGeom>
          <a:solidFill>
            <a:srgbClr val="003152">
              <a:alpha val="85098"/>
            </a:srgbClr>
          </a:solidFill>
          <a:ln>
            <a:noFill/>
          </a:ln>
          <a:effectLst/>
          <a:extLst/>
        </p:spPr>
        <p:txBody>
          <a:bodyPr wrap="none" anchor="ctr"/>
          <a:lstStyle/>
          <a:p>
            <a:endParaRPr lang="en-US" dirty="0">
              <a:solidFill>
                <a:prstClr val="black"/>
              </a:solidFill>
            </a:endParaRPr>
          </a:p>
        </p:txBody>
      </p:sp>
      <p:sp>
        <p:nvSpPr>
          <p:cNvPr id="2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30" name="Rectangle 29"/>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2" name="Rectangle 31"/>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sp>
        <p:nvSpPr>
          <p:cNvPr id="3" name="Content Placeholder 2"/>
          <p:cNvSpPr>
            <a:spLocks noGrp="1"/>
          </p:cNvSpPr>
          <p:nvPr>
            <p:ph sz="half" idx="1"/>
          </p:nvPr>
        </p:nvSpPr>
        <p:spPr>
          <a:xfrm>
            <a:off x="835823" y="1521320"/>
            <a:ext cx="3612929" cy="4525963"/>
          </a:xfrm>
        </p:spPr>
        <p:txBody>
          <a:bodyPr/>
          <a:lstStyle>
            <a:lvl1pPr marL="228600" indent="-228600">
              <a:spcAft>
                <a:spcPts val="864"/>
              </a:spcAft>
              <a:defRPr sz="2400">
                <a:solidFill>
                  <a:srgbClr val="0F3350"/>
                </a:solidFill>
                <a:latin typeface="Verdana"/>
                <a:cs typeface="Verdana"/>
              </a:defRPr>
            </a:lvl1pPr>
            <a:lvl2pPr marL="742950" indent="-285750">
              <a:spcBef>
                <a:spcPts val="48"/>
              </a:spcBef>
              <a:buFont typeface="Arial"/>
              <a:buChar char="•"/>
              <a:defRPr sz="2000">
                <a:solidFill>
                  <a:srgbClr val="5380A4"/>
                </a:solidFill>
                <a:latin typeface="Verdana"/>
                <a:cs typeface="Verdana"/>
              </a:defRPr>
            </a:lvl2pPr>
            <a:lvl3pPr marL="960120" indent="-228600">
              <a:spcBef>
                <a:spcPts val="600"/>
              </a:spcBef>
              <a:spcAft>
                <a:spcPts val="0"/>
              </a:spcAft>
              <a:buFont typeface="Lucida Grande"/>
              <a:buChar char="-"/>
              <a:defRPr sz="1800">
                <a:solidFill>
                  <a:srgbClr val="414F5C"/>
                </a:solidFill>
                <a:latin typeface="Verdana"/>
                <a:cs typeface="Verdana"/>
              </a:defRPr>
            </a:lvl3pPr>
            <a:lvl4pPr marL="1234440">
              <a:spcBef>
                <a:spcPts val="600"/>
              </a:spcBef>
              <a:defRPr sz="1600">
                <a:solidFill>
                  <a:srgbClr val="414F5C"/>
                </a:solidFill>
                <a:latin typeface="Verdana"/>
                <a:cs typeface="Verdana"/>
              </a:defRPr>
            </a:lvl4pPr>
            <a:lvl5pPr marL="1508760" indent="-228600">
              <a:spcBef>
                <a:spcPts val="600"/>
              </a:spcBef>
              <a:buFont typeface="Lucida Grande"/>
              <a:buChar char="-"/>
              <a:defRPr sz="1600">
                <a:solidFill>
                  <a:srgbClr val="414F5C"/>
                </a:solidFill>
                <a:latin typeface="Verdana"/>
                <a:cs typeface="Verdan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21320"/>
            <a:ext cx="3665603" cy="4525963"/>
          </a:xfrm>
        </p:spPr>
        <p:txBody>
          <a:bodyPr/>
          <a:lstStyle>
            <a:lvl1pPr>
              <a:spcAft>
                <a:spcPts val="864"/>
              </a:spcAft>
              <a:defRPr sz="2400">
                <a:solidFill>
                  <a:srgbClr val="0F3350"/>
                </a:solidFill>
                <a:latin typeface="Verdana"/>
                <a:cs typeface="Verdana"/>
              </a:defRPr>
            </a:lvl1pPr>
            <a:lvl2pPr marL="742950" indent="-285750">
              <a:spcBef>
                <a:spcPts val="48"/>
              </a:spcBef>
              <a:buFont typeface="Arial"/>
              <a:buChar char="•"/>
              <a:defRPr sz="2000">
                <a:solidFill>
                  <a:srgbClr val="5380A4"/>
                </a:solidFill>
                <a:latin typeface="Verdana"/>
                <a:cs typeface="Verdana"/>
              </a:defRPr>
            </a:lvl2pPr>
            <a:lvl3pPr marL="960120" indent="-228600">
              <a:spcBef>
                <a:spcPts val="600"/>
              </a:spcBef>
              <a:buFont typeface="Lucida Grande"/>
              <a:buChar char="-"/>
              <a:defRPr sz="1800">
                <a:solidFill>
                  <a:srgbClr val="414F5C"/>
                </a:solidFill>
                <a:latin typeface="Verdana"/>
                <a:cs typeface="Verdana"/>
              </a:defRPr>
            </a:lvl3pPr>
            <a:lvl4pPr marL="1234440">
              <a:spcBef>
                <a:spcPts val="600"/>
              </a:spcBef>
              <a:defRPr sz="1600">
                <a:solidFill>
                  <a:srgbClr val="414F5C"/>
                </a:solidFill>
                <a:latin typeface="Verdana"/>
                <a:cs typeface="Verdana"/>
              </a:defRPr>
            </a:lvl4pPr>
            <a:lvl5pPr marL="1508760" indent="-228600">
              <a:spcBef>
                <a:spcPts val="600"/>
              </a:spcBef>
              <a:buFont typeface="Lucida Grande"/>
              <a:buChar char="-"/>
              <a:defRPr sz="1600">
                <a:solidFill>
                  <a:srgbClr val="414F5C"/>
                </a:solidFill>
                <a:latin typeface="Verdana"/>
                <a:cs typeface="Verdan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7454026" y="6490446"/>
            <a:ext cx="1603510"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27" name="Title 1"/>
          <p:cNvSpPr>
            <a:spLocks noGrp="1"/>
          </p:cNvSpPr>
          <p:nvPr>
            <p:ph type="title"/>
          </p:nvPr>
        </p:nvSpPr>
        <p:spPr>
          <a:xfrm>
            <a:off x="2165054" y="196111"/>
            <a:ext cx="4950000"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pic>
        <p:nvPicPr>
          <p:cNvPr id="14" name="Picture 13"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20951030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32294548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6460129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27988122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22619986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E84274-BDDE-469F-B37C-8A6D2889DB7F}" type="datetimeFigureOut">
              <a:rPr lang="en-US" smtClean="0"/>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F3F5C-72A5-4CDA-A7F8-9758DCE14A8B}" type="slidenum">
              <a:rPr lang="en-US" smtClean="0"/>
              <a:t>‹#›</a:t>
            </a:fld>
            <a:endParaRPr lang="en-US"/>
          </a:p>
        </p:txBody>
      </p:sp>
    </p:spTree>
    <p:extLst>
      <p:ext uri="{BB962C8B-B14F-4D97-AF65-F5344CB8AC3E}">
        <p14:creationId xmlns:p14="http://schemas.microsoft.com/office/powerpoint/2010/main" val="30087840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10440495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pPr defTabSz="457200"/>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6052319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pPr defTabSz="457200"/>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28424412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pPr defTabSz="457200"/>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3" name="Picture 12"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41732924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pPr defTabSz="457200"/>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6458414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21987900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13480367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16452200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746771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3708470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E84274-BDDE-469F-B37C-8A6D2889DB7F}" type="datetimeFigureOut">
              <a:rPr lang="en-US" smtClean="0"/>
              <a:t>11/25/2016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8F3F5C-72A5-4CDA-A7F8-9758DCE14A8B}" type="slidenum">
              <a:rPr lang="en-US" smtClean="0"/>
              <a:t>‹#›</a:t>
            </a:fld>
            <a:endParaRPr lang="en-US"/>
          </a:p>
        </p:txBody>
      </p:sp>
    </p:spTree>
    <p:extLst>
      <p:ext uri="{BB962C8B-B14F-4D97-AF65-F5344CB8AC3E}">
        <p14:creationId xmlns:p14="http://schemas.microsoft.com/office/powerpoint/2010/main" val="6546147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6963555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1554298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16012461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5280342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26012110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1211941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pPr defTabSz="457200"/>
            <a:endParaRPr lang="en-US">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endParaRPr lang="en-US">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31678000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11693329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25590455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30381182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E84274-BDDE-469F-B37C-8A6D2889DB7F}" type="datetimeFigureOut">
              <a:rPr lang="en-US" smtClean="0"/>
              <a:t>11/25/2016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8F3F5C-72A5-4CDA-A7F8-9758DCE14A8B}" type="slidenum">
              <a:rPr lang="en-US" smtClean="0"/>
              <a:t>‹#›</a:t>
            </a:fld>
            <a:endParaRPr lang="en-US"/>
          </a:p>
        </p:txBody>
      </p:sp>
    </p:spTree>
    <p:extLst>
      <p:ext uri="{BB962C8B-B14F-4D97-AF65-F5344CB8AC3E}">
        <p14:creationId xmlns:p14="http://schemas.microsoft.com/office/powerpoint/2010/main" val="14048191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38955260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6371069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252743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10620230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Slide with 4 Imag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 y="1295400"/>
            <a:ext cx="9144000" cy="5562599"/>
          </a:xfrm>
        </p:spPr>
        <p:txBody>
          <a:bodyPr>
            <a:normAutofit/>
          </a:bodyPr>
          <a:lstStyle>
            <a:lvl1pPr marL="0" indent="0">
              <a:buFontTx/>
              <a:buNone/>
              <a:defRPr sz="2000">
                <a:latin typeface="Verdana"/>
                <a:cs typeface="Verdana"/>
              </a:defRPr>
            </a:lvl1pPr>
          </a:lstStyle>
          <a:p>
            <a:endParaRPr lang="en-US"/>
          </a:p>
        </p:txBody>
      </p:sp>
      <p:sp>
        <p:nvSpPr>
          <p:cNvPr id="17" name="Picture Placeholder 16"/>
          <p:cNvSpPr>
            <a:spLocks noGrp="1"/>
          </p:cNvSpPr>
          <p:nvPr>
            <p:ph type="pic" sz="quarter" idx="10"/>
          </p:nvPr>
        </p:nvSpPr>
        <p:spPr>
          <a:xfrm>
            <a:off x="0" y="0"/>
            <a:ext cx="2910620" cy="1295400"/>
          </a:xfrm>
        </p:spPr>
        <p:txBody>
          <a:bodyPr>
            <a:normAutofit/>
          </a:bodyPr>
          <a:lstStyle>
            <a:lvl1pPr marL="0" indent="0">
              <a:buFontTx/>
              <a:buNone/>
              <a:defRPr sz="2000">
                <a:latin typeface="Verdana"/>
                <a:cs typeface="Verdana"/>
              </a:defRPr>
            </a:lvl1pPr>
          </a:lstStyle>
          <a:p>
            <a:endParaRPr lang="en-US" dirty="0"/>
          </a:p>
        </p:txBody>
      </p:sp>
      <p:sp>
        <p:nvSpPr>
          <p:cNvPr id="5" name="Picture Placeholder 4"/>
          <p:cNvSpPr>
            <a:spLocks noGrp="1"/>
          </p:cNvSpPr>
          <p:nvPr>
            <p:ph type="pic" sz="quarter" idx="13"/>
          </p:nvPr>
        </p:nvSpPr>
        <p:spPr>
          <a:xfrm>
            <a:off x="6310287" y="1"/>
            <a:ext cx="2833714" cy="1295399"/>
          </a:xfrm>
        </p:spPr>
        <p:txBody>
          <a:bodyPr>
            <a:normAutofit/>
          </a:bodyPr>
          <a:lstStyle>
            <a:lvl1pPr marL="0" indent="0">
              <a:buFontTx/>
              <a:buNone/>
              <a:defRPr sz="2000">
                <a:latin typeface="Verdana"/>
                <a:cs typeface="Verdana"/>
              </a:defRPr>
            </a:lvl1pPr>
          </a:lstStyle>
          <a:p>
            <a:endParaRPr lang="en-US" dirty="0"/>
          </a:p>
        </p:txBody>
      </p:sp>
      <p:sp>
        <p:nvSpPr>
          <p:cNvPr id="8" name="Picture Placeholder 7"/>
          <p:cNvSpPr>
            <a:spLocks noGrp="1"/>
          </p:cNvSpPr>
          <p:nvPr>
            <p:ph type="pic" sz="quarter" idx="14"/>
          </p:nvPr>
        </p:nvSpPr>
        <p:spPr>
          <a:xfrm>
            <a:off x="2910620" y="1"/>
            <a:ext cx="3399667" cy="1295399"/>
          </a:xfrm>
        </p:spPr>
        <p:txBody>
          <a:bodyPr>
            <a:normAutofit/>
          </a:bodyPr>
          <a:lstStyle>
            <a:lvl1pPr marL="0" indent="0">
              <a:buFontTx/>
              <a:buNone/>
              <a:defRPr sz="2000">
                <a:latin typeface="Verdana"/>
                <a:cs typeface="Verdana"/>
              </a:defRPr>
            </a:lvl1pPr>
          </a:lstStyle>
          <a:p>
            <a:endParaRPr lang="en-US"/>
          </a:p>
        </p:txBody>
      </p:sp>
      <p:sp>
        <p:nvSpPr>
          <p:cNvPr id="13" name="Rectangle 3"/>
          <p:cNvSpPr txBox="1">
            <a:spLocks noChangeArrowheads="1"/>
          </p:cNvSpPr>
          <p:nvPr userDrawn="1"/>
        </p:nvSpPr>
        <p:spPr>
          <a:xfrm>
            <a:off x="3429000" y="5213350"/>
            <a:ext cx="4795838" cy="1069975"/>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Times" charset="0"/>
              <a:buNone/>
              <a:defRPr sz="15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solidFill>
                  <a:prstClr val="white"/>
                </a:solidFill>
              </a:rPr>
              <a:t>Click to edit Master subtitle style</a:t>
            </a:r>
            <a:endParaRPr lang="en-US" dirty="0">
              <a:solidFill>
                <a:prstClr val="white"/>
              </a:solidFill>
            </a:endParaRPr>
          </a:p>
        </p:txBody>
      </p:sp>
      <p:sp>
        <p:nvSpPr>
          <p:cNvPr id="9" name="Rectangle 8"/>
          <p:cNvSpPr/>
          <p:nvPr userDrawn="1"/>
        </p:nvSpPr>
        <p:spPr>
          <a:xfrm>
            <a:off x="685800" y="5032816"/>
            <a:ext cx="7772400" cy="14120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 name="Subtitle 2"/>
          <p:cNvSpPr>
            <a:spLocks noGrp="1"/>
          </p:cNvSpPr>
          <p:nvPr>
            <p:ph type="subTitle" idx="1"/>
          </p:nvPr>
        </p:nvSpPr>
        <p:spPr>
          <a:xfrm>
            <a:off x="3549535" y="5202668"/>
            <a:ext cx="4748491" cy="1080657"/>
          </a:xfrm>
        </p:spPr>
        <p:txBody>
          <a:bodyPr anchor="ctr" anchorCtr="0">
            <a:normAutofit/>
          </a:bodyPr>
          <a:lstStyle>
            <a:lvl1pPr marL="0" indent="0" algn="l">
              <a:buNone/>
              <a:defRPr sz="1500">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itle 13"/>
          <p:cNvSpPr>
            <a:spLocks noGrp="1"/>
          </p:cNvSpPr>
          <p:nvPr>
            <p:ph type="title"/>
          </p:nvPr>
        </p:nvSpPr>
        <p:spPr>
          <a:xfrm>
            <a:off x="457200" y="2499167"/>
            <a:ext cx="8229600" cy="1602807"/>
          </a:xfrm>
        </p:spPr>
        <p:txBody>
          <a:bodyPr/>
          <a:lstStyle>
            <a:lvl1pPr>
              <a:defRPr>
                <a:solidFill>
                  <a:schemeClr val="bg1"/>
                </a:solidFill>
                <a:latin typeface="Verdana"/>
                <a:cs typeface="Verdana"/>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606379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pPr defTabSz="457200"/>
            <a:endParaRPr lang="en-US">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endParaRPr lang="en-US">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2" name="Picture 11"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17608790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8" name="Rectangle 13"/>
          <p:cNvSpPr>
            <a:spLocks noChangeArrowheads="1"/>
          </p:cNvSpPr>
          <p:nvPr userDrawn="1"/>
        </p:nvSpPr>
        <p:spPr bwMode="auto">
          <a:xfrm>
            <a:off x="0" y="1219200"/>
            <a:ext cx="9144000" cy="5638800"/>
          </a:xfrm>
          <a:prstGeom prst="rect">
            <a:avLst/>
          </a:prstGeom>
          <a:solidFill>
            <a:srgbClr val="003152">
              <a:alpha val="85098"/>
            </a:srgbClr>
          </a:solidFill>
          <a:ln>
            <a:noFill/>
          </a:ln>
          <a:effectLst/>
          <a:extLst/>
        </p:spPr>
        <p:txBody>
          <a:bodyPr wrap="none" anchor="ctr"/>
          <a:lstStyle/>
          <a:p>
            <a:pPr defTabSz="457200"/>
            <a:endParaRPr lang="en-US">
              <a:solidFill>
                <a:prstClr val="black"/>
              </a:solidFill>
            </a:endParaRPr>
          </a:p>
        </p:txBody>
      </p:sp>
      <p:sp>
        <p:nvSpPr>
          <p:cNvPr id="2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endParaRPr lang="en-US">
              <a:solidFill>
                <a:prstClr val="black"/>
              </a:solidFill>
            </a:endParaRPr>
          </a:p>
        </p:txBody>
      </p:sp>
      <p:sp>
        <p:nvSpPr>
          <p:cNvPr id="30" name="Rectangle 29"/>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1" name="Rectangle 3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2" name="Rectangle 31"/>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3"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sp>
        <p:nvSpPr>
          <p:cNvPr id="3" name="Content Placeholder 2"/>
          <p:cNvSpPr>
            <a:spLocks noGrp="1"/>
          </p:cNvSpPr>
          <p:nvPr>
            <p:ph sz="half" idx="1"/>
          </p:nvPr>
        </p:nvSpPr>
        <p:spPr>
          <a:xfrm>
            <a:off x="835823" y="1521320"/>
            <a:ext cx="3612929" cy="4525963"/>
          </a:xfrm>
        </p:spPr>
        <p:txBody>
          <a:bodyPr/>
          <a:lstStyle>
            <a:lvl1pPr marL="228600" indent="-228600">
              <a:spcAft>
                <a:spcPts val="864"/>
              </a:spcAft>
              <a:defRPr sz="2400">
                <a:solidFill>
                  <a:srgbClr val="0F3350"/>
                </a:solidFill>
                <a:latin typeface="Verdana"/>
                <a:cs typeface="Verdana"/>
              </a:defRPr>
            </a:lvl1pPr>
            <a:lvl2pPr marL="742950" indent="-285750">
              <a:spcBef>
                <a:spcPts val="48"/>
              </a:spcBef>
              <a:buFont typeface="Arial"/>
              <a:buChar char="•"/>
              <a:defRPr sz="2000">
                <a:solidFill>
                  <a:srgbClr val="5380A4"/>
                </a:solidFill>
                <a:latin typeface="Verdana"/>
                <a:cs typeface="Verdana"/>
              </a:defRPr>
            </a:lvl2pPr>
            <a:lvl3pPr marL="960120" indent="-228600">
              <a:spcBef>
                <a:spcPts val="600"/>
              </a:spcBef>
              <a:spcAft>
                <a:spcPts val="0"/>
              </a:spcAft>
              <a:buFont typeface="Lucida Grande"/>
              <a:buChar char="-"/>
              <a:defRPr sz="1800">
                <a:solidFill>
                  <a:srgbClr val="414F5C"/>
                </a:solidFill>
                <a:latin typeface="Verdana"/>
                <a:cs typeface="Verdana"/>
              </a:defRPr>
            </a:lvl3pPr>
            <a:lvl4pPr marL="1234440">
              <a:spcBef>
                <a:spcPts val="600"/>
              </a:spcBef>
              <a:defRPr sz="1600">
                <a:solidFill>
                  <a:srgbClr val="414F5C"/>
                </a:solidFill>
                <a:latin typeface="Verdana"/>
                <a:cs typeface="Verdana"/>
              </a:defRPr>
            </a:lvl4pPr>
            <a:lvl5pPr marL="1508760" indent="-228600">
              <a:spcBef>
                <a:spcPts val="600"/>
              </a:spcBef>
              <a:buFont typeface="Lucida Grande"/>
              <a:buChar char="-"/>
              <a:defRPr sz="1600">
                <a:solidFill>
                  <a:srgbClr val="414F5C"/>
                </a:solidFill>
                <a:latin typeface="Verdana"/>
                <a:cs typeface="Verdan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21320"/>
            <a:ext cx="3665603" cy="4525963"/>
          </a:xfrm>
        </p:spPr>
        <p:txBody>
          <a:bodyPr/>
          <a:lstStyle>
            <a:lvl1pPr>
              <a:spcAft>
                <a:spcPts val="864"/>
              </a:spcAft>
              <a:defRPr sz="2400">
                <a:solidFill>
                  <a:srgbClr val="0F3350"/>
                </a:solidFill>
                <a:latin typeface="Verdana"/>
                <a:cs typeface="Verdana"/>
              </a:defRPr>
            </a:lvl1pPr>
            <a:lvl2pPr marL="742950" indent="-285750">
              <a:spcBef>
                <a:spcPts val="48"/>
              </a:spcBef>
              <a:buFont typeface="Arial"/>
              <a:buChar char="•"/>
              <a:defRPr sz="2000">
                <a:solidFill>
                  <a:srgbClr val="5380A4"/>
                </a:solidFill>
                <a:latin typeface="Verdana"/>
                <a:cs typeface="Verdana"/>
              </a:defRPr>
            </a:lvl2pPr>
            <a:lvl3pPr marL="960120" indent="-228600">
              <a:spcBef>
                <a:spcPts val="600"/>
              </a:spcBef>
              <a:buFont typeface="Lucida Grande"/>
              <a:buChar char="-"/>
              <a:defRPr sz="1800">
                <a:solidFill>
                  <a:srgbClr val="414F5C"/>
                </a:solidFill>
                <a:latin typeface="Verdana"/>
                <a:cs typeface="Verdana"/>
              </a:defRPr>
            </a:lvl3pPr>
            <a:lvl4pPr marL="1234440">
              <a:spcBef>
                <a:spcPts val="600"/>
              </a:spcBef>
              <a:defRPr sz="1600">
                <a:solidFill>
                  <a:srgbClr val="414F5C"/>
                </a:solidFill>
                <a:latin typeface="Verdana"/>
                <a:cs typeface="Verdana"/>
              </a:defRPr>
            </a:lvl4pPr>
            <a:lvl5pPr marL="1508760" indent="-228600">
              <a:spcBef>
                <a:spcPts val="600"/>
              </a:spcBef>
              <a:buFont typeface="Lucida Grande"/>
              <a:buChar char="-"/>
              <a:defRPr sz="1600">
                <a:solidFill>
                  <a:srgbClr val="414F5C"/>
                </a:solidFill>
                <a:latin typeface="Verdana"/>
                <a:cs typeface="Verdan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7454026" y="6490446"/>
            <a:ext cx="1603510"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27" name="Title 1"/>
          <p:cNvSpPr>
            <a:spLocks noGrp="1"/>
          </p:cNvSpPr>
          <p:nvPr>
            <p:ph type="title"/>
          </p:nvPr>
        </p:nvSpPr>
        <p:spPr>
          <a:xfrm>
            <a:off x="2165054" y="196111"/>
            <a:ext cx="4950000"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pic>
        <p:nvPicPr>
          <p:cNvPr id="14" name="Picture 13"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24564633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Content/Callout/Multiple Images">
    <p:spTree>
      <p:nvGrpSpPr>
        <p:cNvPr id="1" name=""/>
        <p:cNvGrpSpPr/>
        <p:nvPr/>
      </p:nvGrpSpPr>
      <p:grpSpPr>
        <a:xfrm>
          <a:off x="0" y="0"/>
          <a:ext cx="0" cy="0"/>
          <a:chOff x="0" y="0"/>
          <a:chExt cx="0" cy="0"/>
        </a:xfrm>
      </p:grpSpPr>
      <p:sp>
        <p:nvSpPr>
          <p:cNvPr id="23" name="Rectangle 13"/>
          <p:cNvSpPr>
            <a:spLocks noChangeArrowheads="1"/>
          </p:cNvSpPr>
          <p:nvPr userDrawn="1"/>
        </p:nvSpPr>
        <p:spPr bwMode="auto">
          <a:xfrm>
            <a:off x="0" y="1219200"/>
            <a:ext cx="9144000" cy="5638800"/>
          </a:xfrm>
          <a:prstGeom prst="rect">
            <a:avLst/>
          </a:prstGeom>
          <a:solidFill>
            <a:srgbClr val="003152">
              <a:alpha val="85098"/>
            </a:srgbClr>
          </a:solidFill>
          <a:ln>
            <a:noFill/>
          </a:ln>
          <a:effectLst/>
          <a:extLst/>
        </p:spPr>
        <p:txBody>
          <a:bodyPr wrap="none" anchor="ctr"/>
          <a:lstStyle/>
          <a:p>
            <a:pPr defTabSz="457200"/>
            <a:endParaRPr lang="en-US">
              <a:solidFill>
                <a:prstClr val="black"/>
              </a:solidFill>
            </a:endParaRPr>
          </a:p>
        </p:txBody>
      </p:sp>
      <p:sp>
        <p:nvSpPr>
          <p:cNvPr id="24"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endParaRPr lang="en-US">
              <a:solidFill>
                <a:prstClr val="black"/>
              </a:solidFill>
            </a:endParaRPr>
          </a:p>
        </p:txBody>
      </p:sp>
      <p:sp>
        <p:nvSpPr>
          <p:cNvPr id="25" name="Rectangle 24"/>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6" name="Rectangle 25"/>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7" name="Rectangle 26"/>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p:nvPr>
        </p:nvSpPr>
        <p:spPr>
          <a:xfrm>
            <a:off x="2165054" y="196111"/>
            <a:ext cx="4950000"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2743637"/>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rgbClr val="557FA6"/>
                </a:solidFill>
                <a:latin typeface="Verdana"/>
                <a:cs typeface="Verdana"/>
              </a:defRPr>
            </a:lvl2pPr>
            <a:lvl3pPr marL="1051560" indent="-228600">
              <a:spcBef>
                <a:spcPts val="600"/>
              </a:spcBef>
              <a:buFont typeface="Lucida Grande"/>
              <a:buChar char="-"/>
              <a:defRPr sz="1800" b="0" i="0">
                <a:solidFill>
                  <a:srgbClr val="414F5C"/>
                </a:solidFill>
                <a:latin typeface="Verdana"/>
                <a:cs typeface="Verdana"/>
              </a:defRPr>
            </a:lvl3pPr>
            <a:lvl4pPr marL="1325880" indent="-228600">
              <a:spcBef>
                <a:spcPts val="600"/>
              </a:spcBef>
              <a:buFont typeface="Lucida Grande"/>
              <a:buChar char="-"/>
              <a:defRPr sz="1600" b="0" i="0">
                <a:solidFill>
                  <a:srgbClr val="414F5C"/>
                </a:solidFill>
                <a:latin typeface="Verdana"/>
                <a:cs typeface="Verdana"/>
              </a:defRPr>
            </a:lvl4pPr>
            <a:lvl5pPr marL="1600200" indent="-228600">
              <a:spcBef>
                <a:spcPts val="600"/>
              </a:spcBef>
              <a:buFont typeface="Lucida Grande"/>
              <a:buChar char="-"/>
              <a:defRPr sz="1600" b="0" i="0">
                <a:solidFill>
                  <a:srgbClr val="414F5C"/>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sp>
        <p:nvSpPr>
          <p:cNvPr id="7" name="Picture Placeholder 6"/>
          <p:cNvSpPr>
            <a:spLocks noGrp="1"/>
          </p:cNvSpPr>
          <p:nvPr>
            <p:ph type="pic" sz="quarter" idx="15"/>
          </p:nvPr>
        </p:nvSpPr>
        <p:spPr>
          <a:xfrm>
            <a:off x="3714750" y="4421188"/>
            <a:ext cx="2218023" cy="1519237"/>
          </a:xfrm>
        </p:spPr>
        <p:txBody>
          <a:bodyPr>
            <a:normAutofit/>
          </a:bodyPr>
          <a:lstStyle>
            <a:lvl1pPr marL="0" indent="0">
              <a:buFontTx/>
              <a:buNone/>
              <a:defRPr sz="1400">
                <a:latin typeface="Verdana"/>
                <a:cs typeface="Verdana"/>
              </a:defRPr>
            </a:lvl1pPr>
          </a:lstStyle>
          <a:p>
            <a:endParaRPr lang="en-US" dirty="0"/>
          </a:p>
        </p:txBody>
      </p:sp>
      <p:sp>
        <p:nvSpPr>
          <p:cNvPr id="16" name="Picture Placeholder 15"/>
          <p:cNvSpPr>
            <a:spLocks noGrp="1"/>
          </p:cNvSpPr>
          <p:nvPr>
            <p:ph type="pic" sz="quarter" idx="16"/>
          </p:nvPr>
        </p:nvSpPr>
        <p:spPr>
          <a:xfrm>
            <a:off x="6049987" y="4419600"/>
            <a:ext cx="2236763" cy="1520825"/>
          </a:xfrm>
        </p:spPr>
        <p:txBody>
          <a:bodyPr>
            <a:normAutofit/>
          </a:bodyPr>
          <a:lstStyle>
            <a:lvl1pPr marL="0" indent="0">
              <a:buFontTx/>
              <a:buNone/>
              <a:defRPr sz="1400">
                <a:latin typeface="Verdana"/>
                <a:cs typeface="Verdana"/>
              </a:defRPr>
            </a:lvl1pPr>
          </a:lstStyle>
          <a:p>
            <a:endParaRPr lang="en-US" dirty="0"/>
          </a:p>
        </p:txBody>
      </p:sp>
      <p:sp>
        <p:nvSpPr>
          <p:cNvPr id="4" name="Rectangle 3"/>
          <p:cNvSpPr/>
          <p:nvPr userDrawn="1"/>
        </p:nvSpPr>
        <p:spPr>
          <a:xfrm>
            <a:off x="762000" y="4421188"/>
            <a:ext cx="2819400" cy="1519237"/>
          </a:xfrm>
          <a:prstGeom prst="rect">
            <a:avLst/>
          </a:prstGeom>
          <a:solidFill>
            <a:srgbClr val="DBD0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Content Placeholder 12"/>
          <p:cNvSpPr>
            <a:spLocks noGrp="1"/>
          </p:cNvSpPr>
          <p:nvPr>
            <p:ph sz="quarter" idx="17"/>
          </p:nvPr>
        </p:nvSpPr>
        <p:spPr>
          <a:xfrm>
            <a:off x="948632" y="4520207"/>
            <a:ext cx="2443608" cy="1293563"/>
          </a:xfrm>
        </p:spPr>
        <p:txBody>
          <a:bodyPr>
            <a:noAutofit/>
          </a:bodyPr>
          <a:lstStyle>
            <a:lvl1pPr marL="0" indent="0" algn="ctr">
              <a:buFontTx/>
              <a:buNone/>
              <a:defRPr sz="1600" i="1">
                <a:solidFill>
                  <a:srgbClr val="9A8F60"/>
                </a:solidFill>
                <a:latin typeface="Verdana"/>
                <a:cs typeface="Verdana"/>
              </a:defRPr>
            </a:lvl1pPr>
            <a:lvl2pPr>
              <a:defRPr sz="1600" i="1"/>
            </a:lvl2pPr>
            <a:lvl3pPr>
              <a:defRPr sz="1600" i="1"/>
            </a:lvl3pPr>
            <a:lvl4pPr>
              <a:defRPr sz="1600" i="1"/>
            </a:lvl4pPr>
            <a:lvl5pPr>
              <a:defRPr sz="1600" i="1"/>
            </a:lvl5pPr>
          </a:lstStyle>
          <a:p>
            <a:pPr lvl="0"/>
            <a:r>
              <a:rPr lang="en-US" dirty="0" smtClean="0"/>
              <a:t>Click to edit Master text styles</a:t>
            </a:r>
            <a:endParaRPr lang="en-US" dirty="0"/>
          </a:p>
        </p:txBody>
      </p:sp>
      <p:pic>
        <p:nvPicPr>
          <p:cNvPr id="18" name="Picture 17"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34110980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Content/Multiple Images">
    <p:spTree>
      <p:nvGrpSpPr>
        <p:cNvPr id="1" name=""/>
        <p:cNvGrpSpPr/>
        <p:nvPr/>
      </p:nvGrpSpPr>
      <p:grpSpPr>
        <a:xfrm>
          <a:off x="0" y="0"/>
          <a:ext cx="0" cy="0"/>
          <a:chOff x="0" y="0"/>
          <a:chExt cx="0" cy="0"/>
        </a:xfrm>
      </p:grpSpPr>
      <p:sp>
        <p:nvSpPr>
          <p:cNvPr id="18" name="Rectangle 13"/>
          <p:cNvSpPr>
            <a:spLocks noChangeArrowheads="1"/>
          </p:cNvSpPr>
          <p:nvPr userDrawn="1"/>
        </p:nvSpPr>
        <p:spPr bwMode="auto">
          <a:xfrm>
            <a:off x="0" y="1219200"/>
            <a:ext cx="9144000" cy="5638800"/>
          </a:xfrm>
          <a:prstGeom prst="rect">
            <a:avLst/>
          </a:prstGeom>
          <a:solidFill>
            <a:srgbClr val="003152">
              <a:alpha val="85098"/>
            </a:srgbClr>
          </a:solidFill>
          <a:ln>
            <a:noFill/>
          </a:ln>
          <a:effectLst/>
          <a:extLst/>
        </p:spPr>
        <p:txBody>
          <a:bodyPr wrap="none" anchor="ctr"/>
          <a:lstStyle/>
          <a:p>
            <a:pPr defTabSz="457200"/>
            <a:endParaRPr lang="en-US">
              <a:solidFill>
                <a:prstClr val="black"/>
              </a:solidFill>
            </a:endParaRPr>
          </a:p>
        </p:txBody>
      </p:sp>
      <p:sp>
        <p:nvSpPr>
          <p:cNvPr id="1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endParaRPr lang="en-US">
              <a:solidFill>
                <a:prstClr val="black"/>
              </a:solidFill>
            </a:endParaRPr>
          </a:p>
        </p:txBody>
      </p:sp>
      <p:sp>
        <p:nvSpPr>
          <p:cNvPr id="20" name="Rectangle 19"/>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2" name="Rectangle 21"/>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p:nvPr>
        </p:nvSpPr>
        <p:spPr>
          <a:xfrm>
            <a:off x="2165054" y="196111"/>
            <a:ext cx="4950000"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2743637"/>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rgbClr val="557FA6"/>
                </a:solidFill>
                <a:latin typeface="Verdana"/>
                <a:cs typeface="Verdana"/>
              </a:defRPr>
            </a:lvl2pPr>
            <a:lvl3pPr marL="1051560" indent="-228600">
              <a:spcBef>
                <a:spcPts val="600"/>
              </a:spcBef>
              <a:buFont typeface="Lucida Grande"/>
              <a:buChar char="-"/>
              <a:defRPr sz="1800" b="0" i="0">
                <a:solidFill>
                  <a:srgbClr val="414F5C"/>
                </a:solidFill>
                <a:latin typeface="Verdana"/>
                <a:cs typeface="Verdana"/>
              </a:defRPr>
            </a:lvl3pPr>
            <a:lvl4pPr marL="1325880" indent="-228600">
              <a:spcBef>
                <a:spcPts val="600"/>
              </a:spcBef>
              <a:buFont typeface="Lucida Grande"/>
              <a:buChar char="-"/>
              <a:defRPr sz="1600" b="0" i="0">
                <a:solidFill>
                  <a:srgbClr val="414F5C"/>
                </a:solidFill>
                <a:latin typeface="Verdana"/>
                <a:cs typeface="Verdana"/>
              </a:defRPr>
            </a:lvl4pPr>
            <a:lvl5pPr marL="1600200" indent="-228600">
              <a:spcBef>
                <a:spcPts val="600"/>
              </a:spcBef>
              <a:buFont typeface="Lucida Grande"/>
              <a:buChar char="-"/>
              <a:defRPr sz="1600" b="0" i="0">
                <a:solidFill>
                  <a:srgbClr val="414F5C"/>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sp>
        <p:nvSpPr>
          <p:cNvPr id="5" name="Picture Placeholder 4"/>
          <p:cNvSpPr>
            <a:spLocks noGrp="1"/>
          </p:cNvSpPr>
          <p:nvPr>
            <p:ph type="pic" sz="quarter" idx="14"/>
          </p:nvPr>
        </p:nvSpPr>
        <p:spPr>
          <a:xfrm>
            <a:off x="1189038" y="4435475"/>
            <a:ext cx="2133600" cy="1504950"/>
          </a:xfrm>
        </p:spPr>
        <p:txBody>
          <a:bodyPr>
            <a:normAutofit/>
          </a:bodyPr>
          <a:lstStyle>
            <a:lvl1pPr marL="0" indent="0">
              <a:buFontTx/>
              <a:buNone/>
              <a:defRPr sz="1400">
                <a:latin typeface="Verdana"/>
                <a:cs typeface="Verdana"/>
              </a:defRPr>
            </a:lvl1pPr>
          </a:lstStyle>
          <a:p>
            <a:endParaRPr lang="en-US" dirty="0"/>
          </a:p>
        </p:txBody>
      </p:sp>
      <p:sp>
        <p:nvSpPr>
          <p:cNvPr id="7" name="Picture Placeholder 6"/>
          <p:cNvSpPr>
            <a:spLocks noGrp="1"/>
          </p:cNvSpPr>
          <p:nvPr>
            <p:ph type="pic" sz="quarter" idx="15"/>
          </p:nvPr>
        </p:nvSpPr>
        <p:spPr>
          <a:xfrm>
            <a:off x="3455988" y="4421188"/>
            <a:ext cx="2207494" cy="1519237"/>
          </a:xfrm>
        </p:spPr>
        <p:txBody>
          <a:bodyPr>
            <a:normAutofit/>
          </a:bodyPr>
          <a:lstStyle>
            <a:lvl1pPr marL="0" indent="0">
              <a:buFontTx/>
              <a:buNone/>
              <a:defRPr sz="1400">
                <a:latin typeface="Verdana"/>
                <a:cs typeface="Verdana"/>
              </a:defRPr>
            </a:lvl1pPr>
          </a:lstStyle>
          <a:p>
            <a:endParaRPr lang="en-US" dirty="0"/>
          </a:p>
        </p:txBody>
      </p:sp>
      <p:sp>
        <p:nvSpPr>
          <p:cNvPr id="16" name="Picture Placeholder 15"/>
          <p:cNvSpPr>
            <a:spLocks noGrp="1"/>
          </p:cNvSpPr>
          <p:nvPr>
            <p:ph type="pic" sz="quarter" idx="16"/>
          </p:nvPr>
        </p:nvSpPr>
        <p:spPr>
          <a:xfrm>
            <a:off x="5789688" y="4419600"/>
            <a:ext cx="2227088" cy="1520825"/>
          </a:xfrm>
        </p:spPr>
        <p:txBody>
          <a:bodyPr>
            <a:normAutofit/>
          </a:bodyPr>
          <a:lstStyle>
            <a:lvl1pPr marL="0" indent="0">
              <a:buFontTx/>
              <a:buNone/>
              <a:defRPr sz="1400">
                <a:latin typeface="Verdana"/>
                <a:cs typeface="Verdana"/>
              </a:defRPr>
            </a:lvl1pPr>
          </a:lstStyle>
          <a:p>
            <a:endParaRPr lang="en-US" dirty="0"/>
          </a:p>
        </p:txBody>
      </p:sp>
      <p:pic>
        <p:nvPicPr>
          <p:cNvPr id="15" name="Picture 14"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13121946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Content/Image or Chart">
    <p:spTree>
      <p:nvGrpSpPr>
        <p:cNvPr id="1" name=""/>
        <p:cNvGrpSpPr/>
        <p:nvPr/>
      </p:nvGrpSpPr>
      <p:grpSpPr>
        <a:xfrm>
          <a:off x="0" y="0"/>
          <a:ext cx="0" cy="0"/>
          <a:chOff x="0" y="0"/>
          <a:chExt cx="0" cy="0"/>
        </a:xfrm>
      </p:grpSpPr>
      <p:sp>
        <p:nvSpPr>
          <p:cNvPr id="16"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pPr defTabSz="457200"/>
            <a:endParaRPr lang="en-US">
              <a:solidFill>
                <a:prstClr val="black"/>
              </a:solidFill>
            </a:endParaRPr>
          </a:p>
        </p:txBody>
      </p:sp>
      <p:sp>
        <p:nvSpPr>
          <p:cNvPr id="18"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endParaRPr lang="en-US">
              <a:solidFill>
                <a:prstClr val="black"/>
              </a:solidFill>
            </a:endParaRPr>
          </a:p>
        </p:txBody>
      </p:sp>
      <p:sp>
        <p:nvSpPr>
          <p:cNvPr id="19" name="Rectangle 18"/>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0" name="Rectangle 19"/>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 name="Rectangle 20"/>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p:nvPr>
        </p:nvSpPr>
        <p:spPr>
          <a:xfrm>
            <a:off x="2165054" y="196111"/>
            <a:ext cx="4950000"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1213283"/>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rgbClr val="557FA6"/>
                </a:solidFill>
                <a:latin typeface="Verdana"/>
                <a:cs typeface="Verdana"/>
              </a:defRPr>
            </a:lvl2pPr>
            <a:lvl3pPr marL="1051560" indent="-228600">
              <a:spcBef>
                <a:spcPts val="600"/>
              </a:spcBef>
              <a:buFont typeface="Lucida Grande"/>
              <a:buChar char="-"/>
              <a:defRPr sz="1800" b="0" i="0">
                <a:solidFill>
                  <a:srgbClr val="414F5C"/>
                </a:solidFill>
                <a:latin typeface="Verdana"/>
                <a:cs typeface="Verdana"/>
              </a:defRPr>
            </a:lvl3pPr>
            <a:lvl4pPr marL="1325880" indent="-228600">
              <a:spcBef>
                <a:spcPts val="600"/>
              </a:spcBef>
              <a:buFont typeface="Lucida Grande"/>
              <a:buChar char="-"/>
              <a:defRPr sz="1600" b="0" i="0">
                <a:solidFill>
                  <a:srgbClr val="414F5C"/>
                </a:solidFill>
                <a:latin typeface="Verdana"/>
                <a:cs typeface="Verdana"/>
              </a:defRPr>
            </a:lvl4pPr>
            <a:lvl5pPr marL="1600200" indent="-228600">
              <a:spcBef>
                <a:spcPts val="600"/>
              </a:spcBef>
              <a:buFont typeface="Lucida Grande"/>
              <a:buChar char="-"/>
              <a:defRPr sz="1600" b="0" i="0">
                <a:solidFill>
                  <a:srgbClr val="414F5C"/>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sp>
        <p:nvSpPr>
          <p:cNvPr id="5" name="Picture Placeholder 4"/>
          <p:cNvSpPr>
            <a:spLocks noGrp="1"/>
          </p:cNvSpPr>
          <p:nvPr>
            <p:ph type="pic" sz="quarter" idx="14"/>
          </p:nvPr>
        </p:nvSpPr>
        <p:spPr>
          <a:xfrm>
            <a:off x="838200" y="2966048"/>
            <a:ext cx="7391400" cy="3131705"/>
          </a:xfrm>
        </p:spPr>
        <p:txBody>
          <a:bodyPr>
            <a:normAutofit/>
          </a:bodyPr>
          <a:lstStyle>
            <a:lvl1pPr marL="0" indent="0">
              <a:buFontTx/>
              <a:buNone/>
              <a:defRPr sz="1400">
                <a:latin typeface="Verdana"/>
                <a:cs typeface="Verdana"/>
              </a:defRPr>
            </a:lvl1pPr>
          </a:lstStyle>
          <a:p>
            <a:endParaRPr lang="en-US" dirty="0"/>
          </a:p>
        </p:txBody>
      </p:sp>
      <p:pic>
        <p:nvPicPr>
          <p:cNvPr id="13" name="Picture 12" descr="Title Slide_external_bilf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40" y="126823"/>
            <a:ext cx="1881725" cy="968400"/>
          </a:xfrm>
          <a:prstGeom prst="rect">
            <a:avLst/>
          </a:prstGeom>
        </p:spPr>
      </p:pic>
    </p:spTree>
    <p:extLst>
      <p:ext uri="{BB962C8B-B14F-4D97-AF65-F5344CB8AC3E}">
        <p14:creationId xmlns:p14="http://schemas.microsoft.com/office/powerpoint/2010/main" val="37508461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E84274-BDDE-469F-B37C-8A6D2889DB7F}" type="datetimeFigureOut">
              <a:rPr lang="en-US" smtClean="0"/>
              <a:t>11/25/2016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8F3F5C-72A5-4CDA-A7F8-9758DCE14A8B}" type="slidenum">
              <a:rPr lang="en-US" smtClean="0"/>
              <a:t>‹#›</a:t>
            </a:fld>
            <a:endParaRPr lang="en-US"/>
          </a:p>
        </p:txBody>
      </p:sp>
    </p:spTree>
    <p:extLst>
      <p:ext uri="{BB962C8B-B14F-4D97-AF65-F5344CB8AC3E}">
        <p14:creationId xmlns:p14="http://schemas.microsoft.com/office/powerpoint/2010/main" val="2621004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84209B-2B98-45FB-9D4B-0B4C6E34D57F}" type="datetimeFigureOut">
              <a:rPr lang="en-US" smtClean="0">
                <a:solidFill>
                  <a:prstClr val="black">
                    <a:tint val="75000"/>
                  </a:prstClr>
                </a:solidFill>
              </a:rPr>
              <a:pPr/>
              <a:t>11/25/2016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FC14AA-13FF-4719-9CA4-84385173C6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7419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84209B-2B98-45FB-9D4B-0B4C6E34D57F}" type="datetimeFigureOut">
              <a:rPr lang="en-US" smtClean="0">
                <a:solidFill>
                  <a:prstClr val="black">
                    <a:tint val="75000"/>
                  </a:prstClr>
                </a:solidFill>
              </a:rPr>
              <a:pPr/>
              <a:t>11/25/2016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FC14AA-13FF-4719-9CA4-84385173C6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67714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84209B-2B98-45FB-9D4B-0B4C6E34D57F}" type="datetimeFigureOut">
              <a:rPr lang="en-US" smtClean="0">
                <a:solidFill>
                  <a:prstClr val="black">
                    <a:tint val="75000"/>
                  </a:prstClr>
                </a:solidFill>
              </a:rPr>
              <a:pPr/>
              <a:t>11/25/2016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FC14AA-13FF-4719-9CA4-84385173C6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30913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84209B-2B98-45FB-9D4B-0B4C6E34D57F}" type="datetimeFigureOut">
              <a:rPr lang="en-US" smtClean="0">
                <a:solidFill>
                  <a:prstClr val="black">
                    <a:tint val="75000"/>
                  </a:prstClr>
                </a:solidFill>
              </a:rPr>
              <a:pPr/>
              <a:t>11/25/2016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FFC14AA-13FF-4719-9CA4-84385173C6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84097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84209B-2B98-45FB-9D4B-0B4C6E34D57F}" type="datetimeFigureOut">
              <a:rPr lang="en-US" smtClean="0">
                <a:solidFill>
                  <a:prstClr val="black">
                    <a:tint val="75000"/>
                  </a:prstClr>
                </a:solidFill>
              </a:rPr>
              <a:pPr/>
              <a:t>11/25/2016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FFC14AA-13FF-4719-9CA4-84385173C6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25306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84209B-2B98-45FB-9D4B-0B4C6E34D57F}" type="datetimeFigureOut">
              <a:rPr lang="en-US" smtClean="0">
                <a:solidFill>
                  <a:prstClr val="black">
                    <a:tint val="75000"/>
                  </a:prstClr>
                </a:solidFill>
              </a:rPr>
              <a:pPr/>
              <a:t>11/25/2016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FFC14AA-13FF-4719-9CA4-84385173C6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63831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4209B-2B98-45FB-9D4B-0B4C6E34D57F}" type="datetimeFigureOut">
              <a:rPr lang="en-US" smtClean="0">
                <a:solidFill>
                  <a:prstClr val="black">
                    <a:tint val="75000"/>
                  </a:prstClr>
                </a:solidFill>
              </a:rPr>
              <a:pPr/>
              <a:t>11/25/2016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FFC14AA-13FF-4719-9CA4-84385173C6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59057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84209B-2B98-45FB-9D4B-0B4C6E34D57F}" type="datetimeFigureOut">
              <a:rPr lang="en-US" smtClean="0">
                <a:solidFill>
                  <a:prstClr val="black">
                    <a:tint val="75000"/>
                  </a:prstClr>
                </a:solidFill>
              </a:rPr>
              <a:pPr/>
              <a:t>11/25/2016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FFC14AA-13FF-4719-9CA4-84385173C6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9756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84209B-2B98-45FB-9D4B-0B4C6E34D57F}" type="datetimeFigureOut">
              <a:rPr lang="en-US" smtClean="0">
                <a:solidFill>
                  <a:prstClr val="black">
                    <a:tint val="75000"/>
                  </a:prstClr>
                </a:solidFill>
              </a:rPr>
              <a:pPr/>
              <a:t>11/25/2016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FFC14AA-13FF-4719-9CA4-84385173C6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0956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84209B-2B98-45FB-9D4B-0B4C6E34D57F}" type="datetimeFigureOut">
              <a:rPr lang="en-US" smtClean="0">
                <a:solidFill>
                  <a:prstClr val="black">
                    <a:tint val="75000"/>
                  </a:prstClr>
                </a:solidFill>
              </a:rPr>
              <a:pPr/>
              <a:t>11/25/2016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FC14AA-13FF-4719-9CA4-84385173C6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65090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84274-BDDE-469F-B37C-8A6D2889DB7F}" type="datetimeFigureOut">
              <a:rPr lang="en-US" smtClean="0"/>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F3F5C-72A5-4CDA-A7F8-9758DCE14A8B}" type="slidenum">
              <a:rPr lang="en-US" smtClean="0"/>
              <a:t>‹#›</a:t>
            </a:fld>
            <a:endParaRPr lang="en-US"/>
          </a:p>
        </p:txBody>
      </p:sp>
    </p:spTree>
    <p:extLst>
      <p:ext uri="{BB962C8B-B14F-4D97-AF65-F5344CB8AC3E}">
        <p14:creationId xmlns:p14="http://schemas.microsoft.com/office/powerpoint/2010/main" val="42464060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84209B-2B98-45FB-9D4B-0B4C6E34D57F}" type="datetimeFigureOut">
              <a:rPr lang="en-US" smtClean="0">
                <a:solidFill>
                  <a:prstClr val="black">
                    <a:tint val="75000"/>
                  </a:prstClr>
                </a:solidFill>
              </a:rPr>
              <a:pPr/>
              <a:t>11/25/2016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FC14AA-13FF-4719-9CA4-84385173C6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27435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23897972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2037659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36458882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wo Column Content">
    <p:spTree>
      <p:nvGrpSpPr>
        <p:cNvPr id="1" name=""/>
        <p:cNvGrpSpPr/>
        <p:nvPr/>
      </p:nvGrpSpPr>
      <p:grpSpPr>
        <a:xfrm>
          <a:off x="0" y="0"/>
          <a:ext cx="0" cy="0"/>
          <a:chOff x="0" y="0"/>
          <a:chExt cx="0" cy="0"/>
        </a:xfrm>
      </p:grpSpPr>
      <p:sp>
        <p:nvSpPr>
          <p:cNvPr id="28" name="Rectangle 13"/>
          <p:cNvSpPr>
            <a:spLocks noChangeArrowheads="1"/>
          </p:cNvSpPr>
          <p:nvPr userDrawn="1"/>
        </p:nvSpPr>
        <p:spPr bwMode="auto">
          <a:xfrm>
            <a:off x="0" y="1219200"/>
            <a:ext cx="9144000" cy="5638800"/>
          </a:xfrm>
          <a:prstGeom prst="rect">
            <a:avLst/>
          </a:prstGeom>
          <a:solidFill>
            <a:srgbClr val="003152">
              <a:alpha val="85098"/>
            </a:srgbClr>
          </a:solidFill>
          <a:ln>
            <a:noFill/>
          </a:ln>
          <a:effectLst/>
          <a:extLst/>
        </p:spPr>
        <p:txBody>
          <a:bodyPr wrap="none" anchor="ctr"/>
          <a:lstStyle/>
          <a:p>
            <a:endParaRPr lang="en-US" dirty="0">
              <a:solidFill>
                <a:prstClr val="black"/>
              </a:solidFill>
            </a:endParaRPr>
          </a:p>
        </p:txBody>
      </p:sp>
      <p:sp>
        <p:nvSpPr>
          <p:cNvPr id="2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30" name="Rectangle 29"/>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2" name="Rectangle 31"/>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3" name="Picture 32"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
        <p:nvSpPr>
          <p:cNvPr id="13"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sp>
        <p:nvSpPr>
          <p:cNvPr id="3" name="Content Placeholder 2"/>
          <p:cNvSpPr>
            <a:spLocks noGrp="1"/>
          </p:cNvSpPr>
          <p:nvPr>
            <p:ph sz="half" idx="1"/>
          </p:nvPr>
        </p:nvSpPr>
        <p:spPr>
          <a:xfrm>
            <a:off x="835823" y="1521320"/>
            <a:ext cx="3612929" cy="4525963"/>
          </a:xfrm>
        </p:spPr>
        <p:txBody>
          <a:bodyPr/>
          <a:lstStyle>
            <a:lvl1pPr marL="228600" indent="-228600">
              <a:spcAft>
                <a:spcPts val="864"/>
              </a:spcAft>
              <a:defRPr sz="2400">
                <a:solidFill>
                  <a:srgbClr val="0F3350"/>
                </a:solidFill>
                <a:latin typeface="Verdana"/>
                <a:cs typeface="Verdana"/>
              </a:defRPr>
            </a:lvl1pPr>
            <a:lvl2pPr marL="742950" indent="-285750">
              <a:spcBef>
                <a:spcPts val="48"/>
              </a:spcBef>
              <a:buFont typeface="Arial"/>
              <a:buChar char="•"/>
              <a:defRPr sz="2000">
                <a:solidFill>
                  <a:srgbClr val="5380A4"/>
                </a:solidFill>
                <a:latin typeface="Verdana"/>
                <a:cs typeface="Verdana"/>
              </a:defRPr>
            </a:lvl2pPr>
            <a:lvl3pPr marL="960120" indent="-228600">
              <a:spcBef>
                <a:spcPts val="600"/>
              </a:spcBef>
              <a:spcAft>
                <a:spcPts val="0"/>
              </a:spcAft>
              <a:buFont typeface="Lucida Grande"/>
              <a:buChar char="-"/>
              <a:defRPr sz="1800">
                <a:solidFill>
                  <a:srgbClr val="414F5C"/>
                </a:solidFill>
                <a:latin typeface="Verdana"/>
                <a:cs typeface="Verdana"/>
              </a:defRPr>
            </a:lvl3pPr>
            <a:lvl4pPr marL="1234440">
              <a:spcBef>
                <a:spcPts val="600"/>
              </a:spcBef>
              <a:defRPr sz="1600">
                <a:solidFill>
                  <a:srgbClr val="414F5C"/>
                </a:solidFill>
                <a:latin typeface="Verdana"/>
                <a:cs typeface="Verdana"/>
              </a:defRPr>
            </a:lvl4pPr>
            <a:lvl5pPr marL="1508760" indent="-228600">
              <a:spcBef>
                <a:spcPts val="600"/>
              </a:spcBef>
              <a:buFont typeface="Lucida Grande"/>
              <a:buChar char="-"/>
              <a:defRPr sz="1600">
                <a:solidFill>
                  <a:srgbClr val="414F5C"/>
                </a:solidFill>
                <a:latin typeface="Verdana"/>
                <a:cs typeface="Verdan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21320"/>
            <a:ext cx="3665603" cy="4525963"/>
          </a:xfrm>
        </p:spPr>
        <p:txBody>
          <a:bodyPr/>
          <a:lstStyle>
            <a:lvl1pPr>
              <a:spcAft>
                <a:spcPts val="864"/>
              </a:spcAft>
              <a:defRPr sz="2400">
                <a:solidFill>
                  <a:srgbClr val="0F3350"/>
                </a:solidFill>
                <a:latin typeface="Verdana"/>
                <a:cs typeface="Verdana"/>
              </a:defRPr>
            </a:lvl1pPr>
            <a:lvl2pPr marL="742950" indent="-285750">
              <a:spcBef>
                <a:spcPts val="48"/>
              </a:spcBef>
              <a:buFont typeface="Arial"/>
              <a:buChar char="•"/>
              <a:defRPr sz="2000">
                <a:solidFill>
                  <a:srgbClr val="5380A4"/>
                </a:solidFill>
                <a:latin typeface="Verdana"/>
                <a:cs typeface="Verdana"/>
              </a:defRPr>
            </a:lvl2pPr>
            <a:lvl3pPr marL="960120" indent="-228600">
              <a:spcBef>
                <a:spcPts val="600"/>
              </a:spcBef>
              <a:buFont typeface="Lucida Grande"/>
              <a:buChar char="-"/>
              <a:defRPr sz="1800">
                <a:solidFill>
                  <a:srgbClr val="414F5C"/>
                </a:solidFill>
                <a:latin typeface="Verdana"/>
                <a:cs typeface="Verdana"/>
              </a:defRPr>
            </a:lvl3pPr>
            <a:lvl4pPr marL="1234440">
              <a:spcBef>
                <a:spcPts val="600"/>
              </a:spcBef>
              <a:defRPr sz="1600">
                <a:solidFill>
                  <a:srgbClr val="414F5C"/>
                </a:solidFill>
                <a:latin typeface="Verdana"/>
                <a:cs typeface="Verdana"/>
              </a:defRPr>
            </a:lvl4pPr>
            <a:lvl5pPr marL="1508760" indent="-228600">
              <a:spcBef>
                <a:spcPts val="600"/>
              </a:spcBef>
              <a:buFont typeface="Lucida Grande"/>
              <a:buChar char="-"/>
              <a:defRPr sz="1600">
                <a:solidFill>
                  <a:srgbClr val="414F5C"/>
                </a:solidFill>
                <a:latin typeface="Verdana"/>
                <a:cs typeface="Verdan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7454026" y="6490446"/>
            <a:ext cx="1603510"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27" name="Title 1"/>
          <p:cNvSpPr>
            <a:spLocks noGrp="1"/>
          </p:cNvSpPr>
          <p:nvPr>
            <p:ph type="title"/>
          </p:nvPr>
        </p:nvSpPr>
        <p:spPr>
          <a:xfrm>
            <a:off x="2165054" y="196111"/>
            <a:ext cx="4950000"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032287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5713838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42609509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34456843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4327123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18088529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84274-BDDE-469F-B37C-8A6D2889DB7F}" type="datetimeFigureOut">
              <a:rPr lang="en-US" smtClean="0"/>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F3F5C-72A5-4CDA-A7F8-9758DCE14A8B}" type="slidenum">
              <a:rPr lang="en-US" smtClean="0"/>
              <a:t>‹#›</a:t>
            </a:fld>
            <a:endParaRPr lang="en-US"/>
          </a:p>
        </p:txBody>
      </p:sp>
    </p:spTree>
    <p:extLst>
      <p:ext uri="{BB962C8B-B14F-4D97-AF65-F5344CB8AC3E}">
        <p14:creationId xmlns:p14="http://schemas.microsoft.com/office/powerpoint/2010/main" val="21436530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14354608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pPr defTabSz="457200"/>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7951965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pPr defTabSz="457200"/>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4908559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pPr defTabSz="457200"/>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8462267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pPr defTabSz="457200"/>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14880573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37614134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31353595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4685173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8097758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31433073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9" Type="http://schemas.openxmlformats.org/officeDocument/2006/relationships/slideLayout" Target="../slideLayouts/slideLayout57.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42" Type="http://schemas.openxmlformats.org/officeDocument/2006/relationships/slideLayout" Target="../slideLayouts/slideLayout60.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38" Type="http://schemas.openxmlformats.org/officeDocument/2006/relationships/slideLayout" Target="../slideLayouts/slideLayout56.xml"/><Relationship Id="rId46"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41" Type="http://schemas.openxmlformats.org/officeDocument/2006/relationships/slideLayout" Target="../slideLayouts/slideLayout59.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slideLayout" Target="../slideLayouts/slideLayout55.xml"/><Relationship Id="rId40" Type="http://schemas.openxmlformats.org/officeDocument/2006/relationships/slideLayout" Target="../slideLayouts/slideLayout58.xml"/><Relationship Id="rId45" Type="http://schemas.openxmlformats.org/officeDocument/2006/relationships/slideLayout" Target="../slideLayouts/slideLayout63.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slideLayout" Target="../slideLayouts/slideLayout54.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4" Type="http://schemas.openxmlformats.org/officeDocument/2006/relationships/slideLayout" Target="../slideLayouts/slideLayout6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 Id="rId43"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6.xml"/><Relationship Id="rId7" Type="http://schemas.openxmlformats.org/officeDocument/2006/relationships/theme" Target="../theme/theme3.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9" Type="http://schemas.openxmlformats.org/officeDocument/2006/relationships/slideLayout" Target="../slideLayouts/slideLayout108.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34" Type="http://schemas.openxmlformats.org/officeDocument/2006/relationships/slideLayout" Target="../slideLayouts/slideLayout103.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38" Type="http://schemas.openxmlformats.org/officeDocument/2006/relationships/slideLayout" Target="../slideLayouts/slideLayout107.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slideLayout" Target="../slideLayouts/slideLayout98.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37" Type="http://schemas.openxmlformats.org/officeDocument/2006/relationships/slideLayout" Target="../slideLayouts/slideLayout106.xml"/><Relationship Id="rId40" Type="http://schemas.openxmlformats.org/officeDocument/2006/relationships/theme" Target="../theme/theme4.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slideLayout" Target="../slideLayouts/slideLayout105.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slideLayout" Target="../slideLayouts/slideLayout100.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slideLayout" Target="../slideLayouts/slideLayout10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theme" Target="../theme/theme5.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18" Type="http://schemas.openxmlformats.org/officeDocument/2006/relationships/slideLayout" Target="../slideLayouts/slideLayout14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10" Type="http://schemas.openxmlformats.org/officeDocument/2006/relationships/slideLayout" Target="../slideLayouts/slideLayout137.xml"/><Relationship Id="rId19" Type="http://schemas.openxmlformats.org/officeDocument/2006/relationships/theme" Target="../theme/theme6.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84274-BDDE-469F-B37C-8A6D2889DB7F}" type="datetimeFigureOut">
              <a:rPr lang="en-US" smtClean="0"/>
              <a:t>11/25/2016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F3F5C-72A5-4CDA-A7F8-9758DCE14A8B}" type="slidenum">
              <a:rPr lang="en-US" smtClean="0"/>
              <a:t>‹#›</a:t>
            </a:fld>
            <a:endParaRPr lang="en-US"/>
          </a:p>
        </p:txBody>
      </p:sp>
    </p:spTree>
    <p:extLst>
      <p:ext uri="{BB962C8B-B14F-4D97-AF65-F5344CB8AC3E}">
        <p14:creationId xmlns:p14="http://schemas.microsoft.com/office/powerpoint/2010/main" val="407899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4516" r:id="rId14"/>
    <p:sldLayoutId id="2147484517" r:id="rId15"/>
    <p:sldLayoutId id="2147484518" r:id="rId16"/>
    <p:sldLayoutId id="2147484519" r:id="rId17"/>
    <p:sldLayoutId id="2147484520" r:id="rId18"/>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4209B-2B98-45FB-9D4B-0B4C6E34D57F}" type="datetimeFigureOut">
              <a:rPr lang="en-US" smtClean="0">
                <a:solidFill>
                  <a:prstClr val="black">
                    <a:tint val="75000"/>
                  </a:prstClr>
                </a:solidFill>
              </a:rPr>
              <a:pPr/>
              <a:t>11/25/2016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FC14AA-13FF-4719-9CA4-84385173C6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33107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5" r:id="rId28"/>
    <p:sldLayoutId id="2147483696" r:id="rId29"/>
    <p:sldLayoutId id="2147483697" r:id="rId30"/>
    <p:sldLayoutId id="2147483698" r:id="rId31"/>
    <p:sldLayoutId id="2147483699" r:id="rId32"/>
    <p:sldLayoutId id="2147483700" r:id="rId33"/>
    <p:sldLayoutId id="2147483701" r:id="rId34"/>
    <p:sldLayoutId id="2147483702" r:id="rId35"/>
    <p:sldLayoutId id="2147483703" r:id="rId36"/>
    <p:sldLayoutId id="2147483704" r:id="rId37"/>
    <p:sldLayoutId id="2147483705" r:id="rId38"/>
    <p:sldLayoutId id="2147483706" r:id="rId39"/>
    <p:sldLayoutId id="2147483707" r:id="rId40"/>
    <p:sldLayoutId id="2147483708" r:id="rId41"/>
    <p:sldLayoutId id="2147483709" r:id="rId42"/>
    <p:sldLayoutId id="2147483710" r:id="rId43"/>
    <p:sldLayoutId id="2147483711" r:id="rId44"/>
    <p:sldLayoutId id="2147483712" r:id="rId45"/>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CB09483-AC83-E245-BEDD-D9B1FA829619}" type="datetime1">
              <a:rPr lang="en-CA" smtClean="0">
                <a:solidFill>
                  <a:prstClr val="black">
                    <a:tint val="75000"/>
                  </a:prstClr>
                </a:solidFill>
              </a:rPr>
              <a:pPr defTabSz="457200"/>
              <a:t>25/11/2016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1EBB4C4-B395-064C-BD76-B6B6D3504CC4}"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335696620"/>
      </p:ext>
    </p:extLst>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4209B-2B98-45FB-9D4B-0B4C6E34D57F}" type="datetimeFigureOut">
              <a:rPr lang="en-US" smtClean="0">
                <a:solidFill>
                  <a:prstClr val="black">
                    <a:tint val="75000"/>
                  </a:prstClr>
                </a:solidFill>
              </a:rPr>
              <a:pPr/>
              <a:t>11/25/2016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FC14AA-13FF-4719-9CA4-84385173C6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6740104"/>
      </p:ext>
    </p:extLst>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 id="2147484461" r:id="rId12"/>
    <p:sldLayoutId id="2147484463" r:id="rId13"/>
    <p:sldLayoutId id="2147484464" r:id="rId14"/>
    <p:sldLayoutId id="2147484465" r:id="rId15"/>
    <p:sldLayoutId id="2147484466" r:id="rId16"/>
    <p:sldLayoutId id="2147484467" r:id="rId17"/>
    <p:sldLayoutId id="2147484468" r:id="rId18"/>
    <p:sldLayoutId id="2147484470" r:id="rId19"/>
    <p:sldLayoutId id="2147484471" r:id="rId20"/>
    <p:sldLayoutId id="2147484472" r:id="rId21"/>
    <p:sldLayoutId id="2147484474" r:id="rId22"/>
    <p:sldLayoutId id="2147484475" r:id="rId23"/>
    <p:sldLayoutId id="2147484476" r:id="rId24"/>
    <p:sldLayoutId id="2147484477" r:id="rId25"/>
    <p:sldLayoutId id="2147484478" r:id="rId26"/>
    <p:sldLayoutId id="2147484479" r:id="rId27"/>
    <p:sldLayoutId id="2147484480" r:id="rId28"/>
    <p:sldLayoutId id="2147484481" r:id="rId29"/>
    <p:sldLayoutId id="2147484482" r:id="rId30"/>
    <p:sldLayoutId id="2147484483" r:id="rId31"/>
    <p:sldLayoutId id="2147484484" r:id="rId32"/>
    <p:sldLayoutId id="2147484485" r:id="rId33"/>
    <p:sldLayoutId id="2147484487" r:id="rId34"/>
    <p:sldLayoutId id="2147484488" r:id="rId35"/>
    <p:sldLayoutId id="2147484489" r:id="rId36"/>
    <p:sldLayoutId id="2147484490" r:id="rId37"/>
    <p:sldLayoutId id="2147484491" r:id="rId38"/>
    <p:sldLayoutId id="2147484492" r:id="rId39"/>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662E9-8541-4BB1-85CB-EE9A660404BA}" type="datetimeFigureOut">
              <a:rPr lang="en-US" smtClean="0">
                <a:solidFill>
                  <a:prstClr val="black">
                    <a:tint val="75000"/>
                  </a:prstClr>
                </a:solidFill>
              </a:rPr>
              <a:pPr/>
              <a:t>11/25/2016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BE5820-E9D1-47B0-B9FE-EE4013E8CE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99141"/>
      </p:ext>
    </p:extLst>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 id="2147484508" r:id="rId12"/>
    <p:sldLayoutId id="2147484509" r:id="rId13"/>
    <p:sldLayoutId id="2147484510" r:id="rId14"/>
    <p:sldLayoutId id="2147484511" r:id="rId15"/>
    <p:sldLayoutId id="2147484512" r:id="rId16"/>
    <p:sldLayoutId id="2147484513" r:id="rId17"/>
    <p:sldLayoutId id="2147484514" r:id="rId18"/>
    <p:sldLayoutId id="2147484515" r:id="rId19"/>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1E24B-4CE2-4BDE-8D77-A3457E3076D5}" type="datetimeFigureOut">
              <a:rPr lang="en-CA" smtClean="0">
                <a:solidFill>
                  <a:prstClr val="black">
                    <a:tint val="75000"/>
                  </a:prstClr>
                </a:solidFill>
              </a:rPr>
              <a:pPr/>
              <a:t>25/11/2016</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A801E-4EC2-4330-AB4B-E95C256B18C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82361779"/>
      </p:ext>
    </p:extLst>
  </p:cSld>
  <p:clrMap bg1="lt1" tx1="dk1" bg2="lt2" tx2="dk2" accent1="accent1" accent2="accent2" accent3="accent3" accent4="accent4" accent5="accent5" accent6="accent6" hlink="hlink" folHlink="folHlink"/>
  <p:sldLayoutIdLst>
    <p:sldLayoutId id="2147484522" r:id="rId1"/>
    <p:sldLayoutId id="2147484523" r:id="rId2"/>
    <p:sldLayoutId id="2147484524" r:id="rId3"/>
    <p:sldLayoutId id="2147484525" r:id="rId4"/>
    <p:sldLayoutId id="2147484526" r:id="rId5"/>
    <p:sldLayoutId id="2147484527" r:id="rId6"/>
    <p:sldLayoutId id="2147484528" r:id="rId7"/>
    <p:sldLayoutId id="2147484529" r:id="rId8"/>
    <p:sldLayoutId id="2147484530" r:id="rId9"/>
    <p:sldLayoutId id="2147484531" r:id="rId10"/>
    <p:sldLayoutId id="2147484532" r:id="rId11"/>
    <p:sldLayoutId id="2147484533" r:id="rId12"/>
    <p:sldLayoutId id="2147484534" r:id="rId13"/>
    <p:sldLayoutId id="2147484535" r:id="rId14"/>
    <p:sldLayoutId id="2147484536" r:id="rId15"/>
    <p:sldLayoutId id="2147484537" r:id="rId16"/>
    <p:sldLayoutId id="2147484538" r:id="rId17"/>
    <p:sldLayoutId id="2147484539" r:id="rId18"/>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xml"/><Relationship Id="rId7" Type="http://schemas.openxmlformats.org/officeDocument/2006/relationships/hyperlink" Target="mailto:cpc@collegeroyal.ca"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23.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4.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notesSlide" Target="../notesSlides/notesSlide10.xml"/><Relationship Id="rId5" Type="http://schemas.openxmlformats.org/officeDocument/2006/relationships/slideLayout" Target="../slideLayouts/slideLayout13.xml"/><Relationship Id="rId4" Type="http://schemas.openxmlformats.org/officeDocument/2006/relationships/tags" Target="../tags/tag64.xml"/></Relationships>
</file>

<file path=ppt/slides/_rels/slide11.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notesSlide" Target="../notesSlides/notesSlide11.xml"/><Relationship Id="rId4"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4.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notesSlide" Target="../notesSlides/notesSlide12.xml"/><Relationship Id="rId5" Type="http://schemas.openxmlformats.org/officeDocument/2006/relationships/slideLayout" Target="../slideLayouts/slideLayout13.xml"/><Relationship Id="rId4" Type="http://schemas.openxmlformats.org/officeDocument/2006/relationships/tags" Target="../tags/tag71.xml"/></Relationships>
</file>

<file path=ppt/slides/_rels/slide13.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4.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13.xml"/><Relationship Id="rId5" Type="http://schemas.openxmlformats.org/officeDocument/2006/relationships/slideLayout" Target="../slideLayouts/slideLayout13.xml"/><Relationship Id="rId4" Type="http://schemas.openxmlformats.org/officeDocument/2006/relationships/tags" Target="../tags/tag7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80.xml"/><Relationship Id="rId7" Type="http://schemas.openxmlformats.org/officeDocument/2006/relationships/slideLayout" Target="../slideLayouts/slideLayout15.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10" Type="http://schemas.openxmlformats.org/officeDocument/2006/relationships/image" Target="../media/image4.png"/><Relationship Id="rId4" Type="http://schemas.openxmlformats.org/officeDocument/2006/relationships/tags" Target="../tags/tag81.xml"/><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slideLayout" Target="../slideLayouts/slideLayout12.xml"/><Relationship Id="rId18" Type="http://schemas.microsoft.com/office/2007/relationships/hdphoto" Target="../media/hdphoto2.wdp"/><Relationship Id="rId3" Type="http://schemas.openxmlformats.org/officeDocument/2006/relationships/tags" Target="../tags/tag86.xml"/><Relationship Id="rId21" Type="http://schemas.openxmlformats.org/officeDocument/2006/relationships/image" Target="../media/image11.jpeg"/><Relationship Id="rId7" Type="http://schemas.openxmlformats.org/officeDocument/2006/relationships/tags" Target="../tags/tag90.xml"/><Relationship Id="rId12" Type="http://schemas.openxmlformats.org/officeDocument/2006/relationships/tags" Target="../tags/tag95.xml"/><Relationship Id="rId17" Type="http://schemas.openxmlformats.org/officeDocument/2006/relationships/image" Target="../media/image9.jpeg"/><Relationship Id="rId2" Type="http://schemas.openxmlformats.org/officeDocument/2006/relationships/tags" Target="../tags/tag85.xml"/><Relationship Id="rId16" Type="http://schemas.microsoft.com/office/2007/relationships/hdphoto" Target="../media/hdphoto1.wdp"/><Relationship Id="rId20" Type="http://schemas.microsoft.com/office/2007/relationships/hdphoto" Target="../media/hdphoto3.wdp"/><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tags" Target="../tags/tag94.xml"/><Relationship Id="rId5" Type="http://schemas.openxmlformats.org/officeDocument/2006/relationships/tags" Target="../tags/tag88.xml"/><Relationship Id="rId15" Type="http://schemas.openxmlformats.org/officeDocument/2006/relationships/image" Target="../media/image8.png"/><Relationship Id="rId23" Type="http://schemas.openxmlformats.org/officeDocument/2006/relationships/image" Target="../media/image13.jpeg"/><Relationship Id="rId10" Type="http://schemas.openxmlformats.org/officeDocument/2006/relationships/tags" Target="../tags/tag93.xml"/><Relationship Id="rId19" Type="http://schemas.openxmlformats.org/officeDocument/2006/relationships/image" Target="../media/image10.jpeg"/><Relationship Id="rId4" Type="http://schemas.openxmlformats.org/officeDocument/2006/relationships/tags" Target="../tags/tag87.xml"/><Relationship Id="rId9" Type="http://schemas.openxmlformats.org/officeDocument/2006/relationships/tags" Target="../tags/tag92.xml"/><Relationship Id="rId14" Type="http://schemas.openxmlformats.org/officeDocument/2006/relationships/notesSlide" Target="../notesSlides/notesSlide16.xml"/><Relationship Id="rId22"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98.xml"/><Relationship Id="rId7" Type="http://schemas.openxmlformats.org/officeDocument/2006/relationships/image" Target="../media/image19.jp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notesSlide" Target="../notesSlides/notesSlide17.xml"/><Relationship Id="rId5" Type="http://schemas.openxmlformats.org/officeDocument/2006/relationships/slideLayout" Target="../slideLayouts/slideLayout13.xml"/><Relationship Id="rId4" Type="http://schemas.openxmlformats.org/officeDocument/2006/relationships/tags" Target="../tags/tag99.xml"/></Relationships>
</file>

<file path=ppt/slides/_rels/slide18.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4.png"/><Relationship Id="rId5" Type="http://schemas.openxmlformats.org/officeDocument/2006/relationships/notesSlide" Target="../notesSlides/notesSlide18.xml"/><Relationship Id="rId4"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image" Target="../media/image4.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notesSlide" Target="../notesSlides/notesSlide19.xml"/><Relationship Id="rId5" Type="http://schemas.openxmlformats.org/officeDocument/2006/relationships/slideLayout" Target="../slideLayouts/slideLayout13.xml"/><Relationship Id="rId4" Type="http://schemas.openxmlformats.org/officeDocument/2006/relationships/tags" Target="../tags/tag106.xml"/></Relationships>
</file>

<file path=ppt/slides/_rels/slide2.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slideLayout" Target="../slideLayouts/slideLayout12.xml"/><Relationship Id="rId18" Type="http://schemas.microsoft.com/office/2007/relationships/hdphoto" Target="../media/hdphoto2.wdp"/><Relationship Id="rId3" Type="http://schemas.openxmlformats.org/officeDocument/2006/relationships/tags" Target="../tags/tag7.xml"/><Relationship Id="rId21" Type="http://schemas.openxmlformats.org/officeDocument/2006/relationships/image" Target="../media/image11.jpeg"/><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image" Target="../media/image9.jpeg"/><Relationship Id="rId2" Type="http://schemas.openxmlformats.org/officeDocument/2006/relationships/tags" Target="../tags/tag6.xml"/><Relationship Id="rId16" Type="http://schemas.microsoft.com/office/2007/relationships/hdphoto" Target="../media/hdphoto1.wdp"/><Relationship Id="rId20" Type="http://schemas.microsoft.com/office/2007/relationships/hdphoto" Target="../media/hdphoto3.wdp"/><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image" Target="../media/image8.png"/><Relationship Id="rId23" Type="http://schemas.openxmlformats.org/officeDocument/2006/relationships/image" Target="../media/image13.jpeg"/><Relationship Id="rId10" Type="http://schemas.openxmlformats.org/officeDocument/2006/relationships/tags" Target="../tags/tag14.xml"/><Relationship Id="rId19" Type="http://schemas.openxmlformats.org/officeDocument/2006/relationships/image" Target="../media/image10.jpe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notesSlide" Target="../notesSlides/notesSlide2.xml"/><Relationship Id="rId22"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1.jpe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4.png"/><Relationship Id="rId5" Type="http://schemas.openxmlformats.org/officeDocument/2006/relationships/image" Target="../media/image20.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tags" Target="../tags/tag111.xml"/><Relationship Id="rId7" Type="http://schemas.openxmlformats.org/officeDocument/2006/relationships/tags" Target="../tags/tag11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image" Target="../media/image22.png"/><Relationship Id="rId5" Type="http://schemas.openxmlformats.org/officeDocument/2006/relationships/tags" Target="../tags/tag113.xml"/><Relationship Id="rId10" Type="http://schemas.openxmlformats.org/officeDocument/2006/relationships/image" Target="../media/image4.png"/><Relationship Id="rId4" Type="http://schemas.openxmlformats.org/officeDocument/2006/relationships/tags" Target="../tags/tag112.xml"/><Relationship Id="rId9"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18.xml"/><Relationship Id="rId7" Type="http://schemas.openxmlformats.org/officeDocument/2006/relationships/notesSlide" Target="../notesSlides/notesSlide2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slideLayout" Target="../slideLayouts/slideLayout17.xml"/><Relationship Id="rId5" Type="http://schemas.openxmlformats.org/officeDocument/2006/relationships/tags" Target="../tags/tag120.xml"/><Relationship Id="rId4" Type="http://schemas.openxmlformats.org/officeDocument/2006/relationships/tags" Target="../tags/tag119.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123.xml"/><Relationship Id="rId7" Type="http://schemas.openxmlformats.org/officeDocument/2006/relationships/slideLayout" Target="../slideLayouts/slideLayout15.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5" Type="http://schemas.openxmlformats.org/officeDocument/2006/relationships/tags" Target="../tags/tag125.xml"/><Relationship Id="rId10" Type="http://schemas.openxmlformats.org/officeDocument/2006/relationships/image" Target="../media/image4.png"/><Relationship Id="rId4" Type="http://schemas.openxmlformats.org/officeDocument/2006/relationships/tags" Target="../tags/tag124.xml"/><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slideLayout" Target="../slideLayouts/slideLayout12.xml"/><Relationship Id="rId18" Type="http://schemas.microsoft.com/office/2007/relationships/hdphoto" Target="../media/hdphoto2.wdp"/><Relationship Id="rId3" Type="http://schemas.openxmlformats.org/officeDocument/2006/relationships/tags" Target="../tags/tag129.xml"/><Relationship Id="rId21" Type="http://schemas.openxmlformats.org/officeDocument/2006/relationships/image" Target="../media/image11.jpeg"/><Relationship Id="rId7" Type="http://schemas.openxmlformats.org/officeDocument/2006/relationships/tags" Target="../tags/tag133.xml"/><Relationship Id="rId12" Type="http://schemas.openxmlformats.org/officeDocument/2006/relationships/tags" Target="../tags/tag138.xml"/><Relationship Id="rId17" Type="http://schemas.openxmlformats.org/officeDocument/2006/relationships/image" Target="../media/image9.jpeg"/><Relationship Id="rId2" Type="http://schemas.openxmlformats.org/officeDocument/2006/relationships/tags" Target="../tags/tag128.xml"/><Relationship Id="rId16" Type="http://schemas.microsoft.com/office/2007/relationships/hdphoto" Target="../media/hdphoto1.wdp"/><Relationship Id="rId20" Type="http://schemas.microsoft.com/office/2007/relationships/hdphoto" Target="../media/hdphoto3.wdp"/><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5" Type="http://schemas.openxmlformats.org/officeDocument/2006/relationships/tags" Target="../tags/tag131.xml"/><Relationship Id="rId15" Type="http://schemas.openxmlformats.org/officeDocument/2006/relationships/image" Target="../media/image8.png"/><Relationship Id="rId23" Type="http://schemas.openxmlformats.org/officeDocument/2006/relationships/image" Target="../media/image13.jpeg"/><Relationship Id="rId10" Type="http://schemas.openxmlformats.org/officeDocument/2006/relationships/tags" Target="../tags/tag136.xml"/><Relationship Id="rId19" Type="http://schemas.openxmlformats.org/officeDocument/2006/relationships/image" Target="../media/image10.jpeg"/><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notesSlide" Target="../notesSlides/notesSlide24.xml"/><Relationship Id="rId22"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41.xml"/><Relationship Id="rId7" Type="http://schemas.openxmlformats.org/officeDocument/2006/relationships/notesSlide" Target="../notesSlides/notesSlide25.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slideLayout" Target="../slideLayouts/slideLayout13.xml"/><Relationship Id="rId5" Type="http://schemas.openxmlformats.org/officeDocument/2006/relationships/tags" Target="../tags/tag143.xml"/><Relationship Id="rId4" Type="http://schemas.openxmlformats.org/officeDocument/2006/relationships/tags" Target="../tags/tag142.xml"/><Relationship Id="rId9" Type="http://schemas.openxmlformats.org/officeDocument/2006/relationships/image" Target="../media/image23.jpe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46.xml"/><Relationship Id="rId7" Type="http://schemas.openxmlformats.org/officeDocument/2006/relationships/notesSlide" Target="../notesSlides/notesSlide26.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slideLayout" Target="../slideLayouts/slideLayout13.xml"/><Relationship Id="rId5" Type="http://schemas.openxmlformats.org/officeDocument/2006/relationships/tags" Target="../tags/tag148.xml"/><Relationship Id="rId4" Type="http://schemas.openxmlformats.org/officeDocument/2006/relationships/tags" Target="../tags/tag147.xml"/><Relationship Id="rId9" Type="http://schemas.openxmlformats.org/officeDocument/2006/relationships/image" Target="../media/image24.jpeg"/></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7.xml"/><Relationship Id="rId3" Type="http://schemas.openxmlformats.org/officeDocument/2006/relationships/tags" Target="../tags/tag151.xml"/><Relationship Id="rId7" Type="http://schemas.openxmlformats.org/officeDocument/2006/relationships/slideLayout" Target="../slideLayouts/slideLayout13.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5" Type="http://schemas.openxmlformats.org/officeDocument/2006/relationships/tags" Target="../tags/tag153.xml"/><Relationship Id="rId10" Type="http://schemas.openxmlformats.org/officeDocument/2006/relationships/image" Target="../media/image24.jpeg"/><Relationship Id="rId4" Type="http://schemas.openxmlformats.org/officeDocument/2006/relationships/tags" Target="../tags/tag152.xml"/><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57.xml"/><Relationship Id="rId7" Type="http://schemas.openxmlformats.org/officeDocument/2006/relationships/notesSlide" Target="../notesSlides/notesSlide28.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slideLayout" Target="../slideLayouts/slideLayout13.xml"/><Relationship Id="rId5" Type="http://schemas.openxmlformats.org/officeDocument/2006/relationships/tags" Target="../tags/tag159.xml"/><Relationship Id="rId4" Type="http://schemas.openxmlformats.org/officeDocument/2006/relationships/tags" Target="../tags/tag158.xml"/><Relationship Id="rId9" Type="http://schemas.openxmlformats.org/officeDocument/2006/relationships/image" Target="../media/image24.jpeg"/></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9.xml"/><Relationship Id="rId3" Type="http://schemas.openxmlformats.org/officeDocument/2006/relationships/tags" Target="../tags/tag162.xml"/><Relationship Id="rId7" Type="http://schemas.openxmlformats.org/officeDocument/2006/relationships/slideLayout" Target="../slideLayouts/slideLayout15.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5" Type="http://schemas.openxmlformats.org/officeDocument/2006/relationships/tags" Target="../tags/tag164.xml"/><Relationship Id="rId10" Type="http://schemas.openxmlformats.org/officeDocument/2006/relationships/image" Target="../media/image4.png"/><Relationship Id="rId4" Type="http://schemas.openxmlformats.org/officeDocument/2006/relationships/tags" Target="../tags/tag163.xml"/><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4.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3.xml"/><Relationship Id="rId5" Type="http://schemas.openxmlformats.org/officeDocument/2006/relationships/slideLayout" Target="../slideLayouts/slideLayout13.xml"/><Relationship Id="rId4" Type="http://schemas.openxmlformats.org/officeDocument/2006/relationships/tags" Target="../tags/tag20.xml"/></Relationships>
</file>

<file path=ppt/slides/_rels/slide30.xml.rels><?xml version="1.0" encoding="UTF-8" standalone="yes"?>
<Relationships xmlns="http://schemas.openxmlformats.org/package/2006/relationships"><Relationship Id="rId8" Type="http://schemas.openxmlformats.org/officeDocument/2006/relationships/tags" Target="../tags/tag173.xml"/><Relationship Id="rId13" Type="http://schemas.openxmlformats.org/officeDocument/2006/relationships/slideLayout" Target="../slideLayouts/slideLayout12.xml"/><Relationship Id="rId18" Type="http://schemas.microsoft.com/office/2007/relationships/hdphoto" Target="../media/hdphoto2.wdp"/><Relationship Id="rId3" Type="http://schemas.openxmlformats.org/officeDocument/2006/relationships/tags" Target="../tags/tag168.xml"/><Relationship Id="rId21" Type="http://schemas.openxmlformats.org/officeDocument/2006/relationships/image" Target="../media/image11.jpeg"/><Relationship Id="rId7" Type="http://schemas.openxmlformats.org/officeDocument/2006/relationships/tags" Target="../tags/tag172.xml"/><Relationship Id="rId12" Type="http://schemas.openxmlformats.org/officeDocument/2006/relationships/tags" Target="../tags/tag177.xml"/><Relationship Id="rId17" Type="http://schemas.openxmlformats.org/officeDocument/2006/relationships/image" Target="../media/image9.jpeg"/><Relationship Id="rId2" Type="http://schemas.openxmlformats.org/officeDocument/2006/relationships/tags" Target="../tags/tag167.xml"/><Relationship Id="rId16" Type="http://schemas.microsoft.com/office/2007/relationships/hdphoto" Target="../media/hdphoto1.wdp"/><Relationship Id="rId20" Type="http://schemas.microsoft.com/office/2007/relationships/hdphoto" Target="../media/hdphoto3.wdp"/><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tags" Target="../tags/tag176.xml"/><Relationship Id="rId5" Type="http://schemas.openxmlformats.org/officeDocument/2006/relationships/tags" Target="../tags/tag170.xml"/><Relationship Id="rId15" Type="http://schemas.openxmlformats.org/officeDocument/2006/relationships/image" Target="../media/image8.png"/><Relationship Id="rId23" Type="http://schemas.openxmlformats.org/officeDocument/2006/relationships/image" Target="../media/image13.jpeg"/><Relationship Id="rId10" Type="http://schemas.openxmlformats.org/officeDocument/2006/relationships/tags" Target="../tags/tag175.xml"/><Relationship Id="rId19" Type="http://schemas.openxmlformats.org/officeDocument/2006/relationships/image" Target="../media/image10.jpeg"/><Relationship Id="rId4" Type="http://schemas.openxmlformats.org/officeDocument/2006/relationships/tags" Target="../tags/tag169.xml"/><Relationship Id="rId9" Type="http://schemas.openxmlformats.org/officeDocument/2006/relationships/tags" Target="../tags/tag174.xml"/><Relationship Id="rId14" Type="http://schemas.openxmlformats.org/officeDocument/2006/relationships/notesSlide" Target="../notesSlides/notesSlide30.xml"/><Relationship Id="rId22" Type="http://schemas.openxmlformats.org/officeDocument/2006/relationships/image" Target="../media/image12.pn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80.xml"/><Relationship Id="rId7" Type="http://schemas.openxmlformats.org/officeDocument/2006/relationships/notesSlide" Target="../notesSlides/notesSlide31.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slideLayout" Target="../slideLayouts/slideLayout13.xml"/><Relationship Id="rId5" Type="http://schemas.openxmlformats.org/officeDocument/2006/relationships/tags" Target="../tags/tag182.xml"/><Relationship Id="rId4" Type="http://schemas.openxmlformats.org/officeDocument/2006/relationships/tags" Target="../tags/tag181.xml"/></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32.xml"/><Relationship Id="rId3" Type="http://schemas.openxmlformats.org/officeDocument/2006/relationships/tags" Target="../tags/tag185.xml"/><Relationship Id="rId7" Type="http://schemas.openxmlformats.org/officeDocument/2006/relationships/slideLayout" Target="../slideLayouts/slideLayout18.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9"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33.xml"/><Relationship Id="rId3" Type="http://schemas.openxmlformats.org/officeDocument/2006/relationships/tags" Target="../tags/tag191.xml"/><Relationship Id="rId7" Type="http://schemas.openxmlformats.org/officeDocument/2006/relationships/slideLayout" Target="../slideLayouts/slideLayout65.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tags" Target="../tags/tag192.xml"/><Relationship Id="rId9"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tags" Target="../tags/tag197.xml"/><Relationship Id="rId7" Type="http://schemas.openxmlformats.org/officeDocument/2006/relationships/image" Target="../media/image4.png"/><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notesSlide" Target="../notesSlides/notesSlide34.xml"/><Relationship Id="rId5" Type="http://schemas.openxmlformats.org/officeDocument/2006/relationships/slideLayout" Target="../slideLayouts/slideLayout13.xml"/><Relationship Id="rId4" Type="http://schemas.openxmlformats.org/officeDocument/2006/relationships/tags" Target="../tags/tag198.xml"/></Relationships>
</file>

<file path=ppt/slides/_rels/slide35.xml.rels><?xml version="1.0" encoding="UTF-8" standalone="yes"?>
<Relationships xmlns="http://schemas.openxmlformats.org/package/2006/relationships"><Relationship Id="rId3" Type="http://schemas.openxmlformats.org/officeDocument/2006/relationships/tags" Target="../tags/tag201.xml"/><Relationship Id="rId7" Type="http://schemas.openxmlformats.org/officeDocument/2006/relationships/image" Target="../media/image4.png"/><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notesSlide" Target="../notesSlides/notesSlide35.xml"/><Relationship Id="rId5" Type="http://schemas.openxmlformats.org/officeDocument/2006/relationships/slideLayout" Target="../slideLayouts/slideLayout13.xml"/><Relationship Id="rId4" Type="http://schemas.openxmlformats.org/officeDocument/2006/relationships/tags" Target="../tags/tag202.xml"/></Relationships>
</file>

<file path=ppt/slides/_rels/slide36.xml.rels><?xml version="1.0" encoding="UTF-8" standalone="yes"?>
<Relationships xmlns="http://schemas.openxmlformats.org/package/2006/relationships"><Relationship Id="rId8" Type="http://schemas.openxmlformats.org/officeDocument/2006/relationships/notesSlide" Target="../notesSlides/notesSlide36.xml"/><Relationship Id="rId3" Type="http://schemas.openxmlformats.org/officeDocument/2006/relationships/tags" Target="../tags/tag205.xml"/><Relationship Id="rId7" Type="http://schemas.openxmlformats.org/officeDocument/2006/relationships/slideLayout" Target="../slideLayouts/slideLayout15.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5" Type="http://schemas.openxmlformats.org/officeDocument/2006/relationships/tags" Target="../tags/tag207.xml"/><Relationship Id="rId10" Type="http://schemas.openxmlformats.org/officeDocument/2006/relationships/image" Target="../media/image4.png"/><Relationship Id="rId4" Type="http://schemas.openxmlformats.org/officeDocument/2006/relationships/tags" Target="../tags/tag206.xml"/><Relationship Id="rId9" Type="http://schemas.openxmlformats.org/officeDocument/2006/relationships/image" Target="../media/image18.png"/></Relationships>
</file>

<file path=ppt/slides/_rels/slide37.xml.rels><?xml version="1.0" encoding="UTF-8" standalone="yes"?>
<Relationships xmlns="http://schemas.openxmlformats.org/package/2006/relationships"><Relationship Id="rId8" Type="http://schemas.openxmlformats.org/officeDocument/2006/relationships/tags" Target="../tags/tag216.xml"/><Relationship Id="rId13" Type="http://schemas.openxmlformats.org/officeDocument/2006/relationships/tags" Target="../tags/tag221.xml"/><Relationship Id="rId18" Type="http://schemas.openxmlformats.org/officeDocument/2006/relationships/image" Target="../media/image8.png"/><Relationship Id="rId26" Type="http://schemas.openxmlformats.org/officeDocument/2006/relationships/image" Target="../media/image29.jpeg"/><Relationship Id="rId3" Type="http://schemas.openxmlformats.org/officeDocument/2006/relationships/tags" Target="../tags/tag211.xml"/><Relationship Id="rId21" Type="http://schemas.microsoft.com/office/2007/relationships/hdphoto" Target="../media/hdphoto2.wdp"/><Relationship Id="rId7" Type="http://schemas.openxmlformats.org/officeDocument/2006/relationships/tags" Target="../tags/tag215.xml"/><Relationship Id="rId12" Type="http://schemas.openxmlformats.org/officeDocument/2006/relationships/tags" Target="../tags/tag220.xml"/><Relationship Id="rId17" Type="http://schemas.openxmlformats.org/officeDocument/2006/relationships/notesSlide" Target="../notesSlides/notesSlide37.xml"/><Relationship Id="rId25" Type="http://schemas.openxmlformats.org/officeDocument/2006/relationships/image" Target="../media/image28.jpeg"/><Relationship Id="rId2" Type="http://schemas.openxmlformats.org/officeDocument/2006/relationships/tags" Target="../tags/tag210.xml"/><Relationship Id="rId16" Type="http://schemas.openxmlformats.org/officeDocument/2006/relationships/slideLayout" Target="../slideLayouts/slideLayout30.xml"/><Relationship Id="rId20" Type="http://schemas.openxmlformats.org/officeDocument/2006/relationships/image" Target="../media/image25.png"/><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tags" Target="../tags/tag219.xml"/><Relationship Id="rId24" Type="http://schemas.openxmlformats.org/officeDocument/2006/relationships/image" Target="../media/image27.jpeg"/><Relationship Id="rId5" Type="http://schemas.openxmlformats.org/officeDocument/2006/relationships/tags" Target="../tags/tag213.xml"/><Relationship Id="rId15" Type="http://schemas.openxmlformats.org/officeDocument/2006/relationships/tags" Target="../tags/tag223.xml"/><Relationship Id="rId23" Type="http://schemas.microsoft.com/office/2007/relationships/hdphoto" Target="../media/hdphoto3.wdp"/><Relationship Id="rId10" Type="http://schemas.openxmlformats.org/officeDocument/2006/relationships/tags" Target="../tags/tag218.xml"/><Relationship Id="rId19" Type="http://schemas.microsoft.com/office/2007/relationships/hdphoto" Target="../media/hdphoto1.wdp"/><Relationship Id="rId4" Type="http://schemas.openxmlformats.org/officeDocument/2006/relationships/tags" Target="../tags/tag212.xml"/><Relationship Id="rId9" Type="http://schemas.openxmlformats.org/officeDocument/2006/relationships/tags" Target="../tags/tag217.xml"/><Relationship Id="rId14" Type="http://schemas.openxmlformats.org/officeDocument/2006/relationships/tags" Target="../tags/tag222.xml"/><Relationship Id="rId22" Type="http://schemas.openxmlformats.org/officeDocument/2006/relationships/image" Target="../media/image26.png"/><Relationship Id="rId27" Type="http://schemas.openxmlformats.org/officeDocument/2006/relationships/image" Target="../media/image30.png"/></Relationships>
</file>

<file path=ppt/slides/_rels/slide3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tags" Target="../tags/tag226.xml"/><Relationship Id="rId7" Type="http://schemas.openxmlformats.org/officeDocument/2006/relationships/image" Target="../media/image4.png"/><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notesSlide" Target="../notesSlides/notesSlide38.xml"/><Relationship Id="rId5" Type="http://schemas.openxmlformats.org/officeDocument/2006/relationships/slideLayout" Target="../slideLayouts/slideLayout13.xml"/><Relationship Id="rId4" Type="http://schemas.openxmlformats.org/officeDocument/2006/relationships/tags" Target="../tags/tag227.xml"/></Relationships>
</file>

<file path=ppt/slides/_rels/slide3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30.xml"/><Relationship Id="rId7" Type="http://schemas.openxmlformats.org/officeDocument/2006/relationships/notesSlide" Target="../notesSlides/notesSlide39.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slideLayout" Target="../slideLayouts/slideLayout13.xml"/><Relationship Id="rId5" Type="http://schemas.openxmlformats.org/officeDocument/2006/relationships/tags" Target="../tags/tag232.xml"/><Relationship Id="rId4" Type="http://schemas.openxmlformats.org/officeDocument/2006/relationships/tags" Target="../tags/tag231.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15.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14.png"/><Relationship Id="rId5" Type="http://schemas.openxmlformats.org/officeDocument/2006/relationships/tags" Target="../tags/tag25.xml"/><Relationship Id="rId10" Type="http://schemas.openxmlformats.org/officeDocument/2006/relationships/image" Target="../media/image4.png"/><Relationship Id="rId4" Type="http://schemas.openxmlformats.org/officeDocument/2006/relationships/tags" Target="../tags/tag24.xml"/><Relationship Id="rId9"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40.xml"/><Relationship Id="rId3" Type="http://schemas.openxmlformats.org/officeDocument/2006/relationships/tags" Target="../tags/tag235.xml"/><Relationship Id="rId7" Type="http://schemas.openxmlformats.org/officeDocument/2006/relationships/slideLayout" Target="../slideLayouts/slideLayout15.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tags" Target="../tags/tag238.xml"/><Relationship Id="rId5" Type="http://schemas.openxmlformats.org/officeDocument/2006/relationships/tags" Target="../tags/tag237.xml"/><Relationship Id="rId10" Type="http://schemas.openxmlformats.org/officeDocument/2006/relationships/image" Target="../media/image4.png"/><Relationship Id="rId4" Type="http://schemas.openxmlformats.org/officeDocument/2006/relationships/tags" Target="../tags/tag236.xml"/><Relationship Id="rId9" Type="http://schemas.openxmlformats.org/officeDocument/2006/relationships/image" Target="../media/image18.png"/></Relationships>
</file>

<file path=ppt/slides/_rels/slide4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41.xml"/><Relationship Id="rId7" Type="http://schemas.openxmlformats.org/officeDocument/2006/relationships/notesSlide" Target="../notesSlides/notesSlide41.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slideLayout" Target="../slideLayouts/slideLayout13.xml"/><Relationship Id="rId5" Type="http://schemas.openxmlformats.org/officeDocument/2006/relationships/tags" Target="../tags/tag243.xml"/><Relationship Id="rId4" Type="http://schemas.openxmlformats.org/officeDocument/2006/relationships/tags" Target="../tags/tag242.xml"/></Relationships>
</file>

<file path=ppt/slides/_rels/slide42.xml.rels><?xml version="1.0" encoding="UTF-8" standalone="yes"?>
<Relationships xmlns="http://schemas.openxmlformats.org/package/2006/relationships"><Relationship Id="rId8" Type="http://schemas.openxmlformats.org/officeDocument/2006/relationships/tags" Target="../tags/tag251.xml"/><Relationship Id="rId13" Type="http://schemas.openxmlformats.org/officeDocument/2006/relationships/tags" Target="../tags/tag256.xml"/><Relationship Id="rId18" Type="http://schemas.openxmlformats.org/officeDocument/2006/relationships/hyperlink" Target="http://www.collegeroyal.ca/cbd/resources/" TargetMode="External"/><Relationship Id="rId26" Type="http://schemas.openxmlformats.org/officeDocument/2006/relationships/hyperlink" Target="http://canmeds.royalcollege.ca/" TargetMode="External"/><Relationship Id="rId3" Type="http://schemas.openxmlformats.org/officeDocument/2006/relationships/tags" Target="../tags/tag246.xml"/><Relationship Id="rId21" Type="http://schemas.openxmlformats.org/officeDocument/2006/relationships/image" Target="../media/image32.jpeg"/><Relationship Id="rId34" Type="http://schemas.openxmlformats.org/officeDocument/2006/relationships/hyperlink" Target="http://www.royalcollege.ca/portal/page/portal/rc/canmeds/framework" TargetMode="External"/><Relationship Id="rId7" Type="http://schemas.openxmlformats.org/officeDocument/2006/relationships/tags" Target="../tags/tag250.xml"/><Relationship Id="rId12" Type="http://schemas.openxmlformats.org/officeDocument/2006/relationships/tags" Target="../tags/tag255.xml"/><Relationship Id="rId17" Type="http://schemas.openxmlformats.org/officeDocument/2006/relationships/notesSlide" Target="../notesSlides/notesSlide42.xml"/><Relationship Id="rId25" Type="http://schemas.openxmlformats.org/officeDocument/2006/relationships/image" Target="../media/image34.jpeg"/><Relationship Id="rId33" Type="http://schemas.openxmlformats.org/officeDocument/2006/relationships/image" Target="../media/image38.jpg"/><Relationship Id="rId2" Type="http://schemas.openxmlformats.org/officeDocument/2006/relationships/tags" Target="../tags/tag245.xml"/><Relationship Id="rId16" Type="http://schemas.openxmlformats.org/officeDocument/2006/relationships/slideLayout" Target="../slideLayouts/slideLayout142.xml"/><Relationship Id="rId20" Type="http://schemas.openxmlformats.org/officeDocument/2006/relationships/hyperlink" Target="http://www.royalcollege.ca/portal/page/portal/rc/canmeds/resources/publications#teaching_assessment_tools_guide" TargetMode="External"/><Relationship Id="rId29" Type="http://schemas.openxmlformats.org/officeDocument/2006/relationships/image" Target="../media/image36.jpeg"/><Relationship Id="rId1" Type="http://schemas.openxmlformats.org/officeDocument/2006/relationships/tags" Target="../tags/tag244.xml"/><Relationship Id="rId6" Type="http://schemas.openxmlformats.org/officeDocument/2006/relationships/tags" Target="../tags/tag249.xml"/><Relationship Id="rId11" Type="http://schemas.openxmlformats.org/officeDocument/2006/relationships/tags" Target="../tags/tag254.xml"/><Relationship Id="rId24" Type="http://schemas.openxmlformats.org/officeDocument/2006/relationships/hyperlink" Target="http://www.royalcollege.ca/portal/page/portal/rc/canmeds/resources/publications#QI_Residency_education" TargetMode="External"/><Relationship Id="rId32" Type="http://schemas.openxmlformats.org/officeDocument/2006/relationships/hyperlink" Target="http://www.royalcollege.ca/portal/page/portal/rc/resources/publications/cbd_community_touchpoint" TargetMode="External"/><Relationship Id="rId5" Type="http://schemas.openxmlformats.org/officeDocument/2006/relationships/tags" Target="../tags/tag248.xml"/><Relationship Id="rId15" Type="http://schemas.openxmlformats.org/officeDocument/2006/relationships/tags" Target="../tags/tag258.xml"/><Relationship Id="rId23" Type="http://schemas.openxmlformats.org/officeDocument/2006/relationships/image" Target="../media/image33.png"/><Relationship Id="rId28" Type="http://schemas.openxmlformats.org/officeDocument/2006/relationships/hyperlink" Target="http://www.royalcollege.ca/portal/page/portal/rc/common/documents/resources/cbd_road_map_e.pdf" TargetMode="External"/><Relationship Id="rId36" Type="http://schemas.openxmlformats.org/officeDocument/2006/relationships/image" Target="../media/image4.png"/><Relationship Id="rId10" Type="http://schemas.openxmlformats.org/officeDocument/2006/relationships/tags" Target="../tags/tag253.xml"/><Relationship Id="rId19" Type="http://schemas.openxmlformats.org/officeDocument/2006/relationships/hyperlink" Target="mailto:cbd@collegeroyal.ca" TargetMode="External"/><Relationship Id="rId31" Type="http://schemas.openxmlformats.org/officeDocument/2006/relationships/image" Target="../media/image37.jpeg"/><Relationship Id="rId4" Type="http://schemas.openxmlformats.org/officeDocument/2006/relationships/tags" Target="../tags/tag247.xml"/><Relationship Id="rId9" Type="http://schemas.openxmlformats.org/officeDocument/2006/relationships/tags" Target="../tags/tag252.xml"/><Relationship Id="rId14" Type="http://schemas.openxmlformats.org/officeDocument/2006/relationships/tags" Target="../tags/tag257.xml"/><Relationship Id="rId22" Type="http://schemas.openxmlformats.org/officeDocument/2006/relationships/hyperlink" Target="http://www.royalcollege.ca/portal/page/portal/rc/canmeds/resources/pocket_resources" TargetMode="External"/><Relationship Id="rId27" Type="http://schemas.openxmlformats.org/officeDocument/2006/relationships/image" Target="../media/image35.png"/><Relationship Id="rId30" Type="http://schemas.openxmlformats.org/officeDocument/2006/relationships/hyperlink" Target="http://www.royalcollege.ca/portal/page/portal/rc/resources/cbme/resources/faculty_supporthttp:/www.royalcollege.ca/portal/page/portal/rc/resources/cbme/resources" TargetMode="External"/><Relationship Id="rId35" Type="http://schemas.openxmlformats.org/officeDocument/2006/relationships/image" Target="../media/image39.png"/></Relationships>
</file>

<file path=ppt/slides/_rels/slide43.xml.rels><?xml version="1.0" encoding="UTF-8" standalone="yes"?>
<Relationships xmlns="http://schemas.openxmlformats.org/package/2006/relationships"><Relationship Id="rId8" Type="http://schemas.openxmlformats.org/officeDocument/2006/relationships/hyperlink" Target="mailto:cbd@collegeroyal.ca" TargetMode="External"/><Relationship Id="rId13" Type="http://schemas.openxmlformats.org/officeDocument/2006/relationships/hyperlink" Target="http://www.collegeroyal.ca/cbc/resources" TargetMode="External"/><Relationship Id="rId3" Type="http://schemas.openxmlformats.org/officeDocument/2006/relationships/tags" Target="../tags/tag261.xml"/><Relationship Id="rId7" Type="http://schemas.openxmlformats.org/officeDocument/2006/relationships/notesSlide" Target="../notesSlides/notesSlide43.xml"/><Relationship Id="rId12" Type="http://schemas.openxmlformats.org/officeDocument/2006/relationships/hyperlink" Target="http://www.collegeroyal.ca/cbd" TargetMode="External"/><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slideLayout" Target="../slideLayouts/slideLayout86.xml"/><Relationship Id="rId11" Type="http://schemas.openxmlformats.org/officeDocument/2006/relationships/hyperlink" Target="http://www.linkedin.com/" TargetMode="External"/><Relationship Id="rId5" Type="http://schemas.openxmlformats.org/officeDocument/2006/relationships/tags" Target="../tags/tag263.xml"/><Relationship Id="rId10" Type="http://schemas.openxmlformats.org/officeDocument/2006/relationships/hyperlink" Target="https://twitter.com/College_Royal" TargetMode="External"/><Relationship Id="rId4" Type="http://schemas.openxmlformats.org/officeDocument/2006/relationships/tags" Target="../tags/tag262.xml"/><Relationship Id="rId9" Type="http://schemas.openxmlformats.org/officeDocument/2006/relationships/hyperlink" Target="http://www.facebook.com/LeCollegeRoyal" TargetMode="External"/><Relationship Id="rId1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30.xml"/><Relationship Id="rId7" Type="http://schemas.openxmlformats.org/officeDocument/2006/relationships/slideLayout" Target="../slideLayouts/slideLayout13.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16.png"/><Relationship Id="rId4" Type="http://schemas.openxmlformats.org/officeDocument/2006/relationships/tags" Target="../tags/tag31.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36.xml"/><Relationship Id="rId7" Type="http://schemas.openxmlformats.org/officeDocument/2006/relationships/slideLayout" Target="../slideLayouts/slideLayout13.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10" Type="http://schemas.openxmlformats.org/officeDocument/2006/relationships/image" Target="../media/image17.png"/><Relationship Id="rId4" Type="http://schemas.openxmlformats.org/officeDocument/2006/relationships/tags" Target="../tags/tag37.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2.xml"/><Relationship Id="rId7" Type="http://schemas.openxmlformats.org/officeDocument/2006/relationships/notesSlide" Target="../notesSlides/notesSlide7.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13.xml"/><Relationship Id="rId5" Type="http://schemas.openxmlformats.org/officeDocument/2006/relationships/tags" Target="../tags/tag44.xml"/><Relationship Id="rId4" Type="http://schemas.openxmlformats.org/officeDocument/2006/relationships/tags" Target="../tags/tag43.xml"/></Relationships>
</file>

<file path=ppt/slides/_rels/slide8.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slideLayout" Target="../slideLayouts/slideLayout12.xml"/><Relationship Id="rId18" Type="http://schemas.microsoft.com/office/2007/relationships/hdphoto" Target="../media/hdphoto2.wdp"/><Relationship Id="rId3" Type="http://schemas.openxmlformats.org/officeDocument/2006/relationships/tags" Target="../tags/tag47.xml"/><Relationship Id="rId21" Type="http://schemas.openxmlformats.org/officeDocument/2006/relationships/image" Target="../media/image11.jpeg"/><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image" Target="../media/image9.jpeg"/><Relationship Id="rId2" Type="http://schemas.openxmlformats.org/officeDocument/2006/relationships/tags" Target="../tags/tag46.xml"/><Relationship Id="rId16" Type="http://schemas.microsoft.com/office/2007/relationships/hdphoto" Target="../media/hdphoto1.wdp"/><Relationship Id="rId20" Type="http://schemas.microsoft.com/office/2007/relationships/hdphoto" Target="../media/hdphoto3.wdp"/><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5" Type="http://schemas.openxmlformats.org/officeDocument/2006/relationships/tags" Target="../tags/tag49.xml"/><Relationship Id="rId15" Type="http://schemas.openxmlformats.org/officeDocument/2006/relationships/image" Target="../media/image8.png"/><Relationship Id="rId23" Type="http://schemas.openxmlformats.org/officeDocument/2006/relationships/image" Target="../media/image13.jpeg"/><Relationship Id="rId10" Type="http://schemas.openxmlformats.org/officeDocument/2006/relationships/tags" Target="../tags/tag54.xml"/><Relationship Id="rId19" Type="http://schemas.openxmlformats.org/officeDocument/2006/relationships/image" Target="../media/image10.jpeg"/><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notesSlide" Target="../notesSlides/notesSlide8.xml"/><Relationship Id="rId22"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4.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9.xml"/><Relationship Id="rId5" Type="http://schemas.openxmlformats.org/officeDocument/2006/relationships/slideLayout" Target="../slideLayouts/slideLayout13.xml"/><Relationship Id="rId4" Type="http://schemas.openxmlformats.org/officeDocument/2006/relationships/tags" Target="../tags/tag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baseline="0"/>
              <a:t>Aidez-nous à passer le mot</a:t>
            </a:r>
            <a:endParaRPr lang="fr-CA"/>
          </a:p>
        </p:txBody>
      </p:sp>
      <p:sp>
        <p:nvSpPr>
          <p:cNvPr id="3" name="Content Placeholder 2"/>
          <p:cNvSpPr>
            <a:spLocks noGrp="1"/>
          </p:cNvSpPr>
          <p:nvPr>
            <p:ph idx="1"/>
            <p:custDataLst>
              <p:tags r:id="rId2"/>
            </p:custDataLst>
          </p:nvPr>
        </p:nvSpPr>
        <p:spPr>
          <a:xfrm>
            <a:off x="609600" y="1447800"/>
            <a:ext cx="8153400" cy="4876799"/>
          </a:xfrm>
        </p:spPr>
        <p:txBody>
          <a:bodyPr>
            <a:normAutofit/>
          </a:bodyPr>
          <a:lstStyle/>
          <a:p>
            <a:pPr marL="0" indent="0">
              <a:buNone/>
            </a:pPr>
            <a:r>
              <a:rPr lang="fr-CA" baseline="0" dirty="0">
                <a:solidFill>
                  <a:schemeClr val="tx1"/>
                </a:solidFill>
              </a:rPr>
              <a:t>Cette présentation a été créée pour votre usage :</a:t>
            </a:r>
          </a:p>
          <a:p>
            <a:r>
              <a:rPr lang="fr-CA" baseline="0" dirty="0">
                <a:solidFill>
                  <a:schemeClr val="tx1"/>
                </a:solidFill>
              </a:rPr>
              <a:t>Partagez ou incorporez ces diapos au besoin; il vous suffit de citer le Collège royal comme source</a:t>
            </a:r>
          </a:p>
          <a:p>
            <a:r>
              <a:rPr lang="fr-CA" baseline="0" dirty="0">
                <a:solidFill>
                  <a:schemeClr val="tx1"/>
                </a:solidFill>
              </a:rPr>
              <a:t>Le texte, les images et les logos présentés sont </a:t>
            </a:r>
            <a:r>
              <a:rPr lang="fr-FR" dirty="0" smtClean="0">
                <a:solidFill>
                  <a:schemeClr val="tx1"/>
                </a:solidFill>
              </a:rPr>
              <a:t/>
            </a:r>
            <a:br>
              <a:rPr lang="fr-FR" dirty="0" smtClean="0">
                <a:solidFill>
                  <a:schemeClr val="tx1"/>
                </a:solidFill>
              </a:rPr>
            </a:br>
            <a:r>
              <a:rPr lang="fr-CA" baseline="0" dirty="0">
                <a:solidFill>
                  <a:schemeClr val="tx1"/>
                </a:solidFill>
              </a:rPr>
              <a:t>la propriété du Collège royal des médecins </a:t>
            </a:r>
            <a:r>
              <a:rPr lang="fr-FR" dirty="0" smtClean="0">
                <a:solidFill>
                  <a:schemeClr val="tx1"/>
                </a:solidFill>
              </a:rPr>
              <a:t/>
            </a:r>
            <a:br>
              <a:rPr lang="fr-FR" dirty="0" smtClean="0">
                <a:solidFill>
                  <a:schemeClr val="tx1"/>
                </a:solidFill>
              </a:rPr>
            </a:br>
            <a:r>
              <a:rPr lang="fr-CA" baseline="0" dirty="0">
                <a:solidFill>
                  <a:schemeClr val="tx1"/>
                </a:solidFill>
              </a:rPr>
              <a:t>et chirurgiens du Canada </a:t>
            </a:r>
            <a:endParaRPr lang="fr-FR" dirty="0" smtClean="0">
              <a:solidFill>
                <a:schemeClr val="tx1"/>
              </a:solidFill>
            </a:endParaRPr>
          </a:p>
          <a:p>
            <a:r>
              <a:rPr lang="fr-CA" baseline="0" dirty="0">
                <a:solidFill>
                  <a:schemeClr val="tx1"/>
                </a:solidFill>
              </a:rPr>
              <a:t>Questions? Écrivez à </a:t>
            </a:r>
            <a:r>
              <a:rPr lang="fr-CA" baseline="0" dirty="0">
                <a:solidFill>
                  <a:schemeClr val="tx1"/>
                </a:solidFill>
                <a:hlinkClick r:id="rId7"/>
              </a:rPr>
              <a:t>cpc@collegeroyal.ca</a:t>
            </a:r>
            <a:r>
              <a:rPr lang="fr-CA" baseline="0" dirty="0">
                <a:solidFill>
                  <a:schemeClr val="tx1"/>
                </a:solidFill>
              </a:rPr>
              <a:t> </a:t>
            </a:r>
            <a:endParaRPr lang="fr-FR" dirty="0">
              <a:solidFill>
                <a:schemeClr val="tx1"/>
              </a:solidFill>
            </a:endParaRPr>
          </a:p>
          <a:p>
            <a:pPr marL="0" indent="0">
              <a:buNone/>
            </a:pPr>
            <a:endParaRPr lang="fr-CA" sz="2800" dirty="0">
              <a:solidFill>
                <a:schemeClr val="tx1"/>
              </a:solidFill>
            </a:endParaRPr>
          </a:p>
        </p:txBody>
      </p:sp>
      <p:sp>
        <p:nvSpPr>
          <p:cNvPr id="4" name="Picture Placeholder 3"/>
          <p:cNvSpPr>
            <a:spLocks noGrp="1"/>
          </p:cNvSpPr>
          <p:nvPr>
            <p:ph type="pic" sz="quarter" idx="13"/>
            <p:custDataLst>
              <p:tags r:id="rId3"/>
            </p:custDataLst>
          </p:nvPr>
        </p:nvSpPr>
        <p:spPr/>
      </p:sp>
      <p:pic>
        <p:nvPicPr>
          <p:cNvPr id="7" name="Picture Placeholder 4"/>
          <p:cNvPicPr>
            <a:picLocks noChangeAspect="1"/>
          </p:cNvPicPr>
          <p:nvPr>
            <p:custDataLst>
              <p:tags r:id="rId4"/>
            </p:custDataLst>
          </p:nvPr>
        </p:nvPicPr>
        <p:blipFill>
          <a:blip r:embed="rId8"/>
          <a:srcRect/>
          <a:stretch>
            <a:fillRect/>
          </a:stretch>
        </p:blipFill>
        <p:spPr>
          <a:xfrm>
            <a:off x="7296123" y="282643"/>
            <a:ext cx="1640204" cy="684000"/>
          </a:xfrm>
          <a:prstGeom prst="rect">
            <a:avLst/>
          </a:prstGeom>
          <a:noFill/>
          <a:ln>
            <a:noFill/>
          </a:ln>
        </p:spPr>
      </p:pic>
    </p:spTree>
    <p:extLst>
      <p:ext uri="{BB962C8B-B14F-4D97-AF65-F5344CB8AC3E}">
        <p14:creationId xmlns:p14="http://schemas.microsoft.com/office/powerpoint/2010/main" val="24133669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aseline="0" dirty="0"/>
              <a:t>Priorités </a:t>
            </a:r>
            <a:r>
              <a:rPr lang="fr-CA" baseline="0" dirty="0" smtClean="0"/>
              <a:t>de l’approche par compétence</a:t>
            </a:r>
            <a:endParaRPr lang="fr-CA" dirty="0"/>
          </a:p>
        </p:txBody>
      </p:sp>
      <p:sp>
        <p:nvSpPr>
          <p:cNvPr id="3" name="Content Placeholder 2"/>
          <p:cNvSpPr>
            <a:spLocks noGrp="1"/>
          </p:cNvSpPr>
          <p:nvPr>
            <p:ph idx="1"/>
            <p:custDataLst>
              <p:tags r:id="rId2"/>
            </p:custDataLst>
          </p:nvPr>
        </p:nvSpPr>
        <p:spPr/>
        <p:txBody>
          <a:bodyPr/>
          <a:lstStyle/>
          <a:p>
            <a:r>
              <a:rPr lang="fr-CA"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L’Approche par compétence </a:t>
            </a:r>
            <a:r>
              <a:rPr lang="fr-CA" baseline="0" dirty="0">
                <a:solidFill>
                  <a:schemeClr val="tx1"/>
                </a:solidFill>
                <a:latin typeface="Verdana" panose="020B0604030504040204" pitchFamily="34" charset="0"/>
                <a:ea typeface="Verdana" panose="020B0604030504040204" pitchFamily="34" charset="0"/>
                <a:cs typeface="Verdana" panose="020B0604030504040204" pitchFamily="34" charset="0"/>
              </a:rPr>
              <a:t>pose les questions suivantes :</a:t>
            </a:r>
          </a:p>
          <a:p>
            <a:pPr marL="342900" indent="-342900"/>
            <a:r>
              <a:rPr lang="fr-CA" baseline="0" dirty="0">
                <a:solidFill>
                  <a:schemeClr val="tx1"/>
                </a:solidFill>
                <a:latin typeface="Verdana" panose="020B0604030504040204" pitchFamily="34" charset="0"/>
                <a:ea typeface="Verdana" panose="020B0604030504040204" pitchFamily="34" charset="0"/>
                <a:cs typeface="Verdana" panose="020B0604030504040204" pitchFamily="34" charset="0"/>
              </a:rPr>
              <a:t>De quelles aptitudes les </a:t>
            </a:r>
            <a:r>
              <a:rPr lang="fr-CA" b="1" baseline="0" dirty="0">
                <a:solidFill>
                  <a:schemeClr val="tx1"/>
                </a:solidFill>
                <a:latin typeface="Verdana" panose="020B0604030504040204" pitchFamily="34" charset="0"/>
                <a:ea typeface="Verdana" panose="020B0604030504040204" pitchFamily="34" charset="0"/>
                <a:cs typeface="Verdana" panose="020B0604030504040204" pitchFamily="34" charset="0"/>
              </a:rPr>
              <a:t>résidents</a:t>
            </a:r>
            <a:r>
              <a:rPr lang="fr-CA" baseline="0" dirty="0">
                <a:solidFill>
                  <a:schemeClr val="tx1"/>
                </a:solidFill>
                <a:latin typeface="Verdana" panose="020B0604030504040204" pitchFamily="34" charset="0"/>
                <a:ea typeface="Verdana" panose="020B0604030504040204" pitchFamily="34" charset="0"/>
                <a:cs typeface="Verdana" panose="020B0604030504040204" pitchFamily="34" charset="0"/>
              </a:rPr>
              <a:t> doivent-ils faire preuve</a:t>
            </a:r>
          </a:p>
          <a:p>
            <a:pPr lvl="1">
              <a:buFont typeface="Courier New" panose="02070309020205020404" pitchFamily="49" charset="0"/>
              <a:buChar char="o"/>
            </a:pPr>
            <a:r>
              <a:rPr lang="fr-CA" sz="24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à chaque étape de la </a:t>
            </a:r>
            <a:r>
              <a:rPr lang="fr-CA" sz="24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formation?</a:t>
            </a:r>
            <a:endParaRPr lang="fr-CA" sz="2400" baseline="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a:buFont typeface="Courier New" panose="02070309020205020404" pitchFamily="49" charset="0"/>
              <a:buChar char="o"/>
            </a:pPr>
            <a:r>
              <a:rPr lang="fr-CA" sz="24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afin de passer à la pratique autonome?</a:t>
            </a:r>
          </a:p>
          <a:p>
            <a:pPr marL="457200" lvl="1" indent="0">
              <a:buNone/>
            </a:pPr>
            <a:endPar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r>
              <a:rPr lang="fr-CA"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Comment </a:t>
            </a:r>
            <a:r>
              <a:rPr lang="fr-CA" baseline="0" dirty="0">
                <a:solidFill>
                  <a:schemeClr val="tx1"/>
                </a:solidFill>
                <a:latin typeface="Verdana" panose="020B0604030504040204" pitchFamily="34" charset="0"/>
                <a:ea typeface="Verdana" panose="020B0604030504040204" pitchFamily="34" charset="0"/>
                <a:cs typeface="Verdana" panose="020B0604030504040204" pitchFamily="34" charset="0"/>
              </a:rPr>
              <a:t>les </a:t>
            </a:r>
            <a:r>
              <a:rPr lang="fr-CA" b="1" baseline="0" dirty="0">
                <a:solidFill>
                  <a:schemeClr val="tx1"/>
                </a:solidFill>
                <a:latin typeface="Verdana" panose="020B0604030504040204" pitchFamily="34" charset="0"/>
                <a:ea typeface="Verdana" panose="020B0604030504040204" pitchFamily="34" charset="0"/>
                <a:cs typeface="Verdana" panose="020B0604030504040204" pitchFamily="34" charset="0"/>
              </a:rPr>
              <a:t>médecins en exercice</a:t>
            </a:r>
            <a:r>
              <a:rPr lang="fr-CA" baseline="0" dirty="0">
                <a:solidFill>
                  <a:schemeClr val="tx1"/>
                </a:solidFill>
                <a:latin typeface="Verdana" panose="020B0604030504040204" pitchFamily="34" charset="0"/>
                <a:ea typeface="Verdana" panose="020B0604030504040204" pitchFamily="34" charset="0"/>
                <a:cs typeface="Verdana" panose="020B0604030504040204" pitchFamily="34" charset="0"/>
              </a:rPr>
              <a:t> progressent-ils pour que la compétence se transforme en </a:t>
            </a:r>
            <a:r>
              <a:rPr lang="fr-CA" baseline="0" dirty="0">
                <a:solidFill>
                  <a:schemeClr val="tx1"/>
                </a:solidFill>
              </a:rPr>
              <a:t>expertise?</a:t>
            </a:r>
            <a:endParaRPr lang="en-CA" b="1" dirty="0">
              <a:solidFill>
                <a:schemeClr val="tx1"/>
              </a:solidFill>
              <a:latin typeface="What are the abilities each resident must"/>
              <a:ea typeface="Verdana" pitchFamily="34" charset="0"/>
              <a:cs typeface="Verdana" pitchFamily="34" charset="0"/>
            </a:endParaRPr>
          </a:p>
          <a:p>
            <a:pPr marL="0" indent="0">
              <a:spcAft>
                <a:spcPts val="600"/>
              </a:spcAft>
              <a:buNone/>
            </a:pPr>
            <a:endParaRPr lang="en-US"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Picture Placeholder 3"/>
          <p:cNvSpPr>
            <a:spLocks noGrp="1"/>
          </p:cNvSpPr>
          <p:nvPr>
            <p:ph type="pic" sz="quarter" idx="13"/>
            <p:custDataLst>
              <p:tags r:id="rId3"/>
            </p:custDataLst>
          </p:nvPr>
        </p:nvSpPr>
        <p:spPr/>
      </p:sp>
      <p:pic>
        <p:nvPicPr>
          <p:cNvPr id="5" name="Picture Placeholder 4"/>
          <p:cNvPicPr>
            <a:picLocks noChangeAspect="1"/>
          </p:cNvPicPr>
          <p:nvPr>
            <p:custDataLst>
              <p:tags r:id="rId4"/>
            </p:custDataLst>
          </p:nvPr>
        </p:nvPicPr>
        <p:blipFill>
          <a:blip r:embed="rId7"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spTree>
    <p:extLst>
      <p:ext uri="{BB962C8B-B14F-4D97-AF65-F5344CB8AC3E}">
        <p14:creationId xmlns:p14="http://schemas.microsoft.com/office/powerpoint/2010/main" val="17702371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baseline="0" dirty="0"/>
              <a:t>Une nouvelle initiative </a:t>
            </a:r>
            <a:r>
              <a:rPr lang="fr-CA" baseline="0" dirty="0" smtClean="0"/>
              <a:t>- CPC: </a:t>
            </a:r>
            <a:r>
              <a:rPr lang="fr-CA" spc="-30" dirty="0" smtClean="0"/>
              <a:t/>
            </a:r>
            <a:br>
              <a:rPr lang="fr-CA" spc="-30" dirty="0" smtClean="0"/>
            </a:br>
            <a:r>
              <a:rPr lang="fr-CA" baseline="0" dirty="0"/>
              <a:t>La compétence par conception</a:t>
            </a:r>
            <a:endParaRPr lang="fr-CA" spc="-60" dirty="0"/>
          </a:p>
        </p:txBody>
      </p:sp>
      <p:sp>
        <p:nvSpPr>
          <p:cNvPr id="4" name="Slide Number Placeholder 3"/>
          <p:cNvSpPr>
            <a:spLocks noGrp="1"/>
          </p:cNvSpPr>
          <p:nvPr>
            <p:ph type="sldNum" sz="quarter" idx="12"/>
            <p:custDataLst>
              <p:tags r:id="rId2"/>
            </p:custDataLst>
          </p:nvPr>
        </p:nvSpPr>
        <p:spPr/>
        <p:txBody>
          <a:bodyPr/>
          <a:lstStyle/>
          <a:p>
            <a:fld id="{51EBB4C4-B395-064C-BD76-B6B6D3504CC4}" type="slidenum">
              <a:rPr lang="en-US" smtClean="0">
                <a:solidFill>
                  <a:prstClr val="black">
                    <a:tint val="75000"/>
                  </a:prstClr>
                </a:solidFill>
              </a:rPr>
              <a:pPr/>
              <a:t>11</a:t>
            </a:fld>
            <a:endParaRPr lang="en-US" dirty="0">
              <a:solidFill>
                <a:prstClr val="black">
                  <a:tint val="75000"/>
                </a:prstClr>
              </a:solidFill>
            </a:endParaRPr>
          </a:p>
        </p:txBody>
      </p:sp>
      <p:sp>
        <p:nvSpPr>
          <p:cNvPr id="12" name="Content Placeholder 11"/>
          <p:cNvSpPr>
            <a:spLocks noGrp="1"/>
          </p:cNvSpPr>
          <p:nvPr>
            <p:ph idx="1"/>
            <p:custDataLst>
              <p:tags r:id="rId3"/>
            </p:custDataLst>
          </p:nvPr>
        </p:nvSpPr>
        <p:spPr/>
        <p:txBody>
          <a:bodyPr>
            <a:normAutofit fontScale="92500" lnSpcReduction="20000"/>
          </a:bodyPr>
          <a:lstStyle/>
          <a:p>
            <a:r>
              <a:rPr lang="fr-CA" sz="2800" baseline="0" dirty="0">
                <a:solidFill>
                  <a:schemeClr val="tx1"/>
                </a:solidFill>
              </a:rPr>
              <a:t>Pluriannuelle visant à transformer </a:t>
            </a:r>
            <a:r>
              <a:rPr lang="fr-FR" sz="2800" dirty="0" smtClean="0">
                <a:solidFill>
                  <a:schemeClr val="tx1"/>
                </a:solidFill>
              </a:rPr>
              <a:t/>
            </a:r>
            <a:br>
              <a:rPr lang="fr-FR" sz="2800" dirty="0" smtClean="0">
                <a:solidFill>
                  <a:schemeClr val="tx1"/>
                </a:solidFill>
              </a:rPr>
            </a:br>
            <a:r>
              <a:rPr lang="fr-CA" sz="2800" baseline="0" dirty="0">
                <a:solidFill>
                  <a:schemeClr val="tx1"/>
                </a:solidFill>
              </a:rPr>
              <a:t>le système de formation médicale spécialisée;</a:t>
            </a:r>
          </a:p>
          <a:p>
            <a:r>
              <a:rPr lang="fr-CA" sz="2800" baseline="0" dirty="0">
                <a:solidFill>
                  <a:schemeClr val="tx1"/>
                </a:solidFill>
              </a:rPr>
              <a:t>Axée sur le continuum d'apprentissage, de la </a:t>
            </a:r>
            <a:r>
              <a:rPr lang="fr-CA" sz="2800" b="1" baseline="0" dirty="0">
                <a:solidFill>
                  <a:schemeClr val="tx1"/>
                </a:solidFill>
              </a:rPr>
              <a:t>résidence jusqu'à la retraite</a:t>
            </a:r>
            <a:r>
              <a:rPr lang="fr-CA" sz="2800" baseline="0" dirty="0">
                <a:solidFill>
                  <a:schemeClr val="tx1"/>
                </a:solidFill>
              </a:rPr>
              <a:t>;</a:t>
            </a:r>
          </a:p>
          <a:p>
            <a:r>
              <a:rPr lang="fr-CA" sz="2800" baseline="0" dirty="0">
                <a:solidFill>
                  <a:schemeClr val="tx1"/>
                </a:solidFill>
              </a:rPr>
              <a:t>Fondée sur un modèle de compétences pour la formation et l'évaluation;</a:t>
            </a:r>
          </a:p>
          <a:p>
            <a:r>
              <a:rPr lang="fr-CA" sz="2800" baseline="0" dirty="0">
                <a:solidFill>
                  <a:schemeClr val="tx1"/>
                </a:solidFill>
              </a:rPr>
              <a:t>Qui a pour but de répondre aux besoins de la société en matière de santé et d'améliorer les résultats pour les patients.</a:t>
            </a:r>
          </a:p>
          <a:p>
            <a:pPr marL="0" indent="0">
              <a:buNone/>
            </a:pPr>
            <a:endParaRPr lang="en-CA" dirty="0">
              <a:solidFill>
                <a:schemeClr val="tx1"/>
              </a:solidFill>
            </a:endParaRPr>
          </a:p>
        </p:txBody>
      </p:sp>
    </p:spTree>
    <p:extLst>
      <p:ext uri="{BB962C8B-B14F-4D97-AF65-F5344CB8AC3E}">
        <p14:creationId xmlns:p14="http://schemas.microsoft.com/office/powerpoint/2010/main" val="38516603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aseline="0" dirty="0"/>
              <a:t>Pourquoi adopter la CPC? </a:t>
            </a:r>
            <a:endParaRPr lang="fr-CA" dirty="0">
              <a:solidFill>
                <a:srgbClr val="FF0000"/>
              </a:solidFill>
            </a:endParaRPr>
          </a:p>
        </p:txBody>
      </p:sp>
      <p:sp>
        <p:nvSpPr>
          <p:cNvPr id="3" name="Content Placeholder 2"/>
          <p:cNvSpPr>
            <a:spLocks noGrp="1"/>
          </p:cNvSpPr>
          <p:nvPr>
            <p:ph idx="1"/>
            <p:custDataLst>
              <p:tags r:id="rId2"/>
            </p:custDataLst>
          </p:nvPr>
        </p:nvSpPr>
        <p:spPr/>
        <p:txBody>
          <a:bodyPr>
            <a:normAutofit fontScale="85000" lnSpcReduction="20000"/>
          </a:bodyPr>
          <a:lstStyle/>
          <a:p>
            <a:pPr marL="0" indent="0">
              <a:spcBef>
                <a:spcPts val="300"/>
              </a:spcBef>
              <a:spcAft>
                <a:spcPts val="1200"/>
              </a:spcAft>
              <a:buNone/>
            </a:pPr>
            <a:r>
              <a:rPr lang="fr-CA" sz="2500" b="1" baseline="0" dirty="0">
                <a:solidFill>
                  <a:schemeClr val="tx1"/>
                </a:solidFill>
              </a:rPr>
              <a:t>L’initiative La compétence par conception :</a:t>
            </a:r>
          </a:p>
          <a:p>
            <a:pPr>
              <a:spcBef>
                <a:spcPts val="600"/>
              </a:spcBef>
              <a:spcAft>
                <a:spcPts val="600"/>
              </a:spcAft>
            </a:pPr>
            <a:r>
              <a:rPr lang="fr-CA" baseline="0" dirty="0">
                <a:solidFill>
                  <a:schemeClr val="tx1"/>
                </a:solidFill>
              </a:rPr>
              <a:t>harmonisera la formation spécialisée avec les recommandations des projets de l’Avenir de l’éducation médicale au </a:t>
            </a:r>
            <a:r>
              <a:rPr lang="fr-CA" baseline="0" dirty="0" smtClean="0">
                <a:solidFill>
                  <a:schemeClr val="tx1"/>
                </a:solidFill>
              </a:rPr>
              <a:t>Canada — </a:t>
            </a:r>
            <a:r>
              <a:rPr lang="fr-CA" baseline="0" dirty="0">
                <a:solidFill>
                  <a:schemeClr val="tx1"/>
                </a:solidFill>
              </a:rPr>
              <a:t>volet </a:t>
            </a:r>
            <a:r>
              <a:rPr lang="fr-CA" baseline="0" dirty="0" smtClean="0">
                <a:solidFill>
                  <a:schemeClr val="tx1"/>
                </a:solidFill>
              </a:rPr>
              <a:t>postdoctoral </a:t>
            </a:r>
            <a:r>
              <a:rPr lang="fr-CA" baseline="0" dirty="0">
                <a:solidFill>
                  <a:schemeClr val="tx1"/>
                </a:solidFill>
              </a:rPr>
              <a:t>(</a:t>
            </a:r>
            <a:r>
              <a:rPr lang="fr-CA" b="1" baseline="0" dirty="0">
                <a:solidFill>
                  <a:schemeClr val="tx1"/>
                </a:solidFill>
              </a:rPr>
              <a:t>AEMC-PD</a:t>
            </a:r>
            <a:r>
              <a:rPr lang="fr-CA" baseline="0" dirty="0">
                <a:solidFill>
                  <a:schemeClr val="tx1"/>
                </a:solidFill>
              </a:rPr>
              <a:t>) et de l’Avenir de l’éducation médicale au Canada — développement professionnel continu (</a:t>
            </a:r>
            <a:r>
              <a:rPr lang="fr-CA" b="1" baseline="0" dirty="0">
                <a:solidFill>
                  <a:schemeClr val="tx1"/>
                </a:solidFill>
              </a:rPr>
              <a:t>AEMC-DPC</a:t>
            </a:r>
            <a:r>
              <a:rPr lang="fr-CA" baseline="0" dirty="0">
                <a:solidFill>
                  <a:schemeClr val="tx1"/>
                </a:solidFill>
              </a:rPr>
              <a:t>);</a:t>
            </a:r>
          </a:p>
          <a:p>
            <a:pPr>
              <a:spcBef>
                <a:spcPts val="600"/>
              </a:spcBef>
              <a:spcAft>
                <a:spcPts val="600"/>
              </a:spcAft>
            </a:pPr>
            <a:r>
              <a:rPr lang="fr-CA" baseline="0" dirty="0">
                <a:solidFill>
                  <a:schemeClr val="tx1"/>
                </a:solidFill>
              </a:rPr>
              <a:t>appuiera l’élaboration, la mise en œuvre et l’évaluation d’une </a:t>
            </a:r>
            <a:r>
              <a:rPr lang="fr-CA" b="1" baseline="0" dirty="0">
                <a:solidFill>
                  <a:schemeClr val="tx1"/>
                </a:solidFill>
              </a:rPr>
              <a:t>approche par compétences </a:t>
            </a:r>
            <a:r>
              <a:rPr lang="fr-CA" baseline="0" dirty="0">
                <a:solidFill>
                  <a:schemeClr val="tx1"/>
                </a:solidFill>
              </a:rPr>
              <a:t>en formation médicale fondée sur les besoins de l’apprenant;</a:t>
            </a:r>
            <a:endParaRPr lang="fr-CA" spc="-40" dirty="0">
              <a:solidFill>
                <a:schemeClr val="tx1"/>
              </a:solidFill>
            </a:endParaRPr>
          </a:p>
          <a:p>
            <a:pPr>
              <a:spcBef>
                <a:spcPts val="600"/>
              </a:spcBef>
              <a:spcAft>
                <a:spcPts val="600"/>
              </a:spcAft>
            </a:pPr>
            <a:r>
              <a:rPr lang="fr-CA" baseline="0" dirty="0">
                <a:solidFill>
                  <a:schemeClr val="tx1"/>
                </a:solidFill>
              </a:rPr>
              <a:t>reflètera le mouvement qui se dessine à </a:t>
            </a:r>
            <a:r>
              <a:rPr lang="fr-CA" b="1" baseline="0" dirty="0">
                <a:solidFill>
                  <a:schemeClr val="tx1"/>
                </a:solidFill>
              </a:rPr>
              <a:t>l’échelle mondiale</a:t>
            </a:r>
            <a:r>
              <a:rPr lang="fr-CA" baseline="0" dirty="0">
                <a:solidFill>
                  <a:schemeClr val="tx1"/>
                </a:solidFill>
              </a:rPr>
              <a:t> vers une approche par compétences en formation médicale, et y donnera suite.</a:t>
            </a:r>
            <a:endParaRPr lang="fr-CA" spc="-40" dirty="0">
              <a:solidFill>
                <a:schemeClr val="tx1"/>
              </a:solidFill>
            </a:endParaRPr>
          </a:p>
        </p:txBody>
      </p:sp>
      <p:sp>
        <p:nvSpPr>
          <p:cNvPr id="4" name="Picture Placeholder 3"/>
          <p:cNvSpPr>
            <a:spLocks noGrp="1"/>
          </p:cNvSpPr>
          <p:nvPr>
            <p:ph type="pic" sz="quarter" idx="13"/>
            <p:custDataLst>
              <p:tags r:id="rId3"/>
            </p:custDataLst>
          </p:nvPr>
        </p:nvSpPr>
        <p:spPr/>
      </p:sp>
      <p:pic>
        <p:nvPicPr>
          <p:cNvPr id="5" name="Picture Placeholder 4"/>
          <p:cNvPicPr>
            <a:picLocks noChangeAspect="1"/>
          </p:cNvPicPr>
          <p:nvPr>
            <p:custDataLst>
              <p:tags r:id="rId4"/>
            </p:custDataLst>
          </p:nvPr>
        </p:nvPicPr>
        <p:blipFill>
          <a:blip r:embed="rId7"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spTree>
    <p:extLst>
      <p:ext uri="{BB962C8B-B14F-4D97-AF65-F5344CB8AC3E}">
        <p14:creationId xmlns:p14="http://schemas.microsoft.com/office/powerpoint/2010/main" val="21915145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aseline="0" dirty="0"/>
              <a:t>Nouvel univers : La CPC</a:t>
            </a:r>
            <a:endParaRPr lang="fr-CA" dirty="0">
              <a:solidFill>
                <a:srgbClr val="FF0000"/>
              </a:solidFill>
            </a:endParaRPr>
          </a:p>
        </p:txBody>
      </p:sp>
      <p:sp>
        <p:nvSpPr>
          <p:cNvPr id="3" name="Content Placeholder 2"/>
          <p:cNvSpPr>
            <a:spLocks noGrp="1"/>
          </p:cNvSpPr>
          <p:nvPr>
            <p:ph idx="1"/>
            <p:custDataLst>
              <p:tags r:id="rId2"/>
            </p:custDataLst>
          </p:nvPr>
        </p:nvSpPr>
        <p:spPr/>
        <p:txBody>
          <a:bodyPr/>
          <a:lstStyle/>
          <a:p>
            <a:pPr marL="342900" lvl="0" indent="-342900">
              <a:spcBef>
                <a:spcPts val="0"/>
              </a:spcBef>
              <a:spcAft>
                <a:spcPts val="0"/>
              </a:spcAft>
            </a:pPr>
            <a:r>
              <a:rPr lang="fr-CA" baseline="0" dirty="0">
                <a:solidFill>
                  <a:schemeClr val="tx1"/>
                </a:solidFill>
                <a:latin typeface="Verdana" pitchFamily="34" charset="0"/>
                <a:ea typeface="Verdana" pitchFamily="34" charset="0"/>
                <a:cs typeface="Verdana" pitchFamily="34" charset="0"/>
              </a:rPr>
              <a:t>Par « compétence », on entend la prise des </a:t>
            </a:r>
            <a:r>
              <a:rPr lang="fr-CA" baseline="0" dirty="0" smtClean="0">
                <a:solidFill>
                  <a:schemeClr val="tx1"/>
                </a:solidFill>
                <a:latin typeface="Verdana" pitchFamily="34" charset="0"/>
                <a:ea typeface="Verdana" pitchFamily="34" charset="0"/>
                <a:cs typeface="Verdana" pitchFamily="34" charset="0"/>
              </a:rPr>
              <a:t>mesures appropriées au contexte </a:t>
            </a:r>
            <a:r>
              <a:rPr lang="fr-CA" baseline="0" dirty="0">
                <a:solidFill>
                  <a:schemeClr val="tx1"/>
                </a:solidFill>
                <a:latin typeface="Verdana" pitchFamily="34" charset="0"/>
                <a:ea typeface="Verdana" pitchFamily="34" charset="0"/>
                <a:cs typeface="Verdana" pitchFamily="34" charset="0"/>
              </a:rPr>
              <a:t>et au bon moment</a:t>
            </a:r>
          </a:p>
          <a:p>
            <a:pPr marL="342900" lvl="0" indent="-342900">
              <a:spcBef>
                <a:spcPts val="0"/>
              </a:spcBef>
              <a:spcAft>
                <a:spcPts val="0"/>
              </a:spcAft>
            </a:pPr>
            <a:endParaRPr lang="en-US" dirty="0">
              <a:solidFill>
                <a:schemeClr val="tx1"/>
              </a:solidFill>
              <a:latin typeface="Verdana" pitchFamily="34" charset="0"/>
              <a:ea typeface="Verdana" pitchFamily="34" charset="0"/>
              <a:cs typeface="Verdana" pitchFamily="34" charset="0"/>
            </a:endParaRPr>
          </a:p>
          <a:p>
            <a:pPr marL="342900" lvl="0" indent="-342900">
              <a:spcBef>
                <a:spcPts val="0"/>
              </a:spcBef>
              <a:spcAft>
                <a:spcPts val="0"/>
              </a:spcAft>
            </a:pPr>
            <a:r>
              <a:rPr lang="fr-CA" b="1" baseline="0" dirty="0">
                <a:solidFill>
                  <a:schemeClr val="tx1"/>
                </a:solidFill>
                <a:latin typeface="Verdana" panose="020B0604030504040204" pitchFamily="34" charset="0"/>
                <a:ea typeface="Verdana" panose="020B0604030504040204" pitchFamily="34" charset="0"/>
                <a:cs typeface="Verdana" panose="020B0604030504040204" pitchFamily="34" charset="0"/>
              </a:rPr>
              <a:t>La compétence mène à de meilleurs soins aux patients</a:t>
            </a:r>
            <a:endParaRPr lang="en-CA" b="1" spc="-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spcAft>
                <a:spcPts val="600"/>
              </a:spcAft>
            </a:pPr>
            <a:endParaRPr lang="en-US"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Picture Placeholder 3"/>
          <p:cNvSpPr>
            <a:spLocks noGrp="1"/>
          </p:cNvSpPr>
          <p:nvPr>
            <p:ph type="pic" sz="quarter" idx="13"/>
            <p:custDataLst>
              <p:tags r:id="rId3"/>
            </p:custDataLst>
          </p:nvPr>
        </p:nvSpPr>
        <p:spPr/>
      </p:sp>
      <p:pic>
        <p:nvPicPr>
          <p:cNvPr id="5" name="Picture Placeholder 4"/>
          <p:cNvPicPr>
            <a:picLocks noChangeAspect="1"/>
          </p:cNvPicPr>
          <p:nvPr>
            <p:custDataLst>
              <p:tags r:id="rId4"/>
            </p:custDataLst>
          </p:nvPr>
        </p:nvPicPr>
        <p:blipFill>
          <a:blip r:embed="rId7"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spTree>
    <p:extLst>
      <p:ext uri="{BB962C8B-B14F-4D97-AF65-F5344CB8AC3E}">
        <p14:creationId xmlns:p14="http://schemas.microsoft.com/office/powerpoint/2010/main" val="21915145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err="1"/>
              <a:t>Objectif</a:t>
            </a:r>
            <a:r>
              <a:rPr lang="en-US" dirty="0"/>
              <a:t> de la CPC</a:t>
            </a:r>
            <a:endParaRPr lang="en-CA" dirty="0">
              <a:solidFill>
                <a:srgbClr val="FF0000"/>
              </a:solidFill>
            </a:endParaRPr>
          </a:p>
        </p:txBody>
      </p:sp>
      <p:sp>
        <p:nvSpPr>
          <p:cNvPr id="5" name="Content Placeholder 11"/>
          <p:cNvSpPr>
            <a:spLocks noGrp="1"/>
          </p:cNvSpPr>
          <p:nvPr>
            <p:ph idx="1"/>
            <p:custDataLst>
              <p:tags r:id="rId2"/>
            </p:custDataLst>
          </p:nvPr>
        </p:nvSpPr>
        <p:spPr>
          <a:xfrm>
            <a:off x="762000" y="2133600"/>
            <a:ext cx="7391400" cy="2590800"/>
          </a:xfrm>
          <a:noFill/>
          <a:ln w="101600" cap="rnd" cmpd="dbl">
            <a:solidFill>
              <a:srgbClr val="003152"/>
            </a:solidFill>
            <a:prstDash val="solid"/>
            <a:round/>
          </a:ln>
        </p:spPr>
        <p:txBody>
          <a:bodyPr anchor="ctr" anchorCtr="1">
            <a:normAutofit/>
          </a:bodyPr>
          <a:lstStyle/>
          <a:p>
            <a:pPr marL="0" indent="0" algn="ctr">
              <a:buNone/>
            </a:pPr>
            <a:r>
              <a:rPr lang="fr-CA" dirty="0">
                <a:solidFill>
                  <a:schemeClr val="tx1"/>
                </a:solidFill>
              </a:rPr>
              <a:t>La CPC a pour but d’</a:t>
            </a:r>
            <a:r>
              <a:rPr lang="fr-CA" b="1" dirty="0">
                <a:solidFill>
                  <a:schemeClr val="tx1"/>
                </a:solidFill>
              </a:rPr>
              <a:t>améliorer</a:t>
            </a:r>
            <a:r>
              <a:rPr lang="fr-CA" dirty="0">
                <a:solidFill>
                  <a:schemeClr val="tx1"/>
                </a:solidFill>
              </a:rPr>
              <a:t> la santé des Canadiens et les soins qui leur sont prodigués en </a:t>
            </a:r>
            <a:r>
              <a:rPr lang="fr-CA" b="1" dirty="0">
                <a:solidFill>
                  <a:schemeClr val="tx1"/>
                </a:solidFill>
              </a:rPr>
              <a:t>préparant</a:t>
            </a:r>
            <a:r>
              <a:rPr lang="fr-CA" dirty="0">
                <a:solidFill>
                  <a:schemeClr val="tx1"/>
                </a:solidFill>
              </a:rPr>
              <a:t> les médecins spécialistes à répondre aux </a:t>
            </a:r>
            <a:r>
              <a:rPr lang="fr-CA" b="1" dirty="0">
                <a:solidFill>
                  <a:schemeClr val="tx1"/>
                </a:solidFill>
              </a:rPr>
              <a:t>besoins changeants de leurs patients</a:t>
            </a:r>
            <a:r>
              <a:rPr lang="fr-CA" dirty="0">
                <a:solidFill>
                  <a:schemeClr val="tx1"/>
                </a:solidFill>
              </a:rPr>
              <a:t>.</a:t>
            </a:r>
          </a:p>
        </p:txBody>
      </p:sp>
    </p:spTree>
    <p:extLst>
      <p:ext uri="{BB962C8B-B14F-4D97-AF65-F5344CB8AC3E}">
        <p14:creationId xmlns:p14="http://schemas.microsoft.com/office/powerpoint/2010/main" val="9594844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aseline="0"/>
              <a:t>Période de questions</a:t>
            </a:r>
            <a:endParaRPr lang="fr-CA" dirty="0"/>
          </a:p>
        </p:txBody>
      </p:sp>
      <p:sp>
        <p:nvSpPr>
          <p:cNvPr id="4" name="Slide Number Placeholder 3"/>
          <p:cNvSpPr>
            <a:spLocks noGrp="1"/>
          </p:cNvSpPr>
          <p:nvPr>
            <p:ph type="sldNum" sz="quarter" idx="12"/>
            <p:custDataLst>
              <p:tags r:id="rId2"/>
            </p:custDataLst>
          </p:nvPr>
        </p:nvSpPr>
        <p:spPr/>
        <p:txBody>
          <a:bodyPr/>
          <a:lstStyle/>
          <a:p>
            <a:fld id="{51EBB4C4-B395-064C-BD76-B6B6D3504CC4}" type="slidenum">
              <a:rPr lang="fr-CA" smtClean="0">
                <a:solidFill>
                  <a:prstClr val="black">
                    <a:tint val="75000"/>
                  </a:prstClr>
                </a:solidFill>
              </a:rPr>
              <a:pPr/>
              <a:t>15</a:t>
            </a:fld>
            <a:endParaRPr lang="fr-CA">
              <a:solidFill>
                <a:prstClr val="black">
                  <a:tint val="75000"/>
                </a:prstClr>
              </a:solidFill>
            </a:endParaRPr>
          </a:p>
        </p:txBody>
      </p:sp>
      <p:pic>
        <p:nvPicPr>
          <p:cNvPr id="1026" name="Picture 2" descr="http://viamatti.com/wp-content/uploads/ask-questions-003.png"/>
          <p:cNvPicPr>
            <a:picLocks noGrp="1" noChangeAspect="1" noChangeArrowheads="1"/>
          </p:cNvPicPr>
          <p:nvPr>
            <p:ph idx="1"/>
            <p:custDataLst>
              <p:tags r:id="rId3"/>
            </p:custDataLst>
          </p:nvPr>
        </p:nvPicPr>
        <p:blipFill>
          <a:blip r:embed="rId9" cstate="screen">
            <a:extLst>
              <a:ext uri="{28A0092B-C50C-407E-A947-70E740481C1C}">
                <a14:useLocalDpi xmlns:a14="http://schemas.microsoft.com/office/drawing/2010/main"/>
              </a:ext>
            </a:extLst>
          </a:blip>
          <a:srcRect/>
          <a:stretch>
            <a:fillRect/>
          </a:stretch>
        </p:blipFill>
        <p:spPr bwMode="auto">
          <a:xfrm>
            <a:off x="1301458" y="1828800"/>
            <a:ext cx="6464884"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pour une image  6"/>
          <p:cNvSpPr>
            <a:spLocks noGrp="1"/>
          </p:cNvSpPr>
          <p:nvPr>
            <p:ph type="pic" sz="quarter" idx="13"/>
            <p:custDataLst>
              <p:tags r:id="rId4"/>
            </p:custDataLst>
          </p:nvPr>
        </p:nvSpPr>
        <p:spPr/>
      </p:sp>
      <p:sp>
        <p:nvSpPr>
          <p:cNvPr id="9" name="ZoneTexte 8"/>
          <p:cNvSpPr txBox="1"/>
          <p:nvPr>
            <p:custDataLst>
              <p:tags r:id="rId5"/>
            </p:custDataLst>
          </p:nvPr>
        </p:nvSpPr>
        <p:spPr>
          <a:xfrm>
            <a:off x="4648200" y="2266948"/>
            <a:ext cx="3419475" cy="1200329"/>
          </a:xfrm>
          <a:prstGeom prst="rect">
            <a:avLst/>
          </a:prstGeom>
          <a:solidFill>
            <a:schemeClr val="bg1"/>
          </a:solidFill>
        </p:spPr>
        <p:txBody>
          <a:bodyPr wrap="square" rtlCol="0">
            <a:spAutoFit/>
          </a:bodyPr>
          <a:lstStyle/>
          <a:p>
            <a:pPr defTabSz="457200"/>
            <a:r>
              <a:rPr lang="fr-CA" sz="3600" b="1" baseline="0">
                <a:solidFill>
                  <a:prstClr val="black"/>
                </a:solidFill>
                <a:latin typeface="Verdana" pitchFamily="34" charset="0"/>
                <a:ea typeface="Verdana" pitchFamily="34" charset="0"/>
                <a:cs typeface="Verdana" pitchFamily="34" charset="0"/>
              </a:rPr>
              <a:t>POSEZ VOS QUESTIONS</a:t>
            </a:r>
            <a:endParaRPr lang="fr-CA" sz="3600" b="1" dirty="0">
              <a:solidFill>
                <a:prstClr val="black"/>
              </a:solidFill>
              <a:latin typeface="Verdana" pitchFamily="34" charset="0"/>
              <a:ea typeface="Verdana" pitchFamily="34" charset="0"/>
              <a:cs typeface="Verdana" pitchFamily="34" charset="0"/>
            </a:endParaRPr>
          </a:p>
        </p:txBody>
      </p:sp>
      <p:pic>
        <p:nvPicPr>
          <p:cNvPr id="10" name="Picture Placeholder 4"/>
          <p:cNvPicPr>
            <a:picLocks noChangeAspect="1"/>
          </p:cNvPicPr>
          <p:nvPr>
            <p:custDataLst>
              <p:tags r:id="rId6"/>
            </p:custDataLst>
          </p:nvPr>
        </p:nvPicPr>
        <p:blipFill>
          <a:blip r:embed="rId10"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spTree>
    <p:extLst>
      <p:ext uri="{BB962C8B-B14F-4D97-AF65-F5344CB8AC3E}">
        <p14:creationId xmlns:p14="http://schemas.microsoft.com/office/powerpoint/2010/main" val="7414855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p:cNvPicPr>
            <a:picLocks noGrp="1" noChangeAspect="1"/>
          </p:cNvPicPr>
          <p:nvPr>
            <p:ph type="pic" sz="quarter" idx="13"/>
            <p:custDataLst>
              <p:tags r:id="rId1"/>
            </p:custDataLst>
          </p:nvPr>
        </p:nvPicPr>
        <p:blipFill>
          <a:blip r:embed="rId15" cstate="email">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a:ext>
            </a:extLst>
          </a:blip>
          <a:srcRect/>
          <a:stretch>
            <a:fillRect/>
          </a:stretch>
        </p:blipFill>
        <p:spPr/>
      </p:pic>
      <p:pic>
        <p:nvPicPr>
          <p:cNvPr id="18" name="Picture Placeholder 17"/>
          <p:cNvPicPr>
            <a:picLocks noGrp="1" noChangeAspect="1"/>
          </p:cNvPicPr>
          <p:nvPr>
            <p:ph type="pic" sz="quarter" idx="14"/>
            <p:custDataLst>
              <p:tags r:id="rId2"/>
            </p:custDataLst>
          </p:nvPr>
        </p:nvPicPr>
        <p:blipFill>
          <a:blip r:embed="rId17" cstate="email">
            <a:extLst>
              <a:ext uri="{BEBA8EAE-BF5A-486C-A8C5-ECC9F3942E4B}">
                <a14:imgProps xmlns:a14="http://schemas.microsoft.com/office/drawing/2010/main">
                  <a14:imgLayer r:embed="rId18">
                    <a14:imgEffect>
                      <a14:saturation sat="0"/>
                    </a14:imgEffect>
                  </a14:imgLayer>
                </a14:imgProps>
              </a:ext>
              <a:ext uri="{28A0092B-C50C-407E-A947-70E740481C1C}">
                <a14:useLocalDpi xmlns:a14="http://schemas.microsoft.com/office/drawing/2010/main"/>
              </a:ext>
            </a:extLst>
          </a:blip>
          <a:srcRect/>
          <a:stretch>
            <a:fillRect/>
          </a:stretch>
        </p:blipFill>
        <p:spPr/>
      </p:pic>
      <p:pic>
        <p:nvPicPr>
          <p:cNvPr id="27" name="Picture Placeholder 26"/>
          <p:cNvPicPr>
            <a:picLocks noGrp="1" noChangeAspect="1"/>
          </p:cNvPicPr>
          <p:nvPr>
            <p:ph type="pic" sz="quarter" idx="10"/>
            <p:custDataLst>
              <p:tags r:id="rId3"/>
            </p:custDataLst>
          </p:nvPr>
        </p:nvPicPr>
        <p:blipFill>
          <a:blip r:embed="rId19" cstate="email">
            <a:extLst>
              <a:ext uri="{BEBA8EAE-BF5A-486C-A8C5-ECC9F3942E4B}">
                <a14:imgProps xmlns:a14="http://schemas.microsoft.com/office/drawing/2010/main">
                  <a14:imgLayer r:embed="rId20">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8" name="Rectangle 7"/>
          <p:cNvSpPr/>
          <p:nvPr>
            <p:custDataLst>
              <p:tags r:id="rId4"/>
            </p:custDataLst>
          </p:nvPr>
        </p:nvSpPr>
        <p:spPr>
          <a:xfrm>
            <a:off x="0" y="2"/>
            <a:ext cx="9144001" cy="6857998"/>
          </a:xfrm>
          <a:prstGeom prst="rect">
            <a:avLst/>
          </a:prstGeom>
          <a:solidFill>
            <a:srgbClr val="003152">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custDataLst>
              <p:tags r:id="rId5"/>
            </p:custDataLst>
          </p:nvPr>
        </p:nvSpPr>
        <p:spPr>
          <a:xfrm>
            <a:off x="685800" y="5032816"/>
            <a:ext cx="7772400" cy="14120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custDataLst>
              <p:tags r:id="rId6"/>
            </p:custDataLst>
          </p:nvPr>
        </p:nvCxnSpPr>
        <p:spPr>
          <a:xfrm>
            <a:off x="3448730" y="5555327"/>
            <a:ext cx="0" cy="474775"/>
          </a:xfrm>
          <a:prstGeom prst="line">
            <a:avLst/>
          </a:prstGeom>
          <a:noFill/>
          <a:ln w="12700" cap="flat" cmpd="sng" algn="ctr">
            <a:solidFill>
              <a:srgbClr val="93875D"/>
            </a:solidFill>
            <a:prstDash val="solid"/>
          </a:ln>
          <a:effectLst/>
        </p:spPr>
      </p:cxnSp>
      <p:cxnSp>
        <p:nvCxnSpPr>
          <p:cNvPr id="12" name="Straight Connector 11"/>
          <p:cNvCxnSpPr/>
          <p:nvPr>
            <p:custDataLst>
              <p:tags r:id="rId7"/>
            </p:custDataLst>
          </p:nvPr>
        </p:nvCxnSpPr>
        <p:spPr>
          <a:xfrm>
            <a:off x="5658530" y="5555327"/>
            <a:ext cx="0" cy="474775"/>
          </a:xfrm>
          <a:prstGeom prst="line">
            <a:avLst/>
          </a:prstGeom>
          <a:noFill/>
          <a:ln w="12700" cap="flat" cmpd="sng" algn="ctr">
            <a:solidFill>
              <a:srgbClr val="93875D"/>
            </a:solidFill>
            <a:prstDash val="solid"/>
          </a:ln>
          <a:effectLst/>
        </p:spPr>
      </p:cxnSp>
      <p:pic>
        <p:nvPicPr>
          <p:cNvPr id="13" name="Picture 12"/>
          <p:cNvPicPr>
            <a:picLocks noChangeAspect="1"/>
          </p:cNvPicPr>
          <p:nvPr>
            <p:custDataLst>
              <p:tags r:id="rId8"/>
            </p:custDataLst>
          </p:nvPr>
        </p:nvPicPr>
        <p:blipFill>
          <a:blip r:embed="rId21" cstate="email">
            <a:extLst>
              <a:ext uri="{28A0092B-C50C-407E-A947-70E740481C1C}">
                <a14:useLocalDpi xmlns:a14="http://schemas.microsoft.com/office/drawing/2010/main"/>
              </a:ext>
            </a:extLst>
          </a:blip>
          <a:stretch>
            <a:fillRect/>
          </a:stretch>
        </p:blipFill>
        <p:spPr>
          <a:xfrm>
            <a:off x="5900712" y="5576848"/>
            <a:ext cx="2075307" cy="409184"/>
          </a:xfrm>
          <a:prstGeom prst="rect">
            <a:avLst/>
          </a:prstGeom>
        </p:spPr>
      </p:pic>
      <p:pic>
        <p:nvPicPr>
          <p:cNvPr id="14" name="Picture 13"/>
          <p:cNvPicPr>
            <a:picLocks noChangeAspect="1"/>
          </p:cNvPicPr>
          <p:nvPr>
            <p:custDataLst>
              <p:tags r:id="rId9"/>
            </p:custDataLst>
          </p:nvPr>
        </p:nvPicPr>
        <p:blipFill>
          <a:blip r:embed="rId22" cstate="email">
            <a:extLst>
              <a:ext uri="{28A0092B-C50C-407E-A947-70E740481C1C}">
                <a14:useLocalDpi xmlns:a14="http://schemas.microsoft.com/office/drawing/2010/main"/>
              </a:ext>
            </a:extLst>
          </a:blip>
          <a:stretch>
            <a:fillRect/>
          </a:stretch>
        </p:blipFill>
        <p:spPr>
          <a:xfrm>
            <a:off x="3737230" y="5391150"/>
            <a:ext cx="1669539" cy="802800"/>
          </a:xfrm>
          <a:prstGeom prst="rect">
            <a:avLst/>
          </a:prstGeom>
        </p:spPr>
      </p:pic>
      <p:pic>
        <p:nvPicPr>
          <p:cNvPr id="15" name="Picture 14" descr="Title Slide_external_bilfr3.jpg"/>
          <p:cNvPicPr>
            <a:picLocks noChangeAspect="1"/>
          </p:cNvPicPr>
          <p:nvPr>
            <p:custDataLst>
              <p:tags r:id="rId10"/>
            </p:custDataLst>
          </p:nvPr>
        </p:nvPicPr>
        <p:blipFill>
          <a:blip r:embed="rId23" cstate="email">
            <a:extLst>
              <a:ext uri="{28A0092B-C50C-407E-A947-70E740481C1C}">
                <a14:useLocalDpi xmlns:a14="http://schemas.microsoft.com/office/drawing/2010/main"/>
              </a:ext>
            </a:extLst>
          </a:blip>
          <a:stretch>
            <a:fillRect/>
          </a:stretch>
        </p:blipFill>
        <p:spPr>
          <a:xfrm>
            <a:off x="888195" y="5109587"/>
            <a:ext cx="2499360" cy="1286256"/>
          </a:xfrm>
          <a:prstGeom prst="rect">
            <a:avLst/>
          </a:prstGeom>
        </p:spPr>
      </p:pic>
      <p:sp>
        <p:nvSpPr>
          <p:cNvPr id="2" name="Title 1"/>
          <p:cNvSpPr>
            <a:spLocks noGrp="1"/>
          </p:cNvSpPr>
          <p:nvPr>
            <p:ph type="title"/>
            <p:custDataLst>
              <p:tags r:id="rId11"/>
            </p:custDataLst>
          </p:nvPr>
        </p:nvSpPr>
        <p:spPr/>
        <p:txBody>
          <a:bodyPr/>
          <a:lstStyle/>
          <a:p>
            <a:endParaRPr lang="en-CA"/>
          </a:p>
        </p:txBody>
      </p:sp>
      <p:sp>
        <p:nvSpPr>
          <p:cNvPr id="16" name="Title 5"/>
          <p:cNvSpPr txBox="1">
            <a:spLocks/>
          </p:cNvSpPr>
          <p:nvPr>
            <p:custDataLst>
              <p:tags r:id="rId12"/>
            </p:custDataLst>
          </p:nvPr>
        </p:nvSpPr>
        <p:spPr>
          <a:xfrm>
            <a:off x="457200" y="2313000"/>
            <a:ext cx="8229600" cy="2232000"/>
          </a:xfrm>
          <a:prstGeom prst="rect">
            <a:avLst/>
          </a:prstGeom>
          <a:solidFill>
            <a:srgbClr val="9A8F60"/>
          </a:solidFill>
          <a:ln w="28575">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Verdana"/>
                <a:ea typeface="+mj-ea"/>
                <a:cs typeface="Verdana"/>
              </a:defRPr>
            </a:lvl1pPr>
          </a:lstStyle>
          <a:p>
            <a:pPr>
              <a:spcBef>
                <a:spcPts val="600"/>
              </a:spcBef>
              <a:spcAft>
                <a:spcPts val="600"/>
              </a:spcAft>
            </a:pPr>
            <a:r>
              <a:rPr lang="fr-CA" sz="4000" baseline="0" dirty="0"/>
              <a:t>Étapes, jalons et </a:t>
            </a:r>
            <a:r>
              <a:rPr lang="fr-CA" sz="4000" baseline="0" dirty="0" smtClean="0"/>
              <a:t>activités professionnelles confiables</a:t>
            </a:r>
            <a:endParaRPr lang="fr-CA" sz="3600" dirty="0"/>
          </a:p>
        </p:txBody>
      </p:sp>
    </p:spTree>
    <p:extLst>
      <p:ext uri="{BB962C8B-B14F-4D97-AF65-F5344CB8AC3E}">
        <p14:creationId xmlns:p14="http://schemas.microsoft.com/office/powerpoint/2010/main" val="16684437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aseline="0" dirty="0"/>
              <a:t>Le continuum de </a:t>
            </a:r>
            <a:r>
              <a:rPr lang="fr-CA" baseline="0" dirty="0" smtClean="0"/>
              <a:t/>
            </a:r>
            <a:br>
              <a:rPr lang="fr-CA" baseline="0" dirty="0" smtClean="0"/>
            </a:br>
            <a:r>
              <a:rPr lang="fr-CA" baseline="0" dirty="0" smtClean="0"/>
              <a:t>la </a:t>
            </a:r>
            <a:r>
              <a:rPr lang="fr-CA" baseline="0" dirty="0"/>
              <a:t>compétence</a:t>
            </a:r>
            <a:endParaRPr lang="fr-CA" dirty="0"/>
          </a:p>
        </p:txBody>
      </p:sp>
      <p:pic>
        <p:nvPicPr>
          <p:cNvPr id="6" name="Content Placeholder 5"/>
          <p:cNvPicPr>
            <a:picLocks noGrp="1" noChangeAspect="1"/>
          </p:cNvPicPr>
          <p:nvPr>
            <p:ph idx="1"/>
            <p:custDataLst>
              <p:tags r:id="rId2"/>
            </p:custDataLst>
          </p:nvPr>
        </p:nvPicPr>
        <p:blipFill rotWithShape="1">
          <a:blip r:embed="rId7" cstate="print">
            <a:extLst>
              <a:ext uri="{28A0092B-C50C-407E-A947-70E740481C1C}">
                <a14:useLocalDpi xmlns:a14="http://schemas.microsoft.com/office/drawing/2010/main" val="0"/>
              </a:ext>
            </a:extLst>
          </a:blip>
          <a:srcRect l="10847" t="14635" r="9934" b="2937"/>
          <a:stretch/>
        </p:blipFill>
        <p:spPr>
          <a:xfrm>
            <a:off x="1981200" y="1396554"/>
            <a:ext cx="5067326" cy="5004246"/>
          </a:xfrm>
        </p:spPr>
      </p:pic>
      <p:sp>
        <p:nvSpPr>
          <p:cNvPr id="4" name="Picture Placeholder 3"/>
          <p:cNvSpPr>
            <a:spLocks noGrp="1"/>
          </p:cNvSpPr>
          <p:nvPr>
            <p:ph type="pic" sz="quarter" idx="13"/>
            <p:custDataLst>
              <p:tags r:id="rId3"/>
            </p:custDataLst>
          </p:nvPr>
        </p:nvSpPr>
        <p:spPr/>
      </p:sp>
      <p:pic>
        <p:nvPicPr>
          <p:cNvPr id="5" name="Picture Placeholder 4"/>
          <p:cNvPicPr>
            <a:picLocks noChangeAspect="1"/>
          </p:cNvPicPr>
          <p:nvPr>
            <p:custDataLst>
              <p:tags r:id="rId4"/>
            </p:custDataLst>
          </p:nvPr>
        </p:nvPicPr>
        <p:blipFill>
          <a:blip r:embed="rId8"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spTree>
    <p:extLst>
      <p:ext uri="{BB962C8B-B14F-4D97-AF65-F5344CB8AC3E}">
        <p14:creationId xmlns:p14="http://schemas.microsoft.com/office/powerpoint/2010/main" val="17702371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aseline="0" dirty="0"/>
              <a:t>Jalons et </a:t>
            </a:r>
            <a:r>
              <a:rPr lang="fr-CA" baseline="0" dirty="0" smtClean="0"/>
              <a:t>APC </a:t>
            </a:r>
            <a:r>
              <a:rPr lang="fr-CA" baseline="0" dirty="0"/>
              <a:t>à chaque étape de la progression</a:t>
            </a:r>
            <a:endParaRPr lang="fr-CA" dirty="0"/>
          </a:p>
        </p:txBody>
      </p:sp>
      <p:pic>
        <p:nvPicPr>
          <p:cNvPr id="5" name="Picture Placeholder 4"/>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sp>
        <p:nvSpPr>
          <p:cNvPr id="6" name="Content Placeholder 2"/>
          <p:cNvSpPr>
            <a:spLocks noGrp="1"/>
          </p:cNvSpPr>
          <p:nvPr>
            <p:ph idx="1"/>
            <p:custDataLst>
              <p:tags r:id="rId3"/>
            </p:custDataLst>
          </p:nvPr>
        </p:nvSpPr>
        <p:spPr>
          <a:xfrm>
            <a:off x="578988" y="1676400"/>
            <a:ext cx="7803011" cy="4419600"/>
          </a:xfrm>
        </p:spPr>
        <p:txBody>
          <a:bodyPr>
            <a:normAutofit fontScale="92500"/>
          </a:bodyPr>
          <a:lstStyle/>
          <a:p>
            <a:r>
              <a:rPr lang="fr-CA" b="1" baseline="0" dirty="0">
                <a:solidFill>
                  <a:schemeClr val="tx1"/>
                </a:solidFill>
              </a:rPr>
              <a:t>Jalon — </a:t>
            </a:r>
            <a:r>
              <a:rPr lang="fr-CA" sz="2400" baseline="0" dirty="0">
                <a:solidFill>
                  <a:schemeClr val="tx1"/>
                </a:solidFill>
              </a:rPr>
              <a:t>Un marqueur défini, observable des </a:t>
            </a:r>
            <a:r>
              <a:rPr lang="fr-CA" sz="2400" b="1" baseline="0" dirty="0">
                <a:solidFill>
                  <a:schemeClr val="tx1"/>
                </a:solidFill>
              </a:rPr>
              <a:t>habiletés</a:t>
            </a:r>
            <a:r>
              <a:rPr lang="fr-CA" sz="2400" baseline="0" dirty="0">
                <a:solidFill>
                  <a:schemeClr val="tx1"/>
                </a:solidFill>
              </a:rPr>
              <a:t> d’une </a:t>
            </a:r>
            <a:r>
              <a:rPr lang="fr-CA" sz="2400" baseline="0" dirty="0" smtClean="0">
                <a:solidFill>
                  <a:schemeClr val="tx1"/>
                </a:solidFill>
              </a:rPr>
              <a:t>personne</a:t>
            </a:r>
            <a:r>
              <a:rPr lang="fr-CA" sz="2400" dirty="0" smtClean="0">
                <a:solidFill>
                  <a:schemeClr val="tx1"/>
                </a:solidFill>
              </a:rPr>
              <a:t> </a:t>
            </a:r>
            <a:r>
              <a:rPr lang="fr-CA" sz="2400" baseline="0" dirty="0" smtClean="0">
                <a:solidFill>
                  <a:schemeClr val="tx1"/>
                </a:solidFill>
              </a:rPr>
              <a:t>le </a:t>
            </a:r>
            <a:r>
              <a:rPr lang="fr-CA" sz="2400" baseline="0" dirty="0">
                <a:solidFill>
                  <a:schemeClr val="tx1"/>
                </a:solidFill>
              </a:rPr>
              <a:t>long </a:t>
            </a:r>
            <a:r>
              <a:rPr lang="fr-CA" sz="2400" baseline="0" dirty="0" smtClean="0">
                <a:solidFill>
                  <a:schemeClr val="tx1"/>
                </a:solidFill>
              </a:rPr>
              <a:t/>
            </a:r>
            <a:br>
              <a:rPr lang="fr-CA" sz="2400" baseline="0" dirty="0" smtClean="0">
                <a:solidFill>
                  <a:schemeClr val="tx1"/>
                </a:solidFill>
              </a:rPr>
            </a:br>
            <a:r>
              <a:rPr lang="fr-CA" sz="2400" baseline="0" dirty="0" smtClean="0">
                <a:solidFill>
                  <a:schemeClr val="tx1"/>
                </a:solidFill>
              </a:rPr>
              <a:t>d’un </a:t>
            </a:r>
            <a:r>
              <a:rPr lang="fr-CA" sz="2400" baseline="0" dirty="0">
                <a:solidFill>
                  <a:schemeClr val="tx1"/>
                </a:solidFill>
              </a:rPr>
              <a:t>continuum de développement</a:t>
            </a:r>
          </a:p>
          <a:p>
            <a:pPr lvl="1">
              <a:buFont typeface="Courier New" panose="02070309020205020404" pitchFamily="49" charset="0"/>
              <a:buChar char="o"/>
            </a:pPr>
            <a:r>
              <a:rPr lang="fr-CA" sz="2200" baseline="0" dirty="0">
                <a:solidFill>
                  <a:schemeClr val="tx1"/>
                </a:solidFill>
              </a:rPr>
              <a:t>Utilisé en planification et enseignement</a:t>
            </a:r>
          </a:p>
          <a:p>
            <a:pPr lvl="1">
              <a:buFont typeface="Courier New" panose="02070309020205020404" pitchFamily="49" charset="0"/>
              <a:buChar char="o"/>
            </a:pPr>
            <a:r>
              <a:rPr lang="fr-CA" sz="2200" baseline="0" dirty="0">
                <a:solidFill>
                  <a:schemeClr val="tx1"/>
                </a:solidFill>
              </a:rPr>
              <a:t>Fondé sur les rôles </a:t>
            </a:r>
            <a:r>
              <a:rPr lang="fr-CA" sz="2200" baseline="0" dirty="0" err="1">
                <a:solidFill>
                  <a:schemeClr val="tx1"/>
                </a:solidFill>
              </a:rPr>
              <a:t>CanMEDS</a:t>
            </a:r>
            <a:endParaRPr lang="fr-CA" sz="2200" baseline="0" dirty="0">
              <a:solidFill>
                <a:schemeClr val="tx1"/>
              </a:solidFill>
            </a:endParaRPr>
          </a:p>
          <a:p>
            <a:endParaRPr lang="en-US" sz="1000" dirty="0" smtClean="0">
              <a:solidFill>
                <a:schemeClr val="tx1"/>
              </a:solidFill>
            </a:endParaRPr>
          </a:p>
          <a:p>
            <a:r>
              <a:rPr lang="fr-FR" b="1" dirty="0" smtClean="0">
                <a:solidFill>
                  <a:schemeClr val="tx1"/>
                </a:solidFill>
              </a:rPr>
              <a:t>Activité professionnelle confiable (APC)</a:t>
            </a:r>
            <a:r>
              <a:rPr lang="fr-CA" baseline="0" dirty="0" smtClean="0">
                <a:solidFill>
                  <a:schemeClr val="tx1"/>
                </a:solidFill>
              </a:rPr>
              <a:t> </a:t>
            </a:r>
            <a:r>
              <a:rPr lang="fr-CA" baseline="0" dirty="0">
                <a:solidFill>
                  <a:schemeClr val="tx1"/>
                </a:solidFill>
              </a:rPr>
              <a:t>— Une </a:t>
            </a:r>
            <a:r>
              <a:rPr lang="fr-CA" b="1" baseline="0" dirty="0">
                <a:solidFill>
                  <a:schemeClr val="tx1"/>
                </a:solidFill>
              </a:rPr>
              <a:t>tâche</a:t>
            </a:r>
            <a:r>
              <a:rPr lang="fr-CA" baseline="0" dirty="0">
                <a:solidFill>
                  <a:schemeClr val="tx1"/>
                </a:solidFill>
              </a:rPr>
              <a:t> essentielle d’une « discipline » qu’une personne </a:t>
            </a:r>
            <a:r>
              <a:rPr lang="fr-CA" baseline="0" dirty="0" smtClean="0">
                <a:solidFill>
                  <a:schemeClr val="tx1"/>
                </a:solidFill>
              </a:rPr>
              <a:t>est jugée </a:t>
            </a:r>
            <a:r>
              <a:rPr lang="fr-CA" baseline="0" dirty="0">
                <a:solidFill>
                  <a:schemeClr val="tx1"/>
                </a:solidFill>
              </a:rPr>
              <a:t>apte à </a:t>
            </a:r>
            <a:r>
              <a:rPr lang="fr-CA" baseline="0" dirty="0" smtClean="0">
                <a:solidFill>
                  <a:schemeClr val="tx1"/>
                </a:solidFill>
              </a:rPr>
              <a:t>réaliser de </a:t>
            </a:r>
            <a:r>
              <a:rPr lang="fr-CA" baseline="0" dirty="0">
                <a:solidFill>
                  <a:schemeClr val="tx1"/>
                </a:solidFill>
              </a:rPr>
              <a:t>manière </a:t>
            </a:r>
            <a:r>
              <a:rPr lang="fr-CA" baseline="0" dirty="0" smtClean="0">
                <a:solidFill>
                  <a:schemeClr val="tx1"/>
                </a:solidFill>
              </a:rPr>
              <a:t/>
            </a:r>
            <a:br>
              <a:rPr lang="fr-CA" baseline="0" dirty="0" smtClean="0">
                <a:solidFill>
                  <a:schemeClr val="tx1"/>
                </a:solidFill>
              </a:rPr>
            </a:br>
            <a:r>
              <a:rPr lang="fr-CA" baseline="0" dirty="0" smtClean="0">
                <a:solidFill>
                  <a:schemeClr val="tx1"/>
                </a:solidFill>
              </a:rPr>
              <a:t>autonome </a:t>
            </a:r>
            <a:r>
              <a:rPr lang="fr-CA" baseline="0" dirty="0">
                <a:solidFill>
                  <a:schemeClr val="tx1"/>
                </a:solidFill>
              </a:rPr>
              <a:t>dans un contexte donné</a:t>
            </a:r>
          </a:p>
          <a:p>
            <a:pPr lvl="1">
              <a:buFont typeface="Courier New" panose="02070309020205020404" pitchFamily="49" charset="0"/>
              <a:buChar char="o"/>
            </a:pPr>
            <a:r>
              <a:rPr lang="fr-CA" sz="2200" baseline="0" dirty="0" smtClean="0">
                <a:solidFill>
                  <a:schemeClr val="tx1"/>
                </a:solidFill>
              </a:rPr>
              <a:t>Utilisée </a:t>
            </a:r>
            <a:r>
              <a:rPr lang="fr-CA" sz="2200" baseline="0" dirty="0">
                <a:solidFill>
                  <a:schemeClr val="tx1"/>
                </a:solidFill>
              </a:rPr>
              <a:t>en évaluation</a:t>
            </a:r>
          </a:p>
          <a:p>
            <a:pPr lvl="1">
              <a:buFont typeface="Courier New" panose="02070309020205020404" pitchFamily="49" charset="0"/>
              <a:buChar char="o"/>
            </a:pPr>
            <a:r>
              <a:rPr lang="fr-CA" sz="2200" baseline="0" dirty="0">
                <a:solidFill>
                  <a:schemeClr val="tx1"/>
                </a:solidFill>
              </a:rPr>
              <a:t>Englobe de nombreux jalons</a:t>
            </a:r>
          </a:p>
          <a:p>
            <a:pPr lvl="1"/>
            <a:endParaRPr lang="en-CA" sz="2200" dirty="0">
              <a:solidFill>
                <a:schemeClr val="tx1"/>
              </a:solidFill>
            </a:endParaRPr>
          </a:p>
          <a:p>
            <a:endParaRPr lang="en-US" sz="2400" dirty="0">
              <a:solidFill>
                <a:schemeClr val="tx1"/>
              </a:solidFill>
            </a:endParaRPr>
          </a:p>
          <a:p>
            <a:endParaRPr lang="en-US" sz="1050" dirty="0" smtClean="0">
              <a:solidFill>
                <a:schemeClr val="tx1"/>
              </a:solidFill>
            </a:endParaRPr>
          </a:p>
          <a:p>
            <a:endParaRPr lang="en-US" dirty="0"/>
          </a:p>
        </p:txBody>
      </p:sp>
      <p:sp>
        <p:nvSpPr>
          <p:cNvPr id="3" name="TextBox 2"/>
          <p:cNvSpPr txBox="1"/>
          <p:nvPr/>
        </p:nvSpPr>
        <p:spPr>
          <a:xfrm>
            <a:off x="6400799" y="5911334"/>
            <a:ext cx="87053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7702371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aseline="0" dirty="0"/>
              <a:t>Enseignement et évaluation </a:t>
            </a:r>
            <a:r>
              <a:rPr lang="fr-CA" baseline="0" dirty="0" smtClean="0"/>
              <a:t>avec les </a:t>
            </a:r>
            <a:r>
              <a:rPr lang="fr-CA" baseline="0" dirty="0"/>
              <a:t>jalons et </a:t>
            </a:r>
            <a:r>
              <a:rPr lang="fr-CA" baseline="0" dirty="0" smtClean="0"/>
              <a:t>les APC</a:t>
            </a:r>
            <a:endParaRPr lang="fr-CA" dirty="0"/>
          </a:p>
        </p:txBody>
      </p:sp>
      <p:sp>
        <p:nvSpPr>
          <p:cNvPr id="3" name="Content Placeholder 2"/>
          <p:cNvSpPr>
            <a:spLocks noGrp="1"/>
          </p:cNvSpPr>
          <p:nvPr>
            <p:ph idx="1"/>
            <p:custDataLst>
              <p:tags r:id="rId2"/>
            </p:custDataLst>
          </p:nvPr>
        </p:nvSpPr>
        <p:spPr/>
        <p:txBody>
          <a:bodyPr>
            <a:normAutofit lnSpcReduction="10000"/>
          </a:bodyPr>
          <a:lstStyle/>
          <a:p>
            <a:r>
              <a:rPr lang="fr-CA" baseline="0" dirty="0">
                <a:solidFill>
                  <a:schemeClr val="tx1"/>
                </a:solidFill>
              </a:rPr>
              <a:t>Les éducateurs se serviront des jalons pour concevoir des activités pédagogiques et enseigner des </a:t>
            </a:r>
            <a:r>
              <a:rPr lang="fr-CA" dirty="0">
                <a:solidFill>
                  <a:schemeClr val="tx1"/>
                </a:solidFill>
              </a:rPr>
              <a:t>habiletés précises</a:t>
            </a:r>
            <a:r>
              <a:rPr lang="fr-CA" baseline="0" dirty="0">
                <a:solidFill>
                  <a:schemeClr val="tx1"/>
                </a:solidFill>
              </a:rPr>
              <a:t>.</a:t>
            </a:r>
          </a:p>
          <a:p>
            <a:r>
              <a:rPr lang="fr-CA" baseline="0" dirty="0">
                <a:solidFill>
                  <a:schemeClr val="tx1"/>
                </a:solidFill>
              </a:rPr>
              <a:t>Une fois que les </a:t>
            </a:r>
            <a:r>
              <a:rPr lang="fr-CA" dirty="0">
                <a:solidFill>
                  <a:schemeClr val="tx1"/>
                </a:solidFill>
              </a:rPr>
              <a:t>habiletés et </a:t>
            </a:r>
            <a:r>
              <a:rPr lang="fr-CA" baseline="0" dirty="0">
                <a:solidFill>
                  <a:schemeClr val="tx1"/>
                </a:solidFill>
              </a:rPr>
              <a:t>les attitudes requises pour atteindre les jalons ont été enseignées, les éducateurs peuvent évaluer l’atteinte de jalons au moyen </a:t>
            </a:r>
            <a:r>
              <a:rPr lang="fr-CA" baseline="0" dirty="0" smtClean="0">
                <a:solidFill>
                  <a:schemeClr val="tx1"/>
                </a:solidFill>
              </a:rPr>
              <a:t>d’une</a:t>
            </a:r>
            <a:r>
              <a:rPr lang="fr-CA" dirty="0" smtClean="0">
                <a:solidFill>
                  <a:schemeClr val="tx1"/>
                </a:solidFill>
              </a:rPr>
              <a:t> APC</a:t>
            </a:r>
            <a:r>
              <a:rPr lang="fr-CA" baseline="0" dirty="0" smtClean="0">
                <a:solidFill>
                  <a:schemeClr val="tx1"/>
                </a:solidFill>
              </a:rPr>
              <a:t>.</a:t>
            </a:r>
            <a:endParaRPr lang="fr-CA" baseline="0" dirty="0">
              <a:solidFill>
                <a:schemeClr val="tx1"/>
              </a:solidFill>
            </a:endParaRPr>
          </a:p>
          <a:p>
            <a:r>
              <a:rPr lang="fr-CA" baseline="0" dirty="0">
                <a:solidFill>
                  <a:schemeClr val="tx1"/>
                </a:solidFill>
              </a:rPr>
              <a:t>Si </a:t>
            </a:r>
            <a:r>
              <a:rPr lang="fr-CA" baseline="0" dirty="0" smtClean="0">
                <a:solidFill>
                  <a:schemeClr val="tx1"/>
                </a:solidFill>
              </a:rPr>
              <a:t>l’APC </a:t>
            </a:r>
            <a:r>
              <a:rPr lang="fr-CA" baseline="0" dirty="0">
                <a:solidFill>
                  <a:schemeClr val="tx1"/>
                </a:solidFill>
              </a:rPr>
              <a:t>est </a:t>
            </a:r>
            <a:r>
              <a:rPr lang="fr-CA" baseline="0" dirty="0" smtClean="0">
                <a:solidFill>
                  <a:schemeClr val="tx1"/>
                </a:solidFill>
              </a:rPr>
              <a:t>réalisée </a:t>
            </a:r>
            <a:r>
              <a:rPr lang="fr-CA" baseline="0" dirty="0">
                <a:solidFill>
                  <a:schemeClr val="tx1"/>
                </a:solidFill>
              </a:rPr>
              <a:t>de façon adéquate, cela signifie que les </a:t>
            </a:r>
            <a:r>
              <a:rPr lang="fr-CA" baseline="0" dirty="0" smtClean="0">
                <a:solidFill>
                  <a:schemeClr val="tx1"/>
                </a:solidFill>
              </a:rPr>
              <a:t>habiletés </a:t>
            </a:r>
            <a:r>
              <a:rPr lang="fr-CA" baseline="0" dirty="0">
                <a:solidFill>
                  <a:schemeClr val="tx1"/>
                </a:solidFill>
              </a:rPr>
              <a:t>qui forment les divers jalons de </a:t>
            </a:r>
            <a:r>
              <a:rPr lang="fr-CA" baseline="0" dirty="0" smtClean="0">
                <a:solidFill>
                  <a:schemeClr val="tx1"/>
                </a:solidFill>
              </a:rPr>
              <a:t>l’APC </a:t>
            </a:r>
            <a:r>
              <a:rPr lang="fr-CA" baseline="0" dirty="0">
                <a:solidFill>
                  <a:schemeClr val="tx1"/>
                </a:solidFill>
              </a:rPr>
              <a:t>ont été apprises et que la compétence a été démontrée.</a:t>
            </a:r>
            <a:endPar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Picture Placeholder 3"/>
          <p:cNvSpPr>
            <a:spLocks noGrp="1"/>
          </p:cNvSpPr>
          <p:nvPr>
            <p:ph type="pic" sz="quarter" idx="13"/>
            <p:custDataLst>
              <p:tags r:id="rId3"/>
            </p:custDataLst>
          </p:nvPr>
        </p:nvSpPr>
        <p:spPr/>
      </p:sp>
      <p:pic>
        <p:nvPicPr>
          <p:cNvPr id="5" name="Picture Placeholder 4"/>
          <p:cNvPicPr>
            <a:picLocks noChangeAspect="1"/>
          </p:cNvPicPr>
          <p:nvPr>
            <p:custDataLst>
              <p:tags r:id="rId4"/>
            </p:custDataLst>
          </p:nvPr>
        </p:nvPicPr>
        <p:blipFill>
          <a:blip r:embed="rId7"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spTree>
    <p:extLst>
      <p:ext uri="{BB962C8B-B14F-4D97-AF65-F5344CB8AC3E}">
        <p14:creationId xmlns:p14="http://schemas.microsoft.com/office/powerpoint/2010/main" val="7995955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p:cNvPicPr>
            <a:picLocks noGrp="1" noChangeAspect="1"/>
          </p:cNvPicPr>
          <p:nvPr>
            <p:ph type="pic" sz="quarter" idx="13"/>
            <p:custDataLst>
              <p:tags r:id="rId1"/>
            </p:custDataLst>
          </p:nvPr>
        </p:nvPicPr>
        <p:blipFill>
          <a:blip r:embed="rId15" cstate="email">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a:ext>
            </a:extLst>
          </a:blip>
          <a:srcRect/>
          <a:stretch>
            <a:fillRect/>
          </a:stretch>
        </p:blipFill>
        <p:spPr/>
      </p:pic>
      <p:pic>
        <p:nvPicPr>
          <p:cNvPr id="18" name="Picture Placeholder 17"/>
          <p:cNvPicPr>
            <a:picLocks noGrp="1" noChangeAspect="1"/>
          </p:cNvPicPr>
          <p:nvPr>
            <p:ph type="pic" sz="quarter" idx="14"/>
            <p:custDataLst>
              <p:tags r:id="rId2"/>
            </p:custDataLst>
          </p:nvPr>
        </p:nvPicPr>
        <p:blipFill>
          <a:blip r:embed="rId17" cstate="email">
            <a:extLst>
              <a:ext uri="{BEBA8EAE-BF5A-486C-A8C5-ECC9F3942E4B}">
                <a14:imgProps xmlns:a14="http://schemas.microsoft.com/office/drawing/2010/main">
                  <a14:imgLayer r:embed="rId18">
                    <a14:imgEffect>
                      <a14:saturation sat="0"/>
                    </a14:imgEffect>
                  </a14:imgLayer>
                </a14:imgProps>
              </a:ext>
              <a:ext uri="{28A0092B-C50C-407E-A947-70E740481C1C}">
                <a14:useLocalDpi xmlns:a14="http://schemas.microsoft.com/office/drawing/2010/main"/>
              </a:ext>
            </a:extLst>
          </a:blip>
          <a:srcRect/>
          <a:stretch>
            <a:fillRect/>
          </a:stretch>
        </p:blipFill>
        <p:spPr/>
      </p:pic>
      <p:pic>
        <p:nvPicPr>
          <p:cNvPr id="27" name="Picture Placeholder 26"/>
          <p:cNvPicPr>
            <a:picLocks noGrp="1" noChangeAspect="1"/>
          </p:cNvPicPr>
          <p:nvPr>
            <p:ph type="pic" sz="quarter" idx="10"/>
            <p:custDataLst>
              <p:tags r:id="rId3"/>
            </p:custDataLst>
          </p:nvPr>
        </p:nvPicPr>
        <p:blipFill>
          <a:blip r:embed="rId19" cstate="email">
            <a:extLst>
              <a:ext uri="{BEBA8EAE-BF5A-486C-A8C5-ECC9F3942E4B}">
                <a14:imgProps xmlns:a14="http://schemas.microsoft.com/office/drawing/2010/main">
                  <a14:imgLayer r:embed="rId20">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8" name="Rectangle 7"/>
          <p:cNvSpPr/>
          <p:nvPr>
            <p:custDataLst>
              <p:tags r:id="rId4"/>
            </p:custDataLst>
          </p:nvPr>
        </p:nvSpPr>
        <p:spPr>
          <a:xfrm>
            <a:off x="0" y="2"/>
            <a:ext cx="9144001" cy="6857998"/>
          </a:xfrm>
          <a:prstGeom prst="rect">
            <a:avLst/>
          </a:prstGeom>
          <a:solidFill>
            <a:srgbClr val="003152">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custDataLst>
              <p:tags r:id="rId5"/>
            </p:custDataLst>
          </p:nvPr>
        </p:nvSpPr>
        <p:spPr>
          <a:xfrm>
            <a:off x="685800" y="5032816"/>
            <a:ext cx="7772400" cy="14120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custDataLst>
              <p:tags r:id="rId6"/>
            </p:custDataLst>
          </p:nvPr>
        </p:nvCxnSpPr>
        <p:spPr>
          <a:xfrm>
            <a:off x="3448730" y="5555327"/>
            <a:ext cx="0" cy="474775"/>
          </a:xfrm>
          <a:prstGeom prst="line">
            <a:avLst/>
          </a:prstGeom>
          <a:noFill/>
          <a:ln w="12700" cap="flat" cmpd="sng" algn="ctr">
            <a:solidFill>
              <a:srgbClr val="93875D"/>
            </a:solidFill>
            <a:prstDash val="solid"/>
          </a:ln>
          <a:effectLst/>
        </p:spPr>
      </p:cxnSp>
      <p:cxnSp>
        <p:nvCxnSpPr>
          <p:cNvPr id="12" name="Straight Connector 11"/>
          <p:cNvCxnSpPr/>
          <p:nvPr>
            <p:custDataLst>
              <p:tags r:id="rId7"/>
            </p:custDataLst>
          </p:nvPr>
        </p:nvCxnSpPr>
        <p:spPr>
          <a:xfrm>
            <a:off x="5658530" y="5555327"/>
            <a:ext cx="0" cy="474775"/>
          </a:xfrm>
          <a:prstGeom prst="line">
            <a:avLst/>
          </a:prstGeom>
          <a:noFill/>
          <a:ln w="12700" cap="flat" cmpd="sng" algn="ctr">
            <a:solidFill>
              <a:srgbClr val="93875D"/>
            </a:solidFill>
            <a:prstDash val="solid"/>
          </a:ln>
          <a:effectLst/>
        </p:spPr>
      </p:cxnSp>
      <p:pic>
        <p:nvPicPr>
          <p:cNvPr id="13" name="Picture 12"/>
          <p:cNvPicPr>
            <a:picLocks noChangeAspect="1"/>
          </p:cNvPicPr>
          <p:nvPr>
            <p:custDataLst>
              <p:tags r:id="rId8"/>
            </p:custDataLst>
          </p:nvPr>
        </p:nvPicPr>
        <p:blipFill>
          <a:blip r:embed="rId21" cstate="email">
            <a:extLst>
              <a:ext uri="{28A0092B-C50C-407E-A947-70E740481C1C}">
                <a14:useLocalDpi xmlns:a14="http://schemas.microsoft.com/office/drawing/2010/main"/>
              </a:ext>
            </a:extLst>
          </a:blip>
          <a:stretch>
            <a:fillRect/>
          </a:stretch>
        </p:blipFill>
        <p:spPr>
          <a:xfrm>
            <a:off x="5900712" y="5576848"/>
            <a:ext cx="2075307" cy="409184"/>
          </a:xfrm>
          <a:prstGeom prst="rect">
            <a:avLst/>
          </a:prstGeom>
        </p:spPr>
      </p:pic>
      <p:pic>
        <p:nvPicPr>
          <p:cNvPr id="14" name="Picture 13"/>
          <p:cNvPicPr>
            <a:picLocks noChangeAspect="1"/>
          </p:cNvPicPr>
          <p:nvPr>
            <p:custDataLst>
              <p:tags r:id="rId9"/>
            </p:custDataLst>
          </p:nvPr>
        </p:nvPicPr>
        <p:blipFill>
          <a:blip r:embed="rId22" cstate="email">
            <a:extLst>
              <a:ext uri="{28A0092B-C50C-407E-A947-70E740481C1C}">
                <a14:useLocalDpi xmlns:a14="http://schemas.microsoft.com/office/drawing/2010/main"/>
              </a:ext>
            </a:extLst>
          </a:blip>
          <a:stretch>
            <a:fillRect/>
          </a:stretch>
        </p:blipFill>
        <p:spPr>
          <a:xfrm>
            <a:off x="3737230" y="5391150"/>
            <a:ext cx="1669539" cy="802800"/>
          </a:xfrm>
          <a:prstGeom prst="rect">
            <a:avLst/>
          </a:prstGeom>
        </p:spPr>
      </p:pic>
      <p:pic>
        <p:nvPicPr>
          <p:cNvPr id="15" name="Picture 14" descr="Title Slide_external_bilfr3.jpg"/>
          <p:cNvPicPr>
            <a:picLocks noChangeAspect="1"/>
          </p:cNvPicPr>
          <p:nvPr>
            <p:custDataLst>
              <p:tags r:id="rId10"/>
            </p:custDataLst>
          </p:nvPr>
        </p:nvPicPr>
        <p:blipFill>
          <a:blip r:embed="rId23" cstate="email">
            <a:extLst>
              <a:ext uri="{28A0092B-C50C-407E-A947-70E740481C1C}">
                <a14:useLocalDpi xmlns:a14="http://schemas.microsoft.com/office/drawing/2010/main"/>
              </a:ext>
            </a:extLst>
          </a:blip>
          <a:stretch>
            <a:fillRect/>
          </a:stretch>
        </p:blipFill>
        <p:spPr>
          <a:xfrm>
            <a:off x="888195" y="5109587"/>
            <a:ext cx="2499360" cy="1286256"/>
          </a:xfrm>
          <a:prstGeom prst="rect">
            <a:avLst/>
          </a:prstGeom>
        </p:spPr>
      </p:pic>
      <p:sp>
        <p:nvSpPr>
          <p:cNvPr id="2" name="Title 1"/>
          <p:cNvSpPr>
            <a:spLocks noGrp="1"/>
          </p:cNvSpPr>
          <p:nvPr>
            <p:ph type="title"/>
            <p:custDataLst>
              <p:tags r:id="rId11"/>
            </p:custDataLst>
          </p:nvPr>
        </p:nvSpPr>
        <p:spPr/>
        <p:txBody>
          <a:bodyPr/>
          <a:lstStyle/>
          <a:p>
            <a:endParaRPr lang="en-CA"/>
          </a:p>
        </p:txBody>
      </p:sp>
      <p:sp>
        <p:nvSpPr>
          <p:cNvPr id="16" name="Title 5"/>
          <p:cNvSpPr txBox="1">
            <a:spLocks/>
          </p:cNvSpPr>
          <p:nvPr>
            <p:custDataLst>
              <p:tags r:id="rId12"/>
            </p:custDataLst>
          </p:nvPr>
        </p:nvSpPr>
        <p:spPr>
          <a:xfrm>
            <a:off x="457200" y="2313000"/>
            <a:ext cx="8229600" cy="2232000"/>
          </a:xfrm>
          <a:prstGeom prst="rect">
            <a:avLst/>
          </a:prstGeom>
          <a:solidFill>
            <a:srgbClr val="9A8F60"/>
          </a:solidFill>
          <a:ln w="28575">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Verdana"/>
                <a:ea typeface="+mj-ea"/>
                <a:cs typeface="Verdana"/>
              </a:defRPr>
            </a:lvl1pPr>
          </a:lstStyle>
          <a:p>
            <a:pPr>
              <a:spcBef>
                <a:spcPts val="600"/>
              </a:spcBef>
              <a:spcAft>
                <a:spcPts val="600"/>
              </a:spcAft>
            </a:pPr>
            <a:r>
              <a:rPr lang="fr-CA" sz="4000" baseline="0" dirty="0"/>
              <a:t>La compétence par conception (CPC) : Aperçu</a:t>
            </a:r>
            <a:endParaRPr lang="fr-CA" sz="3600" dirty="0"/>
          </a:p>
        </p:txBody>
      </p:sp>
    </p:spTree>
    <p:extLst>
      <p:ext uri="{BB962C8B-B14F-4D97-AF65-F5344CB8AC3E}">
        <p14:creationId xmlns:p14="http://schemas.microsoft.com/office/powerpoint/2010/main" val="32239211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pPr>
              <a:spcBef>
                <a:spcPts val="600"/>
              </a:spcBef>
              <a:spcAft>
                <a:spcPts val="600"/>
              </a:spcAft>
            </a:pPr>
            <a:r>
              <a:rPr lang="fr-CA" dirty="0" smtClean="0"/>
              <a:t>Jalons </a:t>
            </a:r>
            <a:r>
              <a:rPr lang="fr-CA" dirty="0"/>
              <a:t>et </a:t>
            </a:r>
            <a:r>
              <a:rPr lang="fr-CA" dirty="0" smtClean="0"/>
              <a:t>activités professionnelles confiables (APC)</a:t>
            </a:r>
            <a:endParaRPr lang="fr-CA" sz="2000" dirty="0"/>
          </a:p>
        </p:txBody>
      </p:sp>
      <p:pic>
        <p:nvPicPr>
          <p:cNvPr id="6" name="Picture Placeholder 5"/>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rcRect t="26530" b="26530"/>
          <a:stretch>
            <a:fillRect/>
          </a:stretch>
        </p:blipFill>
        <p:spPr/>
      </p:pic>
      <p:pic>
        <p:nvPicPr>
          <p:cNvPr id="5" name="Picture Placeholder 4"/>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t="8429" b="16177"/>
          <a:stretch/>
        </p:blipFill>
        <p:spPr>
          <a:xfrm>
            <a:off x="2191609" y="1371600"/>
            <a:ext cx="5154475" cy="5029200"/>
          </a:xfrm>
          <a:prstGeom prst="rect">
            <a:avLst/>
          </a:prstGeom>
        </p:spPr>
      </p:pic>
    </p:spTree>
    <p:extLst>
      <p:ext uri="{BB962C8B-B14F-4D97-AF65-F5344CB8AC3E}">
        <p14:creationId xmlns:p14="http://schemas.microsoft.com/office/powerpoint/2010/main" val="5088832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baseline="0"/>
              <a:t>Décomposer les jalons</a:t>
            </a:r>
            <a:endParaRPr lang="fr-CA" spc="-100" dirty="0"/>
          </a:p>
        </p:txBody>
      </p:sp>
      <p:sp>
        <p:nvSpPr>
          <p:cNvPr id="4" name="Slide Number Placeholder 3"/>
          <p:cNvSpPr>
            <a:spLocks noGrp="1"/>
          </p:cNvSpPr>
          <p:nvPr>
            <p:ph type="sldNum" sz="quarter" idx="12"/>
            <p:custDataLst>
              <p:tags r:id="rId2"/>
            </p:custDataLst>
          </p:nvPr>
        </p:nvSpPr>
        <p:spPr/>
        <p:txBody>
          <a:bodyPr/>
          <a:lstStyle/>
          <a:p>
            <a:fld id="{51EBB4C4-B395-064C-BD76-B6B6D3504CC4}" type="slidenum">
              <a:rPr lang="en-US" smtClean="0">
                <a:solidFill>
                  <a:prstClr val="black">
                    <a:tint val="75000"/>
                  </a:prstClr>
                </a:solidFill>
              </a:rPr>
              <a:pPr/>
              <a:t>21</a:t>
            </a:fld>
            <a:endParaRPr lang="en-US" dirty="0">
              <a:solidFill>
                <a:prstClr val="black">
                  <a:tint val="75000"/>
                </a:prstClr>
              </a:solidFill>
            </a:endParaRPr>
          </a:p>
        </p:txBody>
      </p:sp>
      <p:sp>
        <p:nvSpPr>
          <p:cNvPr id="11" name="Content Placeholder 11"/>
          <p:cNvSpPr>
            <a:spLocks noGrp="1"/>
          </p:cNvSpPr>
          <p:nvPr>
            <p:ph idx="1"/>
            <p:custDataLst>
              <p:tags r:id="rId3"/>
            </p:custDataLst>
          </p:nvPr>
        </p:nvSpPr>
        <p:spPr>
          <a:xfrm>
            <a:off x="562048" y="1397000"/>
            <a:ext cx="8048552" cy="4604425"/>
          </a:xfrm>
        </p:spPr>
        <p:txBody>
          <a:bodyPr>
            <a:noAutofit/>
          </a:bodyPr>
          <a:lstStyle/>
          <a:p>
            <a:r>
              <a:rPr lang="fr-CA" sz="2000" baseline="0" dirty="0">
                <a:solidFill>
                  <a:schemeClr val="tx1"/>
                </a:solidFill>
              </a:rPr>
              <a:t>Si l'exécution </a:t>
            </a:r>
            <a:r>
              <a:rPr lang="fr-CA" sz="2000" baseline="0" dirty="0" smtClean="0">
                <a:solidFill>
                  <a:schemeClr val="tx1"/>
                </a:solidFill>
              </a:rPr>
              <a:t>d'une APC </a:t>
            </a:r>
            <a:r>
              <a:rPr lang="fr-CA" sz="2000" baseline="0" dirty="0">
                <a:solidFill>
                  <a:schemeClr val="tx1"/>
                </a:solidFill>
              </a:rPr>
              <a:t>pose problème chez un stagiaire, l'enseignant peut examiner chacune des habiletés (c.-à-d. les jalons) nécessaires à l'exécution de la tâche clinique afin de déterminer s'il y a lieu d'offrir une aide ou une formation.</a:t>
            </a:r>
            <a:endParaRPr lang="en-US" sz="2000" dirty="0">
              <a:solidFill>
                <a:schemeClr val="tx1"/>
              </a:solidFill>
            </a:endParaRPr>
          </a:p>
          <a:p>
            <a:pPr marL="0" lvl="0" indent="0">
              <a:buNone/>
            </a:pPr>
            <a:endParaRPr lang="en-US"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Picture Placeholder 2"/>
          <p:cNvSpPr>
            <a:spLocks noGrp="1"/>
          </p:cNvSpPr>
          <p:nvPr>
            <p:ph type="pic" sz="quarter" idx="13"/>
            <p:custDataLst>
              <p:tags r:id="rId4"/>
            </p:custDataLst>
          </p:nvPr>
        </p:nvSpPr>
        <p:spPr/>
      </p:sp>
      <p:pic>
        <p:nvPicPr>
          <p:cNvPr id="8" name="Picture Placeholder 4"/>
          <p:cNvPicPr>
            <a:picLocks noChangeAspect="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7296123" y="282643"/>
            <a:ext cx="1640204" cy="684000"/>
          </a:xfrm>
          <a:prstGeom prst="rect">
            <a:avLst/>
          </a:prstGeom>
          <a:noFill/>
          <a:ln>
            <a:noFill/>
          </a:ln>
        </p:spPr>
      </p:pic>
      <p:sp>
        <p:nvSpPr>
          <p:cNvPr id="7" name="Content Placeholder 11"/>
          <p:cNvSpPr txBox="1">
            <a:spLocks/>
          </p:cNvSpPr>
          <p:nvPr>
            <p:custDataLst>
              <p:tags r:id="rId6"/>
            </p:custDataLst>
          </p:nvPr>
        </p:nvSpPr>
        <p:spPr>
          <a:xfrm>
            <a:off x="589616" y="1397000"/>
            <a:ext cx="7589184" cy="4879974"/>
          </a:xfrm>
          <a:prstGeom prst="rect">
            <a:avLst/>
          </a:prstGeom>
        </p:spPr>
        <p:txBody>
          <a:bodyPr vert="horz" lIns="91440" tIns="45720" rIns="91440" bIns="45720" rtlCol="0">
            <a:normAutofit/>
          </a:bodyPr>
          <a:lstStyle>
            <a:lvl1pPr marL="228600" indent="-228600" algn="l" defTabSz="914400" rtl="0" eaLnBrk="1" latinLnBrk="0" hangingPunct="1">
              <a:spcBef>
                <a:spcPct val="20000"/>
              </a:spcBef>
              <a:spcAft>
                <a:spcPts val="864"/>
              </a:spcAft>
              <a:buFont typeface="Arial" panose="020B0604020202020204" pitchFamily="34" charset="0"/>
              <a:buChar char="•"/>
              <a:defRPr sz="2400" b="0" i="0" kern="1200">
                <a:solidFill>
                  <a:srgbClr val="0F3350"/>
                </a:solidFill>
                <a:latin typeface="Verdana"/>
                <a:ea typeface="+mn-ea"/>
                <a:cs typeface="Verdana"/>
              </a:defRPr>
            </a:lvl1pPr>
            <a:lvl2pPr marL="742950" indent="-285750" algn="l" defTabSz="914400" rtl="0" eaLnBrk="1" latinLnBrk="0" hangingPunct="1">
              <a:spcBef>
                <a:spcPts val="48"/>
              </a:spcBef>
              <a:buFont typeface="Arial"/>
              <a:buChar char="•"/>
              <a:defRPr sz="2000" b="0" i="0" kern="1200">
                <a:solidFill>
                  <a:schemeClr val="accent2"/>
                </a:solidFill>
                <a:latin typeface="Verdana"/>
                <a:ea typeface="+mn-ea"/>
                <a:cs typeface="Verdana"/>
              </a:defRPr>
            </a:lvl2pPr>
            <a:lvl3pPr marL="1143000" indent="-228600" algn="l" defTabSz="914400" rtl="0" eaLnBrk="1" latinLnBrk="0" hangingPunct="1">
              <a:spcBef>
                <a:spcPts val="600"/>
              </a:spcBef>
              <a:buFont typeface="Lucida Grande"/>
              <a:buChar char="-"/>
              <a:defRPr sz="1800" b="0" i="0" kern="1200">
                <a:solidFill>
                  <a:srgbClr val="414F5C"/>
                </a:solidFill>
                <a:latin typeface="Verdana"/>
                <a:ea typeface="+mn-ea"/>
                <a:cs typeface="Verdana"/>
              </a:defRPr>
            </a:lvl3pPr>
            <a:lvl4pPr marL="1417320" indent="-228600" algn="l" defTabSz="914400" rtl="0" eaLnBrk="1" latinLnBrk="0" hangingPunct="1">
              <a:spcBef>
                <a:spcPts val="600"/>
              </a:spcBef>
              <a:buFont typeface="Lucida Grande"/>
              <a:buChar char="-"/>
              <a:defRPr sz="1600" b="0" i="0" kern="1200">
                <a:solidFill>
                  <a:schemeClr val="accent6"/>
                </a:solidFill>
                <a:latin typeface="Verdana"/>
                <a:ea typeface="+mn-ea"/>
                <a:cs typeface="Verdana"/>
              </a:defRPr>
            </a:lvl4pPr>
            <a:lvl5pPr marL="1691640" indent="-228600" algn="l" defTabSz="914400" rtl="0" eaLnBrk="1" latinLnBrk="0" hangingPunct="1">
              <a:spcBef>
                <a:spcPts val="600"/>
              </a:spcBef>
              <a:buFont typeface="Lucida Grande"/>
              <a:buChar char="-"/>
              <a:defRPr sz="1600" b="0" i="0" kern="1200">
                <a:solidFill>
                  <a:schemeClr val="accent6"/>
                </a:solidFill>
                <a:latin typeface="Verdana"/>
                <a:ea typeface="+mn-ea"/>
                <a:cs typeface="Verdana"/>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Font typeface="Arial" panose="020B0604020202020204" pitchFamily="34" charset="0"/>
              <a:buNone/>
            </a:pPr>
            <a:endParaRPr lang="en-US" sz="2100" smtClean="0">
              <a:solidFill>
                <a:schemeClr val="tx1"/>
              </a:solidFill>
            </a:endParaRPr>
          </a:p>
          <a:p>
            <a:pPr>
              <a:spcBef>
                <a:spcPts val="600"/>
              </a:spcBef>
              <a:spcAft>
                <a:spcPts val="600"/>
              </a:spcAft>
            </a:pPr>
            <a:endParaRPr lang="en-US" sz="2100" smtClean="0">
              <a:solidFill>
                <a:schemeClr val="tx1"/>
              </a:solidFill>
            </a:endParaRPr>
          </a:p>
          <a:p>
            <a:pPr marL="0" indent="0">
              <a:spcBef>
                <a:spcPts val="600"/>
              </a:spcBef>
              <a:spcAft>
                <a:spcPts val="1200"/>
              </a:spcAft>
              <a:buFont typeface="Arial" panose="020B0604020202020204" pitchFamily="34" charset="0"/>
              <a:buNone/>
            </a:pPr>
            <a:endParaRPr lang="en-CA" dirty="0">
              <a:solidFill>
                <a:schemeClr val="tx1"/>
              </a:solidFill>
            </a:endParaRPr>
          </a:p>
        </p:txBody>
      </p:sp>
      <p:pic>
        <p:nvPicPr>
          <p:cNvPr id="5" name="Picture 2"/>
          <p:cNvPicPr>
            <a:picLocks noChangeAspect="1" noChangeArrowheads="1"/>
          </p:cNvPicPr>
          <p:nvPr>
            <p:custDataLst>
              <p:tags r:id="rId7"/>
            </p:custDataLst>
          </p:nvPr>
        </p:nvPicPr>
        <p:blipFill>
          <a:blip r:embed="rId11">
            <a:extLst>
              <a:ext uri="{28A0092B-C50C-407E-A947-70E740481C1C}">
                <a14:useLocalDpi xmlns:a14="http://schemas.microsoft.com/office/drawing/2010/main" val="0"/>
              </a:ext>
            </a:extLst>
          </a:blip>
          <a:srcRect/>
          <a:stretch>
            <a:fillRect/>
          </a:stretch>
        </p:blipFill>
        <p:spPr bwMode="auto">
          <a:xfrm>
            <a:off x="2590801" y="3048000"/>
            <a:ext cx="4267200" cy="3067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4"/>
          <p:cNvSpPr/>
          <p:nvPr/>
        </p:nvSpPr>
        <p:spPr>
          <a:xfrm>
            <a:off x="6595572" y="2352014"/>
            <a:ext cx="1530776" cy="776646"/>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CA" sz="1900" b="1" kern="1200" baseline="0" dirty="0"/>
              <a:t>Jalons (J)</a:t>
            </a:r>
            <a:endParaRPr lang="en-US" sz="1900" b="1" kern="1200" dirty="0"/>
          </a:p>
        </p:txBody>
      </p:sp>
      <p:sp>
        <p:nvSpPr>
          <p:cNvPr id="12" name="Oval 4"/>
          <p:cNvSpPr/>
          <p:nvPr/>
        </p:nvSpPr>
        <p:spPr>
          <a:xfrm>
            <a:off x="4384207" y="3128660"/>
            <a:ext cx="1904999" cy="605140"/>
          </a:xfrm>
          <a:prstGeom prst="rect">
            <a:avLst/>
          </a:prstGeom>
          <a:solidFill>
            <a:schemeClr val="tx2">
              <a:lumMod val="50000"/>
            </a:schemeClr>
          </a:solidFill>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CA" sz="1600" kern="1200" dirty="0" smtClean="0">
                <a:solidFill>
                  <a:schemeClr val="bg1"/>
                </a:solidFill>
              </a:rPr>
              <a:t>Passer à la prochaine APC</a:t>
            </a:r>
            <a:endParaRPr lang="en-US" sz="1600" kern="1200" dirty="0">
              <a:solidFill>
                <a:schemeClr val="bg1"/>
              </a:solidFill>
            </a:endParaRPr>
          </a:p>
        </p:txBody>
      </p:sp>
      <p:sp>
        <p:nvSpPr>
          <p:cNvPr id="13" name="Oval 4"/>
          <p:cNvSpPr/>
          <p:nvPr/>
        </p:nvSpPr>
        <p:spPr>
          <a:xfrm>
            <a:off x="4384208" y="4267200"/>
            <a:ext cx="1904999" cy="1171362"/>
          </a:xfrm>
          <a:prstGeom prst="rect">
            <a:avLst/>
          </a:prstGeom>
          <a:solidFill>
            <a:schemeClr val="tx2">
              <a:lumMod val="50000"/>
            </a:schemeClr>
          </a:solidFill>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CA" sz="1400" dirty="0" smtClean="0">
                <a:solidFill>
                  <a:schemeClr val="bg1"/>
                </a:solidFill>
              </a:rPr>
              <a:t>« Décomposer » les APC en plusieurs jalons.</a:t>
            </a:r>
          </a:p>
          <a:p>
            <a:pPr lvl="0" algn="ctr" defTabSz="844550">
              <a:lnSpc>
                <a:spcPct val="90000"/>
              </a:lnSpc>
              <a:spcBef>
                <a:spcPct val="0"/>
              </a:spcBef>
              <a:spcAft>
                <a:spcPct val="35000"/>
              </a:spcAft>
            </a:pPr>
            <a:r>
              <a:rPr lang="fr-CA" sz="1400" kern="1200" dirty="0" smtClean="0">
                <a:solidFill>
                  <a:schemeClr val="bg1"/>
                </a:solidFill>
              </a:rPr>
              <a:t>Examiner  le rendement à chaque jalon pour cibler ce qui pose problème</a:t>
            </a:r>
            <a:endParaRPr lang="en-US" sz="1400" kern="1200" dirty="0">
              <a:solidFill>
                <a:schemeClr val="bg1"/>
              </a:solidFill>
            </a:endParaRPr>
          </a:p>
        </p:txBody>
      </p:sp>
      <p:sp>
        <p:nvSpPr>
          <p:cNvPr id="6" name="Flowchart: Decision 5"/>
          <p:cNvSpPr/>
          <p:nvPr/>
        </p:nvSpPr>
        <p:spPr>
          <a:xfrm>
            <a:off x="2590802" y="3510069"/>
            <a:ext cx="1600200" cy="128566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bg1"/>
                </a:solidFill>
              </a:rPr>
              <a:t>Le stagiaire </a:t>
            </a:r>
            <a:r>
              <a:rPr lang="fr-CA" sz="1200" dirty="0" err="1" smtClean="0">
                <a:solidFill>
                  <a:schemeClr val="bg1"/>
                </a:solidFill>
              </a:rPr>
              <a:t>a-t-il</a:t>
            </a:r>
            <a:r>
              <a:rPr lang="fr-CA" sz="1200" dirty="0" smtClean="0">
                <a:solidFill>
                  <a:schemeClr val="bg1"/>
                </a:solidFill>
              </a:rPr>
              <a:t> bien exécuté l’APC?</a:t>
            </a:r>
            <a:endParaRPr lang="en-US" sz="1200" dirty="0">
              <a:solidFill>
                <a:schemeClr val="bg1"/>
              </a:solidFill>
            </a:endParaRPr>
          </a:p>
        </p:txBody>
      </p:sp>
    </p:spTree>
    <p:extLst>
      <p:ext uri="{BB962C8B-B14F-4D97-AF65-F5344CB8AC3E}">
        <p14:creationId xmlns:p14="http://schemas.microsoft.com/office/powerpoint/2010/main" val="21581747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baseline="0" dirty="0"/>
              <a:t>Utilité des jalons et des </a:t>
            </a:r>
            <a:r>
              <a:rPr lang="fr-CA" baseline="0" dirty="0" smtClean="0"/>
              <a:t>APC</a:t>
            </a:r>
            <a:endParaRPr lang="fr-CA" dirty="0"/>
          </a:p>
        </p:txBody>
      </p:sp>
      <p:sp>
        <p:nvSpPr>
          <p:cNvPr id="4" name="Slide Number Placeholder 3"/>
          <p:cNvSpPr>
            <a:spLocks noGrp="1"/>
          </p:cNvSpPr>
          <p:nvPr>
            <p:ph type="sldNum" sz="quarter" idx="12"/>
            <p:custDataLst>
              <p:tags r:id="rId2"/>
            </p:custDataLst>
          </p:nvPr>
        </p:nvSpPr>
        <p:spPr/>
        <p:txBody>
          <a:bodyPr/>
          <a:lstStyle/>
          <a:p>
            <a:fld id="{51EBB4C4-B395-064C-BD76-B6B6D3504CC4}" type="slidenum">
              <a:rPr lang="en-US" smtClean="0">
                <a:solidFill>
                  <a:prstClr val="black">
                    <a:tint val="75000"/>
                  </a:prstClr>
                </a:solidFill>
              </a:rPr>
              <a:pPr/>
              <a:t>22</a:t>
            </a:fld>
            <a:endParaRPr lang="en-US" dirty="0">
              <a:solidFill>
                <a:prstClr val="black">
                  <a:tint val="75000"/>
                </a:prstClr>
              </a:solidFill>
            </a:endParaRPr>
          </a:p>
        </p:txBody>
      </p:sp>
      <p:sp>
        <p:nvSpPr>
          <p:cNvPr id="12" name="Content Placeholder 11"/>
          <p:cNvSpPr>
            <a:spLocks noGrp="1"/>
          </p:cNvSpPr>
          <p:nvPr>
            <p:ph idx="1"/>
            <p:custDataLst>
              <p:tags r:id="rId3"/>
            </p:custDataLst>
          </p:nvPr>
        </p:nvSpPr>
        <p:spPr>
          <a:xfrm>
            <a:off x="589616" y="1397000"/>
            <a:ext cx="7589184" cy="4879974"/>
          </a:xfrm>
        </p:spPr>
        <p:txBody>
          <a:bodyPr>
            <a:normAutofit/>
          </a:bodyPr>
          <a:lstStyle/>
          <a:p>
            <a:pPr marL="171450" lvl="0" indent="-171450" defTabSz="914400">
              <a:spcBef>
                <a:spcPts val="0"/>
              </a:spcBef>
              <a:spcAft>
                <a:spcPts val="1800"/>
              </a:spcAft>
              <a:buFont typeface="Arial" pitchFamily="34" charset="0"/>
              <a:buChar char="•"/>
            </a:pPr>
            <a:r>
              <a:rPr lang="fr-CA" baseline="0" dirty="0">
                <a:solidFill>
                  <a:schemeClr val="tx1"/>
                </a:solidFill>
              </a:rPr>
              <a:t>Liens entre les activités cliniques, l’apprentissage et l’évaluation</a:t>
            </a:r>
          </a:p>
          <a:p>
            <a:pPr marL="171450" lvl="0" indent="-171450" defTabSz="914400">
              <a:spcBef>
                <a:spcPts val="0"/>
              </a:spcBef>
              <a:spcAft>
                <a:spcPts val="1800"/>
              </a:spcAft>
              <a:buFont typeface="Arial" pitchFamily="34" charset="0"/>
              <a:buChar char="•"/>
            </a:pPr>
            <a:r>
              <a:rPr lang="fr-CA" baseline="0" dirty="0">
                <a:solidFill>
                  <a:schemeClr val="tx1"/>
                </a:solidFill>
              </a:rPr>
              <a:t>Objectifs clairs pour acquérir la compétence et respecter les normes durant la formation</a:t>
            </a:r>
          </a:p>
          <a:p>
            <a:pPr marL="171450" lvl="0" indent="-171450" defTabSz="914400">
              <a:spcBef>
                <a:spcPts val="0"/>
              </a:spcBef>
              <a:spcAft>
                <a:spcPts val="1800"/>
              </a:spcAft>
              <a:buFont typeface="Arial" pitchFamily="34" charset="0"/>
              <a:buChar char="•"/>
            </a:pPr>
            <a:r>
              <a:rPr lang="fr-CA" baseline="0" dirty="0">
                <a:solidFill>
                  <a:schemeClr val="tx1"/>
                </a:solidFill>
              </a:rPr>
              <a:t>Meilleure préparation afin de servir les patients et les collectivités</a:t>
            </a:r>
          </a:p>
          <a:p>
            <a:pPr marL="171450" lvl="0" indent="-171450" defTabSz="914400">
              <a:spcBef>
                <a:spcPts val="0"/>
              </a:spcBef>
              <a:spcAft>
                <a:spcPts val="1800"/>
              </a:spcAft>
              <a:buFont typeface="Arial" pitchFamily="34" charset="0"/>
              <a:buChar char="•"/>
            </a:pPr>
            <a:r>
              <a:rPr lang="fr-CA" baseline="0" dirty="0">
                <a:solidFill>
                  <a:schemeClr val="tx1"/>
                </a:solidFill>
              </a:rPr>
              <a:t>Progression afin de maîtriser les compétences requises après la formation et durant la pratique</a:t>
            </a:r>
          </a:p>
          <a:p>
            <a:pPr marL="0" indent="0">
              <a:spcBef>
                <a:spcPts val="600"/>
              </a:spcBef>
              <a:spcAft>
                <a:spcPts val="600"/>
              </a:spcAft>
              <a:buNone/>
            </a:pPr>
            <a:endParaRPr lang="en-US" sz="2100" dirty="0" smtClean="0">
              <a:solidFill>
                <a:schemeClr val="tx1"/>
              </a:solidFill>
            </a:endParaRPr>
          </a:p>
          <a:p>
            <a:pPr>
              <a:spcBef>
                <a:spcPts val="600"/>
              </a:spcBef>
              <a:spcAft>
                <a:spcPts val="600"/>
              </a:spcAft>
            </a:pPr>
            <a:endParaRPr lang="en-US" sz="2100" dirty="0" smtClean="0">
              <a:solidFill>
                <a:schemeClr val="tx1"/>
              </a:solidFill>
            </a:endParaRPr>
          </a:p>
          <a:p>
            <a:pPr marL="0" indent="0">
              <a:spcBef>
                <a:spcPts val="600"/>
              </a:spcBef>
              <a:spcAft>
                <a:spcPts val="1200"/>
              </a:spcAft>
              <a:buNone/>
            </a:pPr>
            <a:endParaRPr lang="en-CA" dirty="0">
              <a:solidFill>
                <a:schemeClr val="tx1"/>
              </a:solidFill>
            </a:endParaRPr>
          </a:p>
        </p:txBody>
      </p:sp>
      <p:sp>
        <p:nvSpPr>
          <p:cNvPr id="3" name="Picture Placeholder 2"/>
          <p:cNvSpPr>
            <a:spLocks noGrp="1"/>
          </p:cNvSpPr>
          <p:nvPr>
            <p:ph type="pic" sz="quarter" idx="13"/>
            <p:custDataLst>
              <p:tags r:id="rId4"/>
            </p:custDataLst>
          </p:nvPr>
        </p:nvSpPr>
        <p:spPr/>
      </p:sp>
      <p:pic>
        <p:nvPicPr>
          <p:cNvPr id="9" name="Picture Placeholder 4"/>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7296123" y="282643"/>
            <a:ext cx="1640204" cy="684000"/>
          </a:xfrm>
          <a:prstGeom prst="rect">
            <a:avLst/>
          </a:prstGeom>
          <a:noFill/>
          <a:ln>
            <a:noFill/>
          </a:ln>
        </p:spPr>
      </p:pic>
    </p:spTree>
    <p:extLst>
      <p:ext uri="{BB962C8B-B14F-4D97-AF65-F5344CB8AC3E}">
        <p14:creationId xmlns:p14="http://schemas.microsoft.com/office/powerpoint/2010/main" val="15840873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aseline="0"/>
              <a:t>Période de questions</a:t>
            </a:r>
            <a:endParaRPr lang="fr-CA" dirty="0"/>
          </a:p>
        </p:txBody>
      </p:sp>
      <p:sp>
        <p:nvSpPr>
          <p:cNvPr id="4" name="Slide Number Placeholder 3"/>
          <p:cNvSpPr>
            <a:spLocks noGrp="1"/>
          </p:cNvSpPr>
          <p:nvPr>
            <p:ph type="sldNum" sz="quarter" idx="12"/>
            <p:custDataLst>
              <p:tags r:id="rId2"/>
            </p:custDataLst>
          </p:nvPr>
        </p:nvSpPr>
        <p:spPr/>
        <p:txBody>
          <a:bodyPr/>
          <a:lstStyle/>
          <a:p>
            <a:fld id="{51EBB4C4-B395-064C-BD76-B6B6D3504CC4}" type="slidenum">
              <a:rPr lang="fr-CA" smtClean="0">
                <a:solidFill>
                  <a:prstClr val="black">
                    <a:tint val="75000"/>
                  </a:prstClr>
                </a:solidFill>
              </a:rPr>
              <a:pPr/>
              <a:t>23</a:t>
            </a:fld>
            <a:endParaRPr lang="fr-CA">
              <a:solidFill>
                <a:prstClr val="black">
                  <a:tint val="75000"/>
                </a:prstClr>
              </a:solidFill>
            </a:endParaRPr>
          </a:p>
        </p:txBody>
      </p:sp>
      <p:pic>
        <p:nvPicPr>
          <p:cNvPr id="1026" name="Picture 2" descr="http://viamatti.com/wp-content/uploads/ask-questions-003.png"/>
          <p:cNvPicPr>
            <a:picLocks noGrp="1" noChangeAspect="1" noChangeArrowheads="1"/>
          </p:cNvPicPr>
          <p:nvPr>
            <p:ph idx="1"/>
            <p:custDataLst>
              <p:tags r:id="rId3"/>
            </p:custDataLst>
          </p:nvPr>
        </p:nvPicPr>
        <p:blipFill>
          <a:blip r:embed="rId9" cstate="screen">
            <a:extLst>
              <a:ext uri="{28A0092B-C50C-407E-A947-70E740481C1C}">
                <a14:useLocalDpi xmlns:a14="http://schemas.microsoft.com/office/drawing/2010/main"/>
              </a:ext>
            </a:extLst>
          </a:blip>
          <a:srcRect/>
          <a:stretch>
            <a:fillRect/>
          </a:stretch>
        </p:blipFill>
        <p:spPr bwMode="auto">
          <a:xfrm>
            <a:off x="1301458" y="1828800"/>
            <a:ext cx="6464884"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pour une image  6"/>
          <p:cNvSpPr>
            <a:spLocks noGrp="1"/>
          </p:cNvSpPr>
          <p:nvPr>
            <p:ph type="pic" sz="quarter" idx="13"/>
            <p:custDataLst>
              <p:tags r:id="rId4"/>
            </p:custDataLst>
          </p:nvPr>
        </p:nvSpPr>
        <p:spPr/>
      </p:sp>
      <p:sp>
        <p:nvSpPr>
          <p:cNvPr id="9" name="ZoneTexte 8"/>
          <p:cNvSpPr txBox="1"/>
          <p:nvPr>
            <p:custDataLst>
              <p:tags r:id="rId5"/>
            </p:custDataLst>
          </p:nvPr>
        </p:nvSpPr>
        <p:spPr>
          <a:xfrm>
            <a:off x="4648200" y="2266948"/>
            <a:ext cx="3419475" cy="1200329"/>
          </a:xfrm>
          <a:prstGeom prst="rect">
            <a:avLst/>
          </a:prstGeom>
          <a:solidFill>
            <a:schemeClr val="bg1"/>
          </a:solidFill>
        </p:spPr>
        <p:txBody>
          <a:bodyPr wrap="square" rtlCol="0">
            <a:spAutoFit/>
          </a:bodyPr>
          <a:lstStyle/>
          <a:p>
            <a:pPr defTabSz="457200"/>
            <a:r>
              <a:rPr lang="fr-CA" sz="3600" b="1" baseline="0">
                <a:solidFill>
                  <a:prstClr val="black"/>
                </a:solidFill>
                <a:latin typeface="Verdana" pitchFamily="34" charset="0"/>
                <a:ea typeface="Verdana" pitchFamily="34" charset="0"/>
                <a:cs typeface="Verdana" pitchFamily="34" charset="0"/>
              </a:rPr>
              <a:t>POSEZ VOS QUESTIONS</a:t>
            </a:r>
            <a:endParaRPr lang="fr-CA" sz="3600" b="1" dirty="0">
              <a:solidFill>
                <a:prstClr val="black"/>
              </a:solidFill>
              <a:latin typeface="Verdana" pitchFamily="34" charset="0"/>
              <a:ea typeface="Verdana" pitchFamily="34" charset="0"/>
              <a:cs typeface="Verdana" pitchFamily="34" charset="0"/>
            </a:endParaRPr>
          </a:p>
        </p:txBody>
      </p:sp>
      <p:pic>
        <p:nvPicPr>
          <p:cNvPr id="10" name="Picture Placeholder 4"/>
          <p:cNvPicPr>
            <a:picLocks noChangeAspect="1"/>
          </p:cNvPicPr>
          <p:nvPr>
            <p:custDataLst>
              <p:tags r:id="rId6"/>
            </p:custDataLst>
          </p:nvPr>
        </p:nvPicPr>
        <p:blipFill>
          <a:blip r:embed="rId10"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spTree>
    <p:extLst>
      <p:ext uri="{BB962C8B-B14F-4D97-AF65-F5344CB8AC3E}">
        <p14:creationId xmlns:p14="http://schemas.microsoft.com/office/powerpoint/2010/main" val="17747721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p:cNvPicPr>
            <a:picLocks noGrp="1" noChangeAspect="1"/>
          </p:cNvPicPr>
          <p:nvPr>
            <p:ph type="pic" sz="quarter" idx="13"/>
            <p:custDataLst>
              <p:tags r:id="rId1"/>
            </p:custDataLst>
          </p:nvPr>
        </p:nvPicPr>
        <p:blipFill>
          <a:blip r:embed="rId15" cstate="email">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a:ext>
            </a:extLst>
          </a:blip>
          <a:srcRect/>
          <a:stretch>
            <a:fillRect/>
          </a:stretch>
        </p:blipFill>
        <p:spPr/>
      </p:pic>
      <p:pic>
        <p:nvPicPr>
          <p:cNvPr id="18" name="Picture Placeholder 17"/>
          <p:cNvPicPr>
            <a:picLocks noGrp="1" noChangeAspect="1"/>
          </p:cNvPicPr>
          <p:nvPr>
            <p:ph type="pic" sz="quarter" idx="14"/>
            <p:custDataLst>
              <p:tags r:id="rId2"/>
            </p:custDataLst>
          </p:nvPr>
        </p:nvPicPr>
        <p:blipFill>
          <a:blip r:embed="rId17" cstate="email">
            <a:extLst>
              <a:ext uri="{BEBA8EAE-BF5A-486C-A8C5-ECC9F3942E4B}">
                <a14:imgProps xmlns:a14="http://schemas.microsoft.com/office/drawing/2010/main">
                  <a14:imgLayer r:embed="rId18">
                    <a14:imgEffect>
                      <a14:saturation sat="0"/>
                    </a14:imgEffect>
                  </a14:imgLayer>
                </a14:imgProps>
              </a:ext>
              <a:ext uri="{28A0092B-C50C-407E-A947-70E740481C1C}">
                <a14:useLocalDpi xmlns:a14="http://schemas.microsoft.com/office/drawing/2010/main"/>
              </a:ext>
            </a:extLst>
          </a:blip>
          <a:srcRect/>
          <a:stretch>
            <a:fillRect/>
          </a:stretch>
        </p:blipFill>
        <p:spPr/>
      </p:pic>
      <p:pic>
        <p:nvPicPr>
          <p:cNvPr id="27" name="Picture Placeholder 26"/>
          <p:cNvPicPr>
            <a:picLocks noGrp="1" noChangeAspect="1"/>
          </p:cNvPicPr>
          <p:nvPr>
            <p:ph type="pic" sz="quarter" idx="10"/>
            <p:custDataLst>
              <p:tags r:id="rId3"/>
            </p:custDataLst>
          </p:nvPr>
        </p:nvPicPr>
        <p:blipFill>
          <a:blip r:embed="rId19" cstate="email">
            <a:extLst>
              <a:ext uri="{BEBA8EAE-BF5A-486C-A8C5-ECC9F3942E4B}">
                <a14:imgProps xmlns:a14="http://schemas.microsoft.com/office/drawing/2010/main">
                  <a14:imgLayer r:embed="rId20">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8" name="Rectangle 7"/>
          <p:cNvSpPr/>
          <p:nvPr>
            <p:custDataLst>
              <p:tags r:id="rId4"/>
            </p:custDataLst>
          </p:nvPr>
        </p:nvSpPr>
        <p:spPr>
          <a:xfrm>
            <a:off x="0" y="2"/>
            <a:ext cx="9144001" cy="6857998"/>
          </a:xfrm>
          <a:prstGeom prst="rect">
            <a:avLst/>
          </a:prstGeom>
          <a:solidFill>
            <a:srgbClr val="003152">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custDataLst>
              <p:tags r:id="rId5"/>
            </p:custDataLst>
          </p:nvPr>
        </p:nvSpPr>
        <p:spPr>
          <a:xfrm>
            <a:off x="685800" y="5032816"/>
            <a:ext cx="7772400" cy="14120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custDataLst>
              <p:tags r:id="rId6"/>
            </p:custDataLst>
          </p:nvPr>
        </p:nvCxnSpPr>
        <p:spPr>
          <a:xfrm>
            <a:off x="3448730" y="5555327"/>
            <a:ext cx="0" cy="474775"/>
          </a:xfrm>
          <a:prstGeom prst="line">
            <a:avLst/>
          </a:prstGeom>
          <a:noFill/>
          <a:ln w="12700" cap="flat" cmpd="sng" algn="ctr">
            <a:solidFill>
              <a:srgbClr val="93875D"/>
            </a:solidFill>
            <a:prstDash val="solid"/>
          </a:ln>
          <a:effectLst/>
        </p:spPr>
      </p:cxnSp>
      <p:cxnSp>
        <p:nvCxnSpPr>
          <p:cNvPr id="12" name="Straight Connector 11"/>
          <p:cNvCxnSpPr/>
          <p:nvPr>
            <p:custDataLst>
              <p:tags r:id="rId7"/>
            </p:custDataLst>
          </p:nvPr>
        </p:nvCxnSpPr>
        <p:spPr>
          <a:xfrm>
            <a:off x="5658530" y="5555327"/>
            <a:ext cx="0" cy="474775"/>
          </a:xfrm>
          <a:prstGeom prst="line">
            <a:avLst/>
          </a:prstGeom>
          <a:noFill/>
          <a:ln w="12700" cap="flat" cmpd="sng" algn="ctr">
            <a:solidFill>
              <a:srgbClr val="93875D"/>
            </a:solidFill>
            <a:prstDash val="solid"/>
          </a:ln>
          <a:effectLst/>
        </p:spPr>
      </p:cxnSp>
      <p:pic>
        <p:nvPicPr>
          <p:cNvPr id="13" name="Picture 12"/>
          <p:cNvPicPr>
            <a:picLocks noChangeAspect="1"/>
          </p:cNvPicPr>
          <p:nvPr>
            <p:custDataLst>
              <p:tags r:id="rId8"/>
            </p:custDataLst>
          </p:nvPr>
        </p:nvPicPr>
        <p:blipFill>
          <a:blip r:embed="rId21" cstate="email">
            <a:extLst>
              <a:ext uri="{28A0092B-C50C-407E-A947-70E740481C1C}">
                <a14:useLocalDpi xmlns:a14="http://schemas.microsoft.com/office/drawing/2010/main"/>
              </a:ext>
            </a:extLst>
          </a:blip>
          <a:stretch>
            <a:fillRect/>
          </a:stretch>
        </p:blipFill>
        <p:spPr>
          <a:xfrm>
            <a:off x="5900712" y="5576848"/>
            <a:ext cx="2075307" cy="409184"/>
          </a:xfrm>
          <a:prstGeom prst="rect">
            <a:avLst/>
          </a:prstGeom>
        </p:spPr>
      </p:pic>
      <p:pic>
        <p:nvPicPr>
          <p:cNvPr id="14" name="Picture 13"/>
          <p:cNvPicPr>
            <a:picLocks noChangeAspect="1"/>
          </p:cNvPicPr>
          <p:nvPr>
            <p:custDataLst>
              <p:tags r:id="rId9"/>
            </p:custDataLst>
          </p:nvPr>
        </p:nvPicPr>
        <p:blipFill>
          <a:blip r:embed="rId22" cstate="email">
            <a:extLst>
              <a:ext uri="{28A0092B-C50C-407E-A947-70E740481C1C}">
                <a14:useLocalDpi xmlns:a14="http://schemas.microsoft.com/office/drawing/2010/main"/>
              </a:ext>
            </a:extLst>
          </a:blip>
          <a:stretch>
            <a:fillRect/>
          </a:stretch>
        </p:blipFill>
        <p:spPr>
          <a:xfrm>
            <a:off x="3737230" y="5391150"/>
            <a:ext cx="1669539" cy="802800"/>
          </a:xfrm>
          <a:prstGeom prst="rect">
            <a:avLst/>
          </a:prstGeom>
        </p:spPr>
      </p:pic>
      <p:pic>
        <p:nvPicPr>
          <p:cNvPr id="15" name="Picture 14" descr="Title Slide_external_bilfr3.jpg"/>
          <p:cNvPicPr>
            <a:picLocks noChangeAspect="1"/>
          </p:cNvPicPr>
          <p:nvPr>
            <p:custDataLst>
              <p:tags r:id="rId10"/>
            </p:custDataLst>
          </p:nvPr>
        </p:nvPicPr>
        <p:blipFill>
          <a:blip r:embed="rId23" cstate="email">
            <a:extLst>
              <a:ext uri="{28A0092B-C50C-407E-A947-70E740481C1C}">
                <a14:useLocalDpi xmlns:a14="http://schemas.microsoft.com/office/drawing/2010/main"/>
              </a:ext>
            </a:extLst>
          </a:blip>
          <a:stretch>
            <a:fillRect/>
          </a:stretch>
        </p:blipFill>
        <p:spPr>
          <a:xfrm>
            <a:off x="888195" y="5109587"/>
            <a:ext cx="2499360" cy="1286256"/>
          </a:xfrm>
          <a:prstGeom prst="rect">
            <a:avLst/>
          </a:prstGeom>
        </p:spPr>
      </p:pic>
      <p:sp>
        <p:nvSpPr>
          <p:cNvPr id="2" name="Title 1"/>
          <p:cNvSpPr>
            <a:spLocks noGrp="1"/>
          </p:cNvSpPr>
          <p:nvPr>
            <p:ph type="title"/>
            <p:custDataLst>
              <p:tags r:id="rId11"/>
            </p:custDataLst>
          </p:nvPr>
        </p:nvSpPr>
        <p:spPr/>
        <p:txBody>
          <a:bodyPr/>
          <a:lstStyle/>
          <a:p>
            <a:endParaRPr lang="en-CA"/>
          </a:p>
        </p:txBody>
      </p:sp>
      <p:sp>
        <p:nvSpPr>
          <p:cNvPr id="16" name="Title 5"/>
          <p:cNvSpPr txBox="1">
            <a:spLocks/>
          </p:cNvSpPr>
          <p:nvPr>
            <p:custDataLst>
              <p:tags r:id="rId12"/>
            </p:custDataLst>
          </p:nvPr>
        </p:nvSpPr>
        <p:spPr>
          <a:xfrm>
            <a:off x="457200" y="2313000"/>
            <a:ext cx="8229600" cy="2232000"/>
          </a:xfrm>
          <a:prstGeom prst="rect">
            <a:avLst/>
          </a:prstGeom>
          <a:solidFill>
            <a:srgbClr val="9A8F60"/>
          </a:solidFill>
          <a:ln w="28575">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Verdana"/>
                <a:ea typeface="+mj-ea"/>
                <a:cs typeface="Verdana"/>
              </a:defRPr>
            </a:lvl1pPr>
          </a:lstStyle>
          <a:p>
            <a:pPr>
              <a:spcBef>
                <a:spcPts val="600"/>
              </a:spcBef>
              <a:spcAft>
                <a:spcPts val="600"/>
              </a:spcAft>
            </a:pPr>
            <a:r>
              <a:rPr lang="fr-CA" sz="4000" baseline="0"/>
              <a:t>CanMEDS 2015</a:t>
            </a:r>
            <a:endParaRPr lang="fr-CA" sz="3600" dirty="0"/>
          </a:p>
        </p:txBody>
      </p:sp>
    </p:spTree>
    <p:extLst>
      <p:ext uri="{BB962C8B-B14F-4D97-AF65-F5344CB8AC3E}">
        <p14:creationId xmlns:p14="http://schemas.microsoft.com/office/powerpoint/2010/main" val="36007411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aseline="0" dirty="0"/>
              <a:t>CanMEDS 2015 : </a:t>
            </a:r>
            <a:r>
              <a:rPr lang="fr-CA" baseline="0" dirty="0" smtClean="0"/>
              <a:t/>
            </a:r>
            <a:br>
              <a:rPr lang="fr-CA" baseline="0" dirty="0" smtClean="0"/>
            </a:br>
            <a:r>
              <a:rPr lang="fr-CA" baseline="0" dirty="0" smtClean="0"/>
              <a:t>Éléments </a:t>
            </a:r>
            <a:r>
              <a:rPr lang="fr-CA" baseline="0" dirty="0"/>
              <a:t>nouveaux</a:t>
            </a:r>
            <a:endParaRPr lang="fr-CA" dirty="0"/>
          </a:p>
        </p:txBody>
      </p:sp>
      <p:sp>
        <p:nvSpPr>
          <p:cNvPr id="3" name="Content Placeholder 2"/>
          <p:cNvSpPr>
            <a:spLocks noGrp="1"/>
          </p:cNvSpPr>
          <p:nvPr>
            <p:ph idx="1"/>
            <p:custDataLst>
              <p:tags r:id="rId2"/>
            </p:custDataLst>
          </p:nvPr>
        </p:nvSpPr>
        <p:spPr>
          <a:xfrm>
            <a:off x="914400" y="1905000"/>
            <a:ext cx="7391400" cy="4419600"/>
          </a:xfrm>
        </p:spPr>
        <p:txBody>
          <a:bodyPr>
            <a:normAutofit fontScale="92500" lnSpcReduction="10000"/>
          </a:bodyPr>
          <a:lstStyle/>
          <a:p>
            <a:pPr marL="0" indent="0">
              <a:buNone/>
            </a:pPr>
            <a:r>
              <a:rPr lang="fr-CA" baseline="0" dirty="0">
                <a:solidFill>
                  <a:schemeClr val="tx1"/>
                </a:solidFill>
                <a:latin typeface="Verdana" panose="020B0604030504040204" pitchFamily="34" charset="0"/>
                <a:ea typeface="Verdana" panose="020B0604030504040204" pitchFamily="34" charset="0"/>
                <a:cs typeface="Verdana" panose="020B0604030504040204" pitchFamily="34" charset="0"/>
              </a:rPr>
              <a:t>CanMEDS 2015 : assise de la CPC </a:t>
            </a:r>
            <a:r>
              <a:rPr lang="fr-CA"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axée</a:t>
            </a:r>
            <a:r>
              <a:rPr lang="fr-CA" dirty="0" smtClean="0">
                <a:solidFill>
                  <a:schemeClr val="tx1"/>
                </a:solidFill>
                <a:latin typeface="Verdana" panose="020B0604030504040204" pitchFamily="34" charset="0"/>
                <a:ea typeface="Verdana" panose="020B0604030504040204" pitchFamily="34" charset="0"/>
                <a:cs typeface="Verdana" panose="020B0604030504040204" pitchFamily="34" charset="0"/>
              </a:rPr>
              <a:t> sur l’</a:t>
            </a:r>
            <a:r>
              <a:rPr lang="fr-CA"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actualisation du référentiel </a:t>
            </a:r>
            <a:r>
              <a:rPr lang="fr-CA" baseline="0" dirty="0">
                <a:solidFill>
                  <a:schemeClr val="tx1"/>
                </a:solidFill>
                <a:latin typeface="Verdana" panose="020B0604030504040204" pitchFamily="34" charset="0"/>
                <a:ea typeface="Verdana" panose="020B0604030504040204" pitchFamily="34" charset="0"/>
                <a:cs typeface="Verdana" panose="020B0604030504040204" pitchFamily="34" charset="0"/>
              </a:rPr>
              <a:t>qui existait depuis </a:t>
            </a:r>
            <a:r>
              <a:rPr lang="fr-CA"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1996.</a:t>
            </a:r>
            <a:endParaRPr lang="fr-CA" baseline="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fr-CA"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Plus </a:t>
            </a:r>
            <a:r>
              <a:rPr lang="fr-CA" baseline="0" dirty="0">
                <a:solidFill>
                  <a:schemeClr val="tx1"/>
                </a:solidFill>
                <a:latin typeface="Verdana" panose="020B0604030504040204" pitchFamily="34" charset="0"/>
                <a:ea typeface="Verdana" panose="020B0604030504040204" pitchFamily="34" charset="0"/>
                <a:cs typeface="Verdana" panose="020B0604030504040204" pitchFamily="34" charset="0"/>
              </a:rPr>
              <a:t>grande insistance sur la cohérence générale</a:t>
            </a:r>
          </a:p>
          <a:p>
            <a:r>
              <a:rPr lang="fr-CA"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Langage </a:t>
            </a:r>
            <a:r>
              <a:rPr lang="fr-CA" baseline="0" dirty="0">
                <a:solidFill>
                  <a:schemeClr val="tx1"/>
                </a:solidFill>
                <a:latin typeface="Verdana" panose="020B0604030504040204" pitchFamily="34" charset="0"/>
                <a:ea typeface="Verdana" panose="020B0604030504040204" pitchFamily="34" charset="0"/>
                <a:cs typeface="Verdana" panose="020B0604030504040204" pitchFamily="34" charset="0"/>
              </a:rPr>
              <a:t>simplifié et plus direct</a:t>
            </a:r>
          </a:p>
          <a:p>
            <a:r>
              <a:rPr lang="fr-CA"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Intégration </a:t>
            </a:r>
            <a:r>
              <a:rPr lang="fr-CA" baseline="0" dirty="0">
                <a:solidFill>
                  <a:schemeClr val="tx1"/>
                </a:solidFill>
                <a:latin typeface="Verdana" panose="020B0604030504040204" pitchFamily="34" charset="0"/>
                <a:ea typeface="Verdana" panose="020B0604030504040204" pitchFamily="34" charset="0"/>
                <a:cs typeface="Verdana" panose="020B0604030504040204" pitchFamily="34" charset="0"/>
              </a:rPr>
              <a:t>des concepts de </a:t>
            </a:r>
            <a:r>
              <a:rPr lang="fr-CA" b="1" baseline="0" dirty="0">
                <a:solidFill>
                  <a:schemeClr val="tx1"/>
                </a:solidFill>
                <a:latin typeface="Verdana" panose="020B0604030504040204" pitchFamily="34" charset="0"/>
                <a:ea typeface="Verdana" panose="020B0604030504040204" pitchFamily="34" charset="0"/>
                <a:cs typeface="Verdana" panose="020B0604030504040204" pitchFamily="34" charset="0"/>
              </a:rPr>
              <a:t>sécurité des patients</a:t>
            </a:r>
            <a:r>
              <a:rPr lang="fr-CA" baseline="0" dirty="0">
                <a:solidFill>
                  <a:schemeClr val="tx1"/>
                </a:solidFill>
                <a:latin typeface="Verdana" panose="020B0604030504040204" pitchFamily="34" charset="0"/>
                <a:ea typeface="Verdana" panose="020B0604030504040204" pitchFamily="34" charset="0"/>
                <a:cs typeface="Verdana" panose="020B0604030504040204" pitchFamily="34" charset="0"/>
              </a:rPr>
              <a:t>, de </a:t>
            </a:r>
            <a:r>
              <a:rPr lang="fr-CA" b="1" baseline="0" dirty="0">
                <a:solidFill>
                  <a:schemeClr val="tx1"/>
                </a:solidFill>
                <a:latin typeface="Verdana" panose="020B0604030504040204" pitchFamily="34" charset="0"/>
                <a:ea typeface="Verdana" panose="020B0604030504040204" pitchFamily="34" charset="0"/>
                <a:cs typeface="Verdana" panose="020B0604030504040204" pitchFamily="34" charset="0"/>
              </a:rPr>
              <a:t>mieux-être des médecins</a:t>
            </a:r>
            <a:r>
              <a:rPr lang="fr-CA" baseline="0" dirty="0">
                <a:solidFill>
                  <a:schemeClr val="tx1"/>
                </a:solidFill>
                <a:latin typeface="Verdana" panose="020B0604030504040204" pitchFamily="34" charset="0"/>
                <a:ea typeface="Verdana" panose="020B0604030504040204" pitchFamily="34" charset="0"/>
                <a:cs typeface="Verdana" panose="020B0604030504040204" pitchFamily="34" charset="0"/>
              </a:rPr>
              <a:t>, de </a:t>
            </a:r>
            <a:r>
              <a:rPr lang="fr-CA" b="1"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cybersanté</a:t>
            </a:r>
            <a:r>
              <a:rPr lang="fr-CA" baseline="0" dirty="0">
                <a:solidFill>
                  <a:schemeClr val="tx1"/>
                </a:solidFill>
                <a:latin typeface="Verdana" panose="020B0604030504040204" pitchFamily="34" charset="0"/>
                <a:ea typeface="Verdana" panose="020B0604030504040204" pitchFamily="34" charset="0"/>
                <a:cs typeface="Verdana" panose="020B0604030504040204" pitchFamily="34" charset="0"/>
              </a:rPr>
              <a:t> et de </a:t>
            </a:r>
            <a:r>
              <a:rPr lang="fr-CA" b="1" baseline="0" dirty="0">
                <a:solidFill>
                  <a:schemeClr val="tx1"/>
                </a:solidFill>
                <a:latin typeface="Verdana" panose="020B0604030504040204" pitchFamily="34" charset="0"/>
                <a:ea typeface="Verdana" panose="020B0604030504040204" pitchFamily="34" charset="0"/>
                <a:cs typeface="Verdana" panose="020B0604030504040204" pitchFamily="34" charset="0"/>
              </a:rPr>
              <a:t>transfert des soins</a:t>
            </a:r>
          </a:p>
          <a:p>
            <a:r>
              <a:rPr lang="fr-CA"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Instauration </a:t>
            </a:r>
            <a:r>
              <a:rPr lang="fr-CA" baseline="0" dirty="0">
                <a:solidFill>
                  <a:schemeClr val="tx1"/>
                </a:solidFill>
                <a:latin typeface="Verdana" panose="020B0604030504040204" pitchFamily="34" charset="0"/>
                <a:ea typeface="Verdana" panose="020B0604030504040204" pitchFamily="34" charset="0"/>
                <a:cs typeface="Verdana" panose="020B0604030504040204" pitchFamily="34" charset="0"/>
              </a:rPr>
              <a:t>de </a:t>
            </a:r>
            <a:r>
              <a:rPr lang="fr-CA" b="1" baseline="0" dirty="0">
                <a:solidFill>
                  <a:schemeClr val="tx1"/>
                </a:solidFill>
                <a:latin typeface="Verdana" panose="020B0604030504040204" pitchFamily="34" charset="0"/>
                <a:ea typeface="Verdana" panose="020B0604030504040204" pitchFamily="34" charset="0"/>
                <a:cs typeface="Verdana" panose="020B0604030504040204" pitchFamily="34" charset="0"/>
              </a:rPr>
              <a:t>jalons génériques </a:t>
            </a:r>
            <a:r>
              <a:rPr lang="fr-CA" baseline="0" dirty="0">
                <a:solidFill>
                  <a:schemeClr val="tx1"/>
                </a:solidFill>
                <a:latin typeface="Verdana" panose="020B0604030504040204" pitchFamily="34" charset="0"/>
                <a:ea typeface="Verdana" panose="020B0604030504040204" pitchFamily="34" charset="0"/>
                <a:cs typeface="Verdana" panose="020B0604030504040204" pitchFamily="34" charset="0"/>
              </a:rPr>
              <a:t>(marqueurs pertinents de la progression) tout au long du continuum dans chaque rôle </a:t>
            </a:r>
            <a:r>
              <a:rPr lang="fr-CA"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CanMEDS</a:t>
            </a:r>
            <a:endParaRPr lang="fr-CA" baseline="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Picture Placeholder 3"/>
          <p:cNvSpPr>
            <a:spLocks noGrp="1"/>
          </p:cNvSpPr>
          <p:nvPr>
            <p:ph type="pic" sz="quarter" idx="13"/>
            <p:custDataLst>
              <p:tags r:id="rId3"/>
            </p:custDataLst>
          </p:nvPr>
        </p:nvSpPr>
        <p:spPr/>
      </p:sp>
      <p:pic>
        <p:nvPicPr>
          <p:cNvPr id="5" name="Picture Placeholder 4"/>
          <p:cNvPicPr>
            <a:picLocks noChangeAspect="1"/>
          </p:cNvPicPr>
          <p:nvPr>
            <p:custDataLst>
              <p:tags r:id="rId4"/>
            </p:custDataLst>
          </p:nvPr>
        </p:nvPicPr>
        <p:blipFill>
          <a:blip r:embed="rId8"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pic>
        <p:nvPicPr>
          <p:cNvPr id="6" name="Content Placeholder 2"/>
          <p:cNvPicPr>
            <a:picLocks noChangeAspect="1"/>
          </p:cNvPicPr>
          <p:nvPr>
            <p:custDataLst>
              <p:tags r:id="rId5"/>
            </p:custDataLst>
          </p:nvPr>
        </p:nvPicPr>
        <p:blipFill>
          <a:blip r:embed="rId9" cstate="email">
            <a:extLst>
              <a:ext uri="{28A0092B-C50C-407E-A947-70E740481C1C}">
                <a14:useLocalDpi xmlns:a14="http://schemas.microsoft.com/office/drawing/2010/main"/>
              </a:ext>
            </a:extLst>
          </a:blip>
          <a:stretch>
            <a:fillRect/>
          </a:stretch>
        </p:blipFill>
        <p:spPr>
          <a:xfrm>
            <a:off x="448818" y="1305306"/>
            <a:ext cx="2189607" cy="431720"/>
          </a:xfrm>
          <a:prstGeom prst="rect">
            <a:avLst/>
          </a:prstGeom>
        </p:spPr>
      </p:pic>
    </p:spTree>
    <p:extLst>
      <p:ext uri="{BB962C8B-B14F-4D97-AF65-F5344CB8AC3E}">
        <p14:creationId xmlns:p14="http://schemas.microsoft.com/office/powerpoint/2010/main" val="41049565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aseline="0" dirty="0"/>
              <a:t>Disciplines des cohortes 1 et 2 </a:t>
            </a:r>
            <a:r>
              <a:rPr lang="en-US" dirty="0"/>
              <a:t/>
            </a:r>
            <a:br>
              <a:rPr lang="en-US" dirty="0"/>
            </a:br>
            <a:r>
              <a:rPr lang="fr-CA" baseline="0" dirty="0"/>
              <a:t>adoptant </a:t>
            </a:r>
            <a:r>
              <a:rPr lang="fr-CA" baseline="0" dirty="0" err="1"/>
              <a:t>CanMEDS</a:t>
            </a:r>
            <a:r>
              <a:rPr lang="fr-CA" baseline="0" dirty="0"/>
              <a:t> 2015</a:t>
            </a:r>
            <a:endParaRPr lang="fr-CA" dirty="0"/>
          </a:p>
        </p:txBody>
      </p:sp>
      <p:sp>
        <p:nvSpPr>
          <p:cNvPr id="3" name="Content Placeholder 2"/>
          <p:cNvSpPr>
            <a:spLocks noGrp="1"/>
          </p:cNvSpPr>
          <p:nvPr>
            <p:ph idx="1"/>
            <p:custDataLst>
              <p:tags r:id="rId2"/>
            </p:custDataLst>
          </p:nvPr>
        </p:nvSpPr>
        <p:spPr>
          <a:xfrm>
            <a:off x="743875" y="1905000"/>
            <a:ext cx="7391400" cy="4419600"/>
          </a:xfrm>
        </p:spPr>
        <p:txBody>
          <a:bodyPr/>
          <a:lstStyle/>
          <a:p>
            <a:pPr marL="0" indent="0">
              <a:buNone/>
            </a:pPr>
            <a:r>
              <a:rPr lang="fr-CA" baseline="0" dirty="0">
                <a:solidFill>
                  <a:schemeClr val="tx1"/>
                </a:solidFill>
                <a:latin typeface="Verdana" panose="020B0604030504040204" pitchFamily="34" charset="0"/>
                <a:ea typeface="Verdana" panose="020B0604030504040204" pitchFamily="34" charset="0"/>
                <a:cs typeface="Verdana" panose="020B0604030504040204" pitchFamily="34" charset="0"/>
              </a:rPr>
              <a:t>Les disciplines des cohortes 1 et 2 qui adoptent la CPC utilisent le référentiel </a:t>
            </a:r>
            <a:r>
              <a:rPr lang="fr-CA"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CanMEDS</a:t>
            </a:r>
            <a:r>
              <a:rPr lang="fr-CA" baseline="0" dirty="0">
                <a:solidFill>
                  <a:schemeClr val="tx1"/>
                </a:solidFill>
                <a:latin typeface="Verdana" panose="020B0604030504040204" pitchFamily="34" charset="0"/>
                <a:ea typeface="Verdana" panose="020B0604030504040204" pitchFamily="34" charset="0"/>
                <a:cs typeface="Verdana" panose="020B0604030504040204" pitchFamily="34" charset="0"/>
              </a:rPr>
              <a:t> révisé et les jalons </a:t>
            </a:r>
            <a:r>
              <a:rPr lang="fr-CA"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CanMEDS</a:t>
            </a:r>
            <a:r>
              <a:rPr lang="fr-CA" baseline="0" dirty="0">
                <a:solidFill>
                  <a:schemeClr val="tx1"/>
                </a:solidFill>
                <a:latin typeface="Verdana" panose="020B0604030504040204" pitchFamily="34" charset="0"/>
                <a:ea typeface="Verdana" panose="020B0604030504040204" pitchFamily="34" charset="0"/>
                <a:cs typeface="Verdana" panose="020B0604030504040204" pitchFamily="34" charset="0"/>
              </a:rPr>
              <a:t> pour :</a:t>
            </a:r>
          </a:p>
          <a:p>
            <a:r>
              <a:rPr lang="fr-CA" baseline="0" dirty="0">
                <a:solidFill>
                  <a:schemeClr val="tx1"/>
                </a:solidFill>
                <a:latin typeface="Verdana" panose="020B0604030504040204" pitchFamily="34" charset="0"/>
                <a:ea typeface="Verdana" panose="020B0604030504040204" pitchFamily="34" charset="0"/>
                <a:cs typeface="Verdana" panose="020B0604030504040204" pitchFamily="34" charset="0"/>
              </a:rPr>
              <a:t>Mieux intégrer des concepts comme la sécurité des patients dans leurs programmes</a:t>
            </a:r>
          </a:p>
          <a:p>
            <a:r>
              <a:rPr lang="fr-CA" baseline="0" dirty="0">
                <a:solidFill>
                  <a:schemeClr val="tx1"/>
                </a:solidFill>
                <a:latin typeface="Verdana" panose="020B0604030504040204" pitchFamily="34" charset="0"/>
                <a:ea typeface="Verdana" panose="020B0604030504040204" pitchFamily="34" charset="0"/>
                <a:cs typeface="Verdana" panose="020B0604030504040204" pitchFamily="34" charset="0"/>
              </a:rPr>
              <a:t>Élaborer des jalons et des </a:t>
            </a:r>
            <a:r>
              <a:rPr lang="fr-FR" dirty="0">
                <a:solidFill>
                  <a:schemeClr val="tx1"/>
                </a:solidFill>
                <a:latin typeface="Verdana" panose="020B0604030504040204" pitchFamily="34" charset="0"/>
                <a:ea typeface="Verdana" panose="020B0604030504040204" pitchFamily="34" charset="0"/>
                <a:cs typeface="Verdana" panose="020B0604030504040204" pitchFamily="34" charset="0"/>
              </a:rPr>
              <a:t>activités professionnelles </a:t>
            </a:r>
            <a:r>
              <a:rPr lang="fr-FR"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confiables (APC) </a:t>
            </a:r>
            <a:r>
              <a:rPr lang="fr-CA"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propres à </a:t>
            </a:r>
            <a:r>
              <a:rPr lang="fr-CA" baseline="0" dirty="0">
                <a:solidFill>
                  <a:schemeClr val="tx1"/>
                </a:solidFill>
                <a:latin typeface="Verdana" panose="020B0604030504040204" pitchFamily="34" charset="0"/>
                <a:ea typeface="Verdana" panose="020B0604030504040204" pitchFamily="34" charset="0"/>
                <a:cs typeface="Verdana" panose="020B0604030504040204" pitchFamily="34" charset="0"/>
              </a:rPr>
              <a:t>la spécialité.</a:t>
            </a:r>
          </a:p>
          <a:p>
            <a:endParaRPr lang="en-US"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Picture Placeholder 3"/>
          <p:cNvSpPr>
            <a:spLocks noGrp="1"/>
          </p:cNvSpPr>
          <p:nvPr>
            <p:ph type="pic" sz="quarter" idx="13"/>
            <p:custDataLst>
              <p:tags r:id="rId3"/>
            </p:custDataLst>
          </p:nvPr>
        </p:nvSpPr>
        <p:spPr/>
      </p:sp>
      <p:pic>
        <p:nvPicPr>
          <p:cNvPr id="5" name="Picture Placeholder 4"/>
          <p:cNvPicPr>
            <a:picLocks noChangeAspect="1"/>
          </p:cNvPicPr>
          <p:nvPr>
            <p:custDataLst>
              <p:tags r:id="rId4"/>
            </p:custDataLst>
          </p:nvPr>
        </p:nvPicPr>
        <p:blipFill>
          <a:blip r:embed="rId8"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pic>
        <p:nvPicPr>
          <p:cNvPr id="6" name="Content Placeholder 2"/>
          <p:cNvPicPr>
            <a:picLocks noChangeAspect="1"/>
          </p:cNvPicPr>
          <p:nvPr>
            <p:custDataLst>
              <p:tags r:id="rId5"/>
            </p:custDataLst>
          </p:nvPr>
        </p:nvPicPr>
        <p:blipFill>
          <a:blip r:embed="rId9" cstate="email">
            <a:extLst>
              <a:ext uri="{28A0092B-C50C-407E-A947-70E740481C1C}">
                <a14:useLocalDpi xmlns:a14="http://schemas.microsoft.com/office/drawing/2010/main" val="0"/>
              </a:ext>
            </a:extLst>
          </a:blip>
          <a:stretch>
            <a:fillRect/>
          </a:stretch>
        </p:blipFill>
        <p:spPr>
          <a:xfrm>
            <a:off x="448818" y="1305306"/>
            <a:ext cx="2189607" cy="431720"/>
          </a:xfrm>
          <a:prstGeom prst="rect">
            <a:avLst/>
          </a:prstGeom>
        </p:spPr>
      </p:pic>
    </p:spTree>
    <p:extLst>
      <p:ext uri="{BB962C8B-B14F-4D97-AF65-F5344CB8AC3E}">
        <p14:creationId xmlns:p14="http://schemas.microsoft.com/office/powerpoint/2010/main" val="11419106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164378" y="196111"/>
            <a:ext cx="5074621" cy="844917"/>
          </a:xfrm>
        </p:spPr>
        <p:txBody>
          <a:bodyPr>
            <a:normAutofit fontScale="90000"/>
          </a:bodyPr>
          <a:lstStyle/>
          <a:p>
            <a:r>
              <a:rPr lang="fr-CA" baseline="0" dirty="0" smtClean="0"/>
              <a:t>Addenda spécial </a:t>
            </a:r>
            <a:r>
              <a:rPr lang="fr-CA" baseline="0" dirty="0"/>
              <a:t>à </a:t>
            </a:r>
            <a:r>
              <a:rPr lang="fr-CA" baseline="0" dirty="0" err="1" smtClean="0"/>
              <a:t>CanMEDS</a:t>
            </a:r>
            <a:r>
              <a:rPr lang="fr-CA" baseline="0" dirty="0" smtClean="0"/>
              <a:t> 2015 </a:t>
            </a:r>
            <a:r>
              <a:rPr lang="fr-CA" baseline="0" dirty="0"/>
              <a:t>sur les objectifs de formation</a:t>
            </a:r>
            <a:endParaRPr lang="fr-CA" dirty="0"/>
          </a:p>
        </p:txBody>
      </p:sp>
      <p:sp>
        <p:nvSpPr>
          <p:cNvPr id="3" name="Content Placeholder 2"/>
          <p:cNvSpPr>
            <a:spLocks noGrp="1"/>
          </p:cNvSpPr>
          <p:nvPr>
            <p:ph idx="1"/>
            <p:custDataLst>
              <p:tags r:id="rId2"/>
            </p:custDataLst>
          </p:nvPr>
        </p:nvSpPr>
        <p:spPr>
          <a:xfrm>
            <a:off x="724825" y="1981200"/>
            <a:ext cx="7391400" cy="3200399"/>
          </a:xfrm>
        </p:spPr>
        <p:txBody>
          <a:bodyPr>
            <a:normAutofit fontScale="92500" lnSpcReduction="20000"/>
          </a:bodyPr>
          <a:lstStyle/>
          <a:p>
            <a:r>
              <a:rPr lang="fr-CA" sz="23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Le contenu </a:t>
            </a:r>
            <a:r>
              <a:rPr lang="fr-CA" sz="23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CanMEDS</a:t>
            </a:r>
            <a:r>
              <a:rPr lang="fr-CA" sz="23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révisé vise à améliorer la formation et rehausser la qualité des soins.</a:t>
            </a:r>
          </a:p>
          <a:p>
            <a:r>
              <a:rPr lang="fr-CA" sz="23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Le déploiement proposé pour la CPC s’étend de 2014 à 2022</a:t>
            </a:r>
          </a:p>
          <a:p>
            <a:pPr lvl="1"/>
            <a:r>
              <a:rPr lang="fr-CA" sz="23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Il serait trop tard en 2022 pour introduire les nouveaux éléments importants de </a:t>
            </a:r>
            <a:r>
              <a:rPr lang="fr-CA" sz="23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CanMEDS</a:t>
            </a:r>
            <a:r>
              <a:rPr lang="fr-CA" sz="23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2015</a:t>
            </a:r>
          </a:p>
          <a:p>
            <a:r>
              <a:rPr lang="fr-CA" sz="23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Solution équilibrée pour intégrer le contenu sans imposer un fardeau supplémentaire aux intervenants</a:t>
            </a:r>
          </a:p>
          <a:p>
            <a:endParaRPr lang="en-US"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Picture Placeholder 3"/>
          <p:cNvSpPr>
            <a:spLocks noGrp="1"/>
          </p:cNvSpPr>
          <p:nvPr>
            <p:ph type="pic" sz="quarter" idx="13"/>
            <p:custDataLst>
              <p:tags r:id="rId3"/>
            </p:custDataLst>
          </p:nvPr>
        </p:nvSpPr>
        <p:spPr/>
      </p:sp>
      <p:pic>
        <p:nvPicPr>
          <p:cNvPr id="5" name="Picture Placeholder 4"/>
          <p:cNvPicPr>
            <a:picLocks noChangeAspect="1"/>
          </p:cNvPicPr>
          <p:nvPr>
            <p:custDataLst>
              <p:tags r:id="rId4"/>
            </p:custDataLst>
          </p:nvPr>
        </p:nvPicPr>
        <p:blipFill>
          <a:blip r:embed="rId9"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pic>
        <p:nvPicPr>
          <p:cNvPr id="6" name="Content Placeholder 2"/>
          <p:cNvPicPr>
            <a:picLocks noChangeAspect="1"/>
          </p:cNvPicPr>
          <p:nvPr>
            <p:custDataLst>
              <p:tags r:id="rId5"/>
            </p:custDataLst>
          </p:nvPr>
        </p:nvPicPr>
        <p:blipFill>
          <a:blip r:embed="rId10" cstate="email">
            <a:extLst>
              <a:ext uri="{28A0092B-C50C-407E-A947-70E740481C1C}">
                <a14:useLocalDpi xmlns:a14="http://schemas.microsoft.com/office/drawing/2010/main" val="0"/>
              </a:ext>
            </a:extLst>
          </a:blip>
          <a:stretch>
            <a:fillRect/>
          </a:stretch>
        </p:blipFill>
        <p:spPr>
          <a:xfrm>
            <a:off x="448818" y="1305306"/>
            <a:ext cx="2189607" cy="431720"/>
          </a:xfrm>
          <a:prstGeom prst="rect">
            <a:avLst/>
          </a:prstGeom>
        </p:spPr>
      </p:pic>
      <p:sp>
        <p:nvSpPr>
          <p:cNvPr id="7" name="TextBox 6"/>
          <p:cNvSpPr txBox="1"/>
          <p:nvPr>
            <p:custDataLst>
              <p:tags r:id="rId6"/>
            </p:custDataLst>
          </p:nvPr>
        </p:nvSpPr>
        <p:spPr>
          <a:xfrm>
            <a:off x="609600" y="5181600"/>
            <a:ext cx="7924800" cy="830997"/>
          </a:xfrm>
          <a:prstGeom prst="rect">
            <a:avLst/>
          </a:prstGeom>
          <a:noFill/>
          <a:ln w="63500" cmpd="thinThick">
            <a:solidFill>
              <a:srgbClr val="002060"/>
            </a:solidFill>
          </a:ln>
        </p:spPr>
        <p:txBody>
          <a:bodyPr wrap="square" rtlCol="0">
            <a:spAutoFit/>
          </a:bodyPr>
          <a:lstStyle/>
          <a:p>
            <a:pPr marL="0" lvl="1" algn="ctr"/>
            <a:r>
              <a:rPr lang="fr-CA" sz="2400" b="1" baseline="0" dirty="0">
                <a:latin typeface="Verdana" panose="020B0604030504040204" pitchFamily="34" charset="0"/>
                <a:ea typeface="Verdana" panose="020B0604030504040204" pitchFamily="34" charset="0"/>
                <a:cs typeface="Verdana" panose="020B0604030504040204" pitchFamily="34" charset="0"/>
              </a:rPr>
              <a:t>Addenda spécial à CanMEDS 2015 sur les objectifs de formation</a:t>
            </a:r>
          </a:p>
        </p:txBody>
      </p:sp>
    </p:spTree>
    <p:extLst>
      <p:ext uri="{BB962C8B-B14F-4D97-AF65-F5344CB8AC3E}">
        <p14:creationId xmlns:p14="http://schemas.microsoft.com/office/powerpoint/2010/main" val="11419106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057400" y="196111"/>
            <a:ext cx="5105399" cy="844917"/>
          </a:xfrm>
        </p:spPr>
        <p:txBody>
          <a:bodyPr>
            <a:normAutofit fontScale="90000"/>
          </a:bodyPr>
          <a:lstStyle/>
          <a:p>
            <a:r>
              <a:rPr lang="fr-CA" baseline="0" dirty="0" smtClean="0"/>
              <a:t>Addenda spécial </a:t>
            </a:r>
            <a:r>
              <a:rPr lang="fr-CA" baseline="0" dirty="0"/>
              <a:t>à </a:t>
            </a:r>
            <a:r>
              <a:rPr lang="fr-CA" baseline="0" dirty="0" err="1" smtClean="0"/>
              <a:t>CanMEDS</a:t>
            </a:r>
            <a:r>
              <a:rPr lang="fr-CA" baseline="0" dirty="0" smtClean="0"/>
              <a:t> 2015 </a:t>
            </a:r>
            <a:r>
              <a:rPr lang="fr-CA" baseline="0" dirty="0"/>
              <a:t>sur les objectifs de formation </a:t>
            </a:r>
            <a:r>
              <a:rPr lang="fr-CA" sz="1800" baseline="0" dirty="0"/>
              <a:t>(suite)</a:t>
            </a:r>
            <a:endParaRPr lang="fr-CA" sz="1800" dirty="0"/>
          </a:p>
        </p:txBody>
      </p:sp>
      <p:sp>
        <p:nvSpPr>
          <p:cNvPr id="3" name="Content Placeholder 2"/>
          <p:cNvSpPr>
            <a:spLocks noGrp="1"/>
          </p:cNvSpPr>
          <p:nvPr>
            <p:ph idx="1"/>
            <p:custDataLst>
              <p:tags r:id="rId2"/>
            </p:custDataLst>
          </p:nvPr>
        </p:nvSpPr>
        <p:spPr>
          <a:xfrm>
            <a:off x="743875" y="1905000"/>
            <a:ext cx="7391400" cy="4419600"/>
          </a:xfrm>
        </p:spPr>
        <p:txBody>
          <a:bodyPr>
            <a:noAutofit/>
          </a:bodyPr>
          <a:lstStyle/>
          <a:p>
            <a:pPr marL="0" lvl="0" indent="0">
              <a:spcBef>
                <a:spcPts val="0"/>
              </a:spcBef>
              <a:spcAft>
                <a:spcPts val="600"/>
              </a:spcAft>
              <a:buNone/>
            </a:pPr>
            <a:r>
              <a:rPr lang="fr-CA" sz="1700" baseline="0" dirty="0">
                <a:solidFill>
                  <a:schemeClr val="tx1"/>
                </a:solidFill>
              </a:rPr>
              <a:t>L’addenda s’applique à toutes les disciplines qui amorcent leur transition vers la CPC à compter de 2016.</a:t>
            </a:r>
          </a:p>
          <a:p>
            <a:pPr lvl="0">
              <a:spcBef>
                <a:spcPts val="0"/>
              </a:spcBef>
              <a:spcAft>
                <a:spcPts val="600"/>
              </a:spcAft>
            </a:pPr>
            <a:r>
              <a:rPr lang="fr-CA" sz="1700" baseline="0" dirty="0">
                <a:solidFill>
                  <a:schemeClr val="tx1"/>
                </a:solidFill>
              </a:rPr>
              <a:t>Entrée en vigueur le </a:t>
            </a:r>
            <a:r>
              <a:rPr lang="fr-CA" sz="1700" b="1" baseline="0" dirty="0">
                <a:solidFill>
                  <a:schemeClr val="tx1"/>
                </a:solidFill>
              </a:rPr>
              <a:t>1</a:t>
            </a:r>
            <a:r>
              <a:rPr lang="fr-CA" sz="1700" b="1" baseline="30000" dirty="0">
                <a:solidFill>
                  <a:schemeClr val="tx1"/>
                </a:solidFill>
              </a:rPr>
              <a:t>er</a:t>
            </a:r>
            <a:r>
              <a:rPr lang="fr-CA" sz="1700" b="1" baseline="0" dirty="0">
                <a:solidFill>
                  <a:schemeClr val="tx1"/>
                </a:solidFill>
              </a:rPr>
              <a:t> juillet 2016</a:t>
            </a:r>
            <a:r>
              <a:rPr lang="fr-CA" sz="1700" baseline="0" dirty="0">
                <a:solidFill>
                  <a:schemeClr val="tx1"/>
                </a:solidFill>
              </a:rPr>
              <a:t> </a:t>
            </a:r>
            <a:r>
              <a:rPr lang="fr-CA" sz="1700" baseline="0" dirty="0" smtClean="0">
                <a:solidFill>
                  <a:schemeClr val="tx1"/>
                </a:solidFill>
              </a:rPr>
              <a:t>— </a:t>
            </a:r>
            <a:r>
              <a:rPr lang="fr-CA" sz="1700" baseline="0" dirty="0">
                <a:solidFill>
                  <a:schemeClr val="tx1"/>
                </a:solidFill>
              </a:rPr>
              <a:t>devra dès lors être intégré dans les normes de chaque programme.</a:t>
            </a:r>
          </a:p>
          <a:p>
            <a:pPr marL="565150" lvl="1">
              <a:spcBef>
                <a:spcPts val="0"/>
              </a:spcBef>
              <a:spcAft>
                <a:spcPts val="600"/>
              </a:spcAft>
            </a:pPr>
            <a:r>
              <a:rPr lang="fr-CA" sz="1700" baseline="0" dirty="0">
                <a:solidFill>
                  <a:schemeClr val="tx1"/>
                </a:solidFill>
              </a:rPr>
              <a:t>Chaque programme disposera d’un an pour intégrer le contenu </a:t>
            </a:r>
            <a:r>
              <a:rPr lang="fr-CA" sz="1700" baseline="0" dirty="0" smtClean="0">
                <a:solidFill>
                  <a:schemeClr val="tx1"/>
                </a:solidFill>
              </a:rPr>
              <a:t>— </a:t>
            </a:r>
            <a:r>
              <a:rPr lang="fr-CA" sz="1700" baseline="0" dirty="0">
                <a:solidFill>
                  <a:schemeClr val="tx1"/>
                </a:solidFill>
              </a:rPr>
              <a:t>responsabilité des directeurs de programme.</a:t>
            </a:r>
          </a:p>
          <a:p>
            <a:pPr marL="265113" lvl="0" indent="-265113">
              <a:spcBef>
                <a:spcPts val="0"/>
              </a:spcBef>
              <a:spcAft>
                <a:spcPts val="600"/>
              </a:spcAft>
            </a:pPr>
            <a:r>
              <a:rPr lang="fr-CA" sz="1700" baseline="0" dirty="0">
                <a:solidFill>
                  <a:schemeClr val="tx1"/>
                </a:solidFill>
              </a:rPr>
              <a:t>Présente uniquement les </a:t>
            </a:r>
            <a:r>
              <a:rPr lang="fr-CA" sz="1700" dirty="0" smtClean="0">
                <a:solidFill>
                  <a:schemeClr val="tx1"/>
                </a:solidFill>
              </a:rPr>
              <a:t>NOUVEAUX</a:t>
            </a:r>
            <a:r>
              <a:rPr lang="fr-CA" sz="1700" baseline="0" dirty="0" smtClean="0">
                <a:solidFill>
                  <a:schemeClr val="tx1"/>
                </a:solidFill>
              </a:rPr>
              <a:t> </a:t>
            </a:r>
            <a:r>
              <a:rPr lang="fr-CA" sz="1700" baseline="0" dirty="0">
                <a:solidFill>
                  <a:schemeClr val="tx1"/>
                </a:solidFill>
              </a:rPr>
              <a:t>éléments de contenu </a:t>
            </a:r>
            <a:r>
              <a:rPr lang="fr-CA" sz="1700" baseline="0" dirty="0" smtClean="0">
                <a:solidFill>
                  <a:schemeClr val="tx1"/>
                </a:solidFill>
              </a:rPr>
              <a:t>importants de </a:t>
            </a:r>
            <a:r>
              <a:rPr lang="fr-CA" sz="1700" baseline="0" dirty="0" err="1">
                <a:solidFill>
                  <a:schemeClr val="tx1"/>
                </a:solidFill>
              </a:rPr>
              <a:t>CanMEDS</a:t>
            </a:r>
            <a:r>
              <a:rPr lang="fr-CA" sz="1700" baseline="0" dirty="0">
                <a:solidFill>
                  <a:schemeClr val="tx1"/>
                </a:solidFill>
              </a:rPr>
              <a:t>.</a:t>
            </a:r>
            <a:endParaRPr lang="en-CA" sz="1700" dirty="0">
              <a:solidFill>
                <a:schemeClr val="tx1"/>
              </a:solidFill>
            </a:endParaRPr>
          </a:p>
          <a:p>
            <a:pPr marL="228600" lvl="1" indent="-228600" fontAlgn="base">
              <a:spcBef>
                <a:spcPts val="0"/>
              </a:spcBef>
              <a:spcAft>
                <a:spcPts val="600"/>
              </a:spcAft>
              <a:buFont typeface="Arial" pitchFamily="34" charset="0"/>
              <a:buChar char="•"/>
            </a:pPr>
            <a:r>
              <a:rPr lang="fr-CA" sz="1700" baseline="0" dirty="0">
                <a:solidFill>
                  <a:schemeClr val="tx1"/>
                </a:solidFill>
              </a:rPr>
              <a:t>Les normes générales d’agrément ne seront pas touchées.</a:t>
            </a:r>
          </a:p>
          <a:p>
            <a:pPr marL="628650" lvl="2" fontAlgn="base">
              <a:spcBef>
                <a:spcPts val="0"/>
              </a:spcBef>
              <a:spcAft>
                <a:spcPts val="600"/>
              </a:spcAft>
              <a:buFont typeface="Arial" pitchFamily="34" charset="0"/>
              <a:buChar char="•"/>
            </a:pPr>
            <a:r>
              <a:rPr lang="fr-CA" sz="1700" baseline="0" dirty="0">
                <a:solidFill>
                  <a:schemeClr val="tx1"/>
                </a:solidFill>
              </a:rPr>
              <a:t>Les visiteurs d’agrément vérifieront plus particulièrement comment l’addenda sur les objectifs de formation a été </a:t>
            </a:r>
            <a:r>
              <a:rPr lang="en-US" sz="1700" dirty="0">
                <a:solidFill>
                  <a:schemeClr val="tx1"/>
                </a:solidFill>
              </a:rPr>
              <a:t/>
            </a:r>
            <a:br>
              <a:rPr lang="en-US" sz="1700" dirty="0">
                <a:solidFill>
                  <a:schemeClr val="tx1"/>
                </a:solidFill>
              </a:rPr>
            </a:br>
            <a:r>
              <a:rPr lang="fr-CA" sz="1700" baseline="0" dirty="0">
                <a:solidFill>
                  <a:schemeClr val="tx1"/>
                </a:solidFill>
              </a:rPr>
              <a:t>intégré dans la formation.</a:t>
            </a:r>
          </a:p>
          <a:p>
            <a:pPr marL="628650" lvl="2" fontAlgn="base">
              <a:spcBef>
                <a:spcPts val="0"/>
              </a:spcBef>
              <a:spcAft>
                <a:spcPts val="600"/>
              </a:spcAft>
              <a:buFont typeface="Arial" pitchFamily="34" charset="0"/>
              <a:buChar char="•"/>
            </a:pPr>
            <a:r>
              <a:rPr lang="fr-CA" sz="1700" baseline="0" dirty="0">
                <a:solidFill>
                  <a:schemeClr val="tx1"/>
                </a:solidFill>
              </a:rPr>
              <a:t>Les programmes qui seront soumis à l’examen après le </a:t>
            </a:r>
            <a:r>
              <a:rPr lang="fr-CA" sz="1700" baseline="0" dirty="0" smtClean="0">
                <a:solidFill>
                  <a:schemeClr val="tx1"/>
                </a:solidFill>
              </a:rPr>
              <a:t>1</a:t>
            </a:r>
            <a:r>
              <a:rPr lang="fr-CA" sz="1700" baseline="30000" dirty="0" smtClean="0">
                <a:solidFill>
                  <a:schemeClr val="tx1"/>
                </a:solidFill>
              </a:rPr>
              <a:t>er </a:t>
            </a:r>
            <a:r>
              <a:rPr lang="fr-CA" sz="1700" baseline="0" dirty="0" smtClean="0">
                <a:solidFill>
                  <a:schemeClr val="tx1"/>
                </a:solidFill>
              </a:rPr>
              <a:t>juillet </a:t>
            </a:r>
            <a:r>
              <a:rPr lang="fr-CA" sz="1700" baseline="0" dirty="0">
                <a:solidFill>
                  <a:schemeClr val="tx1"/>
                </a:solidFill>
              </a:rPr>
              <a:t>2017 devront présenter des preuves de l’intégration.</a:t>
            </a:r>
            <a:endParaRPr lang="en-CA" sz="1700" dirty="0">
              <a:solidFill>
                <a:schemeClr val="tx1"/>
              </a:solidFill>
            </a:endParaRPr>
          </a:p>
          <a:p>
            <a:endParaRPr lang="en-US" sz="17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Picture Placeholder 3"/>
          <p:cNvSpPr>
            <a:spLocks noGrp="1"/>
          </p:cNvSpPr>
          <p:nvPr>
            <p:ph type="pic" sz="quarter" idx="13"/>
            <p:custDataLst>
              <p:tags r:id="rId3"/>
            </p:custDataLst>
          </p:nvPr>
        </p:nvSpPr>
        <p:spPr/>
      </p:sp>
      <p:pic>
        <p:nvPicPr>
          <p:cNvPr id="5" name="Picture Placeholder 4"/>
          <p:cNvPicPr>
            <a:picLocks noChangeAspect="1"/>
          </p:cNvPicPr>
          <p:nvPr>
            <p:custDataLst>
              <p:tags r:id="rId4"/>
            </p:custDataLst>
          </p:nvPr>
        </p:nvPicPr>
        <p:blipFill>
          <a:blip r:embed="rId8"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pic>
        <p:nvPicPr>
          <p:cNvPr id="6" name="Content Placeholder 2"/>
          <p:cNvPicPr>
            <a:picLocks noChangeAspect="1"/>
          </p:cNvPicPr>
          <p:nvPr>
            <p:custDataLst>
              <p:tags r:id="rId5"/>
            </p:custDataLst>
          </p:nvPr>
        </p:nvPicPr>
        <p:blipFill>
          <a:blip r:embed="rId9" cstate="email">
            <a:extLst>
              <a:ext uri="{28A0092B-C50C-407E-A947-70E740481C1C}">
                <a14:useLocalDpi xmlns:a14="http://schemas.microsoft.com/office/drawing/2010/main" val="0"/>
              </a:ext>
            </a:extLst>
          </a:blip>
          <a:stretch>
            <a:fillRect/>
          </a:stretch>
        </p:blipFill>
        <p:spPr>
          <a:xfrm>
            <a:off x="448818" y="1305306"/>
            <a:ext cx="2189607" cy="431720"/>
          </a:xfrm>
          <a:prstGeom prst="rect">
            <a:avLst/>
          </a:prstGeom>
        </p:spPr>
      </p:pic>
    </p:spTree>
    <p:extLst>
      <p:ext uri="{BB962C8B-B14F-4D97-AF65-F5344CB8AC3E}">
        <p14:creationId xmlns:p14="http://schemas.microsoft.com/office/powerpoint/2010/main" val="11419106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aseline="0"/>
              <a:t>Période de questions</a:t>
            </a:r>
            <a:endParaRPr lang="fr-CA" dirty="0"/>
          </a:p>
        </p:txBody>
      </p:sp>
      <p:sp>
        <p:nvSpPr>
          <p:cNvPr id="4" name="Slide Number Placeholder 3"/>
          <p:cNvSpPr>
            <a:spLocks noGrp="1"/>
          </p:cNvSpPr>
          <p:nvPr>
            <p:ph type="sldNum" sz="quarter" idx="12"/>
            <p:custDataLst>
              <p:tags r:id="rId2"/>
            </p:custDataLst>
          </p:nvPr>
        </p:nvSpPr>
        <p:spPr/>
        <p:txBody>
          <a:bodyPr/>
          <a:lstStyle/>
          <a:p>
            <a:fld id="{51EBB4C4-B395-064C-BD76-B6B6D3504CC4}" type="slidenum">
              <a:rPr lang="fr-CA" smtClean="0">
                <a:solidFill>
                  <a:prstClr val="black">
                    <a:tint val="75000"/>
                  </a:prstClr>
                </a:solidFill>
              </a:rPr>
              <a:pPr/>
              <a:t>29</a:t>
            </a:fld>
            <a:endParaRPr lang="fr-CA">
              <a:solidFill>
                <a:prstClr val="black">
                  <a:tint val="75000"/>
                </a:prstClr>
              </a:solidFill>
            </a:endParaRPr>
          </a:p>
        </p:txBody>
      </p:sp>
      <p:pic>
        <p:nvPicPr>
          <p:cNvPr id="1026" name="Picture 2" descr="http://viamatti.com/wp-content/uploads/ask-questions-003.png"/>
          <p:cNvPicPr>
            <a:picLocks noGrp="1" noChangeAspect="1" noChangeArrowheads="1"/>
          </p:cNvPicPr>
          <p:nvPr>
            <p:ph idx="1"/>
            <p:custDataLst>
              <p:tags r:id="rId3"/>
            </p:custDataLst>
          </p:nvPr>
        </p:nvPicPr>
        <p:blipFill>
          <a:blip r:embed="rId9" cstate="screen">
            <a:extLst>
              <a:ext uri="{28A0092B-C50C-407E-A947-70E740481C1C}">
                <a14:useLocalDpi xmlns:a14="http://schemas.microsoft.com/office/drawing/2010/main"/>
              </a:ext>
            </a:extLst>
          </a:blip>
          <a:srcRect/>
          <a:stretch>
            <a:fillRect/>
          </a:stretch>
        </p:blipFill>
        <p:spPr bwMode="auto">
          <a:xfrm>
            <a:off x="1301458" y="1828800"/>
            <a:ext cx="6464884"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pour une image  6"/>
          <p:cNvSpPr>
            <a:spLocks noGrp="1"/>
          </p:cNvSpPr>
          <p:nvPr>
            <p:ph type="pic" sz="quarter" idx="13"/>
            <p:custDataLst>
              <p:tags r:id="rId4"/>
            </p:custDataLst>
          </p:nvPr>
        </p:nvSpPr>
        <p:spPr/>
      </p:sp>
      <p:sp>
        <p:nvSpPr>
          <p:cNvPr id="9" name="ZoneTexte 8"/>
          <p:cNvSpPr txBox="1"/>
          <p:nvPr>
            <p:custDataLst>
              <p:tags r:id="rId5"/>
            </p:custDataLst>
          </p:nvPr>
        </p:nvSpPr>
        <p:spPr>
          <a:xfrm>
            <a:off x="4648200" y="2266948"/>
            <a:ext cx="3419475" cy="1200329"/>
          </a:xfrm>
          <a:prstGeom prst="rect">
            <a:avLst/>
          </a:prstGeom>
          <a:solidFill>
            <a:schemeClr val="bg1"/>
          </a:solidFill>
        </p:spPr>
        <p:txBody>
          <a:bodyPr wrap="square" rtlCol="0">
            <a:spAutoFit/>
          </a:bodyPr>
          <a:lstStyle/>
          <a:p>
            <a:pPr defTabSz="457200"/>
            <a:r>
              <a:rPr lang="fr-CA" sz="3600" b="1" baseline="0">
                <a:solidFill>
                  <a:prstClr val="black"/>
                </a:solidFill>
                <a:latin typeface="Verdana" pitchFamily="34" charset="0"/>
                <a:ea typeface="Verdana" pitchFamily="34" charset="0"/>
                <a:cs typeface="Verdana" pitchFamily="34" charset="0"/>
              </a:rPr>
              <a:t>POSEZ VOS QUESTIONS</a:t>
            </a:r>
            <a:endParaRPr lang="fr-CA" sz="3600" b="1" dirty="0">
              <a:solidFill>
                <a:prstClr val="black"/>
              </a:solidFill>
              <a:latin typeface="Verdana" pitchFamily="34" charset="0"/>
              <a:ea typeface="Verdana" pitchFamily="34" charset="0"/>
              <a:cs typeface="Verdana" pitchFamily="34" charset="0"/>
            </a:endParaRPr>
          </a:p>
        </p:txBody>
      </p:sp>
      <p:pic>
        <p:nvPicPr>
          <p:cNvPr id="10" name="Picture Placeholder 4"/>
          <p:cNvPicPr>
            <a:picLocks noChangeAspect="1"/>
          </p:cNvPicPr>
          <p:nvPr>
            <p:custDataLst>
              <p:tags r:id="rId6"/>
            </p:custDataLst>
          </p:nvPr>
        </p:nvPicPr>
        <p:blipFill>
          <a:blip r:embed="rId10"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spTree>
    <p:extLst>
      <p:ext uri="{BB962C8B-B14F-4D97-AF65-F5344CB8AC3E}">
        <p14:creationId xmlns:p14="http://schemas.microsoft.com/office/powerpoint/2010/main" val="26793398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aseline="0" dirty="0"/>
              <a:t>Pourquoi changer?</a:t>
            </a:r>
            <a:endParaRPr lang="fr-CA" dirty="0"/>
          </a:p>
        </p:txBody>
      </p:sp>
      <p:sp>
        <p:nvSpPr>
          <p:cNvPr id="3" name="Content Placeholder 2"/>
          <p:cNvSpPr>
            <a:spLocks noGrp="1"/>
          </p:cNvSpPr>
          <p:nvPr>
            <p:ph idx="1"/>
            <p:custDataLst>
              <p:tags r:id="rId2"/>
            </p:custDataLst>
          </p:nvPr>
        </p:nvSpPr>
        <p:spPr/>
        <p:txBody>
          <a:bodyPr>
            <a:normAutofit/>
          </a:bodyPr>
          <a:lstStyle/>
          <a:p>
            <a:pPr marL="342900" indent="-342900">
              <a:spcAft>
                <a:spcPts val="600"/>
              </a:spcAft>
            </a:pPr>
            <a:r>
              <a:rPr lang="fr-CA" sz="21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Modèle d’éducation vieux de 100 ans</a:t>
            </a:r>
          </a:p>
          <a:p>
            <a:pPr marL="342900" indent="-342900">
              <a:spcAft>
                <a:spcPts val="600"/>
              </a:spcAft>
            </a:pPr>
            <a:r>
              <a:rPr lang="fr-CA" sz="21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Défis dans le système actuel</a:t>
            </a:r>
          </a:p>
          <a:p>
            <a:pPr marL="800100" lvl="1" indent="-342900">
              <a:spcAft>
                <a:spcPts val="600"/>
              </a:spcAft>
              <a:buFont typeface="Arial" panose="020B0604020202020204" pitchFamily="34" charset="0"/>
              <a:buChar char="•"/>
            </a:pPr>
            <a:r>
              <a:rPr lang="fr-CA" sz="21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Lacunes potentielles dans le degré de préparation à la pratique des étudiants</a:t>
            </a:r>
          </a:p>
          <a:p>
            <a:pPr marL="800100" lvl="1" indent="-342900">
              <a:spcAft>
                <a:spcPts val="600"/>
              </a:spcAft>
              <a:buFont typeface="Arial" panose="020B0604020202020204" pitchFamily="34" charset="0"/>
              <a:buChar char="•"/>
            </a:pPr>
            <a:r>
              <a:rPr lang="fr-CA" sz="21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Manque de transparence dans la démonstration du maintien de la compétence</a:t>
            </a:r>
          </a:p>
          <a:p>
            <a:pPr marL="800100" lvl="1" indent="-342900">
              <a:spcAft>
                <a:spcPts val="600"/>
              </a:spcAft>
              <a:buFont typeface="Arial" panose="020B0604020202020204" pitchFamily="34" charset="0"/>
              <a:buChar char="•"/>
            </a:pPr>
            <a:r>
              <a:rPr lang="fr-CA" sz="21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Critiques entourant la nature ponctuelle de l’éducation médicale et de la formation continue</a:t>
            </a:r>
          </a:p>
          <a:p>
            <a:pPr marL="800100" lvl="1" indent="-342900">
              <a:spcAft>
                <a:spcPts val="600"/>
              </a:spcAft>
              <a:buFont typeface="Arial" panose="020B0604020202020204" pitchFamily="34" charset="0"/>
              <a:buChar char="•"/>
            </a:pPr>
            <a:r>
              <a:rPr lang="fr-CA" sz="21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Difficulté à déterminer à quel moment de nouvelles compétences sont nécessaires tout au long de la pratique</a:t>
            </a:r>
            <a:endParaRPr lang="en-US" sz="21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Picture Placeholder 3"/>
          <p:cNvSpPr>
            <a:spLocks noGrp="1"/>
          </p:cNvSpPr>
          <p:nvPr>
            <p:ph type="pic" sz="quarter" idx="13"/>
            <p:custDataLst>
              <p:tags r:id="rId3"/>
            </p:custDataLst>
          </p:nvPr>
        </p:nvSpPr>
        <p:spPr/>
      </p:sp>
      <p:pic>
        <p:nvPicPr>
          <p:cNvPr id="5" name="Picture Placeholder 4"/>
          <p:cNvPicPr>
            <a:picLocks noChangeAspect="1"/>
          </p:cNvPicPr>
          <p:nvPr>
            <p:custDataLst>
              <p:tags r:id="rId4"/>
            </p:custDataLst>
          </p:nvPr>
        </p:nvPicPr>
        <p:blipFill>
          <a:blip r:embed="rId7"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spTree>
    <p:extLst>
      <p:ext uri="{BB962C8B-B14F-4D97-AF65-F5344CB8AC3E}">
        <p14:creationId xmlns:p14="http://schemas.microsoft.com/office/powerpoint/2010/main" val="2324646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p:cNvPicPr>
            <a:picLocks noGrp="1" noChangeAspect="1"/>
          </p:cNvPicPr>
          <p:nvPr>
            <p:ph type="pic" sz="quarter" idx="13"/>
            <p:custDataLst>
              <p:tags r:id="rId1"/>
            </p:custDataLst>
          </p:nvPr>
        </p:nvPicPr>
        <p:blipFill>
          <a:blip r:embed="rId15" cstate="email">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a:ext>
            </a:extLst>
          </a:blip>
          <a:srcRect/>
          <a:stretch>
            <a:fillRect/>
          </a:stretch>
        </p:blipFill>
        <p:spPr/>
      </p:pic>
      <p:pic>
        <p:nvPicPr>
          <p:cNvPr id="18" name="Picture Placeholder 17"/>
          <p:cNvPicPr>
            <a:picLocks noGrp="1" noChangeAspect="1"/>
          </p:cNvPicPr>
          <p:nvPr>
            <p:ph type="pic" sz="quarter" idx="14"/>
            <p:custDataLst>
              <p:tags r:id="rId2"/>
            </p:custDataLst>
          </p:nvPr>
        </p:nvPicPr>
        <p:blipFill>
          <a:blip r:embed="rId17" cstate="email">
            <a:extLst>
              <a:ext uri="{BEBA8EAE-BF5A-486C-A8C5-ECC9F3942E4B}">
                <a14:imgProps xmlns:a14="http://schemas.microsoft.com/office/drawing/2010/main">
                  <a14:imgLayer r:embed="rId18">
                    <a14:imgEffect>
                      <a14:saturation sat="0"/>
                    </a14:imgEffect>
                  </a14:imgLayer>
                </a14:imgProps>
              </a:ext>
              <a:ext uri="{28A0092B-C50C-407E-A947-70E740481C1C}">
                <a14:useLocalDpi xmlns:a14="http://schemas.microsoft.com/office/drawing/2010/main"/>
              </a:ext>
            </a:extLst>
          </a:blip>
          <a:srcRect/>
          <a:stretch>
            <a:fillRect/>
          </a:stretch>
        </p:blipFill>
        <p:spPr/>
      </p:pic>
      <p:pic>
        <p:nvPicPr>
          <p:cNvPr id="27" name="Picture Placeholder 26"/>
          <p:cNvPicPr>
            <a:picLocks noGrp="1" noChangeAspect="1"/>
          </p:cNvPicPr>
          <p:nvPr>
            <p:ph type="pic" sz="quarter" idx="10"/>
            <p:custDataLst>
              <p:tags r:id="rId3"/>
            </p:custDataLst>
          </p:nvPr>
        </p:nvPicPr>
        <p:blipFill>
          <a:blip r:embed="rId19" cstate="email">
            <a:extLst>
              <a:ext uri="{BEBA8EAE-BF5A-486C-A8C5-ECC9F3942E4B}">
                <a14:imgProps xmlns:a14="http://schemas.microsoft.com/office/drawing/2010/main">
                  <a14:imgLayer r:embed="rId20">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8" name="Rectangle 7"/>
          <p:cNvSpPr/>
          <p:nvPr>
            <p:custDataLst>
              <p:tags r:id="rId4"/>
            </p:custDataLst>
          </p:nvPr>
        </p:nvSpPr>
        <p:spPr>
          <a:xfrm>
            <a:off x="0" y="2"/>
            <a:ext cx="9144001" cy="6857998"/>
          </a:xfrm>
          <a:prstGeom prst="rect">
            <a:avLst/>
          </a:prstGeom>
          <a:solidFill>
            <a:srgbClr val="003152">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custDataLst>
              <p:tags r:id="rId5"/>
            </p:custDataLst>
          </p:nvPr>
        </p:nvSpPr>
        <p:spPr>
          <a:xfrm>
            <a:off x="685800" y="5032816"/>
            <a:ext cx="7772400" cy="14120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custDataLst>
              <p:tags r:id="rId6"/>
            </p:custDataLst>
          </p:nvPr>
        </p:nvCxnSpPr>
        <p:spPr>
          <a:xfrm>
            <a:off x="3448730" y="5555327"/>
            <a:ext cx="0" cy="474775"/>
          </a:xfrm>
          <a:prstGeom prst="line">
            <a:avLst/>
          </a:prstGeom>
          <a:noFill/>
          <a:ln w="12700" cap="flat" cmpd="sng" algn="ctr">
            <a:solidFill>
              <a:srgbClr val="93875D"/>
            </a:solidFill>
            <a:prstDash val="solid"/>
          </a:ln>
          <a:effectLst/>
        </p:spPr>
      </p:cxnSp>
      <p:cxnSp>
        <p:nvCxnSpPr>
          <p:cNvPr id="12" name="Straight Connector 11"/>
          <p:cNvCxnSpPr/>
          <p:nvPr>
            <p:custDataLst>
              <p:tags r:id="rId7"/>
            </p:custDataLst>
          </p:nvPr>
        </p:nvCxnSpPr>
        <p:spPr>
          <a:xfrm>
            <a:off x="5658530" y="5555327"/>
            <a:ext cx="0" cy="474775"/>
          </a:xfrm>
          <a:prstGeom prst="line">
            <a:avLst/>
          </a:prstGeom>
          <a:noFill/>
          <a:ln w="12700" cap="flat" cmpd="sng" algn="ctr">
            <a:solidFill>
              <a:srgbClr val="93875D"/>
            </a:solidFill>
            <a:prstDash val="solid"/>
          </a:ln>
          <a:effectLst/>
        </p:spPr>
      </p:cxnSp>
      <p:pic>
        <p:nvPicPr>
          <p:cNvPr id="13" name="Picture 12"/>
          <p:cNvPicPr>
            <a:picLocks noChangeAspect="1"/>
          </p:cNvPicPr>
          <p:nvPr>
            <p:custDataLst>
              <p:tags r:id="rId8"/>
            </p:custDataLst>
          </p:nvPr>
        </p:nvPicPr>
        <p:blipFill>
          <a:blip r:embed="rId21" cstate="email">
            <a:extLst>
              <a:ext uri="{28A0092B-C50C-407E-A947-70E740481C1C}">
                <a14:useLocalDpi xmlns:a14="http://schemas.microsoft.com/office/drawing/2010/main"/>
              </a:ext>
            </a:extLst>
          </a:blip>
          <a:stretch>
            <a:fillRect/>
          </a:stretch>
        </p:blipFill>
        <p:spPr>
          <a:xfrm>
            <a:off x="5900712" y="5576848"/>
            <a:ext cx="2075307" cy="409184"/>
          </a:xfrm>
          <a:prstGeom prst="rect">
            <a:avLst/>
          </a:prstGeom>
        </p:spPr>
      </p:pic>
      <p:pic>
        <p:nvPicPr>
          <p:cNvPr id="14" name="Picture 13"/>
          <p:cNvPicPr>
            <a:picLocks noChangeAspect="1"/>
          </p:cNvPicPr>
          <p:nvPr>
            <p:custDataLst>
              <p:tags r:id="rId9"/>
            </p:custDataLst>
          </p:nvPr>
        </p:nvPicPr>
        <p:blipFill>
          <a:blip r:embed="rId22" cstate="email">
            <a:extLst>
              <a:ext uri="{28A0092B-C50C-407E-A947-70E740481C1C}">
                <a14:useLocalDpi xmlns:a14="http://schemas.microsoft.com/office/drawing/2010/main"/>
              </a:ext>
            </a:extLst>
          </a:blip>
          <a:stretch>
            <a:fillRect/>
          </a:stretch>
        </p:blipFill>
        <p:spPr>
          <a:xfrm>
            <a:off x="3737230" y="5391150"/>
            <a:ext cx="1669539" cy="802800"/>
          </a:xfrm>
          <a:prstGeom prst="rect">
            <a:avLst/>
          </a:prstGeom>
        </p:spPr>
      </p:pic>
      <p:pic>
        <p:nvPicPr>
          <p:cNvPr id="15" name="Picture 14" descr="Title Slide_external_bilfr3.jpg"/>
          <p:cNvPicPr>
            <a:picLocks noChangeAspect="1"/>
          </p:cNvPicPr>
          <p:nvPr>
            <p:custDataLst>
              <p:tags r:id="rId10"/>
            </p:custDataLst>
          </p:nvPr>
        </p:nvPicPr>
        <p:blipFill>
          <a:blip r:embed="rId23" cstate="email">
            <a:extLst>
              <a:ext uri="{28A0092B-C50C-407E-A947-70E740481C1C}">
                <a14:useLocalDpi xmlns:a14="http://schemas.microsoft.com/office/drawing/2010/main"/>
              </a:ext>
            </a:extLst>
          </a:blip>
          <a:stretch>
            <a:fillRect/>
          </a:stretch>
        </p:blipFill>
        <p:spPr>
          <a:xfrm>
            <a:off x="888195" y="5109587"/>
            <a:ext cx="2499360" cy="1286256"/>
          </a:xfrm>
          <a:prstGeom prst="rect">
            <a:avLst/>
          </a:prstGeom>
        </p:spPr>
      </p:pic>
      <p:sp>
        <p:nvSpPr>
          <p:cNvPr id="2" name="Title 1"/>
          <p:cNvSpPr>
            <a:spLocks noGrp="1"/>
          </p:cNvSpPr>
          <p:nvPr>
            <p:ph type="title"/>
            <p:custDataLst>
              <p:tags r:id="rId11"/>
            </p:custDataLst>
          </p:nvPr>
        </p:nvSpPr>
        <p:spPr/>
        <p:txBody>
          <a:bodyPr/>
          <a:lstStyle/>
          <a:p>
            <a:endParaRPr lang="en-CA"/>
          </a:p>
        </p:txBody>
      </p:sp>
      <p:sp>
        <p:nvSpPr>
          <p:cNvPr id="16" name="Title 5"/>
          <p:cNvSpPr txBox="1">
            <a:spLocks/>
          </p:cNvSpPr>
          <p:nvPr>
            <p:custDataLst>
              <p:tags r:id="rId12"/>
            </p:custDataLst>
          </p:nvPr>
        </p:nvSpPr>
        <p:spPr>
          <a:xfrm>
            <a:off x="457200" y="2313000"/>
            <a:ext cx="8229600" cy="2232000"/>
          </a:xfrm>
          <a:prstGeom prst="rect">
            <a:avLst/>
          </a:prstGeom>
          <a:solidFill>
            <a:srgbClr val="9A8F60"/>
          </a:solidFill>
          <a:ln w="28575">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Verdana"/>
                <a:ea typeface="+mj-ea"/>
                <a:cs typeface="Verdana"/>
              </a:defRPr>
            </a:lvl1pPr>
          </a:lstStyle>
          <a:p>
            <a:pPr>
              <a:spcBef>
                <a:spcPts val="600"/>
              </a:spcBef>
              <a:spcAft>
                <a:spcPts val="600"/>
              </a:spcAft>
            </a:pPr>
            <a:r>
              <a:rPr lang="fr-CA" sz="4000" baseline="0"/>
              <a:t>La compétence par conception (CPC) : Mise en œuvre par disciplines (</a:t>
            </a:r>
            <a:r>
              <a:rPr lang="fr-CA" sz="3600" baseline="0"/>
              <a:t>plan proposé)</a:t>
            </a:r>
            <a:endParaRPr lang="fr-CA" sz="3600" dirty="0"/>
          </a:p>
        </p:txBody>
      </p:sp>
    </p:spTree>
    <p:extLst>
      <p:ext uri="{BB962C8B-B14F-4D97-AF65-F5344CB8AC3E}">
        <p14:creationId xmlns:p14="http://schemas.microsoft.com/office/powerpoint/2010/main" val="7767607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baseline="0" dirty="0"/>
              <a:t>Changement au déploiement de la </a:t>
            </a:r>
            <a:r>
              <a:rPr lang="fr-CA" baseline="0" dirty="0" smtClean="0"/>
              <a:t>CPC pour </a:t>
            </a:r>
            <a:r>
              <a:rPr lang="fr-CA" baseline="0" dirty="0"/>
              <a:t>la cohorte 1</a:t>
            </a:r>
            <a:endParaRPr lang="fr-CA" dirty="0"/>
          </a:p>
        </p:txBody>
      </p:sp>
      <p:sp>
        <p:nvSpPr>
          <p:cNvPr id="4" name="Picture Placeholder 3"/>
          <p:cNvSpPr>
            <a:spLocks noGrp="1"/>
          </p:cNvSpPr>
          <p:nvPr>
            <p:ph type="pic" sz="quarter" idx="13"/>
            <p:custDataLst>
              <p:tags r:id="rId2"/>
            </p:custDataLst>
          </p:nvPr>
        </p:nvSpPr>
        <p:spPr/>
      </p:sp>
      <p:pic>
        <p:nvPicPr>
          <p:cNvPr id="5" name="Picture Placeholder 4"/>
          <p:cNvPicPr>
            <a:picLocks noChangeAspect="1"/>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sp>
        <p:nvSpPr>
          <p:cNvPr id="8" name="Content Placeholder 2"/>
          <p:cNvSpPr>
            <a:spLocks noGrp="1"/>
          </p:cNvSpPr>
          <p:nvPr>
            <p:ph idx="1"/>
            <p:custDataLst>
              <p:tags r:id="rId4"/>
            </p:custDataLst>
          </p:nvPr>
        </p:nvSpPr>
        <p:spPr>
          <a:xfrm>
            <a:off x="838200" y="1524000"/>
            <a:ext cx="7543800" cy="4800599"/>
          </a:xfrm>
        </p:spPr>
        <p:txBody>
          <a:bodyPr>
            <a:noAutofit/>
          </a:bodyPr>
          <a:lstStyle/>
          <a:p>
            <a:pPr marL="0" indent="0">
              <a:spcBef>
                <a:spcPts val="0"/>
              </a:spcBef>
              <a:spcAft>
                <a:spcPts val="600"/>
              </a:spcAft>
              <a:buNone/>
            </a:pPr>
            <a:r>
              <a:rPr lang="fr-CA" sz="1800" b="1" baseline="0" dirty="0">
                <a:solidFill>
                  <a:schemeClr val="tx1"/>
                </a:solidFill>
              </a:rPr>
              <a:t>Le premier groupe d’adoptants de la CPC a amorcé les travaux à l’automne 2014 (cohorte 1)</a:t>
            </a:r>
          </a:p>
          <a:p>
            <a:pPr marL="292100" indent="-292100">
              <a:spcBef>
                <a:spcPts val="0"/>
              </a:spcBef>
              <a:spcAft>
                <a:spcPts val="0"/>
              </a:spcAft>
            </a:pPr>
            <a:r>
              <a:rPr lang="fr-CA" sz="1800" baseline="0" dirty="0">
                <a:solidFill>
                  <a:schemeClr val="tx1"/>
                </a:solidFill>
              </a:rPr>
              <a:t>Oncologie </a:t>
            </a:r>
            <a:r>
              <a:rPr lang="fr-CA" sz="18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médicale, et oto-rhino-laryngologie et chirurgie cervico-faciale</a:t>
            </a:r>
          </a:p>
          <a:p>
            <a:pPr lvl="1">
              <a:spcBef>
                <a:spcPts val="0"/>
              </a:spcBef>
            </a:pPr>
            <a:r>
              <a:rPr lang="fr-CA" sz="18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Essais sur le terrain d’aspects de la CPC en 2016</a:t>
            </a:r>
          </a:p>
          <a:p>
            <a:pPr lvl="1">
              <a:spcBef>
                <a:spcPts val="0"/>
              </a:spcBef>
            </a:pPr>
            <a:r>
              <a:rPr lang="fr-CA" sz="18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Adoption intégrale de la CPC vraisemblablement en 2017</a:t>
            </a:r>
          </a:p>
          <a:p>
            <a:pPr marL="0" indent="0">
              <a:spcBef>
                <a:spcPts val="0"/>
              </a:spcBef>
              <a:spcAft>
                <a:spcPts val="600"/>
              </a:spcAft>
              <a:buNone/>
            </a:pPr>
            <a:endParaRPr lang="en-CA" sz="100" b="1" dirty="0" smtClean="0">
              <a:solidFill>
                <a:schemeClr val="tx1"/>
              </a:solidFill>
            </a:endParaRPr>
          </a:p>
          <a:p>
            <a:pPr marL="0" indent="0">
              <a:spcBef>
                <a:spcPts val="0"/>
              </a:spcBef>
              <a:spcAft>
                <a:spcPts val="600"/>
              </a:spcAft>
              <a:buNone/>
            </a:pPr>
            <a:r>
              <a:rPr lang="fr-CA" sz="1800" b="1" baseline="0" dirty="0">
                <a:solidFill>
                  <a:schemeClr val="tx1"/>
                </a:solidFill>
              </a:rPr>
              <a:t>Le deuxième groupe a commencé les travaux en 2015 (cohorte 2)</a:t>
            </a:r>
          </a:p>
          <a:p>
            <a:pPr marL="0" indent="0">
              <a:spcBef>
                <a:spcPts val="0"/>
              </a:spcBef>
              <a:spcAft>
                <a:spcPts val="600"/>
              </a:spcAft>
              <a:buNone/>
            </a:pPr>
            <a:endParaRPr lang="en-CA" sz="1800" b="1" dirty="0" smtClean="0">
              <a:solidFill>
                <a:schemeClr val="tx1"/>
              </a:solidFill>
            </a:endParaRPr>
          </a:p>
          <a:p>
            <a:pPr marL="0" indent="0">
              <a:buNone/>
            </a:pPr>
            <a:endParaRPr lang="en-CA" sz="1800" dirty="0" smtClean="0">
              <a:solidFill>
                <a:schemeClr val="tx1"/>
              </a:solidFill>
            </a:endParaRPr>
          </a:p>
          <a:p>
            <a:pPr lvl="1">
              <a:spcBef>
                <a:spcPts val="0"/>
              </a:spcBef>
            </a:pPr>
            <a:endParaRPr lang="en-US" sz="1800" dirty="0" smtClean="0">
              <a:solidFill>
                <a:schemeClr val="tx1"/>
              </a:solidFill>
            </a:endParaRPr>
          </a:p>
          <a:p>
            <a:pPr lvl="1">
              <a:spcBef>
                <a:spcPts val="0"/>
              </a:spcBef>
            </a:pPr>
            <a:r>
              <a:rPr lang="fr-CA" sz="1800" baseline="0" dirty="0">
                <a:solidFill>
                  <a:schemeClr val="tx1"/>
                </a:solidFill>
              </a:rPr>
              <a:t>Adoption intégrale de la CPC vraisemblablement en 2017</a:t>
            </a:r>
            <a:endParaRPr lang="en-US" sz="1800" dirty="0">
              <a:solidFill>
                <a:schemeClr val="tx1"/>
              </a:solidFill>
            </a:endParaRPr>
          </a:p>
          <a:p>
            <a:pPr marL="0" lvl="1" indent="0">
              <a:spcBef>
                <a:spcPts val="1200"/>
              </a:spcBef>
              <a:buNone/>
            </a:pPr>
            <a:r>
              <a:rPr lang="fr-CA" sz="1800" b="1" baseline="0" dirty="0">
                <a:solidFill>
                  <a:schemeClr val="tx1"/>
                </a:solidFill>
              </a:rPr>
              <a:t>Nous prévoyons que les disciplines restantes adopteront la CPC en phases planifiées, conformément au calendrier des cohortes.</a:t>
            </a:r>
          </a:p>
        </p:txBody>
      </p:sp>
      <p:graphicFrame>
        <p:nvGraphicFramePr>
          <p:cNvPr id="9" name="Picture Placeholder 7"/>
          <p:cNvGraphicFramePr>
            <a:graphicFrameLocks/>
          </p:cNvGraphicFramePr>
          <p:nvPr>
            <p:custDataLst>
              <p:tags r:id="rId5"/>
            </p:custDataLst>
            <p:extLst>
              <p:ext uri="{D42A27DB-BD31-4B8C-83A1-F6EECF244321}">
                <p14:modId xmlns:p14="http://schemas.microsoft.com/office/powerpoint/2010/main" val="3008428624"/>
              </p:ext>
            </p:extLst>
          </p:nvPr>
        </p:nvGraphicFramePr>
        <p:xfrm>
          <a:off x="914400" y="3886200"/>
          <a:ext cx="7765354" cy="1112520"/>
        </p:xfrm>
        <a:graphic>
          <a:graphicData uri="http://schemas.openxmlformats.org/drawingml/2006/table">
            <a:tbl>
              <a:tblPr firstRow="1" bandRow="1">
                <a:tableStyleId>{5C22544A-7EE6-4342-B048-85BDC9FD1C3A}</a:tableStyleId>
              </a:tblPr>
              <a:tblGrid>
                <a:gridCol w="3432282"/>
                <a:gridCol w="4333072"/>
              </a:tblGrid>
              <a:tr h="370840">
                <a:tc>
                  <a:txBody>
                    <a:bodyPr/>
                    <a:lstStyle/>
                    <a:p>
                      <a:pPr marL="285750" indent="-285750">
                        <a:buFont typeface="Arial" panose="020B0604020202020204" pitchFamily="34" charset="0"/>
                        <a:buChar char="•"/>
                      </a:pPr>
                      <a:r>
                        <a:rPr lang="fr-CA" sz="1800" b="0" baseline="0" dirty="0">
                          <a:solidFill>
                            <a:schemeClr val="tx1"/>
                          </a:solidFill>
                          <a:latin typeface="Verdana" panose="020B0604030504040204" pitchFamily="34" charset="0"/>
                          <a:ea typeface="Verdana" panose="020B0604030504040204" pitchFamily="34" charset="0"/>
                          <a:cs typeface="Verdana" panose="020B0604030504040204" pitchFamily="34" charset="0"/>
                        </a:rPr>
                        <a:t>Anesthésiologie</a:t>
                      </a:r>
                      <a:endParaRPr lang="en-US" sz="18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fr-CA" sz="1800" b="0" baseline="0">
                          <a:solidFill>
                            <a:schemeClr val="tx1"/>
                          </a:solidFill>
                          <a:latin typeface="Verdana" panose="020B0604030504040204" pitchFamily="34" charset="0"/>
                          <a:ea typeface="Verdana" panose="020B0604030504040204" pitchFamily="34" charset="0"/>
                          <a:cs typeface="Verdana" panose="020B0604030504040204" pitchFamily="34" charset="0"/>
                        </a:rPr>
                        <a:t>Médecine interne </a:t>
                      </a:r>
                      <a:endParaRPr lang="en-US" sz="18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285750" indent="-285750">
                        <a:buFont typeface="Arial" panose="020B0604020202020204" pitchFamily="34" charset="0"/>
                        <a:buChar char="•"/>
                      </a:pPr>
                      <a:r>
                        <a:rPr lang="fr-CA" sz="1800" b="0" baseline="0" dirty="0">
                          <a:solidFill>
                            <a:schemeClr val="tx1"/>
                          </a:solidFill>
                          <a:latin typeface="Verdana" panose="020B0604030504040204" pitchFamily="34" charset="0"/>
                          <a:ea typeface="Verdana" panose="020B0604030504040204" pitchFamily="34" charset="0"/>
                          <a:cs typeface="Verdana" panose="020B0604030504040204" pitchFamily="34" charset="0"/>
                        </a:rPr>
                        <a:t>Pathologie judiciaire </a:t>
                      </a:r>
                      <a:endParaRPr lang="en-US" sz="18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fr-CA" sz="1800" b="0" baseline="0" dirty="0">
                          <a:solidFill>
                            <a:schemeClr val="tx1"/>
                          </a:solidFill>
                          <a:latin typeface="Verdana" panose="020B0604030504040204" pitchFamily="34" charset="0"/>
                          <a:ea typeface="Verdana" panose="020B0604030504040204" pitchFamily="34" charset="0"/>
                          <a:cs typeface="Verdana" panose="020B0604030504040204" pitchFamily="34" charset="0"/>
                        </a:rPr>
                        <a:t>Fondements chirurgicaux </a:t>
                      </a:r>
                      <a:endParaRPr lang="en-US" sz="18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285750" indent="-285750">
                        <a:buFont typeface="Arial" panose="020B0604020202020204" pitchFamily="34" charset="0"/>
                        <a:buChar char="•"/>
                      </a:pPr>
                      <a:r>
                        <a:rPr lang="fr-CA" sz="1800" b="0" baseline="0" dirty="0">
                          <a:solidFill>
                            <a:schemeClr val="tx1"/>
                          </a:solidFill>
                          <a:latin typeface="Verdana" panose="020B0604030504040204" pitchFamily="34" charset="0"/>
                          <a:ea typeface="Verdana" panose="020B0604030504040204" pitchFamily="34" charset="0"/>
                          <a:cs typeface="Verdana" panose="020B0604030504040204" pitchFamily="34" charset="0"/>
                        </a:rPr>
                        <a:t>Gastroentérologie </a:t>
                      </a:r>
                      <a:endParaRPr lang="en-US" sz="18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b="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Urologie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1419106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057400" y="196111"/>
            <a:ext cx="5105400" cy="844917"/>
          </a:xfrm>
        </p:spPr>
        <p:txBody>
          <a:bodyPr>
            <a:normAutofit/>
          </a:bodyPr>
          <a:lstStyle/>
          <a:p>
            <a:r>
              <a:rPr lang="fr-CA" baseline="0"/>
              <a:t>Calendrier de mise en œuvre </a:t>
            </a:r>
            <a:r>
              <a:rPr lang="fr-CA" dirty="0" smtClean="0"/>
              <a:t/>
            </a:r>
            <a:br>
              <a:rPr lang="fr-CA" dirty="0" smtClean="0"/>
            </a:br>
            <a:r>
              <a:rPr lang="fr-CA" baseline="0"/>
              <a:t>proposé : toutes les disciplines</a:t>
            </a:r>
            <a:endParaRPr lang="fr-CA" dirty="0"/>
          </a:p>
        </p:txBody>
      </p:sp>
      <p:sp>
        <p:nvSpPr>
          <p:cNvPr id="3" name="Content Placeholder 2"/>
          <p:cNvSpPr>
            <a:spLocks noGrp="1"/>
          </p:cNvSpPr>
          <p:nvPr>
            <p:ph idx="1"/>
            <p:custDataLst>
              <p:tags r:id="rId2"/>
            </p:custDataLst>
          </p:nvPr>
        </p:nvSpPr>
        <p:spPr/>
        <p:txBody>
          <a:bodyPr/>
          <a:lstStyle/>
          <a:p>
            <a:endParaRPr lang="en-US" dirty="0"/>
          </a:p>
        </p:txBody>
      </p:sp>
      <p:sp>
        <p:nvSpPr>
          <p:cNvPr id="4" name="Slide Number Placeholder 3"/>
          <p:cNvSpPr>
            <a:spLocks noGrp="1"/>
          </p:cNvSpPr>
          <p:nvPr>
            <p:ph type="sldNum" sz="quarter" idx="12"/>
            <p:custDataLst>
              <p:tags r:id="rId3"/>
            </p:custDataLst>
          </p:nvPr>
        </p:nvSpPr>
        <p:spPr/>
        <p:txBody>
          <a:bodyPr/>
          <a:lstStyle/>
          <a:p>
            <a:fld id="{51EBB4C4-B395-064C-BD76-B6B6D3504CC4}" type="slidenum">
              <a:rPr lang="en-US" smtClean="0">
                <a:solidFill>
                  <a:prstClr val="black">
                    <a:tint val="75000"/>
                  </a:prstClr>
                </a:solidFill>
              </a:rPr>
              <a:pPr/>
              <a:t>32</a:t>
            </a:fld>
            <a:endParaRPr lang="en-US" dirty="0">
              <a:solidFill>
                <a:prstClr val="black">
                  <a:tint val="75000"/>
                </a:prstClr>
              </a:solidFill>
            </a:endParaRPr>
          </a:p>
        </p:txBody>
      </p:sp>
      <p:sp>
        <p:nvSpPr>
          <p:cNvPr id="5" name="Picture Placeholder 4"/>
          <p:cNvSpPr>
            <a:spLocks noGrp="1"/>
          </p:cNvSpPr>
          <p:nvPr>
            <p:ph type="pic" sz="quarter" idx="13"/>
            <p:custDataLst>
              <p:tags r:id="rId4"/>
            </p:custDataLst>
          </p:nvPr>
        </p:nvSpPr>
        <p:spPr/>
      </p:sp>
      <p:pic>
        <p:nvPicPr>
          <p:cNvPr id="7" name="Picture Placeholder 4"/>
          <p:cNvPicPr>
            <a:picLocks noChangeAspect="1"/>
          </p:cNvPicPr>
          <p:nvPr>
            <p:custDataLst>
              <p:tags r:id="rId5"/>
            </p:custDataLst>
          </p:nvPr>
        </p:nvPicPr>
        <p:blipFill>
          <a:blip r:embed="rId9"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graphicFrame>
        <p:nvGraphicFramePr>
          <p:cNvPr id="9" name="Content Placeholder 6"/>
          <p:cNvGraphicFramePr>
            <a:graphicFrameLocks/>
          </p:cNvGraphicFramePr>
          <p:nvPr>
            <p:custDataLst>
              <p:tags r:id="rId6"/>
            </p:custDataLst>
            <p:extLst>
              <p:ext uri="{D42A27DB-BD31-4B8C-83A1-F6EECF244321}">
                <p14:modId xmlns:p14="http://schemas.microsoft.com/office/powerpoint/2010/main" val="514679949"/>
              </p:ext>
            </p:extLst>
          </p:nvPr>
        </p:nvGraphicFramePr>
        <p:xfrm>
          <a:off x="165296" y="1148580"/>
          <a:ext cx="8837235" cy="5601208"/>
        </p:xfrm>
        <a:graphic>
          <a:graphicData uri="http://schemas.openxmlformats.org/drawingml/2006/table">
            <a:tbl>
              <a:tblPr firstRow="1" bandRow="1">
                <a:tableStyleId>{5C22544A-7EE6-4342-B048-85BDC9FD1C3A}</a:tableStyleId>
              </a:tblPr>
              <a:tblGrid>
                <a:gridCol w="1653701"/>
                <a:gridCol w="1632621"/>
                <a:gridCol w="1877514"/>
                <a:gridCol w="1714252"/>
                <a:gridCol w="1959147"/>
              </a:tblGrid>
              <a:tr h="370840">
                <a:tc>
                  <a:txBody>
                    <a:bodyPr/>
                    <a:lstStyle/>
                    <a:p>
                      <a:pPr algn="ctr"/>
                      <a:r>
                        <a:rPr lang="fr-CA" sz="1400" baseline="0">
                          <a:solidFill>
                            <a:schemeClr val="bg1"/>
                          </a:solidFill>
                        </a:rPr>
                        <a:t>2016</a:t>
                      </a:r>
                    </a:p>
                    <a:p>
                      <a:pPr algn="ctr"/>
                      <a:r>
                        <a:rPr lang="fr-CA" sz="1400" baseline="0">
                          <a:solidFill>
                            <a:schemeClr val="bg1"/>
                          </a:solidFill>
                        </a:rPr>
                        <a:t>(Cohorte 3)</a:t>
                      </a:r>
                      <a:endParaRPr lang="en-US" sz="1400" dirty="0">
                        <a:solidFill>
                          <a:schemeClr val="bg1"/>
                        </a:solidFill>
                      </a:endParaRPr>
                    </a:p>
                  </a:txBody>
                  <a:tcPr>
                    <a:solidFill>
                      <a:srgbClr val="003152"/>
                    </a:solidFill>
                  </a:tcPr>
                </a:tc>
                <a:tc>
                  <a:txBody>
                    <a:bodyPr/>
                    <a:lstStyle/>
                    <a:p>
                      <a:pPr algn="ctr"/>
                      <a:r>
                        <a:rPr lang="fr-CA" sz="1400" baseline="0">
                          <a:solidFill>
                            <a:schemeClr val="bg1"/>
                          </a:solidFill>
                        </a:rPr>
                        <a:t>2017</a:t>
                      </a:r>
                      <a:r>
                        <a:rPr lang="en-US" sz="1400" dirty="0" smtClean="0">
                          <a:solidFill>
                            <a:schemeClr val="bg1"/>
                          </a:solidFill>
                        </a:rPr>
                        <a:t/>
                      </a:r>
                      <a:br>
                        <a:rPr lang="en-US" sz="1400" dirty="0" smtClean="0">
                          <a:solidFill>
                            <a:schemeClr val="bg1"/>
                          </a:solidFill>
                        </a:rPr>
                      </a:br>
                      <a:r>
                        <a:rPr lang="fr-CA" sz="1400" baseline="0">
                          <a:solidFill>
                            <a:schemeClr val="bg1"/>
                          </a:solidFill>
                        </a:rPr>
                        <a:t>(Cohorte 4)</a:t>
                      </a:r>
                      <a:endParaRPr lang="en-US" sz="1400" dirty="0">
                        <a:solidFill>
                          <a:schemeClr val="bg1"/>
                        </a:solidFill>
                      </a:endParaRPr>
                    </a:p>
                  </a:txBody>
                  <a:tcPr>
                    <a:solidFill>
                      <a:srgbClr val="003152"/>
                    </a:solidFill>
                  </a:tcPr>
                </a:tc>
                <a:tc>
                  <a:txBody>
                    <a:bodyPr/>
                    <a:lstStyle/>
                    <a:p>
                      <a:pPr algn="ctr"/>
                      <a:r>
                        <a:rPr lang="fr-CA" sz="1400" baseline="0">
                          <a:solidFill>
                            <a:schemeClr val="bg1"/>
                          </a:solidFill>
                        </a:rPr>
                        <a:t>2018</a:t>
                      </a:r>
                    </a:p>
                    <a:p>
                      <a:pPr algn="ctr"/>
                      <a:r>
                        <a:rPr lang="fr-CA" sz="1400" baseline="0">
                          <a:solidFill>
                            <a:schemeClr val="bg1"/>
                          </a:solidFill>
                        </a:rPr>
                        <a:t>(Cohorte 5)</a:t>
                      </a:r>
                      <a:endParaRPr lang="en-US" sz="1400" dirty="0">
                        <a:solidFill>
                          <a:schemeClr val="bg1"/>
                        </a:solidFill>
                      </a:endParaRPr>
                    </a:p>
                  </a:txBody>
                  <a:tcPr>
                    <a:solidFill>
                      <a:srgbClr val="003152"/>
                    </a:solidFill>
                  </a:tcPr>
                </a:tc>
                <a:tc>
                  <a:txBody>
                    <a:bodyPr/>
                    <a:lstStyle/>
                    <a:p>
                      <a:pPr algn="ctr"/>
                      <a:r>
                        <a:rPr lang="fr-CA" sz="1400" baseline="0">
                          <a:solidFill>
                            <a:schemeClr val="bg1"/>
                          </a:solidFill>
                        </a:rPr>
                        <a:t>2019</a:t>
                      </a:r>
                    </a:p>
                    <a:p>
                      <a:pPr algn="ctr"/>
                      <a:r>
                        <a:rPr lang="fr-CA" sz="1400" baseline="0">
                          <a:solidFill>
                            <a:schemeClr val="bg1"/>
                          </a:solidFill>
                        </a:rPr>
                        <a:t>(Cohorte 6)</a:t>
                      </a:r>
                      <a:endParaRPr lang="en-US" sz="1400" dirty="0">
                        <a:solidFill>
                          <a:schemeClr val="bg1"/>
                        </a:solidFill>
                      </a:endParaRPr>
                    </a:p>
                  </a:txBody>
                  <a:tcPr>
                    <a:solidFill>
                      <a:srgbClr val="003152"/>
                    </a:solidFill>
                  </a:tcPr>
                </a:tc>
                <a:tc>
                  <a:txBody>
                    <a:bodyPr/>
                    <a:lstStyle/>
                    <a:p>
                      <a:pPr algn="ctr"/>
                      <a:r>
                        <a:rPr lang="fr-CA" sz="1400" baseline="0">
                          <a:solidFill>
                            <a:schemeClr val="bg1"/>
                          </a:solidFill>
                        </a:rPr>
                        <a:t>2020</a:t>
                      </a:r>
                    </a:p>
                    <a:p>
                      <a:pPr algn="ctr"/>
                      <a:r>
                        <a:rPr lang="fr-CA" sz="1400" baseline="0">
                          <a:solidFill>
                            <a:schemeClr val="bg1"/>
                          </a:solidFill>
                        </a:rPr>
                        <a:t>(Cohorte 7)</a:t>
                      </a:r>
                      <a:endParaRPr lang="en-US" sz="1400" dirty="0">
                        <a:solidFill>
                          <a:schemeClr val="bg1"/>
                        </a:solidFill>
                      </a:endParaRPr>
                    </a:p>
                  </a:txBody>
                  <a:tcPr>
                    <a:solidFill>
                      <a:srgbClr val="003152"/>
                    </a:solidFill>
                  </a:tcPr>
                </a:tc>
              </a:tr>
              <a:tr h="370840">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Neurochirurgie</a:t>
                      </a:r>
                      <a:endParaRPr lang="en-CA" sz="800" dirty="0">
                        <a:solidFill>
                          <a:schemeClr val="accent4"/>
                        </a:solidFill>
                        <a:effectLst/>
                        <a:latin typeface="Verdana"/>
                        <a:ea typeface="Calibri"/>
                        <a:cs typeface="Times New Roman"/>
                      </a:endParaRPr>
                    </a:p>
                  </a:txBody>
                  <a:tcPr>
                    <a:solidFill>
                      <a:srgbClr val="D8DFE0"/>
                    </a:solidFill>
                  </a:tcPr>
                </a:tc>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Chirurgie générale</a:t>
                      </a:r>
                      <a:endParaRPr lang="en-CA" sz="800" dirty="0">
                        <a:solidFill>
                          <a:schemeClr val="accent4"/>
                        </a:solidFill>
                        <a:effectLst/>
                        <a:latin typeface="Verdana"/>
                        <a:ea typeface="Calibri"/>
                        <a:cs typeface="Times New Roman"/>
                      </a:endParaRPr>
                    </a:p>
                  </a:txBody>
                  <a:tcPr>
                    <a:solidFill>
                      <a:srgbClr val="D8DFE0"/>
                    </a:solidFill>
                  </a:tcPr>
                </a:tc>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Chirurgie orthopédique</a:t>
                      </a:r>
                      <a:endParaRPr lang="en-CA" sz="800" dirty="0">
                        <a:solidFill>
                          <a:schemeClr val="accent4"/>
                        </a:solidFill>
                        <a:effectLst/>
                        <a:latin typeface="Verdana"/>
                        <a:ea typeface="Calibri"/>
                        <a:cs typeface="Times New Roman"/>
                      </a:endParaRPr>
                    </a:p>
                  </a:txBody>
                  <a:tcPr>
                    <a:solidFill>
                      <a:srgbClr val="D8DFE0"/>
                    </a:solidFill>
                  </a:tcPr>
                </a:tc>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Dermatologie</a:t>
                      </a:r>
                      <a:endParaRPr lang="en-CA" sz="800" dirty="0">
                        <a:solidFill>
                          <a:schemeClr val="accent4"/>
                        </a:solidFill>
                        <a:effectLst/>
                        <a:latin typeface="Verdana"/>
                        <a:ea typeface="Calibri"/>
                        <a:cs typeface="Times New Roman"/>
                      </a:endParaRPr>
                    </a:p>
                  </a:txBody>
                  <a:tcPr>
                    <a:solidFill>
                      <a:srgbClr val="D8DFE0"/>
                    </a:solidFill>
                  </a:tcPr>
                </a:tc>
                <a:tc>
                  <a:txBody>
                    <a:bodyPr/>
                    <a:lstStyle/>
                    <a:p>
                      <a:pPr algn="ctr">
                        <a:lnSpc>
                          <a:spcPct val="115000"/>
                        </a:lnSpc>
                        <a:spcAft>
                          <a:spcPts val="0"/>
                        </a:spcAft>
                      </a:pPr>
                      <a:r>
                        <a:rPr lang="fr-CA" sz="800" baseline="0">
                          <a:solidFill>
                            <a:schemeClr val="accent4"/>
                          </a:solidFill>
                          <a:effectLst/>
                          <a:latin typeface="Verdana"/>
                          <a:ea typeface="Calibri"/>
                          <a:cs typeface="Times New Roman"/>
                        </a:rPr>
                        <a:t>Chirurgie colorectale</a:t>
                      </a:r>
                      <a:endParaRPr lang="en-CA" sz="800" dirty="0">
                        <a:solidFill>
                          <a:schemeClr val="accent4"/>
                        </a:solidFill>
                        <a:effectLst/>
                        <a:latin typeface="Verdana"/>
                        <a:ea typeface="Calibri"/>
                        <a:cs typeface="Times New Roman"/>
                      </a:endParaRPr>
                    </a:p>
                  </a:txBody>
                  <a:tcPr>
                    <a:solidFill>
                      <a:srgbClr val="D8DFE0"/>
                    </a:solidFill>
                  </a:tcPr>
                </a:tc>
              </a:tr>
              <a:tr h="370840">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Chirurgie cardiaque</a:t>
                      </a:r>
                      <a:endParaRPr lang="en-CA" sz="800" dirty="0">
                        <a:solidFill>
                          <a:schemeClr val="accent4"/>
                        </a:solidFill>
                        <a:effectLst/>
                        <a:latin typeface="Verdana"/>
                        <a:ea typeface="Calibri"/>
                        <a:cs typeface="Times New Roman"/>
                      </a:endParaRPr>
                    </a:p>
                  </a:txBody>
                  <a:tcPr/>
                </a:tc>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Chirurgie plastique</a:t>
                      </a:r>
                      <a:endParaRPr lang="en-CA" sz="800" dirty="0">
                        <a:solidFill>
                          <a:schemeClr val="accent4"/>
                        </a:solidFill>
                        <a:effectLst/>
                        <a:latin typeface="Verdana"/>
                        <a:ea typeface="Calibri"/>
                        <a:cs typeface="Times New Roman"/>
                      </a:endParaRPr>
                    </a:p>
                  </a:txBody>
                  <a:tcPr/>
                </a:tc>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Chirurgie vasculaire</a:t>
                      </a:r>
                      <a:endParaRPr lang="en-CA" sz="800" dirty="0">
                        <a:solidFill>
                          <a:schemeClr val="accent4"/>
                        </a:solidFill>
                        <a:effectLst/>
                        <a:latin typeface="Verdana"/>
                        <a:ea typeface="Calibri"/>
                        <a:cs typeface="Times New Roman"/>
                      </a:endParaRPr>
                    </a:p>
                  </a:txBody>
                  <a:tcPr/>
                </a:tc>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Ophtalmologie</a:t>
                      </a:r>
                      <a:endParaRPr lang="en-CA" sz="800">
                        <a:solidFill>
                          <a:schemeClr val="accent4"/>
                        </a:solidFill>
                        <a:effectLst/>
                        <a:latin typeface="Verdana"/>
                        <a:ea typeface="Calibri"/>
                        <a:cs typeface="Times New Roman"/>
                      </a:endParaRPr>
                    </a:p>
                  </a:txBody>
                  <a:tcPr/>
                </a:tc>
                <a:tc>
                  <a:txBody>
                    <a:bodyPr/>
                    <a:lstStyle/>
                    <a:p>
                      <a:pPr algn="ctr">
                        <a:lnSpc>
                          <a:spcPct val="115000"/>
                        </a:lnSpc>
                        <a:spcAft>
                          <a:spcPts val="0"/>
                        </a:spcAft>
                      </a:pPr>
                      <a:r>
                        <a:rPr lang="fr-CA" sz="800" baseline="0">
                          <a:solidFill>
                            <a:schemeClr val="accent4"/>
                          </a:solidFill>
                          <a:effectLst/>
                          <a:latin typeface="Verdana"/>
                          <a:ea typeface="Calibri"/>
                          <a:cs typeface="Times New Roman"/>
                        </a:rPr>
                        <a:t>Oncologie chirurgicale générale</a:t>
                      </a:r>
                      <a:endParaRPr lang="en-CA" sz="800" dirty="0">
                        <a:solidFill>
                          <a:schemeClr val="accent4"/>
                        </a:solidFill>
                        <a:effectLst/>
                        <a:latin typeface="Verdana"/>
                        <a:ea typeface="Calibri"/>
                        <a:cs typeface="Times New Roman"/>
                      </a:endParaRPr>
                    </a:p>
                  </a:txBody>
                  <a:tcPr/>
                </a:tc>
              </a:tr>
              <a:tr h="370840">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Pédiatrie</a:t>
                      </a:r>
                      <a:endParaRPr lang="en-CA" sz="800" dirty="0">
                        <a:solidFill>
                          <a:schemeClr val="accent4"/>
                        </a:solidFill>
                        <a:effectLst/>
                        <a:latin typeface="Verdana"/>
                        <a:ea typeface="Calibri"/>
                        <a:cs typeface="Times New Roman"/>
                      </a:endParaRPr>
                    </a:p>
                  </a:txBody>
                  <a:tcPr>
                    <a:solidFill>
                      <a:srgbClr val="D8DFE0"/>
                    </a:solidFill>
                  </a:tcPr>
                </a:tc>
                <a:tc>
                  <a:txBody>
                    <a:bodyPr/>
                    <a:lstStyle/>
                    <a:p>
                      <a:pPr algn="ctr">
                        <a:lnSpc>
                          <a:spcPct val="115000"/>
                        </a:lnSpc>
                        <a:spcAft>
                          <a:spcPts val="0"/>
                        </a:spcAft>
                      </a:pPr>
                      <a:r>
                        <a:rPr lang="fr-CA" sz="800" baseline="0">
                          <a:solidFill>
                            <a:schemeClr val="accent4"/>
                          </a:solidFill>
                          <a:effectLst/>
                          <a:latin typeface="Verdana"/>
                          <a:ea typeface="Calibri"/>
                          <a:cs typeface="Times New Roman"/>
                        </a:rPr>
                        <a:t>Obstétrique et gynécologie</a:t>
                      </a:r>
                      <a:endParaRPr lang="en-CA" sz="800" dirty="0">
                        <a:solidFill>
                          <a:schemeClr val="accent4"/>
                        </a:solidFill>
                        <a:effectLst/>
                        <a:latin typeface="Verdana"/>
                        <a:ea typeface="Calibri"/>
                        <a:cs typeface="Times New Roman"/>
                      </a:endParaRPr>
                    </a:p>
                  </a:txBody>
                  <a:tcPr>
                    <a:solidFill>
                      <a:srgbClr val="D8DFE0"/>
                    </a:solidFill>
                  </a:tcPr>
                </a:tc>
                <a:tc>
                  <a:txBody>
                    <a:bodyPr/>
                    <a:lstStyle/>
                    <a:p>
                      <a:pPr algn="ctr">
                        <a:lnSpc>
                          <a:spcPct val="115000"/>
                        </a:lnSpc>
                        <a:spcAft>
                          <a:spcPts val="0"/>
                        </a:spcAft>
                      </a:pPr>
                      <a:r>
                        <a:rPr lang="fr-CA" sz="800" baseline="0">
                          <a:solidFill>
                            <a:schemeClr val="accent4"/>
                          </a:solidFill>
                          <a:effectLst/>
                          <a:latin typeface="Verdana"/>
                          <a:ea typeface="Calibri"/>
                          <a:cs typeface="Times New Roman"/>
                        </a:rPr>
                        <a:t>Neuropathologie</a:t>
                      </a:r>
                      <a:endParaRPr lang="en-CA" sz="800" dirty="0">
                        <a:solidFill>
                          <a:schemeClr val="accent4"/>
                        </a:solidFill>
                        <a:effectLst/>
                        <a:latin typeface="Verdana"/>
                        <a:ea typeface="Calibri"/>
                        <a:cs typeface="Times New Roman"/>
                      </a:endParaRPr>
                    </a:p>
                  </a:txBody>
                  <a:tcPr>
                    <a:solidFill>
                      <a:srgbClr val="D8DFE0"/>
                    </a:solidFill>
                  </a:tcPr>
                </a:tc>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Radiologie diagnostique</a:t>
                      </a:r>
                      <a:endParaRPr lang="en-CA" sz="800">
                        <a:solidFill>
                          <a:schemeClr val="accent4"/>
                        </a:solidFill>
                        <a:effectLst/>
                        <a:latin typeface="Verdana"/>
                        <a:ea typeface="Calibri"/>
                        <a:cs typeface="Times New Roman"/>
                      </a:endParaRPr>
                    </a:p>
                  </a:txBody>
                  <a:tcPr>
                    <a:solidFill>
                      <a:srgbClr val="D8DFE0"/>
                    </a:solidFill>
                  </a:tcPr>
                </a:tc>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Chirurgie thoracique</a:t>
                      </a:r>
                      <a:endParaRPr lang="en-CA" sz="800" dirty="0">
                        <a:solidFill>
                          <a:schemeClr val="accent4"/>
                        </a:solidFill>
                        <a:effectLst/>
                        <a:latin typeface="Verdana"/>
                        <a:ea typeface="Calibri"/>
                        <a:cs typeface="Times New Roman"/>
                      </a:endParaRPr>
                    </a:p>
                  </a:txBody>
                  <a:tcPr>
                    <a:solidFill>
                      <a:srgbClr val="D8DFE0"/>
                    </a:solidFill>
                  </a:tcPr>
                </a:tc>
              </a:tr>
              <a:tr h="426720">
                <a:tc>
                  <a:txBody>
                    <a:bodyPr/>
                    <a:lstStyle/>
                    <a:p>
                      <a:pPr algn="ctr">
                        <a:lnSpc>
                          <a:spcPct val="115000"/>
                        </a:lnSpc>
                        <a:spcAft>
                          <a:spcPts val="0"/>
                        </a:spcAft>
                      </a:pPr>
                      <a:r>
                        <a:rPr lang="fr-CA" sz="800" baseline="0">
                          <a:solidFill>
                            <a:schemeClr val="accent4"/>
                          </a:solidFill>
                          <a:effectLst/>
                          <a:latin typeface="Verdana"/>
                          <a:ea typeface="Calibri"/>
                          <a:cs typeface="Times New Roman"/>
                        </a:rPr>
                        <a:t>Anatomo-pathologie</a:t>
                      </a:r>
                      <a:endParaRPr lang="en-CA" sz="800" dirty="0">
                        <a:solidFill>
                          <a:schemeClr val="accent4"/>
                        </a:solidFill>
                        <a:effectLst/>
                        <a:latin typeface="Verdana"/>
                        <a:ea typeface="Calibri"/>
                        <a:cs typeface="Times New Roman"/>
                      </a:endParaRPr>
                    </a:p>
                  </a:txBody>
                  <a:tcPr/>
                </a:tc>
                <a:tc>
                  <a:txBody>
                    <a:bodyPr/>
                    <a:lstStyle/>
                    <a:p>
                      <a:pPr algn="ctr">
                        <a:lnSpc>
                          <a:spcPct val="115000"/>
                        </a:lnSpc>
                        <a:spcAft>
                          <a:spcPts val="0"/>
                        </a:spcAft>
                      </a:pPr>
                      <a:r>
                        <a:rPr lang="fr-CA" sz="800" baseline="0">
                          <a:solidFill>
                            <a:schemeClr val="accent4"/>
                          </a:solidFill>
                          <a:effectLst/>
                          <a:latin typeface="Verdana"/>
                          <a:ea typeface="Calibri"/>
                          <a:cs typeface="Times New Roman"/>
                        </a:rPr>
                        <a:t>Médecine physique et réadaptation</a:t>
                      </a:r>
                      <a:endParaRPr lang="en-CA" sz="800" dirty="0">
                        <a:solidFill>
                          <a:schemeClr val="accent4"/>
                        </a:solidFill>
                        <a:effectLst/>
                        <a:latin typeface="Verdana"/>
                        <a:ea typeface="Calibri"/>
                        <a:cs typeface="Times New Roman"/>
                      </a:endParaRPr>
                    </a:p>
                  </a:txBody>
                  <a:tcPr/>
                </a:tc>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Neurologie</a:t>
                      </a:r>
                      <a:endParaRPr lang="en-CA" sz="800" dirty="0">
                        <a:solidFill>
                          <a:schemeClr val="accent4"/>
                        </a:solidFill>
                        <a:effectLst/>
                        <a:latin typeface="Verdana"/>
                        <a:ea typeface="Calibri"/>
                        <a:cs typeface="Times New Roman"/>
                      </a:endParaRPr>
                    </a:p>
                  </a:txBody>
                  <a:tcPr/>
                </a:tc>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Génétique médicale</a:t>
                      </a:r>
                      <a:endParaRPr lang="en-CA" sz="800">
                        <a:solidFill>
                          <a:schemeClr val="accent4"/>
                        </a:solidFill>
                        <a:effectLst/>
                        <a:latin typeface="Verdana"/>
                        <a:ea typeface="Calibri"/>
                        <a:cs typeface="Times New Roman"/>
                      </a:endParaRPr>
                    </a:p>
                  </a:txBody>
                  <a:tcPr/>
                </a:tc>
                <a:tc>
                  <a:txBody>
                    <a:bodyPr/>
                    <a:lstStyle/>
                    <a:p>
                      <a:pPr algn="ctr">
                        <a:lnSpc>
                          <a:spcPct val="115000"/>
                        </a:lnSpc>
                        <a:spcAft>
                          <a:spcPts val="0"/>
                        </a:spcAft>
                      </a:pPr>
                      <a:r>
                        <a:rPr lang="fr-CA" sz="800" baseline="0">
                          <a:solidFill>
                            <a:schemeClr val="accent4"/>
                          </a:solidFill>
                          <a:effectLst/>
                          <a:latin typeface="Verdana"/>
                          <a:ea typeface="Calibri"/>
                          <a:cs typeface="Times New Roman"/>
                        </a:rPr>
                        <a:t>Radiologie d’intervention</a:t>
                      </a:r>
                      <a:endParaRPr lang="en-CA" sz="800" dirty="0">
                        <a:solidFill>
                          <a:schemeClr val="accent4"/>
                        </a:solidFill>
                        <a:effectLst/>
                        <a:latin typeface="Verdana"/>
                        <a:ea typeface="Calibri"/>
                        <a:cs typeface="Times New Roman"/>
                      </a:endParaRPr>
                    </a:p>
                  </a:txBody>
                  <a:tcPr/>
                </a:tc>
              </a:tr>
              <a:tr h="370840">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Pathologie générale</a:t>
                      </a:r>
                      <a:endParaRPr lang="en-CA" sz="800" dirty="0">
                        <a:solidFill>
                          <a:schemeClr val="accent4"/>
                        </a:solidFill>
                        <a:effectLst/>
                        <a:latin typeface="Verdana"/>
                        <a:ea typeface="Calibri"/>
                        <a:cs typeface="Times New Roman"/>
                      </a:endParaRPr>
                    </a:p>
                  </a:txBody>
                  <a:tcPr>
                    <a:solidFill>
                      <a:srgbClr val="D8DFE0"/>
                    </a:solidFill>
                  </a:tcPr>
                </a:tc>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Médecine nucléaire</a:t>
                      </a:r>
                      <a:endParaRPr lang="en-CA" sz="800" dirty="0">
                        <a:solidFill>
                          <a:schemeClr val="accent4"/>
                        </a:solidFill>
                        <a:effectLst/>
                        <a:latin typeface="Verdana"/>
                        <a:ea typeface="Calibri"/>
                        <a:cs typeface="Times New Roman"/>
                      </a:endParaRPr>
                    </a:p>
                  </a:txBody>
                  <a:tcPr>
                    <a:solidFill>
                      <a:srgbClr val="D8DFE0"/>
                    </a:solidFill>
                  </a:tcPr>
                </a:tc>
                <a:tc>
                  <a:txBody>
                    <a:bodyPr/>
                    <a:lstStyle/>
                    <a:p>
                      <a:pPr algn="ctr">
                        <a:lnSpc>
                          <a:spcPct val="115000"/>
                        </a:lnSpc>
                        <a:spcAft>
                          <a:spcPts val="0"/>
                        </a:spcAft>
                      </a:pPr>
                      <a:r>
                        <a:rPr lang="fr-CA" sz="800" baseline="0">
                          <a:solidFill>
                            <a:schemeClr val="accent4"/>
                          </a:solidFill>
                          <a:effectLst/>
                          <a:latin typeface="Verdana"/>
                          <a:ea typeface="Calibri"/>
                          <a:cs typeface="Times New Roman"/>
                        </a:rPr>
                        <a:t>Pathologie hématologique</a:t>
                      </a:r>
                      <a:endParaRPr lang="en-CA" sz="800" dirty="0">
                        <a:solidFill>
                          <a:schemeClr val="accent4"/>
                        </a:solidFill>
                        <a:effectLst/>
                        <a:latin typeface="Verdana"/>
                        <a:ea typeface="Calibri"/>
                        <a:cs typeface="Times New Roman"/>
                      </a:endParaRPr>
                    </a:p>
                  </a:txBody>
                  <a:tcPr>
                    <a:solidFill>
                      <a:srgbClr val="D8DFE0"/>
                    </a:solidFill>
                  </a:tcPr>
                </a:tc>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Santé publique et médecine préventive</a:t>
                      </a:r>
                      <a:endParaRPr lang="en-CA" sz="800">
                        <a:solidFill>
                          <a:schemeClr val="accent4"/>
                        </a:solidFill>
                        <a:effectLst/>
                        <a:latin typeface="Verdana"/>
                        <a:ea typeface="Calibri"/>
                        <a:cs typeface="Times New Roman"/>
                      </a:endParaRPr>
                    </a:p>
                  </a:txBody>
                  <a:tcPr>
                    <a:solidFill>
                      <a:srgbClr val="D8DFE0"/>
                    </a:solidFill>
                  </a:tcPr>
                </a:tc>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Médecine palliative</a:t>
                      </a:r>
                      <a:endParaRPr lang="en-CA" sz="800" dirty="0">
                        <a:solidFill>
                          <a:schemeClr val="accent4"/>
                        </a:solidFill>
                        <a:effectLst/>
                        <a:latin typeface="Verdana"/>
                        <a:ea typeface="Calibri"/>
                        <a:cs typeface="Times New Roman"/>
                      </a:endParaRPr>
                    </a:p>
                  </a:txBody>
                  <a:tcPr>
                    <a:solidFill>
                      <a:srgbClr val="D8DFE0"/>
                    </a:solidFill>
                  </a:tcPr>
                </a:tc>
              </a:tr>
              <a:tr h="375920">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Radio-oncologie</a:t>
                      </a:r>
                      <a:endParaRPr lang="en-CA" sz="800" dirty="0">
                        <a:solidFill>
                          <a:schemeClr val="accent4"/>
                        </a:solidFill>
                        <a:effectLst/>
                        <a:latin typeface="Verdana"/>
                        <a:ea typeface="Calibri"/>
                        <a:cs typeface="Times New Roman"/>
                      </a:endParaRPr>
                    </a:p>
                  </a:txBody>
                  <a:tcPr/>
                </a:tc>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Psychiatrie</a:t>
                      </a:r>
                      <a:endParaRPr lang="en-CA" sz="800">
                        <a:solidFill>
                          <a:schemeClr val="accent4"/>
                        </a:solidFill>
                        <a:effectLst/>
                        <a:latin typeface="Verdana"/>
                        <a:ea typeface="Calibri"/>
                        <a:cs typeface="Times New Roman"/>
                      </a:endParaRPr>
                    </a:p>
                  </a:txBody>
                  <a:tcPr/>
                </a:tc>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Hématologie</a:t>
                      </a:r>
                      <a:endParaRPr lang="en-CA" sz="800" dirty="0">
                        <a:solidFill>
                          <a:schemeClr val="accent4"/>
                        </a:solidFill>
                        <a:effectLst/>
                        <a:latin typeface="Verdana"/>
                        <a:ea typeface="Calibri"/>
                        <a:cs typeface="Times New Roman"/>
                      </a:endParaRPr>
                    </a:p>
                  </a:txBody>
                  <a:tcPr/>
                </a:tc>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Médecine d’urgence pédiatrique</a:t>
                      </a:r>
                      <a:endParaRPr lang="en-CA" sz="800">
                        <a:solidFill>
                          <a:schemeClr val="accent4"/>
                        </a:solidFill>
                        <a:effectLst/>
                        <a:latin typeface="Verdana"/>
                        <a:ea typeface="Calibri"/>
                        <a:cs typeface="Times New Roman"/>
                      </a:endParaRPr>
                    </a:p>
                  </a:txBody>
                  <a:tcPr/>
                </a:tc>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Médecine de la douleur</a:t>
                      </a:r>
                      <a:endParaRPr lang="en-CA" sz="800" dirty="0">
                        <a:solidFill>
                          <a:schemeClr val="accent4"/>
                        </a:solidFill>
                        <a:effectLst/>
                        <a:latin typeface="Verdana"/>
                        <a:ea typeface="Calibri"/>
                        <a:cs typeface="Times New Roman"/>
                      </a:endParaRPr>
                    </a:p>
                  </a:txBody>
                  <a:tcPr/>
                </a:tc>
              </a:tr>
              <a:tr h="370840">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Médecine d’urgence</a:t>
                      </a:r>
                      <a:endParaRPr lang="en-CA" sz="800" dirty="0">
                        <a:solidFill>
                          <a:schemeClr val="accent4"/>
                        </a:solidFill>
                        <a:effectLst/>
                        <a:latin typeface="Verdana"/>
                        <a:ea typeface="Calibri"/>
                        <a:cs typeface="Times New Roman"/>
                      </a:endParaRPr>
                    </a:p>
                  </a:txBody>
                  <a:tcPr>
                    <a:solidFill>
                      <a:srgbClr val="D8DFE0"/>
                    </a:solidFill>
                  </a:tcPr>
                </a:tc>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Pneumologie</a:t>
                      </a:r>
                      <a:endParaRPr lang="en-CA" sz="800">
                        <a:solidFill>
                          <a:schemeClr val="accent4"/>
                        </a:solidFill>
                        <a:effectLst/>
                        <a:latin typeface="Verdana"/>
                        <a:ea typeface="Calibri"/>
                        <a:cs typeface="Times New Roman"/>
                      </a:endParaRPr>
                    </a:p>
                  </a:txBody>
                  <a:tcPr>
                    <a:solidFill>
                      <a:srgbClr val="D8DFE0"/>
                    </a:solidFill>
                  </a:tcPr>
                </a:tc>
                <a:tc>
                  <a:txBody>
                    <a:bodyPr/>
                    <a:lstStyle/>
                    <a:p>
                      <a:pPr algn="ctr">
                        <a:lnSpc>
                          <a:spcPct val="115000"/>
                        </a:lnSpc>
                        <a:spcAft>
                          <a:spcPts val="0"/>
                        </a:spcAft>
                      </a:pPr>
                      <a:r>
                        <a:rPr lang="fr-CA" sz="800" baseline="0">
                          <a:solidFill>
                            <a:schemeClr val="accent4"/>
                          </a:solidFill>
                          <a:effectLst/>
                          <a:latin typeface="Verdana"/>
                          <a:ea typeface="Calibri"/>
                          <a:cs typeface="Times New Roman"/>
                        </a:rPr>
                        <a:t>Hématologie/ Oncologie pédiatrique</a:t>
                      </a:r>
                      <a:endParaRPr lang="en-CA" sz="800" dirty="0">
                        <a:solidFill>
                          <a:schemeClr val="accent4"/>
                        </a:solidFill>
                        <a:effectLst/>
                        <a:latin typeface="Verdana"/>
                        <a:ea typeface="Calibri"/>
                        <a:cs typeface="Times New Roman"/>
                      </a:endParaRPr>
                    </a:p>
                  </a:txBody>
                  <a:tcPr>
                    <a:solidFill>
                      <a:srgbClr val="D8DFE0"/>
                    </a:solidFill>
                  </a:tcPr>
                </a:tc>
                <a:tc>
                  <a:txBody>
                    <a:bodyPr/>
                    <a:lstStyle/>
                    <a:p>
                      <a:pPr algn="ctr">
                        <a:lnSpc>
                          <a:spcPct val="115000"/>
                        </a:lnSpc>
                        <a:spcAft>
                          <a:spcPts val="0"/>
                        </a:spcAft>
                      </a:pPr>
                      <a:r>
                        <a:rPr lang="fr-CA" sz="800" baseline="0">
                          <a:solidFill>
                            <a:schemeClr val="accent4"/>
                          </a:solidFill>
                          <a:effectLst/>
                          <a:latin typeface="Verdana"/>
                          <a:ea typeface="Calibri"/>
                          <a:cs typeface="Times New Roman"/>
                        </a:rPr>
                        <a:t>Endocrinologie gynécologique de la reproduction et de l'infertilité</a:t>
                      </a:r>
                      <a:endParaRPr lang="en-CA" sz="800" dirty="0">
                        <a:solidFill>
                          <a:schemeClr val="accent4"/>
                        </a:solidFill>
                        <a:effectLst/>
                        <a:latin typeface="Verdana"/>
                        <a:ea typeface="Calibri"/>
                        <a:cs typeface="Times New Roman"/>
                      </a:endParaRPr>
                    </a:p>
                  </a:txBody>
                  <a:tcPr>
                    <a:solidFill>
                      <a:srgbClr val="D8DFE0"/>
                    </a:solidFill>
                  </a:tcPr>
                </a:tc>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Pédiatrie du développement</a:t>
                      </a:r>
                      <a:endParaRPr lang="en-CA" sz="800" dirty="0">
                        <a:solidFill>
                          <a:schemeClr val="accent4"/>
                        </a:solidFill>
                        <a:effectLst/>
                        <a:latin typeface="Verdana"/>
                        <a:ea typeface="Calibri"/>
                        <a:cs typeface="Times New Roman"/>
                      </a:endParaRPr>
                    </a:p>
                  </a:txBody>
                  <a:tcPr>
                    <a:solidFill>
                      <a:srgbClr val="D8DFE0"/>
                    </a:solidFill>
                  </a:tcPr>
                </a:tc>
              </a:tr>
              <a:tr h="370840">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Médecine de soins intensifs</a:t>
                      </a:r>
                      <a:endParaRPr lang="en-CA" sz="800" dirty="0">
                        <a:solidFill>
                          <a:schemeClr val="accent4"/>
                        </a:solidFill>
                        <a:effectLst/>
                        <a:latin typeface="Verdana"/>
                        <a:ea typeface="Calibri"/>
                        <a:cs typeface="Times New Roman"/>
                      </a:endParaRPr>
                    </a:p>
                  </a:txBody>
                  <a:tcPr/>
                </a:tc>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Cardiologie</a:t>
                      </a:r>
                      <a:endParaRPr lang="en-CA" sz="800">
                        <a:solidFill>
                          <a:schemeClr val="accent4"/>
                        </a:solidFill>
                        <a:effectLst/>
                        <a:latin typeface="Verdana"/>
                        <a:ea typeface="Calibri"/>
                        <a:cs typeface="Times New Roman"/>
                      </a:endParaRPr>
                    </a:p>
                  </a:txBody>
                  <a:tcPr/>
                </a:tc>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Chirurgie pédiatrique</a:t>
                      </a:r>
                      <a:endParaRPr lang="en-CA" sz="800" dirty="0">
                        <a:solidFill>
                          <a:schemeClr val="accent4"/>
                        </a:solidFill>
                        <a:effectLst/>
                        <a:latin typeface="Verdana"/>
                        <a:ea typeface="Calibri"/>
                        <a:cs typeface="Times New Roman"/>
                      </a:endParaRPr>
                    </a:p>
                  </a:txBody>
                  <a:tcPr/>
                </a:tc>
                <a:tc>
                  <a:txBody>
                    <a:bodyPr/>
                    <a:lstStyle/>
                    <a:p>
                      <a:pPr algn="ctr">
                        <a:lnSpc>
                          <a:spcPct val="115000"/>
                        </a:lnSpc>
                        <a:spcAft>
                          <a:spcPts val="0"/>
                        </a:spcAft>
                      </a:pPr>
                      <a:r>
                        <a:rPr lang="fr-CA" sz="800" baseline="0">
                          <a:solidFill>
                            <a:schemeClr val="accent4"/>
                          </a:solidFill>
                          <a:effectLst/>
                          <a:latin typeface="Verdana"/>
                          <a:ea typeface="Calibri"/>
                          <a:cs typeface="Times New Roman"/>
                        </a:rPr>
                        <a:t>Médecine maternelle et fœtale</a:t>
                      </a:r>
                      <a:endParaRPr lang="en-CA" sz="800" dirty="0">
                        <a:solidFill>
                          <a:schemeClr val="accent4"/>
                        </a:solidFill>
                        <a:effectLst/>
                        <a:latin typeface="Verdana"/>
                        <a:ea typeface="Calibri"/>
                        <a:cs typeface="Times New Roman"/>
                      </a:endParaRPr>
                    </a:p>
                  </a:txBody>
                  <a:tcPr/>
                </a:tc>
                <a:tc>
                  <a:txBody>
                    <a:bodyPr/>
                    <a:lstStyle/>
                    <a:p>
                      <a:pPr algn="ctr">
                        <a:lnSpc>
                          <a:spcPct val="115000"/>
                        </a:lnSpc>
                        <a:spcAft>
                          <a:spcPts val="0"/>
                        </a:spcAft>
                      </a:pPr>
                      <a:r>
                        <a:rPr lang="fr-CA" sz="800" baseline="0">
                          <a:solidFill>
                            <a:schemeClr val="accent4"/>
                          </a:solidFill>
                          <a:effectLst/>
                          <a:latin typeface="Verdana"/>
                          <a:ea typeface="Calibri"/>
                          <a:cs typeface="Times New Roman"/>
                        </a:rPr>
                        <a:t>Neuroradiologie</a:t>
                      </a:r>
                      <a:endParaRPr lang="en-CA" sz="800" dirty="0">
                        <a:solidFill>
                          <a:schemeClr val="accent4"/>
                        </a:solidFill>
                        <a:effectLst/>
                        <a:latin typeface="Verdana"/>
                        <a:ea typeface="Calibri"/>
                        <a:cs typeface="Times New Roman"/>
                      </a:endParaRPr>
                    </a:p>
                  </a:txBody>
                  <a:tcPr/>
                </a:tc>
              </a:tr>
              <a:tr h="370840">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Médecine interne générale</a:t>
                      </a:r>
                      <a:endParaRPr lang="en-CA" sz="800" dirty="0">
                        <a:solidFill>
                          <a:schemeClr val="accent4"/>
                        </a:solidFill>
                        <a:effectLst/>
                        <a:latin typeface="Verdana"/>
                        <a:ea typeface="Calibri"/>
                        <a:cs typeface="Times New Roman"/>
                      </a:endParaRPr>
                    </a:p>
                  </a:txBody>
                  <a:tcPr>
                    <a:solidFill>
                      <a:srgbClr val="D8DFE0"/>
                    </a:solidFill>
                  </a:tcPr>
                </a:tc>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Rhumatologie</a:t>
                      </a:r>
                      <a:endParaRPr lang="en-CA" sz="800">
                        <a:solidFill>
                          <a:schemeClr val="accent4"/>
                        </a:solidFill>
                        <a:effectLst/>
                        <a:latin typeface="Verdana"/>
                        <a:ea typeface="Calibri"/>
                        <a:cs typeface="Times New Roman"/>
                      </a:endParaRPr>
                    </a:p>
                  </a:txBody>
                  <a:tcPr>
                    <a:solidFill>
                      <a:srgbClr val="D8DFE0"/>
                    </a:solidFill>
                  </a:tcPr>
                </a:tc>
                <a:tc>
                  <a:txBody>
                    <a:bodyPr/>
                    <a:lstStyle/>
                    <a:p>
                      <a:pPr algn="ctr">
                        <a:lnSpc>
                          <a:spcPct val="115000"/>
                        </a:lnSpc>
                        <a:spcAft>
                          <a:spcPts val="0"/>
                        </a:spcAft>
                      </a:pPr>
                      <a:r>
                        <a:rPr lang="fr-CA" sz="800" baseline="0">
                          <a:solidFill>
                            <a:schemeClr val="accent4"/>
                          </a:solidFill>
                          <a:effectLst/>
                          <a:latin typeface="Verdana"/>
                          <a:ea typeface="Calibri"/>
                          <a:cs typeface="Times New Roman"/>
                        </a:rPr>
                        <a:t>Pharmacologie clinique et toxicologie</a:t>
                      </a:r>
                      <a:endParaRPr lang="en-CA" sz="800" dirty="0">
                        <a:solidFill>
                          <a:schemeClr val="accent4"/>
                        </a:solidFill>
                        <a:effectLst/>
                        <a:latin typeface="Verdana"/>
                        <a:ea typeface="Calibri"/>
                        <a:cs typeface="Times New Roman"/>
                      </a:endParaRPr>
                    </a:p>
                  </a:txBody>
                  <a:tcPr>
                    <a:solidFill>
                      <a:srgbClr val="D8DFE0"/>
                    </a:solidFill>
                  </a:tcPr>
                </a:tc>
                <a:tc>
                  <a:txBody>
                    <a:bodyPr/>
                    <a:lstStyle/>
                    <a:p>
                      <a:pPr algn="ctr">
                        <a:lnSpc>
                          <a:spcPct val="115000"/>
                        </a:lnSpc>
                        <a:spcAft>
                          <a:spcPts val="0"/>
                        </a:spcAft>
                      </a:pPr>
                      <a:r>
                        <a:rPr lang="fr-CA" sz="800" baseline="0">
                          <a:solidFill>
                            <a:schemeClr val="accent4"/>
                          </a:solidFill>
                          <a:effectLst/>
                          <a:latin typeface="Verdana"/>
                          <a:ea typeface="Calibri"/>
                          <a:cs typeface="Times New Roman"/>
                        </a:rPr>
                        <a:t>Oncologie gynécologique</a:t>
                      </a:r>
                      <a:endParaRPr lang="en-CA" sz="800" dirty="0">
                        <a:solidFill>
                          <a:schemeClr val="accent4"/>
                        </a:solidFill>
                        <a:effectLst/>
                        <a:latin typeface="Verdana"/>
                        <a:ea typeface="Calibri"/>
                        <a:cs typeface="Times New Roman"/>
                      </a:endParaRPr>
                    </a:p>
                  </a:txBody>
                  <a:tcPr>
                    <a:solidFill>
                      <a:srgbClr val="D8DFE0"/>
                    </a:solidFill>
                  </a:tcPr>
                </a:tc>
                <a:tc>
                  <a:txBody>
                    <a:bodyPr/>
                    <a:lstStyle/>
                    <a:p>
                      <a:pPr algn="ctr">
                        <a:lnSpc>
                          <a:spcPct val="115000"/>
                        </a:lnSpc>
                        <a:spcAft>
                          <a:spcPts val="0"/>
                        </a:spcAft>
                      </a:pPr>
                      <a:r>
                        <a:rPr lang="fr-CA" sz="800" baseline="0">
                          <a:solidFill>
                            <a:schemeClr val="accent4"/>
                          </a:solidFill>
                          <a:effectLst/>
                          <a:latin typeface="Verdana"/>
                          <a:ea typeface="Calibri"/>
                          <a:cs typeface="Times New Roman"/>
                        </a:rPr>
                        <a:t>Radiologie pédiatrique</a:t>
                      </a:r>
                      <a:endParaRPr lang="en-CA" sz="800">
                        <a:solidFill>
                          <a:schemeClr val="accent4"/>
                        </a:solidFill>
                        <a:effectLst/>
                        <a:latin typeface="Verdana"/>
                        <a:ea typeface="Calibri"/>
                        <a:cs typeface="Times New Roman"/>
                      </a:endParaRPr>
                    </a:p>
                  </a:txBody>
                  <a:tcPr>
                    <a:solidFill>
                      <a:srgbClr val="D8DFE0"/>
                    </a:solidFill>
                  </a:tcPr>
                </a:tc>
              </a:tr>
              <a:tr h="370840">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Néphrologie</a:t>
                      </a:r>
                      <a:endParaRPr lang="en-CA" sz="800" dirty="0">
                        <a:solidFill>
                          <a:schemeClr val="accent4"/>
                        </a:solidFill>
                        <a:effectLst/>
                        <a:latin typeface="Verdana"/>
                        <a:ea typeface="Calibri"/>
                        <a:cs typeface="Times New Roman"/>
                      </a:endParaRPr>
                    </a:p>
                  </a:txBody>
                  <a:tcPr/>
                </a:tc>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Gériatrie</a:t>
                      </a:r>
                      <a:endParaRPr lang="en-CA" sz="800" dirty="0">
                        <a:solidFill>
                          <a:schemeClr val="accent4"/>
                        </a:solidFill>
                        <a:effectLst/>
                        <a:latin typeface="Verdana"/>
                        <a:ea typeface="Calibri"/>
                        <a:cs typeface="Times New Roman"/>
                      </a:endParaRPr>
                    </a:p>
                  </a:txBody>
                  <a:tcPr/>
                </a:tc>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Psychiatrie légale</a:t>
                      </a:r>
                      <a:endParaRPr lang="en-CA" sz="800" dirty="0">
                        <a:solidFill>
                          <a:schemeClr val="accent4"/>
                        </a:solidFill>
                        <a:effectLst/>
                        <a:latin typeface="Verdana"/>
                        <a:ea typeface="Calibri"/>
                        <a:cs typeface="Times New Roman"/>
                      </a:endParaRPr>
                    </a:p>
                  </a:txBody>
                  <a:tcPr/>
                </a:tc>
                <a:tc>
                  <a:txBody>
                    <a:bodyPr/>
                    <a:lstStyle/>
                    <a:p>
                      <a:pPr algn="ctr">
                        <a:lnSpc>
                          <a:spcPct val="115000"/>
                        </a:lnSpc>
                        <a:spcAft>
                          <a:spcPts val="0"/>
                        </a:spcAft>
                      </a:pPr>
                      <a:r>
                        <a:rPr lang="fr-CA" sz="800" baseline="0">
                          <a:solidFill>
                            <a:schemeClr val="accent4"/>
                          </a:solidFill>
                          <a:effectLst/>
                          <a:latin typeface="Verdana"/>
                          <a:ea typeface="Calibri"/>
                          <a:cs typeface="Times New Roman"/>
                        </a:rPr>
                        <a:t>Maladies infectieuses</a:t>
                      </a:r>
                      <a:endParaRPr lang="en-CA" sz="800" dirty="0">
                        <a:solidFill>
                          <a:schemeClr val="accent4"/>
                        </a:solidFill>
                        <a:effectLst/>
                        <a:latin typeface="Verdana"/>
                        <a:ea typeface="Calibri"/>
                        <a:cs typeface="Times New Roman"/>
                      </a:endParaRPr>
                    </a:p>
                  </a:txBody>
                  <a:tcPr/>
                </a:tc>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Médecine du travail</a:t>
                      </a:r>
                      <a:endParaRPr lang="en-CA" sz="800">
                        <a:solidFill>
                          <a:schemeClr val="accent4"/>
                        </a:solidFill>
                        <a:effectLst/>
                        <a:latin typeface="Verdana"/>
                        <a:ea typeface="Calibri"/>
                        <a:cs typeface="Times New Roman"/>
                      </a:endParaRPr>
                    </a:p>
                  </a:txBody>
                  <a:tcPr/>
                </a:tc>
              </a:tr>
              <a:tr h="370840">
                <a:tc>
                  <a:txBody>
                    <a:bodyPr/>
                    <a:lstStyle/>
                    <a:p>
                      <a:endParaRPr lang="en-US" sz="800" dirty="0">
                        <a:solidFill>
                          <a:schemeClr val="accent4"/>
                        </a:solidFill>
                      </a:endParaRPr>
                    </a:p>
                  </a:txBody>
                  <a:tcPr>
                    <a:solidFill>
                      <a:srgbClr val="D8DFE0"/>
                    </a:solidFill>
                  </a:tcPr>
                </a:tc>
                <a:tc>
                  <a:txBody>
                    <a:bodyPr/>
                    <a:lstStyle/>
                    <a:p>
                      <a:pPr algn="ctr">
                        <a:lnSpc>
                          <a:spcPct val="115000"/>
                        </a:lnSpc>
                        <a:spcAft>
                          <a:spcPts val="0"/>
                        </a:spcAft>
                      </a:pPr>
                      <a:r>
                        <a:rPr lang="fr-CA" sz="800" baseline="0">
                          <a:solidFill>
                            <a:schemeClr val="accent4"/>
                          </a:solidFill>
                          <a:effectLst/>
                          <a:latin typeface="Verdana"/>
                          <a:ea typeface="Calibri"/>
                          <a:cs typeface="Times New Roman"/>
                        </a:rPr>
                        <a:t>Médecine néonatale et périnatale</a:t>
                      </a:r>
                      <a:endParaRPr lang="en-CA" sz="800">
                        <a:solidFill>
                          <a:schemeClr val="accent4"/>
                        </a:solidFill>
                        <a:effectLst/>
                        <a:latin typeface="Verdana"/>
                        <a:ea typeface="Calibri"/>
                        <a:cs typeface="Times New Roman"/>
                      </a:endParaRPr>
                    </a:p>
                  </a:txBody>
                  <a:tcPr>
                    <a:solidFill>
                      <a:srgbClr val="D8DFE0"/>
                    </a:solidFill>
                  </a:tcPr>
                </a:tc>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Psychiatrie de l'enfant et de l'adolescent </a:t>
                      </a:r>
                      <a:endParaRPr lang="en-CA" sz="800">
                        <a:solidFill>
                          <a:schemeClr val="accent4"/>
                        </a:solidFill>
                        <a:effectLst/>
                        <a:latin typeface="Verdana"/>
                        <a:ea typeface="Calibri"/>
                        <a:cs typeface="Times New Roman"/>
                      </a:endParaRPr>
                    </a:p>
                  </a:txBody>
                  <a:tcPr>
                    <a:solidFill>
                      <a:srgbClr val="D8DFE0"/>
                    </a:solidFill>
                  </a:tcPr>
                </a:tc>
                <a:tc>
                  <a:txBody>
                    <a:bodyPr/>
                    <a:lstStyle/>
                    <a:p>
                      <a:pPr algn="ctr">
                        <a:lnSpc>
                          <a:spcPct val="115000"/>
                        </a:lnSpc>
                        <a:spcAft>
                          <a:spcPts val="0"/>
                        </a:spcAft>
                      </a:pPr>
                      <a:r>
                        <a:rPr lang="fr-CA" sz="800" baseline="0">
                          <a:solidFill>
                            <a:schemeClr val="accent4"/>
                          </a:solidFill>
                          <a:effectLst/>
                          <a:latin typeface="Verdana"/>
                          <a:ea typeface="Calibri"/>
                          <a:cs typeface="Times New Roman"/>
                        </a:rPr>
                        <a:t>Microbiologie médicale</a:t>
                      </a:r>
                      <a:endParaRPr lang="en-CA" sz="800" dirty="0">
                        <a:solidFill>
                          <a:schemeClr val="accent4"/>
                        </a:solidFill>
                        <a:effectLst/>
                        <a:latin typeface="Verdana"/>
                        <a:ea typeface="Calibri"/>
                        <a:cs typeface="Times New Roman"/>
                      </a:endParaRPr>
                    </a:p>
                  </a:txBody>
                  <a:tcPr>
                    <a:solidFill>
                      <a:srgbClr val="D8DFE0"/>
                    </a:solidFill>
                  </a:tcPr>
                </a:tc>
                <a:tc>
                  <a:txBody>
                    <a:bodyPr/>
                    <a:lstStyle/>
                    <a:p>
                      <a:pPr algn="ctr">
                        <a:lnSpc>
                          <a:spcPct val="115000"/>
                        </a:lnSpc>
                        <a:spcAft>
                          <a:spcPts val="0"/>
                        </a:spcAft>
                      </a:pPr>
                      <a:r>
                        <a:rPr lang="fr-CA" sz="800" baseline="0">
                          <a:solidFill>
                            <a:schemeClr val="accent4"/>
                          </a:solidFill>
                          <a:effectLst/>
                          <a:latin typeface="Verdana"/>
                          <a:ea typeface="Calibri"/>
                          <a:cs typeface="Times New Roman"/>
                        </a:rPr>
                        <a:t>Endocrinologie et métabolisme</a:t>
                      </a:r>
                      <a:endParaRPr lang="en-CA" sz="800" dirty="0">
                        <a:solidFill>
                          <a:schemeClr val="accent4"/>
                        </a:solidFill>
                        <a:effectLst/>
                        <a:latin typeface="Verdana"/>
                        <a:ea typeface="Calibri"/>
                        <a:cs typeface="Times New Roman"/>
                      </a:endParaRPr>
                    </a:p>
                  </a:txBody>
                  <a:tcPr>
                    <a:solidFill>
                      <a:srgbClr val="D8DFE0"/>
                    </a:solidFill>
                  </a:tcPr>
                </a:tc>
              </a:tr>
              <a:tr h="426720">
                <a:tc>
                  <a:txBody>
                    <a:bodyPr/>
                    <a:lstStyle/>
                    <a:p>
                      <a:endParaRPr lang="en-US" sz="800" dirty="0">
                        <a:solidFill>
                          <a:schemeClr val="accent4"/>
                        </a:solidFill>
                      </a:endParaRPr>
                    </a:p>
                  </a:txBody>
                  <a:tcPr/>
                </a:tc>
                <a:tc>
                  <a:txBody>
                    <a:bodyPr/>
                    <a:lstStyle/>
                    <a:p>
                      <a:pPr algn="ctr">
                        <a:lnSpc>
                          <a:spcPct val="115000"/>
                        </a:lnSpc>
                        <a:spcAft>
                          <a:spcPts val="0"/>
                        </a:spcAft>
                      </a:pPr>
                      <a:r>
                        <a:rPr lang="fr-CA" sz="800" baseline="0">
                          <a:solidFill>
                            <a:schemeClr val="accent4"/>
                          </a:solidFill>
                          <a:effectLst/>
                          <a:latin typeface="Verdana"/>
                          <a:ea typeface="Calibri"/>
                          <a:cs typeface="Times New Roman"/>
                        </a:rPr>
                        <a:t>Immunologie clinique et allergie</a:t>
                      </a:r>
                      <a:endParaRPr lang="en-CA" sz="800" dirty="0">
                        <a:solidFill>
                          <a:schemeClr val="accent4"/>
                        </a:solidFill>
                        <a:effectLst/>
                        <a:latin typeface="Verdana"/>
                        <a:ea typeface="Calibri"/>
                        <a:cs typeface="Times New Roman"/>
                      </a:endParaRPr>
                    </a:p>
                  </a:txBody>
                  <a:tcPr/>
                </a:tc>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Gérontopsychiatrie</a:t>
                      </a:r>
                      <a:endParaRPr lang="en-CA" sz="800">
                        <a:solidFill>
                          <a:schemeClr val="accent4"/>
                        </a:solidFill>
                        <a:effectLst/>
                        <a:latin typeface="Verdana"/>
                        <a:ea typeface="Calibri"/>
                        <a:cs typeface="Times New Roman"/>
                      </a:endParaRPr>
                    </a:p>
                  </a:txBody>
                  <a:tcPr/>
                </a:tc>
                <a:tc>
                  <a:txBody>
                    <a:bodyPr/>
                    <a:lstStyle/>
                    <a:p>
                      <a:pPr algn="ctr">
                        <a:lnSpc>
                          <a:spcPct val="115000"/>
                        </a:lnSpc>
                        <a:spcAft>
                          <a:spcPts val="0"/>
                        </a:spcAft>
                      </a:pPr>
                      <a:r>
                        <a:rPr lang="fr-CA" sz="800" baseline="0">
                          <a:solidFill>
                            <a:schemeClr val="accent4"/>
                          </a:solidFill>
                          <a:effectLst/>
                          <a:latin typeface="Verdana"/>
                          <a:ea typeface="Calibri"/>
                          <a:cs typeface="Times New Roman"/>
                        </a:rPr>
                        <a:t>Biochimie médicale</a:t>
                      </a:r>
                      <a:endParaRPr lang="en-CA" sz="800" dirty="0">
                        <a:solidFill>
                          <a:schemeClr val="accent4"/>
                        </a:solidFill>
                        <a:effectLst/>
                        <a:latin typeface="Verdana"/>
                        <a:ea typeface="Calibri"/>
                        <a:cs typeface="Times New Roman"/>
                      </a:endParaRPr>
                    </a:p>
                  </a:txBody>
                  <a:tcPr/>
                </a:tc>
                <a:tc>
                  <a:txBody>
                    <a:bodyPr/>
                    <a:lstStyle/>
                    <a:p>
                      <a:endParaRPr lang="en-US" sz="800" dirty="0">
                        <a:solidFill>
                          <a:schemeClr val="accent4"/>
                        </a:solidFill>
                      </a:endParaRPr>
                    </a:p>
                  </a:txBody>
                  <a:tcPr/>
                </a:tc>
              </a:tr>
              <a:tr h="370840">
                <a:tc>
                  <a:txBody>
                    <a:bodyPr/>
                    <a:lstStyle/>
                    <a:p>
                      <a:endParaRPr lang="en-US" sz="800">
                        <a:solidFill>
                          <a:schemeClr val="accent4"/>
                        </a:solidFill>
                      </a:endParaRPr>
                    </a:p>
                  </a:txBody>
                  <a:tcPr>
                    <a:solidFill>
                      <a:srgbClr val="D8DFE0"/>
                    </a:solidFill>
                  </a:tcPr>
                </a:tc>
                <a:tc>
                  <a:txBody>
                    <a:bodyPr/>
                    <a:lstStyle/>
                    <a:p>
                      <a:endParaRPr lang="en-US" sz="800" dirty="0">
                        <a:solidFill>
                          <a:schemeClr val="accent4"/>
                        </a:solidFill>
                      </a:endParaRPr>
                    </a:p>
                  </a:txBody>
                  <a:tcPr>
                    <a:solidFill>
                      <a:srgbClr val="D8DFE0"/>
                    </a:solidFill>
                  </a:tcPr>
                </a:tc>
                <a:tc>
                  <a:txBody>
                    <a:bodyPr/>
                    <a:lstStyle/>
                    <a:p>
                      <a:pPr algn="ctr">
                        <a:lnSpc>
                          <a:spcPct val="115000"/>
                        </a:lnSpc>
                        <a:spcAft>
                          <a:spcPts val="0"/>
                        </a:spcAft>
                      </a:pPr>
                      <a:r>
                        <a:rPr lang="fr-CA" sz="800" baseline="0">
                          <a:solidFill>
                            <a:schemeClr val="accent4"/>
                          </a:solidFill>
                          <a:effectLst/>
                          <a:latin typeface="Verdana"/>
                          <a:ea typeface="Calibri"/>
                          <a:cs typeface="HelveticaNeue-Bold"/>
                        </a:rPr>
                        <a:t>Médecine de l'adolescence</a:t>
                      </a:r>
                      <a:endParaRPr lang="en-CA" sz="800" dirty="0">
                        <a:solidFill>
                          <a:schemeClr val="accent4"/>
                        </a:solidFill>
                        <a:effectLst/>
                        <a:latin typeface="Verdana"/>
                        <a:ea typeface="Calibri"/>
                        <a:cs typeface="Times New Roman"/>
                      </a:endParaRPr>
                    </a:p>
                  </a:txBody>
                  <a:tcPr>
                    <a:solidFill>
                      <a:srgbClr val="D8DFE0"/>
                    </a:solidFill>
                  </a:tcPr>
                </a:tc>
                <a:tc>
                  <a:txBody>
                    <a:bodyPr/>
                    <a:lstStyle/>
                    <a:p>
                      <a:endParaRPr lang="en-US" sz="800" dirty="0">
                        <a:solidFill>
                          <a:schemeClr val="accent4"/>
                        </a:solidFill>
                      </a:endParaRPr>
                    </a:p>
                  </a:txBody>
                  <a:tcPr>
                    <a:solidFill>
                      <a:srgbClr val="D8DFE0"/>
                    </a:solidFill>
                  </a:tcPr>
                </a:tc>
                <a:tc>
                  <a:txBody>
                    <a:bodyPr/>
                    <a:lstStyle/>
                    <a:p>
                      <a:endParaRPr lang="en-US" sz="800" dirty="0">
                        <a:solidFill>
                          <a:schemeClr val="accent4"/>
                        </a:solidFill>
                      </a:endParaRPr>
                    </a:p>
                  </a:txBody>
                  <a:tcPr>
                    <a:solidFill>
                      <a:srgbClr val="D8DFE0"/>
                    </a:solidFill>
                  </a:tcPr>
                </a:tc>
              </a:tr>
            </a:tbl>
          </a:graphicData>
        </a:graphic>
      </p:graphicFrame>
    </p:spTree>
    <p:extLst>
      <p:ext uri="{BB962C8B-B14F-4D97-AF65-F5344CB8AC3E}">
        <p14:creationId xmlns:p14="http://schemas.microsoft.com/office/powerpoint/2010/main" val="6786997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225270" y="196111"/>
            <a:ext cx="5064315" cy="844917"/>
          </a:xfrm>
        </p:spPr>
        <p:txBody>
          <a:bodyPr/>
          <a:lstStyle/>
          <a:p>
            <a:r>
              <a:rPr lang="fr-CA" baseline="0"/>
              <a:t>En quoi consiste </a:t>
            </a:r>
            <a:r>
              <a:rPr lang="fr-CA" dirty="0" smtClean="0"/>
              <a:t/>
            </a:r>
            <a:br>
              <a:rPr lang="fr-CA" dirty="0" smtClean="0"/>
            </a:br>
            <a:r>
              <a:rPr lang="fr-CA" baseline="0"/>
              <a:t>la mise en œuvre?</a:t>
            </a:r>
            <a:endParaRPr lang="fr-CA" dirty="0"/>
          </a:p>
        </p:txBody>
      </p:sp>
      <p:sp>
        <p:nvSpPr>
          <p:cNvPr id="4" name="Slide Number Placeholder 3"/>
          <p:cNvSpPr>
            <a:spLocks noGrp="1"/>
          </p:cNvSpPr>
          <p:nvPr>
            <p:ph type="sldNum" sz="quarter" idx="12"/>
            <p:custDataLst>
              <p:tags r:id="rId2"/>
            </p:custDataLst>
          </p:nvPr>
        </p:nvSpPr>
        <p:spPr/>
        <p:txBody>
          <a:bodyPr/>
          <a:lstStyle/>
          <a:p>
            <a:fld id="{51EBB4C4-B395-064C-BD76-B6B6D3504CC4}" type="slidenum">
              <a:rPr lang="en-US" smtClean="0">
                <a:solidFill>
                  <a:prstClr val="black">
                    <a:tint val="75000"/>
                  </a:prstClr>
                </a:solidFill>
              </a:rPr>
              <a:pPr/>
              <a:t>33</a:t>
            </a:fld>
            <a:endParaRPr lang="en-US" dirty="0">
              <a:solidFill>
                <a:prstClr val="black">
                  <a:tint val="75000"/>
                </a:prstClr>
              </a:solidFill>
            </a:endParaRPr>
          </a:p>
        </p:txBody>
      </p:sp>
      <p:sp>
        <p:nvSpPr>
          <p:cNvPr id="12" name="Content Placeholder 11"/>
          <p:cNvSpPr>
            <a:spLocks noGrp="1"/>
          </p:cNvSpPr>
          <p:nvPr>
            <p:ph idx="1"/>
            <p:custDataLst>
              <p:tags r:id="rId3"/>
            </p:custDataLst>
          </p:nvPr>
        </p:nvSpPr>
        <p:spPr>
          <a:xfrm>
            <a:off x="838199" y="1828799"/>
            <a:ext cx="7902389" cy="4480561"/>
          </a:xfrm>
        </p:spPr>
        <p:txBody>
          <a:bodyPr>
            <a:normAutofit/>
          </a:bodyPr>
          <a:lstStyle/>
          <a:p>
            <a:pPr marL="457200" lvl="1" indent="0">
              <a:buNone/>
            </a:pPr>
            <a:r>
              <a:rPr lang="en-CA" i="1" dirty="0"/>
              <a:t/>
            </a:r>
            <a:br>
              <a:rPr lang="en-CA" i="1" dirty="0"/>
            </a:br>
            <a:endParaRPr lang="en-US" i="1" dirty="0"/>
          </a:p>
        </p:txBody>
      </p:sp>
      <p:grpSp>
        <p:nvGrpSpPr>
          <p:cNvPr id="31" name="Group 30"/>
          <p:cNvGrpSpPr/>
          <p:nvPr>
            <p:custDataLst>
              <p:tags r:id="rId4"/>
            </p:custDataLst>
          </p:nvPr>
        </p:nvGrpSpPr>
        <p:grpSpPr>
          <a:xfrm>
            <a:off x="353670" y="1362330"/>
            <a:ext cx="8440085" cy="5100096"/>
            <a:chOff x="287284" y="1188453"/>
            <a:chExt cx="8440085" cy="5100096"/>
          </a:xfrm>
        </p:grpSpPr>
        <p:sp>
          <p:nvSpPr>
            <p:cNvPr id="32" name="TextBox 31"/>
            <p:cNvSpPr txBox="1"/>
            <p:nvPr/>
          </p:nvSpPr>
          <p:spPr>
            <a:xfrm>
              <a:off x="465244" y="1188453"/>
              <a:ext cx="8262123" cy="584775"/>
            </a:xfrm>
            <a:prstGeom prst="rect">
              <a:avLst/>
            </a:prstGeom>
            <a:noFill/>
          </p:spPr>
          <p:txBody>
            <a:bodyPr wrap="square" rtlCol="0">
              <a:spAutoFit/>
            </a:bodyPr>
            <a:lstStyle/>
            <a:p>
              <a:pPr algn="ctr" defTabSz="457200"/>
              <a:r>
                <a:rPr lang="fr-CA" sz="1600" baseline="0">
                  <a:solidFill>
                    <a:prstClr val="black"/>
                  </a:solidFill>
                  <a:latin typeface="Verdana" panose="020B0604030504040204" pitchFamily="34" charset="0"/>
                  <a:ea typeface="Verdana" panose="020B0604030504040204" pitchFamily="34" charset="0"/>
                  <a:cs typeface="Verdana" panose="020B0604030504040204" pitchFamily="34" charset="0"/>
                </a:rPr>
                <a:t>Création de nouveaux documents de spécialité conformes à La compétence par conception</a:t>
              </a:r>
            </a:p>
          </p:txBody>
        </p:sp>
        <p:sp>
          <p:nvSpPr>
            <p:cNvPr id="33" name="TextBox 32"/>
            <p:cNvSpPr txBox="1"/>
            <p:nvPr/>
          </p:nvSpPr>
          <p:spPr>
            <a:xfrm>
              <a:off x="340449" y="2153243"/>
              <a:ext cx="8338245" cy="338554"/>
            </a:xfrm>
            <a:prstGeom prst="rect">
              <a:avLst/>
            </a:prstGeom>
            <a:noFill/>
          </p:spPr>
          <p:txBody>
            <a:bodyPr wrap="none" rtlCol="0">
              <a:spAutoFit/>
            </a:bodyPr>
            <a:lstStyle/>
            <a:p>
              <a:pPr algn="ctr" defTabSz="457200"/>
              <a:r>
                <a:rPr lang="fr-CA" sz="1600" baseline="0">
                  <a:solidFill>
                    <a:prstClr val="black"/>
                  </a:solidFill>
                  <a:latin typeface="Verdana" panose="020B0604030504040204" pitchFamily="34" charset="0"/>
                  <a:ea typeface="Verdana" panose="020B0604030504040204" pitchFamily="34" charset="0"/>
                  <a:cs typeface="Verdana" panose="020B0604030504040204" pitchFamily="34" charset="0"/>
                </a:rPr>
                <a:t>Approbation des nouvelles normes de formation spécialisée par le Collège royal</a:t>
              </a:r>
            </a:p>
          </p:txBody>
        </p:sp>
        <p:sp>
          <p:nvSpPr>
            <p:cNvPr id="34" name="TextBox 33"/>
            <p:cNvSpPr txBox="1"/>
            <p:nvPr/>
          </p:nvSpPr>
          <p:spPr>
            <a:xfrm>
              <a:off x="287284" y="2887881"/>
              <a:ext cx="8386919" cy="584775"/>
            </a:xfrm>
            <a:prstGeom prst="rect">
              <a:avLst/>
            </a:prstGeom>
            <a:noFill/>
          </p:spPr>
          <p:txBody>
            <a:bodyPr wrap="square" rtlCol="0">
              <a:spAutoFit/>
            </a:bodyPr>
            <a:lstStyle/>
            <a:p>
              <a:pPr algn="ctr" defTabSz="457200"/>
              <a:r>
                <a:rPr lang="fr-CA" sz="1600" baseline="0">
                  <a:solidFill>
                    <a:prstClr val="black"/>
                  </a:solidFill>
                  <a:latin typeface="Verdana" panose="020B0604030504040204" pitchFamily="34" charset="0"/>
                  <a:ea typeface="Verdana" panose="020B0604030504040204" pitchFamily="34" charset="0"/>
                  <a:cs typeface="Verdana" panose="020B0604030504040204" pitchFamily="34" charset="0"/>
                </a:rPr>
                <a:t>Les programmes de formation commencent à appliquer les nouvelles normes à un groupe de résidents</a:t>
              </a:r>
            </a:p>
          </p:txBody>
        </p:sp>
        <p:sp>
          <p:nvSpPr>
            <p:cNvPr id="35" name="TextBox 34"/>
            <p:cNvSpPr txBox="1"/>
            <p:nvPr/>
          </p:nvSpPr>
          <p:spPr>
            <a:xfrm>
              <a:off x="465243" y="3755496"/>
              <a:ext cx="3838355" cy="830997"/>
            </a:xfrm>
            <a:prstGeom prst="rect">
              <a:avLst/>
            </a:prstGeom>
            <a:noFill/>
          </p:spPr>
          <p:txBody>
            <a:bodyPr wrap="square" rtlCol="0">
              <a:spAutoFit/>
            </a:bodyPr>
            <a:lstStyle/>
            <a:p>
              <a:pPr algn="ctr" defTabSz="457200"/>
              <a:r>
                <a:rPr lang="fr-CA" sz="1600" baseline="0">
                  <a:solidFill>
                    <a:prstClr val="black"/>
                  </a:solidFill>
                  <a:latin typeface="Verdana" panose="020B0604030504040204" pitchFamily="34" charset="0"/>
                  <a:ea typeface="Verdana" panose="020B0604030504040204" pitchFamily="34" charset="0"/>
                  <a:cs typeface="Verdana" panose="020B0604030504040204" pitchFamily="34" charset="0"/>
                </a:rPr>
                <a:t>Les résidents formés selon les nouvelles normes traitent avec le Collège royal</a:t>
              </a:r>
            </a:p>
          </p:txBody>
        </p:sp>
        <p:sp>
          <p:nvSpPr>
            <p:cNvPr id="36" name="TextBox 35"/>
            <p:cNvSpPr txBox="1"/>
            <p:nvPr/>
          </p:nvSpPr>
          <p:spPr>
            <a:xfrm>
              <a:off x="465242" y="5334943"/>
              <a:ext cx="3625703" cy="830997"/>
            </a:xfrm>
            <a:prstGeom prst="rect">
              <a:avLst/>
            </a:prstGeom>
            <a:noFill/>
          </p:spPr>
          <p:txBody>
            <a:bodyPr wrap="square" rtlCol="0">
              <a:spAutoFit/>
            </a:bodyPr>
            <a:lstStyle/>
            <a:p>
              <a:pPr algn="ctr" defTabSz="457200"/>
              <a:r>
                <a:rPr lang="fr-CA" sz="1600" baseline="0">
                  <a:solidFill>
                    <a:prstClr val="black"/>
                  </a:solidFill>
                  <a:latin typeface="Verdana" panose="020B0604030504040204" pitchFamily="34" charset="0"/>
                  <a:ea typeface="Verdana" panose="020B0604030504040204" pitchFamily="34" charset="0"/>
                  <a:cs typeface="Verdana" panose="020B0604030504040204" pitchFamily="34" charset="0"/>
                </a:rPr>
                <a:t>Les résidents formés</a:t>
              </a:r>
            </a:p>
            <a:p>
              <a:pPr algn="ctr" defTabSz="457200"/>
              <a:r>
                <a:rPr lang="fr-CA" sz="1600" baseline="0">
                  <a:solidFill>
                    <a:prstClr val="black"/>
                  </a:solidFill>
                  <a:latin typeface="Verdana" panose="020B0604030504040204" pitchFamily="34" charset="0"/>
                  <a:ea typeface="Verdana" panose="020B0604030504040204" pitchFamily="34" charset="0"/>
                  <a:cs typeface="Verdana" panose="020B0604030504040204" pitchFamily="34" charset="0"/>
                </a:rPr>
                <a:t>dans le cadre de La compétence par conception passent au DPC</a:t>
              </a:r>
            </a:p>
          </p:txBody>
        </p:sp>
        <p:sp>
          <p:nvSpPr>
            <p:cNvPr id="37" name="TextBox 36"/>
            <p:cNvSpPr txBox="1"/>
            <p:nvPr/>
          </p:nvSpPr>
          <p:spPr>
            <a:xfrm>
              <a:off x="4408561" y="3705976"/>
              <a:ext cx="4318808" cy="1077218"/>
            </a:xfrm>
            <a:prstGeom prst="rect">
              <a:avLst/>
            </a:prstGeom>
            <a:noFill/>
          </p:spPr>
          <p:txBody>
            <a:bodyPr wrap="square" rtlCol="0">
              <a:spAutoFit/>
            </a:bodyPr>
            <a:lstStyle/>
            <a:p>
              <a:pPr algn="ctr" defTabSz="457200"/>
              <a:r>
                <a:rPr lang="fr-CA" sz="1600" baseline="0">
                  <a:solidFill>
                    <a:prstClr val="black"/>
                  </a:solidFill>
                  <a:latin typeface="Verdana" panose="020B0604030504040204" pitchFamily="34" charset="0"/>
                  <a:ea typeface="Verdana" panose="020B0604030504040204" pitchFamily="34" charset="0"/>
                  <a:cs typeface="Verdana" panose="020B0604030504040204" pitchFamily="34" charset="0"/>
                </a:rPr>
                <a:t>Les professeurs du programme enseignent et évaluent les résidents en fonction des normes de La compétence par conception</a:t>
              </a:r>
            </a:p>
          </p:txBody>
        </p:sp>
        <p:sp>
          <p:nvSpPr>
            <p:cNvPr id="38" name="TextBox 37"/>
            <p:cNvSpPr txBox="1"/>
            <p:nvPr/>
          </p:nvSpPr>
          <p:spPr>
            <a:xfrm>
              <a:off x="4205965" y="5211331"/>
              <a:ext cx="4521403" cy="1077218"/>
            </a:xfrm>
            <a:prstGeom prst="rect">
              <a:avLst/>
            </a:prstGeom>
            <a:noFill/>
          </p:spPr>
          <p:txBody>
            <a:bodyPr wrap="square" rtlCol="0">
              <a:spAutoFit/>
            </a:bodyPr>
            <a:lstStyle/>
            <a:p>
              <a:pPr algn="ctr" defTabSz="457200"/>
              <a:r>
                <a:rPr lang="fr-CA" sz="1600" baseline="0">
                  <a:solidFill>
                    <a:prstClr val="black"/>
                  </a:solidFill>
                  <a:latin typeface="Verdana" panose="020B0604030504040204" pitchFamily="34" charset="0"/>
                  <a:ea typeface="Verdana" panose="020B0604030504040204" pitchFamily="34" charset="0"/>
                  <a:cs typeface="Verdana" panose="020B0604030504040204" pitchFamily="34" charset="0"/>
                </a:rPr>
                <a:t>Les bureaux de FMPD et les</a:t>
              </a:r>
            </a:p>
            <a:p>
              <a:pPr algn="ctr" defTabSz="457200"/>
              <a:r>
                <a:rPr lang="fr-CA" sz="1600" baseline="0">
                  <a:solidFill>
                    <a:prstClr val="black"/>
                  </a:solidFill>
                  <a:latin typeface="Verdana" panose="020B0604030504040204" pitchFamily="34" charset="0"/>
                  <a:ea typeface="Verdana" panose="020B0604030504040204" pitchFamily="34" charset="0"/>
                  <a:cs typeface="Verdana" panose="020B0604030504040204" pitchFamily="34" charset="0"/>
                </a:rPr>
                <a:t>programmes appliquent les politiques et procédures de La compétence par conception</a:t>
              </a:r>
            </a:p>
          </p:txBody>
        </p:sp>
        <p:sp>
          <p:nvSpPr>
            <p:cNvPr id="39" name="Down Arrow 38"/>
            <p:cNvSpPr/>
            <p:nvPr/>
          </p:nvSpPr>
          <p:spPr bwMode="auto">
            <a:xfrm>
              <a:off x="3923928" y="1738546"/>
              <a:ext cx="484632" cy="459087"/>
            </a:xfrm>
            <a:prstGeom prst="downArrow">
              <a:avLst/>
            </a:prstGeom>
            <a:solidFill>
              <a:srgbClr val="557FA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CA" sz="2400" dirty="0">
                <a:solidFill>
                  <a:prstClr val="black"/>
                </a:solidFill>
                <a:latin typeface="Times" pitchFamily="1" charset="0"/>
                <a:ea typeface="Osaka" pitchFamily="1" charset="-128"/>
              </a:endParaRPr>
            </a:p>
          </p:txBody>
        </p:sp>
        <p:sp>
          <p:nvSpPr>
            <p:cNvPr id="40" name="Down Arrow 39"/>
            <p:cNvSpPr/>
            <p:nvPr/>
          </p:nvSpPr>
          <p:spPr bwMode="auto">
            <a:xfrm>
              <a:off x="6461989" y="4801579"/>
              <a:ext cx="484632" cy="459087"/>
            </a:xfrm>
            <a:prstGeom prst="downArrow">
              <a:avLst/>
            </a:prstGeom>
            <a:solidFill>
              <a:srgbClr val="557FA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CA" sz="2400">
                <a:solidFill>
                  <a:prstClr val="black"/>
                </a:solidFill>
                <a:latin typeface="Times" pitchFamily="1" charset="0"/>
                <a:ea typeface="Osaka" pitchFamily="1" charset="-128"/>
              </a:endParaRPr>
            </a:p>
          </p:txBody>
        </p:sp>
        <p:sp>
          <p:nvSpPr>
            <p:cNvPr id="41" name="Down Arrow 40"/>
            <p:cNvSpPr/>
            <p:nvPr/>
          </p:nvSpPr>
          <p:spPr bwMode="auto">
            <a:xfrm>
              <a:off x="1969734" y="4854505"/>
              <a:ext cx="484632" cy="459087"/>
            </a:xfrm>
            <a:prstGeom prst="downArrow">
              <a:avLst/>
            </a:prstGeom>
            <a:solidFill>
              <a:srgbClr val="557FA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CA" sz="2400">
                <a:solidFill>
                  <a:prstClr val="black"/>
                </a:solidFill>
                <a:latin typeface="Times" pitchFamily="1" charset="0"/>
                <a:ea typeface="Osaka" pitchFamily="1" charset="-128"/>
              </a:endParaRPr>
            </a:p>
          </p:txBody>
        </p:sp>
        <p:sp>
          <p:nvSpPr>
            <p:cNvPr id="42" name="Down Arrow 41"/>
            <p:cNvSpPr/>
            <p:nvPr/>
          </p:nvSpPr>
          <p:spPr bwMode="auto">
            <a:xfrm>
              <a:off x="3963649" y="2504819"/>
              <a:ext cx="484632" cy="459087"/>
            </a:xfrm>
            <a:prstGeom prst="downArrow">
              <a:avLst/>
            </a:prstGeom>
            <a:solidFill>
              <a:srgbClr val="557FA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CA" sz="2400">
                <a:solidFill>
                  <a:prstClr val="black"/>
                </a:solidFill>
                <a:latin typeface="Times" pitchFamily="1" charset="0"/>
                <a:ea typeface="Osaka" pitchFamily="1" charset="-128"/>
              </a:endParaRPr>
            </a:p>
          </p:txBody>
        </p:sp>
        <p:sp>
          <p:nvSpPr>
            <p:cNvPr id="43" name="Down Arrow 42"/>
            <p:cNvSpPr/>
            <p:nvPr/>
          </p:nvSpPr>
          <p:spPr bwMode="auto">
            <a:xfrm>
              <a:off x="1969734" y="3267752"/>
              <a:ext cx="484632" cy="459087"/>
            </a:xfrm>
            <a:prstGeom prst="downArrow">
              <a:avLst/>
            </a:prstGeom>
            <a:solidFill>
              <a:srgbClr val="557FA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CA" sz="2400">
                <a:solidFill>
                  <a:prstClr val="black"/>
                </a:solidFill>
                <a:latin typeface="Times" pitchFamily="1" charset="0"/>
                <a:ea typeface="Osaka" pitchFamily="1" charset="-128"/>
              </a:endParaRPr>
            </a:p>
          </p:txBody>
        </p:sp>
        <p:sp>
          <p:nvSpPr>
            <p:cNvPr id="44" name="Down Arrow 43"/>
            <p:cNvSpPr/>
            <p:nvPr/>
          </p:nvSpPr>
          <p:spPr bwMode="auto">
            <a:xfrm>
              <a:off x="5895402" y="3314165"/>
              <a:ext cx="484632" cy="459087"/>
            </a:xfrm>
            <a:prstGeom prst="downArrow">
              <a:avLst/>
            </a:prstGeom>
            <a:solidFill>
              <a:srgbClr val="557FA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CA" sz="2400">
                <a:solidFill>
                  <a:prstClr val="black"/>
                </a:solidFill>
                <a:latin typeface="Times" pitchFamily="1" charset="0"/>
                <a:ea typeface="Osaka" pitchFamily="1" charset="-128"/>
              </a:endParaRPr>
            </a:p>
          </p:txBody>
        </p:sp>
      </p:grpSp>
      <p:sp>
        <p:nvSpPr>
          <p:cNvPr id="3" name="Picture Placeholder 2"/>
          <p:cNvSpPr>
            <a:spLocks noGrp="1"/>
          </p:cNvSpPr>
          <p:nvPr>
            <p:ph type="pic" sz="quarter" idx="13"/>
            <p:custDataLst>
              <p:tags r:id="rId5"/>
            </p:custDataLst>
          </p:nvPr>
        </p:nvSpPr>
        <p:spPr/>
      </p:sp>
      <p:pic>
        <p:nvPicPr>
          <p:cNvPr id="21" name="Picture Placeholder 4"/>
          <p:cNvPicPr>
            <a:picLocks noChangeAspect="1"/>
          </p:cNvPicPr>
          <p:nvPr>
            <p:custDataLst>
              <p:tags r:id="rId6"/>
            </p:custDataLst>
          </p:nvPr>
        </p:nvPicPr>
        <p:blipFill>
          <a:blip r:embed="rId9"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spTree>
    <p:extLst>
      <p:ext uri="{BB962C8B-B14F-4D97-AF65-F5344CB8AC3E}">
        <p14:creationId xmlns:p14="http://schemas.microsoft.com/office/powerpoint/2010/main" val="11799257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107256" y="196111"/>
            <a:ext cx="5131744" cy="844917"/>
          </a:xfrm>
        </p:spPr>
        <p:txBody>
          <a:bodyPr/>
          <a:lstStyle/>
          <a:p>
            <a:r>
              <a:rPr lang="fr-CA" baseline="0" dirty="0"/>
              <a:t>DPC fondé sur </a:t>
            </a:r>
            <a:r>
              <a:rPr lang="fr-CA" baseline="0" dirty="0" smtClean="0"/>
              <a:t>les compétences</a:t>
            </a:r>
            <a:endParaRPr lang="fr-CA" dirty="0"/>
          </a:p>
        </p:txBody>
      </p:sp>
      <p:sp>
        <p:nvSpPr>
          <p:cNvPr id="3" name="Content Placeholder 2"/>
          <p:cNvSpPr>
            <a:spLocks noGrp="1"/>
          </p:cNvSpPr>
          <p:nvPr>
            <p:ph idx="1"/>
            <p:custDataLst>
              <p:tags r:id="rId2"/>
            </p:custDataLst>
          </p:nvPr>
        </p:nvSpPr>
        <p:spPr/>
        <p:txBody>
          <a:bodyPr>
            <a:noAutofit/>
          </a:bodyPr>
          <a:lstStyle/>
          <a:p>
            <a:pPr marL="0" indent="0">
              <a:buNone/>
            </a:pPr>
            <a:r>
              <a:rPr lang="fr-CA" sz="20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Sommet sur invitation d’avril 2015 sur le développement professionnel continu (DPC) fondé sur les compétences</a:t>
            </a:r>
          </a:p>
          <a:p>
            <a:r>
              <a:rPr lang="fr-CA" sz="20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105 leaders en matière de DPC, représentants d’organismes de réglementation, experts en évaluation et érudits en éducation médicale</a:t>
            </a:r>
          </a:p>
          <a:p>
            <a:pPr lvl="1"/>
            <a:r>
              <a:rPr lang="fr-CA" baseline="0" dirty="0">
                <a:solidFill>
                  <a:schemeClr val="tx1"/>
                </a:solidFill>
                <a:latin typeface="Verdana" panose="020B0604030504040204" pitchFamily="34" charset="0"/>
                <a:ea typeface="Verdana" panose="020B0604030504040204" pitchFamily="34" charset="0"/>
                <a:cs typeface="Verdana" panose="020B0604030504040204" pitchFamily="34" charset="0"/>
              </a:rPr>
              <a:t>motifs justifiant le DPC fondé sur les compétences;</a:t>
            </a:r>
          </a:p>
          <a:p>
            <a:pPr lvl="1"/>
            <a:r>
              <a:rPr lang="fr-CA" baseline="0" dirty="0">
                <a:solidFill>
                  <a:schemeClr val="tx1"/>
                </a:solidFill>
                <a:latin typeface="Verdana" panose="020B0604030504040204" pitchFamily="34" charset="0"/>
                <a:ea typeface="Verdana" panose="020B0604030504040204" pitchFamily="34" charset="0"/>
                <a:cs typeface="Verdana" panose="020B0604030504040204" pitchFamily="34" charset="0"/>
              </a:rPr>
              <a:t>rôle potentiel du référentiel CanMEDS ainsi que celui des jalons de compétence et des </a:t>
            </a:r>
            <a:r>
              <a:rPr lang="fr-CA"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APC </a:t>
            </a:r>
            <a:r>
              <a:rPr lang="fr-CA" baseline="0" dirty="0">
                <a:solidFill>
                  <a:schemeClr val="tx1"/>
                </a:solidFill>
                <a:latin typeface="Verdana" panose="020B0604030504040204" pitchFamily="34" charset="0"/>
                <a:ea typeface="Verdana" panose="020B0604030504040204" pitchFamily="34" charset="0"/>
                <a:cs typeface="Verdana" panose="020B0604030504040204" pitchFamily="34" charset="0"/>
              </a:rPr>
              <a:t>dans la pratique clinique et l’apprentissage continu;</a:t>
            </a:r>
          </a:p>
          <a:p>
            <a:pPr lvl="1"/>
            <a:r>
              <a:rPr lang="fr-CA"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complexité de l’évaluation dans le champ de pratique d’un spécialiste;</a:t>
            </a:r>
          </a:p>
          <a:p>
            <a:pPr lvl="1"/>
            <a:r>
              <a:rPr lang="fr-CA" baseline="0" dirty="0">
                <a:solidFill>
                  <a:schemeClr val="tx1"/>
                </a:solidFill>
                <a:latin typeface="Verdana" panose="020B0604030504040204" pitchFamily="34" charset="0"/>
                <a:ea typeface="Verdana" panose="020B0604030504040204" pitchFamily="34" charset="0"/>
                <a:cs typeface="Verdana" panose="020B0604030504040204" pitchFamily="34" charset="0"/>
              </a:rPr>
              <a:t>incidences sur le programme de MDC.</a:t>
            </a:r>
          </a:p>
          <a:p>
            <a:endParaRPr lang="en-US" sz="2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Picture Placeholder 3"/>
          <p:cNvSpPr>
            <a:spLocks noGrp="1"/>
          </p:cNvSpPr>
          <p:nvPr>
            <p:ph type="pic" sz="quarter" idx="13"/>
            <p:custDataLst>
              <p:tags r:id="rId3"/>
            </p:custDataLst>
          </p:nvPr>
        </p:nvSpPr>
        <p:spPr/>
      </p:sp>
      <p:pic>
        <p:nvPicPr>
          <p:cNvPr id="5" name="Picture Placeholder 4"/>
          <p:cNvPicPr>
            <a:picLocks noChangeAspect="1"/>
          </p:cNvPicPr>
          <p:nvPr>
            <p:custDataLst>
              <p:tags r:id="rId4"/>
            </p:custDataLst>
          </p:nvPr>
        </p:nvPicPr>
        <p:blipFill>
          <a:blip r:embed="rId7"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spTree>
    <p:extLst>
      <p:ext uri="{BB962C8B-B14F-4D97-AF65-F5344CB8AC3E}">
        <p14:creationId xmlns:p14="http://schemas.microsoft.com/office/powerpoint/2010/main" val="11419106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baseline="0" dirty="0"/>
              <a:t>DPC fondé sur les </a:t>
            </a:r>
            <a:r>
              <a:rPr lang="fr-CA" baseline="0" dirty="0" smtClean="0"/>
              <a:t>compétences : </a:t>
            </a:r>
            <a:r>
              <a:rPr lang="fr-CA" dirty="0"/>
              <a:t/>
            </a:r>
            <a:br>
              <a:rPr lang="fr-CA" dirty="0"/>
            </a:br>
            <a:r>
              <a:rPr lang="fr-CA" baseline="0" dirty="0"/>
              <a:t>Prochaines étapes</a:t>
            </a:r>
            <a:endParaRPr lang="fr-CA" dirty="0"/>
          </a:p>
        </p:txBody>
      </p:sp>
      <p:sp>
        <p:nvSpPr>
          <p:cNvPr id="3" name="Content Placeholder 2"/>
          <p:cNvSpPr>
            <a:spLocks noGrp="1"/>
          </p:cNvSpPr>
          <p:nvPr>
            <p:ph idx="1"/>
            <p:custDataLst>
              <p:tags r:id="rId2"/>
            </p:custDataLst>
          </p:nvPr>
        </p:nvSpPr>
        <p:spPr>
          <a:xfrm>
            <a:off x="609600" y="1447800"/>
            <a:ext cx="8077200" cy="4419600"/>
          </a:xfrm>
        </p:spPr>
        <p:txBody>
          <a:bodyPr>
            <a:noAutofit/>
          </a:bodyPr>
          <a:lstStyle/>
          <a:p>
            <a:pPr lvl="0">
              <a:spcBef>
                <a:spcPts val="0"/>
              </a:spcBef>
              <a:spcAft>
                <a:spcPts val="600"/>
              </a:spcAft>
            </a:pPr>
            <a:r>
              <a:rPr lang="fr-CA" sz="1800" baseline="0" dirty="0">
                <a:solidFill>
                  <a:schemeClr val="tx1"/>
                </a:solidFill>
              </a:rPr>
              <a:t>Poursuivre les discussions, la collaboration et l’engagement; rechercher des </a:t>
            </a:r>
            <a:r>
              <a:rPr lang="fr-CA" sz="1800" baseline="0" dirty="0" smtClean="0">
                <a:solidFill>
                  <a:schemeClr val="tx1"/>
                </a:solidFill>
              </a:rPr>
              <a:t>contributions </a:t>
            </a:r>
            <a:r>
              <a:rPr lang="fr-CA" sz="1800" baseline="0" dirty="0">
                <a:solidFill>
                  <a:schemeClr val="tx1"/>
                </a:solidFill>
              </a:rPr>
              <a:t>et des commentaires, puis les intégrer</a:t>
            </a:r>
          </a:p>
          <a:p>
            <a:pPr lvl="0">
              <a:spcBef>
                <a:spcPts val="0"/>
              </a:spcBef>
              <a:spcAft>
                <a:spcPts val="600"/>
              </a:spcAft>
            </a:pPr>
            <a:r>
              <a:rPr lang="fr-CA" sz="1800" baseline="0" dirty="0">
                <a:solidFill>
                  <a:schemeClr val="tx1"/>
                </a:solidFill>
              </a:rPr>
              <a:t>Élaborer et diffuser les livres blancs</a:t>
            </a:r>
          </a:p>
          <a:p>
            <a:pPr lvl="1">
              <a:spcBef>
                <a:spcPts val="0"/>
              </a:spcBef>
              <a:spcAft>
                <a:spcPts val="600"/>
              </a:spcAft>
            </a:pPr>
            <a:r>
              <a:rPr lang="fr-CA" sz="1800" baseline="0" dirty="0">
                <a:solidFill>
                  <a:schemeClr val="tx1"/>
                </a:solidFill>
              </a:rPr>
              <a:t>Champ de pratique et DPC fondé sur les compétences</a:t>
            </a:r>
          </a:p>
          <a:p>
            <a:pPr lvl="1">
              <a:spcBef>
                <a:spcPts val="0"/>
              </a:spcBef>
              <a:spcAft>
                <a:spcPts val="600"/>
              </a:spcAft>
            </a:pPr>
            <a:r>
              <a:rPr lang="fr-CA" sz="1800" baseline="0" dirty="0">
                <a:solidFill>
                  <a:schemeClr val="tx1"/>
                </a:solidFill>
              </a:rPr>
              <a:t>Évaluation des apprenants et rétroaction au sein d’un système de DPC fondé sur les compétences</a:t>
            </a:r>
            <a:endParaRPr lang="en-CA" sz="1800" dirty="0">
              <a:solidFill>
                <a:schemeClr val="tx1"/>
              </a:solidFill>
            </a:endParaRPr>
          </a:p>
          <a:p>
            <a:pPr lvl="1">
              <a:spcBef>
                <a:spcPts val="0"/>
              </a:spcBef>
              <a:spcAft>
                <a:spcPts val="600"/>
              </a:spcAft>
            </a:pPr>
            <a:r>
              <a:rPr lang="fr-CA" sz="1800" baseline="0" dirty="0">
                <a:solidFill>
                  <a:schemeClr val="tx1"/>
                </a:solidFill>
              </a:rPr>
              <a:t>Motifs à l’appui de la transition vers un système de DPC fondé sur les compétences</a:t>
            </a:r>
            <a:endParaRPr lang="en-CA" sz="1800" dirty="0">
              <a:solidFill>
                <a:schemeClr val="tx1"/>
              </a:solidFill>
            </a:endParaRPr>
          </a:p>
          <a:p>
            <a:pPr lvl="1">
              <a:spcBef>
                <a:spcPts val="0"/>
              </a:spcBef>
              <a:spcAft>
                <a:spcPts val="600"/>
              </a:spcAft>
            </a:pPr>
            <a:r>
              <a:rPr lang="fr-CA" sz="1800" baseline="0" dirty="0">
                <a:solidFill>
                  <a:schemeClr val="tx1"/>
                </a:solidFill>
              </a:rPr>
              <a:t>Transition vers le DPC fondé sur les compétences : rôles des apprenants, des fournisseurs de DPC et du système de santé, et incidences sur </a:t>
            </a:r>
            <a:r>
              <a:rPr lang="fr-CA" sz="1800" dirty="0" smtClean="0">
                <a:solidFill>
                  <a:schemeClr val="tx1"/>
                </a:solidFill>
              </a:rPr>
              <a:t>l’ensemble</a:t>
            </a:r>
            <a:endParaRPr lang="fr-CA" sz="1800" baseline="0" dirty="0">
              <a:solidFill>
                <a:schemeClr val="tx1"/>
              </a:solidFill>
            </a:endParaRPr>
          </a:p>
          <a:p>
            <a:pPr lvl="0">
              <a:spcBef>
                <a:spcPts val="0"/>
              </a:spcBef>
              <a:spcAft>
                <a:spcPts val="600"/>
              </a:spcAft>
            </a:pPr>
            <a:r>
              <a:rPr lang="fr-CA" sz="1800" baseline="0" dirty="0">
                <a:solidFill>
                  <a:schemeClr val="tx1"/>
                </a:solidFill>
              </a:rPr>
              <a:t>Collaborer à créer une feuille de route des processus offrant des options pour les prochaines étapes et reflétant les besoins et les orientations de la communauté du DPC ainsi que des médecins en exercice</a:t>
            </a:r>
            <a:endParaRPr lang="en-US" sz="2000" dirty="0">
              <a:solidFill>
                <a:schemeClr val="tx1"/>
              </a:solidFill>
            </a:endParaRPr>
          </a:p>
        </p:txBody>
      </p:sp>
      <p:sp>
        <p:nvSpPr>
          <p:cNvPr id="4" name="Picture Placeholder 3"/>
          <p:cNvSpPr>
            <a:spLocks noGrp="1"/>
          </p:cNvSpPr>
          <p:nvPr>
            <p:ph type="pic" sz="quarter" idx="13"/>
            <p:custDataLst>
              <p:tags r:id="rId3"/>
            </p:custDataLst>
          </p:nvPr>
        </p:nvSpPr>
        <p:spPr/>
      </p:sp>
      <p:pic>
        <p:nvPicPr>
          <p:cNvPr id="5" name="Picture Placeholder 4"/>
          <p:cNvPicPr>
            <a:picLocks noChangeAspect="1"/>
          </p:cNvPicPr>
          <p:nvPr>
            <p:custDataLst>
              <p:tags r:id="rId4"/>
            </p:custDataLst>
          </p:nvPr>
        </p:nvPicPr>
        <p:blipFill>
          <a:blip r:embed="rId7"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spTree>
    <p:extLst>
      <p:ext uri="{BB962C8B-B14F-4D97-AF65-F5344CB8AC3E}">
        <p14:creationId xmlns:p14="http://schemas.microsoft.com/office/powerpoint/2010/main" val="11419106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aseline="0"/>
              <a:t>Période de questions</a:t>
            </a:r>
            <a:endParaRPr lang="fr-CA" dirty="0"/>
          </a:p>
        </p:txBody>
      </p:sp>
      <p:sp>
        <p:nvSpPr>
          <p:cNvPr id="4" name="Slide Number Placeholder 3"/>
          <p:cNvSpPr>
            <a:spLocks noGrp="1"/>
          </p:cNvSpPr>
          <p:nvPr>
            <p:ph type="sldNum" sz="quarter" idx="12"/>
            <p:custDataLst>
              <p:tags r:id="rId2"/>
            </p:custDataLst>
          </p:nvPr>
        </p:nvSpPr>
        <p:spPr/>
        <p:txBody>
          <a:bodyPr/>
          <a:lstStyle/>
          <a:p>
            <a:fld id="{51EBB4C4-B395-064C-BD76-B6B6D3504CC4}" type="slidenum">
              <a:rPr lang="fr-CA" smtClean="0">
                <a:solidFill>
                  <a:prstClr val="black">
                    <a:tint val="75000"/>
                  </a:prstClr>
                </a:solidFill>
              </a:rPr>
              <a:pPr/>
              <a:t>36</a:t>
            </a:fld>
            <a:endParaRPr lang="fr-CA">
              <a:solidFill>
                <a:prstClr val="black">
                  <a:tint val="75000"/>
                </a:prstClr>
              </a:solidFill>
            </a:endParaRPr>
          </a:p>
        </p:txBody>
      </p:sp>
      <p:pic>
        <p:nvPicPr>
          <p:cNvPr id="1026" name="Picture 2" descr="http://viamatti.com/wp-content/uploads/ask-questions-003.png"/>
          <p:cNvPicPr>
            <a:picLocks noGrp="1" noChangeAspect="1" noChangeArrowheads="1"/>
          </p:cNvPicPr>
          <p:nvPr>
            <p:ph idx="1"/>
            <p:custDataLst>
              <p:tags r:id="rId3"/>
            </p:custDataLst>
          </p:nvPr>
        </p:nvPicPr>
        <p:blipFill>
          <a:blip r:embed="rId9" cstate="screen">
            <a:extLst>
              <a:ext uri="{28A0092B-C50C-407E-A947-70E740481C1C}">
                <a14:useLocalDpi xmlns:a14="http://schemas.microsoft.com/office/drawing/2010/main"/>
              </a:ext>
            </a:extLst>
          </a:blip>
          <a:srcRect/>
          <a:stretch>
            <a:fillRect/>
          </a:stretch>
        </p:blipFill>
        <p:spPr bwMode="auto">
          <a:xfrm>
            <a:off x="1301458" y="1828800"/>
            <a:ext cx="6464884"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pour une image  6"/>
          <p:cNvSpPr>
            <a:spLocks noGrp="1"/>
          </p:cNvSpPr>
          <p:nvPr>
            <p:ph type="pic" sz="quarter" idx="13"/>
            <p:custDataLst>
              <p:tags r:id="rId4"/>
            </p:custDataLst>
          </p:nvPr>
        </p:nvSpPr>
        <p:spPr/>
      </p:sp>
      <p:sp>
        <p:nvSpPr>
          <p:cNvPr id="9" name="ZoneTexte 8"/>
          <p:cNvSpPr txBox="1"/>
          <p:nvPr>
            <p:custDataLst>
              <p:tags r:id="rId5"/>
            </p:custDataLst>
          </p:nvPr>
        </p:nvSpPr>
        <p:spPr>
          <a:xfrm>
            <a:off x="4648200" y="2266948"/>
            <a:ext cx="3419475" cy="1200329"/>
          </a:xfrm>
          <a:prstGeom prst="rect">
            <a:avLst/>
          </a:prstGeom>
          <a:solidFill>
            <a:schemeClr val="bg1"/>
          </a:solidFill>
        </p:spPr>
        <p:txBody>
          <a:bodyPr wrap="square" rtlCol="0">
            <a:spAutoFit/>
          </a:bodyPr>
          <a:lstStyle/>
          <a:p>
            <a:pPr defTabSz="457200"/>
            <a:r>
              <a:rPr lang="fr-CA" sz="3600" b="1" baseline="0">
                <a:solidFill>
                  <a:prstClr val="black"/>
                </a:solidFill>
                <a:latin typeface="Verdana" pitchFamily="34" charset="0"/>
                <a:ea typeface="Verdana" pitchFamily="34" charset="0"/>
                <a:cs typeface="Verdana" pitchFamily="34" charset="0"/>
              </a:rPr>
              <a:t>POSEZ VOS QUESTIONS</a:t>
            </a:r>
            <a:endParaRPr lang="fr-CA" sz="3600" b="1" dirty="0">
              <a:solidFill>
                <a:prstClr val="black"/>
              </a:solidFill>
              <a:latin typeface="Verdana" pitchFamily="34" charset="0"/>
              <a:ea typeface="Verdana" pitchFamily="34" charset="0"/>
              <a:cs typeface="Verdana" pitchFamily="34" charset="0"/>
            </a:endParaRPr>
          </a:p>
        </p:txBody>
      </p:sp>
      <p:pic>
        <p:nvPicPr>
          <p:cNvPr id="10" name="Picture Placeholder 4"/>
          <p:cNvPicPr>
            <a:picLocks noChangeAspect="1"/>
          </p:cNvPicPr>
          <p:nvPr>
            <p:custDataLst>
              <p:tags r:id="rId6"/>
            </p:custDataLst>
          </p:nvPr>
        </p:nvPicPr>
        <p:blipFill>
          <a:blip r:embed="rId10"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spTree>
    <p:extLst>
      <p:ext uri="{BB962C8B-B14F-4D97-AF65-F5344CB8AC3E}">
        <p14:creationId xmlns:p14="http://schemas.microsoft.com/office/powerpoint/2010/main" val="42245065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p:cNvPicPr>
            <a:picLocks noGrp="1" noChangeAspect="1"/>
          </p:cNvPicPr>
          <p:nvPr>
            <p:ph type="pic" sz="quarter" idx="13"/>
            <p:custDataLst>
              <p:tags r:id="rId1"/>
            </p:custDataLst>
          </p:nvPr>
        </p:nvPicPr>
        <p:blipFill>
          <a:blip r:embed="rId18" cstate="email">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a:ext>
            </a:extLst>
          </a:blip>
          <a:srcRect/>
          <a:stretch>
            <a:fillRect/>
          </a:stretch>
        </p:blipFill>
        <p:spPr/>
      </p:pic>
      <p:pic>
        <p:nvPicPr>
          <p:cNvPr id="18" name="Picture Placeholder 17"/>
          <p:cNvPicPr>
            <a:picLocks noGrp="1" noChangeAspect="1"/>
          </p:cNvPicPr>
          <p:nvPr>
            <p:ph type="pic" sz="quarter" idx="14"/>
            <p:custDataLst>
              <p:tags r:id="rId2"/>
            </p:custDataLst>
          </p:nvPr>
        </p:nvPicPr>
        <p:blipFill>
          <a:blip r:embed="rId20" cstate="email">
            <a:extLst>
              <a:ext uri="{BEBA8EAE-BF5A-486C-A8C5-ECC9F3942E4B}">
                <a14:imgProps xmlns:a14="http://schemas.microsoft.com/office/drawing/2010/main">
                  <a14:imgLayer r:embed="rId21">
                    <a14:imgEffect>
                      <a14:saturation sat="0"/>
                    </a14:imgEffect>
                  </a14:imgLayer>
                </a14:imgProps>
              </a:ext>
              <a:ext uri="{28A0092B-C50C-407E-A947-70E740481C1C}">
                <a14:useLocalDpi xmlns:a14="http://schemas.microsoft.com/office/drawing/2010/main"/>
              </a:ext>
            </a:extLst>
          </a:blip>
          <a:srcRect/>
          <a:stretch>
            <a:fillRect/>
          </a:stretch>
        </p:blipFill>
        <p:spPr/>
      </p:pic>
      <p:pic>
        <p:nvPicPr>
          <p:cNvPr id="27" name="Picture Placeholder 26"/>
          <p:cNvPicPr>
            <a:picLocks noGrp="1" noChangeAspect="1"/>
          </p:cNvPicPr>
          <p:nvPr>
            <p:ph type="pic" sz="quarter" idx="10"/>
            <p:custDataLst>
              <p:tags r:id="rId3"/>
            </p:custDataLst>
          </p:nvPr>
        </p:nvPicPr>
        <p:blipFill>
          <a:blip r:embed="rId22" cstate="email">
            <a:extLst>
              <a:ext uri="{BEBA8EAE-BF5A-486C-A8C5-ECC9F3942E4B}">
                <a14:imgProps xmlns:a14="http://schemas.microsoft.com/office/drawing/2010/main">
                  <a14:imgLayer r:embed="rId23">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8" name="Rectangle 7"/>
          <p:cNvSpPr/>
          <p:nvPr>
            <p:custDataLst>
              <p:tags r:id="rId4"/>
            </p:custDataLst>
          </p:nvPr>
        </p:nvSpPr>
        <p:spPr>
          <a:xfrm>
            <a:off x="0" y="2"/>
            <a:ext cx="9144001" cy="6857998"/>
          </a:xfrm>
          <a:prstGeom prst="rect">
            <a:avLst/>
          </a:prstGeom>
          <a:solidFill>
            <a:srgbClr val="003152">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custDataLst>
              <p:tags r:id="rId5"/>
            </p:custDataLst>
          </p:nvPr>
        </p:nvSpPr>
        <p:spPr>
          <a:xfrm>
            <a:off x="685800" y="5032816"/>
            <a:ext cx="7772400" cy="14120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21" name="Straight Connector 20"/>
          <p:cNvCxnSpPr/>
          <p:nvPr>
            <p:custDataLst>
              <p:tags r:id="rId6"/>
            </p:custDataLst>
          </p:nvPr>
        </p:nvCxnSpPr>
        <p:spPr>
          <a:xfrm>
            <a:off x="2886755" y="5555327"/>
            <a:ext cx="0" cy="474775"/>
          </a:xfrm>
          <a:prstGeom prst="line">
            <a:avLst/>
          </a:prstGeom>
          <a:noFill/>
          <a:ln w="12700" cap="flat" cmpd="sng" algn="ctr">
            <a:solidFill>
              <a:srgbClr val="93875D"/>
            </a:solidFill>
            <a:prstDash val="solid"/>
          </a:ln>
          <a:effectLst/>
        </p:spPr>
      </p:cxnSp>
      <p:cxnSp>
        <p:nvCxnSpPr>
          <p:cNvPr id="12" name="Straight Connector 11"/>
          <p:cNvCxnSpPr/>
          <p:nvPr>
            <p:custDataLst>
              <p:tags r:id="rId7"/>
            </p:custDataLst>
          </p:nvPr>
        </p:nvCxnSpPr>
        <p:spPr>
          <a:xfrm>
            <a:off x="4620305" y="5545802"/>
            <a:ext cx="0" cy="474775"/>
          </a:xfrm>
          <a:prstGeom prst="line">
            <a:avLst/>
          </a:prstGeom>
          <a:noFill/>
          <a:ln w="12700" cap="flat" cmpd="sng" algn="ctr">
            <a:solidFill>
              <a:srgbClr val="93875D"/>
            </a:solidFill>
            <a:prstDash val="solid"/>
          </a:ln>
          <a:effectLst/>
        </p:spPr>
      </p:cxnSp>
      <p:pic>
        <p:nvPicPr>
          <p:cNvPr id="13" name="Picture 12"/>
          <p:cNvPicPr>
            <a:picLocks noChangeAspect="1"/>
          </p:cNvPicPr>
          <p:nvPr>
            <p:custDataLst>
              <p:tags r:id="rId8"/>
            </p:custDataLst>
          </p:nvPr>
        </p:nvPicPr>
        <p:blipFill>
          <a:blip r:embed="rId24" cstate="email">
            <a:extLst>
              <a:ext uri="{28A0092B-C50C-407E-A947-70E740481C1C}">
                <a14:useLocalDpi xmlns:a14="http://schemas.microsoft.com/office/drawing/2010/main"/>
              </a:ext>
            </a:extLst>
          </a:blip>
          <a:stretch>
            <a:fillRect/>
          </a:stretch>
        </p:blipFill>
        <p:spPr>
          <a:xfrm>
            <a:off x="4767237" y="5542684"/>
            <a:ext cx="1871688" cy="369036"/>
          </a:xfrm>
          <a:prstGeom prst="rect">
            <a:avLst/>
          </a:prstGeom>
        </p:spPr>
      </p:pic>
      <p:cxnSp>
        <p:nvCxnSpPr>
          <p:cNvPr id="14" name="Straight Connector 13"/>
          <p:cNvCxnSpPr/>
          <p:nvPr>
            <p:custDataLst>
              <p:tags r:id="rId9"/>
            </p:custDataLst>
          </p:nvPr>
        </p:nvCxnSpPr>
        <p:spPr>
          <a:xfrm>
            <a:off x="6830105" y="5545802"/>
            <a:ext cx="0" cy="474775"/>
          </a:xfrm>
          <a:prstGeom prst="line">
            <a:avLst/>
          </a:prstGeom>
          <a:noFill/>
          <a:ln w="12700" cap="flat" cmpd="sng" algn="ctr">
            <a:solidFill>
              <a:srgbClr val="93875D"/>
            </a:solidFill>
            <a:prstDash val="solid"/>
          </a:ln>
          <a:effectLst/>
        </p:spPr>
      </p:cxnSp>
      <p:pic>
        <p:nvPicPr>
          <p:cNvPr id="15" name="Picture 14"/>
          <p:cNvPicPr>
            <a:picLocks noChangeAspect="1"/>
          </p:cNvPicPr>
          <p:nvPr>
            <p:custDataLst>
              <p:tags r:id="rId10"/>
            </p:custDataLst>
          </p:nvPr>
        </p:nvPicPr>
        <p:blipFill>
          <a:blip r:embed="rId25" cstate="email">
            <a:extLst>
              <a:ext uri="{28A0092B-C50C-407E-A947-70E740481C1C}">
                <a14:useLocalDpi xmlns:a14="http://schemas.microsoft.com/office/drawing/2010/main"/>
              </a:ext>
            </a:extLst>
          </a:blip>
          <a:stretch>
            <a:fillRect/>
          </a:stretch>
        </p:blipFill>
        <p:spPr>
          <a:xfrm>
            <a:off x="7015138" y="5545613"/>
            <a:ext cx="1195412" cy="366107"/>
          </a:xfrm>
          <a:prstGeom prst="rect">
            <a:avLst/>
          </a:prstGeom>
        </p:spPr>
      </p:pic>
      <p:pic>
        <p:nvPicPr>
          <p:cNvPr id="16" name="Picture 15" descr="Title Slide_external_bilfr3.jpg"/>
          <p:cNvPicPr>
            <a:picLocks noChangeAspect="1"/>
          </p:cNvPicPr>
          <p:nvPr>
            <p:custDataLst>
              <p:tags r:id="rId11"/>
            </p:custDataLst>
          </p:nvPr>
        </p:nvPicPr>
        <p:blipFill>
          <a:blip r:embed="rId26" cstate="email">
            <a:extLst>
              <a:ext uri="{28A0092B-C50C-407E-A947-70E740481C1C}">
                <a14:useLocalDpi xmlns:a14="http://schemas.microsoft.com/office/drawing/2010/main"/>
              </a:ext>
            </a:extLst>
          </a:blip>
          <a:stretch>
            <a:fillRect/>
          </a:stretch>
        </p:blipFill>
        <p:spPr>
          <a:xfrm>
            <a:off x="726271" y="5109587"/>
            <a:ext cx="2203507" cy="1134000"/>
          </a:xfrm>
          <a:prstGeom prst="rect">
            <a:avLst/>
          </a:prstGeom>
        </p:spPr>
      </p:pic>
      <p:pic>
        <p:nvPicPr>
          <p:cNvPr id="17" name="Picture 16"/>
          <p:cNvPicPr>
            <a:picLocks noChangeAspect="1"/>
          </p:cNvPicPr>
          <p:nvPr>
            <p:custDataLst>
              <p:tags r:id="rId12"/>
            </p:custDataLst>
          </p:nvPr>
        </p:nvPicPr>
        <p:blipFill>
          <a:blip r:embed="rId27" cstate="email">
            <a:extLst>
              <a:ext uri="{28A0092B-C50C-407E-A947-70E740481C1C}">
                <a14:useLocalDpi xmlns:a14="http://schemas.microsoft.com/office/drawing/2010/main"/>
              </a:ext>
            </a:extLst>
          </a:blip>
          <a:stretch>
            <a:fillRect/>
          </a:stretch>
        </p:blipFill>
        <p:spPr>
          <a:xfrm>
            <a:off x="3056271" y="5433754"/>
            <a:ext cx="1400017" cy="673200"/>
          </a:xfrm>
          <a:prstGeom prst="rect">
            <a:avLst/>
          </a:prstGeom>
        </p:spPr>
      </p:pic>
      <p:cxnSp>
        <p:nvCxnSpPr>
          <p:cNvPr id="19" name="Straight Connector 18"/>
          <p:cNvCxnSpPr/>
          <p:nvPr>
            <p:custDataLst>
              <p:tags r:id="rId13"/>
            </p:custDataLst>
          </p:nvPr>
        </p:nvCxnSpPr>
        <p:spPr>
          <a:xfrm>
            <a:off x="2915330" y="5545802"/>
            <a:ext cx="0" cy="474775"/>
          </a:xfrm>
          <a:prstGeom prst="line">
            <a:avLst/>
          </a:prstGeom>
          <a:noFill/>
          <a:ln w="12700" cap="flat" cmpd="sng" algn="ctr">
            <a:solidFill>
              <a:srgbClr val="93875D"/>
            </a:solidFill>
            <a:prstDash val="solid"/>
          </a:ln>
          <a:effectLst/>
        </p:spPr>
      </p:cxnSp>
      <p:sp>
        <p:nvSpPr>
          <p:cNvPr id="2" name="Title 1"/>
          <p:cNvSpPr>
            <a:spLocks noGrp="1"/>
          </p:cNvSpPr>
          <p:nvPr>
            <p:ph type="title"/>
            <p:custDataLst>
              <p:tags r:id="rId14"/>
            </p:custDataLst>
          </p:nvPr>
        </p:nvSpPr>
        <p:spPr/>
        <p:txBody>
          <a:bodyPr/>
          <a:lstStyle/>
          <a:p>
            <a:endParaRPr lang="en-CA"/>
          </a:p>
        </p:txBody>
      </p:sp>
      <p:sp>
        <p:nvSpPr>
          <p:cNvPr id="20" name="Title 5"/>
          <p:cNvSpPr txBox="1">
            <a:spLocks/>
          </p:cNvSpPr>
          <p:nvPr>
            <p:custDataLst>
              <p:tags r:id="rId15"/>
            </p:custDataLst>
          </p:nvPr>
        </p:nvSpPr>
        <p:spPr>
          <a:xfrm>
            <a:off x="457200" y="2313000"/>
            <a:ext cx="8229600" cy="2232000"/>
          </a:xfrm>
          <a:prstGeom prst="rect">
            <a:avLst/>
          </a:prstGeom>
          <a:solidFill>
            <a:srgbClr val="9A8F60"/>
          </a:solidFill>
          <a:ln w="28575">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Verdana"/>
                <a:ea typeface="+mj-ea"/>
                <a:cs typeface="Verdana"/>
              </a:defRPr>
            </a:lvl1pPr>
          </a:lstStyle>
          <a:p>
            <a:pPr>
              <a:spcBef>
                <a:spcPts val="600"/>
              </a:spcBef>
              <a:spcAft>
                <a:spcPts val="600"/>
              </a:spcAft>
            </a:pPr>
            <a:r>
              <a:rPr lang="fr-CA" sz="3600" baseline="0">
                <a:solidFill>
                  <a:prstClr val="white"/>
                </a:solidFill>
              </a:rPr>
              <a:t>Portfolio électronique</a:t>
            </a:r>
            <a:endParaRPr lang="en-US" sz="3600" dirty="0">
              <a:solidFill>
                <a:prstClr val="white"/>
              </a:solidFill>
            </a:endParaRPr>
          </a:p>
        </p:txBody>
      </p:sp>
    </p:spTree>
    <p:extLst>
      <p:ext uri="{BB962C8B-B14F-4D97-AF65-F5344CB8AC3E}">
        <p14:creationId xmlns:p14="http://schemas.microsoft.com/office/powerpoint/2010/main" val="27812970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2200" baseline="0" dirty="0"/>
              <a:t>Vision technologique </a:t>
            </a:r>
            <a:r>
              <a:rPr lang="fr-CA" sz="2200" baseline="0" dirty="0" smtClean="0"/>
              <a:t>— </a:t>
            </a:r>
            <a:r>
              <a:rPr lang="fr-CA" sz="2200" baseline="0" dirty="0"/>
              <a:t>Portfolio électronique MAINPORT</a:t>
            </a:r>
            <a:endParaRPr lang="fr-CA" sz="2200" dirty="0"/>
          </a:p>
        </p:txBody>
      </p:sp>
      <p:pic>
        <p:nvPicPr>
          <p:cNvPr id="5" name="Picture Placeholder 4"/>
          <p:cNvPicPr>
            <a:picLocks noChangeAspect="1"/>
          </p:cNvPicPr>
          <p:nvPr>
            <p:custDataLst>
              <p:tags r:id="rId2"/>
            </p:custDataLst>
          </p:nvPr>
        </p:nvPicPr>
        <p:blipFill>
          <a:blip r:embed="rId7"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sp>
        <p:nvSpPr>
          <p:cNvPr id="6" name="Content Placeholder 2"/>
          <p:cNvSpPr>
            <a:spLocks noGrp="1"/>
          </p:cNvSpPr>
          <p:nvPr>
            <p:ph idx="1"/>
            <p:custDataLst>
              <p:tags r:id="rId3"/>
            </p:custDataLst>
          </p:nvPr>
        </p:nvSpPr>
        <p:spPr>
          <a:xfrm>
            <a:off x="838200" y="1524001"/>
            <a:ext cx="7391400" cy="4419600"/>
          </a:xfrm>
        </p:spPr>
        <p:txBody>
          <a:bodyPr>
            <a:noAutofit/>
          </a:bodyPr>
          <a:lstStyle/>
          <a:p>
            <a:pPr marL="0" indent="0" algn="ctr">
              <a:spcBef>
                <a:spcPts val="0"/>
              </a:spcBef>
              <a:spcAft>
                <a:spcPts val="2400"/>
              </a:spcAft>
              <a:buNone/>
              <a:defRPr/>
            </a:pPr>
            <a:r>
              <a:rPr lang="fr-CA" baseline="0" dirty="0">
                <a:solidFill>
                  <a:schemeClr val="tx1"/>
                </a:solidFill>
              </a:rPr>
              <a:t>Favoriser et appuyer l’apprentissage, l’évaluation et le développement professionnel continu tout au long du continuum de l’apprentissage continu. </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300" b="1" dirty="0">
              <a:solidFill>
                <a:schemeClr val="tx1"/>
              </a:solidFill>
            </a:endParaRPr>
          </a:p>
          <a:p>
            <a:pPr marL="0" indent="0">
              <a:buNone/>
            </a:pPr>
            <a:endParaRPr lang="en-CA" sz="2300" dirty="0">
              <a:solidFill>
                <a:schemeClr val="tx1"/>
              </a:solidFill>
            </a:endParaRPr>
          </a:p>
        </p:txBody>
      </p:sp>
      <p:pic>
        <p:nvPicPr>
          <p:cNvPr id="10" name="Picture 9"/>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2590800" y="3124200"/>
            <a:ext cx="4078487" cy="2717292"/>
          </a:xfrm>
          <a:prstGeom prst="rect">
            <a:avLst/>
          </a:prstGeom>
        </p:spPr>
      </p:pic>
    </p:spTree>
    <p:extLst>
      <p:ext uri="{BB962C8B-B14F-4D97-AF65-F5344CB8AC3E}">
        <p14:creationId xmlns:p14="http://schemas.microsoft.com/office/powerpoint/2010/main" val="11419106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baseline="0" dirty="0"/>
              <a:t>Collaborer pour </a:t>
            </a:r>
            <a:r>
              <a:rPr lang="fr-CA" baseline="0" dirty="0" smtClean="0"/>
              <a:t>mettre </a:t>
            </a:r>
            <a:r>
              <a:rPr lang="fr-CA" baseline="0" dirty="0"/>
              <a:t>au point des solutions technologiques</a:t>
            </a:r>
            <a:endParaRPr lang="fr-CA" dirty="0"/>
          </a:p>
        </p:txBody>
      </p:sp>
      <p:sp>
        <p:nvSpPr>
          <p:cNvPr id="3" name="Content Placeholder 2"/>
          <p:cNvSpPr>
            <a:spLocks noGrp="1"/>
          </p:cNvSpPr>
          <p:nvPr>
            <p:ph idx="1"/>
            <p:custDataLst>
              <p:tags r:id="rId2"/>
            </p:custDataLst>
          </p:nvPr>
        </p:nvSpPr>
        <p:spPr/>
        <p:txBody>
          <a:bodyPr>
            <a:normAutofit/>
          </a:bodyPr>
          <a:lstStyle/>
          <a:p>
            <a:pPr marL="285750" indent="-285750"/>
            <a:r>
              <a:rPr lang="fr-CA" sz="2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Élaboration en cours d’un </a:t>
            </a:r>
            <a:r>
              <a:rPr lang="fr-CA" sz="2200" b="1" baseline="0" dirty="0">
                <a:solidFill>
                  <a:schemeClr val="tx1"/>
                </a:solidFill>
                <a:latin typeface="Verdana" panose="020B0604030504040204" pitchFamily="34" charset="0"/>
                <a:ea typeface="Verdana" panose="020B0604030504040204" pitchFamily="34" charset="0"/>
                <a:cs typeface="Verdana" panose="020B0604030504040204" pitchFamily="34" charset="0"/>
              </a:rPr>
              <a:t>prototype</a:t>
            </a:r>
            <a:r>
              <a:rPr lang="fr-CA" sz="2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cliquable du portfolio électronique MAINPORT</a:t>
            </a:r>
          </a:p>
          <a:p>
            <a:pPr marL="285750" indent="-285750"/>
            <a:endParaRPr lang="en-US" sz="11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fr-CA" sz="2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Présentera la </a:t>
            </a:r>
            <a:r>
              <a:rPr lang="fr-CA" sz="2200" b="1" i="1" baseline="0" dirty="0">
                <a:solidFill>
                  <a:schemeClr val="tx1"/>
                </a:solidFill>
                <a:latin typeface="Verdana" panose="020B0604030504040204" pitchFamily="34" charset="0"/>
                <a:ea typeface="Verdana" panose="020B0604030504040204" pitchFamily="34" charset="0"/>
                <a:cs typeface="Verdana" panose="020B0604030504040204" pitchFamily="34" charset="0"/>
              </a:rPr>
              <a:t>vision</a:t>
            </a:r>
            <a:r>
              <a:rPr lang="fr-CA" sz="2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des processus de saisie des données et des flux des évaluations</a:t>
            </a:r>
          </a:p>
          <a:p>
            <a:pPr lvl="1">
              <a:buFont typeface="Arial" panose="020B0604020202020204" pitchFamily="34" charset="0"/>
              <a:buChar char="•"/>
            </a:pPr>
            <a:r>
              <a:rPr lang="fr-CA" sz="2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Devra être transmis aux partenaires pour éclairer les discussions et orienter les prochaines étapes</a:t>
            </a:r>
          </a:p>
          <a:p>
            <a:endParaRPr lang="en-US" sz="22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Picture Placeholder 3"/>
          <p:cNvSpPr>
            <a:spLocks noGrp="1"/>
          </p:cNvSpPr>
          <p:nvPr>
            <p:ph type="pic" sz="quarter" idx="13"/>
            <p:custDataLst>
              <p:tags r:id="rId3"/>
            </p:custDataLst>
          </p:nvPr>
        </p:nvSpPr>
        <p:spPr/>
      </p:sp>
      <p:pic>
        <p:nvPicPr>
          <p:cNvPr id="5" name="Picture Placeholder 4"/>
          <p:cNvPicPr>
            <a:picLocks noChangeAspect="1"/>
          </p:cNvPicPr>
          <p:nvPr>
            <p:custDataLst>
              <p:tags r:id="rId4"/>
            </p:custDataLst>
          </p:nvPr>
        </p:nvPicPr>
        <p:blipFill>
          <a:blip r:embed="rId8"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sp>
        <p:nvSpPr>
          <p:cNvPr id="6" name="TextBox 5"/>
          <p:cNvSpPr txBox="1"/>
          <p:nvPr>
            <p:custDataLst>
              <p:tags r:id="rId5"/>
            </p:custDataLst>
          </p:nvPr>
        </p:nvSpPr>
        <p:spPr>
          <a:xfrm>
            <a:off x="685800" y="4617154"/>
            <a:ext cx="7848600" cy="1015663"/>
          </a:xfrm>
          <a:prstGeom prst="rect">
            <a:avLst/>
          </a:prstGeom>
          <a:noFill/>
          <a:ln w="53975" cmpd="thickThin">
            <a:solidFill>
              <a:srgbClr val="002060"/>
            </a:solidFill>
          </a:ln>
        </p:spPr>
        <p:txBody>
          <a:bodyPr wrap="square" rtlCol="0" anchor="ctr" anchorCtr="1">
            <a:spAutoFit/>
          </a:bodyPr>
          <a:lstStyle/>
          <a:p>
            <a:pPr marL="0" lvl="1" algn="ctr"/>
            <a:r>
              <a:rPr lang="fr-CA" sz="2000" b="1" baseline="0" dirty="0">
                <a:latin typeface="Verdana" panose="020B0604030504040204" pitchFamily="34" charset="0"/>
                <a:ea typeface="Verdana" panose="020B0604030504040204" pitchFamily="34" charset="0"/>
                <a:cs typeface="Verdana" panose="020B0604030504040204" pitchFamily="34" charset="0"/>
              </a:rPr>
              <a:t>Prochaines étapes </a:t>
            </a:r>
            <a:r>
              <a:rPr lang="fr-CA" sz="2000" baseline="0" dirty="0">
                <a:latin typeface="Verdana" panose="020B0604030504040204" pitchFamily="34" charset="0"/>
                <a:ea typeface="Verdana" panose="020B0604030504040204" pitchFamily="34" charset="0"/>
                <a:cs typeface="Verdana" panose="020B0604030504040204" pitchFamily="34" charset="0"/>
              </a:rPr>
              <a:t>: collaborer avec nos partenaires à l’examen de possibilités de créer des solutions technologiques pratiques et utilisables à l’échelon local</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419106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aseline="0" dirty="0"/>
              <a:t>Pourquoi changer?</a:t>
            </a:r>
            <a:endParaRPr lang="fr-CA" dirty="0"/>
          </a:p>
        </p:txBody>
      </p:sp>
      <p:sp>
        <p:nvSpPr>
          <p:cNvPr id="4" name="Picture Placeholder 3"/>
          <p:cNvSpPr>
            <a:spLocks noGrp="1"/>
          </p:cNvSpPr>
          <p:nvPr>
            <p:ph type="pic" sz="quarter" idx="13"/>
            <p:custDataLst>
              <p:tags r:id="rId2"/>
            </p:custDataLst>
          </p:nvPr>
        </p:nvSpPr>
        <p:spPr/>
      </p:sp>
      <p:pic>
        <p:nvPicPr>
          <p:cNvPr id="5" name="Picture Placeholder 4"/>
          <p:cNvPicPr>
            <a:picLocks noChangeAspect="1"/>
          </p:cNvPicPr>
          <p:nvPr>
            <p:custDataLst>
              <p:tags r:id="rId3"/>
            </p:custDataLst>
          </p:nvPr>
        </p:nvPicPr>
        <p:blipFill>
          <a:blip r:embed="rId10"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sp>
        <p:nvSpPr>
          <p:cNvPr id="6" name="TextBox 5"/>
          <p:cNvSpPr txBox="1"/>
          <p:nvPr>
            <p:custDataLst>
              <p:tags r:id="rId4"/>
            </p:custDataLst>
          </p:nvPr>
        </p:nvSpPr>
        <p:spPr>
          <a:xfrm>
            <a:off x="818515" y="1676400"/>
            <a:ext cx="7629525" cy="156966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fr-CA" sz="2400" baseline="0" dirty="0">
                <a:latin typeface="Verdana" panose="020B0604030504040204" pitchFamily="34" charset="0"/>
                <a:ea typeface="Verdana" panose="020B0604030504040204" pitchFamily="34" charset="0"/>
                <a:cs typeface="Verdana" panose="020B0604030504040204" pitchFamily="34" charset="0"/>
              </a:rPr>
              <a:t>Des preuves suggèrent que le lieu de formation d’un </a:t>
            </a:r>
            <a:r>
              <a:rPr lang="fr-CA" sz="2400" baseline="0" dirty="0" smtClean="0">
                <a:latin typeface="Verdana" panose="020B0604030504040204" pitchFamily="34" charset="0"/>
                <a:ea typeface="Verdana" panose="020B0604030504040204" pitchFamily="34" charset="0"/>
                <a:cs typeface="Verdana" panose="020B0604030504040204" pitchFamily="34" charset="0"/>
              </a:rPr>
              <a:t>médecin</a:t>
            </a:r>
            <a:r>
              <a:rPr lang="fr-CA" sz="2400" dirty="0" smtClean="0">
                <a:latin typeface="Verdana" panose="020B0604030504040204" pitchFamily="34" charset="0"/>
                <a:ea typeface="Verdana" panose="020B0604030504040204" pitchFamily="34" charset="0"/>
                <a:cs typeface="Verdana" panose="020B0604030504040204" pitchFamily="34" charset="0"/>
              </a:rPr>
              <a:t> </a:t>
            </a:r>
            <a:r>
              <a:rPr lang="fr-CA" sz="2400" baseline="0" dirty="0" smtClean="0">
                <a:latin typeface="Verdana" panose="020B0604030504040204" pitchFamily="34" charset="0"/>
                <a:ea typeface="Verdana" panose="020B0604030504040204" pitchFamily="34" charset="0"/>
                <a:cs typeface="Verdana" panose="020B0604030504040204" pitchFamily="34" charset="0"/>
              </a:rPr>
              <a:t>détermine </a:t>
            </a:r>
            <a:r>
              <a:rPr lang="fr-CA" sz="2400" baseline="0" dirty="0">
                <a:latin typeface="Verdana" panose="020B0604030504040204" pitchFamily="34" charset="0"/>
                <a:ea typeface="Verdana" panose="020B0604030504040204" pitchFamily="34" charset="0"/>
                <a:cs typeface="Verdana" panose="020B0604030504040204" pitchFamily="34" charset="0"/>
              </a:rPr>
              <a:t>la qualité des soins qu’il prodiguera tout au long de sa carrière.</a:t>
            </a:r>
          </a:p>
        </p:txBody>
      </p:sp>
      <p:pic>
        <p:nvPicPr>
          <p:cNvPr id="7" name="Content Placeholder 3"/>
          <p:cNvPicPr>
            <a:picLocks noGrp="1"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3429000" y="3061130"/>
            <a:ext cx="4580362" cy="3319890"/>
          </a:xfrm>
          <a:prstGeom prst="rect">
            <a:avLst/>
          </a:prstGeom>
        </p:spPr>
      </p:pic>
      <p:pic>
        <p:nvPicPr>
          <p:cNvPr id="8" name="Picture 7"/>
          <p:cNvPicPr>
            <a:picLocks noChangeAspect="1"/>
          </p:cNvPicPr>
          <p:nvPr>
            <p:custDataLst>
              <p:tags r:id="rId6"/>
            </p:custDataLst>
          </p:nvPr>
        </p:nvPicPr>
        <p:blipFill>
          <a:blip r:embed="rId12">
            <a:extLst>
              <a:ext uri="{28A0092B-C50C-407E-A947-70E740481C1C}">
                <a14:useLocalDpi xmlns:a14="http://schemas.microsoft.com/office/drawing/2010/main" val="0"/>
              </a:ext>
            </a:extLst>
          </a:blip>
          <a:stretch>
            <a:fillRect/>
          </a:stretch>
        </p:blipFill>
        <p:spPr>
          <a:xfrm>
            <a:off x="1447800" y="3616175"/>
            <a:ext cx="1373322" cy="2209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TextBox 8"/>
          <p:cNvSpPr txBox="1"/>
          <p:nvPr>
            <p:custDataLst>
              <p:tags r:id="rId7"/>
            </p:custDataLst>
          </p:nvPr>
        </p:nvSpPr>
        <p:spPr>
          <a:xfrm>
            <a:off x="6155027" y="3293009"/>
            <a:ext cx="2743200" cy="646331"/>
          </a:xfrm>
          <a:prstGeom prst="rect">
            <a:avLst/>
          </a:prstGeom>
          <a:noFill/>
        </p:spPr>
        <p:txBody>
          <a:bodyPr wrap="square" rtlCol="0">
            <a:spAutoFit/>
          </a:bodyPr>
          <a:lstStyle/>
          <a:p>
            <a:r>
              <a:rPr lang="fr-CA" b="1" baseline="0">
                <a:solidFill>
                  <a:srgbClr val="FF0000"/>
                </a:solidFill>
                <a:latin typeface="Verdana" panose="020B0604030504040204" pitchFamily="34" charset="0"/>
                <a:ea typeface="Verdana" panose="020B0604030504040204" pitchFamily="34" charset="0"/>
                <a:cs typeface="Verdana" panose="020B0604030504040204" pitchFamily="34" charset="0"/>
              </a:rPr>
              <a:t>En anglais seulement</a:t>
            </a:r>
            <a:endParaRPr lang="en-CA"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890219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aseline="0"/>
              <a:t>Période de questions</a:t>
            </a:r>
            <a:endParaRPr lang="fr-CA" dirty="0"/>
          </a:p>
        </p:txBody>
      </p:sp>
      <p:sp>
        <p:nvSpPr>
          <p:cNvPr id="4" name="Slide Number Placeholder 3"/>
          <p:cNvSpPr>
            <a:spLocks noGrp="1"/>
          </p:cNvSpPr>
          <p:nvPr>
            <p:ph type="sldNum" sz="quarter" idx="12"/>
            <p:custDataLst>
              <p:tags r:id="rId2"/>
            </p:custDataLst>
          </p:nvPr>
        </p:nvSpPr>
        <p:spPr/>
        <p:txBody>
          <a:bodyPr/>
          <a:lstStyle/>
          <a:p>
            <a:fld id="{51EBB4C4-B395-064C-BD76-B6B6D3504CC4}" type="slidenum">
              <a:rPr lang="fr-CA" smtClean="0">
                <a:solidFill>
                  <a:prstClr val="black">
                    <a:tint val="75000"/>
                  </a:prstClr>
                </a:solidFill>
              </a:rPr>
              <a:pPr/>
              <a:t>40</a:t>
            </a:fld>
            <a:endParaRPr lang="fr-CA">
              <a:solidFill>
                <a:prstClr val="black">
                  <a:tint val="75000"/>
                </a:prstClr>
              </a:solidFill>
            </a:endParaRPr>
          </a:p>
        </p:txBody>
      </p:sp>
      <p:pic>
        <p:nvPicPr>
          <p:cNvPr id="1026" name="Picture 2" descr="http://viamatti.com/wp-content/uploads/ask-questions-003.png"/>
          <p:cNvPicPr>
            <a:picLocks noGrp="1" noChangeAspect="1" noChangeArrowheads="1"/>
          </p:cNvPicPr>
          <p:nvPr>
            <p:ph idx="1"/>
            <p:custDataLst>
              <p:tags r:id="rId3"/>
            </p:custDataLst>
          </p:nvPr>
        </p:nvPicPr>
        <p:blipFill>
          <a:blip r:embed="rId9" cstate="screen">
            <a:extLst>
              <a:ext uri="{28A0092B-C50C-407E-A947-70E740481C1C}">
                <a14:useLocalDpi xmlns:a14="http://schemas.microsoft.com/office/drawing/2010/main"/>
              </a:ext>
            </a:extLst>
          </a:blip>
          <a:srcRect/>
          <a:stretch>
            <a:fillRect/>
          </a:stretch>
        </p:blipFill>
        <p:spPr bwMode="auto">
          <a:xfrm>
            <a:off x="1301458" y="1828800"/>
            <a:ext cx="6464884"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pour une image  6"/>
          <p:cNvSpPr>
            <a:spLocks noGrp="1"/>
          </p:cNvSpPr>
          <p:nvPr>
            <p:ph type="pic" sz="quarter" idx="13"/>
            <p:custDataLst>
              <p:tags r:id="rId4"/>
            </p:custDataLst>
          </p:nvPr>
        </p:nvSpPr>
        <p:spPr/>
      </p:sp>
      <p:sp>
        <p:nvSpPr>
          <p:cNvPr id="9" name="ZoneTexte 8"/>
          <p:cNvSpPr txBox="1"/>
          <p:nvPr>
            <p:custDataLst>
              <p:tags r:id="rId5"/>
            </p:custDataLst>
          </p:nvPr>
        </p:nvSpPr>
        <p:spPr>
          <a:xfrm>
            <a:off x="4648200" y="2266948"/>
            <a:ext cx="3419475" cy="1200329"/>
          </a:xfrm>
          <a:prstGeom prst="rect">
            <a:avLst/>
          </a:prstGeom>
          <a:solidFill>
            <a:schemeClr val="bg1"/>
          </a:solidFill>
        </p:spPr>
        <p:txBody>
          <a:bodyPr wrap="square" rtlCol="0">
            <a:spAutoFit/>
          </a:bodyPr>
          <a:lstStyle/>
          <a:p>
            <a:pPr defTabSz="457200"/>
            <a:r>
              <a:rPr lang="fr-CA" sz="3600" b="1" baseline="0">
                <a:solidFill>
                  <a:prstClr val="black"/>
                </a:solidFill>
                <a:latin typeface="Verdana" pitchFamily="34" charset="0"/>
                <a:ea typeface="Verdana" pitchFamily="34" charset="0"/>
                <a:cs typeface="Verdana" pitchFamily="34" charset="0"/>
              </a:rPr>
              <a:t>POSEZ VOS QUESTIONS</a:t>
            </a:r>
            <a:endParaRPr lang="fr-CA" sz="3600" b="1" dirty="0">
              <a:solidFill>
                <a:prstClr val="black"/>
              </a:solidFill>
              <a:latin typeface="Verdana" pitchFamily="34" charset="0"/>
              <a:ea typeface="Verdana" pitchFamily="34" charset="0"/>
              <a:cs typeface="Verdana" pitchFamily="34" charset="0"/>
            </a:endParaRPr>
          </a:p>
        </p:txBody>
      </p:sp>
      <p:pic>
        <p:nvPicPr>
          <p:cNvPr id="10" name="Picture Placeholder 4"/>
          <p:cNvPicPr>
            <a:picLocks noChangeAspect="1"/>
          </p:cNvPicPr>
          <p:nvPr>
            <p:custDataLst>
              <p:tags r:id="rId6"/>
            </p:custDataLst>
          </p:nvPr>
        </p:nvPicPr>
        <p:blipFill>
          <a:blip r:embed="rId10"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spTree>
    <p:extLst>
      <p:ext uri="{BB962C8B-B14F-4D97-AF65-F5344CB8AC3E}">
        <p14:creationId xmlns:p14="http://schemas.microsoft.com/office/powerpoint/2010/main" val="21442127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aseline="0" dirty="0"/>
              <a:t>Résumé</a:t>
            </a:r>
            <a:endParaRPr lang="fr-CA" dirty="0"/>
          </a:p>
        </p:txBody>
      </p:sp>
      <p:sp>
        <p:nvSpPr>
          <p:cNvPr id="3" name="Content Placeholder 2"/>
          <p:cNvSpPr>
            <a:spLocks noGrp="1"/>
          </p:cNvSpPr>
          <p:nvPr>
            <p:ph idx="1"/>
            <p:custDataLst>
              <p:tags r:id="rId2"/>
            </p:custDataLst>
          </p:nvPr>
        </p:nvSpPr>
        <p:spPr/>
        <p:txBody>
          <a:bodyPr>
            <a:normAutofit lnSpcReduction="10000"/>
          </a:bodyPr>
          <a:lstStyle/>
          <a:p>
            <a:pPr>
              <a:spcBef>
                <a:spcPts val="0"/>
              </a:spcBef>
              <a:spcAft>
                <a:spcPts val="600"/>
              </a:spcAft>
            </a:pPr>
            <a:r>
              <a:rPr lang="fr-CA" b="1" baseline="0" dirty="0">
                <a:solidFill>
                  <a:schemeClr val="tx1"/>
                </a:solidFill>
              </a:rPr>
              <a:t>Pourquoi?</a:t>
            </a:r>
          </a:p>
          <a:p>
            <a:pPr lvl="1">
              <a:spcBef>
                <a:spcPts val="0"/>
              </a:spcBef>
              <a:spcAft>
                <a:spcPts val="600"/>
              </a:spcAft>
            </a:pPr>
            <a:r>
              <a:rPr lang="fr-CA" sz="2400" baseline="0" dirty="0">
                <a:solidFill>
                  <a:schemeClr val="tx1"/>
                </a:solidFill>
              </a:rPr>
              <a:t>Pour améliorer les soins aux patients et mieux préparer les apprenants à la pratique autonome</a:t>
            </a:r>
          </a:p>
          <a:p>
            <a:pPr>
              <a:spcBef>
                <a:spcPts val="0"/>
              </a:spcBef>
              <a:spcAft>
                <a:spcPts val="600"/>
              </a:spcAft>
            </a:pPr>
            <a:r>
              <a:rPr lang="fr-CA" b="1" baseline="0" dirty="0">
                <a:solidFill>
                  <a:schemeClr val="tx1"/>
                </a:solidFill>
              </a:rPr>
              <a:t>Comment?</a:t>
            </a:r>
          </a:p>
          <a:p>
            <a:pPr lvl="1">
              <a:spcBef>
                <a:spcPts val="0"/>
              </a:spcBef>
              <a:spcAft>
                <a:spcPts val="600"/>
              </a:spcAft>
            </a:pPr>
            <a:r>
              <a:rPr lang="fr-CA" sz="2400" baseline="0" dirty="0">
                <a:solidFill>
                  <a:schemeClr val="tx1"/>
                </a:solidFill>
              </a:rPr>
              <a:t>Étapes, jalons, </a:t>
            </a:r>
            <a:r>
              <a:rPr lang="fr-CA" sz="2400" baseline="0" dirty="0" smtClean="0">
                <a:solidFill>
                  <a:schemeClr val="tx1"/>
                </a:solidFill>
              </a:rPr>
              <a:t>APC, </a:t>
            </a:r>
            <a:r>
              <a:rPr lang="fr-CA" sz="2400" baseline="0" dirty="0">
                <a:solidFill>
                  <a:schemeClr val="tx1"/>
                </a:solidFill>
              </a:rPr>
              <a:t>CanMEDS, solutions technologiques, etc.</a:t>
            </a:r>
          </a:p>
          <a:p>
            <a:pPr>
              <a:spcBef>
                <a:spcPts val="0"/>
              </a:spcBef>
              <a:spcAft>
                <a:spcPts val="600"/>
              </a:spcAft>
            </a:pPr>
            <a:r>
              <a:rPr lang="fr-CA" b="1" baseline="0" dirty="0">
                <a:solidFill>
                  <a:schemeClr val="tx1"/>
                </a:solidFill>
              </a:rPr>
              <a:t>Quand?</a:t>
            </a:r>
          </a:p>
          <a:p>
            <a:pPr lvl="1">
              <a:spcBef>
                <a:spcPts val="0"/>
              </a:spcBef>
              <a:spcAft>
                <a:spcPts val="600"/>
              </a:spcAft>
            </a:pPr>
            <a:r>
              <a:rPr lang="fr-CA" sz="2400" baseline="0" dirty="0">
                <a:solidFill>
                  <a:schemeClr val="tx1"/>
                </a:solidFill>
              </a:rPr>
              <a:t>À partir de la résidence</a:t>
            </a:r>
          </a:p>
          <a:p>
            <a:pPr lvl="1">
              <a:spcBef>
                <a:spcPts val="0"/>
              </a:spcBef>
              <a:spcAft>
                <a:spcPts val="600"/>
              </a:spcAft>
            </a:pPr>
            <a:r>
              <a:rPr lang="fr-CA" sz="2400" baseline="0" dirty="0">
                <a:solidFill>
                  <a:schemeClr val="tx1"/>
                </a:solidFill>
              </a:rPr>
              <a:t>Les discussions sur le DPC fondé sur les compétences ne font que commencer</a:t>
            </a:r>
            <a:endParaRPr lang="en-CA" sz="2400" dirty="0">
              <a:solidFill>
                <a:schemeClr val="tx1"/>
              </a:solidFill>
            </a:endParaRPr>
          </a:p>
          <a:p>
            <a:endParaRPr lang="en-US"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Picture Placeholder 3"/>
          <p:cNvSpPr>
            <a:spLocks noGrp="1"/>
          </p:cNvSpPr>
          <p:nvPr>
            <p:ph type="pic" sz="quarter" idx="13"/>
            <p:custDataLst>
              <p:tags r:id="rId3"/>
            </p:custDataLst>
          </p:nvPr>
        </p:nvSpPr>
        <p:spPr/>
      </p:sp>
      <p:pic>
        <p:nvPicPr>
          <p:cNvPr id="5" name="Picture Placeholder 4"/>
          <p:cNvPicPr>
            <a:picLocks noChangeAspect="1"/>
          </p:cNvPicPr>
          <p:nvPr>
            <p:custDataLst>
              <p:tags r:id="rId4"/>
            </p:custDataLst>
          </p:nvPr>
        </p:nvPicPr>
        <p:blipFill>
          <a:blip r:embed="rId8"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sp>
        <p:nvSpPr>
          <p:cNvPr id="6" name="ZoneTexte 5"/>
          <p:cNvSpPr txBox="1"/>
          <p:nvPr>
            <p:custDataLst>
              <p:tags r:id="rId5"/>
            </p:custDataLst>
          </p:nvPr>
        </p:nvSpPr>
        <p:spPr>
          <a:xfrm>
            <a:off x="0" y="0"/>
            <a:ext cx="2057400" cy="1270000"/>
          </a:xfrm>
          <a:prstGeom prst="rect">
            <a:avLst/>
          </a:prstGeom>
          <a:noFill/>
        </p:spPr>
        <p:txBody>
          <a:bodyPr vert="horz" wrap="square" rtlCol="0">
            <a:spAutoFit/>
          </a:bodyPr>
          <a:lstStyle/>
          <a:p>
            <a:endParaRPr lang="fr-CA"/>
          </a:p>
        </p:txBody>
      </p:sp>
    </p:spTree>
    <p:extLst>
      <p:ext uri="{BB962C8B-B14F-4D97-AF65-F5344CB8AC3E}">
        <p14:creationId xmlns:p14="http://schemas.microsoft.com/office/powerpoint/2010/main" val="11419106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1"/>
            </p:custDataLst>
          </p:nvPr>
        </p:nvSpPr>
        <p:spPr>
          <a:xfrm>
            <a:off x="824945" y="1219200"/>
            <a:ext cx="7557055" cy="707886"/>
          </a:xfrm>
          <a:prstGeom prst="rect">
            <a:avLst/>
          </a:prstGeom>
          <a:noFill/>
        </p:spPr>
        <p:txBody>
          <a:bodyPr wrap="square" rtlCol="0">
            <a:spAutoFit/>
          </a:bodyPr>
          <a:lstStyle/>
          <a:p>
            <a:pPr algn="ctr"/>
            <a:r>
              <a:rPr lang="fr-CA" sz="1600" baseline="0">
                <a:solidFill>
                  <a:prstClr val="black"/>
                </a:solidFill>
                <a:latin typeface="Verdana" panose="020B0604030504040204" pitchFamily="34" charset="0"/>
                <a:ea typeface="Verdana" panose="020B0604030504040204" pitchFamily="34" charset="0"/>
                <a:cs typeface="Verdana" panose="020B0604030504040204" pitchFamily="34" charset="0"/>
              </a:rPr>
              <a:t>Visitez-nous à </a:t>
            </a:r>
            <a:r>
              <a:rPr lang="fr-CA" sz="1600" baseline="0">
                <a:solidFill>
                  <a:prstClr val="black"/>
                </a:solidFill>
                <a:latin typeface="Verdana" panose="020B0604030504040204" pitchFamily="34" charset="0"/>
                <a:ea typeface="Verdana" panose="020B0604030504040204" pitchFamily="34" charset="0"/>
                <a:cs typeface="Verdana" panose="020B0604030504040204" pitchFamily="34" charset="0"/>
                <a:hlinkClick r:id="rId18"/>
              </a:rPr>
              <a:t>www.collegeroyal.ca/cbd/resources/</a:t>
            </a:r>
            <a:endPar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en-CA"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itle 1"/>
          <p:cNvSpPr>
            <a:spLocks noGrp="1"/>
          </p:cNvSpPr>
          <p:nvPr>
            <p:ph type="title"/>
            <p:custDataLst>
              <p:tags r:id="rId2"/>
            </p:custDataLst>
          </p:nvPr>
        </p:nvSpPr>
        <p:spPr/>
        <p:txBody>
          <a:bodyPr/>
          <a:lstStyle/>
          <a:p>
            <a:r>
              <a:rPr lang="fr-CA" baseline="0"/>
              <a:t>Ressources sur la CPC et CanMEDS</a:t>
            </a:r>
          </a:p>
        </p:txBody>
      </p:sp>
      <p:sp>
        <p:nvSpPr>
          <p:cNvPr id="4" name="Slide Number Placeholder 3"/>
          <p:cNvSpPr>
            <a:spLocks noGrp="1"/>
          </p:cNvSpPr>
          <p:nvPr>
            <p:ph type="sldNum" sz="quarter" idx="12"/>
            <p:custDataLst>
              <p:tags r:id="rId3"/>
            </p:custDataLst>
          </p:nvPr>
        </p:nvSpPr>
        <p:spPr/>
        <p:txBody>
          <a:bodyPr/>
          <a:lstStyle/>
          <a:p>
            <a:fld id="{51EBB4C4-B395-064C-BD76-B6B6D3504CC4}" type="slidenum">
              <a:rPr lang="en-US" smtClean="0">
                <a:solidFill>
                  <a:prstClr val="black">
                    <a:tint val="75000"/>
                  </a:prstClr>
                </a:solidFill>
              </a:rPr>
              <a:pPr/>
              <a:t>42</a:t>
            </a:fld>
            <a:endParaRPr lang="en-US">
              <a:solidFill>
                <a:prstClr val="black">
                  <a:tint val="75000"/>
                </a:prstClr>
              </a:solidFill>
            </a:endParaRPr>
          </a:p>
        </p:txBody>
      </p:sp>
      <p:sp>
        <p:nvSpPr>
          <p:cNvPr id="20" name="TextBox 19"/>
          <p:cNvSpPr txBox="1"/>
          <p:nvPr>
            <p:custDataLst>
              <p:tags r:id="rId4"/>
            </p:custDataLst>
          </p:nvPr>
        </p:nvSpPr>
        <p:spPr>
          <a:xfrm>
            <a:off x="6614639" y="5238750"/>
            <a:ext cx="1673781" cy="1006846"/>
          </a:xfrm>
          <a:prstGeom prst="rect">
            <a:avLst/>
          </a:prstGeom>
          <a:noFill/>
          <a:ln w="22225">
            <a:noFill/>
          </a:ln>
        </p:spPr>
        <p:txBody>
          <a:bodyPr wrap="square" rtlCol="0">
            <a:spAutoFit/>
          </a:bodyPr>
          <a:lstStyle/>
          <a:p>
            <a:r>
              <a:rPr lang="fr-CA" sz="1200" dirty="0">
                <a:solidFill>
                  <a:srgbClr val="0000FF"/>
                </a:solidFill>
                <a:latin typeface="Verdana" panose="020B0604030504040204" pitchFamily="34" charset="0"/>
                <a:ea typeface="Verdana" panose="020B0604030504040204" pitchFamily="34" charset="0"/>
                <a:cs typeface="Verdana" panose="020B0604030504040204" pitchFamily="34" charset="0"/>
              </a:rPr>
              <a:t>Série de vidéos d’introduction à </a:t>
            </a:r>
            <a:r>
              <a:rPr lang="fr-CA" sz="1200" dirty="0" err="1">
                <a:solidFill>
                  <a:srgbClr val="0000FF"/>
                </a:solidFill>
                <a:latin typeface="Verdana" panose="020B0604030504040204" pitchFamily="34" charset="0"/>
                <a:ea typeface="Verdana" panose="020B0604030504040204" pitchFamily="34" charset="0"/>
                <a:cs typeface="Verdana" panose="020B0604030504040204" pitchFamily="34" charset="0"/>
              </a:rPr>
              <a:t>CanMEDS</a:t>
            </a:r>
            <a:r>
              <a:rPr lang="fr-CA" sz="1200" dirty="0">
                <a:solidFill>
                  <a:srgbClr val="0000FF"/>
                </a:solidFill>
                <a:latin typeface="Verdana" panose="020B0604030504040204" pitchFamily="34" charset="0"/>
                <a:ea typeface="Verdana" panose="020B0604030504040204" pitchFamily="34" charset="0"/>
                <a:cs typeface="Verdana" panose="020B0604030504040204" pitchFamily="34" charset="0"/>
              </a:rPr>
              <a:t> pour les enseignants cliniques</a:t>
            </a:r>
          </a:p>
        </p:txBody>
      </p:sp>
      <p:sp>
        <p:nvSpPr>
          <p:cNvPr id="3" name="TextBox 2"/>
          <p:cNvSpPr txBox="1"/>
          <p:nvPr>
            <p:custDataLst>
              <p:tags r:id="rId5"/>
            </p:custDataLst>
          </p:nvPr>
        </p:nvSpPr>
        <p:spPr>
          <a:xfrm>
            <a:off x="3052074" y="6151492"/>
            <a:ext cx="4067164" cy="335615"/>
          </a:xfrm>
          <a:prstGeom prst="rect">
            <a:avLst/>
          </a:prstGeom>
          <a:noFill/>
        </p:spPr>
        <p:txBody>
          <a:bodyPr wrap="square" rtlCol="0">
            <a:spAutoFit/>
          </a:bodyPr>
          <a:lstStyle/>
          <a:p>
            <a:r>
              <a:rPr lang="fr-CA" sz="1600" baseline="0">
                <a:solidFill>
                  <a:prstClr val="black"/>
                </a:solidFill>
                <a:latin typeface="Verdana" panose="020B0604030504040204" pitchFamily="34" charset="0"/>
                <a:ea typeface="Verdana" panose="020B0604030504040204" pitchFamily="34" charset="0"/>
                <a:cs typeface="Verdana" panose="020B0604030504040204" pitchFamily="34" charset="0"/>
              </a:rPr>
              <a:t>Écrivez-nous à </a:t>
            </a:r>
            <a:r>
              <a:rPr lang="fr-CA" sz="1600" baseline="0">
                <a:solidFill>
                  <a:prstClr val="black"/>
                </a:solidFill>
                <a:latin typeface="Verdana" panose="020B0604030504040204" pitchFamily="34" charset="0"/>
                <a:ea typeface="Verdana" panose="020B0604030504040204" pitchFamily="34" charset="0"/>
                <a:cs typeface="Verdana" panose="020B0604030504040204" pitchFamily="34" charset="0"/>
                <a:hlinkClick r:id="rId19"/>
              </a:rPr>
              <a:t>cbd@collegeroyal.ca</a:t>
            </a:r>
            <a:r>
              <a:rPr lang="fr-CA" sz="1600" baseline="0">
                <a:solidFill>
                  <a:prstClr val="black"/>
                </a:solidFill>
                <a:latin typeface="Verdana" panose="020B0604030504040204" pitchFamily="34" charset="0"/>
                <a:ea typeface="Verdana" panose="020B0604030504040204" pitchFamily="34" charset="0"/>
                <a:cs typeface="Verdana" panose="020B0604030504040204" pitchFamily="34" charset="0"/>
              </a:rPr>
              <a:t>.</a:t>
            </a:r>
          </a:p>
        </p:txBody>
      </p:sp>
      <p:pic>
        <p:nvPicPr>
          <p:cNvPr id="21" name="Picture 20">
            <a:hlinkClick r:id="rId20"/>
          </p:cNvPr>
          <p:cNvPicPr>
            <a:picLocks noChangeAspect="1"/>
          </p:cNvPicPr>
          <p:nvPr>
            <p:custDataLst>
              <p:tags r:id="rId6"/>
            </p:custDataLst>
          </p:nvPr>
        </p:nvPicPr>
        <p:blipFill>
          <a:blip r:embed="rId21" cstate="print">
            <a:extLst>
              <a:ext uri="{28A0092B-C50C-407E-A947-70E740481C1C}">
                <a14:useLocalDpi xmlns:a14="http://schemas.microsoft.com/office/drawing/2010/main" val="0"/>
              </a:ext>
            </a:extLst>
          </a:blip>
          <a:stretch>
            <a:fillRect/>
          </a:stretch>
        </p:blipFill>
        <p:spPr>
          <a:xfrm>
            <a:off x="2720114" y="1752600"/>
            <a:ext cx="1529260" cy="2116512"/>
          </a:xfrm>
          <a:prstGeom prst="rect">
            <a:avLst/>
          </a:prstGeom>
          <a:ln>
            <a:noFill/>
          </a:ln>
          <a:effectLst>
            <a:outerShdw blurRad="127000" dist="50800" dir="5400000" algn="t" rotWithShape="0">
              <a:prstClr val="black">
                <a:alpha val="17000"/>
              </a:prstClr>
            </a:outerShdw>
          </a:effectLst>
        </p:spPr>
      </p:pic>
      <p:pic>
        <p:nvPicPr>
          <p:cNvPr id="22" name="Picture 21">
            <a:hlinkClick r:id="rId22"/>
          </p:cNvPr>
          <p:cNvPicPr>
            <a:picLocks noChangeAspect="1"/>
          </p:cNvPicPr>
          <p:nvPr>
            <p:custDataLst>
              <p:tags r:id="rId7"/>
            </p:custDataLst>
          </p:nvPr>
        </p:nvPicPr>
        <p:blipFill>
          <a:blip r:embed="rId23" cstate="print">
            <a:extLst>
              <a:ext uri="{28A0092B-C50C-407E-A947-70E740481C1C}">
                <a14:useLocalDpi xmlns:a14="http://schemas.microsoft.com/office/drawing/2010/main" val="0"/>
              </a:ext>
            </a:extLst>
          </a:blip>
          <a:stretch>
            <a:fillRect/>
          </a:stretch>
        </p:blipFill>
        <p:spPr>
          <a:xfrm>
            <a:off x="2777043" y="4054762"/>
            <a:ext cx="1480655" cy="1020781"/>
          </a:xfrm>
          <a:prstGeom prst="rect">
            <a:avLst/>
          </a:prstGeom>
          <a:ln>
            <a:noFill/>
          </a:ln>
          <a:effectLst>
            <a:outerShdw blurRad="127000" dist="50800" dir="5400000" algn="t" rotWithShape="0">
              <a:prstClr val="black">
                <a:alpha val="30000"/>
              </a:prstClr>
            </a:outerShdw>
          </a:effectLst>
        </p:spPr>
      </p:pic>
      <p:pic>
        <p:nvPicPr>
          <p:cNvPr id="23" name="Picture 22">
            <a:hlinkClick r:id="rId24"/>
          </p:cNvPr>
          <p:cNvPicPr>
            <a:picLocks noChangeAspect="1"/>
          </p:cNvPicPr>
          <p:nvPr>
            <p:custDataLst>
              <p:tags r:id="rId8"/>
            </p:custDataLst>
          </p:nvPr>
        </p:nvPicPr>
        <p:blipFill>
          <a:blip r:embed="rId25" cstate="print">
            <a:extLst>
              <a:ext uri="{28A0092B-C50C-407E-A947-70E740481C1C}">
                <a14:useLocalDpi xmlns:a14="http://schemas.microsoft.com/office/drawing/2010/main" val="0"/>
              </a:ext>
            </a:extLst>
          </a:blip>
          <a:stretch>
            <a:fillRect/>
          </a:stretch>
        </p:blipFill>
        <p:spPr>
          <a:xfrm>
            <a:off x="6557492" y="1708851"/>
            <a:ext cx="1672107" cy="2163904"/>
          </a:xfrm>
          <a:prstGeom prst="rect">
            <a:avLst/>
          </a:prstGeom>
          <a:ln>
            <a:noFill/>
          </a:ln>
          <a:effectLst>
            <a:outerShdw blurRad="127000" dist="50800" dir="5400000" algn="ctr" rotWithShape="0">
              <a:srgbClr val="000000">
                <a:alpha val="17000"/>
              </a:srgbClr>
            </a:outerShdw>
          </a:effectLst>
        </p:spPr>
      </p:pic>
      <p:pic>
        <p:nvPicPr>
          <p:cNvPr id="24" name="Picture 23">
            <a:hlinkClick r:id="rId26"/>
          </p:cNvPr>
          <p:cNvPicPr>
            <a:picLocks noChangeAspect="1"/>
          </p:cNvPicPr>
          <p:nvPr>
            <p:custDataLst>
              <p:tags r:id="rId9"/>
            </p:custDataLst>
          </p:nvPr>
        </p:nvPicPr>
        <p:blipFill>
          <a:blip r:embed="rId27">
            <a:extLst>
              <a:ext uri="{28A0092B-C50C-407E-A947-70E740481C1C}">
                <a14:useLocalDpi xmlns:a14="http://schemas.microsoft.com/office/drawing/2010/main" val="0"/>
              </a:ext>
            </a:extLst>
          </a:blip>
          <a:stretch>
            <a:fillRect/>
          </a:stretch>
        </p:blipFill>
        <p:spPr>
          <a:xfrm>
            <a:off x="4587759" y="3976125"/>
            <a:ext cx="3622976" cy="1099418"/>
          </a:xfrm>
          <a:prstGeom prst="rect">
            <a:avLst/>
          </a:prstGeom>
          <a:ln>
            <a:noFill/>
          </a:ln>
          <a:effectLst>
            <a:outerShdw blurRad="127000" dist="50800" dir="5400000" algn="t" rotWithShape="0">
              <a:prstClr val="black">
                <a:alpha val="17000"/>
              </a:prstClr>
            </a:outerShdw>
          </a:effectLst>
        </p:spPr>
      </p:pic>
      <p:pic>
        <p:nvPicPr>
          <p:cNvPr id="25" name="Picture 24">
            <a:hlinkClick r:id="rId28"/>
          </p:cNvPr>
          <p:cNvPicPr>
            <a:picLocks noChangeAspect="1"/>
          </p:cNvPicPr>
          <p:nvPr>
            <p:custDataLst>
              <p:tags r:id="rId10"/>
            </p:custDataLst>
          </p:nvPr>
        </p:nvPicPr>
        <p:blipFill>
          <a:blip r:embed="rId29" cstate="print">
            <a:extLst>
              <a:ext uri="{28A0092B-C50C-407E-A947-70E740481C1C}">
                <a14:useLocalDpi xmlns:a14="http://schemas.microsoft.com/office/drawing/2010/main" val="0"/>
              </a:ext>
            </a:extLst>
          </a:blip>
          <a:stretch>
            <a:fillRect/>
          </a:stretch>
        </p:blipFill>
        <p:spPr>
          <a:xfrm>
            <a:off x="4557711" y="1752595"/>
            <a:ext cx="1684159" cy="2097716"/>
          </a:xfrm>
          <a:prstGeom prst="rect">
            <a:avLst/>
          </a:prstGeom>
          <a:ln>
            <a:noFill/>
          </a:ln>
          <a:effectLst>
            <a:outerShdw blurRad="127000" dist="50800" dir="5400000" algn="ctr" rotWithShape="0">
              <a:srgbClr val="000000">
                <a:alpha val="17000"/>
              </a:srgbClr>
            </a:outerShdw>
          </a:effectLst>
        </p:spPr>
      </p:pic>
      <p:pic>
        <p:nvPicPr>
          <p:cNvPr id="26" name="Picture 25">
            <a:hlinkClick r:id="rId30"/>
          </p:cNvPr>
          <p:cNvPicPr>
            <a:picLocks noChangeAspect="1"/>
          </p:cNvPicPr>
          <p:nvPr>
            <p:custDataLst>
              <p:tags r:id="rId11"/>
            </p:custDataLst>
          </p:nvPr>
        </p:nvPicPr>
        <p:blipFill>
          <a:blip r:embed="rId31" cstate="print">
            <a:extLst>
              <a:ext uri="{28A0092B-C50C-407E-A947-70E740481C1C}">
                <a14:useLocalDpi xmlns:a14="http://schemas.microsoft.com/office/drawing/2010/main" val="0"/>
              </a:ext>
            </a:extLst>
          </a:blip>
          <a:stretch>
            <a:fillRect/>
          </a:stretch>
        </p:blipFill>
        <p:spPr>
          <a:xfrm>
            <a:off x="729127" y="4014368"/>
            <a:ext cx="1633073" cy="1091032"/>
          </a:xfrm>
          <a:prstGeom prst="rect">
            <a:avLst/>
          </a:prstGeom>
          <a:ln>
            <a:noFill/>
          </a:ln>
          <a:effectLst>
            <a:outerShdw blurRad="127000" dist="50800" dir="5400000" algn="t" rotWithShape="0">
              <a:prstClr val="black">
                <a:alpha val="17000"/>
              </a:prstClr>
            </a:outerShdw>
          </a:effectLst>
        </p:spPr>
      </p:pic>
      <p:pic>
        <p:nvPicPr>
          <p:cNvPr id="27" name="Picture 26">
            <a:hlinkClick r:id="rId32"/>
          </p:cNvPr>
          <p:cNvPicPr>
            <a:picLocks noChangeAspect="1"/>
          </p:cNvPicPr>
          <p:nvPr>
            <p:custDataLst>
              <p:tags r:id="rId12"/>
            </p:custDataLst>
          </p:nvPr>
        </p:nvPicPr>
        <p:blipFill>
          <a:blip r:embed="rId33">
            <a:extLst>
              <a:ext uri="{28A0092B-C50C-407E-A947-70E740481C1C}">
                <a14:useLocalDpi xmlns:a14="http://schemas.microsoft.com/office/drawing/2010/main" val="0"/>
              </a:ext>
            </a:extLst>
          </a:blip>
          <a:stretch>
            <a:fillRect/>
          </a:stretch>
        </p:blipFill>
        <p:spPr>
          <a:xfrm>
            <a:off x="659871" y="5238750"/>
            <a:ext cx="5715000" cy="857250"/>
          </a:xfrm>
          <a:prstGeom prst="rect">
            <a:avLst/>
          </a:prstGeom>
          <a:ln>
            <a:noFill/>
          </a:ln>
          <a:effectLst>
            <a:outerShdw blurRad="127000" dist="50800" dir="5400000" algn="t" rotWithShape="0">
              <a:prstClr val="black">
                <a:alpha val="17000"/>
              </a:prstClr>
            </a:outerShdw>
          </a:effectLst>
        </p:spPr>
      </p:pic>
      <p:pic>
        <p:nvPicPr>
          <p:cNvPr id="28" name="Picture 27">
            <a:hlinkClick r:id="rId34"/>
          </p:cNvPr>
          <p:cNvPicPr>
            <a:picLocks noChangeAspect="1"/>
          </p:cNvPicPr>
          <p:nvPr>
            <p:custDataLst>
              <p:tags r:id="rId13"/>
            </p:custDataLst>
          </p:nvPr>
        </p:nvPicPr>
        <p:blipFill>
          <a:blip r:embed="rId35" cstate="print">
            <a:extLst>
              <a:ext uri="{28A0092B-C50C-407E-A947-70E740481C1C}">
                <a14:useLocalDpi xmlns:a14="http://schemas.microsoft.com/office/drawing/2010/main" val="0"/>
              </a:ext>
            </a:extLst>
          </a:blip>
          <a:stretch>
            <a:fillRect/>
          </a:stretch>
        </p:blipFill>
        <p:spPr>
          <a:xfrm>
            <a:off x="719324" y="1733550"/>
            <a:ext cx="1619110" cy="2097890"/>
          </a:xfrm>
          <a:prstGeom prst="rect">
            <a:avLst/>
          </a:prstGeom>
          <a:ln>
            <a:noFill/>
          </a:ln>
          <a:effectLst>
            <a:outerShdw blurRad="127000" dist="50800" dir="5400000" algn="t" rotWithShape="0">
              <a:prstClr val="black">
                <a:alpha val="17000"/>
              </a:prstClr>
            </a:outerShdw>
          </a:effectLst>
        </p:spPr>
      </p:pic>
      <p:sp>
        <p:nvSpPr>
          <p:cNvPr id="6" name="Picture Placeholder 5"/>
          <p:cNvSpPr>
            <a:spLocks noGrp="1"/>
          </p:cNvSpPr>
          <p:nvPr>
            <p:ph type="pic" sz="quarter" idx="13"/>
            <p:custDataLst>
              <p:tags r:id="rId14"/>
            </p:custDataLst>
          </p:nvPr>
        </p:nvSpPr>
        <p:spPr/>
      </p:sp>
      <p:pic>
        <p:nvPicPr>
          <p:cNvPr id="17" name="Picture Placeholder 4"/>
          <p:cNvPicPr>
            <a:picLocks noChangeAspect="1"/>
          </p:cNvPicPr>
          <p:nvPr>
            <p:custDataLst>
              <p:tags r:id="rId15"/>
            </p:custDataLst>
          </p:nvPr>
        </p:nvPicPr>
        <p:blipFill>
          <a:blip r:embed="rId36"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spTree>
    <p:extLst>
      <p:ext uri="{BB962C8B-B14F-4D97-AF65-F5344CB8AC3E}">
        <p14:creationId xmlns:p14="http://schemas.microsoft.com/office/powerpoint/2010/main" val="16741386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aseline="0"/>
              <a:t>Votre opinion compte</a:t>
            </a:r>
            <a:endParaRPr lang="fr-CA" dirty="0"/>
          </a:p>
        </p:txBody>
      </p:sp>
      <p:sp>
        <p:nvSpPr>
          <p:cNvPr id="4" name="Slide Number Placeholder 3"/>
          <p:cNvSpPr>
            <a:spLocks noGrp="1"/>
          </p:cNvSpPr>
          <p:nvPr>
            <p:ph type="sldNum" sz="quarter" idx="12"/>
            <p:custDataLst>
              <p:tags r:id="rId2"/>
            </p:custDataLst>
          </p:nvPr>
        </p:nvSpPr>
        <p:spPr/>
        <p:txBody>
          <a:bodyPr/>
          <a:lstStyle/>
          <a:p>
            <a:fld id="{51EBB4C4-B395-064C-BD76-B6B6D3504CC4}" type="slidenum">
              <a:rPr lang="en-US" smtClean="0">
                <a:solidFill>
                  <a:prstClr val="black">
                    <a:tint val="75000"/>
                  </a:prstClr>
                </a:solidFill>
              </a:rPr>
              <a:pPr/>
              <a:t>43</a:t>
            </a:fld>
            <a:endParaRPr lang="en-US" dirty="0">
              <a:solidFill>
                <a:prstClr val="black">
                  <a:tint val="75000"/>
                </a:prstClr>
              </a:solidFill>
            </a:endParaRPr>
          </a:p>
        </p:txBody>
      </p:sp>
      <p:sp>
        <p:nvSpPr>
          <p:cNvPr id="12" name="Content Placeholder 11"/>
          <p:cNvSpPr>
            <a:spLocks noGrp="1"/>
          </p:cNvSpPr>
          <p:nvPr>
            <p:ph idx="1"/>
            <p:custDataLst>
              <p:tags r:id="rId3"/>
            </p:custDataLst>
          </p:nvPr>
        </p:nvSpPr>
        <p:spPr>
          <a:xfrm>
            <a:off x="838200" y="1828799"/>
            <a:ext cx="7391400" cy="4114801"/>
          </a:xfrm>
        </p:spPr>
        <p:txBody>
          <a:bodyPr>
            <a:noAutofit/>
          </a:bodyPr>
          <a:lstStyle/>
          <a:p>
            <a:pPr marL="0" indent="0">
              <a:buNone/>
            </a:pPr>
            <a:r>
              <a:rPr lang="fr-CA" baseline="0" dirty="0">
                <a:solidFill>
                  <a:schemeClr val="tx1"/>
                </a:solidFill>
              </a:rPr>
              <a:t>Faites part de vos commentaires</a:t>
            </a:r>
          </a:p>
          <a:p>
            <a:pPr marL="625475">
              <a:spcBef>
                <a:spcPts val="0"/>
              </a:spcBef>
              <a:spcAft>
                <a:spcPts val="600"/>
              </a:spcAft>
            </a:pPr>
            <a:r>
              <a:rPr lang="fr-CA" dirty="0">
                <a:hlinkClick r:id="rId8"/>
              </a:rPr>
              <a:t>cbd@collegeroyal.ca</a:t>
            </a:r>
            <a:r>
              <a:rPr lang="fr-CA" baseline="0" dirty="0"/>
              <a:t> </a:t>
            </a:r>
            <a:endParaRPr lang="fr-CA" dirty="0" smtClean="0"/>
          </a:p>
          <a:p>
            <a:pPr marL="628650">
              <a:spcBef>
                <a:spcPts val="0"/>
              </a:spcBef>
              <a:spcAft>
                <a:spcPts val="600"/>
              </a:spcAft>
            </a:pPr>
            <a:r>
              <a:rPr lang="fr-CA" dirty="0">
                <a:hlinkClick r:id="rId9"/>
              </a:rPr>
              <a:t>www.facebook.com/LeCollegeRoyal</a:t>
            </a:r>
            <a:endParaRPr lang="fr-CA" dirty="0" smtClean="0"/>
          </a:p>
          <a:p>
            <a:pPr marL="628650">
              <a:spcBef>
                <a:spcPts val="0"/>
              </a:spcBef>
              <a:spcAft>
                <a:spcPts val="600"/>
              </a:spcAft>
            </a:pPr>
            <a:r>
              <a:rPr lang="fr-CA" dirty="0">
                <a:hlinkClick r:id="rId10"/>
              </a:rPr>
              <a:t>https://twitter.com/College_Royal</a:t>
            </a:r>
          </a:p>
          <a:p>
            <a:pPr marL="628650">
              <a:spcBef>
                <a:spcPts val="0"/>
              </a:spcBef>
              <a:spcAft>
                <a:spcPts val="600"/>
              </a:spcAft>
            </a:pPr>
            <a:r>
              <a:rPr lang="fr-CA" dirty="0">
                <a:hlinkClick r:id="rId11"/>
              </a:rPr>
              <a:t>www.linkedin.com</a:t>
            </a:r>
          </a:p>
          <a:p>
            <a:pPr marL="0" indent="0">
              <a:buNone/>
            </a:pPr>
            <a:r>
              <a:rPr lang="fr-CA" baseline="0" dirty="0">
                <a:solidFill>
                  <a:schemeClr val="tx1"/>
                </a:solidFill>
              </a:rPr>
              <a:t>Pour en savoir plus</a:t>
            </a:r>
          </a:p>
          <a:p>
            <a:pPr>
              <a:spcBef>
                <a:spcPts val="0"/>
              </a:spcBef>
              <a:spcAft>
                <a:spcPts val="600"/>
              </a:spcAft>
            </a:pPr>
            <a:r>
              <a:rPr lang="fr-CA" baseline="0" dirty="0" smtClean="0">
                <a:solidFill>
                  <a:schemeClr val="tx1"/>
                </a:solidFill>
                <a:hlinkClick r:id="rId12"/>
              </a:rPr>
              <a:t>www.collegeroyal.ca/cbd</a:t>
            </a:r>
            <a:r>
              <a:rPr lang="fr-CA" baseline="0" dirty="0" smtClean="0">
                <a:solidFill>
                  <a:schemeClr val="tx1"/>
                </a:solidFill>
              </a:rPr>
              <a:t>  </a:t>
            </a:r>
            <a:endParaRPr lang="fr-CA" dirty="0" smtClean="0">
              <a:solidFill>
                <a:schemeClr val="tx1"/>
              </a:solidFill>
            </a:endParaRPr>
          </a:p>
          <a:p>
            <a:pPr>
              <a:spcBef>
                <a:spcPts val="0"/>
              </a:spcBef>
              <a:spcAft>
                <a:spcPts val="600"/>
              </a:spcAft>
            </a:pPr>
            <a:r>
              <a:rPr lang="fr-CA" baseline="0" dirty="0" smtClean="0">
                <a:solidFill>
                  <a:schemeClr val="tx1"/>
                </a:solidFill>
                <a:hlinkClick r:id="rId13"/>
              </a:rPr>
              <a:t>www.collegeroyal.ca/cbc/resources</a:t>
            </a:r>
            <a:r>
              <a:rPr lang="fr-CA" baseline="0" dirty="0" smtClean="0">
                <a:solidFill>
                  <a:schemeClr val="tx1"/>
                </a:solidFill>
              </a:rPr>
              <a:t>  </a:t>
            </a:r>
            <a:endParaRPr lang="fr-CA" i="1" dirty="0" smtClean="0">
              <a:solidFill>
                <a:schemeClr val="tx1"/>
              </a:solidFill>
            </a:endParaRPr>
          </a:p>
          <a:p>
            <a:endParaRPr lang="en-US" i="1" dirty="0"/>
          </a:p>
        </p:txBody>
      </p:sp>
      <p:sp>
        <p:nvSpPr>
          <p:cNvPr id="3" name="Picture Placeholder 2"/>
          <p:cNvSpPr>
            <a:spLocks noGrp="1"/>
          </p:cNvSpPr>
          <p:nvPr>
            <p:ph type="pic" sz="quarter" idx="13"/>
            <p:custDataLst>
              <p:tags r:id="rId4"/>
            </p:custDataLst>
          </p:nvPr>
        </p:nvSpPr>
        <p:spPr/>
      </p:sp>
      <p:pic>
        <p:nvPicPr>
          <p:cNvPr id="9" name="Picture Placeholder 4"/>
          <p:cNvPicPr>
            <a:picLocks noChangeAspect="1"/>
          </p:cNvPicPr>
          <p:nvPr>
            <p:custDataLst>
              <p:tags r:id="rId5"/>
            </p:custDataLst>
          </p:nvPr>
        </p:nvPicPr>
        <p:blipFill>
          <a:blip r:embed="rId14"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spTree>
    <p:extLst>
      <p:ext uri="{BB962C8B-B14F-4D97-AF65-F5344CB8AC3E}">
        <p14:creationId xmlns:p14="http://schemas.microsoft.com/office/powerpoint/2010/main" val="25238276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aseline="0" dirty="0"/>
              <a:t>Pourquoi changer?</a:t>
            </a:r>
            <a:endParaRPr lang="fr-CA" dirty="0"/>
          </a:p>
        </p:txBody>
      </p:sp>
      <p:sp>
        <p:nvSpPr>
          <p:cNvPr id="4" name="Picture Placeholder 3"/>
          <p:cNvSpPr>
            <a:spLocks noGrp="1"/>
          </p:cNvSpPr>
          <p:nvPr>
            <p:ph type="pic" sz="quarter" idx="13"/>
            <p:custDataLst>
              <p:tags r:id="rId2"/>
            </p:custDataLst>
          </p:nvPr>
        </p:nvSpPr>
        <p:spPr/>
      </p:sp>
      <p:pic>
        <p:nvPicPr>
          <p:cNvPr id="5" name="Picture Placeholder 4"/>
          <p:cNvPicPr>
            <a:picLocks noChangeAspect="1"/>
          </p:cNvPicPr>
          <p:nvPr>
            <p:custDataLst>
              <p:tags r:id="rId3"/>
            </p:custDataLst>
          </p:nvPr>
        </p:nvPicPr>
        <p:blipFill>
          <a:blip r:embed="rId9"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pic>
        <p:nvPicPr>
          <p:cNvPr id="6" name="Content Placeholder 3"/>
          <p:cNvPicPr>
            <a:picLocks noGrp="1" noChangeAspect="1"/>
          </p:cNvPicPr>
          <p:nvPr>
            <p:ph idx="1"/>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533400" y="1833265"/>
            <a:ext cx="8010644" cy="4680775"/>
          </a:xfrm>
        </p:spPr>
      </p:pic>
      <p:sp>
        <p:nvSpPr>
          <p:cNvPr id="7" name="TextBox 6"/>
          <p:cNvSpPr txBox="1"/>
          <p:nvPr>
            <p:custDataLst>
              <p:tags r:id="rId5"/>
            </p:custDataLst>
          </p:nvPr>
        </p:nvSpPr>
        <p:spPr>
          <a:xfrm>
            <a:off x="762000" y="1371600"/>
            <a:ext cx="7848600" cy="461665"/>
          </a:xfrm>
          <a:prstGeom prst="rect">
            <a:avLst/>
          </a:prstGeom>
          <a:noFill/>
        </p:spPr>
        <p:txBody>
          <a:bodyPr wrap="square" rtlCol="0">
            <a:spAutoFit/>
          </a:bodyPr>
          <a:lstStyle/>
          <a:p>
            <a:r>
              <a:rPr lang="fr-CA" sz="2400" baseline="0" dirty="0">
                <a:latin typeface="Verdana" panose="020B0604030504040204" pitchFamily="34" charset="0"/>
                <a:ea typeface="Verdana" panose="020B0604030504040204" pitchFamily="34" charset="0"/>
                <a:cs typeface="Verdana" panose="020B0604030504040204" pitchFamily="34" charset="0"/>
              </a:rPr>
              <a:t>Nous nous améliorons avec le </a:t>
            </a:r>
            <a:r>
              <a:rPr lang="fr-CA" sz="2400" baseline="0" dirty="0" smtClean="0">
                <a:latin typeface="Verdana" panose="020B0604030504040204" pitchFamily="34" charset="0"/>
                <a:ea typeface="Verdana" panose="020B0604030504040204" pitchFamily="34" charset="0"/>
                <a:cs typeface="Verdana" panose="020B0604030504040204" pitchFamily="34" charset="0"/>
              </a:rPr>
              <a:t>temps, mais</a:t>
            </a:r>
            <a:r>
              <a:rPr lang="fr-CA" sz="2400" baseline="0" dirty="0">
                <a:latin typeface="Verdana" panose="020B0604030504040204" pitchFamily="34" charset="0"/>
                <a:ea typeface="Verdana" panose="020B0604030504040204" pitchFamily="34" charset="0"/>
                <a:cs typeface="Verdana" panose="020B0604030504040204" pitchFamily="34" charset="0"/>
              </a:rPr>
              <a:t>…</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custDataLst>
              <p:tags r:id="rId6"/>
            </p:custDataLst>
          </p:nvPr>
        </p:nvSpPr>
        <p:spPr>
          <a:xfrm>
            <a:off x="990600" y="6172200"/>
            <a:ext cx="3276600" cy="369332"/>
          </a:xfrm>
          <a:prstGeom prst="rect">
            <a:avLst/>
          </a:prstGeom>
          <a:noFill/>
        </p:spPr>
        <p:txBody>
          <a:bodyPr wrap="square" rtlCol="0">
            <a:spAutoFit/>
          </a:bodyPr>
          <a:lstStyle/>
          <a:p>
            <a:r>
              <a:rPr lang="fr-CA" b="1" baseline="0">
                <a:solidFill>
                  <a:srgbClr val="FF0000"/>
                </a:solidFill>
                <a:latin typeface="Verdana" panose="020B0604030504040204" pitchFamily="34" charset="0"/>
                <a:ea typeface="Verdana" panose="020B0604030504040204" pitchFamily="34" charset="0"/>
                <a:cs typeface="Verdana" panose="020B0604030504040204" pitchFamily="34" charset="0"/>
              </a:rPr>
              <a:t>En anglais seulement</a:t>
            </a:r>
            <a:endParaRPr lang="en-CA"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915145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aseline="0" dirty="0"/>
              <a:t>Pourquoi changer?</a:t>
            </a:r>
            <a:endParaRPr lang="fr-CA" dirty="0"/>
          </a:p>
        </p:txBody>
      </p:sp>
      <p:sp>
        <p:nvSpPr>
          <p:cNvPr id="4" name="Picture Placeholder 3"/>
          <p:cNvSpPr>
            <a:spLocks noGrp="1"/>
          </p:cNvSpPr>
          <p:nvPr>
            <p:ph type="pic" sz="quarter" idx="13"/>
            <p:custDataLst>
              <p:tags r:id="rId2"/>
            </p:custDataLst>
          </p:nvPr>
        </p:nvSpPr>
        <p:spPr/>
      </p:sp>
      <p:pic>
        <p:nvPicPr>
          <p:cNvPr id="5" name="Picture Placeholder 4"/>
          <p:cNvPicPr>
            <a:picLocks noChangeAspect="1"/>
          </p:cNvPicPr>
          <p:nvPr>
            <p:custDataLst>
              <p:tags r:id="rId3"/>
            </p:custDataLst>
          </p:nvPr>
        </p:nvPicPr>
        <p:blipFill>
          <a:blip r:embed="rId9"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sp>
        <p:nvSpPr>
          <p:cNvPr id="6" name="TextBox 5"/>
          <p:cNvSpPr txBox="1"/>
          <p:nvPr>
            <p:custDataLst>
              <p:tags r:id="rId4"/>
            </p:custDataLst>
          </p:nvPr>
        </p:nvSpPr>
        <p:spPr>
          <a:xfrm>
            <a:off x="526475" y="1306324"/>
            <a:ext cx="8395850" cy="430887"/>
          </a:xfrm>
          <a:prstGeom prst="rect">
            <a:avLst/>
          </a:prstGeom>
          <a:noFill/>
        </p:spPr>
        <p:txBody>
          <a:bodyPr wrap="square" rtlCol="0">
            <a:spAutoFit/>
          </a:bodyPr>
          <a:lstStyle/>
          <a:p>
            <a:r>
              <a:rPr lang="fr-CA" sz="2200" baseline="0" dirty="0" smtClean="0">
                <a:latin typeface="Verdana" panose="020B0604030504040204" pitchFamily="34" charset="0"/>
                <a:ea typeface="Verdana" panose="020B0604030504040204" pitchFamily="34" charset="0"/>
                <a:cs typeface="Verdana" panose="020B0604030504040204" pitchFamily="34" charset="0"/>
              </a:rPr>
              <a:t>… les </a:t>
            </a:r>
            <a:r>
              <a:rPr lang="fr-CA" sz="2200" baseline="0" dirty="0">
                <a:latin typeface="Verdana" panose="020B0604030504040204" pitchFamily="34" charset="0"/>
                <a:ea typeface="Verdana" panose="020B0604030504040204" pitchFamily="34" charset="0"/>
                <a:cs typeface="Verdana" panose="020B0604030504040204" pitchFamily="34" charset="0"/>
              </a:rPr>
              <a:t>taux sont prévisibles au moment de la certification</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7" name="Content Placeholder 3"/>
          <p:cNvPicPr>
            <a:picLocks noChangeAspect="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526475" y="1833265"/>
            <a:ext cx="8178720" cy="4768426"/>
          </a:xfrm>
          <a:prstGeom prst="rect">
            <a:avLst/>
          </a:prstGeom>
        </p:spPr>
      </p:pic>
      <p:sp>
        <p:nvSpPr>
          <p:cNvPr id="8" name="TextBox 7"/>
          <p:cNvSpPr txBox="1"/>
          <p:nvPr>
            <p:custDataLst>
              <p:tags r:id="rId6"/>
            </p:custDataLst>
          </p:nvPr>
        </p:nvSpPr>
        <p:spPr>
          <a:xfrm>
            <a:off x="990600" y="6172200"/>
            <a:ext cx="3276600" cy="369332"/>
          </a:xfrm>
          <a:prstGeom prst="rect">
            <a:avLst/>
          </a:prstGeom>
          <a:noFill/>
        </p:spPr>
        <p:txBody>
          <a:bodyPr wrap="square" rtlCol="0">
            <a:spAutoFit/>
          </a:bodyPr>
          <a:lstStyle/>
          <a:p>
            <a:r>
              <a:rPr lang="fr-CA" b="1" baseline="0">
                <a:solidFill>
                  <a:srgbClr val="FF0000"/>
                </a:solidFill>
                <a:latin typeface="Verdana" panose="020B0604030504040204" pitchFamily="34" charset="0"/>
                <a:ea typeface="Verdana" panose="020B0604030504040204" pitchFamily="34" charset="0"/>
                <a:cs typeface="Verdana" panose="020B0604030504040204" pitchFamily="34" charset="0"/>
              </a:rPr>
              <a:t>En anglais seulement</a:t>
            </a:r>
            <a:endParaRPr lang="en-CA"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915145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aseline="0" dirty="0"/>
              <a:t>Pourquoi changer?</a:t>
            </a:r>
            <a:endParaRPr lang="fr-CA" dirty="0"/>
          </a:p>
        </p:txBody>
      </p:sp>
      <p:sp>
        <p:nvSpPr>
          <p:cNvPr id="4" name="Picture Placeholder 3"/>
          <p:cNvSpPr>
            <a:spLocks noGrp="1"/>
          </p:cNvSpPr>
          <p:nvPr>
            <p:ph type="pic" sz="quarter" idx="13"/>
            <p:custDataLst>
              <p:tags r:id="rId2"/>
            </p:custDataLst>
          </p:nvPr>
        </p:nvSpPr>
        <p:spPr/>
      </p:sp>
      <p:pic>
        <p:nvPicPr>
          <p:cNvPr id="5" name="Picture Placeholder 4"/>
          <p:cNvPicPr>
            <a:picLocks noChangeAspect="1"/>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sp>
        <p:nvSpPr>
          <p:cNvPr id="6" name="TextBox 5"/>
          <p:cNvSpPr txBox="1"/>
          <p:nvPr>
            <p:custDataLst>
              <p:tags r:id="rId4"/>
            </p:custDataLst>
          </p:nvPr>
        </p:nvSpPr>
        <p:spPr>
          <a:xfrm>
            <a:off x="914400" y="1524000"/>
            <a:ext cx="7467600" cy="830997"/>
          </a:xfrm>
          <a:prstGeom prst="rect">
            <a:avLst/>
          </a:prstGeom>
          <a:noFill/>
        </p:spPr>
        <p:txBody>
          <a:bodyPr wrap="square" rtlCol="0">
            <a:spAutoFit/>
          </a:bodyPr>
          <a:lstStyle/>
          <a:p>
            <a:pPr marL="342900" indent="-342900">
              <a:buFont typeface="Arial" panose="020B0604020202020204" pitchFamily="34" charset="0"/>
              <a:buChar char="•"/>
            </a:pPr>
            <a:r>
              <a:rPr lang="fr-CA" sz="2300" baseline="0" dirty="0">
                <a:latin typeface="Verdana" panose="020B0604030504040204" pitchFamily="34" charset="0"/>
                <a:ea typeface="Verdana" panose="020B0604030504040204" pitchFamily="34" charset="0"/>
                <a:cs typeface="Verdana" panose="020B0604030504040204" pitchFamily="34" charset="0"/>
              </a:rPr>
              <a:t>Occasion d’améliorer les choses et, en fin de compte, les </a:t>
            </a:r>
            <a:r>
              <a:rPr lang="fr-CA" sz="2300" b="1" baseline="0" dirty="0">
                <a:latin typeface="Verdana" panose="020B0604030504040204" pitchFamily="34" charset="0"/>
                <a:ea typeface="Verdana" panose="020B0604030504040204" pitchFamily="34" charset="0"/>
                <a:cs typeface="Verdana" panose="020B0604030504040204" pitchFamily="34" charset="0"/>
              </a:rPr>
              <a:t>soins aux patients</a:t>
            </a:r>
          </a:p>
        </p:txBody>
      </p:sp>
      <p:sp>
        <p:nvSpPr>
          <p:cNvPr id="7" name="TextBox 6"/>
          <p:cNvSpPr txBox="1"/>
          <p:nvPr>
            <p:custDataLst>
              <p:tags r:id="rId5"/>
            </p:custDataLst>
          </p:nvPr>
        </p:nvSpPr>
        <p:spPr>
          <a:xfrm>
            <a:off x="914399" y="2438400"/>
            <a:ext cx="7467600" cy="4108817"/>
          </a:xfrm>
          <a:prstGeom prst="rect">
            <a:avLst/>
          </a:prstGeom>
          <a:noFill/>
        </p:spPr>
        <p:txBody>
          <a:bodyPr wrap="square" rtlCol="0">
            <a:spAutoFit/>
          </a:bodyPr>
          <a:lstStyle/>
          <a:p>
            <a:pPr algn="ctr"/>
            <a:r>
              <a:rPr lang="fr-CA" sz="2300" baseline="0" dirty="0">
                <a:latin typeface="Verdana" panose="020B0604030504040204" pitchFamily="34" charset="0"/>
                <a:ea typeface="Verdana" panose="020B0604030504040204" pitchFamily="34" charset="0"/>
                <a:cs typeface="Verdana" panose="020B0604030504040204" pitchFamily="34" charset="0"/>
              </a:rPr>
              <a:t>« Nous faisons du bon travail maintenant, mais nous pouvons faire mieux… Nous pouvons toujours faire mieux. </a:t>
            </a:r>
            <a:r>
              <a:rPr lang="fr-CA" sz="2300" baseline="0" dirty="0" smtClean="0">
                <a:latin typeface="Verdana" panose="020B0604030504040204" pitchFamily="34" charset="0"/>
                <a:ea typeface="Verdana" panose="020B0604030504040204" pitchFamily="34" charset="0"/>
                <a:cs typeface="Verdana" panose="020B0604030504040204" pitchFamily="34" charset="0"/>
              </a:rPr>
              <a:t>Nous </a:t>
            </a:r>
            <a:r>
              <a:rPr lang="fr-CA" sz="2300" baseline="0" dirty="0">
                <a:latin typeface="Verdana" panose="020B0604030504040204" pitchFamily="34" charset="0"/>
                <a:ea typeface="Verdana" panose="020B0604030504040204" pitchFamily="34" charset="0"/>
                <a:cs typeface="Verdana" panose="020B0604030504040204" pitchFamily="34" charset="0"/>
              </a:rPr>
              <a:t>savons qu’en pratique clinique... il existe toujours une meilleure façon de procéder, et je pense que [la CPC] est un mécanisme qui nous permettra d’atteindre le niveau suivant d’amélioration. »</a:t>
            </a:r>
          </a:p>
          <a:p>
            <a:pPr lvl="0" algn="r"/>
            <a:endParaRPr lang="fr-CA" sz="1400" baseline="0" dirty="0">
              <a:latin typeface="Verdana" panose="020B0604030504040204" pitchFamily="34" charset="0"/>
              <a:ea typeface="Verdana" panose="020B0604030504040204" pitchFamily="34" charset="0"/>
              <a:cs typeface="Verdana" panose="020B0604030504040204" pitchFamily="34" charset="0"/>
            </a:endParaRPr>
          </a:p>
          <a:p>
            <a:pPr lvl="0" algn="r"/>
            <a:r>
              <a:rPr lang="fr-CA" sz="2000" b="1" baseline="0" dirty="0">
                <a:latin typeface="Verdana" panose="020B0604030504040204" pitchFamily="34" charset="0"/>
                <a:ea typeface="Verdana" panose="020B0604030504040204" pitchFamily="34" charset="0"/>
                <a:cs typeface="Verdana" panose="020B0604030504040204" pitchFamily="34" charset="0"/>
              </a:rPr>
              <a:t>James Wilson</a:t>
            </a:r>
            <a:r>
              <a:rPr lang="fr-CA" sz="2000" baseline="0" dirty="0">
                <a:latin typeface="Verdana" panose="020B0604030504040204" pitchFamily="34" charset="0"/>
                <a:ea typeface="Verdana" panose="020B0604030504040204" pitchFamily="34" charset="0"/>
                <a:cs typeface="Verdana" panose="020B0604030504040204" pitchFamily="34" charset="0"/>
              </a:rPr>
              <a:t>, MD, FRCSC</a:t>
            </a:r>
          </a:p>
          <a:p>
            <a:pPr algn="r"/>
            <a:r>
              <a:rPr lang="fr-CA" sz="2000" baseline="0" dirty="0">
                <a:latin typeface="Verdana" panose="020B0604030504040204" pitchFamily="34" charset="0"/>
                <a:ea typeface="Verdana" panose="020B0604030504040204" pitchFamily="34" charset="0"/>
                <a:cs typeface="Verdana" panose="020B0604030504040204" pitchFamily="34" charset="0"/>
              </a:rPr>
              <a:t>Professeur adjoint,</a:t>
            </a:r>
          </a:p>
          <a:p>
            <a:pPr algn="r"/>
            <a:r>
              <a:rPr lang="fr-CA" sz="2000" baseline="0" dirty="0">
                <a:latin typeface="Verdana" panose="020B0604030504040204" pitchFamily="34" charset="0"/>
                <a:ea typeface="Verdana" panose="020B0604030504040204" pitchFamily="34" charset="0"/>
                <a:cs typeface="Verdana" panose="020B0604030504040204" pitchFamily="34" charset="0"/>
              </a:rPr>
              <a:t>Département d’urologie, Université </a:t>
            </a:r>
            <a:r>
              <a:rPr lang="fr-CA" sz="2000" baseline="0" dirty="0" err="1" smtClean="0">
                <a:latin typeface="Verdana" panose="020B0604030504040204" pitchFamily="34" charset="0"/>
                <a:ea typeface="Verdana" panose="020B0604030504040204" pitchFamily="34" charset="0"/>
                <a:cs typeface="Verdana" panose="020B0604030504040204" pitchFamily="34" charset="0"/>
              </a:rPr>
              <a:t>Queen’s</a:t>
            </a:r>
            <a:endParaRPr lang="fr-CA" sz="2000" baseline="0" dirty="0">
              <a:latin typeface="Verdana" panose="020B0604030504040204" pitchFamily="34" charset="0"/>
              <a:ea typeface="Verdana" panose="020B0604030504040204" pitchFamily="34" charset="0"/>
              <a:cs typeface="Verdana" panose="020B0604030504040204" pitchFamily="34" charset="0"/>
            </a:endParaRPr>
          </a:p>
          <a:p>
            <a:pPr algn="r"/>
            <a:r>
              <a:rPr lang="fr-CA" sz="2000" baseline="0" dirty="0">
                <a:latin typeface="Verdana" panose="020B0604030504040204" pitchFamily="34" charset="0"/>
                <a:ea typeface="Verdana" panose="020B0604030504040204" pitchFamily="34" charset="0"/>
                <a:cs typeface="Verdana" panose="020B0604030504040204" pitchFamily="34" charset="0"/>
              </a:rPr>
              <a:t>Urologue, hôpital général de Kingston</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915145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p:cNvPicPr>
            <a:picLocks noGrp="1" noChangeAspect="1"/>
          </p:cNvPicPr>
          <p:nvPr>
            <p:ph type="pic" sz="quarter" idx="13"/>
            <p:custDataLst>
              <p:tags r:id="rId1"/>
            </p:custDataLst>
          </p:nvPr>
        </p:nvPicPr>
        <p:blipFill>
          <a:blip r:embed="rId15" cstate="email">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a:ext>
            </a:extLst>
          </a:blip>
          <a:srcRect/>
          <a:stretch>
            <a:fillRect/>
          </a:stretch>
        </p:blipFill>
        <p:spPr/>
      </p:pic>
      <p:pic>
        <p:nvPicPr>
          <p:cNvPr id="18" name="Picture Placeholder 17"/>
          <p:cNvPicPr>
            <a:picLocks noGrp="1" noChangeAspect="1"/>
          </p:cNvPicPr>
          <p:nvPr>
            <p:ph type="pic" sz="quarter" idx="14"/>
            <p:custDataLst>
              <p:tags r:id="rId2"/>
            </p:custDataLst>
          </p:nvPr>
        </p:nvPicPr>
        <p:blipFill>
          <a:blip r:embed="rId17" cstate="email">
            <a:extLst>
              <a:ext uri="{BEBA8EAE-BF5A-486C-A8C5-ECC9F3942E4B}">
                <a14:imgProps xmlns:a14="http://schemas.microsoft.com/office/drawing/2010/main">
                  <a14:imgLayer r:embed="rId18">
                    <a14:imgEffect>
                      <a14:saturation sat="0"/>
                    </a14:imgEffect>
                  </a14:imgLayer>
                </a14:imgProps>
              </a:ext>
              <a:ext uri="{28A0092B-C50C-407E-A947-70E740481C1C}">
                <a14:useLocalDpi xmlns:a14="http://schemas.microsoft.com/office/drawing/2010/main"/>
              </a:ext>
            </a:extLst>
          </a:blip>
          <a:srcRect/>
          <a:stretch>
            <a:fillRect/>
          </a:stretch>
        </p:blipFill>
        <p:spPr/>
      </p:pic>
      <p:pic>
        <p:nvPicPr>
          <p:cNvPr id="27" name="Picture Placeholder 26"/>
          <p:cNvPicPr>
            <a:picLocks noGrp="1" noChangeAspect="1"/>
          </p:cNvPicPr>
          <p:nvPr>
            <p:ph type="pic" sz="quarter" idx="10"/>
            <p:custDataLst>
              <p:tags r:id="rId3"/>
            </p:custDataLst>
          </p:nvPr>
        </p:nvPicPr>
        <p:blipFill>
          <a:blip r:embed="rId19" cstate="email">
            <a:extLst>
              <a:ext uri="{BEBA8EAE-BF5A-486C-A8C5-ECC9F3942E4B}">
                <a14:imgProps xmlns:a14="http://schemas.microsoft.com/office/drawing/2010/main">
                  <a14:imgLayer r:embed="rId20">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8" name="Rectangle 7"/>
          <p:cNvSpPr/>
          <p:nvPr>
            <p:custDataLst>
              <p:tags r:id="rId4"/>
            </p:custDataLst>
          </p:nvPr>
        </p:nvSpPr>
        <p:spPr>
          <a:xfrm>
            <a:off x="0" y="2"/>
            <a:ext cx="9144001" cy="6857998"/>
          </a:xfrm>
          <a:prstGeom prst="rect">
            <a:avLst/>
          </a:prstGeom>
          <a:solidFill>
            <a:srgbClr val="003152">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custDataLst>
              <p:tags r:id="rId5"/>
            </p:custDataLst>
          </p:nvPr>
        </p:nvSpPr>
        <p:spPr>
          <a:xfrm>
            <a:off x="685800" y="5032816"/>
            <a:ext cx="7772400" cy="14120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custDataLst>
              <p:tags r:id="rId6"/>
            </p:custDataLst>
          </p:nvPr>
        </p:nvCxnSpPr>
        <p:spPr>
          <a:xfrm>
            <a:off x="3448730" y="5555327"/>
            <a:ext cx="0" cy="474775"/>
          </a:xfrm>
          <a:prstGeom prst="line">
            <a:avLst/>
          </a:prstGeom>
          <a:noFill/>
          <a:ln w="12700" cap="flat" cmpd="sng" algn="ctr">
            <a:solidFill>
              <a:srgbClr val="93875D"/>
            </a:solidFill>
            <a:prstDash val="solid"/>
          </a:ln>
          <a:effectLst/>
        </p:spPr>
      </p:cxnSp>
      <p:cxnSp>
        <p:nvCxnSpPr>
          <p:cNvPr id="12" name="Straight Connector 11"/>
          <p:cNvCxnSpPr/>
          <p:nvPr>
            <p:custDataLst>
              <p:tags r:id="rId7"/>
            </p:custDataLst>
          </p:nvPr>
        </p:nvCxnSpPr>
        <p:spPr>
          <a:xfrm>
            <a:off x="5658530" y="5555327"/>
            <a:ext cx="0" cy="474775"/>
          </a:xfrm>
          <a:prstGeom prst="line">
            <a:avLst/>
          </a:prstGeom>
          <a:noFill/>
          <a:ln w="12700" cap="flat" cmpd="sng" algn="ctr">
            <a:solidFill>
              <a:srgbClr val="93875D"/>
            </a:solidFill>
            <a:prstDash val="solid"/>
          </a:ln>
          <a:effectLst/>
        </p:spPr>
      </p:cxnSp>
      <p:pic>
        <p:nvPicPr>
          <p:cNvPr id="13" name="Picture 12"/>
          <p:cNvPicPr>
            <a:picLocks noChangeAspect="1"/>
          </p:cNvPicPr>
          <p:nvPr>
            <p:custDataLst>
              <p:tags r:id="rId8"/>
            </p:custDataLst>
          </p:nvPr>
        </p:nvPicPr>
        <p:blipFill>
          <a:blip r:embed="rId21" cstate="email">
            <a:extLst>
              <a:ext uri="{28A0092B-C50C-407E-A947-70E740481C1C}">
                <a14:useLocalDpi xmlns:a14="http://schemas.microsoft.com/office/drawing/2010/main"/>
              </a:ext>
            </a:extLst>
          </a:blip>
          <a:stretch>
            <a:fillRect/>
          </a:stretch>
        </p:blipFill>
        <p:spPr>
          <a:xfrm>
            <a:off x="5900712" y="5576848"/>
            <a:ext cx="2075307" cy="409184"/>
          </a:xfrm>
          <a:prstGeom prst="rect">
            <a:avLst/>
          </a:prstGeom>
        </p:spPr>
      </p:pic>
      <p:pic>
        <p:nvPicPr>
          <p:cNvPr id="14" name="Picture 13"/>
          <p:cNvPicPr>
            <a:picLocks noChangeAspect="1"/>
          </p:cNvPicPr>
          <p:nvPr>
            <p:custDataLst>
              <p:tags r:id="rId9"/>
            </p:custDataLst>
          </p:nvPr>
        </p:nvPicPr>
        <p:blipFill>
          <a:blip r:embed="rId22" cstate="email">
            <a:extLst>
              <a:ext uri="{28A0092B-C50C-407E-A947-70E740481C1C}">
                <a14:useLocalDpi xmlns:a14="http://schemas.microsoft.com/office/drawing/2010/main"/>
              </a:ext>
            </a:extLst>
          </a:blip>
          <a:stretch>
            <a:fillRect/>
          </a:stretch>
        </p:blipFill>
        <p:spPr>
          <a:xfrm>
            <a:off x="3737230" y="5391150"/>
            <a:ext cx="1669539" cy="802800"/>
          </a:xfrm>
          <a:prstGeom prst="rect">
            <a:avLst/>
          </a:prstGeom>
        </p:spPr>
      </p:pic>
      <p:pic>
        <p:nvPicPr>
          <p:cNvPr id="15" name="Picture 14" descr="Title Slide_external_bilfr3.jpg"/>
          <p:cNvPicPr>
            <a:picLocks noChangeAspect="1"/>
          </p:cNvPicPr>
          <p:nvPr>
            <p:custDataLst>
              <p:tags r:id="rId10"/>
            </p:custDataLst>
          </p:nvPr>
        </p:nvPicPr>
        <p:blipFill>
          <a:blip r:embed="rId23" cstate="email">
            <a:extLst>
              <a:ext uri="{28A0092B-C50C-407E-A947-70E740481C1C}">
                <a14:useLocalDpi xmlns:a14="http://schemas.microsoft.com/office/drawing/2010/main"/>
              </a:ext>
            </a:extLst>
          </a:blip>
          <a:stretch>
            <a:fillRect/>
          </a:stretch>
        </p:blipFill>
        <p:spPr>
          <a:xfrm>
            <a:off x="888195" y="5109587"/>
            <a:ext cx="2499360" cy="1286256"/>
          </a:xfrm>
          <a:prstGeom prst="rect">
            <a:avLst/>
          </a:prstGeom>
        </p:spPr>
      </p:pic>
      <p:sp>
        <p:nvSpPr>
          <p:cNvPr id="2" name="Title 1"/>
          <p:cNvSpPr>
            <a:spLocks noGrp="1"/>
          </p:cNvSpPr>
          <p:nvPr>
            <p:ph type="title"/>
            <p:custDataLst>
              <p:tags r:id="rId11"/>
            </p:custDataLst>
          </p:nvPr>
        </p:nvSpPr>
        <p:spPr/>
        <p:txBody>
          <a:bodyPr/>
          <a:lstStyle/>
          <a:p>
            <a:endParaRPr lang="en-CA"/>
          </a:p>
        </p:txBody>
      </p:sp>
      <p:sp>
        <p:nvSpPr>
          <p:cNvPr id="16" name="Title 5"/>
          <p:cNvSpPr txBox="1">
            <a:spLocks/>
          </p:cNvSpPr>
          <p:nvPr>
            <p:custDataLst>
              <p:tags r:id="rId12"/>
            </p:custDataLst>
          </p:nvPr>
        </p:nvSpPr>
        <p:spPr>
          <a:xfrm>
            <a:off x="457200" y="2313000"/>
            <a:ext cx="8229600" cy="2232000"/>
          </a:xfrm>
          <a:prstGeom prst="rect">
            <a:avLst/>
          </a:prstGeom>
          <a:solidFill>
            <a:srgbClr val="9A8F60"/>
          </a:solidFill>
          <a:ln w="28575">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Verdana"/>
                <a:ea typeface="+mj-ea"/>
                <a:cs typeface="Verdana"/>
              </a:defRPr>
            </a:lvl1pPr>
          </a:lstStyle>
          <a:p>
            <a:pPr>
              <a:spcBef>
                <a:spcPts val="600"/>
              </a:spcBef>
              <a:spcAft>
                <a:spcPts val="600"/>
              </a:spcAft>
            </a:pPr>
            <a:r>
              <a:rPr lang="fr-CA" sz="4000" baseline="0" dirty="0"/>
              <a:t>Qu’est-ce que </a:t>
            </a:r>
            <a:r>
              <a:rPr lang="fr-CA" sz="4000" baseline="0" dirty="0" smtClean="0"/>
              <a:t>l’Approche par comp</a:t>
            </a:r>
            <a:r>
              <a:rPr lang="fr-CA" sz="4000" dirty="0" smtClean="0"/>
              <a:t>étence</a:t>
            </a:r>
            <a:r>
              <a:rPr lang="fr-CA" sz="4000" baseline="0" dirty="0" smtClean="0"/>
              <a:t> </a:t>
            </a:r>
            <a:r>
              <a:rPr lang="fr-CA" sz="4000" baseline="0" dirty="0"/>
              <a:t>et la CPC?</a:t>
            </a:r>
            <a:endParaRPr lang="fr-CA" sz="3600" dirty="0"/>
          </a:p>
        </p:txBody>
      </p:sp>
    </p:spTree>
    <p:extLst>
      <p:ext uri="{BB962C8B-B14F-4D97-AF65-F5344CB8AC3E}">
        <p14:creationId xmlns:p14="http://schemas.microsoft.com/office/powerpoint/2010/main" val="8183064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aseline="0" dirty="0"/>
              <a:t>L’approche par compétence </a:t>
            </a:r>
            <a:r>
              <a:rPr lang="fr-CA" baseline="0" dirty="0" smtClean="0"/>
              <a:t>en </a:t>
            </a:r>
            <a:r>
              <a:rPr lang="fr-CA" baseline="0" dirty="0"/>
              <a:t>formation médicale</a:t>
            </a:r>
            <a:endParaRPr lang="fr-CA" dirty="0"/>
          </a:p>
        </p:txBody>
      </p:sp>
      <p:sp>
        <p:nvSpPr>
          <p:cNvPr id="3" name="Content Placeholder 2"/>
          <p:cNvSpPr>
            <a:spLocks noGrp="1"/>
          </p:cNvSpPr>
          <p:nvPr>
            <p:ph idx="1"/>
            <p:custDataLst>
              <p:tags r:id="rId2"/>
            </p:custDataLst>
          </p:nvPr>
        </p:nvSpPr>
        <p:spPr/>
        <p:txBody>
          <a:bodyPr>
            <a:normAutofit fontScale="92500"/>
          </a:bodyPr>
          <a:lstStyle/>
          <a:p>
            <a:pPr marL="0" indent="0" algn="ctr">
              <a:lnSpc>
                <a:spcPct val="150000"/>
              </a:lnSpc>
              <a:spcBef>
                <a:spcPts val="0"/>
              </a:spcBef>
              <a:spcAft>
                <a:spcPts val="1200"/>
              </a:spcAft>
              <a:buNone/>
            </a:pPr>
            <a:r>
              <a:rPr lang="fr-CA" baseline="0" dirty="0" smtClean="0">
                <a:solidFill>
                  <a:schemeClr val="tx1"/>
                </a:solidFill>
              </a:rPr>
              <a:t>L’Approche par compétence </a:t>
            </a:r>
            <a:r>
              <a:rPr lang="fr-CA" baseline="0" dirty="0">
                <a:solidFill>
                  <a:schemeClr val="tx1"/>
                </a:solidFill>
              </a:rPr>
              <a:t>est « une approche </a:t>
            </a:r>
            <a:r>
              <a:rPr lang="fr-CA" baseline="0" dirty="0" smtClean="0">
                <a:solidFill>
                  <a:schemeClr val="tx1"/>
                </a:solidFill>
              </a:rPr>
              <a:t>axée </a:t>
            </a:r>
            <a:r>
              <a:rPr lang="fr-CA" baseline="0" dirty="0">
                <a:solidFill>
                  <a:schemeClr val="tx1"/>
                </a:solidFill>
              </a:rPr>
              <a:t>sur les </a:t>
            </a:r>
            <a:r>
              <a:rPr lang="fr-CA" baseline="0" dirty="0" smtClean="0">
                <a:solidFill>
                  <a:schemeClr val="tx1"/>
                </a:solidFill>
              </a:rPr>
              <a:t>résultats aux </a:t>
            </a:r>
            <a:r>
              <a:rPr lang="fr-CA" baseline="0" dirty="0">
                <a:solidFill>
                  <a:schemeClr val="tx1"/>
                </a:solidFill>
              </a:rPr>
              <a:t>fins de la conception, de la mise en œuvre et de </a:t>
            </a:r>
            <a:r>
              <a:rPr lang="fr-CA" baseline="0" dirty="0" smtClean="0">
                <a:solidFill>
                  <a:schemeClr val="tx1"/>
                </a:solidFill>
              </a:rPr>
              <a:t>l’évaluation des </a:t>
            </a:r>
            <a:r>
              <a:rPr lang="fr-CA" baseline="0" dirty="0">
                <a:solidFill>
                  <a:schemeClr val="tx1"/>
                </a:solidFill>
              </a:rPr>
              <a:t>apprenants et des programmes de formation </a:t>
            </a:r>
            <a:r>
              <a:rPr lang="fr-CA" baseline="0" dirty="0" smtClean="0">
                <a:solidFill>
                  <a:schemeClr val="tx1"/>
                </a:solidFill>
              </a:rPr>
              <a:t>médicale qui </a:t>
            </a:r>
            <a:r>
              <a:rPr lang="fr-CA" baseline="0" dirty="0">
                <a:solidFill>
                  <a:schemeClr val="tx1"/>
                </a:solidFill>
              </a:rPr>
              <a:t>s’appuie sur un cadre </a:t>
            </a:r>
            <a:r>
              <a:rPr lang="fr-CA" baseline="0" dirty="0" smtClean="0">
                <a:solidFill>
                  <a:schemeClr val="tx1"/>
                </a:solidFill>
              </a:rPr>
              <a:t>organisationnel de compétences</a:t>
            </a:r>
            <a:r>
              <a:rPr lang="en-CA" dirty="0">
                <a:solidFill>
                  <a:schemeClr val="tx1"/>
                </a:solidFill>
              </a:rPr>
              <a:t> </a:t>
            </a:r>
            <a:r>
              <a:rPr lang="en-CA" dirty="0" smtClean="0">
                <a:solidFill>
                  <a:schemeClr val="tx1"/>
                </a:solidFill>
              </a:rPr>
              <a:t>»</a:t>
            </a:r>
            <a:r>
              <a:rPr lang="fr-CA" baseline="0" dirty="0" smtClean="0">
                <a:solidFill>
                  <a:schemeClr val="tx1"/>
                </a:solidFill>
              </a:rPr>
              <a:t>.</a:t>
            </a:r>
            <a:r>
              <a:rPr lang="en-US" dirty="0">
                <a:solidFill>
                  <a:schemeClr val="tx1"/>
                </a:solidFill>
              </a:rPr>
              <a:t/>
            </a:r>
            <a:br>
              <a:rPr lang="en-US" dirty="0">
                <a:solidFill>
                  <a:schemeClr val="tx1"/>
                </a:solidFill>
              </a:rPr>
            </a:br>
            <a:endParaRPr lang="en-US" dirty="0">
              <a:solidFill>
                <a:schemeClr val="tx1"/>
              </a:solidFill>
            </a:endParaRPr>
          </a:p>
          <a:p>
            <a:pPr marL="0" indent="0" algn="r">
              <a:buNone/>
            </a:pPr>
            <a:r>
              <a:rPr lang="fr-CA" sz="2000" baseline="0" dirty="0">
                <a:solidFill>
                  <a:schemeClr val="tx1"/>
                </a:solidFill>
              </a:rPr>
              <a:t>© Le Collège royal et les collaborateurs internationaux sur </a:t>
            </a:r>
            <a:r>
              <a:rPr lang="fr-CA" sz="2000" baseline="0" dirty="0" smtClean="0">
                <a:solidFill>
                  <a:schemeClr val="tx1"/>
                </a:solidFill>
              </a:rPr>
              <a:t>l’Approche par compétence, </a:t>
            </a:r>
            <a:r>
              <a:rPr lang="fr-CA" sz="2000" baseline="0" dirty="0">
                <a:solidFill>
                  <a:schemeClr val="tx1"/>
                </a:solidFill>
              </a:rPr>
              <a:t>2009</a:t>
            </a:r>
            <a:endParaRPr lang="en-CA" sz="2000" dirty="0">
              <a:solidFill>
                <a:schemeClr val="tx1"/>
              </a:solidFill>
            </a:endParaRPr>
          </a:p>
        </p:txBody>
      </p:sp>
      <p:sp>
        <p:nvSpPr>
          <p:cNvPr id="4" name="Picture Placeholder 3"/>
          <p:cNvSpPr>
            <a:spLocks noGrp="1"/>
          </p:cNvSpPr>
          <p:nvPr>
            <p:ph type="pic" sz="quarter" idx="13"/>
            <p:custDataLst>
              <p:tags r:id="rId3"/>
            </p:custDataLst>
          </p:nvPr>
        </p:nvSpPr>
        <p:spPr/>
      </p:sp>
      <p:pic>
        <p:nvPicPr>
          <p:cNvPr id="5" name="Picture Placeholder 4"/>
          <p:cNvPicPr>
            <a:picLocks noChangeAspect="1"/>
          </p:cNvPicPr>
          <p:nvPr>
            <p:custDataLst>
              <p:tags r:id="rId4"/>
            </p:custDataLst>
          </p:nvPr>
        </p:nvPicPr>
        <p:blipFill>
          <a:blip r:embed="rId7" cstate="email">
            <a:extLst>
              <a:ext uri="{28A0092B-C50C-407E-A947-70E740481C1C}">
                <a14:useLocalDpi xmlns:a14="http://schemas.microsoft.com/office/drawing/2010/main"/>
              </a:ext>
            </a:extLst>
          </a:blip>
          <a:stretch>
            <a:fillRect/>
          </a:stretch>
        </p:blipFill>
        <p:spPr>
          <a:xfrm>
            <a:off x="7296123" y="282643"/>
            <a:ext cx="1640204" cy="684000"/>
          </a:xfrm>
          <a:prstGeom prst="rect">
            <a:avLst/>
          </a:prstGeom>
          <a:noFill/>
          <a:ln w="19050" cmpd="sng">
            <a:noFill/>
          </a:ln>
        </p:spPr>
      </p:pic>
    </p:spTree>
    <p:extLst>
      <p:ext uri="{BB962C8B-B14F-4D97-AF65-F5344CB8AC3E}">
        <p14:creationId xmlns:p14="http://schemas.microsoft.com/office/powerpoint/2010/main" val="21915145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7"/>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5"/>
</p:tagLst>
</file>

<file path=ppt/tags/tag114.xml><?xml version="1.0" encoding="utf-8"?>
<p:tagLst xmlns:a="http://schemas.openxmlformats.org/drawingml/2006/main" xmlns:r="http://schemas.openxmlformats.org/officeDocument/2006/relationships" xmlns:p="http://schemas.openxmlformats.org/presentationml/2006/main">
  <p:tag name="NUM" val="6"/>
</p:tagLst>
</file>

<file path=ppt/tags/tag115.xml><?xml version="1.0" encoding="utf-8"?>
<p:tagLst xmlns:a="http://schemas.openxmlformats.org/drawingml/2006/main" xmlns:r="http://schemas.openxmlformats.org/officeDocument/2006/relationships" xmlns:p="http://schemas.openxmlformats.org/presentationml/2006/main">
  <p:tag name="NUM" val="7"/>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8"/>
</p:tagLst>
</file>

<file path=ppt/tags/tag120.xml><?xml version="1.0" encoding="utf-8"?>
<p:tagLst xmlns:a="http://schemas.openxmlformats.org/drawingml/2006/main" xmlns:r="http://schemas.openxmlformats.org/officeDocument/2006/relationships" xmlns:p="http://schemas.openxmlformats.org/presentationml/2006/main">
  <p:tag name="NUM" val="5"/>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4"/>
</p:tagLst>
</file>

<file path=ppt/tags/tag125.xml><?xml version="1.0" encoding="utf-8"?>
<p:tagLst xmlns:a="http://schemas.openxmlformats.org/drawingml/2006/main" xmlns:r="http://schemas.openxmlformats.org/officeDocument/2006/relationships" xmlns:p="http://schemas.openxmlformats.org/presentationml/2006/main">
  <p:tag name="NUM" val="5"/>
</p:tagLst>
</file>

<file path=ppt/tags/tag126.xml><?xml version="1.0" encoding="utf-8"?>
<p:tagLst xmlns:a="http://schemas.openxmlformats.org/drawingml/2006/main" xmlns:r="http://schemas.openxmlformats.org/officeDocument/2006/relationships" xmlns:p="http://schemas.openxmlformats.org/presentationml/2006/main">
  <p:tag name="NUM" val="6"/>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9"/>
</p:tagLst>
</file>

<file path=ppt/tags/tag130.xml><?xml version="1.0" encoding="utf-8"?>
<p:tagLst xmlns:a="http://schemas.openxmlformats.org/drawingml/2006/main" xmlns:r="http://schemas.openxmlformats.org/officeDocument/2006/relationships" xmlns:p="http://schemas.openxmlformats.org/presentationml/2006/main">
  <p:tag name="NUM" val="4"/>
</p:tagLst>
</file>

<file path=ppt/tags/tag131.xml><?xml version="1.0" encoding="utf-8"?>
<p:tagLst xmlns:a="http://schemas.openxmlformats.org/drawingml/2006/main" xmlns:r="http://schemas.openxmlformats.org/officeDocument/2006/relationships" xmlns:p="http://schemas.openxmlformats.org/presentationml/2006/main">
  <p:tag name="NUM" val="5"/>
</p:tagLst>
</file>

<file path=ppt/tags/tag132.xml><?xml version="1.0" encoding="utf-8"?>
<p:tagLst xmlns:a="http://schemas.openxmlformats.org/drawingml/2006/main" xmlns:r="http://schemas.openxmlformats.org/officeDocument/2006/relationships" xmlns:p="http://schemas.openxmlformats.org/presentationml/2006/main">
  <p:tag name="NUM" val="6"/>
</p:tagLst>
</file>

<file path=ppt/tags/tag133.xml><?xml version="1.0" encoding="utf-8"?>
<p:tagLst xmlns:a="http://schemas.openxmlformats.org/drawingml/2006/main" xmlns:r="http://schemas.openxmlformats.org/officeDocument/2006/relationships" xmlns:p="http://schemas.openxmlformats.org/presentationml/2006/main">
  <p:tag name="NUM" val="7"/>
</p:tagLst>
</file>

<file path=ppt/tags/tag134.xml><?xml version="1.0" encoding="utf-8"?>
<p:tagLst xmlns:a="http://schemas.openxmlformats.org/drawingml/2006/main" xmlns:r="http://schemas.openxmlformats.org/officeDocument/2006/relationships" xmlns:p="http://schemas.openxmlformats.org/presentationml/2006/main">
  <p:tag name="NUM" val="8"/>
</p:tagLst>
</file>

<file path=ppt/tags/tag135.xml><?xml version="1.0" encoding="utf-8"?>
<p:tagLst xmlns:a="http://schemas.openxmlformats.org/drawingml/2006/main" xmlns:r="http://schemas.openxmlformats.org/officeDocument/2006/relationships" xmlns:p="http://schemas.openxmlformats.org/presentationml/2006/main">
  <p:tag name="NUM" val="9"/>
</p:tagLst>
</file>

<file path=ppt/tags/tag136.xml><?xml version="1.0" encoding="utf-8"?>
<p:tagLst xmlns:a="http://schemas.openxmlformats.org/drawingml/2006/main" xmlns:r="http://schemas.openxmlformats.org/officeDocument/2006/relationships" xmlns:p="http://schemas.openxmlformats.org/presentationml/2006/main">
  <p:tag name="NUM" val="10"/>
</p:tagLst>
</file>

<file path=ppt/tags/tag137.xml><?xml version="1.0" encoding="utf-8"?>
<p:tagLst xmlns:a="http://schemas.openxmlformats.org/drawingml/2006/main" xmlns:r="http://schemas.openxmlformats.org/officeDocument/2006/relationships" xmlns:p="http://schemas.openxmlformats.org/presentationml/2006/main">
  <p:tag name="NUM" val="11"/>
</p:tagLst>
</file>

<file path=ppt/tags/tag138.xml><?xml version="1.0" encoding="utf-8"?>
<p:tagLst xmlns:a="http://schemas.openxmlformats.org/drawingml/2006/main" xmlns:r="http://schemas.openxmlformats.org/officeDocument/2006/relationships" xmlns:p="http://schemas.openxmlformats.org/presentationml/2006/main">
  <p:tag name="NUM" val="12"/>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10"/>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3"/>
</p:tagLst>
</file>

<file path=ppt/tags/tag142.xml><?xml version="1.0" encoding="utf-8"?>
<p:tagLst xmlns:a="http://schemas.openxmlformats.org/drawingml/2006/main" xmlns:r="http://schemas.openxmlformats.org/officeDocument/2006/relationships" xmlns:p="http://schemas.openxmlformats.org/presentationml/2006/main">
  <p:tag name="NUM" val="4"/>
</p:tagLst>
</file>

<file path=ppt/tags/tag143.xml><?xml version="1.0" encoding="utf-8"?>
<p:tagLst xmlns:a="http://schemas.openxmlformats.org/drawingml/2006/main" xmlns:r="http://schemas.openxmlformats.org/officeDocument/2006/relationships" xmlns:p="http://schemas.openxmlformats.org/presentationml/2006/main">
  <p:tag name="NUM" val="5"/>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5"/>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1"/>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4"/>
</p:tagLst>
</file>

<file path=ppt/tags/tag153.xml><?xml version="1.0" encoding="utf-8"?>
<p:tagLst xmlns:a="http://schemas.openxmlformats.org/drawingml/2006/main" xmlns:r="http://schemas.openxmlformats.org/officeDocument/2006/relationships" xmlns:p="http://schemas.openxmlformats.org/presentationml/2006/main">
  <p:tag name="NUM" val="5"/>
</p:tagLst>
</file>

<file path=ppt/tags/tag154.xml><?xml version="1.0" encoding="utf-8"?>
<p:tagLst xmlns:a="http://schemas.openxmlformats.org/drawingml/2006/main" xmlns:r="http://schemas.openxmlformats.org/officeDocument/2006/relationships" xmlns:p="http://schemas.openxmlformats.org/presentationml/2006/main">
  <p:tag name="NUM" val="6"/>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3"/>
</p:tagLst>
</file>

<file path=ppt/tags/tag158.xml><?xml version="1.0" encoding="utf-8"?>
<p:tagLst xmlns:a="http://schemas.openxmlformats.org/drawingml/2006/main" xmlns:r="http://schemas.openxmlformats.org/officeDocument/2006/relationships" xmlns:p="http://schemas.openxmlformats.org/presentationml/2006/main">
  <p:tag name="NUM" val="4"/>
</p:tagLst>
</file>

<file path=ppt/tags/tag159.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12"/>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2"/>
</p:tagLst>
</file>

<file path=ppt/tags/tag162.xml><?xml version="1.0" encoding="utf-8"?>
<p:tagLst xmlns:a="http://schemas.openxmlformats.org/drawingml/2006/main" xmlns:r="http://schemas.openxmlformats.org/officeDocument/2006/relationships" xmlns:p="http://schemas.openxmlformats.org/presentationml/2006/main">
  <p:tag name="NUM" val="3"/>
</p:tagLst>
</file>

<file path=ppt/tags/tag163.xml><?xml version="1.0" encoding="utf-8"?>
<p:tagLst xmlns:a="http://schemas.openxmlformats.org/drawingml/2006/main" xmlns:r="http://schemas.openxmlformats.org/officeDocument/2006/relationships" xmlns:p="http://schemas.openxmlformats.org/presentationml/2006/main">
  <p:tag name="NUM" val="4"/>
</p:tagLst>
</file>

<file path=ppt/tags/tag164.xml><?xml version="1.0" encoding="utf-8"?>
<p:tagLst xmlns:a="http://schemas.openxmlformats.org/drawingml/2006/main" xmlns:r="http://schemas.openxmlformats.org/officeDocument/2006/relationships" xmlns:p="http://schemas.openxmlformats.org/presentationml/2006/main">
  <p:tag name="NUM" val="5"/>
</p:tagLst>
</file>

<file path=ppt/tags/tag165.xml><?xml version="1.0" encoding="utf-8"?>
<p:tagLst xmlns:a="http://schemas.openxmlformats.org/drawingml/2006/main" xmlns:r="http://schemas.openxmlformats.org/officeDocument/2006/relationships" xmlns:p="http://schemas.openxmlformats.org/presentationml/2006/main">
  <p:tag name="NUM" val="6"/>
</p:tagLst>
</file>

<file path=ppt/tags/tag166.xml><?xml version="1.0" encoding="utf-8"?>
<p:tagLst xmlns:a="http://schemas.openxmlformats.org/drawingml/2006/main" xmlns:r="http://schemas.openxmlformats.org/officeDocument/2006/relationships" xmlns:p="http://schemas.openxmlformats.org/presentationml/2006/main">
  <p:tag name="NUM" val="1"/>
</p:tagLst>
</file>

<file path=ppt/tags/tag167.xml><?xml version="1.0" encoding="utf-8"?>
<p:tagLst xmlns:a="http://schemas.openxmlformats.org/drawingml/2006/main" xmlns:r="http://schemas.openxmlformats.org/officeDocument/2006/relationships" xmlns:p="http://schemas.openxmlformats.org/presentationml/2006/main">
  <p:tag name="NUM" val="2"/>
</p:tagLst>
</file>

<file path=ppt/tags/tag168.xml><?xml version="1.0" encoding="utf-8"?>
<p:tagLst xmlns:a="http://schemas.openxmlformats.org/drawingml/2006/main" xmlns:r="http://schemas.openxmlformats.org/officeDocument/2006/relationships" xmlns:p="http://schemas.openxmlformats.org/presentationml/2006/main">
  <p:tag name="NUM" val="3"/>
</p:tagLst>
</file>

<file path=ppt/tags/tag169.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5"/>
</p:tagLst>
</file>

<file path=ppt/tags/tag171.xml><?xml version="1.0" encoding="utf-8"?>
<p:tagLst xmlns:a="http://schemas.openxmlformats.org/drawingml/2006/main" xmlns:r="http://schemas.openxmlformats.org/officeDocument/2006/relationships" xmlns:p="http://schemas.openxmlformats.org/presentationml/2006/main">
  <p:tag name="NUM" val="6"/>
</p:tagLst>
</file>

<file path=ppt/tags/tag172.xml><?xml version="1.0" encoding="utf-8"?>
<p:tagLst xmlns:a="http://schemas.openxmlformats.org/drawingml/2006/main" xmlns:r="http://schemas.openxmlformats.org/officeDocument/2006/relationships" xmlns:p="http://schemas.openxmlformats.org/presentationml/2006/main">
  <p:tag name="NUM" val="7"/>
</p:tagLst>
</file>

<file path=ppt/tags/tag173.xml><?xml version="1.0" encoding="utf-8"?>
<p:tagLst xmlns:a="http://schemas.openxmlformats.org/drawingml/2006/main" xmlns:r="http://schemas.openxmlformats.org/officeDocument/2006/relationships" xmlns:p="http://schemas.openxmlformats.org/presentationml/2006/main">
  <p:tag name="NUM" val="8"/>
</p:tagLst>
</file>

<file path=ppt/tags/tag174.xml><?xml version="1.0" encoding="utf-8"?>
<p:tagLst xmlns:a="http://schemas.openxmlformats.org/drawingml/2006/main" xmlns:r="http://schemas.openxmlformats.org/officeDocument/2006/relationships" xmlns:p="http://schemas.openxmlformats.org/presentationml/2006/main">
  <p:tag name="NUM" val="9"/>
</p:tagLst>
</file>

<file path=ppt/tags/tag175.xml><?xml version="1.0" encoding="utf-8"?>
<p:tagLst xmlns:a="http://schemas.openxmlformats.org/drawingml/2006/main" xmlns:r="http://schemas.openxmlformats.org/officeDocument/2006/relationships" xmlns:p="http://schemas.openxmlformats.org/presentationml/2006/main">
  <p:tag name="NUM" val="10"/>
</p:tagLst>
</file>

<file path=ppt/tags/tag176.xml><?xml version="1.0" encoding="utf-8"?>
<p:tagLst xmlns:a="http://schemas.openxmlformats.org/drawingml/2006/main" xmlns:r="http://schemas.openxmlformats.org/officeDocument/2006/relationships" xmlns:p="http://schemas.openxmlformats.org/presentationml/2006/main">
  <p:tag name="NUM" val="11"/>
</p:tagLst>
</file>

<file path=ppt/tags/tag177.xml><?xml version="1.0" encoding="utf-8"?>
<p:tagLst xmlns:a="http://schemas.openxmlformats.org/drawingml/2006/main" xmlns:r="http://schemas.openxmlformats.org/officeDocument/2006/relationships" xmlns:p="http://schemas.openxmlformats.org/presentationml/2006/main">
  <p:tag name="NUM" val="12"/>
</p:tagLst>
</file>

<file path=ppt/tags/tag178.xml><?xml version="1.0" encoding="utf-8"?>
<p:tagLst xmlns:a="http://schemas.openxmlformats.org/drawingml/2006/main" xmlns:r="http://schemas.openxmlformats.org/officeDocument/2006/relationships" xmlns:p="http://schemas.openxmlformats.org/presentationml/2006/main">
  <p:tag name="NUM" val="1"/>
</p:tagLst>
</file>

<file path=ppt/tags/tag179.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80.xml><?xml version="1.0" encoding="utf-8"?>
<p:tagLst xmlns:a="http://schemas.openxmlformats.org/drawingml/2006/main" xmlns:r="http://schemas.openxmlformats.org/officeDocument/2006/relationships" xmlns:p="http://schemas.openxmlformats.org/presentationml/2006/main">
  <p:tag name="NUM" val="3"/>
</p:tagLst>
</file>

<file path=ppt/tags/tag181.xml><?xml version="1.0" encoding="utf-8"?>
<p:tagLst xmlns:a="http://schemas.openxmlformats.org/drawingml/2006/main" xmlns:r="http://schemas.openxmlformats.org/officeDocument/2006/relationships" xmlns:p="http://schemas.openxmlformats.org/presentationml/2006/main">
  <p:tag name="NUM" val="4"/>
</p:tagLst>
</file>

<file path=ppt/tags/tag182.xml><?xml version="1.0" encoding="utf-8"?>
<p:tagLst xmlns:a="http://schemas.openxmlformats.org/drawingml/2006/main" xmlns:r="http://schemas.openxmlformats.org/officeDocument/2006/relationships" xmlns:p="http://schemas.openxmlformats.org/presentationml/2006/main">
  <p:tag name="NUM" val="5"/>
</p:tagLst>
</file>

<file path=ppt/tags/tag183.xml><?xml version="1.0" encoding="utf-8"?>
<p:tagLst xmlns:a="http://schemas.openxmlformats.org/drawingml/2006/main" xmlns:r="http://schemas.openxmlformats.org/officeDocument/2006/relationships" xmlns:p="http://schemas.openxmlformats.org/presentationml/2006/main">
  <p:tag name="NUM" val="1"/>
</p:tagLst>
</file>

<file path=ppt/tags/tag184.xml><?xml version="1.0" encoding="utf-8"?>
<p:tagLst xmlns:a="http://schemas.openxmlformats.org/drawingml/2006/main" xmlns:r="http://schemas.openxmlformats.org/officeDocument/2006/relationships" xmlns:p="http://schemas.openxmlformats.org/presentationml/2006/main">
  <p:tag name="NUM" val="2"/>
</p:tagLst>
</file>

<file path=ppt/tags/tag185.xml><?xml version="1.0" encoding="utf-8"?>
<p:tagLst xmlns:a="http://schemas.openxmlformats.org/drawingml/2006/main" xmlns:r="http://schemas.openxmlformats.org/officeDocument/2006/relationships" xmlns:p="http://schemas.openxmlformats.org/presentationml/2006/main">
  <p:tag name="NUM" val="3"/>
</p:tagLst>
</file>

<file path=ppt/tags/tag186.xml><?xml version="1.0" encoding="utf-8"?>
<p:tagLst xmlns:a="http://schemas.openxmlformats.org/drawingml/2006/main" xmlns:r="http://schemas.openxmlformats.org/officeDocument/2006/relationships" xmlns:p="http://schemas.openxmlformats.org/presentationml/2006/main">
  <p:tag name="NUM" val="4"/>
</p:tagLst>
</file>

<file path=ppt/tags/tag187.xml><?xml version="1.0" encoding="utf-8"?>
<p:tagLst xmlns:a="http://schemas.openxmlformats.org/drawingml/2006/main" xmlns:r="http://schemas.openxmlformats.org/officeDocument/2006/relationships" xmlns:p="http://schemas.openxmlformats.org/presentationml/2006/main">
  <p:tag name="NUM" val="5"/>
</p:tagLst>
</file>

<file path=ppt/tags/tag188.xml><?xml version="1.0" encoding="utf-8"?>
<p:tagLst xmlns:a="http://schemas.openxmlformats.org/drawingml/2006/main" xmlns:r="http://schemas.openxmlformats.org/officeDocument/2006/relationships" xmlns:p="http://schemas.openxmlformats.org/presentationml/2006/main">
  <p:tag name="NUM" val="6"/>
</p:tagLst>
</file>

<file path=ppt/tags/tag189.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190.xml><?xml version="1.0" encoding="utf-8"?>
<p:tagLst xmlns:a="http://schemas.openxmlformats.org/drawingml/2006/main" xmlns:r="http://schemas.openxmlformats.org/officeDocument/2006/relationships" xmlns:p="http://schemas.openxmlformats.org/presentationml/2006/main">
  <p:tag name="NUM" val="2"/>
</p:tagLst>
</file>

<file path=ppt/tags/tag191.xml><?xml version="1.0" encoding="utf-8"?>
<p:tagLst xmlns:a="http://schemas.openxmlformats.org/drawingml/2006/main" xmlns:r="http://schemas.openxmlformats.org/officeDocument/2006/relationships" xmlns:p="http://schemas.openxmlformats.org/presentationml/2006/main">
  <p:tag name="NUM" val="3"/>
</p:tagLst>
</file>

<file path=ppt/tags/tag192.xml><?xml version="1.0" encoding="utf-8"?>
<p:tagLst xmlns:a="http://schemas.openxmlformats.org/drawingml/2006/main" xmlns:r="http://schemas.openxmlformats.org/officeDocument/2006/relationships" xmlns:p="http://schemas.openxmlformats.org/presentationml/2006/main">
  <p:tag name="NUM" val="4"/>
</p:tagLst>
</file>

<file path=ppt/tags/tag193.xml><?xml version="1.0" encoding="utf-8"?>
<p:tagLst xmlns:a="http://schemas.openxmlformats.org/drawingml/2006/main" xmlns:r="http://schemas.openxmlformats.org/officeDocument/2006/relationships" xmlns:p="http://schemas.openxmlformats.org/presentationml/2006/main">
  <p:tag name="NUM" val="5"/>
</p:tagLst>
</file>

<file path=ppt/tags/tag194.xml><?xml version="1.0" encoding="utf-8"?>
<p:tagLst xmlns:a="http://schemas.openxmlformats.org/drawingml/2006/main" xmlns:r="http://schemas.openxmlformats.org/officeDocument/2006/relationships" xmlns:p="http://schemas.openxmlformats.org/presentationml/2006/main">
  <p:tag name="NUM" val="6"/>
</p:tagLst>
</file>

<file path=ppt/tags/tag195.xml><?xml version="1.0" encoding="utf-8"?>
<p:tagLst xmlns:a="http://schemas.openxmlformats.org/drawingml/2006/main" xmlns:r="http://schemas.openxmlformats.org/officeDocument/2006/relationships" xmlns:p="http://schemas.openxmlformats.org/presentationml/2006/main">
  <p:tag name="NUM" val="1"/>
</p:tagLst>
</file>

<file path=ppt/tags/tag196.xml><?xml version="1.0" encoding="utf-8"?>
<p:tagLst xmlns:a="http://schemas.openxmlformats.org/drawingml/2006/main" xmlns:r="http://schemas.openxmlformats.org/officeDocument/2006/relationships" xmlns:p="http://schemas.openxmlformats.org/presentationml/2006/main">
  <p:tag name="NUM" val="2"/>
</p:tagLst>
</file>

<file path=ppt/tags/tag197.xml><?xml version="1.0" encoding="utf-8"?>
<p:tagLst xmlns:a="http://schemas.openxmlformats.org/drawingml/2006/main" xmlns:r="http://schemas.openxmlformats.org/officeDocument/2006/relationships" xmlns:p="http://schemas.openxmlformats.org/presentationml/2006/main">
  <p:tag name="NUM" val="3"/>
</p:tagLst>
</file>

<file path=ppt/tags/tag198.xml><?xml version="1.0" encoding="utf-8"?>
<p:tagLst xmlns:a="http://schemas.openxmlformats.org/drawingml/2006/main" xmlns:r="http://schemas.openxmlformats.org/officeDocument/2006/relationships" xmlns:p="http://schemas.openxmlformats.org/presentationml/2006/main">
  <p:tag name="NUM" val="4"/>
</p:tagLst>
</file>

<file path=ppt/tags/tag19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00.xml><?xml version="1.0" encoding="utf-8"?>
<p:tagLst xmlns:a="http://schemas.openxmlformats.org/drawingml/2006/main" xmlns:r="http://schemas.openxmlformats.org/officeDocument/2006/relationships" xmlns:p="http://schemas.openxmlformats.org/presentationml/2006/main">
  <p:tag name="NUM" val="2"/>
</p:tagLst>
</file>

<file path=ppt/tags/tag201.xml><?xml version="1.0" encoding="utf-8"?>
<p:tagLst xmlns:a="http://schemas.openxmlformats.org/drawingml/2006/main" xmlns:r="http://schemas.openxmlformats.org/officeDocument/2006/relationships" xmlns:p="http://schemas.openxmlformats.org/presentationml/2006/main">
  <p:tag name="NUM" val="3"/>
</p:tagLst>
</file>

<file path=ppt/tags/tag202.xml><?xml version="1.0" encoding="utf-8"?>
<p:tagLst xmlns:a="http://schemas.openxmlformats.org/drawingml/2006/main" xmlns:r="http://schemas.openxmlformats.org/officeDocument/2006/relationships" xmlns:p="http://schemas.openxmlformats.org/presentationml/2006/main">
  <p:tag name="NUM" val="4"/>
</p:tagLst>
</file>

<file path=ppt/tags/tag203.xml><?xml version="1.0" encoding="utf-8"?>
<p:tagLst xmlns:a="http://schemas.openxmlformats.org/drawingml/2006/main" xmlns:r="http://schemas.openxmlformats.org/officeDocument/2006/relationships" xmlns:p="http://schemas.openxmlformats.org/presentationml/2006/main">
  <p:tag name="NUM" val="1"/>
</p:tagLst>
</file>

<file path=ppt/tags/tag204.xml><?xml version="1.0" encoding="utf-8"?>
<p:tagLst xmlns:a="http://schemas.openxmlformats.org/drawingml/2006/main" xmlns:r="http://schemas.openxmlformats.org/officeDocument/2006/relationships" xmlns:p="http://schemas.openxmlformats.org/presentationml/2006/main">
  <p:tag name="NUM" val="2"/>
</p:tagLst>
</file>

<file path=ppt/tags/tag205.xml><?xml version="1.0" encoding="utf-8"?>
<p:tagLst xmlns:a="http://schemas.openxmlformats.org/drawingml/2006/main" xmlns:r="http://schemas.openxmlformats.org/officeDocument/2006/relationships" xmlns:p="http://schemas.openxmlformats.org/presentationml/2006/main">
  <p:tag name="NUM" val="3"/>
</p:tagLst>
</file>

<file path=ppt/tags/tag206.xml><?xml version="1.0" encoding="utf-8"?>
<p:tagLst xmlns:a="http://schemas.openxmlformats.org/drawingml/2006/main" xmlns:r="http://schemas.openxmlformats.org/officeDocument/2006/relationships" xmlns:p="http://schemas.openxmlformats.org/presentationml/2006/main">
  <p:tag name="NUM" val="4"/>
</p:tagLst>
</file>

<file path=ppt/tags/tag207.xml><?xml version="1.0" encoding="utf-8"?>
<p:tagLst xmlns:a="http://schemas.openxmlformats.org/drawingml/2006/main" xmlns:r="http://schemas.openxmlformats.org/officeDocument/2006/relationships" xmlns:p="http://schemas.openxmlformats.org/presentationml/2006/main">
  <p:tag name="NUM" val="5"/>
</p:tagLst>
</file>

<file path=ppt/tags/tag208.xml><?xml version="1.0" encoding="utf-8"?>
<p:tagLst xmlns:a="http://schemas.openxmlformats.org/drawingml/2006/main" xmlns:r="http://schemas.openxmlformats.org/officeDocument/2006/relationships" xmlns:p="http://schemas.openxmlformats.org/presentationml/2006/main">
  <p:tag name="NUM" val="6"/>
</p:tagLst>
</file>

<file path=ppt/tags/tag209.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2"/>
</p:tagLst>
</file>

<file path=ppt/tags/tag211.xml><?xml version="1.0" encoding="utf-8"?>
<p:tagLst xmlns:a="http://schemas.openxmlformats.org/drawingml/2006/main" xmlns:r="http://schemas.openxmlformats.org/officeDocument/2006/relationships" xmlns:p="http://schemas.openxmlformats.org/presentationml/2006/main">
  <p:tag name="NUM" val="3"/>
</p:tagLst>
</file>

<file path=ppt/tags/tag212.xml><?xml version="1.0" encoding="utf-8"?>
<p:tagLst xmlns:a="http://schemas.openxmlformats.org/drawingml/2006/main" xmlns:r="http://schemas.openxmlformats.org/officeDocument/2006/relationships" xmlns:p="http://schemas.openxmlformats.org/presentationml/2006/main">
  <p:tag name="NUM" val="4"/>
</p:tagLst>
</file>

<file path=ppt/tags/tag213.xml><?xml version="1.0" encoding="utf-8"?>
<p:tagLst xmlns:a="http://schemas.openxmlformats.org/drawingml/2006/main" xmlns:r="http://schemas.openxmlformats.org/officeDocument/2006/relationships" xmlns:p="http://schemas.openxmlformats.org/presentationml/2006/main">
  <p:tag name="NUM" val="5"/>
</p:tagLst>
</file>

<file path=ppt/tags/tag214.xml><?xml version="1.0" encoding="utf-8"?>
<p:tagLst xmlns:a="http://schemas.openxmlformats.org/drawingml/2006/main" xmlns:r="http://schemas.openxmlformats.org/officeDocument/2006/relationships" xmlns:p="http://schemas.openxmlformats.org/presentationml/2006/main">
  <p:tag name="NUM" val="6"/>
</p:tagLst>
</file>

<file path=ppt/tags/tag215.xml><?xml version="1.0" encoding="utf-8"?>
<p:tagLst xmlns:a="http://schemas.openxmlformats.org/drawingml/2006/main" xmlns:r="http://schemas.openxmlformats.org/officeDocument/2006/relationships" xmlns:p="http://schemas.openxmlformats.org/presentationml/2006/main">
  <p:tag name="NUM" val="7"/>
</p:tagLst>
</file>

<file path=ppt/tags/tag216.xml><?xml version="1.0" encoding="utf-8"?>
<p:tagLst xmlns:a="http://schemas.openxmlformats.org/drawingml/2006/main" xmlns:r="http://schemas.openxmlformats.org/officeDocument/2006/relationships" xmlns:p="http://schemas.openxmlformats.org/presentationml/2006/main">
  <p:tag name="NUM" val="8"/>
</p:tagLst>
</file>

<file path=ppt/tags/tag217.xml><?xml version="1.0" encoding="utf-8"?>
<p:tagLst xmlns:a="http://schemas.openxmlformats.org/drawingml/2006/main" xmlns:r="http://schemas.openxmlformats.org/officeDocument/2006/relationships" xmlns:p="http://schemas.openxmlformats.org/presentationml/2006/main">
  <p:tag name="NUM" val="9"/>
</p:tagLst>
</file>

<file path=ppt/tags/tag218.xml><?xml version="1.0" encoding="utf-8"?>
<p:tagLst xmlns:a="http://schemas.openxmlformats.org/drawingml/2006/main" xmlns:r="http://schemas.openxmlformats.org/officeDocument/2006/relationships" xmlns:p="http://schemas.openxmlformats.org/presentationml/2006/main">
  <p:tag name="NUM" val="10"/>
</p:tagLst>
</file>

<file path=ppt/tags/tag219.xml><?xml version="1.0" encoding="utf-8"?>
<p:tagLst xmlns:a="http://schemas.openxmlformats.org/drawingml/2006/main" xmlns:r="http://schemas.openxmlformats.org/officeDocument/2006/relationships" xmlns:p="http://schemas.openxmlformats.org/presentationml/2006/main">
  <p:tag name="NUM" val="1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20.xml><?xml version="1.0" encoding="utf-8"?>
<p:tagLst xmlns:a="http://schemas.openxmlformats.org/drawingml/2006/main" xmlns:r="http://schemas.openxmlformats.org/officeDocument/2006/relationships" xmlns:p="http://schemas.openxmlformats.org/presentationml/2006/main">
  <p:tag name="NUM" val="12"/>
</p:tagLst>
</file>

<file path=ppt/tags/tag221.xml><?xml version="1.0" encoding="utf-8"?>
<p:tagLst xmlns:a="http://schemas.openxmlformats.org/drawingml/2006/main" xmlns:r="http://schemas.openxmlformats.org/officeDocument/2006/relationships" xmlns:p="http://schemas.openxmlformats.org/presentationml/2006/main">
  <p:tag name="NUM" val="13"/>
</p:tagLst>
</file>

<file path=ppt/tags/tag222.xml><?xml version="1.0" encoding="utf-8"?>
<p:tagLst xmlns:a="http://schemas.openxmlformats.org/drawingml/2006/main" xmlns:r="http://schemas.openxmlformats.org/officeDocument/2006/relationships" xmlns:p="http://schemas.openxmlformats.org/presentationml/2006/main">
  <p:tag name="NUM" val="14"/>
</p:tagLst>
</file>

<file path=ppt/tags/tag223.xml><?xml version="1.0" encoding="utf-8"?>
<p:tagLst xmlns:a="http://schemas.openxmlformats.org/drawingml/2006/main" xmlns:r="http://schemas.openxmlformats.org/officeDocument/2006/relationships" xmlns:p="http://schemas.openxmlformats.org/presentationml/2006/main">
  <p:tag name="NUM" val="15"/>
</p:tagLst>
</file>

<file path=ppt/tags/tag224.xml><?xml version="1.0" encoding="utf-8"?>
<p:tagLst xmlns:a="http://schemas.openxmlformats.org/drawingml/2006/main" xmlns:r="http://schemas.openxmlformats.org/officeDocument/2006/relationships" xmlns:p="http://schemas.openxmlformats.org/presentationml/2006/main">
  <p:tag name="NUM" val="1"/>
</p:tagLst>
</file>

<file path=ppt/tags/tag225.xml><?xml version="1.0" encoding="utf-8"?>
<p:tagLst xmlns:a="http://schemas.openxmlformats.org/drawingml/2006/main" xmlns:r="http://schemas.openxmlformats.org/officeDocument/2006/relationships" xmlns:p="http://schemas.openxmlformats.org/presentationml/2006/main">
  <p:tag name="NUM" val="2"/>
</p:tagLst>
</file>

<file path=ppt/tags/tag226.xml><?xml version="1.0" encoding="utf-8"?>
<p:tagLst xmlns:a="http://schemas.openxmlformats.org/drawingml/2006/main" xmlns:r="http://schemas.openxmlformats.org/officeDocument/2006/relationships" xmlns:p="http://schemas.openxmlformats.org/presentationml/2006/main">
  <p:tag name="NUM" val="3"/>
</p:tagLst>
</file>

<file path=ppt/tags/tag227.xml><?xml version="1.0" encoding="utf-8"?>
<p:tagLst xmlns:a="http://schemas.openxmlformats.org/drawingml/2006/main" xmlns:r="http://schemas.openxmlformats.org/officeDocument/2006/relationships" xmlns:p="http://schemas.openxmlformats.org/presentationml/2006/main">
  <p:tag name="NUM" val="4"/>
</p:tagLst>
</file>

<file path=ppt/tags/tag228.xml><?xml version="1.0" encoding="utf-8"?>
<p:tagLst xmlns:a="http://schemas.openxmlformats.org/drawingml/2006/main" xmlns:r="http://schemas.openxmlformats.org/officeDocument/2006/relationships" xmlns:p="http://schemas.openxmlformats.org/presentationml/2006/main">
  <p:tag name="NUM" val="1"/>
</p:tagLst>
</file>

<file path=ppt/tags/tag229.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30.xml><?xml version="1.0" encoding="utf-8"?>
<p:tagLst xmlns:a="http://schemas.openxmlformats.org/drawingml/2006/main" xmlns:r="http://schemas.openxmlformats.org/officeDocument/2006/relationships" xmlns:p="http://schemas.openxmlformats.org/presentationml/2006/main">
  <p:tag name="NUM" val="3"/>
</p:tagLst>
</file>

<file path=ppt/tags/tag231.xml><?xml version="1.0" encoding="utf-8"?>
<p:tagLst xmlns:a="http://schemas.openxmlformats.org/drawingml/2006/main" xmlns:r="http://schemas.openxmlformats.org/officeDocument/2006/relationships" xmlns:p="http://schemas.openxmlformats.org/presentationml/2006/main">
  <p:tag name="NUM" val="4"/>
</p:tagLst>
</file>

<file path=ppt/tags/tag232.xml><?xml version="1.0" encoding="utf-8"?>
<p:tagLst xmlns:a="http://schemas.openxmlformats.org/drawingml/2006/main" xmlns:r="http://schemas.openxmlformats.org/officeDocument/2006/relationships" xmlns:p="http://schemas.openxmlformats.org/presentationml/2006/main">
  <p:tag name="NUM" val="5"/>
</p:tagLst>
</file>

<file path=ppt/tags/tag233.xml><?xml version="1.0" encoding="utf-8"?>
<p:tagLst xmlns:a="http://schemas.openxmlformats.org/drawingml/2006/main" xmlns:r="http://schemas.openxmlformats.org/officeDocument/2006/relationships" xmlns:p="http://schemas.openxmlformats.org/presentationml/2006/main">
  <p:tag name="NUM" val="1"/>
</p:tagLst>
</file>

<file path=ppt/tags/tag234.xml><?xml version="1.0" encoding="utf-8"?>
<p:tagLst xmlns:a="http://schemas.openxmlformats.org/drawingml/2006/main" xmlns:r="http://schemas.openxmlformats.org/officeDocument/2006/relationships" xmlns:p="http://schemas.openxmlformats.org/presentationml/2006/main">
  <p:tag name="NUM" val="2"/>
</p:tagLst>
</file>

<file path=ppt/tags/tag235.xml><?xml version="1.0" encoding="utf-8"?>
<p:tagLst xmlns:a="http://schemas.openxmlformats.org/drawingml/2006/main" xmlns:r="http://schemas.openxmlformats.org/officeDocument/2006/relationships" xmlns:p="http://schemas.openxmlformats.org/presentationml/2006/main">
  <p:tag name="NUM" val="3"/>
</p:tagLst>
</file>

<file path=ppt/tags/tag236.xml><?xml version="1.0" encoding="utf-8"?>
<p:tagLst xmlns:a="http://schemas.openxmlformats.org/drawingml/2006/main" xmlns:r="http://schemas.openxmlformats.org/officeDocument/2006/relationships" xmlns:p="http://schemas.openxmlformats.org/presentationml/2006/main">
  <p:tag name="NUM" val="4"/>
</p:tagLst>
</file>

<file path=ppt/tags/tag237.xml><?xml version="1.0" encoding="utf-8"?>
<p:tagLst xmlns:a="http://schemas.openxmlformats.org/drawingml/2006/main" xmlns:r="http://schemas.openxmlformats.org/officeDocument/2006/relationships" xmlns:p="http://schemas.openxmlformats.org/presentationml/2006/main">
  <p:tag name="NUM" val="5"/>
</p:tagLst>
</file>

<file path=ppt/tags/tag238.xml><?xml version="1.0" encoding="utf-8"?>
<p:tagLst xmlns:a="http://schemas.openxmlformats.org/drawingml/2006/main" xmlns:r="http://schemas.openxmlformats.org/officeDocument/2006/relationships" xmlns:p="http://schemas.openxmlformats.org/presentationml/2006/main">
  <p:tag name="NUM" val="6"/>
</p:tagLst>
</file>

<file path=ppt/tags/tag239.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40.xml><?xml version="1.0" encoding="utf-8"?>
<p:tagLst xmlns:a="http://schemas.openxmlformats.org/drawingml/2006/main" xmlns:r="http://schemas.openxmlformats.org/officeDocument/2006/relationships" xmlns:p="http://schemas.openxmlformats.org/presentationml/2006/main">
  <p:tag name="NUM" val="2"/>
</p:tagLst>
</file>

<file path=ppt/tags/tag241.xml><?xml version="1.0" encoding="utf-8"?>
<p:tagLst xmlns:a="http://schemas.openxmlformats.org/drawingml/2006/main" xmlns:r="http://schemas.openxmlformats.org/officeDocument/2006/relationships" xmlns:p="http://schemas.openxmlformats.org/presentationml/2006/main">
  <p:tag name="NUM" val="3"/>
</p:tagLst>
</file>

<file path=ppt/tags/tag242.xml><?xml version="1.0" encoding="utf-8"?>
<p:tagLst xmlns:a="http://schemas.openxmlformats.org/drawingml/2006/main" xmlns:r="http://schemas.openxmlformats.org/officeDocument/2006/relationships" xmlns:p="http://schemas.openxmlformats.org/presentationml/2006/main">
  <p:tag name="NUM" val="4"/>
</p:tagLst>
</file>

<file path=ppt/tags/tag243.xml><?xml version="1.0" encoding="utf-8"?>
<p:tagLst xmlns:a="http://schemas.openxmlformats.org/drawingml/2006/main" xmlns:r="http://schemas.openxmlformats.org/officeDocument/2006/relationships" xmlns:p="http://schemas.openxmlformats.org/presentationml/2006/main">
  <p:tag name="NUM" val="5"/>
</p:tagLst>
</file>

<file path=ppt/tags/tag244.xml><?xml version="1.0" encoding="utf-8"?>
<p:tagLst xmlns:a="http://schemas.openxmlformats.org/drawingml/2006/main" xmlns:r="http://schemas.openxmlformats.org/officeDocument/2006/relationships" xmlns:p="http://schemas.openxmlformats.org/presentationml/2006/main">
  <p:tag name="NUM" val="1"/>
</p:tagLst>
</file>

<file path=ppt/tags/tag245.xml><?xml version="1.0" encoding="utf-8"?>
<p:tagLst xmlns:a="http://schemas.openxmlformats.org/drawingml/2006/main" xmlns:r="http://schemas.openxmlformats.org/officeDocument/2006/relationships" xmlns:p="http://schemas.openxmlformats.org/presentationml/2006/main">
  <p:tag name="NUM" val="2"/>
</p:tagLst>
</file>

<file path=ppt/tags/tag246.xml><?xml version="1.0" encoding="utf-8"?>
<p:tagLst xmlns:a="http://schemas.openxmlformats.org/drawingml/2006/main" xmlns:r="http://schemas.openxmlformats.org/officeDocument/2006/relationships" xmlns:p="http://schemas.openxmlformats.org/presentationml/2006/main">
  <p:tag name="NUM" val="3"/>
</p:tagLst>
</file>

<file path=ppt/tags/tag247.xml><?xml version="1.0" encoding="utf-8"?>
<p:tagLst xmlns:a="http://schemas.openxmlformats.org/drawingml/2006/main" xmlns:r="http://schemas.openxmlformats.org/officeDocument/2006/relationships" xmlns:p="http://schemas.openxmlformats.org/presentationml/2006/main">
  <p:tag name="NUM" val="4"/>
</p:tagLst>
</file>

<file path=ppt/tags/tag248.xml><?xml version="1.0" encoding="utf-8"?>
<p:tagLst xmlns:a="http://schemas.openxmlformats.org/drawingml/2006/main" xmlns:r="http://schemas.openxmlformats.org/officeDocument/2006/relationships" xmlns:p="http://schemas.openxmlformats.org/presentationml/2006/main">
  <p:tag name="NUM" val="5"/>
</p:tagLst>
</file>

<file path=ppt/tags/tag249.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50.xml><?xml version="1.0" encoding="utf-8"?>
<p:tagLst xmlns:a="http://schemas.openxmlformats.org/drawingml/2006/main" xmlns:r="http://schemas.openxmlformats.org/officeDocument/2006/relationships" xmlns:p="http://schemas.openxmlformats.org/presentationml/2006/main">
  <p:tag name="NUM" val="7"/>
</p:tagLst>
</file>

<file path=ppt/tags/tag251.xml><?xml version="1.0" encoding="utf-8"?>
<p:tagLst xmlns:a="http://schemas.openxmlformats.org/drawingml/2006/main" xmlns:r="http://schemas.openxmlformats.org/officeDocument/2006/relationships" xmlns:p="http://schemas.openxmlformats.org/presentationml/2006/main">
  <p:tag name="NUM" val="8"/>
</p:tagLst>
</file>

<file path=ppt/tags/tag252.xml><?xml version="1.0" encoding="utf-8"?>
<p:tagLst xmlns:a="http://schemas.openxmlformats.org/drawingml/2006/main" xmlns:r="http://schemas.openxmlformats.org/officeDocument/2006/relationships" xmlns:p="http://schemas.openxmlformats.org/presentationml/2006/main">
  <p:tag name="NUM" val="9"/>
</p:tagLst>
</file>

<file path=ppt/tags/tag253.xml><?xml version="1.0" encoding="utf-8"?>
<p:tagLst xmlns:a="http://schemas.openxmlformats.org/drawingml/2006/main" xmlns:r="http://schemas.openxmlformats.org/officeDocument/2006/relationships" xmlns:p="http://schemas.openxmlformats.org/presentationml/2006/main">
  <p:tag name="NUM" val="10"/>
</p:tagLst>
</file>

<file path=ppt/tags/tag254.xml><?xml version="1.0" encoding="utf-8"?>
<p:tagLst xmlns:a="http://schemas.openxmlformats.org/drawingml/2006/main" xmlns:r="http://schemas.openxmlformats.org/officeDocument/2006/relationships" xmlns:p="http://schemas.openxmlformats.org/presentationml/2006/main">
  <p:tag name="NUM" val="11"/>
</p:tagLst>
</file>

<file path=ppt/tags/tag255.xml><?xml version="1.0" encoding="utf-8"?>
<p:tagLst xmlns:a="http://schemas.openxmlformats.org/drawingml/2006/main" xmlns:r="http://schemas.openxmlformats.org/officeDocument/2006/relationships" xmlns:p="http://schemas.openxmlformats.org/presentationml/2006/main">
  <p:tag name="NUM" val="12"/>
</p:tagLst>
</file>

<file path=ppt/tags/tag256.xml><?xml version="1.0" encoding="utf-8"?>
<p:tagLst xmlns:a="http://schemas.openxmlformats.org/drawingml/2006/main" xmlns:r="http://schemas.openxmlformats.org/officeDocument/2006/relationships" xmlns:p="http://schemas.openxmlformats.org/presentationml/2006/main">
  <p:tag name="NUM" val="13"/>
</p:tagLst>
</file>

<file path=ppt/tags/tag257.xml><?xml version="1.0" encoding="utf-8"?>
<p:tagLst xmlns:a="http://schemas.openxmlformats.org/drawingml/2006/main" xmlns:r="http://schemas.openxmlformats.org/officeDocument/2006/relationships" xmlns:p="http://schemas.openxmlformats.org/presentationml/2006/main">
  <p:tag name="NUM" val="14"/>
</p:tagLst>
</file>

<file path=ppt/tags/tag258.xml><?xml version="1.0" encoding="utf-8"?>
<p:tagLst xmlns:a="http://schemas.openxmlformats.org/drawingml/2006/main" xmlns:r="http://schemas.openxmlformats.org/officeDocument/2006/relationships" xmlns:p="http://schemas.openxmlformats.org/presentationml/2006/main">
  <p:tag name="NUM" val="15"/>
</p:tagLst>
</file>

<file path=ppt/tags/tag259.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60.xml><?xml version="1.0" encoding="utf-8"?>
<p:tagLst xmlns:a="http://schemas.openxmlformats.org/drawingml/2006/main" xmlns:r="http://schemas.openxmlformats.org/officeDocument/2006/relationships" xmlns:p="http://schemas.openxmlformats.org/presentationml/2006/main">
  <p:tag name="NUM" val="2"/>
</p:tagLst>
</file>

<file path=ppt/tags/tag261.xml><?xml version="1.0" encoding="utf-8"?>
<p:tagLst xmlns:a="http://schemas.openxmlformats.org/drawingml/2006/main" xmlns:r="http://schemas.openxmlformats.org/officeDocument/2006/relationships" xmlns:p="http://schemas.openxmlformats.org/presentationml/2006/main">
  <p:tag name="NUM" val="3"/>
</p:tagLst>
</file>

<file path=ppt/tags/tag262.xml><?xml version="1.0" encoding="utf-8"?>
<p:tagLst xmlns:a="http://schemas.openxmlformats.org/drawingml/2006/main" xmlns:r="http://schemas.openxmlformats.org/officeDocument/2006/relationships" xmlns:p="http://schemas.openxmlformats.org/presentationml/2006/main">
  <p:tag name="NUM" val="4"/>
</p:tagLst>
</file>

<file path=ppt/tags/tag263.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7"/>
</p:tagLst>
</file>

<file path=ppt/tags/tag52.xml><?xml version="1.0" encoding="utf-8"?>
<p:tagLst xmlns:a="http://schemas.openxmlformats.org/drawingml/2006/main" xmlns:r="http://schemas.openxmlformats.org/officeDocument/2006/relationships" xmlns:p="http://schemas.openxmlformats.org/presentationml/2006/main">
  <p:tag name="NUM" val="8"/>
</p:tagLst>
</file>

<file path=ppt/tags/tag53.xml><?xml version="1.0" encoding="utf-8"?>
<p:tagLst xmlns:a="http://schemas.openxmlformats.org/drawingml/2006/main" xmlns:r="http://schemas.openxmlformats.org/officeDocument/2006/relationships" xmlns:p="http://schemas.openxmlformats.org/presentationml/2006/main">
  <p:tag name="NUM" val="9"/>
</p:tagLst>
</file>

<file path=ppt/tags/tag54.xml><?xml version="1.0" encoding="utf-8"?>
<p:tagLst xmlns:a="http://schemas.openxmlformats.org/drawingml/2006/main" xmlns:r="http://schemas.openxmlformats.org/officeDocument/2006/relationships" xmlns:p="http://schemas.openxmlformats.org/presentationml/2006/main">
  <p:tag name="NUM" val="10"/>
</p:tagLst>
</file>

<file path=ppt/tags/tag55.xml><?xml version="1.0" encoding="utf-8"?>
<p:tagLst xmlns:a="http://schemas.openxmlformats.org/drawingml/2006/main" xmlns:r="http://schemas.openxmlformats.org/officeDocument/2006/relationships" xmlns:p="http://schemas.openxmlformats.org/presentationml/2006/main">
  <p:tag name="NUM" val="11"/>
</p:tagLst>
</file>

<file path=ppt/tags/tag56.xml><?xml version="1.0" encoding="utf-8"?>
<p:tagLst xmlns:a="http://schemas.openxmlformats.org/drawingml/2006/main" xmlns:r="http://schemas.openxmlformats.org/officeDocument/2006/relationships" xmlns:p="http://schemas.openxmlformats.org/presentationml/2006/main">
  <p:tag name="NUM" val="12"/>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5"/>
</p:tagLst>
</file>

<file path=ppt/tags/tag83.xml><?xml version="1.0" encoding="utf-8"?>
<p:tagLst xmlns:a="http://schemas.openxmlformats.org/drawingml/2006/main" xmlns:r="http://schemas.openxmlformats.org/officeDocument/2006/relationships" xmlns:p="http://schemas.openxmlformats.org/presentationml/2006/main">
  <p:tag name="NUM" val="6"/>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89.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7"/>
</p:tagLst>
</file>

<file path=ppt/tags/tag91.xml><?xml version="1.0" encoding="utf-8"?>
<p:tagLst xmlns:a="http://schemas.openxmlformats.org/drawingml/2006/main" xmlns:r="http://schemas.openxmlformats.org/officeDocument/2006/relationships" xmlns:p="http://schemas.openxmlformats.org/presentationml/2006/main">
  <p:tag name="NUM" val="8"/>
</p:tagLst>
</file>

<file path=ppt/tags/tag92.xml><?xml version="1.0" encoding="utf-8"?>
<p:tagLst xmlns:a="http://schemas.openxmlformats.org/drawingml/2006/main" xmlns:r="http://schemas.openxmlformats.org/officeDocument/2006/relationships" xmlns:p="http://schemas.openxmlformats.org/presentationml/2006/main">
  <p:tag name="NUM" val="9"/>
</p:tagLst>
</file>

<file path=ppt/tags/tag93.xml><?xml version="1.0" encoding="utf-8"?>
<p:tagLst xmlns:a="http://schemas.openxmlformats.org/drawingml/2006/main" xmlns:r="http://schemas.openxmlformats.org/officeDocument/2006/relationships" xmlns:p="http://schemas.openxmlformats.org/presentationml/2006/main">
  <p:tag name="NUM" val="10"/>
</p:tagLst>
</file>

<file path=ppt/tags/tag94.xml><?xml version="1.0" encoding="utf-8"?>
<p:tagLst xmlns:a="http://schemas.openxmlformats.org/drawingml/2006/main" xmlns:r="http://schemas.openxmlformats.org/officeDocument/2006/relationships" xmlns:p="http://schemas.openxmlformats.org/presentationml/2006/main">
  <p:tag name="NUM" val="11"/>
</p:tagLst>
</file>

<file path=ppt/tags/tag95.xml><?xml version="1.0" encoding="utf-8"?>
<p:tagLst xmlns:a="http://schemas.openxmlformats.org/drawingml/2006/main" xmlns:r="http://schemas.openxmlformats.org/officeDocument/2006/relationships" xmlns:p="http://schemas.openxmlformats.org/presentationml/2006/main">
  <p:tag name="NUM" val="12"/>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7_Office Theme">
  <a:themeElements>
    <a:clrScheme name="Royal College Colour Palette">
      <a:dk1>
        <a:sysClr val="windowText" lastClr="000000"/>
      </a:dk1>
      <a:lt1>
        <a:sysClr val="window" lastClr="FFFFFF"/>
      </a:lt1>
      <a:dk2>
        <a:srgbClr val="003152"/>
      </a:dk2>
      <a:lt2>
        <a:srgbClr val="DBD0AB"/>
      </a:lt2>
      <a:accent1>
        <a:srgbClr val="998D5F"/>
      </a:accent1>
      <a:accent2>
        <a:srgbClr val="557FA6"/>
      </a:accent2>
      <a:accent3>
        <a:srgbClr val="C8B385"/>
      </a:accent3>
      <a:accent4>
        <a:srgbClr val="D8DFE0"/>
      </a:accent4>
      <a:accent5>
        <a:srgbClr val="BBC7D9"/>
      </a:accent5>
      <a:accent6>
        <a:srgbClr val="414F5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TotalTime>
  <Words>3177</Words>
  <Application>Microsoft Office PowerPoint</Application>
  <PresentationFormat>On-screen Show (4:3)</PresentationFormat>
  <Paragraphs>482</Paragraphs>
  <Slides>43</Slides>
  <Notes>43</Notes>
  <HiddenSlides>0</HiddenSlides>
  <MMClips>0</MMClips>
  <ScaleCrop>false</ScaleCrop>
  <HeadingPairs>
    <vt:vector size="4" baseType="variant">
      <vt:variant>
        <vt:lpstr>Theme</vt:lpstr>
      </vt:variant>
      <vt:variant>
        <vt:i4>6</vt:i4>
      </vt:variant>
      <vt:variant>
        <vt:lpstr>Slide Titles</vt:lpstr>
      </vt:variant>
      <vt:variant>
        <vt:i4>43</vt:i4>
      </vt:variant>
    </vt:vector>
  </HeadingPairs>
  <TitlesOfParts>
    <vt:vector size="49" baseType="lpstr">
      <vt:lpstr>Office Theme</vt:lpstr>
      <vt:lpstr>1_Office Theme</vt:lpstr>
      <vt:lpstr>17_Office Theme</vt:lpstr>
      <vt:lpstr>18_Office Theme</vt:lpstr>
      <vt:lpstr>19_Office Theme</vt:lpstr>
      <vt:lpstr>2_Office Theme</vt:lpstr>
      <vt:lpstr>Aidez-nous à passer le mot</vt:lpstr>
      <vt:lpstr>PowerPoint Presentation</vt:lpstr>
      <vt:lpstr>Pourquoi changer?</vt:lpstr>
      <vt:lpstr>Pourquoi changer?</vt:lpstr>
      <vt:lpstr>Pourquoi changer?</vt:lpstr>
      <vt:lpstr>Pourquoi changer?</vt:lpstr>
      <vt:lpstr>Pourquoi changer?</vt:lpstr>
      <vt:lpstr>PowerPoint Presentation</vt:lpstr>
      <vt:lpstr>L’approche par compétence en formation médicale</vt:lpstr>
      <vt:lpstr>Priorités de l’approche par compétence</vt:lpstr>
      <vt:lpstr>Une nouvelle initiative - CPC:  La compétence par conception</vt:lpstr>
      <vt:lpstr>Pourquoi adopter la CPC? </vt:lpstr>
      <vt:lpstr>Nouvel univers : La CPC</vt:lpstr>
      <vt:lpstr>Objectif de la CPC</vt:lpstr>
      <vt:lpstr>Période de questions</vt:lpstr>
      <vt:lpstr>PowerPoint Presentation</vt:lpstr>
      <vt:lpstr>Le continuum de  la compétence</vt:lpstr>
      <vt:lpstr>Jalons et APC à chaque étape de la progression</vt:lpstr>
      <vt:lpstr>Enseignement et évaluation avec les jalons et les APC</vt:lpstr>
      <vt:lpstr>Jalons et activités professionnelles confiables (APC)</vt:lpstr>
      <vt:lpstr>Décomposer les jalons</vt:lpstr>
      <vt:lpstr>Utilité des jalons et des APC</vt:lpstr>
      <vt:lpstr>Période de questions</vt:lpstr>
      <vt:lpstr>PowerPoint Presentation</vt:lpstr>
      <vt:lpstr>CanMEDS 2015 :  Éléments nouveaux</vt:lpstr>
      <vt:lpstr>Disciplines des cohortes 1 et 2  adoptant CanMEDS 2015</vt:lpstr>
      <vt:lpstr>Addenda spécial à CanMEDS 2015 sur les objectifs de formation</vt:lpstr>
      <vt:lpstr>Addenda spécial à CanMEDS 2015 sur les objectifs de formation (suite)</vt:lpstr>
      <vt:lpstr>Période de questions</vt:lpstr>
      <vt:lpstr>PowerPoint Presentation</vt:lpstr>
      <vt:lpstr>Changement au déploiement de la CPC pour la cohorte 1</vt:lpstr>
      <vt:lpstr>Calendrier de mise en œuvre  proposé : toutes les disciplines</vt:lpstr>
      <vt:lpstr>En quoi consiste  la mise en œuvre?</vt:lpstr>
      <vt:lpstr>DPC fondé sur les compétences</vt:lpstr>
      <vt:lpstr>DPC fondé sur les compétences :  Prochaines étapes</vt:lpstr>
      <vt:lpstr>Période de questions</vt:lpstr>
      <vt:lpstr>PowerPoint Presentation</vt:lpstr>
      <vt:lpstr>Vision technologique — Portfolio électronique MAINPORT</vt:lpstr>
      <vt:lpstr>Collaborer pour mettre au point des solutions technologiques</vt:lpstr>
      <vt:lpstr>Période de questions</vt:lpstr>
      <vt:lpstr>Résumé</vt:lpstr>
      <vt:lpstr>Ressources sur la CPC et CanMEDS</vt:lpstr>
      <vt:lpstr>Votre opinion compte</vt:lpstr>
    </vt:vector>
  </TitlesOfParts>
  <Company>Royal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Mohr, Crystal</dc:creator>
  <cp:lastModifiedBy>Hesson, Tammy</cp:lastModifiedBy>
  <cp:revision>65</cp:revision>
  <cp:lastPrinted>2016-02-26T12:42:22Z</cp:lastPrinted>
  <dcterms:created xsi:type="dcterms:W3CDTF">2015-07-30T15:28:11Z</dcterms:created>
  <dcterms:modified xsi:type="dcterms:W3CDTF">2016-11-25T17:07:46Z</dcterms:modified>
</cp:coreProperties>
</file>