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34"/>
  </p:notesMasterIdLst>
  <p:sldIdLst>
    <p:sldId id="326" r:id="rId2"/>
    <p:sldId id="298" r:id="rId3"/>
    <p:sldId id="300" r:id="rId4"/>
    <p:sldId id="302" r:id="rId5"/>
    <p:sldId id="264" r:id="rId6"/>
    <p:sldId id="305" r:id="rId7"/>
    <p:sldId id="306" r:id="rId8"/>
    <p:sldId id="307" r:id="rId9"/>
    <p:sldId id="308" r:id="rId10"/>
    <p:sldId id="309" r:id="rId11"/>
    <p:sldId id="310" r:id="rId12"/>
    <p:sldId id="311" r:id="rId13"/>
    <p:sldId id="312" r:id="rId14"/>
    <p:sldId id="313" r:id="rId15"/>
    <p:sldId id="314" r:id="rId16"/>
    <p:sldId id="315" r:id="rId17"/>
    <p:sldId id="278" r:id="rId18"/>
    <p:sldId id="317" r:id="rId19"/>
    <p:sldId id="277" r:id="rId20"/>
    <p:sldId id="257" r:id="rId21"/>
    <p:sldId id="258" r:id="rId22"/>
    <p:sldId id="259" r:id="rId23"/>
    <p:sldId id="319" r:id="rId24"/>
    <p:sldId id="332" r:id="rId25"/>
    <p:sldId id="328" r:id="rId26"/>
    <p:sldId id="331" r:id="rId27"/>
    <p:sldId id="321" r:id="rId28"/>
    <p:sldId id="322" r:id="rId29"/>
    <p:sldId id="323" r:id="rId30"/>
    <p:sldId id="324" r:id="rId31"/>
    <p:sldId id="325" r:id="rId32"/>
    <p:sldId id="329" r:id="rId33"/>
  </p:sldIdLst>
  <p:sldSz cx="9144000" cy="5143500" type="screen16x9"/>
  <p:notesSz cx="7010400" cy="9296400"/>
  <p:embeddedFontLst>
    <p:embeddedFont>
      <p:font typeface="Verdana" panose="020B060403050404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3KcokNKh+gJD4okmn/R8MjDMb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1B994D3-63A7-4192-B596-1D38F0F88E7B}">
  <a:tblStyle styleId="{01B994D3-63A7-4192-B596-1D38F0F88E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5"/>
    <p:restoredTop sz="81900" autoAdjust="0"/>
  </p:normalViewPr>
  <p:slideViewPr>
    <p:cSldViewPr snapToGrid="0">
      <p:cViewPr>
        <p:scale>
          <a:sx n="73" d="100"/>
          <a:sy n="73" d="100"/>
        </p:scale>
        <p:origin x="-96" y="-16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2881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28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rgbClr val="FF0000"/>
                </a:solidFill>
              </a:rPr>
              <a:t>Your program is designed to deliver competence physicians able to meet societal needs.  </a:t>
            </a:r>
            <a:endParaRPr lang="en-CA" dirty="0"/>
          </a:p>
          <a:p>
            <a:pPr marL="0" lvl="0" indent="0" algn="l" rtl="0">
              <a:spcBef>
                <a:spcPts val="0"/>
              </a:spcBef>
              <a:spcAft>
                <a:spcPts val="0"/>
              </a:spcAft>
              <a:buNone/>
            </a:pPr>
            <a:endParaRPr lang="en-CA" dirty="0">
              <a:solidFill>
                <a:srgbClr val="FF0000"/>
              </a:solidFill>
            </a:endParaRPr>
          </a:p>
          <a:p>
            <a:pPr marL="0" lvl="0" indent="0" algn="l" rtl="0">
              <a:spcBef>
                <a:spcPts val="0"/>
              </a:spcBef>
              <a:spcAft>
                <a:spcPts val="0"/>
              </a:spcAft>
              <a:buNone/>
            </a:pPr>
            <a:r>
              <a:rPr lang="en-CA" sz="1200" dirty="0">
                <a:solidFill>
                  <a:schemeClr val="dk1"/>
                </a:solidFill>
                <a:latin typeface="Calibri"/>
                <a:ea typeface="Calibri"/>
                <a:cs typeface="Calibri"/>
                <a:sym typeface="Calibri"/>
              </a:rPr>
              <a:t>Even if you have not yet begun the CBD specialty design workshops, you can perform this step.</a:t>
            </a:r>
            <a:endParaRPr lang="en-CA" dirty="0"/>
          </a:p>
          <a:p>
            <a:pPr marL="0" lvl="0" indent="0" algn="l" rtl="0">
              <a:spcBef>
                <a:spcPts val="0"/>
              </a:spcBef>
              <a:spcAft>
                <a:spcPts val="0"/>
              </a:spcAft>
              <a:buNone/>
            </a:pPr>
            <a:r>
              <a:rPr lang="en-CA" sz="1200" dirty="0">
                <a:solidFill>
                  <a:schemeClr val="dk1"/>
                </a:solidFill>
                <a:latin typeface="Calibri"/>
                <a:ea typeface="Calibri"/>
                <a:cs typeface="Calibri"/>
                <a:sym typeface="Calibri"/>
              </a:rPr>
              <a:t>•	Review your current program objectives to prioritize the most  important ones. </a:t>
            </a:r>
            <a:endParaRPr lang="en-CA" dirty="0"/>
          </a:p>
          <a:p>
            <a:pPr marL="0" lvl="0" indent="0" algn="l" rtl="0">
              <a:spcBef>
                <a:spcPts val="0"/>
              </a:spcBef>
              <a:spcAft>
                <a:spcPts val="0"/>
              </a:spcAft>
              <a:buNone/>
            </a:pPr>
            <a:r>
              <a:rPr lang="en-CA" sz="1200" dirty="0">
                <a:solidFill>
                  <a:schemeClr val="dk1"/>
                </a:solidFill>
                <a:latin typeface="Calibri"/>
                <a:ea typeface="Calibri"/>
                <a:cs typeface="Calibri"/>
                <a:sym typeface="Calibri"/>
              </a:rPr>
              <a:t>•	Identify the redundant objectives.</a:t>
            </a:r>
            <a:endParaRPr lang="en-CA" dirty="0"/>
          </a:p>
          <a:p>
            <a:pPr marL="0" lvl="0" indent="0" algn="l" rtl="0">
              <a:spcBef>
                <a:spcPts val="0"/>
              </a:spcBef>
              <a:spcAft>
                <a:spcPts val="0"/>
              </a:spcAft>
              <a:buNone/>
            </a:pPr>
            <a:r>
              <a:rPr lang="en-CA" sz="1200" dirty="0">
                <a:solidFill>
                  <a:schemeClr val="dk1"/>
                </a:solidFill>
                <a:latin typeface="Calibri"/>
                <a:ea typeface="Calibri"/>
                <a:cs typeface="Calibri"/>
                <a:sym typeface="Calibri"/>
              </a:rPr>
              <a:t>•	Identify any gaps. If there are any objectives missing, go back to  the CanMEDS framework to identify potential missing  elements  of intrinsic competencies.</a:t>
            </a:r>
            <a:endParaRPr lang="en-CA" dirty="0"/>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640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This is a step best done with your team. Once assembled, set up a meeting and:</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Choose your curriculum mapping tool.  </a:t>
            </a:r>
          </a:p>
          <a:p>
            <a:pPr marL="0" lvl="0" indent="0" algn="l" rtl="0">
              <a:spcBef>
                <a:spcPts val="0"/>
              </a:spcBef>
              <a:spcAft>
                <a:spcPts val="0"/>
              </a:spcAft>
              <a:buNone/>
            </a:pPr>
            <a:r>
              <a:rPr lang="en-CA" dirty="0"/>
              <a:t>Discuss how the different parts of your existing program fit together</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20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519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867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sz="1200" dirty="0">
                <a:solidFill>
                  <a:schemeClr val="dk1"/>
                </a:solidFill>
                <a:latin typeface="Calibri"/>
                <a:ea typeface="Calibri"/>
                <a:cs typeface="Calibri"/>
                <a:sym typeface="Calibri"/>
              </a:rPr>
              <a:t>Understanding your current program will help you to identify how and when residents will be able to work on specific EPAs.</a:t>
            </a:r>
            <a:endParaRPr lang="en-CA" dirty="0"/>
          </a:p>
          <a:p>
            <a:pPr marL="0" lvl="0" indent="0" algn="l" rtl="0">
              <a:spcBef>
                <a:spcPts val="0"/>
              </a:spcBef>
              <a:spcAft>
                <a:spcPts val="0"/>
              </a:spcAft>
              <a:buNone/>
            </a:pPr>
            <a:r>
              <a:rPr lang="en-CA" sz="1200" dirty="0">
                <a:solidFill>
                  <a:schemeClr val="dk1"/>
                </a:solidFill>
                <a:latin typeface="Calibri"/>
                <a:ea typeface="Calibri"/>
                <a:cs typeface="Calibri"/>
                <a:sym typeface="Calibri"/>
              </a:rPr>
              <a:t> </a:t>
            </a:r>
            <a:endParaRPr lang="en-CA" dirty="0"/>
          </a:p>
          <a:p>
            <a:pPr marL="0" marR="0" lvl="0" indent="0" algn="l" rtl="0">
              <a:lnSpc>
                <a:spcPct val="100000"/>
              </a:lnSpc>
              <a:spcBef>
                <a:spcPts val="0"/>
              </a:spcBef>
              <a:spcAft>
                <a:spcPts val="0"/>
              </a:spcAft>
              <a:buClr>
                <a:schemeClr val="dk1"/>
              </a:buClr>
              <a:buSzPts val="1200"/>
              <a:buFont typeface="Calibri"/>
              <a:buNone/>
            </a:pPr>
            <a:r>
              <a:rPr lang="en-CA" dirty="0"/>
              <a:t>This is a complex task so be prepared to work on several iterations.  This step is something you should do with your team.</a:t>
            </a:r>
          </a:p>
          <a:p>
            <a:pPr marL="0" lvl="0" indent="0" algn="l" rtl="0">
              <a:spcBef>
                <a:spcPts val="0"/>
              </a:spcBef>
              <a:spcAft>
                <a:spcPts val="0"/>
              </a:spcAft>
              <a:buNone/>
            </a:pPr>
            <a:endParaRPr lang="en-CA" b="1" dirty="0"/>
          </a:p>
          <a:p>
            <a:pPr marL="0" lvl="0" indent="0" algn="l" rtl="0">
              <a:spcBef>
                <a:spcPts val="0"/>
              </a:spcBef>
              <a:spcAft>
                <a:spcPts val="0"/>
              </a:spcAft>
              <a:buNone/>
            </a:pPr>
            <a:r>
              <a:rPr lang="en-CA" dirty="0"/>
              <a:t>You may want to interview your residents in order to do this.  Ask them what they actually do on the rotations.</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92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On the other side, if you have an EPA for which you do not have a matched training or learning experience, this might be a problem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If service changes are required make sure you provide lots of advance notice.</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51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sz="1200" dirty="0">
                <a:solidFill>
                  <a:schemeClr val="dk1"/>
                </a:solidFill>
                <a:latin typeface="Calibri"/>
                <a:ea typeface="Calibri"/>
                <a:cs typeface="Calibri"/>
                <a:sym typeface="Calibri"/>
              </a:rPr>
              <a:t>You may need to re-arrange the EPAs in relation to the available training experiences in a rotation and compliance with accreditation standards.  This is a complex step but focusing some attention here will ensure that it is possible for your residents to achieve an EPA during the rotation (i.e., it may not be possible for residents to achieve a surgical EPA if they are in an ambulatory medical rotation).</a:t>
            </a:r>
            <a:endParaRPr lang="en-CA" dirty="0"/>
          </a:p>
          <a:p>
            <a:pPr marL="0" lvl="0" indent="0" algn="l" rtl="0">
              <a:spcBef>
                <a:spcPts val="0"/>
              </a:spcBef>
              <a:spcAft>
                <a:spcPts val="0"/>
              </a:spcAft>
              <a:buNone/>
            </a:pPr>
            <a:r>
              <a:rPr lang="en-CA" sz="1200" dirty="0">
                <a:solidFill>
                  <a:schemeClr val="dk1"/>
                </a:solidFill>
                <a:latin typeface="Calibri"/>
                <a:ea typeface="Calibri"/>
                <a:cs typeface="Calibri"/>
                <a:sym typeface="Calibri"/>
              </a:rPr>
              <a:t> </a:t>
            </a:r>
            <a:endParaRPr lang="en-CA" dirty="0"/>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15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1" name="Google Shape;291;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You will also be able to identify gaps and redundancies within your program and make required adjustments.</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22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CA" dirty="0"/>
              <a:t>This is all about logical assessment of progression, form more simple to more complex situation and </a:t>
            </a:r>
            <a:r>
              <a:rPr lang="en-CA" dirty="0" err="1"/>
              <a:t>assess,emts</a:t>
            </a:r>
            <a:endParaRPr dirty="0"/>
          </a:p>
        </p:txBody>
      </p:sp>
      <p:sp>
        <p:nvSpPr>
          <p:cNvPr id="282" name="Google Shape;282;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019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430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47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0373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4464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224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832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You will also be able to identify gaps and redundancies within your program and make required adjustments.</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36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solidFill>
                  <a:schemeClr val="dk1"/>
                </a:solidFill>
                <a:latin typeface="Calibri"/>
                <a:ea typeface="Calibri"/>
                <a:cs typeface="Calibri"/>
                <a:sym typeface="Calibri"/>
              </a:rPr>
              <a:t>Don’t forget that accreditation requires that your curriculum map include mapping to the CanMEDS Roles down to the level of enabling competencies, EPAs, Stage of residency training, required training experiences (how learned/taught) and assessment methods.</a:t>
            </a:r>
            <a:endParaRPr lang="en-CA" dirty="0"/>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7347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757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Regularly evaluating your program is part of the continuing improvement process.  Engage colleagues and residents in validating and adapting your program to improve the logical progression of training and help residents to become competent.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 curriculum mapping document is not necessarily a tool for clinicians, but listen to comments when they tell you that an EPA or a learning activity does not make sense in the context it is positioned</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376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067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571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0611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13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If you require more information about CBD, EPAs and milestones please visit our website or review the following presentation </a:t>
            </a:r>
            <a:br>
              <a:rPr lang="en-CA" dirty="0"/>
            </a:br>
            <a:r>
              <a:rPr lang="en-CA" dirty="0"/>
              <a:t>http://www-test.royalcollege.ca/rcsite/documents/cbd/cbd-rationale-april-2015-e.pptx.</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525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CA" dirty="0"/>
              <a:t>There are different ways to use EPAs to assess competence along the curriculum</a:t>
            </a:r>
            <a:endParaRPr dirty="0"/>
          </a:p>
          <a:p>
            <a:pPr marL="0" lvl="0" indent="0" algn="l" rtl="0">
              <a:spcBef>
                <a:spcPts val="0"/>
              </a:spcBef>
              <a:spcAft>
                <a:spcPts val="0"/>
              </a:spcAft>
              <a:buNone/>
            </a:pPr>
            <a:r>
              <a:rPr lang="en-CA" dirty="0"/>
              <a:t>The College chose this approach:  a certain number of EPAs are designed and specific for a defined stage. They must be performed with such ease that the Competence committee trust that the resident can move forward to the subsequent stage of the CBD. </a:t>
            </a:r>
            <a:endParaRPr dirty="0"/>
          </a:p>
          <a:p>
            <a:pPr marL="0" lvl="0" indent="0" algn="l" rtl="0">
              <a:spcBef>
                <a:spcPts val="0"/>
              </a:spcBef>
              <a:spcAft>
                <a:spcPts val="0"/>
              </a:spcAft>
              <a:buNone/>
            </a:pPr>
            <a:endParaRPr dirty="0"/>
          </a:p>
        </p:txBody>
      </p:sp>
      <p:sp>
        <p:nvSpPr>
          <p:cNvPr id="172" name="Google Shape;172;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717550" y="1162050"/>
            <a:ext cx="5575300" cy="3136900"/>
          </a:xfrm>
        </p:spPr>
      </p:sp>
      <p:sp>
        <p:nvSpPr>
          <p:cNvPr id="3" name="Espace réservé des notes 2"/>
          <p:cNvSpPr>
            <a:spLocks noGrp="1"/>
          </p:cNvSpPr>
          <p:nvPr>
            <p:ph type="body" idx="1"/>
          </p:nvPr>
        </p:nvSpPr>
        <p:spPr/>
        <p:txBody>
          <a:bodyPr/>
          <a:lstStyle/>
          <a:p>
            <a:endParaRPr lang="fr-FR" dirty="0"/>
          </a:p>
          <a:p>
            <a:r>
              <a:rPr lang="fr-FR" dirty="0"/>
              <a:t>It </a:t>
            </a:r>
            <a:r>
              <a:rPr lang="fr-FR" dirty="0" err="1"/>
              <a:t>is</a:t>
            </a:r>
            <a:r>
              <a:rPr lang="fr-FR" dirty="0"/>
              <a:t> a </a:t>
            </a:r>
            <a:r>
              <a:rPr lang="fr-FR" dirty="0" err="1"/>
              <a:t>map</a:t>
            </a:r>
            <a:r>
              <a:rPr lang="fr-FR" dirty="0"/>
              <a:t>. </a:t>
            </a:r>
          </a:p>
          <a:p>
            <a:r>
              <a:rPr lang="fr-FR" dirty="0"/>
              <a:t>How </a:t>
            </a:r>
            <a:r>
              <a:rPr lang="fr-FR" dirty="0" err="1"/>
              <a:t>we</a:t>
            </a:r>
            <a:r>
              <a:rPr lang="fr-FR" dirty="0"/>
              <a:t> </a:t>
            </a:r>
            <a:r>
              <a:rPr lang="fr-FR" dirty="0" err="1"/>
              <a:t>usually</a:t>
            </a:r>
            <a:r>
              <a:rPr lang="fr-FR" dirty="0"/>
              <a:t> uses </a:t>
            </a:r>
            <a:r>
              <a:rPr lang="fr-FR" dirty="0" err="1"/>
              <a:t>it</a:t>
            </a:r>
            <a:r>
              <a:rPr lang="fr-FR" dirty="0"/>
              <a:t> </a:t>
            </a:r>
            <a:r>
              <a:rPr lang="fr-FR" dirty="0" err="1"/>
              <a:t>is</a:t>
            </a:r>
            <a:r>
              <a:rPr lang="fr-FR" dirty="0"/>
              <a:t> to show the road  non how to </a:t>
            </a:r>
            <a:r>
              <a:rPr lang="fr-FR" dirty="0" err="1"/>
              <a:t>get</a:t>
            </a:r>
            <a:r>
              <a:rPr lang="fr-FR" dirty="0"/>
              <a:t> </a:t>
            </a:r>
            <a:r>
              <a:rPr lang="fr-FR" dirty="0" err="1"/>
              <a:t>form</a:t>
            </a:r>
            <a:r>
              <a:rPr lang="fr-FR" dirty="0"/>
              <a:t> point A to point Z</a:t>
            </a:r>
          </a:p>
          <a:p>
            <a:r>
              <a:rPr lang="fr-FR" dirty="0" err="1"/>
              <a:t>Your</a:t>
            </a:r>
            <a:r>
              <a:rPr lang="fr-FR" dirty="0"/>
              <a:t> curriculum </a:t>
            </a:r>
            <a:r>
              <a:rPr lang="fr-FR" dirty="0" err="1"/>
              <a:t>map</a:t>
            </a:r>
            <a:r>
              <a:rPr lang="fr-FR" dirty="0"/>
              <a:t> </a:t>
            </a:r>
            <a:r>
              <a:rPr lang="fr-FR" dirty="0" err="1"/>
              <a:t>will</a:t>
            </a:r>
            <a:r>
              <a:rPr lang="fr-FR" dirty="0"/>
              <a:t> </a:t>
            </a:r>
            <a:r>
              <a:rPr lang="fr-FR" dirty="0" err="1"/>
              <a:t>basically</a:t>
            </a:r>
            <a:r>
              <a:rPr lang="fr-FR" dirty="0"/>
              <a:t> show all the </a:t>
            </a:r>
            <a:r>
              <a:rPr lang="fr-FR" dirty="0" err="1"/>
              <a:t>required</a:t>
            </a:r>
            <a:r>
              <a:rPr lang="fr-FR" dirty="0"/>
              <a:t> training </a:t>
            </a:r>
            <a:r>
              <a:rPr lang="fr-FR" dirty="0" err="1"/>
              <a:t>experiences</a:t>
            </a:r>
            <a:r>
              <a:rPr lang="fr-FR" dirty="0"/>
              <a:t>, the </a:t>
            </a:r>
            <a:r>
              <a:rPr lang="fr-FR" dirty="0" err="1"/>
              <a:t>assessment</a:t>
            </a:r>
            <a:r>
              <a:rPr lang="fr-FR" dirty="0"/>
              <a:t> plan, </a:t>
            </a:r>
            <a:r>
              <a:rPr lang="fr-FR" dirty="0" err="1"/>
              <a:t>what</a:t>
            </a:r>
            <a:r>
              <a:rPr lang="fr-FR" dirty="0"/>
              <a:t>  are </a:t>
            </a:r>
            <a:r>
              <a:rPr lang="fr-FR" dirty="0" err="1"/>
              <a:t>needed</a:t>
            </a:r>
            <a:r>
              <a:rPr lang="fr-FR" dirty="0"/>
              <a:t> to </a:t>
            </a:r>
            <a:r>
              <a:rPr lang="fr-FR" dirty="0" err="1"/>
              <a:t>assess</a:t>
            </a:r>
            <a:r>
              <a:rPr lang="fr-FR" dirty="0"/>
              <a:t> progression of </a:t>
            </a:r>
            <a:r>
              <a:rPr lang="fr-FR" dirty="0" err="1"/>
              <a:t>he</a:t>
            </a:r>
            <a:r>
              <a:rPr lang="fr-FR" dirty="0"/>
              <a:t> </a:t>
            </a:r>
            <a:r>
              <a:rPr lang="fr-FR" dirty="0" err="1"/>
              <a:t>resident</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48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532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91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Ensure that your team understands the educational design of CBD.</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66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4143673-D33B-5D43-ACA7-F7688A78840F}"/>
              </a:ext>
            </a:extLst>
          </p:cNvPr>
          <p:cNvPicPr>
            <a:picLocks noChangeAspect="1"/>
          </p:cNvPicPr>
          <p:nvPr userDrawn="1"/>
        </p:nvPicPr>
        <p:blipFill>
          <a:blip r:embed="rId2"/>
          <a:stretch>
            <a:fillRect/>
          </a:stretch>
        </p:blipFill>
        <p:spPr>
          <a:xfrm>
            <a:off x="4230" y="0"/>
            <a:ext cx="9135542" cy="5143500"/>
          </a:xfrm>
          <a:prstGeom prst="rect">
            <a:avLst/>
          </a:prstGeom>
        </p:spPr>
      </p:pic>
      <p:sp>
        <p:nvSpPr>
          <p:cNvPr id="2" name="Title 1">
            <a:extLst>
              <a:ext uri="{FF2B5EF4-FFF2-40B4-BE49-F238E27FC236}">
                <a16:creationId xmlns:a16="http://schemas.microsoft.com/office/drawing/2014/main" xmlns="" id="{D15DD9E0-B3ED-724F-9028-69BE23880944}"/>
              </a:ext>
            </a:extLst>
          </p:cNvPr>
          <p:cNvSpPr>
            <a:spLocks noGrp="1"/>
          </p:cNvSpPr>
          <p:nvPr>
            <p:ph type="ctrTitle"/>
          </p:nvPr>
        </p:nvSpPr>
        <p:spPr>
          <a:xfrm>
            <a:off x="1126150" y="772379"/>
            <a:ext cx="6486524" cy="1192007"/>
          </a:xfrm>
          <a:prstGeom prst="rect">
            <a:avLst/>
          </a:prstGeom>
        </p:spPr>
        <p:txBody>
          <a:bodyPr anchor="b">
            <a:noAutofit/>
          </a:bodyPr>
          <a:lstStyle>
            <a:lvl1pPr algn="l">
              <a:defRPr sz="4100"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4D708D59-5533-984A-ABC7-8D0F7571CAFA}"/>
              </a:ext>
            </a:extLst>
          </p:cNvPr>
          <p:cNvSpPr>
            <a:spLocks noGrp="1"/>
          </p:cNvSpPr>
          <p:nvPr>
            <p:ph type="subTitle" idx="1"/>
          </p:nvPr>
        </p:nvSpPr>
        <p:spPr>
          <a:xfrm>
            <a:off x="1126148" y="1981072"/>
            <a:ext cx="6486525" cy="760724"/>
          </a:xfrm>
          <a:prstGeom prst="rect">
            <a:avLst/>
          </a:prstGeom>
        </p:spPr>
        <p:txBody>
          <a:bodyPr>
            <a:noAutofit/>
          </a:bodyPr>
          <a:lstStyle>
            <a:lvl1pPr marL="0" indent="0" algn="l">
              <a:buNone/>
              <a:defRPr sz="21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pic>
        <p:nvPicPr>
          <p:cNvPr id="5" name="Picture 4">
            <a:extLst>
              <a:ext uri="{FF2B5EF4-FFF2-40B4-BE49-F238E27FC236}">
                <a16:creationId xmlns:a16="http://schemas.microsoft.com/office/drawing/2014/main" xmlns="" id="{C7C9A4B9-2D6F-B744-9793-7FA2200A0F4B}"/>
              </a:ext>
            </a:extLst>
          </p:cNvPr>
          <p:cNvPicPr>
            <a:picLocks noChangeAspect="1"/>
          </p:cNvPicPr>
          <p:nvPr userDrawn="1"/>
        </p:nvPicPr>
        <p:blipFill>
          <a:blip r:embed="rId3"/>
          <a:stretch>
            <a:fillRect/>
          </a:stretch>
        </p:blipFill>
        <p:spPr>
          <a:xfrm>
            <a:off x="782193" y="338973"/>
            <a:ext cx="1687068" cy="741998"/>
          </a:xfrm>
          <a:prstGeom prst="rect">
            <a:avLst/>
          </a:prstGeom>
        </p:spPr>
      </p:pic>
      <p:sp>
        <p:nvSpPr>
          <p:cNvPr id="9" name="TextBox 10">
            <a:extLst>
              <a:ext uri="{FF2B5EF4-FFF2-40B4-BE49-F238E27FC236}">
                <a16:creationId xmlns:a16="http://schemas.microsoft.com/office/drawing/2014/main" xmlns="" id="{BE7DEA5C-B7FD-BD4B-9ABC-37ED1E0B54FB}"/>
              </a:ext>
            </a:extLst>
          </p:cNvPr>
          <p:cNvSpPr txBox="1"/>
          <p:nvPr userDrawn="1"/>
        </p:nvSpPr>
        <p:spPr>
          <a:xfrm>
            <a:off x="1126151" y="2498557"/>
            <a:ext cx="498763" cy="346249"/>
          </a:xfrm>
          <a:prstGeom prst="rect">
            <a:avLst/>
          </a:prstGeom>
          <a:noFill/>
        </p:spPr>
        <p:txBody>
          <a:bodyPr wrap="square" lIns="68579" tIns="34289" rIns="68579" bIns="342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buClrTx/>
              <a:buFontTx/>
              <a:buNone/>
            </a:pPr>
            <a:r>
              <a:rPr lang="en-US" sz="1800" b="1" dirty="0">
                <a:solidFill>
                  <a:srgbClr val="FFCD00"/>
                </a:solidFill>
              </a:rPr>
              <a:t>•••</a:t>
            </a:r>
          </a:p>
        </p:txBody>
      </p:sp>
    </p:spTree>
    <p:extLst>
      <p:ext uri="{BB962C8B-B14F-4D97-AF65-F5344CB8AC3E}">
        <p14:creationId xmlns:p14="http://schemas.microsoft.com/office/powerpoint/2010/main" val="3008147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7B11EF-6B8C-F34B-9A29-C5DC8D8AD785}"/>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6EC57A-5081-654F-BF09-F77FD92FEA79}"/>
              </a:ext>
            </a:extLst>
          </p:cNvPr>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9BAE5C-6A17-B24C-9544-D5A521F6254F}"/>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9" name="Footer Placeholder 8">
            <a:extLst>
              <a:ext uri="{FF2B5EF4-FFF2-40B4-BE49-F238E27FC236}">
                <a16:creationId xmlns:a16="http://schemas.microsoft.com/office/drawing/2014/main" xmlns="" id="{2C155027-0F0B-144E-9D35-44405E9ADFD6}"/>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10" name="Slide Number Placeholder 9">
            <a:extLst>
              <a:ext uri="{FF2B5EF4-FFF2-40B4-BE49-F238E27FC236}">
                <a16:creationId xmlns:a16="http://schemas.microsoft.com/office/drawing/2014/main" xmlns="" id="{A8429DA9-6506-F248-8BF7-A4184467E422}"/>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37230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F7A13-1565-F645-810B-FC23B5559F2B}"/>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916EF9D-F47C-6E40-8C1D-BCBDAE96147C}"/>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xmlns="" id="{07EDAE58-F8E0-234E-94B3-D3596EE127AB}"/>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9" name="Footer Placeholder 8">
            <a:extLst>
              <a:ext uri="{FF2B5EF4-FFF2-40B4-BE49-F238E27FC236}">
                <a16:creationId xmlns:a16="http://schemas.microsoft.com/office/drawing/2014/main" xmlns="" id="{4276A87F-C9C4-ED48-B6E9-1A08D898000A}"/>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10" name="Slide Number Placeholder 9">
            <a:extLst>
              <a:ext uri="{FF2B5EF4-FFF2-40B4-BE49-F238E27FC236}">
                <a16:creationId xmlns:a16="http://schemas.microsoft.com/office/drawing/2014/main" xmlns="" id="{67E50796-3DBD-D54A-9C82-5EC70B836A5E}"/>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273368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98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F885120-0513-1C4D-8FE6-38F5392990C1}"/>
              </a:ext>
            </a:extLst>
          </p:cNvPr>
          <p:cNvSpPr/>
          <p:nvPr userDrawn="1"/>
        </p:nvSpPr>
        <p:spPr>
          <a:xfrm>
            <a:off x="0" y="0"/>
            <a:ext cx="9144000" cy="37953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buFontTx/>
              <a:buNone/>
            </a:pPr>
            <a:endParaRPr lang="en-US" sz="1400" kern="1200">
              <a:solidFill>
                <a:srgbClr val="00A3AD"/>
              </a:solidFill>
            </a:endParaRPr>
          </a:p>
        </p:txBody>
      </p:sp>
      <p:pic>
        <p:nvPicPr>
          <p:cNvPr id="2" name="Picture 1">
            <a:extLst>
              <a:ext uri="{FF2B5EF4-FFF2-40B4-BE49-F238E27FC236}">
                <a16:creationId xmlns:a16="http://schemas.microsoft.com/office/drawing/2014/main" xmlns="" id="{7418A417-648A-8340-AE41-4375D377BBC4}"/>
              </a:ext>
            </a:extLst>
          </p:cNvPr>
          <p:cNvPicPr>
            <a:picLocks noChangeAspect="1"/>
          </p:cNvPicPr>
          <p:nvPr userDrawn="1"/>
        </p:nvPicPr>
        <p:blipFill>
          <a:blip r:embed="rId2"/>
          <a:stretch>
            <a:fillRect/>
          </a:stretch>
        </p:blipFill>
        <p:spPr>
          <a:xfrm>
            <a:off x="3771336" y="4029992"/>
            <a:ext cx="1601332" cy="704289"/>
          </a:xfrm>
          <a:prstGeom prst="rect">
            <a:avLst/>
          </a:prstGeom>
        </p:spPr>
      </p:pic>
      <p:sp>
        <p:nvSpPr>
          <p:cNvPr id="7" name="Title 1">
            <a:extLst>
              <a:ext uri="{FF2B5EF4-FFF2-40B4-BE49-F238E27FC236}">
                <a16:creationId xmlns:a16="http://schemas.microsoft.com/office/drawing/2014/main" xmlns="" id="{F6E7057C-9B99-BE42-B0BA-55701CE95427}"/>
              </a:ext>
            </a:extLst>
          </p:cNvPr>
          <p:cNvSpPr>
            <a:spLocks noGrp="1"/>
          </p:cNvSpPr>
          <p:nvPr>
            <p:ph type="title"/>
          </p:nvPr>
        </p:nvSpPr>
        <p:spPr>
          <a:xfrm>
            <a:off x="628650" y="1371901"/>
            <a:ext cx="7886700" cy="567516"/>
          </a:xfrm>
          <a:prstGeom prst="rect">
            <a:avLst/>
          </a:prstGeom>
        </p:spPr>
        <p:txBody>
          <a:bodyPr/>
          <a:lstStyle>
            <a:lvl1pPr algn="ctr">
              <a:defRPr sz="3600">
                <a:solidFill>
                  <a:schemeClr val="accent3"/>
                </a:solidFill>
              </a:defRPr>
            </a:lvl1pPr>
          </a:lstStyle>
          <a:p>
            <a:r>
              <a:rPr lang="en-US" dirty="0"/>
              <a:t>Click to edit Master title style</a:t>
            </a:r>
          </a:p>
        </p:txBody>
      </p:sp>
      <p:sp>
        <p:nvSpPr>
          <p:cNvPr id="8" name="Subtitle 2">
            <a:extLst>
              <a:ext uri="{FF2B5EF4-FFF2-40B4-BE49-F238E27FC236}">
                <a16:creationId xmlns:a16="http://schemas.microsoft.com/office/drawing/2014/main" xmlns="" id="{38865639-930A-A04B-BC68-F2116E65238C}"/>
              </a:ext>
            </a:extLst>
          </p:cNvPr>
          <p:cNvSpPr>
            <a:spLocks noGrp="1"/>
          </p:cNvSpPr>
          <p:nvPr>
            <p:ph type="subTitle" idx="1"/>
          </p:nvPr>
        </p:nvSpPr>
        <p:spPr>
          <a:xfrm>
            <a:off x="1904662" y="1973593"/>
            <a:ext cx="5334674" cy="372581"/>
          </a:xfrm>
          <a:prstGeom prst="rect">
            <a:avLst/>
          </a:prstGeom>
        </p:spPr>
        <p:txBody>
          <a:bodyPr>
            <a:noAutofit/>
          </a:bodyPr>
          <a:lstStyle>
            <a:lvl1pPr marL="0" indent="0" algn="ctr">
              <a:buNone/>
              <a:defRPr sz="1400" b="0">
                <a:solidFill>
                  <a:schemeClr val="tx2"/>
                </a:solidFill>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9412729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AEF4D-1501-1C4A-8BF2-EBF84C353934}"/>
              </a:ext>
            </a:extLst>
          </p:cNvPr>
          <p:cNvSpPr>
            <a:spLocks noGrp="1"/>
          </p:cNvSpPr>
          <p:nvPr>
            <p:ph type="title"/>
          </p:nvPr>
        </p:nvSpPr>
        <p:spPr>
          <a:xfrm>
            <a:off x="628650" y="273844"/>
            <a:ext cx="7886700" cy="99417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746155A-A000-4041-920D-E7EEE74DEC15}"/>
              </a:ext>
            </a:extLst>
          </p:cNvPr>
          <p:cNvSpPr>
            <a:spLocks noGrp="1"/>
          </p:cNvSpPr>
          <p:nvPr>
            <p:ph idx="1"/>
          </p:nvPr>
        </p:nvSpPr>
        <p:spPr>
          <a:xfrm>
            <a:off x="628650" y="1369219"/>
            <a:ext cx="7886700" cy="3263504"/>
          </a:xfrm>
          <a:prstGeom prst="rect">
            <a:avLst/>
          </a:prstGeom>
        </p:spPr>
        <p:txBody>
          <a:bodyPr/>
          <a:lstStyle>
            <a:lvl1pPr>
              <a:spcBef>
                <a:spcPts val="1200"/>
              </a:spcBef>
              <a:defRPr>
                <a:latin typeface="Open Sans" panose="020B0606030504020204" pitchFamily="34" charset="0"/>
                <a:ea typeface="Open Sans" panose="020B0606030504020204" pitchFamily="34" charset="0"/>
                <a:cs typeface="Open Sans" panose="020B0606030504020204" pitchFamily="34" charset="0"/>
              </a:defRPr>
            </a:lvl1pPr>
            <a:lvl2pPr>
              <a:spcBef>
                <a:spcPts val="825"/>
              </a:spcBef>
              <a:buClr>
                <a:schemeClr val="accent3"/>
              </a:buClr>
              <a:defRPr>
                <a:latin typeface="Open Sans" panose="020B0606030504020204" pitchFamily="34" charset="0"/>
                <a:ea typeface="Open Sans" panose="020B0606030504020204" pitchFamily="34" charset="0"/>
                <a:cs typeface="Open Sans" panose="020B0606030504020204" pitchFamily="34" charset="0"/>
              </a:defRPr>
            </a:lvl2pPr>
            <a:lvl3pPr>
              <a:spcBef>
                <a:spcPts val="825"/>
              </a:spcBef>
              <a:buClr>
                <a:schemeClr val="tx2"/>
              </a:buClr>
              <a:defRPr>
                <a:latin typeface="Open Sans" panose="020B0606030504020204" pitchFamily="34" charset="0"/>
                <a:ea typeface="Open Sans" panose="020B0606030504020204" pitchFamily="34" charset="0"/>
                <a:cs typeface="Open Sans" panose="020B0606030504020204" pitchFamily="34" charset="0"/>
              </a:defRPr>
            </a:lvl3pPr>
            <a:lvl4pPr>
              <a:spcBef>
                <a:spcPts val="825"/>
              </a:spcBef>
              <a:buClr>
                <a:schemeClr val="accent1"/>
              </a:buClr>
              <a:defRPr>
                <a:latin typeface="Open Sans" panose="020B0606030504020204" pitchFamily="34" charset="0"/>
                <a:ea typeface="Open Sans" panose="020B0606030504020204" pitchFamily="34" charset="0"/>
                <a:cs typeface="Open Sans" panose="020B0606030504020204" pitchFamily="34" charset="0"/>
              </a:defRPr>
            </a:lvl4pPr>
            <a:lvl5pPr>
              <a:spcBef>
                <a:spcPts val="825"/>
              </a:spcBef>
              <a:buClr>
                <a:schemeClr val="bg2">
                  <a:lumMod val="25000"/>
                </a:schemeClr>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226E6D72-8B14-8946-BAE9-7F2E965F3E7D}"/>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9" name="Slide Number Placeholder 8">
            <a:extLst>
              <a:ext uri="{FF2B5EF4-FFF2-40B4-BE49-F238E27FC236}">
                <a16:creationId xmlns:a16="http://schemas.microsoft.com/office/drawing/2014/main" xmlns="" id="{6FFCB3CD-21C1-174A-91CF-FE1453D9B884}"/>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42381534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19604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655D3D6-24B8-D545-9C97-CF34556DF482}"/>
              </a:ext>
            </a:extLst>
          </p:cNvPr>
          <p:cNvSpPr/>
          <p:nvPr userDrawn="1"/>
        </p:nvSpPr>
        <p:spPr>
          <a:xfrm>
            <a:off x="0" y="2"/>
            <a:ext cx="9144000" cy="4597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buFontTx/>
              <a:buNone/>
            </a:pPr>
            <a:endParaRPr lang="en-US" sz="1400" kern="1200">
              <a:solidFill>
                <a:srgbClr val="00A3AD"/>
              </a:solidFill>
            </a:endParaRPr>
          </a:p>
        </p:txBody>
      </p:sp>
      <p:sp>
        <p:nvSpPr>
          <p:cNvPr id="2" name="Title 1">
            <a:extLst>
              <a:ext uri="{FF2B5EF4-FFF2-40B4-BE49-F238E27FC236}">
                <a16:creationId xmlns:a16="http://schemas.microsoft.com/office/drawing/2014/main" xmlns="" id="{84AAEF4D-1501-1C4A-8BF2-EBF84C353934}"/>
              </a:ext>
            </a:extLst>
          </p:cNvPr>
          <p:cNvSpPr>
            <a:spLocks noGrp="1"/>
          </p:cNvSpPr>
          <p:nvPr>
            <p:ph type="title"/>
          </p:nvPr>
        </p:nvSpPr>
        <p:spPr>
          <a:xfrm>
            <a:off x="628650" y="273844"/>
            <a:ext cx="7886700" cy="994172"/>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B746155A-A000-4041-920D-E7EEE74DEC15}"/>
              </a:ext>
            </a:extLst>
          </p:cNvPr>
          <p:cNvSpPr>
            <a:spLocks noGrp="1"/>
          </p:cNvSpPr>
          <p:nvPr>
            <p:ph idx="1"/>
          </p:nvPr>
        </p:nvSpPr>
        <p:spPr>
          <a:xfrm>
            <a:off x="628650" y="1369219"/>
            <a:ext cx="7886700" cy="3263504"/>
          </a:xfrm>
          <a:prstGeom prst="rect">
            <a:avLst/>
          </a:prstGeom>
        </p:spPr>
        <p:txBody>
          <a:bodyPr/>
          <a:lstStyle>
            <a:lvl1pPr>
              <a:spcBef>
                <a:spcPts val="1200"/>
              </a:spcBef>
              <a:defRPr/>
            </a:lvl1pPr>
            <a:lvl2pPr>
              <a:spcBef>
                <a:spcPts val="825"/>
              </a:spcBef>
              <a:buClr>
                <a:schemeClr val="accent3"/>
              </a:buClr>
              <a:defRPr/>
            </a:lvl2pPr>
            <a:lvl3pPr>
              <a:spcBef>
                <a:spcPts val="825"/>
              </a:spcBef>
              <a:buClr>
                <a:schemeClr val="tx2"/>
              </a:buClr>
              <a:defRPr/>
            </a:lvl3pPr>
            <a:lvl4pPr>
              <a:spcBef>
                <a:spcPts val="825"/>
              </a:spcBef>
              <a:buClr>
                <a:schemeClr val="bg2">
                  <a:lumMod val="25000"/>
                </a:schemeClr>
              </a:buClr>
              <a:defRPr/>
            </a:lvl4pPr>
            <a:lvl5pPr>
              <a:spcBef>
                <a:spcPts val="825"/>
              </a:spcBef>
              <a:buClr>
                <a:schemeClr val="bg2">
                  <a:lumMod val="2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226E6D72-8B14-8946-BAE9-7F2E965F3E7D}"/>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9" name="Slide Number Placeholder 8">
            <a:extLst>
              <a:ext uri="{FF2B5EF4-FFF2-40B4-BE49-F238E27FC236}">
                <a16:creationId xmlns:a16="http://schemas.microsoft.com/office/drawing/2014/main" xmlns="" id="{6FFCB3CD-21C1-174A-91CF-FE1453D9B884}"/>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pic>
        <p:nvPicPr>
          <p:cNvPr id="7" name="Picture 6">
            <a:extLst>
              <a:ext uri="{FF2B5EF4-FFF2-40B4-BE49-F238E27FC236}">
                <a16:creationId xmlns:a16="http://schemas.microsoft.com/office/drawing/2014/main" xmlns="" id="{F07B3DE6-3B21-234E-BE0D-2B80994A3D48}"/>
              </a:ext>
            </a:extLst>
          </p:cNvPr>
          <p:cNvPicPr>
            <a:picLocks noChangeAspect="1"/>
          </p:cNvPicPr>
          <p:nvPr userDrawn="1"/>
        </p:nvPicPr>
        <p:blipFill>
          <a:blip r:embed="rId2"/>
          <a:stretch>
            <a:fillRect/>
          </a:stretch>
        </p:blipFill>
        <p:spPr>
          <a:xfrm>
            <a:off x="8686670" y="111856"/>
            <a:ext cx="310746" cy="567710"/>
          </a:xfrm>
          <a:prstGeom prst="rect">
            <a:avLst/>
          </a:prstGeom>
        </p:spPr>
      </p:pic>
    </p:spTree>
    <p:extLst>
      <p:ext uri="{BB962C8B-B14F-4D97-AF65-F5344CB8AC3E}">
        <p14:creationId xmlns:p14="http://schemas.microsoft.com/office/powerpoint/2010/main" val="6940906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4" y="2282"/>
            <a:ext cx="9118310" cy="5133609"/>
          </a:xfrm>
          <a:prstGeom prst="rect">
            <a:avLst/>
          </a:prstGeom>
        </p:spPr>
      </p:pic>
      <p:sp>
        <p:nvSpPr>
          <p:cNvPr id="3" name="Content Placeholder 2"/>
          <p:cNvSpPr>
            <a:spLocks noGrp="1"/>
          </p:cNvSpPr>
          <p:nvPr>
            <p:ph idx="1" hasCustomPrompt="1"/>
          </p:nvPr>
        </p:nvSpPr>
        <p:spPr>
          <a:xfrm>
            <a:off x="714401" y="1381575"/>
            <a:ext cx="7778988" cy="3165228"/>
          </a:xfrm>
        </p:spPr>
        <p:txBody>
          <a:bodyPr/>
          <a:lstStyle>
            <a:lvl1pPr>
              <a:lnSpc>
                <a:spcPct val="130000"/>
              </a:lnSpc>
              <a:defRPr sz="1800">
                <a:solidFill>
                  <a:srgbClr val="004062"/>
                </a:solidFill>
                <a:latin typeface="Verdana"/>
                <a:cs typeface="Verdana"/>
              </a:defRPr>
            </a:lvl1pPr>
            <a:lvl2pPr marL="742950" indent="-285750">
              <a:lnSpc>
                <a:spcPct val="130000"/>
              </a:lnSpc>
              <a:buSzPct val="90000"/>
              <a:buFont typeface="Lucida Grande"/>
              <a:buChar char="&gt;"/>
              <a:defRPr sz="1600">
                <a:solidFill>
                  <a:srgbClr val="00A2AC"/>
                </a:solidFill>
                <a:latin typeface="Verdana"/>
                <a:cs typeface="Verdana"/>
              </a:defRPr>
            </a:lvl2pPr>
            <a:lvl3pPr marL="1143000" indent="-228600">
              <a:lnSpc>
                <a:spcPct val="130000"/>
              </a:lnSpc>
              <a:buSzPct val="100000"/>
              <a:buFont typeface="Lucida Grande"/>
              <a:buChar char="»"/>
              <a:defRPr sz="1400">
                <a:solidFill>
                  <a:srgbClr val="004062"/>
                </a:solidFill>
                <a:latin typeface="Verdana"/>
                <a:cs typeface="Verdana"/>
              </a:defRPr>
            </a:lvl3pPr>
            <a:lvl4pPr marL="1600200" indent="-228600">
              <a:lnSpc>
                <a:spcPct val="130000"/>
              </a:lnSpc>
              <a:buFont typeface="Arial"/>
              <a:buChar char="•"/>
              <a:defRPr sz="1250">
                <a:solidFill>
                  <a:srgbClr val="004062"/>
                </a:solidFill>
                <a:latin typeface="Verdana"/>
                <a:cs typeface="Verdana"/>
              </a:defRPr>
            </a:lvl4pPr>
            <a:lvl5pPr>
              <a:defRPr baseline="0">
                <a:latin typeface="Verdana"/>
                <a:cs typeface="Verdana"/>
              </a:defRPr>
            </a:lvl5pPr>
          </a:lstStyle>
          <a:p>
            <a:pPr lvl="0"/>
            <a:r>
              <a:rPr lang="en-US" dirty="0"/>
              <a:t>Tier Level One</a:t>
            </a:r>
          </a:p>
          <a:p>
            <a:pPr lvl="1"/>
            <a:r>
              <a:rPr lang="en-US" dirty="0"/>
              <a:t>Tier Level Two</a:t>
            </a:r>
          </a:p>
          <a:p>
            <a:pPr lvl="2"/>
            <a:r>
              <a:rPr lang="en-US" dirty="0"/>
              <a:t>Tier Level Three</a:t>
            </a:r>
          </a:p>
          <a:p>
            <a:pPr lvl="3"/>
            <a:r>
              <a:rPr lang="en-US" dirty="0"/>
              <a:t>Tier Level Four</a:t>
            </a:r>
          </a:p>
        </p:txBody>
      </p:sp>
      <p:sp>
        <p:nvSpPr>
          <p:cNvPr id="8" name="Slide Number Placeholder 2"/>
          <p:cNvSpPr>
            <a:spLocks noGrp="1"/>
          </p:cNvSpPr>
          <p:nvPr>
            <p:ph type="sldNum" sz="quarter" idx="10"/>
          </p:nvPr>
        </p:nvSpPr>
        <p:spPr>
          <a:xfrm>
            <a:off x="6745980" y="4631196"/>
            <a:ext cx="2133600" cy="273844"/>
          </a:xfrm>
        </p:spPr>
        <p:txBody>
          <a:bodyPr/>
          <a:lstStyle>
            <a:lvl1pPr>
              <a:defRPr>
                <a:solidFill>
                  <a:srgbClr val="004062"/>
                </a:solidFill>
              </a:defRPr>
            </a:lvl1pPr>
          </a:lstStyle>
          <a:p>
            <a:fld id="{2066355A-084C-D24E-9AD2-7E4FC41EA627}" type="slidenum">
              <a:rPr lang="en-US" smtClean="0"/>
              <a:pPr/>
              <a:t>‹#›</a:t>
            </a:fld>
            <a:endParaRPr lang="en-US" dirty="0"/>
          </a:p>
        </p:txBody>
      </p:sp>
      <p:sp>
        <p:nvSpPr>
          <p:cNvPr id="6" name="Title 1"/>
          <p:cNvSpPr>
            <a:spLocks noGrp="1"/>
          </p:cNvSpPr>
          <p:nvPr>
            <p:ph type="title" hasCustomPrompt="1"/>
          </p:nvPr>
        </p:nvSpPr>
        <p:spPr>
          <a:xfrm>
            <a:off x="1036609" y="614183"/>
            <a:ext cx="5362542" cy="676680"/>
          </a:xfrm>
        </p:spPr>
        <p:txBody>
          <a:bodyPr>
            <a:normAutofit/>
          </a:bodyPr>
          <a:lstStyle>
            <a:lvl1pPr algn="l">
              <a:defRPr sz="2400" b="1">
                <a:solidFill>
                  <a:srgbClr val="004062"/>
                </a:solidFill>
                <a:latin typeface="Verdana"/>
                <a:cs typeface="Verdana"/>
              </a:defRPr>
            </a:lvl1pPr>
          </a:lstStyle>
          <a:p>
            <a:r>
              <a:rPr lang="en-US" dirty="0"/>
              <a:t>Title</a:t>
            </a:r>
          </a:p>
        </p:txBody>
      </p:sp>
    </p:spTree>
    <p:extLst>
      <p:ext uri="{BB962C8B-B14F-4D97-AF65-F5344CB8AC3E}">
        <p14:creationId xmlns:p14="http://schemas.microsoft.com/office/powerpoint/2010/main" val="3826967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B5B31EB-AFC1-7D40-A66D-92EFDA2E4095}"/>
              </a:ext>
            </a:extLst>
          </p:cNvPr>
          <p:cNvSpPr/>
          <p:nvPr userDrawn="1"/>
        </p:nvSpPr>
        <p:spPr>
          <a:xfrm>
            <a:off x="1" y="2755670"/>
            <a:ext cx="8510588" cy="6109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buFontTx/>
              <a:buNone/>
            </a:pPr>
            <a:endParaRPr lang="en-US" sz="1400" kern="1200">
              <a:solidFill>
                <a:srgbClr val="00A3AD"/>
              </a:solidFill>
            </a:endParaRPr>
          </a:p>
        </p:txBody>
      </p:sp>
      <p:sp>
        <p:nvSpPr>
          <p:cNvPr id="2" name="Title 1">
            <a:extLst>
              <a:ext uri="{FF2B5EF4-FFF2-40B4-BE49-F238E27FC236}">
                <a16:creationId xmlns:a16="http://schemas.microsoft.com/office/drawing/2014/main" xmlns="" id="{6A845B6D-5702-EB41-BD5B-A2026290BBE2}"/>
              </a:ext>
            </a:extLst>
          </p:cNvPr>
          <p:cNvSpPr>
            <a:spLocks noGrp="1"/>
          </p:cNvSpPr>
          <p:nvPr>
            <p:ph type="title"/>
          </p:nvPr>
        </p:nvSpPr>
        <p:spPr>
          <a:xfrm>
            <a:off x="623888" y="1282305"/>
            <a:ext cx="7886700" cy="2139553"/>
          </a:xfrm>
          <a:prstGeom prst="rect">
            <a:avLst/>
          </a:prstGeom>
        </p:spPr>
        <p:txBody>
          <a:bodyPr anchor="b"/>
          <a:lstStyle>
            <a:lvl1pPr>
              <a:defRPr sz="450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2A55E5EB-D470-424D-B29E-DD801C3221E2}"/>
              </a:ext>
            </a:extLst>
          </p:cNvPr>
          <p:cNvSpPr>
            <a:spLocks noGrp="1"/>
          </p:cNvSpPr>
          <p:nvPr>
            <p:ph type="body" idx="1"/>
          </p:nvPr>
        </p:nvSpPr>
        <p:spPr>
          <a:xfrm>
            <a:off x="679566" y="3442099"/>
            <a:ext cx="7831022" cy="1125140"/>
          </a:xfrm>
          <a:prstGeom prst="rect">
            <a:avLst/>
          </a:prstGeom>
        </p:spPr>
        <p:txBody>
          <a:bodyPr/>
          <a:lstStyle>
            <a:lvl1pPr marL="0" indent="0">
              <a:buNone/>
              <a:defRPr sz="1800">
                <a:solidFill>
                  <a:schemeClr val="accent1"/>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xmlns="" id="{AA28F8C4-A416-6D47-B14B-F464C35985E9}"/>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9" name="Slide Number Placeholder 8">
            <a:extLst>
              <a:ext uri="{FF2B5EF4-FFF2-40B4-BE49-F238E27FC236}">
                <a16:creationId xmlns:a16="http://schemas.microsoft.com/office/drawing/2014/main" xmlns="" id="{0AC3095E-FADF-A540-82A8-4DA001290018}"/>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417284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45B6D-5702-EB41-BD5B-A2026290BBE2}"/>
              </a:ext>
            </a:extLst>
          </p:cNvPr>
          <p:cNvSpPr>
            <a:spLocks noGrp="1"/>
          </p:cNvSpPr>
          <p:nvPr>
            <p:ph type="title"/>
          </p:nvPr>
        </p:nvSpPr>
        <p:spPr>
          <a:xfrm>
            <a:off x="623888" y="1282305"/>
            <a:ext cx="7886700" cy="2139553"/>
          </a:xfrm>
          <a:prstGeom prst="rect">
            <a:avLst/>
          </a:prstGeom>
        </p:spPr>
        <p:txBody>
          <a:bodyPr anchor="b"/>
          <a:lstStyle>
            <a:lvl1pPr>
              <a:defRPr sz="450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2A55E5EB-D470-424D-B29E-DD801C3221E2}"/>
              </a:ext>
            </a:extLst>
          </p:cNvPr>
          <p:cNvSpPr>
            <a:spLocks noGrp="1"/>
          </p:cNvSpPr>
          <p:nvPr>
            <p:ph type="body" idx="1"/>
          </p:nvPr>
        </p:nvSpPr>
        <p:spPr>
          <a:xfrm>
            <a:off x="679566" y="3442099"/>
            <a:ext cx="7831022" cy="1125140"/>
          </a:xfrm>
          <a:prstGeom prst="rect">
            <a:avLst/>
          </a:prstGeom>
        </p:spPr>
        <p:txBody>
          <a:bodyPr/>
          <a:lstStyle>
            <a:lvl1pPr marL="0" indent="0">
              <a:buNone/>
              <a:defRPr sz="1800">
                <a:solidFill>
                  <a:schemeClr val="accent1"/>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xmlns="" id="{AA28F8C4-A416-6D47-B14B-F464C35985E9}"/>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9" name="Slide Number Placeholder 8">
            <a:extLst>
              <a:ext uri="{FF2B5EF4-FFF2-40B4-BE49-F238E27FC236}">
                <a16:creationId xmlns:a16="http://schemas.microsoft.com/office/drawing/2014/main" xmlns="" id="{0AC3095E-FADF-A540-82A8-4DA001290018}"/>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162130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25FC0-6196-894E-8A64-170C07D85E1B}"/>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CD3D25-205D-3944-962E-9CBA893081E5}"/>
              </a:ext>
            </a:extLst>
          </p:cNvPr>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F981C5-57EC-8444-B397-BAB5AEF5D23A}"/>
              </a:ext>
            </a:extLst>
          </p:cNvPr>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xmlns="" id="{09B1C2F5-9B3F-A443-B237-E6F4B8AC50F4}"/>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10" name="Slide Number Placeholder 9">
            <a:extLst>
              <a:ext uri="{FF2B5EF4-FFF2-40B4-BE49-F238E27FC236}">
                <a16:creationId xmlns:a16="http://schemas.microsoft.com/office/drawing/2014/main" xmlns="" id="{575194DF-99B9-484E-B2FD-69F7877A5209}"/>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24454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154F76-AF8A-314A-8B05-7E9E2B528FA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0F8F598-D65A-DF43-A53B-C54AE57A6ACB}"/>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07CA1790-4832-A64D-A01A-3C3E57669EB5}"/>
              </a:ext>
            </a:extLst>
          </p:cNvPr>
          <p:cNvSpPr>
            <a:spLocks noGrp="1"/>
          </p:cNvSpPr>
          <p:nvPr>
            <p:ph sz="half" idx="2"/>
          </p:nvPr>
        </p:nvSpPr>
        <p:spPr>
          <a:xfrm>
            <a:off x="629842" y="1878806"/>
            <a:ext cx="3868340"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FD5BB6-193F-B34E-9884-12552D786A53}"/>
              </a:ext>
            </a:extLst>
          </p:cNvPr>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54ADE333-2DB9-2940-BB65-68C125593CDC}"/>
              </a:ext>
            </a:extLst>
          </p:cNvPr>
          <p:cNvSpPr>
            <a:spLocks noGrp="1"/>
          </p:cNvSpPr>
          <p:nvPr>
            <p:ph sz="quarter" idx="4"/>
          </p:nvPr>
        </p:nvSpPr>
        <p:spPr>
          <a:xfrm>
            <a:off x="4629151" y="1878806"/>
            <a:ext cx="3887391"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xmlns="" id="{7516C295-4C34-3E49-9663-F94D634C6D40}"/>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12" name="Slide Number Placeholder 11">
            <a:extLst>
              <a:ext uri="{FF2B5EF4-FFF2-40B4-BE49-F238E27FC236}">
                <a16:creationId xmlns:a16="http://schemas.microsoft.com/office/drawing/2014/main" xmlns="" id="{6E9E1A2A-F71F-D84E-9BB6-C3F977B57BE4}"/>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365481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73A52-2D72-504C-8315-DDE9EF50829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xmlns="" id="{40E4E35C-0EA5-E64B-962F-22874275001D}"/>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8" name="Slide Number Placeholder 7">
            <a:extLst>
              <a:ext uri="{FF2B5EF4-FFF2-40B4-BE49-F238E27FC236}">
                <a16:creationId xmlns:a16="http://schemas.microsoft.com/office/drawing/2014/main" xmlns="" id="{C940A6AF-2583-B146-A921-C354741E07F4}"/>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136933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xmlns="" id="{DDA9E6DF-C45D-D341-8CD4-66D7C21FD5E8}"/>
              </a:ext>
            </a:extLst>
          </p:cNvPr>
          <p:cNvSpPr>
            <a:spLocks noGrp="1"/>
          </p:cNvSpPr>
          <p:nvPr>
            <p:ph idx="1"/>
          </p:nvPr>
        </p:nvSpPr>
        <p:spPr>
          <a:xfrm>
            <a:off x="628650" y="1369219"/>
            <a:ext cx="7886700" cy="3263504"/>
          </a:xfrm>
          <a:prstGeom prst="rect">
            <a:avLst/>
          </a:prstGeom>
        </p:spPr>
        <p:txBody>
          <a:bodyPr/>
          <a:lstStyle>
            <a:lvl1pPr marL="0" indent="0">
              <a:spcBef>
                <a:spcPts val="1200"/>
              </a:spcBef>
              <a:buNone/>
              <a:defRPr/>
            </a:lvl1pPr>
            <a:lvl2pPr marL="342892" indent="0">
              <a:spcBef>
                <a:spcPts val="825"/>
              </a:spcBef>
              <a:buClr>
                <a:schemeClr val="accent3"/>
              </a:buClr>
              <a:buNone/>
              <a:defRPr/>
            </a:lvl2pPr>
            <a:lvl3pPr marL="685783" indent="0">
              <a:spcBef>
                <a:spcPts val="825"/>
              </a:spcBef>
              <a:buClr>
                <a:schemeClr val="tx2"/>
              </a:buClr>
              <a:buNone/>
              <a:defRPr/>
            </a:lvl3pPr>
            <a:lvl4pPr marL="1028675" indent="0">
              <a:spcBef>
                <a:spcPts val="825"/>
              </a:spcBef>
              <a:buClr>
                <a:schemeClr val="bg2">
                  <a:lumMod val="25000"/>
                </a:schemeClr>
              </a:buClr>
              <a:buNone/>
              <a:defRPr/>
            </a:lvl4pPr>
            <a:lvl5pPr marL="1371566" indent="0">
              <a:spcBef>
                <a:spcPts val="825"/>
              </a:spcBef>
              <a:buClr>
                <a:schemeClr val="bg2">
                  <a:lumMod val="25000"/>
                </a:schemeClr>
              </a:buClr>
              <a:buNone/>
              <a:defRPr/>
            </a:lvl5pPr>
          </a:lstStyle>
          <a:p>
            <a:pPr lvl="0"/>
            <a:r>
              <a:rPr lang="en-US" dirty="0"/>
              <a:t>Edit Master text styles</a:t>
            </a:r>
          </a:p>
        </p:txBody>
      </p:sp>
      <p:sp>
        <p:nvSpPr>
          <p:cNvPr id="3" name="Footer Placeholder 2">
            <a:extLst>
              <a:ext uri="{FF2B5EF4-FFF2-40B4-BE49-F238E27FC236}">
                <a16:creationId xmlns:a16="http://schemas.microsoft.com/office/drawing/2014/main" xmlns="" id="{3661952D-288C-0244-AF97-004A46479DD4}"/>
              </a:ext>
            </a:extLst>
          </p:cNvPr>
          <p:cNvSpPr>
            <a:spLocks noGrp="1"/>
          </p:cNvSpPr>
          <p:nvPr>
            <p:ph type="ftr" sz="quarter" idx="11"/>
          </p:nvPr>
        </p:nvSpPr>
        <p:spPr/>
        <p:txBody>
          <a:bodyPr/>
          <a:lstStyle/>
          <a:p>
            <a:r>
              <a:rPr lang="en-US">
                <a:solidFill>
                  <a:srgbClr val="E7E6E6">
                    <a:lumMod val="50000"/>
                  </a:srgbClr>
                </a:solidFill>
              </a:rPr>
              <a:t>Document Title</a:t>
            </a:r>
            <a:endParaRPr lang="en-US" dirty="0">
              <a:solidFill>
                <a:srgbClr val="E7E6E6">
                  <a:lumMod val="50000"/>
                </a:srgbClr>
              </a:solidFill>
            </a:endParaRPr>
          </a:p>
        </p:txBody>
      </p:sp>
      <p:sp>
        <p:nvSpPr>
          <p:cNvPr id="4" name="Slide Number Placeholder 3">
            <a:extLst>
              <a:ext uri="{FF2B5EF4-FFF2-40B4-BE49-F238E27FC236}">
                <a16:creationId xmlns:a16="http://schemas.microsoft.com/office/drawing/2014/main" xmlns="" id="{B9955E07-C33D-7D45-AD5F-44FE4742C4EB}"/>
              </a:ext>
            </a:extLst>
          </p:cNvPr>
          <p:cNvSpPr>
            <a:spLocks noGrp="1"/>
          </p:cNvSpPr>
          <p:nvPr>
            <p:ph type="sldNum" sz="quarter" idx="12"/>
          </p:nvPr>
        </p:nvSpPr>
        <p:spPr/>
        <p:txBody>
          <a:bodyPr/>
          <a:lstStyle/>
          <a:p>
            <a:fld id="{0F408A5D-059A-A247-8344-29C129C8EF29}" type="slidenum">
              <a:rPr lang="en-US" smtClean="0">
                <a:solidFill>
                  <a:srgbClr val="003A5B"/>
                </a:solidFill>
              </a:rPr>
              <a:pPr/>
              <a:t>‹#›</a:t>
            </a:fld>
            <a:endParaRPr lang="en-US" dirty="0">
              <a:solidFill>
                <a:srgbClr val="003A5B"/>
              </a:solidFill>
            </a:endParaRPr>
          </a:p>
        </p:txBody>
      </p:sp>
    </p:spTree>
    <p:extLst>
      <p:ext uri="{BB962C8B-B14F-4D97-AF65-F5344CB8AC3E}">
        <p14:creationId xmlns:p14="http://schemas.microsoft.com/office/powerpoint/2010/main" val="249796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20D6D8F-B1D3-FA4A-9E16-E45F5D59EFA7}"/>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F05931-36CF-BD4A-BA02-41FF3A41C9E5}"/>
              </a:ext>
            </a:extLst>
          </p:cNvPr>
          <p:cNvSpPr>
            <a:spLocks noGrp="1"/>
          </p:cNvSpPr>
          <p:nvPr>
            <p:ph type="body" idx="1"/>
          </p:nvPr>
        </p:nvSpPr>
        <p:spPr>
          <a:xfrm>
            <a:off x="628650" y="1369219"/>
            <a:ext cx="7886700" cy="3263504"/>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C9091326-D4DF-4A44-A729-97FEF6FEDD55}"/>
              </a:ext>
            </a:extLst>
          </p:cNvPr>
          <p:cNvSpPr>
            <a:spLocks noGrp="1"/>
          </p:cNvSpPr>
          <p:nvPr>
            <p:ph type="ftr" sz="quarter" idx="3"/>
          </p:nvPr>
        </p:nvSpPr>
        <p:spPr>
          <a:xfrm>
            <a:off x="969151" y="4899623"/>
            <a:ext cx="3039662" cy="238389"/>
          </a:xfrm>
          <a:prstGeom prst="rect">
            <a:avLst/>
          </a:prstGeom>
        </p:spPr>
        <p:txBody>
          <a:bodyPr vert="horz" lIns="68580" tIns="34290" rIns="68580" bIns="34290" rtlCol="0" anchor="t" anchorCtr="0"/>
          <a:lstStyle>
            <a:lvl1pPr algn="ctr">
              <a:defRPr sz="900">
                <a:solidFill>
                  <a:schemeClr val="bg2">
                    <a:lumMod val="50000"/>
                  </a:schemeClr>
                </a:solidFill>
              </a:defRPr>
            </a:lvl1pPr>
          </a:lstStyle>
          <a:p>
            <a:pPr defTabSz="685800">
              <a:buClrTx/>
              <a:buFontTx/>
              <a:buNone/>
            </a:pPr>
            <a:r>
              <a:rPr lang="en-US" kern="1200">
                <a:solidFill>
                  <a:srgbClr val="E7E6E6">
                    <a:lumMod val="50000"/>
                  </a:srgbClr>
                </a:solidFill>
                <a:latin typeface="Calibri" panose="020F0502020204030204"/>
                <a:ea typeface="+mn-ea"/>
                <a:cs typeface="+mn-cs"/>
              </a:rPr>
              <a:t>Document Title</a:t>
            </a:r>
            <a:endParaRPr lang="en-US" kern="1200" dirty="0">
              <a:solidFill>
                <a:srgbClr val="E7E6E6">
                  <a:lumMod val="50000"/>
                </a:srgb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5BF853C-E04D-9A4E-A9E5-C2414B839946}"/>
              </a:ext>
            </a:extLst>
          </p:cNvPr>
          <p:cNvSpPr>
            <a:spLocks noGrp="1"/>
          </p:cNvSpPr>
          <p:nvPr>
            <p:ph type="sldNum" sz="quarter" idx="4"/>
          </p:nvPr>
        </p:nvSpPr>
        <p:spPr>
          <a:xfrm>
            <a:off x="8515350" y="4899624"/>
            <a:ext cx="469622" cy="238388"/>
          </a:xfrm>
          <a:prstGeom prst="rect">
            <a:avLst/>
          </a:prstGeom>
        </p:spPr>
        <p:txBody>
          <a:bodyPr vert="horz" lIns="68580" tIns="34290" rIns="68580" bIns="34290" rtlCol="0" anchor="t" anchorCtr="0"/>
          <a:lstStyle>
            <a:lvl1pPr algn="r">
              <a:defRPr sz="800">
                <a:solidFill>
                  <a:schemeClr val="tx2"/>
                </a:solidFill>
              </a:defRPr>
            </a:lvl1pPr>
          </a:lstStyle>
          <a:p>
            <a:pPr defTabSz="685800">
              <a:buClrTx/>
              <a:buFontTx/>
              <a:buNone/>
            </a:pPr>
            <a:fld id="{0F408A5D-059A-A247-8344-29C129C8EF29}" type="slidenum">
              <a:rPr lang="en-US" kern="1200" smtClean="0">
                <a:solidFill>
                  <a:srgbClr val="003A5B"/>
                </a:solidFill>
                <a:latin typeface="Calibri" panose="020F0502020204030204"/>
                <a:ea typeface="+mn-ea"/>
                <a:cs typeface="+mn-cs"/>
              </a:rPr>
              <a:pPr defTabSz="685800">
                <a:buClrTx/>
                <a:buFontTx/>
                <a:buNone/>
              </a:pPr>
              <a:t>‹#›</a:t>
            </a:fld>
            <a:endParaRPr lang="en-US" kern="1200" dirty="0">
              <a:solidFill>
                <a:srgbClr val="003A5B"/>
              </a:solidFill>
              <a:latin typeface="Calibri" panose="020F0502020204030204"/>
              <a:ea typeface="+mn-ea"/>
              <a:cs typeface="+mn-cs"/>
            </a:endParaRPr>
          </a:p>
        </p:txBody>
      </p:sp>
      <p:pic>
        <p:nvPicPr>
          <p:cNvPr id="10" name="Picture 9">
            <a:extLst>
              <a:ext uri="{FF2B5EF4-FFF2-40B4-BE49-F238E27FC236}">
                <a16:creationId xmlns:a16="http://schemas.microsoft.com/office/drawing/2014/main" xmlns="" id="{B88F8C66-7A30-6D43-94F4-A2A315E28EC7}"/>
              </a:ext>
            </a:extLst>
          </p:cNvPr>
          <p:cNvPicPr>
            <a:picLocks noChangeAspect="1"/>
          </p:cNvPicPr>
          <p:nvPr userDrawn="1"/>
        </p:nvPicPr>
        <p:blipFill>
          <a:blip r:embed="rId35"/>
          <a:stretch>
            <a:fillRect/>
          </a:stretch>
        </p:blipFill>
        <p:spPr>
          <a:xfrm>
            <a:off x="8686670" y="111856"/>
            <a:ext cx="310746" cy="567710"/>
          </a:xfrm>
          <a:prstGeom prst="rect">
            <a:avLst/>
          </a:prstGeom>
        </p:spPr>
      </p:pic>
      <p:pic>
        <p:nvPicPr>
          <p:cNvPr id="32" name="Picture 31">
            <a:extLst>
              <a:ext uri="{FF2B5EF4-FFF2-40B4-BE49-F238E27FC236}">
                <a16:creationId xmlns:a16="http://schemas.microsoft.com/office/drawing/2014/main" xmlns="" id="{DA5D38A6-7E75-1647-BF52-44A75C978B11}"/>
              </a:ext>
            </a:extLst>
          </p:cNvPr>
          <p:cNvPicPr>
            <a:picLocks noChangeAspect="1"/>
          </p:cNvPicPr>
          <p:nvPr userDrawn="1"/>
        </p:nvPicPr>
        <p:blipFill>
          <a:blip r:embed="rId36"/>
          <a:stretch>
            <a:fillRect/>
          </a:stretch>
        </p:blipFill>
        <p:spPr>
          <a:xfrm>
            <a:off x="238089" y="4899623"/>
            <a:ext cx="611879" cy="254949"/>
          </a:xfrm>
          <a:prstGeom prst="rect">
            <a:avLst/>
          </a:prstGeom>
        </p:spPr>
      </p:pic>
      <p:sp>
        <p:nvSpPr>
          <p:cNvPr id="33" name="Rectangle 32">
            <a:extLst>
              <a:ext uri="{FF2B5EF4-FFF2-40B4-BE49-F238E27FC236}">
                <a16:creationId xmlns:a16="http://schemas.microsoft.com/office/drawing/2014/main" xmlns="" id="{05F6A309-F3AB-E848-A606-843297B5CA2E}"/>
              </a:ext>
            </a:extLst>
          </p:cNvPr>
          <p:cNvSpPr/>
          <p:nvPr userDrawn="1"/>
        </p:nvSpPr>
        <p:spPr>
          <a:xfrm>
            <a:off x="4174435" y="4919658"/>
            <a:ext cx="4340915" cy="227462"/>
          </a:xfrm>
          <a:prstGeom prst="rect">
            <a:avLst/>
          </a:prstGeom>
          <a:gradFill>
            <a:gsLst>
              <a:gs pos="75000">
                <a:schemeClr val="tx2">
                  <a:alpha val="50000"/>
                </a:schemeClr>
              </a:gs>
              <a:gs pos="45000">
                <a:schemeClr val="tx2">
                  <a:alpha val="70000"/>
                </a:schemeClr>
              </a:gs>
              <a:gs pos="0">
                <a:schemeClr val="tx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buFontTx/>
              <a:buNone/>
            </a:pPr>
            <a:endParaRPr lang="en-US" kern="1200">
              <a:solidFill>
                <a:srgbClr val="FFFFFF"/>
              </a:solidFill>
            </a:endParaRPr>
          </a:p>
        </p:txBody>
      </p:sp>
    </p:spTree>
    <p:extLst>
      <p:ext uri="{BB962C8B-B14F-4D97-AF65-F5344CB8AC3E}">
        <p14:creationId xmlns:p14="http://schemas.microsoft.com/office/powerpoint/2010/main" val="7949793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1200"/>
        </a:spcBef>
        <a:buClr>
          <a:schemeClr val="accent1"/>
        </a:buClr>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825"/>
        </a:spcBef>
        <a:buClr>
          <a:schemeClr val="accent3"/>
        </a:buClr>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825"/>
        </a:spcBef>
        <a:buClr>
          <a:schemeClr val="tx2"/>
        </a:buClr>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825"/>
        </a:spcBef>
        <a:buClr>
          <a:schemeClr val="accent1"/>
        </a:buClr>
        <a:buSzPct val="90000"/>
        <a:buFont typeface="Courier New" panose="02070309020205020404" pitchFamily="49" charset="0"/>
        <a:buChar char="o"/>
        <a:defRPr sz="140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825"/>
        </a:spcBef>
        <a:buFont typeface="System Font Regular"/>
        <a:buChar char="–"/>
        <a:defRPr sz="140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665" y="1304529"/>
            <a:ext cx="6486524" cy="1192007"/>
          </a:xfrm>
        </p:spPr>
        <p:txBody>
          <a:bodyPr/>
          <a:lstStyle/>
          <a:p>
            <a:r>
              <a:rPr lang="en-US" sz="4400" dirty="0">
                <a:latin typeface="Open Sans" panose="020B0606030504020204" pitchFamily="34" charset="0"/>
                <a:ea typeface="Open Sans" panose="020B0606030504020204" pitchFamily="34" charset="0"/>
                <a:cs typeface="Open Sans" panose="020B0606030504020204" pitchFamily="34" charset="0"/>
              </a:rPr>
              <a:t>Curriculum </a:t>
            </a:r>
            <a:r>
              <a:rPr lang="en-US" sz="4400" dirty="0" smtClean="0">
                <a:latin typeface="Open Sans" panose="020B0606030504020204" pitchFamily="34" charset="0"/>
                <a:ea typeface="Open Sans" panose="020B0606030504020204" pitchFamily="34" charset="0"/>
                <a:cs typeface="Open Sans" panose="020B0606030504020204" pitchFamily="34" charset="0"/>
              </a:rPr>
              <a:t>Mapping</a:t>
            </a:r>
            <a:endParaRPr lang="en-CA" dirty="0"/>
          </a:p>
        </p:txBody>
      </p:sp>
      <p:sp>
        <p:nvSpPr>
          <p:cNvPr id="3" name="Subtitle 2"/>
          <p:cNvSpPr>
            <a:spLocks noGrp="1"/>
          </p:cNvSpPr>
          <p:nvPr>
            <p:ph type="subTitle" idx="1"/>
          </p:nvPr>
        </p:nvSpPr>
        <p:spPr>
          <a:xfrm>
            <a:off x="1141138" y="1988567"/>
            <a:ext cx="6486525" cy="760724"/>
          </a:xfrm>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Content Placeholder 3">
            <a:extLst>
              <a:ext uri="{FF2B5EF4-FFF2-40B4-BE49-F238E27FC236}">
                <a16:creationId xmlns:a16="http://schemas.microsoft.com/office/drawing/2014/main" xmlns="" id="{105F3966-BFF6-954A-BCFB-713FE0D7F416}"/>
              </a:ext>
            </a:extLst>
          </p:cNvPr>
          <p:cNvSpPr>
            <a:spLocks noGrp="1"/>
          </p:cNvSpPr>
          <p:nvPr>
            <p:ph sz="quarter" idx="4294967295"/>
          </p:nvPr>
        </p:nvSpPr>
        <p:spPr>
          <a:xfrm>
            <a:off x="1050445" y="3807994"/>
            <a:ext cx="5508885" cy="1714500"/>
          </a:xfrm>
        </p:spPr>
        <p:txBody>
          <a:bodyPr>
            <a:normAutofit/>
          </a:bodyPr>
          <a:lstStyle/>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Authors: 	</a:t>
            </a:r>
            <a:r>
              <a:rPr lang="en-US" sz="1600" b="1" dirty="0" smtClean="0">
                <a:latin typeface="Open Sans" panose="020B0606030504020204" pitchFamily="34" charset="0"/>
                <a:ea typeface="Open Sans" panose="020B0606030504020204" pitchFamily="34" charset="0"/>
                <a:cs typeface="Open Sans" panose="020B0606030504020204" pitchFamily="34" charset="0"/>
              </a:rPr>
              <a:t>	</a:t>
            </a:r>
            <a:r>
              <a:rPr lang="en-US" sz="1600" dirty="0" smtClean="0">
                <a:latin typeface="Open Sans" panose="020B0606030504020204" pitchFamily="34" charset="0"/>
                <a:ea typeface="Open Sans" panose="020B0606030504020204" pitchFamily="34" charset="0"/>
                <a:cs typeface="Open Sans" panose="020B0606030504020204" pitchFamily="34" charset="0"/>
              </a:rPr>
              <a:t>Andrée </a:t>
            </a:r>
            <a:r>
              <a:rPr lang="en-US" sz="1600" dirty="0">
                <a:latin typeface="Open Sans" panose="020B0606030504020204" pitchFamily="34" charset="0"/>
                <a:ea typeface="Open Sans" panose="020B0606030504020204" pitchFamily="34" charset="0"/>
                <a:cs typeface="Open Sans" panose="020B0606030504020204" pitchFamily="34" charset="0"/>
              </a:rPr>
              <a:t>Boucher, MD, FRCPC                  	</a:t>
            </a:r>
            <a:r>
              <a:rPr lang="en-US" sz="1600" dirty="0" smtClean="0">
                <a:latin typeface="Open Sans" panose="020B0606030504020204" pitchFamily="34" charset="0"/>
                <a:ea typeface="Open Sans" panose="020B0606030504020204" pitchFamily="34" charset="0"/>
                <a:cs typeface="Open Sans" panose="020B0606030504020204" pitchFamily="34" charset="0"/>
              </a:rPr>
              <a:t>		Anna </a:t>
            </a:r>
            <a:r>
              <a:rPr lang="en-US" sz="1600" dirty="0">
                <a:latin typeface="Open Sans" panose="020B0606030504020204" pitchFamily="34" charset="0"/>
                <a:ea typeface="Open Sans" panose="020B0606030504020204" pitchFamily="34" charset="0"/>
                <a:cs typeface="Open Sans" panose="020B0606030504020204" pitchFamily="34" charset="0"/>
              </a:rPr>
              <a:t>Oswald, MD, FRCPC</a:t>
            </a: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Acknowledgment: </a:t>
            </a:r>
            <a:r>
              <a:rPr lang="en-US" sz="1600" b="1" dirty="0" smtClean="0">
                <a:latin typeface="Open Sans" panose="020B0606030504020204" pitchFamily="34" charset="0"/>
                <a:ea typeface="Open Sans" panose="020B0606030504020204" pitchFamily="34" charset="0"/>
                <a:cs typeface="Open Sans" panose="020B0606030504020204" pitchFamily="34" charset="0"/>
              </a:rPr>
              <a:t>	</a:t>
            </a:r>
            <a:r>
              <a:rPr lang="en-US" sz="1600" dirty="0" smtClean="0">
                <a:latin typeface="Open Sans" panose="020B0606030504020204" pitchFamily="34" charset="0"/>
                <a:ea typeface="Open Sans" panose="020B0606030504020204" pitchFamily="34" charset="0"/>
                <a:cs typeface="Open Sans" panose="020B0606030504020204" pitchFamily="34" charset="0"/>
              </a:rPr>
              <a:t>Adelle Atkinson, MD, FRCPC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Date: </a:t>
            </a:r>
            <a:r>
              <a:rPr lang="en-US" sz="1600" b="1" dirty="0" smtClean="0">
                <a:latin typeface="Open Sans" panose="020B0606030504020204" pitchFamily="34" charset="0"/>
                <a:ea typeface="Open Sans" panose="020B0606030504020204" pitchFamily="34" charset="0"/>
                <a:cs typeface="Open Sans" panose="020B0606030504020204" pitchFamily="34" charset="0"/>
              </a:rPr>
              <a:t>			</a:t>
            </a:r>
            <a:r>
              <a:rPr lang="en-US" sz="1600" dirty="0" smtClean="0">
                <a:latin typeface="Open Sans" panose="020B0606030504020204" pitchFamily="34" charset="0"/>
                <a:ea typeface="Open Sans" panose="020B0606030504020204" pitchFamily="34" charset="0"/>
                <a:cs typeface="Open Sans" panose="020B0606030504020204" pitchFamily="34" charset="0"/>
              </a:rPr>
              <a:t>September </a:t>
            </a:r>
            <a:r>
              <a:rPr lang="en-US" sz="1600" dirty="0">
                <a:latin typeface="Open Sans" panose="020B0606030504020204" pitchFamily="34" charset="0"/>
                <a:ea typeface="Open Sans" panose="020B0606030504020204" pitchFamily="34" charset="0"/>
                <a:cs typeface="Open Sans" panose="020B0606030504020204" pitchFamily="34" charset="0"/>
              </a:rPr>
              <a:t>27, 2019 </a:t>
            </a:r>
          </a:p>
        </p:txBody>
      </p:sp>
    </p:spTree>
    <p:extLst>
      <p:ext uri="{BB962C8B-B14F-4D97-AF65-F5344CB8AC3E}">
        <p14:creationId xmlns:p14="http://schemas.microsoft.com/office/powerpoint/2010/main" val="426439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2. Review/develop your program’s mission and/or goals</a:t>
            </a:r>
          </a:p>
        </p:txBody>
      </p:sp>
      <p:sp>
        <p:nvSpPr>
          <p:cNvPr id="6" name="Content Placeholder 5"/>
          <p:cNvSpPr>
            <a:spLocks noGrp="1"/>
          </p:cNvSpPr>
          <p:nvPr>
            <p:ph idx="1"/>
          </p:nvPr>
        </p:nvSpPr>
        <p:spPr>
          <a:xfrm>
            <a:off x="636145" y="1309258"/>
            <a:ext cx="7886700" cy="3263504"/>
          </a:xfrm>
        </p:spPr>
        <p:txBody>
          <a:bodyPr/>
          <a:lstStyle/>
          <a:p>
            <a:pPr marL="228600" lvl="0" indent="-228600">
              <a:lnSpc>
                <a:spcPct val="100000"/>
              </a:lnSpc>
            </a:pPr>
            <a:r>
              <a:rPr lang="en-CA" sz="2000" dirty="0">
                <a:latin typeface="Verdana" panose="020B0604030504040204" pitchFamily="34" charset="0"/>
                <a:ea typeface="Verdana" panose="020B0604030504040204" pitchFamily="34" charset="0"/>
                <a:cs typeface="Verdana" panose="020B0604030504040204" pitchFamily="34" charset="0"/>
              </a:rPr>
              <a:t>Developing EPAs, milestones and required training experiences is done by the Specialty Committee.</a:t>
            </a:r>
          </a:p>
          <a:p>
            <a:pPr marL="228600" lvl="0" indent="-228600">
              <a:lnSpc>
                <a:spcPct val="100000"/>
              </a:lnSpc>
            </a:pPr>
            <a:r>
              <a:rPr lang="en-CA" sz="2000" dirty="0">
                <a:latin typeface="Verdana" panose="020B0604030504040204" pitchFamily="34" charset="0"/>
                <a:ea typeface="Verdana" panose="020B0604030504040204" pitchFamily="34" charset="0"/>
                <a:cs typeface="Verdana" panose="020B0604030504040204" pitchFamily="34" charset="0"/>
              </a:rPr>
              <a:t>Review </a:t>
            </a:r>
            <a:r>
              <a:rPr lang="en-CA" sz="2000" dirty="0" smtClean="0">
                <a:latin typeface="Verdana" panose="020B0604030504040204" pitchFamily="34" charset="0"/>
                <a:ea typeface="Verdana" panose="020B0604030504040204" pitchFamily="34" charset="0"/>
                <a:cs typeface="Verdana" panose="020B0604030504040204" pitchFamily="34" charset="0"/>
              </a:rPr>
              <a:t>these </a:t>
            </a:r>
            <a:r>
              <a:rPr lang="en-CA" sz="2000" dirty="0">
                <a:latin typeface="Verdana" panose="020B0604030504040204" pitchFamily="34" charset="0"/>
                <a:ea typeface="Verdana" panose="020B0604030504040204" pitchFamily="34" charset="0"/>
                <a:cs typeface="Verdana" panose="020B0604030504040204" pitchFamily="34" charset="0"/>
              </a:rPr>
              <a:t>and any other additional program goals and experiences. </a:t>
            </a:r>
          </a:p>
          <a:p>
            <a:pPr marL="228600" lvl="0" indent="-228600">
              <a:lnSpc>
                <a:spcPct val="100000"/>
              </a:lnSpc>
            </a:pPr>
            <a:r>
              <a:rPr lang="en-CA" sz="2000" dirty="0">
                <a:latin typeface="Verdana" panose="020B0604030504040204" pitchFamily="34" charset="0"/>
                <a:ea typeface="Verdana" panose="020B0604030504040204" pitchFamily="34" charset="0"/>
                <a:cs typeface="Verdana" panose="020B0604030504040204" pitchFamily="34" charset="0"/>
              </a:rPr>
              <a:t>Identify any obvious gaps. </a:t>
            </a:r>
          </a:p>
          <a:p>
            <a:pPr marL="228600" lvl="0" indent="-228600">
              <a:lnSpc>
                <a:spcPct val="100000"/>
              </a:lnSpc>
            </a:pPr>
            <a:r>
              <a:rPr lang="en-CA" sz="2000" dirty="0">
                <a:latin typeface="Verdana" panose="020B0604030504040204" pitchFamily="34" charset="0"/>
                <a:ea typeface="Verdana" panose="020B0604030504040204" pitchFamily="34" charset="0"/>
                <a:cs typeface="Verdana" panose="020B0604030504040204" pitchFamily="34" charset="0"/>
              </a:rPr>
              <a:t>Review the Pathways document and CanMEDS Framework to identify potential missing elements of intrinsic competencies.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3. Review your existing curriculum </a:t>
            </a:r>
          </a:p>
        </p:txBody>
      </p:sp>
      <p:sp>
        <p:nvSpPr>
          <p:cNvPr id="6" name="Content Placeholder 5"/>
          <p:cNvSpPr>
            <a:spLocks noGrp="1"/>
          </p:cNvSpPr>
          <p:nvPr>
            <p:ph idx="1"/>
          </p:nvPr>
        </p:nvSpPr>
        <p:spPr/>
        <p:txBody>
          <a:bodyPr/>
          <a:lstStyle/>
          <a:p>
            <a:pPr marL="285750" indent="-285750">
              <a:lnSpc>
                <a:spcPct val="100000"/>
              </a:lnSpc>
            </a:pPr>
            <a:r>
              <a:rPr lang="en-CA" sz="2000" dirty="0">
                <a:latin typeface="Verdana" panose="020B0604030504040204" pitchFamily="34" charset="0"/>
                <a:ea typeface="Verdana" panose="020B0604030504040204" pitchFamily="34" charset="0"/>
                <a:cs typeface="Verdana" panose="020B0604030504040204" pitchFamily="34" charset="0"/>
              </a:rPr>
              <a:t>Seeing how the different parts of your existing program fit together is an important step; don’t skip this one!</a:t>
            </a:r>
          </a:p>
          <a:p>
            <a:pPr marL="285750" indent="-285750">
              <a:lnSpc>
                <a:spcPct val="100000"/>
              </a:lnSpc>
            </a:pPr>
            <a:r>
              <a:rPr lang="en-CA" sz="2000" dirty="0">
                <a:latin typeface="Verdana" panose="020B0604030504040204" pitchFamily="34" charset="0"/>
                <a:ea typeface="Verdana" panose="020B0604030504040204" pitchFamily="34" charset="0"/>
                <a:cs typeface="Verdana" panose="020B0604030504040204" pitchFamily="34" charset="0"/>
              </a:rPr>
              <a:t>If you don’t have a map of your pre-CBD curriculum, create an inventory and spreadsheet so you can visualize your curriculum in one place</a:t>
            </a:r>
            <a:r>
              <a:rPr lang="en-CA" dirty="0">
                <a:latin typeface="Verdana" panose="020B0604030504040204" pitchFamily="34" charset="0"/>
                <a:ea typeface="Verdana" panose="020B0604030504040204" pitchFamily="34" charset="0"/>
                <a:cs typeface="Verdana" panose="020B0604030504040204" pitchFamily="34" charset="0"/>
              </a:rPr>
              <a:t>.</a:t>
            </a:r>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Worksheet activity</a:t>
            </a:r>
          </a:p>
        </p:txBody>
      </p:sp>
      <p:sp>
        <p:nvSpPr>
          <p:cNvPr id="6" name="Content Placeholder 5"/>
          <p:cNvSpPr>
            <a:spLocks noGrp="1"/>
          </p:cNvSpPr>
          <p:nvPr>
            <p:ph idx="1"/>
          </p:nvPr>
        </p:nvSpPr>
        <p:spPr/>
        <p:txBody>
          <a:bodyPr/>
          <a:lstStyle/>
          <a:p>
            <a:pPr marL="0" lvl="0" indent="0">
              <a:buNone/>
            </a:pPr>
            <a:r>
              <a:rPr lang="en-CA" sz="2400" dirty="0" smtClean="0"/>
              <a:t>Review </a:t>
            </a:r>
            <a:r>
              <a:rPr lang="en-CA" sz="2400" dirty="0"/>
              <a:t>the first 3 steps on the worksheet and </a:t>
            </a:r>
            <a:r>
              <a:rPr lang="en-CA" sz="2400" dirty="0" smtClean="0"/>
              <a:t>jot </a:t>
            </a:r>
            <a:r>
              <a:rPr lang="en-CA" sz="2400" dirty="0"/>
              <a:t>down some initial notes about: </a:t>
            </a:r>
          </a:p>
          <a:p>
            <a:pPr indent="-457200"/>
            <a:r>
              <a:rPr lang="en-CA" sz="2400" dirty="0"/>
              <a:t>	Who do you need on your team?</a:t>
            </a:r>
          </a:p>
          <a:p>
            <a:pPr indent="-457200"/>
            <a:r>
              <a:rPr lang="en-CA" sz="2400" dirty="0"/>
              <a:t>	What are your program’s goals/priorities?</a:t>
            </a:r>
          </a:p>
          <a:p>
            <a:pPr indent="-457200"/>
            <a:r>
              <a:rPr lang="en-CA" sz="2400" dirty="0"/>
              <a:t>	What experiences and assessments exist?</a:t>
            </a:r>
          </a:p>
          <a:p>
            <a:pPr marL="0" lvl="0" indent="0">
              <a:buNone/>
            </a:pPr>
            <a:r>
              <a:rPr lang="en-CA" dirty="0"/>
              <a:t>	</a:t>
            </a:r>
          </a:p>
          <a:p>
            <a:pPr marL="50800" indent="0">
              <a:buNone/>
            </a:pPr>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or comments?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1705" y="1370013"/>
            <a:ext cx="390059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val="172656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4. Map the EPAs</a:t>
            </a:r>
          </a:p>
        </p:txBody>
      </p:sp>
      <p:sp>
        <p:nvSpPr>
          <p:cNvPr id="6" name="Content Placeholder 5"/>
          <p:cNvSpPr>
            <a:spLocks noGrp="1"/>
          </p:cNvSpPr>
          <p:nvPr>
            <p:ph idx="1"/>
          </p:nvPr>
        </p:nvSpPr>
        <p:spPr/>
        <p:txBody>
          <a:bodyPr/>
          <a:lstStyle/>
          <a:p>
            <a:pPr marL="0" lvl="0" indent="0">
              <a:lnSpc>
                <a:spcPct val="100000"/>
              </a:lnSpc>
              <a:buNone/>
            </a:pPr>
            <a:r>
              <a:rPr lang="en-CA" sz="2000" dirty="0">
                <a:latin typeface="Verdana" panose="020B0604030504040204" pitchFamily="34" charset="0"/>
                <a:ea typeface="Verdana" panose="020B0604030504040204" pitchFamily="34" charset="0"/>
                <a:cs typeface="Verdana" panose="020B0604030504040204" pitchFamily="34" charset="0"/>
              </a:rPr>
              <a:t>You already listed your current core rotations together with the key training experiences.</a:t>
            </a:r>
          </a:p>
          <a:p>
            <a:pPr marL="228600" lvl="0" indent="-228600">
              <a:lnSpc>
                <a:spcPct val="100000"/>
              </a:lnSpc>
            </a:pPr>
            <a:r>
              <a:rPr lang="en-CA" sz="2000" dirty="0" smtClean="0">
                <a:latin typeface="Verdana" panose="020B0604030504040204" pitchFamily="34" charset="0"/>
                <a:ea typeface="Verdana" panose="020B0604030504040204" pitchFamily="34" charset="0"/>
                <a:cs typeface="Verdana" panose="020B0604030504040204" pitchFamily="34" charset="0"/>
              </a:rPr>
              <a:t>You </a:t>
            </a:r>
            <a:r>
              <a:rPr lang="en-CA" sz="2000" dirty="0">
                <a:latin typeface="Verdana" panose="020B0604030504040204" pitchFamily="34" charset="0"/>
                <a:ea typeface="Verdana" panose="020B0604030504040204" pitchFamily="34" charset="0"/>
                <a:cs typeface="Verdana" panose="020B0604030504040204" pitchFamily="34" charset="0"/>
              </a:rPr>
              <a:t>have a list of EPAs from your Specialty Committee</a:t>
            </a:r>
          </a:p>
          <a:p>
            <a:pPr marL="228600" lvl="0" indent="-228600">
              <a:lnSpc>
                <a:spcPct val="100000"/>
              </a:lnSpc>
            </a:pPr>
            <a:r>
              <a:rPr lang="en-CA" sz="2000" dirty="0" smtClean="0">
                <a:latin typeface="Verdana" panose="020B0604030504040204" pitchFamily="34" charset="0"/>
                <a:ea typeface="Verdana" panose="020B0604030504040204" pitchFamily="34" charset="0"/>
                <a:cs typeface="Verdana" panose="020B0604030504040204" pitchFamily="34" charset="0"/>
              </a:rPr>
              <a:t>Link </a:t>
            </a:r>
            <a:r>
              <a:rPr lang="en-CA" sz="2000" dirty="0">
                <a:latin typeface="Verdana" panose="020B0604030504040204" pitchFamily="34" charset="0"/>
                <a:ea typeface="Verdana" panose="020B0604030504040204" pitchFamily="34" charset="0"/>
                <a:cs typeface="Verdana" panose="020B0604030504040204" pitchFamily="34" charset="0"/>
              </a:rPr>
              <a:t>your EPAs and required training experiences to your existing training experiences/rotation. Not all training experiences will be mapped to an EPA – </a:t>
            </a:r>
            <a:br>
              <a:rPr lang="en-CA" sz="2000" dirty="0">
                <a:latin typeface="Verdana" panose="020B0604030504040204" pitchFamily="34" charset="0"/>
                <a:ea typeface="Verdana" panose="020B0604030504040204" pitchFamily="34" charset="0"/>
                <a:cs typeface="Verdana" panose="020B0604030504040204" pitchFamily="34" charset="0"/>
              </a:rPr>
            </a:br>
            <a:r>
              <a:rPr lang="en-CA" sz="2000" dirty="0">
                <a:latin typeface="Verdana" panose="020B0604030504040204" pitchFamily="34" charset="0"/>
                <a:ea typeface="Verdana" panose="020B0604030504040204" pitchFamily="34" charset="0"/>
                <a:cs typeface="Verdana" panose="020B0604030504040204" pitchFamily="34" charset="0"/>
              </a:rPr>
              <a:t>this is ok! </a:t>
            </a:r>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5. Review your rotations</a:t>
            </a:r>
          </a:p>
        </p:txBody>
      </p:sp>
      <p:sp>
        <p:nvSpPr>
          <p:cNvPr id="6" name="Content Placeholder 5"/>
          <p:cNvSpPr>
            <a:spLocks noGrp="1"/>
          </p:cNvSpPr>
          <p:nvPr>
            <p:ph idx="1"/>
          </p:nvPr>
        </p:nvSpPr>
        <p:spPr>
          <a:xfrm>
            <a:off x="628650" y="1076911"/>
            <a:ext cx="7886700" cy="3263504"/>
          </a:xfrm>
        </p:spPr>
        <p:txBody>
          <a:bodyPr/>
          <a:lstStyle/>
          <a:p>
            <a:pPr marL="228600" lvl="0" indent="-228600">
              <a:lnSpc>
                <a:spcPct val="100000"/>
              </a:lnSpc>
              <a:spcBef>
                <a:spcPts val="0"/>
              </a:spcBef>
              <a:buSzPts val="2400"/>
            </a:pPr>
            <a:r>
              <a:rPr lang="en-CA" sz="1800" dirty="0"/>
              <a:t>Are there any gaps</a:t>
            </a:r>
            <a:r>
              <a:rPr lang="en-CA" sz="1800" dirty="0" smtClean="0"/>
              <a:t>?</a:t>
            </a:r>
          </a:p>
          <a:p>
            <a:pPr marL="0" lvl="0" indent="0">
              <a:lnSpc>
                <a:spcPct val="100000"/>
              </a:lnSpc>
              <a:spcBef>
                <a:spcPts val="0"/>
              </a:spcBef>
              <a:buSzPts val="2400"/>
              <a:buNone/>
            </a:pPr>
            <a:endParaRPr lang="en-CA" sz="1800" dirty="0"/>
          </a:p>
          <a:p>
            <a:pPr marL="228600" lvl="0" indent="-228600">
              <a:lnSpc>
                <a:spcPct val="100000"/>
              </a:lnSpc>
              <a:spcBef>
                <a:spcPts val="0"/>
              </a:spcBef>
              <a:buSzPts val="2400"/>
            </a:pPr>
            <a:r>
              <a:rPr lang="en-CA" sz="1800" dirty="0"/>
              <a:t>Are there EPAS or other assessments tools which are not preceded/matched </a:t>
            </a:r>
            <a:r>
              <a:rPr lang="en-CA" sz="1800"/>
              <a:t>by </a:t>
            </a:r>
            <a:r>
              <a:rPr lang="en-CA" sz="1800" smtClean="0"/>
              <a:t>learning </a:t>
            </a:r>
            <a:r>
              <a:rPr lang="en-CA" sz="1800" dirty="0"/>
              <a:t>activities?</a:t>
            </a:r>
          </a:p>
          <a:p>
            <a:pPr marL="228600" lvl="0" indent="-228600">
              <a:lnSpc>
                <a:spcPct val="100000"/>
              </a:lnSpc>
              <a:spcBef>
                <a:spcPts val="0"/>
              </a:spcBef>
              <a:buSzPts val="2400"/>
            </a:pPr>
            <a:endParaRPr lang="en-CA" sz="1800" dirty="0"/>
          </a:p>
          <a:p>
            <a:pPr marL="228600" indent="-228600">
              <a:lnSpc>
                <a:spcPct val="100000"/>
              </a:lnSpc>
              <a:spcBef>
                <a:spcPts val="0"/>
              </a:spcBef>
              <a:buSzPts val="2400"/>
            </a:pPr>
            <a:r>
              <a:rPr lang="en-CA" sz="1800" dirty="0"/>
              <a:t>If there are current training experiences that do not map to particular EPAs, do they serve other learning needs?</a:t>
            </a:r>
          </a:p>
          <a:p>
            <a:pPr marL="228600" lvl="0" indent="-228600">
              <a:lnSpc>
                <a:spcPct val="100000"/>
              </a:lnSpc>
              <a:buSzPts val="2400"/>
            </a:pPr>
            <a:r>
              <a:rPr lang="en-CA" sz="1800" dirty="0"/>
              <a:t>Are there training experiences that are no longer required? If so, what will be the impact of removing this training experience? On learning? On service? </a:t>
            </a:r>
          </a:p>
          <a:p>
            <a:pPr marL="228600" lvl="0" indent="-228600">
              <a:lnSpc>
                <a:spcPct val="100000"/>
              </a:lnSpc>
              <a:buSzPts val="2400"/>
            </a:pPr>
            <a:r>
              <a:rPr lang="en-CA" sz="1800" dirty="0"/>
              <a:t>You may need to work with your program committee to create new teaching, learning and assessment opportunities. </a:t>
            </a:r>
            <a:endParaRPr lang="en-US" sz="1800"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6. Distribute the EPAs (and other assessment tools) across the program</a:t>
            </a:r>
          </a:p>
        </p:txBody>
      </p:sp>
      <p:sp>
        <p:nvSpPr>
          <p:cNvPr id="6" name="Content Placeholder 5"/>
          <p:cNvSpPr>
            <a:spLocks noGrp="1"/>
          </p:cNvSpPr>
          <p:nvPr>
            <p:ph idx="1"/>
          </p:nvPr>
        </p:nvSpPr>
        <p:spPr>
          <a:xfrm>
            <a:off x="636145" y="1211822"/>
            <a:ext cx="7886700" cy="3263504"/>
          </a:xfrm>
        </p:spPr>
        <p:txBody>
          <a:bodyPr/>
          <a:lstStyle/>
          <a:p>
            <a:pPr marL="228600" lvl="0" indent="-228600">
              <a:lnSpc>
                <a:spcPct val="100000"/>
              </a:lnSpc>
              <a:spcBef>
                <a:spcPts val="0"/>
              </a:spcBef>
            </a:pPr>
            <a:r>
              <a:rPr lang="en-CA" sz="1800" dirty="0"/>
              <a:t>Ensure that it is possible for your residents to achieve an EPA during the rotation. (i.e., not possible to achieve a surgical EPA in an ambulatory medical rotation)</a:t>
            </a:r>
          </a:p>
          <a:p>
            <a:pPr marL="228600" lvl="0" indent="-228600">
              <a:lnSpc>
                <a:spcPct val="100000"/>
              </a:lnSpc>
            </a:pPr>
            <a:r>
              <a:rPr lang="en-CA" sz="1800" dirty="0"/>
              <a:t>Ensure that the EPAs are distributed “evenly” so that certain core rotations don’t end up with many more than other rotations. </a:t>
            </a:r>
          </a:p>
          <a:p>
            <a:pPr marL="228600" lvl="0" indent="-228600">
              <a:lnSpc>
                <a:spcPct val="100000"/>
              </a:lnSpc>
            </a:pPr>
            <a:r>
              <a:rPr lang="en-CA" sz="1800" dirty="0"/>
              <a:t>Ensure that you indicate which rotation is responsible for the EPA if it can be mapped to several rotations. (e.g., required or optional</a:t>
            </a:r>
          </a:p>
          <a:p>
            <a:pPr marL="228600" lvl="0" indent="-228600">
              <a:lnSpc>
                <a:spcPct val="100000"/>
              </a:lnSpc>
            </a:pPr>
            <a:r>
              <a:rPr lang="en-CA" sz="1800" dirty="0"/>
              <a:t>Organize the EPAs in different contexts in order to clearly see which may be prerequisites of others and compare to your current curriculum.</a:t>
            </a:r>
          </a:p>
          <a:p>
            <a:endParaRPr lang="en-US" sz="1800"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txBox="1"/>
          <p:nvPr/>
        </p:nvSpPr>
        <p:spPr>
          <a:xfrm>
            <a:off x="510152" y="93127"/>
            <a:ext cx="7420328" cy="667678"/>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Clr>
                <a:srgbClr val="003152"/>
              </a:buClr>
              <a:buSzPts val="3240"/>
              <a:buFont typeface="Calibri"/>
              <a:buNone/>
            </a:pPr>
            <a:r>
              <a:rPr lang="en-CA" sz="2400" b="1"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a:rPr>
              <a:t>Use EPAs in various contexts within a specific stage of CBD </a:t>
            </a:r>
            <a:endParaRPr sz="2400" b="1"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a:endParaRPr>
          </a:p>
        </p:txBody>
      </p:sp>
      <p:graphicFrame>
        <p:nvGraphicFramePr>
          <p:cNvPr id="294" name="Google Shape;294;p21"/>
          <p:cNvGraphicFramePr/>
          <p:nvPr>
            <p:extLst>
              <p:ext uri="{D42A27DB-BD31-4B8C-83A1-F6EECF244321}">
                <p14:modId xmlns:p14="http://schemas.microsoft.com/office/powerpoint/2010/main" val="4128841646"/>
              </p:ext>
            </p:extLst>
          </p:nvPr>
        </p:nvGraphicFramePr>
        <p:xfrm>
          <a:off x="0" y="969803"/>
          <a:ext cx="9144000" cy="5020115"/>
        </p:xfrm>
        <a:graphic>
          <a:graphicData uri="http://schemas.openxmlformats.org/drawingml/2006/table">
            <a:tbl>
              <a:tblPr>
                <a:noFill/>
                <a:tableStyleId>{01B994D3-63A7-4192-B596-1D38F0F88E7B}</a:tableStyleId>
              </a:tblPr>
              <a:tblGrid>
                <a:gridCol w="1662550">
                  <a:extLst>
                    <a:ext uri="{9D8B030D-6E8A-4147-A177-3AD203B41FA5}">
                      <a16:colId xmlns:a16="http://schemas.microsoft.com/office/drawing/2014/main" xmlns="" val="20000"/>
                    </a:ext>
                  </a:extLst>
                </a:gridCol>
                <a:gridCol w="2192950">
                  <a:extLst>
                    <a:ext uri="{9D8B030D-6E8A-4147-A177-3AD203B41FA5}">
                      <a16:colId xmlns:a16="http://schemas.microsoft.com/office/drawing/2014/main" xmlns="" val="20001"/>
                    </a:ext>
                  </a:extLst>
                </a:gridCol>
                <a:gridCol w="2316700">
                  <a:extLst>
                    <a:ext uri="{9D8B030D-6E8A-4147-A177-3AD203B41FA5}">
                      <a16:colId xmlns:a16="http://schemas.microsoft.com/office/drawing/2014/main" xmlns="" val="20002"/>
                    </a:ext>
                  </a:extLst>
                </a:gridCol>
                <a:gridCol w="1995050">
                  <a:extLst>
                    <a:ext uri="{9D8B030D-6E8A-4147-A177-3AD203B41FA5}">
                      <a16:colId xmlns:a16="http://schemas.microsoft.com/office/drawing/2014/main" xmlns="" val="20003"/>
                    </a:ext>
                  </a:extLst>
                </a:gridCol>
                <a:gridCol w="976750">
                  <a:extLst>
                    <a:ext uri="{9D8B030D-6E8A-4147-A177-3AD203B41FA5}">
                      <a16:colId xmlns:a16="http://schemas.microsoft.com/office/drawing/2014/main" xmlns="" val="20004"/>
                    </a:ext>
                  </a:extLst>
                </a:gridCol>
              </a:tblGrid>
              <a:tr h="301759">
                <a:tc gridSpan="5">
                  <a:txBody>
                    <a:bodyPr/>
                    <a:lstStyle/>
                    <a:p>
                      <a:pPr marL="0" marR="0" lvl="0" indent="0" algn="ctr" rtl="0">
                        <a:lnSpc>
                          <a:spcPct val="100000"/>
                        </a:lnSpc>
                        <a:spcBef>
                          <a:spcPts val="0"/>
                        </a:spcBef>
                        <a:spcAft>
                          <a:spcPts val="0"/>
                        </a:spcAft>
                        <a:buClr>
                          <a:schemeClr val="dk1"/>
                        </a:buClr>
                        <a:buSzPts val="3000"/>
                        <a:buFont typeface="Calibri"/>
                        <a:buNone/>
                      </a:pPr>
                      <a:r>
                        <a:rPr lang="en-CA" sz="1500" u="none" strike="noStrike" cap="none" dirty="0"/>
                        <a:t>EPA - Core of discipline</a:t>
                      </a:r>
                      <a:endParaRPr sz="1500" u="none" strike="noStrike" cap="none"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685808">
                <a:tc>
                  <a:txBody>
                    <a:bodyPr/>
                    <a:lstStyle/>
                    <a:p>
                      <a:pPr marL="0" marR="0" lvl="0" indent="0" algn="l" rtl="0">
                        <a:spcBef>
                          <a:spcPts val="0"/>
                        </a:spcBef>
                        <a:spcAft>
                          <a:spcPts val="0"/>
                        </a:spcAft>
                        <a:buNone/>
                      </a:pPr>
                      <a:r>
                        <a:rPr lang="en-CA" sz="1500" b="1" u="none" strike="noStrike" cap="none"/>
                        <a:t>EPA</a:t>
                      </a:r>
                      <a:endParaRPr sz="11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CA" sz="1400" b="1" dirty="0"/>
                        <a:t>Context: simulation laboratory</a:t>
                      </a:r>
                      <a:endParaRPr sz="1100" b="1"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CA" sz="1400" b="1" dirty="0"/>
                        <a:t>Context:</a:t>
                      </a:r>
                      <a:endParaRPr sz="1100" b="1" dirty="0"/>
                    </a:p>
                    <a:p>
                      <a:pPr marL="0" marR="0" lvl="0" indent="0" algn="l" rtl="0">
                        <a:spcBef>
                          <a:spcPts val="0"/>
                        </a:spcBef>
                        <a:spcAft>
                          <a:spcPts val="0"/>
                        </a:spcAft>
                        <a:buNone/>
                      </a:pPr>
                      <a:r>
                        <a:rPr lang="en-CA" sz="1400" b="1" dirty="0"/>
                        <a:t>Pre-admission</a:t>
                      </a:r>
                      <a:endParaRPr sz="1100" b="1"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CA" sz="1400" b="1" dirty="0"/>
                        <a:t>Context: outpatient clinic</a:t>
                      </a:r>
                      <a:endParaRPr sz="1100" b="1"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CA" sz="1400"/>
                        <a:t>…</a:t>
                      </a: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xmlns="" val="10001"/>
                  </a:ext>
                </a:extLst>
              </a:tr>
              <a:tr h="891548">
                <a:tc>
                  <a:txBody>
                    <a:bodyPr/>
                    <a:lstStyle/>
                    <a:p>
                      <a:pPr marL="0" marR="0" lvl="0" indent="0" algn="l" rtl="0">
                        <a:spcBef>
                          <a:spcPts val="0"/>
                        </a:spcBef>
                        <a:spcAft>
                          <a:spcPts val="0"/>
                        </a:spcAft>
                        <a:buNone/>
                      </a:pPr>
                      <a:r>
                        <a:rPr lang="en-CA" sz="1400" b="1" dirty="0"/>
                        <a:t>Assessing a clinical situation</a:t>
                      </a:r>
                      <a:endParaRPr sz="1400" b="1"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r>
                        <a:rPr lang="en-CA" sz="1400" dirty="0"/>
                        <a:t>Preop assessment of a diabetic patient before cardiac surgery</a:t>
                      </a:r>
                      <a:endParaRPr sz="11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r>
                        <a:rPr lang="en-CA" sz="1400"/>
                        <a:t>Hyperthyroid patient with atrial fibrillation</a:t>
                      </a:r>
                      <a:endParaRPr sz="11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xmlns="" val="10002"/>
                  </a:ext>
                </a:extLst>
              </a:tr>
              <a:tr h="726955">
                <a:tc>
                  <a:txBody>
                    <a:bodyPr/>
                    <a:lstStyle/>
                    <a:p>
                      <a:pPr marL="0" marR="0" lvl="0" indent="0" algn="l" rtl="0">
                        <a:spcBef>
                          <a:spcPts val="0"/>
                        </a:spcBef>
                        <a:spcAft>
                          <a:spcPts val="0"/>
                        </a:spcAft>
                        <a:buNone/>
                      </a:pPr>
                      <a:r>
                        <a:rPr lang="en-CA" sz="1400" b="1" dirty="0"/>
                        <a:t>Discussing a treatment plan </a:t>
                      </a:r>
                      <a:endParaRPr sz="11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dirty="0"/>
                        <a:t>Need for chemotherapy</a:t>
                      </a:r>
                    </a:p>
                    <a:p>
                      <a:pPr marL="0" marR="0" lvl="0" indent="0" algn="l" rtl="0">
                        <a:spcBef>
                          <a:spcPts val="0"/>
                        </a:spcBef>
                        <a:spcAft>
                          <a:spcPts val="0"/>
                        </a:spcAft>
                        <a:buNone/>
                      </a:pPr>
                      <a:endParaRPr sz="14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CA" sz="1400" dirty="0"/>
                        <a:t>Introducing a antidiabetic drug (benefits/risks)</a:t>
                      </a:r>
                      <a:endParaRPr sz="11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xmlns="" val="10003"/>
                  </a:ext>
                </a:extLst>
              </a:tr>
              <a:tr h="946411">
                <a:tc>
                  <a:txBody>
                    <a:bodyPr/>
                    <a:lstStyle/>
                    <a:p>
                      <a:pPr marL="0" marR="0" lvl="0" indent="0" algn="l" rtl="0">
                        <a:lnSpc>
                          <a:spcPct val="100000"/>
                        </a:lnSpc>
                        <a:spcBef>
                          <a:spcPts val="0"/>
                        </a:spcBef>
                        <a:spcAft>
                          <a:spcPts val="0"/>
                        </a:spcAft>
                        <a:buClr>
                          <a:schemeClr val="dk1"/>
                        </a:buClr>
                        <a:buSzPts val="1800"/>
                        <a:buFont typeface="Calibri"/>
                        <a:buNone/>
                      </a:pPr>
                      <a:r>
                        <a:rPr lang="en-CA" sz="1400" b="1" dirty="0"/>
                        <a:t>Informing the patient of a difficult situation </a:t>
                      </a:r>
                      <a:endParaRPr sz="11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r>
                        <a:rPr lang="en-CA" sz="1400"/>
                        <a:t>Inform a diabetic patient of the need for dialysis</a:t>
                      </a:r>
                      <a:endParaRPr sz="11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r>
                        <a:rPr lang="en-CA" sz="1400" dirty="0"/>
                        <a:t>Need for insulin therapy</a:t>
                      </a:r>
                    </a:p>
                    <a:p>
                      <a:pPr marL="0" marR="0" lvl="0" indent="0" algn="l" rtl="0">
                        <a:spcBef>
                          <a:spcPts val="0"/>
                        </a:spcBef>
                        <a:spcAft>
                          <a:spcPts val="0"/>
                        </a:spcAft>
                        <a:buNone/>
                      </a:pPr>
                      <a:r>
                        <a:rPr lang="en-CA" sz="1400" dirty="0"/>
                        <a:t>Need for chemotherapy</a:t>
                      </a:r>
                      <a:endParaRPr sz="14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xmlns="" val="10004"/>
                  </a:ext>
                </a:extLst>
              </a:tr>
              <a:tr h="891548">
                <a:tc>
                  <a:txBody>
                    <a:bodyPr/>
                    <a:lstStyle/>
                    <a:p>
                      <a:pPr marL="0" marR="0" lvl="0" indent="0" algn="l" rtl="0">
                        <a:spcBef>
                          <a:spcPts val="0"/>
                        </a:spcBef>
                        <a:spcAft>
                          <a:spcPts val="0"/>
                        </a:spcAft>
                        <a:buNone/>
                      </a:pPr>
                      <a:r>
                        <a:rPr lang="fr-CA" sz="1400" b="1" dirty="0"/>
                        <a:t>Do </a:t>
                      </a:r>
                      <a:r>
                        <a:rPr lang="fr-CA" sz="1400" b="1" dirty="0" err="1"/>
                        <a:t>technical</a:t>
                      </a:r>
                      <a:r>
                        <a:rPr lang="fr-CA" sz="1400" b="1" dirty="0"/>
                        <a:t> </a:t>
                      </a:r>
                      <a:r>
                        <a:rPr lang="fr-CA" sz="1400" b="1" dirty="0" err="1"/>
                        <a:t>procedure</a:t>
                      </a:r>
                      <a:endParaRPr lang="fr-CA" sz="1400" b="1" dirty="0"/>
                    </a:p>
                    <a:p>
                      <a:pPr marL="0" marR="0" lvl="0" indent="0" algn="l" rtl="0">
                        <a:spcBef>
                          <a:spcPts val="0"/>
                        </a:spcBef>
                        <a:spcAft>
                          <a:spcPts val="0"/>
                        </a:spcAft>
                        <a:buNone/>
                      </a:pPr>
                      <a:r>
                        <a:rPr lang="fr-CA" sz="1400" b="1" dirty="0"/>
                        <a:t>as relevant</a:t>
                      </a:r>
                      <a:endParaRPr sz="1400" b="1"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t>Place a central </a:t>
                      </a:r>
                      <a:r>
                        <a:rPr lang="fr-CA" sz="1400" b="0" dirty="0" err="1"/>
                        <a:t>vein</a:t>
                      </a:r>
                      <a:r>
                        <a:rPr lang="fr-CA" sz="1400" b="0" dirty="0"/>
                        <a:t> </a:t>
                      </a:r>
                      <a:r>
                        <a:rPr lang="fr-CA" sz="1400" b="0" dirty="0" err="1"/>
                        <a:t>catheter</a:t>
                      </a:r>
                      <a:r>
                        <a:rPr lang="fr-CA" sz="1400" b="0" dirty="0"/>
                        <a:t> for </a:t>
                      </a:r>
                      <a:r>
                        <a:rPr lang="fr-CA" sz="1400" b="0"/>
                        <a:t>antibiotics</a:t>
                      </a:r>
                      <a:endParaRPr lang="fr-CA" sz="1400" b="0" dirty="0"/>
                    </a:p>
                    <a:p>
                      <a:pPr marL="0" marR="0" lvl="0" indent="0" algn="l" rtl="0">
                        <a:spcBef>
                          <a:spcPts val="0"/>
                        </a:spcBef>
                        <a:spcAft>
                          <a:spcPts val="0"/>
                        </a:spcAft>
                        <a:buNone/>
                      </a:pPr>
                      <a:endParaRPr sz="14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xmlns="" val="10005"/>
                  </a:ext>
                </a:extLst>
              </a:tr>
              <a:tr h="288043">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xmlns="" val="10006"/>
                  </a:ext>
                </a:extLst>
              </a:tr>
              <a:tr h="288043">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endParaRPr sz="1400" dirty="0"/>
                    </a:p>
                  </a:txBody>
                  <a:tcPr marL="91450" marR="91450" marT="34294" marB="34294">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7. Ensure logical progression of learning while incorporating formal observation/feedback opportunities </a:t>
            </a:r>
          </a:p>
        </p:txBody>
      </p:sp>
      <p:sp>
        <p:nvSpPr>
          <p:cNvPr id="6" name="Content Placeholder 5"/>
          <p:cNvSpPr>
            <a:spLocks noGrp="1"/>
          </p:cNvSpPr>
          <p:nvPr>
            <p:ph idx="1"/>
          </p:nvPr>
        </p:nvSpPr>
        <p:spPr/>
        <p:txBody>
          <a:bodyPr/>
          <a:lstStyle/>
          <a:p>
            <a:pPr marL="228600" lvl="0" indent="-228600">
              <a:lnSpc>
                <a:spcPct val="100000"/>
              </a:lnSpc>
              <a:spcBef>
                <a:spcPts val="0"/>
              </a:spcBef>
              <a:buSzPts val="2600"/>
            </a:pPr>
            <a:r>
              <a:rPr lang="en-CA" sz="1900" dirty="0"/>
              <a:t>After the adjustments ensure that the EPAs continue to follow a logical progression of learning and comply with accreditation standards.</a:t>
            </a:r>
          </a:p>
          <a:p>
            <a:pPr marL="685800" lvl="1" indent="-228600">
              <a:lnSpc>
                <a:spcPct val="100000"/>
              </a:lnSpc>
              <a:buSzPts val="2400"/>
              <a:buChar char="•"/>
            </a:pPr>
            <a:r>
              <a:rPr lang="en-CA" sz="1900" dirty="0"/>
              <a:t>For example have you ensured there are opportunities to complete less complex EPAs before more complex related EPAs?</a:t>
            </a:r>
          </a:p>
          <a:p>
            <a:pPr marL="685800" lvl="1" indent="-228600">
              <a:lnSpc>
                <a:spcPct val="100000"/>
              </a:lnSpc>
              <a:buSzPts val="2400"/>
              <a:buChar char="•"/>
            </a:pPr>
            <a:r>
              <a:rPr lang="en-CA" sz="1900" dirty="0"/>
              <a:t>Remember all EPAs at a stage of training should be achieved before a resident is able to progress to the next stage of training.</a:t>
            </a:r>
          </a:p>
          <a:p>
            <a:pPr marL="228600" lvl="0" indent="-228600">
              <a:lnSpc>
                <a:spcPct val="100000"/>
              </a:lnSpc>
              <a:buSzPts val="2400"/>
            </a:pPr>
            <a:r>
              <a:rPr lang="en-CA" sz="1900" dirty="0"/>
              <a:t>Work to increase the number of shorter targeted observations, in order to provide repetitive effective feedback and coaching.  </a:t>
            </a:r>
          </a:p>
          <a:p>
            <a:pPr>
              <a:lnSpc>
                <a:spcPct val="100000"/>
              </a:lnSpc>
            </a:pPr>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18</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p:nvPr/>
        </p:nvSpPr>
        <p:spPr>
          <a:xfrm>
            <a:off x="288734" y="1968225"/>
            <a:ext cx="2759428"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52"/>
              </a:buClr>
              <a:buSzPts val="2800"/>
              <a:buFont typeface="Calibri"/>
              <a:buNone/>
            </a:pPr>
            <a:r>
              <a:rPr lang="en-CA" sz="1800" b="0"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a:rPr>
              <a:t>Visualize the Competence Continuum when distributing your EPAs across the stages of training</a:t>
            </a:r>
            <a:endParaRP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85" name="Google Shape;285;p20"/>
          <p:cNvPicPr preferRelativeResize="0"/>
          <p:nvPr/>
        </p:nvPicPr>
        <p:blipFill rotWithShape="1">
          <a:blip r:embed="rId3">
            <a:alphaModFix/>
          </a:blip>
          <a:srcRect/>
          <a:stretch/>
        </p:blipFill>
        <p:spPr>
          <a:xfrm>
            <a:off x="2251285" y="242813"/>
            <a:ext cx="4974108" cy="4833232"/>
          </a:xfrm>
          <a:prstGeom prst="rect">
            <a:avLst/>
          </a:prstGeom>
          <a:noFill/>
          <a:ln>
            <a:noFill/>
          </a:ln>
        </p:spPr>
      </p:pic>
      <p:pic>
        <p:nvPicPr>
          <p:cNvPr id="286" name="Google Shape;286;p20"/>
          <p:cNvPicPr preferRelativeResize="0"/>
          <p:nvPr/>
        </p:nvPicPr>
        <p:blipFill rotWithShape="1">
          <a:blip r:embed="rId4">
            <a:alphaModFix/>
          </a:blip>
          <a:srcRect/>
          <a:stretch/>
        </p:blipFill>
        <p:spPr>
          <a:xfrm>
            <a:off x="7225393" y="4457030"/>
            <a:ext cx="1619577" cy="559475"/>
          </a:xfrm>
          <a:prstGeom prst="rect">
            <a:avLst/>
          </a:prstGeom>
          <a:noFill/>
          <a:ln>
            <a:noFill/>
          </a:ln>
        </p:spPr>
      </p:pic>
      <p:sp>
        <p:nvSpPr>
          <p:cNvPr id="287" name="Google Shape;287;p20"/>
          <p:cNvSpPr txBox="1"/>
          <p:nvPr/>
        </p:nvSpPr>
        <p:spPr>
          <a:xfrm>
            <a:off x="405352" y="125694"/>
            <a:ext cx="873864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93152"/>
              </a:buClr>
              <a:buSzPts val="2800"/>
              <a:buFont typeface="Calibri"/>
              <a:buNone/>
            </a:pPr>
            <a:r>
              <a:rPr lang="en-CA" sz="2400" b="1"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a:rPr>
              <a:t>CBD Competence Continuum</a:t>
            </a:r>
            <a:endParaRPr sz="24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p:txBody>
          <a:bodyPr/>
          <a:lstStyle/>
          <a:p>
            <a:pPr marL="0" lvl="0" indent="0">
              <a:lnSpc>
                <a:spcPct val="90000"/>
              </a:lnSpc>
              <a:spcBef>
                <a:spcPts val="0"/>
              </a:spcBef>
              <a:buNone/>
            </a:pPr>
            <a:r>
              <a:rPr lang="en-CA" sz="2000" dirty="0"/>
              <a:t>Upon </a:t>
            </a:r>
            <a:r>
              <a:rPr lang="en-CA" sz="2000" dirty="0" smtClean="0"/>
              <a:t>completion, </a:t>
            </a:r>
            <a:r>
              <a:rPr lang="en-CA" sz="2000" dirty="0"/>
              <a:t>participants will be able to:  </a:t>
            </a:r>
          </a:p>
          <a:p>
            <a:pPr marL="571500" lvl="1" indent="-228600"/>
            <a:r>
              <a:rPr lang="en-CA" sz="2000" dirty="0"/>
              <a:t>Describe the purposes of a curriculum map</a:t>
            </a:r>
          </a:p>
          <a:p>
            <a:pPr marL="571500" lvl="1" indent="-228600"/>
            <a:r>
              <a:rPr lang="en-CA" sz="2000" dirty="0"/>
              <a:t>Create a draft curriculum map</a:t>
            </a:r>
          </a:p>
          <a:p>
            <a:pPr marL="571500" lvl="1" indent="-228600"/>
            <a:r>
              <a:rPr lang="en-CA" sz="2000" dirty="0"/>
              <a:t>Detect and avoid common pitfalls in curriculum mapping</a:t>
            </a:r>
          </a:p>
          <a:p>
            <a:pPr lvl="1"/>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195" y="96941"/>
            <a:ext cx="7765025" cy="287749"/>
          </a:xfrm>
          <a:prstGeom prst="rect">
            <a:avLst/>
          </a:prstGeom>
        </p:spPr>
        <p:txBody>
          <a:bodyPr vert="horz" wrap="square" lIns="0" tIns="10646" rIns="0" bIns="0" rtlCol="0">
            <a:spAutoFit/>
          </a:bodyPr>
          <a:lstStyle/>
          <a:p>
            <a:pPr marL="11206">
              <a:spcBef>
                <a:spcPts val="84"/>
              </a:spcBef>
            </a:pPr>
            <a:r>
              <a:rPr sz="1800" spc="9" dirty="0"/>
              <a:t>Anesthesia </a:t>
            </a:r>
            <a:r>
              <a:rPr sz="1800" spc="26" dirty="0"/>
              <a:t>Curriculum </a:t>
            </a:r>
            <a:r>
              <a:rPr sz="1800" spc="35" dirty="0"/>
              <a:t>Map</a:t>
            </a:r>
            <a:r>
              <a:rPr sz="1800" spc="-75" dirty="0"/>
              <a:t> </a:t>
            </a:r>
            <a:r>
              <a:rPr sz="1800" spc="4" dirty="0"/>
              <a:t>Sample</a:t>
            </a:r>
            <a:r>
              <a:rPr lang="fr-CA" sz="1800" spc="4" dirty="0"/>
              <a:t>: </a:t>
            </a:r>
            <a:r>
              <a:rPr lang="fr-CA" sz="1800" spc="4" dirty="0" err="1"/>
              <a:t>draft</a:t>
            </a:r>
            <a:r>
              <a:rPr lang="fr-CA" sz="1800" spc="4" dirty="0"/>
              <a:t> </a:t>
            </a:r>
            <a:r>
              <a:rPr lang="fr-CA" sz="1800" spc="4" dirty="0" err="1"/>
              <a:t>assessment</a:t>
            </a:r>
            <a:r>
              <a:rPr lang="fr-CA" sz="1800" spc="4" dirty="0"/>
              <a:t> plan</a:t>
            </a:r>
            <a:endParaRPr sz="1800" dirty="0"/>
          </a:p>
        </p:txBody>
      </p:sp>
      <p:graphicFrame>
        <p:nvGraphicFramePr>
          <p:cNvPr id="3" name="object 3"/>
          <p:cNvGraphicFramePr>
            <a:graphicFrameLocks noGrp="1"/>
          </p:cNvGraphicFramePr>
          <p:nvPr>
            <p:extLst>
              <p:ext uri="{D42A27DB-BD31-4B8C-83A1-F6EECF244321}">
                <p14:modId xmlns:p14="http://schemas.microsoft.com/office/powerpoint/2010/main" val="2967626757"/>
              </p:ext>
            </p:extLst>
          </p:nvPr>
        </p:nvGraphicFramePr>
        <p:xfrm>
          <a:off x="215193" y="531092"/>
          <a:ext cx="8762552" cy="4754552"/>
        </p:xfrm>
        <a:graphic>
          <a:graphicData uri="http://schemas.openxmlformats.org/drawingml/2006/table">
            <a:tbl>
              <a:tblPr firstRow="1" bandRow="1">
                <a:tableStyleId>{2D5ABB26-0587-4C30-8999-92F81FD0307C}</a:tableStyleId>
              </a:tblPr>
              <a:tblGrid>
                <a:gridCol w="553161">
                  <a:extLst>
                    <a:ext uri="{9D8B030D-6E8A-4147-A177-3AD203B41FA5}">
                      <a16:colId xmlns:a16="http://schemas.microsoft.com/office/drawing/2014/main" xmlns="" val="20000"/>
                    </a:ext>
                  </a:extLst>
                </a:gridCol>
                <a:gridCol w="3940508">
                  <a:extLst>
                    <a:ext uri="{9D8B030D-6E8A-4147-A177-3AD203B41FA5}">
                      <a16:colId xmlns:a16="http://schemas.microsoft.com/office/drawing/2014/main" xmlns="" val="20001"/>
                    </a:ext>
                  </a:extLst>
                </a:gridCol>
                <a:gridCol w="935024">
                  <a:extLst>
                    <a:ext uri="{9D8B030D-6E8A-4147-A177-3AD203B41FA5}">
                      <a16:colId xmlns:a16="http://schemas.microsoft.com/office/drawing/2014/main" xmlns="" val="20002"/>
                    </a:ext>
                  </a:extLst>
                </a:gridCol>
                <a:gridCol w="799612">
                  <a:extLst>
                    <a:ext uri="{9D8B030D-6E8A-4147-A177-3AD203B41FA5}">
                      <a16:colId xmlns:a16="http://schemas.microsoft.com/office/drawing/2014/main" xmlns="" val="20003"/>
                    </a:ext>
                  </a:extLst>
                </a:gridCol>
                <a:gridCol w="1187569">
                  <a:extLst>
                    <a:ext uri="{9D8B030D-6E8A-4147-A177-3AD203B41FA5}">
                      <a16:colId xmlns:a16="http://schemas.microsoft.com/office/drawing/2014/main" xmlns="" val="20004"/>
                    </a:ext>
                  </a:extLst>
                </a:gridCol>
                <a:gridCol w="1346678">
                  <a:extLst>
                    <a:ext uri="{9D8B030D-6E8A-4147-A177-3AD203B41FA5}">
                      <a16:colId xmlns:a16="http://schemas.microsoft.com/office/drawing/2014/main" xmlns="" val="20005"/>
                    </a:ext>
                  </a:extLst>
                </a:gridCol>
              </a:tblGrid>
              <a:tr h="486167">
                <a:tc>
                  <a:txBody>
                    <a:bodyPr/>
                    <a:lstStyle/>
                    <a:p>
                      <a:pPr>
                        <a:lnSpc>
                          <a:spcPct val="100000"/>
                        </a:lnSpc>
                        <a:spcBef>
                          <a:spcPts val="55"/>
                        </a:spcBef>
                      </a:pPr>
                      <a:endParaRPr sz="800">
                        <a:latin typeface="Times New Roman"/>
                        <a:cs typeface="Times New Roman"/>
                      </a:endParaRPr>
                    </a:p>
                    <a:p>
                      <a:pPr algn="ctr">
                        <a:lnSpc>
                          <a:spcPct val="100000"/>
                        </a:lnSpc>
                      </a:pPr>
                      <a:r>
                        <a:rPr sz="500" b="1" spc="5" dirty="0">
                          <a:latin typeface="Arial"/>
                          <a:cs typeface="Arial"/>
                        </a:rPr>
                        <a:t>Identifier</a:t>
                      </a:r>
                      <a:endParaRPr sz="500">
                        <a:latin typeface="Arial"/>
                        <a:cs typeface="Arial"/>
                      </a:endParaRPr>
                    </a:p>
                  </a:txBody>
                  <a:tcPr marL="0" marR="0" marT="46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a:lnSpc>
                          <a:spcPct val="100000"/>
                        </a:lnSpc>
                        <a:spcBef>
                          <a:spcPts val="55"/>
                        </a:spcBef>
                      </a:pPr>
                      <a:endParaRPr sz="800">
                        <a:latin typeface="Times New Roman"/>
                        <a:cs typeface="Times New Roman"/>
                      </a:endParaRPr>
                    </a:p>
                    <a:p>
                      <a:pPr marL="1011555">
                        <a:lnSpc>
                          <a:spcPct val="100000"/>
                        </a:lnSpc>
                      </a:pPr>
                      <a:r>
                        <a:rPr sz="500" b="1" spc="15" dirty="0">
                          <a:latin typeface="Arial"/>
                          <a:cs typeface="Arial"/>
                        </a:rPr>
                        <a:t>Entrustable </a:t>
                      </a:r>
                      <a:r>
                        <a:rPr sz="500" b="1" spc="20" dirty="0">
                          <a:latin typeface="Arial"/>
                          <a:cs typeface="Arial"/>
                        </a:rPr>
                        <a:t>Professional</a:t>
                      </a:r>
                      <a:r>
                        <a:rPr sz="500" b="1" spc="-30" dirty="0">
                          <a:latin typeface="Arial"/>
                          <a:cs typeface="Arial"/>
                        </a:rPr>
                        <a:t> </a:t>
                      </a:r>
                      <a:r>
                        <a:rPr sz="500" b="1" dirty="0">
                          <a:latin typeface="Arial"/>
                          <a:cs typeface="Arial"/>
                        </a:rPr>
                        <a:t>Activity</a:t>
                      </a:r>
                      <a:endParaRPr sz="500">
                        <a:latin typeface="Arial"/>
                        <a:cs typeface="Arial"/>
                      </a:endParaRPr>
                    </a:p>
                  </a:txBody>
                  <a:tcPr marL="0" marR="0" marT="46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a:lnSpc>
                          <a:spcPct val="100000"/>
                        </a:lnSpc>
                        <a:spcBef>
                          <a:spcPts val="55"/>
                        </a:spcBef>
                      </a:pPr>
                      <a:endParaRPr sz="800">
                        <a:latin typeface="Times New Roman"/>
                        <a:cs typeface="Times New Roman"/>
                      </a:endParaRPr>
                    </a:p>
                    <a:p>
                      <a:pPr marL="140335">
                        <a:lnSpc>
                          <a:spcPct val="100000"/>
                        </a:lnSpc>
                      </a:pPr>
                      <a:r>
                        <a:rPr sz="500" b="1" spc="25" dirty="0">
                          <a:latin typeface="Arial"/>
                          <a:cs typeface="Arial"/>
                        </a:rPr>
                        <a:t>Short</a:t>
                      </a:r>
                      <a:r>
                        <a:rPr sz="500" b="1" spc="-35" dirty="0">
                          <a:latin typeface="Arial"/>
                          <a:cs typeface="Arial"/>
                        </a:rPr>
                        <a:t> </a:t>
                      </a:r>
                      <a:r>
                        <a:rPr sz="500" b="1" spc="10" dirty="0">
                          <a:latin typeface="Arial"/>
                          <a:cs typeface="Arial"/>
                        </a:rPr>
                        <a:t>Name</a:t>
                      </a:r>
                      <a:endParaRPr sz="500">
                        <a:latin typeface="Arial"/>
                        <a:cs typeface="Arial"/>
                      </a:endParaRPr>
                    </a:p>
                  </a:txBody>
                  <a:tcPr marL="0" marR="0" marT="46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marL="41275" marR="41275" indent="7620" algn="ctr">
                        <a:lnSpc>
                          <a:spcPct val="108500"/>
                        </a:lnSpc>
                        <a:spcBef>
                          <a:spcPts val="310"/>
                        </a:spcBef>
                      </a:pPr>
                      <a:r>
                        <a:rPr sz="500" b="1" spc="10" dirty="0">
                          <a:latin typeface="Arial"/>
                          <a:cs typeface="Arial"/>
                        </a:rPr>
                        <a:t>Related  S</a:t>
                      </a:r>
                      <a:r>
                        <a:rPr sz="500" b="1" spc="15" dirty="0">
                          <a:latin typeface="Arial"/>
                          <a:cs typeface="Arial"/>
                        </a:rPr>
                        <a:t>ubspec</a:t>
                      </a:r>
                      <a:r>
                        <a:rPr sz="500" b="1" spc="-15" dirty="0">
                          <a:latin typeface="Arial"/>
                          <a:cs typeface="Arial"/>
                        </a:rPr>
                        <a:t>i</a:t>
                      </a:r>
                      <a:r>
                        <a:rPr sz="500" b="1" spc="15" dirty="0">
                          <a:latin typeface="Arial"/>
                          <a:cs typeface="Arial"/>
                        </a:rPr>
                        <a:t>a</a:t>
                      </a:r>
                      <a:r>
                        <a:rPr sz="500" b="1" spc="-15" dirty="0">
                          <a:latin typeface="Arial"/>
                          <a:cs typeface="Arial"/>
                        </a:rPr>
                        <a:t>lt</a:t>
                      </a:r>
                      <a:r>
                        <a:rPr sz="500" b="1" dirty="0">
                          <a:latin typeface="Arial"/>
                          <a:cs typeface="Arial"/>
                        </a:rPr>
                        <a:t>y  </a:t>
                      </a:r>
                      <a:r>
                        <a:rPr sz="500" spc="-5" dirty="0">
                          <a:latin typeface="Arial"/>
                          <a:cs typeface="Arial"/>
                        </a:rPr>
                        <a:t>(if</a:t>
                      </a:r>
                      <a:r>
                        <a:rPr sz="500" spc="-25" dirty="0">
                          <a:latin typeface="Arial"/>
                          <a:cs typeface="Arial"/>
                        </a:rPr>
                        <a:t> </a:t>
                      </a:r>
                      <a:r>
                        <a:rPr sz="500" spc="10" dirty="0">
                          <a:latin typeface="Arial"/>
                          <a:cs typeface="Arial"/>
                        </a:rPr>
                        <a:t>applicable)</a:t>
                      </a:r>
                      <a:endParaRPr sz="500">
                        <a:latin typeface="Arial"/>
                        <a:cs typeface="Arial"/>
                      </a:endParaRPr>
                    </a:p>
                  </a:txBody>
                  <a:tcPr marL="0" marR="0" marT="2605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a:lnSpc>
                          <a:spcPct val="100000"/>
                        </a:lnSpc>
                        <a:spcBef>
                          <a:spcPts val="25"/>
                        </a:spcBef>
                      </a:pPr>
                      <a:endParaRPr sz="500">
                        <a:latin typeface="Times New Roman"/>
                        <a:cs typeface="Times New Roman"/>
                      </a:endParaRPr>
                    </a:p>
                    <a:p>
                      <a:pPr marL="113030" marR="110489" indent="93345">
                        <a:lnSpc>
                          <a:spcPct val="108500"/>
                        </a:lnSpc>
                      </a:pPr>
                      <a:r>
                        <a:rPr sz="500" b="1" spc="15" dirty="0">
                          <a:latin typeface="Arial"/>
                          <a:cs typeface="Arial"/>
                        </a:rPr>
                        <a:t>Royal College  </a:t>
                      </a:r>
                      <a:r>
                        <a:rPr sz="500" b="1" spc="20" dirty="0">
                          <a:latin typeface="Arial"/>
                          <a:cs typeface="Arial"/>
                        </a:rPr>
                        <a:t>Assessment</a:t>
                      </a:r>
                      <a:r>
                        <a:rPr sz="500" b="1" spc="-70" dirty="0">
                          <a:latin typeface="Arial"/>
                          <a:cs typeface="Arial"/>
                        </a:rPr>
                        <a:t> </a:t>
                      </a:r>
                      <a:r>
                        <a:rPr sz="500" b="1" spc="15" dirty="0">
                          <a:latin typeface="Arial"/>
                          <a:cs typeface="Arial"/>
                        </a:rPr>
                        <a:t>Plan</a:t>
                      </a:r>
                      <a:endParaRPr sz="500">
                        <a:latin typeface="Arial"/>
                        <a:cs typeface="Arial"/>
                      </a:endParaRPr>
                    </a:p>
                  </a:txBody>
                  <a:tcPr marL="0" marR="0" marT="210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tc>
                  <a:txBody>
                    <a:bodyPr/>
                    <a:lstStyle/>
                    <a:p>
                      <a:pPr marL="234315" marR="199390" indent="-33655" algn="just">
                        <a:lnSpc>
                          <a:spcPct val="108500"/>
                        </a:lnSpc>
                        <a:spcBef>
                          <a:spcPts val="310"/>
                        </a:spcBef>
                      </a:pPr>
                      <a:r>
                        <a:rPr sz="500" b="1" spc="10" dirty="0">
                          <a:latin typeface="Arial"/>
                          <a:cs typeface="Arial"/>
                        </a:rPr>
                        <a:t>Additional</a:t>
                      </a:r>
                      <a:r>
                        <a:rPr sz="500" b="1" spc="-75" dirty="0">
                          <a:latin typeface="Arial"/>
                          <a:cs typeface="Arial"/>
                        </a:rPr>
                        <a:t> </a:t>
                      </a:r>
                      <a:r>
                        <a:rPr sz="500" b="1" spc="10" dirty="0">
                          <a:latin typeface="Arial"/>
                          <a:cs typeface="Arial"/>
                        </a:rPr>
                        <a:t>NOSM  </a:t>
                      </a:r>
                      <a:r>
                        <a:rPr sz="500" b="1" spc="15" dirty="0">
                          <a:latin typeface="Arial"/>
                          <a:cs typeface="Arial"/>
                        </a:rPr>
                        <a:t>Anesthesiology  Assessments</a:t>
                      </a:r>
                      <a:endParaRPr sz="500">
                        <a:latin typeface="Arial"/>
                        <a:cs typeface="Arial"/>
                      </a:endParaRPr>
                    </a:p>
                  </a:txBody>
                  <a:tcPr marL="0" marR="0" marT="2605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ACACA"/>
                    </a:solidFill>
                  </a:tcPr>
                </a:tc>
                <a:extLst>
                  <a:ext uri="{0D108BD9-81ED-4DB2-BD59-A6C34878D82A}">
                    <a16:rowId xmlns:a16="http://schemas.microsoft.com/office/drawing/2014/main" xmlns="" val="10000"/>
                  </a:ext>
                </a:extLst>
              </a:tr>
              <a:tr h="280382">
                <a:tc>
                  <a:txBody>
                    <a:bodyPr/>
                    <a:lstStyle/>
                    <a:p>
                      <a:pPr>
                        <a:lnSpc>
                          <a:spcPct val="100000"/>
                        </a:lnSpc>
                        <a:spcBef>
                          <a:spcPts val="50"/>
                        </a:spcBef>
                      </a:pPr>
                      <a:endParaRPr sz="600">
                        <a:latin typeface="Times New Roman"/>
                        <a:cs typeface="Times New Roman"/>
                      </a:endParaRPr>
                    </a:p>
                    <a:p>
                      <a:pPr algn="ctr">
                        <a:lnSpc>
                          <a:spcPct val="100000"/>
                        </a:lnSpc>
                      </a:pPr>
                      <a:r>
                        <a:rPr sz="500" b="1" spc="5" dirty="0">
                          <a:latin typeface="Arial"/>
                          <a:cs typeface="Arial"/>
                        </a:rPr>
                        <a:t>1.1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70510">
                        <a:lnSpc>
                          <a:spcPct val="108500"/>
                        </a:lnSpc>
                        <a:spcBef>
                          <a:spcPts val="484"/>
                        </a:spcBef>
                      </a:pPr>
                      <a:r>
                        <a:rPr sz="500" spc="10" dirty="0">
                          <a:latin typeface="Arial"/>
                          <a:cs typeface="Arial"/>
                        </a:rPr>
                        <a:t>Performing </a:t>
                      </a:r>
                      <a:r>
                        <a:rPr sz="500" spc="5" dirty="0">
                          <a:latin typeface="Arial"/>
                          <a:cs typeface="Arial"/>
                        </a:rPr>
                        <a:t>preoperative </a:t>
                      </a:r>
                      <a:r>
                        <a:rPr sz="500" spc="15" dirty="0">
                          <a:latin typeface="Arial"/>
                          <a:cs typeface="Arial"/>
                        </a:rPr>
                        <a:t>assessments </a:t>
                      </a:r>
                      <a:r>
                        <a:rPr sz="500" spc="20" dirty="0">
                          <a:latin typeface="Arial"/>
                          <a:cs typeface="Arial"/>
                        </a:rPr>
                        <a:t>for ASA </a:t>
                      </a:r>
                      <a:r>
                        <a:rPr sz="500" spc="10" dirty="0">
                          <a:latin typeface="Arial"/>
                          <a:cs typeface="Arial"/>
                        </a:rPr>
                        <a:t>1 </a:t>
                      </a:r>
                      <a:r>
                        <a:rPr sz="500" spc="15" dirty="0">
                          <a:latin typeface="Arial"/>
                          <a:cs typeface="Arial"/>
                        </a:rPr>
                        <a:t>or </a:t>
                      </a:r>
                      <a:r>
                        <a:rPr sz="500" spc="10" dirty="0">
                          <a:latin typeface="Arial"/>
                          <a:cs typeface="Arial"/>
                        </a:rPr>
                        <a:t>2 </a:t>
                      </a:r>
                      <a:r>
                        <a:rPr sz="500" dirty="0">
                          <a:latin typeface="Arial"/>
                          <a:cs typeface="Arial"/>
                        </a:rPr>
                        <a:t>patients </a:t>
                      </a:r>
                      <a:r>
                        <a:rPr sz="500" spc="-5" dirty="0">
                          <a:latin typeface="Arial"/>
                          <a:cs typeface="Arial"/>
                        </a:rPr>
                        <a:t>who </a:t>
                      </a:r>
                      <a:r>
                        <a:rPr sz="500" spc="-10" dirty="0">
                          <a:latin typeface="Arial"/>
                          <a:cs typeface="Arial"/>
                        </a:rPr>
                        <a:t>will </a:t>
                      </a:r>
                      <a:r>
                        <a:rPr sz="500" spc="25" dirty="0">
                          <a:latin typeface="Arial"/>
                          <a:cs typeface="Arial"/>
                        </a:rPr>
                        <a:t>be  </a:t>
                      </a:r>
                      <a:r>
                        <a:rPr sz="500" spc="5" dirty="0">
                          <a:latin typeface="Arial"/>
                          <a:cs typeface="Arial"/>
                        </a:rPr>
                        <a:t>undergoing </a:t>
                      </a:r>
                      <a:r>
                        <a:rPr sz="500" spc="10" dirty="0">
                          <a:latin typeface="Arial"/>
                          <a:cs typeface="Arial"/>
                        </a:rPr>
                        <a:t>a </a:t>
                      </a:r>
                      <a:r>
                        <a:rPr sz="500" spc="5" dirty="0">
                          <a:latin typeface="Arial"/>
                          <a:cs typeface="Arial"/>
                        </a:rPr>
                        <a:t>minor </a:t>
                      </a:r>
                      <a:r>
                        <a:rPr sz="500" spc="15" dirty="0">
                          <a:latin typeface="Arial"/>
                          <a:cs typeface="Arial"/>
                        </a:rPr>
                        <a:t>scheduled </a:t>
                      </a:r>
                      <a:r>
                        <a:rPr sz="500" spc="5" dirty="0">
                          <a:latin typeface="Arial"/>
                          <a:cs typeface="Arial"/>
                        </a:rPr>
                        <a:t>surgical</a:t>
                      </a:r>
                      <a:r>
                        <a:rPr sz="500" spc="-85" dirty="0">
                          <a:latin typeface="Arial"/>
                          <a:cs typeface="Arial"/>
                        </a:rPr>
                        <a:t> </a:t>
                      </a:r>
                      <a:r>
                        <a:rPr sz="500" spc="15" dirty="0">
                          <a:latin typeface="Arial"/>
                          <a:cs typeface="Arial"/>
                        </a:rPr>
                        <a:t>procedure</a:t>
                      </a:r>
                      <a:endParaRPr sz="50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01295">
                        <a:lnSpc>
                          <a:spcPct val="108500"/>
                        </a:lnSpc>
                        <a:spcBef>
                          <a:spcPts val="484"/>
                        </a:spcBef>
                      </a:pPr>
                      <a:r>
                        <a:rPr sz="500" spc="10" dirty="0">
                          <a:latin typeface="Arial"/>
                          <a:cs typeface="Arial"/>
                        </a:rPr>
                        <a:t>P</a:t>
                      </a:r>
                      <a:r>
                        <a:rPr sz="500" spc="-15" dirty="0">
                          <a:latin typeface="Arial"/>
                          <a:cs typeface="Arial"/>
                        </a:rPr>
                        <a:t>r</a:t>
                      </a:r>
                      <a:r>
                        <a:rPr sz="500" spc="15" dirty="0">
                          <a:latin typeface="Arial"/>
                          <a:cs typeface="Arial"/>
                        </a:rPr>
                        <a:t>e</a:t>
                      </a:r>
                      <a:r>
                        <a:rPr sz="500" spc="-15" dirty="0">
                          <a:latin typeface="Arial"/>
                          <a:cs typeface="Arial"/>
                        </a:rPr>
                        <a:t>-</a:t>
                      </a:r>
                      <a:r>
                        <a:rPr sz="500" spc="5" dirty="0">
                          <a:latin typeface="Arial"/>
                          <a:cs typeface="Arial"/>
                        </a:rPr>
                        <a:t>O</a:t>
                      </a:r>
                      <a:r>
                        <a:rPr sz="500" spc="15" dirty="0">
                          <a:latin typeface="Arial"/>
                          <a:cs typeface="Arial"/>
                        </a:rPr>
                        <a:t>pe</a:t>
                      </a:r>
                      <a:r>
                        <a:rPr sz="500" spc="-15" dirty="0">
                          <a:latin typeface="Arial"/>
                          <a:cs typeface="Arial"/>
                        </a:rPr>
                        <a:t>r</a:t>
                      </a:r>
                      <a:r>
                        <a:rPr sz="500" spc="-25" dirty="0">
                          <a:latin typeface="Arial"/>
                          <a:cs typeface="Arial"/>
                        </a:rPr>
                        <a:t>a</a:t>
                      </a:r>
                      <a:r>
                        <a:rPr sz="500" spc="-15" dirty="0">
                          <a:latin typeface="Arial"/>
                          <a:cs typeface="Arial"/>
                        </a:rPr>
                        <a:t>t</a:t>
                      </a:r>
                      <a:r>
                        <a:rPr sz="500" spc="-10" dirty="0">
                          <a:latin typeface="Arial"/>
                          <a:cs typeface="Arial"/>
                        </a:rPr>
                        <a:t>i</a:t>
                      </a:r>
                      <a:r>
                        <a:rPr sz="500" spc="-25" dirty="0">
                          <a:latin typeface="Arial"/>
                          <a:cs typeface="Arial"/>
                        </a:rPr>
                        <a:t>v</a:t>
                      </a:r>
                      <a:r>
                        <a:rPr sz="500" dirty="0">
                          <a:latin typeface="Arial"/>
                          <a:cs typeface="Arial"/>
                        </a:rPr>
                        <a:t>e  </a:t>
                      </a:r>
                      <a:r>
                        <a:rPr sz="500" spc="20" dirty="0">
                          <a:latin typeface="Arial"/>
                          <a:cs typeface="Arial"/>
                        </a:rPr>
                        <a:t>Assessment</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1590">
                        <a:lnSpc>
                          <a:spcPct val="108500"/>
                        </a:lnSpc>
                        <a:spcBef>
                          <a:spcPts val="484"/>
                        </a:spcBef>
                      </a:pPr>
                      <a:r>
                        <a:rPr sz="500" dirty="0">
                          <a:latin typeface="Arial"/>
                          <a:cs typeface="Arial"/>
                        </a:rPr>
                        <a:t>Micro </a:t>
                      </a:r>
                      <a:r>
                        <a:rPr sz="500" spc="20" dirty="0">
                          <a:latin typeface="Arial"/>
                          <a:cs typeface="Arial"/>
                        </a:rPr>
                        <a:t>CEX: </a:t>
                      </a:r>
                      <a:r>
                        <a:rPr sz="500" spc="10" dirty="0">
                          <a:latin typeface="Arial"/>
                          <a:cs typeface="Arial"/>
                        </a:rPr>
                        <a:t>Pre-Op  </a:t>
                      </a:r>
                      <a:r>
                        <a:rPr sz="500" spc="20" dirty="0">
                          <a:latin typeface="Arial"/>
                          <a:cs typeface="Arial"/>
                        </a:rPr>
                        <a:t>Assessment </a:t>
                      </a:r>
                      <a:r>
                        <a:rPr sz="500" dirty="0">
                          <a:latin typeface="Arial"/>
                          <a:cs typeface="Arial"/>
                        </a:rPr>
                        <a:t>(3 </a:t>
                      </a:r>
                      <a:r>
                        <a:rPr sz="500" spc="15" dirty="0">
                          <a:latin typeface="Arial"/>
                          <a:cs typeface="Arial"/>
                        </a:rPr>
                        <a:t>of </a:t>
                      </a:r>
                      <a:r>
                        <a:rPr sz="500" spc="5" dirty="0">
                          <a:latin typeface="Arial"/>
                          <a:cs typeface="Arial"/>
                        </a:rPr>
                        <a:t>6);</a:t>
                      </a:r>
                      <a:r>
                        <a:rPr sz="500" spc="-65" dirty="0">
                          <a:latin typeface="Arial"/>
                          <a:cs typeface="Arial"/>
                        </a:rPr>
                        <a:t> </a:t>
                      </a:r>
                      <a:r>
                        <a:rPr sz="500" spc="25" dirty="0">
                          <a:latin typeface="Arial"/>
                          <a:cs typeface="Arial"/>
                        </a:rPr>
                        <a:t>RLB</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xmlns="" val="10001"/>
                  </a:ext>
                </a:extLst>
              </a:tr>
              <a:tr h="280382">
                <a:tc>
                  <a:txBody>
                    <a:bodyPr/>
                    <a:lstStyle/>
                    <a:p>
                      <a:pPr>
                        <a:lnSpc>
                          <a:spcPct val="100000"/>
                        </a:lnSpc>
                        <a:spcBef>
                          <a:spcPts val="50"/>
                        </a:spcBef>
                      </a:pPr>
                      <a:endParaRPr sz="600">
                        <a:latin typeface="Times New Roman"/>
                        <a:cs typeface="Times New Roman"/>
                      </a:endParaRPr>
                    </a:p>
                    <a:p>
                      <a:pPr algn="ctr">
                        <a:lnSpc>
                          <a:spcPct val="100000"/>
                        </a:lnSpc>
                      </a:pPr>
                      <a:r>
                        <a:rPr sz="500" b="1" spc="5" dirty="0">
                          <a:latin typeface="Arial"/>
                          <a:cs typeface="Arial"/>
                        </a:rPr>
                        <a:t>1.2</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marR="154940">
                        <a:lnSpc>
                          <a:spcPct val="108500"/>
                        </a:lnSpc>
                        <a:spcBef>
                          <a:spcPts val="484"/>
                        </a:spcBef>
                      </a:pPr>
                      <a:r>
                        <a:rPr sz="500" spc="5" dirty="0">
                          <a:latin typeface="Arial"/>
                          <a:cs typeface="Arial"/>
                        </a:rPr>
                        <a:t>Preparing </a:t>
                      </a:r>
                      <a:r>
                        <a:rPr sz="500" spc="-5" dirty="0">
                          <a:latin typeface="Arial"/>
                          <a:cs typeface="Arial"/>
                        </a:rPr>
                        <a:t>the </a:t>
                      </a:r>
                      <a:r>
                        <a:rPr sz="500" spc="5" dirty="0">
                          <a:latin typeface="Arial"/>
                          <a:cs typeface="Arial"/>
                        </a:rPr>
                        <a:t>operating </a:t>
                      </a:r>
                      <a:r>
                        <a:rPr sz="500" spc="15" dirty="0">
                          <a:latin typeface="Arial"/>
                          <a:cs typeface="Arial"/>
                        </a:rPr>
                        <a:t>room </a:t>
                      </a:r>
                      <a:r>
                        <a:rPr sz="500" spc="10" dirty="0">
                          <a:latin typeface="Arial"/>
                          <a:cs typeface="Arial"/>
                        </a:rPr>
                        <a:t>(OR) </a:t>
                      </a:r>
                      <a:r>
                        <a:rPr sz="500" spc="20" dirty="0">
                          <a:latin typeface="Arial"/>
                          <a:cs typeface="Arial"/>
                        </a:rPr>
                        <a:t>for </a:t>
                      </a:r>
                      <a:r>
                        <a:rPr sz="500" spc="5" dirty="0">
                          <a:latin typeface="Arial"/>
                          <a:cs typeface="Arial"/>
                        </a:rPr>
                        <a:t>minor </a:t>
                      </a:r>
                      <a:r>
                        <a:rPr sz="500" spc="15" dirty="0">
                          <a:latin typeface="Arial"/>
                          <a:cs typeface="Arial"/>
                        </a:rPr>
                        <a:t>scheduled </a:t>
                      </a:r>
                      <a:r>
                        <a:rPr sz="500" spc="5" dirty="0">
                          <a:latin typeface="Arial"/>
                          <a:cs typeface="Arial"/>
                        </a:rPr>
                        <a:t>surgical </a:t>
                      </a:r>
                      <a:r>
                        <a:rPr sz="500" spc="15" dirty="0">
                          <a:latin typeface="Arial"/>
                          <a:cs typeface="Arial"/>
                        </a:rPr>
                        <a:t>procedures  </a:t>
                      </a:r>
                      <a:r>
                        <a:rPr sz="500" spc="20" dirty="0">
                          <a:latin typeface="Arial"/>
                          <a:cs typeface="Arial"/>
                        </a:rPr>
                        <a:t>for ASA </a:t>
                      </a:r>
                      <a:r>
                        <a:rPr sz="500" spc="10" dirty="0">
                          <a:latin typeface="Arial"/>
                          <a:cs typeface="Arial"/>
                        </a:rPr>
                        <a:t>1 </a:t>
                      </a:r>
                      <a:r>
                        <a:rPr sz="500" spc="15" dirty="0">
                          <a:latin typeface="Arial"/>
                          <a:cs typeface="Arial"/>
                        </a:rPr>
                        <a:t>or </a:t>
                      </a:r>
                      <a:r>
                        <a:rPr sz="500" spc="10" dirty="0">
                          <a:latin typeface="Arial"/>
                          <a:cs typeface="Arial"/>
                        </a:rPr>
                        <a:t>2</a:t>
                      </a:r>
                      <a:r>
                        <a:rPr sz="500" spc="-85" dirty="0">
                          <a:latin typeface="Arial"/>
                          <a:cs typeface="Arial"/>
                        </a:rPr>
                        <a:t> </a:t>
                      </a:r>
                      <a:r>
                        <a:rPr sz="500" dirty="0">
                          <a:latin typeface="Arial"/>
                          <a:cs typeface="Arial"/>
                        </a:rPr>
                        <a:t>patients</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20" dirty="0">
                          <a:latin typeface="Arial"/>
                          <a:cs typeface="Arial"/>
                        </a:rPr>
                        <a:t>OR</a:t>
                      </a:r>
                      <a:r>
                        <a:rPr sz="500" spc="-10" dirty="0">
                          <a:latin typeface="Arial"/>
                          <a:cs typeface="Arial"/>
                        </a:rPr>
                        <a:t> </a:t>
                      </a:r>
                      <a:r>
                        <a:rPr sz="500" spc="5" dirty="0">
                          <a:latin typeface="Arial"/>
                          <a:cs typeface="Arial"/>
                        </a:rPr>
                        <a:t>Preparation</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20" dirty="0">
                          <a:latin typeface="Arial"/>
                          <a:cs typeface="Arial"/>
                        </a:rPr>
                        <a:t>OSCE: </a:t>
                      </a:r>
                      <a:r>
                        <a:rPr sz="500" spc="-5" dirty="0">
                          <a:latin typeface="Arial"/>
                          <a:cs typeface="Arial"/>
                        </a:rPr>
                        <a:t>Machine</a:t>
                      </a:r>
                      <a:r>
                        <a:rPr sz="500" spc="-45" dirty="0">
                          <a:latin typeface="Arial"/>
                          <a:cs typeface="Arial"/>
                        </a:rPr>
                        <a:t> </a:t>
                      </a:r>
                      <a:r>
                        <a:rPr sz="500" spc="15" dirty="0">
                          <a:latin typeface="Arial"/>
                          <a:cs typeface="Arial"/>
                        </a:rPr>
                        <a:t>Check</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extLst>
                  <a:ext uri="{0D108BD9-81ED-4DB2-BD59-A6C34878D82A}">
                    <a16:rowId xmlns:a16="http://schemas.microsoft.com/office/drawing/2014/main" xmlns="" val="10002"/>
                  </a:ext>
                </a:extLst>
              </a:tr>
              <a:tr h="229861">
                <a:tc>
                  <a:txBody>
                    <a:bodyPr/>
                    <a:lstStyle/>
                    <a:p>
                      <a:pPr algn="ctr">
                        <a:lnSpc>
                          <a:spcPct val="100000"/>
                        </a:lnSpc>
                        <a:spcBef>
                          <a:spcPts val="565"/>
                        </a:spcBef>
                      </a:pPr>
                      <a:r>
                        <a:rPr sz="500" b="1" spc="5" dirty="0">
                          <a:latin typeface="Arial"/>
                          <a:cs typeface="Arial"/>
                        </a:rPr>
                        <a:t>1.3</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269240">
                        <a:lnSpc>
                          <a:spcPts val="1040"/>
                        </a:lnSpc>
                        <a:spcBef>
                          <a:spcPts val="15"/>
                        </a:spcBef>
                      </a:pPr>
                      <a:r>
                        <a:rPr sz="500" dirty="0">
                          <a:latin typeface="Arial"/>
                          <a:cs typeface="Arial"/>
                        </a:rPr>
                        <a:t>Monitoring </a:t>
                      </a:r>
                      <a:r>
                        <a:rPr sz="500" spc="20" dirty="0">
                          <a:latin typeface="Arial"/>
                          <a:cs typeface="Arial"/>
                        </a:rPr>
                        <a:t>ASA </a:t>
                      </a:r>
                      <a:r>
                        <a:rPr sz="500" spc="10" dirty="0">
                          <a:latin typeface="Arial"/>
                          <a:cs typeface="Arial"/>
                        </a:rPr>
                        <a:t>1 </a:t>
                      </a:r>
                      <a:r>
                        <a:rPr sz="500" spc="15" dirty="0">
                          <a:latin typeface="Arial"/>
                          <a:cs typeface="Arial"/>
                        </a:rPr>
                        <a:t>or </a:t>
                      </a:r>
                      <a:r>
                        <a:rPr sz="500" spc="10" dirty="0">
                          <a:latin typeface="Arial"/>
                          <a:cs typeface="Arial"/>
                        </a:rPr>
                        <a:t>2 </a:t>
                      </a:r>
                      <a:r>
                        <a:rPr sz="500" dirty="0">
                          <a:latin typeface="Arial"/>
                          <a:cs typeface="Arial"/>
                        </a:rPr>
                        <a:t>adult patients </a:t>
                      </a:r>
                      <a:r>
                        <a:rPr sz="500" spc="5" dirty="0">
                          <a:latin typeface="Arial"/>
                          <a:cs typeface="Arial"/>
                        </a:rPr>
                        <a:t>undergoing minor </a:t>
                      </a:r>
                      <a:r>
                        <a:rPr sz="500" spc="15" dirty="0">
                          <a:latin typeface="Arial"/>
                          <a:cs typeface="Arial"/>
                        </a:rPr>
                        <a:t>scheduled </a:t>
                      </a:r>
                      <a:r>
                        <a:rPr sz="500" spc="5" dirty="0">
                          <a:latin typeface="Arial"/>
                          <a:cs typeface="Arial"/>
                        </a:rPr>
                        <a:t>surgical  </a:t>
                      </a:r>
                      <a:r>
                        <a:rPr sz="500" spc="15" dirty="0">
                          <a:latin typeface="Arial"/>
                          <a:cs typeface="Arial"/>
                        </a:rPr>
                        <a:t>procedures </a:t>
                      </a:r>
                      <a:r>
                        <a:rPr sz="500" spc="5" dirty="0">
                          <a:latin typeface="Arial"/>
                          <a:cs typeface="Arial"/>
                        </a:rPr>
                        <a:t>under general </a:t>
                      </a:r>
                      <a:r>
                        <a:rPr sz="500" spc="15" dirty="0">
                          <a:latin typeface="Arial"/>
                          <a:cs typeface="Arial"/>
                        </a:rPr>
                        <a:t>or </a:t>
                      </a:r>
                      <a:r>
                        <a:rPr sz="500" spc="5" dirty="0">
                          <a:latin typeface="Arial"/>
                          <a:cs typeface="Arial"/>
                        </a:rPr>
                        <a:t>regional</a:t>
                      </a:r>
                      <a:r>
                        <a:rPr sz="500" spc="-95" dirty="0">
                          <a:latin typeface="Arial"/>
                          <a:cs typeface="Arial"/>
                        </a:rPr>
                        <a:t> </a:t>
                      </a:r>
                      <a:r>
                        <a:rPr sz="500" spc="5" dirty="0">
                          <a:latin typeface="Arial"/>
                          <a:cs typeface="Arial"/>
                        </a:rPr>
                        <a:t>anesthesia</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marR="162560">
                        <a:lnSpc>
                          <a:spcPts val="1040"/>
                        </a:lnSpc>
                        <a:spcBef>
                          <a:spcPts val="15"/>
                        </a:spcBef>
                      </a:pPr>
                      <a:r>
                        <a:rPr sz="500" spc="30" dirty="0">
                          <a:latin typeface="Arial"/>
                          <a:cs typeface="Arial"/>
                        </a:rPr>
                        <a:t>I</a:t>
                      </a:r>
                      <a:r>
                        <a:rPr sz="500" spc="-25" dirty="0">
                          <a:latin typeface="Arial"/>
                          <a:cs typeface="Arial"/>
                        </a:rPr>
                        <a:t>n</a:t>
                      </a:r>
                      <a:r>
                        <a:rPr sz="500" spc="-15" dirty="0">
                          <a:latin typeface="Arial"/>
                          <a:cs typeface="Arial"/>
                        </a:rPr>
                        <a:t>tr</a:t>
                      </a:r>
                      <a:r>
                        <a:rPr sz="500" spc="-25" dirty="0">
                          <a:latin typeface="Arial"/>
                          <a:cs typeface="Arial"/>
                        </a:rPr>
                        <a:t>a</a:t>
                      </a:r>
                      <a:r>
                        <a:rPr sz="500" spc="-15" dirty="0">
                          <a:latin typeface="Arial"/>
                          <a:cs typeface="Arial"/>
                        </a:rPr>
                        <a:t>-</a:t>
                      </a:r>
                      <a:r>
                        <a:rPr sz="500" spc="5" dirty="0">
                          <a:latin typeface="Arial"/>
                          <a:cs typeface="Arial"/>
                        </a:rPr>
                        <a:t>O</a:t>
                      </a:r>
                      <a:r>
                        <a:rPr sz="500" spc="15" dirty="0">
                          <a:latin typeface="Arial"/>
                          <a:cs typeface="Arial"/>
                        </a:rPr>
                        <a:t>pe</a:t>
                      </a:r>
                      <a:r>
                        <a:rPr sz="500" spc="-15" dirty="0">
                          <a:latin typeface="Arial"/>
                          <a:cs typeface="Arial"/>
                        </a:rPr>
                        <a:t>r</a:t>
                      </a:r>
                      <a:r>
                        <a:rPr sz="500" spc="-25" dirty="0">
                          <a:latin typeface="Arial"/>
                          <a:cs typeface="Arial"/>
                        </a:rPr>
                        <a:t>a</a:t>
                      </a:r>
                      <a:r>
                        <a:rPr sz="500" spc="-15" dirty="0">
                          <a:latin typeface="Arial"/>
                          <a:cs typeface="Arial"/>
                        </a:rPr>
                        <a:t>t</a:t>
                      </a:r>
                      <a:r>
                        <a:rPr sz="500" spc="-10" dirty="0">
                          <a:latin typeface="Arial"/>
                          <a:cs typeface="Arial"/>
                        </a:rPr>
                        <a:t>i</a:t>
                      </a:r>
                      <a:r>
                        <a:rPr sz="500" spc="-25" dirty="0">
                          <a:latin typeface="Arial"/>
                          <a:cs typeface="Arial"/>
                        </a:rPr>
                        <a:t>v</a:t>
                      </a:r>
                      <a:r>
                        <a:rPr sz="500" dirty="0">
                          <a:latin typeface="Arial"/>
                          <a:cs typeface="Arial"/>
                        </a:rPr>
                        <a:t>e  </a:t>
                      </a:r>
                      <a:r>
                        <a:rPr sz="500" spc="-5" dirty="0">
                          <a:latin typeface="Arial"/>
                          <a:cs typeface="Arial"/>
                        </a:rPr>
                        <a:t>Monitoring</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marL="19050">
                        <a:lnSpc>
                          <a:spcPct val="100000"/>
                        </a:lnSpc>
                        <a:spcBef>
                          <a:spcPts val="565"/>
                        </a:spcBef>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7"/>
                    </a:solidFill>
                  </a:tcPr>
                </a:tc>
                <a:extLst>
                  <a:ext uri="{0D108BD9-81ED-4DB2-BD59-A6C34878D82A}">
                    <a16:rowId xmlns:a16="http://schemas.microsoft.com/office/drawing/2014/main" xmlns="" val="10003"/>
                  </a:ext>
                </a:extLst>
              </a:tr>
              <a:tr h="297122">
                <a:tc>
                  <a:txBody>
                    <a:bodyPr/>
                    <a:lstStyle/>
                    <a:p>
                      <a:pPr algn="ctr">
                        <a:lnSpc>
                          <a:spcPct val="100000"/>
                        </a:lnSpc>
                        <a:spcBef>
                          <a:spcPts val="565"/>
                        </a:spcBef>
                      </a:pPr>
                      <a:r>
                        <a:rPr sz="500" b="1" spc="5" dirty="0">
                          <a:latin typeface="Arial"/>
                          <a:cs typeface="Arial"/>
                        </a:rPr>
                        <a:t>1.4</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marR="405765">
                        <a:lnSpc>
                          <a:spcPts val="1040"/>
                        </a:lnSpc>
                        <a:spcBef>
                          <a:spcPts val="15"/>
                        </a:spcBef>
                      </a:pPr>
                      <a:r>
                        <a:rPr sz="500" spc="10" dirty="0">
                          <a:latin typeface="Arial"/>
                          <a:cs typeface="Arial"/>
                        </a:rPr>
                        <a:t>Performing </a:t>
                      </a:r>
                      <a:r>
                        <a:rPr sz="500" spc="-5" dirty="0">
                          <a:latin typeface="Arial"/>
                          <a:cs typeface="Arial"/>
                        </a:rPr>
                        <a:t>the </a:t>
                      </a:r>
                      <a:r>
                        <a:rPr sz="500" spc="10" dirty="0">
                          <a:latin typeface="Arial"/>
                          <a:cs typeface="Arial"/>
                        </a:rPr>
                        <a:t>postoperative </a:t>
                      </a:r>
                      <a:r>
                        <a:rPr sz="500" spc="5" dirty="0">
                          <a:latin typeface="Arial"/>
                          <a:cs typeface="Arial"/>
                        </a:rPr>
                        <a:t>transfer </a:t>
                      </a:r>
                      <a:r>
                        <a:rPr sz="500" spc="15" dirty="0">
                          <a:latin typeface="Arial"/>
                          <a:cs typeface="Arial"/>
                        </a:rPr>
                        <a:t>of </a:t>
                      </a:r>
                      <a:r>
                        <a:rPr sz="500" spc="5" dirty="0">
                          <a:latin typeface="Arial"/>
                          <a:cs typeface="Arial"/>
                        </a:rPr>
                        <a:t>care </a:t>
                      </a:r>
                      <a:r>
                        <a:rPr sz="500" spc="20" dirty="0">
                          <a:latin typeface="Arial"/>
                          <a:cs typeface="Arial"/>
                        </a:rPr>
                        <a:t>ASA </a:t>
                      </a:r>
                      <a:r>
                        <a:rPr sz="500" spc="10" dirty="0">
                          <a:latin typeface="Arial"/>
                          <a:cs typeface="Arial"/>
                        </a:rPr>
                        <a:t>1 </a:t>
                      </a:r>
                      <a:r>
                        <a:rPr sz="500" spc="15" dirty="0">
                          <a:latin typeface="Arial"/>
                          <a:cs typeface="Arial"/>
                        </a:rPr>
                        <a:t>or </a:t>
                      </a:r>
                      <a:r>
                        <a:rPr sz="500" spc="10" dirty="0">
                          <a:latin typeface="Arial"/>
                          <a:cs typeface="Arial"/>
                        </a:rPr>
                        <a:t>2 </a:t>
                      </a:r>
                      <a:r>
                        <a:rPr sz="500" dirty="0">
                          <a:latin typeface="Arial"/>
                          <a:cs typeface="Arial"/>
                        </a:rPr>
                        <a:t>adult patients  </a:t>
                      </a:r>
                      <a:r>
                        <a:rPr sz="500" spc="5" dirty="0">
                          <a:latin typeface="Arial"/>
                          <a:cs typeface="Arial"/>
                        </a:rPr>
                        <a:t>following minor surgical </a:t>
                      </a:r>
                      <a:r>
                        <a:rPr sz="500" spc="15" dirty="0">
                          <a:latin typeface="Arial"/>
                          <a:cs typeface="Arial"/>
                        </a:rPr>
                        <a:t>procedures </a:t>
                      </a:r>
                      <a:r>
                        <a:rPr sz="500" dirty="0">
                          <a:latin typeface="Arial"/>
                          <a:cs typeface="Arial"/>
                        </a:rPr>
                        <a:t>including </a:t>
                      </a:r>
                      <a:r>
                        <a:rPr sz="500" spc="10" dirty="0">
                          <a:latin typeface="Arial"/>
                          <a:cs typeface="Arial"/>
                        </a:rPr>
                        <a:t>postoperative</a:t>
                      </a:r>
                      <a:r>
                        <a:rPr sz="500" dirty="0">
                          <a:latin typeface="Arial"/>
                          <a:cs typeface="Arial"/>
                        </a:rPr>
                        <a:t> </a:t>
                      </a:r>
                      <a:r>
                        <a:rPr sz="500" spc="10" dirty="0">
                          <a:latin typeface="Arial"/>
                          <a:cs typeface="Arial"/>
                        </a:rPr>
                        <a:t>orders</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a:lnSpc>
                          <a:spcPct val="100000"/>
                        </a:lnSpc>
                        <a:spcBef>
                          <a:spcPts val="565"/>
                        </a:spcBef>
                      </a:pPr>
                      <a:r>
                        <a:rPr sz="500" spc="20" dirty="0">
                          <a:latin typeface="Arial"/>
                          <a:cs typeface="Arial"/>
                        </a:rPr>
                        <a:t>PACU</a:t>
                      </a:r>
                      <a:r>
                        <a:rPr sz="500" spc="-50" dirty="0">
                          <a:latin typeface="Arial"/>
                          <a:cs typeface="Arial"/>
                        </a:rPr>
                        <a:t> </a:t>
                      </a:r>
                      <a:r>
                        <a:rPr sz="500" spc="10" dirty="0">
                          <a:latin typeface="Arial"/>
                          <a:cs typeface="Arial"/>
                        </a:rPr>
                        <a:t>Transfer</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marL="19050">
                        <a:lnSpc>
                          <a:spcPct val="100000"/>
                        </a:lnSpc>
                        <a:spcBef>
                          <a:spcPts val="565"/>
                        </a:spcBef>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4C6E7"/>
                    </a:solidFill>
                  </a:tcPr>
                </a:tc>
                <a:extLst>
                  <a:ext uri="{0D108BD9-81ED-4DB2-BD59-A6C34878D82A}">
                    <a16:rowId xmlns:a16="http://schemas.microsoft.com/office/drawing/2014/main" xmlns="" val="10004"/>
                  </a:ext>
                </a:extLst>
              </a:tr>
              <a:tr h="166421">
                <a:tc gridSpan="6">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solidFill>
                      <a:srgbClr val="C0C0C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5"/>
                  </a:ext>
                </a:extLst>
              </a:tr>
              <a:tr h="297122">
                <a:tc>
                  <a:txBody>
                    <a:bodyPr/>
                    <a:lstStyle/>
                    <a:p>
                      <a:pPr algn="ctr">
                        <a:lnSpc>
                          <a:spcPct val="100000"/>
                        </a:lnSpc>
                        <a:spcBef>
                          <a:spcPts val="565"/>
                        </a:spcBef>
                      </a:pPr>
                      <a:r>
                        <a:rPr sz="500" b="1" spc="5" dirty="0">
                          <a:latin typeface="Arial"/>
                          <a:cs typeface="Arial"/>
                        </a:rPr>
                        <a:t>2.1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sz="500" spc="10" dirty="0">
                          <a:latin typeface="Arial"/>
                          <a:cs typeface="Arial"/>
                        </a:rPr>
                        <a:t>Performing </a:t>
                      </a:r>
                      <a:r>
                        <a:rPr sz="500" spc="5" dirty="0">
                          <a:latin typeface="Arial"/>
                          <a:cs typeface="Arial"/>
                        </a:rPr>
                        <a:t>preoperative </a:t>
                      </a:r>
                      <a:r>
                        <a:rPr sz="500" spc="15" dirty="0">
                          <a:latin typeface="Arial"/>
                          <a:cs typeface="Arial"/>
                        </a:rPr>
                        <a:t>assessments </a:t>
                      </a:r>
                      <a:r>
                        <a:rPr sz="500" spc="20" dirty="0">
                          <a:latin typeface="Arial"/>
                          <a:cs typeface="Arial"/>
                        </a:rPr>
                        <a:t>for ASA </a:t>
                      </a:r>
                      <a:r>
                        <a:rPr sz="500" spc="15" dirty="0">
                          <a:latin typeface="Arial"/>
                          <a:cs typeface="Arial"/>
                        </a:rPr>
                        <a:t>1, </a:t>
                      </a:r>
                      <a:r>
                        <a:rPr sz="500" spc="10" dirty="0">
                          <a:latin typeface="Arial"/>
                          <a:cs typeface="Arial"/>
                        </a:rPr>
                        <a:t>2 </a:t>
                      </a:r>
                      <a:r>
                        <a:rPr sz="500" spc="15" dirty="0">
                          <a:latin typeface="Arial"/>
                          <a:cs typeface="Arial"/>
                        </a:rPr>
                        <a:t>or </a:t>
                      </a:r>
                      <a:r>
                        <a:rPr sz="500" spc="10" dirty="0">
                          <a:latin typeface="Arial"/>
                          <a:cs typeface="Arial"/>
                        </a:rPr>
                        <a:t>3</a:t>
                      </a:r>
                      <a:r>
                        <a:rPr sz="500" spc="-90" dirty="0">
                          <a:latin typeface="Arial"/>
                          <a:cs typeface="Arial"/>
                        </a:rPr>
                        <a:t> </a:t>
                      </a:r>
                      <a:r>
                        <a:rPr sz="500" dirty="0">
                          <a:latin typeface="Arial"/>
                          <a:cs typeface="Arial"/>
                        </a:rPr>
                        <a:t>patients</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79705">
                        <a:lnSpc>
                          <a:spcPts val="1040"/>
                        </a:lnSpc>
                        <a:spcBef>
                          <a:spcPts val="15"/>
                        </a:spcBef>
                      </a:pPr>
                      <a:r>
                        <a:rPr sz="500" spc="5" dirty="0">
                          <a:latin typeface="Arial"/>
                          <a:cs typeface="Arial"/>
                        </a:rPr>
                        <a:t>Pre-Operative  </a:t>
                      </a:r>
                      <a:r>
                        <a:rPr sz="500" spc="20" dirty="0">
                          <a:latin typeface="Arial"/>
                          <a:cs typeface="Arial"/>
                        </a:rPr>
                        <a:t>Assessment</a:t>
                      </a:r>
                      <a:r>
                        <a:rPr sz="500" spc="-75" dirty="0">
                          <a:latin typeface="Arial"/>
                          <a:cs typeface="Arial"/>
                        </a:rPr>
                        <a:t> </a:t>
                      </a:r>
                      <a:r>
                        <a:rPr sz="500" spc="10" dirty="0">
                          <a:latin typeface="Arial"/>
                          <a:cs typeface="Arial"/>
                        </a:rPr>
                        <a:t>2</a:t>
                      </a:r>
                      <a:endParaRPr sz="500" dirty="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xmlns="" val="10006"/>
                  </a:ext>
                </a:extLst>
              </a:tr>
              <a:tr h="297122">
                <a:tc>
                  <a:txBody>
                    <a:bodyPr/>
                    <a:lstStyle/>
                    <a:p>
                      <a:pPr>
                        <a:lnSpc>
                          <a:spcPct val="100000"/>
                        </a:lnSpc>
                        <a:spcBef>
                          <a:spcPts val="50"/>
                        </a:spcBef>
                      </a:pPr>
                      <a:endParaRPr sz="600">
                        <a:latin typeface="Times New Roman"/>
                        <a:cs typeface="Times New Roman"/>
                      </a:endParaRPr>
                    </a:p>
                    <a:p>
                      <a:pPr algn="ctr">
                        <a:lnSpc>
                          <a:spcPct val="100000"/>
                        </a:lnSpc>
                      </a:pPr>
                      <a:r>
                        <a:rPr sz="500" b="1" spc="5" dirty="0">
                          <a:latin typeface="Arial"/>
                          <a:cs typeface="Arial"/>
                        </a:rPr>
                        <a:t>2.2</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36195">
                        <a:lnSpc>
                          <a:spcPts val="1040"/>
                        </a:lnSpc>
                        <a:spcBef>
                          <a:spcPts val="15"/>
                        </a:spcBef>
                      </a:pPr>
                      <a:r>
                        <a:rPr sz="500" dirty="0">
                          <a:latin typeface="Arial"/>
                          <a:cs typeface="Arial"/>
                        </a:rPr>
                        <a:t>Using </a:t>
                      </a:r>
                      <a:r>
                        <a:rPr sz="500" spc="-5" dirty="0">
                          <a:latin typeface="Arial"/>
                          <a:cs typeface="Arial"/>
                        </a:rPr>
                        <a:t>the </a:t>
                      </a:r>
                      <a:r>
                        <a:rPr sz="500" dirty="0">
                          <a:latin typeface="Arial"/>
                          <a:cs typeface="Arial"/>
                        </a:rPr>
                        <a:t>anesthetic </a:t>
                      </a:r>
                      <a:r>
                        <a:rPr sz="500" spc="15" dirty="0">
                          <a:latin typeface="Arial"/>
                          <a:cs typeface="Arial"/>
                        </a:rPr>
                        <a:t>assessment </a:t>
                      </a:r>
                      <a:r>
                        <a:rPr sz="500" dirty="0">
                          <a:latin typeface="Arial"/>
                          <a:cs typeface="Arial"/>
                        </a:rPr>
                        <a:t>to </a:t>
                      </a:r>
                      <a:r>
                        <a:rPr sz="500" spc="5" dirty="0">
                          <a:latin typeface="Arial"/>
                          <a:cs typeface="Arial"/>
                        </a:rPr>
                        <a:t>generate </a:t>
                      </a:r>
                      <a:r>
                        <a:rPr sz="500" spc="-5" dirty="0">
                          <a:latin typeface="Arial"/>
                          <a:cs typeface="Arial"/>
                        </a:rPr>
                        <a:t>the </a:t>
                      </a:r>
                      <a:r>
                        <a:rPr sz="500" dirty="0">
                          <a:latin typeface="Arial"/>
                          <a:cs typeface="Arial"/>
                        </a:rPr>
                        <a:t>anesthetic </a:t>
                      </a:r>
                      <a:r>
                        <a:rPr sz="500" spc="5" dirty="0">
                          <a:latin typeface="Arial"/>
                          <a:cs typeface="Arial"/>
                        </a:rPr>
                        <a:t>considerations  </a:t>
                      </a:r>
                      <a:r>
                        <a:rPr sz="500" spc="-5" dirty="0">
                          <a:latin typeface="Arial"/>
                          <a:cs typeface="Arial"/>
                        </a:rPr>
                        <a:t>and the </a:t>
                      </a:r>
                      <a:r>
                        <a:rPr sz="500" spc="10" dirty="0">
                          <a:latin typeface="Arial"/>
                          <a:cs typeface="Arial"/>
                        </a:rPr>
                        <a:t>management </a:t>
                      </a:r>
                      <a:r>
                        <a:rPr sz="500" spc="5" dirty="0">
                          <a:latin typeface="Arial"/>
                          <a:cs typeface="Arial"/>
                        </a:rPr>
                        <a:t>plan </a:t>
                      </a:r>
                      <a:r>
                        <a:rPr sz="500" dirty="0">
                          <a:latin typeface="Arial"/>
                          <a:cs typeface="Arial"/>
                        </a:rPr>
                        <a:t>including </a:t>
                      </a:r>
                      <a:r>
                        <a:rPr sz="500" spc="10" dirty="0">
                          <a:latin typeface="Arial"/>
                          <a:cs typeface="Arial"/>
                        </a:rPr>
                        <a:t>postoperative </a:t>
                      </a:r>
                      <a:r>
                        <a:rPr sz="500" spc="15" dirty="0">
                          <a:latin typeface="Arial"/>
                          <a:cs typeface="Arial"/>
                        </a:rPr>
                        <a:t>disposition </a:t>
                      </a:r>
                      <a:r>
                        <a:rPr sz="500" spc="20" dirty="0">
                          <a:latin typeface="Arial"/>
                          <a:cs typeface="Arial"/>
                        </a:rPr>
                        <a:t>for</a:t>
                      </a:r>
                      <a:r>
                        <a:rPr sz="500" spc="-160" dirty="0">
                          <a:latin typeface="Arial"/>
                          <a:cs typeface="Arial"/>
                        </a:rPr>
                        <a:t> </a:t>
                      </a:r>
                      <a:r>
                        <a:rPr sz="500" spc="20" dirty="0">
                          <a:latin typeface="Arial"/>
                          <a:cs typeface="Arial"/>
                        </a:rPr>
                        <a:t>ASA </a:t>
                      </a:r>
                      <a:r>
                        <a:rPr sz="500" spc="15" dirty="0">
                          <a:latin typeface="Arial"/>
                          <a:cs typeface="Arial"/>
                        </a:rPr>
                        <a:t>1, </a:t>
                      </a:r>
                      <a:r>
                        <a:rPr sz="500" spc="10" dirty="0">
                          <a:latin typeface="Arial"/>
                          <a:cs typeface="Arial"/>
                        </a:rPr>
                        <a:t>2 </a:t>
                      </a:r>
                      <a:r>
                        <a:rPr sz="500" spc="15" dirty="0">
                          <a:latin typeface="Arial"/>
                          <a:cs typeface="Arial"/>
                        </a:rPr>
                        <a:t>or </a:t>
                      </a:r>
                      <a:r>
                        <a:rPr sz="500" spc="10" dirty="0">
                          <a:latin typeface="Arial"/>
                          <a:cs typeface="Arial"/>
                        </a:rPr>
                        <a:t>3  </a:t>
                      </a:r>
                      <a:r>
                        <a:rPr sz="500" dirty="0">
                          <a:latin typeface="Arial"/>
                          <a:cs typeface="Arial"/>
                        </a:rPr>
                        <a:t>patients</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sz="600" dirty="0">
                        <a:latin typeface="Times New Roman"/>
                        <a:cs typeface="Times New Roman"/>
                      </a:endParaRPr>
                    </a:p>
                    <a:p>
                      <a:pPr marL="19050">
                        <a:lnSpc>
                          <a:spcPct val="100000"/>
                        </a:lnSpc>
                      </a:pPr>
                      <a:r>
                        <a:rPr sz="500" spc="5" dirty="0">
                          <a:latin typeface="Arial"/>
                          <a:cs typeface="Arial"/>
                        </a:rPr>
                        <a:t>Anesthetic</a:t>
                      </a:r>
                      <a:r>
                        <a:rPr sz="500" dirty="0">
                          <a:latin typeface="Arial"/>
                          <a:cs typeface="Arial"/>
                        </a:rPr>
                        <a:t> Plan</a:t>
                      </a: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dirty="0">
                          <a:latin typeface="Arial"/>
                          <a:cs typeface="Arial"/>
                        </a:rPr>
                        <a:t>Chart</a:t>
                      </a:r>
                      <a:r>
                        <a:rPr sz="500" spc="-25" dirty="0">
                          <a:latin typeface="Arial"/>
                          <a:cs typeface="Arial"/>
                        </a:rPr>
                        <a:t> </a:t>
                      </a:r>
                      <a:r>
                        <a:rPr sz="500" spc="5" dirty="0">
                          <a:latin typeface="Arial"/>
                          <a:cs typeface="Arial"/>
                        </a:rPr>
                        <a:t>Audit</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a16="http://schemas.microsoft.com/office/drawing/2014/main" xmlns="" val="10007"/>
                  </a:ext>
                </a:extLst>
              </a:tr>
              <a:tr h="229861">
                <a:tc>
                  <a:txBody>
                    <a:bodyPr/>
                    <a:lstStyle/>
                    <a:p>
                      <a:pPr algn="ctr">
                        <a:lnSpc>
                          <a:spcPct val="100000"/>
                        </a:lnSpc>
                        <a:spcBef>
                          <a:spcPts val="565"/>
                        </a:spcBef>
                      </a:pPr>
                      <a:r>
                        <a:rPr sz="500" b="1" spc="5" dirty="0">
                          <a:latin typeface="Arial"/>
                          <a:cs typeface="Arial"/>
                        </a:rPr>
                        <a:t>2.3</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11760">
                        <a:lnSpc>
                          <a:spcPts val="1040"/>
                        </a:lnSpc>
                        <a:spcBef>
                          <a:spcPts val="15"/>
                        </a:spcBef>
                      </a:pPr>
                      <a:r>
                        <a:rPr sz="500" spc="5" dirty="0">
                          <a:latin typeface="Arial"/>
                          <a:cs typeface="Arial"/>
                        </a:rPr>
                        <a:t>Diagnosing </a:t>
                      </a:r>
                      <a:r>
                        <a:rPr sz="500" spc="-5" dirty="0">
                          <a:latin typeface="Arial"/>
                          <a:cs typeface="Arial"/>
                        </a:rPr>
                        <a:t>and </a:t>
                      </a:r>
                      <a:r>
                        <a:rPr sz="500" dirty="0">
                          <a:latin typeface="Arial"/>
                          <a:cs typeface="Arial"/>
                        </a:rPr>
                        <a:t>managing </a:t>
                      </a:r>
                      <a:r>
                        <a:rPr sz="500" spc="25" dirty="0">
                          <a:latin typeface="Arial"/>
                          <a:cs typeface="Arial"/>
                        </a:rPr>
                        <a:t>common </a:t>
                      </a:r>
                      <a:r>
                        <a:rPr sz="500" dirty="0">
                          <a:latin typeface="Arial"/>
                          <a:cs typeface="Arial"/>
                        </a:rPr>
                        <a:t>(non-life-threatening) </a:t>
                      </a:r>
                      <a:r>
                        <a:rPr sz="500" spc="10" dirty="0">
                          <a:latin typeface="Arial"/>
                          <a:cs typeface="Arial"/>
                        </a:rPr>
                        <a:t>complications </a:t>
                      </a:r>
                      <a:r>
                        <a:rPr sz="500" dirty="0">
                          <a:latin typeface="Arial"/>
                          <a:cs typeface="Arial"/>
                        </a:rPr>
                        <a:t>in </a:t>
                      </a:r>
                      <a:r>
                        <a:rPr sz="500" spc="-10" dirty="0">
                          <a:latin typeface="Arial"/>
                          <a:cs typeface="Arial"/>
                        </a:rPr>
                        <a:t>the  </a:t>
                      </a:r>
                      <a:r>
                        <a:rPr sz="500" spc="10" dirty="0">
                          <a:latin typeface="Arial"/>
                          <a:cs typeface="Arial"/>
                        </a:rPr>
                        <a:t>post-anesthesia </a:t>
                      </a:r>
                      <a:r>
                        <a:rPr sz="500" spc="5" dirty="0">
                          <a:latin typeface="Arial"/>
                          <a:cs typeface="Arial"/>
                        </a:rPr>
                        <a:t>care </a:t>
                      </a:r>
                      <a:r>
                        <a:rPr sz="500" spc="-5" dirty="0">
                          <a:latin typeface="Arial"/>
                          <a:cs typeface="Arial"/>
                        </a:rPr>
                        <a:t>unit </a:t>
                      </a:r>
                      <a:r>
                        <a:rPr sz="500" spc="10" dirty="0">
                          <a:latin typeface="Arial"/>
                          <a:cs typeface="Arial"/>
                        </a:rPr>
                        <a:t>(PACU) </a:t>
                      </a:r>
                      <a:r>
                        <a:rPr sz="500" spc="15" dirty="0">
                          <a:latin typeface="Arial"/>
                          <a:cs typeface="Arial"/>
                        </a:rPr>
                        <a:t>or </a:t>
                      </a:r>
                      <a:r>
                        <a:rPr sz="500" spc="-5" dirty="0">
                          <a:latin typeface="Arial"/>
                          <a:cs typeface="Arial"/>
                        </a:rPr>
                        <a:t>the </a:t>
                      </a:r>
                      <a:r>
                        <a:rPr sz="500" spc="5" dirty="0">
                          <a:latin typeface="Arial"/>
                          <a:cs typeface="Arial"/>
                        </a:rPr>
                        <a:t>surgical</a:t>
                      </a:r>
                      <a:r>
                        <a:rPr sz="500" spc="-120" dirty="0">
                          <a:latin typeface="Arial"/>
                          <a:cs typeface="Arial"/>
                        </a:rPr>
                        <a:t> </a:t>
                      </a:r>
                      <a:r>
                        <a:rPr sz="500" spc="-10" dirty="0">
                          <a:latin typeface="Arial"/>
                          <a:cs typeface="Arial"/>
                        </a:rPr>
                        <a:t>ward</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90500">
                        <a:lnSpc>
                          <a:spcPts val="1040"/>
                        </a:lnSpc>
                        <a:spcBef>
                          <a:spcPts val="15"/>
                        </a:spcBef>
                      </a:pPr>
                      <a:r>
                        <a:rPr sz="500" spc="15" dirty="0">
                          <a:latin typeface="Arial"/>
                          <a:cs typeface="Arial"/>
                        </a:rPr>
                        <a:t>Post-Op  </a:t>
                      </a:r>
                      <a:r>
                        <a:rPr sz="500" spc="10" dirty="0">
                          <a:latin typeface="Arial"/>
                          <a:cs typeface="Arial"/>
                        </a:rPr>
                        <a:t>C</a:t>
                      </a:r>
                      <a:r>
                        <a:rPr sz="500" spc="15" dirty="0">
                          <a:latin typeface="Arial"/>
                          <a:cs typeface="Arial"/>
                        </a:rPr>
                        <a:t>o</a:t>
                      </a:r>
                      <a:r>
                        <a:rPr sz="500" spc="5" dirty="0">
                          <a:latin typeface="Arial"/>
                          <a:cs typeface="Arial"/>
                        </a:rPr>
                        <a:t>m</a:t>
                      </a:r>
                      <a:r>
                        <a:rPr sz="500" spc="15" dirty="0">
                          <a:latin typeface="Arial"/>
                          <a:cs typeface="Arial"/>
                        </a:rPr>
                        <a:t>p</a:t>
                      </a:r>
                      <a:r>
                        <a:rPr sz="500" spc="-10" dirty="0">
                          <a:latin typeface="Arial"/>
                          <a:cs typeface="Arial"/>
                        </a:rPr>
                        <a:t>li</a:t>
                      </a:r>
                      <a:r>
                        <a:rPr sz="500" spc="20" dirty="0">
                          <a:latin typeface="Arial"/>
                          <a:cs typeface="Arial"/>
                        </a:rPr>
                        <a:t>c</a:t>
                      </a:r>
                      <a:r>
                        <a:rPr sz="500" spc="-25" dirty="0">
                          <a:latin typeface="Arial"/>
                          <a:cs typeface="Arial"/>
                        </a:rPr>
                        <a:t>a</a:t>
                      </a:r>
                      <a:r>
                        <a:rPr sz="500" spc="-15" dirty="0">
                          <a:latin typeface="Arial"/>
                          <a:cs typeface="Arial"/>
                        </a:rPr>
                        <a:t>t</a:t>
                      </a:r>
                      <a:r>
                        <a:rPr sz="500" spc="-10" dirty="0">
                          <a:latin typeface="Arial"/>
                          <a:cs typeface="Arial"/>
                        </a:rPr>
                        <a:t>i</a:t>
                      </a:r>
                      <a:r>
                        <a:rPr sz="500" spc="15" dirty="0">
                          <a:latin typeface="Arial"/>
                          <a:cs typeface="Arial"/>
                        </a:rPr>
                        <a:t>o</a:t>
                      </a:r>
                      <a:r>
                        <a:rPr sz="500" spc="-25" dirty="0">
                          <a:latin typeface="Arial"/>
                          <a:cs typeface="Arial"/>
                        </a:rPr>
                        <a:t>n</a:t>
                      </a:r>
                      <a:r>
                        <a:rPr sz="500" dirty="0">
                          <a:latin typeface="Arial"/>
                          <a:cs typeface="Arial"/>
                        </a:rPr>
                        <a:t>s</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xmlns="" val="10008"/>
                  </a:ext>
                </a:extLst>
              </a:tr>
              <a:tr h="398798">
                <a:tc>
                  <a:txBody>
                    <a:bodyPr/>
                    <a:lstStyle/>
                    <a:p>
                      <a:pPr>
                        <a:lnSpc>
                          <a:spcPct val="100000"/>
                        </a:lnSpc>
                        <a:spcBef>
                          <a:spcPts val="50"/>
                        </a:spcBef>
                      </a:pPr>
                      <a:endParaRPr sz="600">
                        <a:latin typeface="Times New Roman"/>
                        <a:cs typeface="Times New Roman"/>
                      </a:endParaRPr>
                    </a:p>
                    <a:p>
                      <a:pPr algn="ctr">
                        <a:lnSpc>
                          <a:spcPct val="100000"/>
                        </a:lnSpc>
                      </a:pPr>
                      <a:r>
                        <a:rPr sz="500" b="1" spc="5" dirty="0">
                          <a:solidFill>
                            <a:srgbClr val="7030A0"/>
                          </a:solidFill>
                          <a:latin typeface="Arial"/>
                          <a:cs typeface="Arial"/>
                        </a:rPr>
                        <a:t>2.4</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64769">
                        <a:lnSpc>
                          <a:spcPct val="108500"/>
                        </a:lnSpc>
                        <a:spcBef>
                          <a:spcPts val="484"/>
                        </a:spcBef>
                      </a:pPr>
                      <a:r>
                        <a:rPr sz="500" spc="5" dirty="0">
                          <a:latin typeface="Arial"/>
                          <a:cs typeface="Arial"/>
                        </a:rPr>
                        <a:t>Diagnosing </a:t>
                      </a:r>
                      <a:r>
                        <a:rPr sz="500" spc="-5" dirty="0">
                          <a:latin typeface="Arial"/>
                          <a:cs typeface="Arial"/>
                        </a:rPr>
                        <a:t>and </a:t>
                      </a:r>
                      <a:r>
                        <a:rPr sz="500" spc="-10" dirty="0">
                          <a:latin typeface="Arial"/>
                          <a:cs typeface="Arial"/>
                        </a:rPr>
                        <a:t>initiating </a:t>
                      </a:r>
                      <a:r>
                        <a:rPr sz="500" spc="10" dirty="0">
                          <a:latin typeface="Arial"/>
                          <a:cs typeface="Arial"/>
                        </a:rPr>
                        <a:t>management </a:t>
                      </a:r>
                      <a:r>
                        <a:rPr sz="500" spc="15" dirty="0">
                          <a:latin typeface="Arial"/>
                          <a:cs typeface="Arial"/>
                        </a:rPr>
                        <a:t>of </a:t>
                      </a:r>
                      <a:r>
                        <a:rPr sz="500" dirty="0">
                          <a:latin typeface="Arial"/>
                          <a:cs typeface="Arial"/>
                        </a:rPr>
                        <a:t>life-threatening </a:t>
                      </a:r>
                      <a:r>
                        <a:rPr sz="500" spc="5" dirty="0">
                          <a:latin typeface="Arial"/>
                          <a:cs typeface="Arial"/>
                        </a:rPr>
                        <a:t>conditions </a:t>
                      </a:r>
                      <a:r>
                        <a:rPr sz="500" dirty="0">
                          <a:latin typeface="Arial"/>
                          <a:cs typeface="Arial"/>
                        </a:rPr>
                        <a:t>in </a:t>
                      </a:r>
                      <a:r>
                        <a:rPr sz="500" spc="10" dirty="0">
                          <a:latin typeface="Arial"/>
                          <a:cs typeface="Arial"/>
                        </a:rPr>
                        <a:t>a </a:t>
                      </a:r>
                      <a:r>
                        <a:rPr sz="500" spc="-5" dirty="0">
                          <a:latin typeface="Arial"/>
                          <a:cs typeface="Arial"/>
                        </a:rPr>
                        <a:t>variety  </a:t>
                      </a:r>
                      <a:r>
                        <a:rPr sz="500" spc="15" dirty="0">
                          <a:latin typeface="Arial"/>
                          <a:cs typeface="Arial"/>
                        </a:rPr>
                        <a:t>of </a:t>
                      </a:r>
                      <a:r>
                        <a:rPr sz="500" spc="5" dirty="0">
                          <a:latin typeface="Arial"/>
                          <a:cs typeface="Arial"/>
                        </a:rPr>
                        <a:t>environments </a:t>
                      </a:r>
                      <a:r>
                        <a:rPr sz="500" dirty="0">
                          <a:latin typeface="Arial"/>
                          <a:cs typeface="Arial"/>
                        </a:rPr>
                        <a:t>in </a:t>
                      </a:r>
                      <a:r>
                        <a:rPr sz="500" spc="10" dirty="0">
                          <a:latin typeface="Arial"/>
                          <a:cs typeface="Arial"/>
                        </a:rPr>
                        <a:t>a </a:t>
                      </a:r>
                      <a:r>
                        <a:rPr sz="500" spc="5" dirty="0">
                          <a:latin typeface="Arial"/>
                          <a:cs typeface="Arial"/>
                        </a:rPr>
                        <a:t>time-appropriate</a:t>
                      </a:r>
                      <a:r>
                        <a:rPr sz="500" spc="-45" dirty="0">
                          <a:latin typeface="Arial"/>
                          <a:cs typeface="Arial"/>
                        </a:rPr>
                        <a:t> </a:t>
                      </a:r>
                      <a:r>
                        <a:rPr sz="500" spc="5" dirty="0">
                          <a:latin typeface="Arial"/>
                          <a:cs typeface="Arial"/>
                        </a:rPr>
                        <a:t>manner</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4604">
                        <a:lnSpc>
                          <a:spcPct val="108500"/>
                        </a:lnSpc>
                        <a:spcBef>
                          <a:spcPts val="484"/>
                        </a:spcBef>
                      </a:pPr>
                      <a:r>
                        <a:rPr sz="500" spc="5" dirty="0">
                          <a:latin typeface="Arial"/>
                          <a:cs typeface="Arial"/>
                        </a:rPr>
                        <a:t>Diagnosing  </a:t>
                      </a:r>
                      <a:r>
                        <a:rPr sz="500" dirty="0">
                          <a:latin typeface="Arial"/>
                          <a:cs typeface="Arial"/>
                        </a:rPr>
                        <a:t>Critical</a:t>
                      </a:r>
                      <a:r>
                        <a:rPr sz="500" spc="-45" dirty="0">
                          <a:latin typeface="Arial"/>
                          <a:cs typeface="Arial"/>
                        </a:rPr>
                        <a:t> </a:t>
                      </a:r>
                      <a:r>
                        <a:rPr sz="500" spc="5" dirty="0">
                          <a:latin typeface="Arial"/>
                          <a:cs typeface="Arial"/>
                        </a:rPr>
                        <a:t>Conditions</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gn="ctr">
                        <a:lnSpc>
                          <a:spcPct val="100000"/>
                        </a:lnSpc>
                        <a:spcBef>
                          <a:spcPts val="565"/>
                        </a:spcBef>
                      </a:pPr>
                      <a:r>
                        <a:rPr sz="500" spc="5" dirty="0">
                          <a:latin typeface="Arial"/>
                          <a:cs typeface="Arial"/>
                        </a:rPr>
                        <a:t>Surgery,</a:t>
                      </a:r>
                      <a:r>
                        <a:rPr sz="500" spc="-40" dirty="0">
                          <a:latin typeface="Arial"/>
                          <a:cs typeface="Arial"/>
                        </a:rPr>
                        <a:t> </a:t>
                      </a:r>
                      <a:r>
                        <a:rPr sz="500" spc="5" dirty="0">
                          <a:latin typeface="Arial"/>
                          <a:cs typeface="Arial"/>
                        </a:rPr>
                        <a:t>IM,</a:t>
                      </a:r>
                      <a:endParaRPr sz="500">
                        <a:latin typeface="Arial"/>
                        <a:cs typeface="Arial"/>
                      </a:endParaRPr>
                    </a:p>
                    <a:p>
                      <a:pPr marR="2540" algn="ctr">
                        <a:lnSpc>
                          <a:spcPct val="100000"/>
                        </a:lnSpc>
                        <a:spcBef>
                          <a:spcPts val="85"/>
                        </a:spcBef>
                      </a:pPr>
                      <a:r>
                        <a:rPr sz="500" b="1" spc="25" dirty="0">
                          <a:latin typeface="Arial"/>
                          <a:cs typeface="Arial"/>
                        </a:rPr>
                        <a:t>EM</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429259">
                        <a:lnSpc>
                          <a:spcPts val="1040"/>
                        </a:lnSpc>
                        <a:spcBef>
                          <a:spcPts val="15"/>
                        </a:spcBef>
                      </a:pPr>
                      <a:r>
                        <a:rPr sz="500" spc="15" dirty="0">
                          <a:latin typeface="Arial"/>
                          <a:cs typeface="Arial"/>
                        </a:rPr>
                        <a:t>Complete</a:t>
                      </a:r>
                      <a:r>
                        <a:rPr sz="500" spc="-45" dirty="0">
                          <a:latin typeface="Arial"/>
                          <a:cs typeface="Arial"/>
                        </a:rPr>
                        <a:t> </a:t>
                      </a:r>
                      <a:r>
                        <a:rPr sz="500" spc="20" dirty="0">
                          <a:latin typeface="Arial"/>
                          <a:cs typeface="Arial"/>
                        </a:rPr>
                        <a:t>ACES;  </a:t>
                      </a:r>
                      <a:r>
                        <a:rPr sz="500" spc="25" dirty="0">
                          <a:latin typeface="Arial"/>
                          <a:cs typeface="Arial"/>
                        </a:rPr>
                        <a:t>Low </a:t>
                      </a:r>
                      <a:r>
                        <a:rPr sz="500" spc="5" dirty="0">
                          <a:latin typeface="Arial"/>
                          <a:cs typeface="Arial"/>
                        </a:rPr>
                        <a:t>Stakes </a:t>
                      </a:r>
                      <a:r>
                        <a:rPr sz="500" spc="10" dirty="0">
                          <a:latin typeface="Arial"/>
                          <a:cs typeface="Arial"/>
                        </a:rPr>
                        <a:t>Sim  </a:t>
                      </a:r>
                      <a:r>
                        <a:rPr sz="500" spc="20" dirty="0">
                          <a:latin typeface="Arial"/>
                          <a:cs typeface="Arial"/>
                        </a:rPr>
                        <a:t>Assessment</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a16="http://schemas.microsoft.com/office/drawing/2014/main" xmlns="" val="10009"/>
                  </a:ext>
                </a:extLst>
              </a:tr>
              <a:tr h="398798">
                <a:tc>
                  <a:txBody>
                    <a:bodyPr/>
                    <a:lstStyle/>
                    <a:p>
                      <a:pPr>
                        <a:lnSpc>
                          <a:spcPct val="100000"/>
                        </a:lnSpc>
                        <a:spcBef>
                          <a:spcPts val="50"/>
                        </a:spcBef>
                      </a:pPr>
                      <a:endParaRPr sz="600">
                        <a:latin typeface="Times New Roman"/>
                        <a:cs typeface="Times New Roman"/>
                      </a:endParaRPr>
                    </a:p>
                    <a:p>
                      <a:pPr marL="1905" algn="ctr">
                        <a:lnSpc>
                          <a:spcPct val="100000"/>
                        </a:lnSpc>
                      </a:pPr>
                      <a:r>
                        <a:rPr sz="500" b="1" spc="5" dirty="0">
                          <a:latin typeface="Arial"/>
                          <a:cs typeface="Arial"/>
                        </a:rPr>
                        <a:t>2.5**</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22250">
                        <a:lnSpc>
                          <a:spcPct val="108500"/>
                        </a:lnSpc>
                        <a:spcBef>
                          <a:spcPts val="484"/>
                        </a:spcBef>
                      </a:pPr>
                      <a:r>
                        <a:rPr sz="500" spc="-5" dirty="0">
                          <a:latin typeface="Arial"/>
                          <a:cs typeface="Arial"/>
                        </a:rPr>
                        <a:t>Managing </a:t>
                      </a:r>
                      <a:r>
                        <a:rPr sz="500" dirty="0">
                          <a:latin typeface="Arial"/>
                          <a:cs typeface="Arial"/>
                        </a:rPr>
                        <a:t>patients </a:t>
                      </a:r>
                      <a:r>
                        <a:rPr sz="500" spc="5" dirty="0">
                          <a:latin typeface="Arial"/>
                          <a:cs typeface="Arial"/>
                        </a:rPr>
                        <a:t>admitted </a:t>
                      </a:r>
                      <a:r>
                        <a:rPr sz="500" dirty="0">
                          <a:latin typeface="Arial"/>
                          <a:cs typeface="Arial"/>
                        </a:rPr>
                        <a:t>to acute </a:t>
                      </a:r>
                      <a:r>
                        <a:rPr sz="500" spc="5" dirty="0">
                          <a:latin typeface="Arial"/>
                          <a:cs typeface="Arial"/>
                        </a:rPr>
                        <a:t>care settings </a:t>
                      </a:r>
                      <a:r>
                        <a:rPr sz="500" spc="-5" dirty="0">
                          <a:latin typeface="Arial"/>
                          <a:cs typeface="Arial"/>
                        </a:rPr>
                        <a:t>with </a:t>
                      </a:r>
                      <a:r>
                        <a:rPr sz="500" spc="25" dirty="0">
                          <a:latin typeface="Arial"/>
                          <a:cs typeface="Arial"/>
                        </a:rPr>
                        <a:t>common </a:t>
                      </a:r>
                      <a:r>
                        <a:rPr sz="500" spc="15" dirty="0">
                          <a:latin typeface="Arial"/>
                          <a:cs typeface="Arial"/>
                        </a:rPr>
                        <a:t>medical </a:t>
                      </a:r>
                      <a:r>
                        <a:rPr sz="500" spc="25" dirty="0">
                          <a:latin typeface="Arial"/>
                          <a:cs typeface="Arial"/>
                        </a:rPr>
                        <a:t>or  </a:t>
                      </a:r>
                      <a:r>
                        <a:rPr sz="500" spc="5" dirty="0">
                          <a:latin typeface="Arial"/>
                          <a:cs typeface="Arial"/>
                        </a:rPr>
                        <a:t>surgical </a:t>
                      </a:r>
                      <a:r>
                        <a:rPr sz="500" spc="15" dirty="0">
                          <a:latin typeface="Arial"/>
                          <a:cs typeface="Arial"/>
                        </a:rPr>
                        <a:t>problems </a:t>
                      </a:r>
                      <a:r>
                        <a:rPr sz="500" spc="-5" dirty="0">
                          <a:latin typeface="Arial"/>
                          <a:cs typeface="Arial"/>
                        </a:rPr>
                        <a:t>and </a:t>
                      </a:r>
                      <a:r>
                        <a:rPr sz="500" dirty="0">
                          <a:latin typeface="Arial"/>
                          <a:cs typeface="Arial"/>
                        </a:rPr>
                        <a:t>advancing their </a:t>
                      </a:r>
                      <a:r>
                        <a:rPr sz="500" spc="5" dirty="0">
                          <a:latin typeface="Arial"/>
                          <a:cs typeface="Arial"/>
                        </a:rPr>
                        <a:t>care</a:t>
                      </a:r>
                      <a:r>
                        <a:rPr sz="500" spc="-5" dirty="0">
                          <a:latin typeface="Arial"/>
                          <a:cs typeface="Arial"/>
                        </a:rPr>
                        <a:t> plans</a:t>
                      </a:r>
                      <a:endParaRPr sz="500" dirty="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50190">
                        <a:lnSpc>
                          <a:spcPts val="1040"/>
                        </a:lnSpc>
                        <a:spcBef>
                          <a:spcPts val="15"/>
                        </a:spcBef>
                      </a:pPr>
                      <a:r>
                        <a:rPr sz="500" dirty="0">
                          <a:latin typeface="Arial"/>
                          <a:cs typeface="Arial"/>
                        </a:rPr>
                        <a:t>Longitudinal  </a:t>
                      </a:r>
                      <a:r>
                        <a:rPr sz="500" spc="5" dirty="0">
                          <a:latin typeface="Arial"/>
                          <a:cs typeface="Arial"/>
                        </a:rPr>
                        <a:t>Hospital  </a:t>
                      </a:r>
                      <a:r>
                        <a:rPr sz="500" spc="-40" dirty="0">
                          <a:latin typeface="Arial"/>
                          <a:cs typeface="Arial"/>
                        </a:rPr>
                        <a:t>M</a:t>
                      </a:r>
                      <a:r>
                        <a:rPr sz="500" spc="-25" dirty="0">
                          <a:latin typeface="Arial"/>
                          <a:cs typeface="Arial"/>
                        </a:rPr>
                        <a:t>ana</a:t>
                      </a:r>
                      <a:r>
                        <a:rPr sz="500" spc="15" dirty="0">
                          <a:latin typeface="Arial"/>
                          <a:cs typeface="Arial"/>
                        </a:rPr>
                        <a:t>ge</a:t>
                      </a:r>
                      <a:r>
                        <a:rPr sz="500" spc="5" dirty="0">
                          <a:latin typeface="Arial"/>
                          <a:cs typeface="Arial"/>
                        </a:rPr>
                        <a:t>m</a:t>
                      </a:r>
                      <a:r>
                        <a:rPr sz="500" spc="15" dirty="0">
                          <a:latin typeface="Arial"/>
                          <a:cs typeface="Arial"/>
                        </a:rPr>
                        <a:t>e</a:t>
                      </a:r>
                      <a:r>
                        <a:rPr sz="500" spc="-25" dirty="0">
                          <a:latin typeface="Arial"/>
                          <a:cs typeface="Arial"/>
                        </a:rPr>
                        <a:t>nt</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sz="600">
                        <a:latin typeface="Times New Roman"/>
                        <a:cs typeface="Times New Roman"/>
                      </a:endParaRPr>
                    </a:p>
                    <a:p>
                      <a:pPr marL="4445" algn="ctr">
                        <a:lnSpc>
                          <a:spcPct val="100000"/>
                        </a:lnSpc>
                      </a:pPr>
                      <a:r>
                        <a:rPr sz="500" spc="5" dirty="0">
                          <a:latin typeface="Arial"/>
                          <a:cs typeface="Arial"/>
                        </a:rPr>
                        <a:t>Surgery,</a:t>
                      </a:r>
                      <a:r>
                        <a:rPr sz="500" spc="-40" dirty="0">
                          <a:latin typeface="Arial"/>
                          <a:cs typeface="Arial"/>
                        </a:rPr>
                        <a:t> </a:t>
                      </a:r>
                      <a:r>
                        <a:rPr sz="500" spc="25" dirty="0">
                          <a:latin typeface="Arial"/>
                          <a:cs typeface="Arial"/>
                        </a:rPr>
                        <a:t>IM</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xmlns="" val="10010"/>
                  </a:ext>
                </a:extLst>
              </a:tr>
              <a:tr h="297122">
                <a:tc>
                  <a:txBody>
                    <a:bodyPr/>
                    <a:lstStyle/>
                    <a:p>
                      <a:pPr algn="ctr">
                        <a:lnSpc>
                          <a:spcPct val="100000"/>
                        </a:lnSpc>
                        <a:spcBef>
                          <a:spcPts val="565"/>
                        </a:spcBef>
                      </a:pPr>
                      <a:r>
                        <a:rPr sz="500" b="1" spc="5" dirty="0">
                          <a:latin typeface="Arial"/>
                          <a:cs typeface="Arial"/>
                        </a:rPr>
                        <a:t>2.6</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68910">
                        <a:lnSpc>
                          <a:spcPts val="1040"/>
                        </a:lnSpc>
                        <a:spcBef>
                          <a:spcPts val="15"/>
                        </a:spcBef>
                      </a:pPr>
                      <a:r>
                        <a:rPr sz="500" spc="20" dirty="0">
                          <a:latin typeface="Arial"/>
                          <a:cs typeface="Arial"/>
                        </a:rPr>
                        <a:t>Assessing, </a:t>
                      </a:r>
                      <a:r>
                        <a:rPr sz="500" spc="10" dirty="0">
                          <a:latin typeface="Arial"/>
                          <a:cs typeface="Arial"/>
                        </a:rPr>
                        <a:t>diagnosing, </a:t>
                      </a:r>
                      <a:r>
                        <a:rPr sz="500" spc="-5" dirty="0">
                          <a:latin typeface="Arial"/>
                          <a:cs typeface="Arial"/>
                        </a:rPr>
                        <a:t>and </a:t>
                      </a:r>
                      <a:r>
                        <a:rPr sz="500" spc="-10" dirty="0">
                          <a:latin typeface="Arial"/>
                          <a:cs typeface="Arial"/>
                        </a:rPr>
                        <a:t>initiating </a:t>
                      </a:r>
                      <a:r>
                        <a:rPr sz="500" spc="10" dirty="0">
                          <a:latin typeface="Arial"/>
                          <a:cs typeface="Arial"/>
                        </a:rPr>
                        <a:t>management </a:t>
                      </a:r>
                      <a:r>
                        <a:rPr sz="500" spc="20" dirty="0">
                          <a:latin typeface="Arial"/>
                          <a:cs typeface="Arial"/>
                        </a:rPr>
                        <a:t>for </a:t>
                      </a:r>
                      <a:r>
                        <a:rPr sz="500" dirty="0">
                          <a:latin typeface="Arial"/>
                          <a:cs typeface="Arial"/>
                        </a:rPr>
                        <a:t>patients </a:t>
                      </a:r>
                      <a:r>
                        <a:rPr sz="500" spc="-5" dirty="0">
                          <a:latin typeface="Arial"/>
                          <a:cs typeface="Arial"/>
                        </a:rPr>
                        <a:t>with </a:t>
                      </a:r>
                      <a:r>
                        <a:rPr sz="500" spc="25" dirty="0">
                          <a:latin typeface="Arial"/>
                          <a:cs typeface="Arial"/>
                        </a:rPr>
                        <a:t>common  </a:t>
                      </a:r>
                      <a:r>
                        <a:rPr sz="500" dirty="0">
                          <a:latin typeface="Arial"/>
                          <a:cs typeface="Arial"/>
                        </a:rPr>
                        <a:t>acute </a:t>
                      </a:r>
                      <a:r>
                        <a:rPr sz="500" spc="15" dirty="0">
                          <a:latin typeface="Arial"/>
                          <a:cs typeface="Arial"/>
                        </a:rPr>
                        <a:t>medical or </a:t>
                      </a:r>
                      <a:r>
                        <a:rPr sz="500" spc="5" dirty="0">
                          <a:latin typeface="Arial"/>
                          <a:cs typeface="Arial"/>
                        </a:rPr>
                        <a:t>surgical presentations </a:t>
                      </a:r>
                      <a:r>
                        <a:rPr sz="500" dirty="0">
                          <a:latin typeface="Arial"/>
                          <a:cs typeface="Arial"/>
                        </a:rPr>
                        <a:t>in acute </a:t>
                      </a:r>
                      <a:r>
                        <a:rPr sz="500" spc="5" dirty="0">
                          <a:latin typeface="Arial"/>
                          <a:cs typeface="Arial"/>
                        </a:rPr>
                        <a:t>care</a:t>
                      </a:r>
                      <a:r>
                        <a:rPr sz="500" spc="-65" dirty="0">
                          <a:latin typeface="Arial"/>
                          <a:cs typeface="Arial"/>
                        </a:rPr>
                        <a:t> </a:t>
                      </a:r>
                      <a:r>
                        <a:rPr sz="500" spc="5" dirty="0">
                          <a:latin typeface="Arial"/>
                          <a:cs typeface="Arial"/>
                        </a:rPr>
                        <a:t>settings</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a:lnSpc>
                          <a:spcPct val="100000"/>
                        </a:lnSpc>
                        <a:spcBef>
                          <a:spcPts val="565"/>
                        </a:spcBef>
                      </a:pPr>
                      <a:r>
                        <a:rPr sz="500" spc="20" dirty="0">
                          <a:latin typeface="Arial"/>
                          <a:cs typeface="Arial"/>
                        </a:rPr>
                        <a:t>Admission</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294640" marR="86995" indent="-204470">
                        <a:lnSpc>
                          <a:spcPts val="1040"/>
                        </a:lnSpc>
                        <a:spcBef>
                          <a:spcPts val="15"/>
                        </a:spcBef>
                      </a:pPr>
                      <a:r>
                        <a:rPr sz="500" spc="5" dirty="0">
                          <a:latin typeface="Arial"/>
                          <a:cs typeface="Arial"/>
                        </a:rPr>
                        <a:t>Surgery,</a:t>
                      </a:r>
                      <a:r>
                        <a:rPr sz="500" spc="-85" dirty="0">
                          <a:latin typeface="Arial"/>
                          <a:cs typeface="Arial"/>
                        </a:rPr>
                        <a:t> </a:t>
                      </a:r>
                      <a:r>
                        <a:rPr sz="500" spc="5" dirty="0">
                          <a:latin typeface="Arial"/>
                          <a:cs typeface="Arial"/>
                        </a:rPr>
                        <a:t>IM,  </a:t>
                      </a:r>
                      <a:r>
                        <a:rPr sz="500" spc="25" dirty="0">
                          <a:latin typeface="Arial"/>
                          <a:cs typeface="Arial"/>
                        </a:rPr>
                        <a:t>EM</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a:lnSpc>
                          <a:spcPct val="100000"/>
                        </a:lnSpc>
                        <a:spcBef>
                          <a:spcPts val="565"/>
                        </a:spcBef>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a16="http://schemas.microsoft.com/office/drawing/2014/main" xmlns="" val="10011"/>
                  </a:ext>
                </a:extLst>
              </a:tr>
              <a:tr h="255261">
                <a:tc>
                  <a:txBody>
                    <a:bodyPr/>
                    <a:lstStyle/>
                    <a:p>
                      <a:pPr algn="ctr">
                        <a:lnSpc>
                          <a:spcPct val="100000"/>
                        </a:lnSpc>
                        <a:spcBef>
                          <a:spcPts val="565"/>
                        </a:spcBef>
                      </a:pPr>
                      <a:r>
                        <a:rPr sz="500" b="1" spc="5" dirty="0">
                          <a:latin typeface="Arial"/>
                          <a:cs typeface="Arial"/>
                        </a:rPr>
                        <a:t>2.7</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90195">
                        <a:lnSpc>
                          <a:spcPts val="1040"/>
                        </a:lnSpc>
                        <a:spcBef>
                          <a:spcPts val="15"/>
                        </a:spcBef>
                      </a:pPr>
                      <a:r>
                        <a:rPr sz="500" spc="20" dirty="0">
                          <a:latin typeface="Arial"/>
                          <a:cs typeface="Arial"/>
                        </a:rPr>
                        <a:t>Assessing </a:t>
                      </a:r>
                      <a:r>
                        <a:rPr sz="500" dirty="0">
                          <a:latin typeface="Arial"/>
                          <a:cs typeface="Arial"/>
                        </a:rPr>
                        <a:t>patients </a:t>
                      </a:r>
                      <a:r>
                        <a:rPr sz="500" spc="-5" dirty="0">
                          <a:latin typeface="Arial"/>
                          <a:cs typeface="Arial"/>
                        </a:rPr>
                        <a:t>with </a:t>
                      </a:r>
                      <a:r>
                        <a:rPr sz="500" spc="5" dirty="0">
                          <a:latin typeface="Arial"/>
                          <a:cs typeface="Arial"/>
                        </a:rPr>
                        <a:t>stable </a:t>
                      </a:r>
                      <a:r>
                        <a:rPr sz="500" spc="-5" dirty="0">
                          <a:latin typeface="Arial"/>
                          <a:cs typeface="Arial"/>
                        </a:rPr>
                        <a:t>traumatic injury and </a:t>
                      </a:r>
                      <a:r>
                        <a:rPr sz="500" spc="5" dirty="0">
                          <a:latin typeface="Arial"/>
                          <a:cs typeface="Arial"/>
                        </a:rPr>
                        <a:t>establishing </a:t>
                      </a:r>
                      <a:r>
                        <a:rPr sz="500" dirty="0">
                          <a:latin typeface="Arial"/>
                          <a:cs typeface="Arial"/>
                        </a:rPr>
                        <a:t>an </a:t>
                      </a:r>
                      <a:r>
                        <a:rPr sz="500" spc="-10" dirty="0">
                          <a:latin typeface="Arial"/>
                          <a:cs typeface="Arial"/>
                        </a:rPr>
                        <a:t>internal  </a:t>
                      </a:r>
                      <a:r>
                        <a:rPr sz="500" spc="10" dirty="0">
                          <a:latin typeface="Arial"/>
                          <a:cs typeface="Arial"/>
                        </a:rPr>
                        <a:t>management</a:t>
                      </a:r>
                      <a:r>
                        <a:rPr sz="500" spc="-25" dirty="0">
                          <a:latin typeface="Arial"/>
                          <a:cs typeface="Arial"/>
                        </a:rPr>
                        <a:t> </a:t>
                      </a:r>
                      <a:r>
                        <a:rPr sz="500" dirty="0">
                          <a:latin typeface="Arial"/>
                          <a:cs typeface="Arial"/>
                        </a:rPr>
                        <a:t>plan</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68275">
                        <a:lnSpc>
                          <a:spcPts val="1040"/>
                        </a:lnSpc>
                        <a:spcBef>
                          <a:spcPts val="15"/>
                        </a:spcBef>
                      </a:pPr>
                      <a:r>
                        <a:rPr sz="500" spc="5" dirty="0">
                          <a:latin typeface="Arial"/>
                          <a:cs typeface="Arial"/>
                        </a:rPr>
                        <a:t>Stable</a:t>
                      </a:r>
                      <a:r>
                        <a:rPr sz="500" spc="-55" dirty="0">
                          <a:latin typeface="Arial"/>
                          <a:cs typeface="Arial"/>
                        </a:rPr>
                        <a:t> </a:t>
                      </a:r>
                      <a:r>
                        <a:rPr sz="500" spc="5" dirty="0">
                          <a:latin typeface="Arial"/>
                          <a:cs typeface="Arial"/>
                        </a:rPr>
                        <a:t>Trauma  </a:t>
                      </a:r>
                      <a:r>
                        <a:rPr sz="500" spc="20" dirty="0">
                          <a:latin typeface="Arial"/>
                          <a:cs typeface="Arial"/>
                        </a:rPr>
                        <a:t>Assessment</a:t>
                      </a:r>
                      <a:endParaRPr sz="500">
                        <a:latin typeface="Arial"/>
                        <a:cs typeface="Arial"/>
                      </a:endParaRPr>
                    </a:p>
                  </a:txBody>
                  <a:tcPr marL="0" marR="0" marT="12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635" algn="ctr">
                        <a:lnSpc>
                          <a:spcPct val="100000"/>
                        </a:lnSpc>
                        <a:spcBef>
                          <a:spcPts val="565"/>
                        </a:spcBef>
                      </a:pPr>
                      <a:r>
                        <a:rPr sz="500" spc="25" dirty="0">
                          <a:latin typeface="Arial"/>
                          <a:cs typeface="Arial"/>
                        </a:rPr>
                        <a:t>EM</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a:lnSpc>
                          <a:spcPct val="100000"/>
                        </a:lnSpc>
                        <a:spcBef>
                          <a:spcPts val="565"/>
                        </a:spcBef>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74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xmlns="" val="10012"/>
                  </a:ext>
                </a:extLst>
              </a:tr>
              <a:tr h="279352">
                <a:tc>
                  <a:txBody>
                    <a:bodyPr/>
                    <a:lstStyle/>
                    <a:p>
                      <a:pPr>
                        <a:lnSpc>
                          <a:spcPct val="100000"/>
                        </a:lnSpc>
                        <a:spcBef>
                          <a:spcPts val="50"/>
                        </a:spcBef>
                      </a:pPr>
                      <a:endParaRPr sz="600">
                        <a:latin typeface="Times New Roman"/>
                        <a:cs typeface="Times New Roman"/>
                      </a:endParaRPr>
                    </a:p>
                    <a:p>
                      <a:pPr algn="ctr">
                        <a:lnSpc>
                          <a:spcPct val="100000"/>
                        </a:lnSpc>
                      </a:pPr>
                      <a:r>
                        <a:rPr sz="500" b="1" spc="5" dirty="0">
                          <a:latin typeface="Arial"/>
                          <a:cs typeface="Arial"/>
                        </a:rPr>
                        <a:t>2.8</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73025">
                        <a:lnSpc>
                          <a:spcPct val="108500"/>
                        </a:lnSpc>
                        <a:spcBef>
                          <a:spcPts val="484"/>
                        </a:spcBef>
                      </a:pPr>
                      <a:r>
                        <a:rPr sz="500" spc="5" dirty="0">
                          <a:latin typeface="Arial"/>
                          <a:cs typeface="Arial"/>
                        </a:rPr>
                        <a:t>Identifying </a:t>
                      </a:r>
                      <a:r>
                        <a:rPr sz="500" dirty="0">
                          <a:latin typeface="Arial"/>
                          <a:cs typeface="Arial"/>
                        </a:rPr>
                        <a:t>patients </a:t>
                      </a:r>
                      <a:r>
                        <a:rPr sz="500" spc="5" dirty="0">
                          <a:latin typeface="Arial"/>
                          <a:cs typeface="Arial"/>
                        </a:rPr>
                        <a:t>presenting </a:t>
                      </a:r>
                      <a:r>
                        <a:rPr sz="500" spc="-5" dirty="0">
                          <a:latin typeface="Arial"/>
                          <a:cs typeface="Arial"/>
                        </a:rPr>
                        <a:t>with </a:t>
                      </a:r>
                      <a:r>
                        <a:rPr sz="500" dirty="0">
                          <a:latin typeface="Arial"/>
                          <a:cs typeface="Arial"/>
                        </a:rPr>
                        <a:t>an anticipated </a:t>
                      </a:r>
                      <a:r>
                        <a:rPr sz="500" spc="10" dirty="0">
                          <a:latin typeface="Arial"/>
                          <a:cs typeface="Arial"/>
                        </a:rPr>
                        <a:t>difficult </a:t>
                      </a:r>
                      <a:r>
                        <a:rPr sz="500" spc="-10" dirty="0">
                          <a:latin typeface="Arial"/>
                          <a:cs typeface="Arial"/>
                        </a:rPr>
                        <a:t>airway </a:t>
                      </a:r>
                      <a:r>
                        <a:rPr sz="500" spc="-5" dirty="0">
                          <a:latin typeface="Arial"/>
                          <a:cs typeface="Arial"/>
                        </a:rPr>
                        <a:t>and </a:t>
                      </a:r>
                      <a:r>
                        <a:rPr sz="500" dirty="0">
                          <a:latin typeface="Arial"/>
                          <a:cs typeface="Arial"/>
                        </a:rPr>
                        <a:t>preparing  </a:t>
                      </a:r>
                      <a:r>
                        <a:rPr sz="500" spc="20" dirty="0">
                          <a:latin typeface="Arial"/>
                          <a:cs typeface="Arial"/>
                        </a:rPr>
                        <a:t>for </a:t>
                      </a:r>
                      <a:r>
                        <a:rPr sz="500" spc="-10" dirty="0">
                          <a:latin typeface="Arial"/>
                          <a:cs typeface="Arial"/>
                        </a:rPr>
                        <a:t>initial </a:t>
                      </a:r>
                      <a:r>
                        <a:rPr sz="500" spc="10" dirty="0">
                          <a:latin typeface="Arial"/>
                          <a:cs typeface="Arial"/>
                        </a:rPr>
                        <a:t>management</a:t>
                      </a:r>
                      <a:r>
                        <a:rPr sz="500" spc="-70" dirty="0">
                          <a:latin typeface="Arial"/>
                          <a:cs typeface="Arial"/>
                        </a:rPr>
                        <a:t> </a:t>
                      </a:r>
                      <a:r>
                        <a:rPr sz="500" spc="5" dirty="0">
                          <a:latin typeface="Arial"/>
                          <a:cs typeface="Arial"/>
                        </a:rPr>
                        <a:t>options</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68910">
                        <a:lnSpc>
                          <a:spcPct val="108500"/>
                        </a:lnSpc>
                        <a:spcBef>
                          <a:spcPts val="484"/>
                        </a:spcBef>
                      </a:pPr>
                      <a:r>
                        <a:rPr sz="500" spc="5" dirty="0">
                          <a:latin typeface="Arial"/>
                          <a:cs typeface="Arial"/>
                        </a:rPr>
                        <a:t>Anticipated  </a:t>
                      </a:r>
                      <a:r>
                        <a:rPr sz="500" spc="10" dirty="0">
                          <a:latin typeface="Arial"/>
                          <a:cs typeface="Arial"/>
                        </a:rPr>
                        <a:t>Difficult</a:t>
                      </a:r>
                      <a:r>
                        <a:rPr sz="500" spc="-85" dirty="0">
                          <a:latin typeface="Arial"/>
                          <a:cs typeface="Arial"/>
                        </a:rPr>
                        <a:t> </a:t>
                      </a:r>
                      <a:r>
                        <a:rPr sz="500" dirty="0">
                          <a:latin typeface="Arial"/>
                          <a:cs typeface="Arial"/>
                        </a:rPr>
                        <a:t>Airway</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1</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160020">
                        <a:lnSpc>
                          <a:spcPct val="108500"/>
                        </a:lnSpc>
                        <a:spcBef>
                          <a:spcPts val="484"/>
                        </a:spcBef>
                      </a:pPr>
                      <a:r>
                        <a:rPr sz="500" dirty="0">
                          <a:latin typeface="Arial"/>
                          <a:cs typeface="Arial"/>
                        </a:rPr>
                        <a:t>Micro </a:t>
                      </a:r>
                      <a:r>
                        <a:rPr sz="500" spc="20" dirty="0">
                          <a:latin typeface="Arial"/>
                          <a:cs typeface="Arial"/>
                        </a:rPr>
                        <a:t>CEX:</a:t>
                      </a:r>
                      <a:r>
                        <a:rPr sz="500" spc="-40" dirty="0">
                          <a:latin typeface="Arial"/>
                          <a:cs typeface="Arial"/>
                        </a:rPr>
                        <a:t> </a:t>
                      </a:r>
                      <a:r>
                        <a:rPr sz="500" spc="5" dirty="0">
                          <a:latin typeface="Arial"/>
                          <a:cs typeface="Arial"/>
                        </a:rPr>
                        <a:t>Anticipated  </a:t>
                      </a:r>
                      <a:r>
                        <a:rPr sz="500" spc="10" dirty="0">
                          <a:latin typeface="Arial"/>
                          <a:cs typeface="Arial"/>
                        </a:rPr>
                        <a:t>Difficult </a:t>
                      </a:r>
                      <a:r>
                        <a:rPr sz="500" dirty="0">
                          <a:latin typeface="Arial"/>
                          <a:cs typeface="Arial"/>
                        </a:rPr>
                        <a:t>Airway (2 </a:t>
                      </a:r>
                      <a:r>
                        <a:rPr sz="500" spc="15" dirty="0">
                          <a:latin typeface="Arial"/>
                          <a:cs typeface="Arial"/>
                        </a:rPr>
                        <a:t>of</a:t>
                      </a:r>
                      <a:r>
                        <a:rPr sz="500" spc="-65" dirty="0">
                          <a:latin typeface="Arial"/>
                          <a:cs typeface="Arial"/>
                        </a:rPr>
                        <a:t> </a:t>
                      </a:r>
                      <a:r>
                        <a:rPr sz="500" spc="15" dirty="0">
                          <a:latin typeface="Arial"/>
                          <a:cs typeface="Arial"/>
                        </a:rPr>
                        <a:t>5)</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a16="http://schemas.microsoft.com/office/drawing/2014/main" xmlns="" val="10013"/>
                  </a:ext>
                </a:extLst>
              </a:tr>
              <a:tr h="280382">
                <a:tc>
                  <a:txBody>
                    <a:bodyPr/>
                    <a:lstStyle/>
                    <a:p>
                      <a:pPr>
                        <a:lnSpc>
                          <a:spcPct val="100000"/>
                        </a:lnSpc>
                        <a:spcBef>
                          <a:spcPts val="50"/>
                        </a:spcBef>
                      </a:pPr>
                      <a:endParaRPr sz="600">
                        <a:latin typeface="Times New Roman"/>
                        <a:cs typeface="Times New Roman"/>
                      </a:endParaRPr>
                    </a:p>
                    <a:p>
                      <a:pPr algn="ctr">
                        <a:lnSpc>
                          <a:spcPct val="100000"/>
                        </a:lnSpc>
                      </a:pPr>
                      <a:r>
                        <a:rPr sz="500" b="1" spc="5" dirty="0">
                          <a:latin typeface="Arial"/>
                          <a:cs typeface="Arial"/>
                        </a:rPr>
                        <a:t>2.9</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130175">
                        <a:lnSpc>
                          <a:spcPct val="108500"/>
                        </a:lnSpc>
                        <a:spcBef>
                          <a:spcPts val="484"/>
                        </a:spcBef>
                      </a:pPr>
                      <a:r>
                        <a:rPr sz="500" spc="5" dirty="0">
                          <a:latin typeface="Arial"/>
                          <a:cs typeface="Arial"/>
                        </a:rPr>
                        <a:t>Providing perioperative </a:t>
                      </a:r>
                      <a:r>
                        <a:rPr sz="500" dirty="0">
                          <a:latin typeface="Arial"/>
                          <a:cs typeface="Arial"/>
                        </a:rPr>
                        <a:t>anesthetic </a:t>
                      </a:r>
                      <a:r>
                        <a:rPr sz="500" spc="10" dirty="0">
                          <a:latin typeface="Arial"/>
                          <a:cs typeface="Arial"/>
                        </a:rPr>
                        <a:t>management </a:t>
                      </a:r>
                      <a:r>
                        <a:rPr sz="500" spc="20" dirty="0">
                          <a:latin typeface="Arial"/>
                          <a:cs typeface="Arial"/>
                        </a:rPr>
                        <a:t>for ASA </a:t>
                      </a:r>
                      <a:r>
                        <a:rPr sz="500" spc="10" dirty="0">
                          <a:latin typeface="Arial"/>
                          <a:cs typeface="Arial"/>
                        </a:rPr>
                        <a:t>1 </a:t>
                      </a:r>
                      <a:r>
                        <a:rPr sz="500" spc="15" dirty="0">
                          <a:latin typeface="Arial"/>
                          <a:cs typeface="Arial"/>
                        </a:rPr>
                        <a:t>or </a:t>
                      </a:r>
                      <a:r>
                        <a:rPr sz="500" spc="10" dirty="0">
                          <a:latin typeface="Arial"/>
                          <a:cs typeface="Arial"/>
                        </a:rPr>
                        <a:t>2 </a:t>
                      </a:r>
                      <a:r>
                        <a:rPr sz="500" dirty="0">
                          <a:latin typeface="Arial"/>
                          <a:cs typeface="Arial"/>
                        </a:rPr>
                        <a:t>adult patients  </a:t>
                      </a:r>
                      <a:r>
                        <a:rPr sz="500" spc="5" dirty="0">
                          <a:latin typeface="Arial"/>
                          <a:cs typeface="Arial"/>
                        </a:rPr>
                        <a:t>undergoing </a:t>
                      </a:r>
                      <a:r>
                        <a:rPr sz="500" spc="15" dirty="0">
                          <a:latin typeface="Arial"/>
                          <a:cs typeface="Arial"/>
                        </a:rPr>
                        <a:t>scheduled, </a:t>
                      </a:r>
                      <a:r>
                        <a:rPr sz="500" spc="10" dirty="0">
                          <a:latin typeface="Arial"/>
                          <a:cs typeface="Arial"/>
                        </a:rPr>
                        <a:t>uncomplicated</a:t>
                      </a:r>
                      <a:r>
                        <a:rPr sz="500" spc="-25" dirty="0">
                          <a:latin typeface="Arial"/>
                          <a:cs typeface="Arial"/>
                        </a:rPr>
                        <a:t> </a:t>
                      </a:r>
                      <a:r>
                        <a:rPr sz="500" spc="10" dirty="0">
                          <a:latin typeface="Arial"/>
                          <a:cs typeface="Arial"/>
                        </a:rPr>
                        <a:t>surgery</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9050" marR="26034">
                        <a:lnSpc>
                          <a:spcPct val="108500"/>
                        </a:lnSpc>
                        <a:spcBef>
                          <a:spcPts val="484"/>
                        </a:spcBef>
                      </a:pPr>
                      <a:r>
                        <a:rPr sz="500" spc="5" dirty="0">
                          <a:latin typeface="Arial"/>
                          <a:cs typeface="Arial"/>
                        </a:rPr>
                        <a:t>Elective </a:t>
                      </a:r>
                      <a:r>
                        <a:rPr sz="500" spc="20" dirty="0">
                          <a:latin typeface="Arial"/>
                          <a:cs typeface="Arial"/>
                        </a:rPr>
                        <a:t>ASA </a:t>
                      </a:r>
                      <a:r>
                        <a:rPr sz="500" spc="10" dirty="0">
                          <a:latin typeface="Arial"/>
                          <a:cs typeface="Arial"/>
                        </a:rPr>
                        <a:t>1</a:t>
                      </a:r>
                      <a:r>
                        <a:rPr sz="500" spc="-45" dirty="0">
                          <a:latin typeface="Arial"/>
                          <a:cs typeface="Arial"/>
                        </a:rPr>
                        <a:t> </a:t>
                      </a:r>
                      <a:r>
                        <a:rPr sz="500" spc="15" dirty="0">
                          <a:latin typeface="Arial"/>
                          <a:cs typeface="Arial"/>
                        </a:rPr>
                        <a:t>or  </a:t>
                      </a:r>
                      <a:r>
                        <a:rPr sz="500" spc="10" dirty="0">
                          <a:latin typeface="Arial"/>
                          <a:cs typeface="Arial"/>
                        </a:rPr>
                        <a:t>2</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2</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dirty="0">
                          <a:latin typeface="Arial"/>
                          <a:cs typeface="Arial"/>
                        </a:rPr>
                        <a:t>Chart </a:t>
                      </a:r>
                      <a:r>
                        <a:rPr sz="500" spc="5" dirty="0">
                          <a:latin typeface="Arial"/>
                          <a:cs typeface="Arial"/>
                        </a:rPr>
                        <a:t>Audit, </a:t>
                      </a:r>
                      <a:r>
                        <a:rPr sz="500" spc="10" dirty="0">
                          <a:latin typeface="Arial"/>
                          <a:cs typeface="Arial"/>
                        </a:rPr>
                        <a:t>MSF,</a:t>
                      </a:r>
                      <a:r>
                        <a:rPr sz="500" spc="-85" dirty="0">
                          <a:latin typeface="Arial"/>
                          <a:cs typeface="Arial"/>
                        </a:rPr>
                        <a:t> </a:t>
                      </a:r>
                      <a:r>
                        <a:rPr sz="500" spc="20" dirty="0">
                          <a:latin typeface="Arial"/>
                          <a:cs typeface="Arial"/>
                        </a:rPr>
                        <a:t>RLB</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xmlns="" val="10014"/>
                  </a:ext>
                </a:extLst>
              </a:tr>
              <a:tr h="280399">
                <a:tc>
                  <a:txBody>
                    <a:bodyPr/>
                    <a:lstStyle/>
                    <a:p>
                      <a:pPr>
                        <a:lnSpc>
                          <a:spcPct val="100000"/>
                        </a:lnSpc>
                        <a:spcBef>
                          <a:spcPts val="50"/>
                        </a:spcBef>
                      </a:pPr>
                      <a:endParaRPr sz="600">
                        <a:latin typeface="Times New Roman"/>
                        <a:cs typeface="Times New Roman"/>
                      </a:endParaRPr>
                    </a:p>
                    <a:p>
                      <a:pPr marL="5080" algn="ctr">
                        <a:lnSpc>
                          <a:spcPct val="100000"/>
                        </a:lnSpc>
                      </a:pPr>
                      <a:r>
                        <a:rPr sz="500" b="1" spc="10" dirty="0">
                          <a:latin typeface="Arial"/>
                          <a:cs typeface="Arial"/>
                        </a:rPr>
                        <a:t>`2.10</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45085">
                        <a:lnSpc>
                          <a:spcPct val="108500"/>
                        </a:lnSpc>
                        <a:spcBef>
                          <a:spcPts val="484"/>
                        </a:spcBef>
                      </a:pPr>
                      <a:r>
                        <a:rPr sz="500" spc="5" dirty="0">
                          <a:latin typeface="Arial"/>
                          <a:cs typeface="Arial"/>
                        </a:rPr>
                        <a:t>Providing perioperative </a:t>
                      </a:r>
                      <a:r>
                        <a:rPr sz="500" dirty="0">
                          <a:latin typeface="Arial"/>
                          <a:cs typeface="Arial"/>
                        </a:rPr>
                        <a:t>anesthetic </a:t>
                      </a:r>
                      <a:r>
                        <a:rPr sz="500" spc="10" dirty="0">
                          <a:latin typeface="Arial"/>
                          <a:cs typeface="Arial"/>
                        </a:rPr>
                        <a:t>management </a:t>
                      </a:r>
                      <a:r>
                        <a:rPr sz="500" spc="20" dirty="0">
                          <a:latin typeface="Arial"/>
                          <a:cs typeface="Arial"/>
                        </a:rPr>
                        <a:t>for </a:t>
                      </a:r>
                      <a:r>
                        <a:rPr sz="500" dirty="0">
                          <a:latin typeface="Arial"/>
                          <a:cs typeface="Arial"/>
                        </a:rPr>
                        <a:t>adult </a:t>
                      </a:r>
                      <a:r>
                        <a:rPr sz="500" spc="20" dirty="0">
                          <a:latin typeface="Arial"/>
                          <a:cs typeface="Arial"/>
                        </a:rPr>
                        <a:t>ASA 1E </a:t>
                      </a:r>
                      <a:r>
                        <a:rPr sz="500" spc="15" dirty="0">
                          <a:latin typeface="Arial"/>
                          <a:cs typeface="Arial"/>
                        </a:rPr>
                        <a:t>or </a:t>
                      </a:r>
                      <a:r>
                        <a:rPr sz="500" spc="30" dirty="0">
                          <a:latin typeface="Arial"/>
                          <a:cs typeface="Arial"/>
                        </a:rPr>
                        <a:t>2E  </a:t>
                      </a:r>
                      <a:r>
                        <a:rPr sz="500" dirty="0">
                          <a:latin typeface="Arial"/>
                          <a:cs typeface="Arial"/>
                        </a:rPr>
                        <a:t>patients </a:t>
                      </a:r>
                      <a:r>
                        <a:rPr sz="500" spc="5" dirty="0">
                          <a:latin typeface="Arial"/>
                          <a:cs typeface="Arial"/>
                        </a:rPr>
                        <a:t>undergoing urgent/emergent </a:t>
                      </a:r>
                      <a:r>
                        <a:rPr sz="500" spc="10" dirty="0">
                          <a:latin typeface="Arial"/>
                          <a:cs typeface="Arial"/>
                        </a:rPr>
                        <a:t>low </a:t>
                      </a:r>
                      <a:r>
                        <a:rPr sz="500" spc="15" dirty="0">
                          <a:latin typeface="Arial"/>
                          <a:cs typeface="Arial"/>
                        </a:rPr>
                        <a:t>or </a:t>
                      </a:r>
                      <a:r>
                        <a:rPr sz="500" spc="10" dirty="0">
                          <a:latin typeface="Arial"/>
                          <a:cs typeface="Arial"/>
                        </a:rPr>
                        <a:t>moderate </a:t>
                      </a:r>
                      <a:r>
                        <a:rPr sz="500" spc="5" dirty="0">
                          <a:latin typeface="Arial"/>
                          <a:cs typeface="Arial"/>
                        </a:rPr>
                        <a:t>risk surgical</a:t>
                      </a:r>
                      <a:r>
                        <a:rPr sz="500" spc="-10" dirty="0">
                          <a:latin typeface="Arial"/>
                          <a:cs typeface="Arial"/>
                        </a:rPr>
                        <a:t> </a:t>
                      </a:r>
                      <a:r>
                        <a:rPr sz="500" spc="15" dirty="0">
                          <a:latin typeface="Arial"/>
                          <a:cs typeface="Arial"/>
                        </a:rPr>
                        <a:t>procedures</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marL="19050" marR="72390">
                        <a:lnSpc>
                          <a:spcPct val="108500"/>
                        </a:lnSpc>
                        <a:spcBef>
                          <a:spcPts val="484"/>
                        </a:spcBef>
                      </a:pPr>
                      <a:r>
                        <a:rPr sz="500" spc="15" dirty="0">
                          <a:latin typeface="Arial"/>
                          <a:cs typeface="Arial"/>
                        </a:rPr>
                        <a:t>Emergency</a:t>
                      </a:r>
                      <a:r>
                        <a:rPr sz="500" spc="-85" dirty="0">
                          <a:latin typeface="Arial"/>
                          <a:cs typeface="Arial"/>
                        </a:rPr>
                        <a:t> </a:t>
                      </a:r>
                      <a:r>
                        <a:rPr sz="500" spc="25" dirty="0">
                          <a:latin typeface="Arial"/>
                          <a:cs typeface="Arial"/>
                        </a:rPr>
                        <a:t>ASA  </a:t>
                      </a:r>
                      <a:r>
                        <a:rPr sz="500" spc="10" dirty="0">
                          <a:latin typeface="Arial"/>
                          <a:cs typeface="Arial"/>
                        </a:rPr>
                        <a:t>1 </a:t>
                      </a:r>
                      <a:r>
                        <a:rPr sz="500" spc="15" dirty="0">
                          <a:latin typeface="Arial"/>
                          <a:cs typeface="Arial"/>
                        </a:rPr>
                        <a:t>or</a:t>
                      </a:r>
                      <a:r>
                        <a:rPr sz="500" spc="-30" dirty="0">
                          <a:latin typeface="Arial"/>
                          <a:cs typeface="Arial"/>
                        </a:rPr>
                        <a:t> </a:t>
                      </a:r>
                      <a:r>
                        <a:rPr sz="500" spc="10" dirty="0">
                          <a:latin typeface="Arial"/>
                          <a:cs typeface="Arial"/>
                        </a:rPr>
                        <a:t>2</a:t>
                      </a:r>
                      <a:endParaRPr sz="500">
                        <a:latin typeface="Arial"/>
                        <a:cs typeface="Arial"/>
                      </a:endParaRPr>
                    </a:p>
                  </a:txBody>
                  <a:tcPr marL="0" marR="0" marT="4076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spcBef>
                          <a:spcPts val="50"/>
                        </a:spcBef>
                      </a:pPr>
                      <a:endParaRPr sz="600">
                        <a:latin typeface="Times New Roman"/>
                        <a:cs typeface="Times New Roman"/>
                      </a:endParaRPr>
                    </a:p>
                    <a:p>
                      <a:pPr marL="19050">
                        <a:lnSpc>
                          <a:spcPct val="100000"/>
                        </a:lnSpc>
                      </a:pPr>
                      <a:r>
                        <a:rPr sz="500" spc="15" dirty="0">
                          <a:latin typeface="Arial"/>
                          <a:cs typeface="Arial"/>
                        </a:rPr>
                        <a:t>Form</a:t>
                      </a:r>
                      <a:r>
                        <a:rPr sz="500" spc="-5" dirty="0">
                          <a:latin typeface="Arial"/>
                          <a:cs typeface="Arial"/>
                        </a:rPr>
                        <a:t> </a:t>
                      </a:r>
                      <a:r>
                        <a:rPr sz="500" spc="10" dirty="0">
                          <a:latin typeface="Arial"/>
                          <a:cs typeface="Arial"/>
                        </a:rPr>
                        <a:t>2</a:t>
                      </a:r>
                      <a:endParaRPr sz="500">
                        <a:latin typeface="Arial"/>
                        <a:cs typeface="Arial"/>
                      </a:endParaRPr>
                    </a:p>
                  </a:txBody>
                  <a:tcPr marL="0" marR="0" marT="420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tc>
                  <a:txBody>
                    <a:bodyPr/>
                    <a:lstStyle/>
                    <a:p>
                      <a:pPr>
                        <a:lnSpc>
                          <a:spcPct val="100000"/>
                        </a:lnSpc>
                      </a:pPr>
                      <a:endParaRPr sz="5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6E0B4"/>
                    </a:solidFill>
                  </a:tcPr>
                </a:tc>
                <a:extLst>
                  <a:ext uri="{0D108BD9-81ED-4DB2-BD59-A6C34878D82A}">
                    <a16:rowId xmlns:a16="http://schemas.microsoft.com/office/drawing/2014/main" xmlns="" val="10015"/>
                  </a:ext>
                </a:extLst>
              </a:tr>
            </a:tbl>
          </a:graphicData>
        </a:graphic>
      </p:graphicFrame>
      <p:sp>
        <p:nvSpPr>
          <p:cNvPr id="4" name="Ellipse 3">
            <a:extLst>
              <a:ext uri="{FF2B5EF4-FFF2-40B4-BE49-F238E27FC236}">
                <a16:creationId xmlns:a16="http://schemas.microsoft.com/office/drawing/2014/main" xmlns="" id="{6C1DC6C1-F4D4-CF43-88DF-5FF25B048DEA}"/>
              </a:ext>
            </a:extLst>
          </p:cNvPr>
          <p:cNvSpPr/>
          <p:nvPr/>
        </p:nvSpPr>
        <p:spPr>
          <a:xfrm>
            <a:off x="3640978" y="0"/>
            <a:ext cx="2693323" cy="531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134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984" y="195412"/>
            <a:ext cx="6808460" cy="287749"/>
          </a:xfrm>
          <a:prstGeom prst="rect">
            <a:avLst/>
          </a:prstGeom>
        </p:spPr>
        <p:txBody>
          <a:bodyPr vert="horz" wrap="square" lIns="0" tIns="10646" rIns="0" bIns="0" rtlCol="0">
            <a:spAutoFit/>
          </a:bodyPr>
          <a:lstStyle/>
          <a:p>
            <a:pPr marL="11206">
              <a:spcBef>
                <a:spcPts val="84"/>
              </a:spcBef>
            </a:pPr>
            <a:r>
              <a:rPr sz="1800" spc="9" dirty="0"/>
              <a:t>Pediatrics </a:t>
            </a:r>
            <a:r>
              <a:rPr sz="1800" spc="26" dirty="0"/>
              <a:t>Curriculum </a:t>
            </a:r>
            <a:r>
              <a:rPr sz="1800" spc="40" dirty="0"/>
              <a:t>Map</a:t>
            </a:r>
            <a:r>
              <a:rPr sz="1800" spc="-71" dirty="0"/>
              <a:t> </a:t>
            </a:r>
            <a:r>
              <a:rPr sz="1800" spc="4" dirty="0"/>
              <a:t>Sample</a:t>
            </a:r>
            <a:r>
              <a:rPr lang="fr-CA" sz="1800" spc="4" dirty="0"/>
              <a:t>: </a:t>
            </a:r>
            <a:r>
              <a:rPr lang="fr-CA" sz="1800" spc="4" dirty="0" err="1"/>
              <a:t>Corresponding</a:t>
            </a:r>
            <a:r>
              <a:rPr lang="fr-CA" sz="1800" spc="4" dirty="0"/>
              <a:t> rotations</a:t>
            </a:r>
            <a:endParaRPr sz="1800" dirty="0"/>
          </a:p>
        </p:txBody>
      </p:sp>
      <p:sp>
        <p:nvSpPr>
          <p:cNvPr id="3" name="object 3"/>
          <p:cNvSpPr/>
          <p:nvPr/>
        </p:nvSpPr>
        <p:spPr>
          <a:xfrm>
            <a:off x="8907738" y="4021693"/>
            <a:ext cx="560" cy="0"/>
          </a:xfrm>
          <a:custGeom>
            <a:avLst/>
            <a:gdLst/>
            <a:ahLst/>
            <a:cxnLst/>
            <a:rect l="l" t="t" r="r" b="b"/>
            <a:pathLst>
              <a:path w="634">
                <a:moveTo>
                  <a:pt x="9" y="0"/>
                </a:moveTo>
                <a:close/>
              </a:path>
            </a:pathLst>
          </a:custGeom>
          <a:solidFill>
            <a:srgbClr val="000000"/>
          </a:solidFill>
        </p:spPr>
        <p:txBody>
          <a:bodyPr wrap="square" lIns="0" tIns="0" rIns="0" bIns="0" rtlCol="0"/>
          <a:lstStyle/>
          <a:p>
            <a:endParaRPr sz="1235"/>
          </a:p>
        </p:txBody>
      </p:sp>
      <p:sp>
        <p:nvSpPr>
          <p:cNvPr id="4" name="object 4"/>
          <p:cNvSpPr/>
          <p:nvPr/>
        </p:nvSpPr>
        <p:spPr>
          <a:xfrm>
            <a:off x="8907738" y="4021693"/>
            <a:ext cx="560" cy="0"/>
          </a:xfrm>
          <a:custGeom>
            <a:avLst/>
            <a:gdLst/>
            <a:ahLst/>
            <a:cxnLst/>
            <a:rect l="l" t="t" r="r" b="b"/>
            <a:pathLst>
              <a:path w="634">
                <a:moveTo>
                  <a:pt x="9" y="0"/>
                </a:moveTo>
                <a:close/>
              </a:path>
            </a:pathLst>
          </a:custGeom>
          <a:solidFill>
            <a:srgbClr val="000000"/>
          </a:solidFill>
        </p:spPr>
        <p:txBody>
          <a:bodyPr wrap="square" lIns="0" tIns="0" rIns="0" bIns="0" rtlCol="0"/>
          <a:lstStyle/>
          <a:p>
            <a:endParaRPr sz="1235"/>
          </a:p>
        </p:txBody>
      </p:sp>
      <p:graphicFrame>
        <p:nvGraphicFramePr>
          <p:cNvPr id="5" name="object 5"/>
          <p:cNvGraphicFramePr>
            <a:graphicFrameLocks noGrp="1"/>
          </p:cNvGraphicFramePr>
          <p:nvPr>
            <p:extLst>
              <p:ext uri="{D42A27DB-BD31-4B8C-83A1-F6EECF244321}">
                <p14:modId xmlns:p14="http://schemas.microsoft.com/office/powerpoint/2010/main" val="4124738210"/>
              </p:ext>
            </p:extLst>
          </p:nvPr>
        </p:nvGraphicFramePr>
        <p:xfrm>
          <a:off x="273987" y="561120"/>
          <a:ext cx="8622363" cy="4441526"/>
        </p:xfrm>
        <a:graphic>
          <a:graphicData uri="http://schemas.openxmlformats.org/drawingml/2006/table">
            <a:tbl>
              <a:tblPr firstRow="1" bandRow="1">
                <a:tableStyleId>{2D5ABB26-0587-4C30-8999-92F81FD0307C}</a:tableStyleId>
              </a:tblPr>
              <a:tblGrid>
                <a:gridCol w="1478056">
                  <a:extLst>
                    <a:ext uri="{9D8B030D-6E8A-4147-A177-3AD203B41FA5}">
                      <a16:colId xmlns:a16="http://schemas.microsoft.com/office/drawing/2014/main" xmlns="" val="20000"/>
                    </a:ext>
                  </a:extLst>
                </a:gridCol>
                <a:gridCol w="598954">
                  <a:extLst>
                    <a:ext uri="{9D8B030D-6E8A-4147-A177-3AD203B41FA5}">
                      <a16:colId xmlns:a16="http://schemas.microsoft.com/office/drawing/2014/main" xmlns="" val="20001"/>
                    </a:ext>
                  </a:extLst>
                </a:gridCol>
                <a:gridCol w="501463">
                  <a:extLst>
                    <a:ext uri="{9D8B030D-6E8A-4147-A177-3AD203B41FA5}">
                      <a16:colId xmlns:a16="http://schemas.microsoft.com/office/drawing/2014/main" xmlns="" val="20002"/>
                    </a:ext>
                  </a:extLst>
                </a:gridCol>
                <a:gridCol w="462243">
                  <a:extLst>
                    <a:ext uri="{9D8B030D-6E8A-4147-A177-3AD203B41FA5}">
                      <a16:colId xmlns:a16="http://schemas.microsoft.com/office/drawing/2014/main" xmlns="" val="20003"/>
                    </a:ext>
                  </a:extLst>
                </a:gridCol>
                <a:gridCol w="403412">
                  <a:extLst>
                    <a:ext uri="{9D8B030D-6E8A-4147-A177-3AD203B41FA5}">
                      <a16:colId xmlns:a16="http://schemas.microsoft.com/office/drawing/2014/main" xmlns="" val="20004"/>
                    </a:ext>
                  </a:extLst>
                </a:gridCol>
                <a:gridCol w="403412">
                  <a:extLst>
                    <a:ext uri="{9D8B030D-6E8A-4147-A177-3AD203B41FA5}">
                      <a16:colId xmlns:a16="http://schemas.microsoft.com/office/drawing/2014/main" xmlns="" val="20005"/>
                    </a:ext>
                  </a:extLst>
                </a:gridCol>
                <a:gridCol w="559733">
                  <a:extLst>
                    <a:ext uri="{9D8B030D-6E8A-4147-A177-3AD203B41FA5}">
                      <a16:colId xmlns:a16="http://schemas.microsoft.com/office/drawing/2014/main" xmlns="" val="20006"/>
                    </a:ext>
                  </a:extLst>
                </a:gridCol>
                <a:gridCol w="403412">
                  <a:extLst>
                    <a:ext uri="{9D8B030D-6E8A-4147-A177-3AD203B41FA5}">
                      <a16:colId xmlns:a16="http://schemas.microsoft.com/office/drawing/2014/main" xmlns="" val="20007"/>
                    </a:ext>
                  </a:extLst>
                </a:gridCol>
                <a:gridCol w="403412">
                  <a:extLst>
                    <a:ext uri="{9D8B030D-6E8A-4147-A177-3AD203B41FA5}">
                      <a16:colId xmlns:a16="http://schemas.microsoft.com/office/drawing/2014/main" xmlns="" val="20008"/>
                    </a:ext>
                  </a:extLst>
                </a:gridCol>
                <a:gridCol w="494739">
                  <a:extLst>
                    <a:ext uri="{9D8B030D-6E8A-4147-A177-3AD203B41FA5}">
                      <a16:colId xmlns:a16="http://schemas.microsoft.com/office/drawing/2014/main" xmlns="" val="20009"/>
                    </a:ext>
                  </a:extLst>
                </a:gridCol>
                <a:gridCol w="358027">
                  <a:extLst>
                    <a:ext uri="{9D8B030D-6E8A-4147-A177-3AD203B41FA5}">
                      <a16:colId xmlns:a16="http://schemas.microsoft.com/office/drawing/2014/main" xmlns="" val="20010"/>
                    </a:ext>
                  </a:extLst>
                </a:gridCol>
                <a:gridCol w="449356">
                  <a:extLst>
                    <a:ext uri="{9D8B030D-6E8A-4147-A177-3AD203B41FA5}">
                      <a16:colId xmlns:a16="http://schemas.microsoft.com/office/drawing/2014/main" xmlns="" val="20011"/>
                    </a:ext>
                  </a:extLst>
                </a:gridCol>
                <a:gridCol w="410135">
                  <a:extLst>
                    <a:ext uri="{9D8B030D-6E8A-4147-A177-3AD203B41FA5}">
                      <a16:colId xmlns:a16="http://schemas.microsoft.com/office/drawing/2014/main" xmlns="" val="20012"/>
                    </a:ext>
                  </a:extLst>
                </a:gridCol>
                <a:gridCol w="410135">
                  <a:extLst>
                    <a:ext uri="{9D8B030D-6E8A-4147-A177-3AD203B41FA5}">
                      <a16:colId xmlns:a16="http://schemas.microsoft.com/office/drawing/2014/main" xmlns="" val="20013"/>
                    </a:ext>
                  </a:extLst>
                </a:gridCol>
                <a:gridCol w="410135">
                  <a:extLst>
                    <a:ext uri="{9D8B030D-6E8A-4147-A177-3AD203B41FA5}">
                      <a16:colId xmlns:a16="http://schemas.microsoft.com/office/drawing/2014/main" xmlns="" val="20014"/>
                    </a:ext>
                  </a:extLst>
                </a:gridCol>
                <a:gridCol w="501463">
                  <a:extLst>
                    <a:ext uri="{9D8B030D-6E8A-4147-A177-3AD203B41FA5}">
                      <a16:colId xmlns:a16="http://schemas.microsoft.com/office/drawing/2014/main" xmlns="" val="20015"/>
                    </a:ext>
                  </a:extLst>
                </a:gridCol>
                <a:gridCol w="374276">
                  <a:extLst>
                    <a:ext uri="{9D8B030D-6E8A-4147-A177-3AD203B41FA5}">
                      <a16:colId xmlns:a16="http://schemas.microsoft.com/office/drawing/2014/main" xmlns="" val="20016"/>
                    </a:ext>
                  </a:extLst>
                </a:gridCol>
              </a:tblGrid>
              <a:tr h="176420">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gridSpan="16">
                  <a:txBody>
                    <a:bodyPr/>
                    <a:lstStyle/>
                    <a:p>
                      <a:pPr marL="13970" algn="ctr">
                        <a:lnSpc>
                          <a:spcPct val="100000"/>
                        </a:lnSpc>
                        <a:spcBef>
                          <a:spcPts val="20"/>
                        </a:spcBef>
                      </a:pPr>
                      <a:r>
                        <a:rPr sz="900" b="1" spc="-180" dirty="0">
                          <a:latin typeface="Arial"/>
                          <a:cs typeface="Arial"/>
                        </a:rPr>
                        <a:t>PGY1  </a:t>
                      </a:r>
                      <a:r>
                        <a:rPr sz="900" b="1" spc="-75" dirty="0">
                          <a:latin typeface="Arial"/>
                          <a:cs typeface="Arial"/>
                        </a:rPr>
                        <a:t>(13</a:t>
                      </a:r>
                      <a:r>
                        <a:rPr sz="900" b="1" spc="-254" dirty="0">
                          <a:latin typeface="Arial"/>
                          <a:cs typeface="Arial"/>
                        </a:rPr>
                        <a:t> </a:t>
                      </a:r>
                      <a:r>
                        <a:rPr sz="900" b="1" spc="-110" dirty="0">
                          <a:latin typeface="Arial"/>
                          <a:cs typeface="Arial"/>
                        </a:rPr>
                        <a:t>blocks)</a:t>
                      </a:r>
                      <a:endParaRPr sz="900">
                        <a:latin typeface="Arial"/>
                        <a:cs typeface="Arial"/>
                      </a:endParaRPr>
                    </a:p>
                  </a:txBody>
                  <a:tcPr marL="0" marR="0" marT="1681" marB="0">
                    <a:lnL w="9525">
                      <a:solidFill>
                        <a:srgbClr val="DADCDD"/>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133303">
                <a:tc>
                  <a:txBody>
                    <a:bodyPr/>
                    <a:lstStyle/>
                    <a:p>
                      <a:pPr marL="18415">
                        <a:lnSpc>
                          <a:spcPts val="1010"/>
                        </a:lnSpc>
                        <a:spcBef>
                          <a:spcPts val="75"/>
                        </a:spcBef>
                      </a:pPr>
                      <a:r>
                        <a:rPr sz="600" b="1" spc="-120" dirty="0">
                          <a:latin typeface="Arial"/>
                          <a:cs typeface="Arial"/>
                        </a:rPr>
                        <a:t>EPA </a:t>
                      </a:r>
                      <a:r>
                        <a:rPr sz="600" b="1" spc="-45" dirty="0">
                          <a:latin typeface="Arial"/>
                          <a:cs typeface="Arial"/>
                        </a:rPr>
                        <a:t>Mapping</a:t>
                      </a:r>
                      <a:r>
                        <a:rPr sz="600" b="1" spc="-140" dirty="0">
                          <a:latin typeface="Arial"/>
                          <a:cs typeface="Arial"/>
                        </a:rPr>
                        <a:t> </a:t>
                      </a:r>
                      <a:r>
                        <a:rPr sz="600" b="1" spc="-75" dirty="0">
                          <a:latin typeface="Arial"/>
                          <a:cs typeface="Arial"/>
                        </a:rPr>
                        <a:t>List</a:t>
                      </a:r>
                      <a:endParaRPr sz="600">
                        <a:latin typeface="Arial"/>
                        <a:cs typeface="Arial"/>
                      </a:endParaRPr>
                    </a:p>
                  </a:txBody>
                  <a:tcPr marL="0" marR="0" marT="6303"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rowSpan="2" gridSpan="3">
                  <a:txBody>
                    <a:bodyPr/>
                    <a:lstStyle/>
                    <a:p>
                      <a:pPr>
                        <a:lnSpc>
                          <a:spcPct val="100000"/>
                        </a:lnSpc>
                        <a:spcBef>
                          <a:spcPts val="30"/>
                        </a:spcBef>
                      </a:pPr>
                      <a:endParaRPr sz="800">
                        <a:latin typeface="Times New Roman"/>
                        <a:cs typeface="Times New Roman"/>
                      </a:endParaRPr>
                    </a:p>
                    <a:p>
                      <a:pPr marL="25400">
                        <a:lnSpc>
                          <a:spcPts val="980"/>
                        </a:lnSpc>
                      </a:pPr>
                      <a:r>
                        <a:rPr sz="600" spc="-80" dirty="0">
                          <a:latin typeface="Arial"/>
                          <a:cs typeface="Arial"/>
                        </a:rPr>
                        <a:t>TRANSITION </a:t>
                      </a:r>
                      <a:r>
                        <a:rPr sz="600" spc="-100" dirty="0">
                          <a:latin typeface="Arial"/>
                          <a:cs typeface="Arial"/>
                        </a:rPr>
                        <a:t>TO </a:t>
                      </a:r>
                      <a:r>
                        <a:rPr sz="600" spc="-85" dirty="0">
                          <a:latin typeface="Arial"/>
                          <a:cs typeface="Arial"/>
                        </a:rPr>
                        <a:t>DISCIPLINE </a:t>
                      </a:r>
                      <a:r>
                        <a:rPr sz="600" spc="-20" dirty="0">
                          <a:latin typeface="Arial"/>
                          <a:cs typeface="Arial"/>
                        </a:rPr>
                        <a:t>- </a:t>
                      </a:r>
                      <a:r>
                        <a:rPr sz="600" spc="-35" dirty="0">
                          <a:latin typeface="Arial"/>
                          <a:cs typeface="Arial"/>
                        </a:rPr>
                        <a:t>3</a:t>
                      </a:r>
                      <a:r>
                        <a:rPr sz="600" spc="-70" dirty="0">
                          <a:latin typeface="Arial"/>
                          <a:cs typeface="Arial"/>
                        </a:rPr>
                        <a:t> </a:t>
                      </a:r>
                      <a:r>
                        <a:rPr sz="600" spc="-125" dirty="0">
                          <a:latin typeface="Arial"/>
                          <a:cs typeface="Arial"/>
                        </a:rPr>
                        <a:t>BLOCKS</a:t>
                      </a:r>
                      <a:endParaRPr sz="600">
                        <a:latin typeface="Arial"/>
                        <a:cs typeface="Arial"/>
                      </a:endParaRPr>
                    </a:p>
                  </a:txBody>
                  <a:tcPr marL="0" marR="0" marT="2522"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rowSpan="2" hMerge="1">
                  <a:txBody>
                    <a:bodyPr/>
                    <a:lstStyle/>
                    <a:p>
                      <a:endParaRPr/>
                    </a:p>
                  </a:txBody>
                  <a:tcPr marL="0" marR="0" marT="0" marB="0"/>
                </a:tc>
                <a:tc rowSpan="2" hMerge="1">
                  <a:txBody>
                    <a:bodyPr/>
                    <a:lstStyle/>
                    <a:p>
                      <a:endParaRPr/>
                    </a:p>
                  </a:txBody>
                  <a:tcPr marL="0" marR="0" marT="0" marB="0"/>
                </a:tc>
                <a:tc rowSpan="2" gridSpan="13">
                  <a:txBody>
                    <a:bodyPr/>
                    <a:lstStyle/>
                    <a:p>
                      <a:pPr>
                        <a:lnSpc>
                          <a:spcPct val="100000"/>
                        </a:lnSpc>
                        <a:spcBef>
                          <a:spcPts val="30"/>
                        </a:spcBef>
                      </a:pPr>
                      <a:endParaRPr sz="800">
                        <a:latin typeface="Times New Roman"/>
                        <a:cs typeface="Times New Roman"/>
                      </a:endParaRPr>
                    </a:p>
                    <a:p>
                      <a:pPr marL="2003425">
                        <a:lnSpc>
                          <a:spcPts val="980"/>
                        </a:lnSpc>
                      </a:pPr>
                      <a:r>
                        <a:rPr sz="600" spc="-80" dirty="0">
                          <a:latin typeface="Arial"/>
                          <a:cs typeface="Arial"/>
                        </a:rPr>
                        <a:t>FOUNDATIONS </a:t>
                      </a:r>
                      <a:r>
                        <a:rPr sz="600" spc="-105" dirty="0">
                          <a:latin typeface="Arial"/>
                          <a:cs typeface="Arial"/>
                        </a:rPr>
                        <a:t>OF </a:t>
                      </a:r>
                      <a:r>
                        <a:rPr sz="600" spc="-85" dirty="0">
                          <a:latin typeface="Arial"/>
                          <a:cs typeface="Arial"/>
                        </a:rPr>
                        <a:t>DISCIPLINE </a:t>
                      </a:r>
                      <a:r>
                        <a:rPr sz="600" spc="-20" dirty="0">
                          <a:latin typeface="Arial"/>
                          <a:cs typeface="Arial"/>
                        </a:rPr>
                        <a:t>- </a:t>
                      </a:r>
                      <a:r>
                        <a:rPr sz="600" spc="-55" dirty="0">
                          <a:latin typeface="Arial"/>
                          <a:cs typeface="Arial"/>
                        </a:rPr>
                        <a:t>10</a:t>
                      </a:r>
                      <a:r>
                        <a:rPr sz="600" spc="-190" dirty="0">
                          <a:latin typeface="Arial"/>
                          <a:cs typeface="Arial"/>
                        </a:rPr>
                        <a:t> </a:t>
                      </a:r>
                      <a:r>
                        <a:rPr sz="600" spc="-125" dirty="0">
                          <a:latin typeface="Arial"/>
                          <a:cs typeface="Arial"/>
                        </a:rPr>
                        <a:t>BLOCKS</a:t>
                      </a:r>
                      <a:endParaRPr sz="600">
                        <a:latin typeface="Arial"/>
                        <a:cs typeface="Arial"/>
                      </a:endParaRPr>
                    </a:p>
                  </a:txBody>
                  <a:tcPr marL="0" marR="0" marT="2522"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xmlns="" val="10001"/>
                  </a:ext>
                </a:extLst>
              </a:tr>
              <a:tr h="230733">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gridSpan="3" vMerge="1">
                  <a:txBody>
                    <a:bodyPr/>
                    <a:lstStyle/>
                    <a:p>
                      <a:endParaRPr/>
                    </a:p>
                  </a:txBody>
                  <a:tcPr marL="0" marR="0" marT="3810"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381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xmlns="" val="10002"/>
                  </a:ext>
                </a:extLst>
              </a:tr>
              <a:tr h="643489">
                <a:tc>
                  <a:txBody>
                    <a:bodyPr/>
                    <a:lstStyle/>
                    <a:p>
                      <a:pPr marL="18415">
                        <a:lnSpc>
                          <a:spcPct val="100000"/>
                        </a:lnSpc>
                        <a:spcBef>
                          <a:spcPts val="75"/>
                        </a:spcBef>
                      </a:pPr>
                      <a:r>
                        <a:rPr sz="600" b="1" u="sng" spc="-100" dirty="0">
                          <a:uFill>
                            <a:solidFill>
                              <a:srgbClr val="000000"/>
                            </a:solidFill>
                          </a:uFill>
                          <a:latin typeface="Arial"/>
                          <a:cs typeface="Arial"/>
                        </a:rPr>
                        <a:t>EPA# </a:t>
                      </a:r>
                      <a:r>
                        <a:rPr sz="600" b="1" u="sng" spc="-60" dirty="0">
                          <a:uFill>
                            <a:solidFill>
                              <a:srgbClr val="000000"/>
                            </a:solidFill>
                          </a:uFill>
                          <a:latin typeface="Arial"/>
                          <a:cs typeface="Arial"/>
                        </a:rPr>
                        <a:t>and </a:t>
                      </a:r>
                      <a:r>
                        <a:rPr sz="600" b="1" u="sng" spc="-55" dirty="0">
                          <a:uFill>
                            <a:solidFill>
                              <a:srgbClr val="000000"/>
                            </a:solidFill>
                          </a:uFill>
                          <a:latin typeface="Arial"/>
                          <a:cs typeface="Arial"/>
                        </a:rPr>
                        <a:t>Description</a:t>
                      </a:r>
                      <a:endParaRPr sz="600">
                        <a:latin typeface="Arial"/>
                        <a:cs typeface="Arial"/>
                      </a:endParaRPr>
                    </a:p>
                  </a:txBody>
                  <a:tcPr marL="0" marR="0" marT="6303"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A7A8A7"/>
                    </a:solidFill>
                  </a:tcPr>
                </a:tc>
                <a:tc>
                  <a:txBody>
                    <a:bodyPr/>
                    <a:lstStyle/>
                    <a:p>
                      <a:pPr marL="69850" marR="71120" algn="ctr">
                        <a:lnSpc>
                          <a:spcPts val="1160"/>
                        </a:lnSpc>
                      </a:pPr>
                      <a:r>
                        <a:rPr sz="600" dirty="0">
                          <a:latin typeface="Arial"/>
                          <a:cs typeface="Arial"/>
                        </a:rPr>
                        <a:t>C</a:t>
                      </a:r>
                      <a:r>
                        <a:rPr sz="600" spc="5" dirty="0">
                          <a:latin typeface="Arial"/>
                          <a:cs typeface="Arial"/>
                        </a:rPr>
                        <a:t>o</a:t>
                      </a:r>
                      <a:r>
                        <a:rPr sz="600" dirty="0">
                          <a:latin typeface="Arial"/>
                          <a:cs typeface="Arial"/>
                        </a:rPr>
                        <a:t>mm</a:t>
                      </a:r>
                      <a:r>
                        <a:rPr sz="600" spc="5" dirty="0">
                          <a:latin typeface="Arial"/>
                          <a:cs typeface="Arial"/>
                        </a:rPr>
                        <a:t>un</a:t>
                      </a:r>
                      <a:r>
                        <a:rPr sz="600" spc="30" dirty="0">
                          <a:latin typeface="Arial"/>
                          <a:cs typeface="Arial"/>
                        </a:rPr>
                        <a:t>i</a:t>
                      </a:r>
                      <a:r>
                        <a:rPr sz="600" spc="-5" dirty="0">
                          <a:latin typeface="Arial"/>
                          <a:cs typeface="Arial"/>
                        </a:rPr>
                        <a:t>t</a:t>
                      </a:r>
                      <a:r>
                        <a:rPr sz="600" dirty="0">
                          <a:latin typeface="Arial"/>
                          <a:cs typeface="Arial"/>
                        </a:rPr>
                        <a:t>y  (Inpatient,  </a:t>
                      </a:r>
                      <a:r>
                        <a:rPr sz="600" spc="-15" dirty="0">
                          <a:latin typeface="Arial"/>
                          <a:cs typeface="Arial"/>
                        </a:rPr>
                        <a:t>neonatal,  </a:t>
                      </a:r>
                      <a:r>
                        <a:rPr sz="600" dirty="0">
                          <a:latin typeface="Arial"/>
                          <a:cs typeface="Arial"/>
                        </a:rPr>
                        <a:t>office)</a:t>
                      </a:r>
                      <a:endParaRPr sz="600">
                        <a:latin typeface="Arial"/>
                        <a:cs typeface="Arial"/>
                      </a:endParaRPr>
                    </a:p>
                  </a:txBody>
                  <a:tcPr marL="0" marR="0" marT="0"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a:txBody>
                    <a:bodyPr/>
                    <a:lstStyle/>
                    <a:p>
                      <a:pPr algn="ctr">
                        <a:lnSpc>
                          <a:spcPct val="100000"/>
                        </a:lnSpc>
                        <a:spcBef>
                          <a:spcPts val="75"/>
                        </a:spcBef>
                      </a:pPr>
                      <a:r>
                        <a:rPr sz="600" spc="-80" dirty="0">
                          <a:latin typeface="Arial"/>
                          <a:cs typeface="Arial"/>
                        </a:rPr>
                        <a:t>PEM </a:t>
                      </a:r>
                      <a:r>
                        <a:rPr sz="600" spc="5" dirty="0">
                          <a:latin typeface="Arial"/>
                          <a:cs typeface="Arial"/>
                        </a:rPr>
                        <a:t>or</a:t>
                      </a:r>
                      <a:r>
                        <a:rPr sz="600" spc="-140" dirty="0">
                          <a:latin typeface="Arial"/>
                          <a:cs typeface="Arial"/>
                        </a:rPr>
                        <a:t> </a:t>
                      </a:r>
                      <a:r>
                        <a:rPr sz="600" spc="-45" dirty="0">
                          <a:latin typeface="Arial"/>
                          <a:cs typeface="Arial"/>
                        </a:rPr>
                        <a:t>ID</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a:txBody>
                    <a:bodyPr/>
                    <a:lstStyle/>
                    <a:p>
                      <a:pPr marL="92075" marR="13335" indent="-74295">
                        <a:lnSpc>
                          <a:spcPts val="1160"/>
                        </a:lnSpc>
                      </a:pPr>
                      <a:r>
                        <a:rPr sz="600" spc="-35" dirty="0">
                          <a:latin typeface="Arial"/>
                          <a:cs typeface="Arial"/>
                        </a:rPr>
                        <a:t>Ward</a:t>
                      </a:r>
                      <a:r>
                        <a:rPr sz="600" spc="-130" dirty="0">
                          <a:latin typeface="Arial"/>
                          <a:cs typeface="Arial"/>
                        </a:rPr>
                        <a:t> </a:t>
                      </a:r>
                      <a:r>
                        <a:rPr sz="600" spc="-90" dirty="0">
                          <a:latin typeface="Arial"/>
                          <a:cs typeface="Arial"/>
                        </a:rPr>
                        <a:t>(SCU  </a:t>
                      </a:r>
                      <a:r>
                        <a:rPr sz="600" spc="5" dirty="0">
                          <a:latin typeface="Arial"/>
                          <a:cs typeface="Arial"/>
                        </a:rPr>
                        <a:t>or</a:t>
                      </a:r>
                      <a:r>
                        <a:rPr sz="600" spc="-100" dirty="0">
                          <a:latin typeface="Arial"/>
                          <a:cs typeface="Arial"/>
                        </a:rPr>
                        <a:t> </a:t>
                      </a:r>
                      <a:r>
                        <a:rPr sz="600" spc="-105" dirty="0">
                          <a:latin typeface="Arial"/>
                          <a:cs typeface="Arial"/>
                        </a:rPr>
                        <a:t>CTU)</a:t>
                      </a:r>
                      <a:endParaRPr sz="60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a:txBody>
                    <a:bodyPr/>
                    <a:lstStyle/>
                    <a:p>
                      <a:pPr marL="99060" marR="99695" indent="6985">
                        <a:lnSpc>
                          <a:spcPts val="1160"/>
                        </a:lnSpc>
                      </a:pPr>
                      <a:r>
                        <a:rPr sz="600" spc="-20" dirty="0">
                          <a:latin typeface="Arial"/>
                          <a:cs typeface="Arial"/>
                        </a:rPr>
                        <a:t>W</a:t>
                      </a:r>
                      <a:r>
                        <a:rPr sz="600" spc="-15" dirty="0">
                          <a:latin typeface="Arial"/>
                          <a:cs typeface="Arial"/>
                        </a:rPr>
                        <a:t>ar</a:t>
                      </a:r>
                      <a:r>
                        <a:rPr sz="600" dirty="0">
                          <a:latin typeface="Arial"/>
                          <a:cs typeface="Arial"/>
                        </a:rPr>
                        <a:t>d  </a:t>
                      </a:r>
                      <a:r>
                        <a:rPr sz="600" spc="25" dirty="0">
                          <a:latin typeface="Arial"/>
                          <a:cs typeface="Arial"/>
                        </a:rPr>
                        <a:t>(</a:t>
                      </a:r>
                      <a:r>
                        <a:rPr sz="600" spc="5" dirty="0">
                          <a:latin typeface="Arial"/>
                          <a:cs typeface="Arial"/>
                        </a:rPr>
                        <a:t>S</a:t>
                      </a:r>
                      <a:r>
                        <a:rPr sz="600" dirty="0">
                          <a:latin typeface="Arial"/>
                          <a:cs typeface="Arial"/>
                        </a:rPr>
                        <a:t>C</a:t>
                      </a:r>
                      <a:r>
                        <a:rPr sz="600" spc="-40" dirty="0">
                          <a:latin typeface="Arial"/>
                          <a:cs typeface="Arial"/>
                        </a:rPr>
                        <a:t>U)</a:t>
                      </a:r>
                      <a:endParaRPr sz="60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99060" marR="99695" indent="6985">
                        <a:lnSpc>
                          <a:spcPts val="1160"/>
                        </a:lnSpc>
                      </a:pPr>
                      <a:r>
                        <a:rPr sz="600" spc="-20" dirty="0">
                          <a:latin typeface="Arial"/>
                          <a:cs typeface="Arial"/>
                        </a:rPr>
                        <a:t>W</a:t>
                      </a:r>
                      <a:r>
                        <a:rPr sz="600" spc="-15" dirty="0">
                          <a:latin typeface="Arial"/>
                          <a:cs typeface="Arial"/>
                        </a:rPr>
                        <a:t>ar</a:t>
                      </a:r>
                      <a:r>
                        <a:rPr sz="600" dirty="0">
                          <a:latin typeface="Arial"/>
                          <a:cs typeface="Arial"/>
                        </a:rPr>
                        <a:t>d  </a:t>
                      </a:r>
                      <a:r>
                        <a:rPr sz="600" spc="25" dirty="0">
                          <a:latin typeface="Arial"/>
                          <a:cs typeface="Arial"/>
                        </a:rPr>
                        <a:t>(</a:t>
                      </a:r>
                      <a:r>
                        <a:rPr sz="600" dirty="0">
                          <a:latin typeface="Arial"/>
                          <a:cs typeface="Arial"/>
                        </a:rPr>
                        <a:t>C</a:t>
                      </a:r>
                      <a:r>
                        <a:rPr sz="600" spc="-20" dirty="0">
                          <a:latin typeface="Arial"/>
                          <a:cs typeface="Arial"/>
                        </a:rPr>
                        <a:t>T</a:t>
                      </a:r>
                      <a:r>
                        <a:rPr sz="600" spc="-40" dirty="0">
                          <a:latin typeface="Arial"/>
                          <a:cs typeface="Arial"/>
                        </a:rPr>
                        <a:t>U)</a:t>
                      </a:r>
                      <a:endParaRPr sz="60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47625" marR="48895" algn="ctr">
                        <a:lnSpc>
                          <a:spcPts val="1160"/>
                        </a:lnSpc>
                      </a:pPr>
                      <a:r>
                        <a:rPr sz="600" dirty="0">
                          <a:latin typeface="Arial"/>
                          <a:cs typeface="Arial"/>
                        </a:rPr>
                        <a:t>C</a:t>
                      </a:r>
                      <a:r>
                        <a:rPr sz="600" spc="5" dirty="0">
                          <a:latin typeface="Arial"/>
                          <a:cs typeface="Arial"/>
                        </a:rPr>
                        <a:t>o</a:t>
                      </a:r>
                      <a:r>
                        <a:rPr sz="600" dirty="0">
                          <a:latin typeface="Arial"/>
                          <a:cs typeface="Arial"/>
                        </a:rPr>
                        <a:t>mm</a:t>
                      </a:r>
                      <a:r>
                        <a:rPr sz="600" spc="5" dirty="0">
                          <a:latin typeface="Arial"/>
                          <a:cs typeface="Arial"/>
                        </a:rPr>
                        <a:t>un</a:t>
                      </a:r>
                      <a:r>
                        <a:rPr sz="600" spc="30" dirty="0">
                          <a:latin typeface="Arial"/>
                          <a:cs typeface="Arial"/>
                        </a:rPr>
                        <a:t>i</a:t>
                      </a:r>
                      <a:r>
                        <a:rPr sz="600" spc="-5" dirty="0">
                          <a:latin typeface="Arial"/>
                          <a:cs typeface="Arial"/>
                        </a:rPr>
                        <a:t>t</a:t>
                      </a:r>
                      <a:r>
                        <a:rPr sz="600" dirty="0">
                          <a:latin typeface="Arial"/>
                          <a:cs typeface="Arial"/>
                        </a:rPr>
                        <a:t>y  (Inpatient,  </a:t>
                      </a:r>
                      <a:r>
                        <a:rPr sz="600" spc="-15" dirty="0">
                          <a:latin typeface="Arial"/>
                          <a:cs typeface="Arial"/>
                        </a:rPr>
                        <a:t>neonatal,  </a:t>
                      </a:r>
                      <a:r>
                        <a:rPr sz="600" dirty="0">
                          <a:latin typeface="Arial"/>
                          <a:cs typeface="Arial"/>
                        </a:rPr>
                        <a:t>office)</a:t>
                      </a:r>
                      <a:endParaRPr sz="60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1270" algn="ctr">
                        <a:lnSpc>
                          <a:spcPct val="100000"/>
                        </a:lnSpc>
                        <a:spcBef>
                          <a:spcPts val="75"/>
                        </a:spcBef>
                      </a:pPr>
                      <a:r>
                        <a:rPr sz="600" spc="-45" dirty="0">
                          <a:latin typeface="Arial"/>
                          <a:cs typeface="Arial"/>
                        </a:rPr>
                        <a:t>ID</a:t>
                      </a:r>
                      <a:endParaRPr sz="600">
                        <a:latin typeface="Arial"/>
                        <a:cs typeface="Arial"/>
                      </a:endParaRPr>
                    </a:p>
                    <a:p>
                      <a:pPr marL="33020" marR="26034" algn="ctr">
                        <a:lnSpc>
                          <a:spcPct val="113799"/>
                        </a:lnSpc>
                      </a:pPr>
                      <a:r>
                        <a:rPr sz="600" spc="25" dirty="0">
                          <a:latin typeface="Arial"/>
                          <a:cs typeface="Arial"/>
                        </a:rPr>
                        <a:t>(if</a:t>
                      </a:r>
                      <a:r>
                        <a:rPr sz="600" spc="-85" dirty="0">
                          <a:latin typeface="Arial"/>
                          <a:cs typeface="Arial"/>
                        </a:rPr>
                        <a:t> </a:t>
                      </a:r>
                      <a:r>
                        <a:rPr sz="600" spc="10" dirty="0">
                          <a:latin typeface="Arial"/>
                          <a:cs typeface="Arial"/>
                        </a:rPr>
                        <a:t>not</a:t>
                      </a:r>
                      <a:r>
                        <a:rPr sz="600" spc="-105" dirty="0">
                          <a:latin typeface="Arial"/>
                          <a:cs typeface="Arial"/>
                        </a:rPr>
                        <a:t> </a:t>
                      </a:r>
                      <a:r>
                        <a:rPr sz="600" spc="10" dirty="0">
                          <a:latin typeface="Arial"/>
                          <a:cs typeface="Arial"/>
                        </a:rPr>
                        <a:t>in </a:t>
                      </a:r>
                      <a:r>
                        <a:rPr sz="600" dirty="0">
                          <a:latin typeface="Arial"/>
                          <a:cs typeface="Arial"/>
                        </a:rPr>
                        <a:t> </a:t>
                      </a:r>
                      <a:r>
                        <a:rPr sz="600" spc="-90" dirty="0">
                          <a:latin typeface="Arial"/>
                          <a:cs typeface="Arial"/>
                        </a:rPr>
                        <a:t>TTD)</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33020" marR="33020" indent="6985">
                        <a:lnSpc>
                          <a:spcPts val="1160"/>
                        </a:lnSpc>
                      </a:pPr>
                      <a:r>
                        <a:rPr sz="600" spc="15" dirty="0">
                          <a:latin typeface="Arial"/>
                          <a:cs typeface="Arial"/>
                        </a:rPr>
                        <a:t>A</a:t>
                      </a:r>
                      <a:r>
                        <a:rPr sz="600" spc="30" dirty="0">
                          <a:latin typeface="Arial"/>
                          <a:cs typeface="Arial"/>
                        </a:rPr>
                        <a:t>lle</a:t>
                      </a:r>
                      <a:r>
                        <a:rPr sz="600" spc="-15" dirty="0">
                          <a:latin typeface="Arial"/>
                          <a:cs typeface="Arial"/>
                        </a:rPr>
                        <a:t>r</a:t>
                      </a:r>
                      <a:r>
                        <a:rPr sz="600" spc="-5" dirty="0">
                          <a:latin typeface="Arial"/>
                          <a:cs typeface="Arial"/>
                        </a:rPr>
                        <a:t>g</a:t>
                      </a:r>
                      <a:r>
                        <a:rPr sz="600" spc="10" dirty="0">
                          <a:latin typeface="Arial"/>
                          <a:cs typeface="Arial"/>
                        </a:rPr>
                        <a:t>y/  I</a:t>
                      </a:r>
                      <a:r>
                        <a:rPr sz="600" dirty="0">
                          <a:latin typeface="Arial"/>
                          <a:cs typeface="Arial"/>
                        </a:rPr>
                        <a:t>mm</a:t>
                      </a:r>
                      <a:r>
                        <a:rPr sz="600" spc="5" dirty="0">
                          <a:latin typeface="Arial"/>
                          <a:cs typeface="Arial"/>
                        </a:rPr>
                        <a:t>un</a:t>
                      </a:r>
                      <a:r>
                        <a:rPr sz="600" dirty="0">
                          <a:latin typeface="Arial"/>
                          <a:cs typeface="Arial"/>
                        </a:rPr>
                        <a:t>o</a:t>
                      </a:r>
                      <a:endParaRPr sz="600">
                        <a:latin typeface="Arial"/>
                        <a:cs typeface="Arial"/>
                      </a:endParaRPr>
                    </a:p>
                    <a:p>
                      <a:pPr marL="69850">
                        <a:lnSpc>
                          <a:spcPct val="100000"/>
                        </a:lnSpc>
                        <a:spcBef>
                          <a:spcPts val="80"/>
                        </a:spcBef>
                      </a:pPr>
                      <a:r>
                        <a:rPr sz="600" spc="100" dirty="0">
                          <a:latin typeface="Arial"/>
                          <a:cs typeface="Arial"/>
                        </a:rPr>
                        <a:t>/</a:t>
                      </a:r>
                      <a:r>
                        <a:rPr sz="600" spc="-75" dirty="0">
                          <a:latin typeface="Arial"/>
                          <a:cs typeface="Arial"/>
                        </a:rPr>
                        <a:t> </a:t>
                      </a:r>
                      <a:r>
                        <a:rPr sz="600" spc="-30" dirty="0">
                          <a:latin typeface="Arial"/>
                          <a:cs typeface="Arial"/>
                        </a:rPr>
                        <a:t>Derm</a:t>
                      </a:r>
                      <a:endParaRPr sz="60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algn="ctr">
                        <a:lnSpc>
                          <a:spcPct val="100000"/>
                        </a:lnSpc>
                        <a:spcBef>
                          <a:spcPts val="75"/>
                        </a:spcBef>
                      </a:pPr>
                      <a:r>
                        <a:rPr sz="600" spc="-15" dirty="0">
                          <a:latin typeface="Arial"/>
                          <a:cs typeface="Arial"/>
                        </a:rPr>
                        <a:t>Adolescent</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R="1270" algn="ctr">
                        <a:lnSpc>
                          <a:spcPct val="100000"/>
                        </a:lnSpc>
                        <a:spcBef>
                          <a:spcPts val="75"/>
                        </a:spcBef>
                      </a:pPr>
                      <a:r>
                        <a:rPr sz="600" spc="-40" dirty="0">
                          <a:latin typeface="Arial"/>
                          <a:cs typeface="Arial"/>
                        </a:rPr>
                        <a:t>Surgery</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121285" marR="11430" indent="-103505">
                        <a:lnSpc>
                          <a:spcPts val="1160"/>
                        </a:lnSpc>
                      </a:pPr>
                      <a:r>
                        <a:rPr sz="600" spc="15" dirty="0">
                          <a:latin typeface="Arial"/>
                          <a:cs typeface="Arial"/>
                        </a:rPr>
                        <a:t>N</a:t>
                      </a:r>
                      <a:r>
                        <a:rPr sz="600" spc="30" dirty="0">
                          <a:latin typeface="Arial"/>
                          <a:cs typeface="Arial"/>
                        </a:rPr>
                        <a:t>e</a:t>
                      </a:r>
                      <a:r>
                        <a:rPr sz="600" spc="15" dirty="0">
                          <a:latin typeface="Arial"/>
                          <a:cs typeface="Arial"/>
                        </a:rPr>
                        <a:t>w</a:t>
                      </a:r>
                      <a:r>
                        <a:rPr sz="600" spc="5" dirty="0">
                          <a:latin typeface="Arial"/>
                          <a:cs typeface="Arial"/>
                        </a:rPr>
                        <a:t>bo</a:t>
                      </a:r>
                      <a:r>
                        <a:rPr sz="600" spc="15" dirty="0">
                          <a:latin typeface="Arial"/>
                          <a:cs typeface="Arial"/>
                        </a:rPr>
                        <a:t>w</a:t>
                      </a:r>
                      <a:r>
                        <a:rPr sz="600" dirty="0">
                          <a:latin typeface="Arial"/>
                          <a:cs typeface="Arial"/>
                        </a:rPr>
                        <a:t>n  </a:t>
                      </a:r>
                      <a:r>
                        <a:rPr sz="600" spc="-65" dirty="0">
                          <a:latin typeface="Arial"/>
                          <a:cs typeface="Arial"/>
                        </a:rPr>
                        <a:t>Care </a:t>
                      </a:r>
                      <a:r>
                        <a:rPr sz="600" spc="100" dirty="0">
                          <a:latin typeface="Arial"/>
                          <a:cs typeface="Arial"/>
                        </a:rPr>
                        <a:t>/  </a:t>
                      </a:r>
                      <a:r>
                        <a:rPr sz="600" spc="-65" dirty="0">
                          <a:latin typeface="Arial"/>
                          <a:cs typeface="Arial"/>
                        </a:rPr>
                        <a:t>NICU</a:t>
                      </a:r>
                      <a:endParaRPr sz="600">
                        <a:latin typeface="Arial"/>
                        <a:cs typeface="Arial"/>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18415">
                        <a:lnSpc>
                          <a:spcPct val="100000"/>
                        </a:lnSpc>
                        <a:spcBef>
                          <a:spcPts val="75"/>
                        </a:spcBef>
                      </a:pPr>
                      <a:r>
                        <a:rPr sz="600" spc="-80" dirty="0">
                          <a:latin typeface="Arial"/>
                          <a:cs typeface="Arial"/>
                        </a:rPr>
                        <a:t>PEM</a:t>
                      </a:r>
                      <a:r>
                        <a:rPr sz="600" spc="-150" dirty="0">
                          <a:latin typeface="Arial"/>
                          <a:cs typeface="Arial"/>
                        </a:rPr>
                        <a:t> </a:t>
                      </a:r>
                      <a:r>
                        <a:rPr sz="600" spc="-15" dirty="0">
                          <a:latin typeface="Arial"/>
                          <a:cs typeface="Arial"/>
                        </a:rPr>
                        <a:t>(2</a:t>
                      </a:r>
                      <a:r>
                        <a:rPr sz="600" spc="-145" dirty="0">
                          <a:latin typeface="Arial"/>
                          <a:cs typeface="Arial"/>
                        </a:rPr>
                        <a:t> </a:t>
                      </a:r>
                      <a:r>
                        <a:rPr sz="600" spc="5" dirty="0">
                          <a:latin typeface="Arial"/>
                          <a:cs typeface="Arial"/>
                        </a:rPr>
                        <a:t>or</a:t>
                      </a:r>
                      <a:endParaRPr sz="600">
                        <a:latin typeface="Arial"/>
                        <a:cs typeface="Arial"/>
                      </a:endParaRPr>
                    </a:p>
                    <a:p>
                      <a:pPr marL="33020">
                        <a:lnSpc>
                          <a:spcPct val="100000"/>
                        </a:lnSpc>
                        <a:spcBef>
                          <a:spcPts val="140"/>
                        </a:spcBef>
                      </a:pPr>
                      <a:r>
                        <a:rPr sz="600" spc="-35" dirty="0">
                          <a:latin typeface="Arial"/>
                          <a:cs typeface="Arial"/>
                        </a:rPr>
                        <a:t>6</a:t>
                      </a:r>
                      <a:r>
                        <a:rPr sz="600" spc="-190" dirty="0">
                          <a:latin typeface="Arial"/>
                          <a:cs typeface="Arial"/>
                        </a:rPr>
                        <a:t> </a:t>
                      </a:r>
                      <a:r>
                        <a:rPr sz="600" spc="-20" dirty="0">
                          <a:latin typeface="Arial"/>
                          <a:cs typeface="Arial"/>
                        </a:rPr>
                        <a:t>weeks)</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L="33020">
                        <a:lnSpc>
                          <a:spcPct val="100000"/>
                        </a:lnSpc>
                        <a:spcBef>
                          <a:spcPts val="75"/>
                        </a:spcBef>
                      </a:pPr>
                      <a:r>
                        <a:rPr sz="600" spc="-25" dirty="0">
                          <a:latin typeface="Arial"/>
                          <a:cs typeface="Arial"/>
                        </a:rPr>
                        <a:t>Vacation</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R="19050" algn="r">
                        <a:lnSpc>
                          <a:spcPct val="100000"/>
                        </a:lnSpc>
                        <a:spcBef>
                          <a:spcPts val="75"/>
                        </a:spcBef>
                      </a:pPr>
                      <a:r>
                        <a:rPr sz="600" spc="-10" dirty="0">
                          <a:latin typeface="Arial"/>
                          <a:cs typeface="Arial"/>
                        </a:rPr>
                        <a:t>R</a:t>
                      </a:r>
                      <a:r>
                        <a:rPr sz="600" spc="30" dirty="0">
                          <a:latin typeface="Arial"/>
                          <a:cs typeface="Arial"/>
                        </a:rPr>
                        <a:t>e</a:t>
                      </a:r>
                      <a:r>
                        <a:rPr sz="600" spc="5" dirty="0">
                          <a:latin typeface="Arial"/>
                          <a:cs typeface="Arial"/>
                        </a:rPr>
                        <a:t>s</a:t>
                      </a:r>
                      <a:r>
                        <a:rPr sz="600" spc="30" dirty="0">
                          <a:latin typeface="Arial"/>
                          <a:cs typeface="Arial"/>
                        </a:rPr>
                        <a:t>e</a:t>
                      </a:r>
                      <a:r>
                        <a:rPr sz="600" spc="-15" dirty="0">
                          <a:latin typeface="Arial"/>
                          <a:cs typeface="Arial"/>
                        </a:rPr>
                        <a:t>ar</a:t>
                      </a:r>
                      <a:r>
                        <a:rPr sz="600" spc="-20" dirty="0">
                          <a:latin typeface="Arial"/>
                          <a:cs typeface="Arial"/>
                        </a:rPr>
                        <a:t>c</a:t>
                      </a:r>
                      <a:r>
                        <a:rPr sz="600" dirty="0">
                          <a:latin typeface="Arial"/>
                          <a:cs typeface="Arial"/>
                        </a:rPr>
                        <a:t>h</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BDD7EE"/>
                    </a:solidFill>
                  </a:tcPr>
                </a:tc>
                <a:tc>
                  <a:txBody>
                    <a:bodyPr/>
                    <a:lstStyle/>
                    <a:p>
                      <a:pPr marR="3810" algn="ctr">
                        <a:lnSpc>
                          <a:spcPct val="100000"/>
                        </a:lnSpc>
                        <a:spcBef>
                          <a:spcPts val="75"/>
                        </a:spcBef>
                      </a:pPr>
                      <a:r>
                        <a:rPr sz="600" spc="-114" dirty="0">
                          <a:latin typeface="Arial"/>
                          <a:cs typeface="Arial"/>
                        </a:rPr>
                        <a:t>PGY1 </a:t>
                      </a:r>
                      <a:r>
                        <a:rPr sz="600" spc="-45" dirty="0">
                          <a:latin typeface="Arial"/>
                          <a:cs typeface="Arial"/>
                        </a:rPr>
                        <a:t>Call</a:t>
                      </a:r>
                      <a:endParaRPr sz="600">
                        <a:latin typeface="Arial"/>
                        <a:cs typeface="Arial"/>
                      </a:endParaRPr>
                    </a:p>
                  </a:txBody>
                  <a:tcPr marL="0" marR="0" marT="6303"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E7E6E6"/>
                    </a:solidFill>
                  </a:tcPr>
                </a:tc>
                <a:tc>
                  <a:txBody>
                    <a:bodyPr/>
                    <a:lstStyle/>
                    <a:p>
                      <a:pPr marR="133350" algn="r">
                        <a:lnSpc>
                          <a:spcPct val="100000"/>
                        </a:lnSpc>
                        <a:spcBef>
                          <a:spcPts val="75"/>
                        </a:spcBef>
                      </a:pPr>
                      <a:r>
                        <a:rPr sz="600" spc="10" dirty="0">
                          <a:latin typeface="Arial"/>
                          <a:cs typeface="Arial"/>
                        </a:rPr>
                        <a:t>P</a:t>
                      </a:r>
                      <a:r>
                        <a:rPr sz="600" spc="-20" dirty="0">
                          <a:latin typeface="Arial"/>
                          <a:cs typeface="Arial"/>
                        </a:rPr>
                        <a:t>E</a:t>
                      </a:r>
                      <a:r>
                        <a:rPr sz="600" spc="-10" dirty="0">
                          <a:latin typeface="Arial"/>
                          <a:cs typeface="Arial"/>
                        </a:rPr>
                        <a:t>R</a:t>
                      </a:r>
                      <a:r>
                        <a:rPr sz="600" spc="-20" dirty="0">
                          <a:latin typeface="Arial"/>
                          <a:cs typeface="Arial"/>
                        </a:rPr>
                        <a:t>L</a:t>
                      </a:r>
                      <a:r>
                        <a:rPr sz="600" dirty="0">
                          <a:latin typeface="Arial"/>
                          <a:cs typeface="Arial"/>
                        </a:rPr>
                        <a:t>S</a:t>
                      </a:r>
                      <a:endParaRPr sz="600">
                        <a:latin typeface="Arial"/>
                        <a:cs typeface="Arial"/>
                      </a:endParaRPr>
                    </a:p>
                  </a:txBody>
                  <a:tcPr marL="0" marR="0" marT="6303"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7E6E6"/>
                    </a:solidFill>
                  </a:tcPr>
                </a:tc>
                <a:extLst>
                  <a:ext uri="{0D108BD9-81ED-4DB2-BD59-A6C34878D82A}">
                    <a16:rowId xmlns:a16="http://schemas.microsoft.com/office/drawing/2014/main" xmlns="" val="10003"/>
                  </a:ext>
                </a:extLst>
              </a:tr>
              <a:tr h="156812">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A7A8A7"/>
                    </a:solidFill>
                  </a:tcPr>
                </a:tc>
                <a:tc gridSpan="3">
                  <a:txBody>
                    <a:bodyPr/>
                    <a:lstStyle/>
                    <a:p>
                      <a:pPr marR="1270" algn="ctr">
                        <a:lnSpc>
                          <a:spcPct val="100000"/>
                        </a:lnSpc>
                        <a:spcBef>
                          <a:spcPts val="75"/>
                        </a:spcBef>
                      </a:pPr>
                      <a:r>
                        <a:rPr sz="600" spc="-90" dirty="0">
                          <a:latin typeface="Arial"/>
                          <a:cs typeface="Arial"/>
                        </a:rPr>
                        <a:t>BOOTCAMP</a:t>
                      </a:r>
                      <a:endParaRPr sz="600">
                        <a:latin typeface="Arial"/>
                        <a:cs typeface="Arial"/>
                      </a:endParaRPr>
                    </a:p>
                  </a:txBody>
                  <a:tcPr marL="0" marR="0" marT="6303" marB="0">
                    <a:lnL w="1905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tc gridSpan="13">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DD7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4"/>
                  </a:ext>
                </a:extLst>
              </a:tr>
              <a:tr h="198815">
                <a:tc>
                  <a:txBody>
                    <a:bodyPr/>
                    <a:lstStyle/>
                    <a:p>
                      <a:pPr marL="18415">
                        <a:lnSpc>
                          <a:spcPct val="100000"/>
                        </a:lnSpc>
                        <a:spcBef>
                          <a:spcPts val="5"/>
                        </a:spcBef>
                      </a:pPr>
                      <a:r>
                        <a:rPr sz="500" spc="-70" dirty="0">
                          <a:latin typeface="Arial"/>
                          <a:cs typeface="Arial"/>
                        </a:rPr>
                        <a:t>TTD-1 </a:t>
                      </a:r>
                      <a:r>
                        <a:rPr sz="500" spc="-25" dirty="0">
                          <a:latin typeface="Arial"/>
                          <a:cs typeface="Arial"/>
                        </a:rPr>
                        <a:t>Completing </a:t>
                      </a:r>
                      <a:r>
                        <a:rPr sz="500" spc="-60" dirty="0">
                          <a:latin typeface="Arial"/>
                          <a:cs typeface="Arial"/>
                        </a:rPr>
                        <a:t>a </a:t>
                      </a:r>
                      <a:r>
                        <a:rPr sz="500" spc="-15" dirty="0">
                          <a:latin typeface="Arial"/>
                          <a:cs typeface="Arial"/>
                        </a:rPr>
                        <a:t>basic </a:t>
                      </a:r>
                      <a:r>
                        <a:rPr sz="500" dirty="0">
                          <a:latin typeface="Arial"/>
                          <a:cs typeface="Arial"/>
                        </a:rPr>
                        <a:t>history</a:t>
                      </a:r>
                      <a:r>
                        <a:rPr sz="500" spc="-15" dirty="0">
                          <a:latin typeface="Arial"/>
                          <a:cs typeface="Arial"/>
                        </a:rPr>
                        <a:t> </a:t>
                      </a:r>
                      <a:r>
                        <a:rPr sz="500" spc="-20" dirty="0">
                          <a:latin typeface="Arial"/>
                          <a:cs typeface="Arial"/>
                        </a:rPr>
                        <a:t>and</a:t>
                      </a:r>
                      <a:endParaRPr sz="500">
                        <a:latin typeface="Arial"/>
                        <a:cs typeface="Arial"/>
                      </a:endParaRPr>
                    </a:p>
                    <a:p>
                      <a:pPr marL="18415">
                        <a:lnSpc>
                          <a:spcPct val="100000"/>
                        </a:lnSpc>
                        <a:spcBef>
                          <a:spcPts val="85"/>
                        </a:spcBef>
                      </a:pPr>
                      <a:r>
                        <a:rPr sz="500" spc="-10" dirty="0">
                          <a:latin typeface="Arial"/>
                          <a:cs typeface="Arial"/>
                        </a:rPr>
                        <a:t>physical</a:t>
                      </a:r>
                      <a:endParaRPr sz="500">
                        <a:latin typeface="Arial"/>
                        <a:cs typeface="Arial"/>
                      </a:endParaRPr>
                    </a:p>
                  </a:txBody>
                  <a:tcPr marL="0" marR="0" marT="42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FCE4D6"/>
                    </a:solidFill>
                  </a:tcPr>
                </a:tc>
                <a:tc>
                  <a:txBody>
                    <a:bodyPr/>
                    <a:lstStyle/>
                    <a:p>
                      <a:pPr marL="313055">
                        <a:lnSpc>
                          <a:spcPct val="100000"/>
                        </a:lnSpc>
                        <a:spcBef>
                          <a:spcPts val="484"/>
                        </a:spcBef>
                      </a:pPr>
                      <a:r>
                        <a:rPr sz="600" dirty="0">
                          <a:latin typeface="Arial"/>
                          <a:cs typeface="Arial"/>
                        </a:rPr>
                        <a:t>1</a:t>
                      </a:r>
                      <a:endParaRPr sz="600">
                        <a:latin typeface="Arial"/>
                        <a:cs typeface="Arial"/>
                      </a:endParaRPr>
                    </a:p>
                  </a:txBody>
                  <a:tcPr marL="0" marR="0" marT="40761" marB="0">
                    <a:lnL w="19050">
                      <a:solidFill>
                        <a:srgbClr val="000000"/>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484"/>
                        </a:spcBef>
                      </a:pPr>
                      <a:r>
                        <a:rPr sz="600" dirty="0">
                          <a:latin typeface="Arial"/>
                          <a:cs typeface="Arial"/>
                        </a:rPr>
                        <a:t>1</a:t>
                      </a:r>
                      <a:endParaRPr sz="600">
                        <a:latin typeface="Arial"/>
                        <a:cs typeface="Arial"/>
                      </a:endParaRPr>
                    </a:p>
                  </a:txBody>
                  <a:tcPr marL="0" marR="0" marT="40761"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484"/>
                        </a:spcBef>
                      </a:pPr>
                      <a:r>
                        <a:rPr sz="600" dirty="0">
                          <a:latin typeface="Arial"/>
                          <a:cs typeface="Arial"/>
                        </a:rPr>
                        <a:t>1</a:t>
                      </a:r>
                      <a:endParaRPr sz="600">
                        <a:latin typeface="Arial"/>
                        <a:cs typeface="Arial"/>
                      </a:endParaRPr>
                    </a:p>
                  </a:txBody>
                  <a:tcPr marL="0" marR="0" marT="40761" marB="0">
                    <a:lnL w="9525">
                      <a:solidFill>
                        <a:srgbClr val="DADCDD"/>
                      </a:solidFill>
                      <a:prstDash val="solid"/>
                    </a:lnL>
                    <a:lnR w="9525">
                      <a:solidFill>
                        <a:srgbClr val="000000"/>
                      </a:solidFill>
                      <a:prstDash val="solid"/>
                    </a:lnR>
                    <a:lnT w="19050">
                      <a:solidFill>
                        <a:srgbClr val="000000"/>
                      </a:solidFill>
                      <a:prstDash val="solid"/>
                    </a:lnT>
                    <a:lnB w="9525">
                      <a:solidFill>
                        <a:srgbClr val="DADCDD"/>
                      </a:solidFill>
                      <a:prstDash val="solid"/>
                    </a:lnB>
                  </a:tcPr>
                </a:tc>
                <a:tc rowSpan="2" gridSpan="13">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xmlns="" val="10005"/>
                  </a:ext>
                </a:extLst>
              </a:tr>
              <a:tr h="198815">
                <a:tc>
                  <a:txBody>
                    <a:bodyPr/>
                    <a:lstStyle/>
                    <a:p>
                      <a:pPr marL="18415">
                        <a:lnSpc>
                          <a:spcPts val="815"/>
                        </a:lnSpc>
                      </a:pPr>
                      <a:r>
                        <a:rPr sz="500" spc="-70" dirty="0">
                          <a:latin typeface="Arial"/>
                          <a:cs typeface="Arial"/>
                        </a:rPr>
                        <a:t>TTD-2 </a:t>
                      </a:r>
                      <a:r>
                        <a:rPr sz="500" spc="-35" dirty="0">
                          <a:latin typeface="Arial"/>
                          <a:cs typeface="Arial"/>
                        </a:rPr>
                        <a:t>Composing </a:t>
                      </a:r>
                      <a:r>
                        <a:rPr sz="500" spc="-20" dirty="0">
                          <a:latin typeface="Arial"/>
                          <a:cs typeface="Arial"/>
                        </a:rPr>
                        <a:t>and</a:t>
                      </a:r>
                      <a:r>
                        <a:rPr sz="500" spc="-80" dirty="0">
                          <a:latin typeface="Arial"/>
                          <a:cs typeface="Arial"/>
                        </a:rPr>
                        <a:t> </a:t>
                      </a:r>
                      <a:r>
                        <a:rPr sz="500" spc="-15" dirty="0">
                          <a:latin typeface="Arial"/>
                          <a:cs typeface="Arial"/>
                        </a:rPr>
                        <a:t>communicating</a:t>
                      </a:r>
                      <a:endParaRPr sz="500">
                        <a:latin typeface="Arial"/>
                        <a:cs typeface="Arial"/>
                      </a:endParaRPr>
                    </a:p>
                    <a:p>
                      <a:pPr marL="18415">
                        <a:lnSpc>
                          <a:spcPct val="100000"/>
                        </a:lnSpc>
                        <a:spcBef>
                          <a:spcPts val="85"/>
                        </a:spcBef>
                      </a:pPr>
                      <a:r>
                        <a:rPr sz="500" dirty="0">
                          <a:latin typeface="Arial"/>
                          <a:cs typeface="Arial"/>
                        </a:rPr>
                        <a:t>pediatric </a:t>
                      </a:r>
                      <a:r>
                        <a:rPr sz="500" spc="-10" dirty="0">
                          <a:latin typeface="Arial"/>
                          <a:cs typeface="Arial"/>
                        </a:rPr>
                        <a:t>specific</a:t>
                      </a:r>
                      <a:r>
                        <a:rPr sz="500" spc="-15" dirty="0">
                          <a:latin typeface="Arial"/>
                          <a:cs typeface="Arial"/>
                        </a:rPr>
                        <a:t> </a:t>
                      </a:r>
                      <a:r>
                        <a:rPr sz="500" spc="-20" dirty="0">
                          <a:latin typeface="Arial"/>
                          <a:cs typeface="Arial"/>
                        </a:rPr>
                        <a:t>orders</a:t>
                      </a:r>
                      <a:endParaRPr sz="500">
                        <a:latin typeface="Arial"/>
                        <a:cs typeface="Arial"/>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FCE4D6"/>
                    </a:solidFill>
                  </a:tcPr>
                </a:tc>
                <a:tc>
                  <a:txBody>
                    <a:bodyPr/>
                    <a:lstStyle/>
                    <a:p>
                      <a:pPr marL="313055">
                        <a:lnSpc>
                          <a:spcPct val="100000"/>
                        </a:lnSpc>
                        <a:spcBef>
                          <a:spcPts val="509"/>
                        </a:spcBef>
                      </a:pPr>
                      <a:r>
                        <a:rPr sz="600" dirty="0">
                          <a:latin typeface="Arial"/>
                          <a:cs typeface="Arial"/>
                        </a:rPr>
                        <a:t>1</a:t>
                      </a:r>
                      <a:endParaRPr sz="600">
                        <a:latin typeface="Arial"/>
                        <a:cs typeface="Arial"/>
                      </a:endParaRPr>
                    </a:p>
                  </a:txBody>
                  <a:tcPr marL="0" marR="0" marT="42862" marB="0">
                    <a:lnL w="19050">
                      <a:solidFill>
                        <a:srgbClr val="000000"/>
                      </a:solidFill>
                      <a:prstDash val="solid"/>
                    </a:lnL>
                    <a:lnR w="9525">
                      <a:solidFill>
                        <a:srgbClr val="DADCDD"/>
                      </a:solidFill>
                      <a:prstDash val="solid"/>
                    </a:lnR>
                    <a:lnT w="9525">
                      <a:solidFill>
                        <a:srgbClr val="DADCDD"/>
                      </a:solidFill>
                      <a:prstDash val="solid"/>
                    </a:lnT>
                    <a:lnB w="19050">
                      <a:solidFill>
                        <a:srgbClr val="000000"/>
                      </a:solidFill>
                      <a:prstDash val="solid"/>
                    </a:lnB>
                  </a:tcPr>
                </a:tc>
                <a:tc>
                  <a:txBody>
                    <a:bodyPr/>
                    <a:lstStyle/>
                    <a:p>
                      <a:pPr marL="11430" algn="ctr">
                        <a:lnSpc>
                          <a:spcPct val="100000"/>
                        </a:lnSpc>
                        <a:spcBef>
                          <a:spcPts val="509"/>
                        </a:spcBef>
                      </a:pPr>
                      <a:r>
                        <a:rPr sz="600" dirty="0">
                          <a:latin typeface="Arial"/>
                          <a:cs typeface="Arial"/>
                        </a:rPr>
                        <a:t>1</a:t>
                      </a:r>
                      <a:endParaRPr sz="600">
                        <a:latin typeface="Arial"/>
                        <a:cs typeface="Arial"/>
                      </a:endParaRPr>
                    </a:p>
                  </a:txBody>
                  <a:tcPr marL="0" marR="0" marT="42862" marB="0">
                    <a:lnL w="9525">
                      <a:solidFill>
                        <a:srgbClr val="DADCDD"/>
                      </a:solidFill>
                      <a:prstDash val="solid"/>
                    </a:lnL>
                    <a:lnR w="9525">
                      <a:solidFill>
                        <a:srgbClr val="DADCDD"/>
                      </a:solidFill>
                      <a:prstDash val="solid"/>
                    </a:lnR>
                    <a:lnT w="9525">
                      <a:solidFill>
                        <a:srgbClr val="DADCDD"/>
                      </a:solidFill>
                      <a:prstDash val="solid"/>
                    </a:lnT>
                    <a:lnB w="19050">
                      <a:solidFill>
                        <a:srgbClr val="000000"/>
                      </a:solidFill>
                      <a:prstDash val="solid"/>
                    </a:lnB>
                  </a:tcPr>
                </a:tc>
                <a:tc>
                  <a:txBody>
                    <a:bodyPr/>
                    <a:lstStyle/>
                    <a:p>
                      <a:pPr marL="11430" algn="ctr">
                        <a:lnSpc>
                          <a:spcPct val="100000"/>
                        </a:lnSpc>
                        <a:spcBef>
                          <a:spcPts val="509"/>
                        </a:spcBef>
                      </a:pPr>
                      <a:r>
                        <a:rPr sz="600" dirty="0">
                          <a:latin typeface="Arial"/>
                          <a:cs typeface="Arial"/>
                        </a:rPr>
                        <a:t>1</a:t>
                      </a:r>
                      <a:endParaRPr sz="600">
                        <a:latin typeface="Arial"/>
                        <a:cs typeface="Arial"/>
                      </a:endParaRPr>
                    </a:p>
                  </a:txBody>
                  <a:tcPr marL="0" marR="0" marT="42862" marB="0">
                    <a:lnL w="9525">
                      <a:solidFill>
                        <a:srgbClr val="DADCDD"/>
                      </a:solidFill>
                      <a:prstDash val="solid"/>
                    </a:lnL>
                    <a:lnR w="9525">
                      <a:solidFill>
                        <a:srgbClr val="000000"/>
                      </a:solidFill>
                      <a:prstDash val="solid"/>
                    </a:lnR>
                    <a:lnT w="9525">
                      <a:solidFill>
                        <a:srgbClr val="DADCDD"/>
                      </a:solidFill>
                      <a:prstDash val="solid"/>
                    </a:lnT>
                    <a:lnB w="19050">
                      <a:solidFill>
                        <a:srgbClr val="000000"/>
                      </a:solidFill>
                      <a:prstDash val="solid"/>
                    </a:lnB>
                  </a:tcPr>
                </a:tc>
                <a:tc gridSpan="13" vMerge="1">
                  <a:txBody>
                    <a:bodyPr/>
                    <a:lstStyle/>
                    <a:p>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xmlns="" val="10006"/>
                  </a:ext>
                </a:extLst>
              </a:tr>
              <a:tr h="320174">
                <a:tc>
                  <a:txBody>
                    <a:bodyPr/>
                    <a:lstStyle/>
                    <a:p>
                      <a:pPr marL="18415" marR="355600">
                        <a:lnSpc>
                          <a:spcPts val="990"/>
                        </a:lnSpc>
                        <a:spcBef>
                          <a:spcPts val="20"/>
                        </a:spcBef>
                      </a:pPr>
                      <a:r>
                        <a:rPr sz="500" spc="-65" dirty="0">
                          <a:latin typeface="Arial"/>
                          <a:cs typeface="Arial"/>
                        </a:rPr>
                        <a:t>FOD-1 </a:t>
                      </a:r>
                      <a:r>
                        <a:rPr sz="500" spc="-35" dirty="0">
                          <a:latin typeface="Arial"/>
                          <a:cs typeface="Arial"/>
                        </a:rPr>
                        <a:t>Assessing </a:t>
                      </a:r>
                      <a:r>
                        <a:rPr sz="500" spc="-20" dirty="0">
                          <a:latin typeface="Arial"/>
                          <a:cs typeface="Arial"/>
                        </a:rPr>
                        <a:t>and </a:t>
                      </a:r>
                      <a:r>
                        <a:rPr sz="500" spc="-25" dirty="0">
                          <a:latin typeface="Arial"/>
                          <a:cs typeface="Arial"/>
                        </a:rPr>
                        <a:t>managing  </a:t>
                      </a:r>
                      <a:r>
                        <a:rPr sz="500" spc="-30" dirty="0">
                          <a:latin typeface="Arial"/>
                          <a:cs typeface="Arial"/>
                        </a:rPr>
                        <a:t>common </a:t>
                      </a:r>
                      <a:r>
                        <a:rPr sz="500" dirty="0">
                          <a:latin typeface="Arial"/>
                          <a:cs typeface="Arial"/>
                        </a:rPr>
                        <a:t>pediatric</a:t>
                      </a:r>
                      <a:r>
                        <a:rPr sz="500" spc="-15" dirty="0">
                          <a:latin typeface="Arial"/>
                          <a:cs typeface="Arial"/>
                        </a:rPr>
                        <a:t> </a:t>
                      </a:r>
                      <a:r>
                        <a:rPr sz="500" spc="-20" dirty="0">
                          <a:latin typeface="Arial"/>
                          <a:cs typeface="Arial"/>
                        </a:rPr>
                        <a:t>problems</a:t>
                      </a:r>
                      <a:endParaRPr sz="500">
                        <a:latin typeface="Arial"/>
                        <a:cs typeface="Arial"/>
                      </a:endParaRPr>
                    </a:p>
                  </a:txBody>
                  <a:tcPr marL="0" marR="0" marT="168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rowSpan="11" gridSpan="3">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rowSpan="11" hMerge="1">
                  <a:txBody>
                    <a:bodyPr/>
                    <a:lstStyle/>
                    <a:p>
                      <a:endParaRPr/>
                    </a:p>
                  </a:txBody>
                  <a:tcPr marL="0" marR="0" marT="0" marB="0"/>
                </a:tc>
                <a:tc rowSpan="11" hMerge="1">
                  <a:txBody>
                    <a:bodyPr/>
                    <a:lstStyle/>
                    <a:p>
                      <a:endParaRPr/>
                    </a:p>
                  </a:txBody>
                  <a:tcPr marL="0" marR="0" marT="0" marB="0"/>
                </a:tc>
                <a:tc>
                  <a:txBody>
                    <a:bodyPr/>
                    <a:lstStyle/>
                    <a:p>
                      <a:pPr marL="3810"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000000"/>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3810"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3810"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4445"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4445"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232410">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marL="11430" algn="ctr">
                        <a:lnSpc>
                          <a:spcPct val="100000"/>
                        </a:lnSpc>
                        <a:spcBef>
                          <a:spcPts val="540"/>
                        </a:spcBef>
                      </a:pPr>
                      <a:r>
                        <a:rPr sz="600" dirty="0">
                          <a:latin typeface="Arial"/>
                          <a:cs typeface="Arial"/>
                        </a:rPr>
                        <a:t>1</a:t>
                      </a:r>
                      <a:endParaRPr sz="600">
                        <a:latin typeface="Arial"/>
                        <a:cs typeface="Arial"/>
                      </a:endParaRPr>
                    </a:p>
                  </a:txBody>
                  <a:tcPr marL="0" marR="0" marT="45384" marB="0">
                    <a:lnL w="9525">
                      <a:solidFill>
                        <a:srgbClr val="DADCDD"/>
                      </a:solidFill>
                      <a:prstDash val="solid"/>
                    </a:lnL>
                    <a:lnR w="9525">
                      <a:solidFill>
                        <a:srgbClr val="DADCDD"/>
                      </a:solidFill>
                      <a:prstDash val="solid"/>
                    </a:lnR>
                    <a:lnT w="19050">
                      <a:solidFill>
                        <a:srgbClr val="000000"/>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19050">
                      <a:solidFill>
                        <a:srgbClr val="000000"/>
                      </a:solidFill>
                      <a:prstDash val="solid"/>
                    </a:lnT>
                    <a:lnB w="9525">
                      <a:solidFill>
                        <a:srgbClr val="DADCDD"/>
                      </a:solidFill>
                      <a:prstDash val="solid"/>
                    </a:lnB>
                  </a:tcPr>
                </a:tc>
                <a:extLst>
                  <a:ext uri="{0D108BD9-81ED-4DB2-BD59-A6C34878D82A}">
                    <a16:rowId xmlns:a16="http://schemas.microsoft.com/office/drawing/2014/main" xmlns="" val="10007"/>
                  </a:ext>
                </a:extLst>
              </a:tr>
              <a:tr h="203200">
                <a:tc>
                  <a:txBody>
                    <a:bodyPr/>
                    <a:lstStyle/>
                    <a:p>
                      <a:pPr marL="18415">
                        <a:lnSpc>
                          <a:spcPts val="875"/>
                        </a:lnSpc>
                      </a:pPr>
                      <a:r>
                        <a:rPr sz="500" spc="-65" dirty="0">
                          <a:latin typeface="Arial"/>
                          <a:cs typeface="Arial"/>
                        </a:rPr>
                        <a:t>FOD-2 </a:t>
                      </a:r>
                      <a:r>
                        <a:rPr sz="500" spc="-20" dirty="0">
                          <a:latin typeface="Arial"/>
                          <a:cs typeface="Arial"/>
                        </a:rPr>
                        <a:t>Communicating </a:t>
                      </a:r>
                      <a:r>
                        <a:rPr sz="500" spc="-15" dirty="0">
                          <a:latin typeface="Arial"/>
                          <a:cs typeface="Arial"/>
                        </a:rPr>
                        <a:t>the</a:t>
                      </a:r>
                      <a:r>
                        <a:rPr sz="500" spc="-165" dirty="0">
                          <a:latin typeface="Arial"/>
                          <a:cs typeface="Arial"/>
                        </a:rPr>
                        <a:t> </a:t>
                      </a:r>
                      <a:r>
                        <a:rPr sz="500" spc="-10" dirty="0">
                          <a:latin typeface="Arial"/>
                          <a:cs typeface="Arial"/>
                        </a:rPr>
                        <a:t>patient's</a:t>
                      </a:r>
                      <a:endParaRPr sz="500">
                        <a:latin typeface="Arial"/>
                        <a:cs typeface="Arial"/>
                      </a:endParaRPr>
                    </a:p>
                    <a:p>
                      <a:pPr marL="18415">
                        <a:lnSpc>
                          <a:spcPct val="100000"/>
                        </a:lnSpc>
                        <a:spcBef>
                          <a:spcPts val="85"/>
                        </a:spcBef>
                      </a:pPr>
                      <a:r>
                        <a:rPr sz="500" spc="-10" dirty="0">
                          <a:latin typeface="Arial"/>
                          <a:cs typeface="Arial"/>
                        </a:rPr>
                        <a:t>findings </a:t>
                      </a:r>
                      <a:r>
                        <a:rPr sz="500" spc="-20" dirty="0">
                          <a:latin typeface="Arial"/>
                          <a:cs typeface="Arial"/>
                        </a:rPr>
                        <a:t>and</a:t>
                      </a:r>
                      <a:r>
                        <a:rPr sz="500" spc="-5" dirty="0">
                          <a:latin typeface="Arial"/>
                          <a:cs typeface="Arial"/>
                        </a:rPr>
                        <a:t> </a:t>
                      </a:r>
                      <a:r>
                        <a:rPr sz="500" dirty="0">
                          <a:latin typeface="Arial"/>
                          <a:cs typeface="Arial"/>
                        </a:rPr>
                        <a:t>plan</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marL="381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08"/>
                  </a:ext>
                </a:extLst>
              </a:tr>
              <a:tr h="207822">
                <a:tc>
                  <a:txBody>
                    <a:bodyPr/>
                    <a:lstStyle/>
                    <a:p>
                      <a:pPr marL="18415">
                        <a:lnSpc>
                          <a:spcPts val="875"/>
                        </a:lnSpc>
                      </a:pPr>
                      <a:r>
                        <a:rPr sz="500" spc="-65" dirty="0">
                          <a:latin typeface="Arial"/>
                          <a:cs typeface="Arial"/>
                        </a:rPr>
                        <a:t>FOD-3 </a:t>
                      </a:r>
                      <a:r>
                        <a:rPr sz="500" spc="10" dirty="0">
                          <a:latin typeface="Arial"/>
                          <a:cs typeface="Arial"/>
                        </a:rPr>
                        <a:t>Initiating </a:t>
                      </a:r>
                      <a:r>
                        <a:rPr sz="500" spc="-15" dirty="0">
                          <a:latin typeface="Arial"/>
                          <a:cs typeface="Arial"/>
                        </a:rPr>
                        <a:t>neonatal</a:t>
                      </a:r>
                      <a:r>
                        <a:rPr sz="500" spc="-90" dirty="0">
                          <a:latin typeface="Arial"/>
                          <a:cs typeface="Arial"/>
                        </a:rPr>
                        <a:t> </a:t>
                      </a:r>
                      <a:r>
                        <a:rPr sz="500" spc="-5" dirty="0">
                          <a:latin typeface="Arial"/>
                          <a:cs typeface="Arial"/>
                        </a:rPr>
                        <a:t>resuscitation</a:t>
                      </a:r>
                      <a:endParaRPr sz="500">
                        <a:latin typeface="Arial"/>
                        <a:cs typeface="Arial"/>
                      </a:endParaRPr>
                    </a:p>
                    <a:p>
                      <a:pPr marL="18415">
                        <a:lnSpc>
                          <a:spcPct val="100000"/>
                        </a:lnSpc>
                        <a:spcBef>
                          <a:spcPts val="85"/>
                        </a:spcBef>
                      </a:pPr>
                      <a:r>
                        <a:rPr sz="500" spc="10" dirty="0">
                          <a:latin typeface="Arial"/>
                          <a:cs typeface="Arial"/>
                        </a:rPr>
                        <a:t>at </a:t>
                      </a:r>
                      <a:r>
                        <a:rPr sz="500" spc="5" dirty="0">
                          <a:latin typeface="Arial"/>
                          <a:cs typeface="Arial"/>
                        </a:rPr>
                        <a:t>low-risk</a:t>
                      </a:r>
                      <a:r>
                        <a:rPr sz="500" spc="-100" dirty="0">
                          <a:latin typeface="Arial"/>
                          <a:cs typeface="Arial"/>
                        </a:rPr>
                        <a:t> </a:t>
                      </a:r>
                      <a:r>
                        <a:rPr sz="500" spc="-15" dirty="0">
                          <a:latin typeface="Arial"/>
                          <a:cs typeface="Arial"/>
                        </a:rPr>
                        <a:t>deliveries</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232410">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spcBef>
                          <a:spcPts val="55"/>
                        </a:spcBef>
                      </a:pPr>
                      <a:endParaRPr sz="500">
                        <a:latin typeface="Times New Roman"/>
                        <a:cs typeface="Times New Roman"/>
                      </a:endParaRPr>
                    </a:p>
                    <a:p>
                      <a:pPr marR="172085" algn="r">
                        <a:lnSpc>
                          <a:spcPts val="1010"/>
                        </a:lnSpc>
                      </a:pPr>
                      <a:r>
                        <a:rPr sz="600" dirty="0">
                          <a:latin typeface="Arial"/>
                          <a:cs typeface="Arial"/>
                        </a:rPr>
                        <a:t>1</a:t>
                      </a:r>
                      <a:endParaRPr sz="600">
                        <a:latin typeface="Arial"/>
                        <a:cs typeface="Arial"/>
                      </a:endParaRPr>
                    </a:p>
                  </a:txBody>
                  <a:tcPr marL="0" marR="0" marT="4622"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09"/>
                  </a:ext>
                </a:extLst>
              </a:tr>
              <a:tr h="140011">
                <a:tc>
                  <a:txBody>
                    <a:bodyPr/>
                    <a:lstStyle/>
                    <a:p>
                      <a:pPr marL="18415">
                        <a:lnSpc>
                          <a:spcPct val="100000"/>
                        </a:lnSpc>
                        <a:spcBef>
                          <a:spcPts val="439"/>
                        </a:spcBef>
                      </a:pPr>
                      <a:r>
                        <a:rPr sz="500" spc="-65" dirty="0">
                          <a:latin typeface="Arial"/>
                          <a:cs typeface="Arial"/>
                        </a:rPr>
                        <a:t>FOD-4 </a:t>
                      </a:r>
                      <a:r>
                        <a:rPr sz="500" spc="-10" dirty="0">
                          <a:latin typeface="Arial"/>
                          <a:cs typeface="Arial"/>
                        </a:rPr>
                        <a:t>Providing </a:t>
                      </a:r>
                      <a:r>
                        <a:rPr sz="500" spc="-15" dirty="0">
                          <a:latin typeface="Arial"/>
                          <a:cs typeface="Arial"/>
                        </a:rPr>
                        <a:t>care </a:t>
                      </a:r>
                      <a:r>
                        <a:rPr sz="500" spc="5" dirty="0">
                          <a:latin typeface="Arial"/>
                          <a:cs typeface="Arial"/>
                        </a:rPr>
                        <a:t>for</a:t>
                      </a:r>
                      <a:r>
                        <a:rPr sz="500" spc="-20" dirty="0">
                          <a:latin typeface="Arial"/>
                          <a:cs typeface="Arial"/>
                        </a:rPr>
                        <a:t> </a:t>
                      </a:r>
                      <a:r>
                        <a:rPr sz="500" spc="-35" dirty="0">
                          <a:latin typeface="Arial"/>
                          <a:cs typeface="Arial"/>
                        </a:rPr>
                        <a:t>neonates</a:t>
                      </a:r>
                      <a:endParaRPr sz="500">
                        <a:latin typeface="Arial"/>
                        <a:cs typeface="Arial"/>
                      </a:endParaRPr>
                    </a:p>
                  </a:txBody>
                  <a:tcPr marL="0" marR="0" marT="3697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marL="3810" algn="ctr">
                        <a:lnSpc>
                          <a:spcPct val="100000"/>
                        </a:lnSpc>
                        <a:spcBef>
                          <a:spcPts val="165"/>
                        </a:spcBef>
                      </a:pPr>
                      <a:r>
                        <a:rPr sz="600" dirty="0">
                          <a:latin typeface="Arial"/>
                          <a:cs typeface="Arial"/>
                        </a:rPr>
                        <a:t>1</a:t>
                      </a:r>
                      <a:endParaRPr sz="600">
                        <a:latin typeface="Arial"/>
                        <a:cs typeface="Arial"/>
                      </a:endParaRPr>
                    </a:p>
                  </a:txBody>
                  <a:tcPr marL="0" marR="0" marT="13868"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165"/>
                        </a:spcBef>
                      </a:pPr>
                      <a:r>
                        <a:rPr sz="600" dirty="0">
                          <a:latin typeface="Arial"/>
                          <a:cs typeface="Arial"/>
                        </a:rPr>
                        <a:t>1</a:t>
                      </a:r>
                      <a:endParaRPr sz="600">
                        <a:latin typeface="Arial"/>
                        <a:cs typeface="Arial"/>
                      </a:endParaRPr>
                    </a:p>
                  </a:txBody>
                  <a:tcPr marL="0" marR="0" marT="13868"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232410">
                        <a:lnSpc>
                          <a:spcPct val="100000"/>
                        </a:lnSpc>
                        <a:spcBef>
                          <a:spcPts val="165"/>
                        </a:spcBef>
                      </a:pPr>
                      <a:r>
                        <a:rPr sz="600" dirty="0">
                          <a:latin typeface="Arial"/>
                          <a:cs typeface="Arial"/>
                        </a:rPr>
                        <a:t>1</a:t>
                      </a:r>
                      <a:endParaRPr sz="600">
                        <a:latin typeface="Arial"/>
                        <a:cs typeface="Arial"/>
                      </a:endParaRPr>
                    </a:p>
                  </a:txBody>
                  <a:tcPr marL="0" marR="0" marT="13868"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0"/>
                  </a:ext>
                </a:extLst>
              </a:tr>
              <a:tr h="393839">
                <a:tc>
                  <a:txBody>
                    <a:bodyPr/>
                    <a:lstStyle/>
                    <a:p>
                      <a:pPr marL="18415">
                        <a:lnSpc>
                          <a:spcPts val="875"/>
                        </a:lnSpc>
                      </a:pPr>
                      <a:r>
                        <a:rPr sz="500" spc="-65" dirty="0">
                          <a:latin typeface="Arial"/>
                          <a:cs typeface="Arial"/>
                        </a:rPr>
                        <a:t>FOD-5 </a:t>
                      </a:r>
                      <a:r>
                        <a:rPr sz="500" spc="-35" dirty="0">
                          <a:latin typeface="Arial"/>
                          <a:cs typeface="Arial"/>
                        </a:rPr>
                        <a:t>Recognizing</a:t>
                      </a:r>
                      <a:r>
                        <a:rPr sz="500" spc="-110" dirty="0">
                          <a:latin typeface="Arial"/>
                          <a:cs typeface="Arial"/>
                        </a:rPr>
                        <a:t> </a:t>
                      </a:r>
                      <a:r>
                        <a:rPr sz="500" dirty="0">
                          <a:latin typeface="Arial"/>
                          <a:cs typeface="Arial"/>
                        </a:rPr>
                        <a:t>deteriorating/</a:t>
                      </a:r>
                      <a:endParaRPr sz="500">
                        <a:latin typeface="Arial"/>
                        <a:cs typeface="Arial"/>
                      </a:endParaRPr>
                    </a:p>
                    <a:p>
                      <a:pPr marL="18415" marR="238125">
                        <a:lnSpc>
                          <a:spcPct val="109600"/>
                        </a:lnSpc>
                      </a:pPr>
                      <a:r>
                        <a:rPr sz="500" spc="15" dirty="0">
                          <a:latin typeface="Arial"/>
                          <a:cs typeface="Arial"/>
                        </a:rPr>
                        <a:t>critically </a:t>
                      </a:r>
                      <a:r>
                        <a:rPr sz="500" spc="40" dirty="0">
                          <a:latin typeface="Arial"/>
                          <a:cs typeface="Arial"/>
                        </a:rPr>
                        <a:t>ill </a:t>
                      </a:r>
                      <a:r>
                        <a:rPr sz="500" spc="-15" dirty="0">
                          <a:latin typeface="Arial"/>
                          <a:cs typeface="Arial"/>
                        </a:rPr>
                        <a:t>patients </a:t>
                      </a:r>
                      <a:r>
                        <a:rPr sz="500" spc="-20" dirty="0">
                          <a:latin typeface="Arial"/>
                          <a:cs typeface="Arial"/>
                        </a:rPr>
                        <a:t>and </a:t>
                      </a:r>
                      <a:r>
                        <a:rPr sz="500" spc="15" dirty="0">
                          <a:latin typeface="Arial"/>
                          <a:cs typeface="Arial"/>
                        </a:rPr>
                        <a:t>initiating  </a:t>
                      </a:r>
                      <a:r>
                        <a:rPr sz="500" spc="5" dirty="0">
                          <a:latin typeface="Arial"/>
                          <a:cs typeface="Arial"/>
                        </a:rPr>
                        <a:t>stabilization </a:t>
                      </a:r>
                      <a:r>
                        <a:rPr sz="500" spc="-20" dirty="0">
                          <a:latin typeface="Arial"/>
                          <a:cs typeface="Arial"/>
                        </a:rPr>
                        <a:t>and</a:t>
                      </a:r>
                      <a:r>
                        <a:rPr sz="500" spc="-65" dirty="0">
                          <a:latin typeface="Arial"/>
                          <a:cs typeface="Arial"/>
                        </a:rPr>
                        <a:t> </a:t>
                      </a:r>
                      <a:r>
                        <a:rPr sz="500" spc="-35" dirty="0">
                          <a:latin typeface="Arial"/>
                          <a:cs typeface="Arial"/>
                        </a:rPr>
                        <a:t>management</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3810" algn="ctr">
                        <a:lnSpc>
                          <a:spcPct val="10000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p>
                      <a:pPr>
                        <a:lnSpc>
                          <a:spcPct val="100000"/>
                        </a:lnSpc>
                        <a:spcBef>
                          <a:spcPts val="5"/>
                        </a:spcBef>
                      </a:pPr>
                      <a:endParaRPr sz="600">
                        <a:latin typeface="Times New Roman"/>
                        <a:cs typeface="Times New Roman"/>
                      </a:endParaRPr>
                    </a:p>
                    <a:p>
                      <a:pPr marR="172085" algn="r">
                        <a:lnSpc>
                          <a:spcPts val="101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1"/>
                  </a:ext>
                </a:extLst>
              </a:tr>
              <a:tr h="131202">
                <a:tc>
                  <a:txBody>
                    <a:bodyPr/>
                    <a:lstStyle/>
                    <a:p>
                      <a:pPr marL="18415">
                        <a:lnSpc>
                          <a:spcPct val="100000"/>
                        </a:lnSpc>
                        <a:spcBef>
                          <a:spcPts val="150"/>
                        </a:spcBef>
                      </a:pPr>
                      <a:r>
                        <a:rPr sz="500" spc="-65" dirty="0">
                          <a:latin typeface="Arial"/>
                          <a:cs typeface="Arial"/>
                        </a:rPr>
                        <a:t>FOD-6 </a:t>
                      </a:r>
                      <a:r>
                        <a:rPr sz="500" spc="-20" dirty="0">
                          <a:latin typeface="Arial"/>
                          <a:cs typeface="Arial"/>
                        </a:rPr>
                        <a:t>Demonstrating teaching</a:t>
                      </a:r>
                      <a:r>
                        <a:rPr sz="500" spc="-120" dirty="0">
                          <a:latin typeface="Arial"/>
                          <a:cs typeface="Arial"/>
                        </a:rPr>
                        <a:t> </a:t>
                      </a:r>
                      <a:r>
                        <a:rPr sz="500" spc="5" dirty="0">
                          <a:latin typeface="Arial"/>
                          <a:cs typeface="Arial"/>
                        </a:rPr>
                        <a:t>skills</a:t>
                      </a:r>
                      <a:endParaRPr sz="500">
                        <a:latin typeface="Arial"/>
                        <a:cs typeface="Arial"/>
                      </a:endParaRPr>
                    </a:p>
                  </a:txBody>
                  <a:tcPr marL="0" marR="0" marT="12607"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ts val="1010"/>
                        </a:lnSpc>
                        <a:spcBef>
                          <a:spcPts val="50"/>
                        </a:spcBef>
                      </a:pPr>
                      <a:r>
                        <a:rPr sz="600" dirty="0">
                          <a:latin typeface="Arial"/>
                          <a:cs typeface="Arial"/>
                        </a:rPr>
                        <a:t>1</a:t>
                      </a:r>
                      <a:endParaRPr sz="600">
                        <a:latin typeface="Arial"/>
                        <a:cs typeface="Arial"/>
                      </a:endParaRPr>
                    </a:p>
                  </a:txBody>
                  <a:tcPr marL="0" marR="0" marT="4202"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ts val="1010"/>
                        </a:lnSpc>
                        <a:spcBef>
                          <a:spcPts val="50"/>
                        </a:spcBef>
                      </a:pPr>
                      <a:r>
                        <a:rPr sz="600" dirty="0">
                          <a:latin typeface="Arial"/>
                          <a:cs typeface="Arial"/>
                        </a:rPr>
                        <a:t>1</a:t>
                      </a:r>
                      <a:endParaRPr sz="600">
                        <a:latin typeface="Arial"/>
                        <a:cs typeface="Arial"/>
                      </a:endParaRPr>
                    </a:p>
                  </a:txBody>
                  <a:tcPr marL="0" marR="0" marT="4202"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R="172085" algn="r">
                        <a:lnSpc>
                          <a:spcPts val="1010"/>
                        </a:lnSpc>
                        <a:spcBef>
                          <a:spcPts val="50"/>
                        </a:spcBef>
                      </a:pPr>
                      <a:r>
                        <a:rPr sz="600" dirty="0">
                          <a:latin typeface="Arial"/>
                          <a:cs typeface="Arial"/>
                        </a:rPr>
                        <a:t>1</a:t>
                      </a:r>
                      <a:endParaRPr sz="600">
                        <a:latin typeface="Arial"/>
                        <a:cs typeface="Arial"/>
                      </a:endParaRPr>
                    </a:p>
                  </a:txBody>
                  <a:tcPr marL="0" marR="0" marT="4202"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2"/>
                  </a:ext>
                </a:extLst>
              </a:tr>
              <a:tr h="292754">
                <a:tc>
                  <a:txBody>
                    <a:bodyPr/>
                    <a:lstStyle/>
                    <a:p>
                      <a:pPr marL="18415">
                        <a:lnSpc>
                          <a:spcPts val="875"/>
                        </a:lnSpc>
                      </a:pPr>
                      <a:r>
                        <a:rPr sz="500" spc="-65" dirty="0">
                          <a:latin typeface="Arial"/>
                          <a:cs typeface="Arial"/>
                        </a:rPr>
                        <a:t>FOD-7 </a:t>
                      </a:r>
                      <a:r>
                        <a:rPr sz="500" spc="-5" dirty="0">
                          <a:latin typeface="Arial"/>
                          <a:cs typeface="Arial"/>
                        </a:rPr>
                        <a:t>Identify </a:t>
                      </a:r>
                      <a:r>
                        <a:rPr sz="500" spc="-20" dirty="0">
                          <a:latin typeface="Arial"/>
                          <a:cs typeface="Arial"/>
                        </a:rPr>
                        <a:t>unsafe</a:t>
                      </a:r>
                      <a:r>
                        <a:rPr sz="500" spc="-145" dirty="0">
                          <a:latin typeface="Arial"/>
                          <a:cs typeface="Arial"/>
                        </a:rPr>
                        <a:t> </a:t>
                      </a:r>
                      <a:r>
                        <a:rPr sz="500" spc="-5" dirty="0">
                          <a:latin typeface="Arial"/>
                          <a:cs typeface="Arial"/>
                        </a:rPr>
                        <a:t>situations</a:t>
                      </a:r>
                      <a:endParaRPr sz="500">
                        <a:latin typeface="Arial"/>
                        <a:cs typeface="Arial"/>
                      </a:endParaRPr>
                    </a:p>
                    <a:p>
                      <a:pPr marL="18415" marR="109855">
                        <a:lnSpc>
                          <a:spcPct val="109600"/>
                        </a:lnSpc>
                      </a:pPr>
                      <a:r>
                        <a:rPr sz="500" dirty="0">
                          <a:latin typeface="Arial"/>
                          <a:cs typeface="Arial"/>
                        </a:rPr>
                        <a:t>involving </a:t>
                      </a:r>
                      <a:r>
                        <a:rPr sz="500" spc="-5" dirty="0">
                          <a:latin typeface="Arial"/>
                          <a:cs typeface="Arial"/>
                        </a:rPr>
                        <a:t>self or </a:t>
                      </a:r>
                      <a:r>
                        <a:rPr sz="500" spc="-25" dirty="0">
                          <a:latin typeface="Arial"/>
                          <a:cs typeface="Arial"/>
                        </a:rPr>
                        <a:t>others </a:t>
                      </a:r>
                      <a:r>
                        <a:rPr sz="500" spc="-20" dirty="0">
                          <a:latin typeface="Arial"/>
                          <a:cs typeface="Arial"/>
                        </a:rPr>
                        <a:t>and </a:t>
                      </a:r>
                      <a:r>
                        <a:rPr sz="500" spc="-15" dirty="0">
                          <a:latin typeface="Arial"/>
                          <a:cs typeface="Arial"/>
                        </a:rPr>
                        <a:t>seek/offer  assistance</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600">
                        <a:latin typeface="Times New Roman"/>
                        <a:cs typeface="Times New Roman"/>
                      </a:endParaRPr>
                    </a:p>
                    <a:p>
                      <a:pPr marL="11430" algn="ctr">
                        <a:lnSpc>
                          <a:spcPct val="10000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3"/>
                  </a:ext>
                </a:extLst>
              </a:tr>
              <a:tr h="203200">
                <a:tc>
                  <a:txBody>
                    <a:bodyPr/>
                    <a:lstStyle/>
                    <a:p>
                      <a:pPr marL="18415">
                        <a:lnSpc>
                          <a:spcPts val="875"/>
                        </a:lnSpc>
                      </a:pPr>
                      <a:r>
                        <a:rPr sz="500" spc="-65" dirty="0">
                          <a:latin typeface="Arial"/>
                          <a:cs typeface="Arial"/>
                        </a:rPr>
                        <a:t>FOD-8 </a:t>
                      </a:r>
                      <a:r>
                        <a:rPr sz="500" spc="-30" dirty="0">
                          <a:latin typeface="Arial"/>
                          <a:cs typeface="Arial"/>
                        </a:rPr>
                        <a:t>Provides </a:t>
                      </a:r>
                      <a:r>
                        <a:rPr sz="500" spc="-15" dirty="0">
                          <a:latin typeface="Arial"/>
                          <a:cs typeface="Arial"/>
                        </a:rPr>
                        <a:t>preventative</a:t>
                      </a:r>
                      <a:r>
                        <a:rPr sz="500" spc="-80" dirty="0">
                          <a:latin typeface="Arial"/>
                          <a:cs typeface="Arial"/>
                        </a:rPr>
                        <a:t> </a:t>
                      </a:r>
                      <a:r>
                        <a:rPr sz="500" spc="-10" dirty="0">
                          <a:latin typeface="Arial"/>
                          <a:cs typeface="Arial"/>
                        </a:rPr>
                        <a:t>health</a:t>
                      </a:r>
                      <a:endParaRPr sz="500">
                        <a:latin typeface="Arial"/>
                        <a:cs typeface="Arial"/>
                      </a:endParaRPr>
                    </a:p>
                    <a:p>
                      <a:pPr marL="18415">
                        <a:lnSpc>
                          <a:spcPct val="100000"/>
                        </a:lnSpc>
                        <a:spcBef>
                          <a:spcPts val="85"/>
                        </a:spcBef>
                      </a:pPr>
                      <a:r>
                        <a:rPr sz="500" spc="-15" dirty="0">
                          <a:latin typeface="Arial"/>
                          <a:cs typeface="Arial"/>
                        </a:rPr>
                        <a:t>care </a:t>
                      </a:r>
                      <a:r>
                        <a:rPr sz="500" spc="-25" dirty="0">
                          <a:latin typeface="Arial"/>
                          <a:cs typeface="Arial"/>
                        </a:rPr>
                        <a:t>across </a:t>
                      </a:r>
                      <a:r>
                        <a:rPr sz="500" spc="-15" dirty="0">
                          <a:latin typeface="Arial"/>
                          <a:cs typeface="Arial"/>
                        </a:rPr>
                        <a:t>the </a:t>
                      </a:r>
                      <a:r>
                        <a:rPr sz="500" spc="-45" dirty="0">
                          <a:latin typeface="Arial"/>
                          <a:cs typeface="Arial"/>
                        </a:rPr>
                        <a:t>age</a:t>
                      </a:r>
                      <a:r>
                        <a:rPr sz="500" spc="-130" dirty="0">
                          <a:latin typeface="Arial"/>
                          <a:cs typeface="Arial"/>
                        </a:rPr>
                        <a:t> </a:t>
                      </a:r>
                      <a:r>
                        <a:rPr sz="500" spc="-20" dirty="0">
                          <a:latin typeface="Arial"/>
                          <a:cs typeface="Arial"/>
                        </a:rPr>
                        <a:t>spectrum</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4"/>
                  </a:ext>
                </a:extLst>
              </a:tr>
              <a:tr h="301172">
                <a:tc>
                  <a:txBody>
                    <a:bodyPr/>
                    <a:lstStyle/>
                    <a:p>
                      <a:pPr marL="18415" marR="44450">
                        <a:lnSpc>
                          <a:spcPct val="109600"/>
                        </a:lnSpc>
                        <a:spcBef>
                          <a:spcPts val="60"/>
                        </a:spcBef>
                      </a:pPr>
                      <a:r>
                        <a:rPr sz="500" spc="-65" dirty="0">
                          <a:latin typeface="Arial"/>
                          <a:cs typeface="Arial"/>
                        </a:rPr>
                        <a:t>FOD-9 </a:t>
                      </a:r>
                      <a:r>
                        <a:rPr sz="500" spc="-10" dirty="0">
                          <a:latin typeface="Arial"/>
                          <a:cs typeface="Arial"/>
                        </a:rPr>
                        <a:t>Coordinating </a:t>
                      </a:r>
                      <a:r>
                        <a:rPr sz="500" dirty="0">
                          <a:latin typeface="Arial"/>
                          <a:cs typeface="Arial"/>
                        </a:rPr>
                        <a:t>transitions of </a:t>
                      </a:r>
                      <a:r>
                        <a:rPr sz="500" spc="-15" dirty="0">
                          <a:latin typeface="Arial"/>
                          <a:cs typeface="Arial"/>
                        </a:rPr>
                        <a:t>care  </a:t>
                      </a:r>
                      <a:r>
                        <a:rPr sz="500" spc="5" dirty="0">
                          <a:latin typeface="Arial"/>
                          <a:cs typeface="Arial"/>
                        </a:rPr>
                        <a:t>for </a:t>
                      </a:r>
                      <a:r>
                        <a:rPr sz="500" spc="-25" dirty="0">
                          <a:latin typeface="Arial"/>
                          <a:cs typeface="Arial"/>
                        </a:rPr>
                        <a:t>non-complex </a:t>
                      </a:r>
                      <a:r>
                        <a:rPr sz="500" dirty="0">
                          <a:latin typeface="Arial"/>
                          <a:cs typeface="Arial"/>
                        </a:rPr>
                        <a:t>pediatric</a:t>
                      </a:r>
                      <a:r>
                        <a:rPr sz="500" spc="-15" dirty="0">
                          <a:latin typeface="Arial"/>
                          <a:cs typeface="Arial"/>
                        </a:rPr>
                        <a:t> patients</a:t>
                      </a:r>
                      <a:endParaRPr sz="500">
                        <a:latin typeface="Arial"/>
                        <a:cs typeface="Arial"/>
                      </a:endParaRPr>
                    </a:p>
                  </a:txBody>
                  <a:tcPr marL="0" marR="0" marT="504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570"/>
                        </a:spcBef>
                      </a:pPr>
                      <a:r>
                        <a:rPr sz="600" dirty="0">
                          <a:latin typeface="Arial"/>
                          <a:cs typeface="Arial"/>
                        </a:rPr>
                        <a:t>1</a:t>
                      </a:r>
                      <a:endParaRPr sz="600">
                        <a:latin typeface="Arial"/>
                        <a:cs typeface="Arial"/>
                      </a:endParaRPr>
                    </a:p>
                  </a:txBody>
                  <a:tcPr marL="0" marR="0" marT="47906"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570"/>
                        </a:spcBef>
                      </a:pPr>
                      <a:r>
                        <a:rPr sz="600" dirty="0">
                          <a:latin typeface="Arial"/>
                          <a:cs typeface="Arial"/>
                        </a:rPr>
                        <a:t>1</a:t>
                      </a:r>
                      <a:endParaRPr sz="600">
                        <a:latin typeface="Arial"/>
                        <a:cs typeface="Arial"/>
                      </a:endParaRPr>
                    </a:p>
                  </a:txBody>
                  <a:tcPr marL="0" marR="0" marT="47906"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5"/>
                  </a:ext>
                </a:extLst>
              </a:tr>
              <a:tr h="207822">
                <a:tc>
                  <a:txBody>
                    <a:bodyPr/>
                    <a:lstStyle/>
                    <a:p>
                      <a:pPr marL="18415">
                        <a:lnSpc>
                          <a:spcPts val="875"/>
                        </a:lnSpc>
                      </a:pPr>
                      <a:r>
                        <a:rPr sz="500" spc="-55" dirty="0">
                          <a:latin typeface="Arial"/>
                          <a:cs typeface="Arial"/>
                        </a:rPr>
                        <a:t>FOD-10 </a:t>
                      </a:r>
                      <a:r>
                        <a:rPr sz="500" spc="-15" dirty="0">
                          <a:latin typeface="Arial"/>
                          <a:cs typeface="Arial"/>
                        </a:rPr>
                        <a:t>Performing </a:t>
                      </a:r>
                      <a:r>
                        <a:rPr sz="500" spc="-5" dirty="0">
                          <a:latin typeface="Arial"/>
                          <a:cs typeface="Arial"/>
                        </a:rPr>
                        <a:t>simple</a:t>
                      </a:r>
                      <a:r>
                        <a:rPr sz="500" spc="-55" dirty="0">
                          <a:latin typeface="Arial"/>
                          <a:cs typeface="Arial"/>
                        </a:rPr>
                        <a:t> </a:t>
                      </a:r>
                      <a:r>
                        <a:rPr sz="500" spc="-10" dirty="0">
                          <a:latin typeface="Arial"/>
                          <a:cs typeface="Arial"/>
                        </a:rPr>
                        <a:t>procedural</a:t>
                      </a:r>
                      <a:endParaRPr sz="500">
                        <a:latin typeface="Arial"/>
                        <a:cs typeface="Arial"/>
                      </a:endParaRPr>
                    </a:p>
                    <a:p>
                      <a:pPr marL="18415">
                        <a:lnSpc>
                          <a:spcPct val="100000"/>
                        </a:lnSpc>
                        <a:spcBef>
                          <a:spcPts val="85"/>
                        </a:spcBef>
                      </a:pPr>
                      <a:r>
                        <a:rPr sz="500" spc="5" dirty="0">
                          <a:latin typeface="Arial"/>
                          <a:cs typeface="Arial"/>
                        </a:rPr>
                        <a:t>skills </a:t>
                      </a:r>
                      <a:r>
                        <a:rPr sz="500" spc="20" dirty="0">
                          <a:latin typeface="Arial"/>
                          <a:cs typeface="Arial"/>
                        </a:rPr>
                        <a:t>in </a:t>
                      </a:r>
                      <a:r>
                        <a:rPr sz="500" spc="-15" dirty="0">
                          <a:latin typeface="Arial"/>
                          <a:cs typeface="Arial"/>
                        </a:rPr>
                        <a:t>either patients </a:t>
                      </a:r>
                      <a:r>
                        <a:rPr sz="500" spc="-5" dirty="0">
                          <a:latin typeface="Arial"/>
                          <a:cs typeface="Arial"/>
                        </a:rPr>
                        <a:t>or</a:t>
                      </a:r>
                      <a:r>
                        <a:rPr sz="500" spc="-15" dirty="0">
                          <a:latin typeface="Arial"/>
                          <a:cs typeface="Arial"/>
                        </a:rPr>
                        <a:t> </a:t>
                      </a:r>
                      <a:r>
                        <a:rPr sz="500" spc="5" dirty="0">
                          <a:latin typeface="Arial"/>
                          <a:cs typeface="Arial"/>
                        </a:rPr>
                        <a:t>simulation</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marL="381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000000"/>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381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4445"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232410">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marL="11430" algn="ctr">
                        <a:lnSpc>
                          <a:spcPct val="100000"/>
                        </a:lnSpc>
                        <a:spcBef>
                          <a:spcPts val="455"/>
                        </a:spcBef>
                      </a:pPr>
                      <a:r>
                        <a:rPr sz="600" dirty="0">
                          <a:latin typeface="Arial"/>
                          <a:cs typeface="Arial"/>
                        </a:rPr>
                        <a:t>1</a:t>
                      </a:r>
                      <a:endParaRPr sz="600">
                        <a:latin typeface="Arial"/>
                        <a:cs typeface="Arial"/>
                      </a:endParaRPr>
                    </a:p>
                  </a:txBody>
                  <a:tcPr marL="0" marR="0" marT="38240" marB="0">
                    <a:lnL w="9525">
                      <a:solidFill>
                        <a:srgbClr val="DADCDD"/>
                      </a:solidFill>
                      <a:prstDash val="solid"/>
                    </a:lnL>
                    <a:lnR w="9525">
                      <a:solidFill>
                        <a:srgbClr val="DADCDD"/>
                      </a:solidFill>
                      <a:prstDash val="solid"/>
                    </a:lnR>
                    <a:lnT w="9525">
                      <a:solidFill>
                        <a:srgbClr val="DADCDD"/>
                      </a:solidFill>
                      <a:prstDash val="solid"/>
                    </a:lnT>
                    <a:lnB w="9525">
                      <a:solidFill>
                        <a:srgbClr val="DADCDD"/>
                      </a:solidFill>
                      <a:prstDash val="solid"/>
                    </a:lnB>
                  </a:tcPr>
                </a:tc>
                <a:tc>
                  <a:txBody>
                    <a:bodyPr/>
                    <a:lstStyle/>
                    <a:p>
                      <a:pPr>
                        <a:lnSpc>
                          <a:spcPct val="100000"/>
                        </a:lnSpc>
                        <a:spcBef>
                          <a:spcPts val="55"/>
                        </a:spcBef>
                      </a:pPr>
                      <a:endParaRPr sz="500">
                        <a:latin typeface="Times New Roman"/>
                        <a:cs typeface="Times New Roman"/>
                      </a:endParaRPr>
                    </a:p>
                    <a:p>
                      <a:pPr marR="172085" algn="r">
                        <a:lnSpc>
                          <a:spcPts val="1010"/>
                        </a:lnSpc>
                      </a:pPr>
                      <a:r>
                        <a:rPr sz="600" dirty="0">
                          <a:latin typeface="Arial"/>
                          <a:cs typeface="Arial"/>
                        </a:rPr>
                        <a:t>1</a:t>
                      </a:r>
                      <a:endParaRPr sz="600">
                        <a:latin typeface="Arial"/>
                        <a:cs typeface="Arial"/>
                      </a:endParaRPr>
                    </a:p>
                  </a:txBody>
                  <a:tcPr marL="0" marR="0" marT="4622" marB="0">
                    <a:lnL w="9525">
                      <a:solidFill>
                        <a:srgbClr val="DADCDD"/>
                      </a:solidFill>
                      <a:prstDash val="solid"/>
                    </a:lnL>
                    <a:lnR w="19050">
                      <a:solidFill>
                        <a:srgbClr val="000000"/>
                      </a:solidFill>
                      <a:prstDash val="solid"/>
                    </a:lnR>
                    <a:lnT w="9525">
                      <a:solidFill>
                        <a:srgbClr val="DADCDD"/>
                      </a:solidFill>
                      <a:prstDash val="solid"/>
                    </a:lnT>
                    <a:lnB w="9525">
                      <a:solidFill>
                        <a:srgbClr val="DADCDD"/>
                      </a:solidFill>
                      <a:prstDash val="solid"/>
                    </a:lnB>
                  </a:tcPr>
                </a:tc>
                <a:extLst>
                  <a:ext uri="{0D108BD9-81ED-4DB2-BD59-A6C34878D82A}">
                    <a16:rowId xmlns:a16="http://schemas.microsoft.com/office/drawing/2014/main" xmlns="" val="10016"/>
                  </a:ext>
                </a:extLst>
              </a:tr>
              <a:tr h="301943">
                <a:tc>
                  <a:txBody>
                    <a:bodyPr/>
                    <a:lstStyle/>
                    <a:p>
                      <a:pPr marL="18415">
                        <a:lnSpc>
                          <a:spcPts val="815"/>
                        </a:lnSpc>
                      </a:pPr>
                      <a:r>
                        <a:rPr sz="500" spc="-55" dirty="0">
                          <a:latin typeface="Arial"/>
                          <a:cs typeface="Arial"/>
                        </a:rPr>
                        <a:t>FOD-11 </a:t>
                      </a:r>
                      <a:r>
                        <a:rPr sz="500" spc="-25" dirty="0">
                          <a:latin typeface="Arial"/>
                          <a:cs typeface="Arial"/>
                        </a:rPr>
                        <a:t>Developing </a:t>
                      </a:r>
                      <a:r>
                        <a:rPr sz="500" spc="-60" dirty="0">
                          <a:latin typeface="Arial"/>
                          <a:cs typeface="Arial"/>
                        </a:rPr>
                        <a:t>a</a:t>
                      </a:r>
                      <a:r>
                        <a:rPr sz="500" spc="-105" dirty="0">
                          <a:latin typeface="Arial"/>
                          <a:cs typeface="Arial"/>
                        </a:rPr>
                        <a:t> </a:t>
                      </a:r>
                      <a:r>
                        <a:rPr sz="500" spc="-10" dirty="0">
                          <a:latin typeface="Arial"/>
                          <a:cs typeface="Arial"/>
                        </a:rPr>
                        <a:t>professional</a:t>
                      </a:r>
                      <a:endParaRPr sz="500">
                        <a:latin typeface="Arial"/>
                        <a:cs typeface="Arial"/>
                      </a:endParaRPr>
                    </a:p>
                    <a:p>
                      <a:pPr marL="18415" marR="55244">
                        <a:lnSpc>
                          <a:spcPct val="109600"/>
                        </a:lnSpc>
                      </a:pPr>
                      <a:r>
                        <a:rPr sz="500" spc="-5" dirty="0">
                          <a:latin typeface="Arial"/>
                          <a:cs typeface="Arial"/>
                        </a:rPr>
                        <a:t>learning </a:t>
                      </a:r>
                      <a:r>
                        <a:rPr sz="500" spc="-15" dirty="0">
                          <a:latin typeface="Arial"/>
                          <a:cs typeface="Arial"/>
                        </a:rPr>
                        <a:t>plan/engaging </a:t>
                      </a:r>
                      <a:r>
                        <a:rPr sz="500" spc="20" dirty="0">
                          <a:latin typeface="Arial"/>
                          <a:cs typeface="Arial"/>
                        </a:rPr>
                        <a:t>in </a:t>
                      </a:r>
                      <a:r>
                        <a:rPr sz="500" spc="-10" dirty="0">
                          <a:latin typeface="Arial"/>
                          <a:cs typeface="Arial"/>
                        </a:rPr>
                        <a:t>regular</a:t>
                      </a:r>
                      <a:r>
                        <a:rPr sz="500" spc="-140" dirty="0">
                          <a:latin typeface="Arial"/>
                          <a:cs typeface="Arial"/>
                        </a:rPr>
                        <a:t> </a:t>
                      </a:r>
                      <a:r>
                        <a:rPr sz="500" spc="-15" dirty="0">
                          <a:latin typeface="Arial"/>
                          <a:cs typeface="Arial"/>
                        </a:rPr>
                        <a:t>goal-  directed </a:t>
                      </a:r>
                      <a:r>
                        <a:rPr sz="500" spc="-10" dirty="0">
                          <a:latin typeface="Arial"/>
                          <a:cs typeface="Arial"/>
                        </a:rPr>
                        <a:t>professional</a:t>
                      </a:r>
                      <a:r>
                        <a:rPr sz="500" spc="15" dirty="0">
                          <a:latin typeface="Arial"/>
                          <a:cs typeface="Arial"/>
                        </a:rPr>
                        <a:t> </a:t>
                      </a:r>
                      <a:r>
                        <a:rPr sz="500" spc="-5" dirty="0">
                          <a:latin typeface="Arial"/>
                          <a:cs typeface="Arial"/>
                        </a:rPr>
                        <a:t>activities</a:t>
                      </a:r>
                      <a:endParaRPr sz="5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F8CBAD"/>
                    </a:solidFill>
                  </a:tcPr>
                </a:tc>
                <a:tc gridSpan="3" vMerge="1">
                  <a:txBody>
                    <a:bodyPr/>
                    <a:lstStyle/>
                    <a:p>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2F2F2"/>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9525">
                      <a:solidFill>
                        <a:srgbClr val="000000"/>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p>
                      <a:pPr>
                        <a:lnSpc>
                          <a:spcPct val="100000"/>
                        </a:lnSpc>
                        <a:spcBef>
                          <a:spcPts val="5"/>
                        </a:spcBef>
                      </a:pPr>
                      <a:endParaRPr sz="600">
                        <a:latin typeface="Times New Roman"/>
                        <a:cs typeface="Times New Roman"/>
                      </a:endParaRPr>
                    </a:p>
                    <a:p>
                      <a:pPr marR="6350" algn="r">
                        <a:lnSpc>
                          <a:spcPct val="100000"/>
                        </a:lnSpc>
                      </a:pPr>
                      <a:r>
                        <a:rPr sz="600" dirty="0">
                          <a:latin typeface="Arial"/>
                          <a:cs typeface="Arial"/>
                        </a:rPr>
                        <a:t>1</a:t>
                      </a:r>
                      <a:endParaRPr sz="600">
                        <a:latin typeface="Arial"/>
                        <a:cs typeface="Arial"/>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DADCDD"/>
                      </a:solidFill>
                      <a:prstDash val="solid"/>
                    </a:lnL>
                    <a:lnR w="9525">
                      <a:solidFill>
                        <a:srgbClr val="DADCDD"/>
                      </a:solidFill>
                      <a:prstDash val="solid"/>
                    </a:lnR>
                    <a:lnT w="9525">
                      <a:solidFill>
                        <a:srgbClr val="DADCDD"/>
                      </a:solidFill>
                      <a:prstDash val="solid"/>
                    </a:lnT>
                    <a:lnB w="9525">
                      <a:solidFill>
                        <a:srgbClr val="000000"/>
                      </a:solidFill>
                      <a:prstDash val="solid"/>
                    </a:lnB>
                  </a:tcPr>
                </a:tc>
                <a:tc>
                  <a:txBody>
                    <a:bodyPr/>
                    <a:lstStyle/>
                    <a:p>
                      <a:pPr>
                        <a:lnSpc>
                          <a:spcPct val="100000"/>
                        </a:lnSpc>
                      </a:pPr>
                      <a:endParaRPr sz="500" dirty="0">
                        <a:latin typeface="Times New Roman"/>
                        <a:cs typeface="Times New Roman"/>
                      </a:endParaRPr>
                    </a:p>
                    <a:p>
                      <a:pPr>
                        <a:lnSpc>
                          <a:spcPct val="100000"/>
                        </a:lnSpc>
                        <a:spcBef>
                          <a:spcPts val="5"/>
                        </a:spcBef>
                      </a:pPr>
                      <a:endParaRPr sz="600" dirty="0">
                        <a:latin typeface="Times New Roman"/>
                        <a:cs typeface="Times New Roman"/>
                      </a:endParaRPr>
                    </a:p>
                    <a:p>
                      <a:pPr marR="172085" algn="r">
                        <a:lnSpc>
                          <a:spcPct val="100000"/>
                        </a:lnSpc>
                      </a:pPr>
                      <a:r>
                        <a:rPr sz="600" dirty="0">
                          <a:latin typeface="Arial"/>
                          <a:cs typeface="Arial"/>
                        </a:rPr>
                        <a:t>1</a:t>
                      </a:r>
                    </a:p>
                  </a:txBody>
                  <a:tcPr marL="0" marR="0" marT="0" marB="0">
                    <a:lnL w="9525">
                      <a:solidFill>
                        <a:srgbClr val="DADCDD"/>
                      </a:solidFill>
                      <a:prstDash val="solid"/>
                    </a:lnL>
                    <a:lnR w="19050">
                      <a:solidFill>
                        <a:srgbClr val="000000"/>
                      </a:solidFill>
                      <a:prstDash val="solid"/>
                    </a:lnR>
                    <a:lnT w="9525">
                      <a:solidFill>
                        <a:srgbClr val="DADCDD"/>
                      </a:solidFill>
                      <a:prstDash val="solid"/>
                    </a:lnT>
                    <a:lnB w="9525">
                      <a:solidFill>
                        <a:srgbClr val="000000"/>
                      </a:solidFill>
                      <a:prstDash val="solid"/>
                    </a:lnB>
                  </a:tcPr>
                </a:tc>
                <a:extLst>
                  <a:ext uri="{0D108BD9-81ED-4DB2-BD59-A6C34878D82A}">
                    <a16:rowId xmlns:a16="http://schemas.microsoft.com/office/drawing/2014/main" xmlns="" val="10017"/>
                  </a:ext>
                </a:extLst>
              </a:tr>
            </a:tbl>
          </a:graphicData>
        </a:graphic>
      </p:graphicFrame>
      <p:sp>
        <p:nvSpPr>
          <p:cNvPr id="6" name="Ellipse 5">
            <a:extLst>
              <a:ext uri="{FF2B5EF4-FFF2-40B4-BE49-F238E27FC236}">
                <a16:creationId xmlns:a16="http://schemas.microsoft.com/office/drawing/2014/main" xmlns="" id="{C5643E4A-F205-174E-8E43-A03F07096632}"/>
              </a:ext>
            </a:extLst>
          </p:cNvPr>
          <p:cNvSpPr/>
          <p:nvPr/>
        </p:nvSpPr>
        <p:spPr>
          <a:xfrm>
            <a:off x="3840481" y="24937"/>
            <a:ext cx="2693323" cy="531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759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560" y="124692"/>
            <a:ext cx="8687537" cy="287749"/>
          </a:xfrm>
          <a:prstGeom prst="rect">
            <a:avLst/>
          </a:prstGeom>
        </p:spPr>
        <p:txBody>
          <a:bodyPr vert="horz" wrap="square" lIns="0" tIns="10646" rIns="0" bIns="0" rtlCol="0">
            <a:spAutoFit/>
          </a:bodyPr>
          <a:lstStyle/>
          <a:p>
            <a:pPr marL="11206">
              <a:spcBef>
                <a:spcPts val="84"/>
              </a:spcBef>
            </a:pPr>
            <a:r>
              <a:rPr sz="1800" spc="18" dirty="0"/>
              <a:t>Rheumatology </a:t>
            </a:r>
            <a:r>
              <a:rPr sz="1800" spc="26" dirty="0"/>
              <a:t>Curriculum </a:t>
            </a:r>
            <a:r>
              <a:rPr sz="1800" spc="31" dirty="0"/>
              <a:t>Map</a:t>
            </a:r>
            <a:r>
              <a:rPr sz="1800" spc="-57" dirty="0"/>
              <a:t> </a:t>
            </a:r>
            <a:r>
              <a:rPr sz="1800" spc="4" dirty="0"/>
              <a:t>Sample</a:t>
            </a:r>
            <a:r>
              <a:rPr lang="fr-CA" sz="1800" spc="4" dirty="0"/>
              <a:t>: </a:t>
            </a:r>
            <a:r>
              <a:rPr lang="fr-CA" sz="1800" spc="4" dirty="0" err="1"/>
              <a:t>number</a:t>
            </a:r>
            <a:r>
              <a:rPr lang="fr-CA" sz="1800" spc="4" dirty="0"/>
              <a:t> of times, RTE in </a:t>
            </a:r>
            <a:r>
              <a:rPr lang="fr-CA" sz="1800" spc="4" dirty="0" err="1"/>
              <a:t>which</a:t>
            </a:r>
            <a:r>
              <a:rPr lang="fr-CA" sz="1800" spc="4" dirty="0"/>
              <a:t> </a:t>
            </a:r>
            <a:r>
              <a:rPr lang="fr-CA" sz="1800" spc="4" dirty="0" err="1"/>
              <a:t>context</a:t>
            </a:r>
            <a:endParaRPr sz="1800" dirty="0"/>
          </a:p>
        </p:txBody>
      </p:sp>
      <p:sp>
        <p:nvSpPr>
          <p:cNvPr id="3" name="object 3"/>
          <p:cNvSpPr/>
          <p:nvPr/>
        </p:nvSpPr>
        <p:spPr>
          <a:xfrm>
            <a:off x="3" y="463046"/>
            <a:ext cx="8882095" cy="4555764"/>
          </a:xfrm>
          <a:prstGeom prst="rect">
            <a:avLst/>
          </a:prstGeom>
          <a:blipFill>
            <a:blip r:embed="rId3" cstate="print"/>
            <a:stretch>
              <a:fillRect/>
            </a:stretch>
          </a:blipFill>
        </p:spPr>
        <p:txBody>
          <a:bodyPr wrap="square" lIns="0" tIns="0" rIns="0" bIns="0" rtlCol="0"/>
          <a:lstStyle/>
          <a:p>
            <a:endParaRPr sz="1235"/>
          </a:p>
        </p:txBody>
      </p:sp>
      <p:sp>
        <p:nvSpPr>
          <p:cNvPr id="4" name="Ellipse 3">
            <a:extLst>
              <a:ext uri="{FF2B5EF4-FFF2-40B4-BE49-F238E27FC236}">
                <a16:creationId xmlns:a16="http://schemas.microsoft.com/office/drawing/2014/main" xmlns="" id="{17FF70A9-762C-1F4C-9291-30E0010523CB}"/>
              </a:ext>
            </a:extLst>
          </p:cNvPr>
          <p:cNvSpPr/>
          <p:nvPr/>
        </p:nvSpPr>
        <p:spPr>
          <a:xfrm>
            <a:off x="4222866" y="0"/>
            <a:ext cx="4305992" cy="531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9BAE4B43-30D2-594A-B033-97597E83592C}"/>
              </a:ext>
            </a:extLst>
          </p:cNvPr>
          <p:cNvSpPr/>
          <p:nvPr/>
        </p:nvSpPr>
        <p:spPr>
          <a:xfrm>
            <a:off x="8345981" y="531092"/>
            <a:ext cx="536117" cy="1064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8533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Worksheet </a:t>
            </a:r>
            <a:r>
              <a:rPr lang="en-US" dirty="0"/>
              <a:t>activity </a:t>
            </a:r>
          </a:p>
        </p:txBody>
      </p:sp>
      <p:sp>
        <p:nvSpPr>
          <p:cNvPr id="6" name="Content Placeholder 5"/>
          <p:cNvSpPr>
            <a:spLocks noGrp="1"/>
          </p:cNvSpPr>
          <p:nvPr>
            <p:ph idx="1"/>
          </p:nvPr>
        </p:nvSpPr>
        <p:spPr>
          <a:xfrm>
            <a:off x="621155" y="1204327"/>
            <a:ext cx="7886700" cy="3263504"/>
          </a:xfrm>
        </p:spPr>
        <p:txBody>
          <a:bodyPr/>
          <a:lstStyle/>
          <a:p>
            <a:pPr marL="0" lvl="0" indent="0">
              <a:buNone/>
            </a:pPr>
            <a:r>
              <a:rPr lang="en-CA" dirty="0" smtClean="0"/>
              <a:t>Starting </a:t>
            </a:r>
            <a:r>
              <a:rPr lang="en-CA" dirty="0"/>
              <a:t>with the work done during steps </a:t>
            </a:r>
            <a:r>
              <a:rPr lang="en-CA" dirty="0" smtClean="0"/>
              <a:t>1-3, </a:t>
            </a:r>
            <a:r>
              <a:rPr lang="en-CA" dirty="0"/>
              <a:t>review steps 4, 5, 6 &amp; 7 on the worksheet and </a:t>
            </a:r>
            <a:r>
              <a:rPr lang="en-CA" dirty="0" smtClean="0"/>
              <a:t>jot </a:t>
            </a:r>
            <a:r>
              <a:rPr lang="en-CA" dirty="0"/>
              <a:t>down some notes on: </a:t>
            </a:r>
          </a:p>
          <a:p>
            <a:pPr marL="0" lvl="0" indent="0">
              <a:buNone/>
            </a:pPr>
            <a:r>
              <a:rPr lang="en-CA" dirty="0"/>
              <a:t>Try mapping </a:t>
            </a:r>
            <a:r>
              <a:rPr lang="en-CA" dirty="0" smtClean="0"/>
              <a:t>a few </a:t>
            </a:r>
            <a:r>
              <a:rPr lang="en-CA" dirty="0"/>
              <a:t>EPAs with learning experiences and rotations</a:t>
            </a:r>
          </a:p>
          <a:p>
            <a:pPr indent="-457200"/>
            <a:r>
              <a:rPr lang="en-CA" dirty="0"/>
              <a:t>	Does the progression make sense?</a:t>
            </a:r>
          </a:p>
          <a:p>
            <a:pPr indent="-457200"/>
            <a:r>
              <a:rPr lang="en-CA" dirty="0"/>
              <a:t>	Are there gaps or redundancies?</a:t>
            </a:r>
          </a:p>
          <a:p>
            <a:pPr marL="0" lvl="0" indent="0">
              <a:buNone/>
            </a:pPr>
            <a:r>
              <a:rPr lang="en-CA" sz="2400" b="1" i="1" dirty="0" smtClean="0"/>
              <a:t>Use your own EPAs or see samples on the next slide.</a:t>
            </a:r>
            <a:endParaRPr lang="en-US" sz="2400" b="1"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23</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4294967295"/>
          </p:nvPr>
        </p:nvSpPr>
        <p:spPr>
          <a:xfrm>
            <a:off x="8674100" y="4899025"/>
            <a:ext cx="469900" cy="239713"/>
          </a:xfrm>
        </p:spPr>
        <p:txBody>
          <a:bodyPr/>
          <a:lstStyle/>
          <a:p>
            <a:fld id="{2066355A-084C-D24E-9AD2-7E4FC41EA627}" type="slidenum">
              <a:rPr lang="en-US" smtClean="0"/>
              <a:pPr/>
              <a:t>24</a:t>
            </a:fld>
            <a:endParaRPr lang="en-US" dirty="0"/>
          </a:p>
        </p:txBody>
      </p:sp>
      <p:sp>
        <p:nvSpPr>
          <p:cNvPr id="7" name="Rectangle 6">
            <a:extLst>
              <a:ext uri="{FF2B5EF4-FFF2-40B4-BE49-F238E27FC236}">
                <a16:creationId xmlns:a16="http://schemas.microsoft.com/office/drawing/2014/main" xmlns="" id="{7E11E459-6628-7C4A-B66B-D3EB7B92B557}"/>
              </a:ext>
            </a:extLst>
          </p:cNvPr>
          <p:cNvSpPr/>
          <p:nvPr/>
        </p:nvSpPr>
        <p:spPr>
          <a:xfrm>
            <a:off x="0" y="576801"/>
            <a:ext cx="9958646" cy="4302716"/>
          </a:xfrm>
          <a:prstGeom prst="rect">
            <a:avLst/>
          </a:prstGeom>
        </p:spPr>
        <p:txBody>
          <a:bodyPr wrap="square">
            <a:spAutoFit/>
          </a:bodyPr>
          <a:lstStyle/>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i="1"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0A7B145D-CFC8-FF4D-8277-EF1D18975A27}"/>
              </a:ext>
            </a:extLst>
          </p:cNvPr>
          <p:cNvSpPr/>
          <p:nvPr/>
        </p:nvSpPr>
        <p:spPr>
          <a:xfrm>
            <a:off x="132210" y="126025"/>
            <a:ext cx="8879580" cy="6723764"/>
          </a:xfrm>
          <a:prstGeom prst="rect">
            <a:avLst/>
          </a:prstGeom>
        </p:spPr>
        <p:txBody>
          <a:bodyPr wrap="square">
            <a:spAutoFit/>
          </a:bodyPr>
          <a:lstStyle/>
          <a:p>
            <a:pPr algn="ctr">
              <a:lnSpc>
                <a:spcPct val="107000"/>
              </a:lnSpc>
              <a:spcAft>
                <a:spcPts val="800"/>
              </a:spcAft>
            </a:pPr>
            <a:r>
              <a:rPr lang="en-US"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Generic EPAs</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Initiating a comprehensive clinical assessment of an acute situation</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Recognize urgent situation and seek help</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proposing management for common clinical conditions</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457200"/>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Identifying issues with medication use and making suggestions for optimal prescribing</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itchFamily="2" charset="2"/>
              <a:buChar char=""/>
            </a:pPr>
            <a:r>
              <a:rPr lang="en-US"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Counselling patients/families regarding diagnosis and treatment plans for a broad range of diseases </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itchFamily="2" charset="2"/>
              <a:buChar char=""/>
            </a:pPr>
            <a:r>
              <a:rPr lang="en-US"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Completing written documentation for complex patient car</a:t>
            </a:r>
          </a:p>
          <a:p>
            <a:pPr marL="342900" indent="-342900">
              <a:buFont typeface="Symbol" pitchFamily="2" charset="2"/>
              <a:buChar char=""/>
            </a:pPr>
            <a:r>
              <a:rPr lang="en-US"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Working with the interprofessional team to coordinate the care of patients</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Teaching and supervising junior learners </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patients with multiple co-morbidities across the spectrum of frailty</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Determining patients’ capacity for decision-making </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managing complex psycho-social issues unique to vulnerable patients</a:t>
            </a:r>
          </a:p>
          <a:p>
            <a:pPr marL="34290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end-of-life care in older adults</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Contributing to the improvement of health care delivery for older people in teams, organizations, and systems</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itchFamily="2" charset="2"/>
              <a:buChar char=""/>
            </a:pPr>
            <a:r>
              <a:rPr lang="en-US" sz="1800" dirty="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Planning and completing personalized training experiences aligned with career plans </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457200"/>
            <a:r>
              <a:rPr lang="en-US" sz="1800" dirty="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and/or specific learning needs </a:t>
            </a:r>
            <a:r>
              <a:rPr lang="en-US"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 </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itchFamily="2" charset="2"/>
              <a:buChar char=""/>
            </a:pPr>
            <a:r>
              <a:rPr lang="en-US"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Delivering scholarly teaching to a variety of audiences, including peers, junior trainees and/or other health professionals </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itchFamily="2" charset="2"/>
              <a:buChar char=""/>
            </a:pPr>
            <a:r>
              <a:rPr lang="en-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one’s practice</a:t>
            </a: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itchFamily="2" charset="2"/>
              <a:buChar char=""/>
            </a:pPr>
            <a:endParaRPr lang="fr-CA" sz="18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24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or comments?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1705" y="1370013"/>
            <a:ext cx="390059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25</a:t>
            </a:fld>
            <a:endParaRPr lang="en-US" dirty="0"/>
          </a:p>
        </p:txBody>
      </p:sp>
    </p:spTree>
    <p:extLst>
      <p:ext uri="{BB962C8B-B14F-4D97-AF65-F5344CB8AC3E}">
        <p14:creationId xmlns:p14="http://schemas.microsoft.com/office/powerpoint/2010/main" val="176601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26</a:t>
            </a:fld>
            <a:endParaRPr lang="en-US" dirty="0"/>
          </a:p>
        </p:txBody>
      </p:sp>
      <p:sp>
        <p:nvSpPr>
          <p:cNvPr id="7" name="Rectangle 6">
            <a:extLst>
              <a:ext uri="{FF2B5EF4-FFF2-40B4-BE49-F238E27FC236}">
                <a16:creationId xmlns:a16="http://schemas.microsoft.com/office/drawing/2014/main" xmlns="" id="{7E11E459-6628-7C4A-B66B-D3EB7B92B557}"/>
              </a:ext>
            </a:extLst>
          </p:cNvPr>
          <p:cNvSpPr/>
          <p:nvPr/>
        </p:nvSpPr>
        <p:spPr>
          <a:xfrm>
            <a:off x="0" y="0"/>
            <a:ext cx="9958646" cy="12575750"/>
          </a:xfrm>
          <a:prstGeom prst="rect">
            <a:avLst/>
          </a:prstGeom>
        </p:spPr>
        <p:txBody>
          <a:bodyPr wrap="square">
            <a:spAutoFit/>
          </a:bodyPr>
          <a:lstStyle/>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TTD</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Initiating a comprehensive geriatric assessment (CGA) an</a:t>
            </a: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proposing management for older adults with common conditions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Foundations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Performing comprehensive geriatric assessments (CGA)</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Diagnosing and managing older patients with common medical conditions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diagnosing and managing common neuro-cognitive disorders with typical presentations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Diagnosing and initiating management of patients in delirium</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Identifying issues with medication use and making suggestions for optimal prescribing</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managing patients with a fall risk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Teaching and supervising junior learners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Core</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older adults with functional decline using comprehensive geriatric assessment (CGA)</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older adults with multiple co-morbidities across the spectrum of frailty</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Determining patients’ capacity for decision-making</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managing patients with complex and/or uncommon neuro-cognitive presentations</a:t>
            </a: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Preventing and managing delirium</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managing older adults with uncomplicated mental health conditions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end-of-life care in older adults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Assessing and managing complex psycho-social issues unique to vulnerable older adults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Running family and team meetings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TTP</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Managing the Geriatrician’s practice</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Contributing to the improvement of health care in teams, organizations, and systems</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600" dirty="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Planning and completing personalized training experiences aligned with career plans and/or specific learning needs (Elective)</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SA</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Developing and implementing a continuing personal development plan geared to setting of future practice</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Advancing Geriatric Medicine through scholarly work</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i="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endParaRPr lang="fr-CA" sz="1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CA" sz="1600" dirty="0">
                <a:latin typeface="Calibri" panose="020F0502020204030204" pitchFamily="34" charset="0"/>
                <a:ea typeface="Calibri" panose="020F0502020204030204" pitchFamily="34" charset="0"/>
                <a:cs typeface="Calibri" panose="020F0502020204030204" pitchFamily="34" charset="0"/>
              </a:rPr>
              <a:t>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66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8. Ensure the program complies with accreditation standards</a:t>
            </a:r>
          </a:p>
        </p:txBody>
      </p:sp>
      <p:sp>
        <p:nvSpPr>
          <p:cNvPr id="6" name="Content Placeholder 5"/>
          <p:cNvSpPr>
            <a:spLocks noGrp="1"/>
          </p:cNvSpPr>
          <p:nvPr>
            <p:ph idx="1"/>
          </p:nvPr>
        </p:nvSpPr>
        <p:spPr>
          <a:xfrm>
            <a:off x="628650" y="1534111"/>
            <a:ext cx="7886700" cy="3263504"/>
          </a:xfrm>
        </p:spPr>
        <p:txBody>
          <a:bodyPr/>
          <a:lstStyle/>
          <a:p>
            <a:pPr>
              <a:lnSpc>
                <a:spcPct val="100000"/>
              </a:lnSpc>
            </a:pPr>
            <a:r>
              <a:rPr lang="en-CA" sz="2000" dirty="0"/>
              <a:t>Check the accreditation standards again to ensure that your program remains compliant.</a:t>
            </a:r>
          </a:p>
          <a:p>
            <a:pPr>
              <a:lnSpc>
                <a:spcPct val="100000"/>
              </a:lnSpc>
            </a:pPr>
            <a:r>
              <a:rPr lang="en-CA" sz="2000" dirty="0"/>
              <a:t>See accreditation template.</a:t>
            </a:r>
          </a:p>
          <a:p>
            <a:pPr>
              <a:lnSpc>
                <a:spcPct val="100000"/>
              </a:lnSpc>
            </a:pPr>
            <a:r>
              <a:rPr lang="en-CA" sz="2000" dirty="0"/>
              <a:t>Remember your Pathways document can help!</a:t>
            </a:r>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27</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9. Prepare to launch your new curriculum</a:t>
            </a:r>
          </a:p>
        </p:txBody>
      </p:sp>
      <p:sp>
        <p:nvSpPr>
          <p:cNvPr id="6" name="Content Placeholder 5"/>
          <p:cNvSpPr>
            <a:spLocks noGrp="1"/>
          </p:cNvSpPr>
          <p:nvPr>
            <p:ph idx="1"/>
          </p:nvPr>
        </p:nvSpPr>
        <p:spPr>
          <a:xfrm>
            <a:off x="628650" y="1241802"/>
            <a:ext cx="7886700" cy="3263504"/>
          </a:xfrm>
        </p:spPr>
        <p:txBody>
          <a:bodyPr/>
          <a:lstStyle/>
          <a:p>
            <a:pPr>
              <a:lnSpc>
                <a:spcPct val="100000"/>
              </a:lnSpc>
              <a:buSzPts val="2590"/>
            </a:pPr>
            <a:r>
              <a:rPr lang="en-CA" sz="1800" dirty="0"/>
              <a:t>Start by discussing the new curriculum map with your department/division chair/chief. </a:t>
            </a:r>
          </a:p>
          <a:p>
            <a:pPr>
              <a:lnSpc>
                <a:spcPct val="100000"/>
              </a:lnSpc>
              <a:buSzPts val="2590"/>
            </a:pPr>
            <a:r>
              <a:rPr lang="en-CA" sz="1800" dirty="0" smtClean="0"/>
              <a:t>Make </a:t>
            </a:r>
            <a:r>
              <a:rPr lang="en-CA" sz="1800" dirty="0"/>
              <a:t>sure your Competence Committee understands the new curriculum map. </a:t>
            </a:r>
          </a:p>
          <a:p>
            <a:pPr>
              <a:lnSpc>
                <a:spcPct val="100000"/>
              </a:lnSpc>
              <a:buSzPts val="2590"/>
            </a:pPr>
            <a:r>
              <a:rPr lang="en-CA" sz="1800" dirty="0" smtClean="0"/>
              <a:t>Communicate </a:t>
            </a:r>
            <a:r>
              <a:rPr lang="en-CA" sz="1800" dirty="0"/>
              <a:t>new expectations with off service rotations well in advance.</a:t>
            </a:r>
          </a:p>
          <a:p>
            <a:pPr>
              <a:lnSpc>
                <a:spcPct val="100000"/>
              </a:lnSpc>
              <a:buSzPts val="2590"/>
            </a:pPr>
            <a:r>
              <a:rPr lang="en-CA" sz="1800" dirty="0" smtClean="0"/>
              <a:t>Don’t </a:t>
            </a:r>
            <a:r>
              <a:rPr lang="en-CA" sz="1800" dirty="0"/>
              <a:t>forget the following in preparing for implementation:</a:t>
            </a:r>
          </a:p>
          <a:p>
            <a:pPr marL="685800" lvl="1" indent="-228600">
              <a:lnSpc>
                <a:spcPct val="100000"/>
              </a:lnSpc>
              <a:spcBef>
                <a:spcPts val="1200"/>
              </a:spcBef>
              <a:buSzPts val="2220"/>
              <a:buChar char="•"/>
            </a:pPr>
            <a:r>
              <a:rPr lang="en-CA" dirty="0"/>
              <a:t>Allow time for faculty development for teachers. </a:t>
            </a:r>
          </a:p>
          <a:p>
            <a:pPr marL="685800" lvl="1" indent="-228600">
              <a:lnSpc>
                <a:spcPct val="100000"/>
              </a:lnSpc>
              <a:spcBef>
                <a:spcPts val="1200"/>
              </a:spcBef>
              <a:buSzPts val="2220"/>
              <a:buChar char="•"/>
            </a:pPr>
            <a:r>
              <a:rPr lang="en-CA" dirty="0"/>
              <a:t>Orient your residents and let them know the expectations for them, as well as for their senior resident role models.  </a:t>
            </a:r>
          </a:p>
          <a:p>
            <a:endParaRPr lang="en-US" sz="1800"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28</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10. Evaluate your program regularly with the goal of continuous improvement</a:t>
            </a:r>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29</a:t>
            </a:fld>
            <a:endParaRPr lang="en-US" dirty="0"/>
          </a:p>
        </p:txBody>
      </p:sp>
      <p:sp>
        <p:nvSpPr>
          <p:cNvPr id="6" name="Content Placeholder 5"/>
          <p:cNvSpPr>
            <a:spLocks noGrp="1"/>
          </p:cNvSpPr>
          <p:nvPr>
            <p:ph idx="4294967295"/>
          </p:nvPr>
        </p:nvSpPr>
        <p:spPr>
          <a:xfrm>
            <a:off x="730250" y="1437807"/>
            <a:ext cx="8413750" cy="3335338"/>
          </a:xfrm>
        </p:spPr>
        <p:txBody>
          <a:bodyPr/>
          <a:lstStyle/>
          <a:p>
            <a:pPr marL="228600" lvl="0" indent="-228600">
              <a:lnSpc>
                <a:spcPct val="100000"/>
              </a:lnSpc>
              <a:spcBef>
                <a:spcPts val="0"/>
              </a:spcBef>
              <a:buSzPts val="2380"/>
            </a:pPr>
            <a:r>
              <a:rPr lang="en-CA" sz="1800" dirty="0">
                <a:latin typeface="Verdana" panose="020B0604030504040204" pitchFamily="34" charset="0"/>
                <a:ea typeface="Verdana" panose="020B0604030504040204" pitchFamily="34" charset="0"/>
                <a:cs typeface="Verdana" panose="020B0604030504040204" pitchFamily="34" charset="0"/>
              </a:rPr>
              <a:t>Curriculum mapping is a transparent, dynamic and iterative process – communicate any difficulty with the specialty committee</a:t>
            </a:r>
          </a:p>
          <a:p>
            <a:pPr marL="228600" lvl="0" indent="-228600">
              <a:lnSpc>
                <a:spcPct val="100000"/>
              </a:lnSpc>
              <a:buSzPts val="2380"/>
            </a:pPr>
            <a:r>
              <a:rPr lang="en-CA" sz="1800" dirty="0">
                <a:latin typeface="Verdana" panose="020B0604030504040204" pitchFamily="34" charset="0"/>
                <a:ea typeface="Verdana" panose="020B0604030504040204" pitchFamily="34" charset="0"/>
                <a:cs typeface="Verdana" panose="020B0604030504040204" pitchFamily="34" charset="0"/>
              </a:rPr>
              <a:t>Engage colleagues and residents in validating  and adapting your program to improve the logical progression of training and help residents to become competent.</a:t>
            </a:r>
          </a:p>
          <a:p>
            <a:pPr marL="228600" lvl="0" indent="-228600">
              <a:lnSpc>
                <a:spcPct val="100000"/>
              </a:lnSpc>
              <a:buSzPts val="2380"/>
            </a:pPr>
            <a:r>
              <a:rPr lang="en-CA" sz="1800" dirty="0">
                <a:latin typeface="Verdana" panose="020B0604030504040204" pitchFamily="34" charset="0"/>
                <a:ea typeface="Verdana" panose="020B0604030504040204" pitchFamily="34" charset="0"/>
                <a:cs typeface="Verdana" panose="020B0604030504040204" pitchFamily="34" charset="0"/>
              </a:rPr>
              <a:t>Make adjustments based on results. I.e., what is working well, and not so well.</a:t>
            </a:r>
          </a:p>
          <a:p>
            <a:pPr marL="0" lvl="0" indent="0">
              <a:lnSpc>
                <a:spcPct val="100000"/>
              </a:lnSpc>
              <a:buSzPts val="2380"/>
              <a:buNone/>
            </a:pPr>
            <a:endParaRPr lang="en-CA" sz="1800" i="1" dirty="0">
              <a:latin typeface="Verdana" panose="020B0604030504040204" pitchFamily="34" charset="0"/>
              <a:ea typeface="Verdana" panose="020B0604030504040204" pitchFamily="34" charset="0"/>
              <a:cs typeface="Verdana" panose="020B0604030504040204" pitchFamily="34" charset="0"/>
            </a:endParaRPr>
          </a:p>
          <a:p>
            <a:pPr marL="0" lvl="0" indent="0">
              <a:lnSpc>
                <a:spcPct val="100000"/>
              </a:lnSpc>
              <a:buSzPts val="2380"/>
              <a:buNone/>
            </a:pPr>
            <a:r>
              <a:rPr lang="en-CA" sz="1800" i="1" dirty="0">
                <a:latin typeface="Verdana" panose="020B0604030504040204" pitchFamily="34" charset="0"/>
                <a:ea typeface="Verdana" panose="020B0604030504040204" pitchFamily="34" charset="0"/>
                <a:cs typeface="Verdana" panose="020B0604030504040204" pitchFamily="34" charset="0"/>
              </a:rPr>
              <a:t>Remember that EPAs are not the only assessment method; consider the other assessment tools available.</a:t>
            </a:r>
          </a:p>
          <a:p>
            <a:endParaRPr lang="en-US" sz="2000"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Content Placeholder 5"/>
          <p:cNvSpPr>
            <a:spLocks noGrp="1"/>
          </p:cNvSpPr>
          <p:nvPr>
            <p:ph idx="1"/>
          </p:nvPr>
        </p:nvSpPr>
        <p:spPr/>
        <p:txBody>
          <a:bodyPr/>
          <a:lstStyle/>
          <a:p>
            <a:pPr marL="685800" lvl="1" indent="-228600">
              <a:lnSpc>
                <a:spcPct val="110000"/>
              </a:lnSpc>
              <a:spcBef>
                <a:spcPts val="0"/>
              </a:spcBef>
              <a:buSzPts val="2800"/>
              <a:buChar char="•"/>
            </a:pPr>
            <a:r>
              <a:rPr lang="en-CA" sz="2000" dirty="0"/>
              <a:t>Overview of Curriculum Mapping</a:t>
            </a:r>
          </a:p>
          <a:p>
            <a:pPr marL="685800" lvl="1" indent="-228600">
              <a:lnSpc>
                <a:spcPct val="110000"/>
              </a:lnSpc>
              <a:spcBef>
                <a:spcPts val="600"/>
              </a:spcBef>
              <a:buSzPts val="2800"/>
              <a:buChar char="•"/>
            </a:pPr>
            <a:r>
              <a:rPr lang="en-CA" sz="2000" dirty="0"/>
              <a:t>What and Why </a:t>
            </a:r>
          </a:p>
          <a:p>
            <a:pPr marL="685800" lvl="1" indent="-228600">
              <a:lnSpc>
                <a:spcPct val="110000"/>
              </a:lnSpc>
              <a:spcBef>
                <a:spcPts val="600"/>
              </a:spcBef>
              <a:buSzPts val="2800"/>
              <a:buChar char="•"/>
            </a:pPr>
            <a:r>
              <a:rPr lang="en-CA" sz="2000" dirty="0"/>
              <a:t>10 practical key steps for curriculum mapping</a:t>
            </a:r>
          </a:p>
          <a:p>
            <a:pPr marL="685800" lvl="1" indent="-228600">
              <a:lnSpc>
                <a:spcPct val="110000"/>
              </a:lnSpc>
              <a:spcBef>
                <a:spcPts val="600"/>
              </a:spcBef>
              <a:buSzPts val="2800"/>
              <a:buChar char="•"/>
            </a:pPr>
            <a:r>
              <a:rPr lang="en-CA" sz="2000" dirty="0"/>
              <a:t>Drafting a sample map</a:t>
            </a:r>
          </a:p>
          <a:p>
            <a:pPr marL="685800" lvl="1" indent="-228600">
              <a:lnSpc>
                <a:spcPct val="110000"/>
              </a:lnSpc>
              <a:spcBef>
                <a:spcPts val="600"/>
              </a:spcBef>
              <a:buSzPts val="2800"/>
              <a:buChar char="•"/>
            </a:pPr>
            <a:r>
              <a:rPr lang="en-CA" sz="2000" dirty="0"/>
              <a:t>Pitfalls in curriculum mapping</a:t>
            </a:r>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3</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pitfalls </a:t>
            </a:r>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30</a:t>
            </a:fld>
            <a:endParaRPr lang="en-US" dirty="0"/>
          </a:p>
        </p:txBody>
      </p:sp>
      <p:sp>
        <p:nvSpPr>
          <p:cNvPr id="6" name="Content Placeholder 5"/>
          <p:cNvSpPr>
            <a:spLocks noGrp="1"/>
          </p:cNvSpPr>
          <p:nvPr>
            <p:ph idx="4294967295"/>
          </p:nvPr>
        </p:nvSpPr>
        <p:spPr>
          <a:xfrm>
            <a:off x="1365250" y="1381125"/>
            <a:ext cx="7778750" cy="3165475"/>
          </a:xfrm>
        </p:spPr>
        <p:txBody>
          <a:bodyPr/>
          <a:lstStyle/>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Failing to communicate expectations</a:t>
            </a:r>
          </a:p>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Unbalanced expectations</a:t>
            </a:r>
          </a:p>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EPAs mapped to wrong stage/rotation</a:t>
            </a:r>
          </a:p>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EPA not owned or required by any rotation</a:t>
            </a:r>
          </a:p>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Non-rotation based program issues</a:t>
            </a:r>
          </a:p>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Equating rotation value to EPA link alone</a:t>
            </a:r>
          </a:p>
          <a:p>
            <a:pPr indent="-457200">
              <a:lnSpc>
                <a:spcPct val="100000"/>
              </a:lnSpc>
            </a:pPr>
            <a:r>
              <a:rPr lang="en-CA" dirty="0">
                <a:latin typeface="Verdana" panose="020B0604030504040204" pitchFamily="34" charset="0"/>
                <a:ea typeface="Verdana" panose="020B0604030504040204" pitchFamily="34" charset="0"/>
                <a:cs typeface="Verdana" panose="020B0604030504040204" pitchFamily="34" charset="0"/>
              </a:rPr>
              <a:t>Forgetting about other assessment tools</a:t>
            </a:r>
          </a:p>
          <a:p>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Recap: 10 key tips for successful curriculum mapping </a:t>
            </a:r>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31</a:t>
            </a:fld>
            <a:endParaRPr lang="en-US" dirty="0"/>
          </a:p>
        </p:txBody>
      </p:sp>
      <p:sp>
        <p:nvSpPr>
          <p:cNvPr id="7" name="Content Placeholder 5"/>
          <p:cNvSpPr txBox="1">
            <a:spLocks/>
          </p:cNvSpPr>
          <p:nvPr/>
        </p:nvSpPr>
        <p:spPr>
          <a:xfrm>
            <a:off x="666124" y="1226813"/>
            <a:ext cx="8327974" cy="3263504"/>
          </a:xfrm>
          <a:prstGeom prst="rect">
            <a:avLst/>
          </a:prstGeom>
        </p:spPr>
        <p:txBody>
          <a:bodyPr/>
          <a:lstStyle>
            <a:lvl1pPr marL="171450" indent="-171450" algn="l" defTabSz="685800" rtl="0" eaLnBrk="1" latinLnBrk="0" hangingPunct="1">
              <a:lnSpc>
                <a:spcPct val="90000"/>
              </a:lnSpc>
              <a:spcBef>
                <a:spcPts val="1200"/>
              </a:spcBef>
              <a:buClr>
                <a:schemeClr val="accent1"/>
              </a:buClr>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825"/>
              </a:spcBef>
              <a:buClr>
                <a:schemeClr val="accent3"/>
              </a:buClr>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825"/>
              </a:spcBef>
              <a:buClr>
                <a:schemeClr val="tx2"/>
              </a:buClr>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825"/>
              </a:spcBef>
              <a:buClr>
                <a:schemeClr val="accent1"/>
              </a:buClr>
              <a:buSzPct val="90000"/>
              <a:buFont typeface="Courier New" panose="02070309020205020404" pitchFamily="49" charset="0"/>
              <a:buChar char="o"/>
              <a:defRPr sz="140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825"/>
              </a:spcBef>
              <a:buFont typeface="System Font Regular"/>
              <a:buChar char="–"/>
              <a:defRPr sz="140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indent="-457200">
              <a:spcBef>
                <a:spcPts val="0"/>
              </a:spcBef>
              <a:buSzPts val="2000"/>
              <a:buFont typeface="Calibri"/>
              <a:buAutoNum type="arabicPeriod"/>
            </a:pPr>
            <a:r>
              <a:rPr lang="en-CA" sz="1900" dirty="0" smtClean="0">
                <a:latin typeface="Calibri" panose="020F0502020204030204" pitchFamily="34" charset="0"/>
                <a:cs typeface="Calibri" panose="020F0502020204030204" pitchFamily="34" charset="0"/>
              </a:rPr>
              <a:t>Assemble a dynamic team </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Review/develop your program’s mission and/or goals</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Review your existing curriculum </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Map the EPAs </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Review your rotations</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Distribute the EPAs (and assessment tools) across the stages of the program</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Ensure logical progression of learning while incorporating formal </a:t>
            </a:r>
            <a:br>
              <a:rPr lang="en-CA" sz="1900" dirty="0" smtClean="0">
                <a:latin typeface="Calibri" panose="020F0502020204030204" pitchFamily="34" charset="0"/>
                <a:cs typeface="Calibri" panose="020F0502020204030204" pitchFamily="34" charset="0"/>
              </a:rPr>
            </a:br>
            <a:r>
              <a:rPr lang="en-CA" sz="1900" dirty="0" smtClean="0">
                <a:latin typeface="Calibri" panose="020F0502020204030204" pitchFamily="34" charset="0"/>
                <a:cs typeface="Calibri" panose="020F0502020204030204" pitchFamily="34" charset="0"/>
              </a:rPr>
              <a:t>     observation/feedback opportunities</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Ensure your program complies with accreditation standards</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Prepare to launch the new curriculum</a:t>
            </a:r>
          </a:p>
          <a:p>
            <a:pPr indent="-457200">
              <a:spcBef>
                <a:spcPts val="600"/>
              </a:spcBef>
              <a:buSzPts val="2000"/>
              <a:buFont typeface="Calibri"/>
              <a:buAutoNum type="arabicPeriod"/>
            </a:pPr>
            <a:r>
              <a:rPr lang="en-CA" sz="1900" dirty="0" smtClean="0">
                <a:latin typeface="Calibri" panose="020F0502020204030204" pitchFamily="34" charset="0"/>
                <a:cs typeface="Calibri" panose="020F0502020204030204" pitchFamily="34" charset="0"/>
              </a:rPr>
              <a:t>Evaluate your program regularly with the goal of continuous improvement</a:t>
            </a:r>
          </a:p>
          <a:p>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or comments?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00209" y="904089"/>
            <a:ext cx="3900590"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32</a:t>
            </a:fld>
            <a:endParaRPr lang="en-US" dirty="0"/>
          </a:p>
        </p:txBody>
      </p:sp>
      <p:sp>
        <p:nvSpPr>
          <p:cNvPr id="2" name="TextBox 1"/>
          <p:cNvSpPr txBox="1"/>
          <p:nvPr/>
        </p:nvSpPr>
        <p:spPr>
          <a:xfrm>
            <a:off x="681707" y="2403045"/>
            <a:ext cx="6305107" cy="369332"/>
          </a:xfrm>
          <a:prstGeom prst="rect">
            <a:avLst/>
          </a:prstGeom>
          <a:noFill/>
        </p:spPr>
        <p:txBody>
          <a:bodyPr wrap="square" rtlCol="0">
            <a:spAutoFit/>
          </a:bodyPr>
          <a:lstStyle/>
          <a:p>
            <a:r>
              <a:rPr lang="en-CA" sz="18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cbd@royalcollege.ca</a:t>
            </a:r>
            <a:endParaRPr lang="en-CA"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703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Measuring Progression</a:t>
            </a:r>
          </a:p>
        </p:txBody>
      </p:sp>
      <p:sp>
        <p:nvSpPr>
          <p:cNvPr id="6" name="Content Placeholder 5"/>
          <p:cNvSpPr>
            <a:spLocks noGrp="1"/>
          </p:cNvSpPr>
          <p:nvPr>
            <p:ph idx="1"/>
          </p:nvPr>
        </p:nvSpPr>
        <p:spPr/>
        <p:txBody>
          <a:bodyPr/>
          <a:lstStyle/>
          <a:p>
            <a:pPr marL="228600" lvl="0" indent="-228600">
              <a:lnSpc>
                <a:spcPct val="90000"/>
              </a:lnSpc>
              <a:buSzPts val="2400"/>
            </a:pPr>
            <a:r>
              <a:rPr lang="en-CA" dirty="0"/>
              <a:t>An </a:t>
            </a:r>
            <a:r>
              <a:rPr lang="en-CA" b="1" dirty="0" err="1"/>
              <a:t>Entrustable</a:t>
            </a:r>
            <a:r>
              <a:rPr lang="en-CA" b="1" dirty="0"/>
              <a:t> Professional Activity (EPA) </a:t>
            </a:r>
            <a:r>
              <a:rPr lang="en-CA" dirty="0"/>
              <a:t>is a task of the discipline that can be delegated to a resident and observed by a supervisor.</a:t>
            </a:r>
          </a:p>
          <a:p>
            <a:pPr marL="228600" lvl="0" indent="-228600">
              <a:lnSpc>
                <a:spcPct val="90000"/>
              </a:lnSpc>
              <a:buSzPts val="2400"/>
            </a:pPr>
            <a:r>
              <a:rPr lang="en-CA" dirty="0" smtClean="0"/>
              <a:t>In </a:t>
            </a:r>
            <a:r>
              <a:rPr lang="en-CA" dirty="0"/>
              <a:t>order to advance from one stage to the next, the resident must be able to perform all the EPAs of a specific stage of CBD.</a:t>
            </a:r>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4</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p:nvPr/>
        </p:nvSpPr>
        <p:spPr>
          <a:xfrm>
            <a:off x="421020" y="1353256"/>
            <a:ext cx="429300" cy="3119284"/>
          </a:xfrm>
          <a:prstGeom prst="upArrow">
            <a:avLst>
              <a:gd name="adj1" fmla="val 50000"/>
              <a:gd name="adj2" fmla="val 50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75" name="Google Shape;175;p9"/>
          <p:cNvSpPr txBox="1"/>
          <p:nvPr/>
        </p:nvSpPr>
        <p:spPr>
          <a:xfrm rot="5400000">
            <a:off x="-162087" y="2614912"/>
            <a:ext cx="25576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CA" sz="1800" b="0" i="0" u="none" strike="noStrike" cap="none" dirty="0">
                <a:solidFill>
                  <a:srgbClr val="000000"/>
                </a:solidFill>
                <a:latin typeface="Calibri"/>
                <a:ea typeface="Calibri"/>
                <a:cs typeface="Calibri"/>
                <a:sym typeface="Calibri"/>
              </a:rPr>
              <a:t> Training continuum</a:t>
            </a:r>
            <a:endParaRPr dirty="0"/>
          </a:p>
        </p:txBody>
      </p:sp>
      <p:sp>
        <p:nvSpPr>
          <p:cNvPr id="176" name="Google Shape;176;p9"/>
          <p:cNvSpPr txBox="1"/>
          <p:nvPr/>
        </p:nvSpPr>
        <p:spPr>
          <a:xfrm>
            <a:off x="67962" y="245373"/>
            <a:ext cx="9008076" cy="5007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93152"/>
              </a:buClr>
              <a:buSzPts val="2800"/>
              <a:buFont typeface="Calibri"/>
              <a:buNone/>
            </a:pPr>
            <a:r>
              <a:rPr lang="en-CA" sz="1800" b="1" i="0" u="none" strike="noStrike" cap="none"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Calibri"/>
              </a:rPr>
              <a:t>EPAs specific to each stage of CBD and tools for measuring progression from one stage to the next</a:t>
            </a:r>
            <a:endParaRP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7" name="Google Shape;177;p9"/>
          <p:cNvSpPr/>
          <p:nvPr/>
        </p:nvSpPr>
        <p:spPr>
          <a:xfrm>
            <a:off x="7676958" y="1353256"/>
            <a:ext cx="429300" cy="3119284"/>
          </a:xfrm>
          <a:prstGeom prst="upArrow">
            <a:avLst>
              <a:gd name="adj1" fmla="val 50000"/>
              <a:gd name="adj2" fmla="val 5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78" name="Google Shape;178;p9"/>
          <p:cNvSpPr txBox="1"/>
          <p:nvPr/>
        </p:nvSpPr>
        <p:spPr>
          <a:xfrm rot="5400000">
            <a:off x="6219169" y="2583522"/>
            <a:ext cx="25462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CA" sz="1800" b="0" i="0" u="none" strike="noStrike" cap="none" dirty="0">
                <a:solidFill>
                  <a:srgbClr val="000000"/>
                </a:solidFill>
                <a:latin typeface="Calibri"/>
                <a:ea typeface="Calibri"/>
                <a:cs typeface="Calibri"/>
                <a:sym typeface="Calibri"/>
              </a:rPr>
              <a:t>Assessment continuum</a:t>
            </a:r>
            <a:endParaRPr dirty="0"/>
          </a:p>
        </p:txBody>
      </p:sp>
      <p:sp>
        <p:nvSpPr>
          <p:cNvPr id="179" name="Google Shape;179;p9"/>
          <p:cNvSpPr/>
          <p:nvPr/>
        </p:nvSpPr>
        <p:spPr>
          <a:xfrm rot="-10272021">
            <a:off x="4640883" y="3623322"/>
            <a:ext cx="468129" cy="382012"/>
          </a:xfrm>
          <a:prstGeom prst="curvedRightArrow">
            <a:avLst>
              <a:gd name="adj1" fmla="val 25000"/>
              <a:gd name="adj2" fmla="val 50000"/>
              <a:gd name="adj3" fmla="val 25000"/>
            </a:avLst>
          </a:prstGeom>
          <a:solidFill>
            <a:srgbClr val="00B050"/>
          </a:soli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0" name="Google Shape;180;p9"/>
          <p:cNvSpPr/>
          <p:nvPr/>
        </p:nvSpPr>
        <p:spPr>
          <a:xfrm rot="-10272021">
            <a:off x="4787768" y="3242110"/>
            <a:ext cx="468129" cy="382012"/>
          </a:xfrm>
          <a:prstGeom prst="curvedRightArrow">
            <a:avLst>
              <a:gd name="adj1" fmla="val 25000"/>
              <a:gd name="adj2" fmla="val 50000"/>
              <a:gd name="adj3" fmla="val 25000"/>
            </a:avLst>
          </a:prstGeom>
          <a:solidFill>
            <a:srgbClr val="FF0000"/>
          </a:soli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1" name="Google Shape;181;p9"/>
          <p:cNvSpPr/>
          <p:nvPr/>
        </p:nvSpPr>
        <p:spPr>
          <a:xfrm rot="-10272021">
            <a:off x="4986270" y="2824186"/>
            <a:ext cx="468129" cy="382012"/>
          </a:xfrm>
          <a:prstGeom prst="curvedRightArrow">
            <a:avLst>
              <a:gd name="adj1" fmla="val 25000"/>
              <a:gd name="adj2" fmla="val 50000"/>
              <a:gd name="adj3" fmla="val 25000"/>
            </a:avLst>
          </a:prstGeom>
          <a:solidFill>
            <a:srgbClr val="7030A0"/>
          </a:solidFill>
          <a:ln w="9525" cap="flat" cmpd="sng">
            <a:solidFill>
              <a:srgbClr val="5B9B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2" name="Google Shape;182;p9"/>
          <p:cNvSpPr txBox="1"/>
          <p:nvPr/>
        </p:nvSpPr>
        <p:spPr>
          <a:xfrm>
            <a:off x="5539299" y="2848060"/>
            <a:ext cx="760762" cy="36929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1800"/>
              <a:buFont typeface="Calibri"/>
              <a:buNone/>
            </a:pPr>
            <a:r>
              <a:rPr lang="en-CA" sz="1800" b="1" i="0" u="none" strike="noStrike" cap="none" dirty="0">
                <a:solidFill>
                  <a:srgbClr val="7030A0"/>
                </a:solidFill>
                <a:latin typeface="Calibri"/>
                <a:ea typeface="Calibri"/>
                <a:cs typeface="Calibri"/>
                <a:sym typeface="Calibri"/>
              </a:rPr>
              <a:t>EPAs</a:t>
            </a:r>
            <a:endParaRPr dirty="0"/>
          </a:p>
        </p:txBody>
      </p:sp>
      <p:sp>
        <p:nvSpPr>
          <p:cNvPr id="183" name="Google Shape;183;p9"/>
          <p:cNvSpPr txBox="1"/>
          <p:nvPr/>
        </p:nvSpPr>
        <p:spPr>
          <a:xfrm>
            <a:off x="5351855" y="3280419"/>
            <a:ext cx="800972" cy="36929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CA" sz="1800" b="1" i="0" u="none" strike="noStrike" cap="none">
                <a:solidFill>
                  <a:srgbClr val="FF0000"/>
                </a:solidFill>
                <a:latin typeface="Calibri"/>
                <a:ea typeface="Calibri"/>
                <a:cs typeface="Calibri"/>
                <a:sym typeface="Calibri"/>
              </a:rPr>
              <a:t>EPAs</a:t>
            </a:r>
            <a:endParaRPr/>
          </a:p>
        </p:txBody>
      </p:sp>
      <p:sp>
        <p:nvSpPr>
          <p:cNvPr id="184" name="Google Shape;184;p9"/>
          <p:cNvSpPr txBox="1"/>
          <p:nvPr/>
        </p:nvSpPr>
        <p:spPr>
          <a:xfrm>
            <a:off x="5205806" y="3712777"/>
            <a:ext cx="811091" cy="36929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800"/>
              <a:buFont typeface="Calibri"/>
              <a:buNone/>
            </a:pPr>
            <a:r>
              <a:rPr lang="en-CA" sz="1800" b="1" i="0" u="none" strike="noStrike" cap="none" dirty="0">
                <a:solidFill>
                  <a:srgbClr val="00B050"/>
                </a:solidFill>
                <a:latin typeface="Calibri"/>
                <a:ea typeface="Calibri"/>
                <a:cs typeface="Calibri"/>
                <a:sym typeface="Calibri"/>
              </a:rPr>
              <a:t>EPAs</a:t>
            </a:r>
            <a:endParaRPr dirty="0"/>
          </a:p>
        </p:txBody>
      </p:sp>
      <p:pic>
        <p:nvPicPr>
          <p:cNvPr id="185" name="Google Shape;185;p9"/>
          <p:cNvPicPr preferRelativeResize="0"/>
          <p:nvPr/>
        </p:nvPicPr>
        <p:blipFill rotWithShape="1">
          <a:blip r:embed="rId3">
            <a:alphaModFix/>
          </a:blip>
          <a:srcRect/>
          <a:stretch/>
        </p:blipFill>
        <p:spPr>
          <a:xfrm>
            <a:off x="1301390" y="978165"/>
            <a:ext cx="4264434" cy="3624924"/>
          </a:xfrm>
          <a:prstGeom prst="rect">
            <a:avLst/>
          </a:prstGeom>
          <a:noFill/>
          <a:ln>
            <a:noFill/>
          </a:ln>
        </p:spPr>
      </p:pic>
      <p:pic>
        <p:nvPicPr>
          <p:cNvPr id="186" name="Google Shape;186;p9"/>
          <p:cNvPicPr preferRelativeResize="0"/>
          <p:nvPr/>
        </p:nvPicPr>
        <p:blipFill rotWithShape="1">
          <a:blip r:embed="rId4">
            <a:alphaModFix/>
          </a:blip>
          <a:srcRect/>
          <a:stretch/>
        </p:blipFill>
        <p:spPr>
          <a:xfrm>
            <a:off x="6064868" y="4411763"/>
            <a:ext cx="1214683" cy="41960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curriculum mapping? </a:t>
            </a:r>
          </a:p>
        </p:txBody>
      </p:sp>
      <p:sp>
        <p:nvSpPr>
          <p:cNvPr id="6" name="Content Placeholder 5"/>
          <p:cNvSpPr>
            <a:spLocks noGrp="1"/>
          </p:cNvSpPr>
          <p:nvPr>
            <p:ph idx="1"/>
          </p:nvPr>
        </p:nvSpPr>
        <p:spPr/>
        <p:txBody>
          <a:bodyPr/>
          <a:lstStyle/>
          <a:p>
            <a:r>
              <a:rPr lang="en-CA" dirty="0"/>
              <a:t>A </a:t>
            </a:r>
            <a:r>
              <a:rPr lang="en-CA" b="1" dirty="0"/>
              <a:t>planning and communication tool </a:t>
            </a:r>
            <a:r>
              <a:rPr lang="en-CA" dirty="0"/>
              <a:t>that can be thought of as a road map to the curriculum. </a:t>
            </a:r>
          </a:p>
          <a:p>
            <a:r>
              <a:rPr lang="en-CA" dirty="0"/>
              <a:t>It guides learners,  educators and managers through the elements of the curriculum and indicates how these elements are related. </a:t>
            </a:r>
          </a:p>
          <a:p>
            <a:r>
              <a:rPr lang="en-CA" dirty="0"/>
              <a:t>It is an accreditation requirement</a:t>
            </a:r>
          </a:p>
          <a:p>
            <a:r>
              <a:rPr lang="en-CA" dirty="0"/>
              <a:t>Curriculum maps should be flexible and allow changes to suit required adjustments according to the education context</a:t>
            </a:r>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6</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 purpose does curriculum mapping serve? </a:t>
            </a:r>
          </a:p>
        </p:txBody>
      </p:sp>
      <p:sp>
        <p:nvSpPr>
          <p:cNvPr id="6" name="Content Placeholder 5"/>
          <p:cNvSpPr>
            <a:spLocks noGrp="1"/>
          </p:cNvSpPr>
          <p:nvPr>
            <p:ph idx="1"/>
          </p:nvPr>
        </p:nvSpPr>
        <p:spPr/>
        <p:txBody>
          <a:bodyPr/>
          <a:lstStyle/>
          <a:p>
            <a:r>
              <a:rPr lang="en-CA" dirty="0"/>
              <a:t>It plans learning activities along CBD stages in a logical sequence of progression (</a:t>
            </a:r>
            <a:r>
              <a:rPr lang="en-CA" dirty="0" smtClean="0"/>
              <a:t>i.e., </a:t>
            </a:r>
            <a:r>
              <a:rPr lang="en-CA" dirty="0"/>
              <a:t>the CBD Competence Continuum)</a:t>
            </a:r>
          </a:p>
          <a:p>
            <a:r>
              <a:rPr lang="fr-CA" dirty="0"/>
              <a:t>It links </a:t>
            </a:r>
            <a:r>
              <a:rPr lang="fr-CA" dirty="0" err="1"/>
              <a:t>each</a:t>
            </a:r>
            <a:r>
              <a:rPr lang="fr-CA" dirty="0"/>
              <a:t> </a:t>
            </a:r>
            <a:r>
              <a:rPr lang="fr-CA" dirty="0" err="1"/>
              <a:t>competence</a:t>
            </a:r>
            <a:r>
              <a:rPr lang="fr-CA" dirty="0"/>
              <a:t> to </a:t>
            </a:r>
            <a:r>
              <a:rPr lang="fr-CA" dirty="0" err="1"/>
              <a:t>educational</a:t>
            </a:r>
            <a:r>
              <a:rPr lang="fr-CA" dirty="0"/>
              <a:t> </a:t>
            </a:r>
            <a:r>
              <a:rPr lang="fr-CA" dirty="0" err="1"/>
              <a:t>strategies</a:t>
            </a:r>
            <a:endParaRPr lang="fr-CA" dirty="0"/>
          </a:p>
          <a:p>
            <a:r>
              <a:rPr lang="en-CA" dirty="0"/>
              <a:t>It aligns EPAs and other assessments activities to your program's training experiences </a:t>
            </a:r>
          </a:p>
          <a:p>
            <a:r>
              <a:rPr lang="fr-CA" dirty="0"/>
              <a:t>It </a:t>
            </a:r>
            <a:r>
              <a:rPr lang="fr-CA" dirty="0" err="1"/>
              <a:t>renders</a:t>
            </a:r>
            <a:r>
              <a:rPr lang="fr-CA" dirty="0"/>
              <a:t> </a:t>
            </a:r>
            <a:r>
              <a:rPr lang="fr-CA" dirty="0" smtClean="0"/>
              <a:t>transparent, for </a:t>
            </a:r>
            <a:r>
              <a:rPr lang="fr-CA" dirty="0" err="1" smtClean="0"/>
              <a:t>learners</a:t>
            </a:r>
            <a:r>
              <a:rPr lang="fr-CA" dirty="0"/>
              <a:t>, </a:t>
            </a:r>
            <a:r>
              <a:rPr lang="fr-CA" dirty="0" err="1"/>
              <a:t>teachers</a:t>
            </a:r>
            <a:r>
              <a:rPr lang="fr-CA" dirty="0"/>
              <a:t>, </a:t>
            </a:r>
            <a:r>
              <a:rPr lang="fr-CA" dirty="0" err="1"/>
              <a:t>appraisers</a:t>
            </a:r>
            <a:r>
              <a:rPr lang="fr-CA" dirty="0"/>
              <a:t> and </a:t>
            </a:r>
            <a:r>
              <a:rPr lang="fr-CA" dirty="0" err="1" smtClean="0"/>
              <a:t>administrators</a:t>
            </a:r>
            <a:r>
              <a:rPr lang="fr-CA" dirty="0" smtClean="0"/>
              <a:t>, </a:t>
            </a:r>
            <a:r>
              <a:rPr lang="fr-CA" dirty="0"/>
              <a:t>the </a:t>
            </a:r>
            <a:r>
              <a:rPr lang="fr-CA" dirty="0" err="1"/>
              <a:t>learner’s</a:t>
            </a:r>
            <a:r>
              <a:rPr lang="fr-CA" dirty="0"/>
              <a:t> </a:t>
            </a:r>
            <a:r>
              <a:rPr lang="fr-CA" dirty="0" err="1"/>
              <a:t>educational</a:t>
            </a:r>
            <a:r>
              <a:rPr lang="fr-CA" dirty="0"/>
              <a:t> </a:t>
            </a:r>
            <a:r>
              <a:rPr lang="fr-CA" dirty="0" err="1"/>
              <a:t>journey</a:t>
            </a:r>
            <a:endParaRPr lang="fr-CA" dirty="0"/>
          </a:p>
          <a:p>
            <a:r>
              <a:rPr lang="en-CA" dirty="0"/>
              <a:t>It highlights what is working well (</a:t>
            </a:r>
            <a:r>
              <a:rPr lang="en-CA" dirty="0" smtClean="0"/>
              <a:t>e.g., </a:t>
            </a:r>
            <a:r>
              <a:rPr lang="en-CA" dirty="0"/>
              <a:t>a specific activity is </a:t>
            </a:r>
            <a:r>
              <a:rPr lang="en-CA" dirty="0" smtClean="0"/>
              <a:t>at </a:t>
            </a:r>
            <a:r>
              <a:rPr lang="en-CA" dirty="0"/>
              <a:t>the right stage) , as well as identify gaps in your curriculum</a:t>
            </a:r>
            <a:endParaRPr lang="fr-CA" dirty="0"/>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7</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10 steps for curriculum mapping </a:t>
            </a:r>
          </a:p>
        </p:txBody>
      </p:sp>
      <p:sp>
        <p:nvSpPr>
          <p:cNvPr id="6" name="Content Placeholder 5"/>
          <p:cNvSpPr>
            <a:spLocks noGrp="1"/>
          </p:cNvSpPr>
          <p:nvPr>
            <p:ph idx="1"/>
          </p:nvPr>
        </p:nvSpPr>
        <p:spPr>
          <a:xfrm>
            <a:off x="628649" y="1046931"/>
            <a:ext cx="8515351" cy="3263504"/>
          </a:xfrm>
        </p:spPr>
        <p:txBody>
          <a:bodyPr/>
          <a:lstStyle/>
          <a:p>
            <a:pPr lvl="0" indent="-457200">
              <a:lnSpc>
                <a:spcPct val="90000"/>
              </a:lnSpc>
              <a:spcBef>
                <a:spcPts val="0"/>
              </a:spcBef>
              <a:buSzPts val="2000"/>
              <a:buFont typeface="Calibri"/>
              <a:buAutoNum type="arabicPeriod"/>
            </a:pPr>
            <a:r>
              <a:rPr lang="en-CA" sz="1800" dirty="0"/>
              <a:t>Assemble a dynamic team </a:t>
            </a:r>
          </a:p>
          <a:p>
            <a:pPr lvl="0" indent="-457200">
              <a:lnSpc>
                <a:spcPct val="90000"/>
              </a:lnSpc>
              <a:spcBef>
                <a:spcPts val="600"/>
              </a:spcBef>
              <a:buSzPts val="2000"/>
              <a:buFont typeface="Calibri"/>
              <a:buAutoNum type="arabicPeriod"/>
            </a:pPr>
            <a:r>
              <a:rPr lang="en-CA" sz="1800" dirty="0"/>
              <a:t>Review/develop your program’s mission and/or goals</a:t>
            </a:r>
          </a:p>
          <a:p>
            <a:pPr lvl="0" indent="-457200">
              <a:lnSpc>
                <a:spcPct val="90000"/>
              </a:lnSpc>
              <a:spcBef>
                <a:spcPts val="600"/>
              </a:spcBef>
              <a:buSzPts val="2000"/>
              <a:buFont typeface="Calibri"/>
              <a:buAutoNum type="arabicPeriod"/>
            </a:pPr>
            <a:r>
              <a:rPr lang="en-CA" sz="1800" dirty="0"/>
              <a:t>Review your existing curriculum </a:t>
            </a:r>
          </a:p>
          <a:p>
            <a:pPr lvl="0" indent="-457200">
              <a:lnSpc>
                <a:spcPct val="90000"/>
              </a:lnSpc>
              <a:spcBef>
                <a:spcPts val="600"/>
              </a:spcBef>
              <a:buSzPts val="2000"/>
              <a:buFont typeface="Calibri"/>
              <a:buAutoNum type="arabicPeriod"/>
            </a:pPr>
            <a:r>
              <a:rPr lang="en-CA" sz="1800" dirty="0"/>
              <a:t>Map the EPAs </a:t>
            </a:r>
          </a:p>
          <a:p>
            <a:pPr lvl="0" indent="-457200">
              <a:lnSpc>
                <a:spcPct val="90000"/>
              </a:lnSpc>
              <a:spcBef>
                <a:spcPts val="600"/>
              </a:spcBef>
              <a:buSzPts val="2000"/>
              <a:buFont typeface="Calibri"/>
              <a:buAutoNum type="arabicPeriod"/>
            </a:pPr>
            <a:r>
              <a:rPr lang="en-CA" sz="1800" dirty="0"/>
              <a:t>Review your rotations</a:t>
            </a:r>
          </a:p>
          <a:p>
            <a:pPr lvl="0" indent="-457200">
              <a:lnSpc>
                <a:spcPct val="90000"/>
              </a:lnSpc>
              <a:spcBef>
                <a:spcPts val="600"/>
              </a:spcBef>
              <a:buSzPts val="2000"/>
              <a:buFont typeface="Calibri"/>
              <a:buAutoNum type="arabicPeriod"/>
            </a:pPr>
            <a:r>
              <a:rPr lang="en-CA" sz="1800" dirty="0"/>
              <a:t>Distribute the EPAs (and assessment tools) across the stages of </a:t>
            </a:r>
            <a:r>
              <a:rPr lang="en-CA" sz="1800" dirty="0" smtClean="0"/>
              <a:t>the program</a:t>
            </a:r>
            <a:endParaRPr lang="en-CA" sz="1800" dirty="0"/>
          </a:p>
          <a:p>
            <a:pPr lvl="0" indent="-457200">
              <a:lnSpc>
                <a:spcPct val="90000"/>
              </a:lnSpc>
              <a:spcBef>
                <a:spcPts val="600"/>
              </a:spcBef>
              <a:buSzPts val="2000"/>
              <a:buFont typeface="Calibri"/>
              <a:buAutoNum type="arabicPeriod"/>
            </a:pPr>
            <a:r>
              <a:rPr lang="en-CA" sz="1800" dirty="0"/>
              <a:t>Ensure logical progression of learning while incorporating formal </a:t>
            </a:r>
            <a:r>
              <a:rPr lang="en-CA" sz="1800" dirty="0" smtClean="0"/>
              <a:t/>
            </a:r>
            <a:br>
              <a:rPr lang="en-CA" sz="1800" dirty="0" smtClean="0"/>
            </a:br>
            <a:r>
              <a:rPr lang="en-CA" sz="1800" dirty="0" smtClean="0"/>
              <a:t>     observation/feedback </a:t>
            </a:r>
            <a:r>
              <a:rPr lang="en-CA" sz="1800" dirty="0"/>
              <a:t>opportunities</a:t>
            </a:r>
          </a:p>
          <a:p>
            <a:pPr lvl="0" indent="-457200">
              <a:lnSpc>
                <a:spcPct val="90000"/>
              </a:lnSpc>
              <a:spcBef>
                <a:spcPts val="600"/>
              </a:spcBef>
              <a:buSzPts val="2000"/>
              <a:buFont typeface="Calibri"/>
              <a:buAutoNum type="arabicPeriod"/>
            </a:pPr>
            <a:r>
              <a:rPr lang="en-CA" sz="1800" dirty="0"/>
              <a:t>Ensure your program complies with accreditation standards</a:t>
            </a:r>
          </a:p>
          <a:p>
            <a:pPr lvl="0" indent="-457200">
              <a:lnSpc>
                <a:spcPct val="90000"/>
              </a:lnSpc>
              <a:spcBef>
                <a:spcPts val="600"/>
              </a:spcBef>
              <a:buSzPts val="2000"/>
              <a:buFont typeface="Calibri"/>
              <a:buAutoNum type="arabicPeriod"/>
            </a:pPr>
            <a:r>
              <a:rPr lang="en-CA" sz="1800" dirty="0"/>
              <a:t>Prepare to launch the new curriculum</a:t>
            </a:r>
          </a:p>
          <a:p>
            <a:pPr lvl="0" indent="-457200">
              <a:lnSpc>
                <a:spcPct val="90000"/>
              </a:lnSpc>
              <a:spcBef>
                <a:spcPts val="600"/>
              </a:spcBef>
              <a:buSzPts val="2000"/>
              <a:buFont typeface="Calibri"/>
              <a:buAutoNum type="arabicPeriod"/>
            </a:pPr>
            <a:r>
              <a:rPr lang="en-CA" sz="1800" dirty="0"/>
              <a:t>Evaluate your program regularly with the goal of continuous improvement</a:t>
            </a:r>
          </a:p>
          <a:p>
            <a:endParaRPr lang="en-US" dirty="0"/>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8</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Assemble a dynamic team </a:t>
            </a:r>
          </a:p>
        </p:txBody>
      </p:sp>
      <p:sp>
        <p:nvSpPr>
          <p:cNvPr id="6" name="Content Placeholder 5"/>
          <p:cNvSpPr>
            <a:spLocks noGrp="1"/>
          </p:cNvSpPr>
          <p:nvPr>
            <p:ph idx="1"/>
          </p:nvPr>
        </p:nvSpPr>
        <p:spPr>
          <a:xfrm>
            <a:off x="628649" y="1271783"/>
            <a:ext cx="8245527" cy="3263504"/>
          </a:xfrm>
        </p:spPr>
        <p:txBody>
          <a:bodyPr/>
          <a:lstStyle/>
          <a:p>
            <a:pPr marL="0" lvl="0" indent="0">
              <a:lnSpc>
                <a:spcPct val="70000"/>
              </a:lnSpc>
              <a:spcBef>
                <a:spcPts val="0"/>
              </a:spcBef>
              <a:buSzPts val="2170"/>
              <a:buNone/>
            </a:pPr>
            <a:r>
              <a:rPr lang="en-CA" sz="2000" dirty="0"/>
              <a:t>Recruit individuals who are passionate and committed, and consider:</a:t>
            </a:r>
          </a:p>
          <a:p>
            <a:pPr marL="228600" lvl="0" indent="-228600">
              <a:lnSpc>
                <a:spcPct val="70000"/>
              </a:lnSpc>
              <a:buSzPts val="2170"/>
            </a:pPr>
            <a:r>
              <a:rPr lang="en-CA" sz="2000" dirty="0"/>
              <a:t>Members of the program committee</a:t>
            </a:r>
          </a:p>
          <a:p>
            <a:pPr marL="228600" lvl="0" indent="-228600">
              <a:lnSpc>
                <a:spcPct val="70000"/>
              </a:lnSpc>
              <a:buSzPts val="2170"/>
            </a:pPr>
            <a:r>
              <a:rPr lang="en-CA" sz="2000" dirty="0"/>
              <a:t>Clinician educators </a:t>
            </a:r>
          </a:p>
          <a:p>
            <a:pPr marL="228600" lvl="0" indent="-228600">
              <a:lnSpc>
                <a:spcPct val="70000"/>
              </a:lnSpc>
              <a:buSzPts val="2170"/>
            </a:pPr>
            <a:r>
              <a:rPr lang="en-CA" sz="2000" dirty="0"/>
              <a:t>Resident representatives </a:t>
            </a:r>
          </a:p>
          <a:p>
            <a:pPr marL="228600" lvl="0" indent="-228600">
              <a:lnSpc>
                <a:spcPct val="70000"/>
              </a:lnSpc>
              <a:buSzPts val="2170"/>
            </a:pPr>
            <a:r>
              <a:rPr lang="en-CA" sz="2000" dirty="0"/>
              <a:t>An expert in Competence by Design</a:t>
            </a:r>
          </a:p>
          <a:p>
            <a:pPr marL="228600" lvl="0" indent="-228600">
              <a:lnSpc>
                <a:spcPct val="70000"/>
              </a:lnSpc>
              <a:buSzPts val="2170"/>
            </a:pPr>
            <a:r>
              <a:rPr lang="en-CA" sz="2000" dirty="0"/>
              <a:t>Program Administrator</a:t>
            </a:r>
            <a:endParaRPr lang="en-CA" sz="2000" b="1" dirty="0"/>
          </a:p>
          <a:p>
            <a:pPr marL="0" lvl="0" indent="0">
              <a:lnSpc>
                <a:spcPct val="70000"/>
              </a:lnSpc>
              <a:buSzPts val="2170"/>
              <a:buNone/>
            </a:pPr>
            <a:r>
              <a:rPr lang="en-CA" sz="2000" b="1" dirty="0"/>
              <a:t>Once you have assembled your team: </a:t>
            </a:r>
            <a:endParaRPr lang="en-CA" sz="2000" dirty="0"/>
          </a:p>
          <a:p>
            <a:pPr marL="228600" lvl="0" indent="-228600">
              <a:lnSpc>
                <a:spcPct val="70000"/>
              </a:lnSpc>
              <a:buSzPts val="2170"/>
            </a:pPr>
            <a:r>
              <a:rPr lang="en-CA" sz="2000" dirty="0"/>
              <a:t>plan a series of closely spaced meetings, and </a:t>
            </a:r>
          </a:p>
          <a:p>
            <a:pPr marL="228600" lvl="0" indent="-228600">
              <a:lnSpc>
                <a:spcPct val="70000"/>
              </a:lnSpc>
              <a:buSzPts val="2170"/>
            </a:pPr>
            <a:r>
              <a:rPr lang="en-CA" sz="2000" dirty="0"/>
              <a:t>introduce them to the Royal College CBD resource directory</a:t>
            </a:r>
          </a:p>
          <a:p>
            <a:pPr marL="0" lvl="0" indent="0">
              <a:lnSpc>
                <a:spcPct val="70000"/>
              </a:lnSpc>
              <a:buSzPts val="2170"/>
              <a:buNone/>
            </a:pPr>
            <a:endParaRPr lang="en-CA" b="1"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marL="0" lvl="0" indent="0">
              <a:lnSpc>
                <a:spcPct val="70000"/>
              </a:lnSpc>
              <a:buSzPts val="2170"/>
              <a:buNone/>
            </a:pPr>
            <a:endParaRPr lang="en-CA"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5B0A26D0-B3E1-384E-A06B-CD212038880C}"/>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p14="http://schemas.microsoft.com/office/powerpoint/2010/main" val="172656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2946</Words>
  <Application>Microsoft Office PowerPoint</Application>
  <PresentationFormat>On-screen Show (16:9)</PresentationFormat>
  <Paragraphs>545</Paragraphs>
  <Slides>32</Slides>
  <Notes>32</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Times New Roman</vt:lpstr>
      <vt:lpstr>System Font Regular</vt:lpstr>
      <vt:lpstr>Verdana</vt:lpstr>
      <vt:lpstr>Symbol</vt:lpstr>
      <vt:lpstr>Lucida Grande</vt:lpstr>
      <vt:lpstr>Open Sans</vt:lpstr>
      <vt:lpstr>Courier New</vt:lpstr>
      <vt:lpstr>Calibri</vt:lpstr>
      <vt:lpstr>Office Theme</vt:lpstr>
      <vt:lpstr>Curriculum Mapping</vt:lpstr>
      <vt:lpstr>Objectives</vt:lpstr>
      <vt:lpstr>Outline</vt:lpstr>
      <vt:lpstr>Measuring Progression</vt:lpstr>
      <vt:lpstr>PowerPoint Presentation</vt:lpstr>
      <vt:lpstr>What is curriculum mapping? </vt:lpstr>
      <vt:lpstr>What purpose does curriculum mapping serve? </vt:lpstr>
      <vt:lpstr>10 steps for curriculum mapping </vt:lpstr>
      <vt:lpstr>1. Assemble a dynamic team </vt:lpstr>
      <vt:lpstr>2. Review/develop your program’s mission and/or goals</vt:lpstr>
      <vt:lpstr>3. Review your existing curriculum </vt:lpstr>
      <vt:lpstr>Worksheet activity</vt:lpstr>
      <vt:lpstr>Questions or comments? </vt:lpstr>
      <vt:lpstr>4. Map the EPAs</vt:lpstr>
      <vt:lpstr>5. Review your rotations</vt:lpstr>
      <vt:lpstr>6. Distribute the EPAs (and other assessment tools) across the program</vt:lpstr>
      <vt:lpstr>PowerPoint Presentation</vt:lpstr>
      <vt:lpstr>7. Ensure logical progression of learning while incorporating formal observation/feedback opportunities </vt:lpstr>
      <vt:lpstr>PowerPoint Presentation</vt:lpstr>
      <vt:lpstr>PowerPoint Presentation</vt:lpstr>
      <vt:lpstr>PowerPoint Presentation</vt:lpstr>
      <vt:lpstr>PowerPoint Presentation</vt:lpstr>
      <vt:lpstr>Worksheet activity </vt:lpstr>
      <vt:lpstr>PowerPoint Presentation</vt:lpstr>
      <vt:lpstr>Questions or comments? </vt:lpstr>
      <vt:lpstr>PowerPoint Presentation</vt:lpstr>
      <vt:lpstr>8. Ensure the program complies with accreditation standards</vt:lpstr>
      <vt:lpstr>9. Prepare to launch your new curriculum</vt:lpstr>
      <vt:lpstr>10. Evaluate your program regularly with the goal of continuous improvement</vt:lpstr>
      <vt:lpstr>Common pitfalls </vt:lpstr>
      <vt:lpstr>Recap: 10 key tips for successful curriculum mapping </vt:lpstr>
      <vt:lpstr>Questions or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Mapping in a CBME Era</dc:title>
  <dc:creator>Hesson, Tammy</dc:creator>
  <cp:lastModifiedBy>Hesson, Tammy</cp:lastModifiedBy>
  <cp:revision>48</cp:revision>
  <cp:lastPrinted>2019-10-08T17:39:54Z</cp:lastPrinted>
  <dcterms:created xsi:type="dcterms:W3CDTF">2018-04-10T18:01:10Z</dcterms:created>
  <dcterms:modified xsi:type="dcterms:W3CDTF">2020-03-11T15:28:48Z</dcterms:modified>
</cp:coreProperties>
</file>