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12.xml" ContentType="application/vnd.openxmlformats-officedocument.presentationml.notesSlide+xml"/>
  <Override PartName="/ppt/tags/tag16.xml" ContentType="application/vnd.openxmlformats-officedocument.presentationml.tags+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16.xml" ContentType="application/vnd.openxmlformats-officedocument.presentationml.notesSlide+xml"/>
  <Override PartName="/ppt/tags/tag20.xml" ContentType="application/vnd.openxmlformats-officedocument.presentationml.tags+xml"/>
  <Override PartName="/ppt/notesSlides/notesSlide17.xml" ContentType="application/vnd.openxmlformats-officedocument.presentationml.notesSlide+xml"/>
  <Override PartName="/ppt/tags/tag21.xml" ContentType="application/vnd.openxmlformats-officedocument.presentationml.tags+xml"/>
  <Override PartName="/ppt/notesSlides/notesSlide18.xml" ContentType="application/vnd.openxmlformats-officedocument.presentationml.notesSlide+xml"/>
  <Override PartName="/ppt/tags/tag22.xml" ContentType="application/vnd.openxmlformats-officedocument.presentationml.tags+xml"/>
  <Override PartName="/ppt/notesSlides/notesSlide19.xml" ContentType="application/vnd.openxmlformats-officedocument.presentationml.notesSlide+xml"/>
  <Override PartName="/ppt/tags/tag23.xml" ContentType="application/vnd.openxmlformats-officedocument.presentationml.tags+xml"/>
  <Override PartName="/ppt/notesSlides/notesSlide20.xml" ContentType="application/vnd.openxmlformats-officedocument.presentationml.notesSlide+xml"/>
  <Override PartName="/ppt/tags/tag24.xml" ContentType="application/vnd.openxmlformats-officedocument.presentationml.tags+xml"/>
  <Override PartName="/ppt/notesSlides/notesSlide21.xml" ContentType="application/vnd.openxmlformats-officedocument.presentationml.notesSlide+xml"/>
  <Override PartName="/ppt/tags/tag25.xml" ContentType="application/vnd.openxmlformats-officedocument.presentationml.tags+xml"/>
  <Override PartName="/ppt/notesSlides/notesSlide22.xml" ContentType="application/vnd.openxmlformats-officedocument.presentationml.notesSlide+xml"/>
  <Override PartName="/ppt/tags/tag26.xml" ContentType="application/vnd.openxmlformats-officedocument.presentationml.tags+xml"/>
  <Override PartName="/ppt/notesSlides/notesSlide23.xml" ContentType="application/vnd.openxmlformats-officedocument.presentationml.notesSlide+xml"/>
  <Override PartName="/ppt/tags/tag27.xml" ContentType="application/vnd.openxmlformats-officedocument.presentationml.tags+xml"/>
  <Override PartName="/ppt/notesSlides/notesSlide24.xml" ContentType="application/vnd.openxmlformats-officedocument.presentationml.notesSlide+xml"/>
  <Override PartName="/ppt/tags/tag28.xml" ContentType="application/vnd.openxmlformats-officedocument.presentationml.tags+xml"/>
  <Override PartName="/ppt/notesSlides/notesSlide25.xml" ContentType="application/vnd.openxmlformats-officedocument.presentationml.notesSlide+xml"/>
  <Override PartName="/ppt/tags/tag29.xml" ContentType="application/vnd.openxmlformats-officedocument.presentationml.tags+xml"/>
  <Override PartName="/ppt/notesSlides/notesSlide26.xml" ContentType="application/vnd.openxmlformats-officedocument.presentationml.notesSlide+xml"/>
  <Override PartName="/ppt/tags/tag30.xml" ContentType="application/vnd.openxmlformats-officedocument.presentationml.tags+xml"/>
  <Override PartName="/ppt/notesSlides/notesSlide27.xml" ContentType="application/vnd.openxmlformats-officedocument.presentationml.notesSlide+xml"/>
  <Override PartName="/ppt/tags/tag31.xml" ContentType="application/vnd.openxmlformats-officedocument.presentationml.tags+xml"/>
  <Override PartName="/ppt/notesSlides/notesSlide28.xml" ContentType="application/vnd.openxmlformats-officedocument.presentationml.notesSlide+xml"/>
  <Override PartName="/ppt/tags/tag32.xml" ContentType="application/vnd.openxmlformats-officedocument.presentationml.tags+xml"/>
  <Override PartName="/ppt/notesSlides/notesSlide29.xml" ContentType="application/vnd.openxmlformats-officedocument.presentationml.notesSlide+xml"/>
  <Override PartName="/ppt/tags/tag33.xml" ContentType="application/vnd.openxmlformats-officedocument.presentationml.tags+xml"/>
  <Override PartName="/ppt/notesSlides/notesSlide30.xml" ContentType="application/vnd.openxmlformats-officedocument.presentationml.notesSlide+xml"/>
  <Override PartName="/ppt/tags/tag34.xml" ContentType="application/vnd.openxmlformats-officedocument.presentationml.tags+xml"/>
  <Override PartName="/ppt/notesSlides/notesSlide31.xml" ContentType="application/vnd.openxmlformats-officedocument.presentationml.notesSlide+xml"/>
  <Override PartName="/ppt/tags/tag35.xml" ContentType="application/vnd.openxmlformats-officedocument.presentationml.tags+xml"/>
  <Override PartName="/ppt/notesSlides/notesSlide32.xml" ContentType="application/vnd.openxmlformats-officedocument.presentationml.notesSlide+xml"/>
  <Override PartName="/ppt/tags/tag36.xml" ContentType="application/vnd.openxmlformats-officedocument.presentationml.tags+xml"/>
  <Override PartName="/ppt/notesSlides/notesSlide33.xml" ContentType="application/vnd.openxmlformats-officedocument.presentationml.notesSlide+xml"/>
  <Override PartName="/ppt/tags/tag37.xml" ContentType="application/vnd.openxmlformats-officedocument.presentationml.tags+xml"/>
  <Override PartName="/ppt/notesSlides/notesSlide34.xml" ContentType="application/vnd.openxmlformats-officedocument.presentationml.notesSlide+xml"/>
  <Override PartName="/ppt/tags/tag38.xml" ContentType="application/vnd.openxmlformats-officedocument.presentationml.tags+xml"/>
  <Override PartName="/ppt/notesSlides/notesSlide35.xml" ContentType="application/vnd.openxmlformats-officedocument.presentationml.notesSlide+xml"/>
  <Override PartName="/ppt/tags/tag39.xml" ContentType="application/vnd.openxmlformats-officedocument.presentationml.tags+xml"/>
  <Override PartName="/ppt/notesSlides/notesSlide36.xml" ContentType="application/vnd.openxmlformats-officedocument.presentationml.notesSlide+xml"/>
  <Override PartName="/ppt/tags/tag40.xml" ContentType="application/vnd.openxmlformats-officedocument.presentationml.tags+xml"/>
  <Override PartName="/ppt/notesSlides/notesSlide37.xml" ContentType="application/vnd.openxmlformats-officedocument.presentationml.notesSlide+xml"/>
  <Override PartName="/ppt/tags/tag41.xml" ContentType="application/vnd.openxmlformats-officedocument.presentationml.tags+xml"/>
  <Override PartName="/ppt/notesSlides/notesSlide38.xml" ContentType="application/vnd.openxmlformats-officedocument.presentationml.notesSlide+xml"/>
  <Override PartName="/ppt/tags/tag42.xml" ContentType="application/vnd.openxmlformats-officedocument.presentationml.tags+xml"/>
  <Override PartName="/ppt/notesSlides/notesSlide39.xml" ContentType="application/vnd.openxmlformats-officedocument.presentationml.notesSlide+xml"/>
  <Override PartName="/ppt/tags/tag43.xml" ContentType="application/vnd.openxmlformats-officedocument.presentationml.tags+xml"/>
  <Override PartName="/ppt/notesSlides/notesSlide40.xml" ContentType="application/vnd.openxmlformats-officedocument.presentationml.notesSlide+xml"/>
  <Override PartName="/ppt/tags/tag44.xml" ContentType="application/vnd.openxmlformats-officedocument.presentationml.tags+xml"/>
  <Override PartName="/ppt/notesSlides/notesSlide41.xml" ContentType="application/vnd.openxmlformats-officedocument.presentationml.notesSlide+xml"/>
  <Override PartName="/ppt/tags/tag45.xml" ContentType="application/vnd.openxmlformats-officedocument.presentationml.tags+xml"/>
  <Override PartName="/ppt/notesSlides/notesSlide42.xml" ContentType="application/vnd.openxmlformats-officedocument.presentationml.notesSlide+xml"/>
  <Override PartName="/ppt/tags/tag46.xml" ContentType="application/vnd.openxmlformats-officedocument.presentationml.tags+xml"/>
  <Override PartName="/ppt/notesSlides/notesSlide43.xml" ContentType="application/vnd.openxmlformats-officedocument.presentationml.notesSlide+xml"/>
  <Override PartName="/ppt/tags/tag47.xml" ContentType="application/vnd.openxmlformats-officedocument.presentationml.tags+xml"/>
  <Override PartName="/ppt/notesSlides/notesSlide44.xml" ContentType="application/vnd.openxmlformats-officedocument.presentationml.notesSlide+xml"/>
  <Override PartName="/ppt/tags/tag48.xml" ContentType="application/vnd.openxmlformats-officedocument.presentationml.tags+xml"/>
  <Override PartName="/ppt/notesSlides/notesSlide45.xml" ContentType="application/vnd.openxmlformats-officedocument.presentationml.notesSlide+xml"/>
  <Override PartName="/ppt/tags/tag49.xml" ContentType="application/vnd.openxmlformats-officedocument.presentationml.tags+xml"/>
  <Override PartName="/ppt/notesSlides/notesSlide46.xml" ContentType="application/vnd.openxmlformats-officedocument.presentationml.notesSlide+xml"/>
  <Override PartName="/ppt/tags/tag50.xml" ContentType="application/vnd.openxmlformats-officedocument.presentationml.tags+xml"/>
  <Override PartName="/ppt/notesSlides/notesSlide47.xml" ContentType="application/vnd.openxmlformats-officedocument.presentationml.notesSlide+xml"/>
  <Override PartName="/ppt/tags/tag51.xml" ContentType="application/vnd.openxmlformats-officedocument.presentationml.tags+xml"/>
  <Override PartName="/ppt/notesSlides/notesSlide48.xml" ContentType="application/vnd.openxmlformats-officedocument.presentationml.notesSlide+xml"/>
  <Override PartName="/ppt/tags/tag52.xml" ContentType="application/vnd.openxmlformats-officedocument.presentationml.tags+xml"/>
  <Override PartName="/ppt/notesSlides/notesSlide49.xml" ContentType="application/vnd.openxmlformats-officedocument.presentationml.notesSlide+xml"/>
  <Override PartName="/ppt/tags/tag53.xml" ContentType="application/vnd.openxmlformats-officedocument.presentationml.tags+xml"/>
  <Override PartName="/ppt/notesSlides/notesSlide50.xml" ContentType="application/vnd.openxmlformats-officedocument.presentationml.notesSlide+xml"/>
  <Override PartName="/ppt/tags/tag54.xml" ContentType="application/vnd.openxmlformats-officedocument.presentationml.tags+xml"/>
  <Override PartName="/ppt/notesSlides/notesSlide51.xml" ContentType="application/vnd.openxmlformats-officedocument.presentationml.notesSlide+xml"/>
  <Override PartName="/ppt/tags/tag55.xml" ContentType="application/vnd.openxmlformats-officedocument.presentationml.tags+xml"/>
  <Override PartName="/ppt/notesSlides/notesSlide52.xml" ContentType="application/vnd.openxmlformats-officedocument.presentationml.notesSlide+xml"/>
  <Override PartName="/ppt/tags/tag56.xml" ContentType="application/vnd.openxmlformats-officedocument.presentationml.tags+xml"/>
  <Override PartName="/ppt/notesSlides/notesSlide53.xml" ContentType="application/vnd.openxmlformats-officedocument.presentationml.notesSlide+xml"/>
  <Override PartName="/ppt/tags/tag57.xml" ContentType="application/vnd.openxmlformats-officedocument.presentationml.tags+xml"/>
  <Override PartName="/ppt/notesSlides/notesSlide54.xml" ContentType="application/vnd.openxmlformats-officedocument.presentationml.notesSlide+xml"/>
  <Override PartName="/ppt/tags/tag58.xml" ContentType="application/vnd.openxmlformats-officedocument.presentationml.tags+xml"/>
  <Override PartName="/ppt/notesSlides/notesSlide55.xml" ContentType="application/vnd.openxmlformats-officedocument.presentationml.notesSlide+xml"/>
  <Override PartName="/ppt/tags/tag59.xml" ContentType="application/vnd.openxmlformats-officedocument.presentationml.tags+xml"/>
  <Override PartName="/ppt/notesSlides/notesSlide56.xml" ContentType="application/vnd.openxmlformats-officedocument.presentationml.notesSlide+xml"/>
  <Override PartName="/ppt/tags/tag60.xml" ContentType="application/vnd.openxmlformats-officedocument.presentationml.tags+xml"/>
  <Override PartName="/ppt/notesSlides/notesSlide57.xml" ContentType="application/vnd.openxmlformats-officedocument.presentationml.notesSlide+xml"/>
  <Override PartName="/ppt/tags/tag61.xml" ContentType="application/vnd.openxmlformats-officedocument.presentationml.tags+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1"/>
  </p:notesMasterIdLst>
  <p:handoutMasterIdLst>
    <p:handoutMasterId r:id="rId62"/>
  </p:handoutMasterIdLst>
  <p:sldIdLst>
    <p:sldId id="257" r:id="rId2"/>
    <p:sldId id="331" r:id="rId3"/>
    <p:sldId id="259" r:id="rId4"/>
    <p:sldId id="261" r:id="rId5"/>
    <p:sldId id="304" r:id="rId6"/>
    <p:sldId id="351" r:id="rId7"/>
    <p:sldId id="354" r:id="rId8"/>
    <p:sldId id="353" r:id="rId9"/>
    <p:sldId id="262" r:id="rId10"/>
    <p:sldId id="263" r:id="rId11"/>
    <p:sldId id="305" r:id="rId12"/>
    <p:sldId id="306" r:id="rId13"/>
    <p:sldId id="307" r:id="rId14"/>
    <p:sldId id="348" r:id="rId15"/>
    <p:sldId id="321"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349" r:id="rId29"/>
    <p:sldId id="350" r:id="rId30"/>
    <p:sldId id="277" r:id="rId31"/>
    <p:sldId id="278" r:id="rId32"/>
    <p:sldId id="279" r:id="rId33"/>
    <p:sldId id="280" r:id="rId34"/>
    <p:sldId id="322" r:id="rId35"/>
    <p:sldId id="281" r:id="rId36"/>
    <p:sldId id="323" r:id="rId37"/>
    <p:sldId id="300" r:id="rId38"/>
    <p:sldId id="299" r:id="rId39"/>
    <p:sldId id="301" r:id="rId40"/>
    <p:sldId id="309" r:id="rId41"/>
    <p:sldId id="310" r:id="rId42"/>
    <p:sldId id="311" r:id="rId43"/>
    <p:sldId id="287" r:id="rId44"/>
    <p:sldId id="315" r:id="rId45"/>
    <p:sldId id="316" r:id="rId46"/>
    <p:sldId id="283" r:id="rId47"/>
    <p:sldId id="288" r:id="rId48"/>
    <p:sldId id="289" r:id="rId49"/>
    <p:sldId id="318" r:id="rId50"/>
    <p:sldId id="319" r:id="rId51"/>
    <p:sldId id="290" r:id="rId52"/>
    <p:sldId id="291" r:id="rId53"/>
    <p:sldId id="292" r:id="rId54"/>
    <p:sldId id="293" r:id="rId55"/>
    <p:sldId id="294" r:id="rId56"/>
    <p:sldId id="295" r:id="rId57"/>
    <p:sldId id="324" r:id="rId58"/>
    <p:sldId id="327" r:id="rId59"/>
    <p:sldId id="330" r:id="rId60"/>
  </p:sldIdLst>
  <p:sldSz cx="12192000" cy="6858000"/>
  <p:notesSz cx="7010400" cy="9296400"/>
  <p:custDataLst>
    <p:tags r:id="rId63"/>
  </p:custDataLst>
  <p:defaultTextStyle>
    <a:defPPr>
      <a:defRPr lang="en-US"/>
    </a:defPPr>
    <a:lvl1pPr marL="0" algn="l" defTabSz="914060" rtl="0" eaLnBrk="1" latinLnBrk="0" hangingPunct="1">
      <a:defRPr sz="1900" kern="1200">
        <a:solidFill>
          <a:schemeClr val="tx1"/>
        </a:solidFill>
        <a:latin typeface="+mn-lt"/>
        <a:ea typeface="+mn-ea"/>
        <a:cs typeface="+mn-cs"/>
      </a:defRPr>
    </a:lvl1pPr>
    <a:lvl2pPr marL="457023" algn="l" defTabSz="914060" rtl="0" eaLnBrk="1" latinLnBrk="0" hangingPunct="1">
      <a:defRPr sz="1900" kern="1200">
        <a:solidFill>
          <a:schemeClr val="tx1"/>
        </a:solidFill>
        <a:latin typeface="+mn-lt"/>
        <a:ea typeface="+mn-ea"/>
        <a:cs typeface="+mn-cs"/>
      </a:defRPr>
    </a:lvl2pPr>
    <a:lvl3pPr marL="914060" algn="l" defTabSz="914060" rtl="0" eaLnBrk="1" latinLnBrk="0" hangingPunct="1">
      <a:defRPr sz="1900" kern="1200">
        <a:solidFill>
          <a:schemeClr val="tx1"/>
        </a:solidFill>
        <a:latin typeface="+mn-lt"/>
        <a:ea typeface="+mn-ea"/>
        <a:cs typeface="+mn-cs"/>
      </a:defRPr>
    </a:lvl3pPr>
    <a:lvl4pPr marL="1371090" algn="l" defTabSz="914060" rtl="0" eaLnBrk="1" latinLnBrk="0" hangingPunct="1">
      <a:defRPr sz="1900" kern="1200">
        <a:solidFill>
          <a:schemeClr val="tx1"/>
        </a:solidFill>
        <a:latin typeface="+mn-lt"/>
        <a:ea typeface="+mn-ea"/>
        <a:cs typeface="+mn-cs"/>
      </a:defRPr>
    </a:lvl4pPr>
    <a:lvl5pPr marL="1828120" algn="l" defTabSz="914060" rtl="0" eaLnBrk="1" latinLnBrk="0" hangingPunct="1">
      <a:defRPr sz="1900" kern="1200">
        <a:solidFill>
          <a:schemeClr val="tx1"/>
        </a:solidFill>
        <a:latin typeface="+mn-lt"/>
        <a:ea typeface="+mn-ea"/>
        <a:cs typeface="+mn-cs"/>
      </a:defRPr>
    </a:lvl5pPr>
    <a:lvl6pPr marL="2285158" algn="l" defTabSz="914060" rtl="0" eaLnBrk="1" latinLnBrk="0" hangingPunct="1">
      <a:defRPr sz="1900" kern="1200">
        <a:solidFill>
          <a:schemeClr val="tx1"/>
        </a:solidFill>
        <a:latin typeface="+mn-lt"/>
        <a:ea typeface="+mn-ea"/>
        <a:cs typeface="+mn-cs"/>
      </a:defRPr>
    </a:lvl6pPr>
    <a:lvl7pPr marL="2742178" algn="l" defTabSz="914060" rtl="0" eaLnBrk="1" latinLnBrk="0" hangingPunct="1">
      <a:defRPr sz="1900" kern="1200">
        <a:solidFill>
          <a:schemeClr val="tx1"/>
        </a:solidFill>
        <a:latin typeface="+mn-lt"/>
        <a:ea typeface="+mn-ea"/>
        <a:cs typeface="+mn-cs"/>
      </a:defRPr>
    </a:lvl7pPr>
    <a:lvl8pPr marL="3199200" algn="l" defTabSz="914060" rtl="0" eaLnBrk="1" latinLnBrk="0" hangingPunct="1">
      <a:defRPr sz="1900" kern="1200">
        <a:solidFill>
          <a:schemeClr val="tx1"/>
        </a:solidFill>
        <a:latin typeface="+mn-lt"/>
        <a:ea typeface="+mn-ea"/>
        <a:cs typeface="+mn-cs"/>
      </a:defRPr>
    </a:lvl8pPr>
    <a:lvl9pPr marL="3656223" algn="l" defTabSz="914060"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753C"/>
    <a:srgbClr val="414F5C"/>
    <a:srgbClr val="0931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551" autoAdjust="0"/>
    <p:restoredTop sz="76911" autoAdjust="0"/>
  </p:normalViewPr>
  <p:slideViewPr>
    <p:cSldViewPr snapToGrid="0" snapToObjects="1">
      <p:cViewPr>
        <p:scale>
          <a:sx n="77" d="100"/>
          <a:sy n="77" d="100"/>
        </p:scale>
        <p:origin x="-2184" y="-35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1472"/>
    </p:cViewPr>
  </p:sorterViewPr>
  <p:notesViewPr>
    <p:cSldViewPr snapToGrid="0" snapToObjects="1">
      <p:cViewPr varScale="1">
        <p:scale>
          <a:sx n="67" d="100"/>
          <a:sy n="67" d="100"/>
        </p:scale>
        <p:origin x="-3106" y="-86"/>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gs" Target="tags/tag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3F7D2CC0-A21E-441C-8B78-B66BB71AEFBC}" type="datetimeFigureOut">
              <a:rPr lang="en-CA" smtClean="0"/>
              <a:t>03/07/2019</a:t>
            </a:fld>
            <a:endParaRPr lang="en-CA"/>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CA"/>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8FC6557B-9746-4089-AC60-F8E36AD58C2C}" type="slidenum">
              <a:rPr lang="en-CA" smtClean="0"/>
              <a:t>‹#›</a:t>
            </a:fld>
            <a:endParaRPr lang="en-CA"/>
          </a:p>
        </p:txBody>
      </p:sp>
    </p:spTree>
    <p:extLst>
      <p:ext uri="{BB962C8B-B14F-4D97-AF65-F5344CB8AC3E}">
        <p14:creationId xmlns:p14="http://schemas.microsoft.com/office/powerpoint/2010/main" val="15733696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04359D6-CF16-2C47-B865-711BDEE61C3E}" type="datetimeFigureOut">
              <a:rPr lang="en-US" smtClean="0"/>
              <a:t>7/3/2019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363E9D8-54C9-C64E-AA8F-4430CA68FE93}" type="slidenum">
              <a:rPr lang="en-US" smtClean="0"/>
              <a:t>‹#›</a:t>
            </a:fld>
            <a:endParaRPr lang="en-US"/>
          </a:p>
        </p:txBody>
      </p:sp>
    </p:spTree>
    <p:extLst>
      <p:ext uri="{BB962C8B-B14F-4D97-AF65-F5344CB8AC3E}">
        <p14:creationId xmlns:p14="http://schemas.microsoft.com/office/powerpoint/2010/main" val="1593687624"/>
      </p:ext>
    </p:extLst>
  </p:cSld>
  <p:clrMap bg1="lt1" tx1="dk1" bg2="lt2" tx2="dk2" accent1="accent1" accent2="accent2" accent3="accent3" accent4="accent4" accent5="accent5" accent6="accent6" hlink="hlink" folHlink="folHlink"/>
  <p:notesStyle>
    <a:lvl1pPr marL="0" algn="l" defTabSz="914060" rtl="0" eaLnBrk="1" latinLnBrk="0" hangingPunct="1">
      <a:defRPr sz="1200" kern="1200">
        <a:solidFill>
          <a:schemeClr val="tx1"/>
        </a:solidFill>
        <a:latin typeface="+mn-lt"/>
        <a:ea typeface="+mn-ea"/>
        <a:cs typeface="+mn-cs"/>
      </a:defRPr>
    </a:lvl1pPr>
    <a:lvl2pPr marL="457023" algn="l" defTabSz="914060" rtl="0" eaLnBrk="1" latinLnBrk="0" hangingPunct="1">
      <a:defRPr sz="1200" kern="1200">
        <a:solidFill>
          <a:schemeClr val="tx1"/>
        </a:solidFill>
        <a:latin typeface="+mn-lt"/>
        <a:ea typeface="+mn-ea"/>
        <a:cs typeface="+mn-cs"/>
      </a:defRPr>
    </a:lvl2pPr>
    <a:lvl3pPr marL="914060" algn="l" defTabSz="914060" rtl="0" eaLnBrk="1" latinLnBrk="0" hangingPunct="1">
      <a:defRPr sz="1200" kern="1200">
        <a:solidFill>
          <a:schemeClr val="tx1"/>
        </a:solidFill>
        <a:latin typeface="+mn-lt"/>
        <a:ea typeface="+mn-ea"/>
        <a:cs typeface="+mn-cs"/>
      </a:defRPr>
    </a:lvl3pPr>
    <a:lvl4pPr marL="1371090" algn="l" defTabSz="914060" rtl="0" eaLnBrk="1" latinLnBrk="0" hangingPunct="1">
      <a:defRPr sz="1200" kern="1200">
        <a:solidFill>
          <a:schemeClr val="tx1"/>
        </a:solidFill>
        <a:latin typeface="+mn-lt"/>
        <a:ea typeface="+mn-ea"/>
        <a:cs typeface="+mn-cs"/>
      </a:defRPr>
    </a:lvl4pPr>
    <a:lvl5pPr marL="1828120" algn="l" defTabSz="914060" rtl="0" eaLnBrk="1" latinLnBrk="0" hangingPunct="1">
      <a:defRPr sz="1200" kern="1200">
        <a:solidFill>
          <a:schemeClr val="tx1"/>
        </a:solidFill>
        <a:latin typeface="+mn-lt"/>
        <a:ea typeface="+mn-ea"/>
        <a:cs typeface="+mn-cs"/>
      </a:defRPr>
    </a:lvl5pPr>
    <a:lvl6pPr marL="2285158" algn="l" defTabSz="914060" rtl="0" eaLnBrk="1" latinLnBrk="0" hangingPunct="1">
      <a:defRPr sz="1200" kern="1200">
        <a:solidFill>
          <a:schemeClr val="tx1"/>
        </a:solidFill>
        <a:latin typeface="+mn-lt"/>
        <a:ea typeface="+mn-ea"/>
        <a:cs typeface="+mn-cs"/>
      </a:defRPr>
    </a:lvl6pPr>
    <a:lvl7pPr marL="2742178" algn="l" defTabSz="914060" rtl="0" eaLnBrk="1" latinLnBrk="0" hangingPunct="1">
      <a:defRPr sz="1200" kern="1200">
        <a:solidFill>
          <a:schemeClr val="tx1"/>
        </a:solidFill>
        <a:latin typeface="+mn-lt"/>
        <a:ea typeface="+mn-ea"/>
        <a:cs typeface="+mn-cs"/>
      </a:defRPr>
    </a:lvl7pPr>
    <a:lvl8pPr marL="3199200" algn="l" defTabSz="914060" rtl="0" eaLnBrk="1" latinLnBrk="0" hangingPunct="1">
      <a:defRPr sz="1200" kern="1200">
        <a:solidFill>
          <a:schemeClr val="tx1"/>
        </a:solidFill>
        <a:latin typeface="+mn-lt"/>
        <a:ea typeface="+mn-ea"/>
        <a:cs typeface="+mn-cs"/>
      </a:defRPr>
    </a:lvl8pPr>
    <a:lvl9pPr marL="3656223" algn="l" defTabSz="91406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Nancy Dudek MD MEd FRCPC, Wade Gofton MD MEd FRCSC with contributions from Farhan Bhanji MD MSc FRCPC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*Note that this presentation also has an accompanying summary handout that can be accessed here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http://www.royalcollege.ca/rcsite/documents/cbd/work-based-assessment-practical-implications-clinical-teachers-e.pdf</a:t>
            </a:r>
            <a:endParaRPr lang="en-US" dirty="0"/>
          </a:p>
        </p:txBody>
      </p:sp>
      <p:sp>
        <p:nvSpPr>
          <p:cNvPr id="4" name="Slide Number Placeholder 3"/>
          <p:cNvSpPr>
            <a:spLocks noGrp="1"/>
          </p:cNvSpPr>
          <p:nvPr>
            <p:ph type="sldNum" sz="quarter" idx="10"/>
          </p:nvPr>
        </p:nvSpPr>
        <p:spPr/>
        <p:txBody>
          <a:bodyPr/>
          <a:lstStyle/>
          <a:p>
            <a:fld id="{C363E9D8-54C9-C64E-AA8F-4430CA68FE93}" type="slidenum">
              <a:rPr lang="en-US" smtClean="0"/>
              <a:t>1</a:t>
            </a:fld>
            <a:endParaRPr lang="en-US"/>
          </a:p>
        </p:txBody>
      </p:sp>
    </p:spTree>
    <p:extLst>
      <p:ext uri="{BB962C8B-B14F-4D97-AF65-F5344CB8AC3E}">
        <p14:creationId xmlns:p14="http://schemas.microsoft.com/office/powerpoint/2010/main" val="34661350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This</a:t>
            </a:r>
            <a:r>
              <a:rPr lang="en-CA" baseline="0" dirty="0" smtClean="0"/>
              <a:t> slide demonstrates that most of our commonly used assessment methods do not get at what a trainee does on a typical clinical day. We need our faculty to understand the importance of assessing trainees in the real clinical environment so that we can ensure that they perform competently there.</a:t>
            </a:r>
            <a:endParaRPr lang="en-CA" dirty="0"/>
          </a:p>
        </p:txBody>
      </p:sp>
      <p:sp>
        <p:nvSpPr>
          <p:cNvPr id="4" name="Slide Number Placeholder 3"/>
          <p:cNvSpPr>
            <a:spLocks noGrp="1"/>
          </p:cNvSpPr>
          <p:nvPr>
            <p:ph type="sldNum" sz="quarter" idx="10"/>
          </p:nvPr>
        </p:nvSpPr>
        <p:spPr/>
        <p:txBody>
          <a:bodyPr/>
          <a:lstStyle/>
          <a:p>
            <a:fld id="{E7CE4AE0-A378-644E-9F6B-377414FA5416}" type="slidenum">
              <a:rPr lang="en-US" smtClean="0"/>
              <a:t>11</a:t>
            </a:fld>
            <a:endParaRPr lang="en-US" dirty="0"/>
          </a:p>
        </p:txBody>
      </p:sp>
    </p:spTree>
    <p:extLst>
      <p:ext uri="{BB962C8B-B14F-4D97-AF65-F5344CB8AC3E}">
        <p14:creationId xmlns:p14="http://schemas.microsoft.com/office/powerpoint/2010/main" val="23280816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This</a:t>
            </a:r>
            <a:r>
              <a:rPr lang="en-CA" baseline="0" dirty="0" smtClean="0"/>
              <a:t> slide discusses various options for observing trainees particularly in a clinic or ward setting. It is important to discuss the option of watching an entire patient interaction versus choosing to see specific parts. Both have value. Determining what works best for your clinical teachers’ environments is key. If only typically watching parts of performance then teachers must ensure that they eventually see all aspects that they need to for good assessment.</a:t>
            </a:r>
          </a:p>
          <a:p>
            <a:endParaRPr lang="en-CA" baseline="0" dirty="0" smtClean="0"/>
          </a:p>
          <a:p>
            <a:r>
              <a:rPr lang="en-CA" baseline="0" dirty="0" smtClean="0"/>
              <a:t>The “fly on the wall” concept works well for situations where the clinical teacher has a relationship with the patient. Often in these circumstances it is difficult for patients to focus their interaction on the resident as opposed to talking to their “regular doctor”. Telling patients that you are there to observe and asking them to focus on the resident is extremely helpful.</a:t>
            </a:r>
            <a:endParaRPr lang="en-CA" dirty="0"/>
          </a:p>
        </p:txBody>
      </p:sp>
      <p:sp>
        <p:nvSpPr>
          <p:cNvPr id="4" name="Slide Number Placeholder 3"/>
          <p:cNvSpPr>
            <a:spLocks noGrp="1"/>
          </p:cNvSpPr>
          <p:nvPr>
            <p:ph type="sldNum" sz="quarter" idx="10"/>
          </p:nvPr>
        </p:nvSpPr>
        <p:spPr/>
        <p:txBody>
          <a:bodyPr/>
          <a:lstStyle/>
          <a:p>
            <a:fld id="{E7CE4AE0-A378-644E-9F6B-377414FA5416}" type="slidenum">
              <a:rPr lang="en-US" smtClean="0"/>
              <a:t>12</a:t>
            </a:fld>
            <a:endParaRPr lang="en-US" dirty="0"/>
          </a:p>
        </p:txBody>
      </p:sp>
    </p:spTree>
    <p:extLst>
      <p:ext uri="{BB962C8B-B14F-4D97-AF65-F5344CB8AC3E}">
        <p14:creationId xmlns:p14="http://schemas.microsoft.com/office/powerpoint/2010/main" val="36419669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Think</a:t>
            </a:r>
            <a:r>
              <a:rPr lang="en-CA" baseline="0" dirty="0" smtClean="0"/>
              <a:t> of examples that are relevant to your clinical context and insert them here. </a:t>
            </a:r>
            <a:r>
              <a:rPr lang="en-CA" dirty="0" smtClean="0"/>
              <a:t>When</a:t>
            </a:r>
            <a:r>
              <a:rPr lang="en-CA" baseline="0" dirty="0" smtClean="0"/>
              <a:t> information is given to clinical teachers about their residents the first response should be “thank you for telling me”. Often though their comments are not specific (see previous slide). You need to encourage clinical teachers to ask the follow up questions so that they get at understanding the details of the comments.</a:t>
            </a:r>
            <a:endParaRPr lang="en-CA" dirty="0" smtClean="0"/>
          </a:p>
          <a:p>
            <a:endParaRPr lang="en-CA" dirty="0"/>
          </a:p>
        </p:txBody>
      </p:sp>
      <p:sp>
        <p:nvSpPr>
          <p:cNvPr id="4" name="Slide Number Placeholder 3"/>
          <p:cNvSpPr>
            <a:spLocks noGrp="1"/>
          </p:cNvSpPr>
          <p:nvPr>
            <p:ph type="sldNum" sz="quarter" idx="10"/>
          </p:nvPr>
        </p:nvSpPr>
        <p:spPr/>
        <p:txBody>
          <a:bodyPr/>
          <a:lstStyle/>
          <a:p>
            <a:fld id="{E7CE4AE0-A378-644E-9F6B-377414FA5416}" type="slidenum">
              <a:rPr lang="en-US" smtClean="0"/>
              <a:t>13</a:t>
            </a:fld>
            <a:endParaRPr lang="en-US" dirty="0"/>
          </a:p>
        </p:txBody>
      </p:sp>
    </p:spTree>
    <p:extLst>
      <p:ext uri="{BB962C8B-B14F-4D97-AF65-F5344CB8AC3E}">
        <p14:creationId xmlns:p14="http://schemas.microsoft.com/office/powerpoint/2010/main" val="39699558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Additional</a:t>
            </a:r>
            <a:r>
              <a:rPr lang="en-CA" baseline="0" dirty="0" smtClean="0"/>
              <a:t> areas for indirect observation in your group’s clinical context should be reviewed. For example, you can infer something about their history taking and physical exam skills by the case presentations. After you check yourself you will know if they were appropriate or not.</a:t>
            </a:r>
            <a:endParaRPr lang="en-CA" dirty="0" smtClean="0"/>
          </a:p>
        </p:txBody>
      </p:sp>
      <p:sp>
        <p:nvSpPr>
          <p:cNvPr id="4" name="Slide Number Placeholder 3"/>
          <p:cNvSpPr>
            <a:spLocks noGrp="1"/>
          </p:cNvSpPr>
          <p:nvPr>
            <p:ph type="sldNum" sz="quarter" idx="10"/>
          </p:nvPr>
        </p:nvSpPr>
        <p:spPr/>
        <p:txBody>
          <a:bodyPr/>
          <a:lstStyle/>
          <a:p>
            <a:fld id="{E7CE4AE0-A378-644E-9F6B-377414FA5416}"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31817142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63E9D8-54C9-C64E-AA8F-4430CA68FE93}" type="slidenum">
              <a:rPr lang="en-US" smtClean="0"/>
              <a:t>15</a:t>
            </a:fld>
            <a:endParaRPr lang="en-US"/>
          </a:p>
        </p:txBody>
      </p:sp>
    </p:spTree>
    <p:extLst>
      <p:ext uri="{BB962C8B-B14F-4D97-AF65-F5344CB8AC3E}">
        <p14:creationId xmlns:p14="http://schemas.microsoft.com/office/powerpoint/2010/main" val="28117325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majority of ratings scales typically used for WBA</a:t>
            </a:r>
            <a:r>
              <a:rPr lang="en-US" baseline="0" dirty="0" smtClean="0"/>
              <a:t> tools use a scale such as this or one that rates from poor to excellent. Having your audience tell you what they like and dislike about these scales will get the conversation started about rating scales. Typically people talk about the frustrations that they have with knowing what to expect so it is hard to interpret.</a:t>
            </a:r>
            <a:endParaRPr lang="en-US" dirty="0"/>
          </a:p>
        </p:txBody>
      </p:sp>
      <p:sp>
        <p:nvSpPr>
          <p:cNvPr id="4" name="Slide Number Placeholder 3"/>
          <p:cNvSpPr>
            <a:spLocks noGrp="1"/>
          </p:cNvSpPr>
          <p:nvPr>
            <p:ph type="sldNum" sz="quarter" idx="10"/>
          </p:nvPr>
        </p:nvSpPr>
        <p:spPr/>
        <p:txBody>
          <a:bodyPr/>
          <a:lstStyle/>
          <a:p>
            <a:fld id="{C363E9D8-54C9-C64E-AA8F-4430CA68FE93}" type="slidenum">
              <a:rPr lang="en-US" smtClean="0"/>
              <a:t>16</a:t>
            </a:fld>
            <a:endParaRPr lang="en-US"/>
          </a:p>
        </p:txBody>
      </p:sp>
    </p:spTree>
    <p:extLst>
      <p:ext uri="{BB962C8B-B14F-4D97-AF65-F5344CB8AC3E}">
        <p14:creationId xmlns:p14="http://schemas.microsoft.com/office/powerpoint/2010/main" val="30274348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part of the O-SCORE rating anchors. The reference is listed at the end of the presentation (</a:t>
            </a:r>
            <a:r>
              <a:rPr lang="en-US" dirty="0" err="1" smtClean="0"/>
              <a:t>Gofton</a:t>
            </a:r>
            <a:r>
              <a:rPr lang="en-US" dirty="0" smtClean="0"/>
              <a:t> et al., Academic Medicine 2012).</a:t>
            </a:r>
            <a:r>
              <a:rPr lang="en-US" baseline="0" dirty="0" smtClean="0"/>
              <a:t> At this point you just want to see what your audience thinks of using this different style of anchors.</a:t>
            </a:r>
            <a:endParaRPr lang="en-US" dirty="0"/>
          </a:p>
        </p:txBody>
      </p:sp>
      <p:sp>
        <p:nvSpPr>
          <p:cNvPr id="4" name="Slide Number Placeholder 3"/>
          <p:cNvSpPr>
            <a:spLocks noGrp="1"/>
          </p:cNvSpPr>
          <p:nvPr>
            <p:ph type="sldNum" sz="quarter" idx="10"/>
          </p:nvPr>
        </p:nvSpPr>
        <p:spPr/>
        <p:txBody>
          <a:bodyPr/>
          <a:lstStyle/>
          <a:p>
            <a:fld id="{C363E9D8-54C9-C64E-AA8F-4430CA68FE93}" type="slidenum">
              <a:rPr lang="en-US" smtClean="0"/>
              <a:t>17</a:t>
            </a:fld>
            <a:endParaRPr lang="en-US"/>
          </a:p>
        </p:txBody>
      </p:sp>
    </p:spTree>
    <p:extLst>
      <p:ext uri="{BB962C8B-B14F-4D97-AF65-F5344CB8AC3E}">
        <p14:creationId xmlns:p14="http://schemas.microsoft.com/office/powerpoint/2010/main" val="7796043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anchors were developed for the O-SCORE.</a:t>
            </a:r>
            <a:r>
              <a:rPr lang="en-US" baseline="0" dirty="0" smtClean="0"/>
              <a:t> The same anchors have been used in two other tools, the OCAT and OBAT. You will also note that the RCPSC has chosen to use an abbreviated form of these anchors for their Form 1 and Form 2 assessments.</a:t>
            </a:r>
            <a:endParaRPr lang="en-US" dirty="0"/>
          </a:p>
        </p:txBody>
      </p:sp>
      <p:sp>
        <p:nvSpPr>
          <p:cNvPr id="4" name="Slide Number Placeholder 3"/>
          <p:cNvSpPr>
            <a:spLocks noGrp="1"/>
          </p:cNvSpPr>
          <p:nvPr>
            <p:ph type="sldNum" sz="quarter" idx="10"/>
          </p:nvPr>
        </p:nvSpPr>
        <p:spPr/>
        <p:txBody>
          <a:bodyPr/>
          <a:lstStyle/>
          <a:p>
            <a:fld id="{C363E9D8-54C9-C64E-AA8F-4430CA68FE93}" type="slidenum">
              <a:rPr lang="en-US" smtClean="0"/>
              <a:t>18</a:t>
            </a:fld>
            <a:endParaRPr lang="en-US"/>
          </a:p>
        </p:txBody>
      </p:sp>
    </p:spTree>
    <p:extLst>
      <p:ext uri="{BB962C8B-B14F-4D97-AF65-F5344CB8AC3E}">
        <p14:creationId xmlns:p14="http://schemas.microsoft.com/office/powerpoint/2010/main" val="19766467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O-SCORE.</a:t>
            </a:r>
            <a:r>
              <a:rPr lang="en-US" baseline="0" dirty="0" smtClean="0"/>
              <a:t> You may or may not include this depending on whether procedures are part of your specialty.</a:t>
            </a:r>
            <a:endParaRPr lang="en-US" dirty="0"/>
          </a:p>
        </p:txBody>
      </p:sp>
      <p:sp>
        <p:nvSpPr>
          <p:cNvPr id="4" name="Slide Number Placeholder 3"/>
          <p:cNvSpPr>
            <a:spLocks noGrp="1"/>
          </p:cNvSpPr>
          <p:nvPr>
            <p:ph type="sldNum" sz="quarter" idx="10"/>
          </p:nvPr>
        </p:nvSpPr>
        <p:spPr/>
        <p:txBody>
          <a:bodyPr/>
          <a:lstStyle/>
          <a:p>
            <a:fld id="{C363E9D8-54C9-C64E-AA8F-4430CA68FE93}" type="slidenum">
              <a:rPr lang="en-US" smtClean="0"/>
              <a:t>19</a:t>
            </a:fld>
            <a:endParaRPr lang="en-US"/>
          </a:p>
        </p:txBody>
      </p:sp>
    </p:spTree>
    <p:extLst>
      <p:ext uri="{BB962C8B-B14F-4D97-AF65-F5344CB8AC3E}">
        <p14:creationId xmlns:p14="http://schemas.microsoft.com/office/powerpoint/2010/main" val="16335550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OCAT. It is to be used to rate a trainee’s</a:t>
            </a:r>
            <a:r>
              <a:rPr lang="en-US" baseline="0" dirty="0" smtClean="0"/>
              <a:t> performance over an entire clinic at the generalist level (i.e. newly graduated specialist). It was originally developed for use in surgical clinics but has been demonstrated to work in medicine clinics too.  Showing this tool may or may not be useful given your clinical context.</a:t>
            </a:r>
            <a:endParaRPr lang="en-US" dirty="0"/>
          </a:p>
        </p:txBody>
      </p:sp>
      <p:sp>
        <p:nvSpPr>
          <p:cNvPr id="4" name="Slide Number Placeholder 3"/>
          <p:cNvSpPr>
            <a:spLocks noGrp="1"/>
          </p:cNvSpPr>
          <p:nvPr>
            <p:ph type="sldNum" sz="quarter" idx="10"/>
          </p:nvPr>
        </p:nvSpPr>
        <p:spPr/>
        <p:txBody>
          <a:bodyPr/>
          <a:lstStyle/>
          <a:p>
            <a:fld id="{C363E9D8-54C9-C64E-AA8F-4430CA68FE93}" type="slidenum">
              <a:rPr lang="en-US" smtClean="0"/>
              <a:t>20</a:t>
            </a:fld>
            <a:endParaRPr lang="en-US"/>
          </a:p>
        </p:txBody>
      </p:sp>
    </p:spTree>
    <p:extLst>
      <p:ext uri="{BB962C8B-B14F-4D97-AF65-F5344CB8AC3E}">
        <p14:creationId xmlns:p14="http://schemas.microsoft.com/office/powerpoint/2010/main" val="3017372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slides will cover all three of these critical areas: 1) observation</a:t>
            </a:r>
            <a:r>
              <a:rPr lang="en-US" baseline="0" dirty="0" smtClean="0"/>
              <a:t> issues, 2) entrustment and 3) narrative observation. You can choose to develop a workshop around just one of these areas or all of them. </a:t>
            </a:r>
            <a:endParaRPr lang="en-US" dirty="0"/>
          </a:p>
        </p:txBody>
      </p:sp>
      <p:sp>
        <p:nvSpPr>
          <p:cNvPr id="4" name="Slide Number Placeholder 3"/>
          <p:cNvSpPr>
            <a:spLocks noGrp="1"/>
          </p:cNvSpPr>
          <p:nvPr>
            <p:ph type="sldNum" sz="quarter" idx="10"/>
          </p:nvPr>
        </p:nvSpPr>
        <p:spPr/>
        <p:txBody>
          <a:bodyPr/>
          <a:lstStyle/>
          <a:p>
            <a:fld id="{C363E9D8-54C9-C64E-AA8F-4430CA68FE93}" type="slidenum">
              <a:rPr lang="en-US" smtClean="0"/>
              <a:t>3</a:t>
            </a:fld>
            <a:endParaRPr lang="en-US"/>
          </a:p>
        </p:txBody>
      </p:sp>
    </p:spTree>
    <p:extLst>
      <p:ext uri="{BB962C8B-B14F-4D97-AF65-F5344CB8AC3E}">
        <p14:creationId xmlns:p14="http://schemas.microsoft.com/office/powerpoint/2010/main" val="28309253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Remainder</a:t>
            </a:r>
            <a:r>
              <a:rPr lang="en-US" baseline="0" dirty="0" smtClean="0"/>
              <a:t> of the OCAT.</a:t>
            </a:r>
            <a:endParaRPr lang="en-US" dirty="0"/>
          </a:p>
        </p:txBody>
      </p:sp>
      <p:sp>
        <p:nvSpPr>
          <p:cNvPr id="4" name="Slide Number Placeholder 3"/>
          <p:cNvSpPr>
            <a:spLocks noGrp="1"/>
          </p:cNvSpPr>
          <p:nvPr>
            <p:ph type="sldNum" sz="quarter" idx="10"/>
          </p:nvPr>
        </p:nvSpPr>
        <p:spPr/>
        <p:txBody>
          <a:bodyPr/>
          <a:lstStyle/>
          <a:p>
            <a:fld id="{C363E9D8-54C9-C64E-AA8F-4430CA68FE93}" type="slidenum">
              <a:rPr lang="en-US" smtClean="0"/>
              <a:t>21</a:t>
            </a:fld>
            <a:endParaRPr lang="en-US"/>
          </a:p>
        </p:txBody>
      </p:sp>
    </p:spTree>
    <p:extLst>
      <p:ext uri="{BB962C8B-B14F-4D97-AF65-F5344CB8AC3E}">
        <p14:creationId xmlns:p14="http://schemas.microsoft.com/office/powerpoint/2010/main" val="31537604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63E9D8-54C9-C64E-AA8F-4430CA68FE93}" type="slidenum">
              <a:rPr lang="en-US" smtClean="0"/>
              <a:t>22</a:t>
            </a:fld>
            <a:endParaRPr lang="en-US"/>
          </a:p>
        </p:txBody>
      </p:sp>
    </p:spTree>
    <p:extLst>
      <p:ext uri="{BB962C8B-B14F-4D97-AF65-F5344CB8AC3E}">
        <p14:creationId xmlns:p14="http://schemas.microsoft.com/office/powerpoint/2010/main" val="29398970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There</a:t>
            </a:r>
            <a:r>
              <a:rPr lang="en-US" baseline="0" dirty="0" smtClean="0"/>
              <a:t> are several other tools that have used </a:t>
            </a:r>
            <a:r>
              <a:rPr lang="en-US" baseline="0" dirty="0" err="1" smtClean="0"/>
              <a:t>entrustability</a:t>
            </a:r>
            <a:r>
              <a:rPr lang="en-US" baseline="0" dirty="0" smtClean="0"/>
              <a:t> anchors. Please see the reference, “</a:t>
            </a:r>
            <a:r>
              <a:rPr lang="en-US" dirty="0">
                <a:latin typeface="Arial" panose="020B0604020202020204" pitchFamily="34" charset="0"/>
                <a:cs typeface="Arial" panose="020B0604020202020204" pitchFamily="34" charset="0"/>
              </a:rPr>
              <a:t>Rekman J, Gofton W, Dudek N, Gofton T, Hamstra S. </a:t>
            </a:r>
            <a:r>
              <a:rPr lang="en-US" dirty="0" err="1">
                <a:latin typeface="Arial" panose="020B0604020202020204" pitchFamily="34" charset="0"/>
                <a:cs typeface="Arial" panose="020B0604020202020204" pitchFamily="34" charset="0"/>
              </a:rPr>
              <a:t>Entrustability</a:t>
            </a:r>
            <a:r>
              <a:rPr lang="en-US" dirty="0">
                <a:latin typeface="Arial" panose="020B0604020202020204" pitchFamily="34" charset="0"/>
                <a:cs typeface="Arial" panose="020B0604020202020204" pitchFamily="34" charset="0"/>
              </a:rPr>
              <a:t> anchor scales: outlining their usefulness for clinical competency based assessment. </a:t>
            </a:r>
            <a:r>
              <a:rPr lang="en-US" i="1" dirty="0">
                <a:latin typeface="Arial" panose="020B0604020202020204" pitchFamily="34" charset="0"/>
                <a:cs typeface="Arial" panose="020B0604020202020204" pitchFamily="34" charset="0"/>
              </a:rPr>
              <a:t>Academic Medicine</a:t>
            </a:r>
            <a:r>
              <a:rPr lang="en-US" dirty="0">
                <a:latin typeface="Arial" panose="020B0604020202020204" pitchFamily="34" charset="0"/>
                <a:cs typeface="Arial" panose="020B0604020202020204" pitchFamily="34" charset="0"/>
              </a:rPr>
              <a:t>. 2016;91(2):186-190” for a thorough discussion and reference list. An excellent study that is worth discussing in this type of session is the one listed here. As the slide states they improved their reliability dramatically by going to a scale that aligns with increasing independence. The bottom line is that there is good and growing evidence that these types of scales increase the reliability of our WBA tools.</a:t>
            </a:r>
          </a:p>
          <a:p>
            <a:endParaRPr lang="en-US" dirty="0"/>
          </a:p>
        </p:txBody>
      </p:sp>
      <p:sp>
        <p:nvSpPr>
          <p:cNvPr id="4" name="Slide Number Placeholder 3"/>
          <p:cNvSpPr>
            <a:spLocks noGrp="1"/>
          </p:cNvSpPr>
          <p:nvPr>
            <p:ph type="sldNum" sz="quarter" idx="10"/>
          </p:nvPr>
        </p:nvSpPr>
        <p:spPr/>
        <p:txBody>
          <a:bodyPr/>
          <a:lstStyle/>
          <a:p>
            <a:fld id="{C363E9D8-54C9-C64E-AA8F-4430CA68FE93}" type="slidenum">
              <a:rPr lang="en-US" smtClean="0"/>
              <a:t>23</a:t>
            </a:fld>
            <a:endParaRPr lang="en-US"/>
          </a:p>
        </p:txBody>
      </p:sp>
    </p:spTree>
    <p:extLst>
      <p:ext uri="{BB962C8B-B14F-4D97-AF65-F5344CB8AC3E}">
        <p14:creationId xmlns:p14="http://schemas.microsoft.com/office/powerpoint/2010/main" val="38332275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section of the presentation can highlight some of the theories as to why</a:t>
            </a:r>
            <a:r>
              <a:rPr lang="en-US" baseline="0" dirty="0" smtClean="0"/>
              <a:t> these scales are working better.</a:t>
            </a:r>
            <a:endParaRPr lang="en-US" dirty="0"/>
          </a:p>
        </p:txBody>
      </p:sp>
      <p:sp>
        <p:nvSpPr>
          <p:cNvPr id="4" name="Slide Number Placeholder 3"/>
          <p:cNvSpPr>
            <a:spLocks noGrp="1"/>
          </p:cNvSpPr>
          <p:nvPr>
            <p:ph type="sldNum" sz="quarter" idx="10"/>
          </p:nvPr>
        </p:nvSpPr>
        <p:spPr/>
        <p:txBody>
          <a:bodyPr/>
          <a:lstStyle/>
          <a:p>
            <a:fld id="{C363E9D8-54C9-C64E-AA8F-4430CA68FE93}" type="slidenum">
              <a:rPr lang="en-US" smtClean="0"/>
              <a:t>24</a:t>
            </a:fld>
            <a:endParaRPr lang="en-US"/>
          </a:p>
        </p:txBody>
      </p:sp>
    </p:spTree>
    <p:extLst>
      <p:ext uri="{BB962C8B-B14F-4D97-AF65-F5344CB8AC3E}">
        <p14:creationId xmlns:p14="http://schemas.microsoft.com/office/powerpoint/2010/main" val="18555640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xfrm>
            <a:off x="717550" y="1162050"/>
            <a:ext cx="5575300" cy="3136900"/>
          </a:xfrm>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dirty="0" smtClean="0">
                <a:latin typeface="Times" pitchFamily="-112" charset="0"/>
              </a:rPr>
              <a:t>The concept of entrustment is what these scales</a:t>
            </a:r>
            <a:r>
              <a:rPr lang="en-CA" altLang="en-US" baseline="0" dirty="0" smtClean="0">
                <a:latin typeface="Times" pitchFamily="-112" charset="0"/>
              </a:rPr>
              <a:t> are based on. It is the idea that there comes a point when we as the clinical teachers “entrust” our trainees to do clinical activities with less and less oversight until we would “entrust” them to do them with no oversight from the clinical teacher. Obviously some degree of oversight always exists in a training program as the patients are not the trainee’s patients but rather the clinical supervisor’s but in order to say that trainees are safe to practice independently they must get to the stage where we say “I did not need to be there”.</a:t>
            </a:r>
            <a:endParaRPr lang="en-CA" altLang="en-US" dirty="0" smtClean="0">
              <a:latin typeface="Times" pitchFamily="-112" charset="0"/>
            </a:endParaRPr>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12" charset="0"/>
                <a:ea typeface="ＭＳ Ｐゴシック" pitchFamily="-112" charset="-128"/>
              </a:defRPr>
            </a:lvl1pPr>
            <a:lvl2pPr marL="742909" indent="-285734">
              <a:defRPr sz="2400">
                <a:solidFill>
                  <a:schemeClr val="tx1"/>
                </a:solidFill>
                <a:latin typeface="Times" pitchFamily="-112" charset="0"/>
                <a:ea typeface="ＭＳ Ｐゴシック" pitchFamily="-112" charset="-128"/>
              </a:defRPr>
            </a:lvl2pPr>
            <a:lvl3pPr marL="1142937" indent="-228587">
              <a:defRPr sz="2400">
                <a:solidFill>
                  <a:schemeClr val="tx1"/>
                </a:solidFill>
                <a:latin typeface="Times" pitchFamily="-112" charset="0"/>
                <a:ea typeface="ＭＳ Ｐゴシック" pitchFamily="-112" charset="-128"/>
              </a:defRPr>
            </a:lvl3pPr>
            <a:lvl4pPr marL="1600111" indent="-228587">
              <a:defRPr sz="2400">
                <a:solidFill>
                  <a:schemeClr val="tx1"/>
                </a:solidFill>
                <a:latin typeface="Times" pitchFamily="-112" charset="0"/>
                <a:ea typeface="ＭＳ Ｐゴシック" pitchFamily="-112" charset="-128"/>
              </a:defRPr>
            </a:lvl4pPr>
            <a:lvl5pPr marL="2057287" indent="-228587">
              <a:defRPr sz="2400">
                <a:solidFill>
                  <a:schemeClr val="tx1"/>
                </a:solidFill>
                <a:latin typeface="Times" pitchFamily="-112" charset="0"/>
                <a:ea typeface="ＭＳ Ｐゴシック" pitchFamily="-112" charset="-128"/>
              </a:defRPr>
            </a:lvl5pPr>
            <a:lvl6pPr marL="2514461" indent="-228587" eaLnBrk="0" fontAlgn="base" hangingPunct="0">
              <a:spcBef>
                <a:spcPct val="0"/>
              </a:spcBef>
              <a:spcAft>
                <a:spcPct val="0"/>
              </a:spcAft>
              <a:defRPr sz="2400">
                <a:solidFill>
                  <a:schemeClr val="tx1"/>
                </a:solidFill>
                <a:latin typeface="Times" pitchFamily="-112" charset="0"/>
                <a:ea typeface="ＭＳ Ｐゴシック" pitchFamily="-112" charset="-128"/>
              </a:defRPr>
            </a:lvl6pPr>
            <a:lvl7pPr marL="2971635" indent="-228587" eaLnBrk="0" fontAlgn="base" hangingPunct="0">
              <a:spcBef>
                <a:spcPct val="0"/>
              </a:spcBef>
              <a:spcAft>
                <a:spcPct val="0"/>
              </a:spcAft>
              <a:defRPr sz="2400">
                <a:solidFill>
                  <a:schemeClr val="tx1"/>
                </a:solidFill>
                <a:latin typeface="Times" pitchFamily="-112" charset="0"/>
                <a:ea typeface="ＭＳ Ｐゴシック" pitchFamily="-112" charset="-128"/>
              </a:defRPr>
            </a:lvl7pPr>
            <a:lvl8pPr marL="3428811" indent="-228587" eaLnBrk="0" fontAlgn="base" hangingPunct="0">
              <a:spcBef>
                <a:spcPct val="0"/>
              </a:spcBef>
              <a:spcAft>
                <a:spcPct val="0"/>
              </a:spcAft>
              <a:defRPr sz="2400">
                <a:solidFill>
                  <a:schemeClr val="tx1"/>
                </a:solidFill>
                <a:latin typeface="Times" pitchFamily="-112" charset="0"/>
                <a:ea typeface="ＭＳ Ｐゴシック" pitchFamily="-112" charset="-128"/>
              </a:defRPr>
            </a:lvl8pPr>
            <a:lvl9pPr marL="3885985" indent="-228587" eaLnBrk="0" fontAlgn="base" hangingPunct="0">
              <a:spcBef>
                <a:spcPct val="0"/>
              </a:spcBef>
              <a:spcAft>
                <a:spcPct val="0"/>
              </a:spcAft>
              <a:defRPr sz="2400">
                <a:solidFill>
                  <a:schemeClr val="tx1"/>
                </a:solidFill>
                <a:latin typeface="Times" pitchFamily="-112" charset="0"/>
                <a:ea typeface="ＭＳ Ｐゴシック" pitchFamily="-112" charset="-128"/>
              </a:defRPr>
            </a:lvl9pPr>
          </a:lstStyle>
          <a:p>
            <a:fld id="{0EF180B1-17C7-433B-932C-E9EC68AA62A3}" type="slidenum">
              <a:rPr lang="en-US" altLang="en-US" sz="1200"/>
              <a:pPr/>
              <a:t>25</a:t>
            </a:fld>
            <a:endParaRPr lang="en-US" altLang="en-US" sz="1200"/>
          </a:p>
        </p:txBody>
      </p:sp>
    </p:spTree>
    <p:extLst>
      <p:ext uri="{BB962C8B-B14F-4D97-AF65-F5344CB8AC3E}">
        <p14:creationId xmlns:p14="http://schemas.microsoft.com/office/powerpoint/2010/main" val="31965368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no definitive</a:t>
            </a:r>
            <a:r>
              <a:rPr lang="en-US" baseline="0" dirty="0" smtClean="0"/>
              <a:t> answers in the research literature so far about why these scales seem to work but there are some ideas.</a:t>
            </a:r>
          </a:p>
          <a:p>
            <a:pPr marL="232943" indent="-232943">
              <a:buAutoNum type="arabicParenR"/>
            </a:pPr>
            <a:r>
              <a:rPr lang="en-US" baseline="0" dirty="0" smtClean="0"/>
              <a:t>The anchors on the scale reflect the way a doctor thinks about progressing a trainee so they do not need to translate their impression with regards to where they are at to a different scale. Doctors understand better the standard of competent for independent practice then they do the idea of “good for a senior trainee”.</a:t>
            </a:r>
          </a:p>
          <a:p>
            <a:pPr marL="232943" indent="-232943">
              <a:buAutoNum type="arabicParenR"/>
            </a:pPr>
            <a:r>
              <a:rPr lang="en-US" baseline="0" dirty="0" smtClean="0"/>
              <a:t>Given that the standard is competent for independent practice the rater can use their own expertise regarding what is needed for that type of performance as opposed to being trained to know that this is what we want for a trainee at a particular level of training.</a:t>
            </a:r>
          </a:p>
          <a:p>
            <a:pPr marL="232943" indent="-232943">
              <a:buAutoNum type="arabicParenR"/>
            </a:pPr>
            <a:r>
              <a:rPr lang="en-US" baseline="0" dirty="0" smtClean="0"/>
              <a:t>WBA is typically used frequently by many staff so any single assessment does not have big consequences. This may make raters more comfortable to rate a performance truthfully.</a:t>
            </a:r>
          </a:p>
          <a:p>
            <a:pPr marL="232943" indent="-232943">
              <a:buAutoNum type="arabicParenR"/>
            </a:pPr>
            <a:r>
              <a:rPr lang="en-US" baseline="0" dirty="0" smtClean="0"/>
              <a:t>Residents understand that there is a progression towards competence for most clinical activities. Therefore, they are more accepting of receiving “low marks”. Given that residents are more accepting, raters seem more willing to accurately rate performance.</a:t>
            </a:r>
          </a:p>
          <a:p>
            <a:pPr marL="232943" indent="-232943">
              <a:buAutoNum type="arabicParenR"/>
            </a:pPr>
            <a:r>
              <a:rPr lang="en-US" baseline="0" dirty="0" smtClean="0"/>
              <a:t>A single assessment tool is felt to be formative so again, the stakes are lower leading to greater comfort with reporting performance accurately.</a:t>
            </a:r>
            <a:endParaRPr lang="en-US" dirty="0"/>
          </a:p>
        </p:txBody>
      </p:sp>
      <p:sp>
        <p:nvSpPr>
          <p:cNvPr id="4" name="Slide Number Placeholder 3"/>
          <p:cNvSpPr>
            <a:spLocks noGrp="1"/>
          </p:cNvSpPr>
          <p:nvPr>
            <p:ph type="sldNum" sz="quarter" idx="10"/>
          </p:nvPr>
        </p:nvSpPr>
        <p:spPr/>
        <p:txBody>
          <a:bodyPr/>
          <a:lstStyle/>
          <a:p>
            <a:fld id="{C363E9D8-54C9-C64E-AA8F-4430CA68FE93}" type="slidenum">
              <a:rPr lang="en-US" smtClean="0"/>
              <a:t>26</a:t>
            </a:fld>
            <a:endParaRPr lang="en-US"/>
          </a:p>
        </p:txBody>
      </p:sp>
    </p:spTree>
    <p:extLst>
      <p:ext uri="{BB962C8B-B14F-4D97-AF65-F5344CB8AC3E}">
        <p14:creationId xmlns:p14="http://schemas.microsoft.com/office/powerpoint/2010/main" val="27247302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This</a:t>
            </a:r>
            <a:r>
              <a:rPr lang="en-CA" baseline="0" dirty="0" smtClean="0"/>
              <a:t> type of scale is a significant change for many people. Work needs to be done to educate both staff and residents about the new approach. Doing this prior to starting will go a long way towards succeeding.</a:t>
            </a:r>
            <a:endParaRPr lang="en-CA" dirty="0"/>
          </a:p>
        </p:txBody>
      </p:sp>
      <p:sp>
        <p:nvSpPr>
          <p:cNvPr id="4" name="Slide Number Placeholder 3"/>
          <p:cNvSpPr>
            <a:spLocks noGrp="1"/>
          </p:cNvSpPr>
          <p:nvPr>
            <p:ph type="sldNum" sz="quarter" idx="10"/>
          </p:nvPr>
        </p:nvSpPr>
        <p:spPr/>
        <p:txBody>
          <a:bodyPr/>
          <a:lstStyle/>
          <a:p>
            <a:fld id="{C363E9D8-54C9-C64E-AA8F-4430CA68FE93}" type="slidenum">
              <a:rPr lang="en-US" smtClean="0"/>
              <a:t>27</a:t>
            </a:fld>
            <a:endParaRPr lang="en-US"/>
          </a:p>
        </p:txBody>
      </p:sp>
    </p:spTree>
    <p:extLst>
      <p:ext uri="{BB962C8B-B14F-4D97-AF65-F5344CB8AC3E}">
        <p14:creationId xmlns:p14="http://schemas.microsoft.com/office/powerpoint/2010/main" val="27583198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These are some key issues that need to be discussed. One of the keys is the second point.</a:t>
            </a:r>
            <a:r>
              <a:rPr lang="en-CA" baseline="0" dirty="0" smtClean="0"/>
              <a:t> This is essentially a “retrospective” assessment (i.e. how did whatever you just observed go). In no way, are they making a decision about their future potential to perform that activity. That decision rests with the competence committee.</a:t>
            </a:r>
            <a:endParaRPr lang="en-CA" dirty="0"/>
          </a:p>
        </p:txBody>
      </p:sp>
      <p:sp>
        <p:nvSpPr>
          <p:cNvPr id="4" name="Slide Number Placeholder 3"/>
          <p:cNvSpPr>
            <a:spLocks noGrp="1"/>
          </p:cNvSpPr>
          <p:nvPr>
            <p:ph type="sldNum" sz="quarter" idx="10"/>
          </p:nvPr>
        </p:nvSpPr>
        <p:spPr/>
        <p:txBody>
          <a:bodyPr/>
          <a:lstStyle/>
          <a:p>
            <a:fld id="{C363E9D8-54C9-C64E-AA8F-4430CA68FE93}"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27583198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It</a:t>
            </a:r>
            <a:r>
              <a:rPr lang="en-CA" baseline="0" dirty="0" smtClean="0"/>
              <a:t> is important to spend time discussing concerns with using the entrustment scale in their clinical context. Several resources are already on or are being developed for the RC website to assist with this.</a:t>
            </a:r>
            <a:endParaRPr lang="en-CA" dirty="0"/>
          </a:p>
        </p:txBody>
      </p:sp>
      <p:sp>
        <p:nvSpPr>
          <p:cNvPr id="4" name="Slide Number Placeholder 3"/>
          <p:cNvSpPr>
            <a:spLocks noGrp="1"/>
          </p:cNvSpPr>
          <p:nvPr>
            <p:ph type="sldNum" sz="quarter" idx="10"/>
          </p:nvPr>
        </p:nvSpPr>
        <p:spPr/>
        <p:txBody>
          <a:bodyPr/>
          <a:lstStyle/>
          <a:p>
            <a:fld id="{C363E9D8-54C9-C64E-AA8F-4430CA68FE93}"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4264746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Once possible approach to talking through</a:t>
            </a:r>
            <a:r>
              <a:rPr lang="en-CA" baseline="0" dirty="0" smtClean="0"/>
              <a:t> the new scales is to use examples of resident performance and get the audience to choose the different ratings. You can write scenarios that make sense for your particular clinical context. Here are two examples.</a:t>
            </a:r>
            <a:endParaRPr lang="en-CA" dirty="0"/>
          </a:p>
        </p:txBody>
      </p:sp>
      <p:sp>
        <p:nvSpPr>
          <p:cNvPr id="4" name="Slide Number Placeholder 3"/>
          <p:cNvSpPr>
            <a:spLocks noGrp="1"/>
          </p:cNvSpPr>
          <p:nvPr>
            <p:ph type="sldNum" sz="quarter" idx="10"/>
          </p:nvPr>
        </p:nvSpPr>
        <p:spPr/>
        <p:txBody>
          <a:bodyPr/>
          <a:lstStyle/>
          <a:p>
            <a:fld id="{C363E9D8-54C9-C64E-AA8F-4430CA68FE93}" type="slidenum">
              <a:rPr lang="en-US" smtClean="0"/>
              <a:t>30</a:t>
            </a:fld>
            <a:endParaRPr lang="en-US"/>
          </a:p>
        </p:txBody>
      </p:sp>
    </p:spTree>
    <p:extLst>
      <p:ext uri="{BB962C8B-B14F-4D97-AF65-F5344CB8AC3E}">
        <p14:creationId xmlns:p14="http://schemas.microsoft.com/office/powerpoint/2010/main" val="2966447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717550" y="1162050"/>
            <a:ext cx="5575300" cy="3136900"/>
          </a:xfrm>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Times" pitchFamily="-112" charset="0"/>
              </a:rPr>
              <a:t>It is useful to start off these presentations discussing what</a:t>
            </a:r>
            <a:r>
              <a:rPr lang="en-US" altLang="en-US" baseline="0" dirty="0" smtClean="0">
                <a:latin typeface="Times" pitchFamily="-112" charset="0"/>
              </a:rPr>
              <a:t> is different regarding assessment in CBD. You can choose to expand on this section if you want to give more background on CBD. It really depends on what your group knows. </a:t>
            </a:r>
            <a:endParaRPr lang="en-US" altLang="en-US" dirty="0" smtClean="0">
              <a:latin typeface="Times" pitchFamily="-112" charset="0"/>
            </a:endParaRPr>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12" charset="0"/>
                <a:ea typeface="ＭＳ Ｐゴシック" pitchFamily="-112" charset="-128"/>
              </a:defRPr>
            </a:lvl1pPr>
            <a:lvl2pPr marL="742909" indent="-285734">
              <a:defRPr sz="2400">
                <a:solidFill>
                  <a:schemeClr val="tx1"/>
                </a:solidFill>
                <a:latin typeface="Times" pitchFamily="-112" charset="0"/>
                <a:ea typeface="ＭＳ Ｐゴシック" pitchFamily="-112" charset="-128"/>
              </a:defRPr>
            </a:lvl2pPr>
            <a:lvl3pPr marL="1142937" indent="-228587">
              <a:defRPr sz="2400">
                <a:solidFill>
                  <a:schemeClr val="tx1"/>
                </a:solidFill>
                <a:latin typeface="Times" pitchFamily="-112" charset="0"/>
                <a:ea typeface="ＭＳ Ｐゴシック" pitchFamily="-112" charset="-128"/>
              </a:defRPr>
            </a:lvl3pPr>
            <a:lvl4pPr marL="1600111" indent="-228587">
              <a:defRPr sz="2400">
                <a:solidFill>
                  <a:schemeClr val="tx1"/>
                </a:solidFill>
                <a:latin typeface="Times" pitchFamily="-112" charset="0"/>
                <a:ea typeface="ＭＳ Ｐゴシック" pitchFamily="-112" charset="-128"/>
              </a:defRPr>
            </a:lvl4pPr>
            <a:lvl5pPr marL="2057287" indent="-228587">
              <a:defRPr sz="2400">
                <a:solidFill>
                  <a:schemeClr val="tx1"/>
                </a:solidFill>
                <a:latin typeface="Times" pitchFamily="-112" charset="0"/>
                <a:ea typeface="ＭＳ Ｐゴシック" pitchFamily="-112" charset="-128"/>
              </a:defRPr>
            </a:lvl5pPr>
            <a:lvl6pPr marL="2514461" indent="-228587" eaLnBrk="0" fontAlgn="base" hangingPunct="0">
              <a:spcBef>
                <a:spcPct val="0"/>
              </a:spcBef>
              <a:spcAft>
                <a:spcPct val="0"/>
              </a:spcAft>
              <a:defRPr sz="2400">
                <a:solidFill>
                  <a:schemeClr val="tx1"/>
                </a:solidFill>
                <a:latin typeface="Times" pitchFamily="-112" charset="0"/>
                <a:ea typeface="ＭＳ Ｐゴシック" pitchFamily="-112" charset="-128"/>
              </a:defRPr>
            </a:lvl6pPr>
            <a:lvl7pPr marL="2971635" indent="-228587" eaLnBrk="0" fontAlgn="base" hangingPunct="0">
              <a:spcBef>
                <a:spcPct val="0"/>
              </a:spcBef>
              <a:spcAft>
                <a:spcPct val="0"/>
              </a:spcAft>
              <a:defRPr sz="2400">
                <a:solidFill>
                  <a:schemeClr val="tx1"/>
                </a:solidFill>
                <a:latin typeface="Times" pitchFamily="-112" charset="0"/>
                <a:ea typeface="ＭＳ Ｐゴシック" pitchFamily="-112" charset="-128"/>
              </a:defRPr>
            </a:lvl7pPr>
            <a:lvl8pPr marL="3428811" indent="-228587" eaLnBrk="0" fontAlgn="base" hangingPunct="0">
              <a:spcBef>
                <a:spcPct val="0"/>
              </a:spcBef>
              <a:spcAft>
                <a:spcPct val="0"/>
              </a:spcAft>
              <a:defRPr sz="2400">
                <a:solidFill>
                  <a:schemeClr val="tx1"/>
                </a:solidFill>
                <a:latin typeface="Times" pitchFamily="-112" charset="0"/>
                <a:ea typeface="ＭＳ Ｐゴシック" pitchFamily="-112" charset="-128"/>
              </a:defRPr>
            </a:lvl8pPr>
            <a:lvl9pPr marL="3885985" indent="-228587" eaLnBrk="0" fontAlgn="base" hangingPunct="0">
              <a:spcBef>
                <a:spcPct val="0"/>
              </a:spcBef>
              <a:spcAft>
                <a:spcPct val="0"/>
              </a:spcAft>
              <a:defRPr sz="2400">
                <a:solidFill>
                  <a:schemeClr val="tx1"/>
                </a:solidFill>
                <a:latin typeface="Times" pitchFamily="-112" charset="0"/>
                <a:ea typeface="ＭＳ Ｐゴシック" pitchFamily="-112" charset="-128"/>
              </a:defRPr>
            </a:lvl9pPr>
          </a:lstStyle>
          <a:p>
            <a:fld id="{78F9EE70-85F2-45FA-AD14-830123E3A7D6}" type="slidenum">
              <a:rPr lang="en-US" altLang="en-US" sz="1200"/>
              <a:pPr/>
              <a:t>4</a:t>
            </a:fld>
            <a:endParaRPr lang="en-US" altLang="en-US" sz="1200"/>
          </a:p>
        </p:txBody>
      </p:sp>
    </p:spTree>
    <p:extLst>
      <p:ext uri="{BB962C8B-B14F-4D97-AF65-F5344CB8AC3E}">
        <p14:creationId xmlns:p14="http://schemas.microsoft.com/office/powerpoint/2010/main" val="9964746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Just to remind people of the two scales.</a:t>
            </a:r>
            <a:endParaRPr lang="en-CA" dirty="0"/>
          </a:p>
        </p:txBody>
      </p:sp>
      <p:sp>
        <p:nvSpPr>
          <p:cNvPr id="4" name="Slide Number Placeholder 3"/>
          <p:cNvSpPr>
            <a:spLocks noGrp="1"/>
          </p:cNvSpPr>
          <p:nvPr>
            <p:ph type="sldNum" sz="quarter" idx="10"/>
          </p:nvPr>
        </p:nvSpPr>
        <p:spPr/>
        <p:txBody>
          <a:bodyPr/>
          <a:lstStyle/>
          <a:p>
            <a:fld id="{C363E9D8-54C9-C64E-AA8F-4430CA68FE93}" type="slidenum">
              <a:rPr lang="en-US" smtClean="0"/>
              <a:t>31</a:t>
            </a:fld>
            <a:endParaRPr lang="en-US"/>
          </a:p>
        </p:txBody>
      </p:sp>
    </p:spTree>
    <p:extLst>
      <p:ext uri="{BB962C8B-B14F-4D97-AF65-F5344CB8AC3E}">
        <p14:creationId xmlns:p14="http://schemas.microsoft.com/office/powerpoint/2010/main" val="30767774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Have people choose the ratings before you show this slide. You may have some different</a:t>
            </a:r>
            <a:r>
              <a:rPr lang="en-CA" baseline="0" dirty="0" smtClean="0"/>
              <a:t> answers for scale A but people generally agree that for scale B they are a three.</a:t>
            </a:r>
            <a:endParaRPr lang="en-CA" dirty="0"/>
          </a:p>
        </p:txBody>
      </p:sp>
      <p:sp>
        <p:nvSpPr>
          <p:cNvPr id="4" name="Slide Number Placeholder 3"/>
          <p:cNvSpPr>
            <a:spLocks noGrp="1"/>
          </p:cNvSpPr>
          <p:nvPr>
            <p:ph type="sldNum" sz="quarter" idx="10"/>
          </p:nvPr>
        </p:nvSpPr>
        <p:spPr/>
        <p:txBody>
          <a:bodyPr/>
          <a:lstStyle/>
          <a:p>
            <a:fld id="{C363E9D8-54C9-C64E-AA8F-4430CA68FE93}" type="slidenum">
              <a:rPr lang="en-US" smtClean="0"/>
              <a:t>32</a:t>
            </a:fld>
            <a:endParaRPr lang="en-US"/>
          </a:p>
        </p:txBody>
      </p:sp>
    </p:spTree>
    <p:extLst>
      <p:ext uri="{BB962C8B-B14F-4D97-AF65-F5344CB8AC3E}">
        <p14:creationId xmlns:p14="http://schemas.microsoft.com/office/powerpoint/2010/main" val="9815102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Another example.</a:t>
            </a:r>
            <a:endParaRPr lang="en-CA" dirty="0"/>
          </a:p>
        </p:txBody>
      </p:sp>
      <p:sp>
        <p:nvSpPr>
          <p:cNvPr id="4" name="Slide Number Placeholder 3"/>
          <p:cNvSpPr>
            <a:spLocks noGrp="1"/>
          </p:cNvSpPr>
          <p:nvPr>
            <p:ph type="sldNum" sz="quarter" idx="10"/>
          </p:nvPr>
        </p:nvSpPr>
        <p:spPr/>
        <p:txBody>
          <a:bodyPr/>
          <a:lstStyle/>
          <a:p>
            <a:fld id="{C363E9D8-54C9-C64E-AA8F-4430CA68FE93}" type="slidenum">
              <a:rPr lang="en-US" smtClean="0"/>
              <a:t>33</a:t>
            </a:fld>
            <a:endParaRPr lang="en-US"/>
          </a:p>
        </p:txBody>
      </p:sp>
    </p:spTree>
    <p:extLst>
      <p:ext uri="{BB962C8B-B14F-4D97-AF65-F5344CB8AC3E}">
        <p14:creationId xmlns:p14="http://schemas.microsoft.com/office/powerpoint/2010/main" val="18929637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63E9D8-54C9-C64E-AA8F-4430CA68FE93}" type="slidenum">
              <a:rPr lang="en-US" smtClean="0"/>
              <a:t>34</a:t>
            </a:fld>
            <a:endParaRPr lang="en-US"/>
          </a:p>
        </p:txBody>
      </p:sp>
    </p:spTree>
    <p:extLst>
      <p:ext uri="{BB962C8B-B14F-4D97-AF65-F5344CB8AC3E}">
        <p14:creationId xmlns:p14="http://schemas.microsoft.com/office/powerpoint/2010/main" val="18206712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There</a:t>
            </a:r>
            <a:r>
              <a:rPr lang="en-CA" baseline="0" dirty="0" smtClean="0"/>
              <a:t> are usually two points to make with this example. First, many people comment that their staff do not typically use the lower part of scale A even though they think they should. The second point is that the anchor clearly describes why it should be a 2 in scale B. The language of it is often more acceptable to the resident than the language of the descriptor for a 2 in scale A. </a:t>
            </a:r>
          </a:p>
          <a:p>
            <a:r>
              <a:rPr lang="en-CA" baseline="0" dirty="0" smtClean="0"/>
              <a:t>If you have a rating tool that you are going to be using this is a good time to introduce it. It might be the RCPSC Form 1 or Form 2 or another form that is using an </a:t>
            </a:r>
            <a:r>
              <a:rPr lang="en-CA" baseline="0" dirty="0" err="1" smtClean="0"/>
              <a:t>entrustability</a:t>
            </a:r>
            <a:r>
              <a:rPr lang="en-CA" baseline="0" dirty="0" smtClean="0"/>
              <a:t> scale.</a:t>
            </a:r>
          </a:p>
        </p:txBody>
      </p:sp>
      <p:sp>
        <p:nvSpPr>
          <p:cNvPr id="4" name="Slide Number Placeholder 3"/>
          <p:cNvSpPr>
            <a:spLocks noGrp="1"/>
          </p:cNvSpPr>
          <p:nvPr>
            <p:ph type="sldNum" sz="quarter" idx="10"/>
          </p:nvPr>
        </p:nvSpPr>
        <p:spPr/>
        <p:txBody>
          <a:bodyPr/>
          <a:lstStyle/>
          <a:p>
            <a:fld id="{C363E9D8-54C9-C64E-AA8F-4430CA68FE93}" type="slidenum">
              <a:rPr lang="en-US" smtClean="0"/>
              <a:t>35</a:t>
            </a:fld>
            <a:endParaRPr lang="en-US"/>
          </a:p>
        </p:txBody>
      </p:sp>
    </p:spTree>
    <p:extLst>
      <p:ext uri="{BB962C8B-B14F-4D97-AF65-F5344CB8AC3E}">
        <p14:creationId xmlns:p14="http://schemas.microsoft.com/office/powerpoint/2010/main" val="3528163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Narrative observation is also</a:t>
            </a:r>
            <a:r>
              <a:rPr lang="en-CA" baseline="0" dirty="0" smtClean="0"/>
              <a:t> referred to as qualitative assessment and written feedback.</a:t>
            </a:r>
            <a:endParaRPr lang="en-CA" dirty="0"/>
          </a:p>
        </p:txBody>
      </p:sp>
      <p:sp>
        <p:nvSpPr>
          <p:cNvPr id="4" name="Slide Number Placeholder 3"/>
          <p:cNvSpPr>
            <a:spLocks noGrp="1"/>
          </p:cNvSpPr>
          <p:nvPr>
            <p:ph type="sldNum" sz="quarter" idx="10"/>
          </p:nvPr>
        </p:nvSpPr>
        <p:spPr/>
        <p:txBody>
          <a:bodyPr/>
          <a:lstStyle/>
          <a:p>
            <a:fld id="{C363E9D8-54C9-C64E-AA8F-4430CA68FE93}" type="slidenum">
              <a:rPr lang="en-US" smtClean="0"/>
              <a:t>36</a:t>
            </a:fld>
            <a:endParaRPr lang="en-US"/>
          </a:p>
        </p:txBody>
      </p:sp>
    </p:spTree>
    <p:extLst>
      <p:ext uri="{BB962C8B-B14F-4D97-AF65-F5344CB8AC3E}">
        <p14:creationId xmlns:p14="http://schemas.microsoft.com/office/powerpoint/2010/main" val="17473993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There</a:t>
            </a:r>
            <a:r>
              <a:rPr lang="en-CA" baseline="0" dirty="0" smtClean="0"/>
              <a:t> is a common misconception in medical education that written comments are subjective and therefore, unreliable whereas a number on a rating scale is objective and therefore, reliable. This quote beautifully illustrates that when we choose a number on a rating scale we typically started with words in our head to describe that performance and then decided what number to give it. </a:t>
            </a:r>
            <a:endParaRPr lang="en-CA" dirty="0"/>
          </a:p>
        </p:txBody>
      </p:sp>
      <p:sp>
        <p:nvSpPr>
          <p:cNvPr id="4" name="Slide Number Placeholder 3"/>
          <p:cNvSpPr>
            <a:spLocks noGrp="1"/>
          </p:cNvSpPr>
          <p:nvPr>
            <p:ph type="sldNum" sz="quarter" idx="10"/>
          </p:nvPr>
        </p:nvSpPr>
        <p:spPr/>
        <p:txBody>
          <a:bodyPr/>
          <a:lstStyle/>
          <a:p>
            <a:fld id="{E7CE4AE0-A378-644E-9F6B-377414FA5416}" type="slidenum">
              <a:rPr lang="en-US" smtClean="0"/>
              <a:t>37</a:t>
            </a:fld>
            <a:endParaRPr lang="en-US" dirty="0"/>
          </a:p>
        </p:txBody>
      </p:sp>
    </p:spTree>
    <p:extLst>
      <p:ext uri="{BB962C8B-B14F-4D97-AF65-F5344CB8AC3E}">
        <p14:creationId xmlns:p14="http://schemas.microsoft.com/office/powerpoint/2010/main" val="25903664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It is</a:t>
            </a:r>
            <a:r>
              <a:rPr lang="en-CA" baseline="0" dirty="0" smtClean="0"/>
              <a:t> useful to explain the usefulness of words by having faculty consider a clinical exam such as a description of pain. Although numbers can help us, one patient’s “6” is often not the same as another patient’s “6”. It also gives us less information about what we can do to help the pain. Changing the example to a clinical one that makes sense for your context is advisable.</a:t>
            </a:r>
            <a:endParaRPr lang="en-CA" dirty="0"/>
          </a:p>
        </p:txBody>
      </p:sp>
      <p:sp>
        <p:nvSpPr>
          <p:cNvPr id="4" name="Slide Number Placeholder 3"/>
          <p:cNvSpPr>
            <a:spLocks noGrp="1"/>
          </p:cNvSpPr>
          <p:nvPr>
            <p:ph type="sldNum" sz="quarter" idx="10"/>
          </p:nvPr>
        </p:nvSpPr>
        <p:spPr/>
        <p:txBody>
          <a:bodyPr/>
          <a:lstStyle/>
          <a:p>
            <a:fld id="{E7CE4AE0-A378-644E-9F6B-377414FA5416}" type="slidenum">
              <a:rPr lang="en-US" smtClean="0"/>
              <a:t>38</a:t>
            </a:fld>
            <a:endParaRPr lang="en-US" dirty="0"/>
          </a:p>
        </p:txBody>
      </p:sp>
    </p:spTree>
    <p:extLst>
      <p:ext uri="{BB962C8B-B14F-4D97-AF65-F5344CB8AC3E}">
        <p14:creationId xmlns:p14="http://schemas.microsoft.com/office/powerpoint/2010/main" val="20156254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a:t>
            </a:r>
            <a:r>
              <a:rPr lang="en-CA" baseline="0" dirty="0" smtClean="0"/>
              <a:t> literature provides us with information regarding the importance of </a:t>
            </a:r>
            <a:r>
              <a:rPr lang="en-CA" baseline="0" smtClean="0"/>
              <a:t>narrative observations. </a:t>
            </a:r>
            <a:r>
              <a:rPr lang="en-CA" baseline="0" dirty="0" smtClean="0"/>
              <a:t>These are the details that we need to help guide our trainees towards independent practice.</a:t>
            </a:r>
            <a:endParaRPr lang="en-CA" dirty="0"/>
          </a:p>
        </p:txBody>
      </p:sp>
      <p:sp>
        <p:nvSpPr>
          <p:cNvPr id="4" name="Slide Number Placeholder 3"/>
          <p:cNvSpPr>
            <a:spLocks noGrp="1"/>
          </p:cNvSpPr>
          <p:nvPr>
            <p:ph type="sldNum" sz="quarter" idx="10"/>
          </p:nvPr>
        </p:nvSpPr>
        <p:spPr/>
        <p:txBody>
          <a:bodyPr/>
          <a:lstStyle/>
          <a:p>
            <a:fld id="{E7CE4AE0-A378-644E-9F6B-377414FA5416}" type="slidenum">
              <a:rPr lang="en-US" smtClean="0"/>
              <a:t>39</a:t>
            </a:fld>
            <a:endParaRPr lang="en-US" dirty="0"/>
          </a:p>
        </p:txBody>
      </p:sp>
    </p:spTree>
    <p:extLst>
      <p:ext uri="{BB962C8B-B14F-4D97-AF65-F5344CB8AC3E}">
        <p14:creationId xmlns:p14="http://schemas.microsoft.com/office/powerpoint/2010/main" val="17423652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Start</a:t>
            </a:r>
            <a:r>
              <a:rPr lang="en-US" baseline="0" dirty="0" smtClean="0"/>
              <a:t> the discussion with an example of a comment that discuss good performance. You can certainly use one from your own assessments. This is often a good choice as faculty like seeing comments that have been used in their program so that they are context specific. Positive comments are a good place to start as they usually are quite vague. </a:t>
            </a:r>
            <a:endParaRPr lang="en-US" dirty="0"/>
          </a:p>
        </p:txBody>
      </p:sp>
      <p:sp>
        <p:nvSpPr>
          <p:cNvPr id="4" name="Slide Number Placeholder 3"/>
          <p:cNvSpPr>
            <a:spLocks noGrp="1"/>
          </p:cNvSpPr>
          <p:nvPr>
            <p:ph type="sldNum" sz="quarter" idx="10"/>
          </p:nvPr>
        </p:nvSpPr>
        <p:spPr/>
        <p:txBody>
          <a:bodyPr/>
          <a:lstStyle/>
          <a:p>
            <a:fld id="{8D153803-A8F5-A947-92E7-6D7F51058EF0}" type="slidenum">
              <a:rPr lang="en-US" smtClean="0"/>
              <a:t>40</a:t>
            </a:fld>
            <a:endParaRPr lang="en-US"/>
          </a:p>
        </p:txBody>
      </p:sp>
    </p:spTree>
    <p:extLst>
      <p:ext uri="{BB962C8B-B14F-4D97-AF65-F5344CB8AC3E}">
        <p14:creationId xmlns:p14="http://schemas.microsoft.com/office/powerpoint/2010/main" val="358335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Moving</a:t>
            </a:r>
            <a:r>
              <a:rPr lang="en-CA" baseline="0" dirty="0" smtClean="0"/>
              <a:t> forward to open up the discussion with the group to their concerns as they move forward to CBD makes sense. This lets the group voice their worries and can help you to adapt the workshop as you move forward. You may also realize that some topics come up that will need to be addressed at a separate time.</a:t>
            </a:r>
            <a:endParaRPr lang="en-CA" dirty="0"/>
          </a:p>
        </p:txBody>
      </p:sp>
      <p:sp>
        <p:nvSpPr>
          <p:cNvPr id="4" name="Slide Number Placeholder 3"/>
          <p:cNvSpPr>
            <a:spLocks noGrp="1"/>
          </p:cNvSpPr>
          <p:nvPr>
            <p:ph type="sldNum" sz="quarter" idx="10"/>
          </p:nvPr>
        </p:nvSpPr>
        <p:spPr/>
        <p:txBody>
          <a:bodyPr/>
          <a:lstStyle/>
          <a:p>
            <a:fld id="{E7CE4AE0-A378-644E-9F6B-377414FA5416}" type="slidenum">
              <a:rPr lang="en-US" smtClean="0"/>
              <a:t>5</a:t>
            </a:fld>
            <a:endParaRPr lang="en-US" dirty="0"/>
          </a:p>
        </p:txBody>
      </p:sp>
    </p:spTree>
    <p:extLst>
      <p:ext uri="{BB962C8B-B14F-4D97-AF65-F5344CB8AC3E}">
        <p14:creationId xmlns:p14="http://schemas.microsoft.com/office/powerpoint/2010/main" val="44087643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Then</a:t>
            </a:r>
            <a:r>
              <a:rPr lang="en-US" baseline="0" dirty="0" smtClean="0"/>
              <a:t> ask them how they could make it better. Hopefully, they will come up with some of the key features of high quality comments from the literature which are provided on the next slide.</a:t>
            </a:r>
            <a:endParaRPr lang="en-US" dirty="0"/>
          </a:p>
        </p:txBody>
      </p:sp>
      <p:sp>
        <p:nvSpPr>
          <p:cNvPr id="4" name="Slide Number Placeholder 3"/>
          <p:cNvSpPr>
            <a:spLocks noGrp="1"/>
          </p:cNvSpPr>
          <p:nvPr>
            <p:ph type="sldNum" sz="quarter" idx="10"/>
          </p:nvPr>
        </p:nvSpPr>
        <p:spPr/>
        <p:txBody>
          <a:bodyPr/>
          <a:lstStyle/>
          <a:p>
            <a:fld id="{8D153803-A8F5-A947-92E7-6D7F51058EF0}" type="slidenum">
              <a:rPr lang="en-US" smtClean="0"/>
              <a:t>41</a:t>
            </a:fld>
            <a:endParaRPr lang="en-US"/>
          </a:p>
        </p:txBody>
      </p:sp>
    </p:spTree>
    <p:extLst>
      <p:ext uri="{BB962C8B-B14F-4D97-AF65-F5344CB8AC3E}">
        <p14:creationId xmlns:p14="http://schemas.microsoft.com/office/powerpoint/2010/main" val="16974528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a:t>
            </a:r>
            <a:r>
              <a:rPr lang="en-CA" baseline="0" dirty="0" smtClean="0"/>
              <a:t> literature is quite clear on what makes a useful comment.</a:t>
            </a:r>
          </a:p>
          <a:p>
            <a:pPr marL="232943" indent="-232943">
              <a:buAutoNum type="arabicParenR"/>
            </a:pPr>
            <a:r>
              <a:rPr lang="en-CA" baseline="0" dirty="0" smtClean="0"/>
              <a:t>If the comments are written as part of an assessment tool that uses a rating scale (like the Form 1 and Form 2), then they should match the ratings. You do not want to have to figure out which one is actually true.</a:t>
            </a:r>
          </a:p>
          <a:p>
            <a:pPr marL="232943" indent="-232943">
              <a:buAutoNum type="arabicParenR"/>
            </a:pPr>
            <a:r>
              <a:rPr lang="en-CA" baseline="0" dirty="0" smtClean="0"/>
              <a:t>Specifics are key. You need to be very clear about what you are describing. Using the specific description of what you observed will also help the trainee to understand the basis for your comments.</a:t>
            </a:r>
          </a:p>
          <a:p>
            <a:pPr marL="232943" indent="-232943">
              <a:buAutoNum type="arabicParenR"/>
            </a:pPr>
            <a:r>
              <a:rPr lang="en-CA" baseline="0" dirty="0" smtClean="0"/>
              <a:t>Recommendations for how to get better make a good comment great. The trainee then knows how to improve.</a:t>
            </a:r>
          </a:p>
          <a:p>
            <a:pPr marL="232943" indent="-232943">
              <a:buAutoNum type="arabicParenR"/>
            </a:pPr>
            <a:r>
              <a:rPr lang="en-CA" baseline="0" dirty="0" smtClean="0"/>
              <a:t>Most faculty never have an issue with this. However, sometimes overgeneralized statements get written down that do not support learning. For example, in observing a trainee who performed poorly when assessing a geriatric patient, the staff might think “You obviously are uncomfortable with older patients.” This is okay to think but should never be verbalized or written down. It is not useful feedback. Sticking to describing what you saw and how it compares to what you want to see is a much better way to support a trainee’s improvement. The “lazy example” provided a bit later in the presentation outlines this further.</a:t>
            </a:r>
          </a:p>
          <a:p>
            <a:pPr marL="232943" indent="-232943">
              <a:buAutoNum type="arabicParenR"/>
            </a:pPr>
            <a:r>
              <a:rPr lang="en-CA" baseline="0" dirty="0" smtClean="0"/>
              <a:t>This is key. Daily assessments will be fed to the Competence Committee for them to review and use to make determinations regarding the resident’s progress. Those committee members should not need to phone the writer of the comment up for further explanation. This is inefficient. The comment should speak for itself.</a:t>
            </a:r>
            <a:endParaRPr lang="en-CA" dirty="0"/>
          </a:p>
        </p:txBody>
      </p:sp>
      <p:sp>
        <p:nvSpPr>
          <p:cNvPr id="4" name="Slide Number Placeholder 3"/>
          <p:cNvSpPr>
            <a:spLocks noGrp="1"/>
          </p:cNvSpPr>
          <p:nvPr>
            <p:ph type="sldNum" sz="quarter" idx="10"/>
          </p:nvPr>
        </p:nvSpPr>
        <p:spPr/>
        <p:txBody>
          <a:bodyPr/>
          <a:lstStyle/>
          <a:p>
            <a:fld id="{E7CE4AE0-A378-644E-9F6B-377414FA5416}" type="slidenum">
              <a:rPr lang="en-US" smtClean="0"/>
              <a:t>42</a:t>
            </a:fld>
            <a:endParaRPr lang="en-US" dirty="0"/>
          </a:p>
        </p:txBody>
      </p:sp>
    </p:spTree>
    <p:extLst>
      <p:ext uri="{BB962C8B-B14F-4D97-AF65-F5344CB8AC3E}">
        <p14:creationId xmlns:p14="http://schemas.microsoft.com/office/powerpoint/2010/main" val="11693568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Written</a:t>
            </a:r>
            <a:r>
              <a:rPr lang="en-CA" baseline="0" dirty="0" smtClean="0"/>
              <a:t> comments should just be a summary of the verbal feedback that you provided to the trainee about their performance. Verbal feedback and written feedback should both focus on behaviours, be specific and discuss the impact of their actions/inactions. The trainee’s response to verbal feedback is also a very useful thing to note. If you are working with a trainee that you provided feedback to in the past and you now have a chance to see them act on that feedback it is really useful for a competency committee to know that trainees accept and act on feedback.</a:t>
            </a:r>
            <a:endParaRPr lang="en-CA" dirty="0"/>
          </a:p>
        </p:txBody>
      </p:sp>
      <p:sp>
        <p:nvSpPr>
          <p:cNvPr id="4" name="Slide Number Placeholder 3"/>
          <p:cNvSpPr>
            <a:spLocks noGrp="1"/>
          </p:cNvSpPr>
          <p:nvPr>
            <p:ph type="sldNum" sz="quarter" idx="10"/>
          </p:nvPr>
        </p:nvSpPr>
        <p:spPr/>
        <p:txBody>
          <a:bodyPr/>
          <a:lstStyle/>
          <a:p>
            <a:fld id="{C363E9D8-54C9-C64E-AA8F-4430CA68FE93}" type="slidenum">
              <a:rPr lang="en-US" smtClean="0"/>
              <a:t>43</a:t>
            </a:fld>
            <a:endParaRPr lang="en-US"/>
          </a:p>
        </p:txBody>
      </p:sp>
    </p:spTree>
    <p:extLst>
      <p:ext uri="{BB962C8B-B14F-4D97-AF65-F5344CB8AC3E}">
        <p14:creationId xmlns:p14="http://schemas.microsoft.com/office/powerpoint/2010/main" val="24256770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It</a:t>
            </a:r>
            <a:r>
              <a:rPr lang="en-CA" baseline="0" dirty="0" smtClean="0"/>
              <a:t> is useful to spend time working on what it meant by focusing your feedback on behaviours and not attitudes. The example given here is for “lazy”. You might also consider something like “rude” or “unmotivated”. Essentially these are all descriptions of various attitudes that many of us would define slightly differently and that many residents would take offense to if you said or wrote that about them. My advice is “It’s okay to think it but not okay to say or write it”. Rather what we need to ask ourselves in this situation is “why am I thinking this?” Usually if you do, you will come up with a list of things that they did or did not do. These are the behaviours and these should be the focus of your feedback.</a:t>
            </a:r>
            <a:endParaRPr lang="en-CA" dirty="0"/>
          </a:p>
        </p:txBody>
      </p:sp>
      <p:sp>
        <p:nvSpPr>
          <p:cNvPr id="4" name="Slide Number Placeholder 3"/>
          <p:cNvSpPr>
            <a:spLocks noGrp="1"/>
          </p:cNvSpPr>
          <p:nvPr>
            <p:ph type="sldNum" sz="quarter" idx="10"/>
          </p:nvPr>
        </p:nvSpPr>
        <p:spPr/>
        <p:txBody>
          <a:bodyPr/>
          <a:lstStyle/>
          <a:p>
            <a:fld id="{E7CE4AE0-A378-644E-9F6B-377414FA5416}" type="slidenum">
              <a:rPr lang="en-US" smtClean="0"/>
              <a:t>44</a:t>
            </a:fld>
            <a:endParaRPr lang="en-US" dirty="0"/>
          </a:p>
        </p:txBody>
      </p:sp>
    </p:spTree>
    <p:extLst>
      <p:ext uri="{BB962C8B-B14F-4D97-AF65-F5344CB8AC3E}">
        <p14:creationId xmlns:p14="http://schemas.microsoft.com/office/powerpoint/2010/main" val="380193288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a:t>
            </a:r>
            <a:r>
              <a:rPr lang="en-CA" baseline="0" dirty="0" smtClean="0"/>
              <a:t> list of behaviours can be modified to suit your context. This is another opportunity to point out that stating the outcome is often a good method of increasing the understanding of the trainee as to why you think this needs to change. You will not always have an outcome that you know of but when you do it is good to note it.</a:t>
            </a:r>
            <a:endParaRPr lang="en-CA" dirty="0"/>
          </a:p>
        </p:txBody>
      </p:sp>
      <p:sp>
        <p:nvSpPr>
          <p:cNvPr id="4" name="Slide Number Placeholder 3"/>
          <p:cNvSpPr>
            <a:spLocks noGrp="1"/>
          </p:cNvSpPr>
          <p:nvPr>
            <p:ph type="sldNum" sz="quarter" idx="10"/>
          </p:nvPr>
        </p:nvSpPr>
        <p:spPr/>
        <p:txBody>
          <a:bodyPr/>
          <a:lstStyle/>
          <a:p>
            <a:fld id="{E7CE4AE0-A378-644E-9F6B-377414FA5416}" type="slidenum">
              <a:rPr lang="en-US" smtClean="0"/>
              <a:t>45</a:t>
            </a:fld>
            <a:endParaRPr lang="en-US" dirty="0"/>
          </a:p>
        </p:txBody>
      </p:sp>
    </p:spTree>
    <p:extLst>
      <p:ext uri="{BB962C8B-B14F-4D97-AF65-F5344CB8AC3E}">
        <p14:creationId xmlns:p14="http://schemas.microsoft.com/office/powerpoint/2010/main" val="116013725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RCPSC Form 4 is a narrative observation form. It is a tool designed to capture purely narrative</a:t>
            </a:r>
            <a:r>
              <a:rPr lang="en-CA" baseline="0" dirty="0" smtClean="0"/>
              <a:t> feedback. It is useful to discuss with your faculty that you are looking for areas of good performance and areas for improvement the majority of the time. Certainly there will be times when you want to focus on one or the other but in general if you encourage faculty to think “one and one” for each time they work with a trainee. This will help them to organize their feedback. </a:t>
            </a:r>
          </a:p>
          <a:p>
            <a:endParaRPr lang="en-CA" baseline="0" dirty="0" smtClean="0"/>
          </a:p>
          <a:p>
            <a:r>
              <a:rPr lang="en-CA" baseline="0" dirty="0" smtClean="0"/>
              <a:t>Typically you would not use this tool to assess an entire EPA (that would usually be a RCPSC Form 1) but you might be using it to document a piece of an EPA. If so it is useful for the faculty to state whether or not the good comment describes a performance that would be at the level of independent practice or not. </a:t>
            </a:r>
          </a:p>
          <a:p>
            <a:endParaRPr lang="en-CA" baseline="0" dirty="0" smtClean="0"/>
          </a:p>
          <a:p>
            <a:r>
              <a:rPr lang="en-CA" baseline="0" dirty="0" smtClean="0"/>
              <a:t>Of course, as has been mentioned before the area for improvement should be linked to a specific suggestion for how the trainee is to achieve this.</a:t>
            </a:r>
            <a:endParaRPr lang="en-CA" dirty="0"/>
          </a:p>
        </p:txBody>
      </p:sp>
      <p:sp>
        <p:nvSpPr>
          <p:cNvPr id="4" name="Slide Number Placeholder 3"/>
          <p:cNvSpPr>
            <a:spLocks noGrp="1"/>
          </p:cNvSpPr>
          <p:nvPr>
            <p:ph type="sldNum" sz="quarter" idx="10"/>
          </p:nvPr>
        </p:nvSpPr>
        <p:spPr/>
        <p:txBody>
          <a:bodyPr/>
          <a:lstStyle/>
          <a:p>
            <a:fld id="{C363E9D8-54C9-C64E-AA8F-4430CA68FE93}" type="slidenum">
              <a:rPr lang="en-US" smtClean="0"/>
              <a:t>46</a:t>
            </a:fld>
            <a:endParaRPr lang="en-US"/>
          </a:p>
        </p:txBody>
      </p:sp>
    </p:spTree>
    <p:extLst>
      <p:ext uri="{BB962C8B-B14F-4D97-AF65-F5344CB8AC3E}">
        <p14:creationId xmlns:p14="http://schemas.microsoft.com/office/powerpoint/2010/main" val="47742153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Here you want to use examples</a:t>
            </a:r>
            <a:r>
              <a:rPr lang="en-CA" baseline="0" dirty="0" smtClean="0"/>
              <a:t> from your own context. The ones provided here just give you an idea of what you want to use. At this point have your group take time to attempt to write better versions of these comments. The next slide offers some suggestions.</a:t>
            </a:r>
            <a:endParaRPr lang="en-CA" dirty="0"/>
          </a:p>
        </p:txBody>
      </p:sp>
      <p:sp>
        <p:nvSpPr>
          <p:cNvPr id="4" name="Slide Number Placeholder 3"/>
          <p:cNvSpPr>
            <a:spLocks noGrp="1"/>
          </p:cNvSpPr>
          <p:nvPr>
            <p:ph type="sldNum" sz="quarter" idx="10"/>
          </p:nvPr>
        </p:nvSpPr>
        <p:spPr/>
        <p:txBody>
          <a:bodyPr/>
          <a:lstStyle/>
          <a:p>
            <a:fld id="{C363E9D8-54C9-C64E-AA8F-4430CA68FE93}" type="slidenum">
              <a:rPr lang="en-US" smtClean="0"/>
              <a:t>47</a:t>
            </a:fld>
            <a:endParaRPr lang="en-US"/>
          </a:p>
        </p:txBody>
      </p:sp>
    </p:spTree>
    <p:extLst>
      <p:ext uri="{BB962C8B-B14F-4D97-AF65-F5344CB8AC3E}">
        <p14:creationId xmlns:p14="http://schemas.microsoft.com/office/powerpoint/2010/main" val="317045529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63E9D8-54C9-C64E-AA8F-4430CA68FE93}" type="slidenum">
              <a:rPr lang="en-US" smtClean="0"/>
              <a:t>48</a:t>
            </a:fld>
            <a:endParaRPr lang="en-US"/>
          </a:p>
        </p:txBody>
      </p:sp>
    </p:spTree>
    <p:extLst>
      <p:ext uri="{BB962C8B-B14F-4D97-AF65-F5344CB8AC3E}">
        <p14:creationId xmlns:p14="http://schemas.microsoft.com/office/powerpoint/2010/main" val="286788040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a sample exercise that you can do with your group to get them practicing writing comments.</a:t>
            </a:r>
            <a:endParaRPr lang="en-US" dirty="0"/>
          </a:p>
        </p:txBody>
      </p:sp>
      <p:sp>
        <p:nvSpPr>
          <p:cNvPr id="4" name="Slide Number Placeholder 3"/>
          <p:cNvSpPr>
            <a:spLocks noGrp="1"/>
          </p:cNvSpPr>
          <p:nvPr>
            <p:ph type="sldNum" sz="quarter" idx="10"/>
          </p:nvPr>
        </p:nvSpPr>
        <p:spPr/>
        <p:txBody>
          <a:bodyPr/>
          <a:lstStyle/>
          <a:p>
            <a:fld id="{8D153803-A8F5-A947-92E7-6D7F51058EF0}" type="slidenum">
              <a:rPr lang="en-US" smtClean="0"/>
              <a:t>49</a:t>
            </a:fld>
            <a:endParaRPr lang="en-US"/>
          </a:p>
        </p:txBody>
      </p:sp>
    </p:spTree>
    <p:extLst>
      <p:ext uri="{BB962C8B-B14F-4D97-AF65-F5344CB8AC3E}">
        <p14:creationId xmlns:p14="http://schemas.microsoft.com/office/powerpoint/2010/main" val="237786378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a:t>
            </a:r>
            <a:r>
              <a:rPr lang="en-US" baseline="0" dirty="0" smtClean="0"/>
              <a:t> exercise to get the group thinking about how to write suggestions for improvement linked to their areas for improvement.</a:t>
            </a:r>
            <a:endParaRPr lang="en-US" dirty="0"/>
          </a:p>
        </p:txBody>
      </p:sp>
      <p:sp>
        <p:nvSpPr>
          <p:cNvPr id="4" name="Slide Number Placeholder 3"/>
          <p:cNvSpPr>
            <a:spLocks noGrp="1"/>
          </p:cNvSpPr>
          <p:nvPr>
            <p:ph type="sldNum" sz="quarter" idx="10"/>
          </p:nvPr>
        </p:nvSpPr>
        <p:spPr/>
        <p:txBody>
          <a:bodyPr/>
          <a:lstStyle/>
          <a:p>
            <a:fld id="{8D153803-A8F5-A947-92E7-6D7F51058EF0}" type="slidenum">
              <a:rPr lang="en-US" smtClean="0"/>
              <a:t>50</a:t>
            </a:fld>
            <a:endParaRPr lang="en-US"/>
          </a:p>
        </p:txBody>
      </p:sp>
    </p:spTree>
    <p:extLst>
      <p:ext uri="{BB962C8B-B14F-4D97-AF65-F5344CB8AC3E}">
        <p14:creationId xmlns:p14="http://schemas.microsoft.com/office/powerpoint/2010/main" val="2186768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63E9D8-54C9-C64E-AA8F-4430CA68FE93}"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35838270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Sum up your talk by focusing on the points</a:t>
            </a:r>
            <a:r>
              <a:rPr lang="en-CA" baseline="0" dirty="0" smtClean="0"/>
              <a:t> that are most key for your group. These may differ depending on where your audience is at regarding these topics.</a:t>
            </a:r>
            <a:endParaRPr lang="en-CA" dirty="0"/>
          </a:p>
        </p:txBody>
      </p:sp>
      <p:sp>
        <p:nvSpPr>
          <p:cNvPr id="4" name="Slide Number Placeholder 3"/>
          <p:cNvSpPr>
            <a:spLocks noGrp="1"/>
          </p:cNvSpPr>
          <p:nvPr>
            <p:ph type="sldNum" sz="quarter" idx="10"/>
          </p:nvPr>
        </p:nvSpPr>
        <p:spPr/>
        <p:txBody>
          <a:bodyPr/>
          <a:lstStyle/>
          <a:p>
            <a:fld id="{C363E9D8-54C9-C64E-AA8F-4430CA68FE93}" type="slidenum">
              <a:rPr lang="en-US" smtClean="0"/>
              <a:t>51</a:t>
            </a:fld>
            <a:endParaRPr lang="en-US"/>
          </a:p>
        </p:txBody>
      </p:sp>
    </p:spTree>
    <p:extLst>
      <p:ext uri="{BB962C8B-B14F-4D97-AF65-F5344CB8AC3E}">
        <p14:creationId xmlns:p14="http://schemas.microsoft.com/office/powerpoint/2010/main" val="279502005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It is important</a:t>
            </a:r>
            <a:r>
              <a:rPr lang="en-CA" baseline="0" dirty="0" smtClean="0"/>
              <a:t> to give people a chance for final comments and questions.</a:t>
            </a:r>
            <a:endParaRPr lang="en-CA" dirty="0"/>
          </a:p>
        </p:txBody>
      </p:sp>
      <p:sp>
        <p:nvSpPr>
          <p:cNvPr id="4" name="Slide Number Placeholder 3"/>
          <p:cNvSpPr>
            <a:spLocks noGrp="1"/>
          </p:cNvSpPr>
          <p:nvPr>
            <p:ph type="sldNum" sz="quarter" idx="10"/>
          </p:nvPr>
        </p:nvSpPr>
        <p:spPr/>
        <p:txBody>
          <a:bodyPr/>
          <a:lstStyle/>
          <a:p>
            <a:fld id="{C363E9D8-54C9-C64E-AA8F-4430CA68FE93}" type="slidenum">
              <a:rPr lang="en-US" smtClean="0"/>
              <a:t>52</a:t>
            </a:fld>
            <a:endParaRPr lang="en-US"/>
          </a:p>
        </p:txBody>
      </p:sp>
    </p:spTree>
    <p:extLst>
      <p:ext uri="{BB962C8B-B14F-4D97-AF65-F5344CB8AC3E}">
        <p14:creationId xmlns:p14="http://schemas.microsoft.com/office/powerpoint/2010/main" val="294926494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63E9D8-54C9-C64E-AA8F-4430CA68FE93}" type="slidenum">
              <a:rPr lang="en-US" smtClean="0"/>
              <a:t>53</a:t>
            </a:fld>
            <a:endParaRPr lang="en-US"/>
          </a:p>
        </p:txBody>
      </p:sp>
    </p:spTree>
    <p:extLst>
      <p:ext uri="{BB962C8B-B14F-4D97-AF65-F5344CB8AC3E}">
        <p14:creationId xmlns:p14="http://schemas.microsoft.com/office/powerpoint/2010/main" val="136610954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63E9D8-54C9-C64E-AA8F-4430CA68FE93}" type="slidenum">
              <a:rPr lang="en-US" smtClean="0"/>
              <a:t>54</a:t>
            </a:fld>
            <a:endParaRPr lang="en-US"/>
          </a:p>
        </p:txBody>
      </p:sp>
    </p:spTree>
    <p:extLst>
      <p:ext uri="{BB962C8B-B14F-4D97-AF65-F5344CB8AC3E}">
        <p14:creationId xmlns:p14="http://schemas.microsoft.com/office/powerpoint/2010/main" val="240534344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63E9D8-54C9-C64E-AA8F-4430CA68FE93}" type="slidenum">
              <a:rPr lang="en-US" smtClean="0"/>
              <a:t>55</a:t>
            </a:fld>
            <a:endParaRPr lang="en-US"/>
          </a:p>
        </p:txBody>
      </p:sp>
    </p:spTree>
    <p:extLst>
      <p:ext uri="{BB962C8B-B14F-4D97-AF65-F5344CB8AC3E}">
        <p14:creationId xmlns:p14="http://schemas.microsoft.com/office/powerpoint/2010/main" val="96626272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63E9D8-54C9-C64E-AA8F-4430CA68FE93}" type="slidenum">
              <a:rPr lang="en-US" smtClean="0"/>
              <a:t>56</a:t>
            </a:fld>
            <a:endParaRPr lang="en-US"/>
          </a:p>
        </p:txBody>
      </p:sp>
    </p:spTree>
    <p:extLst>
      <p:ext uri="{BB962C8B-B14F-4D97-AF65-F5344CB8AC3E}">
        <p14:creationId xmlns:p14="http://schemas.microsoft.com/office/powerpoint/2010/main" val="324738544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63E9D8-54C9-C64E-AA8F-4430CA68FE93}" type="slidenum">
              <a:rPr lang="en-US" smtClean="0"/>
              <a:t>57</a:t>
            </a:fld>
            <a:endParaRPr lang="en-US"/>
          </a:p>
        </p:txBody>
      </p:sp>
    </p:spTree>
    <p:extLst>
      <p:ext uri="{BB962C8B-B14F-4D97-AF65-F5344CB8AC3E}">
        <p14:creationId xmlns:p14="http://schemas.microsoft.com/office/powerpoint/2010/main" val="106815192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63E9D8-54C9-C64E-AA8F-4430CA68FE93}" type="slidenum">
              <a:rPr lang="en-US" smtClean="0"/>
              <a:t>58</a:t>
            </a:fld>
            <a:endParaRPr lang="en-US"/>
          </a:p>
        </p:txBody>
      </p:sp>
    </p:spTree>
    <p:extLst>
      <p:ext uri="{BB962C8B-B14F-4D97-AF65-F5344CB8AC3E}">
        <p14:creationId xmlns:p14="http://schemas.microsoft.com/office/powerpoint/2010/main" val="106815192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63E9D8-54C9-C64E-AA8F-4430CA68FE93}" type="slidenum">
              <a:rPr lang="en-US" smtClean="0"/>
              <a:t>59</a:t>
            </a:fld>
            <a:endParaRPr lang="en-US"/>
          </a:p>
        </p:txBody>
      </p:sp>
    </p:spTree>
    <p:extLst>
      <p:ext uri="{BB962C8B-B14F-4D97-AF65-F5344CB8AC3E}">
        <p14:creationId xmlns:p14="http://schemas.microsoft.com/office/powerpoint/2010/main" val="10681519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the RC model for what we want clinical teachers to do with their trainees. RX-OCR is part of the CBD Coaching Model, and describes the Coaching in</a:t>
            </a:r>
            <a:r>
              <a:rPr lang="en-US" baseline="0" dirty="0" smtClean="0"/>
              <a:t> the Moment process.</a:t>
            </a:r>
            <a:endParaRPr lang="en-US" dirty="0" smtClean="0"/>
          </a:p>
          <a:p>
            <a:endParaRPr lang="en-US" dirty="0" smtClean="0"/>
          </a:p>
          <a:p>
            <a:r>
              <a:rPr lang="en-CA" dirty="0" smtClean="0"/>
              <a:t>In CBD, frontline clinical teachers do not make judgements about learners. Instead the expectation is that they observe trainees in practice and provide written-verbal feedback designed to promote learner growth. W</a:t>
            </a:r>
            <a:r>
              <a:rPr lang="en-US" baseline="0" dirty="0" smtClean="0"/>
              <a:t>hen the RX-OCR process is followed, there is tremendous value in the information given and its utility for the resident’s learning.   </a:t>
            </a:r>
          </a:p>
          <a:p>
            <a:endParaRPr lang="en-US" baseline="0" dirty="0" smtClean="0"/>
          </a:p>
          <a:p>
            <a:r>
              <a:rPr lang="en-CA" dirty="0" smtClean="0"/>
              <a:t>The steps</a:t>
            </a:r>
            <a:r>
              <a:rPr lang="en-CA" baseline="0" dirty="0" smtClean="0"/>
              <a:t> in the process are:  </a:t>
            </a:r>
          </a:p>
          <a:p>
            <a:pPr marL="0" indent="0">
              <a:buFont typeface="+mj-lt"/>
              <a:buNone/>
            </a:pPr>
            <a:r>
              <a:rPr lang="en-CA" baseline="0" dirty="0" smtClean="0"/>
              <a:t>1) R: </a:t>
            </a:r>
            <a:r>
              <a:rPr lang="en-US" dirty="0" smtClean="0"/>
              <a:t>Establishing</a:t>
            </a:r>
            <a:r>
              <a:rPr lang="en-US" baseline="0" dirty="0" smtClean="0"/>
              <a:t> educational “Rapport” between the resident and the clinician; an educational alliance or partnership;</a:t>
            </a:r>
          </a:p>
          <a:p>
            <a:pPr marL="0" indent="0">
              <a:buNone/>
            </a:pPr>
            <a:r>
              <a:rPr lang="en-US" dirty="0" smtClean="0"/>
              <a:t>2) X: Setting</a:t>
            </a:r>
            <a:r>
              <a:rPr lang="en-US" baseline="0" dirty="0" smtClean="0"/>
              <a:t> </a:t>
            </a:r>
            <a:r>
              <a:rPr lang="en-US" dirty="0" smtClean="0"/>
              <a:t>“</a:t>
            </a:r>
            <a:r>
              <a:rPr lang="en-US" dirty="0" err="1" smtClean="0"/>
              <a:t>eXpectations</a:t>
            </a:r>
            <a:r>
              <a:rPr lang="en-US" dirty="0" smtClean="0"/>
              <a:t>” for the particular</a:t>
            </a:r>
            <a:r>
              <a:rPr lang="en-US" baseline="0" dirty="0" smtClean="0"/>
              <a:t> clinical time period;</a:t>
            </a:r>
          </a:p>
          <a:p>
            <a:pPr marL="228600" indent="-228600">
              <a:buNone/>
            </a:pPr>
            <a:endParaRPr lang="en-US" dirty="0" smtClean="0"/>
          </a:p>
          <a:p>
            <a:pPr marL="228600" indent="-228600">
              <a:buNone/>
            </a:pPr>
            <a:r>
              <a:rPr lang="en-US" baseline="0" dirty="0" smtClean="0"/>
              <a:t>These initial 2 steps need not take longer than a few minutes.</a:t>
            </a:r>
          </a:p>
          <a:p>
            <a:pPr marL="228600" indent="-228600">
              <a:buNone/>
            </a:pPr>
            <a:endParaRPr lang="en-US" dirty="0" smtClean="0"/>
          </a:p>
          <a:p>
            <a:r>
              <a:rPr lang="en-US" dirty="0" smtClean="0"/>
              <a:t>3) O: “Observing” some type of work that the resident does;</a:t>
            </a:r>
          </a:p>
          <a:p>
            <a:r>
              <a:rPr lang="en-US" dirty="0" smtClean="0"/>
              <a:t>4) C:</a:t>
            </a:r>
            <a:r>
              <a:rPr lang="en-US" baseline="0" dirty="0" smtClean="0"/>
              <a:t> </a:t>
            </a:r>
            <a:r>
              <a:rPr lang="en-US" dirty="0" smtClean="0"/>
              <a:t>Engaging in a</a:t>
            </a:r>
            <a:r>
              <a:rPr lang="en-US" baseline="0" dirty="0" smtClean="0"/>
              <a:t> “Coaching conversation” </a:t>
            </a:r>
            <a:r>
              <a:rPr lang="en-US" dirty="0" smtClean="0"/>
              <a:t>for the purpose of improvement of that work (“coaching”);</a:t>
            </a:r>
          </a:p>
          <a:p>
            <a:pPr marL="0" marR="0" indent="0" algn="l" defTabSz="914060" rtl="0" eaLnBrk="1" fontAlgn="auto" latinLnBrk="0" hangingPunct="1">
              <a:lnSpc>
                <a:spcPct val="100000"/>
              </a:lnSpc>
              <a:spcBef>
                <a:spcPts val="0"/>
              </a:spcBef>
              <a:spcAft>
                <a:spcPts val="0"/>
              </a:spcAft>
              <a:buClrTx/>
              <a:buSzTx/>
              <a:buFontTx/>
              <a:buNone/>
              <a:tabLst/>
              <a:defRPr/>
            </a:pPr>
            <a:r>
              <a:rPr lang="en-US" dirty="0" smtClean="0"/>
              <a:t>5) R: “Record” a summary of the dialogue that occurred so that the resident can build a portfolio of observations demonstrating progress and areas to be improved. </a:t>
            </a:r>
            <a:r>
              <a:rPr lang="en-CA" dirty="0" smtClean="0"/>
              <a:t>Feedback is documented in various workplace-based assessment (WBA) tools chosen by individual specialty committees and programs. Completing WBA tools involves clinical teachers rating learners practice performance using </a:t>
            </a:r>
            <a:r>
              <a:rPr lang="en-CA" dirty="0" err="1" smtClean="0"/>
              <a:t>entrustability</a:t>
            </a:r>
            <a:r>
              <a:rPr lang="en-CA" dirty="0" smtClean="0"/>
              <a:t> scales and detailed narrative descriptors.</a:t>
            </a:r>
          </a:p>
          <a:p>
            <a:endParaRPr lang="en-CA" dirty="0" smtClean="0"/>
          </a:p>
        </p:txBody>
      </p:sp>
      <p:sp>
        <p:nvSpPr>
          <p:cNvPr id="4" name="Slide Number Placeholder 3"/>
          <p:cNvSpPr>
            <a:spLocks noGrp="1"/>
          </p:cNvSpPr>
          <p:nvPr>
            <p:ph type="sldNum" sz="quarter" idx="10"/>
          </p:nvPr>
        </p:nvSpPr>
        <p:spPr/>
        <p:txBody>
          <a:bodyPr/>
          <a:lstStyle/>
          <a:p>
            <a:fld id="{C363E9D8-54C9-C64E-AA8F-4430CA68FE93}" type="slidenum">
              <a:rPr lang="en-US" smtClean="0">
                <a:solidFill>
                  <a:prstClr val="black"/>
                </a:solidFill>
              </a:rPr>
              <a:pPr/>
              <a:t>7</a:t>
            </a:fld>
            <a:endParaRPr lang="en-US"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a:t>
            </a:r>
            <a:r>
              <a:rPr lang="en-US" baseline="0" dirty="0" smtClean="0"/>
              <a:t> helps to understand how assessment fits into the model. The word assessment simply refers to the decision you made about the quality of the performance that you observed. It is in no way a summative judgment. Rather you need to make a decision about whether something was well done or not in order to help coach them and how to improve.</a:t>
            </a:r>
            <a:endParaRPr lang="en-US" dirty="0"/>
          </a:p>
        </p:txBody>
      </p:sp>
      <p:sp>
        <p:nvSpPr>
          <p:cNvPr id="4" name="Slide Number Placeholder 3"/>
          <p:cNvSpPr>
            <a:spLocks noGrp="1"/>
          </p:cNvSpPr>
          <p:nvPr>
            <p:ph type="sldNum" sz="quarter" idx="10"/>
          </p:nvPr>
        </p:nvSpPr>
        <p:spPr/>
        <p:txBody>
          <a:bodyPr/>
          <a:lstStyle/>
          <a:p>
            <a:fld id="{C363E9D8-54C9-C64E-AA8F-4430CA68FE93}"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8172410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xfrm>
            <a:off x="717550" y="1162050"/>
            <a:ext cx="5575300" cy="3136900"/>
          </a:xfrm>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Times" pitchFamily="-112" charset="0"/>
              </a:rPr>
              <a:t>These are</a:t>
            </a:r>
            <a:r>
              <a:rPr lang="en-US" altLang="en-US" baseline="0" dirty="0" smtClean="0">
                <a:latin typeface="Times" pitchFamily="-112" charset="0"/>
              </a:rPr>
              <a:t> the three topics that this slide deck covers.</a:t>
            </a:r>
            <a:endParaRPr lang="en-US" altLang="en-US" dirty="0" smtClean="0">
              <a:latin typeface="Times" pitchFamily="-112" charset="0"/>
            </a:endParaRPr>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12" charset="0"/>
                <a:ea typeface="ＭＳ Ｐゴシック" pitchFamily="-112" charset="-128"/>
              </a:defRPr>
            </a:lvl1pPr>
            <a:lvl2pPr marL="742909" indent="-285734">
              <a:defRPr sz="2400">
                <a:solidFill>
                  <a:schemeClr val="tx1"/>
                </a:solidFill>
                <a:latin typeface="Times" pitchFamily="-112" charset="0"/>
                <a:ea typeface="ＭＳ Ｐゴシック" pitchFamily="-112" charset="-128"/>
              </a:defRPr>
            </a:lvl2pPr>
            <a:lvl3pPr marL="1142937" indent="-228587">
              <a:defRPr sz="2400">
                <a:solidFill>
                  <a:schemeClr val="tx1"/>
                </a:solidFill>
                <a:latin typeface="Times" pitchFamily="-112" charset="0"/>
                <a:ea typeface="ＭＳ Ｐゴシック" pitchFamily="-112" charset="-128"/>
              </a:defRPr>
            </a:lvl3pPr>
            <a:lvl4pPr marL="1600111" indent="-228587">
              <a:defRPr sz="2400">
                <a:solidFill>
                  <a:schemeClr val="tx1"/>
                </a:solidFill>
                <a:latin typeface="Times" pitchFamily="-112" charset="0"/>
                <a:ea typeface="ＭＳ Ｐゴシック" pitchFamily="-112" charset="-128"/>
              </a:defRPr>
            </a:lvl4pPr>
            <a:lvl5pPr marL="2057287" indent="-228587">
              <a:defRPr sz="2400">
                <a:solidFill>
                  <a:schemeClr val="tx1"/>
                </a:solidFill>
                <a:latin typeface="Times" pitchFamily="-112" charset="0"/>
                <a:ea typeface="ＭＳ Ｐゴシック" pitchFamily="-112" charset="-128"/>
              </a:defRPr>
            </a:lvl5pPr>
            <a:lvl6pPr marL="2514461" indent="-228587" eaLnBrk="0" fontAlgn="base" hangingPunct="0">
              <a:spcBef>
                <a:spcPct val="0"/>
              </a:spcBef>
              <a:spcAft>
                <a:spcPct val="0"/>
              </a:spcAft>
              <a:defRPr sz="2400">
                <a:solidFill>
                  <a:schemeClr val="tx1"/>
                </a:solidFill>
                <a:latin typeface="Times" pitchFamily="-112" charset="0"/>
                <a:ea typeface="ＭＳ Ｐゴシック" pitchFamily="-112" charset="-128"/>
              </a:defRPr>
            </a:lvl6pPr>
            <a:lvl7pPr marL="2971635" indent="-228587" eaLnBrk="0" fontAlgn="base" hangingPunct="0">
              <a:spcBef>
                <a:spcPct val="0"/>
              </a:spcBef>
              <a:spcAft>
                <a:spcPct val="0"/>
              </a:spcAft>
              <a:defRPr sz="2400">
                <a:solidFill>
                  <a:schemeClr val="tx1"/>
                </a:solidFill>
                <a:latin typeface="Times" pitchFamily="-112" charset="0"/>
                <a:ea typeface="ＭＳ Ｐゴシック" pitchFamily="-112" charset="-128"/>
              </a:defRPr>
            </a:lvl7pPr>
            <a:lvl8pPr marL="3428811" indent="-228587" eaLnBrk="0" fontAlgn="base" hangingPunct="0">
              <a:spcBef>
                <a:spcPct val="0"/>
              </a:spcBef>
              <a:spcAft>
                <a:spcPct val="0"/>
              </a:spcAft>
              <a:defRPr sz="2400">
                <a:solidFill>
                  <a:schemeClr val="tx1"/>
                </a:solidFill>
                <a:latin typeface="Times" pitchFamily="-112" charset="0"/>
                <a:ea typeface="ＭＳ Ｐゴシック" pitchFamily="-112" charset="-128"/>
              </a:defRPr>
            </a:lvl8pPr>
            <a:lvl9pPr marL="3885985" indent="-228587" eaLnBrk="0" fontAlgn="base" hangingPunct="0">
              <a:spcBef>
                <a:spcPct val="0"/>
              </a:spcBef>
              <a:spcAft>
                <a:spcPct val="0"/>
              </a:spcAft>
              <a:defRPr sz="2400">
                <a:solidFill>
                  <a:schemeClr val="tx1"/>
                </a:solidFill>
                <a:latin typeface="Times" pitchFamily="-112" charset="0"/>
                <a:ea typeface="ＭＳ Ｐゴシック" pitchFamily="-112" charset="-128"/>
              </a:defRPr>
            </a:lvl9pPr>
          </a:lstStyle>
          <a:p>
            <a:fld id="{58023B98-5916-4E2C-A0FD-66074EC96154}" type="slidenum">
              <a:rPr lang="en-US" altLang="en-US" sz="1200"/>
              <a:pPr/>
              <a:t>9</a:t>
            </a:fld>
            <a:endParaRPr lang="en-US" altLang="en-US" sz="1200"/>
          </a:p>
        </p:txBody>
      </p:sp>
    </p:spTree>
    <p:extLst>
      <p:ext uri="{BB962C8B-B14F-4D97-AF65-F5344CB8AC3E}">
        <p14:creationId xmlns:p14="http://schemas.microsoft.com/office/powerpoint/2010/main" val="3387750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63E9D8-54C9-C64E-AA8F-4430CA68FE93}" type="slidenum">
              <a:rPr lang="en-US" smtClean="0"/>
              <a:t>10</a:t>
            </a:fld>
            <a:endParaRPr lang="en-US"/>
          </a:p>
        </p:txBody>
      </p:sp>
    </p:spTree>
    <p:extLst>
      <p:ext uri="{BB962C8B-B14F-4D97-AF65-F5344CB8AC3E}">
        <p14:creationId xmlns:p14="http://schemas.microsoft.com/office/powerpoint/2010/main" val="33529936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8.jpg"/><Relationship Id="rId4" Type="http://schemas.openxmlformats.org/officeDocument/2006/relationships/image" Target="../media/image7.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1.png"/><Relationship Id="rId7"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One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Box 9"/>
          <p:cNvSpPr txBox="1"/>
          <p:nvPr userDrawn="1"/>
        </p:nvSpPr>
        <p:spPr>
          <a:xfrm>
            <a:off x="4267219" y="5888921"/>
            <a:ext cx="4955823" cy="338555"/>
          </a:xfrm>
          <a:prstGeom prst="rect">
            <a:avLst/>
          </a:prstGeom>
          <a:noFill/>
        </p:spPr>
        <p:txBody>
          <a:bodyPr wrap="square" lIns="91410" tIns="45718" rIns="91410" bIns="45718" rtlCol="0">
            <a:spAutoFit/>
          </a:bodyPr>
          <a:lstStyle/>
          <a:p>
            <a:r>
              <a:rPr lang="en-US" sz="1600" dirty="0" smtClean="0">
                <a:solidFill>
                  <a:srgbClr val="414F5C"/>
                </a:solidFill>
                <a:latin typeface="Verdana" charset="0"/>
                <a:ea typeface="Verdana" charset="0"/>
                <a:cs typeface="Verdana" charset="0"/>
              </a:rPr>
              <a:t>The best health for all. The best care for all.</a:t>
            </a:r>
            <a:endParaRPr lang="en-US" sz="1600" dirty="0">
              <a:solidFill>
                <a:srgbClr val="414F5C"/>
              </a:solidFill>
              <a:latin typeface="Verdana" charset="0"/>
              <a:ea typeface="Verdana" charset="0"/>
              <a:cs typeface="Verdana" charset="0"/>
            </a:endParaRPr>
          </a:p>
        </p:txBody>
      </p:sp>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l="19318"/>
          <a:stretch/>
        </p:blipFill>
        <p:spPr>
          <a:xfrm>
            <a:off x="1" y="0"/>
            <a:ext cx="3679755" cy="6858000"/>
          </a:xfrm>
          <a:prstGeom prst="rect">
            <a:avLst/>
          </a:prstGeom>
        </p:spPr>
      </p:pic>
      <p:sp>
        <p:nvSpPr>
          <p:cNvPr id="18" name="Title 1"/>
          <p:cNvSpPr>
            <a:spLocks noGrp="1"/>
          </p:cNvSpPr>
          <p:nvPr>
            <p:ph type="ctrTitle"/>
          </p:nvPr>
        </p:nvSpPr>
        <p:spPr>
          <a:xfrm>
            <a:off x="4267201" y="2041545"/>
            <a:ext cx="7044267" cy="2078919"/>
          </a:xfrm>
        </p:spPr>
        <p:txBody>
          <a:bodyPr anchor="b">
            <a:normAutofit/>
          </a:bodyPr>
          <a:lstStyle>
            <a:lvl1pPr algn="l">
              <a:defRPr sz="4000"/>
            </a:lvl1pPr>
          </a:lstStyle>
          <a:p>
            <a:r>
              <a:rPr lang="en-US" smtClean="0"/>
              <a:t>Click to edit Master title style</a:t>
            </a:r>
            <a:endParaRPr lang="en-US" dirty="0"/>
          </a:p>
        </p:txBody>
      </p:sp>
      <p:sp>
        <p:nvSpPr>
          <p:cNvPr id="19" name="Subtitle 2"/>
          <p:cNvSpPr>
            <a:spLocks noGrp="1"/>
          </p:cNvSpPr>
          <p:nvPr>
            <p:ph type="subTitle" idx="1"/>
          </p:nvPr>
        </p:nvSpPr>
        <p:spPr>
          <a:xfrm>
            <a:off x="4267201" y="4399165"/>
            <a:ext cx="7044267" cy="1290455"/>
          </a:xfrm>
        </p:spPr>
        <p:txBody>
          <a:bodyPr/>
          <a:lstStyle>
            <a:lvl1pPr marL="0" indent="0" algn="l">
              <a:buNone/>
              <a:defRPr sz="2400">
                <a:solidFill>
                  <a:srgbClr val="414F5C"/>
                </a:solidFill>
              </a:defRPr>
            </a:lvl1pPr>
            <a:lvl2pPr marL="457023" indent="0" algn="ctr">
              <a:buNone/>
              <a:defRPr sz="2000"/>
            </a:lvl2pPr>
            <a:lvl3pPr marL="914060" indent="0" algn="ctr">
              <a:buNone/>
              <a:defRPr sz="1900"/>
            </a:lvl3pPr>
            <a:lvl4pPr marL="1371090" indent="0" algn="ctr">
              <a:buNone/>
              <a:defRPr sz="1600"/>
            </a:lvl4pPr>
            <a:lvl5pPr marL="1828120" indent="0" algn="ctr">
              <a:buNone/>
              <a:defRPr sz="1600"/>
            </a:lvl5pPr>
            <a:lvl6pPr marL="2285158" indent="0" algn="ctr">
              <a:buNone/>
              <a:defRPr sz="1600"/>
            </a:lvl6pPr>
            <a:lvl7pPr marL="2742178" indent="0" algn="ctr">
              <a:buNone/>
              <a:defRPr sz="1600"/>
            </a:lvl7pPr>
            <a:lvl8pPr marL="3199200" indent="0" algn="ctr">
              <a:buNone/>
              <a:defRPr sz="1600"/>
            </a:lvl8pPr>
            <a:lvl9pPr marL="3656223" indent="0" algn="ctr">
              <a:buNone/>
              <a:defRPr sz="1600"/>
            </a:lvl9pPr>
          </a:lstStyle>
          <a:p>
            <a:r>
              <a:rPr lang="en-US" smtClean="0"/>
              <a:t>Click to edit Master subtitle style</a:t>
            </a:r>
            <a:endParaRPr lang="en-US" dirty="0"/>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154313" y="677333"/>
            <a:ext cx="3183115" cy="1364192"/>
          </a:xfrm>
          <a:prstGeom prst="rect">
            <a:avLst/>
          </a:prstGeom>
        </p:spPr>
      </p:pic>
    </p:spTree>
    <p:extLst>
      <p:ext uri="{BB962C8B-B14F-4D97-AF65-F5344CB8AC3E}">
        <p14:creationId xmlns:p14="http://schemas.microsoft.com/office/powerpoint/2010/main" val="194839172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58991" y="745067"/>
            <a:ext cx="9294812" cy="1407936"/>
          </a:xfrm>
        </p:spPr>
        <p:txBody>
          <a:bodyPr anchor="ctr"/>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2153023"/>
            <a:ext cx="6172200" cy="3708047"/>
          </a:xfrm>
        </p:spPr>
        <p:txBody>
          <a:bodyPr/>
          <a:lstStyle>
            <a:lvl1pPr>
              <a:defRPr sz="31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2058989" y="2153023"/>
            <a:ext cx="2964568" cy="3708047"/>
          </a:xfrm>
        </p:spPr>
        <p:txBody>
          <a:bodyPr/>
          <a:lstStyle>
            <a:lvl1pPr marL="0" indent="0">
              <a:buNone/>
              <a:defRPr sz="1600"/>
            </a:lvl1pPr>
            <a:lvl2pPr marL="457023" indent="0">
              <a:buNone/>
              <a:defRPr sz="1500"/>
            </a:lvl2pPr>
            <a:lvl3pPr marL="914060" indent="0">
              <a:buNone/>
              <a:defRPr sz="1200"/>
            </a:lvl3pPr>
            <a:lvl4pPr marL="1371090" indent="0">
              <a:buNone/>
              <a:defRPr sz="1100"/>
            </a:lvl4pPr>
            <a:lvl5pPr marL="1828120" indent="0">
              <a:buNone/>
              <a:defRPr sz="1100"/>
            </a:lvl5pPr>
            <a:lvl6pPr marL="2285158" indent="0">
              <a:buNone/>
              <a:defRPr sz="1100"/>
            </a:lvl6pPr>
            <a:lvl7pPr marL="2742178" indent="0">
              <a:buNone/>
              <a:defRPr sz="1100"/>
            </a:lvl7pPr>
            <a:lvl8pPr marL="3199200" indent="0">
              <a:buNone/>
              <a:defRPr sz="1100"/>
            </a:lvl8pPr>
            <a:lvl9pPr marL="3656223"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D1A5C2-1454-E44A-A0DA-E9C1BB9A7A45}" type="datetimeFigureOut">
              <a:rPr lang="en-US" smtClean="0"/>
              <a:t>7/3/2019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35A847-A378-904F-ACB7-6E9049E7A8F5}"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09656" y="6025641"/>
            <a:ext cx="3557016" cy="661416"/>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34444" y="1848552"/>
            <a:ext cx="5181600" cy="457200"/>
          </a:xfrm>
          <a:prstGeom prst="rect">
            <a:avLst/>
          </a:prstGeom>
        </p:spPr>
      </p:pic>
      <p:pic>
        <p:nvPicPr>
          <p:cNvPr id="11" name="Picture 10"/>
          <p:cNvPicPr>
            <a:picLocks noChangeAspect="1"/>
          </p:cNvPicPr>
          <p:nvPr userDrawn="1"/>
        </p:nvPicPr>
        <p:blipFill>
          <a:blip r:embed="rId4"/>
          <a:srcRect/>
          <a:stretch>
            <a:fillRect/>
          </a:stretch>
        </p:blipFill>
        <p:spPr>
          <a:xfrm>
            <a:off x="9106959" y="1"/>
            <a:ext cx="2686756" cy="1151467"/>
          </a:xfrm>
          <a:prstGeom prst="rect">
            <a:avLst/>
          </a:prstGeom>
        </p:spPr>
      </p:pic>
    </p:spTree>
    <p:extLst>
      <p:ext uri="{BB962C8B-B14F-4D97-AF65-F5344CB8AC3E}">
        <p14:creationId xmlns:p14="http://schemas.microsoft.com/office/powerpoint/2010/main" val="441095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70279" y="769937"/>
            <a:ext cx="9283524" cy="1420107"/>
          </a:xfrm>
        </p:spPr>
        <p:txBody>
          <a:bodyPr anchor="ctr"/>
          <a:lstStyle>
            <a:lvl1pPr>
              <a:defRPr sz="3200"/>
            </a:lvl1pPr>
          </a:lstStyle>
          <a:p>
            <a:r>
              <a:rPr lang="en-US" smtClean="0"/>
              <a:t>Click to edit Master title style</a:t>
            </a:r>
            <a:endParaRPr lang="en-US" dirty="0"/>
          </a:p>
        </p:txBody>
      </p:sp>
      <p:sp>
        <p:nvSpPr>
          <p:cNvPr id="3" name="Picture Placeholder 2"/>
          <p:cNvSpPr>
            <a:spLocks noGrp="1"/>
          </p:cNvSpPr>
          <p:nvPr>
            <p:ph type="pic" idx="1"/>
          </p:nvPr>
        </p:nvSpPr>
        <p:spPr>
          <a:xfrm>
            <a:off x="5183188" y="2190063"/>
            <a:ext cx="6172200" cy="3671007"/>
          </a:xfrm>
        </p:spPr>
        <p:txBody>
          <a:bodyPr/>
          <a:lstStyle>
            <a:lvl1pPr marL="0" indent="0">
              <a:buNone/>
              <a:defRPr sz="3200"/>
            </a:lvl1pPr>
            <a:lvl2pPr marL="457023" indent="0">
              <a:buNone/>
              <a:defRPr sz="2800"/>
            </a:lvl2pPr>
            <a:lvl3pPr marL="914060" indent="0">
              <a:buNone/>
              <a:defRPr sz="2400"/>
            </a:lvl3pPr>
            <a:lvl4pPr marL="1371090" indent="0">
              <a:buNone/>
              <a:defRPr sz="2000"/>
            </a:lvl4pPr>
            <a:lvl5pPr marL="1828120" indent="0">
              <a:buNone/>
              <a:defRPr sz="2000"/>
            </a:lvl5pPr>
            <a:lvl6pPr marL="2285158" indent="0">
              <a:buNone/>
              <a:defRPr sz="2000"/>
            </a:lvl6pPr>
            <a:lvl7pPr marL="2742178" indent="0">
              <a:buNone/>
              <a:defRPr sz="2000"/>
            </a:lvl7pPr>
            <a:lvl8pPr marL="3199200" indent="0">
              <a:buNone/>
              <a:defRPr sz="2000"/>
            </a:lvl8pPr>
            <a:lvl9pPr marL="3656223"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068689" y="2190064"/>
            <a:ext cx="2943579" cy="3671007"/>
          </a:xfrm>
        </p:spPr>
        <p:txBody>
          <a:bodyPr/>
          <a:lstStyle>
            <a:lvl1pPr marL="0" indent="0">
              <a:buNone/>
              <a:defRPr sz="1600">
                <a:solidFill>
                  <a:srgbClr val="414F5C"/>
                </a:solidFill>
              </a:defRPr>
            </a:lvl1pPr>
            <a:lvl2pPr marL="457023" indent="0">
              <a:buNone/>
              <a:defRPr sz="1500"/>
            </a:lvl2pPr>
            <a:lvl3pPr marL="914060" indent="0">
              <a:buNone/>
              <a:defRPr sz="1200"/>
            </a:lvl3pPr>
            <a:lvl4pPr marL="1371090" indent="0">
              <a:buNone/>
              <a:defRPr sz="1100"/>
            </a:lvl4pPr>
            <a:lvl5pPr marL="1828120" indent="0">
              <a:buNone/>
              <a:defRPr sz="1100"/>
            </a:lvl5pPr>
            <a:lvl6pPr marL="2285158" indent="0">
              <a:buNone/>
              <a:defRPr sz="1100"/>
            </a:lvl6pPr>
            <a:lvl7pPr marL="2742178" indent="0">
              <a:buNone/>
              <a:defRPr sz="1100"/>
            </a:lvl7pPr>
            <a:lvl8pPr marL="3199200" indent="0">
              <a:buNone/>
              <a:defRPr sz="1100"/>
            </a:lvl8pPr>
            <a:lvl9pPr marL="3656223"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D1A5C2-1454-E44A-A0DA-E9C1BB9A7A45}" type="datetimeFigureOut">
              <a:rPr lang="en-US" smtClean="0"/>
              <a:t>7/3/2019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35A847-A378-904F-ACB7-6E9049E7A8F5}"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09656" y="6025641"/>
            <a:ext cx="3557016" cy="661416"/>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34444" y="1848552"/>
            <a:ext cx="5181600" cy="457200"/>
          </a:xfrm>
          <a:prstGeom prst="rect">
            <a:avLst/>
          </a:prstGeom>
        </p:spPr>
      </p:pic>
      <p:pic>
        <p:nvPicPr>
          <p:cNvPr id="11" name="Picture 10"/>
          <p:cNvPicPr>
            <a:picLocks noChangeAspect="1"/>
          </p:cNvPicPr>
          <p:nvPr userDrawn="1"/>
        </p:nvPicPr>
        <p:blipFill>
          <a:blip r:embed="rId4"/>
          <a:srcRect/>
          <a:stretch>
            <a:fillRect/>
          </a:stretch>
        </p:blipFill>
        <p:spPr>
          <a:xfrm>
            <a:off x="9431886" y="87843"/>
            <a:ext cx="2361847" cy="1012220"/>
          </a:xfrm>
          <a:prstGeom prst="rect">
            <a:avLst/>
          </a:prstGeom>
        </p:spPr>
      </p:pic>
    </p:spTree>
    <p:extLst>
      <p:ext uri="{BB962C8B-B14F-4D97-AF65-F5344CB8AC3E}">
        <p14:creationId xmlns:p14="http://schemas.microsoft.com/office/powerpoint/2010/main" val="3732584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D1A5C2-1454-E44A-A0DA-E9C1BB9A7A45}" type="datetimeFigureOut">
              <a:rPr lang="en-US" smtClean="0"/>
              <a:t>7/3/2019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35A847-A378-904F-ACB7-6E9049E7A8F5}" type="slidenum">
              <a:rPr lang="en-US" smtClean="0"/>
              <a:t>‹#›</a:t>
            </a:fld>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09656" y="6025641"/>
            <a:ext cx="3557016" cy="661416"/>
          </a:xfrm>
          <a:prstGeom prst="rect">
            <a:avLst/>
          </a:prstGeom>
        </p:spPr>
      </p:pic>
      <p:pic>
        <p:nvPicPr>
          <p:cNvPr id="6" name="Picture 5"/>
          <p:cNvPicPr>
            <a:picLocks noChangeAspect="1"/>
          </p:cNvPicPr>
          <p:nvPr userDrawn="1"/>
        </p:nvPicPr>
        <p:blipFill>
          <a:blip r:embed="rId3"/>
          <a:srcRect/>
          <a:stretch>
            <a:fillRect/>
          </a:stretch>
        </p:blipFill>
        <p:spPr>
          <a:xfrm>
            <a:off x="9431886" y="87843"/>
            <a:ext cx="2361847" cy="1012220"/>
          </a:xfrm>
          <a:prstGeom prst="rect">
            <a:avLst/>
          </a:prstGeom>
        </p:spPr>
      </p:pic>
    </p:spTree>
    <p:extLst>
      <p:ext uri="{BB962C8B-B14F-4D97-AF65-F5344CB8AC3E}">
        <p14:creationId xmlns:p14="http://schemas.microsoft.com/office/powerpoint/2010/main" val="19175181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CD1A5C2-1454-E44A-A0DA-E9C1BB9A7A45}" type="datetimeFigureOut">
              <a:rPr lang="en-US" smtClean="0"/>
              <a:t>7/3/2019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5A847-A378-904F-ACB7-6E9049E7A8F5}" type="slidenum">
              <a:rPr lang="en-US" smtClean="0"/>
              <a:t>‹#›</a:t>
            </a:fld>
            <a:endParaRPr lang="en-US"/>
          </a:p>
        </p:txBody>
      </p:sp>
      <p:sp>
        <p:nvSpPr>
          <p:cNvPr id="7" name="Title 1"/>
          <p:cNvSpPr>
            <a:spLocks noGrp="1"/>
          </p:cNvSpPr>
          <p:nvPr>
            <p:ph type="title" hasCustomPrompt="1"/>
          </p:nvPr>
        </p:nvSpPr>
        <p:spPr>
          <a:xfrm>
            <a:off x="2122310" y="2709353"/>
            <a:ext cx="9225139" cy="1411111"/>
          </a:xfrm>
        </p:spPr>
        <p:txBody>
          <a:bodyPr anchor="ctr">
            <a:normAutofit/>
          </a:bodyPr>
          <a:lstStyle>
            <a:lvl1pPr>
              <a:defRPr sz="3600"/>
            </a:lvl1pPr>
          </a:lstStyle>
          <a:p>
            <a:r>
              <a:rPr lang="en-CA" dirty="0" smtClean="0"/>
              <a:t>Click to edit Master Thank You title style</a:t>
            </a:r>
            <a:endParaRPr lang="en-US" dirty="0"/>
          </a:p>
        </p:txBody>
      </p:sp>
      <p:sp>
        <p:nvSpPr>
          <p:cNvPr id="8" name="Text Placeholder 2"/>
          <p:cNvSpPr>
            <a:spLocks noGrp="1"/>
          </p:cNvSpPr>
          <p:nvPr>
            <p:ph type="body" idx="1"/>
          </p:nvPr>
        </p:nvSpPr>
        <p:spPr>
          <a:xfrm>
            <a:off x="2122310" y="4295952"/>
            <a:ext cx="9225140" cy="1036637"/>
          </a:xfrm>
        </p:spPr>
        <p:txBody>
          <a:bodyPr/>
          <a:lstStyle>
            <a:lvl1pPr marL="0" indent="0" algn="l">
              <a:buNone/>
              <a:defRPr sz="2400">
                <a:solidFill>
                  <a:schemeClr val="tx1">
                    <a:tint val="75000"/>
                  </a:schemeClr>
                </a:solidFill>
              </a:defRPr>
            </a:lvl1pPr>
            <a:lvl2pPr marL="457023" indent="0">
              <a:buNone/>
              <a:defRPr sz="2000">
                <a:solidFill>
                  <a:schemeClr val="tx1">
                    <a:tint val="75000"/>
                  </a:schemeClr>
                </a:solidFill>
              </a:defRPr>
            </a:lvl2pPr>
            <a:lvl3pPr marL="914060" indent="0">
              <a:buNone/>
              <a:defRPr sz="1900">
                <a:solidFill>
                  <a:schemeClr val="tx1">
                    <a:tint val="75000"/>
                  </a:schemeClr>
                </a:solidFill>
              </a:defRPr>
            </a:lvl3pPr>
            <a:lvl4pPr marL="1371090" indent="0">
              <a:buNone/>
              <a:defRPr sz="1600">
                <a:solidFill>
                  <a:schemeClr val="tx1">
                    <a:tint val="75000"/>
                  </a:schemeClr>
                </a:solidFill>
              </a:defRPr>
            </a:lvl4pPr>
            <a:lvl5pPr marL="1828120" indent="0">
              <a:buNone/>
              <a:defRPr sz="1600">
                <a:solidFill>
                  <a:schemeClr val="tx1">
                    <a:tint val="75000"/>
                  </a:schemeClr>
                </a:solidFill>
              </a:defRPr>
            </a:lvl5pPr>
            <a:lvl6pPr marL="2285158" indent="0">
              <a:buNone/>
              <a:defRPr sz="1600">
                <a:solidFill>
                  <a:schemeClr val="tx1">
                    <a:tint val="75000"/>
                  </a:schemeClr>
                </a:solidFill>
              </a:defRPr>
            </a:lvl6pPr>
            <a:lvl7pPr marL="2742178" indent="0">
              <a:buNone/>
              <a:defRPr sz="1600">
                <a:solidFill>
                  <a:schemeClr val="tx1">
                    <a:tint val="75000"/>
                  </a:schemeClr>
                </a:solidFill>
              </a:defRPr>
            </a:lvl7pPr>
            <a:lvl8pPr marL="3199200" indent="0">
              <a:buNone/>
              <a:defRPr sz="1600">
                <a:solidFill>
                  <a:schemeClr val="tx1">
                    <a:tint val="75000"/>
                  </a:schemeClr>
                </a:solidFill>
              </a:defRPr>
            </a:lvl8pPr>
            <a:lvl9pPr marL="3656223" indent="0">
              <a:buNone/>
              <a:defRPr sz="1600">
                <a:solidFill>
                  <a:schemeClr val="tx1">
                    <a:tint val="75000"/>
                  </a:schemeClr>
                </a:solidFill>
              </a:defRPr>
            </a:lvl9pPr>
          </a:lstStyle>
          <a:p>
            <a:pPr lvl="0"/>
            <a:r>
              <a:rPr lang="en-US" smtClean="0"/>
              <a:t>Click to edit Master text styles</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09656" y="6025641"/>
            <a:ext cx="3557016" cy="661416"/>
          </a:xfrm>
          <a:prstGeom prst="rect">
            <a:avLst/>
          </a:prstGeom>
        </p:spPr>
      </p:pic>
      <p:pic>
        <p:nvPicPr>
          <p:cNvPr id="10" name="Picture 9"/>
          <p:cNvPicPr>
            <a:picLocks noChangeAspect="1"/>
          </p:cNvPicPr>
          <p:nvPr userDrawn="1"/>
        </p:nvPicPr>
        <p:blipFill>
          <a:blip r:embed="rId4"/>
          <a:srcRect/>
          <a:stretch>
            <a:fillRect/>
          </a:stretch>
        </p:blipFill>
        <p:spPr>
          <a:xfrm>
            <a:off x="9330268" y="153284"/>
            <a:ext cx="2336405" cy="1001317"/>
          </a:xfrm>
          <a:prstGeom prst="rect">
            <a:avLst/>
          </a:prstGeom>
        </p:spPr>
      </p:pic>
    </p:spTree>
    <p:extLst>
      <p:ext uri="{BB962C8B-B14F-4D97-AF65-F5344CB8AC3E}">
        <p14:creationId xmlns:p14="http://schemas.microsoft.com/office/powerpoint/2010/main" val="2115593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Three Imag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Box 9"/>
          <p:cNvSpPr txBox="1"/>
          <p:nvPr userDrawn="1"/>
        </p:nvSpPr>
        <p:spPr>
          <a:xfrm>
            <a:off x="4267219" y="5888921"/>
            <a:ext cx="4955823" cy="338555"/>
          </a:xfrm>
          <a:prstGeom prst="rect">
            <a:avLst/>
          </a:prstGeom>
          <a:noFill/>
        </p:spPr>
        <p:txBody>
          <a:bodyPr wrap="square" lIns="91410" tIns="45718" rIns="91410" bIns="45718" rtlCol="0">
            <a:spAutoFit/>
          </a:bodyPr>
          <a:lstStyle/>
          <a:p>
            <a:r>
              <a:rPr lang="en-US" sz="1600" dirty="0" smtClean="0">
                <a:solidFill>
                  <a:srgbClr val="414F5C"/>
                </a:solidFill>
                <a:latin typeface="Verdana" charset="0"/>
                <a:ea typeface="Verdana" charset="0"/>
                <a:cs typeface="Verdana" charset="0"/>
              </a:rPr>
              <a:t>The best health for all. The best care for all.</a:t>
            </a:r>
            <a:endParaRPr lang="en-US" sz="1600" dirty="0">
              <a:solidFill>
                <a:srgbClr val="414F5C"/>
              </a:solidFill>
              <a:latin typeface="Verdana" charset="0"/>
              <a:ea typeface="Verdana" charset="0"/>
              <a:cs typeface="Verdana" charset="0"/>
            </a:endParaRPr>
          </a:p>
        </p:txBody>
      </p:sp>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l="4702" t="12937" b="7355"/>
          <a:stretch/>
        </p:blipFill>
        <p:spPr>
          <a:xfrm>
            <a:off x="-33866" y="2506133"/>
            <a:ext cx="3717996" cy="2156179"/>
          </a:xfrm>
          <a:prstGeom prst="rect">
            <a:avLst/>
          </a:prstGeom>
        </p:spPr>
      </p:pic>
      <p:pic>
        <p:nvPicPr>
          <p:cNvPr id="12" name="Picture 11"/>
          <p:cNvPicPr>
            <a:picLocks noChangeAspect="1"/>
          </p:cNvPicPr>
          <p:nvPr userDrawn="1"/>
        </p:nvPicPr>
        <p:blipFill rotWithShape="1">
          <a:blip r:embed="rId4">
            <a:extLst>
              <a:ext uri="{28A0092B-C50C-407E-A947-70E740481C1C}">
                <a14:useLocalDpi xmlns:a14="http://schemas.microsoft.com/office/drawing/2010/main" val="0"/>
              </a:ext>
            </a:extLst>
          </a:blip>
          <a:srcRect t="13405" b="10333"/>
          <a:stretch/>
        </p:blipFill>
        <p:spPr>
          <a:xfrm>
            <a:off x="20" y="4989689"/>
            <a:ext cx="3684129" cy="1873955"/>
          </a:xfrm>
          <a:prstGeom prst="rect">
            <a:avLst/>
          </a:prstGeom>
        </p:spPr>
      </p:pic>
      <p:pic>
        <p:nvPicPr>
          <p:cNvPr id="13" name="Picture 12"/>
          <p:cNvPicPr>
            <a:picLocks noChangeAspect="1"/>
          </p:cNvPicPr>
          <p:nvPr userDrawn="1"/>
        </p:nvPicPr>
        <p:blipFill rotWithShape="1">
          <a:blip r:embed="rId5">
            <a:extLst>
              <a:ext uri="{28A0092B-C50C-407E-A947-70E740481C1C}">
                <a14:useLocalDpi xmlns:a14="http://schemas.microsoft.com/office/drawing/2010/main" val="0"/>
              </a:ext>
            </a:extLst>
          </a:blip>
          <a:srcRect l="2785" t="2825" r="2886" b="13015"/>
          <a:stretch/>
        </p:blipFill>
        <p:spPr>
          <a:xfrm>
            <a:off x="1" y="-22579"/>
            <a:ext cx="3680179" cy="2190045"/>
          </a:xfrm>
          <a:prstGeom prst="rect">
            <a:avLst/>
          </a:prstGeom>
        </p:spPr>
      </p:pic>
      <p:sp>
        <p:nvSpPr>
          <p:cNvPr id="14" name="Title 1"/>
          <p:cNvSpPr>
            <a:spLocks noGrp="1"/>
          </p:cNvSpPr>
          <p:nvPr>
            <p:ph type="ctrTitle"/>
          </p:nvPr>
        </p:nvSpPr>
        <p:spPr>
          <a:xfrm>
            <a:off x="4267201" y="2041545"/>
            <a:ext cx="7044267" cy="2078919"/>
          </a:xfrm>
        </p:spPr>
        <p:txBody>
          <a:bodyPr anchor="b">
            <a:normAutofit/>
          </a:bodyPr>
          <a:lstStyle>
            <a:lvl1pPr algn="l">
              <a:defRPr sz="4000"/>
            </a:lvl1pPr>
          </a:lstStyle>
          <a:p>
            <a:r>
              <a:rPr lang="en-US" smtClean="0"/>
              <a:t>Click to edit Master title style</a:t>
            </a:r>
            <a:endParaRPr lang="en-US" dirty="0"/>
          </a:p>
        </p:txBody>
      </p:sp>
      <p:sp>
        <p:nvSpPr>
          <p:cNvPr id="15" name="Subtitle 2"/>
          <p:cNvSpPr>
            <a:spLocks noGrp="1"/>
          </p:cNvSpPr>
          <p:nvPr>
            <p:ph type="subTitle" idx="1"/>
          </p:nvPr>
        </p:nvSpPr>
        <p:spPr>
          <a:xfrm>
            <a:off x="4267201" y="4399165"/>
            <a:ext cx="7044267" cy="1290455"/>
          </a:xfrm>
        </p:spPr>
        <p:txBody>
          <a:bodyPr/>
          <a:lstStyle>
            <a:lvl1pPr marL="0" indent="0" algn="l">
              <a:buNone/>
              <a:defRPr sz="2400">
                <a:solidFill>
                  <a:srgbClr val="414F5C"/>
                </a:solidFill>
              </a:defRPr>
            </a:lvl1pPr>
            <a:lvl2pPr marL="457023" indent="0" algn="ctr">
              <a:buNone/>
              <a:defRPr sz="2000"/>
            </a:lvl2pPr>
            <a:lvl3pPr marL="914060" indent="0" algn="ctr">
              <a:buNone/>
              <a:defRPr sz="1900"/>
            </a:lvl3pPr>
            <a:lvl4pPr marL="1371090" indent="0" algn="ctr">
              <a:buNone/>
              <a:defRPr sz="1600"/>
            </a:lvl4pPr>
            <a:lvl5pPr marL="1828120" indent="0" algn="ctr">
              <a:buNone/>
              <a:defRPr sz="1600"/>
            </a:lvl5pPr>
            <a:lvl6pPr marL="2285158" indent="0" algn="ctr">
              <a:buNone/>
              <a:defRPr sz="1600"/>
            </a:lvl6pPr>
            <a:lvl7pPr marL="2742178" indent="0" algn="ctr">
              <a:buNone/>
              <a:defRPr sz="1600"/>
            </a:lvl7pPr>
            <a:lvl8pPr marL="3199200" indent="0" algn="ctr">
              <a:buNone/>
              <a:defRPr sz="1600"/>
            </a:lvl8pPr>
            <a:lvl9pPr marL="3656223" indent="0" algn="ctr">
              <a:buNone/>
              <a:defRPr sz="1600"/>
            </a:lvl9pPr>
          </a:lstStyle>
          <a:p>
            <a:r>
              <a:rPr lang="en-US" smtClean="0"/>
              <a:t>Click to edit Master subtitle style</a:t>
            </a:r>
            <a:endParaRPr lang="en-US" dirty="0"/>
          </a:p>
        </p:txBody>
      </p:sp>
      <p:pic>
        <p:nvPicPr>
          <p:cNvPr id="17" name="Picture 1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167101" y="677333"/>
            <a:ext cx="3183115" cy="1364192"/>
          </a:xfrm>
          <a:prstGeom prst="rect">
            <a:avLst/>
          </a:prstGeom>
        </p:spPr>
      </p:pic>
    </p:spTree>
    <p:extLst>
      <p:ext uri="{BB962C8B-B14F-4D97-AF65-F5344CB8AC3E}">
        <p14:creationId xmlns:p14="http://schemas.microsoft.com/office/powerpoint/2010/main" val="157615334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with No Imag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extBox 13"/>
          <p:cNvSpPr txBox="1"/>
          <p:nvPr userDrawn="1"/>
        </p:nvSpPr>
        <p:spPr>
          <a:xfrm>
            <a:off x="2427130" y="5888921"/>
            <a:ext cx="4955823" cy="338555"/>
          </a:xfrm>
          <a:prstGeom prst="rect">
            <a:avLst/>
          </a:prstGeom>
          <a:noFill/>
        </p:spPr>
        <p:txBody>
          <a:bodyPr wrap="square" lIns="91410" tIns="45718" rIns="91410" bIns="45718" rtlCol="0">
            <a:spAutoFit/>
          </a:bodyPr>
          <a:lstStyle/>
          <a:p>
            <a:r>
              <a:rPr lang="en-US" sz="1600" dirty="0" smtClean="0">
                <a:solidFill>
                  <a:srgbClr val="414F5C"/>
                </a:solidFill>
                <a:latin typeface="Verdana" charset="0"/>
                <a:ea typeface="Verdana" charset="0"/>
                <a:cs typeface="Verdana" charset="0"/>
              </a:rPr>
              <a:t>The best health for all. The best care for all.</a:t>
            </a:r>
            <a:endParaRPr lang="en-US" sz="1600" dirty="0">
              <a:solidFill>
                <a:srgbClr val="414F5C"/>
              </a:solidFill>
              <a:latin typeface="Verdana" charset="0"/>
              <a:ea typeface="Verdana" charset="0"/>
              <a:cs typeface="Verdana" charset="0"/>
            </a:endParaRPr>
          </a:p>
        </p:txBody>
      </p:sp>
      <p:sp>
        <p:nvSpPr>
          <p:cNvPr id="6" name="Title 1"/>
          <p:cNvSpPr>
            <a:spLocks noGrp="1"/>
          </p:cNvSpPr>
          <p:nvPr>
            <p:ph type="ctrTitle"/>
          </p:nvPr>
        </p:nvSpPr>
        <p:spPr>
          <a:xfrm>
            <a:off x="2427112" y="2041545"/>
            <a:ext cx="8794045" cy="2078919"/>
          </a:xfrm>
        </p:spPr>
        <p:txBody>
          <a:bodyPr anchor="b">
            <a:normAutofit/>
          </a:bodyPr>
          <a:lstStyle>
            <a:lvl1pPr algn="l">
              <a:defRPr sz="4000"/>
            </a:lvl1pPr>
          </a:lstStyle>
          <a:p>
            <a:r>
              <a:rPr lang="en-US" smtClean="0"/>
              <a:t>Click to edit Master title style</a:t>
            </a:r>
            <a:endParaRPr lang="en-US" dirty="0"/>
          </a:p>
        </p:txBody>
      </p:sp>
      <p:sp>
        <p:nvSpPr>
          <p:cNvPr id="7" name="Subtitle 2"/>
          <p:cNvSpPr>
            <a:spLocks noGrp="1"/>
          </p:cNvSpPr>
          <p:nvPr>
            <p:ph type="subTitle" idx="1"/>
          </p:nvPr>
        </p:nvSpPr>
        <p:spPr>
          <a:xfrm>
            <a:off x="2427112" y="4399165"/>
            <a:ext cx="8794045" cy="1290455"/>
          </a:xfrm>
        </p:spPr>
        <p:txBody>
          <a:bodyPr/>
          <a:lstStyle>
            <a:lvl1pPr marL="0" indent="0" algn="l">
              <a:buNone/>
              <a:defRPr sz="2400">
                <a:solidFill>
                  <a:srgbClr val="414F5C"/>
                </a:solidFill>
              </a:defRPr>
            </a:lvl1pPr>
            <a:lvl2pPr marL="457023" indent="0" algn="ctr">
              <a:buNone/>
              <a:defRPr sz="2000"/>
            </a:lvl2pPr>
            <a:lvl3pPr marL="914060" indent="0" algn="ctr">
              <a:buNone/>
              <a:defRPr sz="1900"/>
            </a:lvl3pPr>
            <a:lvl4pPr marL="1371090" indent="0" algn="ctr">
              <a:buNone/>
              <a:defRPr sz="1600"/>
            </a:lvl4pPr>
            <a:lvl5pPr marL="1828120" indent="0" algn="ctr">
              <a:buNone/>
              <a:defRPr sz="1600"/>
            </a:lvl5pPr>
            <a:lvl6pPr marL="2285158" indent="0" algn="ctr">
              <a:buNone/>
              <a:defRPr sz="1600"/>
            </a:lvl6pPr>
            <a:lvl7pPr marL="2742178" indent="0" algn="ctr">
              <a:buNone/>
              <a:defRPr sz="1600"/>
            </a:lvl7pPr>
            <a:lvl8pPr marL="3199200" indent="0" algn="ctr">
              <a:buNone/>
              <a:defRPr sz="1600"/>
            </a:lvl8pPr>
            <a:lvl9pPr marL="3656223" indent="0" algn="ctr">
              <a:buNone/>
              <a:defRPr sz="1600"/>
            </a:lvl9pPr>
          </a:lstStyle>
          <a:p>
            <a:r>
              <a:rPr lang="en-US" smtClean="0"/>
              <a:t>Click to edit Master subtitle style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87145" y="734883"/>
            <a:ext cx="3183115" cy="1364192"/>
          </a:xfrm>
          <a:prstGeom prst="rect">
            <a:avLst/>
          </a:prstGeom>
        </p:spPr>
      </p:pic>
    </p:spTree>
    <p:extLst>
      <p:ext uri="{BB962C8B-B14F-4D97-AF65-F5344CB8AC3E}">
        <p14:creationId xmlns:p14="http://schemas.microsoft.com/office/powerpoint/2010/main" val="25532731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D1A5C2-1454-E44A-A0DA-E9C1BB9A7A45}" type="datetimeFigureOut">
              <a:rPr lang="en-US" smtClean="0"/>
              <a:t>7/3/2019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5A847-A378-904F-ACB7-6E9049E7A8F5}"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09656" y="6025641"/>
            <a:ext cx="3557016" cy="661416"/>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34444" y="1848552"/>
            <a:ext cx="5181600" cy="457200"/>
          </a:xfrm>
          <a:prstGeom prst="rect">
            <a:avLst/>
          </a:prstGeom>
        </p:spPr>
      </p:pic>
      <p:pic>
        <p:nvPicPr>
          <p:cNvPr id="10" name="Picture 9"/>
          <p:cNvPicPr>
            <a:picLocks noChangeAspect="1"/>
          </p:cNvPicPr>
          <p:nvPr userDrawn="1"/>
        </p:nvPicPr>
        <p:blipFill>
          <a:blip r:embed="rId4"/>
          <a:srcRect/>
          <a:stretch>
            <a:fillRect/>
          </a:stretch>
        </p:blipFill>
        <p:spPr>
          <a:xfrm>
            <a:off x="9313333" y="62990"/>
            <a:ext cx="2353339" cy="1008575"/>
          </a:xfrm>
          <a:prstGeom prst="rect">
            <a:avLst/>
          </a:prstGeom>
        </p:spPr>
      </p:pic>
    </p:spTree>
    <p:extLst>
      <p:ext uri="{BB962C8B-B14F-4D97-AF65-F5344CB8AC3E}">
        <p14:creationId xmlns:p14="http://schemas.microsoft.com/office/powerpoint/2010/main" val="171071462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Divid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22310" y="2709353"/>
            <a:ext cx="9225139" cy="1411111"/>
          </a:xfrm>
        </p:spPr>
        <p:txBody>
          <a:bodyPr anchor="ctr">
            <a:normAutofit/>
          </a:bodyPr>
          <a:lstStyle>
            <a:lvl1pPr>
              <a:defRPr sz="3600"/>
            </a:lvl1pPr>
          </a:lstStyle>
          <a:p>
            <a:r>
              <a:rPr lang="en-CA" dirty="0" smtClean="0"/>
              <a:t>Click to </a:t>
            </a:r>
            <a:r>
              <a:rPr lang="en-CA" smtClean="0"/>
              <a:t>edit Master Divider </a:t>
            </a:r>
            <a:r>
              <a:rPr lang="en-CA" dirty="0" smtClean="0"/>
              <a:t>title style</a:t>
            </a:r>
            <a:endParaRPr lang="en-US" dirty="0"/>
          </a:p>
        </p:txBody>
      </p:sp>
      <p:sp>
        <p:nvSpPr>
          <p:cNvPr id="3" name="Text Placeholder 2"/>
          <p:cNvSpPr>
            <a:spLocks noGrp="1"/>
          </p:cNvSpPr>
          <p:nvPr>
            <p:ph type="body" idx="1"/>
          </p:nvPr>
        </p:nvSpPr>
        <p:spPr>
          <a:xfrm>
            <a:off x="2122310" y="4295952"/>
            <a:ext cx="9225140" cy="1036637"/>
          </a:xfrm>
        </p:spPr>
        <p:txBody>
          <a:bodyPr/>
          <a:lstStyle>
            <a:lvl1pPr marL="0" indent="0" algn="l">
              <a:buNone/>
              <a:defRPr sz="2400">
                <a:solidFill>
                  <a:schemeClr val="tx1">
                    <a:tint val="75000"/>
                  </a:schemeClr>
                </a:solidFill>
              </a:defRPr>
            </a:lvl1pPr>
            <a:lvl2pPr marL="457023" indent="0">
              <a:buNone/>
              <a:defRPr sz="2000">
                <a:solidFill>
                  <a:schemeClr val="tx1">
                    <a:tint val="75000"/>
                  </a:schemeClr>
                </a:solidFill>
              </a:defRPr>
            </a:lvl2pPr>
            <a:lvl3pPr marL="914060" indent="0">
              <a:buNone/>
              <a:defRPr sz="1900">
                <a:solidFill>
                  <a:schemeClr val="tx1">
                    <a:tint val="75000"/>
                  </a:schemeClr>
                </a:solidFill>
              </a:defRPr>
            </a:lvl3pPr>
            <a:lvl4pPr marL="1371090" indent="0">
              <a:buNone/>
              <a:defRPr sz="1600">
                <a:solidFill>
                  <a:schemeClr val="tx1">
                    <a:tint val="75000"/>
                  </a:schemeClr>
                </a:solidFill>
              </a:defRPr>
            </a:lvl4pPr>
            <a:lvl5pPr marL="1828120" indent="0">
              <a:buNone/>
              <a:defRPr sz="1600">
                <a:solidFill>
                  <a:schemeClr val="tx1">
                    <a:tint val="75000"/>
                  </a:schemeClr>
                </a:solidFill>
              </a:defRPr>
            </a:lvl5pPr>
            <a:lvl6pPr marL="2285158" indent="0">
              <a:buNone/>
              <a:defRPr sz="1600">
                <a:solidFill>
                  <a:schemeClr val="tx1">
                    <a:tint val="75000"/>
                  </a:schemeClr>
                </a:solidFill>
              </a:defRPr>
            </a:lvl6pPr>
            <a:lvl7pPr marL="2742178" indent="0">
              <a:buNone/>
              <a:defRPr sz="1600">
                <a:solidFill>
                  <a:schemeClr val="tx1">
                    <a:tint val="75000"/>
                  </a:schemeClr>
                </a:solidFill>
              </a:defRPr>
            </a:lvl7pPr>
            <a:lvl8pPr marL="3199200" indent="0">
              <a:buNone/>
              <a:defRPr sz="1600">
                <a:solidFill>
                  <a:schemeClr val="tx1">
                    <a:tint val="75000"/>
                  </a:schemeClr>
                </a:solidFill>
              </a:defRPr>
            </a:lvl8pPr>
            <a:lvl9pPr marL="3656223"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D1A5C2-1454-E44A-A0DA-E9C1BB9A7A45}" type="datetimeFigureOut">
              <a:rPr lang="en-US" smtClean="0"/>
              <a:t>7/3/2019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5A847-A378-904F-ACB7-6E9049E7A8F5}" type="slidenum">
              <a:rPr lang="en-US" smtClean="0"/>
              <a:t>‹#›</a:t>
            </a:fld>
            <a:endParaRPr lang="en-US"/>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09656" y="6036931"/>
            <a:ext cx="3557016" cy="661416"/>
          </a:xfrm>
          <a:prstGeom prst="rect">
            <a:avLst/>
          </a:prstGeom>
        </p:spPr>
      </p:pic>
      <p:pic>
        <p:nvPicPr>
          <p:cNvPr id="9" name="Picture 8"/>
          <p:cNvPicPr>
            <a:picLocks noChangeAspect="1"/>
          </p:cNvPicPr>
          <p:nvPr userDrawn="1"/>
        </p:nvPicPr>
        <p:blipFill>
          <a:blip r:embed="rId4"/>
          <a:srcRect/>
          <a:stretch>
            <a:fillRect/>
          </a:stretch>
        </p:blipFill>
        <p:spPr>
          <a:xfrm>
            <a:off x="9381068" y="203220"/>
            <a:ext cx="2285605" cy="979545"/>
          </a:xfrm>
          <a:prstGeom prst="rect">
            <a:avLst/>
          </a:prstGeom>
        </p:spPr>
      </p:pic>
    </p:spTree>
    <p:extLst>
      <p:ext uri="{BB962C8B-B14F-4D97-AF65-F5344CB8AC3E}">
        <p14:creationId xmlns:p14="http://schemas.microsoft.com/office/powerpoint/2010/main" val="1469703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86844" y="2190063"/>
            <a:ext cx="4323645" cy="380118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637871" y="2190062"/>
            <a:ext cx="4715932" cy="380118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CD1A5C2-1454-E44A-A0DA-E9C1BB9A7A45}" type="datetimeFigureOut">
              <a:rPr lang="en-US" smtClean="0"/>
              <a:t>7/3/2019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35A847-A378-904F-ACB7-6E9049E7A8F5}"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09656" y="6025641"/>
            <a:ext cx="3557016" cy="661416"/>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34444" y="1848552"/>
            <a:ext cx="5181600" cy="457200"/>
          </a:xfrm>
          <a:prstGeom prst="rect">
            <a:avLst/>
          </a:prstGeom>
        </p:spPr>
      </p:pic>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228668" y="62971"/>
            <a:ext cx="2438005" cy="1044860"/>
          </a:xfrm>
          <a:prstGeom prst="rect">
            <a:avLst/>
          </a:prstGeom>
        </p:spPr>
      </p:pic>
    </p:spTree>
    <p:extLst>
      <p:ext uri="{BB962C8B-B14F-4D97-AF65-F5344CB8AC3E}">
        <p14:creationId xmlns:p14="http://schemas.microsoft.com/office/powerpoint/2010/main" val="950942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81565" y="699293"/>
            <a:ext cx="9272235"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078410" y="2024855"/>
            <a:ext cx="4412721" cy="823912"/>
          </a:xfrm>
        </p:spPr>
        <p:txBody>
          <a:bodyPr anchor="b"/>
          <a:lstStyle>
            <a:lvl1pPr marL="0" indent="0">
              <a:buNone/>
              <a:defRPr sz="2400" b="0">
                <a:solidFill>
                  <a:srgbClr val="414F5C"/>
                </a:solidFill>
              </a:defRPr>
            </a:lvl1pPr>
            <a:lvl2pPr marL="457023" indent="0">
              <a:buNone/>
              <a:defRPr sz="2000" b="1"/>
            </a:lvl2pPr>
            <a:lvl3pPr marL="914060" indent="0">
              <a:buNone/>
              <a:defRPr sz="1900" b="1"/>
            </a:lvl3pPr>
            <a:lvl4pPr marL="1371090" indent="0">
              <a:buNone/>
              <a:defRPr sz="1600" b="1"/>
            </a:lvl4pPr>
            <a:lvl5pPr marL="1828120" indent="0">
              <a:buNone/>
              <a:defRPr sz="1600" b="1"/>
            </a:lvl5pPr>
            <a:lvl6pPr marL="2285158" indent="0">
              <a:buNone/>
              <a:defRPr sz="1600" b="1"/>
            </a:lvl6pPr>
            <a:lvl7pPr marL="2742178" indent="0">
              <a:buNone/>
              <a:defRPr sz="1600" b="1"/>
            </a:lvl7pPr>
            <a:lvl8pPr marL="3199200" indent="0">
              <a:buNone/>
              <a:defRPr sz="1600" b="1"/>
            </a:lvl8pPr>
            <a:lvl9pPr marL="365622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079980" y="2848788"/>
            <a:ext cx="4411133" cy="314245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705603" y="2024856"/>
            <a:ext cx="4649788" cy="823912"/>
          </a:xfrm>
        </p:spPr>
        <p:txBody>
          <a:bodyPr anchor="b"/>
          <a:lstStyle>
            <a:lvl1pPr marL="0" indent="0">
              <a:buNone/>
              <a:defRPr sz="2400" b="0">
                <a:solidFill>
                  <a:srgbClr val="414F5C"/>
                </a:solidFill>
              </a:defRPr>
            </a:lvl1pPr>
            <a:lvl2pPr marL="457023" indent="0">
              <a:buNone/>
              <a:defRPr sz="2000" b="1"/>
            </a:lvl2pPr>
            <a:lvl3pPr marL="914060" indent="0">
              <a:buNone/>
              <a:defRPr sz="1900" b="1"/>
            </a:lvl3pPr>
            <a:lvl4pPr marL="1371090" indent="0">
              <a:buNone/>
              <a:defRPr sz="1600" b="1"/>
            </a:lvl4pPr>
            <a:lvl5pPr marL="1828120" indent="0">
              <a:buNone/>
              <a:defRPr sz="1600" b="1"/>
            </a:lvl5pPr>
            <a:lvl6pPr marL="2285158" indent="0">
              <a:buNone/>
              <a:defRPr sz="1600" b="1"/>
            </a:lvl6pPr>
            <a:lvl7pPr marL="2742178" indent="0">
              <a:buNone/>
              <a:defRPr sz="1600" b="1"/>
            </a:lvl7pPr>
            <a:lvl8pPr marL="3199200" indent="0">
              <a:buNone/>
              <a:defRPr sz="1600" b="1"/>
            </a:lvl8pPr>
            <a:lvl9pPr marL="365622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705603" y="2848769"/>
            <a:ext cx="4649788" cy="31424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D1A5C2-1454-E44A-A0DA-E9C1BB9A7A45}" type="datetimeFigureOut">
              <a:rPr lang="en-US" smtClean="0"/>
              <a:t>7/3/2019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35A847-A378-904F-ACB7-6E9049E7A8F5}"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09656" y="6025641"/>
            <a:ext cx="3557016" cy="661416"/>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34444" y="1848552"/>
            <a:ext cx="5181600" cy="457200"/>
          </a:xfrm>
          <a:prstGeom prst="rect">
            <a:avLst/>
          </a:prstGeom>
        </p:spPr>
      </p:pic>
      <p:pic>
        <p:nvPicPr>
          <p:cNvPr id="13" name="Picture 12"/>
          <p:cNvPicPr>
            <a:picLocks noChangeAspect="1"/>
          </p:cNvPicPr>
          <p:nvPr userDrawn="1"/>
        </p:nvPicPr>
        <p:blipFill>
          <a:blip r:embed="rId4"/>
          <a:srcRect/>
          <a:stretch>
            <a:fillRect/>
          </a:stretch>
        </p:blipFill>
        <p:spPr>
          <a:xfrm>
            <a:off x="9279467" y="17197"/>
            <a:ext cx="2387205" cy="1023088"/>
          </a:xfrm>
          <a:prstGeom prst="rect">
            <a:avLst/>
          </a:prstGeom>
        </p:spPr>
      </p:pic>
    </p:spTree>
    <p:extLst>
      <p:ext uri="{BB962C8B-B14F-4D97-AF65-F5344CB8AC3E}">
        <p14:creationId xmlns:p14="http://schemas.microsoft.com/office/powerpoint/2010/main" val="921918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D1A5C2-1454-E44A-A0DA-E9C1BB9A7A45}" type="datetimeFigureOut">
              <a:rPr lang="en-US" smtClean="0"/>
              <a:t>7/3/2019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35A847-A378-904F-ACB7-6E9049E7A8F5}" type="slidenum">
              <a:rPr lang="en-US" smtClean="0"/>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09656" y="6025641"/>
            <a:ext cx="3557016" cy="661416"/>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34444" y="1848552"/>
            <a:ext cx="5181600" cy="457200"/>
          </a:xfrm>
          <a:prstGeom prst="rect">
            <a:avLst/>
          </a:prstGeom>
        </p:spPr>
      </p:pic>
      <p:pic>
        <p:nvPicPr>
          <p:cNvPr id="9" name="Picture 8"/>
          <p:cNvPicPr>
            <a:picLocks noChangeAspect="1"/>
          </p:cNvPicPr>
          <p:nvPr userDrawn="1"/>
        </p:nvPicPr>
        <p:blipFill>
          <a:blip r:embed="rId4"/>
          <a:srcRect/>
          <a:stretch>
            <a:fillRect/>
          </a:stretch>
        </p:blipFill>
        <p:spPr>
          <a:xfrm>
            <a:off x="9442957" y="62972"/>
            <a:ext cx="2223735" cy="953029"/>
          </a:xfrm>
          <a:prstGeom prst="rect">
            <a:avLst/>
          </a:prstGeom>
        </p:spPr>
      </p:pic>
    </p:spTree>
    <p:extLst>
      <p:ext uri="{BB962C8B-B14F-4D97-AF65-F5344CB8AC3E}">
        <p14:creationId xmlns:p14="http://schemas.microsoft.com/office/powerpoint/2010/main" val="588892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Contac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D1A5C2-1454-E44A-A0DA-E9C1BB9A7A45}" type="datetimeFigureOut">
              <a:rPr lang="en-US" smtClean="0"/>
              <a:t>7/3/2019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35A847-A378-904F-ACB7-6E9049E7A8F5}" type="slidenum">
              <a:rPr lang="en-US" smtClean="0"/>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09656" y="6025641"/>
            <a:ext cx="3557016" cy="661416"/>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34444" y="1848552"/>
            <a:ext cx="5181600" cy="457200"/>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88444" y="2305752"/>
            <a:ext cx="914400" cy="914400"/>
          </a:xfrm>
          <a:prstGeom prst="rect">
            <a:avLst/>
          </a:prstGeom>
        </p:spPr>
      </p:pic>
      <p:pic>
        <p:nvPicPr>
          <p:cNvPr id="9" name="Picture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088444" y="3242723"/>
            <a:ext cx="914400" cy="914400"/>
          </a:xfrm>
          <a:prstGeom prst="rect">
            <a:avLst/>
          </a:prstGeom>
        </p:spPr>
      </p:pic>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088444" y="4179692"/>
            <a:ext cx="914400" cy="914400"/>
          </a:xfrm>
          <a:prstGeom prst="rect">
            <a:avLst/>
          </a:prstGeom>
        </p:spPr>
      </p:pic>
      <p:pic>
        <p:nvPicPr>
          <p:cNvPr id="12" name="Picture 1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088444" y="5116663"/>
            <a:ext cx="914400" cy="914400"/>
          </a:xfrm>
          <a:prstGeom prst="rect">
            <a:avLst/>
          </a:prstGeom>
        </p:spPr>
      </p:pic>
      <p:sp>
        <p:nvSpPr>
          <p:cNvPr id="13" name="TextBox 12"/>
          <p:cNvSpPr txBox="1"/>
          <p:nvPr userDrawn="1"/>
        </p:nvSpPr>
        <p:spPr>
          <a:xfrm>
            <a:off x="3256845" y="2509346"/>
            <a:ext cx="4707467" cy="384719"/>
          </a:xfrm>
          <a:prstGeom prst="rect">
            <a:avLst/>
          </a:prstGeom>
          <a:noFill/>
        </p:spPr>
        <p:txBody>
          <a:bodyPr wrap="square" lIns="91410" tIns="45718" rIns="91410" bIns="45718" rtlCol="0">
            <a:spAutoFit/>
          </a:bodyPr>
          <a:lstStyle/>
          <a:p>
            <a:r>
              <a:rPr lang="en-US" dirty="0" err="1" smtClean="0">
                <a:solidFill>
                  <a:srgbClr val="414F5C"/>
                </a:solidFill>
                <a:latin typeface="Verdana" charset="0"/>
                <a:ea typeface="Verdana" charset="0"/>
                <a:cs typeface="Verdana" charset="0"/>
              </a:rPr>
              <a:t>johnsmith@royalcollege.ca</a:t>
            </a:r>
            <a:endParaRPr lang="en-US" dirty="0">
              <a:solidFill>
                <a:srgbClr val="414F5C"/>
              </a:solidFill>
              <a:latin typeface="Verdana" charset="0"/>
              <a:ea typeface="Verdana" charset="0"/>
              <a:cs typeface="Verdana" charset="0"/>
            </a:endParaRPr>
          </a:p>
        </p:txBody>
      </p:sp>
      <p:sp>
        <p:nvSpPr>
          <p:cNvPr id="14" name="TextBox 13"/>
          <p:cNvSpPr txBox="1"/>
          <p:nvPr userDrawn="1"/>
        </p:nvSpPr>
        <p:spPr>
          <a:xfrm>
            <a:off x="3256845" y="3526561"/>
            <a:ext cx="4707467" cy="384719"/>
          </a:xfrm>
          <a:prstGeom prst="rect">
            <a:avLst/>
          </a:prstGeom>
          <a:noFill/>
        </p:spPr>
        <p:txBody>
          <a:bodyPr wrap="square" lIns="91410" tIns="45718" rIns="91410" bIns="45718" rtlCol="0">
            <a:spAutoFit/>
          </a:bodyPr>
          <a:lstStyle/>
          <a:p>
            <a:r>
              <a:rPr lang="en-US" dirty="0" smtClean="0">
                <a:solidFill>
                  <a:srgbClr val="414F5C"/>
                </a:solidFill>
                <a:latin typeface="Verdana" charset="0"/>
                <a:ea typeface="Verdana" charset="0"/>
                <a:cs typeface="Verdana" charset="0"/>
              </a:rPr>
              <a:t>(613) 730-8830</a:t>
            </a:r>
            <a:endParaRPr lang="en-US" dirty="0">
              <a:solidFill>
                <a:srgbClr val="414F5C"/>
              </a:solidFill>
              <a:latin typeface="Verdana" charset="0"/>
              <a:ea typeface="Verdana" charset="0"/>
              <a:cs typeface="Verdana" charset="0"/>
            </a:endParaRPr>
          </a:p>
        </p:txBody>
      </p:sp>
      <p:sp>
        <p:nvSpPr>
          <p:cNvPr id="15" name="TextBox 14"/>
          <p:cNvSpPr txBox="1"/>
          <p:nvPr userDrawn="1"/>
        </p:nvSpPr>
        <p:spPr>
          <a:xfrm>
            <a:off x="3256845" y="4452245"/>
            <a:ext cx="4707467" cy="384719"/>
          </a:xfrm>
          <a:prstGeom prst="rect">
            <a:avLst/>
          </a:prstGeom>
          <a:noFill/>
        </p:spPr>
        <p:txBody>
          <a:bodyPr wrap="square" lIns="91410" tIns="45718" rIns="91410" bIns="45718" rtlCol="0">
            <a:spAutoFit/>
          </a:bodyPr>
          <a:lstStyle/>
          <a:p>
            <a:r>
              <a:rPr lang="en-US" dirty="0" err="1" smtClean="0">
                <a:solidFill>
                  <a:srgbClr val="414F5C"/>
                </a:solidFill>
                <a:latin typeface="Verdana" charset="0"/>
                <a:ea typeface="Verdana" charset="0"/>
                <a:cs typeface="Verdana" charset="0"/>
              </a:rPr>
              <a:t>www.royalcollege.ca</a:t>
            </a:r>
            <a:endParaRPr lang="en-US" dirty="0">
              <a:solidFill>
                <a:srgbClr val="414F5C"/>
              </a:solidFill>
              <a:latin typeface="Verdana" charset="0"/>
              <a:ea typeface="Verdana" charset="0"/>
              <a:cs typeface="Verdana" charset="0"/>
            </a:endParaRPr>
          </a:p>
        </p:txBody>
      </p:sp>
      <p:sp>
        <p:nvSpPr>
          <p:cNvPr id="16" name="TextBox 15"/>
          <p:cNvSpPr txBox="1"/>
          <p:nvPr userDrawn="1"/>
        </p:nvSpPr>
        <p:spPr>
          <a:xfrm>
            <a:off x="3256845" y="5418338"/>
            <a:ext cx="4707467" cy="384719"/>
          </a:xfrm>
          <a:prstGeom prst="rect">
            <a:avLst/>
          </a:prstGeom>
          <a:noFill/>
        </p:spPr>
        <p:txBody>
          <a:bodyPr wrap="square" lIns="91410" tIns="45718" rIns="91410" bIns="45718" rtlCol="0">
            <a:spAutoFit/>
          </a:bodyPr>
          <a:lstStyle/>
          <a:p>
            <a:r>
              <a:rPr lang="en-US" dirty="0" smtClean="0">
                <a:solidFill>
                  <a:srgbClr val="414F5C"/>
                </a:solidFill>
                <a:latin typeface="Verdana" charset="0"/>
                <a:ea typeface="Verdana" charset="0"/>
                <a:cs typeface="Verdana" charset="0"/>
              </a:rPr>
              <a:t>774 Echo Drive, Ottawa,</a:t>
            </a:r>
            <a:r>
              <a:rPr lang="en-US" baseline="0" dirty="0" smtClean="0">
                <a:solidFill>
                  <a:srgbClr val="414F5C"/>
                </a:solidFill>
                <a:latin typeface="Verdana" charset="0"/>
                <a:ea typeface="Verdana" charset="0"/>
                <a:cs typeface="Verdana" charset="0"/>
              </a:rPr>
              <a:t> Ontario</a:t>
            </a:r>
            <a:endParaRPr lang="en-US" dirty="0">
              <a:solidFill>
                <a:srgbClr val="414F5C"/>
              </a:solidFill>
              <a:latin typeface="Verdana" charset="0"/>
              <a:ea typeface="Verdana" charset="0"/>
              <a:cs typeface="Verdana" charset="0"/>
            </a:endParaRPr>
          </a:p>
        </p:txBody>
      </p:sp>
      <p:pic>
        <p:nvPicPr>
          <p:cNvPr id="17" name="Picture 16"/>
          <p:cNvPicPr>
            <a:picLocks noChangeAspect="1"/>
          </p:cNvPicPr>
          <p:nvPr userDrawn="1"/>
        </p:nvPicPr>
        <p:blipFill>
          <a:blip r:embed="rId8"/>
          <a:srcRect/>
          <a:stretch>
            <a:fillRect/>
          </a:stretch>
        </p:blipFill>
        <p:spPr>
          <a:xfrm>
            <a:off x="9177868" y="203221"/>
            <a:ext cx="2488805" cy="1066631"/>
          </a:xfrm>
          <a:prstGeom prst="rect">
            <a:avLst/>
          </a:prstGeom>
        </p:spPr>
      </p:pic>
    </p:spTree>
    <p:extLst>
      <p:ext uri="{BB962C8B-B14F-4D97-AF65-F5344CB8AC3E}">
        <p14:creationId xmlns:p14="http://schemas.microsoft.com/office/powerpoint/2010/main" val="1259734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8447" y="745088"/>
            <a:ext cx="9265356" cy="1230489"/>
          </a:xfrm>
          <a:prstGeom prst="rect">
            <a:avLst/>
          </a:prstGeom>
        </p:spPr>
        <p:txBody>
          <a:bodyPr vert="horz" lIns="91410" tIns="45718" rIns="91410" bIns="45718"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088447" y="2190044"/>
            <a:ext cx="9265356" cy="3801181"/>
          </a:xfrm>
          <a:prstGeom prst="rect">
            <a:avLst/>
          </a:prstGeom>
        </p:spPr>
        <p:txBody>
          <a:bodyPr vert="horz" lIns="91410" tIns="45718" rIns="91410"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06023" y="6356352"/>
            <a:ext cx="843845" cy="365125"/>
          </a:xfrm>
          <a:prstGeom prst="rect">
            <a:avLst/>
          </a:prstGeom>
        </p:spPr>
        <p:txBody>
          <a:bodyPr vert="horz" lIns="91410" tIns="45718" rIns="91410" bIns="45718" rtlCol="0" anchor="ctr"/>
          <a:lstStyle>
            <a:lvl1pPr algn="l">
              <a:defRPr sz="1100">
                <a:solidFill>
                  <a:srgbClr val="414F5C"/>
                </a:solidFill>
                <a:latin typeface="Verdana" charset="0"/>
                <a:ea typeface="Verdana" charset="0"/>
                <a:cs typeface="Verdana" charset="0"/>
              </a:defRPr>
            </a:lvl1pPr>
          </a:lstStyle>
          <a:p>
            <a:fld id="{4CD1A5C2-1454-E44A-A0DA-E9C1BB9A7A45}" type="datetimeFigureOut">
              <a:rPr lang="en-US" smtClean="0"/>
              <a:pPr/>
              <a:t>7/3/2019</a:t>
            </a:fld>
            <a:endParaRPr lang="en-US"/>
          </a:p>
        </p:txBody>
      </p:sp>
      <p:sp>
        <p:nvSpPr>
          <p:cNvPr id="5" name="Footer Placeholder 4"/>
          <p:cNvSpPr>
            <a:spLocks noGrp="1"/>
          </p:cNvSpPr>
          <p:nvPr>
            <p:ph type="ftr" sz="quarter" idx="3"/>
          </p:nvPr>
        </p:nvSpPr>
        <p:spPr>
          <a:xfrm>
            <a:off x="7239000" y="5991228"/>
            <a:ext cx="4114800" cy="365125"/>
          </a:xfrm>
          <a:prstGeom prst="rect">
            <a:avLst/>
          </a:prstGeom>
        </p:spPr>
        <p:txBody>
          <a:bodyPr vert="horz" lIns="91410" tIns="45718" rIns="91410" bIns="45718" rtlCol="0" anchor="ctr"/>
          <a:lstStyle>
            <a:lvl1pPr algn="r">
              <a:defRPr sz="1100">
                <a:solidFill>
                  <a:srgbClr val="414F5C"/>
                </a:solidFill>
                <a:latin typeface="Verdana" charset="0"/>
                <a:ea typeface="Verdana" charset="0"/>
                <a:cs typeface="Verdana" charset="0"/>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10" tIns="45718" rIns="91410" bIns="45718" rtlCol="0" anchor="ctr"/>
          <a:lstStyle>
            <a:lvl1pPr algn="r">
              <a:defRPr sz="1100">
                <a:solidFill>
                  <a:srgbClr val="093152"/>
                </a:solidFill>
                <a:latin typeface="Verdana" charset="0"/>
                <a:ea typeface="Verdana" charset="0"/>
                <a:cs typeface="Verdana" charset="0"/>
              </a:defRPr>
            </a:lvl1pPr>
          </a:lstStyle>
          <a:p>
            <a:fld id="{B035A847-A378-904F-ACB7-6E9049E7A8F5}" type="slidenum">
              <a:rPr lang="en-US" smtClean="0"/>
              <a:pPr/>
              <a:t>‹#›</a:t>
            </a:fld>
            <a:endParaRPr lang="en-US" dirty="0"/>
          </a:p>
        </p:txBody>
      </p:sp>
    </p:spTree>
    <p:extLst>
      <p:ext uri="{BB962C8B-B14F-4D97-AF65-F5344CB8AC3E}">
        <p14:creationId xmlns:p14="http://schemas.microsoft.com/office/powerpoint/2010/main" val="1404114543"/>
      </p:ext>
    </p:extLst>
  </p:cSld>
  <p:clrMap bg1="lt1" tx1="dk1" bg2="lt2" tx2="dk2" accent1="accent1" accent2="accent2" accent3="accent3" accent4="accent4" accent5="accent5" accent6="accent6" hlink="hlink" folHlink="folHlink"/>
  <p:sldLayoutIdLst>
    <p:sldLayoutId id="2147483661" r:id="rId1"/>
    <p:sldLayoutId id="2147483660" r:id="rId2"/>
    <p:sldLayoutId id="2147483649" r:id="rId3"/>
    <p:sldLayoutId id="2147483650" r:id="rId4"/>
    <p:sldLayoutId id="2147483651" r:id="rId5"/>
    <p:sldLayoutId id="2147483652" r:id="rId6"/>
    <p:sldLayoutId id="2147483653" r:id="rId7"/>
    <p:sldLayoutId id="2147483654" r:id="rId8"/>
    <p:sldLayoutId id="2147483663" r:id="rId9"/>
    <p:sldLayoutId id="2147483656" r:id="rId10"/>
    <p:sldLayoutId id="2147483657" r:id="rId11"/>
    <p:sldLayoutId id="2147483655" r:id="rId12"/>
    <p:sldLayoutId id="2147483662" r:id="rId13"/>
  </p:sldLayoutIdLst>
  <p:timing>
    <p:tnLst>
      <p:par>
        <p:cTn id="1" dur="indefinite" restart="never" nodeType="tmRoot"/>
      </p:par>
    </p:tnLst>
  </p:timing>
  <p:txStyles>
    <p:titleStyle>
      <a:lvl1pPr algn="l" defTabSz="914060" rtl="0" eaLnBrk="1" latinLnBrk="0" hangingPunct="1">
        <a:lnSpc>
          <a:spcPct val="90000"/>
        </a:lnSpc>
        <a:spcBef>
          <a:spcPct val="0"/>
        </a:spcBef>
        <a:buNone/>
        <a:defRPr sz="4000" b="1" kern="1200">
          <a:solidFill>
            <a:srgbClr val="093152"/>
          </a:solidFill>
          <a:latin typeface="Verdana" charset="0"/>
          <a:ea typeface="Verdana" charset="0"/>
          <a:cs typeface="Verdana" charset="0"/>
        </a:defRPr>
      </a:lvl1pPr>
    </p:titleStyle>
    <p:bodyStyle>
      <a:lvl1pPr marL="228520" indent="-228520" algn="l" defTabSz="914060" rtl="0" eaLnBrk="1" latinLnBrk="0" hangingPunct="1">
        <a:lnSpc>
          <a:spcPct val="90000"/>
        </a:lnSpc>
        <a:spcBef>
          <a:spcPts val="1000"/>
        </a:spcBef>
        <a:buFont typeface="Arial"/>
        <a:buChar char="•"/>
        <a:defRPr sz="2700" kern="1200">
          <a:solidFill>
            <a:schemeClr val="tx1"/>
          </a:solidFill>
          <a:latin typeface="Verdana" charset="0"/>
          <a:ea typeface="Verdana" charset="0"/>
          <a:cs typeface="Verdana" charset="0"/>
        </a:defRPr>
      </a:lvl1pPr>
      <a:lvl2pPr marL="685558" indent="-228520" algn="l" defTabSz="914060" rtl="0" eaLnBrk="1" latinLnBrk="0" hangingPunct="1">
        <a:lnSpc>
          <a:spcPct val="90000"/>
        </a:lnSpc>
        <a:spcBef>
          <a:spcPts val="500"/>
        </a:spcBef>
        <a:buFont typeface="Arial"/>
        <a:buChar char="•"/>
        <a:defRPr sz="2400" kern="1200">
          <a:solidFill>
            <a:schemeClr val="tx1"/>
          </a:solidFill>
          <a:latin typeface="Verdana" charset="0"/>
          <a:ea typeface="Verdana" charset="0"/>
          <a:cs typeface="Verdana" charset="0"/>
        </a:defRPr>
      </a:lvl2pPr>
      <a:lvl3pPr marL="1142578" indent="-228520" algn="l" defTabSz="914060" rtl="0" eaLnBrk="1" latinLnBrk="0" hangingPunct="1">
        <a:lnSpc>
          <a:spcPct val="90000"/>
        </a:lnSpc>
        <a:spcBef>
          <a:spcPts val="500"/>
        </a:spcBef>
        <a:buFont typeface="Arial"/>
        <a:buChar char="•"/>
        <a:defRPr sz="2000" kern="1200">
          <a:solidFill>
            <a:schemeClr val="tx1"/>
          </a:solidFill>
          <a:latin typeface="Verdana" charset="0"/>
          <a:ea typeface="Verdana" charset="0"/>
          <a:cs typeface="Verdana" charset="0"/>
        </a:defRPr>
      </a:lvl3pPr>
      <a:lvl4pPr marL="1599600" indent="-228520" algn="l" defTabSz="914060" rtl="0" eaLnBrk="1" latinLnBrk="0" hangingPunct="1">
        <a:lnSpc>
          <a:spcPct val="90000"/>
        </a:lnSpc>
        <a:spcBef>
          <a:spcPts val="500"/>
        </a:spcBef>
        <a:buFont typeface="Arial"/>
        <a:buChar char="•"/>
        <a:defRPr sz="1900" kern="1200">
          <a:solidFill>
            <a:schemeClr val="tx1"/>
          </a:solidFill>
          <a:latin typeface="Verdana" charset="0"/>
          <a:ea typeface="Verdana" charset="0"/>
          <a:cs typeface="Verdana" charset="0"/>
        </a:defRPr>
      </a:lvl4pPr>
      <a:lvl5pPr marL="2056623" indent="-228520" algn="l" defTabSz="914060" rtl="0" eaLnBrk="1" latinLnBrk="0" hangingPunct="1">
        <a:lnSpc>
          <a:spcPct val="90000"/>
        </a:lnSpc>
        <a:spcBef>
          <a:spcPts val="500"/>
        </a:spcBef>
        <a:buFont typeface="Arial"/>
        <a:buChar char="•"/>
        <a:defRPr sz="1900" kern="1200">
          <a:solidFill>
            <a:schemeClr val="tx1"/>
          </a:solidFill>
          <a:latin typeface="Verdana" charset="0"/>
          <a:ea typeface="Verdana" charset="0"/>
          <a:cs typeface="Verdana" charset="0"/>
        </a:defRPr>
      </a:lvl5pPr>
      <a:lvl6pPr marL="2513660" indent="-228520" algn="l" defTabSz="914060" rtl="0" eaLnBrk="1" latinLnBrk="0" hangingPunct="1">
        <a:lnSpc>
          <a:spcPct val="90000"/>
        </a:lnSpc>
        <a:spcBef>
          <a:spcPts val="500"/>
        </a:spcBef>
        <a:buFont typeface="Arial"/>
        <a:buChar char="•"/>
        <a:defRPr sz="1900" kern="1200">
          <a:solidFill>
            <a:schemeClr val="tx1"/>
          </a:solidFill>
          <a:latin typeface="+mn-lt"/>
          <a:ea typeface="+mn-ea"/>
          <a:cs typeface="+mn-cs"/>
        </a:defRPr>
      </a:lvl6pPr>
      <a:lvl7pPr marL="2970690" indent="-228520" algn="l" defTabSz="914060" rtl="0" eaLnBrk="1" latinLnBrk="0" hangingPunct="1">
        <a:lnSpc>
          <a:spcPct val="90000"/>
        </a:lnSpc>
        <a:spcBef>
          <a:spcPts val="500"/>
        </a:spcBef>
        <a:buFont typeface="Arial"/>
        <a:buChar char="•"/>
        <a:defRPr sz="1900" kern="1200">
          <a:solidFill>
            <a:schemeClr val="tx1"/>
          </a:solidFill>
          <a:latin typeface="+mn-lt"/>
          <a:ea typeface="+mn-ea"/>
          <a:cs typeface="+mn-cs"/>
        </a:defRPr>
      </a:lvl7pPr>
      <a:lvl8pPr marL="3427720" indent="-228520" algn="l" defTabSz="914060" rtl="0" eaLnBrk="1" latinLnBrk="0" hangingPunct="1">
        <a:lnSpc>
          <a:spcPct val="90000"/>
        </a:lnSpc>
        <a:spcBef>
          <a:spcPts val="500"/>
        </a:spcBef>
        <a:buFont typeface="Arial"/>
        <a:buChar char="•"/>
        <a:defRPr sz="1900" kern="1200">
          <a:solidFill>
            <a:schemeClr val="tx1"/>
          </a:solidFill>
          <a:latin typeface="+mn-lt"/>
          <a:ea typeface="+mn-ea"/>
          <a:cs typeface="+mn-cs"/>
        </a:defRPr>
      </a:lvl8pPr>
      <a:lvl9pPr marL="3884758" indent="-228520" algn="l" defTabSz="914060" rtl="0" eaLnBrk="1" latinLnBrk="0" hangingPunct="1">
        <a:lnSpc>
          <a:spcPct val="90000"/>
        </a:lnSpc>
        <a:spcBef>
          <a:spcPts val="500"/>
        </a:spcBef>
        <a:buFont typeface="Arial"/>
        <a:buChar char="•"/>
        <a:defRPr sz="1900" kern="1200">
          <a:solidFill>
            <a:schemeClr val="tx1"/>
          </a:solidFill>
          <a:latin typeface="+mn-lt"/>
          <a:ea typeface="+mn-ea"/>
          <a:cs typeface="+mn-cs"/>
        </a:defRPr>
      </a:lvl9pPr>
    </p:bodyStyle>
    <p:otherStyle>
      <a:defPPr>
        <a:defRPr lang="en-US"/>
      </a:defPPr>
      <a:lvl1pPr marL="0" algn="l" defTabSz="914060" rtl="0" eaLnBrk="1" latinLnBrk="0" hangingPunct="1">
        <a:defRPr sz="1900" kern="1200">
          <a:solidFill>
            <a:schemeClr val="tx1"/>
          </a:solidFill>
          <a:latin typeface="+mn-lt"/>
          <a:ea typeface="+mn-ea"/>
          <a:cs typeface="+mn-cs"/>
        </a:defRPr>
      </a:lvl1pPr>
      <a:lvl2pPr marL="457023" algn="l" defTabSz="914060" rtl="0" eaLnBrk="1" latinLnBrk="0" hangingPunct="1">
        <a:defRPr sz="1900" kern="1200">
          <a:solidFill>
            <a:schemeClr val="tx1"/>
          </a:solidFill>
          <a:latin typeface="+mn-lt"/>
          <a:ea typeface="+mn-ea"/>
          <a:cs typeface="+mn-cs"/>
        </a:defRPr>
      </a:lvl2pPr>
      <a:lvl3pPr marL="914060" algn="l" defTabSz="914060" rtl="0" eaLnBrk="1" latinLnBrk="0" hangingPunct="1">
        <a:defRPr sz="1900" kern="1200">
          <a:solidFill>
            <a:schemeClr val="tx1"/>
          </a:solidFill>
          <a:latin typeface="+mn-lt"/>
          <a:ea typeface="+mn-ea"/>
          <a:cs typeface="+mn-cs"/>
        </a:defRPr>
      </a:lvl3pPr>
      <a:lvl4pPr marL="1371090" algn="l" defTabSz="914060" rtl="0" eaLnBrk="1" latinLnBrk="0" hangingPunct="1">
        <a:defRPr sz="1900" kern="1200">
          <a:solidFill>
            <a:schemeClr val="tx1"/>
          </a:solidFill>
          <a:latin typeface="+mn-lt"/>
          <a:ea typeface="+mn-ea"/>
          <a:cs typeface="+mn-cs"/>
        </a:defRPr>
      </a:lvl4pPr>
      <a:lvl5pPr marL="1828120" algn="l" defTabSz="914060" rtl="0" eaLnBrk="1" latinLnBrk="0" hangingPunct="1">
        <a:defRPr sz="1900" kern="1200">
          <a:solidFill>
            <a:schemeClr val="tx1"/>
          </a:solidFill>
          <a:latin typeface="+mn-lt"/>
          <a:ea typeface="+mn-ea"/>
          <a:cs typeface="+mn-cs"/>
        </a:defRPr>
      </a:lvl5pPr>
      <a:lvl6pPr marL="2285158" algn="l" defTabSz="914060" rtl="0" eaLnBrk="1" latinLnBrk="0" hangingPunct="1">
        <a:defRPr sz="1900" kern="1200">
          <a:solidFill>
            <a:schemeClr val="tx1"/>
          </a:solidFill>
          <a:latin typeface="+mn-lt"/>
          <a:ea typeface="+mn-ea"/>
          <a:cs typeface="+mn-cs"/>
        </a:defRPr>
      </a:lvl6pPr>
      <a:lvl7pPr marL="2742178" algn="l" defTabSz="914060" rtl="0" eaLnBrk="1" latinLnBrk="0" hangingPunct="1">
        <a:defRPr sz="1900" kern="1200">
          <a:solidFill>
            <a:schemeClr val="tx1"/>
          </a:solidFill>
          <a:latin typeface="+mn-lt"/>
          <a:ea typeface="+mn-ea"/>
          <a:cs typeface="+mn-cs"/>
        </a:defRPr>
      </a:lvl7pPr>
      <a:lvl8pPr marL="3199200" algn="l" defTabSz="914060" rtl="0" eaLnBrk="1" latinLnBrk="0" hangingPunct="1">
        <a:defRPr sz="1900" kern="1200">
          <a:solidFill>
            <a:schemeClr val="tx1"/>
          </a:solidFill>
          <a:latin typeface="+mn-lt"/>
          <a:ea typeface="+mn-ea"/>
          <a:cs typeface="+mn-cs"/>
        </a:defRPr>
      </a:lvl8pPr>
      <a:lvl9pPr marL="3656223" algn="l" defTabSz="914060"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13.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14.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15.xml"/><Relationship Id="rId4" Type="http://schemas.openxmlformats.org/officeDocument/2006/relationships/image" Target="../media/image22.jp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1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18.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19.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20.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2.xml"/><Relationship Id="rId1" Type="http://schemas.openxmlformats.org/officeDocument/2006/relationships/tags" Target="../tags/tag21.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hyperlink" Target="http://www.royalcollege.ca/rcsite/documents/cbd/work-based-assessment-practical-implications-program-directors-e.pptx" TargetMode="External"/><Relationship Id="rId2" Type="http://schemas.openxmlformats.org/officeDocument/2006/relationships/slideLayout" Target="../slideLayouts/slideLayout8.xml"/><Relationship Id="rId1" Type="http://schemas.openxmlformats.org/officeDocument/2006/relationships/tags" Target="../tags/tag4.xml"/><Relationship Id="rId5" Type="http://schemas.openxmlformats.org/officeDocument/2006/relationships/hyperlink" Target="mailto:wgofton@toh.ca" TargetMode="External"/><Relationship Id="rId4" Type="http://schemas.openxmlformats.org/officeDocument/2006/relationships/hyperlink" Target="mailto:ndudek@toh.ca" TargetMode="Externa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2.xml"/><Relationship Id="rId1" Type="http://schemas.openxmlformats.org/officeDocument/2006/relationships/tags" Target="../tags/tag22.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2.xml"/><Relationship Id="rId1" Type="http://schemas.openxmlformats.org/officeDocument/2006/relationships/tags" Target="../tags/tag23.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tags" Target="../tags/tag24.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tags" Target="../tags/tag2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tags" Target="../tags/tag26.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tags" Target="../tags/tag27.xml"/><Relationship Id="rId4" Type="http://schemas.openxmlformats.org/officeDocument/2006/relationships/image" Target="../media/image25.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tags" Target="../tags/tag28.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tags" Target="../tags/tag29.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4.xml"/><Relationship Id="rId1" Type="http://schemas.openxmlformats.org/officeDocument/2006/relationships/tags" Target="../tags/tag30.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4.xml"/><Relationship Id="rId1" Type="http://schemas.openxmlformats.org/officeDocument/2006/relationships/tags" Target="../tags/tag3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xml"/><Relationship Id="rId1" Type="http://schemas.openxmlformats.org/officeDocument/2006/relationships/tags" Target="../tags/tag3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tags" Target="../tags/tag33.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4.xml"/><Relationship Id="rId1" Type="http://schemas.openxmlformats.org/officeDocument/2006/relationships/tags" Target="../tags/tag34.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4.xml"/><Relationship Id="rId1" Type="http://schemas.openxmlformats.org/officeDocument/2006/relationships/tags" Target="../tags/tag35.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6.xml"/><Relationship Id="rId1" Type="http://schemas.openxmlformats.org/officeDocument/2006/relationships/tags" Target="../tags/tag36.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4.xml"/><Relationship Id="rId1" Type="http://schemas.openxmlformats.org/officeDocument/2006/relationships/tags" Target="../tags/tag37.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4.xml"/><Relationship Id="rId1" Type="http://schemas.openxmlformats.org/officeDocument/2006/relationships/tags" Target="../tags/tag38.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4.xml"/><Relationship Id="rId1" Type="http://schemas.openxmlformats.org/officeDocument/2006/relationships/tags" Target="../tags/tag39.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4.xml"/><Relationship Id="rId1" Type="http://schemas.openxmlformats.org/officeDocument/2006/relationships/tags" Target="../tags/tag40.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6.xml"/><Relationship Id="rId1" Type="http://schemas.openxmlformats.org/officeDocument/2006/relationships/tags" Target="../tags/tag41.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6.xml"/><Relationship Id="rId4" Type="http://schemas.openxmlformats.org/officeDocument/2006/relationships/image" Target="../media/image18.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4.xml"/><Relationship Id="rId1" Type="http://schemas.openxmlformats.org/officeDocument/2006/relationships/tags" Target="../tags/tag4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4.xml"/><Relationship Id="rId1" Type="http://schemas.openxmlformats.org/officeDocument/2006/relationships/tags" Target="../tags/tag43.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4.xml"/><Relationship Id="rId1" Type="http://schemas.openxmlformats.org/officeDocument/2006/relationships/tags" Target="../tags/tag44.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6.xml"/><Relationship Id="rId1" Type="http://schemas.openxmlformats.org/officeDocument/2006/relationships/tags" Target="../tags/tag45.xml"/><Relationship Id="rId4" Type="http://schemas.openxmlformats.org/officeDocument/2006/relationships/image" Target="../media/image27.jpe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4.xml"/><Relationship Id="rId1" Type="http://schemas.openxmlformats.org/officeDocument/2006/relationships/tags" Target="../tags/tag46.xml"/><Relationship Id="rId4" Type="http://schemas.openxmlformats.org/officeDocument/2006/relationships/image" Target="../media/image28.jpe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4.xml"/><Relationship Id="rId1" Type="http://schemas.openxmlformats.org/officeDocument/2006/relationships/tags" Target="../tags/tag47.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6.xml"/><Relationship Id="rId1" Type="http://schemas.openxmlformats.org/officeDocument/2006/relationships/tags" Target="../tags/tag48.xml"/><Relationship Id="rId4" Type="http://schemas.openxmlformats.org/officeDocument/2006/relationships/image" Target="../media/image29.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4.xml"/><Relationship Id="rId1" Type="http://schemas.openxmlformats.org/officeDocument/2006/relationships/tags" Target="../tags/tag49.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4.xml"/><Relationship Id="rId1" Type="http://schemas.openxmlformats.org/officeDocument/2006/relationships/tags" Target="../tags/tag50.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4.xml"/><Relationship Id="rId1" Type="http://schemas.openxmlformats.org/officeDocument/2006/relationships/tags" Target="../tags/tag5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4.xml"/><Relationship Id="rId1" Type="http://schemas.openxmlformats.org/officeDocument/2006/relationships/tags" Target="../tags/tag5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4.xml"/><Relationship Id="rId1" Type="http://schemas.openxmlformats.org/officeDocument/2006/relationships/tags" Target="../tags/tag53.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4.xml"/><Relationship Id="rId1" Type="http://schemas.openxmlformats.org/officeDocument/2006/relationships/tags" Target="../tags/tag54.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4.xml"/><Relationship Id="rId1" Type="http://schemas.openxmlformats.org/officeDocument/2006/relationships/tags" Target="../tags/tag55.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4.xml"/><Relationship Id="rId1" Type="http://schemas.openxmlformats.org/officeDocument/2006/relationships/tags" Target="../tags/tag56.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4.xml"/><Relationship Id="rId1" Type="http://schemas.openxmlformats.org/officeDocument/2006/relationships/tags" Target="../tags/tag57.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4.xml"/><Relationship Id="rId1" Type="http://schemas.openxmlformats.org/officeDocument/2006/relationships/tags" Target="../tags/tag58.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4.xml"/><Relationship Id="rId1" Type="http://schemas.openxmlformats.org/officeDocument/2006/relationships/tags" Target="../tags/tag59.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4.xml"/><Relationship Id="rId1" Type="http://schemas.openxmlformats.org/officeDocument/2006/relationships/tags" Target="../tags/tag60.xml"/><Relationship Id="rId5" Type="http://schemas.openxmlformats.org/officeDocument/2006/relationships/hyperlink" Target="https://s-media-cache-ak0.pinimg.com/originals/7e/f4/44/7ef4444cc45ab35415e22bd2143778d0.jpg" TargetMode="External"/><Relationship Id="rId4" Type="http://schemas.openxmlformats.org/officeDocument/2006/relationships/hyperlink" Target="http://www.essentialgptrainingbook.com/chapter-29.php" TargetMode="Externa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8.xml"/><Relationship Id="rId7" Type="http://schemas.openxmlformats.org/officeDocument/2006/relationships/hyperlink" Target="https://creativecommons.org/licenses/by-sa/3.0/deed.en" TargetMode="External"/><Relationship Id="rId2" Type="http://schemas.openxmlformats.org/officeDocument/2006/relationships/slideLayout" Target="../slideLayouts/slideLayout4.xml"/><Relationship Id="rId1" Type="http://schemas.openxmlformats.org/officeDocument/2006/relationships/tags" Target="../tags/tag61.xml"/><Relationship Id="rId6" Type="http://schemas.openxmlformats.org/officeDocument/2006/relationships/hyperlink" Target="https://en.wikipedia.org/wiki/en:Creative_Commons" TargetMode="External"/><Relationship Id="rId5" Type="http://schemas.openxmlformats.org/officeDocument/2006/relationships/hyperlink" Target="https://commons.wikimedia.org/wiki/User:Shanghai_killer_whale" TargetMode="External"/><Relationship Id="rId4" Type="http://schemas.openxmlformats.org/officeDocument/2006/relationships/hyperlink" Target="http://www.gcu.ac.uk/futureelearning"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9.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10.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dirty="0">
                <a:latin typeface="Arial" panose="020B0604020202020204" pitchFamily="34" charset="0"/>
                <a:cs typeface="Arial" panose="020B0604020202020204" pitchFamily="34" charset="0"/>
              </a:rPr>
              <a:t>CBD</a:t>
            </a:r>
            <a:br>
              <a:rPr lang="en-US" sz="3600" dirty="0">
                <a:latin typeface="Arial" panose="020B0604020202020204" pitchFamily="34" charset="0"/>
                <a:cs typeface="Arial" panose="020B0604020202020204" pitchFamily="34" charset="0"/>
              </a:rPr>
            </a:br>
            <a:r>
              <a:rPr lang="en-US" sz="3600" dirty="0" smtClean="0">
                <a:latin typeface="Arial" panose="020B0604020202020204" pitchFamily="34" charset="0"/>
                <a:cs typeface="Arial" panose="020B0604020202020204" pitchFamily="34" charset="0"/>
              </a:rPr>
              <a:t>Workplace-Based </a:t>
            </a:r>
            <a:r>
              <a:rPr lang="en-US" sz="3600" dirty="0">
                <a:latin typeface="Arial" panose="020B0604020202020204" pitchFamily="34" charset="0"/>
                <a:cs typeface="Arial" panose="020B0604020202020204" pitchFamily="34" charset="0"/>
              </a:rPr>
              <a:t>Assessment Practical Implications</a:t>
            </a:r>
          </a:p>
        </p:txBody>
      </p:sp>
      <p:sp>
        <p:nvSpPr>
          <p:cNvPr id="3" name="Subtitle 2"/>
          <p:cNvSpPr>
            <a:spLocks noGrp="1"/>
          </p:cNvSpPr>
          <p:nvPr>
            <p:ph type="subTitle" idx="1"/>
          </p:nvPr>
        </p:nvSpPr>
        <p:spPr>
          <a:xfrm>
            <a:off x="9308253" y="5664085"/>
            <a:ext cx="2883747" cy="1193935"/>
          </a:xfrm>
        </p:spPr>
        <p:txBody>
          <a:bodyPr>
            <a:normAutofit/>
          </a:bodyPr>
          <a:lstStyle/>
          <a:p>
            <a:endParaRPr lang="en-CA" dirty="0" smtClean="0">
              <a:latin typeface="Calibri"/>
              <a:ea typeface="Times New Roman"/>
              <a:cs typeface="Times New Roman"/>
            </a:endParaRPr>
          </a:p>
          <a:p>
            <a:endParaRPr lang="en-US" dirty="0"/>
          </a:p>
        </p:txBody>
      </p:sp>
      <p:sp>
        <p:nvSpPr>
          <p:cNvPr id="4" name="Subtitle 2"/>
          <p:cNvSpPr txBox="1">
            <a:spLocks/>
          </p:cNvSpPr>
          <p:nvPr>
            <p:custDataLst>
              <p:tags r:id="rId2"/>
            </p:custDataLst>
          </p:nvPr>
        </p:nvSpPr>
        <p:spPr>
          <a:xfrm>
            <a:off x="4267200" y="4399145"/>
            <a:ext cx="7044267" cy="129045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2400" kern="1200">
                <a:solidFill>
                  <a:srgbClr val="414F5C"/>
                </a:solidFill>
                <a:latin typeface="Verdana" charset="0"/>
                <a:ea typeface="Verdana" charset="0"/>
                <a:cs typeface="Verdana"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Verdana" charset="0"/>
                <a:ea typeface="Verdana" charset="0"/>
                <a:cs typeface="Verdana" charset="0"/>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Verdana" charset="0"/>
                <a:ea typeface="Verdana" charset="0"/>
                <a:cs typeface="Verdana" charset="0"/>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Verdana" charset="0"/>
                <a:ea typeface="Verdana" charset="0"/>
                <a:cs typeface="Verdana" charset="0"/>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Verdana" charset="0"/>
                <a:ea typeface="Verdana" charset="0"/>
                <a:cs typeface="Verdana"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en-US" sz="1800" b="0" i="0" u="none" strike="noStrike" kern="1200" cap="none" spc="0" normalizeH="0" baseline="0" noProof="0" dirty="0" smtClean="0">
                <a:ln>
                  <a:noFill/>
                </a:ln>
                <a:solidFill>
                  <a:srgbClr val="414F5C"/>
                </a:solidFill>
                <a:effectLst/>
                <a:uLnTx/>
                <a:uFillTx/>
                <a:latin typeface="Verdana" charset="0"/>
                <a:ea typeface="Verdana" charset="0"/>
                <a:cs typeface="Verdana" charset="0"/>
              </a:rPr>
              <a:t>October 2017</a:t>
            </a:r>
            <a:endParaRPr kumimoji="0" lang="en-US" sz="1800" b="0" i="0" u="none" strike="noStrike" kern="1200" cap="none" spc="0" normalizeH="0" baseline="0" noProof="0" dirty="0">
              <a:ln>
                <a:noFill/>
              </a:ln>
              <a:solidFill>
                <a:srgbClr val="414F5C"/>
              </a:solidFill>
              <a:effectLst/>
              <a:uLnTx/>
              <a:uFillTx/>
              <a:latin typeface="Verdana" charset="0"/>
              <a:ea typeface="Verdana" charset="0"/>
              <a:cs typeface="Verdana" charset="0"/>
            </a:endParaRPr>
          </a:p>
        </p:txBody>
      </p:sp>
    </p:spTree>
    <p:custDataLst>
      <p:tags r:id="rId1"/>
    </p:custDataLst>
    <p:extLst>
      <p:ext uri="{BB962C8B-B14F-4D97-AF65-F5344CB8AC3E}">
        <p14:creationId xmlns:p14="http://schemas.microsoft.com/office/powerpoint/2010/main" val="26605583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417" y="2636839"/>
            <a:ext cx="10972800" cy="990600"/>
          </a:xfrm>
        </p:spPr>
        <p:txBody>
          <a:bodyPr/>
          <a:lstStyle/>
          <a:p>
            <a:pPr algn="ctr">
              <a:defRPr/>
            </a:pPr>
            <a:r>
              <a:rPr lang="en-US" dirty="0">
                <a:latin typeface="Arial" panose="020B0604020202020204" pitchFamily="34" charset="0"/>
                <a:cs typeface="Arial" panose="020B0604020202020204" pitchFamily="34" charset="0"/>
              </a:rPr>
              <a:t>Part One – Observation Issues</a:t>
            </a:r>
          </a:p>
        </p:txBody>
      </p:sp>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normAutofit/>
          </a:bodyPr>
          <a:lstStyle/>
          <a:p>
            <a:pPr>
              <a:lnSpc>
                <a:spcPts val="2875"/>
              </a:lnSpc>
            </a:pPr>
            <a:r>
              <a:rPr lang="en-CA" sz="4800" dirty="0">
                <a:latin typeface="Arial" panose="020B0604020202020204" pitchFamily="34" charset="0"/>
                <a:cs typeface="Arial" panose="020B0604020202020204" pitchFamily="34" charset="0"/>
              </a:rPr>
              <a:t>Major Challenge</a:t>
            </a:r>
            <a:endParaRPr lang="en-US" sz="4800" dirty="0">
              <a:latin typeface="Arial" panose="020B0604020202020204" pitchFamily="34" charset="0"/>
              <a:cs typeface="Arial" panose="020B0604020202020204" pitchFamily="34" charset="0"/>
            </a:endParaRPr>
          </a:p>
        </p:txBody>
      </p:sp>
      <p:sp>
        <p:nvSpPr>
          <p:cNvPr id="18436" name="Content Placeholder 5"/>
          <p:cNvSpPr>
            <a:spLocks noGrp="1"/>
          </p:cNvSpPr>
          <p:nvPr>
            <p:ph idx="1"/>
          </p:nvPr>
        </p:nvSpPr>
        <p:spPr/>
        <p:txBody>
          <a:bodyPr/>
          <a:lstStyle/>
          <a:p>
            <a:pPr marL="0" indent="0">
              <a:spcBef>
                <a:spcPct val="0"/>
              </a:spcBef>
              <a:buNone/>
            </a:pPr>
            <a:endParaRPr lang="en-US" sz="1100" dirty="0">
              <a:solidFill>
                <a:srgbClr val="7F7F7F"/>
              </a:solidFill>
              <a:latin typeface="Arial" panose="020B0604020202020204" pitchFamily="34" charset="0"/>
              <a:cs typeface="Arial" panose="020B0604020202020204" pitchFamily="34" charset="0"/>
            </a:endParaRPr>
          </a:p>
          <a:p>
            <a:pPr marL="0" indent="0">
              <a:spcBef>
                <a:spcPct val="0"/>
              </a:spcBef>
              <a:buNone/>
            </a:pPr>
            <a:endParaRPr lang="en-US" sz="1100" dirty="0">
              <a:solidFill>
                <a:srgbClr val="7F7F7F"/>
              </a:solidFill>
              <a:latin typeface="Arial" panose="020B0604020202020204" pitchFamily="34" charset="0"/>
              <a:cs typeface="Arial" panose="020B0604020202020204" pitchFamily="34" charset="0"/>
            </a:endParaRPr>
          </a:p>
        </p:txBody>
      </p:sp>
      <p:sp>
        <p:nvSpPr>
          <p:cNvPr id="18435" name="Slide Number Placeholder 4"/>
          <p:cNvSpPr txBox="1">
            <a:spLocks noGrp="1"/>
          </p:cNvSpPr>
          <p:nvPr/>
        </p:nvSpPr>
        <p:spPr bwMode="auto">
          <a:xfrm>
            <a:off x="9771083" y="6515100"/>
            <a:ext cx="550863" cy="365125"/>
          </a:xfrm>
          <a:prstGeom prst="rect">
            <a:avLst/>
          </a:prstGeom>
          <a:noFill/>
          <a:ln w="9525">
            <a:noFill/>
            <a:miter lim="800000"/>
            <a:headEnd/>
            <a:tailEnd/>
          </a:ln>
        </p:spPr>
        <p:txBody>
          <a:bodyPr lIns="121877" tIns="60938" rIns="121877" bIns="60938" anchor="ctr"/>
          <a:lstStyle/>
          <a:p>
            <a:pPr algn="r"/>
            <a:endParaRPr lang="en-US" sz="1100" dirty="0">
              <a:solidFill>
                <a:srgbClr val="003152"/>
              </a:solidFill>
              <a:latin typeface="Verdana" pitchFamily="34" charset="0"/>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8447" y="1970183"/>
            <a:ext cx="7345116" cy="4727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2088447" y="999088"/>
            <a:ext cx="9265356" cy="976489"/>
          </a:xfrm>
        </p:spPr>
        <p:txBody>
          <a:bodyPr>
            <a:normAutofit/>
          </a:bodyPr>
          <a:lstStyle/>
          <a:p>
            <a:pPr>
              <a:lnSpc>
                <a:spcPts val="2875"/>
              </a:lnSpc>
            </a:pPr>
            <a:r>
              <a:rPr lang="en-CA" sz="4800" dirty="0">
                <a:latin typeface="Arial" panose="020B0604020202020204" pitchFamily="34" charset="0"/>
                <a:cs typeface="Arial" panose="020B0604020202020204" pitchFamily="34" charset="0"/>
              </a:rPr>
              <a:t>Observation Strategies</a:t>
            </a:r>
            <a:endParaRPr lang="en-US" sz="4800" dirty="0">
              <a:latin typeface="Arial" panose="020B0604020202020204" pitchFamily="34" charset="0"/>
              <a:cs typeface="Arial" panose="020B0604020202020204" pitchFamily="34" charset="0"/>
            </a:endParaRPr>
          </a:p>
        </p:txBody>
      </p:sp>
      <p:sp>
        <p:nvSpPr>
          <p:cNvPr id="19458" name="Content Placeholder 2"/>
          <p:cNvSpPr>
            <a:spLocks noGrp="1"/>
          </p:cNvSpPr>
          <p:nvPr>
            <p:ph sz="half" idx="1"/>
          </p:nvPr>
        </p:nvSpPr>
        <p:spPr>
          <a:xfrm>
            <a:off x="1986844" y="2190063"/>
            <a:ext cx="4154877" cy="3801183"/>
          </a:xfrm>
        </p:spPr>
        <p:txBody>
          <a:bodyPr>
            <a:normAutofit fontScale="85000" lnSpcReduction="20000"/>
          </a:bodyPr>
          <a:lstStyle/>
          <a:p>
            <a:pPr marL="288799" indent="-288799"/>
            <a:r>
              <a:rPr lang="en-CA" sz="2000" dirty="0">
                <a:latin typeface="Arial" panose="020B0604020202020204" pitchFamily="34" charset="0"/>
                <a:cs typeface="Arial" panose="020B0604020202020204" pitchFamily="34" charset="0"/>
              </a:rPr>
              <a:t>Orient the trainee to being observed</a:t>
            </a:r>
          </a:p>
          <a:p>
            <a:pPr marL="288799" indent="-288799"/>
            <a:endParaRPr lang="en-CA" sz="800" dirty="0">
              <a:latin typeface="Arial" panose="020B0604020202020204" pitchFamily="34" charset="0"/>
              <a:cs typeface="Arial" panose="020B0604020202020204" pitchFamily="34" charset="0"/>
            </a:endParaRPr>
          </a:p>
          <a:p>
            <a:pPr marL="288799" indent="-288799"/>
            <a:r>
              <a:rPr lang="en-CA" sz="2000" dirty="0">
                <a:latin typeface="Arial" panose="020B0604020202020204" pitchFamily="34" charset="0"/>
                <a:cs typeface="Arial" panose="020B0604020202020204" pitchFamily="34" charset="0"/>
              </a:rPr>
              <a:t>Two approaches</a:t>
            </a:r>
          </a:p>
          <a:p>
            <a:pPr lvl="1"/>
            <a:r>
              <a:rPr lang="en-CA" sz="1900" dirty="0">
                <a:latin typeface="Arial" panose="020B0604020202020204" pitchFamily="34" charset="0"/>
                <a:cs typeface="Arial" panose="020B0604020202020204" pitchFamily="34" charset="0"/>
              </a:rPr>
              <a:t>Watch it all</a:t>
            </a:r>
          </a:p>
          <a:p>
            <a:pPr lvl="1"/>
            <a:r>
              <a:rPr lang="en-CA" sz="1900" dirty="0">
                <a:latin typeface="Arial" panose="020B0604020202020204" pitchFamily="34" charset="0"/>
                <a:cs typeface="Arial" panose="020B0604020202020204" pitchFamily="34" charset="0"/>
              </a:rPr>
              <a:t>Watch bits and pieces</a:t>
            </a:r>
          </a:p>
          <a:p>
            <a:pPr lvl="2"/>
            <a:r>
              <a:rPr lang="en-CA" sz="1600" dirty="0">
                <a:latin typeface="Arial" panose="020B0604020202020204" pitchFamily="34" charset="0"/>
                <a:cs typeface="Arial" panose="020B0604020202020204" pitchFamily="34" charset="0"/>
              </a:rPr>
              <a:t>Some aspect of history</a:t>
            </a:r>
          </a:p>
          <a:p>
            <a:pPr lvl="2"/>
            <a:r>
              <a:rPr lang="en-CA" sz="1600" dirty="0">
                <a:latin typeface="Arial" panose="020B0604020202020204" pitchFamily="34" charset="0"/>
                <a:cs typeface="Arial" panose="020B0604020202020204" pitchFamily="34" charset="0"/>
              </a:rPr>
              <a:t>Repeat physical exam </a:t>
            </a:r>
          </a:p>
          <a:p>
            <a:pPr lvl="2"/>
            <a:r>
              <a:rPr lang="en-CA" sz="1600" dirty="0">
                <a:latin typeface="Arial" panose="020B0604020202020204" pitchFamily="34" charset="0"/>
                <a:cs typeface="Arial" panose="020B0604020202020204" pitchFamily="34" charset="0"/>
              </a:rPr>
              <a:t>Provide the plan</a:t>
            </a:r>
          </a:p>
          <a:p>
            <a:pPr lvl="2"/>
            <a:endParaRPr lang="en-CA" sz="800" dirty="0">
              <a:latin typeface="Arial" panose="020B0604020202020204" pitchFamily="34" charset="0"/>
              <a:cs typeface="Arial" panose="020B0604020202020204" pitchFamily="34" charset="0"/>
            </a:endParaRPr>
          </a:p>
          <a:p>
            <a:pPr marL="288799" indent="-288799"/>
            <a:r>
              <a:rPr lang="en-CA" sz="2000" dirty="0">
                <a:latin typeface="Arial" panose="020B0604020202020204" pitchFamily="34" charset="0"/>
                <a:cs typeface="Arial" panose="020B0604020202020204" pitchFamily="34" charset="0"/>
              </a:rPr>
              <a:t>Introduce concept to patient</a:t>
            </a:r>
          </a:p>
          <a:p>
            <a:pPr lvl="1"/>
            <a:r>
              <a:rPr lang="en-CA" sz="1900" dirty="0">
                <a:latin typeface="Arial" panose="020B0604020202020204" pitchFamily="34" charset="0"/>
                <a:cs typeface="Arial" panose="020B0604020202020204" pitchFamily="34" charset="0"/>
              </a:rPr>
              <a:t>“I’m a fly on the wall”</a:t>
            </a:r>
          </a:p>
          <a:p>
            <a:pPr lvl="1"/>
            <a:endParaRPr lang="en-CA" sz="800" dirty="0">
              <a:latin typeface="Arial" panose="020B0604020202020204" pitchFamily="34" charset="0"/>
              <a:cs typeface="Arial" panose="020B0604020202020204" pitchFamily="34" charset="0"/>
            </a:endParaRPr>
          </a:p>
          <a:p>
            <a:pPr marL="288799" indent="-288799"/>
            <a:r>
              <a:rPr lang="en-CA" sz="2000" dirty="0">
                <a:latin typeface="Arial" panose="020B0604020202020204" pitchFamily="34" charset="0"/>
                <a:cs typeface="Arial" panose="020B0604020202020204" pitchFamily="34" charset="0"/>
              </a:rPr>
              <a:t>Define what you need to watch</a:t>
            </a:r>
          </a:p>
          <a:p>
            <a:pPr marL="288799" indent="-288799"/>
            <a:endParaRPr lang="en-CA" sz="800" dirty="0">
              <a:latin typeface="Arial" panose="020B0604020202020204" pitchFamily="34" charset="0"/>
              <a:cs typeface="Arial" panose="020B0604020202020204" pitchFamily="34" charset="0"/>
            </a:endParaRPr>
          </a:p>
          <a:p>
            <a:pPr marL="288799" indent="-288799"/>
            <a:r>
              <a:rPr lang="en-CA" sz="2000" dirty="0">
                <a:latin typeface="Arial" panose="020B0604020202020204" pitchFamily="34" charset="0"/>
                <a:cs typeface="Arial" panose="020B0604020202020204" pitchFamily="34" charset="0"/>
              </a:rPr>
              <a:t>Make a schedule to observe</a:t>
            </a:r>
          </a:p>
          <a:p>
            <a:pPr marL="288799" indent="-288799"/>
            <a:endParaRPr lang="en-US" sz="2000" dirty="0">
              <a:latin typeface="Arial" panose="020B0604020202020204" pitchFamily="34" charset="0"/>
              <a:cs typeface="Arial" panose="020B0604020202020204" pitchFamily="34" charset="0"/>
            </a:endParaRPr>
          </a:p>
        </p:txBody>
      </p:sp>
      <p:sp>
        <p:nvSpPr>
          <p:cNvPr id="19460" name="Content Placeholder 5"/>
          <p:cNvSpPr>
            <a:spLocks noGrp="1"/>
          </p:cNvSpPr>
          <p:nvPr>
            <p:ph sz="half" idx="2"/>
          </p:nvPr>
        </p:nvSpPr>
        <p:spPr/>
        <p:txBody>
          <a:bodyPr>
            <a:normAutofit fontScale="85000" lnSpcReduction="20000"/>
          </a:bodyPr>
          <a:lstStyle/>
          <a:p>
            <a:pPr marL="0" indent="0">
              <a:spcBef>
                <a:spcPct val="0"/>
              </a:spcBef>
              <a:buNone/>
            </a:pPr>
            <a:endParaRPr lang="en-US" sz="1100" dirty="0">
              <a:solidFill>
                <a:srgbClr val="7F7F7F"/>
              </a:solidFill>
              <a:latin typeface="Arial" panose="020B0604020202020204" pitchFamily="34" charset="0"/>
              <a:cs typeface="Arial" panose="020B0604020202020204" pitchFamily="34" charset="0"/>
            </a:endParaRPr>
          </a:p>
          <a:p>
            <a:pPr marL="0" indent="0">
              <a:spcBef>
                <a:spcPct val="0"/>
              </a:spcBef>
              <a:buNone/>
            </a:pPr>
            <a:endParaRPr lang="en-US" sz="1100" dirty="0">
              <a:solidFill>
                <a:srgbClr val="7F7F7F"/>
              </a:solidFill>
              <a:latin typeface="Arial" panose="020B0604020202020204" pitchFamily="34" charset="0"/>
              <a:cs typeface="Arial" panose="020B0604020202020204" pitchFamily="34" charset="0"/>
            </a:endParaRPr>
          </a:p>
        </p:txBody>
      </p:sp>
      <p:sp>
        <p:nvSpPr>
          <p:cNvPr id="19459" name="Slide Number Placeholder 4"/>
          <p:cNvSpPr txBox="1">
            <a:spLocks noGrp="1"/>
          </p:cNvSpPr>
          <p:nvPr/>
        </p:nvSpPr>
        <p:spPr bwMode="auto">
          <a:xfrm>
            <a:off x="9771083" y="6515100"/>
            <a:ext cx="550863" cy="365125"/>
          </a:xfrm>
          <a:prstGeom prst="rect">
            <a:avLst/>
          </a:prstGeom>
          <a:noFill/>
          <a:ln w="9525">
            <a:noFill/>
            <a:miter lim="800000"/>
            <a:headEnd/>
            <a:tailEnd/>
          </a:ln>
        </p:spPr>
        <p:txBody>
          <a:bodyPr lIns="121877" tIns="60938" rIns="121877" bIns="60938" anchor="ctr"/>
          <a:lstStyle/>
          <a:p>
            <a:pPr algn="r"/>
            <a:endParaRPr lang="en-US" sz="1100" dirty="0">
              <a:solidFill>
                <a:srgbClr val="003152"/>
              </a:solidFill>
              <a:latin typeface="Verdana" pitchFamily="34" charset="0"/>
            </a:endParaRPr>
          </a:p>
        </p:txBody>
      </p:sp>
      <p:pic>
        <p:nvPicPr>
          <p:cNvPr id="1026" name="Picture 2" descr="U:\00-CBD Work\WBA Graphics\Photos_supervision and feedback\_MG_964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37871" y="2375012"/>
            <a:ext cx="5432212" cy="414008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noAutofit/>
          </a:bodyPr>
          <a:lstStyle/>
          <a:p>
            <a:pPr>
              <a:lnSpc>
                <a:spcPts val="2875"/>
              </a:lnSpc>
            </a:pPr>
            <a:r>
              <a:rPr lang="en-CA" sz="3600" dirty="0">
                <a:latin typeface="Arial" panose="020B0604020202020204" pitchFamily="34" charset="0"/>
                <a:cs typeface="Arial" panose="020B0604020202020204" pitchFamily="34" charset="0"/>
              </a:rPr>
              <a:t>What about indirect observation?</a:t>
            </a:r>
            <a:endParaRPr lang="en-US" sz="3600" dirty="0">
              <a:latin typeface="Arial" panose="020B0604020202020204" pitchFamily="34" charset="0"/>
              <a:cs typeface="Arial" panose="020B0604020202020204" pitchFamily="34" charset="0"/>
            </a:endParaRPr>
          </a:p>
        </p:txBody>
      </p:sp>
      <p:sp>
        <p:nvSpPr>
          <p:cNvPr id="20482" name="Content Placeholder 2"/>
          <p:cNvSpPr>
            <a:spLocks noGrp="1"/>
          </p:cNvSpPr>
          <p:nvPr>
            <p:ph idx="1"/>
          </p:nvPr>
        </p:nvSpPr>
        <p:spPr>
          <a:xfrm>
            <a:off x="2088448" y="2190044"/>
            <a:ext cx="4549422" cy="3801181"/>
          </a:xfrm>
        </p:spPr>
        <p:txBody>
          <a:bodyPr>
            <a:normAutofit fontScale="77500" lnSpcReduction="20000"/>
          </a:bodyPr>
          <a:lstStyle/>
          <a:p>
            <a:r>
              <a:rPr lang="en-US" dirty="0" smtClean="0">
                <a:latin typeface="Arial" panose="020B0604020202020204" pitchFamily="34" charset="0"/>
                <a:cs typeface="Arial" panose="020B0604020202020204" pitchFamily="34" charset="0"/>
              </a:rPr>
              <a:t>Examples:</a:t>
            </a:r>
          </a:p>
          <a:p>
            <a:pPr marL="0" indent="0">
              <a:buNone/>
            </a:pPr>
            <a:endParaRPr lang="en-US" dirty="0" smtClean="0">
              <a:latin typeface="Arial" panose="020B0604020202020204" pitchFamily="34" charset="0"/>
              <a:cs typeface="Arial" panose="020B0604020202020204" pitchFamily="34" charset="0"/>
            </a:endParaRPr>
          </a:p>
          <a:p>
            <a:pPr lvl="1" indent="-288799"/>
            <a:r>
              <a:rPr lang="en-US" dirty="0">
                <a:solidFill>
                  <a:srgbClr val="000000"/>
                </a:solidFill>
                <a:latin typeface="Arial" panose="020B0604020202020204" pitchFamily="34" charset="0"/>
                <a:cs typeface="Arial" panose="020B0604020202020204" pitchFamily="34" charset="0"/>
              </a:rPr>
              <a:t>Interactions with other team members</a:t>
            </a:r>
          </a:p>
          <a:p>
            <a:pPr lvl="2" indent="-288799"/>
            <a:r>
              <a:rPr lang="en-US" dirty="0">
                <a:solidFill>
                  <a:srgbClr val="000000"/>
                </a:solidFill>
                <a:latin typeface="Arial" panose="020B0604020202020204" pitchFamily="34" charset="0"/>
                <a:cs typeface="Arial" panose="020B0604020202020204" pitchFamily="34" charset="0"/>
              </a:rPr>
              <a:t>“I really don’t like being on call with Dr. X”</a:t>
            </a:r>
          </a:p>
          <a:p>
            <a:pPr marL="972754" lvl="2" indent="0">
              <a:buNone/>
            </a:pPr>
            <a:endParaRPr lang="en-US" dirty="0">
              <a:solidFill>
                <a:srgbClr val="000000"/>
              </a:solidFill>
              <a:latin typeface="Arial" panose="020B0604020202020204" pitchFamily="34" charset="0"/>
              <a:cs typeface="Arial" panose="020B0604020202020204" pitchFamily="34" charset="0"/>
            </a:endParaRPr>
          </a:p>
          <a:p>
            <a:pPr lvl="1" indent="-288799"/>
            <a:r>
              <a:rPr lang="en-US" dirty="0" smtClean="0">
                <a:solidFill>
                  <a:srgbClr val="000000"/>
                </a:solidFill>
                <a:latin typeface="Arial" panose="020B0604020202020204" pitchFamily="34" charset="0"/>
                <a:cs typeface="Arial" panose="020B0604020202020204" pitchFamily="34" charset="0"/>
              </a:rPr>
              <a:t>Comments from patients and families</a:t>
            </a:r>
          </a:p>
          <a:p>
            <a:pPr lvl="2" indent="-288799"/>
            <a:r>
              <a:rPr lang="en-US" dirty="0">
                <a:solidFill>
                  <a:srgbClr val="000000"/>
                </a:solidFill>
                <a:latin typeface="Arial" panose="020B0604020202020204" pitchFamily="34" charset="0"/>
                <a:cs typeface="Arial" panose="020B0604020202020204" pitchFamily="34" charset="0"/>
              </a:rPr>
              <a:t>“She is wonderful… keep her</a:t>
            </a:r>
            <a:r>
              <a:rPr lang="en-US" dirty="0" smtClean="0">
                <a:solidFill>
                  <a:srgbClr val="000000"/>
                </a:solidFill>
                <a:latin typeface="Arial" panose="020B0604020202020204" pitchFamily="34" charset="0"/>
                <a:cs typeface="Arial" panose="020B0604020202020204" pitchFamily="34" charset="0"/>
              </a:rPr>
              <a:t>!”</a:t>
            </a:r>
          </a:p>
          <a:p>
            <a:pPr marL="853763" lvl="2" indent="0">
              <a:buNone/>
            </a:pPr>
            <a:endParaRPr lang="en-US" sz="800" dirty="0">
              <a:latin typeface="Arial" panose="020B0604020202020204" pitchFamily="34" charset="0"/>
              <a:cs typeface="Arial" panose="020B0604020202020204" pitchFamily="34" charset="0"/>
            </a:endParaRPr>
          </a:p>
          <a:p>
            <a:pPr lvl="1">
              <a:lnSpc>
                <a:spcPct val="100000"/>
              </a:lnSpc>
            </a:pPr>
            <a:r>
              <a:rPr lang="en-US" dirty="0">
                <a:solidFill>
                  <a:srgbClr val="000000"/>
                </a:solidFill>
                <a:latin typeface="Arial" panose="020B0604020202020204" pitchFamily="34" charset="0"/>
                <a:cs typeface="Arial" panose="020B0604020202020204" pitchFamily="34" charset="0"/>
              </a:rPr>
              <a:t>Ask them </a:t>
            </a:r>
            <a:r>
              <a:rPr lang="en-US" dirty="0" smtClean="0">
                <a:solidFill>
                  <a:srgbClr val="000000"/>
                </a:solidFill>
                <a:latin typeface="Arial" panose="020B0604020202020204" pitchFamily="34" charset="0"/>
                <a:cs typeface="Arial" panose="020B0604020202020204" pitchFamily="34" charset="0"/>
              </a:rPr>
              <a:t>why</a:t>
            </a:r>
          </a:p>
          <a:p>
            <a:pPr lvl="2">
              <a:lnSpc>
                <a:spcPct val="100000"/>
              </a:lnSpc>
            </a:pPr>
            <a:r>
              <a:rPr lang="en-US" sz="2100" dirty="0" smtClean="0">
                <a:solidFill>
                  <a:srgbClr val="000000"/>
                </a:solidFill>
                <a:latin typeface="Arial" panose="020B0604020202020204" pitchFamily="34" charset="0"/>
                <a:cs typeface="Arial" panose="020B0604020202020204" pitchFamily="34" charset="0"/>
              </a:rPr>
              <a:t>Follow-up </a:t>
            </a:r>
            <a:r>
              <a:rPr lang="en-US" sz="2100" dirty="0">
                <a:solidFill>
                  <a:srgbClr val="000000"/>
                </a:solidFill>
                <a:latin typeface="Arial" panose="020B0604020202020204" pitchFamily="34" charset="0"/>
                <a:cs typeface="Arial" panose="020B0604020202020204" pitchFamily="34" charset="0"/>
              </a:rPr>
              <a:t>questions when needed</a:t>
            </a:r>
          </a:p>
          <a:p>
            <a:pPr marL="914060" lvl="2" indent="0">
              <a:lnSpc>
                <a:spcPct val="100000"/>
              </a:lnSpc>
              <a:buNone/>
            </a:pPr>
            <a:endParaRPr lang="en-US" dirty="0">
              <a:solidFill>
                <a:srgbClr val="000000"/>
              </a:solidFill>
              <a:latin typeface="Arial" panose="020B0604020202020204" pitchFamily="34" charset="0"/>
              <a:cs typeface="Arial" panose="020B0604020202020204" pitchFamily="34" charset="0"/>
            </a:endParaRPr>
          </a:p>
          <a:p>
            <a:pPr marL="685558" lvl="3">
              <a:spcBef>
                <a:spcPts val="1000"/>
              </a:spcBef>
            </a:pPr>
            <a:r>
              <a:rPr lang="en-US" sz="2400" u="sng" dirty="0" smtClean="0">
                <a:latin typeface="Arial" panose="020B0604020202020204" pitchFamily="34" charset="0"/>
                <a:cs typeface="Arial" panose="020B0604020202020204" pitchFamily="34" charset="0"/>
              </a:rPr>
              <a:t>Thank them</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for telling you</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7869" y="2190044"/>
            <a:ext cx="4713371" cy="3801181"/>
          </a:xfrm>
          <a:prstGeom prst="rect">
            <a:avLst/>
          </a:prstGeom>
        </p:spPr>
      </p:pic>
    </p:spTree>
    <p:custDataLst>
      <p:tags r:id="rId1"/>
    </p:custDataLst>
    <p:extLst>
      <p:ext uri="{BB962C8B-B14F-4D97-AF65-F5344CB8AC3E}">
        <p14:creationId xmlns:p14="http://schemas.microsoft.com/office/powerpoint/2010/main" val="18533106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noAutofit/>
          </a:bodyPr>
          <a:lstStyle/>
          <a:p>
            <a:pPr>
              <a:lnSpc>
                <a:spcPts val="2156"/>
              </a:lnSpc>
            </a:pPr>
            <a:r>
              <a:rPr lang="en-CA" sz="3600" dirty="0">
                <a:latin typeface="Arial" panose="020B0604020202020204" pitchFamily="34" charset="0"/>
                <a:cs typeface="Arial" panose="020B0604020202020204" pitchFamily="34" charset="0"/>
              </a:rPr>
              <a:t>What about indirect observation?</a:t>
            </a:r>
            <a:endParaRPr lang="en-US" sz="3600" dirty="0">
              <a:latin typeface="Arial" panose="020B0604020202020204" pitchFamily="34" charset="0"/>
              <a:cs typeface="Arial" panose="020B0604020202020204" pitchFamily="34" charset="0"/>
            </a:endParaRPr>
          </a:p>
        </p:txBody>
      </p:sp>
      <p:sp>
        <p:nvSpPr>
          <p:cNvPr id="20482" name="Content Placeholder 2"/>
          <p:cNvSpPr>
            <a:spLocks noGrp="1"/>
          </p:cNvSpPr>
          <p:nvPr>
            <p:ph idx="1"/>
          </p:nvPr>
        </p:nvSpPr>
        <p:spPr/>
        <p:txBody>
          <a:bodyPr>
            <a:normAutofit fontScale="92500" lnSpcReduction="20000"/>
          </a:bodyPr>
          <a:lstStyle/>
          <a:p>
            <a:pPr indent="-216689"/>
            <a:endParaRPr lang="en-US" sz="2300" dirty="0">
              <a:solidFill>
                <a:srgbClr val="000000"/>
              </a:solidFill>
              <a:latin typeface="Arial" panose="020B0604020202020204" pitchFamily="34" charset="0"/>
              <a:cs typeface="Arial" panose="020B0604020202020204" pitchFamily="34" charset="0"/>
            </a:endParaRPr>
          </a:p>
          <a:p>
            <a:pPr indent="-216689"/>
            <a:r>
              <a:rPr lang="en-US" sz="2300" dirty="0">
                <a:solidFill>
                  <a:srgbClr val="000000"/>
                </a:solidFill>
                <a:latin typeface="Arial" panose="020B0604020202020204" pitchFamily="34" charset="0"/>
                <a:cs typeface="Arial" panose="020B0604020202020204" pitchFamily="34" charset="0"/>
              </a:rPr>
              <a:t>Inferences you make from clinical work </a:t>
            </a:r>
          </a:p>
          <a:p>
            <a:pPr lvl="1" indent="-216689"/>
            <a:r>
              <a:rPr lang="en-US" sz="1700" dirty="0">
                <a:solidFill>
                  <a:srgbClr val="000000"/>
                </a:solidFill>
                <a:latin typeface="Arial" panose="020B0604020202020204" pitchFamily="34" charset="0"/>
                <a:cs typeface="Arial" panose="020B0604020202020204" pitchFamily="34" charset="0"/>
              </a:rPr>
              <a:t>Case presentations</a:t>
            </a:r>
          </a:p>
          <a:p>
            <a:pPr lvl="1" indent="-216689"/>
            <a:r>
              <a:rPr lang="en-US" sz="1700" dirty="0">
                <a:solidFill>
                  <a:srgbClr val="000000"/>
                </a:solidFill>
                <a:latin typeface="Arial" panose="020B0604020202020204" pitchFamily="34" charset="0"/>
                <a:cs typeface="Arial" panose="020B0604020202020204" pitchFamily="34" charset="0"/>
              </a:rPr>
              <a:t>Chart review</a:t>
            </a:r>
          </a:p>
          <a:p>
            <a:pPr lvl="1" indent="-216689"/>
            <a:r>
              <a:rPr lang="en-US" sz="1700" dirty="0">
                <a:solidFill>
                  <a:srgbClr val="000000"/>
                </a:solidFill>
                <a:latin typeface="Arial" panose="020B0604020202020204" pitchFamily="34" charset="0"/>
                <a:cs typeface="Arial" panose="020B0604020202020204" pitchFamily="34" charset="0"/>
              </a:rPr>
              <a:t>Information you find out when you see patient</a:t>
            </a:r>
          </a:p>
          <a:p>
            <a:pPr marL="640562" lvl="2" indent="0">
              <a:buNone/>
            </a:pPr>
            <a:endParaRPr lang="en-US" sz="2100" dirty="0">
              <a:latin typeface="Arial" panose="020B0604020202020204" pitchFamily="34" charset="0"/>
              <a:cs typeface="Arial" panose="020B0604020202020204" pitchFamily="34" charset="0"/>
            </a:endParaRPr>
          </a:p>
          <a:p>
            <a:pPr>
              <a:lnSpc>
                <a:spcPct val="100000"/>
              </a:lnSpc>
            </a:pPr>
            <a:r>
              <a:rPr lang="en-US" sz="2300" dirty="0">
                <a:solidFill>
                  <a:srgbClr val="000000"/>
                </a:solidFill>
                <a:latin typeface="Arial" panose="020B0604020202020204" pitchFamily="34" charset="0"/>
                <a:cs typeface="Arial" panose="020B0604020202020204" pitchFamily="34" charset="0"/>
              </a:rPr>
              <a:t>Discuss your observations with trainee</a:t>
            </a:r>
          </a:p>
          <a:p>
            <a:pPr lvl="1">
              <a:lnSpc>
                <a:spcPct val="100000"/>
              </a:lnSpc>
            </a:pPr>
            <a:r>
              <a:rPr lang="en-US" sz="1700" dirty="0">
                <a:solidFill>
                  <a:srgbClr val="000000"/>
                </a:solidFill>
                <a:latin typeface="Arial" panose="020B0604020202020204" pitchFamily="34" charset="0"/>
                <a:cs typeface="Arial" panose="020B0604020202020204" pitchFamily="34" charset="0"/>
              </a:rPr>
              <a:t>May include having them demonstrate technique, walk you through their reasoning, etc.</a:t>
            </a:r>
          </a:p>
          <a:p>
            <a:pPr lvl="1">
              <a:lnSpc>
                <a:spcPct val="100000"/>
              </a:lnSpc>
            </a:pPr>
            <a:endParaRPr lang="en-US" sz="2100" dirty="0">
              <a:solidFill>
                <a:srgbClr val="000000"/>
              </a:solidFill>
              <a:latin typeface="Arial" panose="020B0604020202020204" pitchFamily="34" charset="0"/>
              <a:cs typeface="Arial" panose="020B0604020202020204" pitchFamily="34" charset="0"/>
            </a:endParaRPr>
          </a:p>
          <a:p>
            <a:pPr>
              <a:lnSpc>
                <a:spcPct val="100000"/>
              </a:lnSpc>
            </a:pPr>
            <a:r>
              <a:rPr lang="en-US" sz="2300" dirty="0">
                <a:solidFill>
                  <a:srgbClr val="000000"/>
                </a:solidFill>
                <a:latin typeface="Arial" panose="020B0604020202020204" pitchFamily="34" charset="0"/>
                <a:cs typeface="Arial" panose="020B0604020202020204" pitchFamily="34" charset="0"/>
              </a:rPr>
              <a:t>Assess their performance based on the above</a:t>
            </a:r>
          </a:p>
          <a:p>
            <a:pPr>
              <a:lnSpc>
                <a:spcPct val="100000"/>
              </a:lnSpc>
            </a:pPr>
            <a:endParaRPr lang="en-US" sz="2300" dirty="0">
              <a:solidFill>
                <a:srgbClr val="000000"/>
              </a:solidFill>
              <a:latin typeface="Arial" panose="020B0604020202020204" pitchFamily="34" charset="0"/>
              <a:cs typeface="Arial" panose="020B0604020202020204" pitchFamily="34" charset="0"/>
            </a:endParaRPr>
          </a:p>
          <a:p>
            <a:pPr>
              <a:lnSpc>
                <a:spcPct val="100000"/>
              </a:lnSpc>
            </a:pPr>
            <a:r>
              <a:rPr lang="en-US" sz="2300" dirty="0">
                <a:solidFill>
                  <a:srgbClr val="000000"/>
                </a:solidFill>
                <a:latin typeface="Arial" panose="020B0604020202020204" pitchFamily="34" charset="0"/>
                <a:cs typeface="Arial" panose="020B0604020202020204" pitchFamily="34" charset="0"/>
              </a:rPr>
              <a:t>Provide feedback</a:t>
            </a:r>
          </a:p>
          <a:p>
            <a:pPr>
              <a:lnSpc>
                <a:spcPct val="100000"/>
              </a:lnSpc>
            </a:pPr>
            <a:endParaRPr lang="en-US" sz="23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5614344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417" y="2636839"/>
            <a:ext cx="10972800" cy="990600"/>
          </a:xfrm>
        </p:spPr>
        <p:txBody>
          <a:bodyPr/>
          <a:lstStyle/>
          <a:p>
            <a:pPr algn="ctr">
              <a:defRPr/>
            </a:pPr>
            <a:r>
              <a:rPr lang="en-US">
                <a:latin typeface="Arial" panose="020B0604020202020204" pitchFamily="34" charset="0"/>
                <a:cs typeface="Arial" panose="020B0604020202020204" pitchFamily="34" charset="0"/>
              </a:rPr>
              <a:t>Part Two </a:t>
            </a:r>
            <a:r>
              <a:rPr lang="en-US" dirty="0">
                <a:latin typeface="Arial" panose="020B0604020202020204" pitchFamily="34" charset="0"/>
                <a:cs typeface="Arial" panose="020B0604020202020204" pitchFamily="34" charset="0"/>
              </a:rPr>
              <a:t>– Rating Scale Anchors</a:t>
            </a:r>
          </a:p>
        </p:txBody>
      </p:sp>
    </p:spTree>
    <p:custDataLst>
      <p:tags r:id="rId1"/>
    </p:custDataLst>
    <p:extLst>
      <p:ext uri="{BB962C8B-B14F-4D97-AF65-F5344CB8AC3E}">
        <p14:creationId xmlns:p14="http://schemas.microsoft.com/office/powerpoint/2010/main" val="33198276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8447" y="931353"/>
            <a:ext cx="9265356" cy="1044223"/>
          </a:xfrm>
        </p:spPr>
        <p:txBody>
          <a:bodyPr/>
          <a:lstStyle/>
          <a:p>
            <a:pPr>
              <a:defRPr/>
            </a:pPr>
            <a:r>
              <a:rPr lang="en-US" sz="3600" dirty="0">
                <a:latin typeface="Arial" panose="020B0604020202020204" pitchFamily="34" charset="0"/>
                <a:cs typeface="Arial" panose="020B0604020202020204" pitchFamily="34" charset="0"/>
              </a:rPr>
              <a:t>Traditional rating scale anchors</a:t>
            </a:r>
          </a:p>
        </p:txBody>
      </p:sp>
      <p:sp>
        <p:nvSpPr>
          <p:cNvPr id="3" name="Content Placeholder 2"/>
          <p:cNvSpPr>
            <a:spLocks noGrp="1"/>
          </p:cNvSpPr>
          <p:nvPr>
            <p:ph idx="1"/>
          </p:nvPr>
        </p:nvSpPr>
        <p:spPr/>
        <p:txBody>
          <a:bodyPr>
            <a:normAutofit fontScale="92500" lnSpcReduction="20000"/>
          </a:bodyPr>
          <a:lstStyle/>
          <a:p>
            <a:pPr>
              <a:defRPr/>
            </a:pPr>
            <a:r>
              <a:rPr lang="en-US" dirty="0" smtClean="0">
                <a:latin typeface="Arial" panose="020B0604020202020204" pitchFamily="34" charset="0"/>
                <a:cs typeface="Arial" panose="020B0604020202020204" pitchFamily="34" charset="0"/>
              </a:rPr>
              <a:t>1 – Consistently below expectations</a:t>
            </a:r>
          </a:p>
          <a:p>
            <a:pPr>
              <a:defRPr/>
            </a:pPr>
            <a:r>
              <a:rPr lang="en-US" dirty="0" smtClean="0">
                <a:latin typeface="Arial" panose="020B0604020202020204" pitchFamily="34" charset="0"/>
                <a:cs typeface="Arial" panose="020B0604020202020204" pitchFamily="34" charset="0"/>
              </a:rPr>
              <a:t>2 – Sometimes below expectations</a:t>
            </a:r>
          </a:p>
          <a:p>
            <a:pPr>
              <a:defRPr/>
            </a:pPr>
            <a:r>
              <a:rPr lang="en-US" dirty="0" smtClean="0">
                <a:latin typeface="Arial" panose="020B0604020202020204" pitchFamily="34" charset="0"/>
                <a:cs typeface="Arial" panose="020B0604020202020204" pitchFamily="34" charset="0"/>
              </a:rPr>
              <a:t>3 – Meets expectations</a:t>
            </a:r>
          </a:p>
          <a:p>
            <a:pPr>
              <a:defRPr/>
            </a:pPr>
            <a:r>
              <a:rPr lang="en-US" dirty="0" smtClean="0">
                <a:latin typeface="Arial" panose="020B0604020202020204" pitchFamily="34" charset="0"/>
                <a:cs typeface="Arial" panose="020B0604020202020204" pitchFamily="34" charset="0"/>
              </a:rPr>
              <a:t>4 – Sometimes above expectations</a:t>
            </a:r>
          </a:p>
          <a:p>
            <a:pPr>
              <a:defRPr/>
            </a:pPr>
            <a:r>
              <a:rPr lang="en-US" dirty="0" smtClean="0">
                <a:latin typeface="Arial" panose="020B0604020202020204" pitchFamily="34" charset="0"/>
                <a:cs typeface="Arial" panose="020B0604020202020204" pitchFamily="34" charset="0"/>
              </a:rPr>
              <a:t>5 – Consistently above expectations</a:t>
            </a:r>
          </a:p>
          <a:p>
            <a:pPr>
              <a:defRPr/>
            </a:pPr>
            <a:endParaRPr lang="en-US" dirty="0">
              <a:latin typeface="Arial" panose="020B0604020202020204" pitchFamily="34" charset="0"/>
              <a:cs typeface="Arial" panose="020B0604020202020204" pitchFamily="34" charset="0"/>
            </a:endParaRPr>
          </a:p>
          <a:p>
            <a:pPr>
              <a:defRPr/>
            </a:pPr>
            <a:r>
              <a:rPr lang="en-US" dirty="0" smtClean="0">
                <a:latin typeface="Arial" panose="020B0604020202020204" pitchFamily="34" charset="0"/>
                <a:cs typeface="Arial" panose="020B0604020202020204" pitchFamily="34" charset="0"/>
              </a:rPr>
              <a:t>What works? </a:t>
            </a:r>
          </a:p>
          <a:p>
            <a:pPr>
              <a:defRPr/>
            </a:pPr>
            <a:endParaRPr lang="en-US" dirty="0" smtClean="0">
              <a:latin typeface="Arial" panose="020B0604020202020204" pitchFamily="34" charset="0"/>
              <a:cs typeface="Arial" panose="020B0604020202020204" pitchFamily="34" charset="0"/>
            </a:endParaRPr>
          </a:p>
          <a:p>
            <a:pPr>
              <a:defRPr/>
            </a:pPr>
            <a:r>
              <a:rPr lang="en-US" dirty="0" smtClean="0">
                <a:latin typeface="Arial" panose="020B0604020202020204" pitchFamily="34" charset="0"/>
                <a:cs typeface="Arial" panose="020B0604020202020204" pitchFamily="34" charset="0"/>
              </a:rPr>
              <a:t>What does not work?</a:t>
            </a:r>
            <a:endParaRPr lang="en-US" dirty="0">
              <a:latin typeface="Arial" panose="020B0604020202020204" pitchFamily="34" charset="0"/>
              <a:cs typeface="Arial" panose="020B0604020202020204" pitchFamily="34" charset="0"/>
            </a:endParaRPr>
          </a:p>
        </p:txBody>
      </p:sp>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latin typeface="Arial" panose="020B0604020202020204" pitchFamily="34" charset="0"/>
                <a:cs typeface="Arial" panose="020B0604020202020204" pitchFamily="34" charset="0"/>
              </a:rPr>
              <a:t>Rating scale anchors</a:t>
            </a:r>
          </a:p>
        </p:txBody>
      </p:sp>
      <p:sp>
        <p:nvSpPr>
          <p:cNvPr id="3" name="Content Placeholder 2"/>
          <p:cNvSpPr>
            <a:spLocks noGrp="1"/>
          </p:cNvSpPr>
          <p:nvPr>
            <p:ph idx="1"/>
          </p:nvPr>
        </p:nvSpPr>
        <p:spPr/>
        <p:txBody>
          <a:bodyPr>
            <a:normAutofit lnSpcReduction="10000"/>
          </a:bodyPr>
          <a:lstStyle/>
          <a:p>
            <a:pPr>
              <a:defRPr/>
            </a:pPr>
            <a:r>
              <a:rPr lang="en-US" altLang="en-US" dirty="0" smtClean="0">
                <a:latin typeface="Arial" panose="020B0604020202020204" pitchFamily="34" charset="0"/>
                <a:cs typeface="Arial" panose="020B0604020202020204" pitchFamily="34" charset="0"/>
              </a:rPr>
              <a:t>1 – “I had to do”</a:t>
            </a:r>
          </a:p>
          <a:p>
            <a:pPr>
              <a:defRPr/>
            </a:pPr>
            <a:r>
              <a:rPr lang="en-US" altLang="en-US" dirty="0" smtClean="0">
                <a:latin typeface="Arial" panose="020B0604020202020204" pitchFamily="34" charset="0"/>
                <a:cs typeface="Arial" panose="020B0604020202020204" pitchFamily="34" charset="0"/>
              </a:rPr>
              <a:t>2 – “I had to talk them through”</a:t>
            </a:r>
          </a:p>
          <a:p>
            <a:pPr>
              <a:defRPr/>
            </a:pPr>
            <a:r>
              <a:rPr lang="en-US" altLang="en-US" dirty="0" smtClean="0">
                <a:latin typeface="Arial" panose="020B0604020202020204" pitchFamily="34" charset="0"/>
                <a:cs typeface="Arial" panose="020B0604020202020204" pitchFamily="34" charset="0"/>
              </a:rPr>
              <a:t>3 – “I had to direct them from time to time”</a:t>
            </a:r>
          </a:p>
          <a:p>
            <a:pPr>
              <a:defRPr/>
            </a:pPr>
            <a:r>
              <a:rPr lang="en-US" altLang="en-US" dirty="0" smtClean="0">
                <a:latin typeface="Arial" panose="020B0604020202020204" pitchFamily="34" charset="0"/>
                <a:cs typeface="Arial" panose="020B0604020202020204" pitchFamily="34" charset="0"/>
              </a:rPr>
              <a:t>4 – “I needed to be available just in case”</a:t>
            </a:r>
          </a:p>
          <a:p>
            <a:pPr>
              <a:defRPr/>
            </a:pPr>
            <a:r>
              <a:rPr lang="en-US" altLang="en-US" dirty="0" smtClean="0">
                <a:latin typeface="Arial" panose="020B0604020202020204" pitchFamily="34" charset="0"/>
                <a:cs typeface="Arial" panose="020B0604020202020204" pitchFamily="34" charset="0"/>
              </a:rPr>
              <a:t>5 – “I did not need to be there”</a:t>
            </a:r>
          </a:p>
          <a:p>
            <a:pPr>
              <a:defRPr/>
            </a:pPr>
            <a:endParaRPr lang="en-US" dirty="0" smtClean="0">
              <a:latin typeface="Arial" panose="020B0604020202020204" pitchFamily="34" charset="0"/>
              <a:cs typeface="Arial" panose="020B0604020202020204" pitchFamily="34" charset="0"/>
            </a:endParaRPr>
          </a:p>
          <a:p>
            <a:pPr>
              <a:defRPr/>
            </a:pPr>
            <a:endParaRPr lang="en-US" dirty="0">
              <a:latin typeface="Arial" panose="020B0604020202020204" pitchFamily="34" charset="0"/>
              <a:cs typeface="Arial" panose="020B0604020202020204" pitchFamily="34" charset="0"/>
            </a:endParaRPr>
          </a:p>
          <a:p>
            <a:pPr>
              <a:defRPr/>
            </a:pPr>
            <a:r>
              <a:rPr lang="en-US" dirty="0" smtClean="0">
                <a:latin typeface="Arial" panose="020B0604020202020204" pitchFamily="34" charset="0"/>
                <a:cs typeface="Arial" panose="020B0604020202020204" pitchFamily="34" charset="0"/>
              </a:rPr>
              <a:t>What do you think?</a:t>
            </a:r>
            <a:endParaRPr lang="en-US" dirty="0">
              <a:latin typeface="Arial" panose="020B0604020202020204" pitchFamily="34" charset="0"/>
              <a:cs typeface="Arial" panose="020B0604020202020204" pitchFamily="34" charset="0"/>
            </a:endParaRPr>
          </a:p>
        </p:txBody>
      </p:sp>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latin typeface="Arial" panose="020B0604020202020204" pitchFamily="34" charset="0"/>
                <a:cs typeface="Arial" panose="020B0604020202020204" pitchFamily="34" charset="0"/>
              </a:rPr>
              <a:t>Tools using these anchors</a:t>
            </a:r>
          </a:p>
        </p:txBody>
      </p:sp>
      <p:sp>
        <p:nvSpPr>
          <p:cNvPr id="3" name="Content Placeholder 2"/>
          <p:cNvSpPr>
            <a:spLocks noGrp="1"/>
          </p:cNvSpPr>
          <p:nvPr>
            <p:ph idx="1"/>
          </p:nvPr>
        </p:nvSpPr>
        <p:spPr/>
        <p:txBody>
          <a:bodyPr>
            <a:normAutofit fontScale="77500" lnSpcReduction="20000"/>
          </a:bodyPr>
          <a:lstStyle/>
          <a:p>
            <a:pPr>
              <a:defRPr/>
            </a:pPr>
            <a:r>
              <a:rPr lang="en-US" dirty="0" smtClean="0">
                <a:latin typeface="Arial" panose="020B0604020202020204" pitchFamily="34" charset="0"/>
                <a:cs typeface="Arial" panose="020B0604020202020204" pitchFamily="34" charset="0"/>
              </a:rPr>
              <a:t>O-SCORE – Ottawa Surgical Competency Operating Room Evaluation</a:t>
            </a:r>
          </a:p>
          <a:p>
            <a:pPr lvl="1">
              <a:defRPr/>
            </a:pPr>
            <a:r>
              <a:rPr lang="en-US" sz="1900" dirty="0">
                <a:latin typeface="Arial" panose="020B0604020202020204" pitchFamily="34" charset="0"/>
                <a:cs typeface="Arial" panose="020B0604020202020204" pitchFamily="34" charset="0"/>
              </a:rPr>
              <a:t>Tool to assess the performance of a trainee on one surgical procedure</a:t>
            </a:r>
          </a:p>
          <a:p>
            <a:pPr marL="274220" lvl="1" indent="0">
              <a:buNone/>
              <a:defRPr/>
            </a:pPr>
            <a:endParaRPr lang="en-US" sz="1200" dirty="0">
              <a:latin typeface="Arial" panose="020B0604020202020204" pitchFamily="34" charset="0"/>
              <a:cs typeface="Arial" panose="020B0604020202020204" pitchFamily="34" charset="0"/>
            </a:endParaRPr>
          </a:p>
          <a:p>
            <a:pPr marL="0" indent="-125690">
              <a:buNone/>
              <a:defRPr/>
            </a:pPr>
            <a:r>
              <a:rPr lang="en-US" sz="1600" dirty="0">
                <a:latin typeface="Arial" panose="020B0604020202020204" pitchFamily="34" charset="0"/>
                <a:cs typeface="Arial" panose="020B0604020202020204" pitchFamily="34" charset="0"/>
              </a:rPr>
              <a:t>Gofton W, Dudek N, Wood T, </a:t>
            </a:r>
            <a:r>
              <a:rPr lang="en-US" sz="1600" dirty="0" err="1">
                <a:latin typeface="Arial" panose="020B0604020202020204" pitchFamily="34" charset="0"/>
                <a:cs typeface="Arial" panose="020B0604020202020204" pitchFamily="34" charset="0"/>
              </a:rPr>
              <a:t>Balaa</a:t>
            </a:r>
            <a:r>
              <a:rPr lang="en-US" sz="1600" dirty="0">
                <a:latin typeface="Arial" panose="020B0604020202020204" pitchFamily="34" charset="0"/>
                <a:cs typeface="Arial" panose="020B0604020202020204" pitchFamily="34" charset="0"/>
              </a:rPr>
              <a:t> F, Hamstra S.  The Ottawa Surgical Competency Operating Room Evaluation (O-SCORE): a tool to assess surgical competence.  </a:t>
            </a:r>
            <a:r>
              <a:rPr lang="en-US" sz="1600" i="1" dirty="0">
                <a:latin typeface="Arial" panose="020B0604020202020204" pitchFamily="34" charset="0"/>
                <a:cs typeface="Arial" panose="020B0604020202020204" pitchFamily="34" charset="0"/>
              </a:rPr>
              <a:t>Academic Medicine.  </a:t>
            </a:r>
            <a:r>
              <a:rPr lang="en-US" sz="1600" dirty="0">
                <a:latin typeface="Arial" panose="020B0604020202020204" pitchFamily="34" charset="0"/>
                <a:cs typeface="Arial" panose="020B0604020202020204" pitchFamily="34" charset="0"/>
              </a:rPr>
              <a:t>2012; 87: 1401-1407.</a:t>
            </a:r>
          </a:p>
          <a:p>
            <a:pPr marL="274220" lvl="1" indent="0">
              <a:buNone/>
              <a:defRPr/>
            </a:pPr>
            <a:endParaRPr lang="en-US" sz="1200" dirty="0">
              <a:latin typeface="Arial" panose="020B0604020202020204" pitchFamily="34" charset="0"/>
              <a:cs typeface="Arial" panose="020B0604020202020204" pitchFamily="34" charset="0"/>
            </a:endParaRPr>
          </a:p>
          <a:p>
            <a:pPr>
              <a:defRPr/>
            </a:pPr>
            <a:r>
              <a:rPr lang="en-US" dirty="0" smtClean="0">
                <a:latin typeface="Arial" panose="020B0604020202020204" pitchFamily="34" charset="0"/>
                <a:cs typeface="Arial" panose="020B0604020202020204" pitchFamily="34" charset="0"/>
              </a:rPr>
              <a:t>OCAT – Ottawa Clinic Assessment Tool</a:t>
            </a:r>
          </a:p>
          <a:p>
            <a:pPr lvl="1">
              <a:defRPr/>
            </a:pPr>
            <a:r>
              <a:rPr lang="en-US" sz="1900" dirty="0">
                <a:latin typeface="Arial" panose="020B0604020202020204" pitchFamily="34" charset="0"/>
                <a:cs typeface="Arial" panose="020B0604020202020204" pitchFamily="34" charset="0"/>
              </a:rPr>
              <a:t>Tool to assess the performance of a trainee during one clinic</a:t>
            </a:r>
          </a:p>
          <a:p>
            <a:pPr marL="57131" indent="0">
              <a:buNone/>
              <a:defRPr/>
            </a:pPr>
            <a:endParaRPr lang="en-US" sz="1200" dirty="0">
              <a:latin typeface="Arial" panose="020B0604020202020204" pitchFamily="34" charset="0"/>
              <a:cs typeface="Arial" panose="020B0604020202020204" pitchFamily="34" charset="0"/>
            </a:endParaRPr>
          </a:p>
          <a:p>
            <a:pPr marL="57131" indent="0">
              <a:buNone/>
              <a:defRPr/>
            </a:pPr>
            <a:r>
              <a:rPr lang="en-US" sz="1500" dirty="0">
                <a:latin typeface="Arial" panose="020B0604020202020204" pitchFamily="34" charset="0"/>
                <a:cs typeface="Arial" panose="020B0604020202020204" pitchFamily="34" charset="0"/>
              </a:rPr>
              <a:t>Rekman J, Hamstra S, Dudek N, Wood T, Seabrook C, Gofton W. </a:t>
            </a:r>
            <a:r>
              <a:rPr lang="en-CA" sz="1500" dirty="0">
                <a:latin typeface="Arial" panose="020B0604020202020204" pitchFamily="34" charset="0"/>
                <a:cs typeface="Arial" panose="020B0604020202020204" pitchFamily="34" charset="0"/>
              </a:rPr>
              <a:t>A New Instrument for Assessing Resident Competence in Surgical Clinic: The Ottawa Clinic Assessment Tool (OCAT). </a:t>
            </a:r>
            <a:r>
              <a:rPr lang="en-CA" sz="1500" i="1" dirty="0">
                <a:latin typeface="Arial" panose="020B0604020202020204" pitchFamily="34" charset="0"/>
                <a:cs typeface="Arial" panose="020B0604020202020204" pitchFamily="34" charset="0"/>
              </a:rPr>
              <a:t>Journal of Surgical Education</a:t>
            </a:r>
            <a:r>
              <a:rPr lang="en-CA" sz="1500" dirty="0">
                <a:latin typeface="Arial" panose="020B0604020202020204" pitchFamily="34" charset="0"/>
                <a:cs typeface="Arial" panose="020B0604020202020204" pitchFamily="34" charset="0"/>
              </a:rPr>
              <a:t> </a:t>
            </a:r>
            <a:r>
              <a:rPr lang="en-CA" sz="1600" dirty="0">
                <a:latin typeface="Arial" panose="020B0604020202020204" pitchFamily="34" charset="0"/>
                <a:cs typeface="Arial" panose="020B0604020202020204" pitchFamily="34" charset="0"/>
              </a:rPr>
              <a:t>2016;73(4):575-582.</a:t>
            </a:r>
            <a:r>
              <a:rPr lang="en-CA" sz="1500" dirty="0">
                <a:latin typeface="Arial" panose="020B0604020202020204" pitchFamily="34" charset="0"/>
                <a:cs typeface="Arial" panose="020B0604020202020204" pitchFamily="34" charset="0"/>
              </a:rPr>
              <a:t> </a:t>
            </a:r>
          </a:p>
          <a:p>
            <a:pPr marL="457023" lvl="1" indent="0">
              <a:buNone/>
              <a:defRPr/>
            </a:pPr>
            <a:endParaRPr lang="en-US" sz="1200" dirty="0">
              <a:latin typeface="Arial" panose="020B0604020202020204" pitchFamily="34" charset="0"/>
              <a:cs typeface="Arial" panose="020B0604020202020204" pitchFamily="34" charset="0"/>
            </a:endParaRPr>
          </a:p>
          <a:p>
            <a:pPr>
              <a:defRPr/>
            </a:pPr>
            <a:r>
              <a:rPr lang="en-US" dirty="0" smtClean="0">
                <a:latin typeface="Arial" panose="020B0604020202020204" pitchFamily="34" charset="0"/>
                <a:cs typeface="Arial" panose="020B0604020202020204" pitchFamily="34" charset="0"/>
              </a:rPr>
              <a:t>OBAT – Ontario Bronchoscopy Assessment Tool</a:t>
            </a:r>
          </a:p>
          <a:p>
            <a:pPr lvl="1">
              <a:defRPr/>
            </a:pPr>
            <a:r>
              <a:rPr lang="en-US" sz="1900" dirty="0">
                <a:latin typeface="Arial" panose="020B0604020202020204" pitchFamily="34" charset="0"/>
                <a:cs typeface="Arial" panose="020B0604020202020204" pitchFamily="34" charset="0"/>
              </a:rPr>
              <a:t>Tool to assess the performance of a trainee on one bronchoscopy</a:t>
            </a:r>
            <a:endParaRPr lang="en-US" dirty="0" smtClean="0">
              <a:latin typeface="Arial" panose="020B0604020202020204" pitchFamily="34" charset="0"/>
              <a:cs typeface="Arial" panose="020B0604020202020204" pitchFamily="34" charset="0"/>
            </a:endParaRPr>
          </a:p>
          <a:p>
            <a:pPr marL="57131" indent="0">
              <a:buNone/>
              <a:defRPr/>
            </a:pPr>
            <a:endParaRPr lang="en-US" sz="1200" dirty="0">
              <a:latin typeface="Arial" panose="020B0604020202020204" pitchFamily="34" charset="0"/>
              <a:cs typeface="Arial" panose="020B0604020202020204" pitchFamily="34" charset="0"/>
            </a:endParaRPr>
          </a:p>
          <a:p>
            <a:pPr marL="57131" indent="0">
              <a:buNone/>
              <a:defRPr/>
            </a:pPr>
            <a:r>
              <a:rPr lang="en-US" sz="1500" dirty="0">
                <a:latin typeface="Arial" panose="020B0604020202020204" pitchFamily="34" charset="0"/>
                <a:cs typeface="Arial" panose="020B0604020202020204" pitchFamily="34" charset="0"/>
              </a:rPr>
              <a:t>Voduc N, Dudek N, Parker CM, Sharma KB, Wood TJ. Development and validation of a bronchoscopy competence assessment tool in a clinical setting. </a:t>
            </a:r>
            <a:r>
              <a:rPr lang="en-US" sz="1500" i="1" dirty="0">
                <a:latin typeface="Arial" panose="020B0604020202020204" pitchFamily="34" charset="0"/>
                <a:cs typeface="Arial" panose="020B0604020202020204" pitchFamily="34" charset="0"/>
              </a:rPr>
              <a:t>Annals of the American Thoracic Society</a:t>
            </a:r>
            <a:r>
              <a:rPr lang="en-US" sz="1500" dirty="0">
                <a:latin typeface="Arial" panose="020B0604020202020204" pitchFamily="34" charset="0"/>
                <a:cs typeface="Arial" panose="020B0604020202020204" pitchFamily="34" charset="0"/>
              </a:rPr>
              <a:t>. 2016;13(4):495-501.</a:t>
            </a:r>
          </a:p>
          <a:p>
            <a:pPr marL="57131" indent="0">
              <a:buNone/>
              <a:defRPr/>
            </a:pPr>
            <a:endParaRPr lang="en-US" dirty="0" smtClean="0">
              <a:latin typeface="Arial" panose="020B0604020202020204" pitchFamily="34" charset="0"/>
              <a:cs typeface="Arial" panose="020B0604020202020204" pitchFamily="34" charset="0"/>
            </a:endParaRPr>
          </a:p>
        </p:txBody>
      </p:sp>
    </p:spTree>
    <p:custDataLst>
      <p:tags r:id="rId1"/>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785149"/>
            <a:ext cx="7954168" cy="507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CA" sz="3200" dirty="0"/>
              <a:t>Attributions and Contact Us </a:t>
            </a:r>
          </a:p>
        </p:txBody>
      </p:sp>
      <p:sp>
        <p:nvSpPr>
          <p:cNvPr id="3" name="Content Placeholder 2"/>
          <p:cNvSpPr>
            <a:spLocks noGrp="1"/>
          </p:cNvSpPr>
          <p:nvPr>
            <p:ph type="body" sz="half" idx="4294967295"/>
          </p:nvPr>
        </p:nvSpPr>
        <p:spPr>
          <a:xfrm>
            <a:off x="1615440" y="2331720"/>
            <a:ext cx="9906000" cy="4358640"/>
          </a:xfrm>
        </p:spPr>
        <p:txBody>
          <a:bodyPr>
            <a:normAutofit/>
          </a:bodyPr>
          <a:lstStyle/>
          <a:p>
            <a:pPr marL="0" indent="0">
              <a:buNone/>
            </a:pPr>
            <a:r>
              <a:rPr lang="en-CA" sz="2400" dirty="0">
                <a:latin typeface="Arial" panose="020B0604020202020204" pitchFamily="34" charset="0"/>
                <a:cs typeface="Arial" panose="020B0604020202020204" pitchFamily="34" charset="0"/>
              </a:rPr>
              <a:t>This presentation was developed for your CBD faculty development needs, non-commercial creative commons use, and dissemination. Please attribute source material as:</a:t>
            </a:r>
          </a:p>
          <a:p>
            <a:pPr marL="0" indent="0">
              <a:buNone/>
            </a:pPr>
            <a:r>
              <a:rPr lang="en-CA" sz="1700" dirty="0">
                <a:latin typeface="Arial" panose="020B0604020202020204" pitchFamily="34" charset="0"/>
                <a:cs typeface="Arial" panose="020B0604020202020204" pitchFamily="34" charset="0"/>
              </a:rPr>
              <a:t>Dudek, N., Gofton, W., and Bhanji, F. (2017). </a:t>
            </a:r>
            <a:r>
              <a:rPr lang="en-CA" sz="1700" dirty="0" smtClean="0">
                <a:latin typeface="Arial" panose="020B0604020202020204" pitchFamily="34" charset="0"/>
                <a:cs typeface="Arial" panose="020B0604020202020204" pitchFamily="34" charset="0"/>
              </a:rPr>
              <a:t>Workplace-Based </a:t>
            </a:r>
            <a:r>
              <a:rPr lang="en-CA" sz="1700" dirty="0">
                <a:latin typeface="Arial" panose="020B0604020202020204" pitchFamily="34" charset="0"/>
                <a:cs typeface="Arial" panose="020B0604020202020204" pitchFamily="34" charset="0"/>
              </a:rPr>
              <a:t>Assessment Practical Implications.</a:t>
            </a:r>
            <a:r>
              <a:rPr lang="en-CA" sz="1700" i="1" dirty="0">
                <a:latin typeface="Arial" panose="020B0604020202020204" pitchFamily="34" charset="0"/>
                <a:cs typeface="Arial" panose="020B0604020202020204" pitchFamily="34" charset="0"/>
              </a:rPr>
              <a:t> </a:t>
            </a:r>
            <a:r>
              <a:rPr lang="en-CA" sz="1700" dirty="0">
                <a:latin typeface="Arial" panose="020B0604020202020204" pitchFamily="34" charset="0"/>
                <a:cs typeface="Arial" panose="020B0604020202020204" pitchFamily="34" charset="0"/>
              </a:rPr>
              <a:t>[presentation] Ottawa: </a:t>
            </a:r>
            <a:r>
              <a:rPr lang="en-CA" sz="1700" i="1" dirty="0">
                <a:latin typeface="Arial" panose="020B0604020202020204" pitchFamily="34" charset="0"/>
                <a:cs typeface="Arial" panose="020B0604020202020204" pitchFamily="34" charset="0"/>
              </a:rPr>
              <a:t>The Royal College of Physicians and Surgeons Canada. </a:t>
            </a:r>
            <a:r>
              <a:rPr lang="en-CA" sz="1700" dirty="0">
                <a:latin typeface="Arial" panose="020B0604020202020204" pitchFamily="34" charset="0"/>
                <a:cs typeface="Arial" panose="020B0604020202020204" pitchFamily="34" charset="0"/>
              </a:rPr>
              <a:t>Available at: </a:t>
            </a:r>
            <a:r>
              <a:rPr lang="en-CA" sz="1700" dirty="0">
                <a:latin typeface="Arial" panose="020B0604020202020204" pitchFamily="34" charset="0"/>
                <a:cs typeface="Arial" panose="020B0604020202020204" pitchFamily="34" charset="0"/>
                <a:hlinkClick r:id="rId3"/>
              </a:rPr>
              <a:t>http://</a:t>
            </a:r>
            <a:r>
              <a:rPr lang="en-CA" sz="1700" dirty="0" smtClean="0">
                <a:latin typeface="Arial" panose="020B0604020202020204" pitchFamily="34" charset="0"/>
                <a:cs typeface="Arial" panose="020B0604020202020204" pitchFamily="34" charset="0"/>
                <a:hlinkClick r:id="rId3"/>
              </a:rPr>
              <a:t>www.royalcollege.ca/rcsite/documents/cbd/work-based-assessment-practical-implications-program-directors-e.pptx</a:t>
            </a:r>
            <a:r>
              <a:rPr lang="en-CA" sz="1700" dirty="0" smtClean="0">
                <a:latin typeface="Arial" panose="020B0604020202020204" pitchFamily="34" charset="0"/>
                <a:cs typeface="Arial" panose="020B0604020202020204" pitchFamily="34" charset="0"/>
              </a:rPr>
              <a:t> </a:t>
            </a:r>
            <a:endParaRPr lang="en-CA" sz="2400" dirty="0">
              <a:latin typeface="Arial" panose="020B0604020202020204" pitchFamily="34" charset="0"/>
              <a:cs typeface="Arial" panose="020B0604020202020204" pitchFamily="34" charset="0"/>
            </a:endParaRPr>
          </a:p>
          <a:p>
            <a:pPr marL="0" indent="0">
              <a:buNone/>
            </a:pPr>
            <a:r>
              <a:rPr lang="en-CA" sz="2400" dirty="0">
                <a:latin typeface="Arial" panose="020B0604020202020204" pitchFamily="34" charset="0"/>
                <a:cs typeface="Arial" panose="020B0604020202020204" pitchFamily="34" charset="0"/>
              </a:rPr>
              <a:t>Need to talk about WBA and your medical education program? Email our Clinician Educators </a:t>
            </a:r>
          </a:p>
          <a:p>
            <a:pPr marL="0" indent="0">
              <a:buNone/>
            </a:pPr>
            <a:r>
              <a:rPr lang="en-CA" sz="2400" dirty="0">
                <a:latin typeface="Arial" panose="020B0604020202020204" pitchFamily="34" charset="0"/>
                <a:cs typeface="Arial" panose="020B0604020202020204" pitchFamily="34" charset="0"/>
              </a:rPr>
              <a:t>Nancy Dudek MD, MEd, FRCPC </a:t>
            </a:r>
            <a:r>
              <a:rPr lang="en-US" sz="2400" u="sng" dirty="0">
                <a:latin typeface="Arial" panose="020B0604020202020204" pitchFamily="34" charset="0"/>
                <a:cs typeface="Arial" panose="020B0604020202020204" pitchFamily="34" charset="0"/>
                <a:hlinkClick r:id="rId4"/>
              </a:rPr>
              <a:t>ndudek@toh.ca</a:t>
            </a:r>
            <a:r>
              <a:rPr lang="en-CA" sz="2400" dirty="0">
                <a:latin typeface="Arial" panose="020B0604020202020204" pitchFamily="34" charset="0"/>
                <a:cs typeface="Arial" panose="020B0604020202020204" pitchFamily="34" charset="0"/>
              </a:rPr>
              <a:t>  </a:t>
            </a:r>
          </a:p>
          <a:p>
            <a:pPr marL="0" indent="0">
              <a:buNone/>
            </a:pPr>
            <a:r>
              <a:rPr lang="en-CA" sz="2400" dirty="0">
                <a:latin typeface="Arial" panose="020B0604020202020204" pitchFamily="34" charset="0"/>
                <a:cs typeface="Arial" panose="020B0604020202020204" pitchFamily="34" charset="0"/>
              </a:rPr>
              <a:t>Wade Gofton MD, MEd, FRCSC </a:t>
            </a:r>
            <a:r>
              <a:rPr lang="en-CA" sz="2400" u="sng" dirty="0">
                <a:latin typeface="Arial" panose="020B0604020202020204" pitchFamily="34" charset="0"/>
                <a:cs typeface="Arial" panose="020B0604020202020204" pitchFamily="34" charset="0"/>
                <a:hlinkClick r:id="rId5"/>
              </a:rPr>
              <a:t>wgofton@toh.ca</a:t>
            </a:r>
            <a:endParaRPr lang="en-CA" sz="24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4308422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4">
            <a:extLst>
              <a:ext uri="{28A0092B-C50C-407E-A947-70E740481C1C}">
                <a14:useLocalDpi xmlns:a14="http://schemas.microsoft.com/office/drawing/2010/main" val="0"/>
              </a:ext>
            </a:extLst>
          </a:blip>
          <a:srcRect l="3436" t="15749" r="51157" b="36029"/>
          <a:stretch>
            <a:fillRect/>
          </a:stretch>
        </p:blipFill>
        <p:spPr bwMode="auto">
          <a:xfrm>
            <a:off x="1066820" y="1208117"/>
            <a:ext cx="8519161" cy="4239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4">
            <a:extLst>
              <a:ext uri="{28A0092B-C50C-407E-A947-70E740481C1C}">
                <a14:useLocalDpi xmlns:a14="http://schemas.microsoft.com/office/drawing/2010/main" val="0"/>
              </a:ext>
            </a:extLst>
          </a:blip>
          <a:srcRect l="3436" t="63496" r="51157" b="6758"/>
          <a:stretch>
            <a:fillRect/>
          </a:stretch>
        </p:blipFill>
        <p:spPr bwMode="auto">
          <a:xfrm>
            <a:off x="1355634" y="1609959"/>
            <a:ext cx="9227719" cy="3309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latin typeface="Arial" panose="020B0604020202020204" pitchFamily="34" charset="0"/>
                <a:cs typeface="Arial" panose="020B0604020202020204" pitchFamily="34" charset="0"/>
              </a:rPr>
              <a:t>Do they work?</a:t>
            </a:r>
          </a:p>
        </p:txBody>
      </p:sp>
      <p:sp>
        <p:nvSpPr>
          <p:cNvPr id="3" name="Content Placeholder 2"/>
          <p:cNvSpPr>
            <a:spLocks noGrp="1"/>
          </p:cNvSpPr>
          <p:nvPr>
            <p:ph idx="1"/>
          </p:nvPr>
        </p:nvSpPr>
        <p:spPr>
          <a:xfrm>
            <a:off x="2088447" y="2301240"/>
            <a:ext cx="9265356" cy="3550920"/>
          </a:xfrm>
        </p:spPr>
        <p:txBody>
          <a:bodyPr>
            <a:normAutofit fontScale="85000" lnSpcReduction="20000"/>
          </a:bodyPr>
          <a:lstStyle/>
          <a:p>
            <a:pPr>
              <a:defRPr/>
            </a:pPr>
            <a:r>
              <a:rPr lang="en-US" dirty="0" smtClean="0">
                <a:latin typeface="Arial" panose="020B0604020202020204" pitchFamily="34" charset="0"/>
                <a:cs typeface="Arial" panose="020B0604020202020204" pitchFamily="34" charset="0"/>
              </a:rPr>
              <a:t>Highly reliable &amp; excellent evidence for validity</a:t>
            </a:r>
          </a:p>
          <a:p>
            <a:pPr lvl="1">
              <a:defRPr/>
            </a:pPr>
            <a:r>
              <a:rPr lang="en-US" dirty="0" smtClean="0">
                <a:latin typeface="Arial" panose="020B0604020202020204" pitchFamily="34" charset="0"/>
                <a:cs typeface="Arial" panose="020B0604020202020204" pitchFamily="34" charset="0"/>
              </a:rPr>
              <a:t>A large improvement on most other assessment tools</a:t>
            </a:r>
          </a:p>
          <a:p>
            <a:pPr lvl="1">
              <a:defRPr/>
            </a:pPr>
            <a:endParaRPr lang="en-US" dirty="0" smtClean="0">
              <a:latin typeface="Arial" panose="020B0604020202020204" pitchFamily="34" charset="0"/>
              <a:cs typeface="Arial" panose="020B0604020202020204" pitchFamily="34" charset="0"/>
            </a:endParaRPr>
          </a:p>
          <a:p>
            <a:pPr>
              <a:defRPr/>
            </a:pPr>
            <a:r>
              <a:rPr lang="en-US" dirty="0" smtClean="0">
                <a:latin typeface="Arial" panose="020B0604020202020204" pitchFamily="34" charset="0"/>
                <a:cs typeface="Arial" panose="020B0604020202020204" pitchFamily="34" charset="0"/>
              </a:rPr>
              <a:t>Do not need rater training beyond reading the instructions</a:t>
            </a:r>
          </a:p>
          <a:p>
            <a:pPr>
              <a:defRPr/>
            </a:pPr>
            <a:endParaRPr lang="en-US" dirty="0" smtClean="0">
              <a:latin typeface="Arial" panose="020B0604020202020204" pitchFamily="34" charset="0"/>
              <a:cs typeface="Arial" panose="020B0604020202020204" pitchFamily="34" charset="0"/>
            </a:endParaRPr>
          </a:p>
          <a:p>
            <a:pPr>
              <a:defRPr/>
            </a:pPr>
            <a:r>
              <a:rPr lang="en-US" dirty="0">
                <a:latin typeface="Arial" panose="020B0604020202020204" pitchFamily="34" charset="0"/>
                <a:cs typeface="Arial" panose="020B0604020202020204" pitchFamily="34" charset="0"/>
              </a:rPr>
              <a:t>Residents accept “low marks</a:t>
            </a:r>
            <a:r>
              <a:rPr lang="en-US" dirty="0" smtClean="0">
                <a:latin typeface="Arial" panose="020B0604020202020204" pitchFamily="34" charset="0"/>
                <a:cs typeface="Arial" panose="020B0604020202020204" pitchFamily="34" charset="0"/>
              </a:rPr>
              <a:t>”</a:t>
            </a:r>
          </a:p>
          <a:p>
            <a:pPr>
              <a:defRPr/>
            </a:pPr>
            <a:endParaRPr lang="en-US" dirty="0">
              <a:latin typeface="Arial" panose="020B0604020202020204" pitchFamily="34" charset="0"/>
              <a:cs typeface="Arial" panose="020B0604020202020204" pitchFamily="34" charset="0"/>
            </a:endParaRPr>
          </a:p>
          <a:p>
            <a:pPr>
              <a:defRPr/>
            </a:pPr>
            <a:r>
              <a:rPr lang="en-US" dirty="0" smtClean="0">
                <a:latin typeface="Arial" panose="020B0604020202020204" pitchFamily="34" charset="0"/>
                <a:cs typeface="Arial" panose="020B0604020202020204" pitchFamily="34" charset="0"/>
              </a:rPr>
              <a:t>Staff uses whole scale</a:t>
            </a:r>
          </a:p>
          <a:p>
            <a:pPr>
              <a:defRPr/>
            </a:pPr>
            <a:endParaRPr lang="en-US" dirty="0">
              <a:latin typeface="Arial" panose="020B0604020202020204" pitchFamily="34" charset="0"/>
              <a:cs typeface="Arial" panose="020B0604020202020204" pitchFamily="34" charset="0"/>
            </a:endParaRPr>
          </a:p>
          <a:p>
            <a:pPr>
              <a:defRPr/>
            </a:pPr>
            <a:r>
              <a:rPr lang="en-US" dirty="0" smtClean="0">
                <a:latin typeface="Arial" panose="020B0604020202020204" pitchFamily="34" charset="0"/>
                <a:cs typeface="Arial" panose="020B0604020202020204" pitchFamily="34" charset="0"/>
              </a:rPr>
              <a:t>Residents note increased daily feedback when these tools used</a:t>
            </a:r>
          </a:p>
          <a:p>
            <a:pPr marL="0" indent="0">
              <a:buNone/>
              <a:defRPr/>
            </a:pPr>
            <a:endParaRPr lang="en-US" dirty="0" smtClean="0">
              <a:latin typeface="Arial" panose="020B0604020202020204" pitchFamily="34" charset="0"/>
              <a:cs typeface="Arial" panose="020B0604020202020204" pitchFamily="34" charset="0"/>
            </a:endParaRPr>
          </a:p>
          <a:p>
            <a:pPr>
              <a:defRPr/>
            </a:pPr>
            <a:endParaRPr lang="en-US" dirty="0">
              <a:latin typeface="Arial" panose="020B0604020202020204" pitchFamily="34" charset="0"/>
              <a:cs typeface="Arial" panose="020B0604020202020204" pitchFamily="34" charset="0"/>
            </a:endParaRPr>
          </a:p>
        </p:txBody>
      </p:sp>
    </p:spTree>
    <p:custDataLst>
      <p:tags r:id="rId1"/>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latin typeface="Arial" panose="020B0604020202020204" pitchFamily="34" charset="0"/>
                <a:cs typeface="Arial" panose="020B0604020202020204" pitchFamily="34" charset="0"/>
              </a:rPr>
              <a:t>Other work</a:t>
            </a:r>
          </a:p>
        </p:txBody>
      </p:sp>
      <p:sp>
        <p:nvSpPr>
          <p:cNvPr id="3" name="Content Placeholder 2"/>
          <p:cNvSpPr>
            <a:spLocks noGrp="1"/>
          </p:cNvSpPr>
          <p:nvPr>
            <p:ph idx="1"/>
          </p:nvPr>
        </p:nvSpPr>
        <p:spPr/>
        <p:txBody>
          <a:bodyPr/>
          <a:lstStyle/>
          <a:p>
            <a:pPr>
              <a:defRPr/>
            </a:pPr>
            <a:r>
              <a:rPr lang="en-US" dirty="0" smtClean="0">
                <a:latin typeface="Arial" panose="020B0604020202020204" pitchFamily="34" charset="0"/>
                <a:cs typeface="Arial" panose="020B0604020202020204" pitchFamily="34" charset="0"/>
              </a:rPr>
              <a:t>Study with three commonly used workplace-based assessment tools</a:t>
            </a:r>
          </a:p>
          <a:p>
            <a:pPr lvl="1">
              <a:defRPr/>
            </a:pPr>
            <a:r>
              <a:rPr lang="en-US" dirty="0" smtClean="0">
                <a:latin typeface="Arial" panose="020B0604020202020204" pitchFamily="34" charset="0"/>
                <a:cs typeface="Arial" panose="020B0604020202020204" pitchFamily="34" charset="0"/>
              </a:rPr>
              <a:t>Changed the traditional ratings scale anchors to align with increasing independence</a:t>
            </a:r>
          </a:p>
          <a:p>
            <a:pPr lvl="1">
              <a:defRPr/>
            </a:pPr>
            <a:r>
              <a:rPr lang="en-US" dirty="0" smtClean="0">
                <a:latin typeface="Arial" panose="020B0604020202020204" pitchFamily="34" charset="0"/>
                <a:cs typeface="Arial" panose="020B0604020202020204" pitchFamily="34" charset="0"/>
              </a:rPr>
              <a:t>Compared the reliability of the tools with the two different rating scale anchors</a:t>
            </a:r>
          </a:p>
          <a:p>
            <a:pPr lvl="2">
              <a:defRPr/>
            </a:pPr>
            <a:r>
              <a:rPr lang="en-US" dirty="0" smtClean="0">
                <a:latin typeface="Arial" panose="020B0604020202020204" pitchFamily="34" charset="0"/>
                <a:cs typeface="Arial" panose="020B0604020202020204" pitchFamily="34" charset="0"/>
              </a:rPr>
              <a:t>Significantly increased reliability with new anchors </a:t>
            </a:r>
          </a:p>
          <a:p>
            <a:pPr lvl="2">
              <a:defRPr/>
            </a:pPr>
            <a:endParaRPr lang="en-US" dirty="0">
              <a:latin typeface="Arial" panose="020B0604020202020204" pitchFamily="34" charset="0"/>
              <a:cs typeface="Arial" panose="020B0604020202020204" pitchFamily="34" charset="0"/>
            </a:endParaRPr>
          </a:p>
          <a:p>
            <a:pPr marL="274220" lvl="1" indent="0">
              <a:buNone/>
              <a:defRPr/>
            </a:pPr>
            <a:r>
              <a:rPr lang="en-US" sz="1500" dirty="0">
                <a:latin typeface="Arial" panose="020B0604020202020204" pitchFamily="34" charset="0"/>
                <a:cs typeface="Arial" panose="020B0604020202020204" pitchFamily="34" charset="0"/>
              </a:rPr>
              <a:t>Crossley J, Johnson G, Booth J, Wade W.  Good questions, good answers: construct alignment improves the performance of workplace-based assessment scales.  </a:t>
            </a:r>
            <a:r>
              <a:rPr lang="en-US" sz="1500" i="1" dirty="0">
                <a:latin typeface="Arial" panose="020B0604020202020204" pitchFamily="34" charset="0"/>
                <a:cs typeface="Arial" panose="020B0604020202020204" pitchFamily="34" charset="0"/>
              </a:rPr>
              <a:t>Medical Education.  </a:t>
            </a:r>
            <a:r>
              <a:rPr lang="en-US" sz="1500" dirty="0">
                <a:latin typeface="Arial" panose="020B0604020202020204" pitchFamily="34" charset="0"/>
                <a:cs typeface="Arial" panose="020B0604020202020204" pitchFamily="34" charset="0"/>
              </a:rPr>
              <a:t>2011; 45: 560-569.  </a:t>
            </a:r>
          </a:p>
          <a:p>
            <a:pPr marL="274220" lvl="1" indent="0">
              <a:buNone/>
              <a:defRPr/>
            </a:pPr>
            <a:endParaRPr lang="en-US" dirty="0" smtClean="0">
              <a:latin typeface="Arial" panose="020B0604020202020204" pitchFamily="34" charset="0"/>
              <a:cs typeface="Arial" panose="020B0604020202020204" pitchFamily="34" charset="0"/>
            </a:endParaRPr>
          </a:p>
        </p:txBody>
      </p:sp>
    </p:spTree>
    <p:custDataLst>
      <p:tags r:id="rId1"/>
    </p:custData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417" y="2636839"/>
            <a:ext cx="10972800" cy="990600"/>
          </a:xfrm>
        </p:spPr>
        <p:txBody>
          <a:bodyPr>
            <a:noAutofit/>
          </a:bodyPr>
          <a:lstStyle/>
          <a:p>
            <a:pPr algn="ctr">
              <a:defRPr/>
            </a:pPr>
            <a:r>
              <a:rPr lang="en-US" dirty="0">
                <a:latin typeface="Arial" panose="020B0604020202020204" pitchFamily="34" charset="0"/>
                <a:cs typeface="Arial" panose="020B0604020202020204" pitchFamily="34" charset="0"/>
              </a:rPr>
              <a:t>Why do these scales seem to work?</a:t>
            </a:r>
          </a:p>
        </p:txBody>
      </p:sp>
    </p:spTree>
    <p:custDataLst>
      <p:tags r:id="rId1"/>
    </p:custData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latin typeface="Arial" panose="020B0604020202020204" pitchFamily="34" charset="0"/>
                <a:cs typeface="Arial" panose="020B0604020202020204" pitchFamily="34" charset="0"/>
              </a:rPr>
              <a:t>Entrustment</a:t>
            </a:r>
          </a:p>
        </p:txBody>
      </p:sp>
      <p:pic>
        <p:nvPicPr>
          <p:cNvPr id="2050" name="Picture 2" descr="U:\00-CBD Work\WBA TTT images and citation\Car-key-handov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8983" y="2506609"/>
            <a:ext cx="6646312" cy="374457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latin typeface="Arial" panose="020B0604020202020204" pitchFamily="34" charset="0"/>
                <a:cs typeface="Arial" panose="020B0604020202020204" pitchFamily="34" charset="0"/>
              </a:rPr>
              <a:t>Potential Reasons</a:t>
            </a:r>
          </a:p>
        </p:txBody>
      </p:sp>
      <p:sp>
        <p:nvSpPr>
          <p:cNvPr id="3" name="Content Placeholder 2"/>
          <p:cNvSpPr>
            <a:spLocks noGrp="1"/>
          </p:cNvSpPr>
          <p:nvPr>
            <p:ph sz="half" idx="1"/>
          </p:nvPr>
        </p:nvSpPr>
        <p:spPr/>
        <p:txBody>
          <a:bodyPr/>
          <a:lstStyle/>
          <a:p>
            <a:pPr>
              <a:defRPr/>
            </a:pPr>
            <a:r>
              <a:rPr lang="en-US" sz="2000" dirty="0">
                <a:latin typeface="Arial" panose="020B0604020202020204" pitchFamily="34" charset="0"/>
                <a:cs typeface="Arial" panose="020B0604020202020204" pitchFamily="34" charset="0"/>
              </a:rPr>
              <a:t>Mirror how we think</a:t>
            </a:r>
          </a:p>
          <a:p>
            <a:pPr lvl="1">
              <a:defRPr/>
            </a:pPr>
            <a:r>
              <a:rPr lang="en-US" sz="2000" dirty="0">
                <a:latin typeface="Arial" panose="020B0604020202020204" pitchFamily="34" charset="0"/>
                <a:cs typeface="Arial" panose="020B0604020202020204" pitchFamily="34" charset="0"/>
              </a:rPr>
              <a:t>Construct alignment</a:t>
            </a:r>
          </a:p>
          <a:p>
            <a:pPr lvl="1">
              <a:defRPr/>
            </a:pPr>
            <a:r>
              <a:rPr lang="en-US" sz="2000" dirty="0">
                <a:latin typeface="Arial" panose="020B0604020202020204" pitchFamily="34" charset="0"/>
                <a:cs typeface="Arial" panose="020B0604020202020204" pitchFamily="34" charset="0"/>
              </a:rPr>
              <a:t>Less translation</a:t>
            </a:r>
          </a:p>
          <a:p>
            <a:pPr lvl="1">
              <a:defRPr/>
            </a:pPr>
            <a:endParaRPr lang="en-US" sz="2000" dirty="0">
              <a:latin typeface="Arial" panose="020B0604020202020204" pitchFamily="34" charset="0"/>
              <a:cs typeface="Arial" panose="020B0604020202020204" pitchFamily="34" charset="0"/>
            </a:endParaRPr>
          </a:p>
          <a:p>
            <a:pPr>
              <a:defRPr/>
            </a:pPr>
            <a:r>
              <a:rPr lang="en-US" sz="2000" dirty="0">
                <a:latin typeface="Arial" panose="020B0604020202020204" pitchFamily="34" charset="0"/>
                <a:cs typeface="Arial" panose="020B0604020202020204" pitchFamily="34" charset="0"/>
              </a:rPr>
              <a:t>Rely on rater’s clinical expertise</a:t>
            </a:r>
          </a:p>
          <a:p>
            <a:pPr lvl="1">
              <a:defRPr/>
            </a:pPr>
            <a:r>
              <a:rPr lang="en-US" sz="2000" dirty="0">
                <a:latin typeface="Arial" panose="020B0604020202020204" pitchFamily="34" charset="0"/>
                <a:cs typeface="Arial" panose="020B0604020202020204" pitchFamily="34" charset="0"/>
              </a:rPr>
              <a:t>Less reliance on rater training (which has proven unsuccessful)</a:t>
            </a:r>
          </a:p>
          <a:p>
            <a:pPr lvl="1">
              <a:defRPr/>
            </a:pPr>
            <a:endParaRPr lang="en-US" sz="2000" dirty="0">
              <a:latin typeface="Arial" panose="020B0604020202020204" pitchFamily="34" charset="0"/>
              <a:cs typeface="Arial" panose="020B0604020202020204" pitchFamily="34" charset="0"/>
            </a:endParaRPr>
          </a:p>
          <a:p>
            <a:pPr>
              <a:defRPr/>
            </a:pPr>
            <a:r>
              <a:rPr lang="en-US" sz="2000" dirty="0">
                <a:latin typeface="Arial" panose="020B0604020202020204" pitchFamily="34" charset="0"/>
                <a:cs typeface="Arial" panose="020B0604020202020204" pitchFamily="34" charset="0"/>
              </a:rPr>
              <a:t>Used in low stakes, repetitive assessment</a:t>
            </a:r>
          </a:p>
          <a:p>
            <a:pPr>
              <a:defRPr/>
            </a:pPr>
            <a:endParaRPr lang="en-US" dirty="0" smtClean="0">
              <a:latin typeface="Arial" panose="020B0604020202020204" pitchFamily="34" charset="0"/>
              <a:cs typeface="Arial" panose="020B0604020202020204" pitchFamily="34" charset="0"/>
            </a:endParaRPr>
          </a:p>
          <a:p>
            <a:pPr lvl="1">
              <a:defRPr/>
            </a:pPr>
            <a:endParaRPr lang="en-US" dirty="0" smtClean="0">
              <a:latin typeface="Arial" panose="020B0604020202020204" pitchFamily="34" charset="0"/>
              <a:cs typeface="Arial" panose="020B0604020202020204" pitchFamily="34" charset="0"/>
            </a:endParaRPr>
          </a:p>
          <a:p>
            <a:pPr>
              <a:defRPr/>
            </a:pPr>
            <a:endParaRPr lang="en-US" dirty="0" smtClean="0">
              <a:latin typeface="Arial" panose="020B0604020202020204" pitchFamily="34" charset="0"/>
              <a:cs typeface="Arial" panose="020B0604020202020204" pitchFamily="34" charset="0"/>
            </a:endParaRPr>
          </a:p>
          <a:p>
            <a:pPr lvl="1">
              <a:defRPr/>
            </a:pPr>
            <a:endParaRPr lang="en-US" dirty="0" smtClean="0">
              <a:latin typeface="Arial" panose="020B0604020202020204" pitchFamily="34" charset="0"/>
              <a:cs typeface="Arial" panose="020B0604020202020204" pitchFamily="34" charset="0"/>
            </a:endParaRPr>
          </a:p>
          <a:p>
            <a:pPr>
              <a:defRPr/>
            </a:pPr>
            <a:endParaRPr lang="en-US" dirty="0" smtClean="0">
              <a:latin typeface="Arial" panose="020B0604020202020204" pitchFamily="34" charset="0"/>
              <a:cs typeface="Arial" panose="020B0604020202020204" pitchFamily="34" charset="0"/>
            </a:endParaRPr>
          </a:p>
          <a:p>
            <a:pPr>
              <a:defRPr/>
            </a:pPr>
            <a:endParaRPr lang="en-US" dirty="0" smtClean="0">
              <a:latin typeface="Arial" panose="020B0604020202020204" pitchFamily="34" charset="0"/>
              <a:cs typeface="Arial" panose="020B0604020202020204" pitchFamily="34" charset="0"/>
            </a:endParaRPr>
          </a:p>
          <a:p>
            <a:pPr>
              <a:defRPr/>
            </a:pPr>
            <a:endParaRPr lang="en-US" dirty="0">
              <a:latin typeface="Arial" panose="020B0604020202020204" pitchFamily="34" charset="0"/>
              <a:cs typeface="Arial" panose="020B0604020202020204" pitchFamily="34" charset="0"/>
            </a:endParaRPr>
          </a:p>
        </p:txBody>
      </p:sp>
      <p:sp>
        <p:nvSpPr>
          <p:cNvPr id="5" name="Content Placeholder 4"/>
          <p:cNvSpPr>
            <a:spLocks noGrp="1"/>
          </p:cNvSpPr>
          <p:nvPr>
            <p:ph sz="half" idx="2"/>
          </p:nvPr>
        </p:nvSpPr>
        <p:spPr/>
        <p:txBody>
          <a:bodyPr/>
          <a:lstStyle/>
          <a:p>
            <a:pPr>
              <a:defRPr/>
            </a:pPr>
            <a:r>
              <a:rPr lang="en-US" sz="2000" dirty="0">
                <a:latin typeface="Arial" panose="020B0604020202020204" pitchFamily="34" charset="0"/>
                <a:cs typeface="Arial" panose="020B0604020202020204" pitchFamily="34" charset="0"/>
              </a:rPr>
              <a:t>Fit into milestone progression</a:t>
            </a:r>
          </a:p>
          <a:p>
            <a:pPr lvl="1">
              <a:defRPr/>
            </a:pPr>
            <a:r>
              <a:rPr lang="en-US" sz="2000" dirty="0">
                <a:latin typeface="Arial" panose="020B0604020202020204" pitchFamily="34" charset="0"/>
                <a:cs typeface="Arial" panose="020B0604020202020204" pitchFamily="34" charset="0"/>
              </a:rPr>
              <a:t>Improved resident acceptance</a:t>
            </a:r>
          </a:p>
          <a:p>
            <a:pPr lvl="1">
              <a:defRPr/>
            </a:pPr>
            <a:r>
              <a:rPr lang="en-US" sz="2000" dirty="0">
                <a:latin typeface="Arial" panose="020B0604020202020204" pitchFamily="34" charset="0"/>
                <a:cs typeface="Arial" panose="020B0604020202020204" pitchFamily="34" charset="0"/>
              </a:rPr>
              <a:t>Less reliance on knowing what a typical resident at a particular level looks like</a:t>
            </a:r>
          </a:p>
          <a:p>
            <a:pPr lvl="1">
              <a:defRPr/>
            </a:pPr>
            <a:endParaRPr lang="en-US" sz="2000" dirty="0">
              <a:latin typeface="Arial" panose="020B0604020202020204" pitchFamily="34" charset="0"/>
              <a:cs typeface="Arial" panose="020B0604020202020204" pitchFamily="34" charset="0"/>
            </a:endParaRPr>
          </a:p>
          <a:p>
            <a:pPr>
              <a:defRPr/>
            </a:pPr>
            <a:r>
              <a:rPr lang="en-US" sz="2000" dirty="0">
                <a:latin typeface="Arial" panose="020B0604020202020204" pitchFamily="34" charset="0"/>
                <a:cs typeface="Arial" panose="020B0604020202020204" pitchFamily="34" charset="0"/>
              </a:rPr>
              <a:t>Formative assessment</a:t>
            </a:r>
          </a:p>
          <a:p>
            <a:pPr>
              <a:defRPr/>
            </a:pPr>
            <a:endParaRPr lang="en-US" dirty="0">
              <a:latin typeface="Arial" panose="020B0604020202020204" pitchFamily="34" charset="0"/>
              <a:cs typeface="Arial" panose="020B0604020202020204" pitchFamily="34" charset="0"/>
            </a:endParaRPr>
          </a:p>
        </p:txBody>
      </p:sp>
    </p:spTree>
    <p:custDataLst>
      <p:tags r:id="rId1"/>
    </p:custData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latin typeface="Arial" panose="020B0604020202020204" pitchFamily="34" charset="0"/>
                <a:cs typeface="Arial" panose="020B0604020202020204" pitchFamily="34" charset="0"/>
              </a:rPr>
              <a:t>How to Use these Tools</a:t>
            </a:r>
          </a:p>
        </p:txBody>
      </p:sp>
      <p:sp>
        <p:nvSpPr>
          <p:cNvPr id="3" name="Content Placeholder 2"/>
          <p:cNvSpPr>
            <a:spLocks noGrp="1"/>
          </p:cNvSpPr>
          <p:nvPr>
            <p:ph idx="1"/>
          </p:nvPr>
        </p:nvSpPr>
        <p:spPr/>
        <p:txBody>
          <a:bodyPr>
            <a:normAutofit/>
          </a:bodyPr>
          <a:lstStyle/>
          <a:p>
            <a:pPr>
              <a:defRPr/>
            </a:pPr>
            <a:r>
              <a:rPr lang="en-US" dirty="0" smtClean="0">
                <a:latin typeface="Arial" panose="020B0604020202020204" pitchFamily="34" charset="0"/>
                <a:cs typeface="Arial" panose="020B0604020202020204" pitchFamily="34" charset="0"/>
              </a:rPr>
              <a:t>Do not be afraid to assign the rating that describes the performance</a:t>
            </a:r>
          </a:p>
          <a:p>
            <a:pPr lvl="1">
              <a:defRPr/>
            </a:pPr>
            <a:r>
              <a:rPr lang="en-US" dirty="0" smtClean="0">
                <a:latin typeface="Arial" panose="020B0604020202020204" pitchFamily="34" charset="0"/>
                <a:cs typeface="Arial" panose="020B0604020202020204" pitchFamily="34" charset="0"/>
              </a:rPr>
              <a:t>i.e. Do NOT worry about level of training</a:t>
            </a:r>
          </a:p>
          <a:p>
            <a:pPr lvl="1">
              <a:defRPr/>
            </a:pPr>
            <a:endParaRPr lang="en-US" dirty="0">
              <a:latin typeface="Arial" panose="020B0604020202020204" pitchFamily="34" charset="0"/>
              <a:cs typeface="Arial" panose="020B0604020202020204" pitchFamily="34" charset="0"/>
            </a:endParaRPr>
          </a:p>
          <a:p>
            <a:pPr>
              <a:defRPr/>
            </a:pPr>
            <a:r>
              <a:rPr lang="en-US" dirty="0" smtClean="0">
                <a:latin typeface="Arial" panose="020B0604020202020204" pitchFamily="34" charset="0"/>
                <a:cs typeface="Arial" panose="020B0604020202020204" pitchFamily="34" charset="0"/>
              </a:rPr>
              <a:t>Prepare residents for the different approach</a:t>
            </a:r>
          </a:p>
          <a:p>
            <a:pPr>
              <a:defRPr/>
            </a:pPr>
            <a:endParaRPr lang="en-US" dirty="0">
              <a:latin typeface="Arial" panose="020B0604020202020204" pitchFamily="34" charset="0"/>
              <a:cs typeface="Arial" panose="020B0604020202020204" pitchFamily="34" charset="0"/>
            </a:endParaRPr>
          </a:p>
          <a:p>
            <a:pPr lvl="1">
              <a:defRPr/>
            </a:pPr>
            <a:endParaRPr lang="en-US" dirty="0">
              <a:latin typeface="Arial" panose="020B0604020202020204" pitchFamily="34" charset="0"/>
              <a:cs typeface="Arial" panose="020B0604020202020204" pitchFamily="34" charset="0"/>
            </a:endParaRPr>
          </a:p>
          <a:p>
            <a:pPr marL="0" indent="0">
              <a:buNone/>
              <a:defRPr/>
            </a:pPr>
            <a:endParaRPr lang="en-US" dirty="0" smtClean="0">
              <a:latin typeface="Arial" panose="020B0604020202020204" pitchFamily="34" charset="0"/>
              <a:cs typeface="Arial" panose="020B0604020202020204" pitchFamily="34" charset="0"/>
            </a:endParaRPr>
          </a:p>
        </p:txBody>
      </p:sp>
    </p:spTree>
    <p:custDataLst>
      <p:tags r:id="rId1"/>
    </p:custData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latin typeface="Arial" panose="020B0604020202020204" pitchFamily="34" charset="0"/>
                <a:cs typeface="Arial" panose="020B0604020202020204" pitchFamily="34" charset="0"/>
              </a:rPr>
              <a:t>How to Use these Tools</a:t>
            </a:r>
          </a:p>
        </p:txBody>
      </p:sp>
      <p:sp>
        <p:nvSpPr>
          <p:cNvPr id="3" name="Content Placeholder 2"/>
          <p:cNvSpPr>
            <a:spLocks noGrp="1"/>
          </p:cNvSpPr>
          <p:nvPr>
            <p:ph idx="1"/>
          </p:nvPr>
        </p:nvSpPr>
        <p:spPr/>
        <p:txBody>
          <a:bodyPr>
            <a:normAutofit fontScale="77500" lnSpcReduction="20000"/>
          </a:bodyPr>
          <a:lstStyle/>
          <a:p>
            <a:pPr>
              <a:defRPr/>
            </a:pPr>
            <a:endParaRPr lang="en-US" dirty="0" smtClean="0">
              <a:latin typeface="Arial" panose="020B0604020202020204" pitchFamily="34" charset="0"/>
              <a:cs typeface="Arial" panose="020B0604020202020204" pitchFamily="34" charset="0"/>
            </a:endParaRPr>
          </a:p>
          <a:p>
            <a:pPr>
              <a:defRPr/>
            </a:pPr>
            <a:r>
              <a:rPr lang="en-US" dirty="0" smtClean="0">
                <a:latin typeface="Arial" panose="020B0604020202020204" pitchFamily="34" charset="0"/>
                <a:cs typeface="Arial" panose="020B0604020202020204" pitchFamily="34" charset="0"/>
              </a:rPr>
              <a:t>Do not be afraid to assign the rating that describes the performance</a:t>
            </a:r>
          </a:p>
          <a:p>
            <a:pPr lvl="1">
              <a:defRPr/>
            </a:pPr>
            <a:r>
              <a:rPr lang="en-US" dirty="0" smtClean="0">
                <a:latin typeface="Arial" panose="020B0604020202020204" pitchFamily="34" charset="0"/>
                <a:cs typeface="Arial" panose="020B0604020202020204" pitchFamily="34" charset="0"/>
              </a:rPr>
              <a:t>i.e. Do NOT worry about level of training</a:t>
            </a:r>
          </a:p>
          <a:p>
            <a:pPr lvl="1">
              <a:defRPr/>
            </a:pPr>
            <a:endParaRPr lang="en-US" dirty="0">
              <a:latin typeface="Arial" panose="020B0604020202020204" pitchFamily="34" charset="0"/>
              <a:cs typeface="Arial" panose="020B0604020202020204" pitchFamily="34" charset="0"/>
            </a:endParaRPr>
          </a:p>
          <a:p>
            <a:pPr>
              <a:defRPr/>
            </a:pPr>
            <a:r>
              <a:rPr lang="en-US" dirty="0" smtClean="0">
                <a:latin typeface="Arial" panose="020B0604020202020204" pitchFamily="34" charset="0"/>
                <a:cs typeface="Arial" panose="020B0604020202020204" pitchFamily="34" charset="0"/>
              </a:rPr>
              <a:t>Focus on today’s performance</a:t>
            </a:r>
          </a:p>
          <a:p>
            <a:pPr lvl="1">
              <a:defRPr/>
            </a:pPr>
            <a:r>
              <a:rPr lang="en-US" dirty="0" smtClean="0">
                <a:latin typeface="Arial" panose="020B0604020202020204" pitchFamily="34" charset="0"/>
                <a:cs typeface="Arial" panose="020B0604020202020204" pitchFamily="34" charset="0"/>
              </a:rPr>
              <a:t>i.e. Do NOT worry about what this means for the future</a:t>
            </a:r>
          </a:p>
          <a:p>
            <a:pPr>
              <a:defRPr/>
            </a:pPr>
            <a:endParaRPr lang="en-US" dirty="0">
              <a:latin typeface="Arial" panose="020B0604020202020204" pitchFamily="34" charset="0"/>
              <a:cs typeface="Arial" panose="020B0604020202020204" pitchFamily="34" charset="0"/>
            </a:endParaRPr>
          </a:p>
          <a:p>
            <a:pPr>
              <a:defRPr/>
            </a:pPr>
            <a:r>
              <a:rPr lang="en-US" dirty="0" smtClean="0">
                <a:latin typeface="Arial" panose="020B0604020202020204" pitchFamily="34" charset="0"/>
                <a:cs typeface="Arial" panose="020B0604020202020204" pitchFamily="34" charset="0"/>
              </a:rPr>
              <a:t>Do not be so worried about how the resident will react to being told that they are not a “5”</a:t>
            </a:r>
          </a:p>
          <a:p>
            <a:pPr lvl="1">
              <a:defRPr/>
            </a:pPr>
            <a:r>
              <a:rPr lang="en-US" dirty="0" smtClean="0">
                <a:latin typeface="Arial" panose="020B0604020202020204" pitchFamily="34" charset="0"/>
                <a:cs typeface="Arial" panose="020B0604020202020204" pitchFamily="34" charset="0"/>
              </a:rPr>
              <a:t>i.e. Most know that they are not ready to be entirely on their own</a:t>
            </a:r>
          </a:p>
          <a:p>
            <a:pPr lvl="1">
              <a:defRPr/>
            </a:pPr>
            <a:endParaRPr lang="en-US" dirty="0">
              <a:latin typeface="Arial" panose="020B0604020202020204" pitchFamily="34" charset="0"/>
              <a:cs typeface="Arial" panose="020B0604020202020204" pitchFamily="34" charset="0"/>
            </a:endParaRPr>
          </a:p>
          <a:p>
            <a:pPr>
              <a:defRPr/>
            </a:pPr>
            <a:r>
              <a:rPr lang="en-US" dirty="0" smtClean="0">
                <a:latin typeface="Arial" panose="020B0604020202020204" pitchFamily="34" charset="0"/>
                <a:cs typeface="Arial" panose="020B0604020202020204" pitchFamily="34" charset="0"/>
              </a:rPr>
              <a:t>Prepare residents for the different approach</a:t>
            </a:r>
          </a:p>
          <a:p>
            <a:pPr>
              <a:defRPr/>
            </a:pPr>
            <a:endParaRPr lang="en-US" dirty="0">
              <a:latin typeface="Arial" panose="020B0604020202020204" pitchFamily="34" charset="0"/>
              <a:cs typeface="Arial" panose="020B0604020202020204" pitchFamily="34" charset="0"/>
            </a:endParaRPr>
          </a:p>
          <a:p>
            <a:pPr lvl="1">
              <a:defRPr/>
            </a:pPr>
            <a:endParaRPr lang="en-US" dirty="0">
              <a:latin typeface="Arial" panose="020B0604020202020204" pitchFamily="34" charset="0"/>
              <a:cs typeface="Arial" panose="020B0604020202020204" pitchFamily="34" charset="0"/>
            </a:endParaRPr>
          </a:p>
          <a:p>
            <a:pPr marL="0" indent="0">
              <a:buNone/>
              <a:defRPr/>
            </a:pPr>
            <a:endParaRPr lang="en-US" dirty="0" smtClean="0">
              <a:latin typeface="Arial" panose="020B0604020202020204" pitchFamily="34" charset="0"/>
              <a:cs typeface="Arial" panose="020B0604020202020204" pitchFamily="34" charset="0"/>
            </a:endParaRPr>
          </a:p>
        </p:txBody>
      </p:sp>
    </p:spTree>
    <p:custDataLst>
      <p:tags r:id="rId1"/>
    </p:custData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latin typeface="Arial" panose="020B0604020202020204" pitchFamily="34" charset="0"/>
                <a:cs typeface="Arial" panose="020B0604020202020204" pitchFamily="34" charset="0"/>
              </a:rPr>
              <a:t>How to Use these Tools</a:t>
            </a:r>
          </a:p>
        </p:txBody>
      </p:sp>
      <p:sp>
        <p:nvSpPr>
          <p:cNvPr id="3" name="Content Placeholder 2"/>
          <p:cNvSpPr>
            <a:spLocks noGrp="1"/>
          </p:cNvSpPr>
          <p:nvPr>
            <p:ph idx="1"/>
          </p:nvPr>
        </p:nvSpPr>
        <p:spPr/>
        <p:txBody>
          <a:bodyPr>
            <a:normAutofit fontScale="92500" lnSpcReduction="10000"/>
          </a:bodyPr>
          <a:lstStyle/>
          <a:p>
            <a:pPr>
              <a:defRPr/>
            </a:pPr>
            <a:endParaRPr lang="en-US" dirty="0" smtClean="0">
              <a:latin typeface="Arial" panose="020B0604020202020204" pitchFamily="34" charset="0"/>
              <a:cs typeface="Arial" panose="020B0604020202020204" pitchFamily="34" charset="0"/>
            </a:endParaRPr>
          </a:p>
          <a:p>
            <a:pPr>
              <a:defRPr/>
            </a:pPr>
            <a:r>
              <a:rPr lang="en-US" dirty="0" smtClean="0">
                <a:latin typeface="Arial" panose="020B0604020202020204" pitchFamily="34" charset="0"/>
                <a:cs typeface="Arial" panose="020B0604020202020204" pitchFamily="34" charset="0"/>
              </a:rPr>
              <a:t>What about situations where I do not see an entire EPA?</a:t>
            </a:r>
          </a:p>
          <a:p>
            <a:pPr lvl="1">
              <a:defRPr/>
            </a:pPr>
            <a:r>
              <a:rPr lang="en-US" dirty="0" smtClean="0">
                <a:latin typeface="Arial" panose="020B0604020202020204" pitchFamily="34" charset="0"/>
                <a:cs typeface="Arial" panose="020B0604020202020204" pitchFamily="34" charset="0"/>
              </a:rPr>
              <a:t>Common</a:t>
            </a:r>
          </a:p>
          <a:p>
            <a:pPr lvl="1">
              <a:defRPr/>
            </a:pPr>
            <a:r>
              <a:rPr lang="en-US" dirty="0" smtClean="0">
                <a:latin typeface="Arial" panose="020B0604020202020204" pitchFamily="34" charset="0"/>
                <a:cs typeface="Arial" panose="020B0604020202020204" pitchFamily="34" charset="0"/>
              </a:rPr>
              <a:t>Partial assessment is better than no assessment</a:t>
            </a:r>
          </a:p>
          <a:p>
            <a:pPr lvl="2">
              <a:defRPr/>
            </a:pPr>
            <a:r>
              <a:rPr lang="en-US" dirty="0" smtClean="0">
                <a:latin typeface="Arial" panose="020B0604020202020204" pitchFamily="34" charset="0"/>
                <a:cs typeface="Arial" panose="020B0604020202020204" pitchFamily="34" charset="0"/>
              </a:rPr>
              <a:t>Useful to know that they can do part of the EPA</a:t>
            </a:r>
          </a:p>
          <a:p>
            <a:pPr lvl="1">
              <a:defRPr/>
            </a:pPr>
            <a:r>
              <a:rPr lang="en-US" dirty="0" smtClean="0">
                <a:latin typeface="Arial" panose="020B0604020202020204" pitchFamily="34" charset="0"/>
                <a:cs typeface="Arial" panose="020B0604020202020204" pitchFamily="34" charset="0"/>
              </a:rPr>
              <a:t>Options</a:t>
            </a:r>
          </a:p>
          <a:p>
            <a:pPr lvl="2">
              <a:defRPr/>
            </a:pPr>
            <a:r>
              <a:rPr lang="en-US" dirty="0" smtClean="0">
                <a:latin typeface="Arial" panose="020B0604020202020204" pitchFamily="34" charset="0"/>
                <a:cs typeface="Arial" panose="020B0604020202020204" pitchFamily="34" charset="0"/>
              </a:rPr>
              <a:t>Complete part of an EPA rating form </a:t>
            </a:r>
          </a:p>
          <a:p>
            <a:pPr lvl="2">
              <a:defRPr/>
            </a:pPr>
            <a:r>
              <a:rPr lang="en-US" dirty="0" smtClean="0">
                <a:latin typeface="Arial" panose="020B0604020202020204" pitchFamily="34" charset="0"/>
                <a:cs typeface="Arial" panose="020B0604020202020204" pitchFamily="34" charset="0"/>
              </a:rPr>
              <a:t>Do only a narrative observation</a:t>
            </a:r>
          </a:p>
          <a:p>
            <a:pPr lvl="2">
              <a:defRPr/>
            </a:pPr>
            <a:endParaRPr lang="en-US" dirty="0" smtClean="0">
              <a:latin typeface="Arial" panose="020B0604020202020204" pitchFamily="34" charset="0"/>
              <a:cs typeface="Arial" panose="020B0604020202020204" pitchFamily="34" charset="0"/>
            </a:endParaRPr>
          </a:p>
          <a:p>
            <a:pPr>
              <a:defRPr/>
            </a:pPr>
            <a:r>
              <a:rPr lang="en-US" dirty="0" smtClean="0">
                <a:latin typeface="Arial" panose="020B0604020202020204" pitchFamily="34" charset="0"/>
                <a:cs typeface="Arial" panose="020B0604020202020204" pitchFamily="34" charset="0"/>
              </a:rPr>
              <a:t>Discuss what the scale means in your context</a:t>
            </a:r>
          </a:p>
          <a:p>
            <a:pPr lvl="1">
              <a:defRPr/>
            </a:pPr>
            <a:r>
              <a:rPr lang="en-US" dirty="0" smtClean="0">
                <a:latin typeface="Arial" panose="020B0604020202020204" pitchFamily="34" charset="0"/>
                <a:cs typeface="Arial" panose="020B0604020202020204" pitchFamily="34" charset="0"/>
              </a:rPr>
              <a:t>Procedure vs non-procedure</a:t>
            </a:r>
          </a:p>
          <a:p>
            <a:pPr>
              <a:defRPr/>
            </a:pPr>
            <a:endParaRPr lang="en-US" dirty="0">
              <a:latin typeface="Arial" panose="020B0604020202020204" pitchFamily="34" charset="0"/>
              <a:cs typeface="Arial" panose="020B0604020202020204" pitchFamily="34" charset="0"/>
            </a:endParaRPr>
          </a:p>
          <a:p>
            <a:pPr>
              <a:defRPr/>
            </a:pPr>
            <a:endParaRPr lang="en-US" dirty="0" smtClean="0">
              <a:latin typeface="Arial" panose="020B0604020202020204" pitchFamily="34" charset="0"/>
              <a:cs typeface="Arial" panose="020B0604020202020204" pitchFamily="34" charset="0"/>
            </a:endParaRPr>
          </a:p>
          <a:p>
            <a:pPr>
              <a:defRPr/>
            </a:pPr>
            <a:endParaRPr lang="en-US" dirty="0">
              <a:latin typeface="Arial" panose="020B0604020202020204" pitchFamily="34" charset="0"/>
              <a:cs typeface="Arial" panose="020B0604020202020204" pitchFamily="34" charset="0"/>
            </a:endParaRPr>
          </a:p>
          <a:p>
            <a:pPr lvl="1">
              <a:defRPr/>
            </a:pPr>
            <a:endParaRPr lang="en-US" dirty="0">
              <a:latin typeface="Arial" panose="020B0604020202020204" pitchFamily="34" charset="0"/>
              <a:cs typeface="Arial" panose="020B0604020202020204" pitchFamily="34" charset="0"/>
            </a:endParaRPr>
          </a:p>
          <a:p>
            <a:pPr marL="0" indent="0">
              <a:buNone/>
              <a:defRPr/>
            </a:pPr>
            <a:endParaRPr lang="en-US" dirty="0" smtClean="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7845696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CA" altLang="en-US" dirty="0">
                <a:latin typeface="Arial" panose="020B0604020202020204" pitchFamily="34" charset="0"/>
                <a:cs typeface="Arial" panose="020B0604020202020204" pitchFamily="34" charset="0"/>
              </a:rPr>
              <a:t>Objectives</a:t>
            </a:r>
            <a:endParaRPr lang="en-US" altLang="en-US" dirty="0">
              <a:latin typeface="Arial" panose="020B0604020202020204" pitchFamily="34" charset="0"/>
              <a:cs typeface="Arial" panose="020B0604020202020204" pitchFamily="34" charset="0"/>
            </a:endParaRPr>
          </a:p>
        </p:txBody>
      </p:sp>
      <p:sp>
        <p:nvSpPr>
          <p:cNvPr id="15363" name="Content Placeholder 2"/>
          <p:cNvSpPr>
            <a:spLocks noGrp="1"/>
          </p:cNvSpPr>
          <p:nvPr>
            <p:ph idx="1"/>
          </p:nvPr>
        </p:nvSpPr>
        <p:spPr>
          <a:xfrm>
            <a:off x="2088447" y="2190045"/>
            <a:ext cx="9265356" cy="4121235"/>
          </a:xfrm>
        </p:spPr>
        <p:txBody>
          <a:bodyPr>
            <a:normAutofit lnSpcReduction="10000"/>
          </a:bodyPr>
          <a:lstStyle/>
          <a:p>
            <a:pPr>
              <a:defRPr/>
            </a:pPr>
            <a:r>
              <a:rPr lang="en-US" sz="2400" dirty="0">
                <a:latin typeface="Arial" panose="020B0604020202020204" pitchFamily="34" charset="0"/>
                <a:cs typeface="Arial" panose="020B0604020202020204" pitchFamily="34" charset="0"/>
              </a:rPr>
              <a:t>Discuss CBD </a:t>
            </a:r>
            <a:r>
              <a:rPr lang="en-US" sz="2400" dirty="0" smtClean="0">
                <a:latin typeface="Arial" panose="020B0604020202020204" pitchFamily="34" charset="0"/>
                <a:cs typeface="Arial" panose="020B0604020202020204" pitchFamily="34" charset="0"/>
              </a:rPr>
              <a:t>workplace-based </a:t>
            </a:r>
            <a:r>
              <a:rPr lang="en-US" sz="2400" dirty="0">
                <a:latin typeface="Arial" panose="020B0604020202020204" pitchFamily="34" charset="0"/>
                <a:cs typeface="Arial" panose="020B0604020202020204" pitchFamily="34" charset="0"/>
              </a:rPr>
              <a:t>assessment expectancies and perceived challenges to </a:t>
            </a:r>
            <a:r>
              <a:rPr lang="en-US" sz="2400" dirty="0" smtClean="0">
                <a:latin typeface="Arial" panose="020B0604020202020204" pitchFamily="34" charset="0"/>
                <a:cs typeface="Arial" panose="020B0604020202020204" pitchFamily="34" charset="0"/>
              </a:rPr>
              <a:t>implementation</a:t>
            </a:r>
            <a:endParaRPr lang="en-US" sz="2400" dirty="0">
              <a:latin typeface="Arial" panose="020B0604020202020204" pitchFamily="34" charset="0"/>
              <a:cs typeface="Arial" panose="020B0604020202020204" pitchFamily="34" charset="0"/>
            </a:endParaRPr>
          </a:p>
          <a:p>
            <a:pPr>
              <a:defRPr/>
            </a:pPr>
            <a:r>
              <a:rPr lang="en-US" sz="2400" dirty="0">
                <a:latin typeface="Arial" panose="020B0604020202020204" pitchFamily="34" charset="0"/>
                <a:cs typeface="Arial" panose="020B0604020202020204" pitchFamily="34" charset="0"/>
              </a:rPr>
              <a:t>Describe strategies to effectively observe and document constructive feedback on resident trainee </a:t>
            </a:r>
            <a:r>
              <a:rPr lang="en-US" sz="2400" dirty="0" smtClean="0">
                <a:latin typeface="Arial" panose="020B0604020202020204" pitchFamily="34" charset="0"/>
                <a:cs typeface="Arial" panose="020B0604020202020204" pitchFamily="34" charset="0"/>
              </a:rPr>
              <a:t>performance</a:t>
            </a:r>
            <a:endParaRPr lang="en-CA" sz="2400" dirty="0">
              <a:latin typeface="Arial" panose="020B0604020202020204" pitchFamily="34" charset="0"/>
              <a:cs typeface="Arial" panose="020B0604020202020204" pitchFamily="34" charset="0"/>
            </a:endParaRPr>
          </a:p>
          <a:p>
            <a:pPr>
              <a:defRPr/>
            </a:pPr>
            <a:r>
              <a:rPr lang="en-US" sz="2400" dirty="0">
                <a:latin typeface="Arial" panose="020B0604020202020204" pitchFamily="34" charset="0"/>
                <a:cs typeface="Arial" panose="020B0604020202020204" pitchFamily="34" charset="0"/>
              </a:rPr>
              <a:t>Describe the concept of entrustment as it relates to resident </a:t>
            </a:r>
            <a:r>
              <a:rPr lang="en-US" sz="2400" dirty="0" smtClean="0">
                <a:latin typeface="Arial" panose="020B0604020202020204" pitchFamily="34" charset="0"/>
                <a:cs typeface="Arial" panose="020B0604020202020204" pitchFamily="34" charset="0"/>
              </a:rPr>
              <a:t>observation and </a:t>
            </a:r>
            <a:r>
              <a:rPr lang="en-US" sz="2400" dirty="0">
                <a:latin typeface="Arial" panose="020B0604020202020204" pitchFamily="34" charset="0"/>
                <a:cs typeface="Arial" panose="020B0604020202020204" pitchFamily="34" charset="0"/>
              </a:rPr>
              <a:t>evidence based rating </a:t>
            </a:r>
            <a:r>
              <a:rPr lang="en-US" sz="2400" dirty="0" smtClean="0">
                <a:latin typeface="Arial" panose="020B0604020202020204" pitchFamily="34" charset="0"/>
                <a:cs typeface="Arial" panose="020B0604020202020204" pitchFamily="34" charset="0"/>
              </a:rPr>
              <a:t>scales</a:t>
            </a:r>
            <a:endParaRPr lang="en-US" sz="2400" dirty="0">
              <a:latin typeface="Arial" panose="020B0604020202020204" pitchFamily="34" charset="0"/>
              <a:cs typeface="Arial" panose="020B0604020202020204" pitchFamily="34" charset="0"/>
            </a:endParaRPr>
          </a:p>
          <a:p>
            <a:pPr>
              <a:defRPr/>
            </a:pPr>
            <a:r>
              <a:rPr lang="en-US" sz="2400" dirty="0">
                <a:latin typeface="Arial" panose="020B0604020202020204" pitchFamily="34" charset="0"/>
                <a:cs typeface="Arial" panose="020B0604020202020204" pitchFamily="34" charset="0"/>
              </a:rPr>
              <a:t>Discuss past trainee observations and apply these to validated </a:t>
            </a:r>
            <a:r>
              <a:rPr lang="en-US" sz="2400" dirty="0" smtClean="0">
                <a:latin typeface="Arial" panose="020B0604020202020204" pitchFamily="34" charset="0"/>
                <a:cs typeface="Arial" panose="020B0604020202020204" pitchFamily="34" charset="0"/>
              </a:rPr>
              <a:t>workplace-based </a:t>
            </a:r>
            <a:r>
              <a:rPr lang="en-US" sz="2400" dirty="0">
                <a:latin typeface="Arial" panose="020B0604020202020204" pitchFamily="34" charset="0"/>
                <a:cs typeface="Arial" panose="020B0604020202020204" pitchFamily="34" charset="0"/>
              </a:rPr>
              <a:t>assessment </a:t>
            </a:r>
            <a:r>
              <a:rPr lang="en-US" sz="2400" dirty="0" smtClean="0">
                <a:latin typeface="Arial" panose="020B0604020202020204" pitchFamily="34" charset="0"/>
                <a:cs typeface="Arial" panose="020B0604020202020204" pitchFamily="34" charset="0"/>
              </a:rPr>
              <a:t>tools</a:t>
            </a: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Identify features of and demonstrate ability to write high quality narratives describing resident performance in the clinical environment </a:t>
            </a:r>
          </a:p>
          <a:p>
            <a:pPr eaLnBrk="1" hangingPunct="1">
              <a:defRPr/>
            </a:pPr>
            <a:endParaRPr lang="en-US" altLang="en-US" sz="2400" dirty="0">
              <a:latin typeface="Arial" panose="020B0604020202020204" pitchFamily="34" charset="0"/>
              <a:cs typeface="Arial" panose="020B0604020202020204" pitchFamily="34" charset="0"/>
            </a:endParaRPr>
          </a:p>
          <a:p>
            <a:pPr eaLnBrk="1" hangingPunct="1">
              <a:defRPr/>
            </a:pPr>
            <a:endParaRPr lang="en-US" altLang="en-US" sz="800" dirty="0">
              <a:latin typeface="Arial" panose="020B0604020202020204" pitchFamily="34" charset="0"/>
              <a:cs typeface="Arial" panose="020B0604020202020204" pitchFamily="34" charset="0"/>
            </a:endParaRPr>
          </a:p>
          <a:p>
            <a:pPr eaLnBrk="1" hangingPunct="1">
              <a:defRPr/>
            </a:pPr>
            <a:endParaRPr lang="en-US" altLang="en-US" dirty="0" smtClean="0">
              <a:latin typeface="Arial" panose="020B0604020202020204" pitchFamily="34" charset="0"/>
              <a:cs typeface="Arial" panose="020B0604020202020204" pitchFamily="34" charset="0"/>
            </a:endParaRPr>
          </a:p>
          <a:p>
            <a:pPr>
              <a:defRPr/>
            </a:pPr>
            <a:endParaRPr lang="en-US" altLang="en-US" dirty="0" smtClean="0">
              <a:latin typeface="Arial" panose="020B0604020202020204" pitchFamily="34" charset="0"/>
              <a:cs typeface="Arial" panose="020B0604020202020204" pitchFamily="34" charset="0"/>
            </a:endParaRPr>
          </a:p>
        </p:txBody>
      </p:sp>
    </p:spTree>
    <p:custDataLst>
      <p:tags r:id="rId1"/>
    </p:custData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b="1" dirty="0" smtClean="0">
                <a:latin typeface="Arial" panose="020B0604020202020204" pitchFamily="34" charset="0"/>
                <a:cs typeface="Arial" panose="020B0604020202020204" pitchFamily="34" charset="0"/>
              </a:rPr>
              <a:t>Using Different Scales</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92500" lnSpcReduction="10000"/>
          </a:bodyPr>
          <a:lstStyle/>
          <a:p>
            <a:pPr marL="0" indent="0">
              <a:buNone/>
              <a:defRPr/>
            </a:pPr>
            <a:r>
              <a:rPr lang="en-US" i="1" dirty="0" smtClean="0">
                <a:latin typeface="Arial" panose="020B0604020202020204" pitchFamily="34" charset="0"/>
                <a:cs typeface="Arial" panose="020B0604020202020204" pitchFamily="34" charset="0"/>
              </a:rPr>
              <a:t>Example </a:t>
            </a:r>
            <a:r>
              <a:rPr lang="en-US" i="1" dirty="0">
                <a:latin typeface="Arial" panose="020B0604020202020204" pitchFamily="34" charset="0"/>
                <a:cs typeface="Arial" panose="020B0604020202020204" pitchFamily="34" charset="0"/>
              </a:rPr>
              <a:t>scenario A</a:t>
            </a:r>
            <a:endParaRPr lang="en-US" dirty="0">
              <a:latin typeface="Arial" panose="020B0604020202020204" pitchFamily="34" charset="0"/>
              <a:cs typeface="Arial" panose="020B0604020202020204" pitchFamily="34" charset="0"/>
            </a:endParaRPr>
          </a:p>
          <a:p>
            <a:pPr marL="0" indent="0">
              <a:buNone/>
              <a:defRPr/>
            </a:pPr>
            <a:endParaRPr lang="en-US" dirty="0" smtClean="0">
              <a:latin typeface="Arial" panose="020B0604020202020204" pitchFamily="34" charset="0"/>
              <a:cs typeface="Arial" panose="020B0604020202020204" pitchFamily="34" charset="0"/>
            </a:endParaRPr>
          </a:p>
          <a:p>
            <a:pPr marL="0" indent="0">
              <a:buNone/>
              <a:defRPr/>
            </a:pPr>
            <a:r>
              <a:rPr lang="en-US" dirty="0" smtClean="0">
                <a:latin typeface="Arial" panose="020B0604020202020204" pitchFamily="34" charset="0"/>
                <a:cs typeface="Arial" panose="020B0604020202020204" pitchFamily="34" charset="0"/>
              </a:rPr>
              <a:t>PGY2 </a:t>
            </a:r>
            <a:r>
              <a:rPr lang="en-US" dirty="0">
                <a:latin typeface="Arial" panose="020B0604020202020204" pitchFamily="34" charset="0"/>
                <a:cs typeface="Arial" panose="020B0604020202020204" pitchFamily="34" charset="0"/>
              </a:rPr>
              <a:t>trainee working in a clinic is functioning beyond what one would expect with respect to their physical exam skills for some </a:t>
            </a:r>
            <a:r>
              <a:rPr lang="en-US" dirty="0" smtClean="0">
                <a:latin typeface="Arial" panose="020B0604020202020204" pitchFamily="34" charset="0"/>
                <a:cs typeface="Arial" panose="020B0604020202020204" pitchFamily="34" charset="0"/>
              </a:rPr>
              <a:t>but not all of </a:t>
            </a:r>
            <a:r>
              <a:rPr lang="en-US" dirty="0">
                <a:latin typeface="Arial" panose="020B0604020202020204" pitchFamily="34" charset="0"/>
                <a:cs typeface="Arial" panose="020B0604020202020204" pitchFamily="34" charset="0"/>
              </a:rPr>
              <a:t>the patients seen in this clinic</a:t>
            </a:r>
            <a:r>
              <a:rPr lang="en-US" dirty="0" smtClean="0">
                <a:latin typeface="Arial" panose="020B0604020202020204" pitchFamily="34" charset="0"/>
                <a:cs typeface="Arial" panose="020B0604020202020204" pitchFamily="34" charset="0"/>
              </a:rPr>
              <a:t>. Some of the exam skills do not need any intervention from you but on others you need to provide some guidance.</a:t>
            </a:r>
            <a:endParaRPr lang="en-US" dirty="0">
              <a:latin typeface="Arial" panose="020B0604020202020204" pitchFamily="34" charset="0"/>
              <a:cs typeface="Arial" panose="020B0604020202020204" pitchFamily="34" charset="0"/>
            </a:endParaRPr>
          </a:p>
          <a:p>
            <a:pPr marL="0" indent="0">
              <a:buNone/>
              <a:defRPr/>
            </a:pPr>
            <a:endParaRPr lang="en-US" dirty="0">
              <a:latin typeface="Arial" panose="020B0604020202020204" pitchFamily="34" charset="0"/>
              <a:cs typeface="Arial" panose="020B0604020202020204" pitchFamily="34" charset="0"/>
            </a:endParaRPr>
          </a:p>
          <a:p>
            <a:pPr marL="0" indent="0">
              <a:buNone/>
              <a:defRPr/>
            </a:pPr>
            <a:r>
              <a:rPr lang="en-US" dirty="0" smtClean="0">
                <a:latin typeface="Arial" panose="020B0604020202020204" pitchFamily="34" charset="0"/>
                <a:cs typeface="Arial" panose="020B0604020202020204" pitchFamily="34" charset="0"/>
              </a:rPr>
              <a:t>How would you rate their physical exam skills on their daily observation form using each of the following scales?</a:t>
            </a:r>
            <a:endParaRPr lang="en-US" dirty="0">
              <a:latin typeface="Arial" panose="020B0604020202020204" pitchFamily="34" charset="0"/>
              <a:cs typeface="Arial" panose="020B0604020202020204" pitchFamily="34" charset="0"/>
            </a:endParaRPr>
          </a:p>
          <a:p>
            <a:pPr marL="0" indent="0">
              <a:buNone/>
              <a:defRPr/>
            </a:pPr>
            <a:endParaRPr lang="en-US" sz="1200" dirty="0">
              <a:latin typeface="Arial" panose="020B0604020202020204" pitchFamily="34" charset="0"/>
              <a:cs typeface="Arial" panose="020B0604020202020204" pitchFamily="34" charset="0"/>
            </a:endParaRPr>
          </a:p>
          <a:p>
            <a:pPr>
              <a:defRPr/>
            </a:pPr>
            <a:endParaRPr lang="en-US" dirty="0">
              <a:latin typeface="Arial" panose="020B0604020202020204" pitchFamily="34" charset="0"/>
              <a:cs typeface="Arial" panose="020B0604020202020204" pitchFamily="34" charset="0"/>
            </a:endParaRPr>
          </a:p>
        </p:txBody>
      </p:sp>
    </p:spTree>
    <p:custDataLst>
      <p:tags r:id="rId1"/>
    </p:custData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b="1" dirty="0" smtClean="0">
                <a:latin typeface="Arial" panose="020B0604020202020204" pitchFamily="34" charset="0"/>
                <a:cs typeface="Arial" panose="020B0604020202020204" pitchFamily="34" charset="0"/>
              </a:rPr>
              <a:t>Using Different Scales</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1986864" y="2190044"/>
            <a:ext cx="4010545" cy="3801181"/>
          </a:xfrm>
        </p:spPr>
        <p:txBody>
          <a:bodyPr>
            <a:normAutofit/>
          </a:bodyPr>
          <a:lstStyle/>
          <a:p>
            <a:pPr marL="0" indent="0">
              <a:buNone/>
              <a:defRPr/>
            </a:pPr>
            <a:r>
              <a:rPr lang="en-US" sz="1900" i="1" dirty="0">
                <a:latin typeface="Arial" panose="020B0604020202020204" pitchFamily="34" charset="0"/>
                <a:cs typeface="Arial" panose="020B0604020202020204" pitchFamily="34" charset="0"/>
              </a:rPr>
              <a:t>Rating scale A</a:t>
            </a:r>
            <a:endParaRPr lang="en-US" sz="1900" dirty="0">
              <a:latin typeface="Arial" panose="020B0604020202020204" pitchFamily="34" charset="0"/>
              <a:cs typeface="Arial" panose="020B0604020202020204" pitchFamily="34" charset="0"/>
            </a:endParaRPr>
          </a:p>
          <a:p>
            <a:pPr marL="342778" indent="-342778">
              <a:buFont typeface="+mj-lt"/>
              <a:buAutoNum type="arabicPeriod"/>
              <a:defRPr/>
            </a:pPr>
            <a:r>
              <a:rPr lang="en-US" sz="1900" dirty="0">
                <a:latin typeface="Arial" panose="020B0604020202020204" pitchFamily="34" charset="0"/>
                <a:cs typeface="Arial" panose="020B0604020202020204" pitchFamily="34" charset="0"/>
              </a:rPr>
              <a:t>rarely meets expectations</a:t>
            </a:r>
          </a:p>
          <a:p>
            <a:pPr marL="342778" indent="-342778">
              <a:buFont typeface="+mj-lt"/>
              <a:buAutoNum type="arabicPeriod"/>
              <a:defRPr/>
            </a:pPr>
            <a:r>
              <a:rPr lang="en-US" sz="1900" dirty="0">
                <a:latin typeface="Arial" panose="020B0604020202020204" pitchFamily="34" charset="0"/>
                <a:cs typeface="Arial" panose="020B0604020202020204" pitchFamily="34" charset="0"/>
              </a:rPr>
              <a:t>inconsistently meets expectations</a:t>
            </a:r>
          </a:p>
          <a:p>
            <a:pPr marL="342778" indent="-342778">
              <a:buFont typeface="+mj-lt"/>
              <a:buAutoNum type="arabicPeriod"/>
              <a:defRPr/>
            </a:pPr>
            <a:r>
              <a:rPr lang="en-US" sz="1900" dirty="0">
                <a:latin typeface="Arial" panose="020B0604020202020204" pitchFamily="34" charset="0"/>
                <a:cs typeface="Arial" panose="020B0604020202020204" pitchFamily="34" charset="0"/>
              </a:rPr>
              <a:t>meets expectations</a:t>
            </a:r>
          </a:p>
          <a:p>
            <a:pPr marL="342778" indent="-342778">
              <a:buFont typeface="+mj-lt"/>
              <a:buAutoNum type="arabicPeriod"/>
              <a:defRPr/>
            </a:pPr>
            <a:r>
              <a:rPr lang="en-US" sz="1900" dirty="0">
                <a:latin typeface="Arial" panose="020B0604020202020204" pitchFamily="34" charset="0"/>
                <a:cs typeface="Arial" panose="020B0604020202020204" pitchFamily="34" charset="0"/>
              </a:rPr>
              <a:t>sometimes exceeds expectations</a:t>
            </a:r>
          </a:p>
          <a:p>
            <a:pPr marL="342778" indent="-342778">
              <a:buFont typeface="+mj-lt"/>
              <a:buAutoNum type="arabicPeriod"/>
              <a:defRPr/>
            </a:pPr>
            <a:r>
              <a:rPr lang="en-US" sz="1900" dirty="0">
                <a:latin typeface="Arial" panose="020B0604020202020204" pitchFamily="34" charset="0"/>
                <a:cs typeface="Arial" panose="020B0604020202020204" pitchFamily="34" charset="0"/>
              </a:rPr>
              <a:t>consistently exceeds expectations</a:t>
            </a:r>
            <a:r>
              <a:rPr lang="en-US" sz="1900" i="1" dirty="0">
                <a:latin typeface="Arial" panose="020B0604020202020204" pitchFamily="34" charset="0"/>
                <a:cs typeface="Arial" panose="020B0604020202020204" pitchFamily="34" charset="0"/>
              </a:rPr>
              <a:t> </a:t>
            </a:r>
            <a:endParaRPr lang="en-US" sz="1900" dirty="0">
              <a:latin typeface="Arial" panose="020B0604020202020204" pitchFamily="34" charset="0"/>
              <a:cs typeface="Arial" panose="020B0604020202020204" pitchFamily="34" charset="0"/>
            </a:endParaRPr>
          </a:p>
          <a:p>
            <a:pPr marL="0" indent="0">
              <a:buNone/>
              <a:defRPr/>
            </a:pPr>
            <a:endParaRPr lang="en-US" sz="1600" dirty="0">
              <a:latin typeface="Arial" panose="020B0604020202020204" pitchFamily="34" charset="0"/>
              <a:cs typeface="Arial" panose="020B0604020202020204" pitchFamily="34" charset="0"/>
            </a:endParaRPr>
          </a:p>
        </p:txBody>
      </p:sp>
      <p:sp>
        <p:nvSpPr>
          <p:cNvPr id="5" name="Content Placeholder 4"/>
          <p:cNvSpPr>
            <a:spLocks noGrp="1"/>
          </p:cNvSpPr>
          <p:nvPr>
            <p:ph sz="half" idx="2"/>
          </p:nvPr>
        </p:nvSpPr>
        <p:spPr>
          <a:xfrm>
            <a:off x="6212541" y="2190062"/>
            <a:ext cx="5141259" cy="3801183"/>
          </a:xfrm>
        </p:spPr>
        <p:txBody>
          <a:bodyPr>
            <a:noAutofit/>
          </a:bodyPr>
          <a:lstStyle/>
          <a:p>
            <a:pPr marL="0" indent="0">
              <a:buNone/>
              <a:defRPr/>
            </a:pPr>
            <a:r>
              <a:rPr lang="en-US" sz="1900" dirty="0">
                <a:latin typeface="Arial" panose="020B0604020202020204" pitchFamily="34" charset="0"/>
                <a:cs typeface="Arial" panose="020B0604020202020204" pitchFamily="34" charset="0"/>
              </a:rPr>
              <a:t>Rating scale B</a:t>
            </a:r>
          </a:p>
          <a:p>
            <a:pPr marL="342778" indent="-342778">
              <a:buFont typeface="+mj-lt"/>
              <a:buAutoNum type="arabicPeriod"/>
              <a:defRPr/>
            </a:pPr>
            <a:r>
              <a:rPr lang="en-US" sz="1900" dirty="0">
                <a:latin typeface="Arial" panose="020B0604020202020204" pitchFamily="34" charset="0"/>
                <a:cs typeface="Arial" panose="020B0604020202020204" pitchFamily="34" charset="0"/>
              </a:rPr>
              <a:t>requires complete guidance; “I had to do”</a:t>
            </a:r>
          </a:p>
          <a:p>
            <a:pPr marL="342778" indent="-342778">
              <a:buFont typeface="+mj-lt"/>
              <a:buAutoNum type="arabicPeriod"/>
              <a:defRPr/>
            </a:pPr>
            <a:r>
              <a:rPr lang="en-US" sz="1900" dirty="0">
                <a:latin typeface="Arial" panose="020B0604020202020204" pitchFamily="34" charset="0"/>
                <a:cs typeface="Arial" panose="020B0604020202020204" pitchFamily="34" charset="0"/>
              </a:rPr>
              <a:t>able to perform but requires repeated direction; “I had to talk them through”</a:t>
            </a:r>
          </a:p>
          <a:p>
            <a:pPr marL="342778" indent="-342778">
              <a:buFont typeface="+mj-lt"/>
              <a:buAutoNum type="arabicPeriod"/>
              <a:defRPr/>
            </a:pPr>
            <a:r>
              <a:rPr lang="en-US" sz="1900" dirty="0">
                <a:latin typeface="Arial" panose="020B0604020202020204" pitchFamily="34" charset="0"/>
                <a:cs typeface="Arial" panose="020B0604020202020204" pitchFamily="34" charset="0"/>
              </a:rPr>
              <a:t>some independence but intermittent prompting required; “I had to direct them from time to time”</a:t>
            </a:r>
          </a:p>
          <a:p>
            <a:pPr marL="342778" indent="-342778">
              <a:buFont typeface="+mj-lt"/>
              <a:buAutoNum type="arabicPeriod"/>
              <a:defRPr/>
            </a:pPr>
            <a:r>
              <a:rPr lang="en-US" sz="1900" dirty="0">
                <a:latin typeface="Arial" panose="020B0604020202020204" pitchFamily="34" charset="0"/>
                <a:cs typeface="Arial" panose="020B0604020202020204" pitchFamily="34" charset="0"/>
              </a:rPr>
              <a:t>independent for most things but requires assistance for nuances; “I had to be there just in case”</a:t>
            </a:r>
          </a:p>
          <a:p>
            <a:pPr marL="342778" indent="-342778">
              <a:buFont typeface="+mj-lt"/>
              <a:buAutoNum type="arabicPeriod"/>
              <a:defRPr/>
            </a:pPr>
            <a:r>
              <a:rPr lang="en-US" sz="1900" dirty="0">
                <a:latin typeface="Arial" panose="020B0604020202020204" pitchFamily="34" charset="0"/>
                <a:cs typeface="Arial" panose="020B0604020202020204" pitchFamily="34" charset="0"/>
              </a:rPr>
              <a:t>complete independence; “I did not need to be there”</a:t>
            </a:r>
          </a:p>
        </p:txBody>
      </p:sp>
    </p:spTree>
    <p:custDataLst>
      <p:tags r:id="rId1"/>
    </p:custData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b="1" dirty="0" smtClean="0">
                <a:latin typeface="Arial" panose="020B0604020202020204" pitchFamily="34" charset="0"/>
                <a:cs typeface="Arial" panose="020B0604020202020204" pitchFamily="34" charset="0"/>
              </a:rPr>
              <a:t>Using Different Scales</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marL="0" indent="0">
              <a:buNone/>
              <a:defRPr/>
            </a:pPr>
            <a:r>
              <a:rPr lang="en-US" dirty="0" smtClean="0">
                <a:latin typeface="Arial" panose="020B0604020202020204" pitchFamily="34" charset="0"/>
                <a:cs typeface="Arial" panose="020B0604020202020204" pitchFamily="34" charset="0"/>
              </a:rPr>
              <a:t>Scale </a:t>
            </a:r>
            <a:r>
              <a:rPr lang="en-US" dirty="0">
                <a:latin typeface="Arial" panose="020B0604020202020204" pitchFamily="34" charset="0"/>
                <a:cs typeface="Arial" panose="020B0604020202020204" pitchFamily="34" charset="0"/>
              </a:rPr>
              <a:t>A – 4 (sometimes exceeds expectations</a:t>
            </a:r>
            <a:r>
              <a:rPr lang="en-US" dirty="0" smtClean="0">
                <a:latin typeface="Arial" panose="020B0604020202020204" pitchFamily="34" charset="0"/>
                <a:cs typeface="Arial" panose="020B0604020202020204" pitchFamily="34" charset="0"/>
              </a:rPr>
              <a:t>)</a:t>
            </a:r>
          </a:p>
          <a:p>
            <a:pPr marL="0" indent="0">
              <a:buNone/>
              <a:defRPr/>
            </a:pPr>
            <a:endParaRPr lang="en-US" dirty="0">
              <a:latin typeface="Arial" panose="020B0604020202020204" pitchFamily="34" charset="0"/>
              <a:cs typeface="Arial" panose="020B0604020202020204" pitchFamily="34" charset="0"/>
            </a:endParaRPr>
          </a:p>
          <a:p>
            <a:pPr marL="0" indent="0">
              <a:buNone/>
              <a:defRPr/>
            </a:pPr>
            <a:r>
              <a:rPr lang="en-US" dirty="0" smtClean="0">
                <a:latin typeface="Arial" panose="020B0604020202020204" pitchFamily="34" charset="0"/>
                <a:cs typeface="Arial" panose="020B0604020202020204" pitchFamily="34" charset="0"/>
              </a:rPr>
              <a:t>Scale </a:t>
            </a:r>
            <a:r>
              <a:rPr lang="en-US" dirty="0">
                <a:latin typeface="Arial" panose="020B0604020202020204" pitchFamily="34" charset="0"/>
                <a:cs typeface="Arial" panose="020B0604020202020204" pitchFamily="34" charset="0"/>
              </a:rPr>
              <a:t>B</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 3 (some independence but intermittent prompting required)</a:t>
            </a:r>
          </a:p>
          <a:p>
            <a:pPr marL="0" indent="0">
              <a:buNone/>
              <a:defRPr/>
            </a:pPr>
            <a:endParaRPr lang="en-US" sz="1200" dirty="0">
              <a:latin typeface="Arial" panose="020B0604020202020204" pitchFamily="34" charset="0"/>
              <a:cs typeface="Arial" panose="020B0604020202020204" pitchFamily="34" charset="0"/>
            </a:endParaRPr>
          </a:p>
          <a:p>
            <a:pPr>
              <a:defRPr/>
            </a:pPr>
            <a:endParaRPr lang="en-US" dirty="0">
              <a:latin typeface="Arial" panose="020B0604020202020204" pitchFamily="34" charset="0"/>
              <a:cs typeface="Arial" panose="020B0604020202020204" pitchFamily="34" charset="0"/>
            </a:endParaRPr>
          </a:p>
        </p:txBody>
      </p:sp>
    </p:spTree>
    <p:custDataLst>
      <p:tags r:id="rId1"/>
    </p:custData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b="1" dirty="0" smtClean="0">
                <a:latin typeface="Arial" panose="020B0604020202020204" pitchFamily="34" charset="0"/>
                <a:cs typeface="Arial" panose="020B0604020202020204" pitchFamily="34" charset="0"/>
              </a:rPr>
              <a:t>Using Different Scales</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marL="0" indent="0">
              <a:buNone/>
              <a:defRPr/>
            </a:pPr>
            <a:r>
              <a:rPr lang="en-US" sz="1900" i="1" dirty="0">
                <a:latin typeface="Arial" panose="020B0604020202020204" pitchFamily="34" charset="0"/>
                <a:cs typeface="Arial" panose="020B0604020202020204" pitchFamily="34" charset="0"/>
              </a:rPr>
              <a:t>Example scenario B</a:t>
            </a:r>
          </a:p>
          <a:p>
            <a:pPr marL="0" indent="0">
              <a:buNone/>
              <a:defRPr/>
            </a:pPr>
            <a:r>
              <a:rPr lang="en-US" sz="1900" i="1" dirty="0">
                <a:latin typeface="Arial" panose="020B0604020202020204" pitchFamily="34" charset="0"/>
                <a:cs typeface="Arial" panose="020B0604020202020204" pitchFamily="34" charset="0"/>
              </a:rPr>
              <a:t>	</a:t>
            </a:r>
            <a:endParaRPr lang="en-US" sz="1900" dirty="0">
              <a:latin typeface="Arial" panose="020B0604020202020204" pitchFamily="34" charset="0"/>
              <a:cs typeface="Arial" panose="020B0604020202020204" pitchFamily="34" charset="0"/>
            </a:endParaRPr>
          </a:p>
          <a:p>
            <a:pPr marL="0" indent="0">
              <a:buNone/>
              <a:defRPr/>
            </a:pPr>
            <a:r>
              <a:rPr lang="en-US" sz="1900" dirty="0">
                <a:latin typeface="Arial" panose="020B0604020202020204" pitchFamily="34" charset="0"/>
                <a:cs typeface="Arial" panose="020B0604020202020204" pitchFamily="34" charset="0"/>
              </a:rPr>
              <a:t>PGY4 trainee needs to (perform procedure X). The resident is aware of sterile technique and how the results will assist in further management. However, they required direction on patient positioning and land-marking, as well as size of needle to use. You would have expected that a resident at their level would know and be able to complete these technical portions of the procedure. </a:t>
            </a:r>
          </a:p>
          <a:p>
            <a:pPr marL="0" indent="0">
              <a:buNone/>
              <a:defRPr/>
            </a:pPr>
            <a:endParaRPr lang="en-US" sz="1900" dirty="0">
              <a:latin typeface="Arial" panose="020B0604020202020204" pitchFamily="34" charset="0"/>
              <a:cs typeface="Arial" panose="020B0604020202020204" pitchFamily="34" charset="0"/>
            </a:endParaRPr>
          </a:p>
          <a:p>
            <a:pPr marL="0" indent="0">
              <a:buNone/>
              <a:defRPr/>
            </a:pPr>
            <a:r>
              <a:rPr lang="en-US" sz="1900" dirty="0">
                <a:latin typeface="Arial" panose="020B0604020202020204" pitchFamily="34" charset="0"/>
                <a:cs typeface="Arial" panose="020B0604020202020204" pitchFamily="34" charset="0"/>
              </a:rPr>
              <a:t>How would you rate their technical performance on this procedure using each scale?</a:t>
            </a:r>
          </a:p>
        </p:txBody>
      </p:sp>
    </p:spTree>
    <p:custDataLst>
      <p:tags r:id="rId1"/>
    </p:custData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b="1" dirty="0" smtClean="0">
                <a:latin typeface="Arial" panose="020B0604020202020204" pitchFamily="34" charset="0"/>
                <a:cs typeface="Arial" panose="020B0604020202020204" pitchFamily="34" charset="0"/>
              </a:rPr>
              <a:t>Using Different Scales</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1986864" y="2190063"/>
            <a:ext cx="4010545" cy="3801183"/>
          </a:xfrm>
        </p:spPr>
        <p:txBody>
          <a:bodyPr>
            <a:normAutofit/>
          </a:bodyPr>
          <a:lstStyle/>
          <a:p>
            <a:pPr marL="0" indent="0">
              <a:buNone/>
              <a:defRPr/>
            </a:pPr>
            <a:r>
              <a:rPr lang="en-US" sz="1900" i="1" dirty="0">
                <a:latin typeface="Arial" panose="020B0604020202020204" pitchFamily="34" charset="0"/>
                <a:cs typeface="Arial" panose="020B0604020202020204" pitchFamily="34" charset="0"/>
              </a:rPr>
              <a:t>Rating scale A</a:t>
            </a:r>
            <a:endParaRPr lang="en-US" sz="1900" dirty="0">
              <a:latin typeface="Arial" panose="020B0604020202020204" pitchFamily="34" charset="0"/>
              <a:cs typeface="Arial" panose="020B0604020202020204" pitchFamily="34" charset="0"/>
            </a:endParaRPr>
          </a:p>
          <a:p>
            <a:pPr marL="342778" indent="-342778">
              <a:buFont typeface="+mj-lt"/>
              <a:buAutoNum type="arabicPeriod"/>
              <a:defRPr/>
            </a:pPr>
            <a:r>
              <a:rPr lang="en-US" sz="1900" dirty="0">
                <a:latin typeface="Arial" panose="020B0604020202020204" pitchFamily="34" charset="0"/>
                <a:cs typeface="Arial" panose="020B0604020202020204" pitchFamily="34" charset="0"/>
              </a:rPr>
              <a:t>rarely meets expectations</a:t>
            </a:r>
          </a:p>
          <a:p>
            <a:pPr marL="342778" indent="-342778">
              <a:buFont typeface="+mj-lt"/>
              <a:buAutoNum type="arabicPeriod"/>
              <a:defRPr/>
            </a:pPr>
            <a:r>
              <a:rPr lang="en-US" sz="1900" dirty="0">
                <a:latin typeface="Arial" panose="020B0604020202020204" pitchFamily="34" charset="0"/>
                <a:cs typeface="Arial" panose="020B0604020202020204" pitchFamily="34" charset="0"/>
              </a:rPr>
              <a:t>inconsistently meets expectations</a:t>
            </a:r>
          </a:p>
          <a:p>
            <a:pPr marL="342778" indent="-342778">
              <a:buFont typeface="+mj-lt"/>
              <a:buAutoNum type="arabicPeriod"/>
              <a:defRPr/>
            </a:pPr>
            <a:r>
              <a:rPr lang="en-US" sz="1900" dirty="0">
                <a:latin typeface="Arial" panose="020B0604020202020204" pitchFamily="34" charset="0"/>
                <a:cs typeface="Arial" panose="020B0604020202020204" pitchFamily="34" charset="0"/>
              </a:rPr>
              <a:t>meets expectations</a:t>
            </a:r>
          </a:p>
          <a:p>
            <a:pPr marL="342778" indent="-342778">
              <a:buFont typeface="+mj-lt"/>
              <a:buAutoNum type="arabicPeriod"/>
              <a:defRPr/>
            </a:pPr>
            <a:r>
              <a:rPr lang="en-US" sz="1900" dirty="0">
                <a:latin typeface="Arial" panose="020B0604020202020204" pitchFamily="34" charset="0"/>
                <a:cs typeface="Arial" panose="020B0604020202020204" pitchFamily="34" charset="0"/>
              </a:rPr>
              <a:t>sometimes exceeds expectations</a:t>
            </a:r>
          </a:p>
          <a:p>
            <a:pPr marL="342778" indent="-342778">
              <a:buFont typeface="+mj-lt"/>
              <a:buAutoNum type="arabicPeriod"/>
              <a:defRPr/>
            </a:pPr>
            <a:r>
              <a:rPr lang="en-US" sz="1900" dirty="0">
                <a:latin typeface="Arial" panose="020B0604020202020204" pitchFamily="34" charset="0"/>
                <a:cs typeface="Arial" panose="020B0604020202020204" pitchFamily="34" charset="0"/>
              </a:rPr>
              <a:t>consistently exceeds expectations</a:t>
            </a:r>
            <a:r>
              <a:rPr lang="en-US" sz="1900" i="1" dirty="0">
                <a:latin typeface="Arial" panose="020B0604020202020204" pitchFamily="34" charset="0"/>
                <a:cs typeface="Arial" panose="020B0604020202020204" pitchFamily="34" charset="0"/>
              </a:rPr>
              <a:t> </a:t>
            </a:r>
            <a:endParaRPr lang="en-US" sz="1900" dirty="0">
              <a:latin typeface="Arial" panose="020B0604020202020204" pitchFamily="34" charset="0"/>
              <a:cs typeface="Arial" panose="020B0604020202020204" pitchFamily="34" charset="0"/>
            </a:endParaRPr>
          </a:p>
          <a:p>
            <a:pPr marL="0" indent="0">
              <a:buNone/>
              <a:defRPr/>
            </a:pPr>
            <a:endParaRPr lang="en-US" sz="1600" dirty="0">
              <a:latin typeface="Arial" panose="020B0604020202020204" pitchFamily="34" charset="0"/>
              <a:cs typeface="Arial" panose="020B0604020202020204" pitchFamily="34" charset="0"/>
            </a:endParaRPr>
          </a:p>
        </p:txBody>
      </p:sp>
      <p:sp>
        <p:nvSpPr>
          <p:cNvPr id="5" name="Content Placeholder 4"/>
          <p:cNvSpPr>
            <a:spLocks noGrp="1"/>
          </p:cNvSpPr>
          <p:nvPr>
            <p:ph sz="half" idx="2"/>
          </p:nvPr>
        </p:nvSpPr>
        <p:spPr>
          <a:xfrm>
            <a:off x="6212541" y="2190062"/>
            <a:ext cx="5141259" cy="3801183"/>
          </a:xfrm>
        </p:spPr>
        <p:txBody>
          <a:bodyPr>
            <a:noAutofit/>
          </a:bodyPr>
          <a:lstStyle/>
          <a:p>
            <a:pPr marL="0" indent="0">
              <a:buNone/>
              <a:defRPr/>
            </a:pPr>
            <a:r>
              <a:rPr lang="en-US" sz="1900" dirty="0">
                <a:latin typeface="Arial" panose="020B0604020202020204" pitchFamily="34" charset="0"/>
                <a:cs typeface="Arial" panose="020B0604020202020204" pitchFamily="34" charset="0"/>
              </a:rPr>
              <a:t>Rating scale B</a:t>
            </a:r>
          </a:p>
          <a:p>
            <a:pPr marL="342778" indent="-342778">
              <a:buFont typeface="+mj-lt"/>
              <a:buAutoNum type="arabicPeriod"/>
              <a:defRPr/>
            </a:pPr>
            <a:r>
              <a:rPr lang="en-US" sz="1900" dirty="0">
                <a:latin typeface="Arial" panose="020B0604020202020204" pitchFamily="34" charset="0"/>
                <a:cs typeface="Arial" panose="020B0604020202020204" pitchFamily="34" charset="0"/>
              </a:rPr>
              <a:t>requires complete guidance; “I had to do”</a:t>
            </a:r>
          </a:p>
          <a:p>
            <a:pPr marL="342778" indent="-342778">
              <a:buFont typeface="+mj-lt"/>
              <a:buAutoNum type="arabicPeriod"/>
              <a:defRPr/>
            </a:pPr>
            <a:r>
              <a:rPr lang="en-US" sz="1900" dirty="0">
                <a:latin typeface="Arial" panose="020B0604020202020204" pitchFamily="34" charset="0"/>
                <a:cs typeface="Arial" panose="020B0604020202020204" pitchFamily="34" charset="0"/>
              </a:rPr>
              <a:t>able to perform but requires repeated direction; “I had to talk them through”</a:t>
            </a:r>
          </a:p>
          <a:p>
            <a:pPr marL="342778" indent="-342778">
              <a:buFont typeface="+mj-lt"/>
              <a:buAutoNum type="arabicPeriod"/>
              <a:defRPr/>
            </a:pPr>
            <a:r>
              <a:rPr lang="en-US" sz="1900" dirty="0">
                <a:latin typeface="Arial" panose="020B0604020202020204" pitchFamily="34" charset="0"/>
                <a:cs typeface="Arial" panose="020B0604020202020204" pitchFamily="34" charset="0"/>
              </a:rPr>
              <a:t>some independence but intermittent prompting required; “I had to direct them from time to time”</a:t>
            </a:r>
          </a:p>
          <a:p>
            <a:pPr marL="342778" indent="-342778">
              <a:buFont typeface="+mj-lt"/>
              <a:buAutoNum type="arabicPeriod"/>
              <a:defRPr/>
            </a:pPr>
            <a:r>
              <a:rPr lang="en-US" sz="1900" dirty="0">
                <a:latin typeface="Arial" panose="020B0604020202020204" pitchFamily="34" charset="0"/>
                <a:cs typeface="Arial" panose="020B0604020202020204" pitchFamily="34" charset="0"/>
              </a:rPr>
              <a:t>independent for most things but requires assistance for nuances; “I had to be there just in case”</a:t>
            </a:r>
          </a:p>
          <a:p>
            <a:pPr marL="342778" indent="-342778">
              <a:buFont typeface="+mj-lt"/>
              <a:buAutoNum type="arabicPeriod"/>
              <a:defRPr/>
            </a:pPr>
            <a:r>
              <a:rPr lang="en-US" sz="1900" dirty="0">
                <a:latin typeface="Arial" panose="020B0604020202020204" pitchFamily="34" charset="0"/>
                <a:cs typeface="Arial" panose="020B0604020202020204" pitchFamily="34" charset="0"/>
              </a:rPr>
              <a:t>complete independence; “I did not need to be there”</a:t>
            </a:r>
          </a:p>
        </p:txBody>
      </p:sp>
    </p:spTree>
    <p:custDataLst>
      <p:tags r:id="rId1"/>
    </p:custDataLst>
    <p:extLst>
      <p:ext uri="{BB962C8B-B14F-4D97-AF65-F5344CB8AC3E}">
        <p14:creationId xmlns:p14="http://schemas.microsoft.com/office/powerpoint/2010/main" val="8228891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b="1" dirty="0" smtClean="0">
                <a:latin typeface="Arial" panose="020B0604020202020204" pitchFamily="34" charset="0"/>
                <a:cs typeface="Arial" panose="020B0604020202020204" pitchFamily="34" charset="0"/>
              </a:rPr>
              <a:t>Using Different Scales</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marL="0" indent="0">
              <a:buNone/>
              <a:defRPr/>
            </a:pPr>
            <a:r>
              <a:rPr lang="en-US" dirty="0" smtClean="0">
                <a:latin typeface="Arial" panose="020B0604020202020204" pitchFamily="34" charset="0"/>
                <a:cs typeface="Arial" panose="020B0604020202020204" pitchFamily="34" charset="0"/>
              </a:rPr>
              <a:t>Scale </a:t>
            </a:r>
            <a:r>
              <a:rPr lang="en-US" dirty="0">
                <a:latin typeface="Arial" panose="020B0604020202020204" pitchFamily="34" charset="0"/>
                <a:cs typeface="Arial" panose="020B0604020202020204" pitchFamily="34" charset="0"/>
              </a:rPr>
              <a:t>A – 2 (inconsistently meets expectations</a:t>
            </a:r>
            <a:r>
              <a:rPr lang="en-US" dirty="0" smtClean="0">
                <a:latin typeface="Arial" panose="020B0604020202020204" pitchFamily="34" charset="0"/>
                <a:cs typeface="Arial" panose="020B0604020202020204" pitchFamily="34" charset="0"/>
              </a:rPr>
              <a:t>)</a:t>
            </a:r>
          </a:p>
          <a:p>
            <a:pPr marL="0" indent="0">
              <a:buNone/>
              <a:defRPr/>
            </a:pPr>
            <a:endParaRPr lang="en-US" dirty="0">
              <a:latin typeface="Arial" panose="020B0604020202020204" pitchFamily="34" charset="0"/>
              <a:cs typeface="Arial" panose="020B0604020202020204" pitchFamily="34" charset="0"/>
            </a:endParaRPr>
          </a:p>
          <a:p>
            <a:pPr marL="0" indent="0">
              <a:buNone/>
              <a:defRPr/>
            </a:pPr>
            <a:r>
              <a:rPr lang="en-US" dirty="0" smtClean="0">
                <a:latin typeface="Arial" panose="020B0604020202020204" pitchFamily="34" charset="0"/>
                <a:cs typeface="Arial" panose="020B0604020202020204" pitchFamily="34" charset="0"/>
              </a:rPr>
              <a:t>Scale </a:t>
            </a:r>
            <a:r>
              <a:rPr lang="en-US" dirty="0">
                <a:latin typeface="Arial" panose="020B0604020202020204" pitchFamily="34" charset="0"/>
                <a:cs typeface="Arial" panose="020B0604020202020204" pitchFamily="34" charset="0"/>
              </a:rPr>
              <a:t>B</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 2 (able to perform but requires repeated direction)</a:t>
            </a:r>
          </a:p>
          <a:p>
            <a:pPr marL="0" indent="0">
              <a:buNone/>
              <a:defRPr/>
            </a:pPr>
            <a:endParaRPr lang="en-US" sz="1200" dirty="0">
              <a:latin typeface="Arial" panose="020B0604020202020204" pitchFamily="34" charset="0"/>
              <a:cs typeface="Arial" panose="020B0604020202020204" pitchFamily="34" charset="0"/>
            </a:endParaRPr>
          </a:p>
        </p:txBody>
      </p:sp>
    </p:spTree>
    <p:custDataLst>
      <p:tags r:id="rId1"/>
    </p:custData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417" y="2636839"/>
            <a:ext cx="10972800" cy="990600"/>
          </a:xfrm>
        </p:spPr>
        <p:txBody>
          <a:bodyPr/>
          <a:lstStyle/>
          <a:p>
            <a:pPr algn="ctr">
              <a:defRPr/>
            </a:pPr>
            <a:r>
              <a:rPr lang="en-US" dirty="0">
                <a:solidFill>
                  <a:schemeClr val="tx1"/>
                </a:solidFill>
                <a:latin typeface="Arial" panose="020B0604020202020204" pitchFamily="34" charset="0"/>
                <a:cs typeface="Arial" panose="020B0604020202020204" pitchFamily="34" charset="0"/>
              </a:rPr>
              <a:t>Part Three – Narrative </a:t>
            </a:r>
            <a:r>
              <a:rPr lang="en-US" dirty="0" smtClean="0">
                <a:solidFill>
                  <a:schemeClr val="tx1"/>
                </a:solidFill>
                <a:latin typeface="Arial" panose="020B0604020202020204" pitchFamily="34" charset="0"/>
                <a:cs typeface="Arial" panose="020B0604020202020204" pitchFamily="34" charset="0"/>
              </a:rPr>
              <a:t>Observation</a:t>
            </a:r>
            <a:endParaRPr lang="en-US" dirty="0">
              <a:solidFill>
                <a:schemeClr val="tx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7550439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p:txBody>
          <a:bodyPr>
            <a:normAutofit/>
          </a:bodyPr>
          <a:lstStyle/>
          <a:p>
            <a:pPr>
              <a:lnSpc>
                <a:spcPts val="2875"/>
              </a:lnSpc>
            </a:pPr>
            <a:r>
              <a:rPr lang="en-CA" sz="4800" dirty="0">
                <a:latin typeface="Arial" panose="020B0604020202020204" pitchFamily="34" charset="0"/>
                <a:cs typeface="Arial" panose="020B0604020202020204" pitchFamily="34" charset="0"/>
              </a:rPr>
              <a:t>Qualitative Assessment</a:t>
            </a:r>
            <a:endParaRPr lang="en-US" sz="4800" dirty="0">
              <a:latin typeface="Arial" panose="020B0604020202020204" pitchFamily="34" charset="0"/>
              <a:cs typeface="Arial" panose="020B0604020202020204" pitchFamily="34" charset="0"/>
            </a:endParaRPr>
          </a:p>
        </p:txBody>
      </p:sp>
      <p:sp>
        <p:nvSpPr>
          <p:cNvPr id="14338" name="Content Placeholder 2"/>
          <p:cNvSpPr>
            <a:spLocks noGrp="1"/>
          </p:cNvSpPr>
          <p:nvPr>
            <p:ph idx="1"/>
          </p:nvPr>
        </p:nvSpPr>
        <p:spPr/>
        <p:txBody>
          <a:bodyPr>
            <a:normAutofit/>
          </a:bodyPr>
          <a:lstStyle/>
          <a:p>
            <a:pPr marL="288799" indent="-288799"/>
            <a:r>
              <a:rPr lang="en-US" sz="2400" dirty="0">
                <a:latin typeface="Arial" panose="020B0604020202020204" pitchFamily="34" charset="0"/>
                <a:cs typeface="Arial" panose="020B0604020202020204" pitchFamily="34" charset="0"/>
              </a:rPr>
              <a:t>Misconception</a:t>
            </a:r>
          </a:p>
          <a:p>
            <a:pPr lvl="1" eaLnBrk="1" hangingPunct="1"/>
            <a:r>
              <a:rPr lang="en-US" sz="2000" dirty="0">
                <a:latin typeface="Arial" panose="020B0604020202020204" pitchFamily="34" charset="0"/>
                <a:cs typeface="Arial" panose="020B0604020202020204" pitchFamily="34" charset="0"/>
              </a:rPr>
              <a:t>Subjective = Unreliable</a:t>
            </a:r>
          </a:p>
          <a:p>
            <a:pPr lvl="1"/>
            <a:r>
              <a:rPr lang="en-US" sz="2000" dirty="0">
                <a:latin typeface="Arial" panose="020B0604020202020204" pitchFamily="34" charset="0"/>
                <a:cs typeface="Arial" panose="020B0604020202020204" pitchFamily="34" charset="0"/>
              </a:rPr>
              <a:t>Objective = Reliable</a:t>
            </a:r>
          </a:p>
          <a:p>
            <a:pPr marL="457011" lvl="1" indent="0">
              <a:buNone/>
            </a:pPr>
            <a:endParaRPr lang="en-US" sz="1900" dirty="0">
              <a:latin typeface="Arial" panose="020B0604020202020204" pitchFamily="34" charset="0"/>
              <a:cs typeface="Arial" panose="020B0604020202020204" pitchFamily="34" charset="0"/>
            </a:endParaRPr>
          </a:p>
          <a:p>
            <a:pPr marL="457011" lvl="1" indent="0">
              <a:buNone/>
            </a:pPr>
            <a:endParaRPr lang="en-US" sz="1900" dirty="0">
              <a:latin typeface="Arial" panose="020B0604020202020204" pitchFamily="34" charset="0"/>
              <a:cs typeface="Arial" panose="020B0604020202020204" pitchFamily="34" charset="0"/>
            </a:endParaRPr>
          </a:p>
          <a:p>
            <a:r>
              <a:rPr lang="en-US" sz="2300" dirty="0">
                <a:latin typeface="Arial" panose="020B0604020202020204" pitchFamily="34" charset="0"/>
                <a:cs typeface="Arial" panose="020B0604020202020204" pitchFamily="34" charset="0"/>
              </a:rPr>
              <a:t>“Faculty need to recognize that numeric ratings are nothing more than a process to synthesize and then represent a composite judgment about a trainee.” </a:t>
            </a:r>
          </a:p>
          <a:p>
            <a:pPr lvl="1" eaLnBrk="1" hangingPunct="1">
              <a:buFont typeface="Arial" charset="0"/>
              <a:buNone/>
            </a:pPr>
            <a:r>
              <a:rPr lang="en-US" sz="1600" i="1" dirty="0">
                <a:latin typeface="Arial" panose="020B0604020202020204" pitchFamily="34" charset="0"/>
                <a:cs typeface="Arial" panose="020B0604020202020204" pitchFamily="34" charset="0"/>
              </a:rPr>
              <a:t>	Holmboe et al., Academic Medicine, 2011</a:t>
            </a:r>
          </a:p>
          <a:p>
            <a:pPr marL="288799" indent="-288799"/>
            <a:endParaRPr lang="en-US" sz="1900" dirty="0">
              <a:latin typeface="Arial" panose="020B0604020202020204" pitchFamily="34" charset="0"/>
              <a:cs typeface="Arial" panose="020B0604020202020204" pitchFamily="34" charset="0"/>
            </a:endParaRPr>
          </a:p>
          <a:p>
            <a:pPr marL="288799" indent="-288799"/>
            <a:endParaRPr lang="en-US" sz="1900" dirty="0">
              <a:latin typeface="Arial" panose="020B0604020202020204" pitchFamily="34" charset="0"/>
              <a:cs typeface="Arial" panose="020B0604020202020204" pitchFamily="34" charset="0"/>
            </a:endParaRPr>
          </a:p>
          <a:p>
            <a:pPr marL="288799" indent="-288799"/>
            <a:endParaRPr lang="en-US" dirty="0" smtClean="0">
              <a:latin typeface="Arial" panose="020B0604020202020204" pitchFamily="34" charset="0"/>
              <a:cs typeface="Arial" panose="020B0604020202020204" pitchFamily="34" charset="0"/>
            </a:endParaRPr>
          </a:p>
          <a:p>
            <a:pPr marL="288799" indent="-288799"/>
            <a:endParaRPr lang="en-US" sz="19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5940575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p:txBody>
          <a:bodyPr>
            <a:normAutofit/>
          </a:bodyPr>
          <a:lstStyle/>
          <a:p>
            <a:pPr>
              <a:lnSpc>
                <a:spcPts val="2875"/>
              </a:lnSpc>
            </a:pPr>
            <a:r>
              <a:rPr lang="en-CA" sz="4800" dirty="0">
                <a:latin typeface="Arial" panose="020B0604020202020204" pitchFamily="34" charset="0"/>
                <a:cs typeface="Arial" panose="020B0604020202020204" pitchFamily="34" charset="0"/>
              </a:rPr>
              <a:t>Qualitative Assessment</a:t>
            </a:r>
            <a:endParaRPr lang="en-US" sz="4800" dirty="0">
              <a:latin typeface="Arial" panose="020B0604020202020204" pitchFamily="34" charset="0"/>
              <a:cs typeface="Arial" panose="020B0604020202020204" pitchFamily="34" charset="0"/>
            </a:endParaRPr>
          </a:p>
        </p:txBody>
      </p:sp>
      <p:sp>
        <p:nvSpPr>
          <p:cNvPr id="14338" name="Content Placeholder 2"/>
          <p:cNvSpPr>
            <a:spLocks noGrp="1"/>
          </p:cNvSpPr>
          <p:nvPr>
            <p:ph idx="1"/>
          </p:nvPr>
        </p:nvSpPr>
        <p:spPr/>
        <p:txBody>
          <a:bodyPr>
            <a:normAutofit fontScale="92500" lnSpcReduction="20000"/>
          </a:bodyPr>
          <a:lstStyle/>
          <a:p>
            <a:pPr marL="288799" indent="-288799"/>
            <a:r>
              <a:rPr lang="en-US" sz="2400" dirty="0">
                <a:latin typeface="Arial" panose="020B0604020202020204" pitchFamily="34" charset="0"/>
                <a:cs typeface="Arial" panose="020B0604020202020204" pitchFamily="34" charset="0"/>
              </a:rPr>
              <a:t>More recently:</a:t>
            </a:r>
          </a:p>
          <a:p>
            <a:pPr lvl="1"/>
            <a:r>
              <a:rPr lang="en-US" sz="2300" dirty="0">
                <a:latin typeface="Arial" panose="020B0604020202020204" pitchFamily="34" charset="0"/>
                <a:cs typeface="Arial" panose="020B0604020202020204" pitchFamily="34" charset="0"/>
              </a:rPr>
              <a:t>More emphasis on qualitative assessments</a:t>
            </a:r>
          </a:p>
          <a:p>
            <a:pPr lvl="1"/>
            <a:r>
              <a:rPr lang="en-US" sz="2300" dirty="0">
                <a:latin typeface="Arial" panose="020B0604020202020204" pitchFamily="34" charset="0"/>
                <a:cs typeface="Arial" panose="020B0604020202020204" pitchFamily="34" charset="0"/>
              </a:rPr>
              <a:t>Some suggesting that narrative descriptions replace numerical ratings</a:t>
            </a:r>
          </a:p>
          <a:p>
            <a:pPr lvl="1"/>
            <a:r>
              <a:rPr lang="en-US" sz="2300" dirty="0">
                <a:latin typeface="Arial" panose="020B0604020202020204" pitchFamily="34" charset="0"/>
                <a:cs typeface="Arial" panose="020B0604020202020204" pitchFamily="34" charset="0"/>
              </a:rPr>
              <a:t>Research demonstrates that a large portion of the usefulness of these methods is in the narrative (qualitative) part</a:t>
            </a:r>
            <a:endParaRPr lang="en-US" sz="2300" i="1" dirty="0">
              <a:latin typeface="Arial" panose="020B0604020202020204" pitchFamily="34" charset="0"/>
              <a:cs typeface="Arial" panose="020B0604020202020204" pitchFamily="34" charset="0"/>
            </a:endParaRPr>
          </a:p>
          <a:p>
            <a:pPr marL="288799" indent="-288799"/>
            <a:endParaRPr lang="en-US" sz="2400" dirty="0">
              <a:latin typeface="Arial" panose="020B0604020202020204" pitchFamily="34" charset="0"/>
              <a:cs typeface="Arial" panose="020B0604020202020204" pitchFamily="34" charset="0"/>
            </a:endParaRPr>
          </a:p>
          <a:p>
            <a:r>
              <a:rPr lang="en-CA" sz="2400" dirty="0">
                <a:latin typeface="Arial" panose="020B0604020202020204" pitchFamily="34" charset="0"/>
                <a:cs typeface="Arial" panose="020B0604020202020204" pitchFamily="34" charset="0"/>
              </a:rPr>
              <a:t>Think about this clinically</a:t>
            </a:r>
          </a:p>
          <a:p>
            <a:pPr lvl="1"/>
            <a:r>
              <a:rPr lang="en-CA" sz="2300" dirty="0">
                <a:latin typeface="Arial" panose="020B0604020202020204" pitchFamily="34" charset="0"/>
                <a:cs typeface="Arial" panose="020B0604020202020204" pitchFamily="34" charset="0"/>
              </a:rPr>
              <a:t>“My pain is 6 out of 10 doc”</a:t>
            </a:r>
          </a:p>
          <a:p>
            <a:pPr lvl="1"/>
            <a:r>
              <a:rPr lang="en-CA" sz="2300" dirty="0">
                <a:latin typeface="Arial" panose="020B0604020202020204" pitchFamily="34" charset="0"/>
                <a:cs typeface="Arial" panose="020B0604020202020204" pitchFamily="34" charset="0"/>
              </a:rPr>
              <a:t>“My pain is constant, burning and interfering with my ability to wear my prosthesis”</a:t>
            </a:r>
          </a:p>
          <a:p>
            <a:pPr lvl="1"/>
            <a:endParaRPr lang="en-CA" dirty="0">
              <a:latin typeface="Arial" panose="020B0604020202020204" pitchFamily="34" charset="0"/>
              <a:cs typeface="Arial" panose="020B0604020202020204" pitchFamily="34" charset="0"/>
            </a:endParaRPr>
          </a:p>
          <a:p>
            <a:r>
              <a:rPr lang="en-CA" sz="2400" dirty="0">
                <a:latin typeface="Arial" panose="020B0604020202020204" pitchFamily="34" charset="0"/>
                <a:cs typeface="Arial" panose="020B0604020202020204" pitchFamily="34" charset="0"/>
              </a:rPr>
              <a:t>What is more useful?</a:t>
            </a:r>
            <a:endParaRPr lang="en-US" sz="2400" dirty="0">
              <a:latin typeface="Arial" panose="020B0604020202020204" pitchFamily="34" charset="0"/>
              <a:cs typeface="Arial" panose="020B0604020202020204" pitchFamily="34" charset="0"/>
            </a:endParaRPr>
          </a:p>
          <a:p>
            <a:pPr marL="288799" indent="-288799"/>
            <a:endParaRPr lang="en-US" sz="1900" dirty="0">
              <a:latin typeface="Arial" panose="020B0604020202020204" pitchFamily="34" charset="0"/>
              <a:cs typeface="Arial" panose="020B0604020202020204" pitchFamily="34" charset="0"/>
            </a:endParaRPr>
          </a:p>
          <a:p>
            <a:pPr marL="288799" indent="-288799"/>
            <a:endParaRPr lang="en-US" dirty="0" smtClean="0">
              <a:latin typeface="Arial" panose="020B0604020202020204" pitchFamily="34" charset="0"/>
              <a:cs typeface="Arial" panose="020B0604020202020204" pitchFamily="34" charset="0"/>
            </a:endParaRPr>
          </a:p>
          <a:p>
            <a:pPr marL="288799" indent="-288799"/>
            <a:endParaRPr lang="en-US" sz="1900" dirty="0">
              <a:latin typeface="Arial" panose="020B0604020202020204" pitchFamily="34" charset="0"/>
              <a:cs typeface="Arial" panose="020B0604020202020204" pitchFamily="34" charset="0"/>
            </a:endParaRPr>
          </a:p>
        </p:txBody>
      </p:sp>
    </p:spTree>
    <p:custDataLst>
      <p:tags r:id="rId1"/>
    </p:custData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normAutofit/>
          </a:bodyPr>
          <a:lstStyle/>
          <a:p>
            <a:pPr>
              <a:lnSpc>
                <a:spcPts val="2875"/>
              </a:lnSpc>
            </a:pPr>
            <a:r>
              <a:rPr lang="en-CA" sz="4300" dirty="0">
                <a:latin typeface="Arial" panose="020B0604020202020204" pitchFamily="34" charset="0"/>
                <a:cs typeface="Arial" panose="020B0604020202020204" pitchFamily="34" charset="0"/>
              </a:rPr>
              <a:t>Words and not Numbers</a:t>
            </a:r>
            <a:endParaRPr lang="en-US" sz="4300" dirty="0">
              <a:latin typeface="Arial" panose="020B0604020202020204" pitchFamily="34" charset="0"/>
              <a:cs typeface="Arial" panose="020B0604020202020204" pitchFamily="34" charset="0"/>
            </a:endParaRPr>
          </a:p>
        </p:txBody>
      </p:sp>
      <p:sp>
        <p:nvSpPr>
          <p:cNvPr id="15362" name="Content Placeholder 2"/>
          <p:cNvSpPr>
            <a:spLocks noGrp="1"/>
          </p:cNvSpPr>
          <p:nvPr>
            <p:ph sz="half" idx="1"/>
          </p:nvPr>
        </p:nvSpPr>
        <p:spPr/>
        <p:txBody>
          <a:bodyPr>
            <a:normAutofit fontScale="92500" lnSpcReduction="10000"/>
          </a:bodyPr>
          <a:lstStyle/>
          <a:p>
            <a:pPr marL="288799" indent="-288799"/>
            <a:r>
              <a:rPr lang="en-US" sz="2300" dirty="0">
                <a:latin typeface="Arial" panose="020B0604020202020204" pitchFamily="34" charset="0"/>
                <a:cs typeface="Arial" panose="020B0604020202020204" pitchFamily="34" charset="0"/>
              </a:rPr>
              <a:t>Rich narrative </a:t>
            </a:r>
            <a:r>
              <a:rPr lang="en-US" sz="2300" dirty="0" smtClean="0">
                <a:latin typeface="Arial" panose="020B0604020202020204" pitchFamily="34" charset="0"/>
                <a:cs typeface="Arial" panose="020B0604020202020204" pitchFamily="34" charset="0"/>
              </a:rPr>
              <a:t>observations </a:t>
            </a:r>
            <a:r>
              <a:rPr lang="en-US" sz="2300" dirty="0">
                <a:latin typeface="Arial" panose="020B0604020202020204" pitchFamily="34" charset="0"/>
                <a:cs typeface="Arial" panose="020B0604020202020204" pitchFamily="34" charset="0"/>
              </a:rPr>
              <a:t>of performance</a:t>
            </a:r>
          </a:p>
          <a:p>
            <a:pPr lvl="1"/>
            <a:endParaRPr lang="en-US" sz="2000" dirty="0">
              <a:latin typeface="Arial" panose="020B0604020202020204" pitchFamily="34" charset="0"/>
              <a:cs typeface="Arial" panose="020B0604020202020204" pitchFamily="34" charset="0"/>
            </a:endParaRPr>
          </a:p>
          <a:p>
            <a:pPr lvl="1"/>
            <a:r>
              <a:rPr lang="en-US" sz="2000" dirty="0">
                <a:latin typeface="Arial" panose="020B0604020202020204" pitchFamily="34" charset="0"/>
                <a:cs typeface="Arial" panose="020B0604020202020204" pitchFamily="34" charset="0"/>
              </a:rPr>
              <a:t>Enhance the formative function </a:t>
            </a:r>
          </a:p>
          <a:p>
            <a:pPr lvl="2"/>
            <a:r>
              <a:rPr lang="en-US" sz="1900" dirty="0">
                <a:latin typeface="Arial" panose="020B0604020202020204" pitchFamily="34" charset="0"/>
                <a:cs typeface="Arial" panose="020B0604020202020204" pitchFamily="34" charset="0"/>
              </a:rPr>
              <a:t>Provides the information required for guided reflection</a:t>
            </a:r>
          </a:p>
          <a:p>
            <a:pPr lvl="2"/>
            <a:endParaRPr lang="en-US" sz="1200" dirty="0">
              <a:latin typeface="Arial" panose="020B0604020202020204" pitchFamily="34" charset="0"/>
              <a:cs typeface="Arial" panose="020B0604020202020204" pitchFamily="34" charset="0"/>
            </a:endParaRPr>
          </a:p>
          <a:p>
            <a:pPr lvl="1"/>
            <a:r>
              <a:rPr lang="en-US" sz="2000" dirty="0">
                <a:latin typeface="Arial" panose="020B0604020202020204" pitchFamily="34" charset="0"/>
                <a:cs typeface="Arial" panose="020B0604020202020204" pitchFamily="34" charset="0"/>
              </a:rPr>
              <a:t>Required for defensible decisions in summative assessments</a:t>
            </a:r>
          </a:p>
          <a:p>
            <a:pPr lvl="1"/>
            <a:endParaRPr lang="en-US" sz="1200" dirty="0">
              <a:latin typeface="Arial" panose="020B0604020202020204" pitchFamily="34" charset="0"/>
              <a:cs typeface="Arial" panose="020B0604020202020204" pitchFamily="34" charset="0"/>
            </a:endParaRPr>
          </a:p>
          <a:p>
            <a:pPr lvl="1"/>
            <a:r>
              <a:rPr lang="en-CA" sz="2000" dirty="0">
                <a:latin typeface="Arial" panose="020B0604020202020204" pitchFamily="34" charset="0"/>
                <a:cs typeface="Arial" panose="020B0604020202020204" pitchFamily="34" charset="0"/>
              </a:rPr>
              <a:t>Can be compiled</a:t>
            </a:r>
          </a:p>
          <a:p>
            <a:pPr lvl="2"/>
            <a:r>
              <a:rPr lang="en-CA" sz="1900" dirty="0">
                <a:latin typeface="Arial" panose="020B0604020202020204" pitchFamily="34" charset="0"/>
                <a:cs typeface="Arial" panose="020B0604020202020204" pitchFamily="34" charset="0"/>
              </a:rPr>
              <a:t>“reliability” obtained with adequate sampling</a:t>
            </a:r>
          </a:p>
          <a:p>
            <a:pPr lvl="1"/>
            <a:endParaRPr lang="en-US" sz="2000" dirty="0">
              <a:latin typeface="Arial" panose="020B0604020202020204" pitchFamily="34" charset="0"/>
              <a:cs typeface="Arial" panose="020B0604020202020204" pitchFamily="34" charset="0"/>
            </a:endParaRPr>
          </a:p>
          <a:p>
            <a:pPr marL="288799" indent="-288799"/>
            <a:endParaRPr lang="en-US" sz="1900"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34077" y="2257365"/>
            <a:ext cx="4069443" cy="4069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dirty="0">
                <a:latin typeface="Arial" panose="020B0604020202020204" pitchFamily="34" charset="0"/>
                <a:cs typeface="Arial" panose="020B0604020202020204" pitchFamily="34" charset="0"/>
              </a:rPr>
              <a:t>Assessment</a:t>
            </a:r>
          </a:p>
        </p:txBody>
      </p:sp>
      <p:sp>
        <p:nvSpPr>
          <p:cNvPr id="5" name="Content Placeholder 4"/>
          <p:cNvSpPr>
            <a:spLocks noGrp="1"/>
          </p:cNvSpPr>
          <p:nvPr>
            <p:ph sz="half" idx="1"/>
          </p:nvPr>
        </p:nvSpPr>
        <p:spPr/>
        <p:txBody>
          <a:bodyPr>
            <a:normAutofit fontScale="70000" lnSpcReduction="20000"/>
          </a:bodyPr>
          <a:lstStyle/>
          <a:p>
            <a:pPr>
              <a:defRPr/>
            </a:pPr>
            <a:r>
              <a:rPr lang="en-US" dirty="0">
                <a:latin typeface="Arial" panose="020B0604020202020204" pitchFamily="34" charset="0"/>
                <a:cs typeface="Arial" panose="020B0604020202020204" pitchFamily="34" charset="0"/>
              </a:rPr>
              <a:t>Different but familiar</a:t>
            </a:r>
          </a:p>
          <a:p>
            <a:pPr>
              <a:defRPr/>
            </a:pPr>
            <a:endParaRPr lang="en-US" dirty="0">
              <a:latin typeface="Arial" panose="020B0604020202020204" pitchFamily="34" charset="0"/>
              <a:cs typeface="Arial" panose="020B0604020202020204" pitchFamily="34" charset="0"/>
            </a:endParaRPr>
          </a:p>
          <a:p>
            <a:pPr>
              <a:defRPr/>
            </a:pPr>
            <a:r>
              <a:rPr lang="en-US" dirty="0">
                <a:latin typeface="Arial" panose="020B0604020202020204" pitchFamily="34" charset="0"/>
                <a:cs typeface="Arial" panose="020B0604020202020204" pitchFamily="34" charset="0"/>
              </a:rPr>
              <a:t>More frequent </a:t>
            </a:r>
            <a:r>
              <a:rPr lang="en-US" dirty="0" smtClean="0">
                <a:latin typeface="Arial" panose="020B0604020202020204" pitchFamily="34" charset="0"/>
                <a:cs typeface="Arial" panose="020B0604020202020204" pitchFamily="34" charset="0"/>
              </a:rPr>
              <a:t>observations that </a:t>
            </a:r>
            <a:r>
              <a:rPr lang="en-US" dirty="0">
                <a:latin typeface="Arial" panose="020B0604020202020204" pitchFamily="34" charset="0"/>
                <a:cs typeface="Arial" panose="020B0604020202020204" pitchFamily="34" charset="0"/>
              </a:rPr>
              <a:t>are documented</a:t>
            </a:r>
          </a:p>
          <a:p>
            <a:pPr marL="0" indent="0">
              <a:buNone/>
              <a:defRPr/>
            </a:pPr>
            <a:endParaRPr lang="en-US" dirty="0">
              <a:latin typeface="Arial" panose="020B0604020202020204" pitchFamily="34" charset="0"/>
              <a:cs typeface="Arial" panose="020B0604020202020204" pitchFamily="34" charset="0"/>
            </a:endParaRPr>
          </a:p>
          <a:p>
            <a:pPr>
              <a:defRPr/>
            </a:pPr>
            <a:r>
              <a:rPr lang="en-US" dirty="0">
                <a:latin typeface="Arial" panose="020B0604020202020204" pitchFamily="34" charset="0"/>
                <a:cs typeface="Arial" panose="020B0604020202020204" pitchFamily="34" charset="0"/>
              </a:rPr>
              <a:t>Increased focus on rich narrative comments</a:t>
            </a:r>
          </a:p>
          <a:p>
            <a:pPr>
              <a:defRPr/>
            </a:pPr>
            <a:endParaRPr lang="en-US" dirty="0">
              <a:latin typeface="Arial" panose="020B0604020202020204" pitchFamily="34" charset="0"/>
              <a:cs typeface="Arial" panose="020B0604020202020204" pitchFamily="34" charset="0"/>
            </a:endParaRPr>
          </a:p>
          <a:p>
            <a:pPr>
              <a:defRPr/>
            </a:pPr>
            <a:r>
              <a:rPr lang="en-US" dirty="0">
                <a:latin typeface="Arial" panose="020B0604020202020204" pitchFamily="34" charset="0"/>
                <a:cs typeface="Arial" panose="020B0604020202020204" pitchFamily="34" charset="0"/>
              </a:rPr>
              <a:t>“Assessment </a:t>
            </a:r>
            <a:r>
              <a:rPr lang="en-US" i="1" dirty="0">
                <a:latin typeface="Arial" panose="020B0604020202020204" pitchFamily="34" charset="0"/>
                <a:cs typeface="Arial" panose="020B0604020202020204" pitchFamily="34" charset="0"/>
              </a:rPr>
              <a:t>for</a:t>
            </a:r>
            <a:r>
              <a:rPr lang="en-US" dirty="0">
                <a:latin typeface="Arial" panose="020B0604020202020204" pitchFamily="34" charset="0"/>
                <a:cs typeface="Arial" panose="020B0604020202020204" pitchFamily="34" charset="0"/>
              </a:rPr>
              <a:t> learning”</a:t>
            </a:r>
          </a:p>
          <a:p>
            <a:pPr lvl="1">
              <a:defRPr/>
            </a:pPr>
            <a:r>
              <a:rPr lang="en-US" sz="2300" dirty="0">
                <a:latin typeface="Arial" panose="020B0604020202020204" pitchFamily="34" charset="0"/>
                <a:cs typeface="Arial" panose="020B0604020202020204" pitchFamily="34" charset="0"/>
              </a:rPr>
              <a:t>Coaching</a:t>
            </a:r>
          </a:p>
          <a:p>
            <a:pPr lvl="1">
              <a:defRPr/>
            </a:pPr>
            <a:endParaRPr lang="en-US" sz="2300" dirty="0">
              <a:latin typeface="Arial" panose="020B0604020202020204" pitchFamily="34" charset="0"/>
              <a:cs typeface="Arial" panose="020B0604020202020204" pitchFamily="34" charset="0"/>
            </a:endParaRPr>
          </a:p>
          <a:p>
            <a:pPr>
              <a:defRPr/>
            </a:pPr>
            <a:r>
              <a:rPr lang="en-US" dirty="0">
                <a:latin typeface="Arial" panose="020B0604020202020204" pitchFamily="34" charset="0"/>
                <a:cs typeface="Arial" panose="020B0604020202020204" pitchFamily="34" charset="0"/>
              </a:rPr>
              <a:t>Standard is competent for safe independent practice</a:t>
            </a:r>
          </a:p>
          <a:p>
            <a:pPr>
              <a:defRPr/>
            </a:pPr>
            <a:endParaRPr lang="en-US"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41734" y="2073409"/>
            <a:ext cx="2783188" cy="418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normAutofit/>
          </a:bodyPr>
          <a:lstStyle/>
          <a:p>
            <a:pPr>
              <a:defRPr/>
            </a:pPr>
            <a:r>
              <a:rPr lang="en-US" altLang="en-US" dirty="0">
                <a:latin typeface="Arial" panose="020B0604020202020204" pitchFamily="34" charset="0"/>
                <a:cs typeface="Arial" panose="020B0604020202020204" pitchFamily="34" charset="0"/>
              </a:rPr>
              <a:t>What do you think of this </a:t>
            </a:r>
            <a:r>
              <a:rPr lang="en-US" altLang="en-US" dirty="0" smtClean="0">
                <a:latin typeface="Arial" panose="020B0604020202020204" pitchFamily="34" charset="0"/>
                <a:cs typeface="Arial" panose="020B0604020202020204" pitchFamily="34" charset="0"/>
              </a:rPr>
              <a:t/>
            </a:r>
            <a:br>
              <a:rPr lang="en-US" altLang="en-US" dirty="0" smtClean="0">
                <a:latin typeface="Arial" panose="020B0604020202020204" pitchFamily="34" charset="0"/>
                <a:cs typeface="Arial" panose="020B0604020202020204" pitchFamily="34" charset="0"/>
              </a:rPr>
            </a:br>
            <a:r>
              <a:rPr lang="en-US" altLang="en-US" dirty="0" smtClean="0">
                <a:latin typeface="Arial" panose="020B0604020202020204" pitchFamily="34" charset="0"/>
                <a:cs typeface="Arial" panose="020B0604020202020204" pitchFamily="34" charset="0"/>
              </a:rPr>
              <a:t>comment</a:t>
            </a:r>
            <a:r>
              <a:rPr lang="en-US" altLang="en-US" dirty="0">
                <a:latin typeface="Arial" panose="020B0604020202020204" pitchFamily="34" charset="0"/>
                <a:cs typeface="Arial" panose="020B0604020202020204" pitchFamily="34" charset="0"/>
              </a:rPr>
              <a:t>?</a:t>
            </a:r>
          </a:p>
        </p:txBody>
      </p:sp>
      <p:sp>
        <p:nvSpPr>
          <p:cNvPr id="69635" name="Content Placeholder 2"/>
          <p:cNvSpPr>
            <a:spLocks noGrp="1"/>
          </p:cNvSpPr>
          <p:nvPr>
            <p:ph idx="1"/>
          </p:nvPr>
        </p:nvSpPr>
        <p:spPr/>
        <p:txBody>
          <a:bodyPr/>
          <a:lstStyle/>
          <a:p>
            <a:pPr>
              <a:defRPr/>
            </a:pPr>
            <a:r>
              <a:rPr lang="en-US" altLang="en-US" dirty="0" smtClean="0">
                <a:latin typeface="Arial" panose="020B0604020202020204" pitchFamily="34" charset="0"/>
                <a:cs typeface="Arial" panose="020B0604020202020204" pitchFamily="34" charset="0"/>
              </a:rPr>
              <a:t>She’s great – very confident, thorough, at expected level of training or beyond. Clinically very good, no gaps.</a:t>
            </a:r>
          </a:p>
        </p:txBody>
      </p:sp>
    </p:spTree>
    <p:custDataLst>
      <p:tags r:id="rId1"/>
    </p:custData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2088447" y="1016001"/>
            <a:ext cx="9265356" cy="1174043"/>
          </a:xfrm>
        </p:spPr>
        <p:txBody>
          <a:bodyPr/>
          <a:lstStyle/>
          <a:p>
            <a:pPr>
              <a:defRPr/>
            </a:pPr>
            <a:r>
              <a:rPr lang="en-US" altLang="en-US" dirty="0">
                <a:latin typeface="Arial" panose="020B0604020202020204" pitchFamily="34" charset="0"/>
                <a:cs typeface="Arial" panose="020B0604020202020204" pitchFamily="34" charset="0"/>
              </a:rPr>
              <a:t>How could you improve it?</a:t>
            </a:r>
          </a:p>
        </p:txBody>
      </p:sp>
      <p:sp>
        <p:nvSpPr>
          <p:cNvPr id="2" name="Content Placeholder 1"/>
          <p:cNvSpPr>
            <a:spLocks noGrp="1"/>
          </p:cNvSpPr>
          <p:nvPr>
            <p:ph idx="1"/>
          </p:nvPr>
        </p:nvSpPr>
        <p:spPr/>
        <p:txBody>
          <a:bodyPr/>
          <a:lstStyle/>
          <a:p>
            <a:endParaRPr lang="en-CA" dirty="0"/>
          </a:p>
        </p:txBody>
      </p:sp>
    </p:spTree>
    <p:custDataLst>
      <p:tags r:id="rId1"/>
    </p:custData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2088447" y="1100688"/>
            <a:ext cx="9265356" cy="874889"/>
          </a:xfrm>
        </p:spPr>
        <p:txBody>
          <a:bodyPr>
            <a:noAutofit/>
          </a:bodyPr>
          <a:lstStyle/>
          <a:p>
            <a:pPr>
              <a:lnSpc>
                <a:spcPts val="2875"/>
              </a:lnSpc>
            </a:pPr>
            <a:r>
              <a:rPr lang="en-CA" sz="4800" dirty="0">
                <a:latin typeface="Arial" panose="020B0604020202020204" pitchFamily="34" charset="0"/>
                <a:cs typeface="Arial" panose="020B0604020202020204" pitchFamily="34" charset="0"/>
              </a:rPr>
              <a:t>High Quality Comments</a:t>
            </a:r>
            <a:endParaRPr lang="en-US" sz="4800" dirty="0">
              <a:latin typeface="Arial" panose="020B0604020202020204" pitchFamily="34" charset="0"/>
              <a:cs typeface="Arial" panose="020B0604020202020204" pitchFamily="34" charset="0"/>
            </a:endParaRPr>
          </a:p>
        </p:txBody>
      </p:sp>
      <p:sp>
        <p:nvSpPr>
          <p:cNvPr id="20482" name="Content Placeholder 2"/>
          <p:cNvSpPr>
            <a:spLocks noGrp="1"/>
          </p:cNvSpPr>
          <p:nvPr>
            <p:ph idx="1"/>
          </p:nvPr>
        </p:nvSpPr>
        <p:spPr/>
        <p:txBody>
          <a:bodyPr>
            <a:normAutofit fontScale="77500" lnSpcReduction="20000"/>
          </a:bodyPr>
          <a:lstStyle/>
          <a:p>
            <a:pPr>
              <a:lnSpc>
                <a:spcPct val="100000"/>
              </a:lnSpc>
            </a:pPr>
            <a:r>
              <a:rPr lang="en-US" dirty="0">
                <a:latin typeface="Arial" panose="020B0604020202020204" pitchFamily="34" charset="0"/>
                <a:cs typeface="Arial" panose="020B0604020202020204" pitchFamily="34" charset="0"/>
              </a:rPr>
              <a:t>Justify the ratings</a:t>
            </a:r>
          </a:p>
          <a:p>
            <a:pPr>
              <a:lnSpc>
                <a:spcPct val="100000"/>
              </a:lnSpc>
            </a:pPr>
            <a:endParaRPr lang="en-US" dirty="0">
              <a:latin typeface="Arial" panose="020B0604020202020204" pitchFamily="34" charset="0"/>
              <a:cs typeface="Arial" panose="020B0604020202020204" pitchFamily="34" charset="0"/>
            </a:endParaRPr>
          </a:p>
          <a:p>
            <a:pPr>
              <a:lnSpc>
                <a:spcPct val="100000"/>
              </a:lnSpc>
            </a:pPr>
            <a:r>
              <a:rPr lang="en-US" dirty="0">
                <a:latin typeface="Arial" panose="020B0604020202020204" pitchFamily="34" charset="0"/>
                <a:cs typeface="Arial" panose="020B0604020202020204" pitchFamily="34" charset="0"/>
              </a:rPr>
              <a:t>Have specific examples</a:t>
            </a:r>
          </a:p>
          <a:p>
            <a:pPr>
              <a:lnSpc>
                <a:spcPct val="100000"/>
              </a:lnSpc>
            </a:pPr>
            <a:endParaRPr lang="en-US" dirty="0">
              <a:latin typeface="Arial" panose="020B0604020202020204" pitchFamily="34" charset="0"/>
              <a:cs typeface="Arial" panose="020B0604020202020204" pitchFamily="34" charset="0"/>
            </a:endParaRPr>
          </a:p>
          <a:p>
            <a:pPr>
              <a:lnSpc>
                <a:spcPct val="100000"/>
              </a:lnSpc>
            </a:pPr>
            <a:r>
              <a:rPr lang="en-US" dirty="0">
                <a:latin typeface="Arial" panose="020B0604020202020204" pitchFamily="34" charset="0"/>
                <a:cs typeface="Arial" panose="020B0604020202020204" pitchFamily="34" charset="0"/>
              </a:rPr>
              <a:t>Provide recommendations for improving performance</a:t>
            </a:r>
          </a:p>
          <a:p>
            <a:pPr>
              <a:lnSpc>
                <a:spcPct val="100000"/>
              </a:lnSpc>
            </a:pPr>
            <a:endParaRPr lang="en-US" dirty="0">
              <a:latin typeface="Arial" panose="020B0604020202020204" pitchFamily="34" charset="0"/>
              <a:cs typeface="Arial" panose="020B0604020202020204" pitchFamily="34" charset="0"/>
            </a:endParaRPr>
          </a:p>
          <a:p>
            <a:pPr>
              <a:lnSpc>
                <a:spcPct val="100000"/>
              </a:lnSpc>
            </a:pPr>
            <a:r>
              <a:rPr lang="en-US" dirty="0">
                <a:latin typeface="Arial" panose="020B0604020202020204" pitchFamily="34" charset="0"/>
                <a:cs typeface="Arial" panose="020B0604020202020204" pitchFamily="34" charset="0"/>
              </a:rPr>
              <a:t>Written in a supportive manner</a:t>
            </a:r>
          </a:p>
          <a:p>
            <a:pPr>
              <a:lnSpc>
                <a:spcPct val="100000"/>
              </a:lnSpc>
            </a:pPr>
            <a:endParaRPr lang="en-US" dirty="0">
              <a:latin typeface="Arial" panose="020B0604020202020204" pitchFamily="34" charset="0"/>
              <a:cs typeface="Arial" panose="020B0604020202020204" pitchFamily="34" charset="0"/>
            </a:endParaRPr>
          </a:p>
          <a:p>
            <a:pPr>
              <a:lnSpc>
                <a:spcPct val="100000"/>
              </a:lnSpc>
            </a:pPr>
            <a:r>
              <a:rPr lang="en-US" dirty="0">
                <a:latin typeface="Arial" panose="020B0604020202020204" pitchFamily="34" charset="0"/>
                <a:cs typeface="Arial" panose="020B0604020202020204" pitchFamily="34" charset="0"/>
              </a:rPr>
              <a:t>Detailed enough for an independent reviewer to understand the issues</a:t>
            </a:r>
          </a:p>
          <a:p>
            <a:pPr>
              <a:lnSpc>
                <a:spcPct val="100000"/>
              </a:lnSpc>
            </a:pPr>
            <a:endParaRPr lang="en-US" sz="2000" dirty="0">
              <a:solidFill>
                <a:srgbClr val="000000"/>
              </a:solidFill>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56575046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normAutofit/>
          </a:bodyPr>
          <a:lstStyle/>
          <a:p>
            <a:r>
              <a:rPr lang="en-CA" altLang="en-US" b="1" dirty="0" smtClean="0">
                <a:latin typeface="Arial" panose="020B0604020202020204" pitchFamily="34" charset="0"/>
                <a:cs typeface="Arial" panose="020B0604020202020204" pitchFamily="34" charset="0"/>
              </a:rPr>
              <a:t>How to write descriptive </a:t>
            </a:r>
            <a:br>
              <a:rPr lang="en-CA" altLang="en-US" b="1" dirty="0" smtClean="0">
                <a:latin typeface="Arial" panose="020B0604020202020204" pitchFamily="34" charset="0"/>
                <a:cs typeface="Arial" panose="020B0604020202020204" pitchFamily="34" charset="0"/>
              </a:rPr>
            </a:br>
            <a:r>
              <a:rPr lang="en-CA" altLang="en-US" b="1" dirty="0" smtClean="0">
                <a:latin typeface="Arial" panose="020B0604020202020204" pitchFamily="34" charset="0"/>
                <a:cs typeface="Arial" panose="020B0604020202020204" pitchFamily="34" charset="0"/>
              </a:rPr>
              <a:t>comments</a:t>
            </a:r>
            <a:endParaRPr lang="en-US" altLang="en-US" dirty="0" smtClean="0">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1986863" y="2190063"/>
            <a:ext cx="4734279" cy="3801183"/>
          </a:xfrm>
        </p:spPr>
        <p:txBody>
          <a:bodyPr>
            <a:normAutofit fontScale="70000" lnSpcReduction="20000"/>
          </a:bodyPr>
          <a:lstStyle/>
          <a:p>
            <a:pPr marL="288807" indent="-288807">
              <a:defRPr/>
            </a:pPr>
            <a:r>
              <a:rPr lang="en-US" sz="2900" dirty="0">
                <a:latin typeface="Arial" panose="020B0604020202020204" pitchFamily="34" charset="0"/>
                <a:cs typeface="Arial" panose="020B0604020202020204" pitchFamily="34" charset="0"/>
              </a:rPr>
              <a:t>Transform your verbal feedback into   written comments</a:t>
            </a:r>
          </a:p>
          <a:p>
            <a:pPr marL="288807" indent="-288807">
              <a:defRPr/>
            </a:pPr>
            <a:endParaRPr lang="en-US" sz="800" dirty="0">
              <a:latin typeface="Arial" panose="020B0604020202020204" pitchFamily="34" charset="0"/>
              <a:cs typeface="Arial" panose="020B0604020202020204" pitchFamily="34" charset="0"/>
            </a:endParaRPr>
          </a:p>
          <a:p>
            <a:pPr marL="288807" indent="-288807">
              <a:defRPr/>
            </a:pPr>
            <a:r>
              <a:rPr lang="en-US" sz="2900" dirty="0">
                <a:latin typeface="Arial" panose="020B0604020202020204" pitchFamily="34" charset="0"/>
                <a:cs typeface="Arial" panose="020B0604020202020204" pitchFamily="34" charset="0"/>
              </a:rPr>
              <a:t>Focus on behaviors – not attitudes</a:t>
            </a:r>
          </a:p>
          <a:p>
            <a:pPr marL="288807" indent="-288807">
              <a:defRPr/>
            </a:pPr>
            <a:endParaRPr lang="en-US" sz="800" dirty="0">
              <a:latin typeface="Arial" panose="020B0604020202020204" pitchFamily="34" charset="0"/>
              <a:cs typeface="Arial" panose="020B0604020202020204" pitchFamily="34" charset="0"/>
            </a:endParaRPr>
          </a:p>
          <a:p>
            <a:pPr marL="288807" indent="-288807">
              <a:defRPr/>
            </a:pPr>
            <a:r>
              <a:rPr lang="en-US" sz="2900" dirty="0">
                <a:latin typeface="Arial" panose="020B0604020202020204" pitchFamily="34" charset="0"/>
                <a:cs typeface="Arial" panose="020B0604020202020204" pitchFamily="34" charset="0"/>
              </a:rPr>
              <a:t>Be specific</a:t>
            </a:r>
          </a:p>
          <a:p>
            <a:pPr marL="288807" indent="-288807">
              <a:defRPr/>
            </a:pPr>
            <a:endParaRPr lang="en-US" sz="800" dirty="0">
              <a:latin typeface="Arial" panose="020B0604020202020204" pitchFamily="34" charset="0"/>
              <a:cs typeface="Arial" panose="020B0604020202020204" pitchFamily="34" charset="0"/>
            </a:endParaRPr>
          </a:p>
          <a:p>
            <a:pPr marL="288807" indent="-288807">
              <a:defRPr/>
            </a:pPr>
            <a:r>
              <a:rPr lang="en-US" sz="2900" dirty="0">
                <a:latin typeface="Arial" panose="020B0604020202020204" pitchFamily="34" charset="0"/>
                <a:cs typeface="Arial" panose="020B0604020202020204" pitchFamily="34" charset="0"/>
              </a:rPr>
              <a:t>When possible discuss the outcome</a:t>
            </a:r>
          </a:p>
          <a:p>
            <a:pPr marL="288807" indent="-288807">
              <a:defRPr/>
            </a:pPr>
            <a:endParaRPr lang="en-US" sz="800" dirty="0">
              <a:latin typeface="Arial" panose="020B0604020202020204" pitchFamily="34" charset="0"/>
              <a:cs typeface="Arial" panose="020B0604020202020204" pitchFamily="34" charset="0"/>
            </a:endParaRPr>
          </a:p>
          <a:p>
            <a:pPr marL="288807" indent="-288807">
              <a:defRPr/>
            </a:pPr>
            <a:r>
              <a:rPr lang="en-US" sz="2900" dirty="0">
                <a:latin typeface="Arial" panose="020B0604020202020204" pitchFamily="34" charset="0"/>
                <a:cs typeface="Arial" panose="020B0604020202020204" pitchFamily="34" charset="0"/>
              </a:rPr>
              <a:t>Note their response to the feedback</a:t>
            </a:r>
          </a:p>
          <a:p>
            <a:pPr marL="288807" indent="-288807">
              <a:defRPr/>
            </a:pPr>
            <a:endParaRPr lang="en-US" sz="800" dirty="0">
              <a:latin typeface="Arial" panose="020B0604020202020204" pitchFamily="34" charset="0"/>
              <a:cs typeface="Arial" panose="020B0604020202020204" pitchFamily="34" charset="0"/>
            </a:endParaRPr>
          </a:p>
          <a:p>
            <a:pPr marL="288807" indent="-288807">
              <a:defRPr/>
            </a:pPr>
            <a:r>
              <a:rPr lang="en-US" sz="2900" dirty="0">
                <a:latin typeface="Arial" panose="020B0604020202020204" pitchFamily="34" charset="0"/>
                <a:cs typeface="Arial" panose="020B0604020202020204" pitchFamily="34" charset="0"/>
              </a:rPr>
              <a:t>Write it down</a:t>
            </a:r>
          </a:p>
          <a:p>
            <a:pPr marL="288807" indent="-288807">
              <a:defRPr/>
            </a:pPr>
            <a:endParaRPr lang="en-US" sz="800" dirty="0">
              <a:latin typeface="Arial" panose="020B0604020202020204" pitchFamily="34" charset="0"/>
              <a:cs typeface="Arial" panose="020B0604020202020204" pitchFamily="34" charset="0"/>
            </a:endParaRPr>
          </a:p>
          <a:p>
            <a:pPr>
              <a:defRPr/>
            </a:pPr>
            <a:endParaRPr lang="en-US" dirty="0" smtClean="0">
              <a:latin typeface="Arial" panose="020B0604020202020204" pitchFamily="34" charset="0"/>
              <a:cs typeface="Arial" panose="020B0604020202020204" pitchFamily="34" charset="0"/>
            </a:endParaRPr>
          </a:p>
          <a:p>
            <a:pPr>
              <a:defRPr/>
            </a:pPr>
            <a:endParaRPr lang="en-US" dirty="0">
              <a:latin typeface="Arial" panose="020B0604020202020204" pitchFamily="34" charset="0"/>
              <a:cs typeface="Arial" panose="020B0604020202020204" pitchFamily="34" charset="0"/>
            </a:endParaRPr>
          </a:p>
          <a:p>
            <a:pPr>
              <a:defRPr/>
            </a:pPr>
            <a:endParaRPr lang="en-US" dirty="0">
              <a:latin typeface="Arial" panose="020B0604020202020204" pitchFamily="34" charset="0"/>
              <a:cs typeface="Arial" panose="020B0604020202020204" pitchFamily="34" charset="0"/>
            </a:endParaRPr>
          </a:p>
        </p:txBody>
      </p:sp>
      <p:pic>
        <p:nvPicPr>
          <p:cNvPr id="40965" name="Picture 11" descr="feedback-future-learning-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73499" y="2334280"/>
            <a:ext cx="5310716" cy="252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normAutofit/>
          </a:bodyPr>
          <a:lstStyle/>
          <a:p>
            <a:pPr>
              <a:lnSpc>
                <a:spcPts val="2875"/>
              </a:lnSpc>
            </a:pPr>
            <a:r>
              <a:rPr lang="en-CA" dirty="0">
                <a:latin typeface="Arial" panose="020B0604020202020204" pitchFamily="34" charset="0"/>
                <a:cs typeface="Arial" panose="020B0604020202020204" pitchFamily="34" charset="0"/>
              </a:rPr>
              <a:t>Behaviours – Not Attitudes</a:t>
            </a:r>
            <a:endParaRPr lang="en-US" dirty="0">
              <a:latin typeface="Arial" panose="020B0604020202020204" pitchFamily="34" charset="0"/>
              <a:cs typeface="Arial" panose="020B0604020202020204" pitchFamily="34" charset="0"/>
            </a:endParaRPr>
          </a:p>
        </p:txBody>
      </p:sp>
      <p:sp>
        <p:nvSpPr>
          <p:cNvPr id="21506" name="Content Placeholder 2"/>
          <p:cNvSpPr>
            <a:spLocks noGrp="1"/>
          </p:cNvSpPr>
          <p:nvPr>
            <p:ph idx="1"/>
          </p:nvPr>
        </p:nvSpPr>
        <p:spPr/>
        <p:txBody>
          <a:bodyPr/>
          <a:lstStyle/>
          <a:p>
            <a:pPr marL="288799" indent="-288799"/>
            <a:r>
              <a:rPr lang="en-US" altLang="en-US" sz="2800" dirty="0">
                <a:latin typeface="Arial" panose="020B0604020202020204" pitchFamily="34" charset="0"/>
                <a:cs typeface="Arial" panose="020B0604020202020204" pitchFamily="34" charset="0"/>
              </a:rPr>
              <a:t>Example</a:t>
            </a:r>
          </a:p>
          <a:p>
            <a:pPr lvl="1"/>
            <a:r>
              <a:rPr lang="en-US" altLang="en-US" dirty="0" smtClean="0">
                <a:latin typeface="Arial" panose="020B0604020202020204" pitchFamily="34" charset="0"/>
                <a:cs typeface="Arial" panose="020B0604020202020204" pitchFamily="34" charset="0"/>
              </a:rPr>
              <a:t>“Lazy” resident</a:t>
            </a:r>
            <a:endParaRPr lang="en-US" dirty="0" smtClean="0">
              <a:latin typeface="Arial" panose="020B0604020202020204" pitchFamily="34" charset="0"/>
              <a:cs typeface="Arial" panose="020B0604020202020204" pitchFamily="34" charset="0"/>
            </a:endParaRPr>
          </a:p>
        </p:txBody>
      </p:sp>
      <p:pic>
        <p:nvPicPr>
          <p:cNvPr id="1026" name="Picture 2" descr="N:\CanMEDS Team\tired resident image\Chronic_fatigue_syndrom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74647" y="2378781"/>
            <a:ext cx="4062212" cy="304665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normAutofit/>
          </a:bodyPr>
          <a:lstStyle/>
          <a:p>
            <a:pPr>
              <a:lnSpc>
                <a:spcPts val="2875"/>
              </a:lnSpc>
            </a:pPr>
            <a:r>
              <a:rPr lang="en-CA" dirty="0">
                <a:latin typeface="Arial" panose="020B0604020202020204" pitchFamily="34" charset="0"/>
                <a:cs typeface="Arial" panose="020B0604020202020204" pitchFamily="34" charset="0"/>
              </a:rPr>
              <a:t>Behaviours – Not Attitudes</a:t>
            </a:r>
            <a:endParaRPr lang="en-US" dirty="0">
              <a:latin typeface="Arial" panose="020B0604020202020204" pitchFamily="34" charset="0"/>
              <a:cs typeface="Arial" panose="020B0604020202020204" pitchFamily="34" charset="0"/>
            </a:endParaRPr>
          </a:p>
        </p:txBody>
      </p:sp>
      <p:sp>
        <p:nvSpPr>
          <p:cNvPr id="21506" name="Content Placeholder 2"/>
          <p:cNvSpPr>
            <a:spLocks noGrp="1"/>
          </p:cNvSpPr>
          <p:nvPr>
            <p:ph idx="1"/>
          </p:nvPr>
        </p:nvSpPr>
        <p:spPr/>
        <p:txBody>
          <a:bodyPr>
            <a:normAutofit/>
          </a:bodyPr>
          <a:lstStyle/>
          <a:p>
            <a:pPr marL="288799" indent="-288799"/>
            <a:r>
              <a:rPr lang="en-US" altLang="en-US" sz="2800" dirty="0">
                <a:latin typeface="Arial" panose="020B0604020202020204" pitchFamily="34" charset="0"/>
                <a:cs typeface="Arial" panose="020B0604020202020204" pitchFamily="34" charset="0"/>
              </a:rPr>
              <a:t>Attitude</a:t>
            </a:r>
          </a:p>
          <a:p>
            <a:pPr marL="822005" lvl="1" indent="-288799"/>
            <a:r>
              <a:rPr lang="en-US" altLang="en-US" sz="2500" dirty="0">
                <a:latin typeface="Arial" panose="020B0604020202020204" pitchFamily="34" charset="0"/>
                <a:cs typeface="Arial" panose="020B0604020202020204" pitchFamily="34" charset="0"/>
              </a:rPr>
              <a:t>Lazy</a:t>
            </a:r>
          </a:p>
          <a:p>
            <a:pPr marL="822005" lvl="1" indent="-288799"/>
            <a:endParaRPr lang="en-US" altLang="en-US" sz="2500" dirty="0">
              <a:latin typeface="Arial" panose="020B0604020202020204" pitchFamily="34" charset="0"/>
              <a:cs typeface="Arial" panose="020B0604020202020204" pitchFamily="34" charset="0"/>
            </a:endParaRPr>
          </a:p>
          <a:p>
            <a:pPr marL="288799" indent="-288799"/>
            <a:r>
              <a:rPr lang="en-US" altLang="en-US" sz="2800" dirty="0" err="1">
                <a:latin typeface="Arial" panose="020B0604020202020204" pitchFamily="34" charset="0"/>
                <a:cs typeface="Arial" panose="020B0604020202020204" pitchFamily="34" charset="0"/>
              </a:rPr>
              <a:t>Behaviours</a:t>
            </a:r>
            <a:r>
              <a:rPr lang="en-US" altLang="en-US" sz="2800" dirty="0">
                <a:latin typeface="Arial" panose="020B0604020202020204" pitchFamily="34" charset="0"/>
                <a:cs typeface="Arial" panose="020B0604020202020204" pitchFamily="34" charset="0"/>
              </a:rPr>
              <a:t> &amp; (Outcomes)</a:t>
            </a:r>
          </a:p>
          <a:p>
            <a:pPr marL="822005" lvl="1" indent="-288799"/>
            <a:r>
              <a:rPr lang="en-US" altLang="en-US" sz="2500" dirty="0">
                <a:latin typeface="Arial" panose="020B0604020202020204" pitchFamily="34" charset="0"/>
                <a:cs typeface="Arial" panose="020B0604020202020204" pitchFamily="34" charset="0"/>
              </a:rPr>
              <a:t>Consistently late (staff work late to accommodate)</a:t>
            </a:r>
          </a:p>
          <a:p>
            <a:pPr marL="822005" lvl="1" indent="-288799"/>
            <a:r>
              <a:rPr lang="en-US" altLang="en-US" sz="2500" dirty="0">
                <a:latin typeface="Arial" panose="020B0604020202020204" pitchFamily="34" charset="0"/>
                <a:cs typeface="Arial" panose="020B0604020202020204" pitchFamily="34" charset="0"/>
              </a:rPr>
              <a:t>Does not follow up on tests (missed critical issue)</a:t>
            </a:r>
          </a:p>
          <a:p>
            <a:pPr marL="822005" lvl="1" indent="-288799"/>
            <a:r>
              <a:rPr lang="en-US" altLang="en-US" sz="2500" dirty="0">
                <a:latin typeface="Arial" panose="020B0604020202020204" pitchFamily="34" charset="0"/>
                <a:cs typeface="Arial" panose="020B0604020202020204" pitchFamily="34" charset="0"/>
              </a:rPr>
              <a:t>Does not answer pages (called staff/other resident)</a:t>
            </a:r>
          </a:p>
          <a:p>
            <a:pPr marL="822005" lvl="1" indent="-288799"/>
            <a:r>
              <a:rPr lang="en-US" altLang="en-US" sz="2500" dirty="0">
                <a:latin typeface="Arial" panose="020B0604020202020204" pitchFamily="34" charset="0"/>
                <a:cs typeface="Arial" panose="020B0604020202020204" pitchFamily="34" charset="0"/>
              </a:rPr>
              <a:t>Does not do assigned readings (staff wastes time in teaching session)</a:t>
            </a:r>
          </a:p>
        </p:txBody>
      </p:sp>
    </p:spTree>
    <p:custDataLst>
      <p:tags r:id="rId1"/>
    </p:custDataLst>
    <p:extLst>
      <p:ext uri="{BB962C8B-B14F-4D97-AF65-F5344CB8AC3E}">
        <p14:creationId xmlns:p14="http://schemas.microsoft.com/office/powerpoint/2010/main" val="71978627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2088447" y="1100688"/>
            <a:ext cx="9265356" cy="874889"/>
          </a:xfrm>
        </p:spPr>
        <p:txBody>
          <a:bodyPr/>
          <a:lstStyle/>
          <a:p>
            <a:pPr>
              <a:defRPr/>
            </a:pPr>
            <a:r>
              <a:rPr lang="en-CA" altLang="en-US" dirty="0" smtClean="0">
                <a:latin typeface="Arial" panose="020B0604020202020204" pitchFamily="34" charset="0"/>
                <a:cs typeface="Arial" panose="020B0604020202020204" pitchFamily="34" charset="0"/>
              </a:rPr>
              <a:t>Narrative Observation Form</a:t>
            </a:r>
            <a:endParaRPr lang="en-CA" altLang="en-US" dirty="0">
              <a:latin typeface="Arial" panose="020B0604020202020204" pitchFamily="34" charset="0"/>
              <a:cs typeface="Arial" panose="020B0604020202020204" pitchFamily="34" charset="0"/>
            </a:endParaRPr>
          </a:p>
        </p:txBody>
      </p:sp>
      <p:sp>
        <p:nvSpPr>
          <p:cNvPr id="68611" name="Content Placeholder 2"/>
          <p:cNvSpPr>
            <a:spLocks noGrp="1"/>
          </p:cNvSpPr>
          <p:nvPr>
            <p:ph sz="half" idx="1"/>
          </p:nvPr>
        </p:nvSpPr>
        <p:spPr>
          <a:xfrm>
            <a:off x="1986863" y="2190063"/>
            <a:ext cx="5104239" cy="3801183"/>
          </a:xfrm>
        </p:spPr>
        <p:txBody>
          <a:bodyPr>
            <a:normAutofit fontScale="85000" lnSpcReduction="10000"/>
          </a:bodyPr>
          <a:lstStyle/>
          <a:p>
            <a:pPr>
              <a:defRPr/>
            </a:pPr>
            <a:r>
              <a:rPr lang="en-CA" altLang="en-US" dirty="0" smtClean="0">
                <a:latin typeface="Arial" panose="020B0604020202020204" pitchFamily="34" charset="0"/>
                <a:cs typeface="Arial" panose="020B0604020202020204" pitchFamily="34" charset="0"/>
              </a:rPr>
              <a:t>Describe one aspect of performance that was done well.</a:t>
            </a:r>
          </a:p>
          <a:p>
            <a:pPr lvl="1">
              <a:defRPr/>
            </a:pPr>
            <a:r>
              <a:rPr lang="en-CA" altLang="en-US" dirty="0" smtClean="0">
                <a:latin typeface="Arial" panose="020B0604020202020204" pitchFamily="34" charset="0"/>
                <a:ea typeface="ＭＳ Ｐゴシック" pitchFamily="-112" charset="-128"/>
                <a:cs typeface="Arial" panose="020B0604020202020204" pitchFamily="34" charset="0"/>
              </a:rPr>
              <a:t>Was this done at the level of “competent for independent   practice”?</a:t>
            </a:r>
          </a:p>
          <a:p>
            <a:pPr lvl="2">
              <a:defRPr/>
            </a:pPr>
            <a:r>
              <a:rPr lang="en-CA" altLang="en-US" dirty="0" smtClean="0">
                <a:latin typeface="Arial" panose="020B0604020202020204" pitchFamily="34" charset="0"/>
                <a:ea typeface="ＭＳ Ｐゴシック" pitchFamily="-112" charset="-128"/>
                <a:cs typeface="Arial" panose="020B0604020202020204" pitchFamily="34" charset="0"/>
              </a:rPr>
              <a:t>Yes</a:t>
            </a:r>
          </a:p>
          <a:p>
            <a:pPr lvl="2">
              <a:defRPr/>
            </a:pPr>
            <a:r>
              <a:rPr lang="en-CA" altLang="en-US" dirty="0" smtClean="0">
                <a:latin typeface="Arial" panose="020B0604020202020204" pitchFamily="34" charset="0"/>
                <a:ea typeface="ＭＳ Ｐゴシック" pitchFamily="-112" charset="-128"/>
                <a:cs typeface="Arial" panose="020B0604020202020204" pitchFamily="34" charset="0"/>
              </a:rPr>
              <a:t>Not yet</a:t>
            </a:r>
          </a:p>
          <a:p>
            <a:pPr lvl="2">
              <a:defRPr/>
            </a:pPr>
            <a:endParaRPr lang="en-CA" altLang="en-US" dirty="0" smtClean="0">
              <a:latin typeface="Arial" panose="020B0604020202020204" pitchFamily="34" charset="0"/>
              <a:ea typeface="ＭＳ Ｐゴシック" pitchFamily="-112" charset="-128"/>
              <a:cs typeface="Arial" panose="020B0604020202020204" pitchFamily="34" charset="0"/>
            </a:endParaRPr>
          </a:p>
          <a:p>
            <a:pPr>
              <a:defRPr/>
            </a:pPr>
            <a:r>
              <a:rPr lang="en-CA" altLang="en-US" dirty="0" smtClean="0">
                <a:latin typeface="Arial" panose="020B0604020202020204" pitchFamily="34" charset="0"/>
                <a:cs typeface="Arial" panose="020B0604020202020204" pitchFamily="34" charset="0"/>
              </a:rPr>
              <a:t>Describe one aspect of performance that could improve.</a:t>
            </a:r>
          </a:p>
          <a:p>
            <a:pPr lvl="1">
              <a:defRPr/>
            </a:pPr>
            <a:r>
              <a:rPr lang="en-CA" altLang="en-US" dirty="0" smtClean="0">
                <a:latin typeface="Arial" panose="020B0604020202020204" pitchFamily="34" charset="0"/>
                <a:ea typeface="ＭＳ Ｐゴシック" pitchFamily="-112" charset="-128"/>
                <a:cs typeface="Arial" panose="020B0604020202020204" pitchFamily="34" charset="0"/>
              </a:rPr>
              <a:t>What are your suggestions for how the resident could address the above area of performance to improve?</a:t>
            </a:r>
          </a:p>
          <a:p>
            <a:pPr>
              <a:defRPr/>
            </a:pPr>
            <a:endParaRPr lang="en-CA" altLang="en-US" dirty="0" smtClean="0">
              <a:latin typeface="Arial" panose="020B0604020202020204" pitchFamily="34" charset="0"/>
              <a:cs typeface="Arial" panose="020B0604020202020204" pitchFamily="34" charset="0"/>
            </a:endParaRPr>
          </a:p>
        </p:txBody>
      </p:sp>
      <p:sp>
        <p:nvSpPr>
          <p:cNvPr id="2" name="Content Placeholder 1"/>
          <p:cNvSpPr>
            <a:spLocks noGrp="1"/>
          </p:cNvSpPr>
          <p:nvPr>
            <p:ph sz="half" idx="2"/>
          </p:nvPr>
        </p:nvSpPr>
        <p:spPr/>
        <p:txBody>
          <a:bodyPr/>
          <a:lstStyle/>
          <a:p>
            <a:endParaRPr lang="en-US" dirty="0"/>
          </a:p>
        </p:txBody>
      </p:sp>
      <p:pic>
        <p:nvPicPr>
          <p:cNvPr id="1026" name="Picture 2" descr="C:\Users\cclouston\AppData\Local\Microsoft\Windows\Temporary Internet Files\Content.Outlook\3DEPS4QZ\Carolin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37871" y="2071790"/>
            <a:ext cx="5554132" cy="521378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pPr>
              <a:defRPr/>
            </a:pPr>
            <a:r>
              <a:rPr lang="en-US" altLang="en-US" dirty="0">
                <a:latin typeface="Arial" panose="020B0604020202020204" pitchFamily="34" charset="0"/>
                <a:cs typeface="Arial" panose="020B0604020202020204" pitchFamily="34" charset="0"/>
              </a:rPr>
              <a:t>Okay comments</a:t>
            </a:r>
          </a:p>
        </p:txBody>
      </p:sp>
      <p:sp>
        <p:nvSpPr>
          <p:cNvPr id="3" name="Content Placeholder 2"/>
          <p:cNvSpPr>
            <a:spLocks noGrp="1"/>
          </p:cNvSpPr>
          <p:nvPr>
            <p:ph idx="1"/>
          </p:nvPr>
        </p:nvSpPr>
        <p:spPr>
          <a:xfrm>
            <a:off x="2088447" y="2346960"/>
            <a:ext cx="9265356" cy="3429000"/>
          </a:xfrm>
        </p:spPr>
        <p:txBody>
          <a:bodyPr>
            <a:normAutofit lnSpcReduction="10000"/>
          </a:bodyPr>
          <a:lstStyle/>
          <a:p>
            <a:pPr marL="288807" indent="-288807">
              <a:defRPr/>
            </a:pPr>
            <a:r>
              <a:rPr lang="en-US" altLang="en-US" dirty="0">
                <a:latin typeface="Arial" panose="020B0604020202020204" pitchFamily="34" charset="0"/>
                <a:cs typeface="Arial" panose="020B0604020202020204" pitchFamily="34" charset="0"/>
              </a:rPr>
              <a:t>Responds well to feedback</a:t>
            </a:r>
            <a:endParaRPr lang="en-CA" altLang="en-US" dirty="0">
              <a:latin typeface="Arial" panose="020B0604020202020204" pitchFamily="34" charset="0"/>
              <a:cs typeface="Arial" panose="020B0604020202020204" pitchFamily="34" charset="0"/>
            </a:endParaRPr>
          </a:p>
          <a:p>
            <a:pPr marL="288807" indent="-288807">
              <a:defRPr/>
            </a:pPr>
            <a:endParaRPr lang="en-US" altLang="en-US" dirty="0">
              <a:latin typeface="Arial" panose="020B0604020202020204" pitchFamily="34" charset="0"/>
              <a:cs typeface="Arial" panose="020B0604020202020204" pitchFamily="34" charset="0"/>
            </a:endParaRPr>
          </a:p>
          <a:p>
            <a:pPr marL="288807" indent="-288807">
              <a:defRPr/>
            </a:pPr>
            <a:r>
              <a:rPr lang="en-US" altLang="en-US" dirty="0">
                <a:latin typeface="Arial" panose="020B0604020202020204" pitchFamily="34" charset="0"/>
                <a:cs typeface="Arial" panose="020B0604020202020204" pitchFamily="34" charset="0"/>
              </a:rPr>
              <a:t>Communication skills need work</a:t>
            </a:r>
          </a:p>
          <a:p>
            <a:pPr marL="288807" indent="-288807">
              <a:defRPr/>
            </a:pPr>
            <a:endParaRPr lang="en-US" altLang="en-US" dirty="0">
              <a:latin typeface="Arial" panose="020B0604020202020204" pitchFamily="34" charset="0"/>
              <a:cs typeface="Arial" panose="020B0604020202020204" pitchFamily="34" charset="0"/>
            </a:endParaRPr>
          </a:p>
          <a:p>
            <a:pPr marL="288807" indent="-288807">
              <a:defRPr/>
            </a:pPr>
            <a:r>
              <a:rPr lang="en-CA" altLang="en-US" dirty="0">
                <a:latin typeface="Arial" panose="020B0604020202020204" pitchFamily="34" charset="0"/>
                <a:cs typeface="Arial" panose="020B0604020202020204" pitchFamily="34" charset="0"/>
              </a:rPr>
              <a:t>Read more</a:t>
            </a:r>
          </a:p>
          <a:p>
            <a:pPr marL="288807" indent="-288807">
              <a:defRPr/>
            </a:pPr>
            <a:endParaRPr lang="en-US" altLang="en-US" dirty="0">
              <a:latin typeface="Arial" panose="020B0604020202020204" pitchFamily="34" charset="0"/>
              <a:cs typeface="Arial" panose="020B0604020202020204" pitchFamily="34" charset="0"/>
            </a:endParaRPr>
          </a:p>
          <a:p>
            <a:pPr marL="288807" indent="-288807">
              <a:defRPr/>
            </a:pPr>
            <a:r>
              <a:rPr lang="en-US" altLang="en-US" dirty="0">
                <a:latin typeface="Arial" panose="020B0604020202020204" pitchFamily="34" charset="0"/>
                <a:cs typeface="Arial" panose="020B0604020202020204" pitchFamily="34" charset="0"/>
              </a:rPr>
              <a:t>Great case presentations</a:t>
            </a:r>
            <a:endParaRPr lang="en-CA" altLang="en-US" dirty="0">
              <a:latin typeface="Arial" panose="020B0604020202020204" pitchFamily="34" charset="0"/>
              <a:cs typeface="Arial" panose="020B0604020202020204" pitchFamily="34" charset="0"/>
            </a:endParaRPr>
          </a:p>
          <a:p>
            <a:pPr>
              <a:defRPr/>
            </a:pPr>
            <a:endParaRPr lang="en-US" dirty="0">
              <a:latin typeface="Arial" panose="020B0604020202020204" pitchFamily="34" charset="0"/>
              <a:cs typeface="Arial" panose="020B0604020202020204" pitchFamily="34" charset="0"/>
            </a:endParaRPr>
          </a:p>
        </p:txBody>
      </p:sp>
    </p:spTree>
    <p:custDataLst>
      <p:tags r:id="rId1"/>
    </p:custData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a:defRPr/>
            </a:pPr>
            <a:r>
              <a:rPr lang="en-US" altLang="en-US" dirty="0">
                <a:latin typeface="Arial" panose="020B0604020202020204" pitchFamily="34" charset="0"/>
                <a:cs typeface="Arial" panose="020B0604020202020204" pitchFamily="34" charset="0"/>
              </a:rPr>
              <a:t>Better comments</a:t>
            </a:r>
          </a:p>
        </p:txBody>
      </p:sp>
      <p:sp>
        <p:nvSpPr>
          <p:cNvPr id="3" name="Content Placeholder 2"/>
          <p:cNvSpPr>
            <a:spLocks noGrp="1"/>
          </p:cNvSpPr>
          <p:nvPr>
            <p:ph idx="1"/>
          </p:nvPr>
        </p:nvSpPr>
        <p:spPr/>
        <p:txBody>
          <a:bodyPr>
            <a:normAutofit fontScale="62500" lnSpcReduction="20000"/>
          </a:bodyPr>
          <a:lstStyle/>
          <a:p>
            <a:pPr marL="288807" indent="-288807">
              <a:defRPr/>
            </a:pPr>
            <a:r>
              <a:rPr lang="en-US" altLang="en-US" dirty="0">
                <a:latin typeface="Arial" panose="020B0604020202020204" pitchFamily="34" charset="0"/>
                <a:cs typeface="Arial" panose="020B0604020202020204" pitchFamily="34" charset="0"/>
              </a:rPr>
              <a:t>Responds positively to feedback. </a:t>
            </a:r>
            <a:r>
              <a:rPr lang="en-US" altLang="en-US" dirty="0" smtClean="0">
                <a:latin typeface="Arial" panose="020B0604020202020204" pitchFamily="34" charset="0"/>
                <a:cs typeface="Arial" panose="020B0604020202020204" pitchFamily="34" charset="0"/>
              </a:rPr>
              <a:t>Ex) Noted </a:t>
            </a:r>
            <a:r>
              <a:rPr lang="en-US" altLang="en-US" dirty="0">
                <a:latin typeface="Arial" panose="020B0604020202020204" pitchFamily="34" charset="0"/>
                <a:cs typeface="Arial" panose="020B0604020202020204" pitchFamily="34" charset="0"/>
              </a:rPr>
              <a:t>that you missed a quads lag by not first checking passive ROM of the knee. Reviewed proper technique for quads testing. On observation at a later point during the clinic you had altered your physical exam </a:t>
            </a:r>
            <a:r>
              <a:rPr lang="en-US" altLang="en-US" dirty="0" smtClean="0">
                <a:latin typeface="Arial" panose="020B0604020202020204" pitchFamily="34" charset="0"/>
                <a:cs typeface="Arial" panose="020B0604020202020204" pitchFamily="34" charset="0"/>
              </a:rPr>
              <a:t>appropriately.</a:t>
            </a:r>
            <a:endParaRPr lang="en-US" altLang="en-US" dirty="0">
              <a:latin typeface="Arial" panose="020B0604020202020204" pitchFamily="34" charset="0"/>
              <a:cs typeface="Arial" panose="020B0604020202020204" pitchFamily="34" charset="0"/>
            </a:endParaRPr>
          </a:p>
          <a:p>
            <a:pPr marL="288807" indent="-288807">
              <a:defRPr/>
            </a:pPr>
            <a:endParaRPr lang="en-US" altLang="en-US" dirty="0">
              <a:latin typeface="Arial" panose="020B0604020202020204" pitchFamily="34" charset="0"/>
              <a:cs typeface="Arial" panose="020B0604020202020204" pitchFamily="34" charset="0"/>
            </a:endParaRPr>
          </a:p>
          <a:p>
            <a:pPr marL="288807" indent="-288807">
              <a:defRPr/>
            </a:pPr>
            <a:r>
              <a:rPr lang="en-US" altLang="en-US" dirty="0">
                <a:latin typeface="Arial" panose="020B0604020202020204" pitchFamily="34" charset="0"/>
                <a:cs typeface="Arial" panose="020B0604020202020204" pitchFamily="34" charset="0"/>
              </a:rPr>
              <a:t>Tendency to use too much medical jargon when explaining issues to patients. </a:t>
            </a:r>
            <a:r>
              <a:rPr lang="en-US" altLang="en-US" dirty="0" smtClean="0">
                <a:latin typeface="Arial" panose="020B0604020202020204" pitchFamily="34" charset="0"/>
                <a:cs typeface="Arial" panose="020B0604020202020204" pitchFamily="34" charset="0"/>
              </a:rPr>
              <a:t>Ex) In </a:t>
            </a:r>
            <a:r>
              <a:rPr lang="en-US" altLang="en-US" dirty="0">
                <a:latin typeface="Arial" panose="020B0604020202020204" pitchFamily="34" charset="0"/>
                <a:cs typeface="Arial" panose="020B0604020202020204" pitchFamily="34" charset="0"/>
              </a:rPr>
              <a:t>the patient with an abnormal lesion on the chest x-ray you said, “It could be an infiltrate, a granuloma, a malignancy…”</a:t>
            </a:r>
          </a:p>
          <a:p>
            <a:pPr marL="288807" indent="-288807">
              <a:defRPr/>
            </a:pPr>
            <a:endParaRPr lang="en-US" altLang="en-US" dirty="0">
              <a:latin typeface="Arial" panose="020B0604020202020204" pitchFamily="34" charset="0"/>
              <a:cs typeface="Arial" panose="020B0604020202020204" pitchFamily="34" charset="0"/>
            </a:endParaRPr>
          </a:p>
          <a:p>
            <a:pPr marL="288807" indent="-288807">
              <a:defRPr/>
            </a:pPr>
            <a:r>
              <a:rPr lang="en-US" altLang="en-US" dirty="0">
                <a:latin typeface="Arial" panose="020B0604020202020204" pitchFamily="34" charset="0"/>
                <a:cs typeface="Arial" panose="020B0604020202020204" pitchFamily="34" charset="0"/>
              </a:rPr>
              <a:t>Focus anatomy reading on the brachial plexus…. need to be able to draw the plexus out so that neurological lesions can be mapped on the plexus</a:t>
            </a:r>
          </a:p>
          <a:p>
            <a:pPr marL="288807" indent="-288807">
              <a:defRPr/>
            </a:pPr>
            <a:endParaRPr lang="en-CA" altLang="en-US" dirty="0">
              <a:latin typeface="Arial" panose="020B0604020202020204" pitchFamily="34" charset="0"/>
              <a:cs typeface="Arial" panose="020B0604020202020204" pitchFamily="34" charset="0"/>
            </a:endParaRPr>
          </a:p>
          <a:p>
            <a:pPr marL="288807" indent="-288807">
              <a:defRPr/>
            </a:pPr>
            <a:r>
              <a:rPr lang="en-CA" altLang="en-US" dirty="0">
                <a:latin typeface="Arial" panose="020B0604020202020204" pitchFamily="34" charset="0"/>
                <a:cs typeface="Arial" panose="020B0604020202020204" pitchFamily="34" charset="0"/>
              </a:rPr>
              <a:t>Case presentations in clinic are succinct and include all relevant info </a:t>
            </a:r>
            <a:r>
              <a:rPr lang="en-CA" altLang="en-US" dirty="0" smtClean="0">
                <a:latin typeface="Arial" panose="020B0604020202020204" pitchFamily="34" charset="0"/>
                <a:cs typeface="Arial" panose="020B0604020202020204" pitchFamily="34" charset="0"/>
              </a:rPr>
              <a:t>Ex</a:t>
            </a:r>
            <a:r>
              <a:rPr lang="en-CA" altLang="en-US" dirty="0">
                <a:latin typeface="Arial" panose="020B0604020202020204" pitchFamily="34" charset="0"/>
                <a:cs typeface="Arial" panose="020B0604020202020204" pitchFamily="34" charset="0"/>
              </a:rPr>
              <a:t>) </a:t>
            </a:r>
            <a:r>
              <a:rPr lang="en-CA" altLang="en-US" dirty="0" smtClean="0">
                <a:latin typeface="Arial" panose="020B0604020202020204" pitchFamily="34" charset="0"/>
                <a:cs typeface="Arial" panose="020B0604020202020204" pitchFamily="34" charset="0"/>
              </a:rPr>
              <a:t>Patient </a:t>
            </a:r>
            <a:r>
              <a:rPr lang="en-CA" altLang="en-US" dirty="0">
                <a:latin typeface="Arial" panose="020B0604020202020204" pitchFamily="34" charset="0"/>
                <a:cs typeface="Arial" panose="020B0604020202020204" pitchFamily="34" charset="0"/>
              </a:rPr>
              <a:t>with depression and back pain… you were able to focus on the issues relevant to the question asked by the referring </a:t>
            </a:r>
            <a:r>
              <a:rPr lang="en-CA" altLang="en-US" dirty="0" smtClean="0">
                <a:latin typeface="Arial" panose="020B0604020202020204" pitchFamily="34" charset="0"/>
                <a:cs typeface="Arial" panose="020B0604020202020204" pitchFamily="34" charset="0"/>
              </a:rPr>
              <a:t>doctor in presenting the case</a:t>
            </a:r>
            <a:endParaRPr lang="en-US" altLang="en-US" dirty="0">
              <a:latin typeface="Arial" panose="020B0604020202020204" pitchFamily="34" charset="0"/>
              <a:cs typeface="Arial" panose="020B0604020202020204" pitchFamily="34" charset="0"/>
            </a:endParaRPr>
          </a:p>
          <a:p>
            <a:pPr>
              <a:defRPr/>
            </a:pPr>
            <a:endParaRPr lang="en-US" dirty="0">
              <a:latin typeface="Arial" panose="020B0604020202020204" pitchFamily="34" charset="0"/>
              <a:cs typeface="Arial" panose="020B0604020202020204" pitchFamily="34" charset="0"/>
            </a:endParaRPr>
          </a:p>
        </p:txBody>
      </p:sp>
    </p:spTree>
    <p:custDataLst>
      <p:tags r:id="rId1"/>
    </p:custData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noAutofit/>
          </a:bodyPr>
          <a:lstStyle/>
          <a:p>
            <a:pPr>
              <a:defRPr/>
            </a:pPr>
            <a:r>
              <a:rPr lang="en-CA" altLang="en-US" sz="4800" dirty="0">
                <a:latin typeface="Arial" panose="020B0604020202020204" pitchFamily="34" charset="0"/>
                <a:cs typeface="Arial" panose="020B0604020202020204" pitchFamily="34" charset="0"/>
              </a:rPr>
              <a:t>Practice</a:t>
            </a:r>
          </a:p>
        </p:txBody>
      </p:sp>
      <p:sp>
        <p:nvSpPr>
          <p:cNvPr id="68611" name="Content Placeholder 2"/>
          <p:cNvSpPr>
            <a:spLocks noGrp="1"/>
          </p:cNvSpPr>
          <p:nvPr>
            <p:ph idx="1"/>
          </p:nvPr>
        </p:nvSpPr>
        <p:spPr/>
        <p:txBody>
          <a:bodyPr>
            <a:noAutofit/>
          </a:bodyPr>
          <a:lstStyle/>
          <a:p>
            <a:pPr>
              <a:defRPr/>
            </a:pPr>
            <a:r>
              <a:rPr lang="en-CA" altLang="en-US" sz="1900" dirty="0">
                <a:latin typeface="Arial" panose="020B0604020202020204" pitchFamily="34" charset="0"/>
                <a:cs typeface="Arial" panose="020B0604020202020204" pitchFamily="34" charset="0"/>
              </a:rPr>
              <a:t>Think of a resident or student that you recently worked with</a:t>
            </a:r>
          </a:p>
          <a:p>
            <a:pPr>
              <a:defRPr/>
            </a:pPr>
            <a:endParaRPr lang="en-CA" altLang="en-US" sz="1900" dirty="0">
              <a:latin typeface="Arial" panose="020B0604020202020204" pitchFamily="34" charset="0"/>
              <a:cs typeface="Arial" panose="020B0604020202020204" pitchFamily="34" charset="0"/>
            </a:endParaRPr>
          </a:p>
          <a:p>
            <a:pPr>
              <a:defRPr/>
            </a:pPr>
            <a:r>
              <a:rPr lang="en-CA" altLang="en-US" sz="1900" dirty="0">
                <a:latin typeface="Arial" panose="020B0604020202020204" pitchFamily="34" charset="0"/>
                <a:cs typeface="Arial" panose="020B0604020202020204" pitchFamily="34" charset="0"/>
              </a:rPr>
              <a:t>What verbal feedback did you give them?</a:t>
            </a:r>
          </a:p>
          <a:p>
            <a:pPr>
              <a:defRPr/>
            </a:pPr>
            <a:endParaRPr lang="en-CA" altLang="en-US" sz="1900" dirty="0">
              <a:latin typeface="Arial" panose="020B0604020202020204" pitchFamily="34" charset="0"/>
              <a:cs typeface="Arial" panose="020B0604020202020204" pitchFamily="34" charset="0"/>
            </a:endParaRPr>
          </a:p>
          <a:p>
            <a:pPr>
              <a:defRPr/>
            </a:pPr>
            <a:r>
              <a:rPr lang="en-CA" altLang="en-US" sz="1900" dirty="0">
                <a:latin typeface="Arial" panose="020B0604020202020204" pitchFamily="34" charset="0"/>
                <a:cs typeface="Arial" panose="020B0604020202020204" pitchFamily="34" charset="0"/>
              </a:rPr>
              <a:t>Turn that feedback into a comment</a:t>
            </a:r>
          </a:p>
          <a:p>
            <a:pPr>
              <a:defRPr/>
            </a:pPr>
            <a:endParaRPr lang="en-CA" altLang="en-US" sz="1900" dirty="0">
              <a:latin typeface="Arial" panose="020B0604020202020204" pitchFamily="34" charset="0"/>
              <a:cs typeface="Arial" panose="020B0604020202020204" pitchFamily="34" charset="0"/>
            </a:endParaRPr>
          </a:p>
          <a:p>
            <a:pPr>
              <a:defRPr/>
            </a:pPr>
            <a:r>
              <a:rPr lang="en-CA" altLang="en-US" sz="1900" dirty="0">
                <a:latin typeface="Arial" panose="020B0604020202020204" pitchFamily="34" charset="0"/>
                <a:cs typeface="Arial" panose="020B0604020202020204" pitchFamily="34" charset="0"/>
              </a:rPr>
              <a:t>Share the comment with a person at your table who is not in your specialty</a:t>
            </a:r>
          </a:p>
          <a:p>
            <a:pPr lvl="1">
              <a:defRPr/>
            </a:pPr>
            <a:r>
              <a:rPr lang="en-CA" altLang="en-US" sz="1600" dirty="0">
                <a:latin typeface="Arial" panose="020B0604020202020204" pitchFamily="34" charset="0"/>
                <a:cs typeface="Arial" panose="020B0604020202020204" pitchFamily="34" charset="0"/>
              </a:rPr>
              <a:t>Do they understand the comment?</a:t>
            </a:r>
          </a:p>
          <a:p>
            <a:pPr lvl="1">
              <a:defRPr/>
            </a:pPr>
            <a:r>
              <a:rPr lang="en-CA" altLang="en-US" sz="1600" dirty="0">
                <a:latin typeface="Arial" panose="020B0604020202020204" pitchFamily="34" charset="0"/>
                <a:cs typeface="Arial" panose="020B0604020202020204" pitchFamily="34" charset="0"/>
              </a:rPr>
              <a:t>Does it seem like a useful comment? Why or why not?</a:t>
            </a:r>
          </a:p>
          <a:p>
            <a:pPr lvl="1">
              <a:defRPr/>
            </a:pPr>
            <a:endParaRPr lang="en-CA" altLang="en-US" sz="1600" dirty="0">
              <a:latin typeface="Arial" panose="020B0604020202020204" pitchFamily="34" charset="0"/>
              <a:cs typeface="Arial" panose="020B0604020202020204" pitchFamily="34" charset="0"/>
            </a:endParaRPr>
          </a:p>
          <a:p>
            <a:pPr>
              <a:defRPr/>
            </a:pPr>
            <a:r>
              <a:rPr lang="en-CA" altLang="en-US" sz="1900" dirty="0">
                <a:latin typeface="Arial" panose="020B0604020202020204" pitchFamily="34" charset="0"/>
                <a:cs typeface="Arial" panose="020B0604020202020204" pitchFamily="34" charset="0"/>
              </a:rPr>
              <a:t>Discuss with whole group</a:t>
            </a:r>
          </a:p>
          <a:p>
            <a:pPr marL="0" indent="0">
              <a:buNone/>
              <a:defRPr/>
            </a:pPr>
            <a:endParaRPr lang="en-CA" altLang="en-US" sz="1600" dirty="0">
              <a:latin typeface="Arial" panose="020B0604020202020204" pitchFamily="34" charset="0"/>
              <a:ea typeface="ＭＳ Ｐゴシック" pitchFamily="-112" charset="-128"/>
              <a:cs typeface="Arial" panose="020B0604020202020204" pitchFamily="34" charset="0"/>
            </a:endParaRPr>
          </a:p>
        </p:txBody>
      </p:sp>
    </p:spTree>
    <p:custDataLst>
      <p:tags r:id="rId1"/>
    </p:custDataLst>
    <p:extLst>
      <p:ext uri="{BB962C8B-B14F-4D97-AF65-F5344CB8AC3E}">
        <p14:creationId xmlns:p14="http://schemas.microsoft.com/office/powerpoint/2010/main" val="11574029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Title 1"/>
          <p:cNvSpPr>
            <a:spLocks noGrp="1"/>
          </p:cNvSpPr>
          <p:nvPr>
            <p:ph type="title"/>
          </p:nvPr>
        </p:nvSpPr>
        <p:spPr/>
        <p:txBody>
          <a:bodyPr>
            <a:normAutofit/>
          </a:bodyPr>
          <a:lstStyle/>
          <a:p>
            <a:pPr>
              <a:lnSpc>
                <a:spcPts val="2875"/>
              </a:lnSpc>
            </a:pPr>
            <a:r>
              <a:rPr lang="en-CA" sz="4800" dirty="0">
                <a:latin typeface="Arial" panose="020B0604020202020204" pitchFamily="34" charset="0"/>
                <a:cs typeface="Arial" panose="020B0604020202020204" pitchFamily="34" charset="0"/>
              </a:rPr>
              <a:t>Challenges</a:t>
            </a:r>
            <a:endParaRPr lang="en-US" sz="4800" dirty="0">
              <a:latin typeface="Arial" panose="020B0604020202020204" pitchFamily="34" charset="0"/>
              <a:cs typeface="Arial" panose="020B0604020202020204" pitchFamily="34" charset="0"/>
            </a:endParaRPr>
          </a:p>
        </p:txBody>
      </p:sp>
      <p:sp>
        <p:nvSpPr>
          <p:cNvPr id="164867" name="Content Placeholder 2"/>
          <p:cNvSpPr>
            <a:spLocks noGrp="1"/>
          </p:cNvSpPr>
          <p:nvPr>
            <p:ph idx="1"/>
          </p:nvPr>
        </p:nvSpPr>
        <p:spPr/>
        <p:txBody>
          <a:bodyPr/>
          <a:lstStyle/>
          <a:p>
            <a:pPr marL="288799" indent="-288799">
              <a:spcBef>
                <a:spcPct val="50000"/>
              </a:spcBef>
            </a:pPr>
            <a:r>
              <a:rPr lang="en-US" sz="2400" dirty="0">
                <a:latin typeface="Arial" panose="020B0604020202020204" pitchFamily="34" charset="0"/>
                <a:cs typeface="Arial" panose="020B0604020202020204" pitchFamily="34" charset="0"/>
              </a:rPr>
              <a:t>What are the challenges to completing </a:t>
            </a:r>
            <a:r>
              <a:rPr lang="en-US" sz="2400" dirty="0" smtClean="0">
                <a:latin typeface="Arial" panose="020B0604020202020204" pitchFamily="34" charset="0"/>
                <a:cs typeface="Arial" panose="020B0604020202020204" pitchFamily="34" charset="0"/>
              </a:rPr>
              <a:t>workplace-based  assessments</a:t>
            </a:r>
            <a:r>
              <a:rPr lang="en-US" sz="2400" dirty="0">
                <a:latin typeface="Arial" panose="020B0604020202020204" pitchFamily="34" charset="0"/>
                <a:cs typeface="Arial" panose="020B0604020202020204" pitchFamily="34" charset="0"/>
              </a:rPr>
              <a:t> in our residency training environment?</a:t>
            </a:r>
            <a:endParaRPr lang="en-US" altLang="en-US" sz="2400" i="1" dirty="0">
              <a:latin typeface="Arial" panose="020B0604020202020204" pitchFamily="34" charset="0"/>
              <a:cs typeface="Arial" panose="020B0604020202020204" pitchFamily="34" charset="0"/>
            </a:endParaRPr>
          </a:p>
          <a:p>
            <a:pPr marL="288799" indent="-288799"/>
            <a:endParaRPr lang="en-US" sz="2400" dirty="0">
              <a:latin typeface="Arial" panose="020B0604020202020204" pitchFamily="34" charset="0"/>
              <a:cs typeface="Arial" panose="020B0604020202020204" pitchFamily="34" charset="0"/>
            </a:endParaRPr>
          </a:p>
        </p:txBody>
      </p:sp>
      <p:sp>
        <p:nvSpPr>
          <p:cNvPr id="164869" name="Content Placeholder 5"/>
          <p:cNvSpPr>
            <a:spLocks noGrp="1"/>
          </p:cNvSpPr>
          <p:nvPr>
            <p:ph sz="quarter" idx="4294967295"/>
          </p:nvPr>
        </p:nvSpPr>
        <p:spPr>
          <a:xfrm>
            <a:off x="5890687" y="243417"/>
            <a:ext cx="6301316" cy="364067"/>
          </a:xfrm>
        </p:spPr>
        <p:txBody>
          <a:bodyPr/>
          <a:lstStyle/>
          <a:p>
            <a:pPr marL="0" indent="0">
              <a:spcBef>
                <a:spcPct val="0"/>
              </a:spcBef>
              <a:buNone/>
            </a:pPr>
            <a:endParaRPr lang="en-US" sz="1100" dirty="0">
              <a:solidFill>
                <a:srgbClr val="7F7F7F"/>
              </a:solidFill>
              <a:latin typeface="Arial" panose="020B0604020202020204" pitchFamily="34" charset="0"/>
              <a:cs typeface="Arial" panose="020B0604020202020204" pitchFamily="34" charset="0"/>
            </a:endParaRPr>
          </a:p>
        </p:txBody>
      </p:sp>
      <p:sp>
        <p:nvSpPr>
          <p:cNvPr id="164868" name="Slide Number Placeholder 4"/>
          <p:cNvSpPr txBox="1">
            <a:spLocks noGrp="1"/>
          </p:cNvSpPr>
          <p:nvPr/>
        </p:nvSpPr>
        <p:spPr bwMode="auto">
          <a:xfrm>
            <a:off x="9771083" y="6515100"/>
            <a:ext cx="550863" cy="365125"/>
          </a:xfrm>
          <a:prstGeom prst="rect">
            <a:avLst/>
          </a:prstGeom>
          <a:noFill/>
          <a:ln w="9525">
            <a:noFill/>
            <a:miter lim="800000"/>
            <a:headEnd/>
            <a:tailEnd/>
          </a:ln>
        </p:spPr>
        <p:txBody>
          <a:bodyPr lIns="121877" tIns="60938" rIns="121877" bIns="60938" anchor="ctr"/>
          <a:lstStyle/>
          <a:p>
            <a:pPr algn="r"/>
            <a:endParaRPr lang="en-US" sz="1100" dirty="0">
              <a:solidFill>
                <a:srgbClr val="003152"/>
              </a:solidFill>
              <a:latin typeface="Verdana" pitchFamily="34" charset="0"/>
            </a:endParaRPr>
          </a:p>
        </p:txBody>
      </p:sp>
    </p:spTree>
    <p:custDataLst>
      <p:tags r:id="rId1"/>
    </p:custData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noAutofit/>
          </a:bodyPr>
          <a:lstStyle/>
          <a:p>
            <a:pPr>
              <a:defRPr/>
            </a:pPr>
            <a:r>
              <a:rPr lang="en-CA" altLang="en-US" sz="4800" dirty="0">
                <a:latin typeface="Arial" panose="020B0604020202020204" pitchFamily="34" charset="0"/>
                <a:cs typeface="Arial" panose="020B0604020202020204" pitchFamily="34" charset="0"/>
              </a:rPr>
              <a:t>Practice</a:t>
            </a:r>
          </a:p>
        </p:txBody>
      </p:sp>
      <p:sp>
        <p:nvSpPr>
          <p:cNvPr id="68611" name="Content Placeholder 2"/>
          <p:cNvSpPr>
            <a:spLocks noGrp="1"/>
          </p:cNvSpPr>
          <p:nvPr>
            <p:ph idx="1"/>
          </p:nvPr>
        </p:nvSpPr>
        <p:spPr/>
        <p:txBody>
          <a:bodyPr>
            <a:noAutofit/>
          </a:bodyPr>
          <a:lstStyle/>
          <a:p>
            <a:pPr>
              <a:defRPr/>
            </a:pPr>
            <a:r>
              <a:rPr lang="en-CA" altLang="en-US" sz="1900" dirty="0">
                <a:latin typeface="Arial" panose="020B0604020202020204" pitchFamily="34" charset="0"/>
                <a:cs typeface="Arial" panose="020B0604020202020204" pitchFamily="34" charset="0"/>
              </a:rPr>
              <a:t>Think of a resident or student that you recently worked with that you noted an area for improvement</a:t>
            </a:r>
          </a:p>
          <a:p>
            <a:pPr>
              <a:defRPr/>
            </a:pPr>
            <a:endParaRPr lang="en-CA" altLang="en-US" sz="1900" dirty="0">
              <a:latin typeface="Arial" panose="020B0604020202020204" pitchFamily="34" charset="0"/>
              <a:cs typeface="Arial" panose="020B0604020202020204" pitchFamily="34" charset="0"/>
            </a:endParaRPr>
          </a:p>
          <a:p>
            <a:pPr>
              <a:defRPr/>
            </a:pPr>
            <a:r>
              <a:rPr lang="en-CA" altLang="en-US" sz="1900" dirty="0">
                <a:latin typeface="Arial" panose="020B0604020202020204" pitchFamily="34" charset="0"/>
                <a:cs typeface="Arial" panose="020B0604020202020204" pitchFamily="34" charset="0"/>
              </a:rPr>
              <a:t>Write it in a comment</a:t>
            </a:r>
          </a:p>
          <a:p>
            <a:pPr>
              <a:defRPr/>
            </a:pPr>
            <a:endParaRPr lang="en-CA" altLang="en-US" sz="1900" dirty="0">
              <a:latin typeface="Arial" panose="020B0604020202020204" pitchFamily="34" charset="0"/>
              <a:cs typeface="Arial" panose="020B0604020202020204" pitchFamily="34" charset="0"/>
            </a:endParaRPr>
          </a:p>
          <a:p>
            <a:pPr>
              <a:defRPr/>
            </a:pPr>
            <a:r>
              <a:rPr lang="en-CA" altLang="en-US" sz="1900" dirty="0">
                <a:latin typeface="Arial" panose="020B0604020202020204" pitchFamily="34" charset="0"/>
                <a:cs typeface="Arial" panose="020B0604020202020204" pitchFamily="34" charset="0"/>
              </a:rPr>
              <a:t>Write your suggestion for how they should address this area for improvement</a:t>
            </a:r>
          </a:p>
          <a:p>
            <a:pPr>
              <a:defRPr/>
            </a:pPr>
            <a:endParaRPr lang="en-CA" altLang="en-US" sz="1900" dirty="0">
              <a:latin typeface="Arial" panose="020B0604020202020204" pitchFamily="34" charset="0"/>
              <a:cs typeface="Arial" panose="020B0604020202020204" pitchFamily="34" charset="0"/>
            </a:endParaRPr>
          </a:p>
          <a:p>
            <a:pPr>
              <a:defRPr/>
            </a:pPr>
            <a:r>
              <a:rPr lang="en-CA" altLang="en-US" sz="1900" dirty="0">
                <a:latin typeface="Arial" panose="020B0604020202020204" pitchFamily="34" charset="0"/>
                <a:cs typeface="Arial" panose="020B0604020202020204" pitchFamily="34" charset="0"/>
              </a:rPr>
              <a:t>Share the comments with a person at your table who is not in your specialty</a:t>
            </a:r>
          </a:p>
          <a:p>
            <a:pPr lvl="1">
              <a:defRPr/>
            </a:pPr>
            <a:r>
              <a:rPr lang="en-CA" altLang="en-US" sz="1600" dirty="0">
                <a:latin typeface="Arial" panose="020B0604020202020204" pitchFamily="34" charset="0"/>
                <a:cs typeface="Arial" panose="020B0604020202020204" pitchFamily="34" charset="0"/>
              </a:rPr>
              <a:t>Do they understand the comment and suggestion?</a:t>
            </a:r>
          </a:p>
          <a:p>
            <a:pPr lvl="1">
              <a:defRPr/>
            </a:pPr>
            <a:r>
              <a:rPr lang="en-CA" altLang="en-US" sz="1600" dirty="0">
                <a:latin typeface="Arial" panose="020B0604020202020204" pitchFamily="34" charset="0"/>
                <a:cs typeface="Arial" panose="020B0604020202020204" pitchFamily="34" charset="0"/>
              </a:rPr>
              <a:t>Does it seem like a useful comment and suggestion? Why or why not?</a:t>
            </a:r>
          </a:p>
          <a:p>
            <a:pPr lvl="1">
              <a:defRPr/>
            </a:pPr>
            <a:endParaRPr lang="en-CA" altLang="en-US" sz="1600" dirty="0">
              <a:latin typeface="Arial" panose="020B0604020202020204" pitchFamily="34" charset="0"/>
              <a:cs typeface="Arial" panose="020B0604020202020204" pitchFamily="34" charset="0"/>
            </a:endParaRPr>
          </a:p>
          <a:p>
            <a:pPr>
              <a:defRPr/>
            </a:pPr>
            <a:r>
              <a:rPr lang="en-CA" altLang="en-US" sz="1900" dirty="0">
                <a:latin typeface="Arial" panose="020B0604020202020204" pitchFamily="34" charset="0"/>
                <a:cs typeface="Arial" panose="020B0604020202020204" pitchFamily="34" charset="0"/>
              </a:rPr>
              <a:t>Discuss with whole group</a:t>
            </a:r>
          </a:p>
          <a:p>
            <a:pPr marL="0" indent="0">
              <a:buNone/>
              <a:defRPr/>
            </a:pPr>
            <a:endParaRPr lang="en-CA" altLang="en-US" sz="1600" dirty="0">
              <a:latin typeface="Arial" panose="020B0604020202020204" pitchFamily="34" charset="0"/>
              <a:ea typeface="ＭＳ Ｐゴシック" pitchFamily="-112" charset="-128"/>
              <a:cs typeface="Arial" panose="020B0604020202020204" pitchFamily="34" charset="0"/>
            </a:endParaRPr>
          </a:p>
        </p:txBody>
      </p:sp>
    </p:spTree>
    <p:custDataLst>
      <p:tags r:id="rId1"/>
    </p:custDataLst>
    <p:extLst>
      <p:ext uri="{BB962C8B-B14F-4D97-AF65-F5344CB8AC3E}">
        <p14:creationId xmlns:p14="http://schemas.microsoft.com/office/powerpoint/2010/main" val="233332365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CA" altLang="en-US" dirty="0">
                <a:latin typeface="Arial" panose="020B0604020202020204" pitchFamily="34" charset="0"/>
                <a:cs typeface="Arial" panose="020B0604020202020204" pitchFamily="34" charset="0"/>
              </a:rPr>
              <a:t>Summary</a:t>
            </a:r>
            <a:endParaRPr lang="en-US" alt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47500" lnSpcReduction="20000"/>
          </a:bodyPr>
          <a:lstStyle/>
          <a:p>
            <a:pPr marL="288807" indent="-288807">
              <a:defRPr/>
            </a:pPr>
            <a:r>
              <a:rPr lang="en-US" altLang="en-US" sz="4300" dirty="0">
                <a:latin typeface="Arial" panose="020B0604020202020204" pitchFamily="34" charset="0"/>
                <a:cs typeface="Arial" panose="020B0604020202020204" pitchFamily="34" charset="0"/>
              </a:rPr>
              <a:t>Need to watch and provide verbal feedback</a:t>
            </a:r>
          </a:p>
          <a:p>
            <a:pPr marL="288807" indent="-288807">
              <a:defRPr/>
            </a:pPr>
            <a:endParaRPr lang="en-US" altLang="en-US" sz="1500" dirty="0">
              <a:latin typeface="Arial" panose="020B0604020202020204" pitchFamily="34" charset="0"/>
              <a:cs typeface="Arial" panose="020B0604020202020204" pitchFamily="34" charset="0"/>
            </a:endParaRPr>
          </a:p>
          <a:p>
            <a:pPr marL="288807" indent="-288807">
              <a:defRPr/>
            </a:pPr>
            <a:r>
              <a:rPr lang="en-US" sz="4300" dirty="0">
                <a:latin typeface="Arial" panose="020B0604020202020204" pitchFamily="34" charset="0"/>
                <a:cs typeface="Arial" panose="020B0604020202020204" pitchFamily="34" charset="0"/>
              </a:rPr>
              <a:t>Entrustment based anchors demonstrate promise with increased evidence for validity compared to tools with more traditional rating scale anchors</a:t>
            </a:r>
          </a:p>
          <a:p>
            <a:pPr marL="288807" indent="-288807">
              <a:defRPr/>
            </a:pPr>
            <a:endParaRPr lang="en-US" sz="1500" dirty="0">
              <a:latin typeface="Arial" panose="020B0604020202020204" pitchFamily="34" charset="0"/>
              <a:cs typeface="Arial" panose="020B0604020202020204" pitchFamily="34" charset="0"/>
            </a:endParaRPr>
          </a:p>
          <a:p>
            <a:pPr marL="288807" indent="-288807">
              <a:defRPr/>
            </a:pPr>
            <a:r>
              <a:rPr lang="en-US" altLang="en-US" sz="4300" dirty="0">
                <a:latin typeface="Arial" panose="020B0604020202020204" pitchFamily="34" charset="0"/>
                <a:cs typeface="Arial" panose="020B0604020202020204" pitchFamily="34" charset="0"/>
              </a:rPr>
              <a:t>Verbal feedback is the basis of good written assessment</a:t>
            </a:r>
          </a:p>
          <a:p>
            <a:pPr marL="288807" indent="-288807">
              <a:defRPr/>
            </a:pPr>
            <a:endParaRPr lang="en-US" altLang="en-US" sz="1700" dirty="0">
              <a:latin typeface="Arial" panose="020B0604020202020204" pitchFamily="34" charset="0"/>
              <a:cs typeface="Arial" panose="020B0604020202020204" pitchFamily="34" charset="0"/>
            </a:endParaRPr>
          </a:p>
          <a:p>
            <a:pPr marL="288807" indent="-288807">
              <a:defRPr/>
            </a:pPr>
            <a:r>
              <a:rPr lang="en-US" altLang="en-US" sz="4300" dirty="0">
                <a:latin typeface="Arial" panose="020B0604020202020204" pitchFamily="34" charset="0"/>
                <a:cs typeface="Arial" panose="020B0604020202020204" pitchFamily="34" charset="0"/>
              </a:rPr>
              <a:t>Good written assessment includes specific, </a:t>
            </a:r>
            <a:r>
              <a:rPr lang="en-US" altLang="en-US" sz="4300" dirty="0" err="1">
                <a:latin typeface="Arial" panose="020B0604020202020204" pitchFamily="34" charset="0"/>
                <a:cs typeface="Arial" panose="020B0604020202020204" pitchFamily="34" charset="0"/>
              </a:rPr>
              <a:t>behaviour</a:t>
            </a:r>
            <a:r>
              <a:rPr lang="en-US" altLang="en-US" sz="4300" dirty="0">
                <a:latin typeface="Arial" panose="020B0604020202020204" pitchFamily="34" charset="0"/>
                <a:cs typeface="Arial" panose="020B0604020202020204" pitchFamily="34" charset="0"/>
              </a:rPr>
              <a:t>-based comments that include examples</a:t>
            </a:r>
          </a:p>
          <a:p>
            <a:pPr marL="288807" indent="-288807">
              <a:defRPr/>
            </a:pPr>
            <a:endParaRPr lang="en-US" altLang="en-US" sz="1700" dirty="0">
              <a:latin typeface="Arial" panose="020B0604020202020204" pitchFamily="34" charset="0"/>
              <a:cs typeface="Arial" panose="020B0604020202020204" pitchFamily="34" charset="0"/>
            </a:endParaRPr>
          </a:p>
          <a:p>
            <a:pPr marL="288799" indent="-288799"/>
            <a:r>
              <a:rPr lang="en-US" altLang="en-US" sz="4300" dirty="0">
                <a:latin typeface="Arial" panose="020B0604020202020204" pitchFamily="34" charset="0"/>
                <a:cs typeface="Arial" panose="020B0604020202020204" pitchFamily="34" charset="0"/>
              </a:rPr>
              <a:t>Good written assessment is the key step to dealing with poor performance</a:t>
            </a:r>
          </a:p>
          <a:p>
            <a:pPr marL="288799" indent="-288799"/>
            <a:endParaRPr lang="en-US" altLang="en-US" sz="1700" dirty="0">
              <a:latin typeface="Arial" panose="020B0604020202020204" pitchFamily="34" charset="0"/>
              <a:cs typeface="Arial" panose="020B0604020202020204" pitchFamily="34" charset="0"/>
            </a:endParaRPr>
          </a:p>
          <a:p>
            <a:pPr marL="288799" indent="-288799"/>
            <a:r>
              <a:rPr lang="en-US" altLang="en-US" sz="4300" dirty="0">
                <a:latin typeface="Arial" panose="020B0604020202020204" pitchFamily="34" charset="0"/>
                <a:cs typeface="Arial" panose="020B0604020202020204" pitchFamily="34" charset="0"/>
              </a:rPr>
              <a:t>Good written assessment can guide further training</a:t>
            </a:r>
          </a:p>
          <a:p>
            <a:pPr marL="288799" indent="-288799"/>
            <a:endParaRPr lang="en-US" altLang="en-US" sz="4300" dirty="0">
              <a:latin typeface="Arial" panose="020B0604020202020204" pitchFamily="34" charset="0"/>
              <a:cs typeface="Arial" panose="020B0604020202020204" pitchFamily="34" charset="0"/>
            </a:endParaRPr>
          </a:p>
          <a:p>
            <a:pPr>
              <a:defRPr/>
            </a:pPr>
            <a:endParaRPr lang="en-US" altLang="en-US" dirty="0">
              <a:latin typeface="Arial" panose="020B0604020202020204" pitchFamily="34" charset="0"/>
              <a:cs typeface="Arial" panose="020B0604020202020204" pitchFamily="34" charset="0"/>
            </a:endParaRPr>
          </a:p>
          <a:p>
            <a:pPr>
              <a:defRPr/>
            </a:pPr>
            <a:endParaRPr lang="en-US" dirty="0" smtClean="0">
              <a:latin typeface="Arial" panose="020B0604020202020204" pitchFamily="34" charset="0"/>
              <a:cs typeface="Arial" panose="020B0604020202020204" pitchFamily="34" charset="0"/>
            </a:endParaRPr>
          </a:p>
          <a:p>
            <a:pPr marL="288807" indent="-288807">
              <a:defRPr/>
            </a:pPr>
            <a:endParaRPr lang="en-US" altLang="en-US" dirty="0" smtClean="0">
              <a:latin typeface="Arial" panose="020B0604020202020204" pitchFamily="34" charset="0"/>
              <a:cs typeface="Arial" panose="020B0604020202020204" pitchFamily="34" charset="0"/>
            </a:endParaRPr>
          </a:p>
        </p:txBody>
      </p:sp>
    </p:spTree>
    <p:custDataLst>
      <p:tags r:id="rId1"/>
    </p:custData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CA" altLang="en-US" dirty="0">
                <a:latin typeface="Arial" panose="020B0604020202020204" pitchFamily="34" charset="0"/>
                <a:cs typeface="Arial" panose="020B0604020202020204" pitchFamily="34" charset="0"/>
              </a:rPr>
              <a:t>Questions</a:t>
            </a:r>
            <a:endParaRPr lang="en-US" altLang="en-US" dirty="0">
              <a:latin typeface="Arial" panose="020B0604020202020204" pitchFamily="34" charset="0"/>
              <a:cs typeface="Arial" panose="020B0604020202020204" pitchFamily="34" charset="0"/>
            </a:endParaRPr>
          </a:p>
        </p:txBody>
      </p:sp>
      <p:sp>
        <p:nvSpPr>
          <p:cNvPr id="2" name="Content Placeholder 1"/>
          <p:cNvSpPr>
            <a:spLocks noGrp="1"/>
          </p:cNvSpPr>
          <p:nvPr>
            <p:ph idx="1"/>
          </p:nvPr>
        </p:nvSpPr>
        <p:spPr/>
        <p:txBody>
          <a:bodyPr/>
          <a:lstStyle/>
          <a:p>
            <a:endParaRPr lang="en-CA"/>
          </a:p>
        </p:txBody>
      </p:sp>
    </p:spTree>
    <p:custDataLst>
      <p:tags r:id="rId1"/>
    </p:custData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CA" altLang="en-US" dirty="0">
                <a:latin typeface="Arial" panose="020B0604020202020204" pitchFamily="34" charset="0"/>
                <a:cs typeface="Arial" panose="020B0604020202020204" pitchFamily="34" charset="0"/>
              </a:rPr>
              <a:t>References</a:t>
            </a:r>
            <a:endParaRPr lang="en-US" alt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Autofit/>
          </a:bodyPr>
          <a:lstStyle/>
          <a:p>
            <a:pPr marL="288807" indent="-288807">
              <a:defRPr/>
            </a:pPr>
            <a:r>
              <a:rPr lang="en-CA" altLang="en-US" sz="1600" dirty="0">
                <a:latin typeface="Arial" panose="020B0604020202020204" pitchFamily="34" charset="0"/>
                <a:cs typeface="Arial" panose="020B0604020202020204" pitchFamily="34" charset="0"/>
              </a:rPr>
              <a:t>Albanese M. Rating educational quality: factors in the erosion of professional standards. </a:t>
            </a:r>
            <a:r>
              <a:rPr lang="en-CA" altLang="en-US" sz="1600" i="1" dirty="0">
                <a:latin typeface="Arial" panose="020B0604020202020204" pitchFamily="34" charset="0"/>
                <a:cs typeface="Arial" panose="020B0604020202020204" pitchFamily="34" charset="0"/>
              </a:rPr>
              <a:t>Academic Medicine </a:t>
            </a:r>
            <a:r>
              <a:rPr lang="en-CA" altLang="en-US" sz="1600" dirty="0">
                <a:latin typeface="Arial" panose="020B0604020202020204" pitchFamily="34" charset="0"/>
                <a:cs typeface="Arial" panose="020B0604020202020204" pitchFamily="34" charset="0"/>
              </a:rPr>
              <a:t>1999;74(6):652-658.</a:t>
            </a:r>
            <a:endParaRPr lang="en-US" altLang="en-US" sz="1600" dirty="0">
              <a:latin typeface="Arial" panose="020B0604020202020204" pitchFamily="34" charset="0"/>
              <a:cs typeface="Arial" panose="020B0604020202020204" pitchFamily="34" charset="0"/>
            </a:endParaRPr>
          </a:p>
          <a:p>
            <a:pPr marL="288807" indent="-288807">
              <a:spcBef>
                <a:spcPct val="50000"/>
              </a:spcBef>
              <a:defRPr/>
            </a:pPr>
            <a:r>
              <a:rPr lang="en-CA" altLang="en-US" sz="1600" dirty="0">
                <a:latin typeface="Arial" panose="020B0604020202020204" pitchFamily="34" charset="0"/>
                <a:cs typeface="Arial" panose="020B0604020202020204" pitchFamily="34" charset="0"/>
              </a:rPr>
              <a:t>Cohen GS, Blumberg P, Ryan NC, Sullivan PL. Do final grades reflect written qualitative evaluations of student performance? </a:t>
            </a:r>
            <a:r>
              <a:rPr lang="en-CA" altLang="en-US" sz="1600" i="1" dirty="0">
                <a:latin typeface="Arial" panose="020B0604020202020204" pitchFamily="34" charset="0"/>
                <a:cs typeface="Arial" panose="020B0604020202020204" pitchFamily="34" charset="0"/>
              </a:rPr>
              <a:t>Teaching &amp; Learning in Medicine </a:t>
            </a:r>
            <a:r>
              <a:rPr lang="en-CA" altLang="en-US" sz="1600" dirty="0">
                <a:latin typeface="Arial" panose="020B0604020202020204" pitchFamily="34" charset="0"/>
                <a:cs typeface="Arial" panose="020B0604020202020204" pitchFamily="34" charset="0"/>
              </a:rPr>
              <a:t>1993;5(1):10-15.</a:t>
            </a:r>
            <a:r>
              <a:rPr lang="en-US" altLang="en-US" sz="1600" dirty="0">
                <a:latin typeface="Arial" panose="020B0604020202020204" pitchFamily="34" charset="0"/>
                <a:cs typeface="Arial" panose="020B0604020202020204" pitchFamily="34" charset="0"/>
              </a:rPr>
              <a:t> </a:t>
            </a:r>
          </a:p>
          <a:p>
            <a:pPr marL="288807" indent="-288807">
              <a:spcBef>
                <a:spcPct val="50000"/>
              </a:spcBef>
              <a:defRPr/>
            </a:pPr>
            <a:r>
              <a:rPr lang="en-US" sz="1600" dirty="0">
                <a:latin typeface="Arial" panose="020B0604020202020204" pitchFamily="34" charset="0"/>
                <a:cs typeface="Arial" panose="020B0604020202020204" pitchFamily="34" charset="0"/>
              </a:rPr>
              <a:t>Crossley J, Johnson G, Booth J, Wade W.  Good questions, good answers: construct-alignment improves the performance of workplace-based assessment scale. Medical Education. 2011;45:560-569. </a:t>
            </a:r>
          </a:p>
          <a:p>
            <a:pPr marL="288807" indent="-288807">
              <a:spcBef>
                <a:spcPct val="50000"/>
              </a:spcBef>
              <a:defRPr/>
            </a:pPr>
            <a:r>
              <a:rPr lang="en-US" sz="1600" dirty="0">
                <a:latin typeface="Arial" panose="020B0604020202020204" pitchFamily="34" charset="0"/>
                <a:cs typeface="Arial" panose="020B0604020202020204" pitchFamily="34" charset="0"/>
              </a:rPr>
              <a:t>Crossley J, Jolly B.  Making sense of workplace-based assessment: ask the right questions, in the right way, about the right things, of the right people. </a:t>
            </a:r>
            <a:r>
              <a:rPr lang="en-US" sz="1600" i="1" dirty="0">
                <a:latin typeface="Arial" panose="020B0604020202020204" pitchFamily="34" charset="0"/>
                <a:cs typeface="Arial" panose="020B0604020202020204" pitchFamily="34" charset="0"/>
              </a:rPr>
              <a:t>Medical Education</a:t>
            </a:r>
            <a:r>
              <a:rPr lang="en-US" sz="1600" dirty="0">
                <a:latin typeface="Arial" panose="020B0604020202020204" pitchFamily="34" charset="0"/>
                <a:cs typeface="Arial" panose="020B0604020202020204" pitchFamily="34" charset="0"/>
              </a:rPr>
              <a:t> 2012;46:28-37.</a:t>
            </a:r>
          </a:p>
          <a:p>
            <a:pPr marL="288807" indent="-288807">
              <a:spcBef>
                <a:spcPct val="50000"/>
              </a:spcBef>
              <a:defRPr/>
            </a:pPr>
            <a:r>
              <a:rPr lang="en-US" sz="1600" dirty="0" err="1">
                <a:latin typeface="Arial" panose="020B0604020202020204" pitchFamily="34" charset="0"/>
                <a:cs typeface="Arial" panose="020B0604020202020204" pitchFamily="34" charset="0"/>
              </a:rPr>
              <a:t>Driessen</a:t>
            </a:r>
            <a:r>
              <a:rPr lang="en-US" sz="1600" dirty="0">
                <a:latin typeface="Arial" panose="020B0604020202020204" pitchFamily="34" charset="0"/>
                <a:cs typeface="Arial" panose="020B0604020202020204" pitchFamily="34" charset="0"/>
              </a:rPr>
              <a:t> E et al. The use of qualitative research criteria for portfolio assessment as an alternative to reliability evaluation: a case study. </a:t>
            </a:r>
            <a:r>
              <a:rPr lang="en-US" sz="1600" i="1" dirty="0">
                <a:latin typeface="Arial" panose="020B0604020202020204" pitchFamily="34" charset="0"/>
                <a:cs typeface="Arial" panose="020B0604020202020204" pitchFamily="34" charset="0"/>
              </a:rPr>
              <a:t>Medical Education </a:t>
            </a:r>
            <a:r>
              <a:rPr lang="en-US" sz="1600" dirty="0">
                <a:latin typeface="Arial" panose="020B0604020202020204" pitchFamily="34" charset="0"/>
                <a:cs typeface="Arial" panose="020B0604020202020204" pitchFamily="34" charset="0"/>
              </a:rPr>
              <a:t>2005;39:214-220.</a:t>
            </a:r>
          </a:p>
          <a:p>
            <a:pPr marL="288807" indent="-288807">
              <a:spcBef>
                <a:spcPct val="50000"/>
              </a:spcBef>
              <a:defRPr/>
            </a:pPr>
            <a:r>
              <a:rPr lang="en-US" altLang="en-US" sz="1600" dirty="0">
                <a:latin typeface="Arial" panose="020B0604020202020204" pitchFamily="34" charset="0"/>
                <a:cs typeface="Arial" panose="020B0604020202020204" pitchFamily="34" charset="0"/>
              </a:rPr>
              <a:t>Dudek NL, Marks MB &amp; Regehr G. Failure to fail – the perspectives of clinical supervisors. </a:t>
            </a:r>
            <a:r>
              <a:rPr lang="en-US" altLang="en-US" sz="1600" i="1" dirty="0">
                <a:latin typeface="Arial" panose="020B0604020202020204" pitchFamily="34" charset="0"/>
                <a:cs typeface="Arial" panose="020B0604020202020204" pitchFamily="34" charset="0"/>
              </a:rPr>
              <a:t>Academic Medicine </a:t>
            </a:r>
            <a:r>
              <a:rPr lang="en-US" altLang="en-US" sz="1600" dirty="0">
                <a:latin typeface="Arial" panose="020B0604020202020204" pitchFamily="34" charset="0"/>
                <a:cs typeface="Arial" panose="020B0604020202020204" pitchFamily="34" charset="0"/>
              </a:rPr>
              <a:t>2005;80(10):S84-87.</a:t>
            </a:r>
          </a:p>
          <a:p>
            <a:pPr marL="288807" indent="-288807">
              <a:spcBef>
                <a:spcPct val="50000"/>
              </a:spcBef>
              <a:defRPr/>
            </a:pPr>
            <a:r>
              <a:rPr lang="en-US" sz="1600" dirty="0">
                <a:latin typeface="Arial" panose="020B0604020202020204" pitchFamily="34" charset="0"/>
                <a:cs typeface="Arial" panose="020B0604020202020204" pitchFamily="34" charset="0"/>
              </a:rPr>
              <a:t>Dudek NL, Marks MB &amp; Regehr G. Reluctance to fail poorly performing residents – explanations and potential solutions. </a:t>
            </a:r>
            <a:r>
              <a:rPr lang="en-US" sz="1600" i="1" dirty="0">
                <a:latin typeface="Arial" panose="020B0604020202020204" pitchFamily="34" charset="0"/>
                <a:cs typeface="Arial" panose="020B0604020202020204" pitchFamily="34" charset="0"/>
              </a:rPr>
              <a:t>ACGME Bulletin </a:t>
            </a:r>
            <a:r>
              <a:rPr lang="en-US" sz="1600" dirty="0">
                <a:latin typeface="Arial" panose="020B0604020202020204" pitchFamily="34" charset="0"/>
                <a:cs typeface="Arial" panose="020B0604020202020204" pitchFamily="34" charset="0"/>
              </a:rPr>
              <a:t>April 2006;45-48.</a:t>
            </a:r>
            <a:endParaRPr lang="en-US" altLang="en-US" sz="1600" dirty="0">
              <a:latin typeface="Arial" panose="020B0604020202020204" pitchFamily="34" charset="0"/>
              <a:cs typeface="Arial" panose="020B0604020202020204" pitchFamily="34" charset="0"/>
            </a:endParaRPr>
          </a:p>
        </p:txBody>
      </p:sp>
    </p:spTree>
    <p:custDataLst>
      <p:tags r:id="rId1"/>
    </p:custData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CA" altLang="en-US">
                <a:latin typeface="Arial" panose="020B0604020202020204" pitchFamily="34" charset="0"/>
                <a:cs typeface="Arial" panose="020B0604020202020204" pitchFamily="34" charset="0"/>
              </a:rPr>
              <a:t>References</a:t>
            </a:r>
            <a:endParaRPr lang="en-US" altLang="en-US">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088447" y="2118343"/>
            <a:ext cx="9265356" cy="4470735"/>
          </a:xfrm>
        </p:spPr>
        <p:txBody>
          <a:bodyPr>
            <a:noAutofit/>
          </a:bodyPr>
          <a:lstStyle/>
          <a:p>
            <a:pPr marL="288807" indent="-288807">
              <a:lnSpc>
                <a:spcPct val="100000"/>
              </a:lnSpc>
              <a:defRPr/>
            </a:pPr>
            <a:r>
              <a:rPr lang="en-US" altLang="en-US" sz="1600" dirty="0">
                <a:latin typeface="Arial" panose="020B0604020202020204" pitchFamily="34" charset="0"/>
                <a:cs typeface="Arial" panose="020B0604020202020204" pitchFamily="34" charset="0"/>
              </a:rPr>
              <a:t>Dudek N, Marks M, Lee C &amp; Wood T. Assessing the quality of supervisors’ completed clinical evaluation reports. </a:t>
            </a:r>
            <a:r>
              <a:rPr lang="en-US" altLang="en-US" sz="1600" i="1" dirty="0">
                <a:latin typeface="Arial" panose="020B0604020202020204" pitchFamily="34" charset="0"/>
                <a:cs typeface="Arial" panose="020B0604020202020204" pitchFamily="34" charset="0"/>
              </a:rPr>
              <a:t>Medical Education</a:t>
            </a:r>
            <a:r>
              <a:rPr lang="en-US" altLang="en-US" sz="1600" dirty="0">
                <a:latin typeface="Arial" panose="020B0604020202020204" pitchFamily="34" charset="0"/>
                <a:cs typeface="Arial" panose="020B0604020202020204" pitchFamily="34" charset="0"/>
              </a:rPr>
              <a:t> 2008;42:816-22.</a:t>
            </a:r>
          </a:p>
          <a:p>
            <a:pPr marL="288807" indent="-288807">
              <a:lnSpc>
                <a:spcPct val="100000"/>
              </a:lnSpc>
              <a:defRPr/>
            </a:pPr>
            <a:r>
              <a:rPr lang="en-US" altLang="en-US" sz="1600" dirty="0">
                <a:latin typeface="Arial" panose="020B0604020202020204" pitchFamily="34" charset="0"/>
                <a:cs typeface="Arial" panose="020B0604020202020204" pitchFamily="34" charset="0"/>
              </a:rPr>
              <a:t>Dudek NL, Marks MB, Wood TJ, Dojeiji S, Bandiera G, Hatala R, Cooke L, Sadownik L. Quality evaluation reports – can a faculty development program make a difference?. </a:t>
            </a:r>
            <a:r>
              <a:rPr lang="en-US" altLang="en-US" sz="1600" i="1" dirty="0">
                <a:latin typeface="Arial" panose="020B0604020202020204" pitchFamily="34" charset="0"/>
                <a:cs typeface="Arial" panose="020B0604020202020204" pitchFamily="34" charset="0"/>
              </a:rPr>
              <a:t>Medical Teacher</a:t>
            </a:r>
            <a:r>
              <a:rPr lang="en-US" altLang="en-US" sz="1600" dirty="0">
                <a:latin typeface="Arial" panose="020B0604020202020204" pitchFamily="34" charset="0"/>
                <a:cs typeface="Arial" panose="020B0604020202020204" pitchFamily="34" charset="0"/>
              </a:rPr>
              <a:t> 2012:34(11):e725-e731.</a:t>
            </a:r>
            <a:endParaRPr lang="en-US" sz="1600" dirty="0">
              <a:latin typeface="Arial" panose="020B0604020202020204" pitchFamily="34" charset="0"/>
              <a:cs typeface="Arial" panose="020B0604020202020204" pitchFamily="34" charset="0"/>
            </a:endParaRPr>
          </a:p>
          <a:p>
            <a:pPr marL="288807" indent="-288807">
              <a:lnSpc>
                <a:spcPct val="100000"/>
              </a:lnSpc>
              <a:defRPr/>
            </a:pPr>
            <a:r>
              <a:rPr lang="en-US" altLang="en-US" sz="1600" dirty="0">
                <a:latin typeface="Arial" panose="020B0604020202020204" pitchFamily="34" charset="0"/>
                <a:cs typeface="Arial" panose="020B0604020202020204" pitchFamily="34" charset="0"/>
              </a:rPr>
              <a:t>Dudek N, Marks M, Dojeiji S. Completing a quality evaluation report – what clinical supervisors need to know - a faculty development workshop. </a:t>
            </a:r>
            <a:r>
              <a:rPr lang="en-US" altLang="en-US" sz="1600" dirty="0" err="1">
                <a:latin typeface="Arial" panose="020B0604020202020204" pitchFamily="34" charset="0"/>
                <a:cs typeface="Arial" panose="020B0604020202020204" pitchFamily="34" charset="0"/>
              </a:rPr>
              <a:t>MedEdPORTAL</a:t>
            </a:r>
            <a:r>
              <a:rPr lang="en-US" altLang="en-US" sz="1600" dirty="0">
                <a:latin typeface="Arial" panose="020B0604020202020204" pitchFamily="34" charset="0"/>
                <a:cs typeface="Arial" panose="020B0604020202020204" pitchFamily="34" charset="0"/>
              </a:rPr>
              <a:t>; 2013. Available from: </a:t>
            </a:r>
            <a:r>
              <a:rPr lang="en-US" altLang="en-US" sz="1600" dirty="0">
                <a:solidFill>
                  <a:schemeClr val="tx2"/>
                </a:solidFill>
                <a:latin typeface="Arial" panose="020B0604020202020204" pitchFamily="34" charset="0"/>
                <a:cs typeface="Arial" panose="020B0604020202020204" pitchFamily="34" charset="0"/>
              </a:rPr>
              <a:t>www.mededportal.org/publication/9320</a:t>
            </a:r>
          </a:p>
          <a:p>
            <a:pPr marL="288807" indent="-288807">
              <a:lnSpc>
                <a:spcPct val="100000"/>
              </a:lnSpc>
              <a:defRPr/>
            </a:pPr>
            <a:r>
              <a:rPr lang="en-US" sz="1600" dirty="0">
                <a:latin typeface="Arial" panose="020B0604020202020204" pitchFamily="34" charset="0"/>
                <a:cs typeface="Arial" panose="020B0604020202020204" pitchFamily="34" charset="0"/>
              </a:rPr>
              <a:t>Dudek NL, Dojeiji S. Twelve tips for completing quality in-training evaluation reports. </a:t>
            </a:r>
            <a:r>
              <a:rPr lang="en-US" sz="1600" i="1" dirty="0">
                <a:latin typeface="Arial" panose="020B0604020202020204" pitchFamily="34" charset="0"/>
                <a:cs typeface="Arial" panose="020B0604020202020204" pitchFamily="34" charset="0"/>
              </a:rPr>
              <a:t>Medical Teacher </a:t>
            </a:r>
            <a:r>
              <a:rPr lang="en-US" sz="1600" dirty="0">
                <a:latin typeface="Arial" panose="020B0604020202020204" pitchFamily="34" charset="0"/>
                <a:cs typeface="Arial" panose="020B0604020202020204" pitchFamily="34" charset="0"/>
              </a:rPr>
              <a:t>2014:36(12):1038-1042. </a:t>
            </a:r>
          </a:p>
          <a:p>
            <a:pPr marL="288807" indent="-288807">
              <a:lnSpc>
                <a:spcPct val="100000"/>
              </a:lnSpc>
              <a:defRPr/>
            </a:pPr>
            <a:r>
              <a:rPr lang="en-US" sz="1600" dirty="0">
                <a:latin typeface="Arial" panose="020B0604020202020204" pitchFamily="34" charset="0"/>
                <a:cs typeface="Arial" panose="020B0604020202020204" pitchFamily="34" charset="0"/>
              </a:rPr>
              <a:t>Gofton W, Dudek N, Wood T, </a:t>
            </a:r>
            <a:r>
              <a:rPr lang="en-US" sz="1600" dirty="0" err="1">
                <a:latin typeface="Arial" panose="020B0604020202020204" pitchFamily="34" charset="0"/>
                <a:cs typeface="Arial" panose="020B0604020202020204" pitchFamily="34" charset="0"/>
              </a:rPr>
              <a:t>Balaa</a:t>
            </a:r>
            <a:r>
              <a:rPr lang="en-US" sz="1600" dirty="0">
                <a:latin typeface="Arial" panose="020B0604020202020204" pitchFamily="34" charset="0"/>
                <a:cs typeface="Arial" panose="020B0604020202020204" pitchFamily="34" charset="0"/>
              </a:rPr>
              <a:t> F, </a:t>
            </a:r>
            <a:r>
              <a:rPr lang="en-US" sz="1600" dirty="0" err="1">
                <a:latin typeface="Arial" panose="020B0604020202020204" pitchFamily="34" charset="0"/>
                <a:cs typeface="Arial" panose="020B0604020202020204" pitchFamily="34" charset="0"/>
              </a:rPr>
              <a:t>Hamstra</a:t>
            </a:r>
            <a:r>
              <a:rPr lang="en-US" sz="1600" dirty="0">
                <a:latin typeface="Arial" panose="020B0604020202020204" pitchFamily="34" charset="0"/>
                <a:cs typeface="Arial" panose="020B0604020202020204" pitchFamily="34" charset="0"/>
              </a:rPr>
              <a:t> S. The Ottawa Surgical Competency Operating Room Evaluation (O-SCORE): a tool to assess surgical competence. </a:t>
            </a:r>
            <a:r>
              <a:rPr lang="en-US" sz="1600" i="1" dirty="0">
                <a:latin typeface="Arial" panose="020B0604020202020204" pitchFamily="34" charset="0"/>
                <a:cs typeface="Arial" panose="020B0604020202020204" pitchFamily="34" charset="0"/>
              </a:rPr>
              <a:t>Academic Medicine </a:t>
            </a:r>
            <a:r>
              <a:rPr lang="en-US" sz="1600" dirty="0">
                <a:latin typeface="Arial" panose="020B0604020202020204" pitchFamily="34" charset="0"/>
                <a:cs typeface="Arial" panose="020B0604020202020204" pitchFamily="34" charset="0"/>
              </a:rPr>
              <a:t>2012;87:1401-1407</a:t>
            </a:r>
          </a:p>
        </p:txBody>
      </p:sp>
    </p:spTree>
    <p:custDataLst>
      <p:tags r:id="rId1"/>
    </p:custData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CA" altLang="en-US" dirty="0">
                <a:latin typeface="Arial" panose="020B0604020202020204" pitchFamily="34" charset="0"/>
                <a:cs typeface="Arial" panose="020B0604020202020204" pitchFamily="34" charset="0"/>
              </a:rPr>
              <a:t>References</a:t>
            </a:r>
            <a:endParaRPr lang="en-US" alt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088447" y="2190044"/>
            <a:ext cx="9265356" cy="4261557"/>
          </a:xfrm>
        </p:spPr>
        <p:txBody>
          <a:bodyPr>
            <a:normAutofit fontScale="62500" lnSpcReduction="20000"/>
          </a:bodyPr>
          <a:lstStyle/>
          <a:p>
            <a:pPr marL="288807" indent="-288807">
              <a:lnSpc>
                <a:spcPct val="110000"/>
              </a:lnSpc>
              <a:defRPr/>
            </a:pPr>
            <a:r>
              <a:rPr lang="en-CA" altLang="en-US" sz="2300" dirty="0">
                <a:latin typeface="Arial" panose="020B0604020202020204" pitchFamily="34" charset="0"/>
                <a:cs typeface="Arial" panose="020B0604020202020204" pitchFamily="34" charset="0"/>
              </a:rPr>
              <a:t>Gray JD. Global rating scales in residency education. </a:t>
            </a:r>
            <a:r>
              <a:rPr lang="en-CA" altLang="en-US" sz="2300" i="1" dirty="0">
                <a:latin typeface="Arial" panose="020B0604020202020204" pitchFamily="34" charset="0"/>
                <a:cs typeface="Arial" panose="020B0604020202020204" pitchFamily="34" charset="0"/>
              </a:rPr>
              <a:t>Academic Medicine </a:t>
            </a:r>
            <a:r>
              <a:rPr lang="en-CA" altLang="en-US" sz="2300" dirty="0">
                <a:latin typeface="Arial" panose="020B0604020202020204" pitchFamily="34" charset="0"/>
                <a:cs typeface="Arial" panose="020B0604020202020204" pitchFamily="34" charset="0"/>
              </a:rPr>
              <a:t>1996 Jan;71(1 </a:t>
            </a:r>
            <a:r>
              <a:rPr lang="en-CA" altLang="en-US" sz="2300" dirty="0" err="1">
                <a:latin typeface="Arial" panose="020B0604020202020204" pitchFamily="34" charset="0"/>
                <a:cs typeface="Arial" panose="020B0604020202020204" pitchFamily="34" charset="0"/>
              </a:rPr>
              <a:t>Suppl</a:t>
            </a:r>
            <a:r>
              <a:rPr lang="en-CA" altLang="en-US" sz="2300" dirty="0">
                <a:latin typeface="Arial" panose="020B0604020202020204" pitchFamily="34" charset="0"/>
                <a:cs typeface="Arial" panose="020B0604020202020204" pitchFamily="34" charset="0"/>
              </a:rPr>
              <a:t>):S55-61</a:t>
            </a:r>
            <a:endParaRPr lang="en-US" sz="2300" dirty="0">
              <a:latin typeface="Arial" panose="020B0604020202020204" pitchFamily="34" charset="0"/>
              <a:cs typeface="Arial" panose="020B0604020202020204" pitchFamily="34" charset="0"/>
            </a:endParaRPr>
          </a:p>
          <a:p>
            <a:pPr marL="288807" indent="-288807">
              <a:lnSpc>
                <a:spcPct val="110000"/>
              </a:lnSpc>
              <a:defRPr/>
            </a:pPr>
            <a:r>
              <a:rPr lang="en-US" sz="2300" dirty="0" err="1">
                <a:latin typeface="Arial" panose="020B0604020202020204" pitchFamily="34" charset="0"/>
                <a:cs typeface="Arial" panose="020B0604020202020204" pitchFamily="34" charset="0"/>
              </a:rPr>
              <a:t>Halman</a:t>
            </a:r>
            <a:r>
              <a:rPr lang="en-US" sz="2300" dirty="0">
                <a:latin typeface="Arial" panose="020B0604020202020204" pitchFamily="34" charset="0"/>
                <a:cs typeface="Arial" panose="020B0604020202020204" pitchFamily="34" charset="0"/>
              </a:rPr>
              <a:t> S, Baird A, </a:t>
            </a:r>
            <a:r>
              <a:rPr lang="en-US" sz="2300" dirty="0" err="1">
                <a:latin typeface="Arial" panose="020B0604020202020204" pitchFamily="34" charset="0"/>
                <a:cs typeface="Arial" panose="020B0604020202020204" pitchFamily="34" charset="0"/>
              </a:rPr>
              <a:t>Rekman</a:t>
            </a:r>
            <a:r>
              <a:rPr lang="en-US" sz="2300" dirty="0">
                <a:latin typeface="Arial" panose="020B0604020202020204" pitchFamily="34" charset="0"/>
                <a:cs typeface="Arial" panose="020B0604020202020204" pitchFamily="34" charset="0"/>
              </a:rPr>
              <a:t> J, Wood TJ, Gofton W, Dudek NL. Implementation of the </a:t>
            </a:r>
            <a:r>
              <a:rPr lang="en-US" sz="2300" dirty="0" err="1">
                <a:latin typeface="Arial" panose="020B0604020202020204" pitchFamily="34" charset="0"/>
                <a:cs typeface="Arial" panose="020B0604020202020204" pitchFamily="34" charset="0"/>
              </a:rPr>
              <a:t>ottawa</a:t>
            </a:r>
            <a:r>
              <a:rPr lang="en-US" sz="2300" dirty="0">
                <a:latin typeface="Arial" panose="020B0604020202020204" pitchFamily="34" charset="0"/>
                <a:cs typeface="Arial" panose="020B0604020202020204" pitchFamily="34" charset="0"/>
              </a:rPr>
              <a:t> clinic assessment tool (OCAT) in internal medicine. Canadian Conference on Medical Education, 2017.</a:t>
            </a:r>
            <a:endParaRPr lang="en-CA" altLang="en-US" sz="2300" dirty="0">
              <a:latin typeface="Arial" panose="020B0604020202020204" pitchFamily="34" charset="0"/>
              <a:cs typeface="Arial" panose="020B0604020202020204" pitchFamily="34" charset="0"/>
            </a:endParaRPr>
          </a:p>
          <a:p>
            <a:pPr marL="288807" indent="-288807">
              <a:lnSpc>
                <a:spcPct val="110000"/>
              </a:lnSpc>
              <a:defRPr/>
            </a:pPr>
            <a:r>
              <a:rPr lang="en-CA" altLang="en-US" sz="2300" dirty="0">
                <a:latin typeface="Arial" panose="020B0604020202020204" pitchFamily="34" charset="0"/>
                <a:cs typeface="Arial" panose="020B0604020202020204" pitchFamily="34" charset="0"/>
              </a:rPr>
              <a:t>Hatala R, Norman GR. In-training evaluation during an internal medicine clerkship. </a:t>
            </a:r>
            <a:r>
              <a:rPr lang="en-CA" altLang="en-US" sz="2300" i="1" dirty="0">
                <a:latin typeface="Arial" panose="020B0604020202020204" pitchFamily="34" charset="0"/>
                <a:cs typeface="Arial" panose="020B0604020202020204" pitchFamily="34" charset="0"/>
              </a:rPr>
              <a:t>Academic Medicine</a:t>
            </a:r>
            <a:r>
              <a:rPr lang="en-CA" altLang="en-US" sz="2300" dirty="0">
                <a:latin typeface="Arial" panose="020B0604020202020204" pitchFamily="34" charset="0"/>
                <a:cs typeface="Arial" panose="020B0604020202020204" pitchFamily="34" charset="0"/>
              </a:rPr>
              <a:t> 1999 Oct;74(10 </a:t>
            </a:r>
            <a:r>
              <a:rPr lang="en-CA" altLang="en-US" sz="2300" dirty="0" err="1">
                <a:latin typeface="Arial" panose="020B0604020202020204" pitchFamily="34" charset="0"/>
                <a:cs typeface="Arial" panose="020B0604020202020204" pitchFamily="34" charset="0"/>
              </a:rPr>
              <a:t>Suppl</a:t>
            </a:r>
            <a:r>
              <a:rPr lang="en-CA" altLang="en-US" sz="2300" dirty="0">
                <a:latin typeface="Arial" panose="020B0604020202020204" pitchFamily="34" charset="0"/>
                <a:cs typeface="Arial" panose="020B0604020202020204" pitchFamily="34" charset="0"/>
              </a:rPr>
              <a:t>):S118-20.</a:t>
            </a:r>
            <a:r>
              <a:rPr lang="en-US" sz="2300" dirty="0">
                <a:latin typeface="Arial" panose="020B0604020202020204" pitchFamily="34" charset="0"/>
                <a:cs typeface="Arial" panose="020B0604020202020204" pitchFamily="34" charset="0"/>
              </a:rPr>
              <a:t> </a:t>
            </a:r>
            <a:endParaRPr lang="en-US" altLang="en-US" sz="2300" dirty="0">
              <a:latin typeface="Arial" panose="020B0604020202020204" pitchFamily="34" charset="0"/>
              <a:cs typeface="Arial" panose="020B0604020202020204" pitchFamily="34" charset="0"/>
            </a:endParaRPr>
          </a:p>
          <a:p>
            <a:pPr marL="288807" indent="-288807">
              <a:lnSpc>
                <a:spcPct val="110000"/>
              </a:lnSpc>
              <a:defRPr/>
            </a:pPr>
            <a:r>
              <a:rPr lang="en-US" sz="2300" dirty="0">
                <a:latin typeface="Arial" panose="020B0604020202020204" pitchFamily="34" charset="0"/>
                <a:cs typeface="Arial" panose="020B0604020202020204" pitchFamily="34" charset="0"/>
              </a:rPr>
              <a:t>Hauer KE, </a:t>
            </a:r>
            <a:r>
              <a:rPr lang="en-US" sz="2300" dirty="0" err="1">
                <a:latin typeface="Arial" panose="020B0604020202020204" pitchFamily="34" charset="0"/>
                <a:cs typeface="Arial" panose="020B0604020202020204" pitchFamily="34" charset="0"/>
              </a:rPr>
              <a:t>Homlboe</a:t>
            </a:r>
            <a:r>
              <a:rPr lang="en-US" sz="2300" dirty="0">
                <a:latin typeface="Arial" panose="020B0604020202020204" pitchFamily="34" charset="0"/>
                <a:cs typeface="Arial" panose="020B0604020202020204" pitchFamily="34" charset="0"/>
              </a:rPr>
              <a:t> ES, </a:t>
            </a:r>
            <a:r>
              <a:rPr lang="en-US" sz="2300" dirty="0" err="1">
                <a:latin typeface="Arial" panose="020B0604020202020204" pitchFamily="34" charset="0"/>
                <a:cs typeface="Arial" panose="020B0604020202020204" pitchFamily="34" charset="0"/>
              </a:rPr>
              <a:t>Kogan</a:t>
            </a:r>
            <a:r>
              <a:rPr lang="en-US" sz="2300" dirty="0">
                <a:latin typeface="Arial" panose="020B0604020202020204" pitchFamily="34" charset="0"/>
                <a:cs typeface="Arial" panose="020B0604020202020204" pitchFamily="34" charset="0"/>
              </a:rPr>
              <a:t> JR. Twelve tips for implementing tools for direct observation of medical trainees’ clinical skills during patient encounters. </a:t>
            </a:r>
            <a:r>
              <a:rPr lang="en-US" sz="2300" i="1" dirty="0">
                <a:latin typeface="Arial" panose="020B0604020202020204" pitchFamily="34" charset="0"/>
                <a:cs typeface="Arial" panose="020B0604020202020204" pitchFamily="34" charset="0"/>
              </a:rPr>
              <a:t>Medical Teacher </a:t>
            </a:r>
            <a:r>
              <a:rPr lang="en-US" sz="2300" dirty="0">
                <a:latin typeface="Arial" panose="020B0604020202020204" pitchFamily="34" charset="0"/>
                <a:cs typeface="Arial" panose="020B0604020202020204" pitchFamily="34" charset="0"/>
              </a:rPr>
              <a:t>2001;33:27-33. </a:t>
            </a:r>
          </a:p>
          <a:p>
            <a:pPr marL="288807" indent="-288807">
              <a:lnSpc>
                <a:spcPct val="110000"/>
              </a:lnSpc>
              <a:defRPr/>
            </a:pPr>
            <a:r>
              <a:rPr lang="en-US" altLang="en-US" sz="2300" dirty="0">
                <a:latin typeface="Arial" panose="020B0604020202020204" pitchFamily="34" charset="0"/>
                <a:cs typeface="Arial" panose="020B0604020202020204" pitchFamily="34" charset="0"/>
              </a:rPr>
              <a:t>Hewson MG, Little ML. Giving feedback in medical education: verification of recommended techniques. </a:t>
            </a:r>
            <a:r>
              <a:rPr lang="en-US" altLang="en-US" sz="2300" i="1" dirty="0">
                <a:latin typeface="Arial" panose="020B0604020202020204" pitchFamily="34" charset="0"/>
                <a:cs typeface="Arial" panose="020B0604020202020204" pitchFamily="34" charset="0"/>
              </a:rPr>
              <a:t>Journal of General Internal Medicine </a:t>
            </a:r>
            <a:r>
              <a:rPr lang="en-US" altLang="en-US" sz="2300" dirty="0">
                <a:latin typeface="Arial" panose="020B0604020202020204" pitchFamily="34" charset="0"/>
                <a:cs typeface="Arial" panose="020B0604020202020204" pitchFamily="34" charset="0"/>
              </a:rPr>
              <a:t>1998;13:111-116.</a:t>
            </a:r>
          </a:p>
          <a:p>
            <a:pPr marL="288807" indent="-288807">
              <a:lnSpc>
                <a:spcPct val="110000"/>
              </a:lnSpc>
              <a:defRPr/>
            </a:pPr>
            <a:r>
              <a:rPr lang="en-US" sz="2300" dirty="0" err="1">
                <a:latin typeface="Arial" panose="020B0604020202020204" pitchFamily="34" charset="0"/>
                <a:cs typeface="Arial" panose="020B0604020202020204" pitchFamily="34" charset="0"/>
              </a:rPr>
              <a:t>Holmboe</a:t>
            </a:r>
            <a:r>
              <a:rPr lang="en-US" sz="2300" dirty="0">
                <a:latin typeface="Arial" panose="020B0604020202020204" pitchFamily="34" charset="0"/>
                <a:cs typeface="Arial" panose="020B0604020202020204" pitchFamily="34" charset="0"/>
              </a:rPr>
              <a:t> ES, et al. Faculty development in assessment: the missing link in competency-based medical education. </a:t>
            </a:r>
            <a:r>
              <a:rPr lang="en-US" sz="2300" i="1" dirty="0">
                <a:latin typeface="Arial" panose="020B0604020202020204" pitchFamily="34" charset="0"/>
                <a:cs typeface="Arial" panose="020B0604020202020204" pitchFamily="34" charset="0"/>
              </a:rPr>
              <a:t>Academic Medicine </a:t>
            </a:r>
            <a:r>
              <a:rPr lang="en-US" sz="2300" dirty="0">
                <a:latin typeface="Arial" panose="020B0604020202020204" pitchFamily="34" charset="0"/>
                <a:cs typeface="Arial" panose="020B0604020202020204" pitchFamily="34" charset="0"/>
              </a:rPr>
              <a:t>2011;86(4):460-467.</a:t>
            </a:r>
          </a:p>
          <a:p>
            <a:pPr marL="288807" indent="-288807">
              <a:lnSpc>
                <a:spcPct val="110000"/>
              </a:lnSpc>
              <a:defRPr/>
            </a:pPr>
            <a:r>
              <a:rPr lang="en-CA" altLang="en-US" sz="2300" dirty="0">
                <a:latin typeface="Arial" panose="020B0604020202020204" pitchFamily="34" charset="0"/>
                <a:cs typeface="Arial" panose="020B0604020202020204" pitchFamily="34" charset="0"/>
              </a:rPr>
              <a:t>Kassebaum DG, </a:t>
            </a:r>
            <a:r>
              <a:rPr lang="en-CA" altLang="en-US" sz="2300" dirty="0" err="1">
                <a:latin typeface="Arial" panose="020B0604020202020204" pitchFamily="34" charset="0"/>
                <a:cs typeface="Arial" panose="020B0604020202020204" pitchFamily="34" charset="0"/>
              </a:rPr>
              <a:t>Eaglen</a:t>
            </a:r>
            <a:r>
              <a:rPr lang="en-CA" altLang="en-US" sz="2300" dirty="0">
                <a:latin typeface="Arial" panose="020B0604020202020204" pitchFamily="34" charset="0"/>
                <a:cs typeface="Arial" panose="020B0604020202020204" pitchFamily="34" charset="0"/>
              </a:rPr>
              <a:t> RH. Shortcomings in the evaluation of students’ clinical skills and behaviors in medical school. </a:t>
            </a:r>
            <a:r>
              <a:rPr lang="en-CA" altLang="en-US" sz="2300" i="1" dirty="0">
                <a:latin typeface="Arial" panose="020B0604020202020204" pitchFamily="34" charset="0"/>
                <a:cs typeface="Arial" panose="020B0604020202020204" pitchFamily="34" charset="0"/>
              </a:rPr>
              <a:t>Academic Medicine </a:t>
            </a:r>
            <a:r>
              <a:rPr lang="en-CA" altLang="en-US" sz="2300" dirty="0">
                <a:latin typeface="Arial" panose="020B0604020202020204" pitchFamily="34" charset="0"/>
                <a:cs typeface="Arial" panose="020B0604020202020204" pitchFamily="34" charset="0"/>
              </a:rPr>
              <a:t>1999 Jul;74(7):842-849.</a:t>
            </a:r>
            <a:endParaRPr lang="en-US" sz="2300" dirty="0">
              <a:latin typeface="Arial" panose="020B0604020202020204" pitchFamily="34" charset="0"/>
              <a:cs typeface="Arial" panose="020B0604020202020204" pitchFamily="34" charset="0"/>
            </a:endParaRPr>
          </a:p>
          <a:p>
            <a:pPr marL="288807" indent="-288807">
              <a:lnSpc>
                <a:spcPct val="110000"/>
              </a:lnSpc>
              <a:defRPr/>
            </a:pPr>
            <a:r>
              <a:rPr lang="en-CA" altLang="en-US" sz="2300" dirty="0">
                <a:latin typeface="Arial" panose="020B0604020202020204" pitchFamily="34" charset="0"/>
                <a:cs typeface="Arial" panose="020B0604020202020204" pitchFamily="34" charset="0"/>
              </a:rPr>
              <a:t>Speer AJ, Solomon DJ, Ainsworth MA. An innovative evaluation method in an internal medicine clerkship. </a:t>
            </a:r>
            <a:r>
              <a:rPr lang="en-CA" altLang="en-US" sz="2300" i="1" dirty="0">
                <a:latin typeface="Arial" panose="020B0604020202020204" pitchFamily="34" charset="0"/>
                <a:cs typeface="Arial" panose="020B0604020202020204" pitchFamily="34" charset="0"/>
              </a:rPr>
              <a:t>Academic Medicine </a:t>
            </a:r>
            <a:r>
              <a:rPr lang="en-CA" altLang="en-US" sz="2300" dirty="0">
                <a:latin typeface="Arial" panose="020B0604020202020204" pitchFamily="34" charset="0"/>
                <a:cs typeface="Arial" panose="020B0604020202020204" pitchFamily="34" charset="0"/>
              </a:rPr>
              <a:t>1996 Jan;71(1 </a:t>
            </a:r>
            <a:r>
              <a:rPr lang="en-CA" altLang="en-US" sz="2300" dirty="0" err="1">
                <a:latin typeface="Arial" panose="020B0604020202020204" pitchFamily="34" charset="0"/>
                <a:cs typeface="Arial" panose="020B0604020202020204" pitchFamily="34" charset="0"/>
              </a:rPr>
              <a:t>Suppl</a:t>
            </a:r>
            <a:r>
              <a:rPr lang="en-CA" altLang="en-US" sz="2300" dirty="0">
                <a:latin typeface="Arial" panose="020B0604020202020204" pitchFamily="34" charset="0"/>
                <a:cs typeface="Arial" panose="020B0604020202020204" pitchFamily="34" charset="0"/>
              </a:rPr>
              <a:t>):S76-S78.</a:t>
            </a:r>
            <a:endParaRPr lang="en-US" altLang="en-US" sz="2300" dirty="0">
              <a:latin typeface="Arial" panose="020B0604020202020204" pitchFamily="34" charset="0"/>
              <a:ea typeface="ＭＳ Ｐゴシック" panose="020B0600070205080204" pitchFamily="34" charset="-128"/>
              <a:cs typeface="Arial" panose="020B0604020202020204" pitchFamily="34" charset="0"/>
            </a:endParaRPr>
          </a:p>
          <a:p>
            <a:pPr marL="288807" indent="-288807">
              <a:spcBef>
                <a:spcPct val="50000"/>
              </a:spcBef>
              <a:defRPr/>
            </a:pPr>
            <a:endParaRPr lang="en-US" altLang="en-US" sz="1600" dirty="0">
              <a:latin typeface="Arial" panose="020B0604020202020204" pitchFamily="34" charset="0"/>
              <a:cs typeface="Arial" panose="020B0604020202020204" pitchFamily="34" charset="0"/>
            </a:endParaRPr>
          </a:p>
          <a:p>
            <a:pPr>
              <a:defRPr/>
            </a:pPr>
            <a:endParaRPr lang="en-US" dirty="0">
              <a:latin typeface="Arial" panose="020B0604020202020204" pitchFamily="34" charset="0"/>
              <a:cs typeface="Arial" panose="020B0604020202020204" pitchFamily="34" charset="0"/>
            </a:endParaRPr>
          </a:p>
        </p:txBody>
      </p:sp>
    </p:spTree>
    <p:custDataLst>
      <p:tags r:id="rId1"/>
    </p:custData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defRPr/>
            </a:pPr>
            <a:r>
              <a:rPr lang="en-US" altLang="en-US" dirty="0">
                <a:latin typeface="Arial" panose="020B0604020202020204" pitchFamily="34" charset="0"/>
                <a:cs typeface="Arial" panose="020B0604020202020204" pitchFamily="34" charset="0"/>
              </a:rPr>
              <a:t>References</a:t>
            </a:r>
          </a:p>
        </p:txBody>
      </p:sp>
      <p:sp>
        <p:nvSpPr>
          <p:cNvPr id="35843" name="Rectangle 3"/>
          <p:cNvSpPr>
            <a:spLocks noGrp="1" noChangeArrowheads="1"/>
          </p:cNvSpPr>
          <p:nvPr>
            <p:ph idx="1"/>
          </p:nvPr>
        </p:nvSpPr>
        <p:spPr>
          <a:xfrm>
            <a:off x="2088444" y="2190043"/>
            <a:ext cx="9744968" cy="4092224"/>
          </a:xfrm>
        </p:spPr>
        <p:txBody>
          <a:bodyPr>
            <a:noAutofit/>
          </a:bodyPr>
          <a:lstStyle/>
          <a:p>
            <a:pPr marL="288807" indent="-288807">
              <a:defRPr/>
            </a:pPr>
            <a:r>
              <a:rPr lang="en-US" sz="1600" dirty="0" err="1">
                <a:latin typeface="Arial" panose="020B0604020202020204" pitchFamily="34" charset="0"/>
                <a:cs typeface="Arial" panose="020B0604020202020204" pitchFamily="34" charset="0"/>
              </a:rPr>
              <a:t>Rekman</a:t>
            </a:r>
            <a:r>
              <a:rPr lang="en-US" sz="1600" dirty="0">
                <a:latin typeface="Arial" panose="020B0604020202020204" pitchFamily="34" charset="0"/>
                <a:cs typeface="Arial" panose="020B0604020202020204" pitchFamily="34" charset="0"/>
              </a:rPr>
              <a:t> J, Gofton W, Dudek N, Gofton T, </a:t>
            </a:r>
            <a:r>
              <a:rPr lang="en-US" sz="1600" dirty="0" err="1">
                <a:latin typeface="Arial" panose="020B0604020202020204" pitchFamily="34" charset="0"/>
                <a:cs typeface="Arial" panose="020B0604020202020204" pitchFamily="34" charset="0"/>
              </a:rPr>
              <a:t>Hamstra</a:t>
            </a:r>
            <a:r>
              <a:rPr lang="en-US" sz="1600" dirty="0">
                <a:latin typeface="Arial" panose="020B0604020202020204" pitchFamily="34" charset="0"/>
                <a:cs typeface="Arial" panose="020B0604020202020204" pitchFamily="34" charset="0"/>
              </a:rPr>
              <a:t> S. </a:t>
            </a:r>
            <a:r>
              <a:rPr lang="en-US" sz="1600" dirty="0" err="1">
                <a:latin typeface="Arial" panose="020B0604020202020204" pitchFamily="34" charset="0"/>
                <a:cs typeface="Arial" panose="020B0604020202020204" pitchFamily="34" charset="0"/>
              </a:rPr>
              <a:t>Entrustability</a:t>
            </a:r>
            <a:r>
              <a:rPr lang="en-US" sz="1600" dirty="0">
                <a:latin typeface="Arial" panose="020B0604020202020204" pitchFamily="34" charset="0"/>
                <a:cs typeface="Arial" panose="020B0604020202020204" pitchFamily="34" charset="0"/>
              </a:rPr>
              <a:t> anchor scales: outlining their usefulness for clinical competency based assessment. </a:t>
            </a:r>
            <a:r>
              <a:rPr lang="en-US" sz="1600" i="1" dirty="0">
                <a:latin typeface="Arial" panose="020B0604020202020204" pitchFamily="34" charset="0"/>
                <a:cs typeface="Arial" panose="020B0604020202020204" pitchFamily="34" charset="0"/>
              </a:rPr>
              <a:t>Academic Medicine</a:t>
            </a:r>
            <a:r>
              <a:rPr lang="en-US" sz="1600" dirty="0">
                <a:latin typeface="Arial" panose="020B0604020202020204" pitchFamily="34" charset="0"/>
                <a:cs typeface="Arial" panose="020B0604020202020204" pitchFamily="34" charset="0"/>
              </a:rPr>
              <a:t> 2016;91(2):186-190.</a:t>
            </a:r>
          </a:p>
          <a:p>
            <a:pPr marL="288807" indent="-288807">
              <a:defRPr/>
            </a:pPr>
            <a:r>
              <a:rPr lang="en-US" sz="1600" dirty="0" err="1">
                <a:latin typeface="Arial" panose="020B0604020202020204" pitchFamily="34" charset="0"/>
                <a:cs typeface="Arial" panose="020B0604020202020204" pitchFamily="34" charset="0"/>
              </a:rPr>
              <a:t>Rekman</a:t>
            </a:r>
            <a:r>
              <a:rPr lang="en-US" sz="1600" dirty="0">
                <a:latin typeface="Arial" panose="020B0604020202020204" pitchFamily="34" charset="0"/>
                <a:cs typeface="Arial" panose="020B0604020202020204" pitchFamily="34" charset="0"/>
              </a:rPr>
              <a:t> J, </a:t>
            </a:r>
            <a:r>
              <a:rPr lang="en-US" sz="1600" dirty="0" err="1">
                <a:latin typeface="Arial" panose="020B0604020202020204" pitchFamily="34" charset="0"/>
                <a:cs typeface="Arial" panose="020B0604020202020204" pitchFamily="34" charset="0"/>
              </a:rPr>
              <a:t>Hamstra</a:t>
            </a:r>
            <a:r>
              <a:rPr lang="en-US" sz="1600" dirty="0">
                <a:latin typeface="Arial" panose="020B0604020202020204" pitchFamily="34" charset="0"/>
                <a:cs typeface="Arial" panose="020B0604020202020204" pitchFamily="34" charset="0"/>
              </a:rPr>
              <a:t> S, Dudek N, Wood T, Seabrook C, </a:t>
            </a:r>
            <a:r>
              <a:rPr lang="en-US" sz="1600" dirty="0" err="1">
                <a:latin typeface="Arial" panose="020B0604020202020204" pitchFamily="34" charset="0"/>
                <a:cs typeface="Arial" panose="020B0604020202020204" pitchFamily="34" charset="0"/>
              </a:rPr>
              <a:t>Gofton</a:t>
            </a:r>
            <a:r>
              <a:rPr lang="en-US" sz="1600" dirty="0">
                <a:latin typeface="Arial" panose="020B0604020202020204" pitchFamily="34" charset="0"/>
                <a:cs typeface="Arial" panose="020B0604020202020204" pitchFamily="34" charset="0"/>
              </a:rPr>
              <a:t> W. </a:t>
            </a:r>
            <a:r>
              <a:rPr lang="en-CA" sz="1600" dirty="0">
                <a:latin typeface="Arial" panose="020B0604020202020204" pitchFamily="34" charset="0"/>
                <a:cs typeface="Arial" panose="020B0604020202020204" pitchFamily="34" charset="0"/>
              </a:rPr>
              <a:t>A New Instrument for Assessing Resident Competence in Surgical Clinic: The Ottawa Clinic Assessment Tool (OCAT). </a:t>
            </a:r>
            <a:r>
              <a:rPr lang="en-CA" sz="1600" i="1" dirty="0">
                <a:latin typeface="Arial" panose="020B0604020202020204" pitchFamily="34" charset="0"/>
                <a:cs typeface="Arial" panose="020B0604020202020204" pitchFamily="34" charset="0"/>
              </a:rPr>
              <a:t>Journal of Surgical Education</a:t>
            </a:r>
            <a:r>
              <a:rPr lang="en-CA" sz="1600" dirty="0">
                <a:latin typeface="Arial" panose="020B0604020202020204" pitchFamily="34" charset="0"/>
                <a:cs typeface="Arial" panose="020B0604020202020204" pitchFamily="34" charset="0"/>
              </a:rPr>
              <a:t> 2016;73(4):575-582.  </a:t>
            </a:r>
          </a:p>
          <a:p>
            <a:pPr marL="288807" indent="-288807">
              <a:defRPr/>
            </a:pPr>
            <a:r>
              <a:rPr lang="en-US" sz="1600" dirty="0" err="1">
                <a:latin typeface="Arial" panose="020B0604020202020204" pitchFamily="34" charset="0"/>
                <a:cs typeface="Arial" panose="020B0604020202020204" pitchFamily="34" charset="0"/>
              </a:rPr>
              <a:t>Regehr</a:t>
            </a:r>
            <a:r>
              <a:rPr lang="en-US" sz="1600" dirty="0">
                <a:latin typeface="Arial" panose="020B0604020202020204" pitchFamily="34" charset="0"/>
                <a:cs typeface="Arial" panose="020B0604020202020204" pitchFamily="34" charset="0"/>
              </a:rPr>
              <a:t> G, Bogo M, </a:t>
            </a:r>
            <a:r>
              <a:rPr lang="en-US" sz="1600" dirty="0" err="1">
                <a:latin typeface="Arial" panose="020B0604020202020204" pitchFamily="34" charset="0"/>
                <a:cs typeface="Arial" panose="020B0604020202020204" pitchFamily="34" charset="0"/>
              </a:rPr>
              <a:t>Regehr</a:t>
            </a:r>
            <a:r>
              <a:rPr lang="en-US" sz="1600" dirty="0">
                <a:latin typeface="Arial" panose="020B0604020202020204" pitchFamily="34" charset="0"/>
                <a:cs typeface="Arial" panose="020B0604020202020204" pitchFamily="34" charset="0"/>
              </a:rPr>
              <a:t> C, Power R. Can we build a better mousetrap? Improving the measures of practice performance in the field practicum. </a:t>
            </a:r>
            <a:r>
              <a:rPr lang="en-US" sz="1600" i="1" dirty="0">
                <a:latin typeface="Arial" panose="020B0604020202020204" pitchFamily="34" charset="0"/>
                <a:cs typeface="Arial" panose="020B0604020202020204" pitchFamily="34" charset="0"/>
              </a:rPr>
              <a:t>Journal of Social Work Education</a:t>
            </a:r>
            <a:r>
              <a:rPr lang="en-US" sz="1600" dirty="0">
                <a:latin typeface="Arial" panose="020B0604020202020204" pitchFamily="34" charset="0"/>
                <a:cs typeface="Arial" panose="020B0604020202020204" pitchFamily="34" charset="0"/>
              </a:rPr>
              <a:t> 2007;43:327-343. </a:t>
            </a:r>
          </a:p>
          <a:p>
            <a:pPr marL="288807" indent="-288807">
              <a:defRPr/>
            </a:pPr>
            <a:r>
              <a:rPr lang="en-US" altLang="en-US" sz="1600" dirty="0" err="1">
                <a:latin typeface="Arial" panose="020B0604020202020204" pitchFamily="34" charset="0"/>
                <a:ea typeface="ＭＳ Ｐゴシック" panose="020B0600070205080204" pitchFamily="34" charset="-128"/>
                <a:cs typeface="Arial" panose="020B0604020202020204" pitchFamily="34" charset="0"/>
              </a:rPr>
              <a:t>Regehr</a:t>
            </a:r>
            <a:r>
              <a:rPr lang="en-US" altLang="en-US" sz="1600" dirty="0">
                <a:latin typeface="Arial" panose="020B0604020202020204" pitchFamily="34" charset="0"/>
                <a:ea typeface="ＭＳ Ｐゴシック" panose="020B0600070205080204" pitchFamily="34" charset="-128"/>
                <a:cs typeface="Arial" panose="020B0604020202020204" pitchFamily="34" charset="0"/>
              </a:rPr>
              <a:t> &amp; Eva. Self-assessment, Self-direction, and the Self-regulating Professional. </a:t>
            </a:r>
            <a:r>
              <a:rPr lang="en-US" altLang="en-US" sz="1600" i="1" dirty="0">
                <a:latin typeface="Arial" panose="020B0604020202020204" pitchFamily="34" charset="0"/>
                <a:ea typeface="ＭＳ Ｐゴシック" panose="020B0600070205080204" pitchFamily="34" charset="-128"/>
                <a:cs typeface="Arial" panose="020B0604020202020204" pitchFamily="34" charset="0"/>
              </a:rPr>
              <a:t>Clinical Orthopedics and Related Research</a:t>
            </a:r>
            <a:r>
              <a:rPr lang="en-US" altLang="en-US" sz="1600" dirty="0">
                <a:latin typeface="Arial" panose="020B0604020202020204" pitchFamily="34" charset="0"/>
                <a:ea typeface="ＭＳ Ｐゴシック" panose="020B0600070205080204" pitchFamily="34" charset="-128"/>
                <a:cs typeface="Arial" panose="020B0604020202020204" pitchFamily="34" charset="0"/>
              </a:rPr>
              <a:t> 2006;449:34-38</a:t>
            </a:r>
            <a:endParaRPr lang="en-US" sz="1600" dirty="0">
              <a:latin typeface="Arial" panose="020B0604020202020204" pitchFamily="34" charset="0"/>
              <a:cs typeface="Arial" panose="020B0604020202020204" pitchFamily="34" charset="0"/>
            </a:endParaRPr>
          </a:p>
          <a:p>
            <a:pPr marL="288807" indent="-288807">
              <a:defRPr/>
            </a:pPr>
            <a:r>
              <a:rPr lang="en-US" altLang="en-US" sz="1600" dirty="0">
                <a:latin typeface="Arial" panose="020B0604020202020204" pitchFamily="34" charset="0"/>
                <a:cs typeface="Arial" panose="020B0604020202020204" pitchFamily="34" charset="0"/>
              </a:rPr>
              <a:t>Rolfe I, McPherson J. Formative assessment; how am I doing? </a:t>
            </a:r>
            <a:r>
              <a:rPr lang="en-US" altLang="en-US" sz="1600" i="1" dirty="0">
                <a:latin typeface="Arial" panose="020B0604020202020204" pitchFamily="34" charset="0"/>
                <a:cs typeface="Arial" panose="020B0604020202020204" pitchFamily="34" charset="0"/>
              </a:rPr>
              <a:t>Lancet</a:t>
            </a:r>
            <a:r>
              <a:rPr lang="en-US" altLang="en-US" sz="1600" dirty="0">
                <a:latin typeface="Arial" panose="020B0604020202020204" pitchFamily="34" charset="0"/>
                <a:cs typeface="Arial" panose="020B0604020202020204" pitchFamily="34" charset="0"/>
              </a:rPr>
              <a:t> 1995;345:837-839. </a:t>
            </a:r>
          </a:p>
          <a:p>
            <a:pPr marL="288807" indent="-288807">
              <a:defRPr/>
            </a:pPr>
            <a:r>
              <a:rPr lang="en-CA" altLang="en-US" sz="1600" dirty="0">
                <a:latin typeface="Arial" panose="020B0604020202020204" pitchFamily="34" charset="0"/>
                <a:cs typeface="Arial" panose="020B0604020202020204" pitchFamily="34" charset="0"/>
              </a:rPr>
              <a:t>Sargeant J, Mann K. Feedback in medical education: skills for improving learner performance. In: </a:t>
            </a:r>
            <a:r>
              <a:rPr lang="en-CA" altLang="en-US" sz="1600" dirty="0" err="1">
                <a:latin typeface="Arial" panose="020B0604020202020204" pitchFamily="34" charset="0"/>
                <a:cs typeface="Arial" panose="020B0604020202020204" pitchFamily="34" charset="0"/>
              </a:rPr>
              <a:t>Cantillon</a:t>
            </a:r>
            <a:r>
              <a:rPr lang="en-CA" altLang="en-US" sz="1600" dirty="0">
                <a:latin typeface="Arial" panose="020B0604020202020204" pitchFamily="34" charset="0"/>
                <a:cs typeface="Arial" panose="020B0604020202020204" pitchFamily="34" charset="0"/>
              </a:rPr>
              <a:t> P, Wood D, editors. </a:t>
            </a:r>
            <a:r>
              <a:rPr lang="en-CA" altLang="en-US" sz="1600" i="1" dirty="0">
                <a:latin typeface="Arial" panose="020B0604020202020204" pitchFamily="34" charset="0"/>
                <a:cs typeface="Arial" panose="020B0604020202020204" pitchFamily="34" charset="0"/>
              </a:rPr>
              <a:t>ABC of Learning and Teaching in Medicine</a:t>
            </a:r>
            <a:r>
              <a:rPr lang="en-CA" altLang="en-US" sz="1600" dirty="0">
                <a:latin typeface="Arial" panose="020B0604020202020204" pitchFamily="34" charset="0"/>
                <a:cs typeface="Arial" panose="020B0604020202020204" pitchFamily="34" charset="0"/>
              </a:rPr>
              <a:t>. Oxford: Blackwell Publishing Ltd.; 2010. </a:t>
            </a:r>
          </a:p>
          <a:p>
            <a:pPr marL="288807" indent="-288807">
              <a:defRPr/>
            </a:pPr>
            <a:r>
              <a:rPr lang="en-US" sz="1600" dirty="0">
                <a:latin typeface="Arial" panose="020B0604020202020204" pitchFamily="34" charset="0"/>
                <a:cs typeface="Arial" panose="020B0604020202020204" pitchFamily="34" charset="0"/>
              </a:rPr>
              <a:t>Ten Cate O, Scheele F.  Competency-based postgraduate training: can we bridge the gap between theory and clinical practice?  </a:t>
            </a:r>
            <a:r>
              <a:rPr lang="en-US" sz="1600" i="1" dirty="0">
                <a:latin typeface="Arial" panose="020B0604020202020204" pitchFamily="34" charset="0"/>
                <a:cs typeface="Arial" panose="020B0604020202020204" pitchFamily="34" charset="0"/>
              </a:rPr>
              <a:t>Academic Medicine </a:t>
            </a:r>
            <a:r>
              <a:rPr lang="en-US" sz="1600" dirty="0">
                <a:latin typeface="Arial" panose="020B0604020202020204" pitchFamily="34" charset="0"/>
                <a:cs typeface="Arial" panose="020B0604020202020204" pitchFamily="34" charset="0"/>
              </a:rPr>
              <a:t>2007;6:542-547.</a:t>
            </a:r>
          </a:p>
        </p:txBody>
      </p:sp>
    </p:spTree>
    <p:custDataLst>
      <p:tags r:id="rId1"/>
    </p:custData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defRPr/>
            </a:pPr>
            <a:r>
              <a:rPr lang="en-US" altLang="en-US" dirty="0">
                <a:latin typeface="Arial" panose="020B0604020202020204" pitchFamily="34" charset="0"/>
                <a:cs typeface="Arial" panose="020B0604020202020204" pitchFamily="34" charset="0"/>
              </a:rPr>
              <a:t>References</a:t>
            </a:r>
          </a:p>
        </p:txBody>
      </p:sp>
      <p:sp>
        <p:nvSpPr>
          <p:cNvPr id="35843" name="Rectangle 3"/>
          <p:cNvSpPr>
            <a:spLocks noGrp="1" noChangeArrowheads="1"/>
          </p:cNvSpPr>
          <p:nvPr>
            <p:ph idx="1"/>
          </p:nvPr>
        </p:nvSpPr>
        <p:spPr/>
        <p:txBody>
          <a:bodyPr>
            <a:normAutofit/>
          </a:bodyPr>
          <a:lstStyle/>
          <a:p>
            <a:pPr marL="288807" indent="-288807">
              <a:defRPr/>
            </a:pPr>
            <a:r>
              <a:rPr lang="en-US" altLang="en-US" sz="1600" dirty="0">
                <a:latin typeface="Arial" panose="020B0604020202020204" pitchFamily="34" charset="0"/>
                <a:cs typeface="Arial" panose="020B0604020202020204" pitchFamily="34" charset="0"/>
              </a:rPr>
              <a:t>Turnbull J, Gray J, </a:t>
            </a:r>
            <a:r>
              <a:rPr lang="en-US" altLang="en-US" sz="1600" dirty="0" err="1">
                <a:latin typeface="Arial" panose="020B0604020202020204" pitchFamily="34" charset="0"/>
                <a:cs typeface="Arial" panose="020B0604020202020204" pitchFamily="34" charset="0"/>
              </a:rPr>
              <a:t>MacFadyen</a:t>
            </a:r>
            <a:r>
              <a:rPr lang="en-US" altLang="en-US" sz="1600" dirty="0">
                <a:latin typeface="Arial" panose="020B0604020202020204" pitchFamily="34" charset="0"/>
                <a:cs typeface="Arial" panose="020B0604020202020204" pitchFamily="34" charset="0"/>
              </a:rPr>
              <a:t> J. Improving in-training evaluation programs. </a:t>
            </a:r>
            <a:r>
              <a:rPr lang="en-US" altLang="en-US" sz="1600" i="1" dirty="0">
                <a:latin typeface="Arial" panose="020B0604020202020204" pitchFamily="34" charset="0"/>
                <a:cs typeface="Arial" panose="020B0604020202020204" pitchFamily="34" charset="0"/>
              </a:rPr>
              <a:t>Journal of General Internal Medicine</a:t>
            </a:r>
            <a:r>
              <a:rPr lang="en-US" altLang="en-US" sz="1600" dirty="0">
                <a:latin typeface="Arial" panose="020B0604020202020204" pitchFamily="34" charset="0"/>
                <a:cs typeface="Arial" panose="020B0604020202020204" pitchFamily="34" charset="0"/>
              </a:rPr>
              <a:t> 1998;13:317-323.</a:t>
            </a:r>
          </a:p>
          <a:p>
            <a:pPr marL="288807" indent="-288807">
              <a:defRPr/>
            </a:pPr>
            <a:r>
              <a:rPr lang="en-US" sz="1600" dirty="0">
                <a:latin typeface="Arial" panose="020B0604020202020204" pitchFamily="34" charset="0"/>
                <a:cs typeface="Arial" panose="020B0604020202020204" pitchFamily="34" charset="0"/>
              </a:rPr>
              <a:t>Warm et, Mathis B, Held J, </a:t>
            </a:r>
            <a:r>
              <a:rPr lang="en-US" sz="1600" dirty="0" err="1">
                <a:latin typeface="Arial" panose="020B0604020202020204" pitchFamily="34" charset="0"/>
                <a:cs typeface="Arial" panose="020B0604020202020204" pitchFamily="34" charset="0"/>
              </a:rPr>
              <a:t>Pai</a:t>
            </a:r>
            <a:r>
              <a:rPr lang="en-US" sz="1600" dirty="0">
                <a:latin typeface="Arial" panose="020B0604020202020204" pitchFamily="34" charset="0"/>
                <a:cs typeface="Arial" panose="020B0604020202020204" pitchFamily="34" charset="0"/>
              </a:rPr>
              <a:t> S, Tolentino J, Ashbrook L, Lee C, Lee D, Wood S, </a:t>
            </a:r>
            <a:r>
              <a:rPr lang="en-US" sz="1600" dirty="0" err="1">
                <a:latin typeface="Arial" panose="020B0604020202020204" pitchFamily="34" charset="0"/>
                <a:cs typeface="Arial" panose="020B0604020202020204" pitchFamily="34" charset="0"/>
              </a:rPr>
              <a:t>Fichtenbaum</a:t>
            </a:r>
            <a:r>
              <a:rPr lang="en-US" sz="1600" dirty="0">
                <a:latin typeface="Arial" panose="020B0604020202020204" pitchFamily="34" charset="0"/>
                <a:cs typeface="Arial" panose="020B0604020202020204" pitchFamily="34" charset="0"/>
              </a:rPr>
              <a:t> C, </a:t>
            </a:r>
            <a:r>
              <a:rPr lang="en-US" sz="1600" dirty="0" err="1">
                <a:latin typeface="Arial" panose="020B0604020202020204" pitchFamily="34" charset="0"/>
                <a:cs typeface="Arial" panose="020B0604020202020204" pitchFamily="34" charset="0"/>
              </a:rPr>
              <a:t>Schauer</a:t>
            </a:r>
            <a:r>
              <a:rPr lang="en-US" sz="1600" dirty="0">
                <a:latin typeface="Arial" panose="020B0604020202020204" pitchFamily="34" charset="0"/>
                <a:cs typeface="Arial" panose="020B0604020202020204" pitchFamily="34" charset="0"/>
              </a:rPr>
              <a:t> D, </a:t>
            </a:r>
            <a:r>
              <a:rPr lang="en-US" sz="1600" dirty="0" err="1">
                <a:latin typeface="Arial" panose="020B0604020202020204" pitchFamily="34" charset="0"/>
                <a:cs typeface="Arial" panose="020B0604020202020204" pitchFamily="34" charset="0"/>
              </a:rPr>
              <a:t>Munyon</a:t>
            </a:r>
            <a:r>
              <a:rPr lang="en-US" sz="1600" dirty="0">
                <a:latin typeface="Arial" panose="020B0604020202020204" pitchFamily="34" charset="0"/>
                <a:cs typeface="Arial" panose="020B0604020202020204" pitchFamily="34" charset="0"/>
              </a:rPr>
              <a:t> R, Mueller C. Entrustment and mapping of observable practice activities for resident assessment. </a:t>
            </a:r>
            <a:r>
              <a:rPr lang="en-US" sz="1600" i="1" dirty="0">
                <a:latin typeface="Arial" panose="020B0604020202020204" pitchFamily="34" charset="0"/>
                <a:cs typeface="Arial" panose="020B0604020202020204" pitchFamily="34" charset="0"/>
              </a:rPr>
              <a:t>Journal of General Internal Medicine </a:t>
            </a:r>
            <a:r>
              <a:rPr lang="en-US" sz="1600" dirty="0">
                <a:latin typeface="Arial" panose="020B0604020202020204" pitchFamily="34" charset="0"/>
                <a:cs typeface="Arial" panose="020B0604020202020204" pitchFamily="34" charset="0"/>
              </a:rPr>
              <a:t>2014; 29(8):1177-1182</a:t>
            </a:r>
            <a:endParaRPr lang="en-US" altLang="en-US" sz="1600" dirty="0">
              <a:latin typeface="Arial" panose="020B0604020202020204" pitchFamily="34" charset="0"/>
              <a:cs typeface="Arial" panose="020B0604020202020204" pitchFamily="34" charset="0"/>
            </a:endParaRPr>
          </a:p>
          <a:p>
            <a:pPr marL="288807" indent="-288807">
              <a:defRPr/>
            </a:pPr>
            <a:r>
              <a:rPr lang="en-US" altLang="en-US" sz="1600" dirty="0">
                <a:latin typeface="Arial" panose="020B0604020202020204" pitchFamily="34" charset="0"/>
                <a:cs typeface="Arial" panose="020B0604020202020204" pitchFamily="34" charset="0"/>
              </a:rPr>
              <a:t>Watling CJ. Unfulfilled promise, untapped potential: feedback at the crossroads. </a:t>
            </a:r>
            <a:r>
              <a:rPr lang="en-US" altLang="en-US" sz="1600" i="1" dirty="0">
                <a:latin typeface="Arial" panose="020B0604020202020204" pitchFamily="34" charset="0"/>
                <a:cs typeface="Arial" panose="020B0604020202020204" pitchFamily="34" charset="0"/>
              </a:rPr>
              <a:t>Medical Teacher </a:t>
            </a:r>
            <a:r>
              <a:rPr lang="en-US" altLang="en-US" sz="1600" dirty="0">
                <a:latin typeface="Arial" panose="020B0604020202020204" pitchFamily="34" charset="0"/>
                <a:cs typeface="Arial" panose="020B0604020202020204" pitchFamily="34" charset="0"/>
              </a:rPr>
              <a:t>2014;36:692-697.</a:t>
            </a:r>
            <a:r>
              <a:rPr lang="en-US" sz="1600" dirty="0">
                <a:latin typeface="Arial" panose="020B0604020202020204" pitchFamily="34" charset="0"/>
                <a:cs typeface="Arial" panose="020B0604020202020204" pitchFamily="34" charset="0"/>
              </a:rPr>
              <a:t> </a:t>
            </a:r>
          </a:p>
          <a:p>
            <a:pPr marL="288807" indent="-288807">
              <a:defRPr/>
            </a:pPr>
            <a:r>
              <a:rPr lang="en-US" sz="1600" dirty="0">
                <a:latin typeface="Arial" panose="020B0604020202020204" pitchFamily="34" charset="0"/>
                <a:cs typeface="Arial" panose="020B0604020202020204" pitchFamily="34" charset="0"/>
              </a:rPr>
              <a:t>Weller J, Jones A, Merry A, Jolly B, Saunders D. Investigation of trainee and specialist reactions to the mini-Clinical Evaluation Exercise in anesthesia: implications for implementation </a:t>
            </a:r>
            <a:r>
              <a:rPr lang="en-US" sz="1600" i="1" dirty="0">
                <a:latin typeface="Arial" panose="020B0604020202020204" pitchFamily="34" charset="0"/>
                <a:cs typeface="Arial" panose="020B0604020202020204" pitchFamily="34" charset="0"/>
              </a:rPr>
              <a:t>British Journal of </a:t>
            </a:r>
            <a:r>
              <a:rPr lang="en-US" sz="1600" i="1" dirty="0" err="1">
                <a:latin typeface="Arial" panose="020B0604020202020204" pitchFamily="34" charset="0"/>
                <a:cs typeface="Arial" panose="020B0604020202020204" pitchFamily="34" charset="0"/>
              </a:rPr>
              <a:t>Anaesthesia</a:t>
            </a:r>
            <a:r>
              <a:rPr lang="en-US" sz="1600" i="1"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2014;103:524-536. </a:t>
            </a:r>
          </a:p>
          <a:p>
            <a:pPr marL="288807" indent="-288807">
              <a:defRPr/>
            </a:pPr>
            <a:r>
              <a:rPr lang="en-US" sz="1600" dirty="0" err="1">
                <a:latin typeface="Arial" panose="020B0604020202020204" pitchFamily="34" charset="0"/>
                <a:cs typeface="Arial" panose="020B0604020202020204" pitchFamily="34" charset="0"/>
              </a:rPr>
              <a:t>Voduc</a:t>
            </a:r>
            <a:r>
              <a:rPr lang="en-US" sz="1600" dirty="0">
                <a:latin typeface="Arial" panose="020B0604020202020204" pitchFamily="34" charset="0"/>
                <a:cs typeface="Arial" panose="020B0604020202020204" pitchFamily="34" charset="0"/>
              </a:rPr>
              <a:t> N, Dudek N, Parker CM, Sharma KB, Wood TJ. Development and validation of a bronchoscopy competence assessment tool in a clinical setting. </a:t>
            </a:r>
            <a:r>
              <a:rPr lang="en-US" sz="1600" i="1" dirty="0">
                <a:latin typeface="Arial" panose="020B0604020202020204" pitchFamily="34" charset="0"/>
                <a:cs typeface="Arial" panose="020B0604020202020204" pitchFamily="34" charset="0"/>
              </a:rPr>
              <a:t>Annals of the American Thoracic Society</a:t>
            </a:r>
            <a:r>
              <a:rPr lang="en-US" sz="1600" dirty="0">
                <a:latin typeface="Arial" panose="020B0604020202020204" pitchFamily="34" charset="0"/>
                <a:cs typeface="Arial" panose="020B0604020202020204" pitchFamily="34" charset="0"/>
              </a:rPr>
              <a:t> 2016;13(4):495-501.</a:t>
            </a:r>
          </a:p>
        </p:txBody>
      </p:sp>
    </p:spTree>
    <p:custDataLst>
      <p:tags r:id="rId1"/>
    </p:custDataLst>
    <p:extLst>
      <p:ext uri="{BB962C8B-B14F-4D97-AF65-F5344CB8AC3E}">
        <p14:creationId xmlns:p14="http://schemas.microsoft.com/office/powerpoint/2010/main" val="62676687"/>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defRPr/>
            </a:pPr>
            <a:r>
              <a:rPr lang="en-US" altLang="en-US" dirty="0">
                <a:latin typeface="Arial" panose="020B0604020202020204" pitchFamily="34" charset="0"/>
                <a:cs typeface="Arial" panose="020B0604020202020204" pitchFamily="34" charset="0"/>
              </a:rPr>
              <a:t>Images</a:t>
            </a:r>
          </a:p>
        </p:txBody>
      </p:sp>
      <p:sp>
        <p:nvSpPr>
          <p:cNvPr id="35843" name="Rectangle 3"/>
          <p:cNvSpPr>
            <a:spLocks noGrp="1" noChangeArrowheads="1"/>
          </p:cNvSpPr>
          <p:nvPr>
            <p:ph idx="1"/>
          </p:nvPr>
        </p:nvSpPr>
        <p:spPr>
          <a:xfrm>
            <a:off x="2088447" y="2190044"/>
            <a:ext cx="9265356" cy="4180277"/>
          </a:xfrm>
        </p:spPr>
        <p:txBody>
          <a:bodyPr>
            <a:normAutofit/>
          </a:bodyPr>
          <a:lstStyle/>
          <a:p>
            <a:r>
              <a:rPr lang="en-US" sz="1600" b="1" dirty="0">
                <a:latin typeface="Arial" panose="020B0604020202020204" pitchFamily="34" charset="0"/>
                <a:cs typeface="Arial" panose="020B0604020202020204" pitchFamily="34" charset="0"/>
              </a:rPr>
              <a:t>Slide # 8 </a:t>
            </a:r>
            <a:r>
              <a:rPr lang="en-GB" sz="1600" dirty="0">
                <a:latin typeface="Arial" panose="020B0604020202020204" pitchFamily="34" charset="0"/>
                <a:cs typeface="Arial" panose="020B0604020202020204" pitchFamily="34" charset="0"/>
              </a:rPr>
              <a:t>“Miller’s Pyramid of Clinical Competence,” by R. </a:t>
            </a:r>
            <a:r>
              <a:rPr lang="en-GB" sz="1600" dirty="0" err="1">
                <a:latin typeface="Arial" panose="020B0604020202020204" pitchFamily="34" charset="0"/>
                <a:cs typeface="Arial" panose="020B0604020202020204" pitchFamily="34" charset="0"/>
              </a:rPr>
              <a:t>Mehay</a:t>
            </a:r>
            <a:r>
              <a:rPr lang="en-GB" sz="1600" dirty="0">
                <a:latin typeface="Arial" panose="020B0604020202020204" pitchFamily="34" charset="0"/>
                <a:cs typeface="Arial" panose="020B0604020202020204" pitchFamily="34" charset="0"/>
              </a:rPr>
              <a:t> and R. Burns, 2009. In R. </a:t>
            </a:r>
            <a:r>
              <a:rPr lang="en-GB" sz="1600" dirty="0" err="1">
                <a:latin typeface="Arial" panose="020B0604020202020204" pitchFamily="34" charset="0"/>
                <a:cs typeface="Arial" panose="020B0604020202020204" pitchFamily="34" charset="0"/>
              </a:rPr>
              <a:t>Mehay</a:t>
            </a:r>
            <a:r>
              <a:rPr lang="en-GB" sz="1600" dirty="0">
                <a:latin typeface="Arial" panose="020B0604020202020204" pitchFamily="34" charset="0"/>
                <a:cs typeface="Arial" panose="020B0604020202020204" pitchFamily="34" charset="0"/>
              </a:rPr>
              <a:t> (Ed.), The Essential Handbook for GP Training and Education (chapter 29: Assessment and Competence, p414). Also available at: </a:t>
            </a:r>
            <a:r>
              <a:rPr lang="en-GB" sz="1600" u="sng" dirty="0">
                <a:latin typeface="Arial" panose="020B0604020202020204" pitchFamily="34" charset="0"/>
                <a:cs typeface="Arial" panose="020B0604020202020204" pitchFamily="34" charset="0"/>
                <a:hlinkClick r:id="rId4"/>
              </a:rPr>
              <a:t>http://www.essentialgptrainingbook.com/chapter-29.php</a:t>
            </a:r>
            <a:r>
              <a:rPr lang="en-GB" sz="1600" dirty="0">
                <a:latin typeface="Arial" panose="020B0604020202020204" pitchFamily="34" charset="0"/>
                <a:cs typeface="Arial" panose="020B0604020202020204" pitchFamily="34" charset="0"/>
              </a:rPr>
              <a:t>.</a:t>
            </a:r>
            <a:endParaRPr lang="en-US" sz="1600" b="1" dirty="0">
              <a:latin typeface="Arial" panose="020B0604020202020204" pitchFamily="34" charset="0"/>
              <a:cs typeface="Arial" panose="020B0604020202020204" pitchFamily="34" charset="0"/>
            </a:endParaRPr>
          </a:p>
          <a:p>
            <a:r>
              <a:rPr lang="en-US" sz="1600" b="1" dirty="0">
                <a:latin typeface="Arial" panose="020B0604020202020204" pitchFamily="34" charset="0"/>
                <a:cs typeface="Arial" panose="020B0604020202020204" pitchFamily="34" charset="0"/>
              </a:rPr>
              <a:t>Slide # 14  </a:t>
            </a:r>
            <a:r>
              <a:rPr lang="en-US" sz="1600" dirty="0">
                <a:latin typeface="Arial" panose="020B0604020202020204" pitchFamily="34" charset="0"/>
                <a:cs typeface="Arial" panose="020B0604020202020204" pitchFamily="34" charset="0"/>
              </a:rPr>
              <a:t>Title: O-SCORE – Ottawa Surgical Competency Operating Room Evaluation; Author: Gofton W, Dudek N, Wood T, </a:t>
            </a:r>
            <a:r>
              <a:rPr lang="en-US" sz="1600" dirty="0" err="1">
                <a:latin typeface="Arial" panose="020B0604020202020204" pitchFamily="34" charset="0"/>
                <a:cs typeface="Arial" panose="020B0604020202020204" pitchFamily="34" charset="0"/>
              </a:rPr>
              <a:t>Balaa</a:t>
            </a:r>
            <a:r>
              <a:rPr lang="en-US" sz="1600" dirty="0">
                <a:latin typeface="Arial" panose="020B0604020202020204" pitchFamily="34" charset="0"/>
                <a:cs typeface="Arial" panose="020B0604020202020204" pitchFamily="34" charset="0"/>
              </a:rPr>
              <a:t> F, </a:t>
            </a:r>
            <a:r>
              <a:rPr lang="en-US" sz="1600" dirty="0" err="1">
                <a:latin typeface="Arial" panose="020B0604020202020204" pitchFamily="34" charset="0"/>
                <a:cs typeface="Arial" panose="020B0604020202020204" pitchFamily="34" charset="0"/>
              </a:rPr>
              <a:t>Hamstra</a:t>
            </a:r>
            <a:r>
              <a:rPr lang="en-US" sz="1600" dirty="0">
                <a:latin typeface="Arial" panose="020B0604020202020204" pitchFamily="34" charset="0"/>
                <a:cs typeface="Arial" panose="020B0604020202020204" pitchFamily="34" charset="0"/>
              </a:rPr>
              <a:t> S.  The Ottawa Surgical Competency Operating Room Evaluation (O-SCORE): a tool to assess surgical competence.  </a:t>
            </a:r>
            <a:r>
              <a:rPr lang="en-US" sz="1600" i="1" dirty="0">
                <a:latin typeface="Arial" panose="020B0604020202020204" pitchFamily="34" charset="0"/>
                <a:cs typeface="Arial" panose="020B0604020202020204" pitchFamily="34" charset="0"/>
              </a:rPr>
              <a:t>Academic Medicine.  </a:t>
            </a:r>
            <a:r>
              <a:rPr lang="en-US" sz="1600" dirty="0">
                <a:latin typeface="Arial" panose="020B0604020202020204" pitchFamily="34" charset="0"/>
                <a:cs typeface="Arial" panose="020B0604020202020204" pitchFamily="34" charset="0"/>
              </a:rPr>
              <a:t>2012; 87: 1401-1407; Source: </a:t>
            </a:r>
            <a:r>
              <a:rPr lang="en-US" sz="1600" i="1" dirty="0">
                <a:latin typeface="Arial" panose="020B0604020202020204" pitchFamily="34" charset="0"/>
                <a:cs typeface="Arial" panose="020B0604020202020204" pitchFamily="34" charset="0"/>
              </a:rPr>
              <a:t>Academic Medicine.  </a:t>
            </a:r>
            <a:r>
              <a:rPr lang="en-US" sz="1600" dirty="0">
                <a:latin typeface="Arial" panose="020B0604020202020204" pitchFamily="34" charset="0"/>
                <a:cs typeface="Arial" panose="020B0604020202020204" pitchFamily="34" charset="0"/>
              </a:rPr>
              <a:t>2012; 87: page 1407 ; License: </a:t>
            </a:r>
            <a:r>
              <a:rPr lang="en-CA" sz="1600" dirty="0">
                <a:latin typeface="Arial" panose="020B0604020202020204" pitchFamily="34" charset="0"/>
                <a:cs typeface="Arial" panose="020B0604020202020204" pitchFamily="34" charset="0"/>
              </a:rPr>
              <a:t>Used with permission under Licence Agreement (insert #)</a:t>
            </a:r>
          </a:p>
          <a:p>
            <a:r>
              <a:rPr lang="en-US" sz="1600" b="1" dirty="0">
                <a:latin typeface="Arial" panose="020B0604020202020204" pitchFamily="34" charset="0"/>
                <a:cs typeface="Arial" panose="020B0604020202020204" pitchFamily="34" charset="0"/>
              </a:rPr>
              <a:t>Slide # 15 &amp; 16</a:t>
            </a:r>
            <a:r>
              <a:rPr lang="en-US" sz="1600" dirty="0">
                <a:latin typeface="Arial" panose="020B0604020202020204" pitchFamily="34" charset="0"/>
                <a:cs typeface="Arial" panose="020B0604020202020204" pitchFamily="34" charset="0"/>
              </a:rPr>
              <a:t>  Title: </a:t>
            </a:r>
            <a:r>
              <a:rPr lang="en-CA" sz="1600" dirty="0">
                <a:latin typeface="Arial" panose="020B0604020202020204" pitchFamily="34" charset="0"/>
                <a:cs typeface="Arial" panose="020B0604020202020204" pitchFamily="34" charset="0"/>
              </a:rPr>
              <a:t>A New Instrument for Assessing Resident Competence in Surgical Clinic: The Ottawa Clinic Assessment Tool (OCAT); </a:t>
            </a:r>
            <a:r>
              <a:rPr lang="en-US" sz="1600" dirty="0">
                <a:latin typeface="Arial" panose="020B0604020202020204" pitchFamily="34" charset="0"/>
                <a:cs typeface="Arial" panose="020B0604020202020204" pitchFamily="34" charset="0"/>
              </a:rPr>
              <a:t>Author: </a:t>
            </a:r>
            <a:r>
              <a:rPr lang="en-US" sz="1600" dirty="0" err="1">
                <a:latin typeface="Arial" panose="020B0604020202020204" pitchFamily="34" charset="0"/>
                <a:cs typeface="Arial" panose="020B0604020202020204" pitchFamily="34" charset="0"/>
              </a:rPr>
              <a:t>Rekman</a:t>
            </a:r>
            <a:r>
              <a:rPr lang="en-US" sz="1600" dirty="0">
                <a:latin typeface="Arial" panose="020B0604020202020204" pitchFamily="34" charset="0"/>
                <a:cs typeface="Arial" panose="020B0604020202020204" pitchFamily="34" charset="0"/>
              </a:rPr>
              <a:t> J, </a:t>
            </a:r>
            <a:r>
              <a:rPr lang="en-US" sz="1600" dirty="0" err="1">
                <a:latin typeface="Arial" panose="020B0604020202020204" pitchFamily="34" charset="0"/>
                <a:cs typeface="Arial" panose="020B0604020202020204" pitchFamily="34" charset="0"/>
              </a:rPr>
              <a:t>Hamstra</a:t>
            </a:r>
            <a:r>
              <a:rPr lang="en-US" sz="1600" dirty="0">
                <a:latin typeface="Arial" panose="020B0604020202020204" pitchFamily="34" charset="0"/>
                <a:cs typeface="Arial" panose="020B0604020202020204" pitchFamily="34" charset="0"/>
              </a:rPr>
              <a:t> S, Dudek N, Wood T; Source: </a:t>
            </a:r>
            <a:r>
              <a:rPr lang="en-CA" sz="1600" i="1" dirty="0">
                <a:latin typeface="Arial" panose="020B0604020202020204" pitchFamily="34" charset="0"/>
                <a:cs typeface="Arial" panose="020B0604020202020204" pitchFamily="34" charset="0"/>
              </a:rPr>
              <a:t>Journal of Surgical Education</a:t>
            </a:r>
            <a:r>
              <a:rPr lang="en-CA" sz="1600" dirty="0">
                <a:latin typeface="Arial" panose="020B0604020202020204" pitchFamily="34" charset="0"/>
                <a:cs typeface="Arial" panose="020B0604020202020204" pitchFamily="34" charset="0"/>
              </a:rPr>
              <a:t> 2016;73(4):575-582. </a:t>
            </a:r>
            <a:r>
              <a:rPr lang="en-US" sz="1600" dirty="0">
                <a:latin typeface="Arial" panose="020B0604020202020204" pitchFamily="34" charset="0"/>
                <a:cs typeface="Arial" panose="020B0604020202020204" pitchFamily="34" charset="0"/>
              </a:rPr>
              <a:t>License: </a:t>
            </a:r>
            <a:r>
              <a:rPr lang="en-CA" sz="1600" dirty="0">
                <a:latin typeface="Arial" panose="020B0604020202020204" pitchFamily="34" charset="0"/>
                <a:cs typeface="Arial" panose="020B0604020202020204" pitchFamily="34" charset="0"/>
              </a:rPr>
              <a:t>Used with permission under Licence Agreement with Elsevier #4096630074894</a:t>
            </a:r>
          </a:p>
          <a:p>
            <a:r>
              <a:rPr lang="en-US" sz="1600" b="1" dirty="0">
                <a:latin typeface="Arial" panose="020B0604020202020204" pitchFamily="34" charset="0"/>
                <a:cs typeface="Arial" panose="020B0604020202020204" pitchFamily="34" charset="0"/>
              </a:rPr>
              <a:t>Slide # 32  </a:t>
            </a:r>
            <a:r>
              <a:rPr lang="en-US" sz="1600" dirty="0">
                <a:latin typeface="Arial" panose="020B0604020202020204" pitchFamily="34" charset="0"/>
                <a:cs typeface="Arial" panose="020B0604020202020204" pitchFamily="34" charset="0"/>
              </a:rPr>
              <a:t>Title: Kitten looking into mirror; </a:t>
            </a:r>
            <a:r>
              <a:rPr lang="en-US" sz="1600" dirty="0">
                <a:latin typeface="Arial" panose="020B0604020202020204" pitchFamily="34" charset="0"/>
                <a:cs typeface="Arial" panose="020B0604020202020204" pitchFamily="34" charset="0"/>
                <a:hlinkClick r:id="rId5"/>
              </a:rPr>
              <a:t>https://s-media-cache-ak0.pinimg.com/originals/7e/f4/44/7ef4444cc45ab35415e22bd2143778d0.jpg</a:t>
            </a:r>
            <a:r>
              <a:rPr lang="en-US" sz="1600" dirty="0">
                <a:latin typeface="Arial" panose="020B0604020202020204" pitchFamily="34" charset="0"/>
                <a:cs typeface="Arial" panose="020B0604020202020204" pitchFamily="34" charset="0"/>
              </a:rPr>
              <a:t> Source: https://www.google.com/</a:t>
            </a:r>
          </a:p>
          <a:p>
            <a:pPr marL="0" indent="0">
              <a:buNone/>
            </a:pPr>
            <a:endParaRPr lang="en-US" sz="1600" dirty="0"/>
          </a:p>
          <a:p>
            <a:endParaRPr lang="en-US" sz="1600" dirty="0"/>
          </a:p>
          <a:p>
            <a:pPr marL="0" indent="0">
              <a:buNone/>
              <a:defRPr/>
            </a:pPr>
            <a:endParaRPr lang="en-US" sz="16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287958715"/>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defRPr/>
            </a:pPr>
            <a:r>
              <a:rPr lang="en-US" altLang="en-US" dirty="0">
                <a:latin typeface="Arial" panose="020B0604020202020204" pitchFamily="34" charset="0"/>
                <a:cs typeface="Arial" panose="020B0604020202020204" pitchFamily="34" charset="0"/>
              </a:rPr>
              <a:t>References</a:t>
            </a:r>
          </a:p>
        </p:txBody>
      </p:sp>
      <p:sp>
        <p:nvSpPr>
          <p:cNvPr id="35843" name="Rectangle 3"/>
          <p:cNvSpPr>
            <a:spLocks noGrp="1" noChangeArrowheads="1"/>
          </p:cNvSpPr>
          <p:nvPr>
            <p:ph idx="1"/>
          </p:nvPr>
        </p:nvSpPr>
        <p:spPr/>
        <p:txBody>
          <a:bodyPr>
            <a:normAutofit/>
          </a:bodyPr>
          <a:lstStyle/>
          <a:p>
            <a:r>
              <a:rPr lang="en-US" sz="1600" b="1" dirty="0">
                <a:latin typeface="Arial" panose="020B0604020202020204" pitchFamily="34" charset="0"/>
                <a:cs typeface="Arial" panose="020B0604020202020204" pitchFamily="34" charset="0"/>
              </a:rPr>
              <a:t>Slide # 36</a:t>
            </a:r>
            <a:r>
              <a:rPr lang="en-US" sz="1600" dirty="0">
                <a:latin typeface="Arial" panose="020B0604020202020204" pitchFamily="34" charset="0"/>
                <a:cs typeface="Arial" panose="020B0604020202020204" pitchFamily="34" charset="0"/>
              </a:rPr>
              <a:t> – Title: Logo - Feedback for future learning ; Author: Glasgow Caledonian University Source: </a:t>
            </a:r>
            <a:r>
              <a:rPr lang="en-US" sz="1600" u="sng" dirty="0">
                <a:latin typeface="Arial" panose="020B0604020202020204" pitchFamily="34" charset="0"/>
                <a:cs typeface="Arial" panose="020B0604020202020204" pitchFamily="34" charset="0"/>
                <a:hlinkClick r:id="rId4"/>
              </a:rPr>
              <a:t>www.gcu.ac.uk/futureelearning</a:t>
            </a:r>
            <a:r>
              <a:rPr lang="en-US" sz="1600" dirty="0">
                <a:latin typeface="Arial" panose="020B0604020202020204" pitchFamily="34" charset="0"/>
                <a:cs typeface="Arial" panose="020B0604020202020204" pitchFamily="34" charset="0"/>
              </a:rPr>
              <a:t> License: Permission from Glasgow Caledonian University (Feedback for future learning project)</a:t>
            </a:r>
          </a:p>
          <a:p>
            <a:r>
              <a:rPr lang="en-US" sz="1600" b="1" dirty="0">
                <a:latin typeface="Arial" panose="020B0604020202020204" pitchFamily="34" charset="0"/>
                <a:cs typeface="Arial" panose="020B0604020202020204" pitchFamily="34" charset="0"/>
              </a:rPr>
              <a:t>Slide # 37</a:t>
            </a:r>
            <a:r>
              <a:rPr lang="en-US" sz="1600" dirty="0">
                <a:latin typeface="Arial" panose="020B0604020202020204" pitchFamily="34" charset="0"/>
                <a:cs typeface="Arial" panose="020B0604020202020204" pitchFamily="34" charset="0"/>
              </a:rPr>
              <a:t> – Title: Lazy Resident ; Author: </a:t>
            </a:r>
            <a:r>
              <a:rPr lang="en-US" sz="1600" u="sng" dirty="0">
                <a:latin typeface="Arial" panose="020B0604020202020204" pitchFamily="34" charset="0"/>
                <a:cs typeface="Arial" panose="020B0604020202020204" pitchFamily="34" charset="0"/>
                <a:hlinkClick r:id="rId5" tooltip="User:Shanghai killer whale"/>
              </a:rPr>
              <a:t>Shanghai killer whale</a:t>
            </a:r>
            <a:r>
              <a:rPr lang="en-US" sz="1600" dirty="0">
                <a:latin typeface="Arial" panose="020B0604020202020204" pitchFamily="34" charset="0"/>
                <a:cs typeface="Arial" panose="020B0604020202020204" pitchFamily="34" charset="0"/>
              </a:rPr>
              <a:t>; From Wikimedia Commons Licensed under </a:t>
            </a:r>
            <a:r>
              <a:rPr lang="en-US" sz="1600" u="sng" dirty="0">
                <a:latin typeface="Arial" panose="020B0604020202020204" pitchFamily="34" charset="0"/>
                <a:cs typeface="Arial" panose="020B0604020202020204" pitchFamily="34" charset="0"/>
                <a:hlinkClick r:id="rId6" tooltip="w:en:Creative Commons"/>
              </a:rPr>
              <a:t>CC</a:t>
            </a:r>
            <a:r>
              <a:rPr lang="en-US" sz="1600" dirty="0">
                <a:latin typeface="Arial" panose="020B0604020202020204" pitchFamily="34" charset="0"/>
                <a:cs typeface="Arial" panose="020B0604020202020204" pitchFamily="34" charset="0"/>
              </a:rPr>
              <a:t> </a:t>
            </a:r>
            <a:r>
              <a:rPr lang="en-US" sz="1600" u="sng" dirty="0">
                <a:latin typeface="Arial" panose="020B0604020202020204" pitchFamily="34" charset="0"/>
                <a:cs typeface="Arial" panose="020B0604020202020204" pitchFamily="34" charset="0"/>
                <a:hlinkClick r:id="rId7"/>
              </a:rPr>
              <a:t>3.0 </a:t>
            </a:r>
            <a:r>
              <a:rPr lang="en-US" sz="1600" u="sng" dirty="0" err="1">
                <a:latin typeface="Arial" panose="020B0604020202020204" pitchFamily="34" charset="0"/>
                <a:cs typeface="Arial" panose="020B0604020202020204" pitchFamily="34" charset="0"/>
                <a:hlinkClick r:id="rId7"/>
              </a:rPr>
              <a:t>Unported</a:t>
            </a:r>
            <a:r>
              <a:rPr lang="en-US" sz="1600" dirty="0">
                <a:latin typeface="Arial" panose="020B0604020202020204" pitchFamily="34" charset="0"/>
                <a:cs typeface="Arial" panose="020B0604020202020204" pitchFamily="34" charset="0"/>
              </a:rPr>
              <a:t> license</a:t>
            </a:r>
            <a:r>
              <a:rPr lang="en-US" sz="1600">
                <a:latin typeface="Arial" panose="020B0604020202020204" pitchFamily="34" charset="0"/>
                <a:cs typeface="Arial" panose="020B0604020202020204" pitchFamily="34" charset="0"/>
              </a:rPr>
              <a:t>. </a:t>
            </a:r>
            <a:endParaRPr lang="en-US" sz="1600" dirty="0"/>
          </a:p>
          <a:p>
            <a:pPr marL="0" indent="0">
              <a:buNone/>
              <a:defRPr/>
            </a:pPr>
            <a:endParaRPr lang="en-US" sz="16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171213124"/>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CA" altLang="en-US" dirty="0" smtClean="0">
                <a:latin typeface="Arial" panose="020B0604020202020204" pitchFamily="34" charset="0"/>
                <a:cs typeface="Arial" panose="020B0604020202020204" pitchFamily="34" charset="0"/>
              </a:rPr>
              <a:t>What do we want our frontline clinical teachers to </a:t>
            </a:r>
            <a:r>
              <a:rPr lang="en-CA" altLang="en-US" i="1" dirty="0" smtClean="0">
                <a:latin typeface="Arial" panose="020B0604020202020204" pitchFamily="34" charset="0"/>
                <a:cs typeface="Arial" panose="020B0604020202020204" pitchFamily="34" charset="0"/>
              </a:rPr>
              <a:t>do</a:t>
            </a:r>
            <a:r>
              <a:rPr lang="en-CA" altLang="en-US" dirty="0" smtClean="0">
                <a:latin typeface="Arial" panose="020B0604020202020204" pitchFamily="34" charset="0"/>
                <a:cs typeface="Arial" panose="020B0604020202020204" pitchFamily="34" charset="0"/>
              </a:rPr>
              <a:t>?</a:t>
            </a:r>
            <a:endParaRPr lang="en-US" altLang="en-US" sz="3000" dirty="0">
              <a:latin typeface="Arial" panose="020B0604020202020204" pitchFamily="34" charset="0"/>
              <a:cs typeface="Arial" panose="020B0604020202020204" pitchFamily="34" charset="0"/>
            </a:endParaRPr>
          </a:p>
        </p:txBody>
      </p:sp>
      <p:sp>
        <p:nvSpPr>
          <p:cNvPr id="15363" name="Content Placeholder 2"/>
          <p:cNvSpPr>
            <a:spLocks noGrp="1"/>
          </p:cNvSpPr>
          <p:nvPr>
            <p:ph idx="1"/>
          </p:nvPr>
        </p:nvSpPr>
        <p:spPr>
          <a:xfrm>
            <a:off x="3090334" y="2499782"/>
            <a:ext cx="6949017" cy="3090926"/>
          </a:xfrm>
        </p:spPr>
        <p:txBody>
          <a:bodyPr>
            <a:normAutofit/>
          </a:bodyPr>
          <a:lstStyle/>
          <a:p>
            <a:pPr marL="0" indent="0">
              <a:buNone/>
              <a:defRPr/>
            </a:pPr>
            <a:endParaRPr lang="en-US" altLang="en-US" sz="1800" dirty="0">
              <a:latin typeface="Arial" panose="020B0604020202020204" pitchFamily="34" charset="0"/>
              <a:cs typeface="Arial" panose="020B0604020202020204" pitchFamily="34" charset="0"/>
            </a:endParaRPr>
          </a:p>
          <a:p>
            <a:pPr eaLnBrk="1" hangingPunct="1">
              <a:defRPr/>
            </a:pPr>
            <a:endParaRPr lang="en-US" altLang="en-US" sz="600" dirty="0">
              <a:latin typeface="Arial" panose="020B0604020202020204" pitchFamily="34" charset="0"/>
              <a:cs typeface="Arial" panose="020B0604020202020204" pitchFamily="34" charset="0"/>
            </a:endParaRPr>
          </a:p>
          <a:p>
            <a:pPr eaLnBrk="1" hangingPunct="1">
              <a:defRPr/>
            </a:pPr>
            <a:endParaRPr lang="en-US" altLang="en-US" dirty="0" smtClean="0">
              <a:latin typeface="Arial" panose="020B0604020202020204" pitchFamily="34" charset="0"/>
              <a:cs typeface="Arial" panose="020B0604020202020204" pitchFamily="34" charset="0"/>
            </a:endParaRPr>
          </a:p>
          <a:p>
            <a:pPr>
              <a:defRPr/>
            </a:pPr>
            <a:endParaRPr lang="en-US" altLang="en-US" dirty="0" smtClean="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4954077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Coaching in the Moment: </a:t>
            </a:r>
            <a:br>
              <a:rPr lang="en-CA" dirty="0" smtClean="0"/>
            </a:br>
            <a:r>
              <a:rPr lang="en-CA" dirty="0" smtClean="0"/>
              <a:t>A </a:t>
            </a:r>
            <a:r>
              <a:rPr lang="en-CA" dirty="0"/>
              <a:t>P</a:t>
            </a:r>
            <a:r>
              <a:rPr lang="en-CA" dirty="0" smtClean="0"/>
              <a:t>rocess</a:t>
            </a:r>
            <a:endParaRPr lang="en-CA" dirty="0"/>
          </a:p>
        </p:txBody>
      </p:sp>
      <p:sp>
        <p:nvSpPr>
          <p:cNvPr id="3" name="Content Placeholder 2"/>
          <p:cNvSpPr>
            <a:spLocks noGrp="1"/>
          </p:cNvSpPr>
          <p:nvPr>
            <p:ph idx="1"/>
          </p:nvPr>
        </p:nvSpPr>
        <p:spPr>
          <a:xfrm>
            <a:off x="2088444" y="2190043"/>
            <a:ext cx="9265356" cy="3801181"/>
          </a:xfrm>
        </p:spPr>
        <p:txBody>
          <a:bodyPr/>
          <a:lstStyle/>
          <a:p>
            <a:pPr marL="514350" indent="-514350">
              <a:buClr>
                <a:srgbClr val="F4753C"/>
              </a:buClr>
              <a:buFont typeface="+mj-lt"/>
              <a:buAutoNum type="arabicParenR"/>
            </a:pPr>
            <a:endParaRPr lang="en-CA" sz="2800" b="1" dirty="0" smtClean="0">
              <a:solidFill>
                <a:srgbClr val="F4753C"/>
              </a:solidFill>
            </a:endParaRPr>
          </a:p>
          <a:p>
            <a:pPr marL="514350" indent="-514350">
              <a:buClr>
                <a:srgbClr val="F4753C"/>
              </a:buClr>
              <a:buFont typeface="+mj-lt"/>
              <a:buAutoNum type="arabicParenR"/>
            </a:pPr>
            <a:r>
              <a:rPr lang="en-CA" sz="2800" b="1" dirty="0" smtClean="0">
                <a:solidFill>
                  <a:schemeClr val="accent5">
                    <a:lumMod val="75000"/>
                  </a:schemeClr>
                </a:solidFill>
              </a:rPr>
              <a:t>R</a:t>
            </a:r>
            <a:r>
              <a:rPr lang="en-CA" sz="2800" b="1" dirty="0" smtClean="0">
                <a:solidFill>
                  <a:srgbClr val="F4753C"/>
                </a:solidFill>
              </a:rPr>
              <a:t>APPORT</a:t>
            </a:r>
          </a:p>
          <a:p>
            <a:pPr marL="514350" indent="-514350">
              <a:buClr>
                <a:srgbClr val="F4753C"/>
              </a:buClr>
              <a:buFont typeface="+mj-lt"/>
              <a:buAutoNum type="arabicParenR"/>
            </a:pPr>
            <a:r>
              <a:rPr lang="en-CA" sz="2800" b="1" dirty="0" smtClean="0">
                <a:solidFill>
                  <a:srgbClr val="F4753C"/>
                </a:solidFill>
              </a:rPr>
              <a:t>E</a:t>
            </a:r>
            <a:r>
              <a:rPr lang="en-CA" sz="2800" b="1" dirty="0" smtClean="0">
                <a:solidFill>
                  <a:schemeClr val="accent5">
                    <a:lumMod val="75000"/>
                  </a:schemeClr>
                </a:solidFill>
              </a:rPr>
              <a:t>X</a:t>
            </a:r>
            <a:r>
              <a:rPr lang="en-CA" sz="2800" b="1" dirty="0" smtClean="0">
                <a:solidFill>
                  <a:srgbClr val="F4753C"/>
                </a:solidFill>
              </a:rPr>
              <a:t>PECTATIONS</a:t>
            </a:r>
          </a:p>
          <a:p>
            <a:pPr marL="514350" indent="-514350">
              <a:buClr>
                <a:srgbClr val="F4753C"/>
              </a:buClr>
              <a:buFont typeface="+mj-lt"/>
              <a:buAutoNum type="arabicParenR"/>
            </a:pPr>
            <a:r>
              <a:rPr lang="en-CA" sz="2800" b="1" dirty="0" smtClean="0">
                <a:solidFill>
                  <a:schemeClr val="accent5">
                    <a:lumMod val="75000"/>
                  </a:schemeClr>
                </a:solidFill>
              </a:rPr>
              <a:t>O</a:t>
            </a:r>
            <a:r>
              <a:rPr lang="en-CA" sz="2800" b="1" dirty="0" smtClean="0">
                <a:solidFill>
                  <a:srgbClr val="F4753C"/>
                </a:solidFill>
              </a:rPr>
              <a:t>BSERVE</a:t>
            </a:r>
          </a:p>
          <a:p>
            <a:pPr marL="514350" indent="-514350">
              <a:buClr>
                <a:srgbClr val="F4753C"/>
              </a:buClr>
              <a:buFont typeface="+mj-lt"/>
              <a:buAutoNum type="arabicParenR"/>
            </a:pPr>
            <a:r>
              <a:rPr lang="en-CA" sz="2800" b="1" dirty="0" smtClean="0">
                <a:solidFill>
                  <a:srgbClr val="F4753C"/>
                </a:solidFill>
              </a:rPr>
              <a:t>COACHING</a:t>
            </a:r>
          </a:p>
          <a:p>
            <a:pPr marL="514350" indent="-514350">
              <a:buClr>
                <a:srgbClr val="F4753C"/>
              </a:buClr>
              <a:buFont typeface="+mj-lt"/>
              <a:buAutoNum type="arabicParenR"/>
            </a:pPr>
            <a:r>
              <a:rPr lang="en-CA" sz="2800" b="1" dirty="0" smtClean="0">
                <a:solidFill>
                  <a:schemeClr val="accent5">
                    <a:lumMod val="75000"/>
                  </a:schemeClr>
                </a:solidFill>
              </a:rPr>
              <a:t>R</a:t>
            </a:r>
            <a:r>
              <a:rPr lang="en-CA" sz="2800" b="1" dirty="0" smtClean="0">
                <a:solidFill>
                  <a:srgbClr val="F4753C"/>
                </a:solidFill>
              </a:rPr>
              <a:t>ECORD</a:t>
            </a:r>
          </a:p>
          <a:p>
            <a:pPr marL="514350" indent="-514350">
              <a:buNone/>
            </a:pPr>
            <a:endParaRPr lang="en-CA" sz="2800" b="1" dirty="0" smtClean="0">
              <a:solidFill>
                <a:srgbClr val="F4753C"/>
              </a:solidFill>
            </a:endParaRPr>
          </a:p>
          <a:p>
            <a:endParaRPr lang="en-CA" dirty="0">
              <a:solidFill>
                <a:srgbClr val="F39C3D"/>
              </a:solidFill>
            </a:endParaRPr>
          </a:p>
        </p:txBody>
      </p:sp>
      <p:sp>
        <p:nvSpPr>
          <p:cNvPr id="4" name="TextBox 3"/>
          <p:cNvSpPr txBox="1"/>
          <p:nvPr/>
        </p:nvSpPr>
        <p:spPr>
          <a:xfrm>
            <a:off x="3876675" y="5052847"/>
            <a:ext cx="4438650" cy="1446550"/>
          </a:xfrm>
          <a:prstGeom prst="rect">
            <a:avLst/>
          </a:prstGeom>
          <a:noFill/>
        </p:spPr>
        <p:txBody>
          <a:bodyPr wrap="square" rtlCol="0">
            <a:spAutoFit/>
          </a:bodyPr>
          <a:lstStyle/>
          <a:p>
            <a:pPr algn="ctr"/>
            <a:r>
              <a:rPr lang="en-CA" sz="8800" b="1" dirty="0" smtClean="0">
                <a:solidFill>
                  <a:srgbClr val="4472C4">
                    <a:lumMod val="75000"/>
                  </a:srgbClr>
                </a:solidFill>
              </a:rPr>
              <a:t>RX-OCR</a:t>
            </a:r>
            <a:endParaRPr lang="en-CA" sz="8800" b="1" dirty="0">
              <a:solidFill>
                <a:srgbClr val="4472C4">
                  <a:lumMod val="75000"/>
                </a:srgbClr>
              </a:solidFill>
            </a:endParaRPr>
          </a:p>
        </p:txBody>
      </p:sp>
      <p:sp>
        <p:nvSpPr>
          <p:cNvPr id="5" name="Slide Number Placeholder 4"/>
          <p:cNvSpPr>
            <a:spLocks noGrp="1"/>
          </p:cNvSpPr>
          <p:nvPr>
            <p:ph type="sldNum" sz="quarter" idx="12"/>
          </p:nvPr>
        </p:nvSpPr>
        <p:spPr/>
        <p:txBody>
          <a:bodyPr/>
          <a:lstStyle/>
          <a:p>
            <a:fld id="{B035A847-A378-904F-ACB7-6E9049E7A8F5}" type="slidenum">
              <a:rPr lang="en-US" smtClean="0"/>
              <a:pPr/>
              <a:t>7</a:t>
            </a:fld>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3352" y="3489159"/>
            <a:ext cx="3100448" cy="2743890"/>
          </a:xfrm>
          <a:prstGeom prst="rect">
            <a:avLst/>
          </a:prstGeom>
        </p:spPr>
      </p:pic>
    </p:spTree>
    <p:custDataLst>
      <p:tags r:id="rId1"/>
    </p:custDataLst>
    <p:extLst>
      <p:ext uri="{BB962C8B-B14F-4D97-AF65-F5344CB8AC3E}">
        <p14:creationId xmlns:p14="http://schemas.microsoft.com/office/powerpoint/2010/main" val="4103093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CA" altLang="en-US" dirty="0" smtClean="0">
                <a:latin typeface="Arial" panose="020B0604020202020204" pitchFamily="34" charset="0"/>
                <a:cs typeface="Arial" panose="020B0604020202020204" pitchFamily="34" charset="0"/>
              </a:rPr>
              <a:t>Where does “assessment” fit?</a:t>
            </a:r>
            <a:endParaRPr lang="en-US" altLang="en-US" sz="3000" dirty="0">
              <a:latin typeface="Arial" panose="020B0604020202020204" pitchFamily="34" charset="0"/>
              <a:cs typeface="Arial" panose="020B0604020202020204" pitchFamily="34" charset="0"/>
            </a:endParaRPr>
          </a:p>
        </p:txBody>
      </p:sp>
      <p:sp>
        <p:nvSpPr>
          <p:cNvPr id="15363" name="Content Placeholder 2"/>
          <p:cNvSpPr>
            <a:spLocks noGrp="1"/>
          </p:cNvSpPr>
          <p:nvPr>
            <p:ph sz="half" idx="1"/>
          </p:nvPr>
        </p:nvSpPr>
        <p:spPr>
          <a:xfrm>
            <a:off x="2152651" y="1817986"/>
            <a:ext cx="3511271" cy="4165599"/>
          </a:xfrm>
        </p:spPr>
        <p:txBody>
          <a:bodyPr>
            <a:normAutofit/>
          </a:bodyPr>
          <a:lstStyle/>
          <a:p>
            <a:pPr>
              <a:defRPr/>
            </a:pPr>
            <a:endParaRPr lang="en-US" altLang="en-US" sz="1275" dirty="0">
              <a:latin typeface="Arial" panose="020B0604020202020204" pitchFamily="34" charset="0"/>
              <a:cs typeface="Arial" panose="020B0604020202020204" pitchFamily="34" charset="0"/>
            </a:endParaRPr>
          </a:p>
          <a:p>
            <a:pPr>
              <a:defRPr/>
            </a:pPr>
            <a:r>
              <a:rPr lang="en-US" altLang="en-US" sz="1800" dirty="0" smtClean="0">
                <a:latin typeface="Arial" panose="020B0604020202020204" pitchFamily="34" charset="0"/>
                <a:cs typeface="Arial" panose="020B0604020202020204" pitchFamily="34" charset="0"/>
              </a:rPr>
              <a:t>Rapport</a:t>
            </a:r>
          </a:p>
          <a:p>
            <a:pPr lvl="1">
              <a:defRPr/>
            </a:pPr>
            <a:r>
              <a:rPr lang="en-US" altLang="en-US" sz="1500" dirty="0" smtClean="0">
                <a:latin typeface="Arial" panose="020B0604020202020204" pitchFamily="34" charset="0"/>
                <a:cs typeface="Arial" panose="020B0604020202020204" pitchFamily="34" charset="0"/>
              </a:rPr>
              <a:t>Establishes a relationship</a:t>
            </a:r>
          </a:p>
          <a:p>
            <a:pPr>
              <a:defRPr/>
            </a:pPr>
            <a:r>
              <a:rPr lang="en-US" altLang="en-US" sz="1800" dirty="0" smtClean="0">
                <a:latin typeface="Arial" panose="020B0604020202020204" pitchFamily="34" charset="0"/>
                <a:cs typeface="Arial" panose="020B0604020202020204" pitchFamily="34" charset="0"/>
              </a:rPr>
              <a:t>Expectations</a:t>
            </a:r>
            <a:endParaRPr lang="en-US" altLang="en-US" sz="1800" dirty="0">
              <a:latin typeface="Arial" panose="020B0604020202020204" pitchFamily="34" charset="0"/>
              <a:cs typeface="Arial" panose="020B0604020202020204" pitchFamily="34" charset="0"/>
            </a:endParaRPr>
          </a:p>
          <a:p>
            <a:pPr lvl="1">
              <a:defRPr/>
            </a:pPr>
            <a:r>
              <a:rPr lang="en-US" altLang="en-US" sz="1500" dirty="0">
                <a:latin typeface="Arial" panose="020B0604020202020204" pitchFamily="34" charset="0"/>
                <a:cs typeface="Arial" panose="020B0604020202020204" pitchFamily="34" charset="0"/>
              </a:rPr>
              <a:t>Helps focus </a:t>
            </a:r>
            <a:r>
              <a:rPr lang="en-US" altLang="en-US" sz="1500" dirty="0" smtClean="0">
                <a:latin typeface="Arial" panose="020B0604020202020204" pitchFamily="34" charset="0"/>
                <a:cs typeface="Arial" panose="020B0604020202020204" pitchFamily="34" charset="0"/>
              </a:rPr>
              <a:t>observation</a:t>
            </a:r>
            <a:endParaRPr lang="en-US" altLang="en-US" sz="1500" dirty="0">
              <a:latin typeface="Arial" panose="020B0604020202020204" pitchFamily="34" charset="0"/>
              <a:cs typeface="Arial" panose="020B0604020202020204" pitchFamily="34" charset="0"/>
            </a:endParaRPr>
          </a:p>
          <a:p>
            <a:pPr>
              <a:defRPr/>
            </a:pPr>
            <a:endParaRPr lang="en-US" altLang="en-US" sz="900" dirty="0">
              <a:latin typeface="Arial" panose="020B0604020202020204" pitchFamily="34" charset="0"/>
              <a:cs typeface="Arial" panose="020B0604020202020204" pitchFamily="34" charset="0"/>
            </a:endParaRPr>
          </a:p>
          <a:p>
            <a:pPr>
              <a:defRPr/>
            </a:pPr>
            <a:r>
              <a:rPr lang="en-US" altLang="en-US" sz="1800" dirty="0">
                <a:latin typeface="Arial" panose="020B0604020202020204" pitchFamily="34" charset="0"/>
                <a:cs typeface="Arial" panose="020B0604020202020204" pitchFamily="34" charset="0"/>
              </a:rPr>
              <a:t>Observe</a:t>
            </a:r>
          </a:p>
          <a:p>
            <a:pPr lvl="1">
              <a:defRPr/>
            </a:pPr>
            <a:r>
              <a:rPr lang="en-US" altLang="en-US" sz="1500" dirty="0">
                <a:latin typeface="Arial" panose="020B0604020202020204" pitchFamily="34" charset="0"/>
                <a:cs typeface="Arial" panose="020B0604020202020204" pitchFamily="34" charset="0"/>
              </a:rPr>
              <a:t>Make a decision about what you saw</a:t>
            </a:r>
          </a:p>
          <a:p>
            <a:pPr lvl="2">
              <a:defRPr/>
            </a:pPr>
            <a:r>
              <a:rPr lang="en-US" altLang="en-US" sz="1500" dirty="0">
                <a:latin typeface="Arial" panose="020B0604020202020204" pitchFamily="34" charset="0"/>
                <a:cs typeface="Arial" panose="020B0604020202020204" pitchFamily="34" charset="0"/>
              </a:rPr>
              <a:t>Could they have done that alone?</a:t>
            </a:r>
          </a:p>
          <a:p>
            <a:pPr lvl="2">
              <a:defRPr/>
            </a:pPr>
            <a:r>
              <a:rPr lang="en-US" altLang="en-US" sz="1500" dirty="0">
                <a:latin typeface="Arial" panose="020B0604020202020204" pitchFamily="34" charset="0"/>
                <a:cs typeface="Arial" panose="020B0604020202020204" pitchFamily="34" charset="0"/>
              </a:rPr>
              <a:t>If not, what would you say needs to improve?</a:t>
            </a:r>
          </a:p>
          <a:p>
            <a:pPr>
              <a:defRPr/>
            </a:pPr>
            <a:endParaRPr lang="en-US" altLang="en-US" sz="900" dirty="0">
              <a:latin typeface="Arial" panose="020B0604020202020204" pitchFamily="34" charset="0"/>
              <a:cs typeface="Arial" panose="020B0604020202020204" pitchFamily="34" charset="0"/>
            </a:endParaRPr>
          </a:p>
          <a:p>
            <a:pPr eaLnBrk="1" hangingPunct="1">
              <a:defRPr/>
            </a:pPr>
            <a:endParaRPr lang="en-US" altLang="en-US" sz="600" dirty="0">
              <a:latin typeface="Arial" panose="020B0604020202020204" pitchFamily="34" charset="0"/>
              <a:cs typeface="Arial" panose="020B0604020202020204" pitchFamily="34" charset="0"/>
            </a:endParaRPr>
          </a:p>
          <a:p>
            <a:pPr eaLnBrk="1" hangingPunct="1">
              <a:defRPr/>
            </a:pPr>
            <a:endParaRPr lang="en-US" altLang="en-US" dirty="0" smtClean="0">
              <a:latin typeface="Arial" panose="020B0604020202020204" pitchFamily="34" charset="0"/>
              <a:cs typeface="Arial" panose="020B0604020202020204" pitchFamily="34" charset="0"/>
            </a:endParaRPr>
          </a:p>
          <a:p>
            <a:pPr>
              <a:defRPr/>
            </a:pPr>
            <a:endParaRPr lang="en-US" altLang="en-US" dirty="0" smtClean="0">
              <a:latin typeface="Arial" panose="020B0604020202020204" pitchFamily="34" charset="0"/>
              <a:cs typeface="Arial" panose="020B0604020202020204" pitchFamily="34" charset="0"/>
            </a:endParaRPr>
          </a:p>
        </p:txBody>
      </p:sp>
      <p:sp>
        <p:nvSpPr>
          <p:cNvPr id="2" name="Content Placeholder 1"/>
          <p:cNvSpPr>
            <a:spLocks noGrp="1"/>
          </p:cNvSpPr>
          <p:nvPr>
            <p:ph sz="half" idx="2"/>
          </p:nvPr>
        </p:nvSpPr>
        <p:spPr>
          <a:xfrm>
            <a:off x="5754356" y="1825627"/>
            <a:ext cx="4284994" cy="4165599"/>
          </a:xfrm>
        </p:spPr>
        <p:txBody>
          <a:bodyPr>
            <a:normAutofit/>
          </a:bodyPr>
          <a:lstStyle/>
          <a:p>
            <a:pPr>
              <a:defRPr/>
            </a:pPr>
            <a:endParaRPr lang="en-US" altLang="en-US" sz="1500" dirty="0">
              <a:latin typeface="Arial" panose="020B0604020202020204" pitchFamily="34" charset="0"/>
              <a:cs typeface="Arial" panose="020B0604020202020204" pitchFamily="34" charset="0"/>
            </a:endParaRPr>
          </a:p>
          <a:p>
            <a:pPr>
              <a:defRPr/>
            </a:pPr>
            <a:r>
              <a:rPr lang="en-US" altLang="en-US" sz="1800" dirty="0" smtClean="0">
                <a:latin typeface="Arial" panose="020B0604020202020204" pitchFamily="34" charset="0"/>
                <a:cs typeface="Arial" panose="020B0604020202020204" pitchFamily="34" charset="0"/>
              </a:rPr>
              <a:t>Coaching conversation (between clinician and resident)</a:t>
            </a:r>
            <a:endParaRPr lang="en-US" altLang="en-US" sz="1800" dirty="0">
              <a:latin typeface="Arial" panose="020B0604020202020204" pitchFamily="34" charset="0"/>
              <a:cs typeface="Arial" panose="020B0604020202020204" pitchFamily="34" charset="0"/>
            </a:endParaRPr>
          </a:p>
          <a:p>
            <a:pPr lvl="1">
              <a:defRPr/>
            </a:pPr>
            <a:r>
              <a:rPr lang="en-US" altLang="en-US" sz="1500" dirty="0">
                <a:latin typeface="Arial" panose="020B0604020202020204" pitchFamily="34" charset="0"/>
                <a:cs typeface="Arial" panose="020B0604020202020204" pitchFamily="34" charset="0"/>
              </a:rPr>
              <a:t>Identify what was done well, needs improvement, etc.</a:t>
            </a:r>
          </a:p>
          <a:p>
            <a:pPr lvl="1">
              <a:defRPr/>
            </a:pPr>
            <a:r>
              <a:rPr lang="en-US" altLang="en-US" sz="1500" dirty="0">
                <a:latin typeface="Arial" panose="020B0604020202020204" pitchFamily="34" charset="0"/>
                <a:cs typeface="Arial" panose="020B0604020202020204" pitchFamily="34" charset="0"/>
              </a:rPr>
              <a:t>Provide some normative information </a:t>
            </a:r>
          </a:p>
          <a:p>
            <a:pPr lvl="1">
              <a:defRPr/>
            </a:pPr>
            <a:r>
              <a:rPr lang="en-US" altLang="en-US" sz="1500" dirty="0">
                <a:latin typeface="Arial" panose="020B0604020202020204" pitchFamily="34" charset="0"/>
                <a:cs typeface="Arial" panose="020B0604020202020204" pitchFamily="34" charset="0"/>
              </a:rPr>
              <a:t>Provide direction as to how to improve</a:t>
            </a:r>
          </a:p>
          <a:p>
            <a:pPr>
              <a:defRPr/>
            </a:pPr>
            <a:endParaRPr lang="en-US" altLang="en-US" sz="900" dirty="0">
              <a:latin typeface="Arial" panose="020B0604020202020204" pitchFamily="34" charset="0"/>
              <a:cs typeface="Arial" panose="020B0604020202020204" pitchFamily="34" charset="0"/>
            </a:endParaRPr>
          </a:p>
          <a:p>
            <a:pPr>
              <a:defRPr/>
            </a:pPr>
            <a:r>
              <a:rPr lang="en-US" altLang="en-US" sz="1800" dirty="0" err="1" smtClean="0">
                <a:latin typeface="Arial" panose="020B0604020202020204" pitchFamily="34" charset="0"/>
                <a:cs typeface="Arial" panose="020B0604020202020204" pitchFamily="34" charset="0"/>
              </a:rPr>
              <a:t>Recor</a:t>
            </a:r>
            <a:endParaRPr lang="en-US" altLang="en-US" sz="1800" dirty="0">
              <a:latin typeface="Arial" panose="020B0604020202020204" pitchFamily="34" charset="0"/>
              <a:cs typeface="Arial" panose="020B0604020202020204" pitchFamily="34" charset="0"/>
            </a:endParaRPr>
          </a:p>
          <a:p>
            <a:pPr lvl="1">
              <a:defRPr/>
            </a:pPr>
            <a:r>
              <a:rPr lang="en-US" altLang="en-US" sz="1500" dirty="0">
                <a:latin typeface="Arial" panose="020B0604020202020204" pitchFamily="34" charset="0"/>
                <a:cs typeface="Arial" panose="020B0604020202020204" pitchFamily="34" charset="0"/>
              </a:rPr>
              <a:t>Your “assessment” of how it was performed</a:t>
            </a:r>
          </a:p>
          <a:p>
            <a:pPr lvl="2">
              <a:defRPr/>
            </a:pPr>
            <a:r>
              <a:rPr lang="en-US" altLang="en-US" sz="1500" dirty="0">
                <a:latin typeface="Arial" panose="020B0604020202020204" pitchFamily="34" charset="0"/>
                <a:cs typeface="Arial" panose="020B0604020202020204" pitchFamily="34" charset="0"/>
              </a:rPr>
              <a:t>Independence is standard (entrustment scale)</a:t>
            </a:r>
          </a:p>
          <a:p>
            <a:pPr lvl="1">
              <a:defRPr/>
            </a:pPr>
            <a:r>
              <a:rPr lang="en-US" altLang="en-US" sz="1500" dirty="0">
                <a:latin typeface="Arial" panose="020B0604020202020204" pitchFamily="34" charset="0"/>
                <a:cs typeface="Arial" panose="020B0604020202020204" pitchFamily="34" charset="0"/>
              </a:rPr>
              <a:t>Suggestions you gave to trainee for improvement</a:t>
            </a:r>
          </a:p>
          <a:p>
            <a:endParaRPr lang="en-US" dirty="0"/>
          </a:p>
        </p:txBody>
      </p:sp>
    </p:spTree>
    <p:custDataLst>
      <p:tags r:id="rId1"/>
    </p:custDataLst>
    <p:extLst>
      <p:ext uri="{BB962C8B-B14F-4D97-AF65-F5344CB8AC3E}">
        <p14:creationId xmlns:p14="http://schemas.microsoft.com/office/powerpoint/2010/main" val="22935974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dirty="0">
                <a:latin typeface="Arial" panose="020B0604020202020204" pitchFamily="34" charset="0"/>
                <a:cs typeface="Arial" panose="020B0604020202020204" pitchFamily="34" charset="0"/>
              </a:rPr>
              <a:t>Focus for today</a:t>
            </a:r>
          </a:p>
        </p:txBody>
      </p:sp>
      <p:sp>
        <p:nvSpPr>
          <p:cNvPr id="5" name="Content Placeholder 4"/>
          <p:cNvSpPr>
            <a:spLocks noGrp="1"/>
          </p:cNvSpPr>
          <p:nvPr>
            <p:ph idx="1"/>
          </p:nvPr>
        </p:nvSpPr>
        <p:spPr/>
        <p:txBody>
          <a:bodyPr>
            <a:normAutofit/>
          </a:bodyPr>
          <a:lstStyle/>
          <a:p>
            <a:pPr>
              <a:defRPr/>
            </a:pPr>
            <a:r>
              <a:rPr lang="en-US" dirty="0">
                <a:latin typeface="Arial" panose="020B0604020202020204" pitchFamily="34" charset="0"/>
                <a:cs typeface="Arial" panose="020B0604020202020204" pitchFamily="34" charset="0"/>
              </a:rPr>
              <a:t>Observation issues</a:t>
            </a:r>
          </a:p>
          <a:p>
            <a:pPr>
              <a:defRPr/>
            </a:pPr>
            <a:endParaRPr lang="en-US" dirty="0">
              <a:latin typeface="Arial" panose="020B0604020202020204" pitchFamily="34" charset="0"/>
              <a:cs typeface="Arial" panose="020B0604020202020204" pitchFamily="34" charset="0"/>
            </a:endParaRPr>
          </a:p>
          <a:p>
            <a:pPr>
              <a:defRPr/>
            </a:pPr>
            <a:r>
              <a:rPr lang="en-US" dirty="0">
                <a:latin typeface="Arial" panose="020B0604020202020204" pitchFamily="34" charset="0"/>
                <a:cs typeface="Arial" panose="020B0604020202020204" pitchFamily="34" charset="0"/>
              </a:rPr>
              <a:t>Rating scales</a:t>
            </a:r>
          </a:p>
          <a:p>
            <a:pPr>
              <a:defRPr/>
            </a:pPr>
            <a:endParaRPr lang="en-US" dirty="0">
              <a:latin typeface="Arial" panose="020B0604020202020204" pitchFamily="34" charset="0"/>
              <a:cs typeface="Arial" panose="020B0604020202020204" pitchFamily="34" charset="0"/>
            </a:endParaRPr>
          </a:p>
          <a:p>
            <a:pPr>
              <a:defRPr/>
            </a:pPr>
            <a:r>
              <a:rPr lang="en-US" dirty="0">
                <a:latin typeface="Arial" panose="020B0604020202020204" pitchFamily="34" charset="0"/>
                <a:cs typeface="Arial" panose="020B0604020202020204" pitchFamily="34" charset="0"/>
              </a:rPr>
              <a:t>Narrative </a:t>
            </a:r>
            <a:r>
              <a:rPr lang="en-US" dirty="0" smtClean="0">
                <a:latin typeface="Arial" panose="020B0604020202020204" pitchFamily="34" charset="0"/>
                <a:cs typeface="Arial" panose="020B0604020202020204" pitchFamily="34" charset="0"/>
              </a:rPr>
              <a:t>observation</a:t>
            </a:r>
            <a:endParaRPr lang="en-US" dirty="0">
              <a:latin typeface="Arial" panose="020B0604020202020204" pitchFamily="34" charset="0"/>
              <a:cs typeface="Arial" panose="020B0604020202020204" pitchFamily="34" charset="0"/>
            </a:endParaRPr>
          </a:p>
          <a:p>
            <a:pPr>
              <a:defRPr/>
            </a:pPr>
            <a:endParaRPr lang="en-US" dirty="0">
              <a:latin typeface="Arial" panose="020B0604020202020204" pitchFamily="34" charset="0"/>
              <a:cs typeface="Arial" panose="020B0604020202020204" pitchFamily="34" charset="0"/>
            </a:endParaRPr>
          </a:p>
        </p:txBody>
      </p:sp>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59"/>
  <p:tag name="ARTICULATE_DESIGN_ID_PRESENTATION-16-9-MODERN-TEMPLATE-E" val="FpQ3bXDD"/>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presentation-16-9-modern-template-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16-9-modern-template" id="{810F693F-AE4B-C34F-A16D-13DD378B59D1}" vid="{F9665FD5-D6FF-2D44-9DFE-476489E458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2594</TotalTime>
  <Words>6650</Words>
  <Application>Microsoft Office PowerPoint</Application>
  <PresentationFormat>Custom</PresentationFormat>
  <Paragraphs>592</Paragraphs>
  <Slides>59</Slides>
  <Notes>58</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presentation-16-9-modern-template-e</vt:lpstr>
      <vt:lpstr>CBD Workplace-Based Assessment Practical Implications</vt:lpstr>
      <vt:lpstr>Attributions and Contact Us </vt:lpstr>
      <vt:lpstr>Objectives</vt:lpstr>
      <vt:lpstr>Assessment</vt:lpstr>
      <vt:lpstr>Challenges</vt:lpstr>
      <vt:lpstr>What do we want our frontline clinical teachers to do?</vt:lpstr>
      <vt:lpstr>Coaching in the Moment:  A Process</vt:lpstr>
      <vt:lpstr>Where does “assessment” fit?</vt:lpstr>
      <vt:lpstr>Focus for today</vt:lpstr>
      <vt:lpstr>Part One – Observation Issues</vt:lpstr>
      <vt:lpstr>Major Challenge</vt:lpstr>
      <vt:lpstr>Observation Strategies</vt:lpstr>
      <vt:lpstr>What about indirect observation?</vt:lpstr>
      <vt:lpstr>What about indirect observation?</vt:lpstr>
      <vt:lpstr>Part Two – Rating Scale Anchors</vt:lpstr>
      <vt:lpstr>Traditional rating scale anchors</vt:lpstr>
      <vt:lpstr>Rating scale anchors</vt:lpstr>
      <vt:lpstr>Tools using these anchors</vt:lpstr>
      <vt:lpstr>PowerPoint Presentation</vt:lpstr>
      <vt:lpstr>PowerPoint Presentation</vt:lpstr>
      <vt:lpstr>PowerPoint Presentation</vt:lpstr>
      <vt:lpstr>Do they work?</vt:lpstr>
      <vt:lpstr>Other work</vt:lpstr>
      <vt:lpstr>Why do these scales seem to work?</vt:lpstr>
      <vt:lpstr>Entrustment</vt:lpstr>
      <vt:lpstr>Potential Reasons</vt:lpstr>
      <vt:lpstr>How to Use these Tools</vt:lpstr>
      <vt:lpstr>How to Use these Tools</vt:lpstr>
      <vt:lpstr>How to Use these Tools</vt:lpstr>
      <vt:lpstr>Using Different Scales</vt:lpstr>
      <vt:lpstr>Using Different Scales</vt:lpstr>
      <vt:lpstr>Using Different Scales</vt:lpstr>
      <vt:lpstr>Using Different Scales</vt:lpstr>
      <vt:lpstr>Using Different Scales</vt:lpstr>
      <vt:lpstr>Using Different Scales</vt:lpstr>
      <vt:lpstr>Part Three – Narrative Observation</vt:lpstr>
      <vt:lpstr>Qualitative Assessment</vt:lpstr>
      <vt:lpstr>Qualitative Assessment</vt:lpstr>
      <vt:lpstr>Words and not Numbers</vt:lpstr>
      <vt:lpstr>What do you think of this  comment?</vt:lpstr>
      <vt:lpstr>How could you improve it?</vt:lpstr>
      <vt:lpstr>High Quality Comments</vt:lpstr>
      <vt:lpstr>How to write descriptive  comments</vt:lpstr>
      <vt:lpstr>Behaviours – Not Attitudes</vt:lpstr>
      <vt:lpstr>Behaviours – Not Attitudes</vt:lpstr>
      <vt:lpstr>Narrative Observation Form</vt:lpstr>
      <vt:lpstr>Okay comments</vt:lpstr>
      <vt:lpstr>Better comments</vt:lpstr>
      <vt:lpstr>Practice</vt:lpstr>
      <vt:lpstr>Practice</vt:lpstr>
      <vt:lpstr>Summary</vt:lpstr>
      <vt:lpstr>Questions</vt:lpstr>
      <vt:lpstr>References</vt:lpstr>
      <vt:lpstr>References</vt:lpstr>
      <vt:lpstr>References</vt:lpstr>
      <vt:lpstr>References</vt:lpstr>
      <vt:lpstr>References</vt:lpstr>
      <vt:lpstr>Images</vt:lpstr>
      <vt:lpstr>References</vt:lpstr>
    </vt:vector>
  </TitlesOfParts>
  <Company>Royal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Akinwumi, Olu</dc:creator>
  <cp:lastModifiedBy>Hesson, Tammy</cp:lastModifiedBy>
  <cp:revision>149</cp:revision>
  <cp:lastPrinted>2017-04-27T17:49:40Z</cp:lastPrinted>
  <dcterms:created xsi:type="dcterms:W3CDTF">2016-11-24T16:37:22Z</dcterms:created>
  <dcterms:modified xsi:type="dcterms:W3CDTF">2019-07-03T21:02:13Z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47875B70-7D48-4BF3-9420-C57097D51366</vt:lpwstr>
  </property>
  <property fmtid="{D5CDD505-2E9C-101B-9397-08002B2CF9AE}" pid="3" name="ArticulatePath">
    <vt:lpwstr>01.30.2018_work-based-assessment-practical-implications-program-directors-e</vt:lpwstr>
  </property>
</Properties>
</file>