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4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4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4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50.xml" ContentType="application/vnd.openxmlformats-officedocument.presentationml.notesSlide+xml"/>
  <Override PartName="/ppt/tags/tag117.xml" ContentType="application/vnd.openxmlformats-officedocument.presentationml.tags+xml"/>
  <Override PartName="/ppt/notesSlides/notesSlide51.xml" ContentType="application/vnd.openxmlformats-officedocument.presentationml.notesSlide+xml"/>
  <Override PartName="/ppt/tags/tag118.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62"/>
  </p:notesMasterIdLst>
  <p:handoutMasterIdLst>
    <p:handoutMasterId r:id="rId63"/>
  </p:handoutMasterIdLst>
  <p:sldIdLst>
    <p:sldId id="257" r:id="rId3"/>
    <p:sldId id="328" r:id="rId4"/>
    <p:sldId id="259" r:id="rId5"/>
    <p:sldId id="335" r:id="rId6"/>
    <p:sldId id="304" r:id="rId7"/>
    <p:sldId id="329" r:id="rId8"/>
    <p:sldId id="336" r:id="rId9"/>
    <p:sldId id="337" r:id="rId10"/>
    <p:sldId id="338" r:id="rId11"/>
    <p:sldId id="263" r:id="rId12"/>
    <p:sldId id="305" r:id="rId13"/>
    <p:sldId id="306" r:id="rId14"/>
    <p:sldId id="307" r:id="rId15"/>
    <p:sldId id="332" r:id="rId16"/>
    <p:sldId id="321"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33" r:id="rId30"/>
    <p:sldId id="339" r:id="rId31"/>
    <p:sldId id="277" r:id="rId32"/>
    <p:sldId id="278" r:id="rId33"/>
    <p:sldId id="279" r:id="rId34"/>
    <p:sldId id="280" r:id="rId35"/>
    <p:sldId id="322" r:id="rId36"/>
    <p:sldId id="281" r:id="rId37"/>
    <p:sldId id="340" r:id="rId38"/>
    <p:sldId id="300" r:id="rId39"/>
    <p:sldId id="299" r:id="rId40"/>
    <p:sldId id="341" r:id="rId41"/>
    <p:sldId id="309" r:id="rId42"/>
    <p:sldId id="310" r:id="rId43"/>
    <p:sldId id="311" r:id="rId44"/>
    <p:sldId id="287" r:id="rId45"/>
    <p:sldId id="315" r:id="rId46"/>
    <p:sldId id="316" r:id="rId47"/>
    <p:sldId id="283" r:id="rId48"/>
    <p:sldId id="288" r:id="rId49"/>
    <p:sldId id="289" r:id="rId50"/>
    <p:sldId id="318" r:id="rId51"/>
    <p:sldId id="319" r:id="rId52"/>
    <p:sldId id="290" r:id="rId53"/>
    <p:sldId id="291" r:id="rId54"/>
    <p:sldId id="292" r:id="rId55"/>
    <p:sldId id="293" r:id="rId56"/>
    <p:sldId id="294" r:id="rId57"/>
    <p:sldId id="295" r:id="rId58"/>
    <p:sldId id="324" r:id="rId59"/>
    <p:sldId id="325" r:id="rId60"/>
    <p:sldId id="326" r:id="rId61"/>
  </p:sldIdLst>
  <p:sldSz cx="12192000" cy="6858000"/>
  <p:notesSz cx="70104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vesque, Caroline" initials="LC" lastIdx="1" clrIdx="0"/>
  <p:cmAuthor id="1" name="Barton, Glenn" initials="B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F5C"/>
    <a:srgbClr val="09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67463" autoAdjust="0"/>
  </p:normalViewPr>
  <p:slideViewPr>
    <p:cSldViewPr snapToGrid="0" snapToObjects="1">
      <p:cViewPr varScale="1">
        <p:scale>
          <a:sx n="78" d="100"/>
          <a:sy n="78" d="100"/>
        </p:scale>
        <p:origin x="-1800" y="-84"/>
      </p:cViewPr>
      <p:guideLst>
        <p:guide orient="horz" pos="2160"/>
        <p:guide pos="3840"/>
      </p:guideLst>
    </p:cSldViewPr>
  </p:slideViewPr>
  <p:outlineViewPr>
    <p:cViewPr>
      <p:scale>
        <a:sx n="33" d="100"/>
        <a:sy n="33" d="100"/>
      </p:scale>
      <p:origin x="0" y="73182"/>
    </p:cViewPr>
  </p:outlineViewPr>
  <p:notesTextViewPr>
    <p:cViewPr>
      <p:scale>
        <a:sx n="1" d="1"/>
        <a:sy n="1" d="1"/>
      </p:scale>
      <p:origin x="0" y="0"/>
    </p:cViewPr>
  </p:notesTextViewPr>
  <p:sorterViewPr>
    <p:cViewPr>
      <p:scale>
        <a:sx n="100" d="100"/>
        <a:sy n="100" d="100"/>
      </p:scale>
      <p:origin x="0" y="1296"/>
    </p:cViewPr>
  </p:sorterViewPr>
  <p:notesViewPr>
    <p:cSldViewPr snapToGrid="0" snapToObjects="1">
      <p:cViewPr>
        <p:scale>
          <a:sx n="130" d="100"/>
          <a:sy n="130" d="100"/>
        </p:scale>
        <p:origin x="-1675" y="95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7T08:17:04.231" idx="1">
    <p:pos x="4085" y="724"/>
    <p:text>Hi Wendy;
This graphic needs switch out with your new translated one with the updated references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F7D2CC0-A21E-441C-8B78-B66BB71AEFBC}" type="datetimeFigureOut">
              <a:rPr lang="en-CA" smtClean="0"/>
              <a:t>24/06/2019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FC6557B-9746-4089-AC60-F8E36AD58C2C}" type="slidenum">
              <a:rPr lang="en-CA" smtClean="0"/>
              <a:t>‹#›</a:t>
            </a:fld>
            <a:endParaRPr lang="en-CA"/>
          </a:p>
        </p:txBody>
      </p:sp>
    </p:spTree>
    <p:extLst>
      <p:ext uri="{BB962C8B-B14F-4D97-AF65-F5344CB8AC3E}">
        <p14:creationId xmlns:p14="http://schemas.microsoft.com/office/powerpoint/2010/main" val="157336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4359D6-CF16-2C47-B865-711BDEE61C3E}" type="datetimeFigureOut">
              <a:rPr lang="en-US" smtClean="0"/>
              <a:t>6/24/2019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3E9D8-54C9-C64E-AA8F-4430CA68FE93}" type="slidenum">
              <a:rPr lang="en-US" smtClean="0"/>
              <a:t>‹#›</a:t>
            </a:fld>
            <a:endParaRPr lang="en-US"/>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Nancy Dudek, MD, MEd, FRCPC, Wade Gofton, MD, MEd, FRCSC, et contributions de Farhan Bhanji, MD, MSc, FRCPC</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*Note that this presentation also has an accompanying summary handout that can be accessed here  http://www.royalcollege.ca/rcsite/documents/cbd/wba-intro-practical-implications-clinical-teachers-f.pdf </a:t>
            </a:r>
          </a:p>
          <a:p>
            <a:endParaRPr lang="en-US" baseline="0"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t>1</a:t>
            </a:fld>
            <a:endParaRPr lang="en-US"/>
          </a:p>
        </p:txBody>
      </p:sp>
    </p:spTree>
    <p:extLst>
      <p:ext uri="{BB962C8B-B14F-4D97-AF65-F5344CB8AC3E}">
        <p14:creationId xmlns:p14="http://schemas.microsoft.com/office/powerpoint/2010/main" val="346613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Cette diapositive présente diverses stratégies pour observer les stagiaires, particulièrement dans un milieu ou une unité clinique. Il importe de discuter de la possibilité d’observer l’ensemble (ou des volets précis) de l’interaction avec le patient. Les deux sont importants. Il est essentiel de déterminer l’environnement qui convient le mieux aux enseignants cliniques. S’ils ont l’habitude d’observer seulement certains aspects du rendement, ils doivent s’assurer d’observer tous les aspects pertinents pour effectuer une bonne évaluation.</a:t>
            </a:r>
          </a:p>
          <a:p>
            <a:endParaRPr lang="fr-CA" baseline="0" dirty="0" smtClean="0"/>
          </a:p>
          <a:p>
            <a:r>
              <a:rPr lang="fr-CA" baseline="0" dirty="0" smtClean="0"/>
              <a:t>Il convient de recourir à l’observation « discrète » lorsque l’enseignant clinique est </a:t>
            </a:r>
            <a:r>
              <a:rPr lang="fr-CA" dirty="0"/>
              <a:t>le « médecin régulier </a:t>
            </a:r>
            <a:r>
              <a:rPr lang="fr-CA" dirty="0" smtClean="0"/>
              <a:t>» du</a:t>
            </a:r>
            <a:r>
              <a:rPr lang="fr-CA" baseline="0" dirty="0" smtClean="0"/>
              <a:t> patient. </a:t>
            </a:r>
            <a:r>
              <a:rPr lang="fr-CA" dirty="0"/>
              <a:t>D</a:t>
            </a:r>
            <a:r>
              <a:rPr lang="fr-CA" dirty="0" smtClean="0"/>
              <a:t>ans </a:t>
            </a:r>
            <a:r>
              <a:rPr lang="fr-CA" dirty="0"/>
              <a:t>ce cas-là</a:t>
            </a:r>
            <a:r>
              <a:rPr lang="fr-CA" baseline="0" dirty="0" smtClean="0"/>
              <a:t>, les patients sont souvent moins enclins à s’adresser au résident. Il est donc extrêmement utile de signaler aux patients</a:t>
            </a:r>
            <a:r>
              <a:rPr lang="fr-CA" dirty="0" smtClean="0"/>
              <a:t> que l’enseignant clinique est venu observer le résident et que ce dernier est la personne à qui ils devraient s’adresser</a:t>
            </a:r>
            <a:r>
              <a:rPr lang="fr-CA" baseline="0" dirty="0" smtClean="0"/>
              <a:t>.</a:t>
            </a:r>
          </a:p>
        </p:txBody>
      </p:sp>
      <p:sp>
        <p:nvSpPr>
          <p:cNvPr id="4" name="Slide Number Placeholder 3"/>
          <p:cNvSpPr>
            <a:spLocks noGrp="1"/>
          </p:cNvSpPr>
          <p:nvPr>
            <p:ph type="sldNum" sz="quarter" idx="10"/>
          </p:nvPr>
        </p:nvSpPr>
        <p:spPr/>
        <p:txBody>
          <a:bodyPr/>
          <a:lstStyle/>
          <a:p>
            <a:fld id="{E7CE4AE0-A378-644E-9F6B-377414FA5416}" type="slidenum">
              <a:rPr lang="en-US" smtClean="0"/>
              <a:t>12</a:t>
            </a:fld>
            <a:endParaRPr lang="en-US"/>
          </a:p>
        </p:txBody>
      </p:sp>
    </p:spTree>
    <p:extLst>
      <p:ext uri="{BB962C8B-B14F-4D97-AF65-F5344CB8AC3E}">
        <p14:creationId xmlns:p14="http://schemas.microsoft.com/office/powerpoint/2010/main" val="36419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CA" dirty="0" smtClean="0"/>
              <a:t>Pensez à des exemples inspirés de votre contexte clinique et présentez-les ici. La première réaction des enseignants cliniques aux commentaires exprimés au sujet de leurs résidents devrait être de remercier les patients et les familles. Souvent, les commentaires de ces derniers sont généraux (voir diapositive précédente). Vous devez encourager les enseignants cliniques à poser des questions de suivi pour qu’ils saisissent les détails des commentaires exprimés.</a:t>
            </a:r>
          </a:p>
          <a:p>
            <a:endParaRPr lang="en-CA" dirty="0"/>
          </a:p>
        </p:txBody>
      </p:sp>
      <p:sp>
        <p:nvSpPr>
          <p:cNvPr id="4" name="Slide Number Placeholder 3"/>
          <p:cNvSpPr>
            <a:spLocks noGrp="1"/>
          </p:cNvSpPr>
          <p:nvPr>
            <p:ph type="sldNum" sz="quarter" idx="10"/>
          </p:nvPr>
        </p:nvSpPr>
        <p:spPr/>
        <p:txBody>
          <a:bodyPr/>
          <a:lstStyle/>
          <a:p>
            <a:fld id="{E7CE4AE0-A378-644E-9F6B-377414FA5416}" type="slidenum">
              <a:rPr lang="en-US" smtClean="0"/>
              <a:t>13</a:t>
            </a:fld>
            <a:endParaRPr lang="en-US"/>
          </a:p>
        </p:txBody>
      </p:sp>
    </p:spTree>
    <p:extLst>
      <p:ext uri="{BB962C8B-B14F-4D97-AF65-F5344CB8AC3E}">
        <p14:creationId xmlns:p14="http://schemas.microsoft.com/office/powerpoint/2010/main" val="396995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15</a:t>
            </a:fld>
            <a:endParaRPr lang="en-US"/>
          </a:p>
        </p:txBody>
      </p:sp>
    </p:spTree>
    <p:extLst>
      <p:ext uri="{BB962C8B-B14F-4D97-AF65-F5344CB8AC3E}">
        <p14:creationId xmlns:p14="http://schemas.microsoft.com/office/powerpoint/2010/main" val="333927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 général, la plupart des échelles d’évaluation en milieu de travail ressemblent à celle-ci ou sont classées de médiocre à excellent. Demander au groupe de préciser ce qu’il aime et ce qu’il n’aime pas permettra d’engager une discussion sur les échelles d’évaluation. La plupart du temps, les participants parlent des frustrations liées à la connaissance des attentes, de sorte que l’interprétation est difficile.</a:t>
            </a:r>
          </a:p>
        </p:txBody>
      </p:sp>
      <p:sp>
        <p:nvSpPr>
          <p:cNvPr id="4" name="Slide Number Placeholder 3"/>
          <p:cNvSpPr>
            <a:spLocks noGrp="1"/>
          </p:cNvSpPr>
          <p:nvPr>
            <p:ph type="sldNum" sz="quarter" idx="10"/>
          </p:nvPr>
        </p:nvSpPr>
        <p:spPr/>
        <p:txBody>
          <a:bodyPr/>
          <a:lstStyle/>
          <a:p>
            <a:fld id="{C363E9D8-54C9-C64E-AA8F-4430CA68FE93}" type="slidenum">
              <a:rPr lang="en-US" smtClean="0"/>
              <a:t>16</a:t>
            </a:fld>
            <a:endParaRPr lang="en-US"/>
          </a:p>
        </p:txBody>
      </p:sp>
    </p:spTree>
    <p:extLst>
      <p:ext uri="{BB962C8B-B14F-4D97-AF65-F5344CB8AC3E}">
        <p14:creationId xmlns:p14="http://schemas.microsoft.com/office/powerpoint/2010/main" val="302743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Ces critères font partie de l’échelle O-SCORE. L’article de référence est mentionné à la fin de la présentation (</a:t>
            </a:r>
            <a:r>
              <a:rPr lang="fr-CA" dirty="0" err="1" smtClean="0"/>
              <a:t>Gofton</a:t>
            </a:r>
            <a:r>
              <a:rPr lang="fr-CA" dirty="0" smtClean="0"/>
              <a:t> et al., </a:t>
            </a:r>
            <a:r>
              <a:rPr lang="fr-CA" dirty="0" err="1" smtClean="0"/>
              <a:t>Academic</a:t>
            </a:r>
            <a:r>
              <a:rPr lang="fr-CA" dirty="0" smtClean="0"/>
              <a:t> </a:t>
            </a:r>
            <a:r>
              <a:rPr lang="fr-CA" dirty="0" err="1" smtClean="0"/>
              <a:t>Medicine</a:t>
            </a:r>
            <a:r>
              <a:rPr lang="fr-CA" dirty="0" smtClean="0"/>
              <a:t> 2012). Il s’agit à cette étape-ci de demander au groupe de donner son avis au sujet des nouveaux critères d’évaluation</a:t>
            </a:r>
            <a:r>
              <a:rPr lang="en-US" dirty="0" smtClean="0"/>
              <a:t>.</a:t>
            </a:r>
          </a:p>
        </p:txBody>
      </p:sp>
      <p:sp>
        <p:nvSpPr>
          <p:cNvPr id="4" name="Slide Number Placeholder 3"/>
          <p:cNvSpPr>
            <a:spLocks noGrp="1"/>
          </p:cNvSpPr>
          <p:nvPr>
            <p:ph type="sldNum" sz="quarter" idx="10"/>
          </p:nvPr>
        </p:nvSpPr>
        <p:spPr/>
        <p:txBody>
          <a:bodyPr/>
          <a:lstStyle/>
          <a:p>
            <a:fld id="{C363E9D8-54C9-C64E-AA8F-4430CA68FE93}" type="slidenum">
              <a:rPr lang="en-US" smtClean="0"/>
              <a:t>17</a:t>
            </a:fld>
            <a:endParaRPr lang="en-US"/>
          </a:p>
        </p:txBody>
      </p:sp>
    </p:spTree>
    <p:extLst>
      <p:ext uri="{BB962C8B-B14F-4D97-AF65-F5344CB8AC3E}">
        <p14:creationId xmlns:p14="http://schemas.microsoft.com/office/powerpoint/2010/main" val="779604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Ces critères ont été définis pour le O-SCORE. Ils ont été intégrés à deux autres échelles d’évaluation : OCAT et OBAT. Vous remarquerez que le Collège royal a choisi d’utiliser une version abrégée de ces critères dans ses formulaires d’évaluation 1 et 2.</a:t>
            </a:r>
          </a:p>
        </p:txBody>
      </p:sp>
      <p:sp>
        <p:nvSpPr>
          <p:cNvPr id="4" name="Slide Number Placeholder 3"/>
          <p:cNvSpPr>
            <a:spLocks noGrp="1"/>
          </p:cNvSpPr>
          <p:nvPr>
            <p:ph type="sldNum" sz="quarter" idx="10"/>
          </p:nvPr>
        </p:nvSpPr>
        <p:spPr/>
        <p:txBody>
          <a:bodyPr/>
          <a:lstStyle/>
          <a:p>
            <a:fld id="{C363E9D8-54C9-C64E-AA8F-4430CA68FE93}" type="slidenum">
              <a:rPr lang="en-US" smtClean="0"/>
              <a:t>18</a:t>
            </a:fld>
            <a:endParaRPr lang="en-US"/>
          </a:p>
        </p:txBody>
      </p:sp>
    </p:spTree>
    <p:extLst>
      <p:ext uri="{BB962C8B-B14F-4D97-AF65-F5344CB8AC3E}">
        <p14:creationId xmlns:p14="http://schemas.microsoft.com/office/powerpoint/2010/main" val="197664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Voici l’échelle O-SCORE. Vous pouvez l’inclure si les interventions se rapportent à votre spécialité.</a:t>
            </a:r>
          </a:p>
        </p:txBody>
      </p:sp>
      <p:sp>
        <p:nvSpPr>
          <p:cNvPr id="4" name="Slide Number Placeholder 3"/>
          <p:cNvSpPr>
            <a:spLocks noGrp="1"/>
          </p:cNvSpPr>
          <p:nvPr>
            <p:ph type="sldNum" sz="quarter" idx="10"/>
          </p:nvPr>
        </p:nvSpPr>
        <p:spPr/>
        <p:txBody>
          <a:bodyPr/>
          <a:lstStyle/>
          <a:p>
            <a:fld id="{C363E9D8-54C9-C64E-AA8F-4430CA68FE93}" type="slidenum">
              <a:rPr lang="en-US" smtClean="0"/>
              <a:t>19</a:t>
            </a:fld>
            <a:endParaRPr lang="en-US"/>
          </a:p>
        </p:txBody>
      </p:sp>
    </p:spTree>
    <p:extLst>
      <p:ext uri="{BB962C8B-B14F-4D97-AF65-F5344CB8AC3E}">
        <p14:creationId xmlns:p14="http://schemas.microsoft.com/office/powerpoint/2010/main" val="163355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Voici l’échelle OCAT. Elle permet d’évaluer le rendement d’un stagiaire durant une clinique entière dans un rôle de généraliste (c.-à-d. nouveau diplômé en médecine). Elle a été conçue au départ pour être utilisée durant les cliniques chirurgicales mais convient aussi aux cliniques médicales.  Selon votre contexte clinique, il peut être utile de présenter cet outil. À vous de le déterminer.</a:t>
            </a:r>
          </a:p>
        </p:txBody>
      </p:sp>
      <p:sp>
        <p:nvSpPr>
          <p:cNvPr id="4" name="Slide Number Placeholder 3"/>
          <p:cNvSpPr>
            <a:spLocks noGrp="1"/>
          </p:cNvSpPr>
          <p:nvPr>
            <p:ph type="sldNum" sz="quarter" idx="10"/>
          </p:nvPr>
        </p:nvSpPr>
        <p:spPr/>
        <p:txBody>
          <a:bodyPr/>
          <a:lstStyle/>
          <a:p>
            <a:fld id="{C363E9D8-54C9-C64E-AA8F-4430CA68FE93}" type="slidenum">
              <a:rPr lang="en-US" smtClean="0"/>
              <a:t>20</a:t>
            </a:fld>
            <a:endParaRPr lang="en-US"/>
          </a:p>
        </p:txBody>
      </p:sp>
    </p:spTree>
    <p:extLst>
      <p:ext uri="{BB962C8B-B14F-4D97-AF65-F5344CB8AC3E}">
        <p14:creationId xmlns:p14="http://schemas.microsoft.com/office/powerpoint/2010/main" val="301737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Voici le reste de l’échelle OCAT.</a:t>
            </a:r>
          </a:p>
        </p:txBody>
      </p:sp>
      <p:sp>
        <p:nvSpPr>
          <p:cNvPr id="4" name="Slide Number Placeholder 3"/>
          <p:cNvSpPr>
            <a:spLocks noGrp="1"/>
          </p:cNvSpPr>
          <p:nvPr>
            <p:ph type="sldNum" sz="quarter" idx="10"/>
          </p:nvPr>
        </p:nvSpPr>
        <p:spPr/>
        <p:txBody>
          <a:bodyPr/>
          <a:lstStyle/>
          <a:p>
            <a:fld id="{C363E9D8-54C9-C64E-AA8F-4430CA68FE93}" type="slidenum">
              <a:rPr lang="en-US" smtClean="0"/>
              <a:t>21</a:t>
            </a:fld>
            <a:endParaRPr lang="en-US"/>
          </a:p>
        </p:txBody>
      </p:sp>
    </p:spTree>
    <p:extLst>
      <p:ext uri="{BB962C8B-B14F-4D97-AF65-F5344CB8AC3E}">
        <p14:creationId xmlns:p14="http://schemas.microsoft.com/office/powerpoint/2010/main" val="315376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22</a:t>
            </a:fld>
            <a:endParaRPr lang="en-US"/>
          </a:p>
        </p:txBody>
      </p:sp>
    </p:spTree>
    <p:extLst>
      <p:ext uri="{BB962C8B-B14F-4D97-AF65-F5344CB8AC3E}">
        <p14:creationId xmlns:p14="http://schemas.microsoft.com/office/powerpoint/2010/main" val="258075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Ces diapositives couvriront ces trois aspects essentiels : les questions liées à l’observation, la confiance et l’évaluation narrative. Vous pouvez créer un atelier sur l’un de ces aspects ou sur les trois aspects. </a:t>
            </a:r>
          </a:p>
        </p:txBody>
      </p:sp>
      <p:sp>
        <p:nvSpPr>
          <p:cNvPr id="4" name="Slide Number Placeholder 3"/>
          <p:cNvSpPr>
            <a:spLocks noGrp="1"/>
          </p:cNvSpPr>
          <p:nvPr>
            <p:ph type="sldNum" sz="quarter" idx="10"/>
          </p:nvPr>
        </p:nvSpPr>
        <p:spPr/>
        <p:txBody>
          <a:bodyPr/>
          <a:lstStyle/>
          <a:p>
            <a:fld id="{C363E9D8-54C9-C64E-AA8F-4430CA68FE93}" type="slidenum">
              <a:rPr lang="en-US" smtClean="0"/>
              <a:t>3</a:t>
            </a:fld>
            <a:endParaRPr lang="en-US"/>
          </a:p>
        </p:txBody>
      </p:sp>
    </p:spTree>
    <p:extLst>
      <p:ext uri="{BB962C8B-B14F-4D97-AF65-F5344CB8AC3E}">
        <p14:creationId xmlns:p14="http://schemas.microsoft.com/office/powerpoint/2010/main" val="283092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dirty="0" smtClean="0"/>
              <a:t>De nombreux autres outils comportent des critères de confiance. Voir l’analyse détaillée et la bibliographie dans l’article de référence, « </a:t>
            </a:r>
            <a:r>
              <a:rPr lang="fr-CA" dirty="0" err="1" smtClean="0"/>
              <a:t>Rekman</a:t>
            </a:r>
            <a:r>
              <a:rPr lang="fr-CA" dirty="0" smtClean="0"/>
              <a:t> J, </a:t>
            </a:r>
            <a:r>
              <a:rPr lang="fr-CA" dirty="0" err="1" smtClean="0"/>
              <a:t>Gofton</a:t>
            </a:r>
            <a:r>
              <a:rPr lang="fr-CA" dirty="0" smtClean="0"/>
              <a:t> W, </a:t>
            </a:r>
            <a:r>
              <a:rPr lang="fr-CA" dirty="0" err="1" smtClean="0"/>
              <a:t>Dudek</a:t>
            </a:r>
            <a:r>
              <a:rPr lang="fr-CA" dirty="0" smtClean="0"/>
              <a:t> N, </a:t>
            </a:r>
            <a:r>
              <a:rPr lang="fr-CA" dirty="0" err="1" smtClean="0"/>
              <a:t>Gofton</a:t>
            </a:r>
            <a:r>
              <a:rPr lang="fr-CA" dirty="0" smtClean="0"/>
              <a:t> T, </a:t>
            </a:r>
            <a:r>
              <a:rPr lang="fr-CA" dirty="0" err="1" smtClean="0"/>
              <a:t>Hamstra</a:t>
            </a:r>
            <a:r>
              <a:rPr lang="fr-CA" dirty="0" smtClean="0"/>
              <a:t> S. </a:t>
            </a:r>
            <a:r>
              <a:rPr lang="fr-CA" dirty="0" err="1" smtClean="0"/>
              <a:t>Entrustability</a:t>
            </a:r>
            <a:r>
              <a:rPr lang="fr-CA" dirty="0" smtClean="0"/>
              <a:t> </a:t>
            </a:r>
            <a:r>
              <a:rPr lang="fr-CA" dirty="0" err="1" smtClean="0"/>
              <a:t>anchor</a:t>
            </a:r>
            <a:r>
              <a:rPr lang="fr-CA" dirty="0" smtClean="0"/>
              <a:t> </a:t>
            </a:r>
            <a:r>
              <a:rPr lang="fr-CA" dirty="0" err="1" smtClean="0"/>
              <a:t>scales</a:t>
            </a:r>
            <a:r>
              <a:rPr lang="fr-CA" dirty="0" smtClean="0"/>
              <a:t>: </a:t>
            </a:r>
            <a:r>
              <a:rPr lang="fr-CA" dirty="0" err="1" smtClean="0"/>
              <a:t>outlining</a:t>
            </a:r>
            <a:r>
              <a:rPr lang="fr-CA" dirty="0" smtClean="0"/>
              <a:t> </a:t>
            </a:r>
            <a:r>
              <a:rPr lang="fr-CA" dirty="0" err="1" smtClean="0"/>
              <a:t>their</a:t>
            </a:r>
            <a:r>
              <a:rPr lang="fr-CA" dirty="0" smtClean="0"/>
              <a:t> </a:t>
            </a:r>
            <a:r>
              <a:rPr lang="fr-CA" dirty="0" err="1" smtClean="0"/>
              <a:t>usefulness</a:t>
            </a:r>
            <a:r>
              <a:rPr lang="fr-CA" dirty="0" smtClean="0"/>
              <a:t> for </a:t>
            </a:r>
            <a:r>
              <a:rPr lang="fr-CA" dirty="0" err="1" smtClean="0"/>
              <a:t>clinical</a:t>
            </a:r>
            <a:r>
              <a:rPr lang="fr-CA" dirty="0" smtClean="0"/>
              <a:t> </a:t>
            </a:r>
            <a:r>
              <a:rPr lang="fr-CA" dirty="0" err="1" smtClean="0"/>
              <a:t>competency</a:t>
            </a:r>
            <a:r>
              <a:rPr lang="fr-CA" dirty="0" smtClean="0"/>
              <a:t> </a:t>
            </a:r>
            <a:r>
              <a:rPr lang="fr-CA" dirty="0" err="1" smtClean="0"/>
              <a:t>based</a:t>
            </a:r>
            <a:r>
              <a:rPr lang="fr-CA" dirty="0" smtClean="0"/>
              <a:t> </a:t>
            </a:r>
            <a:r>
              <a:rPr lang="fr-CA" dirty="0" err="1" smtClean="0"/>
              <a:t>assessment</a:t>
            </a:r>
            <a:r>
              <a:rPr lang="fr-CA" dirty="0" smtClean="0"/>
              <a:t>. </a:t>
            </a:r>
            <a:r>
              <a:rPr lang="fr-CA" dirty="0" err="1" smtClean="0"/>
              <a:t>Academic</a:t>
            </a:r>
            <a:r>
              <a:rPr lang="fr-CA" dirty="0" smtClean="0"/>
              <a:t> </a:t>
            </a:r>
            <a:r>
              <a:rPr lang="fr-CA" dirty="0" err="1" smtClean="0"/>
              <a:t>Medicine</a:t>
            </a:r>
            <a:r>
              <a:rPr lang="fr-CA" dirty="0" smtClean="0"/>
              <a:t>. 2016;91(2):186-190 ». Il s’agit d’une excellente étude dont il vaut la peine de discuter dans ce genre de présentation. Tel qu’il est mentionné dans la diapositive, l’utilisation d’une échelle d’évaluation répondant à l’autonomie accrue a entraîné une hausse importante de la fiabilité. Ce qui compte, c’est que de plus en plus de données probantes indiquent que ces types d’échelles augmentent la fiabilité de nos outils d’évaluation en milieu de travail.</a:t>
            </a:r>
          </a:p>
          <a:p>
            <a:endParaRPr lang="en-US" dirty="0"/>
          </a:p>
        </p:txBody>
      </p:sp>
      <p:sp>
        <p:nvSpPr>
          <p:cNvPr id="4" name="Slide Number Placeholder 3"/>
          <p:cNvSpPr>
            <a:spLocks noGrp="1"/>
          </p:cNvSpPr>
          <p:nvPr>
            <p:ph type="sldNum" sz="quarter" idx="10"/>
          </p:nvPr>
        </p:nvSpPr>
        <p:spPr/>
        <p:txBody>
          <a:bodyPr/>
          <a:lstStyle/>
          <a:p>
            <a:fld id="{C363E9D8-54C9-C64E-AA8F-4430CA68FE93}" type="slidenum">
              <a:rPr lang="en-US" smtClean="0"/>
              <a:t>23</a:t>
            </a:fld>
            <a:endParaRPr lang="en-US"/>
          </a:p>
        </p:txBody>
      </p:sp>
    </p:spTree>
    <p:extLst>
      <p:ext uri="{BB962C8B-B14F-4D97-AF65-F5344CB8AC3E}">
        <p14:creationId xmlns:p14="http://schemas.microsoft.com/office/powerpoint/2010/main" val="3833227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Cette partie de la présentation peut présenter certaines théories qui expliquent pourquoi ces échelles fonctionnent mieux.</a:t>
            </a:r>
          </a:p>
        </p:txBody>
      </p:sp>
      <p:sp>
        <p:nvSpPr>
          <p:cNvPr id="4" name="Slide Number Placeholder 3"/>
          <p:cNvSpPr>
            <a:spLocks noGrp="1"/>
          </p:cNvSpPr>
          <p:nvPr>
            <p:ph type="sldNum" sz="quarter" idx="10"/>
          </p:nvPr>
        </p:nvSpPr>
        <p:spPr/>
        <p:txBody>
          <a:bodyPr/>
          <a:lstStyle/>
          <a:p>
            <a:fld id="{C363E9D8-54C9-C64E-AA8F-4430CA68FE93}" type="slidenum">
              <a:rPr lang="en-US" smtClean="0"/>
              <a:t>24</a:t>
            </a:fld>
            <a:endParaRPr lang="en-US"/>
          </a:p>
        </p:txBody>
      </p:sp>
    </p:spTree>
    <p:extLst>
      <p:ext uri="{BB962C8B-B14F-4D97-AF65-F5344CB8AC3E}">
        <p14:creationId xmlns:p14="http://schemas.microsoft.com/office/powerpoint/2010/main" val="185556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717550" y="1162050"/>
            <a:ext cx="5575300" cy="3136900"/>
          </a:xfrm>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smtClean="0">
                <a:latin typeface="Times" pitchFamily="-112" charset="0"/>
              </a:rPr>
              <a:t>La confiance est à la base de ces échelles d’évaluation. Il arrive un moment où les enseignants cliniques « font confiance » à leurs stagiaires afin d’exécuter des activités cliniques, car le niveau de supervision dont ils ont besoin est de moins en moins élevé ou les stagiaires n’ont plus besoin d’être supervisés. Un certain niveau de supervision est toujours assuré dans un programme de formation, car les patients ne sont pas ceux du stagiaire, mais bien ceux du superviseur clinique; cependant, pour affirmer que le stagiaire est prêt à exercer de façon autonome, il doit arriver à l’étape où l’enseignant clinique peut affirmer « Je n’avais pas besoin d’être présent ».</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0EF180B1-17C7-433B-932C-E9EC68AA62A3}" type="slidenum">
              <a:rPr lang="en-US" altLang="en-US" sz="1200"/>
              <a:t>25</a:t>
            </a:fld>
            <a:endParaRPr lang="en-US" altLang="en-US" sz="1200"/>
          </a:p>
        </p:txBody>
      </p:sp>
    </p:spTree>
    <p:extLst>
      <p:ext uri="{BB962C8B-B14F-4D97-AF65-F5344CB8AC3E}">
        <p14:creationId xmlns:p14="http://schemas.microsoft.com/office/powerpoint/2010/main" val="3196536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documentation de recherche n’explique pas vraiment pourquoi ces échelles d’évaluation semblent fonctionner, mais elle donne certaines pistes de réflexion.</a:t>
            </a:r>
          </a:p>
          <a:p>
            <a:pPr marL="232943" indent="-232943">
              <a:buAutoNum type="arabicParenR"/>
            </a:pPr>
            <a:r>
              <a:rPr lang="fr-CA" baseline="0" dirty="0" smtClean="0"/>
              <a:t>Les critères de l’échelle donnent une idée des impressions d’un médecin au sujet de la progression d’un stagiaire; il n’a donc pas à les « transposer » sur une échelle différente. Les médecins comprennent mieux ce que signifie être prêt à exercer de façon autonome que ce qui est « satisfaisant pour un résident senior ».</a:t>
            </a:r>
          </a:p>
          <a:p>
            <a:pPr marL="232943" indent="-232943">
              <a:buAutoNum type="arabicParenR"/>
            </a:pPr>
            <a:r>
              <a:rPr lang="fr-CA" baseline="0" dirty="0" smtClean="0"/>
              <a:t>Compte tenu de cette norme de compétence pour exercer de façon autonome, l’évaluateur peut recourir à sa propre expertise pour savoir ce qu’exige ce rendement, au lieu de recevoir une formation pour connaître les attentes qu’on a envers un stagiaire à un certain niveau de la formation.</a:t>
            </a:r>
          </a:p>
          <a:p>
            <a:pPr marL="232943" indent="-232943">
              <a:buAutoNum type="arabicParenR"/>
            </a:pPr>
            <a:r>
              <a:rPr lang="fr-CA" baseline="0" dirty="0" smtClean="0"/>
              <a:t>Étant donné que de nombreux évaluateurs ont recours couramment à l’évaluation en milieu de travail (EMT), une seule évaluation a de faibles incidences. Ceci peut favoriser une évaluation véridique.</a:t>
            </a:r>
          </a:p>
          <a:p>
            <a:pPr marL="232943" indent="-232943">
              <a:buAutoNum type="arabicParenR"/>
            </a:pPr>
            <a:r>
              <a:rPr lang="fr-CA" baseline="0" dirty="0" smtClean="0"/>
              <a:t>Les résidents comprennent qu’une progression vers la compétence est nécessaire dans la plupart des activités cliniques. Ils sont donc plus enclins à bien recevoir </a:t>
            </a:r>
            <a:r>
              <a:rPr lang="fr-CA" dirty="0" smtClean="0"/>
              <a:t>l</a:t>
            </a:r>
            <a:r>
              <a:rPr lang="fr-CA" baseline="0" dirty="0" smtClean="0"/>
              <a:t>es « faibles notes ».  De leur côté, les évaluateurs semblent plus enclins à évaluer le rendement avec plus de justesse.</a:t>
            </a:r>
          </a:p>
          <a:p>
            <a:pPr marL="232943" indent="-232943">
              <a:buAutoNum type="arabicParenR"/>
            </a:pPr>
            <a:r>
              <a:rPr lang="fr-CA" baseline="0" dirty="0" smtClean="0"/>
              <a:t>Un outil d’évaluation unique est perçu comme un outil de formation, de sorte que l’incidence est faible et permet de rendre compte du rendement avec plus de justesse.</a:t>
            </a:r>
          </a:p>
        </p:txBody>
      </p:sp>
      <p:sp>
        <p:nvSpPr>
          <p:cNvPr id="4" name="Slide Number Placeholder 3"/>
          <p:cNvSpPr>
            <a:spLocks noGrp="1"/>
          </p:cNvSpPr>
          <p:nvPr>
            <p:ph type="sldNum" sz="quarter" idx="10"/>
          </p:nvPr>
        </p:nvSpPr>
        <p:spPr/>
        <p:txBody>
          <a:bodyPr/>
          <a:lstStyle/>
          <a:p>
            <a:fld id="{C363E9D8-54C9-C64E-AA8F-4430CA68FE93}" type="slidenum">
              <a:rPr lang="en-US" smtClean="0"/>
              <a:t>26</a:t>
            </a:fld>
            <a:endParaRPr lang="en-US"/>
          </a:p>
        </p:txBody>
      </p:sp>
    </p:spTree>
    <p:extLst>
      <p:ext uri="{BB962C8B-B14F-4D97-AF65-F5344CB8AC3E}">
        <p14:creationId xmlns:p14="http://schemas.microsoft.com/office/powerpoint/2010/main" val="272473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Pour plusieurs, ce type d’échelle est un changement considérable. Il faut sensibiliser les enseignants et les résidents à la nouvelle approche. Le faire avant de commencer sera la clé du succès.</a:t>
            </a:r>
          </a:p>
        </p:txBody>
      </p:sp>
      <p:sp>
        <p:nvSpPr>
          <p:cNvPr id="4" name="Slide Number Placeholder 3"/>
          <p:cNvSpPr>
            <a:spLocks noGrp="1"/>
          </p:cNvSpPr>
          <p:nvPr>
            <p:ph type="sldNum" sz="quarter" idx="10"/>
          </p:nvPr>
        </p:nvSpPr>
        <p:spPr/>
        <p:txBody>
          <a:bodyPr/>
          <a:lstStyle/>
          <a:p>
            <a:fld id="{C363E9D8-54C9-C64E-AA8F-4430CA68FE93}" type="slidenum">
              <a:rPr lang="en-US" smtClean="0"/>
              <a:t>27</a:t>
            </a:fld>
            <a:endParaRPr lang="en-US"/>
          </a:p>
        </p:txBody>
      </p:sp>
    </p:spTree>
    <p:extLst>
      <p:ext uri="{BB962C8B-B14F-4D97-AF65-F5344CB8AC3E}">
        <p14:creationId xmlns:p14="http://schemas.microsoft.com/office/powerpoint/2010/main" val="2758319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Une façon possible de discuter des nouvelles échelles est de donner des exemples du rendement des résidents et de demander au groupe de choisir les différentes échelles. Vous pouvez élaborer des scénarios qui correspondent à votre contexte clinique. Voici deux exemples.</a:t>
            </a:r>
          </a:p>
        </p:txBody>
      </p:sp>
      <p:sp>
        <p:nvSpPr>
          <p:cNvPr id="4" name="Slide Number Placeholder 3"/>
          <p:cNvSpPr>
            <a:spLocks noGrp="1"/>
          </p:cNvSpPr>
          <p:nvPr>
            <p:ph type="sldNum" sz="quarter" idx="10"/>
          </p:nvPr>
        </p:nvSpPr>
        <p:spPr/>
        <p:txBody>
          <a:bodyPr/>
          <a:lstStyle/>
          <a:p>
            <a:fld id="{C363E9D8-54C9-C64E-AA8F-4430CA68FE93}" type="slidenum">
              <a:rPr lang="en-US" smtClean="0"/>
              <a:t>30</a:t>
            </a:fld>
            <a:endParaRPr lang="en-US"/>
          </a:p>
        </p:txBody>
      </p:sp>
    </p:spTree>
    <p:extLst>
      <p:ext uri="{BB962C8B-B14F-4D97-AF65-F5344CB8AC3E}">
        <p14:creationId xmlns:p14="http://schemas.microsoft.com/office/powerpoint/2010/main" val="2966447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Cette diapo a pour but de rappeler les deux échelles aux membres du groupe.</a:t>
            </a:r>
          </a:p>
        </p:txBody>
      </p:sp>
      <p:sp>
        <p:nvSpPr>
          <p:cNvPr id="4" name="Slide Number Placeholder 3"/>
          <p:cNvSpPr>
            <a:spLocks noGrp="1"/>
          </p:cNvSpPr>
          <p:nvPr>
            <p:ph type="sldNum" sz="quarter" idx="10"/>
          </p:nvPr>
        </p:nvSpPr>
        <p:spPr/>
        <p:txBody>
          <a:bodyPr/>
          <a:lstStyle/>
          <a:p>
            <a:fld id="{C363E9D8-54C9-C64E-AA8F-4430CA68FE93}" type="slidenum">
              <a:rPr lang="en-US" smtClean="0"/>
              <a:t>31</a:t>
            </a:fld>
            <a:endParaRPr lang="en-US"/>
          </a:p>
        </p:txBody>
      </p:sp>
    </p:spTree>
    <p:extLst>
      <p:ext uri="{BB962C8B-B14F-4D97-AF65-F5344CB8AC3E}">
        <p14:creationId xmlns:p14="http://schemas.microsoft.com/office/powerpoint/2010/main" val="3076777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Demandez au groupe de choisir les échelles d’évaluation avant de montrer cette diapositive. Les réponses peuvent être différentes pour l’échelle A, mais pour l’échelle B, la réponse est 3 en général.</a:t>
            </a:r>
          </a:p>
        </p:txBody>
      </p:sp>
      <p:sp>
        <p:nvSpPr>
          <p:cNvPr id="4" name="Slide Number Placeholder 3"/>
          <p:cNvSpPr>
            <a:spLocks noGrp="1"/>
          </p:cNvSpPr>
          <p:nvPr>
            <p:ph type="sldNum" sz="quarter" idx="10"/>
          </p:nvPr>
        </p:nvSpPr>
        <p:spPr/>
        <p:txBody>
          <a:bodyPr/>
          <a:lstStyle/>
          <a:p>
            <a:fld id="{C363E9D8-54C9-C64E-AA8F-4430CA68FE93}" type="slidenum">
              <a:rPr lang="en-US" smtClean="0"/>
              <a:t>32</a:t>
            </a:fld>
            <a:endParaRPr lang="en-US"/>
          </a:p>
        </p:txBody>
      </p:sp>
    </p:spTree>
    <p:extLst>
      <p:ext uri="{BB962C8B-B14F-4D97-AF65-F5344CB8AC3E}">
        <p14:creationId xmlns:p14="http://schemas.microsoft.com/office/powerpoint/2010/main" val="98151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Voici un autre exemple.</a:t>
            </a:r>
          </a:p>
        </p:txBody>
      </p:sp>
      <p:sp>
        <p:nvSpPr>
          <p:cNvPr id="4" name="Slide Number Placeholder 3"/>
          <p:cNvSpPr>
            <a:spLocks noGrp="1"/>
          </p:cNvSpPr>
          <p:nvPr>
            <p:ph type="sldNum" sz="quarter" idx="10"/>
          </p:nvPr>
        </p:nvSpPr>
        <p:spPr/>
        <p:txBody>
          <a:bodyPr/>
          <a:lstStyle/>
          <a:p>
            <a:fld id="{C363E9D8-54C9-C64E-AA8F-4430CA68FE93}" type="slidenum">
              <a:rPr lang="en-US" smtClean="0"/>
              <a:t>33</a:t>
            </a:fld>
            <a:endParaRPr lang="en-US"/>
          </a:p>
        </p:txBody>
      </p:sp>
    </p:spTree>
    <p:extLst>
      <p:ext uri="{BB962C8B-B14F-4D97-AF65-F5344CB8AC3E}">
        <p14:creationId xmlns:p14="http://schemas.microsoft.com/office/powerpoint/2010/main" val="189296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363E9D8-54C9-C64E-AA8F-4430CA68FE93}" type="slidenum">
              <a:rPr lang="en-US" smtClean="0"/>
              <a:t>34</a:t>
            </a:fld>
            <a:endParaRPr lang="en-US"/>
          </a:p>
        </p:txBody>
      </p:sp>
    </p:spTree>
    <p:extLst>
      <p:ext uri="{BB962C8B-B14F-4D97-AF65-F5344CB8AC3E}">
        <p14:creationId xmlns:p14="http://schemas.microsoft.com/office/powerpoint/2010/main" val="152143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17550" y="1162050"/>
            <a:ext cx="5575300" cy="3136900"/>
          </a:xfrm>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smtClean="0">
                <a:latin typeface="Times" pitchFamily="-112" charset="0"/>
              </a:rPr>
              <a:t>Il est utile de discuter d’abord de ce qui distingue l’évaluation dans la CPC. Vous pouvez ajouter un complément d’information ici, si vous voulez fournir un peu plus de contexte sur la CPC,  selon les connaissances que votre groupe possède à ce sujet. </a:t>
            </a: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78F9EE70-85F2-45FA-AD14-830123E3A7D6}" type="slidenum">
              <a:rPr lang="en-US" altLang="en-US" sz="1200"/>
              <a:t>4</a:t>
            </a:fld>
            <a:endParaRPr lang="en-US" altLang="en-US" sz="1200"/>
          </a:p>
        </p:txBody>
      </p:sp>
    </p:spTree>
    <p:extLst>
      <p:ext uri="{BB962C8B-B14F-4D97-AF65-F5344CB8AC3E}">
        <p14:creationId xmlns:p14="http://schemas.microsoft.com/office/powerpoint/2010/main" val="996474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Deux points doivent être soulignés dans cet exemple. Plusieurs disent que la partie inférieure de l’échelle A n’est pas utilisée en général, mais sont d’avis qu’elle devrait l’être. De plus, la description du critère indique clairement pourquoi la réponse 2 devrait avoir été choisie dans l’échelle B. La formulation est souvent plus acceptable pour le résident que celle de la réponse 2 dans l’échelle A. </a:t>
            </a:r>
          </a:p>
          <a:p>
            <a:r>
              <a:rPr lang="fr-CA" baseline="0" dirty="0" smtClean="0"/>
              <a:t>Si vous comptez utiliser un outil d’évaluation, c’est le moment de le présenter. Il pourrait s’agir du formulaire 1 ou du formulaire 2 du Collège royal, ou d’un autre formulaire doté d’une échelle de confiance.</a:t>
            </a:r>
          </a:p>
        </p:txBody>
      </p:sp>
      <p:sp>
        <p:nvSpPr>
          <p:cNvPr id="4" name="Slide Number Placeholder 3"/>
          <p:cNvSpPr>
            <a:spLocks noGrp="1"/>
          </p:cNvSpPr>
          <p:nvPr>
            <p:ph type="sldNum" sz="quarter" idx="10"/>
          </p:nvPr>
        </p:nvSpPr>
        <p:spPr/>
        <p:txBody>
          <a:bodyPr/>
          <a:lstStyle/>
          <a:p>
            <a:fld id="{C363E9D8-54C9-C64E-AA8F-4430CA68FE93}" type="slidenum">
              <a:rPr lang="en-US" smtClean="0"/>
              <a:t>35</a:t>
            </a:fld>
            <a:endParaRPr lang="en-US"/>
          </a:p>
        </p:txBody>
      </p:sp>
    </p:spTree>
    <p:extLst>
      <p:ext uri="{BB962C8B-B14F-4D97-AF65-F5344CB8AC3E}">
        <p14:creationId xmlns:p14="http://schemas.microsoft.com/office/powerpoint/2010/main" val="352816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Lorsqu’on parle de </a:t>
            </a:r>
            <a:r>
              <a:rPr lang="fr-CA" dirty="0" smtClean="0">
                <a:solidFill>
                  <a:srgbClr val="FF0000"/>
                </a:solidFill>
              </a:rPr>
              <a:t>description narrative des observations</a:t>
            </a:r>
            <a:r>
              <a:rPr lang="fr-CA" dirty="0" smtClean="0"/>
              <a:t>, on fait souvent référence également à l’évaluation qualitative et à la rétroaction écrite.</a:t>
            </a:r>
          </a:p>
        </p:txBody>
      </p:sp>
      <p:sp>
        <p:nvSpPr>
          <p:cNvPr id="4" name="Slide Number Placeholder 3"/>
          <p:cNvSpPr>
            <a:spLocks noGrp="1"/>
          </p:cNvSpPr>
          <p:nvPr>
            <p:ph type="sldNum" sz="quarter" idx="10"/>
          </p:nvPr>
        </p:nvSpPr>
        <p:spPr/>
        <p:txBody>
          <a:bodyPr/>
          <a:lstStyle/>
          <a:p>
            <a:fld id="{C363E9D8-54C9-C64E-AA8F-4430CA68FE93}" type="slidenum">
              <a:rPr lang="en-US" smtClean="0"/>
              <a:t>36</a:t>
            </a:fld>
            <a:endParaRPr lang="en-US"/>
          </a:p>
        </p:txBody>
      </p:sp>
    </p:spTree>
    <p:extLst>
      <p:ext uri="{BB962C8B-B14F-4D97-AF65-F5344CB8AC3E}">
        <p14:creationId xmlns:p14="http://schemas.microsoft.com/office/powerpoint/2010/main" val="1747399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Une idée fausse circule en formation médicale : les commentaires écrits sont subjectifs et peu fiables; par contre, un chiffre inscrit sur une échelle d’évaluation est objectif, on peut donc s’y fier.  La citation de la diapo illustre très bien le fait que lorsque nous choisissons un chiffre sur une échelle d’évaluation, nous avons en tête une description du rendement et choisissons le chiffre qui y correspond. </a:t>
            </a:r>
          </a:p>
        </p:txBody>
      </p:sp>
      <p:sp>
        <p:nvSpPr>
          <p:cNvPr id="4" name="Slide Number Placeholder 3"/>
          <p:cNvSpPr>
            <a:spLocks noGrp="1"/>
          </p:cNvSpPr>
          <p:nvPr>
            <p:ph type="sldNum" sz="quarter" idx="10"/>
          </p:nvPr>
        </p:nvSpPr>
        <p:spPr/>
        <p:txBody>
          <a:bodyPr/>
          <a:lstStyle/>
          <a:p>
            <a:fld id="{E7CE4AE0-A378-644E-9F6B-377414FA5416}" type="slidenum">
              <a:rPr lang="en-US" smtClean="0"/>
              <a:t>37</a:t>
            </a:fld>
            <a:endParaRPr lang="en-US"/>
          </a:p>
        </p:txBody>
      </p:sp>
    </p:spTree>
    <p:extLst>
      <p:ext uri="{BB962C8B-B14F-4D97-AF65-F5344CB8AC3E}">
        <p14:creationId xmlns:p14="http://schemas.microsoft.com/office/powerpoint/2010/main" val="259036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Il convient d’insister sur l’utilité des mots, en donnant l’exemple d’un patient qui décrit sa douleur lors d’un examen clinique.  Même si les chiffres peuvent nous aider, l’intensité d’une douleur de niveau « 6 » n’est pas la même pour tous les patients. Elle fournit moins d’information sur ce que nous pouvons faire pour l’atténuer. Il est utile d’utiliser un exemple sur le plan clinique inspiré de votre contexte.</a:t>
            </a:r>
          </a:p>
        </p:txBody>
      </p:sp>
      <p:sp>
        <p:nvSpPr>
          <p:cNvPr id="4" name="Slide Number Placeholder 3"/>
          <p:cNvSpPr>
            <a:spLocks noGrp="1"/>
          </p:cNvSpPr>
          <p:nvPr>
            <p:ph type="sldNum" sz="quarter" idx="10"/>
          </p:nvPr>
        </p:nvSpPr>
        <p:spPr/>
        <p:txBody>
          <a:bodyPr/>
          <a:lstStyle/>
          <a:p>
            <a:fld id="{E7CE4AE0-A378-644E-9F6B-377414FA5416}" type="slidenum">
              <a:rPr lang="en-US" smtClean="0"/>
              <a:t>38</a:t>
            </a:fld>
            <a:endParaRPr lang="en-US"/>
          </a:p>
        </p:txBody>
      </p:sp>
    </p:spTree>
    <p:extLst>
      <p:ext uri="{BB962C8B-B14F-4D97-AF65-F5344CB8AC3E}">
        <p14:creationId xmlns:p14="http://schemas.microsoft.com/office/powerpoint/2010/main" val="2015625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littérature médicale fournit des informations sur l’importance des </a:t>
            </a:r>
            <a:r>
              <a:rPr lang="fr-CA" dirty="0" smtClean="0">
                <a:solidFill>
                  <a:srgbClr val="FF0000"/>
                </a:solidFill>
              </a:rPr>
              <a:t>descriptions narratives des observations</a:t>
            </a:r>
            <a:r>
              <a:rPr lang="fr-CA" dirty="0" smtClean="0"/>
              <a:t>. Ce sont les détails qui nous permettront d’amener nos stagiaires à exercer de façon autonome.</a:t>
            </a:r>
          </a:p>
        </p:txBody>
      </p:sp>
      <p:sp>
        <p:nvSpPr>
          <p:cNvPr id="4" name="Slide Number Placeholder 3"/>
          <p:cNvSpPr>
            <a:spLocks noGrp="1"/>
          </p:cNvSpPr>
          <p:nvPr>
            <p:ph type="sldNum" sz="quarter" idx="10"/>
          </p:nvPr>
        </p:nvSpPr>
        <p:spPr/>
        <p:txBody>
          <a:bodyPr/>
          <a:lstStyle/>
          <a:p>
            <a:fld id="{E7CE4AE0-A378-644E-9F6B-377414FA5416}" type="slidenum">
              <a:rPr lang="en-US" smtClean="0"/>
              <a:t>39</a:t>
            </a:fld>
            <a:endParaRPr lang="en-US"/>
          </a:p>
        </p:txBody>
      </p:sp>
    </p:spTree>
    <p:extLst>
      <p:ext uri="{BB962C8B-B14F-4D97-AF65-F5344CB8AC3E}">
        <p14:creationId xmlns:p14="http://schemas.microsoft.com/office/powerpoint/2010/main" val="1742365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Amorcez la discussion en donnant l’exemple d’un commentaire faisant état d’un bon rendement. Vous avez certainement en tête un exemple inspiré de vos propres évaluations. C’est souvent une bonne façon de procéder, car les enseignants aiment voir les commentaires liés à leur programme et propres à leur contexte. Les commentaires positifs sont une bonne façon de commencer, car ils sont très vagues habituellement. </a:t>
            </a:r>
          </a:p>
        </p:txBody>
      </p:sp>
      <p:sp>
        <p:nvSpPr>
          <p:cNvPr id="4" name="Slide Number Placeholder 3"/>
          <p:cNvSpPr>
            <a:spLocks noGrp="1"/>
          </p:cNvSpPr>
          <p:nvPr>
            <p:ph type="sldNum" sz="quarter" idx="10"/>
          </p:nvPr>
        </p:nvSpPr>
        <p:spPr/>
        <p:txBody>
          <a:bodyPr/>
          <a:lstStyle/>
          <a:p>
            <a:fld id="{8D153803-A8F5-A947-92E7-6D7F51058EF0}" type="slidenum">
              <a:rPr lang="en-US" smtClean="0"/>
              <a:t>40</a:t>
            </a:fld>
            <a:endParaRPr lang="en-US"/>
          </a:p>
        </p:txBody>
      </p:sp>
    </p:spTree>
    <p:extLst>
      <p:ext uri="{BB962C8B-B14F-4D97-AF65-F5344CB8AC3E}">
        <p14:creationId xmlns:p14="http://schemas.microsoft.com/office/powerpoint/2010/main" val="358335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Demandez-leur comment ils pourraient améliorer le commentaire. Avec de la chance, ils feront ressortir certaines caractéristiques clés de commentaires de grande qualité provenant de la littérature médicale, mentionnées dans la prochaine diapo.</a:t>
            </a:r>
          </a:p>
        </p:txBody>
      </p:sp>
      <p:sp>
        <p:nvSpPr>
          <p:cNvPr id="4" name="Slide Number Placeholder 3"/>
          <p:cNvSpPr>
            <a:spLocks noGrp="1"/>
          </p:cNvSpPr>
          <p:nvPr>
            <p:ph type="sldNum" sz="quarter" idx="10"/>
          </p:nvPr>
        </p:nvSpPr>
        <p:spPr/>
        <p:txBody>
          <a:bodyPr/>
          <a:lstStyle/>
          <a:p>
            <a:fld id="{8D153803-A8F5-A947-92E7-6D7F51058EF0}" type="slidenum">
              <a:rPr lang="en-US" smtClean="0"/>
              <a:t>41</a:t>
            </a:fld>
            <a:endParaRPr lang="en-US"/>
          </a:p>
        </p:txBody>
      </p:sp>
    </p:spTree>
    <p:extLst>
      <p:ext uri="{BB962C8B-B14F-4D97-AF65-F5344CB8AC3E}">
        <p14:creationId xmlns:p14="http://schemas.microsoft.com/office/powerpoint/2010/main" val="1697452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littérature médicale décrit clairement ce qui caractérise un commentaire utile.</a:t>
            </a:r>
          </a:p>
          <a:p>
            <a:pPr marL="232943" indent="-232943">
              <a:buAutoNum type="arabicParenR"/>
            </a:pPr>
            <a:r>
              <a:rPr lang="fr-CA" baseline="0" dirty="0" smtClean="0"/>
              <a:t>Si les commentaires sont formulés à l’aide d’un outil doté d’une échelle (comme le formulaire 1 et le formulaire 2), ils devraient correspondre à ce qui figure sur cette échelle. Vous ne voulez pas vous demander laquelle est exacte.</a:t>
            </a:r>
          </a:p>
          <a:p>
            <a:pPr marL="232943" indent="-232943">
              <a:buAutoNum type="arabicParenR"/>
            </a:pPr>
            <a:r>
              <a:rPr lang="fr-CA" baseline="0" dirty="0" smtClean="0"/>
              <a:t>Les détails sont importants. La description doit être claire. Décrire ce que vous avez observé aidera aussi le stagiaire à comprendre ce qui motive vos commentaires.</a:t>
            </a:r>
          </a:p>
          <a:p>
            <a:pPr marL="232943" indent="-232943">
              <a:buAutoNum type="arabicParenR"/>
            </a:pPr>
            <a:r>
              <a:rPr lang="fr-CA" baseline="0" dirty="0" smtClean="0"/>
              <a:t>Les recommandations en vue de s’améliorer constituent d’excellents commentaires. Le stagiaire sait alors quoi faire</a:t>
            </a:r>
            <a:r>
              <a:rPr lang="fr-CA" dirty="0" smtClean="0"/>
              <a:t> pour y arriver</a:t>
            </a:r>
            <a:r>
              <a:rPr lang="fr-CA" baseline="0" dirty="0" smtClean="0"/>
              <a:t>.</a:t>
            </a:r>
          </a:p>
          <a:p>
            <a:pPr marL="232943" indent="-232943">
              <a:buAutoNum type="arabicParenR"/>
            </a:pPr>
            <a:r>
              <a:rPr lang="fr-CA" baseline="0" dirty="0" smtClean="0"/>
              <a:t>La plupart des enseignants n’y voient jamais de problème. Cependant, des commentaires parfois trop généraux n’appuient pas l’apprentissage. Par exemple, l’observation d’un stagiaire qui fait preuve d’un rendement médiocre lors de l’évaluation d’un patient âgé pourrait inspirer</a:t>
            </a:r>
            <a:r>
              <a:rPr lang="fr-CA" dirty="0" smtClean="0"/>
              <a:t> le</a:t>
            </a:r>
            <a:r>
              <a:rPr lang="fr-CA" baseline="0" dirty="0" smtClean="0"/>
              <a:t> commentaire suivant : « Il est évident que vous n’êtes pas à l’aise auprès de personnes âgées ». L’évaluateur peut le penser, mais ne devrait jamais le dire ou le consigner par écrit. Ce commentaire n’est pas utile. Pour aider le stagiaire à s’améliorer, mieux vaut vous en tenir à décrire ce que vous avez vu et comparer votre observation à ce que vous voulez voir. L’exemple du « résident paresseux » fourni un peu plus tard durant la présentation l’illustre bien.</a:t>
            </a:r>
          </a:p>
          <a:p>
            <a:pPr marL="232943" indent="-232943">
              <a:buAutoNum type="arabicParenR"/>
            </a:pPr>
            <a:r>
              <a:rPr lang="fr-CA" baseline="0" dirty="0" smtClean="0"/>
              <a:t>C’est important. Les évaluations quotidiennes seront soumises à l’examen du comité de compétence; elles éclaireront ses décisions au sujet de la progression du résident. Les membres du comité de compétence ne devraient pas avoir à communiquer avec l’auteur des commentaires pour obtenir des précisions. Ce n’est pas efficace. Le commentaire devrait être clair.</a:t>
            </a:r>
          </a:p>
        </p:txBody>
      </p:sp>
      <p:sp>
        <p:nvSpPr>
          <p:cNvPr id="4" name="Slide Number Placeholder 3"/>
          <p:cNvSpPr>
            <a:spLocks noGrp="1"/>
          </p:cNvSpPr>
          <p:nvPr>
            <p:ph type="sldNum" sz="quarter" idx="10"/>
          </p:nvPr>
        </p:nvSpPr>
        <p:spPr/>
        <p:txBody>
          <a:bodyPr/>
          <a:lstStyle/>
          <a:p>
            <a:fld id="{E7CE4AE0-A378-644E-9F6B-377414FA5416}" type="slidenum">
              <a:rPr lang="en-US" smtClean="0"/>
              <a:t>42</a:t>
            </a:fld>
            <a:endParaRPr lang="en-US"/>
          </a:p>
        </p:txBody>
      </p:sp>
    </p:spTree>
    <p:extLst>
      <p:ext uri="{BB962C8B-B14F-4D97-AF65-F5344CB8AC3E}">
        <p14:creationId xmlns:p14="http://schemas.microsoft.com/office/powerpoint/2010/main" val="1169356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commentaires écrits devraient être un résumé des commentaires oraux fournis au stagiaire au sujet de son rendement. Les commentaires oraux et écrits devraient cibler les comportements, être clairs et décrire les répercussions de la suite donnée ou non à ces commentaires. Il est aussi très utile de prendre note de la réaction du stagiaire aux commentaires oraux. Si vous travaillez avec un stagiaire à qui vous avez déjà fourni une rétroaction et qui y a manifestement donné suite, il sera utile de le faire savoir au comité de compétence.</a:t>
            </a:r>
          </a:p>
        </p:txBody>
      </p:sp>
      <p:sp>
        <p:nvSpPr>
          <p:cNvPr id="4" name="Slide Number Placeholder 3"/>
          <p:cNvSpPr>
            <a:spLocks noGrp="1"/>
          </p:cNvSpPr>
          <p:nvPr>
            <p:ph type="sldNum" sz="quarter" idx="10"/>
          </p:nvPr>
        </p:nvSpPr>
        <p:spPr/>
        <p:txBody>
          <a:bodyPr/>
          <a:lstStyle/>
          <a:p>
            <a:fld id="{C363E9D8-54C9-C64E-AA8F-4430CA68FE93}" type="slidenum">
              <a:rPr lang="en-US" smtClean="0"/>
              <a:t>43</a:t>
            </a:fld>
            <a:endParaRPr lang="en-US"/>
          </a:p>
        </p:txBody>
      </p:sp>
    </p:spTree>
    <p:extLst>
      <p:ext uri="{BB962C8B-B14F-4D97-AF65-F5344CB8AC3E}">
        <p14:creationId xmlns:p14="http://schemas.microsoft.com/office/powerpoint/2010/main" val="2425677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Il est utile de réfléchir à ce que signifient ces commentaires en les faisant porter sur les comportements et non sur les attitudes. L’exemple donné ici est celui du résident « paresseux », « impoli » ou « non motivé ». Voilà une description de diverses attitudes que nombre d’entre nous définiraient de manière un peu différente et dont s’offusqueraient de nombreux résidents si elle faisait partie de commentaires oraux ou écrits. Ces commentaires peuvent venir à l’esprit, mais ils ne doivent jamais faire partie de commentaires oraux ou écrits. Dans ces cas, la question à se poser est « pourquoi cette attitude me fait-elle réagir ainsi? ». Après y avoir réfléchi, vous trouverez ce que le résident a fait ou n’a pas fait. Ce sont les comportements qui devraient être au cœur de votre rétroaction.</a:t>
            </a:r>
          </a:p>
        </p:txBody>
      </p:sp>
      <p:sp>
        <p:nvSpPr>
          <p:cNvPr id="4" name="Slide Number Placeholder 3"/>
          <p:cNvSpPr>
            <a:spLocks noGrp="1"/>
          </p:cNvSpPr>
          <p:nvPr>
            <p:ph type="sldNum" sz="quarter" idx="10"/>
          </p:nvPr>
        </p:nvSpPr>
        <p:spPr/>
        <p:txBody>
          <a:bodyPr/>
          <a:lstStyle/>
          <a:p>
            <a:fld id="{E7CE4AE0-A378-644E-9F6B-377414FA5416}" type="slidenum">
              <a:rPr lang="en-US" smtClean="0"/>
              <a:t>44</a:t>
            </a:fld>
            <a:endParaRPr lang="en-US"/>
          </a:p>
        </p:txBody>
      </p:sp>
    </p:spTree>
    <p:extLst>
      <p:ext uri="{BB962C8B-B14F-4D97-AF65-F5344CB8AC3E}">
        <p14:creationId xmlns:p14="http://schemas.microsoft.com/office/powerpoint/2010/main" val="380193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Il est logique de discuter des préoccupations du groupe à mesure qu’il effectue la transition vers la CPC. Les préoccupations exprimées peuvent vous aider à adapter l’atelier. Vous constaterez peut-être aussi que certains sujets soulevés devront être abordés à un autre moment.</a:t>
            </a:r>
          </a:p>
        </p:txBody>
      </p:sp>
      <p:sp>
        <p:nvSpPr>
          <p:cNvPr id="4" name="Slide Number Placeholder 3"/>
          <p:cNvSpPr>
            <a:spLocks noGrp="1"/>
          </p:cNvSpPr>
          <p:nvPr>
            <p:ph type="sldNum" sz="quarter" idx="10"/>
          </p:nvPr>
        </p:nvSpPr>
        <p:spPr/>
        <p:txBody>
          <a:bodyPr/>
          <a:lstStyle/>
          <a:p>
            <a:fld id="{E7CE4AE0-A378-644E-9F6B-377414FA5416}" type="slidenum">
              <a:rPr lang="en-US" smtClean="0"/>
              <a:t>5</a:t>
            </a:fld>
            <a:endParaRPr lang="en-US"/>
          </a:p>
        </p:txBody>
      </p:sp>
    </p:spTree>
    <p:extLst>
      <p:ext uri="{BB962C8B-B14F-4D97-AF65-F5344CB8AC3E}">
        <p14:creationId xmlns:p14="http://schemas.microsoft.com/office/powerpoint/2010/main" val="440876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liste des comportements peut être modifiée selon votre contexte. Ceci nous donne l’occasion de souligner qu’il est souvent approprié de faire connaître le résultat attendu pour aider le résident à comprendre pourquoi son comportement doit changer. Vous ne pourrez pas toujours le faire, mais lorsque vous le pourrez, c’est une bonne chose de le souligner. </a:t>
            </a:r>
          </a:p>
        </p:txBody>
      </p:sp>
      <p:sp>
        <p:nvSpPr>
          <p:cNvPr id="4" name="Slide Number Placeholder 3"/>
          <p:cNvSpPr>
            <a:spLocks noGrp="1"/>
          </p:cNvSpPr>
          <p:nvPr>
            <p:ph type="sldNum" sz="quarter" idx="10"/>
          </p:nvPr>
        </p:nvSpPr>
        <p:spPr/>
        <p:txBody>
          <a:bodyPr/>
          <a:lstStyle/>
          <a:p>
            <a:fld id="{E7CE4AE0-A378-644E-9F6B-377414FA5416}" type="slidenum">
              <a:rPr lang="en-US" smtClean="0"/>
              <a:t>45</a:t>
            </a:fld>
            <a:endParaRPr lang="en-US"/>
          </a:p>
        </p:txBody>
      </p:sp>
    </p:spTree>
    <p:extLst>
      <p:ext uri="{BB962C8B-B14F-4D97-AF65-F5344CB8AC3E}">
        <p14:creationId xmlns:p14="http://schemas.microsoft.com/office/powerpoint/2010/main" val="1160137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 formulaire 4 du Collège royal est un formulaire d’évaluation narrative qui permet d’inscrire des commentaires. Il est utile de faire savoir à vos enseignants que vous recherchez la plupart du temps des aspects du rendement bien exécutés et des aspects à améliorer. Évidemment, vous voudrez aussi parfois vous concentrer sur un aspect bien exécuté ou à améliorer; encouragez vos enseignants à rechercher les deux aspects chaque fois qu’ils travailleront avec un stagiaire. Ceci les aidera à structurer leurs commentaires. </a:t>
            </a:r>
          </a:p>
          <a:p>
            <a:endParaRPr lang="fr-CA" baseline="0" dirty="0" smtClean="0"/>
          </a:p>
          <a:p>
            <a:r>
              <a:rPr lang="fr-CA" baseline="0" dirty="0" smtClean="0"/>
              <a:t>Cet outil ne sera pas utilisé habituellement pour évaluer une APC au com</a:t>
            </a:r>
            <a:r>
              <a:rPr lang="fr-CA" dirty="0" smtClean="0"/>
              <a:t>plet</a:t>
            </a:r>
            <a:r>
              <a:rPr lang="fr-CA" baseline="0" dirty="0" smtClean="0"/>
              <a:t> (on utilisera plutôt le formulaire 1 du Collège royal), mais vous pourriez songer à l’utiliser pour étayer un aspect d’une APC. Les enseignants doivent préciser si le bon commentaire décrit un aspect du rendement qui indique que le résident est prêt ou non à exercer de façon autonome. </a:t>
            </a:r>
          </a:p>
          <a:p>
            <a:endParaRPr lang="fr-CA" baseline="0" dirty="0" smtClean="0"/>
          </a:p>
          <a:p>
            <a:r>
              <a:rPr lang="fr-CA" baseline="0" dirty="0" smtClean="0"/>
              <a:t>Comme on l’a vu, l’aspect à améliorer doit être accompagné d’une suggestion indiquant au stagiaire ce qu’il doit faire pour y arriver.</a:t>
            </a:r>
          </a:p>
        </p:txBody>
      </p:sp>
      <p:sp>
        <p:nvSpPr>
          <p:cNvPr id="4" name="Slide Number Placeholder 3"/>
          <p:cNvSpPr>
            <a:spLocks noGrp="1"/>
          </p:cNvSpPr>
          <p:nvPr>
            <p:ph type="sldNum" sz="quarter" idx="10"/>
          </p:nvPr>
        </p:nvSpPr>
        <p:spPr/>
        <p:txBody>
          <a:bodyPr/>
          <a:lstStyle/>
          <a:p>
            <a:fld id="{C363E9D8-54C9-C64E-AA8F-4430CA68FE93}" type="slidenum">
              <a:rPr lang="en-US" smtClean="0"/>
              <a:t>46</a:t>
            </a:fld>
            <a:endParaRPr lang="en-US"/>
          </a:p>
        </p:txBody>
      </p:sp>
    </p:spTree>
    <p:extLst>
      <p:ext uri="{BB962C8B-B14F-4D97-AF65-F5344CB8AC3E}">
        <p14:creationId xmlns:p14="http://schemas.microsoft.com/office/powerpoint/2010/main" val="477421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Vous voudrez utiliser ici des exemples inspirés de votre contexte. Les exemples fournis donnent un aperçu de commentaires appropriés. Demandez à votre groupe de tenter d’améliorer les commentaires. La prochaine diapositive offre certaines suggestions.</a:t>
            </a:r>
          </a:p>
        </p:txBody>
      </p:sp>
      <p:sp>
        <p:nvSpPr>
          <p:cNvPr id="4" name="Slide Number Placeholder 3"/>
          <p:cNvSpPr>
            <a:spLocks noGrp="1"/>
          </p:cNvSpPr>
          <p:nvPr>
            <p:ph type="sldNum" sz="quarter" idx="10"/>
          </p:nvPr>
        </p:nvSpPr>
        <p:spPr/>
        <p:txBody>
          <a:bodyPr/>
          <a:lstStyle/>
          <a:p>
            <a:fld id="{C363E9D8-54C9-C64E-AA8F-4430CA68FE93}" type="slidenum">
              <a:rPr lang="en-US" smtClean="0"/>
              <a:t>47</a:t>
            </a:fld>
            <a:endParaRPr lang="en-US"/>
          </a:p>
        </p:txBody>
      </p:sp>
    </p:spTree>
    <p:extLst>
      <p:ext uri="{BB962C8B-B14F-4D97-AF65-F5344CB8AC3E}">
        <p14:creationId xmlns:p14="http://schemas.microsoft.com/office/powerpoint/2010/main" val="3170455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48</a:t>
            </a:fld>
            <a:endParaRPr lang="en-US"/>
          </a:p>
        </p:txBody>
      </p:sp>
    </p:spTree>
    <p:extLst>
      <p:ext uri="{BB962C8B-B14F-4D97-AF65-F5344CB8AC3E}">
        <p14:creationId xmlns:p14="http://schemas.microsoft.com/office/powerpoint/2010/main" val="3343379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Voici un exercice que vous pouvez effectuer avec le groupe pour qu’il s’exerce à rédiger des commentaires.</a:t>
            </a:r>
          </a:p>
        </p:txBody>
      </p:sp>
      <p:sp>
        <p:nvSpPr>
          <p:cNvPr id="4" name="Slide Number Placeholder 3"/>
          <p:cNvSpPr>
            <a:spLocks noGrp="1"/>
          </p:cNvSpPr>
          <p:nvPr>
            <p:ph type="sldNum" sz="quarter" idx="10"/>
          </p:nvPr>
        </p:nvSpPr>
        <p:spPr/>
        <p:txBody>
          <a:bodyPr/>
          <a:lstStyle/>
          <a:p>
            <a:fld id="{8D153803-A8F5-A947-92E7-6D7F51058EF0}" type="slidenum">
              <a:rPr lang="en-US" smtClean="0"/>
              <a:t>49</a:t>
            </a:fld>
            <a:endParaRPr lang="en-US"/>
          </a:p>
        </p:txBody>
      </p:sp>
    </p:spTree>
    <p:extLst>
      <p:ext uri="{BB962C8B-B14F-4D97-AF65-F5344CB8AC3E}">
        <p14:creationId xmlns:p14="http://schemas.microsoft.com/office/powerpoint/2010/main" val="2377863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Un autre exercice consiste à écrire des suggestions d’amélioration reliées à des aspects qu’ils doivent améliorer.</a:t>
            </a:r>
          </a:p>
        </p:txBody>
      </p:sp>
      <p:sp>
        <p:nvSpPr>
          <p:cNvPr id="4" name="Slide Number Placeholder 3"/>
          <p:cNvSpPr>
            <a:spLocks noGrp="1"/>
          </p:cNvSpPr>
          <p:nvPr>
            <p:ph type="sldNum" sz="quarter" idx="10"/>
          </p:nvPr>
        </p:nvSpPr>
        <p:spPr/>
        <p:txBody>
          <a:bodyPr/>
          <a:lstStyle/>
          <a:p>
            <a:fld id="{8D153803-A8F5-A947-92E7-6D7F51058EF0}" type="slidenum">
              <a:rPr lang="en-US" smtClean="0"/>
              <a:t>50</a:t>
            </a:fld>
            <a:endParaRPr lang="en-US"/>
          </a:p>
        </p:txBody>
      </p:sp>
    </p:spTree>
    <p:extLst>
      <p:ext uri="{BB962C8B-B14F-4D97-AF65-F5344CB8AC3E}">
        <p14:creationId xmlns:p14="http://schemas.microsoft.com/office/powerpoint/2010/main" val="2186768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 terminant, mettez l’accent sur les points qui sont les plus importants pour votre groupe. Selon où ils en sont par rapport à ces sujets, les points peuvent varier.</a:t>
            </a:r>
          </a:p>
        </p:txBody>
      </p:sp>
      <p:sp>
        <p:nvSpPr>
          <p:cNvPr id="4" name="Slide Number Placeholder 3"/>
          <p:cNvSpPr>
            <a:spLocks noGrp="1"/>
          </p:cNvSpPr>
          <p:nvPr>
            <p:ph type="sldNum" sz="quarter" idx="10"/>
          </p:nvPr>
        </p:nvSpPr>
        <p:spPr/>
        <p:txBody>
          <a:bodyPr/>
          <a:lstStyle/>
          <a:p>
            <a:fld id="{C363E9D8-54C9-C64E-AA8F-4430CA68FE93}" type="slidenum">
              <a:rPr lang="en-US" smtClean="0"/>
              <a:t>51</a:t>
            </a:fld>
            <a:endParaRPr lang="en-US"/>
          </a:p>
        </p:txBody>
      </p:sp>
    </p:spTree>
    <p:extLst>
      <p:ext uri="{BB962C8B-B14F-4D97-AF65-F5344CB8AC3E}">
        <p14:creationId xmlns:p14="http://schemas.microsoft.com/office/powerpoint/2010/main" val="2795020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Il est important de permettre au groupe de formuler des derniers commentaires et de poser des questions.</a:t>
            </a:r>
          </a:p>
        </p:txBody>
      </p:sp>
      <p:sp>
        <p:nvSpPr>
          <p:cNvPr id="4" name="Slide Number Placeholder 3"/>
          <p:cNvSpPr>
            <a:spLocks noGrp="1"/>
          </p:cNvSpPr>
          <p:nvPr>
            <p:ph type="sldNum" sz="quarter" idx="10"/>
          </p:nvPr>
        </p:nvSpPr>
        <p:spPr/>
        <p:txBody>
          <a:bodyPr/>
          <a:lstStyle/>
          <a:p>
            <a:fld id="{C363E9D8-54C9-C64E-AA8F-4430CA68FE93}" type="slidenum">
              <a:rPr lang="en-US" smtClean="0"/>
              <a:t>52</a:t>
            </a:fld>
            <a:endParaRPr lang="en-US"/>
          </a:p>
        </p:txBody>
      </p:sp>
    </p:spTree>
    <p:extLst>
      <p:ext uri="{BB962C8B-B14F-4D97-AF65-F5344CB8AC3E}">
        <p14:creationId xmlns:p14="http://schemas.microsoft.com/office/powerpoint/2010/main" val="29492649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53</a:t>
            </a:fld>
            <a:endParaRPr lang="en-US"/>
          </a:p>
        </p:txBody>
      </p:sp>
    </p:spTree>
    <p:extLst>
      <p:ext uri="{BB962C8B-B14F-4D97-AF65-F5344CB8AC3E}">
        <p14:creationId xmlns:p14="http://schemas.microsoft.com/office/powerpoint/2010/main" val="907229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54</a:t>
            </a:fld>
            <a:endParaRPr lang="en-US"/>
          </a:p>
        </p:txBody>
      </p:sp>
    </p:spTree>
    <p:extLst>
      <p:ext uri="{BB962C8B-B14F-4D97-AF65-F5344CB8AC3E}">
        <p14:creationId xmlns:p14="http://schemas.microsoft.com/office/powerpoint/2010/main" val="194926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10000"/>
          </a:bodyPr>
          <a:lstStyle/>
          <a:p>
            <a:r>
              <a:rPr lang="en-US" dirty="0" err="1" smtClean="0"/>
              <a:t>Voici</a:t>
            </a:r>
            <a:r>
              <a:rPr lang="en-US" dirty="0" smtClean="0"/>
              <a:t> le </a:t>
            </a:r>
            <a:r>
              <a:rPr lang="en-US" dirty="0" err="1" smtClean="0"/>
              <a:t>modèle</a:t>
            </a:r>
            <a:r>
              <a:rPr lang="en-US" dirty="0" smtClean="0"/>
              <a:t> </a:t>
            </a:r>
            <a:r>
              <a:rPr lang="en-US" dirty="0" err="1" smtClean="0"/>
              <a:t>en</a:t>
            </a:r>
            <a:r>
              <a:rPr lang="en-US" dirty="0" smtClean="0"/>
              <a:t> </a:t>
            </a:r>
            <a:r>
              <a:rPr lang="en-US" dirty="0" err="1" smtClean="0"/>
              <a:t>quatre</a:t>
            </a:r>
            <a:r>
              <a:rPr lang="en-US" dirty="0" smtClean="0"/>
              <a:t> </a:t>
            </a:r>
            <a:r>
              <a:rPr lang="en-US" dirty="0" err="1" smtClean="0"/>
              <a:t>étapes</a:t>
            </a:r>
            <a:r>
              <a:rPr lang="en-US" dirty="0" smtClean="0"/>
              <a:t> que les </a:t>
            </a:r>
            <a:r>
              <a:rPr lang="en-US" dirty="0" err="1" smtClean="0"/>
              <a:t>enseignants</a:t>
            </a:r>
            <a:r>
              <a:rPr lang="en-US" dirty="0" smtClean="0"/>
              <a:t> </a:t>
            </a:r>
            <a:r>
              <a:rPr lang="en-US" dirty="0" err="1" smtClean="0"/>
              <a:t>cliniques</a:t>
            </a:r>
            <a:r>
              <a:rPr lang="en-US" dirty="0" smtClean="0"/>
              <a:t> </a:t>
            </a:r>
            <a:r>
              <a:rPr lang="en-US" dirty="0" err="1" smtClean="0"/>
              <a:t>doivent</a:t>
            </a:r>
            <a:r>
              <a:rPr lang="en-US" dirty="0" smtClean="0"/>
              <a:t> </a:t>
            </a:r>
            <a:r>
              <a:rPr lang="en-US" dirty="0" err="1" smtClean="0"/>
              <a:t>utiliser</a:t>
            </a:r>
            <a:r>
              <a:rPr lang="en-US" dirty="0" smtClean="0"/>
              <a:t>. Le </a:t>
            </a:r>
            <a:r>
              <a:rPr lang="en-US" dirty="0" err="1" smtClean="0"/>
              <a:t>processus</a:t>
            </a:r>
            <a:r>
              <a:rPr lang="en-US" dirty="0" smtClean="0"/>
              <a:t> RA-OCD fait </a:t>
            </a:r>
            <a:r>
              <a:rPr lang="en-US" dirty="0" err="1" smtClean="0"/>
              <a:t>partie</a:t>
            </a:r>
            <a:r>
              <a:rPr lang="en-US" dirty="0" smtClean="0"/>
              <a:t> du </a:t>
            </a:r>
            <a:r>
              <a:rPr lang="en-US" dirty="0" err="1" smtClean="0"/>
              <a:t>modèle</a:t>
            </a:r>
            <a:r>
              <a:rPr lang="en-US" dirty="0" smtClean="0"/>
              <a:t> de coaching de la CPC et </a:t>
            </a:r>
            <a:r>
              <a:rPr lang="en-US" dirty="0" err="1" smtClean="0"/>
              <a:t>décrit</a:t>
            </a:r>
            <a:r>
              <a:rPr lang="en-US" dirty="0" smtClean="0"/>
              <a:t> le </a:t>
            </a:r>
            <a:r>
              <a:rPr lang="en-US" dirty="0" err="1" smtClean="0"/>
              <a:t>processus</a:t>
            </a:r>
            <a:r>
              <a:rPr lang="en-US" dirty="0" smtClean="0"/>
              <a:t> de coaching </a:t>
            </a:r>
            <a:r>
              <a:rPr lang="en-US" dirty="0" err="1" smtClean="0"/>
              <a:t>en</a:t>
            </a:r>
            <a:r>
              <a:rPr lang="en-US" dirty="0" smtClean="0"/>
              <a:t> direct.</a:t>
            </a:r>
          </a:p>
          <a:p>
            <a:endParaRPr lang="en-US" dirty="0" smtClean="0"/>
          </a:p>
          <a:p>
            <a:r>
              <a:rPr lang="en-CA" dirty="0" err="1" smtClean="0"/>
              <a:t>Dans</a:t>
            </a:r>
            <a:r>
              <a:rPr lang="en-CA" dirty="0" smtClean="0"/>
              <a:t> la CPC, les </a:t>
            </a:r>
            <a:r>
              <a:rPr lang="en-CA" dirty="0" err="1" smtClean="0"/>
              <a:t>enseignants</a:t>
            </a:r>
            <a:r>
              <a:rPr lang="en-CA" dirty="0" smtClean="0"/>
              <a:t> </a:t>
            </a:r>
            <a:r>
              <a:rPr lang="en-CA" dirty="0" err="1" smtClean="0"/>
              <a:t>cliniques</a:t>
            </a:r>
            <a:r>
              <a:rPr lang="en-CA" dirty="0" smtClean="0"/>
              <a:t> de première </a:t>
            </a:r>
            <a:r>
              <a:rPr lang="en-CA" dirty="0" err="1" smtClean="0"/>
              <a:t>ligne</a:t>
            </a:r>
            <a:r>
              <a:rPr lang="en-CA" dirty="0" smtClean="0"/>
              <a:t> </a:t>
            </a:r>
            <a:r>
              <a:rPr lang="en-CA" dirty="0" err="1" smtClean="0"/>
              <a:t>n’émettent</a:t>
            </a:r>
            <a:r>
              <a:rPr lang="en-CA" dirty="0" smtClean="0"/>
              <a:t> </a:t>
            </a:r>
            <a:r>
              <a:rPr lang="en-CA" dirty="0" err="1" smtClean="0"/>
              <a:t>aucun</a:t>
            </a:r>
            <a:r>
              <a:rPr lang="en-CA" dirty="0" smtClean="0"/>
              <a:t> </a:t>
            </a:r>
            <a:r>
              <a:rPr lang="en-CA" dirty="0" err="1" smtClean="0"/>
              <a:t>jugement</a:t>
            </a:r>
            <a:r>
              <a:rPr lang="en-CA" dirty="0" smtClean="0"/>
              <a:t> sur les </a:t>
            </a:r>
            <a:r>
              <a:rPr lang="en-CA" dirty="0" err="1" smtClean="0"/>
              <a:t>apprenants</a:t>
            </a:r>
            <a:r>
              <a:rPr lang="en-CA" dirty="0" smtClean="0"/>
              <a:t>. On </a:t>
            </a:r>
            <a:r>
              <a:rPr lang="en-CA" dirty="0" err="1" smtClean="0"/>
              <a:t>s’attend</a:t>
            </a:r>
            <a:r>
              <a:rPr lang="en-CA" dirty="0" smtClean="0"/>
              <a:t> </a:t>
            </a:r>
            <a:r>
              <a:rPr lang="en-CA" dirty="0" err="1" smtClean="0"/>
              <a:t>plutôt</a:t>
            </a:r>
            <a:r>
              <a:rPr lang="en-CA" dirty="0" smtClean="0"/>
              <a:t> à </a:t>
            </a:r>
            <a:r>
              <a:rPr lang="en-CA" dirty="0" err="1" smtClean="0"/>
              <a:t>ce</a:t>
            </a:r>
            <a:r>
              <a:rPr lang="en-CA" dirty="0" smtClean="0"/>
              <a:t> </a:t>
            </a:r>
            <a:r>
              <a:rPr lang="en-CA" dirty="0" err="1" smtClean="0"/>
              <a:t>qu’ils</a:t>
            </a:r>
            <a:r>
              <a:rPr lang="en-CA" dirty="0" smtClean="0"/>
              <a:t> </a:t>
            </a:r>
            <a:r>
              <a:rPr lang="en-CA" dirty="0" err="1" smtClean="0"/>
              <a:t>observent</a:t>
            </a:r>
            <a:r>
              <a:rPr lang="en-CA" dirty="0" smtClean="0"/>
              <a:t> les </a:t>
            </a:r>
            <a:r>
              <a:rPr lang="en-CA" dirty="0" err="1" smtClean="0"/>
              <a:t>stagiaires</a:t>
            </a:r>
            <a:r>
              <a:rPr lang="en-CA" dirty="0" smtClean="0"/>
              <a:t> </a:t>
            </a:r>
            <a:r>
              <a:rPr lang="en-CA" dirty="0" err="1" smtClean="0"/>
              <a:t>dans</a:t>
            </a:r>
            <a:r>
              <a:rPr lang="en-CA" dirty="0" smtClean="0"/>
              <a:t> la </a:t>
            </a:r>
            <a:r>
              <a:rPr lang="en-CA" dirty="0" err="1" smtClean="0"/>
              <a:t>pratique</a:t>
            </a:r>
            <a:r>
              <a:rPr lang="en-CA" dirty="0" smtClean="0"/>
              <a:t> et </a:t>
            </a:r>
            <a:r>
              <a:rPr lang="en-CA" dirty="0" err="1" smtClean="0"/>
              <a:t>fournissent</a:t>
            </a:r>
            <a:r>
              <a:rPr lang="en-CA" dirty="0" smtClean="0"/>
              <a:t> </a:t>
            </a:r>
            <a:r>
              <a:rPr lang="en-CA" dirty="0" err="1" smtClean="0"/>
              <a:t>une</a:t>
            </a:r>
            <a:r>
              <a:rPr lang="en-CA" dirty="0" smtClean="0"/>
              <a:t> </a:t>
            </a:r>
            <a:r>
              <a:rPr lang="en-CA" dirty="0" err="1" smtClean="0"/>
              <a:t>rétroaction</a:t>
            </a:r>
            <a:r>
              <a:rPr lang="en-CA" dirty="0" smtClean="0"/>
              <a:t> </a:t>
            </a:r>
            <a:r>
              <a:rPr lang="en-CA" dirty="0" err="1" smtClean="0"/>
              <a:t>écrite</a:t>
            </a:r>
            <a:r>
              <a:rPr lang="en-CA" dirty="0" smtClean="0"/>
              <a:t> et </a:t>
            </a:r>
            <a:r>
              <a:rPr lang="en-CA" dirty="0" err="1" smtClean="0"/>
              <a:t>verbale</a:t>
            </a:r>
            <a:r>
              <a:rPr lang="en-CA" dirty="0" smtClean="0"/>
              <a:t> </a:t>
            </a:r>
            <a:r>
              <a:rPr lang="en-CA" dirty="0" err="1" smtClean="0"/>
              <a:t>afin</a:t>
            </a:r>
            <a:r>
              <a:rPr lang="en-CA" dirty="0" smtClean="0"/>
              <a:t> de </a:t>
            </a:r>
            <a:r>
              <a:rPr lang="en-CA" dirty="0" err="1" smtClean="0"/>
              <a:t>favoriser</a:t>
            </a:r>
            <a:r>
              <a:rPr lang="en-CA" dirty="0" smtClean="0"/>
              <a:t> le </a:t>
            </a:r>
            <a:r>
              <a:rPr lang="en-CA" dirty="0" err="1" smtClean="0"/>
              <a:t>développement</a:t>
            </a:r>
            <a:r>
              <a:rPr lang="en-CA" dirty="0" smtClean="0"/>
              <a:t> de </a:t>
            </a:r>
            <a:r>
              <a:rPr lang="en-CA" dirty="0" err="1" smtClean="0"/>
              <a:t>l’apprenant</a:t>
            </a:r>
            <a:r>
              <a:rPr lang="en-CA" dirty="0" smtClean="0"/>
              <a:t>. </a:t>
            </a:r>
            <a:r>
              <a:rPr lang="en-CA" dirty="0" err="1" smtClean="0"/>
              <a:t>Lorsque</a:t>
            </a:r>
            <a:r>
              <a:rPr lang="en-CA" dirty="0" smtClean="0"/>
              <a:t> le </a:t>
            </a:r>
            <a:r>
              <a:rPr lang="en-CA" dirty="0" err="1" smtClean="0"/>
              <a:t>processus</a:t>
            </a:r>
            <a:r>
              <a:rPr lang="en-CA" dirty="0" smtClean="0"/>
              <a:t> RA-OCD </a:t>
            </a:r>
            <a:r>
              <a:rPr lang="en-CA" dirty="0" err="1" smtClean="0"/>
              <a:t>est</a:t>
            </a:r>
            <a:r>
              <a:rPr lang="en-CA" dirty="0" smtClean="0"/>
              <a:t> </a:t>
            </a:r>
            <a:r>
              <a:rPr lang="en-CA" dirty="0" err="1" smtClean="0"/>
              <a:t>utilisé</a:t>
            </a:r>
            <a:r>
              <a:rPr lang="en-CA" dirty="0" smtClean="0"/>
              <a:t> </a:t>
            </a:r>
            <a:r>
              <a:rPr lang="en-CA" dirty="0" err="1" smtClean="0"/>
              <a:t>correctement</a:t>
            </a:r>
            <a:r>
              <a:rPr lang="en-CA" dirty="0" smtClean="0"/>
              <a:t>, les </a:t>
            </a:r>
            <a:r>
              <a:rPr lang="en-CA" dirty="0" err="1" smtClean="0"/>
              <a:t>renseignements</a:t>
            </a:r>
            <a:r>
              <a:rPr lang="en-CA" dirty="0" smtClean="0"/>
              <a:t> </a:t>
            </a:r>
            <a:r>
              <a:rPr lang="en-CA" dirty="0" err="1" smtClean="0"/>
              <a:t>fournis</a:t>
            </a:r>
            <a:r>
              <a:rPr lang="en-CA" dirty="0" smtClean="0"/>
              <a:t> </a:t>
            </a:r>
            <a:r>
              <a:rPr lang="en-CA" dirty="0" err="1" smtClean="0"/>
              <a:t>sont</a:t>
            </a:r>
            <a:r>
              <a:rPr lang="en-CA" dirty="0" smtClean="0"/>
              <a:t> </a:t>
            </a:r>
            <a:r>
              <a:rPr lang="en-CA" dirty="0" err="1" smtClean="0"/>
              <a:t>extrêmement</a:t>
            </a:r>
            <a:r>
              <a:rPr lang="en-CA" dirty="0" smtClean="0"/>
              <a:t> </a:t>
            </a:r>
            <a:r>
              <a:rPr lang="en-CA" dirty="0" err="1" smtClean="0"/>
              <a:t>utiles</a:t>
            </a:r>
            <a:r>
              <a:rPr lang="en-CA" dirty="0" smtClean="0"/>
              <a:t> pour </a:t>
            </a:r>
            <a:r>
              <a:rPr lang="en-CA" dirty="0" err="1" smtClean="0"/>
              <a:t>l’apprentissage</a:t>
            </a:r>
            <a:r>
              <a:rPr lang="en-CA" dirty="0" smtClean="0"/>
              <a:t> du </a:t>
            </a:r>
            <a:r>
              <a:rPr lang="en-CA" dirty="0" err="1" smtClean="0"/>
              <a:t>résident</a:t>
            </a:r>
            <a:r>
              <a:rPr lang="en-CA" dirty="0" smtClean="0"/>
              <a:t>.   </a:t>
            </a:r>
          </a:p>
          <a:p>
            <a:endParaRPr lang="en-US" baseline="0" dirty="0" smtClean="0"/>
          </a:p>
          <a:p>
            <a:r>
              <a:rPr lang="en-CA" dirty="0" err="1" smtClean="0"/>
              <a:t>Voici</a:t>
            </a:r>
            <a:r>
              <a:rPr lang="en-CA" dirty="0" smtClean="0"/>
              <a:t> les </a:t>
            </a:r>
            <a:r>
              <a:rPr lang="en-CA" dirty="0" err="1" smtClean="0"/>
              <a:t>étapes</a:t>
            </a:r>
            <a:r>
              <a:rPr lang="en-CA" dirty="0" smtClean="0"/>
              <a:t> du </a:t>
            </a:r>
            <a:r>
              <a:rPr lang="en-CA" dirty="0" err="1" smtClean="0"/>
              <a:t>processus</a:t>
            </a:r>
            <a:r>
              <a:rPr lang="en-CA" dirty="0" smtClean="0"/>
              <a:t> :  </a:t>
            </a:r>
          </a:p>
          <a:p>
            <a:pPr marL="0" indent="0">
              <a:buFont typeface="+mj-lt"/>
              <a:buNone/>
            </a:pPr>
            <a:r>
              <a:rPr lang="en-CA" baseline="0" dirty="0" smtClean="0"/>
              <a:t>1) R : </a:t>
            </a:r>
            <a:r>
              <a:rPr lang="en-CA" baseline="0" dirty="0" err="1" smtClean="0"/>
              <a:t>Établir</a:t>
            </a:r>
            <a:r>
              <a:rPr lang="en-CA" baseline="0" dirty="0" smtClean="0"/>
              <a:t> un « Rapport » </a:t>
            </a:r>
            <a:r>
              <a:rPr lang="en-CA" baseline="0" dirty="0" err="1" smtClean="0"/>
              <a:t>pédagogique</a:t>
            </a:r>
            <a:r>
              <a:rPr lang="en-CA" baseline="0" dirty="0" smtClean="0"/>
              <a:t> entre le </a:t>
            </a:r>
            <a:r>
              <a:rPr lang="en-CA" baseline="0" dirty="0" err="1" smtClean="0"/>
              <a:t>résident</a:t>
            </a:r>
            <a:r>
              <a:rPr lang="en-CA" baseline="0" dirty="0" smtClean="0"/>
              <a:t> et le </a:t>
            </a:r>
            <a:r>
              <a:rPr lang="en-CA" baseline="0" dirty="0" err="1" smtClean="0"/>
              <a:t>clinicien</a:t>
            </a:r>
            <a:r>
              <a:rPr lang="en-CA" baseline="0" dirty="0" smtClean="0"/>
              <a:t>; un </a:t>
            </a:r>
            <a:r>
              <a:rPr lang="en-CA" baseline="0" dirty="0" err="1" smtClean="0"/>
              <a:t>partenariat</a:t>
            </a:r>
            <a:r>
              <a:rPr lang="en-CA" baseline="0" dirty="0" smtClean="0"/>
              <a:t> </a:t>
            </a:r>
            <a:r>
              <a:rPr lang="en-CA" baseline="0" dirty="0" err="1" smtClean="0"/>
              <a:t>ou</a:t>
            </a:r>
            <a:r>
              <a:rPr lang="en-CA" baseline="0" dirty="0" smtClean="0"/>
              <a:t> </a:t>
            </a:r>
            <a:r>
              <a:rPr lang="en-CA" baseline="0" dirty="0" err="1" smtClean="0"/>
              <a:t>une</a:t>
            </a:r>
            <a:r>
              <a:rPr lang="en-CA" baseline="0" dirty="0" smtClean="0"/>
              <a:t> alliance;</a:t>
            </a:r>
          </a:p>
          <a:p>
            <a:pPr marL="0" indent="0">
              <a:buNone/>
            </a:pPr>
            <a:r>
              <a:rPr lang="en-US" dirty="0" smtClean="0"/>
              <a:t>2) A : </a:t>
            </a:r>
            <a:r>
              <a:rPr lang="en-US" dirty="0" err="1" smtClean="0"/>
              <a:t>Déterminer</a:t>
            </a:r>
            <a:r>
              <a:rPr lang="en-US" dirty="0" smtClean="0"/>
              <a:t> les « </a:t>
            </a:r>
            <a:r>
              <a:rPr lang="en-US" dirty="0" err="1" smtClean="0"/>
              <a:t>Attentes</a:t>
            </a:r>
            <a:r>
              <a:rPr lang="en-US" dirty="0" smtClean="0"/>
              <a:t> » de la rencontre;</a:t>
            </a:r>
          </a:p>
          <a:p>
            <a:pPr marL="228600" indent="-228600">
              <a:buNone/>
            </a:pPr>
            <a:endParaRPr lang="en-US" dirty="0" smtClean="0"/>
          </a:p>
          <a:p>
            <a:pPr marL="228600" indent="-228600">
              <a:buNone/>
            </a:pPr>
            <a:r>
              <a:rPr lang="en-US" baseline="0" dirty="0" err="1" smtClean="0"/>
              <a:t>Ces</a:t>
            </a:r>
            <a:r>
              <a:rPr lang="en-US" baseline="0" dirty="0" smtClean="0"/>
              <a:t> </a:t>
            </a:r>
            <a:r>
              <a:rPr lang="en-US" baseline="0" dirty="0" err="1" smtClean="0"/>
              <a:t>deux</a:t>
            </a:r>
            <a:r>
              <a:rPr lang="en-US" baseline="0" dirty="0" smtClean="0"/>
              <a:t> premières </a:t>
            </a:r>
            <a:r>
              <a:rPr lang="en-US" baseline="0" dirty="0" err="1" smtClean="0"/>
              <a:t>étapes</a:t>
            </a:r>
            <a:r>
              <a:rPr lang="en-US" baseline="0" dirty="0" smtClean="0"/>
              <a:t> ne </a:t>
            </a:r>
            <a:r>
              <a:rPr lang="en-US" baseline="0" dirty="0" err="1" smtClean="0"/>
              <a:t>doivent</a:t>
            </a:r>
            <a:r>
              <a:rPr lang="en-US" baseline="0" dirty="0" smtClean="0"/>
              <a:t> </a:t>
            </a:r>
            <a:r>
              <a:rPr lang="en-US" baseline="0" dirty="0" err="1" smtClean="0"/>
              <a:t>durer</a:t>
            </a:r>
            <a:r>
              <a:rPr lang="en-US" baseline="0" dirty="0" smtClean="0"/>
              <a:t> que </a:t>
            </a:r>
            <a:r>
              <a:rPr lang="en-US" baseline="0" dirty="0" err="1" smtClean="0"/>
              <a:t>quelques</a:t>
            </a:r>
            <a:r>
              <a:rPr lang="en-US" baseline="0" dirty="0" smtClean="0"/>
              <a:t> minutes.</a:t>
            </a:r>
          </a:p>
          <a:p>
            <a:pPr marL="228600" indent="-228600">
              <a:buNone/>
            </a:pPr>
            <a:endParaRPr lang="en-US" dirty="0" smtClean="0"/>
          </a:p>
          <a:p>
            <a:r>
              <a:rPr lang="en-US" dirty="0" smtClean="0"/>
              <a:t>3) O : « Observer » </a:t>
            </a:r>
            <a:r>
              <a:rPr lang="en-US" dirty="0" err="1" smtClean="0"/>
              <a:t>une</a:t>
            </a:r>
            <a:r>
              <a:rPr lang="en-US" dirty="0" smtClean="0"/>
              <a:t> </a:t>
            </a:r>
            <a:r>
              <a:rPr lang="en-US" dirty="0" err="1" smtClean="0"/>
              <a:t>tâche</a:t>
            </a:r>
            <a:r>
              <a:rPr lang="en-US" dirty="0" smtClean="0"/>
              <a:t> </a:t>
            </a:r>
            <a:r>
              <a:rPr lang="en-US" dirty="0" err="1" smtClean="0"/>
              <a:t>effectuée</a:t>
            </a:r>
            <a:r>
              <a:rPr lang="en-US" dirty="0" smtClean="0"/>
              <a:t> par le </a:t>
            </a:r>
            <a:r>
              <a:rPr lang="en-US" dirty="0" err="1" smtClean="0"/>
              <a:t>résident</a:t>
            </a:r>
            <a:r>
              <a:rPr lang="en-US" dirty="0" smtClean="0"/>
              <a:t>;</a:t>
            </a:r>
          </a:p>
          <a:p>
            <a:r>
              <a:rPr lang="en-US" dirty="0" smtClean="0"/>
              <a:t>4) C : </a:t>
            </a:r>
            <a:r>
              <a:rPr lang="en-US" dirty="0" err="1" smtClean="0"/>
              <a:t>Établir</a:t>
            </a:r>
            <a:r>
              <a:rPr lang="en-US" dirty="0" smtClean="0"/>
              <a:t> </a:t>
            </a:r>
            <a:r>
              <a:rPr lang="en-US" dirty="0" err="1" smtClean="0"/>
              <a:t>une</a:t>
            </a:r>
            <a:r>
              <a:rPr lang="en-US" dirty="0" smtClean="0"/>
              <a:t> « </a:t>
            </a:r>
            <a:r>
              <a:rPr lang="en-US" dirty="0" smtClean="0"/>
              <a:t>conversation de Coaching </a:t>
            </a:r>
            <a:r>
              <a:rPr lang="en-US" dirty="0" smtClean="0"/>
              <a:t>» pour aider le </a:t>
            </a:r>
            <a:r>
              <a:rPr lang="en-US" dirty="0" err="1" smtClean="0"/>
              <a:t>résident</a:t>
            </a:r>
            <a:r>
              <a:rPr lang="en-US" dirty="0" smtClean="0"/>
              <a:t> à </a:t>
            </a:r>
            <a:r>
              <a:rPr lang="en-US" dirty="0" err="1" smtClean="0"/>
              <a:t>s’améliorer</a:t>
            </a:r>
            <a:r>
              <a:rPr lang="en-US" dirty="0" smtClean="0"/>
              <a:t> (le « coaching »);</a:t>
            </a:r>
          </a:p>
          <a:p>
            <a:pPr marL="0" marR="0" indent="0" algn="l" defTabSz="914060" rtl="0" eaLnBrk="1" fontAlgn="auto" latinLnBrk="0" hangingPunct="1">
              <a:lnSpc>
                <a:spcPct val="100000"/>
              </a:lnSpc>
              <a:spcBef>
                <a:spcPct val="0"/>
              </a:spcBef>
              <a:spcAft>
                <a:spcPct val="0"/>
              </a:spcAft>
              <a:buClrTx/>
              <a:buSzTx/>
              <a:buFontTx/>
              <a:buNone/>
              <a:defRPr/>
            </a:pPr>
            <a:r>
              <a:rPr lang="en-US" dirty="0" smtClean="0"/>
              <a:t>5) D : « Documentation » d’un résumé du dialogue qui </a:t>
            </a:r>
            <a:r>
              <a:rPr lang="en-US" dirty="0" err="1" smtClean="0"/>
              <a:t>s’est</a:t>
            </a:r>
            <a:r>
              <a:rPr lang="en-US" dirty="0" smtClean="0"/>
              <a:t> </a:t>
            </a:r>
            <a:r>
              <a:rPr lang="en-US" dirty="0" err="1" smtClean="0"/>
              <a:t>établi</a:t>
            </a:r>
            <a:r>
              <a:rPr lang="en-US" dirty="0" smtClean="0"/>
              <a:t>, </a:t>
            </a:r>
            <a:r>
              <a:rPr lang="en-US" dirty="0" err="1" smtClean="0"/>
              <a:t>afin</a:t>
            </a:r>
            <a:r>
              <a:rPr lang="en-US" dirty="0" smtClean="0"/>
              <a:t> que le </a:t>
            </a:r>
            <a:r>
              <a:rPr lang="en-US" dirty="0" err="1" smtClean="0"/>
              <a:t>résident</a:t>
            </a:r>
            <a:r>
              <a:rPr lang="en-US" dirty="0" smtClean="0"/>
              <a:t> </a:t>
            </a:r>
            <a:r>
              <a:rPr lang="en-US" dirty="0" err="1" smtClean="0"/>
              <a:t>puisse</a:t>
            </a:r>
            <a:r>
              <a:rPr lang="en-US" dirty="0" smtClean="0"/>
              <a:t> </a:t>
            </a:r>
            <a:r>
              <a:rPr lang="en-US" dirty="0" err="1" smtClean="0"/>
              <a:t>constituer</a:t>
            </a:r>
            <a:r>
              <a:rPr lang="en-US" dirty="0" smtClean="0"/>
              <a:t> un portfolio </a:t>
            </a:r>
            <a:r>
              <a:rPr lang="en-US" dirty="0" err="1" smtClean="0"/>
              <a:t>d’observations</a:t>
            </a:r>
            <a:r>
              <a:rPr lang="en-US" dirty="0" smtClean="0"/>
              <a:t> </a:t>
            </a:r>
            <a:r>
              <a:rPr lang="en-US" dirty="0" err="1" smtClean="0"/>
              <a:t>montrant</a:t>
            </a:r>
            <a:r>
              <a:rPr lang="en-US" dirty="0" smtClean="0"/>
              <a:t> les </a:t>
            </a:r>
            <a:r>
              <a:rPr lang="en-US" dirty="0" err="1" smtClean="0"/>
              <a:t>progrès</a:t>
            </a:r>
            <a:r>
              <a:rPr lang="en-US" dirty="0" smtClean="0"/>
              <a:t> </a:t>
            </a:r>
            <a:r>
              <a:rPr lang="en-US" dirty="0" err="1" smtClean="0"/>
              <a:t>réalisés</a:t>
            </a:r>
            <a:r>
              <a:rPr lang="en-US" dirty="0" smtClean="0"/>
              <a:t> et les points à </a:t>
            </a:r>
            <a:r>
              <a:rPr lang="en-US" dirty="0" err="1" smtClean="0"/>
              <a:t>améliorer</a:t>
            </a:r>
            <a:r>
              <a:rPr lang="en-US" dirty="0" smtClean="0"/>
              <a:t>. La </a:t>
            </a:r>
            <a:r>
              <a:rPr lang="en-US" dirty="0" err="1" smtClean="0"/>
              <a:t>rétroaction</a:t>
            </a:r>
            <a:r>
              <a:rPr lang="en-US" dirty="0" smtClean="0"/>
              <a:t> </a:t>
            </a:r>
            <a:r>
              <a:rPr lang="en-US" dirty="0" err="1" smtClean="0"/>
              <a:t>est</a:t>
            </a:r>
            <a:r>
              <a:rPr lang="en-US" dirty="0" smtClean="0"/>
              <a:t> </a:t>
            </a:r>
            <a:r>
              <a:rPr lang="en-US" dirty="0" err="1" smtClean="0"/>
              <a:t>consignée</a:t>
            </a:r>
            <a:r>
              <a:rPr lang="en-US" dirty="0" smtClean="0"/>
              <a:t> </a:t>
            </a:r>
            <a:r>
              <a:rPr lang="en-US" dirty="0" err="1" smtClean="0"/>
              <a:t>dans</a:t>
            </a:r>
            <a:r>
              <a:rPr lang="en-US" dirty="0" smtClean="0"/>
              <a:t> </a:t>
            </a:r>
            <a:r>
              <a:rPr lang="en-US" dirty="0" err="1" smtClean="0"/>
              <a:t>différents</a:t>
            </a:r>
            <a:r>
              <a:rPr lang="en-US" dirty="0" smtClean="0"/>
              <a:t> </a:t>
            </a:r>
            <a:r>
              <a:rPr lang="en-US" dirty="0" err="1" smtClean="0"/>
              <a:t>outils</a:t>
            </a:r>
            <a:r>
              <a:rPr lang="en-US" dirty="0" smtClean="0"/>
              <a:t> </a:t>
            </a:r>
            <a:r>
              <a:rPr lang="en-US" dirty="0" err="1" smtClean="0"/>
              <a:t>d’évaluation</a:t>
            </a:r>
            <a:r>
              <a:rPr lang="en-US" dirty="0" smtClean="0"/>
              <a:t> </a:t>
            </a:r>
            <a:r>
              <a:rPr lang="en-US" dirty="0" err="1" smtClean="0"/>
              <a:t>en</a:t>
            </a:r>
            <a:r>
              <a:rPr lang="en-US" dirty="0" smtClean="0"/>
              <a:t> milieu de travail (EMT) </a:t>
            </a:r>
            <a:r>
              <a:rPr lang="en-US" dirty="0" err="1" smtClean="0"/>
              <a:t>choisis</a:t>
            </a:r>
            <a:r>
              <a:rPr lang="en-US" dirty="0" smtClean="0"/>
              <a:t> par les </a:t>
            </a:r>
            <a:r>
              <a:rPr lang="en-US" dirty="0" err="1" smtClean="0"/>
              <a:t>comités</a:t>
            </a:r>
            <a:r>
              <a:rPr lang="en-US" dirty="0" smtClean="0"/>
              <a:t> de </a:t>
            </a:r>
            <a:r>
              <a:rPr lang="en-US" dirty="0" err="1" smtClean="0"/>
              <a:t>spécialité</a:t>
            </a:r>
            <a:r>
              <a:rPr lang="en-US" dirty="0" smtClean="0"/>
              <a:t> et les </a:t>
            </a:r>
            <a:r>
              <a:rPr lang="en-US" dirty="0" err="1" smtClean="0"/>
              <a:t>programmes</a:t>
            </a:r>
            <a:r>
              <a:rPr lang="en-US" dirty="0" smtClean="0"/>
              <a:t>. </a:t>
            </a:r>
            <a:r>
              <a:rPr lang="en-US" dirty="0" err="1" smtClean="0"/>
              <a:t>Dans</a:t>
            </a:r>
            <a:r>
              <a:rPr lang="en-US" dirty="0" smtClean="0"/>
              <a:t> </a:t>
            </a:r>
            <a:r>
              <a:rPr lang="en-US" dirty="0" err="1" smtClean="0"/>
              <a:t>ces</a:t>
            </a:r>
            <a:r>
              <a:rPr lang="en-US" dirty="0" smtClean="0"/>
              <a:t> </a:t>
            </a:r>
            <a:r>
              <a:rPr lang="en-US" dirty="0" err="1" smtClean="0"/>
              <a:t>outils</a:t>
            </a:r>
            <a:r>
              <a:rPr lang="en-US" dirty="0" smtClean="0"/>
              <a:t>, les </a:t>
            </a:r>
            <a:r>
              <a:rPr lang="en-US" dirty="0" err="1" smtClean="0"/>
              <a:t>enseignants</a:t>
            </a:r>
            <a:r>
              <a:rPr lang="en-US" dirty="0" smtClean="0"/>
              <a:t> </a:t>
            </a:r>
            <a:r>
              <a:rPr lang="en-US" dirty="0" err="1" smtClean="0"/>
              <a:t>cliniques</a:t>
            </a:r>
            <a:r>
              <a:rPr lang="en-US" dirty="0" smtClean="0"/>
              <a:t> </a:t>
            </a:r>
            <a:r>
              <a:rPr lang="en-US" dirty="0" err="1" smtClean="0"/>
              <a:t>évaluent</a:t>
            </a:r>
            <a:r>
              <a:rPr lang="en-US" dirty="0" smtClean="0"/>
              <a:t> le </a:t>
            </a:r>
            <a:r>
              <a:rPr lang="en-US" dirty="0" err="1" smtClean="0"/>
              <a:t>rendement</a:t>
            </a:r>
            <a:r>
              <a:rPr lang="en-US" dirty="0" smtClean="0"/>
              <a:t> de </a:t>
            </a:r>
            <a:r>
              <a:rPr lang="en-US" dirty="0" err="1" smtClean="0"/>
              <a:t>l’apprenant</a:t>
            </a:r>
            <a:r>
              <a:rPr lang="en-US" dirty="0" smtClean="0"/>
              <a:t> </a:t>
            </a:r>
            <a:r>
              <a:rPr lang="en-US" dirty="0" err="1" smtClean="0"/>
              <a:t>dans</a:t>
            </a:r>
            <a:r>
              <a:rPr lang="en-US" dirty="0" smtClean="0"/>
              <a:t> la </a:t>
            </a:r>
            <a:r>
              <a:rPr lang="en-US" dirty="0" err="1" smtClean="0"/>
              <a:t>pratique</a:t>
            </a:r>
            <a:r>
              <a:rPr lang="en-US" dirty="0" smtClean="0"/>
              <a:t> au </a:t>
            </a:r>
            <a:r>
              <a:rPr lang="en-US" dirty="0" err="1" smtClean="0"/>
              <a:t>moyen</a:t>
            </a:r>
            <a:r>
              <a:rPr lang="en-US" dirty="0" smtClean="0"/>
              <a:t> </a:t>
            </a:r>
            <a:r>
              <a:rPr lang="en-US" dirty="0" err="1" smtClean="0"/>
              <a:t>d’échelles</a:t>
            </a:r>
            <a:r>
              <a:rPr lang="en-US" dirty="0" smtClean="0"/>
              <a:t> de </a:t>
            </a:r>
            <a:r>
              <a:rPr lang="en-US" dirty="0" err="1" smtClean="0"/>
              <a:t>confiance</a:t>
            </a:r>
            <a:r>
              <a:rPr lang="en-US" dirty="0" smtClean="0"/>
              <a:t> et de descriptions narratives </a:t>
            </a:r>
            <a:r>
              <a:rPr lang="en-US" dirty="0" err="1" smtClean="0"/>
              <a:t>détaillées</a:t>
            </a:r>
            <a:r>
              <a:rPr lang="en-US" dirty="0" smtClean="0"/>
              <a:t>.</a:t>
            </a:r>
          </a:p>
          <a:p>
            <a:endParaRPr lang="en-CA" dirty="0" smtClean="0"/>
          </a:p>
        </p:txBody>
      </p:sp>
      <p:sp>
        <p:nvSpPr>
          <p:cNvPr id="4" name="Slide Number Placeholder 3"/>
          <p:cNvSpPr>
            <a:spLocks noGrp="1"/>
          </p:cNvSpPr>
          <p:nvPr>
            <p:ph type="sldNum" sz="quarter" idx="10"/>
          </p:nvPr>
        </p:nvSpPr>
        <p:spPr/>
        <p:txBody>
          <a:bodyPr/>
          <a:lstStyle/>
          <a:p>
            <a:fld id="{C363E9D8-54C9-C64E-AA8F-4430CA68FE93}" type="slidenum">
              <a:rPr lang="en-US" smtClean="0">
                <a:solidFill>
                  <a:prstClr val="black"/>
                </a:solidFill>
              </a:rPr>
              <a:t>7</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55</a:t>
            </a:fld>
            <a:endParaRPr lang="en-US"/>
          </a:p>
        </p:txBody>
      </p:sp>
    </p:spTree>
    <p:extLst>
      <p:ext uri="{BB962C8B-B14F-4D97-AF65-F5344CB8AC3E}">
        <p14:creationId xmlns:p14="http://schemas.microsoft.com/office/powerpoint/2010/main" val="271729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56</a:t>
            </a:fld>
            <a:endParaRPr lang="en-US"/>
          </a:p>
        </p:txBody>
      </p:sp>
    </p:spTree>
    <p:extLst>
      <p:ext uri="{BB962C8B-B14F-4D97-AF65-F5344CB8AC3E}">
        <p14:creationId xmlns:p14="http://schemas.microsoft.com/office/powerpoint/2010/main" val="3056815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57</a:t>
            </a:fld>
            <a:endParaRPr lang="en-US"/>
          </a:p>
        </p:txBody>
      </p:sp>
    </p:spTree>
    <p:extLst>
      <p:ext uri="{BB962C8B-B14F-4D97-AF65-F5344CB8AC3E}">
        <p14:creationId xmlns:p14="http://schemas.microsoft.com/office/powerpoint/2010/main" val="2406648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58</a:t>
            </a:fld>
            <a:endParaRPr lang="en-US"/>
          </a:p>
        </p:txBody>
      </p:sp>
    </p:spTree>
    <p:extLst>
      <p:ext uri="{BB962C8B-B14F-4D97-AF65-F5344CB8AC3E}">
        <p14:creationId xmlns:p14="http://schemas.microsoft.com/office/powerpoint/2010/main" val="1340314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59</a:t>
            </a:fld>
            <a:endParaRPr lang="en-US"/>
          </a:p>
        </p:txBody>
      </p:sp>
    </p:spTree>
    <p:extLst>
      <p:ext uri="{BB962C8B-B14F-4D97-AF65-F5344CB8AC3E}">
        <p14:creationId xmlns:p14="http://schemas.microsoft.com/office/powerpoint/2010/main" val="337656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Cette diapo aide à comprendre où l’évaluation se situe dans le modèle. Ici, l’« évaluation » est la décision que vous prenez au sujet de la qualité du rendement observé. Il ne s’agit pas d’une évaluation sommative, mais plutôt de déterminer si une tâche a été bien exécutée ou non; et d’offrir du coaching à l’apprenant pour l’aider à s’améliorer.</a:t>
            </a:r>
          </a:p>
          <a:p>
            <a:endParaRPr lang="en-CA" dirty="0"/>
          </a:p>
        </p:txBody>
      </p:sp>
      <p:sp>
        <p:nvSpPr>
          <p:cNvPr id="4" name="Slide Number Placeholder 3"/>
          <p:cNvSpPr>
            <a:spLocks noGrp="1"/>
          </p:cNvSpPr>
          <p:nvPr>
            <p:ph type="sldNum" sz="quarter" idx="10"/>
          </p:nvPr>
        </p:nvSpPr>
        <p:spPr/>
        <p:txBody>
          <a:bodyPr/>
          <a:lstStyle/>
          <a:p>
            <a:fld id="{C363E9D8-54C9-C64E-AA8F-4430CA68FE93}" type="slidenum">
              <a:rPr lang="en-US" smtClean="0"/>
              <a:t>8</a:t>
            </a:fld>
            <a:endParaRPr lang="en-US"/>
          </a:p>
        </p:txBody>
      </p:sp>
    </p:spTree>
    <p:extLst>
      <p:ext uri="{BB962C8B-B14F-4D97-AF65-F5344CB8AC3E}">
        <p14:creationId xmlns:p14="http://schemas.microsoft.com/office/powerpoint/2010/main" val="346543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717550" y="1162050"/>
            <a:ext cx="5575300" cy="3136900"/>
          </a:xfrm>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12" charset="0"/>
              </a:rPr>
              <a:t>La </a:t>
            </a:r>
            <a:r>
              <a:rPr lang="en-US" altLang="en-US" dirty="0" err="1" smtClean="0">
                <a:latin typeface="Times" pitchFamily="-112" charset="0"/>
              </a:rPr>
              <a:t>présentation</a:t>
            </a:r>
            <a:r>
              <a:rPr lang="en-US" altLang="en-US" dirty="0" smtClean="0">
                <a:latin typeface="Times" pitchFamily="-112" charset="0"/>
              </a:rPr>
              <a:t> </a:t>
            </a:r>
            <a:r>
              <a:rPr lang="en-US" altLang="en-US" dirty="0" err="1" smtClean="0">
                <a:latin typeface="Times" pitchFamily="-112" charset="0"/>
              </a:rPr>
              <a:t>porte</a:t>
            </a:r>
            <a:r>
              <a:rPr lang="en-US" altLang="en-US" dirty="0" smtClean="0">
                <a:latin typeface="Times" pitchFamily="-112" charset="0"/>
              </a:rPr>
              <a:t> sur </a:t>
            </a:r>
            <a:r>
              <a:rPr lang="en-US" altLang="en-US" dirty="0" err="1" smtClean="0">
                <a:latin typeface="Times" pitchFamily="-112" charset="0"/>
              </a:rPr>
              <a:t>ces</a:t>
            </a:r>
            <a:r>
              <a:rPr lang="en-US" altLang="en-US" dirty="0" smtClean="0">
                <a:latin typeface="Times" pitchFamily="-112" charset="0"/>
              </a:rPr>
              <a:t> trois </a:t>
            </a:r>
            <a:r>
              <a:rPr lang="en-US" altLang="en-US" dirty="0" err="1" smtClean="0">
                <a:latin typeface="Times" pitchFamily="-112" charset="0"/>
              </a:rPr>
              <a:t>sujets</a:t>
            </a:r>
            <a:r>
              <a:rPr lang="en-US" altLang="en-US" dirty="0" smtClean="0">
                <a:latin typeface="Times" pitchFamily="-112" charset="0"/>
              </a:rPr>
              <a:t>.</a:t>
            </a: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2" charset="0"/>
                <a:ea typeface="ＭＳ Ｐゴシック" pitchFamily="-112" charset="-128"/>
              </a:defRPr>
            </a:lvl1pPr>
            <a:lvl2pPr marL="742909" indent="-285734">
              <a:defRPr sz="2400">
                <a:solidFill>
                  <a:schemeClr val="tx1"/>
                </a:solidFill>
                <a:latin typeface="Times" pitchFamily="-112" charset="0"/>
                <a:ea typeface="ＭＳ Ｐゴシック" pitchFamily="-112" charset="-128"/>
              </a:defRPr>
            </a:lvl2pPr>
            <a:lvl3pPr marL="1142937" indent="-228587">
              <a:defRPr sz="2400">
                <a:solidFill>
                  <a:schemeClr val="tx1"/>
                </a:solidFill>
                <a:latin typeface="Times" pitchFamily="-112" charset="0"/>
                <a:ea typeface="ＭＳ Ｐゴシック" pitchFamily="-112" charset="-128"/>
              </a:defRPr>
            </a:lvl3pPr>
            <a:lvl4pPr marL="1600111" indent="-228587">
              <a:defRPr sz="2400">
                <a:solidFill>
                  <a:schemeClr val="tx1"/>
                </a:solidFill>
                <a:latin typeface="Times" pitchFamily="-112" charset="0"/>
                <a:ea typeface="ＭＳ Ｐゴシック" pitchFamily="-112" charset="-128"/>
              </a:defRPr>
            </a:lvl4pPr>
            <a:lvl5pPr marL="2057287" indent="-228587">
              <a:defRPr sz="2400">
                <a:solidFill>
                  <a:schemeClr val="tx1"/>
                </a:solidFill>
                <a:latin typeface="Times" pitchFamily="-112" charset="0"/>
                <a:ea typeface="ＭＳ Ｐゴシック" pitchFamily="-112" charset="-128"/>
              </a:defRPr>
            </a:lvl5pPr>
            <a:lvl6pPr marL="251446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6pPr>
            <a:lvl7pPr marL="297163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7pPr>
            <a:lvl8pPr marL="3428811"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8pPr>
            <a:lvl9pPr marL="3885985" indent="-228587" eaLnBrk="0" fontAlgn="base" hangingPunct="0">
              <a:spcBef>
                <a:spcPct val="0"/>
              </a:spcBef>
              <a:spcAft>
                <a:spcPct val="0"/>
              </a:spcAft>
              <a:defRPr sz="2400">
                <a:solidFill>
                  <a:schemeClr val="tx1"/>
                </a:solidFill>
                <a:latin typeface="Times" pitchFamily="-112" charset="0"/>
                <a:ea typeface="ＭＳ Ｐゴシック" pitchFamily="-112" charset="-128"/>
              </a:defRPr>
            </a:lvl9pPr>
          </a:lstStyle>
          <a:p>
            <a:fld id="{58023B98-5916-4E2C-A0FD-66074EC96154}" type="slidenum">
              <a:rPr lang="en-US" altLang="en-US" sz="1200"/>
              <a:t>9</a:t>
            </a:fld>
            <a:endParaRPr lang="en-US" altLang="en-US" sz="1200"/>
          </a:p>
        </p:txBody>
      </p:sp>
    </p:spTree>
    <p:extLst>
      <p:ext uri="{BB962C8B-B14F-4D97-AF65-F5344CB8AC3E}">
        <p14:creationId xmlns:p14="http://schemas.microsoft.com/office/powerpoint/2010/main" val="33877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363E9D8-54C9-C64E-AA8F-4430CA68FE93}" type="slidenum">
              <a:rPr lang="en-US" smtClean="0"/>
              <a:t>10</a:t>
            </a:fld>
            <a:endParaRPr lang="en-US"/>
          </a:p>
        </p:txBody>
      </p:sp>
    </p:spTree>
    <p:extLst>
      <p:ext uri="{BB962C8B-B14F-4D97-AF65-F5344CB8AC3E}">
        <p14:creationId xmlns:p14="http://schemas.microsoft.com/office/powerpoint/2010/main" val="321527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Cette</a:t>
            </a:r>
            <a:r>
              <a:rPr lang="en-CA" dirty="0" smtClean="0"/>
              <a:t> </a:t>
            </a:r>
            <a:r>
              <a:rPr lang="en-CA" dirty="0" err="1" smtClean="0"/>
              <a:t>diapositive</a:t>
            </a:r>
            <a:r>
              <a:rPr lang="en-CA" dirty="0" smtClean="0"/>
              <a:t> </a:t>
            </a:r>
            <a:r>
              <a:rPr lang="en-CA" dirty="0" err="1" smtClean="0"/>
              <a:t>montre</a:t>
            </a:r>
            <a:r>
              <a:rPr lang="en-CA" dirty="0" smtClean="0"/>
              <a:t> que la </a:t>
            </a:r>
            <a:r>
              <a:rPr lang="en-CA" dirty="0" err="1" smtClean="0"/>
              <a:t>plupart</a:t>
            </a:r>
            <a:r>
              <a:rPr lang="en-CA" dirty="0" smtClean="0"/>
              <a:t> de </a:t>
            </a:r>
            <a:r>
              <a:rPr lang="en-CA" dirty="0" err="1" smtClean="0"/>
              <a:t>nos</a:t>
            </a:r>
            <a:r>
              <a:rPr lang="en-CA" dirty="0" smtClean="0"/>
              <a:t> </a:t>
            </a:r>
            <a:r>
              <a:rPr lang="en-CA" dirty="0" err="1" smtClean="0"/>
              <a:t>méthodes</a:t>
            </a:r>
            <a:r>
              <a:rPr lang="en-CA" dirty="0" smtClean="0"/>
              <a:t> </a:t>
            </a:r>
            <a:r>
              <a:rPr lang="en-CA" dirty="0" err="1" smtClean="0"/>
              <a:t>d’évaluation</a:t>
            </a:r>
            <a:r>
              <a:rPr lang="en-CA" dirty="0" smtClean="0"/>
              <a:t> </a:t>
            </a:r>
            <a:r>
              <a:rPr lang="en-CA" dirty="0" err="1" smtClean="0"/>
              <a:t>courantes</a:t>
            </a:r>
            <a:r>
              <a:rPr lang="en-CA" dirty="0" smtClean="0"/>
              <a:t> ne portent pas sur les </a:t>
            </a:r>
            <a:r>
              <a:rPr lang="en-CA" dirty="0" err="1" smtClean="0"/>
              <a:t>tâches</a:t>
            </a:r>
            <a:r>
              <a:rPr lang="en-CA" dirty="0" smtClean="0"/>
              <a:t> </a:t>
            </a:r>
            <a:r>
              <a:rPr lang="en-CA" dirty="0" err="1" smtClean="0"/>
              <a:t>cliniques</a:t>
            </a:r>
            <a:r>
              <a:rPr lang="en-CA" dirty="0" smtClean="0"/>
              <a:t> </a:t>
            </a:r>
            <a:r>
              <a:rPr lang="en-CA" dirty="0" err="1" smtClean="0"/>
              <a:t>quotidiennes</a:t>
            </a:r>
            <a:r>
              <a:rPr lang="en-CA" dirty="0" smtClean="0"/>
              <a:t> des </a:t>
            </a:r>
            <a:r>
              <a:rPr lang="en-CA" dirty="0" err="1" smtClean="0"/>
              <a:t>stagiaires</a:t>
            </a:r>
            <a:r>
              <a:rPr lang="en-CA" dirty="0" smtClean="0"/>
              <a:t>. Nos </a:t>
            </a:r>
            <a:r>
              <a:rPr lang="en-CA" dirty="0" err="1" smtClean="0"/>
              <a:t>enseignants</a:t>
            </a:r>
            <a:r>
              <a:rPr lang="en-CA" dirty="0" smtClean="0"/>
              <a:t> </a:t>
            </a:r>
            <a:r>
              <a:rPr lang="en-CA" dirty="0" err="1" smtClean="0"/>
              <a:t>doivent</a:t>
            </a:r>
            <a:r>
              <a:rPr lang="en-CA" dirty="0" smtClean="0"/>
              <a:t> </a:t>
            </a:r>
            <a:r>
              <a:rPr lang="en-CA" dirty="0" err="1" smtClean="0"/>
              <a:t>comprendre</a:t>
            </a:r>
            <a:r>
              <a:rPr lang="en-CA" dirty="0" smtClean="0"/>
              <a:t> </a:t>
            </a:r>
            <a:r>
              <a:rPr lang="en-CA" dirty="0" err="1" smtClean="0"/>
              <a:t>l’importance</a:t>
            </a:r>
            <a:r>
              <a:rPr lang="en-CA" dirty="0" smtClean="0"/>
              <a:t> </a:t>
            </a:r>
            <a:r>
              <a:rPr lang="en-CA" dirty="0" err="1" smtClean="0"/>
              <a:t>d’évaluer</a:t>
            </a:r>
            <a:r>
              <a:rPr lang="en-CA" dirty="0" smtClean="0"/>
              <a:t> les </a:t>
            </a:r>
            <a:r>
              <a:rPr lang="en-CA" dirty="0" err="1" smtClean="0"/>
              <a:t>stagiaires</a:t>
            </a:r>
            <a:r>
              <a:rPr lang="en-CA" dirty="0" smtClean="0"/>
              <a:t> </a:t>
            </a:r>
            <a:r>
              <a:rPr lang="en-CA" dirty="0" err="1" smtClean="0"/>
              <a:t>dans</a:t>
            </a:r>
            <a:r>
              <a:rPr lang="en-CA" dirty="0" smtClean="0"/>
              <a:t> le milieu </a:t>
            </a:r>
            <a:r>
              <a:rPr lang="en-CA" dirty="0" err="1" smtClean="0"/>
              <a:t>clinique</a:t>
            </a:r>
            <a:r>
              <a:rPr lang="en-CA" dirty="0" smtClean="0"/>
              <a:t> </a:t>
            </a:r>
            <a:r>
              <a:rPr lang="en-CA" dirty="0" err="1" smtClean="0"/>
              <a:t>réel</a:t>
            </a:r>
            <a:r>
              <a:rPr lang="en-CA" dirty="0" smtClean="0"/>
              <a:t> pour </a:t>
            </a:r>
            <a:r>
              <a:rPr lang="en-CA" dirty="0" err="1" smtClean="0"/>
              <a:t>s’assurer</a:t>
            </a:r>
            <a:r>
              <a:rPr lang="en-CA" dirty="0" smtClean="0"/>
              <a:t> </a:t>
            </a:r>
            <a:r>
              <a:rPr lang="en-CA" dirty="0" err="1" smtClean="0"/>
              <a:t>qu’ils</a:t>
            </a:r>
            <a:r>
              <a:rPr lang="en-CA" dirty="0" smtClean="0"/>
              <a:t> </a:t>
            </a:r>
            <a:r>
              <a:rPr lang="en-CA" dirty="0" err="1" smtClean="0"/>
              <a:t>exécutent</a:t>
            </a:r>
            <a:r>
              <a:rPr lang="en-CA" dirty="0" smtClean="0"/>
              <a:t> </a:t>
            </a:r>
            <a:r>
              <a:rPr lang="en-CA" dirty="0" err="1" smtClean="0"/>
              <a:t>leurs</a:t>
            </a:r>
            <a:r>
              <a:rPr lang="en-CA" dirty="0" smtClean="0"/>
              <a:t> </a:t>
            </a:r>
            <a:r>
              <a:rPr lang="en-CA" dirty="0" err="1" smtClean="0"/>
              <a:t>tâches</a:t>
            </a:r>
            <a:r>
              <a:rPr lang="en-CA" dirty="0" smtClean="0"/>
              <a:t> de </a:t>
            </a:r>
            <a:r>
              <a:rPr lang="en-CA" dirty="0" err="1" smtClean="0"/>
              <a:t>manière</a:t>
            </a:r>
            <a:r>
              <a:rPr lang="en-CA" dirty="0" smtClean="0"/>
              <a:t> </a:t>
            </a:r>
            <a:r>
              <a:rPr lang="en-CA" dirty="0" err="1" smtClean="0"/>
              <a:t>compétente</a:t>
            </a:r>
            <a:r>
              <a:rPr lang="en-CA" dirty="0" smtClean="0"/>
              <a:t>.</a:t>
            </a:r>
          </a:p>
        </p:txBody>
      </p:sp>
      <p:sp>
        <p:nvSpPr>
          <p:cNvPr id="4" name="Slide Number Placeholder 3"/>
          <p:cNvSpPr>
            <a:spLocks noGrp="1"/>
          </p:cNvSpPr>
          <p:nvPr>
            <p:ph type="sldNum" sz="quarter" idx="10"/>
          </p:nvPr>
        </p:nvSpPr>
        <p:spPr/>
        <p:txBody>
          <a:bodyPr/>
          <a:lstStyle/>
          <a:p>
            <a:fld id="{E7CE4AE0-A378-644E-9F6B-377414FA5416}" type="slidenum">
              <a:rPr lang="en-US" smtClean="0"/>
              <a:t>11</a:t>
            </a:fld>
            <a:endParaRPr lang="en-US"/>
          </a:p>
        </p:txBody>
      </p:sp>
    </p:spTree>
    <p:extLst>
      <p:ext uri="{BB962C8B-B14F-4D97-AF65-F5344CB8AC3E}">
        <p14:creationId xmlns:p14="http://schemas.microsoft.com/office/powerpoint/2010/main" val="2328081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smtClean="0">
                <a:solidFill>
                  <a:srgbClr val="414F5C"/>
                </a:solidFill>
                <a:latin typeface="Verdana" charset="0"/>
                <a:ea typeface="Verdana" charset="0"/>
                <a:cs typeface="Verdana" charset="0"/>
              </a:rPr>
              <a:t>The best health for all. The best care for all.</a:t>
            </a:r>
            <a:endParaRPr lang="en-US" sz="160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a:blip r:embed="rId3"/>
          <a:srcRect l="19318"/>
          <a:stretch>
            <a:fillRect/>
          </a:stretch>
        </p:blipFill>
        <p:spPr>
          <a:xfrm>
            <a:off x="-1" y="0"/>
            <a:ext cx="3679755" cy="6858000"/>
          </a:xfrm>
          <a:prstGeom prst="rect">
            <a:avLst/>
          </a:prstGeom>
        </p:spPr>
      </p:pic>
      <p:sp>
        <p:nvSpPr>
          <p:cNvPr id="18"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a:p>
        </p:txBody>
      </p:sp>
      <p:sp>
        <p:nvSpPr>
          <p:cNvPr id="19"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7" name="Picture 6"/>
          <p:cNvPicPr>
            <a:picLocks noChangeAspect="1"/>
          </p:cNvPicPr>
          <p:nvPr userDrawn="1"/>
        </p:nvPicPr>
        <p:blipFill>
          <a:blip r:embed="rId4"/>
          <a:srcRect/>
          <a:stretch>
            <a:fillRect/>
          </a:stretch>
        </p:blipFill>
        <p:spPr>
          <a:xfrm>
            <a:off x="4154311" y="677333"/>
            <a:ext cx="3183114" cy="1364192"/>
          </a:xfrm>
          <a:prstGeom prst="rect">
            <a:avLst/>
          </a:prstGeom>
        </p:spPr>
      </p:pic>
    </p:spTree>
    <p:extLst>
      <p:ext uri="{BB962C8B-B14F-4D97-AF65-F5344CB8AC3E}">
        <p14:creationId xmlns:p14="http://schemas.microsoft.com/office/powerpoint/2010/main" val="19483917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8988" y="745067"/>
            <a:ext cx="9294812" cy="1407936"/>
          </a:xfrm>
        </p:spPr>
        <p:txBody>
          <a:bodyPr anchor="ct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2153003"/>
            <a:ext cx="6172200" cy="370804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8989" y="2153003"/>
            <a:ext cx="2964568" cy="3708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1A5C2-1454-E44A-A0DA-E9C1BB9A7A45}"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srcRect/>
          <a:stretch>
            <a:fillRect/>
          </a:stretch>
        </p:blipFill>
        <p:spPr>
          <a:xfrm>
            <a:off x="9296400" y="83638"/>
            <a:ext cx="2162951" cy="751739"/>
          </a:xfrm>
          <a:prstGeom prst="rect">
            <a:avLst/>
          </a:prstGeom>
        </p:spPr>
      </p:pic>
    </p:spTree>
    <p:extLst>
      <p:ext uri="{BB962C8B-B14F-4D97-AF65-F5344CB8AC3E}">
        <p14:creationId xmlns:p14="http://schemas.microsoft.com/office/powerpoint/2010/main" val="441095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0276" y="769938"/>
            <a:ext cx="9283524" cy="1420106"/>
          </a:xfrm>
        </p:spPr>
        <p:txBody>
          <a:bodyPr anchor="ct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2190044"/>
            <a:ext cx="6172200" cy="3671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68688" y="2190045"/>
            <a:ext cx="2943579" cy="3671006"/>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1A5C2-1454-E44A-A0DA-E9C1BB9A7A45}"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srcRect/>
          <a:stretch>
            <a:fillRect/>
          </a:stretch>
        </p:blipFill>
        <p:spPr>
          <a:xfrm>
            <a:off x="9296400" y="83638"/>
            <a:ext cx="2162951" cy="751739"/>
          </a:xfrm>
          <a:prstGeom prst="rect">
            <a:avLst/>
          </a:prstGeom>
        </p:spPr>
      </p:pic>
    </p:spTree>
    <p:extLst>
      <p:ext uri="{BB962C8B-B14F-4D97-AF65-F5344CB8AC3E}">
        <p14:creationId xmlns:p14="http://schemas.microsoft.com/office/powerpoint/2010/main" val="3732584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1A5C2-1454-E44A-A0DA-E9C1BB9A7A45}"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5A847-A378-904F-ACB7-6E9049E7A8F5}" type="slidenum">
              <a:rPr lang="en-US" smtClean="0"/>
              <a:t>‹#›</a:t>
            </a:fld>
            <a:endParaRPr lang="en-US"/>
          </a:p>
        </p:txBody>
      </p:sp>
      <p:pic>
        <p:nvPicPr>
          <p:cNvPr id="5" name="Picture 4"/>
          <p:cNvPicPr>
            <a:picLocks noChangeAspect="1"/>
          </p:cNvPicPr>
          <p:nvPr userDrawn="1"/>
        </p:nvPicPr>
        <p:blipFill>
          <a:blip r:embed="rId2"/>
          <a:srcRect/>
          <a:stretch>
            <a:fillRect/>
          </a:stretch>
        </p:blipFill>
        <p:spPr>
          <a:xfrm>
            <a:off x="8109656" y="6025641"/>
            <a:ext cx="3557016" cy="661416"/>
          </a:xfrm>
          <a:prstGeom prst="rect">
            <a:avLst/>
          </a:prstGeom>
        </p:spPr>
      </p:pic>
    </p:spTree>
    <p:extLst>
      <p:ext uri="{BB962C8B-B14F-4D97-AF65-F5344CB8AC3E}">
        <p14:creationId xmlns:p14="http://schemas.microsoft.com/office/powerpoint/2010/main" val="19175181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D1A5C2-1454-E44A-A0DA-E9C1BB9A7A4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sp>
        <p:nvSpPr>
          <p:cNvPr id="7"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smtClean="0"/>
              <a:t>Click to edit Master Thank You title style</a:t>
            </a:r>
            <a:endParaRPr lang="en-US"/>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srcRect/>
          <a:stretch>
            <a:fillRect/>
          </a:stretch>
        </p:blipFill>
        <p:spPr>
          <a:xfrm>
            <a:off x="8109656" y="6025641"/>
            <a:ext cx="3557016" cy="661416"/>
          </a:xfrm>
          <a:prstGeom prst="rect">
            <a:avLst/>
          </a:prstGeom>
        </p:spPr>
      </p:pic>
      <p:pic>
        <p:nvPicPr>
          <p:cNvPr id="13" name="Picture 12"/>
          <p:cNvPicPr>
            <a:picLocks noChangeAspect="1"/>
          </p:cNvPicPr>
          <p:nvPr userDrawn="1"/>
        </p:nvPicPr>
        <p:blipFill>
          <a:blip r:embed="rId4"/>
          <a:srcRect/>
          <a:stretch>
            <a:fillRect/>
          </a:stretch>
        </p:blipFill>
        <p:spPr>
          <a:xfrm>
            <a:off x="9296400" y="83638"/>
            <a:ext cx="2162951" cy="751739"/>
          </a:xfrm>
          <a:prstGeom prst="rect">
            <a:avLst/>
          </a:prstGeom>
        </p:spPr>
      </p:pic>
    </p:spTree>
    <p:extLst>
      <p:ext uri="{BB962C8B-B14F-4D97-AF65-F5344CB8AC3E}">
        <p14:creationId xmlns:p14="http://schemas.microsoft.com/office/powerpoint/2010/main" val="21155939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On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9318"/>
          <a:stretch/>
        </p:blipFill>
        <p:spPr>
          <a:xfrm>
            <a:off x="-1" y="0"/>
            <a:ext cx="3679755" cy="6858000"/>
          </a:xfrm>
          <a:prstGeom prst="rect">
            <a:avLst/>
          </a:prstGeom>
        </p:spPr>
      </p:pic>
      <p:sp>
        <p:nvSpPr>
          <p:cNvPr id="18"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dirty="0"/>
          </a:p>
        </p:txBody>
      </p:sp>
      <p:sp>
        <p:nvSpPr>
          <p:cNvPr id="19"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54311" y="677333"/>
            <a:ext cx="3183114" cy="1364192"/>
          </a:xfrm>
          <a:prstGeom prst="rect">
            <a:avLst/>
          </a:prstGeom>
        </p:spPr>
      </p:pic>
    </p:spTree>
    <p:extLst>
      <p:ext uri="{BB962C8B-B14F-4D97-AF65-F5344CB8AC3E}">
        <p14:creationId xmlns:p14="http://schemas.microsoft.com/office/powerpoint/2010/main" val="26907989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00"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4702" t="12937" b="7355"/>
          <a:stretch/>
        </p:blipFill>
        <p:spPr>
          <a:xfrm>
            <a:off x="-33867" y="2506133"/>
            <a:ext cx="3717996" cy="2156178"/>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13405" b="10333"/>
          <a:stretch/>
        </p:blipFill>
        <p:spPr>
          <a:xfrm>
            <a:off x="0" y="4989689"/>
            <a:ext cx="3684129" cy="1873955"/>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2785" t="2825" r="2886" b="13015"/>
          <a:stretch/>
        </p:blipFill>
        <p:spPr>
          <a:xfrm>
            <a:off x="0" y="-22579"/>
            <a:ext cx="3680178" cy="2190045"/>
          </a:xfrm>
          <a:prstGeom prst="rect">
            <a:avLst/>
          </a:prstGeom>
        </p:spPr>
      </p:pic>
      <p:sp>
        <p:nvSpPr>
          <p:cNvPr id="14"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dirty="0"/>
          </a:p>
        </p:txBody>
      </p:sp>
      <p:sp>
        <p:nvSpPr>
          <p:cNvPr id="15"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67100" y="677333"/>
            <a:ext cx="3183114" cy="1364192"/>
          </a:xfrm>
          <a:prstGeom prst="rect">
            <a:avLst/>
          </a:prstGeom>
        </p:spPr>
      </p:pic>
    </p:spTree>
    <p:extLst>
      <p:ext uri="{BB962C8B-B14F-4D97-AF65-F5344CB8AC3E}">
        <p14:creationId xmlns:p14="http://schemas.microsoft.com/office/powerpoint/2010/main" val="32636846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No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2427111" y="5888919"/>
            <a:ext cx="4955822" cy="338554"/>
          </a:xfrm>
          <a:prstGeom prst="rect">
            <a:avLst/>
          </a:prstGeom>
          <a:noFill/>
        </p:spPr>
        <p:txBody>
          <a:bodyPr wrap="square" rtlCol="0">
            <a:spAutoFit/>
          </a:bodyPr>
          <a:lstStyle/>
          <a:p>
            <a:r>
              <a:rPr lang="en-US" sz="1600" dirty="0" smtClean="0">
                <a:solidFill>
                  <a:srgbClr val="414F5C"/>
                </a:solidFill>
                <a:latin typeface="Verdana" charset="0"/>
                <a:ea typeface="Verdana" charset="0"/>
                <a:cs typeface="Verdana" charset="0"/>
              </a:rPr>
              <a:t>The best health for all. The best care for all.</a:t>
            </a:r>
            <a:endParaRPr lang="en-US" sz="1600" dirty="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1" y="2041525"/>
            <a:ext cx="8794045" cy="2078919"/>
          </a:xfrm>
        </p:spPr>
        <p:txBody>
          <a:bodyPr anchor="b">
            <a:normAutofit/>
          </a:bodyPr>
          <a:lstStyle>
            <a:lvl1pPr algn="l">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2427111" y="4399145"/>
            <a:ext cx="8794045"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7145" y="734882"/>
            <a:ext cx="3183114" cy="1364192"/>
          </a:xfrm>
          <a:prstGeom prst="rect">
            <a:avLst/>
          </a:prstGeom>
        </p:spPr>
      </p:pic>
    </p:spTree>
    <p:extLst>
      <p:ext uri="{BB962C8B-B14F-4D97-AF65-F5344CB8AC3E}">
        <p14:creationId xmlns:p14="http://schemas.microsoft.com/office/powerpoint/2010/main" val="31318980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1A5C2-1454-E44A-A0DA-E9C1BB9A7A45}"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srcRect/>
          <a:stretch>
            <a:fillRect/>
          </a:stretch>
        </p:blipFill>
        <p:spPr>
          <a:xfrm>
            <a:off x="9313332" y="62971"/>
            <a:ext cx="2353339" cy="1008574"/>
          </a:xfrm>
          <a:prstGeom prst="rect">
            <a:avLst/>
          </a:prstGeom>
        </p:spPr>
      </p:pic>
    </p:spTree>
    <p:extLst>
      <p:ext uri="{BB962C8B-B14F-4D97-AF65-F5344CB8AC3E}">
        <p14:creationId xmlns:p14="http://schemas.microsoft.com/office/powerpoint/2010/main" val="41584475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dirty="0" smtClean="0"/>
              <a:t>Click to </a:t>
            </a:r>
            <a:r>
              <a:rPr lang="en-CA" smtClean="0"/>
              <a:t>edit Master Divider </a:t>
            </a:r>
            <a:r>
              <a:rPr lang="en-CA" dirty="0" smtClean="0"/>
              <a:t>title style</a:t>
            </a:r>
            <a:endParaRPr lang="en-US" dirty="0"/>
          </a:p>
        </p:txBody>
      </p:sp>
      <p:sp>
        <p:nvSpPr>
          <p:cNvPr id="3"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1A5C2-1454-E44A-A0DA-E9C1BB9A7A45}"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36930"/>
            <a:ext cx="3557016" cy="661416"/>
          </a:xfrm>
          <a:prstGeom prst="rect">
            <a:avLst/>
          </a:prstGeom>
        </p:spPr>
      </p:pic>
      <p:pic>
        <p:nvPicPr>
          <p:cNvPr id="9" name="Picture 8"/>
          <p:cNvPicPr>
            <a:picLocks noChangeAspect="1"/>
          </p:cNvPicPr>
          <p:nvPr userDrawn="1"/>
        </p:nvPicPr>
        <p:blipFill>
          <a:blip r:embed="rId4"/>
          <a:srcRect/>
          <a:stretch>
            <a:fillRect/>
          </a:stretch>
        </p:blipFill>
        <p:spPr>
          <a:xfrm>
            <a:off x="9381066" y="203200"/>
            <a:ext cx="2285605" cy="979545"/>
          </a:xfrm>
          <a:prstGeom prst="rect">
            <a:avLst/>
          </a:prstGeom>
        </p:spPr>
      </p:pic>
    </p:spTree>
    <p:extLst>
      <p:ext uri="{BB962C8B-B14F-4D97-AF65-F5344CB8AC3E}">
        <p14:creationId xmlns:p14="http://schemas.microsoft.com/office/powerpoint/2010/main" val="2255026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6843" y="2190044"/>
            <a:ext cx="4323645"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7868" y="2190043"/>
            <a:ext cx="4715932"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D1A5C2-1454-E44A-A0DA-E9C1BB9A7A45}"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8666" y="62971"/>
            <a:ext cx="2438005" cy="1044860"/>
          </a:xfrm>
          <a:prstGeom prst="rect">
            <a:avLst/>
          </a:prstGeom>
        </p:spPr>
      </p:pic>
    </p:spTree>
    <p:extLst>
      <p:ext uri="{BB962C8B-B14F-4D97-AF65-F5344CB8AC3E}">
        <p14:creationId xmlns:p14="http://schemas.microsoft.com/office/powerpoint/2010/main" val="361419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Three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4267200" y="5888919"/>
            <a:ext cx="6375400" cy="338554"/>
          </a:xfrm>
          <a:prstGeom prst="rect">
            <a:avLst/>
          </a:prstGeom>
          <a:noFill/>
        </p:spPr>
        <p:txBody>
          <a:bodyPr wrap="square" rtlCol="0">
            <a:spAutoFit/>
          </a:bodyPr>
          <a:lstStyle/>
          <a:p>
            <a:r>
              <a:rPr lang="fr-CA" sz="1600" smtClean="0">
                <a:solidFill>
                  <a:srgbClr val="414F5C"/>
                </a:solidFill>
                <a:latin typeface="Verdana" charset="0"/>
                <a:ea typeface="Verdana" charset="0"/>
                <a:cs typeface="Verdana" charset="0"/>
              </a:rPr>
              <a:t>La santé à son meilleur et des soins optimaux pour tous</a:t>
            </a:r>
            <a:r>
              <a:rPr lang="en-US" sz="1600" smtClean="0">
                <a:solidFill>
                  <a:srgbClr val="414F5C"/>
                </a:solidFill>
                <a:latin typeface="Verdana" charset="0"/>
                <a:ea typeface="Verdana" charset="0"/>
                <a:cs typeface="Verdana" charset="0"/>
              </a:rPr>
              <a:t>.</a:t>
            </a:r>
            <a:endParaRPr lang="en-US" sz="1600">
              <a:solidFill>
                <a:srgbClr val="414F5C"/>
              </a:solidFill>
              <a:latin typeface="Verdana" charset="0"/>
              <a:ea typeface="Verdana" charset="0"/>
              <a:cs typeface="Verdana" charset="0"/>
            </a:endParaRPr>
          </a:p>
        </p:txBody>
      </p:sp>
      <p:pic>
        <p:nvPicPr>
          <p:cNvPr id="11" name="Picture 10"/>
          <p:cNvPicPr>
            <a:picLocks noChangeAspect="1"/>
          </p:cNvPicPr>
          <p:nvPr userDrawn="1"/>
        </p:nvPicPr>
        <p:blipFill>
          <a:blip r:embed="rId3"/>
          <a:srcRect l="4702" t="12937" b="7355"/>
          <a:stretch>
            <a:fillRect/>
          </a:stretch>
        </p:blipFill>
        <p:spPr>
          <a:xfrm>
            <a:off x="-33867" y="2506133"/>
            <a:ext cx="3717996" cy="2156178"/>
          </a:xfrm>
          <a:prstGeom prst="rect">
            <a:avLst/>
          </a:prstGeom>
        </p:spPr>
      </p:pic>
      <p:pic>
        <p:nvPicPr>
          <p:cNvPr id="12" name="Picture 11"/>
          <p:cNvPicPr>
            <a:picLocks noChangeAspect="1"/>
          </p:cNvPicPr>
          <p:nvPr userDrawn="1"/>
        </p:nvPicPr>
        <p:blipFill>
          <a:blip r:embed="rId4"/>
          <a:srcRect t="13405" b="10333"/>
          <a:stretch>
            <a:fillRect/>
          </a:stretch>
        </p:blipFill>
        <p:spPr>
          <a:xfrm>
            <a:off x="0" y="4989689"/>
            <a:ext cx="3684129" cy="1873955"/>
          </a:xfrm>
          <a:prstGeom prst="rect">
            <a:avLst/>
          </a:prstGeom>
        </p:spPr>
      </p:pic>
      <p:pic>
        <p:nvPicPr>
          <p:cNvPr id="13" name="Picture 12"/>
          <p:cNvPicPr>
            <a:picLocks noChangeAspect="1"/>
          </p:cNvPicPr>
          <p:nvPr userDrawn="1"/>
        </p:nvPicPr>
        <p:blipFill>
          <a:blip r:embed="rId5"/>
          <a:srcRect l="2785" t="2825" r="2886" b="13015"/>
          <a:stretch>
            <a:fillRect/>
          </a:stretch>
        </p:blipFill>
        <p:spPr>
          <a:xfrm>
            <a:off x="0" y="-22579"/>
            <a:ext cx="3680178" cy="2190045"/>
          </a:xfrm>
          <a:prstGeom prst="rect">
            <a:avLst/>
          </a:prstGeom>
        </p:spPr>
      </p:pic>
      <p:sp>
        <p:nvSpPr>
          <p:cNvPr id="14" name="Title 1"/>
          <p:cNvSpPr>
            <a:spLocks noGrp="1"/>
          </p:cNvSpPr>
          <p:nvPr>
            <p:ph type="ctrTitle"/>
          </p:nvPr>
        </p:nvSpPr>
        <p:spPr>
          <a:xfrm>
            <a:off x="4267200" y="2041525"/>
            <a:ext cx="7044267" cy="2078919"/>
          </a:xfrm>
        </p:spPr>
        <p:txBody>
          <a:bodyPr anchor="b">
            <a:normAutofit/>
          </a:bodyPr>
          <a:lstStyle>
            <a:lvl1pPr algn="l">
              <a:defRPr sz="4000"/>
            </a:lvl1pPr>
          </a:lstStyle>
          <a:p>
            <a:r>
              <a:rPr lang="en-US" smtClean="0"/>
              <a:t>Click to edit Master title style</a:t>
            </a:r>
            <a:endParaRPr lang="en-US"/>
          </a:p>
        </p:txBody>
      </p:sp>
      <p:sp>
        <p:nvSpPr>
          <p:cNvPr id="15" name="Subtitle 2"/>
          <p:cNvSpPr>
            <a:spLocks noGrp="1"/>
          </p:cNvSpPr>
          <p:nvPr>
            <p:ph type="subTitle" idx="1"/>
          </p:nvPr>
        </p:nvSpPr>
        <p:spPr>
          <a:xfrm>
            <a:off x="4267200" y="4399145"/>
            <a:ext cx="7044267"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7" name="Picture 16"/>
          <p:cNvPicPr>
            <a:picLocks noChangeAspect="1"/>
          </p:cNvPicPr>
          <p:nvPr userDrawn="1"/>
        </p:nvPicPr>
        <p:blipFill>
          <a:blip r:embed="rId6"/>
          <a:srcRect/>
          <a:stretch>
            <a:fillRect/>
          </a:stretch>
        </p:blipFill>
        <p:spPr>
          <a:xfrm>
            <a:off x="4167100" y="677333"/>
            <a:ext cx="3183114" cy="1364192"/>
          </a:xfrm>
          <a:prstGeom prst="rect">
            <a:avLst/>
          </a:prstGeom>
        </p:spPr>
      </p:pic>
    </p:spTree>
    <p:extLst>
      <p:ext uri="{BB962C8B-B14F-4D97-AF65-F5344CB8AC3E}">
        <p14:creationId xmlns:p14="http://schemas.microsoft.com/office/powerpoint/2010/main" val="1576153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1566" y="699293"/>
            <a:ext cx="9272234"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78390" y="2024855"/>
            <a:ext cx="441272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79978" y="2848767"/>
            <a:ext cx="4411133" cy="3142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05600" y="2024856"/>
            <a:ext cx="4649788"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2848769"/>
            <a:ext cx="4649788" cy="3142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1A5C2-1454-E44A-A0DA-E9C1BB9A7A45}" type="datetimeFigureOut">
              <a:rPr lang="en-US" smtClean="0"/>
              <a:pPr/>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5A847-A378-904F-ACB7-6E9049E7A8F5}"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3" name="Picture 12"/>
          <p:cNvPicPr>
            <a:picLocks noChangeAspect="1"/>
          </p:cNvPicPr>
          <p:nvPr userDrawn="1"/>
        </p:nvPicPr>
        <p:blipFill>
          <a:blip r:embed="rId4"/>
          <a:srcRect/>
          <a:stretch>
            <a:fillRect/>
          </a:stretch>
        </p:blipFill>
        <p:spPr>
          <a:xfrm>
            <a:off x="9279466" y="17197"/>
            <a:ext cx="2387205" cy="1023088"/>
          </a:xfrm>
          <a:prstGeom prst="rect">
            <a:avLst/>
          </a:prstGeom>
        </p:spPr>
      </p:pic>
    </p:spTree>
    <p:extLst>
      <p:ext uri="{BB962C8B-B14F-4D97-AF65-F5344CB8AC3E}">
        <p14:creationId xmlns:p14="http://schemas.microsoft.com/office/powerpoint/2010/main" val="1736705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1A5C2-1454-E44A-A0DA-E9C1BB9A7A45}" type="datetimeFigureOut">
              <a:rPr lang="en-US" smtClean="0"/>
              <a:pPr/>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9" name="Picture 8"/>
          <p:cNvPicPr>
            <a:picLocks noChangeAspect="1"/>
          </p:cNvPicPr>
          <p:nvPr userDrawn="1"/>
        </p:nvPicPr>
        <p:blipFill>
          <a:blip r:embed="rId4"/>
          <a:srcRect/>
          <a:stretch>
            <a:fillRect/>
          </a:stretch>
        </p:blipFill>
        <p:spPr>
          <a:xfrm>
            <a:off x="9442938" y="62971"/>
            <a:ext cx="2223734" cy="953029"/>
          </a:xfrm>
          <a:prstGeom prst="rect">
            <a:avLst/>
          </a:prstGeom>
        </p:spPr>
      </p:pic>
    </p:spTree>
    <p:extLst>
      <p:ext uri="{BB962C8B-B14F-4D97-AF65-F5344CB8AC3E}">
        <p14:creationId xmlns:p14="http://schemas.microsoft.com/office/powerpoint/2010/main" val="257754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1A5C2-1454-E44A-A0DA-E9C1BB9A7A45}" type="datetimeFigureOut">
              <a:rPr lang="en-US" smtClean="0"/>
              <a:pPr/>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88444" y="2305752"/>
            <a:ext cx="914400" cy="9144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88444" y="3242722"/>
            <a:ext cx="914400" cy="91440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8444" y="4179692"/>
            <a:ext cx="914400" cy="9144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88444" y="5116662"/>
            <a:ext cx="914400" cy="914400"/>
          </a:xfrm>
          <a:prstGeom prst="rect">
            <a:avLst/>
          </a:prstGeom>
        </p:spPr>
      </p:pic>
      <p:sp>
        <p:nvSpPr>
          <p:cNvPr id="13" name="TextBox 12"/>
          <p:cNvSpPr txBox="1"/>
          <p:nvPr userDrawn="1"/>
        </p:nvSpPr>
        <p:spPr>
          <a:xfrm>
            <a:off x="3256844" y="2509327"/>
            <a:ext cx="4707467" cy="369332"/>
          </a:xfrm>
          <a:prstGeom prst="rect">
            <a:avLst/>
          </a:prstGeom>
          <a:noFill/>
        </p:spPr>
        <p:txBody>
          <a:bodyPr wrap="square" rtlCol="0">
            <a:spAutoFit/>
          </a:bodyPr>
          <a:lstStyle/>
          <a:p>
            <a:r>
              <a:rPr lang="en-US" dirty="0" err="1" smtClean="0">
                <a:solidFill>
                  <a:srgbClr val="414F5C"/>
                </a:solidFill>
                <a:latin typeface="Verdana" charset="0"/>
                <a:ea typeface="Verdana" charset="0"/>
                <a:cs typeface="Verdana" charset="0"/>
              </a:rPr>
              <a:t>johnsmith@royalcollege.ca</a:t>
            </a:r>
            <a:endParaRPr lang="en-US" dirty="0">
              <a:solidFill>
                <a:srgbClr val="414F5C"/>
              </a:solidFill>
              <a:latin typeface="Verdana" charset="0"/>
              <a:ea typeface="Verdana" charset="0"/>
              <a:cs typeface="Verdana" charset="0"/>
            </a:endParaRPr>
          </a:p>
        </p:txBody>
      </p:sp>
      <p:sp>
        <p:nvSpPr>
          <p:cNvPr id="14" name="TextBox 13"/>
          <p:cNvSpPr txBox="1"/>
          <p:nvPr userDrawn="1"/>
        </p:nvSpPr>
        <p:spPr>
          <a:xfrm>
            <a:off x="3256844" y="3526541"/>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(613) 730-8830</a:t>
            </a:r>
            <a:endParaRPr lang="en-US" dirty="0">
              <a:solidFill>
                <a:srgbClr val="414F5C"/>
              </a:solidFill>
              <a:latin typeface="Verdana" charset="0"/>
              <a:ea typeface="Verdana" charset="0"/>
              <a:cs typeface="Verdana" charset="0"/>
            </a:endParaRPr>
          </a:p>
        </p:txBody>
      </p:sp>
      <p:sp>
        <p:nvSpPr>
          <p:cNvPr id="15" name="TextBox 14"/>
          <p:cNvSpPr txBox="1"/>
          <p:nvPr userDrawn="1"/>
        </p:nvSpPr>
        <p:spPr>
          <a:xfrm>
            <a:off x="3256844" y="4452226"/>
            <a:ext cx="4707467" cy="369332"/>
          </a:xfrm>
          <a:prstGeom prst="rect">
            <a:avLst/>
          </a:prstGeom>
          <a:noFill/>
        </p:spPr>
        <p:txBody>
          <a:bodyPr wrap="square" rtlCol="0">
            <a:spAutoFit/>
          </a:bodyPr>
          <a:lstStyle/>
          <a:p>
            <a:r>
              <a:rPr lang="en-US" dirty="0" err="1" smtClean="0">
                <a:solidFill>
                  <a:srgbClr val="414F5C"/>
                </a:solidFill>
                <a:latin typeface="Verdana" charset="0"/>
                <a:ea typeface="Verdana" charset="0"/>
                <a:cs typeface="Verdana" charset="0"/>
              </a:rPr>
              <a:t>www.royalcollege.ca</a:t>
            </a:r>
            <a:endParaRPr lang="en-US" dirty="0">
              <a:solidFill>
                <a:srgbClr val="414F5C"/>
              </a:solidFill>
              <a:latin typeface="Verdana" charset="0"/>
              <a:ea typeface="Verdana" charset="0"/>
              <a:cs typeface="Verdana" charset="0"/>
            </a:endParaRPr>
          </a:p>
        </p:txBody>
      </p:sp>
      <p:sp>
        <p:nvSpPr>
          <p:cNvPr id="16" name="TextBox 15"/>
          <p:cNvSpPr txBox="1"/>
          <p:nvPr userDrawn="1"/>
        </p:nvSpPr>
        <p:spPr>
          <a:xfrm>
            <a:off x="3256844" y="5418318"/>
            <a:ext cx="4707467" cy="369332"/>
          </a:xfrm>
          <a:prstGeom prst="rect">
            <a:avLst/>
          </a:prstGeom>
          <a:noFill/>
        </p:spPr>
        <p:txBody>
          <a:bodyPr wrap="square" rtlCol="0">
            <a:spAutoFit/>
          </a:bodyPr>
          <a:lstStyle/>
          <a:p>
            <a:r>
              <a:rPr lang="en-US" dirty="0" smtClean="0">
                <a:solidFill>
                  <a:srgbClr val="414F5C"/>
                </a:solidFill>
                <a:latin typeface="Verdana" charset="0"/>
                <a:ea typeface="Verdana" charset="0"/>
                <a:cs typeface="Verdana" charset="0"/>
              </a:rPr>
              <a:t>774 Echo Drive, Ottawa, Ontario</a:t>
            </a:r>
            <a:endParaRPr lang="en-US" dirty="0">
              <a:solidFill>
                <a:srgbClr val="414F5C"/>
              </a:solidFill>
              <a:latin typeface="Verdana" charset="0"/>
              <a:ea typeface="Verdana" charset="0"/>
              <a:cs typeface="Verdana" charset="0"/>
            </a:endParaRPr>
          </a:p>
        </p:txBody>
      </p:sp>
      <p:pic>
        <p:nvPicPr>
          <p:cNvPr id="17" name="Picture 16"/>
          <p:cNvPicPr>
            <a:picLocks noChangeAspect="1"/>
          </p:cNvPicPr>
          <p:nvPr userDrawn="1"/>
        </p:nvPicPr>
        <p:blipFill>
          <a:blip r:embed="rId8"/>
          <a:srcRect/>
          <a:stretch>
            <a:fillRect/>
          </a:stretch>
        </p:blipFill>
        <p:spPr>
          <a:xfrm>
            <a:off x="9177866" y="203200"/>
            <a:ext cx="2488805" cy="1066631"/>
          </a:xfrm>
          <a:prstGeom prst="rect">
            <a:avLst/>
          </a:prstGeom>
        </p:spPr>
      </p:pic>
    </p:spTree>
    <p:extLst>
      <p:ext uri="{BB962C8B-B14F-4D97-AF65-F5344CB8AC3E}">
        <p14:creationId xmlns:p14="http://schemas.microsoft.com/office/powerpoint/2010/main" val="661200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8988" y="745067"/>
            <a:ext cx="9294812" cy="1407936"/>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2153003"/>
            <a:ext cx="6172200" cy="3708047"/>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058989" y="2153003"/>
            <a:ext cx="2964568" cy="370804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1A5C2-1454-E44A-A0DA-E9C1BB9A7A45}"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srcRect/>
          <a:stretch>
            <a:fillRect/>
          </a:stretch>
        </p:blipFill>
        <p:spPr>
          <a:xfrm>
            <a:off x="9106958" y="0"/>
            <a:ext cx="2686756" cy="1151467"/>
          </a:xfrm>
          <a:prstGeom prst="rect">
            <a:avLst/>
          </a:prstGeom>
        </p:spPr>
      </p:pic>
    </p:spTree>
    <p:extLst>
      <p:ext uri="{BB962C8B-B14F-4D97-AF65-F5344CB8AC3E}">
        <p14:creationId xmlns:p14="http://schemas.microsoft.com/office/powerpoint/2010/main" val="235039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0276" y="769938"/>
            <a:ext cx="9283524" cy="1420106"/>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2190044"/>
            <a:ext cx="6172200" cy="3671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68688" y="2190045"/>
            <a:ext cx="2943579" cy="3671006"/>
          </a:xfrm>
        </p:spPr>
        <p:txBody>
          <a:bodyPr/>
          <a:lstStyle>
            <a:lvl1pPr marL="0" indent="0">
              <a:buNone/>
              <a:defRPr sz="1600">
                <a:solidFill>
                  <a:srgbClr val="414F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D1A5C2-1454-E44A-A0DA-E9C1BB9A7A45}" type="datetimeFigureOut">
              <a:rPr lang="en-US" smtClean="0"/>
              <a:pPr/>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4444" y="1848552"/>
            <a:ext cx="5181600" cy="457200"/>
          </a:xfrm>
          <a:prstGeom prst="rect">
            <a:avLst/>
          </a:prstGeom>
        </p:spPr>
      </p:pic>
      <p:pic>
        <p:nvPicPr>
          <p:cNvPr id="11" name="Picture 10"/>
          <p:cNvPicPr>
            <a:picLocks noChangeAspect="1"/>
          </p:cNvPicPr>
          <p:nvPr userDrawn="1"/>
        </p:nvPicPr>
        <p:blipFill>
          <a:blip r:embed="rId4"/>
          <a:srcRect/>
          <a:stretch>
            <a:fillRect/>
          </a:stretch>
        </p:blipFill>
        <p:spPr>
          <a:xfrm>
            <a:off x="9431866" y="87842"/>
            <a:ext cx="2361847" cy="1012220"/>
          </a:xfrm>
          <a:prstGeom prst="rect">
            <a:avLst/>
          </a:prstGeom>
        </p:spPr>
      </p:pic>
    </p:spTree>
    <p:extLst>
      <p:ext uri="{BB962C8B-B14F-4D97-AF65-F5344CB8AC3E}">
        <p14:creationId xmlns:p14="http://schemas.microsoft.com/office/powerpoint/2010/main" val="215449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1A5C2-1454-E44A-A0DA-E9C1BB9A7A45}" type="datetimeFigureOut">
              <a:rPr lang="en-US" smtClean="0"/>
              <a:pPr/>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5A847-A378-904F-ACB7-6E9049E7A8F5}"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6" name="Picture 5"/>
          <p:cNvPicPr>
            <a:picLocks noChangeAspect="1"/>
          </p:cNvPicPr>
          <p:nvPr userDrawn="1"/>
        </p:nvPicPr>
        <p:blipFill>
          <a:blip r:embed="rId3"/>
          <a:srcRect/>
          <a:stretch>
            <a:fillRect/>
          </a:stretch>
        </p:blipFill>
        <p:spPr>
          <a:xfrm>
            <a:off x="9431866" y="87842"/>
            <a:ext cx="2361847" cy="1012220"/>
          </a:xfrm>
          <a:prstGeom prst="rect">
            <a:avLst/>
          </a:prstGeom>
        </p:spPr>
      </p:pic>
    </p:spTree>
    <p:extLst>
      <p:ext uri="{BB962C8B-B14F-4D97-AF65-F5344CB8AC3E}">
        <p14:creationId xmlns:p14="http://schemas.microsoft.com/office/powerpoint/2010/main" val="146222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D1A5C2-1454-E44A-A0DA-E9C1BB9A7A45}" type="datetimeFigureOut">
              <a:rPr lang="en-US" smtClean="0"/>
              <a:pPr/>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pPr/>
              <a:t>‹#›</a:t>
            </a:fld>
            <a:endParaRPr lang="en-US"/>
          </a:p>
        </p:txBody>
      </p:sp>
      <p:sp>
        <p:nvSpPr>
          <p:cNvPr id="7"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dirty="0" smtClean="0"/>
              <a:t>Click to edit Master Thank You title style</a:t>
            </a:r>
            <a:endParaRPr lang="en-US" dirty="0"/>
          </a:p>
        </p:txBody>
      </p:sp>
      <p:sp>
        <p:nvSpPr>
          <p:cNvPr id="8"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9656" y="6025641"/>
            <a:ext cx="3557016" cy="661416"/>
          </a:xfrm>
          <a:prstGeom prst="rect">
            <a:avLst/>
          </a:prstGeom>
        </p:spPr>
      </p:pic>
      <p:pic>
        <p:nvPicPr>
          <p:cNvPr id="10" name="Picture 9"/>
          <p:cNvPicPr>
            <a:picLocks noChangeAspect="1"/>
          </p:cNvPicPr>
          <p:nvPr userDrawn="1"/>
        </p:nvPicPr>
        <p:blipFill>
          <a:blip r:embed="rId4"/>
          <a:srcRect/>
          <a:stretch>
            <a:fillRect/>
          </a:stretch>
        </p:blipFill>
        <p:spPr>
          <a:xfrm>
            <a:off x="9330266" y="153281"/>
            <a:ext cx="2336405" cy="1001317"/>
          </a:xfrm>
          <a:prstGeom prst="rect">
            <a:avLst/>
          </a:prstGeom>
        </p:spPr>
      </p:pic>
    </p:spTree>
    <p:extLst>
      <p:ext uri="{BB962C8B-B14F-4D97-AF65-F5344CB8AC3E}">
        <p14:creationId xmlns:p14="http://schemas.microsoft.com/office/powerpoint/2010/main" val="48167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No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2427111" y="5888919"/>
            <a:ext cx="4955822" cy="338554"/>
          </a:xfrm>
          <a:prstGeom prst="rect">
            <a:avLst/>
          </a:prstGeom>
          <a:noFill/>
        </p:spPr>
        <p:txBody>
          <a:bodyPr wrap="square" rtlCol="0">
            <a:spAutoFit/>
          </a:bodyPr>
          <a:lstStyle/>
          <a:p>
            <a:r>
              <a:rPr lang="en-US" sz="1600" smtClean="0">
                <a:solidFill>
                  <a:srgbClr val="414F5C"/>
                </a:solidFill>
                <a:latin typeface="Verdana" charset="0"/>
                <a:ea typeface="Verdana" charset="0"/>
                <a:cs typeface="Verdana" charset="0"/>
              </a:rPr>
              <a:t>The best health for all. The best care for all.</a:t>
            </a:r>
            <a:endParaRPr lang="en-US" sz="1600">
              <a:solidFill>
                <a:srgbClr val="414F5C"/>
              </a:solidFill>
              <a:latin typeface="Verdana" charset="0"/>
              <a:ea typeface="Verdana" charset="0"/>
              <a:cs typeface="Verdana" charset="0"/>
            </a:endParaRPr>
          </a:p>
        </p:txBody>
      </p:sp>
      <p:sp>
        <p:nvSpPr>
          <p:cNvPr id="6" name="Title 1"/>
          <p:cNvSpPr>
            <a:spLocks noGrp="1"/>
          </p:cNvSpPr>
          <p:nvPr>
            <p:ph type="ctrTitle"/>
          </p:nvPr>
        </p:nvSpPr>
        <p:spPr>
          <a:xfrm>
            <a:off x="2427111" y="2041525"/>
            <a:ext cx="8794045" cy="2078919"/>
          </a:xfrm>
        </p:spPr>
        <p:txBody>
          <a:bodyPr anchor="b">
            <a:normAutofit/>
          </a:bodyPr>
          <a:lstStyle>
            <a:lvl1pPr algn="l">
              <a:defRPr sz="4000"/>
            </a:lvl1pPr>
          </a:lstStyle>
          <a:p>
            <a:r>
              <a:rPr lang="en-US" smtClean="0"/>
              <a:t>Click to edit Master title style</a:t>
            </a:r>
            <a:endParaRPr lang="en-US"/>
          </a:p>
        </p:txBody>
      </p:sp>
      <p:sp>
        <p:nvSpPr>
          <p:cNvPr id="7" name="Subtitle 2"/>
          <p:cNvSpPr>
            <a:spLocks noGrp="1"/>
          </p:cNvSpPr>
          <p:nvPr>
            <p:ph type="subTitle" idx="1"/>
          </p:nvPr>
        </p:nvSpPr>
        <p:spPr>
          <a:xfrm>
            <a:off x="2427111" y="4399145"/>
            <a:ext cx="8794045" cy="1290455"/>
          </a:xfrm>
        </p:spPr>
        <p:txBody>
          <a:bodyPr/>
          <a:lstStyle>
            <a:lvl1pPr marL="0" indent="0" algn="l">
              <a:buNone/>
              <a:defRPr sz="240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8" name="Picture 7"/>
          <p:cNvPicPr>
            <a:picLocks noChangeAspect="1"/>
          </p:cNvPicPr>
          <p:nvPr userDrawn="1"/>
        </p:nvPicPr>
        <p:blipFill>
          <a:blip r:embed="rId3"/>
          <a:srcRect/>
          <a:stretch>
            <a:fillRect/>
          </a:stretch>
        </p:blipFill>
        <p:spPr>
          <a:xfrm>
            <a:off x="2287145" y="734882"/>
            <a:ext cx="3183114" cy="1364192"/>
          </a:xfrm>
          <a:prstGeom prst="rect">
            <a:avLst/>
          </a:prstGeom>
        </p:spPr>
      </p:pic>
    </p:spTree>
    <p:extLst>
      <p:ext uri="{BB962C8B-B14F-4D97-AF65-F5344CB8AC3E}">
        <p14:creationId xmlns:p14="http://schemas.microsoft.com/office/powerpoint/2010/main" val="255327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1A5C2-1454-E44A-A0DA-E9C1BB9A7A4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pic>
        <p:nvPicPr>
          <p:cNvPr id="7" name="Picture 6"/>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8" name="Picture 7"/>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026" name="Picture 2"/>
          <p:cNvPicPr>
            <a:picLocks noChangeAspect="1" noChangeArrowheads="1"/>
          </p:cNvPicPr>
          <p:nvPr userDrawn="1"/>
        </p:nvPicPr>
        <p:blipFill>
          <a:blip r:embed="rId4"/>
          <a:srcRect/>
          <a:stretch>
            <a:fillRect/>
          </a:stretch>
        </p:blipFill>
        <p:spPr>
          <a:xfrm>
            <a:off x="9602069" y="-465"/>
            <a:ext cx="2350445" cy="100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714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2310" y="2709333"/>
            <a:ext cx="9225139" cy="1411111"/>
          </a:xfrm>
        </p:spPr>
        <p:txBody>
          <a:bodyPr anchor="ctr">
            <a:normAutofit/>
          </a:bodyPr>
          <a:lstStyle>
            <a:lvl1pPr>
              <a:defRPr sz="3600"/>
            </a:lvl1pPr>
          </a:lstStyle>
          <a:p>
            <a:r>
              <a:rPr lang="en-CA" smtClean="0"/>
              <a:t>Click to edit Master Divider title style</a:t>
            </a:r>
            <a:endParaRPr lang="en-US"/>
          </a:p>
        </p:txBody>
      </p:sp>
      <p:sp>
        <p:nvSpPr>
          <p:cNvPr id="3" name="Text Placeholder 2"/>
          <p:cNvSpPr>
            <a:spLocks noGrp="1"/>
          </p:cNvSpPr>
          <p:nvPr>
            <p:ph type="body" idx="1"/>
          </p:nvPr>
        </p:nvSpPr>
        <p:spPr>
          <a:xfrm>
            <a:off x="2122310" y="4295952"/>
            <a:ext cx="9225140" cy="103663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D1A5C2-1454-E44A-A0DA-E9C1BB9A7A45}"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A847-A378-904F-ACB7-6E9049E7A8F5}" type="slidenum">
              <a:rPr lang="en-US" smtClean="0"/>
              <a:t>‹#›</a:t>
            </a:fld>
            <a:endParaRPr lang="en-US"/>
          </a:p>
        </p:txBody>
      </p:sp>
      <p:pic>
        <p:nvPicPr>
          <p:cNvPr id="7" name="Picture 6"/>
          <p:cNvPicPr>
            <a:picLocks noChangeAspect="1"/>
          </p:cNvPicPr>
          <p:nvPr userDrawn="1"/>
        </p:nvPicPr>
        <p:blipFill>
          <a:blip r:embed="rId3"/>
          <a:srcRect/>
          <a:stretch>
            <a:fillRect/>
          </a:stretch>
        </p:blipFill>
        <p:spPr>
          <a:xfrm>
            <a:off x="8109656" y="6036930"/>
            <a:ext cx="3557016" cy="661416"/>
          </a:xfrm>
          <a:prstGeom prst="rect">
            <a:avLst/>
          </a:prstGeom>
        </p:spPr>
      </p:pic>
      <p:pic>
        <p:nvPicPr>
          <p:cNvPr id="9" name="Picture 8"/>
          <p:cNvPicPr>
            <a:picLocks noChangeAspect="1"/>
          </p:cNvPicPr>
          <p:nvPr userDrawn="1"/>
        </p:nvPicPr>
        <p:blipFill>
          <a:blip r:embed="rId4"/>
          <a:srcRect/>
          <a:stretch>
            <a:fillRect/>
          </a:stretch>
        </p:blipFill>
        <p:spPr>
          <a:xfrm>
            <a:off x="8483558" y="0"/>
            <a:ext cx="3183114" cy="1364192"/>
          </a:xfrm>
          <a:prstGeom prst="rect">
            <a:avLst/>
          </a:prstGeom>
        </p:spPr>
      </p:pic>
    </p:spTree>
    <p:extLst>
      <p:ext uri="{BB962C8B-B14F-4D97-AF65-F5344CB8AC3E}">
        <p14:creationId xmlns:p14="http://schemas.microsoft.com/office/powerpoint/2010/main" val="1469703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6843" y="2190044"/>
            <a:ext cx="4323645"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37868" y="2190043"/>
            <a:ext cx="4715932" cy="38011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D1A5C2-1454-E44A-A0DA-E9C1BB9A7A45}"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A847-A378-904F-ACB7-6E9049E7A8F5}" type="slidenum">
              <a:rPr lang="en-US" smtClean="0"/>
              <a:t>‹#›</a:t>
            </a:fld>
            <a:endParaRPr lang="en-US"/>
          </a:p>
        </p:txBody>
      </p:sp>
      <p:pic>
        <p:nvPicPr>
          <p:cNvPr id="8" name="Picture 7"/>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9" name="Picture 8"/>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2" name="Picture 11"/>
          <p:cNvPicPr>
            <a:picLocks noChangeAspect="1"/>
          </p:cNvPicPr>
          <p:nvPr userDrawn="1"/>
        </p:nvPicPr>
        <p:blipFill>
          <a:blip r:embed="rId4"/>
          <a:srcRect/>
          <a:stretch>
            <a:fillRect/>
          </a:stretch>
        </p:blipFill>
        <p:spPr>
          <a:xfrm>
            <a:off x="9296400" y="83638"/>
            <a:ext cx="2162951" cy="751739"/>
          </a:xfrm>
          <a:prstGeom prst="rect">
            <a:avLst/>
          </a:prstGeom>
        </p:spPr>
      </p:pic>
    </p:spTree>
    <p:extLst>
      <p:ext uri="{BB962C8B-B14F-4D97-AF65-F5344CB8AC3E}">
        <p14:creationId xmlns:p14="http://schemas.microsoft.com/office/powerpoint/2010/main" val="9509427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1566" y="699293"/>
            <a:ext cx="9272234"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078390" y="2024855"/>
            <a:ext cx="4412721"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79978" y="2848767"/>
            <a:ext cx="4411133" cy="3142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705600" y="2024856"/>
            <a:ext cx="4649788" cy="823912"/>
          </a:xfrm>
        </p:spPr>
        <p:txBody>
          <a:bodyPr anchor="b"/>
          <a:lstStyle>
            <a:lvl1pPr marL="0" indent="0">
              <a:buNone/>
              <a:defRPr sz="2400" b="0">
                <a:solidFill>
                  <a:srgbClr val="414F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600" y="2848769"/>
            <a:ext cx="4649788" cy="3142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D1A5C2-1454-E44A-A0DA-E9C1BB9A7A45}"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5A847-A378-904F-ACB7-6E9049E7A8F5}" type="slidenum">
              <a:rPr lang="en-US" smtClean="0"/>
              <a:t>‹#›</a:t>
            </a:fld>
            <a:endParaRPr lang="en-US"/>
          </a:p>
        </p:txBody>
      </p:sp>
      <p:pic>
        <p:nvPicPr>
          <p:cNvPr id="10" name="Picture 9"/>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11" name="Picture 10"/>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4" name="Picture 13"/>
          <p:cNvPicPr>
            <a:picLocks noChangeAspect="1"/>
          </p:cNvPicPr>
          <p:nvPr userDrawn="1"/>
        </p:nvPicPr>
        <p:blipFill>
          <a:blip r:embed="rId4"/>
          <a:srcRect/>
          <a:stretch>
            <a:fillRect/>
          </a:stretch>
        </p:blipFill>
        <p:spPr>
          <a:xfrm>
            <a:off x="9296400" y="83638"/>
            <a:ext cx="2162951" cy="751739"/>
          </a:xfrm>
          <a:prstGeom prst="rect">
            <a:avLst/>
          </a:prstGeom>
        </p:spPr>
      </p:pic>
    </p:spTree>
    <p:extLst>
      <p:ext uri="{BB962C8B-B14F-4D97-AF65-F5344CB8AC3E}">
        <p14:creationId xmlns:p14="http://schemas.microsoft.com/office/powerpoint/2010/main" val="921918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1A5C2-1454-E44A-A0DA-E9C1BB9A7A45}"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t>‹#›</a:t>
            </a:fld>
            <a:endParaRPr lang="en-US"/>
          </a:p>
        </p:txBody>
      </p:sp>
      <p:pic>
        <p:nvPicPr>
          <p:cNvPr id="6" name="Picture 5"/>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srcRect/>
          <a:stretch>
            <a:fillRect/>
          </a:stretch>
        </p:blipFill>
        <p:spPr>
          <a:xfrm>
            <a:off x="9296400" y="83638"/>
            <a:ext cx="2162951" cy="751739"/>
          </a:xfrm>
          <a:prstGeom prst="rect">
            <a:avLst/>
          </a:prstGeom>
        </p:spPr>
      </p:pic>
    </p:spTree>
    <p:extLst>
      <p:ext uri="{BB962C8B-B14F-4D97-AF65-F5344CB8AC3E}">
        <p14:creationId xmlns:p14="http://schemas.microsoft.com/office/powerpoint/2010/main" val="5888928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D1A5C2-1454-E44A-A0DA-E9C1BB9A7A45}"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A847-A378-904F-ACB7-6E9049E7A8F5}" type="slidenum">
              <a:rPr lang="en-US" smtClean="0"/>
              <a:t>‹#›</a:t>
            </a:fld>
            <a:endParaRPr lang="en-US"/>
          </a:p>
        </p:txBody>
      </p:sp>
      <p:pic>
        <p:nvPicPr>
          <p:cNvPr id="6" name="Picture 5"/>
          <p:cNvPicPr>
            <a:picLocks noChangeAspect="1"/>
          </p:cNvPicPr>
          <p:nvPr userDrawn="1"/>
        </p:nvPicPr>
        <p:blipFill>
          <a:blip r:embed="rId2"/>
          <a:srcRect/>
          <a:stretch>
            <a:fillRect/>
          </a:stretch>
        </p:blipFill>
        <p:spPr>
          <a:xfrm>
            <a:off x="8109656" y="6025641"/>
            <a:ext cx="3557016" cy="661416"/>
          </a:xfrm>
          <a:prstGeom prst="rect">
            <a:avLst/>
          </a:prstGeom>
        </p:spPr>
      </p:pic>
      <p:pic>
        <p:nvPicPr>
          <p:cNvPr id="7" name="Picture 6"/>
          <p:cNvPicPr>
            <a:picLocks noChangeAspect="1"/>
          </p:cNvPicPr>
          <p:nvPr userDrawn="1"/>
        </p:nvPicPr>
        <p:blipFill>
          <a:blip r:embed="rId3"/>
          <a:srcRect/>
          <a:stretch>
            <a:fillRect/>
          </a:stretch>
        </p:blipFill>
        <p:spPr>
          <a:xfrm>
            <a:off x="1834444" y="1848552"/>
            <a:ext cx="5181600" cy="457200"/>
          </a:xfrm>
          <a:prstGeom prst="rect">
            <a:avLst/>
          </a:prstGeom>
        </p:spPr>
      </p:pic>
      <p:pic>
        <p:nvPicPr>
          <p:cNvPr id="10" name="Picture 9"/>
          <p:cNvPicPr>
            <a:picLocks noChangeAspect="1"/>
          </p:cNvPicPr>
          <p:nvPr userDrawn="1"/>
        </p:nvPicPr>
        <p:blipFill>
          <a:blip r:embed="rId4"/>
          <a:srcRect/>
          <a:stretch>
            <a:fillRect/>
          </a:stretch>
        </p:blipFill>
        <p:spPr>
          <a:xfrm>
            <a:off x="9296400" y="83638"/>
            <a:ext cx="2162951" cy="751739"/>
          </a:xfrm>
          <a:prstGeom prst="rect">
            <a:avLst/>
          </a:prstGeom>
        </p:spPr>
      </p:pic>
      <p:pic>
        <p:nvPicPr>
          <p:cNvPr id="8" name="Picture 7"/>
          <p:cNvPicPr>
            <a:picLocks noChangeAspect="1"/>
          </p:cNvPicPr>
          <p:nvPr userDrawn="1"/>
        </p:nvPicPr>
        <p:blipFill>
          <a:blip r:embed="rId5"/>
          <a:srcRect/>
          <a:stretch>
            <a:fillRect/>
          </a:stretch>
        </p:blipFill>
        <p:spPr>
          <a:xfrm>
            <a:off x="2088444" y="2305752"/>
            <a:ext cx="914400" cy="914400"/>
          </a:xfrm>
          <a:prstGeom prst="rect">
            <a:avLst/>
          </a:prstGeom>
        </p:spPr>
      </p:pic>
      <p:pic>
        <p:nvPicPr>
          <p:cNvPr id="9" name="Picture 8"/>
          <p:cNvPicPr>
            <a:picLocks noChangeAspect="1"/>
          </p:cNvPicPr>
          <p:nvPr userDrawn="1"/>
        </p:nvPicPr>
        <p:blipFill>
          <a:blip r:embed="rId6"/>
          <a:srcRect/>
          <a:stretch>
            <a:fillRect/>
          </a:stretch>
        </p:blipFill>
        <p:spPr>
          <a:xfrm>
            <a:off x="2088444" y="3242722"/>
            <a:ext cx="914400" cy="914400"/>
          </a:xfrm>
          <a:prstGeom prst="rect">
            <a:avLst/>
          </a:prstGeom>
        </p:spPr>
      </p:pic>
      <p:pic>
        <p:nvPicPr>
          <p:cNvPr id="11" name="Picture 10"/>
          <p:cNvPicPr>
            <a:picLocks noChangeAspect="1"/>
          </p:cNvPicPr>
          <p:nvPr userDrawn="1"/>
        </p:nvPicPr>
        <p:blipFill>
          <a:blip r:embed="rId7"/>
          <a:srcRect/>
          <a:stretch>
            <a:fillRect/>
          </a:stretch>
        </p:blipFill>
        <p:spPr>
          <a:xfrm>
            <a:off x="2088444" y="4179692"/>
            <a:ext cx="914400" cy="914400"/>
          </a:xfrm>
          <a:prstGeom prst="rect">
            <a:avLst/>
          </a:prstGeom>
        </p:spPr>
      </p:pic>
      <p:pic>
        <p:nvPicPr>
          <p:cNvPr id="12" name="Picture 11"/>
          <p:cNvPicPr>
            <a:picLocks noChangeAspect="1"/>
          </p:cNvPicPr>
          <p:nvPr userDrawn="1"/>
        </p:nvPicPr>
        <p:blipFill>
          <a:blip r:embed="rId8"/>
          <a:srcRect/>
          <a:stretch>
            <a:fillRect/>
          </a:stretch>
        </p:blipFill>
        <p:spPr>
          <a:xfrm>
            <a:off x="2088444" y="5116662"/>
            <a:ext cx="914400" cy="914400"/>
          </a:xfrm>
          <a:prstGeom prst="rect">
            <a:avLst/>
          </a:prstGeom>
        </p:spPr>
      </p:pic>
      <p:sp>
        <p:nvSpPr>
          <p:cNvPr id="13" name="TextBox 12"/>
          <p:cNvSpPr txBox="1"/>
          <p:nvPr userDrawn="1"/>
        </p:nvSpPr>
        <p:spPr>
          <a:xfrm>
            <a:off x="3256844" y="2509327"/>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johnsmith@royalcollege.ca</a:t>
            </a:r>
            <a:endParaRPr lang="en-US">
              <a:solidFill>
                <a:srgbClr val="414F5C"/>
              </a:solidFill>
              <a:latin typeface="Verdana" charset="0"/>
              <a:ea typeface="Verdana" charset="0"/>
              <a:cs typeface="Verdana" charset="0"/>
            </a:endParaRPr>
          </a:p>
        </p:txBody>
      </p:sp>
      <p:sp>
        <p:nvSpPr>
          <p:cNvPr id="14" name="TextBox 13"/>
          <p:cNvSpPr txBox="1"/>
          <p:nvPr userDrawn="1"/>
        </p:nvSpPr>
        <p:spPr>
          <a:xfrm>
            <a:off x="3256844" y="3526541"/>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(613) 730-8830</a:t>
            </a:r>
            <a:endParaRPr lang="en-US">
              <a:solidFill>
                <a:srgbClr val="414F5C"/>
              </a:solidFill>
              <a:latin typeface="Verdana" charset="0"/>
              <a:ea typeface="Verdana" charset="0"/>
              <a:cs typeface="Verdana" charset="0"/>
            </a:endParaRPr>
          </a:p>
        </p:txBody>
      </p:sp>
      <p:sp>
        <p:nvSpPr>
          <p:cNvPr id="15" name="TextBox 14"/>
          <p:cNvSpPr txBox="1"/>
          <p:nvPr userDrawn="1"/>
        </p:nvSpPr>
        <p:spPr>
          <a:xfrm>
            <a:off x="3256844" y="4452226"/>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www.royalcollege.ca</a:t>
            </a:r>
            <a:endParaRPr lang="en-US">
              <a:solidFill>
                <a:srgbClr val="414F5C"/>
              </a:solidFill>
              <a:latin typeface="Verdana" charset="0"/>
              <a:ea typeface="Verdana" charset="0"/>
              <a:cs typeface="Verdana" charset="0"/>
            </a:endParaRPr>
          </a:p>
        </p:txBody>
      </p:sp>
      <p:sp>
        <p:nvSpPr>
          <p:cNvPr id="16" name="TextBox 15"/>
          <p:cNvSpPr txBox="1"/>
          <p:nvPr userDrawn="1"/>
        </p:nvSpPr>
        <p:spPr>
          <a:xfrm>
            <a:off x="3256844" y="5418318"/>
            <a:ext cx="4707467" cy="369332"/>
          </a:xfrm>
          <a:prstGeom prst="rect">
            <a:avLst/>
          </a:prstGeom>
          <a:noFill/>
        </p:spPr>
        <p:txBody>
          <a:bodyPr wrap="square" rtlCol="0">
            <a:spAutoFit/>
          </a:bodyPr>
          <a:lstStyle/>
          <a:p>
            <a:r>
              <a:rPr lang="en-US" smtClean="0">
                <a:solidFill>
                  <a:srgbClr val="414F5C"/>
                </a:solidFill>
                <a:latin typeface="Verdana" charset="0"/>
                <a:ea typeface="Verdana" charset="0"/>
                <a:cs typeface="Verdana" charset="0"/>
              </a:rPr>
              <a:t>774 Echo Drive, Ottawa,</a:t>
            </a:r>
            <a:r>
              <a:rPr lang="en-US" baseline="0" smtClean="0">
                <a:solidFill>
                  <a:srgbClr val="414F5C"/>
                </a:solidFill>
                <a:latin typeface="Verdana" charset="0"/>
                <a:ea typeface="Verdana" charset="0"/>
                <a:cs typeface="Verdana" charset="0"/>
              </a:rPr>
              <a:t> Ontario</a:t>
            </a:r>
            <a:endParaRPr lang="en-US">
              <a:solidFill>
                <a:srgbClr val="414F5C"/>
              </a:solidFill>
              <a:latin typeface="Verdana" charset="0"/>
              <a:ea typeface="Verdana" charset="0"/>
              <a:cs typeface="Verdana" charset="0"/>
            </a:endParaRPr>
          </a:p>
        </p:txBody>
      </p:sp>
    </p:spTree>
    <p:extLst>
      <p:ext uri="{BB962C8B-B14F-4D97-AF65-F5344CB8AC3E}">
        <p14:creationId xmlns:p14="http://schemas.microsoft.com/office/powerpoint/2010/main" val="1259734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444" y="745067"/>
            <a:ext cx="9265356" cy="123048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88444" y="2190043"/>
            <a:ext cx="9265356" cy="38011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6022" y="6356350"/>
            <a:ext cx="843845" cy="365125"/>
          </a:xfrm>
          <a:prstGeom prst="rect">
            <a:avLst/>
          </a:prstGeom>
        </p:spPr>
        <p:txBody>
          <a:bodyPr vert="horz" lIns="91440" tIns="45720" rIns="91440" bIns="45720" rtlCol="0" anchor="ctr"/>
          <a:lstStyle>
            <a:lvl1pPr algn="l">
              <a:defRPr sz="1000">
                <a:solidFill>
                  <a:srgbClr val="414F5C"/>
                </a:solidFill>
                <a:latin typeface="Verdana" charset="0"/>
                <a:ea typeface="Verdana" charset="0"/>
                <a:cs typeface="Verdana" charset="0"/>
              </a:defRPr>
            </a:lvl1pPr>
          </a:lstStyle>
          <a:p>
            <a:fld id="{4CD1A5C2-1454-E44A-A0DA-E9C1BB9A7A45}" type="datetimeFigureOut">
              <a:rPr lang="en-US" smtClean="0"/>
              <a:t>6/24/2019</a:t>
            </a:fld>
            <a:endParaRPr lang="en-US"/>
          </a:p>
        </p:txBody>
      </p:sp>
      <p:sp>
        <p:nvSpPr>
          <p:cNvPr id="5" name="Footer Placeholder 4"/>
          <p:cNvSpPr>
            <a:spLocks noGrp="1"/>
          </p:cNvSpPr>
          <p:nvPr>
            <p:ph type="ftr" sz="quarter" idx="3"/>
          </p:nvPr>
        </p:nvSpPr>
        <p:spPr>
          <a:xfrm>
            <a:off x="7239000" y="5991225"/>
            <a:ext cx="41148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B035A847-A378-904F-ACB7-6E9049E7A8F5}" type="slidenum">
              <a:rPr lang="en-US" smtClean="0"/>
              <a:t>‹#›</a:t>
            </a:fld>
            <a:endParaRPr lang="en-US"/>
          </a:p>
        </p:txBody>
      </p:sp>
    </p:spTree>
    <p:extLst>
      <p:ext uri="{BB962C8B-B14F-4D97-AF65-F5344CB8AC3E}">
        <p14:creationId xmlns:p14="http://schemas.microsoft.com/office/powerpoint/2010/main" val="1404114543"/>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50" r:id="rId4"/>
    <p:sldLayoutId id="2147483651" r:id="rId5"/>
    <p:sldLayoutId id="2147483652" r:id="rId6"/>
    <p:sldLayoutId id="2147483653" r:id="rId7"/>
    <p:sldLayoutId id="2147483654" r:id="rId8"/>
    <p:sldLayoutId id="2147483663" r:id="rId9"/>
    <p:sldLayoutId id="2147483656" r:id="rId10"/>
    <p:sldLayoutId id="2147483657" r:id="rId11"/>
    <p:sldLayoutId id="2147483655" r:id="rId12"/>
    <p:sldLayoutId id="214748366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8444" y="745067"/>
            <a:ext cx="9265356" cy="123048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88444" y="2190043"/>
            <a:ext cx="9265356" cy="38011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6022" y="6356350"/>
            <a:ext cx="843845" cy="365125"/>
          </a:xfrm>
          <a:prstGeom prst="rect">
            <a:avLst/>
          </a:prstGeom>
        </p:spPr>
        <p:txBody>
          <a:bodyPr vert="horz" lIns="91440" tIns="45720" rIns="91440" bIns="45720" rtlCol="0" anchor="ctr"/>
          <a:lstStyle>
            <a:lvl1pPr algn="l">
              <a:defRPr sz="1000">
                <a:solidFill>
                  <a:srgbClr val="414F5C"/>
                </a:solidFill>
                <a:latin typeface="Verdana" charset="0"/>
                <a:ea typeface="Verdana" charset="0"/>
                <a:cs typeface="Verdana" charset="0"/>
              </a:defRPr>
            </a:lvl1pPr>
          </a:lstStyle>
          <a:p>
            <a:fld id="{4CD1A5C2-1454-E44A-A0DA-E9C1BB9A7A45}" type="datetimeFigureOut">
              <a:rPr lang="en-US" smtClean="0"/>
              <a:pPr/>
              <a:t>6/24/2019</a:t>
            </a:fld>
            <a:endParaRPr lang="en-US"/>
          </a:p>
        </p:txBody>
      </p:sp>
      <p:sp>
        <p:nvSpPr>
          <p:cNvPr id="5" name="Footer Placeholder 4"/>
          <p:cNvSpPr>
            <a:spLocks noGrp="1"/>
          </p:cNvSpPr>
          <p:nvPr>
            <p:ph type="ftr" sz="quarter" idx="3"/>
          </p:nvPr>
        </p:nvSpPr>
        <p:spPr>
          <a:xfrm>
            <a:off x="7239000" y="5991225"/>
            <a:ext cx="4114800" cy="365125"/>
          </a:xfrm>
          <a:prstGeom prst="rect">
            <a:avLst/>
          </a:prstGeom>
        </p:spPr>
        <p:txBody>
          <a:bodyPr vert="horz" lIns="91440" tIns="45720" rIns="91440" bIns="45720" rtlCol="0" anchor="ctr"/>
          <a:lstStyle>
            <a:lvl1pPr algn="r">
              <a:defRPr sz="1000">
                <a:solidFill>
                  <a:srgbClr val="414F5C"/>
                </a:solidFill>
                <a:latin typeface="Verdana" charset="0"/>
                <a:ea typeface="Verdana" charset="0"/>
                <a:cs typeface="Verdana"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93152"/>
                </a:solidFill>
                <a:latin typeface="Verdana" charset="0"/>
                <a:ea typeface="Verdana" charset="0"/>
                <a:cs typeface="Verdana" charset="0"/>
              </a:defRPr>
            </a:lvl1pPr>
          </a:lstStyle>
          <a:p>
            <a:fld id="{B035A847-A378-904F-ACB7-6E9049E7A8F5}" type="slidenum">
              <a:rPr lang="en-US" smtClean="0"/>
              <a:pPr/>
              <a:t>‹#›</a:t>
            </a:fld>
            <a:endParaRPr lang="en-US" dirty="0"/>
          </a:p>
        </p:txBody>
      </p:sp>
    </p:spTree>
    <p:extLst>
      <p:ext uri="{BB962C8B-B14F-4D97-AF65-F5344CB8AC3E}">
        <p14:creationId xmlns:p14="http://schemas.microsoft.com/office/powerpoint/2010/main" val="37732167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093152"/>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comments" Target="../comments/commen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2.emf"/><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3.xml"/><Relationship Id="rId7" Type="http://schemas.openxmlformats.org/officeDocument/2006/relationships/notesSlide" Target="../notesSlides/notesSlide10.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28.xml"/><Relationship Id="rId7" Type="http://schemas.openxmlformats.org/officeDocument/2006/relationships/notesSlide" Target="../notesSlides/notesSlide1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6.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mailto:ndudek@toh.ca" TargetMode="External"/><Relationship Id="rId2" Type="http://schemas.openxmlformats.org/officeDocument/2006/relationships/hyperlink" Target="http://www.royalcollege.ca/rcsite/documents/cbd/wba-intro-practical-implications-program-directors-f.pptx" TargetMode="External"/><Relationship Id="rId1" Type="http://schemas.openxmlformats.org/officeDocument/2006/relationships/slideLayout" Target="../slideLayouts/slideLayout21.xml"/><Relationship Id="rId4" Type="http://schemas.openxmlformats.org/officeDocument/2006/relationships/hyperlink" Target="mailto:wgofton@toh.ca"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5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2.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26.xml"/><Relationship Id="rId5" Type="http://schemas.openxmlformats.org/officeDocument/2006/relationships/slideLayout" Target="../slideLayouts/slideLayout6.xml"/><Relationship Id="rId4"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6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8.xml"/><Relationship Id="rId7" Type="http://schemas.openxmlformats.org/officeDocument/2006/relationships/notesSlide" Target="../notesSlides/notesSlide34.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6.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9.xml"/><Relationship Id="rId7" Type="http://schemas.openxmlformats.org/officeDocument/2006/relationships/image" Target="../media/image29.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tags" Target="../tags/tag9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30.jpeg"/><Relationship Id="rId4"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7.xml"/><Relationship Id="rId7" Type="http://schemas.openxmlformats.org/officeDocument/2006/relationships/image" Target="../media/image3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41.xml"/><Relationship Id="rId5" Type="http://schemas.openxmlformats.org/officeDocument/2006/relationships/slideLayout" Target="../slideLayouts/slideLayout6.xml"/><Relationship Id="rId4" Type="http://schemas.openxmlformats.org/officeDocument/2006/relationships/tags" Target="../tags/tag9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11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fr-CA" sz="3600" dirty="0" smtClean="0">
                <a:latin typeface="Arial" panose="020B0604020202020204" pitchFamily="34" charset="0"/>
                <a:cs typeface="Arial" panose="020B0604020202020204" pitchFamily="34" charset="0"/>
              </a:rPr>
              <a:t>La CPC</a:t>
            </a:r>
            <a:br>
              <a:rPr lang="fr-CA" sz="3600" dirty="0" smtClean="0">
                <a:latin typeface="Arial" panose="020B0604020202020204" pitchFamily="34" charset="0"/>
                <a:cs typeface="Arial" panose="020B0604020202020204" pitchFamily="34" charset="0"/>
              </a:rPr>
            </a:br>
            <a:r>
              <a:rPr lang="fr-CA" sz="3600" dirty="0" smtClean="0">
                <a:latin typeface="Arial" panose="020B0604020202020204" pitchFamily="34" charset="0"/>
                <a:cs typeface="Arial" panose="020B0604020202020204" pitchFamily="34" charset="0"/>
              </a:rPr>
              <a:t>Incidences pratiques de l’évaluation en milieu de travail</a:t>
            </a:r>
          </a:p>
        </p:txBody>
      </p:sp>
      <p:sp>
        <p:nvSpPr>
          <p:cNvPr id="3" name="Subtitle 2"/>
          <p:cNvSpPr>
            <a:spLocks noGrp="1"/>
          </p:cNvSpPr>
          <p:nvPr>
            <p:ph type="subTitle" idx="1"/>
            <p:custDataLst>
              <p:tags r:id="rId2"/>
            </p:custDataLst>
          </p:nvPr>
        </p:nvSpPr>
        <p:spPr/>
        <p:txBody>
          <a:bodyPr>
            <a:normAutofit/>
          </a:bodyPr>
          <a:lstStyle/>
          <a:p>
            <a:r>
              <a:rPr lang="en-US" sz="1800" dirty="0" err="1" smtClean="0"/>
              <a:t>Octobre</a:t>
            </a:r>
            <a:r>
              <a:rPr lang="en-US" sz="1800" dirty="0" smtClean="0"/>
              <a:t> 2017</a:t>
            </a:r>
            <a:endParaRPr lang="en-US" sz="1800" dirty="0"/>
          </a:p>
        </p:txBody>
      </p:sp>
    </p:spTree>
    <p:extLst>
      <p:ext uri="{BB962C8B-B14F-4D97-AF65-F5344CB8AC3E}">
        <p14:creationId xmlns:p14="http://schemas.microsoft.com/office/powerpoint/2010/main" val="2660558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4417" y="2636838"/>
            <a:ext cx="9992783" cy="990600"/>
          </a:xfrm>
        </p:spPr>
        <p:txBody>
          <a:bodyPr>
            <a:normAutofit fontScale="90000"/>
          </a:bodyPr>
          <a:lstStyle/>
          <a:p>
            <a:pPr algn="ctr">
              <a:defRPr/>
            </a:pPr>
            <a:r>
              <a:rPr lang="fr-CA" sz="4000" b="1" smtClean="0">
                <a:latin typeface="Arial" panose="020B0604020202020204" pitchFamily="34" charset="0"/>
                <a:cs typeface="Arial" panose="020B0604020202020204" pitchFamily="34" charset="0"/>
              </a:rPr>
              <a:t>Première partie – Questions liées à l’observation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custDataLst>
              <p:tags r:id="rId1"/>
            </p:custDataLst>
          </p:nvPr>
        </p:nvSpPr>
        <p:spPr/>
        <p:txBody>
          <a:bodyPr>
            <a:normAutofit/>
          </a:bodyPr>
          <a:lstStyle/>
          <a:p>
            <a:pPr>
              <a:lnSpc>
                <a:spcPts val="2875"/>
              </a:lnSpc>
            </a:pPr>
            <a:r>
              <a:rPr lang="fr-CA" sz="4800" dirty="0" smtClean="0">
                <a:latin typeface="Arial" panose="020B0604020202020204" pitchFamily="34" charset="0"/>
                <a:cs typeface="Arial" panose="020B0604020202020204" pitchFamily="34" charset="0"/>
              </a:rPr>
              <a:t>Défi important</a:t>
            </a:r>
            <a:endParaRPr lang="fr-CA" sz="4800" dirty="0">
              <a:latin typeface="Arial" panose="020B0604020202020204" pitchFamily="34" charset="0"/>
              <a:cs typeface="Arial" panose="020B0604020202020204" pitchFamily="34" charset="0"/>
            </a:endParaRPr>
          </a:p>
        </p:txBody>
      </p:sp>
      <p:sp>
        <p:nvSpPr>
          <p:cNvPr id="18435" name="Slide Number Placeholder 4"/>
          <p:cNvSpPr txBox="1">
            <a:spLocks noGrp="1"/>
          </p:cNvSpPr>
          <p:nvPr>
            <p:custDataLst>
              <p:tags r:id="rId2"/>
            </p:custDataLst>
          </p:nvPr>
        </p:nvSpPr>
        <p:spPr>
          <a:xfrm>
            <a:off x="9771063" y="6515100"/>
            <a:ext cx="550863" cy="365125"/>
          </a:xfrm>
          <a:prstGeom prst="rect">
            <a:avLst/>
          </a:prstGeom>
          <a:noFill/>
          <a:ln w="9525">
            <a:noFill/>
            <a:miter lim="800000"/>
          </a:ln>
        </p:spPr>
        <p:txBody>
          <a:bodyPr lIns="121917" tIns="60958" rIns="121917" bIns="60958" anchor="ctr"/>
          <a:lstStyle/>
          <a:p>
            <a:pPr algn="r"/>
            <a:endParaRPr lang="en-US" sz="1100">
              <a:solidFill>
                <a:srgbClr val="003152"/>
              </a:solidFill>
              <a:latin typeface="Verdana" pitchFamily="34" charset="0"/>
            </a:endParaRPr>
          </a:p>
        </p:txBody>
      </p:sp>
      <p:sp>
        <p:nvSpPr>
          <p:cNvPr id="13" name="TextBox 12"/>
          <p:cNvSpPr txBox="1"/>
          <p:nvPr>
            <p:custDataLst>
              <p:tags r:id="rId3"/>
            </p:custDataLst>
          </p:nvPr>
        </p:nvSpPr>
        <p:spPr>
          <a:xfrm>
            <a:off x="6083299" y="3384034"/>
            <a:ext cx="184731" cy="338554"/>
          </a:xfrm>
          <a:prstGeom prst="rect">
            <a:avLst/>
          </a:prstGeom>
          <a:solidFill>
            <a:schemeClr val="bg1"/>
          </a:solidFill>
        </p:spPr>
        <p:txBody>
          <a:bodyPr wrap="none" rtlCol="0">
            <a:spAutoFit/>
          </a:bodyPr>
          <a:lstStyle/>
          <a:p>
            <a:endParaRPr lang="fr-CA" sz="1600">
              <a:solidFill>
                <a:srgbClr val="FF0000"/>
              </a:solidFill>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2798820" y="1692876"/>
            <a:ext cx="5979414" cy="462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custDataLst>
              <p:tags r:id="rId1"/>
            </p:custDataLst>
          </p:nvPr>
        </p:nvSpPr>
        <p:spPr/>
        <p:txBody>
          <a:bodyPr>
            <a:normAutofit/>
          </a:bodyPr>
          <a:lstStyle/>
          <a:p>
            <a:pPr>
              <a:lnSpc>
                <a:spcPts val="2875"/>
              </a:lnSpc>
            </a:pPr>
            <a:r>
              <a:rPr lang="en-CA" sz="4800">
                <a:latin typeface="Arial" panose="020B0604020202020204" pitchFamily="34" charset="0"/>
                <a:cs typeface="Arial" panose="020B0604020202020204" pitchFamily="34" charset="0"/>
              </a:rPr>
              <a:t>Stratégies d’observation</a:t>
            </a:r>
          </a:p>
        </p:txBody>
      </p:sp>
      <p:sp>
        <p:nvSpPr>
          <p:cNvPr id="19458" name="Content Placeholder 2"/>
          <p:cNvSpPr>
            <a:spLocks noGrp="1"/>
          </p:cNvSpPr>
          <p:nvPr>
            <p:ph sz="half" idx="1"/>
            <p:custDataLst>
              <p:tags r:id="rId2"/>
            </p:custDataLst>
          </p:nvPr>
        </p:nvSpPr>
        <p:spPr/>
        <p:txBody>
          <a:bodyPr>
            <a:normAutofit fontScale="85000" lnSpcReduction="10000"/>
          </a:bodyPr>
          <a:lstStyle/>
          <a:p>
            <a:pPr marL="288918" indent="-288918"/>
            <a:r>
              <a:rPr lang="fr-CA" sz="2000" dirty="0" smtClean="0">
                <a:latin typeface="Arial" panose="020B0604020202020204" pitchFamily="34" charset="0"/>
                <a:cs typeface="Arial" panose="020B0604020202020204" pitchFamily="34" charset="0"/>
              </a:rPr>
              <a:t>Orienter le stagiaire qui sera observé</a:t>
            </a:r>
          </a:p>
          <a:p>
            <a:pPr marL="288918" indent="-288918"/>
            <a:endParaRPr lang="fr-CA" sz="800" dirty="0" smtClean="0">
              <a:latin typeface="Arial" panose="020B0604020202020204" pitchFamily="34" charset="0"/>
              <a:cs typeface="Arial" panose="020B0604020202020204" pitchFamily="34" charset="0"/>
            </a:endParaRPr>
          </a:p>
          <a:p>
            <a:pPr marL="288918" indent="-288918"/>
            <a:r>
              <a:rPr lang="fr-CA" sz="2000" dirty="0" smtClean="0">
                <a:latin typeface="Arial" panose="020B0604020202020204" pitchFamily="34" charset="0"/>
                <a:cs typeface="Arial" panose="020B0604020202020204" pitchFamily="34" charset="0"/>
              </a:rPr>
              <a:t>Deux méthodes</a:t>
            </a:r>
          </a:p>
          <a:p>
            <a:pPr lvl="1"/>
            <a:r>
              <a:rPr lang="fr-CA" sz="1800" dirty="0" smtClean="0">
                <a:latin typeface="Arial" panose="020B0604020202020204" pitchFamily="34" charset="0"/>
                <a:cs typeface="Arial" panose="020B0604020202020204" pitchFamily="34" charset="0"/>
              </a:rPr>
              <a:t>Observation totale</a:t>
            </a:r>
          </a:p>
          <a:p>
            <a:pPr lvl="1"/>
            <a:r>
              <a:rPr lang="fr-CA" sz="1800" dirty="0" smtClean="0">
                <a:latin typeface="Arial" panose="020B0604020202020204" pitchFamily="34" charset="0"/>
                <a:cs typeface="Arial" panose="020B0604020202020204" pitchFamily="34" charset="0"/>
              </a:rPr>
              <a:t>Observation partielle</a:t>
            </a:r>
          </a:p>
          <a:p>
            <a:pPr lvl="2"/>
            <a:r>
              <a:rPr lang="fr-CA" sz="1600" dirty="0" smtClean="0">
                <a:latin typeface="Arial" panose="020B0604020202020204" pitchFamily="34" charset="0"/>
                <a:cs typeface="Arial" panose="020B0604020202020204" pitchFamily="34" charset="0"/>
              </a:rPr>
              <a:t>Aspect particulier de l’anamnèse</a:t>
            </a:r>
          </a:p>
          <a:p>
            <a:pPr lvl="2"/>
            <a:r>
              <a:rPr lang="fr-CA" sz="1600" dirty="0" smtClean="0">
                <a:latin typeface="Arial" panose="020B0604020202020204" pitchFamily="34" charset="0"/>
                <a:cs typeface="Arial" panose="020B0604020202020204" pitchFamily="34" charset="0"/>
              </a:rPr>
              <a:t>Répéter l’examen physique</a:t>
            </a:r>
          </a:p>
          <a:p>
            <a:pPr lvl="2"/>
            <a:r>
              <a:rPr lang="fr-CA" sz="1600" dirty="0" smtClean="0">
                <a:latin typeface="Arial" panose="020B0604020202020204" pitchFamily="34" charset="0"/>
                <a:cs typeface="Arial" panose="020B0604020202020204" pitchFamily="34" charset="0"/>
              </a:rPr>
              <a:t>Fournir un plan</a:t>
            </a:r>
          </a:p>
          <a:p>
            <a:pPr lvl="2"/>
            <a:endParaRPr lang="fr-CA" sz="800" dirty="0" smtClean="0">
              <a:latin typeface="Arial" panose="020B0604020202020204" pitchFamily="34" charset="0"/>
              <a:cs typeface="Arial" panose="020B0604020202020204" pitchFamily="34" charset="0"/>
            </a:endParaRPr>
          </a:p>
          <a:p>
            <a:pPr marL="288918" indent="-288918"/>
            <a:r>
              <a:rPr lang="fr-CA" sz="2000" dirty="0" smtClean="0">
                <a:latin typeface="Arial" panose="020B0604020202020204" pitchFamily="34" charset="0"/>
                <a:cs typeface="Arial" panose="020B0604020202020204" pitchFamily="34" charset="0"/>
              </a:rPr>
              <a:t>Présenter le concept au patient</a:t>
            </a:r>
          </a:p>
          <a:p>
            <a:pPr lvl="1"/>
            <a:r>
              <a:rPr lang="fr-CA" sz="1800" dirty="0" smtClean="0">
                <a:latin typeface="Arial" panose="020B0604020202020204" pitchFamily="34" charset="0"/>
                <a:cs typeface="Arial" panose="020B0604020202020204" pitchFamily="34" charset="0"/>
              </a:rPr>
              <a:t>Rôle d’observateur</a:t>
            </a:r>
          </a:p>
          <a:p>
            <a:pPr lvl="1"/>
            <a:endParaRPr lang="fr-CA" sz="800" dirty="0" smtClean="0">
              <a:latin typeface="Arial" panose="020B0604020202020204" pitchFamily="34" charset="0"/>
              <a:cs typeface="Arial" panose="020B0604020202020204" pitchFamily="34" charset="0"/>
            </a:endParaRPr>
          </a:p>
          <a:p>
            <a:pPr marL="288918" indent="-288918"/>
            <a:r>
              <a:rPr lang="fr-CA" sz="2000" dirty="0" smtClean="0">
                <a:latin typeface="Arial" panose="020B0604020202020204" pitchFamily="34" charset="0"/>
                <a:cs typeface="Arial" panose="020B0604020202020204" pitchFamily="34" charset="0"/>
              </a:rPr>
              <a:t>Définir ce que vous devez observer</a:t>
            </a:r>
          </a:p>
          <a:p>
            <a:pPr marL="288918" indent="-288918"/>
            <a:endParaRPr lang="fr-CA" sz="800" dirty="0" smtClean="0">
              <a:latin typeface="Arial" panose="020B0604020202020204" pitchFamily="34" charset="0"/>
              <a:cs typeface="Arial" panose="020B0604020202020204" pitchFamily="34" charset="0"/>
            </a:endParaRPr>
          </a:p>
          <a:p>
            <a:pPr marL="288918" indent="-288918"/>
            <a:r>
              <a:rPr lang="fr-CA" sz="2000" dirty="0" smtClean="0">
                <a:latin typeface="Arial" panose="020B0604020202020204" pitchFamily="34" charset="0"/>
                <a:cs typeface="Arial" panose="020B0604020202020204" pitchFamily="34" charset="0"/>
              </a:rPr>
              <a:t>Établir un calendrier d’observation</a:t>
            </a:r>
            <a:endParaRPr lang="fr-CA" sz="2000" dirty="0">
              <a:latin typeface="Arial" panose="020B0604020202020204" pitchFamily="34" charset="0"/>
              <a:cs typeface="Arial" panose="020B0604020202020204" pitchFamily="34" charset="0"/>
            </a:endParaRPr>
          </a:p>
        </p:txBody>
      </p:sp>
      <p:sp>
        <p:nvSpPr>
          <p:cNvPr id="19460" name="Content Placeholder 5"/>
          <p:cNvSpPr>
            <a:spLocks noGrp="1"/>
          </p:cNvSpPr>
          <p:nvPr>
            <p:ph sz="half" idx="2"/>
            <p:custDataLst>
              <p:tags r:id="rId3"/>
            </p:custDataLst>
          </p:nvPr>
        </p:nvSpPr>
        <p:spPr/>
        <p:txBody>
          <a:bodyPr>
            <a:normAutofit fontScale="85000" lnSpcReduction="10000"/>
          </a:bodyPr>
          <a:lstStyle/>
          <a:p>
            <a:pPr marL="0" indent="0">
              <a:spcBef>
                <a:spcPct val="0"/>
              </a:spcBef>
              <a:buNone/>
            </a:pPr>
            <a:endParaRPr lang="en-US" sz="1000">
              <a:solidFill>
                <a:srgbClr val="7F7F7F"/>
              </a:solidFill>
              <a:latin typeface="Arial" panose="020B0604020202020204" pitchFamily="34" charset="0"/>
              <a:cs typeface="Arial" panose="020B0604020202020204" pitchFamily="34" charset="0"/>
            </a:endParaRPr>
          </a:p>
          <a:p>
            <a:pPr marL="0" indent="0">
              <a:spcBef>
                <a:spcPct val="0"/>
              </a:spcBef>
              <a:buNone/>
            </a:pPr>
            <a:endParaRPr lang="en-US" sz="1000">
              <a:solidFill>
                <a:srgbClr val="7F7F7F"/>
              </a:solidFill>
              <a:latin typeface="Arial" panose="020B0604020202020204" pitchFamily="34" charset="0"/>
              <a:cs typeface="Arial" panose="020B0604020202020204" pitchFamily="34" charset="0"/>
            </a:endParaRPr>
          </a:p>
        </p:txBody>
      </p:sp>
      <p:sp>
        <p:nvSpPr>
          <p:cNvPr id="19459" name="Slide Number Placeholder 4"/>
          <p:cNvSpPr txBox="1">
            <a:spLocks noGrp="1"/>
          </p:cNvSpPr>
          <p:nvPr>
            <p:custDataLst>
              <p:tags r:id="rId4"/>
            </p:custDataLst>
          </p:nvPr>
        </p:nvSpPr>
        <p:spPr>
          <a:xfrm>
            <a:off x="9771063" y="6515100"/>
            <a:ext cx="550863" cy="365125"/>
          </a:xfrm>
          <a:prstGeom prst="rect">
            <a:avLst/>
          </a:prstGeom>
          <a:noFill/>
          <a:ln w="9525">
            <a:noFill/>
            <a:miter lim="800000"/>
          </a:ln>
        </p:spPr>
        <p:txBody>
          <a:bodyPr lIns="121917" tIns="60958" rIns="121917" bIns="60958" anchor="ctr"/>
          <a:lstStyle/>
          <a:p>
            <a:pPr algn="r"/>
            <a:endParaRPr lang="en-US" sz="1100">
              <a:solidFill>
                <a:srgbClr val="003152"/>
              </a:solidFill>
              <a:latin typeface="Verdana" pitchFamily="34" charset="0"/>
            </a:endParaRPr>
          </a:p>
        </p:txBody>
      </p:sp>
      <p:pic>
        <p:nvPicPr>
          <p:cNvPr id="8" name="Picture 2"/>
          <p:cNvPicPr>
            <a:picLocks noChangeAspect="1" noChangeArrowheads="1"/>
          </p:cNvPicPr>
          <p:nvPr>
            <p:custDataLst>
              <p:tags r:id="rId5"/>
            </p:custDataLst>
          </p:nvPr>
        </p:nvPicPr>
        <p:blipFill>
          <a:blip r:embed="rId8"/>
          <a:srcRect/>
          <a:stretch>
            <a:fillRect/>
          </a:stretch>
        </p:blipFill>
        <p:spPr>
          <a:xfrm>
            <a:off x="9296924" y="68076"/>
            <a:ext cx="2748197" cy="1178778"/>
          </a:xfrm>
          <a:prstGeom prst="rect">
            <a:avLst/>
          </a:prstGeom>
          <a:solidFill>
            <a:schemeClr val="bg1"/>
          </a:solidFill>
          <a:ln>
            <a:noFill/>
          </a:ln>
          <a:effectLst/>
        </p:spPr>
      </p:pic>
      <p:pic>
        <p:nvPicPr>
          <p:cNvPr id="1026" name="Picture 2" descr="C:\Users\cclouston\AppData\Local\Microsoft\Windows\Temporary Internet Files\Content.Outlook\3DEPS4QZ\_MG_9531.jpg"/>
          <p:cNvPicPr>
            <a:picLocks noChangeAspect="1" noChangeArrowheads="1"/>
          </p:cNvPicPr>
          <p:nvPr/>
        </p:nvPicPr>
        <p:blipFill>
          <a:blip r:embed="rId9"/>
          <a:srcRect/>
          <a:stretch>
            <a:fillRect/>
          </a:stretch>
        </p:blipFill>
        <p:spPr>
          <a:xfrm>
            <a:off x="6637868" y="2705218"/>
            <a:ext cx="4929012" cy="3286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custDataLst>
              <p:tags r:id="rId1"/>
            </p:custDataLst>
          </p:nvPr>
        </p:nvSpPr>
        <p:spPr/>
        <p:txBody>
          <a:bodyPr>
            <a:noAutofit/>
          </a:bodyPr>
          <a:lstStyle/>
          <a:p>
            <a:pPr>
              <a:lnSpc>
                <a:spcPts val="2875"/>
              </a:lnSpc>
            </a:pPr>
            <a:r>
              <a:rPr lang="en-CA" sz="3600">
                <a:latin typeface="Arial" panose="020B0604020202020204" pitchFamily="34" charset="0"/>
                <a:cs typeface="Arial" panose="020B0604020202020204" pitchFamily="34" charset="0"/>
              </a:rPr>
              <a:t>Qu’en est-il des observations indirectes?</a:t>
            </a:r>
          </a:p>
        </p:txBody>
      </p:sp>
      <p:sp>
        <p:nvSpPr>
          <p:cNvPr id="20482" name="Content Placeholder 2"/>
          <p:cNvSpPr>
            <a:spLocks noGrp="1"/>
          </p:cNvSpPr>
          <p:nvPr>
            <p:ph sz="half" idx="1"/>
            <p:custDataLst>
              <p:tags r:id="rId2"/>
            </p:custDataLst>
          </p:nvPr>
        </p:nvSpPr>
        <p:spPr/>
        <p:txBody>
          <a:bodyPr>
            <a:normAutofit fontScale="70000" lnSpcReduction="20000"/>
          </a:bodyPr>
          <a:lstStyle/>
          <a:p>
            <a:r>
              <a:rPr lang="fr-CA" smtClean="0">
                <a:latin typeface="Arial" panose="020B0604020202020204" pitchFamily="34" charset="0"/>
                <a:cs typeface="Arial" panose="020B0604020202020204" pitchFamily="34" charset="0"/>
              </a:rPr>
              <a:t>Exemples :</a:t>
            </a:r>
          </a:p>
          <a:p>
            <a:pPr marL="0" indent="0">
              <a:buNone/>
            </a:pPr>
            <a:endParaRPr lang="fr-CA" smtClean="0">
              <a:latin typeface="Arial" panose="020B0604020202020204" pitchFamily="34" charset="0"/>
              <a:cs typeface="Arial" panose="020B0604020202020204" pitchFamily="34" charset="0"/>
            </a:endParaRPr>
          </a:p>
          <a:p>
            <a:pPr lvl="1" indent="-288918"/>
            <a:r>
              <a:rPr lang="fr-CA" smtClean="0">
                <a:solidFill>
                  <a:srgbClr val="000000"/>
                </a:solidFill>
                <a:latin typeface="Arial" panose="020B0604020202020204" pitchFamily="34" charset="0"/>
                <a:cs typeface="Arial" panose="020B0604020202020204" pitchFamily="34" charset="0"/>
              </a:rPr>
              <a:t>Interactions avec les autres membres de l’équipe</a:t>
            </a:r>
          </a:p>
          <a:p>
            <a:pPr lvl="2" indent="-288918"/>
            <a:r>
              <a:rPr lang="fr-CA" smtClean="0">
                <a:solidFill>
                  <a:srgbClr val="000000"/>
                </a:solidFill>
                <a:latin typeface="Arial" panose="020B0604020202020204" pitchFamily="34" charset="0"/>
                <a:cs typeface="Arial" panose="020B0604020202020204" pitchFamily="34" charset="0"/>
              </a:rPr>
              <a:t>« Je n’aime vraiment pas être de garde avec le Dr X »</a:t>
            </a:r>
          </a:p>
          <a:p>
            <a:pPr marL="973114" lvl="2" indent="0">
              <a:buNone/>
            </a:pPr>
            <a:endParaRPr lang="fr-CA" smtClean="0">
              <a:solidFill>
                <a:srgbClr val="000000"/>
              </a:solidFill>
              <a:latin typeface="Arial" panose="020B0604020202020204" pitchFamily="34" charset="0"/>
              <a:cs typeface="Arial" panose="020B0604020202020204" pitchFamily="34" charset="0"/>
            </a:endParaRPr>
          </a:p>
          <a:p>
            <a:pPr lvl="1" indent="-288918"/>
            <a:r>
              <a:rPr lang="fr-CA" smtClean="0">
                <a:solidFill>
                  <a:srgbClr val="000000"/>
                </a:solidFill>
                <a:latin typeface="Arial" panose="020B0604020202020204" pitchFamily="34" charset="0"/>
                <a:cs typeface="Arial" panose="020B0604020202020204" pitchFamily="34" charset="0"/>
              </a:rPr>
              <a:t>Commentaires des patients et des familles</a:t>
            </a:r>
          </a:p>
          <a:p>
            <a:pPr lvl="2" indent="-288918"/>
            <a:r>
              <a:rPr lang="fr-CA" smtClean="0">
                <a:solidFill>
                  <a:srgbClr val="000000"/>
                </a:solidFill>
                <a:latin typeface="Arial" panose="020B0604020202020204" pitchFamily="34" charset="0"/>
                <a:cs typeface="Arial" panose="020B0604020202020204" pitchFamily="34" charset="0"/>
              </a:rPr>
              <a:t>« Elle est merveilleuse... gardez-la! »</a:t>
            </a:r>
          </a:p>
          <a:p>
            <a:pPr marL="854082" lvl="2" indent="0">
              <a:buNone/>
            </a:pPr>
            <a:endParaRPr lang="fr-CA" sz="800" smtClean="0">
              <a:latin typeface="Arial" panose="020B0604020202020204" pitchFamily="34" charset="0"/>
              <a:cs typeface="Arial" panose="020B0604020202020204" pitchFamily="34" charset="0"/>
            </a:endParaRPr>
          </a:p>
          <a:p>
            <a:pPr lvl="1">
              <a:lnSpc>
                <a:spcPct val="100000"/>
              </a:lnSpc>
            </a:pPr>
            <a:r>
              <a:rPr lang="fr-CA" smtClean="0">
                <a:solidFill>
                  <a:srgbClr val="000000"/>
                </a:solidFill>
                <a:latin typeface="Arial" panose="020B0604020202020204" pitchFamily="34" charset="0"/>
                <a:cs typeface="Arial" panose="020B0604020202020204" pitchFamily="34" charset="0"/>
              </a:rPr>
              <a:t>Demandez-leur pourquoi</a:t>
            </a:r>
          </a:p>
          <a:p>
            <a:pPr lvl="2">
              <a:lnSpc>
                <a:spcPct val="100000"/>
              </a:lnSpc>
            </a:pPr>
            <a:r>
              <a:rPr lang="fr-CA" sz="2100" smtClean="0">
                <a:solidFill>
                  <a:srgbClr val="000000"/>
                </a:solidFill>
                <a:latin typeface="Arial" panose="020B0604020202020204" pitchFamily="34" charset="0"/>
                <a:cs typeface="Arial" panose="020B0604020202020204" pitchFamily="34" charset="0"/>
              </a:rPr>
              <a:t>Donner suite aux questions au besoin</a:t>
            </a:r>
          </a:p>
          <a:p>
            <a:pPr marL="914400" lvl="2" indent="0">
              <a:lnSpc>
                <a:spcPct val="100000"/>
              </a:lnSpc>
              <a:buNone/>
            </a:pPr>
            <a:endParaRPr lang="fr-CA" smtClean="0">
              <a:solidFill>
                <a:srgbClr val="000000"/>
              </a:solidFill>
              <a:latin typeface="Arial" panose="020B0604020202020204" pitchFamily="34" charset="0"/>
              <a:cs typeface="Arial" panose="020B0604020202020204" pitchFamily="34" charset="0"/>
            </a:endParaRPr>
          </a:p>
          <a:p>
            <a:pPr marL="685800" lvl="3">
              <a:spcBef>
                <a:spcPts val="1000"/>
              </a:spcBef>
            </a:pPr>
            <a:r>
              <a:rPr lang="fr-CA" sz="2400" u="sng" smtClean="0">
                <a:latin typeface="Arial" panose="020B0604020202020204" pitchFamily="34" charset="0"/>
                <a:cs typeface="Arial" panose="020B0604020202020204" pitchFamily="34" charset="0"/>
              </a:rPr>
              <a:t>Remerciez-les</a:t>
            </a:r>
            <a:r>
              <a:rPr lang="fr-CA" sz="2400" smtClean="0">
                <a:latin typeface="Arial" panose="020B0604020202020204" pitchFamily="34" charset="0"/>
                <a:cs typeface="Arial" panose="020B0604020202020204" pitchFamily="34" charset="0"/>
              </a:rPr>
              <a:t> pour leurs commentaires</a:t>
            </a:r>
          </a:p>
          <a:p>
            <a:endParaRPr lang="fr-CA" smtClean="0">
              <a:latin typeface="Arial" panose="020B0604020202020204" pitchFamily="34" charset="0"/>
              <a:cs typeface="Arial" panose="020B0604020202020204" pitchFamily="34" charset="0"/>
            </a:endParaRPr>
          </a:p>
          <a:p>
            <a:endParaRPr lang="fr-CA" smtClean="0">
              <a:latin typeface="Arial" panose="020B0604020202020204" pitchFamily="34" charset="0"/>
              <a:cs typeface="Arial" panose="020B0604020202020204" pitchFamily="34" charset="0"/>
            </a:endParaRPr>
          </a:p>
          <a:p>
            <a:endParaRPr lang="fr-CA" smtClean="0">
              <a:latin typeface="Arial" panose="020B0604020202020204" pitchFamily="34" charset="0"/>
              <a:cs typeface="Arial" panose="020B0604020202020204" pitchFamily="34" charset="0"/>
            </a:endParaRPr>
          </a:p>
          <a:p>
            <a:endParaRPr lang="fr-CA">
              <a:latin typeface="Arial" panose="020B0604020202020204" pitchFamily="34" charset="0"/>
              <a:cs typeface="Arial" panose="020B0604020202020204" pitchFamily="34" charset="0"/>
            </a:endParaRPr>
          </a:p>
        </p:txBody>
      </p:sp>
      <p:sp>
        <p:nvSpPr>
          <p:cNvPr id="3" name="Content Placeholder 2"/>
          <p:cNvSpPr>
            <a:spLocks noGrp="1"/>
          </p:cNvSpPr>
          <p:nvPr>
            <p:ph sz="half" idx="2"/>
            <p:custDataLst>
              <p:tags r:id="rId3"/>
            </p:custDataLst>
          </p:nvPr>
        </p:nvSpPr>
        <p:spPr/>
        <p:txBody>
          <a:bodyPr>
            <a:normAutofit fontScale="70000" lnSpcReduction="20000"/>
          </a:bodyPr>
          <a:lstStyle/>
          <a:p>
            <a:endParaRPr lang="en-CA"/>
          </a:p>
        </p:txBody>
      </p:sp>
      <p:pic>
        <p:nvPicPr>
          <p:cNvPr id="2" name="Picture 1"/>
          <p:cNvPicPr>
            <a:picLocks noChangeAspect="1"/>
          </p:cNvPicPr>
          <p:nvPr>
            <p:custDataLst>
              <p:tags r:id="rId4"/>
            </p:custDataLst>
          </p:nvPr>
        </p:nvPicPr>
        <p:blipFill>
          <a:blip r:embed="rId8"/>
          <a:srcRect/>
          <a:stretch>
            <a:fillRect/>
          </a:stretch>
        </p:blipFill>
        <p:spPr>
          <a:xfrm>
            <a:off x="6637867" y="2190043"/>
            <a:ext cx="4713371" cy="3801181"/>
          </a:xfrm>
          <a:prstGeom prst="rect">
            <a:avLst/>
          </a:prstGeom>
        </p:spPr>
      </p:pic>
      <p:pic>
        <p:nvPicPr>
          <p:cNvPr id="6" name="Picture 2"/>
          <p:cNvPicPr>
            <a:picLocks noChangeAspect="1" noChangeArrowheads="1"/>
          </p:cNvPicPr>
          <p:nvPr>
            <p:custDataLst>
              <p:tags r:id="rId5"/>
            </p:custDataLst>
          </p:nvPr>
        </p:nvPicPr>
        <p:blipFill>
          <a:blip r:embed="rId9"/>
          <a:srcRect/>
          <a:stretch>
            <a:fillRect/>
          </a:stretch>
        </p:blipFill>
        <p:spPr>
          <a:xfrm>
            <a:off x="9296924" y="68076"/>
            <a:ext cx="2748197" cy="951255"/>
          </a:xfrm>
          <a:prstGeom prst="rect">
            <a:avLst/>
          </a:prstGeom>
          <a:solidFill>
            <a:schemeClr val="bg1"/>
          </a:solidFill>
          <a:ln>
            <a:noFill/>
          </a:ln>
          <a:effectLst/>
        </p:spPr>
      </p:pic>
    </p:spTree>
    <p:extLst>
      <p:ext uri="{BB962C8B-B14F-4D97-AF65-F5344CB8AC3E}">
        <p14:creationId xmlns:p14="http://schemas.microsoft.com/office/powerpoint/2010/main" val="185331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Qu’en est-il de l’observation indirecte?</a:t>
            </a:r>
            <a:endParaRPr lang="en-CA" dirty="0"/>
          </a:p>
        </p:txBody>
      </p:sp>
      <p:sp>
        <p:nvSpPr>
          <p:cNvPr id="3" name="Content Placeholder 2"/>
          <p:cNvSpPr>
            <a:spLocks noGrp="1"/>
          </p:cNvSpPr>
          <p:nvPr>
            <p:ph sz="half" idx="1"/>
          </p:nvPr>
        </p:nvSpPr>
        <p:spPr>
          <a:xfrm>
            <a:off x="1986843" y="2190043"/>
            <a:ext cx="9140940" cy="4257251"/>
          </a:xfrm>
        </p:spPr>
        <p:txBody>
          <a:bodyPr>
            <a:normAutofit fontScale="85000" lnSpcReduction="20000"/>
          </a:bodyPr>
          <a:lstStyle/>
          <a:p>
            <a:r>
              <a:rPr lang="fr-FR" dirty="0"/>
              <a:t>Conclusions tirées au sujet des tâches cliniques </a:t>
            </a:r>
          </a:p>
          <a:p>
            <a:pPr lvl="1"/>
            <a:r>
              <a:rPr lang="fr-FR" dirty="0"/>
              <a:t>Présentations de cas</a:t>
            </a:r>
          </a:p>
          <a:p>
            <a:pPr lvl="1"/>
            <a:r>
              <a:rPr lang="fr-FR" dirty="0"/>
              <a:t>Revue des dossiers</a:t>
            </a:r>
          </a:p>
          <a:p>
            <a:pPr lvl="1"/>
            <a:r>
              <a:rPr lang="fr-FR" dirty="0"/>
              <a:t>Information issue de la rencontre avec le patient</a:t>
            </a:r>
          </a:p>
          <a:p>
            <a:endParaRPr lang="fr-FR" dirty="0"/>
          </a:p>
          <a:p>
            <a:r>
              <a:rPr lang="fr-FR" dirty="0"/>
              <a:t>Amorcez une discussion avec le stagiaire sur ce que vous avez observé</a:t>
            </a:r>
          </a:p>
          <a:p>
            <a:pPr lvl="1"/>
            <a:r>
              <a:rPr lang="fr-FR" dirty="0"/>
              <a:t>Par exemple, lui demander d’exécuter une technique, d’expliquer son raisonnement, etc.</a:t>
            </a:r>
          </a:p>
          <a:p>
            <a:endParaRPr lang="fr-FR" dirty="0"/>
          </a:p>
          <a:p>
            <a:r>
              <a:rPr lang="fr-FR" dirty="0"/>
              <a:t>Évaluez le rendement en fonction des points précédents</a:t>
            </a:r>
          </a:p>
          <a:p>
            <a:endParaRPr lang="fr-FR" dirty="0"/>
          </a:p>
          <a:p>
            <a:r>
              <a:rPr lang="fr-FR" dirty="0"/>
              <a:t>Donnez une rétroaction</a:t>
            </a:r>
          </a:p>
          <a:p>
            <a:endParaRPr lang="en-CA" dirty="0"/>
          </a:p>
        </p:txBody>
      </p:sp>
    </p:spTree>
    <p:extLst>
      <p:ext uri="{BB962C8B-B14F-4D97-AF65-F5344CB8AC3E}">
        <p14:creationId xmlns:p14="http://schemas.microsoft.com/office/powerpoint/2010/main" val="278767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4417" y="2636838"/>
            <a:ext cx="10972800" cy="990600"/>
          </a:xfrm>
        </p:spPr>
        <p:txBody>
          <a:bodyPr>
            <a:normAutofit fontScale="90000"/>
          </a:bodyPr>
          <a:lstStyle/>
          <a:p>
            <a:pPr algn="ctr">
              <a:defRPr/>
            </a:pPr>
            <a:r>
              <a:rPr lang="en-US" sz="4000" b="1" smtClean="0">
                <a:latin typeface="Arial" panose="020B0604020202020204" pitchFamily="34" charset="0"/>
                <a:cs typeface="Arial" panose="020B0604020202020204" pitchFamily="34" charset="0"/>
              </a:rPr>
              <a:t>Deuxième partie – Critères de l’échelle d’évaluation</a:t>
            </a:r>
          </a:p>
        </p:txBody>
      </p:sp>
    </p:spTree>
    <p:extLst>
      <p:ext uri="{BB962C8B-B14F-4D97-AF65-F5344CB8AC3E}">
        <p14:creationId xmlns:p14="http://schemas.microsoft.com/office/powerpoint/2010/main" val="331982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fr-CA" sz="3600" b="1" smtClean="0">
                <a:latin typeface="Arial" panose="020B0604020202020204" pitchFamily="34" charset="0"/>
                <a:cs typeface="Arial" panose="020B0604020202020204" pitchFamily="34" charset="0"/>
              </a:rPr>
              <a:t>Critères de l’échelled’évaluation traditionnelle</a:t>
            </a:r>
          </a:p>
        </p:txBody>
      </p:sp>
      <p:sp>
        <p:nvSpPr>
          <p:cNvPr id="3" name="Content Placeholder 2"/>
          <p:cNvSpPr>
            <a:spLocks noGrp="1"/>
          </p:cNvSpPr>
          <p:nvPr>
            <p:ph idx="1"/>
            <p:custDataLst>
              <p:tags r:id="rId2"/>
            </p:custDataLst>
          </p:nvPr>
        </p:nvSpPr>
        <p:spPr/>
        <p:txBody>
          <a:bodyPr>
            <a:normAutofit fontScale="90000" lnSpcReduction="10000"/>
          </a:bodyPr>
          <a:lstStyle/>
          <a:p>
            <a:pPr>
              <a:defRPr/>
            </a:pPr>
            <a:r>
              <a:rPr lang="fr-CA" smtClean="0">
                <a:latin typeface="Arial" panose="020B0604020202020204" pitchFamily="34" charset="0"/>
                <a:cs typeface="Arial" panose="020B0604020202020204" pitchFamily="34" charset="0"/>
              </a:rPr>
              <a:t>1 – Ne répond jamais aux attentes</a:t>
            </a:r>
          </a:p>
          <a:p>
            <a:pPr>
              <a:defRPr/>
            </a:pPr>
            <a:r>
              <a:rPr lang="fr-CA" smtClean="0">
                <a:latin typeface="Arial" panose="020B0604020202020204" pitchFamily="34" charset="0"/>
                <a:cs typeface="Arial" panose="020B0604020202020204" pitchFamily="34" charset="0"/>
              </a:rPr>
              <a:t>2 – Répond parfois aux attentes</a:t>
            </a:r>
          </a:p>
          <a:p>
            <a:pPr>
              <a:defRPr/>
            </a:pPr>
            <a:r>
              <a:rPr lang="fr-CA" smtClean="0">
                <a:latin typeface="Arial" panose="020B0604020202020204" pitchFamily="34" charset="0"/>
                <a:cs typeface="Arial" panose="020B0604020202020204" pitchFamily="34" charset="0"/>
              </a:rPr>
              <a:t>3 – Répond aux attentes</a:t>
            </a:r>
          </a:p>
          <a:p>
            <a:pPr>
              <a:defRPr/>
            </a:pPr>
            <a:r>
              <a:rPr lang="fr-CA" smtClean="0">
                <a:latin typeface="Arial" panose="020B0604020202020204" pitchFamily="34" charset="0"/>
                <a:cs typeface="Arial" panose="020B0604020202020204" pitchFamily="34" charset="0"/>
              </a:rPr>
              <a:t>4 – Dépasse parfois les attentes</a:t>
            </a:r>
          </a:p>
          <a:p>
            <a:pPr>
              <a:defRPr/>
            </a:pPr>
            <a:r>
              <a:rPr lang="fr-CA" smtClean="0">
                <a:latin typeface="Arial" panose="020B0604020202020204" pitchFamily="34" charset="0"/>
                <a:cs typeface="Arial" panose="020B0604020202020204" pitchFamily="34" charset="0"/>
              </a:rPr>
              <a:t>5 – Dépasse toujours les attentes</a:t>
            </a:r>
          </a:p>
          <a:p>
            <a:pPr>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Qu’est-ce qui fonctionne? </a:t>
            </a:r>
          </a:p>
          <a:p>
            <a:pPr>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Qu’est-ce qui ne fonctionne pas?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fr-CA" sz="4000" b="1" smtClean="0">
                <a:latin typeface="Arial" panose="020B0604020202020204" pitchFamily="34" charset="0"/>
                <a:cs typeface="Arial" panose="020B0604020202020204" pitchFamily="34" charset="0"/>
              </a:rPr>
              <a:t>Critères de l’échelle d’évaluation</a:t>
            </a:r>
          </a:p>
        </p:txBody>
      </p:sp>
      <p:sp>
        <p:nvSpPr>
          <p:cNvPr id="3" name="Content Placeholder 2"/>
          <p:cNvSpPr>
            <a:spLocks noGrp="1"/>
          </p:cNvSpPr>
          <p:nvPr>
            <p:ph idx="1"/>
            <p:custDataLst>
              <p:tags r:id="rId2"/>
            </p:custDataLst>
          </p:nvPr>
        </p:nvSpPr>
        <p:spPr/>
        <p:txBody>
          <a:bodyPr>
            <a:normAutofit fontScale="97500"/>
          </a:bodyPr>
          <a:lstStyle/>
          <a:p>
            <a:pPr>
              <a:defRPr/>
            </a:pPr>
            <a:r>
              <a:rPr lang="fr-CA" altLang="en-US" smtClean="0">
                <a:latin typeface="Arial" panose="020B0604020202020204" pitchFamily="34" charset="0"/>
                <a:cs typeface="Arial" panose="020B0604020202020204" pitchFamily="34" charset="0"/>
              </a:rPr>
              <a:t>1 – « J’ai dû exécuter la tâche »</a:t>
            </a:r>
          </a:p>
          <a:p>
            <a:pPr>
              <a:defRPr/>
            </a:pPr>
            <a:r>
              <a:rPr lang="fr-CA" altLang="en-US" smtClean="0">
                <a:latin typeface="Arial" panose="020B0604020202020204" pitchFamily="34" charset="0"/>
                <a:cs typeface="Arial" panose="020B0604020202020204" pitchFamily="34" charset="0"/>
              </a:rPr>
              <a:t>2 – « J’ai dû les guider »</a:t>
            </a:r>
          </a:p>
          <a:p>
            <a:pPr>
              <a:defRPr/>
            </a:pPr>
            <a:r>
              <a:rPr lang="fr-CA" altLang="en-US" smtClean="0">
                <a:latin typeface="Arial" panose="020B0604020202020204" pitchFamily="34" charset="0"/>
                <a:cs typeface="Arial" panose="020B0604020202020204" pitchFamily="34" charset="0"/>
              </a:rPr>
              <a:t>3 – « J’ai dû les guider de temps en temps »</a:t>
            </a:r>
          </a:p>
          <a:p>
            <a:pPr>
              <a:defRPr/>
            </a:pPr>
            <a:r>
              <a:rPr lang="fr-CA" altLang="en-US" smtClean="0">
                <a:latin typeface="Arial" panose="020B0604020202020204" pitchFamily="34" charset="0"/>
                <a:cs typeface="Arial" panose="020B0604020202020204" pitchFamily="34" charset="0"/>
              </a:rPr>
              <a:t>4 – « Je devais être sur place au cas où »</a:t>
            </a:r>
          </a:p>
          <a:p>
            <a:pPr>
              <a:defRPr/>
            </a:pPr>
            <a:r>
              <a:rPr lang="fr-CA" altLang="en-US" smtClean="0">
                <a:latin typeface="Arial" panose="020B0604020202020204" pitchFamily="34" charset="0"/>
                <a:cs typeface="Arial" panose="020B0604020202020204" pitchFamily="34" charset="0"/>
              </a:rPr>
              <a:t>5 – « Je n’avais pas à être présent »</a:t>
            </a:r>
          </a:p>
          <a:p>
            <a:pPr>
              <a:defRPr/>
            </a:pPr>
            <a:endParaRPr lang="fr-CA" smtClean="0">
              <a:latin typeface="Arial" panose="020B0604020202020204" pitchFamily="34" charset="0"/>
              <a:cs typeface="Arial" panose="020B0604020202020204" pitchFamily="34" charset="0"/>
            </a:endParaRPr>
          </a:p>
          <a:p>
            <a:pPr>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Qu'en pensez-vous?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en-US" sz="4000" b="1">
                <a:latin typeface="Arial" panose="020B0604020202020204" pitchFamily="34" charset="0"/>
                <a:cs typeface="Arial" panose="020B0604020202020204" pitchFamily="34" charset="0"/>
              </a:rPr>
              <a:t>Outils fondés sur ces critères</a:t>
            </a:r>
          </a:p>
        </p:txBody>
      </p:sp>
      <p:sp>
        <p:nvSpPr>
          <p:cNvPr id="3" name="Content Placeholder 2"/>
          <p:cNvSpPr>
            <a:spLocks noGrp="1"/>
          </p:cNvSpPr>
          <p:nvPr>
            <p:ph idx="1"/>
            <p:custDataLst>
              <p:tags r:id="rId2"/>
            </p:custDataLst>
          </p:nvPr>
        </p:nvSpPr>
        <p:spPr/>
        <p:txBody>
          <a:bodyPr>
            <a:normAutofit fontScale="77500" lnSpcReduction="20000"/>
          </a:bodyPr>
          <a:lstStyle/>
          <a:p>
            <a:pPr>
              <a:defRPr/>
            </a:pPr>
            <a:r>
              <a:rPr lang="en-US" smtClean="0">
                <a:latin typeface="Arial" panose="020B0604020202020204" pitchFamily="34" charset="0"/>
                <a:cs typeface="Arial" panose="020B0604020202020204" pitchFamily="34" charset="0"/>
              </a:rPr>
              <a:t>O-SCORE – Ottawa Surgical Competency Operating Room Evaluation</a:t>
            </a:r>
          </a:p>
          <a:p>
            <a:pPr lvl="1">
              <a:defRPr/>
            </a:pPr>
            <a:r>
              <a:rPr lang="en-US" sz="1800">
                <a:latin typeface="Arial" panose="020B0604020202020204" pitchFamily="34" charset="0"/>
                <a:cs typeface="Arial" panose="020B0604020202020204" pitchFamily="34" charset="0"/>
              </a:rPr>
              <a:t>Outil d'évaluation des compétences du stagiaire en chirurgie</a:t>
            </a:r>
          </a:p>
          <a:p>
            <a:pPr marL="274320" lvl="1" indent="0">
              <a:buFontTx/>
              <a:buNone/>
              <a:defRPr/>
            </a:pPr>
            <a:endParaRPr lang="en-US" sz="1200" smtClean="0">
              <a:latin typeface="Arial" panose="020B0604020202020204" pitchFamily="34" charset="0"/>
              <a:cs typeface="Arial" panose="020B0604020202020204" pitchFamily="34" charset="0"/>
            </a:endParaRPr>
          </a:p>
          <a:p>
            <a:pPr marL="0" indent="-125730">
              <a:buFontTx/>
              <a:buNone/>
              <a:defRPr/>
            </a:pPr>
            <a:r>
              <a:rPr lang="en-US" sz="1600" smtClean="0">
                <a:latin typeface="Arial" panose="020B0604020202020204" pitchFamily="34" charset="0"/>
                <a:cs typeface="Arial" panose="020B0604020202020204" pitchFamily="34" charset="0"/>
              </a:rPr>
              <a:t>Gofton W., Dudek N., Wood T., Balaa F., Hamstra S.  The Ottawa Surgical Competency Operating Room Evaluation (O-SCORE): a tool to assess surgical competence.  Academic Medicine.  2012; 87: 1401-1407.</a:t>
            </a:r>
          </a:p>
          <a:p>
            <a:pPr marL="274320" lvl="1" indent="0">
              <a:buFontTx/>
              <a:buNone/>
              <a:defRPr/>
            </a:pPr>
            <a:endParaRPr lang="en-US" sz="1200">
              <a:latin typeface="Arial" panose="020B0604020202020204" pitchFamily="34" charset="0"/>
              <a:cs typeface="Arial" panose="020B0604020202020204" pitchFamily="34" charset="0"/>
            </a:endParaRPr>
          </a:p>
          <a:p>
            <a:pPr>
              <a:defRPr/>
            </a:pPr>
            <a:r>
              <a:rPr lang="en-US" smtClean="0">
                <a:latin typeface="Arial" panose="020B0604020202020204" pitchFamily="34" charset="0"/>
                <a:cs typeface="Arial" panose="020B0604020202020204" pitchFamily="34" charset="0"/>
              </a:rPr>
              <a:t>OCAT – Ottawa Clinic Assessment Tool</a:t>
            </a:r>
          </a:p>
          <a:p>
            <a:pPr lvl="1">
              <a:defRPr/>
            </a:pPr>
            <a:r>
              <a:rPr lang="en-US" sz="1800" smtClean="0">
                <a:latin typeface="Arial" panose="020B0604020202020204" pitchFamily="34" charset="0"/>
                <a:cs typeface="Arial" panose="020B0604020202020204" pitchFamily="34" charset="0"/>
              </a:rPr>
              <a:t>Outil d'évaluation des compétences du stagiaire durant une clinique</a:t>
            </a:r>
          </a:p>
          <a:p>
            <a:pPr marL="57150" indent="0">
              <a:buFontTx/>
              <a:buNone/>
              <a:defRPr/>
            </a:pPr>
            <a:endParaRPr lang="en-US" sz="1200" smtClean="0">
              <a:latin typeface="Arial" panose="020B0604020202020204" pitchFamily="34" charset="0"/>
              <a:cs typeface="Arial" panose="020B0604020202020204" pitchFamily="34" charset="0"/>
            </a:endParaRPr>
          </a:p>
          <a:p>
            <a:pPr marL="57150" indent="0">
              <a:buFontTx/>
              <a:buNone/>
              <a:defRPr/>
            </a:pPr>
            <a:r>
              <a:rPr lang="en-US" sz="1500" smtClean="0">
                <a:latin typeface="Arial" panose="020B0604020202020204" pitchFamily="34" charset="0"/>
                <a:cs typeface="Arial" panose="020B0604020202020204" pitchFamily="34" charset="0"/>
              </a:rPr>
              <a:t>Rekman J., Hamstra S., Dudek N., Wood T., Seabrook C., Gofton W. A New Instrument for Assessing Resident Competence in Surgical Clinic: The Ottawa Clinic Assessment Tool (OCAT). Journal of Surgical Education 2016; 73(4):575-582. </a:t>
            </a:r>
          </a:p>
          <a:p>
            <a:pPr marL="457200" lvl="1" indent="0">
              <a:buFontTx/>
              <a:buNone/>
              <a:defRPr/>
            </a:pPr>
            <a:endParaRPr lang="en-US" sz="1200" smtClean="0">
              <a:latin typeface="Arial" panose="020B0604020202020204" pitchFamily="34" charset="0"/>
              <a:cs typeface="Arial" panose="020B0604020202020204" pitchFamily="34" charset="0"/>
            </a:endParaRPr>
          </a:p>
          <a:p>
            <a:pPr>
              <a:defRPr/>
            </a:pPr>
            <a:r>
              <a:rPr lang="en-US" smtClean="0">
                <a:latin typeface="Arial" panose="020B0604020202020204" pitchFamily="34" charset="0"/>
                <a:cs typeface="Arial" panose="020B0604020202020204" pitchFamily="34" charset="0"/>
              </a:rPr>
              <a:t>OBAT – Ontario Bronchoscopy Assessment Tool</a:t>
            </a:r>
          </a:p>
          <a:p>
            <a:pPr lvl="1">
              <a:defRPr/>
            </a:pPr>
            <a:r>
              <a:rPr lang="en-US" sz="1800" smtClean="0">
                <a:latin typeface="Arial" panose="020B0604020202020204" pitchFamily="34" charset="0"/>
                <a:cs typeface="Arial" panose="020B0604020202020204" pitchFamily="34" charset="0"/>
              </a:rPr>
              <a:t>Outil d'évaluation des compétences du stagiaire en bronchoscopie</a:t>
            </a:r>
          </a:p>
          <a:p>
            <a:pPr marL="57150" indent="0">
              <a:buFontTx/>
              <a:buNone/>
              <a:defRPr/>
            </a:pPr>
            <a:endParaRPr lang="en-US" sz="1200" smtClean="0">
              <a:latin typeface="Arial" panose="020B0604020202020204" pitchFamily="34" charset="0"/>
              <a:cs typeface="Arial" panose="020B0604020202020204" pitchFamily="34" charset="0"/>
            </a:endParaRPr>
          </a:p>
          <a:p>
            <a:pPr marL="57150" indent="0">
              <a:buFontTx/>
              <a:buNone/>
              <a:defRPr/>
            </a:pPr>
            <a:r>
              <a:rPr lang="en-US" sz="1500" smtClean="0">
                <a:latin typeface="Arial" panose="020B0604020202020204" pitchFamily="34" charset="0"/>
                <a:cs typeface="Arial" panose="020B0604020202020204" pitchFamily="34" charset="0"/>
              </a:rPr>
              <a:t>Voduc N., Dudek N., Parker C.M., Sharma K.B., Wood T.J. Development and validation of a bronchoscopy competence assessment tool in a clinical setting. Annals of the American Thoracic Society. 2016;13(4):495-501.</a:t>
            </a:r>
          </a:p>
          <a:p>
            <a:pPr marL="57150" indent="0">
              <a:buFontTx/>
              <a:buNone/>
              <a:defRPr/>
            </a:pPr>
            <a:endParaRPr 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custDataLst>
              <p:tags r:id="rId1"/>
            </p:custDataLst>
          </p:nvPr>
        </p:nvPicPr>
        <p:blipFill>
          <a:blip r:embed="rId4"/>
          <a:srcRect/>
          <a:stretch>
            <a:fillRect/>
          </a:stretch>
        </p:blipFill>
        <p:spPr>
          <a:xfrm>
            <a:off x="527053" y="919654"/>
            <a:ext cx="9492982" cy="585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r-CA" sz="3200" dirty="0"/>
              <a:t>Crédits et </a:t>
            </a:r>
            <a:r>
              <a:rPr lang="fr-CA" sz="3200" dirty="0" smtClean="0"/>
              <a:t>coordonnées</a:t>
            </a:r>
            <a:endParaRPr lang="en-CA" sz="3200" dirty="0"/>
          </a:p>
        </p:txBody>
      </p:sp>
      <p:sp>
        <p:nvSpPr>
          <p:cNvPr id="3" name="Content Placeholder 2"/>
          <p:cNvSpPr>
            <a:spLocks noGrp="1"/>
          </p:cNvSpPr>
          <p:nvPr>
            <p:ph type="body" sz="half" idx="4294967295"/>
          </p:nvPr>
        </p:nvSpPr>
        <p:spPr>
          <a:xfrm>
            <a:off x="1615440" y="2331720"/>
            <a:ext cx="9906000" cy="4358640"/>
          </a:xfrm>
        </p:spPr>
        <p:txBody>
          <a:bodyPr>
            <a:normAutofit/>
          </a:bodyPr>
          <a:lstStyle/>
          <a:p>
            <a:pPr marL="0" indent="0">
              <a:buNone/>
            </a:pPr>
            <a:r>
              <a:rPr lang="fr-CA" sz="1600" dirty="0">
                <a:latin typeface="Arial" panose="020B0604020202020204" pitchFamily="34" charset="0"/>
                <a:cs typeface="Arial" panose="020B0604020202020204" pitchFamily="34" charset="0"/>
              </a:rPr>
              <a:t>Cette présentation vise à répondre aux besoins de perfectionnement des membres de votre corps professoral sur la CPC. Vous pouvez l’utiliser et la diffuser sous une licence </a:t>
            </a:r>
            <a:r>
              <a:rPr lang="fr-CA" sz="1600" dirty="0" err="1">
                <a:latin typeface="Arial" panose="020B0604020202020204" pitchFamily="34" charset="0"/>
                <a:cs typeface="Arial" panose="020B0604020202020204" pitchFamily="34" charset="0"/>
              </a:rPr>
              <a:t>Creative</a:t>
            </a:r>
            <a:r>
              <a:rPr lang="fr-CA" sz="1600" dirty="0">
                <a:latin typeface="Arial" panose="020B0604020202020204" pitchFamily="34" charset="0"/>
                <a:cs typeface="Arial" panose="020B0604020202020204" pitchFamily="34" charset="0"/>
              </a:rPr>
              <a:t> Commons à des fins </a:t>
            </a:r>
            <a:r>
              <a:rPr lang="en-CA" sz="1600" dirty="0">
                <a:latin typeface="Arial" panose="020B0604020202020204" pitchFamily="34" charset="0"/>
                <a:cs typeface="Arial" panose="020B0604020202020204" pitchFamily="34" charset="0"/>
              </a:rPr>
              <a:t> </a:t>
            </a:r>
            <a:r>
              <a:rPr lang="fr-CA" sz="1600" dirty="0">
                <a:latin typeface="Arial" panose="020B0604020202020204" pitchFamily="34" charset="0"/>
                <a:cs typeface="Arial" panose="020B0604020202020204" pitchFamily="34" charset="0"/>
              </a:rPr>
              <a:t>non commerciales. Veuillez créditer le document source comme suit :</a:t>
            </a:r>
            <a:endParaRPr lang="en-CA" sz="1600" dirty="0">
              <a:latin typeface="Arial" panose="020B0604020202020204" pitchFamily="34" charset="0"/>
              <a:cs typeface="Arial" panose="020B0604020202020204" pitchFamily="34" charset="0"/>
            </a:endParaRPr>
          </a:p>
          <a:p>
            <a:pPr marL="0" lvl="0" indent="0">
              <a:buNone/>
            </a:pPr>
            <a:endParaRPr lang="fr-CA" sz="1600" dirty="0" smtClean="0">
              <a:latin typeface="Arial" panose="020B0604020202020204" pitchFamily="34" charset="0"/>
              <a:cs typeface="Arial" panose="020B0604020202020204" pitchFamily="34" charset="0"/>
            </a:endParaRPr>
          </a:p>
          <a:p>
            <a:pPr marL="0" lvl="0" indent="0">
              <a:buNone/>
            </a:pPr>
            <a:r>
              <a:rPr lang="fr-CA" sz="1600" b="1" dirty="0" smtClean="0">
                <a:latin typeface="Arial" panose="020B0604020202020204" pitchFamily="34" charset="0"/>
                <a:cs typeface="Arial" panose="020B0604020202020204" pitchFamily="34" charset="0"/>
              </a:rPr>
              <a:t>Dudek </a:t>
            </a:r>
            <a:r>
              <a:rPr lang="fr-CA" sz="1600" b="1" dirty="0">
                <a:latin typeface="Arial" panose="020B0604020202020204" pitchFamily="34" charset="0"/>
                <a:cs typeface="Arial" panose="020B0604020202020204" pitchFamily="34" charset="0"/>
              </a:rPr>
              <a:t>N, Gofton W, Bhanji F. Incidences pratiques de l’évaluation en milieu de travail</a:t>
            </a:r>
            <a:r>
              <a:rPr lang="en-CA" sz="1600" b="1" dirty="0">
                <a:latin typeface="Arial" panose="020B0604020202020204" pitchFamily="34" charset="0"/>
                <a:cs typeface="Arial" panose="020B0604020202020204" pitchFamily="34" charset="0"/>
              </a:rPr>
              <a:t> </a:t>
            </a:r>
            <a:r>
              <a:rPr lang="fr-CA" sz="1600" b="1" dirty="0">
                <a:latin typeface="Arial" panose="020B0604020202020204" pitchFamily="34" charset="0"/>
                <a:cs typeface="Arial" panose="020B0604020202020204" pitchFamily="34" charset="0"/>
              </a:rPr>
              <a:t>. [présentation] Ottawa, Le Collège royal des médecins et chirurgiens du Canada, 2017. Accès : </a:t>
            </a:r>
            <a:r>
              <a:rPr lang="en-CA" sz="1600" b="1" dirty="0">
                <a:latin typeface="Arial" panose="020B0604020202020204" pitchFamily="34" charset="0"/>
                <a:cs typeface="Arial" panose="020B0604020202020204" pitchFamily="34" charset="0"/>
                <a:hlinkClick r:id="rId2"/>
              </a:rPr>
              <a:t>http://www.royalcollege.ca/rcsite/documents/cbd/wba-intro-practical-implications-program-directors-f.pptx</a:t>
            </a:r>
            <a:endParaRPr lang="en-CA" sz="1600" b="1" dirty="0">
              <a:latin typeface="Arial" panose="020B0604020202020204" pitchFamily="34" charset="0"/>
              <a:cs typeface="Arial" panose="020B0604020202020204" pitchFamily="34" charset="0"/>
            </a:endParaRPr>
          </a:p>
          <a:p>
            <a:pPr marL="0" indent="0">
              <a:buNone/>
            </a:pPr>
            <a:r>
              <a:rPr lang="en-CA" sz="2400" dirty="0"/>
              <a:t>  </a:t>
            </a:r>
            <a:endParaRPr lang="fr-CA" sz="1600" dirty="0">
              <a:latin typeface="Arial" panose="020B0604020202020204" pitchFamily="34" charset="0"/>
              <a:cs typeface="Arial" panose="020B0604020202020204" pitchFamily="34" charset="0"/>
            </a:endParaRPr>
          </a:p>
          <a:p>
            <a:pPr marL="0" indent="0">
              <a:buNone/>
            </a:pPr>
            <a:r>
              <a:rPr lang="fr-CA" sz="1600" dirty="0" smtClean="0">
                <a:latin typeface="Arial" panose="020B0604020202020204" pitchFamily="34" charset="0"/>
                <a:cs typeface="Arial" panose="020B0604020202020204" pitchFamily="34" charset="0"/>
              </a:rPr>
              <a:t>Pour </a:t>
            </a:r>
            <a:r>
              <a:rPr lang="fr-CA" sz="1600" dirty="0">
                <a:latin typeface="Arial" panose="020B0604020202020204" pitchFamily="34" charset="0"/>
                <a:cs typeface="Arial" panose="020B0604020202020204" pitchFamily="34" charset="0"/>
              </a:rPr>
              <a:t>discuter de l’EMT et de votre programme de formation médicale, veuillez contacter nos éducateurs cliniciens :</a:t>
            </a:r>
            <a:endParaRPr lang="en-CA"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Nancy Dudek, MD, Med, FRCPC, </a:t>
            </a:r>
            <a:r>
              <a:rPr lang="en-US" sz="1600" u="sng" dirty="0">
                <a:latin typeface="Arial" panose="020B0604020202020204" pitchFamily="34" charset="0"/>
                <a:cs typeface="Arial" panose="020B0604020202020204" pitchFamily="34" charset="0"/>
                <a:hlinkClick r:id="rId3"/>
              </a:rPr>
              <a:t>ndudek@toh.ca</a:t>
            </a:r>
            <a:endParaRPr lang="en-CA"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Wade Gofton, MD, Med, FRCSC, </a:t>
            </a:r>
            <a:r>
              <a:rPr lang="en-US" sz="1600" u="sng" dirty="0" smtClean="0">
                <a:latin typeface="Arial" panose="020B0604020202020204" pitchFamily="34" charset="0"/>
                <a:cs typeface="Arial" panose="020B0604020202020204" pitchFamily="34" charset="0"/>
                <a:hlinkClick r:id="rId4"/>
              </a:rPr>
              <a:t>wgofton@toh.ca</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80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custDataLst>
              <p:tags r:id="rId1"/>
            </p:custDataLst>
          </p:nvPr>
        </p:nvPicPr>
        <p:blipFill>
          <a:blip r:embed="rId4"/>
          <a:srcRect l="3436" t="15749" r="51157" b="36029"/>
          <a:stretch>
            <a:fillRect/>
          </a:stretch>
        </p:blipFill>
        <p:spPr>
          <a:xfrm>
            <a:off x="-1" y="345280"/>
            <a:ext cx="9508481" cy="473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custDataLst>
              <p:tags r:id="rId1"/>
            </p:custDataLst>
          </p:nvPr>
        </p:nvPicPr>
        <p:blipFill>
          <a:blip r:embed="rId4"/>
          <a:srcRect l="3436" t="63496" r="51157" b="6758"/>
          <a:stretch>
            <a:fillRect/>
          </a:stretch>
        </p:blipFill>
        <p:spPr>
          <a:xfrm>
            <a:off x="1355614" y="1609959"/>
            <a:ext cx="10779237" cy="330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fr-CA" sz="4000" b="1" smtClean="0">
                <a:latin typeface="Arial" panose="020B0604020202020204" pitchFamily="34" charset="0"/>
                <a:cs typeface="Arial" panose="020B0604020202020204" pitchFamily="34" charset="0"/>
              </a:rPr>
              <a:t>Sont-ils efficaces?</a:t>
            </a:r>
          </a:p>
        </p:txBody>
      </p:sp>
      <p:sp>
        <p:nvSpPr>
          <p:cNvPr id="3" name="Content Placeholder 2"/>
          <p:cNvSpPr>
            <a:spLocks noGrp="1"/>
          </p:cNvSpPr>
          <p:nvPr>
            <p:ph idx="1"/>
            <p:custDataLst>
              <p:tags r:id="rId2"/>
            </p:custDataLst>
          </p:nvPr>
        </p:nvSpPr>
        <p:spPr/>
        <p:txBody>
          <a:bodyPr>
            <a:normAutofit fontScale="85000" lnSpcReduction="20000"/>
          </a:bodyPr>
          <a:lstStyle/>
          <a:p>
            <a:pPr>
              <a:defRPr/>
            </a:pPr>
            <a:r>
              <a:rPr lang="fr-CA" smtClean="0">
                <a:latin typeface="Arial" panose="020B0604020202020204" pitchFamily="34" charset="0"/>
                <a:cs typeface="Arial" panose="020B0604020202020204" pitchFamily="34" charset="0"/>
              </a:rPr>
              <a:t>Très fiables et excellentes données pour la validité</a:t>
            </a:r>
          </a:p>
          <a:p>
            <a:pPr lvl="1">
              <a:defRPr/>
            </a:pPr>
            <a:r>
              <a:rPr lang="fr-CA" smtClean="0">
                <a:latin typeface="Arial" panose="020B0604020202020204" pitchFamily="34" charset="0"/>
                <a:cs typeface="Arial" panose="020B0604020202020204" pitchFamily="34" charset="0"/>
              </a:rPr>
              <a:t>Une grande amélioration par rapport aux autres outils d’évaluation</a:t>
            </a:r>
          </a:p>
          <a:p>
            <a:pPr lvl="1">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Aucune formation requise pour l’évaluateur autre que les instructions</a:t>
            </a:r>
          </a:p>
          <a:p>
            <a:pPr>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Les résidents acceptent les « notes faibles »</a:t>
            </a:r>
          </a:p>
          <a:p>
            <a:pPr>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Le personnel utilise l’échelle en entier</a:t>
            </a:r>
          </a:p>
          <a:p>
            <a:pPr>
              <a:defRPr/>
            </a:pPr>
            <a:endParaRPr lang="fr-CA" smtClean="0">
              <a:latin typeface="Arial" panose="020B0604020202020204" pitchFamily="34" charset="0"/>
              <a:cs typeface="Arial" panose="020B0604020202020204" pitchFamily="34" charset="0"/>
            </a:endParaRPr>
          </a:p>
          <a:p>
            <a:pPr>
              <a:defRPr/>
            </a:pPr>
            <a:r>
              <a:rPr lang="fr-CA" smtClean="0">
                <a:latin typeface="Arial" panose="020B0604020202020204" pitchFamily="34" charset="0"/>
                <a:cs typeface="Arial" panose="020B0604020202020204" pitchFamily="34" charset="0"/>
              </a:rPr>
              <a:t>Les résidents remarquent une hausse des commentaires quotidiens lorsque ces outils sont utilisés</a:t>
            </a:r>
          </a:p>
          <a:p>
            <a:pPr marL="0" indent="0">
              <a:buFontTx/>
              <a:buNone/>
              <a:defRPr/>
            </a:pPr>
            <a:endParaRPr lang="fr-CA" smtClean="0">
              <a:latin typeface="Arial" panose="020B0604020202020204" pitchFamily="34" charset="0"/>
              <a:cs typeface="Arial" panose="020B0604020202020204" pitchFamily="34" charset="0"/>
            </a:endParaRPr>
          </a:p>
          <a:p>
            <a:pPr>
              <a:defRPr/>
            </a:pPr>
            <a:endParaRPr lang="fr-CA">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fr-CA" sz="4000" b="1" smtClean="0">
                <a:latin typeface="Arial" panose="020B0604020202020204" pitchFamily="34" charset="0"/>
                <a:cs typeface="Arial" panose="020B0604020202020204" pitchFamily="34" charset="0"/>
              </a:rPr>
              <a:t>Autres travaux</a:t>
            </a:r>
          </a:p>
        </p:txBody>
      </p:sp>
      <p:sp>
        <p:nvSpPr>
          <p:cNvPr id="3" name="Content Placeholder 2"/>
          <p:cNvSpPr>
            <a:spLocks noGrp="1"/>
          </p:cNvSpPr>
          <p:nvPr>
            <p:ph idx="1"/>
            <p:custDataLst>
              <p:tags r:id="rId2"/>
            </p:custDataLst>
          </p:nvPr>
        </p:nvSpPr>
        <p:spPr/>
        <p:txBody>
          <a:bodyPr/>
          <a:lstStyle/>
          <a:p>
            <a:pPr>
              <a:defRPr/>
            </a:pPr>
            <a:r>
              <a:rPr lang="fr-CA" smtClean="0">
                <a:latin typeface="Arial" panose="020B0604020202020204" pitchFamily="34" charset="0"/>
                <a:cs typeface="Arial" panose="020B0604020202020204" pitchFamily="34" charset="0"/>
              </a:rPr>
              <a:t>Analyse de trois outils d’évaluation en milieu de travail couramment utilisés</a:t>
            </a:r>
          </a:p>
          <a:p>
            <a:pPr lvl="1">
              <a:defRPr/>
            </a:pPr>
            <a:r>
              <a:rPr lang="fr-CA" smtClean="0">
                <a:latin typeface="Arial" panose="020B0604020202020204" pitchFamily="34" charset="0"/>
                <a:cs typeface="Arial" panose="020B0604020202020204" pitchFamily="34" charset="0"/>
              </a:rPr>
              <a:t>Critères de </a:t>
            </a:r>
            <a:r>
              <a:rPr lang="fr-CA">
                <a:latin typeface="Arial" panose="020B0604020202020204" pitchFamily="34" charset="0"/>
                <a:cs typeface="Arial" panose="020B0604020202020204" pitchFamily="34" charset="0"/>
              </a:rPr>
              <a:t>l’échelle </a:t>
            </a:r>
            <a:r>
              <a:rPr lang="fr-CA" smtClean="0">
                <a:latin typeface="Arial" panose="020B0604020202020204" pitchFamily="34" charset="0"/>
                <a:cs typeface="Arial" panose="020B0604020202020204" pitchFamily="34" charset="0"/>
              </a:rPr>
              <a:t>d’évaluation traditionnelle  modifiés pour répondre à l’autonomie accrue</a:t>
            </a:r>
          </a:p>
          <a:p>
            <a:pPr lvl="1">
              <a:defRPr/>
            </a:pPr>
            <a:r>
              <a:rPr lang="fr-CA" smtClean="0">
                <a:latin typeface="Arial" panose="020B0604020202020204" pitchFamily="34" charset="0"/>
                <a:cs typeface="Arial" panose="020B0604020202020204" pitchFamily="34" charset="0"/>
              </a:rPr>
              <a:t>Comparaison de la fiabilité des outils selon les deux séries de critères de l’échelle d’évaluation</a:t>
            </a:r>
          </a:p>
          <a:p>
            <a:pPr lvl="2">
              <a:defRPr/>
            </a:pPr>
            <a:r>
              <a:rPr lang="fr-CA" smtClean="0">
                <a:latin typeface="Arial" panose="020B0604020202020204" pitchFamily="34" charset="0"/>
                <a:cs typeface="Arial" panose="020B0604020202020204" pitchFamily="34" charset="0"/>
              </a:rPr>
              <a:t>Hausse importante de la fiabilité avec les nouveaux critères</a:t>
            </a:r>
          </a:p>
          <a:p>
            <a:pPr lvl="2">
              <a:defRPr/>
            </a:pPr>
            <a:endParaRPr lang="fr-CA" smtClean="0">
              <a:latin typeface="Arial" panose="020B0604020202020204" pitchFamily="34" charset="0"/>
              <a:cs typeface="Arial" panose="020B0604020202020204" pitchFamily="34" charset="0"/>
            </a:endParaRPr>
          </a:p>
          <a:p>
            <a:pPr marL="274320" lvl="1" indent="0">
              <a:buFontTx/>
              <a:buNone/>
              <a:defRPr/>
            </a:pPr>
            <a:r>
              <a:rPr lang="fr-CA" sz="1400" smtClean="0">
                <a:latin typeface="Arial" panose="020B0604020202020204" pitchFamily="34" charset="0"/>
                <a:cs typeface="Arial" panose="020B0604020202020204" pitchFamily="34" charset="0"/>
              </a:rPr>
              <a:t>Crossley J., Johnson G., Booth J., Wade W.  Good questions, good answers: construct alignment improves the performance of workplace-based assessment scales.  Medical Education.  2011; 45: 560-569.  </a:t>
            </a:r>
          </a:p>
          <a:p>
            <a:pPr marL="274320" lvl="1" indent="0">
              <a:buFontTx/>
              <a:buNone/>
              <a:defRPr/>
            </a:pPr>
            <a:endParaRPr lang="fr-CA"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4417" y="2636838"/>
            <a:ext cx="10972800" cy="990600"/>
          </a:xfrm>
        </p:spPr>
        <p:txBody>
          <a:bodyPr>
            <a:noAutofit/>
          </a:bodyPr>
          <a:lstStyle/>
          <a:p>
            <a:pPr algn="ctr">
              <a:defRPr/>
            </a:pPr>
            <a:r>
              <a:rPr lang="en-US" sz="4000" b="1" smtClean="0">
                <a:latin typeface="Arial" panose="020B0604020202020204" pitchFamily="34" charset="0"/>
                <a:cs typeface="Arial" panose="020B0604020202020204" pitchFamily="34" charset="0"/>
              </a:rPr>
              <a:t>Pourquoi ces échelles semblent-elles fonctionner?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sz="4000" b="1" smtClean="0">
                <a:latin typeface="Arial" panose="020B0604020202020204" pitchFamily="34" charset="0"/>
                <a:cs typeface="Arial" panose="020B0604020202020204" pitchFamily="34" charset="0"/>
              </a:rPr>
              <a:t>Faire confiance</a:t>
            </a:r>
          </a:p>
        </p:txBody>
      </p:sp>
      <p:pic>
        <p:nvPicPr>
          <p:cNvPr id="4" name="Picture 2" descr="U:\00-CBD Work\WBA TTT images and citation\Car-key-handover.jpg"/>
          <p:cNvPicPr>
            <a:picLocks noChangeAspect="1" noChangeArrowheads="1"/>
          </p:cNvPicPr>
          <p:nvPr/>
        </p:nvPicPr>
        <p:blipFill>
          <a:blip r:embed="rId4"/>
          <a:srcRect/>
          <a:stretch>
            <a:fillRect/>
          </a:stretch>
        </p:blipFill>
        <p:spPr>
          <a:xfrm>
            <a:off x="2388983" y="2506606"/>
            <a:ext cx="6646312" cy="3744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fr-CA" sz="4000" b="1" smtClean="0">
                <a:latin typeface="Arial" panose="020B0604020202020204" pitchFamily="34" charset="0"/>
                <a:cs typeface="Arial" panose="020B0604020202020204" pitchFamily="34" charset="0"/>
              </a:rPr>
              <a:t>Raisons potentielles</a:t>
            </a:r>
          </a:p>
        </p:txBody>
      </p:sp>
      <p:sp>
        <p:nvSpPr>
          <p:cNvPr id="3" name="Content Placeholder 2"/>
          <p:cNvSpPr>
            <a:spLocks noGrp="1"/>
          </p:cNvSpPr>
          <p:nvPr>
            <p:ph sz="half" idx="1"/>
            <p:custDataLst>
              <p:tags r:id="rId2"/>
            </p:custDataLst>
          </p:nvPr>
        </p:nvSpPr>
        <p:spPr/>
        <p:txBody>
          <a:bodyPr>
            <a:normAutofit fontScale="92500" lnSpcReduction="10000"/>
          </a:bodyPr>
          <a:lstStyle/>
          <a:p>
            <a:pPr>
              <a:defRPr/>
            </a:pPr>
            <a:r>
              <a:rPr lang="fr-CA" sz="2000" smtClean="0">
                <a:latin typeface="Arial" panose="020B0604020202020204" pitchFamily="34" charset="0"/>
                <a:cs typeface="Arial" panose="020B0604020202020204" pitchFamily="34" charset="0"/>
              </a:rPr>
              <a:t>Démontrent notre façon de penser</a:t>
            </a:r>
          </a:p>
          <a:p>
            <a:pPr lvl="1">
              <a:defRPr/>
            </a:pPr>
            <a:r>
              <a:rPr lang="fr-CA" sz="2000" smtClean="0">
                <a:latin typeface="Arial" panose="020B0604020202020204" pitchFamily="34" charset="0"/>
                <a:cs typeface="Arial" panose="020B0604020202020204" pitchFamily="34" charset="0"/>
              </a:rPr>
              <a:t>Harmonisation des concepts</a:t>
            </a:r>
          </a:p>
          <a:p>
            <a:pPr lvl="1">
              <a:defRPr/>
            </a:pPr>
            <a:r>
              <a:rPr lang="fr-CA" sz="2000" smtClean="0">
                <a:latin typeface="Arial" panose="020B0604020202020204" pitchFamily="34" charset="0"/>
                <a:cs typeface="Arial" panose="020B0604020202020204" pitchFamily="34" charset="0"/>
              </a:rPr>
              <a:t>Moins de traduction</a:t>
            </a:r>
          </a:p>
          <a:p>
            <a:pPr lvl="1">
              <a:defRPr/>
            </a:pPr>
            <a:endParaRPr lang="fr-CA" sz="2000" smtClean="0">
              <a:latin typeface="Arial" panose="020B0604020202020204" pitchFamily="34" charset="0"/>
              <a:cs typeface="Arial" panose="020B0604020202020204" pitchFamily="34" charset="0"/>
            </a:endParaRPr>
          </a:p>
          <a:p>
            <a:pPr>
              <a:defRPr/>
            </a:pPr>
            <a:r>
              <a:rPr lang="fr-CA" sz="2000" smtClean="0">
                <a:latin typeface="Arial" panose="020B0604020202020204" pitchFamily="34" charset="0"/>
                <a:cs typeface="Arial" panose="020B0604020202020204" pitchFamily="34" charset="0"/>
              </a:rPr>
              <a:t>Fondées sur l’expertise clinique de l’évaluateur</a:t>
            </a:r>
          </a:p>
          <a:p>
            <a:pPr lvl="1">
              <a:defRPr/>
            </a:pPr>
            <a:r>
              <a:rPr lang="fr-CA" sz="2000" smtClean="0">
                <a:latin typeface="Arial" panose="020B0604020202020204" pitchFamily="34" charset="0"/>
                <a:cs typeface="Arial" panose="020B0604020202020204" pitchFamily="34" charset="0"/>
              </a:rPr>
              <a:t>S’appuient moins sur la formation de l’évaluateur (cette méthode s’est avérée inefficace)</a:t>
            </a:r>
          </a:p>
          <a:p>
            <a:pPr lvl="1">
              <a:defRPr/>
            </a:pPr>
            <a:endParaRPr lang="fr-CA" sz="2000" smtClean="0">
              <a:latin typeface="Arial" panose="020B0604020202020204" pitchFamily="34" charset="0"/>
              <a:cs typeface="Arial" panose="020B0604020202020204" pitchFamily="34" charset="0"/>
            </a:endParaRPr>
          </a:p>
          <a:p>
            <a:pPr>
              <a:defRPr/>
            </a:pPr>
            <a:r>
              <a:rPr lang="fr-CA" sz="2000" smtClean="0">
                <a:latin typeface="Arial" panose="020B0604020202020204" pitchFamily="34" charset="0"/>
                <a:cs typeface="Arial" panose="020B0604020202020204" pitchFamily="34" charset="0"/>
              </a:rPr>
              <a:t>Utilisées pour l’évaluation répétitive de faible incidence</a:t>
            </a:r>
          </a:p>
          <a:p>
            <a:pPr>
              <a:defRPr/>
            </a:pPr>
            <a:endParaRPr lang="fr-CA" smtClean="0">
              <a:latin typeface="Arial" panose="020B0604020202020204" pitchFamily="34" charset="0"/>
              <a:cs typeface="Arial" panose="020B0604020202020204" pitchFamily="34" charset="0"/>
            </a:endParaRPr>
          </a:p>
          <a:p>
            <a:pPr lvl="1">
              <a:defRPr/>
            </a:pPr>
            <a:endParaRPr lang="fr-CA" smtClean="0">
              <a:latin typeface="Arial" panose="020B0604020202020204" pitchFamily="34" charset="0"/>
              <a:cs typeface="Arial" panose="020B0604020202020204" pitchFamily="34" charset="0"/>
            </a:endParaRPr>
          </a:p>
          <a:p>
            <a:pPr>
              <a:defRPr/>
            </a:pPr>
            <a:endParaRPr lang="fr-CA" smtClean="0">
              <a:latin typeface="Arial" panose="020B0604020202020204" pitchFamily="34" charset="0"/>
              <a:cs typeface="Arial" panose="020B0604020202020204" pitchFamily="34" charset="0"/>
            </a:endParaRPr>
          </a:p>
          <a:p>
            <a:pPr lvl="1">
              <a:defRPr/>
            </a:pPr>
            <a:endParaRPr lang="fr-CA" smtClean="0">
              <a:latin typeface="Arial" panose="020B0604020202020204" pitchFamily="34" charset="0"/>
              <a:cs typeface="Arial" panose="020B0604020202020204" pitchFamily="34" charset="0"/>
            </a:endParaRPr>
          </a:p>
          <a:p>
            <a:pPr>
              <a:defRPr/>
            </a:pPr>
            <a:endParaRPr lang="fr-CA" smtClean="0">
              <a:latin typeface="Arial" panose="020B0604020202020204" pitchFamily="34" charset="0"/>
              <a:cs typeface="Arial" panose="020B0604020202020204" pitchFamily="34" charset="0"/>
            </a:endParaRPr>
          </a:p>
          <a:p>
            <a:pPr>
              <a:defRPr/>
            </a:pPr>
            <a:endParaRPr lang="fr-CA" smtClean="0">
              <a:latin typeface="Arial" panose="020B0604020202020204" pitchFamily="34" charset="0"/>
              <a:cs typeface="Arial" panose="020B0604020202020204" pitchFamily="34" charset="0"/>
            </a:endParaRPr>
          </a:p>
          <a:p>
            <a:pPr>
              <a:defRPr/>
            </a:pPr>
            <a:endParaRPr lang="fr-CA">
              <a:latin typeface="Arial" panose="020B0604020202020204" pitchFamily="34" charset="0"/>
              <a:cs typeface="Arial" panose="020B0604020202020204" pitchFamily="34" charset="0"/>
            </a:endParaRPr>
          </a:p>
        </p:txBody>
      </p:sp>
      <p:sp>
        <p:nvSpPr>
          <p:cNvPr id="5" name="Content Placeholder 4"/>
          <p:cNvSpPr>
            <a:spLocks noGrp="1"/>
          </p:cNvSpPr>
          <p:nvPr>
            <p:ph sz="half" idx="2"/>
            <p:custDataLst>
              <p:tags r:id="rId3"/>
            </p:custDataLst>
          </p:nvPr>
        </p:nvSpPr>
        <p:spPr/>
        <p:txBody>
          <a:bodyPr>
            <a:normAutofit fontScale="92500" lnSpcReduction="10000"/>
          </a:bodyPr>
          <a:lstStyle/>
          <a:p>
            <a:pPr>
              <a:defRPr/>
            </a:pPr>
            <a:r>
              <a:rPr lang="fr-CA" sz="2000" smtClean="0">
                <a:latin typeface="Arial" panose="020B0604020202020204" pitchFamily="34" charset="0"/>
                <a:cs typeface="Arial" panose="020B0604020202020204" pitchFamily="34" charset="0"/>
              </a:rPr>
              <a:t>Respectent la progression des jalons</a:t>
            </a:r>
          </a:p>
          <a:p>
            <a:pPr lvl="1">
              <a:defRPr/>
            </a:pPr>
            <a:r>
              <a:rPr lang="fr-CA" sz="2000" smtClean="0">
                <a:latin typeface="Arial" panose="020B0604020202020204" pitchFamily="34" charset="0"/>
                <a:cs typeface="Arial" panose="020B0604020202020204" pitchFamily="34" charset="0"/>
              </a:rPr>
              <a:t>Meilleure acceptation par les résidents</a:t>
            </a:r>
          </a:p>
          <a:p>
            <a:pPr lvl="1">
              <a:defRPr/>
            </a:pPr>
            <a:r>
              <a:rPr lang="fr-CA" sz="2000" smtClean="0">
                <a:latin typeface="Arial" panose="020B0604020202020204" pitchFamily="34" charset="0"/>
                <a:cs typeface="Arial" panose="020B0604020202020204" pitchFamily="34" charset="0"/>
              </a:rPr>
              <a:t>Reposent moins sur les compétences attendues d’un résident à un niveau précis</a:t>
            </a:r>
          </a:p>
          <a:p>
            <a:pPr lvl="1">
              <a:defRPr/>
            </a:pPr>
            <a:endParaRPr lang="fr-CA" sz="2000" smtClean="0">
              <a:latin typeface="Arial" panose="020B0604020202020204" pitchFamily="34" charset="0"/>
              <a:cs typeface="Arial" panose="020B0604020202020204" pitchFamily="34" charset="0"/>
            </a:endParaRPr>
          </a:p>
          <a:p>
            <a:pPr>
              <a:defRPr/>
            </a:pPr>
            <a:r>
              <a:rPr lang="fr-CA" sz="2000" smtClean="0">
                <a:latin typeface="Arial" panose="020B0604020202020204" pitchFamily="34" charset="0"/>
                <a:cs typeface="Arial" panose="020B0604020202020204" pitchFamily="34" charset="0"/>
              </a:rPr>
              <a:t>Évaluation formative</a:t>
            </a:r>
          </a:p>
          <a:p>
            <a:pPr>
              <a:defRPr/>
            </a:pPr>
            <a:endParaRPr lang="fr-CA">
              <a:latin typeface="Arial" panose="020B0604020202020204" pitchFamily="34" charset="0"/>
              <a:cs typeface="Arial" panose="020B0604020202020204" pitchFamily="34" charset="0"/>
            </a:endParaRPr>
          </a:p>
        </p:txBody>
      </p:sp>
      <p:pic>
        <p:nvPicPr>
          <p:cNvPr id="6" name="Picture 2"/>
          <p:cNvPicPr>
            <a:picLocks noChangeAspect="1" noChangeArrowheads="1"/>
          </p:cNvPicPr>
          <p:nvPr>
            <p:custDataLst>
              <p:tags r:id="rId4"/>
            </p:custDataLst>
          </p:nvPr>
        </p:nvPicPr>
        <p:blipFill>
          <a:blip r:embed="rId7"/>
          <a:srcRect/>
          <a:stretch>
            <a:fillRect/>
          </a:stretch>
        </p:blipFill>
        <p:spPr>
          <a:xfrm>
            <a:off x="9296924" y="68076"/>
            <a:ext cx="2748197" cy="1178778"/>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a:pPr>
            <a:r>
              <a:rPr lang="en-US" sz="4000" b="1" smtClean="0">
                <a:latin typeface="Arial" panose="020B0604020202020204" pitchFamily="34" charset="0"/>
                <a:cs typeface="Arial" panose="020B0604020202020204" pitchFamily="34" charset="0"/>
              </a:rPr>
              <a:t>Comment utiliser ces outils</a:t>
            </a:r>
          </a:p>
        </p:txBody>
      </p:sp>
      <p:sp>
        <p:nvSpPr>
          <p:cNvPr id="3" name="Content Placeholder 2"/>
          <p:cNvSpPr>
            <a:spLocks noGrp="1"/>
          </p:cNvSpPr>
          <p:nvPr>
            <p:ph idx="1"/>
            <p:custDataLst>
              <p:tags r:id="rId2"/>
            </p:custDataLst>
          </p:nvPr>
        </p:nvSpPr>
        <p:spPr/>
        <p:txBody>
          <a:bodyPr>
            <a:normAutofit/>
          </a:bodyPr>
          <a:lstStyle/>
          <a:p>
            <a:pPr>
              <a:defRPr/>
            </a:pPr>
            <a:r>
              <a:rPr lang="en-US" smtClean="0">
                <a:latin typeface="Arial" panose="020B0604020202020204" pitchFamily="34" charset="0"/>
                <a:cs typeface="Arial" panose="020B0604020202020204" pitchFamily="34" charset="0"/>
              </a:rPr>
              <a:t>N’ayez pas peur de fournir une évaluation qui décrit le rendement</a:t>
            </a:r>
          </a:p>
          <a:p>
            <a:pPr lvl="1">
              <a:defRPr/>
            </a:pPr>
            <a:r>
              <a:rPr lang="en-US" smtClean="0">
                <a:latin typeface="Arial" panose="020B0604020202020204" pitchFamily="34" charset="0"/>
                <a:cs typeface="Arial" panose="020B0604020202020204" pitchFamily="34" charset="0"/>
              </a:rPr>
              <a:t>(NE PAS se fier au niveau de formation)</a:t>
            </a:r>
          </a:p>
          <a:p>
            <a:pPr lvl="1">
              <a:defRPr/>
            </a:pPr>
            <a:endParaRPr lang="en-US">
              <a:latin typeface="Arial" panose="020B0604020202020204" pitchFamily="34" charset="0"/>
              <a:cs typeface="Arial" panose="020B0604020202020204" pitchFamily="34" charset="0"/>
            </a:endParaRPr>
          </a:p>
          <a:p>
            <a:pPr>
              <a:defRPr/>
            </a:pPr>
            <a:r>
              <a:rPr lang="en-US" smtClean="0">
                <a:latin typeface="Arial" panose="020B0604020202020204" pitchFamily="34" charset="0"/>
                <a:cs typeface="Arial" panose="020B0604020202020204" pitchFamily="34" charset="0"/>
              </a:rPr>
              <a:t>Préparer les résidents à une approche différente</a:t>
            </a:r>
          </a:p>
          <a:p>
            <a:pPr>
              <a:defRPr/>
            </a:pPr>
            <a:endParaRPr lang="en-US">
              <a:latin typeface="Arial" panose="020B0604020202020204" pitchFamily="34" charset="0"/>
              <a:cs typeface="Arial" panose="020B0604020202020204" pitchFamily="34" charset="0"/>
            </a:endParaRPr>
          </a:p>
          <a:p>
            <a:pPr lvl="1">
              <a:defRPr/>
            </a:pPr>
            <a:endParaRPr lang="en-US">
              <a:latin typeface="Arial" panose="020B0604020202020204" pitchFamily="34" charset="0"/>
              <a:cs typeface="Arial" panose="020B0604020202020204" pitchFamily="34" charset="0"/>
            </a:endParaRPr>
          </a:p>
          <a:p>
            <a:pPr marL="0" indent="0">
              <a:buFontTx/>
              <a:buNone/>
              <a:defRPr/>
            </a:pPr>
            <a:endParaRPr 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 </a:t>
            </a:r>
            <a:r>
              <a:rPr lang="en-CA" dirty="0" err="1"/>
              <a:t>utiliser</a:t>
            </a:r>
            <a:r>
              <a:rPr lang="en-CA" dirty="0"/>
              <a:t> </a:t>
            </a:r>
            <a:r>
              <a:rPr lang="en-CA" dirty="0" err="1"/>
              <a:t>ces</a:t>
            </a:r>
            <a:r>
              <a:rPr lang="en-CA" dirty="0"/>
              <a:t> </a:t>
            </a:r>
            <a:r>
              <a:rPr lang="en-CA" dirty="0" err="1"/>
              <a:t>outils</a:t>
            </a:r>
            <a:endParaRPr lang="en-CA" dirty="0"/>
          </a:p>
        </p:txBody>
      </p:sp>
      <p:sp>
        <p:nvSpPr>
          <p:cNvPr id="3" name="Content Placeholder 2"/>
          <p:cNvSpPr>
            <a:spLocks noGrp="1"/>
          </p:cNvSpPr>
          <p:nvPr>
            <p:ph idx="1"/>
          </p:nvPr>
        </p:nvSpPr>
        <p:spPr>
          <a:xfrm>
            <a:off x="2088444" y="2143549"/>
            <a:ext cx="9265356" cy="4427733"/>
          </a:xfrm>
        </p:spPr>
        <p:txBody>
          <a:bodyPr>
            <a:normAutofit/>
          </a:bodyPr>
          <a:lstStyle/>
          <a:p>
            <a:pPr lvl="0">
              <a:defRPr/>
            </a:pPr>
            <a:r>
              <a:rPr lang="fr-CA" sz="2200" dirty="0">
                <a:solidFill>
                  <a:prstClr val="black"/>
                </a:solidFill>
                <a:latin typeface="Arial" panose="020B0604020202020204" pitchFamily="34" charset="0"/>
                <a:cs typeface="Arial" panose="020B0604020202020204" pitchFamily="34" charset="0"/>
              </a:rPr>
              <a:t>N’ayez pas peur de fournir une évaluation qui décrit le rendement</a:t>
            </a:r>
          </a:p>
          <a:p>
            <a:pPr lvl="1">
              <a:defRPr/>
            </a:pPr>
            <a:r>
              <a:rPr lang="fr-CA" sz="2000" dirty="0">
                <a:solidFill>
                  <a:prstClr val="black"/>
                </a:solidFill>
                <a:latin typeface="Arial" panose="020B0604020202020204" pitchFamily="34" charset="0"/>
                <a:cs typeface="Arial" panose="020B0604020202020204" pitchFamily="34" charset="0"/>
              </a:rPr>
              <a:t>(NE PAS se fier au niveau de formation)</a:t>
            </a:r>
          </a:p>
          <a:p>
            <a:pPr lvl="1">
              <a:defRPr/>
            </a:pPr>
            <a:endParaRPr lang="fr-CA" sz="2000" dirty="0">
              <a:solidFill>
                <a:prstClr val="black"/>
              </a:solidFill>
              <a:latin typeface="Arial" panose="020B0604020202020204" pitchFamily="34" charset="0"/>
              <a:cs typeface="Arial" panose="020B0604020202020204" pitchFamily="34" charset="0"/>
            </a:endParaRPr>
          </a:p>
          <a:p>
            <a:pPr lvl="0">
              <a:defRPr/>
            </a:pPr>
            <a:r>
              <a:rPr lang="fr-CA" sz="2200" dirty="0">
                <a:solidFill>
                  <a:prstClr val="black"/>
                </a:solidFill>
                <a:latin typeface="Arial" panose="020B0604020202020204" pitchFamily="34" charset="0"/>
                <a:cs typeface="Arial" panose="020B0604020202020204" pitchFamily="34" charset="0"/>
              </a:rPr>
              <a:t>Concentrez-vous sur le rendement observé aujourd’hui</a:t>
            </a:r>
          </a:p>
          <a:p>
            <a:pPr lvl="1">
              <a:defRPr/>
            </a:pPr>
            <a:r>
              <a:rPr lang="fr-CA" sz="2000" dirty="0">
                <a:solidFill>
                  <a:prstClr val="black"/>
                </a:solidFill>
                <a:latin typeface="Arial" panose="020B0604020202020204" pitchFamily="34" charset="0"/>
                <a:cs typeface="Arial" panose="020B0604020202020204" pitchFamily="34" charset="0"/>
              </a:rPr>
              <a:t>(NE PAS tenir compte de l’incidence future)</a:t>
            </a:r>
          </a:p>
          <a:p>
            <a:pPr lvl="0">
              <a:defRPr/>
            </a:pPr>
            <a:endParaRPr lang="fr-CA" sz="2200" dirty="0">
              <a:solidFill>
                <a:prstClr val="black"/>
              </a:solidFill>
              <a:latin typeface="Arial" panose="020B0604020202020204" pitchFamily="34" charset="0"/>
              <a:cs typeface="Arial" panose="020B0604020202020204" pitchFamily="34" charset="0"/>
            </a:endParaRPr>
          </a:p>
          <a:p>
            <a:pPr lvl="0">
              <a:defRPr/>
            </a:pPr>
            <a:r>
              <a:rPr lang="fr-CA" sz="2200" dirty="0">
                <a:solidFill>
                  <a:prstClr val="black"/>
                </a:solidFill>
                <a:latin typeface="Arial" panose="020B0604020202020204" pitchFamily="34" charset="0"/>
                <a:cs typeface="Arial" panose="020B0604020202020204" pitchFamily="34" charset="0"/>
              </a:rPr>
              <a:t>Ne vous inquiétez pas tant de la réaction du résident lorsqu’il saura qu’il n’a pas obtenu un « 5 »</a:t>
            </a:r>
          </a:p>
          <a:p>
            <a:pPr lvl="1">
              <a:defRPr/>
            </a:pPr>
            <a:r>
              <a:rPr lang="fr-CA" sz="2000" dirty="0">
                <a:solidFill>
                  <a:prstClr val="black"/>
                </a:solidFill>
                <a:latin typeface="Arial" panose="020B0604020202020204" pitchFamily="34" charset="0"/>
                <a:cs typeface="Arial" panose="020B0604020202020204" pitchFamily="34" charset="0"/>
              </a:rPr>
              <a:t>(La plupart des résidents savent qu’ils ne sont pas prêts à agir de façon entièrement autonome)</a:t>
            </a:r>
          </a:p>
          <a:p>
            <a:pPr lvl="1">
              <a:defRPr/>
            </a:pPr>
            <a:endParaRPr lang="fr-CA" sz="2000" dirty="0">
              <a:solidFill>
                <a:prstClr val="black"/>
              </a:solidFill>
              <a:latin typeface="Arial" panose="020B0604020202020204" pitchFamily="34" charset="0"/>
              <a:cs typeface="Arial" panose="020B0604020202020204" pitchFamily="34" charset="0"/>
            </a:endParaRPr>
          </a:p>
          <a:p>
            <a:pPr lvl="0">
              <a:defRPr/>
            </a:pPr>
            <a:r>
              <a:rPr lang="fr-CA" sz="2200" dirty="0">
                <a:solidFill>
                  <a:prstClr val="black"/>
                </a:solidFill>
                <a:latin typeface="Arial" panose="020B0604020202020204" pitchFamily="34" charset="0"/>
                <a:cs typeface="Arial" panose="020B0604020202020204" pitchFamily="34" charset="0"/>
              </a:rPr>
              <a:t>Préparer les résidents à une approche différente</a:t>
            </a:r>
          </a:p>
          <a:p>
            <a:endParaRPr lang="en-CA" dirty="0"/>
          </a:p>
        </p:txBody>
      </p:sp>
    </p:spTree>
    <p:extLst>
      <p:ext uri="{BB962C8B-B14F-4D97-AF65-F5344CB8AC3E}">
        <p14:creationId xmlns:p14="http://schemas.microsoft.com/office/powerpoint/2010/main" val="22266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 </a:t>
            </a:r>
            <a:r>
              <a:rPr lang="en-CA" dirty="0" err="1"/>
              <a:t>utiliser</a:t>
            </a:r>
            <a:r>
              <a:rPr lang="en-CA" dirty="0"/>
              <a:t> </a:t>
            </a:r>
            <a:r>
              <a:rPr lang="en-CA" dirty="0" err="1"/>
              <a:t>ces</a:t>
            </a:r>
            <a:r>
              <a:rPr lang="en-CA" dirty="0"/>
              <a:t> </a:t>
            </a:r>
            <a:r>
              <a:rPr lang="en-CA" dirty="0" err="1"/>
              <a:t>outils</a:t>
            </a:r>
            <a:endParaRPr lang="en-CA" dirty="0"/>
          </a:p>
        </p:txBody>
      </p:sp>
      <p:sp>
        <p:nvSpPr>
          <p:cNvPr id="3" name="Content Placeholder 2"/>
          <p:cNvSpPr>
            <a:spLocks noGrp="1"/>
          </p:cNvSpPr>
          <p:nvPr>
            <p:ph idx="1"/>
          </p:nvPr>
        </p:nvSpPr>
        <p:spPr>
          <a:xfrm>
            <a:off x="2088444" y="2190042"/>
            <a:ext cx="9265356" cy="4667958"/>
          </a:xfrm>
        </p:spPr>
        <p:txBody>
          <a:bodyPr>
            <a:normAutofit/>
          </a:bodyPr>
          <a:lstStyle/>
          <a:p>
            <a:pPr lvl="0">
              <a:defRPr/>
            </a:pPr>
            <a:r>
              <a:rPr lang="fr-CA" sz="2300" dirty="0">
                <a:solidFill>
                  <a:prstClr val="black"/>
                </a:solidFill>
                <a:latin typeface="Arial" panose="020B0604020202020204" pitchFamily="34" charset="0"/>
                <a:cs typeface="Arial" panose="020B0604020202020204" pitchFamily="34" charset="0"/>
              </a:rPr>
              <a:t>Qu’arrive-t-il lorsqu’une APC n’est pas entièrement observée?</a:t>
            </a:r>
          </a:p>
          <a:p>
            <a:pPr lvl="1">
              <a:defRPr/>
            </a:pPr>
            <a:r>
              <a:rPr lang="fr-CA" sz="2200" dirty="0">
                <a:solidFill>
                  <a:prstClr val="black"/>
                </a:solidFill>
                <a:latin typeface="Arial" panose="020B0604020202020204" pitchFamily="34" charset="0"/>
                <a:cs typeface="Arial" panose="020B0604020202020204" pitchFamily="34" charset="0"/>
              </a:rPr>
              <a:t>C’est fréquent</a:t>
            </a:r>
          </a:p>
          <a:p>
            <a:pPr lvl="1">
              <a:defRPr/>
            </a:pPr>
            <a:r>
              <a:rPr lang="fr-CA" sz="2200" dirty="0">
                <a:solidFill>
                  <a:prstClr val="black"/>
                </a:solidFill>
                <a:latin typeface="Arial" panose="020B0604020202020204" pitchFamily="34" charset="0"/>
                <a:cs typeface="Arial" panose="020B0604020202020204" pitchFamily="34" charset="0"/>
              </a:rPr>
              <a:t>Une évaluation partielle vaut mieux que de ne pas avoir d’évaluation du tout</a:t>
            </a:r>
          </a:p>
          <a:p>
            <a:pPr lvl="2">
              <a:defRPr/>
            </a:pPr>
            <a:r>
              <a:rPr lang="fr-CA" sz="1800" dirty="0">
                <a:solidFill>
                  <a:prstClr val="black"/>
                </a:solidFill>
                <a:latin typeface="Arial" panose="020B0604020202020204" pitchFamily="34" charset="0"/>
                <a:cs typeface="Arial" panose="020B0604020202020204" pitchFamily="34" charset="0"/>
              </a:rPr>
              <a:t>Utile de savoir qu’elle peut faire partie de l’APC</a:t>
            </a:r>
          </a:p>
          <a:p>
            <a:pPr lvl="1">
              <a:defRPr/>
            </a:pPr>
            <a:r>
              <a:rPr lang="fr-CA" sz="2200" dirty="0">
                <a:solidFill>
                  <a:prstClr val="black"/>
                </a:solidFill>
                <a:latin typeface="Arial" panose="020B0604020202020204" pitchFamily="34" charset="0"/>
                <a:cs typeface="Arial" panose="020B0604020202020204" pitchFamily="34" charset="0"/>
              </a:rPr>
              <a:t>Options</a:t>
            </a:r>
          </a:p>
          <a:p>
            <a:pPr lvl="2">
              <a:defRPr/>
            </a:pPr>
            <a:r>
              <a:rPr lang="fr-CA" sz="1800" dirty="0">
                <a:solidFill>
                  <a:prstClr val="black"/>
                </a:solidFill>
                <a:latin typeface="Arial" panose="020B0604020202020204" pitchFamily="34" charset="0"/>
                <a:cs typeface="Arial" panose="020B0604020202020204" pitchFamily="34" charset="0"/>
              </a:rPr>
              <a:t>Partie intégrante du formulaire d’évaluation des APC </a:t>
            </a:r>
          </a:p>
          <a:p>
            <a:pPr lvl="2">
              <a:defRPr/>
            </a:pPr>
            <a:r>
              <a:rPr lang="fr-CA" sz="1800" dirty="0">
                <a:latin typeface="Arial" panose="020B0604020202020204" pitchFamily="34" charset="0"/>
                <a:cs typeface="Arial" panose="020B0604020202020204" pitchFamily="34" charset="0"/>
              </a:rPr>
              <a:t>Ne procéder qu’à une description narrative des </a:t>
            </a:r>
            <a:r>
              <a:rPr lang="fr-CA" sz="1800" dirty="0" smtClean="0">
                <a:latin typeface="Arial" panose="020B0604020202020204" pitchFamily="34" charset="0"/>
                <a:cs typeface="Arial" panose="020B0604020202020204" pitchFamily="34" charset="0"/>
              </a:rPr>
              <a:t>observations</a:t>
            </a:r>
            <a:endParaRPr lang="fr-CA" sz="1800" dirty="0">
              <a:latin typeface="Arial" panose="020B0604020202020204" pitchFamily="34" charset="0"/>
              <a:cs typeface="Arial" panose="020B0604020202020204" pitchFamily="34" charset="0"/>
            </a:endParaRPr>
          </a:p>
          <a:p>
            <a:pPr lvl="0">
              <a:defRPr/>
            </a:pPr>
            <a:r>
              <a:rPr lang="fr-CA" sz="2300" dirty="0">
                <a:solidFill>
                  <a:prstClr val="black"/>
                </a:solidFill>
                <a:latin typeface="Arial" panose="020B0604020202020204" pitchFamily="34" charset="0"/>
                <a:cs typeface="Arial" panose="020B0604020202020204" pitchFamily="34" charset="0"/>
              </a:rPr>
              <a:t>Discuter de l’utilisation de l’échelle dans votre contexte local</a:t>
            </a:r>
          </a:p>
          <a:p>
            <a:pPr lvl="1">
              <a:defRPr/>
            </a:pPr>
            <a:r>
              <a:rPr lang="fr-CA" sz="2200" dirty="0">
                <a:solidFill>
                  <a:prstClr val="black"/>
                </a:solidFill>
                <a:latin typeface="Arial" panose="020B0604020202020204" pitchFamily="34" charset="0"/>
                <a:cs typeface="Arial" panose="020B0604020202020204" pitchFamily="34" charset="0"/>
              </a:rPr>
              <a:t>Intervention/non-intervention</a:t>
            </a:r>
          </a:p>
          <a:p>
            <a:endParaRPr lang="en-CA" dirty="0"/>
          </a:p>
        </p:txBody>
      </p:sp>
    </p:spTree>
    <p:custDataLst>
      <p:tags r:id="rId1"/>
    </p:custDataLst>
    <p:extLst>
      <p:ext uri="{BB962C8B-B14F-4D97-AF65-F5344CB8AC3E}">
        <p14:creationId xmlns:p14="http://schemas.microsoft.com/office/powerpoint/2010/main" val="242325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p:txBody>
          <a:bodyPr/>
          <a:lstStyle/>
          <a:p>
            <a:r>
              <a:rPr lang="en-CA" altLang="en-US" sz="4000" b="1" smtClean="0">
                <a:latin typeface="Arial" panose="020B0604020202020204" pitchFamily="34" charset="0"/>
                <a:cs typeface="Arial" panose="020B0604020202020204" pitchFamily="34" charset="0"/>
              </a:rPr>
              <a:t>Objectifs</a:t>
            </a:r>
          </a:p>
        </p:txBody>
      </p:sp>
      <p:sp>
        <p:nvSpPr>
          <p:cNvPr id="15363" name="Content Placeholder 2"/>
          <p:cNvSpPr>
            <a:spLocks noGrp="1"/>
          </p:cNvSpPr>
          <p:nvPr>
            <p:ph idx="1"/>
            <p:custDataLst>
              <p:tags r:id="rId2"/>
            </p:custDataLst>
          </p:nvPr>
        </p:nvSpPr>
        <p:spPr>
          <a:xfrm>
            <a:off x="2088444" y="2190042"/>
            <a:ext cx="9265356" cy="4121235"/>
          </a:xfrm>
        </p:spPr>
        <p:txBody>
          <a:bodyPr>
            <a:normAutofit fontScale="90000" lnSpcReduction="10000"/>
          </a:bodyPr>
          <a:lstStyle/>
          <a:p>
            <a:pPr>
              <a:defRPr/>
            </a:pPr>
            <a:r>
              <a:rPr lang="fr-CA" sz="1800" dirty="0" smtClean="0">
                <a:latin typeface="Arial" panose="020B0604020202020204" pitchFamily="34" charset="0"/>
                <a:cs typeface="Arial" panose="020B0604020202020204" pitchFamily="34" charset="0"/>
              </a:rPr>
              <a:t>Discuter des attentes et des défis perçus de la mise en œuvre de l’évaluation en milieu de travail dans le contexte de l’approche par compétences</a:t>
            </a:r>
          </a:p>
          <a:p>
            <a:pPr marL="0" indent="0">
              <a:buNone/>
              <a:defRPr/>
            </a:pPr>
            <a:endParaRPr lang="fr-CA" sz="1800" dirty="0" smtClean="0">
              <a:latin typeface="Arial" panose="020B0604020202020204" pitchFamily="34" charset="0"/>
              <a:cs typeface="Arial" panose="020B0604020202020204" pitchFamily="34" charset="0"/>
            </a:endParaRPr>
          </a:p>
          <a:p>
            <a:pPr>
              <a:defRPr/>
            </a:pPr>
            <a:r>
              <a:rPr lang="fr-CA" sz="1800" dirty="0" smtClean="0">
                <a:latin typeface="Arial" panose="020B0604020202020204" pitchFamily="34" charset="0"/>
                <a:cs typeface="Arial" panose="020B0604020202020204" pitchFamily="34" charset="0"/>
              </a:rPr>
              <a:t>Décrire les stratégies qui permettront d’observer et de documenter efficacement la rétroaction constructive sur le rendement des résidents</a:t>
            </a:r>
          </a:p>
          <a:p>
            <a:pPr marL="0" indent="0">
              <a:buNone/>
              <a:defRPr/>
            </a:pPr>
            <a:endParaRPr lang="fr-CA" sz="1800" dirty="0" smtClean="0">
              <a:latin typeface="Arial" panose="020B0604020202020204" pitchFamily="34" charset="0"/>
              <a:cs typeface="Arial" panose="020B0604020202020204" pitchFamily="34" charset="0"/>
            </a:endParaRPr>
          </a:p>
          <a:p>
            <a:pPr>
              <a:defRPr/>
            </a:pPr>
            <a:r>
              <a:rPr lang="fr-CA" sz="1800" dirty="0" smtClean="0">
                <a:latin typeface="Arial" panose="020B0604020202020204" pitchFamily="34" charset="0"/>
                <a:cs typeface="Arial" panose="020B0604020202020204" pitchFamily="34" charset="0"/>
              </a:rPr>
              <a:t>Décrire le concept de confiance dans le contexte de l’évaluation des résidents et des échelles d’évaluation fondées sur des données probantes</a:t>
            </a:r>
          </a:p>
          <a:p>
            <a:pPr marL="0" indent="0">
              <a:buNone/>
              <a:defRPr/>
            </a:pPr>
            <a:endParaRPr lang="fr-CA" sz="1800" dirty="0" smtClean="0">
              <a:latin typeface="Arial" panose="020B0604020202020204" pitchFamily="34" charset="0"/>
              <a:cs typeface="Arial" panose="020B0604020202020204" pitchFamily="34" charset="0"/>
            </a:endParaRPr>
          </a:p>
          <a:p>
            <a:pPr>
              <a:defRPr/>
            </a:pPr>
            <a:r>
              <a:rPr lang="fr-CA" sz="1800" dirty="0" smtClean="0">
                <a:latin typeface="Arial" panose="020B0604020202020204" pitchFamily="34" charset="0"/>
                <a:cs typeface="Arial" panose="020B0604020202020204" pitchFamily="34" charset="0"/>
              </a:rPr>
              <a:t>Discuter des observations d’anciens résidents et les intégrer aux outils validés d’évaluation en milieu de travail</a:t>
            </a:r>
          </a:p>
          <a:p>
            <a:pPr>
              <a:defRPr/>
            </a:pPr>
            <a:endParaRPr lang="fr-CA" sz="1800" dirty="0" smtClean="0">
              <a:latin typeface="Arial" panose="020B0604020202020204" pitchFamily="34" charset="0"/>
              <a:cs typeface="Arial" panose="020B0604020202020204" pitchFamily="34" charset="0"/>
            </a:endParaRPr>
          </a:p>
          <a:p>
            <a:r>
              <a:rPr lang="fr-CA" sz="1800" dirty="0" smtClean="0">
                <a:latin typeface="Arial" panose="020B0604020202020204" pitchFamily="34" charset="0"/>
                <a:cs typeface="Arial" panose="020B0604020202020204" pitchFamily="34" charset="0"/>
              </a:rPr>
              <a:t>Déterminer les caractéristiques et démontrer la capacité de rédiger des commentaires de grande qualité sur le rendement des résidents en milieu clinique</a:t>
            </a:r>
          </a:p>
          <a:p>
            <a:pPr>
              <a:defRPr/>
            </a:pPr>
            <a:endParaRPr lang="fr-CA" sz="2400" dirty="0" smtClean="0">
              <a:latin typeface="Arial" panose="020B0604020202020204" pitchFamily="34" charset="0"/>
              <a:cs typeface="Arial" panose="020B0604020202020204" pitchFamily="34" charset="0"/>
            </a:endParaRPr>
          </a:p>
          <a:p>
            <a:pPr eaLnBrk="1" hangingPunct="1">
              <a:defRPr/>
            </a:pPr>
            <a:endParaRPr lang="fr-CA" altLang="en-US" sz="2400" dirty="0" smtClean="0">
              <a:latin typeface="Arial" panose="020B0604020202020204" pitchFamily="34" charset="0"/>
              <a:cs typeface="Arial" panose="020B0604020202020204" pitchFamily="34" charset="0"/>
            </a:endParaRPr>
          </a:p>
          <a:p>
            <a:pPr eaLnBrk="1" hangingPunct="1">
              <a:defRPr/>
            </a:pPr>
            <a:endParaRPr lang="fr-CA" altLang="en-US" sz="800" dirty="0" smtClean="0">
              <a:latin typeface="Arial" panose="020B0604020202020204" pitchFamily="34" charset="0"/>
              <a:cs typeface="Arial" panose="020B0604020202020204" pitchFamily="34" charset="0"/>
            </a:endParaRPr>
          </a:p>
          <a:p>
            <a:pPr eaLnBrk="1" hangingPunct="1">
              <a:defRPr/>
            </a:pPr>
            <a:endParaRPr lang="fr-CA" altLang="en-US" dirty="0" smtClean="0">
              <a:latin typeface="Arial" panose="020B0604020202020204" pitchFamily="34" charset="0"/>
              <a:cs typeface="Arial" panose="020B0604020202020204" pitchFamily="34" charset="0"/>
            </a:endParaRPr>
          </a:p>
          <a:p>
            <a:pPr>
              <a:defRPr/>
            </a:pPr>
            <a:endParaRPr lang="fr-CA" altLang="en-US"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b="1" smtClean="0">
                <a:latin typeface="Arial" panose="020B0604020202020204" pitchFamily="34" charset="0"/>
                <a:cs typeface="Arial" panose="020B0604020202020204" pitchFamily="34" charset="0"/>
              </a:rPr>
              <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Recourir à différentes échelles</a:t>
            </a:r>
          </a:p>
        </p:txBody>
      </p:sp>
      <p:sp>
        <p:nvSpPr>
          <p:cNvPr id="3" name="Content Placeholder 2"/>
          <p:cNvSpPr>
            <a:spLocks noGrp="1"/>
          </p:cNvSpPr>
          <p:nvPr>
            <p:ph idx="1"/>
            <p:custDataLst>
              <p:tags r:id="rId2"/>
            </p:custDataLst>
          </p:nvPr>
        </p:nvSpPr>
        <p:spPr/>
        <p:txBody>
          <a:bodyPr>
            <a:normAutofit fontScale="92500" lnSpcReduction="20000"/>
          </a:bodyPr>
          <a:lstStyle/>
          <a:p>
            <a:pPr marL="0" indent="0">
              <a:buFontTx/>
              <a:buNone/>
              <a:defRPr/>
            </a:pPr>
            <a:r>
              <a:rPr lang="fr-CA" i="1" smtClean="0">
                <a:latin typeface="Arial" panose="020B0604020202020204" pitchFamily="34" charset="0"/>
                <a:cs typeface="Arial" panose="020B0604020202020204" pitchFamily="34" charset="0"/>
              </a:rPr>
              <a:t>Par exemple, le scénario A</a:t>
            </a:r>
          </a:p>
          <a:p>
            <a:pPr marL="0" indent="0">
              <a:buFontTx/>
              <a:buNone/>
              <a:defRPr/>
            </a:pPr>
            <a:endParaRPr lang="fr-CA" smtClean="0">
              <a:latin typeface="Arial" panose="020B0604020202020204" pitchFamily="34" charset="0"/>
              <a:cs typeface="Arial" panose="020B0604020202020204" pitchFamily="34" charset="0"/>
            </a:endParaRPr>
          </a:p>
          <a:p>
            <a:pPr marL="0" indent="0">
              <a:buFontTx/>
              <a:buNone/>
              <a:defRPr/>
            </a:pPr>
            <a:r>
              <a:rPr lang="fr-CA" smtClean="0">
                <a:latin typeface="Arial" panose="020B0604020202020204" pitchFamily="34" charset="0"/>
                <a:cs typeface="Arial" panose="020B0604020202020204" pitchFamily="34" charset="0"/>
              </a:rPr>
              <a:t>Un résident de deuxième année travaille dans une clinique et dépasse les attentes en matière d’examen physique pour une partie, mais non la totalité des patients examinés dans cette clinique. Certaines compétences ne requièrent aucune intervention de votre part mais vous devez le guider pour d’autres.</a:t>
            </a:r>
          </a:p>
          <a:p>
            <a:pPr marL="0" indent="0">
              <a:buFontTx/>
              <a:buNone/>
              <a:defRPr/>
            </a:pPr>
            <a:endParaRPr lang="fr-CA" smtClean="0">
              <a:latin typeface="Arial" panose="020B0604020202020204" pitchFamily="34" charset="0"/>
              <a:cs typeface="Arial" panose="020B0604020202020204" pitchFamily="34" charset="0"/>
            </a:endParaRPr>
          </a:p>
          <a:p>
            <a:pPr marL="0" indent="0">
              <a:buFontTx/>
              <a:buNone/>
              <a:defRPr/>
            </a:pPr>
            <a:endParaRPr lang="fr-CA" smtClean="0">
              <a:latin typeface="Arial" panose="020B0604020202020204" pitchFamily="34" charset="0"/>
              <a:cs typeface="Arial" panose="020B0604020202020204" pitchFamily="34" charset="0"/>
            </a:endParaRPr>
          </a:p>
          <a:p>
            <a:pPr marL="0" indent="0">
              <a:buFontTx/>
              <a:buNone/>
              <a:defRPr/>
            </a:pPr>
            <a:r>
              <a:rPr lang="fr-CA" smtClean="0">
                <a:latin typeface="Arial" panose="020B0604020202020204" pitchFamily="34" charset="0"/>
                <a:cs typeface="Arial" panose="020B0604020202020204" pitchFamily="34" charset="0"/>
              </a:rPr>
              <a:t>Comment évalueriez-vous ses compétences en matière d’examen physique sur le formulaire d’évaluation quotidienne au moyen des échelles suivantes?</a:t>
            </a:r>
          </a:p>
          <a:p>
            <a:pPr marL="0" indent="0">
              <a:buFontTx/>
              <a:buNone/>
              <a:defRPr/>
            </a:pPr>
            <a:endParaRPr lang="fr-CA" sz="1200" smtClean="0">
              <a:latin typeface="Arial" panose="020B0604020202020204" pitchFamily="34" charset="0"/>
              <a:cs typeface="Arial" panose="020B0604020202020204" pitchFamily="34" charset="0"/>
            </a:endParaRPr>
          </a:p>
          <a:p>
            <a:pPr>
              <a:defRPr/>
            </a:pPr>
            <a:endParaRPr lang="fr-CA">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b="1" smtClean="0">
                <a:latin typeface="Arial" panose="020B0604020202020204" pitchFamily="34" charset="0"/>
                <a:cs typeface="Arial" panose="020B0604020202020204" pitchFamily="34" charset="0"/>
              </a:rPr>
              <a:t>Recourir à différentes échelles</a:t>
            </a:r>
          </a:p>
        </p:txBody>
      </p:sp>
      <p:sp>
        <p:nvSpPr>
          <p:cNvPr id="3" name="Content Placeholder 2"/>
          <p:cNvSpPr>
            <a:spLocks noGrp="1"/>
          </p:cNvSpPr>
          <p:nvPr>
            <p:ph sz="half" idx="1"/>
            <p:custDataLst>
              <p:tags r:id="rId2"/>
            </p:custDataLst>
          </p:nvPr>
        </p:nvSpPr>
        <p:spPr>
          <a:xfrm>
            <a:off x="1986843" y="2190044"/>
            <a:ext cx="4010545" cy="3801182"/>
          </a:xfrm>
        </p:spPr>
        <p:txBody>
          <a:bodyPr>
            <a:normAutofit/>
          </a:bodyPr>
          <a:lstStyle/>
          <a:p>
            <a:pPr marL="0" indent="0">
              <a:buFontTx/>
              <a:buNone/>
              <a:defRPr/>
            </a:pPr>
            <a:r>
              <a:rPr lang="fr-CA" sz="1800" i="1" smtClean="0">
                <a:latin typeface="Arial" panose="020B0604020202020204" pitchFamily="34" charset="0"/>
                <a:cs typeface="Arial" panose="020B0604020202020204" pitchFamily="34" charset="0"/>
              </a:rPr>
              <a:t>Échelle d'évaluation A</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Répond rarement aux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Répond parfois aux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Répond aux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Dépasse parfois les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Dépasse toujours les attentes</a:t>
            </a:r>
          </a:p>
          <a:p>
            <a:pPr marL="0" indent="0">
              <a:buFontTx/>
              <a:buNone/>
              <a:defRPr/>
            </a:pPr>
            <a:endParaRPr lang="fr-CA" sz="1600">
              <a:latin typeface="Arial" panose="020B0604020202020204" pitchFamily="34" charset="0"/>
              <a:cs typeface="Arial" panose="020B0604020202020204" pitchFamily="34" charset="0"/>
            </a:endParaRPr>
          </a:p>
        </p:txBody>
      </p:sp>
      <p:sp>
        <p:nvSpPr>
          <p:cNvPr id="5" name="Content Placeholder 4"/>
          <p:cNvSpPr>
            <a:spLocks noGrp="1"/>
          </p:cNvSpPr>
          <p:nvPr>
            <p:ph sz="half" idx="2"/>
            <p:custDataLst>
              <p:tags r:id="rId3"/>
            </p:custDataLst>
          </p:nvPr>
        </p:nvSpPr>
        <p:spPr>
          <a:xfrm>
            <a:off x="6212541" y="2190043"/>
            <a:ext cx="5141259" cy="3974274"/>
          </a:xfrm>
        </p:spPr>
        <p:txBody>
          <a:bodyPr>
            <a:noAutofit/>
          </a:bodyPr>
          <a:lstStyle/>
          <a:p>
            <a:pPr marL="0" indent="0">
              <a:buFontTx/>
              <a:buNone/>
              <a:defRPr/>
            </a:pPr>
            <a:r>
              <a:rPr lang="fr-CA" sz="1800" smtClean="0">
                <a:latin typeface="Arial" panose="020B0604020202020204" pitchFamily="34" charset="0"/>
                <a:cs typeface="Arial" panose="020B0604020202020204" pitchFamily="34" charset="0"/>
              </a:rPr>
              <a:t>Échelle d'évaluation B</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Encadrement complet requis; « J’ai dû exécuter la tâche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Peuvent exécuter les tâches, mais en étant guidés constamment; « J’ai dû les guider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Font preuve d’une certaine autonomie, mais ont parfois besoin d’être guidés; « J’ai dû les guider de temps en temps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Agissent seuls la plupart du temps, mais certaines nuances nécessitent de l’aide; « Je devais être sur place au cas où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Autonomie complète; « Je n’avais pas à être présent »</a:t>
            </a:r>
            <a:endParaRPr lang="fr-CA" sz="180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custDataLst>
              <p:tags r:id="rId4"/>
            </p:custDataLst>
          </p:nvPr>
        </p:nvPicPr>
        <p:blipFill>
          <a:blip r:embed="rId7"/>
          <a:srcRect/>
          <a:stretch>
            <a:fillRect/>
          </a:stretch>
        </p:blipFill>
        <p:spPr>
          <a:xfrm>
            <a:off x="9296924" y="68076"/>
            <a:ext cx="2748197" cy="1178778"/>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b="1" smtClean="0">
                <a:latin typeface="Arial" panose="020B0604020202020204" pitchFamily="34" charset="0"/>
                <a:cs typeface="Arial" panose="020B0604020202020204" pitchFamily="34" charset="0"/>
              </a:rPr>
              <a:t>Recourir à différentes échelles</a:t>
            </a:r>
          </a:p>
        </p:txBody>
      </p:sp>
      <p:sp>
        <p:nvSpPr>
          <p:cNvPr id="3" name="Content Placeholder 2"/>
          <p:cNvSpPr>
            <a:spLocks noGrp="1"/>
          </p:cNvSpPr>
          <p:nvPr>
            <p:ph idx="1"/>
            <p:custDataLst>
              <p:tags r:id="rId2"/>
            </p:custDataLst>
          </p:nvPr>
        </p:nvSpPr>
        <p:spPr/>
        <p:txBody>
          <a:bodyPr/>
          <a:lstStyle/>
          <a:p>
            <a:pPr marL="0" indent="0">
              <a:buFontTx/>
              <a:buNone/>
              <a:defRPr/>
            </a:pPr>
            <a:r>
              <a:rPr lang="fr-CA" smtClean="0">
                <a:latin typeface="Arial" panose="020B0604020202020204" pitchFamily="34" charset="0"/>
                <a:cs typeface="Arial" panose="020B0604020202020204" pitchFamily="34" charset="0"/>
              </a:rPr>
              <a:t>Échelle A – 4 (Dépasse parfois les attentes)</a:t>
            </a:r>
          </a:p>
          <a:p>
            <a:pPr marL="0" indent="0">
              <a:buFontTx/>
              <a:buNone/>
              <a:defRPr/>
            </a:pPr>
            <a:endParaRPr lang="fr-CA" smtClean="0">
              <a:latin typeface="Arial" panose="020B0604020202020204" pitchFamily="34" charset="0"/>
              <a:cs typeface="Arial" panose="020B0604020202020204" pitchFamily="34" charset="0"/>
            </a:endParaRPr>
          </a:p>
          <a:p>
            <a:pPr marL="0" indent="0">
              <a:buFontTx/>
              <a:buNone/>
              <a:defRPr/>
            </a:pPr>
            <a:r>
              <a:rPr lang="fr-CA" smtClean="0">
                <a:latin typeface="Arial" panose="020B0604020202020204" pitchFamily="34" charset="0"/>
                <a:cs typeface="Arial" panose="020B0604020202020204" pitchFamily="34" charset="0"/>
              </a:rPr>
              <a:t>Échelle B – 3 (Font preuve d’une certaine autonomie, mais ont parfois besoin d’être guidés)</a:t>
            </a:r>
          </a:p>
          <a:p>
            <a:pPr marL="0" indent="0">
              <a:buFontTx/>
              <a:buNone/>
              <a:defRPr/>
            </a:pPr>
            <a:endParaRPr lang="fr-CA" sz="1200" smtClean="0">
              <a:latin typeface="Arial" panose="020B0604020202020204" pitchFamily="34" charset="0"/>
              <a:cs typeface="Arial" panose="020B0604020202020204" pitchFamily="34" charset="0"/>
            </a:endParaRPr>
          </a:p>
          <a:p>
            <a:pPr>
              <a:defRPr/>
            </a:pPr>
            <a:endParaRPr lang="fr-CA">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b="1" smtClean="0">
                <a:latin typeface="Arial" panose="020B0604020202020204" pitchFamily="34" charset="0"/>
                <a:cs typeface="Arial" panose="020B0604020202020204" pitchFamily="34" charset="0"/>
              </a:rPr>
              <a:t>Recourir à différentes échelles</a:t>
            </a:r>
          </a:p>
        </p:txBody>
      </p:sp>
      <p:sp>
        <p:nvSpPr>
          <p:cNvPr id="3" name="Content Placeholder 2"/>
          <p:cNvSpPr>
            <a:spLocks noGrp="1"/>
          </p:cNvSpPr>
          <p:nvPr>
            <p:ph idx="1"/>
            <p:custDataLst>
              <p:tags r:id="rId2"/>
            </p:custDataLst>
          </p:nvPr>
        </p:nvSpPr>
        <p:spPr/>
        <p:txBody>
          <a:bodyPr/>
          <a:lstStyle/>
          <a:p>
            <a:pPr marL="0" indent="0">
              <a:buFontTx/>
              <a:buNone/>
              <a:defRPr/>
            </a:pPr>
            <a:r>
              <a:rPr lang="fr-CA" sz="1800" i="1" smtClean="0">
                <a:latin typeface="Arial" panose="020B0604020202020204" pitchFamily="34" charset="0"/>
                <a:cs typeface="Arial" panose="020B0604020202020204" pitchFamily="34" charset="0"/>
              </a:rPr>
              <a:t>Par exemple, le scénario B</a:t>
            </a:r>
          </a:p>
          <a:p>
            <a:pPr marL="0" indent="0">
              <a:buFontTx/>
              <a:buNone/>
              <a:defRPr/>
            </a:pPr>
            <a:r>
              <a:rPr lang="fr-CA" sz="1800" i="1" smtClean="0">
                <a:latin typeface="Arial" panose="020B0604020202020204" pitchFamily="34" charset="0"/>
                <a:cs typeface="Arial" panose="020B0604020202020204" pitchFamily="34" charset="0"/>
              </a:rPr>
              <a:t>	</a:t>
            </a:r>
            <a:endParaRPr lang="fr-CA" sz="1800" smtClean="0">
              <a:latin typeface="Arial" panose="020B0604020202020204" pitchFamily="34" charset="0"/>
              <a:cs typeface="Arial" panose="020B0604020202020204" pitchFamily="34" charset="0"/>
            </a:endParaRPr>
          </a:p>
          <a:p>
            <a:pPr marL="0" indent="0">
              <a:buFontTx/>
              <a:buNone/>
              <a:defRPr/>
            </a:pPr>
            <a:r>
              <a:rPr lang="fr-CA" sz="1800" smtClean="0">
                <a:latin typeface="Arial" panose="020B0604020202020204" pitchFamily="34" charset="0"/>
                <a:cs typeface="Arial" panose="020B0604020202020204" pitchFamily="34" charset="0"/>
              </a:rPr>
              <a:t>Un résident de quatrième année doit (exécuter la tâche X). Le résident connaît la technique stérile et sait que les résultats l’aideront dans sa prise en charge. Cependant, il avait besoin de conseils sur le positionnement du patient et la détermination de repères anatomiques, ainsi que sur la taille de l’aiguille à utiliser. Vous vous seriez attendu à ce qu’un résident de ce niveau connaisse les détails techniques liés à cette tâche. </a:t>
            </a:r>
          </a:p>
          <a:p>
            <a:pPr marL="0" indent="0">
              <a:buFontTx/>
              <a:buNone/>
              <a:defRPr/>
            </a:pPr>
            <a:endParaRPr lang="fr-CA" sz="1800" smtClean="0">
              <a:latin typeface="Arial" panose="020B0604020202020204" pitchFamily="34" charset="0"/>
              <a:cs typeface="Arial" panose="020B0604020202020204" pitchFamily="34" charset="0"/>
            </a:endParaRPr>
          </a:p>
          <a:p>
            <a:pPr marL="0" indent="0">
              <a:buFontTx/>
              <a:buNone/>
              <a:defRPr/>
            </a:pPr>
            <a:r>
              <a:rPr lang="fr-CA" sz="1800" smtClean="0">
                <a:latin typeface="Arial" panose="020B0604020202020204" pitchFamily="34" charset="0"/>
                <a:cs typeface="Arial" panose="020B0604020202020204" pitchFamily="34" charset="0"/>
              </a:rPr>
              <a:t>Comment évalueriez-vous son rendement technique selon chaque échelle?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b="1" smtClean="0">
                <a:latin typeface="Arial" panose="020B0604020202020204" pitchFamily="34" charset="0"/>
                <a:cs typeface="Arial" panose="020B0604020202020204" pitchFamily="34" charset="0"/>
              </a:rPr>
              <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Recourir à différentes échelles</a:t>
            </a:r>
          </a:p>
        </p:txBody>
      </p:sp>
      <p:sp>
        <p:nvSpPr>
          <p:cNvPr id="3" name="Content Placeholder 2"/>
          <p:cNvSpPr>
            <a:spLocks noGrp="1"/>
          </p:cNvSpPr>
          <p:nvPr>
            <p:ph sz="half" idx="1"/>
            <p:custDataLst>
              <p:tags r:id="rId2"/>
            </p:custDataLst>
          </p:nvPr>
        </p:nvSpPr>
        <p:spPr>
          <a:xfrm>
            <a:off x="1986843" y="2190044"/>
            <a:ext cx="4010545" cy="3801182"/>
          </a:xfrm>
        </p:spPr>
        <p:txBody>
          <a:bodyPr>
            <a:normAutofit/>
          </a:bodyPr>
          <a:lstStyle/>
          <a:p>
            <a:pPr marL="0" indent="0">
              <a:buFontTx/>
              <a:buNone/>
              <a:defRPr/>
            </a:pPr>
            <a:r>
              <a:rPr lang="fr-CA" sz="1800" i="1" smtClean="0">
                <a:latin typeface="Arial" panose="020B0604020202020204" pitchFamily="34" charset="0"/>
                <a:cs typeface="Arial" panose="020B0604020202020204" pitchFamily="34" charset="0"/>
              </a:rPr>
              <a:t>Échelle d'évaluation A</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Répond rarement aux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Répond parfois aux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Répond aux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Dépasse parfois les attentes</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Dépasse toujours les attentes</a:t>
            </a:r>
          </a:p>
          <a:p>
            <a:pPr marL="0" indent="0">
              <a:buFontTx/>
              <a:buNone/>
              <a:defRPr/>
            </a:pPr>
            <a:endParaRPr lang="fr-CA" sz="1600">
              <a:latin typeface="Arial" panose="020B0604020202020204" pitchFamily="34" charset="0"/>
              <a:cs typeface="Arial" panose="020B0604020202020204" pitchFamily="34" charset="0"/>
            </a:endParaRPr>
          </a:p>
        </p:txBody>
      </p:sp>
      <p:sp>
        <p:nvSpPr>
          <p:cNvPr id="5" name="Content Placeholder 4"/>
          <p:cNvSpPr>
            <a:spLocks noGrp="1"/>
          </p:cNvSpPr>
          <p:nvPr>
            <p:ph sz="half" idx="2"/>
            <p:custDataLst>
              <p:tags r:id="rId3"/>
            </p:custDataLst>
          </p:nvPr>
        </p:nvSpPr>
        <p:spPr>
          <a:xfrm>
            <a:off x="6212541" y="2190044"/>
            <a:ext cx="5141259" cy="3942742"/>
          </a:xfrm>
        </p:spPr>
        <p:txBody>
          <a:bodyPr>
            <a:noAutofit/>
          </a:bodyPr>
          <a:lstStyle/>
          <a:p>
            <a:pPr marL="0" indent="0">
              <a:buFontTx/>
              <a:buNone/>
              <a:defRPr/>
            </a:pPr>
            <a:r>
              <a:rPr lang="fr-CA" sz="1800" smtClean="0">
                <a:latin typeface="Arial" panose="020B0604020202020204" pitchFamily="34" charset="0"/>
                <a:cs typeface="Arial" panose="020B0604020202020204" pitchFamily="34" charset="0"/>
              </a:rPr>
              <a:t>Échelle d'évaluation B</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Encadrement complet requis; « J’ai dû exécuter la tâche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Peuvent exécuter les tâches, mais en étant guidés constamment; « J’ai dû les guider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 Font preuve d’une certaine autonomie, mais ont parfois besoin d’être guidés; « J’ai dû les guider de temps en temps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Agissent seuls la plupart du temps, mais certaines nuances nécessitent de l’aide; « Je devais être sur place au cas où »</a:t>
            </a:r>
          </a:p>
          <a:p>
            <a:pPr marL="342900" indent="-342900">
              <a:buFont typeface="+mj-lt"/>
              <a:buAutoNum type="arabicPeriod"/>
              <a:defRPr/>
            </a:pPr>
            <a:r>
              <a:rPr lang="fr-CA" sz="1800" smtClean="0">
                <a:latin typeface="Arial" panose="020B0604020202020204" pitchFamily="34" charset="0"/>
                <a:cs typeface="Arial" panose="020B0604020202020204" pitchFamily="34" charset="0"/>
              </a:rPr>
              <a:t>Autonomie complète; « Je n’avais pas à être présent »</a:t>
            </a:r>
            <a:endParaRPr lang="fr-CA" sz="180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custDataLst>
              <p:tags r:id="rId4"/>
            </p:custDataLst>
          </p:nvPr>
        </p:nvPicPr>
        <p:blipFill>
          <a:blip r:embed="rId7"/>
          <a:srcRect/>
          <a:stretch>
            <a:fillRect/>
          </a:stretch>
        </p:blipFill>
        <p:spPr>
          <a:xfrm>
            <a:off x="9296924" y="68076"/>
            <a:ext cx="2748197" cy="1178778"/>
          </a:xfrm>
          <a:prstGeom prst="rect">
            <a:avLst/>
          </a:prstGeom>
          <a:solidFill>
            <a:schemeClr val="bg1"/>
          </a:solidFill>
          <a:ln>
            <a:noFill/>
          </a:ln>
          <a:effectLst/>
        </p:spPr>
      </p:pic>
    </p:spTree>
    <p:extLst>
      <p:ext uri="{BB962C8B-B14F-4D97-AF65-F5344CB8AC3E}">
        <p14:creationId xmlns:p14="http://schemas.microsoft.com/office/powerpoint/2010/main" val="822889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a:pPr>
            <a:r>
              <a:rPr lang="en-US" b="1" smtClean="0">
                <a:latin typeface="Arial" panose="020B0604020202020204" pitchFamily="34" charset="0"/>
                <a:cs typeface="Arial" panose="020B0604020202020204" pitchFamily="34" charset="0"/>
              </a:rPr>
              <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Recourir à différentes échelles</a:t>
            </a:r>
          </a:p>
        </p:txBody>
      </p:sp>
      <p:sp>
        <p:nvSpPr>
          <p:cNvPr id="3" name="Content Placeholder 2"/>
          <p:cNvSpPr>
            <a:spLocks noGrp="1"/>
          </p:cNvSpPr>
          <p:nvPr>
            <p:ph idx="1"/>
            <p:custDataLst>
              <p:tags r:id="rId2"/>
            </p:custDataLst>
          </p:nvPr>
        </p:nvSpPr>
        <p:spPr/>
        <p:txBody>
          <a:bodyPr/>
          <a:lstStyle/>
          <a:p>
            <a:pPr marL="0" indent="0">
              <a:buFontTx/>
              <a:buNone/>
              <a:defRPr/>
            </a:pPr>
            <a:r>
              <a:rPr lang="fr-CA" smtClean="0">
                <a:latin typeface="Arial" panose="020B0604020202020204" pitchFamily="34" charset="0"/>
                <a:cs typeface="Arial" panose="020B0604020202020204" pitchFamily="34" charset="0"/>
              </a:rPr>
              <a:t>Échelle A – 2 (Répond parfois aux attentes)</a:t>
            </a:r>
          </a:p>
          <a:p>
            <a:pPr marL="0" indent="0">
              <a:buFontTx/>
              <a:buNone/>
              <a:defRPr/>
            </a:pPr>
            <a:endParaRPr lang="fr-CA" smtClean="0">
              <a:latin typeface="Arial" panose="020B0604020202020204" pitchFamily="34" charset="0"/>
              <a:cs typeface="Arial" panose="020B0604020202020204" pitchFamily="34" charset="0"/>
            </a:endParaRPr>
          </a:p>
          <a:p>
            <a:pPr marL="0" indent="0">
              <a:buFontTx/>
              <a:buNone/>
              <a:defRPr/>
            </a:pPr>
            <a:r>
              <a:rPr lang="fr-CA" smtClean="0">
                <a:latin typeface="Arial" panose="020B0604020202020204" pitchFamily="34" charset="0"/>
                <a:cs typeface="Arial" panose="020B0604020202020204" pitchFamily="34" charset="0"/>
              </a:rPr>
              <a:t>Échelle B – 2 (Peuvent exécuter les tâches, mais en étant guidés constamment)</a:t>
            </a:r>
          </a:p>
          <a:p>
            <a:pPr marL="0" indent="0">
              <a:buFontTx/>
              <a:buNone/>
              <a:defRPr/>
            </a:pPr>
            <a:endParaRPr lang="fr-CA"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57375" y="2636838"/>
            <a:ext cx="9739842" cy="990600"/>
          </a:xfrm>
        </p:spPr>
        <p:txBody>
          <a:bodyPr>
            <a:normAutofit fontScale="90000"/>
          </a:bodyPr>
          <a:lstStyle/>
          <a:p>
            <a:pPr algn="ctr">
              <a:defRPr/>
            </a:pPr>
            <a:r>
              <a:rPr lang="fr-CA" dirty="0">
                <a:latin typeface="Arial" panose="020B0604020202020204" pitchFamily="34" charset="0"/>
                <a:cs typeface="Arial" panose="020B0604020202020204" pitchFamily="34" charset="0"/>
              </a:rPr>
              <a:t>Troisième partie – Description narrative des observations</a:t>
            </a:r>
            <a:endParaRPr lang="en-US" sz="4000" b="1"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49961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custDataLst>
              <p:tags r:id="rId1"/>
            </p:custDataLst>
          </p:nvPr>
        </p:nvSpPr>
        <p:spPr/>
        <p:txBody>
          <a:bodyPr>
            <a:normAutofit/>
          </a:bodyPr>
          <a:lstStyle/>
          <a:p>
            <a:pPr>
              <a:lnSpc>
                <a:spcPts val="2875"/>
              </a:lnSpc>
            </a:pPr>
            <a:r>
              <a:rPr lang="en-CA" sz="4800">
                <a:latin typeface="Arial" panose="020B0604020202020204" pitchFamily="34" charset="0"/>
                <a:cs typeface="Arial" panose="020B0604020202020204" pitchFamily="34" charset="0"/>
              </a:rPr>
              <a:t>Évaluation qualitative</a:t>
            </a:r>
          </a:p>
        </p:txBody>
      </p:sp>
      <p:sp>
        <p:nvSpPr>
          <p:cNvPr id="14338" name="Content Placeholder 2"/>
          <p:cNvSpPr>
            <a:spLocks noGrp="1"/>
          </p:cNvSpPr>
          <p:nvPr>
            <p:ph idx="1"/>
            <p:custDataLst>
              <p:tags r:id="rId2"/>
            </p:custDataLst>
          </p:nvPr>
        </p:nvSpPr>
        <p:spPr/>
        <p:txBody>
          <a:bodyPr>
            <a:normAutofit/>
          </a:bodyPr>
          <a:lstStyle/>
          <a:p>
            <a:pPr marL="288918" indent="-288918"/>
            <a:r>
              <a:rPr lang="fr-CA" sz="2400" smtClean="0">
                <a:latin typeface="Arial" panose="020B0604020202020204" pitchFamily="34" charset="0"/>
                <a:cs typeface="Arial" panose="020B0604020202020204" pitchFamily="34" charset="0"/>
              </a:rPr>
              <a:t>Idée fausse</a:t>
            </a:r>
          </a:p>
          <a:p>
            <a:pPr lvl="1" eaLnBrk="1" hangingPunct="1"/>
            <a:r>
              <a:rPr lang="fr-CA" sz="2000" smtClean="0">
                <a:latin typeface="Arial" panose="020B0604020202020204" pitchFamily="34" charset="0"/>
                <a:cs typeface="Arial" panose="020B0604020202020204" pitchFamily="34" charset="0"/>
              </a:rPr>
              <a:t>Subjectif = peu fiable</a:t>
            </a:r>
          </a:p>
          <a:p>
            <a:pPr lvl="1"/>
            <a:r>
              <a:rPr lang="fr-CA" sz="2000" smtClean="0">
                <a:latin typeface="Arial" panose="020B0604020202020204" pitchFamily="34" charset="0"/>
                <a:cs typeface="Arial" panose="020B0604020202020204" pitchFamily="34" charset="0"/>
              </a:rPr>
              <a:t>Objectif = fiable</a:t>
            </a:r>
          </a:p>
          <a:p>
            <a:pPr marL="457189" lvl="1" indent="0">
              <a:buNone/>
            </a:pPr>
            <a:endParaRPr lang="fr-CA" sz="1800" smtClean="0">
              <a:latin typeface="Arial" panose="020B0604020202020204" pitchFamily="34" charset="0"/>
              <a:cs typeface="Arial" panose="020B0604020202020204" pitchFamily="34" charset="0"/>
            </a:endParaRPr>
          </a:p>
          <a:p>
            <a:pPr marL="457189" lvl="1" indent="0">
              <a:buNone/>
            </a:pPr>
            <a:endParaRPr lang="fr-CA" sz="1800" smtClean="0">
              <a:latin typeface="Arial" panose="020B0604020202020204" pitchFamily="34" charset="0"/>
              <a:cs typeface="Arial" panose="020B0604020202020204" pitchFamily="34" charset="0"/>
            </a:endParaRPr>
          </a:p>
          <a:p>
            <a:r>
              <a:rPr lang="fr-CA" sz="2200" smtClean="0">
                <a:latin typeface="Arial" panose="020B0604020202020204" pitchFamily="34" charset="0"/>
                <a:cs typeface="Arial" panose="020B0604020202020204" pitchFamily="34" charset="0"/>
              </a:rPr>
              <a:t>« Les enseignants doivent reconnaître que les évaluations chiffrées ne sont rien d’autre qu’un processus servant à résumer et représenter un jugement composite au sujet d’un stagiaire. »</a:t>
            </a:r>
          </a:p>
          <a:p>
            <a:pPr lvl="1" eaLnBrk="1" hangingPunct="1">
              <a:buFont typeface="Arial" charset="0"/>
              <a:buNone/>
            </a:pPr>
            <a:r>
              <a:rPr lang="fr-CA" sz="1600" i="1" smtClean="0">
                <a:latin typeface="Arial" panose="020B0604020202020204" pitchFamily="34" charset="0"/>
                <a:cs typeface="Arial" panose="020B0604020202020204" pitchFamily="34" charset="0"/>
              </a:rPr>
              <a:t>	Holmboe et al., Academic Medicine, 2011</a:t>
            </a:r>
          </a:p>
          <a:p>
            <a:pPr marL="288918" indent="-288918"/>
            <a:endParaRPr lang="fr-CA" sz="1800" smtClean="0">
              <a:latin typeface="Arial" panose="020B0604020202020204" pitchFamily="34" charset="0"/>
              <a:cs typeface="Arial" panose="020B0604020202020204" pitchFamily="34" charset="0"/>
            </a:endParaRPr>
          </a:p>
          <a:p>
            <a:pPr marL="288918" indent="-288918"/>
            <a:endParaRPr lang="fr-CA" sz="1800" smtClean="0">
              <a:latin typeface="Arial" panose="020B0604020202020204" pitchFamily="34" charset="0"/>
              <a:cs typeface="Arial" panose="020B0604020202020204" pitchFamily="34" charset="0"/>
            </a:endParaRPr>
          </a:p>
          <a:p>
            <a:pPr marL="288918" indent="-288918"/>
            <a:endParaRPr lang="fr-CA" smtClean="0">
              <a:latin typeface="Arial" panose="020B0604020202020204" pitchFamily="34" charset="0"/>
              <a:cs typeface="Arial" panose="020B0604020202020204" pitchFamily="34" charset="0"/>
            </a:endParaRPr>
          </a:p>
          <a:p>
            <a:pPr marL="288918" indent="-288918"/>
            <a:endParaRPr lang="fr-CA"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057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custDataLst>
              <p:tags r:id="rId1"/>
            </p:custDataLst>
          </p:nvPr>
        </p:nvSpPr>
        <p:spPr/>
        <p:txBody>
          <a:bodyPr>
            <a:normAutofit/>
          </a:bodyPr>
          <a:lstStyle/>
          <a:p>
            <a:pPr>
              <a:lnSpc>
                <a:spcPts val="2875"/>
              </a:lnSpc>
            </a:pPr>
            <a:r>
              <a:rPr lang="fr-CA" sz="4800" smtClean="0">
                <a:latin typeface="Arial" panose="020B0604020202020204" pitchFamily="34" charset="0"/>
                <a:cs typeface="Arial" panose="020B0604020202020204" pitchFamily="34" charset="0"/>
              </a:rPr>
              <a:t>Évaluation qualitative</a:t>
            </a:r>
            <a:endParaRPr lang="fr-CA" sz="4800">
              <a:latin typeface="Arial" panose="020B0604020202020204" pitchFamily="34" charset="0"/>
              <a:cs typeface="Arial" panose="020B0604020202020204" pitchFamily="34" charset="0"/>
            </a:endParaRPr>
          </a:p>
        </p:txBody>
      </p:sp>
      <p:sp>
        <p:nvSpPr>
          <p:cNvPr id="14338" name="Content Placeholder 2"/>
          <p:cNvSpPr>
            <a:spLocks noGrp="1"/>
          </p:cNvSpPr>
          <p:nvPr>
            <p:ph idx="1"/>
            <p:custDataLst>
              <p:tags r:id="rId2"/>
            </p:custDataLst>
          </p:nvPr>
        </p:nvSpPr>
        <p:spPr/>
        <p:txBody>
          <a:bodyPr>
            <a:normAutofit fontScale="92500" lnSpcReduction="20000"/>
          </a:bodyPr>
          <a:lstStyle/>
          <a:p>
            <a:pPr marL="288918" indent="-288918"/>
            <a:r>
              <a:rPr lang="fr-CA" sz="2400" smtClean="0">
                <a:latin typeface="Arial" panose="020B0604020202020204" pitchFamily="34" charset="0"/>
                <a:cs typeface="Arial" panose="020B0604020202020204" pitchFamily="34" charset="0"/>
              </a:rPr>
              <a:t>Plus récemment :</a:t>
            </a:r>
          </a:p>
          <a:p>
            <a:pPr lvl="1"/>
            <a:r>
              <a:rPr lang="fr-CA" sz="2200" smtClean="0">
                <a:latin typeface="Arial" panose="020B0604020202020204" pitchFamily="34" charset="0"/>
                <a:cs typeface="Arial" panose="020B0604020202020204" pitchFamily="34" charset="0"/>
              </a:rPr>
              <a:t>Accent accru sur les évaluations qualitatives</a:t>
            </a:r>
          </a:p>
          <a:p>
            <a:pPr lvl="1"/>
            <a:r>
              <a:rPr lang="fr-CA" sz="2200" smtClean="0">
                <a:latin typeface="Arial" panose="020B0604020202020204" pitchFamily="34" charset="0"/>
                <a:cs typeface="Arial" panose="020B0604020202020204" pitchFamily="34" charset="0"/>
              </a:rPr>
              <a:t>Selon certains, les descriptions narratives remplacent les évaluations chiffrées</a:t>
            </a:r>
          </a:p>
          <a:p>
            <a:pPr lvl="1"/>
            <a:r>
              <a:rPr lang="fr-CA" sz="2200" smtClean="0">
                <a:latin typeface="Arial" panose="020B0604020202020204" pitchFamily="34" charset="0"/>
                <a:cs typeface="Arial" panose="020B0604020202020204" pitchFamily="34" charset="0"/>
              </a:rPr>
              <a:t>La recherche démontre qu’une grande partie de ces méthodes reposent sur un volet narratif (qualitatif)</a:t>
            </a:r>
          </a:p>
          <a:p>
            <a:pPr marL="288918" indent="-288918"/>
            <a:endParaRPr lang="fr-CA" sz="2400" smtClean="0">
              <a:latin typeface="Arial" panose="020B0604020202020204" pitchFamily="34" charset="0"/>
              <a:cs typeface="Arial" panose="020B0604020202020204" pitchFamily="34" charset="0"/>
            </a:endParaRPr>
          </a:p>
          <a:p>
            <a:r>
              <a:rPr lang="fr-CA" sz="2400" smtClean="0">
                <a:latin typeface="Arial" panose="020B0604020202020204" pitchFamily="34" charset="0"/>
                <a:cs typeface="Arial" panose="020B0604020202020204" pitchFamily="34" charset="0"/>
              </a:rPr>
              <a:t>Voyons cela sur le plan clinique</a:t>
            </a:r>
          </a:p>
          <a:p>
            <a:pPr lvl="1"/>
            <a:r>
              <a:rPr lang="fr-CA" sz="2200" smtClean="0">
                <a:latin typeface="Arial" panose="020B0604020202020204" pitchFamily="34" charset="0"/>
                <a:cs typeface="Arial" panose="020B0604020202020204" pitchFamily="34" charset="0"/>
              </a:rPr>
              <a:t>« Ma douleur est de 6 sur 10 »</a:t>
            </a:r>
          </a:p>
          <a:p>
            <a:pPr lvl="1"/>
            <a:r>
              <a:rPr lang="fr-CA" sz="2200" smtClean="0">
                <a:latin typeface="Arial" panose="020B0604020202020204" pitchFamily="34" charset="0"/>
                <a:cs typeface="Arial" panose="020B0604020202020204" pitchFamily="34" charset="0"/>
              </a:rPr>
              <a:t>« J’éprouve une douleur constante et vive qui m’empêche de porter ma prothèse »</a:t>
            </a:r>
          </a:p>
          <a:p>
            <a:pPr lvl="1"/>
            <a:endParaRPr lang="fr-CA" smtClean="0">
              <a:latin typeface="Arial" panose="020B0604020202020204" pitchFamily="34" charset="0"/>
              <a:cs typeface="Arial" panose="020B0604020202020204" pitchFamily="34" charset="0"/>
            </a:endParaRPr>
          </a:p>
          <a:p>
            <a:r>
              <a:rPr lang="fr-CA" sz="2400" smtClean="0">
                <a:latin typeface="Arial" panose="020B0604020202020204" pitchFamily="34" charset="0"/>
                <a:cs typeface="Arial" panose="020B0604020202020204" pitchFamily="34" charset="0"/>
              </a:rPr>
              <a:t>Quels commentaires sont les plus utiles?</a:t>
            </a:r>
          </a:p>
          <a:p>
            <a:pPr marL="288918" indent="-288918"/>
            <a:endParaRPr lang="fr-CA" sz="1800" smtClean="0">
              <a:latin typeface="Arial" panose="020B0604020202020204" pitchFamily="34" charset="0"/>
              <a:cs typeface="Arial" panose="020B0604020202020204" pitchFamily="34" charset="0"/>
            </a:endParaRPr>
          </a:p>
          <a:p>
            <a:pPr marL="288918" indent="-288918"/>
            <a:endParaRPr lang="fr-CA" smtClean="0">
              <a:latin typeface="Arial" panose="020B0604020202020204" pitchFamily="34" charset="0"/>
              <a:cs typeface="Arial" panose="020B0604020202020204" pitchFamily="34" charset="0"/>
            </a:endParaRPr>
          </a:p>
          <a:p>
            <a:pPr marL="288918" indent="-288918"/>
            <a:endParaRPr lang="fr-CA"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custDataLst>
              <p:tags r:id="rId2"/>
            </p:custDataLst>
          </p:nvPr>
        </p:nvSpPr>
        <p:spPr/>
        <p:txBody>
          <a:bodyPr>
            <a:normAutofit/>
          </a:bodyPr>
          <a:lstStyle/>
          <a:p>
            <a:pPr>
              <a:lnSpc>
                <a:spcPts val="2875"/>
              </a:lnSpc>
            </a:pPr>
            <a:r>
              <a:rPr lang="fr-CA" sz="4300" smtClean="0">
                <a:latin typeface="Arial" panose="020B0604020202020204" pitchFamily="34" charset="0"/>
                <a:cs typeface="Arial" panose="020B0604020202020204" pitchFamily="34" charset="0"/>
              </a:rPr>
              <a:t>Les mots plutôt que les chiffres</a:t>
            </a:r>
            <a:endParaRPr lang="fr-CA" sz="4300">
              <a:latin typeface="Arial" panose="020B0604020202020204" pitchFamily="34" charset="0"/>
              <a:cs typeface="Arial" panose="020B0604020202020204" pitchFamily="34" charset="0"/>
            </a:endParaRPr>
          </a:p>
        </p:txBody>
      </p:sp>
      <p:sp>
        <p:nvSpPr>
          <p:cNvPr id="15362" name="Content Placeholder 2"/>
          <p:cNvSpPr>
            <a:spLocks noGrp="1"/>
          </p:cNvSpPr>
          <p:nvPr>
            <p:ph sz="half" idx="1"/>
            <p:custDataLst>
              <p:tags r:id="rId3"/>
            </p:custDataLst>
          </p:nvPr>
        </p:nvSpPr>
        <p:spPr/>
        <p:txBody>
          <a:bodyPr>
            <a:normAutofit fontScale="90000"/>
          </a:bodyPr>
          <a:lstStyle/>
          <a:p>
            <a:pPr marL="288799" indent="-288799"/>
            <a:r>
              <a:rPr lang="fr-CA" sz="2000" dirty="0">
                <a:latin typeface="Arial" panose="020B0604020202020204" pitchFamily="34" charset="0"/>
                <a:cs typeface="Arial" panose="020B0604020202020204" pitchFamily="34" charset="0"/>
              </a:rPr>
              <a:t>Riches descriptions narratives des observations du rendement</a:t>
            </a:r>
          </a:p>
          <a:p>
            <a:pPr lvl="1"/>
            <a:r>
              <a:rPr lang="fr-CA" sz="2000" dirty="0" smtClean="0">
                <a:latin typeface="Arial" panose="020B0604020202020204" pitchFamily="34" charset="0"/>
                <a:cs typeface="Arial" panose="020B0604020202020204" pitchFamily="34" charset="0"/>
              </a:rPr>
              <a:t>Rehaussent la fonction formative</a:t>
            </a:r>
          </a:p>
          <a:p>
            <a:pPr lvl="2"/>
            <a:r>
              <a:rPr lang="fr-CA" sz="1800" dirty="0" smtClean="0">
                <a:latin typeface="Arial" panose="020B0604020202020204" pitchFamily="34" charset="0"/>
                <a:cs typeface="Arial" panose="020B0604020202020204" pitchFamily="34" charset="0"/>
              </a:rPr>
              <a:t>Fournissent l’information requise pour une réflexion éclairée</a:t>
            </a:r>
          </a:p>
          <a:p>
            <a:pPr lvl="2"/>
            <a:endParaRPr lang="fr-CA" sz="1200" dirty="0" smtClean="0">
              <a:latin typeface="Arial" panose="020B0604020202020204" pitchFamily="34" charset="0"/>
              <a:cs typeface="Arial" panose="020B0604020202020204" pitchFamily="34" charset="0"/>
            </a:endParaRPr>
          </a:p>
          <a:p>
            <a:pPr lvl="1"/>
            <a:r>
              <a:rPr lang="fr-CA" sz="2000" dirty="0" smtClean="0">
                <a:latin typeface="Arial" panose="020B0604020202020204" pitchFamily="34" charset="0"/>
                <a:cs typeface="Arial" panose="020B0604020202020204" pitchFamily="34" charset="0"/>
              </a:rPr>
              <a:t>Alimentent les décisions défendables liées aux évaluations sommatives</a:t>
            </a:r>
          </a:p>
          <a:p>
            <a:pPr lvl="1"/>
            <a:endParaRPr lang="fr-CA" sz="1200" dirty="0" smtClean="0">
              <a:latin typeface="Arial" panose="020B0604020202020204" pitchFamily="34" charset="0"/>
              <a:cs typeface="Arial" panose="020B0604020202020204" pitchFamily="34" charset="0"/>
            </a:endParaRPr>
          </a:p>
          <a:p>
            <a:pPr lvl="1"/>
            <a:r>
              <a:rPr lang="fr-CA" sz="2000" dirty="0" smtClean="0">
                <a:latin typeface="Arial" panose="020B0604020202020204" pitchFamily="34" charset="0"/>
                <a:cs typeface="Arial" panose="020B0604020202020204" pitchFamily="34" charset="0"/>
              </a:rPr>
              <a:t>Peuvent être compilées</a:t>
            </a:r>
          </a:p>
          <a:p>
            <a:pPr lvl="2"/>
            <a:r>
              <a:rPr lang="fr-CA" sz="1800" dirty="0" smtClean="0">
                <a:latin typeface="Arial" panose="020B0604020202020204" pitchFamily="34" charset="0"/>
                <a:cs typeface="Arial" panose="020B0604020202020204" pitchFamily="34" charset="0"/>
              </a:rPr>
              <a:t>« Fiabilité » acquise au moyen d’un bon échantillon</a:t>
            </a:r>
          </a:p>
          <a:p>
            <a:pPr lvl="1"/>
            <a:endParaRPr lang="fr-CA" sz="2000" dirty="0" smtClean="0">
              <a:latin typeface="Arial" panose="020B0604020202020204" pitchFamily="34" charset="0"/>
              <a:cs typeface="Arial" panose="020B0604020202020204" pitchFamily="34" charset="0"/>
            </a:endParaRPr>
          </a:p>
          <a:p>
            <a:pPr marL="288918" indent="-288918"/>
            <a:endParaRPr lang="fr-CA" sz="1800"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4"/>
            </p:custDataLst>
          </p:nvPr>
        </p:nvPicPr>
        <p:blipFill>
          <a:blip r:embed="rId8"/>
          <a:srcRect/>
          <a:stretch>
            <a:fillRect/>
          </a:stretch>
        </p:blipFill>
        <p:spPr>
          <a:xfrm>
            <a:off x="7134075" y="2257363"/>
            <a:ext cx="4069443" cy="40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custDataLst>
              <p:tags r:id="rId5"/>
            </p:custDataLst>
          </p:nvPr>
        </p:nvPicPr>
        <p:blipFill>
          <a:blip r:embed="rId9"/>
          <a:srcRect/>
          <a:stretch>
            <a:fillRect/>
          </a:stretch>
        </p:blipFill>
        <p:spPr>
          <a:xfrm>
            <a:off x="9296924" y="68076"/>
            <a:ext cx="2748197" cy="891294"/>
          </a:xfrm>
          <a:prstGeom prst="rect">
            <a:avLst/>
          </a:prstGeom>
          <a:solidFill>
            <a:schemeClr val="bg1"/>
          </a:solidFill>
          <a:ln>
            <a:noFill/>
          </a:ln>
          <a:effectLst/>
        </p:spPr>
      </p:pic>
    </p:spTree>
    <p:custDataLst>
      <p:tags r:id="rId1"/>
    </p:custDataLst>
    <p:extLst>
      <p:ext uri="{BB962C8B-B14F-4D97-AF65-F5344CB8AC3E}">
        <p14:creationId xmlns:p14="http://schemas.microsoft.com/office/powerpoint/2010/main" val="2656717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a:defRPr/>
            </a:pPr>
            <a:r>
              <a:rPr lang="en-US" sz="4000" b="1" smtClean="0">
                <a:latin typeface="Arial" panose="020B0604020202020204" pitchFamily="34" charset="0"/>
                <a:cs typeface="Arial" panose="020B0604020202020204" pitchFamily="34" charset="0"/>
              </a:rPr>
              <a:t>Évaluation</a:t>
            </a:r>
          </a:p>
        </p:txBody>
      </p:sp>
      <p:sp>
        <p:nvSpPr>
          <p:cNvPr id="5" name="Content Placeholder 4"/>
          <p:cNvSpPr>
            <a:spLocks noGrp="1"/>
          </p:cNvSpPr>
          <p:nvPr>
            <p:ph sz="half" idx="1"/>
            <p:custDataLst>
              <p:tags r:id="rId3"/>
            </p:custDataLst>
          </p:nvPr>
        </p:nvSpPr>
        <p:spPr>
          <a:xfrm>
            <a:off x="1986843" y="2190044"/>
            <a:ext cx="4528257" cy="3801182"/>
          </a:xfrm>
        </p:spPr>
        <p:txBody>
          <a:bodyPr>
            <a:normAutofit fontScale="70000" lnSpcReduction="20000"/>
          </a:bodyPr>
          <a:lstStyle/>
          <a:p>
            <a:pPr>
              <a:defRPr/>
            </a:pPr>
            <a:r>
              <a:rPr lang="fr-CA" sz="2600" dirty="0" smtClean="0">
                <a:latin typeface="Arial" panose="020B0604020202020204" pitchFamily="34" charset="0"/>
                <a:cs typeface="Arial" panose="020B0604020202020204" pitchFamily="34" charset="0"/>
              </a:rPr>
              <a:t>Différente mais familière</a:t>
            </a:r>
          </a:p>
          <a:p>
            <a:pPr>
              <a:defRPr/>
            </a:pPr>
            <a:endParaRPr lang="fr-CA" sz="2600" dirty="0" smtClean="0">
              <a:latin typeface="Arial" panose="020B0604020202020204" pitchFamily="34" charset="0"/>
              <a:cs typeface="Arial" panose="020B0604020202020204" pitchFamily="34" charset="0"/>
            </a:endParaRPr>
          </a:p>
          <a:p>
            <a:pPr>
              <a:defRPr/>
            </a:pPr>
            <a:r>
              <a:rPr lang="fr-CA" dirty="0">
                <a:latin typeface="Arial" panose="020B0604020202020204" pitchFamily="34" charset="0"/>
                <a:cs typeface="Arial" panose="020B0604020202020204" pitchFamily="34" charset="0"/>
              </a:rPr>
              <a:t>Observations plus fréquentes et documentées</a:t>
            </a:r>
          </a:p>
          <a:p>
            <a:pPr marL="0" indent="0">
              <a:buNone/>
              <a:defRPr/>
            </a:pPr>
            <a:endParaRPr lang="fr-CA" sz="2600" dirty="0" smtClean="0">
              <a:latin typeface="Arial" panose="020B0604020202020204" pitchFamily="34" charset="0"/>
              <a:cs typeface="Arial" panose="020B0604020202020204" pitchFamily="34" charset="0"/>
            </a:endParaRPr>
          </a:p>
          <a:p>
            <a:pPr>
              <a:defRPr/>
            </a:pPr>
            <a:r>
              <a:rPr lang="fr-CA" sz="2600" dirty="0" smtClean="0">
                <a:latin typeface="Arial" panose="020B0604020202020204" pitchFamily="34" charset="0"/>
                <a:cs typeface="Arial" panose="020B0604020202020204" pitchFamily="34" charset="0"/>
              </a:rPr>
              <a:t>Accent marqué pour les commentaires riches et descriptifs</a:t>
            </a:r>
          </a:p>
          <a:p>
            <a:pPr>
              <a:defRPr/>
            </a:pPr>
            <a:endParaRPr lang="fr-CA" sz="2600" dirty="0" smtClean="0">
              <a:latin typeface="Arial" panose="020B0604020202020204" pitchFamily="34" charset="0"/>
              <a:cs typeface="Arial" panose="020B0604020202020204" pitchFamily="34" charset="0"/>
            </a:endParaRPr>
          </a:p>
          <a:p>
            <a:pPr>
              <a:defRPr/>
            </a:pPr>
            <a:r>
              <a:rPr lang="fr-CA" sz="2600" dirty="0" smtClean="0">
                <a:latin typeface="Arial" panose="020B0604020202020204" pitchFamily="34" charset="0"/>
                <a:cs typeface="Arial" panose="020B0604020202020204" pitchFamily="34" charset="0"/>
              </a:rPr>
              <a:t>« Évaluation aux fins </a:t>
            </a:r>
            <a:r>
              <a:rPr lang="fr-CA" dirty="0" smtClean="0">
                <a:latin typeface="Arial" panose="020B0604020202020204" pitchFamily="34" charset="0"/>
                <a:cs typeface="Arial" panose="020B0604020202020204" pitchFamily="34" charset="0"/>
              </a:rPr>
              <a:t>d’apprentissage »</a:t>
            </a:r>
            <a:endParaRPr lang="fr-CA" sz="2600" dirty="0" smtClean="0">
              <a:latin typeface="Arial" panose="020B0604020202020204" pitchFamily="34" charset="0"/>
              <a:cs typeface="Arial" panose="020B0604020202020204" pitchFamily="34" charset="0"/>
            </a:endParaRPr>
          </a:p>
          <a:p>
            <a:pPr lvl="1">
              <a:defRPr/>
            </a:pPr>
            <a:r>
              <a:rPr lang="fr-CA" sz="2200" dirty="0" smtClean="0">
                <a:latin typeface="Arial" panose="020B0604020202020204" pitchFamily="34" charset="0"/>
                <a:cs typeface="Arial" panose="020B0604020202020204" pitchFamily="34" charset="0"/>
              </a:rPr>
              <a:t>Encadrement</a:t>
            </a:r>
          </a:p>
          <a:p>
            <a:pPr lvl="1">
              <a:defRPr/>
            </a:pPr>
            <a:endParaRPr lang="fr-CA" sz="2200" dirty="0" smtClean="0">
              <a:latin typeface="Arial" panose="020B0604020202020204" pitchFamily="34" charset="0"/>
              <a:cs typeface="Arial" panose="020B0604020202020204" pitchFamily="34" charset="0"/>
            </a:endParaRPr>
          </a:p>
          <a:p>
            <a:pPr>
              <a:defRPr/>
            </a:pPr>
            <a:r>
              <a:rPr lang="fr-CA" sz="2600" dirty="0" smtClean="0">
                <a:latin typeface="Arial" panose="020B0604020202020204" pitchFamily="34" charset="0"/>
                <a:cs typeface="Arial" panose="020B0604020202020204" pitchFamily="34" charset="0"/>
              </a:rPr>
              <a:t>Norme de compétence pour la pratique autonome</a:t>
            </a:r>
          </a:p>
          <a:p>
            <a:pPr>
              <a:defRPr/>
            </a:pPr>
            <a:endParaRPr lang="fr-CA" dirty="0">
              <a:latin typeface="Arial" panose="020B0604020202020204" pitchFamily="34" charset="0"/>
              <a:cs typeface="Arial" panose="020B0604020202020204" pitchFamily="34" charset="0"/>
            </a:endParaRPr>
          </a:p>
        </p:txBody>
      </p:sp>
      <p:pic>
        <p:nvPicPr>
          <p:cNvPr id="6" name="Picture 5"/>
          <p:cNvPicPr>
            <a:picLocks noChangeAspect="1"/>
          </p:cNvPicPr>
          <p:nvPr>
            <p:custDataLst>
              <p:tags r:id="rId4"/>
            </p:custDataLst>
          </p:nvPr>
        </p:nvPicPr>
        <p:blipFill>
          <a:blip r:embed="rId7"/>
          <a:srcRect/>
          <a:stretch>
            <a:fillRect/>
          </a:stretch>
        </p:blipFill>
        <p:spPr>
          <a:xfrm>
            <a:off x="8510500" y="62971"/>
            <a:ext cx="3183114" cy="1364192"/>
          </a:xfrm>
          <a:prstGeom prst="rect">
            <a:avLst/>
          </a:prstGeom>
          <a:solidFill>
            <a:schemeClr val="bg1"/>
          </a:solidFill>
        </p:spPr>
      </p:pic>
      <p:pic>
        <p:nvPicPr>
          <p:cNvPr id="7" name="Picture 2"/>
          <p:cNvPicPr>
            <a:picLocks noChangeAspect="1" noChangeArrowheads="1"/>
          </p:cNvPicPr>
          <p:nvPr/>
        </p:nvPicPr>
        <p:blipFill>
          <a:blip r:embed="rId8"/>
          <a:srcRect/>
          <a:stretch>
            <a:fillRect/>
          </a:stretch>
        </p:blipFill>
        <p:spPr>
          <a:xfrm>
            <a:off x="8283055" y="2088134"/>
            <a:ext cx="2605501" cy="391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76652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custDataLst>
              <p:tags r:id="rId1"/>
            </p:custDataLst>
          </p:nvPr>
        </p:nvSpPr>
        <p:spPr/>
        <p:txBody>
          <a:bodyPr>
            <a:normAutofit/>
          </a:bodyPr>
          <a:lstStyle/>
          <a:p>
            <a:pPr>
              <a:defRPr/>
            </a:pPr>
            <a:r>
              <a:rPr lang="en-US" altLang="en-US">
                <a:latin typeface="Arial" panose="020B0604020202020204" pitchFamily="34" charset="0"/>
                <a:cs typeface="Arial" panose="020B0604020202020204" pitchFamily="34" charset="0"/>
              </a:rPr>
              <a:t>Qu’en pensez-vous?</a:t>
            </a:r>
          </a:p>
        </p:txBody>
      </p:sp>
      <p:sp>
        <p:nvSpPr>
          <p:cNvPr id="69635" name="Content Placeholder 2"/>
          <p:cNvSpPr>
            <a:spLocks noGrp="1"/>
          </p:cNvSpPr>
          <p:nvPr>
            <p:ph idx="1"/>
            <p:custDataLst>
              <p:tags r:id="rId2"/>
            </p:custDataLst>
          </p:nvPr>
        </p:nvSpPr>
        <p:spPr/>
        <p:txBody>
          <a:bodyPr/>
          <a:lstStyle/>
          <a:p>
            <a:pPr>
              <a:defRPr/>
            </a:pPr>
            <a:r>
              <a:rPr lang="fr-CA" altLang="en-US" smtClean="0">
                <a:latin typeface="Arial" panose="020B0604020202020204" pitchFamily="34" charset="0"/>
                <a:cs typeface="Arial" panose="020B0604020202020204" pitchFamily="34" charset="0"/>
              </a:rPr>
              <a:t>Elle est magnifique – très confiante, intègre, a atteint le niveau de formation attendu ou supérieur. Très bonne sur le plan clinique, aucune lacune.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custDataLst>
              <p:tags r:id="rId1"/>
            </p:custDataLst>
          </p:nvPr>
        </p:nvSpPr>
        <p:spPr/>
        <p:txBody>
          <a:bodyPr/>
          <a:lstStyle/>
          <a:p>
            <a:pPr>
              <a:defRPr/>
            </a:pPr>
            <a:r>
              <a:rPr lang="en-US" altLang="en-US">
                <a:latin typeface="Arial" panose="020B0604020202020204" pitchFamily="34" charset="0"/>
                <a:cs typeface="Arial" panose="020B0604020202020204" pitchFamily="34" charset="0"/>
              </a:rPr>
              <a:t>Comment pourriez-vousaméliorer ce commentaire?</a:t>
            </a:r>
          </a:p>
        </p:txBody>
      </p:sp>
      <p:sp>
        <p:nvSpPr>
          <p:cNvPr id="2" name="Content Placeholder 1"/>
          <p:cNvSpPr>
            <a:spLocks noGrp="1"/>
          </p:cNvSpPr>
          <p:nvPr>
            <p:ph idx="1"/>
            <p:custDataLst>
              <p:tags r:id="rId2"/>
            </p:custDataLst>
          </p:nvPr>
        </p:nvSpPr>
        <p:spPr/>
        <p:txBody>
          <a:bodyPr/>
          <a:lstStyle/>
          <a:p>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custDataLst>
              <p:tags r:id="rId1"/>
            </p:custDataLst>
          </p:nvPr>
        </p:nvSpPr>
        <p:spPr>
          <a:xfrm>
            <a:off x="2088444" y="623455"/>
            <a:ext cx="9265356" cy="1352101"/>
          </a:xfrm>
        </p:spPr>
        <p:txBody>
          <a:bodyPr>
            <a:noAutofit/>
          </a:bodyPr>
          <a:lstStyle/>
          <a:p>
            <a:pPr>
              <a:lnSpc>
                <a:spcPts val="2875"/>
              </a:lnSpc>
            </a:pPr>
            <a:r>
              <a:rPr lang="en-CA" sz="4800">
                <a:latin typeface="Arial" panose="020B0604020202020204" pitchFamily="34" charset="0"/>
                <a:cs typeface="Arial" panose="020B0604020202020204" pitchFamily="34" charset="0"/>
              </a:rPr>
              <a:t>Commentaires</a:t>
            </a:r>
            <a:br>
              <a:rPr lang="en-CA" sz="4800">
                <a:latin typeface="Arial" panose="020B0604020202020204" pitchFamily="34" charset="0"/>
                <a:cs typeface="Arial" panose="020B0604020202020204" pitchFamily="34" charset="0"/>
              </a:rPr>
            </a:br>
            <a:r>
              <a:rPr lang="en-CA" sz="4800">
                <a:latin typeface="Arial" panose="020B0604020202020204" pitchFamily="34" charset="0"/>
                <a:cs typeface="Arial" panose="020B0604020202020204" pitchFamily="34" charset="0"/>
              </a:rPr>
              <a:t>de grande qualité</a:t>
            </a:r>
          </a:p>
        </p:txBody>
      </p:sp>
      <p:sp>
        <p:nvSpPr>
          <p:cNvPr id="20482" name="Content Placeholder 2"/>
          <p:cNvSpPr>
            <a:spLocks noGrp="1"/>
          </p:cNvSpPr>
          <p:nvPr>
            <p:ph idx="1"/>
            <p:custDataLst>
              <p:tags r:id="rId2"/>
            </p:custDataLst>
          </p:nvPr>
        </p:nvSpPr>
        <p:spPr/>
        <p:txBody>
          <a:bodyPr>
            <a:normAutofit fontScale="82500" lnSpcReduction="20000"/>
          </a:bodyPr>
          <a:lstStyle/>
          <a:p>
            <a:pPr>
              <a:lnSpc>
                <a:spcPct val="100000"/>
              </a:lnSpc>
            </a:pPr>
            <a:r>
              <a:rPr lang="fr-CA" sz="2700" smtClean="0">
                <a:latin typeface="Arial" panose="020B0604020202020204" pitchFamily="34" charset="0"/>
                <a:cs typeface="Arial" panose="020B0604020202020204" pitchFamily="34" charset="0"/>
              </a:rPr>
              <a:t>Justifier les notes</a:t>
            </a:r>
          </a:p>
          <a:p>
            <a:pPr>
              <a:lnSpc>
                <a:spcPct val="100000"/>
              </a:lnSpc>
            </a:pPr>
            <a:endParaRPr lang="fr-CA" sz="2700" smtClean="0">
              <a:latin typeface="Arial" panose="020B0604020202020204" pitchFamily="34" charset="0"/>
              <a:cs typeface="Arial" panose="020B0604020202020204" pitchFamily="34" charset="0"/>
            </a:endParaRPr>
          </a:p>
          <a:p>
            <a:pPr>
              <a:lnSpc>
                <a:spcPct val="100000"/>
              </a:lnSpc>
            </a:pPr>
            <a:r>
              <a:rPr lang="fr-CA" sz="2700" smtClean="0">
                <a:latin typeface="Arial" panose="020B0604020202020204" pitchFamily="34" charset="0"/>
                <a:cs typeface="Arial" panose="020B0604020202020204" pitchFamily="34" charset="0"/>
              </a:rPr>
              <a:t>Fournir des exemples précis</a:t>
            </a:r>
          </a:p>
          <a:p>
            <a:pPr>
              <a:lnSpc>
                <a:spcPct val="100000"/>
              </a:lnSpc>
            </a:pPr>
            <a:endParaRPr lang="fr-CA" sz="2700" smtClean="0">
              <a:latin typeface="Arial" panose="020B0604020202020204" pitchFamily="34" charset="0"/>
              <a:cs typeface="Arial" panose="020B0604020202020204" pitchFamily="34" charset="0"/>
            </a:endParaRPr>
          </a:p>
          <a:p>
            <a:pPr>
              <a:lnSpc>
                <a:spcPct val="100000"/>
              </a:lnSpc>
            </a:pPr>
            <a:r>
              <a:rPr lang="fr-CA" sz="2700" smtClean="0">
                <a:latin typeface="Arial" panose="020B0604020202020204" pitchFamily="34" charset="0"/>
                <a:cs typeface="Arial" panose="020B0604020202020204" pitchFamily="34" charset="0"/>
              </a:rPr>
              <a:t>Formuler des recommandations pour améliorer le rendement</a:t>
            </a:r>
          </a:p>
          <a:p>
            <a:pPr>
              <a:lnSpc>
                <a:spcPct val="100000"/>
              </a:lnSpc>
            </a:pPr>
            <a:endParaRPr lang="fr-CA" sz="2700" smtClean="0">
              <a:latin typeface="Arial" panose="020B0604020202020204" pitchFamily="34" charset="0"/>
              <a:cs typeface="Arial" panose="020B0604020202020204" pitchFamily="34" charset="0"/>
            </a:endParaRPr>
          </a:p>
          <a:p>
            <a:pPr>
              <a:lnSpc>
                <a:spcPct val="100000"/>
              </a:lnSpc>
            </a:pPr>
            <a:r>
              <a:rPr lang="fr-CA" sz="2700" smtClean="0">
                <a:latin typeface="Arial" panose="020B0604020202020204" pitchFamily="34" charset="0"/>
                <a:cs typeface="Arial" panose="020B0604020202020204" pitchFamily="34" charset="0"/>
              </a:rPr>
              <a:t>Rédaction démontrant un soutien</a:t>
            </a:r>
          </a:p>
          <a:p>
            <a:pPr>
              <a:lnSpc>
                <a:spcPct val="100000"/>
              </a:lnSpc>
            </a:pPr>
            <a:endParaRPr lang="fr-CA" sz="2700" smtClean="0">
              <a:latin typeface="Arial" panose="020B0604020202020204" pitchFamily="34" charset="0"/>
              <a:cs typeface="Arial" panose="020B0604020202020204" pitchFamily="34" charset="0"/>
            </a:endParaRPr>
          </a:p>
          <a:p>
            <a:pPr>
              <a:lnSpc>
                <a:spcPct val="100000"/>
              </a:lnSpc>
            </a:pPr>
            <a:r>
              <a:rPr lang="fr-CA" sz="2700" smtClean="0">
                <a:latin typeface="Arial" panose="020B0604020202020204" pitchFamily="34" charset="0"/>
                <a:cs typeface="Arial" panose="020B0604020202020204" pitchFamily="34" charset="0"/>
              </a:rPr>
              <a:t>Détails suffisants pour qu’un évaluateur indépendant comprenne les problèmes</a:t>
            </a:r>
          </a:p>
          <a:p>
            <a:pPr>
              <a:lnSpc>
                <a:spcPct val="100000"/>
              </a:lnSpc>
            </a:pPr>
            <a:endParaRPr lang="fr-CA" sz="2000" smtClean="0">
              <a:solidFill>
                <a:srgbClr val="000000"/>
              </a:solidFill>
              <a:latin typeface="Arial" panose="020B0604020202020204" pitchFamily="34" charset="0"/>
              <a:cs typeface="Arial" panose="020B0604020202020204" pitchFamily="34" charset="0"/>
            </a:endParaRPr>
          </a:p>
          <a:p>
            <a:endParaRPr lang="fr-CA" smtClean="0">
              <a:latin typeface="Arial" panose="020B0604020202020204" pitchFamily="34" charset="0"/>
              <a:cs typeface="Arial" panose="020B0604020202020204" pitchFamily="34" charset="0"/>
            </a:endParaRPr>
          </a:p>
          <a:p>
            <a:endParaRPr lang="fr-CA" smtClean="0">
              <a:latin typeface="Arial" panose="020B0604020202020204" pitchFamily="34" charset="0"/>
              <a:cs typeface="Arial" panose="020B0604020202020204" pitchFamily="34" charset="0"/>
            </a:endParaRPr>
          </a:p>
          <a:p>
            <a:endParaRPr lang="fr-CA" smtClean="0">
              <a:latin typeface="Arial" panose="020B0604020202020204" pitchFamily="34" charset="0"/>
              <a:cs typeface="Arial" panose="020B0604020202020204" pitchFamily="34" charset="0"/>
            </a:endParaRPr>
          </a:p>
          <a:p>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504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custDataLst>
              <p:tags r:id="rId1"/>
            </p:custDataLst>
          </p:nvPr>
        </p:nvSpPr>
        <p:spPr/>
        <p:txBody>
          <a:bodyPr>
            <a:normAutofit/>
          </a:bodyPr>
          <a:lstStyle/>
          <a:p>
            <a:r>
              <a:rPr lang="en-CA" altLang="en-US" b="1" dirty="0" smtClean="0">
                <a:latin typeface="Arial" panose="020B0604020202020204" pitchFamily="34" charset="0"/>
                <a:cs typeface="Arial" panose="020B0604020202020204" pitchFamily="34" charset="0"/>
              </a:rPr>
              <a:t>Comment </a:t>
            </a:r>
            <a:r>
              <a:rPr lang="en-CA" altLang="en-US" b="1" dirty="0" err="1" smtClean="0">
                <a:latin typeface="Arial" panose="020B0604020202020204" pitchFamily="34" charset="0"/>
                <a:cs typeface="Arial" panose="020B0604020202020204" pitchFamily="34" charset="0"/>
              </a:rPr>
              <a:t>rédiger</a:t>
            </a:r>
            <a:r>
              <a:rPr lang="en-CA" altLang="en-US" b="1" dirty="0" smtClean="0">
                <a:latin typeface="Arial" panose="020B0604020202020204" pitchFamily="34" charset="0"/>
                <a:cs typeface="Arial" panose="020B0604020202020204" pitchFamily="34" charset="0"/>
              </a:rPr>
              <a:t> des </a:t>
            </a:r>
            <a:r>
              <a:rPr lang="en-CA" altLang="en-US" b="1" dirty="0" err="1" smtClean="0">
                <a:latin typeface="Arial" panose="020B0604020202020204" pitchFamily="34" charset="0"/>
                <a:cs typeface="Arial" panose="020B0604020202020204" pitchFamily="34" charset="0"/>
              </a:rPr>
              <a:t>commentaires</a:t>
            </a:r>
            <a:r>
              <a:rPr lang="en-CA" altLang="en-US" b="1" dirty="0" smtClean="0">
                <a:latin typeface="Arial" panose="020B0604020202020204" pitchFamily="34" charset="0"/>
                <a:cs typeface="Arial" panose="020B0604020202020204" pitchFamily="34" charset="0"/>
              </a:rPr>
              <a:t> </a:t>
            </a:r>
            <a:r>
              <a:rPr lang="en-CA" altLang="en-US" b="1" dirty="0" err="1" smtClean="0">
                <a:latin typeface="Arial" panose="020B0604020202020204" pitchFamily="34" charset="0"/>
                <a:cs typeface="Arial" panose="020B0604020202020204" pitchFamily="34" charset="0"/>
              </a:rPr>
              <a:t>descriptifs</a:t>
            </a:r>
            <a:endParaRPr lang="en-CA" altLang="en-US" b="1" dirty="0" smtClean="0">
              <a:latin typeface="Arial" panose="020B0604020202020204" pitchFamily="34" charset="0"/>
              <a:cs typeface="Arial" panose="020B0604020202020204" pitchFamily="34" charset="0"/>
            </a:endParaRPr>
          </a:p>
        </p:txBody>
      </p:sp>
      <p:sp>
        <p:nvSpPr>
          <p:cNvPr id="3" name="Content Placeholder 2"/>
          <p:cNvSpPr>
            <a:spLocks noGrp="1"/>
          </p:cNvSpPr>
          <p:nvPr>
            <p:ph sz="half" idx="1"/>
            <p:custDataLst>
              <p:tags r:id="rId2"/>
            </p:custDataLst>
          </p:nvPr>
        </p:nvSpPr>
        <p:spPr>
          <a:xfrm>
            <a:off x="1986843" y="2190044"/>
            <a:ext cx="4734279" cy="3801182"/>
          </a:xfrm>
        </p:spPr>
        <p:txBody>
          <a:bodyPr>
            <a:normAutofit fontScale="77500" lnSpcReduction="20000"/>
          </a:bodyPr>
          <a:lstStyle/>
          <a:p>
            <a:pPr marL="288925" indent="-288925" eaLnBrk="1" hangingPunct="1">
              <a:defRPr/>
            </a:pPr>
            <a:r>
              <a:rPr lang="en-US" sz="2900">
                <a:latin typeface="Arial" panose="020B0604020202020204" pitchFamily="34" charset="0"/>
                <a:cs typeface="Arial" panose="020B0604020202020204" pitchFamily="34" charset="0"/>
              </a:rPr>
              <a:t>Transformez vos commentaires oraux en commentaires écrits</a:t>
            </a:r>
          </a:p>
          <a:p>
            <a:pPr marL="288925" indent="-288925" eaLnBrk="1" hangingPunct="1">
              <a:defRPr/>
            </a:pPr>
            <a:endParaRPr lang="en-US" sz="800">
              <a:latin typeface="Arial" panose="020B0604020202020204" pitchFamily="34" charset="0"/>
              <a:cs typeface="Arial" panose="020B0604020202020204" pitchFamily="34" charset="0"/>
            </a:endParaRPr>
          </a:p>
          <a:p>
            <a:pPr marL="288925" indent="-288925" eaLnBrk="1" hangingPunct="1">
              <a:defRPr/>
            </a:pPr>
            <a:r>
              <a:rPr lang="en-US" sz="2900" smtClean="0">
                <a:latin typeface="Arial" panose="020B0604020202020204" pitchFamily="34" charset="0"/>
                <a:cs typeface="Arial" panose="020B0604020202020204" pitchFamily="34" charset="0"/>
              </a:rPr>
              <a:t>Ciblez les comportements – pas les attitudes</a:t>
            </a:r>
          </a:p>
          <a:p>
            <a:pPr marL="288925" indent="-288925" eaLnBrk="1" hangingPunct="1">
              <a:defRPr/>
            </a:pPr>
            <a:endParaRPr lang="en-US" sz="800">
              <a:latin typeface="Arial" panose="020B0604020202020204" pitchFamily="34" charset="0"/>
              <a:cs typeface="Arial" panose="020B0604020202020204" pitchFamily="34" charset="0"/>
            </a:endParaRPr>
          </a:p>
          <a:p>
            <a:pPr marL="288925" indent="-288925" eaLnBrk="1" hangingPunct="1">
              <a:defRPr/>
            </a:pPr>
            <a:r>
              <a:rPr lang="en-US" sz="2900">
                <a:latin typeface="Arial" panose="020B0604020202020204" pitchFamily="34" charset="0"/>
                <a:cs typeface="Arial" panose="020B0604020202020204" pitchFamily="34" charset="0"/>
              </a:rPr>
              <a:t>Soyez précis</a:t>
            </a:r>
          </a:p>
          <a:p>
            <a:pPr marL="288925" indent="-288925" eaLnBrk="1" hangingPunct="1">
              <a:defRPr/>
            </a:pPr>
            <a:endParaRPr lang="en-US" sz="800">
              <a:latin typeface="Arial" panose="020B0604020202020204" pitchFamily="34" charset="0"/>
              <a:cs typeface="Arial" panose="020B0604020202020204" pitchFamily="34" charset="0"/>
            </a:endParaRPr>
          </a:p>
          <a:p>
            <a:pPr marL="288925" indent="-288925" eaLnBrk="1" hangingPunct="1">
              <a:defRPr/>
            </a:pPr>
            <a:r>
              <a:rPr lang="en-US" sz="2900">
                <a:latin typeface="Arial" panose="020B0604020202020204" pitchFamily="34" charset="0"/>
                <a:cs typeface="Arial" panose="020B0604020202020204" pitchFamily="34" charset="0"/>
              </a:rPr>
              <a:t>Discutez des résultats, si possible</a:t>
            </a:r>
          </a:p>
          <a:p>
            <a:pPr marL="288925" indent="-288925" eaLnBrk="1" hangingPunct="1">
              <a:defRPr/>
            </a:pPr>
            <a:endParaRPr lang="en-US" sz="800">
              <a:latin typeface="Arial" panose="020B0604020202020204" pitchFamily="34" charset="0"/>
              <a:cs typeface="Arial" panose="020B0604020202020204" pitchFamily="34" charset="0"/>
            </a:endParaRPr>
          </a:p>
          <a:p>
            <a:pPr marL="288925" indent="-288925" eaLnBrk="1" hangingPunct="1">
              <a:defRPr/>
            </a:pPr>
            <a:r>
              <a:rPr lang="en-US" sz="2900">
                <a:latin typeface="Arial" panose="020B0604020202020204" pitchFamily="34" charset="0"/>
                <a:cs typeface="Arial" panose="020B0604020202020204" pitchFamily="34" charset="0"/>
              </a:rPr>
              <a:t>Notez leur réaction à vos commentaires</a:t>
            </a:r>
          </a:p>
          <a:p>
            <a:pPr marL="288925" indent="-288925" eaLnBrk="1" hangingPunct="1">
              <a:defRPr/>
            </a:pPr>
            <a:endParaRPr lang="en-US" sz="800">
              <a:latin typeface="Arial" panose="020B0604020202020204" pitchFamily="34" charset="0"/>
              <a:cs typeface="Arial" panose="020B0604020202020204" pitchFamily="34" charset="0"/>
            </a:endParaRPr>
          </a:p>
          <a:p>
            <a:pPr marL="288925" indent="-288925" eaLnBrk="1" hangingPunct="1">
              <a:defRPr/>
            </a:pPr>
            <a:r>
              <a:rPr lang="en-US" sz="2900" smtClean="0">
                <a:latin typeface="Arial" panose="020B0604020202020204" pitchFamily="34" charset="0"/>
                <a:cs typeface="Arial" panose="020B0604020202020204" pitchFamily="34" charset="0"/>
              </a:rPr>
              <a:t>Écrivez-les</a:t>
            </a:r>
          </a:p>
          <a:p>
            <a:pPr marL="288925" indent="-288925" eaLnBrk="1" hangingPunct="1">
              <a:defRPr/>
            </a:pPr>
            <a:endParaRPr lang="en-US" sz="800">
              <a:latin typeface="Arial" panose="020B0604020202020204" pitchFamily="34" charset="0"/>
              <a:cs typeface="Arial" panose="020B0604020202020204" pitchFamily="34" charset="0"/>
            </a:endParaRPr>
          </a:p>
          <a:p>
            <a:pPr>
              <a:defRPr/>
            </a:pPr>
            <a:endParaRPr lang="en-US">
              <a:latin typeface="Arial" panose="020B0604020202020204" pitchFamily="34" charset="0"/>
              <a:cs typeface="Arial" panose="020B0604020202020204" pitchFamily="34" charset="0"/>
            </a:endParaRPr>
          </a:p>
        </p:txBody>
      </p:sp>
      <p:pic>
        <p:nvPicPr>
          <p:cNvPr id="40965" name="Picture 11" descr="feedback-future-learning-logo"/>
          <p:cNvPicPr>
            <a:picLocks noChangeAspect="1" noChangeArrowheads="1"/>
          </p:cNvPicPr>
          <p:nvPr>
            <p:custDataLst>
              <p:tags r:id="rId3"/>
            </p:custDataLst>
          </p:nvPr>
        </p:nvPicPr>
        <p:blipFill>
          <a:blip r:embed="rId7"/>
          <a:srcRect/>
          <a:stretch>
            <a:fillRect/>
          </a:stretch>
        </p:blipFill>
        <p:spPr>
          <a:xfrm>
            <a:off x="6721122" y="2706315"/>
            <a:ext cx="5310716"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custDataLst>
              <p:tags r:id="rId4"/>
            </p:custDataLst>
          </p:nvPr>
        </p:nvPicPr>
        <p:blipFill>
          <a:blip r:embed="rId8"/>
          <a:srcRect/>
          <a:stretch>
            <a:fillRect/>
          </a:stretch>
        </p:blipFill>
        <p:spPr>
          <a:xfrm>
            <a:off x="9296924" y="68076"/>
            <a:ext cx="2748197" cy="676991"/>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custDataLst>
              <p:tags r:id="rId1"/>
            </p:custDataLst>
          </p:nvPr>
        </p:nvSpPr>
        <p:spPr/>
        <p:txBody>
          <a:bodyPr>
            <a:normAutofit/>
          </a:bodyPr>
          <a:lstStyle/>
          <a:p>
            <a:pPr>
              <a:lnSpc>
                <a:spcPts val="2875"/>
              </a:lnSpc>
            </a:pPr>
            <a:r>
              <a:rPr lang="fr-CA" smtClean="0">
                <a:latin typeface="Arial" panose="020B0604020202020204" pitchFamily="34" charset="0"/>
                <a:cs typeface="Arial" panose="020B0604020202020204" pitchFamily="34" charset="0"/>
              </a:rPr>
              <a:t>Les comportements– pas les attitudes</a:t>
            </a:r>
          </a:p>
        </p:txBody>
      </p:sp>
      <p:sp>
        <p:nvSpPr>
          <p:cNvPr id="21506" name="Content Placeholder 2"/>
          <p:cNvSpPr>
            <a:spLocks noGrp="1"/>
          </p:cNvSpPr>
          <p:nvPr>
            <p:ph idx="1"/>
            <p:custDataLst>
              <p:tags r:id="rId2"/>
            </p:custDataLst>
          </p:nvPr>
        </p:nvSpPr>
        <p:spPr/>
        <p:txBody>
          <a:bodyPr/>
          <a:lstStyle/>
          <a:p>
            <a:pPr marL="288918" indent="-288918"/>
            <a:r>
              <a:rPr lang="fr-CA" altLang="en-US" sz="2800" smtClean="0">
                <a:latin typeface="Arial" panose="020B0604020202020204" pitchFamily="34" charset="0"/>
                <a:cs typeface="Arial" panose="020B0604020202020204" pitchFamily="34" charset="0"/>
              </a:rPr>
              <a:t>Exemple</a:t>
            </a:r>
          </a:p>
          <a:p>
            <a:pPr lvl="1"/>
            <a:r>
              <a:rPr lang="fr-CA" altLang="en-US" smtClean="0">
                <a:latin typeface="Arial" panose="020B0604020202020204" pitchFamily="34" charset="0"/>
                <a:cs typeface="Arial" panose="020B0604020202020204" pitchFamily="34" charset="0"/>
              </a:rPr>
              <a:t>Résident « paresseux »</a:t>
            </a:r>
          </a:p>
        </p:txBody>
      </p:sp>
      <p:pic>
        <p:nvPicPr>
          <p:cNvPr id="5" name="Picture 2" descr="N:\CanMEDS Team\tired resident image\Chronic_fatigue_syndrome.JPG"/>
          <p:cNvPicPr>
            <a:picLocks noChangeAspect="1" noChangeArrowheads="1"/>
          </p:cNvPicPr>
          <p:nvPr/>
        </p:nvPicPr>
        <p:blipFill>
          <a:blip r:embed="rId5"/>
          <a:srcRect/>
          <a:stretch>
            <a:fillRect/>
          </a:stretch>
        </p:blipFill>
        <p:spPr>
          <a:xfrm>
            <a:off x="6636327" y="2288823"/>
            <a:ext cx="4296277" cy="322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custDataLst>
              <p:tags r:id="rId1"/>
            </p:custDataLst>
          </p:nvPr>
        </p:nvSpPr>
        <p:spPr/>
        <p:txBody>
          <a:bodyPr>
            <a:normAutofit/>
          </a:bodyPr>
          <a:lstStyle/>
          <a:p>
            <a:pPr>
              <a:lnSpc>
                <a:spcPts val="2875"/>
              </a:lnSpc>
            </a:pPr>
            <a:r>
              <a:rPr lang="fr-CA" smtClean="0">
                <a:latin typeface="Arial" panose="020B0604020202020204" pitchFamily="34" charset="0"/>
                <a:cs typeface="Arial" panose="020B0604020202020204" pitchFamily="34" charset="0"/>
              </a:rPr>
              <a:t>Les comportements – pas les attitudes</a:t>
            </a:r>
            <a:endParaRPr lang="fr-CA">
              <a:latin typeface="Arial" panose="020B0604020202020204" pitchFamily="34" charset="0"/>
              <a:cs typeface="Arial" panose="020B0604020202020204" pitchFamily="34" charset="0"/>
            </a:endParaRPr>
          </a:p>
        </p:txBody>
      </p:sp>
      <p:sp>
        <p:nvSpPr>
          <p:cNvPr id="21506" name="Content Placeholder 2"/>
          <p:cNvSpPr>
            <a:spLocks noGrp="1"/>
          </p:cNvSpPr>
          <p:nvPr>
            <p:ph idx="1"/>
            <p:custDataLst>
              <p:tags r:id="rId2"/>
            </p:custDataLst>
          </p:nvPr>
        </p:nvSpPr>
        <p:spPr/>
        <p:txBody>
          <a:bodyPr>
            <a:normAutofit fontScale="90000" lnSpcReduction="10000"/>
          </a:bodyPr>
          <a:lstStyle/>
          <a:p>
            <a:pPr marL="288918" indent="-288918"/>
            <a:r>
              <a:rPr lang="fr-CA" altLang="en-US" sz="2800" smtClean="0">
                <a:latin typeface="Arial" panose="020B0604020202020204" pitchFamily="34" charset="0"/>
                <a:cs typeface="Arial" panose="020B0604020202020204" pitchFamily="34" charset="0"/>
              </a:rPr>
              <a:t>Attitude</a:t>
            </a:r>
          </a:p>
          <a:p>
            <a:pPr marL="822305" lvl="1" indent="-288918"/>
            <a:r>
              <a:rPr lang="fr-CA" altLang="en-US" sz="2500" smtClean="0">
                <a:latin typeface="Arial" panose="020B0604020202020204" pitchFamily="34" charset="0"/>
                <a:cs typeface="Arial" panose="020B0604020202020204" pitchFamily="34" charset="0"/>
              </a:rPr>
              <a:t>Paresseux</a:t>
            </a:r>
          </a:p>
          <a:p>
            <a:pPr marL="822305" lvl="1" indent="-288918"/>
            <a:endParaRPr lang="fr-CA" altLang="en-US" sz="2500" smtClean="0">
              <a:latin typeface="Arial" panose="020B0604020202020204" pitchFamily="34" charset="0"/>
              <a:cs typeface="Arial" panose="020B0604020202020204" pitchFamily="34" charset="0"/>
            </a:endParaRPr>
          </a:p>
          <a:p>
            <a:pPr marL="288918" indent="-288918"/>
            <a:r>
              <a:rPr lang="fr-CA" altLang="en-US" sz="2800" smtClean="0">
                <a:latin typeface="Arial" panose="020B0604020202020204" pitchFamily="34" charset="0"/>
                <a:cs typeface="Arial" panose="020B0604020202020204" pitchFamily="34" charset="0"/>
              </a:rPr>
              <a:t>Comportements et (résultats)</a:t>
            </a:r>
          </a:p>
          <a:p>
            <a:pPr marL="822305" lvl="1" indent="-288918"/>
            <a:r>
              <a:rPr lang="fr-CA" altLang="en-US" sz="2500" smtClean="0">
                <a:latin typeface="Arial" panose="020B0604020202020204" pitchFamily="34" charset="0"/>
                <a:cs typeface="Arial" panose="020B0604020202020204" pitchFamily="34" charset="0"/>
              </a:rPr>
              <a:t>Toujours en retard (les employés restent plus tard pour l’accommoder)</a:t>
            </a:r>
          </a:p>
          <a:p>
            <a:pPr marL="822305" lvl="1" indent="-288918"/>
            <a:r>
              <a:rPr lang="fr-CA" altLang="en-US" sz="2500" smtClean="0">
                <a:latin typeface="Arial" panose="020B0604020202020204" pitchFamily="34" charset="0"/>
                <a:cs typeface="Arial" panose="020B0604020202020204" pitchFamily="34" charset="0"/>
              </a:rPr>
              <a:t>Ne fait pas le suivi des analyses (omission d’un point important)</a:t>
            </a:r>
          </a:p>
          <a:p>
            <a:pPr marL="822305" lvl="1" indent="-288918"/>
            <a:r>
              <a:rPr lang="fr-CA" altLang="en-US" sz="2500" smtClean="0">
                <a:latin typeface="Arial" panose="020B0604020202020204" pitchFamily="34" charset="0"/>
                <a:cs typeface="Arial" panose="020B0604020202020204" pitchFamily="34" charset="0"/>
              </a:rPr>
              <a:t>Ne répond pas aux appels (appelle un employé/autre résident)</a:t>
            </a:r>
          </a:p>
          <a:p>
            <a:pPr marL="822305" lvl="1" indent="-288918"/>
            <a:r>
              <a:rPr lang="fr-CA" altLang="en-US" sz="2500" smtClean="0">
                <a:latin typeface="Arial" panose="020B0604020202020204" pitchFamily="34" charset="0"/>
                <a:cs typeface="Arial" panose="020B0604020202020204" pitchFamily="34" charset="0"/>
              </a:rPr>
              <a:t>Ne fait pas les lectures obligatoires (perd son temps durant les séances d’enseignement)</a:t>
            </a:r>
            <a:endParaRPr lang="fr-CA" alt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786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custDataLst>
              <p:tags r:id="rId1"/>
            </p:custDataLst>
          </p:nvPr>
        </p:nvSpPr>
        <p:spPr/>
        <p:txBody>
          <a:bodyPr/>
          <a:lstStyle/>
          <a:p>
            <a:pPr>
              <a:defRPr/>
            </a:pPr>
            <a:r>
              <a:rPr lang="en-CA" altLang="en-US" smtClean="0">
                <a:latin typeface="Arial" panose="020B0604020202020204" pitchFamily="34" charset="0"/>
                <a:cs typeface="Arial" panose="020B0604020202020204" pitchFamily="34" charset="0"/>
              </a:rPr>
              <a:t>Formulaire d’évaluation narrative</a:t>
            </a:r>
          </a:p>
        </p:txBody>
      </p:sp>
      <p:sp>
        <p:nvSpPr>
          <p:cNvPr id="68611" name="Content Placeholder 2"/>
          <p:cNvSpPr>
            <a:spLocks noGrp="1"/>
          </p:cNvSpPr>
          <p:nvPr>
            <p:ph sz="half" idx="1"/>
            <p:custDataLst>
              <p:tags r:id="rId2"/>
            </p:custDataLst>
          </p:nvPr>
        </p:nvSpPr>
        <p:spPr>
          <a:xfrm>
            <a:off x="1986843" y="2190044"/>
            <a:ext cx="5104239" cy="3801182"/>
          </a:xfrm>
        </p:spPr>
        <p:txBody>
          <a:bodyPr>
            <a:normAutofit fontScale="90000" lnSpcReduction="10000"/>
          </a:bodyPr>
          <a:lstStyle/>
          <a:p>
            <a:pPr>
              <a:defRPr/>
            </a:pPr>
            <a:r>
              <a:rPr lang="fr-CA" altLang="en-US" smtClean="0">
                <a:latin typeface="Arial" panose="020B0604020202020204" pitchFamily="34" charset="0"/>
                <a:cs typeface="Arial" panose="020B0604020202020204" pitchFamily="34" charset="0"/>
              </a:rPr>
              <a:t>Décrire un aspect du rendement qui a été bien exécuté.</a:t>
            </a:r>
          </a:p>
          <a:p>
            <a:pPr lvl="1">
              <a:defRPr/>
            </a:pPr>
            <a:r>
              <a:rPr lang="fr-CA" altLang="en-US" smtClean="0">
                <a:latin typeface="Arial" panose="020B0604020202020204" pitchFamily="34" charset="0"/>
                <a:ea typeface="ＭＳ Ｐゴシック" pitchFamily="-112" charset="-128"/>
                <a:cs typeface="Arial" panose="020B0604020202020204" pitchFamily="34" charset="0"/>
              </a:rPr>
              <a:t>Peut-on affirmer qu’il a atteint le niveau de « compétence pour la pratique autonome »?</a:t>
            </a:r>
          </a:p>
          <a:p>
            <a:pPr lvl="2">
              <a:defRPr/>
            </a:pPr>
            <a:r>
              <a:rPr lang="fr-CA" altLang="en-US" smtClean="0">
                <a:latin typeface="Arial" panose="020B0604020202020204" pitchFamily="34" charset="0"/>
                <a:ea typeface="ＭＳ Ｐゴシック" pitchFamily="-112" charset="-128"/>
                <a:cs typeface="Arial" panose="020B0604020202020204" pitchFamily="34" charset="0"/>
              </a:rPr>
              <a:t>Oui</a:t>
            </a:r>
          </a:p>
          <a:p>
            <a:pPr lvl="2">
              <a:defRPr/>
            </a:pPr>
            <a:r>
              <a:rPr lang="fr-CA" altLang="en-US" smtClean="0">
                <a:latin typeface="Arial" panose="020B0604020202020204" pitchFamily="34" charset="0"/>
                <a:ea typeface="ＭＳ Ｐゴシック" pitchFamily="-112" charset="-128"/>
                <a:cs typeface="Arial" panose="020B0604020202020204" pitchFamily="34" charset="0"/>
              </a:rPr>
              <a:t>Pas encore</a:t>
            </a:r>
          </a:p>
          <a:p>
            <a:pPr lvl="2">
              <a:defRPr/>
            </a:pPr>
            <a:endParaRPr lang="fr-CA" altLang="en-US" smtClean="0">
              <a:latin typeface="Arial" panose="020B0604020202020204" pitchFamily="34" charset="0"/>
              <a:ea typeface="ＭＳ Ｐゴシック" pitchFamily="-112" charset="-128"/>
              <a:cs typeface="Arial" panose="020B0604020202020204" pitchFamily="34" charset="0"/>
            </a:endParaRPr>
          </a:p>
          <a:p>
            <a:pPr>
              <a:defRPr/>
            </a:pPr>
            <a:r>
              <a:rPr lang="fr-CA" altLang="en-US" smtClean="0">
                <a:latin typeface="Arial" panose="020B0604020202020204" pitchFamily="34" charset="0"/>
                <a:cs typeface="Arial" panose="020B0604020202020204" pitchFamily="34" charset="0"/>
              </a:rPr>
              <a:t>Décrire un aspect du rendement qui pourrait être amélioré.</a:t>
            </a:r>
          </a:p>
          <a:p>
            <a:pPr lvl="1">
              <a:defRPr/>
            </a:pPr>
            <a:r>
              <a:rPr lang="fr-CA" altLang="en-US" smtClean="0">
                <a:latin typeface="Arial" panose="020B0604020202020204" pitchFamily="34" charset="0"/>
                <a:ea typeface="ＭＳ Ｐゴシック" pitchFamily="-112" charset="-128"/>
                <a:cs typeface="Arial" panose="020B0604020202020204" pitchFamily="34" charset="0"/>
              </a:rPr>
              <a:t>Que suggérez-vous au résident pour améliorer son rendement?</a:t>
            </a:r>
          </a:p>
          <a:p>
            <a:pPr>
              <a:defRPr/>
            </a:pPr>
            <a:endParaRPr lang="fr-CA" altLang="en-US" smtClean="0">
              <a:latin typeface="Arial" panose="020B0604020202020204" pitchFamily="34" charset="0"/>
              <a:cs typeface="Arial" panose="020B0604020202020204" pitchFamily="34" charset="0"/>
            </a:endParaRPr>
          </a:p>
        </p:txBody>
      </p:sp>
      <p:pic>
        <p:nvPicPr>
          <p:cNvPr id="5" name="Picture 7" descr="physician software"/>
          <p:cNvPicPr>
            <a:picLocks noGrp="1" noChangeAspect="1" noChangeArrowheads="1"/>
          </p:cNvPicPr>
          <p:nvPr>
            <p:ph sz="half" idx="2"/>
            <p:custDataLst>
              <p:tags r:id="rId3"/>
            </p:custDataLst>
          </p:nvPr>
        </p:nvPicPr>
        <p:blipFill>
          <a:blip r:embed="rId7"/>
          <a:srcRect/>
          <a:stretch>
            <a:fillRect/>
          </a:stretch>
        </p:blipFill>
        <p:spPr>
          <a:xfrm>
            <a:off x="7462465" y="2501153"/>
            <a:ext cx="4285782" cy="2857188"/>
          </a:xfrm>
          <a:prstGeom prst="rect">
            <a:avLst/>
          </a:prstGeom>
          <a:noFill/>
          <a:ln w="9525">
            <a:noFill/>
            <a:miter lim="800000"/>
          </a:ln>
        </p:spPr>
      </p:pic>
      <p:pic>
        <p:nvPicPr>
          <p:cNvPr id="6" name="Picture 2"/>
          <p:cNvPicPr>
            <a:picLocks noChangeAspect="1" noChangeArrowheads="1"/>
          </p:cNvPicPr>
          <p:nvPr>
            <p:custDataLst>
              <p:tags r:id="rId4"/>
            </p:custDataLst>
          </p:nvPr>
        </p:nvPicPr>
        <p:blipFill>
          <a:blip r:embed="rId8"/>
          <a:srcRect/>
          <a:stretch>
            <a:fillRect/>
          </a:stretch>
        </p:blipFill>
        <p:spPr>
          <a:xfrm>
            <a:off x="9296924" y="68076"/>
            <a:ext cx="2748197" cy="1178778"/>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custDataLst>
              <p:tags r:id="rId1"/>
            </p:custDataLst>
          </p:nvPr>
        </p:nvSpPr>
        <p:spPr/>
        <p:txBody>
          <a:bodyPr/>
          <a:lstStyle/>
          <a:p>
            <a:pPr>
              <a:defRPr/>
            </a:pPr>
            <a:r>
              <a:rPr lang="en-US" altLang="en-US" sz="4000" b="1" smtClean="0">
                <a:latin typeface="Arial" panose="020B0604020202020204" pitchFamily="34" charset="0"/>
                <a:cs typeface="Arial" panose="020B0604020202020204" pitchFamily="34" charset="0"/>
              </a:rPr>
              <a:t>Commentaires acceptables</a:t>
            </a:r>
          </a:p>
        </p:txBody>
      </p:sp>
      <p:sp>
        <p:nvSpPr>
          <p:cNvPr id="3" name="Content Placeholder 2"/>
          <p:cNvSpPr>
            <a:spLocks noGrp="1"/>
          </p:cNvSpPr>
          <p:nvPr>
            <p:ph idx="1"/>
            <p:custDataLst>
              <p:tags r:id="rId2"/>
            </p:custDataLst>
          </p:nvPr>
        </p:nvSpPr>
        <p:spPr/>
        <p:txBody>
          <a:bodyPr/>
          <a:lstStyle/>
          <a:p>
            <a:pPr marL="288925" indent="-288925">
              <a:defRPr/>
            </a:pPr>
            <a:r>
              <a:rPr lang="en-US" altLang="en-US">
                <a:latin typeface="Arial" panose="020B0604020202020204" pitchFamily="34" charset="0"/>
                <a:cs typeface="Arial" panose="020B0604020202020204" pitchFamily="34" charset="0"/>
              </a:rPr>
              <a:t>Réagit bien aux commentaires</a:t>
            </a:r>
          </a:p>
          <a:p>
            <a:pPr marL="288925" indent="-288925">
              <a:defRPr/>
            </a:pPr>
            <a:endParaRPr lang="en-US" altLang="en-US">
              <a:latin typeface="Arial" panose="020B0604020202020204" pitchFamily="34" charset="0"/>
              <a:cs typeface="Arial" panose="020B0604020202020204" pitchFamily="34" charset="0"/>
            </a:endParaRPr>
          </a:p>
          <a:p>
            <a:pPr marL="288925" indent="-288925">
              <a:defRPr/>
            </a:pPr>
            <a:r>
              <a:rPr lang="en-US" altLang="en-US">
                <a:latin typeface="Arial" panose="020B0604020202020204" pitchFamily="34" charset="0"/>
                <a:cs typeface="Arial" panose="020B0604020202020204" pitchFamily="34" charset="0"/>
              </a:rPr>
              <a:t>Amélioration requise des capacités à communiquer</a:t>
            </a:r>
          </a:p>
          <a:p>
            <a:pPr marL="288925" indent="-288925">
              <a:defRPr/>
            </a:pPr>
            <a:endParaRPr lang="en-US" altLang="en-US">
              <a:latin typeface="Arial" panose="020B0604020202020204" pitchFamily="34" charset="0"/>
              <a:cs typeface="Arial" panose="020B0604020202020204" pitchFamily="34" charset="0"/>
            </a:endParaRPr>
          </a:p>
          <a:p>
            <a:pPr marL="288925" indent="-288925">
              <a:defRPr/>
            </a:pPr>
            <a:r>
              <a:rPr lang="en-CA" altLang="en-US">
                <a:latin typeface="Arial" panose="020B0604020202020204" pitchFamily="34" charset="0"/>
                <a:cs typeface="Arial" panose="020B0604020202020204" pitchFamily="34" charset="0"/>
              </a:rPr>
              <a:t>Lire davantage</a:t>
            </a:r>
          </a:p>
          <a:p>
            <a:pPr marL="288925" indent="-288925">
              <a:defRPr/>
            </a:pPr>
            <a:endParaRPr lang="en-US" altLang="en-US">
              <a:latin typeface="Arial" panose="020B0604020202020204" pitchFamily="34" charset="0"/>
              <a:cs typeface="Arial" panose="020B0604020202020204" pitchFamily="34" charset="0"/>
            </a:endParaRPr>
          </a:p>
          <a:p>
            <a:pPr marL="288925" indent="-288925">
              <a:defRPr/>
            </a:pPr>
            <a:r>
              <a:rPr lang="en-US" altLang="en-US">
                <a:latin typeface="Arial" panose="020B0604020202020204" pitchFamily="34" charset="0"/>
                <a:cs typeface="Arial" panose="020B0604020202020204" pitchFamily="34" charset="0"/>
              </a:rPr>
              <a:t>Bonne présentation de cas</a:t>
            </a:r>
          </a:p>
          <a:p>
            <a:pPr>
              <a:defRPr/>
            </a:pP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custDataLst>
              <p:tags r:id="rId1"/>
            </p:custDataLst>
          </p:nvPr>
        </p:nvSpPr>
        <p:spPr/>
        <p:txBody>
          <a:bodyPr/>
          <a:lstStyle/>
          <a:p>
            <a:pPr>
              <a:defRPr/>
            </a:pPr>
            <a:r>
              <a:rPr lang="en-US" altLang="en-US" sz="4000" b="1" smtClean="0">
                <a:latin typeface="Arial" panose="020B0604020202020204" pitchFamily="34" charset="0"/>
                <a:cs typeface="Arial" panose="020B0604020202020204" pitchFamily="34" charset="0"/>
              </a:rPr>
              <a:t>Meilleurs commentaires</a:t>
            </a:r>
          </a:p>
        </p:txBody>
      </p:sp>
      <p:sp>
        <p:nvSpPr>
          <p:cNvPr id="3" name="Content Placeholder 2"/>
          <p:cNvSpPr>
            <a:spLocks noGrp="1"/>
          </p:cNvSpPr>
          <p:nvPr>
            <p:ph idx="1"/>
            <p:custDataLst>
              <p:tags r:id="rId2"/>
            </p:custDataLst>
          </p:nvPr>
        </p:nvSpPr>
        <p:spPr/>
        <p:txBody>
          <a:bodyPr>
            <a:normAutofit fontScale="62500" lnSpcReduction="20000"/>
          </a:bodyPr>
          <a:lstStyle/>
          <a:p>
            <a:pPr marL="288925" indent="-288925">
              <a:defRPr/>
            </a:pPr>
            <a:r>
              <a:rPr lang="fr-CA" altLang="en-US" smtClean="0">
                <a:latin typeface="Arial" panose="020B0604020202020204" pitchFamily="34" charset="0"/>
                <a:cs typeface="Arial" panose="020B0604020202020204" pitchFamily="34" charset="0"/>
              </a:rPr>
              <a:t>Réagit positivement aux commentaires. P. ex., j’ai noté que vous avez manqué un déficit d'extension active du genou parce que vous n’avez pas d’abord vérifié l'amplitude passive des mouvements du genou. Vous avez revu la bonne technique d’analyse des quadriceps. Lors d’une observation, plus tard durant la clinique, vous avez changé votre examen physique en conséquence.</a:t>
            </a:r>
          </a:p>
          <a:p>
            <a:pPr marL="288925" indent="-288925">
              <a:defRPr/>
            </a:pPr>
            <a:endParaRPr lang="fr-CA" altLang="en-US" smtClean="0">
              <a:latin typeface="Arial" panose="020B0604020202020204" pitchFamily="34" charset="0"/>
              <a:cs typeface="Arial" panose="020B0604020202020204" pitchFamily="34" charset="0"/>
            </a:endParaRPr>
          </a:p>
          <a:p>
            <a:pPr marL="288925" indent="-288925">
              <a:defRPr/>
            </a:pPr>
            <a:r>
              <a:rPr lang="fr-CA" altLang="en-US" smtClean="0">
                <a:latin typeface="Arial" panose="020B0604020202020204" pitchFamily="34" charset="0"/>
                <a:cs typeface="Arial" panose="020B0604020202020204" pitchFamily="34" charset="0"/>
              </a:rPr>
              <a:t>Tendance à utiliser trop de jargon médical dans les explications aux patients. P. ex., au patient présentant une lésion anormale visible à la radiographie pulmonaire, vous avez dit : « Il pourrait s’agir d’un infiltrat, d’un granulome, d’une lésion maligne (…) ».</a:t>
            </a:r>
          </a:p>
          <a:p>
            <a:pPr marL="288925" indent="-288925">
              <a:defRPr/>
            </a:pPr>
            <a:endParaRPr lang="fr-CA" altLang="en-US" smtClean="0">
              <a:latin typeface="Arial" panose="020B0604020202020204" pitchFamily="34" charset="0"/>
              <a:cs typeface="Arial" panose="020B0604020202020204" pitchFamily="34" charset="0"/>
            </a:endParaRPr>
          </a:p>
          <a:p>
            <a:pPr marL="288925" indent="-288925">
              <a:defRPr/>
            </a:pPr>
            <a:r>
              <a:rPr lang="fr-CA" altLang="en-US" smtClean="0">
                <a:latin typeface="Arial" panose="020B0604020202020204" pitchFamily="34" charset="0"/>
                <a:cs typeface="Arial" panose="020B0604020202020204" pitchFamily="34" charset="0"/>
              </a:rPr>
              <a:t>Lectures anatomiques concentrées sur le plexus brachial... il faut savoir dessiner le plexus afin de pouvoir situer les lésions neurologiques sur le plexus</a:t>
            </a:r>
          </a:p>
          <a:p>
            <a:pPr marL="288925" indent="-288925">
              <a:defRPr/>
            </a:pPr>
            <a:endParaRPr lang="fr-CA" altLang="en-US" smtClean="0">
              <a:latin typeface="Arial" panose="020B0604020202020204" pitchFamily="34" charset="0"/>
              <a:cs typeface="Arial" panose="020B0604020202020204" pitchFamily="34" charset="0"/>
            </a:endParaRPr>
          </a:p>
          <a:p>
            <a:pPr marL="288925" indent="-288925">
              <a:defRPr/>
            </a:pPr>
            <a:r>
              <a:rPr lang="fr-CA" altLang="en-US" smtClean="0">
                <a:latin typeface="Arial" panose="020B0604020202020204" pitchFamily="34" charset="0"/>
                <a:cs typeface="Arial" panose="020B0604020202020204" pitchFamily="34" charset="0"/>
              </a:rPr>
              <a:t>Les présentations de cas cliniques sont succinctes et incluent des renseignements pertinents. P. ex., un patient souffrant de dépression et de douleurs au dos... vous avez pu vous concentrer sur les points pertinents à la question posée par le médecin qui a demandé la consultation lorsque vous avez présenté le cas</a:t>
            </a:r>
          </a:p>
          <a:p>
            <a:pPr>
              <a:defRPr/>
            </a:pPr>
            <a:endParaRPr lang="fr-CA">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custDataLst>
              <p:tags r:id="rId1"/>
            </p:custDataLst>
          </p:nvPr>
        </p:nvSpPr>
        <p:spPr/>
        <p:txBody>
          <a:bodyPr>
            <a:noAutofit/>
          </a:bodyPr>
          <a:lstStyle/>
          <a:p>
            <a:pPr>
              <a:defRPr/>
            </a:pPr>
            <a:r>
              <a:rPr lang="en-CA" altLang="en-US" sz="4800">
                <a:latin typeface="Arial" panose="020B0604020202020204" pitchFamily="34" charset="0"/>
                <a:cs typeface="Arial" panose="020B0604020202020204" pitchFamily="34" charset="0"/>
              </a:rPr>
              <a:t>Pratique</a:t>
            </a:r>
          </a:p>
        </p:txBody>
      </p:sp>
      <p:sp>
        <p:nvSpPr>
          <p:cNvPr id="68611" name="Content Placeholder 2"/>
          <p:cNvSpPr>
            <a:spLocks noGrp="1"/>
          </p:cNvSpPr>
          <p:nvPr>
            <p:ph idx="1"/>
            <p:custDataLst>
              <p:tags r:id="rId2"/>
            </p:custDataLst>
          </p:nvPr>
        </p:nvSpPr>
        <p:spPr/>
        <p:txBody>
          <a:bodyPr>
            <a:noAutofit/>
          </a:bodyPr>
          <a:lstStyle/>
          <a:p>
            <a:pPr>
              <a:defRPr/>
            </a:pPr>
            <a:r>
              <a:rPr lang="fr-CA" altLang="en-US" sz="1900" smtClean="0">
                <a:latin typeface="Arial" panose="020B0604020202020204" pitchFamily="34" charset="0"/>
                <a:cs typeface="Arial" panose="020B0604020202020204" pitchFamily="34" charset="0"/>
              </a:rPr>
              <a:t>Songez à un résident ou un étudiant avec qui vous avez travaillé récemment</a:t>
            </a:r>
          </a:p>
          <a:p>
            <a:pPr>
              <a:defRPr/>
            </a:pPr>
            <a:endParaRPr lang="fr-CA" altLang="en-US" sz="19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Quelle rétroaction verbale lui avez-vous fournie?</a:t>
            </a:r>
          </a:p>
          <a:p>
            <a:pPr>
              <a:defRPr/>
            </a:pPr>
            <a:endParaRPr lang="fr-CA" altLang="en-US" sz="19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Transformez cette rétroaction en commentaire</a:t>
            </a:r>
          </a:p>
          <a:p>
            <a:pPr>
              <a:defRPr/>
            </a:pPr>
            <a:endParaRPr lang="fr-CA" altLang="en-US" sz="19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Partagez ce commentaire avec un voisin de table qui n’exerce pas votre spécialité</a:t>
            </a:r>
          </a:p>
          <a:p>
            <a:pPr lvl="1">
              <a:defRPr/>
            </a:pPr>
            <a:r>
              <a:rPr lang="fr-CA" altLang="en-US" sz="1600" smtClean="0">
                <a:latin typeface="Arial" panose="020B0604020202020204" pitchFamily="34" charset="0"/>
                <a:cs typeface="Arial" panose="020B0604020202020204" pitchFamily="34" charset="0"/>
              </a:rPr>
              <a:t>Comprend-il le commentaire?</a:t>
            </a:r>
          </a:p>
          <a:p>
            <a:pPr lvl="1">
              <a:defRPr/>
            </a:pPr>
            <a:r>
              <a:rPr lang="fr-CA" altLang="en-US" sz="1600" smtClean="0">
                <a:latin typeface="Arial" panose="020B0604020202020204" pitchFamily="34" charset="0"/>
                <a:cs typeface="Arial" panose="020B0604020202020204" pitchFamily="34" charset="0"/>
              </a:rPr>
              <a:t>Ce commentaire semble-t-il utile? Pourquoi ou pourquoi pas?</a:t>
            </a:r>
          </a:p>
          <a:p>
            <a:pPr lvl="1">
              <a:defRPr/>
            </a:pPr>
            <a:endParaRPr lang="fr-CA" altLang="en-US" sz="16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Discutez-en en groupe</a:t>
            </a:r>
          </a:p>
          <a:p>
            <a:pPr marL="0" indent="0">
              <a:buNone/>
              <a:defRPr/>
            </a:pPr>
            <a:endParaRPr lang="fr-CA" altLang="en-US" sz="1600">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1157402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custDataLst>
              <p:tags r:id="rId1"/>
            </p:custDataLst>
          </p:nvPr>
        </p:nvSpPr>
        <p:spPr/>
        <p:txBody>
          <a:bodyPr>
            <a:normAutofit/>
          </a:bodyPr>
          <a:lstStyle/>
          <a:p>
            <a:pPr>
              <a:lnSpc>
                <a:spcPts val="2875"/>
              </a:lnSpc>
            </a:pPr>
            <a:r>
              <a:rPr lang="fr-CA" sz="4800" smtClean="0">
                <a:latin typeface="Arial" panose="020B0604020202020204" pitchFamily="34" charset="0"/>
                <a:cs typeface="Arial" panose="020B0604020202020204" pitchFamily="34" charset="0"/>
              </a:rPr>
              <a:t>Défis</a:t>
            </a:r>
            <a:endParaRPr lang="fr-CA" sz="4800">
              <a:latin typeface="Arial" panose="020B0604020202020204" pitchFamily="34" charset="0"/>
              <a:cs typeface="Arial" panose="020B0604020202020204" pitchFamily="34" charset="0"/>
            </a:endParaRPr>
          </a:p>
        </p:txBody>
      </p:sp>
      <p:sp>
        <p:nvSpPr>
          <p:cNvPr id="164867" name="Content Placeholder 2"/>
          <p:cNvSpPr>
            <a:spLocks noGrp="1"/>
          </p:cNvSpPr>
          <p:nvPr>
            <p:ph idx="1"/>
            <p:custDataLst>
              <p:tags r:id="rId2"/>
            </p:custDataLst>
          </p:nvPr>
        </p:nvSpPr>
        <p:spPr/>
        <p:txBody>
          <a:bodyPr/>
          <a:lstStyle/>
          <a:p>
            <a:pPr marL="288918" indent="-288918">
              <a:spcBef>
                <a:spcPct val="50000"/>
              </a:spcBef>
            </a:pPr>
            <a:r>
              <a:rPr lang="fr-CA" sz="2400" smtClean="0">
                <a:latin typeface="Arial" panose="020B0604020202020204" pitchFamily="34" charset="0"/>
                <a:cs typeface="Arial" panose="020B0604020202020204" pitchFamily="34" charset="0"/>
              </a:rPr>
              <a:t>Quels sont les défis associés à l’évaluation en milieu de travail dans le contexte de la formation des résidents?</a:t>
            </a:r>
          </a:p>
          <a:p>
            <a:pPr marL="288918" indent="-288918"/>
            <a:endParaRPr lang="fr-CA"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custDataLst>
              <p:tags r:id="rId1"/>
            </p:custDataLst>
          </p:nvPr>
        </p:nvSpPr>
        <p:spPr/>
        <p:txBody>
          <a:bodyPr>
            <a:noAutofit/>
          </a:bodyPr>
          <a:lstStyle/>
          <a:p>
            <a:pPr>
              <a:defRPr/>
            </a:pPr>
            <a:r>
              <a:rPr lang="en-CA" altLang="en-US" sz="4800">
                <a:latin typeface="Arial" panose="020B0604020202020204" pitchFamily="34" charset="0"/>
                <a:cs typeface="Arial" panose="020B0604020202020204" pitchFamily="34" charset="0"/>
              </a:rPr>
              <a:t>Pratique</a:t>
            </a:r>
          </a:p>
        </p:txBody>
      </p:sp>
      <p:sp>
        <p:nvSpPr>
          <p:cNvPr id="68611" name="Content Placeholder 2"/>
          <p:cNvSpPr>
            <a:spLocks noGrp="1"/>
          </p:cNvSpPr>
          <p:nvPr>
            <p:ph idx="1"/>
            <p:custDataLst>
              <p:tags r:id="rId2"/>
            </p:custDataLst>
          </p:nvPr>
        </p:nvSpPr>
        <p:spPr/>
        <p:txBody>
          <a:bodyPr>
            <a:noAutofit/>
          </a:bodyPr>
          <a:lstStyle/>
          <a:p>
            <a:pPr>
              <a:defRPr/>
            </a:pPr>
            <a:r>
              <a:rPr lang="fr-CA" altLang="en-US" sz="1900" smtClean="0">
                <a:latin typeface="Arial" panose="020B0604020202020204" pitchFamily="34" charset="0"/>
                <a:cs typeface="Arial" panose="020B0604020202020204" pitchFamily="34" charset="0"/>
              </a:rPr>
              <a:t>Songez à un résident ou un étudiant avec qui vous avez travaillé récemment et pour lequel vous avez noté un point à améliorer</a:t>
            </a:r>
          </a:p>
          <a:p>
            <a:pPr>
              <a:defRPr/>
            </a:pPr>
            <a:endParaRPr lang="fr-CA" altLang="en-US" sz="19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Écrivez-le dans un commentaire</a:t>
            </a:r>
          </a:p>
          <a:p>
            <a:pPr>
              <a:defRPr/>
            </a:pPr>
            <a:endParaRPr lang="fr-CA" altLang="en-US" sz="19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Écrivez comment vous lui suggérez d’améliorer ce point</a:t>
            </a:r>
          </a:p>
          <a:p>
            <a:pPr>
              <a:defRPr/>
            </a:pPr>
            <a:endParaRPr lang="fr-CA" altLang="en-US" sz="19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Partagez ce commentaire avec un voisin de table qui n’exerce pas votre spécialité</a:t>
            </a:r>
          </a:p>
          <a:p>
            <a:pPr lvl="1">
              <a:defRPr/>
            </a:pPr>
            <a:r>
              <a:rPr lang="fr-CA" altLang="en-US" sz="1600" smtClean="0">
                <a:latin typeface="Arial" panose="020B0604020202020204" pitchFamily="34" charset="0"/>
                <a:cs typeface="Arial" panose="020B0604020202020204" pitchFamily="34" charset="0"/>
              </a:rPr>
              <a:t>Comprend-il le commentaire et la suggestion?</a:t>
            </a:r>
          </a:p>
          <a:p>
            <a:pPr lvl="1">
              <a:defRPr/>
            </a:pPr>
            <a:r>
              <a:rPr lang="fr-CA" altLang="en-US" sz="1600" smtClean="0">
                <a:latin typeface="Arial" panose="020B0604020202020204" pitchFamily="34" charset="0"/>
                <a:cs typeface="Arial" panose="020B0604020202020204" pitchFamily="34" charset="0"/>
              </a:rPr>
              <a:t>Le commentaire et la suggestion semblent-t-il utiles? Pourquoi ou pourquoi pas?</a:t>
            </a:r>
          </a:p>
          <a:p>
            <a:pPr lvl="1">
              <a:defRPr/>
            </a:pPr>
            <a:endParaRPr lang="fr-CA" altLang="en-US" sz="1600" smtClean="0">
              <a:latin typeface="Arial" panose="020B0604020202020204" pitchFamily="34" charset="0"/>
              <a:cs typeface="Arial" panose="020B0604020202020204" pitchFamily="34" charset="0"/>
            </a:endParaRPr>
          </a:p>
          <a:p>
            <a:pPr>
              <a:defRPr/>
            </a:pPr>
            <a:r>
              <a:rPr lang="fr-CA" altLang="en-US" sz="1900" smtClean="0">
                <a:latin typeface="Arial" panose="020B0604020202020204" pitchFamily="34" charset="0"/>
                <a:cs typeface="Arial" panose="020B0604020202020204" pitchFamily="34" charset="0"/>
              </a:rPr>
              <a:t>Discutez-en en groupe</a:t>
            </a:r>
          </a:p>
          <a:p>
            <a:pPr marL="0" indent="0">
              <a:buNone/>
              <a:defRPr/>
            </a:pPr>
            <a:endParaRPr lang="fr-CA" altLang="en-US" sz="1600">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2333323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custDataLst>
              <p:tags r:id="rId1"/>
            </p:custDataLst>
          </p:nvPr>
        </p:nvSpPr>
        <p:spPr/>
        <p:txBody>
          <a:bodyPr/>
          <a:lstStyle/>
          <a:p>
            <a:r>
              <a:rPr lang="en-CA" altLang="en-US" sz="4000" b="1" smtClean="0">
                <a:latin typeface="Arial" panose="020B0604020202020204" pitchFamily="34" charset="0"/>
                <a:cs typeface="Arial" panose="020B0604020202020204" pitchFamily="34" charset="0"/>
              </a:rPr>
              <a:t>Récapitulatif</a:t>
            </a:r>
          </a:p>
        </p:txBody>
      </p:sp>
      <p:sp>
        <p:nvSpPr>
          <p:cNvPr id="3" name="Content Placeholder 2"/>
          <p:cNvSpPr>
            <a:spLocks noGrp="1"/>
          </p:cNvSpPr>
          <p:nvPr>
            <p:ph idx="1"/>
            <p:custDataLst>
              <p:tags r:id="rId2"/>
            </p:custDataLst>
          </p:nvPr>
        </p:nvSpPr>
        <p:spPr/>
        <p:txBody>
          <a:bodyPr>
            <a:normAutofit fontScale="45000" lnSpcReduction="20000"/>
          </a:bodyPr>
          <a:lstStyle/>
          <a:p>
            <a:pPr marL="288925" indent="-288925">
              <a:defRPr/>
            </a:pPr>
            <a:r>
              <a:rPr lang="fr-CA" altLang="en-US" sz="4200" smtClean="0">
                <a:latin typeface="Arial" panose="020B0604020202020204" pitchFamily="34" charset="0"/>
                <a:cs typeface="Arial" panose="020B0604020202020204" pitchFamily="34" charset="0"/>
              </a:rPr>
              <a:t>Il faut observer et fournir une rétroaction verbale</a:t>
            </a:r>
          </a:p>
          <a:p>
            <a:pPr marL="288925" indent="-288925">
              <a:defRPr/>
            </a:pPr>
            <a:endParaRPr lang="fr-CA" altLang="en-US" sz="1500" smtClean="0">
              <a:latin typeface="Arial" panose="020B0604020202020204" pitchFamily="34" charset="0"/>
              <a:cs typeface="Arial" panose="020B0604020202020204" pitchFamily="34" charset="0"/>
            </a:endParaRPr>
          </a:p>
          <a:p>
            <a:pPr marL="288925" indent="-288925">
              <a:defRPr/>
            </a:pPr>
            <a:r>
              <a:rPr lang="fr-CA" sz="4200" smtClean="0">
                <a:latin typeface="Arial" panose="020B0604020202020204" pitchFamily="34" charset="0"/>
                <a:cs typeface="Arial" panose="020B0604020202020204" pitchFamily="34" charset="0"/>
              </a:rPr>
              <a:t>Les critères axés sur la confiance s’avèrent plus prometteurs sur le plan de la validité contrairement aux outils d’évaluation plus traditionnels</a:t>
            </a:r>
          </a:p>
          <a:p>
            <a:pPr marL="288925" indent="-288925">
              <a:defRPr/>
            </a:pPr>
            <a:endParaRPr lang="fr-CA" sz="1500" smtClean="0">
              <a:latin typeface="Arial" panose="020B0604020202020204" pitchFamily="34" charset="0"/>
              <a:cs typeface="Arial" panose="020B0604020202020204" pitchFamily="34" charset="0"/>
            </a:endParaRPr>
          </a:p>
          <a:p>
            <a:pPr marL="288925" indent="-288925">
              <a:defRPr/>
            </a:pPr>
            <a:r>
              <a:rPr lang="fr-CA" altLang="en-US" sz="4200" smtClean="0">
                <a:latin typeface="Arial" panose="020B0604020202020204" pitchFamily="34" charset="0"/>
                <a:cs typeface="Arial" panose="020B0604020202020204" pitchFamily="34" charset="0"/>
              </a:rPr>
              <a:t>La rétroaction verbale assure une bonne évaluation écrite</a:t>
            </a:r>
          </a:p>
          <a:p>
            <a:pPr marL="288925" indent="-288925">
              <a:defRPr/>
            </a:pPr>
            <a:endParaRPr lang="fr-CA" altLang="en-US" sz="1700" smtClean="0">
              <a:latin typeface="Arial" panose="020B0604020202020204" pitchFamily="34" charset="0"/>
              <a:cs typeface="Arial" panose="020B0604020202020204" pitchFamily="34" charset="0"/>
            </a:endParaRPr>
          </a:p>
          <a:p>
            <a:pPr marL="288925" indent="-288925">
              <a:defRPr/>
            </a:pPr>
            <a:r>
              <a:rPr lang="fr-CA" altLang="en-US" sz="4200" smtClean="0">
                <a:latin typeface="Arial" panose="020B0604020202020204" pitchFamily="34" charset="0"/>
                <a:cs typeface="Arial" panose="020B0604020202020204" pitchFamily="34" charset="0"/>
              </a:rPr>
              <a:t>Une bonne évaluation écrite inclut des commentaires précis et axés sur le comportement, appuyés d’exemples</a:t>
            </a:r>
          </a:p>
          <a:p>
            <a:pPr marL="288925" indent="-288925">
              <a:defRPr/>
            </a:pPr>
            <a:endParaRPr lang="fr-CA" altLang="en-US" sz="1700" smtClean="0">
              <a:latin typeface="Arial" panose="020B0604020202020204" pitchFamily="34" charset="0"/>
              <a:cs typeface="Arial" panose="020B0604020202020204" pitchFamily="34" charset="0"/>
            </a:endParaRPr>
          </a:p>
          <a:p>
            <a:pPr marL="288918" indent="-288918"/>
            <a:r>
              <a:rPr lang="fr-CA" altLang="en-US" sz="4200" smtClean="0">
                <a:latin typeface="Arial" panose="020B0604020202020204" pitchFamily="34" charset="0"/>
                <a:cs typeface="Arial" panose="020B0604020202020204" pitchFamily="34" charset="0"/>
              </a:rPr>
              <a:t>Une bonne évaluation écrite permet de remédier à un rendement insatisfaisant</a:t>
            </a:r>
          </a:p>
          <a:p>
            <a:pPr marL="288918" indent="-288918"/>
            <a:endParaRPr lang="fr-CA" altLang="en-US" sz="1700" smtClean="0">
              <a:latin typeface="Arial" panose="020B0604020202020204" pitchFamily="34" charset="0"/>
              <a:cs typeface="Arial" panose="020B0604020202020204" pitchFamily="34" charset="0"/>
            </a:endParaRPr>
          </a:p>
          <a:p>
            <a:pPr marL="288918" indent="-288918"/>
            <a:r>
              <a:rPr lang="fr-CA" altLang="en-US" sz="4200" smtClean="0">
                <a:latin typeface="Arial" panose="020B0604020202020204" pitchFamily="34" charset="0"/>
                <a:cs typeface="Arial" panose="020B0604020202020204" pitchFamily="34" charset="0"/>
              </a:rPr>
              <a:t>Une bonne évaluation écrite peut donner lieu à une formation supplémentaire</a:t>
            </a:r>
          </a:p>
          <a:p>
            <a:pPr marL="288918" indent="-288918"/>
            <a:endParaRPr lang="fr-CA" altLang="en-US" sz="4200" smtClean="0">
              <a:latin typeface="Arial" panose="020B0604020202020204" pitchFamily="34" charset="0"/>
              <a:cs typeface="Arial" panose="020B0604020202020204" pitchFamily="34" charset="0"/>
            </a:endParaRPr>
          </a:p>
          <a:p>
            <a:pPr>
              <a:defRPr/>
            </a:pPr>
            <a:endParaRPr lang="fr-CA" altLang="en-US" smtClean="0">
              <a:latin typeface="Arial" panose="020B0604020202020204" pitchFamily="34" charset="0"/>
              <a:cs typeface="Arial" panose="020B0604020202020204" pitchFamily="34" charset="0"/>
            </a:endParaRPr>
          </a:p>
          <a:p>
            <a:pPr>
              <a:defRPr/>
            </a:pPr>
            <a:endParaRPr lang="fr-CA" smtClean="0">
              <a:latin typeface="Arial" panose="020B0604020202020204" pitchFamily="34" charset="0"/>
              <a:cs typeface="Arial" panose="020B0604020202020204" pitchFamily="34" charset="0"/>
            </a:endParaRPr>
          </a:p>
          <a:p>
            <a:pPr marL="288925" indent="-288925">
              <a:defRPr/>
            </a:pPr>
            <a:endParaRPr lang="fr-CA" altLang="en-US"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custDataLst>
              <p:tags r:id="rId1"/>
            </p:custDataLst>
          </p:nvPr>
        </p:nvSpPr>
        <p:spPr/>
        <p:txBody>
          <a:bodyPr/>
          <a:lstStyle/>
          <a:p>
            <a:r>
              <a:rPr lang="en-CA" altLang="en-US" sz="4000" b="1" smtClean="0">
                <a:latin typeface="Arial" panose="020B0604020202020204" pitchFamily="34" charset="0"/>
                <a:cs typeface="Arial" panose="020B0604020202020204" pitchFamily="34" charset="0"/>
              </a:rPr>
              <a:t>Questions</a:t>
            </a:r>
            <a:endParaRPr lang="en-US" altLang="en-US" sz="4000" smtClean="0">
              <a:latin typeface="Arial" panose="020B0604020202020204" pitchFamily="34" charset="0"/>
              <a:cs typeface="Arial" panose="020B0604020202020204" pitchFamily="34" charset="0"/>
            </a:endParaRPr>
          </a:p>
        </p:txBody>
      </p:sp>
      <p:sp>
        <p:nvSpPr>
          <p:cNvPr id="2" name="Content Placeholder 1"/>
          <p:cNvSpPr>
            <a:spLocks noGrp="1"/>
          </p:cNvSpPr>
          <p:nvPr>
            <p:ph idx="1"/>
            <p:custDataLst>
              <p:tags r:id="rId2"/>
            </p:custDataLst>
          </p:nvPr>
        </p:nvSpPr>
        <p:spPr/>
        <p:txBody>
          <a:bodyPr/>
          <a:lstStyle/>
          <a:p>
            <a:endParaRPr lang="en-CA"/>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custDataLst>
              <p:tags r:id="rId1"/>
            </p:custDataLst>
          </p:nvPr>
        </p:nvSpPr>
        <p:spPr/>
        <p:txBody>
          <a:bodyPr/>
          <a:lstStyle/>
          <a:p>
            <a:r>
              <a:rPr lang="en-CA" altLang="en-US" sz="4000" b="1" smtClean="0">
                <a:latin typeface="Arial" panose="020B0604020202020204" pitchFamily="34" charset="0"/>
                <a:cs typeface="Arial" panose="020B0604020202020204" pitchFamily="34" charset="0"/>
              </a:rPr>
              <a:t>Références</a:t>
            </a:r>
          </a:p>
        </p:txBody>
      </p:sp>
      <p:sp>
        <p:nvSpPr>
          <p:cNvPr id="3" name="Content Placeholder 2"/>
          <p:cNvSpPr>
            <a:spLocks noGrp="1"/>
          </p:cNvSpPr>
          <p:nvPr>
            <p:ph idx="1"/>
            <p:custDataLst>
              <p:tags r:id="rId2"/>
            </p:custDataLst>
          </p:nvPr>
        </p:nvSpPr>
        <p:spPr>
          <a:xfrm>
            <a:off x="2088444" y="2116477"/>
            <a:ext cx="9265356" cy="4202130"/>
          </a:xfrm>
        </p:spPr>
        <p:txBody>
          <a:bodyPr>
            <a:noAutofit/>
          </a:bodyPr>
          <a:lstStyle/>
          <a:p>
            <a:pPr marL="288925" indent="-288925">
              <a:defRPr/>
            </a:pPr>
            <a:r>
              <a:rPr lang="en-CA" altLang="en-US" sz="1600">
                <a:latin typeface="Arial" panose="020B0604020202020204" pitchFamily="34" charset="0"/>
                <a:cs typeface="Arial" panose="020B0604020202020204" pitchFamily="34" charset="0"/>
              </a:rPr>
              <a:t>Albanese M. Rating educational quality: factors in the erosion of professional standards. </a:t>
            </a:r>
            <a:r>
              <a:rPr lang="en-CA" altLang="en-US" sz="1600" i="1">
                <a:latin typeface="Arial" panose="020B0604020202020204" pitchFamily="34" charset="0"/>
                <a:cs typeface="Arial" panose="020B0604020202020204" pitchFamily="34" charset="0"/>
              </a:rPr>
              <a:t>Academic Medicine </a:t>
            </a:r>
            <a:r>
              <a:rPr lang="en-CA" altLang="en-US" sz="1600">
                <a:latin typeface="Arial" panose="020B0604020202020204" pitchFamily="34" charset="0"/>
                <a:cs typeface="Arial" panose="020B0604020202020204" pitchFamily="34" charset="0"/>
              </a:rPr>
              <a:t>1999;74(6):652-658.</a:t>
            </a:r>
            <a:endParaRPr lang="en-US" altLang="en-US" sz="1600">
              <a:latin typeface="Arial" panose="020B0604020202020204" pitchFamily="34" charset="0"/>
              <a:cs typeface="Arial" panose="020B0604020202020204" pitchFamily="34" charset="0"/>
            </a:endParaRPr>
          </a:p>
          <a:p>
            <a:pPr marL="288925" indent="-288925">
              <a:spcBef>
                <a:spcPct val="50000"/>
              </a:spcBef>
              <a:defRPr/>
            </a:pPr>
            <a:r>
              <a:rPr lang="en-CA" altLang="en-US" sz="1600">
                <a:latin typeface="Arial" panose="020B0604020202020204" pitchFamily="34" charset="0"/>
                <a:cs typeface="Arial" panose="020B0604020202020204" pitchFamily="34" charset="0"/>
              </a:rPr>
              <a:t>Cohen GS, Blumberg P, Ryan NC, Sullivan PL. Do final grades reflect written qualitative evaluations of student performance? </a:t>
            </a:r>
            <a:r>
              <a:rPr lang="en-CA" altLang="en-US" sz="1600" i="1">
                <a:latin typeface="Arial" panose="020B0604020202020204" pitchFamily="34" charset="0"/>
                <a:cs typeface="Arial" panose="020B0604020202020204" pitchFamily="34" charset="0"/>
              </a:rPr>
              <a:t>Teaching &amp; Learning in Medicine </a:t>
            </a:r>
            <a:r>
              <a:rPr lang="en-CA" altLang="en-US" sz="1600">
                <a:latin typeface="Arial" panose="020B0604020202020204" pitchFamily="34" charset="0"/>
                <a:cs typeface="Arial" panose="020B0604020202020204" pitchFamily="34" charset="0"/>
              </a:rPr>
              <a:t>1993;5(1):10-15.</a:t>
            </a:r>
            <a:r>
              <a:rPr lang="en-US" altLang="en-US" sz="1600">
                <a:latin typeface="Arial" panose="020B0604020202020204" pitchFamily="34" charset="0"/>
                <a:cs typeface="Arial" panose="020B0604020202020204" pitchFamily="34" charset="0"/>
              </a:rPr>
              <a:t> </a:t>
            </a:r>
          </a:p>
          <a:p>
            <a:pPr marL="288925" indent="-288925">
              <a:spcBef>
                <a:spcPct val="50000"/>
              </a:spcBef>
              <a:defRPr/>
            </a:pPr>
            <a:r>
              <a:rPr lang="en-US" sz="1600">
                <a:latin typeface="Arial" panose="020B0604020202020204" pitchFamily="34" charset="0"/>
                <a:cs typeface="Arial" panose="020B0604020202020204" pitchFamily="34" charset="0"/>
              </a:rPr>
              <a:t>Crossley J, Johnson G, Booth J, Wade W.  Good questions, good answers: construct-alignment improves the performance of workplace-based assessment scale. Medical Education. 2011;45:560-569. </a:t>
            </a:r>
          </a:p>
          <a:p>
            <a:pPr marL="288925" indent="-288925">
              <a:spcBef>
                <a:spcPct val="50000"/>
              </a:spcBef>
              <a:defRPr/>
            </a:pPr>
            <a:r>
              <a:rPr lang="en-US" sz="1600">
                <a:latin typeface="Arial" panose="020B0604020202020204" pitchFamily="34" charset="0"/>
                <a:cs typeface="Arial" panose="020B0604020202020204" pitchFamily="34" charset="0"/>
              </a:rPr>
              <a:t>Crossley J, Jolly B.  Making sense of workplace-based assessment: ask the right questions, in the right way, about the right things, of the right people. </a:t>
            </a:r>
            <a:r>
              <a:rPr lang="en-US" sz="1600" i="1">
                <a:latin typeface="Arial" panose="020B0604020202020204" pitchFamily="34" charset="0"/>
                <a:cs typeface="Arial" panose="020B0604020202020204" pitchFamily="34" charset="0"/>
              </a:rPr>
              <a:t>Medical Education</a:t>
            </a:r>
            <a:r>
              <a:rPr lang="en-US" sz="1600">
                <a:latin typeface="Arial" panose="020B0604020202020204" pitchFamily="34" charset="0"/>
                <a:cs typeface="Arial" panose="020B0604020202020204" pitchFamily="34" charset="0"/>
              </a:rPr>
              <a:t> 2012;46:28-37.</a:t>
            </a:r>
          </a:p>
          <a:p>
            <a:pPr marL="288925" indent="-288925">
              <a:spcBef>
                <a:spcPct val="50000"/>
              </a:spcBef>
              <a:defRPr/>
            </a:pPr>
            <a:r>
              <a:rPr lang="en-US" sz="1600">
                <a:latin typeface="Arial" panose="020B0604020202020204" pitchFamily="34" charset="0"/>
                <a:cs typeface="Arial" panose="020B0604020202020204" pitchFamily="34" charset="0"/>
              </a:rPr>
              <a:t>Driessen E et al. The use of qualitative research criteria for portfolio assessment as an alternative to reliability evaluation: a case study. </a:t>
            </a:r>
            <a:r>
              <a:rPr lang="en-US" sz="1600" i="1">
                <a:latin typeface="Arial" panose="020B0604020202020204" pitchFamily="34" charset="0"/>
                <a:cs typeface="Arial" panose="020B0604020202020204" pitchFamily="34" charset="0"/>
              </a:rPr>
              <a:t>Medical Education </a:t>
            </a:r>
            <a:r>
              <a:rPr lang="en-US" sz="1600">
                <a:latin typeface="Arial" panose="020B0604020202020204" pitchFamily="34" charset="0"/>
                <a:cs typeface="Arial" panose="020B0604020202020204" pitchFamily="34" charset="0"/>
              </a:rPr>
              <a:t>2005;39:214-220.</a:t>
            </a:r>
          </a:p>
          <a:p>
            <a:pPr marL="288925" indent="-288925">
              <a:spcBef>
                <a:spcPct val="50000"/>
              </a:spcBef>
              <a:defRPr/>
            </a:pPr>
            <a:r>
              <a:rPr lang="en-US" altLang="en-US" sz="1600">
                <a:latin typeface="Arial" panose="020B0604020202020204" pitchFamily="34" charset="0"/>
                <a:cs typeface="Arial" panose="020B0604020202020204" pitchFamily="34" charset="0"/>
              </a:rPr>
              <a:t>Dudek NL, Marks MB &amp; Regehr G. Failure to fail – the perspectives of clinical supervisors. </a:t>
            </a:r>
            <a:r>
              <a:rPr lang="en-US" altLang="en-US" sz="1600" i="1">
                <a:latin typeface="Arial" panose="020B0604020202020204" pitchFamily="34" charset="0"/>
                <a:cs typeface="Arial" panose="020B0604020202020204" pitchFamily="34" charset="0"/>
              </a:rPr>
              <a:t>Academic Medicine </a:t>
            </a:r>
            <a:r>
              <a:rPr lang="en-US" altLang="en-US" sz="1600">
                <a:latin typeface="Arial" panose="020B0604020202020204" pitchFamily="34" charset="0"/>
                <a:cs typeface="Arial" panose="020B0604020202020204" pitchFamily="34" charset="0"/>
              </a:rPr>
              <a:t>2005;80(10):S84-87.</a:t>
            </a:r>
          </a:p>
          <a:p>
            <a:pPr marL="288925" indent="-288925">
              <a:spcBef>
                <a:spcPct val="50000"/>
              </a:spcBef>
              <a:defRPr/>
            </a:pPr>
            <a:r>
              <a:rPr lang="en-US" sz="1600">
                <a:latin typeface="Arial" panose="020B0604020202020204" pitchFamily="34" charset="0"/>
                <a:cs typeface="Arial" panose="020B0604020202020204" pitchFamily="34" charset="0"/>
              </a:rPr>
              <a:t>Dudek NL, Marks MB &amp; Regehr G. Reluctance to fail poorly performing residents – explanations and potential solutions. </a:t>
            </a:r>
            <a:r>
              <a:rPr lang="en-US" sz="1600" i="1">
                <a:latin typeface="Arial" panose="020B0604020202020204" pitchFamily="34" charset="0"/>
                <a:cs typeface="Arial" panose="020B0604020202020204" pitchFamily="34" charset="0"/>
              </a:rPr>
              <a:t>ACGME Bulletin </a:t>
            </a:r>
            <a:r>
              <a:rPr lang="en-US" sz="1600">
                <a:latin typeface="Arial" panose="020B0604020202020204" pitchFamily="34" charset="0"/>
                <a:cs typeface="Arial" panose="020B0604020202020204" pitchFamily="34" charset="0"/>
              </a:rPr>
              <a:t>April 2006;45-48.</a:t>
            </a:r>
            <a:endParaRPr lang="en-US" altLang="en-US" sz="1600">
              <a:latin typeface="Arial" panose="020B0604020202020204" pitchFamily="34" charset="0"/>
              <a:cs typeface="Arial" panose="020B0604020202020204" pitchFamily="34" charset="0"/>
            </a:endParaRPr>
          </a:p>
          <a:p>
            <a:pPr marL="288925" indent="-288925">
              <a:defRPr/>
            </a:pPr>
            <a:endParaRPr lang="en-US" altLang="en-US" sz="160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custDataLst>
              <p:tags r:id="rId1"/>
            </p:custDataLst>
          </p:nvPr>
        </p:nvSpPr>
        <p:spPr/>
        <p:txBody>
          <a:bodyPr/>
          <a:lstStyle/>
          <a:p>
            <a:r>
              <a:rPr lang="fr-CA" altLang="en-US" sz="4000" b="1" smtClean="0">
                <a:latin typeface="Arial" panose="020B0604020202020204" pitchFamily="34" charset="0"/>
                <a:cs typeface="Arial" panose="020B0604020202020204" pitchFamily="34" charset="0"/>
              </a:rPr>
              <a:t>Références</a:t>
            </a:r>
            <a:endParaRPr lang="fr-CA" altLang="en-US" sz="4000" smtClean="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2088444" y="2118324"/>
            <a:ext cx="9265356" cy="4470734"/>
          </a:xfrm>
        </p:spPr>
        <p:txBody>
          <a:bodyPr>
            <a:noAutofit/>
          </a:bodyPr>
          <a:lstStyle/>
          <a:p>
            <a:pPr marL="288925" indent="-288925">
              <a:lnSpc>
                <a:spcPct val="110000"/>
              </a:lnSpc>
              <a:defRPr/>
            </a:pPr>
            <a:r>
              <a:rPr lang="en-US" altLang="en-US" sz="1600">
                <a:latin typeface="Arial" panose="020B0604020202020204" pitchFamily="34" charset="0"/>
                <a:cs typeface="Arial" panose="020B0604020202020204" pitchFamily="34" charset="0"/>
              </a:rPr>
              <a:t>Dudek N, Marks M, Lee C &amp; Wood T. Assessing the quality of supervisors’ completed clinical evaluation reports. </a:t>
            </a:r>
            <a:r>
              <a:rPr lang="en-US" altLang="en-US" sz="1600" i="1">
                <a:latin typeface="Arial" panose="020B0604020202020204" pitchFamily="34" charset="0"/>
                <a:cs typeface="Arial" panose="020B0604020202020204" pitchFamily="34" charset="0"/>
              </a:rPr>
              <a:t>Medical Education</a:t>
            </a:r>
            <a:r>
              <a:rPr lang="en-US" altLang="en-US" sz="1600">
                <a:latin typeface="Arial" panose="020B0604020202020204" pitchFamily="34" charset="0"/>
                <a:cs typeface="Arial" panose="020B0604020202020204" pitchFamily="34" charset="0"/>
              </a:rPr>
              <a:t> 2008;42:816-22.</a:t>
            </a:r>
          </a:p>
          <a:p>
            <a:pPr marL="288925" indent="-288925">
              <a:lnSpc>
                <a:spcPct val="110000"/>
              </a:lnSpc>
              <a:defRPr/>
            </a:pPr>
            <a:r>
              <a:rPr lang="en-US" altLang="en-US" sz="1600">
                <a:latin typeface="Arial" panose="020B0604020202020204" pitchFamily="34" charset="0"/>
                <a:cs typeface="Arial" panose="020B0604020202020204" pitchFamily="34" charset="0"/>
              </a:rPr>
              <a:t>Dudek NL, Marks MB, Wood TJ, Dojeiji S, Bandiera G, Hatala R, Cooke L, Sadownik L. Quality evaluation reports – can a faculty development program make a difference?. </a:t>
            </a:r>
            <a:r>
              <a:rPr lang="en-US" altLang="en-US" sz="1600" i="1">
                <a:latin typeface="Arial" panose="020B0604020202020204" pitchFamily="34" charset="0"/>
                <a:cs typeface="Arial" panose="020B0604020202020204" pitchFamily="34" charset="0"/>
              </a:rPr>
              <a:t>Medical Teacher</a:t>
            </a:r>
            <a:r>
              <a:rPr lang="en-US" altLang="en-US" sz="1600">
                <a:latin typeface="Arial" panose="020B0604020202020204" pitchFamily="34" charset="0"/>
                <a:cs typeface="Arial" panose="020B0604020202020204" pitchFamily="34" charset="0"/>
              </a:rPr>
              <a:t> 2012:34(11):e725-e731.</a:t>
            </a:r>
            <a:endParaRPr lang="en-US" sz="1600">
              <a:latin typeface="Arial" panose="020B0604020202020204" pitchFamily="34" charset="0"/>
              <a:cs typeface="Arial" panose="020B0604020202020204" pitchFamily="34" charset="0"/>
            </a:endParaRPr>
          </a:p>
          <a:p>
            <a:pPr marL="288925" indent="-288925">
              <a:lnSpc>
                <a:spcPct val="110000"/>
              </a:lnSpc>
              <a:defRPr/>
            </a:pPr>
            <a:r>
              <a:rPr lang="en-US" altLang="en-US" sz="1600">
                <a:latin typeface="Arial" panose="020B0604020202020204" pitchFamily="34" charset="0"/>
                <a:cs typeface="Arial" panose="020B0604020202020204" pitchFamily="34" charset="0"/>
              </a:rPr>
              <a:t>Dudek N, Marks M, Dojeiji S. Completing a quality evaluation report – what clinical supervisors need to know - a faculty development workshop. MedEdPORTAL; 2013. Accès : www.mededportal.org/publication/9320</a:t>
            </a:r>
          </a:p>
          <a:p>
            <a:pPr marL="288925" indent="-288925">
              <a:lnSpc>
                <a:spcPct val="110000"/>
              </a:lnSpc>
              <a:defRPr/>
            </a:pPr>
            <a:r>
              <a:rPr lang="en-US" sz="1600">
                <a:latin typeface="Arial" panose="020B0604020202020204" pitchFamily="34" charset="0"/>
                <a:cs typeface="Arial" panose="020B0604020202020204" pitchFamily="34" charset="0"/>
              </a:rPr>
              <a:t>Dudek NL, Dojeiji S. Twelve tips for completing quality in-training evaluation reports. </a:t>
            </a:r>
            <a:r>
              <a:rPr lang="en-US" sz="1600" i="1">
                <a:latin typeface="Arial" panose="020B0604020202020204" pitchFamily="34" charset="0"/>
                <a:cs typeface="Arial" panose="020B0604020202020204" pitchFamily="34" charset="0"/>
              </a:rPr>
              <a:t>Medical Teacher </a:t>
            </a:r>
            <a:r>
              <a:rPr lang="en-US" sz="1600">
                <a:latin typeface="Arial" panose="020B0604020202020204" pitchFamily="34" charset="0"/>
                <a:cs typeface="Arial" panose="020B0604020202020204" pitchFamily="34" charset="0"/>
              </a:rPr>
              <a:t>2014:36(12):1038-1042. </a:t>
            </a:r>
          </a:p>
          <a:p>
            <a:pPr marL="288925" indent="-288925">
              <a:lnSpc>
                <a:spcPct val="110000"/>
              </a:lnSpc>
              <a:defRPr/>
            </a:pPr>
            <a:r>
              <a:rPr lang="en-US" sz="1600">
                <a:latin typeface="Arial" panose="020B0604020202020204" pitchFamily="34" charset="0"/>
                <a:cs typeface="Arial" panose="020B0604020202020204" pitchFamily="34" charset="0"/>
              </a:rPr>
              <a:t>Gofton W, Dudek N, Wood T, Balaa F, Hamstra S. The Ottawa Surgical Competency Operating Room Evaluation (O-SCORE): a tool to assess surgical competence. </a:t>
            </a:r>
            <a:r>
              <a:rPr lang="en-US" sz="1600" i="1">
                <a:latin typeface="Arial" panose="020B0604020202020204" pitchFamily="34" charset="0"/>
                <a:cs typeface="Arial" panose="020B0604020202020204" pitchFamily="34" charset="0"/>
              </a:rPr>
              <a:t>Academic Medicine </a:t>
            </a:r>
            <a:r>
              <a:rPr lang="en-US" sz="1600">
                <a:latin typeface="Arial" panose="020B0604020202020204" pitchFamily="34" charset="0"/>
                <a:cs typeface="Arial" panose="020B0604020202020204" pitchFamily="34" charset="0"/>
              </a:rPr>
              <a:t>2012;87:1401-1407</a:t>
            </a:r>
          </a:p>
          <a:p>
            <a:pPr marL="0" indent="0">
              <a:lnSpc>
                <a:spcPct val="110000"/>
              </a:lnSpc>
              <a:buNone/>
              <a:defRPr/>
            </a:pPr>
            <a:endParaRPr lang="en-CA" sz="1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1"/>
            </p:custDataLst>
          </p:nvPr>
        </p:nvSpPr>
        <p:spPr/>
        <p:txBody>
          <a:bodyPr/>
          <a:lstStyle/>
          <a:p>
            <a:r>
              <a:rPr lang="fr-CA" altLang="en-US" sz="4000" b="1" smtClean="0">
                <a:latin typeface="Arial" panose="020B0604020202020204" pitchFamily="34" charset="0"/>
                <a:cs typeface="Arial" panose="020B0604020202020204" pitchFamily="34" charset="0"/>
              </a:rPr>
              <a:t>Références</a:t>
            </a:r>
            <a:endParaRPr lang="fr-CA" altLang="en-US" sz="4000" smtClean="0">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p:txBody>
          <a:bodyPr>
            <a:normAutofit/>
          </a:bodyPr>
          <a:lstStyle/>
          <a:p>
            <a:pPr marL="288925" indent="-288925">
              <a:spcBef>
                <a:spcPct val="50000"/>
              </a:spcBef>
              <a:defRPr/>
            </a:pPr>
            <a:endParaRPr lang="en-US" altLang="en-US" sz="1600">
              <a:latin typeface="Arial" panose="020B0604020202020204" pitchFamily="34" charset="0"/>
              <a:ea typeface="ＭＳ Ｐゴシック" panose="020B0600070205080204" pitchFamily="34" charset="-128"/>
              <a:cs typeface="Arial" panose="020B0604020202020204" pitchFamily="34" charset="0"/>
            </a:endParaRPr>
          </a:p>
          <a:p>
            <a:pPr marL="288925" indent="-288925">
              <a:spcBef>
                <a:spcPct val="50000"/>
              </a:spcBef>
              <a:defRPr/>
            </a:pPr>
            <a:endParaRPr lang="en-US" altLang="en-US" sz="1600" smtClean="0">
              <a:latin typeface="Arial" panose="020B0604020202020204" pitchFamily="34" charset="0"/>
              <a:cs typeface="Arial" panose="020B0604020202020204" pitchFamily="34" charset="0"/>
            </a:endParaRPr>
          </a:p>
          <a:p>
            <a:pPr>
              <a:defRPr/>
            </a:pPr>
            <a:endParaRPr lang="en-US">
              <a:latin typeface="Arial" panose="020B0604020202020204" pitchFamily="34" charset="0"/>
              <a:cs typeface="Arial" panose="020B0604020202020204" pitchFamily="34" charset="0"/>
            </a:endParaRPr>
          </a:p>
        </p:txBody>
      </p:sp>
      <p:sp>
        <p:nvSpPr>
          <p:cNvPr id="5" name="Content Placeholder 2"/>
          <p:cNvSpPr txBox="1"/>
          <p:nvPr/>
        </p:nvSpPr>
        <p:spPr>
          <a:xfrm>
            <a:off x="2088444" y="2190043"/>
            <a:ext cx="9265356" cy="42615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8925" indent="-288925">
              <a:lnSpc>
                <a:spcPct val="110000"/>
              </a:lnSpc>
              <a:defRPr/>
            </a:pPr>
            <a:r>
              <a:rPr lang="en-CA" altLang="en-US" sz="2200" smtClean="0">
                <a:latin typeface="Arial" panose="020B0604020202020204" pitchFamily="34" charset="0"/>
                <a:cs typeface="Arial" panose="020B0604020202020204" pitchFamily="34" charset="0"/>
              </a:rPr>
              <a:t>Gray JD. Global rating scales in residency education. </a:t>
            </a:r>
            <a:r>
              <a:rPr lang="en-CA" altLang="en-US" sz="2200" i="1" smtClean="0">
                <a:latin typeface="Arial" panose="020B0604020202020204" pitchFamily="34" charset="0"/>
                <a:cs typeface="Arial" panose="020B0604020202020204" pitchFamily="34" charset="0"/>
              </a:rPr>
              <a:t>Academic Medicine </a:t>
            </a:r>
            <a:r>
              <a:rPr lang="en-CA" altLang="en-US" sz="2200" smtClean="0">
                <a:latin typeface="Arial" panose="020B0604020202020204" pitchFamily="34" charset="0"/>
                <a:cs typeface="Arial" panose="020B0604020202020204" pitchFamily="34" charset="0"/>
              </a:rPr>
              <a:t>1996 Jan;71(1 Suppl):S55-61</a:t>
            </a:r>
            <a:endParaRPr lang="en-US" sz="2200" smtClean="0">
              <a:latin typeface="Arial" panose="020B0604020202020204" pitchFamily="34" charset="0"/>
              <a:cs typeface="Arial" panose="020B0604020202020204" pitchFamily="34" charset="0"/>
            </a:endParaRPr>
          </a:p>
          <a:p>
            <a:pPr marL="288925" indent="-288925">
              <a:lnSpc>
                <a:spcPct val="110000"/>
              </a:lnSpc>
              <a:defRPr/>
            </a:pPr>
            <a:r>
              <a:rPr lang="en-US" sz="2200" smtClean="0">
                <a:latin typeface="Arial" panose="020B0604020202020204" pitchFamily="34" charset="0"/>
                <a:cs typeface="Arial" panose="020B0604020202020204" pitchFamily="34" charset="0"/>
              </a:rPr>
              <a:t>Halman S, Baird A, Rekman J, Wood TJ, Gofton W, Dudek NL. Implementation of the ottawa clinic assessment tool (OCAT) in internal medicine. Canadian Conference on Medical Education, 2017.</a:t>
            </a:r>
            <a:endParaRPr lang="en-CA" altLang="en-US" sz="2200" smtClean="0">
              <a:latin typeface="Arial" panose="020B0604020202020204" pitchFamily="34" charset="0"/>
              <a:cs typeface="Arial" panose="020B0604020202020204" pitchFamily="34" charset="0"/>
            </a:endParaRPr>
          </a:p>
          <a:p>
            <a:pPr marL="288925" indent="-288925">
              <a:lnSpc>
                <a:spcPct val="110000"/>
              </a:lnSpc>
              <a:defRPr/>
            </a:pPr>
            <a:r>
              <a:rPr lang="en-CA" altLang="en-US" sz="2200" smtClean="0">
                <a:latin typeface="Arial" panose="020B0604020202020204" pitchFamily="34" charset="0"/>
                <a:cs typeface="Arial" panose="020B0604020202020204" pitchFamily="34" charset="0"/>
              </a:rPr>
              <a:t>Hatala R, Norman GR. In-training evaluation during an internal medicine clerkship. </a:t>
            </a:r>
            <a:r>
              <a:rPr lang="en-CA" altLang="en-US" sz="2200" i="1" smtClean="0">
                <a:latin typeface="Arial" panose="020B0604020202020204" pitchFamily="34" charset="0"/>
                <a:cs typeface="Arial" panose="020B0604020202020204" pitchFamily="34" charset="0"/>
              </a:rPr>
              <a:t>Academic Medicine</a:t>
            </a:r>
            <a:r>
              <a:rPr lang="en-CA" altLang="en-US" sz="2200" smtClean="0">
                <a:latin typeface="Arial" panose="020B0604020202020204" pitchFamily="34" charset="0"/>
                <a:cs typeface="Arial" panose="020B0604020202020204" pitchFamily="34" charset="0"/>
              </a:rPr>
              <a:t> 1999 Oct;74(10 Suppl):S118-20.</a:t>
            </a:r>
            <a:r>
              <a:rPr lang="en-US" sz="2200" smtClean="0">
                <a:latin typeface="Arial" panose="020B0604020202020204" pitchFamily="34" charset="0"/>
                <a:cs typeface="Arial" panose="020B0604020202020204" pitchFamily="34" charset="0"/>
              </a:rPr>
              <a:t> </a:t>
            </a:r>
            <a:endParaRPr lang="en-US" altLang="en-US" sz="2200" smtClean="0">
              <a:latin typeface="Arial" panose="020B0604020202020204" pitchFamily="34" charset="0"/>
              <a:cs typeface="Arial" panose="020B0604020202020204" pitchFamily="34" charset="0"/>
            </a:endParaRPr>
          </a:p>
          <a:p>
            <a:pPr marL="288925" indent="-288925">
              <a:lnSpc>
                <a:spcPct val="110000"/>
              </a:lnSpc>
              <a:defRPr/>
            </a:pPr>
            <a:r>
              <a:rPr lang="en-US" sz="2200" smtClean="0">
                <a:latin typeface="Arial" panose="020B0604020202020204" pitchFamily="34" charset="0"/>
                <a:cs typeface="Arial" panose="020B0604020202020204" pitchFamily="34" charset="0"/>
              </a:rPr>
              <a:t>Hauer KE, Homlboe ES, Kogan JR. Twelve tips for implementing tools for direct observation of medical trainees’ clinical skills during patient encounters. </a:t>
            </a:r>
            <a:r>
              <a:rPr lang="en-US" sz="2200" i="1" smtClean="0">
                <a:latin typeface="Arial" panose="020B0604020202020204" pitchFamily="34" charset="0"/>
                <a:cs typeface="Arial" panose="020B0604020202020204" pitchFamily="34" charset="0"/>
              </a:rPr>
              <a:t>Medical Teacher </a:t>
            </a:r>
            <a:r>
              <a:rPr lang="en-US" sz="2200" smtClean="0">
                <a:latin typeface="Arial" panose="020B0604020202020204" pitchFamily="34" charset="0"/>
                <a:cs typeface="Arial" panose="020B0604020202020204" pitchFamily="34" charset="0"/>
              </a:rPr>
              <a:t>2001;33:27-33. </a:t>
            </a:r>
          </a:p>
          <a:p>
            <a:pPr marL="288925" indent="-288925">
              <a:lnSpc>
                <a:spcPct val="110000"/>
              </a:lnSpc>
              <a:defRPr/>
            </a:pPr>
            <a:r>
              <a:rPr lang="en-US" altLang="en-US" sz="2200" smtClean="0">
                <a:latin typeface="Arial" panose="020B0604020202020204" pitchFamily="34" charset="0"/>
                <a:cs typeface="Arial" panose="020B0604020202020204" pitchFamily="34" charset="0"/>
              </a:rPr>
              <a:t>Hewson MG, Little ML. Giving feedback in medical education: verification of recommended techniques. </a:t>
            </a:r>
            <a:r>
              <a:rPr lang="en-US" altLang="en-US" sz="2200" i="1" smtClean="0">
                <a:latin typeface="Arial" panose="020B0604020202020204" pitchFamily="34" charset="0"/>
                <a:cs typeface="Arial" panose="020B0604020202020204" pitchFamily="34" charset="0"/>
              </a:rPr>
              <a:t>Journal of General Internal Medicine </a:t>
            </a:r>
            <a:r>
              <a:rPr lang="en-US" altLang="en-US" sz="2200" smtClean="0">
                <a:latin typeface="Arial" panose="020B0604020202020204" pitchFamily="34" charset="0"/>
                <a:cs typeface="Arial" panose="020B0604020202020204" pitchFamily="34" charset="0"/>
              </a:rPr>
              <a:t>1998;13:111-116.</a:t>
            </a:r>
          </a:p>
          <a:p>
            <a:pPr marL="288925" indent="-288925">
              <a:lnSpc>
                <a:spcPct val="110000"/>
              </a:lnSpc>
              <a:defRPr/>
            </a:pPr>
            <a:r>
              <a:rPr lang="en-US" sz="2200" smtClean="0">
                <a:latin typeface="Arial" panose="020B0604020202020204" pitchFamily="34" charset="0"/>
                <a:cs typeface="Arial" panose="020B0604020202020204" pitchFamily="34" charset="0"/>
              </a:rPr>
              <a:t>Holmboe ES, et al. Faculty development in assessment: the missing link in competency-based medical education. </a:t>
            </a:r>
            <a:r>
              <a:rPr lang="en-US" sz="2200" i="1" smtClean="0">
                <a:latin typeface="Arial" panose="020B0604020202020204" pitchFamily="34" charset="0"/>
                <a:cs typeface="Arial" panose="020B0604020202020204" pitchFamily="34" charset="0"/>
              </a:rPr>
              <a:t>Academic Medicine </a:t>
            </a:r>
            <a:r>
              <a:rPr lang="en-US" sz="2200" smtClean="0">
                <a:latin typeface="Arial" panose="020B0604020202020204" pitchFamily="34" charset="0"/>
                <a:cs typeface="Arial" panose="020B0604020202020204" pitchFamily="34" charset="0"/>
              </a:rPr>
              <a:t>2011;86(4):460-467.</a:t>
            </a:r>
          </a:p>
          <a:p>
            <a:pPr marL="288925" indent="-288925">
              <a:lnSpc>
                <a:spcPct val="110000"/>
              </a:lnSpc>
              <a:defRPr/>
            </a:pPr>
            <a:r>
              <a:rPr lang="en-CA" altLang="en-US" sz="2200" smtClean="0">
                <a:latin typeface="Arial" panose="020B0604020202020204" pitchFamily="34" charset="0"/>
                <a:cs typeface="Arial" panose="020B0604020202020204" pitchFamily="34" charset="0"/>
              </a:rPr>
              <a:t>Kassebaum DG, Eaglen RH. Shortcomings in the evaluation of students’ clinical skills and behaviors in medical school. </a:t>
            </a:r>
            <a:r>
              <a:rPr lang="en-CA" altLang="en-US" sz="2200" i="1" smtClean="0">
                <a:latin typeface="Arial" panose="020B0604020202020204" pitchFamily="34" charset="0"/>
                <a:cs typeface="Arial" panose="020B0604020202020204" pitchFamily="34" charset="0"/>
              </a:rPr>
              <a:t>Academic Medicine </a:t>
            </a:r>
            <a:r>
              <a:rPr lang="en-CA" altLang="en-US" sz="2200" smtClean="0">
                <a:latin typeface="Arial" panose="020B0604020202020204" pitchFamily="34" charset="0"/>
                <a:cs typeface="Arial" panose="020B0604020202020204" pitchFamily="34" charset="0"/>
              </a:rPr>
              <a:t>1999 Jul;74(7):842-849.</a:t>
            </a:r>
            <a:endParaRPr lang="en-US" sz="2200" smtClean="0">
              <a:latin typeface="Arial" panose="020B0604020202020204" pitchFamily="34" charset="0"/>
              <a:cs typeface="Arial" panose="020B0604020202020204" pitchFamily="34" charset="0"/>
            </a:endParaRPr>
          </a:p>
          <a:p>
            <a:pPr marL="288925" indent="-288925">
              <a:lnSpc>
                <a:spcPct val="110000"/>
              </a:lnSpc>
              <a:defRPr/>
            </a:pPr>
            <a:r>
              <a:rPr lang="en-CA" altLang="en-US" sz="2200" smtClean="0">
                <a:latin typeface="Arial" panose="020B0604020202020204" pitchFamily="34" charset="0"/>
                <a:cs typeface="Arial" panose="020B0604020202020204" pitchFamily="34" charset="0"/>
              </a:rPr>
              <a:t>Speer AJ, Solomon DJ, Ainsworth MA. An innovative evaluation method in an internal medicine clerkship. </a:t>
            </a:r>
            <a:r>
              <a:rPr lang="en-CA" altLang="en-US" sz="2200" i="1" smtClean="0">
                <a:latin typeface="Arial" panose="020B0604020202020204" pitchFamily="34" charset="0"/>
                <a:cs typeface="Arial" panose="020B0604020202020204" pitchFamily="34" charset="0"/>
              </a:rPr>
              <a:t>Academic Medicine </a:t>
            </a:r>
            <a:r>
              <a:rPr lang="en-CA" altLang="en-US" sz="2200" smtClean="0">
                <a:latin typeface="Arial" panose="020B0604020202020204" pitchFamily="34" charset="0"/>
                <a:cs typeface="Arial" panose="020B0604020202020204" pitchFamily="34" charset="0"/>
              </a:rPr>
              <a:t>1996 Jan;71(1 Suppl):S76-S78.</a:t>
            </a:r>
            <a:endParaRPr lang="en-US" altLang="en-US" sz="2200" smtClean="0">
              <a:latin typeface="Arial" panose="020B0604020202020204" pitchFamily="34" charset="0"/>
              <a:ea typeface="ＭＳ Ｐゴシック" panose="020B0600070205080204" pitchFamily="34" charset="-128"/>
              <a:cs typeface="Arial" panose="020B0604020202020204" pitchFamily="34" charset="0"/>
            </a:endParaRPr>
          </a:p>
          <a:p>
            <a:pPr marL="288925" indent="-288925">
              <a:spcBef>
                <a:spcPct val="50000"/>
              </a:spcBef>
              <a:defRPr/>
            </a:pPr>
            <a:endParaRPr lang="en-US" altLang="en-US" sz="1600" smtClean="0">
              <a:latin typeface="Arial" panose="020B0604020202020204" pitchFamily="34" charset="0"/>
              <a:cs typeface="Arial" panose="020B0604020202020204" pitchFamily="34" charset="0"/>
            </a:endParaRPr>
          </a:p>
          <a:p>
            <a:pPr>
              <a:defRPr/>
            </a:pPr>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p:txBody>
          <a:bodyPr/>
          <a:lstStyle/>
          <a:p>
            <a:pPr eaLnBrk="1" hangingPunct="1">
              <a:defRPr/>
            </a:pPr>
            <a:r>
              <a:rPr lang="fr-CA" altLang="en-US" sz="4000" b="1" smtClean="0">
                <a:latin typeface="Arial" panose="020B0604020202020204" pitchFamily="34" charset="0"/>
                <a:cs typeface="Arial" panose="020B0604020202020204" pitchFamily="34" charset="0"/>
              </a:rPr>
              <a:t>Références</a:t>
            </a:r>
          </a:p>
        </p:txBody>
      </p:sp>
      <p:sp>
        <p:nvSpPr>
          <p:cNvPr id="4" name="Rectangle 3"/>
          <p:cNvSpPr>
            <a:spLocks noGrp="1" noChangeArrowheads="1"/>
          </p:cNvSpPr>
          <p:nvPr>
            <p:ph idx="1"/>
          </p:nvPr>
        </p:nvSpPr>
        <p:spPr>
          <a:xfrm>
            <a:off x="2089150" y="2190750"/>
            <a:ext cx="9744075" cy="3800475"/>
          </a:xfrm>
        </p:spPr>
        <p:txBody>
          <a:bodyPr>
            <a:noAutofit/>
          </a:bodyPr>
          <a:lstStyle/>
          <a:p>
            <a:pPr marL="288925" indent="-288925">
              <a:defRPr/>
            </a:pPr>
            <a:r>
              <a:rPr lang="en-US" sz="1600" smtClean="0">
                <a:latin typeface="Arial" panose="020B0604020202020204" pitchFamily="34" charset="0"/>
                <a:cs typeface="Arial" panose="020B0604020202020204" pitchFamily="34" charset="0"/>
              </a:rPr>
              <a:t>Rekman </a:t>
            </a:r>
            <a:r>
              <a:rPr lang="en-US" sz="1600">
                <a:latin typeface="Arial" panose="020B0604020202020204" pitchFamily="34" charset="0"/>
                <a:cs typeface="Arial" panose="020B0604020202020204" pitchFamily="34" charset="0"/>
              </a:rPr>
              <a:t>J, Gofton W, Dudek N, Gofton T, Hamstra S. Entrustability anchor scales: outlining their usefulness for clinical competency based assessment. </a:t>
            </a:r>
            <a:r>
              <a:rPr lang="en-US" sz="1600" i="1">
                <a:latin typeface="Arial" panose="020B0604020202020204" pitchFamily="34" charset="0"/>
                <a:cs typeface="Arial" panose="020B0604020202020204" pitchFamily="34" charset="0"/>
              </a:rPr>
              <a:t>Academic </a:t>
            </a:r>
            <a:r>
              <a:rPr lang="en-US" sz="1600" i="1" smtClean="0">
                <a:latin typeface="Arial" panose="020B0604020202020204" pitchFamily="34" charset="0"/>
                <a:cs typeface="Arial" panose="020B0604020202020204" pitchFamily="34" charset="0"/>
              </a:rPr>
              <a:t>Medicine</a:t>
            </a:r>
            <a:r>
              <a:rPr lang="en-US" sz="1600" smtClean="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2016;91(2):186-190.</a:t>
            </a:r>
          </a:p>
          <a:p>
            <a:pPr marL="288925" indent="-288925">
              <a:defRPr/>
            </a:pPr>
            <a:r>
              <a:rPr lang="en-US" sz="1600">
                <a:latin typeface="Arial" panose="020B0604020202020204" pitchFamily="34" charset="0"/>
                <a:cs typeface="Arial" panose="020B0604020202020204" pitchFamily="34" charset="0"/>
              </a:rPr>
              <a:t>Rekman J, Hamstra S, Dudek N, Wood T, Seabrook C, Gofton W. </a:t>
            </a:r>
            <a:r>
              <a:rPr lang="en-CA" sz="1600">
                <a:latin typeface="Arial" panose="020B0604020202020204" pitchFamily="34" charset="0"/>
                <a:cs typeface="Arial" panose="020B0604020202020204" pitchFamily="34" charset="0"/>
              </a:rPr>
              <a:t>A New Instrument for Assessing Resident Competence in Surgical Clinic: The Ottawa Clinic Assessment Tool (OCAT). </a:t>
            </a:r>
            <a:r>
              <a:rPr lang="en-CA" sz="1600" i="1">
                <a:latin typeface="Arial" panose="020B0604020202020204" pitchFamily="34" charset="0"/>
                <a:cs typeface="Arial" panose="020B0604020202020204" pitchFamily="34" charset="0"/>
              </a:rPr>
              <a:t>Journal of Surgical Education</a:t>
            </a:r>
            <a:r>
              <a:rPr lang="en-CA" sz="1600">
                <a:latin typeface="Arial" panose="020B0604020202020204" pitchFamily="34" charset="0"/>
                <a:cs typeface="Arial" panose="020B0604020202020204" pitchFamily="34" charset="0"/>
              </a:rPr>
              <a:t> 2016;73(4):575-582.  </a:t>
            </a:r>
            <a:endParaRPr lang="en-CA" sz="1600" smtClean="0">
              <a:latin typeface="Arial" panose="020B0604020202020204" pitchFamily="34" charset="0"/>
              <a:cs typeface="Arial" panose="020B0604020202020204" pitchFamily="34" charset="0"/>
            </a:endParaRPr>
          </a:p>
          <a:p>
            <a:pPr marL="288925" indent="-288925">
              <a:defRPr/>
            </a:pPr>
            <a:r>
              <a:rPr lang="en-US" sz="1600" smtClean="0">
                <a:latin typeface="Arial" panose="020B0604020202020204" pitchFamily="34" charset="0"/>
                <a:cs typeface="Arial" panose="020B0604020202020204" pitchFamily="34" charset="0"/>
              </a:rPr>
              <a:t>Regehr </a:t>
            </a:r>
            <a:r>
              <a:rPr lang="en-US" sz="1600">
                <a:latin typeface="Arial" panose="020B0604020202020204" pitchFamily="34" charset="0"/>
                <a:cs typeface="Arial" panose="020B0604020202020204" pitchFamily="34" charset="0"/>
              </a:rPr>
              <a:t>G, Bogo M, Regehr C, Power R. </a:t>
            </a:r>
            <a:r>
              <a:rPr lang="en-US" sz="1600" smtClean="0">
                <a:latin typeface="Arial" panose="020B0604020202020204" pitchFamily="34" charset="0"/>
                <a:cs typeface="Arial" panose="020B0604020202020204" pitchFamily="34" charset="0"/>
              </a:rPr>
              <a:t>Can </a:t>
            </a:r>
            <a:r>
              <a:rPr lang="en-US" sz="1600">
                <a:latin typeface="Arial" panose="020B0604020202020204" pitchFamily="34" charset="0"/>
                <a:cs typeface="Arial" panose="020B0604020202020204" pitchFamily="34" charset="0"/>
              </a:rPr>
              <a:t>we build a better mousetrap? </a:t>
            </a:r>
            <a:r>
              <a:rPr lang="en-US" sz="1600" smtClean="0">
                <a:latin typeface="Arial" panose="020B0604020202020204" pitchFamily="34" charset="0"/>
                <a:cs typeface="Arial" panose="020B0604020202020204" pitchFamily="34" charset="0"/>
              </a:rPr>
              <a:t>Improving </a:t>
            </a:r>
            <a:r>
              <a:rPr lang="en-US" sz="1600">
                <a:latin typeface="Arial" panose="020B0604020202020204" pitchFamily="34" charset="0"/>
                <a:cs typeface="Arial" panose="020B0604020202020204" pitchFamily="34" charset="0"/>
              </a:rPr>
              <a:t>the measures of practice performance in the field practicum. </a:t>
            </a:r>
            <a:r>
              <a:rPr lang="en-US" sz="1600" i="1" smtClean="0">
                <a:latin typeface="Arial" panose="020B0604020202020204" pitchFamily="34" charset="0"/>
                <a:cs typeface="Arial" panose="020B0604020202020204" pitchFamily="34" charset="0"/>
              </a:rPr>
              <a:t>Journal </a:t>
            </a:r>
            <a:r>
              <a:rPr lang="en-US" sz="1600" i="1">
                <a:latin typeface="Arial" panose="020B0604020202020204" pitchFamily="34" charset="0"/>
                <a:cs typeface="Arial" panose="020B0604020202020204" pitchFamily="34" charset="0"/>
              </a:rPr>
              <a:t>of Social Work </a:t>
            </a:r>
            <a:r>
              <a:rPr lang="en-US" sz="1600" i="1" smtClean="0">
                <a:latin typeface="Arial" panose="020B0604020202020204" pitchFamily="34" charset="0"/>
                <a:cs typeface="Arial" panose="020B0604020202020204" pitchFamily="34" charset="0"/>
              </a:rPr>
              <a:t>Education</a:t>
            </a:r>
            <a:r>
              <a:rPr lang="en-US" sz="1600" smtClean="0">
                <a:latin typeface="Arial" panose="020B0604020202020204" pitchFamily="34" charset="0"/>
                <a:cs typeface="Arial" panose="020B0604020202020204" pitchFamily="34" charset="0"/>
              </a:rPr>
              <a:t> 2007;43:327-343</a:t>
            </a:r>
            <a:r>
              <a:rPr lang="en-US" sz="1600">
                <a:latin typeface="Arial" panose="020B0604020202020204" pitchFamily="34" charset="0"/>
                <a:cs typeface="Arial" panose="020B0604020202020204" pitchFamily="34" charset="0"/>
              </a:rPr>
              <a:t>. </a:t>
            </a:r>
            <a:endParaRPr lang="en-US" sz="1600" smtClean="0">
              <a:latin typeface="Arial" panose="020B0604020202020204" pitchFamily="34" charset="0"/>
              <a:cs typeface="Arial" panose="020B0604020202020204" pitchFamily="34" charset="0"/>
            </a:endParaRPr>
          </a:p>
          <a:p>
            <a:pPr marL="288925" indent="-288925">
              <a:defRPr/>
            </a:pPr>
            <a:r>
              <a:rPr lang="en-US" altLang="en-US" sz="1600">
                <a:latin typeface="Arial" panose="020B0604020202020204" pitchFamily="34" charset="0"/>
                <a:ea typeface="ＭＳ Ｐゴシック" panose="020B0600070205080204" pitchFamily="34" charset="-128"/>
                <a:cs typeface="Arial" panose="020B0604020202020204" pitchFamily="34" charset="0"/>
              </a:rPr>
              <a:t>Regehr &amp; Eva. Self-assessment, Self-direction, and the Self-regulating Professional. </a:t>
            </a:r>
            <a:r>
              <a:rPr lang="en-US" altLang="en-US" sz="1600" i="1">
                <a:latin typeface="Arial" panose="020B0604020202020204" pitchFamily="34" charset="0"/>
                <a:ea typeface="ＭＳ Ｐゴシック" panose="020B0600070205080204" pitchFamily="34" charset="-128"/>
                <a:cs typeface="Arial" panose="020B0604020202020204" pitchFamily="34" charset="0"/>
              </a:rPr>
              <a:t>Clinical Orthopedics and Related Research</a:t>
            </a:r>
            <a:r>
              <a:rPr lang="en-US" altLang="en-US" sz="1600">
                <a:latin typeface="Arial" panose="020B0604020202020204" pitchFamily="34" charset="0"/>
                <a:ea typeface="ＭＳ Ｐゴシック" panose="020B0600070205080204" pitchFamily="34" charset="-128"/>
                <a:cs typeface="Arial" panose="020B0604020202020204" pitchFamily="34" charset="0"/>
              </a:rPr>
              <a:t> 2006;449:34-38</a:t>
            </a:r>
            <a:endParaRPr lang="en-US" sz="1600">
              <a:latin typeface="Arial" panose="020B0604020202020204" pitchFamily="34" charset="0"/>
              <a:cs typeface="Arial" panose="020B0604020202020204" pitchFamily="34" charset="0"/>
            </a:endParaRPr>
          </a:p>
          <a:p>
            <a:pPr marL="288925" indent="-288925">
              <a:defRPr/>
            </a:pPr>
            <a:r>
              <a:rPr lang="en-US" altLang="en-US" sz="1600">
                <a:latin typeface="Arial" panose="020B0604020202020204" pitchFamily="34" charset="0"/>
                <a:cs typeface="Arial" panose="020B0604020202020204" pitchFamily="34" charset="0"/>
              </a:rPr>
              <a:t>Rolfe I, McPherson J. Formative assessment; how am I doing? </a:t>
            </a:r>
            <a:r>
              <a:rPr lang="en-US" altLang="en-US" sz="1600" i="1">
                <a:latin typeface="Arial" panose="020B0604020202020204" pitchFamily="34" charset="0"/>
                <a:cs typeface="Arial" panose="020B0604020202020204" pitchFamily="34" charset="0"/>
              </a:rPr>
              <a:t>Lancet</a:t>
            </a:r>
            <a:r>
              <a:rPr lang="en-US" altLang="en-US" sz="1600">
                <a:latin typeface="Arial" panose="020B0604020202020204" pitchFamily="34" charset="0"/>
                <a:cs typeface="Arial" panose="020B0604020202020204" pitchFamily="34" charset="0"/>
              </a:rPr>
              <a:t> 1995;345:837-839. </a:t>
            </a:r>
            <a:endParaRPr lang="en-US" altLang="en-US" sz="1600" smtClean="0">
              <a:latin typeface="Arial" panose="020B0604020202020204" pitchFamily="34" charset="0"/>
              <a:cs typeface="Arial" panose="020B0604020202020204" pitchFamily="34" charset="0"/>
            </a:endParaRPr>
          </a:p>
          <a:p>
            <a:pPr marL="288925" indent="-288925">
              <a:defRPr/>
            </a:pPr>
            <a:r>
              <a:rPr lang="en-CA" altLang="en-US" sz="1600" smtClean="0">
                <a:latin typeface="Arial" panose="020B0604020202020204" pitchFamily="34" charset="0"/>
                <a:cs typeface="Arial" panose="020B0604020202020204" pitchFamily="34" charset="0"/>
              </a:rPr>
              <a:t>Sargeant J, Mann K. Feedback in medical education: skills for improving learner performance. In: Cantillon P, Wood D, editors. </a:t>
            </a:r>
            <a:r>
              <a:rPr lang="en-CA" altLang="en-US" sz="1600" i="1" smtClean="0">
                <a:latin typeface="Arial" panose="020B0604020202020204" pitchFamily="34" charset="0"/>
                <a:cs typeface="Arial" panose="020B0604020202020204" pitchFamily="34" charset="0"/>
              </a:rPr>
              <a:t>ABC of Learning and Teaching in Medicine</a:t>
            </a:r>
            <a:r>
              <a:rPr lang="en-CA" altLang="en-US" sz="1600" smtClean="0">
                <a:latin typeface="Arial" panose="020B0604020202020204" pitchFamily="34" charset="0"/>
                <a:cs typeface="Arial" panose="020B0604020202020204" pitchFamily="34" charset="0"/>
              </a:rPr>
              <a:t>. Oxford: Blackwell Publishing Ltd.; 2010. </a:t>
            </a:r>
          </a:p>
          <a:p>
            <a:pPr marL="288925" indent="-288925">
              <a:defRPr/>
            </a:pPr>
            <a:r>
              <a:rPr lang="en-US" sz="1600" smtClean="0">
                <a:latin typeface="Arial" panose="020B0604020202020204" pitchFamily="34" charset="0"/>
                <a:cs typeface="Arial" panose="020B0604020202020204" pitchFamily="34" charset="0"/>
              </a:rPr>
              <a:t>Ten Cate O, Scheele F.  Competency-based postgraduate training: can we bridge the gap between theory and clinical practice?  </a:t>
            </a:r>
            <a:r>
              <a:rPr lang="en-US" sz="1600" i="1" smtClean="0">
                <a:latin typeface="Arial" panose="020B0604020202020204" pitchFamily="34" charset="0"/>
                <a:cs typeface="Arial" panose="020B0604020202020204" pitchFamily="34" charset="0"/>
              </a:rPr>
              <a:t>Academic Medicine </a:t>
            </a:r>
            <a:r>
              <a:rPr lang="en-US" sz="1600" smtClean="0">
                <a:latin typeface="Arial" panose="020B0604020202020204" pitchFamily="34" charset="0"/>
                <a:cs typeface="Arial" panose="020B0604020202020204" pitchFamily="34" charset="0"/>
              </a:rPr>
              <a:t>2007;6:542-547.</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p:txBody>
          <a:bodyPr/>
          <a:lstStyle/>
          <a:p>
            <a:pPr eaLnBrk="1" hangingPunct="1">
              <a:defRPr/>
            </a:pPr>
            <a:r>
              <a:rPr lang="fr-CA" altLang="en-US" sz="4000" b="1" smtClean="0">
                <a:latin typeface="Arial" panose="020B0604020202020204" pitchFamily="34" charset="0"/>
                <a:cs typeface="Arial" panose="020B0604020202020204" pitchFamily="34" charset="0"/>
              </a:rPr>
              <a:t>Références</a:t>
            </a:r>
          </a:p>
        </p:txBody>
      </p:sp>
      <p:sp>
        <p:nvSpPr>
          <p:cNvPr id="4" name="Rectangle 3"/>
          <p:cNvSpPr>
            <a:spLocks noGrp="1" noChangeArrowheads="1"/>
          </p:cNvSpPr>
          <p:nvPr>
            <p:ph idx="1"/>
          </p:nvPr>
        </p:nvSpPr>
        <p:spPr/>
        <p:txBody>
          <a:bodyPr>
            <a:normAutofit/>
          </a:bodyPr>
          <a:lstStyle/>
          <a:p>
            <a:pPr marL="288925" indent="-288925">
              <a:defRPr/>
            </a:pPr>
            <a:r>
              <a:rPr lang="en-US" altLang="en-US" sz="1600" smtClean="0">
                <a:latin typeface="Arial" panose="020B0604020202020204" pitchFamily="34" charset="0"/>
                <a:cs typeface="Arial" panose="020B0604020202020204" pitchFamily="34" charset="0"/>
              </a:rPr>
              <a:t>Turnbull J, Gray J, MacFadyen J. Improving in-training evaluation programs. </a:t>
            </a:r>
            <a:r>
              <a:rPr lang="en-US" altLang="en-US" sz="1600" i="1" smtClean="0">
                <a:latin typeface="Arial" panose="020B0604020202020204" pitchFamily="34" charset="0"/>
                <a:cs typeface="Arial" panose="020B0604020202020204" pitchFamily="34" charset="0"/>
              </a:rPr>
              <a:t>Journal of General Internal Medicine</a:t>
            </a:r>
            <a:r>
              <a:rPr lang="en-US" altLang="en-US" sz="1600" smtClean="0">
                <a:latin typeface="Arial" panose="020B0604020202020204" pitchFamily="34" charset="0"/>
                <a:cs typeface="Arial" panose="020B0604020202020204" pitchFamily="34" charset="0"/>
              </a:rPr>
              <a:t> 1998;13:317-323.</a:t>
            </a:r>
          </a:p>
          <a:p>
            <a:pPr marL="288925" indent="-288925">
              <a:defRPr/>
            </a:pPr>
            <a:r>
              <a:rPr lang="en-US" sz="1600">
                <a:latin typeface="Arial" panose="020B0604020202020204" pitchFamily="34" charset="0"/>
                <a:cs typeface="Arial" panose="020B0604020202020204" pitchFamily="34" charset="0"/>
              </a:rPr>
              <a:t>Warm et, Mathis B, Held J, Pai S, Tolentino J, Ashbrook L, Lee C, Lee D, Wood S, Fichtenbaum C, Schauer D, Munyon R, Mueller C. Entrustment and mapping of observable practice activities for resident assessment. </a:t>
            </a:r>
            <a:r>
              <a:rPr lang="en-US" sz="1600" i="1">
                <a:latin typeface="Arial" panose="020B0604020202020204" pitchFamily="34" charset="0"/>
                <a:cs typeface="Arial" panose="020B0604020202020204" pitchFamily="34" charset="0"/>
              </a:rPr>
              <a:t>Journal of General Internal Medicine </a:t>
            </a:r>
            <a:r>
              <a:rPr lang="en-US" sz="1600">
                <a:latin typeface="Arial" panose="020B0604020202020204" pitchFamily="34" charset="0"/>
                <a:cs typeface="Arial" panose="020B0604020202020204" pitchFamily="34" charset="0"/>
              </a:rPr>
              <a:t>2014; 29(8):1177-1182</a:t>
            </a:r>
            <a:endParaRPr lang="en-US" altLang="en-US" sz="1600" smtClean="0">
              <a:latin typeface="Arial" panose="020B0604020202020204" pitchFamily="34" charset="0"/>
              <a:cs typeface="Arial" panose="020B0604020202020204" pitchFamily="34" charset="0"/>
            </a:endParaRPr>
          </a:p>
          <a:p>
            <a:pPr marL="288925" indent="-288925">
              <a:defRPr/>
            </a:pPr>
            <a:r>
              <a:rPr lang="en-US" altLang="en-US" sz="1600" smtClean="0">
                <a:latin typeface="Arial" panose="020B0604020202020204" pitchFamily="34" charset="0"/>
                <a:cs typeface="Arial" panose="020B0604020202020204" pitchFamily="34" charset="0"/>
              </a:rPr>
              <a:t>Watling CJ. Unfulfilled promise, untapped potential: feedback at the crossroads. </a:t>
            </a:r>
            <a:r>
              <a:rPr lang="en-US" altLang="en-US" sz="1600" i="1" smtClean="0">
                <a:latin typeface="Arial" panose="020B0604020202020204" pitchFamily="34" charset="0"/>
                <a:cs typeface="Arial" panose="020B0604020202020204" pitchFamily="34" charset="0"/>
              </a:rPr>
              <a:t>Medical Teacher </a:t>
            </a:r>
            <a:r>
              <a:rPr lang="en-US" altLang="en-US" sz="1600" smtClean="0">
                <a:latin typeface="Arial" panose="020B0604020202020204" pitchFamily="34" charset="0"/>
                <a:cs typeface="Arial" panose="020B0604020202020204" pitchFamily="34" charset="0"/>
              </a:rPr>
              <a:t>2014;36:692-697.</a:t>
            </a:r>
            <a:r>
              <a:rPr lang="en-US" sz="1600" smtClean="0">
                <a:latin typeface="Arial" panose="020B0604020202020204" pitchFamily="34" charset="0"/>
                <a:cs typeface="Arial" panose="020B0604020202020204" pitchFamily="34" charset="0"/>
              </a:rPr>
              <a:t> </a:t>
            </a:r>
          </a:p>
          <a:p>
            <a:pPr marL="288925" indent="-288925">
              <a:defRPr/>
            </a:pPr>
            <a:r>
              <a:rPr lang="en-US" sz="1600" smtClean="0">
                <a:latin typeface="Arial" panose="020B0604020202020204" pitchFamily="34" charset="0"/>
                <a:cs typeface="Arial" panose="020B0604020202020204" pitchFamily="34" charset="0"/>
              </a:rPr>
              <a:t>Weller J, Jones A, Merry A, Jolly B, Saunders D. Investigation of trainee and specialist reactions to the mini-Clinical Evaluation Exercise in anesthesia: implications for implementation </a:t>
            </a:r>
            <a:r>
              <a:rPr lang="en-US" sz="1600" i="1" smtClean="0">
                <a:latin typeface="Arial" panose="020B0604020202020204" pitchFamily="34" charset="0"/>
                <a:cs typeface="Arial" panose="020B0604020202020204" pitchFamily="34" charset="0"/>
              </a:rPr>
              <a:t>British Journal of Anaesthesia </a:t>
            </a:r>
            <a:r>
              <a:rPr lang="en-US" sz="1600" smtClean="0">
                <a:latin typeface="Arial" panose="020B0604020202020204" pitchFamily="34" charset="0"/>
                <a:cs typeface="Arial" panose="020B0604020202020204" pitchFamily="34" charset="0"/>
              </a:rPr>
              <a:t>2014;103:524-536. </a:t>
            </a:r>
          </a:p>
          <a:p>
            <a:pPr marL="288925" indent="-288925">
              <a:defRPr/>
            </a:pPr>
            <a:r>
              <a:rPr lang="en-US" sz="1600" smtClean="0">
                <a:latin typeface="Arial" panose="020B0604020202020204" pitchFamily="34" charset="0"/>
                <a:cs typeface="Arial" panose="020B0604020202020204" pitchFamily="34" charset="0"/>
              </a:rPr>
              <a:t>Voduc </a:t>
            </a:r>
            <a:r>
              <a:rPr lang="en-US" sz="1600">
                <a:latin typeface="Arial" panose="020B0604020202020204" pitchFamily="34" charset="0"/>
                <a:cs typeface="Arial" panose="020B0604020202020204" pitchFamily="34" charset="0"/>
              </a:rPr>
              <a:t>N, Dudek N, Parker CM, Sharma KB, Wood TJ. Development and validation of a bronchoscopy competence assessment tool in a clinical setting. </a:t>
            </a:r>
            <a:r>
              <a:rPr lang="en-US" sz="1600" i="1">
                <a:latin typeface="Arial" panose="020B0604020202020204" pitchFamily="34" charset="0"/>
                <a:cs typeface="Arial" panose="020B0604020202020204" pitchFamily="34" charset="0"/>
              </a:rPr>
              <a:t>Annals of the American Thoracic </a:t>
            </a:r>
            <a:r>
              <a:rPr lang="en-US" sz="1600" i="1" smtClean="0">
                <a:latin typeface="Arial" panose="020B0604020202020204" pitchFamily="34" charset="0"/>
                <a:cs typeface="Arial" panose="020B0604020202020204" pitchFamily="34" charset="0"/>
              </a:rPr>
              <a:t>Society</a:t>
            </a:r>
            <a:r>
              <a:rPr lang="en-US" sz="1600" smtClean="0">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2016;13(4):495-501</a:t>
            </a:r>
            <a:r>
              <a:rPr lang="en-US" sz="1600" smtClean="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76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ltLang="en-US" smtClean="0">
                <a:latin typeface="Arial" panose="020B0604020202020204" pitchFamily="34" charset="0"/>
                <a:cs typeface="Arial" panose="020B0604020202020204" pitchFamily="34" charset="0"/>
              </a:rPr>
              <a:t>Images</a:t>
            </a:r>
            <a:endParaRPr lang="en-US"/>
          </a:p>
        </p:txBody>
      </p:sp>
      <p:sp>
        <p:nvSpPr>
          <p:cNvPr id="4" name="Rectangle 3"/>
          <p:cNvSpPr>
            <a:spLocks noGrp="1" noChangeArrowheads="1"/>
          </p:cNvSpPr>
          <p:nvPr>
            <p:ph idx="1"/>
          </p:nvPr>
        </p:nvSpPr>
        <p:spPr>
          <a:xfrm>
            <a:off x="2088444" y="2190043"/>
            <a:ext cx="9265356" cy="4102269"/>
          </a:xfrm>
        </p:spPr>
        <p:txBody>
          <a:bodyPr>
            <a:normAutofit/>
          </a:bodyPr>
          <a:lstStyle/>
          <a:p>
            <a:r>
              <a:rPr lang="fr-CA" sz="1600" b="1" dirty="0">
                <a:latin typeface="Arial" panose="020B0604020202020204" pitchFamily="34" charset="0"/>
                <a:cs typeface="Arial" panose="020B0604020202020204" pitchFamily="34" charset="0"/>
              </a:rPr>
              <a:t>Diapo </a:t>
            </a:r>
            <a:r>
              <a:rPr lang="fr-CA" sz="1600" b="1" dirty="0" smtClean="0">
                <a:latin typeface="Arial" panose="020B0604020202020204" pitchFamily="34" charset="0"/>
                <a:cs typeface="Arial" panose="020B0604020202020204" pitchFamily="34" charset="0"/>
              </a:rPr>
              <a:t>n</a:t>
            </a:r>
            <a:r>
              <a:rPr lang="fr-CA" sz="1600" b="1" baseline="30000" dirty="0">
                <a:solidFill>
                  <a:prstClr val="black"/>
                </a:solidFill>
                <a:latin typeface="Arial" panose="020B0604020202020204" pitchFamily="34" charset="0"/>
                <a:cs typeface="Arial" panose="020B0604020202020204" pitchFamily="34" charset="0"/>
              </a:rPr>
              <a:t>o</a:t>
            </a:r>
            <a:r>
              <a:rPr lang="fr-CA" sz="1600" b="1" dirty="0" smtClean="0">
                <a:latin typeface="Arial" panose="020B0604020202020204" pitchFamily="34" charset="0"/>
                <a:cs typeface="Arial" panose="020B0604020202020204" pitchFamily="34" charset="0"/>
              </a:rPr>
              <a:t> </a:t>
            </a:r>
            <a:r>
              <a:rPr lang="fr-CA" sz="1600" b="1" dirty="0">
                <a:latin typeface="Arial" panose="020B0604020202020204" pitchFamily="34" charset="0"/>
                <a:cs typeface="Arial" panose="020B0604020202020204" pitchFamily="34" charset="0"/>
              </a:rPr>
              <a:t>8 </a:t>
            </a:r>
            <a:r>
              <a:rPr lang="fr-CA" sz="1600" dirty="0">
                <a:latin typeface="Arial" panose="020B0604020202020204" pitchFamily="34" charset="0"/>
                <a:cs typeface="Arial" panose="020B0604020202020204" pitchFamily="34" charset="0"/>
              </a:rPr>
              <a:t>Titre : </a:t>
            </a:r>
            <a:r>
              <a:rPr lang="fr-CA" sz="1600" dirty="0" err="1">
                <a:latin typeface="Arial" panose="020B0604020202020204" pitchFamily="34" charset="0"/>
                <a:cs typeface="Arial" panose="020B0604020202020204" pitchFamily="34" charset="0"/>
              </a:rPr>
              <a:t>Miller’s</a:t>
            </a:r>
            <a:r>
              <a:rPr lang="fr-CA" sz="1600" dirty="0">
                <a:latin typeface="Arial" panose="020B0604020202020204" pitchFamily="34" charset="0"/>
                <a:cs typeface="Arial" panose="020B0604020202020204" pitchFamily="34" charset="0"/>
              </a:rPr>
              <a:t> </a:t>
            </a:r>
            <a:r>
              <a:rPr lang="fr-CA" sz="1600" dirty="0" err="1">
                <a:latin typeface="Arial" panose="020B0604020202020204" pitchFamily="34" charset="0"/>
                <a:cs typeface="Arial" panose="020B0604020202020204" pitchFamily="34" charset="0"/>
              </a:rPr>
              <a:t>Pyramid</a:t>
            </a:r>
            <a:r>
              <a:rPr lang="fr-CA" sz="1600" dirty="0">
                <a:latin typeface="Arial" panose="020B0604020202020204" pitchFamily="34" charset="0"/>
                <a:cs typeface="Arial" panose="020B0604020202020204" pitchFamily="34" charset="0"/>
              </a:rPr>
              <a:t> of </a:t>
            </a:r>
            <a:r>
              <a:rPr lang="fr-CA" sz="1600" dirty="0" err="1">
                <a:latin typeface="Arial" panose="020B0604020202020204" pitchFamily="34" charset="0"/>
                <a:cs typeface="Arial" panose="020B0604020202020204" pitchFamily="34" charset="0"/>
              </a:rPr>
              <a:t>Clinical</a:t>
            </a:r>
            <a:r>
              <a:rPr lang="fr-CA" sz="1600" dirty="0">
                <a:latin typeface="Arial" panose="020B0604020202020204" pitchFamily="34" charset="0"/>
                <a:cs typeface="Arial" panose="020B0604020202020204" pitchFamily="34" charset="0"/>
              </a:rPr>
              <a:t> Competence; Auteurs : </a:t>
            </a:r>
            <a:r>
              <a:rPr lang="fr-CA" sz="1600" dirty="0" err="1">
                <a:latin typeface="Arial" panose="020B0604020202020204" pitchFamily="34" charset="0"/>
                <a:cs typeface="Arial" panose="020B0604020202020204" pitchFamily="34" charset="0"/>
              </a:rPr>
              <a:t>Mehay</a:t>
            </a:r>
            <a:r>
              <a:rPr lang="fr-CA" sz="1600" dirty="0">
                <a:latin typeface="Arial" panose="020B0604020202020204" pitchFamily="34" charset="0"/>
                <a:cs typeface="Arial" panose="020B0604020202020204" pitchFamily="34" charset="0"/>
              </a:rPr>
              <a:t> R, Burns R; Source : </a:t>
            </a:r>
            <a:r>
              <a:rPr lang="fr-CA" sz="1600" dirty="0" err="1">
                <a:latin typeface="Arial" panose="020B0604020202020204" pitchFamily="34" charset="0"/>
                <a:cs typeface="Arial" panose="020B0604020202020204" pitchFamily="34" charset="0"/>
              </a:rPr>
              <a:t>Mehay</a:t>
            </a:r>
            <a:r>
              <a:rPr lang="fr-CA" sz="1600" dirty="0">
                <a:latin typeface="Arial" panose="020B0604020202020204" pitchFamily="34" charset="0"/>
                <a:cs typeface="Arial" panose="020B0604020202020204" pitchFamily="34" charset="0"/>
              </a:rPr>
              <a:t> R, The Essential </a:t>
            </a:r>
            <a:r>
              <a:rPr lang="fr-CA" sz="1600" dirty="0" err="1">
                <a:latin typeface="Arial" panose="020B0604020202020204" pitchFamily="34" charset="0"/>
                <a:cs typeface="Arial" panose="020B0604020202020204" pitchFamily="34" charset="0"/>
              </a:rPr>
              <a:t>Handbook</a:t>
            </a:r>
            <a:r>
              <a:rPr lang="fr-CA" sz="1600" dirty="0">
                <a:latin typeface="Arial" panose="020B0604020202020204" pitchFamily="34" charset="0"/>
                <a:cs typeface="Arial" panose="020B0604020202020204" pitchFamily="34" charset="0"/>
              </a:rPr>
              <a:t> for GP Training and </a:t>
            </a:r>
            <a:r>
              <a:rPr lang="fr-CA" sz="1600" dirty="0" err="1">
                <a:latin typeface="Arial" panose="020B0604020202020204" pitchFamily="34" charset="0"/>
                <a:cs typeface="Arial" panose="020B0604020202020204" pitchFamily="34" charset="0"/>
              </a:rPr>
              <a:t>Education</a:t>
            </a:r>
            <a:r>
              <a:rPr lang="fr-CA" sz="1600" dirty="0">
                <a:latin typeface="Arial" panose="020B0604020202020204" pitchFamily="34" charset="0"/>
                <a:cs typeface="Arial" panose="020B0604020202020204" pitchFamily="34" charset="0"/>
              </a:rPr>
              <a:t> (</a:t>
            </a:r>
            <a:r>
              <a:rPr lang="fr-CA" sz="1600" dirty="0" err="1">
                <a:latin typeface="Arial" panose="020B0604020202020204" pitchFamily="34" charset="0"/>
                <a:cs typeface="Arial" panose="020B0604020202020204" pitchFamily="34" charset="0"/>
              </a:rPr>
              <a:t>chapter</a:t>
            </a:r>
            <a:r>
              <a:rPr lang="fr-CA" sz="1600" dirty="0">
                <a:latin typeface="Arial" panose="020B0604020202020204" pitchFamily="34" charset="0"/>
                <a:cs typeface="Arial" panose="020B0604020202020204" pitchFamily="34" charset="0"/>
              </a:rPr>
              <a:t> 29: </a:t>
            </a:r>
            <a:r>
              <a:rPr lang="fr-CA" sz="1600" dirty="0" err="1">
                <a:latin typeface="Arial" panose="020B0604020202020204" pitchFamily="34" charset="0"/>
                <a:cs typeface="Arial" panose="020B0604020202020204" pitchFamily="34" charset="0"/>
              </a:rPr>
              <a:t>Assessment</a:t>
            </a:r>
            <a:r>
              <a:rPr lang="fr-CA" sz="1600" dirty="0">
                <a:latin typeface="Arial" panose="020B0604020202020204" pitchFamily="34" charset="0"/>
                <a:cs typeface="Arial" panose="020B0604020202020204" pitchFamily="34" charset="0"/>
              </a:rPr>
              <a:t> and Competence, p414), 2009. Également accessible à l’adresse : http://www.essentialgptrainingbook.com/chapter-29.php</a:t>
            </a:r>
          </a:p>
          <a:p>
            <a:r>
              <a:rPr lang="fr-CA" sz="1600" b="1" dirty="0" smtClean="0">
                <a:latin typeface="Arial" panose="020B0604020202020204" pitchFamily="34" charset="0"/>
                <a:cs typeface="Arial" panose="020B0604020202020204" pitchFamily="34" charset="0"/>
              </a:rPr>
              <a:t>Diapo n</a:t>
            </a:r>
            <a:r>
              <a:rPr lang="fr-CA" sz="1600" b="1" baseline="30000" dirty="0" smtClean="0">
                <a:latin typeface="Arial" panose="020B0604020202020204" pitchFamily="34" charset="0"/>
                <a:cs typeface="Arial" panose="020B0604020202020204" pitchFamily="34" charset="0"/>
              </a:rPr>
              <a:t>o</a:t>
            </a:r>
            <a:r>
              <a:rPr lang="fr-CA" sz="1600" b="1" dirty="0" smtClean="0">
                <a:latin typeface="Arial" panose="020B0604020202020204" pitchFamily="34" charset="0"/>
                <a:cs typeface="Arial" panose="020B0604020202020204" pitchFamily="34" charset="0"/>
              </a:rPr>
              <a:t> 17 </a:t>
            </a:r>
            <a:r>
              <a:rPr lang="fr-CA" sz="1600" dirty="0" smtClean="0">
                <a:latin typeface="Arial" panose="020B0604020202020204" pitchFamily="34" charset="0"/>
                <a:cs typeface="Arial" panose="020B0604020202020204" pitchFamily="34" charset="0"/>
              </a:rPr>
              <a:t>Titre : O-SCORE – Ottawa </a:t>
            </a:r>
            <a:r>
              <a:rPr lang="fr-CA" sz="1600" dirty="0" err="1" smtClean="0">
                <a:latin typeface="Arial" panose="020B0604020202020204" pitchFamily="34" charset="0"/>
                <a:cs typeface="Arial" panose="020B0604020202020204" pitchFamily="34" charset="0"/>
              </a:rPr>
              <a:t>Surgical</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Competency</a:t>
            </a:r>
            <a:r>
              <a:rPr lang="fr-CA" sz="1600" dirty="0" smtClean="0">
                <a:latin typeface="Arial" panose="020B0604020202020204" pitchFamily="34" charset="0"/>
                <a:cs typeface="Arial" panose="020B0604020202020204" pitchFamily="34" charset="0"/>
              </a:rPr>
              <a:t> Operating Room </a:t>
            </a:r>
            <a:r>
              <a:rPr lang="fr-CA" sz="1600" dirty="0" err="1" smtClean="0">
                <a:latin typeface="Arial" panose="020B0604020202020204" pitchFamily="34" charset="0"/>
                <a:cs typeface="Arial" panose="020B0604020202020204" pitchFamily="34" charset="0"/>
              </a:rPr>
              <a:t>Evaluation</a:t>
            </a:r>
            <a:r>
              <a:rPr lang="fr-CA" sz="1600" dirty="0" smtClean="0">
                <a:latin typeface="Arial" panose="020B0604020202020204" pitchFamily="34" charset="0"/>
                <a:cs typeface="Arial" panose="020B0604020202020204" pitchFamily="34" charset="0"/>
              </a:rPr>
              <a:t>; Auteurs : Gofton W, </a:t>
            </a:r>
            <a:r>
              <a:rPr lang="fr-CA" sz="1600" dirty="0" err="1" smtClean="0">
                <a:latin typeface="Arial" panose="020B0604020202020204" pitchFamily="34" charset="0"/>
                <a:cs typeface="Arial" panose="020B0604020202020204" pitchFamily="34" charset="0"/>
              </a:rPr>
              <a:t>Dudek</a:t>
            </a:r>
            <a:r>
              <a:rPr lang="fr-CA" sz="1600" dirty="0" smtClean="0">
                <a:latin typeface="Arial" panose="020B0604020202020204" pitchFamily="34" charset="0"/>
                <a:cs typeface="Arial" panose="020B0604020202020204" pitchFamily="34" charset="0"/>
              </a:rPr>
              <a:t> N, Wood T, </a:t>
            </a:r>
            <a:r>
              <a:rPr lang="fr-CA" sz="1600" dirty="0" err="1" smtClean="0">
                <a:latin typeface="Arial" panose="020B0604020202020204" pitchFamily="34" charset="0"/>
                <a:cs typeface="Arial" panose="020B0604020202020204" pitchFamily="34" charset="0"/>
              </a:rPr>
              <a:t>Balaa</a:t>
            </a:r>
            <a:r>
              <a:rPr lang="fr-CA" sz="1600" dirty="0" smtClean="0">
                <a:latin typeface="Arial" panose="020B0604020202020204" pitchFamily="34" charset="0"/>
                <a:cs typeface="Arial" panose="020B0604020202020204" pitchFamily="34" charset="0"/>
              </a:rPr>
              <a:t> F, </a:t>
            </a:r>
            <a:r>
              <a:rPr lang="fr-CA" sz="1600" dirty="0" err="1" smtClean="0">
                <a:latin typeface="Arial" panose="020B0604020202020204" pitchFamily="34" charset="0"/>
                <a:cs typeface="Arial" panose="020B0604020202020204" pitchFamily="34" charset="0"/>
              </a:rPr>
              <a:t>Hamstra</a:t>
            </a:r>
            <a:r>
              <a:rPr lang="fr-CA" sz="1600" dirty="0" smtClean="0">
                <a:latin typeface="Arial" panose="020B0604020202020204" pitchFamily="34" charset="0"/>
                <a:cs typeface="Arial" panose="020B0604020202020204" pitchFamily="34" charset="0"/>
              </a:rPr>
              <a:t> S. The Ottawa </a:t>
            </a:r>
            <a:r>
              <a:rPr lang="fr-CA" sz="1600" dirty="0" err="1" smtClean="0">
                <a:latin typeface="Arial" panose="020B0604020202020204" pitchFamily="34" charset="0"/>
                <a:cs typeface="Arial" panose="020B0604020202020204" pitchFamily="34" charset="0"/>
              </a:rPr>
              <a:t>Surgical</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Competency</a:t>
            </a:r>
            <a:r>
              <a:rPr lang="fr-CA" sz="1600" dirty="0" smtClean="0">
                <a:latin typeface="Arial" panose="020B0604020202020204" pitchFamily="34" charset="0"/>
                <a:cs typeface="Arial" panose="020B0604020202020204" pitchFamily="34" charset="0"/>
              </a:rPr>
              <a:t> Operating Room </a:t>
            </a:r>
            <a:r>
              <a:rPr lang="fr-CA" sz="1600" dirty="0" err="1" smtClean="0">
                <a:latin typeface="Arial" panose="020B0604020202020204" pitchFamily="34" charset="0"/>
                <a:cs typeface="Arial" panose="020B0604020202020204" pitchFamily="34" charset="0"/>
              </a:rPr>
              <a:t>Evaluation</a:t>
            </a:r>
            <a:r>
              <a:rPr lang="fr-CA" sz="1600" dirty="0" smtClean="0">
                <a:latin typeface="Arial" panose="020B0604020202020204" pitchFamily="34" charset="0"/>
                <a:cs typeface="Arial" panose="020B0604020202020204" pitchFamily="34" charset="0"/>
              </a:rPr>
              <a:t> (O-SCORE): a </a:t>
            </a:r>
            <a:r>
              <a:rPr lang="fr-CA" sz="1600" dirty="0" err="1" smtClean="0">
                <a:latin typeface="Arial" panose="020B0604020202020204" pitchFamily="34" charset="0"/>
                <a:cs typeface="Arial" panose="020B0604020202020204" pitchFamily="34" charset="0"/>
              </a:rPr>
              <a:t>tool</a:t>
            </a:r>
            <a:r>
              <a:rPr lang="fr-CA" sz="1600" dirty="0" smtClean="0">
                <a:latin typeface="Arial" panose="020B0604020202020204" pitchFamily="34" charset="0"/>
                <a:cs typeface="Arial" panose="020B0604020202020204" pitchFamily="34" charset="0"/>
              </a:rPr>
              <a:t> to </a:t>
            </a:r>
            <a:r>
              <a:rPr lang="fr-CA" sz="1600" dirty="0" err="1" smtClean="0">
                <a:latin typeface="Arial" panose="020B0604020202020204" pitchFamily="34" charset="0"/>
                <a:cs typeface="Arial" panose="020B0604020202020204" pitchFamily="34" charset="0"/>
              </a:rPr>
              <a:t>assess</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surgical</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competence</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Academic</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Medicine</a:t>
            </a:r>
            <a:r>
              <a:rPr lang="fr-CA" sz="1600" dirty="0" smtClean="0">
                <a:latin typeface="Arial" panose="020B0604020202020204" pitchFamily="34" charset="0"/>
                <a:cs typeface="Arial" panose="020B0604020202020204" pitchFamily="34" charset="0"/>
              </a:rPr>
              <a:t>. 2012; 87: 1401-1407; Source: </a:t>
            </a:r>
            <a:r>
              <a:rPr lang="fr-CA" sz="1600" dirty="0" err="1" smtClean="0">
                <a:latin typeface="Arial" panose="020B0604020202020204" pitchFamily="34" charset="0"/>
                <a:cs typeface="Arial" panose="020B0604020202020204" pitchFamily="34" charset="0"/>
              </a:rPr>
              <a:t>Academic</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Medicine</a:t>
            </a:r>
            <a:r>
              <a:rPr lang="fr-CA" sz="1600" dirty="0" smtClean="0">
                <a:latin typeface="Arial" panose="020B0604020202020204" pitchFamily="34" charset="0"/>
                <a:cs typeface="Arial" panose="020B0604020202020204" pitchFamily="34" charset="0"/>
              </a:rPr>
              <a:t>. 2012; 87: page 1407 ; Licence : Utilisation autorisée en vertu du contrat de licence (insert #)</a:t>
            </a:r>
          </a:p>
          <a:p>
            <a:r>
              <a:rPr lang="fr-CA" sz="1600" b="1" dirty="0" smtClean="0">
                <a:latin typeface="Arial" panose="020B0604020202020204" pitchFamily="34" charset="0"/>
                <a:cs typeface="Arial" panose="020B0604020202020204" pitchFamily="34" charset="0"/>
              </a:rPr>
              <a:t>Diapos n</a:t>
            </a:r>
            <a:r>
              <a:rPr lang="fr-CA" sz="1600" b="1" baseline="30000" dirty="0" smtClean="0">
                <a:latin typeface="Arial" panose="020B0604020202020204" pitchFamily="34" charset="0"/>
                <a:cs typeface="Arial" panose="020B0604020202020204" pitchFamily="34" charset="0"/>
              </a:rPr>
              <a:t>os</a:t>
            </a:r>
            <a:r>
              <a:rPr lang="fr-CA" sz="1600" b="1" dirty="0" smtClean="0">
                <a:latin typeface="Arial" panose="020B0604020202020204" pitchFamily="34" charset="0"/>
                <a:cs typeface="Arial" panose="020B0604020202020204" pitchFamily="34" charset="0"/>
              </a:rPr>
              <a:t> 19 et 20 </a:t>
            </a:r>
            <a:r>
              <a:rPr lang="fr-CA" sz="1600" dirty="0" smtClean="0">
                <a:latin typeface="Arial" panose="020B0604020202020204" pitchFamily="34" charset="0"/>
                <a:cs typeface="Arial" panose="020B0604020202020204" pitchFamily="34" charset="0"/>
              </a:rPr>
              <a:t>Titre : A New Instrument for </a:t>
            </a:r>
            <a:r>
              <a:rPr lang="fr-CA" sz="1600" dirty="0" err="1" smtClean="0">
                <a:latin typeface="Arial" panose="020B0604020202020204" pitchFamily="34" charset="0"/>
                <a:cs typeface="Arial" panose="020B0604020202020204" pitchFamily="34" charset="0"/>
              </a:rPr>
              <a:t>Assessing</a:t>
            </a:r>
            <a:r>
              <a:rPr lang="fr-CA" sz="1600" dirty="0" smtClean="0">
                <a:latin typeface="Arial" panose="020B0604020202020204" pitchFamily="34" charset="0"/>
                <a:cs typeface="Arial" panose="020B0604020202020204" pitchFamily="34" charset="0"/>
              </a:rPr>
              <a:t> Resident Competence in </a:t>
            </a:r>
            <a:r>
              <a:rPr lang="fr-CA" sz="1600" dirty="0" err="1" smtClean="0">
                <a:latin typeface="Arial" panose="020B0604020202020204" pitchFamily="34" charset="0"/>
                <a:cs typeface="Arial" panose="020B0604020202020204" pitchFamily="34" charset="0"/>
              </a:rPr>
              <a:t>Surgical</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Clinic</a:t>
            </a:r>
            <a:r>
              <a:rPr lang="fr-CA" sz="1600" dirty="0" smtClean="0">
                <a:latin typeface="Arial" panose="020B0604020202020204" pitchFamily="34" charset="0"/>
                <a:cs typeface="Arial" panose="020B0604020202020204" pitchFamily="34" charset="0"/>
              </a:rPr>
              <a:t>: The Ottawa </a:t>
            </a:r>
            <a:r>
              <a:rPr lang="fr-CA" sz="1600" dirty="0" err="1" smtClean="0">
                <a:latin typeface="Arial" panose="020B0604020202020204" pitchFamily="34" charset="0"/>
                <a:cs typeface="Arial" panose="020B0604020202020204" pitchFamily="34" charset="0"/>
              </a:rPr>
              <a:t>Clinic</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Assessment</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Tool</a:t>
            </a:r>
            <a:r>
              <a:rPr lang="fr-CA" sz="1600" dirty="0" smtClean="0">
                <a:latin typeface="Arial" panose="020B0604020202020204" pitchFamily="34" charset="0"/>
                <a:cs typeface="Arial" panose="020B0604020202020204" pitchFamily="34" charset="0"/>
              </a:rPr>
              <a:t> (OCAT); Auteurs : </a:t>
            </a:r>
            <a:r>
              <a:rPr lang="fr-CA" sz="1600" dirty="0" err="1" smtClean="0">
                <a:latin typeface="Arial" panose="020B0604020202020204" pitchFamily="34" charset="0"/>
                <a:cs typeface="Arial" panose="020B0604020202020204" pitchFamily="34" charset="0"/>
              </a:rPr>
              <a:t>Rekman</a:t>
            </a:r>
            <a:r>
              <a:rPr lang="fr-CA" sz="1600" dirty="0" smtClean="0">
                <a:latin typeface="Arial" panose="020B0604020202020204" pitchFamily="34" charset="0"/>
                <a:cs typeface="Arial" panose="020B0604020202020204" pitchFamily="34" charset="0"/>
              </a:rPr>
              <a:t> J, </a:t>
            </a:r>
            <a:r>
              <a:rPr lang="fr-CA" sz="1600" dirty="0" err="1" smtClean="0">
                <a:latin typeface="Arial" panose="020B0604020202020204" pitchFamily="34" charset="0"/>
                <a:cs typeface="Arial" panose="020B0604020202020204" pitchFamily="34" charset="0"/>
              </a:rPr>
              <a:t>Hamstra</a:t>
            </a:r>
            <a:r>
              <a:rPr lang="fr-CA" sz="1600" dirty="0" smtClean="0">
                <a:latin typeface="Arial" panose="020B0604020202020204" pitchFamily="34" charset="0"/>
                <a:cs typeface="Arial" panose="020B0604020202020204" pitchFamily="34" charset="0"/>
              </a:rPr>
              <a:t> S, </a:t>
            </a:r>
            <a:r>
              <a:rPr lang="fr-CA" sz="1600" dirty="0" err="1" smtClean="0">
                <a:latin typeface="Arial" panose="020B0604020202020204" pitchFamily="34" charset="0"/>
                <a:cs typeface="Arial" panose="020B0604020202020204" pitchFamily="34" charset="0"/>
              </a:rPr>
              <a:t>Dudek</a:t>
            </a:r>
            <a:r>
              <a:rPr lang="fr-CA" sz="1600" dirty="0" smtClean="0">
                <a:latin typeface="Arial" panose="020B0604020202020204" pitchFamily="34" charset="0"/>
                <a:cs typeface="Arial" panose="020B0604020202020204" pitchFamily="34" charset="0"/>
              </a:rPr>
              <a:t> N, Wood T; Source: Journal of </a:t>
            </a:r>
            <a:r>
              <a:rPr lang="fr-CA" sz="1600" dirty="0" err="1" smtClean="0">
                <a:latin typeface="Arial" panose="020B0604020202020204" pitchFamily="34" charset="0"/>
                <a:cs typeface="Arial" panose="020B0604020202020204" pitchFamily="34" charset="0"/>
              </a:rPr>
              <a:t>Surgical</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Education</a:t>
            </a:r>
            <a:r>
              <a:rPr lang="fr-CA" sz="1600" dirty="0" smtClean="0">
                <a:latin typeface="Arial" panose="020B0604020202020204" pitchFamily="34" charset="0"/>
                <a:cs typeface="Arial" panose="020B0604020202020204" pitchFamily="34" charset="0"/>
              </a:rPr>
              <a:t> 2016;73(4):575-582. Licence : Utilisation autorisée en vertu du contrat de licence avec Elsevier #40966300748</a:t>
            </a:r>
            <a:r>
              <a:rPr lang="fr-CA" sz="1600" b="1" dirty="0" smtClean="0">
                <a:latin typeface="Arial" panose="020B0604020202020204" pitchFamily="34" charset="0"/>
                <a:cs typeface="Arial" panose="020B0604020202020204" pitchFamily="34" charset="0"/>
              </a:rPr>
              <a:t>94</a:t>
            </a:r>
          </a:p>
          <a:p>
            <a:r>
              <a:rPr lang="fr-CA" sz="1600" b="1" dirty="0" smtClean="0">
                <a:latin typeface="Arial" panose="020B0604020202020204" pitchFamily="34" charset="0"/>
                <a:cs typeface="Arial" panose="020B0604020202020204" pitchFamily="34" charset="0"/>
              </a:rPr>
              <a:t>Diapo n</a:t>
            </a:r>
            <a:r>
              <a:rPr lang="fr-CA" sz="1600" b="1" baseline="30000" dirty="0" smtClean="0">
                <a:latin typeface="Arial" panose="020B0604020202020204" pitchFamily="34" charset="0"/>
                <a:cs typeface="Arial" panose="020B0604020202020204" pitchFamily="34" charset="0"/>
              </a:rPr>
              <a:t>o</a:t>
            </a:r>
            <a:r>
              <a:rPr lang="fr-CA" sz="1600" b="1" dirty="0" smtClean="0">
                <a:latin typeface="Arial" panose="020B0604020202020204" pitchFamily="34" charset="0"/>
                <a:cs typeface="Arial" panose="020B0604020202020204" pitchFamily="34" charset="0"/>
              </a:rPr>
              <a:t> 39 </a:t>
            </a:r>
            <a:r>
              <a:rPr lang="fr-CA" sz="1600" dirty="0" smtClean="0">
                <a:latin typeface="Arial" panose="020B0604020202020204" pitchFamily="34" charset="0"/>
                <a:cs typeface="Arial" panose="020B0604020202020204" pitchFamily="34" charset="0"/>
              </a:rPr>
              <a:t>Titre : Chaton se regardant dans un miroir; </a:t>
            </a:r>
            <a:r>
              <a:rPr lang="fr-CA" sz="1600" dirty="0" smtClean="0">
                <a:solidFill>
                  <a:schemeClr val="accent1"/>
                </a:solidFill>
                <a:latin typeface="Arial" panose="020B0604020202020204" pitchFamily="34" charset="0"/>
                <a:cs typeface="Arial" panose="020B0604020202020204" pitchFamily="34" charset="0"/>
              </a:rPr>
              <a:t>https://s-media-cache-ak0.pinimg.com/originals/7e/f4/44/7ef4444cc45ab35415e22bd2143778d0.jpg </a:t>
            </a:r>
            <a:r>
              <a:rPr lang="fr-CA" sz="1600" dirty="0" smtClean="0">
                <a:latin typeface="Arial" panose="020B0604020202020204" pitchFamily="34" charset="0"/>
                <a:cs typeface="Arial" panose="020B0604020202020204" pitchFamily="34" charset="0"/>
              </a:rPr>
              <a:t>Source : https://www.google.com/</a:t>
            </a:r>
          </a:p>
          <a:p>
            <a:pPr marL="0" indent="0">
              <a:buNone/>
            </a:pPr>
            <a:endParaRPr lang="en-US" sz="1600" dirty="0"/>
          </a:p>
          <a:p>
            <a:endParaRPr lang="en-US" sz="1600" dirty="0"/>
          </a:p>
          <a:p>
            <a:pPr marL="0" indent="0">
              <a:buNone/>
              <a:defRP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907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ltLang="en-US" smtClean="0">
                <a:latin typeface="Arial" panose="020B0604020202020204" pitchFamily="34" charset="0"/>
                <a:cs typeface="Arial" panose="020B0604020202020204" pitchFamily="34" charset="0"/>
              </a:rPr>
              <a:t>Images</a:t>
            </a:r>
            <a:endParaRPr lang="en-US"/>
          </a:p>
        </p:txBody>
      </p:sp>
      <p:sp>
        <p:nvSpPr>
          <p:cNvPr id="4" name="Rectangle 3"/>
          <p:cNvSpPr>
            <a:spLocks noGrp="1" noChangeArrowheads="1"/>
          </p:cNvSpPr>
          <p:nvPr>
            <p:ph idx="1"/>
          </p:nvPr>
        </p:nvSpPr>
        <p:spPr/>
        <p:txBody>
          <a:bodyPr>
            <a:normAutofit/>
          </a:bodyPr>
          <a:lstStyle/>
          <a:p>
            <a:r>
              <a:rPr lang="fr-CA" sz="1600" b="1" dirty="0" smtClean="0">
                <a:latin typeface="Arial" panose="020B0604020202020204" pitchFamily="34" charset="0"/>
                <a:cs typeface="Arial" panose="020B0604020202020204" pitchFamily="34" charset="0"/>
              </a:rPr>
              <a:t>Diapo n</a:t>
            </a:r>
            <a:r>
              <a:rPr lang="fr-CA" sz="1600" b="1" baseline="30000" dirty="0" smtClean="0">
                <a:latin typeface="Arial" panose="020B0604020202020204" pitchFamily="34" charset="0"/>
                <a:cs typeface="Arial" panose="020B0604020202020204" pitchFamily="34" charset="0"/>
              </a:rPr>
              <a:t>o</a:t>
            </a:r>
            <a:r>
              <a:rPr lang="fr-CA" sz="1600" b="1" dirty="0" smtClean="0">
                <a:latin typeface="Arial" panose="020B0604020202020204" pitchFamily="34" charset="0"/>
                <a:cs typeface="Arial" panose="020B0604020202020204" pitchFamily="34" charset="0"/>
              </a:rPr>
              <a:t> 43 – </a:t>
            </a:r>
            <a:r>
              <a:rPr lang="fr-CA" sz="1600" dirty="0" smtClean="0">
                <a:latin typeface="Arial" panose="020B0604020202020204" pitchFamily="34" charset="0"/>
                <a:cs typeface="Arial" panose="020B0604020202020204" pitchFamily="34" charset="0"/>
              </a:rPr>
              <a:t>Titre : Logo - Feedback for future </a:t>
            </a:r>
            <a:r>
              <a:rPr lang="fr-CA" sz="1600" dirty="0" err="1" smtClean="0">
                <a:latin typeface="Arial" panose="020B0604020202020204" pitchFamily="34" charset="0"/>
                <a:cs typeface="Arial" panose="020B0604020202020204" pitchFamily="34" charset="0"/>
              </a:rPr>
              <a:t>learning</a:t>
            </a:r>
            <a:r>
              <a:rPr lang="fr-CA" sz="1600" dirty="0" smtClean="0">
                <a:latin typeface="Arial" panose="020B0604020202020204" pitchFamily="34" charset="0"/>
                <a:cs typeface="Arial" panose="020B0604020202020204" pitchFamily="34" charset="0"/>
              </a:rPr>
              <a:t> ; Auteur : Glasgow </a:t>
            </a:r>
            <a:r>
              <a:rPr lang="fr-CA" sz="1600" dirty="0" err="1" smtClean="0">
                <a:latin typeface="Arial" panose="020B0604020202020204" pitchFamily="34" charset="0"/>
                <a:cs typeface="Arial" panose="020B0604020202020204" pitchFamily="34" charset="0"/>
              </a:rPr>
              <a:t>Caledonian</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University</a:t>
            </a:r>
            <a:r>
              <a:rPr lang="fr-CA" sz="1600" dirty="0" smtClean="0">
                <a:latin typeface="Arial" panose="020B0604020202020204" pitchFamily="34" charset="0"/>
                <a:cs typeface="Arial" panose="020B0604020202020204" pitchFamily="34" charset="0"/>
              </a:rPr>
              <a:t> Source : www.gcu.ac.uk/futureelearning Licence : Autorisation de la Glasgow </a:t>
            </a:r>
            <a:r>
              <a:rPr lang="fr-CA" sz="1600" dirty="0" err="1" smtClean="0">
                <a:latin typeface="Arial" panose="020B0604020202020204" pitchFamily="34" charset="0"/>
                <a:cs typeface="Arial" panose="020B0604020202020204" pitchFamily="34" charset="0"/>
              </a:rPr>
              <a:t>Caledonian</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University</a:t>
            </a:r>
            <a:r>
              <a:rPr lang="fr-CA" sz="1600" dirty="0" smtClean="0">
                <a:latin typeface="Arial" panose="020B0604020202020204" pitchFamily="34" charset="0"/>
                <a:cs typeface="Arial" panose="020B0604020202020204" pitchFamily="34" charset="0"/>
              </a:rPr>
              <a:t> (Feedback for future </a:t>
            </a:r>
            <a:r>
              <a:rPr lang="fr-CA" sz="1600" dirty="0" err="1" smtClean="0">
                <a:latin typeface="Arial" panose="020B0604020202020204" pitchFamily="34" charset="0"/>
                <a:cs typeface="Arial" panose="020B0604020202020204" pitchFamily="34" charset="0"/>
              </a:rPr>
              <a:t>learning</a:t>
            </a:r>
            <a:r>
              <a:rPr lang="fr-CA" sz="1600" dirty="0" smtClean="0">
                <a:latin typeface="Arial" panose="020B0604020202020204" pitchFamily="34" charset="0"/>
                <a:cs typeface="Arial" panose="020B0604020202020204" pitchFamily="34" charset="0"/>
              </a:rPr>
              <a:t> </a:t>
            </a:r>
            <a:r>
              <a:rPr lang="fr-CA" sz="1600" dirty="0" err="1" smtClean="0">
                <a:latin typeface="Arial" panose="020B0604020202020204" pitchFamily="34" charset="0"/>
                <a:cs typeface="Arial" panose="020B0604020202020204" pitchFamily="34" charset="0"/>
              </a:rPr>
              <a:t>project</a:t>
            </a:r>
            <a:r>
              <a:rPr lang="fr-CA" sz="1600" dirty="0" smtClean="0">
                <a:latin typeface="Arial" panose="020B0604020202020204" pitchFamily="34" charset="0"/>
                <a:cs typeface="Arial" panose="020B0604020202020204" pitchFamily="34" charset="0"/>
              </a:rPr>
              <a:t>)</a:t>
            </a:r>
          </a:p>
          <a:p>
            <a:r>
              <a:rPr lang="fr-CA" sz="1600" b="1" dirty="0" smtClean="0">
                <a:latin typeface="Arial" panose="020B0604020202020204" pitchFamily="34" charset="0"/>
                <a:cs typeface="Arial" panose="020B0604020202020204" pitchFamily="34" charset="0"/>
              </a:rPr>
              <a:t>Diapo n</a:t>
            </a:r>
            <a:r>
              <a:rPr lang="fr-CA" sz="1600" b="1" baseline="30000" dirty="0" smtClean="0">
                <a:latin typeface="Arial" panose="020B0604020202020204" pitchFamily="34" charset="0"/>
                <a:cs typeface="Arial" panose="020B0604020202020204" pitchFamily="34" charset="0"/>
              </a:rPr>
              <a:t>o</a:t>
            </a:r>
            <a:r>
              <a:rPr lang="fr-CA" sz="1600" b="1" dirty="0" smtClean="0">
                <a:latin typeface="Arial" panose="020B0604020202020204" pitchFamily="34" charset="0"/>
                <a:cs typeface="Arial" panose="020B0604020202020204" pitchFamily="34" charset="0"/>
              </a:rPr>
              <a:t> 44 – </a:t>
            </a:r>
            <a:r>
              <a:rPr lang="fr-CA" sz="1600" dirty="0" smtClean="0">
                <a:latin typeface="Arial" panose="020B0604020202020204" pitchFamily="34" charset="0"/>
                <a:cs typeface="Arial" panose="020B0604020202020204" pitchFamily="34" charset="0"/>
              </a:rPr>
              <a:t>Titre : </a:t>
            </a:r>
            <a:r>
              <a:rPr lang="fr-CA" sz="1600" dirty="0" err="1" smtClean="0">
                <a:latin typeface="Arial" panose="020B0604020202020204" pitchFamily="34" charset="0"/>
                <a:cs typeface="Arial" panose="020B0604020202020204" pitchFamily="34" charset="0"/>
              </a:rPr>
              <a:t>Lazy</a:t>
            </a:r>
            <a:r>
              <a:rPr lang="fr-CA" sz="1600" dirty="0" smtClean="0">
                <a:latin typeface="Arial" panose="020B0604020202020204" pitchFamily="34" charset="0"/>
                <a:cs typeface="Arial" panose="020B0604020202020204" pitchFamily="34" charset="0"/>
              </a:rPr>
              <a:t> Resident ; Auteur : Shanghai killer </a:t>
            </a:r>
            <a:r>
              <a:rPr lang="fr-CA" sz="1600" dirty="0" err="1" smtClean="0">
                <a:latin typeface="Arial" panose="020B0604020202020204" pitchFamily="34" charset="0"/>
                <a:cs typeface="Arial" panose="020B0604020202020204" pitchFamily="34" charset="0"/>
              </a:rPr>
              <a:t>whale</a:t>
            </a:r>
            <a:r>
              <a:rPr lang="fr-CA" sz="1600" dirty="0" smtClean="0">
                <a:latin typeface="Arial" panose="020B0604020202020204" pitchFamily="34" charset="0"/>
                <a:cs typeface="Arial" panose="020B0604020202020204" pitchFamily="34" charset="0"/>
              </a:rPr>
              <a:t>; extrait de </a:t>
            </a:r>
            <a:r>
              <a:rPr lang="fr-CA" sz="1600" dirty="0" err="1" smtClean="0">
                <a:latin typeface="Arial" panose="020B0604020202020204" pitchFamily="34" charset="0"/>
                <a:cs typeface="Arial" panose="020B0604020202020204" pitchFamily="34" charset="0"/>
              </a:rPr>
              <a:t>Wikimedia</a:t>
            </a:r>
            <a:r>
              <a:rPr lang="fr-CA" sz="1600" dirty="0" smtClean="0">
                <a:latin typeface="Arial" panose="020B0604020202020204" pitchFamily="34" charset="0"/>
                <a:cs typeface="Arial" panose="020B0604020202020204" pitchFamily="34" charset="0"/>
              </a:rPr>
              <a:t> Commons, médiathèque libre. Licence : Attribution - Partage dans les mêmes conditions 3.0 non transposé. </a:t>
            </a:r>
          </a:p>
          <a:p>
            <a:pPr marL="0" indent="0">
              <a:buNone/>
              <a:defRP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99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 doivent faire nos enseignants cliniques de première ligne?</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165132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Coaching en direct : </a:t>
            </a:r>
            <a:br>
              <a:rPr lang="en-CA" smtClean="0"/>
            </a:br>
            <a:r>
              <a:rPr lang="en-CA" smtClean="0"/>
              <a:t>Un processus</a:t>
            </a:r>
          </a:p>
        </p:txBody>
      </p:sp>
      <p:sp>
        <p:nvSpPr>
          <p:cNvPr id="3" name="Content Placeholder 2"/>
          <p:cNvSpPr>
            <a:spLocks noGrp="1"/>
          </p:cNvSpPr>
          <p:nvPr>
            <p:ph idx="1"/>
          </p:nvPr>
        </p:nvSpPr>
        <p:spPr>
          <a:xfrm>
            <a:off x="2088444" y="2190043"/>
            <a:ext cx="9265356" cy="3801181"/>
          </a:xfrm>
        </p:spPr>
        <p:txBody>
          <a:bodyPr/>
          <a:lstStyle/>
          <a:p>
            <a:pPr marL="514350" indent="-514350">
              <a:buClr>
                <a:srgbClr val="F4753C"/>
              </a:buClr>
              <a:buFont typeface="+mj-lt"/>
              <a:buAutoNum type="arabicParenR"/>
            </a:pPr>
            <a:endParaRPr lang="en-CA" sz="2800" b="1" dirty="0" smtClean="0">
              <a:solidFill>
                <a:srgbClr val="F4753C"/>
              </a:solidFill>
            </a:endParaRPr>
          </a:p>
          <a:p>
            <a:pPr marL="514350" indent="-514350">
              <a:buClr>
                <a:srgbClr val="F4753C"/>
              </a:buClr>
              <a:buFont typeface="+mj-lt"/>
              <a:buAutoNum type="arabicParenR"/>
            </a:pPr>
            <a:r>
              <a:rPr lang="en-CA" sz="2800" b="1" dirty="0" smtClean="0">
                <a:solidFill>
                  <a:schemeClr val="accent5">
                    <a:lumMod val="75000"/>
                  </a:schemeClr>
                </a:solidFill>
              </a:rPr>
              <a:t>R</a:t>
            </a:r>
            <a:r>
              <a:rPr lang="en-CA" sz="2800" b="1" dirty="0" smtClean="0">
                <a:solidFill>
                  <a:srgbClr val="F4753C"/>
                </a:solidFill>
              </a:rPr>
              <a:t>APPORT</a:t>
            </a:r>
          </a:p>
          <a:p>
            <a:pPr marL="514350" indent="-514350">
              <a:buClr>
                <a:srgbClr val="F4753C"/>
              </a:buClr>
              <a:buFont typeface="+mj-lt"/>
              <a:buAutoNum type="arabicParenR"/>
            </a:pPr>
            <a:r>
              <a:rPr lang="en-CA" sz="2800" b="1" dirty="0" smtClean="0">
                <a:solidFill>
                  <a:srgbClr val="2F2DB5"/>
                </a:solidFill>
              </a:rPr>
              <a:t>A</a:t>
            </a:r>
            <a:r>
              <a:rPr lang="en-CA" sz="2800" b="1" dirty="0" smtClean="0">
                <a:solidFill>
                  <a:srgbClr val="F4753C"/>
                </a:solidFill>
              </a:rPr>
              <a:t>TTENTES</a:t>
            </a:r>
          </a:p>
          <a:p>
            <a:pPr marL="514350" indent="-514350">
              <a:buClr>
                <a:srgbClr val="F4753C"/>
              </a:buClr>
              <a:buFont typeface="+mj-lt"/>
              <a:buAutoNum type="arabicParenR"/>
            </a:pPr>
            <a:r>
              <a:rPr lang="en-CA" sz="2800" b="1" dirty="0" smtClean="0">
                <a:solidFill>
                  <a:schemeClr val="accent5">
                    <a:lumMod val="75000"/>
                  </a:schemeClr>
                </a:solidFill>
              </a:rPr>
              <a:t>O</a:t>
            </a:r>
            <a:r>
              <a:rPr lang="en-CA" sz="2800" b="1" dirty="0" smtClean="0">
                <a:solidFill>
                  <a:srgbClr val="F4753C"/>
                </a:solidFill>
              </a:rPr>
              <a:t>BSERVATION</a:t>
            </a:r>
          </a:p>
          <a:p>
            <a:pPr marL="514350" indent="-514350">
              <a:buClr>
                <a:srgbClr val="F4753C"/>
              </a:buClr>
              <a:buFont typeface="+mj-lt"/>
              <a:buAutoNum type="arabicParenR"/>
            </a:pPr>
            <a:r>
              <a:rPr lang="en-CA" sz="2800" b="1" dirty="0" smtClean="0">
                <a:solidFill>
                  <a:schemeClr val="accent5">
                    <a:lumMod val="75000"/>
                  </a:schemeClr>
                </a:solidFill>
              </a:rPr>
              <a:t>C</a:t>
            </a:r>
            <a:r>
              <a:rPr lang="en-CA" sz="2800" b="1" dirty="0" smtClean="0">
                <a:solidFill>
                  <a:srgbClr val="F4753C"/>
                </a:solidFill>
              </a:rPr>
              <a:t>OACHING</a:t>
            </a:r>
            <a:endParaRPr lang="en-CA" sz="2800" b="1" dirty="0" smtClean="0">
              <a:solidFill>
                <a:srgbClr val="F4753C"/>
              </a:solidFill>
            </a:endParaRPr>
          </a:p>
          <a:p>
            <a:pPr marL="514350" indent="-514350">
              <a:buClr>
                <a:srgbClr val="F4753C"/>
              </a:buClr>
              <a:buFont typeface="+mj-lt"/>
              <a:buAutoNum type="arabicParenR"/>
            </a:pPr>
            <a:r>
              <a:rPr lang="en-CA" sz="2800" b="1" dirty="0" smtClean="0">
                <a:solidFill>
                  <a:schemeClr val="accent5">
                    <a:lumMod val="75000"/>
                  </a:schemeClr>
                </a:solidFill>
              </a:rPr>
              <a:t>D</a:t>
            </a:r>
            <a:r>
              <a:rPr lang="en-CA" sz="2800" b="1" dirty="0" smtClean="0">
                <a:solidFill>
                  <a:srgbClr val="F4753C"/>
                </a:solidFill>
              </a:rPr>
              <a:t>OCUMENTATION</a:t>
            </a:r>
          </a:p>
          <a:p>
            <a:pPr marL="514350" indent="-514350">
              <a:buNone/>
            </a:pPr>
            <a:endParaRPr lang="en-CA" sz="2800" b="1" dirty="0" smtClean="0">
              <a:solidFill>
                <a:srgbClr val="F4753C"/>
              </a:solidFill>
            </a:endParaRPr>
          </a:p>
          <a:p>
            <a:endParaRPr lang="en-CA" dirty="0">
              <a:solidFill>
                <a:srgbClr val="F39C3D"/>
              </a:solidFill>
            </a:endParaRPr>
          </a:p>
        </p:txBody>
      </p:sp>
      <p:sp>
        <p:nvSpPr>
          <p:cNvPr id="4" name="TextBox 3"/>
          <p:cNvSpPr txBox="1"/>
          <p:nvPr/>
        </p:nvSpPr>
        <p:spPr>
          <a:xfrm>
            <a:off x="3874456" y="5052847"/>
            <a:ext cx="4443089" cy="1433993"/>
          </a:xfrm>
          <a:prstGeom prst="rect">
            <a:avLst/>
          </a:prstGeom>
          <a:noFill/>
        </p:spPr>
        <p:txBody>
          <a:bodyPr wrap="square" rtlCol="0">
            <a:spAutoFit/>
          </a:bodyPr>
          <a:lstStyle/>
          <a:p>
            <a:pPr algn="ctr"/>
            <a:r>
              <a:rPr lang="en-CA" sz="8800" b="1" smtClean="0">
                <a:solidFill>
                  <a:srgbClr val="4472C4">
                    <a:lumMod val="75000"/>
                  </a:srgbClr>
                </a:solidFill>
              </a:rPr>
              <a:t>RA-OCD</a:t>
            </a:r>
          </a:p>
        </p:txBody>
      </p:sp>
      <p:sp>
        <p:nvSpPr>
          <p:cNvPr id="5" name="Slide Number Placeholder 4"/>
          <p:cNvSpPr>
            <a:spLocks noGrp="1"/>
          </p:cNvSpPr>
          <p:nvPr>
            <p:ph type="sldNum" sz="quarter" idx="12"/>
          </p:nvPr>
        </p:nvSpPr>
        <p:spPr/>
        <p:txBody>
          <a:bodyPr/>
          <a:lstStyle/>
          <a:p>
            <a:fld id="{B035A847-A378-904F-ACB7-6E9049E7A8F5}" type="slidenum">
              <a:rPr lang="en-US" smtClean="0"/>
              <a:t>7</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013" y="3190672"/>
            <a:ext cx="2954998" cy="2821953"/>
          </a:xfrm>
          <a:prstGeom prst="rect">
            <a:avLst/>
          </a:prstGeom>
        </p:spPr>
      </p:pic>
    </p:spTree>
    <p:custDataLst>
      <p:tags r:id="rId1"/>
    </p:custDataLst>
    <p:extLst>
      <p:ext uri="{BB962C8B-B14F-4D97-AF65-F5344CB8AC3E}">
        <p14:creationId xmlns:p14="http://schemas.microsoft.com/office/powerpoint/2010/main" val="140171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Où se situe l’« évaluation »?</a:t>
            </a:r>
            <a:endParaRPr lang="en-CA" dirty="0"/>
          </a:p>
        </p:txBody>
      </p:sp>
      <p:sp>
        <p:nvSpPr>
          <p:cNvPr id="3" name="Content Placeholder 2"/>
          <p:cNvSpPr>
            <a:spLocks noGrp="1"/>
          </p:cNvSpPr>
          <p:nvPr>
            <p:ph idx="1"/>
          </p:nvPr>
        </p:nvSpPr>
        <p:spPr>
          <a:xfrm>
            <a:off x="6633274" y="2190043"/>
            <a:ext cx="4720525" cy="3801181"/>
          </a:xfrm>
        </p:spPr>
        <p:txBody>
          <a:bodyPr/>
          <a:lstStyle/>
          <a:p>
            <a:pPr lvl="0">
              <a:defRPr/>
            </a:pPr>
            <a:r>
              <a:rPr lang="fr-CA" altLang="en-US" sz="1800" dirty="0">
                <a:solidFill>
                  <a:prstClr val="black"/>
                </a:solidFill>
                <a:latin typeface="Arial" panose="020B0604020202020204" pitchFamily="34" charset="0"/>
                <a:cs typeface="Arial" panose="020B0604020202020204" pitchFamily="34" charset="0"/>
              </a:rPr>
              <a:t>Offrir le </a:t>
            </a:r>
            <a:r>
              <a:rPr lang="fr-CA" altLang="en-US" sz="1800" b="1" dirty="0">
                <a:solidFill>
                  <a:prstClr val="black"/>
                </a:solidFill>
                <a:latin typeface="Arial" panose="020B0604020202020204" pitchFamily="34" charset="0"/>
                <a:cs typeface="Arial" panose="020B0604020202020204" pitchFamily="34" charset="0"/>
              </a:rPr>
              <a:t>C</a:t>
            </a:r>
            <a:r>
              <a:rPr lang="fr-CA" altLang="en-US" sz="1800" dirty="0" smtClean="0">
                <a:solidFill>
                  <a:prstClr val="black"/>
                </a:solidFill>
                <a:latin typeface="Arial" panose="020B0604020202020204" pitchFamily="34" charset="0"/>
                <a:cs typeface="Arial" panose="020B0604020202020204" pitchFamily="34" charset="0"/>
              </a:rPr>
              <a:t>oaching </a:t>
            </a:r>
            <a:endParaRPr lang="fr-CA" altLang="en-US" sz="1800" dirty="0">
              <a:solidFill>
                <a:prstClr val="black"/>
              </a:solidFill>
              <a:latin typeface="Arial" panose="020B0604020202020204" pitchFamily="34" charset="0"/>
              <a:cs typeface="Arial" panose="020B0604020202020204" pitchFamily="34" charset="0"/>
            </a:endParaRPr>
          </a:p>
          <a:p>
            <a:pPr lvl="1">
              <a:defRPr/>
            </a:pPr>
            <a:r>
              <a:rPr lang="fr-CA" altLang="en-US" sz="1500" dirty="0">
                <a:solidFill>
                  <a:prstClr val="black"/>
                </a:solidFill>
                <a:latin typeface="Arial" panose="020B0604020202020204" pitchFamily="34" charset="0"/>
                <a:cs typeface="Arial" panose="020B0604020202020204" pitchFamily="34" charset="0"/>
              </a:rPr>
              <a:t>Indiquer ce qui a été bien fait, ce qui doit être amélioré, etc.</a:t>
            </a:r>
          </a:p>
          <a:p>
            <a:pPr lvl="1">
              <a:defRPr/>
            </a:pPr>
            <a:r>
              <a:rPr lang="fr-CA" altLang="en-US" sz="1500" dirty="0">
                <a:solidFill>
                  <a:prstClr val="black"/>
                </a:solidFill>
                <a:latin typeface="Arial" panose="020B0604020202020204" pitchFamily="34" charset="0"/>
                <a:cs typeface="Arial" panose="020B0604020202020204" pitchFamily="34" charset="0"/>
              </a:rPr>
              <a:t>Fournir des renseignements normatifs </a:t>
            </a:r>
          </a:p>
          <a:p>
            <a:pPr lvl="1">
              <a:defRPr/>
            </a:pPr>
            <a:r>
              <a:rPr lang="fr-CA" altLang="en-US" sz="1500" dirty="0">
                <a:solidFill>
                  <a:prstClr val="black"/>
                </a:solidFill>
                <a:latin typeface="Arial" panose="020B0604020202020204" pitchFamily="34" charset="0"/>
                <a:cs typeface="Arial" panose="020B0604020202020204" pitchFamily="34" charset="0"/>
              </a:rPr>
              <a:t>Indiquer comment s’améliorer</a:t>
            </a:r>
          </a:p>
          <a:p>
            <a:pPr lvl="0">
              <a:defRPr/>
            </a:pPr>
            <a:endParaRPr lang="fr-CA" altLang="en-US" sz="900" dirty="0">
              <a:solidFill>
                <a:prstClr val="black"/>
              </a:solidFill>
              <a:latin typeface="Arial" panose="020B0604020202020204" pitchFamily="34" charset="0"/>
              <a:cs typeface="Arial" panose="020B0604020202020204" pitchFamily="34" charset="0"/>
            </a:endParaRPr>
          </a:p>
          <a:p>
            <a:pPr lvl="0">
              <a:defRPr/>
            </a:pPr>
            <a:r>
              <a:rPr lang="fr-CA" altLang="en-US" sz="1800" b="1" dirty="0">
                <a:solidFill>
                  <a:prstClr val="black"/>
                </a:solidFill>
                <a:latin typeface="Arial" panose="020B0604020202020204" pitchFamily="34" charset="0"/>
                <a:cs typeface="Arial" panose="020B0604020202020204" pitchFamily="34" charset="0"/>
              </a:rPr>
              <a:t>D</a:t>
            </a:r>
            <a:r>
              <a:rPr lang="fr-CA" altLang="en-US" sz="1800" dirty="0">
                <a:solidFill>
                  <a:prstClr val="black"/>
                </a:solidFill>
                <a:latin typeface="Arial" panose="020B0604020202020204" pitchFamily="34" charset="0"/>
                <a:cs typeface="Arial" panose="020B0604020202020204" pitchFamily="34" charset="0"/>
              </a:rPr>
              <a:t>ocumenter</a:t>
            </a:r>
          </a:p>
          <a:p>
            <a:pPr lvl="1">
              <a:defRPr/>
            </a:pPr>
            <a:r>
              <a:rPr lang="fr-CA" altLang="en-US" sz="1500" dirty="0">
                <a:solidFill>
                  <a:prstClr val="black"/>
                </a:solidFill>
                <a:latin typeface="Arial" panose="020B0604020202020204" pitchFamily="34" charset="0"/>
                <a:cs typeface="Arial" panose="020B0604020202020204" pitchFamily="34" charset="0"/>
              </a:rPr>
              <a:t>Vous « évaluez » comment la tâche a été exécutée</a:t>
            </a:r>
          </a:p>
          <a:p>
            <a:pPr lvl="2">
              <a:defRPr/>
            </a:pPr>
            <a:r>
              <a:rPr lang="fr-CA" altLang="en-US" sz="1500" dirty="0">
                <a:solidFill>
                  <a:prstClr val="black"/>
                </a:solidFill>
                <a:latin typeface="Arial" panose="020B0604020202020204" pitchFamily="34" charset="0"/>
                <a:cs typeface="Arial" panose="020B0604020202020204" pitchFamily="34" charset="0"/>
              </a:rPr>
              <a:t>L’autonomie est la norme à satisfaire (échelle de confiance)</a:t>
            </a:r>
          </a:p>
          <a:p>
            <a:pPr lvl="1">
              <a:defRPr/>
            </a:pPr>
            <a:r>
              <a:rPr lang="fr-CA" altLang="en-US" sz="1500" dirty="0">
                <a:solidFill>
                  <a:prstClr val="black"/>
                </a:solidFill>
                <a:latin typeface="Arial" panose="020B0604020202020204" pitchFamily="34" charset="0"/>
                <a:cs typeface="Arial" panose="020B0604020202020204" pitchFamily="34" charset="0"/>
              </a:rPr>
              <a:t>Suggestions en vue de s’améliorer</a:t>
            </a:r>
          </a:p>
          <a:p>
            <a:endParaRPr lang="en-CA" dirty="0"/>
          </a:p>
        </p:txBody>
      </p:sp>
      <p:sp>
        <p:nvSpPr>
          <p:cNvPr id="4" name="Content Placeholder 2"/>
          <p:cNvSpPr txBox="1">
            <a:spLocks/>
          </p:cNvSpPr>
          <p:nvPr/>
        </p:nvSpPr>
        <p:spPr>
          <a:xfrm>
            <a:off x="2152651" y="1817986"/>
            <a:ext cx="3511271" cy="4165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6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lang="en-US" altLang="en-US" sz="1275" dirty="0" smtClean="0">
              <a:latin typeface="Arial" panose="020B0604020202020204" pitchFamily="34" charset="0"/>
              <a:cs typeface="Arial" panose="020B0604020202020204" pitchFamily="34" charset="0"/>
            </a:endParaRPr>
          </a:p>
          <a:p>
            <a:pPr>
              <a:defRPr/>
            </a:pPr>
            <a:r>
              <a:rPr lang="fr-CA" altLang="en-US" sz="1800" b="1" dirty="0" smtClean="0">
                <a:latin typeface="Arial" panose="020B0604020202020204" pitchFamily="34" charset="0"/>
                <a:cs typeface="Arial" panose="020B0604020202020204" pitchFamily="34" charset="0"/>
              </a:rPr>
              <a:t>A</a:t>
            </a:r>
            <a:r>
              <a:rPr lang="fr-CA" altLang="en-US" sz="1800" dirty="0" smtClean="0">
                <a:latin typeface="Arial" panose="020B0604020202020204" pitchFamily="34" charset="0"/>
                <a:cs typeface="Arial" panose="020B0604020202020204" pitchFamily="34" charset="0"/>
              </a:rPr>
              <a:t>ttentes</a:t>
            </a:r>
          </a:p>
          <a:p>
            <a:pPr lvl="1">
              <a:defRPr/>
            </a:pPr>
            <a:r>
              <a:rPr lang="fr-CA" altLang="en-US" sz="1500" dirty="0">
                <a:latin typeface="Arial" panose="020B0604020202020204" pitchFamily="34" charset="0"/>
                <a:cs typeface="Arial" panose="020B0604020202020204" pitchFamily="34" charset="0"/>
              </a:rPr>
              <a:t>Orientent l’observation</a:t>
            </a:r>
          </a:p>
          <a:p>
            <a:pPr>
              <a:defRPr/>
            </a:pPr>
            <a:endParaRPr lang="fr-CA" altLang="en-US" sz="900" dirty="0" smtClean="0">
              <a:latin typeface="Arial" panose="020B0604020202020204" pitchFamily="34" charset="0"/>
              <a:cs typeface="Arial" panose="020B0604020202020204" pitchFamily="34" charset="0"/>
            </a:endParaRPr>
          </a:p>
          <a:p>
            <a:pPr>
              <a:defRPr/>
            </a:pPr>
            <a:r>
              <a:rPr lang="fr-CA" altLang="en-US" sz="1800" b="1" dirty="0" smtClean="0">
                <a:latin typeface="Arial" panose="020B0604020202020204" pitchFamily="34" charset="0"/>
                <a:cs typeface="Arial" panose="020B0604020202020204" pitchFamily="34" charset="0"/>
              </a:rPr>
              <a:t>O</a:t>
            </a:r>
            <a:r>
              <a:rPr lang="fr-CA" altLang="en-US" sz="1800" dirty="0" smtClean="0">
                <a:latin typeface="Arial" panose="020B0604020202020204" pitchFamily="34" charset="0"/>
                <a:cs typeface="Arial" panose="020B0604020202020204" pitchFamily="34" charset="0"/>
              </a:rPr>
              <a:t>bserver</a:t>
            </a:r>
          </a:p>
          <a:p>
            <a:pPr lvl="1">
              <a:defRPr/>
            </a:pPr>
            <a:r>
              <a:rPr lang="fr-CA" altLang="en-US" sz="1500" dirty="0" smtClean="0">
                <a:latin typeface="Arial" panose="020B0604020202020204" pitchFamily="34" charset="0"/>
                <a:cs typeface="Arial" panose="020B0604020202020204" pitchFamily="34" charset="0"/>
              </a:rPr>
              <a:t>Prenez une décision à partir de ce que vous avez observé</a:t>
            </a:r>
          </a:p>
          <a:p>
            <a:pPr lvl="2">
              <a:defRPr/>
            </a:pPr>
            <a:r>
              <a:rPr lang="fr-CA" altLang="en-US" sz="1500" dirty="0" smtClean="0">
                <a:latin typeface="Arial" panose="020B0604020202020204" pitchFamily="34" charset="0"/>
                <a:cs typeface="Arial" panose="020B0604020202020204" pitchFamily="34" charset="0"/>
              </a:rPr>
              <a:t>L’apprenant aurait-il pu agir de façon entièrement autonome?</a:t>
            </a:r>
          </a:p>
          <a:p>
            <a:pPr lvl="2">
              <a:defRPr/>
            </a:pPr>
            <a:r>
              <a:rPr lang="fr-CA" altLang="en-US" sz="1500" dirty="0" smtClean="0">
                <a:latin typeface="Arial" panose="020B0604020202020204" pitchFamily="34" charset="0"/>
                <a:cs typeface="Arial" panose="020B0604020202020204" pitchFamily="34" charset="0"/>
              </a:rPr>
              <a:t>Sinon, que devrait-il améliorer?</a:t>
            </a:r>
          </a:p>
          <a:p>
            <a:pPr>
              <a:defRPr/>
            </a:pPr>
            <a:endParaRPr lang="fr-CA" altLang="en-US" sz="900" dirty="0" smtClean="0">
              <a:latin typeface="Arial" panose="020B0604020202020204" pitchFamily="34" charset="0"/>
              <a:cs typeface="Arial" panose="020B0604020202020204" pitchFamily="34" charset="0"/>
            </a:endParaRPr>
          </a:p>
          <a:p>
            <a:pPr>
              <a:defRPr/>
            </a:pPr>
            <a:endParaRPr lang="en-US" altLang="en-US" sz="600" dirty="0" smtClean="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a:p>
            <a:pPr>
              <a:defRPr/>
            </a:pPr>
            <a:endParaRPr lang="en-US" altLang="en-US"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792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pPr>
              <a:defRPr/>
            </a:pPr>
            <a:r>
              <a:rPr lang="en-US" sz="4000" b="1" smtClean="0">
                <a:latin typeface="Arial" panose="020B0604020202020204" pitchFamily="34" charset="0"/>
                <a:cs typeface="Arial" panose="020B0604020202020204" pitchFamily="34" charset="0"/>
              </a:rPr>
              <a:t>Au programme aujourd’hui</a:t>
            </a:r>
          </a:p>
        </p:txBody>
      </p:sp>
      <p:sp>
        <p:nvSpPr>
          <p:cNvPr id="5" name="Content Placeholder 4"/>
          <p:cNvSpPr>
            <a:spLocks noGrp="1"/>
          </p:cNvSpPr>
          <p:nvPr>
            <p:ph idx="1"/>
            <p:custDataLst>
              <p:tags r:id="rId3"/>
            </p:custDataLst>
          </p:nvPr>
        </p:nvSpPr>
        <p:spPr/>
        <p:txBody>
          <a:bodyPr>
            <a:normAutofit/>
          </a:bodyPr>
          <a:lstStyle/>
          <a:p>
            <a:pPr>
              <a:defRPr/>
            </a:pPr>
            <a:r>
              <a:rPr lang="en-US" sz="2600" dirty="0" smtClean="0">
                <a:latin typeface="Arial" panose="020B0604020202020204" pitchFamily="34" charset="0"/>
                <a:cs typeface="Arial" panose="020B0604020202020204" pitchFamily="34" charset="0"/>
              </a:rPr>
              <a:t>Questions </a:t>
            </a:r>
            <a:r>
              <a:rPr lang="en-US" sz="2600" dirty="0" err="1" smtClean="0">
                <a:latin typeface="Arial" panose="020B0604020202020204" pitchFamily="34" charset="0"/>
                <a:cs typeface="Arial" panose="020B0604020202020204" pitchFamily="34" charset="0"/>
              </a:rPr>
              <a:t>liées</a:t>
            </a:r>
            <a:r>
              <a:rPr lang="en-US" sz="2600" dirty="0" smtClean="0">
                <a:latin typeface="Arial" panose="020B0604020202020204" pitchFamily="34" charset="0"/>
                <a:cs typeface="Arial" panose="020B0604020202020204" pitchFamily="34" charset="0"/>
              </a:rPr>
              <a:t> à </a:t>
            </a:r>
            <a:r>
              <a:rPr lang="en-US" sz="2600" dirty="0" err="1" smtClean="0">
                <a:latin typeface="Arial" panose="020B0604020202020204" pitchFamily="34" charset="0"/>
                <a:cs typeface="Arial" panose="020B0604020202020204" pitchFamily="34" charset="0"/>
              </a:rPr>
              <a:t>l’observation</a:t>
            </a:r>
            <a:endParaRPr lang="en-US" sz="2600" dirty="0" smtClean="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defRPr/>
            </a:pPr>
            <a:r>
              <a:rPr lang="en-US" sz="2600" dirty="0" err="1" smtClean="0">
                <a:latin typeface="Arial" panose="020B0604020202020204" pitchFamily="34" charset="0"/>
                <a:cs typeface="Arial" panose="020B0604020202020204" pitchFamily="34" charset="0"/>
              </a:rPr>
              <a:t>Échelles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d’évaluation</a:t>
            </a:r>
            <a:endParaRPr lang="en-US" sz="2600" dirty="0" smtClean="0">
              <a:latin typeface="Arial" panose="020B0604020202020204" pitchFamily="34" charset="0"/>
              <a:cs typeface="Arial" panose="020B0604020202020204" pitchFamily="34" charset="0"/>
            </a:endParaRPr>
          </a:p>
          <a:p>
            <a:pPr>
              <a:defRPr/>
            </a:pPr>
            <a:endParaRPr lang="en-US" sz="2600" dirty="0">
              <a:latin typeface="Arial" panose="020B0604020202020204" pitchFamily="34" charset="0"/>
              <a:cs typeface="Arial" panose="020B0604020202020204" pitchFamily="34" charset="0"/>
            </a:endParaRPr>
          </a:p>
          <a:p>
            <a:pPr>
              <a:defRPr/>
            </a:pPr>
            <a:r>
              <a:rPr lang="fr-CA" dirty="0">
                <a:latin typeface="Arial" panose="020B0604020202020204" pitchFamily="34" charset="0"/>
                <a:cs typeface="Arial" panose="020B0604020202020204" pitchFamily="34" charset="0"/>
              </a:rPr>
              <a:t>Description narrative des </a:t>
            </a:r>
            <a:r>
              <a:rPr lang="fr-CA" dirty="0" smtClean="0">
                <a:latin typeface="Arial" panose="020B0604020202020204" pitchFamily="34" charset="0"/>
                <a:cs typeface="Arial" panose="020B0604020202020204" pitchFamily="34" charset="0"/>
              </a:rPr>
              <a:t>observation</a:t>
            </a:r>
            <a:endParaRPr lang="fr-CA"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54680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3.10.24"/>
  <p:tag name="AS_TITLE" val="Aspose.Slides for .NET 3.5"/>
  <p:tag name="AS_VERSION" val="8.0.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presentation-16-9-modern-templat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Yu Gothic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Yu Gothic"/>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presentation-16-9-modern-template-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9-modern-template" id="{810F693F-AE4B-C34F-A16D-13DD378B59D1}" vid="{F9665FD5-D6FF-2D44-9DFE-476489E458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Yu Gothic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Yu Gothic"/>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presentation-16-9-modern-template-e</Template>
  <TotalTime>2227</TotalTime>
  <Words>5479</Words>
  <Application>Microsoft Office PowerPoint</Application>
  <PresentationFormat>Custom</PresentationFormat>
  <Paragraphs>574</Paragraphs>
  <Slides>59</Slides>
  <Notes>54</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presentation-16-9-modern-template-e</vt:lpstr>
      <vt:lpstr>1_presentation-16-9-modern-template-e</vt:lpstr>
      <vt:lpstr>La CPC Incidences pratiques de l’évaluation en milieu de travail</vt:lpstr>
      <vt:lpstr>Crédits et coordonnées</vt:lpstr>
      <vt:lpstr>Objectifs</vt:lpstr>
      <vt:lpstr>Évaluation</vt:lpstr>
      <vt:lpstr>Défis</vt:lpstr>
      <vt:lpstr>Que doivent faire nos enseignants cliniques de première ligne?</vt:lpstr>
      <vt:lpstr>Coaching en direct :  Un processus</vt:lpstr>
      <vt:lpstr>Où se situe l’« évaluation »?</vt:lpstr>
      <vt:lpstr>Au programme aujourd’hui</vt:lpstr>
      <vt:lpstr>Première partie – Questions liées à l’observation</vt:lpstr>
      <vt:lpstr>Défi important</vt:lpstr>
      <vt:lpstr>Stratégies d’observation</vt:lpstr>
      <vt:lpstr>Qu’en est-il des observations indirectes?</vt:lpstr>
      <vt:lpstr>Qu’en est-il de l’observation indirecte?</vt:lpstr>
      <vt:lpstr>Deuxième partie – Critères de l’échelle d’évaluation</vt:lpstr>
      <vt:lpstr>Critères de l’échelled’évaluation traditionnelle</vt:lpstr>
      <vt:lpstr>Critères de l’échelle d’évaluation</vt:lpstr>
      <vt:lpstr>Outils fondés sur ces critères</vt:lpstr>
      <vt:lpstr>PowerPoint Presentation</vt:lpstr>
      <vt:lpstr>PowerPoint Presentation</vt:lpstr>
      <vt:lpstr>PowerPoint Presentation</vt:lpstr>
      <vt:lpstr>Sont-ils efficaces?</vt:lpstr>
      <vt:lpstr>Autres travaux</vt:lpstr>
      <vt:lpstr>Pourquoi ces échelles semblent-elles fonctionner?</vt:lpstr>
      <vt:lpstr>Faire confiance</vt:lpstr>
      <vt:lpstr>Raisons potentielles</vt:lpstr>
      <vt:lpstr>Comment utiliser ces outils</vt:lpstr>
      <vt:lpstr>Comment utiliser ces outils</vt:lpstr>
      <vt:lpstr>Comment utiliser ces outils</vt:lpstr>
      <vt:lpstr> Recourir à différentes échelles</vt:lpstr>
      <vt:lpstr>Recourir à différentes échelles</vt:lpstr>
      <vt:lpstr>Recourir à différentes échelles</vt:lpstr>
      <vt:lpstr>Recourir à différentes échelles</vt:lpstr>
      <vt:lpstr> Recourir à différentes échelles</vt:lpstr>
      <vt:lpstr> Recourir à différentes échelles</vt:lpstr>
      <vt:lpstr>Troisième partie – Description narrative des observations</vt:lpstr>
      <vt:lpstr>Évaluation qualitative</vt:lpstr>
      <vt:lpstr>Évaluation qualitative</vt:lpstr>
      <vt:lpstr>Les mots plutôt que les chiffres</vt:lpstr>
      <vt:lpstr>Qu’en pensez-vous?</vt:lpstr>
      <vt:lpstr>Comment pourriez-vousaméliorer ce commentaire?</vt:lpstr>
      <vt:lpstr>Commentaires de grande qualité</vt:lpstr>
      <vt:lpstr>Comment rédiger des commentaires descriptifs</vt:lpstr>
      <vt:lpstr>Les comportements– pas les attitudes</vt:lpstr>
      <vt:lpstr>Les comportements – pas les attitudes</vt:lpstr>
      <vt:lpstr>Formulaire d’évaluation narrative</vt:lpstr>
      <vt:lpstr>Commentaires acceptables</vt:lpstr>
      <vt:lpstr>Meilleurs commentaires</vt:lpstr>
      <vt:lpstr>Pratique</vt:lpstr>
      <vt:lpstr>Pratique</vt:lpstr>
      <vt:lpstr>Récapitulatif</vt:lpstr>
      <vt:lpstr>Questions</vt:lpstr>
      <vt:lpstr>Références</vt:lpstr>
      <vt:lpstr>Références</vt:lpstr>
      <vt:lpstr>Références</vt:lpstr>
      <vt:lpstr>Références</vt:lpstr>
      <vt:lpstr>Références</vt:lpstr>
      <vt:lpstr>Images</vt:lpstr>
      <vt:lpstr>Images</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Akinwumi, Olu</dc:creator>
  <cp:lastModifiedBy>Hesson, Tammy</cp:lastModifiedBy>
  <cp:revision>137</cp:revision>
  <cp:lastPrinted>2017-04-26T14:36:25Z</cp:lastPrinted>
  <dcterms:created xsi:type="dcterms:W3CDTF">2016-11-24T16:37:22Z</dcterms:created>
  <dcterms:modified xsi:type="dcterms:W3CDTF">2019-06-24T18:47:01Z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2E80CFCF-4802-4003-A0A4-206445A779BB</vt:lpwstr>
  </property>
  <property fmtid="{D5CDD505-2E9C-101B-9397-08002B2CF9AE}" pid="3" name="ArticulatePath">
    <vt:lpwstr>work-based-assessment-practical-implications-program-directors_Apr2018-f,0</vt:lpwstr>
  </property>
</Properties>
</file>