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419" r:id="rId2"/>
    <p:sldId id="257" r:id="rId3"/>
    <p:sldId id="258" r:id="rId4"/>
    <p:sldId id="295" r:id="rId5"/>
    <p:sldId id="260" r:id="rId6"/>
    <p:sldId id="296" r:id="rId7"/>
    <p:sldId id="262" r:id="rId8"/>
    <p:sldId id="343" r:id="rId9"/>
    <p:sldId id="390" r:id="rId10"/>
    <p:sldId id="356" r:id="rId11"/>
    <p:sldId id="347" r:id="rId12"/>
    <p:sldId id="410" r:id="rId13"/>
    <p:sldId id="414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75" r:id="rId24"/>
    <p:sldId id="391" r:id="rId25"/>
    <p:sldId id="392" r:id="rId26"/>
    <p:sldId id="393" r:id="rId27"/>
    <p:sldId id="394" r:id="rId28"/>
    <p:sldId id="371" r:id="rId29"/>
    <p:sldId id="411" r:id="rId30"/>
    <p:sldId id="346" r:id="rId31"/>
    <p:sldId id="372" r:id="rId32"/>
    <p:sldId id="397" r:id="rId33"/>
    <p:sldId id="398" r:id="rId34"/>
    <p:sldId id="300" r:id="rId35"/>
    <p:sldId id="303" r:id="rId36"/>
    <p:sldId id="395" r:id="rId37"/>
    <p:sldId id="396" r:id="rId38"/>
    <p:sldId id="388" r:id="rId39"/>
    <p:sldId id="399" r:id="rId40"/>
    <p:sldId id="400" r:id="rId41"/>
    <p:sldId id="401" r:id="rId42"/>
    <p:sldId id="412" r:id="rId43"/>
    <p:sldId id="402" r:id="rId44"/>
    <p:sldId id="339" r:id="rId45"/>
    <p:sldId id="340" r:id="rId46"/>
    <p:sldId id="341" r:id="rId47"/>
    <p:sldId id="404" r:id="rId48"/>
    <p:sldId id="403" r:id="rId49"/>
    <p:sldId id="321" r:id="rId50"/>
    <p:sldId id="323" r:id="rId51"/>
    <p:sldId id="418" r:id="rId52"/>
    <p:sldId id="413" r:id="rId53"/>
    <p:sldId id="415" r:id="rId54"/>
    <p:sldId id="416" r:id="rId55"/>
    <p:sldId id="380" r:id="rId56"/>
    <p:sldId id="329" r:id="rId57"/>
    <p:sldId id="405" r:id="rId58"/>
    <p:sldId id="385" r:id="rId59"/>
    <p:sldId id="406" r:id="rId60"/>
    <p:sldId id="297" r:id="rId61"/>
    <p:sldId id="335" r:id="rId62"/>
    <p:sldId id="389" r:id="rId63"/>
    <p:sldId id="333" r:id="rId64"/>
    <p:sldId id="287" r:id="rId65"/>
    <p:sldId id="409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58" autoAdjust="0"/>
  </p:normalViewPr>
  <p:slideViewPr>
    <p:cSldViewPr>
      <p:cViewPr varScale="1">
        <p:scale>
          <a:sx n="99" d="100"/>
          <a:sy n="99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BC8430-3DBE-406C-949D-FD6B2187E596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B0777C-14D1-41DA-B8D3-822E525FF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5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4803-E63E-4A39-92CD-BD53E4FB49A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32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1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6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68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68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29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85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81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61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25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6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69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2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66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21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67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69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85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40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04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9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1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79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62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18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694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18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3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46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5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5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382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9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38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467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786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786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41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786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78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786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69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243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9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 defTabSz="457174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34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963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447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963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FDD-5DCF-47D9-8026-9FFE22E7986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749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95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72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002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618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552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2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250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610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30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317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963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96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74">
              <a:defRPr/>
            </a:pPr>
            <a:endParaRPr lang="en-CA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9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7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6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1295400"/>
            <a:ext cx="9144000" cy="55625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0620" cy="129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310287" y="1"/>
            <a:ext cx="2833714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910620" y="1"/>
            <a:ext cx="3399667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3429000" y="5213350"/>
            <a:ext cx="4795838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Times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312901" y="5088035"/>
            <a:ext cx="5087668" cy="1293701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535" y="5202668"/>
            <a:ext cx="4748491" cy="108065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5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499167"/>
            <a:ext cx="8229600" cy="16028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16" y="5088035"/>
            <a:ext cx="2511552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5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98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32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  <p:sp>
        <p:nvSpPr>
          <p:cNvPr id="1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823" y="1521320"/>
            <a:ext cx="3612929" cy="4525963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>
                <a:solidFill>
                  <a:srgbClr val="5380A4"/>
                </a:solidFill>
                <a:latin typeface="Verdana"/>
                <a:cs typeface="Verdana"/>
              </a:defRPr>
            </a:lvl2pPr>
            <a:lvl3pPr marL="960120" indent="-228600">
              <a:spcBef>
                <a:spcPts val="600"/>
              </a:spcBef>
              <a:spcAft>
                <a:spcPts val="0"/>
              </a:spcAft>
              <a:buFont typeface="Lucida Grande"/>
              <a:buChar char="-"/>
              <a:defRPr sz="1800">
                <a:solidFill>
                  <a:srgbClr val="414F5C"/>
                </a:solidFill>
                <a:latin typeface="Verdana"/>
                <a:cs typeface="Verdana"/>
              </a:defRPr>
            </a:lvl3pPr>
            <a:lvl4pPr marL="1234440">
              <a:spcBef>
                <a:spcPts val="600"/>
              </a:spcBef>
              <a:defRPr sz="1600">
                <a:solidFill>
                  <a:srgbClr val="414F5C"/>
                </a:solidFill>
                <a:latin typeface="Verdana"/>
                <a:cs typeface="Verdana"/>
              </a:defRPr>
            </a:lvl4pPr>
            <a:lvl5pPr marL="1508760" indent="-228600">
              <a:spcBef>
                <a:spcPts val="600"/>
              </a:spcBef>
              <a:buFont typeface="Lucida Grande"/>
              <a:buChar char="-"/>
              <a:defRPr sz="1600">
                <a:solidFill>
                  <a:srgbClr val="414F5C"/>
                </a:solidFill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1320"/>
            <a:ext cx="3665603" cy="4525963"/>
          </a:xfrm>
        </p:spPr>
        <p:txBody>
          <a:bodyPr/>
          <a:lstStyle>
            <a:lvl1pPr>
              <a:spcAft>
                <a:spcPts val="864"/>
              </a:spcAft>
              <a:defRPr sz="240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>
                <a:solidFill>
                  <a:srgbClr val="5380A4"/>
                </a:solidFill>
                <a:latin typeface="Verdana"/>
                <a:cs typeface="Verdana"/>
              </a:defRPr>
            </a:lvl2pPr>
            <a:lvl3pPr marL="960120" indent="-228600">
              <a:spcBef>
                <a:spcPts val="600"/>
              </a:spcBef>
              <a:buFont typeface="Lucida Grande"/>
              <a:buChar char="-"/>
              <a:defRPr sz="1800">
                <a:solidFill>
                  <a:srgbClr val="414F5C"/>
                </a:solidFill>
                <a:latin typeface="Verdana"/>
                <a:cs typeface="Verdana"/>
              </a:defRPr>
            </a:lvl3pPr>
            <a:lvl4pPr marL="1234440">
              <a:spcBef>
                <a:spcPts val="600"/>
              </a:spcBef>
              <a:defRPr sz="1600">
                <a:solidFill>
                  <a:srgbClr val="414F5C"/>
                </a:solidFill>
                <a:latin typeface="Verdana"/>
                <a:cs typeface="Verdana"/>
              </a:defRPr>
            </a:lvl4pPr>
            <a:lvl5pPr marL="1508760" indent="-228600">
              <a:spcBef>
                <a:spcPts val="600"/>
              </a:spcBef>
              <a:buFont typeface="Lucida Grande"/>
              <a:buChar char="-"/>
              <a:defRPr sz="1600">
                <a:solidFill>
                  <a:srgbClr val="414F5C"/>
                </a:solidFill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54026" y="6490446"/>
            <a:ext cx="1603510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65054" y="196111"/>
            <a:ext cx="4950000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1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209B-2B98-45FB-9D4B-0B4C6E34D57F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14AA-13FF-4719-9CA4-84385173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7" r:id="rId16"/>
    <p:sldLayoutId id="2147483678" r:id="rId17"/>
    <p:sldLayoutId id="2147483680" r:id="rId18"/>
    <p:sldLayoutId id="2147483685" r:id="rId19"/>
    <p:sldLayoutId id="2147483686" r:id="rId20"/>
    <p:sldLayoutId id="2147483687" r:id="rId21"/>
    <p:sldLayoutId id="2147483697" r:id="rId22"/>
    <p:sldLayoutId id="2147483698" r:id="rId23"/>
    <p:sldLayoutId id="2147483699" r:id="rId24"/>
    <p:sldLayoutId id="2147483701" r:id="rId25"/>
    <p:sldLayoutId id="2147483702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15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4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  <p:sldLayoutId id="2147483732" r:id="rId46"/>
    <p:sldLayoutId id="2147483733" r:id="rId4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bd@royalcollege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hyperlink" Target="http://www.royalcollege.ca/common/documents/canmeds/framework/canmeds_milestone_guide_sept2014_e.pdf#page=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://www.royalcollege.ca/portal/page/portal/rc/common/documents/canmeds/framework/phase_1_consultation_report_e.pdf" TargetMode="External"/><Relationship Id="rId5" Type="http://schemas.openxmlformats.org/officeDocument/2006/relationships/hyperlink" Target="http://www.royalcollege.ca/portal/page/portal/rc/canmeds/canmeds2015/structure" TargetMode="External"/><Relationship Id="rId4" Type="http://schemas.openxmlformats.org/officeDocument/2006/relationships/hyperlink" Target="http://www.royalcollege.ca/portal/page/portal/rc/common/documents/canmeds/framework/framework_series_1_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jpeg"/><Relationship Id="rId4" Type="http://schemas.openxmlformats.org/officeDocument/2006/relationships/hyperlink" Target="http://www.royalcollege.ca/common/documents/canmeds/framework/canmeds_milestone_guide_sept2014_e.pdf#page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7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jp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37.jpeg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microsoft.com/office/2007/relationships/hdphoto" Target="../media/hdphoto4.wdp"/><Relationship Id="rId9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37.jpeg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microsoft.com/office/2007/relationships/hdphoto" Target="../media/hdphoto4.wdp"/><Relationship Id="rId9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alcollege.ca/portal/page/portal/rc/resources/cbme/implementation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9.jpeg"/><Relationship Id="rId4" Type="http://schemas.openxmlformats.org/officeDocument/2006/relationships/image" Target="../media/image1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jpg"/><Relationship Id="rId4" Type="http://schemas.openxmlformats.org/officeDocument/2006/relationships/image" Target="../media/image1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yalcollege.ca/cbd/resources" TargetMode="External"/><Relationship Id="rId3" Type="http://schemas.openxmlformats.org/officeDocument/2006/relationships/hyperlink" Target="mailto:cbd@royalcollege.ca" TargetMode="External"/><Relationship Id="rId7" Type="http://schemas.openxmlformats.org/officeDocument/2006/relationships/hyperlink" Target="http://www.royalcollege.ca/cbd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linkedin.com/" TargetMode="External"/><Relationship Id="rId5" Type="http://schemas.openxmlformats.org/officeDocument/2006/relationships/hyperlink" Target="https://twitter.com/Royal_College" TargetMode="External"/><Relationship Id="rId4" Type="http://schemas.openxmlformats.org/officeDocument/2006/relationships/hyperlink" Target="http://www.facebook.com/TheRoyalCollege" TargetMode="Externa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Spread the News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This presentation has been developed for </a:t>
            </a:r>
            <a:r>
              <a:rPr lang="en-US" dirty="0" smtClean="0">
                <a:solidFill>
                  <a:schemeClr val="tx1"/>
                </a:solidFill>
              </a:rPr>
              <a:t> your use: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Share </a:t>
            </a:r>
            <a:r>
              <a:rPr lang="en-US" dirty="0">
                <a:solidFill>
                  <a:schemeClr val="tx1"/>
                </a:solidFill>
              </a:rPr>
              <a:t>and/or incorporate these slides as </a:t>
            </a:r>
            <a:r>
              <a:rPr lang="en-US" dirty="0" smtClean="0">
                <a:solidFill>
                  <a:schemeClr val="tx1"/>
                </a:solidFill>
              </a:rPr>
              <a:t>needed</a:t>
            </a:r>
            <a:r>
              <a:rPr lang="en-US" dirty="0">
                <a:solidFill>
                  <a:schemeClr val="tx1"/>
                </a:solidFill>
              </a:rPr>
              <a:t>, simply source the Royal </a:t>
            </a:r>
            <a:r>
              <a:rPr lang="en-US" dirty="0" smtClean="0">
                <a:solidFill>
                  <a:schemeClr val="tx1"/>
                </a:solidFill>
              </a:rPr>
              <a:t>College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dirty="0">
                <a:solidFill>
                  <a:schemeClr val="tx1"/>
                </a:solidFill>
              </a:rPr>
              <a:t>text, images and logos contained herein 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>
                <a:solidFill>
                  <a:schemeClr val="tx1"/>
                </a:solidFill>
              </a:rPr>
              <a:t>the property of Royal College of </a:t>
            </a:r>
            <a:r>
              <a:rPr lang="en-US" dirty="0" smtClean="0">
                <a:solidFill>
                  <a:schemeClr val="tx1"/>
                </a:solidFill>
              </a:rPr>
              <a:t> Physicians </a:t>
            </a:r>
            <a:r>
              <a:rPr lang="en-US" dirty="0">
                <a:solidFill>
                  <a:schemeClr val="tx1"/>
                </a:solidFill>
              </a:rPr>
              <a:t>and Surgeons of </a:t>
            </a:r>
            <a:r>
              <a:rPr lang="en-US" dirty="0" smtClean="0">
                <a:solidFill>
                  <a:schemeClr val="tx1"/>
                </a:solidFill>
              </a:rPr>
              <a:t>Canada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r>
              <a:rPr lang="en-US" dirty="0">
                <a:solidFill>
                  <a:schemeClr val="tx1"/>
                </a:solidFill>
              </a:rPr>
              <a:t>? Email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cbd@royalcollege.ca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300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36342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CanMEDS 2015: 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smtClean="0"/>
              <a:t>Is Leading these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 Working Groups (EWGs)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Committee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Advisory Committee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055238"/>
            <a:ext cx="1447800" cy="2003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4070189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Linda Snell</a:t>
            </a:r>
          </a:p>
          <a:p>
            <a:r>
              <a:rPr lang="en-CA" b="1" dirty="0"/>
              <a:t>MD, MHPE, FRCPC, </a:t>
            </a:r>
            <a:r>
              <a:rPr lang="en-CA" b="1" dirty="0" smtClean="0"/>
              <a:t>FACP</a:t>
            </a:r>
            <a:r>
              <a:rPr lang="en-CA" dirty="0" smtClean="0"/>
              <a:t>,</a:t>
            </a:r>
          </a:p>
          <a:p>
            <a:r>
              <a:rPr lang="en-CA" dirty="0"/>
              <a:t>Co-Chair of the CanMEDS 2015 Integration Committee 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405384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Ivy Oandasan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MD</a:t>
            </a:r>
            <a:r>
              <a:rPr lang="en-US" b="1" dirty="0"/>
              <a:t>, MHSc, CCFP, </a:t>
            </a:r>
            <a:r>
              <a:rPr lang="en-US" b="1" dirty="0" smtClean="0"/>
              <a:t>FCFP, </a:t>
            </a:r>
            <a:br>
              <a:rPr lang="en-US" b="1" dirty="0" smtClean="0"/>
            </a:br>
            <a:r>
              <a:rPr lang="en-US" dirty="0"/>
              <a:t>Co-Chair of the CanMEDS 2015 National Advisory </a:t>
            </a:r>
            <a:r>
              <a:rPr lang="en-US" dirty="0" smtClean="0"/>
              <a:t>Committee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2" r="8470" b="20433"/>
          <a:stretch/>
        </p:blipFill>
        <p:spPr>
          <a:xfrm>
            <a:off x="4648200" y="4138450"/>
            <a:ext cx="1503732" cy="18993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6072299"/>
            <a:ext cx="304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Photo courtesy of www.uhnresearch.ca</a:t>
            </a:r>
          </a:p>
        </p:txBody>
      </p:sp>
    </p:spTree>
    <p:extLst>
      <p:ext uri="{BB962C8B-B14F-4D97-AF65-F5344CB8AC3E}">
        <p14:creationId xmlns:p14="http://schemas.microsoft.com/office/powerpoint/2010/main" val="40090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CanMEDS 2015: </a:t>
            </a:r>
            <a:br>
              <a:rPr lang="en-US" dirty="0"/>
            </a:br>
            <a:r>
              <a:rPr lang="en-US" dirty="0" smtClean="0"/>
              <a:t>The Change </a:t>
            </a:r>
            <a:r>
              <a:rPr lang="en-US" dirty="0"/>
              <a:t>L</a:t>
            </a:r>
            <a:r>
              <a:rPr lang="en-US" dirty="0" smtClean="0"/>
              <a:t>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" name="Picture 2" descr="N:\CanMEDS Team\CanMEDS 2015 Project\Planning and project coordination\Org structure\20130524_canmeds_committee_structure_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42132"/>
            <a:ext cx="76962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70" dirty="0"/>
              <a:t>CanMEDS 2015: </a:t>
            </a:r>
            <a:br>
              <a:rPr lang="en-US" spc="-70" dirty="0"/>
            </a:br>
            <a:r>
              <a:rPr lang="en-US" spc="-70" dirty="0"/>
              <a:t>Series I and Series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1"/>
          <p:cNvSpPr>
            <a:spLocks noGrp="1"/>
          </p:cNvSpPr>
          <p:nvPr>
            <p:ph idx="1"/>
          </p:nvPr>
        </p:nvSpPr>
        <p:spPr>
          <a:xfrm>
            <a:off x="579119" y="1854502"/>
            <a:ext cx="8260081" cy="460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Series I (Feb 19) release included</a:t>
            </a:r>
            <a:r>
              <a:rPr lang="en-CA" sz="2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CA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sz="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Draft </a:t>
            </a:r>
            <a:r>
              <a:rPr lang="en-CA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CanMEDS 2015 </a:t>
            </a: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framework</a:t>
            </a:r>
            <a:endParaRPr lang="en-CA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sz="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9 </a:t>
            </a:r>
            <a:r>
              <a:rPr lang="en-CA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EWG </a:t>
            </a: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Reports</a:t>
            </a:r>
            <a:endParaRPr lang="en-CA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sz="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2013 </a:t>
            </a:r>
            <a:r>
              <a:rPr lang="en-CA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Consultation </a:t>
            </a: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Report</a:t>
            </a:r>
            <a:endParaRPr lang="en-CA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sz="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National </a:t>
            </a:r>
            <a:r>
              <a:rPr lang="en-CA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Online </a:t>
            </a: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Survey</a:t>
            </a:r>
            <a:endParaRPr lang="en-CA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CA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Series II (May 2014) release included: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of the </a:t>
            </a:r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CanMEDS Milestones Guide</a:t>
            </a:r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Provided the </a:t>
            </a:r>
            <a:r>
              <a:rPr lang="en-CA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 for the first 2 </a:t>
            </a: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 of CBD adopters</a:t>
            </a:r>
            <a:endParaRPr lang="en-US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Prepared </a:t>
            </a:r>
            <a:r>
              <a:rPr lang="en-CA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changes to </a:t>
            </a: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MAINPORT ePortfolio</a:t>
            </a:r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70" dirty="0"/>
              <a:t>CanMEDS 2015: </a:t>
            </a:r>
            <a:br>
              <a:rPr lang="en-US" spc="-70" dirty="0"/>
            </a:br>
            <a:r>
              <a:rPr lang="en-US" spc="-70" dirty="0"/>
              <a:t>Series </a:t>
            </a:r>
            <a:r>
              <a:rPr lang="en-US" spc="-70" dirty="0" smtClean="0"/>
              <a:t>III </a:t>
            </a:r>
            <a:r>
              <a:rPr lang="en-US" spc="-70" dirty="0"/>
              <a:t>and Series </a:t>
            </a:r>
            <a:r>
              <a:rPr lang="en-US" spc="-70" dirty="0" smtClean="0"/>
              <a:t>IV</a:t>
            </a:r>
            <a:endParaRPr lang="en-US" spc="-7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1"/>
          <p:cNvSpPr>
            <a:spLocks noGrp="1"/>
          </p:cNvSpPr>
          <p:nvPr>
            <p:ph idx="1"/>
          </p:nvPr>
        </p:nvSpPr>
        <p:spPr>
          <a:xfrm>
            <a:off x="579119" y="1854502"/>
            <a:ext cx="8260081" cy="460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Series </a:t>
            </a:r>
            <a:r>
              <a:rPr lang="en-CA" sz="2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 (September 2014) </a:t>
            </a:r>
            <a:r>
              <a:rPr lang="en-CA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release included</a:t>
            </a:r>
            <a:r>
              <a:rPr lang="en-CA" sz="2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CA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sz="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revised draft of the CanMEDS Framework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to maintain the Leader title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change in the scope and format of the </a:t>
            </a:r>
            <a:r>
              <a:rPr lang="en-CA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CanMEDS Milestones Guide</a:t>
            </a:r>
            <a:endParaRPr lang="en-CA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CA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Series IV (March 2015) release included: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penultimate version of the Framework was approved by </a:t>
            </a: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Royal College’s Education Committee, Executive Committee and </a:t>
            </a:r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Council in mid-February 2015.</a:t>
            </a:r>
            <a:endParaRPr lang="en-CA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CanMEDS 2015: What’s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981200"/>
            <a:ext cx="7589184" cy="383857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Overall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Emphasis on overall coherence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Simpler, more direct, language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Integration of </a:t>
            </a:r>
            <a:r>
              <a:rPr lang="en-US" b="1" dirty="0" smtClean="0">
                <a:solidFill>
                  <a:schemeClr val="tx1"/>
                </a:solidFill>
              </a:rPr>
              <a:t>Patient Safety, eHealth, Handover </a:t>
            </a:r>
            <a:r>
              <a:rPr lang="en-US" dirty="0" smtClean="0">
                <a:solidFill>
                  <a:schemeClr val="tx1"/>
                </a:solidFill>
              </a:rPr>
              <a:t>concepts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3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Expert: What’s </a:t>
            </a:r>
            <a:r>
              <a:rPr lang="en-US" dirty="0"/>
              <a:t>New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3494"/>
            <a:ext cx="8001000" cy="44196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Medical Expert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Clinical decision making in cases </a:t>
            </a:r>
            <a:r>
              <a:rPr lang="en-US" dirty="0">
                <a:solidFill>
                  <a:schemeClr val="tx1"/>
                </a:solidFill>
              </a:rPr>
              <a:t>of complexity, </a:t>
            </a:r>
            <a:r>
              <a:rPr lang="en-US" dirty="0" smtClean="0">
                <a:solidFill>
                  <a:schemeClr val="tx1"/>
                </a:solidFill>
              </a:rPr>
              <a:t>uncertainty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Removal of self-assessment, expert legal testimony, advising </a:t>
            </a:r>
            <a:r>
              <a:rPr lang="en-US" dirty="0" smtClean="0">
                <a:solidFill>
                  <a:schemeClr val="tx1"/>
                </a:solidFill>
              </a:rPr>
              <a:t>government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Addition of bedside </a:t>
            </a:r>
            <a:r>
              <a:rPr lang="en-US" b="1" dirty="0" smtClean="0">
                <a:solidFill>
                  <a:schemeClr val="tx1"/>
                </a:solidFill>
              </a:rPr>
              <a:t>patient safety </a:t>
            </a:r>
            <a:r>
              <a:rPr lang="en-US" dirty="0" smtClean="0">
                <a:solidFill>
                  <a:schemeClr val="tx1"/>
                </a:solidFill>
              </a:rPr>
              <a:t>and clinical </a:t>
            </a:r>
            <a:r>
              <a:rPr lang="en-US" b="1" dirty="0" smtClean="0">
                <a:solidFill>
                  <a:schemeClr val="tx1"/>
                </a:solidFill>
              </a:rPr>
              <a:t>quality improvement</a:t>
            </a:r>
            <a:endParaRPr lang="en-US" b="1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822" y="1928949"/>
            <a:ext cx="7779368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Emphasis on patient-physician encounter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Emphasis on 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patient-centred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therapeutic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Updated language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Communicator: What’s New</a:t>
            </a:r>
            <a:endParaRPr lang="en-CA" dirty="0"/>
          </a:p>
        </p:txBody>
      </p:sp>
      <p:pic>
        <p:nvPicPr>
          <p:cNvPr id="7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</p:spPr>
      </p:pic>
    </p:spTree>
    <p:extLst>
      <p:ext uri="{BB962C8B-B14F-4D97-AF65-F5344CB8AC3E}">
        <p14:creationId xmlns:p14="http://schemas.microsoft.com/office/powerpoint/2010/main" val="3786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822" y="1950983"/>
            <a:ext cx="777477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emphasis on intraprofessional collaboration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 of patient in shared-decision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 of 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handover and care-transition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competencies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Collaborator: What’s New</a:t>
            </a:r>
            <a:endParaRPr lang="en-CA" dirty="0"/>
          </a:p>
        </p:txBody>
      </p:sp>
      <p:pic>
        <p:nvPicPr>
          <p:cNvPr id="7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</p:spPr>
      </p:pic>
    </p:spTree>
    <p:extLst>
      <p:ext uri="{BB962C8B-B14F-4D97-AF65-F5344CB8AC3E}">
        <p14:creationId xmlns:p14="http://schemas.microsoft.com/office/powerpoint/2010/main" val="42243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822" y="1873864"/>
            <a:ext cx="777477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change to 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 of stewardship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 of patient safety and quality improvement for the healthcare 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competencies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Manager: What’s New</a:t>
            </a:r>
            <a:endParaRPr lang="en-CA" dirty="0"/>
          </a:p>
        </p:txBody>
      </p:sp>
      <p:pic>
        <p:nvPicPr>
          <p:cNvPr id="7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</p:spPr>
      </p:pic>
    </p:spTree>
    <p:extLst>
      <p:ext uri="{BB962C8B-B14F-4D97-AF65-F5344CB8AC3E}">
        <p14:creationId xmlns:p14="http://schemas.microsoft.com/office/powerpoint/2010/main" val="20624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Manager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Emphasis on healthcare system participation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Stewardship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“Not at the top”</a:t>
            </a:r>
            <a:endParaRPr lang="en-US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1320"/>
            <a:ext cx="381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Leader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Emphasis on shaping the healthcare 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Leading change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“Leadership, not the boss”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 – Leader Debate</a:t>
            </a:r>
            <a:endParaRPr lang="en-CA" dirty="0"/>
          </a:p>
        </p:txBody>
      </p:sp>
      <p:pic>
        <p:nvPicPr>
          <p:cNvPr id="7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15140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031245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itle Slide_external_bilen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23" y="5088035"/>
            <a:ext cx="2511552" cy="12984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spc="-30" dirty="0" smtClean="0"/>
              <a:t>CBD and </a:t>
            </a:r>
            <a:r>
              <a:rPr lang="en-US" sz="4000" spc="-30" smtClean="0"/>
              <a:t>CanMEDS 2015</a:t>
            </a:r>
            <a:endParaRPr lang="en-US" sz="25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60" y="5392277"/>
            <a:ext cx="1498943" cy="8008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34480" y="5555325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186" y="5555325"/>
            <a:ext cx="2189607" cy="4317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829980" y="5604461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869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822" y="1973017"/>
            <a:ext cx="7850978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Advocate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Revised definition and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description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Introduced concept of </a:t>
            </a: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in advocacy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Advocacy for individual patient vs. community                served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Advocate: What’s New</a:t>
            </a:r>
            <a:endParaRPr lang="en-CA" dirty="0"/>
          </a:p>
        </p:txBody>
      </p:sp>
      <p:pic>
        <p:nvPicPr>
          <p:cNvPr id="7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</p:spPr>
      </p:pic>
    </p:spTree>
    <p:extLst>
      <p:ext uri="{BB962C8B-B14F-4D97-AF65-F5344CB8AC3E}">
        <p14:creationId xmlns:p14="http://schemas.microsoft.com/office/powerpoint/2010/main" val="32679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Scholar: What’s New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613"/>
            <a:ext cx="7391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evidence-informed decision making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ompetencies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Reorganization of </a:t>
            </a:r>
            <a:r>
              <a:rPr lang="en-US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lifelong </a:t>
            </a: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earning</a:t>
            </a:r>
            <a:endPara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Broader concept of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/ scholarship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Professional: What’s New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000" y="223200"/>
            <a:ext cx="1680438" cy="7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812505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Updated language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mphasis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hysician wellness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Commitment to patient, society and profession</a:t>
            </a:r>
          </a:p>
        </p:txBody>
      </p:sp>
    </p:spTree>
    <p:extLst>
      <p:ext uri="{BB962C8B-B14F-4D97-AF65-F5344CB8AC3E}">
        <p14:creationId xmlns:p14="http://schemas.microsoft.com/office/powerpoint/2010/main" val="39499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CanMEDS 2015: </a:t>
            </a:r>
            <a:br>
              <a:rPr lang="en-US" dirty="0"/>
            </a:br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8675" y="2028825"/>
            <a:ext cx="745807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Official launch </a:t>
            </a: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final version of the CanMEDS 2015 Physician Competency Framework </a:t>
            </a: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ICRE 2015 in Vancouver</a:t>
            </a: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C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Unveiling of the new </a:t>
            </a: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CanMEDS 2015 Diagram</a:t>
            </a: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CA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Creation and release of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faculty development resources and </a:t>
            </a: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tools.</a:t>
            </a:r>
            <a:endParaRPr lang="en-CA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031245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itle Slide_external_bilen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23" y="5088035"/>
            <a:ext cx="2511552" cy="12984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Milestones &amp; EPAs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60" y="5392277"/>
            <a:ext cx="1498943" cy="8008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34480" y="5555325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186" y="5555325"/>
            <a:ext cx="2189607" cy="4317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829980" y="5604461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2193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Define Milestones &amp; EPAs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8675" y="2028825"/>
            <a:ext cx="7705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Milestones: </a:t>
            </a:r>
          </a:p>
          <a:p>
            <a:pPr>
              <a:buNone/>
            </a:pP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abilities expected of a health professional at a stage of 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development </a:t>
            </a: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e.g. intubate an airway under supervision)</a:t>
            </a:r>
          </a:p>
          <a:p>
            <a:endParaRPr lang="en-CA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CA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Entrustable Professional Activities (EPAs):</a:t>
            </a:r>
          </a:p>
          <a:p>
            <a:pPr>
              <a:buNone/>
            </a:pP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key tasks of a discipline that a practitioner needs to be able to perform 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e.g. run a clinic)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C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Milestones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668" y="1905000"/>
            <a:ext cx="73914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Progression of Competence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Authentic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Comprehensive Curriculum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Faculty guidance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Learner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Failure to </a:t>
            </a:r>
            <a:r>
              <a:rPr lang="en-US" dirty="0" smtClean="0">
                <a:solidFill>
                  <a:schemeClr val="tx1"/>
                </a:solidFill>
              </a:rPr>
              <a:t>fail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6" name="Picture 2" descr="http://yogaoutreach.com/wp-content/uploads/2011/03/steppingston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500" y="2514600"/>
            <a:ext cx="2600630" cy="318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CanMEDS 2015: </a:t>
            </a:r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91400" cy="441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</a:rPr>
              <a:t>Clear expectations for trainees at all stages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</a:rPr>
              <a:t>Stronger trainees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</a:rPr>
              <a:t>Clearer roles for </a:t>
            </a:r>
            <a:r>
              <a:rPr lang="en-US" sz="2600" dirty="0" smtClean="0">
                <a:solidFill>
                  <a:schemeClr val="tx1"/>
                </a:solidFill>
              </a:rPr>
              <a:t>faculty…efficiency </a:t>
            </a:r>
            <a:r>
              <a:rPr lang="en-US" sz="2600" dirty="0">
                <a:solidFill>
                  <a:schemeClr val="tx1"/>
                </a:solidFill>
              </a:rPr>
              <a:t>for effort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</a:rPr>
              <a:t>Better </a:t>
            </a:r>
            <a:r>
              <a:rPr lang="en-US" sz="2600" dirty="0" smtClean="0">
                <a:solidFill>
                  <a:schemeClr val="tx1"/>
                </a:solidFill>
              </a:rPr>
              <a:t>assessment…trainee </a:t>
            </a:r>
            <a:r>
              <a:rPr lang="en-US" sz="2600" dirty="0">
                <a:solidFill>
                  <a:schemeClr val="tx1"/>
                </a:solidFill>
              </a:rPr>
              <a:t>promotions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</a:rPr>
              <a:t>Faculty </a:t>
            </a:r>
            <a:r>
              <a:rPr lang="en-US" sz="2600" dirty="0" smtClean="0">
                <a:solidFill>
                  <a:schemeClr val="tx1"/>
                </a:solidFill>
              </a:rPr>
              <a:t>development…new </a:t>
            </a:r>
            <a:r>
              <a:rPr lang="en-US" sz="2600" dirty="0">
                <a:solidFill>
                  <a:schemeClr val="tx1"/>
                </a:solidFill>
              </a:rPr>
              <a:t>standards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</a:rPr>
              <a:t>ePortfolio data for annual reviews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CanMEDS 2015: Implications con’t…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Continuing Professional Development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Scope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Work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Specific </a:t>
            </a:r>
            <a:r>
              <a:rPr lang="en-US" dirty="0">
                <a:solidFill>
                  <a:schemeClr val="tx1"/>
                </a:solidFill>
              </a:rPr>
              <a:t>goals or action plans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Linking </a:t>
            </a:r>
            <a:r>
              <a:rPr lang="en-US" dirty="0">
                <a:solidFill>
                  <a:schemeClr val="tx1"/>
                </a:solidFill>
              </a:rPr>
              <a:t>learning activities to milestones for advanced expertise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Linking </a:t>
            </a:r>
            <a:r>
              <a:rPr lang="en-US" dirty="0">
                <a:solidFill>
                  <a:schemeClr val="tx1"/>
                </a:solidFill>
              </a:rPr>
              <a:t>assessment to one or more Roles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  <a:prstGeom prst="rect">
            <a:avLst/>
          </a:prstGeom>
        </p:spPr>
      </p:pic>
      <p:pic>
        <p:nvPicPr>
          <p:cNvPr id="6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35229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CanMEDS 2015: Next Steps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48819" y="1305307"/>
            <a:ext cx="8225282" cy="49716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		</a:t>
            </a:r>
            <a:r>
              <a:rPr lang="en-US" sz="2000" b="1" dirty="0" smtClean="0">
                <a:solidFill>
                  <a:schemeClr val="tx1"/>
                </a:solidFill>
              </a:rPr>
              <a:t>       </a:t>
            </a:r>
            <a:r>
              <a:rPr lang="en-US" b="1" dirty="0" smtClean="0">
                <a:solidFill>
                  <a:schemeClr val="tx1"/>
                </a:solidFill>
              </a:rPr>
              <a:t>In </a:t>
            </a:r>
            <a:r>
              <a:rPr lang="en-US" b="1" dirty="0">
                <a:solidFill>
                  <a:schemeClr val="tx1"/>
                </a:solidFill>
              </a:rPr>
              <a:t>the coming year: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Release of the final version of the CanMEDS Physician Competency Framework at the 2015 International Conference on Residency Education (ICRE) in Vancouver, Canada.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Release of tools and resources developed for implementation at ICRE 2015, including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CanMEDS Introduction for Clinical Teachers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Teaching </a:t>
            </a:r>
            <a:r>
              <a:rPr lang="en-US" sz="1800" b="1" dirty="0">
                <a:solidFill>
                  <a:schemeClr val="tx1"/>
                </a:solidFill>
              </a:rPr>
              <a:t>Quality Improvement</a:t>
            </a:r>
            <a:r>
              <a:rPr lang="en-US" sz="1800" dirty="0">
                <a:solidFill>
                  <a:schemeClr val="tx1"/>
                </a:solidFill>
              </a:rPr>
              <a:t> in Residency </a:t>
            </a:r>
            <a:r>
              <a:rPr lang="en-US" sz="1800" dirty="0" smtClean="0">
                <a:solidFill>
                  <a:schemeClr val="tx1"/>
                </a:solidFill>
              </a:rPr>
              <a:t>Education ePublication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CanMEDS: an Interactive </a:t>
            </a:r>
            <a:r>
              <a:rPr lang="en-US" sz="1800" dirty="0" smtClean="0">
                <a:solidFill>
                  <a:schemeClr val="tx1"/>
                </a:solidFill>
              </a:rPr>
              <a:t>Experience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CanMEDS Teaching and Assessment Tools Guide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/>
      </p:sp>
      <p:pic>
        <p:nvPicPr>
          <p:cNvPr id="9" name="Picture Placeholder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354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300" spc="-60" dirty="0"/>
              <a:t>Prelude: CBD and CanMEDS 2015</a:t>
            </a:r>
            <a:endParaRPr lang="en-US" sz="2300" spc="-6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8675" y="2028825"/>
            <a:ext cx="4657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Canadian training is considered world-leading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but that we can always do better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to: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enhance competence in the next generation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high quality training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N:\Communications\Graphics and photography\Photos\Members at Work\Antigonish\NS-96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707" y="2172653"/>
            <a:ext cx="2514706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CanMEDS 2015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C:\Users\rstcroix\AppData\Local\Microsoft\Windows\Temporary Internet Files\Content.Outlook\0X6JUDRM\canmeds_timeline_e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72" y="1524001"/>
            <a:ext cx="8389088" cy="41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CBD and CanMEDS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8675" y="2028825"/>
            <a:ext cx="74580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F3350"/>
              </a:buClr>
            </a:pPr>
            <a:endParaRPr lang="en-US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838200" y="2157274"/>
            <a:ext cx="7391400" cy="378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spcAft>
                <a:spcPts val="864"/>
              </a:spcAft>
              <a:buFont typeface="Arial"/>
              <a:buChar char="•"/>
              <a:defRPr sz="2400" b="0" i="0" kern="1200">
                <a:solidFill>
                  <a:srgbClr val="0F335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ts val="48"/>
              </a:spcBef>
              <a:buFont typeface="Arial"/>
              <a:buChar char="•"/>
              <a:defRPr sz="2000" b="0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800" b="0" i="0" kern="1200">
                <a:solidFill>
                  <a:srgbClr val="414F5C"/>
                </a:solidFill>
                <a:latin typeface="Verdana"/>
                <a:ea typeface="+mn-ea"/>
                <a:cs typeface="Verdana"/>
              </a:defRPr>
            </a:lvl3pPr>
            <a:lvl4pPr marL="1417320" indent="-228600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b="0" i="0" kern="120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4pPr>
            <a:lvl5pPr marL="1691640" indent="-228600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b="0" i="0" kern="120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2" descr="http://cache.desktopnexus.com/thumbnails/631272-bigthumbn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456" y="2157274"/>
            <a:ext cx="5941483" cy="37101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031245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itle Slide_external_bilen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23" y="5088035"/>
            <a:ext cx="2511552" cy="12984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Competence by Design (CBD): Overview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60" y="5392277"/>
            <a:ext cx="1498943" cy="8008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34480" y="5555325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186" y="5555325"/>
            <a:ext cx="2189607" cy="4317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829980" y="5604461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503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CBD Executive Sponsor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62400" y="1972945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F3350"/>
              </a:buClr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Kenneth A.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Harris</a:t>
            </a:r>
            <a:b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MD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FRCSC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Executive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Director, 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F3350"/>
              </a:buClr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Office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Specialty Education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838200" y="2157274"/>
            <a:ext cx="7391400" cy="378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spcAft>
                <a:spcPts val="864"/>
              </a:spcAft>
              <a:buFont typeface="Arial"/>
              <a:buChar char="•"/>
              <a:defRPr sz="2400" b="0" i="0" kern="1200">
                <a:solidFill>
                  <a:srgbClr val="0F335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ts val="48"/>
              </a:spcBef>
              <a:buFont typeface="Arial"/>
              <a:buChar char="•"/>
              <a:defRPr sz="2000" b="0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800" b="0" i="0" kern="1200">
                <a:solidFill>
                  <a:srgbClr val="414F5C"/>
                </a:solidFill>
                <a:latin typeface="Verdana"/>
                <a:ea typeface="+mn-ea"/>
                <a:cs typeface="Verdana"/>
              </a:defRPr>
            </a:lvl3pPr>
            <a:lvl4pPr marL="1417320" indent="-228600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b="0" i="0" kern="120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4pPr>
            <a:lvl5pPr marL="1691640" indent="-228600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b="0" i="0" kern="120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898780"/>
            <a:ext cx="2667000" cy="4010291"/>
          </a:xfrm>
        </p:spPr>
      </p:pic>
    </p:spTree>
    <p:extLst>
      <p:ext uri="{BB962C8B-B14F-4D97-AF65-F5344CB8AC3E}">
        <p14:creationId xmlns:p14="http://schemas.microsoft.com/office/powerpoint/2010/main" val="29719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30" dirty="0" smtClean="0"/>
              <a:t>CBD Identified Initiatives</a:t>
            </a:r>
            <a:endParaRPr lang="en-US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2514600" y="4225290"/>
            <a:ext cx="4191000" cy="682942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CanMEDS </a:t>
            </a: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22"/>
          <p:cNvSpPr>
            <a:spLocks noChangeArrowheads="1"/>
          </p:cNvSpPr>
          <p:nvPr/>
        </p:nvSpPr>
        <p:spPr bwMode="auto">
          <a:xfrm>
            <a:off x="1371600" y="1943552"/>
            <a:ext cx="6345238" cy="766762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endParaRPr lang="en-CA" sz="1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23"/>
          <p:cNvSpPr>
            <a:spLocks noChangeArrowheads="1"/>
          </p:cNvSpPr>
          <p:nvPr/>
        </p:nvSpPr>
        <p:spPr bwMode="auto">
          <a:xfrm>
            <a:off x="152400" y="6038850"/>
            <a:ext cx="8820688" cy="457200"/>
          </a:xfrm>
          <a:prstGeom prst="roundRect">
            <a:avLst>
              <a:gd name="adj" fmla="val 16667"/>
            </a:avLst>
          </a:prstGeom>
          <a:solidFill>
            <a:srgbClr val="414F5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Lifelong Learning</a:t>
            </a:r>
          </a:p>
        </p:txBody>
      </p:sp>
      <p:sp>
        <p:nvSpPr>
          <p:cNvPr id="18" name="Rounded Rectangle 25"/>
          <p:cNvSpPr>
            <a:spLocks noChangeArrowheads="1"/>
          </p:cNvSpPr>
          <p:nvPr/>
        </p:nvSpPr>
        <p:spPr bwMode="auto">
          <a:xfrm>
            <a:off x="786809" y="4246557"/>
            <a:ext cx="2813643" cy="660082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Competency </a:t>
            </a:r>
            <a:b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Framework &amp;  Milestones </a:t>
            </a:r>
            <a:b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(Generic &amp; Speciality-Specific)</a:t>
            </a:r>
            <a:endParaRPr lang="en-CA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ounded Rectangle 31"/>
          <p:cNvSpPr>
            <a:spLocks noChangeArrowheads="1"/>
          </p:cNvSpPr>
          <p:nvPr/>
        </p:nvSpPr>
        <p:spPr bwMode="auto">
          <a:xfrm>
            <a:off x="539552" y="2368141"/>
            <a:ext cx="1602432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In-Training Competency-Based Assessment</a:t>
            </a:r>
            <a:endParaRPr lang="en-CA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35"/>
          <p:cNvSpPr>
            <a:spLocks noChangeArrowheads="1"/>
          </p:cNvSpPr>
          <p:nvPr/>
        </p:nvSpPr>
        <p:spPr bwMode="auto">
          <a:xfrm>
            <a:off x="2195736" y="2368141"/>
            <a:ext cx="1538064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In-Practice Competency-Based Assessment</a:t>
            </a:r>
            <a:endParaRPr lang="en-CA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76199" y="3089851"/>
            <a:ext cx="3333431" cy="749300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Accreditation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ounded Rectangle 32"/>
          <p:cNvSpPr>
            <a:spLocks noChangeArrowheads="1"/>
          </p:cNvSpPr>
          <p:nvPr/>
        </p:nvSpPr>
        <p:spPr bwMode="auto">
          <a:xfrm>
            <a:off x="5764213" y="3088263"/>
            <a:ext cx="3282950" cy="750888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Credentialing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ounded Rectangle 32"/>
          <p:cNvSpPr>
            <a:spLocks noChangeArrowheads="1"/>
          </p:cNvSpPr>
          <p:nvPr/>
        </p:nvSpPr>
        <p:spPr bwMode="auto">
          <a:xfrm>
            <a:off x="152399" y="1295400"/>
            <a:ext cx="8820687" cy="457200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ePortfolio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ounded Rectangle 32"/>
          <p:cNvSpPr>
            <a:spLocks noChangeArrowheads="1"/>
          </p:cNvSpPr>
          <p:nvPr/>
        </p:nvSpPr>
        <p:spPr bwMode="auto">
          <a:xfrm>
            <a:off x="152399" y="3525520"/>
            <a:ext cx="1600201" cy="61595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Redesign Policy: </a:t>
            </a:r>
          </a:p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Outcome-Based Focus</a:t>
            </a:r>
            <a:endParaRPr lang="en-CA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ounded Rectangle 32"/>
          <p:cNvSpPr>
            <a:spLocks noChangeArrowheads="1"/>
          </p:cNvSpPr>
          <p:nvPr/>
        </p:nvSpPr>
        <p:spPr bwMode="auto">
          <a:xfrm>
            <a:off x="152401" y="5551559"/>
            <a:ext cx="8820684" cy="414701"/>
          </a:xfrm>
          <a:prstGeom prst="roundRect">
            <a:avLst>
              <a:gd name="adj" fmla="val 16667"/>
            </a:avLst>
          </a:prstGeom>
          <a:solidFill>
            <a:srgbClr val="5380A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and Faculty/Education Support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30"/>
          <p:cNvSpPr>
            <a:spLocks noChangeArrowheads="1"/>
          </p:cNvSpPr>
          <p:nvPr/>
        </p:nvSpPr>
        <p:spPr bwMode="auto">
          <a:xfrm>
            <a:off x="5791200" y="353187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Redesign Policy: Competency-Based Focus</a:t>
            </a:r>
            <a:endParaRPr lang="en-CA" sz="1200" spc="-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3602037" y="3072388"/>
            <a:ext cx="1960563" cy="750887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CBME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ounded Rectangle 32"/>
          <p:cNvSpPr>
            <a:spLocks noChangeArrowheads="1"/>
          </p:cNvSpPr>
          <p:nvPr/>
        </p:nvSpPr>
        <p:spPr bwMode="auto">
          <a:xfrm>
            <a:off x="1895314" y="3525520"/>
            <a:ext cx="1457486" cy="61595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Re-Engineer Accreditation Process</a:t>
            </a:r>
            <a:endParaRPr lang="en-CA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ounded Rectangle 30"/>
          <p:cNvSpPr>
            <a:spLocks noChangeArrowheads="1"/>
          </p:cNvSpPr>
          <p:nvPr/>
        </p:nvSpPr>
        <p:spPr bwMode="auto">
          <a:xfrm>
            <a:off x="7613650" y="3531870"/>
            <a:ext cx="1359435" cy="60960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Re-Engineer </a:t>
            </a: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Credentialing Process</a:t>
            </a:r>
            <a:endParaRPr lang="en-CA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5654040" y="4291647"/>
            <a:ext cx="1838056" cy="593725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 Cohorted </a:t>
            </a:r>
            <a:b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Roll-Out</a:t>
            </a:r>
            <a:endParaRPr lang="en-CA" sz="1200" spc="-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5"/>
          <p:cNvSpPr>
            <a:spLocks noChangeArrowheads="1"/>
          </p:cNvSpPr>
          <p:nvPr/>
        </p:nvSpPr>
        <p:spPr bwMode="auto">
          <a:xfrm>
            <a:off x="3810000" y="2369502"/>
            <a:ext cx="1600200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Exam Governance</a:t>
            </a:r>
            <a:endParaRPr lang="en-CA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ounded Rectangle 35"/>
          <p:cNvSpPr>
            <a:spLocks noChangeArrowheads="1"/>
          </p:cNvSpPr>
          <p:nvPr/>
        </p:nvSpPr>
        <p:spPr bwMode="auto">
          <a:xfrm>
            <a:off x="5486400" y="2369502"/>
            <a:ext cx="1325087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Re-Engineer</a:t>
            </a:r>
            <a:r>
              <a:rPr lang="en-CA" sz="1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 Delivery</a:t>
            </a:r>
            <a:endParaRPr lang="en-CA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ounded Rectangle 35"/>
          <p:cNvSpPr>
            <a:spLocks noChangeArrowheads="1"/>
          </p:cNvSpPr>
          <p:nvPr/>
        </p:nvSpPr>
        <p:spPr bwMode="auto">
          <a:xfrm>
            <a:off x="6887833" y="2369502"/>
            <a:ext cx="1189367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0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Exam Content</a:t>
            </a:r>
            <a:endParaRPr lang="en-CA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1"/>
          <p:cNvSpPr>
            <a:spLocks noChangeArrowheads="1"/>
          </p:cNvSpPr>
          <p:nvPr/>
        </p:nvSpPr>
        <p:spPr bwMode="auto">
          <a:xfrm>
            <a:off x="1542731" y="1423975"/>
            <a:ext cx="1866900" cy="420849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Residents</a:t>
            </a:r>
            <a:endParaRPr lang="en-CA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1"/>
          <p:cNvSpPr>
            <a:spLocks noChangeArrowheads="1"/>
          </p:cNvSpPr>
          <p:nvPr/>
        </p:nvSpPr>
        <p:spPr bwMode="auto">
          <a:xfrm>
            <a:off x="5791200" y="1413192"/>
            <a:ext cx="1866900" cy="431632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Fellows</a:t>
            </a:r>
            <a:endParaRPr lang="en-CA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ounded Rectangle 32"/>
          <p:cNvSpPr>
            <a:spLocks noChangeArrowheads="1"/>
          </p:cNvSpPr>
          <p:nvPr/>
        </p:nvSpPr>
        <p:spPr bwMode="auto">
          <a:xfrm>
            <a:off x="143801" y="5014312"/>
            <a:ext cx="8820687" cy="457200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Affirmation of Continued Competence 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Continuum of Competence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3288" r="2079" b="3422"/>
          <a:stretch/>
        </p:blipFill>
        <p:spPr>
          <a:xfrm>
            <a:off x="111210" y="76200"/>
            <a:ext cx="903278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30" dirty="0" smtClean="0"/>
              <a:t>Current Residency Model</a:t>
            </a:r>
            <a:endParaRPr lang="en-US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37338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en-CA" sz="100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776288" y="1512079"/>
            <a:ext cx="8011245" cy="4413602"/>
            <a:chOff x="1143000" y="1666524"/>
            <a:chExt cx="8011245" cy="4413601"/>
          </a:xfrm>
        </p:grpSpPr>
        <p:sp>
          <p:nvSpPr>
            <p:cNvPr id="7" name="Rectangle 6"/>
            <p:cNvSpPr/>
            <p:nvPr/>
          </p:nvSpPr>
          <p:spPr>
            <a:xfrm>
              <a:off x="1143000" y="2232685"/>
              <a:ext cx="6208712" cy="889000"/>
            </a:xfrm>
            <a:prstGeom prst="rect">
              <a:avLst/>
            </a:prstGeom>
            <a:solidFill>
              <a:srgbClr val="003152"/>
            </a:solidFill>
            <a:ln w="9525" cap="flat" cmpd="sng" algn="ctr">
              <a:solidFill>
                <a:srgbClr val="00315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8FB08C">
                  <a:shade val="70000"/>
                  <a:satMod val="10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chemeClr val="bg1"/>
                  </a:solidFill>
                  <a:latin typeface="Verdana"/>
                </a:rPr>
                <a:t>Exam </a:t>
              </a:r>
              <a:r>
                <a:rPr lang="en-US" kern="0" dirty="0" smtClean="0">
                  <a:solidFill>
                    <a:schemeClr val="bg1"/>
                  </a:solidFill>
                  <a:latin typeface="Verdana"/>
                </a:rPr>
                <a:t>Preparation/Electives</a:t>
              </a:r>
              <a:endParaRPr lang="en-US" kern="0" dirty="0">
                <a:solidFill>
                  <a:schemeClr val="bg1"/>
                </a:solidFill>
                <a:latin typeface="Verdan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3206750"/>
              <a:ext cx="6208712" cy="889000"/>
            </a:xfrm>
            <a:prstGeom prst="rect">
              <a:avLst/>
            </a:prstGeom>
            <a:solidFill>
              <a:srgbClr val="003152">
                <a:alpha val="75000"/>
              </a:srgbClr>
            </a:solidFill>
            <a:ln w="9525" cap="flat" cmpd="sng" algn="ctr">
              <a:solidFill>
                <a:srgbClr val="00315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8C7B70">
                  <a:shade val="70000"/>
                  <a:satMod val="105000"/>
                </a:srgbClr>
              </a:contourClr>
            </a:sp3d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Verdana"/>
                  <a:ea typeface="+mn-ea"/>
                  <a:cs typeface="+mn-cs"/>
                </a:rPr>
                <a:t>Senior Residency</a:t>
              </a:r>
              <a:endParaRPr lang="en-US" kern="0" dirty="0">
                <a:solidFill>
                  <a:prstClr val="white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4184650"/>
              <a:ext cx="6208712" cy="889000"/>
            </a:xfrm>
            <a:prstGeom prst="rect">
              <a:avLst/>
            </a:prstGeom>
            <a:solidFill>
              <a:srgbClr val="003152">
                <a:alpha val="50000"/>
              </a:srgbClr>
            </a:solidFill>
            <a:ln w="9525" cap="flat" cmpd="sng" algn="ctr">
              <a:solidFill>
                <a:srgbClr val="00315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6349">
                  <a:shade val="70000"/>
                  <a:satMod val="105000"/>
                </a:srgbClr>
              </a:contourClr>
            </a:sp3d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Verdana"/>
                  <a:ea typeface="+mn-ea"/>
                  <a:cs typeface="+mn-cs"/>
                </a:rPr>
                <a:t>Junior Residency</a:t>
              </a:r>
              <a:endParaRPr lang="en-US" kern="0" dirty="0">
                <a:solidFill>
                  <a:prstClr val="white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5191125"/>
              <a:ext cx="6208712" cy="889000"/>
            </a:xfrm>
            <a:prstGeom prst="rect">
              <a:avLst/>
            </a:prstGeom>
            <a:solidFill>
              <a:srgbClr val="003152">
                <a:alpha val="25000"/>
              </a:srgbClr>
            </a:solidFill>
            <a:ln w="9525" cap="flat" cmpd="sng" algn="ctr">
              <a:solidFill>
                <a:srgbClr val="00315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9049">
                  <a:shade val="70000"/>
                  <a:satMod val="10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 smtClean="0">
                  <a:latin typeface="Verdana"/>
                </a:rPr>
                <a:t>Basic Clinical year</a:t>
              </a:r>
              <a:endParaRPr lang="en-US" kern="0" dirty="0">
                <a:latin typeface="Verdana"/>
              </a:endParaRPr>
            </a:p>
            <a:p>
              <a:pPr algn="ctr" eaLnBrk="1" hangingPunct="1">
                <a:defRPr/>
              </a:pPr>
              <a:endParaRPr lang="en-US" kern="0" dirty="0"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7599813" y="1666524"/>
              <a:ext cx="13131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 kern="0" dirty="0" smtClean="0">
                  <a:solidFill>
                    <a:prstClr val="black"/>
                  </a:solidFill>
                  <a:latin typeface="Verdana"/>
                  <a:cs typeface="+mn-cs"/>
                </a:rPr>
                <a:t>Exams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7718375" y="5413011"/>
              <a:ext cx="99738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200" kern="0" dirty="0" smtClean="0">
                  <a:solidFill>
                    <a:prstClr val="black"/>
                  </a:solidFill>
                  <a:latin typeface="Verdana"/>
                  <a:cs typeface="+mn-cs"/>
                </a:rPr>
                <a:t>ITERs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7358561" y="3859710"/>
              <a:ext cx="179568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2200" kern="0" dirty="0" smtClean="0">
                  <a:solidFill>
                    <a:prstClr val="black"/>
                  </a:solidFill>
                  <a:latin typeface="Verdana"/>
                  <a:cs typeface="+mn-cs"/>
                </a:rPr>
                <a:t>In-training </a:t>
              </a:r>
            </a:p>
            <a:p>
              <a:pPr algn="ctr" eaLnBrk="1" hangingPunct="1">
                <a:defRPr/>
              </a:pPr>
              <a:r>
                <a:rPr lang="en-US" sz="2200" kern="0" dirty="0" smtClean="0">
                  <a:solidFill>
                    <a:prstClr val="black"/>
                  </a:solidFill>
                  <a:latin typeface="Verdana"/>
                  <a:cs typeface="+mn-cs"/>
                </a:rPr>
                <a:t>exams</a:t>
              </a:r>
            </a:p>
          </p:txBody>
        </p:sp>
      </p:grpSp>
      <p:sp>
        <p:nvSpPr>
          <p:cNvPr id="20" name="Left Arrow 19"/>
          <p:cNvSpPr/>
          <p:nvPr/>
        </p:nvSpPr>
        <p:spPr bwMode="auto">
          <a:xfrm>
            <a:off x="6653814" y="1742912"/>
            <a:ext cx="514350" cy="282575"/>
          </a:xfrm>
          <a:prstGeom prst="leftArrow">
            <a:avLst/>
          </a:prstGeom>
          <a:solidFill>
            <a:srgbClr val="003152"/>
          </a:solidFill>
          <a:ln w="9525" cap="flat" cmpd="sng" algn="ctr">
            <a:solidFill>
              <a:srgbClr val="003152"/>
            </a:solidFill>
            <a:prstDash val="solid"/>
          </a:ln>
          <a:effectLst>
            <a:outerShdw blurRad="50800" dist="25400" dir="5400000" rotWithShape="0">
              <a:schemeClr val="tx1">
                <a:alpha val="45000"/>
              </a:scheme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tx1"/>
            </a:contourClr>
          </a:sp3d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663" y="1973744"/>
            <a:ext cx="1116047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2613186" y="1495425"/>
            <a:ext cx="2225675" cy="514350"/>
          </a:xfrm>
          <a:prstGeom prst="rect">
            <a:avLst/>
          </a:prstGeom>
          <a:solidFill>
            <a:sysClr val="windowText" lastClr="000000">
              <a:tint val="9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ysClr val="windowText" lastClr="000000">
                <a:shade val="70000"/>
                <a:satMod val="105000"/>
              </a:sysClr>
            </a:contourClr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kern="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Certification</a:t>
            </a:r>
          </a:p>
        </p:txBody>
      </p:sp>
    </p:spTree>
    <p:extLst>
      <p:ext uri="{BB962C8B-B14F-4D97-AF65-F5344CB8AC3E}">
        <p14:creationId xmlns:p14="http://schemas.microsoft.com/office/powerpoint/2010/main" val="3569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30" dirty="0" smtClean="0"/>
              <a:t>Proposed Model</a:t>
            </a:r>
            <a:endParaRPr lang="en-US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37338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en-CA" sz="100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09600" y="1619250"/>
            <a:ext cx="8201366" cy="4468813"/>
            <a:chOff x="1128713" y="1611313"/>
            <a:chExt cx="8201366" cy="4468812"/>
          </a:xfrm>
        </p:grpSpPr>
        <p:sp>
          <p:nvSpPr>
            <p:cNvPr id="20" name="Rectangle 19"/>
            <p:cNvSpPr/>
            <p:nvPr/>
          </p:nvSpPr>
          <p:spPr>
            <a:xfrm>
              <a:off x="1128713" y="2201863"/>
              <a:ext cx="6208712" cy="889000"/>
            </a:xfrm>
            <a:prstGeom prst="rect">
              <a:avLst/>
            </a:prstGeom>
            <a:solidFill>
              <a:srgbClr val="003152"/>
            </a:solidFill>
            <a:ln w="9525" cap="flat" cmpd="sng" algn="ctr">
              <a:solidFill>
                <a:srgbClr val="8FB08C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8FB08C">
                  <a:shade val="70000"/>
                  <a:satMod val="10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chemeClr val="bg1"/>
                  </a:solidFill>
                  <a:latin typeface="Verdana"/>
                </a:rPr>
                <a:t>Transition to </a:t>
              </a:r>
              <a:r>
                <a:rPr lang="en-US" kern="0" dirty="0" smtClean="0">
                  <a:solidFill>
                    <a:schemeClr val="bg1"/>
                  </a:solidFill>
                  <a:latin typeface="Verdana"/>
                </a:rPr>
                <a:t>Practice</a:t>
              </a:r>
              <a:endParaRPr lang="en-US" kern="0" dirty="0">
                <a:solidFill>
                  <a:schemeClr val="bg1"/>
                </a:solidFill>
                <a:latin typeface="Verdan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28713" y="3206750"/>
              <a:ext cx="6208712" cy="889000"/>
            </a:xfrm>
            <a:prstGeom prst="rect">
              <a:avLst/>
            </a:prstGeom>
            <a:solidFill>
              <a:srgbClr val="003152">
                <a:alpha val="75000"/>
              </a:srgbClr>
            </a:solidFill>
            <a:ln w="9525" cap="flat" cmpd="sng" algn="ctr">
              <a:solidFill>
                <a:srgbClr val="00315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8C7B70">
                  <a:shade val="70000"/>
                  <a:satMod val="10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Verdana"/>
                </a:rPr>
                <a:t>Core / Electives</a:t>
              </a:r>
              <a:endParaRPr lang="en-US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8713" y="4184650"/>
              <a:ext cx="6208712" cy="889000"/>
            </a:xfrm>
            <a:prstGeom prst="rect">
              <a:avLst/>
            </a:prstGeom>
            <a:solidFill>
              <a:srgbClr val="003152">
                <a:alpha val="50000"/>
              </a:srgbClr>
            </a:solidFill>
            <a:ln w="9525" cap="flat" cmpd="sng" algn="ctr">
              <a:solidFill>
                <a:srgbClr val="00315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6349">
                  <a:shade val="70000"/>
                  <a:satMod val="10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Verdana"/>
                </a:rPr>
                <a:t>Foundation</a:t>
              </a:r>
              <a:endParaRPr lang="en-US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8713" y="5191125"/>
              <a:ext cx="6208712" cy="889000"/>
            </a:xfrm>
            <a:prstGeom prst="rect">
              <a:avLst/>
            </a:prstGeom>
            <a:solidFill>
              <a:srgbClr val="003152">
                <a:alpha val="25000"/>
              </a:srgbClr>
            </a:solidFill>
            <a:ln w="9525" cap="flat" cmpd="sng" algn="ctr">
              <a:solidFill>
                <a:srgbClr val="00315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9049">
                  <a:shade val="70000"/>
                  <a:satMod val="10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" name="Left Arrow 23"/>
            <p:cNvSpPr/>
            <p:nvPr/>
          </p:nvSpPr>
          <p:spPr>
            <a:xfrm>
              <a:off x="7460385" y="2978382"/>
              <a:ext cx="514350" cy="282575"/>
            </a:xfrm>
            <a:prstGeom prst="leftArrow">
              <a:avLst/>
            </a:prstGeom>
            <a:solidFill>
              <a:srgbClr val="003152"/>
            </a:solidFill>
            <a:ln w="9525" cap="flat" cmpd="sng" algn="ctr">
              <a:solidFill>
                <a:srgbClr val="00315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tx1"/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7955435" y="2896626"/>
              <a:ext cx="1220206" cy="52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200" b="1" kern="0" dirty="0" smtClean="0">
                  <a:solidFill>
                    <a:prstClr val="black"/>
                  </a:solidFill>
                  <a:latin typeface="Verdana"/>
                </a:rPr>
                <a:t>Exams</a:t>
              </a:r>
            </a:p>
          </p:txBody>
        </p: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7453313" y="5420181"/>
              <a:ext cx="13789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kern="0" dirty="0" smtClean="0">
                  <a:solidFill>
                    <a:prstClr val="black"/>
                  </a:solidFill>
                  <a:latin typeface="Verdana"/>
                </a:rPr>
                <a:t>Portfolios</a:t>
              </a:r>
            </a:p>
          </p:txBody>
        </p:sp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7366080" y="4267954"/>
              <a:ext cx="1963999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1900" kern="0" dirty="0" smtClean="0">
                  <a:solidFill>
                    <a:prstClr val="black"/>
                  </a:solidFill>
                  <a:latin typeface="Verdana"/>
                </a:rPr>
                <a:t>Multi-facetted </a:t>
              </a:r>
            </a:p>
            <a:p>
              <a:pPr algn="ctr" eaLnBrk="1" hangingPunct="1">
                <a:defRPr/>
              </a:pPr>
              <a:r>
                <a:rPr lang="en-US" sz="1900" kern="0" dirty="0" smtClean="0">
                  <a:solidFill>
                    <a:prstClr val="black"/>
                  </a:solidFill>
                  <a:latin typeface="Verdana"/>
                </a:rPr>
                <a:t>assessment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73913" y="1611313"/>
              <a:ext cx="2225675" cy="514350"/>
            </a:xfrm>
            <a:prstGeom prst="rect">
              <a:avLst/>
            </a:prstGeom>
            <a:solidFill>
              <a:sysClr val="windowText" lastClr="000000">
                <a:tint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Verdana"/>
                </a:rPr>
                <a:t>Certification</a:t>
              </a:r>
            </a:p>
          </p:txBody>
        </p:sp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7363583" y="1694031"/>
              <a:ext cx="187262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kern="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Final </a:t>
              </a:r>
            </a:p>
            <a:p>
              <a:pPr algn="ctr" eaLnBrk="1" hangingPunct="1">
                <a:defRPr/>
              </a:pPr>
              <a:r>
                <a:rPr lang="en-US" sz="2000" kern="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Competency </a:t>
              </a:r>
            </a:p>
            <a:p>
              <a:pPr algn="ctr" eaLnBrk="1" hangingPunct="1">
                <a:defRPr/>
              </a:pPr>
              <a:r>
                <a:rPr lang="en-US" sz="2000" kern="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Assessment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209800" y="5458897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>
                <a:latin typeface="Verdana"/>
              </a:rPr>
              <a:t>Orientation / Assessment</a:t>
            </a:r>
          </a:p>
        </p:txBody>
      </p:sp>
    </p:spTree>
    <p:extLst>
      <p:ext uri="{BB962C8B-B14F-4D97-AF65-F5344CB8AC3E}">
        <p14:creationId xmlns:p14="http://schemas.microsoft.com/office/powerpoint/2010/main" val="30571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 Leads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1484784"/>
            <a:ext cx="2368624" cy="3538315"/>
          </a:xfr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484783"/>
            <a:ext cx="2133600" cy="354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Farhan Bhanji</a:t>
            </a:r>
            <a:r>
              <a:rPr lang="en-US" b="1" dirty="0"/>
              <a:t> </a:t>
            </a:r>
            <a:r>
              <a:rPr lang="en-US" b="1" dirty="0" smtClean="0"/>
              <a:t> MD, MHPE, FRCPC, </a:t>
            </a:r>
            <a:r>
              <a:rPr lang="en-US" dirty="0" smtClean="0"/>
              <a:t>Associate </a:t>
            </a:r>
            <a:r>
              <a:rPr lang="en-US" dirty="0"/>
              <a:t>Director, Assessment</a:t>
            </a:r>
            <a:r>
              <a:rPr lang="en-US" dirty="0" smtClean="0"/>
              <a:t>			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96037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Andre St. Pierre</a:t>
            </a:r>
          </a:p>
          <a:p>
            <a:r>
              <a:rPr lang="en-US" dirty="0"/>
              <a:t>Associate Director, </a:t>
            </a:r>
            <a:r>
              <a:rPr lang="en-US" dirty="0" smtClean="0"/>
              <a:t>TMCE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30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itle Slide_external_bilen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97" y="5172075"/>
            <a:ext cx="2196104" cy="11353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910" y="5401730"/>
            <a:ext cx="1260590" cy="67352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886755" y="5555327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4563155" y="5545802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237" y="5542684"/>
            <a:ext cx="1871688" cy="36903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801530" y="5545802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38" y="5545613"/>
            <a:ext cx="1195412" cy="366107"/>
          </a:xfrm>
          <a:prstGeom prst="rect">
            <a:avLst/>
          </a:prstGeom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457200" y="2313000"/>
            <a:ext cx="8229600" cy="2232000"/>
          </a:xfrm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MAINPORT ePortfolio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8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og.lib.umn.edu/cspg/electionacademy/images/change_ahe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9227127" cy="688293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83127" y="4953000"/>
            <a:ext cx="5417127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Change is Underway…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4113213" cy="255588"/>
          </a:xfrm>
        </p:spPr>
        <p:txBody>
          <a:bodyPr>
            <a:noAutofit/>
          </a:bodyPr>
          <a:lstStyle/>
          <a:p>
            <a:pPr algn="ctr"/>
            <a:r>
              <a:rPr lang="en-CA" sz="4800" dirty="0" smtClean="0"/>
              <a:t>CBME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7425" y="6453188"/>
            <a:ext cx="536575" cy="328612"/>
          </a:xfrm>
        </p:spPr>
        <p:txBody>
          <a:bodyPr/>
          <a:lstStyle/>
          <a:p>
            <a:fld id="{CBB69F4B-A12F-4F00-9140-7EA9045B511A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MAINPORT ePortfolio: 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05200" y="21336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Craig Campbell MD FRCPC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Director, Continuing Professional Development,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0" y="1305306"/>
            <a:ext cx="1410564" cy="432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028825"/>
            <a:ext cx="2133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3528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Royal College’s current ePortfolio is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MAINPORT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competency-based version of this system available within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CBD will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the “next generation” MAINPORT and will be called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MAINPORT ePortfolio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6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MAINPORT ePortfolio</a:t>
            </a:r>
            <a:r>
              <a:rPr lang="en-CA" dirty="0"/>
              <a:t>: Transformation 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1895475"/>
            <a:ext cx="7992888" cy="3651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Set of tools and functions for the continuum: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Support and enable learning and assessment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Planning and professional development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Access to web resources, enduring materials, assessment tools and processes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Credentialing and accreditation. 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Automation, data exchange and personalization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CA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Reporting</a:t>
            </a:r>
            <a:endParaRPr lang="en-CA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0" y="1305306"/>
            <a:ext cx="1410564" cy="432000"/>
          </a:xfrm>
        </p:spPr>
      </p:pic>
      <p:sp>
        <p:nvSpPr>
          <p:cNvPr id="3" name="TextBox 2"/>
          <p:cNvSpPr txBox="1"/>
          <p:nvPr/>
        </p:nvSpPr>
        <p:spPr>
          <a:xfrm>
            <a:off x="2133600" y="5547244"/>
            <a:ext cx="5105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Central to our transition to a </a:t>
            </a:r>
          </a:p>
          <a:p>
            <a:pPr algn="ctr"/>
            <a:r>
              <a:rPr lang="en-CA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Competency-based model  </a:t>
            </a:r>
          </a:p>
        </p:txBody>
      </p:sp>
    </p:spTree>
    <p:extLst>
      <p:ext uri="{BB962C8B-B14F-4D97-AF65-F5344CB8AC3E}">
        <p14:creationId xmlns:p14="http://schemas.microsoft.com/office/powerpoint/2010/main" val="19855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CBD Priority Initiatives: </a:t>
            </a:r>
            <a:r>
              <a:rPr lang="en-US" dirty="0" smtClean="0"/>
              <a:t>MAINPORT ePortfolio &amp; eDiploma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1895475"/>
            <a:ext cx="79928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3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allow residents &amp; practicing physicians to: </a:t>
            </a:r>
            <a:endParaRPr lang="en-CA" sz="23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progress &amp; receive </a:t>
            </a:r>
            <a:r>
              <a:rPr lang="en-CA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</a:t>
            </a:r>
            <a:r>
              <a:rPr lang="en-CA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specialty-specific </a:t>
            </a:r>
            <a:r>
              <a:rPr lang="en-CA" sz="2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milestones</a:t>
            </a:r>
            <a:r>
              <a:rPr lang="en-CA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which incorporate the CanMEDS roles;</a:t>
            </a:r>
            <a:endParaRPr lang="en-CA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learning &amp; practice-specific continuing professional development activities, </a:t>
            </a:r>
            <a:r>
              <a:rPr lang="en-CA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</a:t>
            </a:r>
            <a:r>
              <a:rPr lang="en-CA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document achievements; </a:t>
            </a:r>
            <a:endParaRPr lang="en-CA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</a:t>
            </a:r>
            <a:r>
              <a:rPr lang="en-CA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procedures &amp; patient </a:t>
            </a:r>
            <a:r>
              <a:rPr lang="en-CA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activities; </a:t>
            </a:r>
            <a:endParaRPr lang="en-CA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resources; &amp;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&amp; reflect </a:t>
            </a:r>
            <a:r>
              <a:rPr lang="en-CA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outcomes for practice.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0" y="1305306"/>
            <a:ext cx="1410564" cy="432000"/>
          </a:xfrm>
        </p:spPr>
      </p:pic>
    </p:spTree>
    <p:extLst>
      <p:ext uri="{BB962C8B-B14F-4D97-AF65-F5344CB8AC3E}">
        <p14:creationId xmlns:p14="http://schemas.microsoft.com/office/powerpoint/2010/main" val="40480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itle Slide_external_bilen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97" y="5172075"/>
            <a:ext cx="2196104" cy="11353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910" y="5401730"/>
            <a:ext cx="1260590" cy="67352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886755" y="5555327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4563155" y="5545802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237" y="5542684"/>
            <a:ext cx="1871688" cy="36903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801530" y="5545802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38" y="5545613"/>
            <a:ext cx="1195412" cy="366107"/>
          </a:xfrm>
          <a:prstGeom prst="rect">
            <a:avLst/>
          </a:prstGeom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457200" y="2313000"/>
            <a:ext cx="8229600" cy="2232000"/>
          </a:xfrm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MAINPORT ePortfolio Pilot: “eDiploma”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1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eDiploma Screen Shots: Trainee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0768"/>
            <a:ext cx="6804522" cy="4968820"/>
          </a:xfrm>
        </p:spPr>
      </p:pic>
    </p:spTree>
    <p:extLst>
      <p:ext uri="{BB962C8B-B14F-4D97-AF65-F5344CB8AC3E}">
        <p14:creationId xmlns:p14="http://schemas.microsoft.com/office/powerpoint/2010/main" val="33872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eDiploma</a:t>
            </a:r>
            <a:r>
              <a:rPr lang="en-US" dirty="0"/>
              <a:t> </a:t>
            </a:r>
            <a:r>
              <a:rPr lang="en-US" dirty="0" smtClean="0"/>
              <a:t>Screen Shots: Milestone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08797"/>
            <a:ext cx="7272807" cy="5144539"/>
          </a:xfrm>
        </p:spPr>
      </p:pic>
    </p:spTree>
    <p:extLst>
      <p:ext uri="{BB962C8B-B14F-4D97-AF65-F5344CB8AC3E}">
        <p14:creationId xmlns:p14="http://schemas.microsoft.com/office/powerpoint/2010/main" val="25741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eDiploma Screen Shots: </a:t>
            </a:r>
            <a:br>
              <a:rPr lang="en-US" dirty="0" smtClean="0"/>
            </a:br>
            <a:r>
              <a:rPr lang="en-US" dirty="0" smtClean="0"/>
              <a:t>Diploma Program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68760"/>
            <a:ext cx="7197433" cy="5079685"/>
          </a:xfrm>
        </p:spPr>
      </p:pic>
    </p:spTree>
    <p:extLst>
      <p:ext uri="{BB962C8B-B14F-4D97-AF65-F5344CB8AC3E}">
        <p14:creationId xmlns:p14="http://schemas.microsoft.com/office/powerpoint/2010/main" val="30749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031245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itle Slide_external_bilen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23" y="5088035"/>
            <a:ext cx="2511552" cy="12984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Early Adopters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60" y="5392277"/>
            <a:ext cx="1498943" cy="8008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34480" y="5555325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186" y="5555325"/>
            <a:ext cx="2189607" cy="4317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829980" y="5604461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325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Adopters: 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0" y="21336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Jolanta Karpinski, MD, FRCPC</a:t>
            </a: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Associate Director, Specialties Unit</a:t>
            </a: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36" y="1981201"/>
            <a:ext cx="2401403" cy="36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College </a:t>
            </a:r>
            <a:r>
              <a:rPr lang="en-US" dirty="0" smtClean="0"/>
              <a:t>Disciplines</a:t>
            </a:r>
            <a:r>
              <a:rPr lang="en-US" dirty="0"/>
              <a:t>: March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199" y="1828799"/>
            <a:ext cx="7902389" cy="44805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of 82 disciplines</a:t>
            </a:r>
          </a:p>
          <a:p>
            <a:pPr marL="85725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specialties</a:t>
            </a:r>
          </a:p>
          <a:p>
            <a:pPr marL="85725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 subspecialties </a:t>
            </a:r>
          </a:p>
          <a:p>
            <a:pPr marL="1291590" lvl="4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with adult and </a:t>
            </a:r>
            <a:r>
              <a:rPr lang="en-US" sz="2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peds</a:t>
            </a:r>
            <a:r>
              <a:rPr lang="en-U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stream</a:t>
            </a:r>
          </a:p>
          <a:p>
            <a:pPr marL="85725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Areas of Focused </a:t>
            </a:r>
            <a:r>
              <a:rPr lang="en-US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</a:t>
            </a:r>
          </a:p>
          <a:p>
            <a:pPr marL="85725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programs</a:t>
            </a:r>
          </a:p>
          <a:p>
            <a:pPr marL="1291590" lvl="4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CIP, SF, PM-conjoint</a:t>
            </a:r>
            <a:endParaRPr lang="en-CA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en-CA" i="1" dirty="0"/>
              <a:t/>
            </a:r>
            <a:br>
              <a:rPr lang="en-CA" i="1" dirty="0"/>
            </a:br>
            <a:endParaRPr lang="en-US" i="1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6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spc="-70" dirty="0"/>
              <a:t>Prelude: CBD and CanMEDS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1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304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How </a:t>
            </a:r>
            <a:r>
              <a:rPr lang="en-US" i="1" dirty="0">
                <a:solidFill>
                  <a:schemeClr val="tx1"/>
                </a:solidFill>
              </a:rPr>
              <a:t>can we ensure </a:t>
            </a:r>
            <a:r>
              <a:rPr lang="en-US" i="1" dirty="0" smtClean="0">
                <a:solidFill>
                  <a:schemeClr val="tx1"/>
                </a:solidFill>
              </a:rPr>
              <a:t>our </a:t>
            </a:r>
            <a:r>
              <a:rPr lang="en-US" i="1" dirty="0">
                <a:solidFill>
                  <a:schemeClr val="tx1"/>
                </a:solidFill>
              </a:rPr>
              <a:t>graduates are competent in all needed domains…?</a:t>
            </a:r>
          </a:p>
          <a:p>
            <a:pPr marL="0" indent="0">
              <a:buNone/>
            </a:pPr>
            <a:endParaRPr lang="en-CA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2" y="2514600"/>
            <a:ext cx="55435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</a:t>
            </a:r>
            <a:r>
              <a:rPr lang="en-CA" dirty="0" smtClean="0"/>
              <a:t>Does Adopter</a:t>
            </a:r>
            <a:br>
              <a:rPr lang="en-CA" dirty="0" smtClean="0"/>
            </a:br>
            <a:r>
              <a:rPr lang="en-CA" dirty="0" smtClean="0"/>
              <a:t>Rollout Mean</a:t>
            </a:r>
            <a:r>
              <a:rPr lang="en-CA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199" y="1828799"/>
            <a:ext cx="7902389" cy="448056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i="1" dirty="0"/>
              <a:t/>
            </a:r>
            <a:br>
              <a:rPr lang="en-CA" i="1" dirty="0"/>
            </a:br>
            <a:endParaRPr lang="en-US" i="1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/>
          <p:cNvGrpSpPr/>
          <p:nvPr/>
        </p:nvGrpSpPr>
        <p:grpSpPr>
          <a:xfrm>
            <a:off x="775459" y="1524000"/>
            <a:ext cx="7656917" cy="4699068"/>
            <a:chOff x="762238" y="1466872"/>
            <a:chExt cx="7656917" cy="4699068"/>
          </a:xfrm>
        </p:grpSpPr>
        <p:sp>
          <p:nvSpPr>
            <p:cNvPr id="32" name="TextBox 31"/>
            <p:cNvSpPr txBox="1"/>
            <p:nvPr/>
          </p:nvSpPr>
          <p:spPr>
            <a:xfrm>
              <a:off x="922604" y="1466872"/>
              <a:ext cx="74418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Creation of new version of specialty specific documents in CBD format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88769" y="2295291"/>
              <a:ext cx="6441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Royal College approval </a:t>
              </a:r>
              <a:r>
                <a:rPr lang="en-CA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 new version of specialty </a:t>
              </a:r>
              <a:r>
                <a:rPr lang="en-CA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standards</a:t>
              </a:r>
              <a:endPara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4113" y="3127484"/>
              <a:ext cx="764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Training programs begin applying new standards to a group of residents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238" y="3933056"/>
              <a:ext cx="27136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Residents trained under </a:t>
              </a:r>
              <a:endParaRPr lang="en-C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CA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</a:t>
              </a:r>
              <a:r>
                <a:rPr lang="en-CA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standards </a:t>
              </a:r>
              <a:r>
                <a:rPr lang="en-CA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interact</a:t>
              </a:r>
            </a:p>
            <a:p>
              <a:pPr algn="ctr"/>
              <a:r>
                <a:rPr lang="en-CA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with </a:t>
              </a:r>
              <a:r>
                <a:rPr lang="en-CA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Royal College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5459" y="5334943"/>
              <a:ext cx="19714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Residents trained</a:t>
              </a:r>
            </a:p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CBD system</a:t>
              </a:r>
            </a:p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enter CPD </a:t>
              </a:r>
              <a:endPara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42169" y="3915435"/>
              <a:ext cx="24547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Program faculty teach</a:t>
              </a:r>
            </a:p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assess using CBD</a:t>
              </a:r>
            </a:p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standards</a:t>
              </a:r>
              <a:endPara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06345" y="5275129"/>
              <a:ext cx="26148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PGME offices and</a:t>
              </a:r>
            </a:p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programs apply CBD </a:t>
              </a:r>
            </a:p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policies and procedures</a:t>
              </a:r>
              <a:endPara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Down Arrow 38"/>
            <p:cNvSpPr/>
            <p:nvPr/>
          </p:nvSpPr>
          <p:spPr bwMode="auto">
            <a:xfrm>
              <a:off x="3923928" y="1836204"/>
              <a:ext cx="484632" cy="45908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  <a:ea typeface="Osaka" pitchFamily="1" charset="-128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6461989" y="4801579"/>
              <a:ext cx="484632" cy="45908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  <a:ea typeface="Osaka" pitchFamily="1" charset="-128"/>
              </a:endParaRPr>
            </a:p>
          </p:txBody>
        </p:sp>
        <p:sp>
          <p:nvSpPr>
            <p:cNvPr id="41" name="Down Arrow 40"/>
            <p:cNvSpPr/>
            <p:nvPr/>
          </p:nvSpPr>
          <p:spPr bwMode="auto">
            <a:xfrm>
              <a:off x="1727418" y="4862211"/>
              <a:ext cx="484632" cy="45908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  <a:ea typeface="Osaka" pitchFamily="1" charset="-128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3963649" y="2664623"/>
              <a:ext cx="484632" cy="45908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  <a:ea typeface="Osaka" pitchFamily="1" charset="-128"/>
              </a:endParaRPr>
            </a:p>
          </p:txBody>
        </p:sp>
        <p:sp>
          <p:nvSpPr>
            <p:cNvPr id="43" name="Down Arrow 42"/>
            <p:cNvSpPr/>
            <p:nvPr/>
          </p:nvSpPr>
          <p:spPr bwMode="auto">
            <a:xfrm>
              <a:off x="2756179" y="3456348"/>
              <a:ext cx="484632" cy="45908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  <a:ea typeface="Osaka" pitchFamily="1" charset="-128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>
              <a:off x="5504770" y="3473969"/>
              <a:ext cx="484632" cy="45908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  <a:ea typeface="Osaka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3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Adopters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0600" y="1371600"/>
            <a:ext cx="739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ts val="864"/>
              </a:spcAft>
              <a:buFont typeface="Times" pitchFamily="1" charset="0"/>
              <a:buChar char="•"/>
              <a:defRPr sz="2400" b="0" i="0">
                <a:solidFill>
                  <a:srgbClr val="0F335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rtl="0" eaLnBrk="0" fontAlgn="base" hangingPunct="0">
              <a:spcBef>
                <a:spcPts val="48"/>
              </a:spcBef>
              <a:spcAft>
                <a:spcPct val="0"/>
              </a:spcAft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ea typeface="+mn-ea"/>
                <a:cs typeface="Verdana"/>
              </a:defRPr>
            </a:lvl3pPr>
            <a:lvl4pPr marL="141732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4pPr>
            <a:lvl5pPr marL="169164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5pPr>
            <a:lvl6pPr marL="2743200" indent="-246063" algn="l" rtl="0" fontAlgn="base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-"/>
              <a:defRPr sz="1600">
                <a:solidFill>
                  <a:srgbClr val="557FA6"/>
                </a:solidFill>
                <a:latin typeface="+mn-lt"/>
                <a:ea typeface="+mn-ea"/>
              </a:defRPr>
            </a:lvl6pPr>
            <a:lvl7pPr marL="3200400" indent="-246063" algn="l" rtl="0" fontAlgn="base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-"/>
              <a:defRPr sz="1600">
                <a:solidFill>
                  <a:srgbClr val="557FA6"/>
                </a:solidFill>
                <a:latin typeface="+mn-lt"/>
                <a:ea typeface="+mn-ea"/>
              </a:defRPr>
            </a:lvl7pPr>
            <a:lvl8pPr marL="3657600" indent="-246063" algn="l" rtl="0" fontAlgn="base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-"/>
              <a:defRPr sz="1600">
                <a:solidFill>
                  <a:srgbClr val="557FA6"/>
                </a:solidFill>
                <a:latin typeface="+mn-lt"/>
                <a:ea typeface="+mn-ea"/>
              </a:defRPr>
            </a:lvl8pPr>
            <a:lvl9pPr marL="4114800" indent="-246063" algn="l" rtl="0" fontAlgn="base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-"/>
              <a:defRPr sz="1600">
                <a:solidFill>
                  <a:srgbClr val="557FA6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864"/>
              </a:spcAft>
              <a:buClrTx/>
              <a:buSzTx/>
              <a:buFont typeface="Times" pitchFamily="1" charset="0"/>
              <a:buNone/>
              <a:tabLst/>
              <a:defRPr/>
            </a:pPr>
            <a:r>
              <a:rPr kumimoji="0" lang="en-CA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First round of adopters started in Fall 2014 (Cohort 1)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Medical 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Oncology, and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Otolaryngology – Head and Neck Surgery.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100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Residents entering these programs </a:t>
            </a:r>
            <a:r>
              <a:rPr lang="en-US" sz="21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1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 </a:t>
            </a:r>
            <a:r>
              <a:rPr lang="en-US" sz="2100" b="1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</a:t>
            </a:r>
            <a:r>
              <a:rPr lang="en-US" sz="2100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learn in a CBD model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Times" pitchFamily="1" charset="0"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Second round of adopters starting in 2015 (Cohort 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864"/>
              </a:spcAft>
              <a:buClrTx/>
              <a:buSzTx/>
              <a:buFont typeface="Times" pitchFamily="1" charset="0"/>
              <a:buNone/>
              <a:tabLst/>
              <a:defRPr/>
            </a:pPr>
            <a:r>
              <a:rPr kumimoji="0" lang="en-CA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Picture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170293"/>
              </p:ext>
            </p:extLst>
          </p:nvPr>
        </p:nvGraphicFramePr>
        <p:xfrm>
          <a:off x="803623" y="4419600"/>
          <a:ext cx="7765354" cy="1935480"/>
        </p:xfrm>
        <a:graphic>
          <a:graphicData uri="http://schemas.openxmlformats.org/drawingml/2006/table">
            <a:tbl>
              <a:tblPr firstRow="1" bandRow="1"/>
              <a:tblGrid>
                <a:gridCol w="3432282"/>
                <a:gridCol w="4333072"/>
              </a:tblGrid>
              <a:tr h="153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Anesthesiology,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Osak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Internal Medicine, 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Forensic Pathology, 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Surgical Foundations, &amp; 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Gastroenterology, 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Osaka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Urology.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235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Residents entering these programs in </a:t>
                      </a:r>
                      <a:r>
                        <a:rPr lang="en-US" sz="2000" b="1" kern="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July 2017 </a:t>
                      </a:r>
                      <a:r>
                        <a:rPr lang="en-US" sz="2000" kern="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will learn in a CBD model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Placeholder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1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CBD Priority Initiatives: </a:t>
            </a:r>
            <a:br>
              <a:rPr lang="en-US" dirty="0" smtClean="0"/>
            </a:br>
            <a:r>
              <a:rPr lang="en-US" dirty="0" smtClean="0"/>
              <a:t>Testing with Early Adopters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5"/>
            <a:ext cx="7391400" cy="445881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Early adopters </a:t>
            </a:r>
            <a:r>
              <a:rPr lang="en-U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Initiate </a:t>
            </a:r>
            <a:r>
              <a:rPr lang="en-US" sz="2400" dirty="0">
                <a:solidFill>
                  <a:schemeClr val="tx1"/>
                </a:solidFill>
              </a:rPr>
              <a:t>the creation, refinement, integration, implementation and assessment of </a:t>
            </a:r>
            <a:r>
              <a:rPr lang="en-US" sz="2400" b="1" dirty="0" smtClean="0">
                <a:solidFill>
                  <a:schemeClr val="tx1"/>
                </a:solidFill>
              </a:rPr>
              <a:t>specialty-specific </a:t>
            </a:r>
            <a:r>
              <a:rPr lang="en-US" sz="2400" b="1" dirty="0">
                <a:solidFill>
                  <a:schemeClr val="tx1"/>
                </a:solidFill>
              </a:rPr>
              <a:t>milestones </a:t>
            </a:r>
            <a:r>
              <a:rPr lang="en-US" sz="2400" dirty="0">
                <a:solidFill>
                  <a:schemeClr val="tx1"/>
                </a:solidFill>
              </a:rPr>
              <a:t>into their </a:t>
            </a:r>
            <a:r>
              <a:rPr lang="en-US" sz="2400" dirty="0" smtClean="0">
                <a:solidFill>
                  <a:schemeClr val="tx1"/>
                </a:solidFill>
              </a:rPr>
              <a:t>programs</a:t>
            </a:r>
          </a:p>
          <a:p>
            <a:pPr lvl="2"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Using the update CanMEDS Framework and generic CanMEDS Milestones as a guide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Help develop, test, </a:t>
            </a:r>
            <a:r>
              <a:rPr lang="en-US" sz="2400" b="1" dirty="0" smtClean="0">
                <a:solidFill>
                  <a:schemeClr val="tx1"/>
                </a:solidFill>
              </a:rPr>
              <a:t>improve</a:t>
            </a:r>
            <a:r>
              <a:rPr lang="en-US" sz="2400" dirty="0" smtClean="0">
                <a:solidFill>
                  <a:schemeClr val="tx1"/>
                </a:solidFill>
              </a:rPr>
              <a:t> and implement processes, systems, tools and resources, </a:t>
            </a:r>
            <a:r>
              <a:rPr lang="en-US" sz="2400" dirty="0">
                <a:solidFill>
                  <a:schemeClr val="tx1"/>
                </a:solidFill>
              </a:rPr>
              <a:t>end-to-end, in a </a:t>
            </a:r>
            <a:r>
              <a:rPr lang="en-US" sz="2400" b="1" dirty="0">
                <a:solidFill>
                  <a:schemeClr val="tx1"/>
                </a:solidFill>
              </a:rPr>
              <a:t>real-world </a:t>
            </a:r>
            <a:r>
              <a:rPr lang="en-US" sz="2400" b="1" dirty="0" smtClean="0">
                <a:solidFill>
                  <a:schemeClr val="tx1"/>
                </a:solidFill>
              </a:rPr>
              <a:t>environment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222008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CBD Rollout Schedule: </a:t>
            </a:r>
            <a:br>
              <a:rPr lang="en-US" dirty="0" smtClean="0"/>
            </a:br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199" y="1828799"/>
            <a:ext cx="7902389" cy="448056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i="1" dirty="0"/>
              <a:t/>
            </a:r>
            <a:br>
              <a:rPr lang="en-CA" i="1" dirty="0"/>
            </a:br>
            <a:endParaRPr lang="en-US" i="1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382000" cy="37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CBD Rollout Schedule: </a:t>
            </a:r>
            <a:br>
              <a:rPr lang="en-US" dirty="0" smtClean="0"/>
            </a:br>
            <a:r>
              <a:rPr lang="en-US" dirty="0" smtClean="0"/>
              <a:t>All Disciplines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09774"/>
              </p:ext>
            </p:extLst>
          </p:nvPr>
        </p:nvGraphicFramePr>
        <p:xfrm>
          <a:off x="165296" y="1148580"/>
          <a:ext cx="8837235" cy="56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701"/>
                <a:gridCol w="1632621"/>
                <a:gridCol w="1877514"/>
                <a:gridCol w="1714252"/>
                <a:gridCol w="1959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(Cohort 3)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031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b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(Cohort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031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(Cohort 5)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031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(Cohort 6)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031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(Cohort 7)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0315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Neurosurgery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Surg.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Orthopedic Surg.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Dermatology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Colorectal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Cardiac Surg.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Plastic Surg.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Vascular Surg.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Ophthalmology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Surg. Onc.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Pediatrics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Obs/Gyn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Neuro. Path.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Diag.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Rad.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Surg.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Anatomic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Path.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PMR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Medical Gen.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Interventional Rad.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Gen. Path.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Nuclear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Hem. Path.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Public Health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Palliative Med.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Radiation. Onc.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Psychiatry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Peds.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EM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Pain Med.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Emerg. Med.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Respirology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Peds. Hem/Onc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GREI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Developmental Peds.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CCM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Cardiology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Peds. Surg.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MFM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Neuro. Rad.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GIM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Rheumatology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Clin.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Pharm/Tox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Gyne/Onc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Peds.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Rad.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Nephrology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Geriatrics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Forensic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Psych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Occupational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NPM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Child/Ado.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Psych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Med. Micro.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Endo.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Met.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CIA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Geriatric Psych.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Med. Biochem.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Adolescent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Med.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8DFE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Placeholder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CanMEDS 2015: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Discipline specific implications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Revised </a:t>
            </a:r>
            <a:r>
              <a:rPr lang="en-US" dirty="0">
                <a:solidFill>
                  <a:schemeClr val="tx1"/>
                </a:solidFill>
              </a:rPr>
              <a:t>document suites (OTRs, </a:t>
            </a:r>
            <a:r>
              <a:rPr lang="en-US" dirty="0" smtClean="0">
                <a:solidFill>
                  <a:schemeClr val="tx1"/>
                </a:solidFill>
              </a:rPr>
              <a:t>etc..) </a:t>
            </a:r>
            <a:r>
              <a:rPr lang="en-US" dirty="0">
                <a:solidFill>
                  <a:schemeClr val="tx1"/>
                </a:solidFill>
              </a:rPr>
              <a:t>including milestones and EPAs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New </a:t>
            </a:r>
            <a:r>
              <a:rPr lang="en-US" dirty="0">
                <a:solidFill>
                  <a:schemeClr val="tx1"/>
                </a:solidFill>
              </a:rPr>
              <a:t>discipline </a:t>
            </a:r>
            <a:r>
              <a:rPr lang="en-US" dirty="0" smtClean="0">
                <a:solidFill>
                  <a:schemeClr val="tx1"/>
                </a:solidFill>
              </a:rPr>
              <a:t>MAINPORT ePortfolio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Integration </a:t>
            </a:r>
            <a:r>
              <a:rPr lang="en-US" dirty="0">
                <a:solidFill>
                  <a:schemeClr val="tx1"/>
                </a:solidFill>
              </a:rPr>
              <a:t>of residency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learning in practice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  <a:prstGeom prst="rect">
            <a:avLst/>
          </a:prstGeom>
        </p:spPr>
      </p:pic>
      <p:pic>
        <p:nvPicPr>
          <p:cNvPr id="6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562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Title Slide_external_bilen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398" y="5088035"/>
            <a:ext cx="2511552" cy="12984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460" y="5352281"/>
            <a:ext cx="1498943" cy="8008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572680" y="5555327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2313000"/>
            <a:ext cx="8229600" cy="2232000"/>
          </a:xfrm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/>
              <a:t>Summary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9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8" y="1305306"/>
            <a:ext cx="2189607" cy="43172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8675" y="2028825"/>
            <a:ext cx="745807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 on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CanMEDS 2015</a:t>
            </a: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Design (CBD)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MAINPORT ePortfolio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eDiploma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Adopter rollout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  <a:endParaRPr lang="en-C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730" y="1286256"/>
            <a:ext cx="14105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og.lib.umn.edu/cspg/electionacademy/images/change_ahe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9227127" cy="688293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83127" y="4953000"/>
            <a:ext cx="5417127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Change is Underway…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4113213" cy="255588"/>
          </a:xfrm>
        </p:spPr>
        <p:txBody>
          <a:bodyPr>
            <a:noAutofit/>
          </a:bodyPr>
          <a:lstStyle/>
          <a:p>
            <a:pPr algn="ctr"/>
            <a:r>
              <a:rPr lang="en-CA" sz="4800" dirty="0" smtClean="0"/>
              <a:t>CBME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7425" y="6453188"/>
            <a:ext cx="536575" cy="328612"/>
          </a:xfrm>
        </p:spPr>
        <p:txBody>
          <a:bodyPr/>
          <a:lstStyle/>
          <a:p>
            <a:fld id="{CBB69F4B-A12F-4F00-9140-7EA9045B511A}" type="slidenum">
              <a:rPr lang="en-US" smtClean="0">
                <a:solidFill>
                  <a:srgbClr val="FFFFFF"/>
                </a:solidFill>
              </a:rPr>
              <a:pPr/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onquering the pe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7696200" cy="4785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45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30" dirty="0" smtClean="0"/>
              <a:t>Competence </a:t>
            </a:r>
            <a:r>
              <a:rPr lang="en-US" spc="-30" dirty="0"/>
              <a:t>by Design(CBD</a:t>
            </a:r>
            <a:r>
              <a:rPr lang="en-US" spc="-3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1712"/>
            <a:ext cx="73914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b="1" dirty="0" smtClean="0">
                <a:solidFill>
                  <a:schemeClr val="tx1"/>
                </a:solidFill>
              </a:rPr>
              <a:t>transformational change</a:t>
            </a:r>
            <a:endParaRPr lang="en-CA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3200" b="1" dirty="0" smtClean="0">
                <a:solidFill>
                  <a:schemeClr val="tx1"/>
                </a:solidFill>
              </a:rPr>
              <a:t>learning </a:t>
            </a:r>
            <a:r>
              <a:rPr lang="en-CA" sz="3200" b="1" dirty="0">
                <a:solidFill>
                  <a:schemeClr val="tx1"/>
                </a:solidFill>
              </a:rPr>
              <a:t>continuum </a:t>
            </a:r>
            <a:endParaRPr lang="en-CA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3200" b="1" dirty="0" smtClean="0">
                <a:solidFill>
                  <a:schemeClr val="tx1"/>
                </a:solidFill>
              </a:rPr>
              <a:t>competency </a:t>
            </a:r>
            <a:r>
              <a:rPr lang="en-CA" sz="3200" b="1" dirty="0">
                <a:solidFill>
                  <a:schemeClr val="tx1"/>
                </a:solidFill>
              </a:rPr>
              <a:t>model </a:t>
            </a:r>
            <a:endParaRPr lang="en-CA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better doctors…better care</a:t>
            </a:r>
            <a:endParaRPr lang="en-CA" sz="3200" b="1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6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spc="-70" dirty="0" smtClean="0"/>
              <a:t>New Era</a:t>
            </a:r>
            <a:endParaRPr lang="en-US" sz="2300" spc="-7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ttp://cdn.visualnews.com/wp-content/uploads/2013/04/7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563" y="2640016"/>
            <a:ext cx="2628390" cy="31392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blitzsport.com/images/large/Adult-White-Japan-Karate-Suit-Stance-1.jpg?gc=clea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684" y="2639204"/>
            <a:ext cx="2503804" cy="31401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9432" y="1462732"/>
            <a:ext cx="725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 of these is not like the others …</a:t>
            </a:r>
            <a:endParaRPr lang="en-CA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432" y="2082800"/>
            <a:ext cx="782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Time-based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Achievement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	         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Achievement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www.healthwick.ca/product_images/uploaded_images/docto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66" y="2643968"/>
            <a:ext cx="2260821" cy="313534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30" dirty="0" smtClean="0"/>
              <a:t>Competence </a:t>
            </a:r>
            <a:r>
              <a:rPr lang="en-US" spc="-30" dirty="0"/>
              <a:t>by Design(CBD</a:t>
            </a:r>
            <a:r>
              <a:rPr lang="en-US" spc="-3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1712"/>
            <a:ext cx="73914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b="1" dirty="0" smtClean="0">
                <a:solidFill>
                  <a:schemeClr val="tx1"/>
                </a:solidFill>
              </a:rPr>
              <a:t>transformational change</a:t>
            </a:r>
            <a:endParaRPr lang="en-CA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3200" b="1" dirty="0" smtClean="0">
                <a:solidFill>
                  <a:schemeClr val="tx1"/>
                </a:solidFill>
              </a:rPr>
              <a:t>learning </a:t>
            </a:r>
            <a:r>
              <a:rPr lang="en-CA" sz="3200" b="1" dirty="0">
                <a:solidFill>
                  <a:schemeClr val="tx1"/>
                </a:solidFill>
              </a:rPr>
              <a:t>continuum </a:t>
            </a:r>
            <a:endParaRPr lang="en-CA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3200" b="1" dirty="0" smtClean="0">
                <a:solidFill>
                  <a:schemeClr val="tx1"/>
                </a:solidFill>
              </a:rPr>
              <a:t>competency </a:t>
            </a:r>
            <a:r>
              <a:rPr lang="en-CA" sz="3200" b="1" dirty="0">
                <a:solidFill>
                  <a:schemeClr val="tx1"/>
                </a:solidFill>
              </a:rPr>
              <a:t>model </a:t>
            </a:r>
            <a:endParaRPr lang="en-CA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better doctors…better care</a:t>
            </a:r>
            <a:endParaRPr lang="en-CA" sz="3200" b="1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9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30" dirty="0" smtClean="0"/>
              <a:t>CBD Identified Initiatives</a:t>
            </a:r>
            <a:endParaRPr lang="en-US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2514600" y="4225290"/>
            <a:ext cx="4191000" cy="682942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CanMEDS </a:t>
            </a: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22"/>
          <p:cNvSpPr>
            <a:spLocks noChangeArrowheads="1"/>
          </p:cNvSpPr>
          <p:nvPr/>
        </p:nvSpPr>
        <p:spPr bwMode="auto">
          <a:xfrm>
            <a:off x="1371600" y="1943552"/>
            <a:ext cx="6345238" cy="766762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endParaRPr lang="en-CA" sz="1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23"/>
          <p:cNvSpPr>
            <a:spLocks noChangeArrowheads="1"/>
          </p:cNvSpPr>
          <p:nvPr/>
        </p:nvSpPr>
        <p:spPr bwMode="auto">
          <a:xfrm>
            <a:off x="152400" y="6038850"/>
            <a:ext cx="8820688" cy="457200"/>
          </a:xfrm>
          <a:prstGeom prst="roundRect">
            <a:avLst>
              <a:gd name="adj" fmla="val 16667"/>
            </a:avLst>
          </a:prstGeom>
          <a:solidFill>
            <a:srgbClr val="414F5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Lifelong Learning</a:t>
            </a:r>
          </a:p>
        </p:txBody>
      </p:sp>
      <p:sp>
        <p:nvSpPr>
          <p:cNvPr id="18" name="Rounded Rectangle 25"/>
          <p:cNvSpPr>
            <a:spLocks noChangeArrowheads="1"/>
          </p:cNvSpPr>
          <p:nvPr/>
        </p:nvSpPr>
        <p:spPr bwMode="auto">
          <a:xfrm>
            <a:off x="786809" y="4246557"/>
            <a:ext cx="2813643" cy="660082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Competency </a:t>
            </a:r>
            <a:b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Framework &amp;  Milestones </a:t>
            </a:r>
            <a:b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(Generic &amp; Speciality-Specific)</a:t>
            </a:r>
            <a:endParaRPr lang="en-CA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ounded Rectangle 31"/>
          <p:cNvSpPr>
            <a:spLocks noChangeArrowheads="1"/>
          </p:cNvSpPr>
          <p:nvPr/>
        </p:nvSpPr>
        <p:spPr bwMode="auto">
          <a:xfrm>
            <a:off x="539552" y="2368141"/>
            <a:ext cx="1602432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In-Training Competency-Based Assessment</a:t>
            </a:r>
            <a:endParaRPr lang="en-CA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35"/>
          <p:cNvSpPr>
            <a:spLocks noChangeArrowheads="1"/>
          </p:cNvSpPr>
          <p:nvPr/>
        </p:nvSpPr>
        <p:spPr bwMode="auto">
          <a:xfrm>
            <a:off x="2195736" y="2368141"/>
            <a:ext cx="1538064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In-Practice Competency-Based Assessment</a:t>
            </a:r>
            <a:endParaRPr lang="en-CA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76199" y="3089851"/>
            <a:ext cx="3333431" cy="749300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Accreditation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ounded Rectangle 32"/>
          <p:cNvSpPr>
            <a:spLocks noChangeArrowheads="1"/>
          </p:cNvSpPr>
          <p:nvPr/>
        </p:nvSpPr>
        <p:spPr bwMode="auto">
          <a:xfrm>
            <a:off x="5764213" y="3088263"/>
            <a:ext cx="3282950" cy="750888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Credentialing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ounded Rectangle 32"/>
          <p:cNvSpPr>
            <a:spLocks noChangeArrowheads="1"/>
          </p:cNvSpPr>
          <p:nvPr/>
        </p:nvSpPr>
        <p:spPr bwMode="auto">
          <a:xfrm>
            <a:off x="152399" y="1295400"/>
            <a:ext cx="8820687" cy="457200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ePortfolio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ounded Rectangle 32"/>
          <p:cNvSpPr>
            <a:spLocks noChangeArrowheads="1"/>
          </p:cNvSpPr>
          <p:nvPr/>
        </p:nvSpPr>
        <p:spPr bwMode="auto">
          <a:xfrm>
            <a:off x="152399" y="3525520"/>
            <a:ext cx="1600201" cy="61595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Redesign Policy: </a:t>
            </a:r>
          </a:p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Outcome-Based Focus</a:t>
            </a:r>
            <a:endParaRPr lang="en-CA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ounded Rectangle 32"/>
          <p:cNvSpPr>
            <a:spLocks noChangeArrowheads="1"/>
          </p:cNvSpPr>
          <p:nvPr/>
        </p:nvSpPr>
        <p:spPr bwMode="auto">
          <a:xfrm>
            <a:off x="152401" y="5551559"/>
            <a:ext cx="8820684" cy="414701"/>
          </a:xfrm>
          <a:prstGeom prst="roundRect">
            <a:avLst>
              <a:gd name="adj" fmla="val 16667"/>
            </a:avLst>
          </a:prstGeom>
          <a:solidFill>
            <a:srgbClr val="5380A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and Faculty/Education Support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30"/>
          <p:cNvSpPr>
            <a:spLocks noChangeArrowheads="1"/>
          </p:cNvSpPr>
          <p:nvPr/>
        </p:nvSpPr>
        <p:spPr bwMode="auto">
          <a:xfrm>
            <a:off x="5791200" y="353187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Redesign Policy: Competency-Based Focus</a:t>
            </a:r>
            <a:endParaRPr lang="en-CA" sz="1200" spc="-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3602037" y="3072388"/>
            <a:ext cx="1960563" cy="750887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CBME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ounded Rectangle 32"/>
          <p:cNvSpPr>
            <a:spLocks noChangeArrowheads="1"/>
          </p:cNvSpPr>
          <p:nvPr/>
        </p:nvSpPr>
        <p:spPr bwMode="auto">
          <a:xfrm>
            <a:off x="1895314" y="3525520"/>
            <a:ext cx="1457486" cy="61595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Re-Engineer Accreditation Process</a:t>
            </a:r>
            <a:endParaRPr lang="en-CA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ounded Rectangle 30"/>
          <p:cNvSpPr>
            <a:spLocks noChangeArrowheads="1"/>
          </p:cNvSpPr>
          <p:nvPr/>
        </p:nvSpPr>
        <p:spPr bwMode="auto">
          <a:xfrm>
            <a:off x="7613650" y="3531870"/>
            <a:ext cx="1359435" cy="60960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Re-Engineer </a:t>
            </a: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Credentialing Process</a:t>
            </a:r>
            <a:endParaRPr lang="en-CA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5654040" y="4291647"/>
            <a:ext cx="1838056" cy="593725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 Cohorted </a:t>
            </a:r>
            <a:b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Roll-Out</a:t>
            </a:r>
            <a:endParaRPr lang="en-CA" sz="1200" spc="-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5"/>
          <p:cNvSpPr>
            <a:spLocks noChangeArrowheads="1"/>
          </p:cNvSpPr>
          <p:nvPr/>
        </p:nvSpPr>
        <p:spPr bwMode="auto">
          <a:xfrm>
            <a:off x="3810000" y="2369502"/>
            <a:ext cx="1600200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Exam Governance</a:t>
            </a:r>
            <a:endParaRPr lang="en-CA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ounded Rectangle 35"/>
          <p:cNvSpPr>
            <a:spLocks noChangeArrowheads="1"/>
          </p:cNvSpPr>
          <p:nvPr/>
        </p:nvSpPr>
        <p:spPr bwMode="auto">
          <a:xfrm>
            <a:off x="5486400" y="2369502"/>
            <a:ext cx="1325087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Re-Engineer</a:t>
            </a:r>
            <a:r>
              <a:rPr lang="en-CA" sz="1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 Delivery</a:t>
            </a:r>
            <a:endParaRPr lang="en-CA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ounded Rectangle 35"/>
          <p:cNvSpPr>
            <a:spLocks noChangeArrowheads="1"/>
          </p:cNvSpPr>
          <p:nvPr/>
        </p:nvSpPr>
        <p:spPr bwMode="auto">
          <a:xfrm>
            <a:off x="6887833" y="2369502"/>
            <a:ext cx="1189367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0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Exam Content</a:t>
            </a:r>
            <a:endParaRPr lang="en-CA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1"/>
          <p:cNvSpPr>
            <a:spLocks noChangeArrowheads="1"/>
          </p:cNvSpPr>
          <p:nvPr/>
        </p:nvSpPr>
        <p:spPr bwMode="auto">
          <a:xfrm>
            <a:off x="1542731" y="1423975"/>
            <a:ext cx="1866900" cy="420849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Residents</a:t>
            </a:r>
            <a:endParaRPr lang="en-CA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1"/>
          <p:cNvSpPr>
            <a:spLocks noChangeArrowheads="1"/>
          </p:cNvSpPr>
          <p:nvPr/>
        </p:nvSpPr>
        <p:spPr bwMode="auto">
          <a:xfrm>
            <a:off x="5791200" y="1413192"/>
            <a:ext cx="1866900" cy="431632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Fellows</a:t>
            </a:r>
            <a:endParaRPr lang="en-CA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ounded Rectangle 32"/>
          <p:cNvSpPr>
            <a:spLocks noChangeArrowheads="1"/>
          </p:cNvSpPr>
          <p:nvPr/>
        </p:nvSpPr>
        <p:spPr bwMode="auto">
          <a:xfrm>
            <a:off x="143801" y="5014312"/>
            <a:ext cx="8820687" cy="457200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Affirmation of Continued Competence 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Competence Continuum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3619"/>
          <a:stretch/>
        </p:blipFill>
        <p:spPr>
          <a:xfrm>
            <a:off x="0" y="76200"/>
            <a:ext cx="9144000" cy="66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viamatti.com/wp-content/uploads/ask-questions-003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458" y="1828800"/>
            <a:ext cx="646488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dirty="0" smtClean="0"/>
              <a:t>Input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8799"/>
            <a:ext cx="7391400" cy="4114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Share your input with the Royal College via:</a:t>
            </a:r>
            <a:endParaRPr lang="en-US" dirty="0">
              <a:solidFill>
                <a:schemeClr val="tx1"/>
              </a:solidFill>
            </a:endParaRPr>
          </a:p>
          <a:p>
            <a:pPr marL="62547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cbd@royalcollege.ca</a:t>
            </a:r>
            <a:r>
              <a:rPr lang="en-US" dirty="0" smtClean="0"/>
              <a:t>  </a:t>
            </a:r>
            <a:endParaRPr lang="en-US" dirty="0"/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www.facebook.com/TheRoyalCollege</a:t>
            </a:r>
            <a:endParaRPr lang="en-US" dirty="0"/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twitter.com/Royal_College</a:t>
            </a:r>
            <a:r>
              <a:rPr lang="en-US" dirty="0" smtClean="0"/>
              <a:t> 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6"/>
              </a:rPr>
              <a:t>www.linkedin.com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For more information, visit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dirty="0" smtClean="0">
                <a:solidFill>
                  <a:schemeClr val="tx1"/>
                </a:solidFill>
                <a:hlinkClick r:id="rId7"/>
              </a:rPr>
              <a:t>www.royalcollege.ca/cbd</a:t>
            </a:r>
            <a:r>
              <a:rPr lang="en-CA" dirty="0" smtClean="0">
                <a:solidFill>
                  <a:schemeClr val="tx1"/>
                </a:solidFill>
              </a:rPr>
              <a:t>  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dirty="0" smtClean="0">
                <a:solidFill>
                  <a:schemeClr val="tx1"/>
                </a:solidFill>
                <a:hlinkClick r:id="rId8"/>
              </a:rPr>
              <a:t>www.royalcollege.ca/cbd/resources</a:t>
            </a:r>
            <a:r>
              <a:rPr lang="en-CA" dirty="0" smtClean="0">
                <a:solidFill>
                  <a:schemeClr val="tx1"/>
                </a:solidFill>
              </a:rPr>
              <a:t>  </a:t>
            </a:r>
            <a:endParaRPr lang="en-CA" i="1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4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CBD? Why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tx1"/>
                </a:solidFill>
              </a:rPr>
              <a:t>The CBD program will:</a:t>
            </a:r>
            <a:endParaRPr lang="en-CA" sz="25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>
                <a:solidFill>
                  <a:schemeClr val="tx1"/>
                </a:solidFill>
              </a:rPr>
              <a:t>Align with </a:t>
            </a:r>
            <a:r>
              <a:rPr lang="en-US" dirty="0">
                <a:solidFill>
                  <a:schemeClr val="tx1"/>
                </a:solidFill>
              </a:rPr>
              <a:t>Future of Medical Education in Canada Postgraduate (</a:t>
            </a:r>
            <a:r>
              <a:rPr lang="en-US" b="1" dirty="0">
                <a:solidFill>
                  <a:schemeClr val="tx1"/>
                </a:solidFill>
              </a:rPr>
              <a:t>FMEC-PG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project;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pc="-40" dirty="0" smtClean="0">
                <a:solidFill>
                  <a:schemeClr val="tx1"/>
                </a:solidFill>
              </a:rPr>
              <a:t>Support the development</a:t>
            </a:r>
            <a:r>
              <a:rPr lang="en-CA" spc="-40" dirty="0" smtClean="0">
                <a:solidFill>
                  <a:schemeClr val="tx1"/>
                </a:solidFill>
              </a:rPr>
              <a:t>, implementation, and evaluation of  </a:t>
            </a:r>
            <a:r>
              <a:rPr lang="en-CA" b="1" spc="-40" dirty="0" smtClean="0">
                <a:solidFill>
                  <a:schemeClr val="tx1"/>
                </a:solidFill>
              </a:rPr>
              <a:t>competency-based</a:t>
            </a:r>
            <a:r>
              <a:rPr lang="en-CA" spc="-40" dirty="0" smtClean="0">
                <a:solidFill>
                  <a:schemeClr val="tx1"/>
                </a:solidFill>
              </a:rPr>
              <a:t>, learner-focused education; and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pc="-40" dirty="0" smtClean="0">
                <a:solidFill>
                  <a:schemeClr val="tx1"/>
                </a:solidFill>
              </a:rPr>
              <a:t>Reflect</a:t>
            </a:r>
            <a:r>
              <a:rPr lang="en-US" spc="-40" dirty="0">
                <a:solidFill>
                  <a:schemeClr val="tx1"/>
                </a:solidFill>
              </a:rPr>
              <a:t>, and respond to, the </a:t>
            </a:r>
            <a:r>
              <a:rPr lang="en-US" b="1" spc="-40" dirty="0">
                <a:solidFill>
                  <a:schemeClr val="tx1"/>
                </a:solidFill>
              </a:rPr>
              <a:t>world-wide movement</a:t>
            </a:r>
            <a:r>
              <a:rPr lang="en-US" spc="-40" dirty="0">
                <a:solidFill>
                  <a:schemeClr val="tx1"/>
                </a:solidFill>
              </a:rPr>
              <a:t> towards competency-based medical education.</a:t>
            </a:r>
            <a:endParaRPr lang="en-CA" spc="-4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5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876799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Update on </a:t>
            </a:r>
            <a:r>
              <a:rPr lang="en-US" sz="2800" b="1" dirty="0">
                <a:solidFill>
                  <a:schemeClr val="tx1"/>
                </a:solidFill>
              </a:rPr>
              <a:t>CanMEDS </a:t>
            </a:r>
            <a:r>
              <a:rPr lang="en-US" sz="2800" b="1" dirty="0" smtClean="0">
                <a:solidFill>
                  <a:schemeClr val="tx1"/>
                </a:solidFill>
              </a:rPr>
              <a:t>2015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Competence by Design </a:t>
            </a:r>
            <a:r>
              <a:rPr lang="en-US" sz="2800" dirty="0" smtClean="0">
                <a:solidFill>
                  <a:schemeClr val="tx1"/>
                </a:solidFill>
              </a:rPr>
              <a:t>(CBD)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ePortfolio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eDiploma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Cohort rollout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Placeholder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22301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031245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itle Slide_external_bilen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23" y="5088035"/>
            <a:ext cx="2511552" cy="12984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CanMEDS 2015</a:t>
            </a:r>
            <a:br>
              <a:rPr lang="en-US" sz="3200" dirty="0"/>
            </a:br>
            <a:r>
              <a:rPr lang="en-US" sz="3200" dirty="0"/>
              <a:t>Update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60" y="5392277"/>
            <a:ext cx="1498943" cy="8008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34480" y="5555325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186" y="5555325"/>
            <a:ext cx="2189607" cy="4317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829980" y="5604461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622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1746</Words>
  <Application>Microsoft Office PowerPoint</Application>
  <PresentationFormat>On-screen Show (4:3)</PresentationFormat>
  <Paragraphs>553</Paragraphs>
  <Slides>65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Help Us Spread the News</vt:lpstr>
      <vt:lpstr>CBD and CanMEDS 2015</vt:lpstr>
      <vt:lpstr>Prelude: CBD and CanMEDS 2015</vt:lpstr>
      <vt:lpstr>Change is Underway…</vt:lpstr>
      <vt:lpstr>Prelude: CBD and CanMEDS 2015</vt:lpstr>
      <vt:lpstr>Competence by Design(CBD)</vt:lpstr>
      <vt:lpstr>Why CBD? Why Now?</vt:lpstr>
      <vt:lpstr>Today’s Agenda</vt:lpstr>
      <vt:lpstr>CanMEDS 2015 Update</vt:lpstr>
      <vt:lpstr>CanMEDS 2015:  Who Is Leading these Changes</vt:lpstr>
      <vt:lpstr>CanMEDS 2015:  The Change Leaders</vt:lpstr>
      <vt:lpstr>CanMEDS 2015:  Series I and Series II</vt:lpstr>
      <vt:lpstr>CanMEDS 2015:  Series III and Series IV</vt:lpstr>
      <vt:lpstr>CanMEDS 2015: What’s New</vt:lpstr>
      <vt:lpstr>Medical Expert: What’s New</vt:lpstr>
      <vt:lpstr>Communicator: What’s New</vt:lpstr>
      <vt:lpstr>Collaborator: What’s New</vt:lpstr>
      <vt:lpstr>Manager: What’s New</vt:lpstr>
      <vt:lpstr>Manager – Leader Debate</vt:lpstr>
      <vt:lpstr>Health Advocate: What’s New</vt:lpstr>
      <vt:lpstr>Scholar: What’s New</vt:lpstr>
      <vt:lpstr>Professional: What’s New</vt:lpstr>
      <vt:lpstr>CanMEDS 2015:  What’s next</vt:lpstr>
      <vt:lpstr>Milestones &amp; EPAs</vt:lpstr>
      <vt:lpstr>Define Milestones &amp; EPAs</vt:lpstr>
      <vt:lpstr>Problems Milestones Solve</vt:lpstr>
      <vt:lpstr>CanMEDS 2015: Implications</vt:lpstr>
      <vt:lpstr>CanMEDS 2015: Implications con’t…</vt:lpstr>
      <vt:lpstr>CanMEDS 2015: Next Steps</vt:lpstr>
      <vt:lpstr>CanMEDS 2015 Timeline</vt:lpstr>
      <vt:lpstr>Connecting CBD and CanMEDS</vt:lpstr>
      <vt:lpstr>Competence by Design (CBD): Overview</vt:lpstr>
      <vt:lpstr>CBD Executive Sponsor</vt:lpstr>
      <vt:lpstr>CBD Identified Initiatives</vt:lpstr>
      <vt:lpstr>Continuum of Competence</vt:lpstr>
      <vt:lpstr>Current Residency Model</vt:lpstr>
      <vt:lpstr>Proposed Model</vt:lpstr>
      <vt:lpstr>Assessment: Leads</vt:lpstr>
      <vt:lpstr>MAINPORT ePortfolio</vt:lpstr>
      <vt:lpstr>MAINPORT ePortfolio: Lead</vt:lpstr>
      <vt:lpstr>MAINPORT ePortfolio: Transformation Hub</vt:lpstr>
      <vt:lpstr>CBD Priority Initiatives: MAINPORT ePortfolio &amp; eDiploma</vt:lpstr>
      <vt:lpstr>MAINPORT ePortfolio Pilot: “eDiploma”</vt:lpstr>
      <vt:lpstr>eDiploma Screen Shots: Trainee Dashboard</vt:lpstr>
      <vt:lpstr>eDiploma Screen Shots: Milestone View</vt:lpstr>
      <vt:lpstr>eDiploma Screen Shots:  Diploma Program Overview</vt:lpstr>
      <vt:lpstr>Early Adopters</vt:lpstr>
      <vt:lpstr>Early Adopters: Lead</vt:lpstr>
      <vt:lpstr>Royal College Disciplines: March 2014</vt:lpstr>
      <vt:lpstr>What Does Adopter Rollout Mean?</vt:lpstr>
      <vt:lpstr>Early Adopters</vt:lpstr>
      <vt:lpstr>CBD Priority Initiatives:  Testing with Early Adopters</vt:lpstr>
      <vt:lpstr>Proposed CBD Rollout Schedule:  The Big Picture</vt:lpstr>
      <vt:lpstr>Proposed CBD Rollout Schedule:  All Disciplines</vt:lpstr>
      <vt:lpstr>CanMEDS 2015: Implications</vt:lpstr>
      <vt:lpstr>Summary</vt:lpstr>
      <vt:lpstr>Today’s Agenda</vt:lpstr>
      <vt:lpstr>Change is Underway…</vt:lpstr>
      <vt:lpstr>Why Change?</vt:lpstr>
      <vt:lpstr>New Era</vt:lpstr>
      <vt:lpstr>Competence by Design(CBD)</vt:lpstr>
      <vt:lpstr>CBD Identified Initiatives</vt:lpstr>
      <vt:lpstr>Competence Continuum</vt:lpstr>
      <vt:lpstr>Question Period</vt:lpstr>
      <vt:lpstr>Your Input Matters</vt:lpstr>
    </vt:vector>
  </TitlesOfParts>
  <Company>Royal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Webinar: CBD and CanMEDS 2015 Tuesday, April 29, 2014 Hosted by: Kevin Imrie, MD, FRCPC</dc:title>
  <dc:creator>Mohr, Crystal</dc:creator>
  <cp:lastModifiedBy>Mohr, Crystal</cp:lastModifiedBy>
  <cp:revision>66</cp:revision>
  <cp:lastPrinted>2014-05-12T15:52:07Z</cp:lastPrinted>
  <dcterms:created xsi:type="dcterms:W3CDTF">2014-05-06T16:03:17Z</dcterms:created>
  <dcterms:modified xsi:type="dcterms:W3CDTF">2015-08-05T14:17:58Z</dcterms:modified>
</cp:coreProperties>
</file>