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2.xml" ContentType="application/vnd.openxmlformats-officedocument.presentationml.tags+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3.xml" ContentType="application/vnd.openxmlformats-officedocument.presentationml.tags+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7"/>
  </p:notesMasterIdLst>
  <p:sldIdLst>
    <p:sldId id="257" r:id="rId2"/>
    <p:sldId id="422" r:id="rId3"/>
    <p:sldId id="273" r:id="rId4"/>
    <p:sldId id="272" r:id="rId5"/>
    <p:sldId id="423" r:id="rId6"/>
    <p:sldId id="267" r:id="rId7"/>
    <p:sldId id="274" r:id="rId8"/>
    <p:sldId id="329" r:id="rId9"/>
    <p:sldId id="277" r:id="rId10"/>
    <p:sldId id="278" r:id="rId11"/>
    <p:sldId id="279" r:id="rId12"/>
    <p:sldId id="324" r:id="rId13"/>
    <p:sldId id="281" r:id="rId14"/>
    <p:sldId id="316" r:id="rId15"/>
    <p:sldId id="344" r:id="rId16"/>
    <p:sldId id="318" r:id="rId17"/>
    <p:sldId id="305" r:id="rId18"/>
    <p:sldId id="330" r:id="rId19"/>
    <p:sldId id="283" r:id="rId20"/>
    <p:sldId id="331" r:id="rId21"/>
    <p:sldId id="317" r:id="rId22"/>
    <p:sldId id="306" r:id="rId23"/>
    <p:sldId id="282" r:id="rId24"/>
    <p:sldId id="418" r:id="rId25"/>
    <p:sldId id="419" r:id="rId26"/>
    <p:sldId id="420" r:id="rId27"/>
    <p:sldId id="421" r:id="rId28"/>
    <p:sldId id="322" r:id="rId29"/>
    <p:sldId id="287" r:id="rId30"/>
    <p:sldId id="288" r:id="rId31"/>
    <p:sldId id="290" r:id="rId32"/>
    <p:sldId id="291" r:id="rId33"/>
    <p:sldId id="332" r:id="rId34"/>
    <p:sldId id="323" r:id="rId35"/>
    <p:sldId id="289" r:id="rId36"/>
    <p:sldId id="293" r:id="rId37"/>
    <p:sldId id="294" r:id="rId38"/>
    <p:sldId id="333" r:id="rId39"/>
    <p:sldId id="334" r:id="rId40"/>
    <p:sldId id="328" r:id="rId41"/>
    <p:sldId id="275" r:id="rId42"/>
    <p:sldId id="301" r:id="rId43"/>
    <p:sldId id="424" r:id="rId44"/>
    <p:sldId id="425" r:id="rId45"/>
    <p:sldId id="271" r:id="rId46"/>
  </p:sldIdLst>
  <p:sldSz cx="12192000" cy="6858000"/>
  <p:notesSz cx="7010400" cy="92964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rphy, April" initials="MA" lastIdx="40" clrIdx="0"/>
  <p:cmAuthor id="1" name="Cheung, Warren" initials="CW" lastIdx="7" clrIdx="1">
    <p:extLst>
      <p:ext uri="{19B8F6BF-5375-455C-9EA6-DF929625EA0E}">
        <p15:presenceInfo xmlns:p15="http://schemas.microsoft.com/office/powerpoint/2012/main" userId="S::wcheung@toh.ca::3941d633-f8ed-4f5b-850a-8d44453ab48c" providerId="AD"/>
      </p:ext>
    </p:extLst>
  </p:cmAuthor>
  <p:cmAuthor id="2" name="Bourgeois, Ginette" initials="BG" lastIdx="1" clrIdx="2">
    <p:extLst>
      <p:ext uri="{19B8F6BF-5375-455C-9EA6-DF929625EA0E}">
        <p15:presenceInfo xmlns:p15="http://schemas.microsoft.com/office/powerpoint/2012/main" userId="S-1-5-21-3689563377-2340820660-665324190-12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38"/>
    <a:srgbClr val="00A3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01" autoAdjust="0"/>
    <p:restoredTop sz="35106" autoAdjust="0"/>
  </p:normalViewPr>
  <p:slideViewPr>
    <p:cSldViewPr snapToGrid="0" snapToObjects="1">
      <p:cViewPr varScale="1">
        <p:scale>
          <a:sx n="23" d="100"/>
          <a:sy n="23" d="100"/>
        </p:scale>
        <p:origin x="2628" y="3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p:scale>
          <a:sx n="50" d="100"/>
          <a:sy n="50" d="100"/>
        </p:scale>
        <p:origin x="2684" y="5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E4B2EA-821B-4FB6-8016-29BE5DC62346}" type="doc">
      <dgm:prSet loTypeId="urn:microsoft.com/office/officeart/2005/8/layout/radial4" loCatId="relationship" qsTypeId="urn:microsoft.com/office/officeart/2005/8/quickstyle/simple1" qsCatId="simple" csTypeId="urn:microsoft.com/office/officeart/2005/8/colors/accent1_1" csCatId="accent1" phldr="1"/>
      <dgm:spPr/>
      <dgm:t>
        <a:bodyPr/>
        <a:lstStyle/>
        <a:p>
          <a:endParaRPr lang="en-US"/>
        </a:p>
      </dgm:t>
    </dgm:pt>
    <dgm:pt modelId="{E84A4C20-6167-4DA6-BDFB-0202F3C4AEAE}">
      <dgm:prSe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Current assessment systems</a:t>
          </a:r>
        </a:p>
      </dgm:t>
    </dgm:pt>
    <dgm:pt modelId="{85986D45-5221-4A84-A546-8ED08600C6B5}" type="parTrans" cxnId="{94B4DB09-170C-4629-9463-959CD588F2E4}">
      <dgm:prSet/>
      <dgm:spPr/>
      <dgm:t>
        <a:bodyPr/>
        <a:lstStyle/>
        <a:p>
          <a:endParaRPr lang="en-US"/>
        </a:p>
      </dgm:t>
    </dgm:pt>
    <dgm:pt modelId="{C6680DAF-33D2-40CC-95D2-E184187AE225}" type="sibTrans" cxnId="{94B4DB09-170C-4629-9463-959CD588F2E4}">
      <dgm:prSet/>
      <dgm:spPr/>
      <dgm:t>
        <a:bodyPr/>
        <a:lstStyle/>
        <a:p>
          <a:endParaRPr lang="en-US"/>
        </a:p>
      </dgm:t>
    </dgm:pt>
    <dgm:pt modelId="{3E940A27-52E9-4C39-B067-2917CF043522}">
      <dgm:prSet/>
      <dgm:spPr/>
      <dgm:t>
        <a:bodyPr/>
        <a:lstStyle/>
        <a:p>
          <a:r>
            <a:rPr lang="en-US">
              <a:latin typeface="Open Sans" panose="020B0606030504020204" pitchFamily="34" charset="0"/>
              <a:ea typeface="Open Sans" panose="020B0606030504020204" pitchFamily="34" charset="0"/>
              <a:cs typeface="Open Sans" panose="020B0606030504020204" pitchFamily="34" charset="0"/>
            </a:rPr>
            <a:t>Too little actual observation</a:t>
          </a:r>
        </a:p>
      </dgm:t>
    </dgm:pt>
    <dgm:pt modelId="{3EFC1F2B-C805-47CD-AC69-72B11BE8CEC8}" type="parTrans" cxnId="{E9243780-5351-4BC0-9AFA-F1A7ADBE91A5}">
      <dgm:prSet/>
      <dgm:spPr/>
      <dgm:t>
        <a:bodyPr/>
        <a:lstStyle/>
        <a:p>
          <a:endParaRPr lang="en-US"/>
        </a:p>
      </dgm:t>
    </dgm:pt>
    <dgm:pt modelId="{919FDFB5-71A3-4571-B74B-9FC8295DA006}" type="sibTrans" cxnId="{E9243780-5351-4BC0-9AFA-F1A7ADBE91A5}">
      <dgm:prSet/>
      <dgm:spPr/>
      <dgm:t>
        <a:bodyPr/>
        <a:lstStyle/>
        <a:p>
          <a:endParaRPr lang="en-US"/>
        </a:p>
      </dgm:t>
    </dgm:pt>
    <dgm:pt modelId="{F1830813-A671-4B0E-8E6B-436005856002}">
      <dgm:prSet/>
      <dgm:spPr/>
      <dgm:t>
        <a:bodyPr/>
        <a:lstStyle/>
        <a:p>
          <a:r>
            <a:rPr lang="en-US">
              <a:latin typeface="Open Sans" panose="020B0606030504020204" pitchFamily="34" charset="0"/>
              <a:ea typeface="Open Sans" panose="020B0606030504020204" pitchFamily="34" charset="0"/>
              <a:cs typeface="Open Sans" panose="020B0606030504020204" pitchFamily="34" charset="0"/>
            </a:rPr>
            <a:t>Too few data points for big decisions</a:t>
          </a:r>
        </a:p>
      </dgm:t>
    </dgm:pt>
    <dgm:pt modelId="{255F8009-ECB5-448D-AF1D-C3FA7A8B0EDA}" type="parTrans" cxnId="{A5E3E7E8-002B-4FCF-906D-7A11258FA08D}">
      <dgm:prSet/>
      <dgm:spPr/>
      <dgm:t>
        <a:bodyPr/>
        <a:lstStyle/>
        <a:p>
          <a:endParaRPr lang="en-US"/>
        </a:p>
      </dgm:t>
    </dgm:pt>
    <dgm:pt modelId="{5E2807F8-0454-456D-BDEA-66F34AB625BD}" type="sibTrans" cxnId="{A5E3E7E8-002B-4FCF-906D-7A11258FA08D}">
      <dgm:prSet/>
      <dgm:spPr/>
      <dgm:t>
        <a:bodyPr/>
        <a:lstStyle/>
        <a:p>
          <a:endParaRPr lang="en-US"/>
        </a:p>
      </dgm:t>
    </dgm:pt>
    <dgm:pt modelId="{B0C016A6-B1DA-4528-9DDD-2E7FDBDA12C4}">
      <dgm:prSet/>
      <dgm:spPr/>
      <dgm:t>
        <a:bodyPr/>
        <a:lstStyle/>
        <a:p>
          <a:r>
            <a:rPr lang="en-US">
              <a:latin typeface="Open Sans" panose="020B0606030504020204" pitchFamily="34" charset="0"/>
              <a:ea typeface="Open Sans" panose="020B0606030504020204" pitchFamily="34" charset="0"/>
              <a:cs typeface="Open Sans" panose="020B0606030504020204" pitchFamily="34" charset="0"/>
            </a:rPr>
            <a:t>Poor reliability</a:t>
          </a:r>
        </a:p>
      </dgm:t>
    </dgm:pt>
    <dgm:pt modelId="{1A6BA487-7221-4EC1-8A8B-C4C14F40298E}" type="parTrans" cxnId="{D38F4931-B9F6-4540-8A17-2889D2273428}">
      <dgm:prSet/>
      <dgm:spPr/>
      <dgm:t>
        <a:bodyPr/>
        <a:lstStyle/>
        <a:p>
          <a:endParaRPr lang="en-US"/>
        </a:p>
      </dgm:t>
    </dgm:pt>
    <dgm:pt modelId="{C39C9060-5AC4-42AF-9F8D-033248EBFE17}" type="sibTrans" cxnId="{D38F4931-B9F6-4540-8A17-2889D2273428}">
      <dgm:prSet/>
      <dgm:spPr/>
      <dgm:t>
        <a:bodyPr/>
        <a:lstStyle/>
        <a:p>
          <a:endParaRPr lang="en-US"/>
        </a:p>
      </dgm:t>
    </dgm:pt>
    <dgm:pt modelId="{B9CB1DC2-E22B-4E9A-8B0A-06077AD2BBDA}">
      <dgm:prSet/>
      <dgm:spPr/>
      <dgm:t>
        <a:bodyPr/>
        <a:lstStyle/>
        <a:p>
          <a:r>
            <a:rPr lang="en-US">
              <a:latin typeface="Open Sans" panose="020B0606030504020204" pitchFamily="34" charset="0"/>
              <a:ea typeface="Open Sans" panose="020B0606030504020204" pitchFamily="34" charset="0"/>
              <a:cs typeface="Open Sans" panose="020B0606030504020204" pitchFamily="34" charset="0"/>
            </a:rPr>
            <a:t>Too subjective</a:t>
          </a:r>
        </a:p>
      </dgm:t>
    </dgm:pt>
    <dgm:pt modelId="{2941DB02-7BF1-4605-A215-EC1B7658452E}" type="parTrans" cxnId="{4DC49A29-D4FF-45C1-B8FF-4DECDE4368B2}">
      <dgm:prSet/>
      <dgm:spPr/>
      <dgm:t>
        <a:bodyPr/>
        <a:lstStyle/>
        <a:p>
          <a:endParaRPr lang="en-US"/>
        </a:p>
      </dgm:t>
    </dgm:pt>
    <dgm:pt modelId="{CCB7E23C-0E2B-4B57-8EE6-FC9BFAABCE7A}" type="sibTrans" cxnId="{4DC49A29-D4FF-45C1-B8FF-4DECDE4368B2}">
      <dgm:prSet/>
      <dgm:spPr/>
      <dgm:t>
        <a:bodyPr/>
        <a:lstStyle/>
        <a:p>
          <a:endParaRPr lang="en-US"/>
        </a:p>
      </dgm:t>
    </dgm:pt>
    <dgm:pt modelId="{8D7F8F65-3629-46E0-B369-D9FA50961AB6}">
      <dgm:prSet/>
      <dgm:spPr/>
      <dgm:t>
        <a:bodyPr/>
        <a:lstStyle/>
        <a:p>
          <a:r>
            <a:rPr lang="en-US">
              <a:latin typeface="Open Sans" panose="020B0606030504020204" pitchFamily="34" charset="0"/>
              <a:ea typeface="Open Sans" panose="020B0606030504020204" pitchFamily="34" charset="0"/>
              <a:cs typeface="Open Sans" panose="020B0606030504020204" pitchFamily="34" charset="0"/>
            </a:rPr>
            <a:t>Not authentic</a:t>
          </a:r>
        </a:p>
      </dgm:t>
    </dgm:pt>
    <dgm:pt modelId="{52ADFF9B-E114-431F-B037-927D0E4E26B4}" type="parTrans" cxnId="{95741C71-3498-4392-966A-6FAADD9295BC}">
      <dgm:prSet/>
      <dgm:spPr/>
      <dgm:t>
        <a:bodyPr/>
        <a:lstStyle/>
        <a:p>
          <a:endParaRPr lang="en-US"/>
        </a:p>
      </dgm:t>
    </dgm:pt>
    <dgm:pt modelId="{E00527CF-95DC-43EE-8B00-02BE34F0E6D6}" type="sibTrans" cxnId="{95741C71-3498-4392-966A-6FAADD9295BC}">
      <dgm:prSet/>
      <dgm:spPr/>
      <dgm:t>
        <a:bodyPr/>
        <a:lstStyle/>
        <a:p>
          <a:endParaRPr lang="en-US"/>
        </a:p>
      </dgm:t>
    </dgm:pt>
    <dgm:pt modelId="{1FD4D20A-2D80-4639-ACAF-ECAF33236081}">
      <dgm:prSet/>
      <dgm:spPr/>
      <dgm:t>
        <a:bodyPr/>
        <a:lstStyle/>
        <a:p>
          <a:r>
            <a:rPr lang="en-US">
              <a:latin typeface="Open Sans" panose="020B0606030504020204" pitchFamily="34" charset="0"/>
              <a:ea typeface="Open Sans" panose="020B0606030504020204" pitchFamily="34" charset="0"/>
              <a:cs typeface="Open Sans" panose="020B0606030504020204" pitchFamily="34" charset="0"/>
            </a:rPr>
            <a:t>Often not defensible</a:t>
          </a:r>
        </a:p>
      </dgm:t>
    </dgm:pt>
    <dgm:pt modelId="{AE5484E8-747B-4612-AEE4-56E3B7E794C0}" type="parTrans" cxnId="{5D309F99-0260-449E-9F48-D4B26D5A795F}">
      <dgm:prSet/>
      <dgm:spPr/>
      <dgm:t>
        <a:bodyPr/>
        <a:lstStyle/>
        <a:p>
          <a:endParaRPr lang="en-US"/>
        </a:p>
      </dgm:t>
    </dgm:pt>
    <dgm:pt modelId="{A9C2FBDB-FBAD-4932-AF90-3304D84024FA}" type="sibTrans" cxnId="{5D309F99-0260-449E-9F48-D4B26D5A795F}">
      <dgm:prSet/>
      <dgm:spPr/>
      <dgm:t>
        <a:bodyPr/>
        <a:lstStyle/>
        <a:p>
          <a:endParaRPr lang="en-US"/>
        </a:p>
      </dgm:t>
    </dgm:pt>
    <dgm:pt modelId="{1FF49A43-1B20-494E-A60F-87252E5A1234}">
      <dgm:prSe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Sometimes impractical</a:t>
          </a:r>
        </a:p>
      </dgm:t>
    </dgm:pt>
    <dgm:pt modelId="{BBBAC35C-1198-4B7A-B272-746F2ED02686}" type="parTrans" cxnId="{D48262B8-A101-4048-837F-3914C2DE44A3}">
      <dgm:prSet/>
      <dgm:spPr/>
      <dgm:t>
        <a:bodyPr/>
        <a:lstStyle/>
        <a:p>
          <a:endParaRPr lang="en-US"/>
        </a:p>
      </dgm:t>
    </dgm:pt>
    <dgm:pt modelId="{42416359-3821-4FFF-8895-31E7A3902408}" type="sibTrans" cxnId="{D48262B8-A101-4048-837F-3914C2DE44A3}">
      <dgm:prSet/>
      <dgm:spPr/>
      <dgm:t>
        <a:bodyPr/>
        <a:lstStyle/>
        <a:p>
          <a:endParaRPr lang="en-US"/>
        </a:p>
      </dgm:t>
    </dgm:pt>
    <dgm:pt modelId="{C3706208-1EA4-4E3B-A6F0-8905571F3A05}" type="pres">
      <dgm:prSet presAssocID="{5DE4B2EA-821B-4FB6-8016-29BE5DC62346}" presName="cycle" presStyleCnt="0">
        <dgm:presLayoutVars>
          <dgm:chMax val="1"/>
          <dgm:dir/>
          <dgm:animLvl val="ctr"/>
          <dgm:resizeHandles val="exact"/>
        </dgm:presLayoutVars>
      </dgm:prSet>
      <dgm:spPr/>
    </dgm:pt>
    <dgm:pt modelId="{7A5750F9-F31F-4288-BABE-C15B58D9114B}" type="pres">
      <dgm:prSet presAssocID="{E84A4C20-6167-4DA6-BDFB-0202F3C4AEAE}" presName="centerShape" presStyleLbl="node0" presStyleIdx="0" presStyleCnt="1"/>
      <dgm:spPr/>
    </dgm:pt>
    <dgm:pt modelId="{24F17BBA-5138-4701-939C-246E49104011}" type="pres">
      <dgm:prSet presAssocID="{3EFC1F2B-C805-47CD-AC69-72B11BE8CEC8}" presName="parTrans" presStyleLbl="bgSibTrans2D1" presStyleIdx="0" presStyleCnt="7" custFlipVert="1"/>
      <dgm:spPr/>
    </dgm:pt>
    <dgm:pt modelId="{A5B7C65C-2A74-4588-950B-0191463A884D}" type="pres">
      <dgm:prSet presAssocID="{3E940A27-52E9-4C39-B067-2917CF043522}" presName="node" presStyleLbl="node1" presStyleIdx="0" presStyleCnt="7">
        <dgm:presLayoutVars>
          <dgm:bulletEnabled val="1"/>
        </dgm:presLayoutVars>
      </dgm:prSet>
      <dgm:spPr/>
    </dgm:pt>
    <dgm:pt modelId="{91A7D613-8605-40D8-AF7C-9373ECBA469F}" type="pres">
      <dgm:prSet presAssocID="{255F8009-ECB5-448D-AF1D-C3FA7A8B0EDA}" presName="parTrans" presStyleLbl="bgSibTrans2D1" presStyleIdx="1" presStyleCnt="7"/>
      <dgm:spPr/>
    </dgm:pt>
    <dgm:pt modelId="{F81BB1A3-F915-45BB-9A39-E85441490E40}" type="pres">
      <dgm:prSet presAssocID="{F1830813-A671-4B0E-8E6B-436005856002}" presName="node" presStyleLbl="node1" presStyleIdx="1" presStyleCnt="7">
        <dgm:presLayoutVars>
          <dgm:bulletEnabled val="1"/>
        </dgm:presLayoutVars>
      </dgm:prSet>
      <dgm:spPr/>
    </dgm:pt>
    <dgm:pt modelId="{62480C74-EFC0-4237-8EA0-A533D82C1CF2}" type="pres">
      <dgm:prSet presAssocID="{1A6BA487-7221-4EC1-8A8B-C4C14F40298E}" presName="parTrans" presStyleLbl="bgSibTrans2D1" presStyleIdx="2" presStyleCnt="7"/>
      <dgm:spPr/>
    </dgm:pt>
    <dgm:pt modelId="{CDF0A3C1-B4F2-4947-AE8D-F14F2113BBB8}" type="pres">
      <dgm:prSet presAssocID="{B0C016A6-B1DA-4528-9DDD-2E7FDBDA12C4}" presName="node" presStyleLbl="node1" presStyleIdx="2" presStyleCnt="7">
        <dgm:presLayoutVars>
          <dgm:bulletEnabled val="1"/>
        </dgm:presLayoutVars>
      </dgm:prSet>
      <dgm:spPr/>
    </dgm:pt>
    <dgm:pt modelId="{524ABAE1-5206-4B85-AED8-BCCD9BE93A79}" type="pres">
      <dgm:prSet presAssocID="{2941DB02-7BF1-4605-A215-EC1B7658452E}" presName="parTrans" presStyleLbl="bgSibTrans2D1" presStyleIdx="3" presStyleCnt="7"/>
      <dgm:spPr/>
    </dgm:pt>
    <dgm:pt modelId="{83209139-8162-4658-A5E0-E845B1C4F072}" type="pres">
      <dgm:prSet presAssocID="{B9CB1DC2-E22B-4E9A-8B0A-06077AD2BBDA}" presName="node" presStyleLbl="node1" presStyleIdx="3" presStyleCnt="7">
        <dgm:presLayoutVars>
          <dgm:bulletEnabled val="1"/>
        </dgm:presLayoutVars>
      </dgm:prSet>
      <dgm:spPr/>
    </dgm:pt>
    <dgm:pt modelId="{C3AD4109-7D3D-41A6-AB80-E26712B670D8}" type="pres">
      <dgm:prSet presAssocID="{52ADFF9B-E114-431F-B037-927D0E4E26B4}" presName="parTrans" presStyleLbl="bgSibTrans2D1" presStyleIdx="4" presStyleCnt="7"/>
      <dgm:spPr/>
    </dgm:pt>
    <dgm:pt modelId="{90D11ADA-79EE-4CBB-B524-FCDC8D898FFC}" type="pres">
      <dgm:prSet presAssocID="{8D7F8F65-3629-46E0-B369-D9FA50961AB6}" presName="node" presStyleLbl="node1" presStyleIdx="4" presStyleCnt="7">
        <dgm:presLayoutVars>
          <dgm:bulletEnabled val="1"/>
        </dgm:presLayoutVars>
      </dgm:prSet>
      <dgm:spPr/>
    </dgm:pt>
    <dgm:pt modelId="{EF3B5FBB-8984-46E1-90D5-6D2EC1AC26A5}" type="pres">
      <dgm:prSet presAssocID="{AE5484E8-747B-4612-AEE4-56E3B7E794C0}" presName="parTrans" presStyleLbl="bgSibTrans2D1" presStyleIdx="5" presStyleCnt="7"/>
      <dgm:spPr/>
    </dgm:pt>
    <dgm:pt modelId="{C8F098D7-953F-4158-8769-EDE4DD173314}" type="pres">
      <dgm:prSet presAssocID="{1FD4D20A-2D80-4639-ACAF-ECAF33236081}" presName="node" presStyleLbl="node1" presStyleIdx="5" presStyleCnt="7">
        <dgm:presLayoutVars>
          <dgm:bulletEnabled val="1"/>
        </dgm:presLayoutVars>
      </dgm:prSet>
      <dgm:spPr/>
    </dgm:pt>
    <dgm:pt modelId="{878E9C75-9F09-4B8D-A0CB-F694A87D1694}" type="pres">
      <dgm:prSet presAssocID="{BBBAC35C-1198-4B7A-B272-746F2ED02686}" presName="parTrans" presStyleLbl="bgSibTrans2D1" presStyleIdx="6" presStyleCnt="7"/>
      <dgm:spPr/>
    </dgm:pt>
    <dgm:pt modelId="{559B4475-4899-4A62-80D2-2F7DB952D4E6}" type="pres">
      <dgm:prSet presAssocID="{1FF49A43-1B20-494E-A60F-87252E5A1234}" presName="node" presStyleLbl="node1" presStyleIdx="6" presStyleCnt="7">
        <dgm:presLayoutVars>
          <dgm:bulletEnabled val="1"/>
        </dgm:presLayoutVars>
      </dgm:prSet>
      <dgm:spPr/>
    </dgm:pt>
  </dgm:ptLst>
  <dgm:cxnLst>
    <dgm:cxn modelId="{F4DB3604-EC80-4B0E-86A6-DD7B90167871}" type="presOf" srcId="{E84A4C20-6167-4DA6-BDFB-0202F3C4AEAE}" destId="{7A5750F9-F31F-4288-BABE-C15B58D9114B}" srcOrd="0" destOrd="0" presId="urn:microsoft.com/office/officeart/2005/8/layout/radial4"/>
    <dgm:cxn modelId="{18EB0208-A2EC-4B8A-8642-920E14CE0D8C}" type="presOf" srcId="{8D7F8F65-3629-46E0-B369-D9FA50961AB6}" destId="{90D11ADA-79EE-4CBB-B524-FCDC8D898FFC}" srcOrd="0" destOrd="0" presId="urn:microsoft.com/office/officeart/2005/8/layout/radial4"/>
    <dgm:cxn modelId="{590C5809-E8CA-451A-924D-30AAD4150336}" type="presOf" srcId="{5DE4B2EA-821B-4FB6-8016-29BE5DC62346}" destId="{C3706208-1EA4-4E3B-A6F0-8905571F3A05}" srcOrd="0" destOrd="0" presId="urn:microsoft.com/office/officeart/2005/8/layout/radial4"/>
    <dgm:cxn modelId="{94B4DB09-170C-4629-9463-959CD588F2E4}" srcId="{5DE4B2EA-821B-4FB6-8016-29BE5DC62346}" destId="{E84A4C20-6167-4DA6-BDFB-0202F3C4AEAE}" srcOrd="0" destOrd="0" parTransId="{85986D45-5221-4A84-A546-8ED08600C6B5}" sibTransId="{C6680DAF-33D2-40CC-95D2-E184187AE225}"/>
    <dgm:cxn modelId="{4DC49A29-D4FF-45C1-B8FF-4DECDE4368B2}" srcId="{E84A4C20-6167-4DA6-BDFB-0202F3C4AEAE}" destId="{B9CB1DC2-E22B-4E9A-8B0A-06077AD2BBDA}" srcOrd="3" destOrd="0" parTransId="{2941DB02-7BF1-4605-A215-EC1B7658452E}" sibTransId="{CCB7E23C-0E2B-4B57-8EE6-FC9BFAABCE7A}"/>
    <dgm:cxn modelId="{D38F4931-B9F6-4540-8A17-2889D2273428}" srcId="{E84A4C20-6167-4DA6-BDFB-0202F3C4AEAE}" destId="{B0C016A6-B1DA-4528-9DDD-2E7FDBDA12C4}" srcOrd="2" destOrd="0" parTransId="{1A6BA487-7221-4EC1-8A8B-C4C14F40298E}" sibTransId="{C39C9060-5AC4-42AF-9F8D-033248EBFE17}"/>
    <dgm:cxn modelId="{34C9804D-3464-4675-9D36-5D84BF74990E}" type="presOf" srcId="{1A6BA487-7221-4EC1-8A8B-C4C14F40298E}" destId="{62480C74-EFC0-4237-8EA0-A533D82C1CF2}" srcOrd="0" destOrd="0" presId="urn:microsoft.com/office/officeart/2005/8/layout/radial4"/>
    <dgm:cxn modelId="{F46CC94D-2480-4E16-832D-5D018A426AEE}" type="presOf" srcId="{255F8009-ECB5-448D-AF1D-C3FA7A8B0EDA}" destId="{91A7D613-8605-40D8-AF7C-9373ECBA469F}" srcOrd="0" destOrd="0" presId="urn:microsoft.com/office/officeart/2005/8/layout/radial4"/>
    <dgm:cxn modelId="{91550351-6F57-4104-96BD-EF916A537527}" type="presOf" srcId="{52ADFF9B-E114-431F-B037-927D0E4E26B4}" destId="{C3AD4109-7D3D-41A6-AB80-E26712B670D8}" srcOrd="0" destOrd="0" presId="urn:microsoft.com/office/officeart/2005/8/layout/radial4"/>
    <dgm:cxn modelId="{95741C71-3498-4392-966A-6FAADD9295BC}" srcId="{E84A4C20-6167-4DA6-BDFB-0202F3C4AEAE}" destId="{8D7F8F65-3629-46E0-B369-D9FA50961AB6}" srcOrd="4" destOrd="0" parTransId="{52ADFF9B-E114-431F-B037-927D0E4E26B4}" sibTransId="{E00527CF-95DC-43EE-8B00-02BE34F0E6D6}"/>
    <dgm:cxn modelId="{814D505A-EA28-4C58-AFF9-433426B9B186}" type="presOf" srcId="{B9CB1DC2-E22B-4E9A-8B0A-06077AD2BBDA}" destId="{83209139-8162-4658-A5E0-E845B1C4F072}" srcOrd="0" destOrd="0" presId="urn:microsoft.com/office/officeart/2005/8/layout/radial4"/>
    <dgm:cxn modelId="{9E00467C-0F7C-4845-8C43-A3C4027BBF17}" type="presOf" srcId="{1FF49A43-1B20-494E-A60F-87252E5A1234}" destId="{559B4475-4899-4A62-80D2-2F7DB952D4E6}" srcOrd="0" destOrd="0" presId="urn:microsoft.com/office/officeart/2005/8/layout/radial4"/>
    <dgm:cxn modelId="{E9243780-5351-4BC0-9AFA-F1A7ADBE91A5}" srcId="{E84A4C20-6167-4DA6-BDFB-0202F3C4AEAE}" destId="{3E940A27-52E9-4C39-B067-2917CF043522}" srcOrd="0" destOrd="0" parTransId="{3EFC1F2B-C805-47CD-AC69-72B11BE8CEC8}" sibTransId="{919FDFB5-71A3-4571-B74B-9FC8295DA006}"/>
    <dgm:cxn modelId="{DDF71E86-D8C3-4405-AA2C-70B4B326C16F}" type="presOf" srcId="{BBBAC35C-1198-4B7A-B272-746F2ED02686}" destId="{878E9C75-9F09-4B8D-A0CB-F694A87D1694}" srcOrd="0" destOrd="0" presId="urn:microsoft.com/office/officeart/2005/8/layout/radial4"/>
    <dgm:cxn modelId="{5D309F99-0260-449E-9F48-D4B26D5A795F}" srcId="{E84A4C20-6167-4DA6-BDFB-0202F3C4AEAE}" destId="{1FD4D20A-2D80-4639-ACAF-ECAF33236081}" srcOrd="5" destOrd="0" parTransId="{AE5484E8-747B-4612-AEE4-56E3B7E794C0}" sibTransId="{A9C2FBDB-FBAD-4932-AF90-3304D84024FA}"/>
    <dgm:cxn modelId="{9D3DCEA6-8316-4D19-8524-A60193A69315}" type="presOf" srcId="{3E940A27-52E9-4C39-B067-2917CF043522}" destId="{A5B7C65C-2A74-4588-950B-0191463A884D}" srcOrd="0" destOrd="0" presId="urn:microsoft.com/office/officeart/2005/8/layout/radial4"/>
    <dgm:cxn modelId="{8EFDA9AC-EFC3-4D44-8B14-2D6C55F39C85}" type="presOf" srcId="{B0C016A6-B1DA-4528-9DDD-2E7FDBDA12C4}" destId="{CDF0A3C1-B4F2-4947-AE8D-F14F2113BBB8}" srcOrd="0" destOrd="0" presId="urn:microsoft.com/office/officeart/2005/8/layout/radial4"/>
    <dgm:cxn modelId="{A33CA0B1-3B48-4A3B-975F-292ED3F33FF8}" type="presOf" srcId="{1FD4D20A-2D80-4639-ACAF-ECAF33236081}" destId="{C8F098D7-953F-4158-8769-EDE4DD173314}" srcOrd="0" destOrd="0" presId="urn:microsoft.com/office/officeart/2005/8/layout/radial4"/>
    <dgm:cxn modelId="{4430ABB4-01C1-4616-A520-F0BE365C4456}" type="presOf" srcId="{2941DB02-7BF1-4605-A215-EC1B7658452E}" destId="{524ABAE1-5206-4B85-AED8-BCCD9BE93A79}" srcOrd="0" destOrd="0" presId="urn:microsoft.com/office/officeart/2005/8/layout/radial4"/>
    <dgm:cxn modelId="{B9568DB5-5488-4942-BAC3-774FCDBD9DD6}" type="presOf" srcId="{AE5484E8-747B-4612-AEE4-56E3B7E794C0}" destId="{EF3B5FBB-8984-46E1-90D5-6D2EC1AC26A5}" srcOrd="0" destOrd="0" presId="urn:microsoft.com/office/officeart/2005/8/layout/radial4"/>
    <dgm:cxn modelId="{D48262B8-A101-4048-837F-3914C2DE44A3}" srcId="{E84A4C20-6167-4DA6-BDFB-0202F3C4AEAE}" destId="{1FF49A43-1B20-494E-A60F-87252E5A1234}" srcOrd="6" destOrd="0" parTransId="{BBBAC35C-1198-4B7A-B272-746F2ED02686}" sibTransId="{42416359-3821-4FFF-8895-31E7A3902408}"/>
    <dgm:cxn modelId="{D5B587CB-BF6A-4EAA-B074-5954E834CE89}" type="presOf" srcId="{3EFC1F2B-C805-47CD-AC69-72B11BE8CEC8}" destId="{24F17BBA-5138-4701-939C-246E49104011}" srcOrd="0" destOrd="0" presId="urn:microsoft.com/office/officeart/2005/8/layout/radial4"/>
    <dgm:cxn modelId="{136C6EE2-6AD8-47AF-B145-54A820F25717}" type="presOf" srcId="{F1830813-A671-4B0E-8E6B-436005856002}" destId="{F81BB1A3-F915-45BB-9A39-E85441490E40}" srcOrd="0" destOrd="0" presId="urn:microsoft.com/office/officeart/2005/8/layout/radial4"/>
    <dgm:cxn modelId="{A5E3E7E8-002B-4FCF-906D-7A11258FA08D}" srcId="{E84A4C20-6167-4DA6-BDFB-0202F3C4AEAE}" destId="{F1830813-A671-4B0E-8E6B-436005856002}" srcOrd="1" destOrd="0" parTransId="{255F8009-ECB5-448D-AF1D-C3FA7A8B0EDA}" sibTransId="{5E2807F8-0454-456D-BDEA-66F34AB625BD}"/>
    <dgm:cxn modelId="{05F85C27-B135-406A-B3AF-861E11AA89CC}" type="presParOf" srcId="{C3706208-1EA4-4E3B-A6F0-8905571F3A05}" destId="{7A5750F9-F31F-4288-BABE-C15B58D9114B}" srcOrd="0" destOrd="0" presId="urn:microsoft.com/office/officeart/2005/8/layout/radial4"/>
    <dgm:cxn modelId="{BFB76A77-466B-4358-AB7D-E31735545CF1}" type="presParOf" srcId="{C3706208-1EA4-4E3B-A6F0-8905571F3A05}" destId="{24F17BBA-5138-4701-939C-246E49104011}" srcOrd="1" destOrd="0" presId="urn:microsoft.com/office/officeart/2005/8/layout/radial4"/>
    <dgm:cxn modelId="{B8279FC9-4268-40DF-9625-CA0A2620421F}" type="presParOf" srcId="{C3706208-1EA4-4E3B-A6F0-8905571F3A05}" destId="{A5B7C65C-2A74-4588-950B-0191463A884D}" srcOrd="2" destOrd="0" presId="urn:microsoft.com/office/officeart/2005/8/layout/radial4"/>
    <dgm:cxn modelId="{AC2B9AA2-DF18-485B-AF61-75754B53CD17}" type="presParOf" srcId="{C3706208-1EA4-4E3B-A6F0-8905571F3A05}" destId="{91A7D613-8605-40D8-AF7C-9373ECBA469F}" srcOrd="3" destOrd="0" presId="urn:microsoft.com/office/officeart/2005/8/layout/radial4"/>
    <dgm:cxn modelId="{19D5DF00-E755-4DC0-BF22-0B24F8B788A9}" type="presParOf" srcId="{C3706208-1EA4-4E3B-A6F0-8905571F3A05}" destId="{F81BB1A3-F915-45BB-9A39-E85441490E40}" srcOrd="4" destOrd="0" presId="urn:microsoft.com/office/officeart/2005/8/layout/radial4"/>
    <dgm:cxn modelId="{6806CD72-D2A8-429D-861D-12034DEDA701}" type="presParOf" srcId="{C3706208-1EA4-4E3B-A6F0-8905571F3A05}" destId="{62480C74-EFC0-4237-8EA0-A533D82C1CF2}" srcOrd="5" destOrd="0" presId="urn:microsoft.com/office/officeart/2005/8/layout/radial4"/>
    <dgm:cxn modelId="{30BCB341-4DDF-4DFE-B72B-F4C15AA629D6}" type="presParOf" srcId="{C3706208-1EA4-4E3B-A6F0-8905571F3A05}" destId="{CDF0A3C1-B4F2-4947-AE8D-F14F2113BBB8}" srcOrd="6" destOrd="0" presId="urn:microsoft.com/office/officeart/2005/8/layout/radial4"/>
    <dgm:cxn modelId="{DCBB1711-3898-4F3E-B059-2045E826BDA0}" type="presParOf" srcId="{C3706208-1EA4-4E3B-A6F0-8905571F3A05}" destId="{524ABAE1-5206-4B85-AED8-BCCD9BE93A79}" srcOrd="7" destOrd="0" presId="urn:microsoft.com/office/officeart/2005/8/layout/radial4"/>
    <dgm:cxn modelId="{7D872EC6-A51C-4B38-9138-2F135F80173D}" type="presParOf" srcId="{C3706208-1EA4-4E3B-A6F0-8905571F3A05}" destId="{83209139-8162-4658-A5E0-E845B1C4F072}" srcOrd="8" destOrd="0" presId="urn:microsoft.com/office/officeart/2005/8/layout/radial4"/>
    <dgm:cxn modelId="{98BBFBAA-F410-43A9-AD83-89C2358377C3}" type="presParOf" srcId="{C3706208-1EA4-4E3B-A6F0-8905571F3A05}" destId="{C3AD4109-7D3D-41A6-AB80-E26712B670D8}" srcOrd="9" destOrd="0" presId="urn:microsoft.com/office/officeart/2005/8/layout/radial4"/>
    <dgm:cxn modelId="{ABB27C90-954A-48FB-B69A-46D2A989A8EF}" type="presParOf" srcId="{C3706208-1EA4-4E3B-A6F0-8905571F3A05}" destId="{90D11ADA-79EE-4CBB-B524-FCDC8D898FFC}" srcOrd="10" destOrd="0" presId="urn:microsoft.com/office/officeart/2005/8/layout/radial4"/>
    <dgm:cxn modelId="{A411F6F1-F4E7-4868-A1F5-8D6A8C31B728}" type="presParOf" srcId="{C3706208-1EA4-4E3B-A6F0-8905571F3A05}" destId="{EF3B5FBB-8984-46E1-90D5-6D2EC1AC26A5}" srcOrd="11" destOrd="0" presId="urn:microsoft.com/office/officeart/2005/8/layout/radial4"/>
    <dgm:cxn modelId="{51663D20-27A3-47A6-89A2-F797768656E1}" type="presParOf" srcId="{C3706208-1EA4-4E3B-A6F0-8905571F3A05}" destId="{C8F098D7-953F-4158-8769-EDE4DD173314}" srcOrd="12" destOrd="0" presId="urn:microsoft.com/office/officeart/2005/8/layout/radial4"/>
    <dgm:cxn modelId="{992BF650-7F31-4BBA-9844-DBD474813982}" type="presParOf" srcId="{C3706208-1EA4-4E3B-A6F0-8905571F3A05}" destId="{878E9C75-9F09-4B8D-A0CB-F694A87D1694}" srcOrd="13" destOrd="0" presId="urn:microsoft.com/office/officeart/2005/8/layout/radial4"/>
    <dgm:cxn modelId="{1309DCFA-A19B-4797-8FDE-ADE9E68D54A6}" type="presParOf" srcId="{C3706208-1EA4-4E3B-A6F0-8905571F3A05}" destId="{559B4475-4899-4A62-80D2-2F7DB952D4E6}" srcOrd="14"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8273C4-50C3-4331-A327-13DECD474AEA}" type="doc">
      <dgm:prSet loTypeId="urn:microsoft.com/office/officeart/2005/8/layout/radial6" loCatId="cycle" qsTypeId="urn:microsoft.com/office/officeart/2005/8/quickstyle/simple1" qsCatId="simple" csTypeId="urn:microsoft.com/office/officeart/2005/8/colors/accent1_1" csCatId="accent1" phldr="1"/>
      <dgm:spPr/>
      <dgm:t>
        <a:bodyPr/>
        <a:lstStyle/>
        <a:p>
          <a:endParaRPr lang="en-US"/>
        </a:p>
      </dgm:t>
    </dgm:pt>
    <dgm:pt modelId="{CAF7CD40-0F6B-42E8-A8E9-6E66364E4680}">
      <dgm:prSet phldrT="[Text]"/>
      <dgm:spPr/>
      <dgm:t>
        <a:bodyPr/>
        <a:lstStyle/>
        <a:p>
          <a:r>
            <a:rPr lang="en-US" dirty="0"/>
            <a:t>Review process</a:t>
          </a:r>
        </a:p>
      </dgm:t>
    </dgm:pt>
    <dgm:pt modelId="{65B4747D-B604-43E0-8EF3-922B43BC4F62}" type="parTrans" cxnId="{8A91E21D-7217-46F3-9EF9-120B379A9519}">
      <dgm:prSet/>
      <dgm:spPr/>
      <dgm:t>
        <a:bodyPr/>
        <a:lstStyle/>
        <a:p>
          <a:endParaRPr lang="en-US"/>
        </a:p>
      </dgm:t>
    </dgm:pt>
    <dgm:pt modelId="{FCAC7CF5-9F39-4DC2-9D93-4502E439A73C}" type="sibTrans" cxnId="{8A91E21D-7217-46F3-9EF9-120B379A9519}">
      <dgm:prSet/>
      <dgm:spPr/>
      <dgm:t>
        <a:bodyPr/>
        <a:lstStyle/>
        <a:p>
          <a:endParaRPr lang="en-US"/>
        </a:p>
      </dgm:t>
    </dgm:pt>
    <dgm:pt modelId="{07F1CC66-9D34-4AD3-8DD9-BBAA5D2DC233}">
      <dgm:prSet phldrT="[Text]" custT="1"/>
      <dgm:spPr/>
      <dgm:t>
        <a:bodyPr/>
        <a:lstStyle/>
        <a:p>
          <a:pPr>
            <a:buSzPts val="2400"/>
          </a:pPr>
          <a:r>
            <a:rPr lang="en-US" sz="2000" dirty="0"/>
            <a:t>Provides guidance on progress to date</a:t>
          </a:r>
        </a:p>
      </dgm:t>
    </dgm:pt>
    <dgm:pt modelId="{D0732C15-E1CB-4BBA-93E3-53E2F07FD004}" type="parTrans" cxnId="{C0E7F605-6654-4844-B913-8B366A4DD791}">
      <dgm:prSet/>
      <dgm:spPr/>
      <dgm:t>
        <a:bodyPr/>
        <a:lstStyle/>
        <a:p>
          <a:endParaRPr lang="en-US"/>
        </a:p>
      </dgm:t>
    </dgm:pt>
    <dgm:pt modelId="{92600E36-C596-4422-A661-0853B152DB23}" type="sibTrans" cxnId="{C0E7F605-6654-4844-B913-8B366A4DD791}">
      <dgm:prSet/>
      <dgm:spPr/>
      <dgm:t>
        <a:bodyPr/>
        <a:lstStyle/>
        <a:p>
          <a:endParaRPr lang="en-US"/>
        </a:p>
      </dgm:t>
    </dgm:pt>
    <dgm:pt modelId="{F60797D7-D9DE-4C82-8FA0-AF9D1653BB5A}">
      <dgm:prSet phldrT="[Text]" custT="1"/>
      <dgm:spPr/>
      <dgm:t>
        <a:bodyPr/>
        <a:lstStyle/>
        <a:p>
          <a:pPr>
            <a:buSzPts val="2400"/>
          </a:pPr>
          <a:r>
            <a:rPr lang="en-CA" sz="2000" dirty="0"/>
            <a:t>Ensures </a:t>
          </a:r>
          <a:r>
            <a:rPr lang="en-CA" sz="2000" i="1" dirty="0"/>
            <a:t>all</a:t>
          </a:r>
          <a:r>
            <a:rPr lang="en-CA" sz="2000" dirty="0"/>
            <a:t> learners achieve requirements of discipline</a:t>
          </a:r>
          <a:endParaRPr lang="en-US" sz="2000" dirty="0"/>
        </a:p>
      </dgm:t>
    </dgm:pt>
    <dgm:pt modelId="{3728FA98-97C5-4E35-8332-877FB77D1575}" type="parTrans" cxnId="{D335A7DA-8C0F-42F0-83C1-173C2B433BC2}">
      <dgm:prSet/>
      <dgm:spPr/>
      <dgm:t>
        <a:bodyPr/>
        <a:lstStyle/>
        <a:p>
          <a:endParaRPr lang="en-US"/>
        </a:p>
      </dgm:t>
    </dgm:pt>
    <dgm:pt modelId="{F93A2AAD-64E3-4776-8AA0-48495B38396E}" type="sibTrans" cxnId="{D335A7DA-8C0F-42F0-83C1-173C2B433BC2}">
      <dgm:prSet/>
      <dgm:spPr/>
      <dgm:t>
        <a:bodyPr/>
        <a:lstStyle/>
        <a:p>
          <a:endParaRPr lang="en-US"/>
        </a:p>
      </dgm:t>
    </dgm:pt>
    <dgm:pt modelId="{A3C63936-BAE9-427C-86C7-023D2B57FC6A}">
      <dgm:prSet phldrT="[Text]" custT="1"/>
      <dgm:spPr/>
      <dgm:t>
        <a:bodyPr/>
        <a:lstStyle/>
        <a:p>
          <a:pPr>
            <a:buSzPts val="2400"/>
          </a:pPr>
          <a:r>
            <a:rPr lang="en-CA" sz="2000" dirty="0"/>
            <a:t>May include recommendations for future learning activities</a:t>
          </a:r>
          <a:endParaRPr lang="en-US" sz="2000" dirty="0"/>
        </a:p>
      </dgm:t>
    </dgm:pt>
    <dgm:pt modelId="{5A133108-B187-4A75-87E6-18E27AF70189}" type="parTrans" cxnId="{3EF03F6C-2815-4DA5-9134-01EA08CF1621}">
      <dgm:prSet/>
      <dgm:spPr/>
      <dgm:t>
        <a:bodyPr/>
        <a:lstStyle/>
        <a:p>
          <a:endParaRPr lang="en-US"/>
        </a:p>
      </dgm:t>
    </dgm:pt>
    <dgm:pt modelId="{B728866F-722D-4925-9EE8-F07E5D051605}" type="sibTrans" cxnId="{3EF03F6C-2815-4DA5-9134-01EA08CF1621}">
      <dgm:prSet/>
      <dgm:spPr/>
      <dgm:t>
        <a:bodyPr/>
        <a:lstStyle/>
        <a:p>
          <a:endParaRPr lang="en-US"/>
        </a:p>
      </dgm:t>
    </dgm:pt>
    <dgm:pt modelId="{C8FA2626-BEB1-4BCE-AA71-BFDFE600D93A}">
      <dgm:prSet phldrT="[Text]"/>
      <dgm:spPr/>
      <dgm:t>
        <a:bodyPr/>
        <a:lstStyle/>
        <a:p>
          <a:pPr>
            <a:buSzPts val="2400"/>
          </a:pPr>
          <a:endParaRPr lang="en-US" dirty="0"/>
        </a:p>
      </dgm:t>
    </dgm:pt>
    <dgm:pt modelId="{87D7D32D-BED1-41D8-A391-933A4298823F}" type="parTrans" cxnId="{8E14BF0F-630C-43CA-A286-2D9D3E2F6B87}">
      <dgm:prSet/>
      <dgm:spPr/>
      <dgm:t>
        <a:bodyPr/>
        <a:lstStyle/>
        <a:p>
          <a:endParaRPr lang="en-US"/>
        </a:p>
      </dgm:t>
    </dgm:pt>
    <dgm:pt modelId="{42919FF4-CC0E-4361-8EAC-06ACE65F5288}" type="sibTrans" cxnId="{8E14BF0F-630C-43CA-A286-2D9D3E2F6B87}">
      <dgm:prSet/>
      <dgm:spPr/>
      <dgm:t>
        <a:bodyPr/>
        <a:lstStyle/>
        <a:p>
          <a:endParaRPr lang="en-US"/>
        </a:p>
      </dgm:t>
    </dgm:pt>
    <dgm:pt modelId="{F40E90DE-C942-49C1-9C78-BC7B27F35868}">
      <dgm:prSet phldrT="[Text]" custT="1"/>
      <dgm:spPr/>
      <dgm:t>
        <a:bodyPr/>
        <a:lstStyle/>
        <a:p>
          <a:pPr>
            <a:buSzPts val="2400"/>
          </a:pPr>
          <a:r>
            <a:rPr lang="en-US" sz="2000" dirty="0"/>
            <a:t>Residents reviewed (minimum twice/year + at each stage)</a:t>
          </a:r>
        </a:p>
      </dgm:t>
    </dgm:pt>
    <dgm:pt modelId="{6208DA18-FC79-4822-8276-2FAD9D9E8FCB}" type="parTrans" cxnId="{E6CA466B-B5AE-4CA9-A3E5-B38795E97DA5}">
      <dgm:prSet/>
      <dgm:spPr/>
      <dgm:t>
        <a:bodyPr/>
        <a:lstStyle/>
        <a:p>
          <a:endParaRPr lang="en-US"/>
        </a:p>
      </dgm:t>
    </dgm:pt>
    <dgm:pt modelId="{D693776C-7279-460E-B209-FDE441C88037}" type="sibTrans" cxnId="{E6CA466B-B5AE-4CA9-A3E5-B38795E97DA5}">
      <dgm:prSet/>
      <dgm:spPr/>
      <dgm:t>
        <a:bodyPr/>
        <a:lstStyle/>
        <a:p>
          <a:endParaRPr lang="en-US"/>
        </a:p>
      </dgm:t>
    </dgm:pt>
    <dgm:pt modelId="{787EB6CD-6EB3-459D-B45F-8214AAD947F7}">
      <dgm:prSet phldrT="[Text]" custT="1"/>
      <dgm:spPr/>
      <dgm:t>
        <a:bodyPr/>
        <a:lstStyle/>
        <a:p>
          <a:pPr>
            <a:buSzPts val="2400"/>
          </a:pPr>
          <a:r>
            <a:rPr lang="en-CA" sz="2000" dirty="0"/>
            <a:t>Considers quantitative and qualitative data</a:t>
          </a:r>
          <a:endParaRPr lang="en-US" sz="2000" dirty="0"/>
        </a:p>
      </dgm:t>
    </dgm:pt>
    <dgm:pt modelId="{353F110A-81DA-4DC1-B27A-FCBE16CA8BD7}" type="parTrans" cxnId="{1BCCA47F-AE77-41DB-AB1F-5953C0D52E5A}">
      <dgm:prSet/>
      <dgm:spPr/>
      <dgm:t>
        <a:bodyPr/>
        <a:lstStyle/>
        <a:p>
          <a:endParaRPr lang="en-US"/>
        </a:p>
      </dgm:t>
    </dgm:pt>
    <dgm:pt modelId="{21B54EF9-79A0-4168-B60E-75789A9CEBB4}" type="sibTrans" cxnId="{1BCCA47F-AE77-41DB-AB1F-5953C0D52E5A}">
      <dgm:prSet/>
      <dgm:spPr/>
      <dgm:t>
        <a:bodyPr/>
        <a:lstStyle/>
        <a:p>
          <a:endParaRPr lang="en-US"/>
        </a:p>
      </dgm:t>
    </dgm:pt>
    <dgm:pt modelId="{620B71C0-8459-4D63-9148-61BAD28E03EE}" type="pres">
      <dgm:prSet presAssocID="{AE8273C4-50C3-4331-A327-13DECD474AEA}" presName="Name0" presStyleCnt="0">
        <dgm:presLayoutVars>
          <dgm:chMax val="1"/>
          <dgm:dir/>
          <dgm:animLvl val="ctr"/>
          <dgm:resizeHandles val="exact"/>
        </dgm:presLayoutVars>
      </dgm:prSet>
      <dgm:spPr/>
    </dgm:pt>
    <dgm:pt modelId="{A8B3A0EC-47C3-432E-A04D-B9D9C7630933}" type="pres">
      <dgm:prSet presAssocID="{CAF7CD40-0F6B-42E8-A8E9-6E66364E4680}" presName="centerShape" presStyleLbl="node0" presStyleIdx="0" presStyleCnt="1"/>
      <dgm:spPr/>
    </dgm:pt>
    <dgm:pt modelId="{40F58543-FCAD-4640-96DE-8BE34C0C43AD}" type="pres">
      <dgm:prSet presAssocID="{F40E90DE-C942-49C1-9C78-BC7B27F35868}" presName="node" presStyleLbl="node1" presStyleIdx="0" presStyleCnt="5" custScaleX="143605">
        <dgm:presLayoutVars>
          <dgm:bulletEnabled val="1"/>
        </dgm:presLayoutVars>
      </dgm:prSet>
      <dgm:spPr>
        <a:prstGeom prst="roundRect">
          <a:avLst/>
        </a:prstGeom>
      </dgm:spPr>
    </dgm:pt>
    <dgm:pt modelId="{12BC5461-A9BA-4F02-95D4-DDBC6CFA7A7F}" type="pres">
      <dgm:prSet presAssocID="{F40E90DE-C942-49C1-9C78-BC7B27F35868}" presName="dummy" presStyleCnt="0"/>
      <dgm:spPr/>
    </dgm:pt>
    <dgm:pt modelId="{6080DA7A-1ACE-42FB-A021-938AE906EF04}" type="pres">
      <dgm:prSet presAssocID="{D693776C-7279-460E-B209-FDE441C88037}" presName="sibTrans" presStyleLbl="sibTrans2D1" presStyleIdx="0" presStyleCnt="5"/>
      <dgm:spPr/>
    </dgm:pt>
    <dgm:pt modelId="{A70A8C9A-C462-46D6-89D3-4A421F90C553}" type="pres">
      <dgm:prSet presAssocID="{787EB6CD-6EB3-459D-B45F-8214AAD947F7}" presName="node" presStyleLbl="node1" presStyleIdx="1" presStyleCnt="5" custScaleX="143605" custRadScaleRad="108547" custRadScaleInc="7580">
        <dgm:presLayoutVars>
          <dgm:bulletEnabled val="1"/>
        </dgm:presLayoutVars>
      </dgm:prSet>
      <dgm:spPr>
        <a:prstGeom prst="roundRect">
          <a:avLst/>
        </a:prstGeom>
      </dgm:spPr>
    </dgm:pt>
    <dgm:pt modelId="{36B03543-6A57-4048-8728-BABD49AF2085}" type="pres">
      <dgm:prSet presAssocID="{787EB6CD-6EB3-459D-B45F-8214AAD947F7}" presName="dummy" presStyleCnt="0"/>
      <dgm:spPr/>
    </dgm:pt>
    <dgm:pt modelId="{D16B7DB4-71C2-45F4-A724-6A0F6C3D0F69}" type="pres">
      <dgm:prSet presAssocID="{21B54EF9-79A0-4168-B60E-75789A9CEBB4}" presName="sibTrans" presStyleLbl="sibTrans2D1" presStyleIdx="1" presStyleCnt="5"/>
      <dgm:spPr/>
    </dgm:pt>
    <dgm:pt modelId="{F2B2AA2A-3366-4348-B4A4-DB5CC71F5221}" type="pres">
      <dgm:prSet presAssocID="{07F1CC66-9D34-4AD3-8DD9-BBAA5D2DC233}" presName="node" presStyleLbl="node1" presStyleIdx="2" presStyleCnt="5" custScaleX="143605" custRadScaleRad="115335" custRadScaleInc="-33931">
        <dgm:presLayoutVars>
          <dgm:bulletEnabled val="1"/>
        </dgm:presLayoutVars>
      </dgm:prSet>
      <dgm:spPr>
        <a:prstGeom prst="roundRect">
          <a:avLst/>
        </a:prstGeom>
      </dgm:spPr>
    </dgm:pt>
    <dgm:pt modelId="{B5FA483E-1051-4432-A952-F438324BC392}" type="pres">
      <dgm:prSet presAssocID="{07F1CC66-9D34-4AD3-8DD9-BBAA5D2DC233}" presName="dummy" presStyleCnt="0"/>
      <dgm:spPr/>
    </dgm:pt>
    <dgm:pt modelId="{F8923EB1-E478-4304-8820-41217283E5B5}" type="pres">
      <dgm:prSet presAssocID="{92600E36-C596-4422-A661-0853B152DB23}" presName="sibTrans" presStyleLbl="sibTrans2D1" presStyleIdx="2" presStyleCnt="5"/>
      <dgm:spPr/>
    </dgm:pt>
    <dgm:pt modelId="{5A9AD7E2-8DB4-444B-A043-5F8E3FD968FF}" type="pres">
      <dgm:prSet presAssocID="{F60797D7-D9DE-4C82-8FA0-AF9D1653BB5A}" presName="node" presStyleLbl="node1" presStyleIdx="3" presStyleCnt="5" custScaleX="143605" custRadScaleRad="111322" custRadScaleInc="24885">
        <dgm:presLayoutVars>
          <dgm:bulletEnabled val="1"/>
        </dgm:presLayoutVars>
      </dgm:prSet>
      <dgm:spPr>
        <a:prstGeom prst="roundRect">
          <a:avLst/>
        </a:prstGeom>
      </dgm:spPr>
    </dgm:pt>
    <dgm:pt modelId="{626289D0-F26B-496F-844B-8D13CCF1E6E3}" type="pres">
      <dgm:prSet presAssocID="{F60797D7-D9DE-4C82-8FA0-AF9D1653BB5A}" presName="dummy" presStyleCnt="0"/>
      <dgm:spPr/>
    </dgm:pt>
    <dgm:pt modelId="{E1A62593-8926-412B-8EFD-862BDDD3E193}" type="pres">
      <dgm:prSet presAssocID="{F93A2AAD-64E3-4776-8AA0-48495B38396E}" presName="sibTrans" presStyleLbl="sibTrans2D1" presStyleIdx="3" presStyleCnt="5"/>
      <dgm:spPr/>
    </dgm:pt>
    <dgm:pt modelId="{D87CD364-47D4-4CFE-B592-169095CDE866}" type="pres">
      <dgm:prSet presAssocID="{A3C63936-BAE9-427C-86C7-023D2B57FC6A}" presName="node" presStyleLbl="node1" presStyleIdx="4" presStyleCnt="5" custScaleX="143605" custRadScaleRad="113120" custRadScaleInc="-8944">
        <dgm:presLayoutVars>
          <dgm:bulletEnabled val="1"/>
        </dgm:presLayoutVars>
      </dgm:prSet>
      <dgm:spPr>
        <a:prstGeom prst="roundRect">
          <a:avLst/>
        </a:prstGeom>
      </dgm:spPr>
    </dgm:pt>
    <dgm:pt modelId="{AA29FF59-957E-4725-8C4F-A0E06D4C43BC}" type="pres">
      <dgm:prSet presAssocID="{A3C63936-BAE9-427C-86C7-023D2B57FC6A}" presName="dummy" presStyleCnt="0"/>
      <dgm:spPr/>
    </dgm:pt>
    <dgm:pt modelId="{08DB312A-C2A9-424D-AD46-C1ED2BEC6969}" type="pres">
      <dgm:prSet presAssocID="{B728866F-722D-4925-9EE8-F07E5D051605}" presName="sibTrans" presStyleLbl="sibTrans2D1" presStyleIdx="4" presStyleCnt="5"/>
      <dgm:spPr/>
    </dgm:pt>
  </dgm:ptLst>
  <dgm:cxnLst>
    <dgm:cxn modelId="{DC8AEC03-0062-4EE9-AC13-0E22595C10D7}" type="presOf" srcId="{F40E90DE-C942-49C1-9C78-BC7B27F35868}" destId="{40F58543-FCAD-4640-96DE-8BE34C0C43AD}" srcOrd="0" destOrd="0" presId="urn:microsoft.com/office/officeart/2005/8/layout/radial6"/>
    <dgm:cxn modelId="{C0E7F605-6654-4844-B913-8B366A4DD791}" srcId="{CAF7CD40-0F6B-42E8-A8E9-6E66364E4680}" destId="{07F1CC66-9D34-4AD3-8DD9-BBAA5D2DC233}" srcOrd="2" destOrd="0" parTransId="{D0732C15-E1CB-4BBA-93E3-53E2F07FD004}" sibTransId="{92600E36-C596-4422-A661-0853B152DB23}"/>
    <dgm:cxn modelId="{8E14BF0F-630C-43CA-A286-2D9D3E2F6B87}" srcId="{AE8273C4-50C3-4331-A327-13DECD474AEA}" destId="{C8FA2626-BEB1-4BCE-AA71-BFDFE600D93A}" srcOrd="1" destOrd="0" parTransId="{87D7D32D-BED1-41D8-A391-933A4298823F}" sibTransId="{42919FF4-CC0E-4361-8EAC-06ACE65F5288}"/>
    <dgm:cxn modelId="{E1132D11-9F74-4887-B67F-2DAAA0F15196}" type="presOf" srcId="{F60797D7-D9DE-4C82-8FA0-AF9D1653BB5A}" destId="{5A9AD7E2-8DB4-444B-A043-5F8E3FD968FF}" srcOrd="0" destOrd="0" presId="urn:microsoft.com/office/officeart/2005/8/layout/radial6"/>
    <dgm:cxn modelId="{8A91E21D-7217-46F3-9EF9-120B379A9519}" srcId="{AE8273C4-50C3-4331-A327-13DECD474AEA}" destId="{CAF7CD40-0F6B-42E8-A8E9-6E66364E4680}" srcOrd="0" destOrd="0" parTransId="{65B4747D-B604-43E0-8EF3-922B43BC4F62}" sibTransId="{FCAC7CF5-9F39-4DC2-9D93-4502E439A73C}"/>
    <dgm:cxn modelId="{29EC9432-289B-4066-9AB9-4B12975ACEB7}" type="presOf" srcId="{AE8273C4-50C3-4331-A327-13DECD474AEA}" destId="{620B71C0-8459-4D63-9148-61BAD28E03EE}" srcOrd="0" destOrd="0" presId="urn:microsoft.com/office/officeart/2005/8/layout/radial6"/>
    <dgm:cxn modelId="{F8FEC343-B054-4CF2-8BAE-65E28D5AA109}" type="presOf" srcId="{07F1CC66-9D34-4AD3-8DD9-BBAA5D2DC233}" destId="{F2B2AA2A-3366-4348-B4A4-DB5CC71F5221}" srcOrd="0" destOrd="0" presId="urn:microsoft.com/office/officeart/2005/8/layout/radial6"/>
    <dgm:cxn modelId="{E6CA466B-B5AE-4CA9-A3E5-B38795E97DA5}" srcId="{CAF7CD40-0F6B-42E8-A8E9-6E66364E4680}" destId="{F40E90DE-C942-49C1-9C78-BC7B27F35868}" srcOrd="0" destOrd="0" parTransId="{6208DA18-FC79-4822-8276-2FAD9D9E8FCB}" sibTransId="{D693776C-7279-460E-B209-FDE441C88037}"/>
    <dgm:cxn modelId="{3EF03F6C-2815-4DA5-9134-01EA08CF1621}" srcId="{CAF7CD40-0F6B-42E8-A8E9-6E66364E4680}" destId="{A3C63936-BAE9-427C-86C7-023D2B57FC6A}" srcOrd="4" destOrd="0" parTransId="{5A133108-B187-4A75-87E6-18E27AF70189}" sibTransId="{B728866F-722D-4925-9EE8-F07E5D051605}"/>
    <dgm:cxn modelId="{D502976F-B1CE-49DD-B1F4-9CD3B7B282FD}" type="presOf" srcId="{F93A2AAD-64E3-4776-8AA0-48495B38396E}" destId="{E1A62593-8926-412B-8EFD-862BDDD3E193}" srcOrd="0" destOrd="0" presId="urn:microsoft.com/office/officeart/2005/8/layout/radial6"/>
    <dgm:cxn modelId="{1BCCA47F-AE77-41DB-AB1F-5953C0D52E5A}" srcId="{CAF7CD40-0F6B-42E8-A8E9-6E66364E4680}" destId="{787EB6CD-6EB3-459D-B45F-8214AAD947F7}" srcOrd="1" destOrd="0" parTransId="{353F110A-81DA-4DC1-B27A-FCBE16CA8BD7}" sibTransId="{21B54EF9-79A0-4168-B60E-75789A9CEBB4}"/>
    <dgm:cxn modelId="{3925EA9B-2E4A-44D2-96CD-D9EE7AF41CAC}" type="presOf" srcId="{CAF7CD40-0F6B-42E8-A8E9-6E66364E4680}" destId="{A8B3A0EC-47C3-432E-A04D-B9D9C7630933}" srcOrd="0" destOrd="0" presId="urn:microsoft.com/office/officeart/2005/8/layout/radial6"/>
    <dgm:cxn modelId="{9F9CA0C7-1FFF-4793-B557-368BD7F96ADA}" type="presOf" srcId="{A3C63936-BAE9-427C-86C7-023D2B57FC6A}" destId="{D87CD364-47D4-4CFE-B592-169095CDE866}" srcOrd="0" destOrd="0" presId="urn:microsoft.com/office/officeart/2005/8/layout/radial6"/>
    <dgm:cxn modelId="{486803CB-2A8F-4933-A4FC-62E5BAB981A9}" type="presOf" srcId="{92600E36-C596-4422-A661-0853B152DB23}" destId="{F8923EB1-E478-4304-8820-41217283E5B5}" srcOrd="0" destOrd="0" presId="urn:microsoft.com/office/officeart/2005/8/layout/radial6"/>
    <dgm:cxn modelId="{D335A7DA-8C0F-42F0-83C1-173C2B433BC2}" srcId="{CAF7CD40-0F6B-42E8-A8E9-6E66364E4680}" destId="{F60797D7-D9DE-4C82-8FA0-AF9D1653BB5A}" srcOrd="3" destOrd="0" parTransId="{3728FA98-97C5-4E35-8332-877FB77D1575}" sibTransId="{F93A2AAD-64E3-4776-8AA0-48495B38396E}"/>
    <dgm:cxn modelId="{F2EC57DC-5859-471E-B7E3-C41A53FD7FDF}" type="presOf" srcId="{D693776C-7279-460E-B209-FDE441C88037}" destId="{6080DA7A-1ACE-42FB-A021-938AE906EF04}" srcOrd="0" destOrd="0" presId="urn:microsoft.com/office/officeart/2005/8/layout/radial6"/>
    <dgm:cxn modelId="{77941FEA-D9AA-4AA4-B414-2DBE97F08D05}" type="presOf" srcId="{21B54EF9-79A0-4168-B60E-75789A9CEBB4}" destId="{D16B7DB4-71C2-45F4-A724-6A0F6C3D0F69}" srcOrd="0" destOrd="0" presId="urn:microsoft.com/office/officeart/2005/8/layout/radial6"/>
    <dgm:cxn modelId="{CCCDA4EA-4F9E-4385-9723-A1E428344DEB}" type="presOf" srcId="{787EB6CD-6EB3-459D-B45F-8214AAD947F7}" destId="{A70A8C9A-C462-46D6-89D3-4A421F90C553}" srcOrd="0" destOrd="0" presId="urn:microsoft.com/office/officeart/2005/8/layout/radial6"/>
    <dgm:cxn modelId="{699ABFF4-F00C-4D87-BA4F-9C8F265314C2}" type="presOf" srcId="{B728866F-722D-4925-9EE8-F07E5D051605}" destId="{08DB312A-C2A9-424D-AD46-C1ED2BEC6969}" srcOrd="0" destOrd="0" presId="urn:microsoft.com/office/officeart/2005/8/layout/radial6"/>
    <dgm:cxn modelId="{CEDD50D4-F1A4-4FC3-85FE-34D87E196FF9}" type="presParOf" srcId="{620B71C0-8459-4D63-9148-61BAD28E03EE}" destId="{A8B3A0EC-47C3-432E-A04D-B9D9C7630933}" srcOrd="0" destOrd="0" presId="urn:microsoft.com/office/officeart/2005/8/layout/radial6"/>
    <dgm:cxn modelId="{8780C6A8-B675-42F4-99C3-0E72069A816A}" type="presParOf" srcId="{620B71C0-8459-4D63-9148-61BAD28E03EE}" destId="{40F58543-FCAD-4640-96DE-8BE34C0C43AD}" srcOrd="1" destOrd="0" presId="urn:microsoft.com/office/officeart/2005/8/layout/radial6"/>
    <dgm:cxn modelId="{1B3B8089-6606-4411-8A53-57DBB25D2158}" type="presParOf" srcId="{620B71C0-8459-4D63-9148-61BAD28E03EE}" destId="{12BC5461-A9BA-4F02-95D4-DDBC6CFA7A7F}" srcOrd="2" destOrd="0" presId="urn:microsoft.com/office/officeart/2005/8/layout/radial6"/>
    <dgm:cxn modelId="{362AB836-6838-4125-BAA8-A62FF2CD0B89}" type="presParOf" srcId="{620B71C0-8459-4D63-9148-61BAD28E03EE}" destId="{6080DA7A-1ACE-42FB-A021-938AE906EF04}" srcOrd="3" destOrd="0" presId="urn:microsoft.com/office/officeart/2005/8/layout/radial6"/>
    <dgm:cxn modelId="{366F333A-F518-421A-8AC1-091F94423E05}" type="presParOf" srcId="{620B71C0-8459-4D63-9148-61BAD28E03EE}" destId="{A70A8C9A-C462-46D6-89D3-4A421F90C553}" srcOrd="4" destOrd="0" presId="urn:microsoft.com/office/officeart/2005/8/layout/radial6"/>
    <dgm:cxn modelId="{17CC4C3B-94A5-4B88-97D7-BED4ACA70739}" type="presParOf" srcId="{620B71C0-8459-4D63-9148-61BAD28E03EE}" destId="{36B03543-6A57-4048-8728-BABD49AF2085}" srcOrd="5" destOrd="0" presId="urn:microsoft.com/office/officeart/2005/8/layout/radial6"/>
    <dgm:cxn modelId="{36679404-3148-49A7-998D-B68D3FAA1309}" type="presParOf" srcId="{620B71C0-8459-4D63-9148-61BAD28E03EE}" destId="{D16B7DB4-71C2-45F4-A724-6A0F6C3D0F69}" srcOrd="6" destOrd="0" presId="urn:microsoft.com/office/officeart/2005/8/layout/radial6"/>
    <dgm:cxn modelId="{7E8B1570-CF6E-4768-8B06-60640A15B36F}" type="presParOf" srcId="{620B71C0-8459-4D63-9148-61BAD28E03EE}" destId="{F2B2AA2A-3366-4348-B4A4-DB5CC71F5221}" srcOrd="7" destOrd="0" presId="urn:microsoft.com/office/officeart/2005/8/layout/radial6"/>
    <dgm:cxn modelId="{0923B006-8EC5-41DF-8450-64B963FD4514}" type="presParOf" srcId="{620B71C0-8459-4D63-9148-61BAD28E03EE}" destId="{B5FA483E-1051-4432-A952-F438324BC392}" srcOrd="8" destOrd="0" presId="urn:microsoft.com/office/officeart/2005/8/layout/radial6"/>
    <dgm:cxn modelId="{6B6D6530-04E2-4CAF-A445-81F7D8BF6A36}" type="presParOf" srcId="{620B71C0-8459-4D63-9148-61BAD28E03EE}" destId="{F8923EB1-E478-4304-8820-41217283E5B5}" srcOrd="9" destOrd="0" presId="urn:microsoft.com/office/officeart/2005/8/layout/radial6"/>
    <dgm:cxn modelId="{EC455C38-3273-4936-B955-2B18D09E35E4}" type="presParOf" srcId="{620B71C0-8459-4D63-9148-61BAD28E03EE}" destId="{5A9AD7E2-8DB4-444B-A043-5F8E3FD968FF}" srcOrd="10" destOrd="0" presId="urn:microsoft.com/office/officeart/2005/8/layout/radial6"/>
    <dgm:cxn modelId="{4DA4580E-46F3-4E7C-80CD-06935A0B2A11}" type="presParOf" srcId="{620B71C0-8459-4D63-9148-61BAD28E03EE}" destId="{626289D0-F26B-496F-844B-8D13CCF1E6E3}" srcOrd="11" destOrd="0" presId="urn:microsoft.com/office/officeart/2005/8/layout/radial6"/>
    <dgm:cxn modelId="{C6378C2E-341C-4171-9C12-C9AC0D564428}" type="presParOf" srcId="{620B71C0-8459-4D63-9148-61BAD28E03EE}" destId="{E1A62593-8926-412B-8EFD-862BDDD3E193}" srcOrd="12" destOrd="0" presId="urn:microsoft.com/office/officeart/2005/8/layout/radial6"/>
    <dgm:cxn modelId="{826F5A49-1FF0-4969-A3FE-CD7765BE2B5C}" type="presParOf" srcId="{620B71C0-8459-4D63-9148-61BAD28E03EE}" destId="{D87CD364-47D4-4CFE-B592-169095CDE866}" srcOrd="13" destOrd="0" presId="urn:microsoft.com/office/officeart/2005/8/layout/radial6"/>
    <dgm:cxn modelId="{2C8F881B-FC7D-4476-A8D7-0796DEBA8162}" type="presParOf" srcId="{620B71C0-8459-4D63-9148-61BAD28E03EE}" destId="{AA29FF59-957E-4725-8C4F-A0E06D4C43BC}" srcOrd="14" destOrd="0" presId="urn:microsoft.com/office/officeart/2005/8/layout/radial6"/>
    <dgm:cxn modelId="{78D0817A-2FC7-4312-BD5A-499B77B012F6}" type="presParOf" srcId="{620B71C0-8459-4D63-9148-61BAD28E03EE}" destId="{08DB312A-C2A9-424D-AD46-C1ED2BEC6969}"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4541A5-31A5-4789-A568-91FDC77017D3}" type="doc">
      <dgm:prSet loTypeId="urn:microsoft.com/office/officeart/2005/8/layout/process5" loCatId="process" qsTypeId="urn:microsoft.com/office/officeart/2005/8/quickstyle/simple1" qsCatId="simple" csTypeId="urn:microsoft.com/office/officeart/2005/8/colors/accent1_3" csCatId="accent1" phldr="1"/>
      <dgm:spPr/>
      <dgm:t>
        <a:bodyPr/>
        <a:lstStyle/>
        <a:p>
          <a:endParaRPr lang="en-US"/>
        </a:p>
      </dgm:t>
    </dgm:pt>
    <dgm:pt modelId="{EED46161-7E07-4120-A9D1-A9EB51D497C2}">
      <dgm:prSet custT="1"/>
      <dgm:spPr/>
      <dgm:t>
        <a:bodyPr/>
        <a:lstStyle/>
        <a:p>
          <a:r>
            <a:rPr lang="en-CA" sz="2000" b="1" dirty="0"/>
            <a:t>Set an agenda</a:t>
          </a:r>
          <a:r>
            <a:rPr lang="en-CA" sz="2000" dirty="0"/>
            <a:t> for every meeting with appointed recorder of forms</a:t>
          </a:r>
          <a:endParaRPr lang="en-US" sz="2000" dirty="0"/>
        </a:p>
      </dgm:t>
    </dgm:pt>
    <dgm:pt modelId="{19D8ADB7-7951-42DF-B4F3-CBC30AF3635C}" type="parTrans" cxnId="{B476700B-DDB4-4B17-9EE5-FE86BD36B691}">
      <dgm:prSet/>
      <dgm:spPr/>
      <dgm:t>
        <a:bodyPr/>
        <a:lstStyle/>
        <a:p>
          <a:endParaRPr lang="en-US"/>
        </a:p>
      </dgm:t>
    </dgm:pt>
    <dgm:pt modelId="{9D4CC21B-31A1-41C4-9D32-0B285A4AD79D}" type="sibTrans" cxnId="{B476700B-DDB4-4B17-9EE5-FE86BD36B691}">
      <dgm:prSet/>
      <dgm:spPr/>
      <dgm:t>
        <a:bodyPr/>
        <a:lstStyle/>
        <a:p>
          <a:endParaRPr lang="en-US"/>
        </a:p>
      </dgm:t>
    </dgm:pt>
    <dgm:pt modelId="{17695D49-B6FC-400E-919A-5D885FD343B1}">
      <dgm:prSet custT="1"/>
      <dgm:spPr/>
      <dgm:t>
        <a:bodyPr/>
        <a:lstStyle/>
        <a:p>
          <a:r>
            <a:rPr lang="en-CA" sz="2000" dirty="0"/>
            <a:t>Check for initial comments/questions</a:t>
          </a:r>
          <a:endParaRPr lang="en-US" sz="2000" dirty="0"/>
        </a:p>
      </dgm:t>
    </dgm:pt>
    <dgm:pt modelId="{9C0E355F-E192-4C14-AEB7-1149E8D3CFB1}" type="parTrans" cxnId="{F62AFA86-2FB9-4096-A063-A5F0E4C14B92}">
      <dgm:prSet/>
      <dgm:spPr/>
      <dgm:t>
        <a:bodyPr/>
        <a:lstStyle/>
        <a:p>
          <a:endParaRPr lang="en-US"/>
        </a:p>
      </dgm:t>
    </dgm:pt>
    <dgm:pt modelId="{133ADF6D-AEBD-4063-8E38-DF0292700BE4}" type="sibTrans" cxnId="{F62AFA86-2FB9-4096-A063-A5F0E4C14B92}">
      <dgm:prSet/>
      <dgm:spPr/>
      <dgm:t>
        <a:bodyPr/>
        <a:lstStyle/>
        <a:p>
          <a:endParaRPr lang="en-US"/>
        </a:p>
      </dgm:t>
    </dgm:pt>
    <dgm:pt modelId="{2FE23723-CCBA-43D8-ABAB-23F999DACF90}">
      <dgm:prSet custT="1"/>
      <dgm:spPr/>
      <dgm:t>
        <a:bodyPr/>
        <a:lstStyle/>
        <a:p>
          <a:r>
            <a:rPr lang="en-CA" sz="2000" dirty="0">
              <a:solidFill>
                <a:schemeClr val="tx1"/>
              </a:solidFill>
            </a:rPr>
            <a:t>Remind members of </a:t>
          </a:r>
          <a:r>
            <a:rPr lang="en-CA" sz="2000" b="1" dirty="0">
              <a:solidFill>
                <a:schemeClr val="tx1"/>
              </a:solidFill>
            </a:rPr>
            <a:t>confidentiality</a:t>
          </a:r>
          <a:r>
            <a:rPr lang="en-CA" sz="2000" dirty="0">
              <a:solidFill>
                <a:schemeClr val="tx1"/>
              </a:solidFill>
            </a:rPr>
            <a:t> </a:t>
          </a:r>
          <a:r>
            <a:rPr lang="en-CA" sz="2000" b="1" dirty="0">
              <a:solidFill>
                <a:schemeClr val="tx1"/>
              </a:solidFill>
            </a:rPr>
            <a:t>statements</a:t>
          </a:r>
          <a:r>
            <a:rPr lang="en-CA" sz="2000" dirty="0">
              <a:solidFill>
                <a:schemeClr val="tx1"/>
              </a:solidFill>
            </a:rPr>
            <a:t> and </a:t>
          </a:r>
          <a:r>
            <a:rPr lang="en-CA" sz="2000" b="1" dirty="0">
              <a:solidFill>
                <a:schemeClr val="tx1"/>
              </a:solidFill>
            </a:rPr>
            <a:t>conflict of interest</a:t>
          </a:r>
          <a:endParaRPr lang="en-US" sz="2000" b="1" dirty="0">
            <a:solidFill>
              <a:schemeClr val="tx1"/>
            </a:solidFill>
          </a:endParaRPr>
        </a:p>
      </dgm:t>
    </dgm:pt>
    <dgm:pt modelId="{CD00783B-69FF-4BEE-A796-2221D1196584}" type="parTrans" cxnId="{229C15BB-261F-4FA6-9431-B8EFB1A1C808}">
      <dgm:prSet/>
      <dgm:spPr/>
      <dgm:t>
        <a:bodyPr/>
        <a:lstStyle/>
        <a:p>
          <a:endParaRPr lang="en-US"/>
        </a:p>
      </dgm:t>
    </dgm:pt>
    <dgm:pt modelId="{7048E5A9-4246-4F11-B401-A551124E874A}" type="sibTrans" cxnId="{229C15BB-261F-4FA6-9431-B8EFB1A1C808}">
      <dgm:prSet/>
      <dgm:spPr/>
      <dgm:t>
        <a:bodyPr/>
        <a:lstStyle/>
        <a:p>
          <a:endParaRPr lang="en-US"/>
        </a:p>
      </dgm:t>
    </dgm:pt>
    <dgm:pt modelId="{8304311D-4E71-4479-B6B2-A62504B4E522}">
      <dgm:prSet/>
      <dgm:spPr/>
      <dgm:t>
        <a:bodyPr/>
        <a:lstStyle/>
        <a:p>
          <a:r>
            <a:rPr lang="en-CA" b="1" dirty="0">
              <a:solidFill>
                <a:schemeClr val="tx1"/>
              </a:solidFill>
            </a:rPr>
            <a:t>Primary reviewer</a:t>
          </a:r>
          <a:r>
            <a:rPr lang="en-CA" dirty="0">
              <a:solidFill>
                <a:schemeClr val="tx1"/>
              </a:solidFill>
            </a:rPr>
            <a:t> presents a summary of the portfolio, provides a recommendation on learner status</a:t>
          </a:r>
          <a:endParaRPr lang="en-US" dirty="0">
            <a:solidFill>
              <a:schemeClr val="tx1"/>
            </a:solidFill>
          </a:endParaRPr>
        </a:p>
      </dgm:t>
    </dgm:pt>
    <dgm:pt modelId="{BE70CE04-0E34-48DA-8294-2F4F5C8D915B}" type="parTrans" cxnId="{594F32AD-F3F3-447E-A078-3CE397ADBCE6}">
      <dgm:prSet/>
      <dgm:spPr/>
      <dgm:t>
        <a:bodyPr/>
        <a:lstStyle/>
        <a:p>
          <a:endParaRPr lang="en-US"/>
        </a:p>
      </dgm:t>
    </dgm:pt>
    <dgm:pt modelId="{C0DB030E-E7E6-492F-9D89-8ED176A208E0}" type="sibTrans" cxnId="{594F32AD-F3F3-447E-A078-3CE397ADBCE6}">
      <dgm:prSet/>
      <dgm:spPr/>
      <dgm:t>
        <a:bodyPr/>
        <a:lstStyle/>
        <a:p>
          <a:endParaRPr lang="en-US"/>
        </a:p>
      </dgm:t>
    </dgm:pt>
    <dgm:pt modelId="{E4E43D0B-D8C5-4D30-B01A-1D1E828F96BB}">
      <dgm:prSet custT="1"/>
      <dgm:spPr/>
      <dgm:t>
        <a:bodyPr/>
        <a:lstStyle/>
        <a:p>
          <a:r>
            <a:rPr lang="en-CA" sz="2000" dirty="0">
              <a:solidFill>
                <a:schemeClr val="tx1"/>
              </a:solidFill>
            </a:rPr>
            <a:t>Committee reviews primary data (as needed)</a:t>
          </a:r>
          <a:endParaRPr lang="en-US" sz="2000" dirty="0">
            <a:solidFill>
              <a:schemeClr val="tx1"/>
            </a:solidFill>
          </a:endParaRPr>
        </a:p>
      </dgm:t>
    </dgm:pt>
    <dgm:pt modelId="{7ED1DF89-8DD0-4487-91F3-C16B28645339}" type="parTrans" cxnId="{B9341A05-8E99-4B00-A9A5-926582659E93}">
      <dgm:prSet/>
      <dgm:spPr/>
      <dgm:t>
        <a:bodyPr/>
        <a:lstStyle/>
        <a:p>
          <a:endParaRPr lang="en-US"/>
        </a:p>
      </dgm:t>
    </dgm:pt>
    <dgm:pt modelId="{47F9A6E2-89DB-4943-BE95-7AC0F123BD2C}" type="sibTrans" cxnId="{B9341A05-8E99-4B00-A9A5-926582659E93}">
      <dgm:prSet/>
      <dgm:spPr/>
      <dgm:t>
        <a:bodyPr/>
        <a:lstStyle/>
        <a:p>
          <a:endParaRPr lang="en-US"/>
        </a:p>
      </dgm:t>
    </dgm:pt>
    <dgm:pt modelId="{62C3ED78-9A36-4E2C-97AC-D8C88CA67523}" type="pres">
      <dgm:prSet presAssocID="{734541A5-31A5-4789-A568-91FDC77017D3}" presName="diagram" presStyleCnt="0">
        <dgm:presLayoutVars>
          <dgm:dir/>
          <dgm:resizeHandles val="exact"/>
        </dgm:presLayoutVars>
      </dgm:prSet>
      <dgm:spPr/>
    </dgm:pt>
    <dgm:pt modelId="{747F5586-3146-4AB2-80A4-409F34EAF72C}" type="pres">
      <dgm:prSet presAssocID="{EED46161-7E07-4120-A9D1-A9EB51D497C2}" presName="node" presStyleLbl="node1" presStyleIdx="0" presStyleCnt="5">
        <dgm:presLayoutVars>
          <dgm:bulletEnabled val="1"/>
        </dgm:presLayoutVars>
      </dgm:prSet>
      <dgm:spPr/>
    </dgm:pt>
    <dgm:pt modelId="{E78DA4F3-3054-4A07-ADCD-EC49416C28B4}" type="pres">
      <dgm:prSet presAssocID="{9D4CC21B-31A1-41C4-9D32-0B285A4AD79D}" presName="sibTrans" presStyleLbl="sibTrans2D1" presStyleIdx="0" presStyleCnt="4"/>
      <dgm:spPr/>
    </dgm:pt>
    <dgm:pt modelId="{3820C000-A48A-41BE-A71B-871FCA0A37DD}" type="pres">
      <dgm:prSet presAssocID="{9D4CC21B-31A1-41C4-9D32-0B285A4AD79D}" presName="connectorText" presStyleLbl="sibTrans2D1" presStyleIdx="0" presStyleCnt="4"/>
      <dgm:spPr/>
    </dgm:pt>
    <dgm:pt modelId="{AAC86ADC-EAC4-451A-BACF-939253582FF5}" type="pres">
      <dgm:prSet presAssocID="{17695D49-B6FC-400E-919A-5D885FD343B1}" presName="node" presStyleLbl="node1" presStyleIdx="1" presStyleCnt="5">
        <dgm:presLayoutVars>
          <dgm:bulletEnabled val="1"/>
        </dgm:presLayoutVars>
      </dgm:prSet>
      <dgm:spPr/>
    </dgm:pt>
    <dgm:pt modelId="{649E6A7C-59A4-4441-B4AC-AADC657DB64B}" type="pres">
      <dgm:prSet presAssocID="{133ADF6D-AEBD-4063-8E38-DF0292700BE4}" presName="sibTrans" presStyleLbl="sibTrans2D1" presStyleIdx="1" presStyleCnt="4"/>
      <dgm:spPr/>
    </dgm:pt>
    <dgm:pt modelId="{08FC16FE-BA1E-4928-9D75-1D5E58DEDDA1}" type="pres">
      <dgm:prSet presAssocID="{133ADF6D-AEBD-4063-8E38-DF0292700BE4}" presName="connectorText" presStyleLbl="sibTrans2D1" presStyleIdx="1" presStyleCnt="4"/>
      <dgm:spPr/>
    </dgm:pt>
    <dgm:pt modelId="{5D09D0E5-2DCA-4D9A-A6DF-FEA3E08BEC26}" type="pres">
      <dgm:prSet presAssocID="{2FE23723-CCBA-43D8-ABAB-23F999DACF90}" presName="node" presStyleLbl="node1" presStyleIdx="2" presStyleCnt="5">
        <dgm:presLayoutVars>
          <dgm:bulletEnabled val="1"/>
        </dgm:presLayoutVars>
      </dgm:prSet>
      <dgm:spPr/>
    </dgm:pt>
    <dgm:pt modelId="{3E974C91-6FC7-4572-8580-F0A7E2D5E2A0}" type="pres">
      <dgm:prSet presAssocID="{7048E5A9-4246-4F11-B401-A551124E874A}" presName="sibTrans" presStyleLbl="sibTrans2D1" presStyleIdx="2" presStyleCnt="4"/>
      <dgm:spPr/>
    </dgm:pt>
    <dgm:pt modelId="{B4BBF133-F203-46E6-84F5-BEB5C2016C24}" type="pres">
      <dgm:prSet presAssocID="{7048E5A9-4246-4F11-B401-A551124E874A}" presName="connectorText" presStyleLbl="sibTrans2D1" presStyleIdx="2" presStyleCnt="4"/>
      <dgm:spPr/>
    </dgm:pt>
    <dgm:pt modelId="{4AB9173D-D346-41A2-9B98-DA0F390B43D7}" type="pres">
      <dgm:prSet presAssocID="{8304311D-4E71-4479-B6B2-A62504B4E522}" presName="node" presStyleLbl="node1" presStyleIdx="3" presStyleCnt="5">
        <dgm:presLayoutVars>
          <dgm:bulletEnabled val="1"/>
        </dgm:presLayoutVars>
      </dgm:prSet>
      <dgm:spPr/>
    </dgm:pt>
    <dgm:pt modelId="{B5D97432-7C50-4C9E-B06B-CBDD0B09B47C}" type="pres">
      <dgm:prSet presAssocID="{C0DB030E-E7E6-492F-9D89-8ED176A208E0}" presName="sibTrans" presStyleLbl="sibTrans2D1" presStyleIdx="3" presStyleCnt="4"/>
      <dgm:spPr/>
    </dgm:pt>
    <dgm:pt modelId="{6AFD25A8-B6DA-4A60-BDB9-27B3EDBAEC93}" type="pres">
      <dgm:prSet presAssocID="{C0DB030E-E7E6-492F-9D89-8ED176A208E0}" presName="connectorText" presStyleLbl="sibTrans2D1" presStyleIdx="3" presStyleCnt="4"/>
      <dgm:spPr/>
    </dgm:pt>
    <dgm:pt modelId="{3AB05D7B-7D18-41D6-B994-F94B4F1E2CC5}" type="pres">
      <dgm:prSet presAssocID="{E4E43D0B-D8C5-4D30-B01A-1D1E828F96BB}" presName="node" presStyleLbl="node1" presStyleIdx="4" presStyleCnt="5">
        <dgm:presLayoutVars>
          <dgm:bulletEnabled val="1"/>
        </dgm:presLayoutVars>
      </dgm:prSet>
      <dgm:spPr/>
    </dgm:pt>
  </dgm:ptLst>
  <dgm:cxnLst>
    <dgm:cxn modelId="{B9341A05-8E99-4B00-A9A5-926582659E93}" srcId="{734541A5-31A5-4789-A568-91FDC77017D3}" destId="{E4E43D0B-D8C5-4D30-B01A-1D1E828F96BB}" srcOrd="4" destOrd="0" parTransId="{7ED1DF89-8DD0-4487-91F3-C16B28645339}" sibTransId="{47F9A6E2-89DB-4943-BE95-7AC0F123BD2C}"/>
    <dgm:cxn modelId="{B476700B-DDB4-4B17-9EE5-FE86BD36B691}" srcId="{734541A5-31A5-4789-A568-91FDC77017D3}" destId="{EED46161-7E07-4120-A9D1-A9EB51D497C2}" srcOrd="0" destOrd="0" parTransId="{19D8ADB7-7951-42DF-B4F3-CBC30AF3635C}" sibTransId="{9D4CC21B-31A1-41C4-9D32-0B285A4AD79D}"/>
    <dgm:cxn modelId="{F95AA721-5E91-4BE9-93DF-E5B7648B9442}" type="presOf" srcId="{7048E5A9-4246-4F11-B401-A551124E874A}" destId="{B4BBF133-F203-46E6-84F5-BEB5C2016C24}" srcOrd="1" destOrd="0" presId="urn:microsoft.com/office/officeart/2005/8/layout/process5"/>
    <dgm:cxn modelId="{6A36F82B-CC69-4DDF-A7E6-495BD19053D4}" type="presOf" srcId="{C0DB030E-E7E6-492F-9D89-8ED176A208E0}" destId="{B5D97432-7C50-4C9E-B06B-CBDD0B09B47C}" srcOrd="0" destOrd="0" presId="urn:microsoft.com/office/officeart/2005/8/layout/process5"/>
    <dgm:cxn modelId="{FDA6F15B-D1BB-488E-AA07-EAA44340701C}" type="presOf" srcId="{133ADF6D-AEBD-4063-8E38-DF0292700BE4}" destId="{649E6A7C-59A4-4441-B4AC-AADC657DB64B}" srcOrd="0" destOrd="0" presId="urn:microsoft.com/office/officeart/2005/8/layout/process5"/>
    <dgm:cxn modelId="{A08BC148-F3DA-4517-96A7-9E0A1DA75F4C}" type="presOf" srcId="{E4E43D0B-D8C5-4D30-B01A-1D1E828F96BB}" destId="{3AB05D7B-7D18-41D6-B994-F94B4F1E2CC5}" srcOrd="0" destOrd="0" presId="urn:microsoft.com/office/officeart/2005/8/layout/process5"/>
    <dgm:cxn modelId="{455FBC6A-B0C3-4693-B70A-5850EA205696}" type="presOf" srcId="{C0DB030E-E7E6-492F-9D89-8ED176A208E0}" destId="{6AFD25A8-B6DA-4A60-BDB9-27B3EDBAEC93}" srcOrd="1" destOrd="0" presId="urn:microsoft.com/office/officeart/2005/8/layout/process5"/>
    <dgm:cxn modelId="{E546214F-08F3-41A1-B274-37D9EE524A92}" type="presOf" srcId="{2FE23723-CCBA-43D8-ABAB-23F999DACF90}" destId="{5D09D0E5-2DCA-4D9A-A6DF-FEA3E08BEC26}" srcOrd="0" destOrd="0" presId="urn:microsoft.com/office/officeart/2005/8/layout/process5"/>
    <dgm:cxn modelId="{BACAED73-63DA-4640-8DC5-6B7716F06DCB}" type="presOf" srcId="{7048E5A9-4246-4F11-B401-A551124E874A}" destId="{3E974C91-6FC7-4572-8580-F0A7E2D5E2A0}" srcOrd="0" destOrd="0" presId="urn:microsoft.com/office/officeart/2005/8/layout/process5"/>
    <dgm:cxn modelId="{F62AFA86-2FB9-4096-A063-A5F0E4C14B92}" srcId="{734541A5-31A5-4789-A568-91FDC77017D3}" destId="{17695D49-B6FC-400E-919A-5D885FD343B1}" srcOrd="1" destOrd="0" parTransId="{9C0E355F-E192-4C14-AEB7-1149E8D3CFB1}" sibTransId="{133ADF6D-AEBD-4063-8E38-DF0292700BE4}"/>
    <dgm:cxn modelId="{6296CF93-28FE-4602-BFC7-7A6CD689AD5F}" type="presOf" srcId="{133ADF6D-AEBD-4063-8E38-DF0292700BE4}" destId="{08FC16FE-BA1E-4928-9D75-1D5E58DEDDA1}" srcOrd="1" destOrd="0" presId="urn:microsoft.com/office/officeart/2005/8/layout/process5"/>
    <dgm:cxn modelId="{9AFF4B9D-CEE8-4EF9-806B-2BAB3010091E}" type="presOf" srcId="{9D4CC21B-31A1-41C4-9D32-0B285A4AD79D}" destId="{3820C000-A48A-41BE-A71B-871FCA0A37DD}" srcOrd="1" destOrd="0" presId="urn:microsoft.com/office/officeart/2005/8/layout/process5"/>
    <dgm:cxn modelId="{12003B9F-9551-40D9-94E3-84BC34B8F2F4}" type="presOf" srcId="{8304311D-4E71-4479-B6B2-A62504B4E522}" destId="{4AB9173D-D346-41A2-9B98-DA0F390B43D7}" srcOrd="0" destOrd="0" presId="urn:microsoft.com/office/officeart/2005/8/layout/process5"/>
    <dgm:cxn modelId="{04852AA2-A2E2-44BC-8E85-F517D579A056}" type="presOf" srcId="{EED46161-7E07-4120-A9D1-A9EB51D497C2}" destId="{747F5586-3146-4AB2-80A4-409F34EAF72C}" srcOrd="0" destOrd="0" presId="urn:microsoft.com/office/officeart/2005/8/layout/process5"/>
    <dgm:cxn modelId="{594F32AD-F3F3-447E-A078-3CE397ADBCE6}" srcId="{734541A5-31A5-4789-A568-91FDC77017D3}" destId="{8304311D-4E71-4479-B6B2-A62504B4E522}" srcOrd="3" destOrd="0" parTransId="{BE70CE04-0E34-48DA-8294-2F4F5C8D915B}" sibTransId="{C0DB030E-E7E6-492F-9D89-8ED176A208E0}"/>
    <dgm:cxn modelId="{229C15BB-261F-4FA6-9431-B8EFB1A1C808}" srcId="{734541A5-31A5-4789-A568-91FDC77017D3}" destId="{2FE23723-CCBA-43D8-ABAB-23F999DACF90}" srcOrd="2" destOrd="0" parTransId="{CD00783B-69FF-4BEE-A796-2221D1196584}" sibTransId="{7048E5A9-4246-4F11-B401-A551124E874A}"/>
    <dgm:cxn modelId="{CA2C6BCA-577F-4383-B9EA-000EE34EA29E}" type="presOf" srcId="{17695D49-B6FC-400E-919A-5D885FD343B1}" destId="{AAC86ADC-EAC4-451A-BACF-939253582FF5}" srcOrd="0" destOrd="0" presId="urn:microsoft.com/office/officeart/2005/8/layout/process5"/>
    <dgm:cxn modelId="{E61D87D0-3DB4-44BA-BB11-1BD1A74F92DD}" type="presOf" srcId="{9D4CC21B-31A1-41C4-9D32-0B285A4AD79D}" destId="{E78DA4F3-3054-4A07-ADCD-EC49416C28B4}" srcOrd="0" destOrd="0" presId="urn:microsoft.com/office/officeart/2005/8/layout/process5"/>
    <dgm:cxn modelId="{5C120EE9-B48D-4E50-BC77-723F4767095B}" type="presOf" srcId="{734541A5-31A5-4789-A568-91FDC77017D3}" destId="{62C3ED78-9A36-4E2C-97AC-D8C88CA67523}" srcOrd="0" destOrd="0" presId="urn:microsoft.com/office/officeart/2005/8/layout/process5"/>
    <dgm:cxn modelId="{58AB6D70-6A4C-4BC5-B429-A73D2894FA82}" type="presParOf" srcId="{62C3ED78-9A36-4E2C-97AC-D8C88CA67523}" destId="{747F5586-3146-4AB2-80A4-409F34EAF72C}" srcOrd="0" destOrd="0" presId="urn:microsoft.com/office/officeart/2005/8/layout/process5"/>
    <dgm:cxn modelId="{34E034AC-EB64-4506-9CE7-1DB6032D84BC}" type="presParOf" srcId="{62C3ED78-9A36-4E2C-97AC-D8C88CA67523}" destId="{E78DA4F3-3054-4A07-ADCD-EC49416C28B4}" srcOrd="1" destOrd="0" presId="urn:microsoft.com/office/officeart/2005/8/layout/process5"/>
    <dgm:cxn modelId="{6F63173D-9C02-4EF7-999B-21F8681479CA}" type="presParOf" srcId="{E78DA4F3-3054-4A07-ADCD-EC49416C28B4}" destId="{3820C000-A48A-41BE-A71B-871FCA0A37DD}" srcOrd="0" destOrd="0" presId="urn:microsoft.com/office/officeart/2005/8/layout/process5"/>
    <dgm:cxn modelId="{E21D51C6-C522-44AA-BE43-9F43FD40085D}" type="presParOf" srcId="{62C3ED78-9A36-4E2C-97AC-D8C88CA67523}" destId="{AAC86ADC-EAC4-451A-BACF-939253582FF5}" srcOrd="2" destOrd="0" presId="urn:microsoft.com/office/officeart/2005/8/layout/process5"/>
    <dgm:cxn modelId="{E0060B45-CC64-4970-8A1A-3D8D1826767B}" type="presParOf" srcId="{62C3ED78-9A36-4E2C-97AC-D8C88CA67523}" destId="{649E6A7C-59A4-4441-B4AC-AADC657DB64B}" srcOrd="3" destOrd="0" presId="urn:microsoft.com/office/officeart/2005/8/layout/process5"/>
    <dgm:cxn modelId="{C014B84D-E56E-4DB0-A783-686034830D01}" type="presParOf" srcId="{649E6A7C-59A4-4441-B4AC-AADC657DB64B}" destId="{08FC16FE-BA1E-4928-9D75-1D5E58DEDDA1}" srcOrd="0" destOrd="0" presId="urn:microsoft.com/office/officeart/2005/8/layout/process5"/>
    <dgm:cxn modelId="{38E74CB3-4212-4EC7-A686-E99C6228D652}" type="presParOf" srcId="{62C3ED78-9A36-4E2C-97AC-D8C88CA67523}" destId="{5D09D0E5-2DCA-4D9A-A6DF-FEA3E08BEC26}" srcOrd="4" destOrd="0" presId="urn:microsoft.com/office/officeart/2005/8/layout/process5"/>
    <dgm:cxn modelId="{92F45C95-2D3F-4FAA-8DFF-A5FA9D3B9929}" type="presParOf" srcId="{62C3ED78-9A36-4E2C-97AC-D8C88CA67523}" destId="{3E974C91-6FC7-4572-8580-F0A7E2D5E2A0}" srcOrd="5" destOrd="0" presId="urn:microsoft.com/office/officeart/2005/8/layout/process5"/>
    <dgm:cxn modelId="{6171B4D7-F025-42AC-9E4A-9A374E144E94}" type="presParOf" srcId="{3E974C91-6FC7-4572-8580-F0A7E2D5E2A0}" destId="{B4BBF133-F203-46E6-84F5-BEB5C2016C24}" srcOrd="0" destOrd="0" presId="urn:microsoft.com/office/officeart/2005/8/layout/process5"/>
    <dgm:cxn modelId="{5076641B-77BA-448B-88CD-2805D06AC986}" type="presParOf" srcId="{62C3ED78-9A36-4E2C-97AC-D8C88CA67523}" destId="{4AB9173D-D346-41A2-9B98-DA0F390B43D7}" srcOrd="6" destOrd="0" presId="urn:microsoft.com/office/officeart/2005/8/layout/process5"/>
    <dgm:cxn modelId="{EF200EAE-A669-4537-A5F2-67B6A20F86ED}" type="presParOf" srcId="{62C3ED78-9A36-4E2C-97AC-D8C88CA67523}" destId="{B5D97432-7C50-4C9E-B06B-CBDD0B09B47C}" srcOrd="7" destOrd="0" presId="urn:microsoft.com/office/officeart/2005/8/layout/process5"/>
    <dgm:cxn modelId="{58DCA072-AD8E-415D-B45D-F420F393F338}" type="presParOf" srcId="{B5D97432-7C50-4C9E-B06B-CBDD0B09B47C}" destId="{6AFD25A8-B6DA-4A60-BDB9-27B3EDBAEC93}" srcOrd="0" destOrd="0" presId="urn:microsoft.com/office/officeart/2005/8/layout/process5"/>
    <dgm:cxn modelId="{EFC415CE-AE36-41DF-AFAD-56DE4B2A1F92}" type="presParOf" srcId="{62C3ED78-9A36-4E2C-97AC-D8C88CA67523}" destId="{3AB05D7B-7D18-41D6-B994-F94B4F1E2CC5}" srcOrd="8"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F97AA4-7E76-49EB-9DE0-0D2D361C13D4}" type="doc">
      <dgm:prSet loTypeId="urn:microsoft.com/office/officeart/2005/8/layout/process5" loCatId="process" qsTypeId="urn:microsoft.com/office/officeart/2005/8/quickstyle/simple1" qsCatId="simple" csTypeId="urn:microsoft.com/office/officeart/2005/8/colors/accent1_3" csCatId="accent1" phldr="1"/>
      <dgm:spPr/>
      <dgm:t>
        <a:bodyPr/>
        <a:lstStyle/>
        <a:p>
          <a:endParaRPr lang="en-US"/>
        </a:p>
      </dgm:t>
    </dgm:pt>
    <dgm:pt modelId="{D2D6FA09-69B2-4D44-B585-BBEF743377B1}">
      <dgm:prSet custT="1"/>
      <dgm:spPr/>
      <dgm:t>
        <a:bodyPr/>
        <a:lstStyle/>
        <a:p>
          <a:r>
            <a:rPr lang="en-CA" sz="2000" dirty="0"/>
            <a:t>Committee </a:t>
          </a:r>
          <a:r>
            <a:rPr lang="en-CA" sz="2000" b="1" dirty="0"/>
            <a:t>discusses the resident’s EPA achievement and progress</a:t>
          </a:r>
          <a:endParaRPr lang="en-US" sz="2000" dirty="0"/>
        </a:p>
      </dgm:t>
    </dgm:pt>
    <dgm:pt modelId="{4DEB8A60-A647-4EBF-9426-343A9C05B08C}" type="parTrans" cxnId="{011E2E43-8755-4A9A-9762-795AD67C0210}">
      <dgm:prSet/>
      <dgm:spPr/>
      <dgm:t>
        <a:bodyPr/>
        <a:lstStyle/>
        <a:p>
          <a:endParaRPr lang="en-US"/>
        </a:p>
      </dgm:t>
    </dgm:pt>
    <dgm:pt modelId="{151C8793-EEF2-40CC-8D98-2A143C2113AF}" type="sibTrans" cxnId="{011E2E43-8755-4A9A-9762-795AD67C0210}">
      <dgm:prSet/>
      <dgm:spPr/>
      <dgm:t>
        <a:bodyPr/>
        <a:lstStyle/>
        <a:p>
          <a:endParaRPr lang="en-US"/>
        </a:p>
      </dgm:t>
    </dgm:pt>
    <dgm:pt modelId="{ECB5EE99-E5AA-428B-8043-379024F3D82A}">
      <dgm:prSet custT="1"/>
      <dgm:spPr/>
      <dgm:t>
        <a:bodyPr/>
        <a:lstStyle/>
        <a:p>
          <a:r>
            <a:rPr lang="en-CA" sz="2000" dirty="0"/>
            <a:t>Recommendation is made to the RPC</a:t>
          </a:r>
          <a:endParaRPr lang="en-US" sz="2000" dirty="0"/>
        </a:p>
      </dgm:t>
    </dgm:pt>
    <dgm:pt modelId="{DC1D552A-B6B8-4D83-B67E-C6C325106F22}" type="parTrans" cxnId="{16322DF1-B33E-44B3-BC8A-0786F59954A9}">
      <dgm:prSet/>
      <dgm:spPr/>
      <dgm:t>
        <a:bodyPr/>
        <a:lstStyle/>
        <a:p>
          <a:endParaRPr lang="en-US"/>
        </a:p>
      </dgm:t>
    </dgm:pt>
    <dgm:pt modelId="{8039B292-EC53-4E5F-B4D6-2CDAFB1FB363}" type="sibTrans" cxnId="{16322DF1-B33E-44B3-BC8A-0786F59954A9}">
      <dgm:prSet/>
      <dgm:spPr/>
      <dgm:t>
        <a:bodyPr/>
        <a:lstStyle/>
        <a:p>
          <a:endParaRPr lang="en-US"/>
        </a:p>
      </dgm:t>
    </dgm:pt>
    <dgm:pt modelId="{2F6F6B9F-02EA-42AB-A792-F878B3984679}">
      <dgm:prSet custT="1"/>
      <dgm:spPr/>
      <dgm:t>
        <a:bodyPr/>
        <a:lstStyle/>
        <a:p>
          <a:r>
            <a:rPr lang="en-CA" sz="2000" dirty="0">
              <a:solidFill>
                <a:schemeClr val="tx1"/>
              </a:solidFill>
            </a:rPr>
            <a:t>Committee may suggest/develop a </a:t>
          </a:r>
          <a:r>
            <a:rPr lang="en-CA" sz="2000" b="1" dirty="0">
              <a:solidFill>
                <a:schemeClr val="tx1"/>
              </a:solidFill>
            </a:rPr>
            <a:t>learning plan</a:t>
          </a:r>
          <a:r>
            <a:rPr lang="en-CA" sz="2000" dirty="0">
              <a:solidFill>
                <a:schemeClr val="tx1"/>
              </a:solidFill>
            </a:rPr>
            <a:t> for the resident</a:t>
          </a:r>
          <a:endParaRPr lang="en-US" sz="2000" dirty="0">
            <a:solidFill>
              <a:schemeClr val="tx1"/>
            </a:solidFill>
          </a:endParaRPr>
        </a:p>
      </dgm:t>
    </dgm:pt>
    <dgm:pt modelId="{03A997E5-339B-4906-B61C-6A435319669D}" type="parTrans" cxnId="{ECFA08B6-2A19-4EFD-887C-B26C97C28287}">
      <dgm:prSet/>
      <dgm:spPr/>
      <dgm:t>
        <a:bodyPr/>
        <a:lstStyle/>
        <a:p>
          <a:endParaRPr lang="en-US"/>
        </a:p>
      </dgm:t>
    </dgm:pt>
    <dgm:pt modelId="{809F68FA-F78A-4444-B1E4-0383D04CEF3B}" type="sibTrans" cxnId="{ECFA08B6-2A19-4EFD-887C-B26C97C28287}">
      <dgm:prSet/>
      <dgm:spPr/>
      <dgm:t>
        <a:bodyPr/>
        <a:lstStyle/>
        <a:p>
          <a:endParaRPr lang="en-US"/>
        </a:p>
      </dgm:t>
    </dgm:pt>
    <dgm:pt modelId="{F53B44C8-D6EF-4B89-893C-4C1654293DF0}">
      <dgm:prSet custT="1"/>
      <dgm:spPr/>
      <dgm:t>
        <a:bodyPr/>
        <a:lstStyle/>
        <a:p>
          <a:r>
            <a:rPr lang="en-CA" sz="2000" b="0" dirty="0">
              <a:solidFill>
                <a:schemeClr val="tx1"/>
              </a:solidFill>
            </a:rPr>
            <a:t>Clarify the plan to </a:t>
          </a:r>
          <a:r>
            <a:rPr lang="en-CA" sz="2000" b="1" dirty="0">
              <a:solidFill>
                <a:schemeClr val="tx1"/>
              </a:solidFill>
            </a:rPr>
            <a:t>communicate results</a:t>
          </a:r>
          <a:r>
            <a:rPr lang="en-CA" sz="2000" dirty="0">
              <a:solidFill>
                <a:schemeClr val="tx1"/>
              </a:solidFill>
            </a:rPr>
            <a:t> to the learner</a:t>
          </a:r>
          <a:endParaRPr lang="en-US" sz="2000" dirty="0">
            <a:solidFill>
              <a:schemeClr val="tx1"/>
            </a:solidFill>
          </a:endParaRPr>
        </a:p>
      </dgm:t>
    </dgm:pt>
    <dgm:pt modelId="{6E225176-FADE-442C-BCD1-E2FCF24F0EA4}" type="parTrans" cxnId="{A3D6E916-9CCE-4573-8617-415FA6E62FD2}">
      <dgm:prSet/>
      <dgm:spPr/>
      <dgm:t>
        <a:bodyPr/>
        <a:lstStyle/>
        <a:p>
          <a:endParaRPr lang="en-US"/>
        </a:p>
      </dgm:t>
    </dgm:pt>
    <dgm:pt modelId="{E5D77EEC-DCBF-4EAA-900E-A7919E0B7634}" type="sibTrans" cxnId="{A3D6E916-9CCE-4573-8617-415FA6E62FD2}">
      <dgm:prSet/>
      <dgm:spPr/>
      <dgm:t>
        <a:bodyPr/>
        <a:lstStyle/>
        <a:p>
          <a:endParaRPr lang="en-US"/>
        </a:p>
      </dgm:t>
    </dgm:pt>
    <dgm:pt modelId="{6FDAD0A1-0946-4FDF-A8E8-0AC92F661E2E}" type="pres">
      <dgm:prSet presAssocID="{1DF97AA4-7E76-49EB-9DE0-0D2D361C13D4}" presName="diagram" presStyleCnt="0">
        <dgm:presLayoutVars>
          <dgm:dir/>
          <dgm:resizeHandles val="exact"/>
        </dgm:presLayoutVars>
      </dgm:prSet>
      <dgm:spPr/>
    </dgm:pt>
    <dgm:pt modelId="{279EBC76-0BA9-487B-B8BC-797908458F96}" type="pres">
      <dgm:prSet presAssocID="{D2D6FA09-69B2-4D44-B585-BBEF743377B1}" presName="node" presStyleLbl="node1" presStyleIdx="0" presStyleCnt="4">
        <dgm:presLayoutVars>
          <dgm:bulletEnabled val="1"/>
        </dgm:presLayoutVars>
      </dgm:prSet>
      <dgm:spPr/>
    </dgm:pt>
    <dgm:pt modelId="{5D5D733C-2436-4EF1-B84D-D0BB757F70AD}" type="pres">
      <dgm:prSet presAssocID="{151C8793-EEF2-40CC-8D98-2A143C2113AF}" presName="sibTrans" presStyleLbl="sibTrans2D1" presStyleIdx="0" presStyleCnt="3"/>
      <dgm:spPr/>
    </dgm:pt>
    <dgm:pt modelId="{80B5613B-0B65-42D4-89A4-AA545F30638E}" type="pres">
      <dgm:prSet presAssocID="{151C8793-EEF2-40CC-8D98-2A143C2113AF}" presName="connectorText" presStyleLbl="sibTrans2D1" presStyleIdx="0" presStyleCnt="3"/>
      <dgm:spPr/>
    </dgm:pt>
    <dgm:pt modelId="{980FCED0-B6D0-465E-A54C-CDFE34752C5D}" type="pres">
      <dgm:prSet presAssocID="{ECB5EE99-E5AA-428B-8043-379024F3D82A}" presName="node" presStyleLbl="node1" presStyleIdx="1" presStyleCnt="4">
        <dgm:presLayoutVars>
          <dgm:bulletEnabled val="1"/>
        </dgm:presLayoutVars>
      </dgm:prSet>
      <dgm:spPr/>
    </dgm:pt>
    <dgm:pt modelId="{33BCB5A2-4ED7-45AF-8451-98C29B768C5E}" type="pres">
      <dgm:prSet presAssocID="{8039B292-EC53-4E5F-B4D6-2CDAFB1FB363}" presName="sibTrans" presStyleLbl="sibTrans2D1" presStyleIdx="1" presStyleCnt="3"/>
      <dgm:spPr/>
    </dgm:pt>
    <dgm:pt modelId="{82EA7FF5-DBE8-459A-A9EB-F9265894FAC0}" type="pres">
      <dgm:prSet presAssocID="{8039B292-EC53-4E5F-B4D6-2CDAFB1FB363}" presName="connectorText" presStyleLbl="sibTrans2D1" presStyleIdx="1" presStyleCnt="3"/>
      <dgm:spPr/>
    </dgm:pt>
    <dgm:pt modelId="{8D3B0F0E-0014-495D-815C-862AFC2963D2}" type="pres">
      <dgm:prSet presAssocID="{2F6F6B9F-02EA-42AB-A792-F878B3984679}" presName="node" presStyleLbl="node1" presStyleIdx="2" presStyleCnt="4">
        <dgm:presLayoutVars>
          <dgm:bulletEnabled val="1"/>
        </dgm:presLayoutVars>
      </dgm:prSet>
      <dgm:spPr/>
    </dgm:pt>
    <dgm:pt modelId="{92DA2A21-62B8-4408-9BFB-BB07E387D70E}" type="pres">
      <dgm:prSet presAssocID="{809F68FA-F78A-4444-B1E4-0383D04CEF3B}" presName="sibTrans" presStyleLbl="sibTrans2D1" presStyleIdx="2" presStyleCnt="3"/>
      <dgm:spPr/>
    </dgm:pt>
    <dgm:pt modelId="{B9331791-9B11-44CE-A247-951EDE71DA5E}" type="pres">
      <dgm:prSet presAssocID="{809F68FA-F78A-4444-B1E4-0383D04CEF3B}" presName="connectorText" presStyleLbl="sibTrans2D1" presStyleIdx="2" presStyleCnt="3"/>
      <dgm:spPr/>
    </dgm:pt>
    <dgm:pt modelId="{EF22611D-48DC-4426-85EF-EE017926DE55}" type="pres">
      <dgm:prSet presAssocID="{F53B44C8-D6EF-4B89-893C-4C1654293DF0}" presName="node" presStyleLbl="node1" presStyleIdx="3" presStyleCnt="4">
        <dgm:presLayoutVars>
          <dgm:bulletEnabled val="1"/>
        </dgm:presLayoutVars>
      </dgm:prSet>
      <dgm:spPr/>
    </dgm:pt>
  </dgm:ptLst>
  <dgm:cxnLst>
    <dgm:cxn modelId="{A3D6E916-9CCE-4573-8617-415FA6E62FD2}" srcId="{1DF97AA4-7E76-49EB-9DE0-0D2D361C13D4}" destId="{F53B44C8-D6EF-4B89-893C-4C1654293DF0}" srcOrd="3" destOrd="0" parTransId="{6E225176-FADE-442C-BCD1-E2FCF24F0EA4}" sibTransId="{E5D77EEC-DCBF-4EAA-900E-A7919E0B7634}"/>
    <dgm:cxn modelId="{B0C9CE1C-C0C9-426C-BB8B-AC5E709135A2}" type="presOf" srcId="{F53B44C8-D6EF-4B89-893C-4C1654293DF0}" destId="{EF22611D-48DC-4426-85EF-EE017926DE55}" srcOrd="0" destOrd="0" presId="urn:microsoft.com/office/officeart/2005/8/layout/process5"/>
    <dgm:cxn modelId="{011E2E43-8755-4A9A-9762-795AD67C0210}" srcId="{1DF97AA4-7E76-49EB-9DE0-0D2D361C13D4}" destId="{D2D6FA09-69B2-4D44-B585-BBEF743377B1}" srcOrd="0" destOrd="0" parTransId="{4DEB8A60-A647-4EBF-9426-343A9C05B08C}" sibTransId="{151C8793-EEF2-40CC-8D98-2A143C2113AF}"/>
    <dgm:cxn modelId="{B7F89067-62C5-4534-AC80-B9824241D50D}" type="presOf" srcId="{ECB5EE99-E5AA-428B-8043-379024F3D82A}" destId="{980FCED0-B6D0-465E-A54C-CDFE34752C5D}" srcOrd="0" destOrd="0" presId="urn:microsoft.com/office/officeart/2005/8/layout/process5"/>
    <dgm:cxn modelId="{3F7AF980-C346-4146-A06D-2D1A0A6D2025}" type="presOf" srcId="{8039B292-EC53-4E5F-B4D6-2CDAFB1FB363}" destId="{82EA7FF5-DBE8-459A-A9EB-F9265894FAC0}" srcOrd="1" destOrd="0" presId="urn:microsoft.com/office/officeart/2005/8/layout/process5"/>
    <dgm:cxn modelId="{0C1BA98F-E0FF-4C4E-BC13-461BD4D16AA9}" type="presOf" srcId="{151C8793-EEF2-40CC-8D98-2A143C2113AF}" destId="{5D5D733C-2436-4EF1-B84D-D0BB757F70AD}" srcOrd="0" destOrd="0" presId="urn:microsoft.com/office/officeart/2005/8/layout/process5"/>
    <dgm:cxn modelId="{9E88E094-E21A-4143-ACA1-F2CADF9A73CE}" type="presOf" srcId="{809F68FA-F78A-4444-B1E4-0383D04CEF3B}" destId="{B9331791-9B11-44CE-A247-951EDE71DA5E}" srcOrd="1" destOrd="0" presId="urn:microsoft.com/office/officeart/2005/8/layout/process5"/>
    <dgm:cxn modelId="{0B68DBA1-B643-47D1-823F-C679FEAB2E87}" type="presOf" srcId="{8039B292-EC53-4E5F-B4D6-2CDAFB1FB363}" destId="{33BCB5A2-4ED7-45AF-8451-98C29B768C5E}" srcOrd="0" destOrd="0" presId="urn:microsoft.com/office/officeart/2005/8/layout/process5"/>
    <dgm:cxn modelId="{ECFA08B6-2A19-4EFD-887C-B26C97C28287}" srcId="{1DF97AA4-7E76-49EB-9DE0-0D2D361C13D4}" destId="{2F6F6B9F-02EA-42AB-A792-F878B3984679}" srcOrd="2" destOrd="0" parTransId="{03A997E5-339B-4906-B61C-6A435319669D}" sibTransId="{809F68FA-F78A-4444-B1E4-0383D04CEF3B}"/>
    <dgm:cxn modelId="{63E918B8-0B95-43DB-97D0-437155BD27A0}" type="presOf" srcId="{151C8793-EEF2-40CC-8D98-2A143C2113AF}" destId="{80B5613B-0B65-42D4-89A4-AA545F30638E}" srcOrd="1" destOrd="0" presId="urn:microsoft.com/office/officeart/2005/8/layout/process5"/>
    <dgm:cxn modelId="{51DDABD2-BC8D-42E6-A46F-CB5BB08FB017}" type="presOf" srcId="{2F6F6B9F-02EA-42AB-A792-F878B3984679}" destId="{8D3B0F0E-0014-495D-815C-862AFC2963D2}" srcOrd="0" destOrd="0" presId="urn:microsoft.com/office/officeart/2005/8/layout/process5"/>
    <dgm:cxn modelId="{0430C3D6-902C-415A-BBCC-1C714658B1B5}" type="presOf" srcId="{1DF97AA4-7E76-49EB-9DE0-0D2D361C13D4}" destId="{6FDAD0A1-0946-4FDF-A8E8-0AC92F661E2E}" srcOrd="0" destOrd="0" presId="urn:microsoft.com/office/officeart/2005/8/layout/process5"/>
    <dgm:cxn modelId="{64D5F0DD-184A-4F2C-B12A-747798E95B95}" type="presOf" srcId="{809F68FA-F78A-4444-B1E4-0383D04CEF3B}" destId="{92DA2A21-62B8-4408-9BFB-BB07E387D70E}" srcOrd="0" destOrd="0" presId="urn:microsoft.com/office/officeart/2005/8/layout/process5"/>
    <dgm:cxn modelId="{16322DF1-B33E-44B3-BC8A-0786F59954A9}" srcId="{1DF97AA4-7E76-49EB-9DE0-0D2D361C13D4}" destId="{ECB5EE99-E5AA-428B-8043-379024F3D82A}" srcOrd="1" destOrd="0" parTransId="{DC1D552A-B6B8-4D83-B67E-C6C325106F22}" sibTransId="{8039B292-EC53-4E5F-B4D6-2CDAFB1FB363}"/>
    <dgm:cxn modelId="{F9BC9AF7-5F19-416F-ADCC-FB7603D51C80}" type="presOf" srcId="{D2D6FA09-69B2-4D44-B585-BBEF743377B1}" destId="{279EBC76-0BA9-487B-B8BC-797908458F96}" srcOrd="0" destOrd="0" presId="urn:microsoft.com/office/officeart/2005/8/layout/process5"/>
    <dgm:cxn modelId="{96381EEB-E92B-45F5-8298-55DE69CB0DCC}" type="presParOf" srcId="{6FDAD0A1-0946-4FDF-A8E8-0AC92F661E2E}" destId="{279EBC76-0BA9-487B-B8BC-797908458F96}" srcOrd="0" destOrd="0" presId="urn:microsoft.com/office/officeart/2005/8/layout/process5"/>
    <dgm:cxn modelId="{9D57DA9C-3874-47EC-BEDB-BED5F289881F}" type="presParOf" srcId="{6FDAD0A1-0946-4FDF-A8E8-0AC92F661E2E}" destId="{5D5D733C-2436-4EF1-B84D-D0BB757F70AD}" srcOrd="1" destOrd="0" presId="urn:microsoft.com/office/officeart/2005/8/layout/process5"/>
    <dgm:cxn modelId="{AFA07AD9-6C4A-49C3-B891-123C5AB1A005}" type="presParOf" srcId="{5D5D733C-2436-4EF1-B84D-D0BB757F70AD}" destId="{80B5613B-0B65-42D4-89A4-AA545F30638E}" srcOrd="0" destOrd="0" presId="urn:microsoft.com/office/officeart/2005/8/layout/process5"/>
    <dgm:cxn modelId="{F3E789F7-B476-45F4-B2EE-01CDCE49897E}" type="presParOf" srcId="{6FDAD0A1-0946-4FDF-A8E8-0AC92F661E2E}" destId="{980FCED0-B6D0-465E-A54C-CDFE34752C5D}" srcOrd="2" destOrd="0" presId="urn:microsoft.com/office/officeart/2005/8/layout/process5"/>
    <dgm:cxn modelId="{6EA9B9CA-D5B3-44E6-A13B-122820367204}" type="presParOf" srcId="{6FDAD0A1-0946-4FDF-A8E8-0AC92F661E2E}" destId="{33BCB5A2-4ED7-45AF-8451-98C29B768C5E}" srcOrd="3" destOrd="0" presId="urn:microsoft.com/office/officeart/2005/8/layout/process5"/>
    <dgm:cxn modelId="{9A767CEF-1F71-43BB-A208-5D6E515520CD}" type="presParOf" srcId="{33BCB5A2-4ED7-45AF-8451-98C29B768C5E}" destId="{82EA7FF5-DBE8-459A-A9EB-F9265894FAC0}" srcOrd="0" destOrd="0" presId="urn:microsoft.com/office/officeart/2005/8/layout/process5"/>
    <dgm:cxn modelId="{4D82C26D-CC65-4217-A1A8-DE6045AF5F4A}" type="presParOf" srcId="{6FDAD0A1-0946-4FDF-A8E8-0AC92F661E2E}" destId="{8D3B0F0E-0014-495D-815C-862AFC2963D2}" srcOrd="4" destOrd="0" presId="urn:microsoft.com/office/officeart/2005/8/layout/process5"/>
    <dgm:cxn modelId="{A0E9AB03-1A05-4915-950D-08C2CD3DB8E9}" type="presParOf" srcId="{6FDAD0A1-0946-4FDF-A8E8-0AC92F661E2E}" destId="{92DA2A21-62B8-4408-9BFB-BB07E387D70E}" srcOrd="5" destOrd="0" presId="urn:microsoft.com/office/officeart/2005/8/layout/process5"/>
    <dgm:cxn modelId="{D14E90B1-23D1-4509-990E-AA5CCE8C2127}" type="presParOf" srcId="{92DA2A21-62B8-4408-9BFB-BB07E387D70E}" destId="{B9331791-9B11-44CE-A247-951EDE71DA5E}" srcOrd="0" destOrd="0" presId="urn:microsoft.com/office/officeart/2005/8/layout/process5"/>
    <dgm:cxn modelId="{0040A5F1-015B-469D-A64F-449785231D9C}" type="presParOf" srcId="{6FDAD0A1-0946-4FDF-A8E8-0AC92F661E2E}" destId="{EF22611D-48DC-4426-85EF-EE017926DE55}" srcOrd="6"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F7A6C7-7C2E-4CCC-8B57-93BBC8B7FE8D}" type="doc">
      <dgm:prSet loTypeId="urn:microsoft.com/office/officeart/2005/8/layout/radial4" loCatId="relationship" qsTypeId="urn:microsoft.com/office/officeart/2005/8/quickstyle/simple1" qsCatId="simple" csTypeId="urn:microsoft.com/office/officeart/2005/8/colors/accent1_1" csCatId="accent1" phldr="1"/>
      <dgm:spPr/>
      <dgm:t>
        <a:bodyPr/>
        <a:lstStyle/>
        <a:p>
          <a:endParaRPr lang="en-US"/>
        </a:p>
      </dgm:t>
    </dgm:pt>
    <dgm:pt modelId="{946C8EB8-65BC-4F27-A741-80004116DC42}">
      <dgm:prSet phldrT="[Text]"/>
      <dgm:spPr/>
      <dgm:t>
        <a:bodyPr/>
        <a:lstStyle/>
        <a:p>
          <a:r>
            <a:rPr lang="en-US" dirty="0"/>
            <a:t>Primary reviewer</a:t>
          </a:r>
        </a:p>
      </dgm:t>
    </dgm:pt>
    <dgm:pt modelId="{BE0B8509-B297-4A78-BAC4-B0F422E3F71F}" type="parTrans" cxnId="{33216AB4-D57B-4347-A3C6-9F7AADE8FD55}">
      <dgm:prSet/>
      <dgm:spPr/>
      <dgm:t>
        <a:bodyPr/>
        <a:lstStyle/>
        <a:p>
          <a:endParaRPr lang="en-US"/>
        </a:p>
      </dgm:t>
    </dgm:pt>
    <dgm:pt modelId="{7665EDFF-B55F-4A9D-9C00-3710DC16AC86}" type="sibTrans" cxnId="{33216AB4-D57B-4347-A3C6-9F7AADE8FD55}">
      <dgm:prSet/>
      <dgm:spPr/>
      <dgm:t>
        <a:bodyPr/>
        <a:lstStyle/>
        <a:p>
          <a:endParaRPr lang="en-US"/>
        </a:p>
      </dgm:t>
    </dgm:pt>
    <dgm:pt modelId="{96C6EF58-CC95-4424-AEDF-77B04B81AA47}">
      <dgm:prSet phldrT="[Text]"/>
      <dgm:spPr/>
      <dgm:t>
        <a:bodyPr/>
        <a:lstStyle/>
        <a:p>
          <a:pPr>
            <a:buSzPts val="2800"/>
          </a:pPr>
          <a:r>
            <a:rPr lang="en-CA" dirty="0"/>
            <a:t>Give an opening statement</a:t>
          </a:r>
          <a:endParaRPr lang="en-US" dirty="0"/>
        </a:p>
      </dgm:t>
    </dgm:pt>
    <dgm:pt modelId="{E33273C3-826D-429C-8FF1-195F24BF1E7E}" type="parTrans" cxnId="{D4606FFF-5DA1-4525-92B8-1692B7D064F8}">
      <dgm:prSet/>
      <dgm:spPr/>
      <dgm:t>
        <a:bodyPr/>
        <a:lstStyle/>
        <a:p>
          <a:endParaRPr lang="en-US"/>
        </a:p>
      </dgm:t>
    </dgm:pt>
    <dgm:pt modelId="{7467A402-66FA-4C7C-BDB2-C9CB8F9E65FB}" type="sibTrans" cxnId="{D4606FFF-5DA1-4525-92B8-1692B7D064F8}">
      <dgm:prSet/>
      <dgm:spPr/>
      <dgm:t>
        <a:bodyPr/>
        <a:lstStyle/>
        <a:p>
          <a:endParaRPr lang="en-US"/>
        </a:p>
      </dgm:t>
    </dgm:pt>
    <dgm:pt modelId="{69C7A75B-8F74-4422-9D30-F12CC447168F}">
      <dgm:prSet phldrT="[Text]"/>
      <dgm:spPr/>
      <dgm:t>
        <a:bodyPr/>
        <a:lstStyle/>
        <a:p>
          <a:pPr>
            <a:buSzPts val="2800"/>
          </a:pPr>
          <a:r>
            <a:rPr lang="en-CA" dirty="0"/>
            <a:t>Present relevant and supportive data</a:t>
          </a:r>
          <a:endParaRPr lang="en-US" dirty="0"/>
        </a:p>
      </dgm:t>
    </dgm:pt>
    <dgm:pt modelId="{DBF35599-1F4B-4AF1-B3A7-207957A8C8A8}" type="parTrans" cxnId="{0CE5673E-14E8-42C8-91F6-204E10E9F20D}">
      <dgm:prSet/>
      <dgm:spPr/>
      <dgm:t>
        <a:bodyPr/>
        <a:lstStyle/>
        <a:p>
          <a:endParaRPr lang="en-US"/>
        </a:p>
      </dgm:t>
    </dgm:pt>
    <dgm:pt modelId="{0CC44329-1FC9-43A7-B027-C687F7EE8DE3}" type="sibTrans" cxnId="{0CE5673E-14E8-42C8-91F6-204E10E9F20D}">
      <dgm:prSet/>
      <dgm:spPr/>
      <dgm:t>
        <a:bodyPr/>
        <a:lstStyle/>
        <a:p>
          <a:endParaRPr lang="en-US"/>
        </a:p>
      </dgm:t>
    </dgm:pt>
    <dgm:pt modelId="{7D807AD0-2766-49C1-8AC1-2C90F0842CB1}">
      <dgm:prSet phldrT="[Text]"/>
      <dgm:spPr/>
      <dgm:t>
        <a:bodyPr/>
        <a:lstStyle/>
        <a:p>
          <a:pPr>
            <a:buSzPts val="2800"/>
          </a:pPr>
          <a:r>
            <a:rPr lang="en-CA" dirty="0"/>
            <a:t>Highlight patterns and  outlier assessments</a:t>
          </a:r>
          <a:endParaRPr lang="en-US" dirty="0"/>
        </a:p>
      </dgm:t>
    </dgm:pt>
    <dgm:pt modelId="{110B3A0E-32F3-4780-B2EB-E4758B462FE4}" type="parTrans" cxnId="{6800DCDB-4258-4E47-93E4-056B6649AB22}">
      <dgm:prSet/>
      <dgm:spPr/>
      <dgm:t>
        <a:bodyPr/>
        <a:lstStyle/>
        <a:p>
          <a:endParaRPr lang="en-US"/>
        </a:p>
      </dgm:t>
    </dgm:pt>
    <dgm:pt modelId="{ADBABB96-B046-45AE-8D85-E066BDB89808}" type="sibTrans" cxnId="{6800DCDB-4258-4E47-93E4-056B6649AB22}">
      <dgm:prSet/>
      <dgm:spPr/>
      <dgm:t>
        <a:bodyPr/>
        <a:lstStyle/>
        <a:p>
          <a:endParaRPr lang="en-US"/>
        </a:p>
      </dgm:t>
    </dgm:pt>
    <dgm:pt modelId="{CA15E596-96AD-4663-9B67-2EF6290627E0}">
      <dgm:prSet phldrT="[Text]"/>
      <dgm:spPr/>
      <dgm:t>
        <a:bodyPr/>
        <a:lstStyle/>
        <a:p>
          <a:pPr>
            <a:buSzPts val="2800"/>
          </a:pPr>
          <a:r>
            <a:rPr lang="en-CA" dirty="0"/>
            <a:t>Inform group discussion, not replace it</a:t>
          </a:r>
          <a:endParaRPr lang="en-US" dirty="0"/>
        </a:p>
      </dgm:t>
    </dgm:pt>
    <dgm:pt modelId="{02FEEE94-B182-4F5D-AC2A-572628B087E2}" type="parTrans" cxnId="{412DF730-7198-4F9F-AA8D-98D879774911}">
      <dgm:prSet/>
      <dgm:spPr/>
      <dgm:t>
        <a:bodyPr/>
        <a:lstStyle/>
        <a:p>
          <a:endParaRPr lang="en-US"/>
        </a:p>
      </dgm:t>
    </dgm:pt>
    <dgm:pt modelId="{E736CC62-626F-494A-ABEB-E446AC1B9918}" type="sibTrans" cxnId="{412DF730-7198-4F9F-AA8D-98D879774911}">
      <dgm:prSet/>
      <dgm:spPr/>
      <dgm:t>
        <a:bodyPr/>
        <a:lstStyle/>
        <a:p>
          <a:endParaRPr lang="en-US"/>
        </a:p>
      </dgm:t>
    </dgm:pt>
    <dgm:pt modelId="{43F116AD-469A-4819-B929-28970B24716C}" type="pres">
      <dgm:prSet presAssocID="{98F7A6C7-7C2E-4CCC-8B57-93BBC8B7FE8D}" presName="cycle" presStyleCnt="0">
        <dgm:presLayoutVars>
          <dgm:chMax val="1"/>
          <dgm:dir/>
          <dgm:animLvl val="ctr"/>
          <dgm:resizeHandles val="exact"/>
        </dgm:presLayoutVars>
      </dgm:prSet>
      <dgm:spPr/>
    </dgm:pt>
    <dgm:pt modelId="{66ABBEA6-EF10-43DE-A5B0-9DE285808833}" type="pres">
      <dgm:prSet presAssocID="{946C8EB8-65BC-4F27-A741-80004116DC42}" presName="centerShape" presStyleLbl="node0" presStyleIdx="0" presStyleCnt="1"/>
      <dgm:spPr/>
    </dgm:pt>
    <dgm:pt modelId="{7AFC92E2-B195-43FE-9BB2-5B1C5960178E}" type="pres">
      <dgm:prSet presAssocID="{E33273C3-826D-429C-8FF1-195F24BF1E7E}" presName="parTrans" presStyleLbl="bgSibTrans2D1" presStyleIdx="0" presStyleCnt="4"/>
      <dgm:spPr/>
    </dgm:pt>
    <dgm:pt modelId="{0819076E-2833-4E32-8B4E-CAE0AD8366CE}" type="pres">
      <dgm:prSet presAssocID="{96C6EF58-CC95-4424-AEDF-77B04B81AA47}" presName="node" presStyleLbl="node1" presStyleIdx="0" presStyleCnt="4">
        <dgm:presLayoutVars>
          <dgm:bulletEnabled val="1"/>
        </dgm:presLayoutVars>
      </dgm:prSet>
      <dgm:spPr/>
    </dgm:pt>
    <dgm:pt modelId="{9C42A8E5-7955-4C70-A99E-B9096FDA7604}" type="pres">
      <dgm:prSet presAssocID="{DBF35599-1F4B-4AF1-B3A7-207957A8C8A8}" presName="parTrans" presStyleLbl="bgSibTrans2D1" presStyleIdx="1" presStyleCnt="4"/>
      <dgm:spPr/>
    </dgm:pt>
    <dgm:pt modelId="{E4681034-4822-4A42-85D5-14FBD6F63A9F}" type="pres">
      <dgm:prSet presAssocID="{69C7A75B-8F74-4422-9D30-F12CC447168F}" presName="node" presStyleLbl="node1" presStyleIdx="1" presStyleCnt="4">
        <dgm:presLayoutVars>
          <dgm:bulletEnabled val="1"/>
        </dgm:presLayoutVars>
      </dgm:prSet>
      <dgm:spPr/>
    </dgm:pt>
    <dgm:pt modelId="{5F5A0955-CC38-45AF-BAE4-E330C1C74EF1}" type="pres">
      <dgm:prSet presAssocID="{110B3A0E-32F3-4780-B2EB-E4758B462FE4}" presName="parTrans" presStyleLbl="bgSibTrans2D1" presStyleIdx="2" presStyleCnt="4"/>
      <dgm:spPr/>
    </dgm:pt>
    <dgm:pt modelId="{7CE1F559-6237-4D38-B359-2F276AC8CD23}" type="pres">
      <dgm:prSet presAssocID="{7D807AD0-2766-49C1-8AC1-2C90F0842CB1}" presName="node" presStyleLbl="node1" presStyleIdx="2" presStyleCnt="4">
        <dgm:presLayoutVars>
          <dgm:bulletEnabled val="1"/>
        </dgm:presLayoutVars>
      </dgm:prSet>
      <dgm:spPr/>
    </dgm:pt>
    <dgm:pt modelId="{10A15771-2739-4480-AAB7-DF844D7147B6}" type="pres">
      <dgm:prSet presAssocID="{02FEEE94-B182-4F5D-AC2A-572628B087E2}" presName="parTrans" presStyleLbl="bgSibTrans2D1" presStyleIdx="3" presStyleCnt="4"/>
      <dgm:spPr/>
    </dgm:pt>
    <dgm:pt modelId="{0946FB75-9D05-4FEA-AA1C-59DED2C6B743}" type="pres">
      <dgm:prSet presAssocID="{CA15E596-96AD-4663-9B67-2EF6290627E0}" presName="node" presStyleLbl="node1" presStyleIdx="3" presStyleCnt="4">
        <dgm:presLayoutVars>
          <dgm:bulletEnabled val="1"/>
        </dgm:presLayoutVars>
      </dgm:prSet>
      <dgm:spPr/>
    </dgm:pt>
  </dgm:ptLst>
  <dgm:cxnLst>
    <dgm:cxn modelId="{412DF730-7198-4F9F-AA8D-98D879774911}" srcId="{946C8EB8-65BC-4F27-A741-80004116DC42}" destId="{CA15E596-96AD-4663-9B67-2EF6290627E0}" srcOrd="3" destOrd="0" parTransId="{02FEEE94-B182-4F5D-AC2A-572628B087E2}" sibTransId="{E736CC62-626F-494A-ABEB-E446AC1B9918}"/>
    <dgm:cxn modelId="{0CE5673E-14E8-42C8-91F6-204E10E9F20D}" srcId="{946C8EB8-65BC-4F27-A741-80004116DC42}" destId="{69C7A75B-8F74-4422-9D30-F12CC447168F}" srcOrd="1" destOrd="0" parTransId="{DBF35599-1F4B-4AF1-B3A7-207957A8C8A8}" sibTransId="{0CC44329-1FC9-43A7-B027-C687F7EE8DE3}"/>
    <dgm:cxn modelId="{B0A1544A-52E1-4FAA-9882-EAED2EE5AB07}" type="presOf" srcId="{69C7A75B-8F74-4422-9D30-F12CC447168F}" destId="{E4681034-4822-4A42-85D5-14FBD6F63A9F}" srcOrd="0" destOrd="0" presId="urn:microsoft.com/office/officeart/2005/8/layout/radial4"/>
    <dgm:cxn modelId="{6CE6ED4E-0ACF-41A4-B884-CBD6AAA1F520}" type="presOf" srcId="{946C8EB8-65BC-4F27-A741-80004116DC42}" destId="{66ABBEA6-EF10-43DE-A5B0-9DE285808833}" srcOrd="0" destOrd="0" presId="urn:microsoft.com/office/officeart/2005/8/layout/radial4"/>
    <dgm:cxn modelId="{401E9772-E478-4424-9E6E-BB469F6CAB22}" type="presOf" srcId="{02FEEE94-B182-4F5D-AC2A-572628B087E2}" destId="{10A15771-2739-4480-AAB7-DF844D7147B6}" srcOrd="0" destOrd="0" presId="urn:microsoft.com/office/officeart/2005/8/layout/radial4"/>
    <dgm:cxn modelId="{70F0AE73-45DF-47F2-9854-2379685ECE9A}" type="presOf" srcId="{98F7A6C7-7C2E-4CCC-8B57-93BBC8B7FE8D}" destId="{43F116AD-469A-4819-B929-28970B24716C}" srcOrd="0" destOrd="0" presId="urn:microsoft.com/office/officeart/2005/8/layout/radial4"/>
    <dgm:cxn modelId="{31531580-5838-465D-AE45-748F3A067E67}" type="presOf" srcId="{96C6EF58-CC95-4424-AEDF-77B04B81AA47}" destId="{0819076E-2833-4E32-8B4E-CAE0AD8366CE}" srcOrd="0" destOrd="0" presId="urn:microsoft.com/office/officeart/2005/8/layout/radial4"/>
    <dgm:cxn modelId="{2AEE46A1-9E77-46B0-AE3D-6E7B11B69374}" type="presOf" srcId="{E33273C3-826D-429C-8FF1-195F24BF1E7E}" destId="{7AFC92E2-B195-43FE-9BB2-5B1C5960178E}" srcOrd="0" destOrd="0" presId="urn:microsoft.com/office/officeart/2005/8/layout/radial4"/>
    <dgm:cxn modelId="{33216AB4-D57B-4347-A3C6-9F7AADE8FD55}" srcId="{98F7A6C7-7C2E-4CCC-8B57-93BBC8B7FE8D}" destId="{946C8EB8-65BC-4F27-A741-80004116DC42}" srcOrd="0" destOrd="0" parTransId="{BE0B8509-B297-4A78-BAC4-B0F422E3F71F}" sibTransId="{7665EDFF-B55F-4A9D-9C00-3710DC16AC86}"/>
    <dgm:cxn modelId="{6800DCDB-4258-4E47-93E4-056B6649AB22}" srcId="{946C8EB8-65BC-4F27-A741-80004116DC42}" destId="{7D807AD0-2766-49C1-8AC1-2C90F0842CB1}" srcOrd="2" destOrd="0" parTransId="{110B3A0E-32F3-4780-B2EB-E4758B462FE4}" sibTransId="{ADBABB96-B046-45AE-8D85-E066BDB89808}"/>
    <dgm:cxn modelId="{BC8CFCDB-CBBC-4D9E-B27B-728921C63331}" type="presOf" srcId="{DBF35599-1F4B-4AF1-B3A7-207957A8C8A8}" destId="{9C42A8E5-7955-4C70-A99E-B9096FDA7604}" srcOrd="0" destOrd="0" presId="urn:microsoft.com/office/officeart/2005/8/layout/radial4"/>
    <dgm:cxn modelId="{B272C4DE-9896-4A77-B0FC-7C877D1AC6DC}" type="presOf" srcId="{CA15E596-96AD-4663-9B67-2EF6290627E0}" destId="{0946FB75-9D05-4FEA-AA1C-59DED2C6B743}" srcOrd="0" destOrd="0" presId="urn:microsoft.com/office/officeart/2005/8/layout/radial4"/>
    <dgm:cxn modelId="{FD05CFE5-8F1C-4A06-A9FC-FB0D6CC8378C}" type="presOf" srcId="{7D807AD0-2766-49C1-8AC1-2C90F0842CB1}" destId="{7CE1F559-6237-4D38-B359-2F276AC8CD23}" srcOrd="0" destOrd="0" presId="urn:microsoft.com/office/officeart/2005/8/layout/radial4"/>
    <dgm:cxn modelId="{724FBCF6-DAA3-487F-96D6-656D016ABCF2}" type="presOf" srcId="{110B3A0E-32F3-4780-B2EB-E4758B462FE4}" destId="{5F5A0955-CC38-45AF-BAE4-E330C1C74EF1}" srcOrd="0" destOrd="0" presId="urn:microsoft.com/office/officeart/2005/8/layout/radial4"/>
    <dgm:cxn modelId="{D4606FFF-5DA1-4525-92B8-1692B7D064F8}" srcId="{946C8EB8-65BC-4F27-A741-80004116DC42}" destId="{96C6EF58-CC95-4424-AEDF-77B04B81AA47}" srcOrd="0" destOrd="0" parTransId="{E33273C3-826D-429C-8FF1-195F24BF1E7E}" sibTransId="{7467A402-66FA-4C7C-BDB2-C9CB8F9E65FB}"/>
    <dgm:cxn modelId="{126A04F8-9807-4117-8BC1-A589EEC4C21F}" type="presParOf" srcId="{43F116AD-469A-4819-B929-28970B24716C}" destId="{66ABBEA6-EF10-43DE-A5B0-9DE285808833}" srcOrd="0" destOrd="0" presId="urn:microsoft.com/office/officeart/2005/8/layout/radial4"/>
    <dgm:cxn modelId="{CE84ED8E-C54C-4D14-8CE8-66045129E86E}" type="presParOf" srcId="{43F116AD-469A-4819-B929-28970B24716C}" destId="{7AFC92E2-B195-43FE-9BB2-5B1C5960178E}" srcOrd="1" destOrd="0" presId="urn:microsoft.com/office/officeart/2005/8/layout/radial4"/>
    <dgm:cxn modelId="{48359AB5-F207-4102-9C1A-CA3C111689C8}" type="presParOf" srcId="{43F116AD-469A-4819-B929-28970B24716C}" destId="{0819076E-2833-4E32-8B4E-CAE0AD8366CE}" srcOrd="2" destOrd="0" presId="urn:microsoft.com/office/officeart/2005/8/layout/radial4"/>
    <dgm:cxn modelId="{088D4C63-617A-45B1-BFBC-00BBB49E336E}" type="presParOf" srcId="{43F116AD-469A-4819-B929-28970B24716C}" destId="{9C42A8E5-7955-4C70-A99E-B9096FDA7604}" srcOrd="3" destOrd="0" presId="urn:microsoft.com/office/officeart/2005/8/layout/radial4"/>
    <dgm:cxn modelId="{29D0190F-0848-434F-B74B-2E87DFC20B6A}" type="presParOf" srcId="{43F116AD-469A-4819-B929-28970B24716C}" destId="{E4681034-4822-4A42-85D5-14FBD6F63A9F}" srcOrd="4" destOrd="0" presId="urn:microsoft.com/office/officeart/2005/8/layout/radial4"/>
    <dgm:cxn modelId="{532F0274-82DB-4D7F-B7D0-BBC0F083E275}" type="presParOf" srcId="{43F116AD-469A-4819-B929-28970B24716C}" destId="{5F5A0955-CC38-45AF-BAE4-E330C1C74EF1}" srcOrd="5" destOrd="0" presId="urn:microsoft.com/office/officeart/2005/8/layout/radial4"/>
    <dgm:cxn modelId="{055751E6-08A6-4208-82BF-2795E50DA99D}" type="presParOf" srcId="{43F116AD-469A-4819-B929-28970B24716C}" destId="{7CE1F559-6237-4D38-B359-2F276AC8CD23}" srcOrd="6" destOrd="0" presId="urn:microsoft.com/office/officeart/2005/8/layout/radial4"/>
    <dgm:cxn modelId="{E48A403F-FA68-42B8-8397-E4445BA738D7}" type="presParOf" srcId="{43F116AD-469A-4819-B929-28970B24716C}" destId="{10A15771-2739-4480-AAB7-DF844D7147B6}" srcOrd="7" destOrd="0" presId="urn:microsoft.com/office/officeart/2005/8/layout/radial4"/>
    <dgm:cxn modelId="{C97CD3BE-6F36-4DBA-8FB8-ED2EEDFD5D21}" type="presParOf" srcId="{43F116AD-469A-4819-B929-28970B24716C}" destId="{0946FB75-9D05-4FEA-AA1C-59DED2C6B743}" srcOrd="8"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750F9-F31F-4288-BABE-C15B58D9114B}">
      <dsp:nvSpPr>
        <dsp:cNvPr id="0" name=""/>
        <dsp:cNvSpPr/>
      </dsp:nvSpPr>
      <dsp:spPr>
        <a:xfrm>
          <a:off x="4599836" y="3662273"/>
          <a:ext cx="2529870" cy="2529870"/>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Open Sans" panose="020B0606030504020204" pitchFamily="34" charset="0"/>
              <a:ea typeface="Open Sans" panose="020B0606030504020204" pitchFamily="34" charset="0"/>
              <a:cs typeface="Open Sans" panose="020B0606030504020204" pitchFamily="34" charset="0"/>
            </a:rPr>
            <a:t>Current assessment systems</a:t>
          </a:r>
        </a:p>
      </dsp:txBody>
      <dsp:txXfrm>
        <a:off x="4970327" y="4032764"/>
        <a:ext cx="1788888" cy="1788888"/>
      </dsp:txXfrm>
    </dsp:sp>
    <dsp:sp modelId="{24F17BBA-5138-4701-939C-246E49104011}">
      <dsp:nvSpPr>
        <dsp:cNvPr id="0" name=""/>
        <dsp:cNvSpPr/>
      </dsp:nvSpPr>
      <dsp:spPr>
        <a:xfrm rot="10800000" flipV="1">
          <a:off x="1647112" y="4566702"/>
          <a:ext cx="2790324" cy="72101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B7C65C-2A74-4588-950B-0191463A884D}">
      <dsp:nvSpPr>
        <dsp:cNvPr id="0" name=""/>
        <dsp:cNvSpPr/>
      </dsp:nvSpPr>
      <dsp:spPr>
        <a:xfrm>
          <a:off x="761658" y="4218845"/>
          <a:ext cx="1770909" cy="141672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a:latin typeface="Open Sans" panose="020B0606030504020204" pitchFamily="34" charset="0"/>
              <a:ea typeface="Open Sans" panose="020B0606030504020204" pitchFamily="34" charset="0"/>
              <a:cs typeface="Open Sans" panose="020B0606030504020204" pitchFamily="34" charset="0"/>
            </a:rPr>
            <a:t>Too little actual observation</a:t>
          </a:r>
        </a:p>
      </dsp:txBody>
      <dsp:txXfrm>
        <a:off x="803153" y="4260340"/>
        <a:ext cx="1687919" cy="1333737"/>
      </dsp:txXfrm>
    </dsp:sp>
    <dsp:sp modelId="{91A7D613-8605-40D8-AF7C-9373ECBA469F}">
      <dsp:nvSpPr>
        <dsp:cNvPr id="0" name=""/>
        <dsp:cNvSpPr/>
      </dsp:nvSpPr>
      <dsp:spPr>
        <a:xfrm rot="12600000">
          <a:off x="2025255" y="3155453"/>
          <a:ext cx="2790324" cy="72101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1BB1A3-F915-45BB-9A39-E85441490E40}">
      <dsp:nvSpPr>
        <dsp:cNvPr id="0" name=""/>
        <dsp:cNvSpPr/>
      </dsp:nvSpPr>
      <dsp:spPr>
        <a:xfrm>
          <a:off x="1326717" y="2110015"/>
          <a:ext cx="1770909" cy="141672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a:latin typeface="Open Sans" panose="020B0606030504020204" pitchFamily="34" charset="0"/>
              <a:ea typeface="Open Sans" panose="020B0606030504020204" pitchFamily="34" charset="0"/>
              <a:cs typeface="Open Sans" panose="020B0606030504020204" pitchFamily="34" charset="0"/>
            </a:rPr>
            <a:t>Too few data points for big decisions</a:t>
          </a:r>
        </a:p>
      </dsp:txBody>
      <dsp:txXfrm>
        <a:off x="1368212" y="2151510"/>
        <a:ext cx="1687919" cy="1333737"/>
      </dsp:txXfrm>
    </dsp:sp>
    <dsp:sp modelId="{62480C74-EFC0-4237-8EA0-A533D82C1CF2}">
      <dsp:nvSpPr>
        <dsp:cNvPr id="0" name=""/>
        <dsp:cNvSpPr/>
      </dsp:nvSpPr>
      <dsp:spPr>
        <a:xfrm rot="14400000">
          <a:off x="3058361" y="2122348"/>
          <a:ext cx="2790324" cy="72101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F0A3C1-B4F2-4947-AE8D-F14F2113BBB8}">
      <dsp:nvSpPr>
        <dsp:cNvPr id="0" name=""/>
        <dsp:cNvSpPr/>
      </dsp:nvSpPr>
      <dsp:spPr>
        <a:xfrm>
          <a:off x="2870487" y="566245"/>
          <a:ext cx="1770909" cy="141672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a:latin typeface="Open Sans" panose="020B0606030504020204" pitchFamily="34" charset="0"/>
              <a:ea typeface="Open Sans" panose="020B0606030504020204" pitchFamily="34" charset="0"/>
              <a:cs typeface="Open Sans" panose="020B0606030504020204" pitchFamily="34" charset="0"/>
            </a:rPr>
            <a:t>Poor reliability</a:t>
          </a:r>
        </a:p>
      </dsp:txBody>
      <dsp:txXfrm>
        <a:off x="2911982" y="607740"/>
        <a:ext cx="1687919" cy="1333737"/>
      </dsp:txXfrm>
    </dsp:sp>
    <dsp:sp modelId="{524ABAE1-5206-4B85-AED8-BCCD9BE93A79}">
      <dsp:nvSpPr>
        <dsp:cNvPr id="0" name=""/>
        <dsp:cNvSpPr/>
      </dsp:nvSpPr>
      <dsp:spPr>
        <a:xfrm rot="16200000">
          <a:off x="4469609" y="1744205"/>
          <a:ext cx="2790324" cy="72101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209139-8162-4658-A5E0-E845B1C4F072}">
      <dsp:nvSpPr>
        <dsp:cNvPr id="0" name=""/>
        <dsp:cNvSpPr/>
      </dsp:nvSpPr>
      <dsp:spPr>
        <a:xfrm>
          <a:off x="4979317" y="1186"/>
          <a:ext cx="1770909" cy="141672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a:latin typeface="Open Sans" panose="020B0606030504020204" pitchFamily="34" charset="0"/>
              <a:ea typeface="Open Sans" panose="020B0606030504020204" pitchFamily="34" charset="0"/>
              <a:cs typeface="Open Sans" panose="020B0606030504020204" pitchFamily="34" charset="0"/>
            </a:rPr>
            <a:t>Too subjective</a:t>
          </a:r>
        </a:p>
      </dsp:txBody>
      <dsp:txXfrm>
        <a:off x="5020812" y="42681"/>
        <a:ext cx="1687919" cy="1333737"/>
      </dsp:txXfrm>
    </dsp:sp>
    <dsp:sp modelId="{C3AD4109-7D3D-41A6-AB80-E26712B670D8}">
      <dsp:nvSpPr>
        <dsp:cNvPr id="0" name=""/>
        <dsp:cNvSpPr/>
      </dsp:nvSpPr>
      <dsp:spPr>
        <a:xfrm rot="18000000">
          <a:off x="5880858" y="2122348"/>
          <a:ext cx="2790324" cy="72101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D11ADA-79EE-4CBB-B524-FCDC8D898FFC}">
      <dsp:nvSpPr>
        <dsp:cNvPr id="0" name=""/>
        <dsp:cNvSpPr/>
      </dsp:nvSpPr>
      <dsp:spPr>
        <a:xfrm>
          <a:off x="7088146" y="566245"/>
          <a:ext cx="1770909" cy="141672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a:latin typeface="Open Sans" panose="020B0606030504020204" pitchFamily="34" charset="0"/>
              <a:ea typeface="Open Sans" panose="020B0606030504020204" pitchFamily="34" charset="0"/>
              <a:cs typeface="Open Sans" panose="020B0606030504020204" pitchFamily="34" charset="0"/>
            </a:rPr>
            <a:t>Not authentic</a:t>
          </a:r>
        </a:p>
      </dsp:txBody>
      <dsp:txXfrm>
        <a:off x="7129641" y="607740"/>
        <a:ext cx="1687919" cy="1333737"/>
      </dsp:txXfrm>
    </dsp:sp>
    <dsp:sp modelId="{EF3B5FBB-8984-46E1-90D5-6D2EC1AC26A5}">
      <dsp:nvSpPr>
        <dsp:cNvPr id="0" name=""/>
        <dsp:cNvSpPr/>
      </dsp:nvSpPr>
      <dsp:spPr>
        <a:xfrm rot="19800000">
          <a:off x="6913964" y="3155453"/>
          <a:ext cx="2790324" cy="72101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F098D7-953F-4158-8769-EDE4DD173314}">
      <dsp:nvSpPr>
        <dsp:cNvPr id="0" name=""/>
        <dsp:cNvSpPr/>
      </dsp:nvSpPr>
      <dsp:spPr>
        <a:xfrm>
          <a:off x="8631917" y="2110015"/>
          <a:ext cx="1770909" cy="141672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a:latin typeface="Open Sans" panose="020B0606030504020204" pitchFamily="34" charset="0"/>
              <a:ea typeface="Open Sans" panose="020B0606030504020204" pitchFamily="34" charset="0"/>
              <a:cs typeface="Open Sans" panose="020B0606030504020204" pitchFamily="34" charset="0"/>
            </a:rPr>
            <a:t>Often not defensible</a:t>
          </a:r>
        </a:p>
      </dsp:txBody>
      <dsp:txXfrm>
        <a:off x="8673412" y="2151510"/>
        <a:ext cx="1687919" cy="1333737"/>
      </dsp:txXfrm>
    </dsp:sp>
    <dsp:sp modelId="{878E9C75-9F09-4B8D-A0CB-F694A87D1694}">
      <dsp:nvSpPr>
        <dsp:cNvPr id="0" name=""/>
        <dsp:cNvSpPr/>
      </dsp:nvSpPr>
      <dsp:spPr>
        <a:xfrm>
          <a:off x="7292106" y="4566702"/>
          <a:ext cx="2790324" cy="72101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9B4475-4899-4A62-80D2-2F7DB952D4E6}">
      <dsp:nvSpPr>
        <dsp:cNvPr id="0" name=""/>
        <dsp:cNvSpPr/>
      </dsp:nvSpPr>
      <dsp:spPr>
        <a:xfrm>
          <a:off x="9196976" y="4218845"/>
          <a:ext cx="1770909" cy="141672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Open Sans" panose="020B0606030504020204" pitchFamily="34" charset="0"/>
              <a:ea typeface="Open Sans" panose="020B0606030504020204" pitchFamily="34" charset="0"/>
              <a:cs typeface="Open Sans" panose="020B0606030504020204" pitchFamily="34" charset="0"/>
            </a:rPr>
            <a:t>Sometimes impractical</a:t>
          </a:r>
        </a:p>
      </dsp:txBody>
      <dsp:txXfrm>
        <a:off x="9238471" y="4260340"/>
        <a:ext cx="1687919" cy="1333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B312A-C2A9-424D-AD46-C1ED2BEC6969}">
      <dsp:nvSpPr>
        <dsp:cNvPr id="0" name=""/>
        <dsp:cNvSpPr/>
      </dsp:nvSpPr>
      <dsp:spPr>
        <a:xfrm>
          <a:off x="2055500" y="718719"/>
          <a:ext cx="4943627" cy="4943627"/>
        </a:xfrm>
        <a:prstGeom prst="blockArc">
          <a:avLst>
            <a:gd name="adj1" fmla="val 11847346"/>
            <a:gd name="adj2" fmla="val 16662827"/>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A62593-8926-412B-8EFD-862BDDD3E193}">
      <dsp:nvSpPr>
        <dsp:cNvPr id="0" name=""/>
        <dsp:cNvSpPr/>
      </dsp:nvSpPr>
      <dsp:spPr>
        <a:xfrm>
          <a:off x="2026793" y="804376"/>
          <a:ext cx="4943627" cy="4943627"/>
        </a:xfrm>
        <a:prstGeom prst="blockArc">
          <a:avLst>
            <a:gd name="adj1" fmla="val 7605226"/>
            <a:gd name="adj2" fmla="val 11975978"/>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923EB1-E478-4304-8820-41217283E5B5}">
      <dsp:nvSpPr>
        <dsp:cNvPr id="0" name=""/>
        <dsp:cNvSpPr/>
      </dsp:nvSpPr>
      <dsp:spPr>
        <a:xfrm>
          <a:off x="2450533" y="1209714"/>
          <a:ext cx="4943627" cy="4943627"/>
        </a:xfrm>
        <a:prstGeom prst="blockArc">
          <a:avLst>
            <a:gd name="adj1" fmla="val 2357812"/>
            <a:gd name="adj2" fmla="val 8442188"/>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6B7DB4-71C2-45F4-A724-6A0F6C3D0F69}">
      <dsp:nvSpPr>
        <dsp:cNvPr id="0" name=""/>
        <dsp:cNvSpPr/>
      </dsp:nvSpPr>
      <dsp:spPr>
        <a:xfrm>
          <a:off x="2679537" y="966399"/>
          <a:ext cx="4943627" cy="4943627"/>
        </a:xfrm>
        <a:prstGeom prst="blockArc">
          <a:avLst>
            <a:gd name="adj1" fmla="val 20200231"/>
            <a:gd name="adj2" fmla="val 2833926"/>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80DA7A-1ACE-42FB-A021-938AE906EF04}">
      <dsp:nvSpPr>
        <dsp:cNvPr id="0" name=""/>
        <dsp:cNvSpPr/>
      </dsp:nvSpPr>
      <dsp:spPr>
        <a:xfrm>
          <a:off x="2592287" y="731181"/>
          <a:ext cx="4943627" cy="4943627"/>
        </a:xfrm>
        <a:prstGeom prst="blockArc">
          <a:avLst>
            <a:gd name="adj1" fmla="val 15896766"/>
            <a:gd name="adj2" fmla="val 2055759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B3A0EC-47C3-432E-A04D-B9D9C7630933}">
      <dsp:nvSpPr>
        <dsp:cNvPr id="0" name=""/>
        <dsp:cNvSpPr/>
      </dsp:nvSpPr>
      <dsp:spPr>
        <a:xfrm>
          <a:off x="3714353" y="2075335"/>
          <a:ext cx="2274093" cy="2274093"/>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Review process</a:t>
          </a:r>
        </a:p>
      </dsp:txBody>
      <dsp:txXfrm>
        <a:off x="4047386" y="2408368"/>
        <a:ext cx="1608027" cy="1608027"/>
      </dsp:txXfrm>
    </dsp:sp>
    <dsp:sp modelId="{40F58543-FCAD-4640-96DE-8BE34C0C43AD}">
      <dsp:nvSpPr>
        <dsp:cNvPr id="0" name=""/>
        <dsp:cNvSpPr/>
      </dsp:nvSpPr>
      <dsp:spPr>
        <a:xfrm>
          <a:off x="3708400" y="1943"/>
          <a:ext cx="2285998" cy="159186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SzPts val="2400"/>
            <a:buNone/>
          </a:pPr>
          <a:r>
            <a:rPr lang="en-US" sz="2000" kern="1200" dirty="0"/>
            <a:t>Residents reviewed (minimum twice/year + at each stage)</a:t>
          </a:r>
        </a:p>
      </dsp:txBody>
      <dsp:txXfrm>
        <a:off x="3786108" y="79651"/>
        <a:ext cx="2130582" cy="1436449"/>
      </dsp:txXfrm>
    </dsp:sp>
    <dsp:sp modelId="{A70A8C9A-C462-46D6-89D3-4A421F90C553}">
      <dsp:nvSpPr>
        <dsp:cNvPr id="0" name=""/>
        <dsp:cNvSpPr/>
      </dsp:nvSpPr>
      <dsp:spPr>
        <a:xfrm>
          <a:off x="6225454" y="1686092"/>
          <a:ext cx="2285998" cy="159186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SzPts val="2400"/>
            <a:buNone/>
          </a:pPr>
          <a:r>
            <a:rPr lang="en-CA" sz="2000" kern="1200" dirty="0"/>
            <a:t>Considers quantitative and qualitative data</a:t>
          </a:r>
          <a:endParaRPr lang="en-US" sz="2000" kern="1200" dirty="0"/>
        </a:p>
      </dsp:txBody>
      <dsp:txXfrm>
        <a:off x="6303162" y="1763800"/>
        <a:ext cx="2130582" cy="1436449"/>
      </dsp:txXfrm>
    </dsp:sp>
    <dsp:sp modelId="{F2B2AA2A-3366-4348-B4A4-DB5CC71F5221}">
      <dsp:nvSpPr>
        <dsp:cNvPr id="0" name=""/>
        <dsp:cNvSpPr/>
      </dsp:nvSpPr>
      <dsp:spPr>
        <a:xfrm>
          <a:off x="5647874" y="4414795"/>
          <a:ext cx="2285998" cy="159186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SzPts val="2400"/>
            <a:buNone/>
          </a:pPr>
          <a:r>
            <a:rPr lang="en-US" sz="2000" kern="1200" dirty="0"/>
            <a:t>Provides guidance on progress to date</a:t>
          </a:r>
        </a:p>
      </dsp:txBody>
      <dsp:txXfrm>
        <a:off x="5725582" y="4492503"/>
        <a:ext cx="2130582" cy="1436449"/>
      </dsp:txXfrm>
    </dsp:sp>
    <dsp:sp modelId="{5A9AD7E2-8DB4-444B-A043-5F8E3FD968FF}">
      <dsp:nvSpPr>
        <dsp:cNvPr id="0" name=""/>
        <dsp:cNvSpPr/>
      </dsp:nvSpPr>
      <dsp:spPr>
        <a:xfrm>
          <a:off x="1910822" y="4414795"/>
          <a:ext cx="2285998" cy="159186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SzPts val="2400"/>
            <a:buNone/>
          </a:pPr>
          <a:r>
            <a:rPr lang="en-CA" sz="2000" kern="1200" dirty="0"/>
            <a:t>Ensures </a:t>
          </a:r>
          <a:r>
            <a:rPr lang="en-CA" sz="2000" i="1" kern="1200" dirty="0"/>
            <a:t>all</a:t>
          </a:r>
          <a:r>
            <a:rPr lang="en-CA" sz="2000" kern="1200" dirty="0"/>
            <a:t> learners achieve requirements of discipline</a:t>
          </a:r>
          <a:endParaRPr lang="en-US" sz="2000" kern="1200" dirty="0"/>
        </a:p>
      </dsp:txBody>
      <dsp:txXfrm>
        <a:off x="1988530" y="4492503"/>
        <a:ext cx="2130582" cy="1436449"/>
      </dsp:txXfrm>
    </dsp:sp>
    <dsp:sp modelId="{D87CD364-47D4-4CFE-B592-169095CDE866}">
      <dsp:nvSpPr>
        <dsp:cNvPr id="0" name=""/>
        <dsp:cNvSpPr/>
      </dsp:nvSpPr>
      <dsp:spPr>
        <a:xfrm>
          <a:off x="1080999" y="1670322"/>
          <a:ext cx="2285998" cy="159186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SzPts val="2400"/>
            <a:buNone/>
          </a:pPr>
          <a:r>
            <a:rPr lang="en-CA" sz="2000" kern="1200" dirty="0"/>
            <a:t>May include recommendations for future learning activities</a:t>
          </a:r>
          <a:endParaRPr lang="en-US" sz="2000" kern="1200" dirty="0"/>
        </a:p>
      </dsp:txBody>
      <dsp:txXfrm>
        <a:off x="1158707" y="1748030"/>
        <a:ext cx="2130582" cy="14364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F5586-3146-4AB2-80A4-409F34EAF72C}">
      <dsp:nvSpPr>
        <dsp:cNvPr id="0" name=""/>
        <dsp:cNvSpPr/>
      </dsp:nvSpPr>
      <dsp:spPr>
        <a:xfrm>
          <a:off x="97043" y="2718"/>
          <a:ext cx="2716187" cy="1629712"/>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a:t>Set an agenda</a:t>
          </a:r>
          <a:r>
            <a:rPr lang="en-CA" sz="2000" kern="1200" dirty="0"/>
            <a:t> for every meeting with appointed recorder of forms</a:t>
          </a:r>
          <a:endParaRPr lang="en-US" sz="2000" kern="1200" dirty="0"/>
        </a:p>
      </dsp:txBody>
      <dsp:txXfrm>
        <a:off x="144776" y="50451"/>
        <a:ext cx="2620721" cy="1534246"/>
      </dsp:txXfrm>
    </dsp:sp>
    <dsp:sp modelId="{E78DA4F3-3054-4A07-ADCD-EC49416C28B4}">
      <dsp:nvSpPr>
        <dsp:cNvPr id="0" name=""/>
        <dsp:cNvSpPr/>
      </dsp:nvSpPr>
      <dsp:spPr>
        <a:xfrm>
          <a:off x="3052255" y="480767"/>
          <a:ext cx="575831" cy="673614"/>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052255" y="615490"/>
        <a:ext cx="403082" cy="404168"/>
      </dsp:txXfrm>
    </dsp:sp>
    <dsp:sp modelId="{AAC86ADC-EAC4-451A-BACF-939253582FF5}">
      <dsp:nvSpPr>
        <dsp:cNvPr id="0" name=""/>
        <dsp:cNvSpPr/>
      </dsp:nvSpPr>
      <dsp:spPr>
        <a:xfrm>
          <a:off x="3899706" y="2718"/>
          <a:ext cx="2716187" cy="1629712"/>
        </a:xfrm>
        <a:prstGeom prst="roundRect">
          <a:avLst>
            <a:gd name="adj" fmla="val 10000"/>
          </a:avLst>
        </a:prstGeom>
        <a:solidFill>
          <a:schemeClr val="accent1">
            <a:shade val="80000"/>
            <a:hueOff val="60198"/>
            <a:satOff val="-20856"/>
            <a:lumOff val="104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Check for initial comments/questions</a:t>
          </a:r>
          <a:endParaRPr lang="en-US" sz="2000" kern="1200" dirty="0"/>
        </a:p>
      </dsp:txBody>
      <dsp:txXfrm>
        <a:off x="3947439" y="50451"/>
        <a:ext cx="2620721" cy="1534246"/>
      </dsp:txXfrm>
    </dsp:sp>
    <dsp:sp modelId="{649E6A7C-59A4-4441-B4AC-AADC657DB64B}">
      <dsp:nvSpPr>
        <dsp:cNvPr id="0" name=""/>
        <dsp:cNvSpPr/>
      </dsp:nvSpPr>
      <dsp:spPr>
        <a:xfrm>
          <a:off x="6854918" y="480767"/>
          <a:ext cx="575831" cy="673614"/>
        </a:xfrm>
        <a:prstGeom prst="rightArrow">
          <a:avLst>
            <a:gd name="adj1" fmla="val 60000"/>
            <a:gd name="adj2" fmla="val 50000"/>
          </a:avLst>
        </a:prstGeom>
        <a:solidFill>
          <a:schemeClr val="accent1">
            <a:shade val="90000"/>
            <a:hueOff val="80809"/>
            <a:satOff val="-27808"/>
            <a:lumOff val="1346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854918" y="615490"/>
        <a:ext cx="403082" cy="404168"/>
      </dsp:txXfrm>
    </dsp:sp>
    <dsp:sp modelId="{5D09D0E5-2DCA-4D9A-A6DF-FEA3E08BEC26}">
      <dsp:nvSpPr>
        <dsp:cNvPr id="0" name=""/>
        <dsp:cNvSpPr/>
      </dsp:nvSpPr>
      <dsp:spPr>
        <a:xfrm>
          <a:off x="7702368" y="2718"/>
          <a:ext cx="2716187" cy="1629712"/>
        </a:xfrm>
        <a:prstGeom prst="roundRect">
          <a:avLst>
            <a:gd name="adj" fmla="val 10000"/>
          </a:avLst>
        </a:prstGeom>
        <a:solidFill>
          <a:schemeClr val="accent1">
            <a:shade val="80000"/>
            <a:hueOff val="120396"/>
            <a:satOff val="-41712"/>
            <a:lumOff val="208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solidFill>
                <a:schemeClr val="tx1"/>
              </a:solidFill>
            </a:rPr>
            <a:t>Remind members of </a:t>
          </a:r>
          <a:r>
            <a:rPr lang="en-CA" sz="2000" b="1" kern="1200" dirty="0">
              <a:solidFill>
                <a:schemeClr val="tx1"/>
              </a:solidFill>
            </a:rPr>
            <a:t>confidentiality</a:t>
          </a:r>
          <a:r>
            <a:rPr lang="en-CA" sz="2000" kern="1200" dirty="0">
              <a:solidFill>
                <a:schemeClr val="tx1"/>
              </a:solidFill>
            </a:rPr>
            <a:t> </a:t>
          </a:r>
          <a:r>
            <a:rPr lang="en-CA" sz="2000" b="1" kern="1200" dirty="0">
              <a:solidFill>
                <a:schemeClr val="tx1"/>
              </a:solidFill>
            </a:rPr>
            <a:t>statements</a:t>
          </a:r>
          <a:r>
            <a:rPr lang="en-CA" sz="2000" kern="1200" dirty="0">
              <a:solidFill>
                <a:schemeClr val="tx1"/>
              </a:solidFill>
            </a:rPr>
            <a:t> and </a:t>
          </a:r>
          <a:r>
            <a:rPr lang="en-CA" sz="2000" b="1" kern="1200" dirty="0">
              <a:solidFill>
                <a:schemeClr val="tx1"/>
              </a:solidFill>
            </a:rPr>
            <a:t>conflict of interest</a:t>
          </a:r>
          <a:endParaRPr lang="en-US" sz="2000" b="1" kern="1200" dirty="0">
            <a:solidFill>
              <a:schemeClr val="tx1"/>
            </a:solidFill>
          </a:endParaRPr>
        </a:p>
      </dsp:txBody>
      <dsp:txXfrm>
        <a:off x="7750101" y="50451"/>
        <a:ext cx="2620721" cy="1534246"/>
      </dsp:txXfrm>
    </dsp:sp>
    <dsp:sp modelId="{3E974C91-6FC7-4572-8580-F0A7E2D5E2A0}">
      <dsp:nvSpPr>
        <dsp:cNvPr id="0" name=""/>
        <dsp:cNvSpPr/>
      </dsp:nvSpPr>
      <dsp:spPr>
        <a:xfrm rot="5400000">
          <a:off x="8772546" y="1822564"/>
          <a:ext cx="575831" cy="673614"/>
        </a:xfrm>
        <a:prstGeom prst="rightArrow">
          <a:avLst>
            <a:gd name="adj1" fmla="val 60000"/>
            <a:gd name="adj2" fmla="val 50000"/>
          </a:avLst>
        </a:prstGeom>
        <a:solidFill>
          <a:schemeClr val="accent1">
            <a:shade val="90000"/>
            <a:hueOff val="161618"/>
            <a:satOff val="-55616"/>
            <a:lumOff val="2693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8858378" y="1871456"/>
        <a:ext cx="404168" cy="403082"/>
      </dsp:txXfrm>
    </dsp:sp>
    <dsp:sp modelId="{4AB9173D-D346-41A2-9B98-DA0F390B43D7}">
      <dsp:nvSpPr>
        <dsp:cNvPr id="0" name=""/>
        <dsp:cNvSpPr/>
      </dsp:nvSpPr>
      <dsp:spPr>
        <a:xfrm>
          <a:off x="7702368" y="2718906"/>
          <a:ext cx="2716187" cy="1629712"/>
        </a:xfrm>
        <a:prstGeom prst="roundRect">
          <a:avLst>
            <a:gd name="adj" fmla="val 10000"/>
          </a:avLst>
        </a:prstGeom>
        <a:solidFill>
          <a:schemeClr val="accent1">
            <a:shade val="80000"/>
            <a:hueOff val="180594"/>
            <a:satOff val="-62568"/>
            <a:lumOff val="312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b="1" kern="1200" dirty="0">
              <a:solidFill>
                <a:schemeClr val="tx1"/>
              </a:solidFill>
            </a:rPr>
            <a:t>Primary reviewer</a:t>
          </a:r>
          <a:r>
            <a:rPr lang="en-CA" sz="1900" kern="1200" dirty="0">
              <a:solidFill>
                <a:schemeClr val="tx1"/>
              </a:solidFill>
            </a:rPr>
            <a:t> presents a summary of the portfolio, provides a recommendation on learner status</a:t>
          </a:r>
          <a:endParaRPr lang="en-US" sz="1900" kern="1200" dirty="0">
            <a:solidFill>
              <a:schemeClr val="tx1"/>
            </a:solidFill>
          </a:endParaRPr>
        </a:p>
      </dsp:txBody>
      <dsp:txXfrm>
        <a:off x="7750101" y="2766639"/>
        <a:ext cx="2620721" cy="1534246"/>
      </dsp:txXfrm>
    </dsp:sp>
    <dsp:sp modelId="{B5D97432-7C50-4C9E-B06B-CBDD0B09B47C}">
      <dsp:nvSpPr>
        <dsp:cNvPr id="0" name=""/>
        <dsp:cNvSpPr/>
      </dsp:nvSpPr>
      <dsp:spPr>
        <a:xfrm rot="10800000">
          <a:off x="6887512" y="3196955"/>
          <a:ext cx="575831" cy="673614"/>
        </a:xfrm>
        <a:prstGeom prst="rightArrow">
          <a:avLst>
            <a:gd name="adj1" fmla="val 60000"/>
            <a:gd name="adj2" fmla="val 50000"/>
          </a:avLst>
        </a:prstGeom>
        <a:solidFill>
          <a:schemeClr val="accent1">
            <a:shade val="90000"/>
            <a:hueOff val="242427"/>
            <a:satOff val="-83424"/>
            <a:lumOff val="4039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7060261" y="3331678"/>
        <a:ext cx="403082" cy="404168"/>
      </dsp:txXfrm>
    </dsp:sp>
    <dsp:sp modelId="{3AB05D7B-7D18-41D6-B994-F94B4F1E2CC5}">
      <dsp:nvSpPr>
        <dsp:cNvPr id="0" name=""/>
        <dsp:cNvSpPr/>
      </dsp:nvSpPr>
      <dsp:spPr>
        <a:xfrm>
          <a:off x="3899706" y="2718906"/>
          <a:ext cx="2716187" cy="1629712"/>
        </a:xfrm>
        <a:prstGeom prst="roundRect">
          <a:avLst>
            <a:gd name="adj" fmla="val 10000"/>
          </a:avLst>
        </a:prstGeom>
        <a:solidFill>
          <a:schemeClr val="accent1">
            <a:shade val="80000"/>
            <a:hueOff val="240792"/>
            <a:satOff val="-83424"/>
            <a:lumOff val="416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solidFill>
                <a:schemeClr val="tx1"/>
              </a:solidFill>
            </a:rPr>
            <a:t>Committee reviews primary data (as needed)</a:t>
          </a:r>
          <a:endParaRPr lang="en-US" sz="2000" kern="1200" dirty="0">
            <a:solidFill>
              <a:schemeClr val="tx1"/>
            </a:solidFill>
          </a:endParaRPr>
        </a:p>
      </dsp:txBody>
      <dsp:txXfrm>
        <a:off x="3947439" y="2766639"/>
        <a:ext cx="2620721" cy="15342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EBC76-0BA9-487B-B8BC-797908458F96}">
      <dsp:nvSpPr>
        <dsp:cNvPr id="0" name=""/>
        <dsp:cNvSpPr/>
      </dsp:nvSpPr>
      <dsp:spPr>
        <a:xfrm>
          <a:off x="97043" y="2718"/>
          <a:ext cx="2716187" cy="1629712"/>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Committee </a:t>
          </a:r>
          <a:r>
            <a:rPr lang="en-CA" sz="2000" b="1" kern="1200" dirty="0"/>
            <a:t>discusses the resident’s EPA achievement and progress</a:t>
          </a:r>
          <a:endParaRPr lang="en-US" sz="2000" kern="1200" dirty="0"/>
        </a:p>
      </dsp:txBody>
      <dsp:txXfrm>
        <a:off x="144776" y="50451"/>
        <a:ext cx="2620721" cy="1534246"/>
      </dsp:txXfrm>
    </dsp:sp>
    <dsp:sp modelId="{5D5D733C-2436-4EF1-B84D-D0BB757F70AD}">
      <dsp:nvSpPr>
        <dsp:cNvPr id="0" name=""/>
        <dsp:cNvSpPr/>
      </dsp:nvSpPr>
      <dsp:spPr>
        <a:xfrm>
          <a:off x="3052255" y="480767"/>
          <a:ext cx="575831" cy="673614"/>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3052255" y="615490"/>
        <a:ext cx="403082" cy="404168"/>
      </dsp:txXfrm>
    </dsp:sp>
    <dsp:sp modelId="{980FCED0-B6D0-465E-A54C-CDFE34752C5D}">
      <dsp:nvSpPr>
        <dsp:cNvPr id="0" name=""/>
        <dsp:cNvSpPr/>
      </dsp:nvSpPr>
      <dsp:spPr>
        <a:xfrm>
          <a:off x="3899706" y="2718"/>
          <a:ext cx="2716187" cy="1629712"/>
        </a:xfrm>
        <a:prstGeom prst="roundRect">
          <a:avLst>
            <a:gd name="adj" fmla="val 10000"/>
          </a:avLst>
        </a:prstGeom>
        <a:solidFill>
          <a:schemeClr val="accent1">
            <a:shade val="80000"/>
            <a:hueOff val="80264"/>
            <a:satOff val="-27808"/>
            <a:lumOff val="138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Recommendation is made to the RPC</a:t>
          </a:r>
          <a:endParaRPr lang="en-US" sz="2000" kern="1200" dirty="0"/>
        </a:p>
      </dsp:txBody>
      <dsp:txXfrm>
        <a:off x="3947439" y="50451"/>
        <a:ext cx="2620721" cy="1534246"/>
      </dsp:txXfrm>
    </dsp:sp>
    <dsp:sp modelId="{33BCB5A2-4ED7-45AF-8451-98C29B768C5E}">
      <dsp:nvSpPr>
        <dsp:cNvPr id="0" name=""/>
        <dsp:cNvSpPr/>
      </dsp:nvSpPr>
      <dsp:spPr>
        <a:xfrm>
          <a:off x="6854918" y="480767"/>
          <a:ext cx="575831" cy="673614"/>
        </a:xfrm>
        <a:prstGeom prst="rightArrow">
          <a:avLst>
            <a:gd name="adj1" fmla="val 60000"/>
            <a:gd name="adj2" fmla="val 50000"/>
          </a:avLst>
        </a:prstGeom>
        <a:solidFill>
          <a:schemeClr val="accent1">
            <a:shade val="90000"/>
            <a:hueOff val="121214"/>
            <a:satOff val="-41712"/>
            <a:lumOff val="2020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854918" y="615490"/>
        <a:ext cx="403082" cy="404168"/>
      </dsp:txXfrm>
    </dsp:sp>
    <dsp:sp modelId="{8D3B0F0E-0014-495D-815C-862AFC2963D2}">
      <dsp:nvSpPr>
        <dsp:cNvPr id="0" name=""/>
        <dsp:cNvSpPr/>
      </dsp:nvSpPr>
      <dsp:spPr>
        <a:xfrm>
          <a:off x="7702368" y="2718"/>
          <a:ext cx="2716187" cy="1629712"/>
        </a:xfrm>
        <a:prstGeom prst="roundRect">
          <a:avLst>
            <a:gd name="adj" fmla="val 10000"/>
          </a:avLst>
        </a:prstGeom>
        <a:solidFill>
          <a:schemeClr val="accent1">
            <a:shade val="80000"/>
            <a:hueOff val="160528"/>
            <a:satOff val="-55616"/>
            <a:lumOff val="277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solidFill>
                <a:schemeClr val="tx1"/>
              </a:solidFill>
            </a:rPr>
            <a:t>Committee may suggest/develop a </a:t>
          </a:r>
          <a:r>
            <a:rPr lang="en-CA" sz="2000" b="1" kern="1200" dirty="0">
              <a:solidFill>
                <a:schemeClr val="tx1"/>
              </a:solidFill>
            </a:rPr>
            <a:t>learning plan</a:t>
          </a:r>
          <a:r>
            <a:rPr lang="en-CA" sz="2000" kern="1200" dirty="0">
              <a:solidFill>
                <a:schemeClr val="tx1"/>
              </a:solidFill>
            </a:rPr>
            <a:t> for the resident</a:t>
          </a:r>
          <a:endParaRPr lang="en-US" sz="2000" kern="1200" dirty="0">
            <a:solidFill>
              <a:schemeClr val="tx1"/>
            </a:solidFill>
          </a:endParaRPr>
        </a:p>
      </dsp:txBody>
      <dsp:txXfrm>
        <a:off x="7750101" y="50451"/>
        <a:ext cx="2620721" cy="1534246"/>
      </dsp:txXfrm>
    </dsp:sp>
    <dsp:sp modelId="{92DA2A21-62B8-4408-9BFB-BB07E387D70E}">
      <dsp:nvSpPr>
        <dsp:cNvPr id="0" name=""/>
        <dsp:cNvSpPr/>
      </dsp:nvSpPr>
      <dsp:spPr>
        <a:xfrm rot="5400000">
          <a:off x="8772546" y="1822564"/>
          <a:ext cx="575831" cy="673614"/>
        </a:xfrm>
        <a:prstGeom prst="rightArrow">
          <a:avLst>
            <a:gd name="adj1" fmla="val 60000"/>
            <a:gd name="adj2" fmla="val 50000"/>
          </a:avLst>
        </a:prstGeom>
        <a:solidFill>
          <a:schemeClr val="accent1">
            <a:shade val="90000"/>
            <a:hueOff val="242427"/>
            <a:satOff val="-83424"/>
            <a:lumOff val="4039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rot="-5400000">
        <a:off x="8858378" y="1871456"/>
        <a:ext cx="404168" cy="403082"/>
      </dsp:txXfrm>
    </dsp:sp>
    <dsp:sp modelId="{EF22611D-48DC-4426-85EF-EE017926DE55}">
      <dsp:nvSpPr>
        <dsp:cNvPr id="0" name=""/>
        <dsp:cNvSpPr/>
      </dsp:nvSpPr>
      <dsp:spPr>
        <a:xfrm>
          <a:off x="7702368" y="2718906"/>
          <a:ext cx="2716187" cy="1629712"/>
        </a:xfrm>
        <a:prstGeom prst="roundRect">
          <a:avLst>
            <a:gd name="adj" fmla="val 10000"/>
          </a:avLst>
        </a:prstGeom>
        <a:solidFill>
          <a:schemeClr val="accent1">
            <a:shade val="80000"/>
            <a:hueOff val="240792"/>
            <a:satOff val="-83424"/>
            <a:lumOff val="416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kern="1200" dirty="0">
              <a:solidFill>
                <a:schemeClr val="tx1"/>
              </a:solidFill>
            </a:rPr>
            <a:t>Clarify the plan to </a:t>
          </a:r>
          <a:r>
            <a:rPr lang="en-CA" sz="2000" b="1" kern="1200" dirty="0">
              <a:solidFill>
                <a:schemeClr val="tx1"/>
              </a:solidFill>
            </a:rPr>
            <a:t>communicate results</a:t>
          </a:r>
          <a:r>
            <a:rPr lang="en-CA" sz="2000" kern="1200" dirty="0">
              <a:solidFill>
                <a:schemeClr val="tx1"/>
              </a:solidFill>
            </a:rPr>
            <a:t> to the learner</a:t>
          </a:r>
          <a:endParaRPr lang="en-US" sz="2000" kern="1200" dirty="0">
            <a:solidFill>
              <a:schemeClr val="tx1"/>
            </a:solidFill>
          </a:endParaRPr>
        </a:p>
      </dsp:txBody>
      <dsp:txXfrm>
        <a:off x="7750101" y="2766639"/>
        <a:ext cx="2620721" cy="15342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BBEA6-EF10-43DE-A5B0-9DE285808833}">
      <dsp:nvSpPr>
        <dsp:cNvPr id="0" name=""/>
        <dsp:cNvSpPr/>
      </dsp:nvSpPr>
      <dsp:spPr>
        <a:xfrm>
          <a:off x="3495486" y="3413674"/>
          <a:ext cx="2585702" cy="2585702"/>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Primary reviewer</a:t>
          </a:r>
        </a:p>
      </dsp:txBody>
      <dsp:txXfrm>
        <a:off x="3874153" y="3792341"/>
        <a:ext cx="1828368" cy="1828368"/>
      </dsp:txXfrm>
    </dsp:sp>
    <dsp:sp modelId="{7AFC92E2-B195-43FE-9BB2-5B1C5960178E}">
      <dsp:nvSpPr>
        <dsp:cNvPr id="0" name=""/>
        <dsp:cNvSpPr/>
      </dsp:nvSpPr>
      <dsp:spPr>
        <a:xfrm rot="11700000">
          <a:off x="1191318" y="3676985"/>
          <a:ext cx="2259684" cy="73692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19076E-2833-4E32-8B4E-CAE0AD8366CE}">
      <dsp:nvSpPr>
        <dsp:cNvPr id="0" name=""/>
        <dsp:cNvSpPr/>
      </dsp:nvSpPr>
      <dsp:spPr>
        <a:xfrm>
          <a:off x="1608" y="2770456"/>
          <a:ext cx="2456417" cy="196513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SzPts val="2800"/>
            <a:buNone/>
          </a:pPr>
          <a:r>
            <a:rPr lang="en-CA" sz="3100" kern="1200" dirty="0"/>
            <a:t>Give an opening statement</a:t>
          </a:r>
          <a:endParaRPr lang="en-US" sz="3100" kern="1200" dirty="0"/>
        </a:p>
      </dsp:txBody>
      <dsp:txXfrm>
        <a:off x="59165" y="2828013"/>
        <a:ext cx="2341303" cy="1850019"/>
      </dsp:txXfrm>
    </dsp:sp>
    <dsp:sp modelId="{9C42A8E5-7955-4C70-A99E-B9096FDA7604}">
      <dsp:nvSpPr>
        <dsp:cNvPr id="0" name=""/>
        <dsp:cNvSpPr/>
      </dsp:nvSpPr>
      <dsp:spPr>
        <a:xfrm rot="14700000">
          <a:off x="2579040" y="2023163"/>
          <a:ext cx="2259684" cy="73692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681034-4822-4A42-85D5-14FBD6F63A9F}">
      <dsp:nvSpPr>
        <dsp:cNvPr id="0" name=""/>
        <dsp:cNvSpPr/>
      </dsp:nvSpPr>
      <dsp:spPr>
        <a:xfrm>
          <a:off x="2003181" y="385074"/>
          <a:ext cx="2456417" cy="196513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SzPts val="2800"/>
            <a:buNone/>
          </a:pPr>
          <a:r>
            <a:rPr lang="en-CA" sz="3100" kern="1200" dirty="0"/>
            <a:t>Present relevant and supportive data</a:t>
          </a:r>
          <a:endParaRPr lang="en-US" sz="3100" kern="1200" dirty="0"/>
        </a:p>
      </dsp:txBody>
      <dsp:txXfrm>
        <a:off x="2060738" y="442631"/>
        <a:ext cx="2341303" cy="1850019"/>
      </dsp:txXfrm>
    </dsp:sp>
    <dsp:sp modelId="{5F5A0955-CC38-45AF-BAE4-E330C1C74EF1}">
      <dsp:nvSpPr>
        <dsp:cNvPr id="0" name=""/>
        <dsp:cNvSpPr/>
      </dsp:nvSpPr>
      <dsp:spPr>
        <a:xfrm rot="17700000">
          <a:off x="4737951" y="2023163"/>
          <a:ext cx="2259684" cy="73692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E1F559-6237-4D38-B359-2F276AC8CD23}">
      <dsp:nvSpPr>
        <dsp:cNvPr id="0" name=""/>
        <dsp:cNvSpPr/>
      </dsp:nvSpPr>
      <dsp:spPr>
        <a:xfrm>
          <a:off x="5117076" y="385074"/>
          <a:ext cx="2456417" cy="196513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SzPts val="2800"/>
            <a:buNone/>
          </a:pPr>
          <a:r>
            <a:rPr lang="en-CA" sz="3100" kern="1200" dirty="0"/>
            <a:t>Highlight patterns and  outlier assessments</a:t>
          </a:r>
          <a:endParaRPr lang="en-US" sz="3100" kern="1200" dirty="0"/>
        </a:p>
      </dsp:txBody>
      <dsp:txXfrm>
        <a:off x="5174633" y="442631"/>
        <a:ext cx="2341303" cy="1850019"/>
      </dsp:txXfrm>
    </dsp:sp>
    <dsp:sp modelId="{10A15771-2739-4480-AAB7-DF844D7147B6}">
      <dsp:nvSpPr>
        <dsp:cNvPr id="0" name=""/>
        <dsp:cNvSpPr/>
      </dsp:nvSpPr>
      <dsp:spPr>
        <a:xfrm rot="20700000">
          <a:off x="6125672" y="3676985"/>
          <a:ext cx="2259684" cy="73692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46FB75-9D05-4FEA-AA1C-59DED2C6B743}">
      <dsp:nvSpPr>
        <dsp:cNvPr id="0" name=""/>
        <dsp:cNvSpPr/>
      </dsp:nvSpPr>
      <dsp:spPr>
        <a:xfrm>
          <a:off x="7118650" y="2770456"/>
          <a:ext cx="2456417" cy="196513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SzPts val="2800"/>
            <a:buNone/>
          </a:pPr>
          <a:r>
            <a:rPr lang="en-CA" sz="3100" kern="1200" dirty="0"/>
            <a:t>Inform group discussion, not replace it</a:t>
          </a:r>
          <a:endParaRPr lang="en-US" sz="3100" kern="1200" dirty="0"/>
        </a:p>
      </dsp:txBody>
      <dsp:txXfrm>
        <a:off x="7176207" y="2828013"/>
        <a:ext cx="2341303" cy="185001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192A69E-8F97-A349-9B8A-A00E6249AC0C}" type="datetimeFigureOut">
              <a:rPr lang="en-US" smtClean="0"/>
              <a:t>8/20/2020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D9E6494-AFFC-FE46-8CA3-2FC26414D6E0}" type="slidenum">
              <a:rPr lang="en-US" smtClean="0"/>
              <a:t>‹#›</a:t>
            </a:fld>
            <a:endParaRPr lang="en-US"/>
          </a:p>
        </p:txBody>
      </p:sp>
    </p:spTree>
    <p:extLst>
      <p:ext uri="{BB962C8B-B14F-4D97-AF65-F5344CB8AC3E}">
        <p14:creationId xmlns:p14="http://schemas.microsoft.com/office/powerpoint/2010/main" val="3694052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royalcollege.ca/rcsite/documents/canmeds/rc-virtual-teaching-e.pdf"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cbd@royalcollege.ca"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teamsteppswpg.blogspot.com/2015/02/sharing-is-caring.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en.wikipedia.org/wiki/Cognitive_bias"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nautil.us/blog/-why-youre-biased-about-being-biased"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royalcollege.ca/mssites/casescenarios_en/story.html"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“Introduction to Competence Committees” workshop is designed to be delivered in 90 minutes. If you would like to deliver it in 1 hour or less, you can choose to take a flipped classroom approach and send some of the didactic materials ahead of the workshop for review, which will allow you to focus on the Case Practice at the end of the workshop. </a:t>
            </a:r>
          </a:p>
          <a:p>
            <a:endParaRPr lang="en-CA" dirty="0"/>
          </a:p>
          <a:p>
            <a:r>
              <a:rPr lang="en-CA" sz="1200" kern="1200" dirty="0">
                <a:solidFill>
                  <a:schemeClr val="tx1"/>
                </a:solidFill>
                <a:effectLst/>
                <a:latin typeface="+mn-lt"/>
                <a:ea typeface="+mn-ea"/>
                <a:cs typeface="+mn-cs"/>
              </a:rPr>
              <a:t>The workshop may be delivered face-to-face or virtually. The slide notes include instructions for modifying for virtual delivery throughout. </a:t>
            </a:r>
            <a:r>
              <a:rPr lang="en-CA" sz="1200" b="1" kern="1200" dirty="0">
                <a:solidFill>
                  <a:schemeClr val="tx1"/>
                </a:solidFill>
                <a:effectLst/>
                <a:latin typeface="+mn-lt"/>
                <a:ea typeface="+mn-ea"/>
                <a:cs typeface="+mn-cs"/>
              </a:rPr>
              <a:t>FOR VIRTUAL DELIVERY: </a:t>
            </a:r>
            <a:r>
              <a:rPr lang="en-CA" sz="1200" kern="1200" dirty="0">
                <a:solidFill>
                  <a:schemeClr val="tx1"/>
                </a:solidFill>
                <a:effectLst/>
                <a:latin typeface="+mn-lt"/>
                <a:ea typeface="+mn-ea"/>
                <a:cs typeface="+mn-cs"/>
              </a:rPr>
              <a:t>You will need a</a:t>
            </a:r>
            <a:r>
              <a:rPr lang="en-US" sz="1200" kern="1200" dirty="0" err="1">
                <a:solidFill>
                  <a:schemeClr val="tx1"/>
                </a:solidFill>
                <a:effectLst/>
                <a:latin typeface="+mn-lt"/>
                <a:ea typeface="+mn-ea"/>
                <a:cs typeface="+mn-cs"/>
              </a:rPr>
              <a:t>ccess</a:t>
            </a:r>
            <a:r>
              <a:rPr lang="en-US" sz="1200" kern="1200" dirty="0">
                <a:solidFill>
                  <a:schemeClr val="tx1"/>
                </a:solidFill>
                <a:effectLst/>
                <a:latin typeface="+mn-lt"/>
                <a:ea typeface="+mn-ea"/>
                <a:cs typeface="+mn-cs"/>
              </a:rPr>
              <a:t> to video conferencing platform that has the ability to create breakout rooms. See “</a:t>
            </a:r>
            <a:r>
              <a:rPr lang="en-US" sz="1200" u="sng" kern="1200" dirty="0">
                <a:solidFill>
                  <a:schemeClr val="tx1"/>
                </a:solidFill>
                <a:effectLst/>
                <a:latin typeface="+mn-lt"/>
                <a:ea typeface="+mn-ea"/>
                <a:cs typeface="+mn-cs"/>
                <a:hlinkClick r:id="rId3"/>
              </a:rPr>
              <a:t>How to Teach Virtually</a:t>
            </a:r>
            <a:r>
              <a:rPr lang="en-US" sz="1200" kern="1200" dirty="0">
                <a:solidFill>
                  <a:schemeClr val="tx1"/>
                </a:solidFill>
                <a:effectLst/>
                <a:latin typeface="+mn-lt"/>
                <a:ea typeface="+mn-ea"/>
                <a:cs typeface="+mn-cs"/>
              </a:rPr>
              <a:t>” (http://www.royalcollege.ca/rcsite/documents/canmeds/rc-virtual-teaching-e.pdf) for best practices, as well as a comparison of several video conferencing tools.  </a:t>
            </a:r>
          </a:p>
          <a:p>
            <a:endParaRPr lang="en-US" sz="1200" kern="1200" dirty="0">
              <a:solidFill>
                <a:schemeClr val="tx1"/>
              </a:solidFill>
              <a:effectLst/>
              <a:latin typeface="+mn-lt"/>
              <a:ea typeface="+mn-ea"/>
              <a:cs typeface="+mn-cs"/>
            </a:endParaRPr>
          </a:p>
          <a:p>
            <a:r>
              <a:rPr lang="en-CA" dirty="0"/>
              <a:t>There is a more advanced workshop called “Running a Competence Committee” that you may choose to deliver in follow-up to this introduction.</a:t>
            </a:r>
          </a:p>
          <a:p>
            <a:endParaRPr lang="en-CA" dirty="0"/>
          </a:p>
          <a:p>
            <a:r>
              <a:rPr lang="en-CA" dirty="0"/>
              <a:t>Detailed notes are included to assist presenters and viewers who may be unfamiliar with some of these</a:t>
            </a:r>
            <a:r>
              <a:rPr lang="en-CA" baseline="0" dirty="0"/>
              <a:t> </a:t>
            </a:r>
            <a:r>
              <a:rPr lang="en-CA" dirty="0"/>
              <a:t>concepts.  If you are presenting</a:t>
            </a:r>
            <a:r>
              <a:rPr lang="en-CA" baseline="0" dirty="0"/>
              <a:t> this deck, y</a:t>
            </a:r>
            <a:r>
              <a:rPr lang="en-CA" dirty="0"/>
              <a:t>ou are</a:t>
            </a:r>
            <a:r>
              <a:rPr lang="en-CA" baseline="0" dirty="0"/>
              <a:t> encouraged to </a:t>
            </a:r>
            <a:r>
              <a:rPr lang="en-CA" dirty="0"/>
              <a:t>edit the presentation to reflect the most relevant slides for your audience and purpose. </a:t>
            </a:r>
            <a:r>
              <a:rPr lang="en-US" dirty="0"/>
              <a:t>You are encouraged</a:t>
            </a:r>
            <a:r>
              <a:rPr lang="en-US" baseline="0" dirty="0"/>
              <a:t> to s</a:t>
            </a:r>
            <a:r>
              <a:rPr lang="en-US" dirty="0"/>
              <a:t>hare and/or modify these slides as needed, but please source the Royal College. All text and logos contained herein are the property of the Royal College of Physicians and Surgeons of Canada.</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Questions? Email </a:t>
            </a:r>
            <a:r>
              <a:rPr lang="en-US" dirty="0">
                <a:hlinkClick r:id="rId4"/>
              </a:rPr>
              <a:t>cbd@royalcollege.ca</a:t>
            </a:r>
            <a:endParaRPr lang="en-CA" dirty="0"/>
          </a:p>
        </p:txBody>
      </p:sp>
      <p:sp>
        <p:nvSpPr>
          <p:cNvPr id="4" name="Slide Number Placeholder 3"/>
          <p:cNvSpPr>
            <a:spLocks noGrp="1"/>
          </p:cNvSpPr>
          <p:nvPr>
            <p:ph type="sldNum" sz="quarter" idx="10"/>
          </p:nvPr>
        </p:nvSpPr>
        <p:spPr/>
        <p:txBody>
          <a:bodyPr/>
          <a:lstStyle/>
          <a:p>
            <a:fld id="{2D9E6494-AFFC-FE46-8CA3-2FC26414D6E0}" type="slidenum">
              <a:rPr lang="en-US" smtClean="0"/>
              <a:t>1</a:t>
            </a:fld>
            <a:endParaRPr lang="en-US"/>
          </a:p>
        </p:txBody>
      </p:sp>
    </p:spTree>
    <p:extLst>
      <p:ext uri="{BB962C8B-B14F-4D97-AF65-F5344CB8AC3E}">
        <p14:creationId xmlns:p14="http://schemas.microsoft.com/office/powerpoint/2010/main" val="217620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recognize that with any assessment system, we are only really seeing a biopsy of a resident’s performance. With an EPA assessment, we’re hoping that as we observe and document their behaviours and their assessments that we come to see a picture (or a window) into their competence, which is made up of many CanMEDS Milestones.</a:t>
            </a:r>
          </a:p>
          <a:p>
            <a:endParaRPr lang="en-CA" dirty="0"/>
          </a:p>
          <a:p>
            <a:r>
              <a:rPr lang="en-CA" dirty="0"/>
              <a:t>This slide comes from Dr. Kelly </a:t>
            </a:r>
            <a:r>
              <a:rPr lang="en-US" sz="1200" dirty="0" err="1"/>
              <a:t>Caverzagie</a:t>
            </a:r>
            <a:r>
              <a:rPr lang="en-US" sz="1200" dirty="0"/>
              <a:t> and Bill </a:t>
            </a:r>
            <a:r>
              <a:rPr lang="en-US" sz="1200" dirty="0" err="1"/>
              <a:t>Lobst</a:t>
            </a:r>
            <a:r>
              <a:rPr lang="en-US" sz="1200" dirty="0"/>
              <a:t> and shows an EPA (leading and working within interprofessional teams) made of many different CanMEDS Milestones, such as “accept feedback”, “engage in collaborative communication”, and more. We’re looking to see if residents can demonstrate different aspects of this EPA, all which contribute to their competence.</a:t>
            </a:r>
            <a:endParaRPr lang="en-CA" dirty="0"/>
          </a:p>
        </p:txBody>
      </p:sp>
      <p:sp>
        <p:nvSpPr>
          <p:cNvPr id="4" name="Slide Number Placeholder 3"/>
          <p:cNvSpPr>
            <a:spLocks noGrp="1"/>
          </p:cNvSpPr>
          <p:nvPr>
            <p:ph type="sldNum" sz="quarter" idx="10"/>
          </p:nvPr>
        </p:nvSpPr>
        <p:spPr/>
        <p:txBody>
          <a:bodyPr/>
          <a:lstStyle/>
          <a:p>
            <a:fld id="{8D153803-A8F5-A947-92E7-6D7F51058EF0}" type="slidenum">
              <a:rPr lang="en-US" smtClean="0"/>
              <a:t>10</a:t>
            </a:fld>
            <a:endParaRPr lang="en-US"/>
          </a:p>
        </p:txBody>
      </p:sp>
    </p:spTree>
    <p:extLst>
      <p:ext uri="{BB962C8B-B14F-4D97-AF65-F5344CB8AC3E}">
        <p14:creationId xmlns:p14="http://schemas.microsoft.com/office/powerpoint/2010/main" val="1593629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 </a:t>
            </a:r>
            <a:r>
              <a:rPr lang="en-US" b="0" dirty="0"/>
              <a:t>Ask: What is the value of having multiple observers of residents performing EPAs? </a:t>
            </a:r>
            <a:r>
              <a:rPr lang="en-US" dirty="0"/>
              <a:t>Spend 1 or 2 minutes taking answers from the large group. </a:t>
            </a:r>
            <a:endParaRPr lang="en-US" baseline="0" dirty="0"/>
          </a:p>
          <a:p>
            <a:endParaRPr lang="en-US" dirty="0"/>
          </a:p>
          <a:p>
            <a:r>
              <a:rPr lang="en-CA" b="1" dirty="0"/>
              <a:t>FOR VIRTUAL DELIVERY: </a:t>
            </a:r>
            <a:r>
              <a:rPr lang="en-CA" b="0" dirty="0"/>
              <a:t>Take answers via chat or audio (see slide 5 notes for instructions).</a:t>
            </a:r>
            <a:endParaRPr lang="en-US" b="0" dirty="0"/>
          </a:p>
          <a:p>
            <a:pPr lvl="0"/>
            <a:endParaRPr lang="en-CA" dirty="0"/>
          </a:p>
          <a:p>
            <a:pPr lvl="0"/>
            <a:r>
              <a:rPr lang="en-CA" b="1" dirty="0"/>
              <a:t>ANSWER: </a:t>
            </a:r>
            <a:r>
              <a:rPr lang="en-CA" dirty="0"/>
              <a:t>This picture is meant to highlight that different observers will see different aspects of performance; therefore, it is helpful to have multiple observers. When we bring data and narrative feedback from multiple observations together, hopefully we can see the resident’s progression as a whole.</a:t>
            </a:r>
          </a:p>
          <a:p>
            <a:endParaRPr lang="en-CA" dirty="0"/>
          </a:p>
        </p:txBody>
      </p:sp>
      <p:sp>
        <p:nvSpPr>
          <p:cNvPr id="4" name="Slide Number Placeholder 3"/>
          <p:cNvSpPr>
            <a:spLocks noGrp="1"/>
          </p:cNvSpPr>
          <p:nvPr>
            <p:ph type="sldNum" sz="quarter" idx="10"/>
          </p:nvPr>
        </p:nvSpPr>
        <p:spPr/>
        <p:txBody>
          <a:bodyPr/>
          <a:lstStyle/>
          <a:p>
            <a:fld id="{8D153803-A8F5-A947-92E7-6D7F51058EF0}" type="slidenum">
              <a:rPr lang="en-US" smtClean="0"/>
              <a:t>11</a:t>
            </a:fld>
            <a:endParaRPr lang="en-US"/>
          </a:p>
        </p:txBody>
      </p:sp>
    </p:spTree>
    <p:extLst>
      <p:ext uri="{BB962C8B-B14F-4D97-AF65-F5344CB8AC3E}">
        <p14:creationId xmlns:p14="http://schemas.microsoft.com/office/powerpoint/2010/main" val="1593629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12</a:t>
            </a:fld>
            <a:endParaRPr lang="en-US"/>
          </a:p>
        </p:txBody>
      </p:sp>
    </p:spTree>
    <p:extLst>
      <p:ext uri="{BB962C8B-B14F-4D97-AF65-F5344CB8AC3E}">
        <p14:creationId xmlns:p14="http://schemas.microsoft.com/office/powerpoint/2010/main" val="2376782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 your mind, what is the purpose of a competence committee?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 </a:t>
            </a:r>
            <a:r>
              <a:rPr lang="en-CA" b="1" dirty="0">
                <a:solidFill>
                  <a:srgbClr val="C00000"/>
                </a:solidFill>
              </a:rPr>
              <a:t>Allow a minute or two for participants to volunteer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FOR VIRTUAL DELIVERY: </a:t>
            </a:r>
            <a:r>
              <a:rPr lang="en-CA" b="0" dirty="0"/>
              <a:t>Take answers via chat or audio (see slide 5 notes for instructions).</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baseline="0" dirty="0"/>
          </a:p>
          <a:p>
            <a:endParaRPr lang="en-CA" dirty="0"/>
          </a:p>
        </p:txBody>
      </p:sp>
      <p:sp>
        <p:nvSpPr>
          <p:cNvPr id="4" name="Slide Number Placeholder 3"/>
          <p:cNvSpPr>
            <a:spLocks noGrp="1"/>
          </p:cNvSpPr>
          <p:nvPr>
            <p:ph type="sldNum" sz="quarter" idx="10"/>
          </p:nvPr>
        </p:nvSpPr>
        <p:spPr/>
        <p:txBody>
          <a:bodyPr/>
          <a:lstStyle/>
          <a:p>
            <a:fld id="{8D153803-A8F5-A947-92E7-6D7F51058EF0}" type="slidenum">
              <a:rPr lang="en-US" smtClean="0"/>
              <a:t>13</a:t>
            </a:fld>
            <a:endParaRPr lang="en-US"/>
          </a:p>
        </p:txBody>
      </p:sp>
    </p:spTree>
    <p:extLst>
      <p:ext uri="{BB962C8B-B14F-4D97-AF65-F5344CB8AC3E}">
        <p14:creationId xmlns:p14="http://schemas.microsoft.com/office/powerpoint/2010/main" val="159362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a nutshell, the CC makes</a:t>
            </a:r>
            <a:r>
              <a:rPr lang="en-CA" baseline="0" dirty="0"/>
              <a:t> judgements. As you can see from this diagram, making judgements involves a whole bunch of different activities. What decisions do we need to make? Is there enough information for us to make decisions? </a:t>
            </a:r>
          </a:p>
          <a:p>
            <a:endParaRPr lang="en-CA" baseline="0" dirty="0"/>
          </a:p>
          <a:p>
            <a:r>
              <a:rPr lang="en-CA" b="1" baseline="0" dirty="0"/>
              <a:t>Key Message: </a:t>
            </a:r>
            <a:r>
              <a:rPr lang="en-CA" baseline="0" dirty="0"/>
              <a:t>The competence committee is about resident assessment, but it’s also about program evaluation. Your meetings and discussions can yield valuable information about your program – Is it working? Does the program allow residents to achieve? What’s working/not working? How can we guide the RPC to make sure that everyone has an equal chance to succeed?</a:t>
            </a:r>
          </a:p>
          <a:p>
            <a:endParaRPr lang="en-CA" baseline="0" dirty="0"/>
          </a:p>
          <a:p>
            <a:r>
              <a:rPr lang="en-CA" b="1" baseline="0" dirty="0"/>
              <a:t>FACILITATOR NOTE:  </a:t>
            </a:r>
            <a:r>
              <a:rPr lang="en-CA" baseline="0" dirty="0"/>
              <a:t>You may want to differentiate between the role of the competence committee and that of a preceptor: </a:t>
            </a:r>
            <a:r>
              <a:rPr lang="en-CA" dirty="0"/>
              <a:t>The on-the-ground preceptors in the clinic and at the bedside are recording low-stakes observations based on how a resident performs at that moment. They watch and document performance on various EPAs or parts of EPAs. However, preceptors do NOT make final decisions about whether or not a resident has achieved an EPA and whether or not they are ready to progress to the next stage of training – this is the responsibility of the CC.</a:t>
            </a:r>
            <a:endParaRPr lang="en-CA" baseline="0" dirty="0"/>
          </a:p>
        </p:txBody>
      </p:sp>
      <p:sp>
        <p:nvSpPr>
          <p:cNvPr id="4" name="Slide Number Placeholder 3"/>
          <p:cNvSpPr>
            <a:spLocks noGrp="1"/>
          </p:cNvSpPr>
          <p:nvPr>
            <p:ph type="sldNum" sz="quarter" idx="10"/>
          </p:nvPr>
        </p:nvSpPr>
        <p:spPr/>
        <p:txBody>
          <a:bodyPr/>
          <a:lstStyle/>
          <a:p>
            <a:fld id="{8D153803-A8F5-A947-92E7-6D7F51058EF0}" type="slidenum">
              <a:rPr lang="en-US" smtClean="0"/>
              <a:t>14</a:t>
            </a:fld>
            <a:endParaRPr lang="en-US"/>
          </a:p>
        </p:txBody>
      </p:sp>
    </p:spTree>
    <p:extLst>
      <p:ext uri="{BB962C8B-B14F-4D97-AF65-F5344CB8AC3E}">
        <p14:creationId xmlns:p14="http://schemas.microsoft.com/office/powerpoint/2010/main" val="2220964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Competence Committees operate with a growth mindset. This means that committee work is done in a spirit of supporting each trainee to achieve their own individual progression of competence. </a:t>
            </a:r>
          </a:p>
          <a:p>
            <a:endParaRPr lang="en-US" dirty="0"/>
          </a:p>
        </p:txBody>
      </p:sp>
      <p:sp>
        <p:nvSpPr>
          <p:cNvPr id="4" name="Slide Number Placeholder 3"/>
          <p:cNvSpPr>
            <a:spLocks noGrp="1"/>
          </p:cNvSpPr>
          <p:nvPr>
            <p:ph type="sldNum" sz="quarter" idx="10"/>
          </p:nvPr>
        </p:nvSpPr>
        <p:spPr/>
        <p:txBody>
          <a:bodyPr/>
          <a:lstStyle/>
          <a:p>
            <a:fld id="{8D153803-A8F5-A947-92E7-6D7F51058EF0}" type="slidenum">
              <a:rPr lang="en-US" smtClean="0"/>
              <a:t>15</a:t>
            </a:fld>
            <a:endParaRPr lang="en-US"/>
          </a:p>
        </p:txBody>
      </p:sp>
    </p:spTree>
    <p:extLst>
      <p:ext uri="{BB962C8B-B14F-4D97-AF65-F5344CB8AC3E}">
        <p14:creationId xmlns:p14="http://schemas.microsoft.com/office/powerpoint/2010/main" val="2905167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FACILITATOR NOTE: Emphasize that this diagram offers a holistic picture of everything we’re doing with CBD and who’s involved. It’s a great snapshot of CBD.</a:t>
            </a:r>
          </a:p>
          <a:p>
            <a:endParaRPr lang="en-US" baseline="0" dirty="0"/>
          </a:p>
          <a:p>
            <a:r>
              <a:rPr lang="en-US" baseline="0" dirty="0"/>
              <a:t>The CC has a responsibility to track resident’s learning. They synthesize </a:t>
            </a:r>
            <a:r>
              <a:rPr lang="en-US" i="1" baseline="0" dirty="0"/>
              <a:t>all</a:t>
            </a:r>
            <a:r>
              <a:rPr lang="en-US" baseline="0" dirty="0"/>
              <a:t> the information and data in a resident’s portfolio (not only EPA data) and make sense of it. They make decisions around a resident’s progress, then communicate it back to the Residency Program Committee (RPC). The ultimate goal is to provide residents with better training that results in improved patient care.</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Key</a:t>
            </a:r>
            <a:r>
              <a:rPr lang="en-US" b="1" baseline="0" dirty="0"/>
              <a:t> Message: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CC needs to look at all assessment data, not only EPAs.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CC can act as a QA tool for the program as a whole and as a faculty development tool (e.g. Committee members may review their own narrative comments and see opportunity for improvement).</a:t>
            </a:r>
            <a:endParaRPr lang="en-US" dirty="0"/>
          </a:p>
        </p:txBody>
      </p:sp>
      <p:sp>
        <p:nvSpPr>
          <p:cNvPr id="4" name="Slide Number Placeholder 3"/>
          <p:cNvSpPr>
            <a:spLocks noGrp="1"/>
          </p:cNvSpPr>
          <p:nvPr>
            <p:ph type="sldNum" sz="quarter" idx="10"/>
          </p:nvPr>
        </p:nvSpPr>
        <p:spPr/>
        <p:txBody>
          <a:bodyPr/>
          <a:lstStyle/>
          <a:p>
            <a:fld id="{E2739063-9717-42F7-86C4-F56D35A62AD1}" type="slidenum">
              <a:rPr lang="en-US" smtClean="0"/>
              <a:t>16</a:t>
            </a:fld>
            <a:endParaRPr lang="en-US" dirty="0"/>
          </a:p>
        </p:txBody>
      </p:sp>
    </p:spTree>
    <p:extLst>
      <p:ext uri="{BB962C8B-B14F-4D97-AF65-F5344CB8AC3E}">
        <p14:creationId xmlns:p14="http://schemas.microsoft.com/office/powerpoint/2010/main" val="1925692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Apart from EPA achievement (which can be decided by the CC), most CC deliberations lead to recommendations that need to be ratified by the RPC.</a:t>
            </a:r>
          </a:p>
          <a:p>
            <a:endParaRPr lang="en-CA" dirty="0"/>
          </a:p>
          <a:p>
            <a:r>
              <a:rPr lang="en-CA" dirty="0"/>
              <a:t>EPA achievement and recommendations to the RPC are guided by the by a National Competency Framework that is provided by the specialty committee at the Royal College. </a:t>
            </a:r>
          </a:p>
        </p:txBody>
      </p:sp>
      <p:sp>
        <p:nvSpPr>
          <p:cNvPr id="4" name="Slide Number Placeholder 3"/>
          <p:cNvSpPr>
            <a:spLocks noGrp="1"/>
          </p:cNvSpPr>
          <p:nvPr>
            <p:ph type="sldNum" sz="quarter" idx="10"/>
          </p:nvPr>
        </p:nvSpPr>
        <p:spPr/>
        <p:txBody>
          <a:bodyPr/>
          <a:lstStyle/>
          <a:p>
            <a:fld id="{8D153803-A8F5-A947-92E7-6D7F51058EF0}" type="slidenum">
              <a:rPr lang="en-US" smtClean="0"/>
              <a:t>17</a:t>
            </a:fld>
            <a:endParaRPr lang="en-US"/>
          </a:p>
        </p:txBody>
      </p:sp>
    </p:spTree>
    <p:extLst>
      <p:ext uri="{BB962C8B-B14F-4D97-AF65-F5344CB8AC3E}">
        <p14:creationId xmlns:p14="http://schemas.microsoft.com/office/powerpoint/2010/main" val="159362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 most cases the decisions made by the CC need to be ratified by the Residency Program Committee. Each school needs to review this with their PGME office to make sure this matches with their school policy. The CC will make the decision and pass this to the RPC to ratify. The CC may need to monitor and/or suggest individual learning plans based on the deep dive they have done reviewing the resident’s assessment data.</a:t>
            </a:r>
          </a:p>
          <a:p>
            <a:endParaRPr lang="en-US" baseline="0" dirty="0"/>
          </a:p>
          <a:p>
            <a:r>
              <a:rPr lang="en-US" baseline="0" dirty="0"/>
              <a:t>The RPC ratifies decisions relating to:</a:t>
            </a:r>
          </a:p>
          <a:p>
            <a:pPr marL="457200" indent="-457200">
              <a:buFont typeface="Arial" panose="020B0604020202020204" pitchFamily="34" charset="0"/>
              <a:buChar char="•"/>
            </a:pPr>
            <a:r>
              <a:rPr lang="en-US" b="1" dirty="0"/>
              <a:t>promotion</a:t>
            </a:r>
            <a:r>
              <a:rPr lang="en-US" dirty="0"/>
              <a:t> to the next stage of training;</a:t>
            </a:r>
          </a:p>
          <a:p>
            <a:pPr marL="457200" indent="-457200">
              <a:buFont typeface="Arial" panose="020B0604020202020204" pitchFamily="34" charset="0"/>
              <a:buChar char="•"/>
            </a:pPr>
            <a:r>
              <a:rPr lang="en-US" dirty="0"/>
              <a:t>readiness to challenge the Royal College </a:t>
            </a:r>
            <a:r>
              <a:rPr lang="en-US" b="1" dirty="0"/>
              <a:t>examinations</a:t>
            </a:r>
          </a:p>
          <a:p>
            <a:pPr marL="457200" indent="-457200">
              <a:buFont typeface="Arial" panose="020B0604020202020204" pitchFamily="34" charset="0"/>
              <a:buChar char="•"/>
            </a:pPr>
            <a:r>
              <a:rPr lang="en-US" dirty="0"/>
              <a:t>readiness </a:t>
            </a:r>
            <a:r>
              <a:rPr lang="en-US" b="1" dirty="0"/>
              <a:t>to enter independent practice </a:t>
            </a:r>
            <a:r>
              <a:rPr lang="en-US" dirty="0"/>
              <a:t>on completion of the transition to practice stage</a:t>
            </a:r>
          </a:p>
          <a:p>
            <a:pPr marL="457200" indent="-457200">
              <a:buFont typeface="Arial" panose="020B0604020202020204" pitchFamily="34" charset="0"/>
              <a:buChar char="•"/>
            </a:pPr>
            <a:r>
              <a:rPr lang="en-US" dirty="0"/>
              <a:t>review and approval of </a:t>
            </a:r>
            <a:r>
              <a:rPr lang="en-US" b="1" dirty="0"/>
              <a:t>individual learning plans </a:t>
            </a:r>
            <a:r>
              <a:rPr lang="en-US" dirty="0"/>
              <a:t>developed to address areas for improvement;</a:t>
            </a:r>
          </a:p>
          <a:p>
            <a:pPr marL="457200" indent="-457200">
              <a:buFont typeface="Arial" panose="020B0604020202020204" pitchFamily="34" charset="0"/>
              <a:buChar char="•"/>
            </a:pPr>
            <a:r>
              <a:rPr lang="en-US" b="1" dirty="0"/>
              <a:t>outcome of any learning </a:t>
            </a:r>
            <a:r>
              <a:rPr lang="en-US" dirty="0"/>
              <a:t>or improvement plan established for an individual resident.</a:t>
            </a:r>
          </a:p>
          <a:p>
            <a:pPr marL="457200" indent="-457200">
              <a:buFont typeface="Arial" panose="020B0604020202020204" pitchFamily="34" charset="0"/>
              <a:buChar char="•"/>
            </a:pPr>
            <a:r>
              <a:rPr lang="en-US" dirty="0"/>
              <a:t>a trainee that is </a:t>
            </a:r>
            <a:r>
              <a:rPr lang="en-US" b="1" dirty="0"/>
              <a:t>failing to progress </a:t>
            </a:r>
            <a:r>
              <a:rPr lang="en-US" dirty="0"/>
              <a:t>within the program.</a:t>
            </a:r>
            <a:endParaRPr lang="en-US" baseline="0" dirty="0"/>
          </a:p>
        </p:txBody>
      </p:sp>
      <p:sp>
        <p:nvSpPr>
          <p:cNvPr id="4" name="Slide Number Placeholder 3"/>
          <p:cNvSpPr>
            <a:spLocks noGrp="1"/>
          </p:cNvSpPr>
          <p:nvPr>
            <p:ph type="sldNum" sz="quarter" idx="5"/>
          </p:nvPr>
        </p:nvSpPr>
        <p:spPr/>
        <p:txBody>
          <a:bodyPr/>
          <a:lstStyle/>
          <a:p>
            <a:fld id="{8D153803-A8F5-A947-92E7-6D7F51058EF0}" type="slidenum">
              <a:rPr lang="en-US" smtClean="0"/>
              <a:t>18</a:t>
            </a:fld>
            <a:endParaRPr lang="en-US"/>
          </a:p>
        </p:txBody>
      </p:sp>
    </p:spTree>
    <p:extLst>
      <p:ext uri="{BB962C8B-B14F-4D97-AF65-F5344CB8AC3E}">
        <p14:creationId xmlns:p14="http://schemas.microsoft.com/office/powerpoint/2010/main" val="3238220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FOR VIRTUAL DELIVERY: </a:t>
            </a:r>
            <a:r>
              <a:rPr lang="en-CA" dirty="0"/>
              <a:t>Consider creating a poll that will come before this slide. E.g. Which of the following is the responsibility of the CC? Select all that apply.</a:t>
            </a:r>
          </a:p>
          <a:p>
            <a:pPr marL="228600" indent="-228600">
              <a:buFont typeface="+mj-lt"/>
              <a:buAutoNum type="arabicPeriod"/>
            </a:pPr>
            <a:r>
              <a:rPr lang="en-CA" dirty="0"/>
              <a:t>Review resident portfolios</a:t>
            </a:r>
          </a:p>
          <a:p>
            <a:pPr marL="228600" indent="-228600">
              <a:buFont typeface="+mj-lt"/>
              <a:buAutoNum type="arabicPeriod"/>
            </a:pPr>
            <a:r>
              <a:rPr lang="en-CA" dirty="0"/>
              <a:t>Advise on individual learner needs</a:t>
            </a:r>
          </a:p>
          <a:p>
            <a:pPr marL="228600" indent="-228600">
              <a:buFont typeface="+mj-lt"/>
              <a:buAutoNum type="arabicPeriod"/>
            </a:pPr>
            <a:r>
              <a:rPr lang="en-CA" dirty="0"/>
              <a:t>Advise on issues of curriculum or assessment</a:t>
            </a:r>
          </a:p>
          <a:p>
            <a:pPr marL="228600" indent="-228600">
              <a:buFont typeface="+mj-lt"/>
              <a:buAutoNum type="arabicPeriod"/>
            </a:pPr>
            <a:r>
              <a:rPr lang="en-CA" dirty="0"/>
              <a:t>Set residency curriculum and improvements (not CC; RPC)</a:t>
            </a:r>
          </a:p>
          <a:p>
            <a:pPr marL="228600" indent="-228600">
              <a:buFont typeface="+mj-lt"/>
              <a:buAutoNum type="arabicPeriod"/>
            </a:pPr>
            <a:endParaRPr lang="en-CA" dirty="0"/>
          </a:p>
          <a:p>
            <a:endParaRPr lang="en-CA" dirty="0"/>
          </a:p>
          <a:p>
            <a:r>
              <a:rPr lang="en-CA" dirty="0"/>
              <a:t>Sometimes, in smaller programs especially, there may be overlap in the roles of the CC and the RPC, so let’s highlight a few of the differences between the functions of these committees. The CC does a detailed review of the resident portfolio, making recommendations to the PD and the RPC. The RPC on the other hand is going to ratify these decisions and recommendations from the CC.</a:t>
            </a:r>
          </a:p>
          <a:p>
            <a:endParaRPr lang="en-CA" dirty="0"/>
          </a:p>
          <a:p>
            <a:r>
              <a:rPr lang="en-CA" dirty="0"/>
              <a:t>The CC will advise on individual learning needs that become apparent as they review the assessment data, but it is the RPC that will ultimately set the learning plans for the resident and the residency curriculum as a whole. The RPC may delegate some of these tasks, but this is how we see the responsibilities divided. The CC may also begin to see patterns when reviewing data, and may note deficiencies in the curriculum or problems with the assessment strategy itself. For example, if no residents are achieving a particular EPA, they may advise that there needs to be an adjustment to the overall curriculum to ensure that these opportunities are present. But it is the RPC who is ultimately responsible for curriculum program review and evaluation.</a:t>
            </a:r>
          </a:p>
        </p:txBody>
      </p:sp>
      <p:sp>
        <p:nvSpPr>
          <p:cNvPr id="4" name="Slide Number Placeholder 3"/>
          <p:cNvSpPr>
            <a:spLocks noGrp="1"/>
          </p:cNvSpPr>
          <p:nvPr>
            <p:ph type="sldNum" sz="quarter" idx="10"/>
          </p:nvPr>
        </p:nvSpPr>
        <p:spPr/>
        <p:txBody>
          <a:bodyPr/>
          <a:lstStyle/>
          <a:p>
            <a:fld id="{8D153803-A8F5-A947-92E7-6D7F51058EF0}" type="slidenum">
              <a:rPr lang="en-US" smtClean="0"/>
              <a:t>19</a:t>
            </a:fld>
            <a:endParaRPr lang="en-US"/>
          </a:p>
        </p:txBody>
      </p:sp>
    </p:spTree>
    <p:extLst>
      <p:ext uri="{BB962C8B-B14F-4D97-AF65-F5344CB8AC3E}">
        <p14:creationId xmlns:p14="http://schemas.microsoft.com/office/powerpoint/2010/main" val="1593629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2</a:t>
            </a:fld>
            <a:endParaRPr lang="en-US"/>
          </a:p>
        </p:txBody>
      </p:sp>
    </p:spTree>
    <p:extLst>
      <p:ext uri="{BB962C8B-B14F-4D97-AF65-F5344CB8AC3E}">
        <p14:creationId xmlns:p14="http://schemas.microsoft.com/office/powerpoint/2010/main" val="2668127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series of slides focuses</a:t>
            </a:r>
            <a:r>
              <a:rPr lang="en-US" baseline="0" dirty="0"/>
              <a:t> on practical advice for setting up a competence committee.</a:t>
            </a:r>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20</a:t>
            </a:fld>
            <a:endParaRPr lang="en-US"/>
          </a:p>
        </p:txBody>
      </p:sp>
    </p:spTree>
    <p:extLst>
      <p:ext uri="{BB962C8B-B14F-4D97-AF65-F5344CB8AC3E}">
        <p14:creationId xmlns:p14="http://schemas.microsoft.com/office/powerpoint/2010/main" val="316645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there is lots of flexibility,</a:t>
            </a:r>
            <a:r>
              <a:rPr lang="en-US" baseline="0" dirty="0"/>
              <a:t> the Royal College has provided some guidelines for your reference, available on their website. </a:t>
            </a:r>
            <a:r>
              <a:rPr lang="en-US" dirty="0"/>
              <a:t>The Terms of Reference</a:t>
            </a:r>
            <a:r>
              <a:rPr lang="en-US" baseline="0" dirty="0"/>
              <a:t> can help you identify who should be on the committee, how often the committee should meet and how the meetings will run. </a:t>
            </a:r>
            <a:r>
              <a:rPr lang="en-US" sz="1200" dirty="0"/>
              <a:t>These Terms of Reference can be used/modified for your local committee based on your local context. For example, modifications may be made around membership, decision-making process, etc. It’s recommended that you check in with your PGME office to make sure guidelines can work in your local context. Each program must document their plans for decision-making and how decisions will be communicated to residents and faculty so that the processes are transparent to all.</a:t>
            </a:r>
            <a:endParaRPr lang="en-US" baseline="0" dirty="0"/>
          </a:p>
        </p:txBody>
      </p:sp>
      <p:sp>
        <p:nvSpPr>
          <p:cNvPr id="4" name="Slide Number Placeholder 3"/>
          <p:cNvSpPr>
            <a:spLocks noGrp="1"/>
          </p:cNvSpPr>
          <p:nvPr>
            <p:ph type="sldNum" sz="quarter" idx="10"/>
          </p:nvPr>
        </p:nvSpPr>
        <p:spPr/>
        <p:txBody>
          <a:bodyPr/>
          <a:lstStyle/>
          <a:p>
            <a:fld id="{E2739063-9717-42F7-86C4-F56D35A62AD1}" type="slidenum">
              <a:rPr lang="en-US" smtClean="0"/>
              <a:t>21</a:t>
            </a:fld>
            <a:endParaRPr lang="en-US" dirty="0"/>
          </a:p>
        </p:txBody>
      </p:sp>
    </p:spTree>
    <p:extLst>
      <p:ext uri="{BB962C8B-B14F-4D97-AF65-F5344CB8AC3E}">
        <p14:creationId xmlns:p14="http://schemas.microsoft.com/office/powerpoint/2010/main" val="2791622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035108"/>
          </a:xfrm>
        </p:spPr>
        <p:txBody>
          <a:bodyPr/>
          <a:lstStyle/>
          <a:p>
            <a:r>
              <a:rPr lang="en-US" dirty="0"/>
              <a:t>The subcommittee of the RPC </a:t>
            </a:r>
            <a:r>
              <a:rPr lang="en-US" b="1" dirty="0"/>
              <a:t>Members</a:t>
            </a:r>
            <a:r>
              <a:rPr lang="en-US" dirty="0"/>
              <a:t> may be same or different than RPC. It’s important to </a:t>
            </a:r>
            <a:r>
              <a:rPr lang="en-US" b="0" i="0" u="none" strike="noStrike" kern="1200" baseline="0" dirty="0">
                <a:solidFill>
                  <a:schemeClr val="tx1"/>
                </a:solidFill>
                <a:latin typeface="+mn-lt"/>
                <a:ea typeface="+mn-ea"/>
                <a:cs typeface="+mn-cs"/>
              </a:rPr>
              <a:t>recruit people with diverse opinions, skills, and experiences to provide broad expertise and distribute knowledge of CC work throughout the training program.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Membership recommendations: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Minimum 1 Faculty per 8-10 residents; minimum 3 members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Chair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Program Director* (privy to informal information/context, potential imposed hierarchy); the</a:t>
            </a:r>
            <a:r>
              <a:rPr lang="en-US" baseline="0" dirty="0"/>
              <a:t> PD doesn’t have to be there, but it is recommended. </a:t>
            </a:r>
            <a:r>
              <a:rPr lang="en-US" b="1" baseline="0" dirty="0"/>
              <a:t>Tip: </a:t>
            </a:r>
            <a:r>
              <a:rPr lang="en-US" baseline="0" dirty="0"/>
              <a:t>Have the PD speak last so as not to sway the decision.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Program administrator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FACILITATOR NOTE: </a:t>
            </a:r>
            <a:r>
              <a:rPr lang="en-US" baseline="0" dirty="0"/>
              <a:t>Facilitate a brief discussion on the following: </a:t>
            </a:r>
            <a:r>
              <a:rPr lang="en-US" dirty="0"/>
              <a:t>Royal College does </a:t>
            </a:r>
            <a:r>
              <a:rPr lang="en-US" i="1" dirty="0"/>
              <a:t>not</a:t>
            </a:r>
            <a:r>
              <a:rPr lang="en-US" dirty="0"/>
              <a:t> recommend</a:t>
            </a:r>
            <a:r>
              <a:rPr lang="en-US" baseline="0" dirty="0"/>
              <a:t> having residents. What do </a:t>
            </a:r>
            <a:r>
              <a:rPr lang="en-US" i="1" baseline="0" dirty="0"/>
              <a:t>you</a:t>
            </a:r>
            <a:r>
              <a:rPr lang="en-US" baseline="0" dirty="0"/>
              <a:t> think?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r>
              <a:rPr lang="en-CA" b="1" dirty="0"/>
              <a:t>FOR VIRTUAL DELIVERY: </a:t>
            </a:r>
            <a:r>
              <a:rPr lang="en-CA" b="0" dirty="0"/>
              <a:t>Take answers via chat or audio.</a:t>
            </a:r>
            <a:endParaRPr lang="en-US" b="0" dirty="0"/>
          </a:p>
          <a:p>
            <a:endParaRPr lang="en-US" b="1" dirty="0"/>
          </a:p>
          <a:p>
            <a:r>
              <a:rPr lang="en-US" b="1" dirty="0"/>
              <a:t>Other tips:</a:t>
            </a:r>
          </a:p>
          <a:p>
            <a:pPr marL="171450" indent="-171450">
              <a:buFont typeface="Arial" panose="020B0604020202020204" pitchFamily="34" charset="0"/>
              <a:buChar char="•"/>
            </a:pPr>
            <a:r>
              <a:rPr lang="en-US" dirty="0"/>
              <a:t>Assign primary reviewers prior to the meetings. Primary</a:t>
            </a:r>
            <a:r>
              <a:rPr lang="en-US" baseline="0" dirty="0"/>
              <a:t> reviewers may be </a:t>
            </a:r>
            <a:r>
              <a:rPr lang="en-US" dirty="0"/>
              <a:t>an Academic Advisor or a Competence Committee member.</a:t>
            </a:r>
          </a:p>
          <a:p>
            <a:pPr marL="171450" indent="-171450">
              <a:buFont typeface="Arial" panose="020B0604020202020204" pitchFamily="34" charset="0"/>
              <a:buChar char="•"/>
            </a:pPr>
            <a:r>
              <a:rPr lang="en-US" dirty="0"/>
              <a:t>Assign a maximum of 3-5 residents per primary reviewer.</a:t>
            </a:r>
          </a:p>
          <a:p>
            <a:pPr marL="171450" indent="-171450">
              <a:buFont typeface="Arial" panose="020B0604020202020204" pitchFamily="34" charset="0"/>
              <a:buChar char="•"/>
            </a:pPr>
            <a:r>
              <a:rPr lang="en-US" dirty="0"/>
              <a:t>Set term limits</a:t>
            </a:r>
            <a:r>
              <a:rPr lang="en-US" baseline="0" dirty="0"/>
              <a:t> for CC members and r</a:t>
            </a:r>
            <a:r>
              <a:rPr lang="en-US" b="0" i="0" u="none" strike="noStrike" kern="1200" baseline="0" dirty="0">
                <a:solidFill>
                  <a:schemeClr val="tx1"/>
                </a:solidFill>
                <a:latin typeface="+mn-lt"/>
                <a:ea typeface="+mn-ea"/>
                <a:cs typeface="+mn-cs"/>
              </a:rPr>
              <a:t>otate member positions. This can create a pipeline for new opinions.</a:t>
            </a:r>
          </a:p>
        </p:txBody>
      </p:sp>
      <p:sp>
        <p:nvSpPr>
          <p:cNvPr id="4" name="Slide Number Placeholder 3"/>
          <p:cNvSpPr>
            <a:spLocks noGrp="1"/>
          </p:cNvSpPr>
          <p:nvPr>
            <p:ph type="sldNum" sz="quarter" idx="5"/>
          </p:nvPr>
        </p:nvSpPr>
        <p:spPr/>
        <p:txBody>
          <a:bodyPr/>
          <a:lstStyle/>
          <a:p>
            <a:fld id="{8D153803-A8F5-A947-92E7-6D7F51058EF0}" type="slidenum">
              <a:rPr lang="en-US" smtClean="0"/>
              <a:t>22</a:t>
            </a:fld>
            <a:endParaRPr lang="en-US"/>
          </a:p>
        </p:txBody>
      </p:sp>
    </p:spTree>
    <p:extLst>
      <p:ext uri="{BB962C8B-B14F-4D97-AF65-F5344CB8AC3E}">
        <p14:creationId xmlns:p14="http://schemas.microsoft.com/office/powerpoint/2010/main" val="787480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
                <a:schemeClr val="dk1"/>
              </a:buClr>
              <a:buSzPts val="1100"/>
              <a:buFontTx/>
              <a:buNone/>
              <a:tabLst/>
              <a:defRPr/>
            </a:pPr>
            <a:r>
              <a:rPr lang="en-US" sz="1200" kern="1200" dirty="0">
                <a:solidFill>
                  <a:schemeClr val="tx1"/>
                </a:solidFill>
                <a:effectLst/>
                <a:latin typeface="+mn-lt"/>
                <a:ea typeface="+mn-ea"/>
                <a:cs typeface="+mn-cs"/>
              </a:rPr>
              <a:t>The competence committee will review each resident on a regular basis, at each stage of training and typically at least twice a year depending on the size of a program. The idea is to provide a transparent process for reviewing all assessment data, and to make sure that all learners actually achieve the requirements of a discipline. Often we’ve presumed that this was happening in our system and have relied on high-stakes exams as checks, but in CBD we’ll be checking regularly to make sure all requirements are met. The CC will review both the quantitative data of exam scores, and qualitative assessment data such as narrative comments and reflections from the residents. This review may provide recommendations for future learning activities depending on the structure at your school.</a:t>
            </a:r>
            <a:endParaRPr lang="en-CA" dirty="0"/>
          </a:p>
        </p:txBody>
      </p:sp>
      <p:sp>
        <p:nvSpPr>
          <p:cNvPr id="4" name="Slide Number Placeholder 3"/>
          <p:cNvSpPr>
            <a:spLocks noGrp="1"/>
          </p:cNvSpPr>
          <p:nvPr>
            <p:ph type="sldNum" sz="quarter" idx="10"/>
          </p:nvPr>
        </p:nvSpPr>
        <p:spPr/>
        <p:txBody>
          <a:bodyPr/>
          <a:lstStyle/>
          <a:p>
            <a:fld id="{8D153803-A8F5-A947-92E7-6D7F51058EF0}" type="slidenum">
              <a:rPr lang="en-US" smtClean="0"/>
              <a:t>23</a:t>
            </a:fld>
            <a:endParaRPr lang="en-US"/>
          </a:p>
        </p:txBody>
      </p:sp>
    </p:spTree>
    <p:extLst>
      <p:ext uri="{BB962C8B-B14F-4D97-AF65-F5344CB8AC3E}">
        <p14:creationId xmlns:p14="http://schemas.microsoft.com/office/powerpoint/2010/main" val="3218196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 </a:t>
            </a:r>
            <a:r>
              <a:rPr lang="en-US" dirty="0"/>
              <a:t>This slide visually demonstrates that the CC communicates recommendations to the resident and the RPC. The PGME also needs to be informed (and this is up to the CC to discuss who will communicate with the PGME).</a:t>
            </a:r>
          </a:p>
        </p:txBody>
      </p:sp>
      <p:sp>
        <p:nvSpPr>
          <p:cNvPr id="4" name="Slide Number Placeholder 3"/>
          <p:cNvSpPr>
            <a:spLocks noGrp="1"/>
          </p:cNvSpPr>
          <p:nvPr>
            <p:ph type="sldNum" sz="quarter" idx="5"/>
          </p:nvPr>
        </p:nvSpPr>
        <p:spPr/>
        <p:txBody>
          <a:bodyPr/>
          <a:lstStyle/>
          <a:p>
            <a:fld id="{2D9E6494-AFFC-FE46-8CA3-2FC26414D6E0}" type="slidenum">
              <a:rPr lang="en-US" smtClean="0"/>
              <a:t>24</a:t>
            </a:fld>
            <a:endParaRPr lang="en-US"/>
          </a:p>
        </p:txBody>
      </p:sp>
    </p:spTree>
    <p:extLst>
      <p:ext uri="{BB962C8B-B14F-4D97-AF65-F5344CB8AC3E}">
        <p14:creationId xmlns:p14="http://schemas.microsoft.com/office/powerpoint/2010/main" val="3301268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 </a:t>
            </a:r>
            <a:r>
              <a:rPr lang="en-US" sz="1200" kern="1200" dirty="0">
                <a:solidFill>
                  <a:schemeClr val="tx1"/>
                </a:solidFill>
                <a:effectLst/>
                <a:latin typeface="+mn-lt"/>
                <a:ea typeface="+mn-ea"/>
                <a:cs typeface="+mn-cs"/>
              </a:rPr>
              <a:t>These questions are intended to prompt the audience to discuss these questions with their local RPC (in smaller programs where RPC and CC membership are similar may not want/need full details to ratify recommendations).</a:t>
            </a:r>
          </a:p>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25</a:t>
            </a:fld>
            <a:endParaRPr lang="en-US"/>
          </a:p>
        </p:txBody>
      </p:sp>
    </p:spTree>
    <p:extLst>
      <p:ext uri="{BB962C8B-B14F-4D97-AF65-F5344CB8AC3E}">
        <p14:creationId xmlns:p14="http://schemas.microsoft.com/office/powerpoint/2010/main" val="1968390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shows that i</a:t>
            </a:r>
            <a:r>
              <a:rPr lang="en-US" sz="1200" b="0" i="0" kern="1200" dirty="0">
                <a:solidFill>
                  <a:schemeClr val="tx1"/>
                </a:solidFill>
                <a:effectLst/>
                <a:latin typeface="+mn-lt"/>
                <a:ea typeface="+mn-ea"/>
                <a:cs typeface="+mn-cs"/>
              </a:rPr>
              <a:t>f a learner’s status is not progressing as expected, progress is accelerated, failing to progress or inactive then the PG Dean needs to be aware. If the learner is progressing as expected but is eligible for the Royal College exam or is eligible for Royal College certification the PG Dean is also notified.</a:t>
            </a:r>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26</a:t>
            </a:fld>
            <a:endParaRPr lang="en-US"/>
          </a:p>
        </p:txBody>
      </p:sp>
    </p:spTree>
    <p:extLst>
      <p:ext uri="{BB962C8B-B14F-4D97-AF65-F5344CB8AC3E}">
        <p14:creationId xmlns:p14="http://schemas.microsoft.com/office/powerpoint/2010/main" val="2347927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 </a:t>
            </a:r>
            <a:r>
              <a:rPr lang="en-US" sz="1200" kern="1200" dirty="0">
                <a:solidFill>
                  <a:schemeClr val="tx1"/>
                </a:solidFill>
                <a:effectLst/>
                <a:latin typeface="+mn-lt"/>
                <a:ea typeface="+mn-ea"/>
                <a:cs typeface="+mn-cs"/>
              </a:rPr>
              <a:t>These questions are prompts for reflection, and will need to be determined locally.</a:t>
            </a:r>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27</a:t>
            </a:fld>
            <a:endParaRPr lang="en-US"/>
          </a:p>
        </p:txBody>
      </p:sp>
    </p:spTree>
    <p:extLst>
      <p:ext uri="{BB962C8B-B14F-4D97-AF65-F5344CB8AC3E}">
        <p14:creationId xmlns:p14="http://schemas.microsoft.com/office/powerpoint/2010/main" val="2276308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the growth mindset philosophy championed by Carol Dweck, the idea of programmatic assessment which stems from Cees Van Der Vleuten is one which lends itself well to CC. It is not directed solely summative assessment but can p</a:t>
            </a:r>
            <a:r>
              <a:rPr lang="en-US" sz="1200" b="0" i="0" u="none" strike="noStrike" kern="1200" baseline="0" dirty="0">
                <a:solidFill>
                  <a:schemeClr val="tx1"/>
                </a:solidFill>
                <a:latin typeface="+mn-lt"/>
                <a:ea typeface="+mn-ea"/>
                <a:cs typeface="+mn-cs"/>
              </a:rPr>
              <a:t>roviding formative feedback to learners, assessors, and the program.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Resource: </a:t>
            </a:r>
            <a:r>
              <a:rPr lang="en-US" sz="1200" b="0" i="0" u="none" strike="noStrike" kern="1200" dirty="0">
                <a:solidFill>
                  <a:schemeClr val="tx1"/>
                </a:solidFill>
                <a:effectLst/>
                <a:latin typeface="+mn-lt"/>
                <a:ea typeface="+mn-ea"/>
                <a:cs typeface="+mn-cs"/>
                <a:hlinkClick r:id="rId3"/>
              </a:rPr>
              <a:t>Sharing is Caring</a:t>
            </a:r>
            <a:r>
              <a:rPr lang="en-US" sz="1200" b="0" i="0" u="none" strike="noStrike" kern="1200" dirty="0">
                <a:solidFill>
                  <a:schemeClr val="tx1"/>
                </a:solidFill>
                <a:effectLst/>
                <a:latin typeface="+mn-lt"/>
                <a:ea typeface="+mn-ea"/>
                <a:cs typeface="+mn-cs"/>
              </a:rPr>
              <a:t> (</a:t>
            </a:r>
            <a:r>
              <a:rPr lang="en-US" dirty="0"/>
              <a:t>http://teamsteppswpg.blogspot.com/2015/02/sharing-is-caring.html) </a:t>
            </a:r>
          </a:p>
          <a:p>
            <a:endParaRPr lang="en-US" dirty="0"/>
          </a:p>
        </p:txBody>
      </p:sp>
      <p:sp>
        <p:nvSpPr>
          <p:cNvPr id="4" name="Slide Number Placeholder 3"/>
          <p:cNvSpPr>
            <a:spLocks noGrp="1"/>
          </p:cNvSpPr>
          <p:nvPr>
            <p:ph type="sldNum" sz="quarter" idx="5"/>
          </p:nvPr>
        </p:nvSpPr>
        <p:spPr/>
        <p:txBody>
          <a:bodyPr/>
          <a:lstStyle/>
          <a:p>
            <a:fld id="{8D153803-A8F5-A947-92E7-6D7F51058EF0}" type="slidenum">
              <a:rPr lang="en-US" smtClean="0"/>
              <a:t>28</a:t>
            </a:fld>
            <a:endParaRPr lang="en-US"/>
          </a:p>
        </p:txBody>
      </p:sp>
    </p:spTree>
    <p:extLst>
      <p:ext uri="{BB962C8B-B14F-4D97-AF65-F5344CB8AC3E}">
        <p14:creationId xmlns:p14="http://schemas.microsoft.com/office/powerpoint/2010/main" val="2453060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D9E6494-AFFC-FE46-8CA3-2FC26414D6E0}" type="slidenum">
              <a:rPr lang="en-US" smtClean="0"/>
              <a:t>29</a:t>
            </a:fld>
            <a:endParaRPr lang="en-US"/>
          </a:p>
        </p:txBody>
      </p:sp>
    </p:spTree>
    <p:extLst>
      <p:ext uri="{BB962C8B-B14F-4D97-AF65-F5344CB8AC3E}">
        <p14:creationId xmlns:p14="http://schemas.microsoft.com/office/powerpoint/2010/main" val="1306970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D9E6494-AFFC-FE46-8CA3-2FC26414D6E0}" type="slidenum">
              <a:rPr lang="en-US" smtClean="0"/>
              <a:t>3</a:t>
            </a:fld>
            <a:endParaRPr lang="en-US"/>
          </a:p>
        </p:txBody>
      </p:sp>
    </p:spTree>
    <p:extLst>
      <p:ext uri="{BB962C8B-B14F-4D97-AF65-F5344CB8AC3E}">
        <p14:creationId xmlns:p14="http://schemas.microsoft.com/office/powerpoint/2010/main" val="24570855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
                <a:schemeClr val="dk1"/>
              </a:buClr>
              <a:buSzPts val="1100"/>
              <a:buFontTx/>
              <a:buNone/>
              <a:tabLst/>
              <a:defRPr/>
            </a:pPr>
            <a:r>
              <a:rPr lang="en-CA" b="0" dirty="0"/>
              <a:t>Setting an agenda is important, but it’s also important to appoint someone to record the meeting minutes. At the outset of the meeting you’ll want to check for initial comments or questions, remind members of confidentiality, and ask about any conflicts of interest with regard to the residents that are going to be reviewed.</a:t>
            </a:r>
          </a:p>
          <a:p>
            <a:pPr marL="0" marR="0" lvl="0" indent="0" algn="l" defTabSz="914400" rtl="0" eaLnBrk="1" fontAlgn="auto" latinLnBrk="0" hangingPunct="1">
              <a:lnSpc>
                <a:spcPct val="115000"/>
              </a:lnSpc>
              <a:spcBef>
                <a:spcPts val="0"/>
              </a:spcBef>
              <a:spcAft>
                <a:spcPts val="0"/>
              </a:spcAft>
              <a:buClr>
                <a:schemeClr val="dk1"/>
              </a:buClr>
              <a:buSzPts val="1100"/>
              <a:buFontTx/>
              <a:buNone/>
              <a:tabLst/>
              <a:defRPr/>
            </a:pPr>
            <a:endParaRPr lang="en-CA" b="0" dirty="0"/>
          </a:p>
          <a:p>
            <a:pPr marL="0" marR="0" lvl="0" indent="0" algn="l" defTabSz="914400" rtl="0" eaLnBrk="1" fontAlgn="auto" latinLnBrk="0" hangingPunct="1">
              <a:lnSpc>
                <a:spcPct val="115000"/>
              </a:lnSpc>
              <a:spcBef>
                <a:spcPts val="0"/>
              </a:spcBef>
              <a:spcAft>
                <a:spcPts val="0"/>
              </a:spcAft>
              <a:buClr>
                <a:schemeClr val="dk1"/>
              </a:buClr>
              <a:buSzPts val="1100"/>
              <a:buFontTx/>
              <a:buNone/>
              <a:tabLst/>
              <a:defRPr/>
            </a:pPr>
            <a:r>
              <a:rPr lang="en-CA" b="0" dirty="0"/>
              <a:t>The </a:t>
            </a:r>
            <a:r>
              <a:rPr lang="en-CA" b="1" dirty="0"/>
              <a:t>primary reviewer</a:t>
            </a:r>
            <a:r>
              <a:rPr lang="en-CA" dirty="0"/>
              <a:t> will then present a summary of the portfolio, benchmarked against specialty guidelines and provide a recommendation on learner status</a:t>
            </a:r>
            <a:endParaRPr lang="en-US" dirty="0"/>
          </a:p>
          <a:p>
            <a:pPr lvl="0">
              <a:lnSpc>
                <a:spcPct val="115000"/>
              </a:lnSpc>
              <a:buClr>
                <a:schemeClr val="dk1"/>
              </a:buClr>
              <a:buSzPts val="1100"/>
            </a:pPr>
            <a:endParaRPr lang="en-CA" dirty="0">
              <a:solidFill>
                <a:schemeClr val="dk1"/>
              </a:solidFill>
              <a:ea typeface="Calibri"/>
              <a:cs typeface="Calibri"/>
              <a:sym typeface="Calibri"/>
            </a:endParaRPr>
          </a:p>
          <a:p>
            <a:pPr lvl="0">
              <a:lnSpc>
                <a:spcPct val="115000"/>
              </a:lnSpc>
              <a:buClr>
                <a:schemeClr val="dk1"/>
              </a:buClr>
              <a:buSzPts val="1100"/>
            </a:pPr>
            <a:r>
              <a:rPr lang="en-CA" dirty="0">
                <a:solidFill>
                  <a:schemeClr val="dk1"/>
                </a:solidFill>
                <a:ea typeface="Calibri"/>
                <a:cs typeface="Calibri"/>
                <a:sym typeface="Calibri"/>
              </a:rPr>
              <a:t>Your PA needs to create an agenda on ePortfolio for members to be able to view residents files</a:t>
            </a:r>
          </a:p>
          <a:p>
            <a:pPr lvl="0">
              <a:lnSpc>
                <a:spcPct val="115000"/>
              </a:lnSpc>
              <a:buClr>
                <a:schemeClr val="dk1"/>
              </a:buClr>
              <a:buSzPts val="1100"/>
            </a:pPr>
            <a:r>
              <a:rPr lang="en-CA" dirty="0">
                <a:solidFill>
                  <a:schemeClr val="dk1"/>
                </a:solidFill>
                <a:ea typeface="Calibri"/>
                <a:cs typeface="Calibri"/>
                <a:sym typeface="Calibri"/>
              </a:rPr>
              <a:t>*Recommend sharing with residents after RPC ratify the suggestions and so timing these meetings so that CC right before RPC is important</a:t>
            </a:r>
          </a:p>
          <a:p>
            <a:pPr lvl="0"/>
            <a:endParaRPr lang="en-CA" dirty="0"/>
          </a:p>
          <a:p>
            <a:endParaRPr lang="en-CA" dirty="0"/>
          </a:p>
        </p:txBody>
      </p:sp>
      <p:sp>
        <p:nvSpPr>
          <p:cNvPr id="4" name="Slide Number Placeholder 3"/>
          <p:cNvSpPr>
            <a:spLocks noGrp="1"/>
          </p:cNvSpPr>
          <p:nvPr>
            <p:ph type="sldNum" sz="quarter" idx="10"/>
          </p:nvPr>
        </p:nvSpPr>
        <p:spPr/>
        <p:txBody>
          <a:bodyPr/>
          <a:lstStyle/>
          <a:p>
            <a:fld id="{8D153803-A8F5-A947-92E7-6D7F51058EF0}" type="slidenum">
              <a:rPr lang="en-US" smtClean="0"/>
              <a:t>30</a:t>
            </a:fld>
            <a:endParaRPr lang="en-US"/>
          </a:p>
        </p:txBody>
      </p:sp>
    </p:spTree>
    <p:extLst>
      <p:ext uri="{BB962C8B-B14F-4D97-AF65-F5344CB8AC3E}">
        <p14:creationId xmlns:p14="http://schemas.microsoft.com/office/powerpoint/2010/main" val="15936290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This should kickstart a discussion among committee members about the </a:t>
            </a:r>
            <a:r>
              <a:rPr lang="en-CA" b="0" dirty="0"/>
              <a:t>resident’s progress, and it might be that the primary data (individual assessments) needs to be reviewed. While individual assessments are the responsibility of the primary reviewer, during committee discussions, you may need to go back to some of this data to look at some of the outlier assessments.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lvl="0"/>
            <a:r>
              <a:rPr lang="en-CA" dirty="0"/>
              <a:t>Recommendation will be made to the RPC regarding decisions:</a:t>
            </a:r>
            <a:endParaRPr lang="en-US" dirty="0"/>
          </a:p>
          <a:p>
            <a:pPr marL="171450" lvl="0" indent="-171450">
              <a:buFont typeface="Arial" panose="020B0604020202020204" pitchFamily="34" charset="0"/>
              <a:buChar char="•"/>
            </a:pPr>
            <a:r>
              <a:rPr lang="en-CA" dirty="0"/>
              <a:t>Progress (As expected, accelerated, concerns)</a:t>
            </a:r>
            <a:endParaRPr lang="en-US" dirty="0"/>
          </a:p>
          <a:p>
            <a:pPr marL="171450" lvl="0" indent="-171450">
              <a:buFont typeface="Arial" panose="020B0604020202020204" pitchFamily="34" charset="0"/>
              <a:buChar char="•"/>
            </a:pPr>
            <a:r>
              <a:rPr lang="en-CA" dirty="0"/>
              <a:t>EPA achievement</a:t>
            </a:r>
            <a:endParaRPr lang="en-US" dirty="0"/>
          </a:p>
          <a:p>
            <a:pPr marL="171450" lvl="0" indent="-171450">
              <a:buFont typeface="Arial" panose="020B0604020202020204" pitchFamily="34" charset="0"/>
              <a:buChar char="•"/>
            </a:pPr>
            <a:r>
              <a:rPr lang="en-CA" dirty="0"/>
              <a:t>Promotion, as appropriate</a:t>
            </a:r>
            <a:endParaRPr lang="en-US" dirty="0"/>
          </a:p>
          <a:p>
            <a:pPr marL="171450" lvl="0" indent="-171450">
              <a:buFont typeface="Arial" panose="020B0604020202020204" pitchFamily="34" charset="0"/>
              <a:buChar char="•"/>
            </a:pPr>
            <a:r>
              <a:rPr lang="en-CA" dirty="0"/>
              <a:t>Degree of RPC review needed (‘minimal’ vs ‘in depth’)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The committee may suggest/develop a </a:t>
            </a:r>
            <a:r>
              <a:rPr lang="en-CA" b="1" dirty="0"/>
              <a:t>learning plan</a:t>
            </a:r>
            <a:r>
              <a:rPr lang="en-CA" dirty="0"/>
              <a:t> for the resident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dirty="0"/>
              <a:t>The plan to communicate results</a:t>
            </a:r>
            <a:r>
              <a:rPr lang="en-CA" dirty="0"/>
              <a:t> to the learner must be clear</a:t>
            </a:r>
          </a:p>
        </p:txBody>
      </p:sp>
      <p:sp>
        <p:nvSpPr>
          <p:cNvPr id="4" name="Slide Number Placeholder 3"/>
          <p:cNvSpPr>
            <a:spLocks noGrp="1"/>
          </p:cNvSpPr>
          <p:nvPr>
            <p:ph type="sldNum" sz="quarter" idx="10"/>
          </p:nvPr>
        </p:nvSpPr>
        <p:spPr/>
        <p:txBody>
          <a:bodyPr/>
          <a:lstStyle/>
          <a:p>
            <a:fld id="{8D153803-A8F5-A947-92E7-6D7F51058EF0}" type="slidenum">
              <a:rPr lang="en-US" smtClean="0"/>
              <a:t>31</a:t>
            </a:fld>
            <a:endParaRPr lang="en-US"/>
          </a:p>
        </p:txBody>
      </p:sp>
    </p:spTree>
    <p:extLst>
      <p:ext uri="{BB962C8B-B14F-4D97-AF65-F5344CB8AC3E}">
        <p14:creationId xmlns:p14="http://schemas.microsoft.com/office/powerpoint/2010/main" val="15936290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FOR VIRTUAL DELIVERY:</a:t>
            </a:r>
            <a:r>
              <a:rPr lang="en-CA" sz="1200" kern="1200" dirty="0">
                <a:solidFill>
                  <a:schemeClr val="tx1"/>
                </a:solidFill>
                <a:effectLst/>
                <a:latin typeface="+mn-lt"/>
                <a:ea typeface="+mn-ea"/>
                <a:cs typeface="+mn-cs"/>
              </a:rPr>
              <a:t> Consider creating a poll that will come before this slide.</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E.g. What is the role of the primary reviewer? Select all that apply.</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Give an opening statement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Present relevant and supportive data</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Highlight patterns and outlier assessments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Inform group discussion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Build consensus (not true – typically the role of the chair)</a:t>
            </a:r>
          </a:p>
          <a:p>
            <a:pPr marL="0" lvl="0" indent="0">
              <a:spcBef>
                <a:spcPts val="0"/>
              </a:spcBef>
              <a:buSzPts val="2800"/>
            </a:pPr>
            <a:endParaRPr lang="en-CA" dirty="0"/>
          </a:p>
          <a:p>
            <a:pPr marL="0" lvl="0" indent="0">
              <a:spcBef>
                <a:spcPts val="0"/>
              </a:spcBef>
              <a:buSzPts val="2800"/>
            </a:pPr>
            <a:r>
              <a:rPr lang="en-CA" dirty="0"/>
              <a:t>The primary reviewer will:</a:t>
            </a:r>
          </a:p>
          <a:p>
            <a:pPr marL="0" lvl="0" indent="0">
              <a:spcBef>
                <a:spcPts val="0"/>
              </a:spcBef>
              <a:buSzPts val="2800"/>
            </a:pPr>
            <a:endParaRPr lang="en-CA" dirty="0"/>
          </a:p>
          <a:p>
            <a:pPr marL="171450" lvl="0" indent="-171450">
              <a:spcBef>
                <a:spcPts val="0"/>
              </a:spcBef>
              <a:buSzPts val="2800"/>
              <a:buFont typeface="Arial" panose="020B0604020202020204" pitchFamily="34" charset="0"/>
              <a:buChar char="•"/>
            </a:pPr>
            <a:r>
              <a:rPr lang="en-CA" dirty="0"/>
              <a:t>Start the meeting with an opening statement. For example: “I reviewed Jane Doe, who is currently in Foundations of Training. I recommend a modified learning plan for her on the following basis…”</a:t>
            </a:r>
            <a:endParaRPr lang="en-CA" sz="2400" dirty="0"/>
          </a:p>
          <a:p>
            <a:pPr marL="171450" lvl="0" indent="-171450">
              <a:spcBef>
                <a:spcPts val="0"/>
              </a:spcBef>
              <a:buSzPts val="2800"/>
              <a:buFont typeface="Arial" panose="020B0604020202020204" pitchFamily="34" charset="0"/>
              <a:buChar char="•"/>
            </a:pPr>
            <a:r>
              <a:rPr lang="en-CA" dirty="0"/>
              <a:t>Proceed to present relevant and supportive data (e.g.; summary with supportive examples of EPA or other assessments</a:t>
            </a:r>
            <a:endParaRPr lang="en-CA" sz="2400" dirty="0"/>
          </a:p>
          <a:p>
            <a:pPr marL="171450" lvl="0" indent="-171450">
              <a:spcBef>
                <a:spcPts val="0"/>
              </a:spcBef>
              <a:buSzPts val="2800"/>
              <a:buFont typeface="Arial" panose="020B0604020202020204" pitchFamily="34" charset="0"/>
              <a:buChar char="•"/>
            </a:pPr>
            <a:r>
              <a:rPr lang="en-CA" dirty="0"/>
              <a:t>If needed, lead a discussion regarding outlier assessments (e.g.; case complexity, etc.)</a:t>
            </a:r>
          </a:p>
          <a:p>
            <a:pPr marL="0" lvl="0" indent="0">
              <a:spcBef>
                <a:spcPts val="640"/>
              </a:spcBef>
              <a:buNone/>
            </a:pPr>
            <a:endParaRPr lang="en-CA" dirty="0"/>
          </a:p>
          <a:p>
            <a:pPr marL="0" lvl="0" indent="0">
              <a:spcBef>
                <a:spcPts val="0"/>
              </a:spcBef>
              <a:buSzPts val="2800"/>
            </a:pPr>
            <a:r>
              <a:rPr lang="en-CA" dirty="0"/>
              <a:t>It’s important to remember that the primary reviewer’s summary is to inform group discussion, not replace it. The group usually needs to review some primary data to confirm.</a:t>
            </a:r>
          </a:p>
        </p:txBody>
      </p:sp>
      <p:sp>
        <p:nvSpPr>
          <p:cNvPr id="4" name="Slide Number Placeholder 3"/>
          <p:cNvSpPr>
            <a:spLocks noGrp="1"/>
          </p:cNvSpPr>
          <p:nvPr>
            <p:ph type="sldNum" sz="quarter" idx="10"/>
          </p:nvPr>
        </p:nvSpPr>
        <p:spPr/>
        <p:txBody>
          <a:bodyPr/>
          <a:lstStyle/>
          <a:p>
            <a:fld id="{8D153803-A8F5-A947-92E7-6D7F51058EF0}" type="slidenum">
              <a:rPr lang="en-US" smtClean="0"/>
              <a:t>32</a:t>
            </a:fld>
            <a:endParaRPr lang="en-US"/>
          </a:p>
        </p:txBody>
      </p:sp>
    </p:spTree>
    <p:extLst>
      <p:ext uri="{BB962C8B-B14F-4D97-AF65-F5344CB8AC3E}">
        <p14:creationId xmlns:p14="http://schemas.microsoft.com/office/powerpoint/2010/main" val="15936290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640"/>
              </a:spcBef>
              <a:buSzPts val="2400"/>
            </a:pPr>
            <a:r>
              <a:rPr lang="en-CA" dirty="0"/>
              <a:t>As mentioned, the decisions of the CC need to be ratified to the RPC, and it’s typically the Chair who will do this, using the online forms system.</a:t>
            </a:r>
            <a:br>
              <a:rPr lang="en-CA" dirty="0"/>
            </a:br>
            <a:endParaRPr lang="en-CA" dirty="0"/>
          </a:p>
          <a:p>
            <a:pPr marL="0" lvl="0" indent="0">
              <a:spcBef>
                <a:spcPts val="0"/>
              </a:spcBef>
              <a:buSzPts val="2400"/>
            </a:pPr>
            <a:r>
              <a:rPr lang="en-CA" dirty="0"/>
              <a:t>The program must decide who is responsible for developing individual learning plans (e.g. CC vs RPC vs academic advisor vs other).</a:t>
            </a:r>
            <a:br>
              <a:rPr lang="en-CA" dirty="0"/>
            </a:br>
            <a:endParaRPr lang="en-CA" dirty="0"/>
          </a:p>
          <a:p>
            <a:pPr marL="0" lvl="0" indent="0">
              <a:spcBef>
                <a:spcPts val="0"/>
              </a:spcBef>
              <a:buSzPts val="2400"/>
            </a:pPr>
            <a:r>
              <a:rPr lang="en-CA" dirty="0"/>
              <a:t>Consider learning plan suggestions, even for successful residents to help optimize their growth (i.e.; emphasis on growth mindset).</a:t>
            </a:r>
            <a:br>
              <a:rPr lang="en-CA" dirty="0"/>
            </a:br>
            <a:endParaRPr lang="en-CA" dirty="0"/>
          </a:p>
          <a:p>
            <a:pPr marL="0" lvl="0" indent="0">
              <a:spcBef>
                <a:spcPts val="0"/>
              </a:spcBef>
              <a:buSzPts val="2400"/>
            </a:pPr>
            <a:r>
              <a:rPr lang="en-CA" dirty="0"/>
              <a:t>Over time, these plans will be re-usable with residents in similar stages developmentally.</a:t>
            </a:r>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33</a:t>
            </a:fld>
            <a:endParaRPr lang="en-US"/>
          </a:p>
        </p:txBody>
      </p:sp>
    </p:spTree>
    <p:extLst>
      <p:ext uri="{BB962C8B-B14F-4D97-AF65-F5344CB8AC3E}">
        <p14:creationId xmlns:p14="http://schemas.microsoft.com/office/powerpoint/2010/main" val="1088950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 ASK THE GROUP: </a:t>
            </a:r>
            <a:r>
              <a:rPr lang="en-US" dirty="0"/>
              <a:t>How many of you have built terms of reference, etc.? Have you shared these</a:t>
            </a:r>
            <a:r>
              <a:rPr lang="en-US" baseline="0" dirty="0"/>
              <a:t> </a:t>
            </a:r>
            <a:r>
              <a:rPr lang="en-US" dirty="0"/>
              <a:t>with your</a:t>
            </a:r>
            <a:r>
              <a:rPr lang="en-US" baseline="0" dirty="0"/>
              <a:t> department? Residents? Consider sharing these for this for transparency. These are also a good frame of reference for new members!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FOR VIRTUAL DELIVERY: </a:t>
            </a:r>
            <a:r>
              <a:rPr lang="en-CA" b="0" dirty="0"/>
              <a:t>Take answers via chat or audio (see above).</a:t>
            </a:r>
            <a:endParaRPr lang="en-US" b="0" dirty="0"/>
          </a:p>
          <a:p>
            <a:endParaRPr lang="en-US" dirty="0"/>
          </a:p>
        </p:txBody>
      </p:sp>
      <p:sp>
        <p:nvSpPr>
          <p:cNvPr id="4" name="Slide Number Placeholder 3"/>
          <p:cNvSpPr>
            <a:spLocks noGrp="1"/>
          </p:cNvSpPr>
          <p:nvPr>
            <p:ph type="sldNum" sz="quarter" idx="5"/>
          </p:nvPr>
        </p:nvSpPr>
        <p:spPr/>
        <p:txBody>
          <a:bodyPr/>
          <a:lstStyle/>
          <a:p>
            <a:fld id="{8D153803-A8F5-A947-92E7-6D7F51058EF0}" type="slidenum">
              <a:rPr lang="en-US" smtClean="0"/>
              <a:t>34</a:t>
            </a:fld>
            <a:endParaRPr lang="en-US"/>
          </a:p>
        </p:txBody>
      </p:sp>
    </p:spTree>
    <p:extLst>
      <p:ext uri="{BB962C8B-B14F-4D97-AF65-F5344CB8AC3E}">
        <p14:creationId xmlns:p14="http://schemas.microsoft.com/office/powerpoint/2010/main" val="10421091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D9E6494-AFFC-FE46-8CA3-2FC26414D6E0}" type="slidenum">
              <a:rPr lang="en-US" smtClean="0"/>
              <a:t>35</a:t>
            </a:fld>
            <a:endParaRPr lang="en-US"/>
          </a:p>
        </p:txBody>
      </p:sp>
    </p:spTree>
    <p:extLst>
      <p:ext uri="{BB962C8B-B14F-4D97-AF65-F5344CB8AC3E}">
        <p14:creationId xmlns:p14="http://schemas.microsoft.com/office/powerpoint/2010/main" val="23147433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One of the benefits of having a CC is that the weight of decisions does not rest on a single persons. Instead the responsibility is shared and involves a group decision. There is some evidence that supports that groups do make better decisions. For example, </a:t>
            </a:r>
            <a:r>
              <a:rPr lang="en-US" dirty="0"/>
              <a:t>Hemmer (2001) found that group conversations are more likely to uncover deficiencies in professionalism among students. Hemmer and colleague Kelly have published a recent commentary on perspectives in medial education about the central role of conversation in CC decision-making. This emphasizes the point that the primary reviewer's summary should not replace the committee’s discussion, but rather should be the starting point of the conversation among members. </a:t>
            </a:r>
          </a:p>
          <a:p>
            <a:endParaRPr lang="en-US" dirty="0"/>
          </a:p>
          <a:p>
            <a:r>
              <a:rPr lang="en-US" dirty="0"/>
              <a:t>Schwind in Academic Medicine in 2004 found that 18% of resident deficiencies requiring active remediation became apparent only via group discussion. The average discussion was about 5 minutes per residents in this study (range 1-30 minutes)</a:t>
            </a:r>
          </a:p>
          <a:p>
            <a:endParaRPr lang="en-US" dirty="0"/>
          </a:p>
          <a:p>
            <a:endParaRPr lang="en-CA" dirty="0"/>
          </a:p>
        </p:txBody>
      </p:sp>
      <p:sp>
        <p:nvSpPr>
          <p:cNvPr id="4" name="Slide Number Placeholder 3"/>
          <p:cNvSpPr>
            <a:spLocks noGrp="1"/>
          </p:cNvSpPr>
          <p:nvPr>
            <p:ph type="sldNum" sz="quarter" idx="10"/>
          </p:nvPr>
        </p:nvSpPr>
        <p:spPr/>
        <p:txBody>
          <a:bodyPr/>
          <a:lstStyle/>
          <a:p>
            <a:fld id="{8D153803-A8F5-A947-92E7-6D7F51058EF0}" type="slidenum">
              <a:rPr lang="en-US" smtClean="0"/>
              <a:t>36</a:t>
            </a:fld>
            <a:endParaRPr lang="en-US"/>
          </a:p>
        </p:txBody>
      </p:sp>
    </p:spTree>
    <p:extLst>
      <p:ext uri="{BB962C8B-B14F-4D97-AF65-F5344CB8AC3E}">
        <p14:creationId xmlns:p14="http://schemas.microsoft.com/office/powerpoint/2010/main" val="15936290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How do you approach making a decision? It’s important that committee members understand two basic principles.</a:t>
            </a:r>
          </a:p>
          <a:p>
            <a:endParaRPr lang="en-CA" dirty="0"/>
          </a:p>
          <a:p>
            <a:r>
              <a:rPr lang="en-CA" dirty="0"/>
              <a:t>The first is that decisions should be based on evidence – the assessment data should be the starting point. Don’t’ start with a decision and then look for evidence to support your decision (i.e.; “confirmation bias”).</a:t>
            </a:r>
          </a:p>
          <a:p>
            <a:endParaRPr lang="en-CA" dirty="0"/>
          </a:p>
          <a:p>
            <a:r>
              <a:rPr lang="en-CA" dirty="0"/>
              <a:t>The second principle is that while achieving consensus is important, it should not crowd out minority opinions. These differences of opinion are important and should be heard, and more importantly, discussed. We emphasize the idea here of hierarchy, because hierarchy can silence difference of opinions.</a:t>
            </a:r>
          </a:p>
        </p:txBody>
      </p:sp>
      <p:sp>
        <p:nvSpPr>
          <p:cNvPr id="4" name="Slide Number Placeholder 3"/>
          <p:cNvSpPr>
            <a:spLocks noGrp="1"/>
          </p:cNvSpPr>
          <p:nvPr>
            <p:ph type="sldNum" sz="quarter" idx="10"/>
          </p:nvPr>
        </p:nvSpPr>
        <p:spPr/>
        <p:txBody>
          <a:bodyPr/>
          <a:lstStyle/>
          <a:p>
            <a:fld id="{8D153803-A8F5-A947-92E7-6D7F51058EF0}" type="slidenum">
              <a:rPr lang="en-US" smtClean="0"/>
              <a:t>37</a:t>
            </a:fld>
            <a:endParaRPr lang="en-US"/>
          </a:p>
        </p:txBody>
      </p:sp>
    </p:spTree>
    <p:extLst>
      <p:ext uri="{BB962C8B-B14F-4D97-AF65-F5344CB8AC3E}">
        <p14:creationId xmlns:p14="http://schemas.microsoft.com/office/powerpoint/2010/main" val="15936290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We’d like to recommend a couple of papers that all CC members should read.  A 2015 qualitative analysis of 34 CCCs by Hauer et al. (8) found that most committees were oriented toward a ‘</a:t>
            </a:r>
            <a:r>
              <a:rPr lang="en-US" sz="1200" b="1" i="0" u="none" strike="noStrike" kern="1200" baseline="0" dirty="0">
                <a:solidFill>
                  <a:schemeClr val="tx1"/>
                </a:solidFill>
                <a:latin typeface="+mn-lt"/>
                <a:ea typeface="+mn-ea"/>
                <a:cs typeface="+mn-cs"/>
              </a:rPr>
              <a:t>problem-identification’ model</a:t>
            </a:r>
            <a:r>
              <a:rPr lang="en-US" sz="1200" b="0" i="0" u="none" strike="noStrike" kern="1200" baseline="0" dirty="0">
                <a:solidFill>
                  <a:schemeClr val="tx1"/>
                </a:solidFill>
                <a:latin typeface="+mn-lt"/>
                <a:ea typeface="+mn-ea"/>
                <a:cs typeface="+mn-cs"/>
              </a:rPr>
              <a:t>, in which the committee members’ efforts focused on searching performance data for ‘red-flags’ to identify struggling residents. In this model, records of residents with performance issues were reviewed in detail for other events, while residents without issues were minimally reviewed, if at all. The members of problem-identification model committees </a:t>
            </a:r>
            <a:r>
              <a:rPr lang="en-US" sz="1200" b="1" i="0" u="none" strike="noStrike" kern="1200" baseline="0" dirty="0">
                <a:solidFill>
                  <a:schemeClr val="tx1"/>
                </a:solidFill>
                <a:latin typeface="+mn-lt"/>
                <a:ea typeface="+mn-ea"/>
                <a:cs typeface="+mn-cs"/>
              </a:rPr>
              <a:t>noted concerns with the biases</a:t>
            </a:r>
            <a:r>
              <a:rPr lang="en-US" sz="1200" b="0" i="0" u="none" strike="noStrike" kern="1200" baseline="0" dirty="0">
                <a:solidFill>
                  <a:schemeClr val="tx1"/>
                </a:solidFill>
                <a:latin typeface="+mn-lt"/>
                <a:ea typeface="+mn-ea"/>
                <a:cs typeface="+mn-cs"/>
              </a:rPr>
              <a:t> in decisions associated with reviewing data points that often relied on a few verbal or anonymous emails as sources. They also noted that </a:t>
            </a:r>
            <a:r>
              <a:rPr lang="en-US" sz="1200" b="1" i="0" u="none" strike="noStrike" kern="1200" baseline="0" dirty="0">
                <a:solidFill>
                  <a:schemeClr val="tx1"/>
                </a:solidFill>
                <a:latin typeface="+mn-lt"/>
                <a:ea typeface="+mn-ea"/>
                <a:cs typeface="+mn-cs"/>
              </a:rPr>
              <a:t>residents were reluctant to receive the committee’s formative feedback </a:t>
            </a:r>
            <a:r>
              <a:rPr lang="en-US" sz="1200" b="0" i="0" u="none" strike="noStrike" kern="1200" baseline="0" dirty="0">
                <a:solidFill>
                  <a:schemeClr val="tx1"/>
                </a:solidFill>
                <a:latin typeface="+mn-lt"/>
                <a:ea typeface="+mn-ea"/>
                <a:cs typeface="+mn-cs"/>
              </a:rPr>
              <a:t>that they perceived to be summative, high-stakes judgments. </a:t>
            </a:r>
            <a:r>
              <a:rPr lang="en-US" dirty="0"/>
              <a:t>Have a listen</a:t>
            </a:r>
            <a:r>
              <a:rPr lang="en-US" baseline="0" dirty="0"/>
              <a:t> to this podcast that reviews a paper on group decision making and the work of CC.</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Key Message: </a:t>
            </a:r>
            <a:r>
              <a:rPr lang="en-US" sz="1200" b="0" i="0" u="none" strike="noStrike" kern="1200" baseline="0" dirty="0">
                <a:solidFill>
                  <a:schemeClr val="tx1"/>
                </a:solidFill>
                <a:latin typeface="+mn-lt"/>
                <a:ea typeface="+mn-ea"/>
                <a:cs typeface="+mn-cs"/>
              </a:rPr>
              <a:t>If this is your model, it loses the trust of the residents. If residents think all CC is doing is passing judgment (not focusing on overall progress), this can be a big issue.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lvl="0"/>
            <a:r>
              <a:rPr lang="en-CA" dirty="0"/>
              <a:t>The second is by Dickey et all, published in 2017. This paper highlights some of the common pitfalls related to cognitive demands and bias that CC may face. As well as strategies for mitigating potential biases.</a:t>
            </a:r>
          </a:p>
          <a:p>
            <a:pPr lvl="0"/>
            <a:endParaRPr lang="en-CA" dirty="0"/>
          </a:p>
          <a:p>
            <a:pPr lvl="0"/>
            <a:r>
              <a:rPr lang="en-CA" b="1" dirty="0"/>
              <a:t>FACILITATOR NOTE: </a:t>
            </a:r>
            <a:r>
              <a:rPr lang="en-CA" b="0" dirty="0"/>
              <a:t>There is a great </a:t>
            </a:r>
            <a:r>
              <a:rPr lang="en-CA" dirty="0"/>
              <a:t>table about cognitive bias in this article!</a:t>
            </a:r>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38</a:t>
            </a:fld>
            <a:endParaRPr lang="en-US"/>
          </a:p>
        </p:txBody>
      </p:sp>
    </p:spTree>
    <p:extLst>
      <p:ext uri="{BB962C8B-B14F-4D97-AF65-F5344CB8AC3E}">
        <p14:creationId xmlns:p14="http://schemas.microsoft.com/office/powerpoint/2010/main" val="36103758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‘Groupthink’: decisions dominated by a desire for group cohesiveness and unanimity overrides appraisal of alternative; this can discourage creativity, and more importantly, individual accountability.</a:t>
            </a:r>
          </a:p>
          <a:p>
            <a:pPr lvl="0"/>
            <a:endParaRPr lang="en-CA" dirty="0"/>
          </a:p>
          <a:p>
            <a:pPr lvl="0"/>
            <a:r>
              <a:rPr lang="en-CA" dirty="0"/>
              <a:t>There is an increased risk of groupthink when:</a:t>
            </a:r>
          </a:p>
          <a:p>
            <a:pPr marL="171450" lvl="0" indent="-171450">
              <a:buFont typeface="Arial" panose="020B0604020202020204" pitchFamily="34" charset="0"/>
              <a:buChar char="•"/>
            </a:pPr>
            <a:r>
              <a:rPr lang="en-CA" dirty="0"/>
              <a:t>Members are of a similar background</a:t>
            </a:r>
          </a:p>
          <a:p>
            <a:pPr marL="171450" lvl="0" indent="-171450">
              <a:buFont typeface="Arial" panose="020B0604020202020204" pitchFamily="34" charset="0"/>
              <a:buChar char="•"/>
            </a:pPr>
            <a:r>
              <a:rPr lang="en-CA" dirty="0"/>
              <a:t>There is an absence of group rules and procedures</a:t>
            </a:r>
          </a:p>
          <a:p>
            <a:pPr marL="171450" lvl="0" indent="-171450">
              <a:buFont typeface="Arial" panose="020B0604020202020204" pitchFamily="34" charset="0"/>
              <a:buChar char="•"/>
            </a:pPr>
            <a:r>
              <a:rPr lang="en-CA" dirty="0"/>
              <a:t>Not all voices are heard</a:t>
            </a:r>
          </a:p>
          <a:p>
            <a:pPr marL="171450" lvl="0" indent="-171450">
              <a:buFont typeface="Arial" panose="020B0604020202020204" pitchFamily="34" charset="0"/>
              <a:buChar char="•"/>
            </a:pPr>
            <a:r>
              <a:rPr lang="en-CA" dirty="0"/>
              <a:t>There is a dominance of leader preferences</a:t>
            </a:r>
          </a:p>
          <a:p>
            <a:pPr lvl="0"/>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FOR VIRTUAL OR F2F DELIVERY: </a:t>
            </a:r>
            <a:r>
              <a:rPr lang="en-CA" b="0" dirty="0"/>
              <a:t>Consider splitting this slide in two so that the strategies for minimizing group think go on the next slide. Insert a poll here. Ask participants “What are some ways to minimize the risk of group think? Take answers via chat or audio. </a:t>
            </a:r>
            <a:endParaRPr lang="en-CA" dirty="0"/>
          </a:p>
          <a:p>
            <a:pPr lvl="0"/>
            <a:endParaRPr lang="en-CA" dirty="0"/>
          </a:p>
          <a:p>
            <a:pPr lvl="0"/>
            <a:r>
              <a:rPr lang="en-CA" dirty="0"/>
              <a:t>Some strategies that can be used to mitigate groupthink are:</a:t>
            </a:r>
          </a:p>
          <a:p>
            <a:pPr marL="171450" lvl="0" indent="-171450">
              <a:buFont typeface="Arial" panose="020B0604020202020204" pitchFamily="34" charset="0"/>
              <a:buChar char="•"/>
            </a:pPr>
            <a:r>
              <a:rPr lang="en-CA" dirty="0"/>
              <a:t>Sample widely (multiple ass. Data)</a:t>
            </a:r>
          </a:p>
          <a:p>
            <a:pPr marL="171450" lvl="0" indent="-171450">
              <a:buFont typeface="Arial" panose="020B0604020202020204" pitchFamily="34" charset="0"/>
              <a:buChar char="•"/>
            </a:pPr>
            <a:r>
              <a:rPr lang="en-CA" dirty="0"/>
              <a:t>All voices are heard – discussion when differences of opinion</a:t>
            </a:r>
          </a:p>
          <a:p>
            <a:pPr marL="171450" lvl="0" indent="-171450">
              <a:buFont typeface="Arial" panose="020B0604020202020204" pitchFamily="34" charset="0"/>
              <a:buChar char="•"/>
            </a:pPr>
            <a:r>
              <a:rPr lang="en-CA" dirty="0"/>
              <a:t>Members think for themselves, not just follow the trend</a:t>
            </a:r>
          </a:p>
          <a:p>
            <a:pPr marL="171450" lvl="0" indent="-171450">
              <a:buFont typeface="Arial" panose="020B0604020202020204" pitchFamily="34" charset="0"/>
              <a:buChar char="•"/>
            </a:pPr>
            <a:r>
              <a:rPr lang="en-CA" dirty="0"/>
              <a:t>Diversity of membership (junior/senior faculty members, diff. dept, member of public)</a:t>
            </a:r>
          </a:p>
          <a:p>
            <a:pPr marL="171450" lvl="0" indent="-171450">
              <a:buFont typeface="Arial" panose="020B0604020202020204" pitchFamily="34" charset="0"/>
              <a:buChar char="•"/>
            </a:pPr>
            <a:r>
              <a:rPr lang="en-CA" dirty="0"/>
              <a:t>Order of speakers – more perceived authority speak last</a:t>
            </a:r>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39</a:t>
            </a:fld>
            <a:endParaRPr lang="en-US"/>
          </a:p>
        </p:txBody>
      </p:sp>
    </p:spTree>
    <p:extLst>
      <p:ext uri="{BB962C8B-B14F-4D97-AF65-F5344CB8AC3E}">
        <p14:creationId xmlns:p14="http://schemas.microsoft.com/office/powerpoint/2010/main" val="3855984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end of this workshop, you should be able to:</a:t>
            </a:r>
          </a:p>
          <a:p>
            <a:pPr marL="361950" indent="-361950">
              <a:buFont typeface="+mj-lt"/>
              <a:buAutoNum type="arabicPeriod"/>
            </a:pPr>
            <a:r>
              <a:rPr lang="en-US" dirty="0">
                <a:solidFill>
                  <a:srgbClr val="3B3838"/>
                </a:solidFill>
              </a:rPr>
              <a:t>Describe the purpose of the competence committee</a:t>
            </a:r>
          </a:p>
          <a:p>
            <a:pPr marL="361950" indent="-361950">
              <a:buFont typeface="+mj-lt"/>
              <a:buAutoNum type="arabicPeriod"/>
            </a:pPr>
            <a:r>
              <a:rPr lang="en-US" dirty="0"/>
              <a:t>Define best practices in setting up a competence committee</a:t>
            </a:r>
          </a:p>
          <a:p>
            <a:pPr marL="361950" indent="-361950">
              <a:buFont typeface="+mj-lt"/>
              <a:buAutoNum type="arabicPeriod"/>
            </a:pPr>
            <a:r>
              <a:rPr lang="en-US" dirty="0"/>
              <a:t>Describe an approach for running a competence committee meeting</a:t>
            </a:r>
          </a:p>
          <a:p>
            <a:pPr marL="361950" indent="-361950">
              <a:buFont typeface="+mj-lt"/>
              <a:buAutoNum type="arabicPeriod"/>
            </a:pPr>
            <a:r>
              <a:rPr lang="en-US" dirty="0">
                <a:solidFill>
                  <a:srgbClr val="3B3838"/>
                </a:solidFill>
              </a:rPr>
              <a:t>Identify common pitfalls and perils with competence committee decision-making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FOR VIRTUAL DELIVERY: </a:t>
            </a:r>
            <a:r>
              <a:rPr lang="en-US" sz="1200" kern="1200" dirty="0">
                <a:solidFill>
                  <a:schemeClr val="tx1"/>
                </a:solidFill>
                <a:effectLst/>
                <a:latin typeface="+mn-lt"/>
                <a:ea typeface="+mn-ea"/>
                <a:cs typeface="+mn-cs"/>
              </a:rPr>
              <a:t>Instead of listing objectives, considering turning this slide into a poll (e.g. What are you MOST interested in learning?) with the objectives as possible answers. This adds interaction, but also tells you more about participants’ needs.</a:t>
            </a:r>
          </a:p>
          <a:p>
            <a:endParaRPr lang="en-CA" dirty="0"/>
          </a:p>
        </p:txBody>
      </p:sp>
      <p:sp>
        <p:nvSpPr>
          <p:cNvPr id="4" name="Slide Number Placeholder 3"/>
          <p:cNvSpPr>
            <a:spLocks noGrp="1"/>
          </p:cNvSpPr>
          <p:nvPr>
            <p:ph type="sldNum" sz="quarter" idx="10"/>
          </p:nvPr>
        </p:nvSpPr>
        <p:spPr/>
        <p:txBody>
          <a:bodyPr/>
          <a:lstStyle/>
          <a:p>
            <a:fld id="{8D153803-A8F5-A947-92E7-6D7F51058EF0}" type="slidenum">
              <a:rPr lang="en-US" smtClean="0"/>
              <a:t>4</a:t>
            </a:fld>
            <a:endParaRPr lang="en-US"/>
          </a:p>
        </p:txBody>
      </p:sp>
    </p:spTree>
    <p:extLst>
      <p:ext uri="{BB962C8B-B14F-4D97-AF65-F5344CB8AC3E}">
        <p14:creationId xmlns:p14="http://schemas.microsoft.com/office/powerpoint/2010/main" val="15936290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a:t>FACILITATOR TIP: Choose a few of the cognitive biases to review briefly. Emphasize that group think is undesirable and that divergent opinions should be encouraged. Other examples: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a:t>Anchoring bias: </a:t>
            </a:r>
            <a:r>
              <a:rPr lang="en-US" baseline="0" dirty="0"/>
              <a:t>When </a:t>
            </a:r>
            <a:r>
              <a:rPr lang="en-CA" sz="1200" b="0" i="0" kern="1200" dirty="0">
                <a:solidFill>
                  <a:schemeClr val="tx1"/>
                </a:solidFill>
                <a:effectLst/>
                <a:latin typeface="+mn-lt"/>
                <a:ea typeface="+mn-ea"/>
                <a:cs typeface="+mn-cs"/>
              </a:rPr>
              <a:t>an individual depends too heavily on an initial piece of information offered (considered to be the "</a:t>
            </a:r>
            <a:r>
              <a:rPr lang="en-CA" sz="1200" b="1" i="0" kern="1200" dirty="0">
                <a:solidFill>
                  <a:schemeClr val="tx1"/>
                </a:solidFill>
                <a:effectLst/>
                <a:latin typeface="+mn-lt"/>
                <a:ea typeface="+mn-ea"/>
                <a:cs typeface="+mn-cs"/>
              </a:rPr>
              <a:t>anchor</a:t>
            </a:r>
            <a:r>
              <a:rPr lang="en-CA" sz="1200" b="0" i="0" kern="1200" dirty="0">
                <a:solidFill>
                  <a:schemeClr val="tx1"/>
                </a:solidFill>
                <a:effectLst/>
                <a:latin typeface="+mn-lt"/>
                <a:ea typeface="+mn-ea"/>
                <a:cs typeface="+mn-cs"/>
              </a:rPr>
              <a:t>") when making decisions.</a:t>
            </a:r>
            <a:r>
              <a:rPr lang="en-CA" sz="1200" b="0" i="0" kern="1200" baseline="0" dirty="0">
                <a:solidFill>
                  <a:schemeClr val="tx1"/>
                </a:solidFill>
                <a:effectLst/>
                <a:latin typeface="+mn-lt"/>
                <a:ea typeface="+mn-ea"/>
                <a:cs typeface="+mn-cs"/>
              </a:rPr>
              <a:t> (e.g.; You see a t-shirt for $10,000 and think it is exorbitantly expensive; then you see one for $100 – still exorbitantly expensive, but “anchoring” makes it seem more acceptable).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b="0" i="0"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b="1" i="0" kern="1200" baseline="0" dirty="0">
                <a:solidFill>
                  <a:schemeClr val="tx1"/>
                </a:solidFill>
                <a:effectLst/>
                <a:latin typeface="+mn-lt"/>
                <a:ea typeface="+mn-ea"/>
                <a:cs typeface="+mn-cs"/>
              </a:rPr>
              <a:t>Availability bias: </a:t>
            </a:r>
            <a:r>
              <a:rPr lang="en-CA" sz="1200" b="0" i="0" kern="1200" dirty="0">
                <a:solidFill>
                  <a:schemeClr val="tx1"/>
                </a:solidFill>
                <a:effectLst/>
                <a:latin typeface="+mn-lt"/>
                <a:ea typeface="+mn-ea"/>
                <a:cs typeface="+mn-cs"/>
              </a:rPr>
              <a:t>The tendency to overestimate the likelihood of events with greater "availability" in memory, which can be influenced by how recent the memories are or how unusual or emotionally charged they may be.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b="0" i="0"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b="1" i="0" kern="1200" baseline="0" dirty="0">
                <a:solidFill>
                  <a:schemeClr val="tx1"/>
                </a:solidFill>
                <a:effectLst/>
                <a:latin typeface="+mn-lt"/>
                <a:ea typeface="+mn-ea"/>
                <a:cs typeface="+mn-cs"/>
              </a:rPr>
              <a:t>Sources: </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b="0" i="0" kern="1200" baseline="0" dirty="0">
                <a:solidFill>
                  <a:schemeClr val="tx1"/>
                </a:solidFill>
                <a:effectLst/>
                <a:latin typeface="+mn-lt"/>
                <a:ea typeface="+mn-ea"/>
                <a:cs typeface="+mn-cs"/>
              </a:rPr>
              <a:t>Wikipedia (</a:t>
            </a:r>
            <a:r>
              <a:rPr lang="en-US" dirty="0">
                <a:hlinkClick r:id="rId3"/>
              </a:rPr>
              <a:t>https://en.wikipedia.org/wiki/Cognitive_bias</a:t>
            </a:r>
            <a:r>
              <a:rPr lang="en-US" dirty="0"/>
              <a:t>)</a:t>
            </a:r>
            <a:endParaRPr lang="en-CA" sz="1200" b="0" i="0"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b="0" i="0" kern="1200" baseline="0" dirty="0">
                <a:solidFill>
                  <a:schemeClr val="tx1"/>
                </a:solidFill>
                <a:effectLst/>
                <a:latin typeface="+mn-lt"/>
                <a:ea typeface="+mn-ea"/>
                <a:cs typeface="+mn-cs"/>
              </a:rPr>
              <a:t>Why you’re biased about being biased (</a:t>
            </a:r>
            <a:r>
              <a:rPr lang="en-US" dirty="0">
                <a:hlinkClick r:id="rId4"/>
              </a:rPr>
              <a:t>http://nautil.us/blog/-why-youre-biased-about-being-biased</a:t>
            </a:r>
            <a:r>
              <a:rPr lang="en-US" dirty="0"/>
              <a:t>)</a:t>
            </a:r>
          </a:p>
          <a:p>
            <a:endParaRPr lang="en-US" dirty="0"/>
          </a:p>
        </p:txBody>
      </p:sp>
      <p:sp>
        <p:nvSpPr>
          <p:cNvPr id="4" name="Slide Number Placeholder 3"/>
          <p:cNvSpPr>
            <a:spLocks noGrp="1"/>
          </p:cNvSpPr>
          <p:nvPr>
            <p:ph type="sldNum" sz="quarter" idx="10"/>
          </p:nvPr>
        </p:nvSpPr>
        <p:spPr/>
        <p:txBody>
          <a:bodyPr/>
          <a:lstStyle/>
          <a:p>
            <a:fld id="{8D153803-A8F5-A947-92E7-6D7F51058EF0}" type="slidenum">
              <a:rPr lang="en-US" smtClean="0"/>
              <a:t>40</a:t>
            </a:fld>
            <a:endParaRPr lang="en-US"/>
          </a:p>
        </p:txBody>
      </p:sp>
    </p:spTree>
    <p:extLst>
      <p:ext uri="{BB962C8B-B14F-4D97-AF65-F5344CB8AC3E}">
        <p14:creationId xmlns:p14="http://schemas.microsoft.com/office/powerpoint/2010/main" val="14754909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It’s important that members have a common understanding of the purpose of their work and establish a procedure and process for making decisions that help mitigate some of the pitfalls and perils.</a:t>
            </a:r>
          </a:p>
          <a:p>
            <a:endParaRPr lang="en-CA" baseline="0" dirty="0"/>
          </a:p>
          <a:p>
            <a:r>
              <a:rPr lang="en-CA" baseline="0" dirty="0"/>
              <a:t>It’s also important to have a shared mental model for a residents status at each stage of training and what the requirements are for progression.</a:t>
            </a:r>
          </a:p>
          <a:p>
            <a:endParaRPr lang="en-CA" baseline="0" dirty="0"/>
          </a:p>
          <a:p>
            <a:r>
              <a:rPr lang="en-CA" baseline="0" dirty="0"/>
              <a:t>CC meetings themselves are an opportunity for faculty development in “real-time.”</a:t>
            </a:r>
          </a:p>
          <a:p>
            <a:endParaRPr lang="en-CA" dirty="0"/>
          </a:p>
        </p:txBody>
      </p:sp>
      <p:sp>
        <p:nvSpPr>
          <p:cNvPr id="4" name="Slide Number Placeholder 3"/>
          <p:cNvSpPr>
            <a:spLocks noGrp="1"/>
          </p:cNvSpPr>
          <p:nvPr>
            <p:ph type="sldNum" sz="quarter" idx="10"/>
          </p:nvPr>
        </p:nvSpPr>
        <p:spPr/>
        <p:txBody>
          <a:bodyPr/>
          <a:lstStyle/>
          <a:p>
            <a:fld id="{8D153803-A8F5-A947-92E7-6D7F51058EF0}" type="slidenum">
              <a:rPr lang="en-US" smtClean="0"/>
              <a:t>41</a:t>
            </a:fld>
            <a:endParaRPr lang="en-US"/>
          </a:p>
        </p:txBody>
      </p:sp>
    </p:spTree>
    <p:extLst>
      <p:ext uri="{BB962C8B-B14F-4D97-AF65-F5344CB8AC3E}">
        <p14:creationId xmlns:p14="http://schemas.microsoft.com/office/powerpoint/2010/main" val="18239248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525729"/>
          </a:xfrm>
        </p:spPr>
        <p:txBody>
          <a:bodyPr/>
          <a:lstStyle/>
          <a:p>
            <a:pPr lvl="0"/>
            <a:r>
              <a:rPr lang="en-CA" b="1" dirty="0"/>
              <a:t>FACILITATOR NOTE: </a:t>
            </a:r>
            <a:r>
              <a:rPr lang="en-CA" b="0" dirty="0"/>
              <a:t>Direct participants to the </a:t>
            </a:r>
            <a:r>
              <a:rPr lang="en-US" sz="1200" b="0" i="0" u="none" strike="noStrike" kern="1200" dirty="0">
                <a:solidFill>
                  <a:schemeClr val="tx1"/>
                </a:solidFill>
                <a:effectLst/>
                <a:latin typeface="+mn-lt"/>
                <a:ea typeface="+mn-ea"/>
                <a:cs typeface="+mn-cs"/>
                <a:hlinkClick r:id="rId3"/>
              </a:rPr>
              <a:t>Mock Competence Committee Cases for Practice Deliberation</a:t>
            </a:r>
            <a:r>
              <a:rPr lang="en-US" sz="1200" b="0" i="0" u="none" strike="noStrike" kern="1200" dirty="0">
                <a:solidFill>
                  <a:schemeClr val="tx1"/>
                </a:solidFill>
                <a:effectLst/>
                <a:latin typeface="+mn-lt"/>
                <a:ea typeface="+mn-ea"/>
                <a:cs typeface="+mn-cs"/>
              </a:rPr>
              <a:t>. There are six cases to choose from and </a:t>
            </a:r>
            <a:r>
              <a:rPr lang="en-US" sz="1200" b="0" i="0" u="none" strike="noStrike" kern="1200" dirty="0" err="1">
                <a:solidFill>
                  <a:schemeClr val="tx1"/>
                </a:solidFill>
                <a:effectLst/>
                <a:latin typeface="+mn-lt"/>
                <a:ea typeface="+mn-ea"/>
                <a:cs typeface="+mn-cs"/>
              </a:rPr>
              <a:t>i</a:t>
            </a:r>
            <a:r>
              <a:rPr lang="en-CA" dirty="0"/>
              <a:t>t’s recommended that you use the Jason Smith case (resident with both concerns about progression and missing data) for this workshop. Begin with the opening slide of the activity explaining the EPA nomenclature.</a:t>
            </a:r>
          </a:p>
          <a:p>
            <a:pPr lvl="0"/>
            <a:endParaRPr lang="en-CA" dirty="0"/>
          </a:p>
          <a:p>
            <a:pPr lvl="0"/>
            <a:r>
              <a:rPr lang="en-CA" b="1" dirty="0"/>
              <a:t>FOR VIRTUAL DELIVERY: </a:t>
            </a:r>
            <a:r>
              <a:rPr lang="en-CA" dirty="0"/>
              <a:t>Assign participants to breakout rooms. You (or another facilitator) may visit the breakout rooms periodically to see if any questions have come up.</a:t>
            </a:r>
          </a:p>
          <a:p>
            <a:pPr lvl="0"/>
            <a:endParaRPr lang="en-CA" dirty="0"/>
          </a:p>
          <a:p>
            <a:pPr defTabSz="457200">
              <a:defRPr/>
            </a:pPr>
            <a:r>
              <a:rPr lang="en-US" b="1" dirty="0"/>
              <a:t>Instructions for exercise:</a:t>
            </a:r>
          </a:p>
          <a:p>
            <a:pPr marL="171450" indent="-171450" defTabSz="457200">
              <a:buFont typeface="Arial" panose="020B0604020202020204" pitchFamily="34" charset="0"/>
              <a:buChar char="•"/>
              <a:defRPr/>
            </a:pPr>
            <a:r>
              <a:rPr lang="en-US" dirty="0"/>
              <a:t>Give participants 20-25 minutes for a group discussion. </a:t>
            </a:r>
          </a:p>
          <a:p>
            <a:pPr marL="171450" indent="-171450" defTabSz="457200">
              <a:buFont typeface="Arial" panose="020B0604020202020204" pitchFamily="34" charset="0"/>
              <a:buChar char="•"/>
              <a:defRPr/>
            </a:pPr>
            <a:r>
              <a:rPr lang="en-US" dirty="0"/>
              <a:t>Provide two options to groups: Do it as a role play, or simply review the data/info and discuss as a group.</a:t>
            </a:r>
          </a:p>
          <a:p>
            <a:pPr marL="171450" indent="-171450" defTabSz="457200">
              <a:buFont typeface="Arial" panose="020B0604020202020204" pitchFamily="34" charset="0"/>
              <a:buChar char="•"/>
              <a:defRPr/>
            </a:pPr>
            <a:r>
              <a:rPr lang="en-US" dirty="0"/>
              <a:t>Explain what the data means e.g. EPA 3.1 (5) – “3” represents the stage (Core); “1” is the EPA; 5 is the recommended number of observations for this EPA.</a:t>
            </a:r>
          </a:p>
          <a:p>
            <a:pPr marL="171450" indent="-171450" defTabSz="457200">
              <a:buFont typeface="Arial" panose="020B0604020202020204" pitchFamily="34" charset="0"/>
              <a:buChar char="•"/>
              <a:defRPr/>
            </a:pPr>
            <a:r>
              <a:rPr lang="en-US" dirty="0"/>
              <a:t>Prompt groups to review the data, then to review the different perspectives. What do you find surprising/interesting?</a:t>
            </a:r>
          </a:p>
          <a:p>
            <a:pPr marL="171450" indent="-171450" defTabSz="457200">
              <a:buFont typeface="Arial" panose="020B0604020202020204" pitchFamily="34" charset="0"/>
              <a:buChar char="•"/>
              <a:defRPr/>
            </a:pPr>
            <a:r>
              <a:rPr lang="en-US" dirty="0"/>
              <a:t>After 20 minutes, facilitate a 10 minute large group discussion. Suggested discussion questions:</a:t>
            </a:r>
          </a:p>
          <a:p>
            <a:pPr marL="628650" lvl="1" indent="-171450">
              <a:buFont typeface="Arial" panose="020B0604020202020204" pitchFamily="34" charset="0"/>
              <a:buChar char="•"/>
            </a:pPr>
            <a:r>
              <a:rPr lang="en-US" dirty="0"/>
              <a:t>What are some of the things that got your group talking? </a:t>
            </a:r>
          </a:p>
          <a:p>
            <a:pPr marL="628650" lvl="1" indent="-171450">
              <a:buFont typeface="Arial" panose="020B0604020202020204" pitchFamily="34" charset="0"/>
              <a:buChar char="•"/>
            </a:pPr>
            <a:r>
              <a:rPr lang="en-US" dirty="0"/>
              <a:t>What excited/irritated you? </a:t>
            </a:r>
          </a:p>
          <a:p>
            <a:pPr marL="628650" lvl="1" indent="-171450">
              <a:buFont typeface="Arial" panose="020B0604020202020204" pitchFamily="34" charset="0"/>
              <a:buChar char="•"/>
            </a:pPr>
            <a:r>
              <a:rPr lang="en-US" dirty="0"/>
              <a:t>What members have you “met” in real life? How do you manage this issue? </a:t>
            </a:r>
          </a:p>
          <a:p>
            <a:pPr marL="628650" lvl="1" indent="-171450">
              <a:buFont typeface="Arial" panose="020B0604020202020204" pitchFamily="34" charset="0"/>
              <a:buChar char="•"/>
            </a:pPr>
            <a:r>
              <a:rPr lang="en-US" dirty="0"/>
              <a:t>What is the fundamental challenge with “Member B”?  (e.g. not looking at the data). </a:t>
            </a:r>
          </a:p>
          <a:p>
            <a:pPr marL="628650" lvl="1" indent="-171450">
              <a:buFont typeface="Arial" panose="020B0604020202020204" pitchFamily="34" charset="0"/>
              <a:buChar char="•"/>
            </a:pPr>
            <a:r>
              <a:rPr lang="en-US" dirty="0"/>
              <a:t>Should the PD divulge the personal information? </a:t>
            </a:r>
          </a:p>
          <a:p>
            <a:pPr marL="628650" lvl="1" indent="-171450">
              <a:buFont typeface="Arial" panose="020B0604020202020204" pitchFamily="34" charset="0"/>
              <a:buChar char="•"/>
            </a:pPr>
            <a:r>
              <a:rPr lang="en-US" dirty="0"/>
              <a:t>What were the professionalism issues? </a:t>
            </a:r>
          </a:p>
          <a:p>
            <a:pPr marL="628650" lvl="1" indent="-171450">
              <a:buFont typeface="Arial" panose="020B0604020202020204" pitchFamily="34" charset="0"/>
              <a:buChar char="•"/>
            </a:pPr>
            <a:r>
              <a:rPr lang="en-US" dirty="0"/>
              <a:t>Did you come to a decision? What option do you agree with? Why?</a:t>
            </a:r>
            <a:endParaRPr lang="en-CA" dirty="0"/>
          </a:p>
        </p:txBody>
      </p:sp>
      <p:sp>
        <p:nvSpPr>
          <p:cNvPr id="4" name="Slide Number Placeholder 3"/>
          <p:cNvSpPr>
            <a:spLocks noGrp="1"/>
          </p:cNvSpPr>
          <p:nvPr>
            <p:ph type="sldNum" sz="quarter" idx="10"/>
          </p:nvPr>
        </p:nvSpPr>
        <p:spPr/>
        <p:txBody>
          <a:bodyPr/>
          <a:lstStyle/>
          <a:p>
            <a:fld id="{8D153803-A8F5-A947-92E7-6D7F51058EF0}" type="slidenum">
              <a:rPr lang="en-US" smtClean="0"/>
              <a:t>42</a:t>
            </a:fld>
            <a:endParaRPr lang="en-US"/>
          </a:p>
        </p:txBody>
      </p:sp>
    </p:spTree>
    <p:extLst>
      <p:ext uri="{BB962C8B-B14F-4D97-AF65-F5344CB8AC3E}">
        <p14:creationId xmlns:p14="http://schemas.microsoft.com/office/powerpoint/2010/main" val="15936290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525729"/>
          </a:xfrm>
        </p:spPr>
        <p:txBody>
          <a:bodyPr/>
          <a:lstStyle/>
          <a:p>
            <a:endParaRPr lang="en-CA" dirty="0"/>
          </a:p>
        </p:txBody>
      </p:sp>
      <p:sp>
        <p:nvSpPr>
          <p:cNvPr id="4" name="Slide Number Placeholder 3"/>
          <p:cNvSpPr>
            <a:spLocks noGrp="1"/>
          </p:cNvSpPr>
          <p:nvPr>
            <p:ph type="sldNum" sz="quarter" idx="10"/>
          </p:nvPr>
        </p:nvSpPr>
        <p:spPr/>
        <p:txBody>
          <a:bodyPr/>
          <a:lstStyle/>
          <a:p>
            <a:fld id="{8D153803-A8F5-A947-92E7-6D7F51058EF0}" type="slidenum">
              <a:rPr lang="en-US" smtClean="0"/>
              <a:t>43</a:t>
            </a:fld>
            <a:endParaRPr lang="en-US"/>
          </a:p>
        </p:txBody>
      </p:sp>
    </p:spTree>
    <p:extLst>
      <p:ext uri="{BB962C8B-B14F-4D97-AF65-F5344CB8AC3E}">
        <p14:creationId xmlns:p14="http://schemas.microsoft.com/office/powerpoint/2010/main" val="15936290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44</a:t>
            </a:fld>
            <a:endParaRPr lang="en-US"/>
          </a:p>
        </p:txBody>
      </p:sp>
    </p:spTree>
    <p:extLst>
      <p:ext uri="{BB962C8B-B14F-4D97-AF65-F5344CB8AC3E}">
        <p14:creationId xmlns:p14="http://schemas.microsoft.com/office/powerpoint/2010/main" val="1490117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D9E6494-AFFC-FE46-8CA3-2FC26414D6E0}" type="slidenum">
              <a:rPr lang="en-US" smtClean="0"/>
              <a:t>45</a:t>
            </a:fld>
            <a:endParaRPr lang="en-US"/>
          </a:p>
        </p:txBody>
      </p:sp>
    </p:spTree>
    <p:extLst>
      <p:ext uri="{BB962C8B-B14F-4D97-AF65-F5344CB8AC3E}">
        <p14:creationId xmlns:p14="http://schemas.microsoft.com/office/powerpoint/2010/main" val="3222046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 </a:t>
            </a:r>
            <a:r>
              <a:rPr lang="en-US" dirty="0"/>
              <a:t>Spend 2 or 3 minutes taking answers from the large group. At the end of the workshop, you might want to revisit some answers and see if anything has changed.</a:t>
            </a:r>
            <a:endParaRPr lang="en-US" baseline="0" dirty="0"/>
          </a:p>
          <a:p>
            <a:endParaRPr lang="en-US" dirty="0"/>
          </a:p>
          <a:p>
            <a:r>
              <a:rPr lang="en-CA" b="1" dirty="0"/>
              <a:t>FOR VIRTUAL DELIVERY: </a:t>
            </a:r>
            <a:r>
              <a:rPr lang="en-CA" b="0" dirty="0"/>
              <a:t>Depending on the size of the group, there are a couple of options for this activity:</a:t>
            </a:r>
          </a:p>
          <a:p>
            <a:endParaRPr lang="en-CA" b="0" dirty="0"/>
          </a:p>
          <a:p>
            <a:pPr marL="228600" indent="-228600">
              <a:buFont typeface="+mj-lt"/>
              <a:buAutoNum type="arabicPeriod"/>
            </a:pPr>
            <a:r>
              <a:rPr lang="en-CA" b="0" dirty="0"/>
              <a:t>Have participants turn on their mics to answer the question verbally (works better for smaller groups). You can ask participants to raise their hands (if webcams are on) or to use the “raise hand” feature in the video conferencing tool (if available).</a:t>
            </a:r>
          </a:p>
          <a:p>
            <a:pPr marL="228600" indent="-228600">
              <a:buFont typeface="+mj-lt"/>
              <a:buAutoNum type="arabicPeriod"/>
            </a:pPr>
            <a:r>
              <a:rPr lang="en-CA" b="0" dirty="0"/>
              <a:t>Have participants answer the questions in the chat (works better for larger groups).</a:t>
            </a:r>
            <a:endParaRPr lang="en-US" b="0" dirty="0"/>
          </a:p>
        </p:txBody>
      </p:sp>
      <p:sp>
        <p:nvSpPr>
          <p:cNvPr id="4" name="Slide Number Placeholder 3"/>
          <p:cNvSpPr>
            <a:spLocks noGrp="1"/>
          </p:cNvSpPr>
          <p:nvPr>
            <p:ph type="sldNum" sz="quarter" idx="5"/>
          </p:nvPr>
        </p:nvSpPr>
        <p:spPr/>
        <p:txBody>
          <a:bodyPr/>
          <a:lstStyle/>
          <a:p>
            <a:fld id="{8D153803-A8F5-A947-92E7-6D7F51058EF0}" type="slidenum">
              <a:rPr lang="en-US" smtClean="0"/>
              <a:t>5</a:t>
            </a:fld>
            <a:endParaRPr lang="en-US"/>
          </a:p>
        </p:txBody>
      </p:sp>
    </p:spTree>
    <p:extLst>
      <p:ext uri="{BB962C8B-B14F-4D97-AF65-F5344CB8AC3E}">
        <p14:creationId xmlns:p14="http://schemas.microsoft.com/office/powerpoint/2010/main" val="1916496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D9E6494-AFFC-FE46-8CA3-2FC26414D6E0}" type="slidenum">
              <a:rPr lang="en-US" smtClean="0"/>
              <a:t>6</a:t>
            </a:fld>
            <a:endParaRPr lang="en-US"/>
          </a:p>
        </p:txBody>
      </p:sp>
    </p:spTree>
    <p:extLst>
      <p:ext uri="{BB962C8B-B14F-4D97-AF65-F5344CB8AC3E}">
        <p14:creationId xmlns:p14="http://schemas.microsoft.com/office/powerpoint/2010/main" val="2371117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A lot of times we get the question: Why do we have competence committees? And the answer is that competence committees are actually key to the concept of CBD.  </a:t>
            </a:r>
            <a:endParaRPr lang="en-CA" dirty="0"/>
          </a:p>
        </p:txBody>
      </p:sp>
      <p:sp>
        <p:nvSpPr>
          <p:cNvPr id="4" name="Slide Number Placeholder 3"/>
          <p:cNvSpPr>
            <a:spLocks noGrp="1"/>
          </p:cNvSpPr>
          <p:nvPr>
            <p:ph type="sldNum" sz="quarter" idx="10"/>
          </p:nvPr>
        </p:nvSpPr>
        <p:spPr/>
        <p:txBody>
          <a:bodyPr/>
          <a:lstStyle/>
          <a:p>
            <a:fld id="{8D153803-A8F5-A947-92E7-6D7F51058EF0}" type="slidenum">
              <a:rPr lang="en-US" smtClean="0"/>
              <a:t>7</a:t>
            </a:fld>
            <a:endParaRPr lang="en-US"/>
          </a:p>
        </p:txBody>
      </p:sp>
    </p:spTree>
    <p:extLst>
      <p:ext uri="{BB962C8B-B14F-4D97-AF65-F5344CB8AC3E}">
        <p14:creationId xmlns:p14="http://schemas.microsoft.com/office/powerpoint/2010/main" val="1593629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For example, in the current assessment system, many of us have experienced situations where residents are not observed enough in the workplace and we make decisions based on too few data points. There are other issues related to reliability and assessments being too subjective. There are also questions around whether or not our assessments are representative of our authentic workplace, and whether our assessments are currently defensible. </a:t>
            </a:r>
          </a:p>
          <a:p>
            <a:endParaRPr lang="en-CA" dirty="0"/>
          </a:p>
        </p:txBody>
      </p:sp>
      <p:sp>
        <p:nvSpPr>
          <p:cNvPr id="4" name="Slide Number Placeholder 3"/>
          <p:cNvSpPr>
            <a:spLocks noGrp="1"/>
          </p:cNvSpPr>
          <p:nvPr>
            <p:ph type="sldNum" sz="quarter" idx="10"/>
          </p:nvPr>
        </p:nvSpPr>
        <p:spPr/>
        <p:txBody>
          <a:bodyPr/>
          <a:lstStyle/>
          <a:p>
            <a:fld id="{8D153803-A8F5-A947-92E7-6D7F51058EF0}" type="slidenum">
              <a:rPr lang="en-US" smtClean="0"/>
              <a:t>8</a:t>
            </a:fld>
            <a:endParaRPr lang="en-US"/>
          </a:p>
        </p:txBody>
      </p:sp>
    </p:spTree>
    <p:extLst>
      <p:ext uri="{BB962C8B-B14F-4D97-AF65-F5344CB8AC3E}">
        <p14:creationId xmlns:p14="http://schemas.microsoft.com/office/powerpoint/2010/main" val="435363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Often we are asked about whether or not EPA assessment systems are trustworthy. We believe the answer is yes based on the reasons listed here.</a:t>
            </a:r>
          </a:p>
          <a:p>
            <a:endParaRPr lang="en-CA" baseline="0" dirty="0"/>
          </a:p>
          <a:p>
            <a:endParaRPr lang="en-CA" baseline="0" dirty="0"/>
          </a:p>
          <a:p>
            <a:endParaRPr lang="en-CA" dirty="0"/>
          </a:p>
        </p:txBody>
      </p:sp>
      <p:sp>
        <p:nvSpPr>
          <p:cNvPr id="4" name="Slide Number Placeholder 3"/>
          <p:cNvSpPr>
            <a:spLocks noGrp="1"/>
          </p:cNvSpPr>
          <p:nvPr>
            <p:ph type="sldNum" sz="quarter" idx="10"/>
          </p:nvPr>
        </p:nvSpPr>
        <p:spPr/>
        <p:txBody>
          <a:bodyPr/>
          <a:lstStyle/>
          <a:p>
            <a:fld id="{8D153803-A8F5-A947-92E7-6D7F51058EF0}" type="slidenum">
              <a:rPr lang="en-US" smtClean="0"/>
              <a:t>9</a:t>
            </a:fld>
            <a:endParaRPr lang="en-US"/>
          </a:p>
        </p:txBody>
      </p:sp>
    </p:spTree>
    <p:extLst>
      <p:ext uri="{BB962C8B-B14F-4D97-AF65-F5344CB8AC3E}">
        <p14:creationId xmlns:p14="http://schemas.microsoft.com/office/powerpoint/2010/main" val="15936290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D9E0-B3ED-724F-9028-69BE23880944}"/>
              </a:ext>
            </a:extLst>
          </p:cNvPr>
          <p:cNvSpPr>
            <a:spLocks noGrp="1"/>
          </p:cNvSpPr>
          <p:nvPr>
            <p:ph type="ctrTitle"/>
          </p:nvPr>
        </p:nvSpPr>
        <p:spPr>
          <a:xfrm>
            <a:off x="6043353" y="872979"/>
            <a:ext cx="5652927" cy="1986597"/>
          </a:xfrm>
          <a:prstGeom prst="rect">
            <a:avLst/>
          </a:prstGeom>
        </p:spPr>
        <p:txBody>
          <a:bodyPr anchor="b">
            <a:noAutofit/>
          </a:bodyPr>
          <a:lstStyle>
            <a:lvl1pPr algn="l">
              <a:defRPr sz="5400" baseline="0">
                <a:solidFill>
                  <a:schemeClr val="tx2"/>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4D708D59-5533-984A-ABC7-8D0F7571CAFA}"/>
              </a:ext>
            </a:extLst>
          </p:cNvPr>
          <p:cNvSpPr>
            <a:spLocks noGrp="1"/>
          </p:cNvSpPr>
          <p:nvPr>
            <p:ph type="subTitle" idx="1"/>
          </p:nvPr>
        </p:nvSpPr>
        <p:spPr>
          <a:xfrm>
            <a:off x="6043354" y="2859576"/>
            <a:ext cx="5652926" cy="1014298"/>
          </a:xfrm>
          <a:prstGeom prst="rect">
            <a:avLst/>
          </a:prstGeom>
        </p:spPr>
        <p:txBody>
          <a:bodyPr>
            <a:noAutofit/>
          </a:bodyPr>
          <a:lstStyle>
            <a:lvl1pPr marL="0" indent="0" algn="l">
              <a:buNone/>
              <a:defRPr sz="2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TextBox 10">
            <a:extLst>
              <a:ext uri="{FF2B5EF4-FFF2-40B4-BE49-F238E27FC236}">
                <a16:creationId xmlns:a16="http://schemas.microsoft.com/office/drawing/2014/main" id="{97A8331F-1226-2E4C-8D0A-2719D5B1ABF3}"/>
              </a:ext>
            </a:extLst>
          </p:cNvPr>
          <p:cNvSpPr txBox="1"/>
          <p:nvPr userDrawn="1"/>
        </p:nvSpPr>
        <p:spPr>
          <a:xfrm>
            <a:off x="6043354" y="3666011"/>
            <a:ext cx="665017"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Aft>
                <a:spcPts val="600"/>
              </a:spcAft>
            </a:pPr>
            <a:r>
              <a:rPr lang="en-US" sz="2400" b="1" dirty="0">
                <a:solidFill>
                  <a:schemeClr val="accent4"/>
                </a:solidFill>
              </a:rPr>
              <a:t>•••</a:t>
            </a:r>
          </a:p>
        </p:txBody>
      </p:sp>
      <p:pic>
        <p:nvPicPr>
          <p:cNvPr id="6" name="Picture 5">
            <a:extLst>
              <a:ext uri="{FF2B5EF4-FFF2-40B4-BE49-F238E27FC236}">
                <a16:creationId xmlns:a16="http://schemas.microsoft.com/office/drawing/2014/main" id="{B6F5D0A3-D3EE-DD47-9957-D461808EB5A8}"/>
              </a:ext>
            </a:extLst>
          </p:cNvPr>
          <p:cNvPicPr>
            <a:picLocks noChangeAspect="1"/>
          </p:cNvPicPr>
          <p:nvPr userDrawn="1"/>
        </p:nvPicPr>
        <p:blipFill>
          <a:blip r:embed="rId2"/>
          <a:stretch>
            <a:fillRect/>
          </a:stretch>
        </p:blipFill>
        <p:spPr>
          <a:xfrm>
            <a:off x="9561170" y="295264"/>
            <a:ext cx="2249424" cy="989330"/>
          </a:xfrm>
          <a:prstGeom prst="rect">
            <a:avLst/>
          </a:prstGeom>
        </p:spPr>
      </p:pic>
      <p:pic>
        <p:nvPicPr>
          <p:cNvPr id="7" name="Picture 6">
            <a:extLst>
              <a:ext uri="{FF2B5EF4-FFF2-40B4-BE49-F238E27FC236}">
                <a16:creationId xmlns:a16="http://schemas.microsoft.com/office/drawing/2014/main" id="{550B980B-F015-A441-9444-F76067B86E05}"/>
              </a:ext>
            </a:extLst>
          </p:cNvPr>
          <p:cNvPicPr>
            <a:picLocks noChangeAspect="1"/>
          </p:cNvPicPr>
          <p:nvPr userDrawn="1"/>
        </p:nvPicPr>
        <p:blipFill>
          <a:blip r:embed="rId3"/>
          <a:stretch>
            <a:fillRect/>
          </a:stretch>
        </p:blipFill>
        <p:spPr>
          <a:xfrm>
            <a:off x="0" y="0"/>
            <a:ext cx="5488845" cy="6858000"/>
          </a:xfrm>
          <a:prstGeom prst="rect">
            <a:avLst/>
          </a:prstGeom>
        </p:spPr>
      </p:pic>
    </p:spTree>
    <p:extLst>
      <p:ext uri="{BB962C8B-B14F-4D97-AF65-F5344CB8AC3E}">
        <p14:creationId xmlns:p14="http://schemas.microsoft.com/office/powerpoint/2010/main" val="3755439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B11EF-6B8C-F34B-9A29-C5DC8D8AD78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6EC57A-5081-654F-BF09-F77FD92FEA7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9BAE5C-6A17-B24C-9544-D5A521F625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Footer Placeholder 8">
            <a:extLst>
              <a:ext uri="{FF2B5EF4-FFF2-40B4-BE49-F238E27FC236}">
                <a16:creationId xmlns:a16="http://schemas.microsoft.com/office/drawing/2014/main" id="{2C155027-0F0B-144E-9D35-44405E9ADFD6}"/>
              </a:ext>
            </a:extLst>
          </p:cNvPr>
          <p:cNvSpPr>
            <a:spLocks noGrp="1"/>
          </p:cNvSpPr>
          <p:nvPr>
            <p:ph type="ftr" sz="quarter" idx="11"/>
          </p:nvPr>
        </p:nvSpPr>
        <p:spPr/>
        <p:txBody>
          <a:bodyPr/>
          <a:lstStyle/>
          <a:p>
            <a:r>
              <a:rPr lang="en-US"/>
              <a:t>Document Title</a:t>
            </a:r>
            <a:endParaRPr lang="en-US" dirty="0"/>
          </a:p>
        </p:txBody>
      </p:sp>
      <p:sp>
        <p:nvSpPr>
          <p:cNvPr id="10" name="Slide Number Placeholder 9">
            <a:extLst>
              <a:ext uri="{FF2B5EF4-FFF2-40B4-BE49-F238E27FC236}">
                <a16:creationId xmlns:a16="http://schemas.microsoft.com/office/drawing/2014/main" id="{A8429DA9-6506-F248-8BF7-A4184467E422}"/>
              </a:ext>
            </a:extLst>
          </p:cNvPr>
          <p:cNvSpPr>
            <a:spLocks noGrp="1"/>
          </p:cNvSpPr>
          <p:nvPr>
            <p:ph type="sldNum" sz="quarter" idx="12"/>
          </p:nvPr>
        </p:nvSpPr>
        <p:spPr/>
        <p:txBody>
          <a:bodyPr/>
          <a:lstStyle/>
          <a:p>
            <a:fld id="{0F408A5D-059A-A247-8344-29C129C8EF29}" type="slidenum">
              <a:rPr lang="en-US" smtClean="0"/>
              <a:pPr/>
              <a:t>‹#›</a:t>
            </a:fld>
            <a:endParaRPr lang="en-US" dirty="0"/>
          </a:p>
        </p:txBody>
      </p:sp>
    </p:spTree>
    <p:extLst>
      <p:ext uri="{BB962C8B-B14F-4D97-AF65-F5344CB8AC3E}">
        <p14:creationId xmlns:p14="http://schemas.microsoft.com/office/powerpoint/2010/main" val="831840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7A13-1565-F645-810B-FC23B5559F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16EF9D-F47C-6E40-8C1D-BCBDAE96147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EDAE58-F8E0-234E-94B3-D3596EE127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Footer Placeholder 8">
            <a:extLst>
              <a:ext uri="{FF2B5EF4-FFF2-40B4-BE49-F238E27FC236}">
                <a16:creationId xmlns:a16="http://schemas.microsoft.com/office/drawing/2014/main" id="{4276A87F-C9C4-ED48-B6E9-1A08D898000A}"/>
              </a:ext>
            </a:extLst>
          </p:cNvPr>
          <p:cNvSpPr>
            <a:spLocks noGrp="1"/>
          </p:cNvSpPr>
          <p:nvPr>
            <p:ph type="ftr" sz="quarter" idx="11"/>
          </p:nvPr>
        </p:nvSpPr>
        <p:spPr/>
        <p:txBody>
          <a:bodyPr/>
          <a:lstStyle/>
          <a:p>
            <a:r>
              <a:rPr lang="en-US"/>
              <a:t>Document Title</a:t>
            </a:r>
            <a:endParaRPr lang="en-US" dirty="0"/>
          </a:p>
        </p:txBody>
      </p:sp>
      <p:sp>
        <p:nvSpPr>
          <p:cNvPr id="10" name="Slide Number Placeholder 9">
            <a:extLst>
              <a:ext uri="{FF2B5EF4-FFF2-40B4-BE49-F238E27FC236}">
                <a16:creationId xmlns:a16="http://schemas.microsoft.com/office/drawing/2014/main" id="{67E50796-3DBD-D54A-9C82-5EC70B836A5E}"/>
              </a:ext>
            </a:extLst>
          </p:cNvPr>
          <p:cNvSpPr>
            <a:spLocks noGrp="1"/>
          </p:cNvSpPr>
          <p:nvPr>
            <p:ph type="sldNum" sz="quarter" idx="12"/>
          </p:nvPr>
        </p:nvSpPr>
        <p:spPr/>
        <p:txBody>
          <a:bodyPr/>
          <a:lstStyle/>
          <a:p>
            <a:fld id="{0F408A5D-059A-A247-8344-29C129C8EF29}" type="slidenum">
              <a:rPr lang="en-US" smtClean="0"/>
              <a:pPr/>
              <a:t>‹#›</a:t>
            </a:fld>
            <a:endParaRPr lang="en-US" dirty="0"/>
          </a:p>
        </p:txBody>
      </p:sp>
    </p:spTree>
    <p:extLst>
      <p:ext uri="{BB962C8B-B14F-4D97-AF65-F5344CB8AC3E}">
        <p14:creationId xmlns:p14="http://schemas.microsoft.com/office/powerpoint/2010/main" val="1111012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51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EBEA73-B277-0443-B029-159B6BB9BF18}"/>
              </a:ext>
            </a:extLst>
          </p:cNvPr>
          <p:cNvSpPr/>
          <p:nvPr userDrawn="1"/>
        </p:nvSpPr>
        <p:spPr>
          <a:xfrm>
            <a:off x="0" y="0"/>
            <a:ext cx="12192000" cy="506047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3" name="Picture 2">
            <a:extLst>
              <a:ext uri="{FF2B5EF4-FFF2-40B4-BE49-F238E27FC236}">
                <a16:creationId xmlns:a16="http://schemas.microsoft.com/office/drawing/2014/main" id="{9B513521-5DCA-334F-B2A3-14CAC43449A1}"/>
              </a:ext>
            </a:extLst>
          </p:cNvPr>
          <p:cNvPicPr>
            <a:picLocks noChangeAspect="1"/>
          </p:cNvPicPr>
          <p:nvPr userDrawn="1"/>
        </p:nvPicPr>
        <p:blipFill>
          <a:blip r:embed="rId2"/>
          <a:stretch>
            <a:fillRect/>
          </a:stretch>
        </p:blipFill>
        <p:spPr>
          <a:xfrm>
            <a:off x="5028446" y="5373321"/>
            <a:ext cx="2135109" cy="939052"/>
          </a:xfrm>
          <a:prstGeom prst="rect">
            <a:avLst/>
          </a:prstGeom>
        </p:spPr>
      </p:pic>
      <p:sp>
        <p:nvSpPr>
          <p:cNvPr id="6" name="Title 1">
            <a:extLst>
              <a:ext uri="{FF2B5EF4-FFF2-40B4-BE49-F238E27FC236}">
                <a16:creationId xmlns:a16="http://schemas.microsoft.com/office/drawing/2014/main" id="{EC0DE34E-7884-BC48-A4F3-ACBD80D83703}"/>
              </a:ext>
            </a:extLst>
          </p:cNvPr>
          <p:cNvSpPr>
            <a:spLocks noGrp="1"/>
          </p:cNvSpPr>
          <p:nvPr>
            <p:ph type="title"/>
          </p:nvPr>
        </p:nvSpPr>
        <p:spPr>
          <a:xfrm>
            <a:off x="838200" y="1829202"/>
            <a:ext cx="10515600" cy="756688"/>
          </a:xfrm>
          <a:prstGeom prst="rect">
            <a:avLst/>
          </a:prstGeom>
        </p:spPr>
        <p:txBody>
          <a:bodyPr/>
          <a:lstStyle>
            <a:lvl1pPr algn="ctr">
              <a:defRPr sz="4800"/>
            </a:lvl1pPr>
          </a:lstStyle>
          <a:p>
            <a:r>
              <a:rPr lang="en-US" dirty="0"/>
              <a:t>Click to edit Master title style</a:t>
            </a:r>
          </a:p>
        </p:txBody>
      </p:sp>
      <p:sp>
        <p:nvSpPr>
          <p:cNvPr id="9" name="Subtitle 2">
            <a:extLst>
              <a:ext uri="{FF2B5EF4-FFF2-40B4-BE49-F238E27FC236}">
                <a16:creationId xmlns:a16="http://schemas.microsoft.com/office/drawing/2014/main" id="{ACC24264-2E70-314F-BACA-36AE04D09B19}"/>
              </a:ext>
            </a:extLst>
          </p:cNvPr>
          <p:cNvSpPr>
            <a:spLocks noGrp="1"/>
          </p:cNvSpPr>
          <p:nvPr>
            <p:ph type="subTitle" idx="1"/>
          </p:nvPr>
        </p:nvSpPr>
        <p:spPr>
          <a:xfrm>
            <a:off x="2539549" y="2631456"/>
            <a:ext cx="7112899" cy="496774"/>
          </a:xfrm>
          <a:prstGeom prst="rect">
            <a:avLst/>
          </a:prstGeom>
        </p:spPr>
        <p:txBody>
          <a:bodyPr>
            <a:noAutofit/>
          </a:bodyPr>
          <a:lstStyle>
            <a:lvl1pPr marL="0" indent="0" algn="ctr">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4281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AEF4D-1501-1C4A-8BF2-EBF84C353934}"/>
              </a:ext>
            </a:extLst>
          </p:cNvPr>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746155A-A000-4041-920D-E7EEE74DEC15}"/>
              </a:ext>
            </a:extLst>
          </p:cNvPr>
          <p:cNvSpPr>
            <a:spLocks noGrp="1"/>
          </p:cNvSpPr>
          <p:nvPr>
            <p:ph idx="1"/>
          </p:nvPr>
        </p:nvSpPr>
        <p:spPr>
          <a:xfrm>
            <a:off x="838200" y="1825625"/>
            <a:ext cx="10515600" cy="4351338"/>
          </a:xfrm>
          <a:prstGeom prst="rect">
            <a:avLst/>
          </a:prstGeom>
        </p:spPr>
        <p:txBody>
          <a:bodyPr/>
          <a:lstStyle>
            <a:lvl1pPr>
              <a:spcBef>
                <a:spcPts val="1600"/>
              </a:spcBef>
              <a:defRPr/>
            </a:lvl1pPr>
            <a:lvl2pPr>
              <a:spcBef>
                <a:spcPts val="1100"/>
              </a:spcBef>
              <a:buClr>
                <a:schemeClr val="accent3"/>
              </a:buClr>
              <a:defRPr/>
            </a:lvl2pPr>
            <a:lvl3pPr>
              <a:spcBef>
                <a:spcPts val="1100"/>
              </a:spcBef>
              <a:buClr>
                <a:schemeClr val="tx2"/>
              </a:buClr>
              <a:defRPr/>
            </a:lvl3pPr>
            <a:lvl4pPr>
              <a:spcBef>
                <a:spcPts val="1100"/>
              </a:spcBef>
              <a:buClr>
                <a:schemeClr val="accent1"/>
              </a:buClr>
              <a:defRPr/>
            </a:lvl4pPr>
            <a:lvl5pPr>
              <a:spcBef>
                <a:spcPts val="1100"/>
              </a:spcBef>
              <a:buClr>
                <a:schemeClr val="bg2">
                  <a:lumMod val="2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226E6D72-8B14-8946-BAE9-7F2E965F3E7D}"/>
              </a:ext>
            </a:extLst>
          </p:cNvPr>
          <p:cNvSpPr>
            <a:spLocks noGrp="1"/>
          </p:cNvSpPr>
          <p:nvPr>
            <p:ph type="ftr" sz="quarter" idx="11"/>
          </p:nvPr>
        </p:nvSpPr>
        <p:spPr/>
        <p:txBody>
          <a:bodyPr/>
          <a:lstStyle/>
          <a:p>
            <a:r>
              <a:rPr lang="en-US"/>
              <a:t>Document Title</a:t>
            </a:r>
            <a:endParaRPr lang="en-US" dirty="0"/>
          </a:p>
        </p:txBody>
      </p:sp>
      <p:sp>
        <p:nvSpPr>
          <p:cNvPr id="9" name="Slide Number Placeholder 8">
            <a:extLst>
              <a:ext uri="{FF2B5EF4-FFF2-40B4-BE49-F238E27FC236}">
                <a16:creationId xmlns:a16="http://schemas.microsoft.com/office/drawing/2014/main" id="{6FFCB3CD-21C1-174A-91CF-FE1453D9B884}"/>
              </a:ext>
            </a:extLst>
          </p:cNvPr>
          <p:cNvSpPr>
            <a:spLocks noGrp="1"/>
          </p:cNvSpPr>
          <p:nvPr>
            <p:ph type="sldNum" sz="quarter" idx="12"/>
          </p:nvPr>
        </p:nvSpPr>
        <p:spPr/>
        <p:txBody>
          <a:bodyPr/>
          <a:lstStyle/>
          <a:p>
            <a:fld id="{0F408A5D-059A-A247-8344-29C129C8EF29}" type="slidenum">
              <a:rPr lang="en-US" smtClean="0"/>
              <a:pPr/>
              <a:t>‹#›</a:t>
            </a:fld>
            <a:endParaRPr lang="en-US" dirty="0"/>
          </a:p>
        </p:txBody>
      </p:sp>
    </p:spTree>
    <p:extLst>
      <p:ext uri="{BB962C8B-B14F-4D97-AF65-F5344CB8AC3E}">
        <p14:creationId xmlns:p14="http://schemas.microsoft.com/office/powerpoint/2010/main" val="2796562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1CBA641-701B-A842-9D76-BB9FE5FB2816}"/>
              </a:ext>
            </a:extLst>
          </p:cNvPr>
          <p:cNvSpPr/>
          <p:nvPr userDrawn="1"/>
        </p:nvSpPr>
        <p:spPr>
          <a:xfrm>
            <a:off x="0" y="1"/>
            <a:ext cx="12192000" cy="6129494"/>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84AAEF4D-1501-1C4A-8BF2-EBF84C353934}"/>
              </a:ext>
            </a:extLst>
          </p:cNvPr>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746155A-A000-4041-920D-E7EEE74DEC15}"/>
              </a:ext>
            </a:extLst>
          </p:cNvPr>
          <p:cNvSpPr>
            <a:spLocks noGrp="1"/>
          </p:cNvSpPr>
          <p:nvPr>
            <p:ph idx="1"/>
          </p:nvPr>
        </p:nvSpPr>
        <p:spPr>
          <a:xfrm>
            <a:off x="838200" y="1825625"/>
            <a:ext cx="10515600" cy="4351338"/>
          </a:xfrm>
          <a:prstGeom prst="rect">
            <a:avLst/>
          </a:prstGeom>
        </p:spPr>
        <p:txBody>
          <a:bodyPr/>
          <a:lstStyle>
            <a:lvl1pPr>
              <a:spcBef>
                <a:spcPts val="1600"/>
              </a:spcBef>
              <a:defRPr/>
            </a:lvl1pPr>
            <a:lvl2pPr>
              <a:spcBef>
                <a:spcPts val="1100"/>
              </a:spcBef>
              <a:buClr>
                <a:schemeClr val="accent3"/>
              </a:buClr>
              <a:defRPr/>
            </a:lvl2pPr>
            <a:lvl3pPr>
              <a:spcBef>
                <a:spcPts val="1100"/>
              </a:spcBef>
              <a:buClr>
                <a:schemeClr val="tx2"/>
              </a:buClr>
              <a:defRPr/>
            </a:lvl3pPr>
            <a:lvl4pPr>
              <a:spcBef>
                <a:spcPts val="1100"/>
              </a:spcBef>
              <a:buClr>
                <a:schemeClr val="bg2">
                  <a:lumMod val="25000"/>
                </a:schemeClr>
              </a:buClr>
              <a:defRPr/>
            </a:lvl4pPr>
            <a:lvl5pPr>
              <a:spcBef>
                <a:spcPts val="1100"/>
              </a:spcBef>
              <a:buClr>
                <a:schemeClr val="bg2">
                  <a:lumMod val="2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226E6D72-8B14-8946-BAE9-7F2E965F3E7D}"/>
              </a:ext>
            </a:extLst>
          </p:cNvPr>
          <p:cNvSpPr>
            <a:spLocks noGrp="1"/>
          </p:cNvSpPr>
          <p:nvPr>
            <p:ph type="ftr" sz="quarter" idx="11"/>
          </p:nvPr>
        </p:nvSpPr>
        <p:spPr/>
        <p:txBody>
          <a:bodyPr/>
          <a:lstStyle/>
          <a:p>
            <a:r>
              <a:rPr lang="en-US"/>
              <a:t>Document Title</a:t>
            </a:r>
            <a:endParaRPr lang="en-US" dirty="0"/>
          </a:p>
        </p:txBody>
      </p:sp>
      <p:sp>
        <p:nvSpPr>
          <p:cNvPr id="9" name="Slide Number Placeholder 8">
            <a:extLst>
              <a:ext uri="{FF2B5EF4-FFF2-40B4-BE49-F238E27FC236}">
                <a16:creationId xmlns:a16="http://schemas.microsoft.com/office/drawing/2014/main" id="{6FFCB3CD-21C1-174A-91CF-FE1453D9B884}"/>
              </a:ext>
            </a:extLst>
          </p:cNvPr>
          <p:cNvSpPr>
            <a:spLocks noGrp="1"/>
          </p:cNvSpPr>
          <p:nvPr>
            <p:ph type="sldNum" sz="quarter" idx="12"/>
          </p:nvPr>
        </p:nvSpPr>
        <p:spPr/>
        <p:txBody>
          <a:bodyPr/>
          <a:lstStyle/>
          <a:p>
            <a:fld id="{0F408A5D-059A-A247-8344-29C129C8EF29}" type="slidenum">
              <a:rPr lang="en-US" smtClean="0"/>
              <a:pPr/>
              <a:t>‹#›</a:t>
            </a:fld>
            <a:endParaRPr lang="en-US" dirty="0"/>
          </a:p>
        </p:txBody>
      </p:sp>
    </p:spTree>
    <p:extLst>
      <p:ext uri="{BB962C8B-B14F-4D97-AF65-F5344CB8AC3E}">
        <p14:creationId xmlns:p14="http://schemas.microsoft.com/office/powerpoint/2010/main" val="296057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45B6D-5702-EB41-BD5B-A2026290BBE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2A55E5EB-D470-424D-B29E-DD801C3221E2}"/>
              </a:ext>
            </a:extLst>
          </p:cNvPr>
          <p:cNvSpPr>
            <a:spLocks noGrp="1"/>
          </p:cNvSpPr>
          <p:nvPr>
            <p:ph type="body" idx="1"/>
          </p:nvPr>
        </p:nvSpPr>
        <p:spPr>
          <a:xfrm>
            <a:off x="906086" y="4589463"/>
            <a:ext cx="10441363" cy="1500187"/>
          </a:xfrm>
          <a:prstGeom prst="rect">
            <a:avLst/>
          </a:prstGeo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Footer Placeholder 7">
            <a:extLst>
              <a:ext uri="{FF2B5EF4-FFF2-40B4-BE49-F238E27FC236}">
                <a16:creationId xmlns:a16="http://schemas.microsoft.com/office/drawing/2014/main" id="{AA28F8C4-A416-6D47-B14B-F464C35985E9}"/>
              </a:ext>
            </a:extLst>
          </p:cNvPr>
          <p:cNvSpPr>
            <a:spLocks noGrp="1"/>
          </p:cNvSpPr>
          <p:nvPr>
            <p:ph type="ftr" sz="quarter" idx="11"/>
          </p:nvPr>
        </p:nvSpPr>
        <p:spPr/>
        <p:txBody>
          <a:bodyPr/>
          <a:lstStyle/>
          <a:p>
            <a:r>
              <a:rPr lang="en-US"/>
              <a:t>Document Title</a:t>
            </a:r>
            <a:endParaRPr lang="en-US" dirty="0"/>
          </a:p>
        </p:txBody>
      </p:sp>
      <p:sp>
        <p:nvSpPr>
          <p:cNvPr id="9" name="Slide Number Placeholder 8">
            <a:extLst>
              <a:ext uri="{FF2B5EF4-FFF2-40B4-BE49-F238E27FC236}">
                <a16:creationId xmlns:a16="http://schemas.microsoft.com/office/drawing/2014/main" id="{0AC3095E-FADF-A540-82A8-4DA001290018}"/>
              </a:ext>
            </a:extLst>
          </p:cNvPr>
          <p:cNvSpPr>
            <a:spLocks noGrp="1"/>
          </p:cNvSpPr>
          <p:nvPr>
            <p:ph type="sldNum" sz="quarter" idx="12"/>
          </p:nvPr>
        </p:nvSpPr>
        <p:spPr/>
        <p:txBody>
          <a:bodyPr/>
          <a:lstStyle/>
          <a:p>
            <a:fld id="{0F408A5D-059A-A247-8344-29C129C8EF29}" type="slidenum">
              <a:rPr lang="en-US" smtClean="0"/>
              <a:pPr/>
              <a:t>‹#›</a:t>
            </a:fld>
            <a:endParaRPr lang="en-US" dirty="0"/>
          </a:p>
        </p:txBody>
      </p:sp>
      <p:sp>
        <p:nvSpPr>
          <p:cNvPr id="6" name="Rectangle 5">
            <a:extLst>
              <a:ext uri="{FF2B5EF4-FFF2-40B4-BE49-F238E27FC236}">
                <a16:creationId xmlns:a16="http://schemas.microsoft.com/office/drawing/2014/main" id="{61651BDD-D095-574E-8568-6D2F71C0E908}"/>
              </a:ext>
            </a:extLst>
          </p:cNvPr>
          <p:cNvSpPr/>
          <p:nvPr userDrawn="1"/>
        </p:nvSpPr>
        <p:spPr>
          <a:xfrm>
            <a:off x="0" y="3674225"/>
            <a:ext cx="11347450"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Tree>
    <p:extLst>
      <p:ext uri="{BB962C8B-B14F-4D97-AF65-F5344CB8AC3E}">
        <p14:creationId xmlns:p14="http://schemas.microsoft.com/office/powerpoint/2010/main" val="2975457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45B6D-5702-EB41-BD5B-A2026290BBE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2A55E5EB-D470-424D-B29E-DD801C3221E2}"/>
              </a:ext>
            </a:extLst>
          </p:cNvPr>
          <p:cNvSpPr>
            <a:spLocks noGrp="1"/>
          </p:cNvSpPr>
          <p:nvPr>
            <p:ph type="body" idx="1"/>
          </p:nvPr>
        </p:nvSpPr>
        <p:spPr>
          <a:xfrm>
            <a:off x="906087" y="4589463"/>
            <a:ext cx="10441363" cy="1500187"/>
          </a:xfrm>
          <a:prstGeom prst="rect">
            <a:avLst/>
          </a:prstGeo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Footer Placeholder 7">
            <a:extLst>
              <a:ext uri="{FF2B5EF4-FFF2-40B4-BE49-F238E27FC236}">
                <a16:creationId xmlns:a16="http://schemas.microsoft.com/office/drawing/2014/main" id="{AA28F8C4-A416-6D47-B14B-F464C35985E9}"/>
              </a:ext>
            </a:extLst>
          </p:cNvPr>
          <p:cNvSpPr>
            <a:spLocks noGrp="1"/>
          </p:cNvSpPr>
          <p:nvPr>
            <p:ph type="ftr" sz="quarter" idx="11"/>
          </p:nvPr>
        </p:nvSpPr>
        <p:spPr/>
        <p:txBody>
          <a:bodyPr/>
          <a:lstStyle/>
          <a:p>
            <a:r>
              <a:rPr lang="en-US"/>
              <a:t>Document Title</a:t>
            </a:r>
            <a:endParaRPr lang="en-US" dirty="0"/>
          </a:p>
        </p:txBody>
      </p:sp>
      <p:sp>
        <p:nvSpPr>
          <p:cNvPr id="9" name="Slide Number Placeholder 8">
            <a:extLst>
              <a:ext uri="{FF2B5EF4-FFF2-40B4-BE49-F238E27FC236}">
                <a16:creationId xmlns:a16="http://schemas.microsoft.com/office/drawing/2014/main" id="{0AC3095E-FADF-A540-82A8-4DA001290018}"/>
              </a:ext>
            </a:extLst>
          </p:cNvPr>
          <p:cNvSpPr>
            <a:spLocks noGrp="1"/>
          </p:cNvSpPr>
          <p:nvPr>
            <p:ph type="sldNum" sz="quarter" idx="12"/>
          </p:nvPr>
        </p:nvSpPr>
        <p:spPr/>
        <p:txBody>
          <a:bodyPr/>
          <a:lstStyle/>
          <a:p>
            <a:fld id="{0F408A5D-059A-A247-8344-29C129C8EF29}" type="slidenum">
              <a:rPr lang="en-US" smtClean="0"/>
              <a:pPr/>
              <a:t>‹#›</a:t>
            </a:fld>
            <a:endParaRPr lang="en-US" dirty="0"/>
          </a:p>
        </p:txBody>
      </p:sp>
    </p:spTree>
    <p:extLst>
      <p:ext uri="{BB962C8B-B14F-4D97-AF65-F5344CB8AC3E}">
        <p14:creationId xmlns:p14="http://schemas.microsoft.com/office/powerpoint/2010/main" val="2275352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25FC0-6196-894E-8A64-170C07D85E1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CD3D25-205D-3944-962E-9CBA893081E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F981C5-57EC-8444-B397-BAB5AEF5D23A}"/>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09B1C2F5-9B3F-A443-B237-E6F4B8AC50F4}"/>
              </a:ext>
            </a:extLst>
          </p:cNvPr>
          <p:cNvSpPr>
            <a:spLocks noGrp="1"/>
          </p:cNvSpPr>
          <p:nvPr>
            <p:ph type="ftr" sz="quarter" idx="11"/>
          </p:nvPr>
        </p:nvSpPr>
        <p:spPr/>
        <p:txBody>
          <a:bodyPr/>
          <a:lstStyle/>
          <a:p>
            <a:r>
              <a:rPr lang="en-US"/>
              <a:t>Document Title</a:t>
            </a:r>
            <a:endParaRPr lang="en-US" dirty="0"/>
          </a:p>
        </p:txBody>
      </p:sp>
      <p:sp>
        <p:nvSpPr>
          <p:cNvPr id="10" name="Slide Number Placeholder 9">
            <a:extLst>
              <a:ext uri="{FF2B5EF4-FFF2-40B4-BE49-F238E27FC236}">
                <a16:creationId xmlns:a16="http://schemas.microsoft.com/office/drawing/2014/main" id="{575194DF-99B9-484E-B2FD-69F7877A5209}"/>
              </a:ext>
            </a:extLst>
          </p:cNvPr>
          <p:cNvSpPr>
            <a:spLocks noGrp="1"/>
          </p:cNvSpPr>
          <p:nvPr>
            <p:ph type="sldNum" sz="quarter" idx="12"/>
          </p:nvPr>
        </p:nvSpPr>
        <p:spPr/>
        <p:txBody>
          <a:bodyPr/>
          <a:lstStyle/>
          <a:p>
            <a:fld id="{0F408A5D-059A-A247-8344-29C129C8EF29}" type="slidenum">
              <a:rPr lang="en-US" smtClean="0"/>
              <a:pPr/>
              <a:t>‹#›</a:t>
            </a:fld>
            <a:endParaRPr lang="en-US" dirty="0"/>
          </a:p>
        </p:txBody>
      </p:sp>
    </p:spTree>
    <p:extLst>
      <p:ext uri="{BB962C8B-B14F-4D97-AF65-F5344CB8AC3E}">
        <p14:creationId xmlns:p14="http://schemas.microsoft.com/office/powerpoint/2010/main" val="552724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4F76-AF8A-314A-8B05-7E9E2B528FA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0F8F598-D65A-DF43-A53B-C54AE57A6A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CA1790-4832-A64D-A01A-3C3E57669EB5}"/>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FD5BB6-193F-B34E-9884-12552D786A5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4ADE333-2DB9-2940-BB65-68C125593CD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7516C295-4C34-3E49-9663-F94D634C6D40}"/>
              </a:ext>
            </a:extLst>
          </p:cNvPr>
          <p:cNvSpPr>
            <a:spLocks noGrp="1"/>
          </p:cNvSpPr>
          <p:nvPr>
            <p:ph type="ftr" sz="quarter" idx="11"/>
          </p:nvPr>
        </p:nvSpPr>
        <p:spPr/>
        <p:txBody>
          <a:bodyPr/>
          <a:lstStyle/>
          <a:p>
            <a:r>
              <a:rPr lang="en-US"/>
              <a:t>Document Title</a:t>
            </a:r>
            <a:endParaRPr lang="en-US" dirty="0"/>
          </a:p>
        </p:txBody>
      </p:sp>
      <p:sp>
        <p:nvSpPr>
          <p:cNvPr id="12" name="Slide Number Placeholder 11">
            <a:extLst>
              <a:ext uri="{FF2B5EF4-FFF2-40B4-BE49-F238E27FC236}">
                <a16:creationId xmlns:a16="http://schemas.microsoft.com/office/drawing/2014/main" id="{6E9E1A2A-F71F-D84E-9BB6-C3F977B57BE4}"/>
              </a:ext>
            </a:extLst>
          </p:cNvPr>
          <p:cNvSpPr>
            <a:spLocks noGrp="1"/>
          </p:cNvSpPr>
          <p:nvPr>
            <p:ph type="sldNum" sz="quarter" idx="12"/>
          </p:nvPr>
        </p:nvSpPr>
        <p:spPr/>
        <p:txBody>
          <a:bodyPr/>
          <a:lstStyle/>
          <a:p>
            <a:fld id="{0F408A5D-059A-A247-8344-29C129C8EF29}" type="slidenum">
              <a:rPr lang="en-US" smtClean="0"/>
              <a:pPr/>
              <a:t>‹#›</a:t>
            </a:fld>
            <a:endParaRPr lang="en-US" dirty="0"/>
          </a:p>
        </p:txBody>
      </p:sp>
    </p:spTree>
    <p:extLst>
      <p:ext uri="{BB962C8B-B14F-4D97-AF65-F5344CB8AC3E}">
        <p14:creationId xmlns:p14="http://schemas.microsoft.com/office/powerpoint/2010/main" val="139266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73A52-2D72-504C-8315-DDE9EF50829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Footer Placeholder 6">
            <a:extLst>
              <a:ext uri="{FF2B5EF4-FFF2-40B4-BE49-F238E27FC236}">
                <a16:creationId xmlns:a16="http://schemas.microsoft.com/office/drawing/2014/main" id="{40E4E35C-0EA5-E64B-962F-22874275001D}"/>
              </a:ext>
            </a:extLst>
          </p:cNvPr>
          <p:cNvSpPr>
            <a:spLocks noGrp="1"/>
          </p:cNvSpPr>
          <p:nvPr>
            <p:ph type="ftr" sz="quarter" idx="11"/>
          </p:nvPr>
        </p:nvSpPr>
        <p:spPr/>
        <p:txBody>
          <a:bodyPr/>
          <a:lstStyle/>
          <a:p>
            <a:r>
              <a:rPr lang="en-US"/>
              <a:t>Document Title</a:t>
            </a:r>
            <a:endParaRPr lang="en-US" dirty="0"/>
          </a:p>
        </p:txBody>
      </p:sp>
      <p:sp>
        <p:nvSpPr>
          <p:cNvPr id="8" name="Slide Number Placeholder 7">
            <a:extLst>
              <a:ext uri="{FF2B5EF4-FFF2-40B4-BE49-F238E27FC236}">
                <a16:creationId xmlns:a16="http://schemas.microsoft.com/office/drawing/2014/main" id="{C940A6AF-2583-B146-A921-C354741E07F4}"/>
              </a:ext>
            </a:extLst>
          </p:cNvPr>
          <p:cNvSpPr>
            <a:spLocks noGrp="1"/>
          </p:cNvSpPr>
          <p:nvPr>
            <p:ph type="sldNum" sz="quarter" idx="12"/>
          </p:nvPr>
        </p:nvSpPr>
        <p:spPr/>
        <p:txBody>
          <a:bodyPr/>
          <a:lstStyle/>
          <a:p>
            <a:fld id="{0F408A5D-059A-A247-8344-29C129C8EF29}" type="slidenum">
              <a:rPr lang="en-US" smtClean="0"/>
              <a:pPr/>
              <a:t>‹#›</a:t>
            </a:fld>
            <a:endParaRPr lang="en-US" dirty="0"/>
          </a:p>
        </p:txBody>
      </p:sp>
    </p:spTree>
    <p:extLst>
      <p:ext uri="{BB962C8B-B14F-4D97-AF65-F5344CB8AC3E}">
        <p14:creationId xmlns:p14="http://schemas.microsoft.com/office/powerpoint/2010/main" val="114521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DA9E6DF-C45D-D341-8CD4-66D7C21FD5E8}"/>
              </a:ext>
            </a:extLst>
          </p:cNvPr>
          <p:cNvSpPr>
            <a:spLocks noGrp="1"/>
          </p:cNvSpPr>
          <p:nvPr>
            <p:ph idx="1"/>
          </p:nvPr>
        </p:nvSpPr>
        <p:spPr>
          <a:xfrm>
            <a:off x="838200" y="1825625"/>
            <a:ext cx="10515600" cy="4351338"/>
          </a:xfrm>
          <a:prstGeom prst="rect">
            <a:avLst/>
          </a:prstGeom>
        </p:spPr>
        <p:txBody>
          <a:bodyPr/>
          <a:lstStyle>
            <a:lvl1pPr marL="0" indent="0">
              <a:spcBef>
                <a:spcPts val="1600"/>
              </a:spcBef>
              <a:buNone/>
              <a:defRPr/>
            </a:lvl1pPr>
            <a:lvl2pPr marL="457200" indent="0">
              <a:spcBef>
                <a:spcPts val="1100"/>
              </a:spcBef>
              <a:buClr>
                <a:schemeClr val="accent3"/>
              </a:buClr>
              <a:buNone/>
              <a:defRPr/>
            </a:lvl2pPr>
            <a:lvl3pPr marL="914400" indent="0">
              <a:spcBef>
                <a:spcPts val="1100"/>
              </a:spcBef>
              <a:buClr>
                <a:schemeClr val="tx2"/>
              </a:buClr>
              <a:buNone/>
              <a:defRPr/>
            </a:lvl3pPr>
            <a:lvl4pPr marL="1371600" indent="0">
              <a:spcBef>
                <a:spcPts val="1100"/>
              </a:spcBef>
              <a:buClr>
                <a:schemeClr val="bg2">
                  <a:lumMod val="25000"/>
                </a:schemeClr>
              </a:buClr>
              <a:buNone/>
              <a:defRPr/>
            </a:lvl4pPr>
            <a:lvl5pPr marL="1828800" indent="0">
              <a:spcBef>
                <a:spcPts val="1100"/>
              </a:spcBef>
              <a:buClr>
                <a:schemeClr val="bg2">
                  <a:lumMod val="25000"/>
                </a:schemeClr>
              </a:buClr>
              <a:buNone/>
              <a:defRPr/>
            </a:lvl5pPr>
          </a:lstStyle>
          <a:p>
            <a:pPr lvl="0"/>
            <a:r>
              <a:rPr lang="en-US" dirty="0"/>
              <a:t>Edit Master text styles</a:t>
            </a:r>
          </a:p>
        </p:txBody>
      </p:sp>
      <p:sp>
        <p:nvSpPr>
          <p:cNvPr id="3" name="Footer Placeholder 2">
            <a:extLst>
              <a:ext uri="{FF2B5EF4-FFF2-40B4-BE49-F238E27FC236}">
                <a16:creationId xmlns:a16="http://schemas.microsoft.com/office/drawing/2014/main" id="{3661952D-288C-0244-AF97-004A46479DD4}"/>
              </a:ext>
            </a:extLst>
          </p:cNvPr>
          <p:cNvSpPr>
            <a:spLocks noGrp="1"/>
          </p:cNvSpPr>
          <p:nvPr>
            <p:ph type="ftr" sz="quarter" idx="11"/>
          </p:nvPr>
        </p:nvSpPr>
        <p:spPr/>
        <p:txBody>
          <a:bodyPr/>
          <a:lstStyle/>
          <a:p>
            <a:r>
              <a:rPr lang="en-US"/>
              <a:t>Document Title</a:t>
            </a:r>
            <a:endParaRPr lang="en-US" dirty="0"/>
          </a:p>
        </p:txBody>
      </p:sp>
      <p:sp>
        <p:nvSpPr>
          <p:cNvPr id="4" name="Slide Number Placeholder 3">
            <a:extLst>
              <a:ext uri="{FF2B5EF4-FFF2-40B4-BE49-F238E27FC236}">
                <a16:creationId xmlns:a16="http://schemas.microsoft.com/office/drawing/2014/main" id="{B9955E07-C33D-7D45-AD5F-44FE4742C4EB}"/>
              </a:ext>
            </a:extLst>
          </p:cNvPr>
          <p:cNvSpPr>
            <a:spLocks noGrp="1"/>
          </p:cNvSpPr>
          <p:nvPr>
            <p:ph type="sldNum" sz="quarter" idx="12"/>
          </p:nvPr>
        </p:nvSpPr>
        <p:spPr/>
        <p:txBody>
          <a:bodyPr/>
          <a:lstStyle/>
          <a:p>
            <a:fld id="{0F408A5D-059A-A247-8344-29C129C8EF29}" type="slidenum">
              <a:rPr lang="en-US" smtClean="0"/>
              <a:pPr/>
              <a:t>‹#›</a:t>
            </a:fld>
            <a:endParaRPr lang="en-US" dirty="0"/>
          </a:p>
        </p:txBody>
      </p:sp>
    </p:spTree>
    <p:extLst>
      <p:ext uri="{BB962C8B-B14F-4D97-AF65-F5344CB8AC3E}">
        <p14:creationId xmlns:p14="http://schemas.microsoft.com/office/powerpoint/2010/main" val="3611651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0D6D8F-B1D3-FA4A-9E16-E45F5D59EF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D0F05931-36CF-BD4A-BA02-41FF3A41C9E5}"/>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9091326-D4DF-4A44-A729-97FEF6FEDD55}"/>
              </a:ext>
            </a:extLst>
          </p:cNvPr>
          <p:cNvSpPr>
            <a:spLocks noGrp="1"/>
          </p:cNvSpPr>
          <p:nvPr>
            <p:ph type="ftr" sz="quarter" idx="3"/>
          </p:nvPr>
        </p:nvSpPr>
        <p:spPr>
          <a:xfrm>
            <a:off x="1292202" y="6532831"/>
            <a:ext cx="4052882" cy="317852"/>
          </a:xfrm>
          <a:prstGeom prst="rect">
            <a:avLst/>
          </a:prstGeom>
        </p:spPr>
        <p:txBody>
          <a:bodyPr vert="horz" lIns="91440" tIns="45720" rIns="91440" bIns="45720" rtlCol="0" anchor="t" anchorCtr="0"/>
          <a:lstStyle>
            <a:lvl1pPr algn="ctr">
              <a:defRPr sz="1200">
                <a:solidFill>
                  <a:schemeClr val="bg2">
                    <a:lumMod val="50000"/>
                  </a:schemeClr>
                </a:solidFill>
              </a:defRPr>
            </a:lvl1pPr>
          </a:lstStyle>
          <a:p>
            <a:r>
              <a:rPr lang="en-US"/>
              <a:t>Document Title</a:t>
            </a:r>
            <a:endParaRPr lang="en-US" dirty="0"/>
          </a:p>
        </p:txBody>
      </p:sp>
      <p:sp>
        <p:nvSpPr>
          <p:cNvPr id="6" name="Slide Number Placeholder 5">
            <a:extLst>
              <a:ext uri="{FF2B5EF4-FFF2-40B4-BE49-F238E27FC236}">
                <a16:creationId xmlns:a16="http://schemas.microsoft.com/office/drawing/2014/main" id="{55BF853C-E04D-9A4E-A9E5-C2414B839946}"/>
              </a:ext>
            </a:extLst>
          </p:cNvPr>
          <p:cNvSpPr>
            <a:spLocks noGrp="1"/>
          </p:cNvSpPr>
          <p:nvPr>
            <p:ph type="sldNum" sz="quarter" idx="4"/>
          </p:nvPr>
        </p:nvSpPr>
        <p:spPr>
          <a:xfrm>
            <a:off x="11353799" y="6532831"/>
            <a:ext cx="626163" cy="317851"/>
          </a:xfrm>
          <a:prstGeom prst="rect">
            <a:avLst/>
          </a:prstGeom>
        </p:spPr>
        <p:txBody>
          <a:bodyPr vert="horz" lIns="91440" tIns="45720" rIns="91440" bIns="45720" rtlCol="0" anchor="t" anchorCtr="0"/>
          <a:lstStyle>
            <a:lvl1pPr algn="r">
              <a:defRPr sz="1000">
                <a:solidFill>
                  <a:schemeClr val="tx2"/>
                </a:solidFill>
              </a:defRPr>
            </a:lvl1pPr>
          </a:lstStyle>
          <a:p>
            <a:fld id="{0F408A5D-059A-A247-8344-29C129C8EF29}" type="slidenum">
              <a:rPr lang="en-US" smtClean="0"/>
              <a:pPr/>
              <a:t>‹#›</a:t>
            </a:fld>
            <a:endParaRPr lang="en-US" dirty="0"/>
          </a:p>
        </p:txBody>
      </p:sp>
      <p:pic>
        <p:nvPicPr>
          <p:cNvPr id="10" name="Picture 9">
            <a:extLst>
              <a:ext uri="{FF2B5EF4-FFF2-40B4-BE49-F238E27FC236}">
                <a16:creationId xmlns:a16="http://schemas.microsoft.com/office/drawing/2014/main" id="{B88F8C66-7A30-6D43-94F4-A2A315E28EC7}"/>
              </a:ext>
            </a:extLst>
          </p:cNvPr>
          <p:cNvPicPr>
            <a:picLocks noChangeAspect="1"/>
          </p:cNvPicPr>
          <p:nvPr userDrawn="1"/>
        </p:nvPicPr>
        <p:blipFill>
          <a:blip r:embed="rId15"/>
          <a:stretch>
            <a:fillRect/>
          </a:stretch>
        </p:blipFill>
        <p:spPr>
          <a:xfrm>
            <a:off x="11582226" y="149141"/>
            <a:ext cx="414328" cy="756947"/>
          </a:xfrm>
          <a:prstGeom prst="rect">
            <a:avLst/>
          </a:prstGeom>
        </p:spPr>
      </p:pic>
      <p:pic>
        <p:nvPicPr>
          <p:cNvPr id="32" name="Picture 31">
            <a:extLst>
              <a:ext uri="{FF2B5EF4-FFF2-40B4-BE49-F238E27FC236}">
                <a16:creationId xmlns:a16="http://schemas.microsoft.com/office/drawing/2014/main" id="{DA5D38A6-7E75-1647-BF52-44A75C978B11}"/>
              </a:ext>
            </a:extLst>
          </p:cNvPr>
          <p:cNvPicPr>
            <a:picLocks noChangeAspect="1"/>
          </p:cNvPicPr>
          <p:nvPr userDrawn="1"/>
        </p:nvPicPr>
        <p:blipFill>
          <a:blip r:embed="rId16"/>
          <a:stretch>
            <a:fillRect/>
          </a:stretch>
        </p:blipFill>
        <p:spPr>
          <a:xfrm>
            <a:off x="317451" y="6532831"/>
            <a:ext cx="815840" cy="339933"/>
          </a:xfrm>
          <a:prstGeom prst="rect">
            <a:avLst/>
          </a:prstGeom>
        </p:spPr>
      </p:pic>
      <p:sp>
        <p:nvSpPr>
          <p:cNvPr id="33" name="Rectangle 32">
            <a:extLst>
              <a:ext uri="{FF2B5EF4-FFF2-40B4-BE49-F238E27FC236}">
                <a16:creationId xmlns:a16="http://schemas.microsoft.com/office/drawing/2014/main" id="{05F6A309-F3AB-E848-A606-843297B5CA2E}"/>
              </a:ext>
            </a:extLst>
          </p:cNvPr>
          <p:cNvSpPr/>
          <p:nvPr userDrawn="1"/>
        </p:nvSpPr>
        <p:spPr>
          <a:xfrm>
            <a:off x="5565913" y="6559544"/>
            <a:ext cx="5787887" cy="303282"/>
          </a:xfrm>
          <a:prstGeom prst="rect">
            <a:avLst/>
          </a:prstGeom>
          <a:gradFill>
            <a:gsLst>
              <a:gs pos="74000">
                <a:srgbClr val="C0E8EB"/>
              </a:gs>
              <a:gs pos="54000">
                <a:srgbClr val="80D1D6"/>
              </a:gs>
              <a:gs pos="0">
                <a:schemeClr val="accent5"/>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4227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9" r:id="rId4"/>
    <p:sldLayoutId id="2147483651" r:id="rId5"/>
    <p:sldLayoutId id="2147483652" r:id="rId6"/>
    <p:sldLayoutId id="2147483653" r:id="rId7"/>
    <p:sldLayoutId id="2147483654" r:id="rId8"/>
    <p:sldLayoutId id="2147483658" r:id="rId9"/>
    <p:sldLayoutId id="2147483656" r:id="rId10"/>
    <p:sldLayoutId id="2147483657" r:id="rId11"/>
    <p:sldLayoutId id="2147483655" r:id="rId12"/>
    <p:sldLayoutId id="2147483661" r:id="rId13"/>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600"/>
        </a:spcBef>
        <a:buClr>
          <a:schemeClr val="accent1"/>
        </a:buClr>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1100"/>
        </a:spcBef>
        <a:buClr>
          <a:schemeClr val="accent3"/>
        </a:buClr>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1100"/>
        </a:spcBef>
        <a:buClr>
          <a:schemeClr val="tx2"/>
        </a:buClr>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1100"/>
        </a:spcBef>
        <a:buClr>
          <a:schemeClr val="accent1"/>
        </a:buClr>
        <a:buSzPct val="90000"/>
        <a:buFont typeface="Courier New" panose="02070309020205020404" pitchFamily="49" charset="0"/>
        <a:buChar char="o"/>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1100"/>
        </a:spcBef>
        <a:buFont typeface="System Font Regular"/>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4.xml"/><Relationship Id="rId6" Type="http://schemas.openxmlformats.org/officeDocument/2006/relationships/hyperlink" Target="https://creativecommons.org/licenses/by-sa/3.0/" TargetMode="External"/><Relationship Id="rId5" Type="http://schemas.openxmlformats.org/officeDocument/2006/relationships/hyperlink" Target="http://whatsnext.nuance.com/healthcare/clinical-documentation/" TargetMode="Externa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hyperlink" Target="https://pixabay.com/?utm_source=link-attribution&amp;utm_medium=referral&amp;utm_campaign=image&amp;utm_content=1019998" TargetMode="External"/><Relationship Id="rId5" Type="http://schemas.openxmlformats.org/officeDocument/2006/relationships/hyperlink" Target="https://pixabay.com/users/Peggy_Marco-1553824/?utm_source=link-attribution&amp;utm_medium=referral&amp;utm_campaign=image&amp;utm_content=1019998" TargetMode="Externa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3.xml"/><Relationship Id="rId7" Type="http://schemas.openxmlformats.org/officeDocument/2006/relationships/diagramColors" Target="../diagrams/colors2.xml"/><Relationship Id="rId2" Type="http://schemas.openxmlformats.org/officeDocument/2006/relationships/slideLayout" Target="../slideLayouts/slideLayout9.xml"/><Relationship Id="rId1" Type="http://schemas.openxmlformats.org/officeDocument/2006/relationships/tags" Target="../tags/tag2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4.xml.rels><?xml version="1.0" encoding="UTF-8" standalone="yes"?>
<Relationships xmlns="http://schemas.openxmlformats.org/package/2006/relationships"><Relationship Id="rId8" Type="http://schemas.openxmlformats.org/officeDocument/2006/relationships/hyperlink" Target="http://meetthealchemist.blogspot.com/" TargetMode="External"/><Relationship Id="rId3" Type="http://schemas.openxmlformats.org/officeDocument/2006/relationships/notesSlide" Target="../notesSlides/notesSlide24.xml"/><Relationship Id="rId7"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13.jpg"/><Relationship Id="rId5" Type="http://schemas.openxmlformats.org/officeDocument/2006/relationships/hyperlink" Target="https://pixabay.com/en/business-people-meeting-office-696076/" TargetMode="External"/><Relationship Id="rId4" Type="http://schemas.openxmlformats.org/officeDocument/2006/relationships/image" Target="../media/image12.jpg"/><Relationship Id="rId9" Type="http://schemas.openxmlformats.org/officeDocument/2006/relationships/hyperlink" Target="https://creativecommons.org/licenses/by-nc-nd/3.0/"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10.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hyperlink" Target="https://creativecommons.org/licenses/by/3.0/" TargetMode="External"/><Relationship Id="rId5" Type="http://schemas.openxmlformats.org/officeDocument/2006/relationships/hyperlink" Target="https://gymnasticscoaching.com/contact/" TargetMode="Externa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hyperlink" Target="https://creativecommons.org/licenses/by-sa/3.0/" TargetMode="External"/><Relationship Id="rId5" Type="http://schemas.openxmlformats.org/officeDocument/2006/relationships/hyperlink" Target="https://de.wikipedia.org/wiki/Eisbergmodell" TargetMode="Externa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30.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31.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32.xml"/><Relationship Id="rId7" Type="http://schemas.openxmlformats.org/officeDocument/2006/relationships/diagramColors" Target="../diagrams/colors5.xml"/><Relationship Id="rId2" Type="http://schemas.openxmlformats.org/officeDocument/2006/relationships/slideLayout" Target="../slideLayouts/slideLayout8.xml"/><Relationship Id="rId1" Type="http://schemas.openxmlformats.org/officeDocument/2006/relationships/tags" Target="../tags/tag3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hyperlink" Target="https://creativecommons.org/licenses/by-sa/3.0/" TargetMode="External"/><Relationship Id="rId5" Type="http://schemas.openxmlformats.org/officeDocument/2006/relationships/hyperlink" Target="http://skeptics.stackexchange.com/questions/1219/can-bacon-help-to-remove-splinters" TargetMode="External"/><Relationship Id="rId4" Type="http://schemas.openxmlformats.org/officeDocument/2006/relationships/image" Target="../media/image18.jp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38.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hyperlink" Target="http://keylimepodcast.libsyn.com/" TargetMode="External"/><Relationship Id="rId5" Type="http://schemas.openxmlformats.org/officeDocument/2006/relationships/hyperlink" Target="https://www.ncbi.nlm.nih.gov/pmc/articles/PMC5398127/" TargetMode="External"/><Relationship Id="rId4" Type="http://schemas.openxmlformats.org/officeDocument/2006/relationships/hyperlink" Target="https://www.ncbi.nlm.nih.gov/pmc/articles/PMC4857505/"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hyperlink" Target="https://creativecommons.org/licenses/by-nc-nd/3.0/" TargetMode="External"/><Relationship Id="rId5" Type="http://schemas.openxmlformats.org/officeDocument/2006/relationships/hyperlink" Target="http://level343.com/2016/04/11/marketing-just-another-word-manipulation/" TargetMode="External"/><Relationship Id="rId4" Type="http://schemas.openxmlformats.org/officeDocument/2006/relationships/image" Target="../media/image22.jp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www.royalcollege.ca/mssites/casescenarios_en/story_html5.html"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5.xml"/><Relationship Id="rId5" Type="http://schemas.openxmlformats.org/officeDocument/2006/relationships/hyperlink" Target="http://www.royalcollege.ca/rcsite/cbd/assessment/competence-committees-e" TargetMode="External"/><Relationship Id="rId4" Type="http://schemas.openxmlformats.org/officeDocument/2006/relationships/hyperlink" Target="http://keylimepodcast.libsyn.com"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tags" Target="../tags/tag4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42CD1-8AAB-674F-B83D-427B743302D6}"/>
              </a:ext>
            </a:extLst>
          </p:cNvPr>
          <p:cNvSpPr>
            <a:spLocks noGrp="1"/>
          </p:cNvSpPr>
          <p:nvPr>
            <p:ph type="ctrTitle"/>
          </p:nvPr>
        </p:nvSpPr>
        <p:spPr/>
        <p:txBody>
          <a:bodyPr/>
          <a:lstStyle/>
          <a:p>
            <a:r>
              <a:rPr lang="en-US" sz="4000" dirty="0"/>
              <a:t>Introduction to Competence Committees</a:t>
            </a:r>
          </a:p>
        </p:txBody>
      </p:sp>
      <p:sp>
        <p:nvSpPr>
          <p:cNvPr id="12" name="TextBox 10">
            <a:extLst>
              <a:ext uri="{FF2B5EF4-FFF2-40B4-BE49-F238E27FC236}">
                <a16:creationId xmlns:a16="http://schemas.microsoft.com/office/drawing/2014/main" id="{0E9A07DB-5481-B247-BB9A-CE5335FF485C}"/>
              </a:ext>
            </a:extLst>
          </p:cNvPr>
          <p:cNvSpPr txBox="1"/>
          <p:nvPr/>
        </p:nvSpPr>
        <p:spPr>
          <a:xfrm>
            <a:off x="6043354" y="4108477"/>
            <a:ext cx="5652926"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Presenter: </a:t>
            </a:r>
          </a:p>
          <a:p>
            <a:r>
              <a:rPr lang="en-US" sz="1600" dirty="0"/>
              <a:t>Date: </a:t>
            </a:r>
          </a:p>
        </p:txBody>
      </p:sp>
    </p:spTree>
    <p:custDataLst>
      <p:tags r:id="rId1"/>
    </p:custDataLst>
    <p:extLst>
      <p:ext uri="{BB962C8B-B14F-4D97-AF65-F5344CB8AC3E}">
        <p14:creationId xmlns:p14="http://schemas.microsoft.com/office/powerpoint/2010/main" val="3215799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78;p35"/>
          <p:cNvPicPr preferRelativeResize="0"/>
          <p:nvPr/>
        </p:nvPicPr>
        <p:blipFill rotWithShape="1">
          <a:blip r:embed="rId4">
            <a:alphaModFix/>
          </a:blip>
          <a:srcRect t="20172" b="5126"/>
          <a:stretch/>
        </p:blipFill>
        <p:spPr>
          <a:xfrm>
            <a:off x="1252810" y="1058808"/>
            <a:ext cx="9686379" cy="5426791"/>
          </a:xfrm>
          <a:prstGeom prst="rect">
            <a:avLst/>
          </a:prstGeom>
          <a:noFill/>
          <a:ln>
            <a:noFill/>
          </a:ln>
        </p:spPr>
      </p:pic>
      <p:sp>
        <p:nvSpPr>
          <p:cNvPr id="3" name="TextBox 2">
            <a:extLst>
              <a:ext uri="{FF2B5EF4-FFF2-40B4-BE49-F238E27FC236}">
                <a16:creationId xmlns:a16="http://schemas.microsoft.com/office/drawing/2014/main" id="{4D7B5365-7F53-473B-BF20-9C68058C36A4}"/>
              </a:ext>
            </a:extLst>
          </p:cNvPr>
          <p:cNvSpPr txBox="1"/>
          <p:nvPr/>
        </p:nvSpPr>
        <p:spPr>
          <a:xfrm>
            <a:off x="8963623" y="6215876"/>
            <a:ext cx="3429000" cy="276999"/>
          </a:xfrm>
          <a:prstGeom prst="rect">
            <a:avLst/>
          </a:prstGeom>
          <a:noFill/>
        </p:spPr>
        <p:txBody>
          <a:bodyPr wrap="square" rtlCol="0">
            <a:spAutoFit/>
          </a:bodyPr>
          <a:lstStyle/>
          <a:p>
            <a:r>
              <a:rPr lang="en-US" sz="1200" dirty="0"/>
              <a:t>“Windows to Competence” </a:t>
            </a:r>
            <a:r>
              <a:rPr lang="en-US" sz="1200" dirty="0" err="1"/>
              <a:t>Caverzagie</a:t>
            </a:r>
            <a:r>
              <a:rPr lang="en-US" sz="1200" dirty="0"/>
              <a:t> and </a:t>
            </a:r>
            <a:r>
              <a:rPr lang="en-US" sz="1200" dirty="0" err="1"/>
              <a:t>Lobst</a:t>
            </a:r>
            <a:endParaRPr lang="en-US" sz="1200" dirty="0"/>
          </a:p>
        </p:txBody>
      </p:sp>
      <p:sp>
        <p:nvSpPr>
          <p:cNvPr id="4" name="TextBox 3">
            <a:extLst>
              <a:ext uri="{FF2B5EF4-FFF2-40B4-BE49-F238E27FC236}">
                <a16:creationId xmlns:a16="http://schemas.microsoft.com/office/drawing/2014/main" id="{F60795AA-14B1-444F-AB63-E6EC98497E6F}"/>
              </a:ext>
            </a:extLst>
          </p:cNvPr>
          <p:cNvSpPr txBox="1"/>
          <p:nvPr/>
        </p:nvSpPr>
        <p:spPr>
          <a:xfrm>
            <a:off x="1378743" y="372401"/>
            <a:ext cx="9434513" cy="523220"/>
          </a:xfrm>
          <a:prstGeom prst="rect">
            <a:avLst/>
          </a:prstGeom>
          <a:solidFill>
            <a:srgbClr val="00A3AD"/>
          </a:solidFill>
        </p:spPr>
        <p:txBody>
          <a:bodyPr wrap="square" rtlCol="0">
            <a:spAutoFit/>
          </a:bodyPr>
          <a:lstStyle/>
          <a:p>
            <a:pPr algn="ctr"/>
            <a:r>
              <a:rPr lang="en-US" sz="2800" dirty="0">
                <a:solidFill>
                  <a:schemeClr val="bg1"/>
                </a:solidFill>
              </a:rPr>
              <a:t>EPA: Lead and work within interprofessional teams</a:t>
            </a:r>
          </a:p>
        </p:txBody>
      </p:sp>
    </p:spTree>
    <p:custDataLst>
      <p:tags r:id="rId1"/>
    </p:custDataLst>
    <p:extLst>
      <p:ext uri="{BB962C8B-B14F-4D97-AF65-F5344CB8AC3E}">
        <p14:creationId xmlns:p14="http://schemas.microsoft.com/office/powerpoint/2010/main" val="2534198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4ECA-AE92-45DC-8DB7-B1DE464C6DAB}"/>
              </a:ext>
            </a:extLst>
          </p:cNvPr>
          <p:cNvSpPr>
            <a:spLocks noGrp="1"/>
          </p:cNvSpPr>
          <p:nvPr>
            <p:ph type="title"/>
          </p:nvPr>
        </p:nvSpPr>
        <p:spPr>
          <a:xfrm>
            <a:off x="838200" y="418082"/>
            <a:ext cx="10515600" cy="1325563"/>
          </a:xfrm>
        </p:spPr>
        <p:txBody>
          <a:bodyPr/>
          <a:lstStyle/>
          <a:p>
            <a:r>
              <a:rPr lang="en-US" dirty="0"/>
              <a:t>Multiple observers</a:t>
            </a:r>
          </a:p>
        </p:txBody>
      </p:sp>
      <p:pic>
        <p:nvPicPr>
          <p:cNvPr id="4" name="Google Shape;186;p36"/>
          <p:cNvPicPr preferRelativeResize="0"/>
          <p:nvPr/>
        </p:nvPicPr>
        <p:blipFill rotWithShape="1">
          <a:blip r:embed="rId4">
            <a:alphaModFix/>
          </a:blip>
          <a:srcRect l="1988" t="4145" r="2387" b="2441"/>
          <a:stretch/>
        </p:blipFill>
        <p:spPr>
          <a:xfrm>
            <a:off x="1671145" y="1473780"/>
            <a:ext cx="8812924" cy="4966138"/>
          </a:xfrm>
          <a:prstGeom prst="rect">
            <a:avLst/>
          </a:prstGeom>
          <a:noFill/>
          <a:ln>
            <a:noFill/>
          </a:ln>
        </p:spPr>
      </p:pic>
    </p:spTree>
    <p:custDataLst>
      <p:tags r:id="rId1"/>
    </p:custDataLst>
    <p:extLst>
      <p:ext uri="{BB962C8B-B14F-4D97-AF65-F5344CB8AC3E}">
        <p14:creationId xmlns:p14="http://schemas.microsoft.com/office/powerpoint/2010/main" val="525293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001EDA-D306-4486-97C0-0A5652C447BA}"/>
              </a:ext>
            </a:extLst>
          </p:cNvPr>
          <p:cNvSpPr>
            <a:spLocks noGrp="1"/>
          </p:cNvSpPr>
          <p:nvPr>
            <p:ph type="title"/>
          </p:nvPr>
        </p:nvSpPr>
        <p:spPr/>
        <p:txBody>
          <a:bodyPr/>
          <a:lstStyle/>
          <a:p>
            <a:r>
              <a:rPr lang="en-US" sz="4800" dirty="0"/>
              <a:t>The role of the competence committee</a:t>
            </a:r>
          </a:p>
        </p:txBody>
      </p:sp>
      <p:sp>
        <p:nvSpPr>
          <p:cNvPr id="5" name="Slide Number Placeholder 4">
            <a:extLst>
              <a:ext uri="{FF2B5EF4-FFF2-40B4-BE49-F238E27FC236}">
                <a16:creationId xmlns:a16="http://schemas.microsoft.com/office/drawing/2014/main" id="{6FC585A0-E17B-472E-BD73-56F4C0AC9E10}"/>
              </a:ext>
            </a:extLst>
          </p:cNvPr>
          <p:cNvSpPr>
            <a:spLocks noGrp="1"/>
          </p:cNvSpPr>
          <p:nvPr>
            <p:ph type="sldNum" sz="quarter" idx="12"/>
          </p:nvPr>
        </p:nvSpPr>
        <p:spPr/>
        <p:txBody>
          <a:bodyPr/>
          <a:lstStyle/>
          <a:p>
            <a:fld id="{0F408A5D-059A-A247-8344-29C129C8EF29}" type="slidenum">
              <a:rPr lang="en-US" smtClean="0"/>
              <a:pPr/>
              <a:t>12</a:t>
            </a:fld>
            <a:endParaRPr lang="en-US" dirty="0"/>
          </a:p>
        </p:txBody>
      </p:sp>
    </p:spTree>
    <p:custDataLst>
      <p:tags r:id="rId1"/>
    </p:custDataLst>
    <p:extLst>
      <p:ext uri="{BB962C8B-B14F-4D97-AF65-F5344CB8AC3E}">
        <p14:creationId xmlns:p14="http://schemas.microsoft.com/office/powerpoint/2010/main" val="2372332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E65111-91DC-42E0-88C3-AF429D4F060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351532" y="1158708"/>
            <a:ext cx="7488936" cy="4992624"/>
          </a:xfrm>
          <a:prstGeom prst="rect">
            <a:avLst/>
          </a:prstGeom>
          <a:ln>
            <a:solidFill>
              <a:srgbClr val="FFFF00"/>
            </a:solidFill>
          </a:ln>
        </p:spPr>
      </p:pic>
      <p:sp>
        <p:nvSpPr>
          <p:cNvPr id="4" name="TextBox 3">
            <a:extLst>
              <a:ext uri="{FF2B5EF4-FFF2-40B4-BE49-F238E27FC236}">
                <a16:creationId xmlns:a16="http://schemas.microsoft.com/office/drawing/2014/main" id="{E7BEE164-55A5-49F4-A364-5DFCC4609B42}"/>
              </a:ext>
            </a:extLst>
          </p:cNvPr>
          <p:cNvSpPr txBox="1"/>
          <p:nvPr/>
        </p:nvSpPr>
        <p:spPr>
          <a:xfrm>
            <a:off x="4504765" y="6252176"/>
            <a:ext cx="5943600" cy="230832"/>
          </a:xfrm>
          <a:prstGeom prst="rect">
            <a:avLst/>
          </a:prstGeom>
          <a:noFill/>
        </p:spPr>
        <p:txBody>
          <a:bodyPr wrap="square" rtlCol="0">
            <a:spAutoFit/>
          </a:bodyPr>
          <a:lstStyle/>
          <a:p>
            <a:r>
              <a:rPr lang="en-US" sz="900">
                <a:hlinkClick r:id="rId5" tooltip="http://whatsnext.nuance.com/healthcare/clinical-documentation/"/>
              </a:rPr>
              <a:t>This Photo</a:t>
            </a:r>
            <a:r>
              <a:rPr lang="en-US" sz="900"/>
              <a:t> by Unknown Author is licensed under </a:t>
            </a:r>
            <a:r>
              <a:rPr lang="en-US" sz="900">
                <a:hlinkClick r:id="rId6" tooltip="https://creativecommons.org/licenses/by-sa/3.0/"/>
              </a:rPr>
              <a:t>CC BY-SA</a:t>
            </a:r>
            <a:endParaRPr lang="en-US" sz="900"/>
          </a:p>
        </p:txBody>
      </p:sp>
    </p:spTree>
    <p:custDataLst>
      <p:tags r:id="rId1"/>
    </p:custDataLst>
    <p:extLst>
      <p:ext uri="{BB962C8B-B14F-4D97-AF65-F5344CB8AC3E}">
        <p14:creationId xmlns:p14="http://schemas.microsoft.com/office/powerpoint/2010/main" val="3866825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324" y="260111"/>
            <a:ext cx="10101915" cy="902240"/>
          </a:xfrm>
        </p:spPr>
        <p:txBody>
          <a:bodyPr/>
          <a:lstStyle/>
          <a:p>
            <a:r>
              <a:rPr lang="en-US" dirty="0"/>
              <a:t>What do the competence committee do?</a:t>
            </a:r>
          </a:p>
        </p:txBody>
      </p:sp>
      <p:sp>
        <p:nvSpPr>
          <p:cNvPr id="4" name="Slide Number Placeholder 3"/>
          <p:cNvSpPr>
            <a:spLocks noGrp="1"/>
          </p:cNvSpPr>
          <p:nvPr>
            <p:ph type="sldNum" sz="quarter" idx="12"/>
          </p:nvPr>
        </p:nvSpPr>
        <p:spPr>
          <a:xfrm>
            <a:off x="8994640" y="6174927"/>
            <a:ext cx="2844800" cy="365125"/>
          </a:xfrm>
        </p:spPr>
        <p:txBody>
          <a:bodyPr/>
          <a:lstStyle/>
          <a:p>
            <a:fld id="{2066355A-084C-D24E-9AD2-7E4FC41EA627}" type="slidenum">
              <a:rPr lang="en-US" smtClean="0"/>
              <a:pPr/>
              <a:t>14</a:t>
            </a:fld>
            <a:endParaRPr lang="en-US" dirty="0"/>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3625" t="19999" r="12549" b="7083"/>
          <a:stretch/>
        </p:blipFill>
        <p:spPr bwMode="auto">
          <a:xfrm>
            <a:off x="873248" y="1162351"/>
            <a:ext cx="10000992" cy="5556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176113" y="6095928"/>
            <a:ext cx="4015887" cy="769437"/>
          </a:xfrm>
          <a:prstGeom prst="rect">
            <a:avLst/>
          </a:prstGeom>
          <a:solidFill>
            <a:schemeClr val="bg1"/>
          </a:solidFill>
        </p:spPr>
        <p:txBody>
          <a:bodyPr wrap="square" lIns="121917" tIns="60958" rIns="121917" bIns="60958" rtlCol="0">
            <a:spAutoFit/>
          </a:bodyPr>
          <a:lstStyle/>
          <a:p>
            <a:r>
              <a:rPr lang="en-US" sz="1400" dirty="0"/>
              <a:t>Adapted from Hauer, </a:t>
            </a:r>
            <a:r>
              <a:rPr lang="en-US" sz="1400" dirty="0" err="1"/>
              <a:t>Ekpenyong</a:t>
            </a:r>
            <a:r>
              <a:rPr lang="en-US" sz="1400" dirty="0"/>
              <a:t>, Chan</a:t>
            </a:r>
          </a:p>
          <a:p>
            <a:r>
              <a:rPr lang="en-US" sz="1400" dirty="0"/>
              <a:t>ICRE 2016: Creating &amp; Continuing</a:t>
            </a:r>
          </a:p>
          <a:p>
            <a:r>
              <a:rPr lang="en-US" sz="1400" dirty="0"/>
              <a:t>Clinical Competency Committees</a:t>
            </a:r>
          </a:p>
        </p:txBody>
      </p:sp>
    </p:spTree>
    <p:custDataLst>
      <p:tags r:id="rId1"/>
    </p:custDataLst>
    <p:extLst>
      <p:ext uri="{BB962C8B-B14F-4D97-AF65-F5344CB8AC3E}">
        <p14:creationId xmlns:p14="http://schemas.microsoft.com/office/powerpoint/2010/main" val="1278323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12BC82-2CF8-437A-9E32-5FF67DA8C8A0}"/>
              </a:ext>
            </a:extLst>
          </p:cNvPr>
          <p:cNvPicPr>
            <a:picLocks noChangeAspect="1"/>
          </p:cNvPicPr>
          <p:nvPr/>
        </p:nvPicPr>
        <p:blipFill rotWithShape="1">
          <a:blip r:embed="rId4"/>
          <a:srcRect t="15737" b="8442"/>
          <a:stretch/>
        </p:blipFill>
        <p:spPr>
          <a:xfrm>
            <a:off x="7211721" y="2211125"/>
            <a:ext cx="4768241" cy="3615372"/>
          </a:xfrm>
          <a:prstGeom prst="rect">
            <a:avLst/>
          </a:prstGeom>
        </p:spPr>
      </p:pic>
      <p:sp>
        <p:nvSpPr>
          <p:cNvPr id="2" name="Title 1">
            <a:extLst>
              <a:ext uri="{FF2B5EF4-FFF2-40B4-BE49-F238E27FC236}">
                <a16:creationId xmlns:a16="http://schemas.microsoft.com/office/drawing/2014/main" id="{CB89941D-E8A9-41A3-AEB8-D28C584B2CA0}"/>
              </a:ext>
            </a:extLst>
          </p:cNvPr>
          <p:cNvSpPr>
            <a:spLocks noGrp="1"/>
          </p:cNvSpPr>
          <p:nvPr>
            <p:ph type="title"/>
          </p:nvPr>
        </p:nvSpPr>
        <p:spPr/>
        <p:txBody>
          <a:bodyPr/>
          <a:lstStyle/>
          <a:p>
            <a:r>
              <a:rPr lang="en-US" dirty="0">
                <a:cs typeface="Arial" panose="020B0604020202020204" pitchFamily="34" charset="0"/>
              </a:rPr>
              <a:t>Developmental Model (not there … yet)</a:t>
            </a:r>
          </a:p>
        </p:txBody>
      </p:sp>
      <p:sp>
        <p:nvSpPr>
          <p:cNvPr id="3" name="Content Placeholder 2">
            <a:extLst>
              <a:ext uri="{FF2B5EF4-FFF2-40B4-BE49-F238E27FC236}">
                <a16:creationId xmlns:a16="http://schemas.microsoft.com/office/drawing/2014/main" id="{2EC002E4-521D-43B0-94B2-6A630C2868D1}"/>
              </a:ext>
            </a:extLst>
          </p:cNvPr>
          <p:cNvSpPr>
            <a:spLocks noGrp="1"/>
          </p:cNvSpPr>
          <p:nvPr>
            <p:ph idx="1"/>
          </p:nvPr>
        </p:nvSpPr>
        <p:spPr>
          <a:xfrm>
            <a:off x="-277520" y="2141537"/>
            <a:ext cx="10515600" cy="4351338"/>
          </a:xfrm>
        </p:spPr>
        <p:txBody>
          <a:bodyPr/>
          <a:lstStyle/>
          <a:p>
            <a:pPr marL="0" indent="0" algn="ctr">
              <a:buNone/>
            </a:pPr>
            <a:r>
              <a:rPr lang="en-CA" sz="3200" dirty="0">
                <a:latin typeface="+mj-lt"/>
                <a:cs typeface="Arial" panose="020B0604020202020204" pitchFamily="34" charset="0"/>
              </a:rPr>
              <a:t>Collect enough evidence to PROMOTE a resident</a:t>
            </a:r>
          </a:p>
          <a:p>
            <a:pPr marL="0" indent="0" algn="ctr">
              <a:buNone/>
            </a:pPr>
            <a:r>
              <a:rPr lang="en-CA" sz="3600" dirty="0">
                <a:latin typeface="+mj-lt"/>
                <a:cs typeface="Arial" panose="020B0604020202020204" pitchFamily="34" charset="0"/>
              </a:rPr>
              <a:t>NOT</a:t>
            </a:r>
          </a:p>
          <a:p>
            <a:pPr marL="0" indent="0" algn="ctr">
              <a:buNone/>
            </a:pPr>
            <a:r>
              <a:rPr lang="en-CA" sz="3200" dirty="0">
                <a:latin typeface="+mj-lt"/>
                <a:cs typeface="Arial" panose="020B0604020202020204" pitchFamily="34" charset="0"/>
              </a:rPr>
              <a:t>Enough evidence to FAIL a resident</a:t>
            </a:r>
          </a:p>
          <a:p>
            <a:endParaRPr lang="en-US" dirty="0">
              <a:latin typeface="+mj-lt"/>
              <a:cs typeface="Arial" panose="020B0604020202020204" pitchFamily="34" charset="0"/>
            </a:endParaRPr>
          </a:p>
        </p:txBody>
      </p:sp>
      <p:sp>
        <p:nvSpPr>
          <p:cNvPr id="5" name="Slide Number Placeholder 4">
            <a:extLst>
              <a:ext uri="{FF2B5EF4-FFF2-40B4-BE49-F238E27FC236}">
                <a16:creationId xmlns:a16="http://schemas.microsoft.com/office/drawing/2014/main" id="{DBEA16EB-CBE7-40E1-B472-D8F81C43B6F2}"/>
              </a:ext>
            </a:extLst>
          </p:cNvPr>
          <p:cNvSpPr>
            <a:spLocks noGrp="1"/>
          </p:cNvSpPr>
          <p:nvPr>
            <p:ph type="sldNum" sz="quarter" idx="12"/>
          </p:nvPr>
        </p:nvSpPr>
        <p:spPr/>
        <p:txBody>
          <a:bodyPr/>
          <a:lstStyle/>
          <a:p>
            <a:fld id="{0F408A5D-059A-A247-8344-29C129C8EF29}" type="slidenum">
              <a:rPr lang="en-US" smtClean="0"/>
              <a:pPr/>
              <a:t>15</a:t>
            </a:fld>
            <a:endParaRPr lang="en-US" dirty="0"/>
          </a:p>
        </p:txBody>
      </p:sp>
      <p:sp>
        <p:nvSpPr>
          <p:cNvPr id="8" name="TextBox 7">
            <a:extLst>
              <a:ext uri="{FF2B5EF4-FFF2-40B4-BE49-F238E27FC236}">
                <a16:creationId xmlns:a16="http://schemas.microsoft.com/office/drawing/2014/main" id="{6862CA7A-200F-4047-BDC2-0985B7655548}"/>
              </a:ext>
            </a:extLst>
          </p:cNvPr>
          <p:cNvSpPr txBox="1"/>
          <p:nvPr/>
        </p:nvSpPr>
        <p:spPr>
          <a:xfrm>
            <a:off x="6440848" y="6193935"/>
            <a:ext cx="6309986" cy="369332"/>
          </a:xfrm>
          <a:prstGeom prst="rect">
            <a:avLst/>
          </a:prstGeom>
          <a:noFill/>
        </p:spPr>
        <p:txBody>
          <a:bodyPr wrap="square" rtlCol="0">
            <a:spAutoFit/>
          </a:bodyPr>
          <a:lstStyle/>
          <a:p>
            <a:r>
              <a:rPr lang="en-US"/>
              <a:t>Image by </a:t>
            </a:r>
            <a:r>
              <a:rPr lang="en-US" u="sng">
                <a:hlinkClick r:id="rId5"/>
              </a:rPr>
              <a:t>Peggy und Marco Lachmann-Anke</a:t>
            </a:r>
            <a:r>
              <a:rPr lang="en-US"/>
              <a:t> from </a:t>
            </a:r>
            <a:r>
              <a:rPr lang="en-US" u="sng">
                <a:hlinkClick r:id="rId6"/>
              </a:rPr>
              <a:t>Pixabay</a:t>
            </a:r>
            <a:r>
              <a:rPr lang="en-US"/>
              <a:t> </a:t>
            </a:r>
            <a:endParaRPr lang="en-US" dirty="0"/>
          </a:p>
        </p:txBody>
      </p:sp>
    </p:spTree>
    <p:custDataLst>
      <p:tags r:id="rId1"/>
    </p:custDataLst>
    <p:extLst>
      <p:ext uri="{BB962C8B-B14F-4D97-AF65-F5344CB8AC3E}">
        <p14:creationId xmlns:p14="http://schemas.microsoft.com/office/powerpoint/2010/main" val="1345591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p:cNvSpPr/>
          <p:nvPr/>
        </p:nvSpPr>
        <p:spPr>
          <a:xfrm>
            <a:off x="685801" y="1508760"/>
            <a:ext cx="10680404" cy="4898619"/>
          </a:xfrm>
          <a:prstGeom prst="ellipse">
            <a:avLst/>
          </a:prstGeom>
          <a:noFill/>
          <a:ln>
            <a:solidFill>
              <a:srgbClr val="C00000"/>
            </a:solidFill>
          </a:ln>
          <a:effectLst>
            <a:outerShdw blurRad="50800" dist="508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CA"/>
          </a:p>
        </p:txBody>
      </p:sp>
      <p:sp>
        <p:nvSpPr>
          <p:cNvPr id="2" name="Title 1"/>
          <p:cNvSpPr>
            <a:spLocks noGrp="1"/>
          </p:cNvSpPr>
          <p:nvPr>
            <p:ph type="title"/>
          </p:nvPr>
        </p:nvSpPr>
        <p:spPr/>
        <p:txBody>
          <a:bodyPr/>
          <a:lstStyle/>
          <a:p>
            <a:r>
              <a:rPr lang="en-US" dirty="0"/>
              <a:t> How does it fit together?</a:t>
            </a:r>
          </a:p>
        </p:txBody>
      </p:sp>
      <p:sp>
        <p:nvSpPr>
          <p:cNvPr id="5" name="TextBox 4"/>
          <p:cNvSpPr txBox="1"/>
          <p:nvPr/>
        </p:nvSpPr>
        <p:spPr>
          <a:xfrm>
            <a:off x="1650745" y="3308509"/>
            <a:ext cx="819028" cy="338555"/>
          </a:xfrm>
          <a:prstGeom prst="rect">
            <a:avLst/>
          </a:prstGeom>
          <a:noFill/>
        </p:spPr>
        <p:txBody>
          <a:bodyPr wrap="none" lIns="121917" tIns="60958" rIns="121917" bIns="60958" rtlCol="0">
            <a:spAutoFit/>
          </a:bodyPr>
          <a:lstStyle/>
          <a:p>
            <a:r>
              <a:rPr lang="en-CA" sz="1400" b="1" dirty="0"/>
              <a:t>RATERS</a:t>
            </a:r>
          </a:p>
        </p:txBody>
      </p:sp>
      <p:sp>
        <p:nvSpPr>
          <p:cNvPr id="6" name="TextBox 5"/>
          <p:cNvSpPr txBox="1"/>
          <p:nvPr/>
        </p:nvSpPr>
        <p:spPr>
          <a:xfrm>
            <a:off x="1650741" y="3509552"/>
            <a:ext cx="3676307" cy="2092880"/>
          </a:xfrm>
          <a:prstGeom prst="rect">
            <a:avLst/>
          </a:prstGeom>
          <a:noFill/>
        </p:spPr>
        <p:txBody>
          <a:bodyPr wrap="none" lIns="121917" tIns="60958" rIns="121917" bIns="60958" rtlCol="0">
            <a:spAutoFit/>
          </a:bodyPr>
          <a:lstStyle/>
          <a:p>
            <a:pPr marL="285744" indent="-285744">
              <a:buFont typeface="Arial" panose="020B0604020202020204" pitchFamily="34" charset="0"/>
              <a:buChar char="•"/>
            </a:pPr>
            <a:r>
              <a:rPr lang="en-CA" sz="1600" dirty="0"/>
              <a:t>Direct observations</a:t>
            </a:r>
          </a:p>
          <a:p>
            <a:pPr marL="285744" indent="-285744">
              <a:buFont typeface="Arial" panose="020B0604020202020204" pitchFamily="34" charset="0"/>
              <a:buChar char="•"/>
            </a:pPr>
            <a:r>
              <a:rPr lang="en-CA" sz="1600" dirty="0"/>
              <a:t>Portfolio entries</a:t>
            </a:r>
          </a:p>
          <a:p>
            <a:pPr marL="285744" indent="-285744">
              <a:buFont typeface="Arial" panose="020B0604020202020204" pitchFamily="34" charset="0"/>
              <a:buChar char="•"/>
            </a:pPr>
            <a:r>
              <a:rPr lang="en-CA" sz="1600" dirty="0"/>
              <a:t>Multi-source feedback</a:t>
            </a:r>
          </a:p>
          <a:p>
            <a:pPr marL="285744" indent="-285744">
              <a:buFont typeface="Arial" panose="020B0604020202020204" pitchFamily="34" charset="0"/>
              <a:buChar char="•"/>
            </a:pPr>
            <a:r>
              <a:rPr lang="en-CA" sz="1600" dirty="0"/>
              <a:t>End-of-rotation ratings &amp; Comments</a:t>
            </a:r>
          </a:p>
          <a:p>
            <a:pPr marL="285744" indent="-285744">
              <a:buFont typeface="Arial" panose="020B0604020202020204" pitchFamily="34" charset="0"/>
              <a:buChar char="•"/>
            </a:pPr>
            <a:r>
              <a:rPr lang="en-CA" sz="1600" dirty="0"/>
              <a:t>EPA assessments</a:t>
            </a:r>
          </a:p>
          <a:p>
            <a:pPr marL="285744" indent="-285744">
              <a:buFont typeface="Arial" panose="020B0604020202020204" pitchFamily="34" charset="0"/>
              <a:buChar char="•"/>
            </a:pPr>
            <a:r>
              <a:rPr lang="en-CA" sz="1600" dirty="0"/>
              <a:t>Informal data</a:t>
            </a:r>
          </a:p>
          <a:p>
            <a:pPr marL="285744" indent="-285744">
              <a:buFont typeface="Arial" panose="020B0604020202020204" pitchFamily="34" charset="0"/>
              <a:buChar char="•"/>
            </a:pPr>
            <a:r>
              <a:rPr lang="en-CA" sz="1600" dirty="0"/>
              <a:t>OSCE results</a:t>
            </a:r>
          </a:p>
          <a:p>
            <a:pPr marL="285744" indent="-285744">
              <a:buFont typeface="Arial" panose="020B0604020202020204" pitchFamily="34" charset="0"/>
              <a:buChar char="•"/>
            </a:pPr>
            <a:r>
              <a:rPr lang="en-CA" sz="1600" dirty="0"/>
              <a:t>Other</a:t>
            </a:r>
          </a:p>
        </p:txBody>
      </p:sp>
      <p:sp>
        <p:nvSpPr>
          <p:cNvPr id="7" name="TextBox 6"/>
          <p:cNvSpPr txBox="1"/>
          <p:nvPr/>
        </p:nvSpPr>
        <p:spPr>
          <a:xfrm>
            <a:off x="6819271" y="3224569"/>
            <a:ext cx="430032" cy="338555"/>
          </a:xfrm>
          <a:prstGeom prst="rect">
            <a:avLst/>
          </a:prstGeom>
          <a:noFill/>
        </p:spPr>
        <p:txBody>
          <a:bodyPr wrap="none" lIns="121917" tIns="60958" rIns="121917" bIns="60958" rtlCol="0">
            <a:spAutoFit/>
          </a:bodyPr>
          <a:lstStyle/>
          <a:p>
            <a:r>
              <a:rPr lang="en-CA" sz="1400" b="1" dirty="0"/>
              <a:t>FB</a:t>
            </a:r>
          </a:p>
        </p:txBody>
      </p:sp>
      <p:sp>
        <p:nvSpPr>
          <p:cNvPr id="8" name="TextBox 7"/>
          <p:cNvSpPr txBox="1"/>
          <p:nvPr/>
        </p:nvSpPr>
        <p:spPr>
          <a:xfrm>
            <a:off x="8241029" y="3198137"/>
            <a:ext cx="440720" cy="338555"/>
          </a:xfrm>
          <a:prstGeom prst="rect">
            <a:avLst/>
          </a:prstGeom>
          <a:noFill/>
        </p:spPr>
        <p:txBody>
          <a:bodyPr wrap="none" lIns="121917" tIns="60958" rIns="121917" bIns="60958" rtlCol="0">
            <a:spAutoFit/>
          </a:bodyPr>
          <a:lstStyle/>
          <a:p>
            <a:r>
              <a:rPr lang="en-CA" sz="1400" b="1" dirty="0"/>
              <a:t>SA</a:t>
            </a:r>
          </a:p>
        </p:txBody>
      </p:sp>
      <p:sp>
        <p:nvSpPr>
          <p:cNvPr id="9" name="TextBox 8"/>
          <p:cNvSpPr txBox="1"/>
          <p:nvPr/>
        </p:nvSpPr>
        <p:spPr>
          <a:xfrm>
            <a:off x="9624060" y="5686798"/>
            <a:ext cx="1778693" cy="553997"/>
          </a:xfrm>
          <a:prstGeom prst="rect">
            <a:avLst/>
          </a:prstGeom>
          <a:noFill/>
        </p:spPr>
        <p:txBody>
          <a:bodyPr wrap="none" lIns="121917" tIns="60958" rIns="121917" bIns="60958" rtlCol="0">
            <a:spAutoFit/>
          </a:bodyPr>
          <a:lstStyle/>
          <a:p>
            <a:r>
              <a:rPr lang="en-CA" sz="1400" dirty="0"/>
              <a:t>FB = Feedback</a:t>
            </a:r>
          </a:p>
          <a:p>
            <a:r>
              <a:rPr lang="en-CA" sz="1400" dirty="0"/>
              <a:t>SA = Self Assessment</a:t>
            </a:r>
          </a:p>
        </p:txBody>
      </p:sp>
      <p:sp>
        <p:nvSpPr>
          <p:cNvPr id="11" name="Rounded Rectangle 10"/>
          <p:cNvSpPr/>
          <p:nvPr/>
        </p:nvSpPr>
        <p:spPr>
          <a:xfrm>
            <a:off x="6881684" y="2280285"/>
            <a:ext cx="1730451" cy="5829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CA" dirty="0">
                <a:solidFill>
                  <a:schemeClr val="tx1"/>
                </a:solidFill>
              </a:rPr>
              <a:t>Competence Committee</a:t>
            </a:r>
          </a:p>
        </p:txBody>
      </p:sp>
      <p:sp>
        <p:nvSpPr>
          <p:cNvPr id="12" name="Rounded Rectangle 11"/>
          <p:cNvSpPr/>
          <p:nvPr/>
        </p:nvSpPr>
        <p:spPr>
          <a:xfrm>
            <a:off x="6881685" y="3937637"/>
            <a:ext cx="1730451" cy="3829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CA" dirty="0">
                <a:solidFill>
                  <a:schemeClr val="tx1"/>
                </a:solidFill>
              </a:rPr>
              <a:t>Residents</a:t>
            </a:r>
          </a:p>
        </p:txBody>
      </p:sp>
      <p:sp>
        <p:nvSpPr>
          <p:cNvPr id="13" name="Rounded Rectangle 12"/>
          <p:cNvSpPr/>
          <p:nvPr/>
        </p:nvSpPr>
        <p:spPr>
          <a:xfrm>
            <a:off x="6915973" y="4966633"/>
            <a:ext cx="1730451" cy="5829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CA" dirty="0">
                <a:solidFill>
                  <a:schemeClr val="tx1"/>
                </a:solidFill>
              </a:rPr>
              <a:t>Improved Patient Care</a:t>
            </a:r>
          </a:p>
        </p:txBody>
      </p:sp>
      <p:sp>
        <p:nvSpPr>
          <p:cNvPr id="14" name="TextBox 13"/>
          <p:cNvSpPr txBox="1"/>
          <p:nvPr/>
        </p:nvSpPr>
        <p:spPr>
          <a:xfrm>
            <a:off x="7548585" y="1644135"/>
            <a:ext cx="417208" cy="338555"/>
          </a:xfrm>
          <a:prstGeom prst="rect">
            <a:avLst/>
          </a:prstGeom>
          <a:noFill/>
        </p:spPr>
        <p:txBody>
          <a:bodyPr wrap="none" lIns="121917" tIns="60958" rIns="121917" bIns="60958" rtlCol="0">
            <a:spAutoFit/>
          </a:bodyPr>
          <a:lstStyle/>
          <a:p>
            <a:r>
              <a:rPr lang="en-CA" sz="1400" b="1" dirty="0"/>
              <a:t>QI</a:t>
            </a:r>
          </a:p>
        </p:txBody>
      </p:sp>
      <p:cxnSp>
        <p:nvCxnSpPr>
          <p:cNvPr id="16" name="Straight Arrow Connector 15"/>
          <p:cNvCxnSpPr/>
          <p:nvPr/>
        </p:nvCxnSpPr>
        <p:spPr>
          <a:xfrm>
            <a:off x="7258051" y="3017521"/>
            <a:ext cx="0" cy="72187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8163733" y="3017521"/>
            <a:ext cx="0" cy="72187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Down Arrow 21"/>
          <p:cNvSpPr/>
          <p:nvPr/>
        </p:nvSpPr>
        <p:spPr>
          <a:xfrm>
            <a:off x="7563205" y="4400551"/>
            <a:ext cx="437796" cy="4057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CA"/>
          </a:p>
        </p:txBody>
      </p:sp>
      <p:sp>
        <p:nvSpPr>
          <p:cNvPr id="23" name="Curved Down Arrow 22"/>
          <p:cNvSpPr/>
          <p:nvPr/>
        </p:nvSpPr>
        <p:spPr>
          <a:xfrm>
            <a:off x="7372351" y="1951912"/>
            <a:ext cx="708660" cy="17406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CA">
              <a:solidFill>
                <a:schemeClr val="tx1"/>
              </a:solidFill>
            </a:endParaRPr>
          </a:p>
        </p:txBody>
      </p:sp>
      <p:cxnSp>
        <p:nvCxnSpPr>
          <p:cNvPr id="25" name="Straight Connector 24"/>
          <p:cNvCxnSpPr/>
          <p:nvPr/>
        </p:nvCxnSpPr>
        <p:spPr>
          <a:xfrm>
            <a:off x="3580708" y="3518886"/>
            <a:ext cx="3048693" cy="4187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488893" y="4400551"/>
            <a:ext cx="3140507" cy="1000173"/>
          </a:xfrm>
          <a:prstGeom prst="line">
            <a:avLst/>
          </a:prstGeom>
        </p:spPr>
        <p:style>
          <a:lnRef idx="1">
            <a:schemeClr val="accent1"/>
          </a:lnRef>
          <a:fillRef idx="0">
            <a:schemeClr val="accent1"/>
          </a:fillRef>
          <a:effectRef idx="0">
            <a:schemeClr val="accent1"/>
          </a:effectRef>
          <a:fontRef idx="minor">
            <a:schemeClr val="tx1"/>
          </a:fontRef>
        </p:style>
      </p:cxnSp>
      <p:sp>
        <p:nvSpPr>
          <p:cNvPr id="29" name="Bent Arrow 28"/>
          <p:cNvSpPr/>
          <p:nvPr/>
        </p:nvSpPr>
        <p:spPr>
          <a:xfrm>
            <a:off x="2391908" y="2388870"/>
            <a:ext cx="3928883" cy="91963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CA">
              <a:solidFill>
                <a:schemeClr val="tx1"/>
              </a:solidFill>
            </a:endParaRPr>
          </a:p>
        </p:txBody>
      </p:sp>
      <p:sp>
        <p:nvSpPr>
          <p:cNvPr id="31" name="Rectangle 30"/>
          <p:cNvSpPr/>
          <p:nvPr/>
        </p:nvSpPr>
        <p:spPr>
          <a:xfrm>
            <a:off x="3360421" y="5829300"/>
            <a:ext cx="2125980" cy="839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CA" dirty="0"/>
              <a:t>Program Goals Curriculum Institutional Culture</a:t>
            </a:r>
          </a:p>
        </p:txBody>
      </p:sp>
      <p:sp>
        <p:nvSpPr>
          <p:cNvPr id="3" name="TextBox 2"/>
          <p:cNvSpPr txBox="1"/>
          <p:nvPr/>
        </p:nvSpPr>
        <p:spPr>
          <a:xfrm>
            <a:off x="9391085" y="6488668"/>
            <a:ext cx="2859415" cy="400109"/>
          </a:xfrm>
          <a:prstGeom prst="rect">
            <a:avLst/>
          </a:prstGeom>
          <a:noFill/>
        </p:spPr>
        <p:txBody>
          <a:bodyPr wrap="none" lIns="121917" tIns="60958" rIns="121917" bIns="60958" rtlCol="0">
            <a:spAutoFit/>
          </a:bodyPr>
          <a:lstStyle/>
          <a:p>
            <a:r>
              <a:rPr lang="en-US" dirty="0"/>
              <a:t>Modified from K </a:t>
            </a:r>
            <a:r>
              <a:rPr lang="en-US" dirty="0" err="1"/>
              <a:t>Hauer</a:t>
            </a:r>
            <a:r>
              <a:rPr lang="en-US" dirty="0"/>
              <a:t> et al</a:t>
            </a:r>
          </a:p>
        </p:txBody>
      </p:sp>
    </p:spTree>
    <p:custDataLst>
      <p:tags r:id="rId1"/>
    </p:custDataLst>
    <p:extLst>
      <p:ext uri="{BB962C8B-B14F-4D97-AF65-F5344CB8AC3E}">
        <p14:creationId xmlns:p14="http://schemas.microsoft.com/office/powerpoint/2010/main" val="1934282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4ECA-AE92-45DC-8DB7-B1DE464C6DAB}"/>
              </a:ext>
            </a:extLst>
          </p:cNvPr>
          <p:cNvSpPr>
            <a:spLocks noGrp="1"/>
          </p:cNvSpPr>
          <p:nvPr>
            <p:ph type="title"/>
          </p:nvPr>
        </p:nvSpPr>
        <p:spPr/>
        <p:txBody>
          <a:bodyPr/>
          <a:lstStyle/>
          <a:p>
            <a:r>
              <a:rPr lang="en-US" sz="4000" dirty="0"/>
              <a:t>CC Decisions vs. Recommendations</a:t>
            </a:r>
          </a:p>
        </p:txBody>
      </p:sp>
      <p:sp>
        <p:nvSpPr>
          <p:cNvPr id="3" name="Content Placeholder 2">
            <a:extLst>
              <a:ext uri="{FF2B5EF4-FFF2-40B4-BE49-F238E27FC236}">
                <a16:creationId xmlns:a16="http://schemas.microsoft.com/office/drawing/2014/main" id="{58E89B2E-0DBE-4EDB-B8B3-0C2C183F31AC}"/>
              </a:ext>
            </a:extLst>
          </p:cNvPr>
          <p:cNvSpPr>
            <a:spLocks noGrp="1"/>
          </p:cNvSpPr>
          <p:nvPr>
            <p:ph idx="1"/>
          </p:nvPr>
        </p:nvSpPr>
        <p:spPr>
          <a:xfrm>
            <a:off x="751115" y="1351860"/>
            <a:ext cx="11353800" cy="4351338"/>
          </a:xfrm>
        </p:spPr>
        <p:txBody>
          <a:bodyPr>
            <a:normAutofit lnSpcReduction="10000"/>
          </a:bodyPr>
          <a:lstStyle/>
          <a:p>
            <a:pPr>
              <a:spcBef>
                <a:spcPts val="640"/>
              </a:spcBef>
              <a:buSzPts val="2400"/>
            </a:pPr>
            <a:r>
              <a:rPr lang="en-CA" dirty="0"/>
              <a:t>Reviews all EPA and other assessment data </a:t>
            </a:r>
            <a:r>
              <a:rPr lang="en-US" dirty="0"/>
              <a:t>(ITERS, OSCEs, etc.) </a:t>
            </a:r>
          </a:p>
          <a:p>
            <a:pPr>
              <a:spcBef>
                <a:spcPts val="640"/>
              </a:spcBef>
              <a:buSzPts val="2400"/>
            </a:pPr>
            <a:endParaRPr lang="en-US" dirty="0"/>
          </a:p>
          <a:p>
            <a:pPr>
              <a:spcBef>
                <a:spcPts val="640"/>
              </a:spcBef>
              <a:buSzPts val="2400"/>
            </a:pPr>
            <a:r>
              <a:rPr lang="en-CA" b="1" dirty="0"/>
              <a:t>Decisions</a:t>
            </a:r>
            <a:r>
              <a:rPr lang="en-CA" dirty="0"/>
              <a:t> about:</a:t>
            </a:r>
          </a:p>
          <a:p>
            <a:pPr lvl="1">
              <a:spcBef>
                <a:spcPts val="640"/>
              </a:spcBef>
              <a:buSzPts val="2400"/>
            </a:pPr>
            <a:r>
              <a:rPr lang="en-CA" dirty="0"/>
              <a:t>Resident EPA achievement</a:t>
            </a:r>
          </a:p>
          <a:p>
            <a:pPr lvl="1">
              <a:spcBef>
                <a:spcPts val="640"/>
              </a:spcBef>
              <a:buSzPts val="2400"/>
            </a:pPr>
            <a:endParaRPr lang="en-CA" dirty="0"/>
          </a:p>
          <a:p>
            <a:pPr>
              <a:spcBef>
                <a:spcPts val="640"/>
              </a:spcBef>
              <a:buSzPts val="2400"/>
            </a:pPr>
            <a:r>
              <a:rPr lang="en-CA" b="1" dirty="0"/>
              <a:t>Recommendations</a:t>
            </a:r>
            <a:r>
              <a:rPr lang="en-CA" dirty="0"/>
              <a:t> to the RPC about:</a:t>
            </a:r>
          </a:p>
          <a:p>
            <a:pPr lvl="1">
              <a:spcBef>
                <a:spcPts val="640"/>
              </a:spcBef>
              <a:buSzPts val="2400"/>
            </a:pPr>
            <a:r>
              <a:rPr lang="en-CA" dirty="0"/>
              <a:t>Resident status (e.g., progressing as expected, failure to progress, accelerated, etc.)</a:t>
            </a:r>
          </a:p>
          <a:p>
            <a:pPr lvl="1">
              <a:spcBef>
                <a:spcPts val="0"/>
              </a:spcBef>
              <a:buSzPts val="2400"/>
            </a:pPr>
            <a:r>
              <a:rPr lang="en-CA" dirty="0"/>
              <a:t>Resident learning plans</a:t>
            </a:r>
          </a:p>
          <a:p>
            <a:pPr lvl="1">
              <a:spcBef>
                <a:spcPts val="0"/>
              </a:spcBef>
              <a:buSzPts val="2400"/>
            </a:pPr>
            <a:r>
              <a:rPr lang="en-CA" dirty="0"/>
              <a:t>Resident progression from one stage to the next</a:t>
            </a:r>
          </a:p>
          <a:p>
            <a:pPr lvl="1">
              <a:spcBef>
                <a:spcPts val="0"/>
              </a:spcBef>
              <a:buSzPts val="2400"/>
            </a:pPr>
            <a:r>
              <a:rPr lang="en-CA" dirty="0"/>
              <a:t>Readiness for RCPSC exams</a:t>
            </a:r>
          </a:p>
          <a:p>
            <a:pPr lvl="1">
              <a:spcBef>
                <a:spcPts val="0"/>
              </a:spcBef>
              <a:buSzPts val="2400"/>
            </a:pPr>
            <a:r>
              <a:rPr lang="en-CA" dirty="0"/>
              <a:t>Readiness for unsupervised practice</a:t>
            </a:r>
          </a:p>
        </p:txBody>
      </p:sp>
      <p:pic>
        <p:nvPicPr>
          <p:cNvPr id="5" name="Picture 4">
            <a:extLst>
              <a:ext uri="{FF2B5EF4-FFF2-40B4-BE49-F238E27FC236}">
                <a16:creationId xmlns:a16="http://schemas.microsoft.com/office/drawing/2014/main" id="{2BC55D37-A879-2D41-8665-1A79F51CED88}"/>
              </a:ext>
            </a:extLst>
          </p:cNvPr>
          <p:cNvPicPr/>
          <p:nvPr/>
        </p:nvPicPr>
        <p:blipFill>
          <a:blip r:embed="rId4"/>
          <a:stretch>
            <a:fillRect/>
          </a:stretch>
        </p:blipFill>
        <p:spPr>
          <a:xfrm>
            <a:off x="10260639" y="4536023"/>
            <a:ext cx="1604790" cy="1463865"/>
          </a:xfrm>
          <a:prstGeom prst="rect">
            <a:avLst/>
          </a:prstGeom>
        </p:spPr>
      </p:pic>
      <p:sp>
        <p:nvSpPr>
          <p:cNvPr id="6" name="TextBox 5">
            <a:extLst>
              <a:ext uri="{FF2B5EF4-FFF2-40B4-BE49-F238E27FC236}">
                <a16:creationId xmlns:a16="http://schemas.microsoft.com/office/drawing/2014/main" id="{236C6845-6D45-E44F-B1EE-B498AC6DE225}"/>
              </a:ext>
            </a:extLst>
          </p:cNvPr>
          <p:cNvSpPr txBox="1"/>
          <p:nvPr/>
        </p:nvSpPr>
        <p:spPr>
          <a:xfrm>
            <a:off x="9748394" y="5966318"/>
            <a:ext cx="2663687" cy="646331"/>
          </a:xfrm>
          <a:prstGeom prst="rect">
            <a:avLst/>
          </a:prstGeom>
          <a:noFill/>
        </p:spPr>
        <p:txBody>
          <a:bodyPr wrap="square" rtlCol="0">
            <a:spAutoFit/>
          </a:bodyPr>
          <a:lstStyle/>
          <a:p>
            <a:pPr algn="ctr"/>
            <a:r>
              <a:rPr lang="en-US" dirty="0"/>
              <a:t>Royal College Learner Status Definitions</a:t>
            </a:r>
          </a:p>
        </p:txBody>
      </p:sp>
      <p:sp>
        <p:nvSpPr>
          <p:cNvPr id="4" name="TextBox 3">
            <a:extLst>
              <a:ext uri="{FF2B5EF4-FFF2-40B4-BE49-F238E27FC236}">
                <a16:creationId xmlns:a16="http://schemas.microsoft.com/office/drawing/2014/main" id="{73A7C5B0-8730-4163-82A1-B5CAC89DE52B}"/>
              </a:ext>
            </a:extLst>
          </p:cNvPr>
          <p:cNvSpPr txBox="1"/>
          <p:nvPr/>
        </p:nvSpPr>
        <p:spPr>
          <a:xfrm>
            <a:off x="2581940" y="5766603"/>
            <a:ext cx="7028121" cy="646331"/>
          </a:xfrm>
          <a:prstGeom prst="rect">
            <a:avLst/>
          </a:prstGeom>
          <a:noFill/>
        </p:spPr>
        <p:txBody>
          <a:bodyPr wrap="square" rtlCol="0">
            <a:spAutoFit/>
          </a:bodyPr>
          <a:lstStyle/>
          <a:p>
            <a:pPr algn="ctr"/>
            <a:r>
              <a:rPr lang="en-CA" dirty="0">
                <a:solidFill>
                  <a:srgbClr val="FF0000"/>
                </a:solidFill>
              </a:rPr>
              <a:t>Guided by a </a:t>
            </a:r>
            <a:r>
              <a:rPr lang="en-CA" i="1" dirty="0">
                <a:solidFill>
                  <a:srgbClr val="FF0000"/>
                </a:solidFill>
              </a:rPr>
              <a:t>National Competency Framework</a:t>
            </a:r>
            <a:r>
              <a:rPr lang="en-CA" dirty="0">
                <a:solidFill>
                  <a:srgbClr val="FF0000"/>
                </a:solidFill>
              </a:rPr>
              <a:t> </a:t>
            </a:r>
            <a:br>
              <a:rPr lang="en-CA" dirty="0"/>
            </a:br>
            <a:r>
              <a:rPr lang="en-CA" dirty="0"/>
              <a:t>(comes from Specialty Committee at the Royal College)</a:t>
            </a:r>
            <a:endParaRPr lang="en-US" dirty="0"/>
          </a:p>
        </p:txBody>
      </p:sp>
    </p:spTree>
    <p:custDataLst>
      <p:tags r:id="rId1"/>
    </p:custDataLst>
    <p:extLst>
      <p:ext uri="{BB962C8B-B14F-4D97-AF65-F5344CB8AC3E}">
        <p14:creationId xmlns:p14="http://schemas.microsoft.com/office/powerpoint/2010/main" val="4015515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B1607-EE56-4FB7-B023-07000A0515DA}"/>
              </a:ext>
            </a:extLst>
          </p:cNvPr>
          <p:cNvSpPr>
            <a:spLocks noGrp="1"/>
          </p:cNvSpPr>
          <p:nvPr>
            <p:ph type="title"/>
          </p:nvPr>
        </p:nvSpPr>
        <p:spPr/>
        <p:txBody>
          <a:bodyPr>
            <a:normAutofit/>
          </a:bodyPr>
          <a:lstStyle/>
          <a:p>
            <a:r>
              <a:rPr lang="en-US" sz="3800" dirty="0"/>
              <a:t>The role of the RPC</a:t>
            </a:r>
          </a:p>
        </p:txBody>
      </p:sp>
      <p:sp>
        <p:nvSpPr>
          <p:cNvPr id="3" name="Content Placeholder 2">
            <a:extLst>
              <a:ext uri="{FF2B5EF4-FFF2-40B4-BE49-F238E27FC236}">
                <a16:creationId xmlns:a16="http://schemas.microsoft.com/office/drawing/2014/main" id="{F85F477E-E2F9-499A-BD9C-940B53F54363}"/>
              </a:ext>
            </a:extLst>
          </p:cNvPr>
          <p:cNvSpPr>
            <a:spLocks noGrp="1"/>
          </p:cNvSpPr>
          <p:nvPr>
            <p:ph idx="1"/>
          </p:nvPr>
        </p:nvSpPr>
        <p:spPr>
          <a:xfrm>
            <a:off x="838200" y="1690688"/>
            <a:ext cx="10515600" cy="4351338"/>
          </a:xfrm>
        </p:spPr>
        <p:txBody>
          <a:bodyPr>
            <a:normAutofit lnSpcReduction="10000"/>
          </a:bodyPr>
          <a:lstStyle/>
          <a:p>
            <a:r>
              <a:rPr lang="en-CA" dirty="0"/>
              <a:t>RPC ratifies CC recommendations regarding:</a:t>
            </a:r>
          </a:p>
          <a:p>
            <a:pPr lvl="1">
              <a:lnSpc>
                <a:spcPct val="120000"/>
              </a:lnSpc>
              <a:spcBef>
                <a:spcPts val="0"/>
              </a:spcBef>
            </a:pPr>
            <a:r>
              <a:rPr lang="en-US" b="1" dirty="0"/>
              <a:t>promotion</a:t>
            </a:r>
            <a:r>
              <a:rPr lang="en-US" dirty="0"/>
              <a:t> to the next stage of training;</a:t>
            </a:r>
          </a:p>
          <a:p>
            <a:pPr lvl="1">
              <a:lnSpc>
                <a:spcPct val="120000"/>
              </a:lnSpc>
              <a:spcBef>
                <a:spcPts val="0"/>
              </a:spcBef>
            </a:pPr>
            <a:r>
              <a:rPr lang="en-US" dirty="0"/>
              <a:t>readiness to challenge the Royal College </a:t>
            </a:r>
            <a:r>
              <a:rPr lang="en-US" b="1" dirty="0"/>
              <a:t>examinations</a:t>
            </a:r>
          </a:p>
          <a:p>
            <a:pPr lvl="1">
              <a:lnSpc>
                <a:spcPct val="120000"/>
              </a:lnSpc>
              <a:spcBef>
                <a:spcPts val="0"/>
              </a:spcBef>
            </a:pPr>
            <a:r>
              <a:rPr lang="en-US" dirty="0"/>
              <a:t>readiness </a:t>
            </a:r>
            <a:r>
              <a:rPr lang="en-US" b="1" dirty="0"/>
              <a:t>to enter independent practice</a:t>
            </a:r>
            <a:endParaRPr lang="en-US" dirty="0"/>
          </a:p>
          <a:p>
            <a:pPr lvl="1">
              <a:lnSpc>
                <a:spcPct val="120000"/>
              </a:lnSpc>
              <a:spcBef>
                <a:spcPts val="0"/>
              </a:spcBef>
            </a:pPr>
            <a:r>
              <a:rPr lang="en-US" dirty="0"/>
              <a:t>review and approval of </a:t>
            </a:r>
            <a:r>
              <a:rPr lang="en-US" b="1" dirty="0"/>
              <a:t>individual learning plans</a:t>
            </a:r>
            <a:endParaRPr lang="en-US" dirty="0"/>
          </a:p>
          <a:p>
            <a:pPr lvl="1">
              <a:lnSpc>
                <a:spcPct val="120000"/>
              </a:lnSpc>
              <a:spcBef>
                <a:spcPts val="0"/>
              </a:spcBef>
            </a:pPr>
            <a:r>
              <a:rPr lang="en-US" b="1" dirty="0"/>
              <a:t>outcome of any learning </a:t>
            </a:r>
            <a:r>
              <a:rPr lang="en-US" dirty="0"/>
              <a:t>or improvement plan established for an individual resident</a:t>
            </a:r>
          </a:p>
          <a:p>
            <a:pPr lvl="1">
              <a:lnSpc>
                <a:spcPct val="120000"/>
              </a:lnSpc>
              <a:spcBef>
                <a:spcPts val="0"/>
              </a:spcBef>
            </a:pPr>
            <a:r>
              <a:rPr lang="en-US" dirty="0"/>
              <a:t>a trainee that is </a:t>
            </a:r>
            <a:r>
              <a:rPr lang="en-US" b="1" dirty="0"/>
              <a:t>failing to progress </a:t>
            </a:r>
            <a:r>
              <a:rPr lang="en-US" dirty="0"/>
              <a:t>within the program</a:t>
            </a:r>
          </a:p>
          <a:p>
            <a:pPr lvl="1">
              <a:lnSpc>
                <a:spcPct val="120000"/>
              </a:lnSpc>
              <a:spcBef>
                <a:spcPts val="0"/>
              </a:spcBef>
            </a:pPr>
            <a:endParaRPr lang="en-US" dirty="0"/>
          </a:p>
          <a:p>
            <a:pPr>
              <a:lnSpc>
                <a:spcPct val="120000"/>
              </a:lnSpc>
              <a:spcBef>
                <a:spcPts val="0"/>
              </a:spcBef>
            </a:pPr>
            <a:r>
              <a:rPr lang="en-US" dirty="0"/>
              <a:t>RPC is responsible for responding to identified curricular issues</a:t>
            </a:r>
          </a:p>
        </p:txBody>
      </p:sp>
    </p:spTree>
    <p:custDataLst>
      <p:tags r:id="rId1"/>
    </p:custDataLst>
    <p:extLst>
      <p:ext uri="{BB962C8B-B14F-4D97-AF65-F5344CB8AC3E}">
        <p14:creationId xmlns:p14="http://schemas.microsoft.com/office/powerpoint/2010/main" val="4169915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4ECA-AE92-45DC-8DB7-B1DE464C6DAB}"/>
              </a:ext>
            </a:extLst>
          </p:cNvPr>
          <p:cNvSpPr>
            <a:spLocks noGrp="1"/>
          </p:cNvSpPr>
          <p:nvPr>
            <p:ph type="title"/>
          </p:nvPr>
        </p:nvSpPr>
        <p:spPr/>
        <p:txBody>
          <a:bodyPr/>
          <a:lstStyle/>
          <a:p>
            <a:r>
              <a:rPr lang="en-US" dirty="0"/>
              <a:t>Differentiating roles</a:t>
            </a:r>
          </a:p>
        </p:txBody>
      </p:sp>
      <p:graphicFrame>
        <p:nvGraphicFramePr>
          <p:cNvPr id="3" name="Table 2">
            <a:extLst>
              <a:ext uri="{FF2B5EF4-FFF2-40B4-BE49-F238E27FC236}">
                <a16:creationId xmlns:a16="http://schemas.microsoft.com/office/drawing/2014/main" id="{101156D6-0342-4590-AA70-3C6E4C2A92F0}"/>
              </a:ext>
            </a:extLst>
          </p:cNvPr>
          <p:cNvGraphicFramePr>
            <a:graphicFrameLocks noGrp="1"/>
          </p:cNvGraphicFramePr>
          <p:nvPr>
            <p:extLst>
              <p:ext uri="{D42A27DB-BD31-4B8C-83A1-F6EECF244321}">
                <p14:modId xmlns:p14="http://schemas.microsoft.com/office/powerpoint/2010/main" val="888857094"/>
              </p:ext>
            </p:extLst>
          </p:nvPr>
        </p:nvGraphicFramePr>
        <p:xfrm>
          <a:off x="954881" y="1562627"/>
          <a:ext cx="10282238" cy="4026601"/>
        </p:xfrm>
        <a:graphic>
          <a:graphicData uri="http://schemas.openxmlformats.org/drawingml/2006/table">
            <a:tbl>
              <a:tblPr firstRow="1" bandRow="1">
                <a:tableStyleId>{5C22544A-7EE6-4342-B048-85BDC9FD1C3A}</a:tableStyleId>
              </a:tblPr>
              <a:tblGrid>
                <a:gridCol w="5141119">
                  <a:extLst>
                    <a:ext uri="{9D8B030D-6E8A-4147-A177-3AD203B41FA5}">
                      <a16:colId xmlns:a16="http://schemas.microsoft.com/office/drawing/2014/main" val="3796084177"/>
                    </a:ext>
                  </a:extLst>
                </a:gridCol>
                <a:gridCol w="5141119">
                  <a:extLst>
                    <a:ext uri="{9D8B030D-6E8A-4147-A177-3AD203B41FA5}">
                      <a16:colId xmlns:a16="http://schemas.microsoft.com/office/drawing/2014/main" val="4001784646"/>
                    </a:ext>
                  </a:extLst>
                </a:gridCol>
              </a:tblGrid>
              <a:tr h="643321">
                <a:tc>
                  <a:txBody>
                    <a:bodyPr/>
                    <a:lstStyle/>
                    <a:p>
                      <a:pPr marL="0" indent="0" algn="ctr">
                        <a:buFont typeface="Arial" panose="020B0604020202020204" pitchFamily="34" charset="0"/>
                        <a:buNone/>
                      </a:pPr>
                      <a:r>
                        <a:rPr lang="en-US" sz="2800" dirty="0"/>
                        <a:t>Competence Committee</a:t>
                      </a:r>
                    </a:p>
                  </a:txBody>
                  <a:tcPr/>
                </a:tc>
                <a:tc>
                  <a:txBody>
                    <a:bodyPr/>
                    <a:lstStyle/>
                    <a:p>
                      <a:pPr marL="0" indent="0" algn="ctr">
                        <a:buFont typeface="Arial" panose="020B0604020202020204" pitchFamily="34" charset="0"/>
                        <a:buNone/>
                      </a:pPr>
                      <a:r>
                        <a:rPr lang="en-US" sz="2800" dirty="0"/>
                        <a:t>Residency Program Committee</a:t>
                      </a:r>
                    </a:p>
                  </a:txBody>
                  <a:tcPr/>
                </a:tc>
                <a:extLst>
                  <a:ext uri="{0D108BD9-81ED-4DB2-BD59-A6C34878D82A}">
                    <a16:rowId xmlns:a16="http://schemas.microsoft.com/office/drawing/2014/main" val="244657900"/>
                  </a:ext>
                </a:extLst>
              </a:tr>
              <a:tr h="3337602">
                <a:tc>
                  <a:txBody>
                    <a:bodyPr/>
                    <a:lstStyle/>
                    <a:p>
                      <a:pPr marL="342900" indent="-342900">
                        <a:buFont typeface="Arial" panose="020B0604020202020204" pitchFamily="34" charset="0"/>
                        <a:buChar char="•"/>
                      </a:pPr>
                      <a:r>
                        <a:rPr lang="en-US" sz="2400" dirty="0"/>
                        <a:t>Reviews resident portfolios and makes recommendations to the PD and/or RPC</a:t>
                      </a:r>
                    </a:p>
                    <a:p>
                      <a:pPr marL="342900" indent="-342900">
                        <a:buFont typeface="Arial" panose="020B0604020202020204" pitchFamily="34" charset="0"/>
                        <a:buChar char="•"/>
                      </a:pPr>
                      <a:r>
                        <a:rPr lang="en-US" sz="2400" dirty="0"/>
                        <a:t>Advises on individual learner needs apparent from the assessment process</a:t>
                      </a:r>
                    </a:p>
                    <a:p>
                      <a:pPr marL="342900" indent="-342900">
                        <a:buFont typeface="Arial" panose="020B0604020202020204" pitchFamily="34" charset="0"/>
                        <a:buChar char="•"/>
                      </a:pPr>
                      <a:r>
                        <a:rPr lang="en-US" sz="2400" dirty="0"/>
                        <a:t>Advises on issues of curriculum or assessment in the patterns they see from the data</a:t>
                      </a:r>
                    </a:p>
                  </a:txBody>
                  <a:tcPr/>
                </a:tc>
                <a:tc>
                  <a:txBody>
                    <a:bodyPr/>
                    <a:lstStyle/>
                    <a:p>
                      <a:pPr marL="342900" indent="-342900">
                        <a:buFont typeface="Arial" panose="020B0604020202020204" pitchFamily="34" charset="0"/>
                        <a:buChar char="•"/>
                      </a:pPr>
                      <a:r>
                        <a:rPr lang="en-US" sz="2400" dirty="0"/>
                        <a:t>Ratifies resident status recommendations of the competence committee</a:t>
                      </a:r>
                    </a:p>
                    <a:p>
                      <a:pPr marL="342900" indent="-342900">
                        <a:buFont typeface="Arial" panose="020B0604020202020204" pitchFamily="34" charset="0"/>
                        <a:buChar char="•"/>
                      </a:pPr>
                      <a:r>
                        <a:rPr lang="en-US" sz="2400" dirty="0"/>
                        <a:t>Sets individual learning plans</a:t>
                      </a:r>
                    </a:p>
                    <a:p>
                      <a:pPr marL="342900" indent="-342900">
                        <a:buFont typeface="Arial" panose="020B0604020202020204" pitchFamily="34" charset="0"/>
                        <a:buChar char="•"/>
                      </a:pPr>
                      <a:r>
                        <a:rPr lang="en-US" sz="2400" dirty="0"/>
                        <a:t>Sets residency curriculum and improvements</a:t>
                      </a:r>
                    </a:p>
                    <a:p>
                      <a:pPr marL="342900" indent="-342900">
                        <a:buFont typeface="Arial" panose="020B0604020202020204" pitchFamily="34" charset="0"/>
                        <a:buChar char="•"/>
                      </a:pPr>
                      <a:r>
                        <a:rPr lang="en-US" sz="2400" dirty="0"/>
                        <a:t>Responsible for curriculum program review and evaluation</a:t>
                      </a:r>
                    </a:p>
                  </a:txBody>
                  <a:tcPr/>
                </a:tc>
                <a:extLst>
                  <a:ext uri="{0D108BD9-81ED-4DB2-BD59-A6C34878D82A}">
                    <a16:rowId xmlns:a16="http://schemas.microsoft.com/office/drawing/2014/main" val="3024077865"/>
                  </a:ext>
                </a:extLst>
              </a:tr>
            </a:tbl>
          </a:graphicData>
        </a:graphic>
      </p:graphicFrame>
    </p:spTree>
    <p:custDataLst>
      <p:tags r:id="rId1"/>
    </p:custDataLst>
    <p:extLst>
      <p:ext uri="{BB962C8B-B14F-4D97-AF65-F5344CB8AC3E}">
        <p14:creationId xmlns:p14="http://schemas.microsoft.com/office/powerpoint/2010/main" val="990928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9EB941-0605-4B10-99C9-8E743A00BD53}"/>
              </a:ext>
            </a:extLst>
          </p:cNvPr>
          <p:cNvSpPr>
            <a:spLocks noGrp="1"/>
          </p:cNvSpPr>
          <p:nvPr>
            <p:ph type="title"/>
          </p:nvPr>
        </p:nvSpPr>
        <p:spPr/>
        <p:txBody>
          <a:bodyPr/>
          <a:lstStyle/>
          <a:p>
            <a:r>
              <a:rPr lang="en-US" dirty="0"/>
              <a:t>Contributors</a:t>
            </a:r>
          </a:p>
        </p:txBody>
      </p:sp>
      <p:sp>
        <p:nvSpPr>
          <p:cNvPr id="7" name="Content Placeholder 6">
            <a:extLst>
              <a:ext uri="{FF2B5EF4-FFF2-40B4-BE49-F238E27FC236}">
                <a16:creationId xmlns:a16="http://schemas.microsoft.com/office/drawing/2014/main" id="{F2314B20-B1FE-4250-8DA0-2840E4EE059A}"/>
              </a:ext>
            </a:extLst>
          </p:cNvPr>
          <p:cNvSpPr>
            <a:spLocks noGrp="1"/>
          </p:cNvSpPr>
          <p:nvPr>
            <p:ph idx="1"/>
          </p:nvPr>
        </p:nvSpPr>
        <p:spPr/>
        <p:txBody>
          <a:bodyPr/>
          <a:lstStyle/>
          <a:p>
            <a:pPr marL="0" indent="0">
              <a:buNone/>
            </a:pPr>
            <a:r>
              <a:rPr lang="en-CA" dirty="0">
                <a:solidFill>
                  <a:schemeClr val="tx1"/>
                </a:solidFill>
              </a:rPr>
              <a:t>Special thanks to the following individuals who contributed to the development of this workshop:</a:t>
            </a:r>
            <a:endParaRPr lang="en-US" dirty="0"/>
          </a:p>
          <a:p>
            <a:r>
              <a:rPr lang="en-US" dirty="0"/>
              <a:t>Anna Oswald, </a:t>
            </a:r>
            <a:r>
              <a:rPr lang="da-DK" dirty="0"/>
              <a:t>MD, MMEd, FRCPC</a:t>
            </a:r>
          </a:p>
          <a:p>
            <a:r>
              <a:rPr lang="en-US" dirty="0"/>
              <a:t>Warren Cheung, </a:t>
            </a:r>
            <a:r>
              <a:rPr lang="da-DK" dirty="0"/>
              <a:t>MD, MMEd, FRCPC</a:t>
            </a:r>
          </a:p>
          <a:p>
            <a:r>
              <a:rPr lang="it-IT" dirty="0"/>
              <a:t>Adelle R. Atkinson, MD, FRCPC</a:t>
            </a:r>
          </a:p>
          <a:p>
            <a:r>
              <a:rPr lang="da-DK" dirty="0"/>
              <a:t>Andrée Boucher, MD, FRCPC</a:t>
            </a:r>
          </a:p>
          <a:p>
            <a:r>
              <a:rPr lang="da-DK" dirty="0"/>
              <a:t>Linda Snell, MD, MHPE, FRCPC, FACP</a:t>
            </a:r>
            <a:endParaRPr lang="en-US" dirty="0"/>
          </a:p>
          <a:p>
            <a:endParaRPr lang="en-US" dirty="0"/>
          </a:p>
        </p:txBody>
      </p:sp>
      <p:sp>
        <p:nvSpPr>
          <p:cNvPr id="4" name="Footer Placeholder 3">
            <a:extLst>
              <a:ext uri="{FF2B5EF4-FFF2-40B4-BE49-F238E27FC236}">
                <a16:creationId xmlns:a16="http://schemas.microsoft.com/office/drawing/2014/main" id="{C19C2CEF-B0FA-4C22-9D9D-0784DF519685}"/>
              </a:ext>
            </a:extLst>
          </p:cNvPr>
          <p:cNvSpPr>
            <a:spLocks noGrp="1"/>
          </p:cNvSpPr>
          <p:nvPr>
            <p:ph type="ftr" sz="quarter" idx="11"/>
          </p:nvPr>
        </p:nvSpPr>
        <p:spPr/>
        <p:txBody>
          <a:bodyPr/>
          <a:lstStyle/>
          <a:p>
            <a:r>
              <a:rPr lang="en-US"/>
              <a:t>Document Title</a:t>
            </a:r>
            <a:endParaRPr lang="en-US" dirty="0"/>
          </a:p>
        </p:txBody>
      </p:sp>
      <p:sp>
        <p:nvSpPr>
          <p:cNvPr id="5" name="Slide Number Placeholder 4">
            <a:extLst>
              <a:ext uri="{FF2B5EF4-FFF2-40B4-BE49-F238E27FC236}">
                <a16:creationId xmlns:a16="http://schemas.microsoft.com/office/drawing/2014/main" id="{C3B3B7A9-1299-45B3-98BF-5434738259C1}"/>
              </a:ext>
            </a:extLst>
          </p:cNvPr>
          <p:cNvSpPr>
            <a:spLocks noGrp="1"/>
          </p:cNvSpPr>
          <p:nvPr>
            <p:ph type="sldNum" sz="quarter" idx="12"/>
          </p:nvPr>
        </p:nvSpPr>
        <p:spPr/>
        <p:txBody>
          <a:bodyPr/>
          <a:lstStyle/>
          <a:p>
            <a:fld id="{0F408A5D-059A-A247-8344-29C129C8EF29}" type="slidenum">
              <a:rPr lang="en-US" smtClean="0"/>
              <a:pPr/>
              <a:t>2</a:t>
            </a:fld>
            <a:endParaRPr lang="en-US" dirty="0"/>
          </a:p>
        </p:txBody>
      </p:sp>
    </p:spTree>
    <p:custDataLst>
      <p:tags r:id="rId1"/>
    </p:custDataLst>
    <p:extLst>
      <p:ext uri="{BB962C8B-B14F-4D97-AF65-F5344CB8AC3E}">
        <p14:creationId xmlns:p14="http://schemas.microsoft.com/office/powerpoint/2010/main" val="1908387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001EDA-D306-4486-97C0-0A5652C447BA}"/>
              </a:ext>
            </a:extLst>
          </p:cNvPr>
          <p:cNvSpPr>
            <a:spLocks noGrp="1"/>
          </p:cNvSpPr>
          <p:nvPr>
            <p:ph type="title"/>
          </p:nvPr>
        </p:nvSpPr>
        <p:spPr/>
        <p:txBody>
          <a:bodyPr/>
          <a:lstStyle/>
          <a:p>
            <a:r>
              <a:rPr lang="en-US" sz="4800" dirty="0"/>
              <a:t>Setting up a competence committee</a:t>
            </a:r>
          </a:p>
        </p:txBody>
      </p:sp>
      <p:sp>
        <p:nvSpPr>
          <p:cNvPr id="5" name="Slide Number Placeholder 4">
            <a:extLst>
              <a:ext uri="{FF2B5EF4-FFF2-40B4-BE49-F238E27FC236}">
                <a16:creationId xmlns:a16="http://schemas.microsoft.com/office/drawing/2014/main" id="{6FC585A0-E17B-472E-BD73-56F4C0AC9E10}"/>
              </a:ext>
            </a:extLst>
          </p:cNvPr>
          <p:cNvSpPr>
            <a:spLocks noGrp="1"/>
          </p:cNvSpPr>
          <p:nvPr>
            <p:ph type="sldNum" sz="quarter" idx="12"/>
          </p:nvPr>
        </p:nvSpPr>
        <p:spPr/>
        <p:txBody>
          <a:bodyPr/>
          <a:lstStyle/>
          <a:p>
            <a:fld id="{0F408A5D-059A-A247-8344-29C129C8EF29}" type="slidenum">
              <a:rPr lang="en-US" smtClean="0"/>
              <a:pPr/>
              <a:t>20</a:t>
            </a:fld>
            <a:endParaRPr lang="en-US" dirty="0"/>
          </a:p>
        </p:txBody>
      </p:sp>
    </p:spTree>
    <p:custDataLst>
      <p:tags r:id="rId1"/>
    </p:custDataLst>
    <p:extLst>
      <p:ext uri="{BB962C8B-B14F-4D97-AF65-F5344CB8AC3E}">
        <p14:creationId xmlns:p14="http://schemas.microsoft.com/office/powerpoint/2010/main" val="1439029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does your program set up a competence committee?</a:t>
            </a:r>
          </a:p>
        </p:txBody>
      </p:sp>
      <p:sp>
        <p:nvSpPr>
          <p:cNvPr id="3" name="Content Placeholder 2"/>
          <p:cNvSpPr>
            <a:spLocks noGrp="1"/>
          </p:cNvSpPr>
          <p:nvPr>
            <p:ph idx="1"/>
          </p:nvPr>
        </p:nvSpPr>
        <p:spPr/>
        <p:txBody>
          <a:bodyPr>
            <a:normAutofit/>
          </a:bodyPr>
          <a:lstStyle/>
          <a:p>
            <a:r>
              <a:rPr lang="en-US" dirty="0"/>
              <a:t>Refer to PGME Guidelines (based on Royal College and PG Dean’s Assessment Advisory Working Group)</a:t>
            </a:r>
            <a:br>
              <a:rPr lang="en-US" dirty="0"/>
            </a:br>
            <a:endParaRPr lang="en-US" dirty="0"/>
          </a:p>
          <a:p>
            <a:r>
              <a:rPr lang="en-US" dirty="0"/>
              <a:t>Use/modify Terms of Reference for your local committee</a:t>
            </a:r>
          </a:p>
          <a:p>
            <a:pPr lvl="2"/>
            <a:endParaRPr lang="en-US" sz="2800" dirty="0"/>
          </a:p>
          <a:p>
            <a:r>
              <a:rPr lang="en-US" dirty="0"/>
              <a:t>Each program must </a:t>
            </a:r>
            <a:r>
              <a:rPr lang="en-US" b="1" dirty="0"/>
              <a:t>document plans for decision making and communicate this </a:t>
            </a:r>
            <a:r>
              <a:rPr lang="en-US" dirty="0"/>
              <a:t>to their residents and faculty</a:t>
            </a:r>
          </a:p>
        </p:txBody>
      </p:sp>
      <p:pic>
        <p:nvPicPr>
          <p:cNvPr id="8" name="Picture 7">
            <a:extLst>
              <a:ext uri="{FF2B5EF4-FFF2-40B4-BE49-F238E27FC236}">
                <a16:creationId xmlns:a16="http://schemas.microsoft.com/office/drawing/2014/main" id="{15B8A202-754B-48D5-85A8-6CD4590C475C}"/>
              </a:ext>
            </a:extLst>
          </p:cNvPr>
          <p:cNvPicPr>
            <a:picLocks noChangeAspect="1"/>
          </p:cNvPicPr>
          <p:nvPr/>
        </p:nvPicPr>
        <p:blipFill>
          <a:blip r:embed="rId4"/>
          <a:stretch>
            <a:fillRect/>
          </a:stretch>
        </p:blipFill>
        <p:spPr>
          <a:xfrm>
            <a:off x="10484284" y="4779549"/>
            <a:ext cx="1532351" cy="1532351"/>
          </a:xfrm>
          <a:prstGeom prst="rect">
            <a:avLst/>
          </a:prstGeom>
        </p:spPr>
      </p:pic>
    </p:spTree>
    <p:custDataLst>
      <p:tags r:id="rId1"/>
    </p:custDataLst>
    <p:extLst>
      <p:ext uri="{BB962C8B-B14F-4D97-AF65-F5344CB8AC3E}">
        <p14:creationId xmlns:p14="http://schemas.microsoft.com/office/powerpoint/2010/main" val="2749828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A3565-3C8A-45D3-9BDD-8D69780A8A1A}"/>
              </a:ext>
            </a:extLst>
          </p:cNvPr>
          <p:cNvSpPr>
            <a:spLocks noGrp="1"/>
          </p:cNvSpPr>
          <p:nvPr>
            <p:ph type="title"/>
          </p:nvPr>
        </p:nvSpPr>
        <p:spPr/>
        <p:txBody>
          <a:bodyPr/>
          <a:lstStyle/>
          <a:p>
            <a:r>
              <a:rPr lang="en-US" dirty="0"/>
              <a:t>Membership – Getting the Right Mix</a:t>
            </a:r>
          </a:p>
        </p:txBody>
      </p:sp>
      <p:sp>
        <p:nvSpPr>
          <p:cNvPr id="3" name="Content Placeholder 2">
            <a:extLst>
              <a:ext uri="{FF2B5EF4-FFF2-40B4-BE49-F238E27FC236}">
                <a16:creationId xmlns:a16="http://schemas.microsoft.com/office/drawing/2014/main" id="{2C0CF41D-A4B8-4237-8E10-A7C533781615}"/>
              </a:ext>
            </a:extLst>
          </p:cNvPr>
          <p:cNvSpPr>
            <a:spLocks noGrp="1"/>
          </p:cNvSpPr>
          <p:nvPr>
            <p:ph idx="1"/>
          </p:nvPr>
        </p:nvSpPr>
        <p:spPr/>
        <p:txBody>
          <a:bodyPr>
            <a:normAutofit/>
          </a:bodyPr>
          <a:lstStyle/>
          <a:p>
            <a:r>
              <a:rPr lang="en-US" dirty="0"/>
              <a:t>Inclusive / Exclusive?</a:t>
            </a:r>
          </a:p>
          <a:p>
            <a:pPr lvl="1"/>
            <a:r>
              <a:rPr lang="en-US" dirty="0"/>
              <a:t>Chair</a:t>
            </a:r>
          </a:p>
          <a:p>
            <a:pPr lvl="1"/>
            <a:r>
              <a:rPr lang="en-US" dirty="0"/>
              <a:t>Program director*</a:t>
            </a:r>
          </a:p>
          <a:p>
            <a:pPr lvl="1"/>
            <a:r>
              <a:rPr lang="en-US" dirty="0"/>
              <a:t>External</a:t>
            </a:r>
          </a:p>
          <a:p>
            <a:pPr lvl="1"/>
            <a:r>
              <a:rPr lang="en-US" dirty="0"/>
              <a:t>Resident?</a:t>
            </a:r>
          </a:p>
          <a:p>
            <a:r>
              <a:rPr lang="en-US" dirty="0"/>
              <a:t>Duration of Terms</a:t>
            </a:r>
          </a:p>
        </p:txBody>
      </p:sp>
    </p:spTree>
    <p:custDataLst>
      <p:tags r:id="rId1"/>
    </p:custDataLst>
    <p:extLst>
      <p:ext uri="{BB962C8B-B14F-4D97-AF65-F5344CB8AC3E}">
        <p14:creationId xmlns:p14="http://schemas.microsoft.com/office/powerpoint/2010/main" val="944883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EBC8467F-840E-465C-932F-A664DC6C2953}"/>
              </a:ext>
            </a:extLst>
          </p:cNvPr>
          <p:cNvGraphicFramePr/>
          <p:nvPr/>
        </p:nvGraphicFramePr>
        <p:xfrm>
          <a:off x="1244600" y="204951"/>
          <a:ext cx="9702800" cy="60066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65481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71DB767-5594-402A-8800-8EC79EE10205}"/>
              </a:ext>
            </a:extLst>
          </p:cNvPr>
          <p:cNvSpPr>
            <a:spLocks noGrp="1"/>
          </p:cNvSpPr>
          <p:nvPr>
            <p:ph type="title"/>
          </p:nvPr>
        </p:nvSpPr>
        <p:spPr>
          <a:xfrm>
            <a:off x="4193837" y="248085"/>
            <a:ext cx="4102875" cy="902240"/>
          </a:xfrm>
        </p:spPr>
        <p:txBody>
          <a:bodyPr/>
          <a:lstStyle/>
          <a:p>
            <a:r>
              <a:rPr lang="en-US" dirty="0">
                <a:latin typeface="Arial" panose="020B0604020202020204" pitchFamily="34" charset="0"/>
                <a:cs typeface="Arial" panose="020B0604020202020204" pitchFamily="34" charset="0"/>
              </a:rPr>
              <a:t>Communication</a:t>
            </a:r>
          </a:p>
        </p:txBody>
      </p:sp>
      <p:sp>
        <p:nvSpPr>
          <p:cNvPr id="3" name="Oval 2">
            <a:extLst>
              <a:ext uri="{FF2B5EF4-FFF2-40B4-BE49-F238E27FC236}">
                <a16:creationId xmlns:a16="http://schemas.microsoft.com/office/drawing/2014/main" id="{12F762BE-D219-4EE3-86A1-23C7D59D8BE8}"/>
              </a:ext>
            </a:extLst>
          </p:cNvPr>
          <p:cNvSpPr/>
          <p:nvPr/>
        </p:nvSpPr>
        <p:spPr>
          <a:xfrm>
            <a:off x="4475892" y="1429604"/>
            <a:ext cx="3240216" cy="1537731"/>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64CD9D9-F236-4D50-B8B5-F4FA5D71DB92}"/>
              </a:ext>
            </a:extLst>
          </p:cNvPr>
          <p:cNvSpPr txBox="1"/>
          <p:nvPr/>
        </p:nvSpPr>
        <p:spPr>
          <a:xfrm>
            <a:off x="4529800" y="1619522"/>
            <a:ext cx="3217076" cy="892552"/>
          </a:xfrm>
          <a:prstGeom prst="rect">
            <a:avLst/>
          </a:prstGeom>
          <a:noFill/>
        </p:spPr>
        <p:txBody>
          <a:bodyPr wrap="square" rtlCol="0">
            <a:spAutoFit/>
          </a:bodyPr>
          <a:lstStyle/>
          <a:p>
            <a:pPr algn="ctr"/>
            <a:r>
              <a:rPr lang="en-US" sz="2600" b="1" dirty="0">
                <a:solidFill>
                  <a:schemeClr val="tx2"/>
                </a:solidFill>
                <a:latin typeface="Arial" panose="020B0604020202020204" pitchFamily="34" charset="0"/>
                <a:cs typeface="Arial" panose="020B0604020202020204" pitchFamily="34" charset="0"/>
              </a:rPr>
              <a:t>CC Recommendations</a:t>
            </a:r>
          </a:p>
        </p:txBody>
      </p:sp>
      <p:sp>
        <p:nvSpPr>
          <p:cNvPr id="5" name="Down Arrow 6">
            <a:extLst>
              <a:ext uri="{FF2B5EF4-FFF2-40B4-BE49-F238E27FC236}">
                <a16:creationId xmlns:a16="http://schemas.microsoft.com/office/drawing/2014/main" id="{5EA4DB97-64B0-4030-9D03-8EE507F17EA1}"/>
              </a:ext>
            </a:extLst>
          </p:cNvPr>
          <p:cNvSpPr/>
          <p:nvPr/>
        </p:nvSpPr>
        <p:spPr>
          <a:xfrm rot="16200000">
            <a:off x="8128000" y="1852480"/>
            <a:ext cx="670011" cy="69197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7" name="Down Arrow 8">
            <a:extLst>
              <a:ext uri="{FF2B5EF4-FFF2-40B4-BE49-F238E27FC236}">
                <a16:creationId xmlns:a16="http://schemas.microsoft.com/office/drawing/2014/main" id="{D0D60B70-BF45-4B9A-889D-A267D47977B9}"/>
              </a:ext>
            </a:extLst>
          </p:cNvPr>
          <p:cNvSpPr/>
          <p:nvPr/>
        </p:nvSpPr>
        <p:spPr>
          <a:xfrm>
            <a:off x="5771163" y="3171450"/>
            <a:ext cx="670011" cy="69197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10" name="Down Arrow 11">
            <a:extLst>
              <a:ext uri="{FF2B5EF4-FFF2-40B4-BE49-F238E27FC236}">
                <a16:creationId xmlns:a16="http://schemas.microsoft.com/office/drawing/2014/main" id="{04D62299-60AD-4397-9767-FE9910F441C5}"/>
              </a:ext>
            </a:extLst>
          </p:cNvPr>
          <p:cNvSpPr/>
          <p:nvPr/>
        </p:nvSpPr>
        <p:spPr>
          <a:xfrm rot="5400000">
            <a:off x="3417129" y="1860090"/>
            <a:ext cx="670011" cy="691979"/>
          </a:xfrm>
          <a:prstGeom prst="downArrow">
            <a:avLst/>
          </a:prstGeom>
          <a:pattFill prst="dkUpDiag">
            <a:fgClr>
              <a:schemeClr val="accent1"/>
            </a:fgClr>
            <a:bgClr>
              <a:schemeClr val="bg1"/>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80FF467-1664-4CB2-883B-C454D0D430D4}"/>
              </a:ext>
            </a:extLst>
          </p:cNvPr>
          <p:cNvSpPr txBox="1"/>
          <p:nvPr/>
        </p:nvSpPr>
        <p:spPr>
          <a:xfrm>
            <a:off x="736572" y="3527339"/>
            <a:ext cx="2075936" cy="461665"/>
          </a:xfrm>
          <a:prstGeom prst="rect">
            <a:avLst/>
          </a:prstGeom>
          <a:noFill/>
        </p:spPr>
        <p:txBody>
          <a:bodyPr wrap="square" rtlCol="0">
            <a:spAutoFit/>
          </a:bodyPr>
          <a:lstStyle/>
          <a:p>
            <a:pPr algn="ctr"/>
            <a:r>
              <a:rPr lang="en-US" sz="2400" dirty="0">
                <a:solidFill>
                  <a:schemeClr val="tx2"/>
                </a:solidFill>
                <a:latin typeface="Arial" panose="020B0604020202020204" pitchFamily="34" charset="0"/>
                <a:cs typeface="Arial" panose="020B0604020202020204" pitchFamily="34" charset="0"/>
              </a:rPr>
              <a:t>PGME</a:t>
            </a:r>
          </a:p>
        </p:txBody>
      </p:sp>
      <p:sp>
        <p:nvSpPr>
          <p:cNvPr id="12" name="TextBox 11">
            <a:extLst>
              <a:ext uri="{FF2B5EF4-FFF2-40B4-BE49-F238E27FC236}">
                <a16:creationId xmlns:a16="http://schemas.microsoft.com/office/drawing/2014/main" id="{DAC3F0D8-26CD-4F88-A1D9-3933E5CAC89D}"/>
              </a:ext>
            </a:extLst>
          </p:cNvPr>
          <p:cNvSpPr txBox="1"/>
          <p:nvPr/>
        </p:nvSpPr>
        <p:spPr>
          <a:xfrm>
            <a:off x="9829114" y="3477466"/>
            <a:ext cx="1556952" cy="461665"/>
          </a:xfrm>
          <a:prstGeom prst="rect">
            <a:avLst/>
          </a:prstGeom>
          <a:noFill/>
        </p:spPr>
        <p:txBody>
          <a:bodyPr wrap="square" rtlCol="0">
            <a:spAutoFit/>
          </a:bodyPr>
          <a:lstStyle/>
          <a:p>
            <a:pPr algn="ctr"/>
            <a:r>
              <a:rPr lang="en-US" sz="2400" dirty="0">
                <a:solidFill>
                  <a:schemeClr val="tx2"/>
                </a:solidFill>
                <a:latin typeface="Arial" panose="020B0604020202020204" pitchFamily="34" charset="0"/>
                <a:cs typeface="Arial" panose="020B0604020202020204" pitchFamily="34" charset="0"/>
              </a:rPr>
              <a:t>Resident</a:t>
            </a:r>
          </a:p>
        </p:txBody>
      </p:sp>
      <p:sp>
        <p:nvSpPr>
          <p:cNvPr id="13" name="TextBox 12">
            <a:extLst>
              <a:ext uri="{FF2B5EF4-FFF2-40B4-BE49-F238E27FC236}">
                <a16:creationId xmlns:a16="http://schemas.microsoft.com/office/drawing/2014/main" id="{38B01359-B1C5-4A11-978F-264FDDC00270}"/>
              </a:ext>
            </a:extLst>
          </p:cNvPr>
          <p:cNvSpPr txBox="1"/>
          <p:nvPr/>
        </p:nvSpPr>
        <p:spPr>
          <a:xfrm>
            <a:off x="5359862" y="5897659"/>
            <a:ext cx="1556952" cy="461665"/>
          </a:xfrm>
          <a:prstGeom prst="rect">
            <a:avLst/>
          </a:prstGeom>
          <a:noFill/>
        </p:spPr>
        <p:txBody>
          <a:bodyPr wrap="square" rtlCol="0">
            <a:spAutoFit/>
          </a:bodyPr>
          <a:lstStyle/>
          <a:p>
            <a:pPr algn="ctr"/>
            <a:r>
              <a:rPr lang="en-US" sz="2400" dirty="0">
                <a:solidFill>
                  <a:schemeClr val="tx2"/>
                </a:solidFill>
                <a:latin typeface="Arial" panose="020B0604020202020204" pitchFamily="34" charset="0"/>
                <a:cs typeface="Arial" panose="020B0604020202020204" pitchFamily="34" charset="0"/>
              </a:rPr>
              <a:t>RPC</a:t>
            </a:r>
          </a:p>
        </p:txBody>
      </p:sp>
      <p:sp>
        <p:nvSpPr>
          <p:cNvPr id="14" name="Slide Number Placeholder 13">
            <a:extLst>
              <a:ext uri="{FF2B5EF4-FFF2-40B4-BE49-F238E27FC236}">
                <a16:creationId xmlns:a16="http://schemas.microsoft.com/office/drawing/2014/main" id="{65E337D4-8EE2-488A-9F53-B3B99EF03A8A}"/>
              </a:ext>
            </a:extLst>
          </p:cNvPr>
          <p:cNvSpPr>
            <a:spLocks noGrp="1"/>
          </p:cNvSpPr>
          <p:nvPr>
            <p:ph type="sldNum" sz="quarter" idx="12"/>
          </p:nvPr>
        </p:nvSpPr>
        <p:spPr/>
        <p:txBody>
          <a:bodyPr/>
          <a:lstStyle/>
          <a:p>
            <a:fld id="{0F408A5D-059A-A247-8344-29C129C8EF29}" type="slidenum">
              <a:rPr lang="en-US" smtClean="0"/>
              <a:pPr/>
              <a:t>24</a:t>
            </a:fld>
            <a:endParaRPr lang="en-US" dirty="0"/>
          </a:p>
        </p:txBody>
      </p:sp>
      <p:pic>
        <p:nvPicPr>
          <p:cNvPr id="16" name="Picture 15">
            <a:extLst>
              <a:ext uri="{FF2B5EF4-FFF2-40B4-BE49-F238E27FC236}">
                <a16:creationId xmlns:a16="http://schemas.microsoft.com/office/drawing/2014/main" id="{7DDBD5ED-1DC4-4F6F-A6E7-99BA20FC30E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59678" y="1150325"/>
            <a:ext cx="1945843" cy="2432304"/>
          </a:xfrm>
          <a:prstGeom prst="rect">
            <a:avLst/>
          </a:prstGeom>
          <a:ln>
            <a:noFill/>
          </a:ln>
          <a:effectLst>
            <a:softEdge rad="112500"/>
          </a:effectLst>
        </p:spPr>
      </p:pic>
      <p:pic>
        <p:nvPicPr>
          <p:cNvPr id="18" name="Picture 17">
            <a:extLst>
              <a:ext uri="{FF2B5EF4-FFF2-40B4-BE49-F238E27FC236}">
                <a16:creationId xmlns:a16="http://schemas.microsoft.com/office/drawing/2014/main" id="{193CC731-559D-41B4-861F-E5E1120BAAB6}"/>
              </a:ext>
            </a:extLst>
          </p:cNvPr>
          <p:cNvPicPr>
            <a:picLocks noChangeAspect="1"/>
          </p:cNvPicPr>
          <p:nvPr/>
        </p:nvPicPr>
        <p:blipFill rotWithShape="1">
          <a:blip r:embed="rId6"/>
          <a:srcRect l="20777" t="11418" r="16057" b="9687"/>
          <a:stretch/>
        </p:blipFill>
        <p:spPr>
          <a:xfrm>
            <a:off x="9442674" y="1525983"/>
            <a:ext cx="2243743" cy="1865376"/>
          </a:xfrm>
          <a:prstGeom prst="rect">
            <a:avLst/>
          </a:prstGeom>
          <a:scene3d>
            <a:camera prst="orthographicFront"/>
            <a:lightRig rig="threePt" dir="t"/>
          </a:scene3d>
          <a:sp3d>
            <a:bevelT prst="relaxedInset"/>
          </a:sp3d>
        </p:spPr>
      </p:pic>
      <p:pic>
        <p:nvPicPr>
          <p:cNvPr id="20" name="Picture 19">
            <a:extLst>
              <a:ext uri="{FF2B5EF4-FFF2-40B4-BE49-F238E27FC236}">
                <a16:creationId xmlns:a16="http://schemas.microsoft.com/office/drawing/2014/main" id="{52546493-FA06-4FE5-989F-665940E2096D}"/>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669536" y="3989004"/>
            <a:ext cx="2852928" cy="1783080"/>
          </a:xfrm>
          <a:prstGeom prst="rect">
            <a:avLst/>
          </a:prstGeom>
          <a:scene3d>
            <a:camera prst="orthographicFront"/>
            <a:lightRig rig="threePt" dir="t"/>
          </a:scene3d>
          <a:sp3d>
            <a:bevelT prst="relaxedInset"/>
          </a:sp3d>
        </p:spPr>
      </p:pic>
      <p:sp>
        <p:nvSpPr>
          <p:cNvPr id="21" name="TextBox 20">
            <a:extLst>
              <a:ext uri="{FF2B5EF4-FFF2-40B4-BE49-F238E27FC236}">
                <a16:creationId xmlns:a16="http://schemas.microsoft.com/office/drawing/2014/main" id="{6E1201DB-B907-4B96-B50E-820CAEB85CE9}"/>
              </a:ext>
            </a:extLst>
          </p:cNvPr>
          <p:cNvSpPr txBox="1"/>
          <p:nvPr/>
        </p:nvSpPr>
        <p:spPr>
          <a:xfrm>
            <a:off x="9967083" y="6918298"/>
            <a:ext cx="10972800" cy="230832"/>
          </a:xfrm>
          <a:prstGeom prst="rect">
            <a:avLst/>
          </a:prstGeom>
          <a:noFill/>
        </p:spPr>
        <p:txBody>
          <a:bodyPr wrap="square" rtlCol="0">
            <a:spAutoFit/>
          </a:bodyPr>
          <a:lstStyle/>
          <a:p>
            <a:r>
              <a:rPr lang="en-US" sz="900">
                <a:hlinkClick r:id="rId8" tooltip="http://meetthealchemist.blogspot.com/"/>
              </a:rPr>
              <a:t>This Photo</a:t>
            </a:r>
            <a:r>
              <a:rPr lang="en-US" sz="900"/>
              <a:t> by Unknown Author is licensed under </a:t>
            </a:r>
            <a:r>
              <a:rPr lang="en-US" sz="900">
                <a:hlinkClick r:id="rId9" tooltip="https://creativecommons.org/licenses/by-nc-nd/3.0/"/>
              </a:rPr>
              <a:t>CC BY-NC-ND</a:t>
            </a:r>
            <a:endParaRPr lang="en-US" sz="900"/>
          </a:p>
        </p:txBody>
      </p:sp>
    </p:spTree>
    <p:custDataLst>
      <p:tags r:id="rId1"/>
    </p:custDataLst>
    <p:extLst>
      <p:ext uri="{BB962C8B-B14F-4D97-AF65-F5344CB8AC3E}">
        <p14:creationId xmlns:p14="http://schemas.microsoft.com/office/powerpoint/2010/main" val="3168129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76205655-29FF-496F-8D73-8855B6E560F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Communication to RPC</a:t>
            </a:r>
          </a:p>
        </p:txBody>
      </p:sp>
      <p:sp>
        <p:nvSpPr>
          <p:cNvPr id="2" name="Content Placeholder 1">
            <a:extLst>
              <a:ext uri="{FF2B5EF4-FFF2-40B4-BE49-F238E27FC236}">
                <a16:creationId xmlns:a16="http://schemas.microsoft.com/office/drawing/2014/main" id="{6EA83D6E-BC38-4BF3-A093-F4A5FB4BC9AA}"/>
              </a:ext>
            </a:extLst>
          </p:cNvPr>
          <p:cNvSpPr>
            <a:spLocks noGrp="1"/>
          </p:cNvSpPr>
          <p:nvPr>
            <p:ph idx="1"/>
          </p:nvPr>
        </p:nvSpPr>
        <p:spPr/>
        <p:txBody>
          <a:bodyPr wrap="square">
            <a:noAutofit/>
          </a:bodyPr>
          <a:lstStyle/>
          <a:p>
            <a:r>
              <a:rPr lang="en-US" b="1" dirty="0">
                <a:latin typeface="+mj-lt"/>
                <a:cs typeface="Arial" panose="020B0604020202020204" pitchFamily="34" charset="0"/>
              </a:rPr>
              <a:t>Remember: </a:t>
            </a:r>
            <a:r>
              <a:rPr lang="en-US" dirty="0">
                <a:latin typeface="+mj-lt"/>
                <a:cs typeface="Arial" panose="020B0604020202020204" pitchFamily="34" charset="0"/>
              </a:rPr>
              <a:t>Recommendations made by the CC should be ratified by the RPC</a:t>
            </a:r>
          </a:p>
          <a:p>
            <a:pPr lvl="1"/>
            <a:r>
              <a:rPr lang="en-US" dirty="0">
                <a:latin typeface="+mj-lt"/>
                <a:cs typeface="Arial" panose="020B0604020202020204" pitchFamily="34" charset="0"/>
              </a:rPr>
              <a:t>Timing of the CCs should closely precede RPC meetings</a:t>
            </a:r>
          </a:p>
          <a:p>
            <a:pPr lvl="1"/>
            <a:r>
              <a:rPr lang="en-US" dirty="0">
                <a:latin typeface="+mj-lt"/>
                <a:cs typeface="Arial" panose="020B0604020202020204" pitchFamily="34" charset="0"/>
              </a:rPr>
              <a:t>What information does the RPC want to hear about?</a:t>
            </a:r>
          </a:p>
          <a:p>
            <a:pPr lvl="2"/>
            <a:r>
              <a:rPr lang="en-US" sz="2400" dirty="0">
                <a:latin typeface="+mj-lt"/>
                <a:cs typeface="Arial" panose="020B0604020202020204" pitchFamily="34" charset="0"/>
              </a:rPr>
              <a:t>From all residents?</a:t>
            </a:r>
          </a:p>
          <a:p>
            <a:pPr lvl="2"/>
            <a:r>
              <a:rPr lang="en-US" sz="2400" dirty="0">
                <a:latin typeface="+mj-lt"/>
                <a:cs typeface="Arial" panose="020B0604020202020204" pitchFamily="34" charset="0"/>
              </a:rPr>
              <a:t>From those residents with a change in learner status / action?</a:t>
            </a:r>
          </a:p>
          <a:p>
            <a:pPr lvl="1"/>
            <a:r>
              <a:rPr lang="en-US" dirty="0">
                <a:latin typeface="+mj-lt"/>
                <a:cs typeface="Arial" panose="020B0604020202020204" pitchFamily="34" charset="0"/>
              </a:rPr>
              <a:t>What documentation should be presented to the RPC? </a:t>
            </a:r>
          </a:p>
        </p:txBody>
      </p:sp>
      <p:sp>
        <p:nvSpPr>
          <p:cNvPr id="5" name="Slide Number Placeholder 4">
            <a:extLst>
              <a:ext uri="{FF2B5EF4-FFF2-40B4-BE49-F238E27FC236}">
                <a16:creationId xmlns:a16="http://schemas.microsoft.com/office/drawing/2014/main" id="{954DE298-48BA-4E19-BF5B-A4A9A4E0BA55}"/>
              </a:ext>
            </a:extLst>
          </p:cNvPr>
          <p:cNvSpPr>
            <a:spLocks noGrp="1"/>
          </p:cNvSpPr>
          <p:nvPr>
            <p:ph type="sldNum" sz="quarter" idx="12"/>
          </p:nvPr>
        </p:nvSpPr>
        <p:spPr/>
        <p:txBody>
          <a:bodyPr/>
          <a:lstStyle/>
          <a:p>
            <a:fld id="{0F408A5D-059A-A247-8344-29C129C8EF29}" type="slidenum">
              <a:rPr lang="en-US" smtClean="0"/>
              <a:pPr/>
              <a:t>25</a:t>
            </a:fld>
            <a:endParaRPr lang="en-US" dirty="0"/>
          </a:p>
        </p:txBody>
      </p:sp>
    </p:spTree>
    <p:custDataLst>
      <p:tags r:id="rId1"/>
    </p:custDataLst>
    <p:extLst>
      <p:ext uri="{BB962C8B-B14F-4D97-AF65-F5344CB8AC3E}">
        <p14:creationId xmlns:p14="http://schemas.microsoft.com/office/powerpoint/2010/main" val="1935732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E07502-4439-4AC4-ACAA-ABD677B1D6C7}"/>
              </a:ext>
            </a:extLst>
          </p:cNvPr>
          <p:cNvPicPr>
            <a:picLocks noChangeAspect="1"/>
          </p:cNvPicPr>
          <p:nvPr/>
        </p:nvPicPr>
        <p:blipFill>
          <a:blip r:embed="rId4"/>
          <a:stretch>
            <a:fillRect/>
          </a:stretch>
        </p:blipFill>
        <p:spPr>
          <a:xfrm>
            <a:off x="2228017" y="212035"/>
            <a:ext cx="7735967" cy="6188774"/>
          </a:xfrm>
          <a:prstGeom prst="rect">
            <a:avLst/>
          </a:prstGeom>
        </p:spPr>
      </p:pic>
      <p:pic>
        <p:nvPicPr>
          <p:cNvPr id="3" name="Picture 2">
            <a:extLst>
              <a:ext uri="{FF2B5EF4-FFF2-40B4-BE49-F238E27FC236}">
                <a16:creationId xmlns:a16="http://schemas.microsoft.com/office/drawing/2014/main" id="{587015E3-0661-4FA8-AC31-C62C8D4A9269}"/>
              </a:ext>
            </a:extLst>
          </p:cNvPr>
          <p:cNvPicPr>
            <a:picLocks noChangeAspect="1"/>
          </p:cNvPicPr>
          <p:nvPr/>
        </p:nvPicPr>
        <p:blipFill>
          <a:blip r:embed="rId5"/>
          <a:stretch>
            <a:fillRect/>
          </a:stretch>
        </p:blipFill>
        <p:spPr>
          <a:xfrm>
            <a:off x="10249997" y="4333006"/>
            <a:ext cx="1548713" cy="1470845"/>
          </a:xfrm>
          <a:prstGeom prst="rect">
            <a:avLst/>
          </a:prstGeom>
        </p:spPr>
      </p:pic>
      <p:sp>
        <p:nvSpPr>
          <p:cNvPr id="4" name="Slide Number Placeholder 3">
            <a:extLst>
              <a:ext uri="{FF2B5EF4-FFF2-40B4-BE49-F238E27FC236}">
                <a16:creationId xmlns:a16="http://schemas.microsoft.com/office/drawing/2014/main" id="{8F833B2C-742B-40EA-8C22-CE1EFB6F21C1}"/>
              </a:ext>
            </a:extLst>
          </p:cNvPr>
          <p:cNvSpPr>
            <a:spLocks noGrp="1"/>
          </p:cNvSpPr>
          <p:nvPr>
            <p:ph type="sldNum" sz="quarter" idx="12"/>
          </p:nvPr>
        </p:nvSpPr>
        <p:spPr/>
        <p:txBody>
          <a:bodyPr/>
          <a:lstStyle/>
          <a:p>
            <a:fld id="{0F408A5D-059A-A247-8344-29C129C8EF29}" type="slidenum">
              <a:rPr lang="en-US" smtClean="0"/>
              <a:pPr/>
              <a:t>26</a:t>
            </a:fld>
            <a:endParaRPr lang="en-US" dirty="0"/>
          </a:p>
        </p:txBody>
      </p:sp>
    </p:spTree>
    <p:custDataLst>
      <p:tags r:id="rId1"/>
    </p:custDataLst>
    <p:extLst>
      <p:ext uri="{BB962C8B-B14F-4D97-AF65-F5344CB8AC3E}">
        <p14:creationId xmlns:p14="http://schemas.microsoft.com/office/powerpoint/2010/main" val="1859013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143608A-11E5-4AA3-8EB7-1F7A8F837CDA}"/>
              </a:ext>
            </a:extLst>
          </p:cNvPr>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Communication to residents and PGME</a:t>
            </a:r>
          </a:p>
        </p:txBody>
      </p:sp>
      <p:sp>
        <p:nvSpPr>
          <p:cNvPr id="2" name="Content Placeholder 2">
            <a:extLst>
              <a:ext uri="{FF2B5EF4-FFF2-40B4-BE49-F238E27FC236}">
                <a16:creationId xmlns:a16="http://schemas.microsoft.com/office/drawing/2014/main" id="{1F7B85DB-F6A3-4D0B-9FEF-3A9263E04ED6}"/>
              </a:ext>
            </a:extLst>
          </p:cNvPr>
          <p:cNvSpPr>
            <a:spLocks noGrp="1"/>
          </p:cNvSpPr>
          <p:nvPr>
            <p:ph idx="1"/>
          </p:nvPr>
        </p:nvSpPr>
        <p:spPr/>
        <p:txBody>
          <a:bodyPr/>
          <a:lstStyle/>
          <a:p>
            <a:r>
              <a:rPr lang="en-US" dirty="0">
                <a:latin typeface="+mj-lt"/>
                <a:cs typeface="Arial" panose="020B0604020202020204" pitchFamily="34" charset="0"/>
              </a:rPr>
              <a:t>What documentation does PGME want?</a:t>
            </a:r>
          </a:p>
          <a:p>
            <a:endParaRPr lang="en-US" dirty="0">
              <a:latin typeface="+mj-lt"/>
              <a:cs typeface="Arial" panose="020B0604020202020204" pitchFamily="34" charset="0"/>
            </a:endParaRPr>
          </a:p>
          <a:p>
            <a:r>
              <a:rPr lang="en-US" dirty="0">
                <a:latin typeface="+mj-lt"/>
                <a:cs typeface="Arial" panose="020B0604020202020204" pitchFamily="34" charset="0"/>
              </a:rPr>
              <a:t>Does the RPC need to ratify </a:t>
            </a:r>
            <a:r>
              <a:rPr lang="en-US" i="1" dirty="0">
                <a:latin typeface="+mj-lt"/>
                <a:cs typeface="Arial" panose="020B0604020202020204" pitchFamily="34" charset="0"/>
              </a:rPr>
              <a:t>before</a:t>
            </a:r>
            <a:r>
              <a:rPr lang="en-US" dirty="0">
                <a:latin typeface="+mj-lt"/>
                <a:cs typeface="Arial" panose="020B0604020202020204" pitchFamily="34" charset="0"/>
              </a:rPr>
              <a:t> resident is informed?</a:t>
            </a:r>
          </a:p>
          <a:p>
            <a:endParaRPr lang="en-US" dirty="0">
              <a:latin typeface="+mj-lt"/>
              <a:cs typeface="Arial" panose="020B0604020202020204" pitchFamily="34" charset="0"/>
            </a:endParaRPr>
          </a:p>
          <a:p>
            <a:r>
              <a:rPr lang="en-US" dirty="0">
                <a:latin typeface="+mj-lt"/>
                <a:cs typeface="Arial" panose="020B0604020202020204" pitchFamily="34" charset="0"/>
              </a:rPr>
              <a:t>Who will communicate with residents? With PGME? </a:t>
            </a:r>
          </a:p>
          <a:p>
            <a:pPr lvl="1"/>
            <a:r>
              <a:rPr lang="en-US" dirty="0">
                <a:latin typeface="+mj-lt"/>
                <a:cs typeface="Arial" panose="020B0604020202020204" pitchFamily="34" charset="0"/>
              </a:rPr>
              <a:t>PD</a:t>
            </a:r>
          </a:p>
          <a:p>
            <a:pPr lvl="1"/>
            <a:r>
              <a:rPr lang="en-US" dirty="0">
                <a:latin typeface="+mj-lt"/>
                <a:cs typeface="Arial" panose="020B0604020202020204" pitchFamily="34" charset="0"/>
              </a:rPr>
              <a:t>PA</a:t>
            </a:r>
          </a:p>
          <a:p>
            <a:pPr lvl="1"/>
            <a:r>
              <a:rPr lang="en-US" dirty="0">
                <a:latin typeface="+mj-lt"/>
                <a:cs typeface="Arial" panose="020B0604020202020204" pitchFamily="34" charset="0"/>
              </a:rPr>
              <a:t>Academic advisor</a:t>
            </a:r>
          </a:p>
          <a:p>
            <a:pPr lvl="1"/>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B25738F7-A66E-40C0-B697-1E1FB672DABD}"/>
              </a:ext>
            </a:extLst>
          </p:cNvPr>
          <p:cNvSpPr>
            <a:spLocks noGrp="1"/>
          </p:cNvSpPr>
          <p:nvPr>
            <p:ph type="sldNum" sz="quarter" idx="12"/>
          </p:nvPr>
        </p:nvSpPr>
        <p:spPr/>
        <p:txBody>
          <a:bodyPr/>
          <a:lstStyle/>
          <a:p>
            <a:fld id="{0F408A5D-059A-A247-8344-29C129C8EF29}" type="slidenum">
              <a:rPr lang="en-US" smtClean="0"/>
              <a:pPr/>
              <a:t>27</a:t>
            </a:fld>
            <a:endParaRPr lang="en-US" dirty="0"/>
          </a:p>
        </p:txBody>
      </p:sp>
      <p:pic>
        <p:nvPicPr>
          <p:cNvPr id="7" name="Picture 6">
            <a:extLst>
              <a:ext uri="{FF2B5EF4-FFF2-40B4-BE49-F238E27FC236}">
                <a16:creationId xmlns:a16="http://schemas.microsoft.com/office/drawing/2014/main" id="{920F1BCC-354C-42B5-9A40-0834108116B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767636" y="4191557"/>
            <a:ext cx="3212326" cy="1804267"/>
          </a:xfrm>
          <a:prstGeom prst="rect">
            <a:avLst/>
          </a:prstGeom>
        </p:spPr>
      </p:pic>
      <p:sp>
        <p:nvSpPr>
          <p:cNvPr id="8" name="TextBox 7">
            <a:extLst>
              <a:ext uri="{FF2B5EF4-FFF2-40B4-BE49-F238E27FC236}">
                <a16:creationId xmlns:a16="http://schemas.microsoft.com/office/drawing/2014/main" id="{6A05AC2C-9A28-4789-B9DB-5C50AEF3DD2D}"/>
              </a:ext>
            </a:extLst>
          </p:cNvPr>
          <p:cNvSpPr txBox="1"/>
          <p:nvPr/>
        </p:nvSpPr>
        <p:spPr>
          <a:xfrm>
            <a:off x="8767636" y="5995824"/>
            <a:ext cx="3212326" cy="230832"/>
          </a:xfrm>
          <a:prstGeom prst="rect">
            <a:avLst/>
          </a:prstGeom>
          <a:noFill/>
        </p:spPr>
        <p:txBody>
          <a:bodyPr wrap="square" rtlCol="0">
            <a:spAutoFit/>
          </a:bodyPr>
          <a:lstStyle/>
          <a:p>
            <a:r>
              <a:rPr lang="en-US" sz="900">
                <a:hlinkClick r:id="rId5" tooltip="https://gymnasticscoaching.com/contact/"/>
              </a:rPr>
              <a:t>This Photo</a:t>
            </a:r>
            <a:r>
              <a:rPr lang="en-US" sz="900"/>
              <a:t> by Unknown Author is licensed under </a:t>
            </a:r>
            <a:r>
              <a:rPr lang="en-US" sz="900">
                <a:hlinkClick r:id="rId6" tooltip="https://creativecommons.org/licenses/by/3.0/"/>
              </a:rPr>
              <a:t>CC BY</a:t>
            </a:r>
            <a:endParaRPr lang="en-US" sz="900"/>
          </a:p>
        </p:txBody>
      </p:sp>
    </p:spTree>
    <p:custDataLst>
      <p:tags r:id="rId1"/>
    </p:custDataLst>
    <p:extLst>
      <p:ext uri="{BB962C8B-B14F-4D97-AF65-F5344CB8AC3E}">
        <p14:creationId xmlns:p14="http://schemas.microsoft.com/office/powerpoint/2010/main" val="1176801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815F-1201-4C5A-AF30-D42D46B359BB}"/>
              </a:ext>
            </a:extLst>
          </p:cNvPr>
          <p:cNvSpPr>
            <a:spLocks noGrp="1"/>
          </p:cNvSpPr>
          <p:nvPr>
            <p:ph type="title"/>
          </p:nvPr>
        </p:nvSpPr>
        <p:spPr/>
        <p:txBody>
          <a:bodyPr>
            <a:normAutofit/>
          </a:bodyPr>
          <a:lstStyle/>
          <a:p>
            <a:r>
              <a:rPr lang="en-US" altLang="en-US" dirty="0"/>
              <a:t>Assessment CULTURE</a:t>
            </a:r>
            <a:br>
              <a:rPr lang="en-US" altLang="en-US" dirty="0"/>
            </a:br>
            <a:endParaRPr lang="en-US" dirty="0"/>
          </a:p>
        </p:txBody>
      </p:sp>
      <p:sp>
        <p:nvSpPr>
          <p:cNvPr id="3" name="Content Placeholder 2">
            <a:extLst>
              <a:ext uri="{FF2B5EF4-FFF2-40B4-BE49-F238E27FC236}">
                <a16:creationId xmlns:a16="http://schemas.microsoft.com/office/drawing/2014/main" id="{DBF7F219-61F8-4376-B7D1-0CA2999EA31A}"/>
              </a:ext>
            </a:extLst>
          </p:cNvPr>
          <p:cNvSpPr>
            <a:spLocks noGrp="1"/>
          </p:cNvSpPr>
          <p:nvPr>
            <p:ph idx="1"/>
          </p:nvPr>
        </p:nvSpPr>
        <p:spPr/>
        <p:txBody>
          <a:bodyPr>
            <a:normAutofit/>
          </a:bodyPr>
          <a:lstStyle/>
          <a:p>
            <a:pPr>
              <a:lnSpc>
                <a:spcPct val="100000"/>
              </a:lnSpc>
              <a:spcBef>
                <a:spcPct val="0"/>
              </a:spcBef>
              <a:buNone/>
            </a:pPr>
            <a:endParaRPr lang="en-US" altLang="en-US" sz="2000" dirty="0"/>
          </a:p>
          <a:p>
            <a:pPr>
              <a:lnSpc>
                <a:spcPct val="100000"/>
              </a:lnSpc>
              <a:spcBef>
                <a:spcPct val="0"/>
              </a:spcBef>
            </a:pPr>
            <a:r>
              <a:rPr lang="en-US" dirty="0"/>
              <a:t>Build a shared mental model</a:t>
            </a:r>
          </a:p>
          <a:p>
            <a:pPr>
              <a:lnSpc>
                <a:spcPct val="100000"/>
              </a:lnSpc>
              <a:spcBef>
                <a:spcPct val="0"/>
              </a:spcBef>
            </a:pPr>
            <a:endParaRPr lang="en-US" dirty="0"/>
          </a:p>
          <a:p>
            <a:pPr>
              <a:lnSpc>
                <a:spcPct val="100000"/>
              </a:lnSpc>
              <a:spcBef>
                <a:spcPct val="0"/>
              </a:spcBef>
            </a:pPr>
            <a:r>
              <a:rPr lang="en-US" dirty="0"/>
              <a:t>Foster an atmosphere of trust</a:t>
            </a:r>
          </a:p>
          <a:p>
            <a:pPr>
              <a:lnSpc>
                <a:spcPct val="100000"/>
              </a:lnSpc>
              <a:spcBef>
                <a:spcPct val="0"/>
              </a:spcBef>
            </a:pPr>
            <a:endParaRPr lang="en-US" dirty="0"/>
          </a:p>
          <a:p>
            <a:pPr>
              <a:lnSpc>
                <a:spcPct val="100000"/>
              </a:lnSpc>
              <a:spcBef>
                <a:spcPct val="0"/>
              </a:spcBef>
            </a:pPr>
            <a:r>
              <a:rPr lang="en-US" dirty="0"/>
              <a:t>Build Programmatic Assessment</a:t>
            </a:r>
          </a:p>
          <a:p>
            <a:pPr>
              <a:lnSpc>
                <a:spcPct val="100000"/>
              </a:lnSpc>
              <a:spcBef>
                <a:spcPct val="0"/>
              </a:spcBef>
            </a:pPr>
            <a:endParaRPr lang="en-US" dirty="0"/>
          </a:p>
          <a:p>
            <a:pPr>
              <a:lnSpc>
                <a:spcPct val="100000"/>
              </a:lnSpc>
              <a:spcBef>
                <a:spcPct val="0"/>
              </a:spcBef>
            </a:pPr>
            <a:r>
              <a:rPr lang="en-US" dirty="0"/>
              <a:t>Based on Growth Mindset</a:t>
            </a:r>
          </a:p>
          <a:p>
            <a:pPr>
              <a:lnSpc>
                <a:spcPct val="100000"/>
              </a:lnSpc>
              <a:spcBef>
                <a:spcPct val="0"/>
              </a:spcBef>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E62ABB4A-0F7E-498E-A5C6-9DBAD29F3BA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146312" y="261394"/>
            <a:ext cx="4207488" cy="6111376"/>
          </a:xfrm>
          <a:prstGeom prst="rect">
            <a:avLst/>
          </a:prstGeom>
        </p:spPr>
      </p:pic>
      <p:sp>
        <p:nvSpPr>
          <p:cNvPr id="7" name="TextBox 6">
            <a:extLst>
              <a:ext uri="{FF2B5EF4-FFF2-40B4-BE49-F238E27FC236}">
                <a16:creationId xmlns:a16="http://schemas.microsoft.com/office/drawing/2014/main" id="{31354C67-85B0-494B-9892-68013F9ED909}"/>
              </a:ext>
            </a:extLst>
          </p:cNvPr>
          <p:cNvSpPr txBox="1"/>
          <p:nvPr/>
        </p:nvSpPr>
        <p:spPr>
          <a:xfrm>
            <a:off x="7862742" y="6353074"/>
            <a:ext cx="4721515" cy="230832"/>
          </a:xfrm>
          <a:prstGeom prst="rect">
            <a:avLst/>
          </a:prstGeom>
          <a:noFill/>
        </p:spPr>
        <p:txBody>
          <a:bodyPr wrap="square" rtlCol="0">
            <a:spAutoFit/>
          </a:bodyPr>
          <a:lstStyle/>
          <a:p>
            <a:r>
              <a:rPr lang="en-US" sz="900">
                <a:hlinkClick r:id="rId5" tooltip="https://de.wikipedia.org/wiki/Eisbergmodell"/>
              </a:rPr>
              <a:t>This Photo</a:t>
            </a:r>
            <a:r>
              <a:rPr lang="en-US" sz="900"/>
              <a:t> by Unknown Author is licensed under </a:t>
            </a:r>
            <a:r>
              <a:rPr lang="en-US" sz="900">
                <a:hlinkClick r:id="rId6" tooltip="https://creativecommons.org/licenses/by-sa/3.0/"/>
              </a:rPr>
              <a:t>CC BY-SA</a:t>
            </a:r>
            <a:endParaRPr lang="en-US" sz="900"/>
          </a:p>
        </p:txBody>
      </p:sp>
      <p:sp>
        <p:nvSpPr>
          <p:cNvPr id="8" name="Arrow: Up-Down 7">
            <a:extLst>
              <a:ext uri="{FF2B5EF4-FFF2-40B4-BE49-F238E27FC236}">
                <a16:creationId xmlns:a16="http://schemas.microsoft.com/office/drawing/2014/main" id="{BF18EE7A-6A3B-4BA6-8F38-EE3B56A3B6AE}"/>
              </a:ext>
            </a:extLst>
          </p:cNvPr>
          <p:cNvSpPr/>
          <p:nvPr/>
        </p:nvSpPr>
        <p:spPr>
          <a:xfrm>
            <a:off x="8996056" y="1015455"/>
            <a:ext cx="736600" cy="4356100"/>
          </a:xfrm>
          <a:prstGeom prst="upDownArrow">
            <a:avLst/>
          </a:prstGeom>
          <a:solidFill>
            <a:schemeClr val="bg2">
              <a:lumMod val="90000"/>
              <a:alpha val="67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EF45326E-A5C4-44F2-884A-CEFF18079A63}"/>
              </a:ext>
            </a:extLst>
          </p:cNvPr>
          <p:cNvSpPr/>
          <p:nvPr/>
        </p:nvSpPr>
        <p:spPr>
          <a:xfrm>
            <a:off x="8926206" y="-545"/>
            <a:ext cx="876300" cy="876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a:t>
            </a:r>
          </a:p>
        </p:txBody>
      </p:sp>
      <p:sp>
        <p:nvSpPr>
          <p:cNvPr id="11" name="Oval 10">
            <a:extLst>
              <a:ext uri="{FF2B5EF4-FFF2-40B4-BE49-F238E27FC236}">
                <a16:creationId xmlns:a16="http://schemas.microsoft.com/office/drawing/2014/main" id="{1B528117-C135-4A10-8676-E1958618A4ED}"/>
              </a:ext>
            </a:extLst>
          </p:cNvPr>
          <p:cNvSpPr/>
          <p:nvPr/>
        </p:nvSpPr>
        <p:spPr>
          <a:xfrm>
            <a:off x="8951606" y="5523955"/>
            <a:ext cx="876300" cy="876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80%</a:t>
            </a:r>
          </a:p>
        </p:txBody>
      </p:sp>
      <p:sp>
        <p:nvSpPr>
          <p:cNvPr id="12" name="TextBox 11">
            <a:extLst>
              <a:ext uri="{FF2B5EF4-FFF2-40B4-BE49-F238E27FC236}">
                <a16:creationId xmlns:a16="http://schemas.microsoft.com/office/drawing/2014/main" id="{E49E1A9D-D5FF-4917-8791-FE91BCBC5B4B}"/>
              </a:ext>
            </a:extLst>
          </p:cNvPr>
          <p:cNvSpPr txBox="1"/>
          <p:nvPr/>
        </p:nvSpPr>
        <p:spPr>
          <a:xfrm>
            <a:off x="7132918" y="1407615"/>
            <a:ext cx="1943100" cy="923330"/>
          </a:xfrm>
          <a:prstGeom prst="rect">
            <a:avLst/>
          </a:prstGeom>
          <a:noFill/>
        </p:spPr>
        <p:txBody>
          <a:bodyPr wrap="square" rtlCol="0">
            <a:spAutoFit/>
          </a:bodyPr>
          <a:lstStyle/>
          <a:p>
            <a:r>
              <a:rPr lang="en-US" b="1" dirty="0">
                <a:solidFill>
                  <a:schemeClr val="bg1"/>
                </a:solidFill>
              </a:rPr>
              <a:t>TECHNIQUES, TOOLS, TECHNOLOGY</a:t>
            </a:r>
          </a:p>
        </p:txBody>
      </p:sp>
      <p:sp>
        <p:nvSpPr>
          <p:cNvPr id="13" name="TextBox 12">
            <a:extLst>
              <a:ext uri="{FF2B5EF4-FFF2-40B4-BE49-F238E27FC236}">
                <a16:creationId xmlns:a16="http://schemas.microsoft.com/office/drawing/2014/main" id="{AD4B13A5-FFF3-46B0-A85A-38655D87694B}"/>
              </a:ext>
            </a:extLst>
          </p:cNvPr>
          <p:cNvSpPr txBox="1"/>
          <p:nvPr/>
        </p:nvSpPr>
        <p:spPr>
          <a:xfrm>
            <a:off x="7146312" y="4118548"/>
            <a:ext cx="2057400" cy="923330"/>
          </a:xfrm>
          <a:prstGeom prst="rect">
            <a:avLst/>
          </a:prstGeom>
          <a:noFill/>
        </p:spPr>
        <p:txBody>
          <a:bodyPr wrap="square" rtlCol="0">
            <a:spAutoFit/>
          </a:bodyPr>
          <a:lstStyle/>
          <a:p>
            <a:r>
              <a:rPr lang="en-US" b="1" dirty="0">
                <a:solidFill>
                  <a:schemeClr val="bg1"/>
                </a:solidFill>
              </a:rPr>
              <a:t>PHILOSOPHY,</a:t>
            </a:r>
          </a:p>
          <a:p>
            <a:r>
              <a:rPr lang="en-US" b="1" dirty="0">
                <a:solidFill>
                  <a:schemeClr val="bg1"/>
                </a:solidFill>
              </a:rPr>
              <a:t>WAY OF THINKING,</a:t>
            </a:r>
          </a:p>
          <a:p>
            <a:r>
              <a:rPr lang="en-US" b="1" dirty="0">
                <a:solidFill>
                  <a:schemeClr val="bg1"/>
                </a:solidFill>
              </a:rPr>
              <a:t>CULTURAL CHANGE</a:t>
            </a:r>
          </a:p>
        </p:txBody>
      </p:sp>
    </p:spTree>
    <p:custDataLst>
      <p:tags r:id="rId1"/>
    </p:custDataLst>
    <p:extLst>
      <p:ext uri="{BB962C8B-B14F-4D97-AF65-F5344CB8AC3E}">
        <p14:creationId xmlns:p14="http://schemas.microsoft.com/office/powerpoint/2010/main" val="1571858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3A38E-6F39-4C49-A629-08810B48351C}"/>
              </a:ext>
            </a:extLst>
          </p:cNvPr>
          <p:cNvSpPr>
            <a:spLocks noGrp="1"/>
          </p:cNvSpPr>
          <p:nvPr>
            <p:ph type="title"/>
          </p:nvPr>
        </p:nvSpPr>
        <p:spPr/>
        <p:txBody>
          <a:bodyPr/>
          <a:lstStyle/>
          <a:p>
            <a:r>
              <a:rPr lang="en-US" dirty="0"/>
              <a:t>The basics of running competence committee meetings</a:t>
            </a:r>
          </a:p>
        </p:txBody>
      </p:sp>
      <p:sp>
        <p:nvSpPr>
          <p:cNvPr id="6" name="Slide Number Placeholder 5">
            <a:extLst>
              <a:ext uri="{FF2B5EF4-FFF2-40B4-BE49-F238E27FC236}">
                <a16:creationId xmlns:a16="http://schemas.microsoft.com/office/drawing/2014/main" id="{8D4ED0F4-A8AF-CA46-B741-AAE8E38A6C35}"/>
              </a:ext>
            </a:extLst>
          </p:cNvPr>
          <p:cNvSpPr>
            <a:spLocks noGrp="1"/>
          </p:cNvSpPr>
          <p:nvPr>
            <p:ph type="sldNum" sz="quarter" idx="12"/>
          </p:nvPr>
        </p:nvSpPr>
        <p:spPr/>
        <p:txBody>
          <a:bodyPr/>
          <a:lstStyle/>
          <a:p>
            <a:fld id="{0F408A5D-059A-A247-8344-29C129C8EF29}" type="slidenum">
              <a:rPr lang="en-US" smtClean="0"/>
              <a:pPr/>
              <a:t>29</a:t>
            </a:fld>
            <a:endParaRPr lang="en-US" dirty="0"/>
          </a:p>
        </p:txBody>
      </p:sp>
    </p:spTree>
    <p:custDataLst>
      <p:tags r:id="rId1"/>
    </p:custDataLst>
    <p:extLst>
      <p:ext uri="{BB962C8B-B14F-4D97-AF65-F5344CB8AC3E}">
        <p14:creationId xmlns:p14="http://schemas.microsoft.com/office/powerpoint/2010/main" val="839769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a:t>Disclosure</a:t>
            </a:r>
          </a:p>
        </p:txBody>
      </p:sp>
      <p:sp>
        <p:nvSpPr>
          <p:cNvPr id="2" name="Text Placeholder 1"/>
          <p:cNvSpPr>
            <a:spLocks noGrp="1"/>
          </p:cNvSpPr>
          <p:nvPr>
            <p:ph idx="1"/>
          </p:nvPr>
        </p:nvSpPr>
        <p:spPr/>
        <p:txBody>
          <a:bodyPr>
            <a:normAutofit/>
          </a:bodyPr>
          <a:lstStyle/>
          <a:p>
            <a:pPr>
              <a:lnSpc>
                <a:spcPct val="120000"/>
              </a:lnSpc>
            </a:pPr>
            <a:r>
              <a:rPr lang="en-US" dirty="0"/>
              <a:t>We do not have an affiliation (financial or otherwise) with a pharmaceutical, medical device or communications organization.</a:t>
            </a:r>
          </a:p>
        </p:txBody>
      </p:sp>
      <p:sp>
        <p:nvSpPr>
          <p:cNvPr id="4" name="Slide Number Placeholder 3"/>
          <p:cNvSpPr>
            <a:spLocks noGrp="1"/>
          </p:cNvSpPr>
          <p:nvPr>
            <p:ph type="sldNum" sz="quarter" idx="12"/>
          </p:nvPr>
        </p:nvSpPr>
        <p:spPr/>
        <p:txBody>
          <a:bodyPr/>
          <a:lstStyle/>
          <a:p>
            <a:fld id="{2066355A-084C-D24E-9AD2-7E4FC41EA627}" type="slidenum">
              <a:rPr lang="en-US" smtClean="0"/>
              <a:pPr/>
              <a:t>3</a:t>
            </a:fld>
            <a:endParaRPr lang="en-US" dirty="0"/>
          </a:p>
        </p:txBody>
      </p:sp>
    </p:spTree>
    <p:custDataLst>
      <p:tags r:id="rId1"/>
    </p:custDataLst>
    <p:extLst>
      <p:ext uri="{BB962C8B-B14F-4D97-AF65-F5344CB8AC3E}">
        <p14:creationId xmlns:p14="http://schemas.microsoft.com/office/powerpoint/2010/main" val="1428582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4ECA-AE92-45DC-8DB7-B1DE464C6DAB}"/>
              </a:ext>
            </a:extLst>
          </p:cNvPr>
          <p:cNvSpPr>
            <a:spLocks noGrp="1"/>
          </p:cNvSpPr>
          <p:nvPr>
            <p:ph type="title"/>
          </p:nvPr>
        </p:nvSpPr>
        <p:spPr/>
        <p:txBody>
          <a:bodyPr/>
          <a:lstStyle/>
          <a:p>
            <a:r>
              <a:rPr lang="en-US" dirty="0"/>
              <a:t>Competence Committee details</a:t>
            </a:r>
          </a:p>
        </p:txBody>
      </p:sp>
      <p:graphicFrame>
        <p:nvGraphicFramePr>
          <p:cNvPr id="4" name="Content Placeholder 3">
            <a:extLst>
              <a:ext uri="{FF2B5EF4-FFF2-40B4-BE49-F238E27FC236}">
                <a16:creationId xmlns:a16="http://schemas.microsoft.com/office/drawing/2014/main" id="{A270A064-75A7-4A3A-904D-C7E7FCDE9E7C}"/>
              </a:ext>
            </a:extLst>
          </p:cNvPr>
          <p:cNvGraphicFramePr>
            <a:graphicFrameLocks noGrp="1"/>
          </p:cNvGraphicFramePr>
          <p:nvPr>
            <p:ph idx="1"/>
            <p:extLst>
              <p:ext uri="{D42A27DB-BD31-4B8C-83A1-F6EECF244321}">
                <p14:modId xmlns:p14="http://schemas.microsoft.com/office/powerpoint/2010/main" val="16457998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09059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4ECA-AE92-45DC-8DB7-B1DE464C6DAB}"/>
              </a:ext>
            </a:extLst>
          </p:cNvPr>
          <p:cNvSpPr>
            <a:spLocks noGrp="1"/>
          </p:cNvSpPr>
          <p:nvPr>
            <p:ph type="title"/>
          </p:nvPr>
        </p:nvSpPr>
        <p:spPr/>
        <p:txBody>
          <a:bodyPr/>
          <a:lstStyle/>
          <a:p>
            <a:r>
              <a:rPr lang="en-US" dirty="0"/>
              <a:t>Competence Committee details (cont’d)</a:t>
            </a:r>
          </a:p>
        </p:txBody>
      </p:sp>
      <p:graphicFrame>
        <p:nvGraphicFramePr>
          <p:cNvPr id="4" name="Content Placeholder 3">
            <a:extLst>
              <a:ext uri="{FF2B5EF4-FFF2-40B4-BE49-F238E27FC236}">
                <a16:creationId xmlns:a16="http://schemas.microsoft.com/office/drawing/2014/main" id="{62D80285-C3D4-44DD-91E5-E70CC404A674}"/>
              </a:ext>
            </a:extLst>
          </p:cNvPr>
          <p:cNvGraphicFramePr>
            <a:graphicFrameLocks noGrp="1"/>
          </p:cNvGraphicFramePr>
          <p:nvPr>
            <p:ph idx="1"/>
            <p:extLst>
              <p:ext uri="{D42A27DB-BD31-4B8C-83A1-F6EECF244321}">
                <p14:modId xmlns:p14="http://schemas.microsoft.com/office/powerpoint/2010/main" val="22366291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314044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DBFBDFDD-73AE-4497-8989-49C5B63B0BEC}"/>
              </a:ext>
            </a:extLst>
          </p:cNvPr>
          <p:cNvGraphicFramePr/>
          <p:nvPr>
            <p:extLst>
              <p:ext uri="{D42A27DB-BD31-4B8C-83A1-F6EECF244321}">
                <p14:modId xmlns:p14="http://schemas.microsoft.com/office/powerpoint/2010/main" val="889870203"/>
              </p:ext>
            </p:extLst>
          </p:nvPr>
        </p:nvGraphicFramePr>
        <p:xfrm>
          <a:off x="1307662" y="236774"/>
          <a:ext cx="9576676" cy="63844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10213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41005-D779-4BF2-8A43-5D1823060354}"/>
              </a:ext>
            </a:extLst>
          </p:cNvPr>
          <p:cNvSpPr>
            <a:spLocks noGrp="1"/>
          </p:cNvSpPr>
          <p:nvPr>
            <p:ph type="title"/>
          </p:nvPr>
        </p:nvSpPr>
        <p:spPr/>
        <p:txBody>
          <a:bodyPr/>
          <a:lstStyle/>
          <a:p>
            <a:r>
              <a:rPr lang="en-US" dirty="0"/>
              <a:t>Competence committee reporting</a:t>
            </a:r>
          </a:p>
        </p:txBody>
      </p:sp>
      <p:sp>
        <p:nvSpPr>
          <p:cNvPr id="5" name="Content Placeholder 4">
            <a:extLst>
              <a:ext uri="{FF2B5EF4-FFF2-40B4-BE49-F238E27FC236}">
                <a16:creationId xmlns:a16="http://schemas.microsoft.com/office/drawing/2014/main" id="{9D7973CC-033C-4F89-9F8E-B1EEE6DD32A0}"/>
              </a:ext>
            </a:extLst>
          </p:cNvPr>
          <p:cNvSpPr>
            <a:spLocks noGrp="1"/>
          </p:cNvSpPr>
          <p:nvPr>
            <p:ph idx="1"/>
          </p:nvPr>
        </p:nvSpPr>
        <p:spPr>
          <a:xfrm>
            <a:off x="838199" y="1433740"/>
            <a:ext cx="10515600" cy="4351338"/>
          </a:xfrm>
        </p:spPr>
        <p:txBody>
          <a:bodyPr/>
          <a:lstStyle/>
          <a:p>
            <a:r>
              <a:rPr lang="en-US" dirty="0"/>
              <a:t>The Chair will be asked to report to the RPC</a:t>
            </a:r>
          </a:p>
          <a:p>
            <a:endParaRPr lang="en-US" dirty="0"/>
          </a:p>
          <a:p>
            <a:r>
              <a:rPr lang="en-US" dirty="0"/>
              <a:t>The program must decide who is responsible for developing individual learning plans (e.g. CC vs RPC vs academic advisor vs other)</a:t>
            </a:r>
          </a:p>
          <a:p>
            <a:endParaRPr lang="en-US" dirty="0"/>
          </a:p>
          <a:p>
            <a:r>
              <a:rPr lang="en-US" dirty="0"/>
              <a:t>Consider learning plan suggestions, even for successful residents to help optimize their growth</a:t>
            </a:r>
          </a:p>
          <a:p>
            <a:pPr lvl="1"/>
            <a:r>
              <a:rPr lang="en-US" dirty="0"/>
              <a:t>With time, these plans will be re-usable with residents in similar stages developmentally</a:t>
            </a:r>
          </a:p>
          <a:p>
            <a:pPr marL="0" indent="0">
              <a:buNone/>
            </a:pPr>
            <a:endParaRPr lang="en-US" dirty="0"/>
          </a:p>
        </p:txBody>
      </p:sp>
      <p:sp>
        <p:nvSpPr>
          <p:cNvPr id="4" name="Slide Number Placeholder 3">
            <a:extLst>
              <a:ext uri="{FF2B5EF4-FFF2-40B4-BE49-F238E27FC236}">
                <a16:creationId xmlns:a16="http://schemas.microsoft.com/office/drawing/2014/main" id="{5D5D667F-4553-4707-973D-7F68193281D9}"/>
              </a:ext>
            </a:extLst>
          </p:cNvPr>
          <p:cNvSpPr>
            <a:spLocks noGrp="1"/>
          </p:cNvSpPr>
          <p:nvPr>
            <p:ph type="sldNum" sz="quarter" idx="12"/>
          </p:nvPr>
        </p:nvSpPr>
        <p:spPr/>
        <p:txBody>
          <a:bodyPr/>
          <a:lstStyle/>
          <a:p>
            <a:fld id="{0F408A5D-059A-A247-8344-29C129C8EF29}" type="slidenum">
              <a:rPr lang="en-US" smtClean="0"/>
              <a:pPr/>
              <a:t>33</a:t>
            </a:fld>
            <a:endParaRPr lang="en-US" dirty="0"/>
          </a:p>
        </p:txBody>
      </p:sp>
    </p:spTree>
    <p:custDataLst>
      <p:tags r:id="rId1"/>
    </p:custDataLst>
    <p:extLst>
      <p:ext uri="{BB962C8B-B14F-4D97-AF65-F5344CB8AC3E}">
        <p14:creationId xmlns:p14="http://schemas.microsoft.com/office/powerpoint/2010/main" val="2765532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5DC5C-F49D-451E-848D-E39CF4EDABC8}"/>
              </a:ext>
            </a:extLst>
          </p:cNvPr>
          <p:cNvSpPr>
            <a:spLocks noGrp="1"/>
          </p:cNvSpPr>
          <p:nvPr>
            <p:ph type="title"/>
          </p:nvPr>
        </p:nvSpPr>
        <p:spPr>
          <a:xfrm>
            <a:off x="4965429" y="828956"/>
            <a:ext cx="6586491" cy="1286160"/>
          </a:xfrm>
        </p:spPr>
        <p:txBody>
          <a:bodyPr anchor="b">
            <a:normAutofit fontScale="90000"/>
          </a:bodyPr>
          <a:lstStyle/>
          <a:p>
            <a:r>
              <a:rPr lang="en-US" dirty="0"/>
              <a:t>Standard Operating Procedures</a:t>
            </a:r>
          </a:p>
        </p:txBody>
      </p:sp>
      <p:sp>
        <p:nvSpPr>
          <p:cNvPr id="3" name="Content Placeholder 2">
            <a:extLst>
              <a:ext uri="{FF2B5EF4-FFF2-40B4-BE49-F238E27FC236}">
                <a16:creationId xmlns:a16="http://schemas.microsoft.com/office/drawing/2014/main" id="{8B0E9285-73AA-4916-976F-A22F5729C707}"/>
              </a:ext>
            </a:extLst>
          </p:cNvPr>
          <p:cNvSpPr>
            <a:spLocks noGrp="1"/>
          </p:cNvSpPr>
          <p:nvPr>
            <p:ph idx="1"/>
          </p:nvPr>
        </p:nvSpPr>
        <p:spPr>
          <a:xfrm>
            <a:off x="4965432" y="2438400"/>
            <a:ext cx="6586489" cy="3785419"/>
          </a:xfrm>
        </p:spPr>
        <p:txBody>
          <a:bodyPr>
            <a:normAutofit/>
          </a:bodyPr>
          <a:lstStyle/>
          <a:p>
            <a:r>
              <a:rPr lang="en-US" dirty="0"/>
              <a:t>Terms of reference, Process Outcomes</a:t>
            </a:r>
          </a:p>
          <a:p>
            <a:r>
              <a:rPr lang="en-US" dirty="0"/>
              <a:t>Transparency = auditing </a:t>
            </a:r>
          </a:p>
          <a:p>
            <a:r>
              <a:rPr lang="en-US" dirty="0"/>
              <a:t>Facilitates continuous QI</a:t>
            </a:r>
          </a:p>
          <a:p>
            <a:r>
              <a:rPr lang="en-US" dirty="0"/>
              <a:t>Frame of reference for new members</a:t>
            </a:r>
          </a:p>
          <a:p>
            <a:endParaRPr lang="en-US" dirty="0"/>
          </a:p>
        </p:txBody>
      </p:sp>
      <p:pic>
        <p:nvPicPr>
          <p:cNvPr id="7" name="Picture 6">
            <a:extLst>
              <a:ext uri="{FF2B5EF4-FFF2-40B4-BE49-F238E27FC236}">
                <a16:creationId xmlns:a16="http://schemas.microsoft.com/office/drawing/2014/main" id="{D7E1B543-B305-4D02-9889-B37C607E94C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13559" y="828956"/>
            <a:ext cx="4500563" cy="4500563"/>
          </a:xfrm>
          <a:prstGeom prst="rect">
            <a:avLst/>
          </a:prstGeom>
        </p:spPr>
      </p:pic>
      <p:sp>
        <p:nvSpPr>
          <p:cNvPr id="8" name="TextBox 7">
            <a:extLst>
              <a:ext uri="{FF2B5EF4-FFF2-40B4-BE49-F238E27FC236}">
                <a16:creationId xmlns:a16="http://schemas.microsoft.com/office/drawing/2014/main" id="{EB287BD1-5E2F-45CA-9D8E-A34633A599CD}"/>
              </a:ext>
            </a:extLst>
          </p:cNvPr>
          <p:cNvSpPr txBox="1"/>
          <p:nvPr/>
        </p:nvSpPr>
        <p:spPr>
          <a:xfrm>
            <a:off x="1030339" y="5274095"/>
            <a:ext cx="3227335" cy="230832"/>
          </a:xfrm>
          <a:prstGeom prst="rect">
            <a:avLst/>
          </a:prstGeom>
          <a:noFill/>
        </p:spPr>
        <p:txBody>
          <a:bodyPr wrap="square" rtlCol="0">
            <a:spAutoFit/>
          </a:bodyPr>
          <a:lstStyle/>
          <a:p>
            <a:r>
              <a:rPr lang="en-US" sz="900">
                <a:hlinkClick r:id="rId5" tooltip="http://skeptics.stackexchange.com/questions/1219/can-bacon-help-to-remove-splinters"/>
              </a:rPr>
              <a:t>This Photo</a:t>
            </a:r>
            <a:r>
              <a:rPr lang="en-US" sz="900"/>
              <a:t> by Unknown Author is licensed under </a:t>
            </a:r>
            <a:r>
              <a:rPr lang="en-US" sz="900">
                <a:hlinkClick r:id="rId6" tooltip="https://creativecommons.org/licenses/by-sa/3.0/"/>
              </a:rPr>
              <a:t>CC BY-SA</a:t>
            </a:r>
            <a:endParaRPr lang="en-US" sz="900"/>
          </a:p>
        </p:txBody>
      </p:sp>
      <p:pic>
        <p:nvPicPr>
          <p:cNvPr id="5" name="Picture 4">
            <a:extLst>
              <a:ext uri="{FF2B5EF4-FFF2-40B4-BE49-F238E27FC236}">
                <a16:creationId xmlns:a16="http://schemas.microsoft.com/office/drawing/2014/main" id="{38BEA235-7D7F-4FCF-A6D8-E39B02A504E4}"/>
              </a:ext>
            </a:extLst>
          </p:cNvPr>
          <p:cNvPicPr>
            <a:picLocks noChangeAspect="1"/>
          </p:cNvPicPr>
          <p:nvPr/>
        </p:nvPicPr>
        <p:blipFill>
          <a:blip r:embed="rId7"/>
          <a:stretch>
            <a:fillRect/>
          </a:stretch>
        </p:blipFill>
        <p:spPr>
          <a:xfrm>
            <a:off x="9957610" y="4773938"/>
            <a:ext cx="1594310" cy="1594310"/>
          </a:xfrm>
          <a:prstGeom prst="rect">
            <a:avLst/>
          </a:prstGeom>
        </p:spPr>
      </p:pic>
    </p:spTree>
    <p:custDataLst>
      <p:tags r:id="rId1"/>
    </p:custDataLst>
    <p:extLst>
      <p:ext uri="{BB962C8B-B14F-4D97-AF65-F5344CB8AC3E}">
        <p14:creationId xmlns:p14="http://schemas.microsoft.com/office/powerpoint/2010/main" val="215379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F9318-B609-E449-A3FF-8B7FB42EA617}"/>
              </a:ext>
            </a:extLst>
          </p:cNvPr>
          <p:cNvSpPr/>
          <p:nvPr/>
        </p:nvSpPr>
        <p:spPr>
          <a:xfrm>
            <a:off x="0" y="3674225"/>
            <a:ext cx="5081155"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E133A38E-6F39-4C49-A629-08810B48351C}"/>
              </a:ext>
            </a:extLst>
          </p:cNvPr>
          <p:cNvSpPr>
            <a:spLocks noGrp="1"/>
          </p:cNvSpPr>
          <p:nvPr>
            <p:ph type="title"/>
          </p:nvPr>
        </p:nvSpPr>
        <p:spPr/>
        <p:txBody>
          <a:bodyPr/>
          <a:lstStyle/>
          <a:p>
            <a:r>
              <a:rPr lang="en-US" dirty="0"/>
              <a:t>The basics of making decisions</a:t>
            </a:r>
          </a:p>
        </p:txBody>
      </p:sp>
      <p:sp>
        <p:nvSpPr>
          <p:cNvPr id="6" name="Slide Number Placeholder 5">
            <a:extLst>
              <a:ext uri="{FF2B5EF4-FFF2-40B4-BE49-F238E27FC236}">
                <a16:creationId xmlns:a16="http://schemas.microsoft.com/office/drawing/2014/main" id="{8D4ED0F4-A8AF-CA46-B741-AAE8E38A6C35}"/>
              </a:ext>
            </a:extLst>
          </p:cNvPr>
          <p:cNvSpPr>
            <a:spLocks noGrp="1"/>
          </p:cNvSpPr>
          <p:nvPr>
            <p:ph type="sldNum" sz="quarter" idx="12"/>
          </p:nvPr>
        </p:nvSpPr>
        <p:spPr/>
        <p:txBody>
          <a:bodyPr/>
          <a:lstStyle/>
          <a:p>
            <a:fld id="{0F408A5D-059A-A247-8344-29C129C8EF29}" type="slidenum">
              <a:rPr lang="en-US" smtClean="0"/>
              <a:pPr/>
              <a:t>35</a:t>
            </a:fld>
            <a:endParaRPr lang="en-US" dirty="0"/>
          </a:p>
        </p:txBody>
      </p:sp>
    </p:spTree>
    <p:custDataLst>
      <p:tags r:id="rId1"/>
    </p:custDataLst>
    <p:extLst>
      <p:ext uri="{BB962C8B-B14F-4D97-AF65-F5344CB8AC3E}">
        <p14:creationId xmlns:p14="http://schemas.microsoft.com/office/powerpoint/2010/main" val="2150066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4ECA-AE92-45DC-8DB7-B1DE464C6DAB}"/>
              </a:ext>
            </a:extLst>
          </p:cNvPr>
          <p:cNvSpPr>
            <a:spLocks noGrp="1"/>
          </p:cNvSpPr>
          <p:nvPr>
            <p:ph type="title"/>
          </p:nvPr>
        </p:nvSpPr>
        <p:spPr/>
        <p:txBody>
          <a:bodyPr/>
          <a:lstStyle/>
          <a:p>
            <a:r>
              <a:rPr lang="en-US" dirty="0"/>
              <a:t>“Wisdom of the crowd”</a:t>
            </a:r>
          </a:p>
        </p:txBody>
      </p:sp>
      <p:sp>
        <p:nvSpPr>
          <p:cNvPr id="3" name="Content Placeholder 2">
            <a:extLst>
              <a:ext uri="{FF2B5EF4-FFF2-40B4-BE49-F238E27FC236}">
                <a16:creationId xmlns:a16="http://schemas.microsoft.com/office/drawing/2014/main" id="{58E89B2E-0DBE-4EDB-B8B3-0C2C183F31AC}"/>
              </a:ext>
            </a:extLst>
          </p:cNvPr>
          <p:cNvSpPr>
            <a:spLocks noGrp="1"/>
          </p:cNvSpPr>
          <p:nvPr>
            <p:ph idx="1"/>
          </p:nvPr>
        </p:nvSpPr>
        <p:spPr/>
        <p:txBody>
          <a:bodyPr>
            <a:normAutofit/>
          </a:bodyPr>
          <a:lstStyle/>
          <a:p>
            <a:pPr marL="914400" lvl="0" indent="-431800">
              <a:spcBef>
                <a:spcPts val="640"/>
              </a:spcBef>
              <a:buSzPts val="3200"/>
            </a:pPr>
            <a:r>
              <a:rPr lang="en-CA" dirty="0"/>
              <a:t>Hemmer (2001)</a:t>
            </a:r>
          </a:p>
          <a:p>
            <a:pPr marL="1828800" lvl="1" indent="-381000">
              <a:spcBef>
                <a:spcPts val="0"/>
              </a:spcBef>
              <a:buSzPts val="2400"/>
              <a:buChar char="–"/>
            </a:pPr>
            <a:r>
              <a:rPr lang="en-CA" dirty="0"/>
              <a:t>Group conversations are more likely to uncover deficiencies in professionalism among student</a:t>
            </a:r>
          </a:p>
          <a:p>
            <a:pPr marL="0" lvl="0" indent="0">
              <a:spcBef>
                <a:spcPts val="640"/>
              </a:spcBef>
              <a:buNone/>
            </a:pPr>
            <a:endParaRPr lang="en-CA" sz="2400" dirty="0"/>
          </a:p>
          <a:p>
            <a:pPr marL="914400" lvl="0" indent="-431800">
              <a:spcBef>
                <a:spcPts val="640"/>
              </a:spcBef>
              <a:buSzPts val="3200"/>
            </a:pPr>
            <a:r>
              <a:rPr lang="en-CA" dirty="0"/>
              <a:t>Schwind, Acad. Med. (2004)</a:t>
            </a:r>
          </a:p>
          <a:p>
            <a:pPr marL="1828800" lvl="1" indent="-381000">
              <a:spcBef>
                <a:spcPts val="0"/>
              </a:spcBef>
              <a:buSzPts val="2400"/>
              <a:buChar char="–"/>
            </a:pPr>
            <a:r>
              <a:rPr lang="en-CA" dirty="0"/>
              <a:t>18% of resident deficiencies requiring active remediation became apparent only via group discussion</a:t>
            </a:r>
          </a:p>
          <a:p>
            <a:pPr marL="1828800" lvl="1" indent="-381000">
              <a:spcBef>
                <a:spcPts val="0"/>
              </a:spcBef>
              <a:buSzPts val="2400"/>
              <a:buChar char="–"/>
            </a:pPr>
            <a:r>
              <a:rPr lang="en-CA" dirty="0"/>
              <a:t>Average discussion 5 minutes per residents (range 1-30 minutes)</a:t>
            </a:r>
          </a:p>
          <a:p>
            <a:endParaRPr lang="en-US" dirty="0"/>
          </a:p>
        </p:txBody>
      </p:sp>
    </p:spTree>
    <p:custDataLst>
      <p:tags r:id="rId1"/>
    </p:custDataLst>
    <p:extLst>
      <p:ext uri="{BB962C8B-B14F-4D97-AF65-F5344CB8AC3E}">
        <p14:creationId xmlns:p14="http://schemas.microsoft.com/office/powerpoint/2010/main" val="2576061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4ECA-AE92-45DC-8DB7-B1DE464C6DAB}"/>
              </a:ext>
            </a:extLst>
          </p:cNvPr>
          <p:cNvSpPr>
            <a:spLocks noGrp="1"/>
          </p:cNvSpPr>
          <p:nvPr>
            <p:ph type="title"/>
          </p:nvPr>
        </p:nvSpPr>
        <p:spPr/>
        <p:txBody>
          <a:bodyPr/>
          <a:lstStyle/>
          <a:p>
            <a:r>
              <a:rPr lang="en-US" dirty="0"/>
              <a:t>Basic committee principles</a:t>
            </a:r>
          </a:p>
        </p:txBody>
      </p:sp>
      <p:sp>
        <p:nvSpPr>
          <p:cNvPr id="3" name="Content Placeholder 2">
            <a:extLst>
              <a:ext uri="{FF2B5EF4-FFF2-40B4-BE49-F238E27FC236}">
                <a16:creationId xmlns:a16="http://schemas.microsoft.com/office/drawing/2014/main" id="{58E89B2E-0DBE-4EDB-B8B3-0C2C183F31AC}"/>
              </a:ext>
            </a:extLst>
          </p:cNvPr>
          <p:cNvSpPr>
            <a:spLocks noGrp="1"/>
          </p:cNvSpPr>
          <p:nvPr>
            <p:ph idx="1"/>
          </p:nvPr>
        </p:nvSpPr>
        <p:spPr/>
        <p:txBody>
          <a:bodyPr>
            <a:normAutofit/>
          </a:bodyPr>
          <a:lstStyle/>
          <a:p>
            <a:pPr marL="914400" lvl="0" indent="-431800">
              <a:spcBef>
                <a:spcPts val="640"/>
              </a:spcBef>
              <a:buSzPts val="3200"/>
            </a:pPr>
            <a:r>
              <a:rPr lang="en-CA" dirty="0"/>
              <a:t>Evidence-based versus verdict-based “jury”</a:t>
            </a:r>
          </a:p>
          <a:p>
            <a:pPr marL="1371600" lvl="1" indent="-381000">
              <a:spcBef>
                <a:spcPts val="0"/>
              </a:spcBef>
              <a:buSzPts val="2400"/>
              <a:buChar char="–"/>
            </a:pPr>
            <a:r>
              <a:rPr lang="en-CA" dirty="0"/>
              <a:t>Start and review all evidence </a:t>
            </a:r>
            <a:r>
              <a:rPr lang="en-CA" i="1" dirty="0"/>
              <a:t>before</a:t>
            </a:r>
            <a:r>
              <a:rPr lang="en-CA" dirty="0"/>
              <a:t> making a decision</a:t>
            </a:r>
          </a:p>
          <a:p>
            <a:pPr marL="1828800" lvl="2" indent="-368300">
              <a:spcBef>
                <a:spcPts val="0"/>
              </a:spcBef>
              <a:buSzPts val="2200"/>
            </a:pPr>
            <a:r>
              <a:rPr lang="en-CA" sz="2200" i="1" dirty="0"/>
              <a:t>Do not start</a:t>
            </a:r>
            <a:r>
              <a:rPr lang="en-CA" sz="2200" dirty="0"/>
              <a:t> with a conclusion/decision</a:t>
            </a:r>
          </a:p>
          <a:p>
            <a:pPr marL="0" lvl="0" indent="0">
              <a:spcBef>
                <a:spcPts val="640"/>
              </a:spcBef>
              <a:buNone/>
            </a:pPr>
            <a:endParaRPr lang="en-CA" sz="2200" dirty="0"/>
          </a:p>
          <a:p>
            <a:pPr marL="914400" lvl="0" indent="-431800">
              <a:spcBef>
                <a:spcPts val="640"/>
              </a:spcBef>
              <a:buSzPts val="3200"/>
            </a:pPr>
            <a:r>
              <a:rPr lang="en-CA" dirty="0"/>
              <a:t>Be careful not to emphasize consensus over dissent</a:t>
            </a:r>
          </a:p>
          <a:p>
            <a:pPr marL="1371600" lvl="1" indent="-381000">
              <a:spcBef>
                <a:spcPts val="0"/>
              </a:spcBef>
              <a:buSzPts val="2400"/>
              <a:buChar char="–"/>
            </a:pPr>
            <a:r>
              <a:rPr lang="en-CA" dirty="0"/>
              <a:t>Minority opinions are helpful and should be heard</a:t>
            </a:r>
          </a:p>
          <a:p>
            <a:pPr marL="1371600" lvl="1" indent="-381000">
              <a:spcBef>
                <a:spcPts val="0"/>
              </a:spcBef>
              <a:buSzPts val="2400"/>
              <a:buChar char="–"/>
            </a:pPr>
            <a:r>
              <a:rPr lang="en-CA" dirty="0"/>
              <a:t>Watch carefully for negative effects of hierarchy</a:t>
            </a:r>
          </a:p>
          <a:p>
            <a:endParaRPr lang="en-US" dirty="0"/>
          </a:p>
        </p:txBody>
      </p:sp>
    </p:spTree>
    <p:custDataLst>
      <p:tags r:id="rId1"/>
    </p:custDataLst>
    <p:extLst>
      <p:ext uri="{BB962C8B-B14F-4D97-AF65-F5344CB8AC3E}">
        <p14:creationId xmlns:p14="http://schemas.microsoft.com/office/powerpoint/2010/main" val="3665780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4E07A-AC2E-4073-86C0-6DA214219EC7}"/>
              </a:ext>
            </a:extLst>
          </p:cNvPr>
          <p:cNvSpPr>
            <a:spLocks noGrp="1"/>
          </p:cNvSpPr>
          <p:nvPr>
            <p:ph type="title"/>
          </p:nvPr>
        </p:nvSpPr>
        <p:spPr/>
        <p:txBody>
          <a:bodyPr/>
          <a:lstStyle/>
          <a:p>
            <a:r>
              <a:rPr lang="en-US" dirty="0"/>
              <a:t>Recommended papers</a:t>
            </a:r>
          </a:p>
        </p:txBody>
      </p:sp>
      <p:sp>
        <p:nvSpPr>
          <p:cNvPr id="3" name="Content Placeholder 2">
            <a:extLst>
              <a:ext uri="{FF2B5EF4-FFF2-40B4-BE49-F238E27FC236}">
                <a16:creationId xmlns:a16="http://schemas.microsoft.com/office/drawing/2014/main" id="{0373C5F7-18EE-4BBD-951C-E10382A8372A}"/>
              </a:ext>
            </a:extLst>
          </p:cNvPr>
          <p:cNvSpPr>
            <a:spLocks noGrp="1"/>
          </p:cNvSpPr>
          <p:nvPr>
            <p:ph idx="1"/>
          </p:nvPr>
        </p:nvSpPr>
        <p:spPr>
          <a:xfrm>
            <a:off x="838200" y="1825625"/>
            <a:ext cx="8431306" cy="4351338"/>
          </a:xfrm>
        </p:spPr>
        <p:txBody>
          <a:bodyPr/>
          <a:lstStyle/>
          <a:p>
            <a:r>
              <a:rPr lang="en-US" dirty="0">
                <a:hlinkClick r:id="rId4"/>
              </a:rPr>
              <a:t>Ensuring Resident Competence: A Narrative Review of the Literature on Group Decision Making to Inform the Work of Clinical Competency Committees</a:t>
            </a:r>
            <a:endParaRPr lang="en-US" dirty="0"/>
          </a:p>
          <a:p>
            <a:endParaRPr lang="en-US" dirty="0"/>
          </a:p>
          <a:p>
            <a:r>
              <a:rPr lang="en-US" dirty="0">
                <a:hlinkClick r:id="rId5"/>
              </a:rPr>
              <a:t>Cognitive Demands and Bias: Challenges Facing Clinical Competency Committees</a:t>
            </a:r>
            <a:endParaRPr lang="en-US" dirty="0"/>
          </a:p>
        </p:txBody>
      </p:sp>
      <p:sp>
        <p:nvSpPr>
          <p:cNvPr id="5" name="Slide Number Placeholder 4">
            <a:extLst>
              <a:ext uri="{FF2B5EF4-FFF2-40B4-BE49-F238E27FC236}">
                <a16:creationId xmlns:a16="http://schemas.microsoft.com/office/drawing/2014/main" id="{1625DB0C-3950-45BC-BC5C-BA213591B1E3}"/>
              </a:ext>
            </a:extLst>
          </p:cNvPr>
          <p:cNvSpPr>
            <a:spLocks noGrp="1"/>
          </p:cNvSpPr>
          <p:nvPr>
            <p:ph type="sldNum" sz="quarter" idx="12"/>
          </p:nvPr>
        </p:nvSpPr>
        <p:spPr/>
        <p:txBody>
          <a:bodyPr/>
          <a:lstStyle/>
          <a:p>
            <a:fld id="{0F408A5D-059A-A247-8344-29C129C8EF29}" type="slidenum">
              <a:rPr lang="en-US" smtClean="0"/>
              <a:pPr/>
              <a:t>38</a:t>
            </a:fld>
            <a:endParaRPr lang="en-US" dirty="0"/>
          </a:p>
        </p:txBody>
      </p:sp>
      <p:sp>
        <p:nvSpPr>
          <p:cNvPr id="6" name="TextBox 5">
            <a:extLst>
              <a:ext uri="{FF2B5EF4-FFF2-40B4-BE49-F238E27FC236}">
                <a16:creationId xmlns:a16="http://schemas.microsoft.com/office/drawing/2014/main" id="{15EB7E55-F535-431D-9520-311DCB018A41}"/>
              </a:ext>
            </a:extLst>
          </p:cNvPr>
          <p:cNvSpPr txBox="1"/>
          <p:nvPr/>
        </p:nvSpPr>
        <p:spPr>
          <a:xfrm>
            <a:off x="3545790" y="5956673"/>
            <a:ext cx="5026333" cy="677108"/>
          </a:xfrm>
          <a:prstGeom prst="rect">
            <a:avLst/>
          </a:prstGeom>
          <a:noFill/>
        </p:spPr>
        <p:txBody>
          <a:bodyPr wrap="none" lIns="121917" tIns="60958" rIns="121917" bIns="60958" rtlCol="0">
            <a:spAutoFit/>
          </a:bodyPr>
          <a:lstStyle/>
          <a:p>
            <a:r>
              <a:rPr lang="en-CA" dirty="0">
                <a:hlinkClick r:id="rId6"/>
              </a:rPr>
              <a:t>Keylime Podcast - Role of Competence Committees</a:t>
            </a:r>
            <a:endParaRPr lang="en-CA" dirty="0"/>
          </a:p>
          <a:p>
            <a:endParaRPr lang="en-US" dirty="0"/>
          </a:p>
        </p:txBody>
      </p:sp>
      <p:pic>
        <p:nvPicPr>
          <p:cNvPr id="7" name="Picture 6">
            <a:extLst>
              <a:ext uri="{FF2B5EF4-FFF2-40B4-BE49-F238E27FC236}">
                <a16:creationId xmlns:a16="http://schemas.microsoft.com/office/drawing/2014/main" id="{194BD32A-E4EE-482E-A55D-86561FEB9023}"/>
              </a:ext>
            </a:extLst>
          </p:cNvPr>
          <p:cNvPicPr>
            <a:picLocks noChangeAspect="1"/>
          </p:cNvPicPr>
          <p:nvPr/>
        </p:nvPicPr>
        <p:blipFill>
          <a:blip r:embed="rId7"/>
          <a:stretch>
            <a:fillRect/>
          </a:stretch>
        </p:blipFill>
        <p:spPr>
          <a:xfrm>
            <a:off x="9449857" y="3747247"/>
            <a:ext cx="1905000" cy="1905000"/>
          </a:xfrm>
          <a:prstGeom prst="rect">
            <a:avLst/>
          </a:prstGeom>
        </p:spPr>
      </p:pic>
      <p:pic>
        <p:nvPicPr>
          <p:cNvPr id="9" name="Picture 8">
            <a:extLst>
              <a:ext uri="{FF2B5EF4-FFF2-40B4-BE49-F238E27FC236}">
                <a16:creationId xmlns:a16="http://schemas.microsoft.com/office/drawing/2014/main" id="{D35CAAC3-C599-4CB2-B841-B46AD0E8D627}"/>
              </a:ext>
            </a:extLst>
          </p:cNvPr>
          <p:cNvPicPr>
            <a:picLocks noChangeAspect="1"/>
          </p:cNvPicPr>
          <p:nvPr/>
        </p:nvPicPr>
        <p:blipFill>
          <a:blip r:embed="rId8"/>
          <a:stretch>
            <a:fillRect/>
          </a:stretch>
        </p:blipFill>
        <p:spPr>
          <a:xfrm>
            <a:off x="9449857" y="1524000"/>
            <a:ext cx="1905000" cy="1905000"/>
          </a:xfrm>
          <a:prstGeom prst="rect">
            <a:avLst/>
          </a:prstGeom>
        </p:spPr>
      </p:pic>
    </p:spTree>
    <p:custDataLst>
      <p:tags r:id="rId1"/>
    </p:custDataLst>
    <p:extLst>
      <p:ext uri="{BB962C8B-B14F-4D97-AF65-F5344CB8AC3E}">
        <p14:creationId xmlns:p14="http://schemas.microsoft.com/office/powerpoint/2010/main" val="33572978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4D8C-4B1A-4D89-85AD-D2D813BD5FEE}"/>
              </a:ext>
            </a:extLst>
          </p:cNvPr>
          <p:cNvSpPr>
            <a:spLocks noGrp="1"/>
          </p:cNvSpPr>
          <p:nvPr>
            <p:ph type="title"/>
          </p:nvPr>
        </p:nvSpPr>
        <p:spPr/>
        <p:txBody>
          <a:bodyPr/>
          <a:lstStyle/>
          <a:p>
            <a:r>
              <a:rPr lang="en-US" dirty="0"/>
              <a:t>Mitigating groupthink</a:t>
            </a:r>
          </a:p>
        </p:txBody>
      </p:sp>
      <p:sp>
        <p:nvSpPr>
          <p:cNvPr id="3" name="Content Placeholder 2">
            <a:extLst>
              <a:ext uri="{FF2B5EF4-FFF2-40B4-BE49-F238E27FC236}">
                <a16:creationId xmlns:a16="http://schemas.microsoft.com/office/drawing/2014/main" id="{671F95EC-3590-4781-A9B7-5C259EA2DBD7}"/>
              </a:ext>
            </a:extLst>
          </p:cNvPr>
          <p:cNvSpPr>
            <a:spLocks noGrp="1"/>
          </p:cNvSpPr>
          <p:nvPr>
            <p:ph idx="1"/>
          </p:nvPr>
        </p:nvSpPr>
        <p:spPr/>
        <p:txBody>
          <a:bodyPr/>
          <a:lstStyle/>
          <a:p>
            <a:r>
              <a:rPr lang="en-US" dirty="0"/>
              <a:t>The wisdom of many is often better than the wisdom of the few</a:t>
            </a:r>
          </a:p>
          <a:p>
            <a:r>
              <a:rPr lang="en-US" dirty="0"/>
              <a:t>To maximize the probability of good judgments and minimize groupthink, ensure:</a:t>
            </a:r>
          </a:p>
          <a:p>
            <a:pPr lvl="1"/>
            <a:r>
              <a:rPr lang="en-US" dirty="0"/>
              <a:t>Independence of presenters/discussants vs leader’s preferences (</a:t>
            </a:r>
            <a:r>
              <a:rPr lang="en-US" dirty="0" err="1"/>
              <a:t>eg.</a:t>
            </a:r>
            <a:r>
              <a:rPr lang="en-US" dirty="0"/>
              <a:t> Leader speaks last)</a:t>
            </a:r>
          </a:p>
          <a:p>
            <a:pPr lvl="1"/>
            <a:r>
              <a:rPr lang="en-US" dirty="0"/>
              <a:t>Group rules and procedures in place</a:t>
            </a:r>
          </a:p>
          <a:p>
            <a:pPr lvl="1"/>
            <a:r>
              <a:rPr lang="en-US" dirty="0"/>
              <a:t>Complete survey of information</a:t>
            </a:r>
          </a:p>
          <a:p>
            <a:pPr lvl="1"/>
            <a:r>
              <a:rPr lang="en-US" dirty="0"/>
              <a:t>Broad sampling to include a diversity of members</a:t>
            </a:r>
            <a:br>
              <a:rPr lang="en-US" dirty="0"/>
            </a:br>
            <a:br>
              <a:rPr lang="en-US" dirty="0"/>
            </a:br>
            <a:r>
              <a:rPr lang="en-US" dirty="0"/>
              <a:t>...are all important!!</a:t>
            </a:r>
          </a:p>
          <a:p>
            <a:endParaRPr lang="en-US" dirty="0"/>
          </a:p>
          <a:p>
            <a:endParaRPr lang="en-US" dirty="0"/>
          </a:p>
        </p:txBody>
      </p:sp>
      <p:sp>
        <p:nvSpPr>
          <p:cNvPr id="5" name="Slide Number Placeholder 4">
            <a:extLst>
              <a:ext uri="{FF2B5EF4-FFF2-40B4-BE49-F238E27FC236}">
                <a16:creationId xmlns:a16="http://schemas.microsoft.com/office/drawing/2014/main" id="{3EB8ADD5-2092-4FD6-B1D2-F893D6E961F1}"/>
              </a:ext>
            </a:extLst>
          </p:cNvPr>
          <p:cNvSpPr>
            <a:spLocks noGrp="1"/>
          </p:cNvSpPr>
          <p:nvPr>
            <p:ph type="sldNum" sz="quarter" idx="12"/>
          </p:nvPr>
        </p:nvSpPr>
        <p:spPr/>
        <p:txBody>
          <a:bodyPr/>
          <a:lstStyle/>
          <a:p>
            <a:fld id="{0F408A5D-059A-A247-8344-29C129C8EF29}" type="slidenum">
              <a:rPr lang="en-US" smtClean="0"/>
              <a:pPr/>
              <a:t>39</a:t>
            </a:fld>
            <a:endParaRPr lang="en-US" dirty="0"/>
          </a:p>
        </p:txBody>
      </p:sp>
    </p:spTree>
    <p:custDataLst>
      <p:tags r:id="rId1"/>
    </p:custDataLst>
    <p:extLst>
      <p:ext uri="{BB962C8B-B14F-4D97-AF65-F5344CB8AC3E}">
        <p14:creationId xmlns:p14="http://schemas.microsoft.com/office/powerpoint/2010/main" val="227434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4ECA-AE92-45DC-8DB7-B1DE464C6DAB}"/>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58E89B2E-0DBE-4EDB-B8B3-0C2C183F31AC}"/>
              </a:ext>
            </a:extLst>
          </p:cNvPr>
          <p:cNvSpPr>
            <a:spLocks noGrp="1"/>
          </p:cNvSpPr>
          <p:nvPr>
            <p:ph idx="1"/>
          </p:nvPr>
        </p:nvSpPr>
        <p:spPr/>
        <p:txBody>
          <a:bodyPr>
            <a:normAutofit/>
          </a:bodyPr>
          <a:lstStyle/>
          <a:p>
            <a:pPr marL="361950" indent="-361950">
              <a:buFont typeface="+mj-lt"/>
              <a:buAutoNum type="arabicPeriod"/>
            </a:pPr>
            <a:r>
              <a:rPr lang="en-US" dirty="0">
                <a:solidFill>
                  <a:srgbClr val="3B3838"/>
                </a:solidFill>
              </a:rPr>
              <a:t>Describe the purpose of the competence committee</a:t>
            </a:r>
            <a:br>
              <a:rPr lang="en-US" dirty="0">
                <a:solidFill>
                  <a:srgbClr val="3B3838"/>
                </a:solidFill>
              </a:rPr>
            </a:br>
            <a:endParaRPr lang="en-US" dirty="0">
              <a:solidFill>
                <a:srgbClr val="3B3838"/>
              </a:solidFill>
            </a:endParaRPr>
          </a:p>
          <a:p>
            <a:pPr marL="361950" indent="-361950">
              <a:buFont typeface="+mj-lt"/>
              <a:buAutoNum type="arabicPeriod"/>
            </a:pPr>
            <a:r>
              <a:rPr lang="en-US" dirty="0"/>
              <a:t>Define best practices in setting up a competence committee</a:t>
            </a:r>
            <a:br>
              <a:rPr lang="en-US" dirty="0"/>
            </a:br>
            <a:endParaRPr lang="en-US" dirty="0"/>
          </a:p>
          <a:p>
            <a:pPr marL="361950" indent="-361950">
              <a:buFont typeface="+mj-lt"/>
              <a:buAutoNum type="arabicPeriod"/>
            </a:pPr>
            <a:r>
              <a:rPr lang="en-US" dirty="0"/>
              <a:t>Describe an approach for running a competence committee meeting</a:t>
            </a:r>
            <a:br>
              <a:rPr lang="en-US" dirty="0"/>
            </a:br>
            <a:endParaRPr lang="en-US" dirty="0"/>
          </a:p>
          <a:p>
            <a:pPr marL="361950" indent="-361950">
              <a:buFont typeface="+mj-lt"/>
              <a:buAutoNum type="arabicPeriod"/>
            </a:pPr>
            <a:r>
              <a:rPr lang="en-US" dirty="0">
                <a:solidFill>
                  <a:srgbClr val="3B3838"/>
                </a:solidFill>
              </a:rPr>
              <a:t>Identify common pitfalls and perils with competence committee decision-making</a:t>
            </a:r>
          </a:p>
          <a:p>
            <a:endParaRPr lang="en-US" dirty="0"/>
          </a:p>
        </p:txBody>
      </p:sp>
    </p:spTree>
    <p:custDataLst>
      <p:tags r:id="rId1"/>
    </p:custDataLst>
    <p:extLst>
      <p:ext uri="{BB962C8B-B14F-4D97-AF65-F5344CB8AC3E}">
        <p14:creationId xmlns:p14="http://schemas.microsoft.com/office/powerpoint/2010/main" val="42484413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84C77-DD68-4A18-8BB7-59029D830A0C}"/>
              </a:ext>
            </a:extLst>
          </p:cNvPr>
          <p:cNvSpPr>
            <a:spLocks noGrp="1"/>
          </p:cNvSpPr>
          <p:nvPr>
            <p:ph type="title"/>
          </p:nvPr>
        </p:nvSpPr>
        <p:spPr/>
        <p:txBody>
          <a:bodyPr>
            <a:normAutofit/>
          </a:bodyPr>
          <a:lstStyle/>
          <a:p>
            <a:r>
              <a:rPr lang="en-US" dirty="0"/>
              <a:t>Monitor for cognitive biases</a:t>
            </a:r>
          </a:p>
        </p:txBody>
      </p:sp>
      <p:sp>
        <p:nvSpPr>
          <p:cNvPr id="4" name="Content Placeholder 2">
            <a:extLst>
              <a:ext uri="{FF2B5EF4-FFF2-40B4-BE49-F238E27FC236}">
                <a16:creationId xmlns:a16="http://schemas.microsoft.com/office/drawing/2014/main" id="{81EA94B0-4B18-4F78-A75E-0777F8B2D88E}"/>
              </a:ext>
            </a:extLst>
          </p:cNvPr>
          <p:cNvSpPr>
            <a:spLocks noGrp="1"/>
          </p:cNvSpPr>
          <p:nvPr>
            <p:ph idx="1"/>
          </p:nvPr>
        </p:nvSpPr>
        <p:spPr/>
        <p:txBody>
          <a:bodyPr>
            <a:normAutofit fontScale="92500" lnSpcReduction="20000"/>
          </a:bodyPr>
          <a:lstStyle/>
          <a:p>
            <a:r>
              <a:rPr lang="en-US" dirty="0"/>
              <a:t>Anchoring</a:t>
            </a:r>
          </a:p>
          <a:p>
            <a:r>
              <a:rPr lang="en-US" dirty="0"/>
              <a:t>Availability</a:t>
            </a:r>
          </a:p>
          <a:p>
            <a:r>
              <a:rPr lang="en-US" dirty="0"/>
              <a:t>Bandwagon</a:t>
            </a:r>
          </a:p>
          <a:p>
            <a:r>
              <a:rPr lang="en-US" dirty="0"/>
              <a:t>Confirmation</a:t>
            </a:r>
          </a:p>
          <a:p>
            <a:r>
              <a:rPr lang="en-US" dirty="0"/>
              <a:t>Framing Effect</a:t>
            </a:r>
          </a:p>
          <a:p>
            <a:r>
              <a:rPr lang="en-US" dirty="0"/>
              <a:t>Group Think</a:t>
            </a:r>
          </a:p>
          <a:p>
            <a:r>
              <a:rPr lang="en-US" dirty="0"/>
              <a:t>Overconfidence</a:t>
            </a:r>
          </a:p>
          <a:p>
            <a:r>
              <a:rPr lang="en-US" dirty="0"/>
              <a:t>Reliance on gist</a:t>
            </a:r>
          </a:p>
          <a:p>
            <a:r>
              <a:rPr lang="en-US" dirty="0"/>
              <a:t>Selection</a:t>
            </a:r>
          </a:p>
          <a:p>
            <a:endParaRPr lang="en-US" dirty="0"/>
          </a:p>
        </p:txBody>
      </p:sp>
      <p:sp>
        <p:nvSpPr>
          <p:cNvPr id="3" name="TextBox 2">
            <a:extLst>
              <a:ext uri="{FF2B5EF4-FFF2-40B4-BE49-F238E27FC236}">
                <a16:creationId xmlns:a16="http://schemas.microsoft.com/office/drawing/2014/main" id="{544F0A13-4C64-4A9D-AE00-6335B5CE0F01}"/>
              </a:ext>
            </a:extLst>
          </p:cNvPr>
          <p:cNvSpPr txBox="1"/>
          <p:nvPr/>
        </p:nvSpPr>
        <p:spPr>
          <a:xfrm>
            <a:off x="2168919" y="6154325"/>
            <a:ext cx="7854163" cy="338550"/>
          </a:xfrm>
          <a:prstGeom prst="rect">
            <a:avLst/>
          </a:prstGeom>
          <a:noFill/>
        </p:spPr>
        <p:txBody>
          <a:bodyPr wrap="square" lIns="121917" tIns="60958" rIns="121917" bIns="60958" rtlCol="0">
            <a:spAutoFit/>
          </a:bodyPr>
          <a:lstStyle/>
          <a:p>
            <a:r>
              <a:rPr lang="en-US" sz="1400" dirty="0"/>
              <a:t>Dickey CC. Cognitive Demands and Bias: Challenges Facing Clinical Competency Committees. JGME. 2017</a:t>
            </a:r>
          </a:p>
        </p:txBody>
      </p:sp>
      <p:pic>
        <p:nvPicPr>
          <p:cNvPr id="7" name="Picture 6">
            <a:extLst>
              <a:ext uri="{FF2B5EF4-FFF2-40B4-BE49-F238E27FC236}">
                <a16:creationId xmlns:a16="http://schemas.microsoft.com/office/drawing/2014/main" id="{C6235744-E21D-4C7A-AD41-22F7D7DED1E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669741" y="2280992"/>
            <a:ext cx="4383583" cy="2606719"/>
          </a:xfrm>
          <a:prstGeom prst="rect">
            <a:avLst/>
          </a:prstGeom>
        </p:spPr>
      </p:pic>
      <p:sp>
        <p:nvSpPr>
          <p:cNvPr id="8" name="TextBox 7">
            <a:extLst>
              <a:ext uri="{FF2B5EF4-FFF2-40B4-BE49-F238E27FC236}">
                <a16:creationId xmlns:a16="http://schemas.microsoft.com/office/drawing/2014/main" id="{BD72D359-5EF5-448A-9DCB-B87789EEC756}"/>
              </a:ext>
            </a:extLst>
          </p:cNvPr>
          <p:cNvSpPr txBox="1"/>
          <p:nvPr/>
        </p:nvSpPr>
        <p:spPr>
          <a:xfrm>
            <a:off x="6669741" y="4944576"/>
            <a:ext cx="5702300" cy="230832"/>
          </a:xfrm>
          <a:prstGeom prst="rect">
            <a:avLst/>
          </a:prstGeom>
          <a:noFill/>
        </p:spPr>
        <p:txBody>
          <a:bodyPr wrap="square" rtlCol="0">
            <a:spAutoFit/>
          </a:bodyPr>
          <a:lstStyle/>
          <a:p>
            <a:r>
              <a:rPr lang="en-US" sz="900">
                <a:hlinkClick r:id="rId5" tooltip="http://level343.com/2016/04/11/marketing-just-another-word-manipulation/"/>
              </a:rPr>
              <a:t>This Photo</a:t>
            </a:r>
            <a:r>
              <a:rPr lang="en-US" sz="900"/>
              <a:t> by Unknown Author is licensed under </a:t>
            </a:r>
            <a:r>
              <a:rPr lang="en-US" sz="900">
                <a:hlinkClick r:id="rId6" tooltip="https://creativecommons.org/licenses/by-nc-nd/3.0/"/>
              </a:rPr>
              <a:t>CC BY-NC-ND</a:t>
            </a:r>
            <a:endParaRPr lang="en-US" sz="900"/>
          </a:p>
        </p:txBody>
      </p:sp>
    </p:spTree>
    <p:custDataLst>
      <p:tags r:id="rId1"/>
    </p:custDataLst>
    <p:extLst>
      <p:ext uri="{BB962C8B-B14F-4D97-AF65-F5344CB8AC3E}">
        <p14:creationId xmlns:p14="http://schemas.microsoft.com/office/powerpoint/2010/main" val="2675758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4ECA-AE92-45DC-8DB7-B1DE464C6DAB}"/>
              </a:ext>
            </a:extLst>
          </p:cNvPr>
          <p:cNvSpPr>
            <a:spLocks noGrp="1"/>
          </p:cNvSpPr>
          <p:nvPr>
            <p:ph type="title"/>
          </p:nvPr>
        </p:nvSpPr>
        <p:spPr/>
        <p:txBody>
          <a:bodyPr/>
          <a:lstStyle/>
          <a:p>
            <a:r>
              <a:rPr lang="en-US" dirty="0"/>
              <a:t>Preparing the committee</a:t>
            </a:r>
          </a:p>
        </p:txBody>
      </p:sp>
      <p:sp>
        <p:nvSpPr>
          <p:cNvPr id="3" name="Content Placeholder 2">
            <a:extLst>
              <a:ext uri="{FF2B5EF4-FFF2-40B4-BE49-F238E27FC236}">
                <a16:creationId xmlns:a16="http://schemas.microsoft.com/office/drawing/2014/main" id="{58E89B2E-0DBE-4EDB-B8B3-0C2C183F31AC}"/>
              </a:ext>
            </a:extLst>
          </p:cNvPr>
          <p:cNvSpPr>
            <a:spLocks noGrp="1"/>
          </p:cNvSpPr>
          <p:nvPr>
            <p:ph idx="1"/>
          </p:nvPr>
        </p:nvSpPr>
        <p:spPr/>
        <p:txBody>
          <a:bodyPr>
            <a:normAutofit/>
          </a:bodyPr>
          <a:lstStyle/>
          <a:p>
            <a:pPr marL="914400" lvl="0" indent="-431800">
              <a:spcBef>
                <a:spcPts val="640"/>
              </a:spcBef>
              <a:buSzPts val="3200"/>
            </a:pPr>
            <a:r>
              <a:rPr lang="en-CA" dirty="0"/>
              <a:t>Develop group goals and calibrate expectations</a:t>
            </a:r>
          </a:p>
          <a:p>
            <a:pPr marL="1371600" lvl="1" indent="-431800">
              <a:spcBef>
                <a:spcPts val="640"/>
              </a:spcBef>
              <a:buSzPts val="3200"/>
            </a:pPr>
            <a:r>
              <a:rPr lang="en-CA" dirty="0"/>
              <a:t>Shared mental model</a:t>
            </a:r>
            <a:br>
              <a:rPr lang="en-CA" dirty="0"/>
            </a:br>
            <a:r>
              <a:rPr lang="en-CA" dirty="0"/>
              <a:t> </a:t>
            </a:r>
          </a:p>
          <a:p>
            <a:pPr marL="1371600" lvl="1" indent="-431800">
              <a:spcBef>
                <a:spcPts val="640"/>
              </a:spcBef>
              <a:buSzPts val="3200"/>
            </a:pPr>
            <a:endParaRPr lang="en-CA" dirty="0"/>
          </a:p>
          <a:p>
            <a:pPr marL="914400" lvl="0" indent="-431800">
              <a:spcBef>
                <a:spcPts val="0"/>
              </a:spcBef>
              <a:buSzPts val="3200"/>
            </a:pPr>
            <a:r>
              <a:rPr lang="en-CA" dirty="0"/>
              <a:t>Incorporate “real-time” faculty development for CC members</a:t>
            </a:r>
          </a:p>
          <a:p>
            <a:pPr marL="1371600" lvl="1" indent="-431800">
              <a:spcBef>
                <a:spcPts val="0"/>
              </a:spcBef>
              <a:buSzPts val="3200"/>
            </a:pPr>
            <a:r>
              <a:rPr lang="en-CA" dirty="0"/>
              <a:t>10-15 mins before/after a meeting</a:t>
            </a:r>
            <a:br>
              <a:rPr lang="en-CA" dirty="0"/>
            </a:br>
            <a:endParaRPr lang="en-CA" dirty="0"/>
          </a:p>
          <a:p>
            <a:pPr marL="1371600" lvl="1" indent="-431800">
              <a:spcBef>
                <a:spcPts val="0"/>
              </a:spcBef>
              <a:buSzPts val="3200"/>
            </a:pPr>
            <a:endParaRPr lang="en-CA" dirty="0"/>
          </a:p>
          <a:p>
            <a:pPr marL="914400" lvl="0" indent="-431800">
              <a:spcBef>
                <a:spcPts val="0"/>
              </a:spcBef>
              <a:buSzPts val="3200"/>
            </a:pPr>
            <a:r>
              <a:rPr lang="en-CA" dirty="0"/>
              <a:t>Develop shared understanding of the role of assessment in CBD</a:t>
            </a:r>
          </a:p>
          <a:p>
            <a:pPr marL="1371600" lvl="1" indent="-431800">
              <a:spcBef>
                <a:spcPts val="0"/>
              </a:spcBef>
              <a:buSzPts val="3200"/>
            </a:pPr>
            <a:r>
              <a:rPr lang="en-CA" dirty="0"/>
              <a:t>Review how </a:t>
            </a:r>
            <a:r>
              <a:rPr lang="en-CA" dirty="0" err="1"/>
              <a:t>CanMEDS</a:t>
            </a:r>
            <a:r>
              <a:rPr lang="en-CA" dirty="0"/>
              <a:t> roles are built into the system of assessment</a:t>
            </a:r>
          </a:p>
        </p:txBody>
      </p:sp>
    </p:spTree>
    <p:custDataLst>
      <p:tags r:id="rId1"/>
    </p:custDataLst>
    <p:extLst>
      <p:ext uri="{BB962C8B-B14F-4D97-AF65-F5344CB8AC3E}">
        <p14:creationId xmlns:p14="http://schemas.microsoft.com/office/powerpoint/2010/main" val="8730768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4ECA-AE92-45DC-8DB7-B1DE464C6DAB}"/>
              </a:ext>
            </a:extLst>
          </p:cNvPr>
          <p:cNvSpPr>
            <a:spLocks noGrp="1"/>
          </p:cNvSpPr>
          <p:nvPr>
            <p:ph type="title"/>
          </p:nvPr>
        </p:nvSpPr>
        <p:spPr/>
        <p:txBody>
          <a:bodyPr/>
          <a:lstStyle/>
          <a:p>
            <a:r>
              <a:rPr lang="en-US" dirty="0"/>
              <a:t>Mock cases:  Jason Smith</a:t>
            </a:r>
          </a:p>
        </p:txBody>
      </p:sp>
      <p:sp>
        <p:nvSpPr>
          <p:cNvPr id="5" name="Google Shape;369;p65"/>
          <p:cNvSpPr txBox="1"/>
          <p:nvPr/>
        </p:nvSpPr>
        <p:spPr>
          <a:xfrm>
            <a:off x="2629200" y="5791500"/>
            <a:ext cx="7200600" cy="50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hlink"/>
                </a:solidFill>
                <a:hlinkClick r:id="rId4"/>
              </a:rPr>
              <a:t>http://www.royalcollege.ca/mssites/casescenarios_en/story_html5.html</a:t>
            </a:r>
            <a:endParaRPr dirty="0"/>
          </a:p>
        </p:txBody>
      </p:sp>
      <p:pic>
        <p:nvPicPr>
          <p:cNvPr id="3" name="Picture 2">
            <a:extLst>
              <a:ext uri="{FF2B5EF4-FFF2-40B4-BE49-F238E27FC236}">
                <a16:creationId xmlns:a16="http://schemas.microsoft.com/office/drawing/2014/main" id="{9783EEBB-9230-4487-8FC4-C80BDFA3F74F}"/>
              </a:ext>
            </a:extLst>
          </p:cNvPr>
          <p:cNvPicPr>
            <a:picLocks noChangeAspect="1"/>
          </p:cNvPicPr>
          <p:nvPr/>
        </p:nvPicPr>
        <p:blipFill>
          <a:blip r:embed="rId5"/>
          <a:stretch>
            <a:fillRect/>
          </a:stretch>
        </p:blipFill>
        <p:spPr>
          <a:xfrm>
            <a:off x="2362199" y="1559859"/>
            <a:ext cx="7467601" cy="4231641"/>
          </a:xfrm>
          <a:prstGeom prst="rect">
            <a:avLst/>
          </a:prstGeom>
        </p:spPr>
      </p:pic>
      <p:pic>
        <p:nvPicPr>
          <p:cNvPr id="6" name="Picture 5">
            <a:extLst>
              <a:ext uri="{FF2B5EF4-FFF2-40B4-BE49-F238E27FC236}">
                <a16:creationId xmlns:a16="http://schemas.microsoft.com/office/drawing/2014/main" id="{7F806CF2-F881-4AE6-B803-C2733AEA2B44}"/>
              </a:ext>
            </a:extLst>
          </p:cNvPr>
          <p:cNvPicPr>
            <a:picLocks noChangeAspect="1"/>
          </p:cNvPicPr>
          <p:nvPr/>
        </p:nvPicPr>
        <p:blipFill>
          <a:blip r:embed="rId6"/>
          <a:stretch>
            <a:fillRect/>
          </a:stretch>
        </p:blipFill>
        <p:spPr>
          <a:xfrm>
            <a:off x="10096801" y="3886500"/>
            <a:ext cx="1905000" cy="1905000"/>
          </a:xfrm>
          <a:prstGeom prst="rect">
            <a:avLst/>
          </a:prstGeom>
        </p:spPr>
      </p:pic>
    </p:spTree>
    <p:custDataLst>
      <p:tags r:id="rId1"/>
    </p:custDataLst>
    <p:extLst>
      <p:ext uri="{BB962C8B-B14F-4D97-AF65-F5344CB8AC3E}">
        <p14:creationId xmlns:p14="http://schemas.microsoft.com/office/powerpoint/2010/main" val="1251691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4ECA-AE92-45DC-8DB7-B1DE464C6DAB}"/>
              </a:ext>
            </a:extLst>
          </p:cNvPr>
          <p:cNvSpPr>
            <a:spLocks noGrp="1"/>
          </p:cNvSpPr>
          <p:nvPr>
            <p:ph type="title"/>
          </p:nvPr>
        </p:nvSpPr>
        <p:spPr/>
        <p:txBody>
          <a:bodyPr/>
          <a:lstStyle/>
          <a:p>
            <a:r>
              <a:rPr lang="en-US" dirty="0"/>
              <a:t>Take Home Messages</a:t>
            </a:r>
          </a:p>
        </p:txBody>
      </p:sp>
      <p:sp>
        <p:nvSpPr>
          <p:cNvPr id="4" name="Content Placeholder 3">
            <a:extLst>
              <a:ext uri="{FF2B5EF4-FFF2-40B4-BE49-F238E27FC236}">
                <a16:creationId xmlns:a16="http://schemas.microsoft.com/office/drawing/2014/main" id="{60B94E8A-A966-4648-BDA3-1615970A7F77}"/>
              </a:ext>
            </a:extLst>
          </p:cNvPr>
          <p:cNvSpPr>
            <a:spLocks noGrp="1"/>
          </p:cNvSpPr>
          <p:nvPr>
            <p:ph idx="1"/>
          </p:nvPr>
        </p:nvSpPr>
        <p:spPr/>
        <p:txBody>
          <a:bodyPr/>
          <a:lstStyle/>
          <a:p>
            <a:r>
              <a:rPr lang="en-US" dirty="0"/>
              <a:t>Competence committees review and make decisions on a learner’s achievements of EPAs and recommendations on their progression through the stages</a:t>
            </a:r>
          </a:p>
          <a:p>
            <a:r>
              <a:rPr lang="en-US" dirty="0"/>
              <a:t>Clear plans for decision-making and communication are key for success</a:t>
            </a:r>
          </a:p>
          <a:p>
            <a:r>
              <a:rPr lang="en-US" dirty="0"/>
              <a:t>It’s important to mitigate groupthink</a:t>
            </a:r>
          </a:p>
          <a:p>
            <a:r>
              <a:rPr lang="en-US" dirty="0"/>
              <a:t>Committee members must develop a shared mental model</a:t>
            </a:r>
          </a:p>
          <a:p>
            <a:endParaRPr lang="en-US" dirty="0"/>
          </a:p>
        </p:txBody>
      </p:sp>
    </p:spTree>
    <p:custDataLst>
      <p:tags r:id="rId1"/>
    </p:custDataLst>
    <p:extLst>
      <p:ext uri="{BB962C8B-B14F-4D97-AF65-F5344CB8AC3E}">
        <p14:creationId xmlns:p14="http://schemas.microsoft.com/office/powerpoint/2010/main" val="17114426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5C2E5-8B71-4048-8D9E-3850907AC18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576AC75B-62B4-40CF-8D6B-23B36AA49B51}"/>
              </a:ext>
            </a:extLst>
          </p:cNvPr>
          <p:cNvSpPr>
            <a:spLocks noGrp="1"/>
          </p:cNvSpPr>
          <p:nvPr>
            <p:ph idx="1"/>
          </p:nvPr>
        </p:nvSpPr>
        <p:spPr/>
        <p:txBody>
          <a:bodyPr/>
          <a:lstStyle/>
          <a:p>
            <a:pPr>
              <a:lnSpc>
                <a:spcPct val="100000"/>
              </a:lnSpc>
            </a:pPr>
            <a:r>
              <a:rPr lang="en-CA" sz="2400" dirty="0"/>
              <a:t>Hauer, KE et. al. </a:t>
            </a:r>
            <a:r>
              <a:rPr lang="en-CA" sz="2400" i="1" dirty="0"/>
              <a:t>Reviewing residents' competence: a qualitative study of the role of clinical competency committees in performance assessment.</a:t>
            </a:r>
            <a:r>
              <a:rPr lang="en-CA" sz="2400" dirty="0"/>
              <a:t> Academic Medicine. 2015 Aug;90(8):1084-92 </a:t>
            </a:r>
          </a:p>
          <a:p>
            <a:pPr>
              <a:lnSpc>
                <a:spcPct val="100000"/>
              </a:lnSpc>
            </a:pPr>
            <a:r>
              <a:rPr lang="en-US" sz="2400" dirty="0"/>
              <a:t>Schwind, Cathy J., RN, MS; Williams, Reed G., PhD; </a:t>
            </a:r>
            <a:r>
              <a:rPr lang="en-US" sz="2400" dirty="0" err="1"/>
              <a:t>Boehler</a:t>
            </a:r>
            <a:r>
              <a:rPr lang="en-US" sz="2400" dirty="0"/>
              <a:t>, Margaret L., RN, MS; </a:t>
            </a:r>
            <a:r>
              <a:rPr lang="en-US" sz="2400" dirty="0" err="1"/>
              <a:t>Dunnington</a:t>
            </a:r>
            <a:r>
              <a:rPr lang="en-US" sz="2400" dirty="0"/>
              <a:t>, Gary L., MD </a:t>
            </a:r>
            <a:r>
              <a:rPr lang="en-US" sz="2400" i="1" dirty="0"/>
              <a:t>Do Individual Attendings’ Post-rotation Performance Ratings Detect Residents’ Clinical Performance Deficiencies?</a:t>
            </a:r>
            <a:r>
              <a:rPr lang="en-US" sz="2400" dirty="0"/>
              <a:t>, Academic Medicine: May 2004 - Volume 79 - Issue 5 - p 453-457</a:t>
            </a:r>
            <a:endParaRPr lang="en-CA" sz="2400" dirty="0"/>
          </a:p>
          <a:p>
            <a:pPr>
              <a:lnSpc>
                <a:spcPct val="100000"/>
              </a:lnSpc>
            </a:pPr>
            <a:r>
              <a:rPr lang="en-CA" sz="2400" dirty="0" err="1">
                <a:hlinkClick r:id="rId4"/>
              </a:rPr>
              <a:t>Keylime</a:t>
            </a:r>
            <a:r>
              <a:rPr lang="en-CA" sz="2400" dirty="0">
                <a:hlinkClick r:id="rId4"/>
              </a:rPr>
              <a:t> Podcast - Role of Competence Committees</a:t>
            </a:r>
            <a:endParaRPr lang="en-CA" sz="2400" dirty="0"/>
          </a:p>
          <a:p>
            <a:pPr>
              <a:lnSpc>
                <a:spcPct val="100000"/>
              </a:lnSpc>
            </a:pPr>
            <a:r>
              <a:rPr lang="en-CA" sz="2400" dirty="0">
                <a:hlinkClick r:id="rId5"/>
              </a:rPr>
              <a:t>Competence Committee Resources - RCPSC</a:t>
            </a:r>
            <a:endParaRPr lang="en-US" sz="2400" dirty="0"/>
          </a:p>
          <a:p>
            <a:endParaRPr lang="en-US" sz="2400" dirty="0"/>
          </a:p>
        </p:txBody>
      </p:sp>
      <p:sp>
        <p:nvSpPr>
          <p:cNvPr id="4" name="Footer Placeholder 3">
            <a:extLst>
              <a:ext uri="{FF2B5EF4-FFF2-40B4-BE49-F238E27FC236}">
                <a16:creationId xmlns:a16="http://schemas.microsoft.com/office/drawing/2014/main" id="{B1F80E6C-4A7E-4A71-B07C-18B4310A905A}"/>
              </a:ext>
            </a:extLst>
          </p:cNvPr>
          <p:cNvSpPr>
            <a:spLocks noGrp="1"/>
          </p:cNvSpPr>
          <p:nvPr>
            <p:ph type="ftr" sz="quarter" idx="11"/>
          </p:nvPr>
        </p:nvSpPr>
        <p:spPr/>
        <p:txBody>
          <a:bodyPr/>
          <a:lstStyle/>
          <a:p>
            <a:r>
              <a:rPr lang="en-US"/>
              <a:t>Document Title</a:t>
            </a:r>
            <a:endParaRPr lang="en-US" dirty="0"/>
          </a:p>
        </p:txBody>
      </p:sp>
      <p:sp>
        <p:nvSpPr>
          <p:cNvPr id="5" name="Slide Number Placeholder 4">
            <a:extLst>
              <a:ext uri="{FF2B5EF4-FFF2-40B4-BE49-F238E27FC236}">
                <a16:creationId xmlns:a16="http://schemas.microsoft.com/office/drawing/2014/main" id="{7CEB6FE3-9DC1-4C99-80B3-EF8C89921430}"/>
              </a:ext>
            </a:extLst>
          </p:cNvPr>
          <p:cNvSpPr>
            <a:spLocks noGrp="1"/>
          </p:cNvSpPr>
          <p:nvPr>
            <p:ph type="sldNum" sz="quarter" idx="12"/>
          </p:nvPr>
        </p:nvSpPr>
        <p:spPr/>
        <p:txBody>
          <a:bodyPr/>
          <a:lstStyle/>
          <a:p>
            <a:fld id="{0F408A5D-059A-A247-8344-29C129C8EF29}" type="slidenum">
              <a:rPr lang="en-US" smtClean="0"/>
              <a:pPr/>
              <a:t>44</a:t>
            </a:fld>
            <a:endParaRPr lang="en-US" dirty="0"/>
          </a:p>
        </p:txBody>
      </p:sp>
    </p:spTree>
    <p:custDataLst>
      <p:tags r:id="rId1"/>
    </p:custDataLst>
    <p:extLst>
      <p:ext uri="{BB962C8B-B14F-4D97-AF65-F5344CB8AC3E}">
        <p14:creationId xmlns:p14="http://schemas.microsoft.com/office/powerpoint/2010/main" val="27699321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5318F-E603-4747-9CE8-A122850567DA}"/>
              </a:ext>
            </a:extLst>
          </p:cNvPr>
          <p:cNvSpPr>
            <a:spLocks noGrp="1"/>
          </p:cNvSpPr>
          <p:nvPr>
            <p:ph type="title"/>
          </p:nvPr>
        </p:nvSpPr>
        <p:spPr/>
        <p:txBody>
          <a:bodyPr/>
          <a:lstStyle/>
          <a:p>
            <a:r>
              <a:rPr lang="en-US" dirty="0"/>
              <a:t>Thank You</a:t>
            </a:r>
          </a:p>
        </p:txBody>
      </p:sp>
      <p:sp>
        <p:nvSpPr>
          <p:cNvPr id="3" name="Subtitle 2">
            <a:extLst>
              <a:ext uri="{FF2B5EF4-FFF2-40B4-BE49-F238E27FC236}">
                <a16:creationId xmlns:a16="http://schemas.microsoft.com/office/drawing/2014/main" id="{C430E904-21AF-B74A-9C4B-9810678F5243}"/>
              </a:ext>
            </a:extLst>
          </p:cNvPr>
          <p:cNvSpPr>
            <a:spLocks noGrp="1"/>
          </p:cNvSpPr>
          <p:nvPr>
            <p:ph type="subTitle" idx="1"/>
          </p:nvPr>
        </p:nvSpPr>
        <p:spPr/>
        <p:txBody>
          <a:bodyPr/>
          <a:lstStyle/>
          <a:p>
            <a:r>
              <a:rPr lang="en-US" dirty="0" err="1">
                <a:solidFill>
                  <a:schemeClr val="tx2"/>
                </a:solidFill>
              </a:rPr>
              <a:t>royalcollege.ca</a:t>
            </a:r>
            <a:r>
              <a:rPr lang="en-US" dirty="0">
                <a:solidFill>
                  <a:schemeClr val="tx2"/>
                </a:solidFill>
              </a:rPr>
              <a:t>  </a:t>
            </a:r>
            <a:r>
              <a:rPr lang="en-US" dirty="0">
                <a:solidFill>
                  <a:schemeClr val="accent5"/>
                </a:solidFill>
              </a:rPr>
              <a:t>•</a:t>
            </a:r>
            <a:r>
              <a:rPr lang="en-US" dirty="0">
                <a:solidFill>
                  <a:srgbClr val="00A3AD"/>
                </a:solidFill>
              </a:rPr>
              <a:t> </a:t>
            </a:r>
            <a:r>
              <a:rPr lang="en-US" dirty="0">
                <a:solidFill>
                  <a:schemeClr val="tx2"/>
                </a:solidFill>
              </a:rPr>
              <a:t> </a:t>
            </a:r>
            <a:r>
              <a:rPr lang="en-US" dirty="0" err="1">
                <a:solidFill>
                  <a:schemeClr val="tx2"/>
                </a:solidFill>
              </a:rPr>
              <a:t>collegeroyal.ca</a:t>
            </a:r>
            <a:endParaRPr lang="en-US" dirty="0">
              <a:solidFill>
                <a:schemeClr val="tx2"/>
              </a:solidFill>
            </a:endParaRPr>
          </a:p>
        </p:txBody>
      </p:sp>
    </p:spTree>
    <p:custDataLst>
      <p:tags r:id="rId1"/>
    </p:custDataLst>
    <p:extLst>
      <p:ext uri="{BB962C8B-B14F-4D97-AF65-F5344CB8AC3E}">
        <p14:creationId xmlns:p14="http://schemas.microsoft.com/office/powerpoint/2010/main" val="3218967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561AB-807F-43A1-9A57-975368820DF1}"/>
              </a:ext>
            </a:extLst>
          </p:cNvPr>
          <p:cNvSpPr>
            <a:spLocks noGrp="1"/>
          </p:cNvSpPr>
          <p:nvPr>
            <p:ph type="title"/>
          </p:nvPr>
        </p:nvSpPr>
        <p:spPr/>
        <p:txBody>
          <a:bodyPr>
            <a:normAutofit/>
          </a:bodyPr>
          <a:lstStyle/>
          <a:p>
            <a:r>
              <a:rPr lang="en-US" dirty="0"/>
              <a:t>Question for you …</a:t>
            </a:r>
          </a:p>
        </p:txBody>
      </p:sp>
      <p:sp>
        <p:nvSpPr>
          <p:cNvPr id="3" name="Content Placeholder 2">
            <a:extLst>
              <a:ext uri="{FF2B5EF4-FFF2-40B4-BE49-F238E27FC236}">
                <a16:creationId xmlns:a16="http://schemas.microsoft.com/office/drawing/2014/main" id="{CB0D9594-8377-42E4-A9BA-A809263C4168}"/>
              </a:ext>
            </a:extLst>
          </p:cNvPr>
          <p:cNvSpPr>
            <a:spLocks noGrp="1"/>
          </p:cNvSpPr>
          <p:nvPr>
            <p:ph idx="1"/>
          </p:nvPr>
        </p:nvSpPr>
        <p:spPr/>
        <p:txBody>
          <a:bodyPr/>
          <a:lstStyle/>
          <a:p>
            <a:pPr marL="0" indent="0">
              <a:buNone/>
            </a:pPr>
            <a:endParaRPr lang="en-US" dirty="0"/>
          </a:p>
          <a:p>
            <a:pPr marL="0" indent="0" algn="ctr">
              <a:buNone/>
            </a:pPr>
            <a:r>
              <a:rPr lang="en-US" sz="3200" dirty="0"/>
              <a:t>What excites you about setting up a competence committee?</a:t>
            </a:r>
          </a:p>
          <a:p>
            <a:pPr marL="0" indent="0" algn="ctr">
              <a:buNone/>
            </a:pPr>
            <a:r>
              <a:rPr lang="en-US" sz="3200" dirty="0"/>
              <a:t> </a:t>
            </a:r>
            <a:br>
              <a:rPr lang="en-US" sz="3200" dirty="0"/>
            </a:br>
            <a:r>
              <a:rPr lang="en-US" sz="3200" dirty="0"/>
              <a:t>What scares you?</a:t>
            </a:r>
          </a:p>
        </p:txBody>
      </p:sp>
    </p:spTree>
    <p:custDataLst>
      <p:tags r:id="rId1"/>
    </p:custDataLst>
    <p:extLst>
      <p:ext uri="{BB962C8B-B14F-4D97-AF65-F5344CB8AC3E}">
        <p14:creationId xmlns:p14="http://schemas.microsoft.com/office/powerpoint/2010/main" val="1194387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F9318-B609-E449-A3FF-8B7FB42EA617}"/>
              </a:ext>
            </a:extLst>
          </p:cNvPr>
          <p:cNvSpPr/>
          <p:nvPr/>
        </p:nvSpPr>
        <p:spPr>
          <a:xfrm>
            <a:off x="0" y="3674225"/>
            <a:ext cx="5081155"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E133A38E-6F39-4C49-A629-08810B48351C}"/>
              </a:ext>
            </a:extLst>
          </p:cNvPr>
          <p:cNvSpPr>
            <a:spLocks noGrp="1"/>
          </p:cNvSpPr>
          <p:nvPr>
            <p:ph type="title"/>
          </p:nvPr>
        </p:nvSpPr>
        <p:spPr/>
        <p:txBody>
          <a:bodyPr/>
          <a:lstStyle/>
          <a:p>
            <a:r>
              <a:rPr lang="en-US" dirty="0"/>
              <a:t>Why competence committees?</a:t>
            </a:r>
          </a:p>
        </p:txBody>
      </p:sp>
      <p:sp>
        <p:nvSpPr>
          <p:cNvPr id="6" name="Slide Number Placeholder 5">
            <a:extLst>
              <a:ext uri="{FF2B5EF4-FFF2-40B4-BE49-F238E27FC236}">
                <a16:creationId xmlns:a16="http://schemas.microsoft.com/office/drawing/2014/main" id="{8D4ED0F4-A8AF-CA46-B741-AAE8E38A6C35}"/>
              </a:ext>
            </a:extLst>
          </p:cNvPr>
          <p:cNvSpPr>
            <a:spLocks noGrp="1"/>
          </p:cNvSpPr>
          <p:nvPr>
            <p:ph type="sldNum" sz="quarter" idx="12"/>
          </p:nvPr>
        </p:nvSpPr>
        <p:spPr/>
        <p:txBody>
          <a:bodyPr/>
          <a:lstStyle/>
          <a:p>
            <a:fld id="{0F408A5D-059A-A247-8344-29C129C8EF29}" type="slidenum">
              <a:rPr lang="en-US" smtClean="0"/>
              <a:pPr/>
              <a:t>6</a:t>
            </a:fld>
            <a:endParaRPr lang="en-US" dirty="0"/>
          </a:p>
        </p:txBody>
      </p:sp>
    </p:spTree>
    <p:custDataLst>
      <p:tags r:id="rId1"/>
    </p:custDataLst>
    <p:extLst>
      <p:ext uri="{BB962C8B-B14F-4D97-AF65-F5344CB8AC3E}">
        <p14:creationId xmlns:p14="http://schemas.microsoft.com/office/powerpoint/2010/main" val="1349960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816EF9F-D05E-4AA1-9E64-05EF085DF9AE}"/>
              </a:ext>
            </a:extLst>
          </p:cNvPr>
          <p:cNvSpPr>
            <a:spLocks noGrp="1"/>
          </p:cNvSpPr>
          <p:nvPr>
            <p:ph idx="1"/>
          </p:nvPr>
        </p:nvSpPr>
        <p:spPr/>
        <p:txBody>
          <a:bodyPr/>
          <a:lstStyle/>
          <a:p>
            <a:pPr marL="0" indent="0" algn="ctr">
              <a:buNone/>
            </a:pPr>
            <a:endParaRPr lang="en-US" sz="48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4800" dirty="0">
                <a:latin typeface="Open Sans" panose="020B0606030504020204" pitchFamily="34" charset="0"/>
                <a:ea typeface="Open Sans" panose="020B0606030504020204" pitchFamily="34" charset="0"/>
                <a:cs typeface="Open Sans" panose="020B0606030504020204" pitchFamily="34" charset="0"/>
              </a:rPr>
              <a:t>Competence committees </a:t>
            </a:r>
          </a:p>
          <a:p>
            <a:pPr marL="0" indent="0" algn="ctr">
              <a:buNone/>
            </a:pPr>
            <a:r>
              <a:rPr lang="en-US" sz="4800" dirty="0">
                <a:latin typeface="Open Sans" panose="020B0606030504020204" pitchFamily="34" charset="0"/>
                <a:ea typeface="Open Sans" panose="020B0606030504020204" pitchFamily="34" charset="0"/>
                <a:cs typeface="Open Sans" panose="020B0606030504020204" pitchFamily="34" charset="0"/>
              </a:rPr>
              <a:t>are </a:t>
            </a:r>
            <a:r>
              <a:rPr lang="en-US" sz="4800" b="1" i="1" dirty="0">
                <a:latin typeface="Open Sans" panose="020B0606030504020204" pitchFamily="34" charset="0"/>
                <a:ea typeface="Open Sans" panose="020B0606030504020204" pitchFamily="34" charset="0"/>
                <a:cs typeface="Open Sans" panose="020B0606030504020204" pitchFamily="34" charset="0"/>
              </a:rPr>
              <a:t>KEY</a:t>
            </a:r>
            <a:r>
              <a:rPr lang="en-US" sz="4800" dirty="0">
                <a:latin typeface="Open Sans" panose="020B0606030504020204" pitchFamily="34" charset="0"/>
                <a:ea typeface="Open Sans" panose="020B0606030504020204" pitchFamily="34" charset="0"/>
                <a:cs typeface="Open Sans" panose="020B0606030504020204" pitchFamily="34" charset="0"/>
              </a:rPr>
              <a:t> to CBD!</a:t>
            </a:r>
            <a:endParaRPr lang="en-US" sz="4800" dirty="0"/>
          </a:p>
          <a:p>
            <a:pPr marL="0" indent="0" algn="ctr">
              <a:buNone/>
            </a:pPr>
            <a:endParaRPr lang="en-US" sz="4800" dirty="0"/>
          </a:p>
        </p:txBody>
      </p:sp>
    </p:spTree>
    <p:custDataLst>
      <p:tags r:id="rId1"/>
    </p:custDataLst>
    <p:extLst>
      <p:ext uri="{BB962C8B-B14F-4D97-AF65-F5344CB8AC3E}">
        <p14:creationId xmlns:p14="http://schemas.microsoft.com/office/powerpoint/2010/main" val="960899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8C1E02C-0786-4D17-9DE9-63CA7F4961C8}"/>
              </a:ext>
            </a:extLst>
          </p:cNvPr>
          <p:cNvGraphicFramePr>
            <a:graphicFrameLocks noGrp="1"/>
          </p:cNvGraphicFramePr>
          <p:nvPr>
            <p:ph idx="1"/>
            <p:extLst>
              <p:ext uri="{D42A27DB-BD31-4B8C-83A1-F6EECF244321}">
                <p14:modId xmlns:p14="http://schemas.microsoft.com/office/powerpoint/2010/main" val="3398040143"/>
              </p:ext>
            </p:extLst>
          </p:nvPr>
        </p:nvGraphicFramePr>
        <p:xfrm>
          <a:off x="331077" y="299545"/>
          <a:ext cx="11729544" cy="61933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199531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4ECA-AE92-45DC-8DB7-B1DE464C6DAB}"/>
              </a:ext>
            </a:extLst>
          </p:cNvPr>
          <p:cNvSpPr>
            <a:spLocks noGrp="1"/>
          </p:cNvSpPr>
          <p:nvPr>
            <p:ph type="title"/>
          </p:nvPr>
        </p:nvSpPr>
        <p:spPr/>
        <p:txBody>
          <a:bodyPr/>
          <a:lstStyle/>
          <a:p>
            <a:r>
              <a:rPr lang="en-US" dirty="0"/>
              <a:t>Are EPA assessments trustworthy?</a:t>
            </a:r>
          </a:p>
        </p:txBody>
      </p:sp>
      <p:sp>
        <p:nvSpPr>
          <p:cNvPr id="87" name="Content Placeholder 86">
            <a:extLst>
              <a:ext uri="{FF2B5EF4-FFF2-40B4-BE49-F238E27FC236}">
                <a16:creationId xmlns:a16="http://schemas.microsoft.com/office/drawing/2014/main" id="{A74876B7-13EB-49AD-B8E1-AEC0D5FE8226}"/>
              </a:ext>
            </a:extLst>
          </p:cNvPr>
          <p:cNvSpPr>
            <a:spLocks noGrp="1"/>
          </p:cNvSpPr>
          <p:nvPr>
            <p:ph idx="1"/>
          </p:nvPr>
        </p:nvSpPr>
        <p:spPr/>
        <p:txBody>
          <a:bodyPr/>
          <a:lstStyle/>
          <a:p>
            <a:pPr>
              <a:buFont typeface="Wingdings" panose="05000000000000000000" pitchFamily="2" charset="2"/>
              <a:buChar char="ü"/>
            </a:pPr>
            <a:r>
              <a:rPr lang="en-US" dirty="0"/>
              <a:t>More data points = high reliability</a:t>
            </a:r>
          </a:p>
          <a:p>
            <a:pPr>
              <a:buFont typeface="Wingdings" panose="05000000000000000000" pitchFamily="2" charset="2"/>
              <a:buChar char="ü"/>
            </a:pPr>
            <a:r>
              <a:rPr lang="en-US" dirty="0"/>
              <a:t>Authentic, bedside, observed = better validity</a:t>
            </a:r>
          </a:p>
          <a:p>
            <a:pPr>
              <a:buFont typeface="Wingdings" panose="05000000000000000000" pitchFamily="2" charset="2"/>
              <a:buChar char="ü"/>
            </a:pPr>
            <a:r>
              <a:rPr lang="en-US" dirty="0"/>
              <a:t>Specific = better practicality</a:t>
            </a:r>
          </a:p>
          <a:p>
            <a:pPr>
              <a:buFont typeface="Wingdings" panose="05000000000000000000" pitchFamily="2" charset="2"/>
              <a:buChar char="ü"/>
            </a:pPr>
            <a:r>
              <a:rPr lang="en-US" dirty="0"/>
              <a:t>Synthesis of many observations by a group of experts = sweet spot (more defensible)</a:t>
            </a:r>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258229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xNtPFWc2"/>
  <p:tag name="ARTICULATE_SLIDE_COUNT" val="4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yal College">
      <a:dk1>
        <a:sysClr val="windowText" lastClr="000000"/>
      </a:dk1>
      <a:lt1>
        <a:srgbClr val="FFFFFF"/>
      </a:lt1>
      <a:dk2>
        <a:srgbClr val="003A5B"/>
      </a:dk2>
      <a:lt2>
        <a:srgbClr val="E7E6E6"/>
      </a:lt2>
      <a:accent1>
        <a:srgbClr val="007680"/>
      </a:accent1>
      <a:accent2>
        <a:srgbClr val="4B4F54"/>
      </a:accent2>
      <a:accent3>
        <a:srgbClr val="9A3324"/>
      </a:accent3>
      <a:accent4>
        <a:srgbClr val="FFCD00"/>
      </a:accent4>
      <a:accent5>
        <a:srgbClr val="00A3AD"/>
      </a:accent5>
      <a:accent6>
        <a:srgbClr val="671E75"/>
      </a:accent6>
      <a:hlink>
        <a:srgbClr val="003B5C"/>
      </a:hlink>
      <a:folHlink>
        <a:srgbClr val="0076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22712</TotalTime>
  <Words>6014</Words>
  <Application>Microsoft Office PowerPoint</Application>
  <PresentationFormat>Widescreen</PresentationFormat>
  <Paragraphs>523</Paragraphs>
  <Slides>45</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Courier New</vt:lpstr>
      <vt:lpstr>Open Sans</vt:lpstr>
      <vt:lpstr>System Font Regular</vt:lpstr>
      <vt:lpstr>Wingdings</vt:lpstr>
      <vt:lpstr>Office Theme</vt:lpstr>
      <vt:lpstr>Introduction to Competence Committees</vt:lpstr>
      <vt:lpstr>Contributors</vt:lpstr>
      <vt:lpstr>Disclosure</vt:lpstr>
      <vt:lpstr>Learning Objectives</vt:lpstr>
      <vt:lpstr>Question for you …</vt:lpstr>
      <vt:lpstr>Why competence committees?</vt:lpstr>
      <vt:lpstr>PowerPoint Presentation</vt:lpstr>
      <vt:lpstr>PowerPoint Presentation</vt:lpstr>
      <vt:lpstr>Are EPA assessments trustworthy?</vt:lpstr>
      <vt:lpstr>PowerPoint Presentation</vt:lpstr>
      <vt:lpstr>Multiple observers</vt:lpstr>
      <vt:lpstr>The role of the competence committee</vt:lpstr>
      <vt:lpstr>PowerPoint Presentation</vt:lpstr>
      <vt:lpstr>What do the competence committee do?</vt:lpstr>
      <vt:lpstr>Developmental Model (not there … yet)</vt:lpstr>
      <vt:lpstr> How does it fit together?</vt:lpstr>
      <vt:lpstr>CC Decisions vs. Recommendations</vt:lpstr>
      <vt:lpstr>The role of the RPC</vt:lpstr>
      <vt:lpstr>Differentiating roles</vt:lpstr>
      <vt:lpstr>Setting up a competence committee</vt:lpstr>
      <vt:lpstr>How does your program set up a competence committee?</vt:lpstr>
      <vt:lpstr>Membership – Getting the Right Mix</vt:lpstr>
      <vt:lpstr>PowerPoint Presentation</vt:lpstr>
      <vt:lpstr>Communication</vt:lpstr>
      <vt:lpstr>Communication to RPC</vt:lpstr>
      <vt:lpstr>PowerPoint Presentation</vt:lpstr>
      <vt:lpstr>Communication to residents and PGME</vt:lpstr>
      <vt:lpstr>Assessment CULTURE </vt:lpstr>
      <vt:lpstr>The basics of running competence committee meetings</vt:lpstr>
      <vt:lpstr>Competence Committee details</vt:lpstr>
      <vt:lpstr>Competence Committee details (cont’d)</vt:lpstr>
      <vt:lpstr>PowerPoint Presentation</vt:lpstr>
      <vt:lpstr>Competence committee reporting</vt:lpstr>
      <vt:lpstr>Standard Operating Procedures</vt:lpstr>
      <vt:lpstr>The basics of making decisions</vt:lpstr>
      <vt:lpstr>“Wisdom of the crowd”</vt:lpstr>
      <vt:lpstr>Basic committee principles</vt:lpstr>
      <vt:lpstr>Recommended papers</vt:lpstr>
      <vt:lpstr>Mitigating groupthink</vt:lpstr>
      <vt:lpstr>Monitor for cognitive biases</vt:lpstr>
      <vt:lpstr>Preparing the committee</vt:lpstr>
      <vt:lpstr>Mock cases:  Jason Smith</vt:lpstr>
      <vt:lpstr>Take Home Messages</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Monique Ong</dc:creator>
  <cp:lastModifiedBy>Murphy, April</cp:lastModifiedBy>
  <cp:revision>296</cp:revision>
  <cp:lastPrinted>2020-01-30T14:31:53Z</cp:lastPrinted>
  <dcterms:created xsi:type="dcterms:W3CDTF">2018-08-09T17:14:48Z</dcterms:created>
  <dcterms:modified xsi:type="dcterms:W3CDTF">2020-08-20T19:45:31Z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170FA588-94D0-4EEB-9F59-E14BCAE87157</vt:lpwstr>
  </property>
  <property fmtid="{D5CDD505-2E9C-101B-9397-08002B2CF9AE}" pid="3" name="ArticulatePath">
    <vt:lpwstr>Introduction to Competence Committees_v1 Jan 2020</vt:lpwstr>
  </property>
</Properties>
</file>