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sldIdLst>
    <p:sldId id="272" r:id="rId2"/>
    <p:sldId id="274" r:id="rId3"/>
    <p:sldId id="273" r:id="rId4"/>
    <p:sldId id="276" r:id="rId5"/>
    <p:sldId id="278" r:id="rId6"/>
    <p:sldId id="279" r:id="rId7"/>
    <p:sldId id="280" r:id="rId8"/>
    <p:sldId id="282" r:id="rId9"/>
    <p:sldId id="284" r:id="rId10"/>
    <p:sldId id="285" r:id="rId11"/>
    <p:sldId id="286" r:id="rId12"/>
    <p:sldId id="287" r:id="rId13"/>
    <p:sldId id="289" r:id="rId14"/>
    <p:sldId id="290" r:id="rId15"/>
    <p:sldId id="331" r:id="rId16"/>
    <p:sldId id="307" r:id="rId17"/>
    <p:sldId id="308" r:id="rId18"/>
    <p:sldId id="309" r:id="rId19"/>
    <p:sldId id="310" r:id="rId20"/>
    <p:sldId id="311" r:id="rId21"/>
    <p:sldId id="312" r:id="rId22"/>
    <p:sldId id="313" r:id="rId23"/>
    <p:sldId id="314" r:id="rId24"/>
    <p:sldId id="315" r:id="rId25"/>
    <p:sldId id="299" r:id="rId26"/>
    <p:sldId id="332" r:id="rId27"/>
    <p:sldId id="318" r:id="rId28"/>
    <p:sldId id="319" r:id="rId29"/>
    <p:sldId id="320" r:id="rId30"/>
    <p:sldId id="321" r:id="rId31"/>
    <p:sldId id="322" r:id="rId32"/>
    <p:sldId id="323" r:id="rId33"/>
    <p:sldId id="324" r:id="rId34"/>
    <p:sldId id="325" r:id="rId35"/>
    <p:sldId id="326" r:id="rId36"/>
    <p:sldId id="327" r:id="rId37"/>
    <p:sldId id="328" r:id="rId38"/>
    <p:sldId id="334" r:id="rId39"/>
    <p:sldId id="333" r:id="rId40"/>
    <p:sldId id="335" r:id="rId41"/>
    <p:sldId id="271"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rphy, April" initials="M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A5B"/>
    <a:srgbClr val="00A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9" autoAdjust="0"/>
    <p:restoredTop sz="58910" autoAdjust="0"/>
  </p:normalViewPr>
  <p:slideViewPr>
    <p:cSldViewPr snapToGrid="0" snapToObjects="1">
      <p:cViewPr varScale="1">
        <p:scale>
          <a:sx n="40" d="100"/>
          <a:sy n="40" d="100"/>
        </p:scale>
        <p:origin x="1440" y="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1" d="100"/>
          <a:sy n="51" d="100"/>
        </p:scale>
        <p:origin x="269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2A1BB7-BB98-43F3-9B73-55FC1CA79F37}" type="doc">
      <dgm:prSet loTypeId="urn:microsoft.com/office/officeart/2011/layout/InterconnectedBlockProcess" loCatId="process" qsTypeId="urn:microsoft.com/office/officeart/2005/8/quickstyle/3d3" qsCatId="3D" csTypeId="urn:microsoft.com/office/officeart/2005/8/colors/accent1_2" csCatId="accent1" phldr="1"/>
      <dgm:spPr/>
      <dgm:t>
        <a:bodyPr/>
        <a:lstStyle/>
        <a:p>
          <a:endParaRPr lang="en-US"/>
        </a:p>
      </dgm:t>
    </dgm:pt>
    <dgm:pt modelId="{3A6CDBC8-8468-4896-976A-91309F828596}">
      <dgm:prSet phldrT="[Text]"/>
      <dgm:spPr/>
      <dgm:t>
        <a:bodyPr/>
        <a:lstStyle/>
        <a:p>
          <a:r>
            <a:rPr lang="en-US" dirty="0"/>
            <a:t>Judgement</a:t>
          </a:r>
        </a:p>
      </dgm:t>
    </dgm:pt>
    <dgm:pt modelId="{28C2EF7A-0172-459E-9F45-58C773CBE084}" type="parTrans" cxnId="{014BD238-A79D-4496-98B7-AA56EC788C8F}">
      <dgm:prSet/>
      <dgm:spPr/>
      <dgm:t>
        <a:bodyPr/>
        <a:lstStyle/>
        <a:p>
          <a:endParaRPr lang="en-US"/>
        </a:p>
      </dgm:t>
    </dgm:pt>
    <dgm:pt modelId="{FADB40EC-0724-4EA9-AD65-416ED7DEFED2}" type="sibTrans" cxnId="{014BD238-A79D-4496-98B7-AA56EC788C8F}">
      <dgm:prSet/>
      <dgm:spPr/>
      <dgm:t>
        <a:bodyPr/>
        <a:lstStyle/>
        <a:p>
          <a:endParaRPr lang="en-US"/>
        </a:p>
      </dgm:t>
    </dgm:pt>
    <dgm:pt modelId="{C056E6D1-29AA-41DF-A4F5-7153E5852910}">
      <dgm:prSet phldrT="[Text]" custT="1"/>
      <dgm:spPr/>
      <dgm:t>
        <a:bodyPr/>
        <a:lstStyle/>
        <a:p>
          <a:pPr marL="0" lvl="0" algn="r" defTabSz="800100">
            <a:lnSpc>
              <a:spcPct val="90000"/>
            </a:lnSpc>
            <a:spcBef>
              <a:spcPct val="0"/>
            </a:spcBef>
            <a:spcAft>
              <a:spcPct val="35000"/>
            </a:spcAft>
            <a:buNone/>
          </a:pPr>
          <a:endParaRPr lang="en-US" sz="1800" dirty="0"/>
        </a:p>
        <a:p>
          <a:pPr marL="0" lvl="0" algn="ctr" defTabSz="800100">
            <a:lnSpc>
              <a:spcPct val="90000"/>
            </a:lnSpc>
            <a:spcBef>
              <a:spcPct val="0"/>
            </a:spcBef>
            <a:spcAft>
              <a:spcPct val="35000"/>
            </a:spcAft>
            <a:buNone/>
          </a:pPr>
          <a:r>
            <a:rPr lang="en-US" sz="1800" dirty="0"/>
            <a:t>Deciding on success, progression and graduation</a:t>
          </a:r>
        </a:p>
        <a:p>
          <a:pPr marL="0" lvl="0" algn="r" defTabSz="800100">
            <a:lnSpc>
              <a:spcPct val="90000"/>
            </a:lnSpc>
            <a:spcBef>
              <a:spcPct val="0"/>
            </a:spcBef>
            <a:spcAft>
              <a:spcPct val="35000"/>
            </a:spcAft>
            <a:buNone/>
          </a:pPr>
          <a:endParaRPr lang="en-US" sz="1800" dirty="0"/>
        </a:p>
      </dgm:t>
    </dgm:pt>
    <dgm:pt modelId="{2E3CED02-736D-44BE-BAF5-9A52ACF7E808}" type="parTrans" cxnId="{F3A2F2C9-88CF-45A7-BF28-73104E749C34}">
      <dgm:prSet/>
      <dgm:spPr/>
      <dgm:t>
        <a:bodyPr/>
        <a:lstStyle/>
        <a:p>
          <a:endParaRPr lang="en-US"/>
        </a:p>
      </dgm:t>
    </dgm:pt>
    <dgm:pt modelId="{8F73F632-306A-4D27-BA54-BFBCBFF403D1}" type="sibTrans" cxnId="{F3A2F2C9-88CF-45A7-BF28-73104E749C34}">
      <dgm:prSet/>
      <dgm:spPr/>
      <dgm:t>
        <a:bodyPr/>
        <a:lstStyle/>
        <a:p>
          <a:endParaRPr lang="en-US"/>
        </a:p>
      </dgm:t>
    </dgm:pt>
    <dgm:pt modelId="{15BA7B79-BF14-4D14-B1F7-7768B8896E73}">
      <dgm:prSet phldrT="[Text]"/>
      <dgm:spPr/>
      <dgm:t>
        <a:bodyPr/>
        <a:lstStyle/>
        <a:p>
          <a:r>
            <a:rPr lang="en-US" dirty="0"/>
            <a:t>Dissemination</a:t>
          </a:r>
        </a:p>
      </dgm:t>
    </dgm:pt>
    <dgm:pt modelId="{B6436BB2-690B-4A13-BE8D-C9EE53DF49C0}" type="parTrans" cxnId="{5E2A76DF-002F-4553-A728-4B9ACA7D16CC}">
      <dgm:prSet/>
      <dgm:spPr/>
      <dgm:t>
        <a:bodyPr/>
        <a:lstStyle/>
        <a:p>
          <a:endParaRPr lang="en-US"/>
        </a:p>
      </dgm:t>
    </dgm:pt>
    <dgm:pt modelId="{0E7FB1FB-5C3D-437B-BFC6-9057BA1D74F4}" type="sibTrans" cxnId="{5E2A76DF-002F-4553-A728-4B9ACA7D16CC}">
      <dgm:prSet/>
      <dgm:spPr/>
      <dgm:t>
        <a:bodyPr/>
        <a:lstStyle/>
        <a:p>
          <a:endParaRPr lang="en-US"/>
        </a:p>
      </dgm:t>
    </dgm:pt>
    <dgm:pt modelId="{8C343A78-8187-4635-BFA8-D322E26E7425}">
      <dgm:prSet phldrT="[Text]" custT="1"/>
      <dgm:spPr/>
      <dgm:t>
        <a:bodyPr/>
        <a:lstStyle/>
        <a:p>
          <a:pPr algn="r"/>
          <a:endParaRPr lang="en-US" sz="1800" dirty="0"/>
        </a:p>
        <a:p>
          <a:pPr algn="ctr"/>
          <a:r>
            <a:rPr lang="en-US" sz="1800" dirty="0"/>
            <a:t>Ratifying CC judgements, dissemination to residents, &amp; reporting  to RCPSC</a:t>
          </a:r>
        </a:p>
        <a:p>
          <a:pPr algn="ctr"/>
          <a:endParaRPr lang="en-US" sz="1800" dirty="0"/>
        </a:p>
        <a:p>
          <a:pPr algn="ctr"/>
          <a:endParaRPr lang="en-US" sz="1800" dirty="0"/>
        </a:p>
      </dgm:t>
    </dgm:pt>
    <dgm:pt modelId="{0ADEEFE8-2BB5-46BE-A7BC-5FD022138EDF}" type="parTrans" cxnId="{E7C41F51-1127-49EC-93D0-05C826F8A6B1}">
      <dgm:prSet/>
      <dgm:spPr/>
      <dgm:t>
        <a:bodyPr/>
        <a:lstStyle/>
        <a:p>
          <a:endParaRPr lang="en-US"/>
        </a:p>
      </dgm:t>
    </dgm:pt>
    <dgm:pt modelId="{24A9C5BB-62D9-4506-B0A2-18423C707D98}" type="sibTrans" cxnId="{E7C41F51-1127-49EC-93D0-05C826F8A6B1}">
      <dgm:prSet/>
      <dgm:spPr/>
      <dgm:t>
        <a:bodyPr/>
        <a:lstStyle/>
        <a:p>
          <a:endParaRPr lang="en-US"/>
        </a:p>
      </dgm:t>
    </dgm:pt>
    <dgm:pt modelId="{8F9C4267-34A0-4BA5-A813-FBBE3753D809}">
      <dgm:prSet/>
      <dgm:spPr/>
      <dgm:t>
        <a:bodyPr/>
        <a:lstStyle/>
        <a:p>
          <a:r>
            <a:rPr lang="en-US" dirty="0"/>
            <a:t>Synthesis</a:t>
          </a:r>
        </a:p>
      </dgm:t>
    </dgm:pt>
    <dgm:pt modelId="{84820A88-117A-455A-BBB8-E894AB5906F2}" type="parTrans" cxnId="{7A2130BD-DE94-4FB5-BF83-0460D394CB97}">
      <dgm:prSet/>
      <dgm:spPr/>
      <dgm:t>
        <a:bodyPr/>
        <a:lstStyle/>
        <a:p>
          <a:endParaRPr lang="en-US"/>
        </a:p>
      </dgm:t>
    </dgm:pt>
    <dgm:pt modelId="{FCF10110-D1DC-4D81-AE3E-EC29B3331A20}" type="sibTrans" cxnId="{7A2130BD-DE94-4FB5-BF83-0460D394CB97}">
      <dgm:prSet/>
      <dgm:spPr/>
      <dgm:t>
        <a:bodyPr/>
        <a:lstStyle/>
        <a:p>
          <a:endParaRPr lang="en-US"/>
        </a:p>
      </dgm:t>
    </dgm:pt>
    <dgm:pt modelId="{DC3399EE-0A07-462E-B474-F82A3C99FB05}">
      <dgm:prSet/>
      <dgm:spPr/>
      <dgm:t>
        <a:bodyPr/>
        <a:lstStyle/>
        <a:p>
          <a:r>
            <a:rPr lang="en-US" dirty="0"/>
            <a:t>Secondary Analysis</a:t>
          </a:r>
        </a:p>
      </dgm:t>
    </dgm:pt>
    <dgm:pt modelId="{D7483E08-B4F3-4188-A5BF-68F2E630321F}" type="parTrans" cxnId="{19D98685-29B4-4826-A3AB-C3293E9CF759}">
      <dgm:prSet/>
      <dgm:spPr/>
      <dgm:t>
        <a:bodyPr/>
        <a:lstStyle/>
        <a:p>
          <a:endParaRPr lang="en-US"/>
        </a:p>
      </dgm:t>
    </dgm:pt>
    <dgm:pt modelId="{02C443FC-B9A1-4A5D-902F-2678D7EE7586}" type="sibTrans" cxnId="{19D98685-29B4-4826-A3AB-C3293E9CF759}">
      <dgm:prSet/>
      <dgm:spPr/>
      <dgm:t>
        <a:bodyPr/>
        <a:lstStyle/>
        <a:p>
          <a:endParaRPr lang="en-US"/>
        </a:p>
      </dgm:t>
    </dgm:pt>
    <dgm:pt modelId="{121283D7-3394-4176-B24D-EF859AC92276}">
      <dgm:prSet phldrT="[Text]"/>
      <dgm:spPr/>
      <dgm:t>
        <a:bodyPr/>
        <a:lstStyle/>
        <a:p>
          <a:r>
            <a:rPr lang="en-US" dirty="0"/>
            <a:t>Aggregation</a:t>
          </a:r>
        </a:p>
      </dgm:t>
    </dgm:pt>
    <dgm:pt modelId="{28563ED7-038F-44C9-A748-B52576471FD1}" type="sibTrans" cxnId="{E319E513-372B-4F51-91ED-683D271AE153}">
      <dgm:prSet/>
      <dgm:spPr/>
      <dgm:t>
        <a:bodyPr/>
        <a:lstStyle/>
        <a:p>
          <a:endParaRPr lang="en-US"/>
        </a:p>
      </dgm:t>
    </dgm:pt>
    <dgm:pt modelId="{C54EE311-2D64-403F-9125-91FDCE603CFF}" type="parTrans" cxnId="{E319E513-372B-4F51-91ED-683D271AE153}">
      <dgm:prSet/>
      <dgm:spPr/>
      <dgm:t>
        <a:bodyPr/>
        <a:lstStyle/>
        <a:p>
          <a:endParaRPr lang="en-US"/>
        </a:p>
      </dgm:t>
    </dgm:pt>
    <dgm:pt modelId="{A4863110-487F-4A57-8C53-F66EEDC307B7}">
      <dgm:prSet phldrT="[Text]" custT="1"/>
      <dgm:spPr/>
      <dgm:t>
        <a:bodyPr/>
        <a:lstStyle/>
        <a:p>
          <a:pPr algn="ctr"/>
          <a:endParaRPr lang="en-US" sz="1800" dirty="0"/>
        </a:p>
        <a:p>
          <a:pPr algn="ctr"/>
          <a:r>
            <a:rPr lang="en-US" sz="1800" dirty="0"/>
            <a:t>Collection of all resident assessment data in a usable way</a:t>
          </a:r>
        </a:p>
        <a:p>
          <a:pPr algn="ctr"/>
          <a:r>
            <a:rPr lang="en-US" sz="1800" dirty="0"/>
            <a:t>Develop own learning plan</a:t>
          </a:r>
        </a:p>
      </dgm:t>
    </dgm:pt>
    <dgm:pt modelId="{4C9DB9D3-0217-43C6-9F19-B05127CA1417}" type="sibTrans" cxnId="{32C5D897-1816-48DA-AA14-BF1DBF26975D}">
      <dgm:prSet/>
      <dgm:spPr/>
      <dgm:t>
        <a:bodyPr/>
        <a:lstStyle/>
        <a:p>
          <a:endParaRPr lang="en-US"/>
        </a:p>
      </dgm:t>
    </dgm:pt>
    <dgm:pt modelId="{3F770A36-95CF-4D88-87D5-A944688BEF93}" type="parTrans" cxnId="{32C5D897-1816-48DA-AA14-BF1DBF26975D}">
      <dgm:prSet/>
      <dgm:spPr/>
      <dgm:t>
        <a:bodyPr/>
        <a:lstStyle/>
        <a:p>
          <a:endParaRPr lang="en-US"/>
        </a:p>
      </dgm:t>
    </dgm:pt>
    <dgm:pt modelId="{F097A816-8B87-414E-BCBC-B23F88BD46AB}">
      <dgm:prSet custT="1"/>
      <dgm:spPr/>
      <dgm:t>
        <a:bodyPr/>
        <a:lstStyle/>
        <a:p>
          <a:pPr algn="ctr"/>
          <a:endParaRPr lang="en-US" sz="1800" dirty="0">
            <a:solidFill>
              <a:srgbClr val="FF0000"/>
            </a:solidFill>
          </a:endParaRPr>
        </a:p>
        <a:p>
          <a:pPr algn="ctr"/>
          <a:r>
            <a:rPr lang="en-US" sz="1800" b="1" dirty="0">
              <a:solidFill>
                <a:srgbClr val="003A5B"/>
              </a:solidFill>
            </a:rPr>
            <a:t>PA/Resident</a:t>
          </a:r>
        </a:p>
      </dgm:t>
    </dgm:pt>
    <dgm:pt modelId="{656C6312-E31F-44A0-B087-8B3611BBC60D}" type="parTrans" cxnId="{E9A26725-461B-4201-BE1A-EB6B371C1020}">
      <dgm:prSet/>
      <dgm:spPr/>
      <dgm:t>
        <a:bodyPr/>
        <a:lstStyle/>
        <a:p>
          <a:endParaRPr lang="en-US"/>
        </a:p>
      </dgm:t>
    </dgm:pt>
    <dgm:pt modelId="{8B4BCBE6-1AE9-49A0-9EDB-8248DA886CE9}" type="sibTrans" cxnId="{E9A26725-461B-4201-BE1A-EB6B371C1020}">
      <dgm:prSet/>
      <dgm:spPr/>
      <dgm:t>
        <a:bodyPr/>
        <a:lstStyle/>
        <a:p>
          <a:endParaRPr lang="en-US"/>
        </a:p>
      </dgm:t>
    </dgm:pt>
    <dgm:pt modelId="{65528FF5-F6B3-422D-8372-F844AF7BB781}">
      <dgm:prSet custT="1"/>
      <dgm:spPr/>
      <dgm:t>
        <a:bodyPr/>
        <a:lstStyle/>
        <a:p>
          <a:pPr algn="ctr"/>
          <a:endParaRPr lang="en-US" sz="1800" dirty="0"/>
        </a:p>
        <a:p>
          <a:pPr algn="ctr"/>
          <a:r>
            <a:rPr lang="en-US" sz="1800" dirty="0"/>
            <a:t>Taking big data, summarizing and adding context</a:t>
          </a:r>
        </a:p>
        <a:p>
          <a:pPr algn="ctr"/>
          <a:endParaRPr lang="en-US" sz="1800" dirty="0"/>
        </a:p>
        <a:p>
          <a:pPr algn="ctr"/>
          <a:endParaRPr lang="en-US" sz="1800" dirty="0"/>
        </a:p>
      </dgm:t>
    </dgm:pt>
    <dgm:pt modelId="{02F463DA-9E6C-43E2-9D76-AA7B2B4F516A}" type="parTrans" cxnId="{57CEDB31-D751-4888-8A1B-23D8BB51CEC9}">
      <dgm:prSet/>
      <dgm:spPr/>
      <dgm:t>
        <a:bodyPr/>
        <a:lstStyle/>
        <a:p>
          <a:endParaRPr lang="en-US"/>
        </a:p>
      </dgm:t>
    </dgm:pt>
    <dgm:pt modelId="{A8CE6805-8A2D-44F8-9AF4-15EA77B9FE9D}" type="sibTrans" cxnId="{57CEDB31-D751-4888-8A1B-23D8BB51CEC9}">
      <dgm:prSet/>
      <dgm:spPr/>
      <dgm:t>
        <a:bodyPr/>
        <a:lstStyle/>
        <a:p>
          <a:endParaRPr lang="en-US"/>
        </a:p>
      </dgm:t>
    </dgm:pt>
    <dgm:pt modelId="{1BF454FD-D968-416C-A1D9-F59F4E2D2F51}">
      <dgm:prSet custT="1"/>
      <dgm:spPr/>
      <dgm:t>
        <a:bodyPr/>
        <a:lstStyle/>
        <a:p>
          <a:pPr algn="r"/>
          <a:endParaRPr lang="en-US" sz="1800" dirty="0"/>
        </a:p>
      </dgm:t>
    </dgm:pt>
    <dgm:pt modelId="{B0A2E8DD-8941-4405-8DBC-737C249ABBDE}" type="parTrans" cxnId="{1091A870-F80E-48D8-9EAB-E469BF174EE1}">
      <dgm:prSet/>
      <dgm:spPr/>
      <dgm:t>
        <a:bodyPr/>
        <a:lstStyle/>
        <a:p>
          <a:endParaRPr lang="en-US"/>
        </a:p>
      </dgm:t>
    </dgm:pt>
    <dgm:pt modelId="{D679EF25-8777-48B9-8FB2-0C38375C163A}" type="sibTrans" cxnId="{1091A870-F80E-48D8-9EAB-E469BF174EE1}">
      <dgm:prSet/>
      <dgm:spPr/>
      <dgm:t>
        <a:bodyPr/>
        <a:lstStyle/>
        <a:p>
          <a:endParaRPr lang="en-US"/>
        </a:p>
      </dgm:t>
    </dgm:pt>
    <dgm:pt modelId="{8677E522-8C1B-4425-BEEA-FBDD8EE6CEEB}">
      <dgm:prSet custT="1"/>
      <dgm:spPr/>
      <dgm:t>
        <a:bodyPr/>
        <a:lstStyle/>
        <a:p>
          <a:pPr algn="ctr"/>
          <a:r>
            <a:rPr lang="en-US" sz="1800" b="1" dirty="0">
              <a:solidFill>
                <a:srgbClr val="003A5B"/>
              </a:solidFill>
            </a:rPr>
            <a:t>Primary File Reviewer</a:t>
          </a:r>
        </a:p>
      </dgm:t>
    </dgm:pt>
    <dgm:pt modelId="{4EFF4E1F-0CFE-4537-8BDC-4C25B5DFBA5C}" type="parTrans" cxnId="{D66EBDCB-E53A-4F57-A31E-18497ABD5CDF}">
      <dgm:prSet/>
      <dgm:spPr/>
      <dgm:t>
        <a:bodyPr/>
        <a:lstStyle/>
        <a:p>
          <a:endParaRPr lang="en-US"/>
        </a:p>
      </dgm:t>
    </dgm:pt>
    <dgm:pt modelId="{05F82A4F-A92F-41A0-BA27-EE1519BA8FD8}" type="sibTrans" cxnId="{D66EBDCB-E53A-4F57-A31E-18497ABD5CDF}">
      <dgm:prSet/>
      <dgm:spPr/>
      <dgm:t>
        <a:bodyPr/>
        <a:lstStyle/>
        <a:p>
          <a:endParaRPr lang="en-US"/>
        </a:p>
      </dgm:t>
    </dgm:pt>
    <dgm:pt modelId="{FA13BFCD-43DE-4A24-8D5F-9F25F19A8A30}">
      <dgm:prSet custT="1"/>
      <dgm:spPr/>
      <dgm:t>
        <a:bodyPr/>
        <a:lstStyle/>
        <a:p>
          <a:pPr algn="ctr"/>
          <a:r>
            <a:rPr lang="en-US" sz="1800" dirty="0"/>
            <a:t>Presentation and discussion</a:t>
          </a:r>
        </a:p>
        <a:p>
          <a:pPr algn="ctr"/>
          <a:endParaRPr lang="en-US" sz="1800" dirty="0"/>
        </a:p>
        <a:p>
          <a:pPr algn="ctr"/>
          <a:endParaRPr lang="en-US" sz="1800" dirty="0"/>
        </a:p>
        <a:p>
          <a:pPr algn="ctr"/>
          <a:endParaRPr lang="en-US" sz="1800" dirty="0"/>
        </a:p>
      </dgm:t>
    </dgm:pt>
    <dgm:pt modelId="{14EC27E6-B910-4231-9DC0-2B588FD4531B}" type="parTrans" cxnId="{21F51A03-9705-4D87-979E-3B86FE81D266}">
      <dgm:prSet/>
      <dgm:spPr/>
      <dgm:t>
        <a:bodyPr/>
        <a:lstStyle/>
        <a:p>
          <a:endParaRPr lang="en-US"/>
        </a:p>
      </dgm:t>
    </dgm:pt>
    <dgm:pt modelId="{087C5601-7096-43F7-AAB4-3D93AF3CA86B}" type="sibTrans" cxnId="{21F51A03-9705-4D87-979E-3B86FE81D266}">
      <dgm:prSet/>
      <dgm:spPr/>
      <dgm:t>
        <a:bodyPr/>
        <a:lstStyle/>
        <a:p>
          <a:endParaRPr lang="en-US"/>
        </a:p>
      </dgm:t>
    </dgm:pt>
    <dgm:pt modelId="{3CB51470-C8E3-4C92-8D30-6404F1B18975}">
      <dgm:prSet custT="1"/>
      <dgm:spPr/>
      <dgm:t>
        <a:bodyPr/>
        <a:lstStyle/>
        <a:p>
          <a:pPr algn="ctr"/>
          <a:r>
            <a:rPr lang="en-US" sz="1800" b="1" dirty="0">
              <a:solidFill>
                <a:srgbClr val="003A5B"/>
              </a:solidFill>
            </a:rPr>
            <a:t>Competence Committee</a:t>
          </a:r>
        </a:p>
      </dgm:t>
    </dgm:pt>
    <dgm:pt modelId="{49D36F85-F0F5-484E-B7C1-BE051C454B70}" type="parTrans" cxnId="{4FCA913F-F846-4F28-91A0-CE85E7277428}">
      <dgm:prSet/>
      <dgm:spPr/>
      <dgm:t>
        <a:bodyPr/>
        <a:lstStyle/>
        <a:p>
          <a:endParaRPr lang="en-US"/>
        </a:p>
      </dgm:t>
    </dgm:pt>
    <dgm:pt modelId="{014D6D08-C193-4CF3-9130-0BC82603679E}" type="sibTrans" cxnId="{4FCA913F-F846-4F28-91A0-CE85E7277428}">
      <dgm:prSet/>
      <dgm:spPr/>
      <dgm:t>
        <a:bodyPr/>
        <a:lstStyle/>
        <a:p>
          <a:endParaRPr lang="en-US"/>
        </a:p>
      </dgm:t>
    </dgm:pt>
    <dgm:pt modelId="{81999BD6-1C17-4AA3-BD53-8DE4E6EF1C74}">
      <dgm:prSe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t>Recommends modification to learning plan</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800" dirty="0">
            <a:solidFill>
              <a:srgbClr val="FF0000"/>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1" dirty="0">
              <a:solidFill>
                <a:srgbClr val="003A5B"/>
              </a:solidFill>
            </a:rPr>
            <a:t>Competence Committee</a:t>
          </a:r>
        </a:p>
        <a:p>
          <a:pPr marL="0" lvl="0" algn="ctr" defTabSz="800100">
            <a:lnSpc>
              <a:spcPct val="90000"/>
            </a:lnSpc>
            <a:spcBef>
              <a:spcPct val="0"/>
            </a:spcBef>
            <a:spcAft>
              <a:spcPct val="35000"/>
            </a:spcAft>
            <a:buNone/>
          </a:pPr>
          <a:endParaRPr lang="en-US" sz="1800" dirty="0"/>
        </a:p>
        <a:p>
          <a:pPr marL="0" lvl="0" algn="ctr" defTabSz="800100">
            <a:lnSpc>
              <a:spcPct val="90000"/>
            </a:lnSpc>
            <a:spcBef>
              <a:spcPct val="0"/>
            </a:spcBef>
            <a:spcAft>
              <a:spcPct val="35000"/>
            </a:spcAft>
            <a:buNone/>
          </a:pPr>
          <a:endParaRPr lang="en-US" sz="1800" dirty="0"/>
        </a:p>
      </dgm:t>
    </dgm:pt>
    <dgm:pt modelId="{1637E6F2-A2E0-4A25-B231-45607BCD94CE}" type="parTrans" cxnId="{5572C0C2-C5B0-4C0E-A25A-F010CC33B1AB}">
      <dgm:prSet/>
      <dgm:spPr/>
      <dgm:t>
        <a:bodyPr/>
        <a:lstStyle/>
        <a:p>
          <a:endParaRPr lang="en-US"/>
        </a:p>
      </dgm:t>
    </dgm:pt>
    <dgm:pt modelId="{89E2D600-6143-47AC-9F80-B419D11056FF}" type="sibTrans" cxnId="{5572C0C2-C5B0-4C0E-A25A-F010CC33B1AB}">
      <dgm:prSet/>
      <dgm:spPr/>
      <dgm:t>
        <a:bodyPr/>
        <a:lstStyle/>
        <a:p>
          <a:endParaRPr lang="en-US"/>
        </a:p>
      </dgm:t>
    </dgm:pt>
    <dgm:pt modelId="{87013D2B-116D-4081-8BC7-86A96247BFED}">
      <dgm:prSet custT="1"/>
      <dgm:spPr/>
      <dgm:t>
        <a:bodyPr/>
        <a:lstStyle/>
        <a:p>
          <a:pPr algn="ctr"/>
          <a:r>
            <a:rPr lang="en-US" sz="1800" b="1" dirty="0">
              <a:solidFill>
                <a:srgbClr val="003A5B"/>
              </a:solidFill>
            </a:rPr>
            <a:t>RPC/PD, PA</a:t>
          </a:r>
        </a:p>
      </dgm:t>
    </dgm:pt>
    <dgm:pt modelId="{DA6D6076-1B11-47DE-876A-47BC222DF7D4}" type="parTrans" cxnId="{0A659E2D-4913-481A-A81C-889F7C1DFDE8}">
      <dgm:prSet/>
      <dgm:spPr/>
      <dgm:t>
        <a:bodyPr/>
        <a:lstStyle/>
        <a:p>
          <a:endParaRPr lang="en-US"/>
        </a:p>
      </dgm:t>
    </dgm:pt>
    <dgm:pt modelId="{B12C67BF-1DF4-4E12-834E-415D3A3C9C25}" type="sibTrans" cxnId="{0A659E2D-4913-481A-A81C-889F7C1DFDE8}">
      <dgm:prSet/>
      <dgm:spPr/>
      <dgm:t>
        <a:bodyPr/>
        <a:lstStyle/>
        <a:p>
          <a:endParaRPr lang="en-US"/>
        </a:p>
      </dgm:t>
    </dgm:pt>
    <dgm:pt modelId="{8514486E-4F51-489D-8777-E8223C2A87B8}">
      <dgm:prSet phldrT="[Text]"/>
      <dgm:spPr/>
      <dgm:t>
        <a:bodyPr/>
        <a:lstStyle/>
        <a:p>
          <a:r>
            <a:rPr lang="en-US" dirty="0"/>
            <a:t>Planning</a:t>
          </a:r>
        </a:p>
      </dgm:t>
    </dgm:pt>
    <dgm:pt modelId="{F1006D51-F34B-4114-A53B-FAF84F7244AB}" type="parTrans" cxnId="{14C9ED41-6D63-43C9-A5FF-9A578509036E}">
      <dgm:prSet/>
      <dgm:spPr/>
      <dgm:t>
        <a:bodyPr/>
        <a:lstStyle/>
        <a:p>
          <a:endParaRPr lang="en-US"/>
        </a:p>
      </dgm:t>
    </dgm:pt>
    <dgm:pt modelId="{7B410B99-CEB8-466F-B99B-1BD2E2479C1D}" type="sibTrans" cxnId="{14C9ED41-6D63-43C9-A5FF-9A578509036E}">
      <dgm:prSet/>
      <dgm:spPr/>
      <dgm:t>
        <a:bodyPr/>
        <a:lstStyle/>
        <a:p>
          <a:endParaRPr lang="en-US"/>
        </a:p>
      </dgm:t>
    </dgm:pt>
    <dgm:pt modelId="{3102A042-9170-49B7-AE32-F239F1318F12}">
      <dgm:prSet phldrT="[Text]" custT="1"/>
      <dgm:spPr/>
      <dgm:t>
        <a:bodyPr/>
        <a:lstStyle/>
        <a:p>
          <a:pPr algn="ctr"/>
          <a:br>
            <a:rPr lang="en-US" sz="1400" dirty="0">
              <a:solidFill>
                <a:schemeClr val="tx1"/>
              </a:solidFill>
            </a:rPr>
          </a:br>
          <a:r>
            <a:rPr lang="en-US" sz="1800" dirty="0">
              <a:solidFill>
                <a:schemeClr val="tx1"/>
              </a:solidFill>
            </a:rPr>
            <a:t>Strategy</a:t>
          </a:r>
        </a:p>
      </dgm:t>
    </dgm:pt>
    <dgm:pt modelId="{11BA7131-FE95-4305-9CC6-9E593255E626}" type="parTrans" cxnId="{D381A2CF-8BB3-4135-AC1F-489D3FCA531E}">
      <dgm:prSet/>
      <dgm:spPr/>
      <dgm:t>
        <a:bodyPr/>
        <a:lstStyle/>
        <a:p>
          <a:endParaRPr lang="en-US"/>
        </a:p>
      </dgm:t>
    </dgm:pt>
    <dgm:pt modelId="{8775C0A6-9387-47FE-812B-66EFCFC5446D}" type="sibTrans" cxnId="{D381A2CF-8BB3-4135-AC1F-489D3FCA531E}">
      <dgm:prSet/>
      <dgm:spPr/>
      <dgm:t>
        <a:bodyPr/>
        <a:lstStyle/>
        <a:p>
          <a:endParaRPr lang="en-US"/>
        </a:p>
      </dgm:t>
    </dgm:pt>
    <dgm:pt modelId="{CE6C554E-2A83-4905-BB26-66DB60A60E83}">
      <dgm:prSet phldrT="[Text]"/>
      <dgm:spPr/>
      <dgm:t>
        <a:bodyPr/>
        <a:lstStyle/>
        <a:p>
          <a:pPr algn="r"/>
          <a:endParaRPr lang="en-US" sz="1200" dirty="0"/>
        </a:p>
      </dgm:t>
    </dgm:pt>
    <dgm:pt modelId="{17076772-A30A-4EA5-A6DD-D76B34D86780}" type="parTrans" cxnId="{A85D5BCB-B883-4FB7-BD2E-BD2462AC9D85}">
      <dgm:prSet/>
      <dgm:spPr/>
      <dgm:t>
        <a:bodyPr/>
        <a:lstStyle/>
        <a:p>
          <a:endParaRPr lang="en-US"/>
        </a:p>
      </dgm:t>
    </dgm:pt>
    <dgm:pt modelId="{DEBD62CA-68DE-4F30-83EB-22F4D8F3C99E}" type="sibTrans" cxnId="{A85D5BCB-B883-4FB7-BD2E-BD2462AC9D85}">
      <dgm:prSet/>
      <dgm:spPr/>
      <dgm:t>
        <a:bodyPr/>
        <a:lstStyle/>
        <a:p>
          <a:endParaRPr lang="en-US"/>
        </a:p>
      </dgm:t>
    </dgm:pt>
    <dgm:pt modelId="{6BF3FE36-8611-43A5-9843-C9012705BC20}">
      <dgm:prSet phldrT="[Text]" custT="1"/>
      <dgm:spPr/>
      <dgm:t>
        <a:bodyPr/>
        <a:lstStyle/>
        <a:p>
          <a:pPr algn="ctr"/>
          <a:r>
            <a:rPr lang="en-US" sz="1800" dirty="0" err="1">
              <a:solidFill>
                <a:schemeClr val="tx1"/>
              </a:solidFill>
            </a:rPr>
            <a:t>ToR</a:t>
          </a:r>
          <a:endParaRPr lang="en-US" sz="1800" dirty="0">
            <a:solidFill>
              <a:srgbClr val="FF0000"/>
            </a:solidFill>
          </a:endParaRPr>
        </a:p>
      </dgm:t>
    </dgm:pt>
    <dgm:pt modelId="{0A0C41BA-D1B3-45EE-B963-436726F795E4}" type="parTrans" cxnId="{FC136EBF-6186-4036-A722-D6507781DAC9}">
      <dgm:prSet/>
      <dgm:spPr/>
      <dgm:t>
        <a:bodyPr/>
        <a:lstStyle/>
        <a:p>
          <a:endParaRPr lang="en-US"/>
        </a:p>
      </dgm:t>
    </dgm:pt>
    <dgm:pt modelId="{9759CB5D-B326-459A-A692-6932ABC3FFE7}" type="sibTrans" cxnId="{FC136EBF-6186-4036-A722-D6507781DAC9}">
      <dgm:prSet/>
      <dgm:spPr/>
      <dgm:t>
        <a:bodyPr/>
        <a:lstStyle/>
        <a:p>
          <a:endParaRPr lang="en-US"/>
        </a:p>
      </dgm:t>
    </dgm:pt>
    <dgm:pt modelId="{8B0B22A8-B4C8-4F96-8A67-DD2BE8E008BB}">
      <dgm:prSet phldrT="[Text]" custT="1"/>
      <dgm:spPr/>
      <dgm:t>
        <a:bodyPr/>
        <a:lstStyle/>
        <a:p>
          <a:pPr algn="ctr"/>
          <a:r>
            <a:rPr lang="en-US" sz="1800" dirty="0">
              <a:solidFill>
                <a:schemeClr val="tx1"/>
              </a:solidFill>
            </a:rPr>
            <a:t>Membership</a:t>
          </a:r>
        </a:p>
        <a:p>
          <a:pPr algn="ctr"/>
          <a:r>
            <a:rPr lang="en-US" sz="1800" dirty="0">
              <a:solidFill>
                <a:schemeClr val="tx1"/>
              </a:solidFill>
            </a:rPr>
            <a:t>Agenda</a:t>
          </a:r>
        </a:p>
        <a:p>
          <a:pPr algn="r"/>
          <a:endParaRPr lang="en-US" sz="1800" dirty="0"/>
        </a:p>
        <a:p>
          <a:pPr algn="ctr"/>
          <a:r>
            <a:rPr lang="en-US" sz="1800" b="1" dirty="0">
              <a:solidFill>
                <a:srgbClr val="003A5B"/>
              </a:solidFill>
            </a:rPr>
            <a:t>CC Chair</a:t>
          </a:r>
        </a:p>
      </dgm:t>
    </dgm:pt>
    <dgm:pt modelId="{498E60A3-25C7-4960-BA4E-4183277331C7}" type="parTrans" cxnId="{B78F91D0-EE7F-4FD0-9C66-3E2936E5BD64}">
      <dgm:prSet/>
      <dgm:spPr/>
      <dgm:t>
        <a:bodyPr/>
        <a:lstStyle/>
        <a:p>
          <a:endParaRPr lang="en-US"/>
        </a:p>
      </dgm:t>
    </dgm:pt>
    <dgm:pt modelId="{E6DEDBD5-ECBB-4717-AF20-7E14B357CA5A}" type="sibTrans" cxnId="{B78F91D0-EE7F-4FD0-9C66-3E2936E5BD64}">
      <dgm:prSet/>
      <dgm:spPr/>
      <dgm:t>
        <a:bodyPr/>
        <a:lstStyle/>
        <a:p>
          <a:endParaRPr lang="en-US"/>
        </a:p>
      </dgm:t>
    </dgm:pt>
    <dgm:pt modelId="{D46F090A-176F-4FBC-A47E-77E5CA0FBD93}" type="pres">
      <dgm:prSet presAssocID="{422A1BB7-BB98-43F3-9B73-55FC1CA79F37}" presName="Name0" presStyleCnt="0">
        <dgm:presLayoutVars>
          <dgm:chMax val="7"/>
          <dgm:chPref val="5"/>
          <dgm:dir/>
          <dgm:animOne val="branch"/>
          <dgm:animLvl val="lvl"/>
        </dgm:presLayoutVars>
      </dgm:prSet>
      <dgm:spPr/>
    </dgm:pt>
    <dgm:pt modelId="{8E450C8F-601F-4764-822B-3ED910139F36}" type="pres">
      <dgm:prSet presAssocID="{15BA7B79-BF14-4D14-B1F7-7768B8896E73}" presName="ChildAccent6" presStyleCnt="0"/>
      <dgm:spPr/>
    </dgm:pt>
    <dgm:pt modelId="{92352609-37D6-49BC-A788-DFB73297A479}" type="pres">
      <dgm:prSet presAssocID="{15BA7B79-BF14-4D14-B1F7-7768B8896E73}" presName="ChildAccent" presStyleLbl="alignImgPlace1" presStyleIdx="0" presStyleCnt="6" custScaleX="103147"/>
      <dgm:spPr/>
    </dgm:pt>
    <dgm:pt modelId="{5F4A79F6-2FD4-4CD4-9793-C3854F4BD045}" type="pres">
      <dgm:prSet presAssocID="{15BA7B79-BF14-4D14-B1F7-7768B8896E73}" presName="Child6" presStyleLbl="revTx" presStyleIdx="0" presStyleCnt="0">
        <dgm:presLayoutVars>
          <dgm:chMax val="0"/>
          <dgm:chPref val="0"/>
          <dgm:bulletEnabled val="1"/>
        </dgm:presLayoutVars>
      </dgm:prSet>
      <dgm:spPr/>
    </dgm:pt>
    <dgm:pt modelId="{C8DBC799-355F-45C9-97EA-8A1CFFBB52E4}" type="pres">
      <dgm:prSet presAssocID="{15BA7B79-BF14-4D14-B1F7-7768B8896E73}" presName="Parent6" presStyleLbl="node1" presStyleIdx="0" presStyleCnt="6" custScaleX="98678">
        <dgm:presLayoutVars>
          <dgm:chMax val="2"/>
          <dgm:chPref val="1"/>
          <dgm:bulletEnabled val="1"/>
        </dgm:presLayoutVars>
      </dgm:prSet>
      <dgm:spPr/>
    </dgm:pt>
    <dgm:pt modelId="{43F8196E-1112-4833-AD1E-754458029D2F}" type="pres">
      <dgm:prSet presAssocID="{3A6CDBC8-8468-4896-976A-91309F828596}" presName="ChildAccent5" presStyleCnt="0"/>
      <dgm:spPr/>
    </dgm:pt>
    <dgm:pt modelId="{875CF858-2F50-4ED2-8E85-03F2BFD17204}" type="pres">
      <dgm:prSet presAssocID="{3A6CDBC8-8468-4896-976A-91309F828596}" presName="ChildAccent" presStyleLbl="alignImgPlace1" presStyleIdx="1" presStyleCnt="6" custScaleY="103496"/>
      <dgm:spPr/>
    </dgm:pt>
    <dgm:pt modelId="{853C4549-B497-4D21-B5E8-868088117699}" type="pres">
      <dgm:prSet presAssocID="{3A6CDBC8-8468-4896-976A-91309F828596}" presName="Child5" presStyleLbl="revTx" presStyleIdx="0" presStyleCnt="0">
        <dgm:presLayoutVars>
          <dgm:chMax val="0"/>
          <dgm:chPref val="0"/>
          <dgm:bulletEnabled val="1"/>
        </dgm:presLayoutVars>
      </dgm:prSet>
      <dgm:spPr/>
    </dgm:pt>
    <dgm:pt modelId="{2E3B9A7E-20B8-464C-8E8C-52AF59D74F4F}" type="pres">
      <dgm:prSet presAssocID="{3A6CDBC8-8468-4896-976A-91309F828596}" presName="Parent5" presStyleLbl="node1" presStyleIdx="1" presStyleCnt="6">
        <dgm:presLayoutVars>
          <dgm:chMax val="2"/>
          <dgm:chPref val="1"/>
          <dgm:bulletEnabled val="1"/>
        </dgm:presLayoutVars>
      </dgm:prSet>
      <dgm:spPr/>
    </dgm:pt>
    <dgm:pt modelId="{7C610621-44D2-4EAB-A799-C6826EF16520}" type="pres">
      <dgm:prSet presAssocID="{DC3399EE-0A07-462E-B474-F82A3C99FB05}" presName="ChildAccent4" presStyleCnt="0"/>
      <dgm:spPr/>
    </dgm:pt>
    <dgm:pt modelId="{4FC44A59-807B-4CEF-B554-168D135649EC}" type="pres">
      <dgm:prSet presAssocID="{DC3399EE-0A07-462E-B474-F82A3C99FB05}" presName="ChildAccent" presStyleLbl="alignImgPlace1" presStyleIdx="2" presStyleCnt="6"/>
      <dgm:spPr/>
    </dgm:pt>
    <dgm:pt modelId="{0A066348-E340-419F-B576-2001621C3801}" type="pres">
      <dgm:prSet presAssocID="{DC3399EE-0A07-462E-B474-F82A3C99FB05}" presName="Child4" presStyleLbl="revTx" presStyleIdx="0" presStyleCnt="0">
        <dgm:presLayoutVars>
          <dgm:chMax val="0"/>
          <dgm:chPref val="0"/>
          <dgm:bulletEnabled val="1"/>
        </dgm:presLayoutVars>
      </dgm:prSet>
      <dgm:spPr/>
    </dgm:pt>
    <dgm:pt modelId="{B9A62E96-4661-4B3C-AF35-0B143F99D1C8}" type="pres">
      <dgm:prSet presAssocID="{DC3399EE-0A07-462E-B474-F82A3C99FB05}" presName="Parent4" presStyleLbl="node1" presStyleIdx="2" presStyleCnt="6">
        <dgm:presLayoutVars>
          <dgm:chMax val="2"/>
          <dgm:chPref val="1"/>
          <dgm:bulletEnabled val="1"/>
        </dgm:presLayoutVars>
      </dgm:prSet>
      <dgm:spPr/>
    </dgm:pt>
    <dgm:pt modelId="{B4F279A4-226E-4C47-B2E0-7B79396FFB6C}" type="pres">
      <dgm:prSet presAssocID="{8F9C4267-34A0-4BA5-A813-FBBE3753D809}" presName="ChildAccent3" presStyleCnt="0"/>
      <dgm:spPr/>
    </dgm:pt>
    <dgm:pt modelId="{666B6435-2219-41B5-AA87-864754CE5DC4}" type="pres">
      <dgm:prSet presAssocID="{8F9C4267-34A0-4BA5-A813-FBBE3753D809}" presName="ChildAccent" presStyleLbl="alignImgPlace1" presStyleIdx="3" presStyleCnt="6"/>
      <dgm:spPr/>
    </dgm:pt>
    <dgm:pt modelId="{8C289478-1359-4212-88BD-212B6EE2F9C9}" type="pres">
      <dgm:prSet presAssocID="{8F9C4267-34A0-4BA5-A813-FBBE3753D809}" presName="Child3" presStyleLbl="revTx" presStyleIdx="0" presStyleCnt="0">
        <dgm:presLayoutVars>
          <dgm:chMax val="0"/>
          <dgm:chPref val="0"/>
          <dgm:bulletEnabled val="1"/>
        </dgm:presLayoutVars>
      </dgm:prSet>
      <dgm:spPr/>
    </dgm:pt>
    <dgm:pt modelId="{D15ABDBF-9B70-41E8-BB23-EEE5A07357CC}" type="pres">
      <dgm:prSet presAssocID="{8F9C4267-34A0-4BA5-A813-FBBE3753D809}" presName="Parent3" presStyleLbl="node1" presStyleIdx="3" presStyleCnt="6">
        <dgm:presLayoutVars>
          <dgm:chMax val="2"/>
          <dgm:chPref val="1"/>
          <dgm:bulletEnabled val="1"/>
        </dgm:presLayoutVars>
      </dgm:prSet>
      <dgm:spPr/>
    </dgm:pt>
    <dgm:pt modelId="{F33E702F-3881-44B1-A752-6A05754C42AF}" type="pres">
      <dgm:prSet presAssocID="{121283D7-3394-4176-B24D-EF859AC92276}" presName="ChildAccent2" presStyleCnt="0"/>
      <dgm:spPr/>
    </dgm:pt>
    <dgm:pt modelId="{C61F0D7E-3125-44F5-A5D9-F562D6734FE6}" type="pres">
      <dgm:prSet presAssocID="{121283D7-3394-4176-B24D-EF859AC92276}" presName="ChildAccent" presStyleLbl="alignImgPlace1" presStyleIdx="4" presStyleCnt="6"/>
      <dgm:spPr/>
    </dgm:pt>
    <dgm:pt modelId="{EED67D34-D875-4375-8E50-91A41AC09617}" type="pres">
      <dgm:prSet presAssocID="{121283D7-3394-4176-B24D-EF859AC92276}" presName="Child2" presStyleLbl="revTx" presStyleIdx="0" presStyleCnt="0">
        <dgm:presLayoutVars>
          <dgm:chMax val="0"/>
          <dgm:chPref val="0"/>
          <dgm:bulletEnabled val="1"/>
        </dgm:presLayoutVars>
      </dgm:prSet>
      <dgm:spPr/>
    </dgm:pt>
    <dgm:pt modelId="{28C9223E-E672-4671-BFBF-FFA42B5AD520}" type="pres">
      <dgm:prSet presAssocID="{121283D7-3394-4176-B24D-EF859AC92276}" presName="Parent2" presStyleLbl="node1" presStyleIdx="4" presStyleCnt="6">
        <dgm:presLayoutVars>
          <dgm:chMax val="2"/>
          <dgm:chPref val="1"/>
          <dgm:bulletEnabled val="1"/>
        </dgm:presLayoutVars>
      </dgm:prSet>
      <dgm:spPr/>
    </dgm:pt>
    <dgm:pt modelId="{28E46E1F-0740-4A24-BAE8-84C45C32B032}" type="pres">
      <dgm:prSet presAssocID="{8514486E-4F51-489D-8777-E8223C2A87B8}" presName="ChildAccent1" presStyleCnt="0"/>
      <dgm:spPr/>
    </dgm:pt>
    <dgm:pt modelId="{E71CC16D-FECF-40C2-8D0D-7E85071462E6}" type="pres">
      <dgm:prSet presAssocID="{8514486E-4F51-489D-8777-E8223C2A87B8}" presName="ChildAccent" presStyleLbl="alignImgPlace1" presStyleIdx="5" presStyleCnt="6"/>
      <dgm:spPr/>
    </dgm:pt>
    <dgm:pt modelId="{1E9DF1C7-DA27-429C-97E6-90A4DBACF3BC}" type="pres">
      <dgm:prSet presAssocID="{8514486E-4F51-489D-8777-E8223C2A87B8}" presName="Child1" presStyleLbl="revTx" presStyleIdx="0" presStyleCnt="0">
        <dgm:presLayoutVars>
          <dgm:chMax val="0"/>
          <dgm:chPref val="0"/>
          <dgm:bulletEnabled val="1"/>
        </dgm:presLayoutVars>
      </dgm:prSet>
      <dgm:spPr/>
    </dgm:pt>
    <dgm:pt modelId="{4FCEF1A4-FAEE-4AC8-83E6-D0A2B2F7828E}" type="pres">
      <dgm:prSet presAssocID="{8514486E-4F51-489D-8777-E8223C2A87B8}" presName="Parent1" presStyleLbl="node1" presStyleIdx="5" presStyleCnt="6">
        <dgm:presLayoutVars>
          <dgm:chMax val="2"/>
          <dgm:chPref val="1"/>
          <dgm:bulletEnabled val="1"/>
        </dgm:presLayoutVars>
      </dgm:prSet>
      <dgm:spPr/>
    </dgm:pt>
  </dgm:ptLst>
  <dgm:cxnLst>
    <dgm:cxn modelId="{21F51A03-9705-4D87-979E-3B86FE81D266}" srcId="{DC3399EE-0A07-462E-B474-F82A3C99FB05}" destId="{FA13BFCD-43DE-4A24-8D5F-9F25F19A8A30}" srcOrd="1" destOrd="0" parTransId="{14EC27E6-B910-4231-9DC0-2B588FD4531B}" sibTransId="{087C5601-7096-43F7-AAB4-3D93AF3CA86B}"/>
    <dgm:cxn modelId="{44BE2D04-C322-4D83-90DD-4380094F4274}" type="presOf" srcId="{3CB51470-C8E3-4C92-8D30-6404F1B18975}" destId="{0A066348-E340-419F-B576-2001621C3801}" srcOrd="1" destOrd="2" presId="urn:microsoft.com/office/officeart/2011/layout/InterconnectedBlockProcess"/>
    <dgm:cxn modelId="{44AAB804-3660-4CBC-8C22-0EA4DE66521B}" type="presOf" srcId="{87013D2B-116D-4081-8BC7-86A96247BFED}" destId="{5F4A79F6-2FD4-4CD4-9793-C3854F4BD045}" srcOrd="1" destOrd="1" presId="urn:microsoft.com/office/officeart/2011/layout/InterconnectedBlockProcess"/>
    <dgm:cxn modelId="{C6F96606-5863-4148-BDF5-808644FE0F71}" type="presOf" srcId="{8B0B22A8-B4C8-4F96-8A67-DD2BE8E008BB}" destId="{E71CC16D-FECF-40C2-8D0D-7E85071462E6}" srcOrd="0" destOrd="2" presId="urn:microsoft.com/office/officeart/2011/layout/InterconnectedBlockProcess"/>
    <dgm:cxn modelId="{75CE6A0E-7E11-4E97-84BF-85136BAF1952}" type="presOf" srcId="{A4863110-487F-4A57-8C53-F66EEDC307B7}" destId="{C61F0D7E-3125-44F5-A5D9-F562D6734FE6}" srcOrd="0" destOrd="0" presId="urn:microsoft.com/office/officeart/2011/layout/InterconnectedBlockProcess"/>
    <dgm:cxn modelId="{A2EBA60E-5196-4B01-8DA7-DF7DDB70FD62}" type="presOf" srcId="{1BF454FD-D968-416C-A1D9-F59F4E2D2F51}" destId="{4FC44A59-807B-4CEF-B554-168D135649EC}" srcOrd="0" destOrd="0" presId="urn:microsoft.com/office/officeart/2011/layout/InterconnectedBlockProcess"/>
    <dgm:cxn modelId="{8B9AB70F-3717-4423-8D78-26401C5C773D}" type="presOf" srcId="{65528FF5-F6B3-422D-8372-F844AF7BB781}" destId="{666B6435-2219-41B5-AA87-864754CE5DC4}" srcOrd="0" destOrd="0" presId="urn:microsoft.com/office/officeart/2011/layout/InterconnectedBlockProcess"/>
    <dgm:cxn modelId="{392B4F12-E5A8-4D3B-B635-49849246E5D3}" type="presOf" srcId="{CE6C554E-2A83-4905-BB26-66DB60A60E83}" destId="{E71CC16D-FECF-40C2-8D0D-7E85071462E6}" srcOrd="0" destOrd="3" presId="urn:microsoft.com/office/officeart/2011/layout/InterconnectedBlockProcess"/>
    <dgm:cxn modelId="{E319E513-372B-4F51-91ED-683D271AE153}" srcId="{422A1BB7-BB98-43F3-9B73-55FC1CA79F37}" destId="{121283D7-3394-4176-B24D-EF859AC92276}" srcOrd="1" destOrd="0" parTransId="{C54EE311-2D64-403F-9125-91FDCE603CFF}" sibTransId="{28563ED7-038F-44C9-A748-B52576471FD1}"/>
    <dgm:cxn modelId="{13234A18-93B3-47FB-BC16-F322A0B9BBB6}" type="presOf" srcId="{87013D2B-116D-4081-8BC7-86A96247BFED}" destId="{92352609-37D6-49BC-A788-DFB73297A479}" srcOrd="0" destOrd="1" presId="urn:microsoft.com/office/officeart/2011/layout/InterconnectedBlockProcess"/>
    <dgm:cxn modelId="{BB3F4A1F-D37E-4ABA-BF9F-3D4B173A2B47}" type="presOf" srcId="{1BF454FD-D968-416C-A1D9-F59F4E2D2F51}" destId="{0A066348-E340-419F-B576-2001621C3801}" srcOrd="1" destOrd="0" presId="urn:microsoft.com/office/officeart/2011/layout/InterconnectedBlockProcess"/>
    <dgm:cxn modelId="{0F5BAE1F-793B-4FF7-A86B-A601DE62B5D9}" type="presOf" srcId="{3102A042-9170-49B7-AE32-F239F1318F12}" destId="{1E9DF1C7-DA27-429C-97E6-90A4DBACF3BC}" srcOrd="1" destOrd="0" presId="urn:microsoft.com/office/officeart/2011/layout/InterconnectedBlockProcess"/>
    <dgm:cxn modelId="{5E9F9C24-6BD0-417A-8A64-B97227F56920}" type="presOf" srcId="{6BF3FE36-8611-43A5-9843-C9012705BC20}" destId="{1E9DF1C7-DA27-429C-97E6-90A4DBACF3BC}" srcOrd="1" destOrd="1" presId="urn:microsoft.com/office/officeart/2011/layout/InterconnectedBlockProcess"/>
    <dgm:cxn modelId="{E9A26725-461B-4201-BE1A-EB6B371C1020}" srcId="{121283D7-3394-4176-B24D-EF859AC92276}" destId="{F097A816-8B87-414E-BCBC-B23F88BD46AB}" srcOrd="1" destOrd="0" parTransId="{656C6312-E31F-44A0-B087-8B3611BBC60D}" sibTransId="{8B4BCBE6-1AE9-49A0-9EDB-8248DA886CE9}"/>
    <dgm:cxn modelId="{1482FF28-0D33-4B87-832C-170B46570B83}" type="presOf" srcId="{81999BD6-1C17-4AA3-BD53-8DE4E6EF1C74}" destId="{875CF858-2F50-4ED2-8E85-03F2BFD17204}" srcOrd="0" destOrd="1" presId="urn:microsoft.com/office/officeart/2011/layout/InterconnectedBlockProcess"/>
    <dgm:cxn modelId="{B549E829-C2DC-4574-948A-0E3754B03A77}" type="presOf" srcId="{F097A816-8B87-414E-BCBC-B23F88BD46AB}" destId="{C61F0D7E-3125-44F5-A5D9-F562D6734FE6}" srcOrd="0" destOrd="1" presId="urn:microsoft.com/office/officeart/2011/layout/InterconnectedBlockProcess"/>
    <dgm:cxn modelId="{0A659E2D-4913-481A-A81C-889F7C1DFDE8}" srcId="{15BA7B79-BF14-4D14-B1F7-7768B8896E73}" destId="{87013D2B-116D-4081-8BC7-86A96247BFED}" srcOrd="1" destOrd="0" parTransId="{DA6D6076-1B11-47DE-876A-47BC222DF7D4}" sibTransId="{B12C67BF-1DF4-4E12-834E-415D3A3C9C25}"/>
    <dgm:cxn modelId="{AC188D2E-B8A0-4B7F-B0FC-9AE69C0CC756}" type="presOf" srcId="{8C343A78-8187-4635-BFA8-D322E26E7425}" destId="{5F4A79F6-2FD4-4CD4-9793-C3854F4BD045}" srcOrd="1" destOrd="0" presId="urn:microsoft.com/office/officeart/2011/layout/InterconnectedBlockProcess"/>
    <dgm:cxn modelId="{57CEDB31-D751-4888-8A1B-23D8BB51CEC9}" srcId="{8F9C4267-34A0-4BA5-A813-FBBE3753D809}" destId="{65528FF5-F6B3-422D-8372-F844AF7BB781}" srcOrd="0" destOrd="0" parTransId="{02F463DA-9E6C-43E2-9D76-AA7B2B4F516A}" sibTransId="{A8CE6805-8A2D-44F8-9AF4-15EA77B9FE9D}"/>
    <dgm:cxn modelId="{014BD238-A79D-4496-98B7-AA56EC788C8F}" srcId="{422A1BB7-BB98-43F3-9B73-55FC1CA79F37}" destId="{3A6CDBC8-8468-4896-976A-91309F828596}" srcOrd="4" destOrd="0" parTransId="{28C2EF7A-0172-459E-9F45-58C773CBE084}" sibTransId="{FADB40EC-0724-4EA9-AD65-416ED7DEFED2}"/>
    <dgm:cxn modelId="{EF74BF39-FE6F-4233-A742-5DCDA91E82F5}" type="presOf" srcId="{15BA7B79-BF14-4D14-B1F7-7768B8896E73}" destId="{C8DBC799-355F-45C9-97EA-8A1CFFBB52E4}" srcOrd="0" destOrd="0" presId="urn:microsoft.com/office/officeart/2011/layout/InterconnectedBlockProcess"/>
    <dgm:cxn modelId="{4FCA913F-F846-4F28-91A0-CE85E7277428}" srcId="{DC3399EE-0A07-462E-B474-F82A3C99FB05}" destId="{3CB51470-C8E3-4C92-8D30-6404F1B18975}" srcOrd="2" destOrd="0" parTransId="{49D36F85-F0F5-484E-B7C1-BE051C454B70}" sibTransId="{014D6D08-C193-4CF3-9130-0BC82603679E}"/>
    <dgm:cxn modelId="{C8A6B15B-C106-4661-9E2E-1C7BE701C510}" type="presOf" srcId="{8C343A78-8187-4635-BFA8-D322E26E7425}" destId="{92352609-37D6-49BC-A788-DFB73297A479}" srcOrd="0" destOrd="0" presId="urn:microsoft.com/office/officeart/2011/layout/InterconnectedBlockProcess"/>
    <dgm:cxn modelId="{F6C68E41-BC24-486A-A6A6-27C05116FE82}" type="presOf" srcId="{8677E522-8C1B-4425-BEEA-FBDD8EE6CEEB}" destId="{666B6435-2219-41B5-AA87-864754CE5DC4}" srcOrd="0" destOrd="1" presId="urn:microsoft.com/office/officeart/2011/layout/InterconnectedBlockProcess"/>
    <dgm:cxn modelId="{14C9ED41-6D63-43C9-A5FF-9A578509036E}" srcId="{422A1BB7-BB98-43F3-9B73-55FC1CA79F37}" destId="{8514486E-4F51-489D-8777-E8223C2A87B8}" srcOrd="0" destOrd="0" parTransId="{F1006D51-F34B-4114-A53B-FAF84F7244AB}" sibTransId="{7B410B99-CEB8-466F-B99B-1BD2E2479C1D}"/>
    <dgm:cxn modelId="{F7F60043-C747-4B0F-9C5F-F38319F0F7D4}" type="presOf" srcId="{65528FF5-F6B3-422D-8372-F844AF7BB781}" destId="{8C289478-1359-4212-88BD-212B6EE2F9C9}" srcOrd="1" destOrd="0" presId="urn:microsoft.com/office/officeart/2011/layout/InterconnectedBlockProcess"/>
    <dgm:cxn modelId="{2D594A65-B996-43F0-A428-AEF88CA1A19A}" type="presOf" srcId="{F097A816-8B87-414E-BCBC-B23F88BD46AB}" destId="{EED67D34-D875-4375-8E50-91A41AC09617}" srcOrd="1" destOrd="1" presId="urn:microsoft.com/office/officeart/2011/layout/InterconnectedBlockProcess"/>
    <dgm:cxn modelId="{598A776C-FBA0-4EAC-87FC-901E8CDFA383}" type="presOf" srcId="{3A6CDBC8-8468-4896-976A-91309F828596}" destId="{2E3B9A7E-20B8-464C-8E8C-52AF59D74F4F}" srcOrd="0" destOrd="0" presId="urn:microsoft.com/office/officeart/2011/layout/InterconnectedBlockProcess"/>
    <dgm:cxn modelId="{229C274D-0224-4E8C-AE38-8D41473B6BC9}" type="presOf" srcId="{A4863110-487F-4A57-8C53-F66EEDC307B7}" destId="{EED67D34-D875-4375-8E50-91A41AC09617}" srcOrd="1" destOrd="0" presId="urn:microsoft.com/office/officeart/2011/layout/InterconnectedBlockProcess"/>
    <dgm:cxn modelId="{1091A870-F80E-48D8-9EAB-E469BF174EE1}" srcId="{DC3399EE-0A07-462E-B474-F82A3C99FB05}" destId="{1BF454FD-D968-416C-A1D9-F59F4E2D2F51}" srcOrd="0" destOrd="0" parTransId="{B0A2E8DD-8941-4405-8DBC-737C249ABBDE}" sibTransId="{D679EF25-8777-48B9-8FB2-0C38375C163A}"/>
    <dgm:cxn modelId="{32CD0E51-7C6C-4FD2-B4D4-B10A65707A61}" type="presOf" srcId="{8677E522-8C1B-4425-BEEA-FBDD8EE6CEEB}" destId="{8C289478-1359-4212-88BD-212B6EE2F9C9}" srcOrd="1" destOrd="1" presId="urn:microsoft.com/office/officeart/2011/layout/InterconnectedBlockProcess"/>
    <dgm:cxn modelId="{E7C41F51-1127-49EC-93D0-05C826F8A6B1}" srcId="{15BA7B79-BF14-4D14-B1F7-7768B8896E73}" destId="{8C343A78-8187-4635-BFA8-D322E26E7425}" srcOrd="0" destOrd="0" parTransId="{0ADEEFE8-2BB5-46BE-A7BC-5FD022138EDF}" sibTransId="{24A9C5BB-62D9-4506-B0A2-18423C707D98}"/>
    <dgm:cxn modelId="{B2D67E55-FF2F-4A74-81F6-17137812EB3B}" type="presOf" srcId="{6BF3FE36-8611-43A5-9843-C9012705BC20}" destId="{E71CC16D-FECF-40C2-8D0D-7E85071462E6}" srcOrd="0" destOrd="1" presId="urn:microsoft.com/office/officeart/2011/layout/InterconnectedBlockProcess"/>
    <dgm:cxn modelId="{6E2C097F-E7DC-440B-AE99-F5974D48A35E}" type="presOf" srcId="{8514486E-4F51-489D-8777-E8223C2A87B8}" destId="{4FCEF1A4-FAEE-4AC8-83E6-D0A2B2F7828E}" srcOrd="0" destOrd="0" presId="urn:microsoft.com/office/officeart/2011/layout/InterconnectedBlockProcess"/>
    <dgm:cxn modelId="{7FB9187F-E575-42B0-8E05-A8366409EAF2}" type="presOf" srcId="{3CB51470-C8E3-4C92-8D30-6404F1B18975}" destId="{4FC44A59-807B-4CEF-B554-168D135649EC}" srcOrd="0" destOrd="2" presId="urn:microsoft.com/office/officeart/2011/layout/InterconnectedBlockProcess"/>
    <dgm:cxn modelId="{19D98685-29B4-4826-A3AB-C3293E9CF759}" srcId="{422A1BB7-BB98-43F3-9B73-55FC1CA79F37}" destId="{DC3399EE-0A07-462E-B474-F82A3C99FB05}" srcOrd="3" destOrd="0" parTransId="{D7483E08-B4F3-4188-A5BF-68F2E630321F}" sibTransId="{02C443FC-B9A1-4A5D-902F-2678D7EE7586}"/>
    <dgm:cxn modelId="{20205892-ABD4-4AF2-98ED-B696EE0BABD6}" type="presOf" srcId="{FA13BFCD-43DE-4A24-8D5F-9F25F19A8A30}" destId="{4FC44A59-807B-4CEF-B554-168D135649EC}" srcOrd="0" destOrd="1" presId="urn:microsoft.com/office/officeart/2011/layout/InterconnectedBlockProcess"/>
    <dgm:cxn modelId="{86678892-7E5E-45A4-B4D1-10F1501DEEAA}" type="presOf" srcId="{C056E6D1-29AA-41DF-A4F5-7153E5852910}" destId="{853C4549-B497-4D21-B5E8-868088117699}" srcOrd="1" destOrd="0" presId="urn:microsoft.com/office/officeart/2011/layout/InterconnectedBlockProcess"/>
    <dgm:cxn modelId="{32C5D897-1816-48DA-AA14-BF1DBF26975D}" srcId="{121283D7-3394-4176-B24D-EF859AC92276}" destId="{A4863110-487F-4A57-8C53-F66EEDC307B7}" srcOrd="0" destOrd="0" parTransId="{3F770A36-95CF-4D88-87D5-A944688BEF93}" sibTransId="{4C9DB9D3-0217-43C6-9F19-B05127CA1417}"/>
    <dgm:cxn modelId="{6127529C-463D-48EB-8325-7A3132F2B453}" type="presOf" srcId="{8B0B22A8-B4C8-4F96-8A67-DD2BE8E008BB}" destId="{1E9DF1C7-DA27-429C-97E6-90A4DBACF3BC}" srcOrd="1" destOrd="2" presId="urn:microsoft.com/office/officeart/2011/layout/InterconnectedBlockProcess"/>
    <dgm:cxn modelId="{0080809F-F4D4-487D-9576-81321227E35F}" type="presOf" srcId="{C056E6D1-29AA-41DF-A4F5-7153E5852910}" destId="{875CF858-2F50-4ED2-8E85-03F2BFD17204}" srcOrd="0" destOrd="0" presId="urn:microsoft.com/office/officeart/2011/layout/InterconnectedBlockProcess"/>
    <dgm:cxn modelId="{DB4304B0-7E8C-415D-BD3A-073D0EAEC494}" type="presOf" srcId="{121283D7-3394-4176-B24D-EF859AC92276}" destId="{28C9223E-E672-4671-BFBF-FFA42B5AD520}" srcOrd="0" destOrd="0" presId="urn:microsoft.com/office/officeart/2011/layout/InterconnectedBlockProcess"/>
    <dgm:cxn modelId="{81B2F2B3-2BF3-4433-BB8D-5BA289593413}" type="presOf" srcId="{DC3399EE-0A07-462E-B474-F82A3C99FB05}" destId="{B9A62E96-4661-4B3C-AF35-0B143F99D1C8}" srcOrd="0" destOrd="0" presId="urn:microsoft.com/office/officeart/2011/layout/InterconnectedBlockProcess"/>
    <dgm:cxn modelId="{450528BD-914B-4853-A599-344C5BB9E5B3}" type="presOf" srcId="{FA13BFCD-43DE-4A24-8D5F-9F25F19A8A30}" destId="{0A066348-E340-419F-B576-2001621C3801}" srcOrd="1" destOrd="1" presId="urn:microsoft.com/office/officeart/2011/layout/InterconnectedBlockProcess"/>
    <dgm:cxn modelId="{7A2130BD-DE94-4FB5-BF83-0460D394CB97}" srcId="{422A1BB7-BB98-43F3-9B73-55FC1CA79F37}" destId="{8F9C4267-34A0-4BA5-A813-FBBE3753D809}" srcOrd="2" destOrd="0" parTransId="{84820A88-117A-455A-BBB8-E894AB5906F2}" sibTransId="{FCF10110-D1DC-4D81-AE3E-EC29B3331A20}"/>
    <dgm:cxn modelId="{FC136EBF-6186-4036-A722-D6507781DAC9}" srcId="{8514486E-4F51-489D-8777-E8223C2A87B8}" destId="{6BF3FE36-8611-43A5-9843-C9012705BC20}" srcOrd="1" destOrd="0" parTransId="{0A0C41BA-D1B3-45EE-B963-436726F795E4}" sibTransId="{9759CB5D-B326-459A-A692-6932ABC3FFE7}"/>
    <dgm:cxn modelId="{5572C0C2-C5B0-4C0E-A25A-F010CC33B1AB}" srcId="{3A6CDBC8-8468-4896-976A-91309F828596}" destId="{81999BD6-1C17-4AA3-BD53-8DE4E6EF1C74}" srcOrd="1" destOrd="0" parTransId="{1637E6F2-A2E0-4A25-B231-45607BCD94CE}" sibTransId="{89E2D600-6143-47AC-9F80-B419D11056FF}"/>
    <dgm:cxn modelId="{F3A2F2C9-88CF-45A7-BF28-73104E749C34}" srcId="{3A6CDBC8-8468-4896-976A-91309F828596}" destId="{C056E6D1-29AA-41DF-A4F5-7153E5852910}" srcOrd="0" destOrd="0" parTransId="{2E3CED02-736D-44BE-BAF5-9A52ACF7E808}" sibTransId="{8F73F632-306A-4D27-BA54-BFBCBFF403D1}"/>
    <dgm:cxn modelId="{A85D5BCB-B883-4FB7-BD2E-BD2462AC9D85}" srcId="{8514486E-4F51-489D-8777-E8223C2A87B8}" destId="{CE6C554E-2A83-4905-BB26-66DB60A60E83}" srcOrd="3" destOrd="0" parTransId="{17076772-A30A-4EA5-A6DD-D76B34D86780}" sibTransId="{DEBD62CA-68DE-4F30-83EB-22F4D8F3C99E}"/>
    <dgm:cxn modelId="{D66EBDCB-E53A-4F57-A31E-18497ABD5CDF}" srcId="{8F9C4267-34A0-4BA5-A813-FBBE3753D809}" destId="{8677E522-8C1B-4425-BEEA-FBDD8EE6CEEB}" srcOrd="1" destOrd="0" parTransId="{4EFF4E1F-0CFE-4537-8BDC-4C25B5DFBA5C}" sibTransId="{05F82A4F-A92F-41A0-BA27-EE1519BA8FD8}"/>
    <dgm:cxn modelId="{D381A2CF-8BB3-4135-AC1F-489D3FCA531E}" srcId="{8514486E-4F51-489D-8777-E8223C2A87B8}" destId="{3102A042-9170-49B7-AE32-F239F1318F12}" srcOrd="0" destOrd="0" parTransId="{11BA7131-FE95-4305-9CC6-9E593255E626}" sibTransId="{8775C0A6-9387-47FE-812B-66EFCFC5446D}"/>
    <dgm:cxn modelId="{B78F91D0-EE7F-4FD0-9C66-3E2936E5BD64}" srcId="{8514486E-4F51-489D-8777-E8223C2A87B8}" destId="{8B0B22A8-B4C8-4F96-8A67-DD2BE8E008BB}" srcOrd="2" destOrd="0" parTransId="{498E60A3-25C7-4960-BA4E-4183277331C7}" sibTransId="{E6DEDBD5-ECBB-4717-AF20-7E14B357CA5A}"/>
    <dgm:cxn modelId="{736520D9-7765-48F2-9D28-622B34DB047C}" type="presOf" srcId="{3102A042-9170-49B7-AE32-F239F1318F12}" destId="{E71CC16D-FECF-40C2-8D0D-7E85071462E6}" srcOrd="0" destOrd="0" presId="urn:microsoft.com/office/officeart/2011/layout/InterconnectedBlockProcess"/>
    <dgm:cxn modelId="{87B87BDA-FFD5-4A58-904A-042E1FCE29BB}" type="presOf" srcId="{8F9C4267-34A0-4BA5-A813-FBBE3753D809}" destId="{D15ABDBF-9B70-41E8-BB23-EEE5A07357CC}" srcOrd="0" destOrd="0" presId="urn:microsoft.com/office/officeart/2011/layout/InterconnectedBlockProcess"/>
    <dgm:cxn modelId="{5E2A76DF-002F-4553-A728-4B9ACA7D16CC}" srcId="{422A1BB7-BB98-43F3-9B73-55FC1CA79F37}" destId="{15BA7B79-BF14-4D14-B1F7-7768B8896E73}" srcOrd="5" destOrd="0" parTransId="{B6436BB2-690B-4A13-BE8D-C9EE53DF49C0}" sibTransId="{0E7FB1FB-5C3D-437B-BFC6-9057BA1D74F4}"/>
    <dgm:cxn modelId="{84883EE3-4F73-4FF8-9E00-0FBAB637DC77}" type="presOf" srcId="{422A1BB7-BB98-43F3-9B73-55FC1CA79F37}" destId="{D46F090A-176F-4FBC-A47E-77E5CA0FBD93}" srcOrd="0" destOrd="0" presId="urn:microsoft.com/office/officeart/2011/layout/InterconnectedBlockProcess"/>
    <dgm:cxn modelId="{F378F0E4-1475-4AA4-B1EE-1258047FC83F}" type="presOf" srcId="{CE6C554E-2A83-4905-BB26-66DB60A60E83}" destId="{1E9DF1C7-DA27-429C-97E6-90A4DBACF3BC}" srcOrd="1" destOrd="3" presId="urn:microsoft.com/office/officeart/2011/layout/InterconnectedBlockProcess"/>
    <dgm:cxn modelId="{543CD3FC-A0F7-4422-8E6A-A32FDE839206}" type="presOf" srcId="{81999BD6-1C17-4AA3-BD53-8DE4E6EF1C74}" destId="{853C4549-B497-4D21-B5E8-868088117699}" srcOrd="1" destOrd="1" presId="urn:microsoft.com/office/officeart/2011/layout/InterconnectedBlockProcess"/>
    <dgm:cxn modelId="{E3356A28-EB11-476D-80B9-DB1FD65EDA3B}" type="presParOf" srcId="{D46F090A-176F-4FBC-A47E-77E5CA0FBD93}" destId="{8E450C8F-601F-4764-822B-3ED910139F36}" srcOrd="0" destOrd="0" presId="urn:microsoft.com/office/officeart/2011/layout/InterconnectedBlockProcess"/>
    <dgm:cxn modelId="{CF678897-A9E0-416D-99F5-095F941D51E7}" type="presParOf" srcId="{8E450C8F-601F-4764-822B-3ED910139F36}" destId="{92352609-37D6-49BC-A788-DFB73297A479}" srcOrd="0" destOrd="0" presId="urn:microsoft.com/office/officeart/2011/layout/InterconnectedBlockProcess"/>
    <dgm:cxn modelId="{63FA270D-A1F9-454C-8EC7-B90DE320FC7B}" type="presParOf" srcId="{D46F090A-176F-4FBC-A47E-77E5CA0FBD93}" destId="{5F4A79F6-2FD4-4CD4-9793-C3854F4BD045}" srcOrd="1" destOrd="0" presId="urn:microsoft.com/office/officeart/2011/layout/InterconnectedBlockProcess"/>
    <dgm:cxn modelId="{6DD07568-3AE5-47F2-BC2A-B4F3119F628D}" type="presParOf" srcId="{D46F090A-176F-4FBC-A47E-77E5CA0FBD93}" destId="{C8DBC799-355F-45C9-97EA-8A1CFFBB52E4}" srcOrd="2" destOrd="0" presId="urn:microsoft.com/office/officeart/2011/layout/InterconnectedBlockProcess"/>
    <dgm:cxn modelId="{D0551B84-1867-4E20-AD89-4A4402D4F1E6}" type="presParOf" srcId="{D46F090A-176F-4FBC-A47E-77E5CA0FBD93}" destId="{43F8196E-1112-4833-AD1E-754458029D2F}" srcOrd="3" destOrd="0" presId="urn:microsoft.com/office/officeart/2011/layout/InterconnectedBlockProcess"/>
    <dgm:cxn modelId="{F8DB70E6-ECD7-4CB0-8899-AB5F9EE1D746}" type="presParOf" srcId="{43F8196E-1112-4833-AD1E-754458029D2F}" destId="{875CF858-2F50-4ED2-8E85-03F2BFD17204}" srcOrd="0" destOrd="0" presId="urn:microsoft.com/office/officeart/2011/layout/InterconnectedBlockProcess"/>
    <dgm:cxn modelId="{4CFA6C19-D31E-4718-A364-C65A7AB05CC9}" type="presParOf" srcId="{D46F090A-176F-4FBC-A47E-77E5CA0FBD93}" destId="{853C4549-B497-4D21-B5E8-868088117699}" srcOrd="4" destOrd="0" presId="urn:microsoft.com/office/officeart/2011/layout/InterconnectedBlockProcess"/>
    <dgm:cxn modelId="{A970E45B-D850-4315-A64F-320041319899}" type="presParOf" srcId="{D46F090A-176F-4FBC-A47E-77E5CA0FBD93}" destId="{2E3B9A7E-20B8-464C-8E8C-52AF59D74F4F}" srcOrd="5" destOrd="0" presId="urn:microsoft.com/office/officeart/2011/layout/InterconnectedBlockProcess"/>
    <dgm:cxn modelId="{2F1DF44B-3B31-4862-A162-991C48CFD6A7}" type="presParOf" srcId="{D46F090A-176F-4FBC-A47E-77E5CA0FBD93}" destId="{7C610621-44D2-4EAB-A799-C6826EF16520}" srcOrd="6" destOrd="0" presId="urn:microsoft.com/office/officeart/2011/layout/InterconnectedBlockProcess"/>
    <dgm:cxn modelId="{B0AF5641-E270-4FF1-B303-7D39C0A384FB}" type="presParOf" srcId="{7C610621-44D2-4EAB-A799-C6826EF16520}" destId="{4FC44A59-807B-4CEF-B554-168D135649EC}" srcOrd="0" destOrd="0" presId="urn:microsoft.com/office/officeart/2011/layout/InterconnectedBlockProcess"/>
    <dgm:cxn modelId="{5EF82455-A59C-455D-9657-23D682736BD5}" type="presParOf" srcId="{D46F090A-176F-4FBC-A47E-77E5CA0FBD93}" destId="{0A066348-E340-419F-B576-2001621C3801}" srcOrd="7" destOrd="0" presId="urn:microsoft.com/office/officeart/2011/layout/InterconnectedBlockProcess"/>
    <dgm:cxn modelId="{B4ECAF14-4C09-475F-9E7E-8E8D5E1EDAEB}" type="presParOf" srcId="{D46F090A-176F-4FBC-A47E-77E5CA0FBD93}" destId="{B9A62E96-4661-4B3C-AF35-0B143F99D1C8}" srcOrd="8" destOrd="0" presId="urn:microsoft.com/office/officeart/2011/layout/InterconnectedBlockProcess"/>
    <dgm:cxn modelId="{38ADE212-1C75-43E3-A52D-9DE1EF92BD36}" type="presParOf" srcId="{D46F090A-176F-4FBC-A47E-77E5CA0FBD93}" destId="{B4F279A4-226E-4C47-B2E0-7B79396FFB6C}" srcOrd="9" destOrd="0" presId="urn:microsoft.com/office/officeart/2011/layout/InterconnectedBlockProcess"/>
    <dgm:cxn modelId="{2D137C40-0B88-4B2F-A07F-7CC12D304BFF}" type="presParOf" srcId="{B4F279A4-226E-4C47-B2E0-7B79396FFB6C}" destId="{666B6435-2219-41B5-AA87-864754CE5DC4}" srcOrd="0" destOrd="0" presId="urn:microsoft.com/office/officeart/2011/layout/InterconnectedBlockProcess"/>
    <dgm:cxn modelId="{F7049A61-FBE8-4C92-B73B-8D4B488AB96D}" type="presParOf" srcId="{D46F090A-176F-4FBC-A47E-77E5CA0FBD93}" destId="{8C289478-1359-4212-88BD-212B6EE2F9C9}" srcOrd="10" destOrd="0" presId="urn:microsoft.com/office/officeart/2011/layout/InterconnectedBlockProcess"/>
    <dgm:cxn modelId="{B206A1DC-9ADE-425A-93F2-FEE9CA34709D}" type="presParOf" srcId="{D46F090A-176F-4FBC-A47E-77E5CA0FBD93}" destId="{D15ABDBF-9B70-41E8-BB23-EEE5A07357CC}" srcOrd="11" destOrd="0" presId="urn:microsoft.com/office/officeart/2011/layout/InterconnectedBlockProcess"/>
    <dgm:cxn modelId="{ABCA8DA7-1DF4-4AC9-AC47-458DFE170AF5}" type="presParOf" srcId="{D46F090A-176F-4FBC-A47E-77E5CA0FBD93}" destId="{F33E702F-3881-44B1-A752-6A05754C42AF}" srcOrd="12" destOrd="0" presId="urn:microsoft.com/office/officeart/2011/layout/InterconnectedBlockProcess"/>
    <dgm:cxn modelId="{846323A3-B02A-4924-864D-56231CEAAC51}" type="presParOf" srcId="{F33E702F-3881-44B1-A752-6A05754C42AF}" destId="{C61F0D7E-3125-44F5-A5D9-F562D6734FE6}" srcOrd="0" destOrd="0" presId="urn:microsoft.com/office/officeart/2011/layout/InterconnectedBlockProcess"/>
    <dgm:cxn modelId="{E448CB09-AA60-45E6-AA28-4F7A0B6DF7A3}" type="presParOf" srcId="{D46F090A-176F-4FBC-A47E-77E5CA0FBD93}" destId="{EED67D34-D875-4375-8E50-91A41AC09617}" srcOrd="13" destOrd="0" presId="urn:microsoft.com/office/officeart/2011/layout/InterconnectedBlockProcess"/>
    <dgm:cxn modelId="{4D5BEA27-0AAF-4224-9491-CEEA7F54B179}" type="presParOf" srcId="{D46F090A-176F-4FBC-A47E-77E5CA0FBD93}" destId="{28C9223E-E672-4671-BFBF-FFA42B5AD520}" srcOrd="14" destOrd="0" presId="urn:microsoft.com/office/officeart/2011/layout/InterconnectedBlockProcess"/>
    <dgm:cxn modelId="{2CCEA543-AE3F-4D38-8506-3129E0F3BC28}" type="presParOf" srcId="{D46F090A-176F-4FBC-A47E-77E5CA0FBD93}" destId="{28E46E1F-0740-4A24-BAE8-84C45C32B032}" srcOrd="15" destOrd="0" presId="urn:microsoft.com/office/officeart/2011/layout/InterconnectedBlockProcess"/>
    <dgm:cxn modelId="{079EF00C-45A0-4043-8A30-C9714B0FA231}" type="presParOf" srcId="{28E46E1F-0740-4A24-BAE8-84C45C32B032}" destId="{E71CC16D-FECF-40C2-8D0D-7E85071462E6}" srcOrd="0" destOrd="0" presId="urn:microsoft.com/office/officeart/2011/layout/InterconnectedBlockProcess"/>
    <dgm:cxn modelId="{1E77E22D-09B9-4F0B-A288-BA05933B71F3}" type="presParOf" srcId="{D46F090A-176F-4FBC-A47E-77E5CA0FBD93}" destId="{1E9DF1C7-DA27-429C-97E6-90A4DBACF3BC}" srcOrd="16" destOrd="0" presId="urn:microsoft.com/office/officeart/2011/layout/InterconnectedBlockProcess"/>
    <dgm:cxn modelId="{E33D8523-7FB7-4098-94D3-98EF8048B485}" type="presParOf" srcId="{D46F090A-176F-4FBC-A47E-77E5CA0FBD93}" destId="{4FCEF1A4-FAEE-4AC8-83E6-D0A2B2F7828E}" srcOrd="17" destOrd="0" presId="urn:microsoft.com/office/officeart/2011/layout/Interconnected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52609-37D6-49BC-A788-DFB73297A479}">
      <dsp:nvSpPr>
        <dsp:cNvPr id="0" name=""/>
        <dsp:cNvSpPr/>
      </dsp:nvSpPr>
      <dsp:spPr>
        <a:xfrm>
          <a:off x="11972119" y="1154393"/>
          <a:ext cx="1673508" cy="4376959"/>
        </a:xfrm>
        <a:prstGeom prst="wedgeRectCallout">
          <a:avLst>
            <a:gd name="adj1" fmla="val 0"/>
            <a:gd name="adj2" fmla="val 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57150" tIns="57150" rIns="57150" bIns="57150" numCol="1" spcCol="1270" anchor="t" anchorCtr="0">
          <a:noAutofit/>
        </a:bodyPr>
        <a:lstStyle/>
        <a:p>
          <a:pPr marL="0" lvl="0" indent="0" algn="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Ratifying CC judgements, dissemination to residents, &amp; reporting  to RCPSC</a:t>
          </a:r>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b="1" kern="1200" dirty="0">
              <a:solidFill>
                <a:srgbClr val="003A5B"/>
              </a:solidFill>
            </a:rPr>
            <a:t>RPC/PD, PA</a:t>
          </a:r>
        </a:p>
      </dsp:txBody>
      <dsp:txXfrm>
        <a:off x="12184564" y="1154393"/>
        <a:ext cx="1461062" cy="4376959"/>
      </dsp:txXfrm>
    </dsp:sp>
    <dsp:sp modelId="{C8DBC799-355F-45C9-97EA-8A1CFFBB52E4}">
      <dsp:nvSpPr>
        <dsp:cNvPr id="0" name=""/>
        <dsp:cNvSpPr/>
      </dsp:nvSpPr>
      <dsp:spPr>
        <a:xfrm>
          <a:off x="12027674" y="0"/>
          <a:ext cx="1581827" cy="1158818"/>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325" tIns="60325" rIns="60325" bIns="60325" numCol="1" spcCol="1270" anchor="ctr" anchorCtr="0">
          <a:noAutofit/>
        </a:bodyPr>
        <a:lstStyle/>
        <a:p>
          <a:pPr marL="0" lvl="0" indent="0" algn="ctr" defTabSz="844550">
            <a:lnSpc>
              <a:spcPct val="90000"/>
            </a:lnSpc>
            <a:spcBef>
              <a:spcPct val="0"/>
            </a:spcBef>
            <a:spcAft>
              <a:spcPct val="35000"/>
            </a:spcAft>
            <a:buNone/>
          </a:pPr>
          <a:r>
            <a:rPr lang="en-US" sz="1900" kern="1200" dirty="0"/>
            <a:t>Dissemination</a:t>
          </a:r>
        </a:p>
      </dsp:txBody>
      <dsp:txXfrm>
        <a:off x="12027674" y="0"/>
        <a:ext cx="1581827" cy="1158818"/>
      </dsp:txXfrm>
    </dsp:sp>
    <dsp:sp modelId="{875CF858-2F50-4ED2-8E85-03F2BFD17204}">
      <dsp:nvSpPr>
        <dsp:cNvPr id="0" name=""/>
        <dsp:cNvSpPr/>
      </dsp:nvSpPr>
      <dsp:spPr>
        <a:xfrm>
          <a:off x="10388799" y="1082380"/>
          <a:ext cx="1622449" cy="4263778"/>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57150" tIns="57150" rIns="57150" bIns="57150" numCol="1" spcCol="1270" anchor="t" anchorCtr="0">
          <a:noAutofit/>
        </a:bodyPr>
        <a:lstStyle/>
        <a:p>
          <a:pPr marL="0" lvl="0" indent="0" algn="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Deciding on success, progression and graduation</a:t>
          </a:r>
        </a:p>
        <a:p>
          <a:pPr marL="0" lvl="0" indent="0" algn="r" defTabSz="800100">
            <a:lnSpc>
              <a:spcPct val="90000"/>
            </a:lnSpc>
            <a:spcBef>
              <a:spcPct val="0"/>
            </a:spcBef>
            <a:spcAft>
              <a:spcPct val="35000"/>
            </a:spcAft>
            <a:buNone/>
          </a:pPr>
          <a:endParaRPr lang="en-US" sz="18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Recommends modification to learning plan</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1800" kern="1200" dirty="0">
            <a:solidFill>
              <a:srgbClr val="FF0000"/>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800" b="1" kern="1200" dirty="0">
              <a:solidFill>
                <a:srgbClr val="003A5B"/>
              </a:solidFill>
            </a:rPr>
            <a:t>Competence Committee</a:t>
          </a:r>
        </a:p>
        <a:p>
          <a:pPr marL="0" lvl="0" algn="ctr" defTabSz="800100">
            <a:lnSpc>
              <a:spcPct val="90000"/>
            </a:lnSpc>
            <a:spcBef>
              <a:spcPct val="0"/>
            </a:spcBef>
            <a:spcAft>
              <a:spcPct val="35000"/>
            </a:spcAft>
            <a:buNone/>
          </a:pPr>
          <a:endParaRPr lang="en-US" sz="1800" kern="1200" dirty="0"/>
        </a:p>
        <a:p>
          <a:pPr marL="0" lvl="0" algn="ctr" defTabSz="800100">
            <a:lnSpc>
              <a:spcPct val="90000"/>
            </a:lnSpc>
            <a:spcBef>
              <a:spcPct val="0"/>
            </a:spcBef>
            <a:spcAft>
              <a:spcPct val="35000"/>
            </a:spcAft>
            <a:buNone/>
          </a:pPr>
          <a:endParaRPr lang="en-US" sz="1800" kern="1200" dirty="0"/>
        </a:p>
      </dsp:txBody>
      <dsp:txXfrm>
        <a:off x="10594763" y="1082380"/>
        <a:ext cx="1416486" cy="4263778"/>
      </dsp:txXfrm>
    </dsp:sp>
    <dsp:sp modelId="{2E3B9A7E-20B8-464C-8E8C-52AF59D74F4F}">
      <dsp:nvSpPr>
        <dsp:cNvPr id="0" name=""/>
        <dsp:cNvSpPr/>
      </dsp:nvSpPr>
      <dsp:spPr>
        <a:xfrm>
          <a:off x="10394628" y="124455"/>
          <a:ext cx="1622449" cy="102993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325" tIns="60325" rIns="60325" bIns="60325" numCol="1" spcCol="1270" anchor="ctr" anchorCtr="0">
          <a:noAutofit/>
        </a:bodyPr>
        <a:lstStyle/>
        <a:p>
          <a:pPr marL="0" lvl="0" indent="0" algn="ctr" defTabSz="844550">
            <a:lnSpc>
              <a:spcPct val="90000"/>
            </a:lnSpc>
            <a:spcBef>
              <a:spcPct val="0"/>
            </a:spcBef>
            <a:spcAft>
              <a:spcPct val="35000"/>
            </a:spcAft>
            <a:buNone/>
          </a:pPr>
          <a:r>
            <a:rPr lang="en-US" sz="1900" kern="1200" dirty="0"/>
            <a:t>Judgement</a:t>
          </a:r>
        </a:p>
      </dsp:txBody>
      <dsp:txXfrm>
        <a:off x="10394628" y="124455"/>
        <a:ext cx="1622449" cy="1029937"/>
      </dsp:txXfrm>
    </dsp:sp>
    <dsp:sp modelId="{4FC44A59-807B-4CEF-B554-168D135649EC}">
      <dsp:nvSpPr>
        <dsp:cNvPr id="0" name=""/>
        <dsp:cNvSpPr/>
      </dsp:nvSpPr>
      <dsp:spPr>
        <a:xfrm>
          <a:off x="8771207" y="1154393"/>
          <a:ext cx="1622449" cy="3861990"/>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57150" tIns="57150" rIns="57150" bIns="57150" numCol="1" spcCol="1270" anchor="t" anchorCtr="0">
          <a:noAutofit/>
        </a:bodyPr>
        <a:lstStyle/>
        <a:p>
          <a:pPr marL="0" lvl="0" indent="0" algn="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Presentation and discussion</a:t>
          </a:r>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b="1" kern="1200" dirty="0">
              <a:solidFill>
                <a:srgbClr val="003A5B"/>
              </a:solidFill>
            </a:rPr>
            <a:t>Competence Committee</a:t>
          </a:r>
        </a:p>
      </dsp:txBody>
      <dsp:txXfrm>
        <a:off x="8977171" y="1154393"/>
        <a:ext cx="1416486" cy="3861990"/>
      </dsp:txXfrm>
    </dsp:sp>
    <dsp:sp modelId="{B9A62E96-4661-4B3C-AF35-0B143F99D1C8}">
      <dsp:nvSpPr>
        <dsp:cNvPr id="0" name=""/>
        <dsp:cNvSpPr/>
      </dsp:nvSpPr>
      <dsp:spPr>
        <a:xfrm>
          <a:off x="8772179" y="253335"/>
          <a:ext cx="1622449" cy="9010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325" tIns="60325" rIns="60325" bIns="60325" numCol="1" spcCol="1270" anchor="ctr" anchorCtr="0">
          <a:noAutofit/>
        </a:bodyPr>
        <a:lstStyle/>
        <a:p>
          <a:pPr marL="0" lvl="0" indent="0" algn="ctr" defTabSz="844550">
            <a:lnSpc>
              <a:spcPct val="90000"/>
            </a:lnSpc>
            <a:spcBef>
              <a:spcPct val="0"/>
            </a:spcBef>
            <a:spcAft>
              <a:spcPct val="35000"/>
            </a:spcAft>
            <a:buNone/>
          </a:pPr>
          <a:r>
            <a:rPr lang="en-US" sz="1900" kern="1200" dirty="0"/>
            <a:t>Secondary Analysis</a:t>
          </a:r>
        </a:p>
      </dsp:txBody>
      <dsp:txXfrm>
        <a:off x="8772179" y="253335"/>
        <a:ext cx="1622449" cy="901057"/>
      </dsp:txXfrm>
    </dsp:sp>
    <dsp:sp modelId="{666B6435-2219-41B5-AA87-864754CE5DC4}">
      <dsp:nvSpPr>
        <dsp:cNvPr id="0" name=""/>
        <dsp:cNvSpPr/>
      </dsp:nvSpPr>
      <dsp:spPr>
        <a:xfrm>
          <a:off x="7148757" y="1154393"/>
          <a:ext cx="1622449" cy="3604782"/>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57150" tIns="57150" rIns="57150" bIns="57150" numCol="1" spcCol="1270" anchor="t"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Taking big data, summarizing and adding context</a:t>
          </a:r>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b="1" kern="1200" dirty="0">
              <a:solidFill>
                <a:srgbClr val="003A5B"/>
              </a:solidFill>
            </a:rPr>
            <a:t>Primary File Reviewer</a:t>
          </a:r>
        </a:p>
      </dsp:txBody>
      <dsp:txXfrm>
        <a:off x="7354721" y="1154393"/>
        <a:ext cx="1416486" cy="3604782"/>
      </dsp:txXfrm>
    </dsp:sp>
    <dsp:sp modelId="{D15ABDBF-9B70-41E8-BB23-EEE5A07357CC}">
      <dsp:nvSpPr>
        <dsp:cNvPr id="0" name=""/>
        <dsp:cNvSpPr/>
      </dsp:nvSpPr>
      <dsp:spPr>
        <a:xfrm>
          <a:off x="7148757" y="386088"/>
          <a:ext cx="1622449" cy="772176"/>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325" tIns="60325" rIns="60325" bIns="60325" numCol="1" spcCol="1270" anchor="ctr" anchorCtr="0">
          <a:noAutofit/>
        </a:bodyPr>
        <a:lstStyle/>
        <a:p>
          <a:pPr marL="0" lvl="0" indent="0" algn="ctr" defTabSz="844550">
            <a:lnSpc>
              <a:spcPct val="90000"/>
            </a:lnSpc>
            <a:spcBef>
              <a:spcPct val="0"/>
            </a:spcBef>
            <a:spcAft>
              <a:spcPct val="35000"/>
            </a:spcAft>
            <a:buNone/>
          </a:pPr>
          <a:r>
            <a:rPr lang="en-US" sz="1900" kern="1200" dirty="0"/>
            <a:t>Synthesis</a:t>
          </a:r>
        </a:p>
      </dsp:txBody>
      <dsp:txXfrm>
        <a:off x="7148757" y="386088"/>
        <a:ext cx="1622449" cy="772176"/>
      </dsp:txXfrm>
    </dsp:sp>
    <dsp:sp modelId="{C61F0D7E-3125-44F5-A5D9-F562D6734FE6}">
      <dsp:nvSpPr>
        <dsp:cNvPr id="0" name=""/>
        <dsp:cNvSpPr/>
      </dsp:nvSpPr>
      <dsp:spPr>
        <a:xfrm>
          <a:off x="5527279" y="1154393"/>
          <a:ext cx="1622449" cy="3347021"/>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57150" tIns="57150" rIns="57150" bIns="57150" numCol="1" spcCol="1270" anchor="t"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Collection of all resident assessment data in a usable way</a:t>
          </a:r>
        </a:p>
        <a:p>
          <a:pPr marL="0" lvl="0" indent="0" algn="ctr" defTabSz="800100">
            <a:lnSpc>
              <a:spcPct val="90000"/>
            </a:lnSpc>
            <a:spcBef>
              <a:spcPct val="0"/>
            </a:spcBef>
            <a:spcAft>
              <a:spcPct val="35000"/>
            </a:spcAft>
            <a:buNone/>
          </a:pPr>
          <a:r>
            <a:rPr lang="en-US" sz="1800" kern="1200" dirty="0"/>
            <a:t>Develop own learning plan</a:t>
          </a:r>
        </a:p>
        <a:p>
          <a:pPr marL="0" lvl="0" indent="0" algn="ctr" defTabSz="800100">
            <a:lnSpc>
              <a:spcPct val="90000"/>
            </a:lnSpc>
            <a:spcBef>
              <a:spcPct val="0"/>
            </a:spcBef>
            <a:spcAft>
              <a:spcPct val="35000"/>
            </a:spcAft>
            <a:buNone/>
          </a:pPr>
          <a:endParaRPr lang="en-US" sz="1800" kern="1200" dirty="0">
            <a:solidFill>
              <a:srgbClr val="FF0000"/>
            </a:solidFill>
          </a:endParaRPr>
        </a:p>
        <a:p>
          <a:pPr marL="0" lvl="0" indent="0" algn="ctr" defTabSz="800100">
            <a:lnSpc>
              <a:spcPct val="90000"/>
            </a:lnSpc>
            <a:spcBef>
              <a:spcPct val="0"/>
            </a:spcBef>
            <a:spcAft>
              <a:spcPct val="35000"/>
            </a:spcAft>
            <a:buNone/>
          </a:pPr>
          <a:r>
            <a:rPr lang="en-US" sz="1800" b="1" kern="1200" dirty="0">
              <a:solidFill>
                <a:srgbClr val="003A5B"/>
              </a:solidFill>
            </a:rPr>
            <a:t>PA/Resident</a:t>
          </a:r>
        </a:p>
      </dsp:txBody>
      <dsp:txXfrm>
        <a:off x="5739072" y="1154393"/>
        <a:ext cx="1416486" cy="3347021"/>
      </dsp:txXfrm>
    </dsp:sp>
    <dsp:sp modelId="{28C9223E-E672-4671-BFBF-FFA42B5AD520}">
      <dsp:nvSpPr>
        <dsp:cNvPr id="0" name=""/>
        <dsp:cNvSpPr/>
      </dsp:nvSpPr>
      <dsp:spPr>
        <a:xfrm>
          <a:off x="5527279" y="510543"/>
          <a:ext cx="1622449" cy="64384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325" tIns="60325" rIns="60325" bIns="60325" numCol="1" spcCol="1270" anchor="ctr" anchorCtr="0">
          <a:noAutofit/>
        </a:bodyPr>
        <a:lstStyle/>
        <a:p>
          <a:pPr marL="0" lvl="0" indent="0" algn="ctr" defTabSz="844550">
            <a:lnSpc>
              <a:spcPct val="90000"/>
            </a:lnSpc>
            <a:spcBef>
              <a:spcPct val="0"/>
            </a:spcBef>
            <a:spcAft>
              <a:spcPct val="35000"/>
            </a:spcAft>
            <a:buNone/>
          </a:pPr>
          <a:r>
            <a:rPr lang="en-US" sz="1900" kern="1200" dirty="0"/>
            <a:t>Aggregation</a:t>
          </a:r>
        </a:p>
      </dsp:txBody>
      <dsp:txXfrm>
        <a:off x="5527279" y="510543"/>
        <a:ext cx="1622449" cy="643849"/>
      </dsp:txXfrm>
    </dsp:sp>
    <dsp:sp modelId="{E71CC16D-FECF-40C2-8D0D-7E85071462E6}">
      <dsp:nvSpPr>
        <dsp:cNvPr id="0" name=""/>
        <dsp:cNvSpPr/>
      </dsp:nvSpPr>
      <dsp:spPr>
        <a:xfrm>
          <a:off x="3904829" y="1154393"/>
          <a:ext cx="1622449" cy="3089813"/>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ctr" defTabSz="622300">
            <a:lnSpc>
              <a:spcPct val="90000"/>
            </a:lnSpc>
            <a:spcBef>
              <a:spcPct val="0"/>
            </a:spcBef>
            <a:spcAft>
              <a:spcPct val="35000"/>
            </a:spcAft>
            <a:buNone/>
          </a:pPr>
          <a:br>
            <a:rPr lang="en-US" sz="1400" kern="1200" dirty="0">
              <a:solidFill>
                <a:schemeClr val="tx1"/>
              </a:solidFill>
            </a:rPr>
          </a:br>
          <a:r>
            <a:rPr lang="en-US" sz="1800" kern="1200" dirty="0">
              <a:solidFill>
                <a:schemeClr val="tx1"/>
              </a:solidFill>
            </a:rPr>
            <a:t>Strategy</a:t>
          </a:r>
        </a:p>
        <a:p>
          <a:pPr marL="0" lvl="0" indent="0" algn="ctr" defTabSz="800100">
            <a:lnSpc>
              <a:spcPct val="90000"/>
            </a:lnSpc>
            <a:spcBef>
              <a:spcPct val="0"/>
            </a:spcBef>
            <a:spcAft>
              <a:spcPct val="35000"/>
            </a:spcAft>
            <a:buNone/>
          </a:pPr>
          <a:r>
            <a:rPr lang="en-US" sz="1800" kern="1200" dirty="0" err="1">
              <a:solidFill>
                <a:schemeClr val="tx1"/>
              </a:solidFill>
            </a:rPr>
            <a:t>ToR</a:t>
          </a:r>
          <a:endParaRPr lang="en-US" sz="1800" kern="1200" dirty="0">
            <a:solidFill>
              <a:srgbClr val="FF0000"/>
            </a:solidFill>
          </a:endParaRPr>
        </a:p>
        <a:p>
          <a:pPr marL="0" lvl="0" indent="0" algn="ctr" defTabSz="800100">
            <a:lnSpc>
              <a:spcPct val="90000"/>
            </a:lnSpc>
            <a:spcBef>
              <a:spcPct val="0"/>
            </a:spcBef>
            <a:spcAft>
              <a:spcPct val="35000"/>
            </a:spcAft>
            <a:buNone/>
          </a:pPr>
          <a:r>
            <a:rPr lang="en-US" sz="1800" kern="1200" dirty="0">
              <a:solidFill>
                <a:schemeClr val="tx1"/>
              </a:solidFill>
            </a:rPr>
            <a:t>Membership</a:t>
          </a:r>
        </a:p>
        <a:p>
          <a:pPr marL="0" lvl="0" indent="0" algn="ctr" defTabSz="800100">
            <a:lnSpc>
              <a:spcPct val="90000"/>
            </a:lnSpc>
            <a:spcBef>
              <a:spcPct val="0"/>
            </a:spcBef>
            <a:spcAft>
              <a:spcPct val="35000"/>
            </a:spcAft>
            <a:buNone/>
          </a:pPr>
          <a:r>
            <a:rPr lang="en-US" sz="1800" kern="1200" dirty="0">
              <a:solidFill>
                <a:schemeClr val="tx1"/>
              </a:solidFill>
            </a:rPr>
            <a:t>Agenda</a:t>
          </a:r>
        </a:p>
        <a:p>
          <a:pPr marL="0" lvl="0" indent="0" algn="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b="1" kern="1200" dirty="0">
              <a:solidFill>
                <a:srgbClr val="003A5B"/>
              </a:solidFill>
            </a:rPr>
            <a:t>CC Chair</a:t>
          </a:r>
        </a:p>
        <a:p>
          <a:pPr marL="0" lvl="0" indent="0" algn="r" defTabSz="533400">
            <a:lnSpc>
              <a:spcPct val="90000"/>
            </a:lnSpc>
            <a:spcBef>
              <a:spcPct val="0"/>
            </a:spcBef>
            <a:spcAft>
              <a:spcPct val="35000"/>
            </a:spcAft>
            <a:buNone/>
          </a:pPr>
          <a:endParaRPr lang="en-US" sz="1200" kern="1200" dirty="0"/>
        </a:p>
      </dsp:txBody>
      <dsp:txXfrm>
        <a:off x="4110793" y="1154393"/>
        <a:ext cx="1416486" cy="3089813"/>
      </dsp:txXfrm>
    </dsp:sp>
    <dsp:sp modelId="{4FCEF1A4-FAEE-4AC8-83E6-D0A2B2F7828E}">
      <dsp:nvSpPr>
        <dsp:cNvPr id="0" name=""/>
        <dsp:cNvSpPr/>
      </dsp:nvSpPr>
      <dsp:spPr>
        <a:xfrm>
          <a:off x="3904829" y="639424"/>
          <a:ext cx="1622449" cy="514968"/>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325" tIns="60325" rIns="60325" bIns="60325" numCol="1" spcCol="1270" anchor="ctr" anchorCtr="0">
          <a:noAutofit/>
        </a:bodyPr>
        <a:lstStyle/>
        <a:p>
          <a:pPr marL="0" lvl="0" indent="0" algn="ctr" defTabSz="844550">
            <a:lnSpc>
              <a:spcPct val="90000"/>
            </a:lnSpc>
            <a:spcBef>
              <a:spcPct val="0"/>
            </a:spcBef>
            <a:spcAft>
              <a:spcPct val="35000"/>
            </a:spcAft>
            <a:buNone/>
          </a:pPr>
          <a:r>
            <a:rPr lang="en-US" sz="1900" kern="1200" dirty="0"/>
            <a:t>Planning</a:t>
          </a:r>
        </a:p>
      </dsp:txBody>
      <dsp:txXfrm>
        <a:off x="3904829" y="639424"/>
        <a:ext cx="1622449" cy="514968"/>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2A69E-8F97-A349-9B8A-A00E6249AC0C}" type="datetimeFigureOut">
              <a:rPr lang="en-US" smtClean="0"/>
              <a:t>9/21/2020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E6494-AFFC-FE46-8CA3-2FC26414D6E0}" type="slidenum">
              <a:rPr lang="en-US" smtClean="0"/>
              <a:t>‹#›</a:t>
            </a:fld>
            <a:endParaRPr lang="en-US"/>
          </a:p>
        </p:txBody>
      </p:sp>
    </p:spTree>
    <p:extLst>
      <p:ext uri="{BB962C8B-B14F-4D97-AF65-F5344CB8AC3E}">
        <p14:creationId xmlns:p14="http://schemas.microsoft.com/office/powerpoint/2010/main" val="369405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oyalcollege.ca/rcsite/documents/canmeds/rc-virtual-teaching-e.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cbd@royalcollege.c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royalcollege.ca/mssites/casescenarios_en/story.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royalcollege.ca/mssites/casescenarios_en/story.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“Running a Competence Committee” workshop is designed to be delivered in approx. 2 hours. If you would like to deliver it in less time, you can choose to take a flipped classroom approach and send some of the didactic materials ahead of the workshop for review, which will allow you to focus on the Case Practices. You may also choose a shorter ice breaker activity, or to do one Case Practice instead of two (the others can be assigned as “homework”).</a:t>
            </a:r>
            <a:endParaRPr lang="en-US" sz="1200" kern="1200" dirty="0">
              <a:solidFill>
                <a:schemeClr val="tx1"/>
              </a:solidFill>
              <a:effectLst/>
              <a:latin typeface="+mn-lt"/>
              <a:ea typeface="+mn-ea"/>
              <a:cs typeface="+mn-cs"/>
            </a:endParaRPr>
          </a:p>
          <a:p>
            <a:endParaRPr lang="en-CA" dirty="0"/>
          </a:p>
          <a:p>
            <a:r>
              <a:rPr lang="en-CA" dirty="0"/>
              <a:t>There is an introductory workshop called “Introduction to Competence Committees” that you may choose to deliver </a:t>
            </a:r>
            <a:r>
              <a:rPr lang="en-CA" b="1" i="1" dirty="0"/>
              <a:t>prior</a:t>
            </a:r>
            <a:r>
              <a:rPr lang="en-CA" dirty="0"/>
              <a:t> to this advanced workshop.</a:t>
            </a:r>
          </a:p>
          <a:p>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workshop may be delivered face-to-face or virtually. The slide notes include instructions for modifying for virtual delivery throughout. </a:t>
            </a:r>
            <a:endParaRPr lang="en-US"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FOR VIRTUAL DELIVERY: </a:t>
            </a:r>
            <a:r>
              <a:rPr lang="en-CA" sz="1200" kern="1200" dirty="0">
                <a:solidFill>
                  <a:schemeClr val="tx1"/>
                </a:solidFill>
                <a:effectLst/>
                <a:latin typeface="+mn-lt"/>
                <a:ea typeface="+mn-ea"/>
                <a:cs typeface="+mn-cs"/>
              </a:rPr>
              <a:t>You will need a</a:t>
            </a:r>
            <a:r>
              <a:rPr lang="en-US" sz="1200" kern="1200" dirty="0" err="1">
                <a:solidFill>
                  <a:schemeClr val="tx1"/>
                </a:solidFill>
                <a:effectLst/>
                <a:latin typeface="+mn-lt"/>
                <a:ea typeface="+mn-ea"/>
                <a:cs typeface="+mn-cs"/>
              </a:rPr>
              <a:t>ccess</a:t>
            </a:r>
            <a:r>
              <a:rPr lang="en-US" sz="1200" kern="1200" dirty="0">
                <a:solidFill>
                  <a:schemeClr val="tx1"/>
                </a:solidFill>
                <a:effectLst/>
                <a:latin typeface="+mn-lt"/>
                <a:ea typeface="+mn-ea"/>
                <a:cs typeface="+mn-cs"/>
              </a:rPr>
              <a:t> to video conferencing platform that has the ability to create breakout rooms. See “</a:t>
            </a:r>
            <a:r>
              <a:rPr lang="en-US" sz="1200" u="sng" kern="1200" dirty="0">
                <a:solidFill>
                  <a:schemeClr val="tx1"/>
                </a:solidFill>
                <a:effectLst/>
                <a:latin typeface="+mn-lt"/>
                <a:ea typeface="+mn-ea"/>
                <a:cs typeface="+mn-cs"/>
                <a:hlinkClick r:id="rId3"/>
              </a:rPr>
              <a:t>How to Teach Virtually</a:t>
            </a:r>
            <a:r>
              <a:rPr lang="en-US" sz="1200" kern="1200" dirty="0">
                <a:solidFill>
                  <a:schemeClr val="tx1"/>
                </a:solidFill>
                <a:effectLst/>
                <a:latin typeface="+mn-lt"/>
                <a:ea typeface="+mn-ea"/>
                <a:cs typeface="+mn-cs"/>
              </a:rPr>
              <a:t>” (http://www.royalcollege.ca/rcsite/documents/canmeds/rc-virtual-teaching-e.pdf) for best practices, as well as a comparison of several video conferencing tools.  </a:t>
            </a:r>
          </a:p>
          <a:p>
            <a:endParaRPr lang="en-CA" dirty="0"/>
          </a:p>
          <a:p>
            <a:r>
              <a:rPr lang="en-CA" dirty="0"/>
              <a:t>Detailed notes are included to assist presenters and viewers who may be unfamiliar with some of these</a:t>
            </a:r>
            <a:r>
              <a:rPr lang="en-CA" baseline="0" dirty="0"/>
              <a:t> </a:t>
            </a:r>
            <a:r>
              <a:rPr lang="en-CA" dirty="0"/>
              <a:t>concepts.  If you are presenting</a:t>
            </a:r>
            <a:r>
              <a:rPr lang="en-CA" baseline="0" dirty="0"/>
              <a:t> this deck, y</a:t>
            </a:r>
            <a:r>
              <a:rPr lang="en-CA" dirty="0"/>
              <a:t>ou are</a:t>
            </a:r>
            <a:r>
              <a:rPr lang="en-CA" baseline="0" dirty="0"/>
              <a:t> encouraged to </a:t>
            </a:r>
            <a:r>
              <a:rPr lang="en-CA" dirty="0"/>
              <a:t>edit the presentation to reflect the most relevant slides for your audience and purpose.  </a:t>
            </a:r>
            <a:r>
              <a:rPr lang="en-US" dirty="0"/>
              <a:t>You are encouraged</a:t>
            </a:r>
            <a:r>
              <a:rPr lang="en-US" baseline="0" dirty="0"/>
              <a:t> to s</a:t>
            </a:r>
            <a:r>
              <a:rPr lang="en-US" dirty="0"/>
              <a:t>hare and/or modify these slides as needed, but please source the Royal College. All text and logos contained herein are the property of the Royal College of Physicians and Surgeons of Canada.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Questions? Email </a:t>
            </a:r>
            <a:r>
              <a:rPr lang="en-US" dirty="0">
                <a:hlinkClick r:id="rId4"/>
              </a:rPr>
              <a:t>cbd@royalcollege.ca</a:t>
            </a:r>
            <a:endParaRPr lang="en-CA" baseline="0" dirty="0"/>
          </a:p>
        </p:txBody>
      </p:sp>
      <p:sp>
        <p:nvSpPr>
          <p:cNvPr id="4" name="Slide Number Placeholder 3"/>
          <p:cNvSpPr>
            <a:spLocks noGrp="1"/>
          </p:cNvSpPr>
          <p:nvPr>
            <p:ph type="sldNum" sz="quarter" idx="10"/>
          </p:nvPr>
        </p:nvSpPr>
        <p:spPr/>
        <p:txBody>
          <a:bodyPr/>
          <a:lstStyle/>
          <a:p>
            <a:fld id="{8D153803-A8F5-A947-92E7-6D7F51058EF0}" type="slidenum">
              <a:rPr lang="en-US" smtClean="0"/>
              <a:t>1</a:t>
            </a:fld>
            <a:endParaRPr lang="en-US"/>
          </a:p>
        </p:txBody>
      </p:sp>
    </p:spTree>
    <p:extLst>
      <p:ext uri="{BB962C8B-B14F-4D97-AF65-F5344CB8AC3E}">
        <p14:creationId xmlns:p14="http://schemas.microsoft.com/office/powerpoint/2010/main" val="323323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familiar to most?</a:t>
            </a:r>
          </a:p>
        </p:txBody>
      </p:sp>
      <p:sp>
        <p:nvSpPr>
          <p:cNvPr id="4" name="Slide Number Placeholder 3"/>
          <p:cNvSpPr>
            <a:spLocks noGrp="1"/>
          </p:cNvSpPr>
          <p:nvPr>
            <p:ph type="sldNum" sz="quarter" idx="5"/>
          </p:nvPr>
        </p:nvSpPr>
        <p:spPr/>
        <p:txBody>
          <a:bodyPr/>
          <a:lstStyle/>
          <a:p>
            <a:fld id="{2D9E6494-AFFC-FE46-8CA3-2FC26414D6E0}" type="slidenum">
              <a:rPr lang="en-US" smtClean="0"/>
              <a:t>11</a:t>
            </a:fld>
            <a:endParaRPr lang="en-US"/>
          </a:p>
        </p:txBody>
      </p:sp>
    </p:spTree>
    <p:extLst>
      <p:ext uri="{BB962C8B-B14F-4D97-AF65-F5344CB8AC3E}">
        <p14:creationId xmlns:p14="http://schemas.microsoft.com/office/powerpoint/2010/main" val="3298524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Key point: </a:t>
            </a:r>
            <a:r>
              <a:rPr lang="en-CA" dirty="0"/>
              <a:t>Importance of context – obvious with Mickey Mouse, but not obvious without.</a:t>
            </a:r>
          </a:p>
        </p:txBody>
      </p:sp>
      <p:sp>
        <p:nvSpPr>
          <p:cNvPr id="4" name="Slide Number Placeholder 3"/>
          <p:cNvSpPr>
            <a:spLocks noGrp="1"/>
          </p:cNvSpPr>
          <p:nvPr>
            <p:ph type="sldNum" sz="quarter" idx="10"/>
          </p:nvPr>
        </p:nvSpPr>
        <p:spPr/>
        <p:txBody>
          <a:bodyPr/>
          <a:lstStyle/>
          <a:p>
            <a:fld id="{8D153803-A8F5-A947-92E7-6D7F51058EF0}" type="slidenum">
              <a:rPr lang="en-US" smtClean="0"/>
              <a:t>12</a:t>
            </a:fld>
            <a:endParaRPr lang="en-US"/>
          </a:p>
        </p:txBody>
      </p:sp>
    </p:spTree>
    <p:extLst>
      <p:ext uri="{BB962C8B-B14F-4D97-AF65-F5344CB8AC3E}">
        <p14:creationId xmlns:p14="http://schemas.microsoft.com/office/powerpoint/2010/main" val="37314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Key point: </a:t>
            </a:r>
            <a:r>
              <a:rPr lang="en-CA" dirty="0"/>
              <a:t>Again, importance of context and the effects of missing</a:t>
            </a:r>
            <a:r>
              <a:rPr lang="en-CA" baseline="0" dirty="0"/>
              <a:t> data</a:t>
            </a:r>
            <a:r>
              <a:rPr lang="en-CA" dirty="0"/>
              <a:t> – Maurice</a:t>
            </a:r>
            <a:r>
              <a:rPr lang="en-CA" baseline="0" dirty="0"/>
              <a:t> Richard less recognizable without his uniform and hockey stick.</a:t>
            </a:r>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13</a:t>
            </a:fld>
            <a:endParaRPr lang="en-US"/>
          </a:p>
        </p:txBody>
      </p:sp>
    </p:spTree>
    <p:extLst>
      <p:ext uri="{BB962C8B-B14F-4D97-AF65-F5344CB8AC3E}">
        <p14:creationId xmlns:p14="http://schemas.microsoft.com/office/powerpoint/2010/main" val="2354156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Key point: </a:t>
            </a:r>
            <a:r>
              <a:rPr lang="en-CA" dirty="0"/>
              <a:t>Missing data – Freddie</a:t>
            </a:r>
            <a:r>
              <a:rPr lang="en-CA" baseline="0" dirty="0"/>
              <a:t> Mercury less recognizable without the </a:t>
            </a:r>
            <a:r>
              <a:rPr lang="en-CA" dirty="0"/>
              <a:t>mustache</a:t>
            </a:r>
          </a:p>
        </p:txBody>
      </p:sp>
      <p:sp>
        <p:nvSpPr>
          <p:cNvPr id="4" name="Slide Number Placeholder 3"/>
          <p:cNvSpPr>
            <a:spLocks noGrp="1"/>
          </p:cNvSpPr>
          <p:nvPr>
            <p:ph type="sldNum" sz="quarter" idx="10"/>
          </p:nvPr>
        </p:nvSpPr>
        <p:spPr/>
        <p:txBody>
          <a:bodyPr/>
          <a:lstStyle/>
          <a:p>
            <a:fld id="{8D153803-A8F5-A947-92E7-6D7F51058EF0}" type="slidenum">
              <a:rPr lang="en-US" smtClean="0"/>
              <a:t>14</a:t>
            </a:fld>
            <a:endParaRPr lang="en-US"/>
          </a:p>
        </p:txBody>
      </p:sp>
    </p:spTree>
    <p:extLst>
      <p:ext uri="{BB962C8B-B14F-4D97-AF65-F5344CB8AC3E}">
        <p14:creationId xmlns:p14="http://schemas.microsoft.com/office/powerpoint/2010/main" val="199195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a:t>
            </a:r>
            <a:r>
              <a:rPr lang="en-US" dirty="0"/>
              <a:t>Some of this will be a review from the Introduction to Competence Committees workshop, but will go into greater detail.</a:t>
            </a:r>
          </a:p>
        </p:txBody>
      </p:sp>
      <p:sp>
        <p:nvSpPr>
          <p:cNvPr id="4" name="Slide Number Placeholder 3"/>
          <p:cNvSpPr>
            <a:spLocks noGrp="1"/>
          </p:cNvSpPr>
          <p:nvPr>
            <p:ph type="sldNum" sz="quarter" idx="5"/>
          </p:nvPr>
        </p:nvSpPr>
        <p:spPr/>
        <p:txBody>
          <a:bodyPr/>
          <a:lstStyle/>
          <a:p>
            <a:fld id="{2D9E6494-AFFC-FE46-8CA3-2FC26414D6E0}" type="slidenum">
              <a:rPr lang="en-US" smtClean="0"/>
              <a:t>15</a:t>
            </a:fld>
            <a:endParaRPr lang="en-US"/>
          </a:p>
        </p:txBody>
      </p:sp>
    </p:spTree>
    <p:extLst>
      <p:ext uri="{BB962C8B-B14F-4D97-AF65-F5344CB8AC3E}">
        <p14:creationId xmlns:p14="http://schemas.microsoft.com/office/powerpoint/2010/main" val="837555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FACILITATOR</a:t>
            </a:r>
            <a:r>
              <a:rPr lang="en-CA" b="1" baseline="0" dirty="0"/>
              <a:t> TIP: </a:t>
            </a:r>
            <a:r>
              <a:rPr lang="en-CA" b="0" baseline="0" dirty="0"/>
              <a:t>Customize this slide/info for your context – is your program large or small? How many residents would you need to discuss in each meeting? How often do you need to meet? Would smaller more frequent meetings work for your context?</a:t>
            </a:r>
          </a:p>
          <a:p>
            <a:endParaRPr lang="en-CA" b="0" baseline="0" dirty="0"/>
          </a:p>
          <a:p>
            <a:r>
              <a:rPr lang="en-CA" b="0" baseline="0" dirty="0"/>
              <a:t>Align meetings with:</a:t>
            </a:r>
          </a:p>
          <a:p>
            <a:pPr marL="171450" indent="-171450">
              <a:buFont typeface="Arial" panose="020B0604020202020204" pitchFamily="34" charset="0"/>
              <a:buChar char="•"/>
            </a:pPr>
            <a:r>
              <a:rPr lang="en-CA" b="1" baseline="0" dirty="0"/>
              <a:t>Stage promotions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a:t>Summative assessments</a:t>
            </a:r>
            <a:r>
              <a:rPr lang="en-CA" b="0" baseline="0" dirty="0"/>
              <a:t>: </a:t>
            </a:r>
            <a:r>
              <a:rPr lang="en-US" dirty="0"/>
              <a:t>Take an active approach to find out when major summative assessments are happening and time the CC meeting to happen </a:t>
            </a:r>
            <a:r>
              <a:rPr lang="en-US" i="1" dirty="0"/>
              <a:t>after</a:t>
            </a:r>
            <a:r>
              <a:rPr lang="en-US" dirty="0"/>
              <a:t> so that you have results to discuss. Developing a map allows you a view from 5,000 feet to align meetings with specific assessment data you may routinely collect. For example, if meetings are scheduled at the outset of the year, you may not have all the assessment data, and turn around time for results such as oral exams/simulation exams may not be available for review. </a:t>
            </a:r>
            <a:r>
              <a:rPr lang="en-US" b="1" dirty="0"/>
              <a:t>Key</a:t>
            </a:r>
            <a:r>
              <a:rPr lang="en-US" b="1" baseline="0" dirty="0"/>
              <a:t> Message: </a:t>
            </a:r>
            <a:r>
              <a:rPr lang="en-US" baseline="0" dirty="0"/>
              <a:t>R</a:t>
            </a:r>
            <a:r>
              <a:rPr lang="en-US" dirty="0"/>
              <a:t>emind participants that EPAs are not the only tool in the toolbox; it’s important to consider other tools (e.g., program assessments).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a:t>Residency Program Committee meetings: </a:t>
            </a:r>
            <a:r>
              <a:rPr lang="en-CA" b="0" baseline="0" dirty="0"/>
              <a:t>C</a:t>
            </a:r>
            <a:r>
              <a:rPr lang="en-US" baseline="0" dirty="0" err="1"/>
              <a:t>onsider</a:t>
            </a:r>
            <a:r>
              <a:rPr lang="en-US" baseline="0" dirty="0"/>
              <a:t> timing with respect to RPC meetings so they can receive your recommendations, ratify, and communicate to the resident in a timely manner. </a:t>
            </a:r>
            <a:r>
              <a:rPr lang="en-US" b="1" baseline="0" dirty="0"/>
              <a:t>FACILITATOR NOTE: </a:t>
            </a:r>
            <a:r>
              <a:rPr lang="en-US" baseline="0" dirty="0"/>
              <a:t>You can share the following true story, or one of your own to underscore this point.: CC met in January and identified a resident in difficulty. However, the RPC wasn’t meeting until March and so the resident wasn’t notified right away and didn’t have the opportunity to use that feedback and rectify the situation.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Recommendations:</a:t>
            </a:r>
            <a:endParaRPr lang="en-CA" b="1" baseline="0" dirty="0"/>
          </a:p>
          <a:p>
            <a:pPr marL="171450" indent="-171450">
              <a:buFont typeface="Arial" panose="020B0604020202020204" pitchFamily="34" charset="0"/>
              <a:buChar char="•"/>
            </a:pPr>
            <a:r>
              <a:rPr lang="en-CA" dirty="0"/>
              <a:t>Keep meetings to 2 hours (CC may become less effective after 2 hours)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20 minutes to review a resident </a:t>
            </a:r>
            <a:r>
              <a:rPr lang="en-CA" sz="1200" kern="1200" baseline="0" dirty="0">
                <a:solidFill>
                  <a:schemeClr val="tx1"/>
                </a:solidFill>
                <a:effectLst/>
                <a:latin typeface="+mn-lt"/>
                <a:ea typeface="+mn-ea"/>
                <a:cs typeface="+mn-cs"/>
              </a:rPr>
              <a:t> (review average of </a:t>
            </a:r>
            <a:r>
              <a:rPr lang="en-CA" sz="1200" kern="1200" dirty="0">
                <a:solidFill>
                  <a:schemeClr val="tx1"/>
                </a:solidFill>
                <a:effectLst/>
                <a:latin typeface="+mn-lt"/>
                <a:ea typeface="+mn-ea"/>
                <a:cs typeface="+mn-cs"/>
              </a:rPr>
              <a:t>5 residents per meeting)</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Don’t have to review every resident at every meeting</a:t>
            </a:r>
          </a:p>
          <a:p>
            <a:pPr marL="171450" indent="-171450">
              <a:buFont typeface="Arial" panose="020B0604020202020204" pitchFamily="34" charset="0"/>
              <a:buChar char="•"/>
            </a:pPr>
            <a:r>
              <a:rPr lang="en-CA" b="0" baseline="0" dirty="0"/>
              <a:t>There are advantages to having smaller more frequent meetings </a:t>
            </a:r>
            <a:r>
              <a:rPr lang="en-CA" dirty="0"/>
              <a:t>(if you have a large group, you may need to split meetings (e.g., bi-annual to quarterly, and have only half the residents on the agenda for any meeting)</a:t>
            </a:r>
            <a:endParaRPr lang="en-CA" b="0" dirty="0"/>
          </a:p>
        </p:txBody>
      </p:sp>
      <p:sp>
        <p:nvSpPr>
          <p:cNvPr id="4" name="Slide Number Placeholder 3"/>
          <p:cNvSpPr>
            <a:spLocks noGrp="1"/>
          </p:cNvSpPr>
          <p:nvPr>
            <p:ph type="sldNum" sz="quarter" idx="10"/>
          </p:nvPr>
        </p:nvSpPr>
        <p:spPr/>
        <p:txBody>
          <a:bodyPr/>
          <a:lstStyle/>
          <a:p>
            <a:fld id="{8D153803-A8F5-A947-92E7-6D7F51058EF0}" type="slidenum">
              <a:rPr lang="en-US" smtClean="0"/>
              <a:t>16</a:t>
            </a:fld>
            <a:endParaRPr lang="en-US"/>
          </a:p>
        </p:txBody>
      </p:sp>
    </p:spTree>
    <p:extLst>
      <p:ext uri="{BB962C8B-B14F-4D97-AF65-F5344CB8AC3E}">
        <p14:creationId xmlns:p14="http://schemas.microsoft.com/office/powerpoint/2010/main" val="3915190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TIP: </a:t>
            </a:r>
            <a:r>
              <a:rPr lang="en-US" b="0" dirty="0"/>
              <a:t>This slide is meant to emphasize the point that meetings should be aligned with summative assessments. Insert a snapshot of your program’s curriculum map instead of the provided example and use it to make your point.</a:t>
            </a:r>
          </a:p>
          <a:p>
            <a:endParaRPr lang="en-US" b="0" dirty="0"/>
          </a:p>
          <a:p>
            <a:endParaRPr lang="en-US" b="1"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17</a:t>
            </a:fld>
            <a:endParaRPr lang="en-US"/>
          </a:p>
        </p:txBody>
      </p:sp>
    </p:spTree>
    <p:extLst>
      <p:ext uri="{BB962C8B-B14F-4D97-AF65-F5344CB8AC3E}">
        <p14:creationId xmlns:p14="http://schemas.microsoft.com/office/powerpoint/2010/main" val="3537397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PA needs</a:t>
            </a:r>
            <a:r>
              <a:rPr lang="en-US" baseline="0" dirty="0"/>
              <a:t> to create an agenda on ePortfolio for members to be able to view residents’ files. It’s recommended that you share this with residents after the RPC ratifies decisions. </a:t>
            </a:r>
          </a:p>
          <a:p>
            <a:endParaRPr lang="en-US" baseline="0" dirty="0"/>
          </a:p>
          <a:p>
            <a:r>
              <a:rPr lang="en-US" b="1" baseline="0" dirty="0"/>
              <a:t>Key Message: </a:t>
            </a:r>
            <a:r>
              <a:rPr lang="en-US" b="0" baseline="0" dirty="0"/>
              <a:t>Reinforce that </a:t>
            </a:r>
            <a:r>
              <a:rPr lang="en-US" baseline="0" dirty="0"/>
              <a:t>the CC meetings should be right before RPC meetings!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2739063-9717-42F7-86C4-F56D35A62AD1}" type="slidenum">
              <a:rPr lang="en-US" smtClean="0"/>
              <a:t>18</a:t>
            </a:fld>
            <a:endParaRPr lang="en-US" dirty="0"/>
          </a:p>
        </p:txBody>
      </p:sp>
    </p:spTree>
    <p:extLst>
      <p:ext uri="{BB962C8B-B14F-4D97-AF65-F5344CB8AC3E}">
        <p14:creationId xmlns:p14="http://schemas.microsoft.com/office/powerpoint/2010/main" val="508905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b="0" kern="1200" dirty="0">
                <a:solidFill>
                  <a:schemeClr val="tx1"/>
                </a:solidFill>
                <a:effectLst/>
                <a:latin typeface="+mn-lt"/>
                <a:ea typeface="+mn-ea"/>
                <a:cs typeface="+mn-cs"/>
              </a:rPr>
              <a:t>The primary reviewer synthesizes the data for the rest of group, then the group discusses.</a:t>
            </a:r>
            <a:r>
              <a:rPr lang="en-CA" sz="1200" b="0" kern="1200" baseline="0" dirty="0">
                <a:solidFill>
                  <a:schemeClr val="tx1"/>
                </a:solidFill>
                <a:effectLst/>
                <a:latin typeface="+mn-lt"/>
                <a:ea typeface="+mn-ea"/>
                <a:cs typeface="+mn-cs"/>
              </a:rPr>
              <a:t> Pay attention to how this is working! (e.g.; any data falling through the cracks?)</a:t>
            </a:r>
            <a:endParaRPr lang="en-CA" b="0" dirty="0"/>
          </a:p>
        </p:txBody>
      </p:sp>
      <p:sp>
        <p:nvSpPr>
          <p:cNvPr id="4" name="Slide Number Placeholder 3"/>
          <p:cNvSpPr>
            <a:spLocks noGrp="1"/>
          </p:cNvSpPr>
          <p:nvPr>
            <p:ph type="sldNum" sz="quarter" idx="10"/>
          </p:nvPr>
        </p:nvSpPr>
        <p:spPr/>
        <p:txBody>
          <a:bodyPr/>
          <a:lstStyle/>
          <a:p>
            <a:fld id="{8D153803-A8F5-A947-92E7-6D7F51058EF0}" type="slidenum">
              <a:rPr lang="en-US" smtClean="0"/>
              <a:t>19</a:t>
            </a:fld>
            <a:endParaRPr lang="en-US"/>
          </a:p>
        </p:txBody>
      </p:sp>
    </p:spTree>
    <p:extLst>
      <p:ext uri="{BB962C8B-B14F-4D97-AF65-F5344CB8AC3E}">
        <p14:creationId xmlns:p14="http://schemas.microsoft.com/office/powerpoint/2010/main" val="2914676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Data should be collected from multiple sources in multiple contexts including end-of-rotation assessments, procedure logs, simulations, standardized patient encounters, in-training exams, scholarly projects, and informal communications such as emails to program leadership.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committee should decide what data is valuable, given the finite time and resources provided to the committee.</a:t>
            </a:r>
          </a:p>
          <a:p>
            <a:endParaRPr lang="en-US"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Key Message: </a:t>
            </a:r>
            <a:r>
              <a:rPr lang="en-US" baseline="0" dirty="0"/>
              <a:t>The CC needs to be organized in its approach to save valuable time in the review process and generate better pictures of resident progression.  </a:t>
            </a:r>
            <a:endParaRPr lang="en-US" dirty="0"/>
          </a:p>
          <a:p>
            <a:endParaRPr lang="en-US" dirty="0"/>
          </a:p>
        </p:txBody>
      </p:sp>
      <p:sp>
        <p:nvSpPr>
          <p:cNvPr id="4" name="Slide Number Placeholder 3"/>
          <p:cNvSpPr>
            <a:spLocks noGrp="1"/>
          </p:cNvSpPr>
          <p:nvPr>
            <p:ph type="sldNum" sz="quarter" idx="5"/>
          </p:nvPr>
        </p:nvSpPr>
        <p:spPr/>
        <p:txBody>
          <a:bodyPr/>
          <a:lstStyle/>
          <a:p>
            <a:fld id="{8D153803-A8F5-A947-92E7-6D7F51058EF0}" type="slidenum">
              <a:rPr lang="en-US" smtClean="0"/>
              <a:t>20</a:t>
            </a:fld>
            <a:endParaRPr lang="en-US"/>
          </a:p>
        </p:txBody>
      </p:sp>
    </p:spTree>
    <p:extLst>
      <p:ext uri="{BB962C8B-B14F-4D97-AF65-F5344CB8AC3E}">
        <p14:creationId xmlns:p14="http://schemas.microsoft.com/office/powerpoint/2010/main" val="136691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2</a:t>
            </a:fld>
            <a:endParaRPr lang="en-US"/>
          </a:p>
        </p:txBody>
      </p:sp>
    </p:spTree>
    <p:extLst>
      <p:ext uri="{BB962C8B-B14F-4D97-AF65-F5344CB8AC3E}">
        <p14:creationId xmlns:p14="http://schemas.microsoft.com/office/powerpoint/2010/main" val="1833595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How much data and of what quality will be needed to “raise a red flag” about a particular resident? In the end, committees may spend 80% of their time discussing only 20% of the residents being reviewed. </a:t>
            </a:r>
            <a:endParaRPr lang="en-US" dirty="0"/>
          </a:p>
          <a:p>
            <a:endParaRPr lang="en-US" dirty="0"/>
          </a:p>
          <a:p>
            <a:r>
              <a:rPr lang="en-US" dirty="0"/>
              <a:t>Try not to overwhelm. Focus on how the assessments are used, and discuss how residents are made aware of how they are progressing. Look for progression</a:t>
            </a:r>
            <a:r>
              <a:rPr lang="en-US" baseline="0" dirty="0"/>
              <a:t> – data should show that residents are improving over time. </a:t>
            </a:r>
            <a:endParaRPr lang="en-US" dirty="0"/>
          </a:p>
          <a:p>
            <a:endParaRPr lang="en-US" dirty="0"/>
          </a:p>
          <a:p>
            <a:r>
              <a:rPr lang="en-US" b="1" baseline="0" dirty="0"/>
              <a:t>FACILITATOR NOTE: Share the following true story (or share one of your own): </a:t>
            </a:r>
            <a:r>
              <a:rPr lang="en-US" baseline="0" dirty="0"/>
              <a:t>Be careful about permissions and security with this type of data. One program had excel spreadsheets summarizing massive amounts of resident assessment data. They decided to archive some, not realizing that archiving automatically removed security and permissions. One resident Googled themselves and found their spreadsheet with all this data! Be aware, that as soon as you export information out of an </a:t>
            </a:r>
            <a:r>
              <a:rPr lang="en-US" baseline="0" dirty="0" err="1"/>
              <a:t>ePortfolio</a:t>
            </a:r>
            <a:r>
              <a:rPr lang="en-US" baseline="0" dirty="0"/>
              <a:t> it’s sitting on someone’s laptop. The result was that this program has to do a forensic analysis of every file and who had seen it. Encrypt your files! </a:t>
            </a:r>
            <a:endParaRPr lang="en-US" b="1" baseline="0" dirty="0"/>
          </a:p>
        </p:txBody>
      </p:sp>
      <p:sp>
        <p:nvSpPr>
          <p:cNvPr id="4" name="Slide Number Placeholder 3"/>
          <p:cNvSpPr>
            <a:spLocks noGrp="1"/>
          </p:cNvSpPr>
          <p:nvPr>
            <p:ph type="sldNum" sz="quarter" idx="10"/>
          </p:nvPr>
        </p:nvSpPr>
        <p:spPr/>
        <p:txBody>
          <a:bodyPr/>
          <a:lstStyle/>
          <a:p>
            <a:fld id="{8D153803-A8F5-A947-92E7-6D7F51058EF0}" type="slidenum">
              <a:rPr lang="en-US" smtClean="0"/>
              <a:t>21</a:t>
            </a:fld>
            <a:endParaRPr lang="en-US"/>
          </a:p>
        </p:txBody>
      </p:sp>
    </p:spTree>
    <p:extLst>
      <p:ext uri="{BB962C8B-B14F-4D97-AF65-F5344CB8AC3E}">
        <p14:creationId xmlns:p14="http://schemas.microsoft.com/office/powerpoint/2010/main" val="249745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C00000"/>
                </a:solidFill>
              </a:rPr>
              <a:t>FACILTATOR TIP: </a:t>
            </a:r>
            <a:r>
              <a:rPr lang="en-CA" b="0" dirty="0">
                <a:solidFill>
                  <a:srgbClr val="C00000"/>
                </a:solidFill>
              </a:rPr>
              <a:t>Discuss</a:t>
            </a:r>
            <a:r>
              <a:rPr lang="en-CA" b="0" baseline="0" dirty="0">
                <a:solidFill>
                  <a:srgbClr val="C00000"/>
                </a:solidFill>
              </a:rPr>
              <a:t> the following in terms of your local context (and make the necessary adjustments on the slide):</a:t>
            </a:r>
            <a:endParaRPr lang="en-CA" b="0" dirty="0">
              <a:solidFill>
                <a:srgbClr val="C00000"/>
              </a:solidFill>
            </a:endParaRPr>
          </a:p>
          <a:p>
            <a:pPr marL="171450" indent="-171450">
              <a:buFont typeface="Arial" panose="020B0604020202020204" pitchFamily="34" charset="0"/>
              <a:buChar char="•"/>
            </a:pPr>
            <a:r>
              <a:rPr lang="en-CA" b="0" dirty="0">
                <a:solidFill>
                  <a:srgbClr val="C00000"/>
                </a:solidFill>
              </a:rPr>
              <a:t>How</a:t>
            </a:r>
            <a:r>
              <a:rPr lang="en-CA" b="0" baseline="0" dirty="0">
                <a:solidFill>
                  <a:srgbClr val="C00000"/>
                </a:solidFill>
              </a:rPr>
              <a:t> do you document decisions?</a:t>
            </a:r>
          </a:p>
          <a:p>
            <a:pPr marL="171450" indent="-171450">
              <a:buFont typeface="Arial" panose="020B0604020202020204" pitchFamily="34" charset="0"/>
              <a:buChar char="•"/>
            </a:pPr>
            <a:r>
              <a:rPr lang="en-CA" b="0" baseline="0" dirty="0">
                <a:solidFill>
                  <a:srgbClr val="C00000"/>
                </a:solidFill>
              </a:rPr>
              <a:t>Where do the decisions get ratified?</a:t>
            </a:r>
          </a:p>
          <a:p>
            <a:pPr marL="171450" indent="-171450">
              <a:buFont typeface="Arial" panose="020B0604020202020204" pitchFamily="34" charset="0"/>
              <a:buChar char="•"/>
            </a:pPr>
            <a:r>
              <a:rPr lang="en-CA" b="0" baseline="0" dirty="0">
                <a:solidFill>
                  <a:srgbClr val="C00000"/>
                </a:solidFill>
              </a:rPr>
              <a:t>How are decisions communicated to the resident? </a:t>
            </a:r>
            <a:endParaRPr lang="en-CA" b="0" dirty="0">
              <a:solidFill>
                <a:srgbClr val="C00000"/>
              </a:solidFill>
            </a:endParaRPr>
          </a:p>
        </p:txBody>
      </p:sp>
      <p:sp>
        <p:nvSpPr>
          <p:cNvPr id="4" name="Slide Number Placeholder 3"/>
          <p:cNvSpPr>
            <a:spLocks noGrp="1"/>
          </p:cNvSpPr>
          <p:nvPr>
            <p:ph type="sldNum" sz="quarter" idx="10"/>
          </p:nvPr>
        </p:nvSpPr>
        <p:spPr/>
        <p:txBody>
          <a:bodyPr/>
          <a:lstStyle/>
          <a:p>
            <a:fld id="{8D153803-A8F5-A947-92E7-6D7F51058EF0}" type="slidenum">
              <a:rPr lang="en-US" smtClean="0"/>
              <a:t>22</a:t>
            </a:fld>
            <a:endParaRPr lang="en-US"/>
          </a:p>
        </p:txBody>
      </p:sp>
    </p:spTree>
    <p:extLst>
      <p:ext uri="{BB962C8B-B14F-4D97-AF65-F5344CB8AC3E}">
        <p14:creationId xmlns:p14="http://schemas.microsoft.com/office/powerpoint/2010/main" val="56366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Note: </a:t>
            </a:r>
            <a:r>
              <a:rPr lang="en-US" sz="1200" b="0" i="0" u="none" strike="noStrike" kern="1200" baseline="0" dirty="0">
                <a:solidFill>
                  <a:schemeClr val="tx1"/>
                </a:solidFill>
                <a:latin typeface="+mn-lt"/>
                <a:ea typeface="+mn-ea"/>
                <a:cs typeface="+mn-cs"/>
              </a:rPr>
              <a:t>QR Code opens Mock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Faculty development is essential for new members and for longstanding members as committee processes evolve. Member turnover also creates a need for regular training.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Shared Mental Model: </a:t>
            </a:r>
            <a:r>
              <a:rPr lang="en-US" sz="1200" b="0" i="0" u="none" strike="noStrike" kern="1200" baseline="0" dirty="0">
                <a:solidFill>
                  <a:schemeClr val="tx1"/>
                </a:solidFill>
                <a:latin typeface="+mn-lt"/>
                <a:ea typeface="+mn-ea"/>
                <a:cs typeface="+mn-cs"/>
              </a:rPr>
              <a:t>Committee members should receive instructions on CC ground rules, processes, and expected outputs. Members may vary in their experience with and knowledge of committee processes, assessment tools, and competency frameworks and may have differing opinions on which data are important to make competency decisions.</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Faculty development may occur during CC meetings or as separate training sessions.</a:t>
            </a:r>
            <a:endParaRPr lang="en-US"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C176330-BAC0-4958-AF2D-E04CC1ED56C8}" type="slidenum">
              <a:rPr lang="en-US" smtClean="0"/>
              <a:t>23</a:t>
            </a:fld>
            <a:endParaRPr lang="en-US"/>
          </a:p>
        </p:txBody>
      </p:sp>
    </p:spTree>
    <p:extLst>
      <p:ext uri="{BB962C8B-B14F-4D97-AF65-F5344CB8AC3E}">
        <p14:creationId xmlns:p14="http://schemas.microsoft.com/office/powerpoint/2010/main" val="834903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a:t>
            </a:r>
            <a:r>
              <a:rPr lang="en-US" baseline="0" dirty="0"/>
              <a:t> shows a recommended flow of work and who is responsible (bolded) for each stage.</a:t>
            </a:r>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24</a:t>
            </a:fld>
            <a:endParaRPr lang="en-US"/>
          </a:p>
        </p:txBody>
      </p:sp>
    </p:spTree>
    <p:extLst>
      <p:ext uri="{BB962C8B-B14F-4D97-AF65-F5344CB8AC3E}">
        <p14:creationId xmlns:p14="http://schemas.microsoft.com/office/powerpoint/2010/main" val="1280647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b="1" dirty="0"/>
              <a:t>FACILITATOR NOTE: </a:t>
            </a:r>
            <a:r>
              <a:rPr lang="en-CA" b="0" dirty="0"/>
              <a:t>Direct participants to the </a:t>
            </a:r>
            <a:r>
              <a:rPr lang="en-US" sz="1200" b="0" i="0" u="none" strike="noStrike" kern="1200" dirty="0">
                <a:solidFill>
                  <a:schemeClr val="tx1"/>
                </a:solidFill>
                <a:effectLst/>
                <a:latin typeface="+mn-lt"/>
                <a:ea typeface="+mn-ea"/>
                <a:cs typeface="+mn-cs"/>
                <a:hlinkClick r:id="rId3"/>
              </a:rPr>
              <a:t>Mock Competence Committee Cases for Practice Deliberation</a:t>
            </a:r>
            <a:r>
              <a:rPr lang="en-US" sz="1200" b="0" i="0" u="none" strike="noStrike" kern="1200" dirty="0">
                <a:solidFill>
                  <a:schemeClr val="tx1"/>
                </a:solidFill>
                <a:effectLst/>
                <a:latin typeface="+mn-lt"/>
                <a:ea typeface="+mn-ea"/>
                <a:cs typeface="+mn-cs"/>
              </a:rPr>
              <a:t>. There are six cases to choose from and </a:t>
            </a:r>
            <a:r>
              <a:rPr lang="en-US" sz="1200" b="0" i="0" u="none" strike="noStrike" kern="1200" dirty="0" err="1">
                <a:solidFill>
                  <a:schemeClr val="tx1"/>
                </a:solidFill>
                <a:effectLst/>
                <a:latin typeface="+mn-lt"/>
                <a:ea typeface="+mn-ea"/>
                <a:cs typeface="+mn-cs"/>
              </a:rPr>
              <a:t>i</a:t>
            </a:r>
            <a:r>
              <a:rPr lang="en-CA" dirty="0"/>
              <a:t>t’s recommended that you start off with the Jason Smith case (resident with both concerns about progression and missing data) for this workshop.</a:t>
            </a:r>
            <a:r>
              <a:rPr lang="en-CA" b="1" dirty="0"/>
              <a:t> PLEASE NOTE: </a:t>
            </a:r>
            <a:r>
              <a:rPr lang="en-US" b="0" dirty="0"/>
              <a:t>If participants have completed the “Introduction to Competence Committees” workshop, they may have already discussed the Jason Smith case. If this is the case, we suggest reviewing Case # 3: </a:t>
            </a:r>
            <a:r>
              <a:rPr lang="en-CA" sz="1200" kern="1200" dirty="0">
                <a:solidFill>
                  <a:schemeClr val="tx1"/>
                </a:solidFill>
                <a:effectLst/>
                <a:latin typeface="+mn-lt"/>
                <a:ea typeface="+mn-ea"/>
                <a:cs typeface="+mn-cs"/>
              </a:rPr>
              <a:t>Arjun </a:t>
            </a:r>
            <a:r>
              <a:rPr lang="en-CA" sz="1200" kern="1200" dirty="0" err="1">
                <a:solidFill>
                  <a:schemeClr val="tx1"/>
                </a:solidFill>
                <a:effectLst/>
                <a:latin typeface="+mn-lt"/>
                <a:ea typeface="+mn-ea"/>
                <a:cs typeface="+mn-cs"/>
              </a:rPr>
              <a:t>Bhakshi</a:t>
            </a:r>
            <a:r>
              <a:rPr lang="en-CA" sz="1200" kern="1200" dirty="0">
                <a:solidFill>
                  <a:schemeClr val="tx1"/>
                </a:solidFill>
                <a:effectLst/>
                <a:latin typeface="+mn-lt"/>
                <a:ea typeface="+mn-ea"/>
                <a:cs typeface="+mn-cs"/>
              </a:rPr>
              <a:t>, which addresses the issue of “hallway conversations.”</a:t>
            </a:r>
            <a:r>
              <a:rPr lang="en-CA" dirty="0"/>
              <a:t> Begin with the opening slide of the activity explaining the EPA nomenclature. </a:t>
            </a:r>
            <a:r>
              <a:rPr lang="en-US" b="1" dirty="0"/>
              <a:t>FACILITATOR TIP: </a:t>
            </a:r>
            <a:r>
              <a:rPr lang="en-US" b="0" dirty="0"/>
              <a:t>If you’re not familiar with the Mock</a:t>
            </a:r>
            <a:r>
              <a:rPr lang="en-US" b="0" baseline="0" dirty="0"/>
              <a:t> Competence Committee Cases, you may want to review the Facilitator Guide for the activity prior to running the workshop. The Guide is embedded within the activity.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b="1" dirty="0"/>
              <a:t>FOR VIRTUAL DELIVERY: </a:t>
            </a:r>
            <a:r>
              <a:rPr lang="en-CA" dirty="0"/>
              <a:t>Assign participants to breakout rooms. You (or another facilitator) may visit the breakout rooms periodically to see if any questions have come up.</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Instructions for exercise: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Give participants 20-25 minutes for a group discussion.</a:t>
            </a:r>
            <a:r>
              <a:rPr lang="en-US" b="0" baseline="0" dirty="0"/>
              <a:t> Provide two options to groups: Do it as a role play, or simply review the data/info and discuss as a group.</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Explain what the data means e.g. EPA 3.1 (5) – “3” represents the stage (Core); “1” is the EPA; 5 is the recommended number of observations for this EPA.</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Prompt</a:t>
            </a:r>
            <a:r>
              <a:rPr lang="en-US" b="0" baseline="0" dirty="0"/>
              <a:t> groups to review the data, then to review the different perspectives. What do you find surprising/interesting?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After 20 minutes, facilitate a 10 minute large group discussion. Suggested discussion questions:</a:t>
            </a:r>
          </a:p>
          <a:p>
            <a:pPr marL="628650" lvl="1" indent="-171450">
              <a:buFont typeface="Arial" panose="020B0604020202020204" pitchFamily="34" charset="0"/>
              <a:buChar char="•"/>
            </a:pPr>
            <a:r>
              <a:rPr lang="en-US" baseline="0" dirty="0"/>
              <a:t>What are some of the things that got your group talking? </a:t>
            </a:r>
          </a:p>
          <a:p>
            <a:pPr marL="628650" lvl="1" indent="-171450">
              <a:buFont typeface="Arial" panose="020B0604020202020204" pitchFamily="34" charset="0"/>
              <a:buChar char="•"/>
            </a:pPr>
            <a:r>
              <a:rPr lang="en-US" baseline="0" dirty="0"/>
              <a:t>What excited/irritated you? </a:t>
            </a:r>
          </a:p>
          <a:p>
            <a:pPr marL="628650" lvl="1" indent="-171450">
              <a:buFont typeface="Arial" panose="020B0604020202020204" pitchFamily="34" charset="0"/>
              <a:buChar char="•"/>
            </a:pPr>
            <a:r>
              <a:rPr lang="en-US" baseline="0" dirty="0"/>
              <a:t>What members have you “met” in real life? How do you manage this issue? </a:t>
            </a:r>
          </a:p>
          <a:p>
            <a:pPr marL="628650" lvl="1" indent="-171450">
              <a:buFont typeface="Arial" panose="020B0604020202020204" pitchFamily="34" charset="0"/>
              <a:buChar char="•"/>
            </a:pPr>
            <a:r>
              <a:rPr lang="en-US" baseline="0" dirty="0"/>
              <a:t>What is the fundamental challenge with “Member B”?  (e.g. not looking at the data). </a:t>
            </a:r>
          </a:p>
          <a:p>
            <a:pPr marL="628650" lvl="1" indent="-171450">
              <a:buFont typeface="Arial" panose="020B0604020202020204" pitchFamily="34" charset="0"/>
              <a:buChar char="•"/>
            </a:pPr>
            <a:r>
              <a:rPr lang="en-US" baseline="0" dirty="0"/>
              <a:t>Should the PD divulge the personal information? </a:t>
            </a:r>
          </a:p>
          <a:p>
            <a:pPr marL="628650" lvl="1" indent="-171450">
              <a:buFont typeface="Arial" panose="020B0604020202020204" pitchFamily="34" charset="0"/>
              <a:buChar char="•"/>
            </a:pPr>
            <a:r>
              <a:rPr lang="en-US" baseline="0" dirty="0"/>
              <a:t>What were the professionalism issues? </a:t>
            </a:r>
          </a:p>
          <a:p>
            <a:pPr marL="628650" lvl="1" indent="-171450">
              <a:buFont typeface="Arial" panose="020B0604020202020204" pitchFamily="34" charset="0"/>
              <a:buChar char="•"/>
            </a:pPr>
            <a:r>
              <a:rPr lang="en-US" baseline="0" dirty="0"/>
              <a:t>Did you come to a decision? What option do you agree with? Why?</a:t>
            </a:r>
            <a:endParaRPr lang="en-US" b="0" dirty="0"/>
          </a:p>
        </p:txBody>
      </p:sp>
      <p:sp>
        <p:nvSpPr>
          <p:cNvPr id="4" name="Slide Number Placeholder 3"/>
          <p:cNvSpPr>
            <a:spLocks noGrp="1"/>
          </p:cNvSpPr>
          <p:nvPr>
            <p:ph type="sldNum" sz="quarter" idx="10"/>
          </p:nvPr>
        </p:nvSpPr>
        <p:spPr/>
        <p:txBody>
          <a:bodyPr/>
          <a:lstStyle/>
          <a:p>
            <a:fld id="{8D153803-A8F5-A947-92E7-6D7F51058EF0}" type="slidenum">
              <a:rPr lang="en-US" smtClean="0"/>
              <a:t>25</a:t>
            </a:fld>
            <a:endParaRPr lang="en-US"/>
          </a:p>
        </p:txBody>
      </p:sp>
    </p:spTree>
    <p:extLst>
      <p:ext uri="{BB962C8B-B14F-4D97-AF65-F5344CB8AC3E}">
        <p14:creationId xmlns:p14="http://schemas.microsoft.com/office/powerpoint/2010/main" val="2286493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 </a:t>
            </a:r>
            <a:r>
              <a:rPr lang="en-US" dirty="0"/>
              <a:t>Some of this will be a review from the Introduction to Competence Committees workshop, but will go into greater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There's a long history of group decision-making and it’s well known that groups</a:t>
            </a:r>
            <a:r>
              <a:rPr lang="en-CA" baseline="0" dirty="0"/>
              <a:t> make better decisions than individuals. However, groups don’t always function perfectly. This will require a major culture shift, as it’s always been the program director making the decisions themselves. </a:t>
            </a:r>
            <a:endParaRPr lang="en-CA" dirty="0"/>
          </a:p>
          <a:p>
            <a:endParaRPr lang="en-US" dirty="0"/>
          </a:p>
        </p:txBody>
      </p:sp>
      <p:sp>
        <p:nvSpPr>
          <p:cNvPr id="4" name="Slide Number Placeholder 3"/>
          <p:cNvSpPr>
            <a:spLocks noGrp="1"/>
          </p:cNvSpPr>
          <p:nvPr>
            <p:ph type="sldNum" sz="quarter" idx="5"/>
          </p:nvPr>
        </p:nvSpPr>
        <p:spPr/>
        <p:txBody>
          <a:bodyPr/>
          <a:lstStyle/>
          <a:p>
            <a:fld id="{2D9E6494-AFFC-FE46-8CA3-2FC26414D6E0}" type="slidenum">
              <a:rPr lang="en-US" smtClean="0"/>
              <a:t>26</a:t>
            </a:fld>
            <a:endParaRPr lang="en-US"/>
          </a:p>
        </p:txBody>
      </p:sp>
    </p:spTree>
    <p:extLst>
      <p:ext uri="{BB962C8B-B14F-4D97-AF65-F5344CB8AC3E}">
        <p14:creationId xmlns:p14="http://schemas.microsoft.com/office/powerpoint/2010/main" val="576375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Everyone’s context is a little bit different for running</a:t>
            </a:r>
            <a:r>
              <a:rPr lang="en-US" baseline="0" dirty="0"/>
              <a:t> CC meetings. Here are some general principles and pitfalls that will help generate some of the questions you should ask. </a:t>
            </a:r>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27</a:t>
            </a:fld>
            <a:endParaRPr lang="en-US"/>
          </a:p>
        </p:txBody>
      </p:sp>
    </p:spTree>
    <p:extLst>
      <p:ext uri="{BB962C8B-B14F-4D97-AF65-F5344CB8AC3E}">
        <p14:creationId xmlns:p14="http://schemas.microsoft.com/office/powerpoint/2010/main" val="3998428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of unique</a:t>
            </a:r>
            <a:r>
              <a:rPr lang="en-US" baseline="0" dirty="0"/>
              <a:t> information contributes to better decisions, better understanding and decreases bias.</a:t>
            </a:r>
          </a:p>
          <a:p>
            <a:endParaRPr lang="en-US" baseline="0" dirty="0"/>
          </a:p>
          <a:p>
            <a:r>
              <a:rPr lang="en-US" dirty="0"/>
              <a:t>How</a:t>
            </a:r>
            <a:r>
              <a:rPr lang="en-US" baseline="0" dirty="0"/>
              <a:t> data is presented makes a difference – consider availability of data, body language and tone; the “framing effect” (</a:t>
            </a:r>
            <a:r>
              <a:rPr lang="en-CA" sz="1200" b="0" i="0" kern="1200" dirty="0">
                <a:solidFill>
                  <a:schemeClr val="tx1"/>
                </a:solidFill>
                <a:effectLst/>
                <a:latin typeface="+mn-lt"/>
                <a:ea typeface="+mn-ea"/>
                <a:cs typeface="+mn-cs"/>
              </a:rPr>
              <a:t>a cognitive </a:t>
            </a:r>
            <a:r>
              <a:rPr lang="en-CA" sz="1200" b="1" i="0" kern="1200" dirty="0">
                <a:solidFill>
                  <a:schemeClr val="tx1"/>
                </a:solidFill>
                <a:effectLst/>
                <a:latin typeface="+mn-lt"/>
                <a:ea typeface="+mn-ea"/>
                <a:cs typeface="+mn-cs"/>
              </a:rPr>
              <a:t>bias</a:t>
            </a:r>
            <a:r>
              <a:rPr lang="en-CA" sz="1200" b="0" i="0" kern="1200" dirty="0">
                <a:solidFill>
                  <a:schemeClr val="tx1"/>
                </a:solidFill>
                <a:effectLst/>
                <a:latin typeface="+mn-lt"/>
                <a:ea typeface="+mn-ea"/>
                <a:cs typeface="+mn-cs"/>
              </a:rPr>
              <a:t> where people decide on options based on whether the options are presented with positive or negative connotations; e.g. as a loss or as a gain.)</a:t>
            </a:r>
            <a:endParaRPr lang="en-US" baseline="0" dirty="0"/>
          </a:p>
          <a:p>
            <a:endParaRPr lang="en-US" baseline="0" dirty="0"/>
          </a:p>
          <a:p>
            <a:r>
              <a:rPr lang="en-US" baseline="0" dirty="0"/>
              <a:t>Also consider:</a:t>
            </a:r>
          </a:p>
          <a:p>
            <a:endParaRPr lang="en-US" baseline="0" dirty="0"/>
          </a:p>
          <a:p>
            <a:pPr marL="171450" indent="-171450">
              <a:buFont typeface="Arial" panose="020B0604020202020204" pitchFamily="34" charset="0"/>
              <a:buChar char="•"/>
            </a:pPr>
            <a:r>
              <a:rPr lang="en-US" baseline="0" dirty="0"/>
              <a:t>Who will have access to the data and when; e.g.; will members be given access data at the actual meeting, or before the meeting?  </a:t>
            </a:r>
          </a:p>
          <a:p>
            <a:pPr marL="171450" indent="-171450">
              <a:buFont typeface="Arial" panose="020B0604020202020204" pitchFamily="34" charset="0"/>
              <a:buChar char="•"/>
            </a:pPr>
            <a:r>
              <a:rPr lang="en-US" baseline="0" dirty="0"/>
              <a:t>What do you do with new information?</a:t>
            </a:r>
          </a:p>
          <a:p>
            <a:pPr marL="171450" indent="-171450">
              <a:buFont typeface="Arial" panose="020B0604020202020204" pitchFamily="34" charset="0"/>
              <a:buChar char="•"/>
            </a:pPr>
            <a:r>
              <a:rPr lang="en-US" baseline="0" dirty="0"/>
              <a:t>How will you communicate this information back to the resident? What if there is no opportunity for face-to-face?</a:t>
            </a:r>
          </a:p>
        </p:txBody>
      </p:sp>
      <p:sp>
        <p:nvSpPr>
          <p:cNvPr id="4" name="Slide Number Placeholder 3"/>
          <p:cNvSpPr>
            <a:spLocks noGrp="1"/>
          </p:cNvSpPr>
          <p:nvPr>
            <p:ph type="sldNum" sz="quarter" idx="10"/>
          </p:nvPr>
        </p:nvSpPr>
        <p:spPr/>
        <p:txBody>
          <a:bodyPr/>
          <a:lstStyle/>
          <a:p>
            <a:fld id="{06835BDD-9975-C14C-8950-B919A7915639}" type="slidenum">
              <a:rPr lang="en-US" smtClean="0"/>
              <a:t>28</a:t>
            </a:fld>
            <a:endParaRPr lang="en-US"/>
          </a:p>
        </p:txBody>
      </p:sp>
    </p:spTree>
    <p:extLst>
      <p:ext uri="{BB962C8B-B14F-4D97-AF65-F5344CB8AC3E}">
        <p14:creationId xmlns:p14="http://schemas.microsoft.com/office/powerpoint/2010/main" val="2236524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Judgmental approach – use</a:t>
            </a:r>
            <a:r>
              <a:rPr lang="en-US" baseline="0" dirty="0"/>
              <a:t> your own opinions to generate decisions</a:t>
            </a:r>
          </a:p>
          <a:p>
            <a:endParaRPr lang="en-US" baseline="0" dirty="0"/>
          </a:p>
          <a:p>
            <a:r>
              <a:rPr lang="en-US" baseline="0" dirty="0"/>
              <a:t>Intellective approach – defined expectations and structures from sharing of information toward an evidence based “correct” answer</a:t>
            </a:r>
          </a:p>
          <a:p>
            <a:endParaRPr lang="en-US" baseline="0" dirty="0"/>
          </a:p>
          <a:p>
            <a:r>
              <a:rPr lang="en-US" baseline="0" dirty="0"/>
              <a:t>Ideal – Diverse, high quality performance data informing an intellective analysis that informs a group judgment</a:t>
            </a:r>
          </a:p>
          <a:p>
            <a:endParaRPr lang="en-US" baseline="0" dirty="0"/>
          </a:p>
          <a:p>
            <a:r>
              <a:rPr lang="en-US" baseline="0" dirty="0"/>
              <a:t>Reality – Variable quality performance data, imperfect expectations with variable interpretations that informs a group discussion and decision (making group processes and quality improvement even more important)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29</a:t>
            </a:fld>
            <a:endParaRPr lang="en-US"/>
          </a:p>
        </p:txBody>
      </p:sp>
    </p:spTree>
    <p:extLst>
      <p:ext uri="{BB962C8B-B14F-4D97-AF65-F5344CB8AC3E}">
        <p14:creationId xmlns:p14="http://schemas.microsoft.com/office/powerpoint/2010/main" val="967536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FACILITATOR TIP: Choose a few of the cognitive biases to review briefly. Emphasize that group think is undesirable and that divergent opinions should be encourages. Other examples: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Anchoring bias: </a:t>
            </a:r>
            <a:r>
              <a:rPr lang="en-US" baseline="0" dirty="0"/>
              <a:t>When </a:t>
            </a:r>
            <a:r>
              <a:rPr lang="en-CA" sz="1200" b="0" i="0" kern="1200" dirty="0">
                <a:solidFill>
                  <a:schemeClr val="tx1"/>
                </a:solidFill>
                <a:effectLst/>
                <a:latin typeface="+mn-lt"/>
                <a:ea typeface="+mn-ea"/>
                <a:cs typeface="+mn-cs"/>
              </a:rPr>
              <a:t>an individual depends too heavily on an initial piece of information offered (considered to be the "</a:t>
            </a:r>
            <a:r>
              <a:rPr lang="en-CA" sz="1200" b="1" i="0" kern="1200" dirty="0">
                <a:solidFill>
                  <a:schemeClr val="tx1"/>
                </a:solidFill>
                <a:effectLst/>
                <a:latin typeface="+mn-lt"/>
                <a:ea typeface="+mn-ea"/>
                <a:cs typeface="+mn-cs"/>
              </a:rPr>
              <a:t>anchor</a:t>
            </a:r>
            <a:r>
              <a:rPr lang="en-CA" sz="1200" b="0" i="0" kern="1200" dirty="0">
                <a:solidFill>
                  <a:schemeClr val="tx1"/>
                </a:solidFill>
                <a:effectLst/>
                <a:latin typeface="+mn-lt"/>
                <a:ea typeface="+mn-ea"/>
                <a:cs typeface="+mn-cs"/>
              </a:rPr>
              <a:t>") when making decisions.</a:t>
            </a:r>
            <a:r>
              <a:rPr lang="en-CA" sz="1200" b="0" i="0" kern="1200" baseline="0" dirty="0">
                <a:solidFill>
                  <a:schemeClr val="tx1"/>
                </a:solidFill>
                <a:effectLst/>
                <a:latin typeface="+mn-lt"/>
                <a:ea typeface="+mn-ea"/>
                <a:cs typeface="+mn-cs"/>
              </a:rPr>
              <a:t> (e.g.; You see a t-shirt for $10,000 and think it is exorbitantly expensive; then you see one for $100 – still exorbitantly expensive, but “anchoring” makes it seem more acceptable).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i="0" kern="1200" baseline="0" dirty="0">
                <a:solidFill>
                  <a:schemeClr val="tx1"/>
                </a:solidFill>
                <a:effectLst/>
                <a:latin typeface="+mn-lt"/>
                <a:ea typeface="+mn-ea"/>
                <a:cs typeface="+mn-cs"/>
              </a:rPr>
              <a:t>Availability bias: </a:t>
            </a:r>
            <a:r>
              <a:rPr lang="en-CA" sz="1200" b="0" i="0" kern="1200" dirty="0">
                <a:solidFill>
                  <a:schemeClr val="tx1"/>
                </a:solidFill>
                <a:effectLst/>
                <a:latin typeface="+mn-lt"/>
                <a:ea typeface="+mn-ea"/>
                <a:cs typeface="+mn-cs"/>
              </a:rPr>
              <a:t>The tendency to overestimate the likelihood of events with greater "availability" in memory, which can be influenced by how recent the memories are or how unusual or emotionally charged they may be.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i="0" kern="1200" baseline="0" dirty="0">
                <a:solidFill>
                  <a:schemeClr val="tx1"/>
                </a:solidFill>
                <a:effectLst/>
                <a:latin typeface="+mn-lt"/>
                <a:ea typeface="+mn-ea"/>
                <a:cs typeface="+mn-cs"/>
              </a:rPr>
              <a:t>Source: </a:t>
            </a:r>
            <a:r>
              <a:rPr lang="en-CA" sz="1200" b="0" i="0" kern="1200" baseline="0" dirty="0">
                <a:solidFill>
                  <a:schemeClr val="tx1"/>
                </a:solidFill>
                <a:effectLst/>
                <a:latin typeface="+mn-lt"/>
                <a:ea typeface="+mn-ea"/>
                <a:cs typeface="+mn-cs"/>
              </a:rPr>
              <a:t>Wikipedia</a:t>
            </a:r>
            <a:endParaRPr lang="en-US" baseline="0" dirty="0"/>
          </a:p>
        </p:txBody>
      </p:sp>
      <p:sp>
        <p:nvSpPr>
          <p:cNvPr id="4" name="Slide Number Placeholder 3"/>
          <p:cNvSpPr>
            <a:spLocks noGrp="1"/>
          </p:cNvSpPr>
          <p:nvPr>
            <p:ph type="sldNum" sz="quarter" idx="10"/>
          </p:nvPr>
        </p:nvSpPr>
        <p:spPr/>
        <p:txBody>
          <a:bodyPr/>
          <a:lstStyle/>
          <a:p>
            <a:fld id="{8D153803-A8F5-A947-92E7-6D7F51058EF0}" type="slidenum">
              <a:rPr lang="en-US" smtClean="0"/>
              <a:t>30</a:t>
            </a:fld>
            <a:endParaRPr lang="en-US"/>
          </a:p>
        </p:txBody>
      </p:sp>
    </p:spTree>
    <p:extLst>
      <p:ext uri="{BB962C8B-B14F-4D97-AF65-F5344CB8AC3E}">
        <p14:creationId xmlns:p14="http://schemas.microsoft.com/office/powerpoint/2010/main" val="147549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FACILITATOR NOTE: </a:t>
            </a:r>
            <a:r>
              <a:rPr lang="en-CA" dirty="0"/>
              <a:t>Emphasize the goal of this workshop is to give practical</a:t>
            </a:r>
            <a:r>
              <a:rPr lang="en-CA" baseline="0" dirty="0"/>
              <a:t> advice for running a competence committee. Encourage participants to ask questions throughout the workshop. Tell participants that there should be 5 to 6 people per table (adjust as necessary for your group) and that they’ll need a laptop to review the Mock Cases as a group. Briefly review the handout and how to link to the resources. </a:t>
            </a:r>
          </a:p>
          <a:p>
            <a:endParaRPr lang="en-US" sz="1200" kern="1200" dirty="0">
              <a:solidFill>
                <a:schemeClr val="tx1"/>
              </a:solidFill>
              <a:effectLst/>
              <a:latin typeface="+mn-lt"/>
              <a:ea typeface="+mn-ea"/>
              <a:cs typeface="+mn-cs"/>
            </a:endParaRPr>
          </a:p>
          <a:p>
            <a:r>
              <a:rPr lang="en-CA" b="1" baseline="0" dirty="0"/>
              <a:t>FACILITATOR TIP: The following </a:t>
            </a:r>
            <a:r>
              <a:rPr lang="en-CA" b="1" u="sng" baseline="0" dirty="0"/>
              <a:t>key messages</a:t>
            </a:r>
            <a:r>
              <a:rPr lang="en-CA" b="1" baseline="0" dirty="0"/>
              <a:t> should be emphasized throughout the workshop. The speakers notes will include reminders of when to emphasize the following:</a:t>
            </a:r>
          </a:p>
          <a:p>
            <a:endParaRPr lang="en-CA" baseline="0" dirty="0"/>
          </a:p>
          <a:p>
            <a:pPr marL="171450" indent="-171450">
              <a:buFont typeface="Arial" panose="020B0604020202020204" pitchFamily="34" charset="0"/>
              <a:buChar char="•"/>
            </a:pPr>
            <a:r>
              <a:rPr lang="en-US" dirty="0"/>
              <a:t>A</a:t>
            </a:r>
            <a:r>
              <a:rPr lang="en-US" baseline="0" dirty="0"/>
              <a:t> CC requires a m</a:t>
            </a:r>
            <a:r>
              <a:rPr lang="en-US" dirty="0"/>
              <a:t>ajor culture shift in assessment and process</a:t>
            </a:r>
          </a:p>
          <a:p>
            <a:pPr marL="171450" indent="-171450">
              <a:buFont typeface="Arial" panose="020B0604020202020204" pitchFamily="34" charset="0"/>
              <a:buChar char="•"/>
            </a:pPr>
            <a:r>
              <a:rPr lang="en-US" dirty="0"/>
              <a:t>CC must work toward a shared mental model &amp; processes</a:t>
            </a:r>
          </a:p>
          <a:p>
            <a:pPr marL="171450" indent="-171450">
              <a:buFont typeface="Arial" panose="020B0604020202020204" pitchFamily="34" charset="0"/>
              <a:buChar char="•"/>
            </a:pPr>
            <a:r>
              <a:rPr lang="en-US" baseline="0" dirty="0"/>
              <a:t>CCs are not just looking at EPA scores - they look at </a:t>
            </a:r>
            <a:r>
              <a:rPr lang="en-US" u="sng" baseline="0" dirty="0"/>
              <a:t>al</a:t>
            </a:r>
            <a:r>
              <a:rPr lang="en-US" baseline="0" dirty="0"/>
              <a:t>l assessment data (</a:t>
            </a:r>
            <a:r>
              <a:rPr lang="en-US" baseline="0" dirty="0" err="1"/>
              <a:t>eg.</a:t>
            </a:r>
            <a:r>
              <a:rPr lang="en-US" baseline="0" dirty="0"/>
              <a:t> OSCE’s, ITERS, etc.) and narrative feedback to make a decision about resident progression.</a:t>
            </a:r>
          </a:p>
          <a:p>
            <a:pPr marL="171450" indent="-171450">
              <a:buFont typeface="Arial" panose="020B0604020202020204" pitchFamily="34" charset="0"/>
              <a:buChar char="•"/>
            </a:pPr>
            <a:r>
              <a:rPr lang="en-CA" baseline="0" dirty="0"/>
              <a:t>CC is primarily about resident assessment, but it’s also a tool for program evaluation. CC meetings and discussions can yield valuable information about your program – good opportunity for CQI.</a:t>
            </a:r>
          </a:p>
          <a:p>
            <a:pPr marL="171450" indent="-171450">
              <a:buFont typeface="Arial" panose="020B0604020202020204" pitchFamily="34" charset="0"/>
              <a:buChar char="•"/>
            </a:pPr>
            <a:r>
              <a:rPr lang="en-CA" baseline="0" dirty="0"/>
              <a:t>CC is also a faculty development tool (e.g.; members reviewing their own narrative feedback during meetings can identify opportunity for improvement).</a:t>
            </a:r>
          </a:p>
          <a:p>
            <a:pPr marL="171450" indent="-171450">
              <a:buFont typeface="Arial" panose="020B0604020202020204" pitchFamily="34" charset="0"/>
              <a:buChar char="•"/>
            </a:pPr>
            <a:r>
              <a:rPr lang="en-CA" dirty="0"/>
              <a:t>CC needs to be organized in its approach to save valuable time in the review process and generate better pictures of resident progression.  </a:t>
            </a:r>
          </a:p>
          <a:p>
            <a:pPr marL="171450" indent="-171450">
              <a:buFont typeface="Arial" panose="020B0604020202020204" pitchFamily="34" charset="0"/>
              <a:buChar char="•"/>
            </a:pPr>
            <a:r>
              <a:rPr lang="en-CA" dirty="0"/>
              <a:t>Shifting to CBD is like building a house – it takes time! It usually takes a minimu</a:t>
            </a:r>
            <a:r>
              <a:rPr lang="en-CA" baseline="0" dirty="0"/>
              <a:t>m of three</a:t>
            </a:r>
            <a:r>
              <a:rPr lang="en-CA" dirty="0"/>
              <a:t> meetings for the committee to feel like they know what they’re doing,</a:t>
            </a:r>
            <a:r>
              <a:rPr lang="en-CA" baseline="0" dirty="0"/>
              <a:t> and longer to feel efficient at it. </a:t>
            </a:r>
          </a:p>
        </p:txBody>
      </p:sp>
      <p:sp>
        <p:nvSpPr>
          <p:cNvPr id="4" name="Slide Number Placeholder 3"/>
          <p:cNvSpPr>
            <a:spLocks noGrp="1"/>
          </p:cNvSpPr>
          <p:nvPr>
            <p:ph type="sldNum" sz="quarter" idx="10"/>
          </p:nvPr>
        </p:nvSpPr>
        <p:spPr/>
        <p:txBody>
          <a:bodyPr/>
          <a:lstStyle/>
          <a:p>
            <a:fld id="{8D153803-A8F5-A947-92E7-6D7F51058EF0}" type="slidenum">
              <a:rPr lang="en-US" smtClean="0"/>
              <a:t>4</a:t>
            </a:fld>
            <a:endParaRPr lang="en-US"/>
          </a:p>
        </p:txBody>
      </p:sp>
    </p:spTree>
    <p:extLst>
      <p:ext uri="{BB962C8B-B14F-4D97-AF65-F5344CB8AC3E}">
        <p14:creationId xmlns:p14="http://schemas.microsoft.com/office/powerpoint/2010/main" val="3318773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don’t want to encourage an adversarial environment where members are looking for individual benefit – to “win” the conversation. This is inefficient and leads to bad decisions. Instead, we want to be more on the prosocial side where members aspire to deliberations and the group as a whole “wins.” Caution: If we veer to far to this side, however, we risk group think and conformity. It’s about balance!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31</a:t>
            </a:fld>
            <a:endParaRPr lang="en-US"/>
          </a:p>
        </p:txBody>
      </p:sp>
    </p:spTree>
    <p:extLst>
      <p:ext uri="{BB962C8B-B14F-4D97-AF65-F5344CB8AC3E}">
        <p14:creationId xmlns:p14="http://schemas.microsoft.com/office/powerpoint/2010/main" val="558975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baseline="0" dirty="0"/>
              <a:t>FACILITATOR NOTE: </a:t>
            </a:r>
            <a:r>
              <a:rPr lang="is-IS" baseline="0" dirty="0"/>
              <a:t>Ask the group – What are the down sides of time constraints? (</a:t>
            </a:r>
            <a:r>
              <a:rPr lang="is-IS" b="1" baseline="0" dirty="0"/>
              <a:t>VIRTUAL: </a:t>
            </a:r>
            <a:r>
              <a:rPr lang="is-IS" baseline="0" dirty="0"/>
              <a:t>Ask participants to answer in the chat).</a:t>
            </a:r>
          </a:p>
          <a:p>
            <a:endParaRPr lang="is-IS" baseline="0" dirty="0"/>
          </a:p>
          <a:p>
            <a:r>
              <a:rPr lang="is-IS" baseline="0" dirty="0"/>
              <a:t>Down sides of time constraints:</a:t>
            </a:r>
          </a:p>
          <a:p>
            <a:endParaRPr lang="is-IS" baseline="0" dirty="0"/>
          </a:p>
          <a:p>
            <a:pPr marL="171450" indent="-171450">
              <a:buFont typeface="Arial" panose="020B0604020202020204" pitchFamily="34" charset="0"/>
              <a:buChar char="•"/>
            </a:pPr>
            <a:r>
              <a:rPr lang="en-US" dirty="0"/>
              <a:t>Constrains amount of information sharing</a:t>
            </a:r>
          </a:p>
          <a:p>
            <a:pPr marL="171450" indent="-171450">
              <a:buFont typeface="Arial" panose="020B0604020202020204" pitchFamily="34" charset="0"/>
              <a:buChar char="•"/>
            </a:pPr>
            <a:r>
              <a:rPr lang="en-US" dirty="0"/>
              <a:t>Changes nature of information sharing</a:t>
            </a:r>
          </a:p>
          <a:p>
            <a:pPr marL="171450" indent="-171450">
              <a:buFont typeface="Arial" panose="020B0604020202020204" pitchFamily="34" charset="0"/>
              <a:buChar char="•"/>
            </a:pPr>
            <a:r>
              <a:rPr lang="en-US" dirty="0"/>
              <a:t>Greater cooperation and convergence in decision-making, limiting incorporation of divergent views</a:t>
            </a:r>
          </a:p>
          <a:p>
            <a:pPr marL="171450" indent="-171450">
              <a:buFont typeface="Arial" panose="020B0604020202020204" pitchFamily="34" charset="0"/>
              <a:buChar char="•"/>
            </a:pPr>
            <a:r>
              <a:rPr lang="en-US" dirty="0"/>
              <a:t>Increase risk of leader domination</a:t>
            </a:r>
          </a:p>
          <a:p>
            <a:pPr marL="171450" indent="-171450">
              <a:buFont typeface="Arial" panose="020B0604020202020204" pitchFamily="34" charset="0"/>
              <a:buChar char="•"/>
            </a:pPr>
            <a:r>
              <a:rPr lang="en-US" dirty="0"/>
              <a:t>Last resident may not get the same</a:t>
            </a:r>
            <a:r>
              <a:rPr lang="en-US" baseline="0" dirty="0"/>
              <a:t> attention/review as the first resident</a:t>
            </a:r>
          </a:p>
          <a:p>
            <a:pPr marL="171450" indent="-171450">
              <a:buFont typeface="Arial" panose="020B0604020202020204" pitchFamily="34" charset="0"/>
              <a:buChar char="•"/>
            </a:pPr>
            <a:r>
              <a:rPr lang="en-US" baseline="0" dirty="0"/>
              <a:t>Others?</a:t>
            </a:r>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32</a:t>
            </a:fld>
            <a:endParaRPr lang="en-US"/>
          </a:p>
        </p:txBody>
      </p:sp>
    </p:spTree>
    <p:extLst>
      <p:ext uri="{BB962C8B-B14F-4D97-AF65-F5344CB8AC3E}">
        <p14:creationId xmlns:p14="http://schemas.microsoft.com/office/powerpoint/2010/main" val="2223938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t>How do you decide who will run your competence</a:t>
            </a:r>
            <a:r>
              <a:rPr lang="en-CA" b="0" baseline="0" dirty="0"/>
              <a:t> committee? How is this person selected?</a:t>
            </a:r>
            <a:endParaRPr lang="en-CA" b="0" dirty="0"/>
          </a:p>
        </p:txBody>
      </p:sp>
      <p:sp>
        <p:nvSpPr>
          <p:cNvPr id="4" name="Slide Number Placeholder 3"/>
          <p:cNvSpPr>
            <a:spLocks noGrp="1"/>
          </p:cNvSpPr>
          <p:nvPr>
            <p:ph type="sldNum" sz="quarter" idx="10"/>
          </p:nvPr>
        </p:nvSpPr>
        <p:spPr/>
        <p:txBody>
          <a:bodyPr/>
          <a:lstStyle/>
          <a:p>
            <a:fld id="{8D153803-A8F5-A947-92E7-6D7F51058EF0}" type="slidenum">
              <a:rPr lang="en-US" smtClean="0"/>
              <a:t>33</a:t>
            </a:fld>
            <a:endParaRPr lang="en-US"/>
          </a:p>
        </p:txBody>
      </p:sp>
    </p:spTree>
    <p:extLst>
      <p:ext uri="{BB962C8B-B14F-4D97-AF65-F5344CB8AC3E}">
        <p14:creationId xmlns:p14="http://schemas.microsoft.com/office/powerpoint/2010/main" val="1389232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a:t>
            </a:r>
            <a:r>
              <a:rPr lang="en-US" baseline="0" dirty="0"/>
              <a:t> of these tensions, there is no right answer. Just try to </a:t>
            </a:r>
            <a:r>
              <a:rPr lang="is-IS" baseline="0" dirty="0"/>
              <a:t>recognize them and be aware of their impact.  </a:t>
            </a:r>
          </a:p>
          <a:p>
            <a:endParaRPr lang="is-IS" baseline="0" dirty="0"/>
          </a:p>
          <a:p>
            <a:endParaRPr lang="is-IS" baseline="0" dirty="0"/>
          </a:p>
          <a:p>
            <a:endParaRPr lang="is-IS" baseline="0" dirty="0"/>
          </a:p>
          <a:p>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34</a:t>
            </a:fld>
            <a:endParaRPr lang="en-US"/>
          </a:p>
        </p:txBody>
      </p:sp>
    </p:spTree>
    <p:extLst>
      <p:ext uri="{BB962C8B-B14F-4D97-AF65-F5344CB8AC3E}">
        <p14:creationId xmlns:p14="http://schemas.microsoft.com/office/powerpoint/2010/main" val="1175904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b="1" dirty="0"/>
              <a:t>FACILITATOR NOTE: </a:t>
            </a:r>
            <a:r>
              <a:rPr lang="en-CA" b="0" dirty="0"/>
              <a:t>Direct participants to the </a:t>
            </a:r>
            <a:r>
              <a:rPr lang="en-US" sz="1200" b="0" i="0" u="none" strike="noStrike" kern="1200" dirty="0">
                <a:solidFill>
                  <a:schemeClr val="tx1"/>
                </a:solidFill>
                <a:effectLst/>
                <a:latin typeface="+mn-lt"/>
                <a:ea typeface="+mn-ea"/>
                <a:cs typeface="+mn-cs"/>
                <a:hlinkClick r:id="rId3"/>
              </a:rPr>
              <a:t>Mock Competence Committee Cases for Practice Deliberation</a:t>
            </a:r>
            <a:r>
              <a:rPr lang="en-US" sz="1200" b="0" i="0" u="none" strike="noStrike" kern="1200" dirty="0">
                <a:solidFill>
                  <a:schemeClr val="tx1"/>
                </a:solidFill>
                <a:effectLst/>
                <a:latin typeface="+mn-lt"/>
                <a:ea typeface="+mn-ea"/>
                <a:cs typeface="+mn-cs"/>
              </a:rPr>
              <a:t> and prompt them to open Case # 3: Arjun </a:t>
            </a:r>
            <a:r>
              <a:rPr lang="en-US" sz="1200" b="0" i="0" u="none" strike="noStrike" kern="1200" dirty="0" err="1">
                <a:solidFill>
                  <a:schemeClr val="tx1"/>
                </a:solidFill>
                <a:effectLst/>
                <a:latin typeface="+mn-lt"/>
                <a:ea typeface="+mn-ea"/>
                <a:cs typeface="+mn-cs"/>
              </a:rPr>
              <a:t>Bakshi</a:t>
            </a:r>
            <a:r>
              <a:rPr lang="en-US" sz="1200" b="0" i="0" u="none" strike="noStrike" kern="1200" dirty="0">
                <a:solidFill>
                  <a:schemeClr val="tx1"/>
                </a:solidFill>
                <a:effectLst/>
                <a:latin typeface="+mn-lt"/>
                <a:ea typeface="+mn-ea"/>
                <a:cs typeface="+mn-cs"/>
              </a:rPr>
              <a:t> (hallway conversations) OR </a:t>
            </a:r>
            <a:r>
              <a:rPr lang="en-US" b="0" dirty="0"/>
              <a:t>Case # 5: </a:t>
            </a:r>
            <a:r>
              <a:rPr lang="en-CA" sz="1200" kern="1200" dirty="0">
                <a:solidFill>
                  <a:schemeClr val="tx1"/>
                </a:solidFill>
                <a:effectLst/>
                <a:latin typeface="+mn-lt"/>
                <a:ea typeface="+mn-ea"/>
                <a:cs typeface="+mn-cs"/>
              </a:rPr>
              <a:t>Charles </a:t>
            </a:r>
            <a:r>
              <a:rPr lang="en-CA" sz="1200" kern="1200" dirty="0" err="1">
                <a:solidFill>
                  <a:schemeClr val="tx1"/>
                </a:solidFill>
                <a:effectLst/>
                <a:latin typeface="+mn-lt"/>
                <a:ea typeface="+mn-ea"/>
                <a:cs typeface="+mn-cs"/>
              </a:rPr>
              <a:t>Nighy</a:t>
            </a:r>
            <a:r>
              <a:rPr lang="en-CA" sz="1200" kern="1200" dirty="0">
                <a:solidFill>
                  <a:schemeClr val="tx1"/>
                </a:solidFill>
                <a:effectLst/>
                <a:latin typeface="+mn-lt"/>
                <a:ea typeface="+mn-ea"/>
                <a:cs typeface="+mn-cs"/>
              </a:rPr>
              <a:t> (resident with conflicting information regarding competence).</a:t>
            </a:r>
            <a:endParaRPr lang="en-CA"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FACILITATOR TIP: </a:t>
            </a:r>
            <a:r>
              <a:rPr lang="en-US" b="0" dirty="0"/>
              <a:t>If you’re not familiar with the Mock</a:t>
            </a:r>
            <a:r>
              <a:rPr lang="en-US" b="0" baseline="0" dirty="0"/>
              <a:t> Competence Committee Cases, you may want to review the Facilitator Guide for the activity prior to running the workshop. The Guide is embedded within the activity. </a:t>
            </a:r>
            <a:endParaRPr lang="en-US" b="0" dirty="0"/>
          </a:p>
          <a:p>
            <a:endParaRPr lang="en-US" baseline="0" dirty="0"/>
          </a:p>
          <a:p>
            <a:r>
              <a:rPr lang="en-CA" b="1" baseline="0" dirty="0"/>
              <a:t>Instructions for exercise:</a:t>
            </a:r>
          </a:p>
          <a:p>
            <a:pPr marL="171450" indent="-171450">
              <a:buFont typeface="Arial" panose="020B0604020202020204" pitchFamily="34" charset="0"/>
              <a:buChar char="•"/>
            </a:pPr>
            <a:r>
              <a:rPr lang="en-CA" baseline="0" dirty="0"/>
              <a:t>Give participants 20-25 minutes for a group discussion. Provide two options to groups: Do it as a role play, or simply review the data/info and discuss as a group.</a:t>
            </a:r>
          </a:p>
          <a:p>
            <a:pPr marL="171450" indent="-171450">
              <a:buFont typeface="Arial" panose="020B0604020202020204" pitchFamily="34" charset="0"/>
              <a:buChar char="•"/>
            </a:pPr>
            <a:r>
              <a:rPr lang="en-CA" baseline="0" dirty="0"/>
              <a:t>Explain what the data means e.g. EPA 3.1 (5) – “3” represents the stage (Core); “1” is the EPA; 5 is the recommended number of observations for this EPA.</a:t>
            </a:r>
          </a:p>
          <a:p>
            <a:pPr marL="171450" indent="-171450">
              <a:buFont typeface="Arial" panose="020B0604020202020204" pitchFamily="34" charset="0"/>
              <a:buChar char="•"/>
            </a:pPr>
            <a:r>
              <a:rPr lang="en-CA" baseline="0" dirty="0"/>
              <a:t>Prompt groups to review the data, then to review the different perspectives. What do you find surprising/interesting?</a:t>
            </a:r>
          </a:p>
          <a:p>
            <a:pPr marL="171450" indent="-171450">
              <a:buFont typeface="Arial" panose="020B0604020202020204" pitchFamily="34" charset="0"/>
              <a:buChar char="•"/>
            </a:pPr>
            <a:r>
              <a:rPr lang="en-CA" baseline="0" dirty="0"/>
              <a:t>After 20 minutes, facilitate a 10 minute large group discussion. Suggested discussion questions:</a:t>
            </a:r>
          </a:p>
          <a:p>
            <a:pPr marL="628650" lvl="1" indent="-171450">
              <a:buFont typeface="Arial" panose="020B0604020202020204" pitchFamily="34" charset="0"/>
              <a:buChar char="•"/>
            </a:pPr>
            <a:r>
              <a:rPr lang="en-CA" baseline="0" dirty="0"/>
              <a:t>What are some of the things that got your group talking? </a:t>
            </a:r>
          </a:p>
          <a:p>
            <a:pPr marL="628650" lvl="1" indent="-171450">
              <a:buFont typeface="Arial" panose="020B0604020202020204" pitchFamily="34" charset="0"/>
              <a:buChar char="•"/>
            </a:pPr>
            <a:r>
              <a:rPr lang="en-CA" baseline="0" dirty="0"/>
              <a:t>What excited/irritated you? </a:t>
            </a:r>
          </a:p>
          <a:p>
            <a:pPr marL="628650" lvl="1" indent="-171450">
              <a:buFont typeface="Arial" panose="020B0604020202020204" pitchFamily="34" charset="0"/>
              <a:buChar char="•"/>
            </a:pPr>
            <a:r>
              <a:rPr lang="en-CA" baseline="0" dirty="0"/>
              <a:t>What members have you “met” in real life? How do you manage this issue? </a:t>
            </a:r>
          </a:p>
          <a:p>
            <a:pPr marL="628650" lvl="1" indent="-171450">
              <a:buFont typeface="Arial" panose="020B0604020202020204" pitchFamily="34" charset="0"/>
              <a:buChar char="•"/>
            </a:pPr>
            <a:r>
              <a:rPr lang="en-CA" baseline="0" dirty="0"/>
              <a:t>What is the fundamental challenge with “Member B”?  (e.g. not looking at the data). </a:t>
            </a:r>
          </a:p>
          <a:p>
            <a:pPr marL="628650" lvl="1" indent="-171450">
              <a:buFont typeface="Arial" panose="020B0604020202020204" pitchFamily="34" charset="0"/>
              <a:buChar char="•"/>
            </a:pPr>
            <a:r>
              <a:rPr lang="en-CA" baseline="0" dirty="0"/>
              <a:t>Should the PD divulge the personal information? </a:t>
            </a:r>
          </a:p>
          <a:p>
            <a:pPr marL="628650" lvl="1" indent="-171450">
              <a:buFont typeface="Arial" panose="020B0604020202020204" pitchFamily="34" charset="0"/>
              <a:buChar char="•"/>
            </a:pPr>
            <a:r>
              <a:rPr lang="en-CA" baseline="0" dirty="0"/>
              <a:t>What were the professionalism issues? </a:t>
            </a:r>
          </a:p>
          <a:p>
            <a:pPr marL="628650" lvl="1" indent="-171450">
              <a:buFont typeface="Arial" panose="020B0604020202020204" pitchFamily="34" charset="0"/>
              <a:buChar char="•"/>
            </a:pPr>
            <a:r>
              <a:rPr lang="en-CA" baseline="0" dirty="0"/>
              <a:t>Did you come to a decision? What option do you agree with? Why?</a:t>
            </a:r>
          </a:p>
        </p:txBody>
      </p:sp>
      <p:sp>
        <p:nvSpPr>
          <p:cNvPr id="4" name="Slide Number Placeholder 3"/>
          <p:cNvSpPr>
            <a:spLocks noGrp="1"/>
          </p:cNvSpPr>
          <p:nvPr>
            <p:ph type="sldNum" sz="quarter" idx="10"/>
          </p:nvPr>
        </p:nvSpPr>
        <p:spPr/>
        <p:txBody>
          <a:bodyPr/>
          <a:lstStyle/>
          <a:p>
            <a:fld id="{8D153803-A8F5-A947-92E7-6D7F51058EF0}" type="slidenum">
              <a:rPr lang="en-US" smtClean="0"/>
              <a:t>35</a:t>
            </a:fld>
            <a:endParaRPr lang="en-US"/>
          </a:p>
        </p:txBody>
      </p:sp>
    </p:spTree>
    <p:extLst>
      <p:ext uri="{BB962C8B-B14F-4D97-AF65-F5344CB8AC3E}">
        <p14:creationId xmlns:p14="http://schemas.microsoft.com/office/powerpoint/2010/main" val="1367240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a:t>
            </a:r>
            <a:r>
              <a:rPr lang="en-US" dirty="0"/>
              <a:t>This activity is OPTIONAL – you may choose to do this one OR the Case Practice on the previous slide (the Case Practice will work better for </a:t>
            </a:r>
            <a:r>
              <a:rPr lang="en-US" b="1" dirty="0"/>
              <a:t>virtual</a:t>
            </a:r>
            <a:r>
              <a:rPr lang="en-US" dirty="0"/>
              <a:t>).</a:t>
            </a:r>
          </a:p>
        </p:txBody>
      </p:sp>
      <p:sp>
        <p:nvSpPr>
          <p:cNvPr id="4" name="Slide Number Placeholder 3"/>
          <p:cNvSpPr>
            <a:spLocks noGrp="1"/>
          </p:cNvSpPr>
          <p:nvPr>
            <p:ph type="sldNum" sz="quarter" idx="5"/>
          </p:nvPr>
        </p:nvSpPr>
        <p:spPr/>
        <p:txBody>
          <a:bodyPr/>
          <a:lstStyle/>
          <a:p>
            <a:fld id="{8D153803-A8F5-A947-92E7-6D7F51058EF0}" type="slidenum">
              <a:rPr lang="en-US" smtClean="0"/>
              <a:t>36</a:t>
            </a:fld>
            <a:endParaRPr lang="en-US"/>
          </a:p>
        </p:txBody>
      </p:sp>
    </p:spTree>
    <p:extLst>
      <p:ext uri="{BB962C8B-B14F-4D97-AF65-F5344CB8AC3E}">
        <p14:creationId xmlns:p14="http://schemas.microsoft.com/office/powerpoint/2010/main" val="865538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baseline="0" dirty="0">
                <a:solidFill>
                  <a:schemeClr val="tx1"/>
                </a:solidFill>
                <a:effectLst/>
                <a:latin typeface="+mn-lt"/>
                <a:ea typeface="+mn-ea"/>
                <a:cs typeface="+mn-cs"/>
              </a:rPr>
              <a:t>Setting up a CC is like building a house – it takes time! It usually takes 2-3 meetings for the committee to feel like they know what they’re doing. Some program directors have said that the CC is the “secret sauce” to making CBD work!</a:t>
            </a:r>
          </a:p>
          <a:p>
            <a:endParaRPr lang="en-CA" b="1" dirty="0"/>
          </a:p>
          <a:p>
            <a:r>
              <a:rPr lang="en-CA" b="1" dirty="0"/>
              <a:t>FACILITATOR TIP: </a:t>
            </a:r>
            <a:r>
              <a:rPr lang="en-CA" b="0" dirty="0"/>
              <a:t>Emphasize</a:t>
            </a:r>
            <a:r>
              <a:rPr lang="en-CA" b="0" baseline="0" dirty="0"/>
              <a:t> that things will likely be a bit messy in the beginning and that this is normal. Program’s might learn things they don’t necessarily want to know about their curriculum, faculty etc. This is all okay and can be worked through! </a:t>
            </a:r>
            <a:r>
              <a:rPr lang="en-CA" sz="1200" b="0" kern="1200" baseline="0" dirty="0">
                <a:solidFill>
                  <a:schemeClr val="tx1"/>
                </a:solidFill>
                <a:effectLst/>
                <a:latin typeface="+mn-lt"/>
                <a:ea typeface="+mn-ea"/>
                <a:cs typeface="+mn-cs"/>
              </a:rPr>
              <a:t>Make some suggestions for what to do next to prepare for running a CC. For example, suggest that the CC work through the Mock Cases as a role play – others have said this works, even though they didn’t really want to do it! </a:t>
            </a:r>
          </a:p>
          <a:p>
            <a:endParaRPr lang="en-CA" sz="1200" b="1" kern="1200" baseline="0" dirty="0">
              <a:solidFill>
                <a:schemeClr val="tx1"/>
              </a:solidFill>
              <a:effectLst/>
              <a:latin typeface="+mn-lt"/>
              <a:ea typeface="+mn-ea"/>
              <a:cs typeface="+mn-cs"/>
            </a:endParaRPr>
          </a:p>
          <a:p>
            <a:endParaRPr lang="en-CA" b="0" baseline="0" dirty="0"/>
          </a:p>
          <a:p>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37</a:t>
            </a:fld>
            <a:endParaRPr lang="en-US"/>
          </a:p>
        </p:txBody>
      </p:sp>
    </p:spTree>
    <p:extLst>
      <p:ext uri="{BB962C8B-B14F-4D97-AF65-F5344CB8AC3E}">
        <p14:creationId xmlns:p14="http://schemas.microsoft.com/office/powerpoint/2010/main" val="397335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a:t>
            </a:r>
            <a:r>
              <a:rPr lang="en-CA" baseline="0" dirty="0"/>
              <a:t> this workshop we will:</a:t>
            </a:r>
          </a:p>
          <a:p>
            <a:endParaRPr lang="en-CA" baseline="0" dirty="0"/>
          </a:p>
          <a:p>
            <a:pPr>
              <a:buFont typeface="+mj-lt"/>
              <a:buAutoNum type="arabicPeriod"/>
            </a:pPr>
            <a:r>
              <a:rPr lang="en-US" dirty="0"/>
              <a:t> Describe practical approaches to running a competence committee</a:t>
            </a:r>
          </a:p>
          <a:p>
            <a:pPr>
              <a:buFont typeface="+mj-lt"/>
              <a:buAutoNum type="arabicPeriod"/>
            </a:pPr>
            <a:r>
              <a:rPr lang="en-US" dirty="0"/>
              <a:t> Address common pitfalls in running  your competence committee </a:t>
            </a:r>
          </a:p>
          <a:p>
            <a:pPr>
              <a:buFont typeface="+mj-lt"/>
              <a:buAutoNum type="arabicPeriod"/>
            </a:pPr>
            <a:r>
              <a:rPr lang="en-US" dirty="0"/>
              <a:t> Practice making decisions using simulated cases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FOR VIRTUAL DELIVERY: </a:t>
            </a:r>
            <a:r>
              <a:rPr lang="en-US" sz="1200" kern="1200" dirty="0">
                <a:solidFill>
                  <a:schemeClr val="tx1"/>
                </a:solidFill>
                <a:effectLst/>
                <a:latin typeface="+mn-lt"/>
                <a:ea typeface="+mn-ea"/>
                <a:cs typeface="+mn-cs"/>
              </a:rPr>
              <a:t>Instead of listing objectives, considering turning this slide into a poll (e.g. What are you MOST interested in learning?) with the objectives as possible answers. This adds interaction, but also tells you more about participants’ needs.</a:t>
            </a:r>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5</a:t>
            </a:fld>
            <a:endParaRPr lang="en-US"/>
          </a:p>
        </p:txBody>
      </p:sp>
    </p:spTree>
    <p:extLst>
      <p:ext uri="{BB962C8B-B14F-4D97-AF65-F5344CB8AC3E}">
        <p14:creationId xmlns:p14="http://schemas.microsoft.com/office/powerpoint/2010/main" val="159362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2 minutes</a:t>
            </a:r>
            <a:r>
              <a:rPr lang="en-US" baseline="0" dirty="0"/>
              <a:t> to discuss in their small group, then spend a couple of inviting participants to share responses with larger group.</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FOR VIRTUAL DELIVERY: </a:t>
            </a:r>
            <a:r>
              <a:rPr lang="en-US" sz="1200" kern="1200" dirty="0">
                <a:solidFill>
                  <a:schemeClr val="tx1"/>
                </a:solidFill>
                <a:effectLst/>
                <a:latin typeface="+mn-lt"/>
                <a:ea typeface="+mn-ea"/>
                <a:cs typeface="+mn-cs"/>
              </a:rPr>
              <a:t>Invite participants to share their thoughts (audio response is good for small groups of under 20; chat is better for larger groups).</a:t>
            </a:r>
            <a:endParaRPr lang="en-US" baseline="0" dirty="0"/>
          </a:p>
          <a:p>
            <a:endParaRPr lang="en-US" dirty="0"/>
          </a:p>
        </p:txBody>
      </p:sp>
      <p:sp>
        <p:nvSpPr>
          <p:cNvPr id="4" name="Slide Number Placeholder 3"/>
          <p:cNvSpPr>
            <a:spLocks noGrp="1"/>
          </p:cNvSpPr>
          <p:nvPr>
            <p:ph type="sldNum" sz="quarter" idx="5"/>
          </p:nvPr>
        </p:nvSpPr>
        <p:spPr/>
        <p:txBody>
          <a:bodyPr/>
          <a:lstStyle/>
          <a:p>
            <a:fld id="{8D153803-A8F5-A947-92E7-6D7F51058EF0}" type="slidenum">
              <a:rPr lang="en-US" smtClean="0"/>
              <a:t>6</a:t>
            </a:fld>
            <a:endParaRPr lang="en-US"/>
          </a:p>
        </p:txBody>
      </p:sp>
    </p:spTree>
    <p:extLst>
      <p:ext uri="{BB962C8B-B14F-4D97-AF65-F5344CB8AC3E}">
        <p14:creationId xmlns:p14="http://schemas.microsoft.com/office/powerpoint/2010/main" val="191649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for exercise: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 participants to work in their groups</a:t>
            </a:r>
            <a:r>
              <a:rPr lang="en-US" baseline="0" dirty="0"/>
              <a:t> to identify the 7 people on the slide (</a:t>
            </a:r>
            <a:r>
              <a:rPr lang="en-US" b="1" baseline="0" dirty="0"/>
              <a:t>For Virtual Delivery: </a:t>
            </a:r>
            <a:r>
              <a:rPr lang="en-US" baseline="0" dirty="0"/>
              <a:t>Send participants to breakout rooms.) Give them 5-</a:t>
            </a:r>
            <a:r>
              <a:rPr lang="en-US" dirty="0"/>
              <a:t>10 minutes</a:t>
            </a:r>
            <a:r>
              <a:rPr lang="en-US" baseline="0" dirty="0"/>
              <a:t> </a:t>
            </a:r>
            <a:r>
              <a:rPr lang="en-US" dirty="0"/>
              <a:t>to come up with answers. </a:t>
            </a:r>
          </a:p>
          <a:p>
            <a:pPr marL="171450" indent="-171450">
              <a:buFont typeface="Arial" panose="020B0604020202020204" pitchFamily="34" charset="0"/>
              <a:buChar char="•"/>
            </a:pPr>
            <a:r>
              <a:rPr lang="en-US" dirty="0"/>
              <a:t>After 10</a:t>
            </a:r>
            <a:r>
              <a:rPr lang="en-US" baseline="0" dirty="0"/>
              <a:t> minutes, ask the following:</a:t>
            </a:r>
          </a:p>
          <a:p>
            <a:pPr marL="628650" lvl="1" indent="-171450">
              <a:buFont typeface="Arial" panose="020B0604020202020204" pitchFamily="34" charset="0"/>
              <a:buChar char="•"/>
            </a:pPr>
            <a:r>
              <a:rPr lang="en-US" dirty="0"/>
              <a:t>How did your group do? How many did you get?</a:t>
            </a:r>
          </a:p>
          <a:p>
            <a:pPr marL="628650" lvl="1" indent="-171450">
              <a:buFont typeface="Arial" panose="020B0604020202020204" pitchFamily="34" charset="0"/>
              <a:buChar char="•"/>
            </a:pPr>
            <a:r>
              <a:rPr lang="en-US" dirty="0"/>
              <a:t>How</a:t>
            </a:r>
            <a:r>
              <a:rPr lang="en-US" baseline="0" dirty="0"/>
              <a:t> did your group function? Was everyone heard?</a:t>
            </a:r>
            <a:endParaRPr lang="en-US" dirty="0"/>
          </a:p>
          <a:p>
            <a:pPr marL="628650" lvl="1" indent="-171450">
              <a:buFont typeface="Arial" panose="020B0604020202020204" pitchFamily="34" charset="0"/>
              <a:buChar char="•"/>
            </a:pPr>
            <a:r>
              <a:rPr lang="en-US" dirty="0"/>
              <a:t>How did you come up with your answers? </a:t>
            </a:r>
          </a:p>
          <a:p>
            <a:pPr marL="628650" lvl="1" indent="-171450">
              <a:buFont typeface="Arial" panose="020B0604020202020204" pitchFamily="34" charset="0"/>
              <a:buChar char="•"/>
            </a:pPr>
            <a:r>
              <a:rPr lang="en-US" dirty="0"/>
              <a:t>Were all group members involved in the</a:t>
            </a:r>
            <a:r>
              <a:rPr lang="en-US" baseline="0" dirty="0"/>
              <a:t> discussion</a:t>
            </a:r>
            <a:r>
              <a:rPr lang="en-US" dirty="0"/>
              <a:t>?</a:t>
            </a:r>
          </a:p>
          <a:p>
            <a:pPr marL="628650" lvl="1" indent="-171450">
              <a:buFont typeface="Arial" panose="020B0604020202020204" pitchFamily="34" charset="0"/>
              <a:buChar char="•"/>
            </a:pPr>
            <a:r>
              <a:rPr lang="en-US" dirty="0"/>
              <a:t>Did any voices dominate?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do you think we asked you to do this activity in this workshop?</a:t>
            </a:r>
          </a:p>
          <a:p>
            <a:pPr marL="628650" lvl="1" indent="-171450">
              <a:buFont typeface="Arial" panose="020B0604020202020204" pitchFamily="34" charset="0"/>
              <a:buChar cha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following slides reveal the</a:t>
            </a:r>
            <a:r>
              <a:rPr lang="en-US" baseline="0" dirty="0"/>
              <a:t> answers. </a:t>
            </a:r>
            <a:r>
              <a:rPr lang="en-US" dirty="0"/>
              <a:t>Key points to make about this activity when reviewing the answers: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importance</a:t>
            </a:r>
            <a:r>
              <a:rPr lang="en-US" baseline="0" dirty="0"/>
              <a:t> of group input, conversation, and decision-making; </a:t>
            </a:r>
            <a:r>
              <a:rPr lang="en-US" dirty="0"/>
              <a:t>everyone provides different</a:t>
            </a:r>
            <a:r>
              <a:rPr lang="en-US" baseline="0" dirty="0"/>
              <a:t> expertise/context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i</a:t>
            </a:r>
            <a:r>
              <a:rPr lang="en-US" dirty="0"/>
              <a:t>mportance</a:t>
            </a:r>
            <a:r>
              <a:rPr lang="en-US" baseline="0" dirty="0"/>
              <a:t> of context and the effect of missing data (e.g. Walt Disney without Mickey)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Sometimes have to dig for information – may not have all of it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baseline="0" dirty="0"/>
              <a:t>Image 2 (Malala): </a:t>
            </a:r>
            <a:r>
              <a:rPr lang="en-US" sz="900" baseline="0" dirty="0"/>
              <a:t>Georgina Coupe/Crown Copyright; </a:t>
            </a:r>
            <a:r>
              <a:rPr lang="en-US" sz="900" b="1" baseline="0" dirty="0"/>
              <a:t>Image 3 (Lena Headey): </a:t>
            </a:r>
            <a:r>
              <a:rPr lang="en-US" sz="900" baseline="0" dirty="0"/>
              <a:t>This file is licensed under the Creative Commons Attribution 2.0 Generic license (https://creativecommons.org/licenses/by/2.0/deed.en). Attribution: </a:t>
            </a:r>
            <a:r>
              <a:rPr lang="en-US" sz="900" baseline="0" dirty="0" err="1"/>
              <a:t>pinguino</a:t>
            </a:r>
            <a:r>
              <a:rPr lang="en-US" sz="900" baseline="0" dirty="0"/>
              <a:t> k from North Hollywood, USA (https://www.flickr.com/people/44159829@N00); </a:t>
            </a:r>
            <a:r>
              <a:rPr lang="en-US" sz="900" b="1" baseline="0" dirty="0"/>
              <a:t>Image 5 (Kenny McCormick): </a:t>
            </a:r>
            <a:r>
              <a:rPr lang="en-US" sz="900" baseline="0" dirty="0"/>
              <a:t>Creative Commons 4.0 BY-NC (https://creativecommons.org/licenses/by-nc/4.0/); </a:t>
            </a:r>
            <a:r>
              <a:rPr lang="en-US" sz="900" b="1" baseline="0" dirty="0"/>
              <a:t>Image 6 (Freddie Mercury):</a:t>
            </a:r>
            <a:r>
              <a:rPr lang="en-US" sz="900" baseline="0" dirty="0"/>
              <a:t> This file is licensed under the Creative Commons Attribution-Share Alike 4.0 International license (https://creativecommons.org/licenses/by-sa/4.0/deed.en)</a:t>
            </a:r>
            <a:endParaRPr lang="en-US" baseline="0" dirty="0"/>
          </a:p>
        </p:txBody>
      </p:sp>
      <p:sp>
        <p:nvSpPr>
          <p:cNvPr id="4" name="Slide Number Placeholder 3"/>
          <p:cNvSpPr>
            <a:spLocks noGrp="1"/>
          </p:cNvSpPr>
          <p:nvPr>
            <p:ph type="sldNum" sz="quarter" idx="5"/>
          </p:nvPr>
        </p:nvSpPr>
        <p:spPr/>
        <p:txBody>
          <a:bodyPr/>
          <a:lstStyle/>
          <a:p>
            <a:fld id="{8D153803-A8F5-A947-92E7-6D7F51058EF0}" type="slidenum">
              <a:rPr lang="en-US" smtClean="0"/>
              <a:t>7</a:t>
            </a:fld>
            <a:endParaRPr lang="en-US"/>
          </a:p>
        </p:txBody>
      </p:sp>
    </p:spTree>
    <p:extLst>
      <p:ext uri="{BB962C8B-B14F-4D97-AF65-F5344CB8AC3E}">
        <p14:creationId xmlns:p14="http://schemas.microsoft.com/office/powerpoint/2010/main" val="327288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Key point: </a:t>
            </a:r>
            <a:r>
              <a:rPr lang="en-CA" dirty="0"/>
              <a:t>Everyone provides different expertise. Would only be familiar to those who</a:t>
            </a:r>
            <a:r>
              <a:rPr lang="en-CA" baseline="0" dirty="0"/>
              <a:t> have an interest in sports.</a:t>
            </a:r>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8</a:t>
            </a:fld>
            <a:endParaRPr lang="en-US"/>
          </a:p>
        </p:txBody>
      </p:sp>
    </p:spTree>
    <p:extLst>
      <p:ext uri="{BB962C8B-B14F-4D97-AF65-F5344CB8AC3E}">
        <p14:creationId xmlns:p14="http://schemas.microsoft.com/office/powerpoint/2010/main" val="3759468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 </a:t>
            </a:r>
            <a:r>
              <a:rPr lang="en-US" dirty="0"/>
              <a:t>Importance of context</a:t>
            </a:r>
          </a:p>
        </p:txBody>
      </p:sp>
      <p:sp>
        <p:nvSpPr>
          <p:cNvPr id="4" name="Slide Number Placeholder 3"/>
          <p:cNvSpPr>
            <a:spLocks noGrp="1"/>
          </p:cNvSpPr>
          <p:nvPr>
            <p:ph type="sldNum" sz="quarter" idx="5"/>
          </p:nvPr>
        </p:nvSpPr>
        <p:spPr/>
        <p:txBody>
          <a:bodyPr/>
          <a:lstStyle/>
          <a:p>
            <a:fld id="{2D9E6494-AFFC-FE46-8CA3-2FC26414D6E0}" type="slidenum">
              <a:rPr lang="en-US" smtClean="0"/>
              <a:t>9</a:t>
            </a:fld>
            <a:endParaRPr lang="en-US"/>
          </a:p>
        </p:txBody>
      </p:sp>
    </p:spTree>
    <p:extLst>
      <p:ext uri="{BB962C8B-B14F-4D97-AF65-F5344CB8AC3E}">
        <p14:creationId xmlns:p14="http://schemas.microsoft.com/office/powerpoint/2010/main" val="420117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 </a:t>
            </a:r>
            <a:r>
              <a:rPr lang="en-US" b="0" dirty="0"/>
              <a:t>Importance of context – obvious in costume (to fans of the show).</a:t>
            </a:r>
          </a:p>
        </p:txBody>
      </p:sp>
      <p:sp>
        <p:nvSpPr>
          <p:cNvPr id="4" name="Slide Number Placeholder 3"/>
          <p:cNvSpPr>
            <a:spLocks noGrp="1"/>
          </p:cNvSpPr>
          <p:nvPr>
            <p:ph type="sldNum" sz="quarter" idx="5"/>
          </p:nvPr>
        </p:nvSpPr>
        <p:spPr/>
        <p:txBody>
          <a:bodyPr/>
          <a:lstStyle/>
          <a:p>
            <a:fld id="{2D9E6494-AFFC-FE46-8CA3-2FC26414D6E0}" type="slidenum">
              <a:rPr lang="en-US" smtClean="0"/>
              <a:t>10</a:t>
            </a:fld>
            <a:endParaRPr lang="en-US"/>
          </a:p>
        </p:txBody>
      </p:sp>
    </p:spTree>
    <p:extLst>
      <p:ext uri="{BB962C8B-B14F-4D97-AF65-F5344CB8AC3E}">
        <p14:creationId xmlns:p14="http://schemas.microsoft.com/office/powerpoint/2010/main" val="306948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9E0-B3ED-724F-9028-69BE23880944}"/>
              </a:ext>
            </a:extLst>
          </p:cNvPr>
          <p:cNvSpPr>
            <a:spLocks noGrp="1"/>
          </p:cNvSpPr>
          <p:nvPr>
            <p:ph type="ctrTitle"/>
          </p:nvPr>
        </p:nvSpPr>
        <p:spPr>
          <a:xfrm>
            <a:off x="6043353" y="872979"/>
            <a:ext cx="5652927" cy="1986597"/>
          </a:xfrm>
          <a:prstGeom prst="rect">
            <a:avLst/>
          </a:prstGeom>
        </p:spPr>
        <p:txBody>
          <a:bodyPr anchor="b">
            <a:noAutofit/>
          </a:bodyPr>
          <a:lstStyle>
            <a:lvl1pPr algn="l">
              <a:defRPr sz="5400" baseline="0">
                <a:solidFill>
                  <a:schemeClr val="tx2"/>
                </a:solidFill>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4D708D59-5533-984A-ABC7-8D0F7571CAFA}"/>
              </a:ext>
            </a:extLst>
          </p:cNvPr>
          <p:cNvSpPr>
            <a:spLocks noGrp="1"/>
          </p:cNvSpPr>
          <p:nvPr>
            <p:ph type="subTitle" idx="1"/>
          </p:nvPr>
        </p:nvSpPr>
        <p:spPr>
          <a:xfrm>
            <a:off x="6043354" y="2859576"/>
            <a:ext cx="5652926" cy="1014298"/>
          </a:xfrm>
          <a:prstGeom prst="rect">
            <a:avLst/>
          </a:prstGeom>
        </p:spPr>
        <p:txBody>
          <a:bodyP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Box 10">
            <a:extLst>
              <a:ext uri="{FF2B5EF4-FFF2-40B4-BE49-F238E27FC236}">
                <a16:creationId xmlns:a16="http://schemas.microsoft.com/office/drawing/2014/main" id="{97A8331F-1226-2E4C-8D0A-2719D5B1ABF3}"/>
              </a:ext>
            </a:extLst>
          </p:cNvPr>
          <p:cNvSpPr txBox="1"/>
          <p:nvPr userDrawn="1"/>
        </p:nvSpPr>
        <p:spPr>
          <a:xfrm>
            <a:off x="6043354" y="3666011"/>
            <a:ext cx="6650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pPr>
            <a:r>
              <a:rPr lang="en-US" sz="2400" b="1" dirty="0">
                <a:solidFill>
                  <a:schemeClr val="accent4"/>
                </a:solidFill>
              </a:rPr>
              <a:t>•••</a:t>
            </a:r>
          </a:p>
        </p:txBody>
      </p:sp>
      <p:pic>
        <p:nvPicPr>
          <p:cNvPr id="6" name="Picture 5">
            <a:extLst>
              <a:ext uri="{FF2B5EF4-FFF2-40B4-BE49-F238E27FC236}">
                <a16:creationId xmlns:a16="http://schemas.microsoft.com/office/drawing/2014/main" id="{B6F5D0A3-D3EE-DD47-9957-D461808EB5A8}"/>
              </a:ext>
            </a:extLst>
          </p:cNvPr>
          <p:cNvPicPr>
            <a:picLocks noChangeAspect="1"/>
          </p:cNvPicPr>
          <p:nvPr userDrawn="1"/>
        </p:nvPicPr>
        <p:blipFill>
          <a:blip r:embed="rId2"/>
          <a:stretch>
            <a:fillRect/>
          </a:stretch>
        </p:blipFill>
        <p:spPr>
          <a:xfrm>
            <a:off x="9561170" y="295264"/>
            <a:ext cx="2249424" cy="989330"/>
          </a:xfrm>
          <a:prstGeom prst="rect">
            <a:avLst/>
          </a:prstGeom>
        </p:spPr>
      </p:pic>
      <p:pic>
        <p:nvPicPr>
          <p:cNvPr id="10" name="Picture 9">
            <a:extLst>
              <a:ext uri="{FF2B5EF4-FFF2-40B4-BE49-F238E27FC236}">
                <a16:creationId xmlns:a16="http://schemas.microsoft.com/office/drawing/2014/main" id="{B633223B-1DC4-0647-BBA5-6ADB5ADA6CB9}"/>
              </a:ext>
            </a:extLst>
          </p:cNvPr>
          <p:cNvPicPr>
            <a:picLocks noChangeAspect="1"/>
          </p:cNvPicPr>
          <p:nvPr userDrawn="1"/>
        </p:nvPicPr>
        <p:blipFill>
          <a:blip r:embed="rId3"/>
          <a:stretch>
            <a:fillRect/>
          </a:stretch>
        </p:blipFill>
        <p:spPr>
          <a:xfrm>
            <a:off x="0" y="0"/>
            <a:ext cx="5488845" cy="6858000"/>
          </a:xfrm>
          <a:prstGeom prst="rect">
            <a:avLst/>
          </a:prstGeom>
        </p:spPr>
      </p:pic>
    </p:spTree>
    <p:extLst>
      <p:ext uri="{BB962C8B-B14F-4D97-AF65-F5344CB8AC3E}">
        <p14:creationId xmlns:p14="http://schemas.microsoft.com/office/powerpoint/2010/main" val="3755439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11EF-6B8C-F34B-9A29-C5DC8D8AD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EC57A-5081-654F-BF09-F77FD92FEA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9BAE5C-6A17-B24C-9544-D5A521F625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Footer Placeholder 8">
            <a:extLst>
              <a:ext uri="{FF2B5EF4-FFF2-40B4-BE49-F238E27FC236}">
                <a16:creationId xmlns:a16="http://schemas.microsoft.com/office/drawing/2014/main" id="{2C155027-0F0B-144E-9D35-44405E9ADFD6}"/>
              </a:ext>
            </a:extLst>
          </p:cNvPr>
          <p:cNvSpPr>
            <a:spLocks noGrp="1"/>
          </p:cNvSpPr>
          <p:nvPr>
            <p:ph type="ftr" sz="quarter" idx="11"/>
          </p:nvPr>
        </p:nvSpPr>
        <p:spPr/>
        <p:txBody>
          <a:bodyPr/>
          <a:lstStyle/>
          <a:p>
            <a:r>
              <a:rPr lang="en-US"/>
              <a:t>Document Title</a:t>
            </a:r>
            <a:endParaRPr lang="en-US" dirty="0"/>
          </a:p>
        </p:txBody>
      </p:sp>
      <p:sp>
        <p:nvSpPr>
          <p:cNvPr id="10" name="Slide Number Placeholder 9">
            <a:extLst>
              <a:ext uri="{FF2B5EF4-FFF2-40B4-BE49-F238E27FC236}">
                <a16:creationId xmlns:a16="http://schemas.microsoft.com/office/drawing/2014/main" id="{A8429DA9-6506-F248-8BF7-A4184467E422}"/>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831840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7A13-1565-F645-810B-FC23B5559F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16EF9D-F47C-6E40-8C1D-BCBDAE9614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EDAE58-F8E0-234E-94B3-D3596EE127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Footer Placeholder 8">
            <a:extLst>
              <a:ext uri="{FF2B5EF4-FFF2-40B4-BE49-F238E27FC236}">
                <a16:creationId xmlns:a16="http://schemas.microsoft.com/office/drawing/2014/main" id="{4276A87F-C9C4-ED48-B6E9-1A08D898000A}"/>
              </a:ext>
            </a:extLst>
          </p:cNvPr>
          <p:cNvSpPr>
            <a:spLocks noGrp="1"/>
          </p:cNvSpPr>
          <p:nvPr>
            <p:ph type="ftr" sz="quarter" idx="11"/>
          </p:nvPr>
        </p:nvSpPr>
        <p:spPr/>
        <p:txBody>
          <a:bodyPr/>
          <a:lstStyle/>
          <a:p>
            <a:r>
              <a:rPr lang="en-US"/>
              <a:t>Document Title</a:t>
            </a:r>
            <a:endParaRPr lang="en-US" dirty="0"/>
          </a:p>
        </p:txBody>
      </p:sp>
      <p:sp>
        <p:nvSpPr>
          <p:cNvPr id="10" name="Slide Number Placeholder 9">
            <a:extLst>
              <a:ext uri="{FF2B5EF4-FFF2-40B4-BE49-F238E27FC236}">
                <a16:creationId xmlns:a16="http://schemas.microsoft.com/office/drawing/2014/main" id="{67E50796-3DBD-D54A-9C82-5EC70B836A5E}"/>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1111012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1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BEA73-B277-0443-B029-159B6BB9BF18}"/>
              </a:ext>
            </a:extLst>
          </p:cNvPr>
          <p:cNvSpPr/>
          <p:nvPr userDrawn="1"/>
        </p:nvSpPr>
        <p:spPr>
          <a:xfrm>
            <a:off x="0" y="0"/>
            <a:ext cx="12192000" cy="5060477"/>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3" name="Picture 2">
            <a:extLst>
              <a:ext uri="{FF2B5EF4-FFF2-40B4-BE49-F238E27FC236}">
                <a16:creationId xmlns:a16="http://schemas.microsoft.com/office/drawing/2014/main" id="{9B513521-5DCA-334F-B2A3-14CAC43449A1}"/>
              </a:ext>
            </a:extLst>
          </p:cNvPr>
          <p:cNvPicPr>
            <a:picLocks noChangeAspect="1"/>
          </p:cNvPicPr>
          <p:nvPr userDrawn="1"/>
        </p:nvPicPr>
        <p:blipFill>
          <a:blip r:embed="rId2"/>
          <a:stretch>
            <a:fillRect/>
          </a:stretch>
        </p:blipFill>
        <p:spPr>
          <a:xfrm>
            <a:off x="5028446" y="5373321"/>
            <a:ext cx="2135109" cy="939052"/>
          </a:xfrm>
          <a:prstGeom prst="rect">
            <a:avLst/>
          </a:prstGeom>
        </p:spPr>
      </p:pic>
      <p:sp>
        <p:nvSpPr>
          <p:cNvPr id="6" name="Title 1">
            <a:extLst>
              <a:ext uri="{FF2B5EF4-FFF2-40B4-BE49-F238E27FC236}">
                <a16:creationId xmlns:a16="http://schemas.microsoft.com/office/drawing/2014/main" id="{EC0DE34E-7884-BC48-A4F3-ACBD80D83703}"/>
              </a:ext>
            </a:extLst>
          </p:cNvPr>
          <p:cNvSpPr>
            <a:spLocks noGrp="1"/>
          </p:cNvSpPr>
          <p:nvPr>
            <p:ph type="title"/>
          </p:nvPr>
        </p:nvSpPr>
        <p:spPr>
          <a:xfrm>
            <a:off x="838200" y="1829202"/>
            <a:ext cx="10515600" cy="756688"/>
          </a:xfrm>
          <a:prstGeom prst="rect">
            <a:avLst/>
          </a:prstGeom>
        </p:spPr>
        <p:txBody>
          <a:bodyPr/>
          <a:lstStyle>
            <a:lvl1pPr algn="ctr">
              <a:defRPr sz="4800"/>
            </a:lvl1pPr>
          </a:lstStyle>
          <a:p>
            <a:r>
              <a:rPr lang="en-US" dirty="0"/>
              <a:t>Click to edit Master title style</a:t>
            </a:r>
          </a:p>
        </p:txBody>
      </p:sp>
      <p:sp>
        <p:nvSpPr>
          <p:cNvPr id="9" name="Subtitle 2">
            <a:extLst>
              <a:ext uri="{FF2B5EF4-FFF2-40B4-BE49-F238E27FC236}">
                <a16:creationId xmlns:a16="http://schemas.microsoft.com/office/drawing/2014/main" id="{ACC24264-2E70-314F-BACA-36AE04D09B19}"/>
              </a:ext>
            </a:extLst>
          </p:cNvPr>
          <p:cNvSpPr>
            <a:spLocks noGrp="1"/>
          </p:cNvSpPr>
          <p:nvPr>
            <p:ph type="subTitle" idx="1"/>
          </p:nvPr>
        </p:nvSpPr>
        <p:spPr>
          <a:xfrm>
            <a:off x="2539549" y="2631456"/>
            <a:ext cx="7112899" cy="496774"/>
          </a:xfrm>
          <a:prstGeom prst="rect">
            <a:avLst/>
          </a:prstGeom>
        </p:spPr>
        <p:txBody>
          <a:bodyPr>
            <a:noAutofit/>
          </a:bodyPr>
          <a:lstStyle>
            <a:lvl1pPr marL="0" indent="0" algn="ctr">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42816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25" y="3043"/>
            <a:ext cx="12157747" cy="6844812"/>
          </a:xfrm>
          <a:prstGeom prst="rect">
            <a:avLst/>
          </a:prstGeom>
        </p:spPr>
      </p:pic>
      <p:sp>
        <p:nvSpPr>
          <p:cNvPr id="2" name="Title 1"/>
          <p:cNvSpPr>
            <a:spLocks noGrp="1"/>
          </p:cNvSpPr>
          <p:nvPr>
            <p:ph type="ctrTitle" hasCustomPrompt="1"/>
          </p:nvPr>
        </p:nvSpPr>
        <p:spPr>
          <a:xfrm>
            <a:off x="957401" y="3165893"/>
            <a:ext cx="7300303" cy="553625"/>
          </a:xfrm>
        </p:spPr>
        <p:txBody>
          <a:bodyPr>
            <a:normAutofit/>
          </a:bodyPr>
          <a:lstStyle>
            <a:lvl1pPr algn="l">
              <a:defRPr sz="2300" b="1">
                <a:solidFill>
                  <a:srgbClr val="004062"/>
                </a:solidFill>
                <a:latin typeface="Verdana"/>
                <a:cs typeface="Verdana"/>
              </a:defRPr>
            </a:lvl1pPr>
          </a:lstStyle>
          <a:p>
            <a:r>
              <a:rPr lang="en-US" dirty="0"/>
              <a:t>Presentation Subtitle</a:t>
            </a:r>
          </a:p>
        </p:txBody>
      </p:sp>
      <p:sp>
        <p:nvSpPr>
          <p:cNvPr id="3" name="Subtitle 2"/>
          <p:cNvSpPr>
            <a:spLocks noGrp="1"/>
          </p:cNvSpPr>
          <p:nvPr>
            <p:ph type="subTitle" idx="1" hasCustomPrompt="1"/>
          </p:nvPr>
        </p:nvSpPr>
        <p:spPr>
          <a:xfrm>
            <a:off x="957399" y="2398596"/>
            <a:ext cx="7300304" cy="1014093"/>
          </a:xfrm>
        </p:spPr>
        <p:txBody>
          <a:bodyPr>
            <a:noAutofit/>
          </a:bodyPr>
          <a:lstStyle>
            <a:lvl1pPr marL="0" indent="0" algn="l">
              <a:lnSpc>
                <a:spcPct val="90000"/>
              </a:lnSpc>
              <a:buNone/>
              <a:defRPr sz="4800">
                <a:solidFill>
                  <a:srgbClr val="004062"/>
                </a:solidFill>
                <a:latin typeface="Verdana"/>
                <a:cs typeface="Verdan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Presentation Title</a:t>
            </a:r>
          </a:p>
        </p:txBody>
      </p:sp>
      <p:sp>
        <p:nvSpPr>
          <p:cNvPr id="17" name="Content Placeholder 17">
            <a:extLst>
              <a:ext uri="{FF2B5EF4-FFF2-40B4-BE49-F238E27FC236}">
                <a16:creationId xmlns:a16="http://schemas.microsoft.com/office/drawing/2014/main" id="{5C2D5590-ADEA-D642-803E-5F2D63211116}"/>
              </a:ext>
            </a:extLst>
          </p:cNvPr>
          <p:cNvSpPr>
            <a:spLocks noGrp="1"/>
          </p:cNvSpPr>
          <p:nvPr>
            <p:ph sz="quarter" idx="11" hasCustomPrompt="1"/>
          </p:nvPr>
        </p:nvSpPr>
        <p:spPr>
          <a:xfrm>
            <a:off x="957399" y="4295381"/>
            <a:ext cx="4435639" cy="836084"/>
          </a:xfrm>
        </p:spPr>
        <p:txBody>
          <a:bodyPr anchor="ctr">
            <a:normAutofit/>
          </a:bodyPr>
          <a:lstStyle>
            <a:lvl1pPr marL="0" indent="0">
              <a:spcAft>
                <a:spcPts val="400"/>
              </a:spcAft>
              <a:buFontTx/>
              <a:buNone/>
              <a:defRPr sz="1900">
                <a:solidFill>
                  <a:schemeClr val="bg1"/>
                </a:solidFill>
                <a:latin typeface="Verdana"/>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Author:</a:t>
            </a:r>
          </a:p>
          <a:p>
            <a:pPr lvl="0"/>
            <a:r>
              <a:rPr lang="en-US" dirty="0"/>
              <a:t>Date: </a:t>
            </a:r>
          </a:p>
        </p:txBody>
      </p:sp>
    </p:spTree>
    <p:extLst>
      <p:ext uri="{BB962C8B-B14F-4D97-AF65-F5344CB8AC3E}">
        <p14:creationId xmlns:p14="http://schemas.microsoft.com/office/powerpoint/2010/main" val="4043711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25" y="14373"/>
            <a:ext cx="12157747" cy="6844811"/>
          </a:xfrm>
          <a:prstGeom prst="rect">
            <a:avLst/>
          </a:prstGeom>
        </p:spPr>
      </p:pic>
      <p:sp>
        <p:nvSpPr>
          <p:cNvPr id="3" name="Slide Number Placeholder 2"/>
          <p:cNvSpPr>
            <a:spLocks noGrp="1"/>
          </p:cNvSpPr>
          <p:nvPr>
            <p:ph type="sldNum" sz="quarter" idx="10"/>
          </p:nvPr>
        </p:nvSpPr>
        <p:spPr>
          <a:xfrm>
            <a:off x="8994640" y="6174927"/>
            <a:ext cx="2844800" cy="365125"/>
          </a:xfrm>
        </p:spPr>
        <p:txBody>
          <a:bodyPr/>
          <a:lstStyle>
            <a:lvl1pPr>
              <a:defRPr>
                <a:solidFill>
                  <a:srgbClr val="004062"/>
                </a:solidFill>
              </a:defRPr>
            </a:lvl1pPr>
          </a:lstStyle>
          <a:p>
            <a:fld id="{2066355A-084C-D24E-9AD2-7E4FC41EA627}" type="slidenum">
              <a:rPr lang="en-US" smtClean="0"/>
              <a:pPr/>
              <a:t>‹#›</a:t>
            </a:fld>
            <a:endParaRPr lang="en-US" dirty="0"/>
          </a:p>
        </p:txBody>
      </p:sp>
      <p:sp>
        <p:nvSpPr>
          <p:cNvPr id="14" name="Text Placeholder 13"/>
          <p:cNvSpPr>
            <a:spLocks noGrp="1"/>
          </p:cNvSpPr>
          <p:nvPr>
            <p:ph type="body" sz="quarter" idx="11"/>
          </p:nvPr>
        </p:nvSpPr>
        <p:spPr>
          <a:xfrm>
            <a:off x="1367327" y="2508855"/>
            <a:ext cx="7517385" cy="878416"/>
          </a:xfrm>
        </p:spPr>
        <p:txBody>
          <a:bodyPr>
            <a:normAutofit/>
          </a:bodyPr>
          <a:lstStyle>
            <a:lvl1pPr marL="0" indent="0">
              <a:buFontTx/>
              <a:buNone/>
              <a:defRPr sz="1900">
                <a:solidFill>
                  <a:srgbClr val="004062"/>
                </a:solidFill>
                <a:latin typeface="Verdana"/>
                <a:cs typeface="Verdana"/>
              </a:defRPr>
            </a:lvl1pPr>
          </a:lstStyle>
          <a:p>
            <a:pPr lvl="0"/>
            <a:r>
              <a:rPr lang="en-US" dirty="0"/>
              <a:t>Click to edit Master text styles</a:t>
            </a:r>
          </a:p>
        </p:txBody>
      </p:sp>
      <p:sp>
        <p:nvSpPr>
          <p:cNvPr id="15" name="Text Placeholder 13"/>
          <p:cNvSpPr>
            <a:spLocks noGrp="1"/>
          </p:cNvSpPr>
          <p:nvPr>
            <p:ph type="body" sz="quarter" idx="12"/>
          </p:nvPr>
        </p:nvSpPr>
        <p:spPr>
          <a:xfrm>
            <a:off x="1358848" y="3558700"/>
            <a:ext cx="7517385" cy="976765"/>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Tx/>
              <a:buNone/>
              <a:tabLst/>
              <a:defRPr sz="1900" baseline="0">
                <a:solidFill>
                  <a:srgbClr val="00A2AC"/>
                </a:solidFill>
                <a:latin typeface="Verdana"/>
                <a:cs typeface="Verdana"/>
              </a:defRPr>
            </a:lvl1pPr>
          </a:lstStyle>
          <a:p>
            <a:pPr marL="0" marR="0" lvl="0" indent="0" algn="l" defTabSz="609585" rtl="0" eaLnBrk="1" fontAlgn="auto" latinLnBrk="0" hangingPunct="1">
              <a:lnSpc>
                <a:spcPct val="100000"/>
              </a:lnSpc>
              <a:spcBef>
                <a:spcPct val="20000"/>
              </a:spcBef>
              <a:spcAft>
                <a:spcPts val="0"/>
              </a:spcAft>
              <a:buClrTx/>
              <a:buSzTx/>
              <a:buFontTx/>
              <a:buNone/>
              <a:tabLst/>
              <a:defRPr/>
            </a:pPr>
            <a:r>
              <a:rPr lang="en-US" dirty="0"/>
              <a:t>Click to edit Master text styles</a:t>
            </a:r>
          </a:p>
        </p:txBody>
      </p:sp>
      <p:cxnSp>
        <p:nvCxnSpPr>
          <p:cNvPr id="6" name="Straight Connector 5"/>
          <p:cNvCxnSpPr/>
          <p:nvPr userDrawn="1"/>
        </p:nvCxnSpPr>
        <p:spPr>
          <a:xfrm>
            <a:off x="1386553" y="2181832"/>
            <a:ext cx="8762556" cy="0"/>
          </a:xfrm>
          <a:prstGeom prst="line">
            <a:avLst/>
          </a:prstGeom>
          <a:ln w="6350" cmpd="sng">
            <a:solidFill>
              <a:srgbClr val="00ACBD"/>
            </a:solidFill>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1386553" y="4839593"/>
            <a:ext cx="8762556" cy="0"/>
          </a:xfrm>
          <a:prstGeom prst="line">
            <a:avLst/>
          </a:prstGeom>
          <a:ln w="6350" cmpd="sng">
            <a:solidFill>
              <a:srgbClr val="00ACBD"/>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9505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25" y="3043"/>
            <a:ext cx="12157747" cy="6844812"/>
          </a:xfrm>
          <a:prstGeom prst="rect">
            <a:avLst/>
          </a:prstGeom>
        </p:spPr>
      </p:pic>
      <p:sp>
        <p:nvSpPr>
          <p:cNvPr id="3" name="Content Placeholder 2"/>
          <p:cNvSpPr>
            <a:spLocks noGrp="1"/>
          </p:cNvSpPr>
          <p:nvPr>
            <p:ph idx="1" hasCustomPrompt="1"/>
          </p:nvPr>
        </p:nvSpPr>
        <p:spPr>
          <a:xfrm>
            <a:off x="952535" y="1842100"/>
            <a:ext cx="10371984" cy="4220304"/>
          </a:xfrm>
        </p:spPr>
        <p:txBody>
          <a:bodyPr/>
          <a:lstStyle>
            <a:lvl1pPr>
              <a:lnSpc>
                <a:spcPct val="130000"/>
              </a:lnSpc>
              <a:defRPr sz="2400">
                <a:solidFill>
                  <a:srgbClr val="004062"/>
                </a:solidFill>
                <a:latin typeface="Verdana"/>
                <a:cs typeface="Verdana"/>
              </a:defRPr>
            </a:lvl1pPr>
            <a:lvl2pPr marL="990575" indent="-380990">
              <a:lnSpc>
                <a:spcPct val="130000"/>
              </a:lnSpc>
              <a:buSzPct val="90000"/>
              <a:buFont typeface="Lucida Grande"/>
              <a:buChar char="&gt;"/>
              <a:defRPr sz="2100">
                <a:solidFill>
                  <a:srgbClr val="00A2AC"/>
                </a:solidFill>
                <a:latin typeface="Verdana"/>
                <a:cs typeface="Verdana"/>
              </a:defRPr>
            </a:lvl2pPr>
            <a:lvl3pPr marL="1523962" indent="-304792">
              <a:lnSpc>
                <a:spcPct val="130000"/>
              </a:lnSpc>
              <a:buSzPct val="100000"/>
              <a:buFont typeface="Lucida Grande"/>
              <a:buChar char="»"/>
              <a:defRPr sz="1900">
                <a:solidFill>
                  <a:srgbClr val="004062"/>
                </a:solidFill>
                <a:latin typeface="Verdana"/>
                <a:cs typeface="Verdana"/>
              </a:defRPr>
            </a:lvl3pPr>
            <a:lvl4pPr marL="2133547" indent="-304792">
              <a:lnSpc>
                <a:spcPct val="130000"/>
              </a:lnSpc>
              <a:buFont typeface="Arial"/>
              <a:buChar char="•"/>
              <a:defRPr sz="1700">
                <a:solidFill>
                  <a:srgbClr val="004062"/>
                </a:solidFill>
                <a:latin typeface="Verdana"/>
                <a:cs typeface="Verdana"/>
              </a:defRPr>
            </a:lvl4pPr>
            <a:lvl5pPr>
              <a:defRPr baseline="0">
                <a:latin typeface="Verdana"/>
                <a:cs typeface="Verdana"/>
              </a:defRPr>
            </a:lvl5pPr>
          </a:lstStyle>
          <a:p>
            <a:pPr lvl="0"/>
            <a:r>
              <a:rPr lang="en-US" dirty="0"/>
              <a:t>Tier Level One</a:t>
            </a:r>
          </a:p>
          <a:p>
            <a:pPr lvl="1"/>
            <a:r>
              <a:rPr lang="en-US" dirty="0"/>
              <a:t>Tier Level Two</a:t>
            </a:r>
          </a:p>
          <a:p>
            <a:pPr lvl="2"/>
            <a:r>
              <a:rPr lang="en-US" dirty="0"/>
              <a:t>Tier Level Three</a:t>
            </a:r>
          </a:p>
          <a:p>
            <a:pPr lvl="3"/>
            <a:r>
              <a:rPr lang="en-US" dirty="0"/>
              <a:t>Tier Level Four</a:t>
            </a:r>
          </a:p>
        </p:txBody>
      </p:sp>
      <p:sp>
        <p:nvSpPr>
          <p:cNvPr id="8" name="Slide Number Placeholder 2"/>
          <p:cNvSpPr>
            <a:spLocks noGrp="1"/>
          </p:cNvSpPr>
          <p:nvPr>
            <p:ph type="sldNum" sz="quarter" idx="10"/>
          </p:nvPr>
        </p:nvSpPr>
        <p:spPr>
          <a:xfrm>
            <a:off x="8994640" y="6174927"/>
            <a:ext cx="2844800" cy="365125"/>
          </a:xfrm>
        </p:spPr>
        <p:txBody>
          <a:bodyPr/>
          <a:lstStyle>
            <a:lvl1pPr>
              <a:defRPr>
                <a:solidFill>
                  <a:srgbClr val="004062"/>
                </a:solidFill>
              </a:defRPr>
            </a:lvl1pPr>
          </a:lstStyle>
          <a:p>
            <a:fld id="{2066355A-084C-D24E-9AD2-7E4FC41EA627}" type="slidenum">
              <a:rPr lang="en-US" smtClean="0"/>
              <a:pPr/>
              <a:t>‹#›</a:t>
            </a:fld>
            <a:endParaRPr lang="en-US" dirty="0"/>
          </a:p>
        </p:txBody>
      </p:sp>
      <p:sp>
        <p:nvSpPr>
          <p:cNvPr id="6" name="Title 1"/>
          <p:cNvSpPr>
            <a:spLocks noGrp="1"/>
          </p:cNvSpPr>
          <p:nvPr>
            <p:ph type="title" hasCustomPrompt="1"/>
          </p:nvPr>
        </p:nvSpPr>
        <p:spPr>
          <a:xfrm>
            <a:off x="1382145" y="818911"/>
            <a:ext cx="7150056" cy="902240"/>
          </a:xfrm>
        </p:spPr>
        <p:txBody>
          <a:bodyPr>
            <a:normAutofit/>
          </a:bodyPr>
          <a:lstStyle>
            <a:lvl1pPr algn="l">
              <a:defRPr sz="3200" b="1">
                <a:solidFill>
                  <a:srgbClr val="004062"/>
                </a:solidFill>
                <a:latin typeface="Verdana"/>
                <a:cs typeface="Verdana"/>
              </a:defRPr>
            </a:lvl1pPr>
          </a:lstStyle>
          <a:p>
            <a:r>
              <a:rPr lang="en-US" dirty="0"/>
              <a:t>Title</a:t>
            </a:r>
          </a:p>
        </p:txBody>
      </p:sp>
    </p:spTree>
    <p:extLst>
      <p:ext uri="{BB962C8B-B14F-4D97-AF65-F5344CB8AC3E}">
        <p14:creationId xmlns:p14="http://schemas.microsoft.com/office/powerpoint/2010/main" val="84707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EF4D-1501-1C4A-8BF2-EBF84C353934}"/>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746155A-A000-4041-920D-E7EEE74DEC15}"/>
              </a:ext>
            </a:extLst>
          </p:cNvPr>
          <p:cNvSpPr>
            <a:spLocks noGrp="1"/>
          </p:cNvSpPr>
          <p:nvPr>
            <p:ph idx="1"/>
          </p:nvPr>
        </p:nvSpPr>
        <p:spPr>
          <a:xfrm>
            <a:off x="838200" y="1825625"/>
            <a:ext cx="10515600" cy="4351338"/>
          </a:xfrm>
          <a:prstGeom prst="rect">
            <a:avLst/>
          </a:prstGeom>
        </p:spPr>
        <p:txBody>
          <a:bodyPr/>
          <a:lstStyle>
            <a:lvl1pPr>
              <a:spcBef>
                <a:spcPts val="1600"/>
              </a:spcBef>
              <a:defRPr/>
            </a:lvl1pPr>
            <a:lvl2pPr>
              <a:spcBef>
                <a:spcPts val="1100"/>
              </a:spcBef>
              <a:buClr>
                <a:schemeClr val="accent3"/>
              </a:buClr>
              <a:defRPr/>
            </a:lvl2pPr>
            <a:lvl3pPr>
              <a:spcBef>
                <a:spcPts val="1100"/>
              </a:spcBef>
              <a:buClr>
                <a:schemeClr val="tx2"/>
              </a:buClr>
              <a:defRPr/>
            </a:lvl3pPr>
            <a:lvl4pPr>
              <a:spcBef>
                <a:spcPts val="1100"/>
              </a:spcBef>
              <a:buClr>
                <a:schemeClr val="accent1"/>
              </a:buClr>
              <a:defRPr/>
            </a:lvl4pPr>
            <a:lvl5pPr>
              <a:spcBef>
                <a:spcPts val="1100"/>
              </a:spcBef>
              <a:buClr>
                <a:schemeClr val="bg2">
                  <a:lumMod val="2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26E6D72-8B14-8946-BAE9-7F2E965F3E7D}"/>
              </a:ext>
            </a:extLst>
          </p:cNvPr>
          <p:cNvSpPr>
            <a:spLocks noGrp="1"/>
          </p:cNvSpPr>
          <p:nvPr>
            <p:ph type="ftr" sz="quarter" idx="11"/>
          </p:nvPr>
        </p:nvSpPr>
        <p:spPr/>
        <p:txBody>
          <a:bodyPr/>
          <a:lstStyle/>
          <a:p>
            <a:r>
              <a:rPr lang="en-US"/>
              <a:t>Document Title</a:t>
            </a:r>
            <a:endParaRPr lang="en-US" dirty="0"/>
          </a:p>
        </p:txBody>
      </p:sp>
      <p:sp>
        <p:nvSpPr>
          <p:cNvPr id="9" name="Slide Number Placeholder 8">
            <a:extLst>
              <a:ext uri="{FF2B5EF4-FFF2-40B4-BE49-F238E27FC236}">
                <a16:creationId xmlns:a16="http://schemas.microsoft.com/office/drawing/2014/main" id="{6FFCB3CD-21C1-174A-91CF-FE1453D9B884}"/>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custDataLst>
      <p:tags r:id="rId1"/>
    </p:custDataLst>
    <p:extLst>
      <p:ext uri="{BB962C8B-B14F-4D97-AF65-F5344CB8AC3E}">
        <p14:creationId xmlns:p14="http://schemas.microsoft.com/office/powerpoint/2010/main" val="279656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CBA641-701B-A842-9D76-BB9FE5FB2816}"/>
              </a:ext>
            </a:extLst>
          </p:cNvPr>
          <p:cNvSpPr/>
          <p:nvPr userDrawn="1"/>
        </p:nvSpPr>
        <p:spPr>
          <a:xfrm>
            <a:off x="0" y="1"/>
            <a:ext cx="12192000" cy="6129494"/>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 name="Title 1">
            <a:extLst>
              <a:ext uri="{FF2B5EF4-FFF2-40B4-BE49-F238E27FC236}">
                <a16:creationId xmlns:a16="http://schemas.microsoft.com/office/drawing/2014/main" id="{84AAEF4D-1501-1C4A-8BF2-EBF84C353934}"/>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746155A-A000-4041-920D-E7EEE74DEC15}"/>
              </a:ext>
            </a:extLst>
          </p:cNvPr>
          <p:cNvSpPr>
            <a:spLocks noGrp="1"/>
          </p:cNvSpPr>
          <p:nvPr>
            <p:ph idx="1"/>
          </p:nvPr>
        </p:nvSpPr>
        <p:spPr>
          <a:xfrm>
            <a:off x="838200" y="1825625"/>
            <a:ext cx="10515600" cy="4351338"/>
          </a:xfrm>
          <a:prstGeom prst="rect">
            <a:avLst/>
          </a:prstGeom>
        </p:spPr>
        <p:txBody>
          <a:bodyPr/>
          <a:lstStyle>
            <a:lvl1pPr>
              <a:spcBef>
                <a:spcPts val="1600"/>
              </a:spcBef>
              <a:defRPr/>
            </a:lvl1pPr>
            <a:lvl2pPr>
              <a:spcBef>
                <a:spcPts val="1100"/>
              </a:spcBef>
              <a:buClr>
                <a:schemeClr val="accent3"/>
              </a:buClr>
              <a:defRPr/>
            </a:lvl2pPr>
            <a:lvl3pPr>
              <a:spcBef>
                <a:spcPts val="1100"/>
              </a:spcBef>
              <a:buClr>
                <a:schemeClr val="tx2"/>
              </a:buClr>
              <a:defRPr/>
            </a:lvl3pPr>
            <a:lvl4pPr>
              <a:spcBef>
                <a:spcPts val="1100"/>
              </a:spcBef>
              <a:buClr>
                <a:schemeClr val="bg2">
                  <a:lumMod val="25000"/>
                </a:schemeClr>
              </a:buClr>
              <a:defRPr/>
            </a:lvl4pPr>
            <a:lvl5pPr>
              <a:spcBef>
                <a:spcPts val="1100"/>
              </a:spcBef>
              <a:buClr>
                <a:schemeClr val="bg2">
                  <a:lumMod val="2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26E6D72-8B14-8946-BAE9-7F2E965F3E7D}"/>
              </a:ext>
            </a:extLst>
          </p:cNvPr>
          <p:cNvSpPr>
            <a:spLocks noGrp="1"/>
          </p:cNvSpPr>
          <p:nvPr>
            <p:ph type="ftr" sz="quarter" idx="11"/>
          </p:nvPr>
        </p:nvSpPr>
        <p:spPr/>
        <p:txBody>
          <a:bodyPr/>
          <a:lstStyle/>
          <a:p>
            <a:r>
              <a:rPr lang="en-US"/>
              <a:t>Document Title</a:t>
            </a:r>
            <a:endParaRPr lang="en-US" dirty="0"/>
          </a:p>
        </p:txBody>
      </p:sp>
      <p:sp>
        <p:nvSpPr>
          <p:cNvPr id="9" name="Slide Number Placeholder 8">
            <a:extLst>
              <a:ext uri="{FF2B5EF4-FFF2-40B4-BE49-F238E27FC236}">
                <a16:creationId xmlns:a16="http://schemas.microsoft.com/office/drawing/2014/main" id="{6FFCB3CD-21C1-174A-91CF-FE1453D9B884}"/>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296057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5B6D-5702-EB41-BD5B-A2026290BB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A55E5EB-D470-424D-B29E-DD801C3221E2}"/>
              </a:ext>
            </a:extLst>
          </p:cNvPr>
          <p:cNvSpPr>
            <a:spLocks noGrp="1"/>
          </p:cNvSpPr>
          <p:nvPr>
            <p:ph type="body" idx="1"/>
          </p:nvPr>
        </p:nvSpPr>
        <p:spPr>
          <a:xfrm>
            <a:off x="906086" y="4589463"/>
            <a:ext cx="10441363"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7">
            <a:extLst>
              <a:ext uri="{FF2B5EF4-FFF2-40B4-BE49-F238E27FC236}">
                <a16:creationId xmlns:a16="http://schemas.microsoft.com/office/drawing/2014/main" id="{AA28F8C4-A416-6D47-B14B-F464C35985E9}"/>
              </a:ext>
            </a:extLst>
          </p:cNvPr>
          <p:cNvSpPr>
            <a:spLocks noGrp="1"/>
          </p:cNvSpPr>
          <p:nvPr>
            <p:ph type="ftr" sz="quarter" idx="11"/>
          </p:nvPr>
        </p:nvSpPr>
        <p:spPr/>
        <p:txBody>
          <a:bodyPr/>
          <a:lstStyle/>
          <a:p>
            <a:r>
              <a:rPr lang="en-US"/>
              <a:t>Document Title</a:t>
            </a:r>
            <a:endParaRPr lang="en-US" dirty="0"/>
          </a:p>
        </p:txBody>
      </p:sp>
      <p:sp>
        <p:nvSpPr>
          <p:cNvPr id="9" name="Slide Number Placeholder 8">
            <a:extLst>
              <a:ext uri="{FF2B5EF4-FFF2-40B4-BE49-F238E27FC236}">
                <a16:creationId xmlns:a16="http://schemas.microsoft.com/office/drawing/2014/main" id="{0AC3095E-FADF-A540-82A8-4DA001290018}"/>
              </a:ext>
            </a:extLst>
          </p:cNvPr>
          <p:cNvSpPr>
            <a:spLocks noGrp="1"/>
          </p:cNvSpPr>
          <p:nvPr>
            <p:ph type="sldNum" sz="quarter" idx="12"/>
          </p:nvPr>
        </p:nvSpPr>
        <p:spPr/>
        <p:txBody>
          <a:bodyPr/>
          <a:lstStyle/>
          <a:p>
            <a:fld id="{0F408A5D-059A-A247-8344-29C129C8EF29}" type="slidenum">
              <a:rPr lang="en-US" smtClean="0"/>
              <a:pPr/>
              <a:t>‹#›</a:t>
            </a:fld>
            <a:endParaRPr lang="en-US" dirty="0"/>
          </a:p>
        </p:txBody>
      </p:sp>
      <p:sp>
        <p:nvSpPr>
          <p:cNvPr id="6" name="Rectangle 5">
            <a:extLst>
              <a:ext uri="{FF2B5EF4-FFF2-40B4-BE49-F238E27FC236}">
                <a16:creationId xmlns:a16="http://schemas.microsoft.com/office/drawing/2014/main" id="{61651BDD-D095-574E-8568-6D2F71C0E908}"/>
              </a:ext>
            </a:extLst>
          </p:cNvPr>
          <p:cNvSpPr/>
          <p:nvPr userDrawn="1"/>
        </p:nvSpPr>
        <p:spPr>
          <a:xfrm>
            <a:off x="0" y="3674225"/>
            <a:ext cx="11347450" cy="814647"/>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975457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5B6D-5702-EB41-BD5B-A2026290BB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A55E5EB-D470-424D-B29E-DD801C3221E2}"/>
              </a:ext>
            </a:extLst>
          </p:cNvPr>
          <p:cNvSpPr>
            <a:spLocks noGrp="1"/>
          </p:cNvSpPr>
          <p:nvPr>
            <p:ph type="body" idx="1"/>
          </p:nvPr>
        </p:nvSpPr>
        <p:spPr>
          <a:xfrm>
            <a:off x="906087" y="4589463"/>
            <a:ext cx="10441363"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7">
            <a:extLst>
              <a:ext uri="{FF2B5EF4-FFF2-40B4-BE49-F238E27FC236}">
                <a16:creationId xmlns:a16="http://schemas.microsoft.com/office/drawing/2014/main" id="{AA28F8C4-A416-6D47-B14B-F464C35985E9}"/>
              </a:ext>
            </a:extLst>
          </p:cNvPr>
          <p:cNvSpPr>
            <a:spLocks noGrp="1"/>
          </p:cNvSpPr>
          <p:nvPr>
            <p:ph type="ftr" sz="quarter" idx="11"/>
          </p:nvPr>
        </p:nvSpPr>
        <p:spPr/>
        <p:txBody>
          <a:bodyPr/>
          <a:lstStyle/>
          <a:p>
            <a:r>
              <a:rPr lang="en-US"/>
              <a:t>Document Title</a:t>
            </a:r>
            <a:endParaRPr lang="en-US" dirty="0"/>
          </a:p>
        </p:txBody>
      </p:sp>
      <p:sp>
        <p:nvSpPr>
          <p:cNvPr id="9" name="Slide Number Placeholder 8">
            <a:extLst>
              <a:ext uri="{FF2B5EF4-FFF2-40B4-BE49-F238E27FC236}">
                <a16:creationId xmlns:a16="http://schemas.microsoft.com/office/drawing/2014/main" id="{0AC3095E-FADF-A540-82A8-4DA001290018}"/>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227535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5FC0-6196-894E-8A64-170C07D85E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D3D25-205D-3944-962E-9CBA893081E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F981C5-57EC-8444-B397-BAB5AEF5D23A}"/>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9B1C2F5-9B3F-A443-B237-E6F4B8AC50F4}"/>
              </a:ext>
            </a:extLst>
          </p:cNvPr>
          <p:cNvSpPr>
            <a:spLocks noGrp="1"/>
          </p:cNvSpPr>
          <p:nvPr>
            <p:ph type="ftr" sz="quarter" idx="11"/>
          </p:nvPr>
        </p:nvSpPr>
        <p:spPr/>
        <p:txBody>
          <a:bodyPr/>
          <a:lstStyle/>
          <a:p>
            <a:r>
              <a:rPr lang="en-US"/>
              <a:t>Document Title</a:t>
            </a:r>
            <a:endParaRPr lang="en-US" dirty="0"/>
          </a:p>
        </p:txBody>
      </p:sp>
      <p:sp>
        <p:nvSpPr>
          <p:cNvPr id="10" name="Slide Number Placeholder 9">
            <a:extLst>
              <a:ext uri="{FF2B5EF4-FFF2-40B4-BE49-F238E27FC236}">
                <a16:creationId xmlns:a16="http://schemas.microsoft.com/office/drawing/2014/main" id="{575194DF-99B9-484E-B2FD-69F7877A5209}"/>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552724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76-AF8A-314A-8B05-7E9E2B528FA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0F8F598-D65A-DF43-A53B-C54AE57A6A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CA1790-4832-A64D-A01A-3C3E57669EB5}"/>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FD5BB6-193F-B34E-9884-12552D786A5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ADE333-2DB9-2940-BB65-68C125593CD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7516C295-4C34-3E49-9663-F94D634C6D40}"/>
              </a:ext>
            </a:extLst>
          </p:cNvPr>
          <p:cNvSpPr>
            <a:spLocks noGrp="1"/>
          </p:cNvSpPr>
          <p:nvPr>
            <p:ph type="ftr" sz="quarter" idx="11"/>
          </p:nvPr>
        </p:nvSpPr>
        <p:spPr/>
        <p:txBody>
          <a:bodyPr/>
          <a:lstStyle/>
          <a:p>
            <a:r>
              <a:rPr lang="en-US"/>
              <a:t>Document Title</a:t>
            </a:r>
            <a:endParaRPr lang="en-US" dirty="0"/>
          </a:p>
        </p:txBody>
      </p:sp>
      <p:sp>
        <p:nvSpPr>
          <p:cNvPr id="12" name="Slide Number Placeholder 11">
            <a:extLst>
              <a:ext uri="{FF2B5EF4-FFF2-40B4-BE49-F238E27FC236}">
                <a16:creationId xmlns:a16="http://schemas.microsoft.com/office/drawing/2014/main" id="{6E9E1A2A-F71F-D84E-9BB6-C3F977B57BE4}"/>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139266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73A52-2D72-504C-8315-DDE9EF5082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Footer Placeholder 6">
            <a:extLst>
              <a:ext uri="{FF2B5EF4-FFF2-40B4-BE49-F238E27FC236}">
                <a16:creationId xmlns:a16="http://schemas.microsoft.com/office/drawing/2014/main" id="{40E4E35C-0EA5-E64B-962F-22874275001D}"/>
              </a:ext>
            </a:extLst>
          </p:cNvPr>
          <p:cNvSpPr>
            <a:spLocks noGrp="1"/>
          </p:cNvSpPr>
          <p:nvPr>
            <p:ph type="ftr" sz="quarter" idx="11"/>
          </p:nvPr>
        </p:nvSpPr>
        <p:spPr/>
        <p:txBody>
          <a:bodyPr/>
          <a:lstStyle/>
          <a:p>
            <a:r>
              <a:rPr lang="en-US"/>
              <a:t>Document Title</a:t>
            </a:r>
            <a:endParaRPr lang="en-US" dirty="0"/>
          </a:p>
        </p:txBody>
      </p:sp>
      <p:sp>
        <p:nvSpPr>
          <p:cNvPr id="8" name="Slide Number Placeholder 7">
            <a:extLst>
              <a:ext uri="{FF2B5EF4-FFF2-40B4-BE49-F238E27FC236}">
                <a16:creationId xmlns:a16="http://schemas.microsoft.com/office/drawing/2014/main" id="{C940A6AF-2583-B146-A921-C354741E07F4}"/>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11452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DA9E6DF-C45D-D341-8CD4-66D7C21FD5E8}"/>
              </a:ext>
            </a:extLst>
          </p:cNvPr>
          <p:cNvSpPr>
            <a:spLocks noGrp="1"/>
          </p:cNvSpPr>
          <p:nvPr>
            <p:ph idx="1"/>
          </p:nvPr>
        </p:nvSpPr>
        <p:spPr>
          <a:xfrm>
            <a:off x="838200" y="1825625"/>
            <a:ext cx="10515600" cy="4351338"/>
          </a:xfrm>
          <a:prstGeom prst="rect">
            <a:avLst/>
          </a:prstGeom>
        </p:spPr>
        <p:txBody>
          <a:bodyPr/>
          <a:lstStyle>
            <a:lvl1pPr marL="0" indent="0">
              <a:spcBef>
                <a:spcPts val="1600"/>
              </a:spcBef>
              <a:buNone/>
              <a:defRPr/>
            </a:lvl1pPr>
            <a:lvl2pPr marL="457200" indent="0">
              <a:spcBef>
                <a:spcPts val="1100"/>
              </a:spcBef>
              <a:buClr>
                <a:schemeClr val="accent3"/>
              </a:buClr>
              <a:buNone/>
              <a:defRPr/>
            </a:lvl2pPr>
            <a:lvl3pPr marL="914400" indent="0">
              <a:spcBef>
                <a:spcPts val="1100"/>
              </a:spcBef>
              <a:buClr>
                <a:schemeClr val="tx2"/>
              </a:buClr>
              <a:buNone/>
              <a:defRPr/>
            </a:lvl3pPr>
            <a:lvl4pPr marL="1371600" indent="0">
              <a:spcBef>
                <a:spcPts val="1100"/>
              </a:spcBef>
              <a:buClr>
                <a:schemeClr val="bg2">
                  <a:lumMod val="25000"/>
                </a:schemeClr>
              </a:buClr>
              <a:buNone/>
              <a:defRPr/>
            </a:lvl4pPr>
            <a:lvl5pPr marL="1828800" indent="0">
              <a:spcBef>
                <a:spcPts val="1100"/>
              </a:spcBef>
              <a:buClr>
                <a:schemeClr val="bg2">
                  <a:lumMod val="25000"/>
                </a:schemeClr>
              </a:buClr>
              <a:buNone/>
              <a:defRPr/>
            </a:lvl5pPr>
          </a:lstStyle>
          <a:p>
            <a:pPr lvl="0"/>
            <a:r>
              <a:rPr lang="en-US" dirty="0"/>
              <a:t>Edit Master text styles</a:t>
            </a:r>
          </a:p>
        </p:txBody>
      </p:sp>
      <p:sp>
        <p:nvSpPr>
          <p:cNvPr id="3" name="Footer Placeholder 2">
            <a:extLst>
              <a:ext uri="{FF2B5EF4-FFF2-40B4-BE49-F238E27FC236}">
                <a16:creationId xmlns:a16="http://schemas.microsoft.com/office/drawing/2014/main" id="{3661952D-288C-0244-AF97-004A46479DD4}"/>
              </a:ext>
            </a:extLst>
          </p:cNvPr>
          <p:cNvSpPr>
            <a:spLocks noGrp="1"/>
          </p:cNvSpPr>
          <p:nvPr>
            <p:ph type="ftr" sz="quarter" idx="11"/>
          </p:nvPr>
        </p:nvSpPr>
        <p:spPr/>
        <p:txBody>
          <a:bodyPr/>
          <a:lstStyle/>
          <a:p>
            <a:r>
              <a:rPr lang="en-US"/>
              <a:t>Document Title</a:t>
            </a:r>
            <a:endParaRPr lang="en-US" dirty="0"/>
          </a:p>
        </p:txBody>
      </p:sp>
      <p:sp>
        <p:nvSpPr>
          <p:cNvPr id="4" name="Slide Number Placeholder 3">
            <a:extLst>
              <a:ext uri="{FF2B5EF4-FFF2-40B4-BE49-F238E27FC236}">
                <a16:creationId xmlns:a16="http://schemas.microsoft.com/office/drawing/2014/main" id="{B9955E07-C33D-7D45-AD5F-44FE4742C4EB}"/>
              </a:ext>
            </a:extLst>
          </p:cNvPr>
          <p:cNvSpPr>
            <a:spLocks noGrp="1"/>
          </p:cNvSpPr>
          <p:nvPr>
            <p:ph type="sldNum" sz="quarter" idx="12"/>
          </p:nvPr>
        </p:nvSpPr>
        <p:spPr/>
        <p:txBody>
          <a:bodyPr/>
          <a:lstStyle/>
          <a:p>
            <a:fld id="{0F408A5D-059A-A247-8344-29C129C8EF29}" type="slidenum">
              <a:rPr lang="en-US" smtClean="0"/>
              <a:pPr/>
              <a:t>‹#›</a:t>
            </a:fld>
            <a:endParaRPr lang="en-US" dirty="0"/>
          </a:p>
        </p:txBody>
      </p:sp>
    </p:spTree>
    <p:extLst>
      <p:ext uri="{BB962C8B-B14F-4D97-AF65-F5344CB8AC3E}">
        <p14:creationId xmlns:p14="http://schemas.microsoft.com/office/powerpoint/2010/main" val="361165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0D6D8F-B1D3-FA4A-9E16-E45F5D59EF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0F05931-36CF-BD4A-BA02-41FF3A41C9E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9091326-D4DF-4A44-A729-97FEF6FEDD55}"/>
              </a:ext>
            </a:extLst>
          </p:cNvPr>
          <p:cNvSpPr>
            <a:spLocks noGrp="1"/>
          </p:cNvSpPr>
          <p:nvPr>
            <p:ph type="ftr" sz="quarter" idx="3"/>
          </p:nvPr>
        </p:nvSpPr>
        <p:spPr>
          <a:xfrm>
            <a:off x="1292202" y="6532831"/>
            <a:ext cx="4052882" cy="317852"/>
          </a:xfrm>
          <a:prstGeom prst="rect">
            <a:avLst/>
          </a:prstGeom>
        </p:spPr>
        <p:txBody>
          <a:bodyPr vert="horz" lIns="91440" tIns="45720" rIns="91440" bIns="45720" rtlCol="0" anchor="t" anchorCtr="0"/>
          <a:lstStyle>
            <a:lvl1pPr algn="ctr">
              <a:defRPr sz="1200">
                <a:solidFill>
                  <a:schemeClr val="bg2">
                    <a:lumMod val="50000"/>
                  </a:schemeClr>
                </a:solidFill>
              </a:defRPr>
            </a:lvl1pPr>
          </a:lstStyle>
          <a:p>
            <a:r>
              <a:rPr lang="en-US"/>
              <a:t>Document Title</a:t>
            </a:r>
            <a:endParaRPr lang="en-US" dirty="0"/>
          </a:p>
        </p:txBody>
      </p:sp>
      <p:sp>
        <p:nvSpPr>
          <p:cNvPr id="6" name="Slide Number Placeholder 5">
            <a:extLst>
              <a:ext uri="{FF2B5EF4-FFF2-40B4-BE49-F238E27FC236}">
                <a16:creationId xmlns:a16="http://schemas.microsoft.com/office/drawing/2014/main" id="{55BF853C-E04D-9A4E-A9E5-C2414B839946}"/>
              </a:ext>
            </a:extLst>
          </p:cNvPr>
          <p:cNvSpPr>
            <a:spLocks noGrp="1"/>
          </p:cNvSpPr>
          <p:nvPr>
            <p:ph type="sldNum" sz="quarter" idx="4"/>
          </p:nvPr>
        </p:nvSpPr>
        <p:spPr>
          <a:xfrm>
            <a:off x="11353799" y="6532831"/>
            <a:ext cx="626163" cy="317851"/>
          </a:xfrm>
          <a:prstGeom prst="rect">
            <a:avLst/>
          </a:prstGeom>
        </p:spPr>
        <p:txBody>
          <a:bodyPr vert="horz" lIns="91440" tIns="45720" rIns="91440" bIns="45720" rtlCol="0" anchor="t" anchorCtr="0"/>
          <a:lstStyle>
            <a:lvl1pPr algn="r">
              <a:defRPr sz="1000">
                <a:solidFill>
                  <a:schemeClr val="tx2"/>
                </a:solidFill>
              </a:defRPr>
            </a:lvl1pPr>
          </a:lstStyle>
          <a:p>
            <a:fld id="{0F408A5D-059A-A247-8344-29C129C8EF29}" type="slidenum">
              <a:rPr lang="en-US" smtClean="0"/>
              <a:pPr/>
              <a:t>‹#›</a:t>
            </a:fld>
            <a:endParaRPr lang="en-US" dirty="0"/>
          </a:p>
        </p:txBody>
      </p:sp>
      <p:pic>
        <p:nvPicPr>
          <p:cNvPr id="10" name="Picture 9">
            <a:extLst>
              <a:ext uri="{FF2B5EF4-FFF2-40B4-BE49-F238E27FC236}">
                <a16:creationId xmlns:a16="http://schemas.microsoft.com/office/drawing/2014/main" id="{B88F8C66-7A30-6D43-94F4-A2A315E28EC7}"/>
              </a:ext>
            </a:extLst>
          </p:cNvPr>
          <p:cNvPicPr>
            <a:picLocks noChangeAspect="1"/>
          </p:cNvPicPr>
          <p:nvPr userDrawn="1"/>
        </p:nvPicPr>
        <p:blipFill>
          <a:blip r:embed="rId18"/>
          <a:stretch>
            <a:fillRect/>
          </a:stretch>
        </p:blipFill>
        <p:spPr>
          <a:xfrm>
            <a:off x="11582226" y="149141"/>
            <a:ext cx="414328" cy="756947"/>
          </a:xfrm>
          <a:prstGeom prst="rect">
            <a:avLst/>
          </a:prstGeom>
        </p:spPr>
      </p:pic>
      <p:pic>
        <p:nvPicPr>
          <p:cNvPr id="32" name="Picture 31">
            <a:extLst>
              <a:ext uri="{FF2B5EF4-FFF2-40B4-BE49-F238E27FC236}">
                <a16:creationId xmlns:a16="http://schemas.microsoft.com/office/drawing/2014/main" id="{DA5D38A6-7E75-1647-BF52-44A75C978B11}"/>
              </a:ext>
            </a:extLst>
          </p:cNvPr>
          <p:cNvPicPr>
            <a:picLocks noChangeAspect="1"/>
          </p:cNvPicPr>
          <p:nvPr userDrawn="1"/>
        </p:nvPicPr>
        <p:blipFill>
          <a:blip r:embed="rId19"/>
          <a:stretch>
            <a:fillRect/>
          </a:stretch>
        </p:blipFill>
        <p:spPr>
          <a:xfrm>
            <a:off x="317451" y="6532831"/>
            <a:ext cx="815840" cy="339933"/>
          </a:xfrm>
          <a:prstGeom prst="rect">
            <a:avLst/>
          </a:prstGeom>
        </p:spPr>
      </p:pic>
      <p:sp>
        <p:nvSpPr>
          <p:cNvPr id="33" name="Rectangle 32">
            <a:extLst>
              <a:ext uri="{FF2B5EF4-FFF2-40B4-BE49-F238E27FC236}">
                <a16:creationId xmlns:a16="http://schemas.microsoft.com/office/drawing/2014/main" id="{05F6A309-F3AB-E848-A606-843297B5CA2E}"/>
              </a:ext>
            </a:extLst>
          </p:cNvPr>
          <p:cNvSpPr/>
          <p:nvPr userDrawn="1"/>
        </p:nvSpPr>
        <p:spPr>
          <a:xfrm>
            <a:off x="5565913" y="6559544"/>
            <a:ext cx="5787887" cy="303282"/>
          </a:xfrm>
          <a:prstGeom prst="rect">
            <a:avLst/>
          </a:prstGeom>
          <a:gradFill>
            <a:gsLst>
              <a:gs pos="74000">
                <a:srgbClr val="C0E8EB"/>
              </a:gs>
              <a:gs pos="54000">
                <a:srgbClr val="80D1D6"/>
              </a:gs>
              <a:gs pos="0">
                <a:schemeClr val="accent5"/>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227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9" r:id="rId4"/>
    <p:sldLayoutId id="2147483651" r:id="rId5"/>
    <p:sldLayoutId id="2147483652" r:id="rId6"/>
    <p:sldLayoutId id="2147483653" r:id="rId7"/>
    <p:sldLayoutId id="2147483654" r:id="rId8"/>
    <p:sldLayoutId id="2147483658" r:id="rId9"/>
    <p:sldLayoutId id="2147483656" r:id="rId10"/>
    <p:sldLayoutId id="2147483657" r:id="rId11"/>
    <p:sldLayoutId id="2147483655" r:id="rId12"/>
    <p:sldLayoutId id="2147483661" r:id="rId13"/>
    <p:sldLayoutId id="2147483662" r:id="rId14"/>
    <p:sldLayoutId id="2147483663" r:id="rId15"/>
    <p:sldLayoutId id="2147483664" r:id="rId16"/>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hyperlink" Target="https://creativecommons.org/licenses/by/3.0/" TargetMode="Externa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hyperlink" Target="https://www.jmmnews.com/pluralism-and-marketing-theory-thought-and-practice/" TargetMode="External"/><Relationship Id="rId5" Type="http://schemas.openxmlformats.org/officeDocument/2006/relationships/image" Target="../media/image24.jp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29.xml"/><Relationship Id="rId6" Type="http://schemas.openxmlformats.org/officeDocument/2006/relationships/hyperlink" Target="https://creativecommons.org/licenses/by-nc/3.0/" TargetMode="External"/><Relationship Id="rId5" Type="http://schemas.openxmlformats.org/officeDocument/2006/relationships/hyperlink" Target="https://carolahand.wordpress.com/2017/12/16/reflections-from-a-past-december/" TargetMode="Externa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hyperlink" Target="https://creativecommons.org/licenses/by-nc-sa/3.0/" TargetMode="External"/><Relationship Id="rId5" Type="http://schemas.openxmlformats.org/officeDocument/2006/relationships/hyperlink" Target="http://www.maggiehosmcgrane.com/2010/10/what-does-inquiry-look-like.html" TargetMode="Externa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hyperlink" Target="https://creativecommons.org/licenses/by-nc-nd/3.0/" TargetMode="External"/><Relationship Id="rId5" Type="http://schemas.openxmlformats.org/officeDocument/2006/relationships/hyperlink" Target="http://aliem.com/making-your-match-rank-list" TargetMode="Externa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hyperlink" Target="https://creativecommons.org/licenses/by-nc-nd/3.0/" TargetMode="External"/><Relationship Id="rId5" Type="http://schemas.openxmlformats.org/officeDocument/2006/relationships/hyperlink" Target="http://level343.com/2016/04/11/marketing-just-another-word-manipulation/" TargetMode="Externa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0.jpg"/><Relationship Id="rId2" Type="http://schemas.openxmlformats.org/officeDocument/2006/relationships/slideLayout" Target="../slideLayouts/slideLayout8.xml"/><Relationship Id="rId1" Type="http://schemas.openxmlformats.org/officeDocument/2006/relationships/tags" Target="../tags/tag33.xml"/><Relationship Id="rId6" Type="http://schemas.openxmlformats.org/officeDocument/2006/relationships/hyperlink" Target="https://creativecommons.org/licenses/by-nc-nd/3.0/" TargetMode="External"/><Relationship Id="rId5" Type="http://schemas.openxmlformats.org/officeDocument/2006/relationships/hyperlink" Target="http://investigacao-filosofica.blogspot.com/2012/03/essay-prize-in-informal-logiccritical.html" TargetMode="Externa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4.xml"/><Relationship Id="rId6" Type="http://schemas.openxmlformats.org/officeDocument/2006/relationships/hyperlink" Target="https://creativecommons.org/licenses/by-nc-nd/3.0/" TargetMode="External"/><Relationship Id="rId5" Type="http://schemas.openxmlformats.org/officeDocument/2006/relationships/hyperlink" Target="https://laymanointing.wordpress.com/2014/11/07/four-days-late-but-hes-still-on-time/" TargetMode="Externa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hyperlink" Target="https://creativecommons.org/licenses/by-nc-nd/3.0/" TargetMode="External"/><Relationship Id="rId5" Type="http://schemas.openxmlformats.org/officeDocument/2006/relationships/hyperlink" Target="http://missbsresources.com/18-teaching-and-learning/77-leadership-what-it-means-to-me" TargetMode="Externa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36.xml"/><Relationship Id="rId6" Type="http://schemas.openxmlformats.org/officeDocument/2006/relationships/hyperlink" Target="https://pxhere.com/en/photo/918592" TargetMode="External"/><Relationship Id="rId5" Type="http://schemas.microsoft.com/office/2007/relationships/hdphoto" Target="../media/hdphoto1.wdp"/><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creativecommons.org/licenses/by/3.0/" TargetMode="Externa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hyperlink" Target="https://www.jmmnews.com/pluralism-and-marketing-theory-thought-and-practice/" TargetMode="External"/><Relationship Id="rId5" Type="http://schemas.openxmlformats.org/officeDocument/2006/relationships/image" Target="../media/image24.jp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hyperlink" Target="https://creativecommons.org/licenses/by-nc/3.0/" TargetMode="External"/><Relationship Id="rId5" Type="http://schemas.openxmlformats.org/officeDocument/2006/relationships/hyperlink" Target="http://www.pngall.com/light-bulb-png" TargetMode="Externa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3" Type="http://schemas.openxmlformats.org/officeDocument/2006/relationships/hyperlink" Target="https://www.tandfonline.com/doi/abs/10.1080/0142159X.2018.1474191" TargetMode="Externa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6.xml"/><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43354" y="2352427"/>
            <a:ext cx="5652926" cy="1014298"/>
          </a:xfrm>
        </p:spPr>
        <p:txBody>
          <a:bodyPr/>
          <a:lstStyle/>
          <a:p>
            <a:r>
              <a:rPr lang="en-US" sz="3700" dirty="0"/>
              <a:t>Running a </a:t>
            </a:r>
          </a:p>
          <a:p>
            <a:r>
              <a:rPr lang="en-US" sz="3700" dirty="0"/>
              <a:t>Competence Committee!</a:t>
            </a:r>
          </a:p>
          <a:p>
            <a:endParaRPr lang="en-US" sz="3700" dirty="0"/>
          </a:p>
        </p:txBody>
      </p:sp>
    </p:spTree>
    <p:custDataLst>
      <p:tags r:id="rId1"/>
    </p:custDataLst>
    <p:extLst>
      <p:ext uri="{BB962C8B-B14F-4D97-AF65-F5344CB8AC3E}">
        <p14:creationId xmlns:p14="http://schemas.microsoft.com/office/powerpoint/2010/main" val="291873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708AB2-465D-4950-829D-3689A32F34C9}"/>
              </a:ext>
            </a:extLst>
          </p:cNvPr>
          <p:cNvSpPr>
            <a:spLocks noGrp="1"/>
          </p:cNvSpPr>
          <p:nvPr>
            <p:ph type="sldNum" sz="quarter" idx="12"/>
          </p:nvPr>
        </p:nvSpPr>
        <p:spPr>
          <a:xfrm>
            <a:off x="8610600" y="6356350"/>
            <a:ext cx="2743200" cy="365125"/>
          </a:xfrm>
        </p:spPr>
        <p:txBody>
          <a:bodyPr vert="horz" lIns="121917" tIns="60958" rIns="121917" bIns="60958" rtlCol="0" anchor="ctr">
            <a:normAutofit/>
          </a:bodyPr>
          <a:lstStyle/>
          <a:p>
            <a:pPr>
              <a:lnSpc>
                <a:spcPct val="90000"/>
              </a:lnSpc>
              <a:spcAft>
                <a:spcPts val="800"/>
              </a:spcAft>
            </a:pPr>
            <a:fld id="{2066355A-084C-D24E-9AD2-7E4FC41EA627}" type="slidenum">
              <a:rPr lang="en-US">
                <a:solidFill>
                  <a:srgbClr val="FFFFFF"/>
                </a:solidFill>
              </a:rPr>
              <a:pPr>
                <a:lnSpc>
                  <a:spcPct val="90000"/>
                </a:lnSpc>
                <a:spcAft>
                  <a:spcPts val="800"/>
                </a:spcAft>
              </a:pPr>
              <a:t>10</a:t>
            </a:fld>
            <a:endParaRPr lang="en-US">
              <a:solidFill>
                <a:srgbClr val="FFFFFF"/>
              </a:solidFill>
            </a:endParaRPr>
          </a:p>
        </p:txBody>
      </p:sp>
      <p:pic>
        <p:nvPicPr>
          <p:cNvPr id="9" name="Content Placeholder 8">
            <a:extLst>
              <a:ext uri="{FF2B5EF4-FFF2-40B4-BE49-F238E27FC236}">
                <a16:creationId xmlns:a16="http://schemas.microsoft.com/office/drawing/2014/main" id="{61794639-79E6-4531-BC13-B8585C91CDD1}"/>
              </a:ext>
            </a:extLst>
          </p:cNvPr>
          <p:cNvPicPr>
            <a:picLocks noGrp="1" noChangeAspect="1"/>
          </p:cNvPicPr>
          <p:nvPr>
            <p:ph idx="1"/>
          </p:nvPr>
        </p:nvPicPr>
        <p:blipFill>
          <a:blip r:embed="rId4"/>
          <a:stretch>
            <a:fillRect/>
          </a:stretch>
        </p:blipFill>
        <p:spPr>
          <a:xfrm>
            <a:off x="5890350" y="1253331"/>
            <a:ext cx="5440500" cy="4351338"/>
          </a:xfrm>
        </p:spPr>
      </p:pic>
      <p:sp>
        <p:nvSpPr>
          <p:cNvPr id="10" name="Content Placeholder 6">
            <a:extLst>
              <a:ext uri="{FF2B5EF4-FFF2-40B4-BE49-F238E27FC236}">
                <a16:creationId xmlns:a16="http://schemas.microsoft.com/office/drawing/2014/main" id="{DA6A46DA-4109-43FC-86AE-261F0A0712AC}"/>
              </a:ext>
            </a:extLst>
          </p:cNvPr>
          <p:cNvSpPr txBox="1">
            <a:spLocks/>
          </p:cNvSpPr>
          <p:nvPr/>
        </p:nvSpPr>
        <p:spPr>
          <a:xfrm>
            <a:off x="861150" y="2063431"/>
            <a:ext cx="445761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262626"/>
                </a:solidFill>
              </a:rPr>
              <a:t>Lena Headey (aka Cersei Lannister)</a:t>
            </a:r>
            <a:endParaRPr lang="en-US" sz="4800" b="1" dirty="0">
              <a:solidFill>
                <a:schemeClr val="tx1">
                  <a:lumMod val="75000"/>
                  <a:lumOff val="25000"/>
                </a:schemeClr>
              </a:solidFill>
            </a:endParaRPr>
          </a:p>
        </p:txBody>
      </p:sp>
      <p:sp>
        <p:nvSpPr>
          <p:cNvPr id="11" name="TextBox 10">
            <a:extLst>
              <a:ext uri="{FF2B5EF4-FFF2-40B4-BE49-F238E27FC236}">
                <a16:creationId xmlns:a16="http://schemas.microsoft.com/office/drawing/2014/main" id="{667863ED-01C8-4457-A7ED-947F437B2813}"/>
              </a:ext>
            </a:extLst>
          </p:cNvPr>
          <p:cNvSpPr txBox="1"/>
          <p:nvPr/>
        </p:nvSpPr>
        <p:spPr>
          <a:xfrm>
            <a:off x="4864998" y="5751101"/>
            <a:ext cx="6990397" cy="338554"/>
          </a:xfrm>
          <a:prstGeom prst="rect">
            <a:avLst/>
          </a:prstGeom>
          <a:noFill/>
        </p:spPr>
        <p:txBody>
          <a:bodyPr wrap="square" rtlCol="0">
            <a:spAutoFit/>
          </a:bodyPr>
          <a:lstStyle/>
          <a:p>
            <a:pPr algn="ctr"/>
            <a:r>
              <a:rPr lang="en-US" sz="1600" dirty="0"/>
              <a:t>Attribution-</a:t>
            </a:r>
            <a:r>
              <a:rPr lang="en-US" sz="1600" dirty="0" err="1"/>
              <a:t>NonCommercial</a:t>
            </a:r>
            <a:r>
              <a:rPr lang="en-US" sz="1600" dirty="0"/>
              <a:t>-</a:t>
            </a:r>
            <a:r>
              <a:rPr lang="en-US" sz="1600" dirty="0" err="1"/>
              <a:t>NoDerivs</a:t>
            </a:r>
            <a:r>
              <a:rPr lang="en-US" sz="1600" dirty="0"/>
              <a:t> 2.0 Generic (CC BY-NC-ND 2.0)</a:t>
            </a:r>
            <a:endParaRPr lang="en-US" sz="1500" dirty="0"/>
          </a:p>
        </p:txBody>
      </p:sp>
    </p:spTree>
    <p:custDataLst>
      <p:tags r:id="rId1"/>
    </p:custDataLst>
    <p:extLst>
      <p:ext uri="{BB962C8B-B14F-4D97-AF65-F5344CB8AC3E}">
        <p14:creationId xmlns:p14="http://schemas.microsoft.com/office/powerpoint/2010/main" val="201374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45997C-1A0B-4CEF-BB94-20832228F4A1}"/>
              </a:ext>
            </a:extLst>
          </p:cNvPr>
          <p:cNvPicPr>
            <a:picLocks noChangeAspect="1"/>
          </p:cNvPicPr>
          <p:nvPr/>
        </p:nvPicPr>
        <p:blipFill>
          <a:blip r:embed="rId4"/>
          <a:stretch>
            <a:fillRect/>
          </a:stretch>
        </p:blipFill>
        <p:spPr>
          <a:xfrm>
            <a:off x="6259441" y="1027906"/>
            <a:ext cx="4443767" cy="4800600"/>
          </a:xfrm>
          <a:prstGeom prst="rect">
            <a:avLst/>
          </a:prstGeom>
        </p:spPr>
      </p:pic>
      <p:sp>
        <p:nvSpPr>
          <p:cNvPr id="14" name="Content Placeholder 6">
            <a:extLst>
              <a:ext uri="{FF2B5EF4-FFF2-40B4-BE49-F238E27FC236}">
                <a16:creationId xmlns:a16="http://schemas.microsoft.com/office/drawing/2014/main" id="{81CAC2F7-8686-41DC-BF10-4270C23C37E9}"/>
              </a:ext>
            </a:extLst>
          </p:cNvPr>
          <p:cNvSpPr txBox="1">
            <a:spLocks/>
          </p:cNvSpPr>
          <p:nvPr/>
        </p:nvSpPr>
        <p:spPr>
          <a:xfrm>
            <a:off x="861150" y="2063431"/>
            <a:ext cx="411480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tx1">
                    <a:lumMod val="75000"/>
                    <a:lumOff val="25000"/>
                  </a:schemeClr>
                </a:solidFill>
              </a:rPr>
              <a:t>Kenny McCormick (South Park)</a:t>
            </a:r>
          </a:p>
        </p:txBody>
      </p:sp>
      <p:sp>
        <p:nvSpPr>
          <p:cNvPr id="12" name="Rectangle 11">
            <a:extLst>
              <a:ext uri="{FF2B5EF4-FFF2-40B4-BE49-F238E27FC236}">
                <a16:creationId xmlns:a16="http://schemas.microsoft.com/office/drawing/2014/main" id="{F89BB59A-0182-4A39-84E6-A755C444BC19}"/>
              </a:ext>
            </a:extLst>
          </p:cNvPr>
          <p:cNvSpPr/>
          <p:nvPr/>
        </p:nvSpPr>
        <p:spPr>
          <a:xfrm>
            <a:off x="5654040" y="5990088"/>
            <a:ext cx="6537960" cy="323165"/>
          </a:xfrm>
          <a:prstGeom prst="rect">
            <a:avLst/>
          </a:prstGeom>
        </p:spPr>
        <p:txBody>
          <a:bodyPr wrap="square">
            <a:spAutoFit/>
          </a:bodyPr>
          <a:lstStyle/>
          <a:p>
            <a:r>
              <a:rPr lang="en-US" sz="1500" dirty="0"/>
              <a:t>Creative Commons 4.0 BY-NC (https://creativecommons.org/licenses/by-nc/4.0/)</a:t>
            </a:r>
          </a:p>
        </p:txBody>
      </p:sp>
    </p:spTree>
    <p:custDataLst>
      <p:tags r:id="rId1"/>
    </p:custDataLst>
    <p:extLst>
      <p:ext uri="{BB962C8B-B14F-4D97-AF65-F5344CB8AC3E}">
        <p14:creationId xmlns:p14="http://schemas.microsoft.com/office/powerpoint/2010/main" val="1835667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1D15CD-7E20-4164-883F-F16388E6F0B8}"/>
              </a:ext>
            </a:extLst>
          </p:cNvPr>
          <p:cNvSpPr>
            <a:spLocks noGrp="1"/>
          </p:cNvSpPr>
          <p:nvPr>
            <p:ph type="title"/>
          </p:nvPr>
        </p:nvSpPr>
        <p:spPr/>
        <p:txBody>
          <a:bodyPr vert="horz" lIns="121917" tIns="60958" rIns="121917" bIns="60958" rtlCol="0" anchor="b">
            <a:normAutofit/>
          </a:bodyPr>
          <a:lstStyle/>
          <a:p>
            <a:pPr algn="ctr" defTabSz="1219170"/>
            <a:r>
              <a:rPr lang="en-US" sz="4800" dirty="0">
                <a:solidFill>
                  <a:srgbClr val="FFFFFF"/>
                </a:solidFill>
              </a:rPr>
              <a:t>Walt Disney</a:t>
            </a:r>
          </a:p>
        </p:txBody>
      </p:sp>
      <p:sp>
        <p:nvSpPr>
          <p:cNvPr id="3" name="Slide Number Placeholder 2">
            <a:extLst>
              <a:ext uri="{FF2B5EF4-FFF2-40B4-BE49-F238E27FC236}">
                <a16:creationId xmlns:a16="http://schemas.microsoft.com/office/drawing/2014/main" id="{3F9C586B-A8BF-46F8-8CDA-7613E730810F}"/>
              </a:ext>
            </a:extLst>
          </p:cNvPr>
          <p:cNvSpPr>
            <a:spLocks noGrp="1"/>
          </p:cNvSpPr>
          <p:nvPr>
            <p:ph type="sldNum" sz="quarter" idx="12"/>
          </p:nvPr>
        </p:nvSpPr>
        <p:spPr/>
        <p:txBody>
          <a:bodyPr vert="horz" lIns="121917" tIns="60958" rIns="121917" bIns="60958" rtlCol="0" anchor="ctr">
            <a:normAutofit/>
          </a:bodyPr>
          <a:lstStyle/>
          <a:p>
            <a:pPr defTabSz="1219170">
              <a:lnSpc>
                <a:spcPct val="90000"/>
              </a:lnSpc>
              <a:spcAft>
                <a:spcPts val="800"/>
              </a:spcAft>
            </a:pPr>
            <a:fld id="{2066355A-084C-D24E-9AD2-7E4FC41EA627}" type="slidenum">
              <a:rPr lang="en-US">
                <a:solidFill>
                  <a:srgbClr val="595959"/>
                </a:solidFill>
              </a:rPr>
              <a:pPr defTabSz="1219170">
                <a:lnSpc>
                  <a:spcPct val="90000"/>
                </a:lnSpc>
                <a:spcAft>
                  <a:spcPts val="800"/>
                </a:spcAft>
              </a:pPr>
              <a:t>12</a:t>
            </a:fld>
            <a:endParaRPr lang="en-US">
              <a:solidFill>
                <a:srgbClr val="595959"/>
              </a:solidFill>
            </a:endParaRPr>
          </a:p>
        </p:txBody>
      </p:sp>
      <p:pic>
        <p:nvPicPr>
          <p:cNvPr id="6" name="Picture 5">
            <a:extLst>
              <a:ext uri="{FF2B5EF4-FFF2-40B4-BE49-F238E27FC236}">
                <a16:creationId xmlns:a16="http://schemas.microsoft.com/office/drawing/2014/main" id="{D8994235-CA90-4567-88FE-9CFD5CD45447}"/>
              </a:ext>
            </a:extLst>
          </p:cNvPr>
          <p:cNvPicPr>
            <a:picLocks noChangeAspect="1"/>
          </p:cNvPicPr>
          <p:nvPr/>
        </p:nvPicPr>
        <p:blipFill>
          <a:blip r:embed="rId4"/>
          <a:stretch>
            <a:fillRect/>
          </a:stretch>
        </p:blipFill>
        <p:spPr>
          <a:xfrm>
            <a:off x="6278880" y="1009621"/>
            <a:ext cx="4306871" cy="4838758"/>
          </a:xfrm>
          <a:prstGeom prst="rect">
            <a:avLst/>
          </a:prstGeom>
        </p:spPr>
      </p:pic>
      <p:sp>
        <p:nvSpPr>
          <p:cNvPr id="11" name="Content Placeholder 6">
            <a:extLst>
              <a:ext uri="{FF2B5EF4-FFF2-40B4-BE49-F238E27FC236}">
                <a16:creationId xmlns:a16="http://schemas.microsoft.com/office/drawing/2014/main" id="{E5EB00B0-9C50-4E11-B4C3-0EA916B0C059}"/>
              </a:ext>
            </a:extLst>
          </p:cNvPr>
          <p:cNvSpPr txBox="1">
            <a:spLocks/>
          </p:cNvSpPr>
          <p:nvPr/>
        </p:nvSpPr>
        <p:spPr>
          <a:xfrm>
            <a:off x="861150" y="2063431"/>
            <a:ext cx="411480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dirty="0">
              <a:solidFill>
                <a:schemeClr val="tx1">
                  <a:lumMod val="75000"/>
                  <a:lumOff val="25000"/>
                </a:schemeClr>
              </a:solidFill>
            </a:endParaRPr>
          </a:p>
          <a:p>
            <a:pPr marL="0" indent="0" algn="ctr">
              <a:buNone/>
            </a:pPr>
            <a:r>
              <a:rPr lang="en-US" sz="4800" b="1" dirty="0">
                <a:solidFill>
                  <a:schemeClr val="tx1">
                    <a:lumMod val="75000"/>
                    <a:lumOff val="25000"/>
                  </a:schemeClr>
                </a:solidFill>
              </a:rPr>
              <a:t>Walt Disney</a:t>
            </a:r>
          </a:p>
        </p:txBody>
      </p:sp>
    </p:spTree>
    <p:custDataLst>
      <p:tags r:id="rId1"/>
    </p:custDataLst>
    <p:extLst>
      <p:ext uri="{BB962C8B-B14F-4D97-AF65-F5344CB8AC3E}">
        <p14:creationId xmlns:p14="http://schemas.microsoft.com/office/powerpoint/2010/main" val="2365312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575F0-7A30-4737-98AB-DC0C6A22850B}"/>
              </a:ext>
            </a:extLst>
          </p:cNvPr>
          <p:cNvPicPr>
            <a:picLocks noChangeAspect="1"/>
          </p:cNvPicPr>
          <p:nvPr/>
        </p:nvPicPr>
        <p:blipFill rotWithShape="1">
          <a:blip r:embed="rId4"/>
          <a:srcRect t="15112"/>
          <a:stretch/>
        </p:blipFill>
        <p:spPr>
          <a:xfrm>
            <a:off x="6071421" y="518160"/>
            <a:ext cx="5092065" cy="5821680"/>
          </a:xfrm>
          <a:prstGeom prst="rect">
            <a:avLst/>
          </a:prstGeom>
        </p:spPr>
      </p:pic>
      <p:sp>
        <p:nvSpPr>
          <p:cNvPr id="7" name="Content Placeholder 6">
            <a:extLst>
              <a:ext uri="{FF2B5EF4-FFF2-40B4-BE49-F238E27FC236}">
                <a16:creationId xmlns:a16="http://schemas.microsoft.com/office/drawing/2014/main" id="{EF5D621E-499A-498E-AA8A-984DE7C46BBD}"/>
              </a:ext>
            </a:extLst>
          </p:cNvPr>
          <p:cNvSpPr txBox="1">
            <a:spLocks/>
          </p:cNvSpPr>
          <p:nvPr/>
        </p:nvSpPr>
        <p:spPr>
          <a:xfrm>
            <a:off x="861150" y="2063431"/>
            <a:ext cx="411480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t>Maurice </a:t>
            </a:r>
            <a:br>
              <a:rPr lang="en-US" sz="4800" b="1" dirty="0"/>
            </a:br>
            <a:r>
              <a:rPr lang="en-US" sz="4800" b="1" dirty="0"/>
              <a:t>“The Rocket” Richard</a:t>
            </a:r>
            <a:endParaRPr lang="en-US" sz="4800" b="1"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888703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6A0E586-AD57-4F9C-8D77-64727407A6B5}"/>
              </a:ext>
            </a:extLst>
          </p:cNvPr>
          <p:cNvPicPr>
            <a:picLocks noGrp="1" noChangeAspect="1"/>
          </p:cNvPicPr>
          <p:nvPr>
            <p:ph idx="1"/>
          </p:nvPr>
        </p:nvPicPr>
        <p:blipFill>
          <a:blip r:embed="rId4"/>
          <a:stretch>
            <a:fillRect/>
          </a:stretch>
        </p:blipFill>
        <p:spPr>
          <a:xfrm>
            <a:off x="6827521" y="770265"/>
            <a:ext cx="3794760" cy="5261367"/>
          </a:xfrm>
        </p:spPr>
      </p:pic>
      <p:sp>
        <p:nvSpPr>
          <p:cNvPr id="8" name="Content Placeholder 6">
            <a:extLst>
              <a:ext uri="{FF2B5EF4-FFF2-40B4-BE49-F238E27FC236}">
                <a16:creationId xmlns:a16="http://schemas.microsoft.com/office/drawing/2014/main" id="{DC2E249B-D82D-47FE-9B17-C5BC584FA47D}"/>
              </a:ext>
            </a:extLst>
          </p:cNvPr>
          <p:cNvSpPr txBox="1">
            <a:spLocks/>
          </p:cNvSpPr>
          <p:nvPr/>
        </p:nvSpPr>
        <p:spPr>
          <a:xfrm>
            <a:off x="761661" y="2490151"/>
            <a:ext cx="511293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t>Freddie Mercury</a:t>
            </a:r>
            <a:endParaRPr lang="en-US" sz="4800" b="1" dirty="0">
              <a:solidFill>
                <a:schemeClr val="tx1">
                  <a:lumMod val="75000"/>
                  <a:lumOff val="25000"/>
                </a:schemeClr>
              </a:solidFill>
            </a:endParaRPr>
          </a:p>
        </p:txBody>
      </p:sp>
      <p:sp>
        <p:nvSpPr>
          <p:cNvPr id="9" name="Rectangle 8">
            <a:extLst>
              <a:ext uri="{FF2B5EF4-FFF2-40B4-BE49-F238E27FC236}">
                <a16:creationId xmlns:a16="http://schemas.microsoft.com/office/drawing/2014/main" id="{36C67500-7252-4E4E-A441-5860D81B986D}"/>
              </a:ext>
            </a:extLst>
          </p:cNvPr>
          <p:cNvSpPr/>
          <p:nvPr/>
        </p:nvSpPr>
        <p:spPr>
          <a:xfrm>
            <a:off x="5532120" y="6145570"/>
            <a:ext cx="6964680" cy="323165"/>
          </a:xfrm>
          <a:prstGeom prst="rect">
            <a:avLst/>
          </a:prstGeom>
        </p:spPr>
        <p:txBody>
          <a:bodyPr wrap="square">
            <a:spAutoFit/>
          </a:bodyPr>
          <a:lstStyle/>
          <a:p>
            <a:r>
              <a:rPr lang="en-US" sz="1500" dirty="0"/>
              <a:t>Attribution 2.0 Generic (CC BY 2.0) (https://creativecommons.org/licenses/by/2.0/)</a:t>
            </a:r>
          </a:p>
        </p:txBody>
      </p:sp>
    </p:spTree>
    <p:custDataLst>
      <p:tags r:id="rId1"/>
    </p:custDataLst>
    <p:extLst>
      <p:ext uri="{BB962C8B-B14F-4D97-AF65-F5344CB8AC3E}">
        <p14:creationId xmlns:p14="http://schemas.microsoft.com/office/powerpoint/2010/main" val="1367277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884C0F-1AB7-42AD-85D2-FA4573D5E100}"/>
              </a:ext>
            </a:extLst>
          </p:cNvPr>
          <p:cNvSpPr>
            <a:spLocks noGrp="1"/>
          </p:cNvSpPr>
          <p:nvPr>
            <p:ph type="title"/>
          </p:nvPr>
        </p:nvSpPr>
        <p:spPr/>
        <p:txBody>
          <a:bodyPr/>
          <a:lstStyle/>
          <a:p>
            <a:r>
              <a:rPr lang="en-US" dirty="0"/>
              <a:t>Running the meeting</a:t>
            </a:r>
          </a:p>
        </p:txBody>
      </p:sp>
      <p:sp>
        <p:nvSpPr>
          <p:cNvPr id="7" name="Text Placeholder 6">
            <a:extLst>
              <a:ext uri="{FF2B5EF4-FFF2-40B4-BE49-F238E27FC236}">
                <a16:creationId xmlns:a16="http://schemas.microsoft.com/office/drawing/2014/main" id="{CE09A524-C736-4518-BDF6-F4EE986EF5E1}"/>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A873444-23C1-4BE6-9044-621901E62F02}"/>
              </a:ext>
            </a:extLst>
          </p:cNvPr>
          <p:cNvSpPr>
            <a:spLocks noGrp="1"/>
          </p:cNvSpPr>
          <p:nvPr>
            <p:ph type="ftr" sz="quarter" idx="11"/>
          </p:nvPr>
        </p:nvSpPr>
        <p:spPr/>
        <p:txBody>
          <a:bodyPr/>
          <a:lstStyle/>
          <a:p>
            <a:r>
              <a:rPr lang="en-US"/>
              <a:t>Document Title</a:t>
            </a:r>
            <a:endParaRPr lang="en-US" dirty="0"/>
          </a:p>
        </p:txBody>
      </p:sp>
      <p:sp>
        <p:nvSpPr>
          <p:cNvPr id="5" name="Slide Number Placeholder 4">
            <a:extLst>
              <a:ext uri="{FF2B5EF4-FFF2-40B4-BE49-F238E27FC236}">
                <a16:creationId xmlns:a16="http://schemas.microsoft.com/office/drawing/2014/main" id="{DA86A2E7-8649-4FC8-B072-C874380D330A}"/>
              </a:ext>
            </a:extLst>
          </p:cNvPr>
          <p:cNvSpPr>
            <a:spLocks noGrp="1"/>
          </p:cNvSpPr>
          <p:nvPr>
            <p:ph type="sldNum" sz="quarter" idx="12"/>
          </p:nvPr>
        </p:nvSpPr>
        <p:spPr/>
        <p:txBody>
          <a:bodyPr/>
          <a:lstStyle/>
          <a:p>
            <a:fld id="{0F408A5D-059A-A247-8344-29C129C8EF29}" type="slidenum">
              <a:rPr lang="en-US" smtClean="0"/>
              <a:pPr/>
              <a:t>15</a:t>
            </a:fld>
            <a:endParaRPr lang="en-US" dirty="0"/>
          </a:p>
        </p:txBody>
      </p:sp>
    </p:spTree>
    <p:custDataLst>
      <p:tags r:id="rId1"/>
    </p:custDataLst>
    <p:extLst>
      <p:ext uri="{BB962C8B-B14F-4D97-AF65-F5344CB8AC3E}">
        <p14:creationId xmlns:p14="http://schemas.microsoft.com/office/powerpoint/2010/main" val="4011255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4341-F627-4EFC-9481-0B24E839D1EC}"/>
              </a:ext>
            </a:extLst>
          </p:cNvPr>
          <p:cNvSpPr>
            <a:spLocks noGrp="1"/>
          </p:cNvSpPr>
          <p:nvPr>
            <p:ph type="title"/>
          </p:nvPr>
        </p:nvSpPr>
        <p:spPr>
          <a:xfrm>
            <a:off x="838200" y="365125"/>
            <a:ext cx="10515600" cy="1325564"/>
          </a:xfrm>
        </p:spPr>
        <p:txBody>
          <a:bodyPr>
            <a:normAutofit/>
          </a:bodyPr>
          <a:lstStyle/>
          <a:p>
            <a:r>
              <a:rPr lang="en-US" dirty="0"/>
              <a:t>Sequencing CC meetings</a:t>
            </a:r>
          </a:p>
        </p:txBody>
      </p:sp>
      <p:sp>
        <p:nvSpPr>
          <p:cNvPr id="3" name="Content Placeholder 2">
            <a:extLst>
              <a:ext uri="{FF2B5EF4-FFF2-40B4-BE49-F238E27FC236}">
                <a16:creationId xmlns:a16="http://schemas.microsoft.com/office/drawing/2014/main" id="{8232AAF2-8CE0-42DC-B4C3-1DD7836CC86B}"/>
              </a:ext>
            </a:extLst>
          </p:cNvPr>
          <p:cNvSpPr>
            <a:spLocks noGrp="1"/>
          </p:cNvSpPr>
          <p:nvPr>
            <p:ph idx="1"/>
          </p:nvPr>
        </p:nvSpPr>
        <p:spPr>
          <a:xfrm>
            <a:off x="838200" y="1825624"/>
            <a:ext cx="6326173" cy="4351339"/>
          </a:xfrm>
        </p:spPr>
        <p:txBody>
          <a:bodyPr>
            <a:noAutofit/>
          </a:bodyPr>
          <a:lstStyle/>
          <a:p>
            <a:pPr>
              <a:lnSpc>
                <a:spcPct val="120000"/>
              </a:lnSpc>
            </a:pPr>
            <a:r>
              <a:rPr lang="en-US" dirty="0"/>
              <a:t>Review and revise agenda</a:t>
            </a:r>
          </a:p>
          <a:p>
            <a:pPr>
              <a:lnSpc>
                <a:spcPct val="120000"/>
              </a:lnSpc>
            </a:pPr>
            <a:r>
              <a:rPr lang="en-US" dirty="0"/>
              <a:t>If possible, align meetings with:</a:t>
            </a:r>
          </a:p>
          <a:p>
            <a:pPr lvl="1">
              <a:lnSpc>
                <a:spcPct val="120000"/>
              </a:lnSpc>
            </a:pPr>
            <a:r>
              <a:rPr lang="en-US" dirty="0"/>
              <a:t>stage promotion</a:t>
            </a:r>
          </a:p>
          <a:p>
            <a:pPr lvl="1">
              <a:lnSpc>
                <a:spcPct val="120000"/>
              </a:lnSpc>
            </a:pPr>
            <a:r>
              <a:rPr lang="en-US" dirty="0"/>
              <a:t>specific summative assessments</a:t>
            </a:r>
          </a:p>
          <a:p>
            <a:pPr lvl="1">
              <a:lnSpc>
                <a:spcPct val="120000"/>
              </a:lnSpc>
            </a:pPr>
            <a:r>
              <a:rPr lang="en-US" dirty="0"/>
              <a:t>RPC meetings </a:t>
            </a:r>
          </a:p>
          <a:p>
            <a:pPr>
              <a:lnSpc>
                <a:spcPct val="120000"/>
              </a:lnSpc>
            </a:pPr>
            <a:endParaRPr lang="en-US" dirty="0"/>
          </a:p>
        </p:txBody>
      </p:sp>
    </p:spTree>
    <p:custDataLst>
      <p:tags r:id="rId1"/>
    </p:custDataLst>
    <p:extLst>
      <p:ext uri="{BB962C8B-B14F-4D97-AF65-F5344CB8AC3E}">
        <p14:creationId xmlns:p14="http://schemas.microsoft.com/office/powerpoint/2010/main" val="47905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6E18-29CB-468A-A27E-51B1C0A04A67}"/>
              </a:ext>
            </a:extLst>
          </p:cNvPr>
          <p:cNvSpPr>
            <a:spLocks noGrp="1"/>
          </p:cNvSpPr>
          <p:nvPr>
            <p:ph type="title"/>
          </p:nvPr>
        </p:nvSpPr>
        <p:spPr/>
        <p:txBody>
          <a:bodyPr/>
          <a:lstStyle/>
          <a:p>
            <a:r>
              <a:rPr lang="en-US" dirty="0"/>
              <a:t>Align with curriculum map</a:t>
            </a:r>
            <a:endParaRPr lang="en-US" b="1" dirty="0">
              <a:solidFill>
                <a:srgbClr val="C00000"/>
              </a:solidFill>
            </a:endParaRPr>
          </a:p>
        </p:txBody>
      </p:sp>
      <p:sp>
        <p:nvSpPr>
          <p:cNvPr id="3" name="Content Placeholder 2">
            <a:extLst>
              <a:ext uri="{FF2B5EF4-FFF2-40B4-BE49-F238E27FC236}">
                <a16:creationId xmlns:a16="http://schemas.microsoft.com/office/drawing/2014/main" id="{D9DB6ACA-8DB1-4742-B379-477DAE6CEB3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3BCC4A2-AFF2-4F4F-82AB-66F55D454D06}"/>
              </a:ext>
            </a:extLst>
          </p:cNvPr>
          <p:cNvPicPr>
            <a:picLocks noChangeAspect="1"/>
          </p:cNvPicPr>
          <p:nvPr/>
        </p:nvPicPr>
        <p:blipFill>
          <a:blip r:embed="rId4"/>
          <a:stretch>
            <a:fillRect/>
          </a:stretch>
        </p:blipFill>
        <p:spPr>
          <a:xfrm>
            <a:off x="838201" y="1633239"/>
            <a:ext cx="10460940" cy="4514344"/>
          </a:xfrm>
          <a:prstGeom prst="rect">
            <a:avLst/>
          </a:prstGeom>
        </p:spPr>
      </p:pic>
      <p:sp>
        <p:nvSpPr>
          <p:cNvPr id="4" name="TextBox 3">
            <a:extLst>
              <a:ext uri="{FF2B5EF4-FFF2-40B4-BE49-F238E27FC236}">
                <a16:creationId xmlns:a16="http://schemas.microsoft.com/office/drawing/2014/main" id="{2F808718-24B5-43AD-82C2-261EB3F10999}"/>
              </a:ext>
            </a:extLst>
          </p:cNvPr>
          <p:cNvSpPr txBox="1"/>
          <p:nvPr/>
        </p:nvSpPr>
        <p:spPr>
          <a:xfrm>
            <a:off x="3516923" y="6147583"/>
            <a:ext cx="5022167" cy="677108"/>
          </a:xfrm>
          <a:prstGeom prst="rect">
            <a:avLst/>
          </a:prstGeom>
          <a:noFill/>
        </p:spPr>
        <p:txBody>
          <a:bodyPr wrap="square" lIns="121917" tIns="60958" rIns="121917" bIns="60958" rtlCol="0">
            <a:spAutoFit/>
          </a:bodyPr>
          <a:lstStyle/>
          <a:p>
            <a:r>
              <a:rPr lang="en-US" dirty="0"/>
              <a:t>DR=Detailed Review            Red = Summative</a:t>
            </a:r>
          </a:p>
          <a:p>
            <a:r>
              <a:rPr lang="en-US" dirty="0"/>
              <a:t>QR=Quick Review</a:t>
            </a:r>
          </a:p>
        </p:txBody>
      </p:sp>
    </p:spTree>
    <p:custDataLst>
      <p:tags r:id="rId1"/>
    </p:custDataLst>
    <p:extLst>
      <p:ext uri="{BB962C8B-B14F-4D97-AF65-F5344CB8AC3E}">
        <p14:creationId xmlns:p14="http://schemas.microsoft.com/office/powerpoint/2010/main" val="2696780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At the outset of the meeting - Details</a:t>
            </a:r>
          </a:p>
        </p:txBody>
      </p:sp>
      <p:sp>
        <p:nvSpPr>
          <p:cNvPr id="3" name="Content Placeholder 2"/>
          <p:cNvSpPr>
            <a:spLocks noGrp="1"/>
          </p:cNvSpPr>
          <p:nvPr>
            <p:ph idx="1"/>
          </p:nvPr>
        </p:nvSpPr>
        <p:spPr/>
        <p:txBody>
          <a:bodyPr>
            <a:noAutofit/>
          </a:bodyPr>
          <a:lstStyle/>
          <a:p>
            <a:pPr lvl="1">
              <a:lnSpc>
                <a:spcPct val="110000"/>
              </a:lnSpc>
            </a:pPr>
            <a:r>
              <a:rPr lang="en-US" sz="2800" dirty="0"/>
              <a:t>Check for initial comments/questions</a:t>
            </a:r>
          </a:p>
          <a:p>
            <a:pPr lvl="1">
              <a:lnSpc>
                <a:spcPct val="110000"/>
              </a:lnSpc>
            </a:pPr>
            <a:r>
              <a:rPr lang="en-US" sz="2800" dirty="0"/>
              <a:t>Remind members of confidentiality statements</a:t>
            </a:r>
          </a:p>
          <a:p>
            <a:pPr lvl="1">
              <a:lnSpc>
                <a:spcPct val="110000"/>
              </a:lnSpc>
            </a:pPr>
            <a:r>
              <a:rPr lang="en-US" sz="2800" dirty="0"/>
              <a:t>The </a:t>
            </a:r>
            <a:r>
              <a:rPr lang="en-US" sz="2800" b="1" dirty="0"/>
              <a:t>primary reviewer</a:t>
            </a:r>
            <a:r>
              <a:rPr lang="en-US" sz="2800" dirty="0"/>
              <a:t> will present a summary of the portfolio, benchmarked against specialty guidelines and provide a recommendation on learner status</a:t>
            </a:r>
          </a:p>
          <a:p>
            <a:pPr lvl="1">
              <a:lnSpc>
                <a:spcPct val="110000"/>
              </a:lnSpc>
            </a:pPr>
            <a:r>
              <a:rPr lang="en-US" sz="2800" dirty="0"/>
              <a:t>Primary data needs to be available for review when needed</a:t>
            </a:r>
          </a:p>
        </p:txBody>
      </p:sp>
    </p:spTree>
    <p:custDataLst>
      <p:tags r:id="rId1"/>
    </p:custDataLst>
    <p:extLst>
      <p:ext uri="{BB962C8B-B14F-4D97-AF65-F5344CB8AC3E}">
        <p14:creationId xmlns:p14="http://schemas.microsoft.com/office/powerpoint/2010/main" val="954482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role of the primary reviewer</a:t>
            </a:r>
          </a:p>
        </p:txBody>
      </p:sp>
      <p:sp>
        <p:nvSpPr>
          <p:cNvPr id="3" name="Content Placeholder 2"/>
          <p:cNvSpPr>
            <a:spLocks noGrp="1"/>
          </p:cNvSpPr>
          <p:nvPr>
            <p:ph idx="1"/>
          </p:nvPr>
        </p:nvSpPr>
        <p:spPr/>
        <p:txBody>
          <a:bodyPr>
            <a:normAutofit fontScale="70000" lnSpcReduction="20000"/>
          </a:bodyPr>
          <a:lstStyle/>
          <a:p>
            <a:pPr lvl="1">
              <a:buFont typeface="Arial" panose="020B0604020202020204" pitchFamily="34" charset="0"/>
              <a:buChar char="•"/>
            </a:pPr>
            <a:r>
              <a:rPr lang="en-US" sz="3200" dirty="0"/>
              <a:t>Example Opening Statement:</a:t>
            </a:r>
          </a:p>
          <a:p>
            <a:pPr lvl="2"/>
            <a:r>
              <a:rPr lang="en-US" sz="3300" dirty="0"/>
              <a:t>“I reviewed Jane Doe, who is currently in Foundations of Training. </a:t>
            </a:r>
          </a:p>
          <a:p>
            <a:pPr marL="1219170" lvl="2" indent="0">
              <a:buNone/>
            </a:pPr>
            <a:endParaRPr lang="en-US" sz="3300" dirty="0"/>
          </a:p>
          <a:p>
            <a:pPr lvl="1">
              <a:buFont typeface="Arial" panose="020B0604020202020204" pitchFamily="34" charset="0"/>
              <a:buChar char="•"/>
            </a:pPr>
            <a:r>
              <a:rPr lang="en-US" sz="3200" dirty="0"/>
              <a:t>Proceed to present </a:t>
            </a:r>
            <a:r>
              <a:rPr lang="en-US" sz="3200" dirty="0">
                <a:solidFill>
                  <a:srgbClr val="008000"/>
                </a:solidFill>
              </a:rPr>
              <a:t>relevant</a:t>
            </a:r>
            <a:r>
              <a:rPr lang="en-US" sz="3200" dirty="0"/>
              <a:t> and supportive data</a:t>
            </a:r>
          </a:p>
          <a:p>
            <a:pPr lvl="2"/>
            <a:r>
              <a:rPr lang="en-US" sz="3300" dirty="0"/>
              <a:t>E.g. supportive examples of EPA or other assessments </a:t>
            </a:r>
          </a:p>
          <a:p>
            <a:pPr lvl="1">
              <a:buFont typeface="Arial" panose="020B0604020202020204" pitchFamily="34" charset="0"/>
              <a:buChar char="•"/>
            </a:pPr>
            <a:endParaRPr lang="en-US" dirty="0"/>
          </a:p>
          <a:p>
            <a:pPr lvl="1">
              <a:buFont typeface="Arial" panose="020B0604020202020204" pitchFamily="34" charset="0"/>
              <a:buChar char="•"/>
            </a:pPr>
            <a:r>
              <a:rPr lang="en-US" sz="3200" dirty="0"/>
              <a:t>Helpful to have a discussion regarding outlier assessments</a:t>
            </a:r>
          </a:p>
          <a:p>
            <a:pPr lvl="2">
              <a:buFont typeface="Arial" panose="020B0604020202020204" pitchFamily="34" charset="0"/>
              <a:buChar char="•"/>
            </a:pPr>
            <a:r>
              <a:rPr lang="en-US" sz="3300" dirty="0"/>
              <a:t>May need to review some primary data as a group</a:t>
            </a:r>
          </a:p>
          <a:p>
            <a:pPr marL="609585" lvl="1" indent="0">
              <a:buNone/>
            </a:pPr>
            <a:endParaRPr lang="en-US" sz="3200" dirty="0"/>
          </a:p>
          <a:p>
            <a:pPr lvl="1">
              <a:buFont typeface="Arial" panose="020B0604020202020204" pitchFamily="34" charset="0"/>
              <a:buChar char="•"/>
            </a:pPr>
            <a:r>
              <a:rPr lang="en-US" sz="3200" dirty="0"/>
              <a:t>To inform group discussion, not replace it</a:t>
            </a:r>
          </a:p>
          <a:p>
            <a:pPr lvl="2">
              <a:buFont typeface="Arial" panose="020B0604020202020204" pitchFamily="34" charset="0"/>
              <a:buChar char="•"/>
            </a:pPr>
            <a:r>
              <a:rPr lang="en-US" sz="3300" dirty="0"/>
              <a:t>I recommend a modified learning plan for her……discuss</a:t>
            </a:r>
            <a:br>
              <a:rPr lang="en-US" sz="3200" dirty="0"/>
            </a:br>
            <a:endParaRPr lang="en-US" sz="2900" dirty="0"/>
          </a:p>
        </p:txBody>
      </p:sp>
    </p:spTree>
    <p:custDataLst>
      <p:tags r:id="rId1"/>
    </p:custDataLst>
    <p:extLst>
      <p:ext uri="{BB962C8B-B14F-4D97-AF65-F5344CB8AC3E}">
        <p14:creationId xmlns:p14="http://schemas.microsoft.com/office/powerpoint/2010/main" val="274093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Contributors</a:t>
            </a:r>
          </a:p>
        </p:txBody>
      </p:sp>
      <p:sp>
        <p:nvSpPr>
          <p:cNvPr id="2" name="Content Placeholder 1"/>
          <p:cNvSpPr>
            <a:spLocks noGrp="1"/>
          </p:cNvSpPr>
          <p:nvPr>
            <p:ph idx="1"/>
          </p:nvPr>
        </p:nvSpPr>
        <p:spPr/>
        <p:txBody>
          <a:bodyPr/>
          <a:lstStyle/>
          <a:p>
            <a:pPr marL="0" indent="0">
              <a:buNone/>
            </a:pPr>
            <a:r>
              <a:rPr lang="en-CA" dirty="0">
                <a:solidFill>
                  <a:schemeClr val="tx1"/>
                </a:solidFill>
              </a:rPr>
              <a:t>Special thanks to the following individuals who contributed to the development of this workshop:</a:t>
            </a:r>
            <a:endParaRPr lang="en-US" dirty="0"/>
          </a:p>
          <a:p>
            <a:r>
              <a:rPr lang="en-US" dirty="0"/>
              <a:t>Anna Oswald, </a:t>
            </a:r>
            <a:r>
              <a:rPr lang="da-DK" dirty="0"/>
              <a:t>MD, MMEd, FRCPC</a:t>
            </a:r>
          </a:p>
          <a:p>
            <a:r>
              <a:rPr lang="en-US" dirty="0"/>
              <a:t>Warren Cheung, </a:t>
            </a:r>
            <a:r>
              <a:rPr lang="da-DK" dirty="0"/>
              <a:t>MD, MMEd, FRCPC</a:t>
            </a:r>
          </a:p>
          <a:p>
            <a:r>
              <a:rPr lang="it-IT" dirty="0"/>
              <a:t>Adelle R. Atkinson, MD, FRCPC</a:t>
            </a:r>
          </a:p>
          <a:p>
            <a:r>
              <a:rPr lang="da-DK" dirty="0"/>
              <a:t>Andrée Boucher, MD, FRCPC</a:t>
            </a:r>
          </a:p>
          <a:p>
            <a:r>
              <a:rPr lang="da-DK" dirty="0"/>
              <a:t>Linda Snell, MD, MHPE, FRCPC, FACP</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2</a:t>
            </a:fld>
            <a:endParaRPr lang="en-US" dirty="0"/>
          </a:p>
        </p:txBody>
      </p:sp>
    </p:spTree>
    <p:custDataLst>
      <p:tags r:id="rId1"/>
    </p:custDataLst>
    <p:extLst>
      <p:ext uri="{BB962C8B-B14F-4D97-AF65-F5344CB8AC3E}">
        <p14:creationId xmlns:p14="http://schemas.microsoft.com/office/powerpoint/2010/main" val="2348291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06CB-66F9-4285-8F92-176D0B863291}"/>
              </a:ext>
            </a:extLst>
          </p:cNvPr>
          <p:cNvSpPr>
            <a:spLocks noGrp="1"/>
          </p:cNvSpPr>
          <p:nvPr>
            <p:ph type="title"/>
          </p:nvPr>
        </p:nvSpPr>
        <p:spPr/>
        <p:txBody>
          <a:bodyPr>
            <a:normAutofit/>
          </a:bodyPr>
          <a:lstStyle/>
          <a:p>
            <a:r>
              <a:rPr lang="en-US" dirty="0"/>
              <a:t>Presenting the data  (dashboards / portfolios)</a:t>
            </a:r>
          </a:p>
        </p:txBody>
      </p:sp>
      <p:sp>
        <p:nvSpPr>
          <p:cNvPr id="3" name="Content Placeholder 2">
            <a:extLst>
              <a:ext uri="{FF2B5EF4-FFF2-40B4-BE49-F238E27FC236}">
                <a16:creationId xmlns:a16="http://schemas.microsoft.com/office/drawing/2014/main" id="{5568D4DC-C2CE-4064-ABB3-B38E6E7A0B7A}"/>
              </a:ext>
            </a:extLst>
          </p:cNvPr>
          <p:cNvSpPr>
            <a:spLocks noGrp="1"/>
          </p:cNvSpPr>
          <p:nvPr>
            <p:ph idx="1"/>
          </p:nvPr>
        </p:nvSpPr>
        <p:spPr/>
        <p:txBody>
          <a:bodyPr/>
          <a:lstStyle/>
          <a:p>
            <a:r>
              <a:rPr lang="en-US" dirty="0"/>
              <a:t>Saves valuable time for review process</a:t>
            </a:r>
          </a:p>
          <a:p>
            <a:r>
              <a:rPr lang="en-US" dirty="0"/>
              <a:t>Provides clear benchmarks and calibration</a:t>
            </a:r>
          </a:p>
          <a:p>
            <a:r>
              <a:rPr lang="en-US" dirty="0"/>
              <a:t>Regular updates and organization is </a:t>
            </a:r>
            <a:r>
              <a:rPr lang="en-US" b="1" i="1" dirty="0"/>
              <a:t>key</a:t>
            </a:r>
          </a:p>
          <a:p>
            <a:r>
              <a:rPr lang="en-US" dirty="0"/>
              <a:t>Get your coordinator/resident involved</a:t>
            </a:r>
          </a:p>
          <a:p>
            <a:endParaRPr lang="en-US" dirty="0"/>
          </a:p>
        </p:txBody>
      </p:sp>
      <p:sp>
        <p:nvSpPr>
          <p:cNvPr id="5" name="Rectangle 4">
            <a:extLst>
              <a:ext uri="{FF2B5EF4-FFF2-40B4-BE49-F238E27FC236}">
                <a16:creationId xmlns:a16="http://schemas.microsoft.com/office/drawing/2014/main" id="{3F068452-C9B3-4753-9A66-0C3E47809BD7}"/>
              </a:ext>
            </a:extLst>
          </p:cNvPr>
          <p:cNvSpPr/>
          <p:nvPr/>
        </p:nvSpPr>
        <p:spPr>
          <a:xfrm>
            <a:off x="936321" y="6098515"/>
            <a:ext cx="10529264" cy="338550"/>
          </a:xfrm>
          <a:prstGeom prst="rect">
            <a:avLst/>
          </a:prstGeom>
        </p:spPr>
        <p:txBody>
          <a:bodyPr wrap="square" lIns="121917" tIns="60958" rIns="121917" bIns="60958">
            <a:spAutoFit/>
          </a:bodyPr>
          <a:lstStyle/>
          <a:p>
            <a:r>
              <a:rPr lang="en-US" altLang="en-US" sz="1400" dirty="0">
                <a:solidFill>
                  <a:srgbClr val="222222"/>
                </a:solidFill>
                <a:latin typeface="Arial" panose="020B0604020202020204" pitchFamily="34" charset="0"/>
              </a:rPr>
              <a:t>Warm, Eric J. </a:t>
            </a:r>
            <a:r>
              <a:rPr lang="en-US" altLang="en-US" sz="1400" i="1" dirty="0">
                <a:solidFill>
                  <a:srgbClr val="222222"/>
                </a:solidFill>
                <a:latin typeface="Arial" panose="020B0604020202020204" pitchFamily="34" charset="0"/>
              </a:rPr>
              <a:t>Journal of general internal medicine</a:t>
            </a:r>
            <a:r>
              <a:rPr lang="en-US" altLang="en-US" sz="1400" dirty="0">
                <a:solidFill>
                  <a:srgbClr val="222222"/>
                </a:solidFill>
                <a:latin typeface="Arial" panose="020B0604020202020204" pitchFamily="34" charset="0"/>
              </a:rPr>
              <a:t> 29.8 (2014): 1177-1182.</a:t>
            </a:r>
            <a:endParaRPr lang="en-US" altLang="en-US" sz="1400" dirty="0"/>
          </a:p>
        </p:txBody>
      </p:sp>
    </p:spTree>
    <p:custDataLst>
      <p:tags r:id="rId1"/>
    </p:custDataLst>
    <p:extLst>
      <p:ext uri="{BB962C8B-B14F-4D97-AF65-F5344CB8AC3E}">
        <p14:creationId xmlns:p14="http://schemas.microsoft.com/office/powerpoint/2010/main" val="899714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BBD3-19F4-4A97-A676-C85DDFFACD3E}"/>
              </a:ext>
            </a:extLst>
          </p:cNvPr>
          <p:cNvSpPr>
            <a:spLocks noGrp="1"/>
          </p:cNvSpPr>
          <p:nvPr>
            <p:ph type="title"/>
          </p:nvPr>
        </p:nvSpPr>
        <p:spPr/>
        <p:txBody>
          <a:bodyPr/>
          <a:lstStyle/>
          <a:p>
            <a:r>
              <a:rPr lang="en-US" dirty="0"/>
              <a:t>Longitudinal dashboards</a:t>
            </a:r>
          </a:p>
        </p:txBody>
      </p:sp>
      <p:pic>
        <p:nvPicPr>
          <p:cNvPr id="4" name="Content Placeholder 5">
            <a:extLst>
              <a:ext uri="{FF2B5EF4-FFF2-40B4-BE49-F238E27FC236}">
                <a16:creationId xmlns:a16="http://schemas.microsoft.com/office/drawing/2014/main" id="{66ADCB14-39F6-4AF6-AC67-7185F48B0053}"/>
              </a:ext>
            </a:extLst>
          </p:cNvPr>
          <p:cNvPicPr>
            <a:picLocks noGrp="1" noChangeAspect="1"/>
          </p:cNvPicPr>
          <p:nvPr>
            <p:ph idx="1"/>
          </p:nvPr>
        </p:nvPicPr>
        <p:blipFill>
          <a:blip r:embed="rId4"/>
          <a:stretch>
            <a:fillRect/>
          </a:stretch>
        </p:blipFill>
        <p:spPr>
          <a:xfrm>
            <a:off x="285986" y="1721151"/>
            <a:ext cx="11535241" cy="4946820"/>
          </a:xfrm>
          <a:prstGeom prst="rect">
            <a:avLst/>
          </a:prstGeom>
        </p:spPr>
      </p:pic>
    </p:spTree>
    <p:custDataLst>
      <p:tags r:id="rId1"/>
    </p:custDataLst>
    <p:extLst>
      <p:ext uri="{BB962C8B-B14F-4D97-AF65-F5344CB8AC3E}">
        <p14:creationId xmlns:p14="http://schemas.microsoft.com/office/powerpoint/2010/main" val="1815401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3A5B"/>
                </a:solidFill>
              </a:rPr>
              <a:t>After the meeting - Details</a:t>
            </a:r>
          </a:p>
        </p:txBody>
      </p:sp>
      <p:sp>
        <p:nvSpPr>
          <p:cNvPr id="3" name="Content Placeholder 2"/>
          <p:cNvSpPr>
            <a:spLocks noGrp="1"/>
          </p:cNvSpPr>
          <p:nvPr>
            <p:ph idx="1"/>
          </p:nvPr>
        </p:nvSpPr>
        <p:spPr/>
        <p:txBody>
          <a:bodyPr>
            <a:normAutofit/>
          </a:bodyPr>
          <a:lstStyle/>
          <a:p>
            <a:pPr>
              <a:lnSpc>
                <a:spcPct val="110000"/>
              </a:lnSpc>
            </a:pPr>
            <a:r>
              <a:rPr lang="en-US" dirty="0"/>
              <a:t>The committee will </a:t>
            </a:r>
            <a:r>
              <a:rPr lang="en-US" b="1" dirty="0"/>
              <a:t>discuss the resident’s progress</a:t>
            </a:r>
            <a:endParaRPr lang="en-US" dirty="0"/>
          </a:p>
          <a:p>
            <a:pPr>
              <a:lnSpc>
                <a:spcPct val="110000"/>
              </a:lnSpc>
            </a:pPr>
            <a:r>
              <a:rPr lang="en-US" dirty="0"/>
              <a:t>Recommendation will be made to the RPC regarding decisions:</a:t>
            </a:r>
          </a:p>
          <a:p>
            <a:pPr lvl="1">
              <a:lnSpc>
                <a:spcPct val="110000"/>
              </a:lnSpc>
            </a:pPr>
            <a:r>
              <a:rPr lang="en-US" dirty="0"/>
              <a:t>Progress (as expected, accelerated, concerns)</a:t>
            </a:r>
          </a:p>
          <a:p>
            <a:pPr lvl="1">
              <a:lnSpc>
                <a:spcPct val="110000"/>
              </a:lnSpc>
            </a:pPr>
            <a:r>
              <a:rPr lang="en-US" dirty="0"/>
              <a:t>EPA achievement </a:t>
            </a:r>
          </a:p>
          <a:p>
            <a:pPr lvl="1">
              <a:lnSpc>
                <a:spcPct val="110000"/>
              </a:lnSpc>
            </a:pPr>
            <a:r>
              <a:rPr lang="en-US" dirty="0"/>
              <a:t>Promotion as appropriate</a:t>
            </a:r>
          </a:p>
          <a:p>
            <a:pPr>
              <a:lnSpc>
                <a:spcPct val="110000"/>
              </a:lnSpc>
            </a:pPr>
            <a:r>
              <a:rPr lang="en-US" dirty="0"/>
              <a:t>The committee may suggest/develop a </a:t>
            </a:r>
            <a:r>
              <a:rPr lang="en-US" b="1" dirty="0"/>
              <a:t>learning plan</a:t>
            </a:r>
            <a:r>
              <a:rPr lang="en-US" dirty="0"/>
              <a:t> for the resident</a:t>
            </a:r>
          </a:p>
          <a:p>
            <a:pPr>
              <a:lnSpc>
                <a:spcPct val="110000"/>
              </a:lnSpc>
            </a:pPr>
            <a:r>
              <a:rPr lang="en-US" b="1" dirty="0"/>
              <a:t>The plan to communicate results</a:t>
            </a:r>
            <a:r>
              <a:rPr lang="en-US" dirty="0"/>
              <a:t> with the learner must be clear</a:t>
            </a:r>
            <a:endParaRPr lang="en-US" b="1" dirty="0"/>
          </a:p>
          <a:p>
            <a:pPr>
              <a:lnSpc>
                <a:spcPct val="110000"/>
              </a:lnSpc>
            </a:pPr>
            <a:endParaRPr lang="en-US" dirty="0"/>
          </a:p>
        </p:txBody>
      </p:sp>
    </p:spTree>
    <p:custDataLst>
      <p:tags r:id="rId1"/>
    </p:custDataLst>
    <p:extLst>
      <p:ext uri="{BB962C8B-B14F-4D97-AF65-F5344CB8AC3E}">
        <p14:creationId xmlns:p14="http://schemas.microsoft.com/office/powerpoint/2010/main" val="406480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D9C9-FC62-4059-A32A-89487D0CE489}"/>
              </a:ext>
            </a:extLst>
          </p:cNvPr>
          <p:cNvSpPr>
            <a:spLocks noGrp="1"/>
          </p:cNvSpPr>
          <p:nvPr>
            <p:ph type="title"/>
          </p:nvPr>
        </p:nvSpPr>
        <p:spPr/>
        <p:txBody>
          <a:bodyPr vert="horz" lIns="121917" tIns="60958" rIns="121917" bIns="60958" rtlCol="0" anchor="ctr">
            <a:normAutofit/>
          </a:bodyPr>
          <a:lstStyle/>
          <a:p>
            <a:pPr defTabSz="1219170"/>
            <a:r>
              <a:rPr lang="en-US" dirty="0">
                <a:solidFill>
                  <a:srgbClr val="003A5B"/>
                </a:solidFill>
              </a:rPr>
              <a:t>Faculty development</a:t>
            </a:r>
          </a:p>
        </p:txBody>
      </p:sp>
      <p:sp>
        <p:nvSpPr>
          <p:cNvPr id="3" name="Content Placeholder 2">
            <a:extLst>
              <a:ext uri="{FF2B5EF4-FFF2-40B4-BE49-F238E27FC236}">
                <a16:creationId xmlns:a16="http://schemas.microsoft.com/office/drawing/2014/main" id="{7641F763-2D52-4AC6-B861-CDF83F639030}"/>
              </a:ext>
            </a:extLst>
          </p:cNvPr>
          <p:cNvSpPr>
            <a:spLocks noGrp="1"/>
          </p:cNvSpPr>
          <p:nvPr>
            <p:ph idx="1"/>
          </p:nvPr>
        </p:nvSpPr>
        <p:spPr/>
        <p:txBody>
          <a:bodyPr vert="horz" lIns="121917" tIns="60958" rIns="121917" bIns="60958" rtlCol="0">
            <a:noAutofit/>
          </a:bodyPr>
          <a:lstStyle/>
          <a:p>
            <a:pPr defTabSz="1219170">
              <a:lnSpc>
                <a:spcPct val="100000"/>
              </a:lnSpc>
              <a:spcBef>
                <a:spcPts val="0"/>
              </a:spcBef>
              <a:spcAft>
                <a:spcPts val="300"/>
              </a:spcAft>
            </a:pPr>
            <a:r>
              <a:rPr lang="en-US" dirty="0">
                <a:solidFill>
                  <a:schemeClr val="tx1"/>
                </a:solidFill>
              </a:rPr>
              <a:t>Opportunity to incorporate within CC meetings</a:t>
            </a:r>
          </a:p>
          <a:p>
            <a:pPr lvl="1" indent="-304792" defTabSz="1219170">
              <a:lnSpc>
                <a:spcPct val="100000"/>
              </a:lnSpc>
              <a:spcBef>
                <a:spcPts val="0"/>
              </a:spcBef>
              <a:spcAft>
                <a:spcPts val="300"/>
              </a:spcAft>
            </a:pPr>
            <a:r>
              <a:rPr lang="en-US" dirty="0">
                <a:solidFill>
                  <a:schemeClr val="tx1"/>
                </a:solidFill>
              </a:rPr>
              <a:t>Milestone Education</a:t>
            </a:r>
          </a:p>
          <a:p>
            <a:pPr lvl="1" indent="-304792" defTabSz="1219170">
              <a:lnSpc>
                <a:spcPct val="100000"/>
              </a:lnSpc>
              <a:spcBef>
                <a:spcPts val="0"/>
              </a:spcBef>
              <a:spcAft>
                <a:spcPts val="300"/>
              </a:spcAft>
            </a:pPr>
            <a:r>
              <a:rPr lang="en-US" dirty="0">
                <a:solidFill>
                  <a:schemeClr val="tx1"/>
                </a:solidFill>
              </a:rPr>
              <a:t>Review a Model (e.g. CBD Coaching Model/RX-OCR coaching process)</a:t>
            </a:r>
          </a:p>
          <a:p>
            <a:pPr lvl="1" defTabSz="1219170">
              <a:lnSpc>
                <a:spcPct val="100000"/>
              </a:lnSpc>
            </a:pPr>
            <a:r>
              <a:rPr lang="en-US" dirty="0">
                <a:solidFill>
                  <a:schemeClr val="tx1"/>
                </a:solidFill>
              </a:rPr>
              <a:t>Bring a paper for discussion (e.g., cognitive biases; summative vs formative assessment</a:t>
            </a:r>
          </a:p>
          <a:p>
            <a:pPr lvl="1" indent="-304792" defTabSz="1219170">
              <a:lnSpc>
                <a:spcPct val="100000"/>
              </a:lnSpc>
            </a:pPr>
            <a:r>
              <a:rPr lang="en-US" dirty="0">
                <a:solidFill>
                  <a:schemeClr val="tx1"/>
                </a:solidFill>
              </a:rPr>
              <a:t>Review Royal College Mock CC Data cases</a:t>
            </a:r>
          </a:p>
          <a:p>
            <a:pPr defTabSz="1219170">
              <a:lnSpc>
                <a:spcPct val="100000"/>
              </a:lnSpc>
            </a:pPr>
            <a:r>
              <a:rPr lang="en-US" dirty="0">
                <a:solidFill>
                  <a:schemeClr val="tx1"/>
                </a:solidFill>
              </a:rPr>
              <a:t>The power of a debrief</a:t>
            </a:r>
          </a:p>
        </p:txBody>
      </p:sp>
      <p:pic>
        <p:nvPicPr>
          <p:cNvPr id="4" name="Picture 3">
            <a:extLst>
              <a:ext uri="{FF2B5EF4-FFF2-40B4-BE49-F238E27FC236}">
                <a16:creationId xmlns:a16="http://schemas.microsoft.com/office/drawing/2014/main" id="{70DA4A7A-6970-FB4C-B40B-8D0FA0E373B1}"/>
              </a:ext>
            </a:extLst>
          </p:cNvPr>
          <p:cNvPicPr>
            <a:picLocks noChangeAspect="1"/>
          </p:cNvPicPr>
          <p:nvPr/>
        </p:nvPicPr>
        <p:blipFill>
          <a:blip r:embed="rId4"/>
          <a:stretch>
            <a:fillRect/>
          </a:stretch>
        </p:blipFill>
        <p:spPr>
          <a:xfrm>
            <a:off x="10140536" y="4500360"/>
            <a:ext cx="1697561" cy="1676603"/>
          </a:xfrm>
          <a:prstGeom prst="rect">
            <a:avLst/>
          </a:prstGeom>
        </p:spPr>
      </p:pic>
      <p:sp>
        <p:nvSpPr>
          <p:cNvPr id="5" name="TextBox 4">
            <a:extLst>
              <a:ext uri="{FF2B5EF4-FFF2-40B4-BE49-F238E27FC236}">
                <a16:creationId xmlns:a16="http://schemas.microsoft.com/office/drawing/2014/main" id="{C7DC4147-7FC7-4D7C-B83B-CEE26DFCB5A1}"/>
              </a:ext>
            </a:extLst>
          </p:cNvPr>
          <p:cNvSpPr txBox="1"/>
          <p:nvPr/>
        </p:nvSpPr>
        <p:spPr>
          <a:xfrm>
            <a:off x="9854598" y="6146783"/>
            <a:ext cx="2269435" cy="369332"/>
          </a:xfrm>
          <a:prstGeom prst="rect">
            <a:avLst/>
          </a:prstGeom>
          <a:noFill/>
        </p:spPr>
        <p:txBody>
          <a:bodyPr wrap="square" rtlCol="0">
            <a:spAutoFit/>
          </a:bodyPr>
          <a:lstStyle/>
          <a:p>
            <a:pPr algn="ctr"/>
            <a:r>
              <a:rPr lang="en-US" dirty="0"/>
              <a:t>Mock CC Cases</a:t>
            </a:r>
          </a:p>
        </p:txBody>
      </p:sp>
    </p:spTree>
    <p:custDataLst>
      <p:tags r:id="rId1"/>
    </p:custDataLst>
    <p:extLst>
      <p:ext uri="{BB962C8B-B14F-4D97-AF65-F5344CB8AC3E}">
        <p14:creationId xmlns:p14="http://schemas.microsoft.com/office/powerpoint/2010/main" val="443237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620E-A5FD-47CD-900A-41744C0E81E0}"/>
              </a:ext>
            </a:extLst>
          </p:cNvPr>
          <p:cNvSpPr>
            <a:spLocks noGrp="1"/>
          </p:cNvSpPr>
          <p:nvPr>
            <p:ph type="title"/>
          </p:nvPr>
        </p:nvSpPr>
        <p:spPr/>
        <p:txBody>
          <a:bodyPr/>
          <a:lstStyle/>
          <a:p>
            <a:r>
              <a:rPr lang="en-US" dirty="0"/>
              <a:t>Flow of work</a:t>
            </a:r>
          </a:p>
        </p:txBody>
      </p:sp>
      <p:sp>
        <p:nvSpPr>
          <p:cNvPr id="3" name="Content Placeholder 2">
            <a:extLst>
              <a:ext uri="{FF2B5EF4-FFF2-40B4-BE49-F238E27FC236}">
                <a16:creationId xmlns:a16="http://schemas.microsoft.com/office/drawing/2014/main" id="{27C17927-DAB2-42B4-8183-5402FA476109}"/>
              </a:ext>
            </a:extLst>
          </p:cNvPr>
          <p:cNvSpPr>
            <a:spLocks noGrp="1"/>
          </p:cNvSpPr>
          <p:nvPr>
            <p:ph idx="1"/>
          </p:nvPr>
        </p:nvSpPr>
        <p:spPr/>
        <p:txBody>
          <a:bodyPr/>
          <a:lstStyle/>
          <a:p>
            <a:endParaRPr lang="en-US"/>
          </a:p>
        </p:txBody>
      </p:sp>
      <p:graphicFrame>
        <p:nvGraphicFramePr>
          <p:cNvPr id="4" name="Content Placeholder 4">
            <a:extLst>
              <a:ext uri="{FF2B5EF4-FFF2-40B4-BE49-F238E27FC236}">
                <a16:creationId xmlns:a16="http://schemas.microsoft.com/office/drawing/2014/main" id="{0BFCE2FA-CC74-46E3-BE06-F3F7C039794D}"/>
              </a:ext>
            </a:extLst>
          </p:cNvPr>
          <p:cNvGraphicFramePr>
            <a:graphicFrameLocks/>
          </p:cNvGraphicFramePr>
          <p:nvPr>
            <p:extLst>
              <p:ext uri="{D42A27DB-BD31-4B8C-83A1-F6EECF244321}">
                <p14:modId xmlns:p14="http://schemas.microsoft.com/office/powerpoint/2010/main" val="3554666982"/>
              </p:ext>
            </p:extLst>
          </p:nvPr>
        </p:nvGraphicFramePr>
        <p:xfrm>
          <a:off x="-2799643" y="1021513"/>
          <a:ext cx="17550457" cy="55313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91376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99E7-0CC2-4CD0-81B7-1DEB3C47C153}"/>
              </a:ext>
            </a:extLst>
          </p:cNvPr>
          <p:cNvSpPr>
            <a:spLocks noGrp="1"/>
          </p:cNvSpPr>
          <p:nvPr>
            <p:ph type="title"/>
          </p:nvPr>
        </p:nvSpPr>
        <p:spPr/>
        <p:txBody>
          <a:bodyPr/>
          <a:lstStyle/>
          <a:p>
            <a:r>
              <a:rPr lang="en-US" dirty="0"/>
              <a:t>Case Practice # 1</a:t>
            </a:r>
          </a:p>
        </p:txBody>
      </p:sp>
      <p:sp>
        <p:nvSpPr>
          <p:cNvPr id="3" name="TextBox 2">
            <a:extLst>
              <a:ext uri="{FF2B5EF4-FFF2-40B4-BE49-F238E27FC236}">
                <a16:creationId xmlns:a16="http://schemas.microsoft.com/office/drawing/2014/main" id="{881D1C9E-194E-4D2A-92B9-71C44C28893A}"/>
              </a:ext>
            </a:extLst>
          </p:cNvPr>
          <p:cNvSpPr txBox="1"/>
          <p:nvPr/>
        </p:nvSpPr>
        <p:spPr>
          <a:xfrm>
            <a:off x="2577987" y="5776858"/>
            <a:ext cx="7036023" cy="400105"/>
          </a:xfrm>
          <a:prstGeom prst="rect">
            <a:avLst/>
          </a:prstGeom>
          <a:noFill/>
        </p:spPr>
        <p:txBody>
          <a:bodyPr wrap="none" lIns="121917" tIns="60958" rIns="121917" bIns="60958" rtlCol="0">
            <a:spAutoFit/>
          </a:bodyPr>
          <a:lstStyle/>
          <a:p>
            <a:r>
              <a:rPr lang="en-US" dirty="0">
                <a:solidFill>
                  <a:srgbClr val="3485AF"/>
                </a:solidFill>
              </a:rPr>
              <a:t>http://www.royalcollege.ca/mssites/casescenarios_en/story_html5.html</a:t>
            </a:r>
          </a:p>
        </p:txBody>
      </p:sp>
      <p:pic>
        <p:nvPicPr>
          <p:cNvPr id="6" name="Picture 5">
            <a:extLst>
              <a:ext uri="{FF2B5EF4-FFF2-40B4-BE49-F238E27FC236}">
                <a16:creationId xmlns:a16="http://schemas.microsoft.com/office/drawing/2014/main" id="{70DA4A7A-6970-FB4C-B40B-8D0FA0E373B1}"/>
              </a:ext>
            </a:extLst>
          </p:cNvPr>
          <p:cNvPicPr/>
          <p:nvPr/>
        </p:nvPicPr>
        <p:blipFill>
          <a:blip r:embed="rId4"/>
          <a:stretch>
            <a:fillRect/>
          </a:stretch>
        </p:blipFill>
        <p:spPr>
          <a:xfrm>
            <a:off x="10348388" y="4711143"/>
            <a:ext cx="1281853" cy="1265767"/>
          </a:xfrm>
          <a:prstGeom prst="rect">
            <a:avLst/>
          </a:prstGeom>
        </p:spPr>
      </p:pic>
      <p:pic>
        <p:nvPicPr>
          <p:cNvPr id="5" name="Picture 4">
            <a:extLst>
              <a:ext uri="{FF2B5EF4-FFF2-40B4-BE49-F238E27FC236}">
                <a16:creationId xmlns:a16="http://schemas.microsoft.com/office/drawing/2014/main" id="{1C4D9A50-B74C-41FA-823E-8CB16FE8936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02056" y="1589549"/>
            <a:ext cx="6197878" cy="4201951"/>
          </a:xfrm>
          <a:prstGeom prst="rect">
            <a:avLst/>
          </a:prstGeom>
        </p:spPr>
      </p:pic>
      <p:sp>
        <p:nvSpPr>
          <p:cNvPr id="7" name="TextBox 6">
            <a:extLst>
              <a:ext uri="{FF2B5EF4-FFF2-40B4-BE49-F238E27FC236}">
                <a16:creationId xmlns:a16="http://schemas.microsoft.com/office/drawing/2014/main" id="{F55CB973-3EEF-45E4-9357-FC8874E3046A}"/>
              </a:ext>
            </a:extLst>
          </p:cNvPr>
          <p:cNvSpPr txBox="1"/>
          <p:nvPr/>
        </p:nvSpPr>
        <p:spPr>
          <a:xfrm>
            <a:off x="4596057" y="6176963"/>
            <a:ext cx="2809875" cy="230832"/>
          </a:xfrm>
          <a:prstGeom prst="rect">
            <a:avLst/>
          </a:prstGeom>
          <a:noFill/>
        </p:spPr>
        <p:txBody>
          <a:bodyPr wrap="square" rtlCol="0">
            <a:spAutoFit/>
          </a:bodyPr>
          <a:lstStyle/>
          <a:p>
            <a:r>
              <a:rPr lang="en-US" sz="900" dirty="0">
                <a:hlinkClick r:id="rId6" tooltip="https://www.jmmnews.com/pluralism-and-marketing-theory-thought-and-practice/"/>
              </a:rPr>
              <a:t>This Photo</a:t>
            </a:r>
            <a:r>
              <a:rPr lang="en-US" sz="900" dirty="0"/>
              <a:t> by Unknown Author is licensed under </a:t>
            </a:r>
            <a:r>
              <a:rPr lang="en-US" sz="900" dirty="0">
                <a:hlinkClick r:id="rId7" tooltip="https://creativecommons.org/licenses/by/3.0/"/>
              </a:rPr>
              <a:t>CC BY</a:t>
            </a:r>
            <a:endParaRPr lang="en-US" sz="900" dirty="0"/>
          </a:p>
        </p:txBody>
      </p:sp>
      <p:sp>
        <p:nvSpPr>
          <p:cNvPr id="8" name="TextBox 7">
            <a:extLst>
              <a:ext uri="{FF2B5EF4-FFF2-40B4-BE49-F238E27FC236}">
                <a16:creationId xmlns:a16="http://schemas.microsoft.com/office/drawing/2014/main" id="{D4AEEAE6-FA7F-42D3-AE91-E488B4C16123}"/>
              </a:ext>
            </a:extLst>
          </p:cNvPr>
          <p:cNvSpPr txBox="1"/>
          <p:nvPr/>
        </p:nvSpPr>
        <p:spPr>
          <a:xfrm>
            <a:off x="9854598" y="6146783"/>
            <a:ext cx="2269435" cy="369332"/>
          </a:xfrm>
          <a:prstGeom prst="rect">
            <a:avLst/>
          </a:prstGeom>
          <a:noFill/>
        </p:spPr>
        <p:txBody>
          <a:bodyPr wrap="square" rtlCol="0">
            <a:spAutoFit/>
          </a:bodyPr>
          <a:lstStyle/>
          <a:p>
            <a:pPr algn="ctr"/>
            <a:r>
              <a:rPr lang="en-US" dirty="0"/>
              <a:t>Mock CC Cases</a:t>
            </a:r>
          </a:p>
        </p:txBody>
      </p:sp>
    </p:spTree>
    <p:custDataLst>
      <p:tags r:id="rId1"/>
    </p:custDataLst>
    <p:extLst>
      <p:ext uri="{BB962C8B-B14F-4D97-AF65-F5344CB8AC3E}">
        <p14:creationId xmlns:p14="http://schemas.microsoft.com/office/powerpoint/2010/main" val="842313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1EB61-6F3B-46D4-B32F-23FAB5CE91E4}"/>
              </a:ext>
            </a:extLst>
          </p:cNvPr>
          <p:cNvSpPr>
            <a:spLocks noGrp="1"/>
          </p:cNvSpPr>
          <p:nvPr>
            <p:ph type="title"/>
          </p:nvPr>
        </p:nvSpPr>
        <p:spPr/>
        <p:txBody>
          <a:bodyPr/>
          <a:lstStyle/>
          <a:p>
            <a:r>
              <a:rPr lang="en-US" dirty="0"/>
              <a:t>How do CC make decisions?</a:t>
            </a:r>
          </a:p>
        </p:txBody>
      </p:sp>
      <p:sp>
        <p:nvSpPr>
          <p:cNvPr id="7" name="Text Placeholder 6">
            <a:extLst>
              <a:ext uri="{FF2B5EF4-FFF2-40B4-BE49-F238E27FC236}">
                <a16:creationId xmlns:a16="http://schemas.microsoft.com/office/drawing/2014/main" id="{CBEB6200-0646-4E6B-AC06-2F2A664ED45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3E0CFC9-CD94-4BFF-94FC-44E1049EEBF1}"/>
              </a:ext>
            </a:extLst>
          </p:cNvPr>
          <p:cNvSpPr>
            <a:spLocks noGrp="1"/>
          </p:cNvSpPr>
          <p:nvPr>
            <p:ph type="ftr" sz="quarter" idx="11"/>
          </p:nvPr>
        </p:nvSpPr>
        <p:spPr/>
        <p:txBody>
          <a:bodyPr/>
          <a:lstStyle/>
          <a:p>
            <a:r>
              <a:rPr lang="en-US"/>
              <a:t>Document Title</a:t>
            </a:r>
            <a:endParaRPr lang="en-US" dirty="0"/>
          </a:p>
        </p:txBody>
      </p:sp>
      <p:sp>
        <p:nvSpPr>
          <p:cNvPr id="5" name="Slide Number Placeholder 4">
            <a:extLst>
              <a:ext uri="{FF2B5EF4-FFF2-40B4-BE49-F238E27FC236}">
                <a16:creationId xmlns:a16="http://schemas.microsoft.com/office/drawing/2014/main" id="{D3311CB0-F8D8-4EA9-BE0B-521655ADD25C}"/>
              </a:ext>
            </a:extLst>
          </p:cNvPr>
          <p:cNvSpPr>
            <a:spLocks noGrp="1"/>
          </p:cNvSpPr>
          <p:nvPr>
            <p:ph type="sldNum" sz="quarter" idx="12"/>
          </p:nvPr>
        </p:nvSpPr>
        <p:spPr/>
        <p:txBody>
          <a:bodyPr/>
          <a:lstStyle/>
          <a:p>
            <a:fld id="{0F408A5D-059A-A247-8344-29C129C8EF29}" type="slidenum">
              <a:rPr lang="en-US" smtClean="0"/>
              <a:pPr/>
              <a:t>26</a:t>
            </a:fld>
            <a:endParaRPr lang="en-US" dirty="0"/>
          </a:p>
        </p:txBody>
      </p:sp>
    </p:spTree>
    <p:custDataLst>
      <p:tags r:id="rId1"/>
    </p:custDataLst>
    <p:extLst>
      <p:ext uri="{BB962C8B-B14F-4D97-AF65-F5344CB8AC3E}">
        <p14:creationId xmlns:p14="http://schemas.microsoft.com/office/powerpoint/2010/main" val="53042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Tensions in group decision making</a:t>
            </a:r>
          </a:p>
        </p:txBody>
      </p:sp>
      <p:sp>
        <p:nvSpPr>
          <p:cNvPr id="4" name="Slide Number Placeholder 3"/>
          <p:cNvSpPr>
            <a:spLocks noGrp="1"/>
          </p:cNvSpPr>
          <p:nvPr>
            <p:ph type="sldNum" sz="quarter" idx="12"/>
          </p:nvPr>
        </p:nvSpPr>
        <p:spPr/>
        <p:txBody>
          <a:bodyPr/>
          <a:lstStyle/>
          <a:p>
            <a:fld id="{2066355A-084C-D24E-9AD2-7E4FC41EA627}" type="slidenum">
              <a:rPr lang="en-US" smtClean="0"/>
              <a:pPr/>
              <a:t>27</a:t>
            </a:fld>
            <a:endParaRPr lang="en-US" dirty="0"/>
          </a:p>
        </p:txBody>
      </p:sp>
      <p:pic>
        <p:nvPicPr>
          <p:cNvPr id="6" name="Picture 5">
            <a:extLst>
              <a:ext uri="{FF2B5EF4-FFF2-40B4-BE49-F238E27FC236}">
                <a16:creationId xmlns:a16="http://schemas.microsoft.com/office/drawing/2014/main" id="{D1A50E0D-9A07-4D8C-A701-F1E5C6D6AB4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507455" y="1263099"/>
            <a:ext cx="7177087" cy="4056614"/>
          </a:xfrm>
          <a:prstGeom prst="rect">
            <a:avLst/>
          </a:prstGeom>
        </p:spPr>
      </p:pic>
      <p:sp>
        <p:nvSpPr>
          <p:cNvPr id="7" name="TextBox 6">
            <a:extLst>
              <a:ext uri="{FF2B5EF4-FFF2-40B4-BE49-F238E27FC236}">
                <a16:creationId xmlns:a16="http://schemas.microsoft.com/office/drawing/2014/main" id="{9D56F0AA-704C-445C-8780-E1896AA048B9}"/>
              </a:ext>
            </a:extLst>
          </p:cNvPr>
          <p:cNvSpPr txBox="1"/>
          <p:nvPr/>
        </p:nvSpPr>
        <p:spPr>
          <a:xfrm>
            <a:off x="9015412" y="5986855"/>
            <a:ext cx="3500438" cy="230832"/>
          </a:xfrm>
          <a:prstGeom prst="rect">
            <a:avLst/>
          </a:prstGeom>
          <a:noFill/>
        </p:spPr>
        <p:txBody>
          <a:bodyPr wrap="square" rtlCol="0">
            <a:spAutoFit/>
          </a:bodyPr>
          <a:lstStyle/>
          <a:p>
            <a:r>
              <a:rPr lang="en-US" sz="900" dirty="0">
                <a:hlinkClick r:id="rId5" tooltip="https://carolahand.wordpress.com/2017/12/16/reflections-from-a-past-december/"/>
              </a:rPr>
              <a:t>This Photo</a:t>
            </a:r>
            <a:r>
              <a:rPr lang="en-US" sz="900" dirty="0"/>
              <a:t> by Unknown Author is licensed under </a:t>
            </a:r>
            <a:r>
              <a:rPr lang="en-US" sz="900" dirty="0">
                <a:hlinkClick r:id="rId6" tooltip="https://creativecommons.org/licenses/by-nc/3.0/"/>
              </a:rPr>
              <a:t>CC BY-NC</a:t>
            </a:r>
            <a:endParaRPr lang="en-US" sz="900" dirty="0"/>
          </a:p>
        </p:txBody>
      </p:sp>
    </p:spTree>
    <p:custDataLst>
      <p:tags r:id="rId1"/>
    </p:custDataLst>
    <p:extLst>
      <p:ext uri="{BB962C8B-B14F-4D97-AF65-F5344CB8AC3E}">
        <p14:creationId xmlns:p14="http://schemas.microsoft.com/office/powerpoint/2010/main" val="4281238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sharing</a:t>
            </a:r>
          </a:p>
        </p:txBody>
      </p:sp>
      <p:sp>
        <p:nvSpPr>
          <p:cNvPr id="3" name="Content Placeholder 2"/>
          <p:cNvSpPr>
            <a:spLocks noGrp="1"/>
          </p:cNvSpPr>
          <p:nvPr>
            <p:ph idx="1"/>
          </p:nvPr>
        </p:nvSpPr>
        <p:spPr/>
        <p:txBody>
          <a:bodyPr>
            <a:normAutofit/>
          </a:bodyPr>
          <a:lstStyle/>
          <a:p>
            <a:r>
              <a:rPr lang="en-US" dirty="0"/>
              <a:t>More and unique information leads to better decisions</a:t>
            </a:r>
          </a:p>
          <a:p>
            <a:r>
              <a:rPr lang="en-US" dirty="0"/>
              <a:t>Presentation matters</a:t>
            </a:r>
          </a:p>
          <a:p>
            <a:r>
              <a:rPr lang="en-US" dirty="0"/>
              <a:t>Accessibility</a:t>
            </a:r>
          </a:p>
          <a:p>
            <a:r>
              <a:rPr lang="en-US" dirty="0"/>
              <a:t>New information?</a:t>
            </a:r>
          </a:p>
        </p:txBody>
      </p:sp>
      <p:sp>
        <p:nvSpPr>
          <p:cNvPr id="4" name="Slide Number Placeholder 3"/>
          <p:cNvSpPr>
            <a:spLocks noGrp="1"/>
          </p:cNvSpPr>
          <p:nvPr>
            <p:ph type="sldNum" sz="quarter" idx="12"/>
          </p:nvPr>
        </p:nvSpPr>
        <p:spPr/>
        <p:txBody>
          <a:bodyPr/>
          <a:lstStyle/>
          <a:p>
            <a:fld id="{2066355A-084C-D24E-9AD2-7E4FC41EA627}" type="slidenum">
              <a:rPr lang="en-US" smtClean="0"/>
              <a:pPr/>
              <a:t>28</a:t>
            </a:fld>
            <a:endParaRPr lang="en-US" dirty="0"/>
          </a:p>
        </p:txBody>
      </p:sp>
      <p:pic>
        <p:nvPicPr>
          <p:cNvPr id="7" name="Picture 6">
            <a:extLst>
              <a:ext uri="{FF2B5EF4-FFF2-40B4-BE49-F238E27FC236}">
                <a16:creationId xmlns:a16="http://schemas.microsoft.com/office/drawing/2014/main" id="{DB426343-FA0E-4D7C-942D-1DFE832C181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10287" y="2324184"/>
            <a:ext cx="2889584" cy="3852779"/>
          </a:xfrm>
          <a:prstGeom prst="rect">
            <a:avLst/>
          </a:prstGeom>
        </p:spPr>
      </p:pic>
      <p:sp>
        <p:nvSpPr>
          <p:cNvPr id="8" name="TextBox 7">
            <a:extLst>
              <a:ext uri="{FF2B5EF4-FFF2-40B4-BE49-F238E27FC236}">
                <a16:creationId xmlns:a16="http://schemas.microsoft.com/office/drawing/2014/main" id="{6084C9F2-F783-4AA6-BFEA-8213A266AEFB}"/>
              </a:ext>
            </a:extLst>
          </p:cNvPr>
          <p:cNvSpPr txBox="1"/>
          <p:nvPr/>
        </p:nvSpPr>
        <p:spPr>
          <a:xfrm>
            <a:off x="8270708" y="5933783"/>
            <a:ext cx="4762500" cy="230832"/>
          </a:xfrm>
          <a:prstGeom prst="rect">
            <a:avLst/>
          </a:prstGeom>
          <a:noFill/>
        </p:spPr>
        <p:txBody>
          <a:bodyPr wrap="square" rtlCol="0">
            <a:spAutoFit/>
          </a:bodyPr>
          <a:lstStyle/>
          <a:p>
            <a:r>
              <a:rPr lang="en-US" sz="900">
                <a:hlinkClick r:id="rId5" tooltip="http://www.maggiehosmcgrane.com/2010/10/what-does-inquiry-look-like.html"/>
              </a:rPr>
              <a:t>This Photo</a:t>
            </a:r>
            <a:r>
              <a:rPr lang="en-US" sz="900"/>
              <a:t> by Unknown Author is licensed under </a:t>
            </a:r>
            <a:r>
              <a:rPr lang="en-US" sz="900">
                <a:hlinkClick r:id="rId6" tooltip="https://creativecommons.org/licenses/by-nc-sa/3.0/"/>
              </a:rPr>
              <a:t>CC BY-SA-NC</a:t>
            </a:r>
            <a:endParaRPr lang="en-US" sz="900"/>
          </a:p>
        </p:txBody>
      </p:sp>
    </p:spTree>
    <p:custDataLst>
      <p:tags r:id="rId1"/>
    </p:custDataLst>
    <p:extLst>
      <p:ext uri="{BB962C8B-B14F-4D97-AF65-F5344CB8AC3E}">
        <p14:creationId xmlns:p14="http://schemas.microsoft.com/office/powerpoint/2010/main" val="156844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Judgmental Approach?</a:t>
            </a:r>
          </a:p>
          <a:p>
            <a:r>
              <a:rPr lang="en-US" dirty="0"/>
              <a:t>Intellective Approach?</a:t>
            </a:r>
          </a:p>
          <a:p>
            <a:r>
              <a:rPr lang="en-US" dirty="0"/>
              <a:t>Ideal?</a:t>
            </a:r>
          </a:p>
          <a:p>
            <a:r>
              <a:rPr lang="en-US" dirty="0"/>
              <a:t>Reality?</a:t>
            </a:r>
          </a:p>
        </p:txBody>
      </p:sp>
      <p:sp>
        <p:nvSpPr>
          <p:cNvPr id="4" name="Slide Number Placeholder 3"/>
          <p:cNvSpPr>
            <a:spLocks noGrp="1"/>
          </p:cNvSpPr>
          <p:nvPr>
            <p:ph type="sldNum" sz="quarter" idx="12"/>
          </p:nvPr>
        </p:nvSpPr>
        <p:spPr/>
        <p:txBody>
          <a:bodyPr/>
          <a:lstStyle/>
          <a:p>
            <a:fld id="{2066355A-084C-D24E-9AD2-7E4FC41EA627}" type="slidenum">
              <a:rPr lang="en-US" smtClean="0"/>
              <a:pPr/>
              <a:t>29</a:t>
            </a:fld>
            <a:endParaRPr lang="en-US" dirty="0"/>
          </a:p>
        </p:txBody>
      </p:sp>
      <p:sp>
        <p:nvSpPr>
          <p:cNvPr id="7" name="Title 6"/>
          <p:cNvSpPr>
            <a:spLocks noGrp="1"/>
          </p:cNvSpPr>
          <p:nvPr>
            <p:ph type="title"/>
          </p:nvPr>
        </p:nvSpPr>
        <p:spPr/>
        <p:txBody>
          <a:bodyPr/>
          <a:lstStyle/>
          <a:p>
            <a:r>
              <a:rPr lang="en-CA" dirty="0"/>
              <a:t>Decision-making</a:t>
            </a:r>
          </a:p>
        </p:txBody>
      </p:sp>
      <p:pic>
        <p:nvPicPr>
          <p:cNvPr id="6" name="Picture 5">
            <a:extLst>
              <a:ext uri="{FF2B5EF4-FFF2-40B4-BE49-F238E27FC236}">
                <a16:creationId xmlns:a16="http://schemas.microsoft.com/office/drawing/2014/main" id="{984191DC-7EC5-4876-8C2B-C963E281E98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739280" y="2149610"/>
            <a:ext cx="4927600" cy="3924300"/>
          </a:xfrm>
          <a:prstGeom prst="rect">
            <a:avLst/>
          </a:prstGeom>
        </p:spPr>
      </p:pic>
      <p:sp>
        <p:nvSpPr>
          <p:cNvPr id="8" name="TextBox 7">
            <a:extLst>
              <a:ext uri="{FF2B5EF4-FFF2-40B4-BE49-F238E27FC236}">
                <a16:creationId xmlns:a16="http://schemas.microsoft.com/office/drawing/2014/main" id="{F89CA756-D4C0-4BDA-9D5B-7915ED52081D}"/>
              </a:ext>
            </a:extLst>
          </p:cNvPr>
          <p:cNvSpPr txBox="1"/>
          <p:nvPr/>
        </p:nvSpPr>
        <p:spPr>
          <a:xfrm>
            <a:off x="8204200" y="6146161"/>
            <a:ext cx="4927600" cy="230832"/>
          </a:xfrm>
          <a:prstGeom prst="rect">
            <a:avLst/>
          </a:prstGeom>
          <a:noFill/>
        </p:spPr>
        <p:txBody>
          <a:bodyPr wrap="square" rtlCol="0">
            <a:spAutoFit/>
          </a:bodyPr>
          <a:lstStyle/>
          <a:p>
            <a:r>
              <a:rPr lang="en-US" sz="900">
                <a:hlinkClick r:id="rId5" tooltip="http://aliem.com/making-your-match-rank-list"/>
              </a:rPr>
              <a:t>This Photo</a:t>
            </a:r>
            <a:r>
              <a:rPr lang="en-US" sz="900"/>
              <a:t> by Unknown Author is licensed under </a:t>
            </a:r>
            <a:r>
              <a:rPr lang="en-US" sz="900">
                <a:hlinkClick r:id="rId6" tooltip="https://creativecommons.org/licenses/by-nc-nd/3.0/"/>
              </a:rPr>
              <a:t>CC BY-NC-ND</a:t>
            </a:r>
            <a:endParaRPr lang="en-US" sz="900"/>
          </a:p>
        </p:txBody>
      </p:sp>
    </p:spTree>
    <p:custDataLst>
      <p:tags r:id="rId1"/>
    </p:custDataLst>
    <p:extLst>
      <p:ext uri="{BB962C8B-B14F-4D97-AF65-F5344CB8AC3E}">
        <p14:creationId xmlns:p14="http://schemas.microsoft.com/office/powerpoint/2010/main" val="2499020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Disclosure</a:t>
            </a:r>
          </a:p>
        </p:txBody>
      </p:sp>
      <p:sp>
        <p:nvSpPr>
          <p:cNvPr id="2" name="Text Placeholder 1"/>
          <p:cNvSpPr>
            <a:spLocks noGrp="1"/>
          </p:cNvSpPr>
          <p:nvPr>
            <p:ph idx="1"/>
          </p:nvPr>
        </p:nvSpPr>
        <p:spPr/>
        <p:txBody>
          <a:bodyPr>
            <a:normAutofit/>
          </a:bodyPr>
          <a:lstStyle/>
          <a:p>
            <a:pPr>
              <a:lnSpc>
                <a:spcPct val="120000"/>
              </a:lnSpc>
            </a:pPr>
            <a:r>
              <a:rPr lang="en-US" dirty="0"/>
              <a:t>We do not have an affiliation (financial or otherwise) with a pharmaceutical, medical device or communications organization.</a:t>
            </a:r>
          </a:p>
        </p:txBody>
      </p:sp>
      <p:sp>
        <p:nvSpPr>
          <p:cNvPr id="4" name="Slide Number Placeholder 3"/>
          <p:cNvSpPr>
            <a:spLocks noGrp="1"/>
          </p:cNvSpPr>
          <p:nvPr>
            <p:ph type="sldNum" sz="quarter" idx="12"/>
          </p:nvPr>
        </p:nvSpPr>
        <p:spPr/>
        <p:txBody>
          <a:bodyPr/>
          <a:lstStyle/>
          <a:p>
            <a:fld id="{2066355A-084C-D24E-9AD2-7E4FC41EA627}" type="slidenum">
              <a:rPr lang="en-US" smtClean="0"/>
              <a:pPr/>
              <a:t>3</a:t>
            </a:fld>
            <a:endParaRPr lang="en-US" dirty="0"/>
          </a:p>
        </p:txBody>
      </p:sp>
    </p:spTree>
    <p:custDataLst>
      <p:tags r:id="rId1"/>
    </p:custDataLst>
    <p:extLst>
      <p:ext uri="{BB962C8B-B14F-4D97-AF65-F5344CB8AC3E}">
        <p14:creationId xmlns:p14="http://schemas.microsoft.com/office/powerpoint/2010/main" val="3644636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4C77-DD68-4A18-8BB7-59029D830A0C}"/>
              </a:ext>
            </a:extLst>
          </p:cNvPr>
          <p:cNvSpPr>
            <a:spLocks noGrp="1"/>
          </p:cNvSpPr>
          <p:nvPr>
            <p:ph type="title"/>
          </p:nvPr>
        </p:nvSpPr>
        <p:spPr/>
        <p:txBody>
          <a:bodyPr>
            <a:normAutofit/>
          </a:bodyPr>
          <a:lstStyle/>
          <a:p>
            <a:r>
              <a:rPr lang="en-US" dirty="0"/>
              <a:t>Monitor for cognitive biases</a:t>
            </a:r>
          </a:p>
        </p:txBody>
      </p:sp>
      <p:sp>
        <p:nvSpPr>
          <p:cNvPr id="4" name="Content Placeholder 2">
            <a:extLst>
              <a:ext uri="{FF2B5EF4-FFF2-40B4-BE49-F238E27FC236}">
                <a16:creationId xmlns:a16="http://schemas.microsoft.com/office/drawing/2014/main" id="{81EA94B0-4B18-4F78-A75E-0777F8B2D88E}"/>
              </a:ext>
            </a:extLst>
          </p:cNvPr>
          <p:cNvSpPr>
            <a:spLocks noGrp="1"/>
          </p:cNvSpPr>
          <p:nvPr>
            <p:ph idx="1"/>
          </p:nvPr>
        </p:nvSpPr>
        <p:spPr/>
        <p:txBody>
          <a:bodyPr>
            <a:normAutofit fontScale="92500" lnSpcReduction="20000"/>
          </a:bodyPr>
          <a:lstStyle/>
          <a:p>
            <a:r>
              <a:rPr lang="en-US" dirty="0"/>
              <a:t>Anchoring</a:t>
            </a:r>
          </a:p>
          <a:p>
            <a:r>
              <a:rPr lang="en-US" dirty="0"/>
              <a:t>Availability</a:t>
            </a:r>
          </a:p>
          <a:p>
            <a:r>
              <a:rPr lang="en-US" dirty="0"/>
              <a:t>Bandwagon</a:t>
            </a:r>
          </a:p>
          <a:p>
            <a:r>
              <a:rPr lang="en-US" dirty="0"/>
              <a:t>Confirmation</a:t>
            </a:r>
          </a:p>
          <a:p>
            <a:r>
              <a:rPr lang="en-US" dirty="0"/>
              <a:t>Framing Effect</a:t>
            </a:r>
          </a:p>
          <a:p>
            <a:r>
              <a:rPr lang="en-US" dirty="0"/>
              <a:t>Group Think</a:t>
            </a:r>
          </a:p>
          <a:p>
            <a:r>
              <a:rPr lang="en-US" dirty="0"/>
              <a:t>Overconfidence</a:t>
            </a:r>
          </a:p>
          <a:p>
            <a:r>
              <a:rPr lang="en-US" dirty="0"/>
              <a:t>Reliance on gist</a:t>
            </a:r>
          </a:p>
          <a:p>
            <a:r>
              <a:rPr lang="en-US" dirty="0"/>
              <a:t>Selection</a:t>
            </a:r>
          </a:p>
          <a:p>
            <a:endParaRPr lang="en-US" dirty="0"/>
          </a:p>
        </p:txBody>
      </p:sp>
      <p:sp>
        <p:nvSpPr>
          <p:cNvPr id="3" name="TextBox 2">
            <a:extLst>
              <a:ext uri="{FF2B5EF4-FFF2-40B4-BE49-F238E27FC236}">
                <a16:creationId xmlns:a16="http://schemas.microsoft.com/office/drawing/2014/main" id="{544F0A13-4C64-4A9D-AE00-6335B5CE0F01}"/>
              </a:ext>
            </a:extLst>
          </p:cNvPr>
          <p:cNvSpPr txBox="1"/>
          <p:nvPr/>
        </p:nvSpPr>
        <p:spPr>
          <a:xfrm>
            <a:off x="1637377" y="6233828"/>
            <a:ext cx="7854163" cy="338550"/>
          </a:xfrm>
          <a:prstGeom prst="rect">
            <a:avLst/>
          </a:prstGeom>
          <a:noFill/>
        </p:spPr>
        <p:txBody>
          <a:bodyPr wrap="square" lIns="121917" tIns="60958" rIns="121917" bIns="60958" rtlCol="0">
            <a:spAutoFit/>
          </a:bodyPr>
          <a:lstStyle/>
          <a:p>
            <a:r>
              <a:rPr lang="en-US" sz="1400" dirty="0"/>
              <a:t>Dickey CC. Cognitive Demands and Bias: Challenges Facing Clinical Competency Committees. JGME. 2017</a:t>
            </a:r>
          </a:p>
        </p:txBody>
      </p:sp>
      <p:pic>
        <p:nvPicPr>
          <p:cNvPr id="7" name="Picture 6">
            <a:extLst>
              <a:ext uri="{FF2B5EF4-FFF2-40B4-BE49-F238E27FC236}">
                <a16:creationId xmlns:a16="http://schemas.microsoft.com/office/drawing/2014/main" id="{C4E8B833-8B39-4B1A-ABA6-A79E70D7879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651500" y="1768760"/>
            <a:ext cx="5702300" cy="3390900"/>
          </a:xfrm>
          <a:prstGeom prst="rect">
            <a:avLst/>
          </a:prstGeom>
        </p:spPr>
      </p:pic>
      <p:sp>
        <p:nvSpPr>
          <p:cNvPr id="8" name="TextBox 7">
            <a:extLst>
              <a:ext uri="{FF2B5EF4-FFF2-40B4-BE49-F238E27FC236}">
                <a16:creationId xmlns:a16="http://schemas.microsoft.com/office/drawing/2014/main" id="{4D02D7E7-2C58-4F30-A62E-8808F0E7E6CB}"/>
              </a:ext>
            </a:extLst>
          </p:cNvPr>
          <p:cNvSpPr txBox="1"/>
          <p:nvPr/>
        </p:nvSpPr>
        <p:spPr>
          <a:xfrm>
            <a:off x="5651500" y="5159660"/>
            <a:ext cx="5702300" cy="230832"/>
          </a:xfrm>
          <a:prstGeom prst="rect">
            <a:avLst/>
          </a:prstGeom>
          <a:noFill/>
        </p:spPr>
        <p:txBody>
          <a:bodyPr wrap="square" rtlCol="0">
            <a:spAutoFit/>
          </a:bodyPr>
          <a:lstStyle/>
          <a:p>
            <a:r>
              <a:rPr lang="en-US" sz="900">
                <a:hlinkClick r:id="rId5" tooltip="http://level343.com/2016/04/11/marketing-just-another-word-manipulation/"/>
              </a:rPr>
              <a:t>This Photo</a:t>
            </a:r>
            <a:r>
              <a:rPr lang="en-US" sz="900"/>
              <a:t> by Unknown Author is licensed under </a:t>
            </a:r>
            <a:r>
              <a:rPr lang="en-US" sz="900">
                <a:hlinkClick r:id="rId6" tooltip="https://creativecommons.org/licenses/by-nc-nd/3.0/"/>
              </a:rPr>
              <a:t>CC BY-NC-ND</a:t>
            </a:r>
            <a:endParaRPr lang="en-US" sz="900"/>
          </a:p>
        </p:txBody>
      </p:sp>
    </p:spTree>
    <p:custDataLst>
      <p:tags r:id="rId1"/>
    </p:custDataLst>
    <p:extLst>
      <p:ext uri="{BB962C8B-B14F-4D97-AF65-F5344CB8AC3E}">
        <p14:creationId xmlns:p14="http://schemas.microsoft.com/office/powerpoint/2010/main" val="267575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Functioning</a:t>
            </a:r>
          </a:p>
        </p:txBody>
      </p:sp>
      <p:sp>
        <p:nvSpPr>
          <p:cNvPr id="4" name="Slide Number Placeholder 3"/>
          <p:cNvSpPr>
            <a:spLocks noGrp="1"/>
          </p:cNvSpPr>
          <p:nvPr>
            <p:ph type="sldNum" sz="quarter" idx="12"/>
          </p:nvPr>
        </p:nvSpPr>
        <p:spPr/>
        <p:txBody>
          <a:bodyPr/>
          <a:lstStyle/>
          <a:p>
            <a:fld id="{2066355A-084C-D24E-9AD2-7E4FC41EA627}" type="slidenum">
              <a:rPr lang="en-US" smtClean="0"/>
              <a:pPr/>
              <a:t>31</a:t>
            </a:fld>
            <a:endParaRPr lang="en-US" dirty="0"/>
          </a:p>
        </p:txBody>
      </p:sp>
      <p:pic>
        <p:nvPicPr>
          <p:cNvPr id="10" name="Picture 9">
            <a:extLst>
              <a:ext uri="{FF2B5EF4-FFF2-40B4-BE49-F238E27FC236}">
                <a16:creationId xmlns:a16="http://schemas.microsoft.com/office/drawing/2014/main" id="{4FED07DD-7A12-44EF-89F0-A9FBC9BCBDE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3821" y="2535485"/>
            <a:ext cx="3277782" cy="2614031"/>
          </a:xfrm>
          <a:prstGeom prst="rect">
            <a:avLst/>
          </a:prstGeom>
        </p:spPr>
      </p:pic>
      <p:sp>
        <p:nvSpPr>
          <p:cNvPr id="11" name="TextBox 10">
            <a:extLst>
              <a:ext uri="{FF2B5EF4-FFF2-40B4-BE49-F238E27FC236}">
                <a16:creationId xmlns:a16="http://schemas.microsoft.com/office/drawing/2014/main" id="{9241D2D4-69E9-4846-8CD8-3DACCF5B0B3F}"/>
              </a:ext>
            </a:extLst>
          </p:cNvPr>
          <p:cNvSpPr txBox="1"/>
          <p:nvPr/>
        </p:nvSpPr>
        <p:spPr>
          <a:xfrm>
            <a:off x="1112081" y="5240931"/>
            <a:ext cx="3810000" cy="230832"/>
          </a:xfrm>
          <a:prstGeom prst="rect">
            <a:avLst/>
          </a:prstGeom>
          <a:noFill/>
        </p:spPr>
        <p:txBody>
          <a:bodyPr wrap="square" rtlCol="0">
            <a:spAutoFit/>
          </a:bodyPr>
          <a:lstStyle/>
          <a:p>
            <a:r>
              <a:rPr lang="en-US" sz="900">
                <a:hlinkClick r:id="rId5" tooltip="http://investigacao-filosofica.blogspot.com/2012/03/essay-prize-in-informal-logiccritical.html"/>
              </a:rPr>
              <a:t>This Photo</a:t>
            </a:r>
            <a:r>
              <a:rPr lang="en-US" sz="900"/>
              <a:t> by Unknown Author is licensed under </a:t>
            </a:r>
            <a:r>
              <a:rPr lang="en-US" sz="900">
                <a:hlinkClick r:id="rId6" tooltip="https://creativecommons.org/licenses/by-nc-nd/3.0/"/>
              </a:rPr>
              <a:t>CC BY-NC-ND</a:t>
            </a:r>
            <a:endParaRPr lang="en-US" sz="900"/>
          </a:p>
        </p:txBody>
      </p:sp>
      <p:pic>
        <p:nvPicPr>
          <p:cNvPr id="16" name="Picture 15">
            <a:extLst>
              <a:ext uri="{FF2B5EF4-FFF2-40B4-BE49-F238E27FC236}">
                <a16:creationId xmlns:a16="http://schemas.microsoft.com/office/drawing/2014/main" id="{CF396CAA-FCBD-4129-8A8B-7351EEDFAD55}"/>
              </a:ext>
            </a:extLst>
          </p:cNvPr>
          <p:cNvPicPr>
            <a:picLocks noChangeAspect="1"/>
          </p:cNvPicPr>
          <p:nvPr/>
        </p:nvPicPr>
        <p:blipFill>
          <a:blip r:embed="rId7"/>
          <a:stretch>
            <a:fillRect/>
          </a:stretch>
        </p:blipFill>
        <p:spPr>
          <a:xfrm>
            <a:off x="5570880" y="1761392"/>
            <a:ext cx="6096000" cy="3524250"/>
          </a:xfrm>
          <a:prstGeom prst="rect">
            <a:avLst/>
          </a:prstGeom>
        </p:spPr>
      </p:pic>
      <p:sp>
        <p:nvSpPr>
          <p:cNvPr id="17" name="TextBox 16">
            <a:extLst>
              <a:ext uri="{FF2B5EF4-FFF2-40B4-BE49-F238E27FC236}">
                <a16:creationId xmlns:a16="http://schemas.microsoft.com/office/drawing/2014/main" id="{B6C673F3-57AE-4C18-8453-CFA5344A71AC}"/>
              </a:ext>
            </a:extLst>
          </p:cNvPr>
          <p:cNvSpPr txBox="1"/>
          <p:nvPr/>
        </p:nvSpPr>
        <p:spPr>
          <a:xfrm>
            <a:off x="7876674" y="1926926"/>
            <a:ext cx="2470484" cy="954107"/>
          </a:xfrm>
          <a:prstGeom prst="rect">
            <a:avLst/>
          </a:prstGeom>
          <a:noFill/>
        </p:spPr>
        <p:txBody>
          <a:bodyPr wrap="square" rtlCol="0">
            <a:spAutoFit/>
          </a:bodyPr>
          <a:lstStyle/>
          <a:p>
            <a:pPr algn="ctr"/>
            <a:r>
              <a:rPr lang="en-US" sz="2800" dirty="0"/>
              <a:t>So, do we agree?</a:t>
            </a:r>
          </a:p>
        </p:txBody>
      </p:sp>
      <p:sp>
        <p:nvSpPr>
          <p:cNvPr id="18" name="TextBox 17">
            <a:extLst>
              <a:ext uri="{FF2B5EF4-FFF2-40B4-BE49-F238E27FC236}">
                <a16:creationId xmlns:a16="http://schemas.microsoft.com/office/drawing/2014/main" id="{170752AB-B5ED-4E59-BA05-1D72BF92F519}"/>
              </a:ext>
            </a:extLst>
          </p:cNvPr>
          <p:cNvSpPr txBox="1"/>
          <p:nvPr/>
        </p:nvSpPr>
        <p:spPr>
          <a:xfrm>
            <a:off x="5499873" y="2392215"/>
            <a:ext cx="2470484" cy="707886"/>
          </a:xfrm>
          <a:prstGeom prst="rect">
            <a:avLst/>
          </a:prstGeom>
          <a:noFill/>
        </p:spPr>
        <p:txBody>
          <a:bodyPr wrap="square" rtlCol="0">
            <a:spAutoFit/>
          </a:bodyPr>
          <a:lstStyle/>
          <a:p>
            <a:pPr algn="ctr"/>
            <a:r>
              <a:rPr lang="en-US" sz="4000" b="1" dirty="0"/>
              <a:t>Yes!</a:t>
            </a:r>
          </a:p>
        </p:txBody>
      </p:sp>
      <p:sp>
        <p:nvSpPr>
          <p:cNvPr id="19" name="TextBox 18">
            <a:extLst>
              <a:ext uri="{FF2B5EF4-FFF2-40B4-BE49-F238E27FC236}">
                <a16:creationId xmlns:a16="http://schemas.microsoft.com/office/drawing/2014/main" id="{28085C3F-B719-46B5-B598-4E8279DFDA11}"/>
              </a:ext>
            </a:extLst>
          </p:cNvPr>
          <p:cNvSpPr txBox="1"/>
          <p:nvPr/>
        </p:nvSpPr>
        <p:spPr>
          <a:xfrm>
            <a:off x="9475951" y="2403980"/>
            <a:ext cx="2470484" cy="707886"/>
          </a:xfrm>
          <a:prstGeom prst="rect">
            <a:avLst/>
          </a:prstGeom>
          <a:noFill/>
        </p:spPr>
        <p:txBody>
          <a:bodyPr wrap="square" rtlCol="0">
            <a:spAutoFit/>
          </a:bodyPr>
          <a:lstStyle/>
          <a:p>
            <a:pPr algn="ctr"/>
            <a:r>
              <a:rPr lang="en-US" sz="4000" b="1" dirty="0"/>
              <a:t>Yes!</a:t>
            </a:r>
          </a:p>
        </p:txBody>
      </p:sp>
    </p:spTree>
    <p:custDataLst>
      <p:tags r:id="rId1"/>
    </p:custDataLst>
    <p:extLst>
      <p:ext uri="{BB962C8B-B14F-4D97-AF65-F5344CB8AC3E}">
        <p14:creationId xmlns:p14="http://schemas.microsoft.com/office/powerpoint/2010/main" val="4261208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981A8-1448-40F8-8A78-5BD4F632665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643202" y="1268289"/>
            <a:ext cx="4905596" cy="5264542"/>
          </a:xfrm>
          <a:prstGeom prst="rect">
            <a:avLst/>
          </a:prstGeom>
        </p:spPr>
      </p:pic>
      <p:sp>
        <p:nvSpPr>
          <p:cNvPr id="7" name="TextBox 6">
            <a:extLst>
              <a:ext uri="{FF2B5EF4-FFF2-40B4-BE49-F238E27FC236}">
                <a16:creationId xmlns:a16="http://schemas.microsoft.com/office/drawing/2014/main" id="{68587F2E-0534-4AB0-A46C-0F482370D107}"/>
              </a:ext>
            </a:extLst>
          </p:cNvPr>
          <p:cNvSpPr txBox="1"/>
          <p:nvPr/>
        </p:nvSpPr>
        <p:spPr>
          <a:xfrm>
            <a:off x="4783835" y="6041088"/>
            <a:ext cx="3525975" cy="230832"/>
          </a:xfrm>
          <a:prstGeom prst="rect">
            <a:avLst/>
          </a:prstGeom>
          <a:noFill/>
        </p:spPr>
        <p:txBody>
          <a:bodyPr wrap="square" rtlCol="0">
            <a:spAutoFit/>
          </a:bodyPr>
          <a:lstStyle/>
          <a:p>
            <a:r>
              <a:rPr lang="en-US" sz="900" dirty="0">
                <a:hlinkClick r:id="rId5" tooltip="https://laymanointing.wordpress.com/2014/11/07/four-days-late-but-hes-still-on-time/"/>
              </a:rPr>
              <a:t>This Photo</a:t>
            </a:r>
            <a:r>
              <a:rPr lang="en-US" sz="900" dirty="0"/>
              <a:t> by Unknown Author is licensed under </a:t>
            </a:r>
            <a:r>
              <a:rPr lang="en-US" sz="900" dirty="0">
                <a:hlinkClick r:id="rId6" tooltip="https://creativecommons.org/licenses/by-nc-nd/3.0/"/>
              </a:rPr>
              <a:t>CC BY-NC-ND</a:t>
            </a:r>
            <a:endParaRPr lang="en-US" sz="900" dirty="0"/>
          </a:p>
        </p:txBody>
      </p:sp>
      <p:sp>
        <p:nvSpPr>
          <p:cNvPr id="2" name="Title 1"/>
          <p:cNvSpPr>
            <a:spLocks noGrp="1"/>
          </p:cNvSpPr>
          <p:nvPr>
            <p:ph type="title"/>
          </p:nvPr>
        </p:nvSpPr>
        <p:spPr/>
        <p:txBody>
          <a:bodyPr/>
          <a:lstStyle/>
          <a:p>
            <a:r>
              <a:rPr lang="en-US" dirty="0"/>
              <a:t>Time pressures</a:t>
            </a:r>
          </a:p>
        </p:txBody>
      </p:sp>
      <p:sp>
        <p:nvSpPr>
          <p:cNvPr id="4" name="Slide Number Placeholder 3"/>
          <p:cNvSpPr>
            <a:spLocks noGrp="1"/>
          </p:cNvSpPr>
          <p:nvPr>
            <p:ph type="sldNum" sz="quarter" idx="12"/>
          </p:nvPr>
        </p:nvSpPr>
        <p:spPr/>
        <p:txBody>
          <a:bodyPr/>
          <a:lstStyle/>
          <a:p>
            <a:fld id="{2066355A-084C-D24E-9AD2-7E4FC41EA627}" type="slidenum">
              <a:rPr lang="en-US" smtClean="0"/>
              <a:pPr/>
              <a:t>32</a:t>
            </a:fld>
            <a:endParaRPr lang="en-US" dirty="0"/>
          </a:p>
        </p:txBody>
      </p:sp>
    </p:spTree>
    <p:custDataLst>
      <p:tags r:id="rId1"/>
    </p:custDataLst>
    <p:extLst>
      <p:ext uri="{BB962C8B-B14F-4D97-AF65-F5344CB8AC3E}">
        <p14:creationId xmlns:p14="http://schemas.microsoft.com/office/powerpoint/2010/main" val="3779280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F6D43F-E007-4EB2-B66D-48956AD04F9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15545" y="1483679"/>
            <a:ext cx="6064417" cy="3890642"/>
          </a:xfrm>
          <a:prstGeom prst="rect">
            <a:avLst/>
          </a:prstGeom>
        </p:spPr>
      </p:pic>
      <p:sp>
        <p:nvSpPr>
          <p:cNvPr id="2" name="Title 1"/>
          <p:cNvSpPr>
            <a:spLocks noGrp="1"/>
          </p:cNvSpPr>
          <p:nvPr>
            <p:ph type="title"/>
          </p:nvPr>
        </p:nvSpPr>
        <p:spPr/>
        <p:txBody>
          <a:bodyPr/>
          <a:lstStyle/>
          <a:p>
            <a:r>
              <a:rPr lang="en-US" dirty="0"/>
              <a:t>Leadership</a:t>
            </a:r>
          </a:p>
        </p:txBody>
      </p:sp>
      <p:sp>
        <p:nvSpPr>
          <p:cNvPr id="3" name="Content Placeholder 2"/>
          <p:cNvSpPr>
            <a:spLocks noGrp="1"/>
          </p:cNvSpPr>
          <p:nvPr>
            <p:ph idx="1"/>
          </p:nvPr>
        </p:nvSpPr>
        <p:spPr/>
        <p:txBody>
          <a:bodyPr>
            <a:normAutofit/>
          </a:bodyPr>
          <a:lstStyle/>
          <a:p>
            <a:r>
              <a:rPr lang="en-US" dirty="0"/>
              <a:t>Ensure group functions well</a:t>
            </a:r>
          </a:p>
          <a:p>
            <a:r>
              <a:rPr lang="en-US" dirty="0"/>
              <a:t>Process content expert</a:t>
            </a:r>
          </a:p>
          <a:p>
            <a:r>
              <a:rPr lang="en-US" dirty="0"/>
              <a:t>Someone people will follow</a:t>
            </a:r>
          </a:p>
          <a:p>
            <a:pPr marL="0" indent="0">
              <a:buNone/>
            </a:pPr>
            <a:endParaRPr lang="en-US" dirty="0"/>
          </a:p>
          <a:p>
            <a:pPr marL="0" indent="0">
              <a:buNone/>
            </a:pPr>
            <a:r>
              <a:rPr lang="en-US" dirty="0"/>
              <a:t>But</a:t>
            </a:r>
            <a:r>
              <a:rPr lang="is-IS" dirty="0"/>
              <a:t>…</a:t>
            </a:r>
          </a:p>
          <a:p>
            <a:endParaRPr lang="is-IS" dirty="0"/>
          </a:p>
          <a:p>
            <a:r>
              <a:rPr lang="is-IS" dirty="0"/>
              <a:t>Not someone who will dominate conversation (intentionally or not!)</a:t>
            </a:r>
            <a:endParaRPr lang="en-US" dirty="0"/>
          </a:p>
          <a:p>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33</a:t>
            </a:fld>
            <a:endParaRPr lang="en-US" dirty="0"/>
          </a:p>
        </p:txBody>
      </p:sp>
      <p:sp>
        <p:nvSpPr>
          <p:cNvPr id="8" name="TextBox 7">
            <a:extLst>
              <a:ext uri="{FF2B5EF4-FFF2-40B4-BE49-F238E27FC236}">
                <a16:creationId xmlns:a16="http://schemas.microsoft.com/office/drawing/2014/main" id="{36335C41-619B-45D3-B5B4-60E96AB8693F}"/>
              </a:ext>
            </a:extLst>
          </p:cNvPr>
          <p:cNvSpPr txBox="1"/>
          <p:nvPr/>
        </p:nvSpPr>
        <p:spPr>
          <a:xfrm>
            <a:off x="7667625" y="4882678"/>
            <a:ext cx="4171950" cy="230832"/>
          </a:xfrm>
          <a:prstGeom prst="rect">
            <a:avLst/>
          </a:prstGeom>
          <a:noFill/>
        </p:spPr>
        <p:txBody>
          <a:bodyPr wrap="square" rtlCol="0">
            <a:spAutoFit/>
          </a:bodyPr>
          <a:lstStyle/>
          <a:p>
            <a:r>
              <a:rPr lang="en-US" sz="900">
                <a:hlinkClick r:id="rId5" tooltip="http://missbsresources.com/18-teaching-and-learning/77-leadership-what-it-means-to-me"/>
              </a:rPr>
              <a:t>This Photo</a:t>
            </a:r>
            <a:r>
              <a:rPr lang="en-US" sz="900"/>
              <a:t> by Unknown Author is licensed under </a:t>
            </a:r>
            <a:r>
              <a:rPr lang="en-US" sz="900">
                <a:hlinkClick r:id="rId6" tooltip="https://creativecommons.org/licenses/by-nc-nd/3.0/"/>
              </a:rPr>
              <a:t>CC BY-NC-ND</a:t>
            </a:r>
            <a:endParaRPr lang="en-US" sz="900"/>
          </a:p>
        </p:txBody>
      </p:sp>
    </p:spTree>
    <p:custDataLst>
      <p:tags r:id="rId1"/>
    </p:custDataLst>
    <p:extLst>
      <p:ext uri="{BB962C8B-B14F-4D97-AF65-F5344CB8AC3E}">
        <p14:creationId xmlns:p14="http://schemas.microsoft.com/office/powerpoint/2010/main" val="2944059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4FE04-0223-4E63-B1DC-5DDC4DFC047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837473B0-CC2E-450A-ABE3-18F120FF3D39}">
                <a1611:picAttrSrcUrl xmlns:a1611="http://schemas.microsoft.com/office/drawing/2016/11/main" r:id="rId6"/>
              </a:ext>
            </a:extLst>
          </a:blip>
          <a:stretch>
            <a:fillRect/>
          </a:stretch>
        </p:blipFill>
        <p:spPr>
          <a:xfrm>
            <a:off x="0" y="0"/>
            <a:ext cx="12192000" cy="6858000"/>
          </a:xfrm>
          <a:prstGeom prst="rect">
            <a:avLst/>
          </a:prstGeom>
        </p:spPr>
      </p:pic>
      <p:sp>
        <p:nvSpPr>
          <p:cNvPr id="4" name="Slide Number Placeholder 3"/>
          <p:cNvSpPr>
            <a:spLocks noGrp="1"/>
          </p:cNvSpPr>
          <p:nvPr>
            <p:ph type="sldNum" sz="quarter" idx="10"/>
          </p:nvPr>
        </p:nvSpPr>
        <p:spPr/>
        <p:txBody>
          <a:bodyPr/>
          <a:lstStyle/>
          <a:p>
            <a:fld id="{2066355A-084C-D24E-9AD2-7E4FC41EA627}" type="slidenum">
              <a:rPr lang="en-US" smtClean="0"/>
              <a:pPr/>
              <a:t>34</a:t>
            </a:fld>
            <a:endParaRPr lang="en-US" dirty="0"/>
          </a:p>
        </p:txBody>
      </p:sp>
      <p:sp>
        <p:nvSpPr>
          <p:cNvPr id="5" name="TextBox 4">
            <a:extLst>
              <a:ext uri="{FF2B5EF4-FFF2-40B4-BE49-F238E27FC236}">
                <a16:creationId xmlns:a16="http://schemas.microsoft.com/office/drawing/2014/main" id="{22E18DD7-094D-4837-B699-C4DB99821162}"/>
              </a:ext>
            </a:extLst>
          </p:cNvPr>
          <p:cNvSpPr txBox="1"/>
          <p:nvPr/>
        </p:nvSpPr>
        <p:spPr>
          <a:xfrm>
            <a:off x="2614863" y="1892494"/>
            <a:ext cx="6962274" cy="3724096"/>
          </a:xfrm>
          <a:prstGeom prst="rect">
            <a:avLst/>
          </a:prstGeom>
          <a:noFill/>
        </p:spPr>
        <p:txBody>
          <a:bodyPr wrap="square" rtlCol="0">
            <a:spAutoFit/>
          </a:bodyPr>
          <a:lstStyle/>
          <a:p>
            <a:r>
              <a:rPr lang="is-IS" sz="5400" b="1" dirty="0">
                <a:solidFill>
                  <a:schemeClr val="bg1"/>
                </a:solidFill>
              </a:rPr>
              <a:t>Every virtue is a mean between two extremes, each of which is a vice.</a:t>
            </a:r>
          </a:p>
          <a:p>
            <a:pPr algn="ctr"/>
            <a:r>
              <a:rPr lang="is-IS" sz="2000" b="1" dirty="0">
                <a:solidFill>
                  <a:schemeClr val="bg1"/>
                </a:solidFill>
              </a:rPr>
              <a:t>- Aristotle</a:t>
            </a:r>
          </a:p>
          <a:p>
            <a:endParaRPr lang="en-US" sz="5400" b="1" dirty="0">
              <a:solidFill>
                <a:schemeClr val="bg1"/>
              </a:solidFill>
            </a:endParaRPr>
          </a:p>
        </p:txBody>
      </p:sp>
    </p:spTree>
    <p:custDataLst>
      <p:tags r:id="rId1"/>
    </p:custDataLst>
    <p:extLst>
      <p:ext uri="{BB962C8B-B14F-4D97-AF65-F5344CB8AC3E}">
        <p14:creationId xmlns:p14="http://schemas.microsoft.com/office/powerpoint/2010/main" val="1588336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99E7-0CC2-4CD0-81B7-1DEB3C47C153}"/>
              </a:ext>
            </a:extLst>
          </p:cNvPr>
          <p:cNvSpPr>
            <a:spLocks noGrp="1"/>
          </p:cNvSpPr>
          <p:nvPr>
            <p:ph type="title"/>
          </p:nvPr>
        </p:nvSpPr>
        <p:spPr/>
        <p:txBody>
          <a:bodyPr/>
          <a:lstStyle/>
          <a:p>
            <a:r>
              <a:rPr lang="en-US" dirty="0"/>
              <a:t>Case Practice # 2</a:t>
            </a:r>
          </a:p>
        </p:txBody>
      </p:sp>
      <p:sp>
        <p:nvSpPr>
          <p:cNvPr id="3" name="TextBox 2">
            <a:extLst>
              <a:ext uri="{FF2B5EF4-FFF2-40B4-BE49-F238E27FC236}">
                <a16:creationId xmlns:a16="http://schemas.microsoft.com/office/drawing/2014/main" id="{881D1C9E-194E-4D2A-92B9-71C44C28893A}"/>
              </a:ext>
            </a:extLst>
          </p:cNvPr>
          <p:cNvSpPr txBox="1"/>
          <p:nvPr/>
        </p:nvSpPr>
        <p:spPr>
          <a:xfrm>
            <a:off x="2577988" y="5814486"/>
            <a:ext cx="7036023" cy="400105"/>
          </a:xfrm>
          <a:prstGeom prst="rect">
            <a:avLst/>
          </a:prstGeom>
          <a:noFill/>
        </p:spPr>
        <p:txBody>
          <a:bodyPr wrap="none" lIns="121917" tIns="60958" rIns="121917" bIns="60958" rtlCol="0">
            <a:spAutoFit/>
          </a:bodyPr>
          <a:lstStyle/>
          <a:p>
            <a:r>
              <a:rPr lang="en-US" dirty="0">
                <a:solidFill>
                  <a:srgbClr val="3485AF"/>
                </a:solidFill>
              </a:rPr>
              <a:t>http://www.royalcollege.ca/mssites/casescenarios_en/story_html5.html</a:t>
            </a:r>
          </a:p>
        </p:txBody>
      </p:sp>
      <p:pic>
        <p:nvPicPr>
          <p:cNvPr id="6" name="Picture 5">
            <a:extLst>
              <a:ext uri="{FF2B5EF4-FFF2-40B4-BE49-F238E27FC236}">
                <a16:creationId xmlns:a16="http://schemas.microsoft.com/office/drawing/2014/main" id="{A8B09E97-8AC3-4327-91FA-E34C5DEBBB5F}"/>
              </a:ext>
            </a:extLst>
          </p:cNvPr>
          <p:cNvPicPr/>
          <p:nvPr/>
        </p:nvPicPr>
        <p:blipFill>
          <a:blip r:embed="rId4"/>
          <a:stretch>
            <a:fillRect/>
          </a:stretch>
        </p:blipFill>
        <p:spPr>
          <a:xfrm>
            <a:off x="10348388" y="4748772"/>
            <a:ext cx="1281853" cy="1265767"/>
          </a:xfrm>
          <a:prstGeom prst="rect">
            <a:avLst/>
          </a:prstGeom>
        </p:spPr>
      </p:pic>
      <p:pic>
        <p:nvPicPr>
          <p:cNvPr id="8" name="Picture 7">
            <a:extLst>
              <a:ext uri="{FF2B5EF4-FFF2-40B4-BE49-F238E27FC236}">
                <a16:creationId xmlns:a16="http://schemas.microsoft.com/office/drawing/2014/main" id="{6E465770-E88C-48CF-8DB2-D906742440D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02056" y="1589549"/>
            <a:ext cx="6197878" cy="4201951"/>
          </a:xfrm>
          <a:prstGeom prst="rect">
            <a:avLst/>
          </a:prstGeom>
        </p:spPr>
      </p:pic>
      <p:sp>
        <p:nvSpPr>
          <p:cNvPr id="10" name="TextBox 9">
            <a:extLst>
              <a:ext uri="{FF2B5EF4-FFF2-40B4-BE49-F238E27FC236}">
                <a16:creationId xmlns:a16="http://schemas.microsoft.com/office/drawing/2014/main" id="{AF216A37-DACB-4163-BDB7-5319E18F7803}"/>
              </a:ext>
            </a:extLst>
          </p:cNvPr>
          <p:cNvSpPr txBox="1"/>
          <p:nvPr/>
        </p:nvSpPr>
        <p:spPr>
          <a:xfrm>
            <a:off x="4596057" y="6176963"/>
            <a:ext cx="2809875" cy="230832"/>
          </a:xfrm>
          <a:prstGeom prst="rect">
            <a:avLst/>
          </a:prstGeom>
          <a:noFill/>
        </p:spPr>
        <p:txBody>
          <a:bodyPr wrap="square" rtlCol="0">
            <a:spAutoFit/>
          </a:bodyPr>
          <a:lstStyle/>
          <a:p>
            <a:r>
              <a:rPr lang="en-US" sz="900" dirty="0">
                <a:hlinkClick r:id="rId6" tooltip="https://www.jmmnews.com/pluralism-and-marketing-theory-thought-and-practice/"/>
              </a:rPr>
              <a:t>This Photo</a:t>
            </a:r>
            <a:r>
              <a:rPr lang="en-US" sz="900" dirty="0"/>
              <a:t> by Unknown Author is licensed under </a:t>
            </a:r>
            <a:r>
              <a:rPr lang="en-US" sz="900" dirty="0">
                <a:hlinkClick r:id="rId7" tooltip="https://creativecommons.org/licenses/by/3.0/"/>
              </a:rPr>
              <a:t>CC BY</a:t>
            </a:r>
            <a:endParaRPr lang="en-US" sz="900" dirty="0"/>
          </a:p>
        </p:txBody>
      </p:sp>
      <p:sp>
        <p:nvSpPr>
          <p:cNvPr id="7" name="TextBox 6">
            <a:extLst>
              <a:ext uri="{FF2B5EF4-FFF2-40B4-BE49-F238E27FC236}">
                <a16:creationId xmlns:a16="http://schemas.microsoft.com/office/drawing/2014/main" id="{CF814B42-FFE7-4F58-A268-DA9830B0A229}"/>
              </a:ext>
            </a:extLst>
          </p:cNvPr>
          <p:cNvSpPr txBox="1"/>
          <p:nvPr/>
        </p:nvSpPr>
        <p:spPr>
          <a:xfrm>
            <a:off x="9854598" y="6146783"/>
            <a:ext cx="2269435" cy="369332"/>
          </a:xfrm>
          <a:prstGeom prst="rect">
            <a:avLst/>
          </a:prstGeom>
          <a:noFill/>
        </p:spPr>
        <p:txBody>
          <a:bodyPr wrap="square" rtlCol="0">
            <a:spAutoFit/>
          </a:bodyPr>
          <a:lstStyle/>
          <a:p>
            <a:pPr algn="ctr"/>
            <a:r>
              <a:rPr lang="en-US" dirty="0"/>
              <a:t>Mock CC Cases</a:t>
            </a:r>
          </a:p>
        </p:txBody>
      </p:sp>
    </p:spTree>
    <p:custDataLst>
      <p:tags r:id="rId1"/>
    </p:custDataLst>
    <p:extLst>
      <p:ext uri="{BB962C8B-B14F-4D97-AF65-F5344CB8AC3E}">
        <p14:creationId xmlns:p14="http://schemas.microsoft.com/office/powerpoint/2010/main" val="3359674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A3AD"/>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6C12A7-5654-4BC4-8107-F3B0C0400355}"/>
              </a:ext>
            </a:extLst>
          </p:cNvPr>
          <p:cNvSpPr>
            <a:spLocks noGrp="1"/>
          </p:cNvSpPr>
          <p:nvPr>
            <p:ph type="title"/>
          </p:nvPr>
        </p:nvSpPr>
        <p:spPr>
          <a:xfrm>
            <a:off x="750241" y="632990"/>
            <a:ext cx="9226879" cy="1043409"/>
          </a:xfrm>
        </p:spPr>
        <p:txBody>
          <a:bodyPr vert="horz" lIns="121917" tIns="60958" rIns="121917" bIns="60958" rtlCol="0" anchor="ctr">
            <a:noAutofit/>
          </a:bodyPr>
          <a:lstStyle/>
          <a:p>
            <a:pPr defTabSz="1219170"/>
            <a:r>
              <a:rPr lang="en-US" dirty="0">
                <a:solidFill>
                  <a:srgbClr val="003A5B"/>
                </a:solidFill>
              </a:rPr>
              <a:t>Groupthink solution seeker</a:t>
            </a:r>
          </a:p>
        </p:txBody>
      </p:sp>
      <p:sp>
        <p:nvSpPr>
          <p:cNvPr id="8" name="Content Placeholder 7">
            <a:extLst>
              <a:ext uri="{FF2B5EF4-FFF2-40B4-BE49-F238E27FC236}">
                <a16:creationId xmlns:a16="http://schemas.microsoft.com/office/drawing/2014/main" id="{FC8F8CEB-EF4C-4992-A514-E6C14FE54616}"/>
              </a:ext>
            </a:extLst>
          </p:cNvPr>
          <p:cNvSpPr>
            <a:spLocks noGrp="1"/>
          </p:cNvSpPr>
          <p:nvPr>
            <p:ph idx="1"/>
          </p:nvPr>
        </p:nvSpPr>
        <p:spPr>
          <a:xfrm>
            <a:off x="520241" y="1774372"/>
            <a:ext cx="7526479" cy="4063897"/>
          </a:xfrm>
        </p:spPr>
        <p:txBody>
          <a:bodyPr vert="horz" lIns="121917" tIns="60958" rIns="121917" bIns="60958" rtlCol="0" anchor="t">
            <a:normAutofit fontScale="92500" lnSpcReduction="20000"/>
          </a:bodyPr>
          <a:lstStyle/>
          <a:p>
            <a:pPr marL="895335" indent="-514350" defTabSz="1219170">
              <a:buFont typeface="+mj-lt"/>
              <a:buAutoNum type="arabicPeriod"/>
            </a:pPr>
            <a:r>
              <a:rPr lang="en-US" dirty="0">
                <a:solidFill>
                  <a:schemeClr val="tx1"/>
                </a:solidFill>
                <a:latin typeface="+mn-lt"/>
                <a:cs typeface="+mn-cs"/>
              </a:rPr>
              <a:t>Each Participant to write down a Challenge you have or anticipate with Competence Committees</a:t>
            </a:r>
          </a:p>
          <a:p>
            <a:pPr marL="895335" indent="-514350" defTabSz="1219170">
              <a:buFont typeface="+mj-lt"/>
              <a:buAutoNum type="arabicPeriod"/>
            </a:pPr>
            <a:endParaRPr lang="en-US" dirty="0">
              <a:solidFill>
                <a:schemeClr val="tx1"/>
              </a:solidFill>
              <a:latin typeface="+mn-lt"/>
              <a:cs typeface="+mn-cs"/>
            </a:endParaRPr>
          </a:p>
          <a:p>
            <a:pPr marL="895335" indent="-514350" defTabSz="1219170">
              <a:buFont typeface="+mj-lt"/>
              <a:buAutoNum type="arabicPeriod"/>
            </a:pPr>
            <a:r>
              <a:rPr lang="en-US" dirty="0">
                <a:solidFill>
                  <a:schemeClr val="tx1"/>
                </a:solidFill>
                <a:latin typeface="+mn-lt"/>
                <a:cs typeface="+mn-cs"/>
              </a:rPr>
              <a:t>Pass to partner on your left for their potential solution to your problem (30 sec)</a:t>
            </a:r>
          </a:p>
          <a:p>
            <a:pPr marL="895335" indent="-514350" defTabSz="1219170">
              <a:buFont typeface="+mj-lt"/>
              <a:buAutoNum type="arabicPeriod"/>
            </a:pPr>
            <a:endParaRPr lang="en-US" dirty="0">
              <a:solidFill>
                <a:schemeClr val="tx1"/>
              </a:solidFill>
              <a:latin typeface="+mn-lt"/>
              <a:cs typeface="+mn-cs"/>
            </a:endParaRPr>
          </a:p>
          <a:p>
            <a:pPr marL="895335" indent="-514350" defTabSz="1219170">
              <a:buFont typeface="+mj-lt"/>
              <a:buAutoNum type="arabicPeriod"/>
            </a:pPr>
            <a:r>
              <a:rPr lang="en-US" dirty="0">
                <a:solidFill>
                  <a:schemeClr val="tx1"/>
                </a:solidFill>
                <a:latin typeface="+mn-lt"/>
                <a:cs typeface="+mn-cs"/>
              </a:rPr>
              <a:t>Continue passing around for additional solutions while only looking at the original problem </a:t>
            </a:r>
          </a:p>
        </p:txBody>
      </p:sp>
      <p:pic>
        <p:nvPicPr>
          <p:cNvPr id="4" name="Picture 3">
            <a:extLst>
              <a:ext uri="{FF2B5EF4-FFF2-40B4-BE49-F238E27FC236}">
                <a16:creationId xmlns:a16="http://schemas.microsoft.com/office/drawing/2014/main" id="{CF12DD8A-5C60-4299-88C7-93373400316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98941" y="1363483"/>
            <a:ext cx="3356358" cy="3607300"/>
          </a:xfrm>
          <a:prstGeom prst="rect">
            <a:avLst/>
          </a:prstGeom>
        </p:spPr>
      </p:pic>
      <p:sp>
        <p:nvSpPr>
          <p:cNvPr id="5" name="TextBox 4">
            <a:extLst>
              <a:ext uri="{FF2B5EF4-FFF2-40B4-BE49-F238E27FC236}">
                <a16:creationId xmlns:a16="http://schemas.microsoft.com/office/drawing/2014/main" id="{5CE7E67B-7AE5-413D-82DB-23FF2B14231F}"/>
              </a:ext>
            </a:extLst>
          </p:cNvPr>
          <p:cNvSpPr txBox="1"/>
          <p:nvPr/>
        </p:nvSpPr>
        <p:spPr>
          <a:xfrm>
            <a:off x="8676641" y="5138903"/>
            <a:ext cx="3356358" cy="230832"/>
          </a:xfrm>
          <a:prstGeom prst="rect">
            <a:avLst/>
          </a:prstGeom>
          <a:noFill/>
        </p:spPr>
        <p:txBody>
          <a:bodyPr wrap="square" rtlCol="0">
            <a:spAutoFit/>
          </a:bodyPr>
          <a:lstStyle/>
          <a:p>
            <a:r>
              <a:rPr lang="en-US" sz="900">
                <a:hlinkClick r:id="rId5" tooltip="http://www.pngall.com/light-bulb-png"/>
              </a:rPr>
              <a:t>This Photo</a:t>
            </a:r>
            <a:r>
              <a:rPr lang="en-US" sz="900"/>
              <a:t> by Unknown Author is licensed under </a:t>
            </a:r>
            <a:r>
              <a:rPr lang="en-US" sz="900">
                <a:hlinkClick r:id="rId6" tooltip="https://creativecommons.org/licenses/by-nc/3.0/"/>
              </a:rPr>
              <a:t>CC BY-NC</a:t>
            </a:r>
            <a:endParaRPr lang="en-US" sz="900"/>
          </a:p>
        </p:txBody>
      </p:sp>
    </p:spTree>
    <p:custDataLst>
      <p:tags r:id="rId1"/>
    </p:custDataLst>
    <p:extLst>
      <p:ext uri="{BB962C8B-B14F-4D97-AF65-F5344CB8AC3E}">
        <p14:creationId xmlns:p14="http://schemas.microsoft.com/office/powerpoint/2010/main" val="4192326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messages</a:t>
            </a:r>
          </a:p>
        </p:txBody>
      </p:sp>
      <p:sp>
        <p:nvSpPr>
          <p:cNvPr id="3" name="Content Placeholder 2"/>
          <p:cNvSpPr>
            <a:spLocks noGrp="1"/>
          </p:cNvSpPr>
          <p:nvPr>
            <p:ph idx="1"/>
          </p:nvPr>
        </p:nvSpPr>
        <p:spPr/>
        <p:txBody>
          <a:bodyPr>
            <a:normAutofit fontScale="92500" lnSpcReduction="20000"/>
          </a:bodyPr>
          <a:lstStyle/>
          <a:p>
            <a:r>
              <a:rPr lang="en-US" dirty="0"/>
              <a:t>Allow for a major culture shift in assessment and process</a:t>
            </a:r>
          </a:p>
          <a:p>
            <a:pPr marL="609585" lvl="1" indent="0">
              <a:buNone/>
            </a:pPr>
            <a:endParaRPr lang="en-US" dirty="0"/>
          </a:p>
          <a:p>
            <a:r>
              <a:rPr lang="en-US" dirty="0"/>
              <a:t>Develop the right team</a:t>
            </a:r>
          </a:p>
          <a:p>
            <a:endParaRPr lang="en-US" dirty="0"/>
          </a:p>
          <a:p>
            <a:r>
              <a:rPr lang="en-US" dirty="0"/>
              <a:t>Work toward a shared mental model &amp; processes</a:t>
            </a:r>
          </a:p>
          <a:p>
            <a:pPr marL="0" indent="0">
              <a:buNone/>
            </a:pPr>
            <a:endParaRPr lang="en-US" dirty="0"/>
          </a:p>
          <a:p>
            <a:r>
              <a:rPr lang="en-US" dirty="0"/>
              <a:t>Organize system to make information accessible and pragmatic</a:t>
            </a:r>
          </a:p>
          <a:p>
            <a:endParaRPr lang="en-US" dirty="0"/>
          </a:p>
          <a:p>
            <a:r>
              <a:rPr lang="en-US" dirty="0"/>
              <a:t>Apply CQI to improve the CC, program, and teaching</a:t>
            </a:r>
          </a:p>
          <a:p>
            <a:endParaRPr lang="en-US" dirty="0"/>
          </a:p>
          <a:p>
            <a:endParaRPr lang="en-US" dirty="0"/>
          </a:p>
        </p:txBody>
      </p:sp>
    </p:spTree>
    <p:custDataLst>
      <p:tags r:id="rId1"/>
    </p:custDataLst>
    <p:extLst>
      <p:ext uri="{BB962C8B-B14F-4D97-AF65-F5344CB8AC3E}">
        <p14:creationId xmlns:p14="http://schemas.microsoft.com/office/powerpoint/2010/main" val="2563759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669F-2FE0-4387-82B2-AADB2F4A792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788C64D-97C6-44F2-951A-975B8098B699}"/>
              </a:ext>
            </a:extLst>
          </p:cNvPr>
          <p:cNvSpPr>
            <a:spLocks noGrp="1"/>
          </p:cNvSpPr>
          <p:nvPr>
            <p:ph idx="1"/>
          </p:nvPr>
        </p:nvSpPr>
        <p:spPr/>
        <p:txBody>
          <a:bodyPr/>
          <a:lstStyle/>
          <a:p>
            <a:r>
              <a:rPr lang="en-US" sz="2200" dirty="0"/>
              <a:t>Benjamin Kinnear, Eric J. Warm, Karen E. Hauer. (2018) </a:t>
            </a:r>
            <a:r>
              <a:rPr lang="en-US" sz="2200" u="sng" dirty="0">
                <a:hlinkClick r:id="rId3"/>
              </a:rPr>
              <a:t>Twelve tips to maximize the value of a clinical competency committee in postgraduate medical education</a:t>
            </a:r>
            <a:r>
              <a:rPr lang="en-US" sz="2200" dirty="0"/>
              <a:t>. </a:t>
            </a:r>
            <a:r>
              <a:rPr lang="en-US" sz="2200" i="1" dirty="0"/>
              <a:t>Medical Teacher</a:t>
            </a:r>
            <a:r>
              <a:rPr lang="en-US" sz="2200" dirty="0"/>
              <a:t> 40:11, pages 1110-1115. </a:t>
            </a:r>
          </a:p>
          <a:p>
            <a:r>
              <a:rPr lang="en-US" sz="2200" dirty="0"/>
              <a:t>French, et al. “A Systematic Approach Toward Building a Fully Operational Clinical Competency Committee.” </a:t>
            </a:r>
            <a:r>
              <a:rPr lang="en-US" sz="2200" i="1" dirty="0"/>
              <a:t>Journal of Surgical Education</a:t>
            </a:r>
            <a:r>
              <a:rPr lang="en-US" sz="2200" dirty="0"/>
              <a:t>, vol. 71, no. 6, 2014, pp. e22–e27.</a:t>
            </a:r>
          </a:p>
          <a:p>
            <a:r>
              <a:rPr lang="en-US" sz="2200" dirty="0"/>
              <a:t>Rachael Pack, Lorelei Lingard, Christopher J Watling, Saad Chahine, </a:t>
            </a:r>
            <a:r>
              <a:rPr lang="en-US" sz="2200" dirty="0" err="1"/>
              <a:t>Sayra</a:t>
            </a:r>
            <a:r>
              <a:rPr lang="en-US" sz="2200" dirty="0"/>
              <a:t> M </a:t>
            </a:r>
            <a:r>
              <a:rPr lang="en-US" sz="2200" dirty="0" err="1"/>
              <a:t>Cristancho</a:t>
            </a:r>
            <a:r>
              <a:rPr lang="en-US" sz="2200" dirty="0"/>
              <a:t>. (2019) Some assembly required: tracing the interpretative work of Clinical Competency Committees. </a:t>
            </a:r>
            <a:r>
              <a:rPr lang="en-US" sz="2200" i="1" dirty="0"/>
              <a:t>Medical Education</a:t>
            </a:r>
            <a:r>
              <a:rPr lang="en-US" sz="2200" dirty="0"/>
              <a:t> 32. </a:t>
            </a:r>
          </a:p>
          <a:p>
            <a:r>
              <a:rPr lang="en-US" sz="2200" dirty="0"/>
              <a:t>Amy Acker &amp; Emily </a:t>
            </a:r>
            <a:r>
              <a:rPr lang="en-US" sz="2200" dirty="0" err="1"/>
              <a:t>Hawksby</a:t>
            </a:r>
            <a:r>
              <a:rPr lang="en-US" sz="2200" dirty="0"/>
              <a:t> (2019) Competence committee: How meeting frequency impacts committee function and learner-centered assessment, Medical Teacher, DOI: 10.1080/0142159X.2019.1627302</a:t>
            </a:r>
          </a:p>
        </p:txBody>
      </p:sp>
      <p:sp>
        <p:nvSpPr>
          <p:cNvPr id="4" name="Footer Placeholder 3">
            <a:extLst>
              <a:ext uri="{FF2B5EF4-FFF2-40B4-BE49-F238E27FC236}">
                <a16:creationId xmlns:a16="http://schemas.microsoft.com/office/drawing/2014/main" id="{CC6F61B7-3110-4962-932D-537C4F694981}"/>
              </a:ext>
            </a:extLst>
          </p:cNvPr>
          <p:cNvSpPr>
            <a:spLocks noGrp="1"/>
          </p:cNvSpPr>
          <p:nvPr>
            <p:ph type="ftr" sz="quarter" idx="11"/>
          </p:nvPr>
        </p:nvSpPr>
        <p:spPr/>
        <p:txBody>
          <a:bodyPr/>
          <a:lstStyle/>
          <a:p>
            <a:r>
              <a:rPr lang="en-US"/>
              <a:t>Document Title</a:t>
            </a:r>
            <a:endParaRPr lang="en-US" dirty="0"/>
          </a:p>
        </p:txBody>
      </p:sp>
      <p:sp>
        <p:nvSpPr>
          <p:cNvPr id="5" name="Slide Number Placeholder 4">
            <a:extLst>
              <a:ext uri="{FF2B5EF4-FFF2-40B4-BE49-F238E27FC236}">
                <a16:creationId xmlns:a16="http://schemas.microsoft.com/office/drawing/2014/main" id="{112007C7-65EC-454C-922F-7D1EAAD7D250}"/>
              </a:ext>
            </a:extLst>
          </p:cNvPr>
          <p:cNvSpPr>
            <a:spLocks noGrp="1"/>
          </p:cNvSpPr>
          <p:nvPr>
            <p:ph type="sldNum" sz="quarter" idx="12"/>
          </p:nvPr>
        </p:nvSpPr>
        <p:spPr/>
        <p:txBody>
          <a:bodyPr/>
          <a:lstStyle/>
          <a:p>
            <a:fld id="{0F408A5D-059A-A247-8344-29C129C8EF29}" type="slidenum">
              <a:rPr lang="en-US" smtClean="0"/>
              <a:pPr/>
              <a:t>38</a:t>
            </a:fld>
            <a:endParaRPr lang="en-US" dirty="0"/>
          </a:p>
        </p:txBody>
      </p:sp>
    </p:spTree>
    <p:custDataLst>
      <p:tags r:id="rId1"/>
    </p:custDataLst>
    <p:extLst>
      <p:ext uri="{BB962C8B-B14F-4D97-AF65-F5344CB8AC3E}">
        <p14:creationId xmlns:p14="http://schemas.microsoft.com/office/powerpoint/2010/main" val="28267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669F-2FE0-4387-82B2-AADB2F4A792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788C64D-97C6-44F2-951A-975B8098B699}"/>
              </a:ext>
            </a:extLst>
          </p:cNvPr>
          <p:cNvSpPr>
            <a:spLocks noGrp="1"/>
          </p:cNvSpPr>
          <p:nvPr>
            <p:ph idx="1"/>
          </p:nvPr>
        </p:nvSpPr>
        <p:spPr/>
        <p:txBody>
          <a:bodyPr/>
          <a:lstStyle/>
          <a:p>
            <a:r>
              <a:rPr lang="en-US" sz="2200" dirty="0" err="1"/>
              <a:t>Duitsman</a:t>
            </a:r>
            <a:r>
              <a:rPr lang="en-US" sz="2200" dirty="0"/>
              <a:t>, </a:t>
            </a:r>
            <a:r>
              <a:rPr lang="en-US" sz="2200" dirty="0" err="1"/>
              <a:t>Marrigje</a:t>
            </a:r>
            <a:r>
              <a:rPr lang="en-US" sz="2200" dirty="0"/>
              <a:t> E., et al. “Judging Residents' Performance: a Qualitative Study Using Grounded Theory.” </a:t>
            </a:r>
            <a:r>
              <a:rPr lang="en-US" sz="2200" i="1" dirty="0"/>
              <a:t>BMC Medical Education</a:t>
            </a:r>
            <a:r>
              <a:rPr lang="en-US" sz="2200" dirty="0"/>
              <a:t>, vol. 19, no. 1, 2019, pp. 1–9.</a:t>
            </a:r>
          </a:p>
          <a:p>
            <a:r>
              <a:rPr lang="en-US" sz="2200" dirty="0"/>
              <a:t>Schumacher, et al. “Thresholds and Interpretations: How Clinical Competency Committees Identify Pediatric Residents with Performance Concerns.” </a:t>
            </a:r>
            <a:r>
              <a:rPr lang="en-US" sz="2200" i="1" dirty="0"/>
              <a:t>Medical Teacher</a:t>
            </a:r>
            <a:r>
              <a:rPr lang="en-US" sz="2200" dirty="0"/>
              <a:t>, vol. 40, no. 1, 2018, pp. 70–79.</a:t>
            </a:r>
          </a:p>
          <a:p>
            <a:r>
              <a:rPr lang="en-US" sz="2200" dirty="0"/>
              <a:t>Hauer, Karen E, et al. “Ensuring Resident Competence: A Narrative Review of the Literature on Group Decision Making to Inform the Work of Clinical Competency Committees.” </a:t>
            </a:r>
            <a:r>
              <a:rPr lang="en-US" sz="2200" i="1" dirty="0"/>
              <a:t>Journal of Graduate Medical Education</a:t>
            </a:r>
            <a:r>
              <a:rPr lang="en-US" sz="2200" dirty="0"/>
              <a:t>, vol. 8, no. 2, 2016, pp. 156–164.</a:t>
            </a:r>
          </a:p>
          <a:p>
            <a:r>
              <a:rPr lang="en-US" sz="2200" dirty="0"/>
              <a:t>Chahine, Saad, et al. “How Do Small Groups Make Decisions?” </a:t>
            </a:r>
            <a:r>
              <a:rPr lang="en-US" sz="2200" i="1" dirty="0"/>
              <a:t>Perspectives on Medical Education</a:t>
            </a:r>
            <a:r>
              <a:rPr lang="en-US" sz="2200" dirty="0"/>
              <a:t>, vol. 6, no. 3, 2017, pp. 192–198.</a:t>
            </a:r>
          </a:p>
          <a:p>
            <a:pPr marL="0" indent="0">
              <a:buNone/>
            </a:pPr>
            <a:endParaRPr lang="en-US" sz="2200" dirty="0"/>
          </a:p>
        </p:txBody>
      </p:sp>
      <p:sp>
        <p:nvSpPr>
          <p:cNvPr id="4" name="Footer Placeholder 3">
            <a:extLst>
              <a:ext uri="{FF2B5EF4-FFF2-40B4-BE49-F238E27FC236}">
                <a16:creationId xmlns:a16="http://schemas.microsoft.com/office/drawing/2014/main" id="{CC6F61B7-3110-4962-932D-537C4F694981}"/>
              </a:ext>
            </a:extLst>
          </p:cNvPr>
          <p:cNvSpPr>
            <a:spLocks noGrp="1"/>
          </p:cNvSpPr>
          <p:nvPr>
            <p:ph type="ftr" sz="quarter" idx="11"/>
          </p:nvPr>
        </p:nvSpPr>
        <p:spPr/>
        <p:txBody>
          <a:bodyPr/>
          <a:lstStyle/>
          <a:p>
            <a:r>
              <a:rPr lang="en-US"/>
              <a:t>Document Title</a:t>
            </a:r>
            <a:endParaRPr lang="en-US" dirty="0"/>
          </a:p>
        </p:txBody>
      </p:sp>
      <p:sp>
        <p:nvSpPr>
          <p:cNvPr id="5" name="Slide Number Placeholder 4">
            <a:extLst>
              <a:ext uri="{FF2B5EF4-FFF2-40B4-BE49-F238E27FC236}">
                <a16:creationId xmlns:a16="http://schemas.microsoft.com/office/drawing/2014/main" id="{112007C7-65EC-454C-922F-7D1EAAD7D250}"/>
              </a:ext>
            </a:extLst>
          </p:cNvPr>
          <p:cNvSpPr>
            <a:spLocks noGrp="1"/>
          </p:cNvSpPr>
          <p:nvPr>
            <p:ph type="sldNum" sz="quarter" idx="12"/>
          </p:nvPr>
        </p:nvSpPr>
        <p:spPr/>
        <p:txBody>
          <a:bodyPr/>
          <a:lstStyle/>
          <a:p>
            <a:fld id="{0F408A5D-059A-A247-8344-29C129C8EF29}" type="slidenum">
              <a:rPr lang="en-US" smtClean="0"/>
              <a:pPr/>
              <a:t>39</a:t>
            </a:fld>
            <a:endParaRPr lang="en-US" dirty="0"/>
          </a:p>
        </p:txBody>
      </p:sp>
    </p:spTree>
    <p:custDataLst>
      <p:tags r:id="rId1"/>
    </p:custDataLst>
    <p:extLst>
      <p:ext uri="{BB962C8B-B14F-4D97-AF65-F5344CB8AC3E}">
        <p14:creationId xmlns:p14="http://schemas.microsoft.com/office/powerpoint/2010/main" val="2220801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t>Welcome!</a:t>
            </a:r>
          </a:p>
        </p:txBody>
      </p:sp>
      <p:sp>
        <p:nvSpPr>
          <p:cNvPr id="5" name="Content Placeholder 4"/>
          <p:cNvSpPr>
            <a:spLocks noGrp="1"/>
          </p:cNvSpPr>
          <p:nvPr>
            <p:ph idx="1"/>
          </p:nvPr>
        </p:nvSpPr>
        <p:spPr/>
        <p:txBody>
          <a:bodyPr/>
          <a:lstStyle/>
          <a:p>
            <a:r>
              <a:rPr lang="en-CA" dirty="0"/>
              <a:t>Before we get started …</a:t>
            </a:r>
          </a:p>
          <a:p>
            <a:pPr lvl="1"/>
            <a:r>
              <a:rPr lang="en-CA" dirty="0"/>
              <a:t>Make sure there are 5-6 people per table</a:t>
            </a:r>
            <a:endParaRPr lang="en-CA" dirty="0">
              <a:solidFill>
                <a:srgbClr val="FF0000"/>
              </a:solidFill>
            </a:endParaRPr>
          </a:p>
          <a:p>
            <a:pPr lvl="1"/>
            <a:r>
              <a:rPr lang="en-CA" dirty="0">
                <a:solidFill>
                  <a:schemeClr val="tx1"/>
                </a:solidFill>
              </a:rPr>
              <a:t>One group member should have a laptop</a:t>
            </a:r>
          </a:p>
        </p:txBody>
      </p:sp>
      <p:sp>
        <p:nvSpPr>
          <p:cNvPr id="3" name="Slide Number Placeholder 2"/>
          <p:cNvSpPr>
            <a:spLocks noGrp="1"/>
          </p:cNvSpPr>
          <p:nvPr>
            <p:ph type="sldNum" sz="quarter" idx="12"/>
          </p:nvPr>
        </p:nvSpPr>
        <p:spPr/>
        <p:txBody>
          <a:bodyPr/>
          <a:lstStyle/>
          <a:p>
            <a:fld id="{2066355A-084C-D24E-9AD2-7E4FC41EA627}" type="slidenum">
              <a:rPr lang="en-US" smtClean="0"/>
              <a:pPr/>
              <a:t>4</a:t>
            </a:fld>
            <a:endParaRPr lang="en-US" dirty="0"/>
          </a:p>
        </p:txBody>
      </p:sp>
    </p:spTree>
    <p:custDataLst>
      <p:tags r:id="rId1"/>
    </p:custDataLst>
    <p:extLst>
      <p:ext uri="{BB962C8B-B14F-4D97-AF65-F5344CB8AC3E}">
        <p14:creationId xmlns:p14="http://schemas.microsoft.com/office/powerpoint/2010/main" val="1898249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669F-2FE0-4387-82B2-AADB2F4A792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788C64D-97C6-44F2-951A-975B8098B699}"/>
              </a:ext>
            </a:extLst>
          </p:cNvPr>
          <p:cNvSpPr>
            <a:spLocks noGrp="1"/>
          </p:cNvSpPr>
          <p:nvPr>
            <p:ph idx="1"/>
          </p:nvPr>
        </p:nvSpPr>
        <p:spPr/>
        <p:txBody>
          <a:bodyPr/>
          <a:lstStyle/>
          <a:p>
            <a:r>
              <a:rPr lang="en-US" sz="2200" dirty="0" err="1"/>
              <a:t>Shumacher</a:t>
            </a:r>
            <a:r>
              <a:rPr lang="en-US" sz="2200" dirty="0"/>
              <a:t>, Daniel J., et al. “Key Factors in Clinical Competency Committee Members’ Decisions Regarding Residents’ Readiness to Serve as Supervisors: A National Study.” </a:t>
            </a:r>
            <a:r>
              <a:rPr lang="en-US" sz="2200" i="1" dirty="0"/>
              <a:t>Academic Medicine</a:t>
            </a:r>
            <a:r>
              <a:rPr lang="en-US" sz="2200" dirty="0"/>
              <a:t>, vol. 94, no. 2, 2019, pp. 251–258.</a:t>
            </a:r>
          </a:p>
          <a:p>
            <a:r>
              <a:rPr lang="en-US" sz="2200" dirty="0"/>
              <a:t>Acai, Anita, et al. “Getting with the Times: a Narrative Review of the Literature on Group Decision Making in Virtual Environments and Implications for Promotions Committees.” </a:t>
            </a:r>
            <a:r>
              <a:rPr lang="en-US" sz="2200" i="1" dirty="0"/>
              <a:t>Perspectives on Medical Education</a:t>
            </a:r>
            <a:r>
              <a:rPr lang="en-US" sz="2200" dirty="0"/>
              <a:t>, vol. 7, no. 3, 2018, pp. 147–155.</a:t>
            </a:r>
          </a:p>
          <a:p>
            <a:r>
              <a:rPr lang="en-US" sz="2200" dirty="0"/>
              <a:t>Warm, Eric J. Journal of general internal medicine 29.8 (2014): 1177-1182.</a:t>
            </a:r>
          </a:p>
          <a:p>
            <a:r>
              <a:rPr lang="en-US" sz="2200" dirty="0"/>
              <a:t>Dickey CC. Cognitive Demands and Bias: Challenges Facing Clinical Competency Committees. JGME. 2017</a:t>
            </a:r>
          </a:p>
          <a:p>
            <a:endParaRPr lang="en-US" sz="2200" dirty="0"/>
          </a:p>
        </p:txBody>
      </p:sp>
      <p:sp>
        <p:nvSpPr>
          <p:cNvPr id="4" name="Footer Placeholder 3">
            <a:extLst>
              <a:ext uri="{FF2B5EF4-FFF2-40B4-BE49-F238E27FC236}">
                <a16:creationId xmlns:a16="http://schemas.microsoft.com/office/drawing/2014/main" id="{CC6F61B7-3110-4962-932D-537C4F694981}"/>
              </a:ext>
            </a:extLst>
          </p:cNvPr>
          <p:cNvSpPr>
            <a:spLocks noGrp="1"/>
          </p:cNvSpPr>
          <p:nvPr>
            <p:ph type="ftr" sz="quarter" idx="11"/>
          </p:nvPr>
        </p:nvSpPr>
        <p:spPr/>
        <p:txBody>
          <a:bodyPr/>
          <a:lstStyle/>
          <a:p>
            <a:r>
              <a:rPr lang="en-US"/>
              <a:t>Document Title</a:t>
            </a:r>
            <a:endParaRPr lang="en-US" dirty="0"/>
          </a:p>
        </p:txBody>
      </p:sp>
      <p:sp>
        <p:nvSpPr>
          <p:cNvPr id="5" name="Slide Number Placeholder 4">
            <a:extLst>
              <a:ext uri="{FF2B5EF4-FFF2-40B4-BE49-F238E27FC236}">
                <a16:creationId xmlns:a16="http://schemas.microsoft.com/office/drawing/2014/main" id="{112007C7-65EC-454C-922F-7D1EAAD7D250}"/>
              </a:ext>
            </a:extLst>
          </p:cNvPr>
          <p:cNvSpPr>
            <a:spLocks noGrp="1"/>
          </p:cNvSpPr>
          <p:nvPr>
            <p:ph type="sldNum" sz="quarter" idx="12"/>
          </p:nvPr>
        </p:nvSpPr>
        <p:spPr/>
        <p:txBody>
          <a:bodyPr/>
          <a:lstStyle/>
          <a:p>
            <a:fld id="{0F408A5D-059A-A247-8344-29C129C8EF29}" type="slidenum">
              <a:rPr lang="en-US" smtClean="0"/>
              <a:pPr/>
              <a:t>40</a:t>
            </a:fld>
            <a:endParaRPr lang="en-US" dirty="0"/>
          </a:p>
        </p:txBody>
      </p:sp>
    </p:spTree>
    <p:custDataLst>
      <p:tags r:id="rId1"/>
    </p:custDataLst>
    <p:extLst>
      <p:ext uri="{BB962C8B-B14F-4D97-AF65-F5344CB8AC3E}">
        <p14:creationId xmlns:p14="http://schemas.microsoft.com/office/powerpoint/2010/main" val="1022276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318F-E603-4747-9CE8-A122850567DA}"/>
              </a:ext>
            </a:extLst>
          </p:cNvPr>
          <p:cNvSpPr>
            <a:spLocks noGrp="1"/>
          </p:cNvSpPr>
          <p:nvPr>
            <p:ph type="title"/>
          </p:nvPr>
        </p:nvSpPr>
        <p:spPr/>
        <p:txBody>
          <a:bodyPr/>
          <a:lstStyle/>
          <a:p>
            <a:r>
              <a:rPr lang="en-US" dirty="0"/>
              <a:t>Thank You</a:t>
            </a:r>
          </a:p>
        </p:txBody>
      </p:sp>
      <p:sp>
        <p:nvSpPr>
          <p:cNvPr id="3" name="Subtitle 2">
            <a:extLst>
              <a:ext uri="{FF2B5EF4-FFF2-40B4-BE49-F238E27FC236}">
                <a16:creationId xmlns:a16="http://schemas.microsoft.com/office/drawing/2014/main" id="{C430E904-21AF-B74A-9C4B-9810678F5243}"/>
              </a:ext>
            </a:extLst>
          </p:cNvPr>
          <p:cNvSpPr>
            <a:spLocks noGrp="1"/>
          </p:cNvSpPr>
          <p:nvPr>
            <p:ph type="subTitle" idx="1"/>
          </p:nvPr>
        </p:nvSpPr>
        <p:spPr/>
        <p:txBody>
          <a:bodyPr/>
          <a:lstStyle/>
          <a:p>
            <a:r>
              <a:rPr lang="en-US" dirty="0" err="1">
                <a:solidFill>
                  <a:schemeClr val="tx2"/>
                </a:solidFill>
              </a:rPr>
              <a:t>royalcollege.ca</a:t>
            </a:r>
            <a:r>
              <a:rPr lang="en-US" dirty="0">
                <a:solidFill>
                  <a:schemeClr val="tx2"/>
                </a:solidFill>
              </a:rPr>
              <a:t>  </a:t>
            </a:r>
            <a:r>
              <a:rPr lang="en-US" dirty="0">
                <a:solidFill>
                  <a:schemeClr val="accent5"/>
                </a:solidFill>
              </a:rPr>
              <a:t>•</a:t>
            </a:r>
            <a:r>
              <a:rPr lang="en-US" dirty="0">
                <a:solidFill>
                  <a:srgbClr val="00A3AD"/>
                </a:solidFill>
              </a:rPr>
              <a:t> </a:t>
            </a:r>
            <a:r>
              <a:rPr lang="en-US" dirty="0">
                <a:solidFill>
                  <a:schemeClr val="tx2"/>
                </a:solidFill>
              </a:rPr>
              <a:t> </a:t>
            </a:r>
            <a:r>
              <a:rPr lang="en-US" dirty="0" err="1">
                <a:solidFill>
                  <a:schemeClr val="tx2"/>
                </a:solidFill>
              </a:rPr>
              <a:t>collegeroyal.ca</a:t>
            </a:r>
            <a:endParaRPr lang="en-US" dirty="0">
              <a:solidFill>
                <a:schemeClr val="tx2"/>
              </a:solidFill>
            </a:endParaRPr>
          </a:p>
        </p:txBody>
      </p:sp>
      <p:sp>
        <p:nvSpPr>
          <p:cNvPr id="5" name="TextBox 4">
            <a:extLst>
              <a:ext uri="{FF2B5EF4-FFF2-40B4-BE49-F238E27FC236}">
                <a16:creationId xmlns:a16="http://schemas.microsoft.com/office/drawing/2014/main" id="{276F9DB3-DA93-D24A-8AC0-D2D14917139B}"/>
              </a:ext>
            </a:extLst>
          </p:cNvPr>
          <p:cNvSpPr txBox="1"/>
          <p:nvPr/>
        </p:nvSpPr>
        <p:spPr>
          <a:xfrm>
            <a:off x="3281447" y="3461345"/>
            <a:ext cx="5629104" cy="307777"/>
          </a:xfrm>
          <a:prstGeom prst="rect">
            <a:avLst/>
          </a:prstGeom>
          <a:noFill/>
        </p:spPr>
        <p:txBody>
          <a:bodyPr wrap="square" rtlCol="0">
            <a:spAutoFit/>
          </a:bodyPr>
          <a:lstStyle/>
          <a:p>
            <a:pPr algn="ctr"/>
            <a:r>
              <a:rPr lang="en-US" sz="1400" dirty="0">
                <a:solidFill>
                  <a:schemeClr val="accent2"/>
                </a:solidFill>
              </a:rPr>
              <a:t>Presented by: John Smith | </a:t>
            </a:r>
            <a:r>
              <a:rPr lang="en-US" sz="1400" dirty="0" err="1">
                <a:solidFill>
                  <a:schemeClr val="accent2"/>
                </a:solidFill>
              </a:rPr>
              <a:t>jsmith@royalcollege.ca</a:t>
            </a:r>
            <a:r>
              <a:rPr lang="en-US" sz="1400" dirty="0">
                <a:solidFill>
                  <a:schemeClr val="accent2"/>
                </a:solidFill>
              </a:rPr>
              <a:t> | 613-730-8177</a:t>
            </a:r>
          </a:p>
        </p:txBody>
      </p:sp>
    </p:spTree>
    <p:custDataLst>
      <p:tags r:id="rId1"/>
    </p:custDataLst>
    <p:extLst>
      <p:ext uri="{BB962C8B-B14F-4D97-AF65-F5344CB8AC3E}">
        <p14:creationId xmlns:p14="http://schemas.microsoft.com/office/powerpoint/2010/main" val="321896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4ECA-AE92-45DC-8DB7-B1DE464C6DA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58E89B2E-0DBE-4EDB-B8B3-0C2C183F31AC}"/>
              </a:ext>
            </a:extLst>
          </p:cNvPr>
          <p:cNvSpPr>
            <a:spLocks noGrp="1"/>
          </p:cNvSpPr>
          <p:nvPr>
            <p:ph idx="1"/>
          </p:nvPr>
        </p:nvSpPr>
        <p:spPr/>
        <p:txBody>
          <a:bodyPr>
            <a:normAutofit/>
          </a:bodyPr>
          <a:lstStyle/>
          <a:p>
            <a:pPr marL="514350" indent="-514350">
              <a:buFont typeface="+mj-lt"/>
              <a:buAutoNum type="arabicPeriod"/>
            </a:pPr>
            <a:r>
              <a:rPr lang="en-US" dirty="0"/>
              <a:t>Describe practical approaches to running a competence committee</a:t>
            </a:r>
          </a:p>
          <a:p>
            <a:pPr marL="514350" lvl="0" indent="-514350">
              <a:buFont typeface="+mj-lt"/>
              <a:buAutoNum type="arabicPeriod"/>
            </a:pPr>
            <a:r>
              <a:rPr lang="en-CA" dirty="0"/>
              <a:t>Address common pitfalls in running  your competence committee </a:t>
            </a:r>
            <a:endParaRPr lang="en-US" dirty="0"/>
          </a:p>
          <a:p>
            <a:pPr marL="514350" indent="-514350">
              <a:buFont typeface="+mj-lt"/>
              <a:buAutoNum type="arabicPeriod"/>
            </a:pPr>
            <a:r>
              <a:rPr lang="en-US" dirty="0"/>
              <a:t>Practice making decisions using simulated cases </a:t>
            </a:r>
          </a:p>
        </p:txBody>
      </p:sp>
    </p:spTree>
    <p:custDataLst>
      <p:tags r:id="rId1"/>
    </p:custDataLst>
    <p:extLst>
      <p:ext uri="{BB962C8B-B14F-4D97-AF65-F5344CB8AC3E}">
        <p14:creationId xmlns:p14="http://schemas.microsoft.com/office/powerpoint/2010/main" val="1296576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61AB-807F-43A1-9A57-975368820DF1}"/>
              </a:ext>
            </a:extLst>
          </p:cNvPr>
          <p:cNvSpPr>
            <a:spLocks noGrp="1"/>
          </p:cNvSpPr>
          <p:nvPr>
            <p:ph type="title"/>
          </p:nvPr>
        </p:nvSpPr>
        <p:spPr/>
        <p:txBody>
          <a:bodyPr>
            <a:normAutofit/>
          </a:bodyPr>
          <a:lstStyle/>
          <a:p>
            <a:r>
              <a:rPr lang="en-US" dirty="0"/>
              <a:t>How to run a competence committee</a:t>
            </a:r>
          </a:p>
        </p:txBody>
      </p:sp>
      <p:sp>
        <p:nvSpPr>
          <p:cNvPr id="3" name="Content Placeholder 2">
            <a:extLst>
              <a:ext uri="{FF2B5EF4-FFF2-40B4-BE49-F238E27FC236}">
                <a16:creationId xmlns:a16="http://schemas.microsoft.com/office/drawing/2014/main" id="{CB0D9594-8377-42E4-A9BA-A809263C4168}"/>
              </a:ext>
            </a:extLst>
          </p:cNvPr>
          <p:cNvSpPr>
            <a:spLocks noGrp="1"/>
          </p:cNvSpPr>
          <p:nvPr>
            <p:ph idx="1"/>
          </p:nvPr>
        </p:nvSpPr>
        <p:spPr/>
        <p:txBody>
          <a:bodyPr/>
          <a:lstStyle/>
          <a:p>
            <a:pPr marL="0" indent="0">
              <a:buNone/>
            </a:pPr>
            <a:endParaRPr lang="en-US" dirty="0"/>
          </a:p>
          <a:p>
            <a:pPr>
              <a:buFontTx/>
              <a:buChar char="-"/>
            </a:pPr>
            <a:r>
              <a:rPr lang="en-US" dirty="0"/>
              <a:t>What excites you about running a competence committee?</a:t>
            </a:r>
          </a:p>
          <a:p>
            <a:pPr>
              <a:buFontTx/>
              <a:buChar char="-"/>
            </a:pPr>
            <a:endParaRPr lang="en-US" dirty="0"/>
          </a:p>
          <a:p>
            <a:pPr>
              <a:buFontTx/>
              <a:buChar char="-"/>
            </a:pPr>
            <a:r>
              <a:rPr lang="en-US" dirty="0"/>
              <a:t>What scares you?</a:t>
            </a:r>
          </a:p>
          <a:p>
            <a:endParaRPr lang="en-US" dirty="0"/>
          </a:p>
        </p:txBody>
      </p:sp>
    </p:spTree>
    <p:custDataLst>
      <p:tags r:id="rId1"/>
    </p:custDataLst>
    <p:extLst>
      <p:ext uri="{BB962C8B-B14F-4D97-AF65-F5344CB8AC3E}">
        <p14:creationId xmlns:p14="http://schemas.microsoft.com/office/powerpoint/2010/main" val="1194387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9D7340-34EB-4BCC-8833-DE0D96D0D47A}"/>
              </a:ext>
            </a:extLst>
          </p:cNvPr>
          <p:cNvSpPr>
            <a:spLocks noGrp="1"/>
          </p:cNvSpPr>
          <p:nvPr>
            <p:ph type="sldNum" sz="quarter" idx="12"/>
          </p:nvPr>
        </p:nvSpPr>
        <p:spPr/>
        <p:txBody>
          <a:bodyPr vert="horz" lIns="121917" tIns="60958" rIns="121917" bIns="60958" rtlCol="0" anchor="ctr">
            <a:normAutofit/>
          </a:bodyPr>
          <a:lstStyle/>
          <a:p>
            <a:pPr defTabSz="1219170">
              <a:lnSpc>
                <a:spcPct val="90000"/>
              </a:lnSpc>
              <a:spcAft>
                <a:spcPts val="800"/>
              </a:spcAft>
            </a:pPr>
            <a:fld id="{2066355A-084C-D24E-9AD2-7E4FC41EA627}" type="slidenum">
              <a:rPr lang="en-US">
                <a:solidFill>
                  <a:srgbClr val="595959"/>
                </a:solidFill>
              </a:rPr>
              <a:pPr defTabSz="1219170">
                <a:lnSpc>
                  <a:spcPct val="90000"/>
                </a:lnSpc>
                <a:spcAft>
                  <a:spcPts val="800"/>
                </a:spcAft>
              </a:pPr>
              <a:t>7</a:t>
            </a:fld>
            <a:endParaRPr lang="en-US">
              <a:solidFill>
                <a:srgbClr val="595959"/>
              </a:solidFill>
            </a:endParaRPr>
          </a:p>
        </p:txBody>
      </p:sp>
      <p:pic>
        <p:nvPicPr>
          <p:cNvPr id="6" name="Picture 5">
            <a:extLst>
              <a:ext uri="{FF2B5EF4-FFF2-40B4-BE49-F238E27FC236}">
                <a16:creationId xmlns:a16="http://schemas.microsoft.com/office/drawing/2014/main" id="{B7B1D4C1-D349-4197-AED3-01B3F25A326B}"/>
              </a:ext>
            </a:extLst>
          </p:cNvPr>
          <p:cNvPicPr>
            <a:picLocks noChangeAspect="1"/>
          </p:cNvPicPr>
          <p:nvPr/>
        </p:nvPicPr>
        <p:blipFill rotWithShape="1">
          <a:blip r:embed="rId4"/>
          <a:srcRect l="18746" r="20815" b="50000"/>
          <a:stretch/>
        </p:blipFill>
        <p:spPr>
          <a:xfrm>
            <a:off x="5329993" y="493986"/>
            <a:ext cx="1254664" cy="1456046"/>
          </a:xfrm>
          <a:prstGeom prst="rect">
            <a:avLst/>
          </a:prstGeom>
        </p:spPr>
      </p:pic>
      <p:pic>
        <p:nvPicPr>
          <p:cNvPr id="9" name="Picture 8">
            <a:extLst>
              <a:ext uri="{FF2B5EF4-FFF2-40B4-BE49-F238E27FC236}">
                <a16:creationId xmlns:a16="http://schemas.microsoft.com/office/drawing/2014/main" id="{B1981456-107D-43F5-89D3-767EF1E3B2A3}"/>
              </a:ext>
            </a:extLst>
          </p:cNvPr>
          <p:cNvPicPr>
            <a:picLocks noChangeAspect="1"/>
          </p:cNvPicPr>
          <p:nvPr/>
        </p:nvPicPr>
        <p:blipFill rotWithShape="1">
          <a:blip r:embed="rId5"/>
          <a:srcRect l="24245" t="14738" r="31312" b="29526"/>
          <a:stretch/>
        </p:blipFill>
        <p:spPr>
          <a:xfrm>
            <a:off x="7486304" y="491836"/>
            <a:ext cx="1159341" cy="1453896"/>
          </a:xfrm>
          <a:prstGeom prst="rect">
            <a:avLst/>
          </a:prstGeom>
        </p:spPr>
      </p:pic>
      <p:pic>
        <p:nvPicPr>
          <p:cNvPr id="11" name="Picture 10">
            <a:extLst>
              <a:ext uri="{FF2B5EF4-FFF2-40B4-BE49-F238E27FC236}">
                <a16:creationId xmlns:a16="http://schemas.microsoft.com/office/drawing/2014/main" id="{3C7878D3-2DF8-48D5-A115-2704D1AF8FBA}"/>
              </a:ext>
            </a:extLst>
          </p:cNvPr>
          <p:cNvPicPr>
            <a:picLocks noChangeAspect="1"/>
          </p:cNvPicPr>
          <p:nvPr/>
        </p:nvPicPr>
        <p:blipFill>
          <a:blip r:embed="rId6"/>
          <a:stretch>
            <a:fillRect/>
          </a:stretch>
        </p:blipFill>
        <p:spPr>
          <a:xfrm>
            <a:off x="9544549" y="2728687"/>
            <a:ext cx="1211580" cy="1453896"/>
          </a:xfrm>
          <a:prstGeom prst="rect">
            <a:avLst/>
          </a:prstGeom>
        </p:spPr>
      </p:pic>
      <p:pic>
        <p:nvPicPr>
          <p:cNvPr id="14" name="Picture 13">
            <a:extLst>
              <a:ext uri="{FF2B5EF4-FFF2-40B4-BE49-F238E27FC236}">
                <a16:creationId xmlns:a16="http://schemas.microsoft.com/office/drawing/2014/main" id="{BF4FDC3C-555A-4AB1-8D24-DA1B60E557BD}"/>
              </a:ext>
            </a:extLst>
          </p:cNvPr>
          <p:cNvPicPr>
            <a:picLocks noChangeAspect="1"/>
          </p:cNvPicPr>
          <p:nvPr/>
        </p:nvPicPr>
        <p:blipFill rotWithShape="1">
          <a:blip r:embed="rId7"/>
          <a:srcRect b="21045"/>
          <a:stretch/>
        </p:blipFill>
        <p:spPr>
          <a:xfrm>
            <a:off x="9544549" y="502146"/>
            <a:ext cx="1177452" cy="1453896"/>
          </a:xfrm>
          <a:prstGeom prst="rect">
            <a:avLst/>
          </a:prstGeom>
        </p:spPr>
      </p:pic>
      <p:pic>
        <p:nvPicPr>
          <p:cNvPr id="17" name="Picture 16">
            <a:extLst>
              <a:ext uri="{FF2B5EF4-FFF2-40B4-BE49-F238E27FC236}">
                <a16:creationId xmlns:a16="http://schemas.microsoft.com/office/drawing/2014/main" id="{93FFBC06-A2D0-411B-B0D2-2B74FA5B2F80}"/>
              </a:ext>
            </a:extLst>
          </p:cNvPr>
          <p:cNvPicPr>
            <a:picLocks noChangeAspect="1"/>
          </p:cNvPicPr>
          <p:nvPr/>
        </p:nvPicPr>
        <p:blipFill>
          <a:blip r:embed="rId8"/>
          <a:stretch>
            <a:fillRect/>
          </a:stretch>
        </p:blipFill>
        <p:spPr>
          <a:xfrm>
            <a:off x="7522811" y="4892254"/>
            <a:ext cx="1090510" cy="1473910"/>
          </a:xfrm>
          <a:prstGeom prst="rect">
            <a:avLst/>
          </a:prstGeom>
        </p:spPr>
      </p:pic>
      <p:pic>
        <p:nvPicPr>
          <p:cNvPr id="19" name="Picture 18">
            <a:extLst>
              <a:ext uri="{FF2B5EF4-FFF2-40B4-BE49-F238E27FC236}">
                <a16:creationId xmlns:a16="http://schemas.microsoft.com/office/drawing/2014/main" id="{65DE9C45-CEF6-40D9-899A-6DA5CB372B06}"/>
              </a:ext>
            </a:extLst>
          </p:cNvPr>
          <p:cNvPicPr>
            <a:picLocks noChangeAspect="1"/>
          </p:cNvPicPr>
          <p:nvPr/>
        </p:nvPicPr>
        <p:blipFill>
          <a:blip r:embed="rId9"/>
          <a:stretch>
            <a:fillRect/>
          </a:stretch>
        </p:blipFill>
        <p:spPr>
          <a:xfrm>
            <a:off x="7393060" y="2699783"/>
            <a:ext cx="1345827" cy="1453896"/>
          </a:xfrm>
          <a:prstGeom prst="rect">
            <a:avLst/>
          </a:prstGeom>
        </p:spPr>
      </p:pic>
      <p:pic>
        <p:nvPicPr>
          <p:cNvPr id="21" name="Picture 20">
            <a:extLst>
              <a:ext uri="{FF2B5EF4-FFF2-40B4-BE49-F238E27FC236}">
                <a16:creationId xmlns:a16="http://schemas.microsoft.com/office/drawing/2014/main" id="{FF949BDC-4655-4D27-A300-3D1ADCBB434A}"/>
              </a:ext>
            </a:extLst>
          </p:cNvPr>
          <p:cNvPicPr>
            <a:picLocks noChangeAspect="1"/>
          </p:cNvPicPr>
          <p:nvPr/>
        </p:nvPicPr>
        <p:blipFill>
          <a:blip r:embed="rId10"/>
          <a:stretch>
            <a:fillRect/>
          </a:stretch>
        </p:blipFill>
        <p:spPr>
          <a:xfrm>
            <a:off x="5329993" y="2699783"/>
            <a:ext cx="1162084" cy="1453896"/>
          </a:xfrm>
          <a:prstGeom prst="rect">
            <a:avLst/>
          </a:prstGeom>
        </p:spPr>
      </p:pic>
      <p:sp>
        <p:nvSpPr>
          <p:cNvPr id="22" name="TextBox 21">
            <a:extLst>
              <a:ext uri="{FF2B5EF4-FFF2-40B4-BE49-F238E27FC236}">
                <a16:creationId xmlns:a16="http://schemas.microsoft.com/office/drawing/2014/main" id="{0F10045F-9FD1-40DD-B50F-3528335ADC87}"/>
              </a:ext>
            </a:extLst>
          </p:cNvPr>
          <p:cNvSpPr txBox="1"/>
          <p:nvPr/>
        </p:nvSpPr>
        <p:spPr>
          <a:xfrm>
            <a:off x="5770179" y="1988857"/>
            <a:ext cx="294289" cy="369332"/>
          </a:xfrm>
          <a:prstGeom prst="rect">
            <a:avLst/>
          </a:prstGeom>
          <a:noFill/>
        </p:spPr>
        <p:txBody>
          <a:bodyPr wrap="square" rtlCol="0">
            <a:spAutoFit/>
          </a:bodyPr>
          <a:lstStyle/>
          <a:p>
            <a:r>
              <a:rPr lang="en-US" dirty="0"/>
              <a:t>1</a:t>
            </a:r>
          </a:p>
        </p:txBody>
      </p:sp>
      <p:sp>
        <p:nvSpPr>
          <p:cNvPr id="23" name="TextBox 22">
            <a:extLst>
              <a:ext uri="{FF2B5EF4-FFF2-40B4-BE49-F238E27FC236}">
                <a16:creationId xmlns:a16="http://schemas.microsoft.com/office/drawing/2014/main" id="{D8D63674-D4DA-4E3A-9764-2EA4E60C9AC9}"/>
              </a:ext>
            </a:extLst>
          </p:cNvPr>
          <p:cNvSpPr txBox="1"/>
          <p:nvPr/>
        </p:nvSpPr>
        <p:spPr>
          <a:xfrm>
            <a:off x="7918828" y="1988857"/>
            <a:ext cx="294289" cy="369332"/>
          </a:xfrm>
          <a:prstGeom prst="rect">
            <a:avLst/>
          </a:prstGeom>
          <a:noFill/>
        </p:spPr>
        <p:txBody>
          <a:bodyPr wrap="square" rtlCol="0">
            <a:spAutoFit/>
          </a:bodyPr>
          <a:lstStyle/>
          <a:p>
            <a:r>
              <a:rPr lang="en-US" dirty="0"/>
              <a:t>2</a:t>
            </a:r>
          </a:p>
        </p:txBody>
      </p:sp>
      <p:sp>
        <p:nvSpPr>
          <p:cNvPr id="24" name="TextBox 23">
            <a:extLst>
              <a:ext uri="{FF2B5EF4-FFF2-40B4-BE49-F238E27FC236}">
                <a16:creationId xmlns:a16="http://schemas.microsoft.com/office/drawing/2014/main" id="{862ECA16-13A2-4998-85C0-85EB728A16C3}"/>
              </a:ext>
            </a:extLst>
          </p:cNvPr>
          <p:cNvSpPr txBox="1"/>
          <p:nvPr/>
        </p:nvSpPr>
        <p:spPr>
          <a:xfrm>
            <a:off x="9920332" y="1988857"/>
            <a:ext cx="294289" cy="369332"/>
          </a:xfrm>
          <a:prstGeom prst="rect">
            <a:avLst/>
          </a:prstGeom>
          <a:noFill/>
        </p:spPr>
        <p:txBody>
          <a:bodyPr wrap="square" rtlCol="0">
            <a:spAutoFit/>
          </a:bodyPr>
          <a:lstStyle/>
          <a:p>
            <a:r>
              <a:rPr lang="en-US" dirty="0"/>
              <a:t>3</a:t>
            </a:r>
          </a:p>
        </p:txBody>
      </p:sp>
      <p:sp>
        <p:nvSpPr>
          <p:cNvPr id="25" name="TextBox 24">
            <a:extLst>
              <a:ext uri="{FF2B5EF4-FFF2-40B4-BE49-F238E27FC236}">
                <a16:creationId xmlns:a16="http://schemas.microsoft.com/office/drawing/2014/main" id="{2478EE35-A5CD-47DA-9ACD-2463AD18D56C}"/>
              </a:ext>
            </a:extLst>
          </p:cNvPr>
          <p:cNvSpPr txBox="1"/>
          <p:nvPr/>
        </p:nvSpPr>
        <p:spPr>
          <a:xfrm>
            <a:off x="5763490" y="4182583"/>
            <a:ext cx="294289" cy="369332"/>
          </a:xfrm>
          <a:prstGeom prst="rect">
            <a:avLst/>
          </a:prstGeom>
          <a:noFill/>
        </p:spPr>
        <p:txBody>
          <a:bodyPr wrap="square" rtlCol="0">
            <a:spAutoFit/>
          </a:bodyPr>
          <a:lstStyle/>
          <a:p>
            <a:r>
              <a:rPr lang="en-US" dirty="0"/>
              <a:t>4</a:t>
            </a:r>
          </a:p>
        </p:txBody>
      </p:sp>
      <p:sp>
        <p:nvSpPr>
          <p:cNvPr id="26" name="TextBox 25">
            <a:extLst>
              <a:ext uri="{FF2B5EF4-FFF2-40B4-BE49-F238E27FC236}">
                <a16:creationId xmlns:a16="http://schemas.microsoft.com/office/drawing/2014/main" id="{0057C786-BA28-4C4A-A96B-E92992C28ADC}"/>
              </a:ext>
            </a:extLst>
          </p:cNvPr>
          <p:cNvSpPr txBox="1"/>
          <p:nvPr/>
        </p:nvSpPr>
        <p:spPr>
          <a:xfrm>
            <a:off x="7917393" y="4182583"/>
            <a:ext cx="294289" cy="369332"/>
          </a:xfrm>
          <a:prstGeom prst="rect">
            <a:avLst/>
          </a:prstGeom>
          <a:noFill/>
        </p:spPr>
        <p:txBody>
          <a:bodyPr wrap="square" rtlCol="0">
            <a:spAutoFit/>
          </a:bodyPr>
          <a:lstStyle/>
          <a:p>
            <a:r>
              <a:rPr lang="en-US" dirty="0"/>
              <a:t>5</a:t>
            </a:r>
          </a:p>
        </p:txBody>
      </p:sp>
      <p:sp>
        <p:nvSpPr>
          <p:cNvPr id="27" name="TextBox 26">
            <a:extLst>
              <a:ext uri="{FF2B5EF4-FFF2-40B4-BE49-F238E27FC236}">
                <a16:creationId xmlns:a16="http://schemas.microsoft.com/office/drawing/2014/main" id="{3566F64D-7CF0-42BA-9C81-932FF65728F7}"/>
              </a:ext>
            </a:extLst>
          </p:cNvPr>
          <p:cNvSpPr txBox="1"/>
          <p:nvPr/>
        </p:nvSpPr>
        <p:spPr>
          <a:xfrm>
            <a:off x="10020401" y="4182583"/>
            <a:ext cx="294289" cy="369332"/>
          </a:xfrm>
          <a:prstGeom prst="rect">
            <a:avLst/>
          </a:prstGeom>
          <a:noFill/>
        </p:spPr>
        <p:txBody>
          <a:bodyPr wrap="square" rtlCol="0">
            <a:spAutoFit/>
          </a:bodyPr>
          <a:lstStyle/>
          <a:p>
            <a:r>
              <a:rPr lang="en-US" dirty="0"/>
              <a:t>6</a:t>
            </a:r>
          </a:p>
        </p:txBody>
      </p:sp>
      <p:sp>
        <p:nvSpPr>
          <p:cNvPr id="28" name="TextBox 27">
            <a:extLst>
              <a:ext uri="{FF2B5EF4-FFF2-40B4-BE49-F238E27FC236}">
                <a16:creationId xmlns:a16="http://schemas.microsoft.com/office/drawing/2014/main" id="{847A67A9-BBC8-4CFA-86EA-7C0F8D98D82A}"/>
              </a:ext>
            </a:extLst>
          </p:cNvPr>
          <p:cNvSpPr txBox="1"/>
          <p:nvPr/>
        </p:nvSpPr>
        <p:spPr>
          <a:xfrm>
            <a:off x="8738887" y="5338353"/>
            <a:ext cx="294289" cy="369332"/>
          </a:xfrm>
          <a:prstGeom prst="rect">
            <a:avLst/>
          </a:prstGeom>
          <a:noFill/>
        </p:spPr>
        <p:txBody>
          <a:bodyPr wrap="square" rtlCol="0">
            <a:spAutoFit/>
          </a:bodyPr>
          <a:lstStyle/>
          <a:p>
            <a:r>
              <a:rPr lang="en-US" dirty="0"/>
              <a:t>7</a:t>
            </a:r>
          </a:p>
        </p:txBody>
      </p:sp>
      <p:sp>
        <p:nvSpPr>
          <p:cNvPr id="33" name="Content Placeholder 6">
            <a:extLst>
              <a:ext uri="{FF2B5EF4-FFF2-40B4-BE49-F238E27FC236}">
                <a16:creationId xmlns:a16="http://schemas.microsoft.com/office/drawing/2014/main" id="{DE89875D-1F86-4AFB-A248-4D717F2C39EE}"/>
              </a:ext>
            </a:extLst>
          </p:cNvPr>
          <p:cNvSpPr txBox="1">
            <a:spLocks/>
          </p:cNvSpPr>
          <p:nvPr/>
        </p:nvSpPr>
        <p:spPr>
          <a:xfrm>
            <a:off x="487737" y="2010129"/>
            <a:ext cx="4114800" cy="2935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a:solidFill>
                  <a:srgbClr val="003A5B"/>
                </a:solidFill>
              </a:rPr>
              <a:t>Competence Committee</a:t>
            </a:r>
          </a:p>
          <a:p>
            <a:pPr marL="0" indent="0" algn="ctr">
              <a:buFont typeface="Arial" panose="020B0604020202020204" pitchFamily="34" charset="0"/>
              <a:buNone/>
            </a:pPr>
            <a:r>
              <a:rPr lang="en-US" sz="4800" b="1" dirty="0">
                <a:solidFill>
                  <a:srgbClr val="003A5B"/>
                </a:solidFill>
              </a:rPr>
              <a:t>TRIVIA!</a:t>
            </a:r>
          </a:p>
        </p:txBody>
      </p:sp>
    </p:spTree>
    <p:custDataLst>
      <p:tags r:id="rId1"/>
    </p:custDataLst>
    <p:extLst>
      <p:ext uri="{BB962C8B-B14F-4D97-AF65-F5344CB8AC3E}">
        <p14:creationId xmlns:p14="http://schemas.microsoft.com/office/powerpoint/2010/main" val="3355765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71C49F3-B844-4C7C-808A-AAC9B43295E3}"/>
              </a:ext>
            </a:extLst>
          </p:cNvPr>
          <p:cNvSpPr>
            <a:spLocks noGrp="1"/>
          </p:cNvSpPr>
          <p:nvPr>
            <p:ph idx="1"/>
          </p:nvPr>
        </p:nvSpPr>
        <p:spPr>
          <a:xfrm>
            <a:off x="838200" y="2246312"/>
            <a:ext cx="4114800" cy="841375"/>
          </a:xfrm>
        </p:spPr>
        <p:txBody>
          <a:bodyPr/>
          <a:lstStyle/>
          <a:p>
            <a:pPr marL="0" indent="0" algn="ctr">
              <a:buNone/>
            </a:pPr>
            <a:r>
              <a:rPr lang="en-US" sz="4800" b="1" dirty="0">
                <a:solidFill>
                  <a:schemeClr val="tx1">
                    <a:lumMod val="75000"/>
                    <a:lumOff val="25000"/>
                  </a:schemeClr>
                </a:solidFill>
              </a:rPr>
              <a:t>Ronaldinho</a:t>
            </a:r>
          </a:p>
        </p:txBody>
      </p:sp>
      <p:sp>
        <p:nvSpPr>
          <p:cNvPr id="3" name="Slide Number Placeholder 2">
            <a:extLst>
              <a:ext uri="{FF2B5EF4-FFF2-40B4-BE49-F238E27FC236}">
                <a16:creationId xmlns:a16="http://schemas.microsoft.com/office/drawing/2014/main" id="{62CD3DE1-987F-4478-A2E6-61500441F275}"/>
              </a:ext>
            </a:extLst>
          </p:cNvPr>
          <p:cNvSpPr>
            <a:spLocks noGrp="1"/>
          </p:cNvSpPr>
          <p:nvPr>
            <p:ph type="sldNum" sz="quarter" idx="12"/>
          </p:nvPr>
        </p:nvSpPr>
        <p:spPr/>
        <p:txBody>
          <a:bodyPr vert="horz" lIns="121917" tIns="60958" rIns="121917" bIns="60958" rtlCol="0" anchor="ctr">
            <a:normAutofit/>
          </a:bodyPr>
          <a:lstStyle/>
          <a:p>
            <a:pPr defTabSz="1219170">
              <a:lnSpc>
                <a:spcPct val="90000"/>
              </a:lnSpc>
              <a:spcAft>
                <a:spcPts val="800"/>
              </a:spcAft>
            </a:pPr>
            <a:fld id="{2066355A-084C-D24E-9AD2-7E4FC41EA627}" type="slidenum">
              <a:rPr lang="en-US">
                <a:solidFill>
                  <a:srgbClr val="595959"/>
                </a:solidFill>
              </a:rPr>
              <a:pPr defTabSz="1219170">
                <a:lnSpc>
                  <a:spcPct val="90000"/>
                </a:lnSpc>
                <a:spcAft>
                  <a:spcPts val="800"/>
                </a:spcAft>
              </a:pPr>
              <a:t>8</a:t>
            </a:fld>
            <a:endParaRPr lang="en-US">
              <a:solidFill>
                <a:srgbClr val="595959"/>
              </a:solidFill>
            </a:endParaRPr>
          </a:p>
        </p:txBody>
      </p:sp>
      <p:pic>
        <p:nvPicPr>
          <p:cNvPr id="1026" name="Picture 2" descr="File:Soccer Ronaldinho.jpg - Wikimedia Commons">
            <a:extLst>
              <a:ext uri="{FF2B5EF4-FFF2-40B4-BE49-F238E27FC236}">
                <a16:creationId xmlns:a16="http://schemas.microsoft.com/office/drawing/2014/main" id="{1D78159B-22AF-4BFB-BC22-A1AA59620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52450"/>
            <a:ext cx="4114800" cy="5753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04021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90709C-8697-4E9A-A8AF-512BA2B59BEF}"/>
              </a:ext>
            </a:extLst>
          </p:cNvPr>
          <p:cNvSpPr>
            <a:spLocks noGrp="1"/>
          </p:cNvSpPr>
          <p:nvPr>
            <p:ph type="sldNum" sz="quarter" idx="12"/>
          </p:nvPr>
        </p:nvSpPr>
        <p:spPr/>
        <p:txBody>
          <a:bodyPr vert="horz" lIns="121917" tIns="60958" rIns="121917" bIns="60958" rtlCol="0" anchor="ctr">
            <a:normAutofit/>
          </a:bodyPr>
          <a:lstStyle/>
          <a:p>
            <a:pPr defTabSz="1219170">
              <a:lnSpc>
                <a:spcPct val="90000"/>
              </a:lnSpc>
              <a:spcAft>
                <a:spcPts val="800"/>
              </a:spcAft>
            </a:pPr>
            <a:fld id="{2066355A-084C-D24E-9AD2-7E4FC41EA627}" type="slidenum">
              <a:rPr lang="en-US">
                <a:solidFill>
                  <a:srgbClr val="595959"/>
                </a:solidFill>
              </a:rPr>
              <a:pPr defTabSz="1219170">
                <a:lnSpc>
                  <a:spcPct val="90000"/>
                </a:lnSpc>
                <a:spcAft>
                  <a:spcPts val="800"/>
                </a:spcAft>
              </a:pPr>
              <a:t>9</a:t>
            </a:fld>
            <a:endParaRPr lang="en-US">
              <a:solidFill>
                <a:srgbClr val="595959"/>
              </a:solidFill>
            </a:endParaRPr>
          </a:p>
        </p:txBody>
      </p:sp>
      <p:sp>
        <p:nvSpPr>
          <p:cNvPr id="7" name="Content Placeholder 6">
            <a:extLst>
              <a:ext uri="{FF2B5EF4-FFF2-40B4-BE49-F238E27FC236}">
                <a16:creationId xmlns:a16="http://schemas.microsoft.com/office/drawing/2014/main" id="{3F3E2D2B-2005-4F4C-B4AD-B1E2E5F427A6}"/>
              </a:ext>
            </a:extLst>
          </p:cNvPr>
          <p:cNvSpPr txBox="1">
            <a:spLocks/>
          </p:cNvSpPr>
          <p:nvPr/>
        </p:nvSpPr>
        <p:spPr>
          <a:xfrm>
            <a:off x="243840" y="2246311"/>
            <a:ext cx="4114800" cy="1898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solidFill>
                  <a:srgbClr val="FFFFFF"/>
                </a:solidFill>
              </a:rPr>
              <a:t>Malala Yousafzai</a:t>
            </a:r>
            <a:endParaRPr lang="en-US" sz="4800" b="1" dirty="0">
              <a:solidFill>
                <a:schemeClr val="tx1">
                  <a:lumMod val="75000"/>
                  <a:lumOff val="25000"/>
                </a:schemeClr>
              </a:solidFill>
            </a:endParaRPr>
          </a:p>
        </p:txBody>
      </p:sp>
      <p:pic>
        <p:nvPicPr>
          <p:cNvPr id="8" name="Picture 7">
            <a:extLst>
              <a:ext uri="{FF2B5EF4-FFF2-40B4-BE49-F238E27FC236}">
                <a16:creationId xmlns:a16="http://schemas.microsoft.com/office/drawing/2014/main" id="{913768CE-D5B7-4E5F-9D52-3F180AA3342A}"/>
              </a:ext>
            </a:extLst>
          </p:cNvPr>
          <p:cNvPicPr>
            <a:picLocks noChangeAspect="1"/>
          </p:cNvPicPr>
          <p:nvPr/>
        </p:nvPicPr>
        <p:blipFill>
          <a:blip r:embed="rId4"/>
          <a:stretch>
            <a:fillRect/>
          </a:stretch>
        </p:blipFill>
        <p:spPr>
          <a:xfrm>
            <a:off x="4676483" y="1604169"/>
            <a:ext cx="6990397" cy="4047072"/>
          </a:xfrm>
          <a:prstGeom prst="rect">
            <a:avLst/>
          </a:prstGeom>
        </p:spPr>
      </p:pic>
      <p:sp>
        <p:nvSpPr>
          <p:cNvPr id="13" name="Content Placeholder 6">
            <a:extLst>
              <a:ext uri="{FF2B5EF4-FFF2-40B4-BE49-F238E27FC236}">
                <a16:creationId xmlns:a16="http://schemas.microsoft.com/office/drawing/2014/main" id="{FE84B9FA-E451-4944-862F-BB38F5F38A41}"/>
              </a:ext>
            </a:extLst>
          </p:cNvPr>
          <p:cNvSpPr>
            <a:spLocks noGrp="1"/>
          </p:cNvSpPr>
          <p:nvPr>
            <p:ph idx="1"/>
          </p:nvPr>
        </p:nvSpPr>
        <p:spPr>
          <a:xfrm>
            <a:off x="243840" y="2246311"/>
            <a:ext cx="4114800" cy="841375"/>
          </a:xfrm>
        </p:spPr>
        <p:txBody>
          <a:bodyPr/>
          <a:lstStyle/>
          <a:p>
            <a:pPr marL="0" indent="0" algn="ctr">
              <a:buNone/>
            </a:pPr>
            <a:r>
              <a:rPr lang="en-US" sz="4800" b="1" dirty="0">
                <a:solidFill>
                  <a:schemeClr val="tx1">
                    <a:lumMod val="75000"/>
                    <a:lumOff val="25000"/>
                  </a:schemeClr>
                </a:solidFill>
              </a:rPr>
              <a:t>Malala Yousafzai</a:t>
            </a:r>
          </a:p>
        </p:txBody>
      </p:sp>
      <p:sp>
        <p:nvSpPr>
          <p:cNvPr id="14" name="TextBox 13">
            <a:extLst>
              <a:ext uri="{FF2B5EF4-FFF2-40B4-BE49-F238E27FC236}">
                <a16:creationId xmlns:a16="http://schemas.microsoft.com/office/drawing/2014/main" id="{29BC70B3-292A-4689-A644-732DA0E4FBFC}"/>
              </a:ext>
            </a:extLst>
          </p:cNvPr>
          <p:cNvSpPr txBox="1"/>
          <p:nvPr/>
        </p:nvSpPr>
        <p:spPr>
          <a:xfrm>
            <a:off x="4864998" y="5751101"/>
            <a:ext cx="6990397" cy="323165"/>
          </a:xfrm>
          <a:prstGeom prst="rect">
            <a:avLst/>
          </a:prstGeom>
          <a:noFill/>
        </p:spPr>
        <p:txBody>
          <a:bodyPr wrap="square" rtlCol="0">
            <a:spAutoFit/>
          </a:bodyPr>
          <a:lstStyle/>
          <a:p>
            <a:pPr algn="ctr"/>
            <a:r>
              <a:rPr lang="en-US" sz="1500" dirty="0"/>
              <a:t>Attribution 2.0 Generic (CC BY 2.0) (https://creativecommons.org/licenses/by/2.0/)</a:t>
            </a:r>
          </a:p>
        </p:txBody>
      </p:sp>
    </p:spTree>
    <p:custDataLst>
      <p:tags r:id="rId1"/>
    </p:custDataLst>
    <p:extLst>
      <p:ext uri="{BB962C8B-B14F-4D97-AF65-F5344CB8AC3E}">
        <p14:creationId xmlns:p14="http://schemas.microsoft.com/office/powerpoint/2010/main" val="30685550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2HCwtRlH"/>
  <p:tag name="ARTICULATE_SLIDE_THUMBNAIL_REFRESH" val="1"/>
  <p:tag name="ARTICULATE_SLIDE_COUNT" val="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yal College">
      <a:dk1>
        <a:sysClr val="windowText" lastClr="000000"/>
      </a:dk1>
      <a:lt1>
        <a:srgbClr val="FFFFFF"/>
      </a:lt1>
      <a:dk2>
        <a:srgbClr val="003A5B"/>
      </a:dk2>
      <a:lt2>
        <a:srgbClr val="E7E6E6"/>
      </a:lt2>
      <a:accent1>
        <a:srgbClr val="007680"/>
      </a:accent1>
      <a:accent2>
        <a:srgbClr val="4B4F54"/>
      </a:accent2>
      <a:accent3>
        <a:srgbClr val="9A3324"/>
      </a:accent3>
      <a:accent4>
        <a:srgbClr val="FFCD00"/>
      </a:accent4>
      <a:accent5>
        <a:srgbClr val="00A3AD"/>
      </a:accent5>
      <a:accent6>
        <a:srgbClr val="671E75"/>
      </a:accent6>
      <a:hlink>
        <a:srgbClr val="003B5C"/>
      </a:hlink>
      <a:folHlink>
        <a:srgbClr val="007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14321</TotalTime>
  <Words>5199</Words>
  <Application>Microsoft Office PowerPoint</Application>
  <PresentationFormat>Widescreen</PresentationFormat>
  <Paragraphs>451</Paragraphs>
  <Slides>41</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Courier New</vt:lpstr>
      <vt:lpstr>Lucida Grande</vt:lpstr>
      <vt:lpstr>System Font Regular</vt:lpstr>
      <vt:lpstr>Verdana</vt:lpstr>
      <vt:lpstr>Office Theme</vt:lpstr>
      <vt:lpstr>PowerPoint Presentation</vt:lpstr>
      <vt:lpstr>Contributors</vt:lpstr>
      <vt:lpstr>Disclosure</vt:lpstr>
      <vt:lpstr>Welcome!</vt:lpstr>
      <vt:lpstr>Learning objectives</vt:lpstr>
      <vt:lpstr>How to run a competence committee</vt:lpstr>
      <vt:lpstr>PowerPoint Presentation</vt:lpstr>
      <vt:lpstr>PowerPoint Presentation</vt:lpstr>
      <vt:lpstr>PowerPoint Presentation</vt:lpstr>
      <vt:lpstr>PowerPoint Presentation</vt:lpstr>
      <vt:lpstr>PowerPoint Presentation</vt:lpstr>
      <vt:lpstr>Walt Disney</vt:lpstr>
      <vt:lpstr>PowerPoint Presentation</vt:lpstr>
      <vt:lpstr>PowerPoint Presentation</vt:lpstr>
      <vt:lpstr>Running the meeting</vt:lpstr>
      <vt:lpstr>Sequencing CC meetings</vt:lpstr>
      <vt:lpstr>Align with curriculum map</vt:lpstr>
      <vt:lpstr>At the outset of the meeting - Details</vt:lpstr>
      <vt:lpstr>  The role of the primary reviewer</vt:lpstr>
      <vt:lpstr>Presenting the data  (dashboards / portfolios)</vt:lpstr>
      <vt:lpstr>Longitudinal dashboards</vt:lpstr>
      <vt:lpstr>After the meeting - Details</vt:lpstr>
      <vt:lpstr>Faculty development</vt:lpstr>
      <vt:lpstr>Flow of work</vt:lpstr>
      <vt:lpstr>Case Practice # 1</vt:lpstr>
      <vt:lpstr>How do CC make decisions?</vt:lpstr>
      <vt:lpstr>Tensions in group decision making</vt:lpstr>
      <vt:lpstr>Information sharing</vt:lpstr>
      <vt:lpstr>Decision-making</vt:lpstr>
      <vt:lpstr>Monitor for cognitive biases</vt:lpstr>
      <vt:lpstr>Group Functioning</vt:lpstr>
      <vt:lpstr>Time pressures</vt:lpstr>
      <vt:lpstr>Leadership</vt:lpstr>
      <vt:lpstr>PowerPoint Presentation</vt:lpstr>
      <vt:lpstr>Case Practice # 2</vt:lpstr>
      <vt:lpstr>Groupthink solution seeker</vt:lpstr>
      <vt:lpstr>Key messages</vt:lpstr>
      <vt:lpstr>References</vt:lpstr>
      <vt:lpstr>References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Monique Ong</dc:creator>
  <cp:lastModifiedBy>Murphy, April</cp:lastModifiedBy>
  <cp:revision>148</cp:revision>
  <dcterms:created xsi:type="dcterms:W3CDTF">2018-08-09T17:14:48Z</dcterms:created>
  <dcterms:modified xsi:type="dcterms:W3CDTF">2020-09-21T13:49:10Z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55D58509-22B5-49D7-92D1-EA3E4C34BC82</vt:lpwstr>
  </property>
  <property fmtid="{D5CDD505-2E9C-101B-9397-08002B2CF9AE}" pid="3" name="ArticulatePath">
    <vt:lpwstr>rc-powerpoint-a-textheavy-v2</vt:lpwstr>
  </property>
</Properties>
</file>