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8" r:id="rId5"/>
    <p:sldId id="291" r:id="rId6"/>
    <p:sldId id="282" r:id="rId7"/>
    <p:sldId id="273" r:id="rId8"/>
    <p:sldId id="274" r:id="rId9"/>
    <p:sldId id="293" r:id="rId10"/>
    <p:sldId id="277" r:id="rId11"/>
    <p:sldId id="294" r:id="rId12"/>
    <p:sldId id="295" r:id="rId13"/>
    <p:sldId id="280" r:id="rId14"/>
    <p:sldId id="275" r:id="rId15"/>
    <p:sldId id="296" r:id="rId16"/>
    <p:sldId id="278" r:id="rId17"/>
    <p:sldId id="290" r:id="rId18"/>
    <p:sldId id="297" r:id="rId19"/>
    <p:sldId id="283" r:id="rId20"/>
    <p:sldId id="298" r:id="rId21"/>
    <p:sldId id="269" r:id="rId22"/>
    <p:sldId id="265" r:id="rId23"/>
    <p:sldId id="288" r:id="rId24"/>
    <p:sldId id="299" r:id="rId25"/>
    <p:sldId id="300" r:id="rId26"/>
    <p:sldId id="284"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25EE7AE-ADC4-4622-8FF8-5D6B89C2E544}">
          <p14:sldIdLst>
            <p14:sldId id="258"/>
          </p14:sldIdLst>
        </p14:section>
        <p14:section name="Instructions" id="{58226D87-7E7D-41BE-A1D4-627935B07DC4}">
          <p14:sldIdLst>
            <p14:sldId id="291"/>
            <p14:sldId id="282"/>
          </p14:sldIdLst>
        </p14:section>
        <p14:section name="DCC en" id="{620BAB9C-B4BE-4119-AD02-6BB53D4A9621}">
          <p14:sldIdLst>
            <p14:sldId id="273"/>
            <p14:sldId id="274"/>
            <p14:sldId id="293"/>
          </p14:sldIdLst>
        </p14:section>
        <p14:section name="Devenir titulaire d’un diplôme de DCC" id="{EB004598-74E1-44C4-A2A3-1D47017225EB}">
          <p14:sldIdLst>
            <p14:sldId id="277"/>
            <p14:sldId id="294"/>
            <p14:sldId id="295"/>
            <p14:sldId id="280"/>
          </p14:sldIdLst>
        </p14:section>
        <p14:section name="Comment obtenir le diplôme" id="{4CA50793-00EC-439F-9637-65E7F931023E}">
          <p14:sldIdLst>
            <p14:sldId id="275"/>
            <p14:sldId id="296"/>
            <p14:sldId id="278"/>
            <p14:sldId id="290"/>
            <p14:sldId id="297"/>
            <p14:sldId id="283"/>
          </p14:sldIdLst>
        </p14:section>
        <p14:section name="Demande d’agrément" id="{CD86AAB0-F1B4-4E9B-BC81-2827D98A972C}">
          <p14:sldIdLst>
            <p14:sldId id="298"/>
          </p14:sldIdLst>
        </p14:section>
        <p14:section name="Définition des DCC" id="{D6D08F61-5EAC-4756-A2BC-05D9082396A7}">
          <p14:sldIdLst>
            <p14:sldId id="269"/>
            <p14:sldId id="265"/>
            <p14:sldId id="288"/>
            <p14:sldId id="299"/>
            <p14:sldId id="300"/>
          </p14:sldIdLst>
        </p14:section>
        <p14:section name="Coordonnées des personnes-ressources" id="{70A3214D-B018-4CAB-A606-11D3F8BC739A}">
          <p14:sldIdLst>
            <p14:sldId id="284"/>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E44E44-BA53-C8D0-E242-E0CD9818DDD8}" name="Filion, Eliza" initials="EF" userId="Filion, Eliz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hews, Sarah" initials="MS" lastIdx="7" clrIdx="0"/>
  <p:cmAuthor id="2" name="Rumleski, Linda" initials="LR" lastIdx="4" clrIdx="1"/>
  <p:cmAuthor id="3" name="Rumleski, Linda" initials="RL" lastIdx="7" clrIdx="2">
    <p:extLst>
      <p:ext uri="{19B8F6BF-5375-455C-9EA6-DF929625EA0E}">
        <p15:presenceInfo xmlns:p15="http://schemas.microsoft.com/office/powerpoint/2012/main" userId="S-1-5-21-3689563377-2340820660-665324190-645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fr-CA"/>
            <a:t>Le demandeur soumet son dossier de demande et les frais d’évaluation au Collège royal</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fr-CA"/>
            <a:t>Le Collège royal demande une rétroaction des pairs désignés (RMS)</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fr-CA" dirty="0"/>
            <a:t>Dossier de demande du candidat et </a:t>
          </a:r>
        </a:p>
        <a:p>
          <a:r>
            <a:rPr lang="fr-CA" dirty="0"/>
            <a:t>Envoi des résultats de la RMS au comité de DCC de la discipline</a:t>
          </a:r>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02A0C274-28AF-4682-AD3E-EC87D313D3F0}">
      <dgm:prSet/>
      <dgm:spPr/>
      <dgm:t>
        <a:bodyPr/>
        <a:lstStyle/>
        <a:p>
          <a:r>
            <a:rPr lang="fr-CA"/>
            <a:t>Le comité de DCC examine le dossier de demande et détermine si le candidat est admissible au diplôme de DCC</a:t>
          </a:r>
        </a:p>
      </dgm:t>
    </dgm:pt>
    <dgm:pt modelId="{224FAB94-84F6-49A0-AC9E-D8C5E283B9D8}" type="parTrans" cxnId="{81CC0BCF-E337-4C05-9A3B-B844DFFF17C6}">
      <dgm:prSet/>
      <dgm:spPr/>
      <dgm:t>
        <a:bodyPr/>
        <a:lstStyle/>
        <a:p>
          <a:endParaRPr lang="en-CA"/>
        </a:p>
      </dgm:t>
    </dgm:pt>
    <dgm:pt modelId="{DDA79509-CD62-4B84-8058-3974EA40B79B}" type="sibTrans" cxnId="{81CC0BCF-E337-4C05-9A3B-B844DFFF17C6}">
      <dgm:prSet/>
      <dgm:spPr/>
      <dgm:t>
        <a:bodyPr/>
        <a:lstStyle/>
        <a:p>
          <a:endParaRPr lang="en-CA"/>
        </a:p>
      </dgm:t>
    </dgm:pt>
    <dgm:pt modelId="{C227F3DA-AE64-4E0E-B361-1698856CAD66}">
      <dgm:prSet/>
      <dgm:spPr/>
      <dgm:t>
        <a:bodyPr/>
        <a:lstStyle/>
        <a:p>
          <a:r>
            <a:rPr lang="fr-CA"/>
            <a:t>Le Collège royal informe le demandeur de la décision du comité de DCC</a:t>
          </a:r>
        </a:p>
      </dgm:t>
    </dgm:pt>
    <dgm:pt modelId="{0FD7EA7F-FAD2-4DEC-96C4-3C8B48F94B47}" type="parTrans" cxnId="{461C1A62-3808-41F9-8709-AC539020F351}">
      <dgm:prSet/>
      <dgm:spPr/>
      <dgm:t>
        <a:bodyPr/>
        <a:lstStyle/>
        <a:p>
          <a:endParaRPr lang="en-CA"/>
        </a:p>
      </dgm:t>
    </dgm:pt>
    <dgm:pt modelId="{E2F8BF48-0840-4180-92CD-7B269457069E}" type="sibTrans" cxnId="{461C1A62-3808-41F9-8709-AC539020F351}">
      <dgm:prSet/>
      <dgm:spPr/>
      <dgm:t>
        <a:bodyPr/>
        <a:lstStyle/>
        <a:p>
          <a:endParaRPr lang="en-CA"/>
        </a:p>
      </dgm:t>
    </dgm:pt>
    <dgm:pt modelId="{865CD6DD-20BE-47FB-9F10-DBB5BE5D47C7}">
      <dgm:prSet/>
      <dgm:spPr/>
      <dgm:t>
        <a:bodyPr/>
        <a:lstStyle/>
        <a:p>
          <a:r>
            <a:rPr lang="fr-CA"/>
            <a:t>Si le candidat est jugé admissible, il est invité à faire reconnaître son titre par le Collège royal</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fr-CA"/>
            <a:t>Le candidat présente une demande pour obtenir un diplôme de DCC du Collège royal</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fr-CA"/>
            <a:t>Le candidat devient titulaire d’un diplôme de DCC</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8">
        <dgm:presLayoutVars>
          <dgm:bulletEnabled val="1"/>
        </dgm:presLayoutVars>
      </dgm:prSet>
      <dgm:spPr/>
    </dgm:pt>
    <dgm:pt modelId="{847ED033-D05F-49D4-82FE-7B359F0C3E73}" type="pres">
      <dgm:prSet presAssocID="{C1C923DB-ADBA-4AD1-929B-9DC9E7F93766}" presName="sibTrans" presStyleCnt="0"/>
      <dgm:spPr/>
    </dgm:pt>
    <dgm:pt modelId="{7373255E-514B-4CBF-A8EC-9085B596525D}" type="pres">
      <dgm:prSet presAssocID="{47BC20F5-B646-4829-AE77-35DD2677B067}" presName="textNode" presStyleLbl="node1" presStyleIdx="1" presStyleCnt="8">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2" presStyleCnt="8">
        <dgm:presLayoutVars>
          <dgm:bulletEnabled val="1"/>
        </dgm:presLayoutVars>
      </dgm:prSet>
      <dgm:spPr/>
    </dgm:pt>
    <dgm:pt modelId="{A4901152-55E7-4E2A-BDBE-242BC66DFCF0}" type="pres">
      <dgm:prSet presAssocID="{B0EF3D1E-33F8-443D-A648-C64E8BDD50D8}" presName="sibTrans" presStyleCnt="0"/>
      <dgm:spPr/>
    </dgm:pt>
    <dgm:pt modelId="{F99AC1F1-1E66-4030-9ACF-E9DFEF4CAB49}" type="pres">
      <dgm:prSet presAssocID="{02A0C274-28AF-4682-AD3E-EC87D313D3F0}" presName="textNode" presStyleLbl="node1" presStyleIdx="3" presStyleCnt="8">
        <dgm:presLayoutVars>
          <dgm:bulletEnabled val="1"/>
        </dgm:presLayoutVars>
      </dgm:prSet>
      <dgm:spPr/>
    </dgm:pt>
    <dgm:pt modelId="{1B79F3B7-32D5-486B-BF5C-988A4219D534}" type="pres">
      <dgm:prSet presAssocID="{DDA79509-CD62-4B84-8058-3974EA40B79B}" presName="sibTrans" presStyleCnt="0"/>
      <dgm:spPr/>
    </dgm:pt>
    <dgm:pt modelId="{93C315B2-88C0-4982-B4BF-ABA1F56A92E4}" type="pres">
      <dgm:prSet presAssocID="{C227F3DA-AE64-4E0E-B361-1698856CAD66}" presName="textNode" presStyleLbl="node1" presStyleIdx="4" presStyleCnt="8">
        <dgm:presLayoutVars>
          <dgm:bulletEnabled val="1"/>
        </dgm:presLayoutVars>
      </dgm:prSet>
      <dgm:spPr/>
    </dgm:pt>
    <dgm:pt modelId="{CC205674-EA9B-439D-A36E-DD2C1897158E}" type="pres">
      <dgm:prSet presAssocID="{E2F8BF48-0840-4180-92CD-7B269457069E}" presName="sibTrans" presStyleCnt="0"/>
      <dgm:spPr/>
    </dgm:pt>
    <dgm:pt modelId="{18CEB5BA-752C-4624-90CB-2F960C97D773}" type="pres">
      <dgm:prSet presAssocID="{865CD6DD-20BE-47FB-9F10-DBB5BE5D47C7}" presName="textNode" presStyleLbl="node1" presStyleIdx="5" presStyleCnt="8">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6" presStyleCnt="8">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7" presStyleCnt="8">
        <dgm:presLayoutVars>
          <dgm:bulletEnabled val="1"/>
        </dgm:presLayoutVars>
      </dgm:prSet>
      <dgm:spPr/>
    </dgm:pt>
  </dgm:ptLst>
  <dgm:cxnLst>
    <dgm:cxn modelId="{DF63E000-713E-4BBB-874A-0C08CC2B954F}" type="presOf" srcId="{865CD6DD-20BE-47FB-9F10-DBB5BE5D47C7}" destId="{18CEB5BA-752C-4624-90CB-2F960C97D773}" srcOrd="0" destOrd="0" presId="urn:microsoft.com/office/officeart/2005/8/layout/hProcess9"/>
    <dgm:cxn modelId="{16DBFE01-D761-4A9F-8A7D-FF4FE108C865}" type="presOf" srcId="{061F0E14-1912-40CB-B22B-79AE81C23C38}" destId="{C4A2A290-6B44-4693-94D7-9D3121A5B14F}" srcOrd="0" destOrd="0" presId="urn:microsoft.com/office/officeart/2005/8/layout/hProcess9"/>
    <dgm:cxn modelId="{FC8A0F0A-E0B8-4BA1-BFC7-F154ACD8649C}" type="presOf" srcId="{ABA43B38-BE82-4AE0-9227-397D744517BF}" destId="{7C425A8A-1372-49E1-B1DD-603598EB21C3}" srcOrd="0" destOrd="0" presId="urn:microsoft.com/office/officeart/2005/8/layout/hProcess9"/>
    <dgm:cxn modelId="{2A7A2E1C-7980-462F-8537-75304D92147C}" type="presOf" srcId="{6ADB6354-4220-4F74-8C33-6285329F64A3}" destId="{2626252E-0A4A-40F6-B7C2-D017E324CC07}" srcOrd="0" destOrd="0" presId="urn:microsoft.com/office/officeart/2005/8/layout/hProcess9"/>
    <dgm:cxn modelId="{8D54AD22-385C-4570-BFA2-D93817649E9C}" srcId="{6ADB6354-4220-4F74-8C33-6285329F64A3}" destId="{47BC20F5-B646-4829-AE77-35DD2677B067}" srcOrd="1" destOrd="0" parTransId="{2D219159-42DB-4EE2-B75A-63829CD6AAE9}" sibTransId="{1D7D8BE7-55BE-419F-ABFC-7E4463F8ED4A}"/>
    <dgm:cxn modelId="{6D5D1A2D-B9DE-4AD3-BF53-BAE62BFC20FB}" type="presOf" srcId="{C227F3DA-AE64-4E0E-B361-1698856CAD66}" destId="{93C315B2-88C0-4982-B4BF-ABA1F56A92E4}" srcOrd="0" destOrd="0" presId="urn:microsoft.com/office/officeart/2005/8/layout/hProcess9"/>
    <dgm:cxn modelId="{4012D738-785C-4580-A47B-0C492F669F1E}" srcId="{6ADB6354-4220-4F74-8C33-6285329F64A3}" destId="{A5B6250B-B3A2-4EDB-930A-9690B542C6FA}" srcOrd="2" destOrd="0" parTransId="{2B079A1B-AF04-4B92-90A4-53BB63F3BE82}" sibTransId="{B0EF3D1E-33F8-443D-A648-C64E8BDD50D8}"/>
    <dgm:cxn modelId="{C41E6361-128A-4E91-AB76-BC7AAEFAAB40}" srcId="{6ADB6354-4220-4F74-8C33-6285329F64A3}" destId="{061F0E14-1912-40CB-B22B-79AE81C23C38}" srcOrd="6" destOrd="0" parTransId="{A8482031-583D-40EB-A273-246828FDF2B8}" sibTransId="{1E6BEEE7-F237-4687-9DBE-4BD7B923C9AC}"/>
    <dgm:cxn modelId="{461C1A62-3808-41F9-8709-AC539020F351}" srcId="{6ADB6354-4220-4F74-8C33-6285329F64A3}" destId="{C227F3DA-AE64-4E0E-B361-1698856CAD66}" srcOrd="4" destOrd="0" parTransId="{0FD7EA7F-FAD2-4DEC-96C4-3C8B48F94B47}" sibTransId="{E2F8BF48-0840-4180-92CD-7B269457069E}"/>
    <dgm:cxn modelId="{D8C52842-8496-4B3F-B50D-BB77ADEBBA2B}" srcId="{6ADB6354-4220-4F74-8C33-6285329F64A3}" destId="{ABA43B38-BE82-4AE0-9227-397D744517BF}" srcOrd="7" destOrd="0" parTransId="{E56E1C2A-1D9A-4C06-A5D0-2806B0F55C34}" sibTransId="{BDDCA670-9E5D-419D-BD29-2598D669628D}"/>
    <dgm:cxn modelId="{FC833269-D45B-4E13-8072-6D40A33DF02F}" type="presOf" srcId="{47BC20F5-B646-4829-AE77-35DD2677B067}" destId="{7373255E-514B-4CBF-A8EC-9085B596525D}" srcOrd="0" destOrd="0" presId="urn:microsoft.com/office/officeart/2005/8/layout/hProcess9"/>
    <dgm:cxn modelId="{F02E3573-127A-441D-A8C6-20BB216DCA04}" srcId="{6ADB6354-4220-4F74-8C33-6285329F64A3}" destId="{865CD6DD-20BE-47FB-9F10-DBB5BE5D47C7}" srcOrd="5" destOrd="0" parTransId="{CA630E02-01D6-484A-881D-5565169593F6}" sibTransId="{2604BF22-D959-4969-8467-4F28EDF2018E}"/>
    <dgm:cxn modelId="{0946475A-4E6C-451E-BE51-3AAF53EB4759}" type="presOf" srcId="{A5B6250B-B3A2-4EDB-930A-9690B542C6FA}" destId="{8E2102F9-9E9C-4709-A362-0E9927B80AB2}" srcOrd="0" destOrd="0" presId="urn:microsoft.com/office/officeart/2005/8/layout/hProcess9"/>
    <dgm:cxn modelId="{E6C0FAAF-4F30-4444-B5C9-F8EA95C707DD}" type="presOf" srcId="{65462013-EFC8-41F4-A759-7A03274B27F2}" destId="{32225455-6E89-4BFC-8DA4-1BAAD01F8430}" srcOrd="0" destOrd="0" presId="urn:microsoft.com/office/officeart/2005/8/layout/hProcess9"/>
    <dgm:cxn modelId="{553AC4BD-E354-4EC1-8137-ACFFB1A5C723}" srcId="{6ADB6354-4220-4F74-8C33-6285329F64A3}" destId="{65462013-EFC8-41F4-A759-7A03274B27F2}" srcOrd="0" destOrd="0" parTransId="{015C3D76-B953-47C8-9500-FFA53C51B4C2}" sibTransId="{C1C923DB-ADBA-4AD1-929B-9DC9E7F93766}"/>
    <dgm:cxn modelId="{81CC0BCF-E337-4C05-9A3B-B844DFFF17C6}" srcId="{6ADB6354-4220-4F74-8C33-6285329F64A3}" destId="{02A0C274-28AF-4682-AD3E-EC87D313D3F0}" srcOrd="3" destOrd="0" parTransId="{224FAB94-84F6-49A0-AC9E-D8C5E283B9D8}" sibTransId="{DDA79509-CD62-4B84-8058-3974EA40B79B}"/>
    <dgm:cxn modelId="{48443EE4-D4FF-46A7-95F5-8BCF2C363CE3}" type="presOf" srcId="{02A0C274-28AF-4682-AD3E-EC87D313D3F0}" destId="{F99AC1F1-1E66-4030-9ACF-E9DFEF4CAB49}" srcOrd="0" destOrd="0" presId="urn:microsoft.com/office/officeart/2005/8/layout/hProcess9"/>
    <dgm:cxn modelId="{62B24617-E271-497D-BE10-03A4531D08E5}" type="presParOf" srcId="{2626252E-0A4A-40F6-B7C2-D017E324CC07}" destId="{80506AF3-DA82-453A-9EC8-FA8258E47263}" srcOrd="0" destOrd="0" presId="urn:microsoft.com/office/officeart/2005/8/layout/hProcess9"/>
    <dgm:cxn modelId="{DF1F1925-0F55-4C08-A00C-9DF41A9BB762}" type="presParOf" srcId="{2626252E-0A4A-40F6-B7C2-D017E324CC07}" destId="{1CDF8433-7322-4D3A-9873-70D593E65376}" srcOrd="1" destOrd="0" presId="urn:microsoft.com/office/officeart/2005/8/layout/hProcess9"/>
    <dgm:cxn modelId="{6F353A06-69FA-452F-B922-C029560718C6}" type="presParOf" srcId="{1CDF8433-7322-4D3A-9873-70D593E65376}" destId="{32225455-6E89-4BFC-8DA4-1BAAD01F8430}" srcOrd="0" destOrd="0" presId="urn:microsoft.com/office/officeart/2005/8/layout/hProcess9"/>
    <dgm:cxn modelId="{C534C7BA-D6D1-4A21-B762-C5A0EE58DD1F}" type="presParOf" srcId="{1CDF8433-7322-4D3A-9873-70D593E65376}" destId="{847ED033-D05F-49D4-82FE-7B359F0C3E73}" srcOrd="1" destOrd="0" presId="urn:microsoft.com/office/officeart/2005/8/layout/hProcess9"/>
    <dgm:cxn modelId="{6C748AD3-908A-4C04-B6FF-C958183E9B1A}" type="presParOf" srcId="{1CDF8433-7322-4D3A-9873-70D593E65376}" destId="{7373255E-514B-4CBF-A8EC-9085B596525D}" srcOrd="2" destOrd="0" presId="urn:microsoft.com/office/officeart/2005/8/layout/hProcess9"/>
    <dgm:cxn modelId="{212A6285-4EAB-4EF0-83CF-CBED08FE671A}" type="presParOf" srcId="{1CDF8433-7322-4D3A-9873-70D593E65376}" destId="{2B4D9156-0E16-4CCC-AB28-374C4D000D4C}" srcOrd="3" destOrd="0" presId="urn:microsoft.com/office/officeart/2005/8/layout/hProcess9"/>
    <dgm:cxn modelId="{C3EAEC62-4ADC-40BA-AB13-9B7A180E49DF}" type="presParOf" srcId="{1CDF8433-7322-4D3A-9873-70D593E65376}" destId="{8E2102F9-9E9C-4709-A362-0E9927B80AB2}" srcOrd="4" destOrd="0" presId="urn:microsoft.com/office/officeart/2005/8/layout/hProcess9"/>
    <dgm:cxn modelId="{AFC2057D-4193-4870-9A9E-562D2200C2D2}" type="presParOf" srcId="{1CDF8433-7322-4D3A-9873-70D593E65376}" destId="{A4901152-55E7-4E2A-BDBE-242BC66DFCF0}" srcOrd="5" destOrd="0" presId="urn:microsoft.com/office/officeart/2005/8/layout/hProcess9"/>
    <dgm:cxn modelId="{C3DAF276-E8E7-41AD-993D-85D9C4D85D5F}" type="presParOf" srcId="{1CDF8433-7322-4D3A-9873-70D593E65376}" destId="{F99AC1F1-1E66-4030-9ACF-E9DFEF4CAB49}" srcOrd="6" destOrd="0" presId="urn:microsoft.com/office/officeart/2005/8/layout/hProcess9"/>
    <dgm:cxn modelId="{3961C3F7-D68E-4BFD-A187-793A12413990}" type="presParOf" srcId="{1CDF8433-7322-4D3A-9873-70D593E65376}" destId="{1B79F3B7-32D5-486B-BF5C-988A4219D534}" srcOrd="7" destOrd="0" presId="urn:microsoft.com/office/officeart/2005/8/layout/hProcess9"/>
    <dgm:cxn modelId="{94EFCCE3-07B3-4591-8830-15B9B6C4DAE3}" type="presParOf" srcId="{1CDF8433-7322-4D3A-9873-70D593E65376}" destId="{93C315B2-88C0-4982-B4BF-ABA1F56A92E4}" srcOrd="8" destOrd="0" presId="urn:microsoft.com/office/officeart/2005/8/layout/hProcess9"/>
    <dgm:cxn modelId="{7EACD0D8-95D4-4BC0-865B-E8110170EFCE}" type="presParOf" srcId="{1CDF8433-7322-4D3A-9873-70D593E65376}" destId="{CC205674-EA9B-439D-A36E-DD2C1897158E}" srcOrd="9" destOrd="0" presId="urn:microsoft.com/office/officeart/2005/8/layout/hProcess9"/>
    <dgm:cxn modelId="{4824EE8D-983C-4FB5-B52A-41E94E1476D8}" type="presParOf" srcId="{1CDF8433-7322-4D3A-9873-70D593E65376}" destId="{18CEB5BA-752C-4624-90CB-2F960C97D773}" srcOrd="10" destOrd="0" presId="urn:microsoft.com/office/officeart/2005/8/layout/hProcess9"/>
    <dgm:cxn modelId="{B33FBE1C-E4B4-4AAB-A8AD-78E298565A29}" type="presParOf" srcId="{1CDF8433-7322-4D3A-9873-70D593E65376}" destId="{DD1BB6B0-2DA1-47D7-89CF-8C06F6DCD524}" srcOrd="11" destOrd="0" presId="urn:microsoft.com/office/officeart/2005/8/layout/hProcess9"/>
    <dgm:cxn modelId="{7B167D0D-A30A-4224-B9A3-7FDEC29F6B44}" type="presParOf" srcId="{1CDF8433-7322-4D3A-9873-70D593E65376}" destId="{C4A2A290-6B44-4693-94D7-9D3121A5B14F}" srcOrd="12" destOrd="0" presId="urn:microsoft.com/office/officeart/2005/8/layout/hProcess9"/>
    <dgm:cxn modelId="{DD6132CA-D427-40BE-BE18-0F3F3383E2ED}" type="presParOf" srcId="{1CDF8433-7322-4D3A-9873-70D593E65376}" destId="{EA4216A8-A63F-4A1D-B659-C5115C0B086D}" srcOrd="13" destOrd="0" presId="urn:microsoft.com/office/officeart/2005/8/layout/hProcess9"/>
    <dgm:cxn modelId="{47372FF9-E85C-4DD8-837A-D241B3CB856B}" type="presParOf" srcId="{1CDF8433-7322-4D3A-9873-70D593E65376}" destId="{7C425A8A-1372-49E1-B1DD-603598EB21C3}" srcOrd="1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fr-CA"/>
            <a:t>Le stagiaire présente une demande au Collège royal et paie les frais d’évaluation</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fr-CA"/>
            <a:t>Le stagiaire satisfait aux exigences du portfolio de la discipline et termine le programme de DCC agréé </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fr-CA"/>
            <a:t>Le directeur/centre de DCC confirme l’admissibilité du stagiaire au Collège royal en soumettant un formulaire d’</a:t>
          </a:r>
          <a:r>
            <a:rPr lang="fr-CA" i="1"/>
            <a:t>attestation d’acquisition des compétences</a:t>
          </a:r>
          <a:r>
            <a:rPr lang="fr-CA" i="0"/>
            <a:t> (AAC)</a:t>
          </a:r>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865CD6DD-20BE-47FB-9F10-DBB5BE5D47C7}">
      <dgm:prSet/>
      <dgm:spPr/>
      <dgm:t>
        <a:bodyPr/>
        <a:lstStyle/>
        <a:p>
          <a:r>
            <a:rPr lang="fr-CA"/>
            <a:t>Le candidat est invité à faire reconnaître son titre par le Collège royal</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fr-CA"/>
            <a:t>Le candidat présente une demande pour obtenir un diplôme de DCC du Collège royal</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fr-CA"/>
            <a:t>Le candidat devient titulaire d’un diplôme de DCC</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EBAD6D9D-486C-460B-B533-E64D8B8CFEF6}">
      <dgm:prSet/>
      <dgm:spPr/>
      <dgm:t>
        <a:bodyPr/>
        <a:lstStyle/>
        <a:p>
          <a:r>
            <a:rPr lang="fr-CA"/>
            <a:t>Le Collège royal confirme que le stagiaire satisfait aux exigences d’admissibilité de la discipline</a:t>
          </a:r>
        </a:p>
      </dgm:t>
    </dgm:pt>
    <dgm:pt modelId="{C8A6DE21-4E31-42AD-8C8C-2CA0D616C905}" type="parTrans" cxnId="{E090BCC1-F914-475B-BF36-C5A1C9E28861}">
      <dgm:prSet/>
      <dgm:spPr/>
      <dgm:t>
        <a:bodyPr/>
        <a:lstStyle/>
        <a:p>
          <a:endParaRPr lang="en-CA"/>
        </a:p>
      </dgm:t>
    </dgm:pt>
    <dgm:pt modelId="{5C0023E5-5317-4755-AB45-1169285E34D5}" type="sibTrans" cxnId="{E090BCC1-F914-475B-BF36-C5A1C9E28861}">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7">
        <dgm:presLayoutVars>
          <dgm:bulletEnabled val="1"/>
        </dgm:presLayoutVars>
      </dgm:prSet>
      <dgm:spPr/>
    </dgm:pt>
    <dgm:pt modelId="{847ED033-D05F-49D4-82FE-7B359F0C3E73}" type="pres">
      <dgm:prSet presAssocID="{C1C923DB-ADBA-4AD1-929B-9DC9E7F93766}" presName="sibTrans" presStyleCnt="0"/>
      <dgm:spPr/>
    </dgm:pt>
    <dgm:pt modelId="{426760C9-A307-4750-BF94-98FB7913D36F}" type="pres">
      <dgm:prSet presAssocID="{EBAD6D9D-486C-460B-B533-E64D8B8CFEF6}" presName="textNode" presStyleLbl="node1" presStyleIdx="1" presStyleCnt="7">
        <dgm:presLayoutVars>
          <dgm:bulletEnabled val="1"/>
        </dgm:presLayoutVars>
      </dgm:prSet>
      <dgm:spPr/>
    </dgm:pt>
    <dgm:pt modelId="{0531CC10-2F06-4FC5-BE8E-9542DEC13E07}" type="pres">
      <dgm:prSet presAssocID="{5C0023E5-5317-4755-AB45-1169285E34D5}" presName="sibTrans" presStyleCnt="0"/>
      <dgm:spPr/>
    </dgm:pt>
    <dgm:pt modelId="{7373255E-514B-4CBF-A8EC-9085B596525D}" type="pres">
      <dgm:prSet presAssocID="{47BC20F5-B646-4829-AE77-35DD2677B067}" presName="textNode" presStyleLbl="node1" presStyleIdx="2" presStyleCnt="7">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3" presStyleCnt="7">
        <dgm:presLayoutVars>
          <dgm:bulletEnabled val="1"/>
        </dgm:presLayoutVars>
      </dgm:prSet>
      <dgm:spPr/>
    </dgm:pt>
    <dgm:pt modelId="{A4901152-55E7-4E2A-BDBE-242BC66DFCF0}" type="pres">
      <dgm:prSet presAssocID="{B0EF3D1E-33F8-443D-A648-C64E8BDD50D8}" presName="sibTrans" presStyleCnt="0"/>
      <dgm:spPr/>
    </dgm:pt>
    <dgm:pt modelId="{18CEB5BA-752C-4624-90CB-2F960C97D773}" type="pres">
      <dgm:prSet presAssocID="{865CD6DD-20BE-47FB-9F10-DBB5BE5D47C7}" presName="textNode" presStyleLbl="node1" presStyleIdx="4" presStyleCnt="7">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5" presStyleCnt="7">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6" presStyleCnt="7">
        <dgm:presLayoutVars>
          <dgm:bulletEnabled val="1"/>
        </dgm:presLayoutVars>
      </dgm:prSet>
      <dgm:spPr/>
    </dgm:pt>
  </dgm:ptLst>
  <dgm:cxnLst>
    <dgm:cxn modelId="{A3BA2716-41D6-473B-93F9-7B456851E48E}" type="presOf" srcId="{6ADB6354-4220-4F74-8C33-6285329F64A3}" destId="{2626252E-0A4A-40F6-B7C2-D017E324CC07}" srcOrd="0" destOrd="0" presId="urn:microsoft.com/office/officeart/2005/8/layout/hProcess9"/>
    <dgm:cxn modelId="{A5C6E520-F2B3-47F3-A5FA-97837CFA8C3A}" type="presOf" srcId="{47BC20F5-B646-4829-AE77-35DD2677B067}" destId="{7373255E-514B-4CBF-A8EC-9085B596525D}" srcOrd="0" destOrd="0" presId="urn:microsoft.com/office/officeart/2005/8/layout/hProcess9"/>
    <dgm:cxn modelId="{8D54AD22-385C-4570-BFA2-D93817649E9C}" srcId="{6ADB6354-4220-4F74-8C33-6285329F64A3}" destId="{47BC20F5-B646-4829-AE77-35DD2677B067}" srcOrd="2" destOrd="0" parTransId="{2D219159-42DB-4EE2-B75A-63829CD6AAE9}" sibTransId="{1D7D8BE7-55BE-419F-ABFC-7E4463F8ED4A}"/>
    <dgm:cxn modelId="{4012D738-785C-4580-A47B-0C492F669F1E}" srcId="{6ADB6354-4220-4F74-8C33-6285329F64A3}" destId="{A5B6250B-B3A2-4EDB-930A-9690B542C6FA}" srcOrd="3" destOrd="0" parTransId="{2B079A1B-AF04-4B92-90A4-53BB63F3BE82}" sibTransId="{B0EF3D1E-33F8-443D-A648-C64E8BDD50D8}"/>
    <dgm:cxn modelId="{8C726F60-F765-4336-B570-98AFC7A85E3C}" type="presOf" srcId="{65462013-EFC8-41F4-A759-7A03274B27F2}" destId="{32225455-6E89-4BFC-8DA4-1BAAD01F8430}" srcOrd="0" destOrd="0" presId="urn:microsoft.com/office/officeart/2005/8/layout/hProcess9"/>
    <dgm:cxn modelId="{C41E6361-128A-4E91-AB76-BC7AAEFAAB40}" srcId="{6ADB6354-4220-4F74-8C33-6285329F64A3}" destId="{061F0E14-1912-40CB-B22B-79AE81C23C38}" srcOrd="5" destOrd="0" parTransId="{A8482031-583D-40EB-A273-246828FDF2B8}" sibTransId="{1E6BEEE7-F237-4687-9DBE-4BD7B923C9AC}"/>
    <dgm:cxn modelId="{D8C52842-8496-4B3F-B50D-BB77ADEBBA2B}" srcId="{6ADB6354-4220-4F74-8C33-6285329F64A3}" destId="{ABA43B38-BE82-4AE0-9227-397D744517BF}" srcOrd="6" destOrd="0" parTransId="{E56E1C2A-1D9A-4C06-A5D0-2806B0F55C34}" sibTransId="{BDDCA670-9E5D-419D-BD29-2598D669628D}"/>
    <dgm:cxn modelId="{AB47D26A-4E24-4054-88DD-C5476B3FFD4B}" type="presOf" srcId="{A5B6250B-B3A2-4EDB-930A-9690B542C6FA}" destId="{8E2102F9-9E9C-4709-A362-0E9927B80AB2}" srcOrd="0" destOrd="0" presId="urn:microsoft.com/office/officeart/2005/8/layout/hProcess9"/>
    <dgm:cxn modelId="{5282E171-B046-4A63-8548-95F21CE15AB0}" type="presOf" srcId="{061F0E14-1912-40CB-B22B-79AE81C23C38}" destId="{C4A2A290-6B44-4693-94D7-9D3121A5B14F}" srcOrd="0" destOrd="0" presId="urn:microsoft.com/office/officeart/2005/8/layout/hProcess9"/>
    <dgm:cxn modelId="{F5DA1952-BC79-4689-9422-141891B6B572}" type="presOf" srcId="{EBAD6D9D-486C-460B-B533-E64D8B8CFEF6}" destId="{426760C9-A307-4750-BF94-98FB7913D36F}" srcOrd="0" destOrd="0" presId="urn:microsoft.com/office/officeart/2005/8/layout/hProcess9"/>
    <dgm:cxn modelId="{F02E3573-127A-441D-A8C6-20BB216DCA04}" srcId="{6ADB6354-4220-4F74-8C33-6285329F64A3}" destId="{865CD6DD-20BE-47FB-9F10-DBB5BE5D47C7}" srcOrd="4" destOrd="0" parTransId="{CA630E02-01D6-484A-881D-5565169593F6}" sibTransId="{2604BF22-D959-4969-8467-4F28EDF2018E}"/>
    <dgm:cxn modelId="{553AC4BD-E354-4EC1-8137-ACFFB1A5C723}" srcId="{6ADB6354-4220-4F74-8C33-6285329F64A3}" destId="{65462013-EFC8-41F4-A759-7A03274B27F2}" srcOrd="0" destOrd="0" parTransId="{015C3D76-B953-47C8-9500-FFA53C51B4C2}" sibTransId="{C1C923DB-ADBA-4AD1-929B-9DC9E7F93766}"/>
    <dgm:cxn modelId="{E090BCC1-F914-475B-BF36-C5A1C9E28861}" srcId="{6ADB6354-4220-4F74-8C33-6285329F64A3}" destId="{EBAD6D9D-486C-460B-B533-E64D8B8CFEF6}" srcOrd="1" destOrd="0" parTransId="{C8A6DE21-4E31-42AD-8C8C-2CA0D616C905}" sibTransId="{5C0023E5-5317-4755-AB45-1169285E34D5}"/>
    <dgm:cxn modelId="{3148A7D8-E772-45A8-931F-4FA30090BDCB}" type="presOf" srcId="{ABA43B38-BE82-4AE0-9227-397D744517BF}" destId="{7C425A8A-1372-49E1-B1DD-603598EB21C3}" srcOrd="0" destOrd="0" presId="urn:microsoft.com/office/officeart/2005/8/layout/hProcess9"/>
    <dgm:cxn modelId="{CFD0DADD-64BA-4BD8-9435-BB80AC31A0FE}" type="presOf" srcId="{865CD6DD-20BE-47FB-9F10-DBB5BE5D47C7}" destId="{18CEB5BA-752C-4624-90CB-2F960C97D773}" srcOrd="0" destOrd="0" presId="urn:microsoft.com/office/officeart/2005/8/layout/hProcess9"/>
    <dgm:cxn modelId="{6AB45657-D790-4C29-9904-00A9F92024FB}" type="presParOf" srcId="{2626252E-0A4A-40F6-B7C2-D017E324CC07}" destId="{80506AF3-DA82-453A-9EC8-FA8258E47263}" srcOrd="0" destOrd="0" presId="urn:microsoft.com/office/officeart/2005/8/layout/hProcess9"/>
    <dgm:cxn modelId="{BD70B60A-55F5-4898-A68A-70955A61BF16}" type="presParOf" srcId="{2626252E-0A4A-40F6-B7C2-D017E324CC07}" destId="{1CDF8433-7322-4D3A-9873-70D593E65376}" srcOrd="1" destOrd="0" presId="urn:microsoft.com/office/officeart/2005/8/layout/hProcess9"/>
    <dgm:cxn modelId="{5AA08921-CBD9-4BDB-A819-0E7BF1936397}" type="presParOf" srcId="{1CDF8433-7322-4D3A-9873-70D593E65376}" destId="{32225455-6E89-4BFC-8DA4-1BAAD01F8430}" srcOrd="0" destOrd="0" presId="urn:microsoft.com/office/officeart/2005/8/layout/hProcess9"/>
    <dgm:cxn modelId="{F68AC0EF-8064-49D8-9480-8301A03A0481}" type="presParOf" srcId="{1CDF8433-7322-4D3A-9873-70D593E65376}" destId="{847ED033-D05F-49D4-82FE-7B359F0C3E73}" srcOrd="1" destOrd="0" presId="urn:microsoft.com/office/officeart/2005/8/layout/hProcess9"/>
    <dgm:cxn modelId="{FAD44090-DE40-4BFA-9E6E-56F734597AE7}" type="presParOf" srcId="{1CDF8433-7322-4D3A-9873-70D593E65376}" destId="{426760C9-A307-4750-BF94-98FB7913D36F}" srcOrd="2" destOrd="0" presId="urn:microsoft.com/office/officeart/2005/8/layout/hProcess9"/>
    <dgm:cxn modelId="{85FC5D78-EFA9-4E77-9BD8-FA698A635793}" type="presParOf" srcId="{1CDF8433-7322-4D3A-9873-70D593E65376}" destId="{0531CC10-2F06-4FC5-BE8E-9542DEC13E07}" srcOrd="3" destOrd="0" presId="urn:microsoft.com/office/officeart/2005/8/layout/hProcess9"/>
    <dgm:cxn modelId="{32BD9091-F0FF-4004-A32A-713DE355A640}" type="presParOf" srcId="{1CDF8433-7322-4D3A-9873-70D593E65376}" destId="{7373255E-514B-4CBF-A8EC-9085B596525D}" srcOrd="4" destOrd="0" presId="urn:microsoft.com/office/officeart/2005/8/layout/hProcess9"/>
    <dgm:cxn modelId="{4AEB741A-AB30-4681-97B1-6AD6F460C125}" type="presParOf" srcId="{1CDF8433-7322-4D3A-9873-70D593E65376}" destId="{2B4D9156-0E16-4CCC-AB28-374C4D000D4C}" srcOrd="5" destOrd="0" presId="urn:microsoft.com/office/officeart/2005/8/layout/hProcess9"/>
    <dgm:cxn modelId="{738A2CF6-A0DD-4868-9B81-40E718D88770}" type="presParOf" srcId="{1CDF8433-7322-4D3A-9873-70D593E65376}" destId="{8E2102F9-9E9C-4709-A362-0E9927B80AB2}" srcOrd="6" destOrd="0" presId="urn:microsoft.com/office/officeart/2005/8/layout/hProcess9"/>
    <dgm:cxn modelId="{26A3E239-4BF0-4309-BE5C-9327FBC5510A}" type="presParOf" srcId="{1CDF8433-7322-4D3A-9873-70D593E65376}" destId="{A4901152-55E7-4E2A-BDBE-242BC66DFCF0}" srcOrd="7" destOrd="0" presId="urn:microsoft.com/office/officeart/2005/8/layout/hProcess9"/>
    <dgm:cxn modelId="{23A21259-3AA8-4C59-AA9F-4705FA23172D}" type="presParOf" srcId="{1CDF8433-7322-4D3A-9873-70D593E65376}" destId="{18CEB5BA-752C-4624-90CB-2F960C97D773}" srcOrd="8" destOrd="0" presId="urn:microsoft.com/office/officeart/2005/8/layout/hProcess9"/>
    <dgm:cxn modelId="{BC5ED80D-5019-47C7-8C9F-253A57C0AFA7}" type="presParOf" srcId="{1CDF8433-7322-4D3A-9873-70D593E65376}" destId="{DD1BB6B0-2DA1-47D7-89CF-8C06F6DCD524}" srcOrd="9" destOrd="0" presId="urn:microsoft.com/office/officeart/2005/8/layout/hProcess9"/>
    <dgm:cxn modelId="{25DB3CAF-D1A2-4E14-BF23-CC056E184727}" type="presParOf" srcId="{1CDF8433-7322-4D3A-9873-70D593E65376}" destId="{C4A2A290-6B44-4693-94D7-9D3121A5B14F}" srcOrd="10" destOrd="0" presId="urn:microsoft.com/office/officeart/2005/8/layout/hProcess9"/>
    <dgm:cxn modelId="{9B9527FD-83FB-4048-A29E-5C77277F97AE}" type="presParOf" srcId="{1CDF8433-7322-4D3A-9873-70D593E65376}" destId="{EA4216A8-A63F-4A1D-B659-C5115C0B086D}" srcOrd="11" destOrd="0" presId="urn:microsoft.com/office/officeart/2005/8/layout/hProcess9"/>
    <dgm:cxn modelId="{6E51EECA-1D8B-4047-AAE6-03C7C5BC4DE6}" type="presParOf" srcId="{1CDF8433-7322-4D3A-9873-70D593E65376}" destId="{7C425A8A-1372-49E1-B1DD-603598EB21C3}" srcOrd="1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53409" y="0"/>
          <a:ext cx="9671971"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451"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demandeur soumet son dossier de demande et les frais d’évaluation au Collège royal</a:t>
          </a:r>
        </a:p>
      </dsp:txBody>
      <dsp:txXfrm>
        <a:off x="66969" y="1992506"/>
        <a:ext cx="1229585" cy="2434949"/>
      </dsp:txXfrm>
    </dsp:sp>
    <dsp:sp modelId="{7373255E-514B-4CBF-A8EC-9085B596525D}">
      <dsp:nvSpPr>
        <dsp:cNvPr id="0" name=""/>
        <dsp:cNvSpPr/>
      </dsp:nvSpPr>
      <dsp:spPr>
        <a:xfrm>
          <a:off x="1431203"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Collège royal demande une rétroaction des pairs désignés (RMS)</a:t>
          </a:r>
        </a:p>
      </dsp:txBody>
      <dsp:txXfrm>
        <a:off x="1497721" y="1992506"/>
        <a:ext cx="1229585" cy="2434949"/>
      </dsp:txXfrm>
    </dsp:sp>
    <dsp:sp modelId="{8E2102F9-9E9C-4709-A362-0E9927B80AB2}">
      <dsp:nvSpPr>
        <dsp:cNvPr id="0" name=""/>
        <dsp:cNvSpPr/>
      </dsp:nvSpPr>
      <dsp:spPr>
        <a:xfrm>
          <a:off x="286195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Dossier de demande du candidat et </a:t>
          </a:r>
        </a:p>
        <a:p>
          <a:pPr marL="0" lvl="0" indent="0" algn="ctr" defTabSz="711200">
            <a:lnSpc>
              <a:spcPct val="90000"/>
            </a:lnSpc>
            <a:spcBef>
              <a:spcPct val="0"/>
            </a:spcBef>
            <a:spcAft>
              <a:spcPct val="35000"/>
            </a:spcAft>
            <a:buNone/>
          </a:pPr>
          <a:r>
            <a:rPr lang="fr-CA" sz="1600" kern="1200" dirty="0"/>
            <a:t>Envoi des résultats de la RMS au comité de DCC de la discipline</a:t>
          </a:r>
        </a:p>
      </dsp:txBody>
      <dsp:txXfrm>
        <a:off x="2928473" y="1992506"/>
        <a:ext cx="1229585" cy="2434949"/>
      </dsp:txXfrm>
    </dsp:sp>
    <dsp:sp modelId="{F99AC1F1-1E66-4030-9ACF-E9DFEF4CAB49}">
      <dsp:nvSpPr>
        <dsp:cNvPr id="0" name=""/>
        <dsp:cNvSpPr/>
      </dsp:nvSpPr>
      <dsp:spPr>
        <a:xfrm>
          <a:off x="4292708"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comité de DCC examine le dossier de demande et détermine si le candidat est admissible au diplôme de DCC</a:t>
          </a:r>
        </a:p>
      </dsp:txBody>
      <dsp:txXfrm>
        <a:off x="4359226" y="1992506"/>
        <a:ext cx="1229585" cy="2434949"/>
      </dsp:txXfrm>
    </dsp:sp>
    <dsp:sp modelId="{93C315B2-88C0-4982-B4BF-ABA1F56A92E4}">
      <dsp:nvSpPr>
        <dsp:cNvPr id="0" name=""/>
        <dsp:cNvSpPr/>
      </dsp:nvSpPr>
      <dsp:spPr>
        <a:xfrm>
          <a:off x="5723460"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Collège royal informe le demandeur de la décision du comité de DCC</a:t>
          </a:r>
        </a:p>
      </dsp:txBody>
      <dsp:txXfrm>
        <a:off x="5789978" y="1992506"/>
        <a:ext cx="1229585" cy="2434949"/>
      </dsp:txXfrm>
    </dsp:sp>
    <dsp:sp modelId="{18CEB5BA-752C-4624-90CB-2F960C97D773}">
      <dsp:nvSpPr>
        <dsp:cNvPr id="0" name=""/>
        <dsp:cNvSpPr/>
      </dsp:nvSpPr>
      <dsp:spPr>
        <a:xfrm>
          <a:off x="7154212"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Si le candidat est jugé admissible, il est invité à faire reconnaître son titre par le Collège royal</a:t>
          </a:r>
        </a:p>
      </dsp:txBody>
      <dsp:txXfrm>
        <a:off x="7220730" y="1992506"/>
        <a:ext cx="1229585" cy="2434949"/>
      </dsp:txXfrm>
    </dsp:sp>
    <dsp:sp modelId="{C4A2A290-6B44-4693-94D7-9D3121A5B14F}">
      <dsp:nvSpPr>
        <dsp:cNvPr id="0" name=""/>
        <dsp:cNvSpPr/>
      </dsp:nvSpPr>
      <dsp:spPr>
        <a:xfrm>
          <a:off x="858496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candidat présente une demande pour obtenir un diplôme de DCC du Collège royal</a:t>
          </a:r>
        </a:p>
      </dsp:txBody>
      <dsp:txXfrm>
        <a:off x="8651483" y="1992506"/>
        <a:ext cx="1229585" cy="2434949"/>
      </dsp:txXfrm>
    </dsp:sp>
    <dsp:sp modelId="{7C425A8A-1372-49E1-B1DD-603598EB21C3}">
      <dsp:nvSpPr>
        <dsp:cNvPr id="0" name=""/>
        <dsp:cNvSpPr/>
      </dsp:nvSpPr>
      <dsp:spPr>
        <a:xfrm>
          <a:off x="10015717"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candidat devient titulaire d’un diplôme de DCC</a:t>
          </a:r>
        </a:p>
      </dsp:txBody>
      <dsp:txXfrm>
        <a:off x="10082235" y="1992506"/>
        <a:ext cx="1229585" cy="2434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26555" y="0"/>
          <a:ext cx="9367628"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94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stagiaire présente une demande au Collège royal et paie les frais d’évaluation</a:t>
          </a:r>
        </a:p>
      </dsp:txBody>
      <dsp:txXfrm>
        <a:off x="74625" y="1999672"/>
        <a:ext cx="1362064" cy="2420617"/>
      </dsp:txXfrm>
    </dsp:sp>
    <dsp:sp modelId="{426760C9-A307-4750-BF94-98FB7913D36F}">
      <dsp:nvSpPr>
        <dsp:cNvPr id="0" name=""/>
        <dsp:cNvSpPr/>
      </dsp:nvSpPr>
      <dsp:spPr>
        <a:xfrm>
          <a:off x="158584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Collège royal confirme que le stagiaire satisfait aux exigences d’admissibilité de la discipline</a:t>
          </a:r>
        </a:p>
      </dsp:txBody>
      <dsp:txXfrm>
        <a:off x="1659529" y="1999672"/>
        <a:ext cx="1362064" cy="2420617"/>
      </dsp:txXfrm>
    </dsp:sp>
    <dsp:sp modelId="{7373255E-514B-4CBF-A8EC-9085B596525D}">
      <dsp:nvSpPr>
        <dsp:cNvPr id="0" name=""/>
        <dsp:cNvSpPr/>
      </dsp:nvSpPr>
      <dsp:spPr>
        <a:xfrm>
          <a:off x="3170749"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stagiaire satisfait aux exigences du portfolio de la discipline et termine le programme de DCC agréé </a:t>
          </a:r>
        </a:p>
      </dsp:txBody>
      <dsp:txXfrm>
        <a:off x="3244433" y="1999672"/>
        <a:ext cx="1362064" cy="2420617"/>
      </dsp:txXfrm>
    </dsp:sp>
    <dsp:sp modelId="{8E2102F9-9E9C-4709-A362-0E9927B80AB2}">
      <dsp:nvSpPr>
        <dsp:cNvPr id="0" name=""/>
        <dsp:cNvSpPr/>
      </dsp:nvSpPr>
      <dsp:spPr>
        <a:xfrm>
          <a:off x="4755653"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directeur/centre de DCC confirme l’admissibilité du stagiaire au Collège royal en soumettant un formulaire d’</a:t>
          </a:r>
          <a:r>
            <a:rPr lang="fr-CA" sz="1300" i="1" kern="1200"/>
            <a:t>attestation d’acquisition des compétences</a:t>
          </a:r>
          <a:r>
            <a:rPr lang="fr-CA" sz="1300" i="0" kern="1200"/>
            <a:t> (AAC)</a:t>
          </a:r>
        </a:p>
      </dsp:txBody>
      <dsp:txXfrm>
        <a:off x="4829337" y="1999672"/>
        <a:ext cx="1362064" cy="2420617"/>
      </dsp:txXfrm>
    </dsp:sp>
    <dsp:sp modelId="{18CEB5BA-752C-4624-90CB-2F960C97D773}">
      <dsp:nvSpPr>
        <dsp:cNvPr id="0" name=""/>
        <dsp:cNvSpPr/>
      </dsp:nvSpPr>
      <dsp:spPr>
        <a:xfrm>
          <a:off x="6340557"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candidat est invité à faire reconnaître son titre par le Collège royal</a:t>
          </a:r>
        </a:p>
      </dsp:txBody>
      <dsp:txXfrm>
        <a:off x="6414241" y="1999672"/>
        <a:ext cx="1362064" cy="2420617"/>
      </dsp:txXfrm>
    </dsp:sp>
    <dsp:sp modelId="{C4A2A290-6B44-4693-94D7-9D3121A5B14F}">
      <dsp:nvSpPr>
        <dsp:cNvPr id="0" name=""/>
        <dsp:cNvSpPr/>
      </dsp:nvSpPr>
      <dsp:spPr>
        <a:xfrm>
          <a:off x="792546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candidat présente une demande pour obtenir un diplôme de DCC du Collège royal</a:t>
          </a:r>
        </a:p>
      </dsp:txBody>
      <dsp:txXfrm>
        <a:off x="7999145" y="1999672"/>
        <a:ext cx="1362064" cy="2420617"/>
      </dsp:txXfrm>
    </dsp:sp>
    <dsp:sp modelId="{7C425A8A-1372-49E1-B1DD-603598EB21C3}">
      <dsp:nvSpPr>
        <dsp:cNvPr id="0" name=""/>
        <dsp:cNvSpPr/>
      </dsp:nvSpPr>
      <dsp:spPr>
        <a:xfrm>
          <a:off x="951036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candidat devient titulaire d’un diplôme de DCC</a:t>
          </a:r>
        </a:p>
      </dsp:txBody>
      <dsp:txXfrm>
        <a:off x="9584049" y="1999672"/>
        <a:ext cx="1362064" cy="24206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A69E-8F97-A349-9B8A-A00E6249AC0C}"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a:t>
            </a:fld>
            <a:endParaRPr lang="en-US"/>
          </a:p>
        </p:txBody>
      </p:sp>
    </p:spTree>
    <p:extLst>
      <p:ext uri="{BB962C8B-B14F-4D97-AF65-F5344CB8AC3E}">
        <p14:creationId xmlns:p14="http://schemas.microsoft.com/office/powerpoint/2010/main" val="73587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11</a:t>
            </a:fld>
            <a:endParaRPr lang="en-US"/>
          </a:p>
        </p:txBody>
      </p:sp>
    </p:spTree>
    <p:extLst>
      <p:ext uri="{BB962C8B-B14F-4D97-AF65-F5344CB8AC3E}">
        <p14:creationId xmlns:p14="http://schemas.microsoft.com/office/powerpoint/2010/main" val="280439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7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13</a:t>
            </a:fld>
            <a:endParaRPr lang="en-US"/>
          </a:p>
        </p:txBody>
      </p:sp>
    </p:spTree>
    <p:extLst>
      <p:ext uri="{BB962C8B-B14F-4D97-AF65-F5344CB8AC3E}">
        <p14:creationId xmlns:p14="http://schemas.microsoft.com/office/powerpoint/2010/main" val="387187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14</a:t>
            </a:fld>
            <a:endParaRPr lang="en-US"/>
          </a:p>
        </p:txBody>
      </p:sp>
    </p:spTree>
    <p:extLst>
      <p:ext uri="{BB962C8B-B14F-4D97-AF65-F5344CB8AC3E}">
        <p14:creationId xmlns:p14="http://schemas.microsoft.com/office/powerpoint/2010/main" val="67714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L’attestation est fournie au moyen du formulaire d’attestation d’acquisition des compétences (AAC), qui est remis au directeur du programme de DCC et au bureau des études médicales postdoctorales à la fin de la formation.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858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16</a:t>
            </a:fld>
            <a:endParaRPr lang="en-US"/>
          </a:p>
        </p:txBody>
      </p:sp>
    </p:spTree>
    <p:extLst>
      <p:ext uri="{BB962C8B-B14F-4D97-AF65-F5344CB8AC3E}">
        <p14:creationId xmlns:p14="http://schemas.microsoft.com/office/powerpoint/2010/main" val="57154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423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18</a:t>
            </a:fld>
            <a:endParaRPr lang="en-US"/>
          </a:p>
        </p:txBody>
      </p:sp>
    </p:spTree>
    <p:extLst>
      <p:ext uri="{BB962C8B-B14F-4D97-AF65-F5344CB8AC3E}">
        <p14:creationId xmlns:p14="http://schemas.microsoft.com/office/powerpoint/2010/main" val="348317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19</a:t>
            </a:fld>
            <a:endParaRPr lang="en-US"/>
          </a:p>
        </p:txBody>
      </p:sp>
    </p:spTree>
    <p:extLst>
      <p:ext uri="{BB962C8B-B14F-4D97-AF65-F5344CB8AC3E}">
        <p14:creationId xmlns:p14="http://schemas.microsoft.com/office/powerpoint/2010/main" val="336666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20</a:t>
            </a:fld>
            <a:endParaRPr lang="en-US"/>
          </a:p>
        </p:txBody>
      </p:sp>
    </p:spTree>
    <p:extLst>
      <p:ext uri="{BB962C8B-B14F-4D97-AF65-F5344CB8AC3E}">
        <p14:creationId xmlns:p14="http://schemas.microsoft.com/office/powerpoint/2010/main" val="11453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 Terme général comprenant les groupes de travail, les comités et les sous-comités de DCC </a:t>
            </a:r>
          </a:p>
        </p:txBody>
      </p:sp>
      <p:sp>
        <p:nvSpPr>
          <p:cNvPr id="4" name="Slide Number Placeholder 3"/>
          <p:cNvSpPr>
            <a:spLocks noGrp="1"/>
          </p:cNvSpPr>
          <p:nvPr>
            <p:ph type="sldNum" sz="quarter" idx="5"/>
          </p:nvPr>
        </p:nvSpPr>
        <p:spPr/>
        <p:txBody>
          <a:bodyPr/>
          <a:lstStyle/>
          <a:p>
            <a:fld id="{2D9E6494-AFFC-FE46-8CA3-2FC26414D6E0}" type="slidenum">
              <a:rPr lang="en-US" smtClean="0"/>
              <a:t>2</a:t>
            </a:fld>
            <a:endParaRPr lang="en-US"/>
          </a:p>
        </p:txBody>
      </p:sp>
    </p:spTree>
    <p:extLst>
      <p:ext uri="{BB962C8B-B14F-4D97-AF65-F5344CB8AC3E}">
        <p14:creationId xmlns:p14="http://schemas.microsoft.com/office/powerpoint/2010/main" val="236536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828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23</a:t>
            </a:fld>
            <a:endParaRPr lang="en-US"/>
          </a:p>
        </p:txBody>
      </p:sp>
    </p:spTree>
    <p:extLst>
      <p:ext uri="{BB962C8B-B14F-4D97-AF65-F5344CB8AC3E}">
        <p14:creationId xmlns:p14="http://schemas.microsoft.com/office/powerpoint/2010/main" val="791223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24</a:t>
            </a:fld>
            <a:endParaRPr lang="en-US"/>
          </a:p>
        </p:txBody>
      </p:sp>
    </p:spTree>
    <p:extLst>
      <p:ext uri="{BB962C8B-B14F-4D97-AF65-F5344CB8AC3E}">
        <p14:creationId xmlns:p14="http://schemas.microsoft.com/office/powerpoint/2010/main" val="263659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a:t>
            </a:fld>
            <a:endParaRPr lang="en-US"/>
          </a:p>
        </p:txBody>
      </p:sp>
    </p:spTree>
    <p:extLst>
      <p:ext uri="{BB962C8B-B14F-4D97-AF65-F5344CB8AC3E}">
        <p14:creationId xmlns:p14="http://schemas.microsoft.com/office/powerpoint/2010/main" val="293625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5</a:t>
            </a:fld>
            <a:endParaRPr lang="en-US"/>
          </a:p>
        </p:txBody>
      </p:sp>
    </p:spTree>
    <p:extLst>
      <p:ext uri="{BB962C8B-B14F-4D97-AF65-F5344CB8AC3E}">
        <p14:creationId xmlns:p14="http://schemas.microsoft.com/office/powerpoint/2010/main" val="65457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baseline="0" dirty="0"/>
          </a:p>
          <a:p>
            <a:endParaRPr lang="en-CA" baseline="0" dirty="0"/>
          </a:p>
          <a:p>
            <a:r>
              <a:rPr lang="en-CA" baseline="0" dirty="0"/>
              <a:t>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80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Remarque : Les crédits de MDC ne sont pas propres à la discipline.</a:t>
            </a:r>
          </a:p>
        </p:txBody>
      </p:sp>
      <p:sp>
        <p:nvSpPr>
          <p:cNvPr id="4" name="Slide Number Placeholder 3"/>
          <p:cNvSpPr>
            <a:spLocks noGrp="1"/>
          </p:cNvSpPr>
          <p:nvPr>
            <p:ph type="sldNum" sz="quarter" idx="5"/>
          </p:nvPr>
        </p:nvSpPr>
        <p:spPr/>
        <p:txBody>
          <a:bodyPr/>
          <a:lstStyle/>
          <a:p>
            <a:fld id="{2D9E6494-AFFC-FE46-8CA3-2FC26414D6E0}" type="slidenum">
              <a:rPr lang="en-US" smtClean="0"/>
              <a:t>7</a:t>
            </a:fld>
            <a:endParaRPr lang="en-US"/>
          </a:p>
        </p:txBody>
      </p:sp>
    </p:spTree>
    <p:extLst>
      <p:ext uri="{BB962C8B-B14F-4D97-AF65-F5344CB8AC3E}">
        <p14:creationId xmlns:p14="http://schemas.microsoft.com/office/powerpoint/2010/main" val="39254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Remarque : Les crédits de MDC ne sont pas propres à la discipline.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28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28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10</a:t>
            </a:fld>
            <a:endParaRPr lang="en-US"/>
          </a:p>
        </p:txBody>
      </p:sp>
    </p:spTree>
    <p:extLst>
      <p:ext uri="{BB962C8B-B14F-4D97-AF65-F5344CB8AC3E}">
        <p14:creationId xmlns:p14="http://schemas.microsoft.com/office/powerpoint/2010/main" val="2642890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6043353" y="872979"/>
            <a:ext cx="5652927" cy="1986597"/>
          </a:xfrm>
          <a:prstGeom prst="rect">
            <a:avLst/>
          </a:prstGeom>
        </p:spPr>
        <p:txBody>
          <a:bodyPr anchor="b">
            <a:noAutofit/>
          </a:bodyPr>
          <a:lstStyle>
            <a:lvl1pPr algn="l">
              <a:defRPr sz="5400" baseline="0">
                <a:solidFill>
                  <a:schemeClr val="tx2"/>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6043354" y="2859576"/>
            <a:ext cx="5652926"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7C9A4B9-2D6F-B744-9793-7FA2200A0F4B}"/>
              </a:ext>
            </a:extLst>
          </p:cNvPr>
          <p:cNvPicPr>
            <a:picLocks noChangeAspect="1"/>
          </p:cNvPicPr>
          <p:nvPr userDrawn="1"/>
        </p:nvPicPr>
        <p:blipFill>
          <a:blip r:embed="rId2"/>
          <a:stretch>
            <a:fillRect/>
          </a:stretch>
        </p:blipFill>
        <p:spPr>
          <a:xfrm>
            <a:off x="6043352" y="5172126"/>
            <a:ext cx="2249424" cy="989330"/>
          </a:xfrm>
          <a:prstGeom prst="rect">
            <a:avLst/>
          </a:prstGeom>
        </p:spPr>
      </p:pic>
      <p:sp>
        <p:nvSpPr>
          <p:cNvPr id="9" name="TextBox 10">
            <a:extLst>
              <a:ext uri="{FF2B5EF4-FFF2-40B4-BE49-F238E27FC236}">
                <a16:creationId xmlns:a16="http://schemas.microsoft.com/office/drawing/2014/main" id="{BE7DEA5C-B7FD-BD4B-9ABC-37ED1E0B54FB}"/>
              </a:ext>
            </a:extLst>
          </p:cNvPr>
          <p:cNvSpPr txBox="1"/>
          <p:nvPr userDrawn="1"/>
        </p:nvSpPr>
        <p:spPr>
          <a:xfrm>
            <a:off x="6043354" y="3666011"/>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fr-CA" sz="2400" b="1">
                <a:solidFill>
                  <a:schemeClr val="accent4"/>
                </a:solidFill>
              </a:rPr>
              <a:t>•••</a:t>
            </a:r>
          </a:p>
        </p:txBody>
      </p:sp>
      <p:pic>
        <p:nvPicPr>
          <p:cNvPr id="7" name="Picture 6">
            <a:extLst>
              <a:ext uri="{FF2B5EF4-FFF2-40B4-BE49-F238E27FC236}">
                <a16:creationId xmlns:a16="http://schemas.microsoft.com/office/drawing/2014/main" id="{14E4C285-2228-A046-BE92-7D02FF759A0C}"/>
              </a:ext>
            </a:extLst>
          </p:cNvPr>
          <p:cNvPicPr>
            <a:picLocks noChangeAspect="1"/>
          </p:cNvPicPr>
          <p:nvPr userDrawn="1"/>
        </p:nvPicPr>
        <p:blipFill>
          <a:blip r:embed="rId3"/>
          <a:stretch>
            <a:fillRect/>
          </a:stretch>
        </p:blipFill>
        <p:spPr>
          <a:xfrm>
            <a:off x="0" y="0"/>
            <a:ext cx="5488845" cy="6858000"/>
          </a:xfrm>
          <a:prstGeom prst="rect">
            <a:avLst/>
          </a:prstGeom>
        </p:spPr>
      </p:pic>
    </p:spTree>
    <p:extLst>
      <p:ext uri="{BB962C8B-B14F-4D97-AF65-F5344CB8AC3E}">
        <p14:creationId xmlns:p14="http://schemas.microsoft.com/office/powerpoint/2010/main" val="37554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8318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1101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85120-0513-1C4D-8FE6-38F5392990C1}"/>
              </a:ext>
            </a:extLst>
          </p:cNvPr>
          <p:cNvSpPr/>
          <p:nvPr userDrawn="1"/>
        </p:nvSpPr>
        <p:spPr>
          <a:xfrm>
            <a:off x="0" y="0"/>
            <a:ext cx="12192000" cy="506047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2" name="Picture 1">
            <a:extLst>
              <a:ext uri="{FF2B5EF4-FFF2-40B4-BE49-F238E27FC236}">
                <a16:creationId xmlns:a16="http://schemas.microsoft.com/office/drawing/2014/main" id="{7418A417-648A-8340-AE41-4375D377BBC4}"/>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10" name="Title 1">
            <a:extLst>
              <a:ext uri="{FF2B5EF4-FFF2-40B4-BE49-F238E27FC236}">
                <a16:creationId xmlns:a16="http://schemas.microsoft.com/office/drawing/2014/main" id="{CEFF1213-A75D-6D47-912C-4686D9DD97A2}"/>
              </a:ext>
            </a:extLst>
          </p:cNvPr>
          <p:cNvSpPr>
            <a:spLocks noGrp="1"/>
          </p:cNvSpPr>
          <p:nvPr>
            <p:ph type="title"/>
          </p:nvPr>
        </p:nvSpPr>
        <p:spPr>
          <a:xfrm>
            <a:off x="838200" y="1829202"/>
            <a:ext cx="10515600" cy="756688"/>
          </a:xfrm>
          <a:prstGeom prst="rect">
            <a:avLst/>
          </a:prstGeom>
        </p:spPr>
        <p:txBody>
          <a:bodyPr/>
          <a:lstStyle>
            <a:lvl1pPr algn="ctr">
              <a:defRPr sz="4800"/>
            </a:lvl1pPr>
          </a:lstStyle>
          <a:p>
            <a:r>
              <a:rPr lang="en-US"/>
              <a:t>Click to edit Master title style</a:t>
            </a:r>
          </a:p>
        </p:txBody>
      </p:sp>
      <p:sp>
        <p:nvSpPr>
          <p:cNvPr id="11" name="Subtitle 2">
            <a:extLst>
              <a:ext uri="{FF2B5EF4-FFF2-40B4-BE49-F238E27FC236}">
                <a16:creationId xmlns:a16="http://schemas.microsoft.com/office/drawing/2014/main" id="{7CE0F213-0DE7-0C4E-A39D-369D76CB1547}"/>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52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796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55D3D6-24B8-D545-9C97-CF34556DF482}"/>
              </a:ext>
            </a:extLst>
          </p:cNvPr>
          <p:cNvSpPr/>
          <p:nvPr userDrawn="1"/>
        </p:nvSpPr>
        <p:spPr>
          <a:xfrm>
            <a:off x="0" y="1"/>
            <a:ext cx="12192000" cy="6129494"/>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1907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5B31EB-AFC1-7D40-A66D-92EFDA2E4095}"/>
              </a:ext>
            </a:extLst>
          </p:cNvPr>
          <p:cNvSpPr/>
          <p:nvPr userDrawn="1"/>
        </p:nvSpPr>
        <p:spPr>
          <a:xfrm>
            <a:off x="0" y="3674225"/>
            <a:ext cx="11347450"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27535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6247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55272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3926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45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a:t>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36116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pPr/>
              <a:t>‹#›</a:t>
            </a:fld>
            <a:endParaRPr lang="en-US"/>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40" cy="339933"/>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4000">
                <a:srgbClr val="C0E8EB"/>
              </a:gs>
              <a:gs pos="54000">
                <a:srgbClr val="80D1D6"/>
              </a:gs>
              <a:gs pos="0">
                <a:schemeClr val="accent5"/>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0"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adhesion@collegeroyal.ca" TargetMode="External"/><Relationship Id="rId3" Type="http://schemas.openxmlformats.org/officeDocument/2006/relationships/tags" Target="../tags/tag27.xml"/><Relationship Id="rId7" Type="http://schemas.openxmlformats.org/officeDocument/2006/relationships/hyperlink" Target="https://rclogin.royalcollege.ca/webcenter/portal/rcdirectory_fr/pages_RCDirectorySearch" TargetMode="Externa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9.xml"/><Relationship Id="rId11" Type="http://schemas.openxmlformats.org/officeDocument/2006/relationships/hyperlink" Target="https://www.royalcollege.ca/ca/fr/canmeds/about-canmeds.html" TargetMode="External"/><Relationship Id="rId5" Type="http://schemas.openxmlformats.org/officeDocument/2006/relationships/slideLayout" Target="../slideLayouts/slideLayout2.xml"/><Relationship Id="rId10" Type="http://schemas.openxmlformats.org/officeDocument/2006/relationships/hyperlink" Target="https://newsroom.royalcollege.ca/fr/category/blogues/message-de-la-dg/" TargetMode="External"/><Relationship Id="rId4" Type="http://schemas.openxmlformats.org/officeDocument/2006/relationships/tags" Target="../tags/tag28.xml"/><Relationship Id="rId9" Type="http://schemas.openxmlformats.org/officeDocument/2006/relationships/hyperlink" Target="https://newsroom.royalcollege.ca/fr/" TargetMode="Externa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10.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5.xml"/><Relationship Id="rId5" Type="http://schemas.openxmlformats.org/officeDocument/2006/relationships/tags" Target="../tags/tag33.xml"/><Relationship Id="rId4" Type="http://schemas.openxmlformats.org/officeDocument/2006/relationships/tags" Target="../tags/tag3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oyalcollege.ca/ca/fr/credentials-exams/exam-eligibility/areas-focussed-competence-afc-diploma/apply-afc-practicing.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royalcollege.ca/rcsite/credentials-exams/exam-eligibility/afc/apply-afc-practicing-e?utm_source=scc-update" TargetMode="Externa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36.xml"/><Relationship Id="rId7" Type="http://schemas.openxmlformats.org/officeDocument/2006/relationships/diagramData" Target="../diagrams/data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2.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37.xml"/><Relationship Id="rId9"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hyperlink" Target="mailto:diplomas@royalcollege.ca" TargetMode="External"/><Relationship Id="rId3" Type="http://schemas.openxmlformats.org/officeDocument/2006/relationships/tags" Target="../tags/tag40.xml"/><Relationship Id="rId7" Type="http://schemas.openxmlformats.org/officeDocument/2006/relationships/hyperlink" Target="mailto:diplomas@collegeroyal.ca" TargetMode="Externa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5.xml.rels><?xml version="1.0" encoding="UTF-8" standalone="yes"?>
<Relationships xmlns="http://schemas.openxmlformats.org/package/2006/relationships"><Relationship Id="rId3" Type="http://schemas.openxmlformats.org/officeDocument/2006/relationships/hyperlink" Target="https://www.royalcollege.ca/ca/en/accreditation-pgme-programs/accreditation-areas-focussed-competence-afc-programs/search-programs-by-afc/afc-programs-director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44.xml"/><Relationship Id="rId7" Type="http://schemas.openxmlformats.org/officeDocument/2006/relationships/diagramData" Target="../diagrams/data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5.xml"/><Relationship Id="rId11" Type="http://schemas.microsoft.com/office/2007/relationships/diagramDrawing" Target="../diagrams/drawing2.xml"/><Relationship Id="rId5" Type="http://schemas.openxmlformats.org/officeDocument/2006/relationships/slideLayout" Target="../slideLayouts/slideLayout2.xml"/><Relationship Id="rId10" Type="http://schemas.openxmlformats.org/officeDocument/2006/relationships/diagramColors" Target="../diagrams/colors2.xml"/><Relationship Id="rId4" Type="http://schemas.openxmlformats.org/officeDocument/2006/relationships/tags" Target="../tags/tag45.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notesSlide" Target="../notesSlides/notesSlide1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5.xml"/><Relationship Id="rId5" Type="http://schemas.openxmlformats.org/officeDocument/2006/relationships/tags" Target="../tags/tag50.xml"/><Relationship Id="rId4" Type="http://schemas.openxmlformats.org/officeDocument/2006/relationships/tags" Target="../tags/tag49.xml"/></Relationships>
</file>

<file path=ppt/slides/_rels/slide19.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notesSlide" Target="../notesSlides/notesSlide18.xml"/><Relationship Id="rId4" Type="http://schemas.openxmlformats.org/officeDocument/2006/relationships/tags" Target="../tags/tag54.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diplomas@royalcollege.ca" TargetMode="External"/><Relationship Id="rId3" Type="http://schemas.openxmlformats.org/officeDocument/2006/relationships/tags" Target="../tags/tag65.xml"/><Relationship Id="rId7" Type="http://schemas.openxmlformats.org/officeDocument/2006/relationships/hyperlink" Target="mailto:diplomas@collegeroyal.ca" TargetMode="Externa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21.xml"/><Relationship Id="rId11" Type="http://schemas.openxmlformats.org/officeDocument/2006/relationships/hyperlink" Target="mailto:lrumleski@royalcollege.ca" TargetMode="External"/><Relationship Id="rId5" Type="http://schemas.openxmlformats.org/officeDocument/2006/relationships/slideLayout" Target="../slideLayouts/slideLayout2.xml"/><Relationship Id="rId10" Type="http://schemas.openxmlformats.org/officeDocument/2006/relationships/hyperlink" Target="mailto:membership@royalcollege.ca" TargetMode="External"/><Relationship Id="rId4" Type="http://schemas.openxmlformats.org/officeDocument/2006/relationships/tags" Target="../tags/tag66.xml"/><Relationship Id="rId9" Type="http://schemas.openxmlformats.org/officeDocument/2006/relationships/hyperlink" Target="mailto:adhesion@collegeroyal.ca"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hyperlink" Target="mailto:lrumleski@royalcollege.ca"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5.xml"/><Relationship Id="rId5" Type="http://schemas.openxmlformats.org/officeDocument/2006/relationships/tags" Target="../tags/tag16.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royalcollege.ca/ca/fr/specialty-discipline-recognition/categories/discipline-recognition-areas-focused-competence-afc-programs.html" TargetMode="External"/><Relationship Id="rId7" Type="http://schemas.openxmlformats.org/officeDocument/2006/relationships/hyperlink" Target="https://www.royalcollege.ca/ca/fr/accreditation-pgme-programs/accreditation-areas-focussed-competence-afc-programs/search-programs-by-afc/afc-programs-director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royalcollege.ca/rcsite/ibd-search-e?lang=en&amp;_adf.ctrl-state=tqvvv2g6x_17&amp;_afrLoop=4197282832940266&amp;_afrWindowMode=0&amp;_afrWindowId=null" TargetMode="External"/><Relationship Id="rId5" Type="http://schemas.openxmlformats.org/officeDocument/2006/relationships/hyperlink" Target="https://www.royalcollege.ca/ca/fr/ibd-search.html" TargetMode="External"/><Relationship Id="rId4" Type="http://schemas.openxmlformats.org/officeDocument/2006/relationships/hyperlink" Target="https://www.royalcollege.ca/rcsite/specialty-discipline-recognition/categories/discipline-recognition-areas-focused-competence-afc-programs-e" TargetMode="Externa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3519-8A90-CB4A-A6EE-6C912102D841}"/>
              </a:ext>
            </a:extLst>
          </p:cNvPr>
          <p:cNvSpPr>
            <a:spLocks noGrp="1"/>
          </p:cNvSpPr>
          <p:nvPr>
            <p:ph type="ctrTitle"/>
            <p:custDataLst>
              <p:tags r:id="rId1"/>
            </p:custDataLst>
          </p:nvPr>
        </p:nvSpPr>
        <p:spPr>
          <a:xfrm>
            <a:off x="6043353" y="872979"/>
            <a:ext cx="5955607" cy="1986597"/>
          </a:xfrm>
        </p:spPr>
        <p:txBody>
          <a:bodyPr/>
          <a:lstStyle/>
          <a:p>
            <a:r>
              <a:rPr lang="fr-CA" sz="5000" dirty="0">
                <a:latin typeface="Open Sans" panose="020B0606030504020204" pitchFamily="34" charset="0"/>
                <a:ea typeface="Open Sans" panose="020B0606030504020204" pitchFamily="34" charset="0"/>
                <a:cs typeface="Open Sans" panose="020B0606030504020204" pitchFamily="34" charset="0"/>
              </a:rPr>
              <a:t>Le diplôme de DCC</a:t>
            </a:r>
          </a:p>
        </p:txBody>
      </p:sp>
      <p:sp>
        <p:nvSpPr>
          <p:cNvPr id="3" name="Subtitle 2">
            <a:extLst>
              <a:ext uri="{FF2B5EF4-FFF2-40B4-BE49-F238E27FC236}">
                <a16:creationId xmlns:a16="http://schemas.microsoft.com/office/drawing/2014/main" id="{959EF0FB-5353-0C4D-BF4C-9B23616DDA3F}"/>
              </a:ext>
            </a:extLst>
          </p:cNvPr>
          <p:cNvSpPr>
            <a:spLocks noGrp="1"/>
          </p:cNvSpPr>
          <p:nvPr>
            <p:ph type="subTitle" idx="1"/>
            <p:custDataLst>
              <p:tags r:id="rId2"/>
            </p:custDataLst>
          </p:nvPr>
        </p:nvSpPr>
        <p:spPr>
          <a:xfrm>
            <a:off x="6043354" y="2905681"/>
            <a:ext cx="5652926" cy="922089"/>
          </a:xfrm>
        </p:spPr>
        <p:txBody>
          <a:bodyPr/>
          <a:lstStyle/>
          <a:p>
            <a:r>
              <a:rPr lang="fr-CA">
                <a:latin typeface="Open Sans" panose="020B0606030504020204" pitchFamily="34" charset="0"/>
                <a:ea typeface="Open Sans" panose="020B0606030504020204" pitchFamily="34" charset="0"/>
                <a:cs typeface="Open Sans" panose="020B0606030504020204" pitchFamily="34" charset="0"/>
              </a:rPr>
              <a:t>[Discipline]</a:t>
            </a:r>
          </a:p>
        </p:txBody>
      </p:sp>
      <p:sp>
        <p:nvSpPr>
          <p:cNvPr id="5" name="TextBox 10">
            <a:extLst>
              <a:ext uri="{FF2B5EF4-FFF2-40B4-BE49-F238E27FC236}">
                <a16:creationId xmlns:a16="http://schemas.microsoft.com/office/drawing/2014/main" id="{35BE80C0-9084-0D48-B46E-B19B192F30FD}"/>
              </a:ext>
            </a:extLst>
          </p:cNvPr>
          <p:cNvSpPr txBox="1"/>
          <p:nvPr>
            <p:custDataLst>
              <p:tags r:id="rId3"/>
            </p:custDataLst>
          </p:nvPr>
        </p:nvSpPr>
        <p:spPr>
          <a:xfrm>
            <a:off x="6043354" y="4106943"/>
            <a:ext cx="565292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600" b="1">
                <a:latin typeface="Open Sans" panose="020B0606030504020204" pitchFamily="34" charset="0"/>
                <a:ea typeface="Open Sans" panose="020B0606030504020204" pitchFamily="34" charset="0"/>
                <a:cs typeface="Open Sans" panose="020B0606030504020204" pitchFamily="34" charset="0"/>
              </a:rPr>
              <a:t>[Nom du présentateur]</a:t>
            </a:r>
          </a:p>
          <a:p>
            <a:r>
              <a:rPr lang="fr-CA" sz="1600">
                <a:latin typeface="Open Sans" panose="020B0606030504020204" pitchFamily="34" charset="0"/>
                <a:ea typeface="Open Sans" panose="020B0606030504020204" pitchFamily="34" charset="0"/>
                <a:cs typeface="Open Sans" panose="020B0606030504020204" pitchFamily="34" charset="0"/>
              </a:rPr>
              <a:t>Date</a:t>
            </a:r>
          </a:p>
          <a:p>
            <a:endParaRPr lang="en-US" sz="1600"/>
          </a:p>
        </p:txBody>
      </p:sp>
      <p:sp>
        <p:nvSpPr>
          <p:cNvPr id="8" name="TextBox 7">
            <a:extLst>
              <a:ext uri="{FF2B5EF4-FFF2-40B4-BE49-F238E27FC236}">
                <a16:creationId xmlns:a16="http://schemas.microsoft.com/office/drawing/2014/main" id="{06FFD26E-CD6D-889C-7309-C4E0FAC1B372}"/>
              </a:ext>
            </a:extLst>
          </p:cNvPr>
          <p:cNvSpPr txBox="1"/>
          <p:nvPr/>
        </p:nvSpPr>
        <p:spPr>
          <a:xfrm>
            <a:off x="10429875" y="6246812"/>
            <a:ext cx="123031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dirty="0">
                <a:ea typeface="+mn-lt"/>
                <a:cs typeface="+mn-lt"/>
              </a:rPr>
              <a:t>V1.5 </a:t>
            </a:r>
            <a:r>
              <a:rPr lang="en-US" sz="800" dirty="0" err="1">
                <a:ea typeface="+mn-lt"/>
                <a:cs typeface="+mn-lt"/>
              </a:rPr>
              <a:t>septembre</a:t>
            </a:r>
            <a:r>
              <a:rPr lang="en-US" sz="800" dirty="0">
                <a:ea typeface="+mn-lt"/>
                <a:cs typeface="+mn-lt"/>
              </a:rPr>
              <a:t> </a:t>
            </a:r>
            <a:r>
              <a:rPr lang="en-GB" sz="800" dirty="0">
                <a:ea typeface="+mn-lt"/>
                <a:cs typeface="+mn-lt"/>
              </a:rPr>
              <a:t>2023</a:t>
            </a:r>
            <a:r>
              <a:rPr lang="en-US" sz="800" dirty="0">
                <a:ea typeface="+mn-lt"/>
                <a:cs typeface="+mn-lt"/>
              </a:rPr>
              <a:t> </a:t>
            </a:r>
            <a:endParaRPr lang="en-US" sz="800" dirty="0">
              <a:ea typeface="Calibri"/>
              <a:cs typeface="Calibri"/>
            </a:endParaRPr>
          </a:p>
        </p:txBody>
      </p:sp>
    </p:spTree>
    <p:extLst>
      <p:ext uri="{BB962C8B-B14F-4D97-AF65-F5344CB8AC3E}">
        <p14:creationId xmlns:p14="http://schemas.microsoft.com/office/powerpoint/2010/main" val="46859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Avantages liés au statut de titulaire d’un diplôme de DCC</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574306"/>
            <a:ext cx="10515600" cy="4971415"/>
          </a:xfrm>
        </p:spPr>
        <p:txBody>
          <a:bodyPr/>
          <a:lstStyle/>
          <a:p>
            <a:r>
              <a:rPr lang="fr-CA" sz="2600" dirty="0"/>
              <a:t>Reconnaissance des compétences et aptitudes accrues;</a:t>
            </a:r>
          </a:p>
          <a:p>
            <a:r>
              <a:rPr lang="fr-CA" sz="2600" dirty="0"/>
              <a:t>Utilisation du titre DRCPSC;</a:t>
            </a:r>
          </a:p>
          <a:p>
            <a:r>
              <a:rPr lang="fr-CA" sz="2600" dirty="0"/>
              <a:t>Inscription dans le répertoire en ligne du </a:t>
            </a:r>
            <a:r>
              <a:rPr lang="fr-CA" sz="2600" dirty="0">
                <a:hlinkClick r:id="rId7"/>
              </a:rPr>
              <a:t>Collège royal</a:t>
            </a:r>
            <a:r>
              <a:rPr lang="fr-CA" sz="2600" dirty="0"/>
              <a:t>;</a:t>
            </a:r>
          </a:p>
          <a:p>
            <a:r>
              <a:rPr lang="fr-CA" sz="2600" dirty="0"/>
              <a:t>Obtention d’un diplôme pouvant être encadré;</a:t>
            </a:r>
          </a:p>
          <a:p>
            <a:r>
              <a:rPr lang="fr-CA" sz="2600" dirty="0">
                <a:hlinkClick r:id="rId8"/>
              </a:rPr>
              <a:t>Soutien personnalisé quant aux exigences du programme de MDC</a:t>
            </a:r>
            <a:r>
              <a:rPr lang="fr-CA" sz="2600" dirty="0"/>
              <a:t>;</a:t>
            </a:r>
          </a:p>
          <a:p>
            <a:r>
              <a:rPr lang="fr-CA" sz="2600" dirty="0"/>
              <a:t>Publications du Collège royal, comme </a:t>
            </a:r>
            <a:r>
              <a:rPr lang="fr-CA" sz="2600" dirty="0">
                <a:hlinkClick r:id="rId9"/>
              </a:rPr>
              <a:t>Dialogue</a:t>
            </a:r>
            <a:r>
              <a:rPr lang="fr-CA" sz="2600" dirty="0"/>
              <a:t> et les </a:t>
            </a:r>
            <a:r>
              <a:rPr lang="fr-CA" sz="2600" dirty="0">
                <a:hlinkClick r:id="rId10"/>
              </a:rPr>
              <a:t>messages de la DG</a:t>
            </a:r>
            <a:r>
              <a:rPr lang="fr-CA" sz="2600" dirty="0"/>
              <a:t>;</a:t>
            </a:r>
          </a:p>
          <a:p>
            <a:r>
              <a:rPr lang="fr-CA" sz="2600" dirty="0"/>
              <a:t>Rabais sur les publications et ressources du Collège royal, comme celles liées à </a:t>
            </a:r>
            <a:r>
              <a:rPr lang="fr-CA" sz="2600" dirty="0">
                <a:hlinkClick r:id="rId11"/>
              </a:rPr>
              <a:t>CanMEDS</a:t>
            </a:r>
            <a:r>
              <a:rPr lang="fr-CA" sz="2600" dirty="0"/>
              <a:t>.</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dirty="0" smtClean="0"/>
              <a:pPr/>
              <a:t>10</a:t>
            </a:fld>
            <a:endParaRPr lang="en-US" dirty="0"/>
          </a:p>
        </p:txBody>
      </p:sp>
    </p:spTree>
    <p:extLst>
      <p:ext uri="{BB962C8B-B14F-4D97-AF65-F5344CB8AC3E}">
        <p14:creationId xmlns:p14="http://schemas.microsoft.com/office/powerpoint/2010/main" val="332593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custDataLst>
              <p:tags r:id="rId1"/>
            </p:custDataLst>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custDataLst>
              <p:tags r:id="rId2"/>
            </p:custDataLst>
          </p:nvPr>
        </p:nvSpPr>
        <p:spPr>
          <a:xfrm>
            <a:off x="-6350" y="1736726"/>
            <a:ext cx="12198350" cy="2852737"/>
          </a:xfrm>
        </p:spPr>
        <p:txBody>
          <a:bodyPr/>
          <a:lstStyle/>
          <a:p>
            <a:r>
              <a:rPr lang="fr-CA" dirty="0"/>
              <a:t>Comment obtenir le diplôme du Collège royal</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custDataLst>
              <p:tags r:id="rId3"/>
            </p:custDataLst>
          </p:nvPr>
        </p:nvSpPr>
        <p:spPr/>
        <p:txBody>
          <a:bodyPr/>
          <a:lstStyle/>
          <a:p>
            <a:r>
              <a:rPr lang="fr-CA"/>
              <a:t>Reconnaissance des spécialistes dont la compétence est enrichie</a:t>
            </a:r>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custDataLst>
              <p:tags r:id="rId4"/>
            </p:custDataLst>
          </p:nvPr>
        </p:nvSpPr>
        <p:spPr/>
        <p:txBody>
          <a:bodyPr/>
          <a:lstStyle/>
          <a:p>
            <a:r>
              <a:rPr lang="fr-CA" dirty="0"/>
              <a:t>Le diplôme du Collège royal</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custDataLst>
              <p:tags r:id="rId5"/>
            </p:custDataLst>
          </p:nvPr>
        </p:nvSpPr>
        <p:spPr/>
        <p:txBody>
          <a:bodyPr/>
          <a:lstStyle/>
          <a:p>
            <a:fld id="{0F408A5D-059A-A247-8344-29C129C8EF29}" type="slidenum">
              <a:rPr lang="en-US" smtClean="0"/>
              <a:pPr/>
              <a:t>11</a:t>
            </a:fld>
            <a:endParaRPr lang="en-US" dirty="0"/>
          </a:p>
        </p:txBody>
      </p:sp>
    </p:spTree>
    <p:extLst>
      <p:ext uri="{BB962C8B-B14F-4D97-AF65-F5344CB8AC3E}">
        <p14:creationId xmlns:p14="http://schemas.microsoft.com/office/powerpoint/2010/main" val="3521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fontScale="90000"/>
          </a:bodyPr>
          <a:lstStyle/>
          <a:p>
            <a:br>
              <a:rPr lang="en-CA" sz="2800" dirty="0"/>
            </a:br>
            <a:r>
              <a:rPr lang="fr-CA" sz="2800" dirty="0"/>
              <a:t>Route d’évaluation par la pratique (REP-DCC) en [discipline]</a:t>
            </a:r>
            <a:br>
              <a:rPr lang="en-CA" sz="2800" dirty="0"/>
            </a:br>
            <a:endParaRPr lang="en-US" sz="28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1" y="2438400"/>
            <a:ext cx="6586489" cy="3785419"/>
          </a:xfrm>
        </p:spPr>
        <p:txBody>
          <a:bodyPr>
            <a:normAutofit fontScale="62500" lnSpcReduction="20000"/>
          </a:bodyPr>
          <a:lstStyle/>
          <a:p>
            <a:r>
              <a:rPr lang="fr-CA" dirty="0"/>
              <a:t>Voie d’accès pour les enseignants et les autres spécialistes en exercice</a:t>
            </a:r>
          </a:p>
          <a:p>
            <a:r>
              <a:rPr lang="fr-CA" dirty="0">
                <a:hlinkClick r:id="rId3"/>
              </a:rPr>
              <a:t>Processus fondé sur des demandes</a:t>
            </a:r>
            <a:endParaRPr lang="fr-CA" dirty="0">
              <a:hlinkClick r:id="rId4"/>
            </a:endParaRPr>
          </a:p>
          <a:p>
            <a:pPr lvl="1"/>
            <a:r>
              <a:rPr lang="fr-CA" dirty="0"/>
              <a:t>Évaluation par les membres votants du comité de DCC (« évaluateurs »)</a:t>
            </a:r>
          </a:p>
          <a:p>
            <a:pPr lvl="1"/>
            <a:r>
              <a:rPr lang="fr-CA" dirty="0"/>
              <a:t>Décision fondée sur l’examen par les pairs </a:t>
            </a:r>
          </a:p>
          <a:p>
            <a:r>
              <a:rPr lang="fr-CA" dirty="0"/>
              <a:t>Critères d’admissibilité : [#] années de pratique</a:t>
            </a:r>
          </a:p>
          <a:p>
            <a:r>
              <a:rPr lang="fr-CA" dirty="0"/>
              <a:t>Exigences relatives aux demandes : 	</a:t>
            </a:r>
          </a:p>
          <a:p>
            <a:pPr lvl="1"/>
            <a:r>
              <a:rPr lang="fr-CA" dirty="0"/>
              <a:t>Formulaire dûment rempli sur le champ de pratique de [discipline]</a:t>
            </a:r>
          </a:p>
          <a:p>
            <a:pPr lvl="1"/>
            <a:r>
              <a:rPr lang="fr-CA" dirty="0"/>
              <a:t>Curriculum vitæ (CV) </a:t>
            </a:r>
          </a:p>
          <a:p>
            <a:pPr lvl="1"/>
            <a:r>
              <a:rPr lang="fr-CA" dirty="0"/>
              <a:t>Noms de [#] pairs qui devront remplir un formulaire de rétroaction </a:t>
            </a:r>
            <a:r>
              <a:rPr lang="fr-CA" dirty="0" err="1"/>
              <a:t>multisources</a:t>
            </a:r>
            <a:r>
              <a:rPr lang="fr-CA" dirty="0"/>
              <a:t> (RMS)</a:t>
            </a:r>
          </a:p>
          <a:p>
            <a:r>
              <a:rPr lang="fr-CA" dirty="0"/>
              <a:t>Frais de demande 2 050 $ CA</a:t>
            </a:r>
          </a:p>
          <a:p>
            <a:endParaRPr lang="en-CA" sz="1700" dirty="0"/>
          </a:p>
        </p:txBody>
      </p:sp>
      <p:pic>
        <p:nvPicPr>
          <p:cNvPr id="7" name="Picture 6">
            <a:extLst>
              <a:ext uri="{FF2B5EF4-FFF2-40B4-BE49-F238E27FC236}">
                <a16:creationId xmlns:a16="http://schemas.microsoft.com/office/drawing/2014/main" id="{3755E670-B706-4E31-098A-4A00D1613D6B}"/>
              </a:ext>
            </a:extLst>
          </p:cNvPr>
          <p:cNvPicPr>
            <a:picLocks noChangeAspect="1"/>
          </p:cNvPicPr>
          <p:nvPr/>
        </p:nvPicPr>
        <p:blipFill rotWithShape="1">
          <a:blip r:embed="rId5"/>
          <a:srcRect l="6762" r="12288"/>
          <a:stretch/>
        </p:blipFill>
        <p:spPr>
          <a:xfrm>
            <a:off x="20" y="10"/>
            <a:ext cx="4635571" cy="6857990"/>
          </a:xfrm>
          <a:prstGeom prst="rect">
            <a:avLst/>
          </a:prstGeom>
          <a:effectLst/>
        </p:spPr>
      </p:pic>
      <p:cxnSp>
        <p:nvCxnSpPr>
          <p:cNvPr id="16"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B05F"/>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3482859" y="6551359"/>
            <a:ext cx="4139134" cy="365125"/>
          </a:xfrm>
        </p:spPr>
        <p:txBody>
          <a:bodyPr>
            <a:normAutofit/>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203536" y="6547101"/>
            <a:ext cx="118675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000" b="0" i="0" u="none" strike="noStrike" kern="1200" cap="none" spc="0" normalizeH="0" baseline="0" noProof="0" dirty="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88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1"/>
            </p:custDataLst>
          </p:nvPr>
        </p:nvSpPr>
        <p:spPr>
          <a:xfrm>
            <a:off x="1327712" y="6504301"/>
            <a:ext cx="4052882" cy="317852"/>
          </a:xfrm>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2"/>
            </p:custDataLst>
          </p:nvPr>
        </p:nvSpPr>
        <p:spPr/>
        <p:txBody>
          <a:bodyPr/>
          <a:lstStyle/>
          <a:p>
            <a:fld id="{0F408A5D-059A-A247-8344-29C129C8EF29}" type="slidenum">
              <a:rPr lang="en-US" smtClean="0"/>
              <a:pPr/>
              <a:t>13</a:t>
            </a:fld>
            <a:endParaRPr lang="en-US"/>
          </a:p>
        </p:txBody>
      </p:sp>
      <p:graphicFrame>
        <p:nvGraphicFramePr>
          <p:cNvPr id="8" name="Diagram 7"/>
          <p:cNvGraphicFramePr/>
          <p:nvPr>
            <p:custDataLst>
              <p:tags r:id="rId3"/>
            </p:custDataLst>
            <p:extLst>
              <p:ext uri="{D42A27DB-BD31-4B8C-83A1-F6EECF244321}">
                <p14:modId xmlns:p14="http://schemas.microsoft.com/office/powerpoint/2010/main" val="1180501313"/>
              </p:ext>
            </p:extLst>
          </p:nvPr>
        </p:nvGraphicFramePr>
        <p:xfrm>
          <a:off x="406605" y="365125"/>
          <a:ext cx="11378790" cy="6419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4"/>
            </p:custDataLst>
          </p:nvPr>
        </p:nvSpPr>
        <p:spPr>
          <a:xfrm>
            <a:off x="838199" y="365125"/>
            <a:ext cx="10811933" cy="1325563"/>
          </a:xfrm>
        </p:spPr>
        <p:txBody>
          <a:bodyPr/>
          <a:lstStyle/>
          <a:p>
            <a:r>
              <a:rPr lang="fr-CA"/>
              <a:t>Processus d’examen pour les candidats à la REP-DCC</a:t>
            </a:r>
          </a:p>
        </p:txBody>
      </p:sp>
    </p:spTree>
    <p:extLst>
      <p:ext uri="{BB962C8B-B14F-4D97-AF65-F5344CB8AC3E}">
        <p14:creationId xmlns:p14="http://schemas.microsoft.com/office/powerpoint/2010/main" val="171016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4952C2-0D2D-468E-9BD8-616FD6D6B890}"/>
              </a:ext>
            </a:extLst>
          </p:cNvPr>
          <p:cNvSpPr>
            <a:spLocks noGrp="1"/>
          </p:cNvSpPr>
          <p:nvPr>
            <p:ph type="ftr" sz="quarter" idx="11"/>
            <p:custDataLst>
              <p:tags r:id="rId1"/>
            </p:custDataLst>
          </p:nvPr>
        </p:nvSpPr>
        <p:spPr/>
        <p:txBody>
          <a:bodyPr/>
          <a:lstStyle/>
          <a:p>
            <a:r>
              <a:rPr lang="fr-CA" dirty="0"/>
              <a:t>Le diplôme du Collège royal</a:t>
            </a:r>
          </a:p>
        </p:txBody>
      </p:sp>
      <p:sp>
        <p:nvSpPr>
          <p:cNvPr id="5" name="Slide Number Placeholder 4">
            <a:extLst>
              <a:ext uri="{FF2B5EF4-FFF2-40B4-BE49-F238E27FC236}">
                <a16:creationId xmlns:a16="http://schemas.microsoft.com/office/drawing/2014/main" id="{6297ACCB-2B36-454B-A056-403B5BA57ED0}"/>
              </a:ext>
            </a:extLst>
          </p:cNvPr>
          <p:cNvSpPr>
            <a:spLocks noGrp="1"/>
          </p:cNvSpPr>
          <p:nvPr>
            <p:ph type="sldNum" sz="quarter" idx="12"/>
            <p:custDataLst>
              <p:tags r:id="rId2"/>
            </p:custDataLst>
          </p:nvPr>
        </p:nvSpPr>
        <p:spPr/>
        <p:txBody>
          <a:bodyPr/>
          <a:lstStyle/>
          <a:p>
            <a:fld id="{0F408A5D-059A-A247-8344-29C129C8EF29}" type="slidenum">
              <a:rPr lang="en-US" smtClean="0"/>
              <a:pPr/>
              <a:t>14</a:t>
            </a:fld>
            <a:endParaRPr lang="en-US"/>
          </a:p>
        </p:txBody>
      </p:sp>
      <p:sp>
        <p:nvSpPr>
          <p:cNvPr id="8" name="Title 1">
            <a:extLst>
              <a:ext uri="{FF2B5EF4-FFF2-40B4-BE49-F238E27FC236}">
                <a16:creationId xmlns:a16="http://schemas.microsoft.com/office/drawing/2014/main" id="{EA70048B-F9EC-40EE-A2EE-2B06BDC802C8}"/>
              </a:ext>
            </a:extLst>
          </p:cNvPr>
          <p:cNvSpPr>
            <a:spLocks noGrp="1"/>
          </p:cNvSpPr>
          <p:nvPr>
            <p:ph type="title"/>
            <p:custDataLst>
              <p:tags r:id="rId3"/>
            </p:custDataLst>
          </p:nvPr>
        </p:nvSpPr>
        <p:spPr>
          <a:xfrm>
            <a:off x="838200" y="266269"/>
            <a:ext cx="10515600" cy="1325563"/>
          </a:xfrm>
        </p:spPr>
        <p:txBody>
          <a:bodyPr/>
          <a:lstStyle/>
          <a:p>
            <a:r>
              <a:rPr lang="fr-CA"/>
              <a:t>FAQ</a:t>
            </a:r>
          </a:p>
        </p:txBody>
      </p:sp>
      <p:graphicFrame>
        <p:nvGraphicFramePr>
          <p:cNvPr id="12" name="Content Placeholder 11">
            <a:extLst>
              <a:ext uri="{FF2B5EF4-FFF2-40B4-BE49-F238E27FC236}">
                <a16:creationId xmlns:a16="http://schemas.microsoft.com/office/drawing/2014/main" id="{BC0B5C2F-FF38-44D7-A365-9C685145B95D}"/>
              </a:ext>
            </a:extLst>
          </p:cNvPr>
          <p:cNvGraphicFramePr>
            <a:graphicFrameLocks noGrp="1"/>
          </p:cNvGraphicFramePr>
          <p:nvPr>
            <p:ph idx="1"/>
            <p:custDataLst>
              <p:tags r:id="rId4"/>
            </p:custDataLst>
            <p:extLst>
              <p:ext uri="{D42A27DB-BD31-4B8C-83A1-F6EECF244321}">
                <p14:modId xmlns:p14="http://schemas.microsoft.com/office/powerpoint/2010/main" val="2439816"/>
              </p:ext>
            </p:extLst>
          </p:nvPr>
        </p:nvGraphicFramePr>
        <p:xfrm>
          <a:off x="838201" y="1094714"/>
          <a:ext cx="11186918" cy="5426205"/>
        </p:xfrm>
        <a:graphic>
          <a:graphicData uri="http://schemas.openxmlformats.org/drawingml/2006/table">
            <a:tbl>
              <a:tblPr firstRow="1" firstCol="1" bandRow="1">
                <a:tableStyleId>{5C22544A-7EE6-4342-B048-85BDC9FD1C3A}</a:tableStyleId>
              </a:tblPr>
              <a:tblGrid>
                <a:gridCol w="4372339">
                  <a:extLst>
                    <a:ext uri="{9D8B030D-6E8A-4147-A177-3AD203B41FA5}">
                      <a16:colId xmlns:a16="http://schemas.microsoft.com/office/drawing/2014/main" val="3741639288"/>
                    </a:ext>
                  </a:extLst>
                </a:gridCol>
                <a:gridCol w="6814579">
                  <a:extLst>
                    <a:ext uri="{9D8B030D-6E8A-4147-A177-3AD203B41FA5}">
                      <a16:colId xmlns:a16="http://schemas.microsoft.com/office/drawing/2014/main" val="2108851883"/>
                    </a:ext>
                  </a:extLst>
                </a:gridCol>
              </a:tblGrid>
              <a:tr h="753079">
                <a:tc>
                  <a:txBody>
                    <a:bodyPr/>
                    <a:lstStyle/>
                    <a:p>
                      <a:pPr marL="0" marR="0" algn="l">
                        <a:lnSpc>
                          <a:spcPct val="105000"/>
                        </a:lnSpc>
                        <a:spcBef>
                          <a:spcPts val="0"/>
                        </a:spcBef>
                        <a:spcAft>
                          <a:spcPts val="0"/>
                        </a:spcAft>
                      </a:pPr>
                      <a:r>
                        <a:rPr lang="fr-CA" sz="2800" b="1">
                          <a:solidFill>
                            <a:schemeClr val="accent1"/>
                          </a:solidFill>
                        </a:rPr>
                        <a:t>Comment puis-je présenter une demande?  </a:t>
                      </a:r>
                    </a:p>
                  </a:txBody>
                  <a:tcPr marL="68580" marR="68580" marT="0" marB="0">
                    <a:noFill/>
                  </a:tcPr>
                </a:tc>
                <a:tc>
                  <a:txBody>
                    <a:bodyPr/>
                    <a:lstStyle/>
                    <a:p>
                      <a:pPr marL="0" marR="0">
                        <a:lnSpc>
                          <a:spcPct val="105000"/>
                        </a:lnSpc>
                        <a:spcBef>
                          <a:spcPts val="0"/>
                        </a:spcBef>
                        <a:spcAft>
                          <a:spcPts val="800"/>
                        </a:spcAft>
                      </a:pPr>
                      <a:r>
                        <a:rPr lang="fr-CA" sz="2800" b="0" dirty="0">
                          <a:solidFill>
                            <a:schemeClr val="bg2">
                              <a:lumMod val="25000"/>
                            </a:schemeClr>
                          </a:solidFill>
                          <a:latin typeface="+mn-lt"/>
                          <a:ea typeface="+mn-ea"/>
                          <a:cs typeface="+mn-cs"/>
                        </a:rPr>
                        <a:t>Courriel : </a:t>
                      </a:r>
                      <a:r>
                        <a:rPr lang="fr-CA" sz="2800" b="0" dirty="0">
                          <a:solidFill>
                            <a:schemeClr val="bg2">
                              <a:lumMod val="25000"/>
                            </a:schemeClr>
                          </a:solidFill>
                          <a:latin typeface="+mn-lt"/>
                          <a:ea typeface="+mn-ea"/>
                          <a:cs typeface="+mn-cs"/>
                          <a:hlinkClick r:id="rId7"/>
                        </a:rPr>
                        <a:t>diplomas@collegeroyal.ca</a:t>
                      </a:r>
                      <a:endParaRPr lang="fr-CA" sz="2800" b="0" dirty="0">
                        <a:solidFill>
                          <a:schemeClr val="bg2">
                            <a:lumMod val="25000"/>
                          </a:schemeClr>
                        </a:solidFill>
                        <a:latin typeface="+mn-lt"/>
                        <a:ea typeface="+mn-ea"/>
                        <a:cs typeface="+mn-cs"/>
                        <a:hlinkClick r:id="rId8"/>
                      </a:endParaRPr>
                    </a:p>
                  </a:txBody>
                  <a:tcPr marL="68580" marR="68580" marT="0" marB="0">
                    <a:noFill/>
                  </a:tcPr>
                </a:tc>
                <a:extLst>
                  <a:ext uri="{0D108BD9-81ED-4DB2-BD59-A6C34878D82A}">
                    <a16:rowId xmlns:a16="http://schemas.microsoft.com/office/drawing/2014/main" val="3897503102"/>
                  </a:ext>
                </a:extLst>
              </a:tr>
              <a:tr h="1538897">
                <a:tc>
                  <a:txBody>
                    <a:bodyPr/>
                    <a:lstStyle/>
                    <a:p>
                      <a:pPr marL="0" marR="0" algn="l">
                        <a:lnSpc>
                          <a:spcPct val="105000"/>
                        </a:lnSpc>
                        <a:spcBef>
                          <a:spcPts val="0"/>
                        </a:spcBef>
                        <a:spcAft>
                          <a:spcPts val="0"/>
                        </a:spcAft>
                      </a:pPr>
                      <a:r>
                        <a:rPr lang="fr-CA" sz="2800" b="1" dirty="0">
                          <a:solidFill>
                            <a:schemeClr val="accent1"/>
                          </a:solidFill>
                        </a:rPr>
                        <a:t>Quel est le délai entre la soumission et la décision?</a:t>
                      </a:r>
                    </a:p>
                  </a:txBody>
                  <a:tcPr marL="68580" marR="68580" marT="0" marB="0">
                    <a:noFill/>
                  </a:tcPr>
                </a:tc>
                <a:tc>
                  <a:txBody>
                    <a:bodyPr/>
                    <a:lstStyle/>
                    <a:p>
                      <a:pPr marL="0" marR="0">
                        <a:lnSpc>
                          <a:spcPct val="105000"/>
                        </a:lnSpc>
                        <a:spcBef>
                          <a:spcPts val="0"/>
                        </a:spcBef>
                        <a:spcAft>
                          <a:spcPts val="800"/>
                        </a:spcAft>
                      </a:pPr>
                      <a:r>
                        <a:rPr lang="fr-CA" sz="2800">
                          <a:solidFill>
                            <a:schemeClr val="bg2">
                              <a:lumMod val="25000"/>
                            </a:schemeClr>
                          </a:solidFill>
                          <a:latin typeface="+mn-lt"/>
                          <a:ea typeface="+mn-ea"/>
                          <a:cs typeface="+mn-cs"/>
                        </a:rPr>
                        <a:t>Le délai moyen est de trois à six mois et comprend la collecte des formulaires de RMS et la planification d’une réunion de comité pour l’évaluation. </a:t>
                      </a:r>
                    </a:p>
                  </a:txBody>
                  <a:tcPr marL="68580" marR="68580" marT="0" marB="0">
                    <a:noFill/>
                  </a:tcPr>
                </a:tc>
                <a:extLst>
                  <a:ext uri="{0D108BD9-81ED-4DB2-BD59-A6C34878D82A}">
                    <a16:rowId xmlns:a16="http://schemas.microsoft.com/office/drawing/2014/main" val="334921680"/>
                  </a:ext>
                </a:extLst>
              </a:tr>
              <a:tr h="1896240">
                <a:tc>
                  <a:txBody>
                    <a:bodyPr/>
                    <a:lstStyle/>
                    <a:p>
                      <a:pPr marL="0" marR="0" algn="l">
                        <a:lnSpc>
                          <a:spcPct val="105000"/>
                        </a:lnSpc>
                        <a:spcBef>
                          <a:spcPts val="0"/>
                        </a:spcBef>
                        <a:spcAft>
                          <a:spcPts val="0"/>
                        </a:spcAft>
                      </a:pPr>
                      <a:r>
                        <a:rPr lang="fr-CA" sz="2800" b="1">
                          <a:solidFill>
                            <a:schemeClr val="accent1"/>
                          </a:solidFill>
                        </a:rPr>
                        <a:t>Que se passe-t-il si je ne réussis pas?</a:t>
                      </a:r>
                    </a:p>
                  </a:txBody>
                  <a:tcPr marL="68580" marR="68580" marT="0" marB="0">
                    <a:noFill/>
                  </a:tcPr>
                </a:tc>
                <a:tc>
                  <a:txBody>
                    <a:bodyPr/>
                    <a:lstStyle/>
                    <a:p>
                      <a:pPr marL="0" marR="0">
                        <a:lnSpc>
                          <a:spcPct val="105000"/>
                        </a:lnSpc>
                        <a:spcBef>
                          <a:spcPts val="0"/>
                        </a:spcBef>
                        <a:spcAft>
                          <a:spcPts val="800"/>
                        </a:spcAft>
                      </a:pPr>
                      <a:r>
                        <a:rPr lang="fr-CA" sz="2800" dirty="0">
                          <a:solidFill>
                            <a:schemeClr val="bg2">
                              <a:lumMod val="25000"/>
                            </a:schemeClr>
                          </a:solidFill>
                          <a:latin typeface="+mn-lt"/>
                          <a:ea typeface="+mn-ea"/>
                          <a:cs typeface="+mn-cs"/>
                        </a:rPr>
                        <a:t>Une rétroaction est fournie aux candidats non retenus qui peuvent soumettre une nouvelle demande une fois les exigences remplies sans payer de frais d’évaluation supplémentaires.  </a:t>
                      </a:r>
                    </a:p>
                  </a:txBody>
                  <a:tcPr marL="68580" marR="68580" marT="0" marB="0">
                    <a:noFill/>
                  </a:tcPr>
                </a:tc>
                <a:extLst>
                  <a:ext uri="{0D108BD9-81ED-4DB2-BD59-A6C34878D82A}">
                    <a16:rowId xmlns:a16="http://schemas.microsoft.com/office/drawing/2014/main" val="534417699"/>
                  </a:ext>
                </a:extLst>
              </a:tr>
              <a:tr h="854482">
                <a:tc>
                  <a:txBody>
                    <a:bodyPr/>
                    <a:lstStyle/>
                    <a:p>
                      <a:pPr marL="0" marR="0" algn="l">
                        <a:lnSpc>
                          <a:spcPct val="105000"/>
                        </a:lnSpc>
                        <a:spcBef>
                          <a:spcPts val="0"/>
                        </a:spcBef>
                        <a:spcAft>
                          <a:spcPts val="800"/>
                        </a:spcAft>
                      </a:pPr>
                      <a:r>
                        <a:rPr lang="fr-CA" sz="2800" b="1" dirty="0">
                          <a:solidFill>
                            <a:schemeClr val="accent1"/>
                          </a:solidFill>
                        </a:rPr>
                        <a:t>Quels sont les frais d’évaluation?</a:t>
                      </a:r>
                    </a:p>
                  </a:txBody>
                  <a:tcPr marL="68580" marR="68580" marT="0" marB="0">
                    <a:noFill/>
                  </a:tcPr>
                </a:tc>
                <a:tc>
                  <a:txBody>
                    <a:bodyPr/>
                    <a:lstStyle/>
                    <a:p>
                      <a:pPr marL="0" marR="0">
                        <a:lnSpc>
                          <a:spcPct val="105000"/>
                        </a:lnSpc>
                        <a:spcBef>
                          <a:spcPts val="0"/>
                        </a:spcBef>
                        <a:spcAft>
                          <a:spcPts val="0"/>
                        </a:spcAft>
                      </a:pPr>
                      <a:r>
                        <a:rPr lang="fr-CA" sz="2800" dirty="0">
                          <a:solidFill>
                            <a:schemeClr val="bg2">
                              <a:lumMod val="25000"/>
                            </a:schemeClr>
                          </a:solidFill>
                          <a:latin typeface="+mn-lt"/>
                          <a:ea typeface="+mn-ea"/>
                          <a:cs typeface="+mn-cs"/>
                        </a:rPr>
                        <a:t>2 050 $</a:t>
                      </a:r>
                    </a:p>
                  </a:txBody>
                  <a:tcPr marL="68580" marR="68580" marT="0" marB="0">
                    <a:noFill/>
                  </a:tcPr>
                </a:tc>
                <a:extLst>
                  <a:ext uri="{0D108BD9-81ED-4DB2-BD59-A6C34878D82A}">
                    <a16:rowId xmlns:a16="http://schemas.microsoft.com/office/drawing/2014/main" val="4255536237"/>
                  </a:ext>
                </a:extLst>
              </a:tr>
            </a:tbl>
          </a:graphicData>
        </a:graphic>
      </p:graphicFrame>
    </p:spTree>
    <p:extLst>
      <p:ext uri="{BB962C8B-B14F-4D97-AF65-F5344CB8AC3E}">
        <p14:creationId xmlns:p14="http://schemas.microsoft.com/office/powerpoint/2010/main" val="369998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612648" y="1262824"/>
            <a:ext cx="6268770" cy="1536192"/>
          </a:xfrm>
        </p:spPr>
        <p:txBody>
          <a:bodyPr anchor="b">
            <a:normAutofit fontScale="90000"/>
          </a:bodyPr>
          <a:lstStyle/>
          <a:p>
            <a:br>
              <a:rPr lang="fr-CA" sz="5400" dirty="0"/>
            </a:br>
            <a:br>
              <a:rPr lang="fr-CA" sz="5400" dirty="0"/>
            </a:br>
            <a:br>
              <a:rPr lang="fr-CA" sz="5400" dirty="0"/>
            </a:br>
            <a:br>
              <a:rPr lang="fr-CA" sz="5400" dirty="0"/>
            </a:br>
            <a:r>
              <a:rPr lang="fr-CA" sz="5400" dirty="0"/>
              <a:t>Évaluation en cours de formation (formation agréée) </a:t>
            </a:r>
            <a:endParaRPr lang="en-US" sz="5200" dirty="0"/>
          </a:p>
        </p:txBody>
      </p:sp>
      <p:sp>
        <p:nvSpPr>
          <p:cNvPr id="1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612648" y="2944685"/>
            <a:ext cx="6268770" cy="3666902"/>
          </a:xfrm>
        </p:spPr>
        <p:txBody>
          <a:bodyPr>
            <a:noAutofit/>
          </a:bodyPr>
          <a:lstStyle/>
          <a:p>
            <a:r>
              <a:rPr lang="fr-CA" sz="2000" dirty="0"/>
              <a:t>Les stagiaires s’inscrivent à un </a:t>
            </a:r>
            <a:r>
              <a:rPr lang="fr-CA" sz="2000" dirty="0">
                <a:hlinkClick r:id="rId3"/>
              </a:rPr>
              <a:t>programme de DCC agréé</a:t>
            </a:r>
            <a:r>
              <a:rPr lang="fr-CA" sz="2000" dirty="0"/>
              <a:t> et acquièrent des compétences dans le cadre d’une formation officielle</a:t>
            </a:r>
          </a:p>
          <a:p>
            <a:r>
              <a:rPr lang="fr-CA" sz="2000" dirty="0"/>
              <a:t>Le directeur du programme de DCC et la FMPD attestent que le stagiaire a terminé sa formation et qu’il est admissible au titre</a:t>
            </a:r>
          </a:p>
          <a:p>
            <a:r>
              <a:rPr lang="fr-CA" sz="2000" dirty="0"/>
              <a:t>Tous les stagiaires jugés admissibles sont invités par le Collège royal à faire reconnaître leur titre par l’obtention d’un diplôme de DCC</a:t>
            </a:r>
          </a:p>
          <a:p>
            <a:r>
              <a:rPr lang="fr-CA" sz="2000" dirty="0"/>
              <a:t>Frais de demande de 1 015 $ CA (à remettre avant la réception de l’attestation)</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1893611" y="6538912"/>
            <a:ext cx="3712464"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prstClr val="black">
                    <a:lumMod val="50000"/>
                    <a:lumOff val="50000"/>
                  </a:prstClr>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5622028" y="6538912"/>
            <a:ext cx="128016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FBD5588-6739-8CE5-3949-F64E1DEFB8E7}"/>
              </a:ext>
            </a:extLst>
          </p:cNvPr>
          <p:cNvPicPr>
            <a:picLocks noChangeAspect="1"/>
          </p:cNvPicPr>
          <p:nvPr/>
        </p:nvPicPr>
        <p:blipFill rotWithShape="1">
          <a:blip r:embed="rId4"/>
          <a:srcRect l="42569" r="572" b="1"/>
          <a:stretch/>
        </p:blipFill>
        <p:spPr>
          <a:xfrm>
            <a:off x="7684006" y="10"/>
            <a:ext cx="4507993" cy="6857990"/>
          </a:xfrm>
          <a:prstGeom prst="rect">
            <a:avLst/>
          </a:prstGeom>
        </p:spPr>
      </p:pic>
    </p:spTree>
    <p:extLst>
      <p:ext uri="{BB962C8B-B14F-4D97-AF65-F5344CB8AC3E}">
        <p14:creationId xmlns:p14="http://schemas.microsoft.com/office/powerpoint/2010/main" val="48601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custDataLst>
              <p:tags r:id="rId1"/>
            </p:custDataLst>
            <p:extLst>
              <p:ext uri="{D42A27DB-BD31-4B8C-83A1-F6EECF244321}">
                <p14:modId xmlns:p14="http://schemas.microsoft.com/office/powerpoint/2010/main" val="3059981967"/>
              </p:ext>
            </p:extLst>
          </p:nvPr>
        </p:nvGraphicFramePr>
        <p:xfrm>
          <a:off x="618105" y="365125"/>
          <a:ext cx="11020739" cy="6419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2"/>
            </p:custDataLst>
          </p:nvPr>
        </p:nvSpPr>
        <p:spPr/>
        <p:txBody>
          <a:bodyPr/>
          <a:lstStyle/>
          <a:p>
            <a:r>
              <a:rPr lang="fr-CA"/>
              <a:t>Processus d’examen des stagiaires (en cours de formation)</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16</a:t>
            </a:fld>
            <a:endParaRPr lang="en-US"/>
          </a:p>
        </p:txBody>
      </p:sp>
    </p:spTree>
    <p:extLst>
      <p:ext uri="{BB962C8B-B14F-4D97-AF65-F5344CB8AC3E}">
        <p14:creationId xmlns:p14="http://schemas.microsoft.com/office/powerpoint/2010/main" val="320181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212038" y="371387"/>
            <a:ext cx="9165226" cy="1325563"/>
          </a:xfrm>
        </p:spPr>
        <p:txBody>
          <a:bodyPr/>
          <a:lstStyle/>
          <a:p>
            <a:r>
              <a:rPr lang="fr-FR" dirty="0"/>
              <a:t>Demande d’agrément d’un programme de formation</a:t>
            </a:r>
            <a:endParaRPr lang="en-US"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732796" y="1577050"/>
            <a:ext cx="8644468" cy="4789664"/>
          </a:xfrm>
        </p:spPr>
        <p:txBody>
          <a:bodyPr/>
          <a:lstStyle/>
          <a:p>
            <a:pPr marL="514350" marR="0" indent="-514350">
              <a:spcBef>
                <a:spcPts val="0"/>
              </a:spcBef>
              <a:spcAft>
                <a:spcPts val="0"/>
              </a:spcAft>
              <a:buFont typeface="+mj-lt"/>
              <a:buAutoNum type="arabicPeriod"/>
            </a:pPr>
            <a:r>
              <a:rPr lang="fr-CA" sz="2100" dirty="0"/>
              <a:t>Le bureau des études médicales postdoctorales communique avec l’Unité des normes éducatives (UNE) pour demander l’accès à la demande de la discipline dans </a:t>
            </a:r>
            <a:r>
              <a:rPr lang="fr-CA" sz="2100" dirty="0" err="1"/>
              <a:t>CanAMS</a:t>
            </a:r>
            <a:r>
              <a:rPr lang="fr-CA" sz="2100" dirty="0"/>
              <a:t>, le système électronique de gestion de l’agrément.</a:t>
            </a:r>
          </a:p>
          <a:p>
            <a:pPr marL="514350" marR="0" indent="-514350">
              <a:spcBef>
                <a:spcPts val="0"/>
              </a:spcBef>
              <a:spcAft>
                <a:spcPts val="0"/>
              </a:spcAft>
              <a:buFont typeface="+mj-lt"/>
              <a:buAutoNum type="arabicPeriod"/>
            </a:pPr>
            <a:r>
              <a:rPr lang="fr-CA" sz="2100" dirty="0"/>
              <a:t>La demande est remplie et les documents justificatifs sont téléversés dans </a:t>
            </a:r>
            <a:r>
              <a:rPr lang="fr-CA" sz="2100" dirty="0" err="1"/>
              <a:t>CanAMS</a:t>
            </a:r>
            <a:r>
              <a:rPr lang="fr-CA" sz="2100" dirty="0"/>
              <a:t> aux fins de soumission.</a:t>
            </a:r>
          </a:p>
          <a:p>
            <a:pPr marL="514350" marR="0" indent="-514350">
              <a:spcBef>
                <a:spcPts val="0"/>
              </a:spcBef>
              <a:spcAft>
                <a:spcPts val="0"/>
              </a:spcAft>
              <a:buFont typeface="+mj-lt"/>
              <a:buAutoNum type="arabicPeriod"/>
            </a:pPr>
            <a:r>
              <a:rPr lang="fr-CA" sz="2100" dirty="0"/>
              <a:t>L’UNE examine les demandes pour déterminer si elles sont complètes. On peut communiquer avec le bureau des études médicales postdoctorales s’il manque des composantes.</a:t>
            </a:r>
          </a:p>
          <a:p>
            <a:pPr marL="514350" marR="0" indent="-514350">
              <a:spcBef>
                <a:spcPts val="0"/>
              </a:spcBef>
              <a:spcAft>
                <a:spcPts val="0"/>
              </a:spcAft>
              <a:buFont typeface="+mj-lt"/>
              <a:buAutoNum type="arabicPeriod"/>
            </a:pPr>
            <a:r>
              <a:rPr lang="fr-CA" sz="2100" dirty="0"/>
              <a:t>Les demandes sont examinées par le Comité de l’agrément des DCC (CA-DCC) à la prochaine réunion prévue.</a:t>
            </a:r>
          </a:p>
          <a:p>
            <a:pPr marL="514350" marR="0" indent="-514350">
              <a:spcBef>
                <a:spcPts val="0"/>
              </a:spcBef>
              <a:spcAft>
                <a:spcPts val="0"/>
              </a:spcAft>
              <a:buFont typeface="+mj-lt"/>
              <a:buAutoNum type="arabicPeriod"/>
            </a:pPr>
            <a:r>
              <a:rPr lang="fr-FR" sz="2100" dirty="0"/>
              <a:t>Le comité de domaine de compétence ciblée (DCC) de la discipline du Collège royal fournit des commentaires sur la demande au Comité de l’agrément des DCC (CA-DCC), qui en tient compte pour prendre sa décision. </a:t>
            </a:r>
            <a:endParaRPr lang="fr-CA" sz="2100" dirty="0"/>
          </a:p>
          <a:p>
            <a:pPr marL="514350" marR="0" indent="-514350">
              <a:spcBef>
                <a:spcPts val="0"/>
              </a:spcBef>
              <a:spcAft>
                <a:spcPts val="0"/>
              </a:spcAft>
              <a:buFont typeface="+mj-lt"/>
              <a:buAutoNum type="arabicPeriod"/>
            </a:pPr>
            <a:r>
              <a:rPr lang="fr-CA" sz="2100" dirty="0"/>
              <a:t>Le bureau des études médicales postdoctorales est informé de la décision du CA-DCC.</a:t>
            </a:r>
          </a:p>
          <a:p>
            <a:pPr marL="457200" lvl="1" indent="0">
              <a:buNone/>
            </a:pPr>
            <a:endParaRPr lang="en-CA" dirty="0"/>
          </a:p>
          <a:p>
            <a:pPr marL="0" indent="0">
              <a:buNone/>
            </a:pPr>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08A5D-059A-A247-8344-29C129C8EF29}" type="slidenum">
              <a:rPr kumimoji="0" lang="en-US" sz="1000" b="0" i="0" u="none" strike="noStrike" kern="1200" cap="none" spc="0" normalizeH="0" baseline="0" noProof="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3A5B"/>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D04DD05-61DD-5B9A-3E77-EC9530A9F960}"/>
              </a:ext>
            </a:extLst>
          </p:cNvPr>
          <p:cNvSpPr/>
          <p:nvPr/>
        </p:nvSpPr>
        <p:spPr>
          <a:xfrm>
            <a:off x="9482668" y="242711"/>
            <a:ext cx="2497294" cy="629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Dates limites de soumission : </a:t>
            </a:r>
          </a:p>
          <a:p>
            <a:pPr algn="ctr"/>
            <a:endParaRPr lang="fr-CA" sz="2400" dirty="0"/>
          </a:p>
          <a:p>
            <a:pPr algn="ctr"/>
            <a:r>
              <a:rPr lang="fr-CA" sz="2400" dirty="0"/>
              <a:t>les 31 mai, 15 octobre et 31 janvier </a:t>
            </a:r>
          </a:p>
          <a:p>
            <a:pPr algn="ctr"/>
            <a:endParaRPr lang="fr-CA" sz="2400" dirty="0"/>
          </a:p>
          <a:p>
            <a:pPr algn="ctr"/>
            <a:r>
              <a:rPr lang="fr-CA" sz="2400" dirty="0"/>
              <a:t>(aux fins d’examen à l’automne, à l’hiver ou au printemps respectivement.)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88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custDataLst>
              <p:tags r:id="rId1"/>
            </p:custDataLst>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custDataLst>
              <p:tags r:id="rId2"/>
            </p:custDataLst>
          </p:nvPr>
        </p:nvSpPr>
        <p:spPr>
          <a:xfrm>
            <a:off x="154843" y="1636135"/>
            <a:ext cx="11749942" cy="2852737"/>
          </a:xfrm>
        </p:spPr>
        <p:txBody>
          <a:bodyPr/>
          <a:lstStyle/>
          <a:p>
            <a:r>
              <a:rPr lang="fr-CA" sz="5500" dirty="0"/>
              <a:t>Domaines de compétence ciblée (DCC)</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custDataLst>
              <p:tags r:id="rId3"/>
            </p:custDataLst>
          </p:nvPr>
        </p:nvSpPr>
        <p:spPr/>
        <p:txBody>
          <a:bodyPr/>
          <a:lstStyle/>
          <a:p>
            <a:r>
              <a:rPr lang="fr-CA"/>
              <a:t>Catégorie de reconnaissance de disciplines du Collège royal</a:t>
            </a:r>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custDataLst>
              <p:tags r:id="rId4"/>
            </p:custDataLst>
          </p:nvPr>
        </p:nvSpPr>
        <p:spPr/>
        <p:txBody>
          <a:bodyPr/>
          <a:lstStyle/>
          <a:p>
            <a:r>
              <a:rPr lang="fr-CA" dirty="0"/>
              <a:t>Le diplôme du Collège royal</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custDataLst>
              <p:tags r:id="rId5"/>
            </p:custDataLst>
          </p:nvPr>
        </p:nvSpPr>
        <p:spPr/>
        <p:txBody>
          <a:bodyPr/>
          <a:lstStyle/>
          <a:p>
            <a:fld id="{0F408A5D-059A-A247-8344-29C129C8EF29}" type="slidenum">
              <a:rPr lang="en-US" smtClean="0"/>
              <a:pPr/>
              <a:t>18</a:t>
            </a:fld>
            <a:endParaRPr lang="en-US"/>
          </a:p>
        </p:txBody>
      </p:sp>
    </p:spTree>
    <p:extLst>
      <p:ext uri="{BB962C8B-B14F-4D97-AF65-F5344CB8AC3E}">
        <p14:creationId xmlns:p14="http://schemas.microsoft.com/office/powerpoint/2010/main" val="176492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Qu’est-ce qu’un DCC?</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254508"/>
            <a:ext cx="10663518" cy="2558661"/>
          </a:xfrm>
        </p:spPr>
        <p:txBody>
          <a:bodyPr/>
          <a:lstStyle/>
          <a:p>
            <a:r>
              <a:rPr lang="fr-CA" dirty="0"/>
              <a:t>Catégorie de reconnaissance de disciplines créée par le Collège royal pour répondre aux besoins non comblés de la société et de la population de patients dans le système de médecine spécialisée au Canada. </a:t>
            </a:r>
          </a:p>
          <a:p>
            <a:r>
              <a:rPr lang="fr-CA" dirty="0"/>
              <a:t>S’appuie sur la certification d’un médecin dans une spécialité primaire ou une surspécialité par une formation/pratique supplémentaire ou avancée, conformément aux normes nationales de la discipline de DCC.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a:xfrm>
            <a:off x="1305445" y="6547892"/>
            <a:ext cx="4052882" cy="317852"/>
          </a:xfrm>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19</a:t>
            </a:fld>
            <a:endParaRPr lang="en-US"/>
          </a:p>
        </p:txBody>
      </p:sp>
      <p:sp>
        <p:nvSpPr>
          <p:cNvPr id="8" name="Rectangle 7"/>
          <p:cNvSpPr/>
          <p:nvPr>
            <p:custDataLst>
              <p:tags r:id="rId5"/>
            </p:custDataLst>
          </p:nvPr>
        </p:nvSpPr>
        <p:spPr>
          <a:xfrm>
            <a:off x="7917179" y="4260182"/>
            <a:ext cx="3512820" cy="708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fr-CA" sz="2400" dirty="0">
                <a:ea typeface="Open Sans"/>
                <a:cs typeface="Open Sans"/>
              </a:rPr>
              <a:t>Domaines de compétence ciblée</a:t>
            </a:r>
          </a:p>
        </p:txBody>
      </p:sp>
      <p:sp>
        <p:nvSpPr>
          <p:cNvPr id="9" name="Rectangle 8"/>
          <p:cNvSpPr/>
          <p:nvPr>
            <p:custDataLst>
              <p:tags r:id="rId6"/>
            </p:custDataLst>
          </p:nvPr>
        </p:nvSpPr>
        <p:spPr>
          <a:xfrm>
            <a:off x="7917179" y="4975687"/>
            <a:ext cx="3512820" cy="1821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CA" sz="2000" i="1" dirty="0">
                <a:ea typeface="Open Sans" panose="020B0606030504020204" pitchFamily="34" charset="0"/>
                <a:cs typeface="Open Sans" panose="020B0606030504020204" pitchFamily="34" charset="0"/>
              </a:rPr>
              <a:t>Primaire ou surspécialité </a:t>
            </a:r>
          </a:p>
          <a:p>
            <a:pPr algn="r"/>
            <a:r>
              <a:rPr lang="fr-CA" sz="2000" dirty="0">
                <a:ea typeface="Open Sans" panose="020B0606030504020204" pitchFamily="34" charset="0"/>
                <a:cs typeface="Open Sans" panose="020B0606030504020204" pitchFamily="34" charset="0"/>
              </a:rPr>
              <a:t>compétences et formation acquises durant la résidence</a:t>
            </a:r>
          </a:p>
        </p:txBody>
      </p:sp>
      <p:sp>
        <p:nvSpPr>
          <p:cNvPr id="10" name="Up Arrow 9"/>
          <p:cNvSpPr/>
          <p:nvPr>
            <p:custDataLst>
              <p:tags r:id="rId7"/>
            </p:custDataLst>
          </p:nvPr>
        </p:nvSpPr>
        <p:spPr>
          <a:xfrm>
            <a:off x="7289124" y="4564939"/>
            <a:ext cx="1502604" cy="1541381"/>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custDataLst>
              <p:tags r:id="rId8"/>
            </p:custDataLst>
          </p:nvPr>
        </p:nvSpPr>
        <p:spPr>
          <a:xfrm>
            <a:off x="838200" y="4455246"/>
            <a:ext cx="6014157" cy="2236510"/>
          </a:xfrm>
          <a:prstGeom prst="rect">
            <a:avLst/>
          </a:prstGeom>
          <a:noFill/>
        </p:spPr>
        <p:txBody>
          <a:bodyPr wrap="square" rtlCol="0">
            <a:spAutoFit/>
          </a:bodyPr>
          <a:lstStyle/>
          <a:p>
            <a:pPr marL="228600" indent="-228600">
              <a:lnSpc>
                <a:spcPct val="90000"/>
              </a:lnSpc>
              <a:spcBef>
                <a:spcPts val="1600"/>
              </a:spcBef>
              <a:buClr>
                <a:schemeClr val="accent1"/>
              </a:buClr>
              <a:buFont typeface="Arial" panose="020B0604020202020204" pitchFamily="34" charset="0"/>
              <a:buChar char="•"/>
            </a:pPr>
            <a:r>
              <a:rPr lang="fr-CA" sz="2800" dirty="0">
                <a:solidFill>
                  <a:schemeClr val="bg2">
                    <a:lumMod val="25000"/>
                  </a:schemeClr>
                </a:solidFill>
              </a:rPr>
              <a:t>Une forme d’approche par compétences en formation médicale.</a:t>
            </a:r>
          </a:p>
          <a:p>
            <a:pPr marL="228600" indent="-228600">
              <a:lnSpc>
                <a:spcPct val="90000"/>
              </a:lnSpc>
              <a:spcBef>
                <a:spcPts val="1600"/>
              </a:spcBef>
              <a:buClr>
                <a:schemeClr val="accent1"/>
              </a:buClr>
              <a:buFont typeface="Arial" panose="020B0604020202020204" pitchFamily="34" charset="0"/>
              <a:buChar char="•"/>
            </a:pPr>
            <a:r>
              <a:rPr lang="fr-CA" sz="2800" dirty="0">
                <a:solidFill>
                  <a:schemeClr val="bg2">
                    <a:lumMod val="25000"/>
                  </a:schemeClr>
                </a:solidFill>
              </a:rPr>
              <a:t>Possibilité de faire reconnaître une compétence enrichie grâce à un autre titre du Collège royal.  </a:t>
            </a:r>
          </a:p>
        </p:txBody>
      </p:sp>
    </p:spTree>
    <p:extLst>
      <p:ext uri="{BB962C8B-B14F-4D97-AF65-F5344CB8AC3E}">
        <p14:creationId xmlns:p14="http://schemas.microsoft.com/office/powerpoint/2010/main" val="172530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142705"/>
            <a:ext cx="10515600" cy="1325563"/>
          </a:xfrm>
        </p:spPr>
        <p:txBody>
          <a:bodyPr/>
          <a:lstStyle/>
          <a:p>
            <a:r>
              <a:rPr lang="fr-CA" dirty="0"/>
              <a:t>Comment utiliser ce diaporama</a:t>
            </a:r>
          </a:p>
        </p:txBody>
      </p:sp>
      <p:sp>
        <p:nvSpPr>
          <p:cNvPr id="3" name="Content Placeholder 2"/>
          <p:cNvSpPr>
            <a:spLocks noGrp="1"/>
          </p:cNvSpPr>
          <p:nvPr>
            <p:ph idx="1"/>
            <p:custDataLst>
              <p:tags r:id="rId2"/>
            </p:custDataLst>
          </p:nvPr>
        </p:nvSpPr>
        <p:spPr>
          <a:xfrm>
            <a:off x="838198" y="1074502"/>
            <a:ext cx="11141763" cy="5072380"/>
          </a:xfrm>
        </p:spPr>
        <p:txBody>
          <a:bodyPr vert="horz" lIns="91440" tIns="45720" rIns="91440" bIns="45720" rtlCol="0" anchor="t">
            <a:noAutofit/>
          </a:bodyPr>
          <a:lstStyle/>
          <a:p>
            <a:pPr marL="0" indent="0">
              <a:buNone/>
            </a:pPr>
            <a:r>
              <a:rPr lang="fr-CA" dirty="0"/>
              <a:t>Cette présentation vise à aider les comités de domaine de compétence ciblée (DCC) du Collège royal à faire des exposés à divers auditoires dans votre communauté de pratique et à contribuer ainsi à promouvoir votre discipline et le titre du Collège royal. </a:t>
            </a:r>
          </a:p>
          <a:p>
            <a:r>
              <a:rPr lang="fr-CA" sz="2600" dirty="0"/>
              <a:t>Ce diaporama est personnalisable. </a:t>
            </a:r>
          </a:p>
          <a:p>
            <a:pPr lvl="1"/>
            <a:r>
              <a:rPr lang="fr-CA" sz="2200" dirty="0"/>
              <a:t>Servez-vous-en comme référence pour préparer votre présentation ou adaptez-la à votre discipline et à votre public cible (nouveaux stagiaires, enseignants, programmes de FMPD, enseignants qui s’intéressent à un programme agréé, membres d’ANS, etc.).</a:t>
            </a:r>
          </a:p>
          <a:p>
            <a:pPr lvl="1"/>
            <a:r>
              <a:rPr lang="fr-CA" sz="2200" dirty="0"/>
              <a:t>Les [crochets] indiquent les renseignements à mettre à jour pour votre DCC.</a:t>
            </a:r>
          </a:p>
          <a:p>
            <a:r>
              <a:rPr lang="fr-CA" sz="2600" dirty="0"/>
              <a:t>Nous avons inclus à la fin une section intitulée « Définition des DCC » à titre de référence, au cas où vous souhaiteriez inclure des messages clés sur la catégorie de reconnaissance des disciplines ou vous préparer à des questions. </a:t>
            </a:r>
          </a:p>
          <a:p>
            <a:r>
              <a:rPr lang="fr-CA" sz="2600" dirty="0"/>
              <a:t>Ajoutez vos coordonnées à la diapositive 23!</a:t>
            </a:r>
          </a:p>
        </p:txBody>
      </p:sp>
      <p:sp>
        <p:nvSpPr>
          <p:cNvPr id="4" name="Footer Placeholder 3"/>
          <p:cNvSpPr>
            <a:spLocks noGrp="1"/>
          </p:cNvSpPr>
          <p:nvPr>
            <p:ph type="ftr" sz="quarter" idx="11"/>
            <p:custDataLst>
              <p:tags r:id="rId3"/>
            </p:custDataLst>
          </p:nvPr>
        </p:nvSpPr>
        <p:spPr/>
        <p:txBody>
          <a:bodyPr/>
          <a:lstStyle/>
          <a:p>
            <a:r>
              <a:rPr lang="fr-CA" dirty="0"/>
              <a:t>Le diplôme du Collège royal</a:t>
            </a:r>
          </a:p>
        </p:txBody>
      </p:sp>
      <p:sp>
        <p:nvSpPr>
          <p:cNvPr id="5" name="Slide Number Placeholder 4"/>
          <p:cNvSpPr>
            <a:spLocks noGrp="1"/>
          </p:cNvSpPr>
          <p:nvPr>
            <p:ph type="sldNum" sz="quarter" idx="12"/>
            <p:custDataLst>
              <p:tags r:id="rId4"/>
            </p:custDataLst>
          </p:nvPr>
        </p:nvSpPr>
        <p:spPr/>
        <p:txBody>
          <a:bodyPr/>
          <a:lstStyle/>
          <a:p>
            <a:fld id="{0F408A5D-059A-A247-8344-29C129C8EF29}" type="slidenum">
              <a:rPr lang="en-US" smtClean="0"/>
              <a:pPr/>
              <a:t>2</a:t>
            </a:fld>
            <a:endParaRPr lang="en-US"/>
          </a:p>
        </p:txBody>
      </p:sp>
    </p:spTree>
    <p:extLst>
      <p:ext uri="{BB962C8B-B14F-4D97-AF65-F5344CB8AC3E}">
        <p14:creationId xmlns:p14="http://schemas.microsoft.com/office/powerpoint/2010/main" val="366860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a:xfrm>
            <a:off x="838200" y="180011"/>
            <a:ext cx="10515600" cy="1325563"/>
          </a:xfrm>
        </p:spPr>
        <p:txBody>
          <a:bodyPr/>
          <a:lstStyle/>
          <a:p>
            <a:r>
              <a:rPr lang="fr-CA" dirty="0"/>
              <a:t>Les DCC </a:t>
            </a:r>
            <a:r>
              <a:rPr lang="fr-CA" i="1" dirty="0"/>
              <a:t>ne...</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056793"/>
            <a:ext cx="10663518" cy="5031186"/>
          </a:xfrm>
        </p:spPr>
        <p:txBody>
          <a:bodyPr/>
          <a:lstStyle/>
          <a:p>
            <a:r>
              <a:rPr lang="fr-CA" dirty="0"/>
              <a:t>mènent pas à la certification </a:t>
            </a:r>
          </a:p>
          <a:p>
            <a:pPr lvl="1"/>
            <a:r>
              <a:rPr lang="fr-CA" i="1" dirty="0"/>
              <a:t>Les DCC fournissent une qualification et un titre supplémentaires</a:t>
            </a:r>
          </a:p>
          <a:p>
            <a:r>
              <a:rPr lang="fr-CA" dirty="0"/>
              <a:t>mènent pas à devenir Associé/membre du Collège royal</a:t>
            </a:r>
          </a:p>
          <a:p>
            <a:pPr lvl="1"/>
            <a:r>
              <a:rPr lang="fr-CA" i="1" dirty="0"/>
              <a:t>Les candidats retenus peuvent choisir de faire reconnaître leur titre en obtenant un diplôme de DCC ou le titre de DRCPSC </a:t>
            </a:r>
          </a:p>
          <a:p>
            <a:r>
              <a:rPr lang="fr-CA" dirty="0"/>
              <a:t>remplacent pas la pratique dans la discipline de base ou le domaine de certification</a:t>
            </a:r>
          </a:p>
          <a:p>
            <a:pPr lvl="1"/>
            <a:r>
              <a:rPr lang="fr-CA" i="1" dirty="0"/>
              <a:t>Les titulaires d’un diplôme de DCC continuent d’exercer dans leur discipline de base et d’appliquer les compétences de DCC à cette pratique, habituellement dans une proportion maximale de 20 % du temps.</a:t>
            </a:r>
          </a:p>
          <a:p>
            <a:r>
              <a:rPr lang="fr-CA" dirty="0"/>
              <a:t>préparent pas un spécialiste à la pratique dans sa discipline de base </a:t>
            </a:r>
          </a:p>
          <a:p>
            <a:pPr lvl="1"/>
            <a:r>
              <a:rPr lang="fr-CA" i="1" dirty="0"/>
              <a:t>Cette formation est reçue au cours d’une résidence/certification antérieure.</a:t>
            </a:r>
            <a:r>
              <a:rPr lang="fr-CA" sz="1900" i="1" dirty="0"/>
              <a:t>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20</a:t>
            </a:fld>
            <a:endParaRPr lang="en-US"/>
          </a:p>
        </p:txBody>
      </p:sp>
    </p:spTree>
    <p:extLst>
      <p:ext uri="{BB962C8B-B14F-4D97-AF65-F5344CB8AC3E}">
        <p14:creationId xmlns:p14="http://schemas.microsoft.com/office/powerpoint/2010/main" val="112534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612648" y="1078992"/>
            <a:ext cx="6268770" cy="1536192"/>
          </a:xfrm>
        </p:spPr>
        <p:txBody>
          <a:bodyPr anchor="b">
            <a:normAutofit fontScale="90000"/>
          </a:bodyPr>
          <a:lstStyle/>
          <a:p>
            <a:r>
              <a:rPr lang="fr-CA" sz="5400" dirty="0"/>
              <a:t>Pourquoi les DCC sont-ils importants?</a:t>
            </a:r>
            <a:endParaRPr lang="en-CA" sz="5200" dirty="0"/>
          </a:p>
        </p:txBody>
      </p:sp>
      <p:sp>
        <p:nvSpPr>
          <p:cNvPr id="1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15458" y="3355848"/>
            <a:ext cx="6268770" cy="2825496"/>
          </a:xfrm>
        </p:spPr>
        <p:txBody>
          <a:bodyPr vert="horz" lIns="91440" tIns="45720" rIns="91440" bIns="45720" rtlCol="0">
            <a:normAutofit fontScale="70000" lnSpcReduction="20000"/>
          </a:bodyPr>
          <a:lstStyle/>
          <a:p>
            <a:r>
              <a:rPr lang="fr-CA" sz="2400" dirty="0"/>
              <a:t>Les DCC établissent des normes nationales de qualité et contribuent à la sécurité des patients en veillant à ce que tous les détenteurs du diplôme respectent les mêmes normes.</a:t>
            </a:r>
          </a:p>
          <a:p>
            <a:r>
              <a:rPr lang="fr-CA" sz="2400" dirty="0"/>
              <a:t>Les DCC contribuent à la santé du système de formation médicale postdoctorale.</a:t>
            </a:r>
          </a:p>
          <a:p>
            <a:r>
              <a:rPr lang="fr-CA" sz="2400" dirty="0"/>
              <a:t>Les DCC sont adaptés à l’évolution du système de spécialités et de soins aux patients.</a:t>
            </a:r>
          </a:p>
          <a:p>
            <a:r>
              <a:rPr lang="fr-CA" sz="2400" dirty="0"/>
              <a:t>Les DCC favorisent l’apprentissage à vie des spécialistes par des occasions de formation et de développement professionnel avancées.</a:t>
            </a:r>
          </a:p>
          <a:p>
            <a:pPr marL="0" indent="0">
              <a:buNone/>
            </a:pPr>
            <a:endParaRPr lang="en-CA" sz="1700" dirty="0"/>
          </a:p>
        </p:txBody>
      </p:sp>
      <p:sp>
        <p:nvSpPr>
          <p:cNvPr id="4" name="Footer Placeholder 3"/>
          <p:cNvSpPr>
            <a:spLocks noGrp="1"/>
          </p:cNvSpPr>
          <p:nvPr>
            <p:ph type="ftr" sz="quarter" idx="11"/>
          </p:nvPr>
        </p:nvSpPr>
        <p:spPr>
          <a:xfrm>
            <a:off x="1893611" y="6356350"/>
            <a:ext cx="3712464" cy="365125"/>
          </a:xfrm>
        </p:spPr>
        <p:txBody>
          <a:bodyPr>
            <a:normAutofit/>
          </a:bodyPr>
          <a:lstStyle/>
          <a:p>
            <a:r>
              <a:rPr lang="fr-CA" dirty="0"/>
              <a:t>Le diplôme du Collège royal</a:t>
            </a:r>
          </a:p>
        </p:txBody>
      </p:sp>
      <p:sp>
        <p:nvSpPr>
          <p:cNvPr id="5" name="Slide Number Placeholder 4"/>
          <p:cNvSpPr>
            <a:spLocks noGrp="1"/>
          </p:cNvSpPr>
          <p:nvPr>
            <p:ph type="sldNum" sz="quarter" idx="12"/>
          </p:nvPr>
        </p:nvSpPr>
        <p:spPr>
          <a:xfrm>
            <a:off x="5606075" y="6356350"/>
            <a:ext cx="128016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55EBB0D-7F0C-B3A3-BAFB-7AE06FA4F9D2}"/>
              </a:ext>
            </a:extLst>
          </p:cNvPr>
          <p:cNvPicPr>
            <a:picLocks noChangeAspect="1"/>
          </p:cNvPicPr>
          <p:nvPr/>
        </p:nvPicPr>
        <p:blipFill rotWithShape="1">
          <a:blip r:embed="rId3"/>
          <a:srcRect t="355"/>
          <a:stretch/>
        </p:blipFill>
        <p:spPr>
          <a:xfrm>
            <a:off x="7684006" y="10"/>
            <a:ext cx="4507993" cy="6857990"/>
          </a:xfrm>
          <a:prstGeom prst="rect">
            <a:avLst/>
          </a:prstGeom>
        </p:spPr>
      </p:pic>
    </p:spTree>
    <p:extLst>
      <p:ext uri="{BB962C8B-B14F-4D97-AF65-F5344CB8AC3E}">
        <p14:creationId xmlns:p14="http://schemas.microsoft.com/office/powerpoint/2010/main" val="393981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125C336-3CA4-BB03-87B6-A278417D9FD9}"/>
              </a:ext>
            </a:extLst>
          </p:cNvPr>
          <p:cNvPicPr>
            <a:picLocks noChangeAspect="1"/>
          </p:cNvPicPr>
          <p:nvPr/>
        </p:nvPicPr>
        <p:blipFill rotWithShape="1">
          <a:blip r:embed="rId2"/>
          <a:srcRect b="3506"/>
          <a:stretch/>
        </p:blipFill>
        <p:spPr>
          <a:xfrm>
            <a:off x="-3047"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7531610" y="365125"/>
            <a:ext cx="3822189" cy="1899912"/>
          </a:xfrm>
        </p:spPr>
        <p:txBody>
          <a:bodyPr>
            <a:normAutofit/>
          </a:bodyPr>
          <a:lstStyle/>
          <a:p>
            <a:r>
              <a:rPr lang="fr-CA" sz="4000" dirty="0"/>
              <a:t>À qui s’adresse le DCC? </a:t>
            </a:r>
            <a:endParaRPr lang="en-CA" sz="4200" dirty="0"/>
          </a:p>
        </p:txBody>
      </p:sp>
      <p:sp>
        <p:nvSpPr>
          <p:cNvPr id="3" name="Content Placeholder 2"/>
          <p:cNvSpPr>
            <a:spLocks noGrp="1"/>
          </p:cNvSpPr>
          <p:nvPr>
            <p:ph idx="1"/>
          </p:nvPr>
        </p:nvSpPr>
        <p:spPr>
          <a:xfrm>
            <a:off x="7531610" y="2434201"/>
            <a:ext cx="3822189" cy="3742762"/>
          </a:xfrm>
        </p:spPr>
        <p:txBody>
          <a:bodyPr>
            <a:normAutofit lnSpcReduction="10000"/>
          </a:bodyPr>
          <a:lstStyle/>
          <a:p>
            <a:r>
              <a:rPr lang="fr-CA" sz="2000" b="1" dirty="0"/>
              <a:t>Les stagiaires</a:t>
            </a:r>
            <a:r>
              <a:rPr lang="fr-CA" sz="2000" dirty="0"/>
              <a:t> à mi-chemin ou en fin de formation dans une spécialité primaire ou une surspécialité qui souhaitent acquérir des compétences avancées dans le cadre d’un programme de DCC agréé; ou</a:t>
            </a:r>
          </a:p>
          <a:p>
            <a:r>
              <a:rPr lang="fr-CA" sz="2000" b="1" dirty="0"/>
              <a:t>Spécialistes/médecins</a:t>
            </a:r>
            <a:r>
              <a:rPr lang="fr-CA" sz="2000" dirty="0"/>
              <a:t> déjà expérimentés ou en pratique qui souhaitent améliorer leurs compétences ou faire reconnaître leurs compétences avancées existantes par un titre et un diplôme additionnels.</a:t>
            </a:r>
          </a:p>
          <a:p>
            <a:pPr marL="0" indent="0">
              <a:buNone/>
            </a:pPr>
            <a:endParaRPr lang="en-CA" sz="1900" dirty="0"/>
          </a:p>
        </p:txBody>
      </p:sp>
      <p:sp>
        <p:nvSpPr>
          <p:cNvPr id="4" name="Footer Placeholder 3"/>
          <p:cNvSpPr>
            <a:spLocks noGrp="1"/>
          </p:cNvSpPr>
          <p:nvPr>
            <p:ph type="ftr" sz="quarter" idx="11"/>
          </p:nvPr>
        </p:nvSpPr>
        <p:spPr>
          <a:xfrm>
            <a:off x="4038600" y="6356350"/>
            <a:ext cx="4114800" cy="365125"/>
          </a:xfrm>
        </p:spPr>
        <p:txBody>
          <a:bodyPr>
            <a:normAutofit/>
          </a:bodyPr>
          <a:lstStyle/>
          <a:p>
            <a:r>
              <a:rPr lang="fr-CA" dirty="0">
                <a:solidFill>
                  <a:schemeClr val="bg1"/>
                </a:solidFill>
              </a:rPr>
              <a:t>Le diplôme du Collège royal</a:t>
            </a:r>
          </a:p>
          <a:p>
            <a:endParaRPr lang="fr-CA" dirty="0">
              <a:solidFill>
                <a:schemeClr val="bg1"/>
              </a:solidFill>
            </a:endParaRP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000" b="0" i="0" u="none" strike="noStrike" kern="1200" cap="none" spc="0" normalizeH="0" baseline="0" noProof="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281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129151"/>
            <a:ext cx="10515600" cy="1325563"/>
          </a:xfrm>
        </p:spPr>
        <p:txBody>
          <a:bodyPr/>
          <a:lstStyle/>
          <a:p>
            <a:r>
              <a:rPr lang="fr-CA" dirty="0"/>
              <a:t>Personnes-ressources du Collège royal</a:t>
            </a:r>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1752975889"/>
              </p:ext>
            </p:extLst>
          </p:nvPr>
        </p:nvGraphicFramePr>
        <p:xfrm>
          <a:off x="838200" y="800867"/>
          <a:ext cx="10890957" cy="5720417"/>
        </p:xfrm>
        <a:graphic>
          <a:graphicData uri="http://schemas.openxmlformats.org/drawingml/2006/table">
            <a:tbl>
              <a:tblPr firstRow="1" bandRow="1">
                <a:tableStyleId>{5C22544A-7EE6-4342-B048-85BDC9FD1C3A}</a:tableStyleId>
              </a:tblPr>
              <a:tblGrid>
                <a:gridCol w="3630319">
                  <a:extLst>
                    <a:ext uri="{9D8B030D-6E8A-4147-A177-3AD203B41FA5}">
                      <a16:colId xmlns:a16="http://schemas.microsoft.com/office/drawing/2014/main" val="20000"/>
                    </a:ext>
                  </a:extLst>
                </a:gridCol>
                <a:gridCol w="3064198">
                  <a:extLst>
                    <a:ext uri="{9D8B030D-6E8A-4147-A177-3AD203B41FA5}">
                      <a16:colId xmlns:a16="http://schemas.microsoft.com/office/drawing/2014/main" val="20001"/>
                    </a:ext>
                  </a:extLst>
                </a:gridCol>
                <a:gridCol w="4196440">
                  <a:extLst>
                    <a:ext uri="{9D8B030D-6E8A-4147-A177-3AD203B41FA5}">
                      <a16:colId xmlns:a16="http://schemas.microsoft.com/office/drawing/2014/main" val="20002"/>
                    </a:ext>
                  </a:extLst>
                </a:gridCol>
              </a:tblGrid>
              <a:tr h="430770">
                <a:tc>
                  <a:txBody>
                    <a:bodyPr/>
                    <a:lstStyle/>
                    <a:p>
                      <a:r>
                        <a:rPr lang="fr-CA"/>
                        <a:t>Activité </a:t>
                      </a:r>
                    </a:p>
                  </a:txBody>
                  <a:tcPr/>
                </a:tc>
                <a:tc>
                  <a:txBody>
                    <a:bodyPr/>
                    <a:lstStyle/>
                    <a:p>
                      <a:r>
                        <a:rPr lang="fr-CA"/>
                        <a:t>Partie prenante</a:t>
                      </a:r>
                    </a:p>
                  </a:txBody>
                  <a:tcPr/>
                </a:tc>
                <a:tc>
                  <a:txBody>
                    <a:bodyPr/>
                    <a:lstStyle/>
                    <a:p>
                      <a:r>
                        <a:rPr lang="fr-CA"/>
                        <a:t>Courriel </a:t>
                      </a:r>
                    </a:p>
                  </a:txBody>
                  <a:tcPr/>
                </a:tc>
                <a:extLst>
                  <a:ext uri="{0D108BD9-81ED-4DB2-BD59-A6C34878D82A}">
                    <a16:rowId xmlns:a16="http://schemas.microsoft.com/office/drawing/2014/main" val="10000"/>
                  </a:ext>
                </a:extLst>
              </a:tr>
              <a:tr h="743523">
                <a:tc>
                  <a:txBody>
                    <a:bodyPr/>
                    <a:lstStyle/>
                    <a:p>
                      <a:r>
                        <a:rPr lang="fr-CA"/>
                        <a:t>Soumettre une </a:t>
                      </a:r>
                      <a:r>
                        <a:rPr lang="fr-CA" baseline="0"/>
                        <a:t>demande d’évaluation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a:t>Stagiaires, candidats à la REP-DCC</a:t>
                      </a:r>
                    </a:p>
                  </a:txBody>
                  <a:tcPr/>
                </a:tc>
                <a:tc>
                  <a:txBody>
                    <a:bodyPr/>
                    <a:lstStyle/>
                    <a:p>
                      <a:r>
                        <a:rPr lang="fr-CA" dirty="0">
                          <a:hlinkClick r:id="rId7"/>
                        </a:rPr>
                        <a:t>diplomas@collegeroyal.ca</a:t>
                      </a:r>
                      <a:endParaRPr lang="fr-CA" dirty="0">
                        <a:hlinkClick r:id="rId8"/>
                      </a:endParaRPr>
                    </a:p>
                    <a:p>
                      <a:endParaRPr lang="fr-CA" dirty="0">
                        <a:hlinkClick r:id="rId8"/>
                      </a:endParaRPr>
                    </a:p>
                  </a:txBody>
                  <a:tcPr/>
                </a:tc>
                <a:extLst>
                  <a:ext uri="{0D108BD9-81ED-4DB2-BD59-A6C34878D82A}">
                    <a16:rowId xmlns:a16="http://schemas.microsoft.com/office/drawing/2014/main" val="10001"/>
                  </a:ext>
                </a:extLst>
              </a:tr>
              <a:tr h="1062176">
                <a:tc>
                  <a:txBody>
                    <a:bodyPr/>
                    <a:lstStyle/>
                    <a:p>
                      <a:r>
                        <a:rPr lang="fr-CA"/>
                        <a:t>Demander un formulaire d’AAC</a:t>
                      </a:r>
                    </a:p>
                  </a:txBody>
                  <a:tcPr/>
                </a:tc>
                <a:tc>
                  <a:txBody>
                    <a:bodyPr/>
                    <a:lstStyle/>
                    <a:p>
                      <a:r>
                        <a:rPr lang="fr-CA"/>
                        <a:t>Directeurs de DCC, bureau des études médicales postdoctorales</a:t>
                      </a:r>
                    </a:p>
                  </a:txBody>
                  <a:tcPr/>
                </a:tc>
                <a:tc>
                  <a:txBody>
                    <a:bodyPr/>
                    <a:lstStyle/>
                    <a:p>
                      <a:r>
                        <a:rPr lang="fr-CA" dirty="0">
                          <a:hlinkClick r:id="rId7"/>
                        </a:rPr>
                        <a:t>diplomas@collegeroyal.ca</a:t>
                      </a:r>
                      <a:endParaRPr lang="fr-CA" dirty="0">
                        <a:hlinkClick r:id="rId8"/>
                      </a:endParaRPr>
                    </a:p>
                  </a:txBody>
                  <a:tcPr/>
                </a:tc>
                <a:extLst>
                  <a:ext uri="{0D108BD9-81ED-4DB2-BD59-A6C34878D82A}">
                    <a16:rowId xmlns:a16="http://schemas.microsoft.com/office/drawing/2014/main" val="10002"/>
                  </a:ext>
                </a:extLst>
              </a:tr>
              <a:tr h="1380828">
                <a:tc>
                  <a:txBody>
                    <a:bodyPr/>
                    <a:lstStyle/>
                    <a:p>
                      <a:r>
                        <a:rPr lang="fr-CA"/>
                        <a:t>Faire reconnaître votre titre/présenter une demande pour obtenant un diplôme de DCC</a:t>
                      </a:r>
                      <a:r>
                        <a:rPr lang="fr-CA" baseline="0"/>
                        <a:t> </a:t>
                      </a:r>
                    </a:p>
                  </a:txBody>
                  <a:tcPr/>
                </a:tc>
                <a:tc>
                  <a:txBody>
                    <a:bodyPr/>
                    <a:lstStyle/>
                    <a:p>
                      <a:r>
                        <a:rPr lang="fr-CA" dirty="0"/>
                        <a:t>Stagiaires, candidats à la REP-DCC qui ont déjà été jugés admissibles au </a:t>
                      </a:r>
                      <a:r>
                        <a:rPr lang="fr-CA" baseline="0" dirty="0"/>
                        <a:t>diplôme </a:t>
                      </a:r>
                    </a:p>
                  </a:txBody>
                  <a:tcPr/>
                </a:tc>
                <a:tc>
                  <a:txBody>
                    <a:bodyPr/>
                    <a:lstStyle/>
                    <a:p>
                      <a:r>
                        <a:rPr lang="fr-CA" dirty="0">
                          <a:hlinkClick r:id="rId9"/>
                        </a:rPr>
                        <a:t>adhesion@collegeroyal.ca </a:t>
                      </a:r>
                      <a:endParaRPr lang="fr-CA" dirty="0">
                        <a:hlinkClick r:id="rId10"/>
                      </a:endParaRPr>
                    </a:p>
                  </a:txBody>
                  <a:tcPr/>
                </a:tc>
                <a:extLst>
                  <a:ext uri="{0D108BD9-81ED-4DB2-BD59-A6C34878D82A}">
                    <a16:rowId xmlns:a16="http://schemas.microsoft.com/office/drawing/2014/main" val="10003"/>
                  </a:ext>
                </a:extLst>
              </a:tr>
              <a:tr h="743523">
                <a:tc>
                  <a:txBody>
                    <a:bodyPr/>
                    <a:lstStyle/>
                    <a:p>
                      <a:r>
                        <a:rPr lang="fr-CA" baseline="0"/>
                        <a:t>Programme de DCC du Collège royal, c.-à-d. demandes de renseignements, précisions et commentaires</a:t>
                      </a:r>
                    </a:p>
                  </a:txBody>
                  <a:tcPr/>
                </a:tc>
                <a:tc>
                  <a:txBody>
                    <a:bodyPr/>
                    <a:lstStyle/>
                    <a:p>
                      <a:r>
                        <a:rPr lang="fr-CA"/>
                        <a:t>Tout</a:t>
                      </a:r>
                      <a:r>
                        <a:rPr lang="fr-CA" baseline="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hlinkClick r:id="rId11"/>
                        </a:rPr>
                        <a:t>Linda Rumleski, gestionnaire des programmes de DCC</a:t>
                      </a:r>
                    </a:p>
                  </a:txBody>
                  <a:tcPr/>
                </a:tc>
                <a:extLst>
                  <a:ext uri="{0D108BD9-81ED-4DB2-BD59-A6C34878D82A}">
                    <a16:rowId xmlns:a16="http://schemas.microsoft.com/office/drawing/2014/main" val="10004"/>
                  </a:ext>
                </a:extLst>
              </a:tr>
              <a:tr h="743523">
                <a:tc>
                  <a:txBody>
                    <a:bodyPr/>
                    <a:lstStyle/>
                    <a:p>
                      <a:r>
                        <a:rPr lang="fr-CA" baseline="0" dirty="0"/>
                        <a:t>Questions propres à la discipline (application des normes de la discipline)</a:t>
                      </a:r>
                    </a:p>
                  </a:txBody>
                  <a:tcPr/>
                </a:tc>
                <a:tc>
                  <a:txBody>
                    <a:bodyPr/>
                    <a:lstStyle/>
                    <a:p>
                      <a:r>
                        <a:rPr lang="fr-CA" dirty="0"/>
                        <a:t>Tout</a:t>
                      </a:r>
                    </a:p>
                  </a:txBody>
                  <a:tcPr/>
                </a:tc>
                <a:tc>
                  <a:txBody>
                    <a:bodyPr/>
                    <a:lstStyle/>
                    <a:p>
                      <a:r>
                        <a:rPr lang="fr-CA" dirty="0"/>
                        <a:t>[</a:t>
                      </a:r>
                      <a:r>
                        <a:rPr lang="fr-CA" baseline="0" dirty="0"/>
                        <a:t>Nom du membre</a:t>
                      </a:r>
                      <a:r>
                        <a:rPr lang="fr-CA" dirty="0"/>
                        <a:t> du comité de DCC, </a:t>
                      </a:r>
                      <a:r>
                        <a:rPr lang="fr-CA" baseline="0" dirty="0"/>
                        <a:t>adresse courriel (hyperlien)]</a:t>
                      </a:r>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custDataLst>
              <p:tags r:id="rId3"/>
            </p:custDataLst>
          </p:nvPr>
        </p:nvSpPr>
        <p:spPr/>
        <p:txBody>
          <a:bodyPr/>
          <a:lstStyle/>
          <a:p>
            <a:r>
              <a:rPr lang="fr-CA" dirty="0"/>
              <a:t>Le diplôme du Collège royal</a:t>
            </a:r>
          </a:p>
        </p:txBody>
      </p:sp>
      <p:sp>
        <p:nvSpPr>
          <p:cNvPr id="5" name="Slide Number Placeholder 4"/>
          <p:cNvSpPr>
            <a:spLocks noGrp="1"/>
          </p:cNvSpPr>
          <p:nvPr>
            <p:ph type="sldNum" sz="quarter" idx="12"/>
            <p:custDataLst>
              <p:tags r:id="rId4"/>
            </p:custDataLst>
          </p:nvPr>
        </p:nvSpPr>
        <p:spPr/>
        <p:txBody>
          <a:bodyPr/>
          <a:lstStyle/>
          <a:p>
            <a:fld id="{0F408A5D-059A-A247-8344-29C129C8EF29}" type="slidenum">
              <a:rPr lang="en-US" smtClean="0"/>
              <a:pPr/>
              <a:t>23</a:t>
            </a:fld>
            <a:endParaRPr lang="en-US"/>
          </a:p>
        </p:txBody>
      </p:sp>
    </p:spTree>
    <p:extLst>
      <p:ext uri="{BB962C8B-B14F-4D97-AF65-F5344CB8AC3E}">
        <p14:creationId xmlns:p14="http://schemas.microsoft.com/office/powerpoint/2010/main" val="227367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246B-555E-0440-ACBD-BB37ACE292FE}"/>
              </a:ext>
            </a:extLst>
          </p:cNvPr>
          <p:cNvSpPr>
            <a:spLocks noGrp="1"/>
          </p:cNvSpPr>
          <p:nvPr>
            <p:ph type="title"/>
            <p:custDataLst>
              <p:tags r:id="rId1"/>
            </p:custDataLst>
          </p:nvPr>
        </p:nvSpPr>
        <p:spPr/>
        <p:txBody>
          <a:bodyPr/>
          <a:lstStyle/>
          <a:p>
            <a:r>
              <a:rPr lang="fr-CA"/>
              <a:t>Merci!</a:t>
            </a:r>
          </a:p>
        </p:txBody>
      </p:sp>
      <p:sp>
        <p:nvSpPr>
          <p:cNvPr id="3" name="Subtitle 2">
            <a:extLst>
              <a:ext uri="{FF2B5EF4-FFF2-40B4-BE49-F238E27FC236}">
                <a16:creationId xmlns:a16="http://schemas.microsoft.com/office/drawing/2014/main" id="{BF748ABD-F008-834B-96D0-0206AF6D8890}"/>
              </a:ext>
            </a:extLst>
          </p:cNvPr>
          <p:cNvSpPr>
            <a:spLocks noGrp="1"/>
          </p:cNvSpPr>
          <p:nvPr>
            <p:ph type="subTitle" idx="1"/>
            <p:custDataLst>
              <p:tags r:id="rId2"/>
            </p:custDataLst>
          </p:nvPr>
        </p:nvSpPr>
        <p:spPr/>
        <p:txBody>
          <a:bodyPr/>
          <a:lstStyle/>
          <a:p>
            <a:r>
              <a:rPr lang="fr-CA">
                <a:solidFill>
                  <a:schemeClr val="tx2"/>
                </a:solidFill>
              </a:rPr>
              <a:t>royalcollege.ca  </a:t>
            </a:r>
            <a:r>
              <a:rPr lang="fr-CA">
                <a:solidFill>
                  <a:schemeClr val="accent5"/>
                </a:solidFill>
              </a:rPr>
              <a:t>•</a:t>
            </a:r>
            <a:r>
              <a:rPr lang="fr-CA">
                <a:solidFill>
                  <a:srgbClr val="00A3AD"/>
                </a:solidFill>
              </a:rPr>
              <a:t> </a:t>
            </a:r>
            <a:r>
              <a:rPr lang="fr-CA">
                <a:solidFill>
                  <a:schemeClr val="tx2"/>
                </a:solidFill>
              </a:rPr>
              <a:t> collegeroyal.ca</a:t>
            </a:r>
          </a:p>
        </p:txBody>
      </p:sp>
    </p:spTree>
    <p:extLst>
      <p:ext uri="{BB962C8B-B14F-4D97-AF65-F5344CB8AC3E}">
        <p14:creationId xmlns:p14="http://schemas.microsoft.com/office/powerpoint/2010/main" val="279107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Comment utiliser ce diaporama</a:t>
            </a:r>
          </a:p>
        </p:txBody>
      </p:sp>
      <p:sp>
        <p:nvSpPr>
          <p:cNvPr id="3" name="Content Placeholder 2"/>
          <p:cNvSpPr>
            <a:spLocks noGrp="1"/>
          </p:cNvSpPr>
          <p:nvPr>
            <p:ph idx="1"/>
            <p:custDataLst>
              <p:tags r:id="rId2"/>
            </p:custDataLst>
          </p:nvPr>
        </p:nvSpPr>
        <p:spPr>
          <a:xfrm>
            <a:off x="838198" y="1420495"/>
            <a:ext cx="11141763" cy="5430187"/>
          </a:xfrm>
        </p:spPr>
        <p:txBody>
          <a:bodyPr/>
          <a:lstStyle/>
          <a:p>
            <a:r>
              <a:rPr lang="fr-CA" sz="2600" dirty="0"/>
              <a:t>Des hyperliens intégrés dans la présentation permettent d’accéder au site Web du Collège royal. Vous voudrez peut-être les mettre en signet pour les consulter plus tard ou les communiquer dans la boîte de clavardage durant une présentation virtuelle. </a:t>
            </a:r>
          </a:p>
          <a:p>
            <a:r>
              <a:rPr lang="fr-CA" sz="2600" dirty="0"/>
              <a:t>La diapositive 7 présente des renseignements sur le programme de DCC du Collège royal qui sont en date du </a:t>
            </a:r>
            <a:r>
              <a:rPr lang="fr-CA" sz="2600" dirty="0">
                <a:highlight>
                  <a:srgbClr val="FFFF00"/>
                </a:highlight>
              </a:rPr>
              <a:t>1 septembre 2023</a:t>
            </a:r>
            <a:r>
              <a:rPr lang="fr-CA" sz="2600" dirty="0"/>
              <a:t>. Communiquez avec </a:t>
            </a:r>
            <a:r>
              <a:rPr lang="fr-CA" sz="2600" dirty="0">
                <a:hlinkClick r:id="rId7"/>
              </a:rPr>
              <a:t>Linda </a:t>
            </a:r>
            <a:r>
              <a:rPr lang="fr-CA" sz="2600" dirty="0" err="1">
                <a:hlinkClick r:id="rId7"/>
              </a:rPr>
              <a:t>Rumleski</a:t>
            </a:r>
            <a:r>
              <a:rPr lang="fr-CA" sz="2600" dirty="0"/>
              <a:t>, gestionnaire des programmes de DCC, pour des mises à jour. </a:t>
            </a:r>
          </a:p>
          <a:p>
            <a:r>
              <a:rPr lang="fr-CA" sz="2600" dirty="0"/>
              <a:t>Nous serons ravis de vous aider, que ce soit en révisant votre présentation avant l’exposé ou en participant à titre de conférencier invité ou de </a:t>
            </a:r>
            <a:r>
              <a:rPr lang="fr-CA" sz="2600" dirty="0" err="1"/>
              <a:t>coprésentateur</a:t>
            </a:r>
            <a:r>
              <a:rPr lang="fr-CA" sz="2600" dirty="0"/>
              <a:t>. N’hésitez pas à communiquer avec notre gestionnaire de programme! </a:t>
            </a:r>
          </a:p>
        </p:txBody>
      </p:sp>
      <p:sp>
        <p:nvSpPr>
          <p:cNvPr id="4" name="Footer Placeholder 3"/>
          <p:cNvSpPr>
            <a:spLocks noGrp="1"/>
          </p:cNvSpPr>
          <p:nvPr>
            <p:ph type="ftr" sz="quarter" idx="11"/>
            <p:custDataLst>
              <p:tags r:id="rId3"/>
            </p:custDataLst>
          </p:nvPr>
        </p:nvSpPr>
        <p:spPr/>
        <p:txBody>
          <a:bodyPr/>
          <a:lstStyle/>
          <a:p>
            <a:r>
              <a:rPr lang="fr-CA" dirty="0"/>
              <a:t>Le diplôme du Collège royal</a:t>
            </a:r>
          </a:p>
        </p:txBody>
      </p:sp>
      <p:sp>
        <p:nvSpPr>
          <p:cNvPr id="5" name="Slide Number Placeholder 4"/>
          <p:cNvSpPr>
            <a:spLocks noGrp="1"/>
          </p:cNvSpPr>
          <p:nvPr>
            <p:ph type="sldNum" sz="quarter" idx="12"/>
            <p:custDataLst>
              <p:tags r:id="rId4"/>
            </p:custDataLst>
          </p:nvPr>
        </p:nvSpPr>
        <p:spPr/>
        <p:txBody>
          <a:bodyPr/>
          <a:lstStyle/>
          <a:p>
            <a:fld id="{0F408A5D-059A-A247-8344-29C129C8EF29}" type="slidenum">
              <a:rPr lang="en-US" smtClean="0"/>
              <a:pPr/>
              <a:t>3</a:t>
            </a:fld>
            <a:endParaRPr lang="en-US"/>
          </a:p>
        </p:txBody>
      </p:sp>
    </p:spTree>
    <p:extLst>
      <p:ext uri="{BB962C8B-B14F-4D97-AF65-F5344CB8AC3E}">
        <p14:creationId xmlns:p14="http://schemas.microsoft.com/office/powerpoint/2010/main" val="25821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custDataLst>
              <p:tags r:id="rId1"/>
            </p:custDataLst>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custDataLst>
              <p:tags r:id="rId2"/>
            </p:custDataLst>
          </p:nvPr>
        </p:nvSpPr>
        <p:spPr/>
        <p:txBody>
          <a:bodyPr/>
          <a:lstStyle/>
          <a:p>
            <a:r>
              <a:rPr lang="fr-CA"/>
              <a:t>Le DCC en [nom de la discipline]</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custDataLst>
              <p:tags r:id="rId3"/>
            </p:custDataLst>
          </p:nvPr>
        </p:nvSpPr>
        <p:spPr/>
        <p:txBody>
          <a:bodyPr/>
          <a:lstStyle/>
          <a:p>
            <a:r>
              <a:rPr lang="fr-CA"/>
              <a:t>Une discipline reconnue par le Collège royal</a:t>
            </a:r>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custDataLst>
              <p:tags r:id="rId4"/>
            </p:custDataLst>
          </p:nvPr>
        </p:nvSpPr>
        <p:spPr/>
        <p:txBody>
          <a:bodyPr/>
          <a:lstStyle/>
          <a:p>
            <a:r>
              <a:rPr lang="fr-CA" dirty="0"/>
              <a:t>Le diplôme du Collège royal</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custDataLst>
              <p:tags r:id="rId5"/>
            </p:custDataLst>
          </p:nvPr>
        </p:nvSpPr>
        <p:spPr/>
        <p:txBody>
          <a:bodyPr/>
          <a:lstStyle/>
          <a:p>
            <a:fld id="{0F408A5D-059A-A247-8344-29C129C8EF29}" type="slidenum">
              <a:rPr lang="en-US" smtClean="0"/>
              <a:pPr/>
              <a:t>4</a:t>
            </a:fld>
            <a:endParaRPr lang="en-US"/>
          </a:p>
        </p:txBody>
      </p:sp>
    </p:spTree>
    <p:extLst>
      <p:ext uri="{BB962C8B-B14F-4D97-AF65-F5344CB8AC3E}">
        <p14:creationId xmlns:p14="http://schemas.microsoft.com/office/powerpoint/2010/main" val="405140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DCC en [discipline]</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492737"/>
            <a:ext cx="10515600" cy="4590415"/>
          </a:xfrm>
        </p:spPr>
        <p:txBody>
          <a:bodyPr/>
          <a:lstStyle/>
          <a:p>
            <a:r>
              <a:rPr lang="fr-CA" dirty="0"/>
              <a:t>Reconnue comme une discipline du Collège royal en [année]; les normes nationales de la discipline ont été approuvées en [année].</a:t>
            </a:r>
          </a:p>
          <a:p>
            <a:r>
              <a:rPr lang="fr-CA" dirty="0"/>
              <a:t>Autorise la saisie depuis : [énumérer les voies d’accès aux disciplines]</a:t>
            </a:r>
          </a:p>
          <a:p>
            <a:r>
              <a:rPr lang="fr-CA" dirty="0"/>
              <a:t>Deux voies d’accès au diplôme : </a:t>
            </a:r>
          </a:p>
          <a:p>
            <a:pPr lvl="1"/>
            <a:r>
              <a:rPr lang="fr-CA" sz="2800" dirty="0"/>
              <a:t>En cours de formation (formation agréée) : [dressez la liste des facultés de médecine qui offrent des programmes agréés]</a:t>
            </a:r>
          </a:p>
          <a:p>
            <a:pPr lvl="1"/>
            <a:r>
              <a:rPr lang="fr-CA" sz="2800" dirty="0"/>
              <a:t>Route d’évaluation par la pratique : [date de son ouverture] </a:t>
            </a:r>
          </a:p>
          <a:p>
            <a:r>
              <a:rPr lang="fr-CA" dirty="0"/>
              <a:t>Il y a actuellement [#] titulaires d’un diplôme de DCC en [discipline]</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5</a:t>
            </a:fld>
            <a:endParaRPr lang="en-US"/>
          </a:p>
        </p:txBody>
      </p:sp>
    </p:spTree>
    <p:extLst>
      <p:ext uri="{BB962C8B-B14F-4D97-AF65-F5344CB8AC3E}">
        <p14:creationId xmlns:p14="http://schemas.microsoft.com/office/powerpoint/2010/main" val="278255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a:bodyPr>
          <a:lstStyle/>
          <a:p>
            <a:r>
              <a:rPr lang="fr-FR" sz="4100" dirty="0"/>
              <a:t>Le programme de DCC du Collège royal</a:t>
            </a:r>
            <a:endParaRPr lang="en-US" sz="41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2" y="2243179"/>
            <a:ext cx="6586489" cy="4149850"/>
          </a:xfrm>
        </p:spPr>
        <p:txBody>
          <a:bodyPr>
            <a:noAutofit/>
          </a:bodyPr>
          <a:lstStyle/>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36 </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3"/>
              </a:rPr>
              <a:t>domaines de compétence ciblée reconnus par le Collège royal</a:t>
            </a:r>
            <a:endPar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4"/>
            </a:endParaRP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28 des 36 ont des </a:t>
            </a: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5"/>
              </a:rPr>
              <a:t>normes approuvées</a:t>
            </a:r>
            <a:endPar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6"/>
            </a:endParaRP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Les 8 autres élaborent leurs normes (pas prêtes)</a:t>
            </a:r>
          </a:p>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lang="fr-CA" dirty="0">
                <a:solidFill>
                  <a:srgbClr val="E7E6E6">
                    <a:lumMod val="25000"/>
                  </a:srgbClr>
                </a:solidFill>
                <a:latin typeface="Calibri" panose="020F0502020204030204"/>
              </a:rPr>
              <a:t>76</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7"/>
              </a:rPr>
              <a:t>programmes de formation agréés</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dans 22 DCC.</a:t>
            </a:r>
          </a:p>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lang="fr-CA" dirty="0">
                <a:solidFill>
                  <a:srgbClr val="E7E6E6">
                    <a:lumMod val="25000"/>
                  </a:srgbClr>
                </a:solidFill>
                <a:latin typeface="Calibri" panose="020F0502020204030204"/>
              </a:rPr>
              <a:t>338</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titulaires d’un diplôme de DCC au Canada et </a:t>
            </a:r>
            <a:r>
              <a:rPr lang="fr-CA">
                <a:solidFill>
                  <a:srgbClr val="E7E6E6">
                    <a:lumMod val="25000"/>
                  </a:srgbClr>
                </a:solidFill>
                <a:latin typeface="Calibri" panose="020F0502020204030204"/>
              </a:rPr>
              <a:t>16</a:t>
            </a:r>
            <a:r>
              <a:rPr kumimoji="0" lang="fr-CA" sz="28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 </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autres pays.</a:t>
            </a:r>
          </a:p>
        </p:txBody>
      </p:sp>
      <p:pic>
        <p:nvPicPr>
          <p:cNvPr id="9" name="Picture 8">
            <a:extLst>
              <a:ext uri="{FF2B5EF4-FFF2-40B4-BE49-F238E27FC236}">
                <a16:creationId xmlns:a16="http://schemas.microsoft.com/office/drawing/2014/main" id="{2A104ECE-34B5-5614-9038-845EF4EE096B}"/>
              </a:ext>
            </a:extLst>
          </p:cNvPr>
          <p:cNvPicPr>
            <a:picLocks noChangeAspect="1"/>
          </p:cNvPicPr>
          <p:nvPr/>
        </p:nvPicPr>
        <p:blipFill rotWithShape="1">
          <a:blip r:embed="rId8"/>
          <a:srcRect l="12194" r="5626"/>
          <a:stretch/>
        </p:blipFill>
        <p:spPr>
          <a:xfrm>
            <a:off x="20" y="10"/>
            <a:ext cx="4635571" cy="6857990"/>
          </a:xfrm>
          <a:prstGeom prst="rect">
            <a:avLst/>
          </a:prstGeom>
          <a:effectLst/>
        </p:spPr>
      </p:pic>
      <p:cxnSp>
        <p:nvCxnSpPr>
          <p:cNvPr id="2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055"/>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395894" y="6589329"/>
            <a:ext cx="4139134" cy="365125"/>
          </a:xfrm>
        </p:spPr>
        <p:txBody>
          <a:bodyPr>
            <a:normAutofit/>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203536" y="6592719"/>
            <a:ext cx="118675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dirty="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000" b="0" i="0" u="none" strike="noStrike" kern="1200" cap="none" spc="0" normalizeH="0" baseline="0" noProof="0" dirty="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54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Devenir titulaire d’un diplôme de DCC</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690688"/>
            <a:ext cx="10515600" cy="5167312"/>
          </a:xfrm>
        </p:spPr>
        <p:txBody>
          <a:bodyPr/>
          <a:lstStyle/>
          <a:p>
            <a:r>
              <a:rPr lang="fr-CA" dirty="0"/>
              <a:t>Reconnaissance officielle par le Collège royal qu’un médecin :</a:t>
            </a:r>
          </a:p>
          <a:p>
            <a:pPr lvl="1"/>
            <a:r>
              <a:rPr lang="fr-CA" sz="2800" dirty="0"/>
              <a:t>répond aux normes nationales de la discipline du Collège royal;</a:t>
            </a:r>
          </a:p>
          <a:p>
            <a:pPr lvl="1"/>
            <a:r>
              <a:rPr lang="fr-CA" sz="2800" dirty="0"/>
              <a:t>possède des compétences avancées dans un domaine spécialisé;</a:t>
            </a:r>
          </a:p>
          <a:p>
            <a:pPr lvl="1"/>
            <a:r>
              <a:rPr lang="fr-CA" sz="2800" dirty="0"/>
              <a:t>s’investit dans l’apprentissage à vie, le développement professionnel et l’amélioration continue de la qualité dans la profession des soins de santé. </a:t>
            </a:r>
          </a:p>
          <a:p>
            <a:r>
              <a:rPr lang="fr-CA" dirty="0"/>
              <a:t>Un autre titre transférable du Collège royal : DRCPSC.</a:t>
            </a:r>
          </a:p>
          <a:p>
            <a:pPr lvl="1"/>
            <a:r>
              <a:rPr lang="fr-CA" dirty="0"/>
              <a:t>Dr J. Exemple, FRCPC, pneumologie, DRCPSC, médecine des troubles du sommeil</a:t>
            </a:r>
          </a:p>
          <a:p>
            <a:pPr lvl="1"/>
            <a:r>
              <a:rPr lang="fr-CA" dirty="0"/>
              <a:t>Dr J. Exemple, FRCPC, cardiologie, DRCPSC, cardiologie d’intervention adulte</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dirty="0" smtClean="0"/>
              <a:pPr/>
              <a:t>7</a:t>
            </a:fld>
            <a:endParaRPr lang="en-US" dirty="0"/>
          </a:p>
        </p:txBody>
      </p:sp>
    </p:spTree>
    <p:extLst>
      <p:ext uri="{BB962C8B-B14F-4D97-AF65-F5344CB8AC3E}">
        <p14:creationId xmlns:p14="http://schemas.microsoft.com/office/powerpoint/2010/main" val="353341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1AADE80-AD4B-1EAB-B980-FD1F3E345FDF}"/>
              </a:ext>
            </a:extLst>
          </p:cNvPr>
          <p:cNvPicPr>
            <a:picLocks noChangeAspect="1"/>
          </p:cNvPicPr>
          <p:nvPr/>
        </p:nvPicPr>
        <p:blipFill rotWithShape="1">
          <a:blip r:embed="rId3"/>
          <a:srcRect t="2512"/>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200" y="365125"/>
            <a:ext cx="3822189" cy="1899912"/>
          </a:xfrm>
        </p:spPr>
        <p:txBody>
          <a:bodyPr>
            <a:normAutofit fontScale="90000"/>
          </a:bodyPr>
          <a:lstStyle/>
          <a:p>
            <a:r>
              <a:rPr kumimoji="0" lang="fr-CA" sz="4400" b="0" i="0" u="none" strike="noStrike" kern="1200" cap="none" spc="0" normalizeH="0" baseline="0" noProof="0" dirty="0">
                <a:ln>
                  <a:noFill/>
                </a:ln>
                <a:solidFill>
                  <a:srgbClr val="003A5B"/>
                </a:solidFill>
                <a:effectLst/>
                <a:uLnTx/>
                <a:uFillTx/>
                <a:latin typeface="Calibri" panose="020F0502020204030204"/>
                <a:ea typeface="+mj-ea"/>
                <a:cs typeface="+mj-cs"/>
              </a:rPr>
              <a:t>Devenir titulaire d’un diplôme de DCC</a:t>
            </a:r>
            <a:endParaRPr lang="en-US" sz="40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2434201"/>
            <a:ext cx="3822189" cy="3742762"/>
          </a:xfrm>
        </p:spPr>
        <p:txBody>
          <a:bodyPr>
            <a:normAutofit fontScale="85000" lnSpcReduction="10000"/>
          </a:bodyPr>
          <a:lstStyle/>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Participation obligatoire au programme de Maintien du certificat (MDC) du Collège royal</a:t>
            </a: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Les candidats du CMFC qui participent au programme </a:t>
            </a:r>
            <a:r>
              <a:rPr kumimoji="0" lang="fr-CA" sz="2400" b="0" i="0" u="none" strike="noStrike" kern="1200" cap="none" spc="0" normalizeH="0" baseline="0" noProof="0" dirty="0" err="1">
                <a:ln>
                  <a:noFill/>
                </a:ln>
                <a:solidFill>
                  <a:srgbClr val="E7E6E6">
                    <a:lumMod val="25000"/>
                  </a:srgbClr>
                </a:solidFill>
                <a:effectLst/>
                <a:uLnTx/>
                <a:uFillTx/>
                <a:latin typeface="Calibri" panose="020F0502020204030204"/>
                <a:ea typeface="+mn-ea"/>
                <a:cs typeface="+mn-cs"/>
              </a:rPr>
              <a:t>MainPro</a:t>
            </a: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sont exemptés</a:t>
            </a:r>
          </a:p>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Frais de maintien annuels exigés pour conserver son statut de titulaire d’un diplôme de DCC (265 $ CA)</a:t>
            </a:r>
          </a:p>
          <a:p>
            <a:endParaRPr lang="en-CA" sz="2000" dirty="0"/>
          </a:p>
          <a:p>
            <a:pPr lvl="1"/>
            <a:endParaRPr lang="en-CA" sz="2000"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r>
              <a:rPr lang="fr-CA" dirty="0">
                <a:solidFill>
                  <a:schemeClr val="bg1"/>
                </a:solidFill>
              </a:rPr>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57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BD1A9D6-B374-2D9C-980D-88D3A605CA69}"/>
              </a:ext>
            </a:extLst>
          </p:cNvPr>
          <p:cNvPicPr>
            <a:picLocks noChangeAspect="1"/>
          </p:cNvPicPr>
          <p:nvPr/>
        </p:nvPicPr>
        <p:blipFill rotWithShape="1">
          <a:blip r:embed="rId3"/>
          <a:srcRect l="2317" r="5331" b="2"/>
          <a:stretch/>
        </p:blipFill>
        <p:spPr>
          <a:xfrm>
            <a:off x="1" y="10"/>
            <a:ext cx="9669642" cy="6857990"/>
          </a:xfrm>
          <a:prstGeom prst="rect">
            <a:avLst/>
          </a:prstGeom>
          <a:solidFill>
            <a:schemeClr val="dk1"/>
          </a:solidFill>
        </p:spPr>
        <p:style>
          <a:lnRef idx="0">
            <a:scrgbClr r="0" g="0" b="0"/>
          </a:lnRef>
          <a:fillRef idx="0">
            <a:scrgbClr r="0" g="0" b="0"/>
          </a:fillRef>
          <a:effectRef idx="0">
            <a:scrgbClr r="0" g="0" b="0"/>
          </a:effectRef>
          <a:fontRef idx="minor">
            <a:schemeClr val="lt1"/>
          </a:fontRef>
        </p:style>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7386222" y="365125"/>
            <a:ext cx="3967578" cy="1899912"/>
          </a:xfrm>
        </p:spPr>
        <p:txBody>
          <a:bodyPr>
            <a:normAutofit fontScale="90000"/>
          </a:bodyPr>
          <a:lstStyle/>
          <a:p>
            <a:r>
              <a:rPr kumimoji="0" lang="fr-CA" sz="4400" b="0" i="0" u="none" strike="noStrike" kern="1200" cap="none" spc="0" normalizeH="0" baseline="0" noProof="0" dirty="0">
                <a:ln>
                  <a:noFill/>
                </a:ln>
                <a:solidFill>
                  <a:srgbClr val="003A5B"/>
                </a:solidFill>
                <a:effectLst/>
                <a:uLnTx/>
                <a:uFillTx/>
                <a:latin typeface="Calibri" panose="020F0502020204030204"/>
                <a:ea typeface="+mj-ea"/>
                <a:cs typeface="+mj-cs"/>
              </a:rPr>
              <a:t>Processus d’obtention du diplôme en deux étapes</a:t>
            </a:r>
            <a:endParaRPr lang="en-US" sz="34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7261935" y="2439312"/>
            <a:ext cx="4598632" cy="3742762"/>
          </a:xfrm>
        </p:spPr>
        <p:txBody>
          <a:bodyPr>
            <a:noAutofit/>
          </a:bodyPr>
          <a:lstStyle/>
          <a:p>
            <a:pPr marL="514350" marR="0" lvl="0" indent="-514350" algn="l" defTabSz="914400" rtl="0" eaLnBrk="1" fontAlgn="auto" latinLnBrk="0" hangingPunct="1">
              <a:lnSpc>
                <a:spcPct val="90000"/>
              </a:lnSpc>
              <a:spcBef>
                <a:spcPts val="1600"/>
              </a:spcBef>
              <a:spcAft>
                <a:spcPts val="0"/>
              </a:spcAft>
              <a:buClr>
                <a:srgbClr val="007680"/>
              </a:buClr>
              <a:buSzTx/>
              <a:buFont typeface="+mj-lt"/>
              <a:buAutoNum type="arabicPeriod"/>
              <a:tabLst/>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 candidat est jugé admissible au diplôme par l’une des deux voies suivantes : </a:t>
            </a:r>
          </a:p>
          <a:p>
            <a:pPr lvl="1">
              <a:buClr>
                <a:srgbClr val="9A3324"/>
              </a:buClr>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Évaluation en cours de formation – le directeur de DCC et la FMPD fournissent une attestation (1 015 $ CA) </a:t>
            </a:r>
            <a:r>
              <a:rPr kumimoji="0" lang="fr-CA" sz="17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OU</a:t>
            </a:r>
            <a:endPar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Route d’évaluation par la pratique (REP-DCC) – le comité de DCC examine le champ de pratique des candidats (2 050 $)</a:t>
            </a:r>
          </a:p>
          <a:p>
            <a:pPr marL="514350" marR="0" lvl="0" indent="-514350" algn="l" defTabSz="914400" rtl="0" eaLnBrk="1" fontAlgn="auto" latinLnBrk="0" hangingPunct="1">
              <a:lnSpc>
                <a:spcPct val="90000"/>
              </a:lnSpc>
              <a:spcBef>
                <a:spcPts val="1600"/>
              </a:spcBef>
              <a:spcAft>
                <a:spcPts val="0"/>
              </a:spcAft>
              <a:buClr>
                <a:srgbClr val="007680"/>
              </a:buClr>
              <a:buSzTx/>
              <a:buFont typeface="+mj-lt"/>
              <a:buAutoNum type="arabicPeriod"/>
              <a:tabLst/>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 Collège royal invite le candidat à faire reconnaître son titre en obtenant un diplôme de DCC (265 $ CA par année)</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fr-CA" dirty="0">
                <a:solidFill>
                  <a:schemeClr val="bg1"/>
                </a:solidFill>
              </a:rPr>
              <a:t>Le diplôme du Collège royal</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599"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dirty="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000" b="0" i="0" u="none" strike="noStrike" kern="1200" cap="none" spc="0" normalizeH="0" baseline="0" noProof="0" dirty="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825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9cb8038-dc7f-4f09-92ce-c550e4ddc932" xsi:nil="true"/>
    <_ip_UnifiedCompliancePolicyUIAction xmlns="http://schemas.microsoft.com/sharepoint/v3" xsi:nil="true"/>
    <lcf76f155ced4ddcb4097134ff3c332f xmlns="41bccd2b-feec-4131-87cc-f1a1c47342f5">
      <Terms xmlns="http://schemas.microsoft.com/office/infopath/2007/PartnerControls"/>
    </lcf76f155ced4ddcb4097134ff3c332f>
    <_ip_UnifiedCompliancePolicyProperties xmlns="http://schemas.microsoft.com/sharepoint/v3" xsi:nil="true"/>
    <Documenttype xmlns="41bccd2b-feec-4131-87cc-f1a1c47342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74AB4C39E66B4BA84260E426FDCBB7" ma:contentTypeVersion="20" ma:contentTypeDescription="Create a new document." ma:contentTypeScope="" ma:versionID="38adad702693bebfd1e27ec2d9faa0da">
  <xsd:schema xmlns:xsd="http://www.w3.org/2001/XMLSchema" xmlns:xs="http://www.w3.org/2001/XMLSchema" xmlns:p="http://schemas.microsoft.com/office/2006/metadata/properties" xmlns:ns1="http://schemas.microsoft.com/sharepoint/v3" xmlns:ns2="41bccd2b-feec-4131-87cc-f1a1c47342f5" xmlns:ns3="79cb8038-dc7f-4f09-92ce-c550e4ddc932" targetNamespace="http://schemas.microsoft.com/office/2006/metadata/properties" ma:root="true" ma:fieldsID="0301227ec64452abc8b1f990525bd037" ns1:_="" ns2:_="" ns3:_="">
    <xsd:import namespace="http://schemas.microsoft.com/sharepoint/v3"/>
    <xsd:import namespace="41bccd2b-feec-4131-87cc-f1a1c47342f5"/>
    <xsd:import namespace="79cb8038-dc7f-4f09-92ce-c550e4ddc9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Documenttyp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bccd2b-feec-4131-87cc-f1a1c4734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b2b59f1-6326-4b67-b875-8bea77b70d02"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Documenttype" ma:index="26" nillable="true" ma:displayName="Document type" ma:format="Dropdown" ma:internalName="Documenttype">
      <xsd:simpleType>
        <xsd:restriction base="dms:Text">
          <xsd:maxLength value="255"/>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cb8038-dc7f-4f09-92ce-c550e4ddc93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84b55c-bd79-402c-b83f-971ad0efe0b3}" ma:internalName="TaxCatchAll" ma:showField="CatchAllData" ma:web="79cb8038-dc7f-4f09-92ce-c550e4ddc9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1AA22A-5307-4936-B971-577498EA93DA}">
  <ds:schemaRefs>
    <ds:schemaRef ds:uri="http://purl.org/dc/elements/1.1/"/>
    <ds:schemaRef ds:uri="http://purl.org/dc/terms/"/>
    <ds:schemaRef ds:uri="79cb8038-dc7f-4f09-92ce-c550e4ddc932"/>
    <ds:schemaRef ds:uri="http://schemas.microsoft.com/office/infopath/2007/PartnerControls"/>
    <ds:schemaRef ds:uri="http://schemas.microsoft.com/sharepoint/v3"/>
    <ds:schemaRef ds:uri="http://purl.org/dc/dcmitype/"/>
    <ds:schemaRef ds:uri="http://schemas.microsoft.com/office/2006/documentManagement/types"/>
    <ds:schemaRef ds:uri="http://www.w3.org/XML/1998/namespace"/>
    <ds:schemaRef ds:uri="http://schemas.openxmlformats.org/package/2006/metadata/core-properties"/>
    <ds:schemaRef ds:uri="41bccd2b-feec-4131-87cc-f1a1c47342f5"/>
    <ds:schemaRef ds:uri="http://schemas.microsoft.com/office/2006/metadata/properties"/>
  </ds:schemaRefs>
</ds:datastoreItem>
</file>

<file path=customXml/itemProps2.xml><?xml version="1.0" encoding="utf-8"?>
<ds:datastoreItem xmlns:ds="http://schemas.openxmlformats.org/officeDocument/2006/customXml" ds:itemID="{26D823D1-7736-497F-98C1-5460EDE41725}">
  <ds:schemaRefs>
    <ds:schemaRef ds:uri="http://schemas.microsoft.com/sharepoint/v3/contenttype/forms"/>
  </ds:schemaRefs>
</ds:datastoreItem>
</file>

<file path=customXml/itemProps3.xml><?xml version="1.0" encoding="utf-8"?>
<ds:datastoreItem xmlns:ds="http://schemas.openxmlformats.org/officeDocument/2006/customXml" ds:itemID="{067B5A5A-159A-450D-8DCF-50FBD65AE1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bccd2b-feec-4131-87cc-f1a1c47342f5"/>
    <ds:schemaRef ds:uri="79cb8038-dc7f-4f09-92ce-c550e4ddc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510</TotalTime>
  <Words>2287</Words>
  <Application>Microsoft Office PowerPoint</Application>
  <PresentationFormat>Widescreen</PresentationFormat>
  <Paragraphs>238</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Le diplôme de DCC</vt:lpstr>
      <vt:lpstr>Comment utiliser ce diaporama</vt:lpstr>
      <vt:lpstr>Comment utiliser ce diaporama</vt:lpstr>
      <vt:lpstr>Le DCC en [nom de la discipline]</vt:lpstr>
      <vt:lpstr>DCC en [discipline]</vt:lpstr>
      <vt:lpstr>Le programme de DCC du Collège royal</vt:lpstr>
      <vt:lpstr>Devenir titulaire d’un diplôme de DCC</vt:lpstr>
      <vt:lpstr>Devenir titulaire d’un diplôme de DCC</vt:lpstr>
      <vt:lpstr>Processus d’obtention du diplôme en deux étapes</vt:lpstr>
      <vt:lpstr>Avantages liés au statut de titulaire d’un diplôme de DCC</vt:lpstr>
      <vt:lpstr>Comment obtenir le diplôme du Collège royal</vt:lpstr>
      <vt:lpstr> Route d’évaluation par la pratique (REP-DCC) en [discipline] </vt:lpstr>
      <vt:lpstr>Processus d’examen pour les candidats à la REP-DCC</vt:lpstr>
      <vt:lpstr>FAQ</vt:lpstr>
      <vt:lpstr>    Évaluation en cours de formation (formation agréée) </vt:lpstr>
      <vt:lpstr>Processus d’examen des stagiaires (en cours de formation)</vt:lpstr>
      <vt:lpstr>Demande d’agrément d’un programme de formation</vt:lpstr>
      <vt:lpstr>Domaines de compétence ciblée (DCC)</vt:lpstr>
      <vt:lpstr>Qu’est-ce qu’un DCC?</vt:lpstr>
      <vt:lpstr>Les DCC ne...</vt:lpstr>
      <vt:lpstr>Pourquoi les DCC sont-ils importants?</vt:lpstr>
      <vt:lpstr>À qui s’adresse le DCC? </vt:lpstr>
      <vt:lpstr>Personnes-ressources du Collège royal</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Ong</dc:creator>
  <cp:lastModifiedBy>Filion, Eliza</cp:lastModifiedBy>
  <cp:revision>31</cp:revision>
  <dcterms:created xsi:type="dcterms:W3CDTF">2018-08-09T17:14:48Z</dcterms:created>
  <dcterms:modified xsi:type="dcterms:W3CDTF">2023-09-06T15:09:40Z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0x010100CD74AB4C39E66B4BA84260E426FDCBB7</vt:lpwstr>
  </property>
  <property fmtid="{D5CDD505-2E9C-101B-9397-08002B2CF9AE}" pid="3" name="MediaServiceImageTags">
    <vt:lpwstr/>
  </property>
</Properties>
</file>