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2"/>
  </p:notesMasterIdLst>
  <p:sldIdLst>
    <p:sldId id="269" r:id="rId2"/>
    <p:sldId id="346" r:id="rId3"/>
    <p:sldId id="347" r:id="rId4"/>
    <p:sldId id="348" r:id="rId5"/>
    <p:sldId id="349" r:id="rId6"/>
    <p:sldId id="350" r:id="rId7"/>
    <p:sldId id="351" r:id="rId8"/>
    <p:sldId id="352" r:id="rId9"/>
    <p:sldId id="353" r:id="rId10"/>
    <p:sldId id="354" r:id="rId11"/>
    <p:sldId id="355" r:id="rId12"/>
    <p:sldId id="371" r:id="rId13"/>
    <p:sldId id="274" r:id="rId14"/>
    <p:sldId id="275" r:id="rId15"/>
    <p:sldId id="276" r:id="rId16"/>
    <p:sldId id="277" r:id="rId17"/>
    <p:sldId id="278" r:id="rId18"/>
    <p:sldId id="279" r:id="rId19"/>
    <p:sldId id="280" r:id="rId20"/>
    <p:sldId id="281" r:id="rId21"/>
    <p:sldId id="282" r:id="rId22"/>
    <p:sldId id="283" r:id="rId23"/>
    <p:sldId id="370" r:id="rId24"/>
    <p:sldId id="373" r:id="rId25"/>
    <p:sldId id="374" r:id="rId26"/>
    <p:sldId id="375" r:id="rId27"/>
    <p:sldId id="376" r:id="rId28"/>
    <p:sldId id="377" r:id="rId29"/>
    <p:sldId id="378" r:id="rId30"/>
    <p:sldId id="379" r:id="rId31"/>
    <p:sldId id="380" r:id="rId32"/>
    <p:sldId id="381" r:id="rId33"/>
    <p:sldId id="382" r:id="rId34"/>
    <p:sldId id="383" r:id="rId35"/>
    <p:sldId id="284" r:id="rId36"/>
    <p:sldId id="285" r:id="rId37"/>
    <p:sldId id="286" r:id="rId38"/>
    <p:sldId id="287" r:id="rId39"/>
    <p:sldId id="288" r:id="rId40"/>
    <p:sldId id="289" r:id="rId41"/>
    <p:sldId id="290" r:id="rId42"/>
    <p:sldId id="291" r:id="rId43"/>
    <p:sldId id="292" r:id="rId44"/>
    <p:sldId id="293" r:id="rId45"/>
    <p:sldId id="294" r:id="rId46"/>
    <p:sldId id="320" r:id="rId47"/>
    <p:sldId id="309" r:id="rId48"/>
    <p:sldId id="310" r:id="rId49"/>
    <p:sldId id="311" r:id="rId50"/>
    <p:sldId id="312" r:id="rId51"/>
    <p:sldId id="313" r:id="rId52"/>
    <p:sldId id="314" r:id="rId53"/>
    <p:sldId id="315" r:id="rId54"/>
    <p:sldId id="316" r:id="rId55"/>
    <p:sldId id="317" r:id="rId56"/>
    <p:sldId id="318" r:id="rId57"/>
    <p:sldId id="368" r:id="rId58"/>
    <p:sldId id="321" r:id="rId59"/>
    <p:sldId id="336" r:id="rId60"/>
    <p:sldId id="337" r:id="rId61"/>
    <p:sldId id="338" r:id="rId62"/>
    <p:sldId id="339" r:id="rId63"/>
    <p:sldId id="340" r:id="rId64"/>
    <p:sldId id="341" r:id="rId65"/>
    <p:sldId id="342" r:id="rId66"/>
    <p:sldId id="343" r:id="rId67"/>
    <p:sldId id="344" r:id="rId68"/>
    <p:sldId id="34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6242" autoAdjust="0"/>
  </p:normalViewPr>
  <p:slideViewPr>
    <p:cSldViewPr snapToGrid="0">
      <p:cViewPr varScale="1">
        <p:scale>
          <a:sx n="108" d="100"/>
          <a:sy n="108" d="100"/>
        </p:scale>
        <p:origin x="-55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ssmdsrv1.deanoff.fmd.uwo.pri\deanoff\cme.grp\CME\Medical%20Writers\Anesthesia%20Needs%20Assessment\Data%20Analysis\Learner%20+%20Expert%20(table%20+%20Analysis)%20-%20Numeric%20opportun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341787387759615E-3"/>
          <c:y val="0.19791855373686881"/>
          <c:w val="0.99736582126122408"/>
          <c:h val="0.69593219701952536"/>
        </c:manualLayout>
      </c:layout>
      <c:barChart>
        <c:barDir val="col"/>
        <c:grouping val="clustered"/>
        <c:varyColors val="0"/>
        <c:ser>
          <c:idx val="0"/>
          <c:order val="0"/>
          <c:tx>
            <c:strRef>
              <c:f>Sheet1!$B$1</c:f>
              <c:strCache>
                <c:ptCount val="1"/>
                <c:pt idx="0">
                  <c:v>MALE</c:v>
                </c:pt>
              </c:strCache>
            </c:strRef>
          </c:tx>
          <c:spPr>
            <a:solidFill>
              <a:schemeClr val="accent6"/>
            </a:solidFill>
            <a:ln>
              <a:noFill/>
            </a:ln>
            <a:effectLst/>
          </c:spPr>
          <c:invertIfNegative val="0"/>
          <c:dLbls>
            <c:dLbl>
              <c:idx val="2"/>
              <c:layout/>
              <c:tx>
                <c:rich>
                  <a:bodyPr/>
                  <a:lstStyle/>
                  <a:p>
                    <a:r>
                      <a:rPr lang="en-US"/>
                      <a:t>56.50</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609-4F40-AB30-79760781F9F9}"/>
                </c:ext>
              </c:extLst>
            </c:dLbl>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rgbClr val="47555F"/>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2017</c:v>
                </c:pt>
                <c:pt idx="1">
                  <c:v>2018</c:v>
                </c:pt>
                <c:pt idx="2">
                  <c:v>2019</c:v>
                </c:pt>
              </c:numCache>
            </c:numRef>
          </c:cat>
          <c:val>
            <c:numRef>
              <c:f>Sheet1!$B$2:$B$5</c:f>
              <c:numCache>
                <c:formatCode>General</c:formatCode>
                <c:ptCount val="4"/>
                <c:pt idx="0">
                  <c:v>70.37</c:v>
                </c:pt>
                <c:pt idx="1">
                  <c:v>77.55</c:v>
                </c:pt>
                <c:pt idx="2">
                  <c:v>57.69</c:v>
                </c:pt>
              </c:numCache>
            </c:numRef>
          </c:val>
          <c:extLst xmlns:c16r2="http://schemas.microsoft.com/office/drawing/2015/06/chart">
            <c:ext xmlns:c16="http://schemas.microsoft.com/office/drawing/2014/chart" uri="{C3380CC4-5D6E-409C-BE32-E72D297353CC}">
              <c16:uniqueId val="{00000000-964C-468A-A22A-E3F02428C243}"/>
            </c:ext>
          </c:extLst>
        </c:ser>
        <c:ser>
          <c:idx val="1"/>
          <c:order val="1"/>
          <c:tx>
            <c:strRef>
              <c:f>Sheet1!$C$1</c:f>
              <c:strCache>
                <c:ptCount val="1"/>
                <c:pt idx="0">
                  <c:v>FEMALE</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rgbClr val="47555F"/>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2017</c:v>
                </c:pt>
                <c:pt idx="1">
                  <c:v>2018</c:v>
                </c:pt>
                <c:pt idx="2">
                  <c:v>2019</c:v>
                </c:pt>
              </c:numCache>
            </c:numRef>
          </c:cat>
          <c:val>
            <c:numRef>
              <c:f>Sheet1!$C$2:$C$5</c:f>
              <c:numCache>
                <c:formatCode>General</c:formatCode>
                <c:ptCount val="4"/>
                <c:pt idx="0">
                  <c:v>29.62</c:v>
                </c:pt>
                <c:pt idx="1">
                  <c:v>22.44</c:v>
                </c:pt>
                <c:pt idx="2">
                  <c:v>42.3</c:v>
                </c:pt>
              </c:numCache>
            </c:numRef>
          </c:val>
          <c:extLst xmlns:c16r2="http://schemas.microsoft.com/office/drawing/2015/06/chart">
            <c:ext xmlns:c16="http://schemas.microsoft.com/office/drawing/2014/chart" uri="{C3380CC4-5D6E-409C-BE32-E72D297353CC}">
              <c16:uniqueId val="{00000001-964C-468A-A22A-E3F02428C243}"/>
            </c:ext>
          </c:extLst>
        </c:ser>
        <c:dLbls>
          <c:dLblPos val="outEnd"/>
          <c:showLegendKey val="0"/>
          <c:showVal val="1"/>
          <c:showCatName val="0"/>
          <c:showSerName val="0"/>
          <c:showPercent val="0"/>
          <c:showBubbleSize val="0"/>
        </c:dLbls>
        <c:gapWidth val="444"/>
        <c:overlap val="-90"/>
        <c:axId val="260115456"/>
        <c:axId val="260117248"/>
      </c:barChart>
      <c:catAx>
        <c:axId val="260115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60117248"/>
        <c:crosses val="autoZero"/>
        <c:auto val="1"/>
        <c:lblAlgn val="ctr"/>
        <c:lblOffset val="100"/>
        <c:noMultiLvlLbl val="0"/>
      </c:catAx>
      <c:valAx>
        <c:axId val="260117248"/>
        <c:scaling>
          <c:orientation val="minMax"/>
        </c:scaling>
        <c:delete val="1"/>
        <c:axPos val="l"/>
        <c:numFmt formatCode="General" sourceLinked="1"/>
        <c:majorTickMark val="none"/>
        <c:minorTickMark val="none"/>
        <c:tickLblPos val="nextTo"/>
        <c:crossAx val="260115456"/>
        <c:crosses val="autoZero"/>
        <c:crossBetween val="between"/>
      </c:valAx>
      <c:spPr>
        <a:noFill/>
        <a:ln>
          <a:noFill/>
        </a:ln>
        <a:effectLst/>
      </c:spPr>
    </c:plotArea>
    <c:legend>
      <c:legendPos val="t"/>
      <c:layout>
        <c:manualLayout>
          <c:xMode val="edge"/>
          <c:yMode val="edge"/>
          <c:x val="0.39666624976121267"/>
          <c:y val="4.2959427207637228E-2"/>
          <c:w val="0.29622937018030848"/>
          <c:h val="9.767989025238194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47555F"/>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Minimally Desired</a:t>
            </a:r>
            <a:r>
              <a:rPr lang="en-US" b="1" baseline="0" dirty="0">
                <a:solidFill>
                  <a:schemeClr val="bg1"/>
                </a:solidFill>
              </a:rPr>
              <a:t> --------------------------------------------------------------</a:t>
            </a:r>
            <a:r>
              <a:rPr lang="en-US" b="1" baseline="0" dirty="0"/>
              <a:t>Highly Desired</a:t>
            </a:r>
            <a:endParaRPr lang="en-US" b="1" dirty="0"/>
          </a:p>
        </c:rich>
      </c:tx>
      <c:layout>
        <c:manualLayout>
          <c:xMode val="edge"/>
          <c:yMode val="edge"/>
          <c:x val="0.16440950039097285"/>
          <c:y val="0.46423376765027402"/>
        </c:manualLayout>
      </c:layout>
      <c:overlay val="0"/>
      <c:spPr>
        <a:noFill/>
        <a:ln>
          <a:noFill/>
        </a:ln>
        <a:effectLst/>
      </c:spPr>
    </c:title>
    <c:autoTitleDeleted val="0"/>
    <c:plotArea>
      <c:layout/>
      <c:scatterChart>
        <c:scatterStyle val="lineMarker"/>
        <c:varyColors val="0"/>
        <c:ser>
          <c:idx val="0"/>
          <c:order val="0"/>
          <c:tx>
            <c:strRef>
              <c:f>'Learner + Expert'!$T$65</c:f>
              <c:strCache>
                <c:ptCount val="1"/>
                <c:pt idx="0">
                  <c:v>Gaps (Exp - Learner)</c:v>
                </c:pt>
              </c:strCache>
            </c:strRef>
          </c:tx>
          <c:spPr>
            <a:ln w="25400" cap="rnd">
              <a:noFill/>
              <a:round/>
            </a:ln>
            <a:effectLst/>
          </c:spPr>
          <c:marker>
            <c:symbol val="circle"/>
            <c:size val="5"/>
            <c:spPr>
              <a:noFill/>
              <a:ln w="9525">
                <a:noFill/>
              </a:ln>
              <a:effectLst/>
            </c:spPr>
          </c:marker>
          <c:dLbls>
            <c:dLbl>
              <c:idx val="0"/>
              <c:layout/>
              <c:tx>
                <c:rich>
                  <a:bodyPr/>
                  <a:lstStyle/>
                  <a:p>
                    <a:fld id="{1EA0F5E5-8CA4-47C0-B159-095AE692B3FA}" type="CELLRANGE">
                      <a:rPr lang="en-US"/>
                      <a:pPr/>
                      <a:t>[CELLRANGE]</a:t>
                    </a:fld>
                    <a:endParaRPr lang="en-CA"/>
                  </a:p>
                </c:rich>
              </c:tx>
              <c:dLblPos val="ct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15:dlblFieldTable/>
                  <c15:showDataLabelsRange val="1"/>
                </c:ext>
              </c:extLst>
            </c:dLbl>
            <c:dLbl>
              <c:idx val="1"/>
              <c:layout/>
              <c:tx>
                <c:rich>
                  <a:bodyPr/>
                  <a:lstStyle/>
                  <a:p>
                    <a:fld id="{26447B3A-B35C-42A7-921E-71E55116BC43}"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5C9A8077-EC3A-443B-BF22-9755BDDCCF47}"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4AF3D199-8060-428C-A571-A6260A58BAC0}"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753BC505-D9FA-45E4-A0C2-7527277DBDC2}"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AA7E9162-D1B3-49D1-9479-D8F512FB86A8}"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9C699111-A18E-4DE9-9729-C32BD27435CA}"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CCF002A9-91F6-4D36-B4F4-F7A1745D617E}"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tx>
                <c:rich>
                  <a:bodyPr/>
                  <a:lstStyle/>
                  <a:p>
                    <a:fld id="{839CF24A-8321-424B-A200-50D0A36DC852}"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tx>
                <c:rich>
                  <a:bodyPr/>
                  <a:lstStyle/>
                  <a:p>
                    <a:fld id="{55B7D32A-B3C8-47DE-BA58-6BA7F0172006}"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ECB0C8B1-456B-4445-923C-BCBF66948AAF}"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tx>
                <c:rich>
                  <a:bodyPr/>
                  <a:lstStyle/>
                  <a:p>
                    <a:fld id="{52566933-2A4A-4DAB-9E3E-8EF796EB7731}"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tx>
                <c:rich>
                  <a:bodyPr/>
                  <a:lstStyle/>
                  <a:p>
                    <a:fld id="{BBBA3F4A-1A35-49FA-B76E-72DC90F0274E}"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layout/>
              <c:tx>
                <c:rich>
                  <a:bodyPr/>
                  <a:lstStyle/>
                  <a:p>
                    <a:fld id="{11303736-AAB8-448B-AFE0-B5E4685A8A9A}"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C5553C0A-A630-47D1-A0B9-640420046F7B}"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
              <c:layout/>
              <c:tx>
                <c:rich>
                  <a:bodyPr/>
                  <a:lstStyle/>
                  <a:p>
                    <a:fld id="{93E256CE-196B-440F-8788-E182B9AB7479}"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70810AA1-2062-44CB-B653-7C00B468CD0F}"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7"/>
              <c:layout/>
              <c:tx>
                <c:rich>
                  <a:bodyPr/>
                  <a:lstStyle/>
                  <a:p>
                    <a:fld id="{752746F3-41DC-4410-926B-22282891739B}"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8"/>
              <c:layout/>
              <c:tx>
                <c:rich>
                  <a:bodyPr/>
                  <a:lstStyle/>
                  <a:p>
                    <a:fld id="{249D4E6B-B4A0-4F2D-BE54-C5CB48DE10C0}"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9"/>
              <c:layout/>
              <c:tx>
                <c:rich>
                  <a:bodyPr/>
                  <a:lstStyle/>
                  <a:p>
                    <a:fld id="{62AB23A1-59ED-4AA6-A6F0-BB9D27328CD5}"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0"/>
              <c:layout/>
              <c:tx>
                <c:rich>
                  <a:bodyPr/>
                  <a:lstStyle/>
                  <a:p>
                    <a:fld id="{A4182DA7-ADBD-4951-B847-39194D0605B8}"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1"/>
              <c:layout/>
              <c:tx>
                <c:rich>
                  <a:bodyPr/>
                  <a:lstStyle/>
                  <a:p>
                    <a:fld id="{C2CD68FA-DD29-4119-8BC3-D88395C3749B}"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2"/>
              <c:layout/>
              <c:tx>
                <c:rich>
                  <a:bodyPr/>
                  <a:lstStyle/>
                  <a:p>
                    <a:fld id="{8CC9D91E-63C5-4EDA-AF28-89ADD2AB07C4}"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3"/>
              <c:layout/>
              <c:tx>
                <c:rich>
                  <a:bodyPr/>
                  <a:lstStyle/>
                  <a:p>
                    <a:fld id="{17AA3688-3420-450F-8092-AE280B633B57}"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4"/>
              <c:layout/>
              <c:tx>
                <c:rich>
                  <a:bodyPr/>
                  <a:lstStyle/>
                  <a:p>
                    <a:fld id="{1372CA87-7DF3-483F-AFBD-BE27C926A4F5}"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5"/>
              <c:layout/>
              <c:tx>
                <c:rich>
                  <a:bodyPr/>
                  <a:lstStyle/>
                  <a:p>
                    <a:fld id="{3CCFE96E-F48A-4B14-80C5-2103265944E7}"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6"/>
              <c:layout/>
              <c:tx>
                <c:rich>
                  <a:bodyPr/>
                  <a:lstStyle/>
                  <a:p>
                    <a:fld id="{81C7E84B-DEC1-40C8-AF2A-D4E5BE5116E7}"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7"/>
              <c:layout/>
              <c:tx>
                <c:rich>
                  <a:bodyPr/>
                  <a:lstStyle/>
                  <a:p>
                    <a:fld id="{24ACFFD1-7B48-4890-A661-EEB99FD5AD8A}"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8"/>
              <c:layout/>
              <c:tx>
                <c:rich>
                  <a:bodyPr/>
                  <a:lstStyle/>
                  <a:p>
                    <a:fld id="{B2F24650-A390-4014-BFEE-88A24FBC9FD6}"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9"/>
              <c:layout/>
              <c:tx>
                <c:rich>
                  <a:bodyPr/>
                  <a:lstStyle/>
                  <a:p>
                    <a:fld id="{D9140D23-0B2D-4C49-8BE8-5A01B8BE62F2}"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0"/>
              <c:layout/>
              <c:tx>
                <c:rich>
                  <a:bodyPr/>
                  <a:lstStyle/>
                  <a:p>
                    <a:fld id="{34F01B04-C09A-4C26-AAE2-A1CEB35E5866}"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1"/>
              <c:layout/>
              <c:tx>
                <c:rich>
                  <a:bodyPr/>
                  <a:lstStyle/>
                  <a:p>
                    <a:fld id="{4AB678AA-8EA9-4294-A065-96A86B6629D6}"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2"/>
              <c:layout/>
              <c:tx>
                <c:rich>
                  <a:bodyPr/>
                  <a:lstStyle/>
                  <a:p>
                    <a:fld id="{4EDDCEE6-33FC-4A96-A4D1-7C49A6F9A64C}"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3"/>
              <c:layout/>
              <c:tx>
                <c:rich>
                  <a:bodyPr/>
                  <a:lstStyle/>
                  <a:p>
                    <a:fld id="{A6E6DD57-4157-4FA1-AE41-1CFE496ECFE5}"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4"/>
              <c:layout/>
              <c:tx>
                <c:rich>
                  <a:bodyPr/>
                  <a:lstStyle/>
                  <a:p>
                    <a:fld id="{37ABB35E-5267-4CC9-A0E7-3D851CF420D7}"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5"/>
              <c:layout/>
              <c:tx>
                <c:rich>
                  <a:bodyPr/>
                  <a:lstStyle/>
                  <a:p>
                    <a:fld id="{6D4373AE-AF30-4929-B4CE-1362F1D0357A}" type="CELLRANGE">
                      <a:rPr lang="en-CA"/>
                      <a:pPr/>
                      <a:t>[CELLRANGE]</a:t>
                    </a:fld>
                    <a:endParaRPr lang="en-CA"/>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solidFill>
                <a:srgbClr val="FF0000">
                  <a:alpha val="0"/>
                </a:srgbClr>
              </a:solidFill>
              <a:ln w="9525">
                <a:noFill/>
              </a:ln>
              <a:effectLst>
                <a:outerShdw blurRad="50800" dist="50800" dir="5400000" algn="ctr" rotWithShape="0">
                  <a:schemeClr val="bg1"/>
                </a:outerShdw>
              </a:effectLst>
            </c:spPr>
            <c:txPr>
              <a:bodyPr rot="0" spcFirstLastPara="1" vertOverflow="ellipsis" vert="horz" wrap="square" lIns="38100" tIns="19050" rIns="38100" bIns="19050" anchor="ctr" anchorCtr="1">
                <a:spAutoFit/>
              </a:bodyPr>
              <a:lstStyle/>
              <a:p>
                <a:pPr>
                  <a:defRPr sz="900" b="0" i="0" u="none" strike="noStrike" kern="1200" baseline="0">
                    <a:ln w="19050" cap="flat" cmpd="sng">
                      <a:solidFill>
                        <a:srgbClr val="FF0000">
                          <a:alpha val="30000"/>
                        </a:srgbClr>
                      </a:solidFill>
                      <a:round/>
                    </a:ln>
                    <a:solidFill>
                      <a:srgbClr val="FF0000"/>
                    </a:solidFill>
                    <a:latin typeface="+mn-lt"/>
                    <a:ea typeface="+mn-ea"/>
                    <a:cs typeface="+mn-cs"/>
                  </a:defRPr>
                </a:pPr>
                <a:endParaRPr lang="en-US"/>
              </a:p>
            </c:txPr>
            <c:dLblPos val="ct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xVal>
            <c:numRef>
              <c:f>'Learner + Expert'!$U$64:$BD$64</c:f>
              <c:numCache>
                <c:formatCode>General</c:formatCode>
                <c:ptCount val="36"/>
                <c:pt idx="0">
                  <c:v>3.6764705882352939</c:v>
                </c:pt>
                <c:pt idx="1">
                  <c:v>3.5882352941176472</c:v>
                </c:pt>
                <c:pt idx="2">
                  <c:v>4.3235294117647056</c:v>
                </c:pt>
                <c:pt idx="3">
                  <c:v>3.5294117647058822</c:v>
                </c:pt>
                <c:pt idx="4">
                  <c:v>3.4848484848484849</c:v>
                </c:pt>
                <c:pt idx="5">
                  <c:v>3.3235294117647061</c:v>
                </c:pt>
                <c:pt idx="6">
                  <c:v>4.1764705882352944</c:v>
                </c:pt>
                <c:pt idx="7">
                  <c:v>4.4545454545454541</c:v>
                </c:pt>
                <c:pt idx="8">
                  <c:v>3.46875</c:v>
                </c:pt>
                <c:pt idx="9">
                  <c:v>3.7878787878787881</c:v>
                </c:pt>
                <c:pt idx="10">
                  <c:v>2.75</c:v>
                </c:pt>
                <c:pt idx="11">
                  <c:v>3.7878787878787881</c:v>
                </c:pt>
                <c:pt idx="12">
                  <c:v>4.1875</c:v>
                </c:pt>
                <c:pt idx="13">
                  <c:v>3.53125</c:v>
                </c:pt>
                <c:pt idx="14">
                  <c:v>3.774193548387097</c:v>
                </c:pt>
                <c:pt idx="15">
                  <c:v>3.6774193548387095</c:v>
                </c:pt>
                <c:pt idx="16">
                  <c:v>3.5625</c:v>
                </c:pt>
                <c:pt idx="17">
                  <c:v>4.1875</c:v>
                </c:pt>
                <c:pt idx="18">
                  <c:v>3.5625</c:v>
                </c:pt>
                <c:pt idx="19">
                  <c:v>3.09375</c:v>
                </c:pt>
                <c:pt idx="20">
                  <c:v>3.5625</c:v>
                </c:pt>
                <c:pt idx="21">
                  <c:v>3.3225806451612905</c:v>
                </c:pt>
                <c:pt idx="22">
                  <c:v>2.9375</c:v>
                </c:pt>
                <c:pt idx="23">
                  <c:v>3.096774193548387</c:v>
                </c:pt>
                <c:pt idx="24">
                  <c:v>3.4516129032258065</c:v>
                </c:pt>
                <c:pt idx="25">
                  <c:v>2.5806451612903225</c:v>
                </c:pt>
                <c:pt idx="26">
                  <c:v>2.5806451612903225</c:v>
                </c:pt>
                <c:pt idx="27">
                  <c:v>3.6129032258064515</c:v>
                </c:pt>
                <c:pt idx="28">
                  <c:v>3.774193548387097</c:v>
                </c:pt>
                <c:pt idx="29">
                  <c:v>3.7419354838709675</c:v>
                </c:pt>
                <c:pt idx="30">
                  <c:v>3.2903225806451615</c:v>
                </c:pt>
                <c:pt idx="31">
                  <c:v>3.6774193548387095</c:v>
                </c:pt>
                <c:pt idx="32">
                  <c:v>3.5483870967741935</c:v>
                </c:pt>
                <c:pt idx="33">
                  <c:v>3.7096774193548385</c:v>
                </c:pt>
                <c:pt idx="34">
                  <c:v>3.4838709677419355</c:v>
                </c:pt>
                <c:pt idx="35">
                  <c:v>3.3225806451612905</c:v>
                </c:pt>
              </c:numCache>
            </c:numRef>
          </c:xVal>
          <c:yVal>
            <c:numRef>
              <c:f>'Learner + Expert'!$U$65:$BD$65</c:f>
              <c:numCache>
                <c:formatCode>General</c:formatCode>
                <c:ptCount val="36"/>
                <c:pt idx="0">
                  <c:v>3.499999999999881E-2</c:v>
                </c:pt>
                <c:pt idx="1">
                  <c:v>-7.5294117647059178E-2</c:v>
                </c:pt>
                <c:pt idx="2">
                  <c:v>0.24117647058823533</c:v>
                </c:pt>
                <c:pt idx="3">
                  <c:v>-0.58333333333333348</c:v>
                </c:pt>
                <c:pt idx="4">
                  <c:v>-0.16939393939394032</c:v>
                </c:pt>
                <c:pt idx="5">
                  <c:v>-0.19294117647058728</c:v>
                </c:pt>
                <c:pt idx="6">
                  <c:v>0.70088235294117673</c:v>
                </c:pt>
                <c:pt idx="7">
                  <c:v>0.50939393939393973</c:v>
                </c:pt>
                <c:pt idx="8">
                  <c:v>0.27499999999999991</c:v>
                </c:pt>
                <c:pt idx="9">
                  <c:v>-0.42666666666666608</c:v>
                </c:pt>
                <c:pt idx="10">
                  <c:v>-0.5542424242424242</c:v>
                </c:pt>
                <c:pt idx="11">
                  <c:v>-0.10090909090909195</c:v>
                </c:pt>
                <c:pt idx="12">
                  <c:v>0.42468749999999966</c:v>
                </c:pt>
                <c:pt idx="13">
                  <c:v>0.49406250000000007</c:v>
                </c:pt>
                <c:pt idx="14">
                  <c:v>0.30187499999999945</c:v>
                </c:pt>
                <c:pt idx="15">
                  <c:v>0.30437499999999984</c:v>
                </c:pt>
                <c:pt idx="16">
                  <c:v>0.44967741935483874</c:v>
                </c:pt>
                <c:pt idx="17">
                  <c:v>0.22656249999999956</c:v>
                </c:pt>
                <c:pt idx="18">
                  <c:v>-1.7096774193548603E-2</c:v>
                </c:pt>
                <c:pt idx="19">
                  <c:v>0.4650000000000003</c:v>
                </c:pt>
                <c:pt idx="20">
                  <c:v>0.21312499999999934</c:v>
                </c:pt>
                <c:pt idx="21">
                  <c:v>-0.71232638899999978</c:v>
                </c:pt>
                <c:pt idx="22">
                  <c:v>-0.2815625000000006</c:v>
                </c:pt>
                <c:pt idx="23">
                  <c:v>-0.14193548387096744</c:v>
                </c:pt>
                <c:pt idx="24">
                  <c:v>2.258064516128977E-2</c:v>
                </c:pt>
                <c:pt idx="25">
                  <c:v>-0.26129032258064466</c:v>
                </c:pt>
                <c:pt idx="26">
                  <c:v>-0.10322580645161361</c:v>
                </c:pt>
                <c:pt idx="27">
                  <c:v>-8.7666666666667226E-2</c:v>
                </c:pt>
                <c:pt idx="28">
                  <c:v>-0.2290322580645161</c:v>
                </c:pt>
                <c:pt idx="29">
                  <c:v>-0.43612903225806399</c:v>
                </c:pt>
                <c:pt idx="30">
                  <c:v>-0.23207885293548403</c:v>
                </c:pt>
                <c:pt idx="31">
                  <c:v>-0.72709677419354835</c:v>
                </c:pt>
                <c:pt idx="32">
                  <c:v>-8.403225806451653E-2</c:v>
                </c:pt>
                <c:pt idx="33">
                  <c:v>-0.64645161290322584</c:v>
                </c:pt>
                <c:pt idx="34">
                  <c:v>-0.30741935483871075</c:v>
                </c:pt>
                <c:pt idx="35">
                  <c:v>-5.4838709677419661E-2</c:v>
                </c:pt>
              </c:numCache>
            </c:numRef>
          </c:yVal>
          <c:smooth val="0"/>
          <c:extLst xmlns:c16r2="http://schemas.microsoft.com/office/drawing/2015/06/chart">
            <c:ext xmlns:c16="http://schemas.microsoft.com/office/drawing/2014/chart" uri="{C3380CC4-5D6E-409C-BE32-E72D297353CC}">
              <c16:uniqueId val="{00000000-E927-EB48-94E3-1701D15D71C4}"/>
            </c:ext>
            <c:ext xmlns:c15="http://schemas.microsoft.com/office/drawing/2012/chart" uri="{02D57815-91ED-43cb-92C2-25804820EDAC}">
              <c15:datalabelsRange>
                <c15:f>'Learner + Expert'!$U$63:$BD$63</c15:f>
                <c15:dlblRange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15:dlblRangeCache>
              </c15:datalabelsRange>
            </c:ext>
          </c:extLst>
        </c:ser>
        <c:dLbls>
          <c:dLblPos val="t"/>
          <c:showLegendKey val="0"/>
          <c:showVal val="1"/>
          <c:showCatName val="0"/>
          <c:showSerName val="0"/>
          <c:showPercent val="0"/>
          <c:showBubbleSize val="0"/>
        </c:dLbls>
        <c:axId val="245121792"/>
        <c:axId val="245123328"/>
      </c:scatterChart>
      <c:valAx>
        <c:axId val="245121792"/>
        <c:scaling>
          <c:orientation val="minMax"/>
          <c:min val="1"/>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123328"/>
        <c:crosses val="autoZero"/>
        <c:crossBetween val="midCat"/>
      </c:valAx>
      <c:valAx>
        <c:axId val="24512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1400" dirty="0"/>
                  <a:t>Gap score</a:t>
                </a:r>
                <a:br>
                  <a:rPr lang="en-CA" sz="1400" dirty="0"/>
                </a:br>
                <a:r>
                  <a:rPr lang="en-CA" sz="1400" baseline="0" dirty="0"/>
                  <a:t>(Expert Expectation - Mean learner score)</a:t>
                </a:r>
                <a:endParaRPr lang="en-CA" sz="1400"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121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15E4D-B45F-4ABA-B264-67284524717B}" type="datetimeFigureOut">
              <a:rPr lang="en-CA" smtClean="0"/>
              <a:t>01/10/2018</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5B17A-2B2A-4CE7-B912-24B001A00F44}" type="slidenum">
              <a:rPr lang="en-CA" smtClean="0"/>
              <a:t>‹#›</a:t>
            </a:fld>
            <a:endParaRPr lang="en-CA"/>
          </a:p>
        </p:txBody>
      </p:sp>
    </p:spTree>
    <p:extLst>
      <p:ext uri="{BB962C8B-B14F-4D97-AF65-F5344CB8AC3E}">
        <p14:creationId xmlns:p14="http://schemas.microsoft.com/office/powerpoint/2010/main" val="264070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Succession planning is contrasted with replacement planning, the latter of which is a simpler process designed to identify potential candidates to replace staff.</a:t>
            </a:r>
            <a:endParaRPr lang="en-US" dirty="0"/>
          </a:p>
        </p:txBody>
      </p:sp>
      <p:sp>
        <p:nvSpPr>
          <p:cNvPr id="4" name="Slide Number Placeholder 3"/>
          <p:cNvSpPr>
            <a:spLocks noGrp="1"/>
          </p:cNvSpPr>
          <p:nvPr>
            <p:ph type="sldNum" sz="quarter" idx="10"/>
          </p:nvPr>
        </p:nvSpPr>
        <p:spPr/>
        <p:txBody>
          <a:bodyPr/>
          <a:lstStyle/>
          <a:p>
            <a:fld id="{46AE18A4-768D-4F99-BEAA-BAC95904D2D1}" type="slidenum">
              <a:rPr lang="en-US" smtClean="0"/>
              <a:t>29</a:t>
            </a:fld>
            <a:endParaRPr lang="en-US"/>
          </a:p>
        </p:txBody>
      </p:sp>
    </p:spTree>
    <p:extLst>
      <p:ext uri="{BB962C8B-B14F-4D97-AF65-F5344CB8AC3E}">
        <p14:creationId xmlns:p14="http://schemas.microsoft.com/office/powerpoint/2010/main" val="3852754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APPLICABILITY</a:t>
            </a:r>
            <a:r>
              <a:rPr lang="en-US" b="0" dirty="0" smtClean="0"/>
              <a:t>:</a:t>
            </a:r>
            <a:r>
              <a:rPr lang="en-US" b="0" baseline="0" dirty="0" smtClean="0"/>
              <a:t> </a:t>
            </a:r>
          </a:p>
          <a:p>
            <a:pPr marL="0" indent="0">
              <a:buNone/>
            </a:pPr>
            <a:endParaRPr lang="en-US" b="0" baseline="0" dirty="0" smtClean="0"/>
          </a:p>
          <a:p>
            <a:pPr marL="171450" indent="-171450">
              <a:buFont typeface="Arial" panose="020B0604020202020204" pitchFamily="34" charset="0"/>
              <a:buChar char="•"/>
            </a:pPr>
            <a:r>
              <a:rPr lang="en-US" b="0" dirty="0" smtClean="0"/>
              <a:t>We may have</a:t>
            </a:r>
            <a:r>
              <a:rPr lang="en-US" b="0" baseline="0" dirty="0" smtClean="0"/>
              <a:t> had to use it twice in the past 10 years.</a:t>
            </a:r>
          </a:p>
          <a:p>
            <a:pPr marL="171450" indent="-171450">
              <a:buFont typeface="Arial" panose="020B0604020202020204" pitchFamily="34" charset="0"/>
              <a:buChar char="•"/>
            </a:pPr>
            <a:endParaRPr lang="en-US" b="1" baseline="0" dirty="0" smtClean="0"/>
          </a:p>
          <a:p>
            <a:pPr marL="171450" indent="-171450">
              <a:buFont typeface="Arial" panose="020B0604020202020204" pitchFamily="34" charset="0"/>
              <a:buChar char="•"/>
            </a:pPr>
            <a:r>
              <a:rPr lang="en-US" b="0" baseline="0" dirty="0" smtClean="0"/>
              <a:t>Hope we do not need to but great to know its there.</a:t>
            </a:r>
            <a:endParaRPr lang="en-US" b="0" dirty="0" smtClean="0"/>
          </a:p>
          <a:p>
            <a:pPr marL="0" indent="0">
              <a:buNone/>
            </a:pPr>
            <a:endParaRPr lang="en-US" dirty="0" smtClean="0"/>
          </a:p>
          <a:p>
            <a:pPr marL="0" indent="0">
              <a:buNone/>
            </a:pPr>
            <a:endParaRPr lang="en-US" b="1"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7188C55F-811F-482F-9075-D1F55E9B4FA8}" type="slidenum">
              <a:rPr lang="en-US" smtClean="0"/>
              <a:t>44</a:t>
            </a:fld>
            <a:endParaRPr lang="en-US" dirty="0"/>
          </a:p>
        </p:txBody>
      </p:sp>
    </p:spTree>
    <p:extLst>
      <p:ext uri="{BB962C8B-B14F-4D97-AF65-F5344CB8AC3E}">
        <p14:creationId xmlns:p14="http://schemas.microsoft.com/office/powerpoint/2010/main" val="202859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Our Fam Med CPD programs – 10-14 conferences per year</a:t>
            </a:r>
            <a:endParaRPr lang="en-CA" sz="1400" dirty="0"/>
          </a:p>
          <a:p>
            <a:r>
              <a:rPr lang="en-US" dirty="0"/>
              <a:t>Do they meet the broad range of competencies a FP  needs to maintain and/or improve their knowledge and skills?</a:t>
            </a:r>
          </a:p>
          <a:p>
            <a:r>
              <a:rPr lang="fr-CA" dirty="0"/>
              <a:t>I</a:t>
            </a:r>
            <a:r>
              <a:rPr lang="en-US" dirty="0"/>
              <a:t>n an evolving CBME CPD environment, what competency framework can be attached to this “curriculum”?</a:t>
            </a:r>
          </a:p>
          <a:p>
            <a:endParaRPr lang="en-CA" dirty="0"/>
          </a:p>
        </p:txBody>
      </p:sp>
      <p:sp>
        <p:nvSpPr>
          <p:cNvPr id="4" name="Header Placeholder 3"/>
          <p:cNvSpPr>
            <a:spLocks noGrp="1"/>
          </p:cNvSpPr>
          <p:nvPr>
            <p:ph type="hdr" sz="quarter" idx="10"/>
          </p:nvPr>
        </p:nvSpPr>
        <p:spPr/>
        <p:txBody>
          <a:bodyPr/>
          <a:lstStyle/>
          <a:p>
            <a:pPr>
              <a:defRPr/>
            </a:pPr>
            <a:r>
              <a:rPr lang="en-US"/>
              <a:t>Devising a CPD Curriculum for Family Practitioners using Curriculum Mapping </a:t>
            </a:r>
            <a:endParaRPr lang="en-US" dirty="0"/>
          </a:p>
        </p:txBody>
      </p:sp>
      <p:sp>
        <p:nvSpPr>
          <p:cNvPr id="5" name="Slide Number Placeholder 4"/>
          <p:cNvSpPr>
            <a:spLocks noGrp="1"/>
          </p:cNvSpPr>
          <p:nvPr>
            <p:ph type="sldNum" sz="quarter" idx="11"/>
          </p:nvPr>
        </p:nvSpPr>
        <p:spPr/>
        <p:txBody>
          <a:bodyPr/>
          <a:lstStyle/>
          <a:p>
            <a:fld id="{0BA96726-B0E5-5C4D-84CE-D53510198312}" type="slidenum">
              <a:rPr lang="en-US" smtClean="0"/>
              <a:pPr/>
              <a:t>48</a:t>
            </a:fld>
            <a:endParaRPr lang="en-US"/>
          </a:p>
        </p:txBody>
      </p:sp>
    </p:spTree>
    <p:extLst>
      <p:ext uri="{BB962C8B-B14F-4D97-AF65-F5344CB8AC3E}">
        <p14:creationId xmlns:p14="http://schemas.microsoft.com/office/powerpoint/2010/main" val="425521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Adapted framework was sent to three of the family doctors on the team for revisions and or suggestions of changes</a:t>
            </a:r>
          </a:p>
          <a:p>
            <a:r>
              <a:rPr lang="en-CA" dirty="0"/>
              <a:t>Final version to be used for coding</a:t>
            </a:r>
          </a:p>
          <a:p>
            <a:r>
              <a:rPr lang="en-CA" dirty="0"/>
              <a:t>Added the </a:t>
            </a:r>
            <a:r>
              <a:rPr lang="en-CA" dirty="0" err="1"/>
              <a:t>CanMeds</a:t>
            </a:r>
            <a:r>
              <a:rPr lang="en-CA" dirty="0"/>
              <a:t> FM framework to capture an alternative perspective of the practitioners’ competencies</a:t>
            </a:r>
          </a:p>
          <a:p>
            <a:endParaRPr lang="en-CA" dirty="0"/>
          </a:p>
        </p:txBody>
      </p:sp>
      <p:sp>
        <p:nvSpPr>
          <p:cNvPr id="4" name="Header Placeholder 3"/>
          <p:cNvSpPr>
            <a:spLocks noGrp="1"/>
          </p:cNvSpPr>
          <p:nvPr>
            <p:ph type="hdr" sz="quarter" idx="10"/>
          </p:nvPr>
        </p:nvSpPr>
        <p:spPr/>
        <p:txBody>
          <a:bodyPr/>
          <a:lstStyle/>
          <a:p>
            <a:pPr>
              <a:defRPr/>
            </a:pPr>
            <a:r>
              <a:rPr lang="en-US"/>
              <a:t>Devising a CPD Curriculum for Family Practitioners using Curriculum Mapping </a:t>
            </a:r>
            <a:endParaRPr lang="en-US" dirty="0"/>
          </a:p>
        </p:txBody>
      </p:sp>
      <p:sp>
        <p:nvSpPr>
          <p:cNvPr id="5" name="Slide Number Placeholder 4"/>
          <p:cNvSpPr>
            <a:spLocks noGrp="1"/>
          </p:cNvSpPr>
          <p:nvPr>
            <p:ph type="sldNum" sz="quarter" idx="11"/>
          </p:nvPr>
        </p:nvSpPr>
        <p:spPr/>
        <p:txBody>
          <a:bodyPr/>
          <a:lstStyle/>
          <a:p>
            <a:fld id="{0BA96726-B0E5-5C4D-84CE-D53510198312}" type="slidenum">
              <a:rPr lang="en-US" smtClean="0"/>
              <a:pPr/>
              <a:t>49</a:t>
            </a:fld>
            <a:endParaRPr lang="en-US"/>
          </a:p>
        </p:txBody>
      </p:sp>
    </p:spTree>
    <p:extLst>
      <p:ext uri="{BB962C8B-B14F-4D97-AF65-F5344CB8AC3E}">
        <p14:creationId xmlns:p14="http://schemas.microsoft.com/office/powerpoint/2010/main" val="144891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latin typeface="Myriad Pro"/>
              </a:rPr>
              <a:t>For each session (title at top) identify which competency or CanMEDS role is/are being addressed</a:t>
            </a:r>
          </a:p>
          <a:p>
            <a:pPr marL="514350" indent="-514350">
              <a:buFont typeface="+mj-lt"/>
              <a:buAutoNum type="arabicPeriod"/>
            </a:pPr>
            <a:r>
              <a:rPr lang="en-US" dirty="0">
                <a:latin typeface="Myriad Pro"/>
              </a:rPr>
              <a:t>In order to determine this, examine each session’s learning objective (LO)</a:t>
            </a:r>
          </a:p>
          <a:p>
            <a:pPr marL="514350" indent="-514350">
              <a:buFont typeface="+mj-lt"/>
              <a:buAutoNum type="arabicPeriod"/>
            </a:pPr>
            <a:r>
              <a:rPr lang="en-US" dirty="0">
                <a:latin typeface="Myriad Pro"/>
              </a:rPr>
              <a:t>Determine which competency the LO aligns with. Indicate this with a “1” in the appropriate cell.  The cell turns pink when there is an entry. </a:t>
            </a:r>
          </a:p>
          <a:p>
            <a:endParaRPr lang="en-CA" dirty="0"/>
          </a:p>
        </p:txBody>
      </p:sp>
      <p:sp>
        <p:nvSpPr>
          <p:cNvPr id="4" name="Header Placeholder 3"/>
          <p:cNvSpPr>
            <a:spLocks noGrp="1"/>
          </p:cNvSpPr>
          <p:nvPr>
            <p:ph type="hdr" sz="quarter" idx="10"/>
          </p:nvPr>
        </p:nvSpPr>
        <p:spPr/>
        <p:txBody>
          <a:bodyPr/>
          <a:lstStyle/>
          <a:p>
            <a:pPr>
              <a:defRPr/>
            </a:pPr>
            <a:r>
              <a:rPr lang="en-US"/>
              <a:t>Devising a CPD Curriculum for Family Practitioners using Curriculum Mapping </a:t>
            </a:r>
            <a:endParaRPr lang="en-US" dirty="0"/>
          </a:p>
        </p:txBody>
      </p:sp>
      <p:sp>
        <p:nvSpPr>
          <p:cNvPr id="5" name="Slide Number Placeholder 4"/>
          <p:cNvSpPr>
            <a:spLocks noGrp="1"/>
          </p:cNvSpPr>
          <p:nvPr>
            <p:ph type="sldNum" sz="quarter" idx="11"/>
          </p:nvPr>
        </p:nvSpPr>
        <p:spPr/>
        <p:txBody>
          <a:bodyPr/>
          <a:lstStyle/>
          <a:p>
            <a:fld id="{0BA96726-B0E5-5C4D-84CE-D53510198312}" type="slidenum">
              <a:rPr lang="en-US" smtClean="0"/>
              <a:pPr/>
              <a:t>50</a:t>
            </a:fld>
            <a:endParaRPr lang="en-US"/>
          </a:p>
        </p:txBody>
      </p:sp>
    </p:spTree>
    <p:extLst>
      <p:ext uri="{BB962C8B-B14F-4D97-AF65-F5344CB8AC3E}">
        <p14:creationId xmlns:p14="http://schemas.microsoft.com/office/powerpoint/2010/main" val="268197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NEW: Specific maps have been designed for a theme over two or three years. Three of these have been shown to their respective planning committees. All reacted favourably to the maps – could see how these could be used in helping to select and develop content for future conferences.</a:t>
            </a:r>
          </a:p>
          <a:p>
            <a:r>
              <a:rPr lang="en-CA" dirty="0"/>
              <a:t>The “mapping” task: Planning committees (PCs) could pick up this duty – which would be acceptable in terms of time on task (mapping only one conference per year). It will also reinforce the usefulness of the mapping process, in producing an overview of their course offerings and competencies addressed for their particular theme or area of content.</a:t>
            </a:r>
          </a:p>
          <a:p>
            <a:endParaRPr lang="en-CA" dirty="0"/>
          </a:p>
        </p:txBody>
      </p:sp>
      <p:sp>
        <p:nvSpPr>
          <p:cNvPr id="4" name="Header Placeholder 3"/>
          <p:cNvSpPr>
            <a:spLocks noGrp="1"/>
          </p:cNvSpPr>
          <p:nvPr>
            <p:ph type="hdr" sz="quarter" idx="10"/>
          </p:nvPr>
        </p:nvSpPr>
        <p:spPr/>
        <p:txBody>
          <a:bodyPr/>
          <a:lstStyle/>
          <a:p>
            <a:pPr>
              <a:defRPr/>
            </a:pPr>
            <a:r>
              <a:rPr lang="en-US"/>
              <a:t>Devising a CPD Curriculum for Family Practitioners using Curriculum Mapping </a:t>
            </a:r>
            <a:endParaRPr lang="en-US" dirty="0"/>
          </a:p>
        </p:txBody>
      </p:sp>
      <p:sp>
        <p:nvSpPr>
          <p:cNvPr id="5" name="Slide Number Placeholder 4"/>
          <p:cNvSpPr>
            <a:spLocks noGrp="1"/>
          </p:cNvSpPr>
          <p:nvPr>
            <p:ph type="sldNum" sz="quarter" idx="11"/>
          </p:nvPr>
        </p:nvSpPr>
        <p:spPr/>
        <p:txBody>
          <a:bodyPr/>
          <a:lstStyle/>
          <a:p>
            <a:fld id="{0BA96726-B0E5-5C4D-84CE-D53510198312}" type="slidenum">
              <a:rPr lang="en-US" smtClean="0"/>
              <a:pPr/>
              <a:t>52</a:t>
            </a:fld>
            <a:endParaRPr lang="en-US"/>
          </a:p>
        </p:txBody>
      </p:sp>
    </p:spTree>
    <p:extLst>
      <p:ext uri="{BB962C8B-B14F-4D97-AF65-F5344CB8AC3E}">
        <p14:creationId xmlns:p14="http://schemas.microsoft.com/office/powerpoint/2010/main" val="72134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In analyzing the map, looking at blanks:</a:t>
            </a:r>
          </a:p>
          <a:p>
            <a:r>
              <a:rPr lang="en-US" sz="1200" dirty="0"/>
              <a:t>What is the status of the blank topics?</a:t>
            </a:r>
          </a:p>
          <a:p>
            <a:r>
              <a:rPr lang="en-US" sz="1200" dirty="0"/>
              <a:t>What is the health need? Is everything going well for a “blank” category – based on an objective, data-based health needs assessment:</a:t>
            </a:r>
          </a:p>
          <a:p>
            <a:r>
              <a:rPr lang="en-US" sz="1200" dirty="0"/>
              <a:t>Example – water safety. Not covered. How many drownings occur per year, what’s the data? Worthy of a session?</a:t>
            </a:r>
          </a:p>
          <a:p>
            <a:r>
              <a:rPr lang="en-US" sz="1200" dirty="0"/>
              <a:t>Example: Cardio: should it include end of life, palliative care?</a:t>
            </a:r>
          </a:p>
          <a:p>
            <a:endParaRPr lang="en-CA" dirty="0"/>
          </a:p>
        </p:txBody>
      </p:sp>
      <p:sp>
        <p:nvSpPr>
          <p:cNvPr id="4" name="Header Placeholder 3"/>
          <p:cNvSpPr>
            <a:spLocks noGrp="1"/>
          </p:cNvSpPr>
          <p:nvPr>
            <p:ph type="hdr" sz="quarter" idx="10"/>
          </p:nvPr>
        </p:nvSpPr>
        <p:spPr/>
        <p:txBody>
          <a:bodyPr/>
          <a:lstStyle/>
          <a:p>
            <a:pPr>
              <a:defRPr/>
            </a:pPr>
            <a:r>
              <a:rPr lang="en-US"/>
              <a:t>Devising a CPD Curriculum for Family Practitioners using Curriculum Mapping </a:t>
            </a:r>
            <a:endParaRPr lang="en-US" dirty="0"/>
          </a:p>
        </p:txBody>
      </p:sp>
      <p:sp>
        <p:nvSpPr>
          <p:cNvPr id="5" name="Slide Number Placeholder 4"/>
          <p:cNvSpPr>
            <a:spLocks noGrp="1"/>
          </p:cNvSpPr>
          <p:nvPr>
            <p:ph type="sldNum" sz="quarter" idx="11"/>
          </p:nvPr>
        </p:nvSpPr>
        <p:spPr/>
        <p:txBody>
          <a:bodyPr/>
          <a:lstStyle/>
          <a:p>
            <a:fld id="{0BA96726-B0E5-5C4D-84CE-D53510198312}" type="slidenum">
              <a:rPr lang="en-US" smtClean="0"/>
              <a:pPr/>
              <a:t>53</a:t>
            </a:fld>
            <a:endParaRPr lang="en-US"/>
          </a:p>
        </p:txBody>
      </p:sp>
    </p:spTree>
    <p:extLst>
      <p:ext uri="{BB962C8B-B14F-4D97-AF65-F5344CB8AC3E}">
        <p14:creationId xmlns:p14="http://schemas.microsoft.com/office/powerpoint/2010/main" val="3603314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69</a:t>
            </a:fld>
            <a:endParaRPr lang="en-US"/>
          </a:p>
        </p:txBody>
      </p:sp>
    </p:spTree>
    <p:extLst>
      <p:ext uri="{BB962C8B-B14F-4D97-AF65-F5344CB8AC3E}">
        <p14:creationId xmlns:p14="http://schemas.microsoft.com/office/powerpoint/2010/main" val="428541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70</a:t>
            </a:fld>
            <a:endParaRPr lang="en-US"/>
          </a:p>
        </p:txBody>
      </p:sp>
    </p:spTree>
    <p:extLst>
      <p:ext uri="{BB962C8B-B14F-4D97-AF65-F5344CB8AC3E}">
        <p14:creationId xmlns:p14="http://schemas.microsoft.com/office/powerpoint/2010/main" val="1717301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Aft>
                <a:spcPts val="1800"/>
              </a:spcAft>
              <a:buSzPct val="75000"/>
              <a:buFont typeface="Arial"/>
              <a:buNone/>
            </a:pPr>
            <a:r>
              <a:rPr lang="en-US" sz="1200" dirty="0">
                <a:solidFill>
                  <a:srgbClr val="807F83"/>
                </a:solidFill>
                <a:latin typeface="Arial"/>
                <a:cs typeface="Arial"/>
              </a:rPr>
              <a:t>Speakers notes:</a:t>
            </a:r>
          </a:p>
          <a:p>
            <a:pPr marL="0" indent="0">
              <a:spcAft>
                <a:spcPts val="1800"/>
              </a:spcAft>
              <a:buSzPct val="75000"/>
              <a:buFont typeface="Arial"/>
              <a:buNone/>
            </a:pPr>
            <a:endParaRPr lang="en-US" sz="1200" dirty="0">
              <a:solidFill>
                <a:srgbClr val="807F83"/>
              </a:solidFill>
              <a:latin typeface="Arial"/>
              <a:cs typeface="Arial"/>
            </a:endParaRPr>
          </a:p>
          <a:p>
            <a:pPr marL="0" indent="0">
              <a:spcAft>
                <a:spcPts val="1800"/>
              </a:spcAft>
              <a:buSzPct val="75000"/>
              <a:buFont typeface="Arial"/>
              <a:buNone/>
            </a:pPr>
            <a:r>
              <a:rPr lang="en-US" sz="1200" dirty="0">
                <a:solidFill>
                  <a:srgbClr val="807F83"/>
                </a:solidFill>
                <a:latin typeface="Arial"/>
                <a:cs typeface="Arial"/>
              </a:rPr>
              <a:t>Major goals</a:t>
            </a:r>
            <a:r>
              <a:rPr lang="en-US" sz="1200" baseline="0" dirty="0">
                <a:solidFill>
                  <a:srgbClr val="807F83"/>
                </a:solidFill>
                <a:latin typeface="Arial"/>
                <a:cs typeface="Arial"/>
              </a:rPr>
              <a:t> of this needs assessment project</a:t>
            </a:r>
            <a:endParaRPr lang="en-US" sz="1200" dirty="0">
              <a:solidFill>
                <a:srgbClr val="807F83"/>
              </a:solidFill>
              <a:latin typeface="Arial"/>
              <a:cs typeface="Arial"/>
            </a:endParaRPr>
          </a:p>
          <a:p>
            <a:pPr marL="0" indent="0">
              <a:spcAft>
                <a:spcPts val="1800"/>
              </a:spcAft>
              <a:buSzPct val="75000"/>
              <a:buFont typeface="Arial"/>
              <a:buNone/>
            </a:pPr>
            <a:endParaRPr lang="en-US" sz="1200" dirty="0">
              <a:solidFill>
                <a:srgbClr val="807F83"/>
              </a:solidFill>
              <a:latin typeface="Arial"/>
              <a:cs typeface="Arial"/>
            </a:endParaRPr>
          </a:p>
          <a:p>
            <a:pPr marL="171450" indent="-171450">
              <a:spcAft>
                <a:spcPts val="1800"/>
              </a:spcAft>
              <a:buSzPct val="75000"/>
              <a:buFont typeface="Arial" panose="020B0604020202020204" pitchFamily="34" charset="0"/>
              <a:buChar char="•"/>
            </a:pPr>
            <a:r>
              <a:rPr lang="en-US" sz="1200" dirty="0">
                <a:solidFill>
                  <a:srgbClr val="807F83"/>
                </a:solidFill>
                <a:latin typeface="Arial"/>
                <a:cs typeface="Arial"/>
              </a:rPr>
              <a:t>Identify priority learning objectives of faculty based on expert input and self-reported learner ability to prepare future internal CPD initiatives for a very diverse set of physicians in practice.</a:t>
            </a:r>
          </a:p>
          <a:p>
            <a:pPr marL="171450" indent="-171450">
              <a:spcAft>
                <a:spcPts val="1800"/>
              </a:spcAft>
              <a:buSzPct val="75000"/>
              <a:buFont typeface="Arial" panose="020B0604020202020204" pitchFamily="34" charset="0"/>
              <a:buChar char="•"/>
            </a:pPr>
            <a:r>
              <a:rPr lang="en-US" sz="1200" b="1" dirty="0">
                <a:solidFill>
                  <a:srgbClr val="807F83"/>
                </a:solidFill>
                <a:latin typeface="Arial"/>
                <a:cs typeface="Arial"/>
              </a:rPr>
              <a:t>Additionally </a:t>
            </a:r>
            <a:r>
              <a:rPr lang="en-US" sz="1200" dirty="0">
                <a:solidFill>
                  <a:srgbClr val="807F83"/>
                </a:solidFill>
                <a:latin typeface="Arial"/>
                <a:cs typeface="Arial"/>
              </a:rPr>
              <a:t>we will Prepare individualized learner reports for</a:t>
            </a:r>
            <a:r>
              <a:rPr lang="en-US" sz="1200" baseline="0" dirty="0">
                <a:solidFill>
                  <a:srgbClr val="807F83"/>
                </a:solidFill>
                <a:latin typeface="Arial"/>
                <a:cs typeface="Arial"/>
              </a:rPr>
              <a:t> all participants of the survey</a:t>
            </a:r>
            <a:r>
              <a:rPr lang="en-US" sz="1200" dirty="0">
                <a:solidFill>
                  <a:srgbClr val="807F83"/>
                </a:solidFill>
                <a:latin typeface="Arial"/>
                <a:cs typeface="Arial"/>
              </a:rPr>
              <a:t> focused on potential areas for educational opportunities, and areas of expertise based on both peer-to-peer and expert benchmark comparisons.</a:t>
            </a:r>
            <a:endParaRPr lang="en-US" sz="1400" dirty="0">
              <a:solidFill>
                <a:srgbClr val="807F83"/>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72</a:t>
            </a:fld>
            <a:endParaRPr lang="en-US"/>
          </a:p>
        </p:txBody>
      </p:sp>
    </p:spTree>
    <p:extLst>
      <p:ext uri="{BB962C8B-B14F-4D97-AF65-F5344CB8AC3E}">
        <p14:creationId xmlns:p14="http://schemas.microsoft.com/office/powerpoint/2010/main" val="249431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Speakers</a:t>
            </a:r>
            <a:r>
              <a:rPr lang="en-US" baseline="0" dirty="0"/>
              <a:t> notes (rough):</a:t>
            </a:r>
          </a:p>
          <a:p>
            <a:endParaRPr lang="en-US" dirty="0"/>
          </a:p>
          <a:p>
            <a:r>
              <a:rPr lang="en-US" dirty="0"/>
              <a:t>Phase 1: Discuss</a:t>
            </a:r>
            <a:r>
              <a:rPr lang="en-US" baseline="0" dirty="0"/>
              <a:t> (high-level) the gathering of input from the Ten Experts in regards to which topics they felt were relevant to the learning audience (Faculty in the department)</a:t>
            </a:r>
          </a:p>
          <a:p>
            <a:r>
              <a:rPr lang="en-US" baseline="0" dirty="0"/>
              <a:t>Phase 2: Delphi of experts (10 members), 2 rounds, allowed us to gather their expectations for faculty members.</a:t>
            </a:r>
          </a:p>
          <a:p>
            <a:r>
              <a:rPr lang="en-US" baseline="0" dirty="0"/>
              <a:t>Phase 3: </a:t>
            </a:r>
            <a:r>
              <a:rPr lang="en-US" baseline="0" dirty="0" err="1"/>
              <a:t>Qualtrics</a:t>
            </a:r>
            <a:r>
              <a:rPr lang="en-US" baseline="0" dirty="0"/>
              <a:t> survey, asking about personal ability, frequency of occurrence and potential educational benefit across the topics of interest.</a:t>
            </a:r>
          </a:p>
          <a:p>
            <a:r>
              <a:rPr lang="en-US" baseline="0" dirty="0"/>
              <a:t>Phase 4: The outputs from the project, topics, and personalized reports</a:t>
            </a:r>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73</a:t>
            </a:fld>
            <a:endParaRPr lang="en-US"/>
          </a:p>
        </p:txBody>
      </p:sp>
    </p:spTree>
    <p:extLst>
      <p:ext uri="{BB962C8B-B14F-4D97-AF65-F5344CB8AC3E}">
        <p14:creationId xmlns:p14="http://schemas.microsoft.com/office/powerpoint/2010/main" val="143151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 important component of this element is to provide for a balance of continuity and rotation of people in the leadership roles, e.g. limit the time that any director holds a leadership position to no more than three consecutive years. This allows the organization to benefit from the stability of leadership while having a pool of trained leaders and not creating people dependencies.</a:t>
            </a:r>
          </a:p>
        </p:txBody>
      </p:sp>
      <p:sp>
        <p:nvSpPr>
          <p:cNvPr id="4" name="Slide Number Placeholder 3"/>
          <p:cNvSpPr>
            <a:spLocks noGrp="1"/>
          </p:cNvSpPr>
          <p:nvPr>
            <p:ph type="sldNum" sz="quarter" idx="10"/>
          </p:nvPr>
        </p:nvSpPr>
        <p:spPr/>
        <p:txBody>
          <a:bodyPr/>
          <a:lstStyle/>
          <a:p>
            <a:fld id="{46AE18A4-768D-4F99-BEAA-BAC95904D2D1}" type="slidenum">
              <a:rPr lang="en-US" smtClean="0"/>
              <a:t>30</a:t>
            </a:fld>
            <a:endParaRPr lang="en-US"/>
          </a:p>
        </p:txBody>
      </p:sp>
    </p:spTree>
    <p:extLst>
      <p:ext uri="{BB962C8B-B14F-4D97-AF65-F5344CB8AC3E}">
        <p14:creationId xmlns:p14="http://schemas.microsoft.com/office/powerpoint/2010/main" val="2865145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Speakers notes: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807F83"/>
              </a:solidFill>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807F83"/>
                </a:solidFill>
                <a:latin typeface="Arial"/>
                <a:cs typeface="Arial"/>
              </a:rPr>
              <a:t>Slide</a:t>
            </a:r>
            <a:r>
              <a:rPr lang="en-US" sz="1200" i="1" baseline="0" dirty="0" smtClean="0">
                <a:solidFill>
                  <a:srgbClr val="807F83"/>
                </a:solidFill>
                <a:latin typeface="Arial"/>
                <a:cs typeface="Arial"/>
              </a:rPr>
              <a:t> is fairly self-explanatory.</a:t>
            </a:r>
            <a:endParaRPr lang="en-US" sz="1200" i="1" dirty="0" smtClean="0">
              <a:solidFill>
                <a:srgbClr val="807F83"/>
              </a:solidFill>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807F83"/>
              </a:solidFill>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807F83"/>
                </a:solidFill>
                <a:latin typeface="Arial"/>
                <a:cs typeface="Arial"/>
              </a:rPr>
              <a:t>[Rationale for the “night on call”]</a:t>
            </a:r>
            <a:endParaRPr lang="en-US" sz="1200" baseline="0" dirty="0" smtClean="0">
              <a:solidFill>
                <a:srgbClr val="807F83"/>
              </a:solidFill>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807F83"/>
              </a:solidFill>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807F83"/>
                </a:solidFill>
                <a:latin typeface="Arial"/>
                <a:cs typeface="Arial"/>
              </a:rPr>
              <a:t>Topics </a:t>
            </a:r>
            <a:r>
              <a:rPr lang="en-US" sz="1200" dirty="0">
                <a:solidFill>
                  <a:srgbClr val="807F83"/>
                </a:solidFill>
                <a:latin typeface="Arial"/>
                <a:cs typeface="Arial"/>
              </a:rPr>
              <a:t>were framed around “</a:t>
            </a:r>
            <a:r>
              <a:rPr lang="en-US" sz="1200" i="1" dirty="0">
                <a:solidFill>
                  <a:srgbClr val="807F83"/>
                </a:solidFill>
                <a:latin typeface="Arial"/>
                <a:cs typeface="Arial"/>
              </a:rPr>
              <a:t>A Night On-Call</a:t>
            </a:r>
            <a:r>
              <a:rPr lang="en-US" sz="1200" dirty="0">
                <a:solidFill>
                  <a:srgbClr val="807F83"/>
                </a:solidFill>
                <a:latin typeface="Arial"/>
                <a:cs typeface="Arial"/>
              </a:rPr>
              <a:t>” as </a:t>
            </a:r>
            <a:r>
              <a:rPr lang="en-US" sz="1200" dirty="0" smtClean="0">
                <a:solidFill>
                  <a:srgbClr val="807F83"/>
                </a:solidFill>
                <a:latin typeface="Arial"/>
                <a:cs typeface="Arial"/>
              </a:rPr>
              <a:t>the group desire</a:t>
            </a:r>
            <a:r>
              <a:rPr lang="en-US" sz="1200" baseline="0" dirty="0" smtClean="0">
                <a:solidFill>
                  <a:srgbClr val="807F83"/>
                </a:solidFill>
                <a:latin typeface="Arial"/>
                <a:cs typeface="Arial"/>
              </a:rPr>
              <a:t> to educator anesthesiologist who are required to be </a:t>
            </a:r>
            <a:r>
              <a:rPr lang="en-US" sz="1200" dirty="0" smtClean="0">
                <a:solidFill>
                  <a:srgbClr val="807F83"/>
                </a:solidFill>
                <a:latin typeface="Arial"/>
                <a:cs typeface="Arial"/>
              </a:rPr>
              <a:t>Specialists </a:t>
            </a:r>
            <a:r>
              <a:rPr lang="en-US" sz="1200" dirty="0">
                <a:solidFill>
                  <a:srgbClr val="807F83"/>
                </a:solidFill>
                <a:latin typeface="Arial"/>
                <a:cs typeface="Arial"/>
              </a:rPr>
              <a:t>by day</a:t>
            </a:r>
            <a:r>
              <a:rPr lang="en-US" sz="1200" dirty="0" smtClean="0">
                <a:solidFill>
                  <a:srgbClr val="807F83"/>
                </a:solidFill>
                <a:latin typeface="Arial"/>
                <a:cs typeface="Arial"/>
              </a:rPr>
              <a:t>, and </a:t>
            </a:r>
            <a:r>
              <a:rPr lang="en-US" sz="1200" dirty="0">
                <a:solidFill>
                  <a:srgbClr val="807F83"/>
                </a:solidFill>
                <a:latin typeface="Arial"/>
                <a:cs typeface="Arial"/>
              </a:rPr>
              <a:t>generalist by night. </a:t>
            </a:r>
            <a:r>
              <a:rPr lang="en-US" sz="1200" dirty="0" smtClean="0">
                <a:solidFill>
                  <a:srgbClr val="807F83"/>
                </a:solidFill>
                <a:latin typeface="Arial"/>
                <a:cs typeface="Arial"/>
              </a:rPr>
              <a:t>Wanted </a:t>
            </a:r>
            <a:r>
              <a:rPr lang="en-US" sz="1200" dirty="0">
                <a:solidFill>
                  <a:srgbClr val="807F83"/>
                </a:solidFill>
                <a:latin typeface="Arial"/>
                <a:cs typeface="Arial"/>
              </a:rPr>
              <a:t>to maintain the </a:t>
            </a:r>
            <a:r>
              <a:rPr lang="en-US" sz="1200" dirty="0" smtClean="0">
                <a:solidFill>
                  <a:srgbClr val="807F83"/>
                </a:solidFill>
                <a:latin typeface="Arial"/>
                <a:cs typeface="Arial"/>
              </a:rPr>
              <a:t>competencies </a:t>
            </a:r>
            <a:r>
              <a:rPr lang="en-US" sz="1200" dirty="0">
                <a:solidFill>
                  <a:srgbClr val="807F83"/>
                </a:solidFill>
                <a:latin typeface="Arial"/>
                <a:cs typeface="Arial"/>
              </a:rPr>
              <a:t>of what a generalist would </a:t>
            </a:r>
            <a:r>
              <a:rPr lang="en-US" sz="1200" dirty="0" smtClean="0">
                <a:solidFill>
                  <a:srgbClr val="807F83"/>
                </a:solidFill>
                <a:latin typeface="Arial"/>
                <a:cs typeface="Arial"/>
              </a:rPr>
              <a:t>require for department</a:t>
            </a:r>
            <a:r>
              <a:rPr lang="en-US" sz="1200" baseline="0" dirty="0" smtClean="0">
                <a:solidFill>
                  <a:srgbClr val="807F83"/>
                </a:solidFill>
                <a:latin typeface="Arial"/>
                <a:cs typeface="Arial"/>
              </a:rPr>
              <a:t>-wide educational priorities</a:t>
            </a:r>
            <a:r>
              <a:rPr lang="en-US" sz="1200" dirty="0" smtClean="0">
                <a:solidFill>
                  <a:srgbClr val="807F83"/>
                </a:solidFill>
                <a:latin typeface="Arial"/>
                <a:cs typeface="Arial"/>
              </a:rPr>
              <a:t>. </a:t>
            </a:r>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74</a:t>
            </a:fld>
            <a:endParaRPr lang="en-US"/>
          </a:p>
        </p:txBody>
      </p:sp>
    </p:spTree>
    <p:extLst>
      <p:ext uri="{BB962C8B-B14F-4D97-AF65-F5344CB8AC3E}">
        <p14:creationId xmlns:p14="http://schemas.microsoft.com/office/powerpoint/2010/main" val="1504880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i="1" dirty="0"/>
              <a:t>I chose to go with "desire to learn" instead of "Perceived Benefit" just because I felt like it's a more direct and easier to explain concept rather than going into the lengthy explanation of "We asked participants to rate on a </a:t>
            </a:r>
            <a:r>
              <a:rPr lang="en-US" i="1" dirty="0" err="1"/>
              <a:t>likert</a:t>
            </a:r>
            <a:r>
              <a:rPr lang="en-US" i="1" dirty="0"/>
              <a:t> scale "I would benefit if</a:t>
            </a:r>
            <a:r>
              <a:rPr lang="en-US" i="1" baseline="0" dirty="0"/>
              <a:t> </a:t>
            </a:r>
            <a:r>
              <a:rPr lang="en-US" i="1" dirty="0"/>
              <a:t>additional educational opportunities were made available.... “</a:t>
            </a:r>
          </a:p>
          <a:p>
            <a:pPr lvl="1"/>
            <a:endParaRPr lang="en-US" i="1" dirty="0"/>
          </a:p>
          <a:p>
            <a:pPr lvl="1"/>
            <a:r>
              <a:rPr lang="en-US" i="1" dirty="0"/>
              <a:t>This slide details</a:t>
            </a:r>
            <a:r>
              <a:rPr lang="en-US" i="1" baseline="0" dirty="0"/>
              <a:t> the survey methodologies, struggled cutting the slide content down as there was a lot of methodology across these two separate, yet, related surveys.</a:t>
            </a:r>
          </a:p>
          <a:p>
            <a:endParaRPr lang="en-US" dirty="0"/>
          </a:p>
          <a:p>
            <a:r>
              <a:rPr lang="en-US" dirty="0"/>
              <a:t>Speakers notes:</a:t>
            </a:r>
          </a:p>
          <a:p>
            <a:endParaRPr lang="en-US" i="1" baseline="0" dirty="0"/>
          </a:p>
          <a:p>
            <a:r>
              <a:rPr lang="en-US" i="0" baseline="0" dirty="0"/>
              <a:t>Methods for conducting both the expert and the learners’ surveys.</a:t>
            </a:r>
          </a:p>
          <a:p>
            <a:endParaRPr lang="en-US" i="0" baseline="0" dirty="0"/>
          </a:p>
          <a:p>
            <a:r>
              <a:rPr lang="en-US" i="0" baseline="0" dirty="0"/>
              <a:t>Comparing results between the expert group (rating how skillful the learners should be) and the learner audience (general faculty within the department; self-reporting on their ability for each of the topics) allowed for conclusions to be drawn on where the biggest educational gaps exist.</a:t>
            </a:r>
            <a:endParaRPr lang="en-US" b="1" i="0" dirty="0"/>
          </a:p>
        </p:txBody>
      </p:sp>
      <p:sp>
        <p:nvSpPr>
          <p:cNvPr id="4" name="Slide Number Placeholder 3"/>
          <p:cNvSpPr>
            <a:spLocks noGrp="1"/>
          </p:cNvSpPr>
          <p:nvPr>
            <p:ph type="sldNum" sz="quarter" idx="10"/>
          </p:nvPr>
        </p:nvSpPr>
        <p:spPr/>
        <p:txBody>
          <a:bodyPr/>
          <a:lstStyle/>
          <a:p>
            <a:fld id="{FADC7D68-8AC4-0440-B1C1-67A64591BBB7}" type="slidenum">
              <a:rPr lang="en-US" smtClean="0"/>
              <a:t>75</a:t>
            </a:fld>
            <a:endParaRPr lang="en-US"/>
          </a:p>
        </p:txBody>
      </p:sp>
    </p:spTree>
    <p:extLst>
      <p:ext uri="{BB962C8B-B14F-4D97-AF65-F5344CB8AC3E}">
        <p14:creationId xmlns:p14="http://schemas.microsoft.com/office/powerpoint/2010/main" val="2936732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Speakers</a:t>
            </a:r>
            <a:r>
              <a:rPr lang="en-US" baseline="0" dirty="0"/>
              <a:t> notes:</a:t>
            </a:r>
          </a:p>
          <a:p>
            <a:endParaRPr lang="en-US" baseline="0" dirty="0"/>
          </a:p>
          <a:p>
            <a:r>
              <a:rPr lang="en-US" i="1" baseline="0" dirty="0"/>
              <a:t>This slide is to give examples of what the surveys looked like – threw in a joke there for the audience members that are paying attention.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76</a:t>
            </a:fld>
            <a:endParaRPr lang="en-US"/>
          </a:p>
        </p:txBody>
      </p:sp>
    </p:spTree>
    <p:extLst>
      <p:ext uri="{BB962C8B-B14F-4D97-AF65-F5344CB8AC3E}">
        <p14:creationId xmlns:p14="http://schemas.microsoft.com/office/powerpoint/2010/main" val="2250988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b="1" dirty="0"/>
              <a:t>As this slide is animated, it’ll look</a:t>
            </a:r>
            <a:r>
              <a:rPr lang="en-US" b="1" baseline="0" dirty="0"/>
              <a:t> like a jumbled mess until your show it in presentation mode (slide show). Will make much more sense that way.</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0" i="1" baseline="0" dirty="0"/>
              <a:t>This slide displays the large “results” figure from across the entire surveyed group, independent from which sites they practice at. Animation allows for highlighting of the “top three”  topics without cluttering too much of the slide space.</a:t>
            </a:r>
          </a:p>
          <a:p>
            <a:endParaRPr lang="en-US" b="1" baseline="0" dirty="0"/>
          </a:p>
          <a:p>
            <a:r>
              <a:rPr lang="en-US" b="0" baseline="0" dirty="0"/>
              <a:t>Speakers notes:</a:t>
            </a:r>
          </a:p>
          <a:p>
            <a:endParaRPr lang="en-US" b="0" i="1" baseline="0" dirty="0"/>
          </a:p>
          <a:p>
            <a:r>
              <a:rPr lang="en-US" b="0" i="0" baseline="0" dirty="0"/>
              <a:t>Displayed here are the outcomes from our study, on the horizontal axis are average learner-based rankings for how desired additional education on the topic of interest was. Whereas the vertical axis displays the difference between the expert expectation, and the average learner self-reported ability – or as we like to call it the “Gap Score”. A few topics seemed to stray into the top right quadrant, meaning they were highly desired, and the learners were generally not meeting the expected score set out by the expert group. These topics are what we would deem of the “highest priority”.</a:t>
            </a:r>
          </a:p>
          <a:p>
            <a:endParaRPr lang="en-US" b="0" i="0" baseline="0" dirty="0"/>
          </a:p>
          <a:p>
            <a:r>
              <a:rPr lang="en-US" b="0" i="0" baseline="0" dirty="0"/>
              <a:t>To give some examples we’ve highlighted topic #7, 8 and 13.</a:t>
            </a:r>
          </a:p>
          <a:p>
            <a:endParaRPr lang="en-US" b="0" i="0" baseline="0" dirty="0"/>
          </a:p>
          <a:p>
            <a:r>
              <a:rPr lang="en-US" b="0" i="0" baseline="0" dirty="0"/>
              <a:t>Additionally other interesting findings included:</a:t>
            </a:r>
          </a:p>
          <a:p>
            <a:r>
              <a:rPr lang="en-US" b="0" i="0" baseline="0" dirty="0"/>
              <a:t>	</a:t>
            </a:r>
            <a:r>
              <a:rPr lang="en-US" b="0" i="0" baseline="0" dirty="0" smtClean="0"/>
              <a:t>Obstetrical topics seemed to rank fairly low in terms of desirability, and in perceived gaps, meaning that the learners ability scores (on average) exceeded the values that the expert group suggested as the target. This could be due to the current educational efforts in the area being both sufficient, and effective for those surveyed.</a:t>
            </a:r>
            <a:endParaRPr lang="en-US" b="0" i="0" baseline="0" dirty="0"/>
          </a:p>
          <a:p>
            <a:r>
              <a:rPr lang="en-US" b="0" i="0" baseline="0" dirty="0"/>
              <a:t>	</a:t>
            </a:r>
            <a:r>
              <a:rPr lang="en-US" b="0" i="0" baseline="0" dirty="0" smtClean="0"/>
              <a:t>The </a:t>
            </a:r>
            <a:r>
              <a:rPr lang="en-US" b="0" i="0" baseline="0" dirty="0"/>
              <a:t>heavy emphasis on desire to learn more on topics that are well suited to a simulation-based educational style (I.E. Emergency room situations)</a:t>
            </a:r>
            <a:endParaRPr lang="en-US" b="0" i="1" baseline="0" dirty="0"/>
          </a:p>
          <a:p>
            <a:endParaRPr lang="en-US" b="0" i="0" dirty="0"/>
          </a:p>
        </p:txBody>
      </p:sp>
      <p:sp>
        <p:nvSpPr>
          <p:cNvPr id="4" name="Slide Number Placeholder 3"/>
          <p:cNvSpPr>
            <a:spLocks noGrp="1"/>
          </p:cNvSpPr>
          <p:nvPr>
            <p:ph type="sldNum" sz="quarter" idx="10"/>
          </p:nvPr>
        </p:nvSpPr>
        <p:spPr/>
        <p:txBody>
          <a:bodyPr/>
          <a:lstStyle/>
          <a:p>
            <a:fld id="{FADC7D68-8AC4-0440-B1C1-67A64591BBB7}" type="slidenum">
              <a:rPr lang="en-US" smtClean="0"/>
              <a:t>77</a:t>
            </a:fld>
            <a:endParaRPr lang="en-US"/>
          </a:p>
        </p:txBody>
      </p:sp>
    </p:spTree>
    <p:extLst>
      <p:ext uri="{BB962C8B-B14F-4D97-AF65-F5344CB8AC3E}">
        <p14:creationId xmlns:p14="http://schemas.microsoft.com/office/powerpoint/2010/main" val="3598604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Speakers</a:t>
            </a:r>
            <a:r>
              <a:rPr lang="en-US" baseline="0" dirty="0"/>
              <a:t> notes:</a:t>
            </a:r>
          </a:p>
          <a:p>
            <a:endParaRPr lang="en-US" baseline="0" dirty="0"/>
          </a:p>
          <a:p>
            <a:r>
              <a:rPr lang="en-US" baseline="0" dirty="0" smtClean="0"/>
              <a:t>The results from this project are slated to aid In  the development of educational strategies for the department for anesthesia &amp; perioperative Medicine, to target topics which are of the highest priority.</a:t>
            </a:r>
          </a:p>
          <a:p>
            <a:endParaRPr lang="en-US" baseline="0" dirty="0" smtClean="0"/>
          </a:p>
          <a:p>
            <a:r>
              <a:rPr lang="en-US" baseline="0" dirty="0" smtClean="0"/>
              <a:t>As this project </a:t>
            </a:r>
            <a:r>
              <a:rPr lang="en-US" baseline="0" dirty="0"/>
              <a:t>still is in it’s final Phase – </a:t>
            </a:r>
            <a:r>
              <a:rPr lang="en-US" baseline="0" dirty="0" smtClean="0"/>
              <a:t>we still need to </a:t>
            </a:r>
            <a:r>
              <a:rPr lang="en-US" baseline="0" dirty="0"/>
              <a:t>send out the learner’s individualized reports to help them better to aim their CPD efforts toward areas that they didn’t quite meet the mark</a:t>
            </a:r>
            <a:r>
              <a:rPr lang="en-US" baseline="0" dirty="0" smtClean="0"/>
              <a:t>. Comparing learners to their peers and the benchmarks set by the expert Delphi will help to highlight which areas should be of focus for those potential learners.</a:t>
            </a:r>
            <a:endParaRPr lang="en-US" baseline="0" dirty="0"/>
          </a:p>
          <a:p>
            <a:endParaRPr lang="en-US" baseline="0" dirty="0"/>
          </a:p>
          <a:p>
            <a:r>
              <a:rPr lang="en-US" baseline="0" dirty="0"/>
              <a:t>Finally, we hope to conduct more of these projects with other departments in </a:t>
            </a:r>
            <a:r>
              <a:rPr lang="en-US" baseline="0" dirty="0" err="1"/>
              <a:t>Schulich</a:t>
            </a:r>
            <a:r>
              <a:rPr lang="en-US" baseline="0" dirty="0"/>
              <a:t> as we feel they have significant benefit added in directing education and focusing it in upon areas where funding would see optimal educational success.</a:t>
            </a:r>
          </a:p>
        </p:txBody>
      </p:sp>
      <p:sp>
        <p:nvSpPr>
          <p:cNvPr id="4" name="Slide Number Placeholder 3"/>
          <p:cNvSpPr>
            <a:spLocks noGrp="1"/>
          </p:cNvSpPr>
          <p:nvPr>
            <p:ph type="sldNum" sz="quarter" idx="10"/>
          </p:nvPr>
        </p:nvSpPr>
        <p:spPr/>
        <p:txBody>
          <a:bodyPr/>
          <a:lstStyle/>
          <a:p>
            <a:fld id="{FADC7D68-8AC4-0440-B1C1-67A64591BBB7}" type="slidenum">
              <a:rPr lang="en-US" smtClean="0"/>
              <a:t>78</a:t>
            </a:fld>
            <a:endParaRPr lang="en-US"/>
          </a:p>
        </p:txBody>
      </p:sp>
    </p:spTree>
    <p:extLst>
      <p:ext uri="{BB962C8B-B14F-4D97-AF65-F5344CB8AC3E}">
        <p14:creationId xmlns:p14="http://schemas.microsoft.com/office/powerpoint/2010/main" val="1784417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79</a:t>
            </a:fld>
            <a:endParaRPr lang="en-US"/>
          </a:p>
        </p:txBody>
      </p:sp>
    </p:spTree>
    <p:extLst>
      <p:ext uri="{BB962C8B-B14F-4D97-AF65-F5344CB8AC3E}">
        <p14:creationId xmlns:p14="http://schemas.microsoft.com/office/powerpoint/2010/main" val="1431516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80</a:t>
            </a:fld>
            <a:endParaRPr lang="en-US"/>
          </a:p>
        </p:txBody>
      </p:sp>
    </p:spTree>
    <p:extLst>
      <p:ext uri="{BB962C8B-B14F-4D97-AF65-F5344CB8AC3E}">
        <p14:creationId xmlns:p14="http://schemas.microsoft.com/office/powerpoint/2010/main" val="428541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Nominations and Election – Do they have a personal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en-US" sz="1200" b="1" dirty="0"/>
              <a:t>1. Know the Competencies and Attributes of the Board</a:t>
            </a:r>
          </a:p>
          <a:p>
            <a:pPr marL="800100" lvl="1" indent="-342900">
              <a:buFont typeface="Arial" panose="020B0604020202020204" pitchFamily="34" charset="0"/>
              <a:buChar char="•"/>
            </a:pPr>
            <a:r>
              <a:rPr lang="en-US" sz="1200" dirty="0"/>
              <a:t>This requires a review of the mission, vision and strategic objectives of the organization, as well as the key issues and risks that the organization will need to face over the next few years. Take into consideration the skills and experiences that may be leaving the Board due to Directors who are stepping down.   </a:t>
            </a:r>
          </a:p>
          <a:p>
            <a:r>
              <a:rPr lang="en-US" sz="1200" b="1" dirty="0"/>
              <a:t>2. Nominations and Election </a:t>
            </a:r>
          </a:p>
          <a:p>
            <a:pPr marL="800100" lvl="1" indent="-342900">
              <a:buFont typeface="Arial" panose="020B0604020202020204" pitchFamily="34" charset="0"/>
              <a:buChar char="•"/>
            </a:pPr>
            <a:r>
              <a:rPr lang="en-US" sz="1200" dirty="0"/>
              <a:t>involves recruiting nominees to fill the gaps. It is important that any individual who is going to stand for election has the commitment and capacity to serve the organization… and ability to serve in the best interests of the organization and not for the individuals or groups of self-interest. </a:t>
            </a:r>
          </a:p>
          <a:p>
            <a:r>
              <a:rPr lang="en-US" sz="1200" b="1" dirty="0"/>
              <a:t>3. Director Orientation and Ongoing Director Development  </a:t>
            </a:r>
          </a:p>
          <a:p>
            <a:pPr marL="800100" lvl="1" indent="-342900">
              <a:buFont typeface="Arial" panose="020B0604020202020204" pitchFamily="34" charset="0"/>
              <a:buChar char="•"/>
            </a:pPr>
            <a:r>
              <a:rPr lang="en-US" sz="1200" dirty="0"/>
              <a:t>Directors need to be oriented to the organization in terms of its business, its strategic plan, the governance duties, protocols and expectations. Do you have a Board Welcome Package? </a:t>
            </a:r>
          </a:p>
          <a:p>
            <a:r>
              <a:rPr lang="en-US" sz="1200" b="1" dirty="0"/>
              <a:t>4. Develop Board leaders</a:t>
            </a:r>
          </a:p>
          <a:p>
            <a:pPr marL="800100" lvl="1" indent="-342900">
              <a:buFont typeface="Arial" panose="020B0604020202020204" pitchFamily="34" charset="0"/>
              <a:buChar char="•"/>
            </a:pPr>
            <a:r>
              <a:rPr lang="en-US" sz="1200" dirty="0"/>
              <a:t>The Board needs to be clear on the responsibilities of the President, President-Elect (VP) and Committee Chairs/Members-at-large.</a:t>
            </a:r>
          </a:p>
          <a:p>
            <a:pPr marL="800100" lvl="1" indent="-342900">
              <a:buFont typeface="Arial" panose="020B0604020202020204" pitchFamily="34" charset="0"/>
              <a:buChar char="•"/>
            </a:pPr>
            <a:r>
              <a:rPr lang="en-US" sz="1200" dirty="0"/>
              <a:t>Assign a Director to a Committee Chair role, allows opportunity to demonstrate their leadership style within the organization. </a:t>
            </a:r>
          </a:p>
          <a:p>
            <a:pPr marL="1257300" lvl="2" indent="-342900">
              <a:buFont typeface="Arial" panose="020B0604020202020204" pitchFamily="34" charset="0"/>
              <a:buChar char="•"/>
            </a:pPr>
            <a:r>
              <a:rPr lang="en-US" sz="1200" dirty="0"/>
              <a:t>Provide opportunity for the organization to benefit from experience of different Directors as leaders </a:t>
            </a:r>
          </a:p>
          <a:p>
            <a:pPr marL="1257300" lvl="2" indent="-342900">
              <a:buFont typeface="Arial" panose="020B0604020202020204" pitchFamily="34" charset="0"/>
              <a:buChar char="•"/>
            </a:pPr>
            <a:r>
              <a:rPr lang="en-US" sz="1200" dirty="0"/>
              <a:t>Provide opportunity for Directors to experience different roles on the Board for personal development </a:t>
            </a:r>
          </a:p>
          <a:p>
            <a:pPr marL="1257300" lvl="2" indent="-342900">
              <a:buFont typeface="Arial" panose="020B0604020202020204" pitchFamily="34" charset="0"/>
              <a:buChar char="•"/>
            </a:pPr>
            <a:r>
              <a:rPr lang="en-US" sz="1200" dirty="0"/>
              <a:t>Provide succession planning for the Board leadership role and provide opportunity for fellow Directors to observe Directors in Committee leadership roles prior to being considered for the Board leadership role. </a:t>
            </a:r>
          </a:p>
          <a:p>
            <a:pPr marL="1257300" lvl="2" indent="-342900">
              <a:buFont typeface="Arial" panose="020B0604020202020204" pitchFamily="34" charset="0"/>
              <a:buChar char="•"/>
            </a:pPr>
            <a:r>
              <a:rPr lang="en-US" sz="1200" dirty="0"/>
              <a:t>Provide a balance of continuity and rotation of people in the leadership roles, e.g. limit the time that any director holds a leadership position to no more than three consecutive years. This allows the organization to benefit from the stability of leadership while having a pool of trained leaders and not creating people dependencies.  </a:t>
            </a:r>
          </a:p>
          <a:p>
            <a:r>
              <a:rPr lang="en-US" sz="1200" b="1" dirty="0"/>
              <a:t>5. Board Assessment and Director Assessment</a:t>
            </a:r>
          </a:p>
          <a:p>
            <a:pPr marL="800100" lvl="1" indent="-342900">
              <a:buFont typeface="Arial" panose="020B0604020202020204" pitchFamily="34" charset="0"/>
              <a:buChar char="•"/>
            </a:pPr>
            <a:r>
              <a:rPr lang="en-US" sz="1200" dirty="0"/>
              <a:t>provide feedback to Directors on how effective they are in contributing to the governance of the organization</a:t>
            </a:r>
          </a:p>
          <a:p>
            <a:pPr marL="800100" lvl="1" indent="-342900">
              <a:buFont typeface="Arial" panose="020B0604020202020204" pitchFamily="34" charset="0"/>
              <a:buChar char="•"/>
            </a:pPr>
            <a:r>
              <a:rPr lang="en-US" sz="1200" dirty="0"/>
              <a:t>identify where its practices need improvement to achieve overall governance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en-US" sz="1200" dirty="0"/>
              <a:t/>
            </a:r>
            <a:br>
              <a:rPr lang="en-US" sz="1200" dirty="0"/>
            </a:br>
            <a:endParaRPr lang="en-US" sz="1200" dirty="0"/>
          </a:p>
          <a:p>
            <a:r>
              <a:rPr lang="en-US" sz="1200" dirty="0"/>
              <a:t>This process can identify those Directors who should be encouraged to stand for re-election and those Directors who are not contributing at the level needed. The follow up to a non-contributing Director can be an agreed action plan for the Director to improve his/her performance or to depart from the Board to allow room to bring in someone who has the ability and capacity to serve. </a:t>
            </a:r>
          </a:p>
          <a:p>
            <a:r>
              <a:rPr lang="en-US" sz="1200" dirty="0"/>
              <a:t> </a:t>
            </a:r>
          </a:p>
        </p:txBody>
      </p:sp>
      <p:sp>
        <p:nvSpPr>
          <p:cNvPr id="4" name="Slide Number Placeholder 3"/>
          <p:cNvSpPr>
            <a:spLocks noGrp="1"/>
          </p:cNvSpPr>
          <p:nvPr>
            <p:ph type="sldNum" sz="quarter" idx="10"/>
          </p:nvPr>
        </p:nvSpPr>
        <p:spPr/>
        <p:txBody>
          <a:bodyPr/>
          <a:lstStyle/>
          <a:p>
            <a:fld id="{46AE18A4-768D-4F99-BEAA-BAC95904D2D1}" type="slidenum">
              <a:rPr lang="en-US" smtClean="0"/>
              <a:t>32</a:t>
            </a:fld>
            <a:endParaRPr lang="en-US"/>
          </a:p>
        </p:txBody>
      </p:sp>
    </p:spTree>
    <p:extLst>
      <p:ext uri="{BB962C8B-B14F-4D97-AF65-F5344CB8AC3E}">
        <p14:creationId xmlns:p14="http://schemas.microsoft.com/office/powerpoint/2010/main" val="222762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Nominations and Election – Do they have a personal agenda?  Must have a stable secretariat.  Use the example of CAPMR when Mike stepped down from the Presidency.</a:t>
            </a:r>
          </a:p>
          <a:p>
            <a:r>
              <a:rPr lang="en-US" sz="1200" dirty="0"/>
              <a:t/>
            </a:r>
            <a:br>
              <a:rPr lang="en-US" sz="1200" dirty="0"/>
            </a:br>
            <a:endParaRPr lang="en-US" sz="1200" dirty="0"/>
          </a:p>
          <a:p>
            <a:r>
              <a:rPr lang="en-US" sz="1200" dirty="0"/>
              <a:t>This process can identify those Directors who should be encouraged to stand for re-election and those Directors who are not contributing at the level needed. The follow up to a non-contributing Director can be an agreed action plan for the Director to improve his/her performance or to depart from the Board to allow room to bring in someone who has the ability and capacity to serve. </a:t>
            </a:r>
          </a:p>
          <a:p>
            <a:r>
              <a:rPr lang="en-US" sz="1200" dirty="0"/>
              <a:t> </a:t>
            </a:r>
          </a:p>
        </p:txBody>
      </p:sp>
      <p:sp>
        <p:nvSpPr>
          <p:cNvPr id="4" name="Slide Number Placeholder 3"/>
          <p:cNvSpPr>
            <a:spLocks noGrp="1"/>
          </p:cNvSpPr>
          <p:nvPr>
            <p:ph type="sldNum" sz="quarter" idx="10"/>
          </p:nvPr>
        </p:nvSpPr>
        <p:spPr/>
        <p:txBody>
          <a:bodyPr/>
          <a:lstStyle/>
          <a:p>
            <a:fld id="{46AE18A4-768D-4F99-BEAA-BAC95904D2D1}" type="slidenum">
              <a:rPr lang="en-US" smtClean="0"/>
              <a:t>33</a:t>
            </a:fld>
            <a:endParaRPr lang="en-US"/>
          </a:p>
        </p:txBody>
      </p:sp>
    </p:spTree>
    <p:extLst>
      <p:ext uri="{BB962C8B-B14F-4D97-AF65-F5344CB8AC3E}">
        <p14:creationId xmlns:p14="http://schemas.microsoft.com/office/powerpoint/2010/main" val="286375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 important component of this element is to provide for a balance of continuity and rotation of people in the leadership roles, e.g. limit the time that any director holds a leadership position to no more than three consecutive years. This allows the organization to benefit from the stability of leadership while having a pool of trained leaders and not creating people dependencies.</a:t>
            </a:r>
          </a:p>
        </p:txBody>
      </p:sp>
      <p:sp>
        <p:nvSpPr>
          <p:cNvPr id="4" name="Slide Number Placeholder 3"/>
          <p:cNvSpPr>
            <a:spLocks noGrp="1"/>
          </p:cNvSpPr>
          <p:nvPr>
            <p:ph type="sldNum" sz="quarter" idx="10"/>
          </p:nvPr>
        </p:nvSpPr>
        <p:spPr/>
        <p:txBody>
          <a:bodyPr/>
          <a:lstStyle/>
          <a:p>
            <a:fld id="{46AE18A4-768D-4F99-BEAA-BAC95904D2D1}" type="slidenum">
              <a:rPr lang="en-US" smtClean="0"/>
              <a:t>34</a:t>
            </a:fld>
            <a:endParaRPr lang="en-US"/>
          </a:p>
        </p:txBody>
      </p:sp>
    </p:spTree>
    <p:extLst>
      <p:ext uri="{BB962C8B-B14F-4D97-AF65-F5344CB8AC3E}">
        <p14:creationId xmlns:p14="http://schemas.microsoft.com/office/powerpoint/2010/main" val="367431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buNone/>
              <a:defRPr/>
            </a:pPr>
            <a:r>
              <a:rPr lang="en-CA" sz="1600" dirty="0" smtClean="0">
                <a:ea typeface="ＭＳ Ｐゴシック" charset="-128"/>
                <a:cs typeface="Whitney Semibold"/>
              </a:rPr>
              <a:t>CMA Policy</a:t>
            </a:r>
            <a:r>
              <a:rPr lang="en-CA" sz="1200" dirty="0" smtClean="0">
                <a:ea typeface="ＭＳ Ｐゴシック" charset="-128"/>
                <a:cs typeface="Whitney Semibold"/>
              </a:rPr>
              <a:t>: </a:t>
            </a:r>
          </a:p>
          <a:p>
            <a:pPr marL="285750" indent="-285750">
              <a:lnSpc>
                <a:spcPct val="114000"/>
              </a:lnSpc>
              <a:buFont typeface="Arial"/>
              <a:buChar char="•"/>
              <a:defRPr/>
            </a:pPr>
            <a:r>
              <a:rPr lang="en-CA" sz="1200" dirty="0" smtClean="0">
                <a:ea typeface="ＭＳ Ｐゴシック" charset="-128"/>
                <a:cs typeface="Whitney Semibold"/>
              </a:rPr>
              <a:t>CPD addresses the educational needs of physicians to improve patient care</a:t>
            </a:r>
          </a:p>
          <a:p>
            <a:pPr marL="0" indent="0">
              <a:lnSpc>
                <a:spcPct val="114000"/>
              </a:lnSpc>
              <a:buNone/>
              <a:defRPr/>
            </a:pPr>
            <a:r>
              <a:rPr lang="en-CA" sz="1600" dirty="0" smtClean="0"/>
              <a:t>National Standard</a:t>
            </a:r>
            <a:r>
              <a:rPr lang="en-CA" sz="1200" dirty="0" smtClean="0"/>
              <a:t>:</a:t>
            </a:r>
          </a:p>
          <a:p>
            <a:pPr marL="285750" indent="-285750">
              <a:lnSpc>
                <a:spcPct val="114000"/>
              </a:lnSpc>
              <a:buFont typeface="Arial"/>
              <a:buChar char="•"/>
              <a:defRPr/>
            </a:pPr>
            <a:r>
              <a:rPr lang="en-CA" sz="1200" dirty="0" smtClean="0"/>
              <a:t>S</a:t>
            </a:r>
            <a:r>
              <a:rPr lang="en-US" sz="1200" dirty="0" smtClean="0"/>
              <a:t>afeguards high-quality CPD from commercial influence</a:t>
            </a:r>
          </a:p>
          <a:p>
            <a:pPr marL="285750" indent="-285750">
              <a:lnSpc>
                <a:spcPct val="114000"/>
              </a:lnSpc>
              <a:buFont typeface="Arial"/>
              <a:buChar char="•"/>
              <a:defRPr/>
            </a:pPr>
            <a:r>
              <a:rPr lang="en-US" sz="1200" i="1" dirty="0" smtClean="0"/>
              <a:t>Element 2.4</a:t>
            </a:r>
            <a:r>
              <a:rPr lang="en-US" sz="1200" dirty="0" smtClean="0"/>
              <a:t>: SPCs must “have a process in place to deal with instances where CPD activities are not in compliance with the National Standard.”</a:t>
            </a:r>
          </a:p>
          <a:p>
            <a:pPr marL="285750" indent="-285750">
              <a:lnSpc>
                <a:spcPct val="114000"/>
              </a:lnSpc>
              <a:buFont typeface="Arial"/>
              <a:buChar char="•"/>
              <a:defRPr/>
            </a:pPr>
            <a:endParaRPr lang="en-US" sz="1200" b="1" dirty="0" smtClean="0"/>
          </a:p>
          <a:p>
            <a:pPr marL="0" indent="0">
              <a:lnSpc>
                <a:spcPct val="114000"/>
              </a:lnSpc>
              <a:buFont typeface="Arial"/>
              <a:buNone/>
              <a:defRPr/>
            </a:pPr>
            <a:r>
              <a:rPr lang="en-US" sz="1200" b="1" dirty="0" smtClean="0"/>
              <a:t>What’s</a:t>
            </a:r>
            <a:r>
              <a:rPr lang="en-US" sz="1200" b="1" baseline="0" dirty="0" smtClean="0"/>
              <a:t> changed: </a:t>
            </a:r>
            <a:r>
              <a:rPr lang="en-US" sz="1200" b="1" dirty="0" smtClean="0"/>
              <a:t>Previously,</a:t>
            </a:r>
            <a:r>
              <a:rPr lang="en-US" sz="1200" b="1" baseline="0" dirty="0" smtClean="0"/>
              <a:t> the SPC was charged with managing non-compliance in terms of only certain elements such as conflict of interest</a:t>
            </a:r>
            <a:endParaRPr lang="en-US" sz="1200" b="1" dirty="0" smtClean="0"/>
          </a:p>
          <a:p>
            <a:endParaRPr lang="en-US" baseline="0" dirty="0" smtClean="0"/>
          </a:p>
        </p:txBody>
      </p:sp>
      <p:sp>
        <p:nvSpPr>
          <p:cNvPr id="4" name="Slide Number Placeholder 3"/>
          <p:cNvSpPr>
            <a:spLocks noGrp="1"/>
          </p:cNvSpPr>
          <p:nvPr>
            <p:ph type="sldNum" sz="quarter" idx="10"/>
          </p:nvPr>
        </p:nvSpPr>
        <p:spPr/>
        <p:txBody>
          <a:bodyPr/>
          <a:lstStyle/>
          <a:p>
            <a:fld id="{7188C55F-811F-482F-9075-D1F55E9B4FA8}" type="slidenum">
              <a:rPr lang="en-US" smtClean="0"/>
              <a:t>39</a:t>
            </a:fld>
            <a:endParaRPr lang="en-US" dirty="0"/>
          </a:p>
        </p:txBody>
      </p:sp>
    </p:spTree>
    <p:extLst>
      <p:ext uri="{BB962C8B-B14F-4D97-AF65-F5344CB8AC3E}">
        <p14:creationId xmlns:p14="http://schemas.microsoft.com/office/powerpoint/2010/main" val="163178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These procedures are for the CPD activities that UBC CPD that has direct involvement in terms of development, provision and/or accreditation. </a:t>
            </a:r>
          </a:p>
          <a:p>
            <a:endParaRPr lang="en-US" dirty="0"/>
          </a:p>
        </p:txBody>
      </p:sp>
      <p:sp>
        <p:nvSpPr>
          <p:cNvPr id="4" name="Slide Number Placeholder 3"/>
          <p:cNvSpPr>
            <a:spLocks noGrp="1"/>
          </p:cNvSpPr>
          <p:nvPr>
            <p:ph type="sldNum" sz="quarter" idx="10"/>
          </p:nvPr>
        </p:nvSpPr>
        <p:spPr/>
        <p:txBody>
          <a:bodyPr/>
          <a:lstStyle/>
          <a:p>
            <a:fld id="{7188C55F-811F-482F-9075-D1F55E9B4FA8}" type="slidenum">
              <a:rPr lang="en-US" smtClean="0"/>
              <a:t>40</a:t>
            </a:fld>
            <a:endParaRPr lang="en-US" dirty="0"/>
          </a:p>
        </p:txBody>
      </p:sp>
    </p:spTree>
    <p:extLst>
      <p:ext uri="{BB962C8B-B14F-4D97-AF65-F5344CB8AC3E}">
        <p14:creationId xmlns:p14="http://schemas.microsoft.com/office/powerpoint/2010/main" val="391907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4000"/>
              </a:lnSpc>
              <a:buFont typeface="Arial"/>
              <a:buChar char="•"/>
              <a:defRPr/>
            </a:pPr>
            <a:r>
              <a:rPr lang="en-US" sz="1200" dirty="0" smtClean="0">
                <a:ea typeface="ＭＳ Ｐゴシック" charset="-128"/>
                <a:cs typeface="Whitney Semibold"/>
              </a:rPr>
              <a:t>Developed by the UBC CPD Accreditation Office and reviewed by in a consultative process by UBC Committees, CFPC and the Royal College in order to receive feedback during development.</a:t>
            </a:r>
          </a:p>
          <a:p>
            <a:pPr marL="285750" indent="-285750">
              <a:lnSpc>
                <a:spcPct val="114000"/>
              </a:lnSpc>
              <a:buFont typeface="Arial"/>
              <a:buChar char="•"/>
              <a:defRPr/>
            </a:pPr>
            <a:endParaRPr lang="en-US" sz="1200" dirty="0" smtClean="0">
              <a:ea typeface="ＭＳ Ｐゴシック" charset="-128"/>
              <a:cs typeface="Whitney Semibold"/>
            </a:endParaRPr>
          </a:p>
          <a:p>
            <a:pPr marL="285750" indent="-285750">
              <a:lnSpc>
                <a:spcPct val="114000"/>
              </a:lnSpc>
              <a:buFont typeface="Arial"/>
              <a:buChar char="•"/>
              <a:defRPr/>
            </a:pPr>
            <a:r>
              <a:rPr lang="en-US" sz="1200" dirty="0" smtClean="0">
                <a:ea typeface="ＭＳ Ｐゴシック" charset="-128"/>
                <a:cs typeface="Whitney Semibold"/>
              </a:rPr>
              <a:t>Developed for UBC CPD to have a formal procedures in place for our CPD activities, and as a guide for the SPCs with whom we collaborate.</a:t>
            </a:r>
          </a:p>
          <a:p>
            <a:endParaRPr lang="en-US" dirty="0"/>
          </a:p>
        </p:txBody>
      </p:sp>
      <p:sp>
        <p:nvSpPr>
          <p:cNvPr id="4" name="Slide Number Placeholder 3"/>
          <p:cNvSpPr>
            <a:spLocks noGrp="1"/>
          </p:cNvSpPr>
          <p:nvPr>
            <p:ph type="sldNum" sz="quarter" idx="10"/>
          </p:nvPr>
        </p:nvSpPr>
        <p:spPr/>
        <p:txBody>
          <a:bodyPr/>
          <a:lstStyle/>
          <a:p>
            <a:fld id="{7188C55F-811F-482F-9075-D1F55E9B4FA8}" type="slidenum">
              <a:rPr lang="en-US" smtClean="0"/>
              <a:t>41</a:t>
            </a:fld>
            <a:endParaRPr lang="en-US" dirty="0"/>
          </a:p>
        </p:txBody>
      </p:sp>
    </p:spTree>
    <p:extLst>
      <p:ext uri="{BB962C8B-B14F-4D97-AF65-F5344CB8AC3E}">
        <p14:creationId xmlns:p14="http://schemas.microsoft.com/office/powerpoint/2010/main" val="63543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t>EMPHASIS: The Non-compliance procedure is in place to deal with instances that require escalation of response. Normally an educational intervention will suffice.</a:t>
            </a:r>
          </a:p>
          <a:p>
            <a:pPr marL="0" indent="0">
              <a:buNone/>
            </a:pPr>
            <a:endParaRPr lang="en-US" sz="1200" b="1" dirty="0" smtClean="0"/>
          </a:p>
          <a:p>
            <a:pPr marL="594360" indent="-171450">
              <a:buFont typeface="Arial" panose="020B0604020202020204" pitchFamily="34" charset="0"/>
              <a:buChar char="•"/>
            </a:pPr>
            <a:r>
              <a:rPr lang="en-US" sz="1200" b="1" dirty="0" smtClean="0"/>
              <a:t>When UBC FoM </a:t>
            </a:r>
            <a:r>
              <a:rPr lang="en-US" sz="1200" b="1" dirty="0" err="1" smtClean="0"/>
              <a:t>Dept</a:t>
            </a:r>
            <a:r>
              <a:rPr lang="en-US" sz="1200" b="1" dirty="0" smtClean="0"/>
              <a:t> is the physician organization, </a:t>
            </a:r>
            <a:r>
              <a:rPr lang="en-US" sz="1200" b="0" dirty="0" smtClean="0"/>
              <a:t>the Department Head and possibly the Dean’s Office are notified</a:t>
            </a:r>
          </a:p>
          <a:p>
            <a:pPr marL="594360" indent="-171450">
              <a:buFont typeface="Arial" panose="020B0604020202020204" pitchFamily="34" charset="0"/>
              <a:buChar char="•"/>
            </a:pPr>
            <a:endParaRPr lang="en-US" sz="1200" b="1" dirty="0" smtClean="0"/>
          </a:p>
          <a:p>
            <a:pPr marL="594360" indent="-171450">
              <a:buFont typeface="Arial" panose="020B0604020202020204" pitchFamily="34" charset="0"/>
              <a:buChar char="•"/>
            </a:pPr>
            <a:r>
              <a:rPr lang="en-US" sz="1200" b="1" dirty="0" smtClean="0"/>
              <a:t>When the physician organization is not UBC FoM</a:t>
            </a:r>
            <a:r>
              <a:rPr lang="en-US" sz="1200" b="0" dirty="0" smtClean="0"/>
              <a:t>, report is to that organization's governing body</a:t>
            </a:r>
          </a:p>
          <a:p>
            <a:pPr marL="0" indent="0">
              <a:buNone/>
            </a:pPr>
            <a:endParaRPr lang="en-US" dirty="0" smtClean="0"/>
          </a:p>
          <a:p>
            <a:pPr marL="0" indent="0">
              <a:buNone/>
            </a:pPr>
            <a:endParaRPr lang="en-US" b="1" smtClean="0"/>
          </a:p>
          <a:p>
            <a:pPr marL="0" indent="0">
              <a:buNone/>
            </a:pPr>
            <a:endParaRPr lang="en-US" dirty="0"/>
          </a:p>
        </p:txBody>
      </p:sp>
      <p:sp>
        <p:nvSpPr>
          <p:cNvPr id="4" name="Slide Number Placeholder 3"/>
          <p:cNvSpPr>
            <a:spLocks noGrp="1"/>
          </p:cNvSpPr>
          <p:nvPr>
            <p:ph type="sldNum" sz="quarter" idx="10"/>
          </p:nvPr>
        </p:nvSpPr>
        <p:spPr/>
        <p:txBody>
          <a:bodyPr/>
          <a:lstStyle/>
          <a:p>
            <a:fld id="{7188C55F-811F-482F-9075-D1F55E9B4FA8}" type="slidenum">
              <a:rPr lang="en-US" smtClean="0"/>
              <a:t>43</a:t>
            </a:fld>
            <a:endParaRPr lang="en-US" dirty="0"/>
          </a:p>
        </p:txBody>
      </p:sp>
    </p:spTree>
    <p:extLst>
      <p:ext uri="{BB962C8B-B14F-4D97-AF65-F5344CB8AC3E}">
        <p14:creationId xmlns:p14="http://schemas.microsoft.com/office/powerpoint/2010/main" val="314037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dirty="0"/>
          </a:p>
        </p:txBody>
      </p:sp>
      <p:sp>
        <p:nvSpPr>
          <p:cNvPr id="8" name="Rectangle 7"/>
          <p:cNvSpPr/>
          <p:nvPr/>
        </p:nvSpPr>
        <p:spPr>
          <a:xfrm>
            <a:off x="-3175" y="5826051"/>
            <a:ext cx="12209864" cy="812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BCBC265F-2884-465B-8D14-92FE65EA1A87}"/>
              </a:ext>
            </a:extLst>
          </p:cNvPr>
          <p:cNvSpPr/>
          <p:nvPr userDrawn="1"/>
        </p:nvSpPr>
        <p:spPr>
          <a:xfrm>
            <a:off x="-3176" y="5894431"/>
            <a:ext cx="12209864" cy="963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dirty="0"/>
          </a:p>
        </p:txBody>
      </p:sp>
      <p:sp>
        <p:nvSpPr>
          <p:cNvPr id="4" name="Title 3">
            <a:extLst>
              <a:ext uri="{FF2B5EF4-FFF2-40B4-BE49-F238E27FC236}">
                <a16:creationId xmlns:a16="http://schemas.microsoft.com/office/drawing/2014/main" xmlns="" id="{38CB55C2-DF5F-4DF8-B148-413C2E4F705A}"/>
              </a:ext>
            </a:extLst>
          </p:cNvPr>
          <p:cNvSpPr>
            <a:spLocks noGrp="1"/>
          </p:cNvSpPr>
          <p:nvPr>
            <p:ph type="title"/>
          </p:nvPr>
        </p:nvSpPr>
        <p:spPr>
          <a:xfrm>
            <a:off x="1068387" y="4026156"/>
            <a:ext cx="10058400" cy="1450757"/>
          </a:xfrm>
        </p:spPr>
        <p:txBody>
          <a:bodyPr/>
          <a:lstStyle>
            <a:lvl1pPr algn="ctr">
              <a:defRPr/>
            </a:lvl1pPr>
          </a:lstStyle>
          <a:p>
            <a:r>
              <a:rPr lang="en-US" dirty="0"/>
              <a:t>Click to edit Master title style</a:t>
            </a:r>
            <a:endParaRPr lang="en-CA" dirty="0"/>
          </a:p>
        </p:txBody>
      </p:sp>
      <p:sp>
        <p:nvSpPr>
          <p:cNvPr id="3" name="Subtitle 2"/>
          <p:cNvSpPr>
            <a:spLocks noGrp="1"/>
          </p:cNvSpPr>
          <p:nvPr>
            <p:ph type="subTitle" idx="1" hasCustomPrompt="1"/>
          </p:nvPr>
        </p:nvSpPr>
        <p:spPr>
          <a:xfrm>
            <a:off x="1062037" y="5644339"/>
            <a:ext cx="10058400" cy="1143000"/>
          </a:xfrm>
        </p:spPr>
        <p:txBody>
          <a:bodyPr lIns="91440" rIns="91440">
            <a:normAutofit/>
          </a:bodyPr>
          <a:lstStyle>
            <a:lvl1pPr marL="0" indent="0" algn="r">
              <a:buNone/>
              <a:defRPr sz="2000" cap="none" spc="200" baseline="0">
                <a:solidFill>
                  <a:schemeClr val="tx2"/>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a:extLst>
              <a:ext uri="{FF2B5EF4-FFF2-40B4-BE49-F238E27FC236}">
                <a16:creationId xmlns:a16="http://schemas.microsoft.com/office/drawing/2014/main" xmlns="" id="{F2EE11C7-384C-4304-80A0-9B1483AB4FB5}"/>
              </a:ext>
            </a:extLst>
          </p:cNvPr>
          <p:cNvSpPr>
            <a:spLocks noGrp="1"/>
          </p:cNvSpPr>
          <p:nvPr>
            <p:ph type="ftr" sz="quarter" idx="10"/>
          </p:nvPr>
        </p:nvSpPr>
        <p:spPr/>
        <p:txBody>
          <a:bodyPr/>
          <a:lstStyle/>
          <a:p>
            <a:r>
              <a:rPr lang="en-US"/>
              <a:t>Hilton Mississauga/Meadowvale    •    10th National CPD Accreditation Conference    •     October 1-2, 2018</a:t>
            </a:r>
            <a:endParaRPr lang="en-US" dirty="0"/>
          </a:p>
        </p:txBody>
      </p:sp>
    </p:spTree>
    <p:extLst>
      <p:ext uri="{BB962C8B-B14F-4D97-AF65-F5344CB8AC3E}">
        <p14:creationId xmlns:p14="http://schemas.microsoft.com/office/powerpoint/2010/main" val="370506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3">
            <a:extLst>
              <a:ext uri="{FF2B5EF4-FFF2-40B4-BE49-F238E27FC236}">
                <a16:creationId xmlns:a16="http://schemas.microsoft.com/office/drawing/2014/main" xmlns="" id="{5835C805-87C5-4F08-879A-3EB2A1C0AB66}"/>
              </a:ext>
            </a:extLst>
          </p:cNvPr>
          <p:cNvSpPr>
            <a:spLocks noGrp="1"/>
          </p:cNvSpPr>
          <p:nvPr>
            <p:ph type="ftr" sz="quarter" idx="3"/>
          </p:nvPr>
        </p:nvSpPr>
        <p:spPr>
          <a:xfrm>
            <a:off x="2636881" y="6464401"/>
            <a:ext cx="6993256" cy="329998"/>
          </a:xfrm>
          <a:prstGeom prst="rect">
            <a:avLst/>
          </a:prstGeom>
        </p:spPr>
        <p:txBody>
          <a:bodyPr/>
          <a:lstStyle>
            <a:lvl1pPr>
              <a:defRPr sz="1200">
                <a:solidFill>
                  <a:schemeClr val="bg1"/>
                </a:solidFill>
              </a:defRPr>
            </a:lvl1pPr>
          </a:lstStyle>
          <a:p>
            <a:r>
              <a:rPr lang="en-US" dirty="0"/>
              <a:t>Hilton Mississauga/Meadowvale    •    10th National CPD Accreditation Conference    •     October 1-2, 2018</a:t>
            </a:r>
          </a:p>
        </p:txBody>
      </p:sp>
      <p:cxnSp>
        <p:nvCxnSpPr>
          <p:cNvPr id="5" name="Straight Connector 4">
            <a:extLst>
              <a:ext uri="{FF2B5EF4-FFF2-40B4-BE49-F238E27FC236}">
                <a16:creationId xmlns:a16="http://schemas.microsoft.com/office/drawing/2014/main" xmlns="" id="{8F4EDA46-34F8-4965-89F4-2BE472E794FB}"/>
              </a:ext>
            </a:extLst>
          </p:cNvPr>
          <p:cNvCxnSpPr/>
          <p:nvPr userDrawn="1"/>
        </p:nvCxnSpPr>
        <p:spPr>
          <a:xfrm>
            <a:off x="1158240" y="174011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47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3">
            <a:extLst>
              <a:ext uri="{FF2B5EF4-FFF2-40B4-BE49-F238E27FC236}">
                <a16:creationId xmlns:a16="http://schemas.microsoft.com/office/drawing/2014/main" xmlns="" id="{0E593DEF-BA75-43FF-BE5A-D176A447BA12}"/>
              </a:ext>
            </a:extLst>
          </p:cNvPr>
          <p:cNvSpPr>
            <a:spLocks noGrp="1"/>
          </p:cNvSpPr>
          <p:nvPr>
            <p:ph type="ftr" sz="quarter" idx="3"/>
          </p:nvPr>
        </p:nvSpPr>
        <p:spPr>
          <a:xfrm>
            <a:off x="2636881" y="6464401"/>
            <a:ext cx="6993256" cy="329998"/>
          </a:xfrm>
          <a:prstGeom prst="rect">
            <a:avLst/>
          </a:prstGeom>
        </p:spPr>
        <p:txBody>
          <a:bodyPr/>
          <a:lstStyle>
            <a:lvl1pPr>
              <a:defRPr sz="1200">
                <a:solidFill>
                  <a:schemeClr val="bg1"/>
                </a:solidFill>
              </a:defRPr>
            </a:lvl1p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3203991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Images">
    <p:spTree>
      <p:nvGrpSpPr>
        <p:cNvPr id="1" name=""/>
        <p:cNvGrpSpPr/>
        <p:nvPr/>
      </p:nvGrpSpPr>
      <p:grpSpPr>
        <a:xfrm>
          <a:off x="0" y="0"/>
          <a:ext cx="0" cy="0"/>
          <a:chOff x="0" y="0"/>
          <a:chExt cx="0" cy="0"/>
        </a:xfrm>
      </p:grpSpPr>
      <p:sp>
        <p:nvSpPr>
          <p:cNvPr id="21" name="Picture Placeholder 7">
            <a:extLst>
              <a:ext uri="{FF2B5EF4-FFF2-40B4-BE49-F238E27FC236}">
                <a16:creationId xmlns="" xmlns:a16="http://schemas.microsoft.com/office/drawing/2014/main" id="{41B7CDEE-2644-4D36-95CB-1F92049E7FF7}"/>
              </a:ext>
            </a:extLst>
          </p:cNvPr>
          <p:cNvSpPr>
            <a:spLocks noGrp="1"/>
          </p:cNvSpPr>
          <p:nvPr>
            <p:ph type="pic" sz="quarter" idx="13"/>
          </p:nvPr>
        </p:nvSpPr>
        <p:spPr>
          <a:xfrm>
            <a:off x="458724" y="457200"/>
            <a:ext cx="11274552" cy="5943600"/>
          </a:xfrm>
        </p:spPr>
        <p:txBody>
          <a:bodyPr anchor="ctr" anchorCtr="0">
            <a:noAutofit/>
          </a:bodyPr>
          <a:lstStyle>
            <a:lvl1pPr marL="0" indent="0" algn="ctr">
              <a:buNone/>
              <a:defRPr/>
            </a:lvl1pPr>
          </a:lstStyle>
          <a:p>
            <a:r>
              <a:rPr lang="en-US"/>
              <a:t>Click icon to add picture</a:t>
            </a:r>
            <a:endParaRPr lang="ru-RU" dirty="0"/>
          </a:p>
        </p:txBody>
      </p:sp>
      <p:sp>
        <p:nvSpPr>
          <p:cNvPr id="9" name="Picture Placeholder 14">
            <a:extLst>
              <a:ext uri="{FF2B5EF4-FFF2-40B4-BE49-F238E27FC236}">
                <a16:creationId xmlns="" xmlns:a16="http://schemas.microsoft.com/office/drawing/2014/main" id="{4DF168AC-530C-4094-8F5F-FCF3FFDC1E3B}"/>
              </a:ext>
            </a:extLst>
          </p:cNvPr>
          <p:cNvSpPr>
            <a:spLocks noGrp="1"/>
          </p:cNvSpPr>
          <p:nvPr>
            <p:ph type="pic" sz="quarter" idx="14"/>
          </p:nvPr>
        </p:nvSpPr>
        <p:spPr>
          <a:xfrm>
            <a:off x="907903" y="4991383"/>
            <a:ext cx="1463040" cy="987552"/>
          </a:xfrm>
        </p:spPr>
        <p:txBody>
          <a:bodyPr anchor="ctr" anchorCtr="0">
            <a:noAutofit/>
          </a:bodyPr>
          <a:lstStyle>
            <a:lvl1pPr marL="0" indent="0" algn="ctr">
              <a:buNone/>
              <a:defRPr sz="1400"/>
            </a:lvl1pPr>
          </a:lstStyle>
          <a:p>
            <a:r>
              <a:rPr lang="en-US"/>
              <a:t>Click icon to add picture</a:t>
            </a:r>
            <a:endParaRPr lang="ru-RU" dirty="0"/>
          </a:p>
        </p:txBody>
      </p:sp>
      <p:sp>
        <p:nvSpPr>
          <p:cNvPr id="18" name="Text Placeholder 14">
            <a:extLst>
              <a:ext uri="{FF2B5EF4-FFF2-40B4-BE49-F238E27FC236}">
                <a16:creationId xmlns="" xmlns:a16="http://schemas.microsoft.com/office/drawing/2014/main" id="{8373CC7F-8644-430C-90D9-B903ED9F612A}"/>
              </a:ext>
            </a:extLst>
          </p:cNvPr>
          <p:cNvSpPr>
            <a:spLocks noGrp="1"/>
          </p:cNvSpPr>
          <p:nvPr>
            <p:ph type="body" sz="quarter" idx="15"/>
          </p:nvPr>
        </p:nvSpPr>
        <p:spPr>
          <a:xfrm>
            <a:off x="458788" y="2028825"/>
            <a:ext cx="4727575"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a:t>Edit Master text styles</a:t>
            </a:r>
          </a:p>
        </p:txBody>
      </p:sp>
      <p:sp>
        <p:nvSpPr>
          <p:cNvPr id="20" name="Title 19">
            <a:extLst>
              <a:ext uri="{FF2B5EF4-FFF2-40B4-BE49-F238E27FC236}">
                <a16:creationId xmlns=""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1737340663"/>
      </p:ext>
    </p:extLst>
  </p:cSld>
  <p:clrMapOvr>
    <a:masterClrMapping/>
  </p:clrMapOvr>
  <p:extLst mod="1">
    <p:ext uri="{DCECCB84-F9BA-43D5-87BE-67443E8EF086}">
      <p15:sldGuideLst xmlns="" xmlns:p15="http://schemas.microsoft.com/office/powerpoint/2012/main">
        <p15:guide id="4" orient="horz" pos="5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xmlns="" id="{DB676D41-6E0F-47DC-8CFE-A8DCB4B37806}"/>
              </a:ext>
            </a:extLst>
          </p:cNvPr>
          <p:cNvSpPr>
            <a:spLocks noGrp="1"/>
          </p:cNvSpPr>
          <p:nvPr>
            <p:ph type="ftr" sz="quarter" idx="3"/>
          </p:nvPr>
        </p:nvSpPr>
        <p:spPr>
          <a:xfrm>
            <a:off x="2636881" y="6464401"/>
            <a:ext cx="6993256" cy="329998"/>
          </a:xfrm>
          <a:prstGeom prst="rect">
            <a:avLst/>
          </a:prstGeom>
        </p:spPr>
        <p:txBody>
          <a:bodyPr/>
          <a:lstStyle>
            <a:lvl1pPr>
              <a:defRPr sz="1200">
                <a:solidFill>
                  <a:schemeClr val="bg1"/>
                </a:solidFill>
              </a:defRPr>
            </a:lvl1pPr>
          </a:lstStyle>
          <a:p>
            <a:r>
              <a:rPr lang="en-US" dirty="0"/>
              <a:t>Hilton Mississauga/Meadowvale    •    10th National CPD Accreditation Conference    •     October 1-2, 2018</a:t>
            </a:r>
          </a:p>
        </p:txBody>
      </p:sp>
      <p:cxnSp>
        <p:nvCxnSpPr>
          <p:cNvPr id="5" name="Straight Connector 4">
            <a:extLst>
              <a:ext uri="{FF2B5EF4-FFF2-40B4-BE49-F238E27FC236}">
                <a16:creationId xmlns:a16="http://schemas.microsoft.com/office/drawing/2014/main" xmlns="" id="{47530307-453A-4832-9CD9-486B5F831592}"/>
              </a:ext>
            </a:extLst>
          </p:cNvPr>
          <p:cNvCxnSpPr/>
          <p:nvPr userDrawn="1"/>
        </p:nvCxnSpPr>
        <p:spPr>
          <a:xfrm>
            <a:off x="1207658" y="1743415"/>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16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75000"/>
                    <a:lumOff val="25000"/>
                  </a:schemeClr>
                </a:solidFill>
              </a:defRPr>
            </a:lvl1pPr>
          </a:lstStyle>
          <a:p>
            <a:r>
              <a:rPr lang="en-US" dirty="0"/>
              <a:t>Click to edit Master 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xmlns="" id="{8B1CDB65-F8BC-493E-AA57-9641366C18F0}"/>
              </a:ext>
            </a:extLst>
          </p:cNvPr>
          <p:cNvSpPr>
            <a:spLocks noGrp="1"/>
          </p:cNvSpPr>
          <p:nvPr>
            <p:ph type="ftr" sz="quarter" idx="3"/>
          </p:nvPr>
        </p:nvSpPr>
        <p:spPr>
          <a:xfrm>
            <a:off x="2636881" y="6464401"/>
            <a:ext cx="6993256" cy="329998"/>
          </a:xfrm>
          <a:prstGeom prst="rect">
            <a:avLst/>
          </a:prstGeom>
        </p:spPr>
        <p:txBody>
          <a:bodyPr/>
          <a:lstStyle>
            <a:lvl1pPr>
              <a:defRPr sz="1200">
                <a:solidFill>
                  <a:schemeClr val="bg1"/>
                </a:solidFill>
              </a:defRPr>
            </a:lvl1pPr>
          </a:lstStyle>
          <a:p>
            <a:r>
              <a:rPr lang="en-US" dirty="0"/>
              <a:t>Hilton Mississauga/Meadowvale    •    10th National CPD Accreditation Conference    •     October 1-2, 2018</a:t>
            </a:r>
          </a:p>
        </p:txBody>
      </p:sp>
      <p:sp>
        <p:nvSpPr>
          <p:cNvPr id="10" name="Subtitle 2">
            <a:extLst>
              <a:ext uri="{FF2B5EF4-FFF2-40B4-BE49-F238E27FC236}">
                <a16:creationId xmlns:a16="http://schemas.microsoft.com/office/drawing/2014/main" xmlns="" id="{B275BB7B-5C22-4541-AAE0-1608B31A6CF5}"/>
              </a:ext>
            </a:extLst>
          </p:cNvPr>
          <p:cNvSpPr>
            <a:spLocks noGrp="1"/>
          </p:cNvSpPr>
          <p:nvPr>
            <p:ph type="subTitle" idx="1" hasCustomPrompt="1"/>
          </p:nvPr>
        </p:nvSpPr>
        <p:spPr>
          <a:xfrm>
            <a:off x="1097280" y="4407002"/>
            <a:ext cx="10058400" cy="1143000"/>
          </a:xfrm>
        </p:spPr>
        <p:txBody>
          <a:bodyPr lIns="91440" rIns="91440">
            <a:normAutofit/>
          </a:bodyPr>
          <a:lstStyle>
            <a:lvl1pPr marL="0" indent="0" algn="r">
              <a:buNone/>
              <a:defRPr sz="2000" cap="none" spc="200" baseline="0">
                <a:solidFill>
                  <a:schemeClr val="tx2"/>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118634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3">
            <a:extLst>
              <a:ext uri="{FF2B5EF4-FFF2-40B4-BE49-F238E27FC236}">
                <a16:creationId xmlns:a16="http://schemas.microsoft.com/office/drawing/2014/main" xmlns="" id="{545DC502-D401-4749-A411-2DD0E81FAB51}"/>
              </a:ext>
            </a:extLst>
          </p:cNvPr>
          <p:cNvSpPr>
            <a:spLocks noGrp="1"/>
          </p:cNvSpPr>
          <p:nvPr>
            <p:ph type="ftr" sz="quarter" idx="3"/>
          </p:nvPr>
        </p:nvSpPr>
        <p:spPr>
          <a:xfrm>
            <a:off x="2636881" y="6464401"/>
            <a:ext cx="6993256" cy="329998"/>
          </a:xfrm>
          <a:prstGeom prst="rect">
            <a:avLst/>
          </a:prstGeom>
        </p:spPr>
        <p:txBody>
          <a:bodyPr/>
          <a:lstStyle>
            <a:lvl1pPr>
              <a:defRPr sz="1200">
                <a:solidFill>
                  <a:schemeClr val="bg1"/>
                </a:solidFill>
              </a:defRPr>
            </a:lvl1pPr>
          </a:lstStyle>
          <a:p>
            <a:r>
              <a:rPr lang="en-US" dirty="0"/>
              <a:t>Hilton Mississauga/Meadowvale    •    10th National CPD Accreditation Conference    •     October 1-2, 2018</a:t>
            </a:r>
          </a:p>
        </p:txBody>
      </p:sp>
      <p:cxnSp>
        <p:nvCxnSpPr>
          <p:cNvPr id="7" name="Straight Connector 6">
            <a:extLst>
              <a:ext uri="{FF2B5EF4-FFF2-40B4-BE49-F238E27FC236}">
                <a16:creationId xmlns:a16="http://schemas.microsoft.com/office/drawing/2014/main" xmlns="" id="{B173BF23-FFB6-4FAD-B5FA-D8F7A0B34905}"/>
              </a:ext>
            </a:extLst>
          </p:cNvPr>
          <p:cNvCxnSpPr/>
          <p:nvPr userDrawn="1"/>
        </p:nvCxnSpPr>
        <p:spPr>
          <a:xfrm>
            <a:off x="1207658" y="1743417"/>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82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3">
            <a:extLst>
              <a:ext uri="{FF2B5EF4-FFF2-40B4-BE49-F238E27FC236}">
                <a16:creationId xmlns:a16="http://schemas.microsoft.com/office/drawing/2014/main" xmlns="" id="{2BC3E490-0F84-4C0E-8344-0C4390811207}"/>
              </a:ext>
            </a:extLst>
          </p:cNvPr>
          <p:cNvSpPr>
            <a:spLocks noGrp="1"/>
          </p:cNvSpPr>
          <p:nvPr>
            <p:ph type="ftr" sz="quarter" idx="10"/>
          </p:nvPr>
        </p:nvSpPr>
        <p:spPr>
          <a:xfrm>
            <a:off x="2636881" y="6464401"/>
            <a:ext cx="6993256" cy="329998"/>
          </a:xfrm>
          <a:prstGeom prst="rect">
            <a:avLst/>
          </a:prstGeom>
        </p:spPr>
        <p:txBody>
          <a:bodyPr/>
          <a:lstStyle>
            <a:lvl1pPr>
              <a:defRPr sz="1200">
                <a:solidFill>
                  <a:schemeClr val="bg1"/>
                </a:solidFill>
              </a:defRPr>
            </a:lvl1pPr>
          </a:lstStyle>
          <a:p>
            <a:r>
              <a:rPr lang="en-US" dirty="0"/>
              <a:t>Hilton Mississauga/Meadowvale    •    10th National CPD Accreditation Conference    •     October 1-2, 2018</a:t>
            </a:r>
          </a:p>
        </p:txBody>
      </p:sp>
      <p:cxnSp>
        <p:nvCxnSpPr>
          <p:cNvPr id="9" name="Straight Connector 8">
            <a:extLst>
              <a:ext uri="{FF2B5EF4-FFF2-40B4-BE49-F238E27FC236}">
                <a16:creationId xmlns:a16="http://schemas.microsoft.com/office/drawing/2014/main" xmlns="" id="{F3C533C7-9CC3-405F-B0D8-90A69B954444}"/>
              </a:ext>
            </a:extLst>
          </p:cNvPr>
          <p:cNvCxnSpPr/>
          <p:nvPr userDrawn="1"/>
        </p:nvCxnSpPr>
        <p:spPr>
          <a:xfrm>
            <a:off x="1207658" y="1743415"/>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31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xmlns="" id="{2AFEABEE-E684-4F87-A86B-9157024B4C55}"/>
              </a:ext>
            </a:extLst>
          </p:cNvPr>
          <p:cNvSpPr>
            <a:spLocks noGrp="1"/>
          </p:cNvSpPr>
          <p:nvPr>
            <p:ph type="ftr" sz="quarter" idx="3"/>
          </p:nvPr>
        </p:nvSpPr>
        <p:spPr>
          <a:xfrm>
            <a:off x="2636881" y="6464401"/>
            <a:ext cx="6993256" cy="329998"/>
          </a:xfrm>
          <a:prstGeom prst="rect">
            <a:avLst/>
          </a:prstGeom>
        </p:spPr>
        <p:txBody>
          <a:bodyPr/>
          <a:lstStyle>
            <a:lvl1pPr>
              <a:defRPr sz="1200">
                <a:solidFill>
                  <a:schemeClr val="bg1"/>
                </a:solidFill>
              </a:defRPr>
            </a:lvl1pPr>
          </a:lstStyle>
          <a:p>
            <a:r>
              <a:rPr lang="en-US" dirty="0"/>
              <a:t>Hilton Mississauga/Meadowvale    •    10th National CPD Accreditation Conference    •     October 1-2, 2018</a:t>
            </a:r>
          </a:p>
        </p:txBody>
      </p:sp>
      <p:cxnSp>
        <p:nvCxnSpPr>
          <p:cNvPr id="5" name="Straight Connector 4">
            <a:extLst>
              <a:ext uri="{FF2B5EF4-FFF2-40B4-BE49-F238E27FC236}">
                <a16:creationId xmlns:a16="http://schemas.microsoft.com/office/drawing/2014/main" xmlns="" id="{956845A9-E511-4098-9057-FBDC8E4A1173}"/>
              </a:ext>
            </a:extLst>
          </p:cNvPr>
          <p:cNvCxnSpPr/>
          <p:nvPr userDrawn="1"/>
        </p:nvCxnSpPr>
        <p:spPr>
          <a:xfrm>
            <a:off x="1207658" y="1743415"/>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49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ooter Placeholder 3">
            <a:extLst>
              <a:ext uri="{FF2B5EF4-FFF2-40B4-BE49-F238E27FC236}">
                <a16:creationId xmlns:a16="http://schemas.microsoft.com/office/drawing/2014/main" xmlns="" id="{A5F6BFA0-984C-4B2D-8E86-4F036320BE9C}"/>
              </a:ext>
            </a:extLst>
          </p:cNvPr>
          <p:cNvSpPr>
            <a:spLocks noGrp="1"/>
          </p:cNvSpPr>
          <p:nvPr>
            <p:ph type="ftr" sz="quarter" idx="3"/>
          </p:nvPr>
        </p:nvSpPr>
        <p:spPr>
          <a:xfrm>
            <a:off x="2636881" y="6464401"/>
            <a:ext cx="6993256" cy="329998"/>
          </a:xfrm>
          <a:prstGeom prst="rect">
            <a:avLst/>
          </a:prstGeom>
        </p:spPr>
        <p:txBody>
          <a:bodyPr/>
          <a:lstStyle>
            <a:lvl1pPr>
              <a:defRPr sz="1200">
                <a:solidFill>
                  <a:schemeClr val="bg1"/>
                </a:solidFill>
              </a:defRPr>
            </a:lvl1p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321422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Footer Placeholder 3">
            <a:extLst>
              <a:ext uri="{FF2B5EF4-FFF2-40B4-BE49-F238E27FC236}">
                <a16:creationId xmlns:a16="http://schemas.microsoft.com/office/drawing/2014/main" xmlns="" id="{97ECE226-9A3F-4C9B-B308-7CEFA5D4BE9C}"/>
              </a:ext>
            </a:extLst>
          </p:cNvPr>
          <p:cNvSpPr>
            <a:spLocks noGrp="1"/>
          </p:cNvSpPr>
          <p:nvPr>
            <p:ph type="ftr" sz="quarter" idx="3"/>
          </p:nvPr>
        </p:nvSpPr>
        <p:spPr>
          <a:xfrm>
            <a:off x="4550092" y="6464402"/>
            <a:ext cx="6993256" cy="329998"/>
          </a:xfrm>
          <a:prstGeom prst="rect">
            <a:avLst/>
          </a:prstGeom>
        </p:spPr>
        <p:txBody>
          <a:bodyPr/>
          <a:lstStyle>
            <a:lvl1pPr>
              <a:defRPr sz="1200">
                <a:solidFill>
                  <a:schemeClr val="bg1"/>
                </a:solidFill>
              </a:defRPr>
            </a:lvl1p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314080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Footer Placeholder 3">
            <a:extLst>
              <a:ext uri="{FF2B5EF4-FFF2-40B4-BE49-F238E27FC236}">
                <a16:creationId xmlns:a16="http://schemas.microsoft.com/office/drawing/2014/main" xmlns="" id="{0B3F4069-7AF7-4F9C-A18F-7D25FCC99111}"/>
              </a:ext>
            </a:extLst>
          </p:cNvPr>
          <p:cNvSpPr>
            <a:spLocks noGrp="1"/>
          </p:cNvSpPr>
          <p:nvPr>
            <p:ph type="ftr" sz="quarter" idx="3"/>
          </p:nvPr>
        </p:nvSpPr>
        <p:spPr>
          <a:xfrm>
            <a:off x="2636881" y="6464401"/>
            <a:ext cx="6993256" cy="329998"/>
          </a:xfrm>
          <a:prstGeom prst="rect">
            <a:avLst/>
          </a:prstGeom>
        </p:spPr>
        <p:txBody>
          <a:bodyPr/>
          <a:lstStyle>
            <a:lvl1pPr>
              <a:defRPr sz="1200">
                <a:solidFill>
                  <a:schemeClr val="bg1"/>
                </a:solidFill>
              </a:defRPr>
            </a:lvl1p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74974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3">
            <a:extLst>
              <a:ext uri="{FF2B5EF4-FFF2-40B4-BE49-F238E27FC236}">
                <a16:creationId xmlns:a16="http://schemas.microsoft.com/office/drawing/2014/main" xmlns="" id="{CF571AD8-0B36-4823-92E0-E0A69CAEA01E}"/>
              </a:ext>
            </a:extLst>
          </p:cNvPr>
          <p:cNvSpPr>
            <a:spLocks noGrp="1"/>
          </p:cNvSpPr>
          <p:nvPr>
            <p:ph type="ftr" sz="quarter" idx="3"/>
          </p:nvPr>
        </p:nvSpPr>
        <p:spPr>
          <a:xfrm>
            <a:off x="2636881" y="6464401"/>
            <a:ext cx="6993256" cy="329998"/>
          </a:xfrm>
          <a:prstGeom prst="rect">
            <a:avLst/>
          </a:prstGeom>
        </p:spPr>
        <p:txBody>
          <a:bodyPr anchor="ctr" anchorCtr="0"/>
          <a:lstStyle>
            <a:lvl1pPr>
              <a:defRPr sz="1200">
                <a:solidFill>
                  <a:schemeClr val="bg1"/>
                </a:solidFill>
              </a:defRPr>
            </a:lvl1p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2825608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Joanna.c@ubc.ca" TargetMode="External"/><Relationship Id="rId2" Type="http://schemas.openxmlformats.org/officeDocument/2006/relationships/hyperlink" Target="mailto:Brenna.l@ubc.ca"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jpeg"/><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CMEaccreditation@toh.on.ca" TargetMode="External"/><Relationship Id="rId2" Type="http://schemas.openxmlformats.org/officeDocument/2006/relationships/hyperlink" Target="mailto:rparson@uottawa.ca" TargetMode="External"/><Relationship Id="rId1" Type="http://schemas.openxmlformats.org/officeDocument/2006/relationships/slideLayout" Target="../slideLayouts/slideLayout2.xml"/><Relationship Id="rId5" Type="http://schemas.openxmlformats.org/officeDocument/2006/relationships/image" Target="cid:image003.png@01D3C032.30537530" TargetMode="Externa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7 Slides in 7 Minutes</a:t>
            </a:r>
            <a:endParaRPr lang="en-CA"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CA" sz="2800" dirty="0" smtClean="0">
                <a:latin typeface="Verdana" panose="020B0604030504040204" pitchFamily="34" charset="0"/>
                <a:ea typeface="Verdana" panose="020B0604030504040204" pitchFamily="34" charset="0"/>
                <a:cs typeface="Verdana" panose="020B0604030504040204" pitchFamily="34" charset="0"/>
              </a:rPr>
              <a:t>Learning from your Peers</a:t>
            </a:r>
            <a:endParaRPr lang="en-CA"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3"/>
          </p:nvPr>
        </p:nvSpPr>
        <p:spPr/>
        <p:txBody>
          <a:bodyPr/>
          <a:lstStyle/>
          <a:p>
            <a:r>
              <a:rPr lang="en-US" smtClean="0"/>
              <a:t>Hilton Mississauga/Meadowvale    •    10th National CPD Accreditation Conference    •     October 1-2, 2018</a:t>
            </a:r>
            <a:endParaRPr lang="en-US" dirty="0"/>
          </a:p>
        </p:txBody>
      </p:sp>
      <p:sp>
        <p:nvSpPr>
          <p:cNvPr id="5" name="TextBox 4"/>
          <p:cNvSpPr txBox="1"/>
          <p:nvPr/>
        </p:nvSpPr>
        <p:spPr>
          <a:xfrm>
            <a:off x="6775751" y="5318277"/>
            <a:ext cx="4588933" cy="400110"/>
          </a:xfrm>
          <a:prstGeom prst="rect">
            <a:avLst/>
          </a:prstGeom>
          <a:noFill/>
        </p:spPr>
        <p:txBody>
          <a:bodyPr wrap="square" rtlCol="0">
            <a:spAutoFit/>
          </a:bodyPr>
          <a:lstStyle/>
          <a:p>
            <a:r>
              <a:rPr lang="en-CA" sz="2000" dirty="0" smtClean="0"/>
              <a:t>Facilitated by:  Dr. Paul Hendry</a:t>
            </a:r>
            <a:endParaRPr lang="en-CA"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2860"/>
            <a:ext cx="11586717" cy="243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57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6">
            <a:extLst>
              <a:ext uri="{FF2B5EF4-FFF2-40B4-BE49-F238E27FC236}">
                <a16:creationId xmlns="" xmlns:a16="http://schemas.microsoft.com/office/drawing/2014/main" id="{F181449B-C538-43A2-A6F8-C75858D8FD10}"/>
              </a:ext>
            </a:extLst>
          </p:cNvPr>
          <p:cNvSpPr txBox="1">
            <a:spLocks/>
          </p:cNvSpPr>
          <p:nvPr/>
        </p:nvSpPr>
        <p:spPr>
          <a:xfrm>
            <a:off x="836613" y="1391487"/>
            <a:ext cx="9535686" cy="693014"/>
          </a:xfrm>
          <a:prstGeom prst="rect">
            <a:avLst/>
          </a:prstGeom>
        </p:spPr>
        <p:txBody>
          <a:bodyPr vert="horz" lIns="3600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96556D"/>
              </a:solidFill>
              <a:effectLst/>
              <a:uLnTx/>
              <a:uFillTx/>
              <a:latin typeface="Calibri" panose="020F0502020204030204"/>
              <a:ea typeface="+mn-ea"/>
              <a:cs typeface="+mn-cs"/>
            </a:endParaRPr>
          </a:p>
        </p:txBody>
      </p:sp>
      <p:graphicFrame>
        <p:nvGraphicFramePr>
          <p:cNvPr id="15" name="Content Placeholder 13" descr="table">
            <a:extLst>
              <a:ext uri="{FF2B5EF4-FFF2-40B4-BE49-F238E27FC236}">
                <a16:creationId xmlns="" xmlns:a16="http://schemas.microsoft.com/office/drawing/2014/main" id="{BFAC5789-2454-4E8D-9998-A40B107348F5}"/>
              </a:ext>
            </a:extLst>
          </p:cNvPr>
          <p:cNvGraphicFramePr>
            <a:graphicFrameLocks/>
          </p:cNvGraphicFramePr>
          <p:nvPr>
            <p:extLst>
              <p:ext uri="{D42A27DB-BD31-4B8C-83A1-F6EECF244321}">
                <p14:modId xmlns:p14="http://schemas.microsoft.com/office/powerpoint/2010/main" val="2042721876"/>
              </p:ext>
            </p:extLst>
          </p:nvPr>
        </p:nvGraphicFramePr>
        <p:xfrm>
          <a:off x="1097280" y="2561199"/>
          <a:ext cx="4752801" cy="2592430"/>
        </p:xfrm>
        <a:graphic>
          <a:graphicData uri="http://schemas.openxmlformats.org/drawingml/2006/table">
            <a:tbl>
              <a:tblPr firstRow="1" firstCol="1" bandRow="1"/>
              <a:tblGrid>
                <a:gridCol w="1668221">
                  <a:extLst>
                    <a:ext uri="{9D8B030D-6E8A-4147-A177-3AD203B41FA5}">
                      <a16:colId xmlns="" xmlns:a16="http://schemas.microsoft.com/office/drawing/2014/main" val="5131110"/>
                    </a:ext>
                  </a:extLst>
                </a:gridCol>
                <a:gridCol w="1542290">
                  <a:extLst>
                    <a:ext uri="{9D8B030D-6E8A-4147-A177-3AD203B41FA5}">
                      <a16:colId xmlns="" xmlns:a16="http://schemas.microsoft.com/office/drawing/2014/main" val="1056734697"/>
                    </a:ext>
                  </a:extLst>
                </a:gridCol>
                <a:gridCol w="1542290">
                  <a:extLst>
                    <a:ext uri="{9D8B030D-6E8A-4147-A177-3AD203B41FA5}">
                      <a16:colId xmlns="" xmlns:a16="http://schemas.microsoft.com/office/drawing/2014/main" val="2934469475"/>
                    </a:ext>
                  </a:extLst>
                </a:gridCol>
              </a:tblGrid>
              <a:tr h="74311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ru-RU" sz="1800" b="0" dirty="0">
                        <a:solidFill>
                          <a:srgbClr val="47555F"/>
                        </a:solidFill>
                        <a:latin typeface="Times New Roman" panose="02020603050405020304" pitchFamily="18" charset="0"/>
                        <a:cs typeface="Times New Roman" panose="02020603050405020304" pitchFamily="18" charset="0"/>
                      </a:endParaRPr>
                    </a:p>
                  </a:txBody>
                  <a:tcPr marL="95186" marR="95186" marT="47593" marB="4759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B99BB">
                        <a:lumMod val="40000"/>
                        <a:lumOff val="6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b="0" kern="1200" dirty="0">
                          <a:solidFill>
                            <a:srgbClr val="47555F"/>
                          </a:solidFill>
                          <a:latin typeface="Times New Roman" panose="02020603050405020304" pitchFamily="18" charset="0"/>
                          <a:ea typeface="+mn-ea"/>
                          <a:cs typeface="Times New Roman" panose="02020603050405020304" pitchFamily="18" charset="0"/>
                        </a:rPr>
                        <a:t>Male</a:t>
                      </a:r>
                      <a:endParaRPr lang="ru-RU" sz="1800" b="0" kern="1200" dirty="0">
                        <a:solidFill>
                          <a:srgbClr val="47555F"/>
                        </a:solidFill>
                        <a:latin typeface="Times New Roman" panose="02020603050405020304" pitchFamily="18" charset="0"/>
                        <a:ea typeface="+mn-ea"/>
                        <a:cs typeface="Times New Roman" panose="02020603050405020304" pitchFamily="18" charset="0"/>
                      </a:endParaRPr>
                    </a:p>
                  </a:txBody>
                  <a:tcPr marL="95186" marR="95186" marT="47593" marB="4759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B99BB">
                        <a:lumMod val="20000"/>
                        <a:lumOff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800" b="0" kern="1200" dirty="0">
                          <a:solidFill>
                            <a:srgbClr val="47555F"/>
                          </a:solidFill>
                          <a:latin typeface="Times New Roman" panose="02020603050405020304" pitchFamily="18" charset="0"/>
                          <a:ea typeface="+mn-ea"/>
                          <a:cs typeface="Times New Roman" panose="02020603050405020304" pitchFamily="18" charset="0"/>
                        </a:rPr>
                        <a:t>Female</a:t>
                      </a:r>
                      <a:endParaRPr lang="ru-RU" sz="1800" b="0" kern="1200" dirty="0">
                        <a:solidFill>
                          <a:srgbClr val="47555F"/>
                        </a:solidFill>
                        <a:latin typeface="Times New Roman" panose="02020603050405020304" pitchFamily="18" charset="0"/>
                        <a:ea typeface="+mn-ea"/>
                        <a:cs typeface="Times New Roman" panose="02020603050405020304" pitchFamily="18" charset="0"/>
                      </a:endParaRPr>
                    </a:p>
                  </a:txBody>
                  <a:tcPr marL="95186" marR="95186" marT="47593" marB="4759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B99BB">
                        <a:lumMod val="20000"/>
                        <a:lumOff val="80000"/>
                      </a:srgbClr>
                    </a:solidFill>
                  </a:tcPr>
                </a:tc>
                <a:extLst>
                  <a:ext uri="{0D108BD9-81ED-4DB2-BD59-A6C34878D82A}">
                    <a16:rowId xmlns="" xmlns:a16="http://schemas.microsoft.com/office/drawing/2014/main" val="3531251103"/>
                  </a:ext>
                </a:extLst>
              </a:tr>
              <a:tr h="60274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US" sz="1800" b="0" dirty="0">
                          <a:solidFill>
                            <a:srgbClr val="47555F"/>
                          </a:solidFill>
                          <a:latin typeface="Times New Roman" panose="02020603050405020304" pitchFamily="18" charset="0"/>
                          <a:cs typeface="Times New Roman" panose="02020603050405020304" pitchFamily="18" charset="0"/>
                        </a:rPr>
                        <a:t>2017</a:t>
                      </a:r>
                      <a:endParaRPr lang="ru-RU" sz="1800" b="0" dirty="0">
                        <a:solidFill>
                          <a:srgbClr val="47555F"/>
                        </a:solidFill>
                        <a:latin typeface="Times New Roman" panose="02020603050405020304" pitchFamily="18" charset="0"/>
                        <a:cs typeface="Times New Roman" panose="02020603050405020304" pitchFamily="18" charset="0"/>
                      </a:endParaRPr>
                    </a:p>
                  </a:txBody>
                  <a:tcPr marL="95186" marR="95186" marT="47593" marB="4759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3B99B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b="0" i="0" kern="1200" dirty="0">
                          <a:solidFill>
                            <a:srgbClr val="47555F"/>
                          </a:solidFill>
                          <a:effectLst/>
                          <a:latin typeface="Times New Roman" panose="02020603050405020304" pitchFamily="18" charset="0"/>
                          <a:ea typeface="+mn-ea"/>
                          <a:cs typeface="Times New Roman" panose="02020603050405020304" pitchFamily="18" charset="0"/>
                        </a:rPr>
                        <a:t>70.37%</a:t>
                      </a:r>
                      <a:endParaRPr lang="ru-RU" sz="1800" dirty="0">
                        <a:solidFill>
                          <a:srgbClr val="47555F"/>
                        </a:solidFill>
                        <a:latin typeface="Times New Roman" panose="02020603050405020304" pitchFamily="18" charset="0"/>
                        <a:cs typeface="Times New Roman" panose="02020603050405020304" pitchFamily="18" charset="0"/>
                      </a:endParaRPr>
                    </a:p>
                  </a:txBody>
                  <a:tcPr marL="95186" marR="95186" marT="47593" marB="4759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b="0" i="0" kern="1200" dirty="0">
                          <a:solidFill>
                            <a:srgbClr val="47555F"/>
                          </a:solidFill>
                          <a:effectLst/>
                          <a:latin typeface="Times New Roman" panose="02020603050405020304" pitchFamily="18" charset="0"/>
                          <a:ea typeface="+mn-ea"/>
                          <a:cs typeface="Times New Roman" panose="02020603050405020304" pitchFamily="18" charset="0"/>
                        </a:rPr>
                        <a:t>29.62%</a:t>
                      </a:r>
                      <a:endParaRPr lang="ru-RU" sz="1800" dirty="0">
                        <a:solidFill>
                          <a:srgbClr val="47555F"/>
                        </a:solidFill>
                        <a:latin typeface="Times New Roman" panose="02020603050405020304" pitchFamily="18" charset="0"/>
                        <a:cs typeface="Times New Roman" panose="02020603050405020304" pitchFamily="18" charset="0"/>
                      </a:endParaRPr>
                    </a:p>
                  </a:txBody>
                  <a:tcPr marL="95186" marR="95186" marT="47593" marB="4759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884516094"/>
                  </a:ext>
                </a:extLst>
              </a:tr>
              <a:tr h="60274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US" sz="1800" b="0" dirty="0">
                          <a:solidFill>
                            <a:srgbClr val="47555F"/>
                          </a:solidFill>
                          <a:latin typeface="Times New Roman" panose="02020603050405020304" pitchFamily="18" charset="0"/>
                          <a:cs typeface="Times New Roman" panose="02020603050405020304" pitchFamily="18" charset="0"/>
                        </a:rPr>
                        <a:t>2018</a:t>
                      </a:r>
                      <a:endParaRPr lang="ru-RU" sz="1800" b="0" dirty="0">
                        <a:solidFill>
                          <a:srgbClr val="47555F"/>
                        </a:solidFill>
                        <a:latin typeface="Times New Roman" panose="02020603050405020304" pitchFamily="18" charset="0"/>
                        <a:cs typeface="Times New Roman" panose="02020603050405020304" pitchFamily="18" charset="0"/>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B99B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solidFill>
                            <a:srgbClr val="47555F"/>
                          </a:solidFill>
                          <a:latin typeface="Times New Roman" panose="02020603050405020304" pitchFamily="18" charset="0"/>
                          <a:cs typeface="Times New Roman" panose="02020603050405020304" pitchFamily="18" charset="0"/>
                        </a:rPr>
                        <a:t>77.55%</a:t>
                      </a:r>
                      <a:endParaRPr lang="ru-RU" sz="1800" dirty="0">
                        <a:solidFill>
                          <a:srgbClr val="47555F"/>
                        </a:solidFill>
                        <a:latin typeface="Times New Roman" panose="02020603050405020304" pitchFamily="18" charset="0"/>
                        <a:cs typeface="Times New Roman" panose="02020603050405020304" pitchFamily="18" charset="0"/>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B99BB">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solidFill>
                            <a:srgbClr val="47555F"/>
                          </a:solidFill>
                          <a:latin typeface="Times New Roman" panose="02020603050405020304" pitchFamily="18" charset="0"/>
                          <a:cs typeface="Times New Roman" panose="02020603050405020304" pitchFamily="18" charset="0"/>
                        </a:rPr>
                        <a:t>22.44%</a:t>
                      </a:r>
                      <a:endParaRPr lang="ru-RU" sz="1800" dirty="0">
                        <a:solidFill>
                          <a:srgbClr val="47555F"/>
                        </a:solidFill>
                        <a:latin typeface="Times New Roman" panose="02020603050405020304" pitchFamily="18" charset="0"/>
                        <a:cs typeface="Times New Roman" panose="02020603050405020304" pitchFamily="18" charset="0"/>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B99BB">
                        <a:tint val="20000"/>
                      </a:srgbClr>
                    </a:solidFill>
                  </a:tcPr>
                </a:tc>
                <a:extLst>
                  <a:ext uri="{0D108BD9-81ED-4DB2-BD59-A6C34878D82A}">
                    <a16:rowId xmlns="" xmlns:a16="http://schemas.microsoft.com/office/drawing/2014/main" val="2044594024"/>
                  </a:ext>
                </a:extLst>
              </a:tr>
              <a:tr h="60274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US" sz="1800" b="0" dirty="0">
                          <a:solidFill>
                            <a:srgbClr val="47555F"/>
                          </a:solidFill>
                          <a:latin typeface="Times New Roman" panose="02020603050405020304" pitchFamily="18" charset="0"/>
                          <a:cs typeface="Times New Roman" panose="02020603050405020304" pitchFamily="18" charset="0"/>
                        </a:rPr>
                        <a:t>2019</a:t>
                      </a:r>
                      <a:r>
                        <a:rPr lang="en-US" sz="1800" b="0" baseline="0" dirty="0">
                          <a:solidFill>
                            <a:srgbClr val="47555F"/>
                          </a:solidFill>
                          <a:latin typeface="Times New Roman" panose="02020603050405020304" pitchFamily="18" charset="0"/>
                          <a:cs typeface="Times New Roman" panose="02020603050405020304" pitchFamily="18" charset="0"/>
                        </a:rPr>
                        <a:t> (proposed)</a:t>
                      </a:r>
                      <a:endParaRPr lang="ru-RU" sz="1800" b="0" dirty="0">
                        <a:solidFill>
                          <a:srgbClr val="47555F"/>
                        </a:solidFill>
                        <a:latin typeface="Times New Roman" panose="02020603050405020304" pitchFamily="18" charset="0"/>
                        <a:cs typeface="Times New Roman" panose="02020603050405020304" pitchFamily="18" charset="0"/>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B99B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solidFill>
                            <a:srgbClr val="47555F"/>
                          </a:solidFill>
                          <a:latin typeface="Times New Roman" panose="02020603050405020304" pitchFamily="18" charset="0"/>
                          <a:cs typeface="Times New Roman" panose="02020603050405020304" pitchFamily="18" charset="0"/>
                        </a:rPr>
                        <a:t>56.50%</a:t>
                      </a:r>
                      <a:endParaRPr lang="ru-RU" sz="1800" dirty="0">
                        <a:solidFill>
                          <a:srgbClr val="47555F"/>
                        </a:solidFill>
                        <a:latin typeface="Times New Roman" panose="02020603050405020304" pitchFamily="18" charset="0"/>
                        <a:cs typeface="Times New Roman" panose="02020603050405020304" pitchFamily="18" charset="0"/>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solidFill>
                            <a:srgbClr val="47555F"/>
                          </a:solidFill>
                          <a:latin typeface="Times New Roman" panose="02020603050405020304" pitchFamily="18" charset="0"/>
                          <a:cs typeface="Times New Roman" panose="02020603050405020304" pitchFamily="18" charset="0"/>
                        </a:rPr>
                        <a:t>43.39%</a:t>
                      </a:r>
                      <a:endParaRPr lang="ru-RU" sz="1800" dirty="0">
                        <a:solidFill>
                          <a:srgbClr val="47555F"/>
                        </a:solidFill>
                        <a:latin typeface="Times New Roman" panose="02020603050405020304" pitchFamily="18" charset="0"/>
                        <a:cs typeface="Times New Roman" panose="02020603050405020304" pitchFamily="18" charset="0"/>
                      </a:endParaRPr>
                    </a:p>
                  </a:txBody>
                  <a:tcPr marL="95186" marR="95186" marT="47593" marB="4759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71778015"/>
                  </a:ext>
                </a:extLst>
              </a:tr>
            </a:tbl>
          </a:graphicData>
        </a:graphic>
      </p:graphicFrame>
      <p:graphicFrame>
        <p:nvGraphicFramePr>
          <p:cNvPr id="17" name="Content Placeholder 21"/>
          <p:cNvGraphicFramePr>
            <a:graphicFrameLocks/>
          </p:cNvGraphicFramePr>
          <p:nvPr>
            <p:extLst>
              <p:ext uri="{D42A27DB-BD31-4B8C-83A1-F6EECF244321}">
                <p14:modId xmlns:p14="http://schemas.microsoft.com/office/powerpoint/2010/main" val="1332847416"/>
              </p:ext>
            </p:extLst>
          </p:nvPr>
        </p:nvGraphicFramePr>
        <p:xfrm>
          <a:off x="6459134" y="2485528"/>
          <a:ext cx="4821237" cy="266065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373" y="85436"/>
            <a:ext cx="1416627" cy="1416627"/>
          </a:xfrm>
          <a:prstGeom prst="rect">
            <a:avLst/>
          </a:prstGeom>
        </p:spPr>
      </p:pic>
      <p:sp>
        <p:nvSpPr>
          <p:cNvPr id="2" name="Title 1"/>
          <p:cNvSpPr>
            <a:spLocks noGrp="1"/>
          </p:cNvSpPr>
          <p:nvPr>
            <p:ph type="title"/>
          </p:nvPr>
        </p:nvSpPr>
        <p:spPr>
          <a:xfrm>
            <a:off x="449943" y="286604"/>
            <a:ext cx="10705737" cy="1215460"/>
          </a:xfrm>
        </p:spPr>
        <p:txBody>
          <a:bodyPr>
            <a:normAutofit/>
          </a:bodyPr>
          <a:lstStyle/>
          <a:p>
            <a:r>
              <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rPr>
              <a:t>McMaster Review Course in Internal Medicine</a:t>
            </a:r>
          </a:p>
        </p:txBody>
      </p:sp>
      <p:sp>
        <p:nvSpPr>
          <p:cNvPr id="3" name="Content Placeholder 2"/>
          <p:cNvSpPr>
            <a:spLocks noGrp="1"/>
          </p:cNvSpPr>
          <p:nvPr>
            <p:ph idx="1"/>
          </p:nvPr>
        </p:nvSpPr>
        <p:spPr/>
        <p:txBody>
          <a:bodyPr>
            <a:normAutofit/>
          </a:bodyPr>
          <a:lstStyle/>
          <a:p>
            <a:r>
              <a:rPr lang="en-US" sz="3200" dirty="0">
                <a:solidFill>
                  <a:srgbClr val="730031"/>
                </a:solidFill>
                <a:latin typeface="Verdana" panose="020B0604030504040204" pitchFamily="34" charset="0"/>
                <a:ea typeface="Verdana" panose="020B0604030504040204" pitchFamily="34" charset="0"/>
                <a:cs typeface="Verdana" panose="020B0604030504040204" pitchFamily="34" charset="0"/>
              </a:rPr>
              <a:t>Distribution of speakers by sex </a:t>
            </a:r>
          </a:p>
        </p:txBody>
      </p:sp>
    </p:spTree>
    <p:extLst>
      <p:ext uri="{BB962C8B-B14F-4D97-AF65-F5344CB8AC3E}">
        <p14:creationId xmlns:p14="http://schemas.microsoft.com/office/powerpoint/2010/main" val="206434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txBox="1">
            <a:spLocks/>
          </p:cNvSpPr>
          <p:nvPr/>
        </p:nvSpPr>
        <p:spPr>
          <a:xfrm>
            <a:off x="815978" y="1469456"/>
            <a:ext cx="9535686" cy="4583002"/>
          </a:xfrm>
          <a:prstGeom prst="rect">
            <a:avLst/>
          </a:prstGeom>
        </p:spPr>
        <p:txBody>
          <a:bodyPr vert="horz" lIns="36000" tIns="0" rIns="0" bIns="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US" sz="6800" dirty="0">
                <a:solidFill>
                  <a:srgbClr val="47555F"/>
                </a:solidFill>
                <a:latin typeface="Verdana" panose="020B0604030504040204" pitchFamily="34" charset="0"/>
                <a:ea typeface="Verdana" panose="020B0604030504040204" pitchFamily="34" charset="0"/>
                <a:cs typeface="Verdana" panose="020B0604030504040204" pitchFamily="34" charset="0"/>
              </a:rPr>
              <a:t>1.Byington CL, Lee V. Addressing Disparities in Academic Medicine: Moving Forward. JAMA. 2015;314(11):1139–1141. doi:10.1001/jama.2015.10664 [Access: 09.07.18]</a:t>
            </a:r>
          </a:p>
          <a:p>
            <a:pPr lvl="0">
              <a:defRPr/>
            </a:pPr>
            <a:endParaRPr kumimoji="0" lang="en-US" sz="6800" b="0" i="0" u="none" strike="noStrike" kern="1200" cap="none" spc="0" normalizeH="0" baseline="0" noProof="0" dirty="0">
              <a:ln>
                <a:noFill/>
              </a:ln>
              <a:solidFill>
                <a:srgbClr val="47555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800" dirty="0">
                <a:solidFill>
                  <a:srgbClr val="47555F"/>
                </a:solidFill>
                <a:latin typeface="Verdana" panose="020B0604030504040204" pitchFamily="34" charset="0"/>
                <a:ea typeface="Verdana" panose="020B0604030504040204" pitchFamily="34" charset="0"/>
                <a:cs typeface="Verdana" panose="020B0604030504040204" pitchFamily="34" charset="0"/>
              </a:rPr>
              <a:t>2.</a:t>
            </a:r>
            <a:r>
              <a:rPr kumimoji="0" lang="en-US" sz="6800" b="0" i="0" u="none" strike="noStrike" kern="1200" cap="none" spc="0" normalizeH="0" baseline="0" noProof="0" dirty="0">
                <a:ln>
                  <a:noFill/>
                </a:ln>
                <a:solidFill>
                  <a:srgbClr val="47555F"/>
                </a:solidFill>
                <a:effectLst/>
                <a:uLnTx/>
                <a:uFillTx/>
                <a:latin typeface="Verdana" panose="020B0604030504040204" pitchFamily="34" charset="0"/>
                <a:ea typeface="Verdana" panose="020B0604030504040204" pitchFamily="34" charset="0"/>
                <a:cs typeface="Verdana" panose="020B0604030504040204" pitchFamily="34" charset="0"/>
              </a:rPr>
              <a:t>Chisholm, M. 2004, Diversity: a missing link to professionalism. American Journal of Pharmaceutical Education 2004; 68 (5) Article 120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6800" strike="sngStrike" dirty="0">
              <a:solidFill>
                <a:srgbClr val="47555F"/>
              </a:solidFill>
              <a:latin typeface="Verdana" panose="020B0604030504040204" pitchFamily="34" charset="0"/>
              <a:ea typeface="Verdana" panose="020B0604030504040204" pitchFamily="34" charset="0"/>
              <a:cs typeface="Verdana" panose="020B060403050404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800" dirty="0">
                <a:solidFill>
                  <a:srgbClr val="47555F"/>
                </a:solidFill>
                <a:latin typeface="Verdana" panose="020B0604030504040204" pitchFamily="34" charset="0"/>
                <a:ea typeface="Verdana" panose="020B0604030504040204" pitchFamily="34" charset="0"/>
                <a:cs typeface="Verdana" panose="020B0604030504040204" pitchFamily="34" charset="0"/>
              </a:rPr>
              <a:t>3.Gurin, P., Dey, E., Hurtado, S., &amp; Gurin, G. (2002). Diversity and Higher Education: Theory and Impact on Educational Outcomes. </a:t>
            </a:r>
            <a:r>
              <a:rPr lang="en-US" sz="6800" i="1" dirty="0">
                <a:solidFill>
                  <a:srgbClr val="47555F"/>
                </a:solidFill>
                <a:latin typeface="Verdana" panose="020B0604030504040204" pitchFamily="34" charset="0"/>
                <a:ea typeface="Verdana" panose="020B0604030504040204" pitchFamily="34" charset="0"/>
                <a:cs typeface="Verdana" panose="020B0604030504040204" pitchFamily="34" charset="0"/>
              </a:rPr>
              <a:t>Harvard Educational Review</a:t>
            </a:r>
            <a:r>
              <a:rPr lang="en-US" sz="6800" dirty="0">
                <a:solidFill>
                  <a:srgbClr val="47555F"/>
                </a:solidFill>
                <a:latin typeface="Verdana" panose="020B0604030504040204" pitchFamily="34" charset="0"/>
                <a:ea typeface="Verdana" panose="020B0604030504040204" pitchFamily="34" charset="0"/>
                <a:cs typeface="Verdana" panose="020B0604030504040204" pitchFamily="34" charset="0"/>
              </a:rPr>
              <a:t>, 72(3), 330-367. https://doi.org/10.17763/haer.72.3.01151786u134n051 [Access: 09.27.18]</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6800" dirty="0">
              <a:solidFill>
                <a:srgbClr val="47555F"/>
              </a:solidFill>
              <a:latin typeface="Verdana" panose="020B0604030504040204" pitchFamily="34" charset="0"/>
              <a:ea typeface="Verdana" panose="020B0604030504040204" pitchFamily="34" charset="0"/>
              <a:cs typeface="Verdana" panose="020B0604030504040204" pitchFamily="34" charset="0"/>
            </a:endParaRPr>
          </a:p>
          <a:p>
            <a:pPr lvl="0">
              <a:defRPr/>
            </a:pPr>
            <a:r>
              <a:rPr lang="en-US" sz="6800" dirty="0">
                <a:solidFill>
                  <a:srgbClr val="47555F"/>
                </a:solidFill>
                <a:latin typeface="Verdana" panose="020B0604030504040204" pitchFamily="34" charset="0"/>
                <a:ea typeface="Verdana" panose="020B0604030504040204" pitchFamily="34" charset="0"/>
                <a:cs typeface="Verdana" panose="020B0604030504040204" pitchFamily="34" charset="0"/>
              </a:rPr>
              <a:t>4.Mehta S, Burns K, Machado F R et al. 2017 Gender parity in critical care medicine. American Journal of Respiratory and Critical Care Medicine. https://doi.org/10.1164/rccm.201701-0076CP [Access 09.21.18]</a:t>
            </a:r>
          </a:p>
          <a:p>
            <a:pPr lvl="0">
              <a:defRPr/>
            </a:pPr>
            <a:endParaRPr lang="en-US" sz="6800" dirty="0">
              <a:solidFill>
                <a:srgbClr val="47555F"/>
              </a:solidFill>
              <a:latin typeface="Verdana" panose="020B0604030504040204" pitchFamily="34" charset="0"/>
              <a:ea typeface="Verdana" panose="020B0604030504040204" pitchFamily="34" charset="0"/>
              <a:cs typeface="Verdana" panose="020B060403050404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800" noProof="0" dirty="0">
                <a:solidFill>
                  <a:srgbClr val="47555F"/>
                </a:solidFill>
                <a:latin typeface="Verdana" panose="020B0604030504040204" pitchFamily="34" charset="0"/>
                <a:ea typeface="Verdana" panose="020B0604030504040204" pitchFamily="34" charset="0"/>
                <a:cs typeface="Verdana" panose="020B0604030504040204" pitchFamily="34" charset="0"/>
              </a:rPr>
              <a:t>5</a:t>
            </a:r>
            <a:r>
              <a:rPr kumimoji="0" lang="en-US" sz="6800" b="0" i="0" u="none" strike="noStrike" kern="1200" cap="none" spc="0" normalizeH="0" baseline="0" noProof="0" dirty="0">
                <a:ln>
                  <a:noFill/>
                </a:ln>
                <a:solidFill>
                  <a:srgbClr val="47555F"/>
                </a:solidFill>
                <a:effectLst/>
                <a:uLnTx/>
                <a:uFillTx/>
                <a:latin typeface="Verdana" panose="020B0604030504040204" pitchFamily="34" charset="0"/>
                <a:ea typeface="Verdana" panose="020B0604030504040204" pitchFamily="34" charset="0"/>
                <a:cs typeface="Verdana" panose="020B0604030504040204" pitchFamily="34" charset="0"/>
              </a:rPr>
              <a:t>.OMA, 2016, Ontario Medical Association Economics, Policy and Research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800" dirty="0">
                <a:solidFill>
                  <a:srgbClr val="47555F"/>
                </a:solidFill>
                <a:latin typeface="Verdana" panose="020B0604030504040204" pitchFamily="34" charset="0"/>
                <a:ea typeface="Verdana" panose="020B0604030504040204" pitchFamily="34" charset="0"/>
                <a:cs typeface="Verdana" panose="020B0604030504040204" pitchFamily="34" charset="0"/>
              </a:rPr>
              <a:t>6.Vafaei, Alireza &amp; Ahmed, Kamran &amp; Mather, Paul. (2015). Board Diversity and Financial Performance in the Top 500 Australian Firms. Australian Accounting Review. 25. 413-427. 10.1111/auar.12068. </a:t>
            </a:r>
            <a:endParaRPr kumimoji="0" lang="en-US" sz="6800" b="0" i="0" u="none" strike="noStrike" kern="1200" cap="none" spc="0" normalizeH="0" baseline="0" noProof="0" dirty="0">
              <a:ln>
                <a:noFill/>
              </a:ln>
              <a:solidFill>
                <a:srgbClr val="47555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7555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7555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7555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7555F"/>
              </a:solidFill>
              <a:effectLst/>
              <a:uLnTx/>
              <a:uFillTx/>
              <a:latin typeface="Calibri" panose="020F0502020204030204"/>
              <a:ea typeface="+mn-ea"/>
              <a:cs typeface="+mn-cs"/>
            </a:endParaRPr>
          </a:p>
        </p:txBody>
      </p:sp>
      <p:sp>
        <p:nvSpPr>
          <p:cNvPr id="10" name="Title 1"/>
          <p:cNvSpPr txBox="1">
            <a:spLocks/>
          </p:cNvSpPr>
          <p:nvPr/>
        </p:nvSpPr>
        <p:spPr>
          <a:xfrm>
            <a:off x="836614" y="740998"/>
            <a:ext cx="9535686" cy="568800"/>
          </a:xfrm>
          <a:prstGeom prst="rect">
            <a:avLst/>
          </a:prstGeom>
        </p:spPr>
        <p:txBody>
          <a:bodyPr vert="horz" lIns="36000" tIns="0" rIns="0" bIns="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47555F"/>
                </a:solidFill>
                <a:effectLst/>
                <a:uLnTx/>
                <a:uFillTx/>
                <a:latin typeface="Verdana" panose="020B0604030504040204" pitchFamily="34" charset="0"/>
                <a:ea typeface="Verdana" panose="020B0604030504040204" pitchFamily="34" charset="0"/>
                <a:cs typeface="Verdana" panose="020B0604030504040204" pitchFamily="34" charset="0"/>
              </a:rPr>
              <a:t>References</a:t>
            </a:r>
          </a:p>
        </p:txBody>
      </p:sp>
    </p:spTree>
    <p:extLst>
      <p:ext uri="{BB962C8B-B14F-4D97-AF65-F5344CB8AC3E}">
        <p14:creationId xmlns:p14="http://schemas.microsoft.com/office/powerpoint/2010/main" val="104267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Hilton Mississauga/Meadowvale    •    10th National CPD Accreditation Conference    •     October 1-2, 2018</a:t>
            </a:r>
            <a:endParaRPr lang="en-US" dirty="0"/>
          </a:p>
        </p:txBody>
      </p:sp>
      <p:sp>
        <p:nvSpPr>
          <p:cNvPr id="5" name="Title 1">
            <a:extLst>
              <a:ext uri="{FF2B5EF4-FFF2-40B4-BE49-F238E27FC236}">
                <a16:creationId xmlns="" xmlns:a16="http://schemas.microsoft.com/office/drawing/2014/main" id="{963AF2B2-A18A-45DF-84CA-992E187C3603}"/>
              </a:ext>
            </a:extLst>
          </p:cNvPr>
          <p:cNvSpPr>
            <a:spLocks noGrp="1"/>
          </p:cNvSpPr>
          <p:nvPr>
            <p:ph idx="1"/>
          </p:nvPr>
        </p:nvSpPr>
        <p:spPr>
          <a:xfrm>
            <a:off x="1264334" y="2250179"/>
            <a:ext cx="10058400" cy="1354666"/>
          </a:xfrm>
        </p:spPr>
        <p:txBody>
          <a:bodyPr>
            <a:normAutofit/>
          </a:bodyPr>
          <a:lstStyle/>
          <a:p>
            <a:pPr algn="ctr"/>
            <a:r>
              <a:rPr lang="en-US" sz="7200" dirty="0">
                <a:latin typeface="Verdana" panose="020B0604030504040204" pitchFamily="34" charset="0"/>
                <a:ea typeface="Verdana" panose="020B0604030504040204" pitchFamily="34" charset="0"/>
                <a:cs typeface="Verdana" panose="020B0604030504040204" pitchFamily="34" charset="0"/>
              </a:rPr>
              <a:t>Questions?</a:t>
            </a:r>
          </a:p>
        </p:txBody>
      </p:sp>
    </p:spTree>
    <p:extLst>
      <p:ext uri="{BB962C8B-B14F-4D97-AF65-F5344CB8AC3E}">
        <p14:creationId xmlns:p14="http://schemas.microsoft.com/office/powerpoint/2010/main" val="105786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BED13B73-3EAD-4F63-9A2C-0FE7C3FFA97D}"/>
              </a:ext>
            </a:extLst>
          </p:cNvPr>
          <p:cNvSpPr>
            <a:spLocks noGrp="1"/>
          </p:cNvSpPr>
          <p:nvPr>
            <p:ph type="title"/>
          </p:nvPr>
        </p:nvSpPr>
        <p:spPr>
          <a:xfrm>
            <a:off x="1066800" y="1106840"/>
            <a:ext cx="10058400" cy="2783616"/>
          </a:xfrm>
        </p:spPr>
        <p:txBody>
          <a:bodyPr>
            <a:normAutofit/>
            <a:scene3d>
              <a:camera prst="orthographicFront"/>
              <a:lightRig rig="threePt" dir="t"/>
            </a:scene3d>
            <a:sp3d contourW="12700">
              <a:bevelB w="82550" h="38100" prst="coolSlant"/>
              <a:contourClr>
                <a:schemeClr val="tx1"/>
              </a:contourClr>
            </a:sp3d>
          </a:bodyPr>
          <a:lstStyle/>
          <a:p>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Office of Continuing Professional Development, University of Ottawa</a:t>
            </a:r>
            <a:b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CA" sz="36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
            </a:r>
            <a:br>
              <a:rPr lang="en-CA" sz="36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r>
              <a:rPr lang="en-CA" sz="3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Building A Scholarly Research Program at OCPD</a:t>
            </a:r>
          </a:p>
        </p:txBody>
      </p:sp>
      <p:sp>
        <p:nvSpPr>
          <p:cNvPr id="4" name="Footer Placeholder 3">
            <a:extLst>
              <a:ext uri="{FF2B5EF4-FFF2-40B4-BE49-F238E27FC236}">
                <a16:creationId xmlns="" xmlns:a16="http://schemas.microsoft.com/office/drawing/2014/main" id="{C33A2C50-32C5-4F71-BD40-7E10D615374F}"/>
              </a:ext>
            </a:extLst>
          </p:cNvPr>
          <p:cNvSpPr>
            <a:spLocks noGrp="1"/>
          </p:cNvSpPr>
          <p:nvPr>
            <p:ph type="ftr" sz="quarter" idx="3"/>
          </p:nvPr>
        </p:nvSpPr>
        <p:spPr/>
        <p:txBody>
          <a:bodyPr/>
          <a:lstStyle/>
          <a:p>
            <a:r>
              <a:rPr lang="en-US" dirty="0"/>
              <a:t>Hilton Mississauga/Meadowvale    •    10th National CPD Accreditation Conference    •     October 1-2, 2018</a:t>
            </a:r>
          </a:p>
        </p:txBody>
      </p:sp>
      <p:grpSp>
        <p:nvGrpSpPr>
          <p:cNvPr id="6" name="Group 5">
            <a:extLst>
              <a:ext uri="{FF2B5EF4-FFF2-40B4-BE49-F238E27FC236}">
                <a16:creationId xmlns="" xmlns:a16="http://schemas.microsoft.com/office/drawing/2014/main" id="{2443CB4D-35FC-48A4-82D9-4EECC622A628}"/>
              </a:ext>
            </a:extLst>
          </p:cNvPr>
          <p:cNvGrpSpPr/>
          <p:nvPr/>
        </p:nvGrpSpPr>
        <p:grpSpPr>
          <a:xfrm>
            <a:off x="43545" y="4789826"/>
            <a:ext cx="3340896" cy="1499053"/>
            <a:chOff x="0" y="0"/>
            <a:chExt cx="4950941" cy="2157933"/>
          </a:xfrm>
        </p:grpSpPr>
        <p:pic>
          <p:nvPicPr>
            <p:cNvPr id="7" name="Picture 6">
              <a:extLst>
                <a:ext uri="{FF2B5EF4-FFF2-40B4-BE49-F238E27FC236}">
                  <a16:creationId xmlns="" xmlns:a16="http://schemas.microsoft.com/office/drawing/2014/main" id="{D3ADB0B5-2676-4694-A186-B4F17DA9B218}"/>
                </a:ext>
              </a:extLst>
            </p:cNvPr>
            <p:cNvPicPr>
              <a:picLocks noChangeAspect="1"/>
            </p:cNvPicPr>
            <p:nvPr/>
          </p:nvPicPr>
          <p:blipFill>
            <a:blip r:embed="rId2"/>
            <a:stretch>
              <a:fillRect/>
            </a:stretch>
          </p:blipFill>
          <p:spPr>
            <a:xfrm>
              <a:off x="0" y="0"/>
              <a:ext cx="2281881" cy="1794894"/>
            </a:xfrm>
            <a:prstGeom prst="rect">
              <a:avLst/>
            </a:prstGeom>
          </p:spPr>
        </p:pic>
        <p:pic>
          <p:nvPicPr>
            <p:cNvPr id="8" name="Picture 7">
              <a:extLst>
                <a:ext uri="{FF2B5EF4-FFF2-40B4-BE49-F238E27FC236}">
                  <a16:creationId xmlns="" xmlns:a16="http://schemas.microsoft.com/office/drawing/2014/main" id="{DCBA86E7-8C0C-4C62-827C-DA2D5556935A}"/>
                </a:ext>
              </a:extLst>
            </p:cNvPr>
            <p:cNvPicPr>
              <a:picLocks noChangeAspect="1"/>
            </p:cNvPicPr>
            <p:nvPr/>
          </p:nvPicPr>
          <p:blipFill>
            <a:blip r:embed="rId3"/>
            <a:stretch>
              <a:fillRect/>
            </a:stretch>
          </p:blipFill>
          <p:spPr>
            <a:xfrm>
              <a:off x="1" y="1784276"/>
              <a:ext cx="4950940" cy="373657"/>
            </a:xfrm>
            <a:prstGeom prst="rect">
              <a:avLst/>
            </a:prstGeom>
          </p:spPr>
        </p:pic>
      </p:grpSp>
      <p:sp>
        <p:nvSpPr>
          <p:cNvPr id="2" name="TextBox 1"/>
          <p:cNvSpPr txBox="1"/>
          <p:nvPr/>
        </p:nvSpPr>
        <p:spPr>
          <a:xfrm>
            <a:off x="1713993" y="5090090"/>
            <a:ext cx="5105400" cy="707886"/>
          </a:xfrm>
          <a:prstGeom prst="rect">
            <a:avLst/>
          </a:prstGeom>
          <a:noFill/>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Professor Simon Kitto, </a:t>
            </a:r>
            <a:r>
              <a:rPr lang="en-CA" sz="2000" dirty="0" smtClean="0">
                <a:latin typeface="Verdana" panose="020B0604030504040204" pitchFamily="34" charset="0"/>
                <a:ea typeface="Verdana" panose="020B0604030504040204" pitchFamily="34" charset="0"/>
                <a:cs typeface="Verdana" panose="020B0604030504040204" pitchFamily="34" charset="0"/>
              </a:rPr>
              <a:t>PhD</a:t>
            </a:r>
          </a:p>
          <a:p>
            <a:r>
              <a:rPr lang="en-CA" sz="2000" dirty="0">
                <a:latin typeface="Verdana" panose="020B0604030504040204" pitchFamily="34" charset="0"/>
                <a:ea typeface="Verdana" panose="020B0604030504040204" pitchFamily="34" charset="0"/>
                <a:cs typeface="Verdana" panose="020B0604030504040204" pitchFamily="34" charset="0"/>
              </a:rPr>
              <a:t>Director of Research Unit, OCPD</a:t>
            </a:r>
          </a:p>
        </p:txBody>
      </p:sp>
    </p:spTree>
    <p:extLst>
      <p:ext uri="{BB962C8B-B14F-4D97-AF65-F5344CB8AC3E}">
        <p14:creationId xmlns:p14="http://schemas.microsoft.com/office/powerpoint/2010/main" val="228959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402096-9060-4A86-AC50-E707C96DDD9D}"/>
              </a:ext>
            </a:extLst>
          </p:cNvPr>
          <p:cNvSpPr>
            <a:spLocks noGrp="1"/>
          </p:cNvSpPr>
          <p:nvPr>
            <p:ph type="title"/>
          </p:nvPr>
        </p:nvSpPr>
        <p:spPr/>
        <p:txBody>
          <a:bodyPr>
            <a:normAutofit/>
          </a:bodyPr>
          <a:lstStyle/>
          <a:p>
            <a:r>
              <a:rPr lang="en-CA" sz="3600" dirty="0">
                <a:latin typeface="Verdana" panose="020B0604030504040204" pitchFamily="34" charset="0"/>
                <a:ea typeface="Verdana" panose="020B0604030504040204" pitchFamily="34" charset="0"/>
                <a:cs typeface="Verdana" panose="020B0604030504040204" pitchFamily="34" charset="0"/>
              </a:rPr>
              <a:t>Faculty/Presenter Disclosure</a:t>
            </a:r>
          </a:p>
        </p:txBody>
      </p:sp>
      <p:sp>
        <p:nvSpPr>
          <p:cNvPr id="3" name="Content Placeholder 2">
            <a:extLst>
              <a:ext uri="{FF2B5EF4-FFF2-40B4-BE49-F238E27FC236}">
                <a16:creationId xmlns="" xmlns:a16="http://schemas.microsoft.com/office/drawing/2014/main" id="{63B3B3C9-0743-4EE2-B8C6-8AD58F9F11F2}"/>
              </a:ext>
            </a:extLst>
          </p:cNvPr>
          <p:cNvSpPr>
            <a:spLocks noGrp="1"/>
          </p:cNvSpPr>
          <p:nvPr>
            <p:ph idx="1"/>
          </p:nvPr>
        </p:nvSpPr>
        <p:spPr>
          <a:xfrm>
            <a:off x="1063413" y="1820334"/>
            <a:ext cx="10058400" cy="4023360"/>
          </a:xfrm>
        </p:spPr>
        <p:txBody>
          <a:bodyPr>
            <a:normAutofit/>
          </a:bodyPr>
          <a:lstStyle/>
          <a:p>
            <a:r>
              <a:rPr lang="en-CA" b="1" dirty="0">
                <a:latin typeface="Verdana" panose="020B0604030504040204" pitchFamily="34" charset="0"/>
                <a:ea typeface="Verdana" panose="020B0604030504040204" pitchFamily="34" charset="0"/>
                <a:cs typeface="Verdana" panose="020B0604030504040204" pitchFamily="34" charset="0"/>
              </a:rPr>
              <a:t>Faculty: </a:t>
            </a:r>
            <a:r>
              <a:rPr lang="en-CA" dirty="0">
                <a:latin typeface="Verdana" panose="020B0604030504040204" pitchFamily="34" charset="0"/>
                <a:ea typeface="Verdana" panose="020B0604030504040204" pitchFamily="34" charset="0"/>
                <a:cs typeface="Verdana" panose="020B0604030504040204" pitchFamily="34" charset="0"/>
              </a:rPr>
              <a:t>Professor Simon </a:t>
            </a:r>
            <a:r>
              <a:rPr lang="en-CA" dirty="0" err="1">
                <a:latin typeface="Verdana" panose="020B0604030504040204" pitchFamily="34" charset="0"/>
                <a:ea typeface="Verdana" panose="020B0604030504040204" pitchFamily="34" charset="0"/>
                <a:cs typeface="Verdana" panose="020B0604030504040204" pitchFamily="34" charset="0"/>
              </a:rPr>
              <a:t>Kitto</a:t>
            </a:r>
            <a:endParaRPr lang="en-CA" dirty="0">
              <a:latin typeface="Verdana" panose="020B0604030504040204" pitchFamily="34" charset="0"/>
              <a:ea typeface="Verdana" panose="020B0604030504040204" pitchFamily="34" charset="0"/>
              <a:cs typeface="Verdana" panose="020B0604030504040204" pitchFamily="34" charset="0"/>
            </a:endParaRPr>
          </a:p>
          <a:p>
            <a:endParaRPr lang="en-CA" b="1" dirty="0">
              <a:latin typeface="Verdana" panose="020B0604030504040204" pitchFamily="34" charset="0"/>
              <a:ea typeface="Verdana" panose="020B0604030504040204" pitchFamily="34" charset="0"/>
              <a:cs typeface="Verdana" panose="020B0604030504040204" pitchFamily="34" charset="0"/>
            </a:endParaRPr>
          </a:p>
          <a:p>
            <a:r>
              <a:rPr lang="en-CA" b="1" dirty="0">
                <a:latin typeface="Verdana" panose="020B0604030504040204" pitchFamily="34" charset="0"/>
                <a:ea typeface="Verdana" panose="020B0604030504040204" pitchFamily="34" charset="0"/>
                <a:cs typeface="Verdana" panose="020B0604030504040204" pitchFamily="34" charset="0"/>
              </a:rPr>
              <a:t>Relationships with financial sponsors:</a:t>
            </a:r>
            <a:r>
              <a:rPr lang="en-CA" dirty="0">
                <a:latin typeface="Verdana" panose="020B0604030504040204" pitchFamily="34" charset="0"/>
                <a:ea typeface="Verdana" panose="020B0604030504040204" pitchFamily="34" charset="0"/>
                <a:cs typeface="Verdana" panose="020B0604030504040204" pitchFamily="34" charset="0"/>
              </a:rPr>
              <a:t> </a:t>
            </a:r>
          </a:p>
          <a:p>
            <a:pPr lvl="1">
              <a:buFont typeface="Arial" panose="020B0604020202020204" pitchFamily="34" charset="0"/>
              <a:buChar char="•"/>
            </a:pPr>
            <a:r>
              <a:rPr lang="en-CA" sz="2400" b="1" dirty="0">
                <a:latin typeface="Verdana" panose="020B0604030504040204" pitchFamily="34" charset="0"/>
                <a:ea typeface="Verdana" panose="020B0604030504040204" pitchFamily="34" charset="0"/>
                <a:cs typeface="Verdana" panose="020B0604030504040204" pitchFamily="34" charset="0"/>
              </a:rPr>
              <a:t>Grants/Research Support:</a:t>
            </a:r>
            <a:r>
              <a:rPr lang="en-CA" sz="2400" dirty="0">
                <a:latin typeface="Verdana" panose="020B0604030504040204" pitchFamily="34" charset="0"/>
                <a:ea typeface="Verdana" panose="020B0604030504040204" pitchFamily="34" charset="0"/>
                <a:cs typeface="Verdana" panose="020B0604030504040204" pitchFamily="34" charset="0"/>
              </a:rPr>
              <a:t> OCPD, University of Ottawa</a:t>
            </a:r>
          </a:p>
          <a:p>
            <a:pPr lvl="1">
              <a:buFont typeface="Arial" panose="020B0604020202020204" pitchFamily="34" charset="0"/>
              <a:buChar char="•"/>
            </a:pPr>
            <a:r>
              <a:rPr lang="en-CA" sz="2400" b="1" dirty="0">
                <a:latin typeface="Verdana" panose="020B0604030504040204" pitchFamily="34" charset="0"/>
                <a:ea typeface="Verdana" panose="020B0604030504040204" pitchFamily="34" charset="0"/>
                <a:cs typeface="Verdana" panose="020B0604030504040204" pitchFamily="34" charset="0"/>
              </a:rPr>
              <a:t>Speakers Bureau/Honoraria:</a:t>
            </a:r>
            <a:r>
              <a:rPr lang="en-CA" sz="2400" dirty="0">
                <a:latin typeface="Verdana" panose="020B0604030504040204" pitchFamily="34" charset="0"/>
                <a:ea typeface="Verdana" panose="020B0604030504040204" pitchFamily="34" charset="0"/>
                <a:cs typeface="Verdana" panose="020B0604030504040204" pitchFamily="34" charset="0"/>
              </a:rPr>
              <a:t> None</a:t>
            </a:r>
          </a:p>
          <a:p>
            <a:pPr lvl="1">
              <a:buFont typeface="Arial" panose="020B0604020202020204" pitchFamily="34" charset="0"/>
              <a:buChar char="•"/>
            </a:pPr>
            <a:r>
              <a:rPr lang="en-CA" sz="2400" b="1" dirty="0">
                <a:latin typeface="Verdana" panose="020B0604030504040204" pitchFamily="34" charset="0"/>
                <a:ea typeface="Verdana" panose="020B0604030504040204" pitchFamily="34" charset="0"/>
                <a:cs typeface="Verdana" panose="020B0604030504040204" pitchFamily="34" charset="0"/>
              </a:rPr>
              <a:t>Consulting Fees:</a:t>
            </a:r>
            <a:r>
              <a:rPr lang="en-CA" sz="2400" dirty="0">
                <a:latin typeface="Verdana" panose="020B0604030504040204" pitchFamily="34" charset="0"/>
                <a:ea typeface="Verdana" panose="020B0604030504040204" pitchFamily="34" charset="0"/>
                <a:cs typeface="Verdana" panose="020B0604030504040204" pitchFamily="34" charset="0"/>
              </a:rPr>
              <a:t> None</a:t>
            </a:r>
          </a:p>
          <a:p>
            <a:pPr lvl="1">
              <a:buFont typeface="Arial" panose="020B0604020202020204" pitchFamily="34" charset="0"/>
              <a:buChar char="•"/>
            </a:pPr>
            <a:r>
              <a:rPr lang="en-CA" sz="2400" b="1" dirty="0">
                <a:latin typeface="Verdana" panose="020B0604030504040204" pitchFamily="34" charset="0"/>
                <a:ea typeface="Verdana" panose="020B0604030504040204" pitchFamily="34" charset="0"/>
                <a:cs typeface="Verdana" panose="020B0604030504040204" pitchFamily="34" charset="0"/>
              </a:rPr>
              <a:t>Patents: </a:t>
            </a:r>
            <a:r>
              <a:rPr lang="en-CA" sz="2400" dirty="0">
                <a:latin typeface="Verdana" panose="020B0604030504040204" pitchFamily="34" charset="0"/>
                <a:ea typeface="Verdana" panose="020B0604030504040204" pitchFamily="34" charset="0"/>
                <a:cs typeface="Verdana" panose="020B0604030504040204" pitchFamily="34" charset="0"/>
              </a:rPr>
              <a:t>None</a:t>
            </a:r>
          </a:p>
          <a:p>
            <a:pPr lvl="1">
              <a:buFont typeface="Arial" panose="020B0604020202020204" pitchFamily="34" charset="0"/>
              <a:buChar char="•"/>
            </a:pPr>
            <a:r>
              <a:rPr lang="en-CA" sz="2400" b="1" dirty="0">
                <a:latin typeface="Verdana" panose="020B0604030504040204" pitchFamily="34" charset="0"/>
                <a:ea typeface="Verdana" panose="020B0604030504040204" pitchFamily="34" charset="0"/>
                <a:cs typeface="Verdana" panose="020B0604030504040204" pitchFamily="34" charset="0"/>
              </a:rPr>
              <a:t>Other:</a:t>
            </a:r>
            <a:r>
              <a:rPr lang="en-CA" sz="2400" dirty="0">
                <a:latin typeface="Verdana" panose="020B0604030504040204" pitchFamily="34" charset="0"/>
                <a:ea typeface="Verdana" panose="020B0604030504040204" pitchFamily="34" charset="0"/>
                <a:cs typeface="Verdana" panose="020B0604030504040204" pitchFamily="34" charset="0"/>
              </a:rPr>
              <a:t> None</a:t>
            </a:r>
          </a:p>
        </p:txBody>
      </p:sp>
      <p:sp>
        <p:nvSpPr>
          <p:cNvPr id="4" name="Footer Placeholder 3">
            <a:extLst>
              <a:ext uri="{FF2B5EF4-FFF2-40B4-BE49-F238E27FC236}">
                <a16:creationId xmlns="" xmlns:a16="http://schemas.microsoft.com/office/drawing/2014/main" id="{ADC668B6-C722-48E7-906A-58480075D1E2}"/>
              </a:ext>
            </a:extLst>
          </p:cNvPr>
          <p:cNvSpPr>
            <a:spLocks noGrp="1"/>
          </p:cNvSpPr>
          <p:nvPr>
            <p:ph type="ftr" sz="quarter" idx="3"/>
          </p:nvPr>
        </p:nvSpPr>
        <p:spPr>
          <a:xfrm>
            <a:off x="2663007" y="6406398"/>
            <a:ext cx="6993256" cy="329998"/>
          </a:xfrm>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79274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86603"/>
            <a:ext cx="11502577" cy="1450757"/>
          </a:xfrm>
        </p:spPr>
        <p:txBody>
          <a:bodyPr>
            <a:normAutofit/>
          </a:bodyPr>
          <a:lstStyle/>
          <a:p>
            <a:pPr>
              <a:spcBef>
                <a:spcPts val="600"/>
              </a:spcBef>
            </a:pPr>
            <a:r>
              <a:rPr lang="en-US" sz="900" dirty="0"/>
              <a:t/>
            </a:r>
            <a:br>
              <a:rPr lang="en-US" sz="900" dirty="0"/>
            </a:br>
            <a:r>
              <a:rPr lang="en-CA" sz="3600" dirty="0">
                <a:solidFill>
                  <a:srgbClr val="8E0000"/>
                </a:solidFill>
                <a:latin typeface="Verdana" panose="020B0604030504040204" pitchFamily="34" charset="0"/>
                <a:ea typeface="Verdana" panose="020B0604030504040204" pitchFamily="34" charset="0"/>
                <a:cs typeface="Verdana" panose="020B0604030504040204" pitchFamily="34" charset="0"/>
              </a:rPr>
              <a:t>Disclosure of Commercial Support for this Project</a:t>
            </a:r>
            <a:endParaRPr lang="en-US" sz="3600" dirty="0">
              <a:solidFill>
                <a:srgbClr val="8E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838199" y="2178601"/>
            <a:ext cx="10508673" cy="1015663"/>
          </a:xfrm>
          <a:prstGeom prst="rect">
            <a:avLst/>
          </a:prstGeom>
        </p:spPr>
        <p:txBody>
          <a:bodyPr wrap="square">
            <a:spAutoFit/>
          </a:bodyPr>
          <a:lstStyle/>
          <a:p>
            <a:pPr>
              <a:defRPr/>
            </a:pPr>
            <a:r>
              <a:rPr lang="en-CA" sz="2400" dirty="0">
                <a:latin typeface="Verdana" panose="020B0604030504040204" pitchFamily="34" charset="0"/>
                <a:ea typeface="Verdana" panose="020B0604030504040204" pitchFamily="34" charset="0"/>
                <a:cs typeface="Verdana" panose="020B0604030504040204" pitchFamily="34" charset="0"/>
              </a:rPr>
              <a:t>I have nothing to disclose.</a:t>
            </a:r>
          </a:p>
          <a:p>
            <a:pPr lvl="0"/>
            <a:endParaRPr lang="en-US" i="1" dirty="0">
              <a:latin typeface="Verdana" panose="020B0604030504040204" pitchFamily="34" charset="0"/>
              <a:ea typeface="Verdana" panose="020B0604030504040204" pitchFamily="34" charset="0"/>
              <a:cs typeface="Verdana" panose="020B0604030504040204" pitchFamily="34" charset="0"/>
            </a:endParaRPr>
          </a:p>
          <a:p>
            <a:pPr lvl="0"/>
            <a:endParaRPr lang="en-US" dirty="0"/>
          </a:p>
        </p:txBody>
      </p:sp>
      <p:sp>
        <p:nvSpPr>
          <p:cNvPr id="4" name="Footer Placeholder 3">
            <a:extLst>
              <a:ext uri="{FF2B5EF4-FFF2-40B4-BE49-F238E27FC236}">
                <a16:creationId xmlns="" xmlns:a16="http://schemas.microsoft.com/office/drawing/2014/main" id="{8C48294D-01EB-464E-8655-D6776B9BB0D6}"/>
              </a:ext>
            </a:extLst>
          </p:cNvPr>
          <p:cNvSpPr>
            <a:spLocks noGrp="1"/>
          </p:cNvSpPr>
          <p:nvPr>
            <p:ph type="ftr" sz="quarter" idx="3"/>
          </p:nvPr>
        </p:nvSpPr>
        <p:spPr>
          <a:xfrm>
            <a:off x="2663007" y="6406398"/>
            <a:ext cx="6993256" cy="329998"/>
          </a:xfrm>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200053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1901007-21F9-4E20-A4F1-445F3DFCC446}"/>
              </a:ext>
            </a:extLst>
          </p:cNvPr>
          <p:cNvSpPr>
            <a:spLocks noGrp="1"/>
          </p:cNvSpPr>
          <p:nvPr>
            <p:ph type="ftr" sz="quarter" idx="3"/>
          </p:nvPr>
        </p:nvSpPr>
        <p:spPr/>
        <p:txBody>
          <a:bodyPr/>
          <a:lstStyle/>
          <a:p>
            <a:r>
              <a:rPr lang="en-US"/>
              <a:t>Hilton Mississauga/Meadowvale    •    10th National CPD Accreditation Conference    •     October 1-2, 2018</a:t>
            </a:r>
            <a:endParaRPr lang="en-US" dirty="0"/>
          </a:p>
        </p:txBody>
      </p:sp>
      <p:sp>
        <p:nvSpPr>
          <p:cNvPr id="4" name="Title 1">
            <a:extLst>
              <a:ext uri="{FF2B5EF4-FFF2-40B4-BE49-F238E27FC236}">
                <a16:creationId xmlns="" xmlns:a16="http://schemas.microsoft.com/office/drawing/2014/main" id="{6B6E40C7-9E4B-41D6-B2E3-514752B4F889}"/>
              </a:ext>
            </a:extLst>
          </p:cNvPr>
          <p:cNvSpPr>
            <a:spLocks noGrp="1"/>
          </p:cNvSpPr>
          <p:nvPr>
            <p:ph type="title"/>
          </p:nvPr>
        </p:nvSpPr>
        <p:spPr>
          <a:xfrm>
            <a:off x="1097280" y="286603"/>
            <a:ext cx="10058400" cy="1450757"/>
          </a:xfrm>
        </p:spPr>
        <p:txBody>
          <a:bodyPr>
            <a:normAutofit/>
          </a:bodyPr>
          <a:lstStyle/>
          <a:p>
            <a:pPr>
              <a:spcBef>
                <a:spcPts val="600"/>
              </a:spcBef>
            </a:pPr>
            <a:r>
              <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6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CA" sz="3600" dirty="0">
                <a:solidFill>
                  <a:srgbClr val="8E0000"/>
                </a:solidFill>
                <a:latin typeface="Verdana" panose="020B0604030504040204" pitchFamily="34" charset="0"/>
                <a:ea typeface="Verdana" panose="020B0604030504040204" pitchFamily="34" charset="0"/>
                <a:cs typeface="Verdana" panose="020B0604030504040204" pitchFamily="34" charset="0"/>
              </a:rPr>
              <a:t>Promoting</a:t>
            </a:r>
            <a:r>
              <a:rPr lang="en-US" sz="3600" dirty="0">
                <a:solidFill>
                  <a:srgbClr val="8E0000"/>
                </a:solidFill>
                <a:latin typeface="Verdana" panose="020B0604030504040204" pitchFamily="34" charset="0"/>
                <a:ea typeface="Verdana" panose="020B0604030504040204" pitchFamily="34" charset="0"/>
                <a:cs typeface="Verdana" panose="020B0604030504040204" pitchFamily="34" charset="0"/>
              </a:rPr>
              <a:t> Effective CPD at uOttawa</a:t>
            </a:r>
          </a:p>
        </p:txBody>
      </p:sp>
      <p:sp>
        <p:nvSpPr>
          <p:cNvPr id="5" name="Rectangle 4">
            <a:extLst>
              <a:ext uri="{FF2B5EF4-FFF2-40B4-BE49-F238E27FC236}">
                <a16:creationId xmlns="" xmlns:a16="http://schemas.microsoft.com/office/drawing/2014/main" id="{7153250D-3617-43F0-928F-864F5CE1B333}"/>
              </a:ext>
            </a:extLst>
          </p:cNvPr>
          <p:cNvSpPr/>
          <p:nvPr/>
        </p:nvSpPr>
        <p:spPr>
          <a:xfrm>
            <a:off x="872143" y="2282370"/>
            <a:ext cx="10508673" cy="1107996"/>
          </a:xfrm>
          <a:prstGeom prst="rect">
            <a:avLst/>
          </a:prstGeom>
        </p:spPr>
        <p:txBody>
          <a:bodyPr wrap="square">
            <a:spAutoFit/>
          </a:bodyPr>
          <a:lstStyle/>
          <a:p>
            <a:pPr marL="457200" indent="-457200">
              <a:buFont typeface="Wingdings" panose="05000000000000000000" pitchFamily="2" charset="2"/>
              <a:buChar char="§"/>
              <a:defRPr/>
            </a:pPr>
            <a:r>
              <a:rPr lang="en-US" sz="2800" dirty="0">
                <a:latin typeface="Verdana" panose="020B0604030504040204" pitchFamily="34" charset="0"/>
                <a:ea typeface="Verdana" panose="020B0604030504040204" pitchFamily="34" charset="0"/>
              </a:rPr>
              <a:t>OCPD at uOttawa demonstrates ongoing participation in scholarship including original research.</a:t>
            </a:r>
          </a:p>
          <a:p>
            <a:pPr marL="457200" indent="-457200">
              <a:buFont typeface="Wingdings" panose="05000000000000000000" pitchFamily="2" charset="2"/>
              <a:buChar char="§"/>
              <a:defRPr/>
            </a:pPr>
            <a:endParaRPr lang="en-US" sz="1000" dirty="0">
              <a:latin typeface="Verdana" panose="020B0604030504040204" pitchFamily="34" charset="0"/>
              <a:ea typeface="Verdana" panose="020B0604030504040204" pitchFamily="34" charset="0"/>
            </a:endParaRPr>
          </a:p>
        </p:txBody>
      </p:sp>
      <p:grpSp>
        <p:nvGrpSpPr>
          <p:cNvPr id="6" name="Group 5">
            <a:extLst>
              <a:ext uri="{FF2B5EF4-FFF2-40B4-BE49-F238E27FC236}">
                <a16:creationId xmlns="" xmlns:a16="http://schemas.microsoft.com/office/drawing/2014/main" id="{D35166F1-C2B3-4B08-BDE5-D5FD9B731944}"/>
              </a:ext>
            </a:extLst>
          </p:cNvPr>
          <p:cNvGrpSpPr/>
          <p:nvPr/>
        </p:nvGrpSpPr>
        <p:grpSpPr>
          <a:xfrm>
            <a:off x="0" y="4824884"/>
            <a:ext cx="3340896" cy="1499053"/>
            <a:chOff x="0" y="0"/>
            <a:chExt cx="4950941" cy="2157933"/>
          </a:xfrm>
        </p:grpSpPr>
        <p:pic>
          <p:nvPicPr>
            <p:cNvPr id="7" name="Picture 6">
              <a:extLst>
                <a:ext uri="{FF2B5EF4-FFF2-40B4-BE49-F238E27FC236}">
                  <a16:creationId xmlns="" xmlns:a16="http://schemas.microsoft.com/office/drawing/2014/main" id="{6946BB11-034D-4767-8BAC-5A47ACA79C36}"/>
                </a:ext>
              </a:extLst>
            </p:cNvPr>
            <p:cNvPicPr>
              <a:picLocks noChangeAspect="1"/>
            </p:cNvPicPr>
            <p:nvPr/>
          </p:nvPicPr>
          <p:blipFill>
            <a:blip r:embed="rId2"/>
            <a:stretch>
              <a:fillRect/>
            </a:stretch>
          </p:blipFill>
          <p:spPr>
            <a:xfrm>
              <a:off x="0" y="0"/>
              <a:ext cx="2281881" cy="1794894"/>
            </a:xfrm>
            <a:prstGeom prst="rect">
              <a:avLst/>
            </a:prstGeom>
          </p:spPr>
        </p:pic>
        <p:pic>
          <p:nvPicPr>
            <p:cNvPr id="8" name="Picture 7">
              <a:extLst>
                <a:ext uri="{FF2B5EF4-FFF2-40B4-BE49-F238E27FC236}">
                  <a16:creationId xmlns="" xmlns:a16="http://schemas.microsoft.com/office/drawing/2014/main" id="{BFD8EB54-AC64-4E2F-AAA9-2CC46CFE1E46}"/>
                </a:ext>
              </a:extLst>
            </p:cNvPr>
            <p:cNvPicPr>
              <a:picLocks noChangeAspect="1"/>
            </p:cNvPicPr>
            <p:nvPr/>
          </p:nvPicPr>
          <p:blipFill>
            <a:blip r:embed="rId3"/>
            <a:stretch>
              <a:fillRect/>
            </a:stretch>
          </p:blipFill>
          <p:spPr>
            <a:xfrm>
              <a:off x="1" y="1784276"/>
              <a:ext cx="4950940" cy="373657"/>
            </a:xfrm>
            <a:prstGeom prst="rect">
              <a:avLst/>
            </a:prstGeom>
          </p:spPr>
        </p:pic>
      </p:grpSp>
    </p:spTree>
    <p:extLst>
      <p:ext uri="{BB962C8B-B14F-4D97-AF65-F5344CB8AC3E}">
        <p14:creationId xmlns:p14="http://schemas.microsoft.com/office/powerpoint/2010/main" val="334229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41901007-21F9-4E20-A4F1-445F3DFCC446}"/>
              </a:ext>
            </a:extLst>
          </p:cNvPr>
          <p:cNvSpPr>
            <a:spLocks noGrp="1"/>
          </p:cNvSpPr>
          <p:nvPr>
            <p:ph type="ftr" sz="quarter" idx="3"/>
          </p:nvPr>
        </p:nvSpPr>
        <p:spPr/>
        <p:txBody>
          <a:bodyPr/>
          <a:lstStyle/>
          <a:p>
            <a:r>
              <a:rPr lang="en-US"/>
              <a:t>Hilton Mississauga/Meadowvale    •    10th National CPD Accreditation Conference    •     October 1-2, 2018</a:t>
            </a:r>
            <a:endParaRPr lang="en-US" dirty="0"/>
          </a:p>
        </p:txBody>
      </p:sp>
      <p:sp>
        <p:nvSpPr>
          <p:cNvPr id="4" name="Title 1">
            <a:extLst>
              <a:ext uri="{FF2B5EF4-FFF2-40B4-BE49-F238E27FC236}">
                <a16:creationId xmlns="" xmlns:a16="http://schemas.microsoft.com/office/drawing/2014/main" id="{6B6E40C7-9E4B-41D6-B2E3-514752B4F889}"/>
              </a:ext>
            </a:extLst>
          </p:cNvPr>
          <p:cNvSpPr>
            <a:spLocks noGrp="1"/>
          </p:cNvSpPr>
          <p:nvPr>
            <p:ph type="title"/>
          </p:nvPr>
        </p:nvSpPr>
        <p:spPr>
          <a:xfrm>
            <a:off x="1142104" y="84380"/>
            <a:ext cx="10058400" cy="1450757"/>
          </a:xfrm>
        </p:spPr>
        <p:txBody>
          <a:bodyPr>
            <a:normAutofit/>
          </a:bodyPr>
          <a:lstStyle/>
          <a:p>
            <a:pPr>
              <a:spcBef>
                <a:spcPts val="600"/>
              </a:spcBef>
            </a:pPr>
            <a:r>
              <a:rPr lang="en-US" dirty="0">
                <a:solidFill>
                  <a:schemeClr val="tx1"/>
                </a:solidFill>
              </a:rPr>
              <a:t/>
            </a:r>
            <a:br>
              <a:rPr lang="en-US" dirty="0">
                <a:solidFill>
                  <a:schemeClr val="tx1"/>
                </a:solidFill>
              </a:rPr>
            </a:br>
            <a:r>
              <a:rPr lang="en-CA" sz="3600" dirty="0">
                <a:solidFill>
                  <a:srgbClr val="8E0000"/>
                </a:solidFill>
                <a:latin typeface="Verdana" panose="020B0604030504040204" pitchFamily="34" charset="0"/>
                <a:ea typeface="Verdana" panose="020B0604030504040204" pitchFamily="34" charset="0"/>
                <a:cs typeface="Verdana" panose="020B0604030504040204" pitchFamily="34" charset="0"/>
              </a:rPr>
              <a:t>Promoting</a:t>
            </a:r>
            <a:r>
              <a:rPr lang="en-US" sz="3600" dirty="0">
                <a:solidFill>
                  <a:srgbClr val="8E0000"/>
                </a:solidFill>
                <a:latin typeface="Verdana" panose="020B0604030504040204" pitchFamily="34" charset="0"/>
                <a:ea typeface="Verdana" panose="020B0604030504040204" pitchFamily="34" charset="0"/>
                <a:cs typeface="Verdana" panose="020B0604030504040204" pitchFamily="34" charset="0"/>
              </a:rPr>
              <a:t> Effective CPD at uOttawa</a:t>
            </a:r>
          </a:p>
        </p:txBody>
      </p:sp>
      <p:grpSp>
        <p:nvGrpSpPr>
          <p:cNvPr id="6" name="Group 5">
            <a:extLst>
              <a:ext uri="{FF2B5EF4-FFF2-40B4-BE49-F238E27FC236}">
                <a16:creationId xmlns="" xmlns:a16="http://schemas.microsoft.com/office/drawing/2014/main" id="{D35166F1-C2B3-4B08-BDE5-D5FD9B731944}"/>
              </a:ext>
            </a:extLst>
          </p:cNvPr>
          <p:cNvGrpSpPr/>
          <p:nvPr/>
        </p:nvGrpSpPr>
        <p:grpSpPr>
          <a:xfrm>
            <a:off x="0" y="4824884"/>
            <a:ext cx="3340896" cy="1499053"/>
            <a:chOff x="0" y="0"/>
            <a:chExt cx="4950941" cy="2157933"/>
          </a:xfrm>
        </p:grpSpPr>
        <p:pic>
          <p:nvPicPr>
            <p:cNvPr id="7" name="Picture 6">
              <a:extLst>
                <a:ext uri="{FF2B5EF4-FFF2-40B4-BE49-F238E27FC236}">
                  <a16:creationId xmlns="" xmlns:a16="http://schemas.microsoft.com/office/drawing/2014/main" id="{6946BB11-034D-4767-8BAC-5A47ACA79C36}"/>
                </a:ext>
              </a:extLst>
            </p:cNvPr>
            <p:cNvPicPr>
              <a:picLocks noChangeAspect="1"/>
            </p:cNvPicPr>
            <p:nvPr/>
          </p:nvPicPr>
          <p:blipFill>
            <a:blip r:embed="rId2"/>
            <a:stretch>
              <a:fillRect/>
            </a:stretch>
          </p:blipFill>
          <p:spPr>
            <a:xfrm>
              <a:off x="0" y="0"/>
              <a:ext cx="2281881" cy="1794894"/>
            </a:xfrm>
            <a:prstGeom prst="rect">
              <a:avLst/>
            </a:prstGeom>
          </p:spPr>
        </p:pic>
        <p:pic>
          <p:nvPicPr>
            <p:cNvPr id="8" name="Picture 7">
              <a:extLst>
                <a:ext uri="{FF2B5EF4-FFF2-40B4-BE49-F238E27FC236}">
                  <a16:creationId xmlns="" xmlns:a16="http://schemas.microsoft.com/office/drawing/2014/main" id="{BFD8EB54-AC64-4E2F-AAA9-2CC46CFE1E46}"/>
                </a:ext>
              </a:extLst>
            </p:cNvPr>
            <p:cNvPicPr>
              <a:picLocks noChangeAspect="1"/>
            </p:cNvPicPr>
            <p:nvPr/>
          </p:nvPicPr>
          <p:blipFill>
            <a:blip r:embed="rId3"/>
            <a:stretch>
              <a:fillRect/>
            </a:stretch>
          </p:blipFill>
          <p:spPr>
            <a:xfrm>
              <a:off x="1" y="1784276"/>
              <a:ext cx="4950940" cy="373657"/>
            </a:xfrm>
            <a:prstGeom prst="rect">
              <a:avLst/>
            </a:prstGeom>
          </p:spPr>
        </p:pic>
      </p:grpSp>
      <p:sp>
        <p:nvSpPr>
          <p:cNvPr id="10" name="Rectangle 9">
            <a:extLst>
              <a:ext uri="{FF2B5EF4-FFF2-40B4-BE49-F238E27FC236}">
                <a16:creationId xmlns="" xmlns:a16="http://schemas.microsoft.com/office/drawing/2014/main" id="{184EA4CA-1F55-4A16-89A2-7F985A600498}"/>
              </a:ext>
            </a:extLst>
          </p:cNvPr>
          <p:cNvSpPr/>
          <p:nvPr/>
        </p:nvSpPr>
        <p:spPr>
          <a:xfrm>
            <a:off x="1142104" y="1763487"/>
            <a:ext cx="10508673" cy="4370427"/>
          </a:xfrm>
          <a:prstGeom prst="rect">
            <a:avLst/>
          </a:prstGeom>
        </p:spPr>
        <p:txBody>
          <a:bodyPr wrap="square">
            <a:spAutoFit/>
          </a:bodyPr>
          <a:lstStyle/>
          <a:p>
            <a:pPr>
              <a:defRPr/>
            </a:pPr>
            <a:r>
              <a:rPr lang="en-CA" sz="3200" dirty="0">
                <a:latin typeface="Verdana" panose="020B0604030504040204" pitchFamily="34" charset="0"/>
                <a:ea typeface="Verdana" panose="020B0604030504040204" pitchFamily="34" charset="0"/>
                <a:cs typeface="Verdana" panose="020B0604030504040204" pitchFamily="34" charset="0"/>
              </a:rPr>
              <a:t>(1) </a:t>
            </a:r>
            <a:r>
              <a:rPr lang="en-CA" sz="3200" dirty="0" smtClean="0">
                <a:latin typeface="Verdana" panose="020B0604030504040204" pitchFamily="34" charset="0"/>
                <a:ea typeface="Verdana" panose="020B0604030504040204" pitchFamily="34" charset="0"/>
                <a:cs typeface="Verdana" panose="020B0604030504040204" pitchFamily="34" charset="0"/>
              </a:rPr>
              <a:t>CPD Research: built on relationships</a:t>
            </a:r>
            <a:endParaRPr lang="en-CA" sz="32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
              <a:defRPr/>
            </a:pPr>
            <a:endParaRPr lang="en-CA" sz="10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Wingdings" panose="05000000000000000000" pitchFamily="2" charset="2"/>
              <a:buChar char="ü"/>
              <a:defRPr/>
            </a:pPr>
            <a:r>
              <a:rPr lang="en-CA" sz="2400" dirty="0">
                <a:latin typeface="Verdana" panose="020B0604030504040204" pitchFamily="34" charset="0"/>
                <a:ea typeface="Verdana" panose="020B0604030504040204" pitchFamily="34" charset="0"/>
                <a:cs typeface="Verdana" panose="020B0604030504040204" pitchFamily="34" charset="0"/>
              </a:rPr>
              <a:t>Research Unit  was created in 2016</a:t>
            </a:r>
          </a:p>
          <a:p>
            <a:pPr>
              <a:defRPr/>
            </a:pPr>
            <a:endParaRPr lang="en-CA" sz="10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Wingdings" panose="05000000000000000000" pitchFamily="2" charset="2"/>
              <a:buChar char="ü"/>
              <a:defRPr/>
            </a:pPr>
            <a:r>
              <a:rPr lang="en-CA" sz="2400" dirty="0">
                <a:latin typeface="Verdana" panose="020B0604030504040204" pitchFamily="34" charset="0"/>
                <a:ea typeface="Verdana" panose="020B0604030504040204" pitchFamily="34" charset="0"/>
                <a:cs typeface="Verdana" panose="020B0604030504040204" pitchFamily="34" charset="0"/>
              </a:rPr>
              <a:t>Director – a tenure-track academic, a full professor from uOttawa</a:t>
            </a:r>
          </a:p>
          <a:p>
            <a:pPr>
              <a:defRPr/>
            </a:pPr>
            <a:endParaRPr lang="en-CA" sz="10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Wingdings" panose="05000000000000000000" pitchFamily="2" charset="2"/>
              <a:buChar char="ü"/>
              <a:defRPr/>
            </a:pPr>
            <a:r>
              <a:rPr lang="en-US" sz="2400" dirty="0">
                <a:latin typeface="Verdana" panose="020B0604030504040204" pitchFamily="34" charset="0"/>
                <a:ea typeface="Verdana" panose="020B0604030504040204" pitchFamily="34" charset="0"/>
              </a:rPr>
              <a:t>Assembling scientific teams and delineating unique research trajectories</a:t>
            </a:r>
          </a:p>
          <a:p>
            <a:pPr marL="742950" lvl="1" indent="-285750">
              <a:buFont typeface="Wingdings" panose="05000000000000000000" pitchFamily="2" charset="2"/>
              <a:buChar char="ü"/>
              <a:defRPr/>
            </a:pPr>
            <a:endParaRPr lang="en-US" sz="1000" dirty="0">
              <a:latin typeface="Verdana" panose="020B0604030504040204" pitchFamily="34" charset="0"/>
              <a:ea typeface="Verdana" panose="020B0604030504040204" pitchFamily="34" charset="0"/>
            </a:endParaRPr>
          </a:p>
          <a:p>
            <a:pPr marL="742950" lvl="1" indent="-285750">
              <a:buFont typeface="Wingdings" panose="05000000000000000000" pitchFamily="2" charset="2"/>
              <a:buChar char="ü"/>
              <a:defRPr/>
            </a:pPr>
            <a:r>
              <a:rPr lang="en-US" sz="2400" dirty="0">
                <a:latin typeface="Verdana" panose="020B0604030504040204" pitchFamily="34" charset="0"/>
                <a:ea typeface="Verdana" panose="020B0604030504040204" pitchFamily="34" charset="0"/>
              </a:rPr>
              <a:t>Maintaining and expanding collaborations with networks of senior scientists:</a:t>
            </a:r>
          </a:p>
          <a:p>
            <a:pPr marL="1257300" lvl="2" indent="-342900">
              <a:buFont typeface="Wingdings" panose="05000000000000000000" pitchFamily="2" charset="2"/>
              <a:buChar char="§"/>
              <a:defRPr/>
            </a:pPr>
            <a:r>
              <a:rPr lang="en-US" sz="2000" dirty="0">
                <a:latin typeface="Verdana" panose="020B0604030504040204" pitchFamily="34" charset="0"/>
                <a:ea typeface="Verdana" panose="020B0604030504040204" pitchFamily="34" charset="0"/>
              </a:rPr>
              <a:t>consulting with QI, KT, FD, family medicine, orthopedic surgery, etc.</a:t>
            </a:r>
          </a:p>
          <a:p>
            <a:pPr lvl="0"/>
            <a:endParaRPr lang="en-US" dirty="0"/>
          </a:p>
        </p:txBody>
      </p:sp>
    </p:spTree>
    <p:extLst>
      <p:ext uri="{BB962C8B-B14F-4D97-AF65-F5344CB8AC3E}">
        <p14:creationId xmlns:p14="http://schemas.microsoft.com/office/powerpoint/2010/main" val="3333466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dirty="0">
                <a:solidFill>
                  <a:schemeClr val="tx1"/>
                </a:solidFill>
              </a:rPr>
              <a:t/>
            </a:r>
            <a:br>
              <a:rPr lang="en-US" dirty="0">
                <a:solidFill>
                  <a:schemeClr val="tx1"/>
                </a:solidFill>
              </a:rPr>
            </a:br>
            <a:r>
              <a:rPr lang="en-CA" sz="3600" dirty="0">
                <a:solidFill>
                  <a:srgbClr val="8E0000"/>
                </a:solidFill>
                <a:latin typeface="Verdana" panose="020B0604030504040204" pitchFamily="34" charset="0"/>
                <a:ea typeface="Verdana" panose="020B0604030504040204" pitchFamily="34" charset="0"/>
                <a:cs typeface="Verdana" panose="020B0604030504040204" pitchFamily="34" charset="0"/>
              </a:rPr>
              <a:t>Promoting</a:t>
            </a:r>
            <a:r>
              <a:rPr lang="en-US" sz="3600" dirty="0">
                <a:solidFill>
                  <a:srgbClr val="8E0000"/>
                </a:solidFill>
                <a:latin typeface="Verdana" panose="020B0604030504040204" pitchFamily="34" charset="0"/>
                <a:ea typeface="Verdana" panose="020B0604030504040204" pitchFamily="34" charset="0"/>
                <a:cs typeface="Verdana" panose="020B0604030504040204" pitchFamily="34" charset="0"/>
              </a:rPr>
              <a:t> Effective CPD at uOttawa</a:t>
            </a:r>
          </a:p>
        </p:txBody>
      </p:sp>
      <p:sp>
        <p:nvSpPr>
          <p:cNvPr id="3" name="Rectangle 2"/>
          <p:cNvSpPr/>
          <p:nvPr/>
        </p:nvSpPr>
        <p:spPr>
          <a:xfrm>
            <a:off x="974970" y="2160271"/>
            <a:ext cx="10508673" cy="3877985"/>
          </a:xfrm>
          <a:prstGeom prst="rect">
            <a:avLst/>
          </a:prstGeom>
        </p:spPr>
        <p:txBody>
          <a:bodyPr wrap="square">
            <a:spAutoFit/>
          </a:bodyPr>
          <a:lstStyle/>
          <a:p>
            <a:pPr>
              <a:defRPr/>
            </a:pPr>
            <a:r>
              <a:rPr lang="en-CA" sz="2800" dirty="0">
                <a:latin typeface="Verdana" panose="020B0604030504040204" pitchFamily="34" charset="0"/>
                <a:ea typeface="Verdana" panose="020B0604030504040204" pitchFamily="34" charset="0"/>
                <a:cs typeface="Verdana" panose="020B0604030504040204" pitchFamily="34" charset="0"/>
              </a:rPr>
              <a:t>(2) CPD provides a full and continuous support to the Research Unit:</a:t>
            </a:r>
          </a:p>
          <a:p>
            <a:pPr>
              <a:defRPr/>
            </a:pPr>
            <a:endParaRPr lang="en-CA" sz="1000" dirty="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Wingdings" panose="05000000000000000000" pitchFamily="2" charset="2"/>
              <a:buChar char="ü"/>
              <a:defRPr/>
            </a:pPr>
            <a:r>
              <a:rPr lang="en-CA" sz="2400" dirty="0">
                <a:latin typeface="Verdana" panose="020B0604030504040204" pitchFamily="34" charset="0"/>
                <a:ea typeface="Verdana" panose="020B0604030504040204" pitchFamily="34" charset="0"/>
                <a:cs typeface="Verdana" panose="020B0604030504040204" pitchFamily="34" charset="0"/>
              </a:rPr>
              <a:t>obtains and provides funding and establishes necessary infrastructure</a:t>
            </a:r>
          </a:p>
          <a:p>
            <a:pPr>
              <a:defRPr/>
            </a:pPr>
            <a:endParaRPr lang="en-CA" sz="1000" dirty="0">
              <a:latin typeface="Verdana" panose="020B0604030504040204" pitchFamily="34" charset="0"/>
              <a:ea typeface="Verdana" panose="020B0604030504040204" pitchFamily="34" charset="0"/>
              <a:cs typeface="Verdana" panose="020B0604030504040204" pitchFamily="34" charset="0"/>
            </a:endParaRPr>
          </a:p>
          <a:p>
            <a:pPr marL="1714500" lvl="3" indent="-342900">
              <a:buFont typeface="Wingdings" panose="05000000000000000000" pitchFamily="2" charset="2"/>
              <a:buChar char="§"/>
              <a:defRPr/>
            </a:pPr>
            <a:r>
              <a:rPr lang="en-CA" sz="2400" dirty="0">
                <a:latin typeface="Verdana" panose="020B0604030504040204" pitchFamily="34" charset="0"/>
                <a:ea typeface="Verdana" panose="020B0604030504040204" pitchFamily="34" charset="0"/>
                <a:cs typeface="Verdana" panose="020B0604030504040204" pitchFamily="34" charset="0"/>
              </a:rPr>
              <a:t>Research associate #1 – a full-time position</a:t>
            </a:r>
          </a:p>
          <a:p>
            <a:pPr marL="1714500" lvl="3" indent="-342900">
              <a:buFont typeface="Wingdings" panose="05000000000000000000" pitchFamily="2" charset="2"/>
              <a:buChar char="§"/>
              <a:defRPr/>
            </a:pPr>
            <a:r>
              <a:rPr lang="en-CA" sz="2400" dirty="0">
                <a:latin typeface="Verdana" panose="020B0604030504040204" pitchFamily="34" charset="0"/>
                <a:ea typeface="Verdana" panose="020B0604030504040204" pitchFamily="34" charset="0"/>
                <a:cs typeface="Verdana" panose="020B0604030504040204" pitchFamily="34" charset="0"/>
              </a:rPr>
              <a:t>Research associate #2 – a part-time position</a:t>
            </a:r>
          </a:p>
          <a:p>
            <a:pPr marL="1714500" lvl="3" indent="-342900">
              <a:buFont typeface="Wingdings" panose="05000000000000000000" pitchFamily="2" charset="2"/>
              <a:buChar char="§"/>
              <a:defRPr/>
            </a:pPr>
            <a:r>
              <a:rPr lang="en-CA" sz="2400" dirty="0">
                <a:latin typeface="Verdana" panose="020B0604030504040204" pitchFamily="34" charset="0"/>
                <a:ea typeface="Verdana" panose="020B0604030504040204" pitchFamily="34" charset="0"/>
                <a:cs typeface="Verdana" panose="020B0604030504040204" pitchFamily="34" charset="0"/>
              </a:rPr>
              <a:t>Research associate #3 – a part-time position</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Wingdings" panose="05000000000000000000" pitchFamily="2" charset="2"/>
              <a:buChar char="ü"/>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lvl="0"/>
            <a:endParaRPr lang="en-US" dirty="0"/>
          </a:p>
        </p:txBody>
      </p:sp>
      <p:grpSp>
        <p:nvGrpSpPr>
          <p:cNvPr id="4" name="Group 3">
            <a:extLst>
              <a:ext uri="{FF2B5EF4-FFF2-40B4-BE49-F238E27FC236}">
                <a16:creationId xmlns="" xmlns:a16="http://schemas.microsoft.com/office/drawing/2014/main" id="{89BE2384-F116-468C-9510-F9C8A84CD5BD}"/>
              </a:ext>
            </a:extLst>
          </p:cNvPr>
          <p:cNvGrpSpPr/>
          <p:nvPr/>
        </p:nvGrpSpPr>
        <p:grpSpPr>
          <a:xfrm>
            <a:off x="0" y="4824884"/>
            <a:ext cx="3340896" cy="1499053"/>
            <a:chOff x="0" y="0"/>
            <a:chExt cx="4950941" cy="2157933"/>
          </a:xfrm>
        </p:grpSpPr>
        <p:pic>
          <p:nvPicPr>
            <p:cNvPr id="5" name="Picture 4">
              <a:extLst>
                <a:ext uri="{FF2B5EF4-FFF2-40B4-BE49-F238E27FC236}">
                  <a16:creationId xmlns="" xmlns:a16="http://schemas.microsoft.com/office/drawing/2014/main" id="{11C96C59-E148-43A1-968B-98879B6E14D9}"/>
                </a:ext>
              </a:extLst>
            </p:cNvPr>
            <p:cNvPicPr>
              <a:picLocks noChangeAspect="1"/>
            </p:cNvPicPr>
            <p:nvPr/>
          </p:nvPicPr>
          <p:blipFill>
            <a:blip r:embed="rId2"/>
            <a:stretch>
              <a:fillRect/>
            </a:stretch>
          </p:blipFill>
          <p:spPr>
            <a:xfrm>
              <a:off x="0" y="0"/>
              <a:ext cx="2281881" cy="1794894"/>
            </a:xfrm>
            <a:prstGeom prst="rect">
              <a:avLst/>
            </a:prstGeom>
          </p:spPr>
        </p:pic>
        <p:pic>
          <p:nvPicPr>
            <p:cNvPr id="6" name="Picture 5">
              <a:extLst>
                <a:ext uri="{FF2B5EF4-FFF2-40B4-BE49-F238E27FC236}">
                  <a16:creationId xmlns="" xmlns:a16="http://schemas.microsoft.com/office/drawing/2014/main" id="{D25ED6B5-76A4-4C4F-AC43-BD4D62ECAD53}"/>
                </a:ext>
              </a:extLst>
            </p:cNvPr>
            <p:cNvPicPr>
              <a:picLocks noChangeAspect="1"/>
            </p:cNvPicPr>
            <p:nvPr/>
          </p:nvPicPr>
          <p:blipFill>
            <a:blip r:embed="rId3"/>
            <a:stretch>
              <a:fillRect/>
            </a:stretch>
          </p:blipFill>
          <p:spPr>
            <a:xfrm>
              <a:off x="1" y="1784276"/>
              <a:ext cx="4950940" cy="373657"/>
            </a:xfrm>
            <a:prstGeom prst="rect">
              <a:avLst/>
            </a:prstGeom>
          </p:spPr>
        </p:pic>
      </p:grpSp>
      <p:sp>
        <p:nvSpPr>
          <p:cNvPr id="7" name="Footer Placeholder 3">
            <a:extLst>
              <a:ext uri="{FF2B5EF4-FFF2-40B4-BE49-F238E27FC236}">
                <a16:creationId xmlns="" xmlns:a16="http://schemas.microsoft.com/office/drawing/2014/main" id="{148D8CE8-481B-4272-986E-C9CF5C5D032B}"/>
              </a:ext>
            </a:extLst>
          </p:cNvPr>
          <p:cNvSpPr>
            <a:spLocks noGrp="1"/>
          </p:cNvSpPr>
          <p:nvPr>
            <p:ph type="ftr" sz="quarter" idx="3"/>
          </p:nvPr>
        </p:nvSpPr>
        <p:spPr>
          <a:xfrm>
            <a:off x="2663007" y="6406398"/>
            <a:ext cx="6993256" cy="329998"/>
          </a:xfrm>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1648333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407" y="210161"/>
            <a:ext cx="10058400" cy="1450757"/>
          </a:xfrm>
        </p:spPr>
        <p:txBody>
          <a:bodyPr>
            <a:normAutofit/>
          </a:bodyPr>
          <a:lstStyle/>
          <a:p>
            <a:pPr>
              <a:spcBef>
                <a:spcPts val="600"/>
              </a:spcBef>
            </a:pPr>
            <a:r>
              <a:rPr lang="en-US" dirty="0">
                <a:solidFill>
                  <a:schemeClr val="tx1"/>
                </a:solidFill>
              </a:rPr>
              <a:t/>
            </a:r>
            <a:br>
              <a:rPr lang="en-US" dirty="0">
                <a:solidFill>
                  <a:schemeClr val="tx1"/>
                </a:solidFill>
              </a:rPr>
            </a:br>
            <a:r>
              <a:rPr lang="en-CA" sz="3600" dirty="0">
                <a:solidFill>
                  <a:srgbClr val="8E0000"/>
                </a:solidFill>
                <a:latin typeface="Verdana" panose="020B0604030504040204" pitchFamily="34" charset="0"/>
                <a:ea typeface="Verdana" panose="020B0604030504040204" pitchFamily="34" charset="0"/>
                <a:cs typeface="Verdana" panose="020B0604030504040204" pitchFamily="34" charset="0"/>
              </a:rPr>
              <a:t>Promoting</a:t>
            </a:r>
            <a:r>
              <a:rPr lang="en-US" sz="3600" dirty="0">
                <a:solidFill>
                  <a:srgbClr val="8E0000"/>
                </a:solidFill>
                <a:latin typeface="Verdana" panose="020B0604030504040204" pitchFamily="34" charset="0"/>
                <a:ea typeface="Verdana" panose="020B0604030504040204" pitchFamily="34" charset="0"/>
                <a:cs typeface="Verdana" panose="020B0604030504040204" pitchFamily="34" charset="0"/>
              </a:rPr>
              <a:t> Effective CPD at uOttawa</a:t>
            </a:r>
          </a:p>
        </p:txBody>
      </p:sp>
      <p:sp>
        <p:nvSpPr>
          <p:cNvPr id="3" name="Rectangle 2"/>
          <p:cNvSpPr/>
          <p:nvPr/>
        </p:nvSpPr>
        <p:spPr>
          <a:xfrm>
            <a:off x="1123407" y="1888996"/>
            <a:ext cx="10432869" cy="3662541"/>
          </a:xfrm>
          <a:prstGeom prst="rect">
            <a:avLst/>
          </a:prstGeom>
        </p:spPr>
        <p:txBody>
          <a:bodyPr wrap="square">
            <a:spAutoFit/>
          </a:bodyPr>
          <a:lstStyle/>
          <a:p>
            <a:pPr>
              <a:defRPr/>
            </a:pPr>
            <a:r>
              <a:rPr lang="en-CA" sz="2800" dirty="0">
                <a:latin typeface="Verdana" panose="020B0604030504040204" pitchFamily="34" charset="0"/>
                <a:ea typeface="Verdana" panose="020B0604030504040204" pitchFamily="34" charset="0"/>
                <a:cs typeface="Verdana" panose="020B0604030504040204" pitchFamily="34" charset="0"/>
              </a:rPr>
              <a:t>(3) </a:t>
            </a:r>
            <a:r>
              <a:rPr lang="en-CA" sz="2800" dirty="0" smtClean="0">
                <a:latin typeface="Verdana" panose="020B0604030504040204" pitchFamily="34" charset="0"/>
                <a:ea typeface="Verdana" panose="020B0604030504040204" pitchFamily="34" charset="0"/>
                <a:cs typeface="Verdana" panose="020B0604030504040204" pitchFamily="34" charset="0"/>
              </a:rPr>
              <a:t>Building a four part </a:t>
            </a:r>
            <a:r>
              <a:rPr lang="en-CA" sz="2800" dirty="0">
                <a:latin typeface="Verdana" panose="020B0604030504040204" pitchFamily="34" charset="0"/>
                <a:ea typeface="Verdana" panose="020B0604030504040204" pitchFamily="34" charset="0"/>
                <a:cs typeface="Verdana" panose="020B0604030504040204" pitchFamily="34" charset="0"/>
              </a:rPr>
              <a:t>CPD research strategy:</a:t>
            </a:r>
          </a:p>
          <a:p>
            <a:pPr marL="914400" lvl="1" indent="-457200">
              <a:buFont typeface="+mj-lt"/>
              <a:buAutoNum type="arabicPeriod"/>
              <a:defRPr/>
            </a:pPr>
            <a:r>
              <a:rPr lang="en-CA" sz="2800" b="1" dirty="0" smtClean="0">
                <a:latin typeface="Verdana" panose="020B0604030504040204" pitchFamily="34" charset="0"/>
                <a:ea typeface="Verdana" panose="020B0604030504040204" pitchFamily="34" charset="0"/>
                <a:cs typeface="Verdana" panose="020B0604030504040204" pitchFamily="34" charset="0"/>
              </a:rPr>
              <a:t>Research </a:t>
            </a:r>
            <a:r>
              <a:rPr lang="en-CA" sz="2800" b="1" dirty="0">
                <a:latin typeface="Verdana" panose="020B0604030504040204" pitchFamily="34" charset="0"/>
                <a:ea typeface="Verdana" panose="020B0604030504040204" pitchFamily="34" charset="0"/>
                <a:cs typeface="Verdana" panose="020B0604030504040204" pitchFamily="34" charset="0"/>
              </a:rPr>
              <a:t>program: </a:t>
            </a:r>
            <a:r>
              <a:rPr lang="en-CA" sz="2800" dirty="0">
                <a:latin typeface="Verdana" panose="020B0604030504040204" pitchFamily="34" charset="0"/>
                <a:ea typeface="Verdana" panose="020B0604030504040204" pitchFamily="34" charset="0"/>
                <a:cs typeface="Verdana" panose="020B0604030504040204" pitchFamily="34" charset="0"/>
              </a:rPr>
              <a:t>CBME implementation in </a:t>
            </a:r>
            <a:r>
              <a:rPr lang="en-CA" sz="2800" dirty="0" smtClean="0">
                <a:latin typeface="Verdana" panose="020B0604030504040204" pitchFamily="34" charset="0"/>
                <a:ea typeface="Verdana" panose="020B0604030504040204" pitchFamily="34" charset="0"/>
                <a:cs typeface="Verdana" panose="020B0604030504040204" pitchFamily="34" charset="0"/>
              </a:rPr>
              <a:t>CPD</a:t>
            </a:r>
            <a:br>
              <a:rPr lang="en-CA" sz="2800" dirty="0" smtClean="0">
                <a:latin typeface="Verdana" panose="020B0604030504040204" pitchFamily="34" charset="0"/>
                <a:ea typeface="Verdana" panose="020B0604030504040204" pitchFamily="34" charset="0"/>
                <a:cs typeface="Verdana" panose="020B0604030504040204" pitchFamily="34" charset="0"/>
              </a:rPr>
            </a:br>
            <a:endParaRPr lang="en-CA" sz="1100" dirty="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mj-lt"/>
              <a:buAutoNum type="arabicPeriod"/>
              <a:defRPr/>
            </a:pPr>
            <a:r>
              <a:rPr lang="en-US" sz="2800" b="1" dirty="0" smtClean="0">
                <a:latin typeface="Verdana" panose="020B0604030504040204" pitchFamily="34" charset="0"/>
                <a:ea typeface="Verdana" panose="020B0604030504040204" pitchFamily="34" charset="0"/>
                <a:cs typeface="Verdana" panose="020B0604030504040204" pitchFamily="34" charset="0"/>
              </a:rPr>
              <a:t>Research </a:t>
            </a:r>
            <a:r>
              <a:rPr lang="en-US" sz="2800" b="1" dirty="0">
                <a:latin typeface="Verdana" panose="020B0604030504040204" pitchFamily="34" charset="0"/>
                <a:ea typeface="Verdana" panose="020B0604030504040204" pitchFamily="34" charset="0"/>
                <a:cs typeface="Verdana" panose="020B0604030504040204" pitchFamily="34" charset="0"/>
              </a:rPr>
              <a:t>program: </a:t>
            </a:r>
            <a:r>
              <a:rPr lang="en-US" sz="2800" dirty="0">
                <a:latin typeface="Verdana" panose="020B0604030504040204" pitchFamily="34" charset="0"/>
                <a:ea typeface="Verdana" panose="020B0604030504040204" pitchFamily="34" charset="0"/>
                <a:cs typeface="Verdana" panose="020B0604030504040204" pitchFamily="34" charset="0"/>
              </a:rPr>
              <a:t>Performance measurement feedback in </a:t>
            </a:r>
            <a:r>
              <a:rPr lang="en-US" sz="2800" dirty="0" smtClean="0">
                <a:latin typeface="Verdana" panose="020B0604030504040204" pitchFamily="34" charset="0"/>
                <a:ea typeface="Verdana" panose="020B0604030504040204" pitchFamily="34" charset="0"/>
                <a:cs typeface="Verdana" panose="020B0604030504040204" pitchFamily="34" charset="0"/>
              </a:rPr>
              <a:t>surgery</a:t>
            </a:r>
            <a:br>
              <a:rPr lang="en-US" sz="2800" dirty="0" smtClean="0">
                <a:latin typeface="Verdana" panose="020B0604030504040204" pitchFamily="34" charset="0"/>
                <a:ea typeface="Verdana" panose="020B0604030504040204" pitchFamily="34" charset="0"/>
                <a:cs typeface="Verdana" panose="020B0604030504040204" pitchFamily="34" charset="0"/>
              </a:rPr>
            </a:br>
            <a:endParaRPr lang="en-US" sz="1100" dirty="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mj-lt"/>
              <a:buAutoNum type="arabicPeriod"/>
              <a:defRPr/>
            </a:pPr>
            <a:r>
              <a:rPr lang="en-US" sz="2800" b="1" dirty="0" smtClean="0">
                <a:latin typeface="Verdana" panose="020B0604030504040204" pitchFamily="34" charset="0"/>
                <a:ea typeface="Verdana" panose="020B0604030504040204" pitchFamily="34" charset="0"/>
                <a:cs typeface="Verdana" panose="020B0604030504040204" pitchFamily="34" charset="0"/>
              </a:rPr>
              <a:t>Research </a:t>
            </a:r>
            <a:r>
              <a:rPr lang="en-US" sz="2800" b="1" dirty="0">
                <a:latin typeface="Verdana" panose="020B0604030504040204" pitchFamily="34" charset="0"/>
                <a:ea typeface="Verdana" panose="020B0604030504040204" pitchFamily="34" charset="0"/>
                <a:cs typeface="Verdana" panose="020B0604030504040204" pitchFamily="34" charset="0"/>
              </a:rPr>
              <a:t>program: </a:t>
            </a:r>
            <a:r>
              <a:rPr lang="en-US" sz="2800" dirty="0">
                <a:latin typeface="Verdana" panose="020B0604030504040204" pitchFamily="34" charset="0"/>
                <a:ea typeface="Verdana" panose="020B0604030504040204" pitchFamily="34" charset="0"/>
                <a:cs typeface="Verdana" panose="020B0604030504040204" pitchFamily="34" charset="0"/>
              </a:rPr>
              <a:t>Audit of </a:t>
            </a:r>
            <a:r>
              <a:rPr lang="en-US" sz="2800" dirty="0" err="1">
                <a:latin typeface="Verdana" panose="020B0604030504040204" pitchFamily="34" charset="0"/>
                <a:ea typeface="Verdana" panose="020B0604030504040204" pitchFamily="34" charset="0"/>
                <a:cs typeface="Verdana" panose="020B0604030504040204" pitchFamily="34" charset="0"/>
              </a:rPr>
              <a:t>behaviour</a:t>
            </a:r>
            <a:r>
              <a:rPr lang="en-US" sz="2800" dirty="0">
                <a:latin typeface="Verdana" panose="020B0604030504040204" pitchFamily="34" charset="0"/>
                <a:ea typeface="Verdana" panose="020B0604030504040204" pitchFamily="34" charset="0"/>
                <a:cs typeface="Verdana" panose="020B0604030504040204" pitchFamily="34" charset="0"/>
              </a:rPr>
              <a:t> change techniques in </a:t>
            </a:r>
            <a:r>
              <a:rPr lang="en-US" sz="2800" dirty="0" smtClean="0">
                <a:latin typeface="Verdana" panose="020B0604030504040204" pitchFamily="34" charset="0"/>
                <a:ea typeface="Verdana" panose="020B0604030504040204" pitchFamily="34" charset="0"/>
                <a:cs typeface="Verdana" panose="020B0604030504040204" pitchFamily="34" charset="0"/>
              </a:rPr>
              <a:t>CPD</a:t>
            </a:r>
            <a:br>
              <a:rPr lang="en-US" sz="2800" dirty="0" smtClean="0">
                <a:latin typeface="Verdana" panose="020B0604030504040204" pitchFamily="34" charset="0"/>
                <a:ea typeface="Verdana" panose="020B0604030504040204" pitchFamily="34" charset="0"/>
                <a:cs typeface="Verdana" panose="020B0604030504040204" pitchFamily="34" charset="0"/>
              </a:rPr>
            </a:br>
            <a:endParaRPr lang="en-US" sz="1100" dirty="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mj-lt"/>
              <a:buAutoNum type="arabicPeriod"/>
              <a:defRPr/>
            </a:pPr>
            <a:r>
              <a:rPr lang="en-US" sz="2800" b="1" dirty="0" smtClean="0">
                <a:latin typeface="Verdana" panose="020B0604030504040204" pitchFamily="34" charset="0"/>
                <a:ea typeface="Verdana" panose="020B0604030504040204" pitchFamily="34" charset="0"/>
                <a:cs typeface="Verdana" panose="020B0604030504040204" pitchFamily="34" charset="0"/>
              </a:rPr>
              <a:t>Research </a:t>
            </a:r>
            <a:r>
              <a:rPr lang="en-US" sz="2800" b="1" dirty="0">
                <a:latin typeface="Verdana" panose="020B0604030504040204" pitchFamily="34" charset="0"/>
                <a:ea typeface="Verdana" panose="020B0604030504040204" pitchFamily="34" charset="0"/>
                <a:cs typeface="Verdana" panose="020B0604030504040204" pitchFamily="34" charset="0"/>
              </a:rPr>
              <a:t>program: </a:t>
            </a:r>
            <a:r>
              <a:rPr lang="en-US" sz="2800" dirty="0">
                <a:latin typeface="Verdana" panose="020B0604030504040204" pitchFamily="34" charset="0"/>
                <a:ea typeface="Verdana" panose="020B0604030504040204" pitchFamily="34" charset="0"/>
                <a:cs typeface="Verdana" panose="020B0604030504040204" pitchFamily="34" charset="0"/>
              </a:rPr>
              <a:t>Faculty development</a:t>
            </a:r>
          </a:p>
        </p:txBody>
      </p:sp>
      <p:grpSp>
        <p:nvGrpSpPr>
          <p:cNvPr id="4" name="Group 3">
            <a:extLst>
              <a:ext uri="{FF2B5EF4-FFF2-40B4-BE49-F238E27FC236}">
                <a16:creationId xmlns="" xmlns:a16="http://schemas.microsoft.com/office/drawing/2014/main" id="{89BE2384-F116-468C-9510-F9C8A84CD5BD}"/>
              </a:ext>
            </a:extLst>
          </p:cNvPr>
          <p:cNvGrpSpPr/>
          <p:nvPr/>
        </p:nvGrpSpPr>
        <p:grpSpPr>
          <a:xfrm>
            <a:off x="0" y="4824884"/>
            <a:ext cx="3340896" cy="1499053"/>
            <a:chOff x="0" y="0"/>
            <a:chExt cx="4950941" cy="2157933"/>
          </a:xfrm>
        </p:grpSpPr>
        <p:pic>
          <p:nvPicPr>
            <p:cNvPr id="5" name="Picture 4">
              <a:extLst>
                <a:ext uri="{FF2B5EF4-FFF2-40B4-BE49-F238E27FC236}">
                  <a16:creationId xmlns="" xmlns:a16="http://schemas.microsoft.com/office/drawing/2014/main" id="{11C96C59-E148-43A1-968B-98879B6E14D9}"/>
                </a:ext>
              </a:extLst>
            </p:cNvPr>
            <p:cNvPicPr>
              <a:picLocks noChangeAspect="1"/>
            </p:cNvPicPr>
            <p:nvPr/>
          </p:nvPicPr>
          <p:blipFill>
            <a:blip r:embed="rId2"/>
            <a:stretch>
              <a:fillRect/>
            </a:stretch>
          </p:blipFill>
          <p:spPr>
            <a:xfrm>
              <a:off x="0" y="0"/>
              <a:ext cx="2281881" cy="1794894"/>
            </a:xfrm>
            <a:prstGeom prst="rect">
              <a:avLst/>
            </a:prstGeom>
          </p:spPr>
        </p:pic>
        <p:pic>
          <p:nvPicPr>
            <p:cNvPr id="6" name="Picture 5">
              <a:extLst>
                <a:ext uri="{FF2B5EF4-FFF2-40B4-BE49-F238E27FC236}">
                  <a16:creationId xmlns="" xmlns:a16="http://schemas.microsoft.com/office/drawing/2014/main" id="{D25ED6B5-76A4-4C4F-AC43-BD4D62ECAD53}"/>
                </a:ext>
              </a:extLst>
            </p:cNvPr>
            <p:cNvPicPr>
              <a:picLocks noChangeAspect="1"/>
            </p:cNvPicPr>
            <p:nvPr/>
          </p:nvPicPr>
          <p:blipFill>
            <a:blip r:embed="rId3"/>
            <a:stretch>
              <a:fillRect/>
            </a:stretch>
          </p:blipFill>
          <p:spPr>
            <a:xfrm>
              <a:off x="1" y="1784276"/>
              <a:ext cx="4950940" cy="373657"/>
            </a:xfrm>
            <a:prstGeom prst="rect">
              <a:avLst/>
            </a:prstGeom>
          </p:spPr>
        </p:pic>
      </p:grpSp>
      <p:sp>
        <p:nvSpPr>
          <p:cNvPr id="7" name="Footer Placeholder 3">
            <a:extLst>
              <a:ext uri="{FF2B5EF4-FFF2-40B4-BE49-F238E27FC236}">
                <a16:creationId xmlns="" xmlns:a16="http://schemas.microsoft.com/office/drawing/2014/main" id="{148D8CE8-481B-4272-986E-C9CF5C5D032B}"/>
              </a:ext>
            </a:extLst>
          </p:cNvPr>
          <p:cNvSpPr>
            <a:spLocks noGrp="1"/>
          </p:cNvSpPr>
          <p:nvPr>
            <p:ph type="ftr" sz="quarter" idx="3"/>
          </p:nvPr>
        </p:nvSpPr>
        <p:spPr>
          <a:xfrm>
            <a:off x="2663007" y="6406398"/>
            <a:ext cx="6993256" cy="329998"/>
          </a:xfrm>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106040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402096-9060-4A86-AC50-E707C96DDD9D}"/>
              </a:ext>
            </a:extLst>
          </p:cNvPr>
          <p:cNvSpPr>
            <a:spLocks noGrp="1"/>
          </p:cNvSpPr>
          <p:nvPr>
            <p:ph type="title"/>
          </p:nvPr>
        </p:nvSpPr>
        <p:spPr/>
        <p:txBody>
          <a:bodyPr>
            <a:normAutofit/>
          </a:bodyPr>
          <a:lstStyle/>
          <a:p>
            <a:r>
              <a:rPr lang="en-CA" sz="3600" dirty="0">
                <a:latin typeface="Verdana" panose="020B0604030504040204" pitchFamily="34" charset="0"/>
                <a:ea typeface="Verdana" panose="020B0604030504040204" pitchFamily="34" charset="0"/>
                <a:cs typeface="Verdana" panose="020B0604030504040204" pitchFamily="34" charset="0"/>
              </a:rPr>
              <a:t>Faculty/Presenter Disclosure</a:t>
            </a:r>
          </a:p>
        </p:txBody>
      </p:sp>
      <p:sp>
        <p:nvSpPr>
          <p:cNvPr id="3" name="Content Placeholder 2">
            <a:extLst>
              <a:ext uri="{FF2B5EF4-FFF2-40B4-BE49-F238E27FC236}">
                <a16:creationId xmlns:a16="http://schemas.microsoft.com/office/drawing/2014/main" xmlns="" id="{63B3B3C9-0743-4EE2-B8C6-8AD58F9F11F2}"/>
              </a:ext>
            </a:extLst>
          </p:cNvPr>
          <p:cNvSpPr>
            <a:spLocks noGrp="1"/>
          </p:cNvSpPr>
          <p:nvPr>
            <p:ph idx="1"/>
          </p:nvPr>
        </p:nvSpPr>
        <p:spPr/>
        <p:txBody>
          <a:bodyPr>
            <a:normAutofit/>
          </a:bodyPr>
          <a:lstStyle/>
          <a:p>
            <a:r>
              <a:rPr lang="en-CA" b="1" dirty="0">
                <a:latin typeface="Verdana" panose="020B0604030504040204" pitchFamily="34" charset="0"/>
                <a:ea typeface="Verdana" panose="020B0604030504040204" pitchFamily="34" charset="0"/>
                <a:cs typeface="Verdana" panose="020B0604030504040204" pitchFamily="34" charset="0"/>
              </a:rPr>
              <a:t>Faculty: </a:t>
            </a:r>
            <a:r>
              <a:rPr lang="en-CA" dirty="0" smtClean="0">
                <a:latin typeface="Verdana" panose="020B0604030504040204" pitchFamily="34" charset="0"/>
                <a:ea typeface="Verdana" panose="020B0604030504040204" pitchFamily="34" charset="0"/>
                <a:cs typeface="Verdana" panose="020B0604030504040204" pitchFamily="34" charset="0"/>
              </a:rPr>
              <a:t>Dr. Paul Hendry</a:t>
            </a:r>
            <a:endParaRPr lang="en-CA" dirty="0">
              <a:latin typeface="Verdana" panose="020B0604030504040204" pitchFamily="34" charset="0"/>
              <a:ea typeface="Verdana" panose="020B0604030504040204" pitchFamily="34" charset="0"/>
              <a:cs typeface="Verdana" panose="020B0604030504040204" pitchFamily="34" charset="0"/>
            </a:endParaRPr>
          </a:p>
          <a:p>
            <a:endParaRPr lang="en-CA" dirty="0">
              <a:latin typeface="Verdana" panose="020B0604030504040204" pitchFamily="34" charset="0"/>
              <a:ea typeface="Verdana" panose="020B0604030504040204" pitchFamily="34" charset="0"/>
              <a:cs typeface="Verdana" panose="020B0604030504040204" pitchFamily="34" charset="0"/>
            </a:endParaRPr>
          </a:p>
          <a:p>
            <a:r>
              <a:rPr lang="en-CA" b="1" dirty="0">
                <a:latin typeface="Verdana" panose="020B0604030504040204" pitchFamily="34" charset="0"/>
                <a:ea typeface="Verdana" panose="020B0604030504040204" pitchFamily="34" charset="0"/>
                <a:cs typeface="Verdana" panose="020B0604030504040204" pitchFamily="34" charset="0"/>
              </a:rPr>
              <a:t>Relationships with financial sponsors: </a:t>
            </a:r>
          </a:p>
          <a:p>
            <a:pPr lvl="1">
              <a:buFont typeface="Arial" panose="020B0604020202020204" pitchFamily="34" charset="0"/>
              <a:buChar char="•"/>
            </a:pPr>
            <a:r>
              <a:rPr lang="en-CA" sz="2400" dirty="0" smtClean="0">
                <a:latin typeface="Verdana" panose="020B0604030504040204" pitchFamily="34" charset="0"/>
                <a:ea typeface="Verdana" panose="020B0604030504040204" pitchFamily="34" charset="0"/>
                <a:cs typeface="Verdana" panose="020B0604030504040204" pitchFamily="34" charset="0"/>
              </a:rPr>
              <a:t>None</a:t>
            </a:r>
            <a:endParaRPr lang="en-CA"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xmlns="" id="{ADC668B6-C722-48E7-906A-58480075D1E2}"/>
              </a:ext>
            </a:extLst>
          </p:cNvPr>
          <p:cNvSpPr>
            <a:spLocks noGrp="1"/>
          </p:cNvSpPr>
          <p:nvPr>
            <p:ph type="ftr" sz="quarter" idx="3"/>
          </p:nvPr>
        </p:nvSpPr>
        <p:spPr/>
        <p:txBody>
          <a:bodyPr/>
          <a:lstStyle/>
          <a:p>
            <a:r>
              <a:rPr lang="en-US"/>
              <a:t>Hilton Mississauga/Meadowvale    •    10th National CPD Accreditation Conference    •     October 1-2, 2018</a:t>
            </a:r>
            <a:endParaRPr lang="en-US" dirty="0"/>
          </a:p>
        </p:txBody>
      </p:sp>
    </p:spTree>
    <p:extLst>
      <p:ext uri="{BB962C8B-B14F-4D97-AF65-F5344CB8AC3E}">
        <p14:creationId xmlns:p14="http://schemas.microsoft.com/office/powerpoint/2010/main" val="1731868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6" y="252736"/>
            <a:ext cx="10058400" cy="1450757"/>
          </a:xfrm>
        </p:spPr>
        <p:txBody>
          <a:bodyPr>
            <a:normAutofit/>
          </a:bodyPr>
          <a:lstStyle/>
          <a:p>
            <a:pPr>
              <a:spcBef>
                <a:spcPts val="600"/>
              </a:spcBef>
            </a:pPr>
            <a:r>
              <a:rPr lang="en-US" dirty="0">
                <a:solidFill>
                  <a:schemeClr val="tx1"/>
                </a:solidFill>
              </a:rPr>
              <a:t/>
            </a:r>
            <a:br>
              <a:rPr lang="en-US" dirty="0">
                <a:solidFill>
                  <a:schemeClr val="tx1"/>
                </a:solidFill>
              </a:rPr>
            </a:br>
            <a:r>
              <a:rPr lang="en-CA" sz="3600" dirty="0">
                <a:solidFill>
                  <a:srgbClr val="8E0000"/>
                </a:solidFill>
                <a:latin typeface="Verdana" panose="020B0604030504040204" pitchFamily="34" charset="0"/>
                <a:ea typeface="Verdana" panose="020B0604030504040204" pitchFamily="34" charset="0"/>
                <a:cs typeface="Verdana" panose="020B0604030504040204" pitchFamily="34" charset="0"/>
              </a:rPr>
              <a:t>Promoting</a:t>
            </a:r>
            <a:r>
              <a:rPr lang="en-US" sz="3600" dirty="0">
                <a:solidFill>
                  <a:srgbClr val="8E0000"/>
                </a:solidFill>
                <a:latin typeface="Verdana" panose="020B0604030504040204" pitchFamily="34" charset="0"/>
                <a:ea typeface="Verdana" panose="020B0604030504040204" pitchFamily="34" charset="0"/>
                <a:cs typeface="Verdana" panose="020B0604030504040204" pitchFamily="34" charset="0"/>
              </a:rPr>
              <a:t> Effective CPD at uOttawa</a:t>
            </a:r>
          </a:p>
        </p:txBody>
      </p:sp>
      <p:sp>
        <p:nvSpPr>
          <p:cNvPr id="3" name="Rectangle 2"/>
          <p:cNvSpPr/>
          <p:nvPr/>
        </p:nvSpPr>
        <p:spPr>
          <a:xfrm>
            <a:off x="819900" y="1810326"/>
            <a:ext cx="10508673" cy="3016210"/>
          </a:xfrm>
          <a:prstGeom prst="rect">
            <a:avLst/>
          </a:prstGeom>
        </p:spPr>
        <p:txBody>
          <a:bodyPr wrap="square">
            <a:spAutoFit/>
          </a:bodyPr>
          <a:lstStyle/>
          <a:p>
            <a:pPr>
              <a:defRPr/>
            </a:pPr>
            <a:endParaRPr lang="en-US" dirty="0"/>
          </a:p>
          <a:p>
            <a:pPr marL="457200" indent="-457200">
              <a:buFont typeface="Wingdings" panose="05000000000000000000" pitchFamily="2" charset="2"/>
              <a:buChar char="§"/>
              <a:defRPr/>
            </a:pPr>
            <a:r>
              <a:rPr lang="en-CA" sz="3200" dirty="0">
                <a:latin typeface="Verdana" panose="020B0604030504040204" pitchFamily="34" charset="0"/>
                <a:ea typeface="Verdana" panose="020B0604030504040204" pitchFamily="34" charset="0"/>
                <a:cs typeface="Verdana" panose="020B0604030504040204" pitchFamily="34" charset="0"/>
              </a:rPr>
              <a:t>Current </a:t>
            </a:r>
            <a:r>
              <a:rPr lang="en-CA" sz="3200" dirty="0" smtClean="0">
                <a:latin typeface="Verdana" panose="020B0604030504040204" pitchFamily="34" charset="0"/>
                <a:ea typeface="Verdana" panose="020B0604030504040204" pitchFamily="34" charset="0"/>
                <a:cs typeface="Verdana" panose="020B0604030504040204" pitchFamily="34" charset="0"/>
              </a:rPr>
              <a:t>CPD research </a:t>
            </a:r>
            <a:r>
              <a:rPr lang="en-CA" sz="3200" dirty="0">
                <a:latin typeface="Verdana" panose="020B0604030504040204" pitchFamily="34" charset="0"/>
                <a:ea typeface="Verdana" panose="020B0604030504040204" pitchFamily="34" charset="0"/>
                <a:cs typeface="Verdana" panose="020B0604030504040204" pitchFamily="34" charset="0"/>
              </a:rPr>
              <a:t>projects:</a:t>
            </a:r>
          </a:p>
          <a:p>
            <a:pPr marL="457200" indent="-457200">
              <a:buFont typeface="Wingdings" panose="05000000000000000000" pitchFamily="2" charset="2"/>
              <a:buChar char="§"/>
              <a:defRPr/>
            </a:pPr>
            <a:endParaRPr lang="en-CA" sz="1000" dirty="0">
              <a:latin typeface="Verdana" panose="020B0604030504040204" pitchFamily="34" charset="0"/>
              <a:ea typeface="Verdana" panose="020B0604030504040204" pitchFamily="34" charset="0"/>
              <a:cs typeface="Verdana" panose="020B0604030504040204" pitchFamily="34" charset="0"/>
            </a:endParaRPr>
          </a:p>
          <a:p>
            <a:pPr>
              <a:defRPr/>
            </a:pPr>
            <a:endParaRPr lang="en-CA" sz="10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Wingdings" panose="05000000000000000000" pitchFamily="2" charset="2"/>
              <a:buChar char="ü"/>
              <a:defRPr/>
            </a:pPr>
            <a:r>
              <a:rPr lang="en-CA" sz="2400" dirty="0">
                <a:latin typeface="Verdana" panose="020B0604030504040204" pitchFamily="34" charset="0"/>
                <a:ea typeface="Verdana" panose="020B0604030504040204" pitchFamily="34" charset="0"/>
                <a:cs typeface="Verdana" panose="020B0604030504040204" pitchFamily="34" charset="0"/>
              </a:rPr>
              <a:t>CBME implementation in family medicine CPD</a:t>
            </a:r>
          </a:p>
          <a:p>
            <a:pPr marL="742950" lvl="1" indent="-285750">
              <a:buFont typeface="Wingdings" panose="05000000000000000000" pitchFamily="2" charset="2"/>
              <a:buChar char="ü"/>
              <a:defRPr/>
            </a:pPr>
            <a:endParaRPr lang="en-CA" sz="24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Wingdings" panose="05000000000000000000" pitchFamily="2" charset="2"/>
              <a:buChar char="ü"/>
              <a:defRPr/>
            </a:pPr>
            <a:r>
              <a:rPr lang="en-US" sz="2400" dirty="0">
                <a:latin typeface="Verdana" panose="020B0604030504040204" pitchFamily="34" charset="0"/>
                <a:ea typeface="Verdana" panose="020B0604030504040204" pitchFamily="34" charset="0"/>
              </a:rPr>
              <a:t>Barriers and facilitators to continuous QI in surgery</a:t>
            </a:r>
          </a:p>
          <a:p>
            <a:pPr marL="742950" lvl="1" indent="-285750">
              <a:buFont typeface="Wingdings" panose="05000000000000000000" pitchFamily="2" charset="2"/>
              <a:buChar char="ü"/>
              <a:defRPr/>
            </a:pPr>
            <a:endParaRPr lang="en-US" sz="2400" dirty="0">
              <a:latin typeface="Verdana" panose="020B0604030504040204" pitchFamily="34" charset="0"/>
              <a:ea typeface="Verdana" panose="020B0604030504040204" pitchFamily="34" charset="0"/>
            </a:endParaRPr>
          </a:p>
          <a:p>
            <a:pPr marL="742950" lvl="1" indent="-285750">
              <a:buFont typeface="Wingdings" panose="05000000000000000000" pitchFamily="2" charset="2"/>
              <a:buChar char="ü"/>
              <a:defRPr/>
            </a:pPr>
            <a:r>
              <a:rPr lang="en-US" sz="2400" dirty="0">
                <a:latin typeface="Verdana" panose="020B0604030504040204" pitchFamily="34" charset="0"/>
                <a:ea typeface="Verdana" panose="020B0604030504040204" pitchFamily="34" charset="0"/>
              </a:rPr>
              <a:t>Audit of </a:t>
            </a:r>
            <a:r>
              <a:rPr lang="en-US" sz="2400" dirty="0" err="1">
                <a:latin typeface="Verdana" panose="020B0604030504040204" pitchFamily="34" charset="0"/>
                <a:ea typeface="Verdana" panose="020B0604030504040204" pitchFamily="34" charset="0"/>
              </a:rPr>
              <a:t>behaviour</a:t>
            </a:r>
            <a:r>
              <a:rPr lang="en-US" sz="2400" dirty="0">
                <a:latin typeface="Verdana" panose="020B0604030504040204" pitchFamily="34" charset="0"/>
                <a:ea typeface="Verdana" panose="020B0604030504040204" pitchFamily="34" charset="0"/>
              </a:rPr>
              <a:t> change techniques in CPD</a:t>
            </a:r>
            <a:r>
              <a:rPr lang="en-CA" sz="2400" dirty="0">
                <a:latin typeface="Verdana" panose="020B0604030504040204" pitchFamily="34" charset="0"/>
                <a:ea typeface="Verdana" panose="020B0604030504040204" pitchFamily="34" charset="0"/>
                <a:cs typeface="Verdana" panose="020B0604030504040204" pitchFamily="34" charset="0"/>
              </a:rPr>
              <a:t> </a:t>
            </a:r>
          </a:p>
        </p:txBody>
      </p:sp>
      <p:grpSp>
        <p:nvGrpSpPr>
          <p:cNvPr id="4" name="Group 3">
            <a:extLst>
              <a:ext uri="{FF2B5EF4-FFF2-40B4-BE49-F238E27FC236}">
                <a16:creationId xmlns="" xmlns:a16="http://schemas.microsoft.com/office/drawing/2014/main" id="{89BE2384-F116-468C-9510-F9C8A84CD5BD}"/>
              </a:ext>
            </a:extLst>
          </p:cNvPr>
          <p:cNvGrpSpPr/>
          <p:nvPr/>
        </p:nvGrpSpPr>
        <p:grpSpPr>
          <a:xfrm>
            <a:off x="0" y="4824884"/>
            <a:ext cx="3340896" cy="1499053"/>
            <a:chOff x="0" y="0"/>
            <a:chExt cx="4950941" cy="2157933"/>
          </a:xfrm>
        </p:grpSpPr>
        <p:pic>
          <p:nvPicPr>
            <p:cNvPr id="5" name="Picture 4">
              <a:extLst>
                <a:ext uri="{FF2B5EF4-FFF2-40B4-BE49-F238E27FC236}">
                  <a16:creationId xmlns="" xmlns:a16="http://schemas.microsoft.com/office/drawing/2014/main" id="{11C96C59-E148-43A1-968B-98879B6E14D9}"/>
                </a:ext>
              </a:extLst>
            </p:cNvPr>
            <p:cNvPicPr>
              <a:picLocks noChangeAspect="1"/>
            </p:cNvPicPr>
            <p:nvPr/>
          </p:nvPicPr>
          <p:blipFill>
            <a:blip r:embed="rId2"/>
            <a:stretch>
              <a:fillRect/>
            </a:stretch>
          </p:blipFill>
          <p:spPr>
            <a:xfrm>
              <a:off x="0" y="0"/>
              <a:ext cx="2281881" cy="1794894"/>
            </a:xfrm>
            <a:prstGeom prst="rect">
              <a:avLst/>
            </a:prstGeom>
          </p:spPr>
        </p:pic>
        <p:pic>
          <p:nvPicPr>
            <p:cNvPr id="6" name="Picture 5">
              <a:extLst>
                <a:ext uri="{FF2B5EF4-FFF2-40B4-BE49-F238E27FC236}">
                  <a16:creationId xmlns="" xmlns:a16="http://schemas.microsoft.com/office/drawing/2014/main" id="{D25ED6B5-76A4-4C4F-AC43-BD4D62ECAD53}"/>
                </a:ext>
              </a:extLst>
            </p:cNvPr>
            <p:cNvPicPr>
              <a:picLocks noChangeAspect="1"/>
            </p:cNvPicPr>
            <p:nvPr/>
          </p:nvPicPr>
          <p:blipFill>
            <a:blip r:embed="rId3"/>
            <a:stretch>
              <a:fillRect/>
            </a:stretch>
          </p:blipFill>
          <p:spPr>
            <a:xfrm>
              <a:off x="1" y="1784276"/>
              <a:ext cx="4950940" cy="373657"/>
            </a:xfrm>
            <a:prstGeom prst="rect">
              <a:avLst/>
            </a:prstGeom>
          </p:spPr>
        </p:pic>
      </p:grpSp>
      <p:sp>
        <p:nvSpPr>
          <p:cNvPr id="7" name="Footer Placeholder 3">
            <a:extLst>
              <a:ext uri="{FF2B5EF4-FFF2-40B4-BE49-F238E27FC236}">
                <a16:creationId xmlns="" xmlns:a16="http://schemas.microsoft.com/office/drawing/2014/main" id="{148D8CE8-481B-4272-986E-C9CF5C5D032B}"/>
              </a:ext>
            </a:extLst>
          </p:cNvPr>
          <p:cNvSpPr>
            <a:spLocks noGrp="1"/>
          </p:cNvSpPr>
          <p:nvPr>
            <p:ph type="ftr" sz="quarter" idx="3"/>
          </p:nvPr>
        </p:nvSpPr>
        <p:spPr>
          <a:xfrm>
            <a:off x="2663007" y="6406398"/>
            <a:ext cx="6993256" cy="329998"/>
          </a:xfrm>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2789167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dirty="0">
                <a:solidFill>
                  <a:schemeClr val="tx1"/>
                </a:solidFill>
              </a:rPr>
              <a:t/>
            </a:r>
            <a:br>
              <a:rPr lang="en-US" dirty="0">
                <a:solidFill>
                  <a:schemeClr val="tx1"/>
                </a:solidFill>
              </a:rPr>
            </a:br>
            <a:r>
              <a:rPr lang="en-CA" sz="3600" dirty="0">
                <a:solidFill>
                  <a:srgbClr val="8E0000"/>
                </a:solidFill>
                <a:latin typeface="Verdana" panose="020B0604030504040204" pitchFamily="34" charset="0"/>
                <a:ea typeface="Verdana" panose="020B0604030504040204" pitchFamily="34" charset="0"/>
                <a:cs typeface="Verdana" panose="020B0604030504040204" pitchFamily="34" charset="0"/>
              </a:rPr>
              <a:t>Promoting</a:t>
            </a:r>
            <a:r>
              <a:rPr lang="en-US" sz="3600" dirty="0">
                <a:solidFill>
                  <a:srgbClr val="8E0000"/>
                </a:solidFill>
                <a:latin typeface="Verdana" panose="020B0604030504040204" pitchFamily="34" charset="0"/>
                <a:ea typeface="Verdana" panose="020B0604030504040204" pitchFamily="34" charset="0"/>
                <a:cs typeface="Verdana" panose="020B0604030504040204" pitchFamily="34" charset="0"/>
              </a:rPr>
              <a:t> Effective CPD at uOttawa</a:t>
            </a:r>
          </a:p>
        </p:txBody>
      </p:sp>
      <p:sp>
        <p:nvSpPr>
          <p:cNvPr id="3" name="Rectangle 2"/>
          <p:cNvSpPr/>
          <p:nvPr/>
        </p:nvSpPr>
        <p:spPr>
          <a:xfrm>
            <a:off x="905298" y="2204713"/>
            <a:ext cx="10508673" cy="2308324"/>
          </a:xfrm>
          <a:prstGeom prst="rect">
            <a:avLst/>
          </a:prstGeom>
        </p:spPr>
        <p:txBody>
          <a:bodyPr wrap="square">
            <a:spAutoFit/>
          </a:bodyPr>
          <a:lstStyle/>
          <a:p>
            <a:pPr>
              <a:defRPr/>
            </a:pPr>
            <a:r>
              <a:rPr lang="en-CA" sz="2400" dirty="0">
                <a:latin typeface="Verdana" panose="020B0604030504040204" pitchFamily="34" charset="0"/>
                <a:ea typeface="Verdana" panose="020B0604030504040204" pitchFamily="34" charset="0"/>
                <a:cs typeface="Verdana" panose="020B0604030504040204" pitchFamily="34" charset="0"/>
              </a:rPr>
              <a:t>(4) Strategic planning – next steps:</a:t>
            </a:r>
          </a:p>
          <a:p>
            <a:pPr>
              <a:defRPr/>
            </a:pPr>
            <a:endParaRPr lang="en-CA"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
              <a:defRPr/>
            </a:pPr>
            <a:endParaRPr lang="en-CA" sz="2400" dirty="0">
              <a:latin typeface="Verdana" panose="020B0604030504040204" pitchFamily="34" charset="0"/>
              <a:ea typeface="Verdana" panose="020B0604030504040204" pitchFamily="34" charset="0"/>
            </a:endParaRPr>
          </a:p>
          <a:p>
            <a:pPr marL="742950" lvl="1" indent="-285750">
              <a:buFont typeface="Wingdings" panose="05000000000000000000" pitchFamily="2" charset="2"/>
              <a:buChar char="ü"/>
              <a:defRPr/>
            </a:pPr>
            <a:r>
              <a:rPr lang="en-CA" sz="2400" dirty="0">
                <a:latin typeface="Verdana" panose="020B0604030504040204" pitchFamily="34" charset="0"/>
                <a:ea typeface="Verdana" panose="020B0604030504040204" pitchFamily="34" charset="0"/>
              </a:rPr>
              <a:t>Developing a faculty development research program at OCPD</a:t>
            </a:r>
          </a:p>
          <a:p>
            <a:pPr marL="742950" lvl="1" indent="-285750">
              <a:buFont typeface="Wingdings" panose="05000000000000000000" pitchFamily="2" charset="2"/>
              <a:buChar char="ü"/>
              <a:defRPr/>
            </a:pPr>
            <a:endParaRPr lang="en-CA" sz="2400" dirty="0">
              <a:solidFill>
                <a:srgbClr val="FF0000"/>
              </a:solidFill>
              <a:latin typeface="Verdana" panose="020B0604030504040204" pitchFamily="34" charset="0"/>
              <a:ea typeface="Verdana" panose="020B0604030504040204" pitchFamily="34" charset="0"/>
            </a:endParaRPr>
          </a:p>
          <a:p>
            <a:pPr marL="742950" lvl="1" indent="-285750">
              <a:buFont typeface="Wingdings" panose="05000000000000000000" pitchFamily="2" charset="2"/>
              <a:buChar char="ü"/>
              <a:defRPr/>
            </a:pPr>
            <a:r>
              <a:rPr lang="en-CA" sz="2400" dirty="0">
                <a:latin typeface="Verdana" panose="020B0604030504040204" pitchFamily="34" charset="0"/>
                <a:ea typeface="Verdana" panose="020B0604030504040204" pitchFamily="34" charset="0"/>
              </a:rPr>
              <a:t>Grant </a:t>
            </a:r>
            <a:r>
              <a:rPr lang="en-CA" sz="2400" dirty="0" smtClean="0">
                <a:latin typeface="Verdana" panose="020B0604030504040204" pitchFamily="34" charset="0"/>
                <a:ea typeface="Verdana" panose="020B0604030504040204" pitchFamily="34" charset="0"/>
              </a:rPr>
              <a:t>proposals</a:t>
            </a:r>
            <a:endParaRPr lang="en-US" sz="2400" dirty="0"/>
          </a:p>
        </p:txBody>
      </p:sp>
      <p:grpSp>
        <p:nvGrpSpPr>
          <p:cNvPr id="4" name="Group 3">
            <a:extLst>
              <a:ext uri="{FF2B5EF4-FFF2-40B4-BE49-F238E27FC236}">
                <a16:creationId xmlns="" xmlns:a16="http://schemas.microsoft.com/office/drawing/2014/main" id="{89BE2384-F116-468C-9510-F9C8A84CD5BD}"/>
              </a:ext>
            </a:extLst>
          </p:cNvPr>
          <p:cNvGrpSpPr/>
          <p:nvPr/>
        </p:nvGrpSpPr>
        <p:grpSpPr>
          <a:xfrm>
            <a:off x="0" y="4824884"/>
            <a:ext cx="3340896" cy="1499053"/>
            <a:chOff x="0" y="0"/>
            <a:chExt cx="4950941" cy="2157933"/>
          </a:xfrm>
        </p:grpSpPr>
        <p:pic>
          <p:nvPicPr>
            <p:cNvPr id="5" name="Picture 4">
              <a:extLst>
                <a:ext uri="{FF2B5EF4-FFF2-40B4-BE49-F238E27FC236}">
                  <a16:creationId xmlns="" xmlns:a16="http://schemas.microsoft.com/office/drawing/2014/main" id="{11C96C59-E148-43A1-968B-98879B6E14D9}"/>
                </a:ext>
              </a:extLst>
            </p:cNvPr>
            <p:cNvPicPr>
              <a:picLocks noChangeAspect="1"/>
            </p:cNvPicPr>
            <p:nvPr/>
          </p:nvPicPr>
          <p:blipFill>
            <a:blip r:embed="rId2"/>
            <a:stretch>
              <a:fillRect/>
            </a:stretch>
          </p:blipFill>
          <p:spPr>
            <a:xfrm>
              <a:off x="0" y="0"/>
              <a:ext cx="2281881" cy="1794894"/>
            </a:xfrm>
            <a:prstGeom prst="rect">
              <a:avLst/>
            </a:prstGeom>
          </p:spPr>
        </p:pic>
        <p:pic>
          <p:nvPicPr>
            <p:cNvPr id="6" name="Picture 5">
              <a:extLst>
                <a:ext uri="{FF2B5EF4-FFF2-40B4-BE49-F238E27FC236}">
                  <a16:creationId xmlns="" xmlns:a16="http://schemas.microsoft.com/office/drawing/2014/main" id="{D25ED6B5-76A4-4C4F-AC43-BD4D62ECAD53}"/>
                </a:ext>
              </a:extLst>
            </p:cNvPr>
            <p:cNvPicPr>
              <a:picLocks noChangeAspect="1"/>
            </p:cNvPicPr>
            <p:nvPr/>
          </p:nvPicPr>
          <p:blipFill>
            <a:blip r:embed="rId3"/>
            <a:stretch>
              <a:fillRect/>
            </a:stretch>
          </p:blipFill>
          <p:spPr>
            <a:xfrm>
              <a:off x="1" y="1784276"/>
              <a:ext cx="4950940" cy="373657"/>
            </a:xfrm>
            <a:prstGeom prst="rect">
              <a:avLst/>
            </a:prstGeom>
          </p:spPr>
        </p:pic>
      </p:grpSp>
      <p:sp>
        <p:nvSpPr>
          <p:cNvPr id="7" name="Footer Placeholder 3">
            <a:extLst>
              <a:ext uri="{FF2B5EF4-FFF2-40B4-BE49-F238E27FC236}">
                <a16:creationId xmlns="" xmlns:a16="http://schemas.microsoft.com/office/drawing/2014/main" id="{148D8CE8-481B-4272-986E-C9CF5C5D032B}"/>
              </a:ext>
            </a:extLst>
          </p:cNvPr>
          <p:cNvSpPr>
            <a:spLocks noGrp="1"/>
          </p:cNvSpPr>
          <p:nvPr>
            <p:ph type="ftr" sz="quarter" idx="3"/>
          </p:nvPr>
        </p:nvSpPr>
        <p:spPr>
          <a:xfrm>
            <a:off x="2663007" y="6406398"/>
            <a:ext cx="6993256" cy="329998"/>
          </a:xfrm>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237661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CA" sz="3600" dirty="0" smtClean="0">
                <a:solidFill>
                  <a:srgbClr val="8E0000"/>
                </a:solidFill>
                <a:latin typeface="Verdana" panose="020B0604030504040204" pitchFamily="34" charset="0"/>
                <a:ea typeface="Verdana" panose="020B0604030504040204" pitchFamily="34" charset="0"/>
                <a:cs typeface="Verdana" panose="020B0604030504040204" pitchFamily="34" charset="0"/>
              </a:rPr>
              <a:t>Summary</a:t>
            </a:r>
            <a:endParaRPr lang="en-US" sz="3600" dirty="0">
              <a:solidFill>
                <a:srgbClr val="8E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083098" y="1867585"/>
            <a:ext cx="10508673" cy="3046988"/>
          </a:xfrm>
          <a:prstGeom prst="rect">
            <a:avLst/>
          </a:prstGeom>
        </p:spPr>
        <p:txBody>
          <a:bodyPr wrap="square">
            <a:spAutoFit/>
          </a:bodyPr>
          <a:lstStyle/>
          <a:p>
            <a:pPr marL="457200" indent="-457200">
              <a:buFont typeface="Wingdings" panose="05000000000000000000" pitchFamily="2" charset="2"/>
              <a:buChar char="§"/>
              <a:defRPr/>
            </a:pPr>
            <a:r>
              <a:rPr lang="en-CA" sz="2400" dirty="0">
                <a:latin typeface="Verdana" panose="020B0604030504040204" pitchFamily="34" charset="0"/>
                <a:ea typeface="Verdana" panose="020B0604030504040204" pitchFamily="34" charset="0"/>
                <a:cs typeface="Verdana" panose="020B0604030504040204" pitchFamily="34" charset="0"/>
              </a:rPr>
              <a:t>Our model </a:t>
            </a:r>
            <a:r>
              <a:rPr lang="en-CA" sz="2400" dirty="0" smtClean="0">
                <a:latin typeface="Verdana" panose="020B0604030504040204" pitchFamily="34" charset="0"/>
                <a:ea typeface="Verdana" panose="020B0604030504040204" pitchFamily="34" charset="0"/>
                <a:cs typeface="Verdana" panose="020B0604030504040204" pitchFamily="34" charset="0"/>
              </a:rPr>
              <a:t>is organic</a:t>
            </a:r>
            <a:endParaRPr lang="en-CA"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
              <a:defRPr/>
            </a:pPr>
            <a:endParaRPr lang="en-CA" sz="2400" dirty="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Wingdings" panose="05000000000000000000" pitchFamily="2" charset="2"/>
              <a:buChar char="ü"/>
              <a:defRPr/>
            </a:pPr>
            <a:r>
              <a:rPr lang="en-CA" sz="2400" dirty="0">
                <a:latin typeface="Verdana" panose="020B0604030504040204" pitchFamily="34" charset="0"/>
                <a:ea typeface="Verdana" panose="020B0604030504040204" pitchFamily="34" charset="0"/>
                <a:cs typeface="Verdana" panose="020B0604030504040204" pitchFamily="34" charset="0"/>
              </a:rPr>
              <a:t>It is about strategic thinking</a:t>
            </a:r>
          </a:p>
          <a:p>
            <a:pPr marL="914400" lvl="1" indent="-457200">
              <a:buFont typeface="Wingdings" panose="05000000000000000000" pitchFamily="2" charset="2"/>
              <a:buChar char="ü"/>
              <a:defRPr/>
            </a:pPr>
            <a:endParaRPr lang="en-CA" sz="2400" dirty="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Wingdings" panose="05000000000000000000" pitchFamily="2" charset="2"/>
              <a:buChar char="ü"/>
              <a:defRPr/>
            </a:pPr>
            <a:r>
              <a:rPr lang="en-CA" sz="2400" dirty="0">
                <a:latin typeface="Verdana" panose="020B0604030504040204" pitchFamily="34" charset="0"/>
                <a:ea typeface="Verdana" panose="020B0604030504040204" pitchFamily="34" charset="0"/>
                <a:cs typeface="Verdana" panose="020B0604030504040204" pitchFamily="34" charset="0"/>
              </a:rPr>
              <a:t>It is about </a:t>
            </a:r>
            <a:r>
              <a:rPr lang="en-CA" sz="2400" dirty="0" smtClean="0">
                <a:latin typeface="Verdana" panose="020B0604030504040204" pitchFamily="34" charset="0"/>
                <a:ea typeface="Verdana" panose="020B0604030504040204" pitchFamily="34" charset="0"/>
                <a:cs typeface="Verdana" panose="020B0604030504040204" pitchFamily="34" charset="0"/>
              </a:rPr>
              <a:t>strategically building </a:t>
            </a:r>
            <a:r>
              <a:rPr lang="en-CA" sz="2400" dirty="0">
                <a:latin typeface="Verdana" panose="020B0604030504040204" pitchFamily="34" charset="0"/>
                <a:ea typeface="Verdana" panose="020B0604030504040204" pitchFamily="34" charset="0"/>
                <a:cs typeface="Verdana" panose="020B0604030504040204" pitchFamily="34" charset="0"/>
              </a:rPr>
              <a:t>relationships between CPD teacher educators and </a:t>
            </a:r>
            <a:r>
              <a:rPr lang="en-CA" sz="2400" dirty="0" smtClean="0">
                <a:latin typeface="Verdana" panose="020B0604030504040204" pitchFamily="34" charset="0"/>
                <a:ea typeface="Verdana" panose="020B0604030504040204" pitchFamily="34" charset="0"/>
                <a:cs typeface="Verdana" panose="020B0604030504040204" pitchFamily="34" charset="0"/>
              </a:rPr>
              <a:t>scholars locally, (inter)nationally</a:t>
            </a:r>
            <a:endParaRPr lang="en-CA" sz="2400" dirty="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Wingdings" panose="05000000000000000000" pitchFamily="2" charset="2"/>
              <a:buChar char="ü"/>
              <a:defRPr/>
            </a:pPr>
            <a:endParaRPr lang="en-CA" sz="2400" dirty="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Wingdings" panose="05000000000000000000" pitchFamily="2" charset="2"/>
              <a:buChar char="ü"/>
              <a:defRPr/>
            </a:pPr>
            <a:r>
              <a:rPr lang="en-CA" sz="2400" dirty="0">
                <a:latin typeface="Verdana" panose="020B0604030504040204" pitchFamily="34" charset="0"/>
                <a:ea typeface="Verdana" panose="020B0604030504040204" pitchFamily="34" charset="0"/>
              </a:rPr>
              <a:t>I</a:t>
            </a:r>
            <a:r>
              <a:rPr lang="en-US" sz="2400" dirty="0">
                <a:latin typeface="Verdana" panose="020B0604030504040204" pitchFamily="34" charset="0"/>
                <a:ea typeface="Verdana" panose="020B0604030504040204" pitchFamily="34" charset="0"/>
              </a:rPr>
              <a:t>t is about </a:t>
            </a:r>
            <a:r>
              <a:rPr lang="en-US" sz="2400" dirty="0" smtClean="0">
                <a:latin typeface="Verdana" panose="020B0604030504040204" pitchFamily="34" charset="0"/>
                <a:ea typeface="Verdana" panose="020B0604030504040204" pitchFamily="34" charset="0"/>
              </a:rPr>
              <a:t>collaborative projects</a:t>
            </a:r>
            <a:endParaRPr lang="en-CA" sz="2400" dirty="0">
              <a:latin typeface="Verdana" panose="020B0604030504040204" pitchFamily="34" charset="0"/>
              <a:ea typeface="Verdana" panose="020B0604030504040204" pitchFamily="34" charset="0"/>
            </a:endParaRPr>
          </a:p>
        </p:txBody>
      </p:sp>
      <p:grpSp>
        <p:nvGrpSpPr>
          <p:cNvPr id="4" name="Group 3">
            <a:extLst>
              <a:ext uri="{FF2B5EF4-FFF2-40B4-BE49-F238E27FC236}">
                <a16:creationId xmlns="" xmlns:a16="http://schemas.microsoft.com/office/drawing/2014/main" id="{89BE2384-F116-468C-9510-F9C8A84CD5BD}"/>
              </a:ext>
            </a:extLst>
          </p:cNvPr>
          <p:cNvGrpSpPr/>
          <p:nvPr/>
        </p:nvGrpSpPr>
        <p:grpSpPr>
          <a:xfrm>
            <a:off x="0" y="4824884"/>
            <a:ext cx="3340896" cy="1499053"/>
            <a:chOff x="0" y="0"/>
            <a:chExt cx="4950941" cy="2157933"/>
          </a:xfrm>
        </p:grpSpPr>
        <p:pic>
          <p:nvPicPr>
            <p:cNvPr id="5" name="Picture 4">
              <a:extLst>
                <a:ext uri="{FF2B5EF4-FFF2-40B4-BE49-F238E27FC236}">
                  <a16:creationId xmlns="" xmlns:a16="http://schemas.microsoft.com/office/drawing/2014/main" id="{11C96C59-E148-43A1-968B-98879B6E14D9}"/>
                </a:ext>
              </a:extLst>
            </p:cNvPr>
            <p:cNvPicPr>
              <a:picLocks noChangeAspect="1"/>
            </p:cNvPicPr>
            <p:nvPr/>
          </p:nvPicPr>
          <p:blipFill>
            <a:blip r:embed="rId2"/>
            <a:stretch>
              <a:fillRect/>
            </a:stretch>
          </p:blipFill>
          <p:spPr>
            <a:xfrm>
              <a:off x="0" y="0"/>
              <a:ext cx="2281881" cy="1794894"/>
            </a:xfrm>
            <a:prstGeom prst="rect">
              <a:avLst/>
            </a:prstGeom>
          </p:spPr>
        </p:pic>
        <p:pic>
          <p:nvPicPr>
            <p:cNvPr id="6" name="Picture 5">
              <a:extLst>
                <a:ext uri="{FF2B5EF4-FFF2-40B4-BE49-F238E27FC236}">
                  <a16:creationId xmlns="" xmlns:a16="http://schemas.microsoft.com/office/drawing/2014/main" id="{D25ED6B5-76A4-4C4F-AC43-BD4D62ECAD53}"/>
                </a:ext>
              </a:extLst>
            </p:cNvPr>
            <p:cNvPicPr>
              <a:picLocks noChangeAspect="1"/>
            </p:cNvPicPr>
            <p:nvPr/>
          </p:nvPicPr>
          <p:blipFill>
            <a:blip r:embed="rId3"/>
            <a:stretch>
              <a:fillRect/>
            </a:stretch>
          </p:blipFill>
          <p:spPr>
            <a:xfrm>
              <a:off x="1" y="1784276"/>
              <a:ext cx="4950940" cy="373657"/>
            </a:xfrm>
            <a:prstGeom prst="rect">
              <a:avLst/>
            </a:prstGeom>
          </p:spPr>
        </p:pic>
      </p:grpSp>
      <p:sp>
        <p:nvSpPr>
          <p:cNvPr id="7" name="Footer Placeholder 3">
            <a:extLst>
              <a:ext uri="{FF2B5EF4-FFF2-40B4-BE49-F238E27FC236}">
                <a16:creationId xmlns="" xmlns:a16="http://schemas.microsoft.com/office/drawing/2014/main" id="{148D8CE8-481B-4272-986E-C9CF5C5D032B}"/>
              </a:ext>
            </a:extLst>
          </p:cNvPr>
          <p:cNvSpPr>
            <a:spLocks noGrp="1"/>
          </p:cNvSpPr>
          <p:nvPr>
            <p:ph type="ftr" sz="quarter" idx="3"/>
          </p:nvPr>
        </p:nvSpPr>
        <p:spPr>
          <a:xfrm>
            <a:off x="2663007" y="6406398"/>
            <a:ext cx="6993256" cy="329998"/>
          </a:xfrm>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32419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Hilton Mississauga/Meadowvale    •    10th National CPD Accreditation Conference    •     October 1-2, 2018</a:t>
            </a:r>
            <a:endParaRPr lang="en-US" dirty="0"/>
          </a:p>
        </p:txBody>
      </p:sp>
      <p:sp>
        <p:nvSpPr>
          <p:cNvPr id="5" name="Title 1">
            <a:extLst>
              <a:ext uri="{FF2B5EF4-FFF2-40B4-BE49-F238E27FC236}">
                <a16:creationId xmlns="" xmlns:a16="http://schemas.microsoft.com/office/drawing/2014/main" id="{963AF2B2-A18A-45DF-84CA-992E187C3603}"/>
              </a:ext>
            </a:extLst>
          </p:cNvPr>
          <p:cNvSpPr>
            <a:spLocks noGrp="1"/>
          </p:cNvSpPr>
          <p:nvPr>
            <p:ph idx="1"/>
          </p:nvPr>
        </p:nvSpPr>
        <p:spPr>
          <a:xfrm>
            <a:off x="1264334" y="2250179"/>
            <a:ext cx="10058400" cy="1354666"/>
          </a:xfrm>
        </p:spPr>
        <p:txBody>
          <a:bodyPr>
            <a:normAutofit/>
          </a:bodyPr>
          <a:lstStyle/>
          <a:p>
            <a:pPr algn="ctr"/>
            <a:r>
              <a:rPr lang="en-US" sz="7200" dirty="0">
                <a:latin typeface="Verdana" panose="020B0604030504040204" pitchFamily="34" charset="0"/>
                <a:ea typeface="Verdana" panose="020B0604030504040204" pitchFamily="34" charset="0"/>
                <a:cs typeface="Verdana" panose="020B0604030504040204" pitchFamily="34" charset="0"/>
              </a:rPr>
              <a:t>Questions?</a:t>
            </a:r>
          </a:p>
        </p:txBody>
      </p:sp>
    </p:spTree>
    <p:extLst>
      <p:ext uri="{BB962C8B-B14F-4D97-AF65-F5344CB8AC3E}">
        <p14:creationId xmlns:p14="http://schemas.microsoft.com/office/powerpoint/2010/main" val="105786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BED13B73-3EAD-4F63-9A2C-0FE7C3FFA97D}"/>
              </a:ext>
            </a:extLst>
          </p:cNvPr>
          <p:cNvSpPr>
            <a:spLocks noGrp="1"/>
          </p:cNvSpPr>
          <p:nvPr>
            <p:ph type="title"/>
          </p:nvPr>
        </p:nvSpPr>
        <p:spPr>
          <a:xfrm>
            <a:off x="1066800" y="950975"/>
            <a:ext cx="10058400" cy="2541161"/>
          </a:xfrm>
        </p:spPr>
        <p:txBody>
          <a:bodyPr>
            <a:normAutofit/>
          </a:bodyPr>
          <a:lstStyle/>
          <a:p>
            <a:r>
              <a:rPr lang="fr-FR" sz="3100" b="1" dirty="0">
                <a:solidFill>
                  <a:schemeClr val="accent1"/>
                </a:solidFill>
                <a:latin typeface="Verdana" panose="020B0604030504040204" pitchFamily="34" charset="0"/>
                <a:ea typeface="Verdana" panose="020B0604030504040204" pitchFamily="34" charset="0"/>
                <a:cs typeface="Verdana" panose="020B0604030504040204" pitchFamily="34" charset="0"/>
              </a:rPr>
              <a:t>Canadian Association of Physical </a:t>
            </a:r>
            <a:r>
              <a:rPr lang="fr-FR" sz="3100" b="1" dirty="0" err="1">
                <a:solidFill>
                  <a:schemeClr val="accent1"/>
                </a:solidFill>
                <a:latin typeface="Verdana" panose="020B0604030504040204" pitchFamily="34" charset="0"/>
                <a:ea typeface="Verdana" panose="020B0604030504040204" pitchFamily="34" charset="0"/>
                <a:cs typeface="Verdana" panose="020B0604030504040204" pitchFamily="34" charset="0"/>
              </a:rPr>
              <a:t>Medicine</a:t>
            </a:r>
            <a:r>
              <a:rPr lang="fr-FR" sz="3100" b="1" dirty="0">
                <a:solidFill>
                  <a:schemeClr val="accent1"/>
                </a:solidFill>
                <a:latin typeface="Verdana" panose="020B0604030504040204" pitchFamily="34" charset="0"/>
                <a:ea typeface="Verdana" panose="020B0604030504040204" pitchFamily="34" charset="0"/>
                <a:cs typeface="Verdana" panose="020B0604030504040204" pitchFamily="34" charset="0"/>
              </a:rPr>
              <a:t> &amp; </a:t>
            </a:r>
            <a:r>
              <a:rPr lang="fr-FR" sz="3100" b="1" dirty="0" err="1">
                <a:solidFill>
                  <a:schemeClr val="accent1"/>
                </a:solidFill>
                <a:latin typeface="Verdana" panose="020B0604030504040204" pitchFamily="34" charset="0"/>
                <a:ea typeface="Verdana" panose="020B0604030504040204" pitchFamily="34" charset="0"/>
                <a:cs typeface="Verdana" panose="020B0604030504040204" pitchFamily="34" charset="0"/>
              </a:rPr>
              <a:t>Rehabilitation</a:t>
            </a:r>
            <a:r>
              <a:rPr lang="fr-FR" sz="3100" b="1" dirty="0">
                <a:solidFill>
                  <a:schemeClr val="accent1"/>
                </a:solidFill>
                <a:latin typeface="Verdana" panose="020B0604030504040204" pitchFamily="34" charset="0"/>
                <a:ea typeface="Verdana" panose="020B0604030504040204" pitchFamily="34" charset="0"/>
                <a:cs typeface="Verdana" panose="020B0604030504040204" pitchFamily="34" charset="0"/>
              </a:rPr>
              <a:t> - Association canadienne de médecine physique et de réadaptation </a:t>
            </a:r>
            <a:r>
              <a:rPr lang="fr-FR" sz="6000" b="1" dirty="0">
                <a:solidFill>
                  <a:schemeClr val="accent1"/>
                </a:solidFill>
                <a:latin typeface="Verdana" panose="020B0604030504040204" pitchFamily="34" charset="0"/>
                <a:ea typeface="Verdana" panose="020B0604030504040204" pitchFamily="34" charset="0"/>
                <a:cs typeface="Verdana" panose="020B0604030504040204" pitchFamily="34" charset="0"/>
              </a:rPr>
              <a:t/>
            </a:r>
            <a:br>
              <a:rPr lang="fr-FR" sz="6000" b="1" dirty="0">
                <a:solidFill>
                  <a:schemeClr val="accent1"/>
                </a:solidFill>
                <a:latin typeface="Verdana" panose="020B0604030504040204" pitchFamily="34" charset="0"/>
                <a:ea typeface="Verdana" panose="020B0604030504040204" pitchFamily="34" charset="0"/>
                <a:cs typeface="Verdana" panose="020B0604030504040204" pitchFamily="34" charset="0"/>
              </a:rPr>
            </a:br>
            <a:endParaRPr lang="en-CA" sz="48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9">
            <a:extLst>
              <a:ext uri="{FF2B5EF4-FFF2-40B4-BE49-F238E27FC236}">
                <a16:creationId xmlns:a16="http://schemas.microsoft.com/office/drawing/2014/main" xmlns="" id="{D9919643-4AF2-4B34-8290-55D2A40C435C}"/>
              </a:ext>
            </a:extLst>
          </p:cNvPr>
          <p:cNvSpPr>
            <a:spLocks noGrp="1"/>
          </p:cNvSpPr>
          <p:nvPr>
            <p:ph type="body" idx="4294967295"/>
          </p:nvPr>
        </p:nvSpPr>
        <p:spPr>
          <a:xfrm>
            <a:off x="963433" y="3112141"/>
            <a:ext cx="10058400" cy="365759"/>
          </a:xfrm>
        </p:spPr>
        <p:txBody>
          <a:bodyPr>
            <a:noAutofit/>
          </a:bodyPr>
          <a:lstStyle/>
          <a:p>
            <a:pPr algn="ctr"/>
            <a:r>
              <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rPr>
              <a:t>The Importance of Succession Planning and Best Practices</a:t>
            </a:r>
            <a:endParaRPr lang="en-CA"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xmlns="" id="{C33A2C50-32C5-4F71-BD40-7E10D615374F}"/>
              </a:ext>
            </a:extLst>
          </p:cNvPr>
          <p:cNvSpPr>
            <a:spLocks noGrp="1"/>
          </p:cNvSpPr>
          <p:nvPr>
            <p:ph type="ftr" sz="quarter" idx="3"/>
          </p:nvPr>
        </p:nvSpPr>
        <p:spPr/>
        <p:txBody>
          <a:bodyPr/>
          <a:lstStyle/>
          <a:p>
            <a:r>
              <a:rPr lang="en-US" dirty="0"/>
              <a:t>Hilton Mississauga/Meadowvale    •    10th National CPD Accreditation Conference    •     October 1-2, 2018</a:t>
            </a:r>
          </a:p>
        </p:txBody>
      </p:sp>
      <p:sp>
        <p:nvSpPr>
          <p:cNvPr id="2" name="TextBox 1">
            <a:extLst>
              <a:ext uri="{FF2B5EF4-FFF2-40B4-BE49-F238E27FC236}">
                <a16:creationId xmlns:a16="http://schemas.microsoft.com/office/drawing/2014/main" xmlns="" id="{41C343AE-4940-4961-B40E-17EC58D78F8C}"/>
              </a:ext>
            </a:extLst>
          </p:cNvPr>
          <p:cNvSpPr txBox="1"/>
          <p:nvPr/>
        </p:nvSpPr>
        <p:spPr>
          <a:xfrm>
            <a:off x="1152144" y="4498848"/>
            <a:ext cx="9973056" cy="830997"/>
          </a:xfrm>
          <a:prstGeom prst="rect">
            <a:avLst/>
          </a:prstGeom>
          <a:noFill/>
        </p:spPr>
        <p:txBody>
          <a:bodyPr wrap="square" rtlCol="0">
            <a:spAutoFit/>
          </a:bodyPr>
          <a:lstStyle/>
          <a:p>
            <a:r>
              <a:rPr lang="en-US" sz="2800" dirty="0">
                <a:solidFill>
                  <a:schemeClr val="tx1">
                    <a:lumMod val="75000"/>
                    <a:lumOff val="25000"/>
                  </a:schemeClr>
                </a:solidFill>
              </a:rPr>
              <a:t>Heather Dow, CAE, </a:t>
            </a:r>
            <a:r>
              <a:rPr lang="en-US" sz="2800" dirty="0" err="1">
                <a:solidFill>
                  <a:schemeClr val="tx1">
                    <a:lumMod val="75000"/>
                    <a:lumOff val="25000"/>
                  </a:schemeClr>
                </a:solidFill>
              </a:rPr>
              <a:t>CPhT</a:t>
            </a:r>
            <a:endParaRPr lang="en-US" sz="2800" dirty="0">
              <a:solidFill>
                <a:schemeClr val="tx1">
                  <a:lumMod val="75000"/>
                  <a:lumOff val="25000"/>
                </a:schemeClr>
              </a:solidFill>
            </a:endParaRPr>
          </a:p>
          <a:p>
            <a:r>
              <a:rPr lang="en-US" sz="2000" dirty="0">
                <a:solidFill>
                  <a:schemeClr val="tx1">
                    <a:lumMod val="75000"/>
                    <a:lumOff val="25000"/>
                  </a:schemeClr>
                </a:solidFill>
              </a:rPr>
              <a:t>Executive Director</a:t>
            </a:r>
          </a:p>
        </p:txBody>
      </p:sp>
    </p:spTree>
    <p:extLst>
      <p:ext uri="{BB962C8B-B14F-4D97-AF65-F5344CB8AC3E}">
        <p14:creationId xmlns:p14="http://schemas.microsoft.com/office/powerpoint/2010/main" val="94906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402096-9060-4A86-AC50-E707C96DDD9D}"/>
              </a:ext>
            </a:extLst>
          </p:cNvPr>
          <p:cNvSpPr>
            <a:spLocks noGrp="1"/>
          </p:cNvSpPr>
          <p:nvPr>
            <p:ph type="title"/>
          </p:nvPr>
        </p:nvSpPr>
        <p:spPr/>
        <p:txBody>
          <a:bodyPr>
            <a:normAutofit/>
          </a:bodyPr>
          <a:lstStyle/>
          <a:p>
            <a:r>
              <a:rPr lang="en-CA" sz="3600" dirty="0">
                <a:latin typeface="Verdana" panose="020B0604030504040204" pitchFamily="34" charset="0"/>
                <a:ea typeface="Verdana" panose="020B0604030504040204" pitchFamily="34" charset="0"/>
                <a:cs typeface="Verdana" panose="020B0604030504040204" pitchFamily="34" charset="0"/>
              </a:rPr>
              <a:t>Faculty/Presenter Disclosure</a:t>
            </a:r>
          </a:p>
        </p:txBody>
      </p:sp>
      <p:sp>
        <p:nvSpPr>
          <p:cNvPr id="3" name="Content Placeholder 2">
            <a:extLst>
              <a:ext uri="{FF2B5EF4-FFF2-40B4-BE49-F238E27FC236}">
                <a16:creationId xmlns:a16="http://schemas.microsoft.com/office/drawing/2014/main" xmlns="" id="{63B3B3C9-0743-4EE2-B8C6-8AD58F9F11F2}"/>
              </a:ext>
            </a:extLst>
          </p:cNvPr>
          <p:cNvSpPr>
            <a:spLocks noGrp="1"/>
          </p:cNvSpPr>
          <p:nvPr>
            <p:ph idx="1"/>
          </p:nvPr>
        </p:nvSpPr>
        <p:spPr/>
        <p:txBody>
          <a:bodyPr>
            <a:noAutofit/>
          </a:bodyPr>
          <a:lstStyle/>
          <a:p>
            <a:r>
              <a:rPr lang="en-CA" b="1" dirty="0">
                <a:latin typeface="Verdana" panose="020B0604030504040204" pitchFamily="34" charset="0"/>
                <a:ea typeface="Verdana" panose="020B0604030504040204" pitchFamily="34" charset="0"/>
                <a:cs typeface="Verdana" panose="020B0604030504040204" pitchFamily="34" charset="0"/>
              </a:rPr>
              <a:t>Faculty: </a:t>
            </a:r>
            <a:r>
              <a:rPr lang="en-CA" dirty="0">
                <a:latin typeface="Verdana" panose="020B0604030504040204" pitchFamily="34" charset="0"/>
                <a:ea typeface="Verdana" panose="020B0604030504040204" pitchFamily="34" charset="0"/>
                <a:cs typeface="Verdana" panose="020B0604030504040204" pitchFamily="34" charset="0"/>
              </a:rPr>
              <a:t>Heather Dow, CAE, </a:t>
            </a:r>
            <a:r>
              <a:rPr lang="en-CA" dirty="0" err="1">
                <a:latin typeface="Verdana" panose="020B0604030504040204" pitchFamily="34" charset="0"/>
                <a:ea typeface="Verdana" panose="020B0604030504040204" pitchFamily="34" charset="0"/>
                <a:cs typeface="Verdana" panose="020B0604030504040204" pitchFamily="34" charset="0"/>
              </a:rPr>
              <a:t>CPhT</a:t>
            </a:r>
            <a:endParaRPr lang="en-CA" dirty="0">
              <a:latin typeface="Verdana" panose="020B0604030504040204" pitchFamily="34" charset="0"/>
              <a:ea typeface="Verdana" panose="020B0604030504040204" pitchFamily="34" charset="0"/>
              <a:cs typeface="Verdana" panose="020B0604030504040204" pitchFamily="34" charset="0"/>
            </a:endParaRPr>
          </a:p>
          <a:p>
            <a:endParaRPr lang="en-CA" dirty="0">
              <a:latin typeface="Verdana" panose="020B0604030504040204" pitchFamily="34" charset="0"/>
              <a:ea typeface="Verdana" panose="020B0604030504040204" pitchFamily="34" charset="0"/>
              <a:cs typeface="Verdana" panose="020B0604030504040204" pitchFamily="34" charset="0"/>
            </a:endParaRPr>
          </a:p>
          <a:p>
            <a:r>
              <a:rPr lang="en-CA" b="1" dirty="0">
                <a:latin typeface="Verdana" panose="020B0604030504040204" pitchFamily="34" charset="0"/>
                <a:ea typeface="Verdana" panose="020B0604030504040204" pitchFamily="34" charset="0"/>
                <a:cs typeface="Verdana" panose="020B0604030504040204" pitchFamily="34" charset="0"/>
              </a:rPr>
              <a:t>Relationships with financial sponsors: </a:t>
            </a:r>
          </a:p>
          <a:p>
            <a:pPr lvl="1">
              <a:buFont typeface="Arial" panose="020B0604020202020204" pitchFamily="34" charset="0"/>
              <a:buChar char="•"/>
            </a:pPr>
            <a:r>
              <a:rPr lang="en-CA" sz="2400" b="1" dirty="0">
                <a:latin typeface="Verdana" panose="020B0604030504040204" pitchFamily="34" charset="0"/>
                <a:ea typeface="Verdana" panose="020B0604030504040204" pitchFamily="34" charset="0"/>
                <a:cs typeface="Verdana" panose="020B0604030504040204" pitchFamily="34" charset="0"/>
              </a:rPr>
              <a:t>Grants/Research Support: </a:t>
            </a:r>
            <a:r>
              <a:rPr lang="en-CA" sz="2400" dirty="0">
                <a:latin typeface="Verdana" panose="020B0604030504040204" pitchFamily="34" charset="0"/>
                <a:ea typeface="Verdana" panose="020B0604030504040204" pitchFamily="34" charset="0"/>
                <a:cs typeface="Verdana" panose="020B0604030504040204" pitchFamily="34" charset="0"/>
              </a:rPr>
              <a:t>None</a:t>
            </a:r>
            <a:endParaRPr lang="en-CA" sz="2400" b="1"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CA" sz="2400" b="1" dirty="0">
                <a:latin typeface="Verdana" panose="020B0604030504040204" pitchFamily="34" charset="0"/>
                <a:ea typeface="Verdana" panose="020B0604030504040204" pitchFamily="34" charset="0"/>
                <a:cs typeface="Verdana" panose="020B0604030504040204" pitchFamily="34" charset="0"/>
              </a:rPr>
              <a:t>Speakers Bureau/Honoraria: </a:t>
            </a:r>
            <a:r>
              <a:rPr lang="en-CA" sz="2400" dirty="0">
                <a:latin typeface="Verdana" panose="020B0604030504040204" pitchFamily="34" charset="0"/>
                <a:ea typeface="Verdana" panose="020B0604030504040204" pitchFamily="34" charset="0"/>
                <a:cs typeface="Verdana" panose="020B0604030504040204" pitchFamily="34" charset="0"/>
              </a:rPr>
              <a:t>None</a:t>
            </a:r>
            <a:endParaRPr lang="en-CA" sz="2400" b="1"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CA" sz="2400" b="1" dirty="0">
                <a:latin typeface="Verdana" panose="020B0604030504040204" pitchFamily="34" charset="0"/>
                <a:ea typeface="Verdana" panose="020B0604030504040204" pitchFamily="34" charset="0"/>
                <a:cs typeface="Verdana" panose="020B0604030504040204" pitchFamily="34" charset="0"/>
              </a:rPr>
              <a:t>Consulting Fees: </a:t>
            </a:r>
            <a:r>
              <a:rPr lang="en-CA" sz="2400" dirty="0">
                <a:latin typeface="Verdana" panose="020B0604030504040204" pitchFamily="34" charset="0"/>
                <a:ea typeface="Verdana" panose="020B0604030504040204" pitchFamily="34" charset="0"/>
                <a:cs typeface="Verdana" panose="020B0604030504040204" pitchFamily="34" charset="0"/>
              </a:rPr>
              <a:t>None</a:t>
            </a:r>
          </a:p>
          <a:p>
            <a:pPr lvl="1">
              <a:buFont typeface="Arial" panose="020B0604020202020204" pitchFamily="34" charset="0"/>
              <a:buChar char="•"/>
            </a:pPr>
            <a:r>
              <a:rPr lang="en-CA" sz="2400" b="1" dirty="0">
                <a:latin typeface="Verdana" panose="020B0604030504040204" pitchFamily="34" charset="0"/>
                <a:ea typeface="Verdana" panose="020B0604030504040204" pitchFamily="34" charset="0"/>
                <a:cs typeface="Verdana" panose="020B0604030504040204" pitchFamily="34" charset="0"/>
              </a:rPr>
              <a:t>Patents: </a:t>
            </a:r>
            <a:r>
              <a:rPr lang="en-CA" sz="2400" dirty="0">
                <a:latin typeface="Verdana" panose="020B0604030504040204" pitchFamily="34" charset="0"/>
                <a:ea typeface="Verdana" panose="020B0604030504040204" pitchFamily="34" charset="0"/>
                <a:cs typeface="Verdana" panose="020B0604030504040204" pitchFamily="34" charset="0"/>
              </a:rPr>
              <a:t>None</a:t>
            </a:r>
            <a:endParaRPr lang="en-CA" sz="2400" b="1"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CA" sz="2400" b="1" dirty="0">
                <a:latin typeface="Verdana" panose="020B0604030504040204" pitchFamily="34" charset="0"/>
                <a:ea typeface="Verdana" panose="020B0604030504040204" pitchFamily="34" charset="0"/>
                <a:cs typeface="Verdana" panose="020B0604030504040204" pitchFamily="34" charset="0"/>
              </a:rPr>
              <a:t>Other: </a:t>
            </a:r>
            <a:r>
              <a:rPr lang="en-CA" sz="2400" dirty="0">
                <a:latin typeface="Verdana" panose="020B0604030504040204" pitchFamily="34" charset="0"/>
                <a:ea typeface="Verdana" panose="020B0604030504040204" pitchFamily="34" charset="0"/>
                <a:cs typeface="Verdana" panose="020B0604030504040204" pitchFamily="34" charset="0"/>
              </a:rPr>
              <a:t>None</a:t>
            </a:r>
            <a:endParaRPr lang="en-CA" sz="24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xmlns="" id="{ADC668B6-C722-48E7-906A-58480075D1E2}"/>
              </a:ext>
            </a:extLst>
          </p:cNvPr>
          <p:cNvSpPr>
            <a:spLocks noGrp="1"/>
          </p:cNvSpPr>
          <p:nvPr>
            <p:ph type="ftr" sz="quarter" idx="3"/>
          </p:nvPr>
        </p:nvSpPr>
        <p:spPr/>
        <p:txBody>
          <a:bodyPr/>
          <a:lstStyle/>
          <a:p>
            <a:r>
              <a:rPr lang="en-US"/>
              <a:t>Hilton Mississauga/Meadowvale    •    10th National CPD Accreditation Conference    •     October 1-2, 2018</a:t>
            </a:r>
            <a:endParaRPr lang="en-US" dirty="0"/>
          </a:p>
        </p:txBody>
      </p:sp>
    </p:spTree>
    <p:extLst>
      <p:ext uri="{BB962C8B-B14F-4D97-AF65-F5344CB8AC3E}">
        <p14:creationId xmlns:p14="http://schemas.microsoft.com/office/powerpoint/2010/main" val="318260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06" y="286603"/>
            <a:ext cx="11608904" cy="1450757"/>
          </a:xfrm>
        </p:spPr>
        <p:txBody>
          <a:bodyPr>
            <a:normAutofit/>
          </a:bodyPr>
          <a:lstStyle/>
          <a:p>
            <a:pPr>
              <a:spcBef>
                <a:spcPts val="600"/>
              </a:spcBef>
            </a:pPr>
            <a:r>
              <a:rPr lang="en-US" sz="900" dirty="0"/>
              <a:t/>
            </a:r>
            <a:br>
              <a:rPr lang="en-US" sz="900" dirty="0"/>
            </a:b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Disclosure of Commercial Support for this Project</a:t>
            </a:r>
            <a:endPar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838199" y="2178601"/>
            <a:ext cx="10508673" cy="3046988"/>
          </a:xfrm>
          <a:prstGeom prst="rect">
            <a:avLst/>
          </a:prstGeom>
        </p:spPr>
        <p:txBody>
          <a:bodyPr wrap="square">
            <a:spAutoFit/>
          </a:bodyPr>
          <a:lstStyle/>
          <a:p>
            <a:pPr>
              <a:defRPr/>
            </a:pPr>
            <a:r>
              <a:rPr lang="en-US" sz="3200" dirty="0">
                <a:latin typeface="Verdana" panose="020B0604030504040204" pitchFamily="34" charset="0"/>
                <a:ea typeface="Verdana" panose="020B0604030504040204" pitchFamily="34" charset="0"/>
                <a:cs typeface="Verdana" panose="020B0604030504040204" pitchFamily="34" charset="0"/>
              </a:rPr>
              <a:t>This talk on “</a:t>
            </a:r>
            <a:r>
              <a:rPr lang="en-US" sz="3200" b="1" dirty="0">
                <a:latin typeface="Verdana" panose="020B0604030504040204" pitchFamily="34" charset="0"/>
                <a:ea typeface="Verdana" panose="020B0604030504040204" pitchFamily="34" charset="0"/>
                <a:cs typeface="Verdana" panose="020B0604030504040204" pitchFamily="34" charset="0"/>
              </a:rPr>
              <a:t>The Importance of Succession Planning and Best Practices</a:t>
            </a:r>
            <a:r>
              <a:rPr lang="en-US" sz="3200" dirty="0">
                <a:latin typeface="Verdana" panose="020B0604030504040204" pitchFamily="34" charset="0"/>
                <a:ea typeface="Verdana" panose="020B0604030504040204" pitchFamily="34" charset="0"/>
                <a:cs typeface="Verdana" panose="020B0604030504040204" pitchFamily="34" charset="0"/>
              </a:rPr>
              <a:t>” </a:t>
            </a:r>
            <a:r>
              <a:rPr lang="en-CA" sz="3200" dirty="0">
                <a:latin typeface="Verdana" panose="020B0604030504040204" pitchFamily="34" charset="0"/>
                <a:ea typeface="Verdana" panose="020B0604030504040204" pitchFamily="34" charset="0"/>
                <a:cs typeface="Verdana" panose="020B0604030504040204" pitchFamily="34" charset="0"/>
              </a:rPr>
              <a:t>has received: </a:t>
            </a:r>
          </a:p>
          <a:p>
            <a:pPr marL="457200" indent="-457200">
              <a:buFont typeface="Wingdings" panose="05000000000000000000" pitchFamily="2" charset="2"/>
              <a:buChar char="ü"/>
              <a:defRPr/>
            </a:pPr>
            <a:r>
              <a:rPr lang="en-CA" sz="3200" dirty="0">
                <a:latin typeface="Verdana" panose="020B0604030504040204" pitchFamily="34" charset="0"/>
                <a:ea typeface="Verdana" panose="020B0604030504040204" pitchFamily="34" charset="0"/>
                <a:cs typeface="Verdana" panose="020B0604030504040204" pitchFamily="34" charset="0"/>
              </a:rPr>
              <a:t>NO COMMERCIAL financial support. </a:t>
            </a:r>
          </a:p>
          <a:p>
            <a:pPr marL="457200" indent="-457200">
              <a:buFont typeface="Wingdings" panose="05000000000000000000" pitchFamily="2" charset="2"/>
              <a:buChar char="ü"/>
              <a:defRPr/>
            </a:pPr>
            <a:r>
              <a:rPr lang="en-CA" sz="3200" dirty="0">
                <a:latin typeface="Verdana" panose="020B0604030504040204" pitchFamily="34" charset="0"/>
                <a:ea typeface="Verdana" panose="020B0604030504040204" pitchFamily="34" charset="0"/>
                <a:cs typeface="Verdana" panose="020B0604030504040204" pitchFamily="34" charset="0"/>
              </a:rPr>
              <a:t>NO COMMERCIAL in-kind support.</a:t>
            </a:r>
            <a:endParaRPr lang="en-CA" sz="3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endParaRPr lang="en-US" sz="3200" i="1" dirty="0">
              <a:latin typeface="Verdana" panose="020B0604030504040204" pitchFamily="34" charset="0"/>
              <a:ea typeface="Verdana" panose="020B0604030504040204" pitchFamily="34" charset="0"/>
              <a:cs typeface="Verdana" panose="020B0604030504040204" pitchFamily="34" charset="0"/>
            </a:endParaRPr>
          </a:p>
          <a:p>
            <a:pPr lvl="0"/>
            <a:endParaRPr lang="en-US"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091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900" dirty="0"/>
              <a:t/>
            </a:r>
            <a:br>
              <a:rPr lang="en-US" sz="900" dirty="0"/>
            </a:b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(1) Today’s Brief Points</a:t>
            </a:r>
            <a:endPar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838199" y="2178601"/>
            <a:ext cx="10508673" cy="2616101"/>
          </a:xfrm>
          <a:prstGeom prst="rect">
            <a:avLst/>
          </a:prstGeom>
        </p:spPr>
        <p:txBody>
          <a:bodyPr wrap="square">
            <a:spAutoFit/>
          </a:bodyPr>
          <a:lstStyle/>
          <a:p>
            <a:pPr marL="457200" indent="-457200">
              <a:buFont typeface="Wingdings" panose="05000000000000000000" pitchFamily="2" charset="2"/>
              <a:buChar char="ü"/>
              <a:defRPr/>
            </a:pPr>
            <a:r>
              <a:rPr lang="en-US" sz="3200" dirty="0">
                <a:latin typeface="Verdana" panose="020B0604030504040204" pitchFamily="34" charset="0"/>
                <a:ea typeface="Verdana" panose="020B0604030504040204" pitchFamily="34" charset="0"/>
                <a:cs typeface="Verdana" panose="020B0604030504040204" pitchFamily="34" charset="0"/>
              </a:rPr>
              <a:t>What is Succession Planning? </a:t>
            </a:r>
          </a:p>
          <a:p>
            <a:pPr marL="457200" indent="-457200">
              <a:buFont typeface="Wingdings" panose="05000000000000000000" pitchFamily="2" charset="2"/>
              <a:buChar char="ü"/>
              <a:defRPr/>
            </a:pPr>
            <a:r>
              <a:rPr lang="en-US" sz="3200" dirty="0">
                <a:latin typeface="Verdana" panose="020B0604030504040204" pitchFamily="34" charset="0"/>
                <a:ea typeface="Verdana" panose="020B0604030504040204" pitchFamily="34" charset="0"/>
                <a:cs typeface="Verdana" panose="020B0604030504040204" pitchFamily="34" charset="0"/>
              </a:rPr>
              <a:t>Why is Succession Planning Important? </a:t>
            </a:r>
          </a:p>
          <a:p>
            <a:pPr marL="457200" indent="-457200">
              <a:buFont typeface="Wingdings" panose="05000000000000000000" pitchFamily="2" charset="2"/>
              <a:buChar char="ü"/>
              <a:defRPr/>
            </a:pPr>
            <a:r>
              <a:rPr lang="en-US" sz="3200" dirty="0">
                <a:latin typeface="Verdana" panose="020B0604030504040204" pitchFamily="34" charset="0"/>
                <a:ea typeface="Verdana" panose="020B0604030504040204" pitchFamily="34" charset="0"/>
                <a:cs typeface="Verdana" panose="020B0604030504040204" pitchFamily="34" charset="0"/>
              </a:rPr>
              <a:t>Best Practices in Succession Planning </a:t>
            </a:r>
          </a:p>
          <a:p>
            <a:pPr marL="457200" indent="-457200">
              <a:buFont typeface="Wingdings" panose="05000000000000000000" pitchFamily="2" charset="2"/>
              <a:buChar char="ü"/>
              <a:defRPr/>
            </a:pPr>
            <a:r>
              <a:rPr lang="en-US" sz="3200" dirty="0">
                <a:latin typeface="Verdana" panose="020B0604030504040204" pitchFamily="34" charset="0"/>
                <a:ea typeface="Verdana" panose="020B0604030504040204" pitchFamily="34" charset="0"/>
                <a:cs typeface="Verdana" panose="020B0604030504040204" pitchFamily="34" charset="0"/>
              </a:rPr>
              <a:t>Keys to Success</a:t>
            </a:r>
          </a:p>
          <a:p>
            <a:pPr lvl="0"/>
            <a:endParaRPr lang="en-US" i="1" dirty="0">
              <a:latin typeface="Verdana" panose="020B0604030504040204" pitchFamily="34" charset="0"/>
              <a:ea typeface="Verdana" panose="020B0604030504040204" pitchFamily="34" charset="0"/>
              <a:cs typeface="Verdana" panose="020B0604030504040204" pitchFamily="34" charset="0"/>
            </a:endParaRPr>
          </a:p>
          <a:p>
            <a:pPr lvl="0"/>
            <a:endParaRPr lang="en-US" dirty="0"/>
          </a:p>
        </p:txBody>
      </p:sp>
    </p:spTree>
    <p:extLst>
      <p:ext uri="{BB962C8B-B14F-4D97-AF65-F5344CB8AC3E}">
        <p14:creationId xmlns:p14="http://schemas.microsoft.com/office/powerpoint/2010/main" val="168299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900" dirty="0"/>
              <a:t/>
            </a:r>
            <a:br>
              <a:rPr lang="en-US" sz="900" dirty="0"/>
            </a:b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One Approach </a:t>
            </a:r>
            <a:endPar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1EFFC3ED-80D1-40C4-A334-3A9379388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422" y="2145471"/>
            <a:ext cx="7428411" cy="3936671"/>
          </a:xfrm>
          <a:prstGeom prst="rect">
            <a:avLst/>
          </a:prstGeom>
        </p:spPr>
      </p:pic>
    </p:spTree>
    <p:extLst>
      <p:ext uri="{BB962C8B-B14F-4D97-AF65-F5344CB8AC3E}">
        <p14:creationId xmlns:p14="http://schemas.microsoft.com/office/powerpoint/2010/main" val="1054536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3600" dirty="0">
                <a:latin typeface="Verdana" panose="020B0604030504040204" pitchFamily="34" charset="0"/>
                <a:ea typeface="Verdana" panose="020B0604030504040204" pitchFamily="34" charset="0"/>
                <a:cs typeface="Verdana" panose="020B0604030504040204" pitchFamily="34" charset="0"/>
              </a:rPr>
              <a:t/>
            </a:r>
            <a:br>
              <a:rPr lang="en-US" sz="3600" dirty="0">
                <a:latin typeface="Verdana" panose="020B0604030504040204" pitchFamily="34" charset="0"/>
                <a:ea typeface="Verdana" panose="020B0604030504040204" pitchFamily="34" charset="0"/>
                <a:cs typeface="Verdana" panose="020B0604030504040204" pitchFamily="34" charset="0"/>
              </a:rPr>
            </a:b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(2) What is Succession Planning? </a:t>
            </a:r>
            <a:endPar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xmlns="" id="{4FDAAEF9-A4A6-4AE0-9E8A-14FC371AE4BA}"/>
              </a:ext>
            </a:extLst>
          </p:cNvPr>
          <p:cNvSpPr/>
          <p:nvPr/>
        </p:nvSpPr>
        <p:spPr>
          <a:xfrm>
            <a:off x="1097280" y="1871730"/>
            <a:ext cx="10058400" cy="2246769"/>
          </a:xfrm>
          <a:prstGeom prst="rect">
            <a:avLst/>
          </a:prstGeom>
        </p:spPr>
        <p:txBody>
          <a:bodyPr wrap="square">
            <a:spAutoFit/>
          </a:bodyPr>
          <a:lstStyle/>
          <a:p>
            <a:r>
              <a:rPr lang="en-US" sz="2800" i="1" dirty="0">
                <a:latin typeface="Verdana" panose="020B0604030504040204" pitchFamily="34" charset="0"/>
                <a:ea typeface="Verdana" panose="020B0604030504040204" pitchFamily="34" charset="0"/>
                <a:cs typeface="Verdana" panose="020B0604030504040204" pitchFamily="34" charset="0"/>
              </a:rPr>
              <a:t>A systematic approach to ensuring leadership continuity; using procedures and processes, designed to recruit and/or encourage talent within the organization, for the purpose of filling leadership positions (once incumbents leave).  </a:t>
            </a:r>
          </a:p>
        </p:txBody>
      </p:sp>
      <p:sp>
        <p:nvSpPr>
          <p:cNvPr id="4" name="Rectangle 3">
            <a:extLst>
              <a:ext uri="{FF2B5EF4-FFF2-40B4-BE49-F238E27FC236}">
                <a16:creationId xmlns:a16="http://schemas.microsoft.com/office/drawing/2014/main" xmlns="" id="{BBFEEDB5-340D-47D1-B9B2-1E12FDD221CE}"/>
              </a:ext>
            </a:extLst>
          </p:cNvPr>
          <p:cNvSpPr/>
          <p:nvPr/>
        </p:nvSpPr>
        <p:spPr>
          <a:xfrm>
            <a:off x="1097280" y="4429537"/>
            <a:ext cx="9980023" cy="954107"/>
          </a:xfrm>
          <a:prstGeom prst="rect">
            <a:avLst/>
          </a:prstGeom>
        </p:spPr>
        <p:txBody>
          <a:bodyPr wrap="square">
            <a:sp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It’s not about having volunteers…it’s about having the right volunteers, in the right place, at the right time.</a:t>
            </a:r>
          </a:p>
        </p:txBody>
      </p:sp>
    </p:spTree>
    <p:extLst>
      <p:ext uri="{BB962C8B-B14F-4D97-AF65-F5344CB8AC3E}">
        <p14:creationId xmlns:p14="http://schemas.microsoft.com/office/powerpoint/2010/main" val="202601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BED13B73-3EAD-4F63-9A2C-0FE7C3FFA97D}"/>
              </a:ext>
            </a:extLst>
          </p:cNvPr>
          <p:cNvSpPr>
            <a:spLocks noGrp="1"/>
          </p:cNvSpPr>
          <p:nvPr>
            <p:ph type="title"/>
          </p:nvPr>
        </p:nvSpPr>
        <p:spPr>
          <a:xfrm>
            <a:off x="175490" y="696686"/>
            <a:ext cx="11841017" cy="2447034"/>
          </a:xfrm>
        </p:spPr>
        <p:txBody>
          <a:bodyPr>
            <a:normAutofit/>
          </a:bodyPr>
          <a:lstStyle/>
          <a:p>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McMaster Continuing Health Sciences Education</a:t>
            </a:r>
            <a:r>
              <a:rPr lang="en-CA" sz="4400" dirty="0">
                <a:solidFill>
                  <a:srgbClr val="47555F"/>
                </a:solidFill>
                <a:latin typeface="Verdana" panose="020B0604030504040204" pitchFamily="34" charset="0"/>
                <a:ea typeface="Verdana" panose="020B0604030504040204" pitchFamily="34" charset="0"/>
                <a:cs typeface="Verdana" panose="020B0604030504040204" pitchFamily="34" charset="0"/>
              </a:rPr>
              <a:t/>
            </a:r>
            <a:br>
              <a:rPr lang="en-CA" sz="4400" dirty="0">
                <a:solidFill>
                  <a:srgbClr val="47555F"/>
                </a:solidFill>
                <a:latin typeface="Verdana" panose="020B0604030504040204" pitchFamily="34" charset="0"/>
                <a:ea typeface="Verdana" panose="020B0604030504040204" pitchFamily="34" charset="0"/>
                <a:cs typeface="Verdana" panose="020B0604030504040204" pitchFamily="34" charset="0"/>
              </a:rPr>
            </a:br>
            <a:r>
              <a:rPr lang="en-CA" sz="4400" dirty="0">
                <a:solidFill>
                  <a:srgbClr val="47555F"/>
                </a:solidFill>
                <a:latin typeface="Verdana" panose="020B0604030504040204" pitchFamily="34" charset="0"/>
                <a:ea typeface="Verdana" panose="020B0604030504040204" pitchFamily="34" charset="0"/>
                <a:cs typeface="Verdana" panose="020B0604030504040204" pitchFamily="34" charset="0"/>
              </a:rPr>
              <a:t/>
            </a:r>
            <a:br>
              <a:rPr lang="en-CA" sz="4400" dirty="0">
                <a:solidFill>
                  <a:srgbClr val="47555F"/>
                </a:solidFill>
                <a:latin typeface="Verdana" panose="020B0604030504040204" pitchFamily="34" charset="0"/>
                <a:ea typeface="Verdana" panose="020B0604030504040204" pitchFamily="34" charset="0"/>
                <a:cs typeface="Verdana" panose="020B0604030504040204" pitchFamily="34" charset="0"/>
              </a:rPr>
            </a:br>
            <a:r>
              <a:rPr lang="en-CA" sz="3200" b="1" dirty="0">
                <a:solidFill>
                  <a:srgbClr val="730031"/>
                </a:solidFill>
                <a:latin typeface="Verdana" panose="020B0604030504040204" pitchFamily="34" charset="0"/>
                <a:ea typeface="Verdana" panose="020B0604030504040204" pitchFamily="34" charset="0"/>
                <a:cs typeface="Verdana" panose="020B0604030504040204" pitchFamily="34" charset="0"/>
              </a:rPr>
              <a:t>Equity and Diversity in CPD: Demographic Assessment as a Tool to Identify Disparities</a:t>
            </a:r>
            <a:r>
              <a:rPr lang="en-CA" sz="3200" dirty="0">
                <a:solidFill>
                  <a:srgbClr val="730031"/>
                </a:solidFill>
                <a:latin typeface="Verdana" panose="020B0604030504040204" pitchFamily="34" charset="0"/>
                <a:ea typeface="Verdana" panose="020B0604030504040204" pitchFamily="34" charset="0"/>
                <a:cs typeface="Verdana" panose="020B0604030504040204" pitchFamily="34" charset="0"/>
              </a:rPr>
              <a:t> </a:t>
            </a:r>
          </a:p>
        </p:txBody>
      </p:sp>
      <p:sp>
        <p:nvSpPr>
          <p:cNvPr id="4" name="Footer Placeholder 3">
            <a:extLst>
              <a:ext uri="{FF2B5EF4-FFF2-40B4-BE49-F238E27FC236}">
                <a16:creationId xmlns="" xmlns:a16="http://schemas.microsoft.com/office/drawing/2014/main" id="{C33A2C50-32C5-4F71-BD40-7E10D615374F}"/>
              </a:ext>
            </a:extLst>
          </p:cNvPr>
          <p:cNvSpPr>
            <a:spLocks noGrp="1"/>
          </p:cNvSpPr>
          <p:nvPr>
            <p:ph type="ftr" sz="quarter" idx="3"/>
          </p:nvPr>
        </p:nvSpPr>
        <p:spPr/>
        <p:txBody>
          <a:bodyPr/>
          <a:lstStyle/>
          <a:p>
            <a:r>
              <a:rPr lang="en-US" dirty="0"/>
              <a:t>Hilton Mississauga/Meadowvale    •    10th National CPD Accreditation Conference    •     October 1-2, 2018</a:t>
            </a:r>
          </a:p>
        </p:txBody>
      </p:sp>
      <p:sp>
        <p:nvSpPr>
          <p:cNvPr id="2" name="TextBox 1">
            <a:extLst>
              <a:ext uri="{FF2B5EF4-FFF2-40B4-BE49-F238E27FC236}">
                <a16:creationId xmlns="" xmlns:a16="http://schemas.microsoft.com/office/drawing/2014/main" id="{41C343AE-4940-4961-B40E-17EC58D78F8C}"/>
              </a:ext>
            </a:extLst>
          </p:cNvPr>
          <p:cNvSpPr txBox="1"/>
          <p:nvPr/>
        </p:nvSpPr>
        <p:spPr>
          <a:xfrm>
            <a:off x="1109471" y="3532989"/>
            <a:ext cx="9973056" cy="769441"/>
          </a:xfrm>
          <a:prstGeom prst="rect">
            <a:avLst/>
          </a:prstGeom>
          <a:noFill/>
        </p:spPr>
        <p:txBody>
          <a:bodyPr wrap="square" rtlCol="0">
            <a:spAutoFit/>
          </a:bodyPr>
          <a:lstStyle/>
          <a:p>
            <a:r>
              <a:rPr lang="en-US"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Laura Plens Shecaira</a:t>
            </a:r>
            <a:br>
              <a:rPr lang="en-US"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Equity and Diversity Coordinator and Special Project Coordinator</a:t>
            </a:r>
          </a:p>
        </p:txBody>
      </p:sp>
      <p:sp>
        <p:nvSpPr>
          <p:cNvPr id="6" name="TextBox 5">
            <a:extLst>
              <a:ext uri="{FF2B5EF4-FFF2-40B4-BE49-F238E27FC236}">
                <a16:creationId xmlns="" xmlns:a16="http://schemas.microsoft.com/office/drawing/2014/main" id="{8339DF84-F0C4-8B46-9595-F4AABC3F3E71}"/>
              </a:ext>
            </a:extLst>
          </p:cNvPr>
          <p:cNvSpPr txBox="1"/>
          <p:nvPr/>
        </p:nvSpPr>
        <p:spPr>
          <a:xfrm>
            <a:off x="1109471" y="4308631"/>
            <a:ext cx="10269729" cy="1815882"/>
          </a:xfrm>
          <a:prstGeom prst="rect">
            <a:avLst/>
          </a:prstGeom>
          <a:noFill/>
        </p:spPr>
        <p:txBody>
          <a:bodyPr wrap="square" rtlCol="0">
            <a:spAutoFit/>
          </a:bodyPr>
          <a:lstStyle/>
          <a:p>
            <a:r>
              <a:rPr lang="en-US" sz="16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Co-authors: </a:t>
            </a:r>
            <a:endParaRPr lang="en-US" sz="16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r>
              <a:rPr lang="en-US"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Dr. Khalid Azzam, CHSE Assistant Dean &amp; Angela Silla, CHSE Special Project </a:t>
            </a:r>
            <a:r>
              <a:rPr lang="en-US" sz="20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Manager</a:t>
            </a:r>
          </a:p>
          <a:p>
            <a:r>
              <a:rPr lang="en-US" sz="16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Acknowledgements:</a:t>
            </a:r>
          </a:p>
          <a:p>
            <a:r>
              <a:rPr lang="en-US" sz="20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Melanie Kennedy, CHSE Registration Coordinator &amp; Jasmine Trejo, Administrative Assistant </a:t>
            </a:r>
            <a:endParaRPr lang="en-US"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67267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3600" dirty="0">
                <a:latin typeface="Verdana" panose="020B0604030504040204" pitchFamily="34" charset="0"/>
                <a:ea typeface="Verdana" panose="020B0604030504040204" pitchFamily="34" charset="0"/>
                <a:cs typeface="Verdana" panose="020B0604030504040204" pitchFamily="34" charset="0"/>
              </a:rPr>
              <a:t/>
            </a:r>
            <a:br>
              <a:rPr lang="en-US" sz="3600" dirty="0">
                <a:latin typeface="Verdana" panose="020B0604030504040204" pitchFamily="34" charset="0"/>
                <a:ea typeface="Verdana" panose="020B0604030504040204" pitchFamily="34" charset="0"/>
                <a:cs typeface="Verdana" panose="020B0604030504040204" pitchFamily="34" charset="0"/>
              </a:rPr>
            </a:b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(3) Why is Succession Planning Important? </a:t>
            </a:r>
            <a:endPar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xmlns="" id="{4FDAAEF9-A4A6-4AE0-9E8A-14FC371AE4BA}"/>
              </a:ext>
            </a:extLst>
          </p:cNvPr>
          <p:cNvSpPr/>
          <p:nvPr/>
        </p:nvSpPr>
        <p:spPr>
          <a:xfrm>
            <a:off x="1097280" y="1871730"/>
            <a:ext cx="10058400" cy="4154984"/>
          </a:xfrm>
          <a:prstGeom prst="rect">
            <a:avLst/>
          </a:prstGeom>
        </p:spPr>
        <p:txBody>
          <a:bodyPr wrap="square">
            <a:spAutoFit/>
          </a:bodyPr>
          <a:lstStyle/>
          <a:p>
            <a:pPr marL="342900" indent="-342900">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Provide opportunity for the organization to benefit from experience of different Directors as </a:t>
            </a:r>
            <a:r>
              <a:rPr lang="en-US" sz="2400" dirty="0" smtClean="0">
                <a:latin typeface="Verdana" panose="020B0604030504040204" pitchFamily="34" charset="0"/>
                <a:ea typeface="Verdana" panose="020B0604030504040204" pitchFamily="34" charset="0"/>
                <a:cs typeface="Verdana" panose="020B0604030504040204" pitchFamily="34" charset="0"/>
              </a:rPr>
              <a:t>leaders</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 </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Provide opportunity for Directors to experience different roles on the Board for personal </a:t>
            </a:r>
            <a:r>
              <a:rPr lang="en-US" sz="2400" dirty="0" smtClean="0">
                <a:latin typeface="Verdana" panose="020B0604030504040204" pitchFamily="34" charset="0"/>
                <a:ea typeface="Verdana" panose="020B0604030504040204" pitchFamily="34" charset="0"/>
                <a:cs typeface="Verdana" panose="020B0604030504040204" pitchFamily="34" charset="0"/>
              </a:rPr>
              <a:t>development</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 </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Provide succession planning for the Board leadership role and provide opportunity for fellow Directors to observe Directors in Committee leadership roles prior to being considered for the Board leadership role. </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737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900" dirty="0"/>
              <a:t/>
            </a:r>
            <a:br>
              <a:rPr lang="en-US" sz="900" dirty="0"/>
            </a:b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One Option </a:t>
            </a:r>
            <a:endPar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xmlns="" id="{CC1D94E1-0E6A-41C1-96A5-1880B42AD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435" y="2023304"/>
            <a:ext cx="4523233" cy="3982411"/>
          </a:xfrm>
          <a:prstGeom prst="rect">
            <a:avLst/>
          </a:prstGeom>
        </p:spPr>
      </p:pic>
    </p:spTree>
    <p:extLst>
      <p:ext uri="{BB962C8B-B14F-4D97-AF65-F5344CB8AC3E}">
        <p14:creationId xmlns:p14="http://schemas.microsoft.com/office/powerpoint/2010/main" val="1490744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900" dirty="0"/>
              <a:t/>
            </a:r>
            <a:br>
              <a:rPr lang="en-US" sz="900" dirty="0"/>
            </a:b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(4) </a:t>
            </a:r>
            <a:r>
              <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rPr>
              <a:t>Best Practices in Succession Planning </a:t>
            </a: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xmlns="" id="{4FDAAEF9-A4A6-4AE0-9E8A-14FC371AE4BA}"/>
              </a:ext>
            </a:extLst>
          </p:cNvPr>
          <p:cNvSpPr/>
          <p:nvPr/>
        </p:nvSpPr>
        <p:spPr>
          <a:xfrm>
            <a:off x="1097280" y="1871730"/>
            <a:ext cx="10058400" cy="5262979"/>
          </a:xfrm>
          <a:prstGeom prst="rect">
            <a:avLst/>
          </a:prstGeom>
        </p:spPr>
        <p:txBody>
          <a:bodyPr wrap="square">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1. Know the Competencies and Attributes of the </a:t>
            </a:r>
            <a:r>
              <a:rPr lang="en-US" sz="2400" dirty="0" smtClean="0">
                <a:latin typeface="Verdana" panose="020B0604030504040204" pitchFamily="34" charset="0"/>
                <a:ea typeface="Verdana" panose="020B0604030504040204" pitchFamily="34" charset="0"/>
                <a:cs typeface="Verdana" panose="020B0604030504040204" pitchFamily="34" charset="0"/>
              </a:rPr>
              <a:t>Board</a:t>
            </a:r>
            <a:br>
              <a:rPr lang="en-US" sz="2400" dirty="0" smtClean="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2. Nominations and Election </a:t>
            </a:r>
            <a:r>
              <a:rPr lang="en-US" sz="2400" dirty="0" smtClean="0">
                <a:latin typeface="Verdana" panose="020B0604030504040204" pitchFamily="34" charset="0"/>
                <a:ea typeface="Verdana" panose="020B0604030504040204" pitchFamily="34" charset="0"/>
                <a:cs typeface="Verdana" panose="020B0604030504040204" pitchFamily="34" charset="0"/>
              </a:rPr>
              <a:t>Plan</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 </a:t>
            </a: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3. Director Orientation and Ongoing Director </a:t>
            </a:r>
            <a:r>
              <a:rPr lang="en-US" sz="2400" dirty="0" smtClean="0">
                <a:latin typeface="Verdana" panose="020B0604030504040204" pitchFamily="34" charset="0"/>
                <a:ea typeface="Verdana" panose="020B0604030504040204" pitchFamily="34" charset="0"/>
                <a:cs typeface="Verdana" panose="020B0604030504040204" pitchFamily="34" charset="0"/>
              </a:rPr>
              <a:t>Development</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  </a:t>
            </a: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4. Develop Board </a:t>
            </a:r>
            <a:r>
              <a:rPr lang="en-US" sz="2400" dirty="0" smtClean="0">
                <a:latin typeface="Verdana" panose="020B0604030504040204" pitchFamily="34" charset="0"/>
                <a:ea typeface="Verdana" panose="020B0604030504040204" pitchFamily="34" charset="0"/>
                <a:cs typeface="Verdana" panose="020B0604030504040204" pitchFamily="34" charset="0"/>
              </a:rPr>
              <a:t>Leaders</a:t>
            </a:r>
            <a:br>
              <a:rPr lang="en-US" sz="2400" dirty="0" smtClean="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5. Board Assessment and Director Assessment</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Courier New" panose="02070309020205020404" pitchFamily="49" charset="0"/>
              <a:buChar char="o"/>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5254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xmlns="" id="{7534A4B3-F069-4979-91FF-25EF6A57C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864" y="1601720"/>
            <a:ext cx="8372272" cy="4709403"/>
          </a:xfrm>
          <a:prstGeom prst="rect">
            <a:avLst/>
          </a:prstGeom>
        </p:spPr>
      </p:pic>
      <p:sp>
        <p:nvSpPr>
          <p:cNvPr id="2" name="Title 1"/>
          <p:cNvSpPr>
            <a:spLocks noGrp="1"/>
          </p:cNvSpPr>
          <p:nvPr>
            <p:ph type="title"/>
          </p:nvPr>
        </p:nvSpPr>
        <p:spPr>
          <a:xfrm>
            <a:off x="1122459" y="174930"/>
            <a:ext cx="10550056" cy="1055702"/>
          </a:xfrm>
        </p:spPr>
        <p:txBody>
          <a:bodyPr>
            <a:normAutofit/>
          </a:bodyPr>
          <a:lstStyle/>
          <a:p>
            <a:pPr>
              <a:spcBef>
                <a:spcPts val="600"/>
              </a:spcBef>
            </a:pPr>
            <a:r>
              <a:rPr lang="en-US" sz="3600" dirty="0">
                <a:latin typeface="Verdana" panose="020B0604030504040204" pitchFamily="34" charset="0"/>
                <a:ea typeface="Verdana" panose="020B0604030504040204" pitchFamily="34" charset="0"/>
                <a:cs typeface="Verdana" panose="020B0604030504040204" pitchFamily="34" charset="0"/>
              </a:rPr>
              <a:t/>
            </a:r>
            <a:br>
              <a:rPr lang="en-US" sz="3600" dirty="0">
                <a:latin typeface="Verdana" panose="020B0604030504040204" pitchFamily="34" charset="0"/>
                <a:ea typeface="Verdana" panose="020B0604030504040204" pitchFamily="34" charset="0"/>
                <a:cs typeface="Verdana" panose="020B0604030504040204" pitchFamily="34" charset="0"/>
              </a:rPr>
            </a:b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(5) </a:t>
            </a:r>
            <a:r>
              <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rPr>
              <a:t>Governance of the CAPM&amp;R </a:t>
            </a: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96104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37322"/>
            <a:ext cx="10058400" cy="1013435"/>
          </a:xfrm>
        </p:spPr>
        <p:txBody>
          <a:bodyPr>
            <a:normAutofit/>
          </a:bodyPr>
          <a:lstStyle/>
          <a:p>
            <a:pPr>
              <a:spcBef>
                <a:spcPts val="600"/>
              </a:spcBef>
            </a:pPr>
            <a:r>
              <a:rPr lang="en-US" sz="900" dirty="0"/>
              <a:t/>
            </a:r>
            <a:br>
              <a:rPr lang="en-US" sz="900" dirty="0"/>
            </a:b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(6) </a:t>
            </a:r>
            <a:r>
              <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rPr>
              <a:t>Keys to Success</a:t>
            </a:r>
          </a:p>
        </p:txBody>
      </p:sp>
      <p:sp>
        <p:nvSpPr>
          <p:cNvPr id="3" name="Rectangle 2">
            <a:extLst>
              <a:ext uri="{FF2B5EF4-FFF2-40B4-BE49-F238E27FC236}">
                <a16:creationId xmlns:a16="http://schemas.microsoft.com/office/drawing/2014/main" xmlns="" id="{4FDAAEF9-A4A6-4AE0-9E8A-14FC371AE4BA}"/>
              </a:ext>
            </a:extLst>
          </p:cNvPr>
          <p:cNvSpPr/>
          <p:nvPr/>
        </p:nvSpPr>
        <p:spPr>
          <a:xfrm>
            <a:off x="1097280" y="1871730"/>
            <a:ext cx="10058400" cy="4093428"/>
          </a:xfrm>
          <a:prstGeom prst="rect">
            <a:avLst/>
          </a:prstGeom>
        </p:spPr>
        <p:txBody>
          <a:bodyPr wrap="square">
            <a:spAutoFit/>
          </a:bodyPr>
          <a:lstStyle/>
          <a:p>
            <a:pPr marL="342900" indent="-342900">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Involvement by the Executive is Critical for Development &amp; Support of a Succession Plan </a:t>
            </a:r>
          </a:p>
          <a:p>
            <a:pPr marL="342900" indent="-342900">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This is a planned and structured process; not a one-time occurrence </a:t>
            </a:r>
          </a:p>
          <a:p>
            <a:pPr marL="342900" indent="-342900">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Does not have to be complicated – minimize bureaucracy </a:t>
            </a:r>
          </a:p>
          <a:p>
            <a:pPr marL="342900" indent="-342900">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Succession Plan should include: </a:t>
            </a:r>
          </a:p>
          <a:p>
            <a:pPr marL="800100" lvl="1" indent="-342900">
              <a:buFont typeface="Wingdings" panose="05000000000000000000" pitchFamily="2" charset="2"/>
              <a:buChar char="v"/>
            </a:pPr>
            <a:r>
              <a:rPr lang="en-US" sz="2000" dirty="0">
                <a:latin typeface="Verdana" panose="020B0604030504040204" pitchFamily="34" charset="0"/>
                <a:ea typeface="Verdana" panose="020B0604030504040204" pitchFamily="34" charset="0"/>
                <a:cs typeface="Verdana" panose="020B0604030504040204" pitchFamily="34" charset="0"/>
              </a:rPr>
              <a:t>Clearly defined/specific goals </a:t>
            </a:r>
          </a:p>
          <a:p>
            <a:pPr marL="800100" lvl="1" indent="-342900">
              <a:buFont typeface="Wingdings" panose="05000000000000000000" pitchFamily="2" charset="2"/>
              <a:buChar char="v"/>
            </a:pPr>
            <a:r>
              <a:rPr lang="en-US" sz="2000" dirty="0">
                <a:latin typeface="Verdana" panose="020B0604030504040204" pitchFamily="34" charset="0"/>
                <a:ea typeface="Verdana" panose="020B0604030504040204" pitchFamily="34" charset="0"/>
                <a:cs typeface="Verdana" panose="020B0604030504040204" pitchFamily="34" charset="0"/>
              </a:rPr>
              <a:t>Plans to align and support organizational mission, values and strategic initiatives </a:t>
            </a:r>
          </a:p>
          <a:p>
            <a:pPr marL="800100" lvl="1" indent="-342900">
              <a:buFont typeface="Wingdings" panose="05000000000000000000" pitchFamily="2" charset="2"/>
              <a:buChar char="v"/>
            </a:pPr>
            <a:r>
              <a:rPr lang="en-US" sz="2000" dirty="0">
                <a:latin typeface="Verdana" panose="020B0604030504040204" pitchFamily="34" charset="0"/>
                <a:ea typeface="Verdana" panose="020B0604030504040204" pitchFamily="34" charset="0"/>
                <a:cs typeface="Verdana" panose="020B0604030504040204" pitchFamily="34" charset="0"/>
              </a:rPr>
              <a:t>Identification of future talent requirements </a:t>
            </a:r>
          </a:p>
          <a:p>
            <a:pPr marL="800100" lvl="1" indent="-342900">
              <a:buFont typeface="Wingdings" panose="05000000000000000000" pitchFamily="2" charset="2"/>
              <a:buChar char="v"/>
            </a:pPr>
            <a:r>
              <a:rPr lang="en-US" sz="2000" dirty="0">
                <a:latin typeface="Verdana" panose="020B0604030504040204" pitchFamily="34" charset="0"/>
                <a:ea typeface="Verdana" panose="020B0604030504040204" pitchFamily="34" charset="0"/>
                <a:cs typeface="Verdana" panose="020B0604030504040204" pitchFamily="34" charset="0"/>
              </a:rPr>
              <a:t>Logistics of how successors are chosen, nominated, elected, replaced </a:t>
            </a:r>
          </a:p>
          <a:p>
            <a:pPr marL="800100" lvl="1" indent="-342900">
              <a:buFont typeface="Wingdings" panose="05000000000000000000" pitchFamily="2" charset="2"/>
              <a:buChar char="v"/>
            </a:pPr>
            <a:r>
              <a:rPr lang="en-US" sz="2000" dirty="0">
                <a:latin typeface="Verdana" panose="020B0604030504040204" pitchFamily="34" charset="0"/>
                <a:ea typeface="Verdana" panose="020B0604030504040204" pitchFamily="34" charset="0"/>
                <a:cs typeface="Verdana" panose="020B0604030504040204" pitchFamily="34" charset="0"/>
              </a:rPr>
              <a:t>Honest assessment of internal strengths and identification of external needs </a:t>
            </a:r>
          </a:p>
          <a:p>
            <a:pPr marL="800100" lvl="1" indent="-342900">
              <a:buFont typeface="Wingdings" panose="05000000000000000000" pitchFamily="2" charset="2"/>
              <a:buChar char="v"/>
            </a:pPr>
            <a:r>
              <a:rPr lang="en-US" sz="2000" dirty="0">
                <a:latin typeface="Verdana" panose="020B0604030504040204" pitchFamily="34" charset="0"/>
                <a:ea typeface="Verdana" panose="020B0604030504040204" pitchFamily="34" charset="0"/>
                <a:cs typeface="Verdana" panose="020B0604030504040204" pitchFamily="34" charset="0"/>
              </a:rPr>
              <a:t>Investment in Plan/Investment in People.</a:t>
            </a:r>
          </a:p>
        </p:txBody>
      </p:sp>
    </p:spTree>
    <p:extLst>
      <p:ext uri="{BB962C8B-B14F-4D97-AF65-F5344CB8AC3E}">
        <p14:creationId xmlns:p14="http://schemas.microsoft.com/office/powerpoint/2010/main" val="2907227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BED13B73-3EAD-4F63-9A2C-0FE7C3FFA97D}"/>
              </a:ext>
            </a:extLst>
          </p:cNvPr>
          <p:cNvSpPr>
            <a:spLocks noGrp="1"/>
          </p:cNvSpPr>
          <p:nvPr>
            <p:ph type="title"/>
          </p:nvPr>
        </p:nvSpPr>
        <p:spPr>
          <a:xfrm>
            <a:off x="190498" y="1935018"/>
            <a:ext cx="11277600" cy="686816"/>
          </a:xfrm>
        </p:spPr>
        <p:txBody>
          <a:bodyPr>
            <a:normAutofit/>
          </a:bodyPr>
          <a:lstStyle/>
          <a:p>
            <a:r>
              <a:rPr lang="en-CA" sz="3200" b="1" dirty="0">
                <a:solidFill>
                  <a:schemeClr val="tx1"/>
                </a:solidFill>
                <a:latin typeface="Verdana" panose="020B0604030504040204" pitchFamily="34" charset="0"/>
                <a:ea typeface="Verdana" panose="020B0604030504040204" pitchFamily="34" charset="0"/>
                <a:cs typeface="Verdana" panose="020B0604030504040204" pitchFamily="34" charset="0"/>
              </a:rPr>
              <a:t>Creating </a:t>
            </a:r>
            <a:r>
              <a:rPr lang="en-CA"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Non-Compliance Procedures</a:t>
            </a:r>
            <a:endParaRPr lang="en-CA" sz="3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xmlns="" id="{C33A2C50-32C5-4F71-BD40-7E10D615374F}"/>
              </a:ext>
            </a:extLst>
          </p:cNvPr>
          <p:cNvSpPr>
            <a:spLocks noGrp="1"/>
          </p:cNvSpPr>
          <p:nvPr>
            <p:ph type="ftr" sz="quarter" idx="3"/>
          </p:nvPr>
        </p:nvSpPr>
        <p:spPr/>
        <p:txBody>
          <a:bodyPr/>
          <a:lstStyle/>
          <a:p>
            <a:r>
              <a:rPr lang="en-US" dirty="0"/>
              <a:t>Hilton Mississauga/Meadowvale    •    10th National CPD Accreditation Conference    •     October 1-2, 2018</a:t>
            </a:r>
          </a:p>
        </p:txBody>
      </p:sp>
      <p:sp>
        <p:nvSpPr>
          <p:cNvPr id="2" name="TextBox 1">
            <a:extLst>
              <a:ext uri="{FF2B5EF4-FFF2-40B4-BE49-F238E27FC236}">
                <a16:creationId xmlns:a16="http://schemas.microsoft.com/office/drawing/2014/main" xmlns="" id="{41C343AE-4940-4961-B40E-17EC58D78F8C}"/>
              </a:ext>
            </a:extLst>
          </p:cNvPr>
          <p:cNvSpPr txBox="1"/>
          <p:nvPr/>
        </p:nvSpPr>
        <p:spPr>
          <a:xfrm>
            <a:off x="1152143" y="4498848"/>
            <a:ext cx="4159595" cy="1754326"/>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Dr. Brenna Lynn </a:t>
            </a:r>
          </a:p>
          <a:p>
            <a:r>
              <a:rPr lang="en-US"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Associate Dean of CPD</a:t>
            </a:r>
          </a:p>
          <a:p>
            <a:r>
              <a:rPr lang="en-US"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Medical Director, Program </a:t>
            </a:r>
            <a:r>
              <a:rPr lang="en-US"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Standards</a:t>
            </a:r>
          </a:p>
          <a:p>
            <a:r>
              <a:rPr lang="en-US"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hlinkClick r:id="rId2"/>
              </a:rPr>
              <a:t>b</a:t>
            </a:r>
            <a:r>
              <a:rPr lang="en-US"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hlinkClick r:id="rId2"/>
              </a:rPr>
              <a:t>renna.l@ubc.ca</a:t>
            </a:r>
            <a:r>
              <a:rPr lang="en-US"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endParaRPr lang="en-US"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xmlns="" id="{41C343AE-4940-4961-B40E-17EC58D78F8C}"/>
              </a:ext>
            </a:extLst>
          </p:cNvPr>
          <p:cNvSpPr txBox="1"/>
          <p:nvPr/>
        </p:nvSpPr>
        <p:spPr>
          <a:xfrm>
            <a:off x="6986153" y="4498848"/>
            <a:ext cx="3974660" cy="1323439"/>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Ms. JoAnna Cassie </a:t>
            </a:r>
          </a:p>
          <a:p>
            <a:r>
              <a:rPr lang="en-US"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UBC CPD Accreditation Coordinator</a:t>
            </a:r>
          </a:p>
          <a:p>
            <a:r>
              <a:rPr lang="en-US"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hlinkClick r:id="rId3"/>
              </a:rPr>
              <a:t>j</a:t>
            </a:r>
            <a:r>
              <a:rPr lang="en-US"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hlinkClick r:id="rId3"/>
              </a:rPr>
              <a:t>oanna.c@ubc.ca</a:t>
            </a:r>
            <a:r>
              <a:rPr lang="en-US"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endParaRPr lang="en-US"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897465" y="567882"/>
            <a:ext cx="9863667" cy="646331"/>
          </a:xfrm>
          <a:prstGeom prst="rect">
            <a:avLst/>
          </a:prstGeom>
          <a:noFill/>
        </p:spPr>
        <p:txBody>
          <a:bodyPr wrap="square" rtlCol="0">
            <a:spAutoFit/>
          </a:bodyPr>
          <a:lstStyle/>
          <a:p>
            <a:pPr algn="ctr"/>
            <a:r>
              <a:rPr lang="en-CA" sz="3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University of British Columbia CPD</a:t>
            </a:r>
            <a:endPar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3610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402096-9060-4A86-AC50-E707C96DDD9D}"/>
              </a:ext>
            </a:extLst>
          </p:cNvPr>
          <p:cNvSpPr>
            <a:spLocks noGrp="1"/>
          </p:cNvSpPr>
          <p:nvPr>
            <p:ph type="title"/>
          </p:nvPr>
        </p:nvSpPr>
        <p:spPr/>
        <p:txBody>
          <a:bodyPr>
            <a:normAutofit/>
          </a:bodyPr>
          <a:lstStyle/>
          <a:p>
            <a:r>
              <a:rPr lang="en-CA" sz="3600" dirty="0">
                <a:latin typeface="Verdana" panose="020B0604030504040204" pitchFamily="34" charset="0"/>
                <a:ea typeface="Verdana" panose="020B0604030504040204" pitchFamily="34" charset="0"/>
                <a:cs typeface="Verdana" panose="020B0604030504040204" pitchFamily="34" charset="0"/>
              </a:rPr>
              <a:t>Faculty/Presenter </a:t>
            </a:r>
            <a:r>
              <a:rPr lang="en-CA" sz="3600" dirty="0" smtClean="0">
                <a:latin typeface="Verdana" panose="020B0604030504040204" pitchFamily="34" charset="0"/>
                <a:ea typeface="Verdana" panose="020B0604030504040204" pitchFamily="34" charset="0"/>
                <a:cs typeface="Verdana" panose="020B0604030504040204" pitchFamily="34" charset="0"/>
              </a:rPr>
              <a:t>Disclosures</a:t>
            </a:r>
            <a:endParaRPr lang="en-CA"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63B3B3C9-0743-4EE2-B8C6-8AD58F9F11F2}"/>
              </a:ext>
            </a:extLst>
          </p:cNvPr>
          <p:cNvSpPr>
            <a:spLocks noGrp="1"/>
          </p:cNvSpPr>
          <p:nvPr>
            <p:ph idx="1"/>
          </p:nvPr>
        </p:nvSpPr>
        <p:spPr>
          <a:xfrm>
            <a:off x="745067" y="2534103"/>
            <a:ext cx="4936066" cy="1873511"/>
          </a:xfrm>
        </p:spPr>
        <p:txBody>
          <a:bodyPr>
            <a:noAutofit/>
          </a:bodyPr>
          <a:lstStyle/>
          <a:p>
            <a:r>
              <a:rPr lang="en-CA" b="1" dirty="0">
                <a:latin typeface="Verdana" panose="020B0604030504040204" pitchFamily="34" charset="0"/>
                <a:ea typeface="Verdana" panose="020B0604030504040204" pitchFamily="34" charset="0"/>
                <a:cs typeface="Verdana" panose="020B0604030504040204" pitchFamily="34" charset="0"/>
              </a:rPr>
              <a:t>Presenter: </a:t>
            </a:r>
            <a:r>
              <a:rPr lang="en-CA" dirty="0" smtClean="0">
                <a:latin typeface="Verdana" panose="020B0604030504040204" pitchFamily="34" charset="0"/>
                <a:ea typeface="Verdana" panose="020B0604030504040204" pitchFamily="34" charset="0"/>
                <a:cs typeface="Verdana" panose="020B0604030504040204" pitchFamily="34" charset="0"/>
              </a:rPr>
              <a:t>Dr. Brenna </a:t>
            </a:r>
            <a:r>
              <a:rPr lang="en-CA" dirty="0">
                <a:latin typeface="Verdana" panose="020B0604030504040204" pitchFamily="34" charset="0"/>
                <a:ea typeface="Verdana" panose="020B0604030504040204" pitchFamily="34" charset="0"/>
                <a:cs typeface="Verdana" panose="020B0604030504040204" pitchFamily="34" charset="0"/>
              </a:rPr>
              <a:t>Lynn</a:t>
            </a:r>
          </a:p>
          <a:p>
            <a:endParaRPr lang="en-CA" b="1" dirty="0">
              <a:latin typeface="Verdana" panose="020B0604030504040204" pitchFamily="34" charset="0"/>
              <a:ea typeface="Verdana" panose="020B0604030504040204" pitchFamily="34" charset="0"/>
              <a:cs typeface="Verdana" panose="020B0604030504040204" pitchFamily="34" charset="0"/>
            </a:endParaRPr>
          </a:p>
          <a:p>
            <a:r>
              <a:rPr lang="en-CA" b="1" dirty="0">
                <a:latin typeface="Verdana" panose="020B0604030504040204" pitchFamily="34" charset="0"/>
                <a:ea typeface="Verdana" panose="020B0604030504040204" pitchFamily="34" charset="0"/>
                <a:cs typeface="Verdana" panose="020B0604030504040204" pitchFamily="34" charset="0"/>
              </a:rPr>
              <a:t>I have nothing to disclose.</a:t>
            </a:r>
          </a:p>
          <a:p>
            <a:endParaRPr lang="en-CA" sz="2000" b="1" dirty="0"/>
          </a:p>
        </p:txBody>
      </p:sp>
      <p:sp>
        <p:nvSpPr>
          <p:cNvPr id="4" name="Footer Placeholder 3">
            <a:extLst>
              <a:ext uri="{FF2B5EF4-FFF2-40B4-BE49-F238E27FC236}">
                <a16:creationId xmlns:a16="http://schemas.microsoft.com/office/drawing/2014/main" xmlns="" id="{ADC668B6-C722-48E7-906A-58480075D1E2}"/>
              </a:ext>
            </a:extLst>
          </p:cNvPr>
          <p:cNvSpPr>
            <a:spLocks noGrp="1"/>
          </p:cNvSpPr>
          <p:nvPr>
            <p:ph type="ftr" sz="quarter" idx="3"/>
          </p:nvPr>
        </p:nvSpPr>
        <p:spPr/>
        <p:txBody>
          <a:bodyPr/>
          <a:lstStyle/>
          <a:p>
            <a:r>
              <a:rPr lang="en-US" dirty="0"/>
              <a:t>Hilton Mississauga/Meadowvale    •    10th National CPD Accreditation Conference    •     October 1-2, 2018</a:t>
            </a:r>
          </a:p>
        </p:txBody>
      </p:sp>
      <p:sp>
        <p:nvSpPr>
          <p:cNvPr id="6" name="Content Placeholder 2">
            <a:extLst>
              <a:ext uri="{FF2B5EF4-FFF2-40B4-BE49-F238E27FC236}">
                <a16:creationId xmlns:a16="http://schemas.microsoft.com/office/drawing/2014/main" xmlns="" id="{63B3B3C9-0743-4EE2-B8C6-8AD58F9F11F2}"/>
              </a:ext>
            </a:extLst>
          </p:cNvPr>
          <p:cNvSpPr txBox="1">
            <a:spLocks/>
          </p:cNvSpPr>
          <p:nvPr/>
        </p:nvSpPr>
        <p:spPr>
          <a:xfrm>
            <a:off x="6087533" y="2534102"/>
            <a:ext cx="5068147" cy="187351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CA" b="1" dirty="0">
                <a:latin typeface="Verdana" panose="020B0604030504040204" pitchFamily="34" charset="0"/>
                <a:ea typeface="Verdana" panose="020B0604030504040204" pitchFamily="34" charset="0"/>
                <a:cs typeface="Verdana" panose="020B0604030504040204" pitchFamily="34" charset="0"/>
              </a:rPr>
              <a:t>Presenter: </a:t>
            </a:r>
            <a:r>
              <a:rPr lang="en-CA" dirty="0">
                <a:latin typeface="Verdana" panose="020B0604030504040204" pitchFamily="34" charset="0"/>
                <a:ea typeface="Verdana" panose="020B0604030504040204" pitchFamily="34" charset="0"/>
                <a:cs typeface="Verdana" panose="020B0604030504040204" pitchFamily="34" charset="0"/>
              </a:rPr>
              <a:t>JoAnna Cassie</a:t>
            </a:r>
          </a:p>
          <a:p>
            <a:endParaRPr lang="en-CA" b="1" dirty="0">
              <a:latin typeface="Verdana" panose="020B0604030504040204" pitchFamily="34" charset="0"/>
              <a:ea typeface="Verdana" panose="020B0604030504040204" pitchFamily="34" charset="0"/>
              <a:cs typeface="Verdana" panose="020B0604030504040204" pitchFamily="34" charset="0"/>
            </a:endParaRPr>
          </a:p>
          <a:p>
            <a:r>
              <a:rPr lang="en-CA" b="1" dirty="0">
                <a:latin typeface="Verdana" panose="020B0604030504040204" pitchFamily="34" charset="0"/>
                <a:ea typeface="Verdana" panose="020B0604030504040204" pitchFamily="34" charset="0"/>
                <a:cs typeface="Verdana" panose="020B0604030504040204" pitchFamily="34" charset="0"/>
              </a:rPr>
              <a:t>I have nothing to disclose.</a:t>
            </a:r>
          </a:p>
          <a:p>
            <a:endParaRPr lang="en-CA" sz="3200" b="1" dirty="0"/>
          </a:p>
        </p:txBody>
      </p:sp>
      <p:cxnSp>
        <p:nvCxnSpPr>
          <p:cNvPr id="8" name="Straight Connector 7"/>
          <p:cNvCxnSpPr/>
          <p:nvPr/>
        </p:nvCxnSpPr>
        <p:spPr>
          <a:xfrm>
            <a:off x="5763802" y="2270589"/>
            <a:ext cx="69731" cy="34782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889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1" y="252736"/>
            <a:ext cx="11362266" cy="1450757"/>
          </a:xfrm>
        </p:spPr>
        <p:txBody>
          <a:bodyPr>
            <a:normAutofit/>
          </a:bodyPr>
          <a:lstStyle/>
          <a:p>
            <a:pPr>
              <a:spcBef>
                <a:spcPts val="600"/>
              </a:spcBef>
            </a:pPr>
            <a:r>
              <a:rPr lang="en-US" sz="900" dirty="0"/>
              <a:t/>
            </a:r>
            <a:br>
              <a:rPr lang="en-US" sz="900" dirty="0"/>
            </a:br>
            <a:r>
              <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rPr>
              <a:t>Disclosure of Commercial Support for this </a:t>
            </a:r>
            <a:r>
              <a:rPr lang="en-CA" sz="3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Project</a:t>
            </a:r>
            <a:endPar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838199" y="2178601"/>
            <a:ext cx="10508673" cy="2800767"/>
          </a:xfrm>
          <a:prstGeom prst="rect">
            <a:avLst/>
          </a:prstGeom>
        </p:spPr>
        <p:txBody>
          <a:bodyPr wrap="square">
            <a:spAutoFit/>
          </a:bodyPr>
          <a:lstStyle/>
          <a:p>
            <a:pPr>
              <a:defRPr/>
            </a:pPr>
            <a:r>
              <a:rPr lang="en-CA" sz="2400" dirty="0">
                <a:latin typeface="Verdana" panose="020B0604030504040204" pitchFamily="34" charset="0"/>
                <a:ea typeface="Verdana" panose="020B0604030504040204" pitchFamily="34" charset="0"/>
                <a:cs typeface="Verdana" panose="020B0604030504040204" pitchFamily="34" charset="0"/>
              </a:rPr>
              <a:t>Creation of the </a:t>
            </a:r>
            <a:r>
              <a:rPr lang="en-CA" sz="2400" b="1" dirty="0">
                <a:latin typeface="Verdana" panose="020B0604030504040204" pitchFamily="34" charset="0"/>
                <a:ea typeface="Verdana" panose="020B0604030504040204" pitchFamily="34" charset="0"/>
                <a:cs typeface="Verdana" panose="020B0604030504040204" pitchFamily="34" charset="0"/>
              </a:rPr>
              <a:t>UBC CPD Non-compliance </a:t>
            </a:r>
            <a:r>
              <a:rPr lang="en-CA" sz="2400" b="1" dirty="0" smtClean="0">
                <a:latin typeface="Verdana" panose="020B0604030504040204" pitchFamily="34" charset="0"/>
                <a:ea typeface="Verdana" panose="020B0604030504040204" pitchFamily="34" charset="0"/>
                <a:cs typeface="Verdana" panose="020B0604030504040204" pitchFamily="34" charset="0"/>
              </a:rPr>
              <a:t>procedures </a:t>
            </a:r>
            <a:r>
              <a:rPr lang="en-CA" sz="2400" dirty="0">
                <a:latin typeface="Verdana" panose="020B0604030504040204" pitchFamily="34" charset="0"/>
                <a:ea typeface="Verdana" panose="020B0604030504040204" pitchFamily="34" charset="0"/>
                <a:cs typeface="Verdana" panose="020B0604030504040204" pitchFamily="34" charset="0"/>
              </a:rPr>
              <a:t>received NO COMMERCIAL financial support. </a:t>
            </a:r>
          </a:p>
          <a:p>
            <a:pPr>
              <a:defRPr/>
            </a:pPr>
            <a:endParaRPr lang="en-CA" sz="2400" dirty="0">
              <a:latin typeface="Verdana" panose="020B0604030504040204" pitchFamily="34" charset="0"/>
              <a:ea typeface="Verdana" panose="020B0604030504040204" pitchFamily="34" charset="0"/>
              <a:cs typeface="Verdana" panose="020B0604030504040204" pitchFamily="34" charset="0"/>
            </a:endParaRPr>
          </a:p>
          <a:p>
            <a:pPr>
              <a:defRPr/>
            </a:pPr>
            <a:r>
              <a:rPr lang="en-CA" sz="2400" dirty="0">
                <a:latin typeface="Verdana" panose="020B0604030504040204" pitchFamily="34" charset="0"/>
                <a:ea typeface="Verdana" panose="020B0604030504040204" pitchFamily="34" charset="0"/>
                <a:cs typeface="Verdana" panose="020B0604030504040204" pitchFamily="34" charset="0"/>
              </a:rPr>
              <a:t>Creation of the </a:t>
            </a:r>
            <a:r>
              <a:rPr lang="en-CA" sz="2400" b="1" dirty="0">
                <a:latin typeface="Verdana" panose="020B0604030504040204" pitchFamily="34" charset="0"/>
                <a:ea typeface="Verdana" panose="020B0604030504040204" pitchFamily="34" charset="0"/>
                <a:cs typeface="Verdana" panose="020B0604030504040204" pitchFamily="34" charset="0"/>
              </a:rPr>
              <a:t>UBC CPD Non-compliance procedures </a:t>
            </a:r>
            <a:r>
              <a:rPr lang="en-CA" sz="2400" dirty="0">
                <a:latin typeface="Verdana" panose="020B0604030504040204" pitchFamily="34" charset="0"/>
                <a:ea typeface="Verdana" panose="020B0604030504040204" pitchFamily="34" charset="0"/>
                <a:cs typeface="Verdana" panose="020B0604030504040204" pitchFamily="34" charset="0"/>
              </a:rPr>
              <a:t>has received NO COMMERCIAL in-kind support.</a:t>
            </a:r>
            <a:endParaRPr lang="en-CA"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endParaRPr lang="en-US" sz="2800" i="1" dirty="0">
              <a:latin typeface="Verdana" panose="020B0604030504040204" pitchFamily="34" charset="0"/>
              <a:ea typeface="Verdana" panose="020B0604030504040204" pitchFamily="34" charset="0"/>
              <a:cs typeface="Verdana" panose="020B0604030504040204" pitchFamily="34" charset="0"/>
            </a:endParaRPr>
          </a:p>
          <a:p>
            <a:pPr lvl="0"/>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9451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Verdana" panose="020B0604030504040204" pitchFamily="34" charset="0"/>
                <a:ea typeface="Verdana" panose="020B0604030504040204" pitchFamily="34" charset="0"/>
                <a:cs typeface="Verdana" panose="020B0604030504040204" pitchFamily="34" charset="0"/>
              </a:rPr>
              <a:t>Learning Objectives</a:t>
            </a:r>
          </a:p>
        </p:txBody>
      </p:sp>
      <p:sp>
        <p:nvSpPr>
          <p:cNvPr id="3" name="Content Placeholder 2"/>
          <p:cNvSpPr>
            <a:spLocks noGrp="1"/>
          </p:cNvSpPr>
          <p:nvPr>
            <p:ph idx="1"/>
          </p:nvPr>
        </p:nvSpPr>
        <p:spPr>
          <a:xfrm>
            <a:off x="1097279" y="1845734"/>
            <a:ext cx="10543735" cy="4023360"/>
          </a:xfrm>
        </p:spPr>
        <p:txBody>
          <a:bodyPr>
            <a:normAutofit/>
          </a:bodyPr>
          <a:lstStyle/>
          <a:p>
            <a:pPr marL="285750" indent="-285750">
              <a:lnSpc>
                <a:spcPct val="114000"/>
              </a:lnSpc>
              <a:buFont typeface="Arial"/>
              <a:buChar char="•"/>
              <a:defRPr/>
            </a:pPr>
            <a:r>
              <a:rPr lang="en-CA" dirty="0" smtClean="0">
                <a:latin typeface="Verdana" panose="020B0604030504040204" pitchFamily="34" charset="0"/>
                <a:ea typeface="Verdana" panose="020B0604030504040204" pitchFamily="34" charset="0"/>
                <a:cs typeface="Verdana" panose="020B0604030504040204" pitchFamily="34" charset="0"/>
              </a:rPr>
              <a:t>Discuss the background and scope of the UBC CPD non-compliance procedure</a:t>
            </a:r>
          </a:p>
          <a:p>
            <a:pPr marL="285750" indent="-285750">
              <a:lnSpc>
                <a:spcPct val="114000"/>
              </a:lnSpc>
              <a:buFont typeface="Arial"/>
              <a:buChar char="•"/>
              <a:defRPr/>
            </a:pPr>
            <a:r>
              <a:rPr lang="en-CA" dirty="0" smtClean="0">
                <a:latin typeface="Verdana" panose="020B0604030504040204" pitchFamily="34" charset="0"/>
                <a:ea typeface="Verdana" panose="020B0604030504040204" pitchFamily="34" charset="0"/>
                <a:cs typeface="Verdana" panose="020B0604030504040204" pitchFamily="34" charset="0"/>
              </a:rPr>
              <a:t>Describe the development and implementation of a non-compliance procedure in a university environment</a:t>
            </a:r>
          </a:p>
          <a:p>
            <a:pPr marL="285750" indent="-285750">
              <a:lnSpc>
                <a:spcPct val="114000"/>
              </a:lnSpc>
              <a:buFont typeface="Arial"/>
              <a:buChar char="•"/>
              <a:defRPr/>
            </a:pPr>
            <a:r>
              <a:rPr lang="en-CA" dirty="0" smtClean="0">
                <a:latin typeface="Verdana" panose="020B0604030504040204" pitchFamily="34" charset="0"/>
                <a:ea typeface="Verdana" panose="020B0604030504040204" pitchFamily="34" charset="0"/>
                <a:cs typeface="Verdana" panose="020B0604030504040204" pitchFamily="34" charset="0"/>
              </a:rPr>
              <a:t>Identify key elements and applicability of the UBC CPD non-compliance document</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3"/>
          </p:nvPr>
        </p:nvSpPr>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1659934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Verdana" panose="020B0604030504040204" pitchFamily="34" charset="0"/>
                <a:ea typeface="Verdana" panose="020B0604030504040204" pitchFamily="34" charset="0"/>
                <a:cs typeface="Verdana" panose="020B0604030504040204" pitchFamily="34" charset="0"/>
              </a:rPr>
              <a:t>Background</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31800" y="1845734"/>
            <a:ext cx="11683999" cy="4023360"/>
          </a:xfrm>
        </p:spPr>
        <p:txBody>
          <a:bodyPr>
            <a:normAutofit/>
          </a:bodyPr>
          <a:lstStyle/>
          <a:p>
            <a:pPr marL="0" indent="0">
              <a:lnSpc>
                <a:spcPct val="114000"/>
              </a:lnSpc>
              <a:buNone/>
              <a:defRPr/>
            </a:pPr>
            <a:r>
              <a:rPr lang="en-CA" dirty="0" smtClean="0">
                <a:latin typeface="Verdana" panose="020B0604030504040204" pitchFamily="34" charset="0"/>
                <a:ea typeface="Verdana" panose="020B0604030504040204" pitchFamily="34" charset="0"/>
                <a:cs typeface="Verdana" panose="020B0604030504040204" pitchFamily="34" charset="0"/>
              </a:rPr>
              <a:t>National Standard – S</a:t>
            </a:r>
            <a:r>
              <a:rPr lang="en-US" dirty="0" smtClean="0">
                <a:latin typeface="Verdana" panose="020B0604030504040204" pitchFamily="34" charset="0"/>
                <a:ea typeface="Verdana" panose="020B0604030504040204" pitchFamily="34" charset="0"/>
                <a:cs typeface="Verdana" panose="020B0604030504040204" pitchFamily="34" charset="0"/>
              </a:rPr>
              <a:t>afeguards CPD from commercial influence</a:t>
            </a:r>
          </a:p>
          <a:p>
            <a:pPr marL="0" indent="0">
              <a:lnSpc>
                <a:spcPct val="114000"/>
              </a:lnSpc>
              <a:buNone/>
              <a:defRPr/>
            </a:pPr>
            <a:r>
              <a:rPr lang="en-US" dirty="0" smtClean="0">
                <a:latin typeface="Verdana" panose="020B0604030504040204" pitchFamily="34" charset="0"/>
                <a:ea typeface="Verdana" panose="020B0604030504040204" pitchFamily="34" charset="0"/>
                <a:cs typeface="Verdana" panose="020B0604030504040204" pitchFamily="34" charset="0"/>
              </a:rPr>
              <a:t>Element 2.4:</a:t>
            </a:r>
          </a:p>
          <a:p>
            <a:pPr marL="0" indent="0" algn="ctr">
              <a:lnSpc>
                <a:spcPct val="114000"/>
              </a:lnSpc>
              <a:buNone/>
              <a:defRPr/>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SPC must have a process in place to deal </a:t>
            </a:r>
            <a:r>
              <a:rPr lang="en-US" dirty="0" smtClean="0">
                <a:latin typeface="Verdana" panose="020B0604030504040204" pitchFamily="34" charset="0"/>
                <a:ea typeface="Verdana" panose="020B0604030504040204" pitchFamily="34" charset="0"/>
                <a:cs typeface="Verdana" panose="020B0604030504040204" pitchFamily="34" charset="0"/>
              </a:rPr>
              <a:t>with [all] </a:t>
            </a:r>
            <a:r>
              <a:rPr lang="en-US" dirty="0">
                <a:latin typeface="Verdana" panose="020B0604030504040204" pitchFamily="34" charset="0"/>
                <a:ea typeface="Verdana" panose="020B0604030504040204" pitchFamily="34" charset="0"/>
                <a:cs typeface="Verdana" panose="020B0604030504040204" pitchFamily="34" charset="0"/>
              </a:rPr>
              <a:t>instances where CPD activities are not in compliance with the Standard.”</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14000"/>
              </a:lnSpc>
              <a:buFont typeface="Arial"/>
              <a:buChar char="•"/>
              <a:defRPr/>
            </a:pPr>
            <a:endParaRPr lang="en-US" sz="2800" dirty="0" smtClean="0"/>
          </a:p>
          <a:p>
            <a:pPr marL="578358" lvl="1" indent="-285750">
              <a:lnSpc>
                <a:spcPct val="114000"/>
              </a:lnSpc>
              <a:buFont typeface="Arial"/>
              <a:buChar char="•"/>
              <a:defRPr/>
            </a:pPr>
            <a:endParaRPr lang="en-CA" dirty="0" smtClean="0"/>
          </a:p>
          <a:p>
            <a:endParaRPr lang="en-US" dirty="0"/>
          </a:p>
        </p:txBody>
      </p:sp>
      <p:sp>
        <p:nvSpPr>
          <p:cNvPr id="4" name="Footer Placeholder 3"/>
          <p:cNvSpPr>
            <a:spLocks noGrp="1"/>
          </p:cNvSpPr>
          <p:nvPr>
            <p:ph type="ftr" sz="quarter" idx="3"/>
          </p:nvPr>
        </p:nvSpPr>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416430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402096-9060-4A86-AC50-E707C96DDD9D}"/>
              </a:ext>
            </a:extLst>
          </p:cNvPr>
          <p:cNvSpPr>
            <a:spLocks noGrp="1"/>
          </p:cNvSpPr>
          <p:nvPr>
            <p:ph type="title"/>
          </p:nvPr>
        </p:nvSpPr>
        <p:spPr/>
        <p:txBody>
          <a:bodyPr>
            <a:normAutofit/>
          </a:bodyPr>
          <a:lstStyle/>
          <a:p>
            <a:r>
              <a:rPr lang="en-CA" sz="3600" dirty="0">
                <a:latin typeface="Verdana" panose="020B0604030504040204" pitchFamily="34" charset="0"/>
                <a:ea typeface="Verdana" panose="020B0604030504040204" pitchFamily="34" charset="0"/>
                <a:cs typeface="Verdana" panose="020B0604030504040204" pitchFamily="34" charset="0"/>
              </a:rPr>
              <a:t>Faculty/Presenter Disclosure</a:t>
            </a:r>
            <a:endParaRPr lang="en-CA"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63B3B3C9-0743-4EE2-B8C6-8AD58F9F11F2}"/>
              </a:ext>
            </a:extLst>
          </p:cNvPr>
          <p:cNvSpPr>
            <a:spLocks noGrp="1"/>
          </p:cNvSpPr>
          <p:nvPr>
            <p:ph idx="1"/>
          </p:nvPr>
        </p:nvSpPr>
        <p:spPr>
          <a:xfrm>
            <a:off x="1111795" y="2034420"/>
            <a:ext cx="10058400" cy="4023360"/>
          </a:xfrm>
        </p:spPr>
        <p:txBody>
          <a:bodyPr>
            <a:normAutofit/>
          </a:bodyPr>
          <a:lstStyle/>
          <a:p>
            <a:r>
              <a:rPr lang="en-CA" b="1" dirty="0">
                <a:solidFill>
                  <a:srgbClr val="730031"/>
                </a:solidFill>
                <a:latin typeface="Verdana" panose="020B0604030504040204" pitchFamily="34" charset="0"/>
                <a:ea typeface="Verdana" panose="020B0604030504040204" pitchFamily="34" charset="0"/>
                <a:cs typeface="Verdana" panose="020B0604030504040204" pitchFamily="34" charset="0"/>
              </a:rPr>
              <a:t>Faculty: </a:t>
            </a:r>
            <a:r>
              <a:rPr lang="en-CA" dirty="0">
                <a:solidFill>
                  <a:srgbClr val="730031"/>
                </a:solidFill>
                <a:latin typeface="Verdana" panose="020B0604030504040204" pitchFamily="34" charset="0"/>
                <a:ea typeface="Verdana" panose="020B0604030504040204" pitchFamily="34" charset="0"/>
                <a:cs typeface="Verdana" panose="020B0604030504040204" pitchFamily="34" charset="0"/>
              </a:rPr>
              <a:t>Laura Plens Shecaira</a:t>
            </a:r>
          </a:p>
          <a:p>
            <a:r>
              <a:rPr lang="en-CA" b="1" dirty="0">
                <a:solidFill>
                  <a:srgbClr val="730031"/>
                </a:solidFill>
                <a:latin typeface="Verdana" panose="020B0604030504040204" pitchFamily="34" charset="0"/>
                <a:ea typeface="Verdana" panose="020B0604030504040204" pitchFamily="34" charset="0"/>
                <a:cs typeface="Verdana" panose="020B0604030504040204" pitchFamily="34" charset="0"/>
              </a:rPr>
              <a:t>Relationships with financial sponsors: </a:t>
            </a:r>
          </a:p>
          <a:p>
            <a:pPr lvl="1">
              <a:buFont typeface="Arial" panose="020B0604020202020204" pitchFamily="34" charset="0"/>
              <a:buChar char="•"/>
            </a:pPr>
            <a:r>
              <a:rPr lang="en-CA" sz="2400" b="1" dirty="0">
                <a:solidFill>
                  <a:srgbClr val="730031"/>
                </a:solidFill>
                <a:latin typeface="Verdana" panose="020B0604030504040204" pitchFamily="34" charset="0"/>
                <a:ea typeface="Verdana" panose="020B0604030504040204" pitchFamily="34" charset="0"/>
                <a:cs typeface="Verdana" panose="020B0604030504040204" pitchFamily="34" charset="0"/>
              </a:rPr>
              <a:t>Grants/Research Support: </a:t>
            </a:r>
            <a:r>
              <a:rPr lang="en-CA" sz="2400" dirty="0">
                <a:solidFill>
                  <a:srgbClr val="730031"/>
                </a:solidFill>
                <a:latin typeface="Verdana" panose="020B0604030504040204" pitchFamily="34" charset="0"/>
                <a:ea typeface="Verdana" panose="020B0604030504040204" pitchFamily="34" charset="0"/>
                <a:cs typeface="Verdana" panose="020B0604030504040204" pitchFamily="34" charset="0"/>
              </a:rPr>
              <a:t>None</a:t>
            </a:r>
            <a:endParaRPr lang="en-CA" sz="2400" b="1" dirty="0">
              <a:solidFill>
                <a:srgbClr val="730031"/>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CA" sz="2400" b="1" dirty="0">
                <a:solidFill>
                  <a:srgbClr val="730031"/>
                </a:solidFill>
                <a:latin typeface="Verdana" panose="020B0604030504040204" pitchFamily="34" charset="0"/>
                <a:ea typeface="Verdana" panose="020B0604030504040204" pitchFamily="34" charset="0"/>
                <a:cs typeface="Verdana" panose="020B0604030504040204" pitchFamily="34" charset="0"/>
              </a:rPr>
              <a:t>Speakers Bureau/Honoraria: </a:t>
            </a:r>
            <a:r>
              <a:rPr lang="en-CA" sz="2400" dirty="0">
                <a:solidFill>
                  <a:srgbClr val="730031"/>
                </a:solidFill>
                <a:latin typeface="Verdana" panose="020B0604030504040204" pitchFamily="34" charset="0"/>
                <a:ea typeface="Verdana" panose="020B0604030504040204" pitchFamily="34" charset="0"/>
                <a:cs typeface="Verdana" panose="020B0604030504040204" pitchFamily="34" charset="0"/>
              </a:rPr>
              <a:t>None</a:t>
            </a:r>
            <a:endParaRPr lang="en-CA" sz="2400" b="1" dirty="0">
              <a:solidFill>
                <a:srgbClr val="730031"/>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CA" sz="2400" b="1" dirty="0">
                <a:solidFill>
                  <a:srgbClr val="730031"/>
                </a:solidFill>
                <a:latin typeface="Verdana" panose="020B0604030504040204" pitchFamily="34" charset="0"/>
                <a:ea typeface="Verdana" panose="020B0604030504040204" pitchFamily="34" charset="0"/>
                <a:cs typeface="Verdana" panose="020B0604030504040204" pitchFamily="34" charset="0"/>
              </a:rPr>
              <a:t>Consulting Fees: </a:t>
            </a:r>
            <a:r>
              <a:rPr lang="en-CA" sz="2400" dirty="0">
                <a:solidFill>
                  <a:srgbClr val="730031"/>
                </a:solidFill>
                <a:latin typeface="Verdana" panose="020B0604030504040204" pitchFamily="34" charset="0"/>
                <a:ea typeface="Verdana" panose="020B0604030504040204" pitchFamily="34" charset="0"/>
                <a:cs typeface="Verdana" panose="020B0604030504040204" pitchFamily="34" charset="0"/>
              </a:rPr>
              <a:t>None</a:t>
            </a:r>
          </a:p>
          <a:p>
            <a:pPr lvl="1">
              <a:buFont typeface="Arial" panose="020B0604020202020204" pitchFamily="34" charset="0"/>
              <a:buChar char="•"/>
            </a:pPr>
            <a:r>
              <a:rPr lang="en-CA" sz="2400" b="1" dirty="0">
                <a:solidFill>
                  <a:srgbClr val="730031"/>
                </a:solidFill>
                <a:latin typeface="Verdana" panose="020B0604030504040204" pitchFamily="34" charset="0"/>
                <a:ea typeface="Verdana" panose="020B0604030504040204" pitchFamily="34" charset="0"/>
                <a:cs typeface="Verdana" panose="020B0604030504040204" pitchFamily="34" charset="0"/>
              </a:rPr>
              <a:t>Patents: </a:t>
            </a:r>
            <a:r>
              <a:rPr lang="en-CA" sz="2400" dirty="0">
                <a:solidFill>
                  <a:srgbClr val="730031"/>
                </a:solidFill>
                <a:latin typeface="Verdana" panose="020B0604030504040204" pitchFamily="34" charset="0"/>
                <a:ea typeface="Verdana" panose="020B0604030504040204" pitchFamily="34" charset="0"/>
                <a:cs typeface="Verdana" panose="020B0604030504040204" pitchFamily="34" charset="0"/>
              </a:rPr>
              <a:t>None</a:t>
            </a:r>
            <a:endParaRPr lang="en-CA" sz="2400" b="1" dirty="0">
              <a:solidFill>
                <a:srgbClr val="730031"/>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CA" sz="2400" b="1" dirty="0">
                <a:solidFill>
                  <a:srgbClr val="730031"/>
                </a:solidFill>
                <a:latin typeface="Verdana" panose="020B0604030504040204" pitchFamily="34" charset="0"/>
                <a:ea typeface="Verdana" panose="020B0604030504040204" pitchFamily="34" charset="0"/>
                <a:cs typeface="Verdana" panose="020B0604030504040204" pitchFamily="34" charset="0"/>
              </a:rPr>
              <a:t>Other: </a:t>
            </a:r>
            <a:r>
              <a:rPr lang="en-CA" sz="2400" dirty="0">
                <a:solidFill>
                  <a:srgbClr val="730031"/>
                </a:solidFill>
                <a:latin typeface="Verdana" panose="020B0604030504040204" pitchFamily="34" charset="0"/>
                <a:ea typeface="Verdana" panose="020B0604030504040204" pitchFamily="34" charset="0"/>
                <a:cs typeface="Verdana" panose="020B0604030504040204" pitchFamily="34" charset="0"/>
              </a:rPr>
              <a:t>Full-time employee of Faculty of Health Sciences (FHS), McMaster University. </a:t>
            </a:r>
            <a:endParaRPr lang="en-CA" sz="2400" b="1" dirty="0">
              <a:solidFill>
                <a:srgbClr val="73003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 xmlns:a16="http://schemas.microsoft.com/office/drawing/2014/main" id="{ADC668B6-C722-48E7-906A-58480075D1E2}"/>
              </a:ext>
            </a:extLst>
          </p:cNvPr>
          <p:cNvSpPr>
            <a:spLocks noGrp="1"/>
          </p:cNvSpPr>
          <p:nvPr>
            <p:ph type="ftr" sz="quarter" idx="3"/>
          </p:nvPr>
        </p:nvSpPr>
        <p:spPr/>
        <p:txBody>
          <a:bodyPr/>
          <a:lstStyle/>
          <a:p>
            <a:r>
              <a:rPr lang="en-US"/>
              <a:t>Hilton Mississauga/Meadowvale    •    10th National CPD Accreditation Conference    •     October 1-2, 2018</a:t>
            </a:r>
            <a:endParaRPr lang="en-US" dirty="0"/>
          </a:p>
        </p:txBody>
      </p:sp>
    </p:spTree>
    <p:extLst>
      <p:ext uri="{BB962C8B-B14F-4D97-AF65-F5344CB8AC3E}">
        <p14:creationId xmlns:p14="http://schemas.microsoft.com/office/powerpoint/2010/main" val="2404821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Verdana" panose="020B0604030504040204" pitchFamily="34" charset="0"/>
                <a:ea typeface="Verdana" panose="020B0604030504040204" pitchFamily="34" charset="0"/>
                <a:cs typeface="Verdana" panose="020B0604030504040204" pitchFamily="34" charset="0"/>
              </a:rPr>
              <a:t>Scope</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lnSpc>
                <a:spcPct val="114000"/>
              </a:lnSpc>
              <a:buNone/>
              <a:defRPr/>
            </a:pPr>
            <a:r>
              <a:rPr lang="it-IT" dirty="0" smtClean="0">
                <a:latin typeface="Verdana" panose="020B0604030504040204" pitchFamily="34" charset="0"/>
                <a:ea typeface="Verdana" panose="020B0604030504040204" pitchFamily="34" charset="0"/>
                <a:cs typeface="Verdana" panose="020B0604030504040204" pitchFamily="34" charset="0"/>
              </a:rPr>
              <a:t>Applies to CPD programs:</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14000"/>
              </a:lnSpc>
              <a:buFont typeface="Arial"/>
              <a:buChar char="•"/>
              <a:defRPr/>
            </a:pPr>
            <a:r>
              <a:rPr lang="en-US" dirty="0" smtClean="0">
                <a:latin typeface="Verdana" panose="020B0604030504040204" pitchFamily="34" charset="0"/>
                <a:ea typeface="Verdana" panose="020B0604030504040204" pitchFamily="34" charset="0"/>
                <a:cs typeface="Verdana" panose="020B0604030504040204" pitchFamily="34" charset="0"/>
              </a:rPr>
              <a:t>All </a:t>
            </a:r>
            <a:r>
              <a:rPr lang="en-US" dirty="0">
                <a:latin typeface="Verdana" panose="020B0604030504040204" pitchFamily="34" charset="0"/>
                <a:ea typeface="Verdana" panose="020B0604030504040204" pitchFamily="34" charset="0"/>
                <a:cs typeface="Verdana" panose="020B0604030504040204" pitchFamily="34" charset="0"/>
              </a:rPr>
              <a:t>UBC CPD </a:t>
            </a:r>
            <a:r>
              <a:rPr lang="en-US" dirty="0" smtClean="0">
                <a:latin typeface="Verdana" panose="020B0604030504040204" pitchFamily="34" charset="0"/>
                <a:ea typeface="Verdana" panose="020B0604030504040204" pitchFamily="34" charset="0"/>
                <a:cs typeface="Verdana" panose="020B0604030504040204" pitchFamily="34" charset="0"/>
              </a:rPr>
              <a:t>accredited/certified programs</a:t>
            </a:r>
          </a:p>
          <a:p>
            <a:pPr marL="285750" indent="-285750">
              <a:lnSpc>
                <a:spcPct val="114000"/>
              </a:lnSpc>
              <a:buFont typeface="Arial"/>
              <a:buChar char="•"/>
              <a:defRPr/>
            </a:pPr>
            <a:r>
              <a:rPr lang="en-US" dirty="0" smtClean="0">
                <a:latin typeface="Verdana" panose="020B0604030504040204" pitchFamily="34" charset="0"/>
                <a:ea typeface="Verdana" panose="020B0604030504040204" pitchFamily="34" charset="0"/>
                <a:cs typeface="Verdana" panose="020B0604030504040204" pitchFamily="34" charset="0"/>
              </a:rPr>
              <a:t>UBC </a:t>
            </a:r>
            <a:r>
              <a:rPr lang="en-US" dirty="0">
                <a:latin typeface="Verdana" panose="020B0604030504040204" pitchFamily="34" charset="0"/>
                <a:ea typeface="Verdana" panose="020B0604030504040204" pitchFamily="34" charset="0"/>
                <a:cs typeface="Verdana" panose="020B0604030504040204" pitchFamily="34" charset="0"/>
              </a:rPr>
              <a:t>FoM programs accredited/certified </a:t>
            </a:r>
            <a:r>
              <a:rPr lang="en-US" dirty="0" smtClean="0">
                <a:latin typeface="Verdana" panose="020B0604030504040204" pitchFamily="34" charset="0"/>
                <a:ea typeface="Verdana" panose="020B0604030504040204" pitchFamily="34" charset="0"/>
                <a:cs typeface="Verdana" panose="020B0604030504040204" pitchFamily="34" charset="0"/>
              </a:rPr>
              <a:t>by UBC CPD</a:t>
            </a:r>
          </a:p>
          <a:p>
            <a:pPr marL="285750" indent="-285750">
              <a:lnSpc>
                <a:spcPct val="114000"/>
              </a:lnSpc>
              <a:buFont typeface="Arial"/>
              <a:buChar char="•"/>
              <a:defRPr/>
            </a:pPr>
            <a:r>
              <a:rPr lang="en-US" dirty="0" smtClean="0">
                <a:latin typeface="Verdana" panose="020B0604030504040204" pitchFamily="34" charset="0"/>
                <a:ea typeface="Verdana" panose="020B0604030504040204" pitchFamily="34" charset="0"/>
                <a:cs typeface="Verdana" panose="020B0604030504040204" pitchFamily="34" charset="0"/>
              </a:rPr>
              <a:t>National programs accredited by UBC CPD (MOC credits only)</a:t>
            </a:r>
            <a:endParaRPr lang="en-CA"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Footer Placeholder 3"/>
          <p:cNvSpPr>
            <a:spLocks noGrp="1"/>
          </p:cNvSpPr>
          <p:nvPr>
            <p:ph type="ftr" sz="quarter" idx="3"/>
          </p:nvPr>
        </p:nvSpPr>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2466208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Verdana" panose="020B0604030504040204" pitchFamily="34" charset="0"/>
                <a:ea typeface="Verdana" panose="020B0604030504040204" pitchFamily="34" charset="0"/>
                <a:cs typeface="Verdana" panose="020B0604030504040204" pitchFamily="34" charset="0"/>
              </a:rPr>
              <a:t>Development</a:t>
            </a:r>
          </a:p>
        </p:txBody>
      </p:sp>
      <p:sp>
        <p:nvSpPr>
          <p:cNvPr id="3" name="Content Placeholder 2"/>
          <p:cNvSpPr>
            <a:spLocks noGrp="1"/>
          </p:cNvSpPr>
          <p:nvPr>
            <p:ph idx="1"/>
          </p:nvPr>
        </p:nvSpPr>
        <p:spPr/>
        <p:txBody>
          <a:bodyPr>
            <a:normAutofit/>
          </a:bodyPr>
          <a:lstStyle/>
          <a:p>
            <a:pPr marL="285750" indent="-285750">
              <a:lnSpc>
                <a:spcPct val="114000"/>
              </a:lnSpc>
              <a:buFont typeface="Arial"/>
              <a:buChar char="•"/>
              <a:defRPr/>
            </a:pPr>
            <a:r>
              <a:rPr lang="en-US" dirty="0" smtClean="0">
                <a:latin typeface="Verdana" panose="020B0604030504040204" pitchFamily="34" charset="0"/>
                <a:ea typeface="Verdana" panose="020B0604030504040204" pitchFamily="34" charset="0"/>
                <a:cs typeface="Verdana" panose="020B0604030504040204" pitchFamily="34" charset="0"/>
              </a:rPr>
              <a:t>Consultation with UBC Committees, Royal College, CFPC</a:t>
            </a:r>
          </a:p>
          <a:p>
            <a:pPr marL="285750" indent="-285750">
              <a:lnSpc>
                <a:spcPct val="114000"/>
              </a:lnSpc>
              <a:buFont typeface="Arial"/>
              <a:buChar char="•"/>
              <a:defRPr/>
            </a:pPr>
            <a:r>
              <a:rPr lang="en-US" dirty="0" smtClean="0">
                <a:latin typeface="Verdana" panose="020B0604030504040204" pitchFamily="34" charset="0"/>
                <a:ea typeface="Verdana" panose="020B0604030504040204" pitchFamily="34" charset="0"/>
                <a:cs typeface="Verdana" panose="020B0604030504040204" pitchFamily="34" charset="0"/>
              </a:rPr>
              <a:t>Formal procedures for UBC </a:t>
            </a:r>
            <a:r>
              <a:rPr lang="en-US" dirty="0">
                <a:latin typeface="Verdana" panose="020B0604030504040204" pitchFamily="34" charset="0"/>
                <a:ea typeface="Verdana" panose="020B0604030504040204" pitchFamily="34" charset="0"/>
                <a:cs typeface="Verdana" panose="020B0604030504040204" pitchFamily="34" charset="0"/>
              </a:rPr>
              <a:t>CPD and </a:t>
            </a:r>
            <a:r>
              <a:rPr lang="en-US" dirty="0" smtClean="0">
                <a:latin typeface="Verdana" panose="020B0604030504040204" pitchFamily="34" charset="0"/>
                <a:ea typeface="Verdana" panose="020B0604030504040204" pitchFamily="34" charset="0"/>
                <a:cs typeface="Verdana" panose="020B0604030504040204" pitchFamily="34" charset="0"/>
              </a:rPr>
              <a:t>SPCs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3"/>
          </p:nvPr>
        </p:nvSpPr>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31103741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Verdana" panose="020B0604030504040204" pitchFamily="34" charset="0"/>
                <a:ea typeface="Verdana" panose="020B0604030504040204" pitchFamily="34" charset="0"/>
                <a:cs typeface="Verdana" panose="020B0604030504040204" pitchFamily="34" charset="0"/>
              </a:rPr>
              <a:t>Key Elements</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97280" y="1845734"/>
            <a:ext cx="10058400" cy="4185196"/>
          </a:xfrm>
        </p:spPr>
        <p:txBody>
          <a:bodyPr>
            <a:noAutofit/>
          </a:bodyPr>
          <a:lstStyle/>
          <a:p>
            <a:pPr marL="201168" lvl="1" indent="0">
              <a:spcBef>
                <a:spcPts val="1200"/>
              </a:spcBef>
              <a:spcAft>
                <a:spcPts val="0"/>
              </a:spcAft>
              <a:buNone/>
              <a:defRPr/>
            </a:pPr>
            <a:r>
              <a:rPr lang="en-US" sz="2400" dirty="0" smtClean="0">
                <a:latin typeface="Verdana" panose="020B0604030504040204" pitchFamily="34" charset="0"/>
                <a:ea typeface="Verdana" panose="020B0604030504040204" pitchFamily="34" charset="0"/>
                <a:cs typeface="Verdana" panose="020B0604030504040204" pitchFamily="34" charset="0"/>
              </a:rPr>
              <a:t>3-page document:</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468630" lvl="2" indent="-285750">
              <a:lnSpc>
                <a:spcPct val="104000"/>
              </a:lnSpc>
              <a:spcBef>
                <a:spcPts val="1200"/>
              </a:spcBef>
              <a:spcAft>
                <a:spcPts val="200"/>
              </a:spcAft>
              <a:buSzPct val="100000"/>
              <a:buFont typeface="Arial"/>
              <a:buChar char="•"/>
              <a:defRPr/>
            </a:pPr>
            <a:r>
              <a:rPr lang="en-US" sz="2400" dirty="0" smtClean="0">
                <a:latin typeface="Verdana" panose="020B0604030504040204" pitchFamily="34" charset="0"/>
                <a:ea typeface="Verdana" panose="020B0604030504040204" pitchFamily="34" charset="0"/>
                <a:cs typeface="Verdana" panose="020B0604030504040204" pitchFamily="34" charset="0"/>
              </a:rPr>
              <a:t>Identify </a:t>
            </a:r>
            <a:r>
              <a:rPr lang="en-US" sz="2400" dirty="0">
                <a:latin typeface="Verdana" panose="020B0604030504040204" pitchFamily="34" charset="0"/>
                <a:ea typeface="Verdana" panose="020B0604030504040204" pitchFamily="34" charset="0"/>
                <a:cs typeface="Verdana" panose="020B0604030504040204" pitchFamily="34" charset="0"/>
              </a:rPr>
              <a:t>and </a:t>
            </a:r>
            <a:r>
              <a:rPr lang="en-US" sz="2400" dirty="0" smtClean="0">
                <a:latin typeface="Verdana" panose="020B0604030504040204" pitchFamily="34" charset="0"/>
                <a:ea typeface="Verdana" panose="020B0604030504040204" pitchFamily="34" charset="0"/>
                <a:cs typeface="Verdana" panose="020B0604030504040204" pitchFamily="34" charset="0"/>
              </a:rPr>
              <a:t>address </a:t>
            </a:r>
            <a:r>
              <a:rPr lang="en-US" sz="2400" dirty="0">
                <a:latin typeface="Verdana" panose="020B0604030504040204" pitchFamily="34" charset="0"/>
                <a:ea typeface="Verdana" panose="020B0604030504040204" pitchFamily="34" charset="0"/>
                <a:cs typeface="Verdana" panose="020B0604030504040204" pitchFamily="34" charset="0"/>
              </a:rPr>
              <a:t>non-compliance </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468630" lvl="2" indent="-285750">
              <a:lnSpc>
                <a:spcPct val="104000"/>
              </a:lnSpc>
              <a:spcBef>
                <a:spcPts val="1200"/>
              </a:spcBef>
              <a:spcAft>
                <a:spcPts val="200"/>
              </a:spcAft>
              <a:buSzPct val="100000"/>
              <a:buFont typeface="Arial"/>
              <a:buChar char="•"/>
              <a:defRPr/>
            </a:pPr>
            <a:r>
              <a:rPr lang="en-US" sz="2400" dirty="0" smtClean="0">
                <a:latin typeface="Verdana" panose="020B0604030504040204" pitchFamily="34" charset="0"/>
                <a:ea typeface="Verdana" panose="020B0604030504040204" pitchFamily="34" charset="0"/>
                <a:cs typeface="Verdana" panose="020B0604030504040204" pitchFamily="34" charset="0"/>
              </a:rPr>
              <a:t>Outline primary </a:t>
            </a:r>
            <a:r>
              <a:rPr lang="en-US" sz="2400" dirty="0">
                <a:latin typeface="Verdana" panose="020B0604030504040204" pitchFamily="34" charset="0"/>
                <a:ea typeface="Verdana" panose="020B0604030504040204" pitchFamily="34" charset="0"/>
                <a:cs typeface="Verdana" panose="020B0604030504040204" pitchFamily="34" charset="0"/>
              </a:rPr>
              <a:t>accountability of the </a:t>
            </a:r>
            <a:r>
              <a:rPr lang="en-US" sz="2400" dirty="0" smtClean="0">
                <a:latin typeface="Verdana" panose="020B0604030504040204" pitchFamily="34" charset="0"/>
                <a:ea typeface="Verdana" panose="020B0604030504040204" pitchFamily="34" charset="0"/>
                <a:cs typeface="Verdana" panose="020B0604030504040204" pitchFamily="34" charset="0"/>
              </a:rPr>
              <a:t>SPC</a:t>
            </a:r>
          </a:p>
          <a:p>
            <a:pPr marL="468630" lvl="2" indent="-285750">
              <a:lnSpc>
                <a:spcPct val="104000"/>
              </a:lnSpc>
              <a:spcBef>
                <a:spcPts val="1200"/>
              </a:spcBef>
              <a:spcAft>
                <a:spcPts val="200"/>
              </a:spcAft>
              <a:buSzPct val="100000"/>
              <a:buFont typeface="Arial"/>
              <a:buChar char="•"/>
              <a:defRPr/>
            </a:pPr>
            <a:r>
              <a:rPr lang="en-US" sz="2400" dirty="0" smtClean="0">
                <a:latin typeface="Verdana" panose="020B0604030504040204" pitchFamily="34" charset="0"/>
                <a:ea typeface="Verdana" panose="020B0604030504040204" pitchFamily="34" charset="0"/>
                <a:cs typeface="Verdana" panose="020B0604030504040204" pitchFamily="34" charset="0"/>
              </a:rPr>
              <a:t>Accountability </a:t>
            </a:r>
            <a:r>
              <a:rPr lang="en-US" sz="2400" dirty="0">
                <a:latin typeface="Verdana" panose="020B0604030504040204" pitchFamily="34" charset="0"/>
                <a:ea typeface="Verdana" panose="020B0604030504040204" pitchFamily="34" charset="0"/>
                <a:cs typeface="Verdana" panose="020B0604030504040204" pitchFamily="34" charset="0"/>
              </a:rPr>
              <a:t>structure for Mainpro+ </a:t>
            </a:r>
            <a:r>
              <a:rPr lang="en-US" sz="2400" dirty="0" smtClean="0">
                <a:latin typeface="Verdana" panose="020B0604030504040204" pitchFamily="34" charset="0"/>
                <a:ea typeface="Verdana" panose="020B0604030504040204" pitchFamily="34" charset="0"/>
                <a:cs typeface="Verdana" panose="020B0604030504040204" pitchFamily="34" charset="0"/>
              </a:rPr>
              <a:t>and </a:t>
            </a:r>
            <a:r>
              <a:rPr lang="en-US" sz="2400" dirty="0">
                <a:latin typeface="Verdana" panose="020B0604030504040204" pitchFamily="34" charset="0"/>
                <a:ea typeface="Verdana" panose="020B0604030504040204" pitchFamily="34" charset="0"/>
                <a:cs typeface="Verdana" panose="020B0604030504040204" pitchFamily="34" charset="0"/>
              </a:rPr>
              <a:t>MOC </a:t>
            </a:r>
            <a:r>
              <a:rPr lang="en-US" sz="2400" dirty="0" smtClean="0">
                <a:latin typeface="Verdana" panose="020B0604030504040204" pitchFamily="34" charset="0"/>
                <a:ea typeface="Verdana" panose="020B0604030504040204" pitchFamily="34" charset="0"/>
                <a:cs typeface="Verdana" panose="020B0604030504040204" pitchFamily="34" charset="0"/>
              </a:rPr>
              <a:t>credits</a:t>
            </a:r>
          </a:p>
          <a:p>
            <a:pPr marL="468630" lvl="2" indent="-285750">
              <a:lnSpc>
                <a:spcPct val="104000"/>
              </a:lnSpc>
              <a:spcBef>
                <a:spcPts val="1200"/>
              </a:spcBef>
              <a:spcAft>
                <a:spcPts val="200"/>
              </a:spcAft>
              <a:buSzPct val="100000"/>
              <a:buFont typeface="Arial"/>
              <a:buChar char="•"/>
              <a:defRPr/>
            </a:pPr>
            <a:r>
              <a:rPr lang="en-US" sz="2400" dirty="0" smtClean="0">
                <a:latin typeface="Verdana" panose="020B0604030504040204" pitchFamily="34" charset="0"/>
                <a:ea typeface="Verdana" panose="020B0604030504040204" pitchFamily="34" charset="0"/>
                <a:cs typeface="Verdana" panose="020B0604030504040204" pitchFamily="34" charset="0"/>
              </a:rPr>
              <a:t>Reporting </a:t>
            </a:r>
            <a:r>
              <a:rPr lang="en-US" sz="2400" dirty="0">
                <a:latin typeface="Verdana" panose="020B0604030504040204" pitchFamily="34" charset="0"/>
                <a:ea typeface="Verdana" panose="020B0604030504040204" pitchFamily="34" charset="0"/>
                <a:cs typeface="Verdana" panose="020B0604030504040204" pitchFamily="34" charset="0"/>
              </a:rPr>
              <a:t>structure for UBC and non-UBC </a:t>
            </a:r>
            <a:r>
              <a:rPr lang="en-US" sz="2400" dirty="0" smtClean="0">
                <a:latin typeface="Verdana" panose="020B0604030504040204" pitchFamily="34" charset="0"/>
                <a:ea typeface="Verdana" panose="020B0604030504040204" pitchFamily="34" charset="0"/>
                <a:cs typeface="Verdana" panose="020B0604030504040204" pitchFamily="34" charset="0"/>
              </a:rPr>
              <a:t>activities</a:t>
            </a:r>
          </a:p>
        </p:txBody>
      </p:sp>
      <p:sp>
        <p:nvSpPr>
          <p:cNvPr id="4" name="Footer Placeholder 3"/>
          <p:cNvSpPr>
            <a:spLocks noGrp="1"/>
          </p:cNvSpPr>
          <p:nvPr>
            <p:ph type="ftr" sz="quarter" idx="3"/>
          </p:nvPr>
        </p:nvSpPr>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2096427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Verdana" panose="020B0604030504040204" pitchFamily="34" charset="0"/>
                <a:ea typeface="Verdana" panose="020B0604030504040204" pitchFamily="34" charset="0"/>
                <a:cs typeface="Verdana" panose="020B0604030504040204" pitchFamily="34" charset="0"/>
              </a:rPr>
              <a:t>Implementation</a:t>
            </a:r>
          </a:p>
        </p:txBody>
      </p:sp>
      <p:sp>
        <p:nvSpPr>
          <p:cNvPr id="3" name="Content Placeholder 2"/>
          <p:cNvSpPr>
            <a:spLocks noGrp="1"/>
          </p:cNvSpPr>
          <p:nvPr>
            <p:ph idx="1"/>
          </p:nvPr>
        </p:nvSpPr>
        <p:spPr>
          <a:xfrm>
            <a:off x="1097280" y="1845734"/>
            <a:ext cx="10058400" cy="4185196"/>
          </a:xfrm>
        </p:spPr>
        <p:txBody>
          <a:bodyPr>
            <a:noAutofit/>
          </a:bodyPr>
          <a:lstStyle/>
          <a:p>
            <a:pPr marL="182880" lvl="2" indent="0">
              <a:lnSpc>
                <a:spcPct val="104000"/>
              </a:lnSpc>
              <a:spcBef>
                <a:spcPts val="1200"/>
              </a:spcBef>
              <a:spcAft>
                <a:spcPts val="200"/>
              </a:spcAft>
              <a:buSzPct val="100000"/>
              <a:buNone/>
              <a:defRPr/>
            </a:pPr>
            <a:r>
              <a:rPr lang="en-US" sz="2400" dirty="0" smtClean="0">
                <a:latin typeface="Verdana" panose="020B0604030504040204" pitchFamily="34" charset="0"/>
                <a:ea typeface="Verdana" panose="020B0604030504040204" pitchFamily="34" charset="0"/>
                <a:cs typeface="Verdana" panose="020B0604030504040204" pitchFamily="34" charset="0"/>
              </a:rPr>
              <a:t>Notifications: </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468630" lvl="2" indent="-285750">
              <a:lnSpc>
                <a:spcPct val="104000"/>
              </a:lnSpc>
              <a:spcBef>
                <a:spcPts val="1200"/>
              </a:spcBef>
              <a:spcAft>
                <a:spcPts val="200"/>
              </a:spcAft>
              <a:buSzPct val="100000"/>
              <a:buFont typeface="Arial"/>
              <a:buChar char="•"/>
              <a:defRPr/>
            </a:pPr>
            <a:r>
              <a:rPr lang="en-US" sz="2400" dirty="0" smtClean="0">
                <a:latin typeface="Verdana" panose="020B0604030504040204" pitchFamily="34" charset="0"/>
                <a:ea typeface="Verdana" panose="020B0604030504040204" pitchFamily="34" charset="0"/>
                <a:cs typeface="Verdana" panose="020B0604030504040204" pitchFamily="34" charset="0"/>
              </a:rPr>
              <a:t>UBC FoM Department Head,  Dean’s Office, parent organization, RCPSC </a:t>
            </a:r>
            <a:r>
              <a:rPr lang="en-US" sz="2400" dirty="0">
                <a:latin typeface="Verdana" panose="020B0604030504040204" pitchFamily="34" charset="0"/>
                <a:ea typeface="Verdana" panose="020B0604030504040204" pitchFamily="34" charset="0"/>
                <a:cs typeface="Verdana" panose="020B0604030504040204" pitchFamily="34" charset="0"/>
              </a:rPr>
              <a:t>and/or </a:t>
            </a:r>
            <a:r>
              <a:rPr lang="en-US" sz="2400" dirty="0" smtClean="0">
                <a:latin typeface="Verdana" panose="020B0604030504040204" pitchFamily="34" charset="0"/>
                <a:ea typeface="Verdana" panose="020B0604030504040204" pitchFamily="34" charset="0"/>
                <a:cs typeface="Verdana" panose="020B0604030504040204" pitchFamily="34" charset="0"/>
              </a:rPr>
              <a:t>CFPC, </a:t>
            </a:r>
            <a:r>
              <a:rPr lang="en-US" sz="2400" dirty="0">
                <a:latin typeface="Verdana" panose="020B0604030504040204" pitchFamily="34" charset="0"/>
                <a:ea typeface="Verdana" panose="020B0604030504040204" pitchFamily="34" charset="0"/>
                <a:cs typeface="Verdana" panose="020B0604030504040204" pitchFamily="34" charset="0"/>
              </a:rPr>
              <a:t>other </a:t>
            </a:r>
            <a:r>
              <a:rPr lang="en-US" sz="2400" dirty="0" smtClean="0">
                <a:latin typeface="Verdana" panose="020B0604030504040204" pitchFamily="34" charset="0"/>
                <a:ea typeface="Verdana" panose="020B0604030504040204" pitchFamily="34" charset="0"/>
                <a:cs typeface="Verdana" panose="020B0604030504040204" pitchFamily="34" charset="0"/>
              </a:rPr>
              <a:t>providers</a:t>
            </a:r>
          </a:p>
          <a:p>
            <a:pPr marL="182880" lvl="2" indent="0">
              <a:lnSpc>
                <a:spcPct val="104000"/>
              </a:lnSpc>
              <a:spcBef>
                <a:spcPts val="0"/>
              </a:spcBef>
              <a:spcAft>
                <a:spcPts val="0"/>
              </a:spcAft>
              <a:buSzPct val="100000"/>
              <a:buNone/>
              <a:defRP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182880" lvl="2" indent="0">
              <a:lnSpc>
                <a:spcPct val="104000"/>
              </a:lnSpc>
              <a:spcBef>
                <a:spcPts val="1200"/>
              </a:spcBef>
              <a:spcAft>
                <a:spcPts val="200"/>
              </a:spcAft>
              <a:buSzPct val="100000"/>
              <a:buNone/>
              <a:defRPr/>
            </a:pPr>
            <a:r>
              <a:rPr lang="en-US" sz="2400" dirty="0" smtClean="0">
                <a:latin typeface="Verdana" panose="020B0604030504040204" pitchFamily="34" charset="0"/>
                <a:ea typeface="Verdana" panose="020B0604030504040204" pitchFamily="34" charset="0"/>
                <a:cs typeface="Verdana" panose="020B0604030504040204" pitchFamily="34" charset="0"/>
              </a:rPr>
              <a:t>Penalties: </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468630" lvl="2" indent="-285750">
              <a:lnSpc>
                <a:spcPct val="104000"/>
              </a:lnSpc>
              <a:spcBef>
                <a:spcPts val="1200"/>
              </a:spcBef>
              <a:spcAft>
                <a:spcPts val="200"/>
              </a:spcAft>
              <a:buSzPct val="100000"/>
              <a:buFont typeface="Arial"/>
              <a:buChar char="•"/>
              <a:defRPr/>
            </a:pPr>
            <a:r>
              <a:rPr lang="en-US" sz="2400" dirty="0">
                <a:latin typeface="Verdana" panose="020B0604030504040204" pitchFamily="34" charset="0"/>
                <a:ea typeface="Verdana" panose="020B0604030504040204" pitchFamily="34" charset="0"/>
                <a:cs typeface="Verdana" panose="020B0604030504040204" pitchFamily="34" charset="0"/>
              </a:rPr>
              <a:t>Revocation of </a:t>
            </a:r>
            <a:r>
              <a:rPr lang="en-US" sz="2400" dirty="0" smtClean="0">
                <a:latin typeface="Verdana" panose="020B0604030504040204" pitchFamily="34" charset="0"/>
                <a:ea typeface="Verdana" panose="020B0604030504040204" pitchFamily="34" charset="0"/>
                <a:cs typeface="Verdana" panose="020B0604030504040204" pitchFamily="34" charset="0"/>
              </a:rPr>
              <a:t>credits, 1 </a:t>
            </a:r>
            <a:r>
              <a:rPr lang="en-US" sz="2400" dirty="0">
                <a:latin typeface="Verdana" panose="020B0604030504040204" pitchFamily="34" charset="0"/>
                <a:ea typeface="Verdana" panose="020B0604030504040204" pitchFamily="34" charset="0"/>
                <a:cs typeface="Verdana" panose="020B0604030504040204" pitchFamily="34" charset="0"/>
              </a:rPr>
              <a:t>year </a:t>
            </a:r>
            <a:r>
              <a:rPr lang="en-US" sz="2400" dirty="0" smtClean="0">
                <a:latin typeface="Verdana" panose="020B0604030504040204" pitchFamily="34" charset="0"/>
                <a:ea typeface="Verdana" panose="020B0604030504040204" pitchFamily="34" charset="0"/>
                <a:cs typeface="Verdana" panose="020B0604030504040204" pitchFamily="34" charset="0"/>
              </a:rPr>
              <a:t>suspension, 3 </a:t>
            </a:r>
            <a:r>
              <a:rPr lang="en-US" sz="2400" dirty="0">
                <a:latin typeface="Verdana" panose="020B0604030504040204" pitchFamily="34" charset="0"/>
                <a:ea typeface="Verdana" panose="020B0604030504040204" pitchFamily="34" charset="0"/>
                <a:cs typeface="Verdana" panose="020B0604030504040204" pitchFamily="34" charset="0"/>
              </a:rPr>
              <a:t>year tracking </a:t>
            </a:r>
            <a:r>
              <a:rPr lang="en-US" sz="2400" dirty="0" smtClean="0">
                <a:latin typeface="Verdana" panose="020B0604030504040204" pitchFamily="34" charset="0"/>
                <a:ea typeface="Verdana" panose="020B0604030504040204" pitchFamily="34" charset="0"/>
                <a:cs typeface="Verdana" panose="020B0604030504040204" pitchFamily="34" charset="0"/>
              </a:rPr>
              <a:t>process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3"/>
          </p:nvPr>
        </p:nvSpPr>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2294638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Verdana" panose="020B0604030504040204" pitchFamily="34" charset="0"/>
                <a:ea typeface="Verdana" panose="020B0604030504040204" pitchFamily="34" charset="0"/>
                <a:cs typeface="Verdana" panose="020B0604030504040204" pitchFamily="34" charset="0"/>
              </a:rPr>
              <a:t>Applicability</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97280" y="1845734"/>
            <a:ext cx="10058400" cy="4185196"/>
          </a:xfrm>
        </p:spPr>
        <p:txBody>
          <a:bodyPr>
            <a:noAutofit/>
          </a:bodyPr>
          <a:lstStyle/>
          <a:p>
            <a:pPr marL="468630" lvl="2" indent="-285750">
              <a:lnSpc>
                <a:spcPct val="104000"/>
              </a:lnSpc>
              <a:spcBef>
                <a:spcPts val="1200"/>
              </a:spcBef>
              <a:spcAft>
                <a:spcPts val="200"/>
              </a:spcAft>
              <a:buSzPct val="100000"/>
              <a:buFont typeface="Arial"/>
              <a:buChar char="•"/>
              <a:defRPr/>
            </a:pPr>
            <a:r>
              <a:rPr lang="en-US" sz="2400" dirty="0">
                <a:latin typeface="Verdana" panose="020B0604030504040204" pitchFamily="34" charset="0"/>
                <a:ea typeface="Verdana" panose="020B0604030504040204" pitchFamily="34" charset="0"/>
                <a:cs typeface="Verdana" panose="020B0604030504040204" pitchFamily="34" charset="0"/>
              </a:rPr>
              <a:t>Good to have when required</a:t>
            </a:r>
          </a:p>
          <a:p>
            <a:pPr marL="468630" lvl="2" indent="-285750">
              <a:lnSpc>
                <a:spcPct val="104000"/>
              </a:lnSpc>
              <a:spcBef>
                <a:spcPts val="1200"/>
              </a:spcBef>
              <a:spcAft>
                <a:spcPts val="200"/>
              </a:spcAft>
              <a:buSzPct val="100000"/>
              <a:buFont typeface="Arial"/>
              <a:buChar char="•"/>
              <a:defRPr/>
            </a:pPr>
            <a:r>
              <a:rPr lang="en-US" sz="2400" dirty="0">
                <a:latin typeface="Verdana" panose="020B0604030504040204" pitchFamily="34" charset="0"/>
                <a:ea typeface="Verdana" panose="020B0604030504040204" pitchFamily="34" charset="0"/>
                <a:cs typeface="Verdana" panose="020B0604030504040204" pitchFamily="34" charset="0"/>
              </a:rPr>
              <a:t>For use on rare occasions</a:t>
            </a:r>
          </a:p>
        </p:txBody>
      </p:sp>
      <p:sp>
        <p:nvSpPr>
          <p:cNvPr id="4" name="Footer Placeholder 3"/>
          <p:cNvSpPr>
            <a:spLocks noGrp="1"/>
          </p:cNvSpPr>
          <p:nvPr>
            <p:ph type="ftr" sz="quarter" idx="3"/>
          </p:nvPr>
        </p:nvSpPr>
        <p:spPr/>
        <p:txBody>
          <a:bodyPr/>
          <a:lstStyle/>
          <a:p>
            <a:r>
              <a:rPr lang="en-US" dirty="0"/>
              <a:t>Hilton Mississauga/Meadowvale    •    10th National CPD Accreditation Conference    •     October 1-2, 2018</a:t>
            </a:r>
          </a:p>
        </p:txBody>
      </p:sp>
    </p:spTree>
    <p:extLst>
      <p:ext uri="{BB962C8B-B14F-4D97-AF65-F5344CB8AC3E}">
        <p14:creationId xmlns:p14="http://schemas.microsoft.com/office/powerpoint/2010/main" val="36870982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147" y="303537"/>
            <a:ext cx="10058400" cy="1450757"/>
          </a:xfrm>
        </p:spPr>
        <p:txBody>
          <a:bodyPr>
            <a:normAutofit/>
          </a:bodyPr>
          <a:lstStyle/>
          <a:p>
            <a:r>
              <a:rPr lang="en-US" sz="3600" dirty="0">
                <a:latin typeface="Verdana" panose="020B0604030504040204" pitchFamily="34" charset="0"/>
                <a:ea typeface="Verdana" panose="020B0604030504040204" pitchFamily="34" charset="0"/>
                <a:cs typeface="Verdana" panose="020B0604030504040204" pitchFamily="34" charset="0"/>
              </a:rPr>
              <a:t>End</a:t>
            </a:r>
          </a:p>
        </p:txBody>
      </p:sp>
      <p:sp>
        <p:nvSpPr>
          <p:cNvPr id="4" name="Footer Placeholder 3"/>
          <p:cNvSpPr>
            <a:spLocks noGrp="1"/>
          </p:cNvSpPr>
          <p:nvPr>
            <p:ph type="ftr" sz="quarter" idx="3"/>
          </p:nvPr>
        </p:nvSpPr>
        <p:spPr/>
        <p:txBody>
          <a:bodyPr/>
          <a:lstStyle/>
          <a:p>
            <a:r>
              <a:rPr lang="en-US"/>
              <a:t>Hilton Mississauga/Meadowvale    •    10th National CPD Accreditation Conference    •     October 1-2, 2018</a:t>
            </a:r>
            <a:endParaRPr lang="en-US" dirty="0"/>
          </a:p>
        </p:txBody>
      </p:sp>
      <p:sp>
        <p:nvSpPr>
          <p:cNvPr id="5" name="TextBox 4"/>
          <p:cNvSpPr txBox="1"/>
          <p:nvPr/>
        </p:nvSpPr>
        <p:spPr>
          <a:xfrm>
            <a:off x="567267" y="2900646"/>
            <a:ext cx="11700933" cy="461665"/>
          </a:xfrm>
          <a:prstGeom prst="rect">
            <a:avLst/>
          </a:prstGeom>
          <a:noFill/>
        </p:spPr>
        <p:txBody>
          <a:bodyPr wrap="square" rtlCol="0">
            <a:sp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What are your thoughts about a non-compliance procedure?</a:t>
            </a:r>
          </a:p>
        </p:txBody>
      </p:sp>
    </p:spTree>
    <p:extLst>
      <p:ext uri="{BB962C8B-B14F-4D97-AF65-F5344CB8AC3E}">
        <p14:creationId xmlns:p14="http://schemas.microsoft.com/office/powerpoint/2010/main" val="3254344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BED13B73-3EAD-4F63-9A2C-0FE7C3FFA97D}"/>
              </a:ext>
            </a:extLst>
          </p:cNvPr>
          <p:cNvSpPr>
            <a:spLocks noGrp="1"/>
          </p:cNvSpPr>
          <p:nvPr>
            <p:ph type="title"/>
          </p:nvPr>
        </p:nvSpPr>
        <p:spPr>
          <a:xfrm>
            <a:off x="1066800" y="950975"/>
            <a:ext cx="10795000" cy="1428157"/>
          </a:xfrm>
        </p:spPr>
        <p:txBody>
          <a:bodyPr>
            <a:normAutofit fontScale="90000"/>
          </a:bodyPr>
          <a:lstStyle/>
          <a:p>
            <a:r>
              <a:rPr lang="en-CA" sz="3600" b="1" dirty="0">
                <a:solidFill>
                  <a:schemeClr val="accent1"/>
                </a:solidFill>
                <a:latin typeface="Verdana" panose="020B0604030504040204" pitchFamily="34" charset="0"/>
                <a:ea typeface="Verdana" panose="020B0604030504040204" pitchFamily="34" charset="0"/>
                <a:cs typeface="Verdana" panose="020B0604030504040204" pitchFamily="34" charset="0"/>
              </a:rPr>
              <a:t>Office of Continuing Professional Development, University of Ottawa</a:t>
            </a:r>
            <a:br>
              <a:rPr lang="en-CA" sz="3600" b="1" dirty="0">
                <a:solidFill>
                  <a:schemeClr val="accent1"/>
                </a:solidFill>
                <a:latin typeface="Verdana" panose="020B0604030504040204" pitchFamily="34" charset="0"/>
                <a:ea typeface="Verdana" panose="020B0604030504040204" pitchFamily="34" charset="0"/>
                <a:cs typeface="Verdana" panose="020B0604030504040204" pitchFamily="34" charset="0"/>
              </a:rPr>
            </a:br>
            <a:endParaRPr lang="en-CA" sz="36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9">
            <a:extLst>
              <a:ext uri="{FF2B5EF4-FFF2-40B4-BE49-F238E27FC236}">
                <a16:creationId xmlns:a16="http://schemas.microsoft.com/office/drawing/2014/main" xmlns="" id="{D9919643-4AF2-4B34-8290-55D2A40C435C}"/>
              </a:ext>
            </a:extLst>
          </p:cNvPr>
          <p:cNvSpPr>
            <a:spLocks noGrp="1"/>
          </p:cNvSpPr>
          <p:nvPr>
            <p:ph type="body" idx="4294967295"/>
          </p:nvPr>
        </p:nvSpPr>
        <p:spPr>
          <a:xfrm>
            <a:off x="1109472" y="2919983"/>
            <a:ext cx="10058400" cy="1084750"/>
          </a:xfrm>
        </p:spPr>
        <p:txBody>
          <a:bodyPr>
            <a:noAutofit/>
          </a:bodyPr>
          <a:lstStyle/>
          <a:p>
            <a:pPr algn="ctr"/>
            <a:r>
              <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rPr>
              <a:t>Curriculum Mapping for CPD </a:t>
            </a:r>
            <a:endParaRPr lang="en-CA"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xmlns="" id="{C33A2C50-32C5-4F71-BD40-7E10D615374F}"/>
              </a:ext>
            </a:extLst>
          </p:cNvPr>
          <p:cNvSpPr>
            <a:spLocks noGrp="1"/>
          </p:cNvSpPr>
          <p:nvPr>
            <p:ph type="ftr" sz="quarter" idx="3"/>
          </p:nvPr>
        </p:nvSpPr>
        <p:spPr/>
        <p:txBody>
          <a:bodyPr/>
          <a:lstStyle/>
          <a:p>
            <a:r>
              <a:rPr lang="en-US" dirty="0"/>
              <a:t>Hilton Mississauga/Meadowvale    •    10th National CPD Accreditation Conference    •     October 1-2, 2018</a:t>
            </a:r>
          </a:p>
        </p:txBody>
      </p:sp>
      <p:sp>
        <p:nvSpPr>
          <p:cNvPr id="2" name="TextBox 1">
            <a:extLst>
              <a:ext uri="{FF2B5EF4-FFF2-40B4-BE49-F238E27FC236}">
                <a16:creationId xmlns:a16="http://schemas.microsoft.com/office/drawing/2014/main" xmlns="" id="{41C343AE-4940-4961-B40E-17EC58D78F8C}"/>
              </a:ext>
            </a:extLst>
          </p:cNvPr>
          <p:cNvSpPr txBox="1"/>
          <p:nvPr/>
        </p:nvSpPr>
        <p:spPr>
          <a:xfrm>
            <a:off x="1152144" y="4498848"/>
            <a:ext cx="9973056" cy="1015663"/>
          </a:xfrm>
          <a:prstGeom prst="rect">
            <a:avLst/>
          </a:prstGeom>
          <a:noFill/>
        </p:spPr>
        <p:txBody>
          <a:bodyPr wrap="square" rtlCol="0">
            <a:spAutoFit/>
          </a:bodyPr>
          <a:lstStyle/>
          <a:p>
            <a:pPr lvl="0"/>
            <a:r>
              <a:rPr lang="en-CA" sz="2400" dirty="0">
                <a:solidFill>
                  <a:prstClr val="black"/>
                </a:solidFill>
              </a:rPr>
              <a:t>Facilitated by: Robert Parson</a:t>
            </a:r>
          </a:p>
          <a:p>
            <a:pPr lvl="0"/>
            <a:r>
              <a:rPr lang="en-CA" dirty="0">
                <a:solidFill>
                  <a:prstClr val="black"/>
                </a:solidFill>
              </a:rPr>
              <a:t>Created by: </a:t>
            </a:r>
            <a:r>
              <a:rPr lang="en-US" dirty="0">
                <a:solidFill>
                  <a:prstClr val="black"/>
                </a:solidFill>
                <a:latin typeface="Arial"/>
                <a:cs typeface="Arial"/>
              </a:rPr>
              <a:t>Robert Parson, Paul Hendry, Heather </a:t>
            </a:r>
            <a:r>
              <a:rPr lang="en-US" dirty="0" err="1">
                <a:solidFill>
                  <a:prstClr val="black"/>
                </a:solidFill>
                <a:latin typeface="Arial"/>
                <a:cs typeface="Arial"/>
              </a:rPr>
              <a:t>Lochnan</a:t>
            </a:r>
            <a:r>
              <a:rPr lang="en-US" dirty="0">
                <a:solidFill>
                  <a:prstClr val="black"/>
                </a:solidFill>
                <a:latin typeface="Arial"/>
                <a:cs typeface="Arial"/>
              </a:rPr>
              <a:t>, Gary Viner, Diane </a:t>
            </a:r>
            <a:r>
              <a:rPr lang="en-US" dirty="0" err="1">
                <a:solidFill>
                  <a:prstClr val="black"/>
                </a:solidFill>
                <a:latin typeface="Arial"/>
                <a:cs typeface="Arial"/>
              </a:rPr>
              <a:t>Delva</a:t>
            </a:r>
            <a:r>
              <a:rPr lang="en-US" dirty="0">
                <a:solidFill>
                  <a:prstClr val="black"/>
                </a:solidFill>
                <a:latin typeface="Arial"/>
                <a:cs typeface="Arial"/>
              </a:rPr>
              <a:t>, Eric </a:t>
            </a:r>
            <a:r>
              <a:rPr lang="en-US" dirty="0" err="1">
                <a:solidFill>
                  <a:prstClr val="black"/>
                </a:solidFill>
                <a:latin typeface="Arial"/>
                <a:cs typeface="Arial"/>
              </a:rPr>
              <a:t>Wooltorton</a:t>
            </a:r>
            <a:r>
              <a:rPr lang="en-US" dirty="0">
                <a:solidFill>
                  <a:prstClr val="black"/>
                </a:solidFill>
                <a:latin typeface="Arial"/>
                <a:cs typeface="Arial"/>
              </a:rPr>
              <a:t>, Jacques </a:t>
            </a:r>
            <a:r>
              <a:rPr lang="en-US" dirty="0" err="1">
                <a:solidFill>
                  <a:prstClr val="black"/>
                </a:solidFill>
                <a:latin typeface="Arial"/>
                <a:cs typeface="Arial"/>
              </a:rPr>
              <a:t>Lemelin</a:t>
            </a:r>
            <a:r>
              <a:rPr lang="en-US" dirty="0">
                <a:solidFill>
                  <a:prstClr val="black"/>
                </a:solidFill>
                <a:latin typeface="Arial"/>
                <a:cs typeface="Arial"/>
              </a:rPr>
              <a:t>, Natalia </a:t>
            </a:r>
            <a:r>
              <a:rPr lang="en-US" dirty="0" err="1">
                <a:solidFill>
                  <a:prstClr val="black"/>
                </a:solidFill>
                <a:latin typeface="Arial"/>
                <a:cs typeface="Arial"/>
              </a:rPr>
              <a:t>Danilovich</a:t>
            </a:r>
            <a:endParaRPr lang="en-CA" dirty="0">
              <a:solidFill>
                <a:prstClr val="black"/>
              </a:solidFill>
            </a:endParaRPr>
          </a:p>
        </p:txBody>
      </p:sp>
    </p:spTree>
    <p:extLst>
      <p:ext uri="{BB962C8B-B14F-4D97-AF65-F5344CB8AC3E}">
        <p14:creationId xmlns:p14="http://schemas.microsoft.com/office/powerpoint/2010/main" val="704832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402096-9060-4A86-AC50-E707C96DDD9D}"/>
              </a:ext>
            </a:extLst>
          </p:cNvPr>
          <p:cNvSpPr>
            <a:spLocks noGrp="1"/>
          </p:cNvSpPr>
          <p:nvPr>
            <p:ph type="title"/>
          </p:nvPr>
        </p:nvSpPr>
        <p:spPr/>
        <p:txBody>
          <a:bodyPr>
            <a:normAutofit/>
          </a:bodyPr>
          <a:lstStyle/>
          <a:p>
            <a:r>
              <a:rPr lang="en-CA" sz="3600" dirty="0">
                <a:latin typeface="Verdana" panose="020B0604030504040204" pitchFamily="34" charset="0"/>
                <a:ea typeface="Verdana" panose="020B0604030504040204" pitchFamily="34" charset="0"/>
                <a:cs typeface="Verdana" panose="020B0604030504040204" pitchFamily="34" charset="0"/>
              </a:rPr>
              <a:t>Faculty/Presenter Disclosure</a:t>
            </a:r>
          </a:p>
        </p:txBody>
      </p:sp>
      <p:sp>
        <p:nvSpPr>
          <p:cNvPr id="3" name="Content Placeholder 2">
            <a:extLst>
              <a:ext uri="{FF2B5EF4-FFF2-40B4-BE49-F238E27FC236}">
                <a16:creationId xmlns="" xmlns:a16="http://schemas.microsoft.com/office/drawing/2014/main" id="{63B3B3C9-0743-4EE2-B8C6-8AD58F9F11F2}"/>
              </a:ext>
            </a:extLst>
          </p:cNvPr>
          <p:cNvSpPr>
            <a:spLocks noGrp="1"/>
          </p:cNvSpPr>
          <p:nvPr>
            <p:ph idx="1"/>
          </p:nvPr>
        </p:nvSpPr>
        <p:spPr/>
        <p:txBody>
          <a:bodyPr>
            <a:normAutofit/>
          </a:bodyPr>
          <a:lstStyle/>
          <a:p>
            <a:r>
              <a:rPr lang="en-CA" sz="2800" b="1" dirty="0"/>
              <a:t>Faculty: </a:t>
            </a:r>
            <a:r>
              <a:rPr lang="en-CA" sz="2800" dirty="0"/>
              <a:t>Robert Parson</a:t>
            </a:r>
          </a:p>
          <a:p>
            <a:endParaRPr lang="en-CA" sz="2800" dirty="0"/>
          </a:p>
          <a:p>
            <a:r>
              <a:rPr lang="en-CA" sz="2800" b="1" dirty="0"/>
              <a:t>Has no relationships with financial sponsors.</a:t>
            </a:r>
          </a:p>
        </p:txBody>
      </p:sp>
      <p:sp>
        <p:nvSpPr>
          <p:cNvPr id="4" name="Footer Placeholder 3">
            <a:extLst>
              <a:ext uri="{FF2B5EF4-FFF2-40B4-BE49-F238E27FC236}">
                <a16:creationId xmlns="" xmlns:a16="http://schemas.microsoft.com/office/drawing/2014/main" id="{ADC668B6-C722-48E7-906A-58480075D1E2}"/>
              </a:ext>
            </a:extLst>
          </p:cNvPr>
          <p:cNvSpPr>
            <a:spLocks noGrp="1"/>
          </p:cNvSpPr>
          <p:nvPr>
            <p:ph type="ftr" sz="quarter" idx="3"/>
          </p:nvPr>
        </p:nvSpPr>
        <p:spPr/>
        <p:txBody>
          <a:bodyPr/>
          <a:lstStyle/>
          <a:p>
            <a:r>
              <a:rPr lang="en-US"/>
              <a:t>Hilton Mississauga/Meadowvale    •    10th National CPD Accreditation Conference    •     October 1-2, 2018</a:t>
            </a:r>
            <a:endParaRPr lang="en-US" dirty="0"/>
          </a:p>
        </p:txBody>
      </p:sp>
    </p:spTree>
    <p:extLst>
      <p:ext uri="{BB962C8B-B14F-4D97-AF65-F5344CB8AC3E}">
        <p14:creationId xmlns:p14="http://schemas.microsoft.com/office/powerpoint/2010/main" val="583415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DF4981-DB56-49AD-9BA3-72996FBA5930}"/>
              </a:ext>
            </a:extLst>
          </p:cNvPr>
          <p:cNvSpPr>
            <a:spLocks noGrp="1"/>
          </p:cNvSpPr>
          <p:nvPr>
            <p:ph type="title"/>
          </p:nvPr>
        </p:nvSpPr>
        <p:spPr/>
        <p:txBody>
          <a:bodyPr>
            <a:normAutofit/>
          </a:bodyPr>
          <a:lstStyle/>
          <a:p>
            <a:r>
              <a:rPr lang="en-CA" sz="3600" dirty="0">
                <a:latin typeface="Verdana" panose="020B0604030504040204" pitchFamily="34" charset="0"/>
                <a:ea typeface="Verdana" panose="020B0604030504040204" pitchFamily="34" charset="0"/>
                <a:cs typeface="Verdana" panose="020B0604030504040204" pitchFamily="34" charset="0"/>
              </a:rPr>
              <a:t>Evolve from freeform to (organizing) framework (of competencies)Frank 2017</a:t>
            </a:r>
          </a:p>
        </p:txBody>
      </p:sp>
      <p:pic>
        <p:nvPicPr>
          <p:cNvPr id="1026" name="Picture 2" descr="puzzle pieces">
            <a:extLst>
              <a:ext uri="{FF2B5EF4-FFF2-40B4-BE49-F238E27FC236}">
                <a16:creationId xmlns="" xmlns:a16="http://schemas.microsoft.com/office/drawing/2014/main" id="{A93E237E-6AD6-4C0E-87D4-5CA3AE20177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72693" y="2046658"/>
            <a:ext cx="5605084" cy="26157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7AF4446F-1965-49BC-8C70-6A4A9DFBB383}"/>
              </a:ext>
            </a:extLst>
          </p:cNvPr>
          <p:cNvSpPr txBox="1"/>
          <p:nvPr/>
        </p:nvSpPr>
        <p:spPr>
          <a:xfrm>
            <a:off x="8726878" y="1794297"/>
            <a:ext cx="1865776" cy="2585323"/>
          </a:xfrm>
          <a:prstGeom prst="rect">
            <a:avLst/>
          </a:prstGeom>
          <a:noFill/>
        </p:spPr>
        <p:txBody>
          <a:bodyPr wrap="square" rtlCol="0">
            <a:spAutoFit/>
          </a:bodyPr>
          <a:lstStyle/>
          <a:p>
            <a:r>
              <a:rPr lang="en-US" dirty="0"/>
              <a:t>Do they meet the broad range of competencies a FP  needs to maintain and/or improve their knowledge and skills?</a:t>
            </a:r>
          </a:p>
          <a:p>
            <a:endParaRPr lang="en-US" dirty="0"/>
          </a:p>
        </p:txBody>
      </p:sp>
      <p:sp>
        <p:nvSpPr>
          <p:cNvPr id="5" name="TextBox 4">
            <a:extLst>
              <a:ext uri="{FF2B5EF4-FFF2-40B4-BE49-F238E27FC236}">
                <a16:creationId xmlns="" xmlns:a16="http://schemas.microsoft.com/office/drawing/2014/main" id="{9E3AD775-AF4B-4EDC-A88F-62B10D9F24E6}"/>
              </a:ext>
            </a:extLst>
          </p:cNvPr>
          <p:cNvSpPr txBox="1"/>
          <p:nvPr/>
        </p:nvSpPr>
        <p:spPr>
          <a:xfrm>
            <a:off x="5851516" y="5671803"/>
            <a:ext cx="3744416" cy="584775"/>
          </a:xfrm>
          <a:prstGeom prst="rect">
            <a:avLst/>
          </a:prstGeom>
          <a:noFill/>
        </p:spPr>
        <p:txBody>
          <a:bodyPr wrap="square" rtlCol="0">
            <a:spAutoFit/>
          </a:bodyPr>
          <a:lstStyle/>
          <a:p>
            <a:r>
              <a:rPr lang="fr-CA" sz="3200" dirty="0"/>
              <a:t>Curriculum</a:t>
            </a:r>
            <a:endParaRPr lang="en-US" sz="3200" dirty="0"/>
          </a:p>
        </p:txBody>
      </p:sp>
      <p:sp>
        <p:nvSpPr>
          <p:cNvPr id="6" name="TextBox 5">
            <a:extLst>
              <a:ext uri="{FF2B5EF4-FFF2-40B4-BE49-F238E27FC236}">
                <a16:creationId xmlns="" xmlns:a16="http://schemas.microsoft.com/office/drawing/2014/main" id="{99E04427-9D2F-4FE2-88F4-855671C520A8}"/>
              </a:ext>
            </a:extLst>
          </p:cNvPr>
          <p:cNvSpPr txBox="1"/>
          <p:nvPr/>
        </p:nvSpPr>
        <p:spPr>
          <a:xfrm>
            <a:off x="5951984" y="4524988"/>
            <a:ext cx="2952328" cy="646331"/>
          </a:xfrm>
          <a:prstGeom prst="rect">
            <a:avLst/>
          </a:prstGeom>
          <a:noFill/>
        </p:spPr>
        <p:txBody>
          <a:bodyPr wrap="square" rtlCol="0">
            <a:spAutoFit/>
          </a:bodyPr>
          <a:lstStyle/>
          <a:p>
            <a:r>
              <a:rPr lang="fr-CA" sz="3600" dirty="0"/>
              <a:t>Programs</a:t>
            </a:r>
            <a:endParaRPr lang="en-US" sz="3600" dirty="0"/>
          </a:p>
        </p:txBody>
      </p:sp>
      <p:pic>
        <p:nvPicPr>
          <p:cNvPr id="1028" name="Picture 4" descr="https://www.abtech.edu/sites/default/files/coned-story-images/missing-puzzle-piece-300x199.jpg">
            <a:extLst>
              <a:ext uri="{FF2B5EF4-FFF2-40B4-BE49-F238E27FC236}">
                <a16:creationId xmlns="" xmlns:a16="http://schemas.microsoft.com/office/drawing/2014/main" id="{5B249A1A-D29B-40A2-8102-00324A771D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6326" y="1811436"/>
            <a:ext cx="5837818" cy="38724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31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F94908E7-A86F-49EA-8466-24320DAF9141}"/>
              </a:ext>
            </a:extLst>
          </p:cNvPr>
          <p:cNvPicPr>
            <a:picLocks noChangeAspect="1"/>
          </p:cNvPicPr>
          <p:nvPr/>
        </p:nvPicPr>
        <p:blipFill>
          <a:blip r:embed="rId4"/>
          <a:stretch>
            <a:fillRect/>
          </a:stretch>
        </p:blipFill>
        <p:spPr>
          <a:xfrm>
            <a:off x="2207568" y="1309973"/>
            <a:ext cx="9144000" cy="5151299"/>
          </a:xfrm>
          <a:prstGeom prst="rect">
            <a:avLst/>
          </a:prstGeom>
        </p:spPr>
      </p:pic>
      <p:sp>
        <p:nvSpPr>
          <p:cNvPr id="2" name="Title 1">
            <a:extLst>
              <a:ext uri="{FF2B5EF4-FFF2-40B4-BE49-F238E27FC236}">
                <a16:creationId xmlns="" xmlns:a16="http://schemas.microsoft.com/office/drawing/2014/main" id="{081BD548-3B15-440E-9701-C91D2E918E8B}"/>
              </a:ext>
            </a:extLst>
          </p:cNvPr>
          <p:cNvSpPr>
            <a:spLocks noGrp="1"/>
          </p:cNvSpPr>
          <p:nvPr>
            <p:ph type="title"/>
          </p:nvPr>
        </p:nvSpPr>
        <p:spPr>
          <a:xfrm>
            <a:off x="110068" y="651934"/>
            <a:ext cx="11946466" cy="828588"/>
          </a:xfrm>
        </p:spPr>
        <p:txBody>
          <a:bodyPr>
            <a:normAutofit fontScale="90000"/>
          </a:bodyPr>
          <a:lstStyle/>
          <a:p>
            <a:r>
              <a:rPr lang="fr-CA" dirty="0"/>
              <a:t>I</a:t>
            </a:r>
            <a:r>
              <a:rPr lang="en-US" sz="1800" dirty="0">
                <a:latin typeface="Verdana" panose="020B0604030504040204" pitchFamily="34" charset="0"/>
                <a:ea typeface="Verdana" panose="020B0604030504040204" pitchFamily="34" charset="0"/>
                <a:cs typeface="Verdana" panose="020B0604030504040204" pitchFamily="34" charset="0"/>
              </a:rPr>
              <a:t>n an evolving CBME CPD environment, what competency framework can be attached to this “curriculum”? </a:t>
            </a:r>
            <a:br>
              <a:rPr lang="en-US" sz="18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 xmlns:a16="http://schemas.microsoft.com/office/drawing/2014/main" id="{13345876-7DBF-4024-B20B-50E3218C16D7}"/>
              </a:ext>
            </a:extLst>
          </p:cNvPr>
          <p:cNvSpPr txBox="1"/>
          <p:nvPr/>
        </p:nvSpPr>
        <p:spPr>
          <a:xfrm>
            <a:off x="7608168" y="1340768"/>
            <a:ext cx="2808312" cy="1477328"/>
          </a:xfrm>
          <a:prstGeom prst="rect">
            <a:avLst/>
          </a:prstGeom>
          <a:noFill/>
        </p:spPr>
        <p:txBody>
          <a:bodyPr wrap="square" rtlCol="0">
            <a:spAutoFit/>
          </a:bodyPr>
          <a:lstStyle/>
          <a:p>
            <a:r>
              <a:rPr lang="en-CA" dirty="0"/>
              <a:t>Criteria:</a:t>
            </a:r>
          </a:p>
          <a:p>
            <a:pPr marL="342900" indent="-342900">
              <a:buFont typeface="Arial" panose="020B0604020202020204" pitchFamily="34" charset="0"/>
              <a:buChar char="•"/>
            </a:pPr>
            <a:r>
              <a:rPr lang="en-CA" dirty="0"/>
              <a:t>Relevant</a:t>
            </a:r>
          </a:p>
          <a:p>
            <a:pPr marL="342900" indent="-342900">
              <a:buFont typeface="Arial" panose="020B0604020202020204" pitchFamily="34" charset="0"/>
              <a:buChar char="•"/>
            </a:pPr>
            <a:r>
              <a:rPr lang="en-CA" dirty="0"/>
              <a:t>Complete</a:t>
            </a:r>
          </a:p>
          <a:p>
            <a:pPr marL="342900" indent="-342900">
              <a:buFont typeface="Arial" panose="020B0604020202020204" pitchFamily="34" charset="0"/>
              <a:buChar char="•"/>
            </a:pPr>
            <a:r>
              <a:rPr lang="en-CA" dirty="0"/>
              <a:t>Observable and specific</a:t>
            </a:r>
          </a:p>
          <a:p>
            <a:pPr marL="342900" indent="-342900">
              <a:buFont typeface="Arial" panose="020B0604020202020204" pitchFamily="34" charset="0"/>
              <a:buChar char="•"/>
            </a:pPr>
            <a:r>
              <a:rPr lang="en-CA" dirty="0"/>
              <a:t>Compact-usable</a:t>
            </a:r>
          </a:p>
        </p:txBody>
      </p:sp>
      <p:sp>
        <p:nvSpPr>
          <p:cNvPr id="9" name="Oval 8">
            <a:extLst>
              <a:ext uri="{FF2B5EF4-FFF2-40B4-BE49-F238E27FC236}">
                <a16:creationId xmlns="" xmlns:a16="http://schemas.microsoft.com/office/drawing/2014/main" id="{E54338B5-71ED-4D97-A0EA-14C522E1253E}"/>
              </a:ext>
            </a:extLst>
          </p:cNvPr>
          <p:cNvSpPr/>
          <p:nvPr/>
        </p:nvSpPr>
        <p:spPr bwMode="auto">
          <a:xfrm>
            <a:off x="5303912" y="2960948"/>
            <a:ext cx="2304256" cy="1224136"/>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a:latin typeface="Times" pitchFamily="-110" charset="0"/>
            </a:endParaRPr>
          </a:p>
        </p:txBody>
      </p:sp>
      <p:sp>
        <p:nvSpPr>
          <p:cNvPr id="12" name="TextBox 11">
            <a:extLst>
              <a:ext uri="{FF2B5EF4-FFF2-40B4-BE49-F238E27FC236}">
                <a16:creationId xmlns="" xmlns:a16="http://schemas.microsoft.com/office/drawing/2014/main" id="{44D563C3-0A58-40B9-97F1-2E95925014EE}"/>
              </a:ext>
            </a:extLst>
          </p:cNvPr>
          <p:cNvSpPr txBox="1"/>
          <p:nvPr/>
        </p:nvSpPr>
        <p:spPr>
          <a:xfrm>
            <a:off x="2315580" y="1573655"/>
            <a:ext cx="2880320" cy="4339650"/>
          </a:xfrm>
          <a:prstGeom prst="rect">
            <a:avLst/>
          </a:prstGeom>
          <a:noFill/>
        </p:spPr>
        <p:txBody>
          <a:bodyPr wrap="square" rtlCol="0">
            <a:spAutoFit/>
          </a:bodyPr>
          <a:lstStyle/>
          <a:p>
            <a:r>
              <a:rPr lang="en-US" sz="1400" dirty="0">
                <a:latin typeface="Myriad Pro"/>
                <a:cs typeface="Myriad Pro"/>
              </a:rPr>
              <a:t>The FM Curriculum Framework incorporates </a:t>
            </a:r>
          </a:p>
          <a:p>
            <a:pPr marL="285750" indent="-285750">
              <a:buFont typeface="Arial" panose="020B0604020202020204" pitchFamily="34" charset="0"/>
              <a:buChar char="•"/>
            </a:pPr>
            <a:r>
              <a:rPr lang="en-US" sz="1400" dirty="0">
                <a:latin typeface="Myriad Pro"/>
                <a:cs typeface="Myriad Pro"/>
              </a:rPr>
              <a:t>the 4 principles of FM, </a:t>
            </a:r>
          </a:p>
          <a:p>
            <a:pPr marL="285750" indent="-285750">
              <a:buFont typeface="Arial" panose="020B0604020202020204" pitchFamily="34" charset="0"/>
              <a:buChar char="•"/>
            </a:pPr>
            <a:r>
              <a:rPr lang="en-US" sz="1400" dirty="0">
                <a:latin typeface="Myriad Pro"/>
                <a:cs typeface="Myriad Pro"/>
              </a:rPr>
              <a:t>the CanMEDS-FM roles, </a:t>
            </a:r>
          </a:p>
          <a:p>
            <a:pPr marL="285750" indent="-285750">
              <a:buFont typeface="Arial" panose="020B0604020202020204" pitchFamily="34" charset="0"/>
              <a:buChar char="•"/>
            </a:pPr>
            <a:r>
              <a:rPr lang="en-US" sz="1400" dirty="0">
                <a:latin typeface="Myriad Pro"/>
                <a:cs typeface="Myriad Pro"/>
              </a:rPr>
              <a:t>the Triple C curriculum principles,</a:t>
            </a:r>
          </a:p>
          <a:p>
            <a:pPr marL="285750" indent="-285750">
              <a:buFont typeface="Arial" panose="020B0604020202020204" pitchFamily="34" charset="0"/>
              <a:buChar char="•"/>
            </a:pPr>
            <a:r>
              <a:rPr lang="en-US" sz="1400" dirty="0">
                <a:latin typeface="Myriad Pro"/>
                <a:cs typeface="Myriad Pro"/>
              </a:rPr>
              <a:t>the curriculum content domains,</a:t>
            </a:r>
          </a:p>
          <a:p>
            <a:pPr marL="285750" indent="-285750">
              <a:buFont typeface="Arial" panose="020B0604020202020204" pitchFamily="34" charset="0"/>
              <a:buChar char="•"/>
            </a:pPr>
            <a:r>
              <a:rPr lang="en-US" sz="1400" dirty="0">
                <a:latin typeface="Myriad Pro"/>
                <a:cs typeface="Myriad Pro"/>
              </a:rPr>
              <a:t>and the pedagogic strategies, </a:t>
            </a:r>
          </a:p>
          <a:p>
            <a:endParaRPr lang="en-US" sz="1400" dirty="0">
              <a:latin typeface="Myriad Pro"/>
              <a:cs typeface="Myriad Pro"/>
            </a:endParaRPr>
          </a:p>
          <a:p>
            <a:endParaRPr lang="en-US" sz="1400" dirty="0">
              <a:latin typeface="Myriad Pro"/>
              <a:cs typeface="Myriad Pro"/>
            </a:endParaRPr>
          </a:p>
          <a:p>
            <a:endParaRPr lang="en-US" sz="1400" dirty="0">
              <a:latin typeface="Myriad Pro"/>
              <a:cs typeface="Myriad Pro"/>
            </a:endParaRPr>
          </a:p>
          <a:p>
            <a:r>
              <a:rPr lang="en-US" sz="1400" dirty="0">
                <a:latin typeface="Myriad Pro"/>
                <a:cs typeface="Myriad Pro"/>
              </a:rPr>
              <a:t>…all of which support the development of attitudes, knowledge, and skills in postgraduate FM training programs”  (MacDonald et al 2012)</a:t>
            </a:r>
          </a:p>
          <a:p>
            <a:endParaRPr lang="en-US" dirty="0"/>
          </a:p>
        </p:txBody>
      </p:sp>
      <p:sp>
        <p:nvSpPr>
          <p:cNvPr id="3" name="Rectangle 2">
            <a:extLst>
              <a:ext uri="{FF2B5EF4-FFF2-40B4-BE49-F238E27FC236}">
                <a16:creationId xmlns="" xmlns:a16="http://schemas.microsoft.com/office/drawing/2014/main" id="{0083F0B8-05C0-41FC-8064-04570C6CE492}"/>
              </a:ext>
            </a:extLst>
          </p:cNvPr>
          <p:cNvSpPr/>
          <p:nvPr/>
        </p:nvSpPr>
        <p:spPr>
          <a:xfrm>
            <a:off x="5765800" y="3543300"/>
            <a:ext cx="1098550" cy="368300"/>
          </a:xfrm>
          <a:prstGeom prst="rect">
            <a:avLst/>
          </a:prstGeom>
          <a:solidFill>
            <a:srgbClr val="E2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21444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rPr>
              <a:t>Introductory data</a:t>
            </a:r>
          </a:p>
        </p:txBody>
      </p:sp>
      <p:sp>
        <p:nvSpPr>
          <p:cNvPr id="3" name="Content Placeholder 2"/>
          <p:cNvSpPr>
            <a:spLocks noGrp="1"/>
          </p:cNvSpPr>
          <p:nvPr>
            <p:ph idx="1"/>
          </p:nvPr>
        </p:nvSpPr>
        <p:spPr>
          <a:xfrm>
            <a:off x="380011" y="1845734"/>
            <a:ext cx="11174680" cy="4023360"/>
          </a:xfrm>
        </p:spPr>
        <p:txBody>
          <a:bodyPr>
            <a:normAutofit fontScale="92500" lnSpcReduction="20000"/>
          </a:bodyPr>
          <a:lstStyle/>
          <a:p>
            <a:pPr algn="jus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 Leading roles in scientific events improve academic and professional growth</a:t>
            </a:r>
          </a:p>
          <a:p>
            <a:pPr algn="just">
              <a:buFont typeface="Arial" panose="020B0604020202020204" pitchFamily="34" charset="0"/>
              <a:buChar char="•"/>
            </a:pPr>
            <a:endParaRPr lang="en-US" sz="1000" dirty="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 In Canada the number of women in medical education increased almost 500% over the past 50 years (OMA, 2016)</a:t>
            </a:r>
          </a:p>
          <a:p>
            <a:pPr algn="just">
              <a:buFont typeface="Arial" panose="020B0604020202020204" pitchFamily="34" charset="0"/>
              <a:buChar char="•"/>
            </a:pPr>
            <a:endParaRPr lang="en-US" sz="1100" dirty="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 This growth is similar across provinces and territories (OMA, 2016)</a:t>
            </a:r>
          </a:p>
          <a:p>
            <a:pPr algn="just">
              <a:buFont typeface="Arial" panose="020B0604020202020204" pitchFamily="34" charset="0"/>
              <a:buChar char="•"/>
            </a:pPr>
            <a:endParaRPr lang="en-US" sz="1000" dirty="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 Women still encounter barriers to their professional and academic advancement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373" y="85436"/>
            <a:ext cx="1416627" cy="1416627"/>
          </a:xfrm>
          <a:prstGeom prst="rect">
            <a:avLst/>
          </a:prstGeom>
        </p:spPr>
      </p:pic>
    </p:spTree>
    <p:extLst>
      <p:ext uri="{BB962C8B-B14F-4D97-AF65-F5344CB8AC3E}">
        <p14:creationId xmlns:p14="http://schemas.microsoft.com/office/powerpoint/2010/main" val="63999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EB2B51-E70D-4CEC-A9B6-6A87AC4856B0}"/>
              </a:ext>
            </a:extLst>
          </p:cNvPr>
          <p:cNvSpPr>
            <a:spLocks noGrp="1"/>
          </p:cNvSpPr>
          <p:nvPr>
            <p:ph type="title"/>
          </p:nvPr>
        </p:nvSpPr>
        <p:spPr>
          <a:xfrm>
            <a:off x="1991544" y="539253"/>
            <a:ext cx="7774632" cy="864096"/>
          </a:xfrm>
        </p:spPr>
        <p:txBody>
          <a:bodyPr>
            <a:normAutofit fontScale="90000"/>
          </a:bodyPr>
          <a:lstStyle/>
          <a:p>
            <a:r>
              <a:rPr lang="en-CA" dirty="0"/>
              <a:t> </a:t>
            </a:r>
            <a:r>
              <a:rPr lang="en-CA" sz="3600" dirty="0"/>
              <a:t>Sample of mapping for one event (conference), showing each of the sessions in the top row.</a:t>
            </a:r>
            <a:endParaRPr lang="en-US" dirty="0"/>
          </a:p>
        </p:txBody>
      </p:sp>
      <p:pic>
        <p:nvPicPr>
          <p:cNvPr id="4" name="Content Placeholder 3">
            <a:extLst>
              <a:ext uri="{FF2B5EF4-FFF2-40B4-BE49-F238E27FC236}">
                <a16:creationId xmlns="" xmlns:a16="http://schemas.microsoft.com/office/drawing/2014/main" id="{29002C02-D73F-4EBF-BD0C-4B40004DB7FF}"/>
              </a:ext>
            </a:extLst>
          </p:cNvPr>
          <p:cNvPicPr>
            <a:picLocks noGrp="1" noChangeAspect="1"/>
          </p:cNvPicPr>
          <p:nvPr>
            <p:ph idx="1"/>
          </p:nvPr>
        </p:nvPicPr>
        <p:blipFill>
          <a:blip r:embed="rId3"/>
          <a:stretch>
            <a:fillRect/>
          </a:stretch>
        </p:blipFill>
        <p:spPr>
          <a:xfrm>
            <a:off x="2340577" y="1628801"/>
            <a:ext cx="7510847" cy="4275277"/>
          </a:xfrm>
          <a:prstGeom prst="rect">
            <a:avLst/>
          </a:prstGeom>
        </p:spPr>
      </p:pic>
      <p:sp>
        <p:nvSpPr>
          <p:cNvPr id="3" name="Rectangle: Rounded Corners 2">
            <a:extLst>
              <a:ext uri="{FF2B5EF4-FFF2-40B4-BE49-F238E27FC236}">
                <a16:creationId xmlns="" xmlns:a16="http://schemas.microsoft.com/office/drawing/2014/main" id="{EE6203EC-0866-4013-98C1-BCA4AAD49A24}"/>
              </a:ext>
            </a:extLst>
          </p:cNvPr>
          <p:cNvSpPr/>
          <p:nvPr/>
        </p:nvSpPr>
        <p:spPr bwMode="auto">
          <a:xfrm>
            <a:off x="4295800" y="5411860"/>
            <a:ext cx="2232248" cy="612296"/>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a:latin typeface="Times" pitchFamily="-110" charset="0"/>
            </a:endParaRPr>
          </a:p>
        </p:txBody>
      </p:sp>
      <p:sp>
        <p:nvSpPr>
          <p:cNvPr id="6" name="Rectangle: Rounded Corners 5">
            <a:extLst>
              <a:ext uri="{FF2B5EF4-FFF2-40B4-BE49-F238E27FC236}">
                <a16:creationId xmlns="" xmlns:a16="http://schemas.microsoft.com/office/drawing/2014/main" id="{4E76E69C-6FB9-4E2F-93A1-E276BE8B9327}"/>
              </a:ext>
            </a:extLst>
          </p:cNvPr>
          <p:cNvSpPr/>
          <p:nvPr/>
        </p:nvSpPr>
        <p:spPr bwMode="auto">
          <a:xfrm>
            <a:off x="5669456" y="1618264"/>
            <a:ext cx="4096720" cy="1018648"/>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a:latin typeface="Times" pitchFamily="-110" charset="0"/>
            </a:endParaRPr>
          </a:p>
        </p:txBody>
      </p:sp>
      <p:sp>
        <p:nvSpPr>
          <p:cNvPr id="5" name="Rectangle 4">
            <a:extLst>
              <a:ext uri="{FF2B5EF4-FFF2-40B4-BE49-F238E27FC236}">
                <a16:creationId xmlns="" xmlns:a16="http://schemas.microsoft.com/office/drawing/2014/main" id="{BE14EDA7-D0A2-4E85-B76D-E5882766A238}"/>
              </a:ext>
            </a:extLst>
          </p:cNvPr>
          <p:cNvSpPr/>
          <p:nvPr/>
        </p:nvSpPr>
        <p:spPr bwMode="auto">
          <a:xfrm>
            <a:off x="2567608" y="2564904"/>
            <a:ext cx="3240360" cy="30243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CA" sz="2400">
              <a:latin typeface="Times" pitchFamily="-110" charset="0"/>
            </a:endParaRPr>
          </a:p>
        </p:txBody>
      </p:sp>
      <p:sp>
        <p:nvSpPr>
          <p:cNvPr id="7" name="Rectangle 6">
            <a:extLst>
              <a:ext uri="{FF2B5EF4-FFF2-40B4-BE49-F238E27FC236}">
                <a16:creationId xmlns="" xmlns:a16="http://schemas.microsoft.com/office/drawing/2014/main" id="{F0B8EB1B-6F60-4D15-920C-1E48C29D9576}"/>
              </a:ext>
            </a:extLst>
          </p:cNvPr>
          <p:cNvSpPr/>
          <p:nvPr/>
        </p:nvSpPr>
        <p:spPr bwMode="auto">
          <a:xfrm>
            <a:off x="5584209" y="1618264"/>
            <a:ext cx="4267214" cy="11626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CA" sz="2400">
              <a:latin typeface="Times" pitchFamily="-110" charset="0"/>
            </a:endParaRPr>
          </a:p>
        </p:txBody>
      </p:sp>
      <p:sp>
        <p:nvSpPr>
          <p:cNvPr id="9" name="Rectangle 8">
            <a:extLst>
              <a:ext uri="{FF2B5EF4-FFF2-40B4-BE49-F238E27FC236}">
                <a16:creationId xmlns="" xmlns:a16="http://schemas.microsoft.com/office/drawing/2014/main" id="{86644CA6-9D9A-4C53-A1E0-A76E7FC237DF}"/>
              </a:ext>
            </a:extLst>
          </p:cNvPr>
          <p:cNvSpPr/>
          <p:nvPr/>
        </p:nvSpPr>
        <p:spPr bwMode="auto">
          <a:xfrm>
            <a:off x="3365566" y="5483868"/>
            <a:ext cx="4746658" cy="8724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CA" sz="2400">
              <a:latin typeface="Times" pitchFamily="-110" charset="0"/>
            </a:endParaRPr>
          </a:p>
        </p:txBody>
      </p:sp>
      <p:sp>
        <p:nvSpPr>
          <p:cNvPr id="8" name="Rectangle 7">
            <a:extLst>
              <a:ext uri="{FF2B5EF4-FFF2-40B4-BE49-F238E27FC236}">
                <a16:creationId xmlns="" xmlns:a16="http://schemas.microsoft.com/office/drawing/2014/main" id="{A8C6F18C-E59D-49B4-93FE-5F9D759A1BA2}"/>
              </a:ext>
            </a:extLst>
          </p:cNvPr>
          <p:cNvSpPr/>
          <p:nvPr/>
        </p:nvSpPr>
        <p:spPr bwMode="auto">
          <a:xfrm>
            <a:off x="5795269" y="2791465"/>
            <a:ext cx="4181967" cy="28475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CA" sz="2400">
              <a:latin typeface="Times" pitchFamily="-110" charset="0"/>
            </a:endParaRPr>
          </a:p>
        </p:txBody>
      </p:sp>
      <p:sp>
        <p:nvSpPr>
          <p:cNvPr id="10" name="Rectangle 9">
            <a:extLst>
              <a:ext uri="{FF2B5EF4-FFF2-40B4-BE49-F238E27FC236}">
                <a16:creationId xmlns="" xmlns:a16="http://schemas.microsoft.com/office/drawing/2014/main" id="{A67211A6-069D-4BA0-BF64-46595E3A8086}"/>
              </a:ext>
            </a:extLst>
          </p:cNvPr>
          <p:cNvSpPr/>
          <p:nvPr/>
        </p:nvSpPr>
        <p:spPr>
          <a:xfrm>
            <a:off x="6483350" y="3251200"/>
            <a:ext cx="3368073"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89D14F9-19AB-4B02-8F3D-D26D5171EE6F}"/>
              </a:ext>
            </a:extLst>
          </p:cNvPr>
          <p:cNvSpPr/>
          <p:nvPr/>
        </p:nvSpPr>
        <p:spPr>
          <a:xfrm>
            <a:off x="5807968" y="3251200"/>
            <a:ext cx="675381"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 xmlns:a16="http://schemas.microsoft.com/office/drawing/2014/main" id="{5F8DB3EF-B72D-4545-9F67-59D940BEE4D0}"/>
              </a:ext>
            </a:extLst>
          </p:cNvPr>
          <p:cNvSpPr/>
          <p:nvPr/>
        </p:nvSpPr>
        <p:spPr>
          <a:xfrm>
            <a:off x="7150101" y="5026668"/>
            <a:ext cx="2616076"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 xmlns:a16="http://schemas.microsoft.com/office/drawing/2014/main" id="{E7B61228-CCC2-45F6-AFF2-5A4BA392382B}"/>
              </a:ext>
            </a:extLst>
          </p:cNvPr>
          <p:cNvSpPr/>
          <p:nvPr/>
        </p:nvSpPr>
        <p:spPr>
          <a:xfrm>
            <a:off x="6474720" y="4812864"/>
            <a:ext cx="675381"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 xmlns:a16="http://schemas.microsoft.com/office/drawing/2014/main" id="{2C08411E-364E-4C22-BCCE-0E053DD27D1A}"/>
              </a:ext>
            </a:extLst>
          </p:cNvPr>
          <p:cNvSpPr/>
          <p:nvPr/>
        </p:nvSpPr>
        <p:spPr>
          <a:xfrm>
            <a:off x="5797304" y="4839740"/>
            <a:ext cx="675381" cy="186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1890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8" grpId="0" animBg="1"/>
      <p:bldP spid="10" grpId="0" animBg="1"/>
      <p:bldP spid="12" grpId="0" animBg="1"/>
      <p:bldP spid="13"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75BC5D-75AE-4F38-B15F-7BC1965B2287}"/>
              </a:ext>
            </a:extLst>
          </p:cNvPr>
          <p:cNvSpPr>
            <a:spLocks noGrp="1"/>
          </p:cNvSpPr>
          <p:nvPr>
            <p:ph type="title"/>
          </p:nvPr>
        </p:nvSpPr>
        <p:spPr>
          <a:xfrm>
            <a:off x="1847528" y="566924"/>
            <a:ext cx="7774632" cy="864096"/>
          </a:xfrm>
        </p:spPr>
        <p:txBody>
          <a:bodyPr>
            <a:noAutofit/>
          </a:bodyPr>
          <a:lstStyle/>
          <a:p>
            <a:r>
              <a:rPr lang="fr-CA" sz="4000" dirty="0" err="1"/>
              <a:t>Combined</a:t>
            </a:r>
            <a:r>
              <a:rPr lang="fr-CA" sz="4000" dirty="0"/>
              <a:t> Data of all the </a:t>
            </a:r>
            <a:r>
              <a:rPr lang="fr-CA" sz="4000" dirty="0" err="1"/>
              <a:t>Conferences</a:t>
            </a:r>
            <a:r>
              <a:rPr lang="fr-CA" sz="4000" dirty="0"/>
              <a:t/>
            </a:r>
            <a:br>
              <a:rPr lang="fr-CA" sz="4000" dirty="0"/>
            </a:br>
            <a:r>
              <a:rPr lang="fr-CA" sz="4000" dirty="0"/>
              <a:t>and </a:t>
            </a:r>
            <a:r>
              <a:rPr lang="fr-CA" sz="4000" dirty="0" err="1"/>
              <a:t>excerpt</a:t>
            </a:r>
            <a:r>
              <a:rPr lang="fr-CA" sz="4000" dirty="0"/>
              <a:t> of « Care of </a:t>
            </a:r>
            <a:r>
              <a:rPr lang="fr-CA" sz="4000" dirty="0" err="1"/>
              <a:t>Adults</a:t>
            </a:r>
            <a:r>
              <a:rPr lang="fr-CA" sz="4000" dirty="0"/>
              <a:t> »</a:t>
            </a:r>
            <a:endParaRPr lang="en-US" sz="4000" dirty="0"/>
          </a:p>
        </p:txBody>
      </p:sp>
      <p:pic>
        <p:nvPicPr>
          <p:cNvPr id="3" name="Picture 2">
            <a:extLst>
              <a:ext uri="{FF2B5EF4-FFF2-40B4-BE49-F238E27FC236}">
                <a16:creationId xmlns="" xmlns:a16="http://schemas.microsoft.com/office/drawing/2014/main" id="{813C0E79-F8BB-443B-8EFD-7311A8054204}"/>
              </a:ext>
            </a:extLst>
          </p:cNvPr>
          <p:cNvPicPr>
            <a:picLocks noChangeAspect="1"/>
          </p:cNvPicPr>
          <p:nvPr/>
        </p:nvPicPr>
        <p:blipFill>
          <a:blip r:embed="rId2"/>
          <a:stretch>
            <a:fillRect/>
          </a:stretch>
        </p:blipFill>
        <p:spPr>
          <a:xfrm>
            <a:off x="1606548" y="1862890"/>
            <a:ext cx="8856984" cy="3294124"/>
          </a:xfrm>
          <a:prstGeom prst="rect">
            <a:avLst/>
          </a:prstGeom>
        </p:spPr>
      </p:pic>
      <p:pic>
        <p:nvPicPr>
          <p:cNvPr id="4" name="Picture 3">
            <a:extLst>
              <a:ext uri="{FF2B5EF4-FFF2-40B4-BE49-F238E27FC236}">
                <a16:creationId xmlns="" xmlns:a16="http://schemas.microsoft.com/office/drawing/2014/main" id="{74939D89-CB69-4539-82EE-FE293BC6A954}"/>
              </a:ext>
            </a:extLst>
          </p:cNvPr>
          <p:cNvPicPr>
            <a:picLocks noChangeAspect="1"/>
          </p:cNvPicPr>
          <p:nvPr/>
        </p:nvPicPr>
        <p:blipFill>
          <a:blip r:embed="rId3"/>
          <a:stretch>
            <a:fillRect/>
          </a:stretch>
        </p:blipFill>
        <p:spPr>
          <a:xfrm>
            <a:off x="1671270" y="2871002"/>
            <a:ext cx="8792262" cy="3315532"/>
          </a:xfrm>
          <a:prstGeom prst="rect">
            <a:avLst/>
          </a:prstGeom>
        </p:spPr>
      </p:pic>
      <p:sp>
        <p:nvSpPr>
          <p:cNvPr id="5" name="Rectangle 4">
            <a:extLst>
              <a:ext uri="{FF2B5EF4-FFF2-40B4-BE49-F238E27FC236}">
                <a16:creationId xmlns="" xmlns:a16="http://schemas.microsoft.com/office/drawing/2014/main" id="{B5C5D788-A2CF-4906-B78D-9CD545B17C73}"/>
              </a:ext>
            </a:extLst>
          </p:cNvPr>
          <p:cNvSpPr/>
          <p:nvPr/>
        </p:nvSpPr>
        <p:spPr>
          <a:xfrm>
            <a:off x="1733502" y="4184650"/>
            <a:ext cx="8794752" cy="15240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906FCEEC-921A-430E-9605-EFA2ADCEAE3E}"/>
              </a:ext>
            </a:extLst>
          </p:cNvPr>
          <p:cNvSpPr/>
          <p:nvPr/>
        </p:nvSpPr>
        <p:spPr>
          <a:xfrm>
            <a:off x="1739806" y="5345162"/>
            <a:ext cx="8794752" cy="15240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 xmlns:a16="http://schemas.microsoft.com/office/drawing/2014/main" id="{94CFF033-F245-4649-956A-B3ADEFEF6CD9}"/>
              </a:ext>
            </a:extLst>
          </p:cNvPr>
          <p:cNvSpPr/>
          <p:nvPr/>
        </p:nvSpPr>
        <p:spPr>
          <a:xfrm>
            <a:off x="1725978" y="3879850"/>
            <a:ext cx="8794752" cy="1524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 xmlns:a16="http://schemas.microsoft.com/office/drawing/2014/main" id="{1D6537A8-B67E-4254-970B-E08AB59A4CEF}"/>
              </a:ext>
            </a:extLst>
          </p:cNvPr>
          <p:cNvSpPr/>
          <p:nvPr/>
        </p:nvSpPr>
        <p:spPr>
          <a:xfrm>
            <a:off x="1733502" y="4887962"/>
            <a:ext cx="8794752" cy="1524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401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77763B-7E13-423C-A75B-2F30B3D9686F}"/>
              </a:ext>
            </a:extLst>
          </p:cNvPr>
          <p:cNvSpPr>
            <a:spLocks noGrp="1"/>
          </p:cNvSpPr>
          <p:nvPr>
            <p:ph type="title"/>
          </p:nvPr>
        </p:nvSpPr>
        <p:spPr>
          <a:xfrm>
            <a:off x="1936750" y="692696"/>
            <a:ext cx="8407722" cy="864096"/>
          </a:xfrm>
        </p:spPr>
        <p:txBody>
          <a:bodyPr>
            <a:normAutofit fontScale="90000"/>
          </a:bodyPr>
          <a:lstStyle/>
          <a:p>
            <a:r>
              <a:rPr lang="fr-CA" sz="4000" dirty="0" err="1"/>
              <a:t>Using</a:t>
            </a:r>
            <a:r>
              <a:rPr lang="fr-CA" sz="4000" dirty="0"/>
              <a:t> the </a:t>
            </a:r>
            <a:r>
              <a:rPr lang="fr-CA" sz="4000" dirty="0" err="1"/>
              <a:t>map</a:t>
            </a:r>
            <a:r>
              <a:rPr lang="fr-CA" sz="4000" dirty="0"/>
              <a:t> to look at one </a:t>
            </a:r>
            <a:r>
              <a:rPr lang="fr-CA" sz="4000" dirty="0" err="1"/>
              <a:t>recurring</a:t>
            </a:r>
            <a:r>
              <a:rPr lang="fr-CA" sz="4000" dirty="0"/>
              <a:t> </a:t>
            </a:r>
            <a:r>
              <a:rPr lang="fr-CA" sz="4000" dirty="0" err="1"/>
              <a:t>theme</a:t>
            </a:r>
            <a:r>
              <a:rPr lang="fr-CA" sz="4000" dirty="0"/>
              <a:t>: « </a:t>
            </a:r>
            <a:r>
              <a:rPr lang="fr-CA" sz="4000" dirty="0" err="1"/>
              <a:t>Annual</a:t>
            </a:r>
            <a:r>
              <a:rPr lang="fr-CA" sz="4000" dirty="0"/>
              <a:t> </a:t>
            </a:r>
            <a:r>
              <a:rPr lang="fr-CA" sz="4000" dirty="0" err="1"/>
              <a:t>Refresher</a:t>
            </a:r>
            <a:r>
              <a:rPr lang="fr-CA" sz="4000" dirty="0"/>
              <a:t> 2015-2017 »</a:t>
            </a:r>
            <a:r>
              <a:rPr lang="fr-CA" dirty="0"/>
              <a:t/>
            </a:r>
            <a:br>
              <a:rPr lang="fr-CA" dirty="0"/>
            </a:br>
            <a:r>
              <a:rPr lang="fr-CA" sz="3600" dirty="0" err="1">
                <a:solidFill>
                  <a:schemeClr val="tx1"/>
                </a:solidFill>
              </a:rPr>
              <a:t>Summary</a:t>
            </a:r>
            <a:r>
              <a:rPr lang="fr-CA" sz="3600" dirty="0">
                <a:solidFill>
                  <a:schemeClr val="tx1"/>
                </a:solidFill>
              </a:rPr>
              <a:t> slide</a:t>
            </a:r>
            <a:endParaRPr lang="en-US" dirty="0">
              <a:solidFill>
                <a:schemeClr val="tx1"/>
              </a:solidFill>
            </a:endParaRPr>
          </a:p>
        </p:txBody>
      </p:sp>
      <p:pic>
        <p:nvPicPr>
          <p:cNvPr id="5" name="Picture 4">
            <a:extLst>
              <a:ext uri="{FF2B5EF4-FFF2-40B4-BE49-F238E27FC236}">
                <a16:creationId xmlns="" xmlns:a16="http://schemas.microsoft.com/office/drawing/2014/main" id="{CBBA4732-68E5-45D6-AA78-1F20D9A668A6}"/>
              </a:ext>
            </a:extLst>
          </p:cNvPr>
          <p:cNvPicPr>
            <a:picLocks noChangeAspect="1"/>
          </p:cNvPicPr>
          <p:nvPr/>
        </p:nvPicPr>
        <p:blipFill>
          <a:blip r:embed="rId3"/>
          <a:stretch>
            <a:fillRect/>
          </a:stretch>
        </p:blipFill>
        <p:spPr>
          <a:xfrm>
            <a:off x="3257006" y="1912355"/>
            <a:ext cx="5503817" cy="4288689"/>
          </a:xfrm>
          <a:prstGeom prst="rect">
            <a:avLst/>
          </a:prstGeom>
        </p:spPr>
      </p:pic>
      <p:sp>
        <p:nvSpPr>
          <p:cNvPr id="4" name="Rectangle 3">
            <a:extLst>
              <a:ext uri="{FF2B5EF4-FFF2-40B4-BE49-F238E27FC236}">
                <a16:creationId xmlns="" xmlns:a16="http://schemas.microsoft.com/office/drawing/2014/main" id="{5EFFE331-D294-4F09-8950-102291FAFEAA}"/>
              </a:ext>
            </a:extLst>
          </p:cNvPr>
          <p:cNvSpPr/>
          <p:nvPr/>
        </p:nvSpPr>
        <p:spPr>
          <a:xfrm>
            <a:off x="3435349" y="5522962"/>
            <a:ext cx="5264151" cy="325388"/>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 xmlns:a16="http://schemas.microsoft.com/office/drawing/2014/main" id="{6F079EF9-49B2-440D-A8C1-D06CCE182044}"/>
              </a:ext>
            </a:extLst>
          </p:cNvPr>
          <p:cNvSpPr/>
          <p:nvPr/>
        </p:nvSpPr>
        <p:spPr>
          <a:xfrm>
            <a:off x="3435349" y="3869374"/>
            <a:ext cx="5264151" cy="429576"/>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0464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77763B-7E13-423C-A75B-2F30B3D9686F}"/>
              </a:ext>
            </a:extLst>
          </p:cNvPr>
          <p:cNvSpPr>
            <a:spLocks noGrp="1"/>
          </p:cNvSpPr>
          <p:nvPr>
            <p:ph type="title"/>
          </p:nvPr>
        </p:nvSpPr>
        <p:spPr>
          <a:xfrm>
            <a:off x="1875790" y="892993"/>
            <a:ext cx="2503066" cy="4536504"/>
          </a:xfrm>
        </p:spPr>
        <p:txBody>
          <a:bodyPr>
            <a:noAutofit/>
          </a:bodyPr>
          <a:lstStyle/>
          <a:p>
            <a:r>
              <a:rPr lang="fr-CA" sz="4000" dirty="0" err="1"/>
              <a:t>Using</a:t>
            </a:r>
            <a:r>
              <a:rPr lang="fr-CA" sz="4000" dirty="0"/>
              <a:t> the </a:t>
            </a:r>
            <a:r>
              <a:rPr lang="fr-CA" sz="4000" dirty="0" err="1"/>
              <a:t>map</a:t>
            </a:r>
            <a:r>
              <a:rPr lang="fr-CA" sz="4000" dirty="0"/>
              <a:t> to look at one </a:t>
            </a:r>
            <a:r>
              <a:rPr lang="fr-CA" sz="4000" dirty="0" err="1"/>
              <a:t>recurring</a:t>
            </a:r>
            <a:r>
              <a:rPr lang="fr-CA" sz="4000" dirty="0"/>
              <a:t> </a:t>
            </a:r>
            <a:r>
              <a:rPr lang="fr-CA" sz="4000" dirty="0" err="1"/>
              <a:t>theme</a:t>
            </a:r>
            <a:r>
              <a:rPr lang="fr-CA" sz="4000" dirty="0"/>
              <a:t>: </a:t>
            </a:r>
            <a:r>
              <a:rPr lang="fr-CA" sz="4000" dirty="0" err="1"/>
              <a:t>Annual</a:t>
            </a:r>
            <a:r>
              <a:rPr lang="fr-CA" sz="4000" dirty="0"/>
              <a:t> </a:t>
            </a:r>
            <a:r>
              <a:rPr lang="fr-CA" sz="4000" dirty="0" err="1"/>
              <a:t>Refresher</a:t>
            </a:r>
            <a:r>
              <a:rPr lang="fr-CA" sz="4000" dirty="0"/>
              <a:t> 2015-2017</a:t>
            </a:r>
            <a:br>
              <a:rPr lang="fr-CA" sz="4000" dirty="0"/>
            </a:br>
            <a:r>
              <a:rPr lang="fr-CA" sz="4000" dirty="0" err="1">
                <a:solidFill>
                  <a:schemeClr val="tx1"/>
                </a:solidFill>
              </a:rPr>
              <a:t>Detail</a:t>
            </a:r>
            <a:r>
              <a:rPr lang="fr-CA" sz="4000" dirty="0">
                <a:solidFill>
                  <a:schemeClr val="tx1"/>
                </a:solidFill>
              </a:rPr>
              <a:t> slide</a:t>
            </a:r>
            <a:endParaRPr lang="en-US" sz="4000" dirty="0">
              <a:solidFill>
                <a:schemeClr val="tx1"/>
              </a:solidFill>
            </a:endParaRPr>
          </a:p>
        </p:txBody>
      </p:sp>
      <p:pic>
        <p:nvPicPr>
          <p:cNvPr id="3" name="Picture 2">
            <a:extLst>
              <a:ext uri="{FF2B5EF4-FFF2-40B4-BE49-F238E27FC236}">
                <a16:creationId xmlns="" xmlns:a16="http://schemas.microsoft.com/office/drawing/2014/main" id="{C75FED01-FCA1-495F-A70F-E553FE1E6814}"/>
              </a:ext>
            </a:extLst>
          </p:cNvPr>
          <p:cNvPicPr>
            <a:picLocks noChangeAspect="1"/>
          </p:cNvPicPr>
          <p:nvPr/>
        </p:nvPicPr>
        <p:blipFill>
          <a:blip r:embed="rId3"/>
          <a:stretch>
            <a:fillRect/>
          </a:stretch>
        </p:blipFill>
        <p:spPr>
          <a:xfrm>
            <a:off x="5303913" y="404664"/>
            <a:ext cx="4402701" cy="5338168"/>
          </a:xfrm>
          <a:prstGeom prst="rect">
            <a:avLst/>
          </a:prstGeom>
        </p:spPr>
      </p:pic>
      <p:sp>
        <p:nvSpPr>
          <p:cNvPr id="4" name="Rectangle 3">
            <a:extLst>
              <a:ext uri="{FF2B5EF4-FFF2-40B4-BE49-F238E27FC236}">
                <a16:creationId xmlns="" xmlns:a16="http://schemas.microsoft.com/office/drawing/2014/main" id="{E8D3DA19-C82F-4F15-8AC0-D5A3ACFFCF99}"/>
              </a:ext>
            </a:extLst>
          </p:cNvPr>
          <p:cNvSpPr/>
          <p:nvPr/>
        </p:nvSpPr>
        <p:spPr>
          <a:xfrm>
            <a:off x="5303912" y="2835856"/>
            <a:ext cx="4494138" cy="847144"/>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 xmlns:a16="http://schemas.microsoft.com/office/drawing/2014/main" id="{E152C81D-207F-44BB-9AE3-C8CE62A8A468}"/>
              </a:ext>
            </a:extLst>
          </p:cNvPr>
          <p:cNvSpPr/>
          <p:nvPr/>
        </p:nvSpPr>
        <p:spPr>
          <a:xfrm>
            <a:off x="5303912" y="4197350"/>
            <a:ext cx="4552949" cy="3238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083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77763B-7E13-423C-A75B-2F30B3D9686F}"/>
              </a:ext>
            </a:extLst>
          </p:cNvPr>
          <p:cNvSpPr>
            <a:spLocks noGrp="1"/>
          </p:cNvSpPr>
          <p:nvPr>
            <p:ph type="title"/>
          </p:nvPr>
        </p:nvSpPr>
        <p:spPr>
          <a:xfrm>
            <a:off x="1936750" y="692696"/>
            <a:ext cx="2503066" cy="4896544"/>
          </a:xfrm>
        </p:spPr>
        <p:txBody>
          <a:bodyPr/>
          <a:lstStyle/>
          <a:p>
            <a:r>
              <a:rPr lang="fr-CA" sz="2800" dirty="0" err="1"/>
              <a:t>Using</a:t>
            </a:r>
            <a:r>
              <a:rPr lang="fr-CA" sz="2800" dirty="0"/>
              <a:t> the </a:t>
            </a:r>
            <a:r>
              <a:rPr lang="fr-CA" sz="2800" dirty="0" err="1"/>
              <a:t>map</a:t>
            </a:r>
            <a:r>
              <a:rPr lang="fr-CA" sz="2800" dirty="0"/>
              <a:t> to look at </a:t>
            </a:r>
            <a:r>
              <a:rPr lang="fr-CA" sz="2800" dirty="0">
                <a:solidFill>
                  <a:schemeClr val="tx1"/>
                </a:solidFill>
              </a:rPr>
              <a:t>FM </a:t>
            </a:r>
            <a:r>
              <a:rPr lang="fr-CA" sz="2800" dirty="0" err="1">
                <a:solidFill>
                  <a:schemeClr val="tx1"/>
                </a:solidFill>
              </a:rPr>
              <a:t>CanMeds</a:t>
            </a:r>
            <a:r>
              <a:rPr lang="fr-CA" sz="2800" dirty="0">
                <a:solidFill>
                  <a:schemeClr val="tx1"/>
                </a:solidFill>
              </a:rPr>
              <a:t> </a:t>
            </a:r>
            <a:r>
              <a:rPr lang="fr-CA" sz="2800" dirty="0" err="1"/>
              <a:t>roles</a:t>
            </a:r>
            <a:r>
              <a:rPr lang="fr-CA" sz="2800" dirty="0"/>
              <a:t> </a:t>
            </a:r>
            <a:r>
              <a:rPr lang="fr-CA" sz="2800" dirty="0" err="1"/>
              <a:t>within</a:t>
            </a:r>
            <a:r>
              <a:rPr lang="fr-CA" sz="2800" dirty="0"/>
              <a:t> one </a:t>
            </a:r>
            <a:r>
              <a:rPr lang="fr-CA" sz="2800" dirty="0" err="1"/>
              <a:t>recurring</a:t>
            </a:r>
            <a:r>
              <a:rPr lang="fr-CA" sz="2800" dirty="0"/>
              <a:t> </a:t>
            </a:r>
            <a:r>
              <a:rPr lang="fr-CA" sz="2800" dirty="0" err="1"/>
              <a:t>theme</a:t>
            </a:r>
            <a:r>
              <a:rPr lang="fr-CA" sz="2800" dirty="0"/>
              <a:t>: « </a:t>
            </a:r>
            <a:r>
              <a:rPr lang="fr-CA" sz="2800" dirty="0" err="1"/>
              <a:t>Annual</a:t>
            </a:r>
            <a:r>
              <a:rPr lang="fr-CA" sz="2800" dirty="0"/>
              <a:t> </a:t>
            </a:r>
            <a:r>
              <a:rPr lang="fr-CA" sz="2800" dirty="0" err="1"/>
              <a:t>Refresher</a:t>
            </a:r>
            <a:r>
              <a:rPr lang="fr-CA" sz="2800" dirty="0"/>
              <a:t> 2015-2017 »</a:t>
            </a:r>
            <a:r>
              <a:rPr lang="fr-CA" dirty="0"/>
              <a:t/>
            </a:r>
            <a:br>
              <a:rPr lang="fr-CA" dirty="0"/>
            </a:br>
            <a:endParaRPr lang="en-US" dirty="0">
              <a:solidFill>
                <a:schemeClr val="tx1"/>
              </a:solidFill>
            </a:endParaRPr>
          </a:p>
        </p:txBody>
      </p:sp>
      <p:pic>
        <p:nvPicPr>
          <p:cNvPr id="4" name="Picture 3">
            <a:extLst>
              <a:ext uri="{FF2B5EF4-FFF2-40B4-BE49-F238E27FC236}">
                <a16:creationId xmlns="" xmlns:a16="http://schemas.microsoft.com/office/drawing/2014/main" id="{04495A8D-0EEE-4FDE-87B3-39DC842D4403}"/>
              </a:ext>
            </a:extLst>
          </p:cNvPr>
          <p:cNvPicPr>
            <a:picLocks noChangeAspect="1"/>
          </p:cNvPicPr>
          <p:nvPr/>
        </p:nvPicPr>
        <p:blipFill>
          <a:blip r:embed="rId2"/>
          <a:stretch>
            <a:fillRect/>
          </a:stretch>
        </p:blipFill>
        <p:spPr>
          <a:xfrm>
            <a:off x="4516016" y="1945928"/>
            <a:ext cx="5797382" cy="3816424"/>
          </a:xfrm>
          <a:prstGeom prst="rect">
            <a:avLst/>
          </a:prstGeom>
        </p:spPr>
      </p:pic>
      <p:sp>
        <p:nvSpPr>
          <p:cNvPr id="5" name="Rectangle 4">
            <a:extLst>
              <a:ext uri="{FF2B5EF4-FFF2-40B4-BE49-F238E27FC236}">
                <a16:creationId xmlns="" xmlns:a16="http://schemas.microsoft.com/office/drawing/2014/main" id="{F46E17ED-2B82-4798-AC57-F3B9F000BF8D}"/>
              </a:ext>
            </a:extLst>
          </p:cNvPr>
          <p:cNvSpPr/>
          <p:nvPr/>
        </p:nvSpPr>
        <p:spPr>
          <a:xfrm>
            <a:off x="4516016" y="3346450"/>
            <a:ext cx="5739234" cy="3238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548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CFD908-3BE5-42C1-AEAA-7AF2CD04B9B5}"/>
              </a:ext>
            </a:extLst>
          </p:cNvPr>
          <p:cNvSpPr>
            <a:spLocks noGrp="1"/>
          </p:cNvSpPr>
          <p:nvPr>
            <p:ph type="title"/>
          </p:nvPr>
        </p:nvSpPr>
        <p:spPr/>
        <p:txBody>
          <a:bodyPr/>
          <a:lstStyle/>
          <a:p>
            <a:pPr algn="ctr"/>
            <a:r>
              <a:rPr lang="en-CA" dirty="0"/>
              <a:t>Thank you</a:t>
            </a:r>
          </a:p>
        </p:txBody>
      </p:sp>
      <p:graphicFrame>
        <p:nvGraphicFramePr>
          <p:cNvPr id="4" name="Content Placeholder 3">
            <a:extLst>
              <a:ext uri="{FF2B5EF4-FFF2-40B4-BE49-F238E27FC236}">
                <a16:creationId xmlns="" xmlns:a16="http://schemas.microsoft.com/office/drawing/2014/main" id="{D55FF222-AB69-423B-AA68-7D0261238BDF}"/>
              </a:ext>
            </a:extLst>
          </p:cNvPr>
          <p:cNvGraphicFramePr>
            <a:graphicFrameLocks noGrp="1"/>
          </p:cNvGraphicFramePr>
          <p:nvPr>
            <p:ph idx="1"/>
            <p:extLst>
              <p:ext uri="{D42A27DB-BD31-4B8C-83A1-F6EECF244321}">
                <p14:modId xmlns:p14="http://schemas.microsoft.com/office/powerpoint/2010/main" val="3931323399"/>
              </p:ext>
            </p:extLst>
          </p:nvPr>
        </p:nvGraphicFramePr>
        <p:xfrm>
          <a:off x="2063552" y="3500824"/>
          <a:ext cx="8496944" cy="1656368"/>
        </p:xfrm>
        <a:graphic>
          <a:graphicData uri="http://schemas.openxmlformats.org/drawingml/2006/table">
            <a:tbl>
              <a:tblPr firstRow="1" firstCol="1" bandRow="1">
                <a:tableStyleId>{5C22544A-7EE6-4342-B048-85BDC9FD1C3A}</a:tableStyleId>
              </a:tblPr>
              <a:tblGrid>
                <a:gridCol w="3096344">
                  <a:extLst>
                    <a:ext uri="{9D8B030D-6E8A-4147-A177-3AD203B41FA5}">
                      <a16:colId xmlns="" xmlns:a16="http://schemas.microsoft.com/office/drawing/2014/main" val="233299538"/>
                    </a:ext>
                  </a:extLst>
                </a:gridCol>
                <a:gridCol w="5400600">
                  <a:extLst>
                    <a:ext uri="{9D8B030D-6E8A-4147-A177-3AD203B41FA5}">
                      <a16:colId xmlns="" xmlns:a16="http://schemas.microsoft.com/office/drawing/2014/main" val="2950353020"/>
                    </a:ext>
                  </a:extLst>
                </a:gridCol>
              </a:tblGrid>
              <a:tr h="1656368">
                <a:tc>
                  <a:txBody>
                    <a:bodyPr/>
                    <a:lstStyle/>
                    <a:p>
                      <a:pPr>
                        <a:lnSpc>
                          <a:spcPts val="1265"/>
                        </a:lnSpc>
                        <a:spcAft>
                          <a:spcPts val="0"/>
                        </a:spcAft>
                      </a:pPr>
                      <a:endParaRPr lang="en-US" sz="1100" dirty="0">
                        <a:solidFill>
                          <a:srgbClr val="971B2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lumMod val="20000"/>
                        <a:lumOff val="80000"/>
                      </a:schemeClr>
                    </a:solidFill>
                  </a:tcPr>
                </a:tc>
                <a:tc>
                  <a:txBody>
                    <a:bodyPr/>
                    <a:lstStyle/>
                    <a:p>
                      <a:pPr>
                        <a:lnSpc>
                          <a:spcPts val="1265"/>
                        </a:lnSpc>
                        <a:spcAft>
                          <a:spcPts val="0"/>
                        </a:spcAft>
                      </a:pPr>
                      <a:r>
                        <a:rPr lang="en-US" sz="1200" dirty="0">
                          <a:effectLst/>
                        </a:rPr>
                        <a:t>725 Parkdale Ave. (R158 – </a:t>
                      </a:r>
                      <a:r>
                        <a:rPr lang="en-US" sz="1200" dirty="0" err="1" smtClean="0">
                          <a:effectLst/>
                        </a:rPr>
                        <a:t>Pavillion</a:t>
                      </a:r>
                      <a:r>
                        <a:rPr lang="en-US" sz="1200" dirty="0" smtClean="0">
                          <a:effectLst/>
                        </a:rPr>
                        <a:t> </a:t>
                      </a:r>
                      <a:r>
                        <a:rPr lang="en-US" sz="1200" dirty="0">
                          <a:effectLst/>
                        </a:rPr>
                        <a:t>Loeb Building),</a:t>
                      </a:r>
                      <a:endParaRPr lang="en-US" sz="2000" dirty="0">
                        <a:effectLst/>
                      </a:endParaRPr>
                    </a:p>
                    <a:p>
                      <a:pPr>
                        <a:lnSpc>
                          <a:spcPts val="1265"/>
                        </a:lnSpc>
                        <a:spcAft>
                          <a:spcPts val="0"/>
                        </a:spcAft>
                      </a:pPr>
                      <a:r>
                        <a:rPr lang="fr-CA" sz="1200" dirty="0">
                          <a:effectLst/>
                        </a:rPr>
                        <a:t>Ottawa, ON, K1Y 4E9</a:t>
                      </a:r>
                      <a:br>
                        <a:rPr lang="fr-CA" sz="1200" dirty="0">
                          <a:effectLst/>
                        </a:rPr>
                      </a:br>
                      <a:r>
                        <a:rPr lang="fr-CA" sz="1200" dirty="0">
                          <a:effectLst/>
                        </a:rPr>
                        <a:t>Tél.: (613) 798-5555 poste/</a:t>
                      </a:r>
                      <a:r>
                        <a:rPr lang="fr-CA" sz="1200" dirty="0" err="1">
                          <a:effectLst/>
                        </a:rPr>
                        <a:t>ext</a:t>
                      </a:r>
                      <a:r>
                        <a:rPr lang="fr-CA" sz="1200" dirty="0">
                          <a:effectLst/>
                        </a:rPr>
                        <a:t> 16879   Fax: 613-761-5262</a:t>
                      </a:r>
                      <a:endParaRPr lang="en-US" sz="2000" dirty="0">
                        <a:effectLst/>
                      </a:endParaRPr>
                    </a:p>
                    <a:p>
                      <a:pPr>
                        <a:lnSpc>
                          <a:spcPts val="1265"/>
                        </a:lnSpc>
                        <a:spcAft>
                          <a:spcPts val="0"/>
                        </a:spcAft>
                      </a:pPr>
                      <a:r>
                        <a:rPr lang="fr-CA" sz="1200" u="sng" dirty="0">
                          <a:effectLst/>
                          <a:hlinkClick r:id="rId2"/>
                        </a:rPr>
                        <a:t>rparson@uottawa.ca</a:t>
                      </a:r>
                      <a:endParaRPr lang="en-US" sz="2000" dirty="0">
                        <a:effectLst/>
                      </a:endParaRPr>
                    </a:p>
                    <a:p>
                      <a:pPr>
                        <a:spcAft>
                          <a:spcPts val="0"/>
                        </a:spcAft>
                      </a:pPr>
                      <a:r>
                        <a:rPr lang="fr-CA" sz="1600" u="sng" dirty="0">
                          <a:effectLst/>
                          <a:hlinkClick r:id="rId3"/>
                        </a:rPr>
                        <a:t>CMEaccreditation@toh.on.ca</a:t>
                      </a:r>
                      <a:endParaRPr lang="en-US" sz="2000" dirty="0">
                        <a:effectLst/>
                      </a:endParaRPr>
                    </a:p>
                    <a:p>
                      <a:pPr>
                        <a:lnSpc>
                          <a:spcPts val="1265"/>
                        </a:lnSpc>
                        <a:spcAft>
                          <a:spcPts val="0"/>
                        </a:spcAft>
                      </a:pPr>
                      <a:r>
                        <a:rPr lang="fr-CA" sz="1100" dirty="0">
                          <a:effectLst/>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1276837102"/>
                  </a:ext>
                </a:extLst>
              </a:tr>
            </a:tbl>
          </a:graphicData>
        </a:graphic>
      </p:graphicFrame>
      <p:pic>
        <p:nvPicPr>
          <p:cNvPr id="1025" name="Picture 3" descr="Description: Description: cid:image005.png@01D07371.87ADD700">
            <a:extLst>
              <a:ext uri="{FF2B5EF4-FFF2-40B4-BE49-F238E27FC236}">
                <a16:creationId xmlns="" xmlns:a16="http://schemas.microsoft.com/office/drawing/2014/main" id="{D904589E-E3E5-40C2-8EE9-BCE51355D5F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172734" y="3788948"/>
            <a:ext cx="2786975" cy="10801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D84FFE65-98E3-48BB-B3A1-282A8659EF26}"/>
              </a:ext>
            </a:extLst>
          </p:cNvPr>
          <p:cNvSpPr>
            <a:spLocks noChangeArrowheads="1"/>
          </p:cNvSpPr>
          <p:nvPr/>
        </p:nvSpPr>
        <p:spPr bwMode="auto">
          <a:xfrm>
            <a:off x="2063552" y="2700210"/>
            <a:ext cx="59766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CA" altLang="en-US" b="1" i="1" dirty="0">
                <a:solidFill>
                  <a:srgbClr val="FF0000"/>
                </a:solidFill>
                <a:latin typeface="Arial" panose="020B0604020202020204" pitchFamily="34" charset="0"/>
                <a:ea typeface="Calibri" panose="020F0502020204030204" pitchFamily="34" charset="0"/>
                <a:cs typeface="Calibri" panose="020F0502020204030204" pitchFamily="34" charset="0"/>
              </a:rPr>
              <a:t>Robert Parson, M.Ed.</a:t>
            </a:r>
            <a:endParaRPr lang="en-US" altLang="en-US" sz="1100" dirty="0">
              <a:solidFill>
                <a:srgbClr val="FF0000"/>
              </a:solidFill>
              <a:latin typeface="Arial" panose="020B0604020202020204" pitchFamily="34" charset="0"/>
            </a:endParaRPr>
          </a:p>
          <a:p>
            <a:pPr defTabSz="914400" eaLnBrk="0" fontAlgn="base" hangingPunct="0">
              <a:spcBef>
                <a:spcPct val="0"/>
              </a:spcBef>
              <a:spcAft>
                <a:spcPct val="0"/>
              </a:spcAft>
            </a:pPr>
            <a:r>
              <a:rPr lang="en-CA" altLang="en-US" sz="1400" dirty="0">
                <a:solidFill>
                  <a:srgbClr val="FF0000"/>
                </a:solidFill>
                <a:latin typeface="Arial" panose="020B0604020202020204" pitchFamily="34" charset="0"/>
                <a:ea typeface="Calibri" panose="020F0502020204030204" pitchFamily="34" charset="0"/>
                <a:cs typeface="Calibri" panose="020F0502020204030204" pitchFamily="34" charset="0"/>
              </a:rPr>
              <a:t>Directeur, Formation et </a:t>
            </a:r>
            <a:r>
              <a:rPr lang="en-CA" altLang="en-US" sz="1400" dirty="0" err="1">
                <a:solidFill>
                  <a:srgbClr val="FF0000"/>
                </a:solidFill>
                <a:latin typeface="Arial" panose="020B0604020202020204" pitchFamily="34" charset="0"/>
                <a:ea typeface="Calibri" panose="020F0502020204030204" pitchFamily="34" charset="0"/>
                <a:cs typeface="Calibri" panose="020F0502020204030204" pitchFamily="34" charset="0"/>
              </a:rPr>
              <a:t>agrément</a:t>
            </a:r>
            <a:r>
              <a:rPr lang="en-CA" altLang="en-US" sz="1400" dirty="0">
                <a:solidFill>
                  <a:srgbClr val="FF0000"/>
                </a:solidFill>
                <a:latin typeface="Arial" panose="020B0604020202020204" pitchFamily="34" charset="0"/>
                <a:ea typeface="Calibri" panose="020F0502020204030204" pitchFamily="34" charset="0"/>
                <a:cs typeface="Calibri" panose="020F0502020204030204" pitchFamily="34" charset="0"/>
              </a:rPr>
              <a:t> / Director, Education and Accreditation </a:t>
            </a:r>
            <a:endParaRPr lang="en-US" altLang="en-US" sz="11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048509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01D2C6-5A6A-4AFB-A9BA-BBBEC1A3CB48}"/>
              </a:ext>
            </a:extLst>
          </p:cNvPr>
          <p:cNvSpPr>
            <a:spLocks noGrp="1"/>
          </p:cNvSpPr>
          <p:nvPr>
            <p:ph type="title"/>
          </p:nvPr>
        </p:nvSpPr>
        <p:spPr>
          <a:xfrm>
            <a:off x="1906100" y="451189"/>
            <a:ext cx="7774632" cy="864096"/>
          </a:xfrm>
        </p:spPr>
        <p:txBody>
          <a:bodyPr/>
          <a:lstStyle/>
          <a:p>
            <a:r>
              <a:rPr lang="fr-CA" dirty="0" err="1"/>
              <a:t>References</a:t>
            </a:r>
            <a:r>
              <a:rPr lang="fr-CA" dirty="0"/>
              <a:t> </a:t>
            </a:r>
            <a:endParaRPr lang="en-US" dirty="0"/>
          </a:p>
        </p:txBody>
      </p:sp>
      <p:sp>
        <p:nvSpPr>
          <p:cNvPr id="3" name="Content Placeholder 2">
            <a:extLst>
              <a:ext uri="{FF2B5EF4-FFF2-40B4-BE49-F238E27FC236}">
                <a16:creationId xmlns="" xmlns:a16="http://schemas.microsoft.com/office/drawing/2014/main" id="{9AD5AA8E-E9FB-4B1A-B895-54A96A509968}"/>
              </a:ext>
            </a:extLst>
          </p:cNvPr>
          <p:cNvSpPr>
            <a:spLocks noGrp="1"/>
          </p:cNvSpPr>
          <p:nvPr>
            <p:ph idx="1"/>
          </p:nvPr>
        </p:nvSpPr>
        <p:spPr>
          <a:xfrm>
            <a:off x="406399" y="1759744"/>
            <a:ext cx="11370733" cy="4048389"/>
          </a:xfrm>
        </p:spPr>
        <p:txBody>
          <a:bodyPr>
            <a:normAutofit/>
          </a:bodyPr>
          <a:lstStyle/>
          <a:p>
            <a:r>
              <a:rPr lang="en-US" sz="1400" dirty="0"/>
              <a:t>Kern, D. E., Hughes, M. T., Thomas, P. A.,  &amp; Chen, B. Y. (2016). Curriculum development for medical education: A six step approach (3rd ed.). Baltimore, MD: Johns Hopkins University Press.</a:t>
            </a:r>
          </a:p>
          <a:p>
            <a:r>
              <a:rPr lang="en-US" sz="1400" dirty="0"/>
              <a:t>Frank, Jason R., Snell, Linda. Englander, Robert, </a:t>
            </a:r>
            <a:r>
              <a:rPr lang="en-US" sz="1400" dirty="0" err="1"/>
              <a:t>Holmboe</a:t>
            </a:r>
            <a:r>
              <a:rPr lang="en-US" sz="1400" dirty="0"/>
              <a:t>, Eric S. &amp; on behalf of the ICBME Collaborators, Implementing competency-based medical education: Moving forward. Medical Teacher Vol. 39, </a:t>
            </a:r>
            <a:r>
              <a:rPr lang="en-US" sz="1400" dirty="0" err="1"/>
              <a:t>Iss</a:t>
            </a:r>
            <a:r>
              <a:rPr lang="en-US" sz="1400" dirty="0"/>
              <a:t>. 6, 2017</a:t>
            </a:r>
          </a:p>
          <a:p>
            <a:r>
              <a:rPr lang="en-US" sz="1400" dirty="0"/>
              <a:t>Frank JR, Snell LS, Cate OT, </a:t>
            </a:r>
            <a:r>
              <a:rPr lang="en-US" sz="1400" dirty="0" err="1"/>
              <a:t>Holmboe</a:t>
            </a:r>
            <a:r>
              <a:rPr lang="en-US" sz="1400" dirty="0"/>
              <a:t> ES, </a:t>
            </a:r>
            <a:r>
              <a:rPr lang="en-US" sz="1400" dirty="0" err="1"/>
              <a:t>Carraccio</a:t>
            </a:r>
            <a:r>
              <a:rPr lang="en-US" sz="1400" dirty="0"/>
              <a:t> C, Swing SR, Harris P, Glasgow NJ, Campbell C, </a:t>
            </a:r>
            <a:r>
              <a:rPr lang="en-US" sz="1400" dirty="0" err="1"/>
              <a:t>Dath</a:t>
            </a:r>
            <a:r>
              <a:rPr lang="en-US" sz="1400" dirty="0"/>
              <a:t> D, Harden RM. 2010. Competency-based medical education: theory to practice. Med Teach. 32:638–645.</a:t>
            </a:r>
          </a:p>
          <a:p>
            <a:r>
              <a:rPr lang="en-US" sz="1400" dirty="0"/>
              <a:t>Harden R., AMEE Guide No. 21: Curriculum mapping: a tool for transparent and authentic teaching and learning Medical Teacher, 2001 </a:t>
            </a:r>
            <a:r>
              <a:rPr lang="en-US" sz="1400" dirty="0" err="1"/>
              <a:t>vol</a:t>
            </a:r>
            <a:r>
              <a:rPr lang="en-US" sz="1400" dirty="0"/>
              <a:t>: 23 (2) pp: 123-137</a:t>
            </a:r>
          </a:p>
          <a:p>
            <a:r>
              <a:rPr lang="en-US" sz="1400" dirty="0"/>
              <a:t>Lockyer J, </a:t>
            </a:r>
            <a:r>
              <a:rPr lang="en-US" sz="1400" dirty="0" err="1"/>
              <a:t>Bursey</a:t>
            </a:r>
            <a:r>
              <a:rPr lang="en-US" sz="1400" dirty="0"/>
              <a:t> F, Richardson D, Frank J, Snell L, Campbell C: Competency-based medical education and continuing professional development: A conceptualization for change. Medical Teacher, 2017 </a:t>
            </a:r>
            <a:r>
              <a:rPr lang="en-US" sz="1400" dirty="0" err="1"/>
              <a:t>vol</a:t>
            </a:r>
            <a:r>
              <a:rPr lang="en-US" sz="1400" dirty="0"/>
              <a:t>: 39 (6) pp: 617-622</a:t>
            </a:r>
          </a:p>
          <a:p>
            <a:r>
              <a:rPr lang="en-US" sz="1400" dirty="0"/>
              <a:t>Sargeant J, Wong BM, Campbell CM Med Educ. 2018 Jan;52(1):125-135. </a:t>
            </a:r>
            <a:r>
              <a:rPr lang="en-US" sz="1400" dirty="0" err="1"/>
              <a:t>doi</a:t>
            </a:r>
            <a:r>
              <a:rPr lang="en-US" sz="1400" dirty="0"/>
              <a:t>: 10.1111/medu.13407. </a:t>
            </a:r>
            <a:r>
              <a:rPr lang="en-US" sz="1400" dirty="0" err="1"/>
              <a:t>Epub</a:t>
            </a:r>
            <a:r>
              <a:rPr lang="en-US" sz="1400" dirty="0"/>
              <a:t> 2017 Oct 6. CPD of the future: a partnership between quality improvement and competency-based education.</a:t>
            </a:r>
          </a:p>
          <a:p>
            <a:r>
              <a:rPr lang="en-US" sz="1400" dirty="0"/>
              <a:t>Wolf, P. (2007). A model for facilitating curriculum development in higher education: A faculty-driven, data-informed, and educational developer-supported approach. New Directions for Teaching and Learning, 112, 15–20.</a:t>
            </a:r>
          </a:p>
          <a:p>
            <a:endParaRPr lang="en-US" dirty="0"/>
          </a:p>
        </p:txBody>
      </p:sp>
    </p:spTree>
    <p:extLst>
      <p:ext uri="{BB962C8B-B14F-4D97-AF65-F5344CB8AC3E}">
        <p14:creationId xmlns:p14="http://schemas.microsoft.com/office/powerpoint/2010/main" val="3181738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Hilton Mississauga/Meadowvale    •    10th National CPD Accreditation Conference    •     October 1-2, 2018</a:t>
            </a:r>
            <a:endParaRPr lang="en-US" dirty="0"/>
          </a:p>
        </p:txBody>
      </p:sp>
      <p:sp>
        <p:nvSpPr>
          <p:cNvPr id="5" name="Title 1">
            <a:extLst>
              <a:ext uri="{FF2B5EF4-FFF2-40B4-BE49-F238E27FC236}">
                <a16:creationId xmlns="" xmlns:a16="http://schemas.microsoft.com/office/drawing/2014/main" id="{963AF2B2-A18A-45DF-84CA-992E187C3603}"/>
              </a:ext>
            </a:extLst>
          </p:cNvPr>
          <p:cNvSpPr>
            <a:spLocks noGrp="1"/>
          </p:cNvSpPr>
          <p:nvPr>
            <p:ph idx="1"/>
          </p:nvPr>
        </p:nvSpPr>
        <p:spPr>
          <a:xfrm>
            <a:off x="1264334" y="2250179"/>
            <a:ext cx="10058400" cy="1354666"/>
          </a:xfrm>
        </p:spPr>
        <p:txBody>
          <a:bodyPr>
            <a:normAutofit/>
          </a:bodyPr>
          <a:lstStyle/>
          <a:p>
            <a:pPr algn="ctr"/>
            <a:r>
              <a:rPr lang="en-US" sz="7200" dirty="0">
                <a:latin typeface="Verdana" panose="020B0604030504040204" pitchFamily="34" charset="0"/>
                <a:ea typeface="Verdana" panose="020B0604030504040204" pitchFamily="34" charset="0"/>
                <a:cs typeface="Verdana" panose="020B0604030504040204" pitchFamily="34" charset="0"/>
              </a:rPr>
              <a:t>Questions?</a:t>
            </a:r>
          </a:p>
        </p:txBody>
      </p:sp>
    </p:spTree>
    <p:extLst>
      <p:ext uri="{BB962C8B-B14F-4D97-AF65-F5344CB8AC3E}">
        <p14:creationId xmlns:p14="http://schemas.microsoft.com/office/powerpoint/2010/main" val="1414994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BED13B73-3EAD-4F63-9A2C-0FE7C3FFA97D}"/>
              </a:ext>
            </a:extLst>
          </p:cNvPr>
          <p:cNvSpPr>
            <a:spLocks noGrp="1"/>
          </p:cNvSpPr>
          <p:nvPr>
            <p:ph type="title"/>
          </p:nvPr>
        </p:nvSpPr>
        <p:spPr>
          <a:xfrm>
            <a:off x="76200" y="1662176"/>
            <a:ext cx="11844867" cy="1920240"/>
          </a:xfrm>
        </p:spPr>
        <p:txBody>
          <a:bodyPr>
            <a:normAutofit fontScale="90000"/>
          </a:bodyPr>
          <a:lstStyle/>
          <a:p>
            <a:r>
              <a:rPr lang="en-CA" sz="40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Canadian Association for the Study of the Liver (CASL)</a:t>
            </a:r>
            <a:br>
              <a:rPr lang="en-CA" sz="40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CA" sz="40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
            </a:r>
            <a:br>
              <a:rPr lang="en-CA" sz="40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CA" sz="4400" b="1" dirty="0">
                <a:solidFill>
                  <a:schemeClr val="accent1"/>
                </a:solidFill>
                <a:latin typeface="Verdana" panose="020B0604030504040204" pitchFamily="34" charset="0"/>
                <a:ea typeface="Verdana" panose="020B0604030504040204" pitchFamily="34" charset="0"/>
                <a:cs typeface="Verdana" panose="020B0604030504040204" pitchFamily="34" charset="0"/>
              </a:rPr>
              <a:t/>
            </a:r>
            <a:br>
              <a:rPr lang="en-CA" sz="4400" b="1"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CA" sz="3600" b="1" dirty="0">
                <a:solidFill>
                  <a:schemeClr val="tx1"/>
                </a:solidFill>
                <a:latin typeface="Verdana" panose="020B0604030504040204" pitchFamily="34" charset="0"/>
                <a:ea typeface="Verdana" panose="020B0604030504040204" pitchFamily="34" charset="0"/>
                <a:cs typeface="Verdana" panose="020B0604030504040204" pitchFamily="34" charset="0"/>
              </a:rPr>
              <a:t>Accreditation Action Plan Tracker</a:t>
            </a:r>
            <a:endParaRPr lang="en-CA" sz="27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xmlns="" id="{C33A2C50-32C5-4F71-BD40-7E10D615374F}"/>
              </a:ext>
            </a:extLst>
          </p:cNvPr>
          <p:cNvSpPr>
            <a:spLocks noGrp="1"/>
          </p:cNvSpPr>
          <p:nvPr>
            <p:ph type="ftr" sz="quarter" idx="3"/>
          </p:nvPr>
        </p:nvSpPr>
        <p:spPr/>
        <p:txBody>
          <a:bodyPr/>
          <a:lstStyle/>
          <a:p>
            <a:r>
              <a:rPr lang="en-US" dirty="0"/>
              <a:t>Hilton Mississauga/Meadowvale    •    10th National CPD Accreditation Conference    •     October 1-2, 2018</a:t>
            </a:r>
          </a:p>
        </p:txBody>
      </p:sp>
      <p:sp>
        <p:nvSpPr>
          <p:cNvPr id="2" name="TextBox 1">
            <a:extLst>
              <a:ext uri="{FF2B5EF4-FFF2-40B4-BE49-F238E27FC236}">
                <a16:creationId xmlns:a16="http://schemas.microsoft.com/office/drawing/2014/main" xmlns="" id="{41C343AE-4940-4961-B40E-17EC58D78F8C}"/>
              </a:ext>
            </a:extLst>
          </p:cNvPr>
          <p:cNvSpPr txBox="1"/>
          <p:nvPr/>
        </p:nvSpPr>
        <p:spPr>
          <a:xfrm>
            <a:off x="1074004" y="4498848"/>
            <a:ext cx="9973056" cy="1200329"/>
          </a:xfrm>
          <a:prstGeom prst="rect">
            <a:avLst/>
          </a:prstGeom>
          <a:noFill/>
        </p:spPr>
        <p:txBody>
          <a:bodyPr wrap="square" rtlCol="0">
            <a:spAutoFit/>
          </a:bodyPr>
          <a:lstStyle/>
          <a:p>
            <a:r>
              <a:rPr lang="en-US"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Mayur Brahmania</a:t>
            </a:r>
            <a:br>
              <a:rPr lang="en-US"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US"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MD FRCPC MPH</a:t>
            </a:r>
          </a:p>
          <a:p>
            <a:r>
              <a:rPr lang="en-US"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Accreditation Committee Co-Chair</a:t>
            </a:r>
          </a:p>
        </p:txBody>
      </p:sp>
    </p:spTree>
    <p:extLst>
      <p:ext uri="{BB962C8B-B14F-4D97-AF65-F5344CB8AC3E}">
        <p14:creationId xmlns:p14="http://schemas.microsoft.com/office/powerpoint/2010/main" val="974328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402096-9060-4A86-AC50-E707C96DDD9D}"/>
              </a:ext>
            </a:extLst>
          </p:cNvPr>
          <p:cNvSpPr>
            <a:spLocks noGrp="1"/>
          </p:cNvSpPr>
          <p:nvPr>
            <p:ph type="title"/>
          </p:nvPr>
        </p:nvSpPr>
        <p:spPr/>
        <p:txBody>
          <a:bodyPr/>
          <a:lstStyle/>
          <a:p>
            <a:r>
              <a:rPr lang="en-CA" dirty="0"/>
              <a:t>Faculty/Presenter Disclosure</a:t>
            </a:r>
          </a:p>
        </p:txBody>
      </p:sp>
      <p:sp>
        <p:nvSpPr>
          <p:cNvPr id="3" name="Content Placeholder 2">
            <a:extLst>
              <a:ext uri="{FF2B5EF4-FFF2-40B4-BE49-F238E27FC236}">
                <a16:creationId xmlns="" xmlns:a16="http://schemas.microsoft.com/office/drawing/2014/main" id="{63B3B3C9-0743-4EE2-B8C6-8AD58F9F11F2}"/>
              </a:ext>
            </a:extLst>
          </p:cNvPr>
          <p:cNvSpPr>
            <a:spLocks noGrp="1"/>
          </p:cNvSpPr>
          <p:nvPr>
            <p:ph idx="1"/>
          </p:nvPr>
        </p:nvSpPr>
        <p:spPr/>
        <p:txBody>
          <a:bodyPr/>
          <a:lstStyle/>
          <a:p>
            <a:r>
              <a:rPr lang="en-CA" sz="2400" b="1" dirty="0"/>
              <a:t>Faculty: </a:t>
            </a:r>
            <a:r>
              <a:rPr lang="en-CA" b="1" dirty="0"/>
              <a:t>Mayur Brahmania</a:t>
            </a:r>
            <a:endParaRPr lang="en-CA" sz="2400" dirty="0"/>
          </a:p>
          <a:p>
            <a:endParaRPr lang="en-CA" dirty="0"/>
          </a:p>
          <a:p>
            <a:r>
              <a:rPr lang="en-CA" sz="2400" b="1" dirty="0"/>
              <a:t>Relationships with financial sponsors: </a:t>
            </a:r>
          </a:p>
          <a:p>
            <a:pPr lvl="1">
              <a:buFont typeface="Arial" panose="020B0604020202020204" pitchFamily="34" charset="0"/>
              <a:buChar char="•"/>
            </a:pPr>
            <a:r>
              <a:rPr lang="en-CA" sz="2000" b="1" dirty="0"/>
              <a:t>Grants/Research Support: N</a:t>
            </a:r>
            <a:r>
              <a:rPr lang="en-CA" b="1" dirty="0"/>
              <a:t>one</a:t>
            </a:r>
            <a:endParaRPr lang="en-CA" sz="2000" b="1" dirty="0"/>
          </a:p>
          <a:p>
            <a:pPr lvl="1">
              <a:buFont typeface="Arial" panose="020B0604020202020204" pitchFamily="34" charset="0"/>
              <a:buChar char="•"/>
            </a:pPr>
            <a:r>
              <a:rPr lang="en-CA" sz="2000" b="1" dirty="0"/>
              <a:t>Speakers Bureau/Honoraria: </a:t>
            </a:r>
            <a:r>
              <a:rPr lang="en-CA" b="1" dirty="0"/>
              <a:t>None</a:t>
            </a:r>
            <a:endParaRPr lang="en-CA" sz="2000" b="1" dirty="0"/>
          </a:p>
          <a:p>
            <a:pPr lvl="1">
              <a:buFont typeface="Arial" panose="020B0604020202020204" pitchFamily="34" charset="0"/>
              <a:buChar char="•"/>
            </a:pPr>
            <a:r>
              <a:rPr lang="en-CA" sz="2000" b="1" dirty="0"/>
              <a:t>Consulting Fees: </a:t>
            </a:r>
            <a:r>
              <a:rPr lang="en-CA" b="1" dirty="0"/>
              <a:t>None</a:t>
            </a:r>
            <a:endParaRPr lang="en-CA" sz="2000" dirty="0"/>
          </a:p>
          <a:p>
            <a:pPr lvl="1">
              <a:buFont typeface="Arial" panose="020B0604020202020204" pitchFamily="34" charset="0"/>
              <a:buChar char="•"/>
            </a:pPr>
            <a:r>
              <a:rPr lang="en-CA" sz="2000" b="1" dirty="0"/>
              <a:t>Patents: </a:t>
            </a:r>
            <a:r>
              <a:rPr lang="en-CA" b="1" dirty="0"/>
              <a:t>None</a:t>
            </a:r>
            <a:endParaRPr lang="en-CA" sz="2000" b="1" dirty="0"/>
          </a:p>
          <a:p>
            <a:pPr lvl="1">
              <a:buFont typeface="Arial" panose="020B0604020202020204" pitchFamily="34" charset="0"/>
              <a:buChar char="•"/>
            </a:pPr>
            <a:r>
              <a:rPr lang="en-CA" sz="2000" b="1" dirty="0"/>
              <a:t>Other: </a:t>
            </a:r>
            <a:r>
              <a:rPr lang="en-CA" b="1" dirty="0"/>
              <a:t>N/A</a:t>
            </a:r>
            <a:endParaRPr lang="en-CA" sz="2000" b="1" dirty="0"/>
          </a:p>
        </p:txBody>
      </p:sp>
    </p:spTree>
    <p:extLst>
      <p:ext uri="{BB962C8B-B14F-4D97-AF65-F5344CB8AC3E}">
        <p14:creationId xmlns:p14="http://schemas.microsoft.com/office/powerpoint/2010/main" val="211137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373" y="85436"/>
            <a:ext cx="1416627" cy="1416627"/>
          </a:xfrm>
          <a:prstGeom prst="rect">
            <a:avLst/>
          </a:prstGeom>
        </p:spPr>
      </p:pic>
      <p:sp>
        <p:nvSpPr>
          <p:cNvPr id="2" name="Title 1"/>
          <p:cNvSpPr>
            <a:spLocks noGrp="1"/>
          </p:cNvSpPr>
          <p:nvPr>
            <p:ph type="title"/>
          </p:nvPr>
        </p:nvSpPr>
        <p:spPr/>
        <p:txBody>
          <a:bodyPr>
            <a:normAutofit/>
          </a:bodyPr>
          <a:lstStyle/>
          <a:p>
            <a:r>
              <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rPr>
              <a:t>Equity and Diversity in CME/CPD</a:t>
            </a:r>
          </a:p>
        </p:txBody>
      </p:sp>
      <p:sp>
        <p:nvSpPr>
          <p:cNvPr id="6" name="TextBox 5"/>
          <p:cNvSpPr txBox="1"/>
          <p:nvPr/>
        </p:nvSpPr>
        <p:spPr>
          <a:xfrm>
            <a:off x="1097280" y="2184169"/>
            <a:ext cx="9871364" cy="4339650"/>
          </a:xfrm>
          <a:prstGeom prst="rect">
            <a:avLst/>
          </a:prstGeom>
          <a:noFill/>
        </p:spPr>
        <p:txBody>
          <a:bodyPr wrap="square" rtlCol="0">
            <a:spAutoFit/>
          </a:bodyPr>
          <a:lstStyle/>
          <a:p>
            <a:pPr algn="just"/>
            <a:r>
              <a:rPr lang="en-US" sz="2800" dirty="0" smtClean="0">
                <a:latin typeface="Verdana" panose="020B0604030504040204" pitchFamily="34" charset="0"/>
                <a:ea typeface="Verdana" panose="020B0604030504040204" pitchFamily="34" charset="0"/>
                <a:cs typeface="Verdana" panose="020B0604030504040204" pitchFamily="34" charset="0"/>
              </a:rPr>
              <a:t>1. Fairness </a:t>
            </a:r>
            <a:r>
              <a:rPr lang="en-US" sz="2800" dirty="0">
                <a:latin typeface="Verdana" panose="020B0604030504040204" pitchFamily="34" charset="0"/>
                <a:ea typeface="Verdana" panose="020B0604030504040204" pitchFamily="34" charset="0"/>
                <a:cs typeface="Verdana" panose="020B0604030504040204" pitchFamily="34" charset="0"/>
              </a:rPr>
              <a:t>– it is the right thing to do</a:t>
            </a:r>
          </a:p>
          <a:p>
            <a:pPr algn="just"/>
            <a:r>
              <a:rPr lang="en-US" sz="2800" dirty="0">
                <a:latin typeface="Verdana" panose="020B0604030504040204" pitchFamily="34" charset="0"/>
                <a:ea typeface="Verdana" panose="020B0604030504040204" pitchFamily="34" charset="0"/>
                <a:cs typeface="Verdana" panose="020B0604030504040204" pitchFamily="34" charset="0"/>
              </a:rPr>
              <a:t>“Within each organization, careful analysis of equity and representation should be performed regularly” (Byington, 2015)</a:t>
            </a:r>
          </a:p>
          <a:p>
            <a:pPr algn="just"/>
            <a:endParaRPr lang="en-US" sz="2800" dirty="0">
              <a:latin typeface="Verdana" panose="020B0604030504040204" pitchFamily="34" charset="0"/>
              <a:ea typeface="Verdana" panose="020B0604030504040204" pitchFamily="34" charset="0"/>
              <a:cs typeface="Verdana" panose="020B0604030504040204" pitchFamily="34" charset="0"/>
            </a:endParaRPr>
          </a:p>
          <a:p>
            <a:pPr algn="just"/>
            <a:r>
              <a:rPr lang="en-US" sz="2800" dirty="0">
                <a:latin typeface="Verdana" panose="020B0604030504040204" pitchFamily="34" charset="0"/>
                <a:ea typeface="Verdana" panose="020B0604030504040204" pitchFamily="34" charset="0"/>
                <a:cs typeface="Verdana" panose="020B0604030504040204" pitchFamily="34" charset="0"/>
              </a:rPr>
              <a:t>2. Improves research </a:t>
            </a:r>
          </a:p>
          <a:p>
            <a:pPr algn="just"/>
            <a:r>
              <a:rPr lang="en-US" sz="2800" dirty="0">
                <a:latin typeface="Verdana" panose="020B0604030504040204" pitchFamily="34" charset="0"/>
                <a:ea typeface="Verdana" panose="020B0604030504040204" pitchFamily="34" charset="0"/>
                <a:cs typeface="Verdana" panose="020B0604030504040204" pitchFamily="34" charset="0"/>
              </a:rPr>
              <a:t>“Improving the diversity of speakers leads to innovative research questions and collaborations” (Mehta, 2017)</a:t>
            </a:r>
          </a:p>
          <a:p>
            <a:pPr marL="342900" indent="-342900">
              <a:buAutoNum type="arabicPeriod"/>
            </a:pPr>
            <a:endParaRPr lang="en-US" sz="2400" dirty="0">
              <a:solidFill>
                <a:srgbClr val="73003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621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900" dirty="0"/>
              <a:t/>
            </a:r>
            <a:br>
              <a:rPr lang="en-US" sz="900" dirty="0"/>
            </a:br>
            <a:r>
              <a:rPr lang="en-CA" sz="4000" dirty="0">
                <a:solidFill>
                  <a:srgbClr val="FF0000"/>
                </a:solidFill>
              </a:rPr>
              <a:t>Disclosure of Commercial Support for this Project</a:t>
            </a:r>
            <a:endParaRPr lang="en-US" sz="4000" dirty="0">
              <a:solidFill>
                <a:srgbClr val="FF0000"/>
              </a:solidFill>
            </a:endParaRPr>
          </a:p>
        </p:txBody>
      </p:sp>
      <p:sp>
        <p:nvSpPr>
          <p:cNvPr id="3" name="Rectangle 2"/>
          <p:cNvSpPr/>
          <p:nvPr/>
        </p:nvSpPr>
        <p:spPr>
          <a:xfrm>
            <a:off x="838199" y="2178601"/>
            <a:ext cx="10508673" cy="3108543"/>
          </a:xfrm>
          <a:prstGeom prst="rect">
            <a:avLst/>
          </a:prstGeom>
        </p:spPr>
        <p:txBody>
          <a:bodyPr wrap="square">
            <a:spAutoFit/>
          </a:bodyPr>
          <a:lstStyle/>
          <a:p>
            <a:pPr>
              <a:defRPr/>
            </a:pPr>
            <a:r>
              <a:rPr lang="en-CA" sz="3200" dirty="0"/>
              <a:t>Accreditation Action Plan Tracker has received NO COMMERCIAL financial support. </a:t>
            </a:r>
          </a:p>
          <a:p>
            <a:pPr>
              <a:defRPr/>
            </a:pPr>
            <a:endParaRPr lang="en-CA" sz="3200" dirty="0"/>
          </a:p>
          <a:p>
            <a:pPr>
              <a:defRPr/>
            </a:pPr>
            <a:r>
              <a:rPr lang="en-CA" sz="3200" dirty="0"/>
              <a:t>Accreditation Action Plan Tracker has received NO COMMERCIAL in-kind support.</a:t>
            </a:r>
            <a:endParaRPr lang="en-CA" sz="3200" dirty="0">
              <a:solidFill>
                <a:srgbClr val="FF0000"/>
              </a:solidFill>
            </a:endParaRPr>
          </a:p>
          <a:p>
            <a:pPr lvl="0"/>
            <a:endParaRPr lang="en-US" i="1" dirty="0">
              <a:latin typeface="Verdana" panose="020B0604030504040204" pitchFamily="34" charset="0"/>
              <a:ea typeface="Verdana" panose="020B0604030504040204" pitchFamily="34" charset="0"/>
              <a:cs typeface="Verdana" panose="020B0604030504040204" pitchFamily="34" charset="0"/>
            </a:endParaRPr>
          </a:p>
          <a:p>
            <a:pPr lvl="0"/>
            <a:endParaRPr lang="en-US" dirty="0"/>
          </a:p>
        </p:txBody>
      </p:sp>
    </p:spTree>
    <p:extLst>
      <p:ext uri="{BB962C8B-B14F-4D97-AF65-F5344CB8AC3E}">
        <p14:creationId xmlns:p14="http://schemas.microsoft.com/office/powerpoint/2010/main" val="396302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A07269E-D6C1-4B25-94AD-2C4A7B7DC946}"/>
              </a:ext>
            </a:extLst>
          </p:cNvPr>
          <p:cNvSpPr>
            <a:spLocks noGrp="1"/>
          </p:cNvSpPr>
          <p:nvPr>
            <p:ph sz="half" idx="1"/>
          </p:nvPr>
        </p:nvSpPr>
        <p:spPr>
          <a:xfrm>
            <a:off x="1193370" y="1038081"/>
            <a:ext cx="4801031" cy="4325228"/>
          </a:xfrm>
        </p:spPr>
        <p:txBody>
          <a:bodyPr/>
          <a:lstStyle/>
          <a:p>
            <a:pPr marL="0" indent="0">
              <a:buNone/>
            </a:pPr>
            <a:r>
              <a:rPr lang="en-US" sz="3600" u="sng" dirty="0">
                <a:latin typeface="Verdana" panose="020B0604030504040204" pitchFamily="34" charset="0"/>
                <a:ea typeface="Verdana" panose="020B0604030504040204" pitchFamily="34" charset="0"/>
                <a:cs typeface="Verdana" panose="020B0604030504040204" pitchFamily="34" charset="0"/>
              </a:rPr>
              <a:t>The problem:</a:t>
            </a:r>
          </a:p>
          <a:p>
            <a:pPr marL="0" indent="0">
              <a:buNone/>
            </a:pPr>
            <a:r>
              <a:rPr lang="en-US" sz="3200" dirty="0"/>
              <a:t>How to keep track of the content and deadlines – the SMART-format objectives – contained within the action plan that outlines how CASL, as a recently accredited provider, will improve our CPD activities?</a:t>
            </a:r>
            <a:endParaRPr lang="en-CA" sz="3200" dirty="0"/>
          </a:p>
        </p:txBody>
      </p:sp>
      <p:sp>
        <p:nvSpPr>
          <p:cNvPr id="4" name="Content Placeholder 3">
            <a:extLst>
              <a:ext uri="{FF2B5EF4-FFF2-40B4-BE49-F238E27FC236}">
                <a16:creationId xmlns="" xmlns:a16="http://schemas.microsoft.com/office/drawing/2014/main" id="{E7B5015E-B039-463E-89CE-9AE1256E5790}"/>
              </a:ext>
            </a:extLst>
          </p:cNvPr>
          <p:cNvSpPr>
            <a:spLocks noGrp="1"/>
          </p:cNvSpPr>
          <p:nvPr>
            <p:ph sz="half" idx="2"/>
          </p:nvPr>
        </p:nvSpPr>
        <p:spPr>
          <a:xfrm>
            <a:off x="6197926" y="1074550"/>
            <a:ext cx="5384800" cy="4932795"/>
          </a:xfrm>
        </p:spPr>
        <p:txBody>
          <a:bodyPr/>
          <a:lstStyle/>
          <a:p>
            <a:pPr marL="0" indent="0">
              <a:buNone/>
            </a:pPr>
            <a:r>
              <a:rPr lang="en-US" sz="3200" u="sng" dirty="0">
                <a:latin typeface="Verdana" panose="020B0604030504040204" pitchFamily="34" charset="0"/>
                <a:ea typeface="Verdana" panose="020B0604030504040204" pitchFamily="34" charset="0"/>
                <a:cs typeface="Verdana" panose="020B0604030504040204" pitchFamily="34" charset="0"/>
              </a:rPr>
              <a:t>The solution:</a:t>
            </a:r>
          </a:p>
          <a:p>
            <a:pPr marL="0" indent="0">
              <a:buNone/>
            </a:pPr>
            <a:r>
              <a:rPr lang="en-US" sz="3200" dirty="0"/>
              <a:t>Create a document that tracks</a:t>
            </a:r>
          </a:p>
          <a:p>
            <a:pPr marL="642937" indent="-457200">
              <a:buFont typeface="Arial" panose="020B0604020202020204" pitchFamily="34" charset="0"/>
              <a:buChar char="•"/>
            </a:pPr>
            <a:r>
              <a:rPr lang="en-US" sz="3200" dirty="0"/>
              <a:t>action plan tasks,</a:t>
            </a:r>
          </a:p>
          <a:p>
            <a:pPr marL="642937" indent="-457200">
              <a:buFont typeface="Arial" panose="020B0604020202020204" pitchFamily="34" charset="0"/>
              <a:buChar char="•"/>
            </a:pPr>
            <a:r>
              <a:rPr lang="en-US" sz="3200" dirty="0"/>
              <a:t>deadlines, and</a:t>
            </a:r>
          </a:p>
          <a:p>
            <a:pPr marL="642937" indent="-457200">
              <a:buFont typeface="Arial" panose="020B0604020202020204" pitchFamily="34" charset="0"/>
              <a:buChar char="•"/>
            </a:pPr>
            <a:r>
              <a:rPr lang="en-US" sz="3200" dirty="0"/>
              <a:t>responsibilities</a:t>
            </a:r>
          </a:p>
          <a:p>
            <a:pPr marL="0" indent="0">
              <a:buNone/>
            </a:pPr>
            <a:r>
              <a:rPr lang="en-US" sz="3200" dirty="0"/>
              <a:t>and which can easily be sorted and filtered</a:t>
            </a:r>
            <a:endParaRPr lang="en-CA" sz="3200" dirty="0"/>
          </a:p>
        </p:txBody>
      </p:sp>
    </p:spTree>
    <p:extLst>
      <p:ext uri="{BB962C8B-B14F-4D97-AF65-F5344CB8AC3E}">
        <p14:creationId xmlns:p14="http://schemas.microsoft.com/office/powerpoint/2010/main" val="408727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6918796-2918-40D6-BE3A-4600C47FCD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 xmlns:a16="http://schemas.microsoft.com/office/drawing/2014/main" id="{20BE14DE-867A-47BF-84D2-C0E4FFD91272}"/>
              </a:ext>
            </a:extLst>
          </p:cNvPr>
          <p:cNvSpPr txBox="1">
            <a:spLocks/>
          </p:cNvSpPr>
          <p:nvPr/>
        </p:nvSpPr>
        <p:spPr>
          <a:xfrm>
            <a:off x="838200" y="672747"/>
            <a:ext cx="10515600" cy="7155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200" kern="1200" dirty="0">
                <a:solidFill>
                  <a:schemeClr val="bg1"/>
                </a:solidFill>
                <a:latin typeface="+mj-lt"/>
                <a:ea typeface="+mj-ea"/>
                <a:cs typeface="+mj-cs"/>
              </a:rPr>
              <a:t>Accreditation</a:t>
            </a:r>
            <a:r>
              <a:rPr lang="en-US" sz="2200" kern="1200" dirty="0">
                <a:solidFill>
                  <a:schemeClr val="bg1"/>
                </a:solidFill>
                <a:latin typeface="+mj-lt"/>
                <a:ea typeface="+mj-ea"/>
                <a:cs typeface="+mj-cs"/>
              </a:rPr>
              <a:t> </a:t>
            </a:r>
            <a:r>
              <a:rPr lang="en-US" sz="3200" kern="1200" dirty="0">
                <a:solidFill>
                  <a:schemeClr val="bg1"/>
                </a:solidFill>
                <a:latin typeface="+mj-lt"/>
                <a:ea typeface="+mj-ea"/>
                <a:cs typeface="+mj-cs"/>
              </a:rPr>
              <a:t>Action Plan Tracker</a:t>
            </a:r>
            <a:endParaRPr lang="en-US" sz="2200" kern="1200" dirty="0">
              <a:solidFill>
                <a:schemeClr val="bg1"/>
              </a:solidFill>
              <a:latin typeface="+mj-lt"/>
              <a:ea typeface="+mj-ea"/>
              <a:cs typeface="+mj-cs"/>
            </a:endParaRPr>
          </a:p>
        </p:txBody>
      </p:sp>
      <p:sp>
        <p:nvSpPr>
          <p:cNvPr id="6" name="Content Placeholder 5">
            <a:extLst>
              <a:ext uri="{FF2B5EF4-FFF2-40B4-BE49-F238E27FC236}">
                <a16:creationId xmlns="" xmlns:a16="http://schemas.microsoft.com/office/drawing/2014/main" id="{F710E65E-7BCC-402A-A143-037479209C5D}"/>
              </a:ext>
            </a:extLst>
          </p:cNvPr>
          <p:cNvSpPr>
            <a:spLocks noGrp="1"/>
          </p:cNvSpPr>
          <p:nvPr>
            <p:ph idx="1"/>
          </p:nvPr>
        </p:nvSpPr>
        <p:spPr>
          <a:xfrm>
            <a:off x="1428750" y="1388303"/>
            <a:ext cx="9334500" cy="1058724"/>
          </a:xfrm>
        </p:spPr>
        <p:txBody>
          <a:bodyPr vert="horz" lIns="91440" tIns="45720" rIns="91440" bIns="45720" rtlCol="0">
            <a:normAutofit/>
          </a:bodyPr>
          <a:lstStyle/>
          <a:p>
            <a:pPr indent="-228600" algn="ctr">
              <a:lnSpc>
                <a:spcPct val="90000"/>
              </a:lnSpc>
            </a:pPr>
            <a:r>
              <a:rPr lang="en-US" sz="2400" dirty="0"/>
              <a:t>Created in MS Excel</a:t>
            </a:r>
          </a:p>
          <a:p>
            <a:pPr indent="-228600" algn="ctr">
              <a:lnSpc>
                <a:spcPct val="90000"/>
              </a:lnSpc>
            </a:pPr>
            <a:r>
              <a:rPr lang="en-US" sz="2400" dirty="0"/>
              <a:t>Used in tandem with the detailed action plan (Word/PDF)</a:t>
            </a:r>
          </a:p>
        </p:txBody>
      </p:sp>
      <p:pic>
        <p:nvPicPr>
          <p:cNvPr id="3" name="Picture 2">
            <a:extLst>
              <a:ext uri="{FF2B5EF4-FFF2-40B4-BE49-F238E27FC236}">
                <a16:creationId xmlns="" xmlns:a16="http://schemas.microsoft.com/office/drawing/2014/main" id="{8B923AB2-5A9D-43E5-92A9-DBE3A1820662}"/>
              </a:ext>
            </a:extLst>
          </p:cNvPr>
          <p:cNvPicPr>
            <a:picLocks noChangeAspect="1"/>
          </p:cNvPicPr>
          <p:nvPr/>
        </p:nvPicPr>
        <p:blipFill>
          <a:blip r:embed="rId2"/>
          <a:stretch>
            <a:fillRect/>
          </a:stretch>
        </p:blipFill>
        <p:spPr>
          <a:xfrm>
            <a:off x="1086560" y="2656114"/>
            <a:ext cx="10756190" cy="3475995"/>
          </a:xfrm>
          <a:prstGeom prst="rect">
            <a:avLst/>
          </a:prstGeom>
        </p:spPr>
      </p:pic>
      <p:sp>
        <p:nvSpPr>
          <p:cNvPr id="2" name="TextBox 1">
            <a:extLst>
              <a:ext uri="{FF2B5EF4-FFF2-40B4-BE49-F238E27FC236}">
                <a16:creationId xmlns="" xmlns:a16="http://schemas.microsoft.com/office/drawing/2014/main" id="{8FA01F50-C66E-43E3-9BC3-D56EA1DE648D}"/>
              </a:ext>
            </a:extLst>
          </p:cNvPr>
          <p:cNvSpPr txBox="1"/>
          <p:nvPr/>
        </p:nvSpPr>
        <p:spPr>
          <a:xfrm>
            <a:off x="8264722" y="6185253"/>
            <a:ext cx="3578028" cy="44268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2054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00A8673-D1C4-4FFE-BBF4-BE6F5916AD0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nSpc>
                <a:spcPct val="90000"/>
              </a:lnSpc>
            </a:pPr>
            <a:r>
              <a:rPr lang="en-US" sz="3200" kern="1200" dirty="0">
                <a:solidFill>
                  <a:schemeClr val="bg1"/>
                </a:solidFill>
                <a:latin typeface="+mj-lt"/>
                <a:ea typeface="+mj-ea"/>
                <a:cs typeface="+mj-cs"/>
              </a:rPr>
              <a:t>Accreditation Action Plan Tracker – Key Features</a:t>
            </a:r>
          </a:p>
        </p:txBody>
      </p:sp>
      <p:pic>
        <p:nvPicPr>
          <p:cNvPr id="4" name="Content Placeholder 3">
            <a:extLst>
              <a:ext uri="{FF2B5EF4-FFF2-40B4-BE49-F238E27FC236}">
                <a16:creationId xmlns="" xmlns:a16="http://schemas.microsoft.com/office/drawing/2014/main" id="{29A34867-FC6F-411D-9CAB-E18E309E7BE5}"/>
              </a:ext>
            </a:extLst>
          </p:cNvPr>
          <p:cNvPicPr>
            <a:picLocks noGrp="1" noChangeAspect="1"/>
          </p:cNvPicPr>
          <p:nvPr>
            <p:ph idx="1"/>
          </p:nvPr>
        </p:nvPicPr>
        <p:blipFill>
          <a:blip r:embed="rId2"/>
          <a:stretch>
            <a:fillRect/>
          </a:stretch>
        </p:blipFill>
        <p:spPr>
          <a:xfrm>
            <a:off x="556532" y="3609485"/>
            <a:ext cx="11572633" cy="3095678"/>
          </a:xfrm>
          <a:prstGeom prst="rect">
            <a:avLst/>
          </a:prstGeom>
        </p:spPr>
      </p:pic>
      <p:sp>
        <p:nvSpPr>
          <p:cNvPr id="5" name="Arrow: Down 4">
            <a:extLst>
              <a:ext uri="{FF2B5EF4-FFF2-40B4-BE49-F238E27FC236}">
                <a16:creationId xmlns="" xmlns:a16="http://schemas.microsoft.com/office/drawing/2014/main" id="{B0ACE6BC-7A6B-48AF-B810-891F81A1F8E1}"/>
              </a:ext>
            </a:extLst>
          </p:cNvPr>
          <p:cNvSpPr/>
          <p:nvPr/>
        </p:nvSpPr>
        <p:spPr>
          <a:xfrm rot="2154696">
            <a:off x="998807" y="2451464"/>
            <a:ext cx="562708" cy="1097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Up 6">
            <a:extLst>
              <a:ext uri="{FF2B5EF4-FFF2-40B4-BE49-F238E27FC236}">
                <a16:creationId xmlns="" xmlns:a16="http://schemas.microsoft.com/office/drawing/2014/main" id="{1F82C481-B62E-4C75-A4E1-94E78489813A}"/>
              </a:ext>
            </a:extLst>
          </p:cNvPr>
          <p:cNvSpPr/>
          <p:nvPr/>
        </p:nvSpPr>
        <p:spPr>
          <a:xfrm rot="13413928">
            <a:off x="3309410" y="2748538"/>
            <a:ext cx="1198446" cy="117016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 xmlns:a16="http://schemas.microsoft.com/office/drawing/2014/main" id="{28A53EED-525C-49CC-B9B4-6DE85D906023}"/>
              </a:ext>
            </a:extLst>
          </p:cNvPr>
          <p:cNvSpPr txBox="1"/>
          <p:nvPr/>
        </p:nvSpPr>
        <p:spPr>
          <a:xfrm>
            <a:off x="1097280" y="1702191"/>
            <a:ext cx="10670177"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Sort by RCPSC standard number, and then by deliverable</a:t>
            </a:r>
          </a:p>
        </p:txBody>
      </p:sp>
      <p:sp>
        <p:nvSpPr>
          <p:cNvPr id="11" name="TextBox 10">
            <a:extLst>
              <a:ext uri="{FF2B5EF4-FFF2-40B4-BE49-F238E27FC236}">
                <a16:creationId xmlns="" xmlns:a16="http://schemas.microsoft.com/office/drawing/2014/main" id="{75CB48F0-3ED6-4917-BBCA-D2679DE8CBD6}"/>
              </a:ext>
            </a:extLst>
          </p:cNvPr>
          <p:cNvSpPr txBox="1"/>
          <p:nvPr/>
        </p:nvSpPr>
        <p:spPr>
          <a:xfrm>
            <a:off x="4451083" y="2225411"/>
            <a:ext cx="6831433"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deliverable from the action plan is listed, along with the specific actions or tasks that will be taken to complete it</a:t>
            </a:r>
          </a:p>
        </p:txBody>
      </p:sp>
    </p:spTree>
    <p:extLst>
      <p:ext uri="{BB962C8B-B14F-4D97-AF65-F5344CB8AC3E}">
        <p14:creationId xmlns:p14="http://schemas.microsoft.com/office/powerpoint/2010/main" val="222622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6918796-2918-40D6-BE3A-4600C47FCD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 xmlns:a16="http://schemas.microsoft.com/office/drawing/2014/main" id="{20BE14DE-867A-47BF-84D2-C0E4FFD91272}"/>
              </a:ext>
            </a:extLst>
          </p:cNvPr>
          <p:cNvSpPr txBox="1">
            <a:spLocks/>
          </p:cNvSpPr>
          <p:nvPr/>
        </p:nvSpPr>
        <p:spPr>
          <a:xfrm>
            <a:off x="838200" y="672747"/>
            <a:ext cx="10515600" cy="7155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j-ea"/>
                <a:cs typeface="+mj-cs"/>
              </a:rPr>
              <a:t>Accreditation</a:t>
            </a:r>
            <a:r>
              <a:rPr kumimoji="0" lang="en-US" sz="2200" b="0" i="0" u="none" strike="noStrike" kern="1200" cap="none" spc="0" normalizeH="0" baseline="0" noProof="0" dirty="0">
                <a:ln>
                  <a:noFill/>
                </a:ln>
                <a:solidFill>
                  <a:prstClr val="white"/>
                </a:solidFill>
                <a:effectLst/>
                <a:uLnTx/>
                <a:uFillTx/>
                <a:latin typeface="Calibri"/>
                <a:ea typeface="+mj-ea"/>
                <a:cs typeface="+mj-cs"/>
              </a:rPr>
              <a:t> </a:t>
            </a:r>
            <a:r>
              <a:rPr kumimoji="0" lang="en-US" sz="3200" b="0" i="0" u="none" strike="noStrike" kern="1200" cap="none" spc="0" normalizeH="0" baseline="0" noProof="0" dirty="0">
                <a:ln>
                  <a:noFill/>
                </a:ln>
                <a:solidFill>
                  <a:prstClr val="white"/>
                </a:solidFill>
                <a:effectLst/>
                <a:uLnTx/>
                <a:uFillTx/>
                <a:latin typeface="Calibri"/>
                <a:ea typeface="+mj-ea"/>
                <a:cs typeface="+mj-cs"/>
              </a:rPr>
              <a:t>Action Plan Tracker – Key Features Cont’d</a:t>
            </a:r>
            <a:endParaRPr kumimoji="0" lang="en-US" sz="2200" b="0" i="0" u="none" strike="noStrike" kern="1200" cap="none" spc="0" normalizeH="0" baseline="0" noProof="0" dirty="0">
              <a:ln>
                <a:noFill/>
              </a:ln>
              <a:solidFill>
                <a:prstClr val="white"/>
              </a:solidFill>
              <a:effectLst/>
              <a:uLnTx/>
              <a:uFillTx/>
              <a:latin typeface="Calibri"/>
              <a:ea typeface="+mj-ea"/>
              <a:cs typeface="+mj-cs"/>
            </a:endParaRPr>
          </a:p>
        </p:txBody>
      </p:sp>
      <p:sp>
        <p:nvSpPr>
          <p:cNvPr id="6" name="Content Placeholder 5">
            <a:extLst>
              <a:ext uri="{FF2B5EF4-FFF2-40B4-BE49-F238E27FC236}">
                <a16:creationId xmlns="" xmlns:a16="http://schemas.microsoft.com/office/drawing/2014/main" id="{F710E65E-7BCC-402A-A143-037479209C5D}"/>
              </a:ext>
            </a:extLst>
          </p:cNvPr>
          <p:cNvSpPr>
            <a:spLocks noGrp="1"/>
          </p:cNvSpPr>
          <p:nvPr>
            <p:ph idx="1"/>
          </p:nvPr>
        </p:nvSpPr>
        <p:spPr>
          <a:xfrm>
            <a:off x="838200" y="1362065"/>
            <a:ext cx="10515600" cy="1589567"/>
          </a:xfrm>
        </p:spPr>
        <p:txBody>
          <a:bodyPr vert="horz" lIns="91440" tIns="45720" rIns="91440" bIns="45720" rtlCol="0">
            <a:noAutofit/>
          </a:bodyPr>
          <a:lstStyle/>
          <a:p>
            <a:pPr indent="-228600">
              <a:lnSpc>
                <a:spcPct val="90000"/>
              </a:lnSpc>
            </a:pPr>
            <a:r>
              <a:rPr lang="en-US" sz="2800" dirty="0"/>
              <a:t>Sort by date to see tasks in order of proposed plan for completion</a:t>
            </a:r>
          </a:p>
          <a:p>
            <a:pPr marL="914400" lvl="1" indent="-457200">
              <a:lnSpc>
                <a:spcPct val="9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Using current date as reference, shows tasks that are completed, </a:t>
            </a:r>
            <a:r>
              <a:rPr lang="en-US" dirty="0" smtClean="0">
                <a:latin typeface="Verdana" panose="020B0604030504040204" pitchFamily="34" charset="0"/>
                <a:ea typeface="Verdana" panose="020B0604030504040204" pitchFamily="34" charset="0"/>
                <a:cs typeface="Verdana" panose="020B0604030504040204" pitchFamily="34" charset="0"/>
              </a:rPr>
              <a:t>ongoing/in </a:t>
            </a:r>
            <a:r>
              <a:rPr lang="en-US" dirty="0">
                <a:latin typeface="Verdana" panose="020B0604030504040204" pitchFamily="34" charset="0"/>
                <a:ea typeface="Verdana" panose="020B0604030504040204" pitchFamily="34" charset="0"/>
                <a:cs typeface="Verdana" panose="020B0604030504040204" pitchFamily="34" charset="0"/>
              </a:rPr>
              <a:t>progress, or behind schedule – e.g., it is after Feb. 15</a:t>
            </a:r>
            <a:r>
              <a:rPr lang="en-US" baseline="30000" dirty="0">
                <a:latin typeface="Verdana" panose="020B0604030504040204" pitchFamily="34" charset="0"/>
                <a:ea typeface="Verdana" panose="020B0604030504040204" pitchFamily="34" charset="0"/>
                <a:cs typeface="Verdana" panose="020B0604030504040204" pitchFamily="34" charset="0"/>
              </a:rPr>
              <a:t>th</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so this </a:t>
            </a:r>
            <a:r>
              <a:rPr lang="en-US" dirty="0">
                <a:latin typeface="Verdana" panose="020B0604030504040204" pitchFamily="34" charset="0"/>
                <a:ea typeface="Verdana" panose="020B0604030504040204" pitchFamily="34" charset="0"/>
                <a:cs typeface="Verdana" panose="020B0604030504040204" pitchFamily="34" charset="0"/>
              </a:rPr>
              <a:t>task is “late</a:t>
            </a:r>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BCA859F6-BA2C-4B47-A1E6-F2E55F0A4C4C}"/>
              </a:ext>
            </a:extLst>
          </p:cNvPr>
          <p:cNvPicPr>
            <a:picLocks noChangeAspect="1"/>
          </p:cNvPicPr>
          <p:nvPr/>
        </p:nvPicPr>
        <p:blipFill rotWithShape="1">
          <a:blip r:embed="rId2"/>
          <a:srcRect t="-7375" b="18930"/>
          <a:stretch/>
        </p:blipFill>
        <p:spPr>
          <a:xfrm>
            <a:off x="1192775" y="3595995"/>
            <a:ext cx="10832934" cy="3156153"/>
          </a:xfrm>
          <a:prstGeom prst="rect">
            <a:avLst/>
          </a:prstGeom>
        </p:spPr>
      </p:pic>
      <p:sp>
        <p:nvSpPr>
          <p:cNvPr id="7" name="Arrow: Down 6">
            <a:extLst>
              <a:ext uri="{FF2B5EF4-FFF2-40B4-BE49-F238E27FC236}">
                <a16:creationId xmlns="" xmlns:a16="http://schemas.microsoft.com/office/drawing/2014/main" id="{68F6C99C-B47B-4B1F-B56B-8AC710DB0030}"/>
              </a:ext>
            </a:extLst>
          </p:cNvPr>
          <p:cNvSpPr/>
          <p:nvPr/>
        </p:nvSpPr>
        <p:spPr>
          <a:xfrm>
            <a:off x="10191749" y="2641590"/>
            <a:ext cx="398206" cy="1104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 xmlns:a16="http://schemas.microsoft.com/office/drawing/2014/main" id="{934C65BD-BBA5-47EE-A8C6-580735F8485D}"/>
              </a:ext>
            </a:extLst>
          </p:cNvPr>
          <p:cNvSpPr/>
          <p:nvPr/>
        </p:nvSpPr>
        <p:spPr>
          <a:xfrm>
            <a:off x="8657302" y="5695945"/>
            <a:ext cx="1452717" cy="3834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9F81C0A6-DC57-4927-8DDD-F777056E7085}"/>
              </a:ext>
            </a:extLst>
          </p:cNvPr>
          <p:cNvSpPr txBox="1"/>
          <p:nvPr/>
        </p:nvSpPr>
        <p:spPr>
          <a:xfrm>
            <a:off x="1311069" y="2769692"/>
            <a:ext cx="8072591" cy="1292662"/>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Color coding in the status field helps to highlight completed items (green) or those ongoing/in progress (yellow)</a:t>
            </a:r>
          </a:p>
          <a:p>
            <a:pPr marL="285750" indent="-285750">
              <a:buFont typeface="Arial" panose="020B0604020202020204" pitchFamily="34" charset="0"/>
              <a:buChar char="•"/>
            </a:pPr>
            <a:endParaRPr lang="en-US" dirty="0"/>
          </a:p>
        </p:txBody>
      </p:sp>
      <p:sp>
        <p:nvSpPr>
          <p:cNvPr id="10" name="Arrow: Down 9">
            <a:extLst>
              <a:ext uri="{FF2B5EF4-FFF2-40B4-BE49-F238E27FC236}">
                <a16:creationId xmlns="" xmlns:a16="http://schemas.microsoft.com/office/drawing/2014/main" id="{82F5C05E-5E09-458B-9760-0ECCA7F04F81}"/>
              </a:ext>
            </a:extLst>
          </p:cNvPr>
          <p:cNvSpPr/>
          <p:nvPr/>
        </p:nvSpPr>
        <p:spPr>
          <a:xfrm>
            <a:off x="11083075" y="2156849"/>
            <a:ext cx="354575" cy="1589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11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par>
                          <p:cTn id="13" fill="hold">
                            <p:stCondLst>
                              <p:cond delay="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6918796-2918-40D6-BE3A-4600C47FCD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 xmlns:a16="http://schemas.microsoft.com/office/drawing/2014/main" id="{20BE14DE-867A-47BF-84D2-C0E4FFD91272}"/>
              </a:ext>
            </a:extLst>
          </p:cNvPr>
          <p:cNvSpPr txBox="1">
            <a:spLocks/>
          </p:cNvSpPr>
          <p:nvPr/>
        </p:nvSpPr>
        <p:spPr>
          <a:xfrm>
            <a:off x="838200" y="672747"/>
            <a:ext cx="10515600" cy="7155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j-ea"/>
                <a:cs typeface="+mj-cs"/>
              </a:rPr>
              <a:t>Accreditation</a:t>
            </a:r>
            <a:r>
              <a:rPr kumimoji="0" lang="en-US" sz="2200" b="0" i="0" u="none" strike="noStrike" kern="1200" cap="none" spc="0" normalizeH="0" baseline="0" noProof="0" dirty="0">
                <a:ln>
                  <a:noFill/>
                </a:ln>
                <a:solidFill>
                  <a:prstClr val="white"/>
                </a:solidFill>
                <a:effectLst/>
                <a:uLnTx/>
                <a:uFillTx/>
                <a:latin typeface="Calibri"/>
                <a:ea typeface="+mj-ea"/>
                <a:cs typeface="+mj-cs"/>
              </a:rPr>
              <a:t> </a:t>
            </a:r>
            <a:r>
              <a:rPr kumimoji="0" lang="en-US" sz="3200" b="0" i="0" u="none" strike="noStrike" kern="1200" cap="none" spc="0" normalizeH="0" baseline="0" noProof="0" dirty="0">
                <a:ln>
                  <a:noFill/>
                </a:ln>
                <a:solidFill>
                  <a:prstClr val="white"/>
                </a:solidFill>
                <a:effectLst/>
                <a:uLnTx/>
                <a:uFillTx/>
                <a:latin typeface="Calibri"/>
                <a:ea typeface="+mj-ea"/>
                <a:cs typeface="+mj-cs"/>
              </a:rPr>
              <a:t>Action Plan Tracker – Key Features Cont’d</a:t>
            </a:r>
            <a:endParaRPr kumimoji="0" lang="en-US" sz="2200" b="0" i="0" u="none" strike="noStrike" kern="1200" cap="none" spc="0" normalizeH="0" baseline="0" noProof="0" dirty="0">
              <a:ln>
                <a:noFill/>
              </a:ln>
              <a:solidFill>
                <a:prstClr val="white"/>
              </a:solidFill>
              <a:effectLst/>
              <a:uLnTx/>
              <a:uFillTx/>
              <a:latin typeface="Calibri"/>
              <a:ea typeface="+mj-ea"/>
              <a:cs typeface="+mj-cs"/>
            </a:endParaRPr>
          </a:p>
        </p:txBody>
      </p:sp>
      <p:sp>
        <p:nvSpPr>
          <p:cNvPr id="6" name="Content Placeholder 5">
            <a:extLst>
              <a:ext uri="{FF2B5EF4-FFF2-40B4-BE49-F238E27FC236}">
                <a16:creationId xmlns="" xmlns:a16="http://schemas.microsoft.com/office/drawing/2014/main" id="{F710E65E-7BCC-402A-A143-037479209C5D}"/>
              </a:ext>
            </a:extLst>
          </p:cNvPr>
          <p:cNvSpPr>
            <a:spLocks noGrp="1"/>
          </p:cNvSpPr>
          <p:nvPr>
            <p:ph idx="1"/>
          </p:nvPr>
        </p:nvSpPr>
        <p:spPr>
          <a:xfrm>
            <a:off x="374083" y="1690546"/>
            <a:ext cx="9679653" cy="1190054"/>
          </a:xfrm>
        </p:spPr>
        <p:txBody>
          <a:bodyPr vert="horz" lIns="91440" tIns="45720" rIns="91440" bIns="45720" rtlCol="0">
            <a:normAutofit/>
          </a:bodyPr>
          <a:lstStyle/>
          <a:p>
            <a:pPr indent="-228600">
              <a:lnSpc>
                <a:spcPct val="90000"/>
              </a:lnSpc>
            </a:pPr>
            <a:r>
              <a:rPr lang="en-US" dirty="0"/>
              <a:t>Filter or sort by responsibility to see tasks assigned to specific committees or groups within the organization’s governance structure</a:t>
            </a:r>
          </a:p>
        </p:txBody>
      </p:sp>
      <p:sp>
        <p:nvSpPr>
          <p:cNvPr id="2" name="TextBox 1">
            <a:extLst>
              <a:ext uri="{FF2B5EF4-FFF2-40B4-BE49-F238E27FC236}">
                <a16:creationId xmlns="" xmlns:a16="http://schemas.microsoft.com/office/drawing/2014/main" id="{8FA01F50-C66E-43E3-9BC3-D56EA1DE648D}"/>
              </a:ext>
            </a:extLst>
          </p:cNvPr>
          <p:cNvSpPr txBox="1"/>
          <p:nvPr/>
        </p:nvSpPr>
        <p:spPr>
          <a:xfrm>
            <a:off x="8264722" y="6185253"/>
            <a:ext cx="3578028" cy="44268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 xmlns:a16="http://schemas.microsoft.com/office/drawing/2014/main" id="{5A7D9B63-DA29-4D8A-81E2-128C5747FE1A}"/>
              </a:ext>
            </a:extLst>
          </p:cNvPr>
          <p:cNvPicPr>
            <a:picLocks noChangeAspect="1"/>
          </p:cNvPicPr>
          <p:nvPr/>
        </p:nvPicPr>
        <p:blipFill>
          <a:blip r:embed="rId2"/>
          <a:stretch>
            <a:fillRect/>
          </a:stretch>
        </p:blipFill>
        <p:spPr>
          <a:xfrm>
            <a:off x="1310763" y="2411401"/>
            <a:ext cx="10531987" cy="4142806"/>
          </a:xfrm>
          <a:prstGeom prst="rect">
            <a:avLst/>
          </a:prstGeom>
        </p:spPr>
      </p:pic>
      <p:sp>
        <p:nvSpPr>
          <p:cNvPr id="7" name="Arrow: Down 6">
            <a:extLst>
              <a:ext uri="{FF2B5EF4-FFF2-40B4-BE49-F238E27FC236}">
                <a16:creationId xmlns="" xmlns:a16="http://schemas.microsoft.com/office/drawing/2014/main" id="{BC059816-2A03-4C60-B000-16A388AD917F}"/>
              </a:ext>
            </a:extLst>
          </p:cNvPr>
          <p:cNvSpPr/>
          <p:nvPr/>
        </p:nvSpPr>
        <p:spPr>
          <a:xfrm rot="2949134">
            <a:off x="10088270" y="1347915"/>
            <a:ext cx="422213" cy="1462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404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C2DA5B-A68A-4734-86A7-12AA0ED609B3}"/>
              </a:ext>
            </a:extLst>
          </p:cNvPr>
          <p:cNvSpPr>
            <a:spLocks noGrp="1"/>
          </p:cNvSpPr>
          <p:nvPr>
            <p:ph type="title"/>
          </p:nvPr>
        </p:nvSpPr>
        <p:spPr>
          <a:xfrm>
            <a:off x="162232" y="457201"/>
            <a:ext cx="11665974" cy="929148"/>
          </a:xfrm>
        </p:spPr>
        <p:txBody>
          <a:bodyPr>
            <a:noAutofit/>
          </a:bodyPr>
          <a:lstStyle/>
          <a:p>
            <a:r>
              <a:rPr lang="en-US" sz="3600" dirty="0">
                <a:latin typeface="Verdana" panose="020B0604030504040204" pitchFamily="34" charset="0"/>
                <a:ea typeface="Verdana" panose="020B0604030504040204" pitchFamily="34" charset="0"/>
                <a:cs typeface="Verdana" panose="020B0604030504040204" pitchFamily="34" charset="0"/>
              </a:rPr>
              <a:t>How do we use the Accreditation Action Plan Tracker?</a:t>
            </a:r>
          </a:p>
        </p:txBody>
      </p:sp>
      <p:sp>
        <p:nvSpPr>
          <p:cNvPr id="3" name="Content Placeholder 2">
            <a:extLst>
              <a:ext uri="{FF2B5EF4-FFF2-40B4-BE49-F238E27FC236}">
                <a16:creationId xmlns="" xmlns:a16="http://schemas.microsoft.com/office/drawing/2014/main" id="{693AB4B2-1B17-4710-9011-3E8915F5C58A}"/>
              </a:ext>
            </a:extLst>
          </p:cNvPr>
          <p:cNvSpPr>
            <a:spLocks noGrp="1"/>
          </p:cNvSpPr>
          <p:nvPr>
            <p:ph idx="1"/>
          </p:nvPr>
        </p:nvSpPr>
        <p:spPr>
          <a:xfrm>
            <a:off x="933516" y="1733483"/>
            <a:ext cx="10771239" cy="2576051"/>
          </a:xfrm>
        </p:spPr>
        <p:txBody>
          <a:bodyPr>
            <a:noAutofit/>
          </a:bodyPr>
          <a:lstStyle/>
          <a:p>
            <a:r>
              <a:rPr lang="en-US" dirty="0">
                <a:latin typeface="Verdana" panose="020B0604030504040204" pitchFamily="34" charset="0"/>
                <a:ea typeface="Verdana" panose="020B0604030504040204" pitchFamily="34" charset="0"/>
                <a:cs typeface="Verdana" panose="020B0604030504040204" pitchFamily="34" charset="0"/>
              </a:rPr>
              <a:t>Reviewed as part of regular Accreditation Committee meetings to review items due, and actions/tasks forthcoming</a:t>
            </a:r>
          </a:p>
          <a:p>
            <a:pPr marL="1150938" lvl="1" indent="-4572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Accessible to all committee members as a shared tool via a secure Dropbox account</a:t>
            </a:r>
          </a:p>
          <a:p>
            <a:pPr marL="1150938" lvl="1" indent="-4572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Any committee member can update the shared document as tasks are started or completed</a:t>
            </a:r>
          </a:p>
          <a:p>
            <a:pPr marL="457200" indent="-457200"/>
            <a:r>
              <a:rPr lang="en-US" dirty="0">
                <a:latin typeface="Verdana" panose="020B0604030504040204" pitchFamily="34" charset="0"/>
                <a:ea typeface="Verdana" panose="020B0604030504040204" pitchFamily="34" charset="0"/>
                <a:cs typeface="Verdana" panose="020B0604030504040204" pitchFamily="34" charset="0"/>
              </a:rPr>
              <a:t>“At-a-glance” reference document supplemented by the detailed Action Plan and RCPSC reviewer reports</a:t>
            </a:r>
          </a:p>
        </p:txBody>
      </p:sp>
    </p:spTree>
    <p:extLst>
      <p:ext uri="{BB962C8B-B14F-4D97-AF65-F5344CB8AC3E}">
        <p14:creationId xmlns:p14="http://schemas.microsoft.com/office/powerpoint/2010/main" val="121912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2FD04E-9DF9-4229-8AF9-92EF119565A6}"/>
              </a:ext>
            </a:extLst>
          </p:cNvPr>
          <p:cNvSpPr>
            <a:spLocks noGrp="1"/>
          </p:cNvSpPr>
          <p:nvPr>
            <p:ph type="title"/>
          </p:nvPr>
        </p:nvSpPr>
        <p:spPr>
          <a:xfrm>
            <a:off x="1181947" y="1701799"/>
            <a:ext cx="10058400" cy="552027"/>
          </a:xfrm>
        </p:spPr>
        <p:txBody>
          <a:bodyPr>
            <a:normAutofit fontScale="90000"/>
          </a:bodyPr>
          <a:lstStyle/>
          <a:p>
            <a:r>
              <a:rPr lang="en-US" sz="3600" dirty="0">
                <a:latin typeface="Verdana" panose="020B0604030504040204" pitchFamily="34" charset="0"/>
                <a:ea typeface="Verdana" panose="020B0604030504040204" pitchFamily="34" charset="0"/>
                <a:cs typeface="Verdana" panose="020B0604030504040204" pitchFamily="34" charset="0"/>
              </a:rPr>
              <a:t>Evaluating the Tracker – 9 months later</a:t>
            </a:r>
          </a:p>
        </p:txBody>
      </p:sp>
      <p:sp>
        <p:nvSpPr>
          <p:cNvPr id="3" name="Content Placeholder 2">
            <a:extLst>
              <a:ext uri="{FF2B5EF4-FFF2-40B4-BE49-F238E27FC236}">
                <a16:creationId xmlns="" xmlns:a16="http://schemas.microsoft.com/office/drawing/2014/main" id="{C5E44832-44A2-477B-A197-EF859FB4A157}"/>
              </a:ext>
            </a:extLst>
          </p:cNvPr>
          <p:cNvSpPr>
            <a:spLocks noGrp="1"/>
          </p:cNvSpPr>
          <p:nvPr>
            <p:ph idx="1"/>
          </p:nvPr>
        </p:nvSpPr>
        <p:spPr>
          <a:xfrm>
            <a:off x="905932" y="584200"/>
            <a:ext cx="10972800" cy="948267"/>
          </a:xfrm>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Created in January 2018 as a tool to help with implementation of the tasks outlined in CASL’s December 2017 Action Plan</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e 4">
            <a:extLst>
              <a:ext uri="{FF2B5EF4-FFF2-40B4-BE49-F238E27FC236}">
                <a16:creationId xmlns="" xmlns:a16="http://schemas.microsoft.com/office/drawing/2014/main" id="{E137A551-DCCC-4971-B33E-BE0E8B421DCD}"/>
              </a:ext>
            </a:extLst>
          </p:cNvPr>
          <p:cNvGraphicFramePr>
            <a:graphicFrameLocks noGrp="1"/>
          </p:cNvGraphicFramePr>
          <p:nvPr>
            <p:extLst>
              <p:ext uri="{D42A27DB-BD31-4B8C-83A1-F6EECF244321}">
                <p14:modId xmlns:p14="http://schemas.microsoft.com/office/powerpoint/2010/main" val="3398725693"/>
              </p:ext>
            </p:extLst>
          </p:nvPr>
        </p:nvGraphicFramePr>
        <p:xfrm>
          <a:off x="843933" y="2362200"/>
          <a:ext cx="10808536" cy="3762752"/>
        </p:xfrm>
        <a:graphic>
          <a:graphicData uri="http://schemas.openxmlformats.org/drawingml/2006/table">
            <a:tbl>
              <a:tblPr firstRow="1" bandRow="1">
                <a:tableStyleId>{21E4AEA4-8DFA-4A89-87EB-49C32662AFE0}</a:tableStyleId>
              </a:tblPr>
              <a:tblGrid>
                <a:gridCol w="5404268">
                  <a:extLst>
                    <a:ext uri="{9D8B030D-6E8A-4147-A177-3AD203B41FA5}">
                      <a16:colId xmlns="" xmlns:a16="http://schemas.microsoft.com/office/drawing/2014/main" val="115433934"/>
                    </a:ext>
                  </a:extLst>
                </a:gridCol>
                <a:gridCol w="5404268">
                  <a:extLst>
                    <a:ext uri="{9D8B030D-6E8A-4147-A177-3AD203B41FA5}">
                      <a16:colId xmlns="" xmlns:a16="http://schemas.microsoft.com/office/drawing/2014/main" val="2138830085"/>
                    </a:ext>
                  </a:extLst>
                </a:gridCol>
              </a:tblGrid>
              <a:tr h="252142">
                <a:tc>
                  <a:txBody>
                    <a:bodyPr/>
                    <a:lstStyle/>
                    <a:p>
                      <a:r>
                        <a:rPr lang="en-US" sz="2000" dirty="0">
                          <a:latin typeface="Verdana" panose="020B0604030504040204" pitchFamily="34" charset="0"/>
                          <a:ea typeface="Verdana" panose="020B0604030504040204" pitchFamily="34" charset="0"/>
                          <a:cs typeface="Verdana" panose="020B0604030504040204" pitchFamily="34" charset="0"/>
                        </a:rPr>
                        <a:t>Pros</a:t>
                      </a:r>
                    </a:p>
                  </a:txBody>
                  <a:tcPr/>
                </a:tc>
                <a:tc>
                  <a:txBody>
                    <a:bodyPr/>
                    <a:lstStyle/>
                    <a:p>
                      <a:r>
                        <a:rPr lang="en-US" sz="2000" dirty="0">
                          <a:latin typeface="Verdana" panose="020B0604030504040204" pitchFamily="34" charset="0"/>
                          <a:ea typeface="Verdana" panose="020B0604030504040204" pitchFamily="34" charset="0"/>
                          <a:cs typeface="Verdana" panose="020B0604030504040204" pitchFamily="34" charset="0"/>
                        </a:rPr>
                        <a:t>Cons</a:t>
                      </a:r>
                    </a:p>
                  </a:txBody>
                  <a:tcPr/>
                </a:tc>
                <a:extLst>
                  <a:ext uri="{0D108BD9-81ED-4DB2-BD59-A6C34878D82A}">
                    <a16:rowId xmlns="" xmlns:a16="http://schemas.microsoft.com/office/drawing/2014/main" val="3638277915"/>
                  </a:ext>
                </a:extLst>
              </a:tr>
              <a:tr h="964436">
                <a:tc>
                  <a:txBody>
                    <a:bodyPr/>
                    <a:lstStyle/>
                    <a:p>
                      <a:pPr marL="457200" indent="-4572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At-a-glance reference tool</a:t>
                      </a:r>
                    </a:p>
                  </a:txBody>
                  <a:tcPr/>
                </a:tc>
                <a:tc>
                  <a:txBody>
                    <a:bodyPr/>
                    <a:lstStyle/>
                    <a:p>
                      <a:pPr marL="457200" indent="-4572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Still need to reference the longer Action Plan and reviewer reports</a:t>
                      </a:r>
                    </a:p>
                  </a:txBody>
                  <a:tcPr/>
                </a:tc>
                <a:extLst>
                  <a:ext uri="{0D108BD9-81ED-4DB2-BD59-A6C34878D82A}">
                    <a16:rowId xmlns="" xmlns:a16="http://schemas.microsoft.com/office/drawing/2014/main" val="1753263488"/>
                  </a:ext>
                </a:extLst>
              </a:tr>
              <a:tr h="815423">
                <a:tc>
                  <a:txBody>
                    <a:bodyPr/>
                    <a:lstStyle/>
                    <a:p>
                      <a:pPr marL="457200" indent="-4572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High manipulability in digital format (sort, filter, zoom, etc.)</a:t>
                      </a:r>
                    </a:p>
                  </a:txBody>
                  <a:tcPr/>
                </a:tc>
                <a:tc>
                  <a:txBody>
                    <a:bodyPr/>
                    <a:lstStyle/>
                    <a:p>
                      <a:pPr marL="457200" indent="-4572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Difficult to print</a:t>
                      </a:r>
                    </a:p>
                  </a:txBody>
                  <a:tcPr/>
                </a:tc>
                <a:extLst>
                  <a:ext uri="{0D108BD9-81ED-4DB2-BD59-A6C34878D82A}">
                    <a16:rowId xmlns="" xmlns:a16="http://schemas.microsoft.com/office/drawing/2014/main" val="3565538617"/>
                  </a:ext>
                </a:extLst>
              </a:tr>
              <a:tr h="1586653">
                <a:tc>
                  <a:txBody>
                    <a:bodyPr/>
                    <a:lstStyle/>
                    <a:p>
                      <a:pPr marL="393700" indent="-3937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Helps to keep the Accreditation Committee on-track</a:t>
                      </a:r>
                    </a:p>
                  </a:txBody>
                  <a:tcPr/>
                </a:tc>
                <a:tc>
                  <a:txBody>
                    <a:bodyPr/>
                    <a:lstStyle/>
                    <a:p>
                      <a:pPr marL="457200" indent="-4572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Tracker currently requires manual updates – does not automatically show when tasks are past due (but could be set up to include this)</a:t>
                      </a:r>
                    </a:p>
                  </a:txBody>
                  <a:tcPr/>
                </a:tc>
                <a:extLst>
                  <a:ext uri="{0D108BD9-81ED-4DB2-BD59-A6C34878D82A}">
                    <a16:rowId xmlns="" xmlns:a16="http://schemas.microsoft.com/office/drawing/2014/main" val="3566168632"/>
                  </a:ext>
                </a:extLst>
              </a:tr>
            </a:tbl>
          </a:graphicData>
        </a:graphic>
      </p:graphicFrame>
    </p:spTree>
    <p:extLst>
      <p:ext uri="{BB962C8B-B14F-4D97-AF65-F5344CB8AC3E}">
        <p14:creationId xmlns:p14="http://schemas.microsoft.com/office/powerpoint/2010/main" val="314763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3AF2B2-A18A-45DF-84CA-992E187C3603}"/>
              </a:ext>
            </a:extLst>
          </p:cNvPr>
          <p:cNvSpPr>
            <a:spLocks noGrp="1"/>
          </p:cNvSpPr>
          <p:nvPr>
            <p:ph type="title"/>
          </p:nvPr>
        </p:nvSpPr>
        <p:spPr>
          <a:xfrm>
            <a:off x="1120739" y="2376678"/>
            <a:ext cx="10363200" cy="1362075"/>
          </a:xfrm>
        </p:spPr>
        <p:txBody>
          <a:bodyPr/>
          <a:lstStyle/>
          <a:p>
            <a:r>
              <a:rPr lang="en-US" sz="7200" dirty="0">
                <a:latin typeface="Verdana" panose="020B0604030504040204" pitchFamily="34" charset="0"/>
                <a:ea typeface="Verdana" panose="020B0604030504040204" pitchFamily="34" charset="0"/>
                <a:cs typeface="Verdana" panose="020B0604030504040204" pitchFamily="34" charset="0"/>
              </a:rPr>
              <a:t>Questions?</a:t>
            </a:r>
          </a:p>
        </p:txBody>
      </p:sp>
    </p:spTree>
    <p:extLst>
      <p:ext uri="{BB962C8B-B14F-4D97-AF65-F5344CB8AC3E}">
        <p14:creationId xmlns:p14="http://schemas.microsoft.com/office/powerpoint/2010/main" val="183076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 y="0"/>
            <a:ext cx="12179807" cy="6858000"/>
          </a:xfrm>
          <a:prstGeom prst="rect">
            <a:avLst/>
          </a:prstGeom>
        </p:spPr>
      </p:pic>
    </p:spTree>
    <p:extLst>
      <p:ext uri="{BB962C8B-B14F-4D97-AF65-F5344CB8AC3E}">
        <p14:creationId xmlns:p14="http://schemas.microsoft.com/office/powerpoint/2010/main" val="227855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373" y="85436"/>
            <a:ext cx="1416627" cy="1416627"/>
          </a:xfrm>
          <a:prstGeom prst="rect">
            <a:avLst/>
          </a:prstGeom>
        </p:spPr>
      </p:pic>
      <p:sp>
        <p:nvSpPr>
          <p:cNvPr id="2" name="Title 1"/>
          <p:cNvSpPr>
            <a:spLocks noGrp="1"/>
          </p:cNvSpPr>
          <p:nvPr>
            <p:ph type="title"/>
          </p:nvPr>
        </p:nvSpPr>
        <p:spPr/>
        <p:txBody>
          <a:bodyPr>
            <a:normAutofit/>
          </a:bodyPr>
          <a:lstStyle/>
          <a:p>
            <a:r>
              <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rPr>
              <a:t>Equity and Diversity in CME/CPD</a:t>
            </a:r>
          </a:p>
        </p:txBody>
      </p:sp>
      <p:sp>
        <p:nvSpPr>
          <p:cNvPr id="3" name="Rectangle 2"/>
          <p:cNvSpPr/>
          <p:nvPr/>
        </p:nvSpPr>
        <p:spPr>
          <a:xfrm>
            <a:off x="1097280" y="2277687"/>
            <a:ext cx="9969038" cy="4339650"/>
          </a:xfrm>
          <a:prstGeom prst="rect">
            <a:avLst/>
          </a:prstGeom>
        </p:spPr>
        <p:txBody>
          <a:bodyPr wrap="square">
            <a:spAutoFit/>
          </a:bodyPr>
          <a:lstStyle/>
          <a:p>
            <a:pPr algn="just"/>
            <a:r>
              <a:rPr lang="en-US" sz="2800" dirty="0" smtClean="0">
                <a:solidFill>
                  <a:srgbClr val="730031"/>
                </a:solidFill>
                <a:latin typeface="Verdana" panose="020B0604030504040204" pitchFamily="34" charset="0"/>
                <a:ea typeface="Verdana" panose="020B0604030504040204" pitchFamily="34" charset="0"/>
                <a:cs typeface="Verdana" panose="020B0604030504040204" pitchFamily="34" charset="0"/>
              </a:rPr>
              <a:t>3. Enhances </a:t>
            </a:r>
            <a:r>
              <a:rPr lang="en-US" sz="2800" dirty="0">
                <a:solidFill>
                  <a:srgbClr val="730031"/>
                </a:solidFill>
                <a:latin typeface="Verdana" panose="020B0604030504040204" pitchFamily="34" charset="0"/>
                <a:ea typeface="Verdana" panose="020B0604030504040204" pitchFamily="34" charset="0"/>
                <a:cs typeface="Verdana" panose="020B0604030504040204" pitchFamily="34" charset="0"/>
              </a:rPr>
              <a:t>learning</a:t>
            </a:r>
          </a:p>
          <a:p>
            <a:pPr algn="just"/>
            <a:r>
              <a:rPr lang="en-US" sz="2800" dirty="0">
                <a:solidFill>
                  <a:srgbClr val="47555F"/>
                </a:solidFill>
                <a:latin typeface="Verdana" panose="020B0604030504040204" pitchFamily="34" charset="0"/>
                <a:ea typeface="Verdana" panose="020B0604030504040204" pitchFamily="34" charset="0"/>
                <a:cs typeface="Verdana" panose="020B0604030504040204" pitchFamily="34" charset="0"/>
              </a:rPr>
              <a:t>“Diversity in medical Education enhances the learning and cross-cultural competencies”( Gurin, Hurtado, et al. 2002).</a:t>
            </a:r>
          </a:p>
          <a:p>
            <a:pPr algn="just"/>
            <a:endParaRPr lang="en-US" sz="2800" dirty="0">
              <a:solidFill>
                <a:srgbClr val="47555F"/>
              </a:solidFill>
              <a:latin typeface="Verdana" panose="020B0604030504040204" pitchFamily="34" charset="0"/>
              <a:ea typeface="Verdana" panose="020B0604030504040204" pitchFamily="34" charset="0"/>
              <a:cs typeface="Verdana" panose="020B0604030504040204" pitchFamily="34" charset="0"/>
            </a:endParaRPr>
          </a:p>
          <a:p>
            <a:pPr algn="just"/>
            <a:r>
              <a:rPr lang="en-US" sz="2800" dirty="0">
                <a:solidFill>
                  <a:srgbClr val="730031"/>
                </a:solidFill>
                <a:latin typeface="Verdana" panose="020B0604030504040204" pitchFamily="34" charset="0"/>
                <a:ea typeface="Verdana" panose="020B0604030504040204" pitchFamily="34" charset="0"/>
                <a:cs typeface="Verdana" panose="020B0604030504040204" pitchFamily="34" charset="0"/>
              </a:rPr>
              <a:t>4. Economic growth </a:t>
            </a:r>
          </a:p>
          <a:p>
            <a:pPr algn="just"/>
            <a:r>
              <a:rPr lang="en-US" sz="2800" dirty="0">
                <a:solidFill>
                  <a:srgbClr val="47555F"/>
                </a:solidFill>
                <a:latin typeface="Verdana" panose="020B0604030504040204" pitchFamily="34" charset="0"/>
                <a:ea typeface="Verdana" panose="020B0604030504040204" pitchFamily="34" charset="0"/>
                <a:cs typeface="Verdana" panose="020B0604030504040204" pitchFamily="34" charset="0"/>
              </a:rPr>
              <a:t>Evidence from the corporate field shows that institutions with more women in leadership positions have higher financial outcomes (Vafaei, 2015).</a:t>
            </a:r>
          </a:p>
          <a:p>
            <a:pPr algn="just"/>
            <a:endParaRPr lang="en-US" sz="2000" dirty="0">
              <a:solidFill>
                <a:srgbClr val="73003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4948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 y="0"/>
            <a:ext cx="12173964" cy="6858000"/>
          </a:xfrm>
          <a:prstGeom prst="rect">
            <a:avLst/>
          </a:prstGeom>
        </p:spPr>
      </p:pic>
      <p:sp>
        <p:nvSpPr>
          <p:cNvPr id="5" name="TextBox 4"/>
          <p:cNvSpPr txBox="1"/>
          <p:nvPr/>
        </p:nvSpPr>
        <p:spPr>
          <a:xfrm>
            <a:off x="375205" y="389668"/>
            <a:ext cx="10674272" cy="5334793"/>
          </a:xfrm>
          <a:prstGeom prst="rect">
            <a:avLst/>
          </a:prstGeom>
          <a:noFill/>
        </p:spPr>
        <p:txBody>
          <a:bodyPr wrap="square" lIns="121917" tIns="60958" rIns="121917" bIns="60958" rtlCol="0">
            <a:spAutoFit/>
          </a:bodyPr>
          <a:lstStyle/>
          <a:p>
            <a:r>
              <a:rPr lang="en-US" sz="4800" dirty="0">
                <a:solidFill>
                  <a:srgbClr val="FF0000"/>
                </a:solidFill>
                <a:latin typeface="Verdana" panose="020B0604030504040204" pitchFamily="34" charset="0"/>
                <a:ea typeface="Verdana" panose="020B0604030504040204" pitchFamily="34" charset="0"/>
                <a:cs typeface="Verdana" panose="020B0604030504040204" pitchFamily="34" charset="0"/>
              </a:rPr>
              <a:t>Using the Delphi process to conduct a needs assessment in the Department of Anesthesia &amp; Perioperative Medicine</a:t>
            </a:r>
          </a:p>
          <a:p>
            <a:endParaRPr lang="en-US" sz="4000" dirty="0">
              <a:solidFill>
                <a:srgbClr val="3C1B71"/>
              </a:solidFill>
              <a:latin typeface="Verdana" panose="020B0604030504040204" pitchFamily="34" charset="0"/>
              <a:ea typeface="Verdana" panose="020B0604030504040204" pitchFamily="34" charset="0"/>
              <a:cs typeface="Verdana" panose="020B0604030504040204" pitchFamily="34" charset="0"/>
            </a:endParaRPr>
          </a:p>
          <a:p>
            <a:r>
              <a:rPr lang="en-US" sz="2700" dirty="0">
                <a:solidFill>
                  <a:srgbClr val="3C1B71"/>
                </a:solidFill>
                <a:latin typeface="Verdana" panose="020B0604030504040204" pitchFamily="34" charset="0"/>
                <a:ea typeface="Verdana" panose="020B0604030504040204" pitchFamily="34" charset="0"/>
                <a:cs typeface="Verdana" panose="020B0604030504040204" pitchFamily="34" charset="0"/>
              </a:rPr>
              <a:t>Dr. Valerie Schulz</a:t>
            </a:r>
            <a:br>
              <a:rPr lang="en-US" sz="2700" dirty="0">
                <a:solidFill>
                  <a:srgbClr val="3C1B71"/>
                </a:solidFill>
                <a:latin typeface="Verdana" panose="020B0604030504040204" pitchFamily="34" charset="0"/>
                <a:ea typeface="Verdana" panose="020B0604030504040204" pitchFamily="34" charset="0"/>
                <a:cs typeface="Verdana" panose="020B0604030504040204" pitchFamily="34" charset="0"/>
              </a:rPr>
            </a:br>
            <a:r>
              <a:rPr lang="en-US" sz="27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en-US" sz="2700" dirty="0">
                <a:solidFill>
                  <a:srgbClr val="3C1B71"/>
                </a:solidFill>
                <a:latin typeface="Verdana" panose="020B0604030504040204" pitchFamily="34" charset="0"/>
                <a:ea typeface="Verdana" panose="020B0604030504040204" pitchFamily="34" charset="0"/>
                <a:cs typeface="Verdana" panose="020B0604030504040204" pitchFamily="34" charset="0"/>
              </a:rPr>
              <a:t>Associate Dean, Continuing Professional Development, </a:t>
            </a:r>
            <a:r>
              <a:rPr lang="en-US" sz="2700" dirty="0" err="1">
                <a:solidFill>
                  <a:srgbClr val="3C1B71"/>
                </a:solidFill>
                <a:latin typeface="Verdana" panose="020B0604030504040204" pitchFamily="34" charset="0"/>
                <a:ea typeface="Verdana" panose="020B0604030504040204" pitchFamily="34" charset="0"/>
                <a:cs typeface="Verdana" panose="020B0604030504040204" pitchFamily="34" charset="0"/>
              </a:rPr>
              <a:t>Schulich</a:t>
            </a:r>
            <a:r>
              <a:rPr lang="en-US" sz="2700" dirty="0">
                <a:solidFill>
                  <a:srgbClr val="3C1B71"/>
                </a:solidFill>
                <a:latin typeface="Verdana" panose="020B0604030504040204" pitchFamily="34" charset="0"/>
                <a:ea typeface="Verdana" panose="020B0604030504040204" pitchFamily="34" charset="0"/>
                <a:cs typeface="Verdana" panose="020B0604030504040204" pitchFamily="34" charset="0"/>
              </a:rPr>
              <a:t> School of Medicine &amp; Dentistry, Western University.</a:t>
            </a:r>
          </a:p>
        </p:txBody>
      </p:sp>
    </p:spTree>
    <p:extLst>
      <p:ext uri="{BB962C8B-B14F-4D97-AF65-F5344CB8AC3E}">
        <p14:creationId xmlns:p14="http://schemas.microsoft.com/office/powerpoint/2010/main" val="14172904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95" y="404446"/>
            <a:ext cx="10058400" cy="902091"/>
          </a:xfrm>
        </p:spPr>
        <p:txBody>
          <a:bodyPr>
            <a:normAutofit/>
          </a:bodyPr>
          <a:lstStyle/>
          <a:p>
            <a:r>
              <a:rPr lang="en-CA" dirty="0">
                <a:latin typeface="Verdana" panose="020B0604030504040204" pitchFamily="34" charset="0"/>
                <a:ea typeface="Verdana" panose="020B0604030504040204" pitchFamily="34" charset="0"/>
                <a:cs typeface="Verdana" panose="020B0604030504040204" pitchFamily="34" charset="0"/>
              </a:rPr>
              <a:t>Faculty/Presenter Disclosure</a:t>
            </a:r>
            <a:endParaRPr lang="en-CA"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71146" y="1724031"/>
            <a:ext cx="10972800" cy="4525963"/>
          </a:xfrm>
        </p:spPr>
        <p:txBody>
          <a:bodyPr/>
          <a:lstStyle/>
          <a:p>
            <a:pPr marL="0" indent="0">
              <a:buNone/>
            </a:pPr>
            <a:r>
              <a:rPr lang="en-US" dirty="0"/>
              <a:t>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Faculty: </a:t>
            </a: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Dr. Valerie Schulz</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CA" dirty="0">
                <a:solidFill>
                  <a:schemeClr val="tx1"/>
                </a:solidFill>
                <a:latin typeface="Verdana" panose="020B0604030504040204" pitchFamily="34" charset="0"/>
                <a:ea typeface="Verdana" panose="020B0604030504040204" pitchFamily="34" charset="0"/>
                <a:cs typeface="Verdana" panose="020B0604030504040204" pitchFamily="34" charset="0"/>
              </a:rPr>
              <a:t>	Relationships with Financial sponsors:</a:t>
            </a:r>
          </a:p>
          <a:p>
            <a:pPr marL="0" indent="0">
              <a:buNone/>
            </a:pPr>
            <a:endParaRPr lang="en-CA"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1333227" y="2280519"/>
            <a:ext cx="9886895" cy="4154984"/>
          </a:xfrm>
          <a:prstGeom prst="rect">
            <a:avLst/>
          </a:prstGeom>
        </p:spPr>
        <p:txBody>
          <a:bodyPr wrap="none" lIns="121917" tIns="60958" rIns="121917" bIns="60958" rtlCol="0">
            <a:spAutoFit/>
          </a:bodyPr>
          <a:lstStyle/>
          <a:p>
            <a:pPr marL="990575" lvl="1" indent="-380990">
              <a:lnSpc>
                <a:spcPct val="150000"/>
              </a:lnSpc>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Grants/Research Support:</a:t>
            </a:r>
          </a:p>
          <a:p>
            <a:pPr lvl="2">
              <a:lnSpc>
                <a:spcPct val="150000"/>
              </a:lnSpc>
            </a:pPr>
            <a:r>
              <a:rPr lang="en-US" sz="2300" dirty="0">
                <a:latin typeface="Verdana" panose="020B0604030504040204" pitchFamily="34" charset="0"/>
                <a:ea typeface="Verdana" panose="020B0604030504040204" pitchFamily="34" charset="0"/>
                <a:cs typeface="Verdana" panose="020B0604030504040204" pitchFamily="34" charset="0"/>
              </a:rPr>
              <a:t>1. AMOSO Grant, </a:t>
            </a:r>
            <a:r>
              <a:rPr lang="en-US" sz="2300" dirty="0" err="1">
                <a:latin typeface="Verdana" panose="020B0604030504040204" pitchFamily="34" charset="0"/>
                <a:ea typeface="Verdana" panose="020B0604030504040204" pitchFamily="34" charset="0"/>
                <a:cs typeface="Verdana" panose="020B0604030504040204" pitchFamily="34" charset="0"/>
              </a:rPr>
              <a:t>Schulich</a:t>
            </a:r>
            <a:r>
              <a:rPr lang="en-US" sz="2300" dirty="0">
                <a:latin typeface="Verdana" panose="020B0604030504040204" pitchFamily="34" charset="0"/>
                <a:ea typeface="Verdana" panose="020B0604030504040204" pitchFamily="34" charset="0"/>
                <a:cs typeface="Verdana" panose="020B0604030504040204" pitchFamily="34" charset="0"/>
              </a:rPr>
              <a:t> School of Medicine &amp; Dentistry</a:t>
            </a:r>
          </a:p>
          <a:p>
            <a:pPr lvl="2">
              <a:lnSpc>
                <a:spcPct val="150000"/>
              </a:lnSpc>
            </a:pPr>
            <a:r>
              <a:rPr lang="en-US" sz="2300" dirty="0">
                <a:latin typeface="Verdana" panose="020B0604030504040204" pitchFamily="34" charset="0"/>
                <a:ea typeface="Verdana" panose="020B0604030504040204" pitchFamily="34" charset="0"/>
                <a:cs typeface="Verdana" panose="020B0604030504040204" pitchFamily="34" charset="0"/>
              </a:rPr>
              <a:t>2. MOTP Transplant Research Fund.</a:t>
            </a:r>
          </a:p>
          <a:p>
            <a:pPr marL="990575" lvl="1" indent="-380990">
              <a:lnSpc>
                <a:spcPct val="150000"/>
              </a:lnSpc>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Speakers Bureau/Honoraria: None</a:t>
            </a:r>
          </a:p>
          <a:p>
            <a:pPr marL="990575" lvl="1" indent="-380990">
              <a:lnSpc>
                <a:spcPct val="150000"/>
              </a:lnSpc>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Consulting Fees: None</a:t>
            </a:r>
          </a:p>
          <a:p>
            <a:pPr marL="990575" lvl="1" indent="-380990">
              <a:lnSpc>
                <a:spcPct val="150000"/>
              </a:lnSpc>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Patents: None</a:t>
            </a:r>
          </a:p>
          <a:p>
            <a:pPr marL="990575" lvl="1" indent="-380990">
              <a:lnSpc>
                <a:spcPct val="150000"/>
              </a:lnSpc>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Other:</a:t>
            </a:r>
            <a:endParaRPr lang="en-CA" sz="2300" dirty="0">
              <a:latin typeface="Verdana" panose="020B0604030504040204" pitchFamily="34" charset="0"/>
              <a:ea typeface="Verdana" panose="020B0604030504040204" pitchFamily="34" charset="0"/>
              <a:cs typeface="Verdana" panose="020B0604030504040204" pitchFamily="34" charset="0"/>
            </a:endParaRPr>
          </a:p>
          <a:p>
            <a:endParaRPr lang="en-CA" dirty="0"/>
          </a:p>
        </p:txBody>
      </p:sp>
    </p:spTree>
    <p:extLst>
      <p:ext uri="{BB962C8B-B14F-4D97-AF65-F5344CB8AC3E}">
        <p14:creationId xmlns:p14="http://schemas.microsoft.com/office/powerpoint/2010/main" val="9037233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308" y="249316"/>
            <a:ext cx="10674272" cy="5457904"/>
          </a:xfrm>
          <a:prstGeom prst="rect">
            <a:avLst/>
          </a:prstGeom>
          <a:noFill/>
        </p:spPr>
        <p:txBody>
          <a:bodyPr wrap="square" lIns="121917" tIns="60958" rIns="121917" bIns="60958" rtlCol="0">
            <a:spAutoFit/>
          </a:bodyPr>
          <a:lstStyle/>
          <a:p>
            <a:pPr>
              <a:spcAft>
                <a:spcPts val="1600"/>
              </a:spcAft>
            </a:pPr>
            <a:r>
              <a:rPr lang="en-US" sz="4800" dirty="0">
                <a:solidFill>
                  <a:srgbClr val="FF0000"/>
                </a:solidFill>
                <a:latin typeface="Verdana" panose="020B0604030504040204" pitchFamily="34" charset="0"/>
                <a:ea typeface="Verdana" panose="020B0604030504040204" pitchFamily="34" charset="0"/>
                <a:cs typeface="Verdana" panose="020B0604030504040204" pitchFamily="34" charset="0"/>
              </a:rPr>
              <a:t>Overarching Project Goals</a:t>
            </a:r>
          </a:p>
          <a:p>
            <a:pPr marL="914377" indent="-914377">
              <a:spcAft>
                <a:spcPts val="2400"/>
              </a:spcAft>
              <a:buSzPct val="75000"/>
              <a:buFont typeface="Arial"/>
              <a:buChar char="•"/>
            </a:pPr>
            <a:endParaRPr lang="en-US" sz="4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457189" indent="-457189">
              <a:spcAft>
                <a:spcPts val="2400"/>
              </a:spcAft>
              <a:buSzPct val="75000"/>
              <a:buFont typeface="Arial" panose="020B0604020202020204" pitchFamily="34" charset="0"/>
              <a:buChar char="•"/>
            </a:pPr>
            <a:r>
              <a:rPr lang="en-US" sz="3200" dirty="0">
                <a:latin typeface="Verdana" panose="020B0604030504040204" pitchFamily="34" charset="0"/>
                <a:ea typeface="Verdana" panose="020B0604030504040204" pitchFamily="34" charset="0"/>
                <a:cs typeface="Verdana" panose="020B0604030504040204" pitchFamily="34" charset="0"/>
              </a:rPr>
              <a:t>Identify educational needs of Anesthesia &amp; Perioperative Medicine faculty based on expert opinion and learner self-reports to influence future internal CPD initiatives for a diverse set of physicians in practice.</a:t>
            </a:r>
          </a:p>
          <a:p>
            <a:pPr marL="914377" indent="-914377">
              <a:buFont typeface="Arial"/>
              <a:buChar char="•"/>
            </a:pPr>
            <a:endParaRPr lang="en-US" sz="3700" dirty="0">
              <a:solidFill>
                <a:srgbClr val="807F83"/>
              </a:solidFill>
              <a:latin typeface="Arial"/>
              <a:cs typeface="Arial"/>
            </a:endParaRPr>
          </a:p>
        </p:txBody>
      </p:sp>
      <p:sp>
        <p:nvSpPr>
          <p:cNvPr id="3" name="TextBox 2"/>
          <p:cNvSpPr txBox="1"/>
          <p:nvPr/>
        </p:nvSpPr>
        <p:spPr>
          <a:xfrm>
            <a:off x="5483441" y="6209399"/>
            <a:ext cx="980391" cy="400105"/>
          </a:xfrm>
          <a:prstGeom prst="rect">
            <a:avLst/>
          </a:prstGeom>
          <a:noFill/>
        </p:spPr>
        <p:txBody>
          <a:bodyPr wrap="none" lIns="121917" tIns="60958" rIns="121917" bIns="60958" rtlCol="0">
            <a:spAutoFit/>
          </a:bodyPr>
          <a:lstStyle/>
          <a:p>
            <a:r>
              <a:rPr lang="en-US" dirty="0">
                <a:solidFill>
                  <a:schemeClr val="bg1"/>
                </a:solidFill>
              </a:rPr>
              <a:t>Slide #1</a:t>
            </a:r>
            <a:endParaRPr lang="en-CA" dirty="0">
              <a:solidFill>
                <a:schemeClr val="bg1"/>
              </a:solidFill>
            </a:endParaRPr>
          </a:p>
        </p:txBody>
      </p:sp>
    </p:spTree>
    <p:extLst>
      <p:ext uri="{BB962C8B-B14F-4D97-AF65-F5344CB8AC3E}">
        <p14:creationId xmlns:p14="http://schemas.microsoft.com/office/powerpoint/2010/main" val="7367163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308" y="249316"/>
            <a:ext cx="10674272" cy="4590996"/>
          </a:xfrm>
          <a:prstGeom prst="rect">
            <a:avLst/>
          </a:prstGeom>
          <a:noFill/>
        </p:spPr>
        <p:txBody>
          <a:bodyPr wrap="square" lIns="121917" tIns="60958" rIns="121917" bIns="60958" rtlCol="0">
            <a:spAutoFit/>
          </a:bodyPr>
          <a:lstStyle/>
          <a:p>
            <a:pPr>
              <a:spcAft>
                <a:spcPts val="1600"/>
              </a:spcAft>
            </a:pPr>
            <a:r>
              <a:rPr lang="en-US" sz="4300" dirty="0">
                <a:solidFill>
                  <a:srgbClr val="FF0000"/>
                </a:solidFill>
                <a:latin typeface="Verdana" panose="020B0604030504040204" pitchFamily="34" charset="0"/>
                <a:ea typeface="Verdana" panose="020B0604030504040204" pitchFamily="34" charset="0"/>
                <a:cs typeface="Verdana" panose="020B0604030504040204" pitchFamily="34" charset="0"/>
              </a:rPr>
              <a:t>Project Objectives/Phases</a:t>
            </a:r>
          </a:p>
          <a:p>
            <a:pPr marL="457189" indent="-457189">
              <a:spcAft>
                <a:spcPts val="2400"/>
              </a:spcAft>
              <a:buSzPct val="75000"/>
              <a:buFont typeface="Arial" panose="020B0604020202020204" pitchFamily="34" charset="0"/>
              <a:buChar char="•"/>
            </a:pPr>
            <a:r>
              <a:rPr lang="en-US" sz="2900" b="1" dirty="0">
                <a:latin typeface="Verdana" panose="020B0604030504040204" pitchFamily="34" charset="0"/>
                <a:ea typeface="Verdana" panose="020B0604030504040204" pitchFamily="34" charset="0"/>
                <a:cs typeface="Verdana" panose="020B0604030504040204" pitchFamily="34" charset="0"/>
              </a:rPr>
              <a:t>Phase 1</a:t>
            </a:r>
            <a:r>
              <a:rPr lang="en-US" sz="2900" dirty="0">
                <a:latin typeface="Verdana" panose="020B0604030504040204" pitchFamily="34" charset="0"/>
                <a:ea typeface="Verdana" panose="020B0604030504040204" pitchFamily="34" charset="0"/>
                <a:cs typeface="Verdana" panose="020B0604030504040204" pitchFamily="34" charset="0"/>
              </a:rPr>
              <a:t>: Educational topics for “</a:t>
            </a:r>
            <a:r>
              <a:rPr lang="en-US" sz="2900" i="1" dirty="0">
                <a:latin typeface="Verdana" panose="020B0604030504040204" pitchFamily="34" charset="0"/>
                <a:ea typeface="Verdana" panose="020B0604030504040204" pitchFamily="34" charset="0"/>
                <a:cs typeface="Verdana" panose="020B0604030504040204" pitchFamily="34" charset="0"/>
              </a:rPr>
              <a:t>A Night On-Call</a:t>
            </a:r>
            <a:r>
              <a:rPr lang="en-US" sz="2900" dirty="0">
                <a:latin typeface="Verdana" panose="020B0604030504040204" pitchFamily="34" charset="0"/>
                <a:ea typeface="Verdana" panose="020B0604030504040204" pitchFamily="34" charset="0"/>
                <a:cs typeface="Verdana" panose="020B0604030504040204" pitchFamily="34" charset="0"/>
              </a:rPr>
              <a:t>”</a:t>
            </a:r>
          </a:p>
          <a:p>
            <a:pPr marL="457189" indent="-457189">
              <a:spcAft>
                <a:spcPts val="2400"/>
              </a:spcAft>
              <a:buSzPct val="75000"/>
              <a:buFont typeface="Arial" panose="020B0604020202020204" pitchFamily="34" charset="0"/>
              <a:buChar char="•"/>
            </a:pPr>
            <a:r>
              <a:rPr lang="en-US" sz="2900" b="1" dirty="0">
                <a:latin typeface="Verdana" panose="020B0604030504040204" pitchFamily="34" charset="0"/>
                <a:ea typeface="Verdana" panose="020B0604030504040204" pitchFamily="34" charset="0"/>
                <a:cs typeface="Verdana" panose="020B0604030504040204" pitchFamily="34" charset="0"/>
              </a:rPr>
              <a:t>Phase 2</a:t>
            </a:r>
            <a:r>
              <a:rPr lang="en-US" sz="2900" dirty="0">
                <a:latin typeface="Verdana" panose="020B0604030504040204" pitchFamily="34" charset="0"/>
                <a:ea typeface="Verdana" panose="020B0604030504040204" pitchFamily="34" charset="0"/>
                <a:cs typeface="Verdana" panose="020B0604030504040204" pitchFamily="34" charset="0"/>
              </a:rPr>
              <a:t>: Online Delphi of Anesthesiology experts</a:t>
            </a:r>
          </a:p>
          <a:p>
            <a:pPr marL="457189" indent="-457189">
              <a:spcAft>
                <a:spcPts val="2400"/>
              </a:spcAft>
              <a:buSzPct val="75000"/>
              <a:buFont typeface="Arial" panose="020B0604020202020204" pitchFamily="34" charset="0"/>
              <a:buChar char="•"/>
            </a:pPr>
            <a:r>
              <a:rPr lang="en-US" sz="2900" b="1" dirty="0">
                <a:latin typeface="Verdana" panose="020B0604030504040204" pitchFamily="34" charset="0"/>
                <a:ea typeface="Verdana" panose="020B0604030504040204" pitchFamily="34" charset="0"/>
                <a:cs typeface="Verdana" panose="020B0604030504040204" pitchFamily="34" charset="0"/>
              </a:rPr>
              <a:t>Phase 3</a:t>
            </a:r>
            <a:r>
              <a:rPr lang="en-US" sz="2900" dirty="0">
                <a:latin typeface="Verdana" panose="020B0604030504040204" pitchFamily="34" charset="0"/>
                <a:ea typeface="Verdana" panose="020B0604030504040204" pitchFamily="34" charset="0"/>
                <a:cs typeface="Verdana" panose="020B0604030504040204" pitchFamily="34" charset="0"/>
              </a:rPr>
              <a:t>: Online survey for all Anesthesiology faculty </a:t>
            </a:r>
          </a:p>
          <a:p>
            <a:pPr marL="457189" indent="-457189">
              <a:spcAft>
                <a:spcPts val="2400"/>
              </a:spcAft>
              <a:buSzPct val="75000"/>
              <a:buFont typeface="Arial" panose="020B0604020202020204" pitchFamily="34" charset="0"/>
              <a:buChar char="•"/>
            </a:pPr>
            <a:r>
              <a:rPr lang="en-US" sz="2900" b="1" dirty="0">
                <a:latin typeface="Verdana" panose="020B0604030504040204" pitchFamily="34" charset="0"/>
                <a:ea typeface="Verdana" panose="020B0604030504040204" pitchFamily="34" charset="0"/>
                <a:cs typeface="Verdana" panose="020B0604030504040204" pitchFamily="34" charset="0"/>
              </a:rPr>
              <a:t>Phase 4</a:t>
            </a:r>
            <a:r>
              <a:rPr lang="en-US" sz="2900" dirty="0">
                <a:latin typeface="Verdana" panose="020B0604030504040204" pitchFamily="34" charset="0"/>
                <a:ea typeface="Verdana" panose="020B0604030504040204" pitchFamily="34" charset="0"/>
                <a:cs typeface="Verdana" panose="020B0604030504040204" pitchFamily="34" charset="0"/>
              </a:rPr>
              <a:t>: [</a:t>
            </a:r>
            <a:r>
              <a:rPr lang="en-US" sz="2900" u="sng" dirty="0">
                <a:latin typeface="Verdana" panose="020B0604030504040204" pitchFamily="34" charset="0"/>
                <a:ea typeface="Verdana" panose="020B0604030504040204" pitchFamily="34" charset="0"/>
                <a:cs typeface="Verdana" panose="020B0604030504040204" pitchFamily="34" charset="0"/>
              </a:rPr>
              <a:t>In Progress</a:t>
            </a:r>
            <a:r>
              <a:rPr lang="en-US" sz="2900" dirty="0">
                <a:latin typeface="Verdana" panose="020B0604030504040204" pitchFamily="34" charset="0"/>
                <a:ea typeface="Verdana" panose="020B0604030504040204" pitchFamily="34" charset="0"/>
                <a:cs typeface="Verdana" panose="020B0604030504040204" pitchFamily="34" charset="0"/>
              </a:rPr>
              <a:t>] Deliver personalized reports to all participants highlighting topics of strength, and topics where educational opportunities exist.</a:t>
            </a:r>
            <a:endParaRPr lang="en-US" sz="29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5483441" y="6209399"/>
            <a:ext cx="980391" cy="400105"/>
          </a:xfrm>
          <a:prstGeom prst="rect">
            <a:avLst/>
          </a:prstGeom>
          <a:noFill/>
        </p:spPr>
        <p:txBody>
          <a:bodyPr wrap="none" lIns="121917" tIns="60958" rIns="121917" bIns="60958" rtlCol="0">
            <a:spAutoFit/>
          </a:bodyPr>
          <a:lstStyle/>
          <a:p>
            <a:r>
              <a:rPr lang="en-US" dirty="0">
                <a:solidFill>
                  <a:schemeClr val="bg1"/>
                </a:solidFill>
              </a:rPr>
              <a:t>Slide #2</a:t>
            </a:r>
            <a:endParaRPr lang="en-CA" dirty="0">
              <a:solidFill>
                <a:schemeClr val="bg1"/>
              </a:solidFill>
            </a:endParaRPr>
          </a:p>
        </p:txBody>
      </p:sp>
    </p:spTree>
    <p:extLst>
      <p:ext uri="{BB962C8B-B14F-4D97-AF65-F5344CB8AC3E}">
        <p14:creationId xmlns:p14="http://schemas.microsoft.com/office/powerpoint/2010/main" val="23553190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308" y="249317"/>
            <a:ext cx="10674272" cy="5622052"/>
          </a:xfrm>
          <a:prstGeom prst="rect">
            <a:avLst/>
          </a:prstGeom>
          <a:noFill/>
        </p:spPr>
        <p:txBody>
          <a:bodyPr wrap="square" lIns="121917" tIns="60958" rIns="121917" bIns="60958" rtlCol="0">
            <a:spAutoFit/>
          </a:bodyPr>
          <a:lstStyle/>
          <a:p>
            <a:pPr>
              <a:spcAft>
                <a:spcPts val="1600"/>
              </a:spcAft>
            </a:pPr>
            <a:r>
              <a:rPr lang="en-US" sz="4800" dirty="0">
                <a:solidFill>
                  <a:srgbClr val="FF0000"/>
                </a:solidFill>
                <a:latin typeface="Verdana" panose="020B0604030504040204" pitchFamily="34" charset="0"/>
                <a:ea typeface="Verdana" panose="020B0604030504040204" pitchFamily="34" charset="0"/>
                <a:cs typeface="Verdana" panose="020B0604030504040204" pitchFamily="34" charset="0"/>
              </a:rPr>
              <a:t>Phase 1</a:t>
            </a:r>
          </a:p>
          <a:p>
            <a:pPr marL="914377" indent="-914377">
              <a:spcAft>
                <a:spcPts val="2400"/>
              </a:spcAft>
              <a:buSzPct val="75000"/>
              <a:buFont typeface="Arial"/>
              <a:buChar char="•"/>
            </a:pPr>
            <a:r>
              <a:rPr lang="en-US" sz="3200" b="1" dirty="0">
                <a:solidFill>
                  <a:srgbClr val="4F2683"/>
                </a:solidFill>
                <a:latin typeface="Verdana" panose="020B0604030504040204" pitchFamily="34" charset="0"/>
                <a:ea typeface="Verdana" panose="020B0604030504040204" pitchFamily="34" charset="0"/>
                <a:cs typeface="Verdana" panose="020B0604030504040204" pitchFamily="34" charset="0"/>
              </a:rPr>
              <a:t>Methodology</a:t>
            </a:r>
            <a:r>
              <a:rPr lang="en-US" sz="3200" dirty="0">
                <a:solidFill>
                  <a:srgbClr val="4F2683"/>
                </a:solidFill>
                <a:latin typeface="Verdana" panose="020B0604030504040204" pitchFamily="34" charset="0"/>
                <a:ea typeface="Verdana" panose="020B0604030504040204" pitchFamily="34" charset="0"/>
                <a:cs typeface="Verdana" panose="020B0604030504040204" pitchFamily="34" charset="0"/>
              </a:rPr>
              <a:t>: Committee meeting with subspecialty experts (faculty/educators) in the department of Anesthesia &amp; Perioperative Medicine</a:t>
            </a:r>
          </a:p>
          <a:p>
            <a:pPr marL="914377" indent="-914377">
              <a:spcAft>
                <a:spcPts val="2400"/>
              </a:spcAft>
              <a:buSzPct val="75000"/>
              <a:buFont typeface="Arial"/>
              <a:buChar char="•"/>
            </a:pPr>
            <a:r>
              <a:rPr lang="en-US" sz="3200" b="1" dirty="0">
                <a:solidFill>
                  <a:srgbClr val="4F2683"/>
                </a:solidFill>
                <a:latin typeface="Verdana" panose="020B0604030504040204" pitchFamily="34" charset="0"/>
                <a:ea typeface="Verdana" panose="020B0604030504040204" pitchFamily="34" charset="0"/>
                <a:cs typeface="Verdana" panose="020B0604030504040204" pitchFamily="34" charset="0"/>
              </a:rPr>
              <a:t>Outcomes</a:t>
            </a:r>
            <a:r>
              <a:rPr lang="en-US" sz="3200" dirty="0">
                <a:solidFill>
                  <a:srgbClr val="4F2683"/>
                </a:solidFill>
                <a:latin typeface="Verdana" panose="020B0604030504040204" pitchFamily="34" charset="0"/>
                <a:ea typeface="Verdana" panose="020B0604030504040204" pitchFamily="34" charset="0"/>
                <a:cs typeface="Verdana" panose="020B0604030504040204" pitchFamily="34" charset="0"/>
              </a:rPr>
              <a:t>: A finalized list of 36 topics (formatted as learning objectives) for the surveys to follow. </a:t>
            </a:r>
          </a:p>
          <a:p>
            <a:pPr marL="914377" indent="-914377">
              <a:spcAft>
                <a:spcPts val="2400"/>
              </a:spcAft>
              <a:buSzPct val="75000"/>
              <a:buFont typeface="Arial"/>
              <a:buChar char="•"/>
            </a:pPr>
            <a:r>
              <a:rPr lang="en-US" sz="3200" b="1" dirty="0">
                <a:solidFill>
                  <a:srgbClr val="4F2683"/>
                </a:solidFill>
                <a:latin typeface="Verdana" panose="020B0604030504040204" pitchFamily="34" charset="0"/>
                <a:ea typeface="Verdana" panose="020B0604030504040204" pitchFamily="34" charset="0"/>
                <a:cs typeface="Verdana" panose="020B0604030504040204" pitchFamily="34" charset="0"/>
              </a:rPr>
              <a:t>Theme</a:t>
            </a:r>
            <a:r>
              <a:rPr lang="en-US" sz="3200" dirty="0">
                <a:solidFill>
                  <a:srgbClr val="4F2683"/>
                </a:solidFill>
                <a:latin typeface="Verdana" panose="020B0604030504040204" pitchFamily="34" charset="0"/>
                <a:ea typeface="Verdana" panose="020B0604030504040204" pitchFamily="34" charset="0"/>
                <a:cs typeface="Verdana" panose="020B0604030504040204" pitchFamily="34" charset="0"/>
              </a:rPr>
              <a:t>: “A Night On-Call”</a:t>
            </a:r>
          </a:p>
        </p:txBody>
      </p:sp>
      <p:sp>
        <p:nvSpPr>
          <p:cNvPr id="2" name="TextBox 1"/>
          <p:cNvSpPr txBox="1"/>
          <p:nvPr/>
        </p:nvSpPr>
        <p:spPr>
          <a:xfrm>
            <a:off x="5483441" y="6209399"/>
            <a:ext cx="980391" cy="400105"/>
          </a:xfrm>
          <a:prstGeom prst="rect">
            <a:avLst/>
          </a:prstGeom>
          <a:noFill/>
        </p:spPr>
        <p:txBody>
          <a:bodyPr wrap="none" lIns="121917" tIns="60958" rIns="121917" bIns="60958" rtlCol="0">
            <a:spAutoFit/>
          </a:bodyPr>
          <a:lstStyle/>
          <a:p>
            <a:r>
              <a:rPr lang="en-US" dirty="0">
                <a:solidFill>
                  <a:schemeClr val="bg1"/>
                </a:solidFill>
              </a:rPr>
              <a:t>Slide #3</a:t>
            </a:r>
            <a:endParaRPr lang="en-CA" dirty="0">
              <a:solidFill>
                <a:schemeClr val="bg1"/>
              </a:solidFill>
            </a:endParaRPr>
          </a:p>
        </p:txBody>
      </p:sp>
    </p:spTree>
    <p:extLst>
      <p:ext uri="{BB962C8B-B14F-4D97-AF65-F5344CB8AC3E}">
        <p14:creationId xmlns:p14="http://schemas.microsoft.com/office/powerpoint/2010/main" val="28227573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308" y="249316"/>
            <a:ext cx="10674272" cy="4175498"/>
          </a:xfrm>
          <a:prstGeom prst="rect">
            <a:avLst/>
          </a:prstGeom>
          <a:noFill/>
        </p:spPr>
        <p:txBody>
          <a:bodyPr wrap="square" lIns="121917" tIns="60958" rIns="121917" bIns="60958" rtlCol="0">
            <a:spAutoFit/>
          </a:bodyPr>
          <a:lstStyle/>
          <a:p>
            <a:pPr>
              <a:spcAft>
                <a:spcPts val="1600"/>
              </a:spcAft>
            </a:pPr>
            <a:r>
              <a:rPr lang="en-US" sz="4800" dirty="0">
                <a:solidFill>
                  <a:srgbClr val="FF0000"/>
                </a:solidFill>
                <a:latin typeface="Verdana" panose="020B0604030504040204" pitchFamily="34" charset="0"/>
                <a:ea typeface="Verdana" panose="020B0604030504040204" pitchFamily="34" charset="0"/>
                <a:cs typeface="Verdana" panose="020B0604030504040204" pitchFamily="34" charset="0"/>
              </a:rPr>
              <a:t>Phase 2 &amp; 3</a:t>
            </a:r>
          </a:p>
          <a:p>
            <a:pPr marL="914377" indent="-914377">
              <a:spcAft>
                <a:spcPts val="2400"/>
              </a:spcAft>
              <a:buSzPct val="75000"/>
              <a:buFont typeface="Arial"/>
              <a:buChar char="•"/>
            </a:pPr>
            <a:r>
              <a:rPr lang="en-US" b="1" dirty="0">
                <a:solidFill>
                  <a:srgbClr val="4F2683"/>
                </a:solidFill>
                <a:latin typeface="Verdana" panose="020B0604030504040204" pitchFamily="34" charset="0"/>
                <a:ea typeface="Verdana" panose="020B0604030504040204" pitchFamily="34" charset="0"/>
                <a:cs typeface="Verdana" panose="020B0604030504040204" pitchFamily="34" charset="0"/>
              </a:rPr>
              <a:t>Methodology</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 Using our </a:t>
            </a:r>
            <a:r>
              <a:rPr lang="en-US" dirty="0" smtClean="0">
                <a:solidFill>
                  <a:srgbClr val="4F2683"/>
                </a:solidFill>
                <a:latin typeface="Verdana" panose="020B0604030504040204" pitchFamily="34" charset="0"/>
                <a:ea typeface="Verdana" panose="020B0604030504040204" pitchFamily="34" charset="0"/>
                <a:cs typeface="Verdana" panose="020B0604030504040204" pitchFamily="34" charset="0"/>
              </a:rPr>
              <a:t>Delphi </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survey platform, conducted a 2-round expert survey (N = 10), followed by a </a:t>
            </a:r>
            <a:r>
              <a:rPr lang="en-US" dirty="0" err="1">
                <a:solidFill>
                  <a:srgbClr val="4F2683"/>
                </a:solidFill>
                <a:latin typeface="Verdana" panose="020B0604030504040204" pitchFamily="34" charset="0"/>
                <a:ea typeface="Verdana" panose="020B0604030504040204" pitchFamily="34" charset="0"/>
                <a:cs typeface="Verdana" panose="020B0604030504040204" pitchFamily="34" charset="0"/>
              </a:rPr>
              <a:t>Qualtrics</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 survey for learners (N = 34) on the 36 Topics previously identified (</a:t>
            </a:r>
            <a:r>
              <a:rPr lang="en-US" i="1" dirty="0">
                <a:solidFill>
                  <a:srgbClr val="4F2683"/>
                </a:solidFill>
                <a:latin typeface="Verdana" panose="020B0604030504040204" pitchFamily="34" charset="0"/>
                <a:ea typeface="Verdana" panose="020B0604030504040204" pitchFamily="34" charset="0"/>
                <a:cs typeface="Verdana" panose="020B0604030504040204" pitchFamily="34" charset="0"/>
              </a:rPr>
              <a:t>In Phase 1</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a:t>
            </a:r>
          </a:p>
          <a:p>
            <a:pPr marL="914377" indent="-914377">
              <a:spcAft>
                <a:spcPts val="2400"/>
              </a:spcAft>
              <a:buSzPct val="75000"/>
              <a:buFont typeface="Arial"/>
              <a:buChar char="•"/>
            </a:pPr>
            <a:r>
              <a:rPr lang="en-US" b="1" dirty="0">
                <a:solidFill>
                  <a:srgbClr val="4F2683"/>
                </a:solidFill>
                <a:latin typeface="Verdana" panose="020B0604030504040204" pitchFamily="34" charset="0"/>
                <a:ea typeface="Verdana" panose="020B0604030504040204" pitchFamily="34" charset="0"/>
                <a:cs typeface="Verdana" panose="020B0604030504040204" pitchFamily="34" charset="0"/>
              </a:rPr>
              <a:t>Outcomes</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rgbClr val="4F2683"/>
                </a:solidFill>
                <a:latin typeface="Verdana" panose="020B0604030504040204" pitchFamily="34" charset="0"/>
                <a:ea typeface="Verdana" panose="020B0604030504040204" pitchFamily="34" charset="0"/>
                <a:cs typeface="Verdana" panose="020B0604030504040204" pitchFamily="34" charset="0"/>
              </a:rPr>
              <a:t/>
            </a:r>
            <a:br>
              <a:rPr lang="en-US" dirty="0" smtClean="0">
                <a:solidFill>
                  <a:srgbClr val="4F2683"/>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4F2683"/>
                </a:solidFill>
                <a:latin typeface="Verdana" panose="020B0604030504040204" pitchFamily="34" charset="0"/>
                <a:ea typeface="Verdana" panose="020B0604030504040204" pitchFamily="34" charset="0"/>
                <a:cs typeface="Verdana" panose="020B0604030504040204" pitchFamily="34" charset="0"/>
              </a:rPr>
              <a:t>Expert Delphi: Topics scored </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on expected ability. </a:t>
            </a:r>
            <a:r>
              <a:rPr lang="en-US" dirty="0" smtClean="0">
                <a:solidFill>
                  <a:srgbClr val="4F2683"/>
                </a:solidFill>
                <a:latin typeface="Verdana" panose="020B0604030504040204" pitchFamily="34" charset="0"/>
                <a:ea typeface="Verdana" panose="020B0604030504040204" pitchFamily="34" charset="0"/>
                <a:cs typeface="Verdana" panose="020B0604030504040204" pitchFamily="34" charset="0"/>
              </a:rPr>
              <a:t/>
            </a:r>
            <a:br>
              <a:rPr lang="en-US" dirty="0" smtClean="0">
                <a:solidFill>
                  <a:srgbClr val="4F2683"/>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4F2683"/>
                </a:solidFill>
                <a:latin typeface="Verdana" panose="020B0604030504040204" pitchFamily="34" charset="0"/>
                <a:ea typeface="Verdana" panose="020B0604030504040204" pitchFamily="34" charset="0"/>
                <a:cs typeface="Verdana" panose="020B0604030504040204" pitchFamily="34" charset="0"/>
              </a:rPr>
              <a:t>Learner </a:t>
            </a:r>
            <a:r>
              <a:rPr lang="en-US" dirty="0" err="1" smtClean="0">
                <a:solidFill>
                  <a:srgbClr val="4F2683"/>
                </a:solidFill>
                <a:latin typeface="Verdana" panose="020B0604030504040204" pitchFamily="34" charset="0"/>
                <a:ea typeface="Verdana" panose="020B0604030504040204" pitchFamily="34" charset="0"/>
                <a:cs typeface="Verdana" panose="020B0604030504040204" pitchFamily="34" charset="0"/>
              </a:rPr>
              <a:t>Qualtrics</a:t>
            </a:r>
            <a:r>
              <a:rPr lang="en-US" dirty="0" smtClean="0">
                <a:solidFill>
                  <a:srgbClr val="4F2683"/>
                </a:solidFill>
                <a:latin typeface="Verdana" panose="020B0604030504040204" pitchFamily="34" charset="0"/>
                <a:ea typeface="Verdana" panose="020B0604030504040204" pitchFamily="34" charset="0"/>
                <a:cs typeface="Verdana" panose="020B0604030504040204" pitchFamily="34" charset="0"/>
              </a:rPr>
              <a:t>: </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S</a:t>
            </a:r>
            <a:r>
              <a:rPr lang="en-US" dirty="0" smtClean="0">
                <a:solidFill>
                  <a:srgbClr val="4F2683"/>
                </a:solidFill>
                <a:latin typeface="Verdana" panose="020B0604030504040204" pitchFamily="34" charset="0"/>
                <a:ea typeface="Verdana" panose="020B0604030504040204" pitchFamily="34" charset="0"/>
                <a:cs typeface="Verdana" panose="020B0604030504040204" pitchFamily="34" charset="0"/>
              </a:rPr>
              <a:t>elf-reported </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for </a:t>
            </a:r>
            <a:r>
              <a:rPr lang="en-US" u="sng" dirty="0">
                <a:solidFill>
                  <a:srgbClr val="4F2683"/>
                </a:solidFill>
                <a:latin typeface="Verdana" panose="020B0604030504040204" pitchFamily="34" charset="0"/>
                <a:ea typeface="Verdana" panose="020B0604030504040204" pitchFamily="34" charset="0"/>
                <a:cs typeface="Verdana" panose="020B0604030504040204" pitchFamily="34" charset="0"/>
              </a:rPr>
              <a:t>ability</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 </a:t>
            </a:r>
            <a:r>
              <a:rPr lang="en-US" u="sng" dirty="0">
                <a:solidFill>
                  <a:srgbClr val="4F2683"/>
                </a:solidFill>
                <a:latin typeface="Verdana" panose="020B0604030504040204" pitchFamily="34" charset="0"/>
                <a:ea typeface="Verdana" panose="020B0604030504040204" pitchFamily="34" charset="0"/>
                <a:cs typeface="Verdana" panose="020B0604030504040204" pitchFamily="34" charset="0"/>
              </a:rPr>
              <a:t>desire</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 to learn, and </a:t>
            </a:r>
            <a:r>
              <a:rPr lang="en-US" u="sng" dirty="0">
                <a:solidFill>
                  <a:srgbClr val="4F2683"/>
                </a:solidFill>
                <a:latin typeface="Verdana" panose="020B0604030504040204" pitchFamily="34" charset="0"/>
                <a:ea typeface="Verdana" panose="020B0604030504040204" pitchFamily="34" charset="0"/>
                <a:cs typeface="Verdana" panose="020B0604030504040204" pitchFamily="34" charset="0"/>
              </a:rPr>
              <a:t>frequency</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 of clinical encounters for each topic.</a:t>
            </a:r>
          </a:p>
          <a:p>
            <a:pPr marL="914377" indent="-914377">
              <a:spcAft>
                <a:spcPts val="2400"/>
              </a:spcAft>
              <a:buSzPct val="75000"/>
              <a:buFont typeface="Arial"/>
              <a:buChar char="•"/>
            </a:pPr>
            <a:r>
              <a:rPr lang="en-US" dirty="0" smtClean="0">
                <a:solidFill>
                  <a:srgbClr val="4F2683"/>
                </a:solidFill>
                <a:latin typeface="Verdana" panose="020B0604030504040204" pitchFamily="34" charset="0"/>
                <a:ea typeface="Verdana" panose="020B0604030504040204" pitchFamily="34" charset="0"/>
                <a:cs typeface="Verdana" panose="020B0604030504040204" pitchFamily="34" charset="0"/>
              </a:rPr>
              <a:t>Comparisons between </a:t>
            </a:r>
            <a:r>
              <a:rPr lang="en-US" dirty="0">
                <a:solidFill>
                  <a:srgbClr val="4F2683"/>
                </a:solidFill>
                <a:latin typeface="Verdana" panose="020B0604030504040204" pitchFamily="34" charset="0"/>
                <a:ea typeface="Verdana" panose="020B0604030504040204" pitchFamily="34" charset="0"/>
                <a:cs typeface="Verdana" panose="020B0604030504040204" pitchFamily="34" charset="0"/>
              </a:rPr>
              <a:t>these two surveys allowed for prioritization of educational needs with regards to the 36 topics.</a:t>
            </a:r>
          </a:p>
        </p:txBody>
      </p:sp>
      <p:sp>
        <p:nvSpPr>
          <p:cNvPr id="2" name="TextBox 1"/>
          <p:cNvSpPr txBox="1"/>
          <p:nvPr/>
        </p:nvSpPr>
        <p:spPr>
          <a:xfrm>
            <a:off x="5483441" y="6209399"/>
            <a:ext cx="980391" cy="400105"/>
          </a:xfrm>
          <a:prstGeom prst="rect">
            <a:avLst/>
          </a:prstGeom>
          <a:noFill/>
        </p:spPr>
        <p:txBody>
          <a:bodyPr wrap="none" lIns="121917" tIns="60958" rIns="121917" bIns="60958" rtlCol="0">
            <a:spAutoFit/>
          </a:bodyPr>
          <a:lstStyle/>
          <a:p>
            <a:r>
              <a:rPr lang="en-US" dirty="0">
                <a:solidFill>
                  <a:schemeClr val="bg1"/>
                </a:solidFill>
              </a:rPr>
              <a:t>Slide #4</a:t>
            </a:r>
            <a:endParaRPr lang="en-CA" dirty="0">
              <a:solidFill>
                <a:schemeClr val="bg1"/>
              </a:solidFill>
            </a:endParaRPr>
          </a:p>
        </p:txBody>
      </p:sp>
    </p:spTree>
    <p:extLst>
      <p:ext uri="{BB962C8B-B14F-4D97-AF65-F5344CB8AC3E}">
        <p14:creationId xmlns:p14="http://schemas.microsoft.com/office/powerpoint/2010/main" val="15247739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623" y="57872"/>
            <a:ext cx="11773236" cy="5314275"/>
          </a:xfrm>
          <a:prstGeom prst="rect">
            <a:avLst/>
          </a:prstGeom>
          <a:noFill/>
        </p:spPr>
        <p:txBody>
          <a:bodyPr wrap="square" lIns="121917" tIns="60958" rIns="121917" bIns="60958" rtlCol="0">
            <a:spAutoFit/>
          </a:bodyPr>
          <a:lstStyle/>
          <a:p>
            <a:pPr>
              <a:spcAft>
                <a:spcPts val="1600"/>
              </a:spcAft>
            </a:pPr>
            <a:r>
              <a:rPr lang="en-US" sz="4800" dirty="0">
                <a:solidFill>
                  <a:srgbClr val="FF0000"/>
                </a:solidFill>
                <a:latin typeface="Verdana" panose="020B0604030504040204" pitchFamily="34" charset="0"/>
                <a:ea typeface="Verdana" panose="020B0604030504040204" pitchFamily="34" charset="0"/>
                <a:cs typeface="Verdana" panose="020B0604030504040204" pitchFamily="34" charset="0"/>
              </a:rPr>
              <a:t>Survey Methods</a:t>
            </a:r>
          </a:p>
          <a:p>
            <a:pPr>
              <a:spcAft>
                <a:spcPts val="2400"/>
              </a:spcAft>
              <a:buSzPct val="75000"/>
            </a:pPr>
            <a:r>
              <a:rPr lang="en-US" sz="2100" b="1" dirty="0">
                <a:solidFill>
                  <a:srgbClr val="807F83"/>
                </a:solidFill>
                <a:latin typeface="Verdana" panose="020B0604030504040204" pitchFamily="34" charset="0"/>
                <a:ea typeface="Verdana" panose="020B0604030504040204" pitchFamily="34" charset="0"/>
                <a:cs typeface="Verdana" panose="020B0604030504040204" pitchFamily="34" charset="0"/>
              </a:rPr>
              <a:t>Delphi</a:t>
            </a:r>
            <a:r>
              <a:rPr lang="en-US" sz="2100" dirty="0">
                <a:solidFill>
                  <a:srgbClr val="807F83"/>
                </a:solidFill>
                <a:latin typeface="Verdana" panose="020B0604030504040204" pitchFamily="34" charset="0"/>
                <a:ea typeface="Verdana" panose="020B0604030504040204" pitchFamily="34" charset="0"/>
                <a:cs typeface="Verdana" panose="020B0604030504040204" pitchFamily="34" charset="0"/>
              </a:rPr>
              <a:t>: Multiple round Expert survey, repeat questions &amp; displays average from previous round (</a:t>
            </a:r>
            <a:r>
              <a:rPr lang="en-US" sz="2100" i="1" u="sng" dirty="0">
                <a:solidFill>
                  <a:srgbClr val="807F83"/>
                </a:solidFill>
                <a:latin typeface="Verdana" panose="020B0604030504040204" pitchFamily="34" charset="0"/>
                <a:ea typeface="Verdana" panose="020B0604030504040204" pitchFamily="34" charset="0"/>
                <a:cs typeface="Verdana" panose="020B0604030504040204" pitchFamily="34" charset="0"/>
              </a:rPr>
              <a:t>Grey triangle</a:t>
            </a:r>
            <a:r>
              <a:rPr lang="en-US" sz="2100" dirty="0">
                <a:solidFill>
                  <a:srgbClr val="807F83"/>
                </a:solidFill>
                <a:latin typeface="Verdana" panose="020B0604030504040204" pitchFamily="34" charset="0"/>
                <a:ea typeface="Verdana" panose="020B0604030504040204" pitchFamily="34" charset="0"/>
                <a:cs typeface="Verdana" panose="020B0604030504040204" pitchFamily="34" charset="0"/>
              </a:rPr>
              <a:t>) – Promotes consensus for topic scores.</a:t>
            </a:r>
          </a:p>
          <a:p>
            <a:pPr>
              <a:spcAft>
                <a:spcPts val="2400"/>
              </a:spcAft>
              <a:buSzPct val="75000"/>
            </a:pPr>
            <a:endParaRPr lang="en-US" sz="2100" dirty="0">
              <a:solidFill>
                <a:srgbClr val="807F83"/>
              </a:solidFill>
              <a:latin typeface="Verdana" panose="020B0604030504040204" pitchFamily="34" charset="0"/>
              <a:ea typeface="Verdana" panose="020B0604030504040204" pitchFamily="34" charset="0"/>
              <a:cs typeface="Verdana" panose="020B0604030504040204" pitchFamily="34" charset="0"/>
            </a:endParaRPr>
          </a:p>
          <a:p>
            <a:pPr>
              <a:spcAft>
                <a:spcPts val="2400"/>
              </a:spcAft>
              <a:buSzPct val="75000"/>
            </a:pPr>
            <a:endParaRPr lang="en-US" sz="2100" dirty="0">
              <a:solidFill>
                <a:srgbClr val="807F83"/>
              </a:solidFill>
              <a:latin typeface="Verdana" panose="020B0604030504040204" pitchFamily="34" charset="0"/>
              <a:ea typeface="Verdana" panose="020B0604030504040204" pitchFamily="34" charset="0"/>
              <a:cs typeface="Verdana" panose="020B0604030504040204" pitchFamily="34" charset="0"/>
            </a:endParaRPr>
          </a:p>
          <a:p>
            <a:pPr>
              <a:spcAft>
                <a:spcPts val="2400"/>
              </a:spcAft>
              <a:buSzPct val="75000"/>
            </a:pPr>
            <a:endParaRPr lang="en-US" sz="2100" dirty="0">
              <a:solidFill>
                <a:srgbClr val="807F83"/>
              </a:solidFill>
              <a:latin typeface="Verdana" panose="020B0604030504040204" pitchFamily="34" charset="0"/>
              <a:ea typeface="Verdana" panose="020B0604030504040204" pitchFamily="34" charset="0"/>
              <a:cs typeface="Verdana" panose="020B0604030504040204" pitchFamily="34" charset="0"/>
            </a:endParaRPr>
          </a:p>
          <a:p>
            <a:pPr>
              <a:spcAft>
                <a:spcPts val="2400"/>
              </a:spcAft>
              <a:buSzPct val="75000"/>
            </a:pPr>
            <a:r>
              <a:rPr lang="en-US" sz="2100" b="1" dirty="0" err="1">
                <a:solidFill>
                  <a:srgbClr val="807F83"/>
                </a:solidFill>
                <a:latin typeface="Verdana" panose="020B0604030504040204" pitchFamily="34" charset="0"/>
                <a:ea typeface="Verdana" panose="020B0604030504040204" pitchFamily="34" charset="0"/>
                <a:cs typeface="Verdana" panose="020B0604030504040204" pitchFamily="34" charset="0"/>
              </a:rPr>
              <a:t>Qualtrics</a:t>
            </a:r>
            <a:r>
              <a:rPr lang="en-US" sz="2100" dirty="0">
                <a:solidFill>
                  <a:srgbClr val="807F83"/>
                </a:solidFill>
                <a:latin typeface="Verdana" panose="020B0604030504040204" pitchFamily="34" charset="0"/>
                <a:ea typeface="Verdana" panose="020B0604030504040204" pitchFamily="34" charset="0"/>
                <a:cs typeface="Verdana" panose="020B0604030504040204" pitchFamily="34" charset="0"/>
              </a:rPr>
              <a:t>: Typical online survey (all faculty) – Ability, Frequency of clinical encounters, and desire to learn from additional educational opportunities.</a:t>
            </a:r>
          </a:p>
          <a:p>
            <a:pPr>
              <a:spcAft>
                <a:spcPts val="2400"/>
              </a:spcAft>
              <a:buSzPct val="75000"/>
            </a:pPr>
            <a:endParaRPr lang="en-US" sz="2700" dirty="0">
              <a:solidFill>
                <a:srgbClr val="807F83"/>
              </a:solidFill>
              <a:latin typeface="Arial"/>
              <a:cs typeface="Arial"/>
            </a:endParaRPr>
          </a:p>
        </p:txBody>
      </p:sp>
      <p:sp>
        <p:nvSpPr>
          <p:cNvPr id="2" name="TextBox 1"/>
          <p:cNvSpPr txBox="1"/>
          <p:nvPr/>
        </p:nvSpPr>
        <p:spPr>
          <a:xfrm>
            <a:off x="5483441" y="6209399"/>
            <a:ext cx="980391" cy="400105"/>
          </a:xfrm>
          <a:prstGeom prst="rect">
            <a:avLst/>
          </a:prstGeom>
          <a:noFill/>
        </p:spPr>
        <p:txBody>
          <a:bodyPr wrap="none" lIns="121917" tIns="60958" rIns="121917" bIns="60958" rtlCol="0">
            <a:spAutoFit/>
          </a:bodyPr>
          <a:lstStyle/>
          <a:p>
            <a:r>
              <a:rPr lang="en-US" dirty="0">
                <a:solidFill>
                  <a:schemeClr val="bg1"/>
                </a:solidFill>
              </a:rPr>
              <a:t>Slide #5</a:t>
            </a:r>
            <a:endParaRPr lang="en-CA" dirty="0">
              <a:solidFill>
                <a:schemeClr val="bg1"/>
              </a:solidFill>
            </a:endParaRPr>
          </a:p>
        </p:txBody>
      </p:sp>
      <p:grpSp>
        <p:nvGrpSpPr>
          <p:cNvPr id="18" name="Group 17"/>
          <p:cNvGrpSpPr/>
          <p:nvPr/>
        </p:nvGrpSpPr>
        <p:grpSpPr>
          <a:xfrm>
            <a:off x="1626921" y="1947590"/>
            <a:ext cx="9447903" cy="1908615"/>
            <a:chOff x="1220190" y="1460692"/>
            <a:chExt cx="7085927" cy="1431461"/>
          </a:xfrm>
        </p:grpSpPr>
        <p:pic>
          <p:nvPicPr>
            <p:cNvPr id="7" name="Picture 6"/>
            <p:cNvPicPr>
              <a:picLocks noChangeAspect="1"/>
            </p:cNvPicPr>
            <p:nvPr/>
          </p:nvPicPr>
          <p:blipFill>
            <a:blip r:embed="rId3"/>
            <a:stretch>
              <a:fillRect/>
            </a:stretch>
          </p:blipFill>
          <p:spPr>
            <a:xfrm>
              <a:off x="5982017" y="1577703"/>
              <a:ext cx="2324100" cy="1257300"/>
            </a:xfrm>
            <a:prstGeom prst="rect">
              <a:avLst/>
            </a:prstGeom>
          </p:spPr>
        </p:pic>
        <p:pic>
          <p:nvPicPr>
            <p:cNvPr id="6" name="Picture 5"/>
            <p:cNvPicPr>
              <a:picLocks noChangeAspect="1"/>
            </p:cNvPicPr>
            <p:nvPr/>
          </p:nvPicPr>
          <p:blipFill>
            <a:blip r:embed="rId4"/>
            <a:stretch>
              <a:fillRect/>
            </a:stretch>
          </p:blipFill>
          <p:spPr>
            <a:xfrm>
              <a:off x="1803533" y="1520553"/>
              <a:ext cx="4276725" cy="1371600"/>
            </a:xfrm>
            <a:prstGeom prst="rect">
              <a:avLst/>
            </a:prstGeom>
          </p:spPr>
        </p:pic>
        <p:sp>
          <p:nvSpPr>
            <p:cNvPr id="5" name="TextBox 4"/>
            <p:cNvSpPr txBox="1"/>
            <p:nvPr/>
          </p:nvSpPr>
          <p:spPr>
            <a:xfrm>
              <a:off x="2085301" y="1460692"/>
              <a:ext cx="3923670" cy="276999"/>
            </a:xfrm>
            <a:prstGeom prst="rect">
              <a:avLst/>
            </a:prstGeom>
            <a:solidFill>
              <a:schemeClr val="bg1"/>
            </a:solidFill>
          </p:spPr>
          <p:txBody>
            <a:bodyPr wrap="none" rtlCol="0">
              <a:spAutoFit/>
            </a:bodyPr>
            <a:lstStyle/>
            <a:p>
              <a:r>
                <a:rPr lang="en-US" dirty="0">
                  <a:solidFill>
                    <a:srgbClr val="4F2683"/>
                  </a:solidFill>
                </a:rPr>
                <a:t>Communicate effectively when only allowed 7 slides…</a:t>
              </a:r>
              <a:endParaRPr lang="en-CA" dirty="0">
                <a:solidFill>
                  <a:srgbClr val="4F2683"/>
                </a:solidFill>
              </a:endParaRPr>
            </a:p>
          </p:txBody>
        </p:sp>
        <p:sp>
          <p:nvSpPr>
            <p:cNvPr id="8" name="TextBox 7"/>
            <p:cNvSpPr txBox="1"/>
            <p:nvPr/>
          </p:nvSpPr>
          <p:spPr>
            <a:xfrm>
              <a:off x="1220190" y="1507030"/>
              <a:ext cx="340477" cy="276999"/>
            </a:xfrm>
            <a:prstGeom prst="rect">
              <a:avLst/>
            </a:prstGeom>
            <a:noFill/>
          </p:spPr>
          <p:txBody>
            <a:bodyPr wrap="none" rtlCol="0">
              <a:spAutoFit/>
            </a:bodyPr>
            <a:lstStyle/>
            <a:p>
              <a:r>
                <a:rPr lang="en-US" dirty="0">
                  <a:solidFill>
                    <a:srgbClr val="4F2683"/>
                  </a:solidFill>
                </a:rPr>
                <a:t>Ex.</a:t>
              </a:r>
              <a:endParaRPr lang="en-CA" dirty="0">
                <a:solidFill>
                  <a:srgbClr val="4F2683"/>
                </a:solidFill>
              </a:endParaRPr>
            </a:p>
          </p:txBody>
        </p:sp>
        <p:pic>
          <p:nvPicPr>
            <p:cNvPr id="9" name="Picture 8"/>
            <p:cNvPicPr>
              <a:picLocks noChangeAspect="1"/>
            </p:cNvPicPr>
            <p:nvPr/>
          </p:nvPicPr>
          <p:blipFill>
            <a:blip r:embed="rId5"/>
            <a:stretch>
              <a:fillRect/>
            </a:stretch>
          </p:blipFill>
          <p:spPr>
            <a:xfrm>
              <a:off x="6337358" y="2028679"/>
              <a:ext cx="314325" cy="466725"/>
            </a:xfrm>
            <a:prstGeom prst="rect">
              <a:avLst/>
            </a:prstGeom>
          </p:spPr>
        </p:pic>
      </p:grpSp>
      <p:grpSp>
        <p:nvGrpSpPr>
          <p:cNvPr id="17" name="Group 16"/>
          <p:cNvGrpSpPr/>
          <p:nvPr/>
        </p:nvGrpSpPr>
        <p:grpSpPr>
          <a:xfrm>
            <a:off x="1630463" y="4603396"/>
            <a:ext cx="9493732" cy="1214753"/>
            <a:chOff x="702993" y="3529694"/>
            <a:chExt cx="7120299" cy="911065"/>
          </a:xfrm>
        </p:grpSpPr>
        <p:pic>
          <p:nvPicPr>
            <p:cNvPr id="15" name="Picture 14"/>
            <p:cNvPicPr>
              <a:picLocks noChangeAspect="1"/>
            </p:cNvPicPr>
            <p:nvPr/>
          </p:nvPicPr>
          <p:blipFill>
            <a:blip r:embed="rId6"/>
            <a:stretch>
              <a:fillRect/>
            </a:stretch>
          </p:blipFill>
          <p:spPr>
            <a:xfrm>
              <a:off x="1320709" y="3714360"/>
              <a:ext cx="6502583" cy="726399"/>
            </a:xfrm>
            <a:prstGeom prst="rect">
              <a:avLst/>
            </a:prstGeom>
            <a:ln w="12700">
              <a:solidFill>
                <a:srgbClr val="C9C9C9"/>
              </a:solidFill>
            </a:ln>
          </p:spPr>
        </p:pic>
        <p:sp>
          <p:nvSpPr>
            <p:cNvPr id="16" name="TextBox 15"/>
            <p:cNvSpPr txBox="1"/>
            <p:nvPr/>
          </p:nvSpPr>
          <p:spPr>
            <a:xfrm>
              <a:off x="702993" y="3529694"/>
              <a:ext cx="340478" cy="276999"/>
            </a:xfrm>
            <a:prstGeom prst="rect">
              <a:avLst/>
            </a:prstGeom>
            <a:noFill/>
          </p:spPr>
          <p:txBody>
            <a:bodyPr wrap="none" rtlCol="0">
              <a:spAutoFit/>
            </a:bodyPr>
            <a:lstStyle/>
            <a:p>
              <a:r>
                <a:rPr lang="en-US" dirty="0">
                  <a:solidFill>
                    <a:srgbClr val="4F2683"/>
                  </a:solidFill>
                </a:rPr>
                <a:t>Ex.</a:t>
              </a:r>
              <a:endParaRPr lang="en-CA" dirty="0">
                <a:solidFill>
                  <a:srgbClr val="4F2683"/>
                </a:solidFill>
              </a:endParaRPr>
            </a:p>
          </p:txBody>
        </p:sp>
      </p:grpSp>
    </p:spTree>
    <p:extLst>
      <p:ext uri="{BB962C8B-B14F-4D97-AF65-F5344CB8AC3E}">
        <p14:creationId xmlns:p14="http://schemas.microsoft.com/office/powerpoint/2010/main" val="10908712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8299903" y="881820"/>
            <a:ext cx="852060" cy="1256129"/>
          </a:xfrm>
          <a:prstGeom prst="rect">
            <a:avLst/>
          </a:prstGeom>
        </p:spPr>
      </p:pic>
      <p:sp>
        <p:nvSpPr>
          <p:cNvPr id="4" name="TextBox 3"/>
          <p:cNvSpPr txBox="1"/>
          <p:nvPr/>
        </p:nvSpPr>
        <p:spPr>
          <a:xfrm>
            <a:off x="-78397" y="-110304"/>
            <a:ext cx="10674272" cy="697627"/>
          </a:xfrm>
          <a:prstGeom prst="rect">
            <a:avLst/>
          </a:prstGeom>
          <a:noFill/>
        </p:spPr>
        <p:txBody>
          <a:bodyPr wrap="square" lIns="121917" tIns="60958" rIns="121917" bIns="60958" rtlCol="0">
            <a:spAutoFit/>
          </a:bodyPr>
          <a:lstStyle/>
          <a:p>
            <a:pPr>
              <a:spcAft>
                <a:spcPts val="1600"/>
              </a:spcAft>
            </a:pPr>
            <a:r>
              <a:rPr lang="en-US" sz="3700" b="1" dirty="0">
                <a:solidFill>
                  <a:srgbClr val="3B1B70"/>
                </a:solidFill>
                <a:latin typeface="Arial"/>
                <a:cs typeface="Arial Unicode MS"/>
              </a:rPr>
              <a:t>Results</a:t>
            </a:r>
            <a:endParaRPr lang="en-US" sz="400" dirty="0">
              <a:solidFill>
                <a:srgbClr val="FF0000"/>
              </a:solidFill>
              <a:latin typeface="Arial"/>
              <a:cs typeface="Arial"/>
            </a:endParaRPr>
          </a:p>
        </p:txBody>
      </p:sp>
      <p:sp>
        <p:nvSpPr>
          <p:cNvPr id="2" name="TextBox 1"/>
          <p:cNvSpPr txBox="1"/>
          <p:nvPr/>
        </p:nvSpPr>
        <p:spPr>
          <a:xfrm>
            <a:off x="5483441" y="6209399"/>
            <a:ext cx="980391" cy="400105"/>
          </a:xfrm>
          <a:prstGeom prst="rect">
            <a:avLst/>
          </a:prstGeom>
          <a:noFill/>
        </p:spPr>
        <p:txBody>
          <a:bodyPr wrap="none" lIns="121917" tIns="60958" rIns="121917" bIns="60958" rtlCol="0">
            <a:spAutoFit/>
          </a:bodyPr>
          <a:lstStyle/>
          <a:p>
            <a:r>
              <a:rPr lang="en-US" dirty="0">
                <a:solidFill>
                  <a:schemeClr val="bg1"/>
                </a:solidFill>
              </a:rPr>
              <a:t>Slide #6</a:t>
            </a:r>
            <a:endParaRPr lang="en-CA" dirty="0">
              <a:solidFill>
                <a:schemeClr val="bg1"/>
              </a:solidFill>
            </a:endParaRPr>
          </a:p>
        </p:txBody>
      </p:sp>
      <p:grpSp>
        <p:nvGrpSpPr>
          <p:cNvPr id="8" name="Group 7"/>
          <p:cNvGrpSpPr/>
          <p:nvPr/>
        </p:nvGrpSpPr>
        <p:grpSpPr>
          <a:xfrm>
            <a:off x="116195" y="837965"/>
            <a:ext cx="8499472" cy="403523"/>
            <a:chOff x="87146" y="628474"/>
            <a:chExt cx="6374604" cy="302642"/>
          </a:xfrm>
        </p:grpSpPr>
        <p:sp>
          <p:nvSpPr>
            <p:cNvPr id="3" name="Oval 2"/>
            <p:cNvSpPr/>
            <p:nvPr/>
          </p:nvSpPr>
          <p:spPr>
            <a:xfrm>
              <a:off x="6224927" y="690124"/>
              <a:ext cx="236823" cy="240992"/>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p:cNvSpPr txBox="1"/>
            <p:nvPr/>
          </p:nvSpPr>
          <p:spPr>
            <a:xfrm>
              <a:off x="87146" y="628474"/>
              <a:ext cx="4568895" cy="276999"/>
            </a:xfrm>
            <a:prstGeom prst="rect">
              <a:avLst/>
            </a:prstGeom>
            <a:noFill/>
          </p:spPr>
          <p:txBody>
            <a:bodyPr wrap="none" rtlCol="0">
              <a:spAutoFit/>
            </a:bodyPr>
            <a:lstStyle/>
            <a:p>
              <a:r>
                <a:rPr lang="en-US" dirty="0" smtClean="0"/>
                <a:t>Realize your </a:t>
              </a:r>
              <a:r>
                <a:rPr lang="en-US" dirty="0"/>
                <a:t>role following a Significant complication (or </a:t>
              </a:r>
              <a:r>
                <a:rPr lang="en-US" dirty="0" smtClean="0"/>
                <a:t>death</a:t>
              </a:r>
              <a:r>
                <a:rPr lang="en-US" dirty="0"/>
                <a:t>)</a:t>
              </a:r>
              <a:endParaRPr lang="en-CA" dirty="0"/>
            </a:p>
          </p:txBody>
        </p:sp>
      </p:grpSp>
      <p:grpSp>
        <p:nvGrpSpPr>
          <p:cNvPr id="13" name="Group 12"/>
          <p:cNvGrpSpPr/>
          <p:nvPr/>
        </p:nvGrpSpPr>
        <p:grpSpPr>
          <a:xfrm>
            <a:off x="116195" y="1329902"/>
            <a:ext cx="9098064" cy="529015"/>
            <a:chOff x="87146" y="997426"/>
            <a:chExt cx="6823548" cy="396761"/>
          </a:xfrm>
        </p:grpSpPr>
        <p:sp>
          <p:nvSpPr>
            <p:cNvPr id="9" name="Oval 8"/>
            <p:cNvSpPr/>
            <p:nvPr/>
          </p:nvSpPr>
          <p:spPr>
            <a:xfrm>
              <a:off x="6673871" y="1153195"/>
              <a:ext cx="236823" cy="240992"/>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TextBox 9"/>
            <p:cNvSpPr txBox="1"/>
            <p:nvPr/>
          </p:nvSpPr>
          <p:spPr>
            <a:xfrm>
              <a:off x="87146" y="997426"/>
              <a:ext cx="4738028" cy="276999"/>
            </a:xfrm>
            <a:prstGeom prst="rect">
              <a:avLst/>
            </a:prstGeom>
            <a:noFill/>
          </p:spPr>
          <p:txBody>
            <a:bodyPr wrap="none" rtlCol="0">
              <a:spAutoFit/>
            </a:bodyPr>
            <a:lstStyle/>
            <a:p>
              <a:r>
                <a:rPr lang="en-US" dirty="0"/>
                <a:t>Employ point of care ultrasound (POCUS) to enhance patient care</a:t>
              </a:r>
              <a:endParaRPr lang="en-CA" dirty="0"/>
            </a:p>
          </p:txBody>
        </p:sp>
      </p:grpSp>
      <p:grpSp>
        <p:nvGrpSpPr>
          <p:cNvPr id="14" name="Group 13"/>
          <p:cNvGrpSpPr/>
          <p:nvPr/>
        </p:nvGrpSpPr>
        <p:grpSpPr>
          <a:xfrm>
            <a:off x="124695" y="1799794"/>
            <a:ext cx="8521861" cy="369332"/>
            <a:chOff x="93521" y="1349846"/>
            <a:chExt cx="6391396" cy="276999"/>
          </a:xfrm>
        </p:grpSpPr>
        <p:sp>
          <p:nvSpPr>
            <p:cNvPr id="11" name="Oval 10"/>
            <p:cNvSpPr/>
            <p:nvPr/>
          </p:nvSpPr>
          <p:spPr>
            <a:xfrm>
              <a:off x="6248094" y="1359492"/>
              <a:ext cx="236823" cy="240992"/>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p:cNvSpPr/>
            <p:nvPr/>
          </p:nvSpPr>
          <p:spPr>
            <a:xfrm>
              <a:off x="93521" y="1349846"/>
              <a:ext cx="5162697" cy="276999"/>
            </a:xfrm>
            <a:prstGeom prst="rect">
              <a:avLst/>
            </a:prstGeom>
          </p:spPr>
          <p:txBody>
            <a:bodyPr wrap="square">
              <a:spAutoFit/>
            </a:bodyPr>
            <a:lstStyle/>
            <a:p>
              <a:r>
                <a:rPr lang="en-CA" dirty="0"/>
                <a:t>Manage the "can't intubate, can't ventilate" scenario</a:t>
              </a:r>
            </a:p>
          </p:txBody>
        </p:sp>
      </p:grpSp>
      <p:sp>
        <p:nvSpPr>
          <p:cNvPr id="15" name="TextBox 14"/>
          <p:cNvSpPr txBox="1"/>
          <p:nvPr/>
        </p:nvSpPr>
        <p:spPr>
          <a:xfrm>
            <a:off x="395333" y="2732049"/>
            <a:ext cx="10975819" cy="1723545"/>
          </a:xfrm>
          <a:prstGeom prst="rect">
            <a:avLst/>
          </a:prstGeom>
          <a:noFill/>
        </p:spPr>
        <p:txBody>
          <a:bodyPr wrap="square" lIns="121917" tIns="60958" rIns="121917" bIns="60958" rtlCol="0">
            <a:spAutoFit/>
          </a:bodyPr>
          <a:lstStyle/>
          <a:p>
            <a:r>
              <a:rPr lang="en-US" sz="3200" dirty="0"/>
              <a:t>Additional interesting results:</a:t>
            </a:r>
          </a:p>
          <a:p>
            <a:endParaRPr lang="en-US" dirty="0"/>
          </a:p>
          <a:p>
            <a:pPr marL="380990" indent="-380990">
              <a:buFont typeface="Arial" panose="020B0604020202020204" pitchFamily="34" charset="0"/>
              <a:buChar char="•"/>
            </a:pPr>
            <a:r>
              <a:rPr lang="en-US" dirty="0" smtClean="0"/>
              <a:t>Obstetrical topics were deemed low in educational gap and desire to learn.</a:t>
            </a:r>
          </a:p>
          <a:p>
            <a:pPr marL="990575" lvl="1" indent="-380990">
              <a:buFont typeface="Arial" panose="020B0604020202020204" pitchFamily="34" charset="0"/>
              <a:buChar char="•"/>
            </a:pPr>
            <a:r>
              <a:rPr lang="en-US" dirty="0" smtClean="0"/>
              <a:t>Existing educational efforts may be sufficient and effective!  </a:t>
            </a:r>
            <a:endParaRPr lang="en-US" dirty="0"/>
          </a:p>
          <a:p>
            <a:pPr marL="380990" indent="-380990">
              <a:buFont typeface="Arial" panose="020B0604020202020204" pitchFamily="34" charset="0"/>
              <a:buChar char="•"/>
            </a:pPr>
            <a:r>
              <a:rPr lang="en-US" dirty="0" smtClean="0"/>
              <a:t>Topics that suit simulation-based education were highly desired (I.e</a:t>
            </a:r>
            <a:r>
              <a:rPr lang="en-US" dirty="0"/>
              <a:t>. Emergency scenarios)</a:t>
            </a:r>
            <a:endParaRPr lang="en-CA" dirty="0"/>
          </a:p>
        </p:txBody>
      </p:sp>
      <p:grpSp>
        <p:nvGrpSpPr>
          <p:cNvPr id="20" name="Group 19"/>
          <p:cNvGrpSpPr/>
          <p:nvPr/>
        </p:nvGrpSpPr>
        <p:grpSpPr>
          <a:xfrm>
            <a:off x="532542" y="140339"/>
            <a:ext cx="9901796" cy="5941079"/>
            <a:chOff x="399406" y="105254"/>
            <a:chExt cx="7426347" cy="4455809"/>
          </a:xfrm>
        </p:grpSpPr>
        <p:graphicFrame>
          <p:nvGraphicFramePr>
            <p:cNvPr id="5" name="Chart 4"/>
            <p:cNvGraphicFramePr>
              <a:graphicFrameLocks/>
            </p:cNvGraphicFramePr>
            <p:nvPr>
              <p:extLst>
                <p:ext uri="{D42A27DB-BD31-4B8C-83A1-F6EECF244321}">
                  <p14:modId xmlns:p14="http://schemas.microsoft.com/office/powerpoint/2010/main" val="1327567929"/>
                </p:ext>
              </p:extLst>
            </p:nvPr>
          </p:nvGraphicFramePr>
          <p:xfrm>
            <a:off x="399406" y="105254"/>
            <a:ext cx="7426347" cy="445580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3837949" y="346917"/>
              <a:ext cx="1820498" cy="288541"/>
            </a:xfrm>
            <a:prstGeom prst="rect">
              <a:avLst/>
            </a:prstGeom>
            <a:noFill/>
          </p:spPr>
          <p:txBody>
            <a:bodyPr wrap="none" rtlCol="0">
              <a:spAutoFit/>
            </a:bodyPr>
            <a:lstStyle/>
            <a:p>
              <a:pPr algn="ctr">
                <a:defRPr sz="1400" b="1" i="0" u="none" strike="noStrike" kern="1200" spc="0" baseline="0">
                  <a:solidFill>
                    <a:prstClr val="black">
                      <a:lumMod val="65000"/>
                      <a:lumOff val="35000"/>
                    </a:prstClr>
                  </a:solidFill>
                  <a:latin typeface="+mn-lt"/>
                  <a:ea typeface="+mn-ea"/>
                  <a:cs typeface="+mn-cs"/>
                </a:defRPr>
              </a:pPr>
              <a:r>
                <a:rPr lang="en-US" sz="1900" b="1" dirty="0">
                  <a:solidFill>
                    <a:prstClr val="black">
                      <a:lumMod val="65000"/>
                      <a:lumOff val="35000"/>
                    </a:prstClr>
                  </a:solidFill>
                </a:rPr>
                <a:t>Large Educational Gap</a:t>
              </a:r>
              <a:endParaRPr lang="en-CA" sz="1900" b="1" dirty="0">
                <a:solidFill>
                  <a:prstClr val="black">
                    <a:lumMod val="65000"/>
                    <a:lumOff val="35000"/>
                  </a:prstClr>
                </a:solidFill>
              </a:endParaRPr>
            </a:p>
          </p:txBody>
        </p:sp>
        <p:sp>
          <p:nvSpPr>
            <p:cNvPr id="17" name="TextBox 16"/>
            <p:cNvSpPr txBox="1"/>
            <p:nvPr/>
          </p:nvSpPr>
          <p:spPr>
            <a:xfrm>
              <a:off x="3774063" y="4208449"/>
              <a:ext cx="1948274" cy="288541"/>
            </a:xfrm>
            <a:prstGeom prst="rect">
              <a:avLst/>
            </a:prstGeom>
            <a:noFill/>
          </p:spPr>
          <p:txBody>
            <a:bodyPr wrap="none" rtlCol="0">
              <a:spAutoFit/>
            </a:bodyPr>
            <a:lstStyle/>
            <a:p>
              <a:pPr algn="ctr">
                <a:defRPr sz="1400" b="1" i="0" u="none" strike="noStrike" kern="1200" spc="0" baseline="0">
                  <a:solidFill>
                    <a:prstClr val="black">
                      <a:lumMod val="65000"/>
                      <a:lumOff val="35000"/>
                    </a:prstClr>
                  </a:solidFill>
                  <a:latin typeface="+mn-lt"/>
                  <a:ea typeface="+mn-ea"/>
                  <a:cs typeface="+mn-cs"/>
                </a:defRPr>
              </a:pPr>
              <a:r>
                <a:rPr lang="en-US" sz="1900" b="1" dirty="0">
                  <a:solidFill>
                    <a:prstClr val="black">
                      <a:lumMod val="65000"/>
                      <a:lumOff val="35000"/>
                    </a:prstClr>
                  </a:solidFill>
                </a:rPr>
                <a:t>Absent Educational Gap</a:t>
              </a:r>
              <a:endParaRPr lang="en-CA" sz="1900" b="1" dirty="0">
                <a:solidFill>
                  <a:prstClr val="black">
                    <a:lumMod val="65000"/>
                    <a:lumOff val="35000"/>
                  </a:prstClr>
                </a:solidFill>
              </a:endParaRPr>
            </a:p>
          </p:txBody>
        </p:sp>
      </p:grpSp>
    </p:spTree>
    <p:extLst>
      <p:ext uri="{BB962C8B-B14F-4D97-AF65-F5344CB8AC3E}">
        <p14:creationId xmlns:p14="http://schemas.microsoft.com/office/powerpoint/2010/main" val="8189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308" y="249317"/>
            <a:ext cx="10674272" cy="5437385"/>
          </a:xfrm>
          <a:prstGeom prst="rect">
            <a:avLst/>
          </a:prstGeom>
          <a:noFill/>
        </p:spPr>
        <p:txBody>
          <a:bodyPr wrap="square" lIns="121917" tIns="60958" rIns="121917" bIns="60958" rtlCol="0">
            <a:spAutoFit/>
          </a:bodyPr>
          <a:lstStyle/>
          <a:p>
            <a:pPr>
              <a:spcAft>
                <a:spcPts val="1600"/>
              </a:spcAft>
            </a:pPr>
            <a:r>
              <a:rPr lang="en-US" sz="4800" dirty="0">
                <a:solidFill>
                  <a:srgbClr val="FF0000"/>
                </a:solidFill>
                <a:latin typeface="Verdana" panose="020B0604030504040204" pitchFamily="34" charset="0"/>
                <a:ea typeface="Verdana" panose="020B0604030504040204" pitchFamily="34" charset="0"/>
                <a:cs typeface="Verdana" panose="020B0604030504040204" pitchFamily="34" charset="0"/>
              </a:rPr>
              <a:t>Future Directions</a:t>
            </a:r>
          </a:p>
          <a:p>
            <a:pPr marL="914377" indent="-914377">
              <a:spcAft>
                <a:spcPts val="2400"/>
              </a:spcAft>
              <a:buSzPct val="75000"/>
              <a:buFont typeface="Arial"/>
              <a:buChar char="•"/>
            </a:pPr>
            <a:r>
              <a:rPr lang="en-US" sz="2900" dirty="0">
                <a:latin typeface="Verdana" panose="020B0604030504040204" pitchFamily="34" charset="0"/>
                <a:ea typeface="Verdana" panose="020B0604030504040204" pitchFamily="34" charset="0"/>
                <a:cs typeface="Verdana" panose="020B0604030504040204" pitchFamily="34" charset="0"/>
              </a:rPr>
              <a:t>Results aim to inform departmental education strategies for residents and faculty members</a:t>
            </a:r>
          </a:p>
          <a:p>
            <a:pPr marL="1523962" lvl="1" indent="-914377">
              <a:buSzPct val="75000"/>
              <a:buFont typeface="Arial"/>
              <a:buChar char="•"/>
            </a:pPr>
            <a:r>
              <a:rPr lang="en-US" sz="2900" dirty="0">
                <a:latin typeface="Verdana" panose="020B0604030504040204" pitchFamily="34" charset="0"/>
                <a:ea typeface="Verdana" panose="020B0604030504040204" pitchFamily="34" charset="0"/>
                <a:cs typeface="Verdana" panose="020B0604030504040204" pitchFamily="34" charset="0"/>
              </a:rPr>
              <a:t>Phase 4 (</a:t>
            </a:r>
            <a:r>
              <a:rPr lang="en-US" sz="2900" u="sng" dirty="0">
                <a:latin typeface="Verdana" panose="020B0604030504040204" pitchFamily="34" charset="0"/>
                <a:ea typeface="Verdana" panose="020B0604030504040204" pitchFamily="34" charset="0"/>
                <a:cs typeface="Verdana" panose="020B0604030504040204" pitchFamily="34" charset="0"/>
              </a:rPr>
              <a:t>Incomplete</a:t>
            </a:r>
            <a:r>
              <a:rPr lang="en-US" sz="2900" dirty="0">
                <a:latin typeface="Verdana" panose="020B0604030504040204" pitchFamily="34" charset="0"/>
                <a:ea typeface="Verdana" panose="020B0604030504040204" pitchFamily="34" charset="0"/>
                <a:cs typeface="Verdana" panose="020B0604030504040204" pitchFamily="34" charset="0"/>
              </a:rPr>
              <a:t>): ~50% of participants requested a personalized report of outcomes</a:t>
            </a:r>
          </a:p>
          <a:p>
            <a:pPr marL="2743131" lvl="3" indent="-914377">
              <a:buSzPct val="75000"/>
              <a:buFont typeface="Arial"/>
              <a:buChar char="•"/>
            </a:pPr>
            <a:r>
              <a:rPr lang="en-US" sz="2900" u="sng" dirty="0">
                <a:latin typeface="Verdana" panose="020B0604030504040204" pitchFamily="34" charset="0"/>
                <a:ea typeface="Verdana" panose="020B0604030504040204" pitchFamily="34" charset="0"/>
                <a:cs typeface="Verdana" panose="020B0604030504040204" pitchFamily="34" charset="0"/>
              </a:rPr>
              <a:t>Personalized CPD</a:t>
            </a:r>
            <a:r>
              <a:rPr lang="en-US" sz="2900" dirty="0">
                <a:latin typeface="Verdana" panose="020B0604030504040204" pitchFamily="34" charset="0"/>
                <a:ea typeface="Verdana" panose="020B0604030504040204" pitchFamily="34" charset="0"/>
                <a:cs typeface="Verdana" panose="020B0604030504040204" pitchFamily="34" charset="0"/>
              </a:rPr>
              <a:t> </a:t>
            </a:r>
            <a:br>
              <a:rPr lang="en-US" sz="2900" dirty="0">
                <a:latin typeface="Verdana" panose="020B0604030504040204" pitchFamily="34" charset="0"/>
                <a:ea typeface="Verdana" panose="020B0604030504040204" pitchFamily="34" charset="0"/>
                <a:cs typeface="Verdana" panose="020B0604030504040204" pitchFamily="34" charset="0"/>
              </a:rPr>
            </a:br>
            <a:endParaRPr lang="en-US" sz="2900" dirty="0">
              <a:latin typeface="Verdana" panose="020B0604030504040204" pitchFamily="34" charset="0"/>
              <a:ea typeface="Verdana" panose="020B0604030504040204" pitchFamily="34" charset="0"/>
              <a:cs typeface="Verdana" panose="020B0604030504040204" pitchFamily="34" charset="0"/>
            </a:endParaRPr>
          </a:p>
          <a:p>
            <a:pPr marL="914377" indent="-914377">
              <a:spcAft>
                <a:spcPts val="2400"/>
              </a:spcAft>
              <a:buSzPct val="75000"/>
              <a:buFont typeface="Arial"/>
              <a:buChar char="•"/>
            </a:pPr>
            <a:r>
              <a:rPr lang="en-US" sz="2900" dirty="0">
                <a:latin typeface="Verdana" panose="020B0604030504040204" pitchFamily="34" charset="0"/>
                <a:ea typeface="Verdana" panose="020B0604030504040204" pitchFamily="34" charset="0"/>
                <a:cs typeface="Verdana" panose="020B0604030504040204" pitchFamily="34" charset="0"/>
              </a:rPr>
              <a:t>Potential for more needs assessments to support CPD across many other departments at Western University.</a:t>
            </a:r>
          </a:p>
        </p:txBody>
      </p:sp>
      <p:sp>
        <p:nvSpPr>
          <p:cNvPr id="2" name="TextBox 1"/>
          <p:cNvSpPr txBox="1"/>
          <p:nvPr/>
        </p:nvSpPr>
        <p:spPr>
          <a:xfrm>
            <a:off x="5483441" y="6209399"/>
            <a:ext cx="980391" cy="400105"/>
          </a:xfrm>
          <a:prstGeom prst="rect">
            <a:avLst/>
          </a:prstGeom>
          <a:noFill/>
        </p:spPr>
        <p:txBody>
          <a:bodyPr wrap="none" lIns="121917" tIns="60958" rIns="121917" bIns="60958" rtlCol="0">
            <a:spAutoFit/>
          </a:bodyPr>
          <a:lstStyle/>
          <a:p>
            <a:r>
              <a:rPr lang="en-US" dirty="0">
                <a:solidFill>
                  <a:schemeClr val="bg1"/>
                </a:solidFill>
              </a:rPr>
              <a:t>Slide #7</a:t>
            </a:r>
            <a:endParaRPr lang="en-CA" dirty="0">
              <a:solidFill>
                <a:schemeClr val="bg1"/>
              </a:solidFill>
            </a:endParaRPr>
          </a:p>
        </p:txBody>
      </p:sp>
    </p:spTree>
    <p:extLst>
      <p:ext uri="{BB962C8B-B14F-4D97-AF65-F5344CB8AC3E}">
        <p14:creationId xmlns:p14="http://schemas.microsoft.com/office/powerpoint/2010/main" val="17352431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2329" y="2021149"/>
            <a:ext cx="6930544" cy="1600439"/>
          </a:xfrm>
          <a:prstGeom prst="rect">
            <a:avLst/>
          </a:prstGeom>
          <a:noFill/>
        </p:spPr>
        <p:txBody>
          <a:bodyPr wrap="square" lIns="121917" tIns="60958" rIns="121917" bIns="60958" rtlCol="0">
            <a:spAutoFit/>
          </a:bodyPr>
          <a:lstStyle/>
          <a:p>
            <a:pPr algn="ctr">
              <a:spcAft>
                <a:spcPts val="1600"/>
              </a:spcAft>
            </a:pPr>
            <a:r>
              <a:rPr lang="en-US" sz="4800" b="1" dirty="0">
                <a:solidFill>
                  <a:srgbClr val="3B1B70"/>
                </a:solidFill>
                <a:latin typeface="Verdana" panose="020B0604030504040204" pitchFamily="34" charset="0"/>
                <a:ea typeface="Verdana" panose="020B0604030504040204" pitchFamily="34" charset="0"/>
                <a:cs typeface="Verdana" panose="020B0604030504040204" pitchFamily="34" charset="0"/>
              </a:rPr>
              <a:t>Thanks for listening! </a:t>
            </a:r>
            <a:endParaRPr lang="en-US" sz="4800" b="1" dirty="0">
              <a:solidFill>
                <a:srgbClr val="807F83"/>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5483441" y="6209399"/>
            <a:ext cx="1087792" cy="400105"/>
          </a:xfrm>
          <a:prstGeom prst="rect">
            <a:avLst/>
          </a:prstGeom>
          <a:noFill/>
        </p:spPr>
        <p:txBody>
          <a:bodyPr wrap="none" lIns="121917" tIns="60958" rIns="121917" bIns="60958" rtlCol="0">
            <a:spAutoFit/>
          </a:bodyPr>
          <a:lstStyle/>
          <a:p>
            <a:r>
              <a:rPr lang="en-US" dirty="0">
                <a:solidFill>
                  <a:schemeClr val="bg1"/>
                </a:solidFill>
              </a:rPr>
              <a:t>Slide #8?</a:t>
            </a:r>
            <a:endParaRPr lang="en-CA" dirty="0">
              <a:solidFill>
                <a:schemeClr val="bg1"/>
              </a:solidFill>
            </a:endParaRPr>
          </a:p>
        </p:txBody>
      </p:sp>
    </p:spTree>
    <p:extLst>
      <p:ext uri="{BB962C8B-B14F-4D97-AF65-F5344CB8AC3E}">
        <p14:creationId xmlns:p14="http://schemas.microsoft.com/office/powerpoint/2010/main" val="2139199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373" y="85436"/>
            <a:ext cx="1416627" cy="1416627"/>
          </a:xfrm>
          <a:prstGeom prst="rect">
            <a:avLst/>
          </a:prstGeom>
        </p:spPr>
      </p:pic>
      <p:sp>
        <p:nvSpPr>
          <p:cNvPr id="2" name="Title 1"/>
          <p:cNvSpPr>
            <a:spLocks noGrp="1"/>
          </p:cNvSpPr>
          <p:nvPr>
            <p:ph type="title"/>
          </p:nvPr>
        </p:nvSpPr>
        <p:spPr>
          <a:xfrm>
            <a:off x="890953" y="286603"/>
            <a:ext cx="10264727" cy="1450757"/>
          </a:xfrm>
        </p:spPr>
        <p:txBody>
          <a:bodyPr>
            <a:noAutofit/>
          </a:bodyPr>
          <a:lstStyle/>
          <a:p>
            <a:r>
              <a:rPr lang="en-US" dirty="0">
                <a:solidFill>
                  <a:srgbClr val="47555F"/>
                </a:solidFill>
                <a:latin typeface="Times New Roman" panose="02020603050405020304" pitchFamily="18" charset="0"/>
                <a:cs typeface="Times New Roman" panose="02020603050405020304" pitchFamily="18" charset="0"/>
              </a:rPr>
              <a:t> </a:t>
            </a:r>
            <a:r>
              <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rPr>
              <a:t>CHSE - Equity and Diversity in CPD project </a:t>
            </a:r>
          </a:p>
        </p:txBody>
      </p:sp>
      <p:sp>
        <p:nvSpPr>
          <p:cNvPr id="14" name="Text Placeholder 13"/>
          <p:cNvSpPr>
            <a:spLocks noGrp="1"/>
          </p:cNvSpPr>
          <p:nvPr>
            <p:ph type="body" idx="1"/>
          </p:nvPr>
        </p:nvSpPr>
        <p:spPr>
          <a:xfrm>
            <a:off x="744451" y="1846052"/>
            <a:ext cx="3160683" cy="736282"/>
          </a:xfrm>
        </p:spPr>
        <p:txBody>
          <a:bodyPr>
            <a:normAutofit/>
          </a:bodyPr>
          <a:lstStyle/>
          <a:p>
            <a:r>
              <a:rPr lang="en-US" b="1" dirty="0">
                <a:solidFill>
                  <a:srgbClr val="730031"/>
                </a:solidFill>
                <a:latin typeface="Times New Roman" panose="02020603050405020304" pitchFamily="18" charset="0"/>
                <a:cs typeface="Times New Roman" panose="02020603050405020304" pitchFamily="18" charset="0"/>
              </a:rPr>
              <a:t> </a:t>
            </a:r>
            <a:r>
              <a:rPr lang="en-US" b="1" dirty="0">
                <a:solidFill>
                  <a:srgbClr val="730031"/>
                </a:solidFill>
                <a:latin typeface="Verdana" panose="020B0604030504040204" pitchFamily="34" charset="0"/>
                <a:ea typeface="Verdana" panose="020B0604030504040204" pitchFamily="34" charset="0"/>
                <a:cs typeface="Verdana" panose="020B0604030504040204" pitchFamily="34" charset="0"/>
              </a:rPr>
              <a:t>Stage 1</a:t>
            </a:r>
          </a:p>
        </p:txBody>
      </p:sp>
      <p:sp>
        <p:nvSpPr>
          <p:cNvPr id="15" name="Content Placeholder 14"/>
          <p:cNvSpPr>
            <a:spLocks noGrp="1"/>
          </p:cNvSpPr>
          <p:nvPr>
            <p:ph sz="half" idx="2"/>
          </p:nvPr>
        </p:nvSpPr>
        <p:spPr>
          <a:xfrm>
            <a:off x="890953" y="2375065"/>
            <a:ext cx="3367011" cy="3585469"/>
          </a:xfrm>
        </p:spPr>
        <p:txBody>
          <a:bodyPr>
            <a:normAutofit fontScale="92500" lnSpcReduction="10000"/>
          </a:bodyPr>
          <a:lstStyle/>
          <a:p>
            <a:pPr marL="0" indent="0">
              <a:buNone/>
            </a:pPr>
            <a:r>
              <a:rPr lang="en-US" sz="1700" b="1" u="sng" dirty="0">
                <a:solidFill>
                  <a:srgbClr val="730031"/>
                </a:solidFill>
                <a:latin typeface="Verdana" panose="020B0604030504040204" pitchFamily="34" charset="0"/>
                <a:ea typeface="Verdana" panose="020B0604030504040204" pitchFamily="34" charset="0"/>
                <a:cs typeface="Verdana" panose="020B0604030504040204" pitchFamily="34" charset="0"/>
              </a:rPr>
              <a:t>DEMOGRAPHIC ASSESSMENT</a:t>
            </a:r>
          </a:p>
          <a:p>
            <a:pPr marL="0" indent="0" algn="ctr">
              <a:spcBef>
                <a:spcPts val="0"/>
              </a:spcBef>
              <a:buNone/>
            </a:pPr>
            <a:r>
              <a:rPr lang="en-US" sz="1700" dirty="0">
                <a:solidFill>
                  <a:srgbClr val="730031"/>
                </a:solidFill>
                <a:latin typeface="Verdana" panose="020B0604030504040204" pitchFamily="34" charset="0"/>
                <a:ea typeface="Verdana" panose="020B0604030504040204" pitchFamily="34" charset="0"/>
                <a:cs typeface="Verdana" panose="020B0604030504040204" pitchFamily="34" charset="0"/>
              </a:rPr>
              <a:t>June-Dec 2018</a:t>
            </a:r>
          </a:p>
          <a:p>
            <a:pPr marL="0" indent="0">
              <a:buNone/>
            </a:pPr>
            <a:r>
              <a:rPr lang="en-US" sz="1900" b="1" dirty="0">
                <a:solidFill>
                  <a:srgbClr val="730031"/>
                </a:solidFill>
                <a:latin typeface="Verdana" panose="020B0604030504040204" pitchFamily="34" charset="0"/>
                <a:ea typeface="Verdana" panose="020B0604030504040204" pitchFamily="34" charset="0"/>
                <a:cs typeface="Verdana" panose="020B0604030504040204" pitchFamily="34" charset="0"/>
              </a:rPr>
              <a:t>Goal</a:t>
            </a:r>
            <a:r>
              <a:rPr lang="en-US" sz="1900" b="1" dirty="0">
                <a:latin typeface="Verdana" panose="020B0604030504040204" pitchFamily="34" charset="0"/>
                <a:ea typeface="Verdana" panose="020B0604030504040204" pitchFamily="34" charset="0"/>
                <a:cs typeface="Verdana" panose="020B0604030504040204" pitchFamily="34" charset="0"/>
              </a:rPr>
              <a:t>: </a:t>
            </a:r>
            <a:r>
              <a:rPr lang="en-US" sz="1900" dirty="0">
                <a:latin typeface="Verdana" panose="020B0604030504040204" pitchFamily="34" charset="0"/>
                <a:ea typeface="Verdana" panose="020B0604030504040204" pitchFamily="34" charset="0"/>
                <a:cs typeface="Verdana" panose="020B0604030504040204" pitchFamily="34" charset="0"/>
              </a:rPr>
              <a:t>Identify possible sex imbalances in CPD activities. Focus on:</a:t>
            </a:r>
          </a:p>
          <a:p>
            <a:pPr marL="0" indent="0">
              <a:lnSpc>
                <a:spcPct val="100000"/>
              </a:lnSpc>
              <a:spcBef>
                <a:spcPts val="0"/>
              </a:spcBef>
              <a:buNone/>
            </a:pPr>
            <a:r>
              <a:rPr lang="en-US" sz="1900" dirty="0">
                <a:solidFill>
                  <a:srgbClr val="730031"/>
                </a:solidFill>
                <a:latin typeface="Verdana" panose="020B0604030504040204" pitchFamily="34" charset="0"/>
                <a:ea typeface="Verdana" panose="020B0604030504040204" pitchFamily="34" charset="0"/>
                <a:cs typeface="Verdana" panose="020B0604030504040204" pitchFamily="34" charset="0"/>
              </a:rPr>
              <a:t>  -</a:t>
            </a:r>
            <a:r>
              <a:rPr lang="en-US" sz="1900" dirty="0">
                <a:latin typeface="Verdana" panose="020B0604030504040204" pitchFamily="34" charset="0"/>
                <a:ea typeface="Verdana" panose="020B0604030504040204" pitchFamily="34" charset="0"/>
                <a:cs typeface="Verdana" panose="020B0604030504040204" pitchFamily="34" charset="0"/>
              </a:rPr>
              <a:t>Learners (attendees)</a:t>
            </a:r>
            <a:r>
              <a:rPr lang="en-US" sz="1900" dirty="0">
                <a:solidFill>
                  <a:srgbClr val="730031"/>
                </a:solidFill>
                <a:latin typeface="Verdana" panose="020B0604030504040204" pitchFamily="34" charset="0"/>
                <a:ea typeface="Verdana" panose="020B0604030504040204" pitchFamily="34" charset="0"/>
                <a:cs typeface="Verdana" panose="020B0604030504040204" pitchFamily="34" charset="0"/>
              </a:rPr>
              <a:t> </a:t>
            </a:r>
          </a:p>
          <a:p>
            <a:pPr marL="0" indent="0">
              <a:lnSpc>
                <a:spcPct val="100000"/>
              </a:lnSpc>
              <a:spcBef>
                <a:spcPts val="0"/>
              </a:spcBef>
              <a:buNone/>
            </a:pPr>
            <a:r>
              <a:rPr lang="en-US" sz="1900" dirty="0">
                <a:solidFill>
                  <a:srgbClr val="730031"/>
                </a:solidFill>
                <a:latin typeface="Verdana" panose="020B0604030504040204" pitchFamily="34" charset="0"/>
                <a:ea typeface="Verdana" panose="020B0604030504040204" pitchFamily="34" charset="0"/>
                <a:cs typeface="Verdana" panose="020B0604030504040204" pitchFamily="34" charset="0"/>
              </a:rPr>
              <a:t>  -</a:t>
            </a:r>
            <a:r>
              <a:rPr lang="en-US" sz="1900" dirty="0">
                <a:latin typeface="Verdana" panose="020B0604030504040204" pitchFamily="34" charset="0"/>
                <a:ea typeface="Verdana" panose="020B0604030504040204" pitchFamily="34" charset="0"/>
                <a:cs typeface="Verdana" panose="020B0604030504040204" pitchFamily="34" charset="0"/>
              </a:rPr>
              <a:t>Presenters</a:t>
            </a:r>
          </a:p>
          <a:p>
            <a:pPr marL="0" indent="0">
              <a:lnSpc>
                <a:spcPct val="100000"/>
              </a:lnSpc>
              <a:spcBef>
                <a:spcPts val="0"/>
              </a:spcBef>
              <a:buNone/>
            </a:pPr>
            <a:r>
              <a:rPr lang="en-US" sz="1900" dirty="0">
                <a:solidFill>
                  <a:srgbClr val="730031"/>
                </a:solidFill>
                <a:latin typeface="Verdana" panose="020B0604030504040204" pitchFamily="34" charset="0"/>
                <a:ea typeface="Verdana" panose="020B0604030504040204" pitchFamily="34" charset="0"/>
                <a:cs typeface="Verdana" panose="020B0604030504040204" pitchFamily="34" charset="0"/>
              </a:rPr>
              <a:t>  -</a:t>
            </a:r>
            <a:r>
              <a:rPr lang="en-US" sz="1900" dirty="0">
                <a:latin typeface="Verdana" panose="020B0604030504040204" pitchFamily="34" charset="0"/>
                <a:ea typeface="Verdana" panose="020B0604030504040204" pitchFamily="34" charset="0"/>
                <a:cs typeface="Verdana" panose="020B0604030504040204" pitchFamily="34" charset="0"/>
              </a:rPr>
              <a:t>Scientific Planning Committee</a:t>
            </a:r>
          </a:p>
          <a:p>
            <a:pPr marL="0" indent="0">
              <a:lnSpc>
                <a:spcPct val="100000"/>
              </a:lnSpc>
              <a:spcBef>
                <a:spcPts val="0"/>
              </a:spcBef>
              <a:buNone/>
            </a:pPr>
            <a:r>
              <a:rPr lang="en-US" sz="1900" dirty="0">
                <a:solidFill>
                  <a:srgbClr val="730031"/>
                </a:solidFill>
                <a:latin typeface="Verdana" panose="020B0604030504040204" pitchFamily="34" charset="0"/>
                <a:ea typeface="Verdana" panose="020B0604030504040204" pitchFamily="34" charset="0"/>
                <a:cs typeface="Verdana" panose="020B0604030504040204" pitchFamily="34" charset="0"/>
              </a:rPr>
              <a:t> </a:t>
            </a:r>
            <a:endParaRPr lang="en-US" sz="19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900" b="1" dirty="0">
                <a:solidFill>
                  <a:srgbClr val="730031"/>
                </a:solidFill>
                <a:latin typeface="Verdana" panose="020B0604030504040204" pitchFamily="34" charset="0"/>
                <a:ea typeface="Verdana" panose="020B0604030504040204" pitchFamily="34" charset="0"/>
                <a:cs typeface="Verdana" panose="020B0604030504040204" pitchFamily="34" charset="0"/>
              </a:rPr>
              <a:t>Process</a:t>
            </a:r>
            <a:r>
              <a:rPr lang="en-US" sz="1900" b="1" dirty="0">
                <a:latin typeface="Verdana" panose="020B0604030504040204" pitchFamily="34" charset="0"/>
                <a:ea typeface="Verdana" panose="020B0604030504040204" pitchFamily="34" charset="0"/>
                <a:cs typeface="Verdana" panose="020B0604030504040204" pitchFamily="34" charset="0"/>
              </a:rPr>
              <a:t>: </a:t>
            </a:r>
            <a:r>
              <a:rPr lang="en-US" sz="1900" dirty="0">
                <a:latin typeface="Verdana" panose="020B0604030504040204" pitchFamily="34" charset="0"/>
                <a:ea typeface="Verdana" panose="020B0604030504040204" pitchFamily="34" charset="0"/>
                <a:cs typeface="Verdana" panose="020B0604030504040204" pitchFamily="34" charset="0"/>
              </a:rPr>
              <a:t>Study  CHSE data (2017- 2018).</a:t>
            </a:r>
          </a:p>
          <a:p>
            <a:pPr marL="0" indent="0">
              <a:buNone/>
            </a:pPr>
            <a:endParaRPr lang="en-US" sz="1900" dirty="0">
              <a:latin typeface="Times New Roman" panose="02020603050405020304" pitchFamily="18" charset="0"/>
              <a:cs typeface="Times New Roman" panose="02020603050405020304" pitchFamily="18" charset="0"/>
            </a:endParaRPr>
          </a:p>
        </p:txBody>
      </p:sp>
      <p:sp>
        <p:nvSpPr>
          <p:cNvPr id="18" name="Text Placeholder 13"/>
          <p:cNvSpPr>
            <a:spLocks noGrp="1"/>
          </p:cNvSpPr>
          <p:nvPr>
            <p:ph type="body" idx="1"/>
          </p:nvPr>
        </p:nvSpPr>
        <p:spPr>
          <a:xfrm>
            <a:off x="4369723" y="1846052"/>
            <a:ext cx="3160684" cy="736282"/>
          </a:xfrm>
        </p:spPr>
        <p:txBody>
          <a:bodyPr/>
          <a:lstStyle/>
          <a:p>
            <a:r>
              <a:rPr lang="en-US" b="1" dirty="0">
                <a:solidFill>
                  <a:srgbClr val="730031"/>
                </a:solidFill>
                <a:latin typeface="Verdana" panose="020B0604030504040204" pitchFamily="34" charset="0"/>
                <a:ea typeface="Verdana" panose="020B0604030504040204" pitchFamily="34" charset="0"/>
                <a:cs typeface="Verdana" panose="020B0604030504040204" pitchFamily="34" charset="0"/>
              </a:rPr>
              <a:t>Stage 2</a:t>
            </a:r>
          </a:p>
        </p:txBody>
      </p:sp>
      <p:sp>
        <p:nvSpPr>
          <p:cNvPr id="19" name="Text Placeholder 13"/>
          <p:cNvSpPr>
            <a:spLocks noGrp="1"/>
          </p:cNvSpPr>
          <p:nvPr>
            <p:ph type="body" idx="1"/>
          </p:nvPr>
        </p:nvSpPr>
        <p:spPr>
          <a:xfrm>
            <a:off x="7818546" y="1846052"/>
            <a:ext cx="3225375" cy="736282"/>
          </a:xfrm>
        </p:spPr>
        <p:txBody>
          <a:bodyPr/>
          <a:lstStyle/>
          <a:p>
            <a:r>
              <a:rPr lang="en-US" b="1" dirty="0">
                <a:solidFill>
                  <a:srgbClr val="730031"/>
                </a:solidFill>
                <a:latin typeface="Verdana" panose="020B0604030504040204" pitchFamily="34" charset="0"/>
                <a:ea typeface="Verdana" panose="020B0604030504040204" pitchFamily="34" charset="0"/>
                <a:cs typeface="Verdana" panose="020B0604030504040204" pitchFamily="34" charset="0"/>
              </a:rPr>
              <a:t>Stage 3</a:t>
            </a:r>
          </a:p>
        </p:txBody>
      </p:sp>
      <p:sp>
        <p:nvSpPr>
          <p:cNvPr id="21" name="Content Placeholder 14"/>
          <p:cNvSpPr>
            <a:spLocks noGrp="1"/>
          </p:cNvSpPr>
          <p:nvPr>
            <p:ph sz="half" idx="2"/>
          </p:nvPr>
        </p:nvSpPr>
        <p:spPr>
          <a:xfrm>
            <a:off x="4448553" y="2375065"/>
            <a:ext cx="3038303" cy="3580467"/>
          </a:xfrm>
        </p:spPr>
        <p:txBody>
          <a:bodyPr>
            <a:normAutofit fontScale="85000" lnSpcReduction="20000"/>
          </a:bodyPr>
          <a:lstStyle/>
          <a:p>
            <a:pPr marL="0" indent="0">
              <a:buNone/>
            </a:pPr>
            <a:r>
              <a:rPr lang="en-US" sz="1900" b="1" u="sng" dirty="0">
                <a:solidFill>
                  <a:srgbClr val="730031"/>
                </a:solidFill>
                <a:latin typeface="Verdana" panose="020B0604030504040204" pitchFamily="34" charset="0"/>
                <a:ea typeface="Verdana" panose="020B0604030504040204" pitchFamily="34" charset="0"/>
                <a:cs typeface="Verdana" panose="020B0604030504040204" pitchFamily="34" charset="0"/>
              </a:rPr>
              <a:t>RESEARCH OF IMBALANCE</a:t>
            </a:r>
          </a:p>
          <a:p>
            <a:pPr marL="0" indent="0" algn="ctr">
              <a:spcBef>
                <a:spcPts val="0"/>
              </a:spcBef>
              <a:buNone/>
            </a:pPr>
            <a:r>
              <a:rPr lang="en-US" sz="1900" dirty="0">
                <a:solidFill>
                  <a:srgbClr val="730031"/>
                </a:solidFill>
                <a:latin typeface="Verdana" panose="020B0604030504040204" pitchFamily="34" charset="0"/>
                <a:ea typeface="Verdana" panose="020B0604030504040204" pitchFamily="34" charset="0"/>
                <a:cs typeface="Verdana" panose="020B0604030504040204" pitchFamily="34" charset="0"/>
              </a:rPr>
              <a:t>Jan-June 2019</a:t>
            </a:r>
          </a:p>
          <a:p>
            <a:pPr marL="0" indent="0">
              <a:buNone/>
            </a:pPr>
            <a:r>
              <a:rPr lang="en-US" sz="2200" b="1" dirty="0">
                <a:solidFill>
                  <a:srgbClr val="730031"/>
                </a:solidFill>
                <a:latin typeface="Verdana" panose="020B0604030504040204" pitchFamily="34" charset="0"/>
                <a:ea typeface="Verdana" panose="020B0604030504040204" pitchFamily="34" charset="0"/>
                <a:cs typeface="Verdana" panose="020B0604030504040204" pitchFamily="34" charset="0"/>
              </a:rPr>
              <a:t>Goal</a:t>
            </a:r>
            <a:r>
              <a:rPr lang="en-US" sz="2200" b="1" dirty="0">
                <a:latin typeface="Verdana" panose="020B0604030504040204" pitchFamily="34" charset="0"/>
                <a:ea typeface="Verdana" panose="020B0604030504040204" pitchFamily="34" charset="0"/>
                <a:cs typeface="Verdana" panose="020B0604030504040204" pitchFamily="34" charset="0"/>
              </a:rPr>
              <a:t>: </a:t>
            </a:r>
            <a:r>
              <a:rPr lang="en-US" sz="2200" dirty="0">
                <a:latin typeface="Verdana" panose="020B0604030504040204" pitchFamily="34" charset="0"/>
                <a:ea typeface="Verdana" panose="020B0604030504040204" pitchFamily="34" charset="0"/>
                <a:cs typeface="Verdana" panose="020B0604030504040204" pitchFamily="34" charset="0"/>
              </a:rPr>
              <a:t>Identify </a:t>
            </a:r>
            <a:r>
              <a:rPr lang="en-US" sz="2200" dirty="0">
                <a:solidFill>
                  <a:srgbClr val="47555F"/>
                </a:solidFill>
                <a:latin typeface="Verdana" panose="020B0604030504040204" pitchFamily="34" charset="0"/>
                <a:ea typeface="Verdana" panose="020B0604030504040204" pitchFamily="34" charset="0"/>
                <a:cs typeface="Verdana" panose="020B0604030504040204" pitchFamily="34" charset="0"/>
              </a:rPr>
              <a:t>potential causes of sex imbalance in </a:t>
            </a:r>
            <a:r>
              <a:rPr lang="en-US" sz="2200" dirty="0">
                <a:latin typeface="Verdana" panose="020B0604030504040204" pitchFamily="34" charset="0"/>
                <a:ea typeface="Verdana" panose="020B0604030504040204" pitchFamily="34" charset="0"/>
                <a:cs typeface="Verdana" panose="020B0604030504040204" pitchFamily="34" charset="0"/>
              </a:rPr>
              <a:t>CPD.</a:t>
            </a:r>
          </a:p>
          <a:p>
            <a:pPr marL="0" indent="0">
              <a:buNone/>
            </a:pPr>
            <a:endParaRPr lang="en-US" sz="2200" dirty="0">
              <a:solidFill>
                <a:srgbClr val="73003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200" b="1" dirty="0">
                <a:solidFill>
                  <a:srgbClr val="730031"/>
                </a:solidFill>
                <a:latin typeface="Verdana" panose="020B0604030504040204" pitchFamily="34" charset="0"/>
                <a:ea typeface="Verdana" panose="020B0604030504040204" pitchFamily="34" charset="0"/>
                <a:cs typeface="Verdana" panose="020B0604030504040204" pitchFamily="34" charset="0"/>
              </a:rPr>
              <a:t>Process</a:t>
            </a:r>
            <a:r>
              <a:rPr lang="en-US" sz="2200" b="1" dirty="0">
                <a:latin typeface="Verdana" panose="020B0604030504040204" pitchFamily="34" charset="0"/>
                <a:ea typeface="Verdana" panose="020B0604030504040204" pitchFamily="34" charset="0"/>
                <a:cs typeface="Verdana" panose="020B0604030504040204" pitchFamily="34" charset="0"/>
              </a:rPr>
              <a:t>: </a:t>
            </a:r>
            <a:r>
              <a:rPr lang="en-US" sz="2200" dirty="0">
                <a:latin typeface="Verdana" panose="020B0604030504040204" pitchFamily="34" charset="0"/>
                <a:ea typeface="Verdana" panose="020B0604030504040204" pitchFamily="34" charset="0"/>
                <a:cs typeface="Verdana" panose="020B0604030504040204" pitchFamily="34" charset="0"/>
              </a:rPr>
              <a:t>Use best analytical tools and methods to analyze  the  findings from stage 1. </a:t>
            </a:r>
          </a:p>
          <a:p>
            <a:pPr algn="just">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0" indent="0" algn="just">
              <a:buNone/>
            </a:pPr>
            <a:r>
              <a:rPr lang="en-US" sz="1900" dirty="0">
                <a:latin typeface="Times New Roman" panose="02020603050405020304" pitchFamily="18" charset="0"/>
                <a:cs typeface="Times New Roman" panose="02020603050405020304" pitchFamily="18" charset="0"/>
              </a:rPr>
              <a:t> </a:t>
            </a:r>
          </a:p>
        </p:txBody>
      </p:sp>
      <p:sp>
        <p:nvSpPr>
          <p:cNvPr id="22" name="Content Placeholder 14"/>
          <p:cNvSpPr>
            <a:spLocks noGrp="1"/>
          </p:cNvSpPr>
          <p:nvPr>
            <p:ph sz="half" idx="2"/>
          </p:nvPr>
        </p:nvSpPr>
        <p:spPr>
          <a:xfrm>
            <a:off x="7883237" y="2375065"/>
            <a:ext cx="3829792" cy="3585469"/>
          </a:xfrm>
        </p:spPr>
        <p:txBody>
          <a:bodyPr>
            <a:normAutofit fontScale="92500"/>
          </a:bodyPr>
          <a:lstStyle/>
          <a:p>
            <a:pPr marL="0" indent="0">
              <a:buNone/>
            </a:pPr>
            <a:r>
              <a:rPr lang="en-US" sz="1700" b="1" u="sng" dirty="0">
                <a:solidFill>
                  <a:srgbClr val="730031"/>
                </a:solidFill>
                <a:latin typeface="Verdana" panose="020B0604030504040204" pitchFamily="34" charset="0"/>
                <a:ea typeface="Verdana" panose="020B0604030504040204" pitchFamily="34" charset="0"/>
                <a:cs typeface="Verdana" panose="020B0604030504040204" pitchFamily="34" charset="0"/>
              </a:rPr>
              <a:t>DEVELOPMENT OF GUIDELINES</a:t>
            </a:r>
          </a:p>
          <a:p>
            <a:pPr marL="0" lvl="0" indent="0" algn="ctr">
              <a:spcBef>
                <a:spcPts val="0"/>
              </a:spcBef>
              <a:buClr>
                <a:srgbClr val="A5300F"/>
              </a:buClr>
              <a:buNone/>
            </a:pPr>
            <a:r>
              <a:rPr lang="en-US" sz="1700" dirty="0">
                <a:solidFill>
                  <a:srgbClr val="730031"/>
                </a:solidFill>
                <a:latin typeface="Verdana" panose="020B0604030504040204" pitchFamily="34" charset="0"/>
                <a:ea typeface="Verdana" panose="020B0604030504040204" pitchFamily="34" charset="0"/>
                <a:cs typeface="Verdana" panose="020B0604030504040204" pitchFamily="34" charset="0"/>
              </a:rPr>
              <a:t>July-Dec 2019</a:t>
            </a:r>
          </a:p>
          <a:p>
            <a:pPr marL="0" indent="0">
              <a:buNone/>
            </a:pPr>
            <a:r>
              <a:rPr lang="en-US" sz="2100" b="1" dirty="0">
                <a:solidFill>
                  <a:srgbClr val="730031"/>
                </a:solidFill>
                <a:latin typeface="Verdana" panose="020B0604030504040204" pitchFamily="34" charset="0"/>
                <a:ea typeface="Verdana" panose="020B0604030504040204" pitchFamily="34" charset="0"/>
                <a:cs typeface="Verdana" panose="020B0604030504040204" pitchFamily="34" charset="0"/>
              </a:rPr>
              <a:t>Goal:</a:t>
            </a:r>
            <a:r>
              <a:rPr lang="en-US" sz="2100" b="1" dirty="0">
                <a:latin typeface="Verdana" panose="020B0604030504040204" pitchFamily="34" charset="0"/>
                <a:ea typeface="Verdana" panose="020B0604030504040204" pitchFamily="34" charset="0"/>
                <a:cs typeface="Verdana" panose="020B0604030504040204" pitchFamily="34" charset="0"/>
              </a:rPr>
              <a:t> </a:t>
            </a:r>
            <a:r>
              <a:rPr lang="en-US" sz="2100" dirty="0">
                <a:solidFill>
                  <a:srgbClr val="47555F"/>
                </a:solidFill>
                <a:latin typeface="Verdana" panose="020B0604030504040204" pitchFamily="34" charset="0"/>
                <a:ea typeface="Verdana" panose="020B0604030504040204" pitchFamily="34" charset="0"/>
                <a:cs typeface="Verdana" panose="020B0604030504040204" pitchFamily="34" charset="0"/>
              </a:rPr>
              <a:t>Develop guidelines that support inclusion and diversity in CPD  and that can be adopted by other providers</a:t>
            </a:r>
            <a:r>
              <a:rPr lang="en-US" sz="2100" dirty="0">
                <a:latin typeface="Verdana" panose="020B0604030504040204" pitchFamily="34" charset="0"/>
                <a:ea typeface="Verdana" panose="020B0604030504040204" pitchFamily="34" charset="0"/>
                <a:cs typeface="Verdana" panose="020B0604030504040204" pitchFamily="34" charset="0"/>
              </a:rPr>
              <a:t>.</a:t>
            </a:r>
            <a:r>
              <a:rPr lang="en-US" sz="2100" dirty="0">
                <a:solidFill>
                  <a:srgbClr val="730031"/>
                </a:solidFill>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100" dirty="0">
              <a:solidFill>
                <a:srgbClr val="73003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100" b="1" dirty="0">
                <a:solidFill>
                  <a:srgbClr val="730031"/>
                </a:solidFill>
                <a:latin typeface="Verdana" panose="020B0604030504040204" pitchFamily="34" charset="0"/>
                <a:ea typeface="Verdana" panose="020B0604030504040204" pitchFamily="34" charset="0"/>
                <a:cs typeface="Verdana" panose="020B0604030504040204" pitchFamily="34" charset="0"/>
              </a:rPr>
              <a:t>Process</a:t>
            </a:r>
            <a:r>
              <a:rPr lang="en-US" sz="2100" b="1" dirty="0">
                <a:latin typeface="Verdana" panose="020B0604030504040204" pitchFamily="34" charset="0"/>
                <a:ea typeface="Verdana" panose="020B0604030504040204" pitchFamily="34" charset="0"/>
                <a:cs typeface="Verdana" panose="020B0604030504040204" pitchFamily="34" charset="0"/>
              </a:rPr>
              <a:t>: </a:t>
            </a:r>
            <a:r>
              <a:rPr lang="en-US" sz="2100" dirty="0">
                <a:solidFill>
                  <a:srgbClr val="47555F"/>
                </a:solidFill>
                <a:latin typeface="Verdana" panose="020B0604030504040204" pitchFamily="34" charset="0"/>
                <a:ea typeface="Verdana" panose="020B0604030504040204" pitchFamily="34" charset="0"/>
                <a:cs typeface="Verdana" panose="020B0604030504040204" pitchFamily="34" charset="0"/>
              </a:rPr>
              <a:t>Describe short, medium and long term objectives that are feasible, meaningful and measurable.  </a:t>
            </a:r>
          </a:p>
          <a:p>
            <a:pPr marL="0" indent="0" algn="just">
              <a:buNone/>
            </a:pPr>
            <a:endParaRPr lang="en-US" sz="2100" dirty="0">
              <a:latin typeface="Times New Roman" panose="02020603050405020304" pitchFamily="18" charset="0"/>
              <a:cs typeface="Times New Roman" panose="02020603050405020304" pitchFamily="18" charset="0"/>
            </a:endParaRPr>
          </a:p>
        </p:txBody>
      </p:sp>
      <p:sp>
        <p:nvSpPr>
          <p:cNvPr id="23" name="Rectangle 22"/>
          <p:cNvSpPr/>
          <p:nvPr/>
        </p:nvSpPr>
        <p:spPr>
          <a:xfrm>
            <a:off x="744451" y="2057786"/>
            <a:ext cx="3415964" cy="3913525"/>
          </a:xfrm>
          <a:prstGeom prst="rect">
            <a:avLst/>
          </a:prstGeom>
          <a:noFill/>
          <a:ln w="3175">
            <a:solidFill>
              <a:srgbClr val="730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286721" y="2047009"/>
            <a:ext cx="3369993" cy="3913525"/>
          </a:xfrm>
          <a:prstGeom prst="rect">
            <a:avLst/>
          </a:prstGeom>
          <a:noFill/>
          <a:ln w="3175">
            <a:solidFill>
              <a:srgbClr val="730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826573" y="2047009"/>
            <a:ext cx="4002570" cy="3913525"/>
          </a:xfrm>
          <a:prstGeom prst="rect">
            <a:avLst/>
          </a:prstGeom>
          <a:noFill/>
          <a:ln w="3175">
            <a:solidFill>
              <a:srgbClr val="730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6853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 y="10672"/>
            <a:ext cx="12173964" cy="6858000"/>
          </a:xfrm>
          <a:prstGeom prst="rect">
            <a:avLst/>
          </a:prstGeom>
        </p:spPr>
      </p:pic>
    </p:spTree>
    <p:extLst>
      <p:ext uri="{BB962C8B-B14F-4D97-AF65-F5344CB8AC3E}">
        <p14:creationId xmlns:p14="http://schemas.microsoft.com/office/powerpoint/2010/main" val="202733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4"/>
          <p:cNvSpPr txBox="1">
            <a:spLocks/>
          </p:cNvSpPr>
          <p:nvPr/>
        </p:nvSpPr>
        <p:spPr>
          <a:xfrm>
            <a:off x="1177040" y="2139929"/>
            <a:ext cx="2759105" cy="568800"/>
          </a:xfrm>
          <a:prstGeom prst="rect">
            <a:avLst/>
          </a:prstGeom>
        </p:spPr>
        <p:txBody>
          <a:bodyPr vert="horz" lIns="36000" tIns="0" rIns="0" bIns="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noProof="0" dirty="0">
                <a:solidFill>
                  <a:srgbClr val="96556D"/>
                </a:solidFill>
                <a:latin typeface="Times New Roman" panose="02020603050405020304" pitchFamily="18" charset="0"/>
                <a:cs typeface="Times New Roman" panose="02020603050405020304" pitchFamily="18" charset="0"/>
              </a:rPr>
              <a:t>2017</a:t>
            </a:r>
            <a:endParaRPr kumimoji="0" lang="en-US" sz="3600" b="1" i="0" u="none" strike="noStrike" kern="1200" cap="none" spc="0" normalizeH="0" baseline="0" noProof="0" dirty="0">
              <a:ln>
                <a:noFill/>
              </a:ln>
              <a:solidFill>
                <a:srgbClr val="730031"/>
              </a:solidFill>
              <a:effectLst/>
              <a:uLnTx/>
              <a:uFillTx/>
              <a:latin typeface="Times New Roman" panose="02020603050405020304" pitchFamily="18" charset="0"/>
              <a:cs typeface="Times New Roman" panose="02020603050405020304" pitchFamily="18" charset="0"/>
            </a:endParaRPr>
          </a:p>
        </p:txBody>
      </p:sp>
      <p:graphicFrame>
        <p:nvGraphicFramePr>
          <p:cNvPr id="10" name="Table Placeholder 28"/>
          <p:cNvGraphicFramePr>
            <a:graphicFrameLocks/>
          </p:cNvGraphicFramePr>
          <p:nvPr>
            <p:extLst>
              <p:ext uri="{D42A27DB-BD31-4B8C-83A1-F6EECF244321}">
                <p14:modId xmlns:p14="http://schemas.microsoft.com/office/powerpoint/2010/main" val="2177042300"/>
              </p:ext>
            </p:extLst>
          </p:nvPr>
        </p:nvGraphicFramePr>
        <p:xfrm>
          <a:off x="3746619" y="2071323"/>
          <a:ext cx="6632420" cy="1809633"/>
        </p:xfrm>
        <a:graphic>
          <a:graphicData uri="http://schemas.openxmlformats.org/drawingml/2006/table">
            <a:tbl>
              <a:tblPr firstRow="1" bandRow="1"/>
              <a:tblGrid>
                <a:gridCol w="2326963">
                  <a:extLst>
                    <a:ext uri="{9D8B030D-6E8A-4147-A177-3AD203B41FA5}">
                      <a16:colId xmlns="" xmlns:a16="http://schemas.microsoft.com/office/drawing/2014/main" val="3432939953"/>
                    </a:ext>
                  </a:extLst>
                </a:gridCol>
                <a:gridCol w="2094650">
                  <a:extLst>
                    <a:ext uri="{9D8B030D-6E8A-4147-A177-3AD203B41FA5}">
                      <a16:colId xmlns="" xmlns:a16="http://schemas.microsoft.com/office/drawing/2014/main" val="3837843382"/>
                    </a:ext>
                  </a:extLst>
                </a:gridCol>
                <a:gridCol w="2210807">
                  <a:extLst>
                    <a:ext uri="{9D8B030D-6E8A-4147-A177-3AD203B41FA5}">
                      <a16:colId xmlns="" xmlns:a16="http://schemas.microsoft.com/office/drawing/2014/main" val="2164082921"/>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solidFill>
                            <a:srgbClr val="FFFFFF"/>
                          </a:solidFill>
                          <a:latin typeface="Times New Roman" panose="02020603050405020304" pitchFamily="18" charset="0"/>
                          <a:cs typeface="Times New Roman" panose="02020603050405020304" pitchFamily="18" charset="0"/>
                        </a:rPr>
                        <a:t>CATEGORY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6556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solidFill>
                            <a:srgbClr val="FFFFFF"/>
                          </a:solidFill>
                          <a:latin typeface="Times New Roman" panose="02020603050405020304" pitchFamily="18" charset="0"/>
                          <a:cs typeface="Times New Roman" panose="02020603050405020304" pitchFamily="18" charset="0"/>
                        </a:rPr>
                        <a:t>MALE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6556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solidFill>
                            <a:srgbClr val="FFFFFF"/>
                          </a:solidFill>
                          <a:latin typeface="Times New Roman" panose="02020603050405020304" pitchFamily="18" charset="0"/>
                          <a:cs typeface="Times New Roman" panose="02020603050405020304" pitchFamily="18" charset="0"/>
                        </a:rPr>
                        <a:t>FEMALE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6556D"/>
                    </a:solidFill>
                  </a:tcPr>
                </a:tc>
                <a:extLst>
                  <a:ext uri="{0D108BD9-81ED-4DB2-BD59-A6C34878D82A}">
                    <a16:rowId xmlns="" xmlns:a16="http://schemas.microsoft.com/office/drawing/2014/main" val="253572418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solidFill>
                            <a:schemeClr val="tx1"/>
                          </a:solidFill>
                          <a:latin typeface="Times New Roman" panose="02020603050405020304" pitchFamily="18" charset="0"/>
                          <a:cs typeface="Times New Roman" panose="02020603050405020304" pitchFamily="18" charset="0"/>
                        </a:rPr>
                        <a:t>ATTENDEES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6556D">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solidFill>
                            <a:schemeClr val="tx1"/>
                          </a:solidFill>
                          <a:latin typeface="Times New Roman" panose="02020603050405020304" pitchFamily="18" charset="0"/>
                          <a:cs typeface="Times New Roman" panose="02020603050405020304" pitchFamily="18" charset="0"/>
                        </a:rPr>
                        <a:t>37.77%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6556D">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solidFill>
                            <a:schemeClr val="tx1"/>
                          </a:solidFill>
                          <a:latin typeface="Times New Roman" panose="02020603050405020304" pitchFamily="18" charset="0"/>
                          <a:cs typeface="Times New Roman" panose="02020603050405020304" pitchFamily="18" charset="0"/>
                        </a:rPr>
                        <a:t>61.22%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6556D">
                        <a:lumMod val="60000"/>
                        <a:lumOff val="40000"/>
                      </a:srgbClr>
                    </a:solidFill>
                  </a:tcPr>
                </a:tc>
                <a:extLst>
                  <a:ext uri="{0D108BD9-81ED-4DB2-BD59-A6C34878D82A}">
                    <a16:rowId xmlns="" xmlns:a16="http://schemas.microsoft.com/office/drawing/2014/main" val="1764932914"/>
                  </a:ext>
                </a:extLst>
              </a:tr>
              <a:tr h="6971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solidFill>
                            <a:schemeClr val="tx1"/>
                          </a:solidFill>
                          <a:latin typeface="Times New Roman" panose="02020603050405020304" pitchFamily="18" charset="0"/>
                          <a:cs typeface="Times New Roman" panose="02020603050405020304" pitchFamily="18" charset="0"/>
                        </a:rPr>
                        <a:t>PLANNING</a:t>
                      </a:r>
                      <a:r>
                        <a:rPr lang="en-US" baseline="0" dirty="0">
                          <a:solidFill>
                            <a:schemeClr val="tx1"/>
                          </a:solidFill>
                          <a:latin typeface="Times New Roman" panose="02020603050405020304" pitchFamily="18" charset="0"/>
                          <a:cs typeface="Times New Roman" panose="02020603050405020304" pitchFamily="18" charset="0"/>
                        </a:rPr>
                        <a:t> COMMITTEE</a:t>
                      </a:r>
                      <a:endParaRPr lang="en-US" dirty="0">
                        <a:solidFill>
                          <a:schemeClr val="tx1"/>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6556D">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solidFill>
                            <a:schemeClr val="tx1"/>
                          </a:solidFill>
                          <a:latin typeface="Times New Roman" panose="02020603050405020304" pitchFamily="18" charset="0"/>
                          <a:cs typeface="Times New Roman" panose="02020603050405020304" pitchFamily="18" charset="0"/>
                        </a:rPr>
                        <a:t>59.75%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6556D">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solidFill>
                            <a:schemeClr val="tx1"/>
                          </a:solidFill>
                          <a:latin typeface="Times New Roman" panose="02020603050405020304" pitchFamily="18" charset="0"/>
                          <a:cs typeface="Times New Roman" panose="02020603050405020304" pitchFamily="18" charset="0"/>
                        </a:rPr>
                        <a:t>40.24%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6556D">
                        <a:lumMod val="20000"/>
                        <a:lumOff val="80000"/>
                      </a:srgbClr>
                    </a:solidFill>
                  </a:tcPr>
                </a:tc>
                <a:extLst>
                  <a:ext uri="{0D108BD9-81ED-4DB2-BD59-A6C34878D82A}">
                    <a16:rowId xmlns="" xmlns:a16="http://schemas.microsoft.com/office/drawing/2014/main" val="272621151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solidFill>
                            <a:schemeClr val="tx1"/>
                          </a:solidFill>
                          <a:latin typeface="Times New Roman" panose="02020603050405020304" pitchFamily="18" charset="0"/>
                          <a:cs typeface="Times New Roman" panose="02020603050405020304" pitchFamily="18" charset="0"/>
                        </a:rPr>
                        <a:t>SPEAKERS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6556D">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solidFill>
                            <a:schemeClr val="tx1"/>
                          </a:solidFill>
                          <a:latin typeface="Times New Roman" panose="02020603050405020304" pitchFamily="18" charset="0"/>
                          <a:cs typeface="Times New Roman" panose="02020603050405020304" pitchFamily="18" charset="0"/>
                        </a:rPr>
                        <a:t>60.84 %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6556D">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solidFill>
                            <a:schemeClr val="tx1"/>
                          </a:solidFill>
                          <a:latin typeface="Times New Roman" panose="02020603050405020304" pitchFamily="18" charset="0"/>
                          <a:cs typeface="Times New Roman" panose="02020603050405020304" pitchFamily="18" charset="0"/>
                        </a:rPr>
                        <a:t>39.15%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6556D">
                        <a:lumMod val="60000"/>
                        <a:lumOff val="40000"/>
                      </a:srgbClr>
                    </a:solidFill>
                  </a:tcPr>
                </a:tc>
                <a:extLst>
                  <a:ext uri="{0D108BD9-81ED-4DB2-BD59-A6C34878D82A}">
                    <a16:rowId xmlns="" xmlns:a16="http://schemas.microsoft.com/office/drawing/2014/main" val="3309340526"/>
                  </a:ext>
                </a:extLst>
              </a:tr>
            </a:tbl>
          </a:graphicData>
        </a:graphic>
      </p:graphicFrame>
      <p:sp>
        <p:nvSpPr>
          <p:cNvPr id="11" name="Title 24"/>
          <p:cNvSpPr txBox="1">
            <a:spLocks/>
          </p:cNvSpPr>
          <p:nvPr/>
        </p:nvSpPr>
        <p:spPr>
          <a:xfrm>
            <a:off x="1177039" y="4182669"/>
            <a:ext cx="2759105" cy="568800"/>
          </a:xfrm>
          <a:prstGeom prst="rect">
            <a:avLst/>
          </a:prstGeom>
        </p:spPr>
        <p:txBody>
          <a:bodyPr vert="horz" lIns="36000" tIns="0" rIns="0" bIns="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solidFill>
                  <a:srgbClr val="3F5779"/>
                </a:solidFill>
                <a:latin typeface="Times New Roman" panose="02020603050405020304" pitchFamily="18" charset="0"/>
                <a:cs typeface="Times New Roman" panose="02020603050405020304" pitchFamily="18" charset="0"/>
              </a:rPr>
              <a:t>2018</a:t>
            </a:r>
          </a:p>
        </p:txBody>
      </p:sp>
      <p:graphicFrame>
        <p:nvGraphicFramePr>
          <p:cNvPr id="12" name="Table Placeholder 28"/>
          <p:cNvGraphicFramePr>
            <a:graphicFrameLocks/>
          </p:cNvGraphicFramePr>
          <p:nvPr>
            <p:extLst>
              <p:ext uri="{D42A27DB-BD31-4B8C-83A1-F6EECF244321}">
                <p14:modId xmlns:p14="http://schemas.microsoft.com/office/powerpoint/2010/main" val="1409380259"/>
              </p:ext>
            </p:extLst>
          </p:nvPr>
        </p:nvGraphicFramePr>
        <p:xfrm>
          <a:off x="3746619" y="4100527"/>
          <a:ext cx="6632420" cy="1752600"/>
        </p:xfrm>
        <a:graphic>
          <a:graphicData uri="http://schemas.openxmlformats.org/drawingml/2006/table">
            <a:tbl>
              <a:tblPr firstRow="1" bandRow="1"/>
              <a:tblGrid>
                <a:gridCol w="2326963">
                  <a:extLst>
                    <a:ext uri="{9D8B030D-6E8A-4147-A177-3AD203B41FA5}">
                      <a16:colId xmlns="" xmlns:a16="http://schemas.microsoft.com/office/drawing/2014/main" val="3432939953"/>
                    </a:ext>
                  </a:extLst>
                </a:gridCol>
                <a:gridCol w="2094650">
                  <a:extLst>
                    <a:ext uri="{9D8B030D-6E8A-4147-A177-3AD203B41FA5}">
                      <a16:colId xmlns="" xmlns:a16="http://schemas.microsoft.com/office/drawing/2014/main" val="3837843382"/>
                    </a:ext>
                  </a:extLst>
                </a:gridCol>
                <a:gridCol w="2210807">
                  <a:extLst>
                    <a:ext uri="{9D8B030D-6E8A-4147-A177-3AD203B41FA5}">
                      <a16:colId xmlns="" xmlns:a16="http://schemas.microsoft.com/office/drawing/2014/main" val="2164082921"/>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CATEGORY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B99BB"/>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MALE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B99BB"/>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FEMALE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B99BB"/>
                    </a:solidFill>
                  </a:tcPr>
                </a:tc>
                <a:extLst>
                  <a:ext uri="{0D108BD9-81ED-4DB2-BD59-A6C34878D82A}">
                    <a16:rowId xmlns="" xmlns:a16="http://schemas.microsoft.com/office/drawing/2014/main" val="253572418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ATTENDEES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99BB">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39.62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99BB">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59.98%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99BB">
                        <a:tint val="40000"/>
                      </a:srgbClr>
                    </a:solidFill>
                  </a:tcPr>
                </a:tc>
                <a:extLst>
                  <a:ext uri="{0D108BD9-81ED-4DB2-BD59-A6C34878D82A}">
                    <a16:rowId xmlns="" xmlns:a16="http://schemas.microsoft.com/office/drawing/2014/main" val="176493291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PLANNING</a:t>
                      </a:r>
                      <a:r>
                        <a:rPr lang="en-US" baseline="0" dirty="0">
                          <a:latin typeface="Times New Roman" panose="02020603050405020304" pitchFamily="18" charset="0"/>
                          <a:cs typeface="Times New Roman" panose="02020603050405020304" pitchFamily="18" charset="0"/>
                        </a:rPr>
                        <a:t> COMMITTEE</a:t>
                      </a:r>
                      <a:endParaRPr lang="en-US"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99BB">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63.29%.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99BB">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36.70%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99BB">
                        <a:tint val="20000"/>
                      </a:srgbClr>
                    </a:solidFill>
                  </a:tcPr>
                </a:tc>
                <a:extLst>
                  <a:ext uri="{0D108BD9-81ED-4DB2-BD59-A6C34878D82A}">
                    <a16:rowId xmlns="" xmlns:a16="http://schemas.microsoft.com/office/drawing/2014/main" val="272621151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SPEAKERS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99BB">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64.70%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99BB">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latin typeface="Times New Roman" panose="02020603050405020304" pitchFamily="18" charset="0"/>
                          <a:cs typeface="Times New Roman" panose="02020603050405020304" pitchFamily="18" charset="0"/>
                        </a:rPr>
                        <a:t>35.29%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B99BB">
                        <a:tint val="40000"/>
                      </a:srgbClr>
                    </a:solidFill>
                  </a:tcPr>
                </a:tc>
                <a:extLst>
                  <a:ext uri="{0D108BD9-81ED-4DB2-BD59-A6C34878D82A}">
                    <a16:rowId xmlns="" xmlns:a16="http://schemas.microsoft.com/office/drawing/2014/main" val="3309340526"/>
                  </a:ext>
                </a:extLst>
              </a:tr>
            </a:tbl>
          </a:graphicData>
        </a:graphic>
      </p:graphicFrame>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373" y="85436"/>
            <a:ext cx="1416627" cy="1416627"/>
          </a:xfrm>
          <a:prstGeom prst="rect">
            <a:avLst/>
          </a:prstGeom>
        </p:spPr>
      </p:pic>
      <p:sp>
        <p:nvSpPr>
          <p:cNvPr id="2" name="Title 1"/>
          <p:cNvSpPr>
            <a:spLocks noGrp="1"/>
          </p:cNvSpPr>
          <p:nvPr>
            <p:ph type="title"/>
          </p:nvPr>
        </p:nvSpPr>
        <p:spPr>
          <a:xfrm>
            <a:off x="1097280" y="286603"/>
            <a:ext cx="11094720" cy="1450757"/>
          </a:xfrm>
        </p:spPr>
        <p:txBody>
          <a:bodyPr>
            <a:normAutofit/>
          </a:bodyPr>
          <a:lstStyle/>
          <a:p>
            <a:r>
              <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rPr>
              <a:t>Distribution of physicians and health care professionals by sex at CHSE activities </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876201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
</p:tagLst>
</file>

<file path=ppt/tags/tag2.xml><?xml version="1.0" encoding="utf-8"?>
<p:tagLst xmlns:a="http://schemas.openxmlformats.org/drawingml/2006/main" xmlns:r="http://schemas.openxmlformats.org/officeDocument/2006/relationships" xmlns:p="http://schemas.openxmlformats.org/presentationml/2006/main">
  <p:tag name="TIMING" val="|6.7|3|1.5"/>
</p:tagLst>
</file>

<file path=ppt/theme/theme1.xml><?xml version="1.0" encoding="utf-8"?>
<a:theme xmlns:a="http://schemas.openxmlformats.org/drawingml/2006/main" name="Retrospect">
  <a:themeElements>
    <a:clrScheme name="Custom 8">
      <a:dk1>
        <a:sysClr val="windowText" lastClr="000000"/>
      </a:dk1>
      <a:lt1>
        <a:sysClr val="window" lastClr="FFFFFF"/>
      </a:lt1>
      <a:dk2>
        <a:srgbClr val="323232"/>
      </a:dk2>
      <a:lt2>
        <a:srgbClr val="E5C243"/>
      </a:lt2>
      <a:accent1>
        <a:srgbClr val="A5300F"/>
      </a:accent1>
      <a:accent2>
        <a:srgbClr val="005390"/>
      </a:accent2>
      <a:accent3>
        <a:srgbClr val="E19825"/>
      </a:accent3>
      <a:accent4>
        <a:srgbClr val="B19C7D"/>
      </a:accent4>
      <a:accent5>
        <a:srgbClr val="7F5F52"/>
      </a:accent5>
      <a:accent6>
        <a:srgbClr val="B27D4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1 - 10NAC slide template" id="{79492587-720D-4CDD-82DD-ADEFD29F1390}" vid="{817F724F-D3D8-4371-A1A5-F8664CA44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10NAC slide template</Template>
  <TotalTime>1565</TotalTime>
  <Words>5388</Words>
  <Application>Microsoft Office PowerPoint</Application>
  <PresentationFormat>Custom</PresentationFormat>
  <Paragraphs>678</Paragraphs>
  <Slides>80</Slides>
  <Notes>26</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Retrospect</vt:lpstr>
      <vt:lpstr>7 Slides in 7 Minutes</vt:lpstr>
      <vt:lpstr>Faculty/Presenter Disclosure</vt:lpstr>
      <vt:lpstr>McMaster Continuing Health Sciences Education  Equity and Diversity in CPD: Demographic Assessment as a Tool to Identify Disparities </vt:lpstr>
      <vt:lpstr>Faculty/Presenter Disclosure</vt:lpstr>
      <vt:lpstr>Introductory data</vt:lpstr>
      <vt:lpstr>Equity and Diversity in CME/CPD</vt:lpstr>
      <vt:lpstr>Equity and Diversity in CME/CPD</vt:lpstr>
      <vt:lpstr> CHSE - Equity and Diversity in CPD project </vt:lpstr>
      <vt:lpstr>Distribution of physicians and health care professionals by sex at CHSE activities </vt:lpstr>
      <vt:lpstr>McMaster Review Course in Internal Medicine</vt:lpstr>
      <vt:lpstr>PowerPoint Presentation</vt:lpstr>
      <vt:lpstr>PowerPoint Presentation</vt:lpstr>
      <vt:lpstr>Office of Continuing Professional Development, University of Ottawa  Building A Scholarly Research Program at OCPD</vt:lpstr>
      <vt:lpstr>Faculty/Presenter Disclosure</vt:lpstr>
      <vt:lpstr> Disclosure of Commercial Support for this Project</vt:lpstr>
      <vt:lpstr> Promoting Effective CPD at uOttawa</vt:lpstr>
      <vt:lpstr> Promoting Effective CPD at uOttawa</vt:lpstr>
      <vt:lpstr> Promoting Effective CPD at uOttawa</vt:lpstr>
      <vt:lpstr> Promoting Effective CPD at uOttawa</vt:lpstr>
      <vt:lpstr> Promoting Effective CPD at uOttawa</vt:lpstr>
      <vt:lpstr> Promoting Effective CPD at uOttawa</vt:lpstr>
      <vt:lpstr>Summary</vt:lpstr>
      <vt:lpstr>PowerPoint Presentation</vt:lpstr>
      <vt:lpstr>Canadian Association of Physical Medicine &amp; Rehabilitation - Association canadienne de médecine physique et de réadaptation  </vt:lpstr>
      <vt:lpstr>Faculty/Presenter Disclosure</vt:lpstr>
      <vt:lpstr> Disclosure of Commercial Support for this Project</vt:lpstr>
      <vt:lpstr> (1) Today’s Brief Points</vt:lpstr>
      <vt:lpstr> One Approach </vt:lpstr>
      <vt:lpstr> (2) What is Succession Planning? </vt:lpstr>
      <vt:lpstr> (3) Why is Succession Planning Important? </vt:lpstr>
      <vt:lpstr> One Option </vt:lpstr>
      <vt:lpstr> (4) Best Practices in Succession Planning  </vt:lpstr>
      <vt:lpstr> (5) Governance of the CAPM&amp;R  </vt:lpstr>
      <vt:lpstr> (6) Keys to Success</vt:lpstr>
      <vt:lpstr>Creating Non-Compliance Procedures</vt:lpstr>
      <vt:lpstr>Faculty/Presenter Disclosures</vt:lpstr>
      <vt:lpstr> Disclosure of Commercial Support for this Project</vt:lpstr>
      <vt:lpstr>Learning Objectives</vt:lpstr>
      <vt:lpstr>Background</vt:lpstr>
      <vt:lpstr>Scope</vt:lpstr>
      <vt:lpstr>Development</vt:lpstr>
      <vt:lpstr>Key Elements</vt:lpstr>
      <vt:lpstr>Implementation</vt:lpstr>
      <vt:lpstr>Applicability</vt:lpstr>
      <vt:lpstr>End</vt:lpstr>
      <vt:lpstr>Office of Continuing Professional Development, University of Ottawa </vt:lpstr>
      <vt:lpstr>Faculty/Presenter Disclosure</vt:lpstr>
      <vt:lpstr>Evolve from freeform to (organizing) framework (of competencies)Frank 2017</vt:lpstr>
      <vt:lpstr>In an evolving CBME CPD environment, what competency framework can be attached to this “curriculum”?  </vt:lpstr>
      <vt:lpstr> Sample of mapping for one event (conference), showing each of the sessions in the top row.</vt:lpstr>
      <vt:lpstr>Combined Data of all the Conferences and excerpt of « Care of Adults »</vt:lpstr>
      <vt:lpstr>Using the map to look at one recurring theme: « Annual Refresher 2015-2017 » Summary slide</vt:lpstr>
      <vt:lpstr>Using the map to look at one recurring theme: Annual Refresher 2015-2017 Detail slide</vt:lpstr>
      <vt:lpstr>Using the map to look at FM CanMeds roles within one recurring theme: « Annual Refresher 2015-2017 » </vt:lpstr>
      <vt:lpstr>Thank you</vt:lpstr>
      <vt:lpstr>References </vt:lpstr>
      <vt:lpstr>PowerPoint Presentation</vt:lpstr>
      <vt:lpstr>Canadian Association for the Study of the Liver (CASL)   Accreditation Action Plan Tracker</vt:lpstr>
      <vt:lpstr>Faculty/Presenter Disclosure</vt:lpstr>
      <vt:lpstr> Disclosure of Commercial Support for this Project</vt:lpstr>
      <vt:lpstr>PowerPoint Presentation</vt:lpstr>
      <vt:lpstr>PowerPoint Presentation</vt:lpstr>
      <vt:lpstr>Accreditation Action Plan Tracker – Key Features</vt:lpstr>
      <vt:lpstr>PowerPoint Presentation</vt:lpstr>
      <vt:lpstr>PowerPoint Presentation</vt:lpstr>
      <vt:lpstr>How do we use the Accreditation Action Plan Tracker?</vt:lpstr>
      <vt:lpstr>Evaluating the Tracker – 9 months later</vt:lpstr>
      <vt:lpstr>Questions?</vt:lpstr>
      <vt:lpstr>PowerPoint Presentation</vt:lpstr>
      <vt:lpstr>PowerPoint Presentation</vt:lpstr>
      <vt:lpstr>Faculty/Presenter Disclosure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Conroy</dc:creator>
  <cp:lastModifiedBy>Kinch, Robin</cp:lastModifiedBy>
  <cp:revision>57</cp:revision>
  <dcterms:created xsi:type="dcterms:W3CDTF">2018-08-29T14:57:45Z</dcterms:created>
  <dcterms:modified xsi:type="dcterms:W3CDTF">2018-10-01T09:58:59Z</dcterms:modified>
</cp:coreProperties>
</file>