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QzW22wwh1J4?t=1m30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35fe30bd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35fe30b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2cdf86690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2cdf86690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42e97dcedc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42e97dced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2e97dcedc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2e97dced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2e97dcedc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2e97dced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Small group discussion: 20 minutes</a:t>
            </a:r>
            <a:endParaRPr/>
          </a:p>
          <a:p>
            <a:pPr indent="0" lvl="0" marL="0" rtl="0" algn="l">
              <a:spcBef>
                <a:spcPts val="0"/>
              </a:spcBef>
              <a:spcAft>
                <a:spcPts val="0"/>
              </a:spcAft>
              <a:buNone/>
            </a:pPr>
            <a:r>
              <a:rPr lang="en-CA"/>
              <a:t>Report back: 10 minutes</a:t>
            </a:r>
            <a:endParaRPr/>
          </a:p>
          <a:p>
            <a:pPr indent="0" lvl="0" marL="0" rtl="0" algn="l">
              <a:spcBef>
                <a:spcPts val="0"/>
              </a:spcBef>
              <a:spcAft>
                <a:spcPts val="0"/>
              </a:spcAft>
              <a:buNone/>
            </a:pPr>
            <a:r>
              <a:rPr lang="en-CA"/>
              <a:t>Report back: From 3 or so tables.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Audrey: Will open up new slide and record some of the report back.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2e13d3a73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2e13d3a7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2cdf86690_1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2cdf86690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2e97dcedc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2e97dced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2cdf86690_1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2cdf86690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2cdf86690_1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2cdf86690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2cdf86690_1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2cdf86690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Stop video at 2:55 (so about 1 min 20 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Mohammad - do you want to quickly describe AI in action in development of our new strategy? Feel free to change / add.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Hyperlink to video: </a:t>
            </a:r>
            <a:r>
              <a:rPr lang="en-CA" u="sng">
                <a:solidFill>
                  <a:schemeClr val="hlink"/>
                </a:solidFill>
                <a:hlinkClick r:id="rId2"/>
              </a:rPr>
              <a:t>https://youtu.be/QzW22wwh1J4?t=1m30s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2e97dcedc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2e97dced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2e97dcedc_3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2e97dcedc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Small group discussion: 15 minutes</a:t>
            </a:r>
            <a:endParaRPr/>
          </a:p>
          <a:p>
            <a:pPr indent="0" lvl="0" marL="0" rtl="0" algn="l">
              <a:spcBef>
                <a:spcPts val="0"/>
              </a:spcBef>
              <a:spcAft>
                <a:spcPts val="0"/>
              </a:spcAft>
              <a:buNone/>
            </a:pPr>
            <a:r>
              <a:rPr lang="en-CA"/>
              <a:t>Report back: 6 minutes</a:t>
            </a:r>
            <a:endParaRPr/>
          </a:p>
          <a:p>
            <a:pPr indent="0" lvl="0" marL="0" rtl="0" algn="l">
              <a:spcBef>
                <a:spcPts val="0"/>
              </a:spcBef>
              <a:spcAft>
                <a:spcPts val="0"/>
              </a:spcAft>
              <a:buNone/>
            </a:pPr>
            <a:r>
              <a:rPr lang="en-CA"/>
              <a:t>Report back: From 3 or so tables.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Audrey: Will open up new slide and record some of the report back.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2daef216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2daef216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sz="1000">
                <a:solidFill>
                  <a:schemeClr val="dk1"/>
                </a:solidFill>
                <a:latin typeface="Calibri"/>
                <a:ea typeface="Calibri"/>
                <a:cs typeface="Calibri"/>
                <a:sym typeface="Calibri"/>
              </a:rPr>
              <a:t>Bob to please share an example re: his initiative on engaging / coaching Planning Committees to make education more interactive</a:t>
            </a:r>
            <a:endParaRPr sz="1000">
              <a:solidFill>
                <a:schemeClr val="dk1"/>
              </a:solidFill>
              <a:latin typeface="Calibri"/>
              <a:ea typeface="Calibri"/>
              <a:cs typeface="Calibri"/>
              <a:sym typeface="Calibri"/>
            </a:endParaRPr>
          </a:p>
          <a:p>
            <a:pPr indent="0" lvl="0" marL="0" rtl="0" algn="l">
              <a:spcBef>
                <a:spcPts val="0"/>
              </a:spcBef>
              <a:spcAft>
                <a:spcPts val="0"/>
              </a:spcAft>
              <a:buNone/>
            </a:pPr>
            <a:r>
              <a:rPr lang="en-CA" sz="1000">
                <a:solidFill>
                  <a:schemeClr val="dk1"/>
                </a:solidFill>
                <a:latin typeface="Calibri"/>
                <a:ea typeface="Calibri"/>
                <a:cs typeface="Calibri"/>
                <a:sym typeface="Calibri"/>
              </a:rPr>
              <a:t>One example is a short video on integrating Case Studies into presentations, in an interactive manner.</a:t>
            </a:r>
            <a:endParaRPr sz="10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2daef2160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2daef216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sz="1000">
                <a:solidFill>
                  <a:schemeClr val="dk1"/>
                </a:solidFill>
                <a:latin typeface="Calibri"/>
                <a:ea typeface="Calibri"/>
                <a:cs typeface="Calibri"/>
                <a:sym typeface="Calibri"/>
              </a:rPr>
              <a:t>Bob to please share an example re: his initiative on engaging / coaching Planning Committees to make education more interactive</a:t>
            </a:r>
            <a:endParaRPr sz="1000">
              <a:solidFill>
                <a:schemeClr val="dk1"/>
              </a:solidFill>
              <a:latin typeface="Calibri"/>
              <a:ea typeface="Calibri"/>
              <a:cs typeface="Calibri"/>
              <a:sym typeface="Calibri"/>
            </a:endParaRPr>
          </a:p>
          <a:p>
            <a:pPr indent="0" lvl="0" marL="0" rtl="0" algn="l">
              <a:spcBef>
                <a:spcPts val="0"/>
              </a:spcBef>
              <a:spcAft>
                <a:spcPts val="0"/>
              </a:spcAft>
              <a:buNone/>
            </a:pPr>
            <a:r>
              <a:rPr lang="en-CA" sz="1000">
                <a:solidFill>
                  <a:schemeClr val="dk1"/>
                </a:solidFill>
                <a:latin typeface="Calibri"/>
                <a:ea typeface="Calibri"/>
                <a:cs typeface="Calibri"/>
                <a:sym typeface="Calibri"/>
              </a:rPr>
              <a:t>One example is a short video on integrating Case Studies into presentations, in an interactive manner.</a:t>
            </a:r>
            <a:endParaRPr sz="10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2e97dcedc_3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2e97dcedc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We’re a newly accredited provider. These are some things that we’ve learned as we were getting up and running, but these are some lessons that are useful for accredited providers at ANY stage.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2cdf86690_1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2cdf86690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Themes:</a:t>
            </a:r>
            <a:endParaRPr sz="1000">
              <a:solidFill>
                <a:schemeClr val="dk1"/>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Font typeface="Calibri"/>
              <a:buChar char="●"/>
            </a:pPr>
            <a:r>
              <a:rPr lang="en-CA" sz="1000">
                <a:solidFill>
                  <a:schemeClr val="dk1"/>
                </a:solidFill>
                <a:latin typeface="Calibri"/>
                <a:ea typeface="Calibri"/>
                <a:cs typeface="Calibri"/>
                <a:sym typeface="Calibri"/>
              </a:rPr>
              <a:t>PDSA (Slide 8)</a:t>
            </a:r>
            <a:endParaRPr sz="1000">
              <a:solidFill>
                <a:schemeClr val="dk1"/>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Font typeface="Calibri"/>
              <a:buChar char="●"/>
            </a:pPr>
            <a:r>
              <a:rPr lang="en-CA" sz="1000">
                <a:solidFill>
                  <a:schemeClr val="dk1"/>
                </a:solidFill>
                <a:latin typeface="Calibri"/>
                <a:ea typeface="Calibri"/>
                <a:cs typeface="Calibri"/>
                <a:sym typeface="Calibri"/>
              </a:rPr>
              <a:t>Developmental evaluation</a:t>
            </a:r>
            <a:endParaRPr sz="1000">
              <a:solidFill>
                <a:schemeClr val="dk1"/>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Font typeface="Calibri"/>
              <a:buChar char="●"/>
            </a:pPr>
            <a:r>
              <a:rPr lang="en-CA" sz="1000">
                <a:solidFill>
                  <a:schemeClr val="dk1"/>
                </a:solidFill>
                <a:latin typeface="Calibri"/>
                <a:ea typeface="Calibri"/>
                <a:cs typeface="Calibri"/>
                <a:sym typeface="Calibri"/>
              </a:rPr>
              <a:t>At all levels: micro-level (specific activities), macro-level (organization as a whole)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While going through the application process (applying to the Royal College), we were already able to pinpoint areas for improvement: </a:t>
            </a:r>
            <a:endParaRPr sz="1000">
              <a:solidFill>
                <a:schemeClr val="dk1"/>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Font typeface="Calibri"/>
              <a:buChar char="●"/>
            </a:pPr>
            <a:r>
              <a:rPr lang="en-CA" sz="1000">
                <a:solidFill>
                  <a:schemeClr val="dk1"/>
                </a:solidFill>
                <a:latin typeface="Calibri"/>
                <a:ea typeface="Calibri"/>
                <a:cs typeface="Calibri"/>
                <a:sym typeface="Calibri"/>
              </a:rPr>
              <a:t>The application </a:t>
            </a:r>
            <a:r>
              <a:rPr lang="en-CA" sz="1000">
                <a:solidFill>
                  <a:schemeClr val="dk1"/>
                </a:solidFill>
                <a:latin typeface="Calibri"/>
                <a:ea typeface="Calibri"/>
                <a:cs typeface="Calibri"/>
                <a:sym typeface="Calibri"/>
              </a:rPr>
              <a:t>really prompted us to think about how we integrate across different pockets and expertise of education across our vast organization</a:t>
            </a:r>
            <a:endParaRPr b="1" sz="1000">
              <a:solidFill>
                <a:schemeClr val="dk1"/>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Font typeface="Calibri"/>
              <a:buChar char="●"/>
            </a:pPr>
            <a:r>
              <a:rPr lang="en-CA" sz="1000">
                <a:solidFill>
                  <a:schemeClr val="dk1"/>
                </a:solidFill>
                <a:latin typeface="Calibri"/>
                <a:ea typeface="Calibri"/>
                <a:cs typeface="Calibri"/>
                <a:sym typeface="Calibri"/>
              </a:rPr>
              <a:t>Consulted folks organization-wide re: what already existed and different strengths that could support accreditation</a:t>
            </a:r>
            <a:endParaRPr sz="1000">
              <a:solidFill>
                <a:schemeClr val="dk1"/>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Font typeface="Calibri"/>
              <a:buChar char="●"/>
            </a:pPr>
            <a:r>
              <a:rPr lang="en-CA" sz="1000">
                <a:solidFill>
                  <a:schemeClr val="dk1"/>
                </a:solidFill>
                <a:latin typeface="Calibri"/>
                <a:ea typeface="Calibri"/>
                <a:cs typeface="Calibri"/>
                <a:sym typeface="Calibri"/>
              </a:rPr>
              <a:t>The Royal College’s perspective, as an outsider looking in, provided ideas for improvement</a:t>
            </a:r>
            <a:endParaRPr sz="1000">
              <a:solidFill>
                <a:schemeClr val="dk1"/>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Font typeface="Calibri"/>
              <a:buChar char="●"/>
            </a:pPr>
            <a:r>
              <a:rPr lang="en-CA" sz="1000">
                <a:solidFill>
                  <a:schemeClr val="dk1"/>
                </a:solidFill>
                <a:latin typeface="Calibri"/>
                <a:ea typeface="Calibri"/>
                <a:cs typeface="Calibri"/>
                <a:sym typeface="Calibri"/>
              </a:rPr>
              <a:t>Institutional accountability for quality improvement</a:t>
            </a:r>
            <a:endParaRPr sz="1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Once approved, we then sought feedback BEFORE even starting to build the program.</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-Spoke to </a:t>
            </a:r>
            <a:r>
              <a:rPr b="1" lang="en-CA" sz="1000">
                <a:solidFill>
                  <a:schemeClr val="dk1"/>
                </a:solidFill>
                <a:latin typeface="Calibri"/>
                <a:ea typeface="Calibri"/>
                <a:cs typeface="Calibri"/>
                <a:sym typeface="Calibri"/>
              </a:rPr>
              <a:t>educators who had previously applied for accreditatio</a:t>
            </a:r>
            <a:r>
              <a:rPr lang="en-CA" sz="1000">
                <a:solidFill>
                  <a:schemeClr val="dk1"/>
                </a:solidFill>
                <a:latin typeface="Calibri"/>
                <a:ea typeface="Calibri"/>
                <a:cs typeface="Calibri"/>
                <a:sym typeface="Calibri"/>
              </a:rPr>
              <a:t>n: </a:t>
            </a:r>
            <a:endParaRPr sz="10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-what worked</a:t>
            </a:r>
            <a:endParaRPr sz="10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-what didn’t</a:t>
            </a:r>
            <a:endParaRPr sz="10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-an ideal process in an ideal world</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CA" sz="1000">
                <a:solidFill>
                  <a:schemeClr val="dk1"/>
                </a:solidFill>
                <a:latin typeface="Calibri"/>
                <a:ea typeface="Calibri"/>
                <a:cs typeface="Calibri"/>
                <a:sym typeface="Calibri"/>
              </a:rPr>
              <a:t>-And learned from many of you: our large network of fellow accredited providers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We’ve since built our accreditation program (all based on what we’ve learned), and have entered it into a pilot phase.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*Which we are in now</a:t>
            </a:r>
            <a:endParaRPr sz="1000">
              <a:solidFill>
                <a:schemeClr val="dk1"/>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Font typeface="Calibri"/>
              <a:buChar char="●"/>
            </a:pPr>
            <a:r>
              <a:rPr lang="en-CA" sz="1000">
                <a:solidFill>
                  <a:schemeClr val="dk1"/>
                </a:solidFill>
                <a:latin typeface="Calibri"/>
                <a:ea typeface="Calibri"/>
                <a:cs typeface="Calibri"/>
                <a:sym typeface="Calibri"/>
              </a:rPr>
              <a:t>We continue to collect feedback, both through formal and informal avenues</a:t>
            </a:r>
            <a:endParaRPr sz="10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  surveys to enhance the applicant’s experience and reviewer’s </a:t>
            </a:r>
            <a:endParaRPr sz="10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  experience</a:t>
            </a:r>
            <a:endParaRPr sz="1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rPr lang="en-CA" sz="1000">
                <a:solidFill>
                  <a:schemeClr val="dk1"/>
                </a:solidFill>
                <a:latin typeface="Calibri"/>
                <a:ea typeface="Calibri"/>
                <a:cs typeface="Calibri"/>
                <a:sym typeface="Calibri"/>
              </a:rPr>
              <a:t>  </a:t>
            </a:r>
            <a:r>
              <a:rPr lang="en-CA" sz="1000" u="sng">
                <a:solidFill>
                  <a:schemeClr val="dk1"/>
                </a:solidFill>
                <a:latin typeface="Calibri"/>
                <a:ea typeface="Calibri"/>
                <a:cs typeface="Calibri"/>
                <a:sym typeface="Calibri"/>
              </a:rPr>
              <a:t>but also</a:t>
            </a:r>
            <a:r>
              <a:rPr lang="en-CA" sz="1000">
                <a:solidFill>
                  <a:schemeClr val="dk1"/>
                </a:solidFill>
                <a:latin typeface="Calibri"/>
                <a:ea typeface="Calibri"/>
                <a:cs typeface="Calibri"/>
                <a:sym typeface="Calibri"/>
              </a:rPr>
              <a:t>: learning from questions asked (hearing the unspoken)</a:t>
            </a:r>
            <a:endParaRPr sz="1000">
              <a:solidFill>
                <a:schemeClr val="dk1"/>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Font typeface="Calibri"/>
              <a:buChar char="●"/>
            </a:pPr>
            <a:r>
              <a:rPr lang="en-CA" sz="1000">
                <a:solidFill>
                  <a:schemeClr val="dk1"/>
                </a:solidFill>
                <a:latin typeface="Calibri"/>
                <a:ea typeface="Calibri"/>
                <a:cs typeface="Calibri"/>
                <a:sym typeface="Calibri"/>
              </a:rPr>
              <a:t>Every conversation we have is a learning opportunity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*Have our website open for a quick glance?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2cdf86690_1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2cdf86690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CA" sz="1000">
                <a:solidFill>
                  <a:schemeClr val="dk1"/>
                </a:solidFill>
                <a:latin typeface="Calibri"/>
                <a:ea typeface="Calibri"/>
                <a:cs typeface="Calibri"/>
                <a:sym typeface="Calibri"/>
              </a:rPr>
              <a:t>However: Regardless of which model of quality improvement you use, what we’ve found to be the most helpful has been: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A commitment to engaging stakeholders at all stages PAIRED WITH</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A mindset of learning and curiosity , AND</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sz="1000">
                <a:solidFill>
                  <a:schemeClr val="dk1"/>
                </a:solidFill>
                <a:latin typeface="Calibri"/>
                <a:ea typeface="Calibri"/>
                <a:cs typeface="Calibri"/>
                <a:sym typeface="Calibri"/>
              </a:rPr>
              <a:t>Leveraging this strong network of accredited CPD providers</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2e97dcedc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2e97dced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42e97dcedc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2e97dced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42e97dcedc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2e97dced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Mohammad – 3- 5 minutes 2 slides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            15 minutes small group discussion</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            6 minutes report back</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30 minutes (11, 12, 13)</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QI 5 minutes (Slides 15 – 18)</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     -are blended into Slides 14 - 19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Slide 20 – 21 </a:t>
            </a:r>
            <a:endParaRPr>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15 minutes small group discussion</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              6 minutes reporting back</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4 minutes Bob</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CA">
                <a:solidFill>
                  <a:schemeClr val="dk1"/>
                </a:solidFill>
                <a:latin typeface="Calibri"/>
                <a:ea typeface="Calibri"/>
                <a:cs typeface="Calibri"/>
                <a:sym typeface="Calibri"/>
              </a:rPr>
              <a:t>5 minutes Audrey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42e97dcedc_3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42e97dcedc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2cdf86690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2cdf8669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2cdf86690_1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2cdf86690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chemeClr val="accent1"/>
              </a:buClr>
              <a:buSzPts val="4800"/>
              <a:buFont typeface="Calibri"/>
              <a:buNone/>
              <a:defRPr b="0" i="0" sz="48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81000" lvl="0" marL="457200" marR="0" rtl="0" algn="l">
              <a:lnSpc>
                <a:spcPct val="90000"/>
              </a:lnSpc>
              <a:spcBef>
                <a:spcPts val="1200"/>
              </a:spcBef>
              <a:spcAft>
                <a:spcPts val="0"/>
              </a:spcAft>
              <a:buClr>
                <a:schemeClr val="accent1"/>
              </a:buClr>
              <a:buSzPts val="2400"/>
              <a:buFont typeface="Calibri"/>
              <a:buChar char=" "/>
              <a:defRPr b="0" i="0" sz="2400" u="none" cap="none" strike="noStrike">
                <a:solidFill>
                  <a:srgbClr val="3F3F3F"/>
                </a:solidFill>
                <a:latin typeface="Calibri"/>
                <a:ea typeface="Calibri"/>
                <a:cs typeface="Calibri"/>
                <a:sym typeface="Calibri"/>
              </a:defRPr>
            </a:lvl1pPr>
            <a:lvl2pPr indent="-355600" lvl="1" marL="914400" marR="0" rtl="0" algn="l">
              <a:lnSpc>
                <a:spcPct val="90000"/>
              </a:lnSpc>
              <a:spcBef>
                <a:spcPts val="200"/>
              </a:spcBef>
              <a:spcAft>
                <a:spcPts val="0"/>
              </a:spcAft>
              <a:buClr>
                <a:schemeClr val="accent1"/>
              </a:buClr>
              <a:buSzPts val="2000"/>
              <a:buFont typeface="Calibri"/>
              <a:buChar char="◦"/>
              <a:defRPr b="0" i="0" sz="2000" u="none" cap="none" strike="noStrike">
                <a:solidFill>
                  <a:srgbClr val="3F3F3F"/>
                </a:solidFill>
                <a:latin typeface="Calibri"/>
                <a:ea typeface="Calibri"/>
                <a:cs typeface="Calibri"/>
                <a:sym typeface="Calibri"/>
              </a:defRPr>
            </a:lvl2pPr>
            <a:lvl3pPr indent="-330200" lvl="2" marL="1371600" marR="0" rtl="0" algn="l">
              <a:lnSpc>
                <a:spcPct val="90000"/>
              </a:lnSpc>
              <a:spcBef>
                <a:spcPts val="400"/>
              </a:spcBef>
              <a:spcAft>
                <a:spcPts val="0"/>
              </a:spcAft>
              <a:buClr>
                <a:schemeClr val="accent1"/>
              </a:buClr>
              <a:buSzPts val="1600"/>
              <a:buFont typeface="Calibri"/>
              <a:buChar char="◦"/>
              <a:defRPr b="0" i="0" sz="1600" u="none" cap="none" strike="noStrike">
                <a:solidFill>
                  <a:srgbClr val="3F3F3F"/>
                </a:solidFill>
                <a:latin typeface="Calibri"/>
                <a:ea typeface="Calibri"/>
                <a:cs typeface="Calibri"/>
                <a:sym typeface="Calibri"/>
              </a:defRPr>
            </a:lvl3pPr>
            <a:lvl4pPr indent="-330200" lvl="3" marL="1828800" marR="0" rtl="0" algn="l">
              <a:lnSpc>
                <a:spcPct val="90000"/>
              </a:lnSpc>
              <a:spcBef>
                <a:spcPts val="400"/>
              </a:spcBef>
              <a:spcAft>
                <a:spcPts val="0"/>
              </a:spcAft>
              <a:buClr>
                <a:schemeClr val="accent1"/>
              </a:buClr>
              <a:buSzPts val="1600"/>
              <a:buFont typeface="Calibri"/>
              <a:buChar char="◦"/>
              <a:defRPr b="0" i="0" sz="1600" u="none" cap="none" strike="noStrike">
                <a:solidFill>
                  <a:srgbClr val="3F3F3F"/>
                </a:solidFill>
                <a:latin typeface="Calibri"/>
                <a:ea typeface="Calibri"/>
                <a:cs typeface="Calibri"/>
                <a:sym typeface="Calibri"/>
              </a:defRPr>
            </a:lvl4pPr>
            <a:lvl5pPr indent="-330200" lvl="4" marL="2286000" marR="0" rtl="0" algn="l">
              <a:lnSpc>
                <a:spcPct val="90000"/>
              </a:lnSpc>
              <a:spcBef>
                <a:spcPts val="400"/>
              </a:spcBef>
              <a:spcAft>
                <a:spcPts val="0"/>
              </a:spcAft>
              <a:buClr>
                <a:schemeClr val="accent1"/>
              </a:buClr>
              <a:buSzPts val="1600"/>
              <a:buFont typeface="Calibri"/>
              <a:buChar char="◦"/>
              <a:defRPr b="0" i="0" sz="16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15" name="Google Shape;15;p2"/>
          <p:cNvCxnSpPr/>
          <p:nvPr/>
        </p:nvCxnSpPr>
        <p:spPr>
          <a:xfrm>
            <a:off x="1207658" y="1743415"/>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5" name="Shape 65"/>
        <p:cNvGrpSpPr/>
        <p:nvPr/>
      </p:nvGrpSpPr>
      <p:grpSpPr>
        <a:xfrm>
          <a:off x="0" y="0"/>
          <a:ext cx="0" cy="0"/>
          <a:chOff x="0" y="0"/>
          <a:chExt cx="0" cy="0"/>
        </a:xfrm>
      </p:grpSpPr>
      <p:sp>
        <p:nvSpPr>
          <p:cNvPr id="66" name="Google Shape;66;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1"/>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68" name="Google Shape;68;p11"/>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69" name="Google Shape;69;p11"/>
          <p:cNvCxnSpPr/>
          <p:nvPr/>
        </p:nvCxnSpPr>
        <p:spPr>
          <a:xfrm>
            <a:off x="1158240" y="1740114"/>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0" name="Shape 70"/>
        <p:cNvGrpSpPr/>
        <p:nvPr/>
      </p:nvGrpSpPr>
      <p:grpSpPr>
        <a:xfrm>
          <a:off x="0" y="0"/>
          <a:ext cx="0" cy="0"/>
          <a:chOff x="0" y="0"/>
          <a:chExt cx="0" cy="0"/>
        </a:xfrm>
      </p:grpSpPr>
      <p:sp>
        <p:nvSpPr>
          <p:cNvPr id="71" name="Google Shape;71;p1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1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74" name="Google Shape;74;p12"/>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6" name="Shape 16"/>
        <p:cNvGrpSpPr/>
        <p:nvPr/>
      </p:nvGrpSpPr>
      <p:grpSpPr>
        <a:xfrm>
          <a:off x="0" y="0"/>
          <a:ext cx="0" cy="0"/>
          <a:chOff x="0" y="0"/>
          <a:chExt cx="0" cy="0"/>
        </a:xfrm>
      </p:grpSpPr>
      <p:sp>
        <p:nvSpPr>
          <p:cNvPr id="17" name="Google Shape;17;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3"/>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9" name="Google Shape;19;p3"/>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20" name="Google Shape;20;p3"/>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21" name="Google Shape;21;p3"/>
          <p:cNvCxnSpPr/>
          <p:nvPr/>
        </p:nvCxnSpPr>
        <p:spPr>
          <a:xfrm>
            <a:off x="1207658" y="1743417"/>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22" name="Shape 22"/>
        <p:cNvGrpSpPr/>
        <p:nvPr/>
      </p:nvGrpSpPr>
      <p:grpSpPr>
        <a:xfrm>
          <a:off x="0" y="0"/>
          <a:ext cx="0" cy="0"/>
          <a:chOff x="0" y="0"/>
          <a:chExt cx="0" cy="0"/>
        </a:xfrm>
      </p:grpSpPr>
      <p:sp>
        <p:nvSpPr>
          <p:cNvPr id="23" name="Google Shape;23;p4"/>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4" name="Google Shape;24;p4"/>
          <p:cNvSpPr/>
          <p:nvPr/>
        </p:nvSpPr>
        <p:spPr>
          <a:xfrm>
            <a:off x="-3175" y="5826051"/>
            <a:ext cx="12209865" cy="8122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3176" y="5894431"/>
            <a:ext cx="12209865" cy="96356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4"/>
          <p:cNvSpPr txBox="1"/>
          <p:nvPr>
            <p:ph type="title"/>
          </p:nvPr>
        </p:nvSpPr>
        <p:spPr>
          <a:xfrm>
            <a:off x="1068387" y="4026156"/>
            <a:ext cx="10058400" cy="1450757"/>
          </a:xfrm>
          <a:prstGeom prst="rect">
            <a:avLst/>
          </a:prstGeom>
          <a:noFill/>
          <a:ln>
            <a:noFill/>
          </a:ln>
        </p:spPr>
        <p:txBody>
          <a:bodyPr anchorCtr="0" anchor="b" bIns="45700" lIns="91425" spcFirstLastPara="1" rIns="91425" wrap="square" tIns="45700"/>
          <a:lstStyle>
            <a:lvl1pPr lvl="0" marR="0" rtl="0" algn="ctr">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subTitle"/>
          </p:nvPr>
        </p:nvSpPr>
        <p:spPr>
          <a:xfrm>
            <a:off x="1062037" y="5644339"/>
            <a:ext cx="10058400" cy="1143000"/>
          </a:xfrm>
          <a:prstGeom prst="rect">
            <a:avLst/>
          </a:prstGeom>
          <a:noFill/>
          <a:ln>
            <a:noFill/>
          </a:ln>
        </p:spPr>
        <p:txBody>
          <a:bodyPr anchorCtr="0" anchor="t" bIns="45700" lIns="91425" spcFirstLastPara="1" rIns="91425" wrap="square" tIns="45700"/>
          <a:lstStyle>
            <a:lvl1pPr lvl="0" marR="0" rtl="0" algn="r">
              <a:lnSpc>
                <a:spcPct val="90000"/>
              </a:lnSpc>
              <a:spcBef>
                <a:spcPts val="1200"/>
              </a:spcBef>
              <a:spcAft>
                <a:spcPts val="0"/>
              </a:spcAft>
              <a:buClr>
                <a:schemeClr val="accent1"/>
              </a:buClr>
              <a:buSzPts val="2000"/>
              <a:buFont typeface="Calibri"/>
              <a:buNone/>
              <a:defRPr b="0" i="0" sz="2000" u="none" cap="none" strike="noStrike">
                <a:solidFill>
                  <a:schemeClr val="dk2"/>
                </a:solidFill>
                <a:latin typeface="Calibri"/>
                <a:ea typeface="Calibri"/>
                <a:cs typeface="Calibri"/>
                <a:sym typeface="Calibri"/>
              </a:defRPr>
            </a:lvl1pPr>
            <a:lvl2pPr lvl="1" marR="0" rtl="0" algn="ctr">
              <a:lnSpc>
                <a:spcPct val="90000"/>
              </a:lnSpc>
              <a:spcBef>
                <a:spcPts val="2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2pPr>
            <a:lvl3pPr lvl="2" marR="0" rtl="0" algn="ctr">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ctr">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28" name="Google Shape;28;p4"/>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29" name="Shape 29"/>
        <p:cNvGrpSpPr/>
        <p:nvPr/>
      </p:nvGrpSpPr>
      <p:grpSpPr>
        <a:xfrm>
          <a:off x="0" y="0"/>
          <a:ext cx="0" cy="0"/>
          <a:chOff x="0" y="0"/>
          <a:chExt cx="0" cy="0"/>
        </a:xfrm>
      </p:grpSpPr>
      <p:sp>
        <p:nvSpPr>
          <p:cNvPr id="30" name="Google Shape;30;p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marR="0" rtl="0" algn="ctr">
              <a:lnSpc>
                <a:spcPct val="85000"/>
              </a:lnSpc>
              <a:spcBef>
                <a:spcPts val="0"/>
              </a:spcBef>
              <a:spcAft>
                <a:spcPts val="0"/>
              </a:spcAft>
              <a:buClr>
                <a:srgbClr val="3F3F3F"/>
              </a:buClr>
              <a:buSzPts val="8000"/>
              <a:buFont typeface="Calibri"/>
              <a:buNone/>
              <a:defRPr b="0" i="0" sz="80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33" name="Google Shape;33;p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34" name="Google Shape;34;p5"/>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 type="subTitle"/>
          </p:nvPr>
        </p:nvSpPr>
        <p:spPr>
          <a:xfrm>
            <a:off x="1097280" y="4407002"/>
            <a:ext cx="10058400" cy="1143000"/>
          </a:xfrm>
          <a:prstGeom prst="rect">
            <a:avLst/>
          </a:prstGeom>
          <a:noFill/>
          <a:ln>
            <a:noFill/>
          </a:ln>
        </p:spPr>
        <p:txBody>
          <a:bodyPr anchorCtr="0" anchor="t" bIns="45700" lIns="91425" spcFirstLastPara="1" rIns="91425" wrap="square" tIns="45700"/>
          <a:lstStyle>
            <a:lvl1pPr lvl="0" marR="0" rtl="0" algn="r">
              <a:lnSpc>
                <a:spcPct val="90000"/>
              </a:lnSpc>
              <a:spcBef>
                <a:spcPts val="1200"/>
              </a:spcBef>
              <a:spcAft>
                <a:spcPts val="0"/>
              </a:spcAft>
              <a:buClr>
                <a:schemeClr val="accent1"/>
              </a:buClr>
              <a:buSzPts val="2000"/>
              <a:buFont typeface="Calibri"/>
              <a:buNone/>
              <a:defRPr b="0" i="0" sz="2000" u="none" cap="none" strike="noStrike">
                <a:solidFill>
                  <a:schemeClr val="dk2"/>
                </a:solidFill>
                <a:latin typeface="Calibri"/>
                <a:ea typeface="Calibri"/>
                <a:cs typeface="Calibri"/>
                <a:sym typeface="Calibri"/>
              </a:defRPr>
            </a:lvl1pPr>
            <a:lvl2pPr lvl="1" marR="0" rtl="0" algn="ctr">
              <a:lnSpc>
                <a:spcPct val="90000"/>
              </a:lnSpc>
              <a:spcBef>
                <a:spcPts val="2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2pPr>
            <a:lvl3pPr lvl="2" marR="0" rtl="0" algn="ctr">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ctr">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chemeClr val="accent1"/>
              </a:buClr>
              <a:buSzPts val="2000"/>
              <a:buFont typeface="Calibri"/>
              <a:buNone/>
              <a:defRPr b="0" i="0" sz="20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2000"/>
              <a:buFont typeface="Calibri"/>
              <a:buNone/>
              <a:defRPr b="1" i="0" sz="20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800"/>
              <a:buFont typeface="Calibri"/>
              <a:buNone/>
              <a:defRPr b="1" i="0" sz="18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9pPr>
          </a:lstStyle>
          <a:p/>
        </p:txBody>
      </p:sp>
      <p:sp>
        <p:nvSpPr>
          <p:cNvPr id="39" name="Google Shape;39;p6"/>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40" name="Google Shape;40;p6"/>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chemeClr val="accent1"/>
              </a:buClr>
              <a:buSzPts val="2000"/>
              <a:buFont typeface="Calibri"/>
              <a:buNone/>
              <a:defRPr b="0" i="0" sz="20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2000"/>
              <a:buFont typeface="Calibri"/>
              <a:buNone/>
              <a:defRPr b="1" i="0" sz="20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800"/>
              <a:buFont typeface="Calibri"/>
              <a:buNone/>
              <a:defRPr b="1" i="0" sz="18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9pPr>
          </a:lstStyle>
          <a:p/>
        </p:txBody>
      </p:sp>
      <p:sp>
        <p:nvSpPr>
          <p:cNvPr id="41" name="Google Shape;41;p6"/>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42" name="Google Shape;42;p6"/>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43" name="Google Shape;43;p6"/>
          <p:cNvCxnSpPr/>
          <p:nvPr/>
        </p:nvCxnSpPr>
        <p:spPr>
          <a:xfrm>
            <a:off x="1207658" y="1743415"/>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4" name="Shape 44"/>
        <p:cNvGrpSpPr/>
        <p:nvPr/>
      </p:nvGrpSpPr>
      <p:grpSpPr>
        <a:xfrm>
          <a:off x="0" y="0"/>
          <a:ext cx="0" cy="0"/>
          <a:chOff x="0" y="0"/>
          <a:chExt cx="0" cy="0"/>
        </a:xfrm>
      </p:grpSpPr>
      <p:sp>
        <p:nvSpPr>
          <p:cNvPr id="45" name="Google Shape;45;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47" name="Google Shape;47;p7"/>
          <p:cNvCxnSpPr/>
          <p:nvPr/>
        </p:nvCxnSpPr>
        <p:spPr>
          <a:xfrm>
            <a:off x="1207658" y="1743415"/>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1" name="Shape 51"/>
        <p:cNvGrpSpPr/>
        <p:nvPr/>
      </p:nvGrpSpPr>
      <p:grpSpPr>
        <a:xfrm>
          <a:off x="0" y="0"/>
          <a:ext cx="0" cy="0"/>
          <a:chOff x="0" y="0"/>
          <a:chExt cx="0" cy="0"/>
        </a:xfrm>
      </p:grpSpPr>
      <p:sp>
        <p:nvSpPr>
          <p:cNvPr id="52" name="Google Shape;52;p9"/>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9"/>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56" name="Google Shape;56;p9"/>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200"/>
              </a:spcBef>
              <a:spcAft>
                <a:spcPts val="0"/>
              </a:spcAft>
              <a:buClr>
                <a:schemeClr val="accent1"/>
              </a:buClr>
              <a:buSzPts val="1500"/>
              <a:buFont typeface="Calibri"/>
              <a:buNone/>
              <a:defRPr b="0" i="0" sz="1500" u="none" cap="none" strike="noStrike">
                <a:solidFill>
                  <a:srgbClr val="FFFFFF"/>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200"/>
              <a:buFont typeface="Calibri"/>
              <a:buNone/>
              <a:defRPr b="0" i="0" sz="12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000"/>
              <a:buFont typeface="Calibri"/>
              <a:buNone/>
              <a:defRPr b="0" i="0" sz="10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9pPr>
          </a:lstStyle>
          <a:p/>
        </p:txBody>
      </p:sp>
      <p:sp>
        <p:nvSpPr>
          <p:cNvPr id="57" name="Google Shape;57;p9"/>
          <p:cNvSpPr txBox="1"/>
          <p:nvPr>
            <p:ph idx="11" type="ftr"/>
          </p:nvPr>
        </p:nvSpPr>
        <p:spPr>
          <a:xfrm>
            <a:off x="4550092" y="6464402"/>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8" name="Shape 58"/>
        <p:cNvGrpSpPr/>
        <p:nvPr/>
      </p:nvGrpSpPr>
      <p:grpSpPr>
        <a:xfrm>
          <a:off x="0" y="0"/>
          <a:ext cx="0" cy="0"/>
          <a:chOff x="0" y="0"/>
          <a:chExt cx="0" cy="0"/>
        </a:xfrm>
      </p:grpSpPr>
      <p:sp>
        <p:nvSpPr>
          <p:cNvPr id="59" name="Google Shape;59;p10"/>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0"/>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lstStyle>
            <a:lvl1pPr lvl="0" marR="0" rtl="0" algn="l">
              <a:lnSpc>
                <a:spcPct val="85000"/>
              </a:lnSpc>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0"/>
          <p:cNvSpPr/>
          <p:nvPr>
            <p:ph idx="2" type="pic"/>
          </p:nvPr>
        </p:nvSpPr>
        <p:spPr>
          <a:xfrm>
            <a:off x="15" y="0"/>
            <a:ext cx="12191985" cy="4915076"/>
          </a:xfrm>
          <a:prstGeom prst="rect">
            <a:avLst/>
          </a:prstGeom>
          <a:blipFill rotWithShape="1">
            <a:blip r:embed="rId2">
              <a:alphaModFix/>
            </a:blip>
            <a:stretch>
              <a:fillRect b="0" l="0" r="0" t="0"/>
            </a:stretch>
          </a:blipFill>
          <a:ln>
            <a:noFill/>
          </a:ln>
        </p:spPr>
        <p:txBody>
          <a:bodyPr anchorCtr="0" anchor="t" bIns="45700" lIns="457200" spcFirstLastPara="1" rIns="0" wrap="square" tIns="457200"/>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63" name="Google Shape;63;p10"/>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lstStyle>
            <a:lvl1pPr indent="-228600" lvl="0" marL="457200" marR="0" rtl="0" algn="l">
              <a:lnSpc>
                <a:spcPct val="90000"/>
              </a:lnSpc>
              <a:spcBef>
                <a:spcPts val="0"/>
              </a:spcBef>
              <a:spcAft>
                <a:spcPts val="0"/>
              </a:spcAft>
              <a:buClr>
                <a:schemeClr val="accent1"/>
              </a:buClr>
              <a:buSzPts val="1500"/>
              <a:buFont typeface="Calibri"/>
              <a:buNone/>
              <a:defRPr b="0" i="0" sz="1500" u="none" cap="none" strike="noStrike">
                <a:solidFill>
                  <a:srgbClr val="FFFFFF"/>
                </a:solidFill>
                <a:latin typeface="Calibri"/>
                <a:ea typeface="Calibri"/>
                <a:cs typeface="Calibri"/>
                <a:sym typeface="Calibri"/>
              </a:defRPr>
            </a:lvl1pPr>
            <a:lvl2pPr indent="-228600" lvl="1" marL="914400" marR="0" rtl="0" algn="l">
              <a:lnSpc>
                <a:spcPct val="90000"/>
              </a:lnSpc>
              <a:spcBef>
                <a:spcPts val="600"/>
              </a:spcBef>
              <a:spcAft>
                <a:spcPts val="0"/>
              </a:spcAft>
              <a:buClr>
                <a:schemeClr val="accent1"/>
              </a:buClr>
              <a:buSzPts val="1200"/>
              <a:buFont typeface="Calibri"/>
              <a:buNone/>
              <a:defRPr b="0" i="0" sz="12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000"/>
              <a:buFont typeface="Calibri"/>
              <a:buNone/>
              <a:defRPr b="0" i="0" sz="10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9pPr>
          </a:lstStyle>
          <a:p/>
        </p:txBody>
      </p:sp>
      <p:sp>
        <p:nvSpPr>
          <p:cNvPr id="64" name="Google Shape;64;p10"/>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7" name="Google Shape;7;p1"/>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1"/>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youtube.com/watch?v=QzW22wwh1J4"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www.hqontario.ca/Quality-Improvement" TargetMode="External"/><Relationship Id="rId5" Type="http://schemas.openxmlformats.org/officeDocument/2006/relationships/hyperlink" Target="http://www.hqontario.ca/Quality-Improvement" TargetMode="External"/><Relationship Id="rId6" Type="http://schemas.openxmlformats.org/officeDocument/2006/relationships/hyperlink" Target="http://www.ncbi.nlm.nih.gov/pmc/articles/PMC246492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13"/>
          <p:cNvPicPr preferRelativeResize="0"/>
          <p:nvPr/>
        </p:nvPicPr>
        <p:blipFill>
          <a:blip r:embed="rId3">
            <a:alphaModFix/>
          </a:blip>
          <a:stretch>
            <a:fillRect/>
          </a:stretch>
        </p:blipFill>
        <p:spPr>
          <a:xfrm>
            <a:off x="152400" y="740225"/>
            <a:ext cx="11887198" cy="47274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CA" sz="6000">
                <a:solidFill>
                  <a:schemeClr val="accent1"/>
                </a:solidFill>
              </a:rPr>
              <a:t>QI + CPD: 2 levels of evaluation</a:t>
            </a:r>
            <a:endParaRPr b="1" sz="6000">
              <a:solidFill>
                <a:schemeClr val="accent1"/>
              </a:solidFill>
            </a:endParaRPr>
          </a:p>
        </p:txBody>
      </p:sp>
      <p:sp>
        <p:nvSpPr>
          <p:cNvPr id="144" name="Google Shape;144;p22"/>
          <p:cNvSpPr txBox="1"/>
          <p:nvPr>
            <p:ph idx="1" type="body"/>
          </p:nvPr>
        </p:nvSpPr>
        <p:spPr>
          <a:xfrm>
            <a:off x="1097279" y="1887059"/>
            <a:ext cx="4937700" cy="40233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b="1" lang="en-CA" sz="3000"/>
              <a:t>A</a:t>
            </a:r>
            <a:r>
              <a:rPr b="1" lang="en-CA" sz="3000"/>
              <a:t>ssessing effecti</a:t>
            </a:r>
            <a:r>
              <a:rPr b="1" lang="en-CA" sz="3000"/>
              <a:t>veness:</a:t>
            </a:r>
            <a:endParaRPr b="1" sz="3000"/>
          </a:p>
          <a:p>
            <a:pPr indent="-381000" lvl="0" marL="457200" rtl="0" algn="l">
              <a:spcBef>
                <a:spcPts val="1200"/>
              </a:spcBef>
              <a:spcAft>
                <a:spcPts val="0"/>
              </a:spcAft>
              <a:buClr>
                <a:srgbClr val="000000"/>
              </a:buClr>
              <a:buSzPts val="2400"/>
              <a:buChar char="●"/>
            </a:pPr>
            <a:r>
              <a:rPr lang="en-CA" sz="2400">
                <a:solidFill>
                  <a:srgbClr val="000000"/>
                </a:solidFill>
              </a:rPr>
              <a:t>awareness of mission/strat plan</a:t>
            </a:r>
            <a:endParaRPr sz="2400">
              <a:solidFill>
                <a:srgbClr val="000000"/>
              </a:solidFill>
            </a:endParaRPr>
          </a:p>
          <a:p>
            <a:pPr indent="-381000" lvl="0" marL="457200" rtl="0" algn="l">
              <a:spcBef>
                <a:spcPts val="0"/>
              </a:spcBef>
              <a:spcAft>
                <a:spcPts val="0"/>
              </a:spcAft>
              <a:buClr>
                <a:srgbClr val="000000"/>
              </a:buClr>
              <a:buSzPts val="2400"/>
              <a:buChar char="●"/>
            </a:pPr>
            <a:r>
              <a:rPr lang="en-CA" sz="2400">
                <a:solidFill>
                  <a:srgbClr val="000000"/>
                </a:solidFill>
              </a:rPr>
              <a:t>how are they being achieved</a:t>
            </a:r>
            <a:endParaRPr sz="2400">
              <a:solidFill>
                <a:srgbClr val="000000"/>
              </a:solidFill>
            </a:endParaRPr>
          </a:p>
          <a:p>
            <a:pPr indent="-381000" lvl="0" marL="457200" rtl="0" algn="l">
              <a:spcBef>
                <a:spcPts val="0"/>
              </a:spcBef>
              <a:spcAft>
                <a:spcPts val="0"/>
              </a:spcAft>
              <a:buClr>
                <a:srgbClr val="000000"/>
              </a:buClr>
              <a:buSzPts val="2400"/>
              <a:buChar char="●"/>
            </a:pPr>
            <a:r>
              <a:rPr lang="en-CA" sz="2400">
                <a:solidFill>
                  <a:srgbClr val="000000"/>
                </a:solidFill>
              </a:rPr>
              <a:t>results of evaluation</a:t>
            </a:r>
            <a:endParaRPr sz="2400">
              <a:solidFill>
                <a:srgbClr val="000000"/>
              </a:solidFill>
            </a:endParaRPr>
          </a:p>
          <a:p>
            <a:pPr indent="-381000" lvl="0" marL="457200" rtl="0" algn="l">
              <a:spcBef>
                <a:spcPts val="0"/>
              </a:spcBef>
              <a:spcAft>
                <a:spcPts val="0"/>
              </a:spcAft>
              <a:buClr>
                <a:srgbClr val="000000"/>
              </a:buClr>
              <a:buSzPts val="2400"/>
              <a:buChar char="●"/>
            </a:pPr>
            <a:r>
              <a:rPr lang="en-CA" sz="2400">
                <a:solidFill>
                  <a:srgbClr val="000000"/>
                </a:solidFill>
              </a:rPr>
              <a:t>how have results informed a plan for QI</a:t>
            </a:r>
            <a:endParaRPr sz="2400">
              <a:solidFill>
                <a:srgbClr val="000000"/>
              </a:solidFill>
            </a:endParaRPr>
          </a:p>
          <a:p>
            <a:pPr indent="0" lvl="0" marL="0" rtl="0" algn="l">
              <a:spcBef>
                <a:spcPts val="1200"/>
              </a:spcBef>
              <a:spcAft>
                <a:spcPts val="200"/>
              </a:spcAft>
              <a:buNone/>
            </a:pPr>
            <a:r>
              <a:rPr lang="en-CA" sz="2400"/>
              <a:t>	</a:t>
            </a:r>
            <a:endParaRPr sz="2400"/>
          </a:p>
        </p:txBody>
      </p:sp>
      <p:sp>
        <p:nvSpPr>
          <p:cNvPr id="145" name="Google Shape;145;p22"/>
          <p:cNvSpPr txBox="1"/>
          <p:nvPr>
            <p:ph idx="2" type="body"/>
          </p:nvPr>
        </p:nvSpPr>
        <p:spPr>
          <a:xfrm>
            <a:off x="6217920" y="1845735"/>
            <a:ext cx="4937700" cy="40233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b="1" lang="en-CA" sz="3000"/>
              <a:t>Strategies for activities evaluation:</a:t>
            </a:r>
            <a:endParaRPr b="1" sz="3000"/>
          </a:p>
          <a:p>
            <a:pPr indent="-381000" lvl="0" marL="457200" rtl="0" algn="l">
              <a:spcBef>
                <a:spcPts val="1200"/>
              </a:spcBef>
              <a:spcAft>
                <a:spcPts val="0"/>
              </a:spcAft>
              <a:buClr>
                <a:srgbClr val="000000"/>
              </a:buClr>
              <a:buSzPts val="2400"/>
              <a:buChar char="●"/>
            </a:pPr>
            <a:r>
              <a:rPr lang="en-CA" sz="2400">
                <a:solidFill>
                  <a:srgbClr val="000000"/>
                </a:solidFill>
              </a:rPr>
              <a:t>overall approach to evaluation</a:t>
            </a:r>
            <a:endParaRPr sz="2400">
              <a:solidFill>
                <a:srgbClr val="000000"/>
              </a:solidFill>
            </a:endParaRPr>
          </a:p>
          <a:p>
            <a:pPr indent="-381000" lvl="0" marL="457200" rtl="0" algn="l">
              <a:spcBef>
                <a:spcPts val="0"/>
              </a:spcBef>
              <a:spcAft>
                <a:spcPts val="0"/>
              </a:spcAft>
              <a:buClr>
                <a:srgbClr val="000000"/>
              </a:buClr>
              <a:buSzPts val="2400"/>
              <a:buChar char="●"/>
            </a:pPr>
            <a:r>
              <a:rPr lang="en-CA" sz="2400">
                <a:solidFill>
                  <a:srgbClr val="000000"/>
                </a:solidFill>
              </a:rPr>
              <a:t>evidence of achievement of outcomes of activities</a:t>
            </a:r>
            <a:endParaRPr sz="2400">
              <a:solidFill>
                <a:srgbClr val="000000"/>
              </a:solidFill>
            </a:endParaRPr>
          </a:p>
          <a:p>
            <a:pPr indent="-381000" lvl="0" marL="457200" rtl="0" algn="l">
              <a:spcBef>
                <a:spcPts val="0"/>
              </a:spcBef>
              <a:spcAft>
                <a:spcPts val="0"/>
              </a:spcAft>
              <a:buClr>
                <a:srgbClr val="000000"/>
              </a:buClr>
              <a:buSzPts val="2400"/>
              <a:buChar char="●"/>
            </a:pPr>
            <a:r>
              <a:rPr lang="en-CA" sz="2400">
                <a:solidFill>
                  <a:srgbClr val="000000"/>
                </a:solidFill>
              </a:rPr>
              <a:t>how evaluation data is used to plan future activities</a:t>
            </a:r>
            <a:endParaRPr sz="2400">
              <a:solidFill>
                <a:srgbClr val="000000"/>
              </a:solidFill>
            </a:endParaRPr>
          </a:p>
          <a:p>
            <a:pPr indent="0" lvl="0" marL="0" rtl="0" algn="l">
              <a:spcBef>
                <a:spcPts val="1200"/>
              </a:spcBef>
              <a:spcAft>
                <a:spcPts val="200"/>
              </a:spcAft>
              <a:buNone/>
            </a:pPr>
            <a:r>
              <a:t/>
            </a:r>
            <a:endParaRPr b="1"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CA">
                <a:solidFill>
                  <a:schemeClr val="accent1"/>
                </a:solidFill>
              </a:rPr>
              <a:t>Learning from Learning and Organizing</a:t>
            </a:r>
            <a:endParaRPr/>
          </a:p>
        </p:txBody>
      </p:sp>
      <p:sp>
        <p:nvSpPr>
          <p:cNvPr id="151" name="Google Shape;151;p23"/>
          <p:cNvSpPr txBox="1"/>
          <p:nvPr>
            <p:ph idx="1" type="body"/>
          </p:nvPr>
        </p:nvSpPr>
        <p:spPr>
          <a:xfrm>
            <a:off x="1097271" y="1845725"/>
            <a:ext cx="9950700" cy="40233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lang="en-CA" sz="2400"/>
              <a:t>In </a:t>
            </a:r>
            <a:r>
              <a:rPr lang="en-CA" sz="2400"/>
              <a:t>the same way learning objectives can target both perceived and unperceived needs, the outcomes of learning for both the CPD organization / organizer can be </a:t>
            </a:r>
            <a:r>
              <a:rPr b="1" lang="en-CA" sz="2400"/>
              <a:t>anticipated </a:t>
            </a:r>
            <a:r>
              <a:rPr lang="en-CA" sz="2400"/>
              <a:t>(perceived) </a:t>
            </a:r>
            <a:r>
              <a:rPr lang="en-CA" sz="2400"/>
              <a:t>or </a:t>
            </a:r>
            <a:r>
              <a:rPr b="1" lang="en-CA" sz="2400"/>
              <a:t>unanticipated </a:t>
            </a:r>
            <a:r>
              <a:rPr lang="en-CA" sz="2400"/>
              <a:t>(unperceived)</a:t>
            </a:r>
            <a:r>
              <a:rPr lang="en-CA" sz="2400"/>
              <a:t>.</a:t>
            </a:r>
            <a:endParaRPr sz="2400"/>
          </a:p>
          <a:p>
            <a:pPr indent="0" lvl="0" marL="0" rtl="0" algn="l">
              <a:spcBef>
                <a:spcPts val="1200"/>
              </a:spcBef>
              <a:spcAft>
                <a:spcPts val="0"/>
              </a:spcAft>
              <a:buNone/>
            </a:pPr>
            <a:r>
              <a:t/>
            </a:r>
            <a:endParaRPr sz="2400"/>
          </a:p>
          <a:p>
            <a:pPr indent="0" lvl="0" marL="0" rtl="0" algn="l">
              <a:spcBef>
                <a:spcPts val="1200"/>
              </a:spcBef>
              <a:spcAft>
                <a:spcPts val="0"/>
              </a:spcAft>
              <a:buNone/>
            </a:pPr>
            <a:r>
              <a:rPr lang="en-CA" sz="2400"/>
              <a:t>What quality indicators are important to consider? </a:t>
            </a:r>
            <a:endParaRPr sz="2400"/>
          </a:p>
          <a:p>
            <a:pPr indent="-381000" lvl="0" marL="457200" rtl="0" algn="l">
              <a:spcBef>
                <a:spcPts val="1200"/>
              </a:spcBef>
              <a:spcAft>
                <a:spcPts val="0"/>
              </a:spcAft>
              <a:buSzPts val="2400"/>
              <a:buChar char="-"/>
            </a:pPr>
            <a:r>
              <a:rPr lang="en-CA" sz="2400"/>
              <a:t>planning, process (learning design, engagement, etc.)</a:t>
            </a:r>
            <a:endParaRPr sz="2400"/>
          </a:p>
          <a:p>
            <a:pPr indent="-381000" lvl="1" marL="914400" rtl="0" algn="l">
              <a:spcBef>
                <a:spcPts val="0"/>
              </a:spcBef>
              <a:spcAft>
                <a:spcPts val="0"/>
              </a:spcAft>
              <a:buSzPts val="2400"/>
              <a:buChar char="-"/>
            </a:pPr>
            <a:r>
              <a:rPr lang="en-CA" sz="2400"/>
              <a:t>before the learning activity</a:t>
            </a:r>
            <a:endParaRPr sz="2400"/>
          </a:p>
          <a:p>
            <a:pPr indent="-381000" lvl="1" marL="914400" rtl="0" algn="l">
              <a:spcBef>
                <a:spcPts val="0"/>
              </a:spcBef>
              <a:spcAft>
                <a:spcPts val="0"/>
              </a:spcAft>
              <a:buSzPts val="2400"/>
              <a:buChar char="-"/>
            </a:pPr>
            <a:r>
              <a:rPr lang="en-CA" sz="2400"/>
              <a:t>during the learning activity</a:t>
            </a:r>
            <a:endParaRPr sz="2400"/>
          </a:p>
          <a:p>
            <a:pPr indent="-381000" lvl="1" marL="914400" rtl="0" algn="l">
              <a:spcBef>
                <a:spcPts val="0"/>
              </a:spcBef>
              <a:spcAft>
                <a:spcPts val="0"/>
              </a:spcAft>
              <a:buSzPts val="2400"/>
              <a:buChar char="-"/>
            </a:pPr>
            <a:r>
              <a:rPr lang="en-CA" sz="2400"/>
              <a:t>improvement for the next learning activity</a:t>
            </a:r>
            <a:endParaRPr sz="2400"/>
          </a:p>
          <a:p>
            <a:pPr indent="0" lvl="0" marL="0" rtl="0" algn="l">
              <a:spcBef>
                <a:spcPts val="1200"/>
              </a:spcBef>
              <a:spcAft>
                <a:spcPts val="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CA">
                <a:solidFill>
                  <a:schemeClr val="accent1"/>
                </a:solidFill>
              </a:rPr>
              <a:t>Learning from Learning &amp; Organizing</a:t>
            </a:r>
            <a:endParaRPr/>
          </a:p>
        </p:txBody>
      </p:sp>
      <p:sp>
        <p:nvSpPr>
          <p:cNvPr id="157" name="Google Shape;157;p24"/>
          <p:cNvSpPr txBox="1"/>
          <p:nvPr>
            <p:ph idx="1" type="body"/>
          </p:nvPr>
        </p:nvSpPr>
        <p:spPr>
          <a:xfrm>
            <a:off x="1097271" y="1845725"/>
            <a:ext cx="9950700" cy="40233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lang="en-CA" sz="3000"/>
              <a:t>What kinds of questions are you asking to help you learn best about the success and quality of your learning activity?</a:t>
            </a:r>
            <a:endParaRPr sz="3000"/>
          </a:p>
          <a:p>
            <a:pPr indent="0" lvl="0" marL="0" rtl="0" algn="l">
              <a:spcBef>
                <a:spcPts val="1200"/>
              </a:spcBef>
              <a:spcAft>
                <a:spcPts val="0"/>
              </a:spcAft>
              <a:buNone/>
            </a:pPr>
            <a:r>
              <a:t/>
            </a:r>
            <a:endParaRPr sz="3000"/>
          </a:p>
          <a:p>
            <a:pPr indent="0" lvl="0" marL="0" rtl="0" algn="l">
              <a:spcBef>
                <a:spcPts val="1200"/>
              </a:spcBef>
              <a:spcAft>
                <a:spcPts val="0"/>
              </a:spcAft>
              <a:buNone/>
            </a:pPr>
            <a:r>
              <a:rPr lang="en-CA" sz="3000"/>
              <a:t>For Learning Activities - impact on practice </a:t>
            </a:r>
            <a:endParaRPr sz="3000"/>
          </a:p>
          <a:p>
            <a:pPr indent="0" lvl="0" marL="0" rtl="0" algn="l">
              <a:spcBef>
                <a:spcPts val="1200"/>
              </a:spcBef>
              <a:spcAft>
                <a:spcPts val="0"/>
              </a:spcAft>
              <a:buNone/>
            </a:pPr>
            <a:r>
              <a:rPr lang="en-CA" sz="3000"/>
              <a:t>For Organizers - impact on delivery approaches</a:t>
            </a:r>
            <a:endParaRPr sz="3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b="1" lang="en-CA">
                <a:solidFill>
                  <a:srgbClr val="B02C20"/>
                </a:solidFill>
              </a:rPr>
              <a:t>Discussion:</a:t>
            </a:r>
            <a:endParaRPr b="1">
              <a:solidFill>
                <a:srgbClr val="B02C20"/>
              </a:solidFill>
            </a:endParaRPr>
          </a:p>
        </p:txBody>
      </p:sp>
      <p:sp>
        <p:nvSpPr>
          <p:cNvPr id="163" name="Google Shape;163;p25"/>
          <p:cNvSpPr txBox="1"/>
          <p:nvPr>
            <p:ph idx="1" type="body"/>
          </p:nvPr>
        </p:nvSpPr>
        <p:spPr>
          <a:xfrm>
            <a:off x="1097271" y="1845725"/>
            <a:ext cx="10058400" cy="4023300"/>
          </a:xfrm>
          <a:prstGeom prst="rect">
            <a:avLst/>
          </a:prstGeom>
        </p:spPr>
        <p:txBody>
          <a:bodyPr anchorCtr="0" anchor="t" bIns="45700" lIns="0" spcFirstLastPara="1" rIns="0" wrap="square" tIns="45700">
            <a:noAutofit/>
          </a:bodyPr>
          <a:lstStyle/>
          <a:p>
            <a:pPr indent="0" lvl="0" marL="0" rtl="0" algn="ctr">
              <a:spcBef>
                <a:spcPts val="1200"/>
              </a:spcBef>
              <a:spcAft>
                <a:spcPts val="0"/>
              </a:spcAft>
              <a:buNone/>
            </a:pPr>
            <a:r>
              <a:rPr lang="en-CA" sz="4800"/>
              <a:t>What is your</a:t>
            </a:r>
            <a:r>
              <a:rPr lang="en-CA" sz="4800"/>
              <a:t> CPD organization doing to manage and support quality improvement?</a:t>
            </a:r>
            <a:endParaRPr sz="4800"/>
          </a:p>
          <a:p>
            <a:pPr indent="0" lvl="0" marL="0" rtl="0" algn="ctr">
              <a:spcBef>
                <a:spcPts val="1200"/>
              </a:spcBef>
              <a:spcAft>
                <a:spcPts val="0"/>
              </a:spcAft>
              <a:buNone/>
            </a:pPr>
            <a:r>
              <a:t/>
            </a:r>
            <a:endParaRPr sz="4800"/>
          </a:p>
          <a:p>
            <a:pPr indent="0" lvl="0" marL="0" rtl="0" algn="ctr">
              <a:spcBef>
                <a:spcPts val="1200"/>
              </a:spcBef>
              <a:spcAft>
                <a:spcPts val="200"/>
              </a:spcAft>
              <a:buNone/>
            </a:pPr>
            <a:r>
              <a:rPr lang="en-CA" sz="4800"/>
              <a:t>You have 15 minutes.</a:t>
            </a: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67" name="Shape 167"/>
        <p:cNvGrpSpPr/>
        <p:nvPr/>
      </p:nvGrpSpPr>
      <p:grpSpPr>
        <a:xfrm>
          <a:off x="0" y="0"/>
          <a:ext cx="0" cy="0"/>
          <a:chOff x="0" y="0"/>
          <a:chExt cx="0" cy="0"/>
        </a:xfrm>
      </p:grpSpPr>
      <p:sp>
        <p:nvSpPr>
          <p:cNvPr id="168" name="Google Shape;168;p26"/>
          <p:cNvSpPr txBox="1"/>
          <p:nvPr>
            <p:ph type="title"/>
          </p:nvPr>
        </p:nvSpPr>
        <p:spPr>
          <a:xfrm>
            <a:off x="664350" y="758950"/>
            <a:ext cx="10918500" cy="46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CA">
                <a:solidFill>
                  <a:srgbClr val="FFFFFF"/>
                </a:solidFill>
              </a:rPr>
              <a:t>QI for an Accredited Provider</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CA"/>
              <a:t>Institutional Governance</a:t>
            </a:r>
            <a:endParaRPr/>
          </a:p>
        </p:txBody>
      </p:sp>
      <p:sp>
        <p:nvSpPr>
          <p:cNvPr id="174" name="Google Shape;174;p27"/>
          <p:cNvSpPr txBox="1"/>
          <p:nvPr>
            <p:ph idx="1" type="body"/>
          </p:nvPr>
        </p:nvSpPr>
        <p:spPr>
          <a:xfrm>
            <a:off x="680825" y="1845725"/>
            <a:ext cx="8369100" cy="4154700"/>
          </a:xfrm>
          <a:prstGeom prst="rect">
            <a:avLst/>
          </a:prstGeom>
        </p:spPr>
        <p:txBody>
          <a:bodyPr anchorCtr="0" anchor="t" bIns="45700" lIns="0" spcFirstLastPara="1" rIns="0" wrap="square" tIns="45700">
            <a:noAutofit/>
          </a:bodyPr>
          <a:lstStyle/>
          <a:p>
            <a:pPr indent="0" lvl="0" marL="0" rtl="0" algn="l">
              <a:spcBef>
                <a:spcPts val="1200"/>
              </a:spcBef>
              <a:spcAft>
                <a:spcPts val="0"/>
              </a:spcAft>
              <a:buClr>
                <a:schemeClr val="dk1"/>
              </a:buClr>
              <a:buSzPts val="1100"/>
              <a:buFont typeface="Arial"/>
              <a:buNone/>
            </a:pPr>
            <a:r>
              <a:rPr lang="en-CA"/>
              <a:t>The different ways of evaluating and improving structure and overall program</a:t>
            </a:r>
            <a:endParaRPr/>
          </a:p>
          <a:p>
            <a:pPr indent="0" lvl="0" marL="0" rtl="0" algn="l">
              <a:spcBef>
                <a:spcPts val="1200"/>
              </a:spcBef>
              <a:spcAft>
                <a:spcPts val="0"/>
              </a:spcAft>
              <a:buClr>
                <a:schemeClr val="dk1"/>
              </a:buClr>
              <a:buSzPts val="1100"/>
              <a:buFont typeface="Arial"/>
              <a:buNone/>
            </a:pPr>
            <a:r>
              <a:rPr lang="en-CA"/>
              <a:t>1.1 </a:t>
            </a:r>
            <a:r>
              <a:rPr lang="en-CA"/>
              <a:t>Organizational CPD Mission</a:t>
            </a:r>
            <a:endParaRPr/>
          </a:p>
          <a:p>
            <a:pPr indent="0" lvl="0" marL="0" rtl="0" algn="l">
              <a:spcBef>
                <a:spcPts val="1200"/>
              </a:spcBef>
              <a:spcAft>
                <a:spcPts val="0"/>
              </a:spcAft>
              <a:buClr>
                <a:schemeClr val="dk1"/>
              </a:buClr>
              <a:buSzPts val="1100"/>
              <a:buFont typeface="Arial"/>
              <a:buNone/>
            </a:pPr>
            <a:r>
              <a:rPr lang="en-CA"/>
              <a:t>1.2 Operations </a:t>
            </a:r>
            <a:endParaRPr/>
          </a:p>
          <a:p>
            <a:pPr indent="0" lvl="0" marL="0" rtl="0" algn="l">
              <a:spcBef>
                <a:spcPts val="1200"/>
              </a:spcBef>
              <a:spcAft>
                <a:spcPts val="0"/>
              </a:spcAft>
              <a:buClr>
                <a:schemeClr val="dk1"/>
              </a:buClr>
              <a:buSzPts val="1100"/>
              <a:buFont typeface="Arial"/>
              <a:buNone/>
            </a:pPr>
            <a:r>
              <a:rPr lang="en-CA"/>
              <a:t>1.3 Educational Independence </a:t>
            </a:r>
            <a:endParaRPr/>
          </a:p>
          <a:p>
            <a:pPr indent="0" lvl="0" marL="0" rtl="0" algn="l">
              <a:spcBef>
                <a:spcPts val="1200"/>
              </a:spcBef>
              <a:spcAft>
                <a:spcPts val="0"/>
              </a:spcAft>
              <a:buClr>
                <a:schemeClr val="dk1"/>
              </a:buClr>
              <a:buSzPts val="1100"/>
              <a:buFont typeface="Arial"/>
              <a:buNone/>
            </a:pPr>
            <a:r>
              <a:rPr lang="en-CA"/>
              <a:t>1.4 Professional and Legal Standards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rPr lang="en-CA"/>
              <a:t>We will show some examples and ask you for your own suggestions.</a:t>
            </a:r>
            <a:endParaRPr/>
          </a:p>
          <a:p>
            <a:pPr indent="0" lvl="0" marL="0" rtl="0" algn="l">
              <a:spcBef>
                <a:spcPts val="1200"/>
              </a:spcBef>
              <a:spcAft>
                <a:spcPts val="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CA"/>
              <a:t>Institutional Governance</a:t>
            </a:r>
            <a:endParaRPr/>
          </a:p>
        </p:txBody>
      </p:sp>
      <p:sp>
        <p:nvSpPr>
          <p:cNvPr id="180" name="Google Shape;180;p28"/>
          <p:cNvSpPr txBox="1"/>
          <p:nvPr>
            <p:ph idx="1" type="body"/>
          </p:nvPr>
        </p:nvSpPr>
        <p:spPr>
          <a:xfrm>
            <a:off x="680825" y="1845725"/>
            <a:ext cx="8369100" cy="4154700"/>
          </a:xfrm>
          <a:prstGeom prst="rect">
            <a:avLst/>
          </a:prstGeom>
        </p:spPr>
        <p:txBody>
          <a:bodyPr anchorCtr="0" anchor="t" bIns="45700" lIns="0" spcFirstLastPara="1" rIns="0" wrap="square" tIns="45700">
            <a:noAutofit/>
          </a:bodyPr>
          <a:lstStyle/>
          <a:p>
            <a:pPr indent="0" lvl="0" marL="0" rtl="0" algn="l">
              <a:spcBef>
                <a:spcPts val="1200"/>
              </a:spcBef>
              <a:spcAft>
                <a:spcPts val="0"/>
              </a:spcAft>
              <a:buClr>
                <a:schemeClr val="dk1"/>
              </a:buClr>
              <a:buSzPts val="1100"/>
              <a:buFont typeface="Arial"/>
              <a:buNone/>
            </a:pPr>
            <a:r>
              <a:rPr lang="en-CA"/>
              <a:t>The different ways of evaluating and improving structure and overall program</a:t>
            </a:r>
            <a:endParaRPr/>
          </a:p>
          <a:p>
            <a:pPr indent="0" lvl="0" marL="0" rtl="0" algn="l">
              <a:spcBef>
                <a:spcPts val="1200"/>
              </a:spcBef>
              <a:spcAft>
                <a:spcPts val="0"/>
              </a:spcAft>
              <a:buClr>
                <a:schemeClr val="dk1"/>
              </a:buClr>
              <a:buSzPts val="1100"/>
              <a:buFont typeface="Arial"/>
              <a:buNone/>
            </a:pPr>
            <a:r>
              <a:rPr lang="en-CA"/>
              <a:t>1.1 Organizational CPD Mission</a:t>
            </a:r>
            <a:endParaRPr/>
          </a:p>
          <a:p>
            <a:pPr indent="0" lvl="0" marL="0" rtl="0" algn="l">
              <a:spcBef>
                <a:spcPts val="1200"/>
              </a:spcBef>
              <a:spcAft>
                <a:spcPts val="0"/>
              </a:spcAft>
              <a:buClr>
                <a:schemeClr val="dk1"/>
              </a:buClr>
              <a:buSzPts val="1100"/>
              <a:buFont typeface="Arial"/>
              <a:buNone/>
            </a:pPr>
            <a:r>
              <a:rPr lang="en-CA"/>
              <a:t>1.2 Operations </a:t>
            </a:r>
            <a:endParaRPr/>
          </a:p>
          <a:p>
            <a:pPr indent="0" lvl="0" marL="0" rtl="0" algn="l">
              <a:spcBef>
                <a:spcPts val="1200"/>
              </a:spcBef>
              <a:spcAft>
                <a:spcPts val="0"/>
              </a:spcAft>
              <a:buClr>
                <a:schemeClr val="dk1"/>
              </a:buClr>
              <a:buSzPts val="1100"/>
              <a:buFont typeface="Arial"/>
              <a:buNone/>
            </a:pPr>
            <a:r>
              <a:rPr lang="en-CA"/>
              <a:t>1.3 Educational Independence </a:t>
            </a:r>
            <a:endParaRPr/>
          </a:p>
          <a:p>
            <a:pPr indent="0" lvl="0" marL="0" rtl="0" algn="l">
              <a:spcBef>
                <a:spcPts val="1200"/>
              </a:spcBef>
              <a:spcAft>
                <a:spcPts val="0"/>
              </a:spcAft>
              <a:buClr>
                <a:schemeClr val="dk1"/>
              </a:buClr>
              <a:buSzPts val="1100"/>
              <a:buFont typeface="Arial"/>
              <a:buNone/>
            </a:pPr>
            <a:r>
              <a:rPr lang="en-CA"/>
              <a:t>1.4 Professional and Legal Standards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rPr lang="en-CA"/>
              <a:t>We will show some examples and ask you for your own suggestions.</a:t>
            </a:r>
            <a:endParaRPr/>
          </a:p>
          <a:p>
            <a:pPr indent="0" lvl="0" marL="0" rtl="0" algn="l">
              <a:spcBef>
                <a:spcPts val="1200"/>
              </a:spcBef>
              <a:spcAft>
                <a:spcPts val="200"/>
              </a:spcAft>
              <a:buNone/>
            </a:pPr>
            <a:r>
              <a:t/>
            </a:r>
            <a:endParaRPr/>
          </a:p>
        </p:txBody>
      </p:sp>
      <p:sp>
        <p:nvSpPr>
          <p:cNvPr id="181" name="Google Shape;181;p28"/>
          <p:cNvSpPr/>
          <p:nvPr/>
        </p:nvSpPr>
        <p:spPr>
          <a:xfrm>
            <a:off x="479075" y="2379450"/>
            <a:ext cx="3831600" cy="511500"/>
          </a:xfrm>
          <a:prstGeom prst="rect">
            <a:avLst/>
          </a:prstGeom>
          <a:noFill/>
          <a:ln cap="flat" cmpd="sng" w="28575">
            <a:solidFill>
              <a:srgbClr val="1F6B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CA" sz="3700">
                <a:solidFill>
                  <a:srgbClr val="464646"/>
                </a:solidFill>
                <a:latin typeface="Arial"/>
                <a:ea typeface="Arial"/>
                <a:cs typeface="Arial"/>
                <a:sym typeface="Arial"/>
              </a:rPr>
              <a:t>Overview of our planning process (uOttawa)</a:t>
            </a:r>
            <a:endParaRPr/>
          </a:p>
        </p:txBody>
      </p:sp>
      <p:sp>
        <p:nvSpPr>
          <p:cNvPr id="187" name="Google Shape;187;p29"/>
          <p:cNvSpPr txBox="1"/>
          <p:nvPr>
            <p:ph idx="1" type="body"/>
          </p:nvPr>
        </p:nvSpPr>
        <p:spPr>
          <a:xfrm>
            <a:off x="1097275" y="1845725"/>
            <a:ext cx="8135400" cy="4394400"/>
          </a:xfrm>
          <a:prstGeom prst="rect">
            <a:avLst/>
          </a:prstGeom>
        </p:spPr>
        <p:txBody>
          <a:bodyPr anchorCtr="0" anchor="t" bIns="45700" lIns="0" spcFirstLastPara="1" rIns="0" wrap="square" tIns="45700">
            <a:noAutofit/>
          </a:bodyPr>
          <a:lstStyle/>
          <a:p>
            <a:pPr indent="0" lvl="0" marL="0" rtl="0" algn="l">
              <a:spcBef>
                <a:spcPts val="400"/>
              </a:spcBef>
              <a:spcAft>
                <a:spcPts val="0"/>
              </a:spcAft>
              <a:buClr>
                <a:schemeClr val="dk1"/>
              </a:buClr>
              <a:buSzPts val="1100"/>
              <a:buFont typeface="Arial"/>
              <a:buNone/>
            </a:pPr>
            <a:r>
              <a:rPr lang="en-CA" sz="1850">
                <a:solidFill>
                  <a:srgbClr val="2DA2BF"/>
                </a:solidFill>
                <a:latin typeface="Arial"/>
                <a:ea typeface="Arial"/>
                <a:cs typeface="Arial"/>
                <a:sym typeface="Arial"/>
              </a:rPr>
              <a:t>}</a:t>
            </a:r>
            <a:r>
              <a:rPr b="1" lang="en-CA" sz="2700">
                <a:solidFill>
                  <a:schemeClr val="dk1"/>
                </a:solidFill>
                <a:latin typeface="Arial"/>
                <a:ea typeface="Arial"/>
                <a:cs typeface="Arial"/>
                <a:sym typeface="Arial"/>
              </a:rPr>
              <a:t>Devise vision and mission statements</a:t>
            </a:r>
            <a:endParaRPr b="1" sz="2700">
              <a:solidFill>
                <a:schemeClr val="dk1"/>
              </a:solidFill>
              <a:latin typeface="Arial"/>
              <a:ea typeface="Arial"/>
              <a:cs typeface="Arial"/>
              <a:sym typeface="Arial"/>
            </a:endParaRPr>
          </a:p>
          <a:p>
            <a:pPr indent="0" lvl="0" marL="0" rtl="0" algn="l">
              <a:spcBef>
                <a:spcPts val="300"/>
              </a:spcBef>
              <a:spcAft>
                <a:spcPts val="0"/>
              </a:spcAft>
              <a:buClr>
                <a:schemeClr val="dk1"/>
              </a:buClr>
              <a:buSzPts val="1100"/>
              <a:buFont typeface="Arial"/>
              <a:buNone/>
            </a:pPr>
            <a:r>
              <a:rPr lang="en-CA" sz="2300">
                <a:solidFill>
                  <a:srgbClr val="2DA2BF"/>
                </a:solidFill>
                <a:latin typeface="Verdana"/>
                <a:ea typeface="Verdana"/>
                <a:cs typeface="Verdana"/>
                <a:sym typeface="Verdana"/>
              </a:rPr>
              <a:t>◦</a:t>
            </a:r>
            <a:r>
              <a:rPr lang="en-CA" sz="2300">
                <a:solidFill>
                  <a:schemeClr val="dk1"/>
                </a:solidFill>
                <a:latin typeface="Arial"/>
                <a:ea typeface="Arial"/>
                <a:cs typeface="Arial"/>
                <a:sym typeface="Arial"/>
              </a:rPr>
              <a:t>First meeting, (December 2012)</a:t>
            </a:r>
            <a:endParaRPr sz="2300">
              <a:solidFill>
                <a:schemeClr val="dk1"/>
              </a:solidFill>
              <a:latin typeface="Arial"/>
              <a:ea typeface="Arial"/>
              <a:cs typeface="Arial"/>
              <a:sym typeface="Arial"/>
            </a:endParaRPr>
          </a:p>
          <a:p>
            <a:pPr indent="0" lvl="0" marL="0" rtl="0" algn="l">
              <a:spcBef>
                <a:spcPts val="300"/>
              </a:spcBef>
              <a:spcAft>
                <a:spcPts val="0"/>
              </a:spcAft>
              <a:buClr>
                <a:schemeClr val="dk1"/>
              </a:buClr>
              <a:buSzPts val="1100"/>
              <a:buFont typeface="Arial"/>
              <a:buNone/>
            </a:pPr>
            <a:r>
              <a:rPr lang="en-CA" sz="2300">
                <a:solidFill>
                  <a:srgbClr val="2DA2BF"/>
                </a:solidFill>
                <a:latin typeface="Verdana"/>
                <a:ea typeface="Verdana"/>
                <a:cs typeface="Verdana"/>
                <a:sym typeface="Verdana"/>
              </a:rPr>
              <a:t>◦</a:t>
            </a:r>
            <a:r>
              <a:rPr lang="en-CA" sz="2300">
                <a:solidFill>
                  <a:schemeClr val="dk1"/>
                </a:solidFill>
                <a:latin typeface="Arial"/>
                <a:ea typeface="Arial"/>
                <a:cs typeface="Arial"/>
                <a:sym typeface="Arial"/>
              </a:rPr>
              <a:t>Draft, write, approve vision and mission, (Jan., Feb. 2013)</a:t>
            </a:r>
            <a:endParaRPr sz="2300">
              <a:solidFill>
                <a:schemeClr val="dk1"/>
              </a:solidFill>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CA" sz="1850">
                <a:solidFill>
                  <a:srgbClr val="2DA2BF"/>
                </a:solidFill>
                <a:latin typeface="Arial"/>
                <a:ea typeface="Arial"/>
                <a:cs typeface="Arial"/>
                <a:sym typeface="Arial"/>
              </a:rPr>
              <a:t>}</a:t>
            </a:r>
            <a:r>
              <a:rPr b="1" lang="en-CA" sz="2700">
                <a:solidFill>
                  <a:schemeClr val="dk1"/>
                </a:solidFill>
                <a:latin typeface="Arial"/>
                <a:ea typeface="Arial"/>
                <a:cs typeface="Arial"/>
                <a:sym typeface="Arial"/>
              </a:rPr>
              <a:t>SWOT Analysis</a:t>
            </a:r>
            <a:endParaRPr b="1" sz="2700">
              <a:solidFill>
                <a:schemeClr val="dk1"/>
              </a:solidFill>
              <a:latin typeface="Arial"/>
              <a:ea typeface="Arial"/>
              <a:cs typeface="Arial"/>
              <a:sym typeface="Arial"/>
            </a:endParaRPr>
          </a:p>
          <a:p>
            <a:pPr indent="0" lvl="0" marL="0" rtl="0" algn="l">
              <a:spcBef>
                <a:spcPts val="300"/>
              </a:spcBef>
              <a:spcAft>
                <a:spcPts val="0"/>
              </a:spcAft>
              <a:buClr>
                <a:schemeClr val="dk1"/>
              </a:buClr>
              <a:buSzPts val="1100"/>
              <a:buFont typeface="Arial"/>
              <a:buNone/>
            </a:pPr>
            <a:r>
              <a:rPr lang="en-CA" sz="2300">
                <a:solidFill>
                  <a:srgbClr val="2DA2BF"/>
                </a:solidFill>
                <a:latin typeface="Verdana"/>
                <a:ea typeface="Verdana"/>
                <a:cs typeface="Verdana"/>
                <a:sym typeface="Verdana"/>
              </a:rPr>
              <a:t>◦</a:t>
            </a:r>
            <a:r>
              <a:rPr lang="en-CA" sz="2300">
                <a:solidFill>
                  <a:schemeClr val="dk1"/>
                </a:solidFill>
                <a:latin typeface="Arial"/>
                <a:ea typeface="Arial"/>
                <a:cs typeface="Arial"/>
                <a:sym typeface="Arial"/>
              </a:rPr>
              <a:t>Stakeholder feedback (today and the next couple of weeks online)</a:t>
            </a:r>
            <a:endParaRPr sz="2300">
              <a:solidFill>
                <a:schemeClr val="dk1"/>
              </a:solidFill>
              <a:latin typeface="Arial"/>
              <a:ea typeface="Arial"/>
              <a:cs typeface="Arial"/>
              <a:sym typeface="Arial"/>
            </a:endParaRPr>
          </a:p>
          <a:p>
            <a:pPr indent="0" lvl="0" marL="0" rtl="0" algn="l">
              <a:spcBef>
                <a:spcPts val="300"/>
              </a:spcBef>
              <a:spcAft>
                <a:spcPts val="0"/>
              </a:spcAft>
              <a:buClr>
                <a:schemeClr val="dk1"/>
              </a:buClr>
              <a:buSzPts val="1100"/>
              <a:buFont typeface="Arial"/>
              <a:buNone/>
            </a:pPr>
            <a:r>
              <a:rPr lang="en-CA" sz="2300">
                <a:solidFill>
                  <a:srgbClr val="2DA2BF"/>
                </a:solidFill>
                <a:latin typeface="Verdana"/>
                <a:ea typeface="Verdana"/>
                <a:cs typeface="Verdana"/>
                <a:sym typeface="Verdana"/>
              </a:rPr>
              <a:t>◦</a:t>
            </a:r>
            <a:r>
              <a:rPr lang="en-CA" sz="2300">
                <a:solidFill>
                  <a:schemeClr val="dk1"/>
                </a:solidFill>
                <a:latin typeface="Arial"/>
                <a:ea typeface="Arial"/>
                <a:cs typeface="Arial"/>
                <a:sym typeface="Arial"/>
              </a:rPr>
              <a:t>Priorities and strategies discussion (April and May 2013)</a:t>
            </a:r>
            <a:endParaRPr sz="2300">
              <a:solidFill>
                <a:schemeClr val="dk1"/>
              </a:solidFill>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CA" sz="1850">
                <a:solidFill>
                  <a:srgbClr val="2DA2BF"/>
                </a:solidFill>
                <a:latin typeface="Arial"/>
                <a:ea typeface="Arial"/>
                <a:cs typeface="Arial"/>
                <a:sym typeface="Arial"/>
              </a:rPr>
              <a:t>}</a:t>
            </a:r>
            <a:r>
              <a:rPr b="1" lang="en-CA" sz="2700">
                <a:solidFill>
                  <a:schemeClr val="dk1"/>
                </a:solidFill>
                <a:latin typeface="Arial"/>
                <a:ea typeface="Arial"/>
                <a:cs typeface="Arial"/>
                <a:sym typeface="Arial"/>
              </a:rPr>
              <a:t>Retreat</a:t>
            </a:r>
            <a:endParaRPr b="1" sz="2700">
              <a:solidFill>
                <a:schemeClr val="dk1"/>
              </a:solidFill>
              <a:latin typeface="Arial"/>
              <a:ea typeface="Arial"/>
              <a:cs typeface="Arial"/>
              <a:sym typeface="Arial"/>
            </a:endParaRPr>
          </a:p>
          <a:p>
            <a:pPr indent="0" lvl="0" marL="0" rtl="0" algn="l">
              <a:spcBef>
                <a:spcPts val="300"/>
              </a:spcBef>
              <a:spcAft>
                <a:spcPts val="0"/>
              </a:spcAft>
              <a:buClr>
                <a:schemeClr val="dk1"/>
              </a:buClr>
              <a:buSzPts val="1100"/>
              <a:buFont typeface="Arial"/>
              <a:buNone/>
            </a:pPr>
            <a:r>
              <a:rPr lang="en-CA" sz="2300">
                <a:solidFill>
                  <a:srgbClr val="2DA2BF"/>
                </a:solidFill>
                <a:latin typeface="Verdana"/>
                <a:ea typeface="Verdana"/>
                <a:cs typeface="Verdana"/>
                <a:sym typeface="Verdana"/>
              </a:rPr>
              <a:t>◦</a:t>
            </a:r>
            <a:r>
              <a:rPr lang="en-CA" sz="2300">
                <a:solidFill>
                  <a:schemeClr val="dk1"/>
                </a:solidFill>
                <a:latin typeface="Arial"/>
                <a:ea typeface="Arial"/>
                <a:cs typeface="Arial"/>
                <a:sym typeface="Arial"/>
              </a:rPr>
              <a:t>5yr plan, (May 2013)</a:t>
            </a:r>
            <a:endParaRPr sz="2300">
              <a:solidFill>
                <a:schemeClr val="dk1"/>
              </a:solidFill>
              <a:latin typeface="Arial"/>
              <a:ea typeface="Arial"/>
              <a:cs typeface="Arial"/>
              <a:sym typeface="Arial"/>
            </a:endParaRPr>
          </a:p>
          <a:p>
            <a:pPr indent="0" lvl="0" marL="0" rtl="0" algn="l">
              <a:spcBef>
                <a:spcPts val="300"/>
              </a:spcBef>
              <a:spcAft>
                <a:spcPts val="0"/>
              </a:spcAft>
              <a:buClr>
                <a:schemeClr val="dk1"/>
              </a:buClr>
              <a:buSzPts val="1100"/>
              <a:buFont typeface="Arial"/>
              <a:buNone/>
            </a:pPr>
            <a:r>
              <a:rPr lang="en-CA" sz="2300">
                <a:solidFill>
                  <a:srgbClr val="2DA2BF"/>
                </a:solidFill>
                <a:latin typeface="Verdana"/>
                <a:ea typeface="Verdana"/>
                <a:cs typeface="Verdana"/>
                <a:sym typeface="Verdana"/>
              </a:rPr>
              <a:t>◦</a:t>
            </a:r>
            <a:r>
              <a:rPr lang="en-CA" sz="2300">
                <a:solidFill>
                  <a:schemeClr val="dk1"/>
                </a:solidFill>
                <a:latin typeface="Arial"/>
                <a:ea typeface="Arial"/>
                <a:cs typeface="Arial"/>
                <a:sym typeface="Arial"/>
              </a:rPr>
              <a:t>First-year plan</a:t>
            </a:r>
            <a:endParaRPr sz="2300">
              <a:solidFill>
                <a:schemeClr val="dk1"/>
              </a:solidFill>
              <a:latin typeface="Arial"/>
              <a:ea typeface="Arial"/>
              <a:cs typeface="Arial"/>
              <a:sym typeface="Arial"/>
            </a:endParaRPr>
          </a:p>
          <a:p>
            <a:pPr indent="0" lvl="0" marL="0" rtl="0" algn="l">
              <a:spcBef>
                <a:spcPts val="1200"/>
              </a:spcBef>
              <a:spcAft>
                <a:spcPts val="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CA" sz="4100">
                <a:solidFill>
                  <a:srgbClr val="464646"/>
                </a:solidFill>
                <a:latin typeface="Arial"/>
                <a:ea typeface="Arial"/>
                <a:cs typeface="Arial"/>
                <a:sym typeface="Arial"/>
              </a:rPr>
              <a:t>SWOT Steps: relating to Vision-Mission</a:t>
            </a:r>
            <a:endParaRPr sz="4100">
              <a:solidFill>
                <a:srgbClr val="464646"/>
              </a:solidFill>
              <a:latin typeface="Arial"/>
              <a:ea typeface="Arial"/>
              <a:cs typeface="Arial"/>
              <a:sym typeface="Arial"/>
            </a:endParaRPr>
          </a:p>
          <a:p>
            <a:pPr indent="0" lvl="0" marL="0" rtl="0" algn="ctr">
              <a:spcBef>
                <a:spcPts val="0"/>
              </a:spcBef>
              <a:spcAft>
                <a:spcPts val="0"/>
              </a:spcAft>
              <a:buNone/>
            </a:pPr>
            <a:r>
              <a:rPr lang="en-CA" sz="2400">
                <a:solidFill>
                  <a:srgbClr val="464646"/>
                </a:solidFill>
                <a:latin typeface="Arial"/>
                <a:ea typeface="Arial"/>
                <a:cs typeface="Arial"/>
                <a:sym typeface="Arial"/>
              </a:rPr>
              <a:t>(our uOttawa process)</a:t>
            </a:r>
            <a:endParaRPr sz="2400">
              <a:solidFill>
                <a:srgbClr val="464646"/>
              </a:solidFill>
              <a:latin typeface="Arial"/>
              <a:ea typeface="Arial"/>
              <a:cs typeface="Arial"/>
              <a:sym typeface="Arial"/>
            </a:endParaRPr>
          </a:p>
        </p:txBody>
      </p:sp>
      <p:sp>
        <p:nvSpPr>
          <p:cNvPr id="193" name="Google Shape;193;p30"/>
          <p:cNvSpPr txBox="1"/>
          <p:nvPr>
            <p:ph idx="1" type="body"/>
          </p:nvPr>
        </p:nvSpPr>
        <p:spPr>
          <a:xfrm>
            <a:off x="680825" y="1845725"/>
            <a:ext cx="5778600" cy="4494300"/>
          </a:xfrm>
          <a:prstGeom prst="rect">
            <a:avLst/>
          </a:prstGeom>
        </p:spPr>
        <p:txBody>
          <a:bodyPr anchorCtr="0" anchor="t" bIns="45700" lIns="0" spcFirstLastPara="1" rIns="0" wrap="square" tIns="45700">
            <a:noAutofit/>
          </a:bodyPr>
          <a:lstStyle/>
          <a:p>
            <a:pPr indent="0" lvl="0" marL="0" rtl="0" algn="l">
              <a:lnSpc>
                <a:spcPct val="115000"/>
              </a:lnSpc>
              <a:spcBef>
                <a:spcPts val="400"/>
              </a:spcBef>
              <a:spcAft>
                <a:spcPts val="0"/>
              </a:spcAft>
              <a:buClr>
                <a:schemeClr val="dk1"/>
              </a:buClr>
              <a:buSzPts val="1100"/>
              <a:buFont typeface="Arial"/>
              <a:buNone/>
            </a:pPr>
            <a:r>
              <a:rPr lang="en-CA" sz="3000">
                <a:solidFill>
                  <a:schemeClr val="dk1"/>
                </a:solidFill>
                <a:latin typeface="Arial"/>
                <a:ea typeface="Arial"/>
                <a:cs typeface="Arial"/>
                <a:sym typeface="Arial"/>
              </a:rPr>
              <a:t>1.</a:t>
            </a:r>
            <a:r>
              <a:rPr b="1" lang="en-CA" sz="3000">
                <a:solidFill>
                  <a:schemeClr val="dk1"/>
                </a:solidFill>
                <a:latin typeface="Arial"/>
                <a:ea typeface="Arial"/>
                <a:cs typeface="Arial"/>
                <a:sym typeface="Arial"/>
              </a:rPr>
              <a:t>Brainstorm (S,W,O,T), rotating participants through all quadrants (World cafe style)</a:t>
            </a:r>
            <a:endParaRPr b="1" sz="3000">
              <a:solidFill>
                <a:schemeClr val="dk1"/>
              </a:solidFill>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lang="en-CA" sz="3000">
                <a:solidFill>
                  <a:schemeClr val="dk1"/>
                </a:solidFill>
                <a:latin typeface="Arial"/>
                <a:ea typeface="Arial"/>
                <a:cs typeface="Arial"/>
                <a:sym typeface="Arial"/>
              </a:rPr>
              <a:t>2.</a:t>
            </a:r>
            <a:r>
              <a:rPr b="1" lang="en-CA" sz="3000">
                <a:solidFill>
                  <a:schemeClr val="dk1"/>
                </a:solidFill>
                <a:latin typeface="Arial"/>
                <a:ea typeface="Arial"/>
                <a:cs typeface="Arial"/>
                <a:sym typeface="Arial"/>
              </a:rPr>
              <a:t>Identify the top ideas in each quadrant</a:t>
            </a:r>
            <a:endParaRPr b="1" sz="3000">
              <a:solidFill>
                <a:schemeClr val="dk1"/>
              </a:solidFill>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lang="en-CA" sz="3000">
                <a:solidFill>
                  <a:schemeClr val="dk1"/>
                </a:solidFill>
                <a:latin typeface="Arial"/>
                <a:ea typeface="Arial"/>
                <a:cs typeface="Arial"/>
                <a:sym typeface="Arial"/>
              </a:rPr>
              <a:t>3.</a:t>
            </a:r>
            <a:r>
              <a:rPr b="1" lang="en-CA" sz="3000">
                <a:solidFill>
                  <a:schemeClr val="dk1"/>
                </a:solidFill>
                <a:latin typeface="Arial"/>
                <a:ea typeface="Arial"/>
                <a:cs typeface="Arial"/>
                <a:sym typeface="Arial"/>
              </a:rPr>
              <a:t>Suggest how to leverage the best ideas</a:t>
            </a:r>
            <a:endParaRPr b="1" sz="3000">
              <a:solidFill>
                <a:schemeClr val="dk1"/>
              </a:solidFill>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lang="en-CA" sz="3000">
                <a:solidFill>
                  <a:schemeClr val="dk1"/>
                </a:solidFill>
                <a:latin typeface="Arial"/>
                <a:ea typeface="Arial"/>
                <a:cs typeface="Arial"/>
                <a:sym typeface="Arial"/>
              </a:rPr>
              <a:t>4.</a:t>
            </a:r>
            <a:r>
              <a:rPr b="1" lang="en-CA" sz="3000">
                <a:solidFill>
                  <a:schemeClr val="dk1"/>
                </a:solidFill>
                <a:latin typeface="Arial"/>
                <a:ea typeface="Arial"/>
                <a:cs typeface="Arial"/>
                <a:sym typeface="Arial"/>
              </a:rPr>
              <a:t>Make a plan</a:t>
            </a:r>
            <a:endParaRPr b="1" sz="3000">
              <a:solidFill>
                <a:schemeClr val="dk1"/>
              </a:solidFill>
              <a:latin typeface="Arial"/>
              <a:ea typeface="Arial"/>
              <a:cs typeface="Arial"/>
              <a:sym typeface="Arial"/>
            </a:endParaRPr>
          </a:p>
          <a:p>
            <a:pPr indent="0" lvl="0" marL="0" rtl="0" algn="l">
              <a:spcBef>
                <a:spcPts val="1200"/>
              </a:spcBef>
              <a:spcAft>
                <a:spcPts val="200"/>
              </a:spcAft>
              <a:buNone/>
            </a:pPr>
            <a:r>
              <a:t/>
            </a:r>
            <a:endParaRPr/>
          </a:p>
        </p:txBody>
      </p:sp>
      <p:pic>
        <p:nvPicPr>
          <p:cNvPr id="194" name="Google Shape;194;p30"/>
          <p:cNvPicPr preferRelativeResize="0"/>
          <p:nvPr/>
        </p:nvPicPr>
        <p:blipFill>
          <a:blip r:embed="rId3">
            <a:alphaModFix/>
          </a:blip>
          <a:stretch>
            <a:fillRect/>
          </a:stretch>
        </p:blipFill>
        <p:spPr>
          <a:xfrm>
            <a:off x="6589600" y="1935049"/>
            <a:ext cx="5237099" cy="3844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1097280" y="286603"/>
            <a:ext cx="10058400" cy="1450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CA" sz="3700">
                <a:solidFill>
                  <a:srgbClr val="464646"/>
                </a:solidFill>
                <a:latin typeface="Arial"/>
                <a:ea typeface="Arial"/>
                <a:cs typeface="Arial"/>
                <a:sym typeface="Arial"/>
              </a:rPr>
              <a:t>Appreciative Inquiry</a:t>
            </a:r>
            <a:endParaRPr b="1" sz="3700">
              <a:solidFill>
                <a:srgbClr val="464646"/>
              </a:solidFill>
              <a:latin typeface="Arial"/>
              <a:ea typeface="Arial"/>
              <a:cs typeface="Arial"/>
              <a:sym typeface="Arial"/>
            </a:endParaRPr>
          </a:p>
        </p:txBody>
      </p:sp>
      <p:sp>
        <p:nvSpPr>
          <p:cNvPr id="200" name="Google Shape;200;p31"/>
          <p:cNvSpPr txBox="1"/>
          <p:nvPr>
            <p:ph idx="1" type="body"/>
          </p:nvPr>
        </p:nvSpPr>
        <p:spPr>
          <a:xfrm>
            <a:off x="1097279" y="1845734"/>
            <a:ext cx="4937700" cy="4023300"/>
          </a:xfrm>
          <a:prstGeom prst="rect">
            <a:avLst/>
          </a:prstGeom>
        </p:spPr>
        <p:txBody>
          <a:bodyPr anchorCtr="0" anchor="t" bIns="45700" lIns="0" spcFirstLastPara="1" rIns="0" wrap="square" tIns="45700">
            <a:noAutofit/>
          </a:bodyPr>
          <a:lstStyle/>
          <a:p>
            <a:pPr indent="0" lvl="0" marL="0" rtl="0" algn="l">
              <a:lnSpc>
                <a:spcPct val="115000"/>
              </a:lnSpc>
              <a:spcBef>
                <a:spcPts val="0"/>
              </a:spcBef>
              <a:spcAft>
                <a:spcPts val="0"/>
              </a:spcAft>
              <a:buNone/>
            </a:pPr>
            <a:r>
              <a:t/>
            </a:r>
            <a:endParaRPr b="1" sz="1400"/>
          </a:p>
          <a:p>
            <a:pPr indent="0" lvl="0" marL="0" rtl="0" algn="l">
              <a:lnSpc>
                <a:spcPct val="115000"/>
              </a:lnSpc>
              <a:spcBef>
                <a:spcPts val="0"/>
              </a:spcBef>
              <a:spcAft>
                <a:spcPts val="0"/>
              </a:spcAft>
              <a:buNone/>
            </a:pPr>
            <a:r>
              <a:rPr b="1" lang="en-CA" sz="2400"/>
              <a:t>Who</a:t>
            </a:r>
            <a:r>
              <a:rPr b="1" lang="en-CA" sz="2400"/>
              <a:t>: </a:t>
            </a:r>
            <a:r>
              <a:rPr lang="en-CA" sz="2400"/>
              <a:t> A microcosm of your organization and external environment</a:t>
            </a:r>
            <a:endParaRPr sz="2400"/>
          </a:p>
          <a:p>
            <a:pPr indent="0" lvl="0" marL="0" rtl="0" algn="l">
              <a:lnSpc>
                <a:spcPct val="115000"/>
              </a:lnSpc>
              <a:spcBef>
                <a:spcPts val="0"/>
              </a:spcBef>
              <a:spcAft>
                <a:spcPts val="0"/>
              </a:spcAft>
              <a:buNone/>
            </a:pPr>
            <a:r>
              <a:t/>
            </a:r>
            <a:endParaRPr b="1" sz="2400"/>
          </a:p>
          <a:p>
            <a:pPr indent="0" lvl="0" marL="0" rtl="0" algn="l">
              <a:lnSpc>
                <a:spcPct val="115000"/>
              </a:lnSpc>
              <a:spcBef>
                <a:spcPts val="0"/>
              </a:spcBef>
              <a:spcAft>
                <a:spcPts val="0"/>
              </a:spcAft>
              <a:buNone/>
            </a:pPr>
            <a:r>
              <a:rPr b="1" lang="en-CA" sz="2400"/>
              <a:t>How</a:t>
            </a:r>
            <a:r>
              <a:rPr b="1" lang="en-CA" sz="2400"/>
              <a:t>:  </a:t>
            </a:r>
            <a:r>
              <a:rPr lang="en-CA" sz="2400"/>
              <a:t>Affirmative questions via interviews, focus groups, summits</a:t>
            </a:r>
            <a:endParaRPr sz="2400"/>
          </a:p>
          <a:p>
            <a:pPr indent="457200" lvl="0" marL="1828800" rtl="0" algn="l">
              <a:lnSpc>
                <a:spcPct val="115000"/>
              </a:lnSpc>
              <a:spcBef>
                <a:spcPts val="0"/>
              </a:spcBef>
              <a:spcAft>
                <a:spcPts val="0"/>
              </a:spcAft>
              <a:buNone/>
            </a:pPr>
            <a:r>
              <a:t/>
            </a:r>
            <a:endParaRPr b="1" sz="2400"/>
          </a:p>
          <a:p>
            <a:pPr indent="0" lvl="0" marL="0" rtl="0" algn="l">
              <a:lnSpc>
                <a:spcPct val="115000"/>
              </a:lnSpc>
              <a:spcBef>
                <a:spcPts val="0"/>
              </a:spcBef>
              <a:spcAft>
                <a:spcPts val="0"/>
              </a:spcAft>
              <a:buNone/>
            </a:pPr>
            <a:r>
              <a:rPr b="1" lang="en-CA" sz="2400"/>
              <a:t>Aim</a:t>
            </a:r>
            <a:r>
              <a:rPr b="1" lang="en-CA" sz="2400"/>
              <a:t>:   </a:t>
            </a:r>
            <a:r>
              <a:rPr lang="en-CA" sz="2400"/>
              <a:t>Co-creation</a:t>
            </a:r>
            <a:endParaRPr sz="2400"/>
          </a:p>
          <a:p>
            <a:pPr indent="0" lvl="0" marL="0" rtl="0" algn="l">
              <a:spcBef>
                <a:spcPts val="1200"/>
              </a:spcBef>
              <a:spcAft>
                <a:spcPts val="200"/>
              </a:spcAft>
              <a:buNone/>
            </a:pPr>
            <a:r>
              <a:t/>
            </a:r>
            <a:endParaRPr sz="2400"/>
          </a:p>
        </p:txBody>
      </p:sp>
      <p:pic>
        <p:nvPicPr>
          <p:cNvPr descr="Creating Positive Change" id="201" name="Google Shape;201;p31" title="Appreciative Inquiry">
            <a:hlinkClick r:id="rId3"/>
          </p:cNvPr>
          <p:cNvPicPr preferRelativeResize="0"/>
          <p:nvPr/>
        </p:nvPicPr>
        <p:blipFill>
          <a:blip r:embed="rId4">
            <a:alphaModFix/>
          </a:blip>
          <a:stretch>
            <a:fillRect/>
          </a:stretch>
        </p:blipFill>
        <p:spPr>
          <a:xfrm>
            <a:off x="6208229" y="2142878"/>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chemeClr val="accent1"/>
              </a:buClr>
              <a:buSzPts val="4800"/>
              <a:buFont typeface="Calibri"/>
              <a:buNone/>
            </a:pPr>
            <a:r>
              <a:rPr b="1" i="0" lang="en-CA" sz="4800" u="none" cap="none" strike="noStrike">
                <a:solidFill>
                  <a:schemeClr val="accent1"/>
                </a:solidFill>
              </a:rPr>
              <a:t>QI for your CPD accreditation program: A practical workshop</a:t>
            </a:r>
            <a:endParaRPr b="1" i="0" sz="4800" u="none" cap="none" strike="noStrike">
              <a:solidFill>
                <a:schemeClr val="accent1"/>
              </a:solidFill>
            </a:endParaRPr>
          </a:p>
        </p:txBody>
      </p:sp>
      <p:sp>
        <p:nvSpPr>
          <p:cNvPr id="85" name="Google Shape;85;p1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CA" sz="2800" u="none" cap="none" strike="noStrike">
                <a:solidFill>
                  <a:srgbClr val="3F3F3F"/>
                </a:solidFill>
                <a:latin typeface="Calibri"/>
                <a:ea typeface="Calibri"/>
                <a:cs typeface="Calibri"/>
                <a:sym typeface="Calibri"/>
              </a:rPr>
              <a:t> </a:t>
            </a:r>
            <a:endParaRPr/>
          </a:p>
        </p:txBody>
      </p:sp>
      <p:sp>
        <p:nvSpPr>
          <p:cNvPr id="86" name="Google Shape;86;p14"/>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CA" sz="1200">
                <a:solidFill>
                  <a:schemeClr val="lt1"/>
                </a:solidFill>
                <a:latin typeface="Calibri"/>
                <a:ea typeface="Calibri"/>
                <a:cs typeface="Calibri"/>
                <a:sym typeface="Calibri"/>
              </a:rPr>
              <a:t>Hilton Mississauga/Meadowvale    •    10th National CPD Accreditation Conference    •     October 1-2, 2018</a:t>
            </a:r>
            <a:endParaRPr sz="1200">
              <a:solidFill>
                <a:schemeClr val="lt1"/>
              </a:solidFill>
              <a:latin typeface="Calibri"/>
              <a:ea typeface="Calibri"/>
              <a:cs typeface="Calibri"/>
              <a:sym typeface="Calibri"/>
            </a:endParaRPr>
          </a:p>
        </p:txBody>
      </p:sp>
      <p:sp>
        <p:nvSpPr>
          <p:cNvPr id="87" name="Google Shape;87;p14"/>
          <p:cNvSpPr txBox="1"/>
          <p:nvPr/>
        </p:nvSpPr>
        <p:spPr>
          <a:xfrm>
            <a:off x="6383867" y="4665134"/>
            <a:ext cx="427566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1800">
                <a:solidFill>
                  <a:schemeClr val="dk1"/>
                </a:solidFill>
                <a:latin typeface="Calibri"/>
                <a:ea typeface="Calibri"/>
                <a:cs typeface="Calibri"/>
                <a:sym typeface="Calibri"/>
              </a:rPr>
              <a:t>Co-Facilitated by:</a:t>
            </a:r>
            <a:endParaRPr/>
          </a:p>
          <a:p>
            <a:pPr indent="0" lvl="0" marL="0" marR="0" rtl="0" algn="l">
              <a:spcBef>
                <a:spcPts val="0"/>
              </a:spcBef>
              <a:spcAft>
                <a:spcPts val="0"/>
              </a:spcAft>
              <a:buNone/>
            </a:pPr>
            <a:r>
              <a:rPr lang="en-CA" sz="1800">
                <a:solidFill>
                  <a:schemeClr val="dk1"/>
                </a:solidFill>
                <a:latin typeface="Calibri"/>
                <a:ea typeface="Calibri"/>
                <a:cs typeface="Calibri"/>
                <a:sym typeface="Calibri"/>
              </a:rPr>
              <a:t>Audrey Gottlieb, Dr. Paul Hendry, Bob Parson, Mohammad Salhia</a:t>
            </a:r>
            <a:endParaRPr sz="1800">
              <a:solidFill>
                <a:schemeClr val="dk1"/>
              </a:solidFill>
              <a:latin typeface="Calibri"/>
              <a:ea typeface="Calibri"/>
              <a:cs typeface="Calibri"/>
              <a:sym typeface="Calibri"/>
            </a:endParaRPr>
          </a:p>
        </p:txBody>
      </p:sp>
      <p:pic>
        <p:nvPicPr>
          <p:cNvPr id="88" name="Google Shape;88;p14"/>
          <p:cNvPicPr preferRelativeResize="0"/>
          <p:nvPr/>
        </p:nvPicPr>
        <p:blipFill rotWithShape="1">
          <a:blip r:embed="rId3">
            <a:alphaModFix/>
          </a:blip>
          <a:srcRect b="0" l="0" r="0" t="0"/>
          <a:stretch/>
        </p:blipFill>
        <p:spPr>
          <a:xfrm>
            <a:off x="2623080" y="2887662"/>
            <a:ext cx="6571720" cy="13785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05" name="Shape 205"/>
        <p:cNvGrpSpPr/>
        <p:nvPr/>
      </p:nvGrpSpPr>
      <p:grpSpPr>
        <a:xfrm>
          <a:off x="0" y="0"/>
          <a:ext cx="0" cy="0"/>
          <a:chOff x="0" y="0"/>
          <a:chExt cx="0" cy="0"/>
        </a:xfrm>
      </p:grpSpPr>
      <p:sp>
        <p:nvSpPr>
          <p:cNvPr id="206" name="Google Shape;206;p32"/>
          <p:cNvSpPr txBox="1"/>
          <p:nvPr>
            <p:ph type="title"/>
          </p:nvPr>
        </p:nvSpPr>
        <p:spPr>
          <a:xfrm>
            <a:off x="1097280" y="758952"/>
            <a:ext cx="10058400" cy="356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CA" sz="6000">
                <a:solidFill>
                  <a:srgbClr val="FFFFFF"/>
                </a:solidFill>
              </a:rPr>
              <a:t>Evaluation and improvement of educational activities</a:t>
            </a:r>
            <a:endParaRPr sz="60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b="1" lang="en-CA">
                <a:solidFill>
                  <a:srgbClr val="B02C20"/>
                </a:solidFill>
              </a:rPr>
              <a:t>Discussion:</a:t>
            </a:r>
            <a:endParaRPr/>
          </a:p>
        </p:txBody>
      </p:sp>
      <p:sp>
        <p:nvSpPr>
          <p:cNvPr id="212" name="Google Shape;212;p33"/>
          <p:cNvSpPr txBox="1"/>
          <p:nvPr>
            <p:ph idx="1" type="body"/>
          </p:nvPr>
        </p:nvSpPr>
        <p:spPr>
          <a:xfrm>
            <a:off x="1097271" y="1845725"/>
            <a:ext cx="10058400" cy="4023300"/>
          </a:xfrm>
          <a:prstGeom prst="rect">
            <a:avLst/>
          </a:prstGeom>
        </p:spPr>
        <p:txBody>
          <a:bodyPr anchorCtr="0" anchor="t" bIns="45700" lIns="0" spcFirstLastPara="1" rIns="0" wrap="square" tIns="45700">
            <a:noAutofit/>
          </a:bodyPr>
          <a:lstStyle/>
          <a:p>
            <a:pPr indent="0" lvl="0" marL="0" rtl="0" algn="ctr">
              <a:spcBef>
                <a:spcPts val="1200"/>
              </a:spcBef>
              <a:spcAft>
                <a:spcPts val="0"/>
              </a:spcAft>
              <a:buNone/>
            </a:pPr>
            <a:r>
              <a:rPr lang="en-CA" sz="4800"/>
              <a:t>How is your organization engaging your planning committees and presenters to improve learning activities?</a:t>
            </a:r>
            <a:endParaRPr sz="4800"/>
          </a:p>
          <a:p>
            <a:pPr indent="0" lvl="0" marL="0" rtl="0" algn="ctr">
              <a:spcBef>
                <a:spcPts val="1200"/>
              </a:spcBef>
              <a:spcAft>
                <a:spcPts val="0"/>
              </a:spcAft>
              <a:buNone/>
            </a:pPr>
            <a:r>
              <a:t/>
            </a:r>
            <a:endParaRPr sz="4800"/>
          </a:p>
          <a:p>
            <a:pPr indent="0" lvl="0" marL="0" rtl="0" algn="ctr">
              <a:spcBef>
                <a:spcPts val="1200"/>
              </a:spcBef>
              <a:spcAft>
                <a:spcPts val="200"/>
              </a:spcAft>
              <a:buNone/>
            </a:pPr>
            <a:r>
              <a:rPr lang="en-CA" sz="4800"/>
              <a:t>You have 15 minutes.</a:t>
            </a:r>
            <a:endParaRPr sz="4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294000" y="210400"/>
            <a:ext cx="11277600" cy="1450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CA" sz="3600"/>
              <a:t>Presenter Advice </a:t>
            </a:r>
            <a:r>
              <a:rPr lang="en-CA" sz="3600"/>
              <a:t>Example: </a:t>
            </a:r>
            <a:endParaRPr sz="3600"/>
          </a:p>
          <a:p>
            <a:pPr indent="0" lvl="0" marL="0" rtl="0" algn="l">
              <a:spcBef>
                <a:spcPts val="0"/>
              </a:spcBef>
              <a:spcAft>
                <a:spcPts val="0"/>
              </a:spcAft>
              <a:buNone/>
            </a:pPr>
            <a:r>
              <a:rPr lang="en-CA"/>
              <a:t>Improving Interactivity through Case Studies </a:t>
            </a:r>
            <a:r>
              <a:rPr lang="en-CA" sz="2400"/>
              <a:t>(uOttawa)</a:t>
            </a:r>
            <a:endParaRPr/>
          </a:p>
        </p:txBody>
      </p:sp>
      <p:pic>
        <p:nvPicPr>
          <p:cNvPr id="218" name="Google Shape;218;p34"/>
          <p:cNvPicPr preferRelativeResize="0"/>
          <p:nvPr/>
        </p:nvPicPr>
        <p:blipFill>
          <a:blip r:embed="rId3">
            <a:alphaModFix/>
          </a:blip>
          <a:stretch>
            <a:fillRect/>
          </a:stretch>
        </p:blipFill>
        <p:spPr>
          <a:xfrm>
            <a:off x="3411250" y="1737399"/>
            <a:ext cx="6715675" cy="4320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1097280" y="286603"/>
            <a:ext cx="10058400" cy="1450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CA"/>
              <a:t>Improving Interactivity through Case Studies and ARS </a:t>
            </a:r>
            <a:r>
              <a:rPr lang="en-CA" sz="2400"/>
              <a:t>(uOttawa)</a:t>
            </a:r>
            <a:endParaRPr/>
          </a:p>
        </p:txBody>
      </p:sp>
      <p:pic>
        <p:nvPicPr>
          <p:cNvPr id="224" name="Google Shape;224;p35"/>
          <p:cNvPicPr preferRelativeResize="0"/>
          <p:nvPr/>
        </p:nvPicPr>
        <p:blipFill>
          <a:blip r:embed="rId3">
            <a:alphaModFix/>
          </a:blip>
          <a:stretch>
            <a:fillRect/>
          </a:stretch>
        </p:blipFill>
        <p:spPr>
          <a:xfrm>
            <a:off x="616275" y="1889800"/>
            <a:ext cx="5226099" cy="4355076"/>
          </a:xfrm>
          <a:prstGeom prst="rect">
            <a:avLst/>
          </a:prstGeom>
          <a:noFill/>
          <a:ln>
            <a:noFill/>
          </a:ln>
        </p:spPr>
      </p:pic>
      <p:pic>
        <p:nvPicPr>
          <p:cNvPr id="225" name="Google Shape;225;p35"/>
          <p:cNvPicPr preferRelativeResize="0"/>
          <p:nvPr/>
        </p:nvPicPr>
        <p:blipFill>
          <a:blip r:embed="rId4">
            <a:alphaModFix/>
          </a:blip>
          <a:stretch>
            <a:fillRect/>
          </a:stretch>
        </p:blipFill>
        <p:spPr>
          <a:xfrm>
            <a:off x="6178299" y="2315316"/>
            <a:ext cx="5661052" cy="35040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29" name="Shape 229"/>
        <p:cNvGrpSpPr/>
        <p:nvPr/>
      </p:nvGrpSpPr>
      <p:grpSpPr>
        <a:xfrm>
          <a:off x="0" y="0"/>
          <a:ext cx="0" cy="0"/>
          <a:chOff x="0" y="0"/>
          <a:chExt cx="0" cy="0"/>
        </a:xfrm>
      </p:grpSpPr>
      <p:sp>
        <p:nvSpPr>
          <p:cNvPr id="230" name="Google Shape;230;p36"/>
          <p:cNvSpPr txBox="1"/>
          <p:nvPr>
            <p:ph type="title"/>
          </p:nvPr>
        </p:nvSpPr>
        <p:spPr>
          <a:xfrm>
            <a:off x="1097280" y="758952"/>
            <a:ext cx="10058400" cy="3566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CA">
                <a:solidFill>
                  <a:srgbClr val="FFFFFF"/>
                </a:solidFill>
              </a:rPr>
              <a:t>Key Learnings for Quality Improvement</a:t>
            </a:r>
            <a:endParaRP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7"/>
          <p:cNvSpPr txBox="1"/>
          <p:nvPr>
            <p:ph type="title"/>
          </p:nvPr>
        </p:nvSpPr>
        <p:spPr>
          <a:xfrm>
            <a:off x="1097280" y="286603"/>
            <a:ext cx="10058400" cy="1450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CA">
                <a:solidFill>
                  <a:srgbClr val="3F3F3F"/>
                </a:solidFill>
              </a:rPr>
              <a:t>Continuing to Learn and Improve</a:t>
            </a:r>
            <a:endParaRPr/>
          </a:p>
        </p:txBody>
      </p:sp>
      <p:grpSp>
        <p:nvGrpSpPr>
          <p:cNvPr id="236" name="Google Shape;236;p37"/>
          <p:cNvGrpSpPr/>
          <p:nvPr/>
        </p:nvGrpSpPr>
        <p:grpSpPr>
          <a:xfrm>
            <a:off x="6520117" y="1860262"/>
            <a:ext cx="5159206" cy="4365198"/>
            <a:chOff x="5475075" y="1189775"/>
            <a:chExt cx="3305700" cy="3273981"/>
          </a:xfrm>
        </p:grpSpPr>
        <p:sp>
          <p:nvSpPr>
            <p:cNvPr id="237" name="Google Shape;237;p37"/>
            <p:cNvSpPr/>
            <p:nvPr/>
          </p:nvSpPr>
          <p:spPr>
            <a:xfrm>
              <a:off x="5475075" y="1189775"/>
              <a:ext cx="3305700" cy="669000"/>
            </a:xfrm>
            <a:prstGeom prst="chevron">
              <a:avLst>
                <a:gd fmla="val 50000" name="adj"/>
              </a:avLst>
            </a:prstGeom>
            <a:solidFill>
              <a:srgbClr val="D8382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CA" sz="2400">
                  <a:solidFill>
                    <a:srgbClr val="FFFFFF"/>
                  </a:solidFill>
                  <a:latin typeface="Roboto"/>
                  <a:ea typeface="Roboto"/>
                  <a:cs typeface="Roboto"/>
                  <a:sym typeface="Roboto"/>
                </a:rPr>
                <a:t>Testing</a:t>
              </a:r>
              <a:endParaRPr sz="2400">
                <a:solidFill>
                  <a:srgbClr val="FFFFFF"/>
                </a:solidFill>
                <a:latin typeface="Roboto"/>
                <a:ea typeface="Roboto"/>
                <a:cs typeface="Roboto"/>
                <a:sym typeface="Roboto"/>
              </a:endParaRPr>
            </a:p>
          </p:txBody>
        </p:sp>
        <p:sp>
          <p:nvSpPr>
            <p:cNvPr id="238" name="Google Shape;238;p37"/>
            <p:cNvSpPr txBox="1"/>
            <p:nvPr/>
          </p:nvSpPr>
          <p:spPr>
            <a:xfrm>
              <a:off x="5747029" y="1848056"/>
              <a:ext cx="27618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98181"/>
                </a:lnSpc>
                <a:spcBef>
                  <a:spcPts val="500"/>
                </a:spcBef>
                <a:spcAft>
                  <a:spcPts val="0"/>
                </a:spcAft>
                <a:buClr>
                  <a:srgbClr val="000000"/>
                </a:buClr>
                <a:buSzPts val="1100"/>
                <a:buFont typeface="Arial"/>
                <a:buNone/>
              </a:pPr>
              <a:r>
                <a:rPr lang="en-CA" sz="2400">
                  <a:solidFill>
                    <a:schemeClr val="dk1"/>
                  </a:solidFill>
                  <a:latin typeface="Calibri"/>
                  <a:ea typeface="Calibri"/>
                  <a:cs typeface="Calibri"/>
                  <a:sym typeface="Calibri"/>
                </a:rPr>
                <a:t>• Continued feedback through… </a:t>
              </a:r>
              <a:endParaRPr sz="2400">
                <a:solidFill>
                  <a:schemeClr val="dk1"/>
                </a:solidFill>
                <a:latin typeface="Calibri"/>
                <a:ea typeface="Calibri"/>
                <a:cs typeface="Calibri"/>
                <a:sym typeface="Calibri"/>
              </a:endParaRPr>
            </a:p>
            <a:p>
              <a:pPr indent="0" lvl="0" marL="0" rtl="0" algn="l">
                <a:lnSpc>
                  <a:spcPct val="98181"/>
                </a:lnSpc>
                <a:spcBef>
                  <a:spcPts val="500"/>
                </a:spcBef>
                <a:spcAft>
                  <a:spcPts val="0"/>
                </a:spcAft>
                <a:buClr>
                  <a:schemeClr val="dk1"/>
                </a:buClr>
                <a:buSzPts val="1100"/>
                <a:buFont typeface="Arial"/>
                <a:buNone/>
              </a:pPr>
              <a:r>
                <a:rPr lang="en-CA" sz="2400">
                  <a:solidFill>
                    <a:schemeClr val="dk1"/>
                  </a:solidFill>
                  <a:latin typeface="Calibri"/>
                  <a:ea typeface="Calibri"/>
                  <a:cs typeface="Calibri"/>
                  <a:sym typeface="Calibri"/>
                </a:rPr>
                <a:t>formal </a:t>
              </a:r>
              <a:r>
                <a:rPr b="1" i="1" lang="en-CA" sz="2400">
                  <a:solidFill>
                    <a:schemeClr val="dk1"/>
                  </a:solidFill>
                  <a:latin typeface="Calibri"/>
                  <a:ea typeface="Calibri"/>
                  <a:cs typeface="Calibri"/>
                  <a:sym typeface="Calibri"/>
                </a:rPr>
                <a:t>and</a:t>
              </a:r>
              <a:r>
                <a:rPr lang="en-CA" sz="2400">
                  <a:solidFill>
                    <a:schemeClr val="dk1"/>
                  </a:solidFill>
                  <a:latin typeface="Calibri"/>
                  <a:ea typeface="Calibri"/>
                  <a:cs typeface="Calibri"/>
                  <a:sym typeface="Calibri"/>
                </a:rPr>
                <a:t> informal</a:t>
              </a:r>
              <a:endParaRPr sz="2400">
                <a:solidFill>
                  <a:schemeClr val="dk1"/>
                </a:solidFill>
                <a:latin typeface="Calibri"/>
                <a:ea typeface="Calibri"/>
                <a:cs typeface="Calibri"/>
                <a:sym typeface="Calibri"/>
              </a:endParaRPr>
            </a:p>
            <a:p>
              <a:pPr indent="0" lvl="0" marL="0" rtl="0" algn="l">
                <a:lnSpc>
                  <a:spcPct val="98181"/>
                </a:lnSpc>
                <a:spcBef>
                  <a:spcPts val="500"/>
                </a:spcBef>
                <a:spcAft>
                  <a:spcPts val="0"/>
                </a:spcAft>
                <a:buNone/>
              </a:pPr>
              <a:r>
                <a:rPr lang="en-CA" sz="2400">
                  <a:solidFill>
                    <a:schemeClr val="dk1"/>
                  </a:solidFill>
                  <a:latin typeface="Calibri"/>
                  <a:ea typeface="Calibri"/>
                  <a:cs typeface="Calibri"/>
                  <a:sym typeface="Calibri"/>
                </a:rPr>
                <a:t>avenues</a:t>
              </a:r>
              <a:r>
                <a:rPr lang="en-CA" sz="2400">
                  <a:solidFill>
                    <a:schemeClr val="dk1"/>
                  </a:solidFill>
                </a:rPr>
                <a:t>    </a:t>
              </a:r>
              <a:endParaRPr sz="2400">
                <a:solidFill>
                  <a:schemeClr val="dk1"/>
                </a:solidFill>
              </a:endParaRPr>
            </a:p>
            <a:p>
              <a:pPr indent="0" lvl="0" marL="0" rtl="0" algn="l">
                <a:lnSpc>
                  <a:spcPct val="98181"/>
                </a:lnSpc>
                <a:spcBef>
                  <a:spcPts val="500"/>
                </a:spcBef>
                <a:spcAft>
                  <a:spcPts val="0"/>
                </a:spcAft>
                <a:buNone/>
              </a:pPr>
              <a:r>
                <a:t/>
              </a:r>
              <a:endParaRPr sz="800">
                <a:solidFill>
                  <a:schemeClr val="dk1"/>
                </a:solidFill>
              </a:endParaRPr>
            </a:p>
            <a:p>
              <a:pPr indent="0" lvl="0" marL="0" rtl="0" algn="l">
                <a:lnSpc>
                  <a:spcPct val="98181"/>
                </a:lnSpc>
                <a:spcBef>
                  <a:spcPts val="500"/>
                </a:spcBef>
                <a:spcAft>
                  <a:spcPts val="0"/>
                </a:spcAft>
                <a:buClr>
                  <a:schemeClr val="dk1"/>
                </a:buClr>
                <a:buSzPts val="1100"/>
                <a:buFont typeface="Arial"/>
                <a:buNone/>
              </a:pPr>
              <a:r>
                <a:rPr lang="en-CA" sz="2400">
                  <a:solidFill>
                    <a:schemeClr val="dk1"/>
                  </a:solidFill>
                  <a:latin typeface="Calibri"/>
                  <a:ea typeface="Calibri"/>
                  <a:cs typeface="Calibri"/>
                  <a:sym typeface="Calibri"/>
                </a:rPr>
                <a:t>• Conversations with </a:t>
              </a:r>
              <a:r>
                <a:rPr i="1" lang="en-CA" sz="2400">
                  <a:solidFill>
                    <a:schemeClr val="dk1"/>
                  </a:solidFill>
                  <a:latin typeface="Calibri"/>
                  <a:ea typeface="Calibri"/>
                  <a:cs typeface="Calibri"/>
                  <a:sym typeface="Calibri"/>
                </a:rPr>
                <a:t>all </a:t>
              </a:r>
              <a:r>
                <a:rPr lang="en-CA" sz="2400">
                  <a:solidFill>
                    <a:schemeClr val="dk1"/>
                  </a:solidFill>
                  <a:latin typeface="Calibri"/>
                  <a:ea typeface="Calibri"/>
                  <a:cs typeface="Calibri"/>
                  <a:sym typeface="Calibri"/>
                </a:rPr>
                <a:t>stakeholders: volunteers (peer reviewers), applicants</a:t>
              </a:r>
              <a:endParaRPr sz="2400">
                <a:solidFill>
                  <a:schemeClr val="dk1"/>
                </a:solidFill>
                <a:latin typeface="Calibri"/>
                <a:ea typeface="Calibri"/>
                <a:cs typeface="Calibri"/>
                <a:sym typeface="Calibri"/>
              </a:endParaRPr>
            </a:p>
            <a:p>
              <a:pPr indent="0" lvl="0" marL="0" rtl="0" algn="l">
                <a:lnSpc>
                  <a:spcPct val="98181"/>
                </a:lnSpc>
                <a:spcBef>
                  <a:spcPts val="500"/>
                </a:spcBef>
                <a:spcAft>
                  <a:spcPts val="0"/>
                </a:spcAft>
                <a:buClr>
                  <a:schemeClr val="dk1"/>
                </a:buClr>
                <a:buSzPts val="1100"/>
                <a:buFont typeface="Arial"/>
                <a:buNone/>
              </a:pPr>
              <a:r>
                <a:rPr lang="en-CA" sz="2400">
                  <a:solidFill>
                    <a:schemeClr val="dk1"/>
                  </a:solidFill>
                  <a:latin typeface="Calibri"/>
                  <a:ea typeface="Calibri"/>
                  <a:cs typeface="Calibri"/>
                  <a:sym typeface="Calibri"/>
                </a:rPr>
                <a:t>      </a:t>
              </a:r>
              <a:endParaRPr sz="1600">
                <a:latin typeface="Roboto"/>
                <a:ea typeface="Roboto"/>
                <a:cs typeface="Roboto"/>
                <a:sym typeface="Roboto"/>
              </a:endParaRPr>
            </a:p>
          </p:txBody>
        </p:sp>
      </p:grpSp>
      <p:grpSp>
        <p:nvGrpSpPr>
          <p:cNvPr id="239" name="Google Shape;239;p37"/>
          <p:cNvGrpSpPr/>
          <p:nvPr/>
        </p:nvGrpSpPr>
        <p:grpSpPr>
          <a:xfrm>
            <a:off x="352283" y="1860554"/>
            <a:ext cx="3682392" cy="4643665"/>
            <a:chOff x="0" y="1189989"/>
            <a:chExt cx="3546900" cy="3482836"/>
          </a:xfrm>
        </p:grpSpPr>
        <p:sp>
          <p:nvSpPr>
            <p:cNvPr id="240" name="Google Shape;240;p37"/>
            <p:cNvSpPr/>
            <p:nvPr/>
          </p:nvSpPr>
          <p:spPr>
            <a:xfrm>
              <a:off x="0" y="1189989"/>
              <a:ext cx="3546900" cy="669000"/>
            </a:xfrm>
            <a:prstGeom prst="homePlate">
              <a:avLst>
                <a:gd fmla="val 50000" name="adj"/>
              </a:avLst>
            </a:prstGeom>
            <a:solidFill>
              <a:srgbClr val="802017"/>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CA" sz="2400">
                  <a:solidFill>
                    <a:srgbClr val="FFFFFF"/>
                  </a:solidFill>
                  <a:latin typeface="Roboto"/>
                  <a:ea typeface="Roboto"/>
                  <a:cs typeface="Roboto"/>
                  <a:sym typeface="Roboto"/>
                </a:rPr>
                <a:t>Deliberate Learning</a:t>
              </a:r>
              <a:endParaRPr sz="2400">
                <a:solidFill>
                  <a:srgbClr val="FFFFFF"/>
                </a:solidFill>
                <a:latin typeface="Roboto"/>
                <a:ea typeface="Roboto"/>
                <a:cs typeface="Roboto"/>
                <a:sym typeface="Roboto"/>
              </a:endParaRPr>
            </a:p>
          </p:txBody>
        </p:sp>
        <p:sp>
          <p:nvSpPr>
            <p:cNvPr id="241" name="Google Shape;241;p37"/>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2400">
                <a:latin typeface="Roboto"/>
                <a:ea typeface="Roboto"/>
                <a:cs typeface="Roboto"/>
                <a:sym typeface="Roboto"/>
              </a:endParaRPr>
            </a:p>
          </p:txBody>
        </p:sp>
      </p:grpSp>
      <p:grpSp>
        <p:nvGrpSpPr>
          <p:cNvPr id="242" name="Google Shape;242;p37"/>
          <p:cNvGrpSpPr/>
          <p:nvPr/>
        </p:nvGrpSpPr>
        <p:grpSpPr>
          <a:xfrm>
            <a:off x="3525901" y="1860238"/>
            <a:ext cx="4018739" cy="4502351"/>
            <a:chOff x="2944204" y="1189775"/>
            <a:chExt cx="3305700" cy="3376847"/>
          </a:xfrm>
        </p:grpSpPr>
        <p:sp>
          <p:nvSpPr>
            <p:cNvPr id="243" name="Google Shape;243;p37"/>
            <p:cNvSpPr/>
            <p:nvPr/>
          </p:nvSpPr>
          <p:spPr>
            <a:xfrm>
              <a:off x="2944204" y="1189775"/>
              <a:ext cx="3305700" cy="669000"/>
            </a:xfrm>
            <a:prstGeom prst="chevron">
              <a:avLst>
                <a:gd fmla="val 50000" name="adj"/>
              </a:avLst>
            </a:prstGeom>
            <a:solidFill>
              <a:srgbClr val="B02C2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CA" sz="2400">
                  <a:solidFill>
                    <a:srgbClr val="FFFFFF"/>
                  </a:solidFill>
                  <a:latin typeface="Roboto"/>
                  <a:ea typeface="Roboto"/>
                  <a:cs typeface="Roboto"/>
                  <a:sym typeface="Roboto"/>
                </a:rPr>
                <a:t>Building / Improving</a:t>
              </a:r>
              <a:endParaRPr sz="2400">
                <a:solidFill>
                  <a:srgbClr val="FFFFFF"/>
                </a:solidFill>
                <a:latin typeface="Roboto"/>
                <a:ea typeface="Roboto"/>
                <a:cs typeface="Roboto"/>
                <a:sym typeface="Roboto"/>
              </a:endParaRPr>
            </a:p>
          </p:txBody>
        </p:sp>
        <p:sp>
          <p:nvSpPr>
            <p:cNvPr id="244" name="Google Shape;244;p37"/>
            <p:cNvSpPr txBox="1"/>
            <p:nvPr/>
          </p:nvSpPr>
          <p:spPr>
            <a:xfrm>
              <a:off x="3316922" y="1950922"/>
              <a:ext cx="2236200" cy="2615700"/>
            </a:xfrm>
            <a:prstGeom prst="rect">
              <a:avLst/>
            </a:prstGeom>
            <a:noFill/>
            <a:ln>
              <a:noFill/>
            </a:ln>
          </p:spPr>
          <p:txBody>
            <a:bodyPr anchorCtr="0" anchor="t" bIns="121900" lIns="121900" spcFirstLastPara="1" rIns="121900" wrap="square" tIns="121900">
              <a:noAutofit/>
            </a:bodyPr>
            <a:lstStyle/>
            <a:p>
              <a:pPr indent="0" lvl="0" marL="0" rtl="0" algn="l">
                <a:lnSpc>
                  <a:spcPct val="98181"/>
                </a:lnSpc>
                <a:spcBef>
                  <a:spcPts val="500"/>
                </a:spcBef>
                <a:spcAft>
                  <a:spcPts val="0"/>
                </a:spcAft>
                <a:buClr>
                  <a:schemeClr val="dk1"/>
                </a:buClr>
                <a:buSzPts val="1100"/>
                <a:buFont typeface="Arial"/>
                <a:buNone/>
              </a:pPr>
              <a:r>
                <a:rPr lang="en-CA" sz="2400">
                  <a:solidFill>
                    <a:schemeClr val="dk1"/>
                  </a:solidFill>
                  <a:latin typeface="Calibri"/>
                  <a:ea typeface="Calibri"/>
                  <a:cs typeface="Calibri"/>
                  <a:sym typeface="Calibri"/>
                </a:rPr>
                <a:t>• “Slow down to move fast”</a:t>
              </a:r>
              <a:endParaRPr sz="2400">
                <a:solidFill>
                  <a:schemeClr val="dk1"/>
                </a:solidFill>
                <a:latin typeface="Calibri"/>
                <a:ea typeface="Calibri"/>
                <a:cs typeface="Calibri"/>
                <a:sym typeface="Calibri"/>
              </a:endParaRPr>
            </a:p>
            <a:p>
              <a:pPr indent="0" lvl="0" marL="0" rtl="0" algn="l">
                <a:lnSpc>
                  <a:spcPct val="98181"/>
                </a:lnSpc>
                <a:spcBef>
                  <a:spcPts val="500"/>
                </a:spcBef>
                <a:spcAft>
                  <a:spcPts val="0"/>
                </a:spcAft>
                <a:buClr>
                  <a:schemeClr val="dk1"/>
                </a:buClr>
                <a:buSzPts val="1100"/>
                <a:buFont typeface="Arial"/>
                <a:buNone/>
              </a:pPr>
              <a:r>
                <a:rPr lang="en-CA" sz="2400">
                  <a:solidFill>
                    <a:schemeClr val="dk1"/>
                  </a:solidFill>
                  <a:latin typeface="Calibri"/>
                  <a:ea typeface="Calibri"/>
                  <a:cs typeface="Calibri"/>
                  <a:sym typeface="Calibri"/>
                </a:rPr>
                <a:t>• Learning from fellow CPD providers</a:t>
              </a:r>
              <a:endParaRPr sz="2400">
                <a:solidFill>
                  <a:schemeClr val="dk1"/>
                </a:solidFill>
                <a:latin typeface="Calibri"/>
                <a:ea typeface="Calibri"/>
                <a:cs typeface="Calibri"/>
                <a:sym typeface="Calibri"/>
              </a:endParaRPr>
            </a:p>
          </p:txBody>
        </p:sp>
      </p:grpSp>
      <p:sp>
        <p:nvSpPr>
          <p:cNvPr id="245" name="Google Shape;245;p37"/>
          <p:cNvSpPr txBox="1"/>
          <p:nvPr/>
        </p:nvSpPr>
        <p:spPr>
          <a:xfrm>
            <a:off x="506425" y="2981700"/>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98181"/>
              </a:lnSpc>
              <a:spcBef>
                <a:spcPts val="500"/>
              </a:spcBef>
              <a:spcAft>
                <a:spcPts val="0"/>
              </a:spcAft>
              <a:buNone/>
            </a:pPr>
            <a:r>
              <a:rPr lang="en-CA" sz="2400">
                <a:solidFill>
                  <a:schemeClr val="dk1"/>
                </a:solidFill>
              </a:rPr>
              <a:t>• </a:t>
            </a:r>
            <a:r>
              <a:rPr lang="en-CA" sz="2400">
                <a:solidFill>
                  <a:schemeClr val="dk1"/>
                </a:solidFill>
                <a:latin typeface="Calibri"/>
                <a:ea typeface="Calibri"/>
                <a:cs typeface="Calibri"/>
                <a:sym typeface="Calibri"/>
              </a:rPr>
              <a:t>Self-reflection</a:t>
            </a:r>
            <a:endParaRPr sz="2400">
              <a:solidFill>
                <a:schemeClr val="dk1"/>
              </a:solidFill>
              <a:latin typeface="Calibri"/>
              <a:ea typeface="Calibri"/>
              <a:cs typeface="Calibri"/>
              <a:sym typeface="Calibri"/>
            </a:endParaRPr>
          </a:p>
          <a:p>
            <a:pPr indent="0" lvl="0" marL="0" rtl="0" algn="l">
              <a:lnSpc>
                <a:spcPct val="98181"/>
              </a:lnSpc>
              <a:spcBef>
                <a:spcPts val="500"/>
              </a:spcBef>
              <a:spcAft>
                <a:spcPts val="0"/>
              </a:spcAft>
              <a:buNone/>
            </a:pPr>
            <a:r>
              <a:rPr lang="en-CA" sz="2400">
                <a:solidFill>
                  <a:schemeClr val="dk1"/>
                </a:solidFill>
              </a:rPr>
              <a:t>• </a:t>
            </a:r>
            <a:r>
              <a:rPr lang="en-CA" sz="2400">
                <a:solidFill>
                  <a:schemeClr val="dk1"/>
                </a:solidFill>
                <a:latin typeface="Calibri"/>
                <a:ea typeface="Calibri"/>
                <a:cs typeface="Calibri"/>
                <a:sym typeface="Calibri"/>
              </a:rPr>
              <a:t>Organization-wide</a:t>
            </a:r>
            <a:endParaRPr sz="2400">
              <a:solidFill>
                <a:schemeClr val="dk1"/>
              </a:solidFill>
              <a:latin typeface="Calibri"/>
              <a:ea typeface="Calibri"/>
              <a:cs typeface="Calibri"/>
              <a:sym typeface="Calibri"/>
            </a:endParaRPr>
          </a:p>
          <a:p>
            <a:pPr indent="0" lvl="0" marL="0" rtl="0" algn="l">
              <a:lnSpc>
                <a:spcPct val="98181"/>
              </a:lnSpc>
              <a:spcBef>
                <a:spcPts val="500"/>
              </a:spcBef>
              <a:spcAft>
                <a:spcPts val="0"/>
              </a:spcAft>
              <a:buNone/>
            </a:pPr>
            <a:r>
              <a:rPr lang="en-CA" sz="2400">
                <a:solidFill>
                  <a:schemeClr val="dk1"/>
                </a:solidFill>
                <a:latin typeface="Calibri"/>
                <a:ea typeface="Calibri"/>
                <a:cs typeface="Calibri"/>
                <a:sym typeface="Calibri"/>
              </a:rPr>
              <a:t>   consultation</a:t>
            </a:r>
            <a:endParaRPr sz="2400">
              <a:solidFill>
                <a:schemeClr val="dk1"/>
              </a:solidFill>
              <a:latin typeface="Calibri"/>
              <a:ea typeface="Calibri"/>
              <a:cs typeface="Calibri"/>
              <a:sym typeface="Calibri"/>
            </a:endParaRPr>
          </a:p>
          <a:p>
            <a:pPr indent="0" lvl="0" marL="0" rtl="0" algn="l">
              <a:lnSpc>
                <a:spcPct val="98181"/>
              </a:lnSpc>
              <a:spcBef>
                <a:spcPts val="50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CA"/>
              <a:t>Quality Improvement: </a:t>
            </a:r>
            <a:endParaRPr/>
          </a:p>
          <a:p>
            <a:pPr indent="0" lvl="0" marL="0" rtl="0" algn="l">
              <a:spcBef>
                <a:spcPts val="0"/>
              </a:spcBef>
              <a:spcAft>
                <a:spcPts val="0"/>
              </a:spcAft>
              <a:buNone/>
            </a:pPr>
            <a:r>
              <a:rPr lang="en-CA"/>
              <a:t>Our Key Components</a:t>
            </a:r>
            <a:endParaRPr/>
          </a:p>
        </p:txBody>
      </p:sp>
      <p:pic>
        <p:nvPicPr>
          <p:cNvPr id="251" name="Google Shape;251;p38"/>
          <p:cNvPicPr preferRelativeResize="0"/>
          <p:nvPr/>
        </p:nvPicPr>
        <p:blipFill>
          <a:blip r:embed="rId3">
            <a:alphaModFix/>
          </a:blip>
          <a:stretch>
            <a:fillRect/>
          </a:stretch>
        </p:blipFill>
        <p:spPr>
          <a:xfrm>
            <a:off x="1446985" y="1570678"/>
            <a:ext cx="9298030" cy="481579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55" name="Shape 255"/>
        <p:cNvGrpSpPr/>
        <p:nvPr/>
      </p:nvGrpSpPr>
      <p:grpSpPr>
        <a:xfrm>
          <a:off x="0" y="0"/>
          <a:ext cx="0" cy="0"/>
          <a:chOff x="0" y="0"/>
          <a:chExt cx="0" cy="0"/>
        </a:xfrm>
      </p:grpSpPr>
      <p:sp>
        <p:nvSpPr>
          <p:cNvPr id="256" name="Google Shape;256;p39"/>
          <p:cNvSpPr txBox="1"/>
          <p:nvPr>
            <p:ph type="title"/>
          </p:nvPr>
        </p:nvSpPr>
        <p:spPr>
          <a:xfrm>
            <a:off x="1097280" y="758952"/>
            <a:ext cx="10058400" cy="3566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CA">
                <a:solidFill>
                  <a:srgbClr val="FFFFFF"/>
                </a:solidFill>
              </a:rPr>
              <a:t>Reflection and summation</a:t>
            </a:r>
            <a:endParaRPr>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CA"/>
              <a:t>Reflection Moment</a:t>
            </a:r>
            <a:endParaRPr b="0" i="0" sz="4800" u="none" cap="none" strike="noStrike">
              <a:solidFill>
                <a:srgbClr val="3F3F3F"/>
              </a:solidFill>
              <a:latin typeface="Calibri"/>
              <a:ea typeface="Calibri"/>
              <a:cs typeface="Calibri"/>
              <a:sym typeface="Calibri"/>
            </a:endParaRPr>
          </a:p>
        </p:txBody>
      </p:sp>
      <p:sp>
        <p:nvSpPr>
          <p:cNvPr id="262" name="Google Shape;262;p40"/>
          <p:cNvSpPr txBox="1"/>
          <p:nvPr>
            <p:ph idx="1" type="body"/>
          </p:nvPr>
        </p:nvSpPr>
        <p:spPr>
          <a:xfrm>
            <a:off x="1045621" y="1974900"/>
            <a:ext cx="9830100" cy="4023300"/>
          </a:xfrm>
          <a:prstGeom prst="rect">
            <a:avLst/>
          </a:prstGeom>
          <a:noFill/>
          <a:ln>
            <a:noFill/>
          </a:ln>
        </p:spPr>
        <p:txBody>
          <a:bodyPr anchorCtr="0" anchor="t" bIns="45700" lIns="0" spcFirstLastPara="1" rIns="0" wrap="square" tIns="45700">
            <a:noAutofit/>
          </a:bodyPr>
          <a:lstStyle/>
          <a:p>
            <a:pPr indent="0" lvl="0" marL="91440" marR="0" rtl="0" algn="l">
              <a:lnSpc>
                <a:spcPct val="90000"/>
              </a:lnSpc>
              <a:spcBef>
                <a:spcPts val="0"/>
              </a:spcBef>
              <a:spcAft>
                <a:spcPts val="0"/>
              </a:spcAft>
              <a:buClr>
                <a:schemeClr val="accent1"/>
              </a:buClr>
              <a:buSzPts val="2000"/>
              <a:buFont typeface="Calibri"/>
              <a:buNone/>
            </a:pPr>
            <a:r>
              <a:t/>
            </a:r>
            <a:endParaRPr sz="3000"/>
          </a:p>
          <a:p>
            <a:pPr indent="0" lvl="0" marL="91440" marR="0" rtl="0" algn="l">
              <a:lnSpc>
                <a:spcPct val="90000"/>
              </a:lnSpc>
              <a:spcBef>
                <a:spcPts val="0"/>
              </a:spcBef>
              <a:spcAft>
                <a:spcPts val="0"/>
              </a:spcAft>
              <a:buClr>
                <a:schemeClr val="accent1"/>
              </a:buClr>
              <a:buSzPts val="2000"/>
              <a:buFont typeface="Calibri"/>
              <a:buNone/>
            </a:pPr>
            <a:r>
              <a:rPr lang="en-CA" sz="3000"/>
              <a:t>What is one new idea that you can bring back to your organization?</a:t>
            </a:r>
            <a:endParaRPr sz="3000"/>
          </a:p>
          <a:p>
            <a:pPr indent="0" lvl="0" marL="91440" marR="0" rtl="0" algn="l">
              <a:lnSpc>
                <a:spcPct val="90000"/>
              </a:lnSpc>
              <a:spcBef>
                <a:spcPts val="0"/>
              </a:spcBef>
              <a:spcAft>
                <a:spcPts val="0"/>
              </a:spcAft>
              <a:buClr>
                <a:schemeClr val="accent1"/>
              </a:buClr>
              <a:buSzPts val="2000"/>
              <a:buFont typeface="Calibri"/>
              <a:buNone/>
            </a:pPr>
            <a:r>
              <a:t/>
            </a:r>
            <a:endParaRPr sz="3000"/>
          </a:p>
          <a:p>
            <a:pPr indent="0" lvl="0" marL="91440" marR="0" rtl="0" algn="l">
              <a:lnSpc>
                <a:spcPct val="90000"/>
              </a:lnSpc>
              <a:spcBef>
                <a:spcPts val="0"/>
              </a:spcBef>
              <a:spcAft>
                <a:spcPts val="0"/>
              </a:spcAft>
              <a:buClr>
                <a:schemeClr val="accent1"/>
              </a:buClr>
              <a:buSzPts val="2000"/>
              <a:buFont typeface="Calibri"/>
              <a:buNone/>
            </a:pPr>
            <a:r>
              <a:rPr lang="en-CA" sz="3000"/>
              <a:t>How will you implement it?</a:t>
            </a:r>
            <a:endParaRPr sz="3000"/>
          </a:p>
          <a:p>
            <a:pPr indent="0" lvl="0" marL="91440" marR="0" rtl="0" algn="l">
              <a:lnSpc>
                <a:spcPct val="90000"/>
              </a:lnSpc>
              <a:spcBef>
                <a:spcPts val="0"/>
              </a:spcBef>
              <a:spcAft>
                <a:spcPts val="0"/>
              </a:spcAft>
              <a:buClr>
                <a:schemeClr val="accent1"/>
              </a:buClr>
              <a:buSzPts val="2000"/>
              <a:buFont typeface="Calibri"/>
              <a:buNone/>
            </a:pPr>
            <a:r>
              <a:t/>
            </a:r>
            <a:endParaRPr sz="3000"/>
          </a:p>
          <a:p>
            <a:pPr indent="0" lvl="0" marL="91440" marR="0" rtl="0" algn="l">
              <a:lnSpc>
                <a:spcPct val="90000"/>
              </a:lnSpc>
              <a:spcBef>
                <a:spcPts val="0"/>
              </a:spcBef>
              <a:spcAft>
                <a:spcPts val="0"/>
              </a:spcAft>
              <a:buClr>
                <a:schemeClr val="accent1"/>
              </a:buClr>
              <a:buSzPts val="2000"/>
              <a:buFont typeface="Calibri"/>
              <a:buNone/>
            </a:pPr>
            <a:r>
              <a:rPr lang="en-CA" sz="3000"/>
              <a:t>How will you evaluate it? </a:t>
            </a:r>
            <a:endParaRPr sz="3000">
              <a:solidFill>
                <a:schemeClr val="dk1"/>
              </a:solidFill>
            </a:endParaRPr>
          </a:p>
        </p:txBody>
      </p:sp>
      <p:sp>
        <p:nvSpPr>
          <p:cNvPr id="263" name="Google Shape;263;p40"/>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CA" sz="1200">
                <a:solidFill>
                  <a:schemeClr val="lt1"/>
                </a:solidFill>
                <a:latin typeface="Calibri"/>
                <a:ea typeface="Calibri"/>
                <a:cs typeface="Calibri"/>
                <a:sym typeface="Calibri"/>
              </a:rPr>
              <a:t>Hilton Mississauga/Meadowvale    •    10th National CPD Accreditation Conference    •     October 1-2, 2018</a:t>
            </a:r>
            <a:endParaRPr sz="12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id="268" name="Google Shape;268;p41"/>
          <p:cNvPicPr preferRelativeResize="0"/>
          <p:nvPr/>
        </p:nvPicPr>
        <p:blipFill>
          <a:blip r:embed="rId3">
            <a:alphaModFix/>
          </a:blip>
          <a:stretch>
            <a:fillRect/>
          </a:stretch>
        </p:blipFill>
        <p:spPr>
          <a:xfrm>
            <a:off x="152400" y="718475"/>
            <a:ext cx="11887201" cy="47509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5"/>
          <p:cNvSpPr txBox="1"/>
          <p:nvPr>
            <p:ph type="title"/>
          </p:nvPr>
        </p:nvSpPr>
        <p:spPr>
          <a:xfrm>
            <a:off x="1066805" y="111028"/>
            <a:ext cx="100584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chemeClr val="accent1"/>
              </a:buClr>
              <a:buSzPts val="4800"/>
              <a:buFont typeface="Calibri"/>
              <a:buNone/>
            </a:pPr>
            <a:r>
              <a:rPr b="1" i="0" lang="en-CA" sz="4800" u="none" cap="none" strike="noStrike">
                <a:solidFill>
                  <a:schemeClr val="accent1"/>
                </a:solidFill>
              </a:rPr>
              <a:t>Faculty/Presenter Disclosure</a:t>
            </a:r>
            <a:endParaRPr b="1"/>
          </a:p>
        </p:txBody>
      </p:sp>
      <p:sp>
        <p:nvSpPr>
          <p:cNvPr id="94" name="Google Shape;94;p15"/>
          <p:cNvSpPr txBox="1"/>
          <p:nvPr>
            <p:ph idx="1" type="body"/>
          </p:nvPr>
        </p:nvSpPr>
        <p:spPr>
          <a:xfrm>
            <a:off x="1104300" y="1732100"/>
            <a:ext cx="10058400" cy="4575300"/>
          </a:xfrm>
          <a:prstGeom prst="rect">
            <a:avLst/>
          </a:prstGeom>
          <a:noFill/>
          <a:ln>
            <a:noFill/>
          </a:ln>
        </p:spPr>
        <p:txBody>
          <a:bodyPr anchorCtr="0" anchor="t" bIns="45700" lIns="0" spcFirstLastPara="1" rIns="0" wrap="square" tIns="45700">
            <a:noAutofit/>
          </a:bodyPr>
          <a:lstStyle/>
          <a:p>
            <a:pPr indent="-152400" lvl="0" marL="91440" rtl="0" algn="l">
              <a:spcBef>
                <a:spcPts val="0"/>
              </a:spcBef>
              <a:spcAft>
                <a:spcPts val="0"/>
              </a:spcAft>
              <a:buClr>
                <a:schemeClr val="accent1"/>
              </a:buClr>
              <a:buSzPts val="2400"/>
              <a:buFont typeface="Calibri"/>
              <a:buChar char=" "/>
            </a:pPr>
            <a:r>
              <a:rPr b="1" lang="en-CA"/>
              <a:t>Faculty: </a:t>
            </a:r>
            <a:r>
              <a:rPr lang="en-CA">
                <a:solidFill>
                  <a:schemeClr val="dk1"/>
                </a:solidFill>
              </a:rPr>
              <a:t>Audrey Gottlieb</a:t>
            </a:r>
            <a:endParaRPr/>
          </a:p>
          <a:p>
            <a:pPr indent="-152400" lvl="0" marL="91440" rtl="0" algn="l">
              <a:spcBef>
                <a:spcPts val="0"/>
              </a:spcBef>
              <a:spcAft>
                <a:spcPts val="0"/>
              </a:spcAft>
              <a:buClr>
                <a:schemeClr val="accent1"/>
              </a:buClr>
              <a:buSzPts val="2400"/>
              <a:buFont typeface="Calibri"/>
              <a:buChar char=" "/>
            </a:pPr>
            <a:r>
              <a:rPr b="1" lang="en-CA"/>
              <a:t>Relationships with financial sponsors: </a:t>
            </a:r>
            <a:endParaRPr/>
          </a:p>
          <a:p>
            <a:pPr indent="-182880" lvl="1" marL="384048" rtl="0" algn="l">
              <a:spcBef>
                <a:spcPts val="600"/>
              </a:spcBef>
              <a:spcAft>
                <a:spcPts val="0"/>
              </a:spcAft>
              <a:buClr>
                <a:schemeClr val="accent1"/>
              </a:buClr>
              <a:buSzPts val="2000"/>
              <a:buFont typeface="Arial"/>
              <a:buChar char="•"/>
            </a:pPr>
            <a:r>
              <a:rPr b="1" lang="en-CA"/>
              <a:t>Other: </a:t>
            </a:r>
            <a:r>
              <a:rPr b="1" lang="en-CA" sz="2400"/>
              <a:t>None</a:t>
            </a:r>
            <a:endParaRPr/>
          </a:p>
          <a:p>
            <a:pPr indent="-152400" lvl="0" marL="91440" rtl="0" algn="l">
              <a:spcBef>
                <a:spcPts val="0"/>
              </a:spcBef>
              <a:spcAft>
                <a:spcPts val="0"/>
              </a:spcAft>
              <a:buClr>
                <a:schemeClr val="accent1"/>
              </a:buClr>
              <a:buSzPts val="2400"/>
              <a:buFont typeface="Calibri"/>
              <a:buChar char=" "/>
            </a:pPr>
            <a:r>
              <a:rPr b="1" lang="en-CA"/>
              <a:t>Faculty: </a:t>
            </a:r>
            <a:r>
              <a:rPr lang="en-CA"/>
              <a:t>Paul Hendry</a:t>
            </a:r>
            <a:endParaRPr/>
          </a:p>
          <a:p>
            <a:pPr indent="-152400" lvl="0" marL="91440" rtl="0" algn="l">
              <a:spcBef>
                <a:spcPts val="0"/>
              </a:spcBef>
              <a:spcAft>
                <a:spcPts val="0"/>
              </a:spcAft>
              <a:buClr>
                <a:schemeClr val="accent1"/>
              </a:buClr>
              <a:buSzPts val="2400"/>
              <a:buFont typeface="Calibri"/>
              <a:buChar char=" "/>
            </a:pPr>
            <a:r>
              <a:rPr b="1" lang="en-CA"/>
              <a:t>Relationships with financial sponsors: </a:t>
            </a:r>
            <a:endParaRPr/>
          </a:p>
          <a:p>
            <a:pPr indent="-182880" lvl="1" marL="384048" rtl="0" algn="l">
              <a:spcBef>
                <a:spcPts val="600"/>
              </a:spcBef>
              <a:spcAft>
                <a:spcPts val="0"/>
              </a:spcAft>
              <a:buClr>
                <a:schemeClr val="accent1"/>
              </a:buClr>
              <a:buSzPts val="2000"/>
              <a:buFont typeface="Arial"/>
              <a:buChar char="•"/>
            </a:pPr>
            <a:r>
              <a:rPr b="1" lang="en-CA"/>
              <a:t>Other: </a:t>
            </a:r>
            <a:r>
              <a:rPr lang="en-CA"/>
              <a:t>CPSO Council, Bruyère Hospital Board member</a:t>
            </a:r>
            <a:endParaRPr/>
          </a:p>
          <a:p>
            <a:pPr indent="-152400" lvl="0" marL="91440" rtl="0" algn="l">
              <a:spcBef>
                <a:spcPts val="0"/>
              </a:spcBef>
              <a:spcAft>
                <a:spcPts val="0"/>
              </a:spcAft>
              <a:buClr>
                <a:schemeClr val="accent1"/>
              </a:buClr>
              <a:buSzPts val="2400"/>
              <a:buFont typeface="Calibri"/>
              <a:buChar char=" "/>
            </a:pPr>
            <a:r>
              <a:rPr b="1" lang="en-CA"/>
              <a:t>Faculty: </a:t>
            </a:r>
            <a:r>
              <a:rPr lang="en-CA">
                <a:solidFill>
                  <a:schemeClr val="dk1"/>
                </a:solidFill>
              </a:rPr>
              <a:t>Bob Parson</a:t>
            </a:r>
            <a:endParaRPr b="1"/>
          </a:p>
          <a:p>
            <a:pPr indent="-152400" lvl="0" marL="91440" rtl="0" algn="l">
              <a:spcBef>
                <a:spcPts val="0"/>
              </a:spcBef>
              <a:spcAft>
                <a:spcPts val="0"/>
              </a:spcAft>
              <a:buClr>
                <a:schemeClr val="accent1"/>
              </a:buClr>
              <a:buSzPts val="2400"/>
              <a:buFont typeface="Calibri"/>
              <a:buChar char=" "/>
            </a:pPr>
            <a:r>
              <a:rPr b="1" lang="en-CA"/>
              <a:t>Relationships with financial sponsors: </a:t>
            </a:r>
            <a:endParaRPr/>
          </a:p>
          <a:p>
            <a:pPr indent="-182880" lvl="1" marL="384048" rtl="0" algn="l">
              <a:spcBef>
                <a:spcPts val="600"/>
              </a:spcBef>
              <a:spcAft>
                <a:spcPts val="0"/>
              </a:spcAft>
              <a:buClr>
                <a:schemeClr val="accent1"/>
              </a:buClr>
              <a:buSzPts val="2000"/>
              <a:buFont typeface="Arial"/>
              <a:buChar char="•"/>
            </a:pPr>
            <a:r>
              <a:rPr b="1" lang="en-CA"/>
              <a:t>Other: </a:t>
            </a:r>
            <a:r>
              <a:rPr lang="en-CA"/>
              <a:t>None</a:t>
            </a:r>
            <a:endParaRPr/>
          </a:p>
          <a:p>
            <a:pPr indent="-152400" lvl="0" marL="91440" rtl="0" algn="l">
              <a:spcBef>
                <a:spcPts val="0"/>
              </a:spcBef>
              <a:spcAft>
                <a:spcPts val="0"/>
              </a:spcAft>
              <a:buClr>
                <a:schemeClr val="accent1"/>
              </a:buClr>
              <a:buSzPts val="2400"/>
              <a:buFont typeface="Calibri"/>
              <a:buChar char=" "/>
            </a:pPr>
            <a:r>
              <a:rPr b="1" lang="en-CA"/>
              <a:t>Faculty: </a:t>
            </a:r>
            <a:r>
              <a:rPr lang="en-CA">
                <a:solidFill>
                  <a:schemeClr val="dk1"/>
                </a:solidFill>
              </a:rPr>
              <a:t>Mohammad Salhia</a:t>
            </a:r>
            <a:endParaRPr b="1"/>
          </a:p>
          <a:p>
            <a:pPr indent="-152400" lvl="0" marL="91440" rtl="0" algn="l">
              <a:spcBef>
                <a:spcPts val="0"/>
              </a:spcBef>
              <a:spcAft>
                <a:spcPts val="0"/>
              </a:spcAft>
              <a:buClr>
                <a:schemeClr val="accent1"/>
              </a:buClr>
              <a:buSzPts val="2400"/>
              <a:buFont typeface="Calibri"/>
              <a:buChar char=" "/>
            </a:pPr>
            <a:r>
              <a:rPr b="1" lang="en-CA"/>
              <a:t>Relationships with financial sponsors: </a:t>
            </a:r>
            <a:endParaRPr/>
          </a:p>
          <a:p>
            <a:pPr indent="-182880" lvl="1" marL="384048" rtl="0" algn="l">
              <a:spcBef>
                <a:spcPts val="600"/>
              </a:spcBef>
              <a:spcAft>
                <a:spcPts val="0"/>
              </a:spcAft>
              <a:buClr>
                <a:schemeClr val="accent1"/>
              </a:buClr>
              <a:buSzPts val="2000"/>
              <a:buFont typeface="Arial"/>
              <a:buChar char="•"/>
            </a:pPr>
            <a:r>
              <a:rPr b="1" lang="en-CA"/>
              <a:t>Other: </a:t>
            </a:r>
            <a:r>
              <a:rPr b="1" lang="en-CA" sz="2400"/>
              <a:t>None</a:t>
            </a:r>
            <a:endParaRPr/>
          </a:p>
          <a:p>
            <a:pPr indent="0" lvl="0" marL="0" marR="0" rtl="0" algn="l">
              <a:lnSpc>
                <a:spcPct val="90000"/>
              </a:lnSpc>
              <a:spcBef>
                <a:spcPts val="600"/>
              </a:spcBef>
              <a:spcAft>
                <a:spcPts val="0"/>
              </a:spcAft>
              <a:buNone/>
            </a:pPr>
            <a:r>
              <a:t/>
            </a:r>
            <a:endParaRPr/>
          </a:p>
        </p:txBody>
      </p:sp>
      <p:sp>
        <p:nvSpPr>
          <p:cNvPr id="95" name="Google Shape;95;p15"/>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CA" sz="1200">
                <a:solidFill>
                  <a:schemeClr val="lt1"/>
                </a:solidFill>
                <a:latin typeface="Calibri"/>
                <a:ea typeface="Calibri"/>
                <a:cs typeface="Calibri"/>
                <a:sym typeface="Calibri"/>
              </a:rPr>
              <a:t>Hilton Mississauga/Meadowvale    •    10th National CPD Accreditation Conference    •     October 1-2, 2018</a:t>
            </a:r>
            <a:endParaRPr sz="12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2"/>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CA"/>
              <a:t>Thank you!</a:t>
            </a:r>
            <a:endParaRPr/>
          </a:p>
        </p:txBody>
      </p:sp>
      <p:sp>
        <p:nvSpPr>
          <p:cNvPr id="274" name="Google Shape;274;p42"/>
          <p:cNvSpPr txBox="1"/>
          <p:nvPr>
            <p:ph idx="1" type="body"/>
          </p:nvPr>
        </p:nvSpPr>
        <p:spPr>
          <a:xfrm>
            <a:off x="1774475" y="2233950"/>
            <a:ext cx="8022900" cy="2390100"/>
          </a:xfrm>
          <a:prstGeom prst="rect">
            <a:avLst/>
          </a:prstGeom>
        </p:spPr>
        <p:txBody>
          <a:bodyPr anchorCtr="0" anchor="t" bIns="45700" lIns="0" spcFirstLastPara="1" rIns="0" wrap="square" tIns="45700">
            <a:noAutofit/>
          </a:bodyPr>
          <a:lstStyle/>
          <a:p>
            <a:pPr indent="0" lvl="0" marL="0" rtl="0" algn="l">
              <a:lnSpc>
                <a:spcPct val="100000"/>
              </a:lnSpc>
              <a:spcBef>
                <a:spcPts val="0"/>
              </a:spcBef>
              <a:spcAft>
                <a:spcPts val="0"/>
              </a:spcAft>
              <a:buClr>
                <a:schemeClr val="dk1"/>
              </a:buClr>
              <a:buFont typeface="Arial"/>
              <a:buNone/>
            </a:pPr>
            <a:r>
              <a:rPr lang="en-CA" sz="3200">
                <a:solidFill>
                  <a:schemeClr val="dk1"/>
                </a:solidFill>
              </a:rPr>
              <a:t>Audrey Gottlieb, Dr. Paul Hendry, Bob Parson and Mohammad Salhia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id="279" name="Google Shape;279;p43"/>
          <p:cNvPicPr preferRelativeResize="0"/>
          <p:nvPr/>
        </p:nvPicPr>
        <p:blipFill>
          <a:blip r:embed="rId3">
            <a:alphaModFix/>
          </a:blip>
          <a:stretch>
            <a:fillRect/>
          </a:stretch>
        </p:blipFill>
        <p:spPr>
          <a:xfrm>
            <a:off x="152400" y="838200"/>
            <a:ext cx="11887202" cy="46722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6"/>
          <p:cNvSpPr txBox="1"/>
          <p:nvPr>
            <p:ph type="title"/>
          </p:nvPr>
        </p:nvSpPr>
        <p:spPr>
          <a:xfrm>
            <a:off x="1128280" y="327903"/>
            <a:ext cx="100584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900"/>
              <a:buFont typeface="Calibri"/>
              <a:buNone/>
            </a:pPr>
            <a:br>
              <a:rPr b="0" i="0" lang="en-CA" sz="900" u="none" cap="none" strike="noStrike">
                <a:solidFill>
                  <a:srgbClr val="3F3F3F"/>
                </a:solidFill>
                <a:latin typeface="Calibri"/>
                <a:ea typeface="Calibri"/>
                <a:cs typeface="Calibri"/>
                <a:sym typeface="Calibri"/>
              </a:rPr>
            </a:br>
            <a:r>
              <a:rPr b="1" i="0" lang="en-CA" sz="4000" u="none" cap="none" strike="noStrike">
                <a:solidFill>
                  <a:schemeClr val="accent1"/>
                </a:solidFill>
              </a:rPr>
              <a:t>D</a:t>
            </a:r>
            <a:r>
              <a:rPr b="1" i="0" lang="en-CA" sz="4000" u="none" cap="none" strike="noStrike">
                <a:solidFill>
                  <a:schemeClr val="accent1"/>
                </a:solidFill>
              </a:rPr>
              <a:t>isclosure of Commercial Support for this Project</a:t>
            </a:r>
            <a:endParaRPr b="1" i="0" sz="4000" u="none" cap="none" strike="noStrike">
              <a:solidFill>
                <a:schemeClr val="accent1"/>
              </a:solidFill>
            </a:endParaRPr>
          </a:p>
        </p:txBody>
      </p:sp>
      <p:sp>
        <p:nvSpPr>
          <p:cNvPr id="101" name="Google Shape;101;p16"/>
          <p:cNvSpPr/>
          <p:nvPr/>
        </p:nvSpPr>
        <p:spPr>
          <a:xfrm>
            <a:off x="838200" y="2178600"/>
            <a:ext cx="10508700" cy="3181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3200">
                <a:solidFill>
                  <a:schemeClr val="dk1"/>
                </a:solidFill>
                <a:latin typeface="Calibri"/>
                <a:ea typeface="Calibri"/>
                <a:cs typeface="Calibri"/>
                <a:sym typeface="Calibri"/>
              </a:rPr>
              <a:t>Audrey Gottlieb, Dr. Paul Hendry, Bob Parson, Mohammad Salhia have received NO COMMERCIAL financial support.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CA" sz="3200">
                <a:solidFill>
                  <a:schemeClr val="dk1"/>
                </a:solidFill>
                <a:latin typeface="Calibri"/>
                <a:ea typeface="Calibri"/>
                <a:cs typeface="Calibri"/>
                <a:sym typeface="Calibri"/>
              </a:rPr>
              <a:t>Audrey Gottlieb, Dr. Paul Hendry, Bob Parson, Mohammad Salhia</a:t>
            </a:r>
            <a:r>
              <a:rPr lang="en-CA" sz="3200">
                <a:solidFill>
                  <a:schemeClr val="dk1"/>
                </a:solidFill>
                <a:latin typeface="Calibri"/>
                <a:ea typeface="Calibri"/>
                <a:cs typeface="Calibri"/>
                <a:sym typeface="Calibri"/>
              </a:rPr>
              <a:t> have received NO COMMERCIAL in-kind support.</a:t>
            </a:r>
            <a:endParaRPr sz="3200">
              <a:solidFill>
                <a:srgbClr val="FF0000"/>
              </a:solidFill>
              <a:latin typeface="Calibri"/>
              <a:ea typeface="Calibri"/>
              <a:cs typeface="Calibri"/>
              <a:sym typeface="Calibri"/>
            </a:endParaRPr>
          </a:p>
          <a:p>
            <a:pPr indent="0" lvl="0" marL="0" marR="0" rtl="0" algn="l">
              <a:spcBef>
                <a:spcPts val="0"/>
              </a:spcBef>
              <a:spcAft>
                <a:spcPts val="0"/>
              </a:spcAft>
              <a:buNone/>
            </a:pPr>
            <a:r>
              <a:t/>
            </a:r>
            <a:endParaRPr i="1"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1" i="0" lang="en-CA" sz="6000" u="none" cap="none" strike="noStrike">
                <a:solidFill>
                  <a:schemeClr val="accent1"/>
                </a:solidFill>
              </a:rPr>
              <a:t>Learning Objectives: </a:t>
            </a:r>
            <a:endParaRPr b="1" i="0" sz="6000" u="none" cap="none" strike="noStrike">
              <a:solidFill>
                <a:schemeClr val="accent1"/>
              </a:solidFill>
            </a:endParaRPr>
          </a:p>
        </p:txBody>
      </p:sp>
      <p:sp>
        <p:nvSpPr>
          <p:cNvPr id="107" name="Google Shape;107;p17"/>
          <p:cNvSpPr txBox="1"/>
          <p:nvPr>
            <p:ph idx="1" type="body"/>
          </p:nvPr>
        </p:nvSpPr>
        <p:spPr>
          <a:xfrm>
            <a:off x="1097278" y="1845734"/>
            <a:ext cx="8142515" cy="4023360"/>
          </a:xfrm>
          <a:prstGeom prst="rect">
            <a:avLst/>
          </a:prstGeom>
          <a:noFill/>
          <a:ln>
            <a:noFill/>
          </a:ln>
        </p:spPr>
        <p:txBody>
          <a:bodyPr anchorCtr="0" anchor="t" bIns="45700" lIns="0" spcFirstLastPara="1" rIns="0" wrap="square" tIns="45700">
            <a:noAutofit/>
          </a:bodyPr>
          <a:lstStyle/>
          <a:p>
            <a:pPr indent="-177800" lvl="0" marL="91440" marR="0" rtl="0" algn="l">
              <a:lnSpc>
                <a:spcPct val="80000"/>
              </a:lnSpc>
              <a:spcBef>
                <a:spcPts val="0"/>
              </a:spcBef>
              <a:spcAft>
                <a:spcPts val="0"/>
              </a:spcAft>
              <a:buClr>
                <a:schemeClr val="accent1"/>
              </a:buClr>
              <a:buSzPts val="2800"/>
              <a:buFont typeface="Calibri"/>
              <a:buChar char=" "/>
            </a:pPr>
            <a:r>
              <a:rPr b="0" i="1" lang="en-CA" sz="2800" u="none" cap="none" strike="noStrike">
                <a:solidFill>
                  <a:srgbClr val="3F3F3F"/>
                </a:solidFill>
                <a:latin typeface="Calibri"/>
                <a:ea typeface="Calibri"/>
                <a:cs typeface="Calibri"/>
                <a:sym typeface="Calibri"/>
              </a:rPr>
              <a:t>By the end of this session, participants will be able to:</a:t>
            </a:r>
            <a:endParaRPr i="1"/>
          </a:p>
          <a:p>
            <a:pPr indent="-177800" lvl="0" marL="91440" marR="0" rtl="0" algn="l">
              <a:lnSpc>
                <a:spcPct val="80000"/>
              </a:lnSpc>
              <a:spcBef>
                <a:spcPts val="1400"/>
              </a:spcBef>
              <a:spcAft>
                <a:spcPts val="0"/>
              </a:spcAft>
              <a:buClr>
                <a:schemeClr val="accent1"/>
              </a:buClr>
              <a:buSzPts val="2800"/>
              <a:buFont typeface="Calibri"/>
              <a:buChar char=" "/>
            </a:pPr>
            <a:r>
              <a:rPr b="0" i="0" lang="en-CA" sz="2800" u="none" cap="none" strike="noStrike">
                <a:solidFill>
                  <a:srgbClr val="3F3F3F"/>
                </a:solidFill>
                <a:latin typeface="Calibri"/>
                <a:ea typeface="Calibri"/>
                <a:cs typeface="Calibri"/>
                <a:sym typeface="Calibri"/>
              </a:rPr>
              <a:t>1.   </a:t>
            </a:r>
            <a:r>
              <a:rPr lang="en-CA" sz="2800"/>
              <a:t>Identify new </a:t>
            </a:r>
            <a:r>
              <a:rPr b="0" i="0" lang="en-CA" sz="2800" u="none" cap="none" strike="noStrike">
                <a:solidFill>
                  <a:srgbClr val="3F3F3F"/>
                </a:solidFill>
                <a:latin typeface="Calibri"/>
                <a:ea typeface="Calibri"/>
                <a:cs typeface="Calibri"/>
                <a:sym typeface="Calibri"/>
              </a:rPr>
              <a:t>strategies for evaluat</a:t>
            </a:r>
            <a:r>
              <a:rPr lang="en-CA" sz="2800"/>
              <a:t>ion of </a:t>
            </a:r>
            <a:r>
              <a:rPr b="0" i="0" lang="en-CA" sz="2800" u="none" cap="none" strike="noStrike">
                <a:solidFill>
                  <a:srgbClr val="3F3F3F"/>
                </a:solidFill>
                <a:latin typeface="Calibri"/>
                <a:ea typeface="Calibri"/>
                <a:cs typeface="Calibri"/>
                <a:sym typeface="Calibri"/>
              </a:rPr>
              <a:t>their overall CPD program.</a:t>
            </a:r>
            <a:endParaRPr/>
          </a:p>
          <a:p>
            <a:pPr indent="-177800" lvl="0" marL="91440" marR="0" rtl="0" algn="l">
              <a:lnSpc>
                <a:spcPct val="80000"/>
              </a:lnSpc>
              <a:spcBef>
                <a:spcPts val="1400"/>
              </a:spcBef>
              <a:spcAft>
                <a:spcPts val="0"/>
              </a:spcAft>
              <a:buClr>
                <a:schemeClr val="accent1"/>
              </a:buClr>
              <a:buSzPts val="2800"/>
              <a:buFont typeface="Calibri"/>
              <a:buChar char=" "/>
            </a:pPr>
            <a:r>
              <a:rPr b="0" i="0" lang="en-CA" sz="2800" u="none" cap="none" strike="noStrike">
                <a:solidFill>
                  <a:srgbClr val="3F3F3F"/>
                </a:solidFill>
                <a:latin typeface="Calibri"/>
                <a:ea typeface="Calibri"/>
                <a:cs typeface="Calibri"/>
                <a:sym typeface="Calibri"/>
              </a:rPr>
              <a:t>2.   Discuss approaches on how to engage planning committees and presenters.</a:t>
            </a:r>
            <a:endParaRPr/>
          </a:p>
          <a:p>
            <a:pPr indent="-177800" lvl="0" marL="91440" marR="0" rtl="0" algn="l">
              <a:lnSpc>
                <a:spcPct val="80000"/>
              </a:lnSpc>
              <a:spcBef>
                <a:spcPts val="1400"/>
              </a:spcBef>
              <a:spcAft>
                <a:spcPts val="0"/>
              </a:spcAft>
              <a:buClr>
                <a:schemeClr val="accent1"/>
              </a:buClr>
              <a:buSzPts val="2800"/>
              <a:buFont typeface="Calibri"/>
              <a:buChar char=" "/>
            </a:pPr>
            <a:r>
              <a:rPr b="0" i="0" lang="en-CA" sz="2800" u="none" cap="none" strike="noStrike">
                <a:solidFill>
                  <a:srgbClr val="3F3F3F"/>
                </a:solidFill>
                <a:latin typeface="Calibri"/>
                <a:ea typeface="Calibri"/>
                <a:cs typeface="Calibri"/>
                <a:sym typeface="Calibri"/>
              </a:rPr>
              <a:t>3.   Incorporate one new idea to improve their CPD program.</a:t>
            </a:r>
            <a:endParaRPr/>
          </a:p>
          <a:p>
            <a:pPr indent="-127000" lvl="0" marL="91440" marR="0" rtl="0" algn="l">
              <a:lnSpc>
                <a:spcPct val="80000"/>
              </a:lnSpc>
              <a:spcBef>
                <a:spcPts val="1400"/>
              </a:spcBef>
              <a:spcAft>
                <a:spcPts val="0"/>
              </a:spcAft>
              <a:buClr>
                <a:schemeClr val="accent1"/>
              </a:buClr>
              <a:buSzPts val="2000"/>
              <a:buFont typeface="Calibri"/>
              <a:buChar char=" "/>
            </a:pPr>
            <a:br>
              <a:rPr b="0" i="0" lang="en-CA" sz="2000" u="none" cap="none" strike="noStrike">
                <a:solidFill>
                  <a:srgbClr val="3F3F3F"/>
                </a:solidFill>
                <a:latin typeface="Calibri"/>
                <a:ea typeface="Calibri"/>
                <a:cs typeface="Calibri"/>
                <a:sym typeface="Calibri"/>
              </a:rPr>
            </a:br>
            <a:endParaRPr b="0" i="0" sz="2000" u="none" cap="none" strike="noStrike">
              <a:solidFill>
                <a:srgbClr val="3F3F3F"/>
              </a:solidFill>
              <a:latin typeface="Calibri"/>
              <a:ea typeface="Calibri"/>
              <a:cs typeface="Calibri"/>
              <a:sym typeface="Calibri"/>
            </a:endParaRPr>
          </a:p>
        </p:txBody>
      </p:sp>
      <p:sp>
        <p:nvSpPr>
          <p:cNvPr id="108" name="Google Shape;108;p17"/>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CA" sz="1200">
                <a:solidFill>
                  <a:schemeClr val="lt1"/>
                </a:solidFill>
                <a:latin typeface="Calibri"/>
                <a:ea typeface="Calibri"/>
                <a:cs typeface="Calibri"/>
                <a:sym typeface="Calibri"/>
              </a:rPr>
              <a:t>Hilton Mississauga/Meadowvale    •    10th National CPD Accreditation Conference    •     October 1-2, 2018</a:t>
            </a:r>
            <a:endParaRPr sz="12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1" lang="en-CA" sz="6000">
                <a:solidFill>
                  <a:schemeClr val="accent1"/>
                </a:solidFill>
              </a:rPr>
              <a:t>Quality Improvement and CPD</a:t>
            </a:r>
            <a:endParaRPr b="1" i="0" sz="6000" u="none" cap="none" strike="noStrike">
              <a:solidFill>
                <a:schemeClr val="accent1"/>
              </a:solidFill>
            </a:endParaRPr>
          </a:p>
        </p:txBody>
      </p:sp>
      <p:sp>
        <p:nvSpPr>
          <p:cNvPr id="114" name="Google Shape;114;p18"/>
          <p:cNvSpPr txBox="1"/>
          <p:nvPr>
            <p:ph idx="1" type="body"/>
          </p:nvPr>
        </p:nvSpPr>
        <p:spPr>
          <a:xfrm>
            <a:off x="1097275" y="1845727"/>
            <a:ext cx="4937700" cy="3266700"/>
          </a:xfrm>
          <a:prstGeom prst="rect">
            <a:avLst/>
          </a:prstGeom>
          <a:noFill/>
          <a:ln>
            <a:noFill/>
          </a:ln>
        </p:spPr>
        <p:txBody>
          <a:bodyPr anchorCtr="0" anchor="t" bIns="45700" lIns="0" spcFirstLastPara="1" rIns="0" wrap="square" tIns="45700">
            <a:noAutofit/>
          </a:bodyPr>
          <a:lstStyle/>
          <a:p>
            <a:pPr indent="0" lvl="0" marL="91440" marR="0" rtl="0" algn="l">
              <a:lnSpc>
                <a:spcPct val="90000"/>
              </a:lnSpc>
              <a:spcBef>
                <a:spcPts val="0"/>
              </a:spcBef>
              <a:spcAft>
                <a:spcPts val="0"/>
              </a:spcAft>
              <a:buClr>
                <a:schemeClr val="accent1"/>
              </a:buClr>
              <a:buSzPts val="2000"/>
              <a:buFont typeface="Calibri"/>
              <a:buNone/>
            </a:pPr>
            <a:r>
              <a:rPr lang="en-CA" sz="3000"/>
              <a:t>“</a:t>
            </a:r>
            <a:r>
              <a:rPr i="1" lang="en-CA" sz="3000"/>
              <a:t>A systematic approach to making changes that lead to better outcomes, stronger system performance and enhanced professional development</a:t>
            </a:r>
            <a:r>
              <a:rPr lang="en-CA" sz="3000"/>
              <a:t>”</a:t>
            </a:r>
            <a:endParaRPr b="0" i="0" sz="3000" u="none" cap="none" strike="noStrike">
              <a:solidFill>
                <a:srgbClr val="3F3F3F"/>
              </a:solidFill>
              <a:latin typeface="Calibri"/>
              <a:ea typeface="Calibri"/>
              <a:cs typeface="Calibri"/>
              <a:sym typeface="Calibri"/>
            </a:endParaRPr>
          </a:p>
        </p:txBody>
      </p:sp>
      <p:sp>
        <p:nvSpPr>
          <p:cNvPr id="115" name="Google Shape;115;p18"/>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CA" sz="1200">
                <a:solidFill>
                  <a:schemeClr val="lt1"/>
                </a:solidFill>
                <a:latin typeface="Calibri"/>
                <a:ea typeface="Calibri"/>
                <a:cs typeface="Calibri"/>
                <a:sym typeface="Calibri"/>
              </a:rPr>
              <a:t>Hilton Mississauga/Meadowvale    •    10th National CPD Accreditation Conference    •     October 1-2, 2018</a:t>
            </a:r>
            <a:endParaRPr sz="1200">
              <a:solidFill>
                <a:schemeClr val="lt1"/>
              </a:solidFill>
              <a:latin typeface="Calibri"/>
              <a:ea typeface="Calibri"/>
              <a:cs typeface="Calibri"/>
              <a:sym typeface="Calibri"/>
            </a:endParaRPr>
          </a:p>
        </p:txBody>
      </p:sp>
      <p:pic>
        <p:nvPicPr>
          <p:cNvPr id="116" name="Google Shape;116;p18"/>
          <p:cNvPicPr preferRelativeResize="0"/>
          <p:nvPr/>
        </p:nvPicPr>
        <p:blipFill>
          <a:blip r:embed="rId3">
            <a:alphaModFix/>
          </a:blip>
          <a:stretch>
            <a:fillRect/>
          </a:stretch>
        </p:blipFill>
        <p:spPr>
          <a:xfrm>
            <a:off x="6714750" y="2013550"/>
            <a:ext cx="3771900" cy="3501750"/>
          </a:xfrm>
          <a:prstGeom prst="rect">
            <a:avLst/>
          </a:prstGeom>
          <a:noFill/>
          <a:ln>
            <a:noFill/>
          </a:ln>
        </p:spPr>
      </p:pic>
      <p:sp>
        <p:nvSpPr>
          <p:cNvPr id="117" name="Google Shape;117;p18"/>
          <p:cNvSpPr txBox="1"/>
          <p:nvPr/>
        </p:nvSpPr>
        <p:spPr>
          <a:xfrm>
            <a:off x="671350" y="5220800"/>
            <a:ext cx="5949000" cy="91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CA" sz="850">
                <a:solidFill>
                  <a:srgbClr val="555759"/>
                </a:solidFill>
                <a:latin typeface="Calibri"/>
                <a:ea typeface="Calibri"/>
                <a:cs typeface="Calibri"/>
                <a:sym typeface="Calibri"/>
              </a:rPr>
              <a:t>Source:</a:t>
            </a:r>
            <a:endParaRPr b="1" sz="850">
              <a:solidFill>
                <a:srgbClr val="555759"/>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CA" sz="850">
                <a:solidFill>
                  <a:srgbClr val="555759"/>
                </a:solidFill>
                <a:latin typeface="Calibri"/>
                <a:ea typeface="Calibri"/>
                <a:cs typeface="Calibri"/>
                <a:sym typeface="Calibri"/>
              </a:rPr>
              <a:t>Health Quality Ontario - </a:t>
            </a:r>
            <a:r>
              <a:rPr lang="en-CA" sz="850" u="sng">
                <a:solidFill>
                  <a:schemeClr val="hlink"/>
                </a:solidFill>
                <a:latin typeface="Calibri"/>
                <a:ea typeface="Calibri"/>
                <a:cs typeface="Calibri"/>
                <a:sym typeface="Calibri"/>
                <a:hlinkClick r:id="rId4"/>
              </a:rPr>
              <a:t>Quality Improvement page</a:t>
            </a:r>
            <a:endParaRPr sz="850" u="sng">
              <a:solidFill>
                <a:schemeClr val="hlink"/>
              </a:solidFill>
              <a:latin typeface="Calibri"/>
              <a:ea typeface="Calibri"/>
              <a:cs typeface="Calibri"/>
              <a:sym typeface="Calibri"/>
              <a:hlinkClick r:id="rId5"/>
            </a:endParaRPr>
          </a:p>
          <a:p>
            <a:pPr indent="0" lvl="0" marL="0" rtl="0" algn="l">
              <a:lnSpc>
                <a:spcPct val="115000"/>
              </a:lnSpc>
              <a:spcBef>
                <a:spcPts val="0"/>
              </a:spcBef>
              <a:spcAft>
                <a:spcPts val="0"/>
              </a:spcAft>
              <a:buClr>
                <a:schemeClr val="dk1"/>
              </a:buClr>
              <a:buSzPts val="1100"/>
              <a:buFont typeface="Arial"/>
              <a:buNone/>
            </a:pPr>
            <a:r>
              <a:rPr lang="en-CA" sz="850">
                <a:solidFill>
                  <a:srgbClr val="555759"/>
                </a:solidFill>
                <a:latin typeface="Calibri"/>
                <a:ea typeface="Calibri"/>
                <a:cs typeface="Calibri"/>
                <a:sym typeface="Calibri"/>
              </a:rPr>
              <a:t>Paul Batalden and Frank Davidoff. What is "quality improvement" and how can it transform healthcare?  Qual Saf Health Care. 2007 Feb; 16(1): 2–3. (</a:t>
            </a:r>
            <a:r>
              <a:rPr lang="en-CA" sz="850" u="sng">
                <a:solidFill>
                  <a:schemeClr val="hlink"/>
                </a:solidFill>
                <a:latin typeface="Calibri"/>
                <a:ea typeface="Calibri"/>
                <a:cs typeface="Calibri"/>
                <a:sym typeface="Calibri"/>
                <a:hlinkClick r:id="rId6"/>
              </a:rPr>
              <a:t>PubMed</a:t>
            </a:r>
            <a:r>
              <a:rPr lang="en-CA" sz="850">
                <a:solidFill>
                  <a:srgbClr val="555759"/>
                </a:solidFill>
                <a:latin typeface="Calibri"/>
                <a:ea typeface="Calibri"/>
                <a:cs typeface="Calibri"/>
                <a:sym typeface="Calibri"/>
              </a:rPr>
              <a:t>)</a:t>
            </a:r>
            <a:endParaRPr sz="850">
              <a:solidFill>
                <a:srgbClr val="555759"/>
              </a:solidFill>
              <a:latin typeface="Calibri"/>
              <a:ea typeface="Calibri"/>
              <a:cs typeface="Calibri"/>
              <a:sym typeface="Calibri"/>
            </a:endParaRPr>
          </a:p>
          <a:p>
            <a:pPr indent="0" lvl="0" marL="0" rtl="0" algn="l">
              <a:spcBef>
                <a:spcPts val="0"/>
              </a:spcBef>
              <a:spcAft>
                <a:spcPts val="0"/>
              </a:spcAft>
              <a:buNone/>
            </a:pPr>
            <a:r>
              <a:rPr lang="en-CA" sz="850">
                <a:solidFill>
                  <a:srgbClr val="555759"/>
                </a:solidFill>
                <a:latin typeface="Calibri"/>
                <a:ea typeface="Calibri"/>
                <a:cs typeface="Calibri"/>
                <a:sym typeface="Calibri"/>
              </a:rPr>
              <a:t>IDEAS Glossary:  http://online.ideasontario.ca/terms/quality-improvement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1032800" y="61975"/>
            <a:ext cx="10058400" cy="16755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1" lang="en-CA" sz="6000">
                <a:solidFill>
                  <a:srgbClr val="980000"/>
                </a:solidFill>
              </a:rPr>
              <a:t>QI + CPD:</a:t>
            </a:r>
            <a:endParaRPr b="1" sz="6000">
              <a:solidFill>
                <a:srgbClr val="980000"/>
              </a:solidFill>
            </a:endParaRPr>
          </a:p>
          <a:p>
            <a:pPr indent="0" lvl="0" marL="0" marR="0" rtl="0" algn="l">
              <a:lnSpc>
                <a:spcPct val="85000"/>
              </a:lnSpc>
              <a:spcBef>
                <a:spcPts val="0"/>
              </a:spcBef>
              <a:spcAft>
                <a:spcPts val="0"/>
              </a:spcAft>
              <a:buClr>
                <a:srgbClr val="3F3F3F"/>
              </a:buClr>
              <a:buSzPts val="4800"/>
              <a:buFont typeface="Calibri"/>
              <a:buNone/>
            </a:pPr>
            <a:r>
              <a:rPr b="1" lang="en-CA" sz="6000">
                <a:solidFill>
                  <a:srgbClr val="980000"/>
                </a:solidFill>
              </a:rPr>
              <a:t>CACME/RCPSC accreditation</a:t>
            </a:r>
            <a:endParaRPr b="1" i="0" sz="6000" u="none" cap="none" strike="noStrike">
              <a:solidFill>
                <a:srgbClr val="980000"/>
              </a:solidFill>
            </a:endParaRPr>
          </a:p>
        </p:txBody>
      </p:sp>
      <p:sp>
        <p:nvSpPr>
          <p:cNvPr id="123" name="Google Shape;123;p19"/>
          <p:cNvSpPr txBox="1"/>
          <p:nvPr>
            <p:ph idx="1" type="body"/>
          </p:nvPr>
        </p:nvSpPr>
        <p:spPr>
          <a:xfrm>
            <a:off x="1032800" y="1798825"/>
            <a:ext cx="10782600" cy="4604100"/>
          </a:xfrm>
          <a:prstGeom prst="rect">
            <a:avLst/>
          </a:prstGeom>
          <a:noFill/>
          <a:ln>
            <a:noFill/>
          </a:ln>
        </p:spPr>
        <p:txBody>
          <a:bodyPr anchorCtr="0" anchor="t" bIns="45700" lIns="0" spcFirstLastPara="1" rIns="0" wrap="square" tIns="45700">
            <a:noAutofit/>
          </a:bodyPr>
          <a:lstStyle/>
          <a:p>
            <a:pPr indent="0" lvl="0" marL="0" rtl="0" algn="l">
              <a:lnSpc>
                <a:spcPct val="140000"/>
              </a:lnSpc>
              <a:spcBef>
                <a:spcPts val="1800"/>
              </a:spcBef>
              <a:spcAft>
                <a:spcPts val="0"/>
              </a:spcAft>
              <a:buClr>
                <a:schemeClr val="dk1"/>
              </a:buClr>
              <a:buSzPts val="1100"/>
              <a:buFont typeface="Arial"/>
              <a:buNone/>
            </a:pPr>
            <a:r>
              <a:rPr lang="en-CA" sz="1700">
                <a:solidFill>
                  <a:srgbClr val="222222"/>
                </a:solidFill>
                <a:latin typeface="Verdana"/>
                <a:ea typeface="Verdana"/>
                <a:cs typeface="Verdana"/>
                <a:sym typeface="Verdana"/>
              </a:rPr>
              <a:t>DOMAIN 4: CONTINUOUS IMPROVEMENT</a:t>
            </a:r>
            <a:endParaRPr sz="1700">
              <a:solidFill>
                <a:srgbClr val="222222"/>
              </a:solidFill>
              <a:latin typeface="Verdana"/>
              <a:ea typeface="Verdana"/>
              <a:cs typeface="Verdana"/>
              <a:sym typeface="Verdana"/>
            </a:endParaRPr>
          </a:p>
          <a:p>
            <a:pPr indent="0" lvl="0" marL="0" rtl="0" algn="l">
              <a:lnSpc>
                <a:spcPct val="140000"/>
              </a:lnSpc>
              <a:spcBef>
                <a:spcPts val="1400"/>
              </a:spcBef>
              <a:spcAft>
                <a:spcPts val="0"/>
              </a:spcAft>
              <a:buClr>
                <a:schemeClr val="dk1"/>
              </a:buClr>
              <a:buSzPts val="1100"/>
              <a:buFont typeface="Arial"/>
              <a:buNone/>
            </a:pPr>
            <a:r>
              <a:rPr lang="en-CA" sz="1800">
                <a:solidFill>
                  <a:srgbClr val="1F6BB2"/>
                </a:solidFill>
                <a:latin typeface="Verdana"/>
                <a:ea typeface="Verdana"/>
                <a:cs typeface="Verdana"/>
                <a:sym typeface="Verdana"/>
              </a:rPr>
              <a:t>Standard 4.1 Assessing Effectiveness</a:t>
            </a:r>
            <a:endParaRPr sz="1800">
              <a:solidFill>
                <a:srgbClr val="1F6BB2"/>
              </a:solidFill>
              <a:latin typeface="Verdana"/>
              <a:ea typeface="Verdana"/>
              <a:cs typeface="Verdana"/>
              <a:sym typeface="Verdana"/>
            </a:endParaRPr>
          </a:p>
          <a:p>
            <a:pPr indent="0" lvl="0" marL="0" rtl="0" algn="l">
              <a:lnSpc>
                <a:spcPct val="160000"/>
              </a:lnSpc>
              <a:spcBef>
                <a:spcPts val="400"/>
              </a:spcBef>
              <a:spcAft>
                <a:spcPts val="0"/>
              </a:spcAft>
              <a:buClr>
                <a:schemeClr val="dk1"/>
              </a:buClr>
              <a:buSzPts val="1100"/>
              <a:buFont typeface="Arial"/>
              <a:buNone/>
            </a:pPr>
            <a:r>
              <a:rPr lang="en-CA" sz="1050">
                <a:solidFill>
                  <a:srgbClr val="4A4A4A"/>
                </a:solidFill>
                <a:latin typeface="Verdana"/>
                <a:ea typeface="Verdana"/>
                <a:cs typeface="Verdana"/>
                <a:sym typeface="Verdana"/>
              </a:rPr>
              <a:t>A</a:t>
            </a:r>
            <a:r>
              <a:rPr lang="en-CA" sz="1200">
                <a:solidFill>
                  <a:srgbClr val="4A4A4A"/>
                </a:solidFill>
                <a:latin typeface="Verdana"/>
                <a:ea typeface="Verdana"/>
                <a:cs typeface="Verdana"/>
                <a:sym typeface="Verdana"/>
              </a:rPr>
              <a:t>n accredited CPD provider organization has implemented a process, at least once every accreditation cycle, to:</a:t>
            </a:r>
            <a:endParaRPr sz="1200">
              <a:solidFill>
                <a:srgbClr val="4A4A4A"/>
              </a:solidFill>
              <a:latin typeface="Verdana"/>
              <a:ea typeface="Verdana"/>
              <a:cs typeface="Verdana"/>
              <a:sym typeface="Verdana"/>
            </a:endParaRPr>
          </a:p>
          <a:p>
            <a:pPr indent="-304800" lvl="0" marL="457200" rtl="0" algn="l">
              <a:lnSpc>
                <a:spcPct val="160000"/>
              </a:lnSpc>
              <a:spcBef>
                <a:spcPts val="0"/>
              </a:spcBef>
              <a:spcAft>
                <a:spcPts val="0"/>
              </a:spcAft>
              <a:buClr>
                <a:srgbClr val="4A4A4A"/>
              </a:buClr>
              <a:buSzPts val="1200"/>
              <a:buFont typeface="Verdana"/>
              <a:buChar char="●"/>
            </a:pPr>
            <a:r>
              <a:rPr lang="en-CA" sz="1200">
                <a:solidFill>
                  <a:srgbClr val="4A4A4A"/>
                </a:solidFill>
                <a:latin typeface="Verdana"/>
                <a:ea typeface="Verdana"/>
                <a:cs typeface="Verdana"/>
                <a:sym typeface="Verdana"/>
              </a:rPr>
              <a:t>assess the degree to which the CPD program’s purpose and measurable goals or strategic plan have been achieved; and</a:t>
            </a:r>
            <a:endParaRPr sz="1200">
              <a:solidFill>
                <a:srgbClr val="4A4A4A"/>
              </a:solidFill>
              <a:latin typeface="Verdana"/>
              <a:ea typeface="Verdana"/>
              <a:cs typeface="Verdana"/>
              <a:sym typeface="Verdana"/>
            </a:endParaRPr>
          </a:p>
          <a:p>
            <a:pPr indent="-304800" lvl="0" marL="457200" rtl="0" algn="l">
              <a:lnSpc>
                <a:spcPct val="160000"/>
              </a:lnSpc>
              <a:spcBef>
                <a:spcPts val="0"/>
              </a:spcBef>
              <a:spcAft>
                <a:spcPts val="0"/>
              </a:spcAft>
              <a:buClr>
                <a:srgbClr val="4A4A4A"/>
              </a:buClr>
              <a:buSzPts val="1200"/>
              <a:buFont typeface="Verdana"/>
              <a:buChar char="●"/>
            </a:pPr>
            <a:r>
              <a:rPr lang="en-CA" sz="1200">
                <a:solidFill>
                  <a:srgbClr val="4A4A4A"/>
                </a:solidFill>
                <a:latin typeface="Verdana"/>
                <a:ea typeface="Verdana"/>
                <a:cs typeface="Verdana"/>
                <a:sym typeface="Verdana"/>
              </a:rPr>
              <a:t>identified opportunities and plans for improvement.</a:t>
            </a:r>
            <a:endParaRPr sz="1200">
              <a:solidFill>
                <a:srgbClr val="4A4A4A"/>
              </a:solidFill>
              <a:latin typeface="Verdana"/>
              <a:ea typeface="Verdana"/>
              <a:cs typeface="Verdana"/>
              <a:sym typeface="Verdana"/>
            </a:endParaRPr>
          </a:p>
          <a:p>
            <a:pPr indent="0" lvl="0" marL="0" rtl="0" algn="l">
              <a:lnSpc>
                <a:spcPct val="140000"/>
              </a:lnSpc>
              <a:spcBef>
                <a:spcPts val="1400"/>
              </a:spcBef>
              <a:spcAft>
                <a:spcPts val="0"/>
              </a:spcAft>
              <a:buClr>
                <a:schemeClr val="dk1"/>
              </a:buClr>
              <a:buSzPts val="1100"/>
              <a:buFont typeface="Arial"/>
              <a:buNone/>
            </a:pPr>
            <a:r>
              <a:rPr lang="en-CA" sz="1800">
                <a:solidFill>
                  <a:srgbClr val="1F6BB2"/>
                </a:solidFill>
                <a:latin typeface="Verdana"/>
                <a:ea typeface="Verdana"/>
                <a:cs typeface="Verdana"/>
                <a:sym typeface="Verdana"/>
              </a:rPr>
              <a:t>Standard 4.2 Evaluation Strategies</a:t>
            </a:r>
            <a:endParaRPr sz="1800">
              <a:solidFill>
                <a:srgbClr val="1F6BB2"/>
              </a:solidFill>
              <a:latin typeface="Verdana"/>
              <a:ea typeface="Verdana"/>
              <a:cs typeface="Verdana"/>
              <a:sym typeface="Verdana"/>
            </a:endParaRPr>
          </a:p>
          <a:p>
            <a:pPr indent="0" lvl="0" marL="0" rtl="0" algn="l">
              <a:lnSpc>
                <a:spcPct val="160000"/>
              </a:lnSpc>
              <a:spcBef>
                <a:spcPts val="400"/>
              </a:spcBef>
              <a:spcAft>
                <a:spcPts val="0"/>
              </a:spcAft>
              <a:buClr>
                <a:schemeClr val="dk1"/>
              </a:buClr>
              <a:buSzPts val="1100"/>
              <a:buFont typeface="Arial"/>
              <a:buNone/>
            </a:pPr>
            <a:r>
              <a:rPr lang="en-CA" sz="1400">
                <a:solidFill>
                  <a:srgbClr val="4A4A4A"/>
                </a:solidFill>
                <a:latin typeface="Verdana"/>
                <a:ea typeface="Verdana"/>
                <a:cs typeface="Verdana"/>
                <a:sym typeface="Verdana"/>
              </a:rPr>
              <a:t>An accredited CPD provider organization has implemented an evaluation process for individual educational activities that uses various methods other than self-report to measure the degree to which the intended outcomes were achieved.</a:t>
            </a:r>
            <a:endParaRPr sz="1400">
              <a:solidFill>
                <a:srgbClr val="4A4A4A"/>
              </a:solidFill>
              <a:latin typeface="Verdana"/>
              <a:ea typeface="Verdana"/>
              <a:cs typeface="Verdana"/>
              <a:sym typeface="Verdana"/>
            </a:endParaRPr>
          </a:p>
          <a:p>
            <a:pPr indent="0" lvl="0" marL="0" rtl="0" algn="l">
              <a:lnSpc>
                <a:spcPct val="160000"/>
              </a:lnSpc>
              <a:spcBef>
                <a:spcPts val="0"/>
              </a:spcBef>
              <a:spcAft>
                <a:spcPts val="0"/>
              </a:spcAft>
              <a:buClr>
                <a:schemeClr val="dk1"/>
              </a:buClr>
              <a:buSzPts val="1100"/>
              <a:buFont typeface="Arial"/>
              <a:buNone/>
            </a:pPr>
            <a:r>
              <a:rPr lang="en-CA" sz="1400">
                <a:solidFill>
                  <a:srgbClr val="4A4A4A"/>
                </a:solidFill>
                <a:latin typeface="Verdana"/>
                <a:ea typeface="Verdana"/>
                <a:cs typeface="Verdana"/>
                <a:sym typeface="Verdana"/>
              </a:rPr>
              <a:t>For example, the organization uses strategies to assess gains in knowledge, skills, attitudes, improved performance of physicians, or enhanced patient care outcomes.													</a:t>
            </a:r>
            <a:r>
              <a:rPr b="1" lang="en-CA" sz="1400">
                <a:solidFill>
                  <a:srgbClr val="4A4A4A"/>
                </a:solidFill>
                <a:latin typeface="Verdana"/>
                <a:ea typeface="Verdana"/>
                <a:cs typeface="Verdana"/>
                <a:sym typeface="Verdana"/>
              </a:rPr>
              <a:t>MM</a:t>
            </a:r>
            <a:endParaRPr b="1" sz="1400">
              <a:solidFill>
                <a:srgbClr val="4A4A4A"/>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2060"/>
              </a:solidFill>
              <a:latin typeface="AJensonPro-Regular"/>
              <a:ea typeface="AJensonPro-Regular"/>
              <a:cs typeface="AJensonPro-Regular"/>
              <a:sym typeface="AJensonPro-Regular"/>
            </a:endParaRPr>
          </a:p>
          <a:p>
            <a:pPr indent="0" lvl="0" marL="91440" marR="0" rtl="0" algn="l">
              <a:lnSpc>
                <a:spcPct val="90000"/>
              </a:lnSpc>
              <a:spcBef>
                <a:spcPts val="0"/>
              </a:spcBef>
              <a:spcAft>
                <a:spcPts val="0"/>
              </a:spcAft>
              <a:buClr>
                <a:schemeClr val="accent1"/>
              </a:buClr>
              <a:buSzPts val="2000"/>
              <a:buFont typeface="Calibri"/>
              <a:buNone/>
            </a:pPr>
            <a:r>
              <a:t/>
            </a:r>
            <a:endParaRPr/>
          </a:p>
        </p:txBody>
      </p:sp>
      <p:sp>
        <p:nvSpPr>
          <p:cNvPr id="124" name="Google Shape;124;p19"/>
          <p:cNvSpPr txBox="1"/>
          <p:nvPr>
            <p:ph idx="11" type="ftr"/>
          </p:nvPr>
        </p:nvSpPr>
        <p:spPr>
          <a:xfrm>
            <a:off x="2636881" y="6464401"/>
            <a:ext cx="6993256" cy="3299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CA" sz="1200">
                <a:solidFill>
                  <a:schemeClr val="lt1"/>
                </a:solidFill>
                <a:latin typeface="Calibri"/>
                <a:ea typeface="Calibri"/>
                <a:cs typeface="Calibri"/>
                <a:sym typeface="Calibri"/>
              </a:rPr>
              <a:t>Hilton Mississauga/Meadowvale    •    10th National CPD Accreditation Conference    •     October 1-2, 2018</a:t>
            </a:r>
            <a:endParaRPr sz="12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1119550" y="113600"/>
            <a:ext cx="10790700" cy="1732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CA" sz="6000">
                <a:solidFill>
                  <a:schemeClr val="accent1"/>
                </a:solidFill>
              </a:rPr>
              <a:t>QI + CPD:</a:t>
            </a:r>
            <a:endParaRPr b="1" sz="6000">
              <a:solidFill>
                <a:schemeClr val="accent1"/>
              </a:solidFill>
            </a:endParaRPr>
          </a:p>
          <a:p>
            <a:pPr indent="0" lvl="0" marL="0" rtl="0" algn="l">
              <a:spcBef>
                <a:spcPts val="0"/>
              </a:spcBef>
              <a:spcAft>
                <a:spcPts val="0"/>
              </a:spcAft>
              <a:buNone/>
            </a:pPr>
            <a:r>
              <a:rPr b="1" lang="en-CA" sz="6000">
                <a:solidFill>
                  <a:schemeClr val="accent1"/>
                </a:solidFill>
              </a:rPr>
              <a:t>frameworks for improvement</a:t>
            </a:r>
            <a:endParaRPr b="1" sz="6000">
              <a:solidFill>
                <a:schemeClr val="accent1"/>
              </a:solidFill>
            </a:endParaRPr>
          </a:p>
        </p:txBody>
      </p:sp>
      <p:sp>
        <p:nvSpPr>
          <p:cNvPr id="130" name="Google Shape;130;p20"/>
          <p:cNvSpPr txBox="1"/>
          <p:nvPr>
            <p:ph idx="1" type="body"/>
          </p:nvPr>
        </p:nvSpPr>
        <p:spPr>
          <a:xfrm>
            <a:off x="1097279" y="1845734"/>
            <a:ext cx="4937700" cy="4023300"/>
          </a:xfrm>
          <a:prstGeom prst="rect">
            <a:avLst/>
          </a:prstGeom>
        </p:spPr>
        <p:txBody>
          <a:bodyPr anchorCtr="0" anchor="t" bIns="45700" lIns="0" spcFirstLastPara="1" rIns="0" wrap="square" tIns="45700">
            <a:noAutofit/>
          </a:bodyPr>
          <a:lstStyle/>
          <a:p>
            <a:pPr indent="0" lvl="0" marL="0" rtl="0" algn="l">
              <a:spcBef>
                <a:spcPts val="1200"/>
              </a:spcBef>
              <a:spcAft>
                <a:spcPts val="200"/>
              </a:spcAft>
              <a:buNone/>
            </a:pPr>
            <a:r>
              <a:t/>
            </a:r>
            <a:endParaRPr/>
          </a:p>
        </p:txBody>
      </p:sp>
      <p:sp>
        <p:nvSpPr>
          <p:cNvPr id="131" name="Google Shape;131;p20"/>
          <p:cNvSpPr txBox="1"/>
          <p:nvPr>
            <p:ph idx="2" type="body"/>
          </p:nvPr>
        </p:nvSpPr>
        <p:spPr>
          <a:xfrm>
            <a:off x="6166320" y="1845735"/>
            <a:ext cx="4937700" cy="40233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i="1" lang="en-CA" sz="2400"/>
              <a:t>Lean QI:</a:t>
            </a:r>
            <a:r>
              <a:rPr lang="en-CA"/>
              <a:t>  </a:t>
            </a:r>
            <a:r>
              <a:rPr lang="en-CA" sz="1800">
                <a:solidFill>
                  <a:schemeClr val="dk1"/>
                </a:solidFill>
                <a:latin typeface="Arial"/>
                <a:ea typeface="Arial"/>
                <a:cs typeface="Arial"/>
                <a:sym typeface="Arial"/>
              </a:rPr>
              <a:t>maximize </a:t>
            </a:r>
            <a:r>
              <a:rPr b="1" lang="en-CA" sz="1800">
                <a:solidFill>
                  <a:schemeClr val="dk1"/>
                </a:solidFill>
                <a:latin typeface="Arial"/>
                <a:ea typeface="Arial"/>
                <a:cs typeface="Arial"/>
                <a:sym typeface="Arial"/>
              </a:rPr>
              <a:t>customer value</a:t>
            </a:r>
            <a:r>
              <a:rPr lang="en-CA" sz="1800">
                <a:solidFill>
                  <a:schemeClr val="dk1"/>
                </a:solidFill>
                <a:latin typeface="Arial"/>
                <a:ea typeface="Arial"/>
                <a:cs typeface="Arial"/>
                <a:sym typeface="Arial"/>
              </a:rPr>
              <a:t> while minimizing waste; </a:t>
            </a:r>
            <a:r>
              <a:rPr lang="en-CA" sz="1800">
                <a:solidFill>
                  <a:schemeClr val="dk1"/>
                </a:solidFill>
                <a:latin typeface="Arial"/>
                <a:ea typeface="Arial"/>
                <a:cs typeface="Arial"/>
                <a:sym typeface="Arial"/>
              </a:rPr>
              <a:t>lean means creating more value for customers with fewer resources</a:t>
            </a:r>
            <a:endParaRPr sz="1800">
              <a:solidFill>
                <a:schemeClr val="dk1"/>
              </a:solidFill>
              <a:latin typeface="Arial"/>
              <a:ea typeface="Arial"/>
              <a:cs typeface="Arial"/>
              <a:sym typeface="Arial"/>
            </a:endParaRPr>
          </a:p>
          <a:p>
            <a:pPr indent="0" lvl="0" marL="0" rtl="0" algn="l">
              <a:spcBef>
                <a:spcPts val="1200"/>
              </a:spcBef>
              <a:spcAft>
                <a:spcPts val="0"/>
              </a:spcAft>
              <a:buNone/>
            </a:pPr>
            <a:r>
              <a:t/>
            </a:r>
            <a:endParaRPr sz="1800">
              <a:solidFill>
                <a:schemeClr val="dk1"/>
              </a:solidFill>
              <a:latin typeface="Arial"/>
              <a:ea typeface="Arial"/>
              <a:cs typeface="Arial"/>
              <a:sym typeface="Arial"/>
            </a:endParaRPr>
          </a:p>
          <a:p>
            <a:pPr indent="0" lvl="0" marL="0" rtl="0" algn="l">
              <a:spcBef>
                <a:spcPts val="1200"/>
              </a:spcBef>
              <a:spcAft>
                <a:spcPts val="200"/>
              </a:spcAft>
              <a:buNone/>
            </a:pPr>
            <a:r>
              <a:rPr i="1" lang="en-CA" sz="2400">
                <a:solidFill>
                  <a:schemeClr val="dk1"/>
                </a:solidFill>
              </a:rPr>
              <a:t>6 Sigma process:</a:t>
            </a:r>
            <a:r>
              <a:rPr lang="en-CA" sz="2400">
                <a:solidFill>
                  <a:schemeClr val="dk1"/>
                </a:solidFill>
              </a:rPr>
              <a:t>  </a:t>
            </a:r>
            <a:r>
              <a:rPr b="1" lang="en-CA" sz="1800">
                <a:solidFill>
                  <a:srgbClr val="222222"/>
                </a:solidFill>
                <a:highlight>
                  <a:srgbClr val="FFFFFF"/>
                </a:highlight>
                <a:latin typeface="Arial"/>
                <a:ea typeface="Arial"/>
                <a:cs typeface="Arial"/>
                <a:sym typeface="Arial"/>
              </a:rPr>
              <a:t>improvement</a:t>
            </a:r>
            <a:r>
              <a:rPr lang="en-CA" sz="1800">
                <a:solidFill>
                  <a:srgbClr val="222222"/>
                </a:solidFill>
                <a:highlight>
                  <a:srgbClr val="FFFFFF"/>
                </a:highlight>
                <a:latin typeface="Arial"/>
                <a:ea typeface="Arial"/>
                <a:cs typeface="Arial"/>
                <a:sym typeface="Arial"/>
              </a:rPr>
              <a:t> system for existing processes falling below specification and looking for incremental </a:t>
            </a:r>
            <a:r>
              <a:rPr b="1" lang="en-CA" sz="1800">
                <a:solidFill>
                  <a:srgbClr val="222222"/>
                </a:solidFill>
                <a:highlight>
                  <a:srgbClr val="FFFFFF"/>
                </a:highlight>
                <a:latin typeface="Arial"/>
                <a:ea typeface="Arial"/>
                <a:cs typeface="Arial"/>
                <a:sym typeface="Arial"/>
              </a:rPr>
              <a:t>improvement</a:t>
            </a:r>
            <a:endParaRPr sz="1800">
              <a:solidFill>
                <a:schemeClr val="dk1"/>
              </a:solidFill>
              <a:latin typeface="Arial"/>
              <a:ea typeface="Arial"/>
              <a:cs typeface="Arial"/>
              <a:sym typeface="Arial"/>
            </a:endParaRPr>
          </a:p>
        </p:txBody>
      </p:sp>
      <p:pic>
        <p:nvPicPr>
          <p:cNvPr id="132" name="Google Shape;132;p20"/>
          <p:cNvPicPr preferRelativeResize="0"/>
          <p:nvPr/>
        </p:nvPicPr>
        <p:blipFill>
          <a:blip r:embed="rId3">
            <a:alphaModFix/>
          </a:blip>
          <a:stretch>
            <a:fillRect/>
          </a:stretch>
        </p:blipFill>
        <p:spPr>
          <a:xfrm>
            <a:off x="1119550" y="1845725"/>
            <a:ext cx="4893150" cy="4023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1117925" y="286601"/>
            <a:ext cx="10058400" cy="1035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CA" sz="6000">
                <a:solidFill>
                  <a:schemeClr val="accent1"/>
                </a:solidFill>
              </a:rPr>
              <a:t>Evaluation: QI + research + QA</a:t>
            </a:r>
            <a:endParaRPr b="1" sz="6000">
              <a:solidFill>
                <a:schemeClr val="accent1"/>
              </a:solidFill>
            </a:endParaRPr>
          </a:p>
        </p:txBody>
      </p:sp>
      <p:pic>
        <p:nvPicPr>
          <p:cNvPr id="138" name="Google Shape;138;p21"/>
          <p:cNvPicPr preferRelativeResize="0"/>
          <p:nvPr/>
        </p:nvPicPr>
        <p:blipFill>
          <a:blip r:embed="rId3">
            <a:alphaModFix/>
          </a:blip>
          <a:stretch>
            <a:fillRect/>
          </a:stretch>
        </p:blipFill>
        <p:spPr>
          <a:xfrm>
            <a:off x="1766150" y="1427575"/>
            <a:ext cx="8531174" cy="5192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Custom 8">
      <a:dk1>
        <a:srgbClr val="000000"/>
      </a:dk1>
      <a:lt1>
        <a:srgbClr val="FFFFFF"/>
      </a:lt1>
      <a:dk2>
        <a:srgbClr val="323232"/>
      </a:dk2>
      <a:lt2>
        <a:srgbClr val="E5C243"/>
      </a:lt2>
      <a:accent1>
        <a:srgbClr val="A5300F"/>
      </a:accent1>
      <a:accent2>
        <a:srgbClr val="005390"/>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