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0"/>
  </p:notesMasterIdLst>
  <p:sldIdLst>
    <p:sldId id="256" r:id="rId2"/>
    <p:sldId id="257" r:id="rId3"/>
    <p:sldId id="258" r:id="rId4"/>
    <p:sldId id="30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06" r:id="rId20"/>
    <p:sldId id="308" r:id="rId21"/>
    <p:sldId id="275" r:id="rId22"/>
    <p:sldId id="276" r:id="rId23"/>
    <p:sldId id="277" r:id="rId24"/>
    <p:sldId id="278" r:id="rId25"/>
    <p:sldId id="279" r:id="rId26"/>
    <p:sldId id="280" r:id="rId27"/>
    <p:sldId id="281" r:id="rId28"/>
    <p:sldId id="282" r:id="rId29"/>
    <p:sldId id="283" r:id="rId30"/>
    <p:sldId id="284" r:id="rId31"/>
    <p:sldId id="310"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merriweather" panose="00000500000000000000" pitchFamily="2" charset="0"/>
      <p:regular r:id="rId55"/>
      <p:bold r:id="rId56"/>
      <p:italic r:id="rId57"/>
      <p:boldItalic r:id="rId58"/>
    </p:embeddedFont>
    <p:embeddedFont>
      <p:font typeface="Open Sans" panose="020B0606030504020204" pitchFamily="34" charset="0"/>
      <p:regular r:id="rId59"/>
      <p:bold r:id="rId60"/>
      <p:italic r:id="rId61"/>
      <p:boldItalic r:id="rId62"/>
    </p:embeddedFont>
    <p:embeddedFont>
      <p:font typeface="Roboto" panose="02000000000000000000" pitchFamily="2" charset="0"/>
      <p:regular r:id="rId63"/>
      <p:bold r:id="rId64"/>
      <p:italic r:id="rId65"/>
      <p:boldItalic r:id="rId66"/>
    </p:embeddedFont>
    <p:embeddedFont>
      <p:font typeface="Verdana" panose="020B060403050404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j2BUlDW9yonE/zF8imR8FPBeMuQ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pril Murphy"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912D3D-E501-4D7E-8802-5846FEDEFC74}">
  <a:tblStyle styleId="{85912D3D-E501-4D7E-8802-5846FEDEFC7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EC"/>
          </a:solidFill>
        </a:fill>
      </a:tcStyle>
    </a:wholeTbl>
    <a:band1H>
      <a:tcTxStyle b="off" i="off"/>
      <a:tcStyle>
        <a:tcBdr/>
        <a:fill>
          <a:solidFill>
            <a:srgbClr val="CAD5D7"/>
          </a:solidFill>
        </a:fill>
      </a:tcStyle>
    </a:band1H>
    <a:band2H>
      <a:tcTxStyle b="off" i="off"/>
      <a:tcStyle>
        <a:tcBdr/>
      </a:tcStyle>
    </a:band2H>
    <a:band1V>
      <a:tcTxStyle b="off" i="off"/>
      <a:tcStyle>
        <a:tcBdr/>
        <a:fill>
          <a:solidFill>
            <a:srgbClr val="CAD5D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63" autoAdjust="0"/>
  </p:normalViewPr>
  <p:slideViewPr>
    <p:cSldViewPr snapToGrid="0">
      <p:cViewPr varScale="1">
        <p:scale>
          <a:sx n="81" d="100"/>
          <a:sy n="81" d="100"/>
        </p:scale>
        <p:origin x="906" y="9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 Id="rId76" Type="http://schemas.openxmlformats.org/officeDocument/2006/relationships/tableStyles" Target="tableStyles.xml"/><Relationship Id="rId7" Type="http://schemas.openxmlformats.org/officeDocument/2006/relationships/slide" Target="slides/slide6.xml"/><Relationship Id="rId7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mpa-acpm.ca/en/education-events/good-practices/physician-patient/disclosure-of-patient-safety-inciden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pmc.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albertahealthservices.ca/assets/info/hp/ps/if-hp-ps-ahs-sam-handbook.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albertahealthservices.ca/assets/info/hp/ps/if-hp-ps-ahs-sam-handbook.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albertahealthservices.ca/assets/info/hp/ps/if-hp-ps-ahs-sam-handbook.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albertahealthservices.ca/assets/info/hp/ps/if-hp-ps-ahs-sam-handbook.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protect-ca.mimecast.com/s/oC5qCr8D3vTAKOnHzWYjm?domain=survey.alchemer-ca.com"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mailto:canmeds@royalcollege.ca"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93" name="Google Shape;93;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dirty="0">
                <a:solidFill>
                  <a:schemeClr val="hlink"/>
                </a:solidFill>
                <a:hlinkClick r:id="rId3"/>
              </a:rPr>
              <a:t>https://www.cmpa-acpm.ca/en/education-events/good-practices/physician-patient/disclosure-of-patient-safety-incidents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Speakers Notes: </a:t>
            </a:r>
            <a:r>
              <a:rPr lang="en-US" dirty="0">
                <a:highlight>
                  <a:srgbClr val="FFFFFF"/>
                </a:highlight>
                <a:latin typeface="Arial"/>
                <a:ea typeface="Arial"/>
                <a:cs typeface="Arial"/>
                <a:sym typeface="Arial"/>
              </a:rPr>
              <a:t>When unanticipated events occur, they may not necessarily result in harm to the patient. They may also be due to a number of circumstances, as outlined in the diagram below. We will go through this figure in order to learn about whether incidences are harmful or not. Also, this slide helps you and I decide if disclosure to the patient and family is required. Regardless of the nature of the event, it is generally advisable to be open and forthright about the facts with patients. (From the CMPA website URL above)</a:t>
            </a:r>
            <a:endParaRPr dirty="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i="1" dirty="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i="1" dirty="0">
                <a:highlight>
                  <a:srgbClr val="FFFFFF"/>
                </a:highlight>
                <a:latin typeface="Arial"/>
                <a:ea typeface="Arial"/>
                <a:cs typeface="Arial"/>
                <a:sym typeface="Arial"/>
              </a:rPr>
              <a:t>(Speaker to now walk trainees through this figure and address descriptions/definitions as they com across key term outlined below)</a:t>
            </a:r>
            <a:endParaRPr i="1" dirty="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sz="1200" b="1" i="0" dirty="0">
                <a:solidFill>
                  <a:schemeClr val="dk1"/>
                </a:solidFill>
                <a:latin typeface="Calibri"/>
                <a:ea typeface="Calibri"/>
                <a:cs typeface="Calibri"/>
                <a:sym typeface="Calibri"/>
              </a:rPr>
              <a:t>Patient safety incident:</a:t>
            </a:r>
            <a:r>
              <a:rPr lang="en-US" sz="1200" b="0" i="0" dirty="0">
                <a:solidFill>
                  <a:schemeClr val="dk1"/>
                </a:solidFill>
                <a:latin typeface="Calibri"/>
                <a:ea typeface="Calibri"/>
                <a:cs typeface="Calibri"/>
                <a:sym typeface="Calibri"/>
              </a:rPr>
              <a:t> An event or circumstance that could have resulted or did result in unnecessary harm to the patient.</a:t>
            </a:r>
            <a:endParaRPr dirty="0"/>
          </a:p>
          <a:p>
            <a:pPr marL="0" lvl="0" indent="0" algn="l" rtl="0">
              <a:lnSpc>
                <a:spcPct val="100000"/>
              </a:lnSpc>
              <a:spcBef>
                <a:spcPts val="0"/>
              </a:spcBef>
              <a:spcAft>
                <a:spcPts val="0"/>
              </a:spcAft>
              <a:buSzPts val="1400"/>
              <a:buNone/>
            </a:pPr>
            <a:r>
              <a:rPr lang="en-US" sz="1200" b="1" i="0" dirty="0">
                <a:solidFill>
                  <a:schemeClr val="dk1"/>
                </a:solidFill>
                <a:latin typeface="Calibri"/>
                <a:ea typeface="Calibri"/>
                <a:cs typeface="Calibri"/>
                <a:sym typeface="Calibri"/>
              </a:rPr>
              <a:t>Harmful incident:</a:t>
            </a:r>
            <a:r>
              <a:rPr lang="en-US" sz="1200" b="0" i="0" dirty="0">
                <a:solidFill>
                  <a:schemeClr val="dk1"/>
                </a:solidFill>
                <a:latin typeface="Calibri"/>
                <a:ea typeface="Calibri"/>
                <a:cs typeface="Calibri"/>
                <a:sym typeface="Calibri"/>
              </a:rPr>
              <a:t> A patient safety incident that resulted in harm to the patient. This includes harm from system failures and performance issues of an individual provider.</a:t>
            </a:r>
            <a:endParaRPr dirty="0"/>
          </a:p>
          <a:p>
            <a:pPr marL="0" lvl="0" indent="0" algn="l" rtl="0">
              <a:lnSpc>
                <a:spcPct val="100000"/>
              </a:lnSpc>
              <a:spcBef>
                <a:spcPts val="0"/>
              </a:spcBef>
              <a:spcAft>
                <a:spcPts val="0"/>
              </a:spcAft>
              <a:buSzPts val="1400"/>
              <a:buNone/>
            </a:pPr>
            <a:r>
              <a:rPr lang="en-US" sz="1200" b="1" i="0" dirty="0">
                <a:solidFill>
                  <a:schemeClr val="dk1"/>
                </a:solidFill>
                <a:latin typeface="Calibri"/>
                <a:ea typeface="Calibri"/>
                <a:cs typeface="Calibri"/>
                <a:sym typeface="Calibri"/>
              </a:rPr>
              <a:t>No harm incident:</a:t>
            </a:r>
            <a:r>
              <a:rPr lang="en-US" sz="1200" b="0" i="0" dirty="0">
                <a:solidFill>
                  <a:schemeClr val="dk1"/>
                </a:solidFill>
                <a:latin typeface="Calibri"/>
                <a:ea typeface="Calibri"/>
                <a:cs typeface="Calibri"/>
                <a:sym typeface="Calibri"/>
              </a:rPr>
              <a:t> A patient safety incident that reached the patient, but no discernable harm resulted.</a:t>
            </a:r>
            <a:endParaRPr dirty="0"/>
          </a:p>
          <a:p>
            <a:pPr marL="0" lvl="0" indent="0" algn="l" rtl="0">
              <a:lnSpc>
                <a:spcPct val="100000"/>
              </a:lnSpc>
              <a:spcBef>
                <a:spcPts val="0"/>
              </a:spcBef>
              <a:spcAft>
                <a:spcPts val="0"/>
              </a:spcAft>
              <a:buSzPts val="1400"/>
              <a:buNone/>
            </a:pPr>
            <a:r>
              <a:rPr lang="en-US" sz="1200" b="1" i="0" dirty="0">
                <a:solidFill>
                  <a:schemeClr val="dk1"/>
                </a:solidFill>
                <a:latin typeface="Calibri"/>
                <a:ea typeface="Calibri"/>
                <a:cs typeface="Calibri"/>
                <a:sym typeface="Calibri"/>
              </a:rPr>
              <a:t>Near miss:</a:t>
            </a:r>
            <a:r>
              <a:rPr lang="en-US" sz="1200" b="0" i="0" dirty="0">
                <a:solidFill>
                  <a:schemeClr val="dk1"/>
                </a:solidFill>
                <a:latin typeface="Calibri"/>
                <a:ea typeface="Calibri"/>
                <a:cs typeface="Calibri"/>
                <a:sym typeface="Calibri"/>
              </a:rPr>
              <a:t> A patient safety incident that did not reach the patient.</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1" i="1" dirty="0"/>
              <a:t>(*Note: </a:t>
            </a:r>
            <a:r>
              <a:rPr lang="en-US" sz="1200" b="1" i="1" dirty="0">
                <a:solidFill>
                  <a:schemeClr val="dk1"/>
                </a:solidFill>
                <a:latin typeface="Calibri"/>
                <a:ea typeface="Calibri"/>
                <a:cs typeface="Calibri"/>
                <a:sym typeface="Calibri"/>
              </a:rPr>
              <a:t>In Québec:</a:t>
            </a:r>
            <a:r>
              <a:rPr lang="en-US" sz="1200" b="0" i="1" dirty="0">
                <a:solidFill>
                  <a:schemeClr val="dk1"/>
                </a:solidFill>
                <a:latin typeface="Calibri"/>
                <a:ea typeface="Calibri"/>
                <a:cs typeface="Calibri"/>
                <a:sym typeface="Calibri"/>
              </a:rPr>
              <a:t> The terms “accident and incident” are defined in the applicable legislation. Neither term corresponds exactly to the WHO terminology. An “accident” in Québec is defined as “an action or situation where a risk event occurs which has or could have consequences for the state of health or welfare of the user, a personnel member, an involved professional or a third person". The term “incident,” on the other hand, is defined as “an action or situation that does not have consequences for the state of health or welfare of a user, a personnel member, an involved professional or a third person, the outcome which is unusual and could have had consequences under different circumstances.”)</a:t>
            </a:r>
            <a:endParaRPr i="1" dirty="0"/>
          </a:p>
          <a:p>
            <a:pPr marL="0" lvl="0" indent="0" algn="l" rtl="0">
              <a:lnSpc>
                <a:spcPct val="100000"/>
              </a:lnSpc>
              <a:spcBef>
                <a:spcPts val="0"/>
              </a:spcBef>
              <a:spcAft>
                <a:spcPts val="0"/>
              </a:spcAft>
              <a:buSzPts val="1400"/>
              <a:buNone/>
            </a:pPr>
            <a:endParaRPr dirty="0"/>
          </a:p>
        </p:txBody>
      </p:sp>
      <p:sp>
        <p:nvSpPr>
          <p:cNvPr id="170" name="Google Shape;17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Highlight that this slide relates to the first learning objective: “Outline a structured approach to incident analysis as part of a Canadian Incident Analysis Framework.”</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Incident Analysis as part of the incident management continuum</a:t>
            </a:r>
            <a:endParaRPr dirty="0"/>
          </a:p>
          <a:p>
            <a:pPr marL="0" lvl="0" indent="0" algn="l" rtl="0">
              <a:lnSpc>
                <a:spcPct val="100000"/>
              </a:lnSpc>
              <a:spcBef>
                <a:spcPts val="0"/>
              </a:spcBef>
              <a:spcAft>
                <a:spcPts val="0"/>
              </a:spcAft>
              <a:buSzPts val="1400"/>
              <a:buNone/>
            </a:pPr>
            <a:r>
              <a:rPr lang="en-US" dirty="0"/>
              <a:t>Incident Analysis Collaborating Parties. Canadian Incident Analysis Framework. Edmonton, AB: Canadian Patient Safety Institute; 2012.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Speakers Notes: </a:t>
            </a:r>
            <a:endParaRPr dirty="0"/>
          </a:p>
          <a:p>
            <a:pPr marL="457200" lvl="0" indent="-317500" algn="l" rtl="0">
              <a:lnSpc>
                <a:spcPct val="100000"/>
              </a:lnSpc>
              <a:spcBef>
                <a:spcPts val="0"/>
              </a:spcBef>
              <a:spcAft>
                <a:spcPts val="0"/>
              </a:spcAft>
              <a:buSzPts val="1400"/>
              <a:buChar char="●"/>
            </a:pPr>
            <a:r>
              <a:rPr lang="en-US" dirty="0"/>
              <a:t>This figure is the Canadian Incident Analysis Framework which was created by the Canadian Patient Safety Institute (CPSI). This will be the framework used for the rest of the presentation; as such, we will take a moment to understand the figure as we move through the various steps.  </a:t>
            </a:r>
            <a:endParaRPr dirty="0"/>
          </a:p>
          <a:p>
            <a:pPr marL="457200" lvl="0" indent="-317500" algn="l" rtl="0">
              <a:lnSpc>
                <a:spcPct val="100000"/>
              </a:lnSpc>
              <a:spcBef>
                <a:spcPts val="0"/>
              </a:spcBef>
              <a:spcAft>
                <a:spcPts val="0"/>
              </a:spcAft>
              <a:buSzPts val="1400"/>
              <a:buChar char="●"/>
            </a:pPr>
            <a:r>
              <a:rPr lang="en-US" dirty="0"/>
              <a:t>The purpose of this framework is to help those involved in an incident to analyze and learn from patient safety incidents determine what happened; how and why it happened; what can be done to reduce the risk of recurrence and make care safer; and what was learned. In order to increase the effectiveness of analysis in improving care, incident analysis cannot be addressed in isolation from the multitude of activities that take place in the aftermath of an incident (incident management). While there will be some variation in how healthcare organizations manage patient safety incidents, the basic steps will be consistent.</a:t>
            </a:r>
            <a:r>
              <a:rPr lang="en-US" i="1" dirty="0"/>
              <a:t> There is also interconnectivity and interdependence between the identified activities, and some may take place simultaneously. (Taken from the CPSI document - https://www.patientsafetyinstitute.ca/en/toolsResources/IncidentAnalysis/Documents/Canadian%20Incident%20Analysis%20Framework.PDF)</a:t>
            </a:r>
            <a:endParaRPr i="1" dirty="0"/>
          </a:p>
        </p:txBody>
      </p:sp>
      <p:sp>
        <p:nvSpPr>
          <p:cNvPr id="178" name="Google Shape;17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Speakers notes: </a:t>
            </a:r>
            <a:endParaRPr dirty="0"/>
          </a:p>
          <a:p>
            <a:pPr algn="l" fontAlgn="base"/>
            <a:r>
              <a:rPr lang="en-US" dirty="0"/>
              <a:t>While the Incident Analysis Framework is very useful for a variety of patient safety incidents, it  is not appropriate for all types of cases. </a:t>
            </a:r>
            <a:r>
              <a:rPr lang="en-US" b="0" i="0" dirty="0">
                <a:solidFill>
                  <a:srgbClr val="313537"/>
                </a:solidFill>
                <a:effectLst/>
                <a:latin typeface="Inter"/>
              </a:rPr>
              <a:t>The </a:t>
            </a:r>
            <a:r>
              <a:rPr lang="en-US" b="0" i="0" dirty="0">
                <a:solidFill>
                  <a:srgbClr val="313537"/>
                </a:solidFill>
                <a:effectLst/>
                <a:latin typeface="var(--font-family-body)"/>
                <a:hlinkClick r:id="rId3"/>
              </a:rPr>
              <a:t>University of Pittsburg Medical Center</a:t>
            </a:r>
            <a:r>
              <a:rPr lang="en-US" b="0" i="0" dirty="0">
                <a:solidFill>
                  <a:srgbClr val="313537"/>
                </a:solidFill>
                <a:effectLst/>
                <a:latin typeface="Inter"/>
              </a:rPr>
              <a:t> (UPMC) developed a "decision tree" to help their staff identify an appropriate response to a patient safety incident. </a:t>
            </a:r>
          </a:p>
          <a:p>
            <a:pPr algn="l" fontAlgn="base"/>
            <a:r>
              <a:rPr lang="en-US" b="0" i="0" dirty="0">
                <a:solidFill>
                  <a:srgbClr val="313537"/>
                </a:solidFill>
                <a:effectLst/>
                <a:latin typeface="Inter"/>
              </a:rPr>
              <a:t>The UPMC decision tree consists of </a:t>
            </a:r>
            <a:r>
              <a:rPr lang="en-US" b="1" i="1" dirty="0">
                <a:solidFill>
                  <a:srgbClr val="671E75"/>
                </a:solidFill>
                <a:effectLst/>
                <a:latin typeface="var(--font-family-body)"/>
              </a:rPr>
              <a:t>four key questions</a:t>
            </a:r>
            <a:r>
              <a:rPr lang="en-US" b="0" i="0" dirty="0">
                <a:solidFill>
                  <a:srgbClr val="313537"/>
                </a:solidFill>
                <a:effectLst/>
                <a:latin typeface="Inter"/>
              </a:rPr>
              <a:t> that guide the investigation of an incident (see below).</a:t>
            </a:r>
          </a:p>
          <a:p>
            <a:pPr fontAlgn="base">
              <a:buFont typeface="Arial" panose="020B0604020202020204" pitchFamily="34" charset="0"/>
              <a:buChar char="•"/>
            </a:pPr>
            <a:r>
              <a:rPr lang="en-US" b="0" dirty="0">
                <a:effectLst/>
                <a:latin typeface="merriweather" panose="00000500000000000000" pitchFamily="2" charset="0"/>
              </a:rPr>
              <a:t>Was the intent </a:t>
            </a:r>
            <a:r>
              <a:rPr lang="en-US" b="1" i="1" dirty="0">
                <a:solidFill>
                  <a:srgbClr val="671E75"/>
                </a:solidFill>
                <a:effectLst/>
                <a:latin typeface="var(--font-family-body)"/>
              </a:rPr>
              <a:t>malicious</a:t>
            </a:r>
            <a:r>
              <a:rPr lang="en-US" b="0" dirty="0">
                <a:effectLst/>
                <a:latin typeface="merriweather" panose="00000500000000000000" pitchFamily="2" charset="0"/>
              </a:rPr>
              <a:t>? If there was a desire to cause harm, there may be legal proceedings.</a:t>
            </a:r>
          </a:p>
          <a:p>
            <a:pPr fontAlgn="base">
              <a:buFont typeface="Arial" panose="020B0604020202020204" pitchFamily="34" charset="0"/>
              <a:buChar char="•"/>
            </a:pPr>
            <a:r>
              <a:rPr lang="en-US" b="0" dirty="0">
                <a:effectLst/>
                <a:latin typeface="var(--font-family-body)"/>
              </a:rPr>
              <a:t>Was the learner </a:t>
            </a:r>
            <a:r>
              <a:rPr lang="en-US" b="1" i="1" dirty="0">
                <a:solidFill>
                  <a:srgbClr val="671E75"/>
                </a:solidFill>
                <a:effectLst/>
                <a:latin typeface="var(--font-family-body)"/>
              </a:rPr>
              <a:t>impaired</a:t>
            </a:r>
            <a:r>
              <a:rPr lang="en-US" b="0" dirty="0">
                <a:effectLst/>
                <a:latin typeface="var(--font-family-body)"/>
              </a:rPr>
              <a:t>?</a:t>
            </a:r>
            <a:r>
              <a:rPr lang="en-US" b="1" dirty="0">
                <a:effectLst/>
                <a:latin typeface="var(--font-family-body)"/>
              </a:rPr>
              <a:t> </a:t>
            </a:r>
            <a:r>
              <a:rPr lang="en-US" b="0" dirty="0">
                <a:effectLst/>
                <a:latin typeface="merriweather" panose="00000500000000000000" pitchFamily="2" charset="0"/>
              </a:rPr>
              <a:t>Is there evidence of ill health or substance abuse?</a:t>
            </a:r>
          </a:p>
          <a:p>
            <a:pPr fontAlgn="base">
              <a:buFont typeface="Arial" panose="020B0604020202020204" pitchFamily="34" charset="0"/>
              <a:buChar char="•"/>
            </a:pPr>
            <a:r>
              <a:rPr lang="en-US" b="0" dirty="0">
                <a:effectLst/>
                <a:latin typeface="merriweather" panose="00000500000000000000" pitchFamily="2" charset="0"/>
              </a:rPr>
              <a:t>Was there </a:t>
            </a:r>
            <a:r>
              <a:rPr lang="en-US" b="1" i="1" dirty="0">
                <a:solidFill>
                  <a:srgbClr val="671E75"/>
                </a:solidFill>
                <a:effectLst/>
                <a:latin typeface="var(--font-family-body)"/>
              </a:rPr>
              <a:t>departure from procedure</a:t>
            </a:r>
            <a:r>
              <a:rPr lang="en-US" b="0" dirty="0">
                <a:effectLst/>
                <a:latin typeface="merriweather" panose="00000500000000000000" pitchFamily="2" charset="0"/>
              </a:rPr>
              <a:t>?</a:t>
            </a:r>
            <a:r>
              <a:rPr lang="en-US" b="1" dirty="0">
                <a:effectLst/>
                <a:latin typeface="var(--font-family-body)"/>
              </a:rPr>
              <a:t> </a:t>
            </a:r>
            <a:r>
              <a:rPr lang="en-US" b="0" dirty="0">
                <a:effectLst/>
                <a:latin typeface="merriweather" panose="00000500000000000000" pitchFamily="2" charset="0"/>
              </a:rPr>
              <a:t>Did the individual(s) depart from agreed protocols and/or safe procedures? </a:t>
            </a:r>
          </a:p>
          <a:p>
            <a:pPr fontAlgn="base">
              <a:buFont typeface="Arial" panose="020B0604020202020204" pitchFamily="34" charset="0"/>
              <a:buChar char="•"/>
            </a:pPr>
            <a:r>
              <a:rPr lang="en-US" b="0" dirty="0">
                <a:effectLst/>
                <a:latin typeface="merriweather" panose="00000500000000000000" pitchFamily="2" charset="0"/>
              </a:rPr>
              <a:t>Would others have made the same mistake</a:t>
            </a:r>
            <a:r>
              <a:rPr lang="en-US" b="1" dirty="0">
                <a:effectLst/>
                <a:latin typeface="var(--font-family-body)"/>
              </a:rPr>
              <a:t> </a:t>
            </a:r>
            <a:r>
              <a:rPr lang="en-US" b="0" dirty="0">
                <a:effectLst/>
                <a:latin typeface="merriweather" panose="00000500000000000000" pitchFamily="2" charset="0"/>
              </a:rPr>
              <a:t>(</a:t>
            </a:r>
            <a:r>
              <a:rPr lang="en-US" b="1" i="1" dirty="0">
                <a:solidFill>
                  <a:srgbClr val="671E75"/>
                </a:solidFill>
                <a:effectLst/>
                <a:latin typeface="var(--font-family-body)"/>
              </a:rPr>
              <a:t>substitution test</a:t>
            </a:r>
            <a:r>
              <a:rPr lang="en-US" b="0" dirty="0">
                <a:effectLst/>
                <a:latin typeface="merriweather" panose="00000500000000000000" pitchFamily="2" charset="0"/>
              </a:rPr>
              <a:t>)? </a:t>
            </a:r>
          </a:p>
          <a:p>
            <a:br>
              <a:rPr lang="en-US" b="0" i="0" dirty="0">
                <a:solidFill>
                  <a:srgbClr val="313537"/>
                </a:solidFill>
                <a:effectLst/>
                <a:latin typeface="var(--font-family-body)"/>
              </a:rPr>
            </a:br>
            <a:endParaRPr dirty="0"/>
          </a:p>
          <a:p>
            <a:pPr marL="0" lvl="0" indent="0" algn="l" rtl="0">
              <a:lnSpc>
                <a:spcPct val="100000"/>
              </a:lnSpc>
              <a:spcBef>
                <a:spcPts val="0"/>
              </a:spcBef>
              <a:spcAft>
                <a:spcPts val="0"/>
              </a:spcAft>
              <a:buSzPts val="1400"/>
              <a:buNone/>
            </a:pPr>
            <a:r>
              <a:rPr lang="en-US" dirty="0"/>
              <a:t>By working through this algorithm, you can rule out cases where the incident analysis framework may not be suitable.  </a:t>
            </a:r>
            <a:endParaRPr dirty="0"/>
          </a:p>
          <a:p>
            <a:pPr marL="0" lvl="0" indent="0" algn="l" rtl="0">
              <a:lnSpc>
                <a:spcPct val="100000"/>
              </a:lnSpc>
              <a:spcBef>
                <a:spcPts val="0"/>
              </a:spcBef>
              <a:spcAft>
                <a:spcPts val="0"/>
              </a:spcAft>
              <a:buSzPts val="1400"/>
              <a:buNone/>
            </a:pPr>
            <a:r>
              <a:rPr lang="en-US" dirty="0"/>
              <a:t>Speaker to work through algorithm and ask the 4 questions posed to rule out cases that should not be addressed by system analysis. </a:t>
            </a:r>
            <a:endParaRPr dirty="0"/>
          </a:p>
          <a:p>
            <a:pPr marL="0" lvl="0" indent="0" algn="l" rtl="0">
              <a:lnSpc>
                <a:spcPct val="100000"/>
              </a:lnSpc>
              <a:spcBef>
                <a:spcPts val="0"/>
              </a:spcBef>
              <a:spcAft>
                <a:spcPts val="0"/>
              </a:spcAft>
              <a:buSzPts val="1400"/>
              <a:buNone/>
            </a:pPr>
            <a:r>
              <a:rPr lang="en-US" i="1" dirty="0"/>
              <a:t>**Note for speaker: If the answer to one of these 4 questions is positive, this does not mean that there wasn’t a system issue as well. These are not mutually exclusive. That being said, if the answer is yes to one of these 4 questions, this part of the management strategy will have to move through the administrative realm to be addressed appropriately. </a:t>
            </a:r>
            <a:endParaRPr i="1" dirty="0"/>
          </a:p>
          <a:p>
            <a:pPr marL="0" lvl="0" indent="0" algn="l" rtl="0">
              <a:lnSpc>
                <a:spcPct val="100000"/>
              </a:lnSpc>
              <a:spcBef>
                <a:spcPts val="0"/>
              </a:spcBef>
              <a:spcAft>
                <a:spcPts val="0"/>
              </a:spcAft>
              <a:buSzPts val="1400"/>
              <a:buNone/>
            </a:pPr>
            <a:endParaRPr dirty="0"/>
          </a:p>
        </p:txBody>
      </p:sp>
      <p:sp>
        <p:nvSpPr>
          <p:cNvPr id="187" name="Google Shape;18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Speakers Notes:   </a:t>
            </a:r>
            <a:endParaRPr dirty="0"/>
          </a:p>
          <a:p>
            <a:pPr marL="457200" lvl="0" indent="-317500" algn="l" rtl="0">
              <a:lnSpc>
                <a:spcPct val="100000"/>
              </a:lnSpc>
              <a:spcBef>
                <a:spcPts val="0"/>
              </a:spcBef>
              <a:spcAft>
                <a:spcPts val="0"/>
              </a:spcAft>
              <a:buSzPts val="1400"/>
              <a:buChar char="●"/>
            </a:pPr>
            <a:r>
              <a:rPr lang="en-US" dirty="0"/>
              <a:t>Now that we have clearly identified cases that can be analyzed using this tool, let's start looking through this framework in more detail. </a:t>
            </a:r>
            <a:endParaRPr dirty="0"/>
          </a:p>
          <a:p>
            <a:pPr marL="457200" lvl="0" indent="-317500" algn="l" rtl="0">
              <a:lnSpc>
                <a:spcPct val="100000"/>
              </a:lnSpc>
              <a:spcBef>
                <a:spcPts val="0"/>
              </a:spcBef>
              <a:spcAft>
                <a:spcPts val="0"/>
              </a:spcAft>
              <a:buSzPts val="1400"/>
              <a:buChar char="●"/>
            </a:pPr>
            <a:r>
              <a:rPr lang="en-US" dirty="0"/>
              <a:t>Before an incident occurs in an organization, there are characteristics that can set up an organization or health system for success. A health system with clear visible leadership support at all levels of the organization and is reinforced by a safe and just culture in place ahead of the incident can help make the process more seamless.  </a:t>
            </a:r>
            <a:endParaRPr dirty="0"/>
          </a:p>
          <a:p>
            <a:pPr marL="457200" lvl="0" indent="-317500" algn="l" rtl="0">
              <a:lnSpc>
                <a:spcPct val="100000"/>
              </a:lnSpc>
              <a:spcBef>
                <a:spcPts val="0"/>
              </a:spcBef>
              <a:spcAft>
                <a:spcPts val="0"/>
              </a:spcAft>
              <a:buSzPts val="1400"/>
              <a:buChar char="●"/>
            </a:pPr>
            <a:r>
              <a:rPr lang="en-US" dirty="0"/>
              <a:t>An additional step would be to develop a plan ahead of an incident occurring. This plan could describe the steps and responsibilities for various actions (who is doing what, how and when) and indicates the resources available (policies, procedures, checklists, skills) to manage the incident. </a:t>
            </a:r>
            <a:endParaRPr dirty="0"/>
          </a:p>
          <a:p>
            <a:pPr marL="457200" lvl="0" indent="-317500" algn="l" rtl="0">
              <a:lnSpc>
                <a:spcPct val="100000"/>
              </a:lnSpc>
              <a:spcBef>
                <a:spcPts val="0"/>
              </a:spcBef>
              <a:spcAft>
                <a:spcPts val="0"/>
              </a:spcAft>
              <a:buSzPts val="1400"/>
              <a:buChar char="●"/>
            </a:pPr>
            <a:r>
              <a:rPr lang="en-US" i="1" dirty="0"/>
              <a:t>(This is from Page 33 of the Canadian Incident Analysis Framework - https://www.patientsafetyinstitute.ca/en/toolsResources/IncidentAnalysis/Documents/Canadian%20Incident%20Analysis%20Framework.PDF)</a:t>
            </a:r>
            <a:endParaRPr i="1"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SzPts val="1400"/>
              <a:buNone/>
            </a:pPr>
            <a:endParaRPr dirty="0"/>
          </a:p>
        </p:txBody>
      </p:sp>
      <p:sp>
        <p:nvSpPr>
          <p:cNvPr id="200" name="Google Shape;20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Speakers notes: Once a patient safety incident has occurred, we move onto the next step of this framework, the immediate response. This is the step that we, as clinicians, are most familiar with. We assess the safety of our patient, support them and their families, make sure to reduce the risk of imminent recurrence and complete the disclosure process. </a:t>
            </a:r>
            <a:endParaRPr dirty="0"/>
          </a:p>
        </p:txBody>
      </p:sp>
      <p:sp>
        <p:nvSpPr>
          <p:cNvPr id="211" name="Google Shape;21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t>Highlight that this is related to the second learning objective “Explain the importance of reporting an incident and the role of reporting in the incident analysis process.”</a:t>
            </a:r>
          </a:p>
          <a:p>
            <a:pPr marL="0" lvl="0" indent="0" algn="l" rtl="0">
              <a:lnSpc>
                <a:spcPct val="100000"/>
              </a:lnSpc>
              <a:spcBef>
                <a:spcPts val="0"/>
              </a:spcBef>
              <a:spcAft>
                <a:spcPts val="0"/>
              </a:spcAft>
              <a:buClr>
                <a:schemeClr val="dk1"/>
              </a:buClr>
              <a:buSzPts val="1200"/>
              <a:buFont typeface="Arial"/>
              <a:buNone/>
            </a:pPr>
            <a:endParaRPr lang="en-US" dirty="0"/>
          </a:p>
          <a:p>
            <a:pPr marL="0" lvl="0" indent="0" algn="l" rtl="0">
              <a:lnSpc>
                <a:spcPct val="100000"/>
              </a:lnSpc>
              <a:spcBef>
                <a:spcPts val="0"/>
              </a:spcBef>
              <a:spcAft>
                <a:spcPts val="0"/>
              </a:spcAft>
              <a:buClr>
                <a:schemeClr val="dk1"/>
              </a:buClr>
              <a:buSzPts val="1200"/>
              <a:buFont typeface="Arial"/>
              <a:buNone/>
            </a:pPr>
            <a:r>
              <a:rPr lang="en-US" dirty="0"/>
              <a:t>Speakers notes: </a:t>
            </a:r>
            <a:endParaRPr dirty="0"/>
          </a:p>
          <a:p>
            <a:pPr marL="0" lvl="0" indent="0" algn="l" rtl="0">
              <a:lnSpc>
                <a:spcPct val="100000"/>
              </a:lnSpc>
              <a:spcBef>
                <a:spcPts val="0"/>
              </a:spcBef>
              <a:spcAft>
                <a:spcPts val="0"/>
              </a:spcAft>
              <a:buClr>
                <a:schemeClr val="dk1"/>
              </a:buClr>
              <a:buSzPts val="1200"/>
              <a:buFont typeface="Arial"/>
              <a:buNone/>
            </a:pPr>
            <a:r>
              <a:rPr lang="en-US" dirty="0"/>
              <a:t>Another aspect of the immediate response to a patient safety incident is to report the incident.</a:t>
            </a:r>
            <a:endParaRPr dirty="0"/>
          </a:p>
          <a:p>
            <a:pPr marL="0" marR="0" lvl="0" indent="0" algn="l" rtl="0">
              <a:lnSpc>
                <a:spcPct val="100000"/>
              </a:lnSpc>
              <a:spcBef>
                <a:spcPts val="0"/>
              </a:spcBef>
              <a:spcAft>
                <a:spcPts val="0"/>
              </a:spcAft>
              <a:buClr>
                <a:schemeClr val="dk1"/>
              </a:buClr>
              <a:buSzPts val="1200"/>
              <a:buFont typeface="Arial"/>
              <a:buNone/>
            </a:pPr>
            <a:r>
              <a:rPr lang="en-US" dirty="0"/>
              <a:t>The way that this is completed in many or most institutions is through the </a:t>
            </a:r>
            <a:r>
              <a:rPr lang="en-US" sz="1200" dirty="0"/>
              <a:t>RLS system, which stands for Reporting and Learning System</a:t>
            </a:r>
            <a:r>
              <a:rPr lang="en-US" dirty="0"/>
              <a:t>. </a:t>
            </a:r>
            <a:r>
              <a:rPr lang="en-US" sz="1200" dirty="0">
                <a:solidFill>
                  <a:schemeClr val="dk1"/>
                </a:solidFill>
              </a:rPr>
              <a:t>This typically involves completion of a paper or an electronic incident report form; however, incidents with a high potential for harm are often reported verbally as part of the immediate response. </a:t>
            </a:r>
            <a:endParaRPr dirty="0"/>
          </a:p>
          <a:p>
            <a:pPr marL="0" marR="0" lvl="0" indent="0" algn="l" rtl="0">
              <a:lnSpc>
                <a:spcPct val="100000"/>
              </a:lnSpc>
              <a:spcBef>
                <a:spcPts val="0"/>
              </a:spcBef>
              <a:spcAft>
                <a:spcPts val="0"/>
              </a:spcAft>
              <a:buClr>
                <a:schemeClr val="dk1"/>
              </a:buClr>
              <a:buSzPts val="1200"/>
              <a:buFont typeface="Arial"/>
              <a:buNone/>
            </a:pPr>
            <a:r>
              <a:rPr lang="en-US" sz="1200" dirty="0"/>
              <a:t>The reporting of the incident triggers this incident analysis process.  </a:t>
            </a:r>
            <a:endParaRPr dirty="0"/>
          </a:p>
          <a:p>
            <a:pPr marL="0" marR="0" lvl="0" indent="0" algn="l" rtl="0">
              <a:lnSpc>
                <a:spcPct val="100000"/>
              </a:lnSpc>
              <a:spcBef>
                <a:spcPts val="0"/>
              </a:spcBef>
              <a:spcAft>
                <a:spcPts val="0"/>
              </a:spcAft>
              <a:buClr>
                <a:schemeClr val="dk1"/>
              </a:buClr>
              <a:buSzPts val="1200"/>
              <a:buFont typeface="Arial"/>
              <a:buNone/>
            </a:pPr>
            <a:r>
              <a:rPr lang="en-US" sz="1200" dirty="0"/>
              <a:t>Without it, next steps in this framework do not happen</a:t>
            </a:r>
            <a:r>
              <a:rPr lang="en-US" dirty="0"/>
              <a:t>, including the a</a:t>
            </a:r>
            <a:r>
              <a:rPr lang="en-US" sz="1200" dirty="0"/>
              <a:t>nalysis</a:t>
            </a:r>
            <a:r>
              <a:rPr lang="en-US" dirty="0"/>
              <a:t> of the event.</a:t>
            </a:r>
            <a:endParaRPr dirty="0"/>
          </a:p>
          <a:p>
            <a:pPr marL="0" marR="0" lvl="0" indent="0" algn="l" rtl="0">
              <a:lnSpc>
                <a:spcPct val="100000"/>
              </a:lnSpc>
              <a:spcBef>
                <a:spcPts val="0"/>
              </a:spcBef>
              <a:spcAft>
                <a:spcPts val="0"/>
              </a:spcAft>
              <a:buClr>
                <a:schemeClr val="dk1"/>
              </a:buClr>
              <a:buSzPts val="1200"/>
              <a:buFont typeface="Arial"/>
              <a:buNone/>
            </a:pPr>
            <a:r>
              <a:rPr lang="en-US" sz="1200" dirty="0">
                <a:solidFill>
                  <a:schemeClr val="dk1"/>
                </a:solidFill>
              </a:rPr>
              <a:t>Reporting is the trigger for a chain of internal notifications that, depending on the nature of the incident, will target individuals and/or units at different levels of the organization (e.g., attending physician, CEO, risk management committee, medical managers, health record staff, unit or program managers, public relations). </a:t>
            </a:r>
            <a:endParaRPr dirty="0"/>
          </a:p>
          <a:p>
            <a:pPr marL="0" lvl="0" indent="0" algn="l" rtl="0">
              <a:lnSpc>
                <a:spcPct val="100000"/>
              </a:lnSpc>
              <a:spcBef>
                <a:spcPts val="0"/>
              </a:spcBef>
              <a:spcAft>
                <a:spcPts val="0"/>
              </a:spcAft>
              <a:buClr>
                <a:schemeClr val="dk1"/>
              </a:buClr>
              <a:buSzPts val="1200"/>
              <a:buFont typeface="Arial"/>
              <a:buNone/>
            </a:pPr>
            <a:r>
              <a:rPr lang="en-US" sz="1200" dirty="0">
                <a:solidFill>
                  <a:schemeClr val="dk1"/>
                </a:solidFill>
              </a:rPr>
              <a:t>External notifications may also be required to ensure alignment with regulations and to maintain the organization’s reputation as per legislation, policy, protocols (e.g., coroner, Ministry of Health) and current context (e.g., media). </a:t>
            </a:r>
            <a:endParaRPr dirty="0"/>
          </a:p>
        </p:txBody>
      </p:sp>
      <p:sp>
        <p:nvSpPr>
          <p:cNvPr id="222" name="Google Shape;22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3152"/>
              </a:buClr>
              <a:buSzPts val="1500"/>
              <a:buFont typeface="Arial"/>
              <a:buNone/>
            </a:pPr>
            <a:r>
              <a:rPr lang="en-US" dirty="0"/>
              <a:t>Speakers Notes: </a:t>
            </a:r>
            <a:endParaRPr dirty="0"/>
          </a:p>
          <a:p>
            <a:pPr marL="0" lvl="0" indent="0" algn="l" rtl="0">
              <a:spcBef>
                <a:spcPts val="0"/>
              </a:spcBef>
              <a:spcAft>
                <a:spcPts val="0"/>
              </a:spcAft>
              <a:buClr>
                <a:srgbClr val="003152"/>
              </a:buClr>
              <a:buSzPts val="1500"/>
              <a:buFont typeface="Arial"/>
              <a:buNone/>
            </a:pPr>
            <a:r>
              <a:rPr lang="en-US" dirty="0"/>
              <a:t>The next step is ‘Preparing for an Incident Analysis’.  This involves pulling a multidisciplinary team together to discuss the case and begin collecting data. Facilitation by team member skilled in incident analysis can also be quite useful. </a:t>
            </a:r>
            <a:endParaRPr dirty="0"/>
          </a:p>
          <a:p>
            <a:pPr marL="0" lvl="0" indent="0" algn="l" rtl="0">
              <a:spcBef>
                <a:spcPts val="0"/>
              </a:spcBef>
              <a:spcAft>
                <a:spcPts val="0"/>
              </a:spcAft>
              <a:buClr>
                <a:schemeClr val="dk1"/>
              </a:buClr>
              <a:buSzPts val="1200"/>
              <a:buFont typeface="Arial"/>
              <a:buNone/>
            </a:pPr>
            <a:endParaRPr i="1" dirty="0"/>
          </a:p>
          <a:p>
            <a:pPr marL="0" lvl="0" indent="0" algn="l" rtl="0">
              <a:spcBef>
                <a:spcPts val="0"/>
              </a:spcBef>
              <a:spcAft>
                <a:spcPts val="0"/>
              </a:spcAft>
              <a:buClr>
                <a:schemeClr val="dk1"/>
              </a:buClr>
              <a:buSzPts val="1200"/>
              <a:buFont typeface="Arial"/>
              <a:buNone/>
            </a:pPr>
            <a:r>
              <a:rPr lang="en-US" i="1" dirty="0"/>
              <a:t>(**Note for  presenter: If a resident is involved, there needs to be an advocate for the resident there e.g., student advisor, program director, resident affairs)</a:t>
            </a:r>
            <a:endParaRPr b="1" i="1" dirty="0"/>
          </a:p>
        </p:txBody>
      </p:sp>
      <p:sp>
        <p:nvSpPr>
          <p:cNvPr id="234" name="Google Shape;23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500"/>
              <a:buFont typeface="Calibri"/>
              <a:buNone/>
            </a:pPr>
            <a:r>
              <a:rPr lang="en-US" dirty="0"/>
              <a:t>Speakers notes:</a:t>
            </a:r>
          </a:p>
          <a:p>
            <a:pPr marL="0" lvl="0" indent="0" algn="l" rtl="0">
              <a:lnSpc>
                <a:spcPct val="100000"/>
              </a:lnSpc>
              <a:spcBef>
                <a:spcPts val="0"/>
              </a:spcBef>
              <a:spcAft>
                <a:spcPts val="0"/>
              </a:spcAft>
              <a:buClr>
                <a:schemeClr val="dk1"/>
              </a:buClr>
              <a:buSzPts val="1500"/>
              <a:buFont typeface="Calibri"/>
              <a:buNone/>
            </a:pPr>
            <a:r>
              <a:rPr lang="en-US" dirty="0"/>
              <a:t>The purpose (of the initial evaluation) is to clarify the facts and to determine if this short review is sufficient or if the case is complex and requires further review to learn from the event and make improvements.</a:t>
            </a:r>
          </a:p>
          <a:p>
            <a:pPr marL="0" lvl="0" indent="0" algn="l" rtl="0">
              <a:lnSpc>
                <a:spcPct val="100000"/>
              </a:lnSpc>
              <a:spcBef>
                <a:spcPts val="0"/>
              </a:spcBef>
              <a:spcAft>
                <a:spcPts val="0"/>
              </a:spcAft>
              <a:buClr>
                <a:srgbClr val="222A35"/>
              </a:buClr>
              <a:buSzPts val="1200"/>
              <a:buFont typeface="Calibri"/>
              <a:buNone/>
            </a:pPr>
            <a:endParaRPr lang="en-US" dirty="0"/>
          </a:p>
          <a:p>
            <a:pPr marL="0" lvl="0" indent="0" algn="l" rtl="0">
              <a:lnSpc>
                <a:spcPct val="100000"/>
              </a:lnSpc>
              <a:spcBef>
                <a:spcPts val="0"/>
              </a:spcBef>
              <a:spcAft>
                <a:spcPts val="0"/>
              </a:spcAft>
              <a:buClr>
                <a:srgbClr val="222A35"/>
              </a:buClr>
              <a:buSzPts val="1200"/>
              <a:buFont typeface="Calibri"/>
              <a:buNone/>
            </a:pPr>
            <a:r>
              <a:rPr lang="en-US" dirty="0"/>
              <a:t>The Initial Evaluation identifies:</a:t>
            </a:r>
          </a:p>
          <a:p>
            <a:pPr marL="457200" lvl="0" indent="-457200" algn="l" rtl="0">
              <a:lnSpc>
                <a:spcPct val="100000"/>
              </a:lnSpc>
              <a:spcBef>
                <a:spcPts val="0"/>
              </a:spcBef>
              <a:spcAft>
                <a:spcPts val="0"/>
              </a:spcAft>
              <a:buSzPts val="1400"/>
              <a:buFont typeface="Arial" panose="020B0604020202020204" pitchFamily="34" charset="0"/>
              <a:buChar char="•"/>
            </a:pPr>
            <a:r>
              <a:rPr lang="en-US" dirty="0"/>
              <a:t>The harm to the patient (or potential for harm)</a:t>
            </a:r>
            <a:endParaRPr lang="en-US" sz="800" dirty="0"/>
          </a:p>
          <a:p>
            <a:pPr marL="457200" lvl="0" indent="-457200" algn="l" rtl="0">
              <a:lnSpc>
                <a:spcPct val="100000"/>
              </a:lnSpc>
              <a:spcBef>
                <a:spcPts val="0"/>
              </a:spcBef>
              <a:spcAft>
                <a:spcPts val="0"/>
              </a:spcAft>
              <a:buSzPts val="1400"/>
              <a:buFont typeface="Arial" panose="020B0604020202020204" pitchFamily="34" charset="0"/>
              <a:buChar char="•"/>
            </a:pPr>
            <a:r>
              <a:rPr lang="en-US" dirty="0"/>
              <a:t>A sequence of events (a.k.a. chronology, timeline)</a:t>
            </a:r>
            <a:endParaRPr lang="en-US" sz="800" dirty="0"/>
          </a:p>
          <a:p>
            <a:pPr marL="457200" lvl="0" indent="-457200" algn="l" rtl="0">
              <a:lnSpc>
                <a:spcPct val="100000"/>
              </a:lnSpc>
              <a:spcBef>
                <a:spcPts val="0"/>
              </a:spcBef>
              <a:spcAft>
                <a:spcPts val="0"/>
              </a:spcAft>
              <a:buSzPts val="1400"/>
              <a:buFont typeface="Arial" panose="020B0604020202020204" pitchFamily="34" charset="0"/>
              <a:buChar char="•"/>
            </a:pPr>
            <a:r>
              <a:rPr lang="en-US" dirty="0"/>
              <a:t>Suspected system issues/contributing factors</a:t>
            </a:r>
          </a:p>
        </p:txBody>
      </p:sp>
      <p:sp>
        <p:nvSpPr>
          <p:cNvPr id="234" name="Google Shape;23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124007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Add presenter names</a:t>
            </a:r>
            <a:endParaRPr/>
          </a:p>
          <a:p>
            <a:pPr marL="0" lvl="0" indent="0" algn="l" rtl="0">
              <a:lnSpc>
                <a:spcPct val="100000"/>
              </a:lnSpc>
              <a:spcBef>
                <a:spcPts val="0"/>
              </a:spcBef>
              <a:spcAft>
                <a:spcPts val="0"/>
              </a:spcAft>
              <a:buSzPts val="1400"/>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500"/>
              <a:buFont typeface="Calibri"/>
              <a:buNone/>
            </a:pPr>
            <a:r>
              <a:rPr lang="en-US" dirty="0"/>
              <a:t>Speakers notes:</a:t>
            </a:r>
          </a:p>
          <a:p>
            <a:pPr marL="0" lvl="0" indent="0" algn="l" rtl="0">
              <a:lnSpc>
                <a:spcPct val="100000"/>
              </a:lnSpc>
              <a:spcBef>
                <a:spcPts val="0"/>
              </a:spcBef>
              <a:spcAft>
                <a:spcPts val="0"/>
              </a:spcAft>
              <a:buClr>
                <a:srgbClr val="000000"/>
              </a:buClr>
              <a:buSzPts val="1200"/>
              <a:buFont typeface="Arial"/>
              <a:buNone/>
            </a:pPr>
            <a:r>
              <a:rPr lang="en-US" dirty="0">
                <a:solidFill>
                  <a:srgbClr val="000000"/>
                </a:solidFill>
              </a:rPr>
              <a:t>The sources of information are as follows: </a:t>
            </a:r>
            <a:endParaRPr lang="en-US" dirty="0"/>
          </a:p>
          <a:p>
            <a:pPr marL="457200" lvl="0" indent="-317500" algn="l" rtl="0">
              <a:lnSpc>
                <a:spcPct val="100000"/>
              </a:lnSpc>
              <a:spcBef>
                <a:spcPts val="0"/>
              </a:spcBef>
              <a:spcAft>
                <a:spcPts val="0"/>
              </a:spcAft>
              <a:buClr>
                <a:srgbClr val="000000"/>
              </a:buClr>
              <a:buSzPts val="1400"/>
              <a:buChar char="●"/>
            </a:pPr>
            <a:r>
              <a:rPr lang="en-US" dirty="0">
                <a:solidFill>
                  <a:srgbClr val="000000"/>
                </a:solidFill>
              </a:rPr>
              <a:t>Patient </a:t>
            </a:r>
            <a:r>
              <a:rPr lang="en-US" i="1" dirty="0">
                <a:solidFill>
                  <a:srgbClr val="000000"/>
                </a:solidFill>
              </a:rPr>
              <a:t>(Optional additional information: this usually comes first and comes mainly from the health record, but other records can be used like the dispatch records, toxicology testing, autopsy. Interviews can be considered if it is possible and appropriate.)  </a:t>
            </a:r>
            <a:endParaRPr lang="en-US" i="1" dirty="0"/>
          </a:p>
          <a:p>
            <a:pPr marL="457200" lvl="0" indent="-317500" algn="l" rtl="0">
              <a:lnSpc>
                <a:spcPct val="100000"/>
              </a:lnSpc>
              <a:spcBef>
                <a:spcPts val="0"/>
              </a:spcBef>
              <a:spcAft>
                <a:spcPts val="0"/>
              </a:spcAft>
              <a:buSzPts val="1400"/>
              <a:buChar char="●"/>
            </a:pPr>
            <a:r>
              <a:rPr lang="en-US" dirty="0">
                <a:solidFill>
                  <a:srgbClr val="000000"/>
                </a:solidFill>
              </a:rPr>
              <a:t>Personnel</a:t>
            </a:r>
            <a:r>
              <a:rPr lang="en-US" i="1" dirty="0">
                <a:solidFill>
                  <a:srgbClr val="000000"/>
                </a:solidFill>
              </a:rPr>
              <a:t> </a:t>
            </a:r>
            <a:r>
              <a:rPr lang="en-US" i="1" dirty="0"/>
              <a:t>(Optional additional information: </a:t>
            </a:r>
            <a:r>
              <a:rPr lang="en-US" i="1" dirty="0">
                <a:solidFill>
                  <a:srgbClr val="000000"/>
                </a:solidFill>
              </a:rPr>
              <a:t>usually this includes interviews with those providers who provided direct care on the sharp end of the system.)</a:t>
            </a:r>
            <a:endParaRPr lang="en-US" i="1" dirty="0"/>
          </a:p>
          <a:p>
            <a:pPr marL="457200" lvl="0" indent="-317500" algn="l" rtl="0">
              <a:lnSpc>
                <a:spcPct val="100000"/>
              </a:lnSpc>
              <a:spcBef>
                <a:spcPts val="0"/>
              </a:spcBef>
              <a:spcAft>
                <a:spcPts val="0"/>
              </a:spcAft>
              <a:buSzPts val="1400"/>
              <a:buChar char="●"/>
            </a:pPr>
            <a:r>
              <a:rPr lang="en-US" dirty="0">
                <a:solidFill>
                  <a:srgbClr val="000000"/>
                </a:solidFill>
              </a:rPr>
              <a:t>Environment </a:t>
            </a:r>
            <a:r>
              <a:rPr lang="en-US" i="1" dirty="0"/>
              <a:t>(Optional additional information: </a:t>
            </a:r>
            <a:r>
              <a:rPr lang="en-US" i="1" dirty="0">
                <a:solidFill>
                  <a:srgbClr val="000000"/>
                </a:solidFill>
              </a:rPr>
              <a:t>you can gain information about the location where the event occurred from direct observation.) </a:t>
            </a:r>
            <a:endParaRPr lang="en-US" i="1" dirty="0"/>
          </a:p>
          <a:p>
            <a:pPr marL="457200" lvl="0" indent="-317500" algn="l" rtl="0">
              <a:lnSpc>
                <a:spcPct val="100000"/>
              </a:lnSpc>
              <a:spcBef>
                <a:spcPts val="0"/>
              </a:spcBef>
              <a:spcAft>
                <a:spcPts val="0"/>
              </a:spcAft>
              <a:buSzPts val="1400"/>
              <a:buChar char="●"/>
            </a:pPr>
            <a:r>
              <a:rPr lang="en-US" dirty="0">
                <a:solidFill>
                  <a:srgbClr val="000000"/>
                </a:solidFill>
              </a:rPr>
              <a:t>Organization </a:t>
            </a:r>
            <a:r>
              <a:rPr lang="en-US" i="1" dirty="0"/>
              <a:t>(Optional additional information: This includes the </a:t>
            </a:r>
            <a:r>
              <a:rPr lang="en-US" i="1" dirty="0">
                <a:solidFill>
                  <a:srgbClr val="000000"/>
                </a:solidFill>
              </a:rPr>
              <a:t>organization’s vision/mission/values etc. Information</a:t>
            </a:r>
            <a:r>
              <a:rPr lang="en-US" dirty="0">
                <a:solidFill>
                  <a:srgbClr val="000000"/>
                </a:solidFill>
              </a:rPr>
              <a:t> </a:t>
            </a:r>
            <a:r>
              <a:rPr lang="en-US" i="1" dirty="0">
                <a:solidFill>
                  <a:srgbClr val="000000"/>
                </a:solidFill>
              </a:rPr>
              <a:t>from safety learning reports and reports/recommendations from other similar safety analyses (internal and external) may also be very useful.) </a:t>
            </a:r>
            <a:endParaRPr lang="en-US" i="1" dirty="0"/>
          </a:p>
          <a:p>
            <a:pPr marL="457200" lvl="0" indent="-317500" algn="l" rtl="0">
              <a:lnSpc>
                <a:spcPct val="100000"/>
              </a:lnSpc>
              <a:spcBef>
                <a:spcPts val="0"/>
              </a:spcBef>
              <a:spcAft>
                <a:spcPts val="0"/>
              </a:spcAft>
              <a:buSzPts val="1400"/>
              <a:buChar char="●"/>
            </a:pPr>
            <a:r>
              <a:rPr lang="en-US" dirty="0">
                <a:solidFill>
                  <a:srgbClr val="000000"/>
                </a:solidFill>
              </a:rPr>
              <a:t>Regulatory agencies </a:t>
            </a:r>
            <a:r>
              <a:rPr lang="en-US" i="1" dirty="0"/>
              <a:t>(Optional additional information: </a:t>
            </a:r>
            <a:r>
              <a:rPr lang="en-US" i="1" dirty="0">
                <a:solidFill>
                  <a:srgbClr val="000000"/>
                </a:solidFill>
              </a:rPr>
              <a:t>This includes the organization's structure charts, legislation and bylaws, SOP, policies, safety info)</a:t>
            </a:r>
            <a:endParaRPr lang="en-US" i="1" dirty="0"/>
          </a:p>
          <a:p>
            <a:pPr marL="0" lvl="0" indent="0" algn="l" rtl="0">
              <a:lnSpc>
                <a:spcPct val="100000"/>
              </a:lnSpc>
              <a:spcBef>
                <a:spcPts val="0"/>
              </a:spcBef>
              <a:spcAft>
                <a:spcPts val="0"/>
              </a:spcAft>
              <a:buClr>
                <a:schemeClr val="dk1"/>
              </a:buClr>
              <a:buSzPts val="1200"/>
              <a:buFont typeface="Arial"/>
              <a:buNone/>
            </a:pPr>
            <a:endParaRPr lang="en-US" dirty="0">
              <a:solidFill>
                <a:srgbClr val="000000"/>
              </a:solidFill>
            </a:endParaRPr>
          </a:p>
        </p:txBody>
      </p:sp>
      <p:sp>
        <p:nvSpPr>
          <p:cNvPr id="234" name="Google Shape;23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464831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Speakers notes: </a:t>
            </a:r>
            <a:endParaRPr dirty="0"/>
          </a:p>
          <a:p>
            <a:pPr marL="0" lvl="0" indent="0" algn="l" rtl="0">
              <a:lnSpc>
                <a:spcPct val="100000"/>
              </a:lnSpc>
              <a:spcBef>
                <a:spcPts val="0"/>
              </a:spcBef>
              <a:spcAft>
                <a:spcPts val="0"/>
              </a:spcAft>
              <a:buSzPts val="1400"/>
              <a:buNone/>
            </a:pPr>
            <a:r>
              <a:rPr lang="en-US" dirty="0"/>
              <a:t>Let’s come back to our case of our congestive heart failure patient case. If we took the opportunity to complete interviews with the various members of the health care team who were involved in this case, what concerns could the team bring up?</a:t>
            </a:r>
            <a:endParaRPr dirty="0"/>
          </a:p>
          <a:p>
            <a:pPr marL="0" lvl="0" indent="0" algn="l" rtl="0">
              <a:lnSpc>
                <a:spcPct val="100000"/>
              </a:lnSpc>
              <a:spcBef>
                <a:spcPts val="0"/>
              </a:spcBef>
              <a:spcAft>
                <a:spcPts val="0"/>
              </a:spcAft>
              <a:buSzPts val="1400"/>
              <a:buNone/>
            </a:pPr>
            <a:r>
              <a:rPr lang="en-US" dirty="0"/>
              <a:t>Take 1-2 minutes to think about this (or speak with a colleague, if this is an in-person presentation). When we return, I will ask for some volunteers to share their responses. After this, I will share some possible results from the various team members involved. </a:t>
            </a:r>
            <a:endParaRPr dirty="0"/>
          </a:p>
          <a:p>
            <a:pPr marL="0" lvl="0" indent="0" algn="l" rtl="0">
              <a:lnSpc>
                <a:spcPct val="100000"/>
              </a:lnSpc>
              <a:spcBef>
                <a:spcPts val="0"/>
              </a:spcBef>
              <a:spcAft>
                <a:spcPts val="0"/>
              </a:spcAft>
              <a:buSzPts val="1400"/>
              <a:buNone/>
            </a:pPr>
            <a:r>
              <a:rPr lang="en-US" i="1" dirty="0"/>
              <a:t>(Note to speaker: after 1-2 minutes, allow for trainees to provide their inputs. After this, provide the responses from the people involved. The intention of this slide/activity is to allow the trainees to see that there are different perspectives. What they see as the problem (with the associated solution) may not take into consideration other people’s opinions about the case and actually may not improve the situation in the long term)</a:t>
            </a:r>
            <a:endParaRPr i="1" dirty="0"/>
          </a:p>
        </p:txBody>
      </p:sp>
      <p:sp>
        <p:nvSpPr>
          <p:cNvPr id="256" name="Google Shape;25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dirty="0"/>
              <a:t>Highlight that this is related to the third learning objective: “Apply methods/tools to analyze an incident with a patient safety lens.”</a:t>
            </a:r>
          </a:p>
          <a:p>
            <a:pPr marL="0" marR="0" lvl="0" indent="0" algn="l" rtl="0">
              <a:lnSpc>
                <a:spcPct val="100000"/>
              </a:lnSpc>
              <a:spcBef>
                <a:spcPts val="0"/>
              </a:spcBef>
              <a:spcAft>
                <a:spcPts val="0"/>
              </a:spcAft>
              <a:buNone/>
            </a:pPr>
            <a:endParaRPr lang="en-US" dirty="0"/>
          </a:p>
          <a:p>
            <a:pPr marL="0" marR="0" lvl="0" indent="0" algn="l" rtl="0">
              <a:lnSpc>
                <a:spcPct val="100000"/>
              </a:lnSpc>
              <a:spcBef>
                <a:spcPts val="0"/>
              </a:spcBef>
              <a:spcAft>
                <a:spcPts val="0"/>
              </a:spcAft>
              <a:buNone/>
            </a:pPr>
            <a:r>
              <a:rPr lang="en-US" dirty="0"/>
              <a:t>Speaker’s notes: </a:t>
            </a:r>
            <a:endParaRPr dirty="0"/>
          </a:p>
          <a:p>
            <a:pPr marL="0" marR="0" lvl="0" indent="0" algn="l" rtl="0">
              <a:lnSpc>
                <a:spcPct val="100000"/>
              </a:lnSpc>
              <a:spcBef>
                <a:spcPts val="0"/>
              </a:spcBef>
              <a:spcAft>
                <a:spcPts val="0"/>
              </a:spcAft>
              <a:buNone/>
            </a:pPr>
            <a:r>
              <a:rPr lang="en-US" i="1" dirty="0"/>
              <a:t>Please read through the content on the slide</a:t>
            </a:r>
            <a:endParaRPr dirty="0"/>
          </a:p>
          <a:p>
            <a:pPr marL="0" marR="0" lvl="0" indent="0" algn="l" rtl="0">
              <a:lnSpc>
                <a:spcPct val="100000"/>
              </a:lnSpc>
              <a:spcBef>
                <a:spcPts val="0"/>
              </a:spcBef>
              <a:spcAft>
                <a:spcPts val="0"/>
              </a:spcAft>
              <a:buNone/>
            </a:pPr>
            <a:r>
              <a:rPr lang="en-US" dirty="0"/>
              <a:t>We will take you through some example tools to analyze the case</a:t>
            </a:r>
            <a:endParaRPr dirty="0"/>
          </a:p>
          <a:p>
            <a:pPr marL="0" marR="0" lvl="0" indent="0" algn="l" rtl="0">
              <a:lnSpc>
                <a:spcPct val="100000"/>
              </a:lnSpc>
              <a:spcBef>
                <a:spcPts val="0"/>
              </a:spcBef>
              <a:spcAft>
                <a:spcPts val="0"/>
              </a:spcAft>
              <a:buNone/>
            </a:pPr>
            <a:endParaRPr dirty="0"/>
          </a:p>
          <a:p>
            <a:pPr marL="171450" marR="0" lvl="0" indent="-9525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SzPts val="1400"/>
              <a:buNone/>
            </a:pPr>
            <a:endParaRPr dirty="0"/>
          </a:p>
        </p:txBody>
      </p:sp>
      <p:sp>
        <p:nvSpPr>
          <p:cNvPr id="264" name="Google Shape;26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i="0" dirty="0"/>
              <a:t>Please take the trainees through the example and illustrate how the diagram is organized</a:t>
            </a:r>
            <a:endParaRPr i="0" dirty="0"/>
          </a:p>
          <a:p>
            <a:pPr marL="0" lvl="0" indent="0" algn="l" rtl="0">
              <a:spcBef>
                <a:spcPts val="0"/>
              </a:spcBef>
              <a:spcAft>
                <a:spcPts val="0"/>
              </a:spcAft>
              <a:buSzPts val="1400"/>
              <a:buNone/>
            </a:pPr>
            <a:endParaRPr lang="en-US" dirty="0"/>
          </a:p>
          <a:p>
            <a:pPr marL="0" lvl="0" indent="0" algn="l" rtl="0">
              <a:spcBef>
                <a:spcPts val="0"/>
              </a:spcBef>
              <a:spcAft>
                <a:spcPts val="0"/>
              </a:spcAft>
              <a:buSzPts val="1400"/>
              <a:buNone/>
            </a:pPr>
            <a:r>
              <a:rPr lang="en-US" dirty="0"/>
              <a:t>Speaker’s notes: Now we will use our clinical case and complete the 5 whys</a:t>
            </a:r>
            <a:endParaRPr dirty="0"/>
          </a:p>
          <a:p>
            <a:pPr marL="0" lvl="0" indent="0" algn="l" rtl="0">
              <a:spcBef>
                <a:spcPts val="0"/>
              </a:spcBef>
              <a:spcAft>
                <a:spcPts val="0"/>
              </a:spcAft>
              <a:buClr>
                <a:schemeClr val="dk1"/>
              </a:buClr>
              <a:buSzPts val="1400"/>
              <a:buFont typeface="Arial"/>
              <a:buNone/>
            </a:pPr>
            <a:endParaRPr dirty="0"/>
          </a:p>
        </p:txBody>
      </p:sp>
      <p:sp>
        <p:nvSpPr>
          <p:cNvPr id="275" name="Google Shape;27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i="1" dirty="0"/>
              <a:t>Please take the trainees through the example and illustrate how the diagram is organized </a:t>
            </a:r>
            <a:r>
              <a:rPr lang="en-US" i="1" u="sng" dirty="0"/>
              <a:t>OR </a:t>
            </a:r>
            <a:r>
              <a:rPr lang="en-US" i="1" dirty="0"/>
              <a:t>have them work on this independently and then share their version with the group.</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Speaker’s notes: </a:t>
            </a:r>
          </a:p>
          <a:p>
            <a:pPr marL="0" lvl="0" indent="0" algn="l" rtl="0">
              <a:lnSpc>
                <a:spcPct val="100000"/>
              </a:lnSpc>
              <a:spcBef>
                <a:spcPts val="0"/>
              </a:spcBef>
              <a:spcAft>
                <a:spcPts val="0"/>
              </a:spcAft>
              <a:buSzPts val="1400"/>
              <a:buNone/>
            </a:pPr>
            <a:r>
              <a:rPr lang="en-US" dirty="0"/>
              <a:t>GIM unaware that Lasix was not taken by the patient </a:t>
            </a:r>
            <a:endParaRPr dirty="0"/>
          </a:p>
          <a:p>
            <a:pPr marL="0" lvl="0" indent="0" algn="l" rtl="0">
              <a:lnSpc>
                <a:spcPct val="100000"/>
              </a:lnSpc>
              <a:spcBef>
                <a:spcPts val="0"/>
              </a:spcBef>
              <a:spcAft>
                <a:spcPts val="0"/>
              </a:spcAft>
              <a:buSzPts val="1400"/>
              <a:buNone/>
            </a:pPr>
            <a:r>
              <a:rPr lang="en-US" dirty="0"/>
              <a:t>Assumed that if they did not hear about it from nursing that it was given </a:t>
            </a:r>
            <a:endParaRPr dirty="0"/>
          </a:p>
          <a:p>
            <a:pPr marL="0" lvl="0" indent="0" algn="l" rtl="0">
              <a:lnSpc>
                <a:spcPct val="100000"/>
              </a:lnSpc>
              <a:spcBef>
                <a:spcPts val="0"/>
              </a:spcBef>
              <a:spcAft>
                <a:spcPts val="0"/>
              </a:spcAft>
              <a:buSzPts val="1400"/>
              <a:buNone/>
            </a:pPr>
            <a:r>
              <a:rPr lang="en-US" dirty="0"/>
              <a:t>Because nursing did not know that it was not given </a:t>
            </a:r>
            <a:endParaRPr dirty="0"/>
          </a:p>
          <a:p>
            <a:pPr marL="0" lvl="0" indent="0" algn="l" rtl="0">
              <a:lnSpc>
                <a:spcPct val="100000"/>
              </a:lnSpc>
              <a:spcBef>
                <a:spcPts val="0"/>
              </a:spcBef>
              <a:spcAft>
                <a:spcPts val="0"/>
              </a:spcAft>
              <a:buSzPts val="1400"/>
              <a:buNone/>
            </a:pPr>
            <a:r>
              <a:rPr lang="en-US" dirty="0"/>
              <a:t>he did not get consistent care</a:t>
            </a:r>
            <a:endParaRPr dirty="0"/>
          </a:p>
          <a:p>
            <a:pPr marL="0" lvl="0" indent="0" algn="l" rtl="0">
              <a:lnSpc>
                <a:spcPct val="100000"/>
              </a:lnSpc>
              <a:spcBef>
                <a:spcPts val="0"/>
              </a:spcBef>
              <a:spcAft>
                <a:spcPts val="0"/>
              </a:spcAft>
              <a:buSzPts val="1400"/>
              <a:buNone/>
            </a:pPr>
            <a:r>
              <a:rPr lang="en-US" dirty="0"/>
              <a:t>Due to multiple moves around the hospital (covid and non-covid wards), </a:t>
            </a:r>
            <a:endParaRPr dirty="0"/>
          </a:p>
          <a:p>
            <a:pPr marL="0" lvl="0" indent="0" algn="l" rtl="0">
              <a:lnSpc>
                <a:spcPct val="100000"/>
              </a:lnSpc>
              <a:spcBef>
                <a:spcPts val="0"/>
              </a:spcBef>
              <a:spcAft>
                <a:spcPts val="0"/>
              </a:spcAft>
              <a:buSzPts val="1400"/>
              <a:buNone/>
            </a:pPr>
            <a:r>
              <a:rPr lang="en-US" dirty="0"/>
              <a:t>COVID swab missed in the ER</a:t>
            </a:r>
            <a:endParaRPr dirty="0"/>
          </a:p>
          <a:p>
            <a:pPr marL="0" lvl="0" indent="0" algn="l" rtl="0">
              <a:lnSpc>
                <a:spcPct val="100000"/>
              </a:lnSpc>
              <a:spcBef>
                <a:spcPts val="0"/>
              </a:spcBef>
              <a:spcAft>
                <a:spcPts val="0"/>
              </a:spcAft>
              <a:buSzPts val="1400"/>
              <a:buNone/>
            </a:pPr>
            <a:r>
              <a:rPr lang="en-US" dirty="0"/>
              <a:t>b/c they were super busy and overwhelmed with this patient and other patients </a:t>
            </a:r>
            <a:endParaRPr dirty="0"/>
          </a:p>
          <a:p>
            <a:pPr marL="0" lvl="0" indent="0" algn="l" rtl="0">
              <a:lnSpc>
                <a:spcPct val="100000"/>
              </a:lnSpc>
              <a:spcBef>
                <a:spcPts val="0"/>
              </a:spcBef>
              <a:spcAft>
                <a:spcPts val="0"/>
              </a:spcAft>
              <a:buSzPts val="1400"/>
              <a:buNone/>
            </a:pPr>
            <a:endParaRPr dirty="0"/>
          </a:p>
        </p:txBody>
      </p:sp>
      <p:sp>
        <p:nvSpPr>
          <p:cNvPr id="315" name="Google Shape;31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0" dirty="0"/>
              <a:t>Please take the trainees through the example and illustrate how the diagram is organized </a:t>
            </a:r>
            <a:r>
              <a:rPr lang="en-US" i="0" u="sng" dirty="0"/>
              <a:t>OR</a:t>
            </a:r>
            <a:r>
              <a:rPr lang="en-US" i="0" dirty="0"/>
              <a:t> have </a:t>
            </a:r>
            <a:r>
              <a:rPr lang="en-US" i="0" dirty="0" err="1"/>
              <a:t>theM</a:t>
            </a:r>
            <a:r>
              <a:rPr lang="en-US" i="0" dirty="0"/>
              <a:t> work on their own Ishikawa diagram and share with the group. </a:t>
            </a:r>
            <a:endParaRPr i="0"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Speaker’s notes: </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Patient Factors:</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Geriatric with decreased LOC</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No family due to COVID</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Worsening symptoms with oxygen requirement</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Did not like IV; could IV have been inserted in a spot he wasn’t able to pull it out the first time? </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Workplace Factors:</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COVID requirements meant that the patient was moved several times; possibly difficult for the team to follow and lack of continuity of nursing care (multiple handovers because he was moving around different wards so many times)</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Not unit culture for MD team to round with the nursing team</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Team Member Factors:</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Nursing student did not know to escalate the med admin concern</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Preceptor was overwhelmed with too many other patients</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Did the GIM team inquire as to ins and outs?</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B/c moving around the hospital so much, there wasn’t the same oversight by the charge nurse.   </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Bias by MD team - Assumption that if you order something does not mean that he was getting it.  </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Organizational Factors:</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Constantly changing COVID requirements </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No funding for a clinical pharmacist </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endParaRPr dirty="0"/>
          </a:p>
        </p:txBody>
      </p:sp>
      <p:sp>
        <p:nvSpPr>
          <p:cNvPr id="355" name="Google Shape;35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Systems Analysis Methodology Handbook, Alberta Health Services, Sept 2019 version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hlinkClick r:id="rId3"/>
              </a:rPr>
              <a:t>https://www.albertahealthservices.ca/assets/info/hp/ps/if-hp-ps-ahs-sam-handbook.pdf</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Speaker’s notes: This is another tool that can be used to help understand the various factors that played a role in the case. </a:t>
            </a:r>
            <a:endParaRPr dirty="0"/>
          </a:p>
        </p:txBody>
      </p:sp>
      <p:sp>
        <p:nvSpPr>
          <p:cNvPr id="377" name="Google Shape;37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Give trainees a few minutes to brainstorm, then invite them to share their thoughts. </a:t>
            </a:r>
            <a:endParaRPr/>
          </a:p>
        </p:txBody>
      </p:sp>
      <p:sp>
        <p:nvSpPr>
          <p:cNvPr id="383" name="Google Shape;38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are some additional examples that might lead to a patient receiving the incorrect medication. </a:t>
            </a:r>
            <a:endParaRPr dirty="0"/>
          </a:p>
        </p:txBody>
      </p:sp>
      <p:sp>
        <p:nvSpPr>
          <p:cNvPr id="391" name="Google Shape;39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0" name="Google Shape;40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exercise that you completed is referred to as </a:t>
            </a:r>
            <a:r>
              <a:rPr lang="en-US" dirty="0" err="1"/>
              <a:t>Triz</a:t>
            </a:r>
            <a:r>
              <a:rPr lang="en-US" dirty="0"/>
              <a:t>. It is a method of system analysis through the evaluation of contradictions to promote creative brainstorming. </a:t>
            </a:r>
            <a:endParaRPr dirty="0"/>
          </a:p>
          <a:p>
            <a:pPr marL="0" lvl="0" indent="0" algn="l" rtl="0">
              <a:lnSpc>
                <a:spcPct val="100000"/>
              </a:lnSpc>
              <a:spcBef>
                <a:spcPts val="0"/>
              </a:spcBef>
              <a:spcAft>
                <a:spcPts val="0"/>
              </a:spcAft>
              <a:buSzPts val="1400"/>
              <a:buNone/>
            </a:pPr>
            <a:r>
              <a:rPr lang="en-US" i="1" dirty="0"/>
              <a:t>**Note for speaker: feel free to read the rest of the content on the slide</a:t>
            </a:r>
            <a:endParaRPr i="1" dirty="0"/>
          </a:p>
          <a:p>
            <a:pPr marL="0" lvl="0" indent="0" algn="l" rtl="0">
              <a:lnSpc>
                <a:spcPct val="100000"/>
              </a:lnSpc>
              <a:spcBef>
                <a:spcPts val="0"/>
              </a:spcBef>
              <a:spcAft>
                <a:spcPts val="0"/>
              </a:spcAft>
              <a:buSzPts val="1400"/>
              <a:buNone/>
            </a:pPr>
            <a:endParaRPr dirty="0"/>
          </a:p>
        </p:txBody>
      </p:sp>
      <p:sp>
        <p:nvSpPr>
          <p:cNvPr id="401" name="Google Shape;40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29</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Font typeface="Calibri"/>
              <a:buChar char="●"/>
            </a:pPr>
            <a:r>
              <a:rPr lang="en-US" dirty="0"/>
              <a:t>Please edit to your own territory/message regarding your personal commitment</a:t>
            </a:r>
            <a:endParaRPr dirty="0"/>
          </a:p>
          <a:p>
            <a:pPr marL="457200" lvl="0" indent="-317500" algn="l" rtl="0">
              <a:lnSpc>
                <a:spcPct val="100000"/>
              </a:lnSpc>
              <a:spcBef>
                <a:spcPts val="0"/>
              </a:spcBef>
              <a:spcAft>
                <a:spcPts val="0"/>
              </a:spcAft>
              <a:buClr>
                <a:schemeClr val="dk1"/>
              </a:buClr>
              <a:buSzPts val="1400"/>
              <a:buFont typeface="Calibri"/>
              <a:buChar char="●"/>
            </a:pPr>
            <a:r>
              <a:rPr lang="en-US" dirty="0"/>
              <a:t>An example: I/we invite you consider the land that you currently live and work on. For more information about the treaties across Canada please visit: </a:t>
            </a:r>
            <a:r>
              <a:rPr lang="en-US" u="sng" dirty="0">
                <a:solidFill>
                  <a:schemeClr val="hlink"/>
                </a:solidFill>
                <a:hlinkClick r:id="rId3"/>
              </a:rPr>
              <a:t>https://native-land.ca/</a:t>
            </a:r>
            <a:endParaRPr dirty="0"/>
          </a:p>
          <a:p>
            <a:pPr marL="0" lvl="0" indent="0" algn="l" rtl="0">
              <a:lnSpc>
                <a:spcPct val="100000"/>
              </a:lnSpc>
              <a:spcBef>
                <a:spcPts val="0"/>
              </a:spcBef>
              <a:spcAft>
                <a:spcPts val="0"/>
              </a:spcAft>
              <a:buClr>
                <a:schemeClr val="dk1"/>
              </a:buClr>
              <a:buSzPts val="1200"/>
              <a:buFont typeface="Calibri"/>
              <a:buNone/>
            </a:pPr>
            <a:endParaRPr sz="1100" dirty="0"/>
          </a:p>
          <a:p>
            <a:pPr marL="0" lvl="0" indent="0" algn="l" rtl="0">
              <a:lnSpc>
                <a:spcPct val="100000"/>
              </a:lnSpc>
              <a:spcBef>
                <a:spcPts val="0"/>
              </a:spcBef>
              <a:spcAft>
                <a:spcPts val="0"/>
              </a:spcAft>
              <a:buClr>
                <a:schemeClr val="dk1"/>
              </a:buClr>
              <a:buSzPts val="1200"/>
              <a:buFont typeface="Calibri"/>
              <a:buNone/>
            </a:pPr>
            <a:r>
              <a:rPr lang="en-US" sz="1100" dirty="0"/>
              <a:t>Can also add: </a:t>
            </a:r>
            <a:endParaRPr sz="1100" dirty="0"/>
          </a:p>
          <a:p>
            <a:pPr marL="0" lvl="0" indent="0" algn="l" rtl="0">
              <a:lnSpc>
                <a:spcPct val="100000"/>
              </a:lnSpc>
              <a:spcBef>
                <a:spcPts val="0"/>
              </a:spcBef>
              <a:spcAft>
                <a:spcPts val="0"/>
              </a:spcAft>
              <a:buClr>
                <a:schemeClr val="dk1"/>
              </a:buClr>
              <a:buSzPts val="1100"/>
              <a:buFont typeface="Arial"/>
              <a:buNone/>
            </a:pPr>
            <a:r>
              <a:rPr lang="en-US" sz="1100" dirty="0"/>
              <a:t>‘If we think of territorial acknowledgments as sites of potential disruption, they can be transformative acts that to some extent undo Indigenous erasure. I believe this is true as long as these acknowledgments discomfit both those speaking and hearing the words. ‘</a:t>
            </a:r>
          </a:p>
          <a:p>
            <a:pPr marL="0" lvl="0" indent="0" algn="l" rtl="0">
              <a:lnSpc>
                <a:spcPct val="100000"/>
              </a:lnSpc>
              <a:spcBef>
                <a:spcPts val="0"/>
              </a:spcBef>
              <a:spcAft>
                <a:spcPts val="0"/>
              </a:spcAft>
              <a:buClr>
                <a:schemeClr val="dk1"/>
              </a:buClr>
              <a:buSzPts val="1100"/>
              <a:buFont typeface="Arial"/>
              <a:buNone/>
            </a:pPr>
            <a:r>
              <a:rPr lang="en-US" sz="1100" dirty="0"/>
              <a:t>- Chelsea Vowel, </a:t>
            </a:r>
            <a:r>
              <a:rPr lang="en-US" sz="1050" dirty="0">
                <a:solidFill>
                  <a:srgbClr val="4D5156"/>
                </a:solidFill>
                <a:highlight>
                  <a:srgbClr val="FFFFFF"/>
                </a:highlight>
                <a:latin typeface="Arial"/>
                <a:ea typeface="Arial"/>
                <a:cs typeface="Arial"/>
                <a:sym typeface="Arial"/>
              </a:rPr>
              <a:t>Métis writer and lawyer from near Lac Ste. Anne, Alberta</a:t>
            </a:r>
            <a:endParaRPr sz="1100"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Pull up the AHS modification of the SAFER matrix on page 25 of the </a:t>
            </a:r>
            <a:r>
              <a:rPr lang="en-US" dirty="0">
                <a:latin typeface="Calibri" panose="020F0502020204030204" pitchFamily="34" charset="0"/>
                <a:cs typeface="Calibri" panose="020F0502020204030204" pitchFamily="34" charset="0"/>
              </a:rPr>
              <a:t>Systems Analysis Methodology Handbook.</a:t>
            </a:r>
          </a:p>
          <a:p>
            <a:pPr marL="0" lvl="0" indent="0" algn="l" rtl="0">
              <a:lnSpc>
                <a:spcPct val="100000"/>
              </a:lnSpc>
              <a:spcBef>
                <a:spcPts val="0"/>
              </a:spcBef>
              <a:spcAft>
                <a:spcPts val="0"/>
              </a:spcAft>
              <a:buSzPts val="1400"/>
              <a:buNone/>
            </a:pPr>
            <a:r>
              <a:rPr lang="en-US" dirty="0">
                <a:hlinkClick r:id="rId3"/>
              </a:rPr>
              <a:t>https://www.albertahealthservices.ca/assets/info/hp/ps/if-hp-ps-ahs-sam-handbook.pdf</a:t>
            </a:r>
            <a:endParaRPr lang="en-US"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lang="en-US"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t>This may be a good reference for those going through a patient safety incident.</a:t>
            </a:r>
            <a:endParaRPr dirty="0"/>
          </a:p>
        </p:txBody>
      </p:sp>
      <p:sp>
        <p:nvSpPr>
          <p:cNvPr id="411" name="Google Shape;41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Review the Systems Analysis Guiding Questions on pages 29-30 of the </a:t>
            </a:r>
            <a:r>
              <a:rPr lang="en-US" dirty="0">
                <a:latin typeface="Calibri" panose="020F0502020204030204" pitchFamily="34" charset="0"/>
                <a:cs typeface="Calibri" panose="020F0502020204030204" pitchFamily="34" charset="0"/>
              </a:rPr>
              <a:t>Systems Analysis Methodology Handbook.</a:t>
            </a:r>
          </a:p>
          <a:p>
            <a:pPr marL="0" lvl="0" indent="0" algn="l" rtl="0">
              <a:lnSpc>
                <a:spcPct val="100000"/>
              </a:lnSpc>
              <a:spcBef>
                <a:spcPts val="0"/>
              </a:spcBef>
              <a:spcAft>
                <a:spcPts val="0"/>
              </a:spcAft>
              <a:buSzPts val="1400"/>
              <a:buNone/>
            </a:pPr>
            <a:r>
              <a:rPr lang="en-US" dirty="0">
                <a:hlinkClick r:id="rId3"/>
              </a:rPr>
              <a:t>https://www.albertahealthservices.ca/assets/info/hp/ps/if-hp-ps-ahs-sam-handbook.pdf</a:t>
            </a:r>
            <a:endParaRPr lang="en-US"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These are specific questions that you/your colleagues can work through and can be provided as a template when reviewing a PSI.</a:t>
            </a:r>
          </a:p>
          <a:p>
            <a:pPr marL="0" lvl="0" indent="0" algn="l" rtl="0">
              <a:lnSpc>
                <a:spcPct val="100000"/>
              </a:lnSpc>
              <a:spcBef>
                <a:spcPts val="0"/>
              </a:spcBef>
              <a:spcAft>
                <a:spcPts val="0"/>
              </a:spcAft>
              <a:buSzPts val="1400"/>
              <a:buNone/>
            </a:pPr>
            <a:r>
              <a:rPr lang="en-US" sz="1050" dirty="0">
                <a:solidFill>
                  <a:srgbClr val="3C4043"/>
                </a:solidFill>
                <a:highlight>
                  <a:srgbClr val="FFFFFF"/>
                </a:highlight>
                <a:latin typeface="Roboto"/>
                <a:ea typeface="Roboto"/>
                <a:cs typeface="Roboto"/>
                <a:sym typeface="Roboto"/>
              </a:rPr>
              <a:t>Systems Analysis Methodology Handbook, Alberta Health Services, April 2019 version</a:t>
            </a:r>
            <a:endParaRPr lang="en-US" dirty="0"/>
          </a:p>
        </p:txBody>
      </p:sp>
      <p:sp>
        <p:nvSpPr>
          <p:cNvPr id="411" name="Google Shape;41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3979587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dirty="0"/>
              <a:t>Speakers note: Clinical decision making is an extremely complex process, and healthcare professionals often develop adaptive mechanisms (referred to as heuristics) in order as we are faced with repeated similar experiences in a busy clinical environment. </a:t>
            </a:r>
            <a:endParaRPr dirty="0"/>
          </a:p>
          <a:p>
            <a:pPr marL="0" lvl="0" indent="0" algn="l" rtl="0">
              <a:lnSpc>
                <a:spcPct val="100000"/>
              </a:lnSpc>
              <a:spcBef>
                <a:spcPts val="0"/>
              </a:spcBef>
              <a:spcAft>
                <a:spcPts val="0"/>
              </a:spcAft>
              <a:buSzPts val="1400"/>
              <a:buNone/>
            </a:pPr>
            <a:endParaRPr dirty="0"/>
          </a:p>
        </p:txBody>
      </p:sp>
      <p:sp>
        <p:nvSpPr>
          <p:cNvPr id="442" name="Google Shape;44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Oversimplification of factors, overestimation of likelihood of outcome, overrating of some factors and actions, misjudging prominence, premature completion of analysis process, overconfidence in interpretation of known information</a:t>
            </a:r>
            <a:endParaRPr/>
          </a:p>
          <a:p>
            <a:pPr marL="0" lvl="0" indent="0" algn="l" rtl="0">
              <a:lnSpc>
                <a:spcPct val="100000"/>
              </a:lnSpc>
              <a:spcBef>
                <a:spcPts val="0"/>
              </a:spcBef>
              <a:spcAft>
                <a:spcPts val="0"/>
              </a:spcAft>
              <a:buSzPts val="1400"/>
              <a:buNone/>
            </a:pPr>
            <a:endParaRPr/>
          </a:p>
        </p:txBody>
      </p:sp>
      <p:sp>
        <p:nvSpPr>
          <p:cNvPr id="451" name="Google Shape;451;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Highlight that this step is related to the fourth learning objective “Explain how to develop recommendations for improvement.”</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Now that we have learned techniques to analyze safety incidents, we should move into the next stage, identification of potential improvements. </a:t>
            </a:r>
            <a:endParaRPr dirty="0"/>
          </a:p>
          <a:p>
            <a:pPr marL="0" lvl="0" indent="0" algn="l" rtl="0">
              <a:lnSpc>
                <a:spcPct val="100000"/>
              </a:lnSpc>
              <a:spcBef>
                <a:spcPts val="0"/>
              </a:spcBef>
              <a:spcAft>
                <a:spcPts val="0"/>
              </a:spcAft>
              <a:buSzPts val="1400"/>
              <a:buNone/>
            </a:pPr>
            <a:endParaRPr dirty="0"/>
          </a:p>
        </p:txBody>
      </p:sp>
      <p:sp>
        <p:nvSpPr>
          <p:cNvPr id="460" name="Google Shape;46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When making recommendations for improvement, one can: </a:t>
            </a:r>
            <a:endParaRPr dirty="0"/>
          </a:p>
          <a:p>
            <a:pPr marL="457200" lvl="0" indent="-317500" algn="l" rtl="0">
              <a:lnSpc>
                <a:spcPct val="100000"/>
              </a:lnSpc>
              <a:spcBef>
                <a:spcPts val="0"/>
              </a:spcBef>
              <a:spcAft>
                <a:spcPts val="0"/>
              </a:spcAft>
              <a:buSzPts val="1400"/>
              <a:buChar char="●"/>
            </a:pPr>
            <a:r>
              <a:rPr lang="en-US" dirty="0"/>
              <a:t>Look to the literature and other organizations for recommendations</a:t>
            </a:r>
            <a:endParaRPr dirty="0"/>
          </a:p>
          <a:p>
            <a:pPr marL="457200" lvl="0" indent="-317500" algn="l" rtl="0">
              <a:lnSpc>
                <a:spcPct val="100000"/>
              </a:lnSpc>
              <a:spcBef>
                <a:spcPts val="0"/>
              </a:spcBef>
              <a:spcAft>
                <a:spcPts val="0"/>
              </a:spcAft>
              <a:buSzPts val="1400"/>
              <a:buChar char="●"/>
            </a:pPr>
            <a:r>
              <a:rPr lang="en-US" dirty="0"/>
              <a:t>Create and prioritize recommendations for improvement </a:t>
            </a:r>
            <a:endParaRPr dirty="0"/>
          </a:p>
          <a:p>
            <a:pPr marL="0" marR="0" lvl="0" indent="0" algn="l" rtl="0">
              <a:lnSpc>
                <a:spcPct val="100000"/>
              </a:lnSpc>
              <a:spcBef>
                <a:spcPts val="0"/>
              </a:spcBef>
              <a:spcAft>
                <a:spcPts val="0"/>
              </a:spcAft>
              <a:buClr>
                <a:schemeClr val="dk1"/>
              </a:buClr>
              <a:buSzPts val="1200"/>
              <a:buFont typeface="Calibri"/>
              <a:buNone/>
            </a:pPr>
            <a:r>
              <a:rPr lang="en-US" dirty="0"/>
              <a:t>Ideally, all multi-disciplinary team members contribute to brainstorming recommendations </a:t>
            </a:r>
            <a:endParaRPr dirty="0"/>
          </a:p>
          <a:p>
            <a:pPr marL="0" lvl="0" indent="0" algn="l" rtl="0">
              <a:lnSpc>
                <a:spcPct val="100000"/>
              </a:lnSpc>
              <a:spcBef>
                <a:spcPts val="0"/>
              </a:spcBef>
              <a:spcAft>
                <a:spcPts val="0"/>
              </a:spcAft>
              <a:buSzPts val="1400"/>
              <a:buNone/>
            </a:pPr>
            <a:r>
              <a:rPr lang="en-US" dirty="0"/>
              <a:t>Recommendations should be written in a SMART fashion - Specific, measurable, attainable, realistic, timely</a:t>
            </a:r>
            <a:endParaRPr dirty="0"/>
          </a:p>
          <a:p>
            <a:pPr marL="0" marR="0" lvl="0" indent="0" algn="l" rtl="0">
              <a:lnSpc>
                <a:spcPct val="100000"/>
              </a:lnSpc>
              <a:spcBef>
                <a:spcPts val="0"/>
              </a:spcBef>
              <a:spcAft>
                <a:spcPts val="0"/>
              </a:spcAft>
              <a:buClr>
                <a:schemeClr val="dk1"/>
              </a:buClr>
              <a:buSzPts val="1200"/>
              <a:buFont typeface="Calibri"/>
              <a:buNone/>
            </a:pPr>
            <a:r>
              <a:rPr lang="en-US" dirty="0"/>
              <a:t>Target action at the right level of system</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The figure on this slide speaks to how interventions that are ‘people focused’ may be easier to implement but may be less effective. On the other hand, those that are system focused are usually more difficult to implement but much more effective.</a:t>
            </a:r>
            <a:endParaRPr dirty="0"/>
          </a:p>
          <a:p>
            <a:pPr marL="0" marR="0" lvl="0" indent="0" algn="l" rtl="0">
              <a:lnSpc>
                <a:spcPct val="100000"/>
              </a:lnSpc>
              <a:spcBef>
                <a:spcPts val="0"/>
              </a:spcBef>
              <a:spcAft>
                <a:spcPts val="0"/>
              </a:spcAft>
              <a:buClr>
                <a:schemeClr val="dk1"/>
              </a:buClr>
              <a:buSzPts val="1200"/>
              <a:buFont typeface="Calibri"/>
              <a:buNone/>
            </a:pPr>
            <a:endParaRPr dirty="0">
              <a:solidFill>
                <a:srgbClr val="000000"/>
              </a:solidFill>
            </a:endParaRPr>
          </a:p>
          <a:p>
            <a:pPr marL="0" lvl="0" indent="0" algn="l" rtl="0">
              <a:lnSpc>
                <a:spcPct val="100000"/>
              </a:lnSpc>
              <a:spcBef>
                <a:spcPts val="0"/>
              </a:spcBef>
              <a:spcAft>
                <a:spcPts val="0"/>
              </a:spcAft>
              <a:buSzPts val="1400"/>
              <a:buNone/>
            </a:pPr>
            <a:endParaRPr dirty="0"/>
          </a:p>
        </p:txBody>
      </p:sp>
      <p:sp>
        <p:nvSpPr>
          <p:cNvPr id="472" name="Google Shape;47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figure on page 35 of the  </a:t>
            </a:r>
            <a:r>
              <a:rPr lang="en-US" dirty="0">
                <a:solidFill>
                  <a:schemeClr val="tx1"/>
                </a:solidFill>
                <a:latin typeface="Calibri" panose="020F0502020204030204" pitchFamily="34" charset="0"/>
                <a:cs typeface="Calibri" panose="020F0502020204030204" pitchFamily="34" charset="0"/>
                <a:hlinkClick r:id="rId3"/>
              </a:rPr>
              <a:t>System Analysis Methodology Handbook </a:t>
            </a:r>
            <a:r>
              <a:rPr lang="en-US" dirty="0">
                <a:solidFill>
                  <a:schemeClr val="tx1"/>
                </a:solidFill>
                <a:latin typeface="Calibri" panose="020F0502020204030204" pitchFamily="34" charset="0"/>
                <a:cs typeface="Calibri" panose="020F0502020204030204" pitchFamily="34" charset="0"/>
              </a:rPr>
              <a:t>(Alberta Health Services) </a:t>
            </a:r>
            <a:r>
              <a:rPr lang="en-US" dirty="0"/>
              <a:t>speaks to recommendations and how they can be approached - things that are in the bottom left corner are easy - just do it! recommendations that should just happen and others may take more of an effort to complete and perhaps would rely upon ensuring they get followed up by the quality improvement team, best practice committee or administration within your division or department.</a:t>
            </a:r>
            <a:endParaRPr dirty="0"/>
          </a:p>
          <a:p>
            <a:endParaRPr lang="en-US" sz="1200" dirty="0">
              <a:latin typeface="Calibri"/>
              <a:cs typeface="Calibri"/>
            </a:endParaRPr>
          </a:p>
          <a:p>
            <a:pPr marL="0" indent="0"/>
            <a:r>
              <a:rPr lang="en-US" sz="1100" dirty="0">
                <a:latin typeface="Calibri" panose="020F0502020204030204" pitchFamily="34" charset="0"/>
                <a:cs typeface="Calibri" panose="020F0502020204030204" pitchFamily="34" charset="0"/>
              </a:rPr>
              <a:t>Systems Analysis Methodology Handbook, Alberta Health Services, April 2019 Version 2.0 </a:t>
            </a:r>
          </a:p>
          <a:p>
            <a:endParaRPr lang="en-US" sz="11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p>
        </p:txBody>
      </p:sp>
      <p:sp>
        <p:nvSpPr>
          <p:cNvPr id="481" name="Google Shape;481;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Speaker’s notes: </a:t>
            </a:r>
            <a:endParaRPr dirty="0"/>
          </a:p>
          <a:p>
            <a:pPr marL="0" lvl="0" indent="0" algn="l" rtl="0">
              <a:lnSpc>
                <a:spcPct val="100000"/>
              </a:lnSpc>
              <a:spcBef>
                <a:spcPts val="0"/>
              </a:spcBef>
              <a:spcAft>
                <a:spcPts val="0"/>
              </a:spcAft>
              <a:buSzPts val="1400"/>
              <a:buNone/>
            </a:pPr>
            <a:r>
              <a:rPr lang="en-US" dirty="0"/>
              <a:t>This is the last time we will come back to our clinical case. Please take a few moments to think or chat with a neighbor about possible recommendations. You will be given the opportunity to share them with your colleagues after this. I will share some possible recommendations as well. </a:t>
            </a:r>
            <a:endParaRPr dirty="0"/>
          </a:p>
        </p:txBody>
      </p:sp>
      <p:sp>
        <p:nvSpPr>
          <p:cNvPr id="487" name="Google Shape;48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Speakers notes: These last 2 steps are important steps in the framework but not the role of the resident/trainee.</a:t>
            </a:r>
            <a:endParaRPr dirty="0"/>
          </a:p>
        </p:txBody>
      </p:sp>
      <p:sp>
        <p:nvSpPr>
          <p:cNvPr id="495" name="Google Shape;495;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Speakers notes: Now that we have presented the Canadian Incident Analysis Framework, trainees should be made aware that this is just one of many ways to move through an incident analysis.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508" name="Google Shape;508;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3C4043"/>
                </a:solidFill>
                <a:highlight>
                  <a:srgbClr val="FFFFFF"/>
                </a:highlight>
                <a:latin typeface="Roboto"/>
                <a:ea typeface="Roboto"/>
                <a:cs typeface="Roboto"/>
                <a:sym typeface="Roboto"/>
              </a:rPr>
              <a:t>This should be replaced with your (the presenters’ disclosures).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4347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that we have presented the Canadian Incident analysis framework, trainees should be made aware that this is just one of many ways to move through an incident analysis. Many other versions exist with all of the same key components, but slight variations based on the local context.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Example from preparation of safety analysis from Calgary’s Critical Care Medicine  -  feel free to insert your own program’s example.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Swiss Cheese Model </a:t>
            </a:r>
          </a:p>
          <a:p>
            <a:pPr marL="457200" lvl="1" indent="0" algn="l" rtl="0">
              <a:lnSpc>
                <a:spcPct val="100000"/>
              </a:lnSpc>
              <a:spcBef>
                <a:spcPts val="0"/>
              </a:spcBef>
              <a:spcAft>
                <a:spcPts val="0"/>
              </a:spcAft>
              <a:buSzPts val="1400"/>
              <a:buNone/>
            </a:pPr>
            <a:r>
              <a:rPr lang="en-US" dirty="0"/>
              <a:t>Active failures (unsafe acts) + </a:t>
            </a:r>
            <a:r>
              <a:rPr lang="en-US" dirty="0">
                <a:solidFill>
                  <a:srgbClr val="FF0000"/>
                </a:solidFill>
              </a:rPr>
              <a:t>latent conditions </a:t>
            </a:r>
            <a:r>
              <a:rPr lang="en-US" dirty="0"/>
              <a:t>(dormant system conditions) = opportunity</a:t>
            </a:r>
          </a:p>
          <a:p>
            <a:pPr marL="0" lvl="0" indent="0" algn="l" rtl="0">
              <a:lnSpc>
                <a:spcPct val="100000"/>
              </a:lnSpc>
              <a:spcBef>
                <a:spcPts val="0"/>
              </a:spcBef>
              <a:spcAft>
                <a:spcPts val="0"/>
              </a:spcAft>
              <a:buSzPts val="1400"/>
              <a:buNone/>
            </a:pPr>
            <a:r>
              <a:rPr lang="en-US" dirty="0"/>
              <a:t>Systems Thinking: Macro, </a:t>
            </a:r>
            <a:r>
              <a:rPr lang="en-US" dirty="0" err="1"/>
              <a:t>Meso</a:t>
            </a:r>
            <a:r>
              <a:rPr lang="en-US" dirty="0"/>
              <a:t>, Micro</a:t>
            </a:r>
          </a:p>
          <a:p>
            <a:pPr marL="0" lvl="0" indent="0" algn="l" rtl="0">
              <a:lnSpc>
                <a:spcPct val="100000"/>
              </a:lnSpc>
              <a:spcBef>
                <a:spcPts val="0"/>
              </a:spcBef>
              <a:spcAft>
                <a:spcPts val="0"/>
              </a:spcAft>
              <a:buSzPts val="1400"/>
              <a:buNone/>
            </a:pPr>
            <a:r>
              <a:rPr lang="en-US" dirty="0"/>
              <a:t>Human Factors</a:t>
            </a:r>
          </a:p>
          <a:p>
            <a:pPr marL="0" lvl="0" indent="0" algn="l" rtl="0">
              <a:lnSpc>
                <a:spcPct val="100000"/>
              </a:lnSpc>
              <a:spcBef>
                <a:spcPts val="0"/>
              </a:spcBef>
              <a:spcAft>
                <a:spcPts val="0"/>
              </a:spcAft>
              <a:buSzPts val="1400"/>
              <a:buNone/>
            </a:pPr>
            <a:r>
              <a:rPr lang="en-US" dirty="0"/>
              <a:t>Complexity</a:t>
            </a:r>
          </a:p>
          <a:p>
            <a:pPr marL="0" lvl="0" indent="0" algn="l" rtl="0">
              <a:lnSpc>
                <a:spcPct val="100000"/>
              </a:lnSpc>
              <a:spcBef>
                <a:spcPts val="0"/>
              </a:spcBef>
              <a:spcAft>
                <a:spcPts val="0"/>
              </a:spcAft>
              <a:buSzPts val="1400"/>
              <a:buNone/>
            </a:pPr>
            <a:r>
              <a:rPr lang="en-US" dirty="0"/>
              <a:t>Sphere of influence – number and strength of interconnections between the parts of a system (</a:t>
            </a:r>
            <a:r>
              <a:rPr lang="en-US" dirty="0" err="1"/>
              <a:t>impt</a:t>
            </a:r>
            <a:r>
              <a:rPr lang="en-US" dirty="0"/>
              <a:t> for prioritizing contributing factors)</a:t>
            </a:r>
          </a:p>
          <a:p>
            <a:pPr marL="0" lvl="0" indent="0" algn="l" rtl="0">
              <a:lnSpc>
                <a:spcPct val="100000"/>
              </a:lnSpc>
              <a:spcBef>
                <a:spcPts val="0"/>
              </a:spcBef>
              <a:spcAft>
                <a:spcPts val="0"/>
              </a:spcAft>
              <a:buSzPts val="1400"/>
              <a:buNone/>
            </a:pPr>
            <a:r>
              <a:rPr lang="en-US" dirty="0"/>
              <a:t>Key features: Timely, interdisciplinary, objective and impartial (just and trust)</a:t>
            </a:r>
          </a:p>
          <a:p>
            <a:pPr marL="0" lvl="0" indent="0" algn="l" rtl="0">
              <a:lnSpc>
                <a:spcPct val="100000"/>
              </a:lnSpc>
              <a:spcBef>
                <a:spcPts val="0"/>
              </a:spcBef>
              <a:spcAft>
                <a:spcPts val="0"/>
              </a:spcAft>
              <a:buSzPts val="1400"/>
              <a:buNone/>
            </a:pPr>
            <a:r>
              <a:rPr lang="en-US" dirty="0"/>
              <a:t>Timeline, formalized recommended actions, follow through and sharing, Evaluation plan; </a:t>
            </a:r>
            <a:r>
              <a:rPr lang="en-US" dirty="0" err="1"/>
              <a:t>pfcc</a:t>
            </a:r>
            <a:endParaRPr lang="en-US" dirty="0"/>
          </a:p>
          <a:p>
            <a:pPr marL="0" lvl="0" indent="0" algn="l" rtl="0">
              <a:lnSpc>
                <a:spcPct val="100000"/>
              </a:lnSpc>
              <a:spcBef>
                <a:spcPts val="0"/>
              </a:spcBef>
              <a:spcAft>
                <a:spcPts val="0"/>
              </a:spcAft>
              <a:buSzPts val="1400"/>
              <a:buNone/>
            </a:pPr>
            <a:r>
              <a:rPr lang="en-US" dirty="0"/>
              <a:t>Avoid cognitive traps: Oversimplification of factors, overestimation of likelihood of outcome, overrating of some factors and actions, misjudging prominence, premature completion of analysis process, overconfidence in interpretation of known information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Hindsight bias (we see things as more avoidable than they were), fundamental attribution error, Principle of least effort, cognitive tunneling (disregarding now tunnel once hypothesis made), confirmation bias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p:txBody>
      </p:sp>
      <p:sp>
        <p:nvSpPr>
          <p:cNvPr id="517" name="Google Shape;517;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Work in groups of 3-4 residents</a:t>
            </a:r>
            <a:endParaRPr/>
          </a:p>
          <a:p>
            <a:pPr marL="0" lvl="0" indent="0" algn="l" rtl="0">
              <a:lnSpc>
                <a:spcPct val="100000"/>
              </a:lnSpc>
              <a:spcBef>
                <a:spcPts val="0"/>
              </a:spcBef>
              <a:spcAft>
                <a:spcPts val="0"/>
              </a:spcAft>
              <a:buSzPts val="1400"/>
              <a:buNone/>
            </a:pPr>
            <a:r>
              <a:rPr lang="en-US"/>
              <a:t>Trainees share a patient safety incident and complete the following steps: </a:t>
            </a:r>
            <a:endParaRPr/>
          </a:p>
          <a:p>
            <a:pPr marL="457200" lvl="1" indent="0" algn="l" rtl="0">
              <a:lnSpc>
                <a:spcPct val="100000"/>
              </a:lnSpc>
              <a:spcBef>
                <a:spcPts val="0"/>
              </a:spcBef>
              <a:spcAft>
                <a:spcPts val="0"/>
              </a:spcAft>
              <a:buSzPts val="1400"/>
              <a:buNone/>
            </a:pPr>
            <a:r>
              <a:rPr lang="en-US"/>
              <a:t>Practice completing the reporting of the incident </a:t>
            </a:r>
            <a:endParaRPr/>
          </a:p>
          <a:p>
            <a:pPr marL="457200" lvl="1" indent="0" algn="l" rtl="0">
              <a:lnSpc>
                <a:spcPct val="100000"/>
              </a:lnSpc>
              <a:spcBef>
                <a:spcPts val="0"/>
              </a:spcBef>
              <a:spcAft>
                <a:spcPts val="0"/>
              </a:spcAft>
              <a:buSzPts val="1400"/>
              <a:buNone/>
            </a:pPr>
            <a:r>
              <a:rPr lang="en-US"/>
              <a:t>Analyze the concern using 1 or 2 of the tools provided (5 whys, fishbone, constellation diagram)</a:t>
            </a:r>
            <a:endParaRPr/>
          </a:p>
          <a:p>
            <a:pPr marL="457200" lvl="1" indent="0" algn="l" rtl="0">
              <a:lnSpc>
                <a:spcPct val="100000"/>
              </a:lnSpc>
              <a:spcBef>
                <a:spcPts val="0"/>
              </a:spcBef>
              <a:spcAft>
                <a:spcPts val="0"/>
              </a:spcAft>
              <a:buSzPts val="1400"/>
              <a:buNone/>
            </a:pPr>
            <a:r>
              <a:rPr lang="en-US"/>
              <a:t>Develop recommendations for improvement</a:t>
            </a:r>
            <a:endParaRPr/>
          </a:p>
          <a:p>
            <a:pPr marL="0" lvl="0" indent="0" algn="l" rtl="0">
              <a:lnSpc>
                <a:spcPct val="100000"/>
              </a:lnSpc>
              <a:spcBef>
                <a:spcPts val="0"/>
              </a:spcBef>
              <a:spcAft>
                <a:spcPts val="0"/>
              </a:spcAft>
              <a:buSzPts val="1400"/>
              <a:buNone/>
            </a:pPr>
            <a:r>
              <a:rPr lang="en-US"/>
              <a:t>This activity should take 20-30min to complete</a:t>
            </a:r>
            <a:endParaRPr/>
          </a:p>
          <a:p>
            <a:pPr marL="0" lvl="0" indent="0" algn="l" rtl="0">
              <a:lnSpc>
                <a:spcPct val="100000"/>
              </a:lnSpc>
              <a:spcBef>
                <a:spcPts val="0"/>
              </a:spcBef>
              <a:spcAft>
                <a:spcPts val="0"/>
              </a:spcAft>
              <a:buSzPts val="1400"/>
              <a:buNone/>
            </a:pPr>
            <a:r>
              <a:rPr lang="en-US"/>
              <a:t>Please submit your work to facilitator for this session </a:t>
            </a:r>
            <a:endParaRPr/>
          </a:p>
          <a:p>
            <a:pPr marL="0" lvl="0" indent="0" algn="l" rtl="0">
              <a:lnSpc>
                <a:spcPct val="100000"/>
              </a:lnSpc>
              <a:spcBef>
                <a:spcPts val="0"/>
              </a:spcBef>
              <a:spcAft>
                <a:spcPts val="0"/>
              </a:spcAft>
              <a:buSzPts val="1400"/>
              <a:buNone/>
            </a:pPr>
            <a:endParaRPr/>
          </a:p>
        </p:txBody>
      </p:sp>
      <p:sp>
        <p:nvSpPr>
          <p:cNvPr id="557" name="Google Shape;557;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3e7131ab24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g13e7131ab24_1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64" name="Google Shape;564;g13e7131ab24_1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Use your own organization’s eval form or see sample here: </a:t>
            </a:r>
            <a:r>
              <a:rPr lang="en-CA" sz="1200" dirty="0">
                <a:effectLst/>
                <a:latin typeface="Open Sans" panose="020B0606030504020204" pitchFamily="34" charset="0"/>
                <a:ea typeface="Open Sans" panose="020B0606030504020204" pitchFamily="34" charset="0"/>
              </a:rPr>
              <a:t>: </a:t>
            </a:r>
            <a:r>
              <a:rPr lang="en-US" sz="1800" u="sng" dirty="0">
                <a:solidFill>
                  <a:srgbClr val="0000FF"/>
                </a:solidFill>
                <a:effectLst/>
                <a:latin typeface="Calibri" panose="020F0502020204030204" pitchFamily="34" charset="0"/>
                <a:ea typeface="Calibri" panose="020F0502020204030204" pitchFamily="34" charset="0"/>
                <a:hlinkClick r:id="rId3"/>
              </a:rPr>
              <a:t>https://survey.alchemer-ca.com/s3/50140736/Patient-Safety-Incidents-Evaluation</a:t>
            </a:r>
            <a:r>
              <a:rPr lang="en-US" sz="1800" dirty="0">
                <a:effectLst/>
                <a:latin typeface="Arial" panose="020B0604020202020204" pitchFamily="34" charset="0"/>
                <a:ea typeface="Calibri" panose="020F0502020204030204" pitchFamily="34" charset="0"/>
              </a:rPr>
              <a:t> </a:t>
            </a:r>
            <a:endParaRPr lang="en-CA" sz="1200" b="1" dirty="0">
              <a:solidFill>
                <a:srgbClr val="FF0000"/>
              </a:solidFill>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CA" sz="1200" b="1" dirty="0">
              <a:solidFill>
                <a:srgbClr val="FF0000"/>
              </a:solidFill>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CA" sz="1200" b="1" dirty="0">
                <a:solidFill>
                  <a:srgbClr val="FF0000"/>
                </a:solidFill>
                <a:effectLst/>
                <a:latin typeface="Open Sans" panose="020B0606030504020204" pitchFamily="34" charset="0"/>
                <a:ea typeface="Open Sans" panose="020B0606030504020204" pitchFamily="34" charset="0"/>
              </a:rPr>
              <a:t>Note:</a:t>
            </a:r>
            <a:r>
              <a:rPr lang="en-CA" sz="1200" dirty="0">
                <a:solidFill>
                  <a:srgbClr val="FF0000"/>
                </a:solidFill>
                <a:effectLst/>
                <a:latin typeface="Open Sans" panose="020B0606030504020204" pitchFamily="34" charset="0"/>
                <a:ea typeface="Open Sans" panose="020B0606030504020204" pitchFamily="34" charset="0"/>
              </a:rPr>
              <a:t> </a:t>
            </a:r>
            <a:r>
              <a:rPr lang="en-CA" sz="1200" dirty="0">
                <a:effectLst/>
                <a:latin typeface="Open Sans" panose="020B0606030504020204" pitchFamily="34" charset="0"/>
                <a:ea typeface="Open Sans" panose="020B0606030504020204" pitchFamily="34" charset="0"/>
              </a:rPr>
              <a:t>Should you wish to receive a copy of the results, please email us at </a:t>
            </a:r>
            <a:r>
              <a:rPr lang="en-CA" sz="1200" u="sng" dirty="0">
                <a:solidFill>
                  <a:srgbClr val="003B5C"/>
                </a:solidFill>
                <a:effectLst/>
                <a:latin typeface="Open Sans" panose="020B0606030504020204" pitchFamily="34" charset="0"/>
                <a:ea typeface="Open Sans" panose="020B0606030504020204" pitchFamily="34" charset="0"/>
                <a:hlinkClick r:id="rId4"/>
              </a:rPr>
              <a:t>canmeds@royalcollege.ca</a:t>
            </a:r>
            <a:r>
              <a:rPr lang="en-CA" sz="1200" u="sng" dirty="0">
                <a:solidFill>
                  <a:srgbClr val="003B5C"/>
                </a:solidFill>
                <a:effectLst/>
                <a:latin typeface="Open Sans" panose="020B0606030504020204" pitchFamily="34" charset="0"/>
                <a:ea typeface="Open Sans" panose="020B0606030504020204" pitchFamily="34" charset="0"/>
              </a:rPr>
              <a:t> </a:t>
            </a:r>
            <a:r>
              <a:rPr lang="en-CA" sz="1200" u="none" dirty="0">
                <a:solidFill>
                  <a:srgbClr val="003B5C"/>
                </a:solidFill>
                <a:effectLst/>
                <a:latin typeface="Open Sans" panose="020B0606030504020204" pitchFamily="34" charset="0"/>
                <a:ea typeface="Open Sans" panose="020B0606030504020204" pitchFamily="34" charset="0"/>
              </a:rPr>
              <a:t>and indicate the date of your workshop.</a:t>
            </a:r>
            <a:endParaRPr lang="en-US" sz="1200" u="none" dirty="0">
              <a:effectLst/>
              <a:latin typeface="Open Sans" panose="020B0606030504020204" pitchFamily="34" charset="0"/>
              <a:ea typeface="Open Sans" panose="020B0606030504020204" pitchFamily="34" charset="0"/>
            </a:endParaRPr>
          </a:p>
          <a:p>
            <a:pPr marL="0" lvl="0" indent="0" algn="l" rtl="0">
              <a:lnSpc>
                <a:spcPct val="100000"/>
              </a:lnSpc>
              <a:spcBef>
                <a:spcPts val="0"/>
              </a:spcBef>
              <a:spcAft>
                <a:spcPts val="0"/>
              </a:spcAft>
              <a:buSzPts val="1400"/>
              <a:buNone/>
            </a:pPr>
            <a:endParaRPr b="1" dirty="0"/>
          </a:p>
        </p:txBody>
      </p:sp>
      <p:sp>
        <p:nvSpPr>
          <p:cNvPr id="571" name="Google Shape;571;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3e7131ab24_1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programs have EPAs that address patient safety incidents and can be used for resident assessment when presenting  or working through a case</a:t>
            </a:r>
            <a:endParaRPr/>
          </a:p>
          <a:p>
            <a:pPr marL="0" lvl="0" indent="0" algn="l" rtl="0">
              <a:lnSpc>
                <a:spcPct val="100000"/>
              </a:lnSpc>
              <a:spcBef>
                <a:spcPts val="0"/>
              </a:spcBef>
              <a:spcAft>
                <a:spcPts val="0"/>
              </a:spcAft>
              <a:buSzPts val="1400"/>
              <a:buNone/>
            </a:pPr>
            <a:r>
              <a:rPr lang="en-US"/>
              <a:t>Other options include </a:t>
            </a:r>
            <a:r>
              <a:rPr lang="en-US" sz="900">
                <a:solidFill>
                  <a:srgbClr val="3A3838"/>
                </a:solidFill>
              </a:rPr>
              <a:t>Personal reflection Submission through the MERIT = Mayo Evaluation of Reflection on Improvement Tool and the Case Review Rounds/Ottawa M+M Model</a:t>
            </a:r>
            <a:endParaRPr sz="900"/>
          </a:p>
        </p:txBody>
      </p:sp>
      <p:sp>
        <p:nvSpPr>
          <p:cNvPr id="584" name="Google Shape;584;g13e7131ab24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3e7131ab24_1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g13e7131ab24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13e7131ab24_1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g13e7131ab24_1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3e7131ab24_1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g13e7131ab24_1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Font typeface="Calibri"/>
              <a:buChar char="●"/>
            </a:pPr>
            <a:r>
              <a:rPr lang="en-US" dirty="0"/>
              <a:t>Optional slide if presenting virtually. </a:t>
            </a:r>
            <a:endParaRPr dirty="0"/>
          </a:p>
          <a:p>
            <a:pPr marL="457200" lvl="0" indent="-317500" algn="l" rtl="0">
              <a:lnSpc>
                <a:spcPct val="100000"/>
              </a:lnSpc>
              <a:spcBef>
                <a:spcPts val="0"/>
              </a:spcBef>
              <a:spcAft>
                <a:spcPts val="0"/>
              </a:spcAft>
              <a:buClr>
                <a:schemeClr val="dk1"/>
              </a:buClr>
              <a:buSzPts val="1400"/>
              <a:buFont typeface="Calibri"/>
              <a:buChar char="●"/>
            </a:pPr>
            <a:r>
              <a:rPr lang="en-US" dirty="0"/>
              <a:t>Renaming allows you to understand who is in the room and can be useful when creating breakout rooms e.g., if you want diverse or similar groups together.  </a:t>
            </a:r>
            <a:endParaRPr dirty="0"/>
          </a:p>
          <a:p>
            <a:pPr marL="457200" lvl="0" indent="-317500" algn="l" rtl="0">
              <a:lnSpc>
                <a:spcPct val="100000"/>
              </a:lnSpc>
              <a:spcBef>
                <a:spcPts val="0"/>
              </a:spcBef>
              <a:spcAft>
                <a:spcPts val="0"/>
              </a:spcAft>
              <a:buClr>
                <a:schemeClr val="dk1"/>
              </a:buClr>
              <a:buSzPts val="1400"/>
              <a:buFont typeface="Calibri"/>
              <a:buChar char="●"/>
            </a:pPr>
            <a:r>
              <a:rPr lang="en-US" dirty="0"/>
              <a:t>Sharing in the chat allows a form of introduction and starts the group engaging with you and each other.</a:t>
            </a:r>
            <a:endParaRPr dirty="0"/>
          </a:p>
          <a:p>
            <a:pPr marL="457200" lvl="0" indent="-317500" algn="l" rtl="0">
              <a:lnSpc>
                <a:spcPct val="100000"/>
              </a:lnSpc>
              <a:spcBef>
                <a:spcPts val="0"/>
              </a:spcBef>
              <a:spcAft>
                <a:spcPts val="0"/>
              </a:spcAft>
              <a:buClr>
                <a:schemeClr val="dk1"/>
              </a:buClr>
              <a:buSzPts val="1400"/>
              <a:buFont typeface="Calibri"/>
              <a:buChar char="●"/>
            </a:pPr>
            <a:r>
              <a:rPr lang="en-US" dirty="0"/>
              <a:t>Cameras on allows for a different level of engagement.</a:t>
            </a:r>
            <a:endParaRPr dirty="0"/>
          </a:p>
          <a:p>
            <a:pPr marL="457200" lvl="0" indent="-317500" algn="l" rtl="0">
              <a:lnSpc>
                <a:spcPct val="100000"/>
              </a:lnSpc>
              <a:spcBef>
                <a:spcPts val="0"/>
              </a:spcBef>
              <a:spcAft>
                <a:spcPts val="0"/>
              </a:spcAft>
              <a:buClr>
                <a:schemeClr val="dk1"/>
              </a:buClr>
              <a:buSzPts val="1400"/>
              <a:buFont typeface="Calibri"/>
              <a:buChar char="●"/>
            </a:pPr>
            <a:r>
              <a:rPr lang="en-US" dirty="0"/>
              <a:t>May want to suggest use hands up function. </a:t>
            </a:r>
            <a:endParaRPr dirty="0"/>
          </a:p>
          <a:p>
            <a:pPr marL="457200" lvl="0" indent="-317500" algn="l" rtl="0">
              <a:lnSpc>
                <a:spcPct val="100000"/>
              </a:lnSpc>
              <a:spcBef>
                <a:spcPts val="0"/>
              </a:spcBef>
              <a:spcAft>
                <a:spcPts val="0"/>
              </a:spcAft>
              <a:buClr>
                <a:schemeClr val="dk1"/>
              </a:buClr>
              <a:buSzPts val="1400"/>
              <a:buFont typeface="Calibri"/>
              <a:buChar char="●"/>
            </a:pPr>
            <a:r>
              <a:rPr lang="en-US" dirty="0"/>
              <a:t>Consider specifying how you want questions to be posed (e.g., virtual or in the chat). If presenting on your own without co-facilitator or technician who can help monitor chat, either pop out the chat or use a second device to project your slides.</a:t>
            </a:r>
            <a:endParaRPr dirty="0"/>
          </a:p>
          <a:p>
            <a:pPr marL="0" lvl="0" indent="0" algn="l" rtl="0">
              <a:lnSpc>
                <a:spcPct val="100000"/>
              </a:lnSpc>
              <a:spcBef>
                <a:spcPts val="0"/>
              </a:spcBef>
              <a:spcAft>
                <a:spcPts val="0"/>
              </a:spcAft>
              <a:buSzPts val="1400"/>
              <a:buNone/>
            </a:pPr>
            <a:endParaRPr dirty="0"/>
          </a:p>
        </p:txBody>
      </p:sp>
      <p:sp>
        <p:nvSpPr>
          <p:cNvPr id="122" name="Google Shape;12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Notes:</a:t>
            </a:r>
            <a:endParaRPr/>
          </a:p>
          <a:p>
            <a:pPr marL="457200" lvl="0" indent="-295275" algn="l" rtl="0">
              <a:lnSpc>
                <a:spcPct val="100000"/>
              </a:lnSpc>
              <a:spcBef>
                <a:spcPts val="0"/>
              </a:spcBef>
              <a:spcAft>
                <a:spcPts val="0"/>
              </a:spcAft>
              <a:buClr>
                <a:srgbClr val="4A4A4A"/>
              </a:buClr>
              <a:buSzPts val="1050"/>
              <a:buFont typeface="Open Sans"/>
              <a:buChar char="●"/>
            </a:pPr>
            <a:r>
              <a:rPr lang="en-US" sz="1050">
                <a:solidFill>
                  <a:srgbClr val="4A4A4A"/>
                </a:solidFill>
                <a:highlight>
                  <a:srgbClr val="FFFFFF"/>
                </a:highlight>
                <a:latin typeface="Open Sans"/>
                <a:ea typeface="Open Sans"/>
                <a:cs typeface="Open Sans"/>
                <a:sym typeface="Open Sans"/>
              </a:rPr>
              <a:t>CanMEDS is a framework that identifies and describes the abilities physicians require to effectively meet the health care needs of the people they serve. These abilities are grouped thematically under seven roles, one of which is leadership. </a:t>
            </a:r>
            <a:endParaRPr sz="1050">
              <a:solidFill>
                <a:srgbClr val="4A4A4A"/>
              </a:solidFill>
              <a:highlight>
                <a:srgbClr val="FFFFFF"/>
              </a:highlight>
              <a:latin typeface="Open Sans"/>
              <a:ea typeface="Open Sans"/>
              <a:cs typeface="Open Sans"/>
              <a:sym typeface="Open Sans"/>
            </a:endParaRPr>
          </a:p>
          <a:p>
            <a:pPr marL="457200" lvl="0" indent="-295275" algn="l" rtl="0">
              <a:lnSpc>
                <a:spcPct val="100000"/>
              </a:lnSpc>
              <a:spcBef>
                <a:spcPts val="0"/>
              </a:spcBef>
              <a:spcAft>
                <a:spcPts val="0"/>
              </a:spcAft>
              <a:buClr>
                <a:srgbClr val="4A4A4A"/>
              </a:buClr>
              <a:buSzPts val="1050"/>
              <a:buFont typeface="Open Sans"/>
              <a:buChar char="●"/>
            </a:pPr>
            <a:r>
              <a:rPr lang="en-US" sz="1050">
                <a:solidFill>
                  <a:srgbClr val="4A4A4A"/>
                </a:solidFill>
                <a:highlight>
                  <a:srgbClr val="FFFFFF"/>
                </a:highlight>
                <a:latin typeface="Open Sans"/>
                <a:ea typeface="Open Sans"/>
                <a:cs typeface="Open Sans"/>
                <a:sym typeface="Open Sans"/>
              </a:rPr>
              <a:t>Within the leadership role, there are 4 key competencies, one of which is is focused on trainees learning how to contribute to the improvement of health care delivery in teams, organizations and systems. </a:t>
            </a:r>
            <a:endParaRPr sz="1050">
              <a:solidFill>
                <a:srgbClr val="4A4A4A"/>
              </a:solidFill>
              <a:highlight>
                <a:srgbClr val="FFFFFF"/>
              </a:highlight>
              <a:latin typeface="Open Sans"/>
              <a:ea typeface="Open Sans"/>
              <a:cs typeface="Open Sans"/>
              <a:sym typeface="Open Sans"/>
            </a:endParaRPr>
          </a:p>
          <a:p>
            <a:pPr marL="457200" lvl="0" indent="-295275" algn="l" rtl="0">
              <a:lnSpc>
                <a:spcPct val="100000"/>
              </a:lnSpc>
              <a:spcBef>
                <a:spcPts val="0"/>
              </a:spcBef>
              <a:spcAft>
                <a:spcPts val="0"/>
              </a:spcAft>
              <a:buClr>
                <a:srgbClr val="4A4A4A"/>
              </a:buClr>
              <a:buSzPts val="1050"/>
              <a:buFont typeface="Open Sans"/>
              <a:buChar char="●"/>
            </a:pPr>
            <a:r>
              <a:rPr lang="en-US" sz="1050">
                <a:solidFill>
                  <a:srgbClr val="4A4A4A"/>
                </a:solidFill>
                <a:highlight>
                  <a:srgbClr val="FFFFFF"/>
                </a:highlight>
                <a:latin typeface="Open Sans"/>
                <a:ea typeface="Open Sans"/>
                <a:cs typeface="Open Sans"/>
                <a:sym typeface="Open Sans"/>
              </a:rPr>
              <a:t>Within this Key competency lies 4 enabling competencies, one of which is to ‘Analyse safety incidents to enhance systems of care’.  </a:t>
            </a:r>
            <a:endParaRPr sz="1050">
              <a:solidFill>
                <a:srgbClr val="4A4A4A"/>
              </a:solidFill>
              <a:highlight>
                <a:srgbClr val="FFFFFF"/>
              </a:highlight>
              <a:latin typeface="Open Sans"/>
              <a:ea typeface="Open Sans"/>
              <a:cs typeface="Open Sans"/>
              <a:sym typeface="Open Sans"/>
            </a:endParaRPr>
          </a:p>
          <a:p>
            <a:pPr marL="457200" lvl="0" indent="-295275" algn="l" rtl="0">
              <a:lnSpc>
                <a:spcPct val="100000"/>
              </a:lnSpc>
              <a:spcBef>
                <a:spcPts val="0"/>
              </a:spcBef>
              <a:spcAft>
                <a:spcPts val="0"/>
              </a:spcAft>
              <a:buClr>
                <a:srgbClr val="4A4A4A"/>
              </a:buClr>
              <a:buSzPts val="1050"/>
              <a:buFont typeface="Open Sans"/>
              <a:buChar char="●"/>
            </a:pPr>
            <a:r>
              <a:rPr lang="en-US" sz="1050">
                <a:solidFill>
                  <a:srgbClr val="4A4A4A"/>
                </a:solidFill>
                <a:highlight>
                  <a:srgbClr val="FFFFFF"/>
                </a:highlight>
                <a:latin typeface="Open Sans"/>
                <a:ea typeface="Open Sans"/>
                <a:cs typeface="Open Sans"/>
                <a:sym typeface="Open Sans"/>
              </a:rPr>
              <a:t>This presentation is going to focus on this enabling competency. </a:t>
            </a:r>
            <a:endParaRPr sz="1050">
              <a:solidFill>
                <a:srgbClr val="4A4A4A"/>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SzPts val="1400"/>
              <a:buNone/>
            </a:pPr>
            <a:endParaRPr/>
          </a:p>
        </p:txBody>
      </p:sp>
      <p:sp>
        <p:nvSpPr>
          <p:cNvPr id="129" name="Google Shape;1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38" name="Google Shape;13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are going to start with a case and a clarification of definitions, then move into the framework for a patient safety incident. </a:t>
            </a:r>
            <a:endParaRPr/>
          </a:p>
        </p:txBody>
      </p:sp>
      <p:sp>
        <p:nvSpPr>
          <p:cNvPr id="145" name="Google Shape;14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Over the next two days, Jerry continued to have difficulties with his congestive heart failure. His 3+ pitting edema increased to the level of his knees. He also continued to be quite fatigued, and his work of breathing increased. Oxygen was started at 4L via nasal cannula. The GIM team increased his oral Lasix dose again and geriatric medicine was consulted to address his level of consciousness. </a:t>
            </a:r>
            <a:endParaRPr/>
          </a:p>
          <a:p>
            <a:pPr marL="0" lvl="0" indent="0" algn="l" rtl="0">
              <a:lnSpc>
                <a:spcPct val="100000"/>
              </a:lnSpc>
              <a:spcBef>
                <a:spcPts val="0"/>
              </a:spcBef>
              <a:spcAft>
                <a:spcPts val="0"/>
              </a:spcAft>
              <a:buSzPts val="1400"/>
              <a:buNone/>
            </a:pPr>
            <a:endParaRPr/>
          </a:p>
        </p:txBody>
      </p:sp>
      <p:sp>
        <p:nvSpPr>
          <p:cNvPr id="153" name="Google Shape;15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8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600"/>
              </a:spcBef>
              <a:spcAft>
                <a:spcPts val="0"/>
              </a:spcAft>
              <a:buSzPts val="2400"/>
              <a:buNone/>
              <a:defRPr sz="2400" b="1"/>
            </a:lvl1pPr>
            <a:lvl2pPr marL="914400" lvl="1" indent="-228600" algn="l">
              <a:lnSpc>
                <a:spcPct val="90000"/>
              </a:lnSpc>
              <a:spcBef>
                <a:spcPts val="1100"/>
              </a:spcBef>
              <a:spcAft>
                <a:spcPts val="0"/>
              </a:spcAft>
              <a:buSzPts val="2000"/>
              <a:buNone/>
              <a:defRPr sz="2000" b="1"/>
            </a:lvl2pPr>
            <a:lvl3pPr marL="1371600" lvl="2" indent="-228600" algn="l">
              <a:lnSpc>
                <a:spcPct val="90000"/>
              </a:lnSpc>
              <a:spcBef>
                <a:spcPts val="1100"/>
              </a:spcBef>
              <a:spcAft>
                <a:spcPts val="0"/>
              </a:spcAft>
              <a:buSzPts val="1800"/>
              <a:buNone/>
              <a:defRPr sz="1800" b="1"/>
            </a:lvl3pPr>
            <a:lvl4pPr marL="1828800" lvl="3" indent="-228600" algn="l">
              <a:lnSpc>
                <a:spcPct val="90000"/>
              </a:lnSpc>
              <a:spcBef>
                <a:spcPts val="1100"/>
              </a:spcBef>
              <a:spcAft>
                <a:spcPts val="0"/>
              </a:spcAft>
              <a:buSzPts val="1440"/>
              <a:buNone/>
              <a:defRPr sz="1600" b="1"/>
            </a:lvl4pPr>
            <a:lvl5pPr marL="2286000" lvl="4" indent="-228600" algn="l">
              <a:lnSpc>
                <a:spcPct val="90000"/>
              </a:lnSpc>
              <a:spcBef>
                <a:spcPts val="1100"/>
              </a:spcBef>
              <a:spcAft>
                <a:spcPts val="0"/>
              </a:spcAft>
              <a:buClr>
                <a:srgbClr val="3A383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8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600"/>
              </a:spcBef>
              <a:spcAft>
                <a:spcPts val="0"/>
              </a:spcAft>
              <a:buSzPts val="1800"/>
              <a:buChar char="•"/>
              <a:defRPr/>
            </a:lvl1pPr>
            <a:lvl2pPr marL="914400" lvl="1" indent="-342900" algn="l">
              <a:lnSpc>
                <a:spcPct val="90000"/>
              </a:lnSpc>
              <a:spcBef>
                <a:spcPts val="1100"/>
              </a:spcBef>
              <a:spcAft>
                <a:spcPts val="0"/>
              </a:spcAft>
              <a:buSzPts val="1800"/>
              <a:buChar char="•"/>
              <a:defRPr/>
            </a:lvl2pPr>
            <a:lvl3pPr marL="1371600" lvl="2" indent="-342900" algn="l">
              <a:lnSpc>
                <a:spcPct val="90000"/>
              </a:lnSpc>
              <a:spcBef>
                <a:spcPts val="1100"/>
              </a:spcBef>
              <a:spcAft>
                <a:spcPts val="0"/>
              </a:spcAft>
              <a:buSzPts val="1800"/>
              <a:buChar char="•"/>
              <a:defRPr/>
            </a:lvl3pPr>
            <a:lvl4pPr marL="1828800" lvl="3" indent="-331469" algn="l">
              <a:lnSpc>
                <a:spcPct val="90000"/>
              </a:lnSpc>
              <a:spcBef>
                <a:spcPts val="1100"/>
              </a:spcBef>
              <a:spcAft>
                <a:spcPts val="0"/>
              </a:spcAft>
              <a:buSzPts val="1620"/>
              <a:buChar char="o"/>
              <a:defRPr/>
            </a:lvl4pPr>
            <a:lvl5pPr marL="2286000" lvl="4" indent="-342900" algn="l">
              <a:lnSpc>
                <a:spcPct val="90000"/>
              </a:lnSpc>
              <a:spcBef>
                <a:spcPts val="11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8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600"/>
              </a:spcBef>
              <a:spcAft>
                <a:spcPts val="0"/>
              </a:spcAft>
              <a:buSzPts val="2400"/>
              <a:buNone/>
              <a:defRPr sz="2400" b="1"/>
            </a:lvl1pPr>
            <a:lvl2pPr marL="914400" lvl="1" indent="-228600" algn="l">
              <a:lnSpc>
                <a:spcPct val="90000"/>
              </a:lnSpc>
              <a:spcBef>
                <a:spcPts val="1100"/>
              </a:spcBef>
              <a:spcAft>
                <a:spcPts val="0"/>
              </a:spcAft>
              <a:buSzPts val="2000"/>
              <a:buNone/>
              <a:defRPr sz="2000" b="1"/>
            </a:lvl2pPr>
            <a:lvl3pPr marL="1371600" lvl="2" indent="-228600" algn="l">
              <a:lnSpc>
                <a:spcPct val="90000"/>
              </a:lnSpc>
              <a:spcBef>
                <a:spcPts val="1100"/>
              </a:spcBef>
              <a:spcAft>
                <a:spcPts val="0"/>
              </a:spcAft>
              <a:buSzPts val="1800"/>
              <a:buNone/>
              <a:defRPr sz="1800" b="1"/>
            </a:lvl3pPr>
            <a:lvl4pPr marL="1828800" lvl="3" indent="-228600" algn="l">
              <a:lnSpc>
                <a:spcPct val="90000"/>
              </a:lnSpc>
              <a:spcBef>
                <a:spcPts val="1100"/>
              </a:spcBef>
              <a:spcAft>
                <a:spcPts val="0"/>
              </a:spcAft>
              <a:buSzPts val="1440"/>
              <a:buNone/>
              <a:defRPr sz="1600" b="1"/>
            </a:lvl4pPr>
            <a:lvl5pPr marL="2286000" lvl="4" indent="-228600" algn="l">
              <a:lnSpc>
                <a:spcPct val="90000"/>
              </a:lnSpc>
              <a:spcBef>
                <a:spcPts val="1100"/>
              </a:spcBef>
              <a:spcAft>
                <a:spcPts val="0"/>
              </a:spcAft>
              <a:buClr>
                <a:srgbClr val="3A383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8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600"/>
              </a:spcBef>
              <a:spcAft>
                <a:spcPts val="0"/>
              </a:spcAft>
              <a:buSzPts val="1800"/>
              <a:buChar char="•"/>
              <a:defRPr/>
            </a:lvl1pPr>
            <a:lvl2pPr marL="914400" lvl="1" indent="-342900" algn="l">
              <a:lnSpc>
                <a:spcPct val="90000"/>
              </a:lnSpc>
              <a:spcBef>
                <a:spcPts val="1100"/>
              </a:spcBef>
              <a:spcAft>
                <a:spcPts val="0"/>
              </a:spcAft>
              <a:buSzPts val="1800"/>
              <a:buChar char="•"/>
              <a:defRPr/>
            </a:lvl2pPr>
            <a:lvl3pPr marL="1371600" lvl="2" indent="-342900" algn="l">
              <a:lnSpc>
                <a:spcPct val="90000"/>
              </a:lnSpc>
              <a:spcBef>
                <a:spcPts val="1100"/>
              </a:spcBef>
              <a:spcAft>
                <a:spcPts val="0"/>
              </a:spcAft>
              <a:buSzPts val="1800"/>
              <a:buChar char="•"/>
              <a:defRPr/>
            </a:lvl3pPr>
            <a:lvl4pPr marL="1828800" lvl="3" indent="-331469" algn="l">
              <a:lnSpc>
                <a:spcPct val="90000"/>
              </a:lnSpc>
              <a:spcBef>
                <a:spcPts val="1100"/>
              </a:spcBef>
              <a:spcAft>
                <a:spcPts val="0"/>
              </a:spcAft>
              <a:buSzPts val="1620"/>
              <a:buChar char="o"/>
              <a:defRPr/>
            </a:lvl4pPr>
            <a:lvl5pPr marL="2286000" lvl="4" indent="-342900" algn="l">
              <a:lnSpc>
                <a:spcPct val="90000"/>
              </a:lnSpc>
              <a:spcBef>
                <a:spcPts val="11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0"/>
          <p:cNvSpPr txBox="1">
            <a:spLocks noGrp="1"/>
          </p:cNvSpPr>
          <p:nvPr>
            <p:ph type="ftr" idx="11"/>
          </p:nvPr>
        </p:nvSpPr>
        <p:spPr>
          <a:xfrm>
            <a:off x="1292202" y="6532831"/>
            <a:ext cx="4052882" cy="31785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0"/>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Only">
  <p:cSld name="Content Only">
    <p:spTree>
      <p:nvGrpSpPr>
        <p:cNvPr id="1" name="Shape 69"/>
        <p:cNvGrpSpPr/>
        <p:nvPr/>
      </p:nvGrpSpPr>
      <p:grpSpPr>
        <a:xfrm>
          <a:off x="0" y="0"/>
          <a:ext cx="0" cy="0"/>
          <a:chOff x="0" y="0"/>
          <a:chExt cx="0" cy="0"/>
        </a:xfrm>
      </p:grpSpPr>
      <p:sp>
        <p:nvSpPr>
          <p:cNvPr id="70" name="Google Shape;70;p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600"/>
              </a:spcBef>
              <a:spcAft>
                <a:spcPts val="0"/>
              </a:spcAft>
              <a:buSzPts val="2800"/>
              <a:buNone/>
              <a:defRPr/>
            </a:lvl1pPr>
            <a:lvl2pPr marL="914400" lvl="1" indent="-228600" algn="l">
              <a:lnSpc>
                <a:spcPct val="90000"/>
              </a:lnSpc>
              <a:spcBef>
                <a:spcPts val="1100"/>
              </a:spcBef>
              <a:spcAft>
                <a:spcPts val="0"/>
              </a:spcAft>
              <a:buClr>
                <a:schemeClr val="accent3"/>
              </a:buClr>
              <a:buSzPts val="2400"/>
              <a:buNone/>
              <a:defRPr/>
            </a:lvl2pPr>
            <a:lvl3pPr marL="1371600" lvl="2" indent="-228600" algn="l">
              <a:lnSpc>
                <a:spcPct val="90000"/>
              </a:lnSpc>
              <a:spcBef>
                <a:spcPts val="1100"/>
              </a:spcBef>
              <a:spcAft>
                <a:spcPts val="0"/>
              </a:spcAft>
              <a:buClr>
                <a:schemeClr val="dk2"/>
              </a:buClr>
              <a:buSzPts val="2000"/>
              <a:buNone/>
              <a:defRPr/>
            </a:lvl3pPr>
            <a:lvl4pPr marL="1828800" lvl="3" indent="-228600" algn="l">
              <a:lnSpc>
                <a:spcPct val="90000"/>
              </a:lnSpc>
              <a:spcBef>
                <a:spcPts val="1100"/>
              </a:spcBef>
              <a:spcAft>
                <a:spcPts val="0"/>
              </a:spcAft>
              <a:buClr>
                <a:srgbClr val="3A3838"/>
              </a:buClr>
              <a:buSzPts val="1620"/>
              <a:buNone/>
              <a:defRPr/>
            </a:lvl4pPr>
            <a:lvl5pPr marL="2286000" lvl="4" indent="-228600" algn="l">
              <a:lnSpc>
                <a:spcPct val="90000"/>
              </a:lnSpc>
              <a:spcBef>
                <a:spcPts val="1100"/>
              </a:spcBef>
              <a:spcAft>
                <a:spcPts val="0"/>
              </a:spcAft>
              <a:buClr>
                <a:srgbClr val="3A3838"/>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81"/>
          <p:cNvSpPr txBox="1">
            <a:spLocks noGrp="1"/>
          </p:cNvSpPr>
          <p:nvPr>
            <p:ph type="ftr" idx="11"/>
          </p:nvPr>
        </p:nvSpPr>
        <p:spPr>
          <a:xfrm>
            <a:off x="1292202" y="6532831"/>
            <a:ext cx="4052882" cy="31785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81"/>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8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3"/>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8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600"/>
              </a:spcBef>
              <a:spcAft>
                <a:spcPts val="0"/>
              </a:spcAft>
              <a:buSzPts val="3200"/>
              <a:buChar char="•"/>
              <a:defRPr sz="3200"/>
            </a:lvl1pPr>
            <a:lvl2pPr marL="914400" lvl="1" indent="-406400" algn="l">
              <a:lnSpc>
                <a:spcPct val="90000"/>
              </a:lnSpc>
              <a:spcBef>
                <a:spcPts val="1100"/>
              </a:spcBef>
              <a:spcAft>
                <a:spcPts val="0"/>
              </a:spcAft>
              <a:buSzPts val="2800"/>
              <a:buChar char="•"/>
              <a:defRPr sz="2800"/>
            </a:lvl2pPr>
            <a:lvl3pPr marL="1371600" lvl="2" indent="-381000" algn="l">
              <a:lnSpc>
                <a:spcPct val="90000"/>
              </a:lnSpc>
              <a:spcBef>
                <a:spcPts val="1100"/>
              </a:spcBef>
              <a:spcAft>
                <a:spcPts val="0"/>
              </a:spcAft>
              <a:buSzPts val="2400"/>
              <a:buChar char="•"/>
              <a:defRPr sz="2400"/>
            </a:lvl3pPr>
            <a:lvl4pPr marL="1828800" lvl="3" indent="-342900" algn="l">
              <a:lnSpc>
                <a:spcPct val="90000"/>
              </a:lnSpc>
              <a:spcBef>
                <a:spcPts val="1100"/>
              </a:spcBef>
              <a:spcAft>
                <a:spcPts val="0"/>
              </a:spcAft>
              <a:buSzPts val="1800"/>
              <a:buChar char="o"/>
              <a:defRPr sz="2000"/>
            </a:lvl4pPr>
            <a:lvl5pPr marL="2286000" lvl="4" indent="-355600" algn="l">
              <a:lnSpc>
                <a:spcPct val="90000"/>
              </a:lnSpc>
              <a:spcBef>
                <a:spcPts val="11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8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600"/>
              </a:spcBef>
              <a:spcAft>
                <a:spcPts val="0"/>
              </a:spcAft>
              <a:buSzPts val="1600"/>
              <a:buNone/>
              <a:defRPr sz="1600"/>
            </a:lvl1pPr>
            <a:lvl2pPr marL="914400" lvl="1" indent="-228600" algn="l">
              <a:lnSpc>
                <a:spcPct val="90000"/>
              </a:lnSpc>
              <a:spcBef>
                <a:spcPts val="1100"/>
              </a:spcBef>
              <a:spcAft>
                <a:spcPts val="0"/>
              </a:spcAft>
              <a:buSzPts val="1400"/>
              <a:buNone/>
              <a:defRPr sz="1400"/>
            </a:lvl2pPr>
            <a:lvl3pPr marL="1371600" lvl="2" indent="-228600" algn="l">
              <a:lnSpc>
                <a:spcPct val="90000"/>
              </a:lnSpc>
              <a:spcBef>
                <a:spcPts val="1100"/>
              </a:spcBef>
              <a:spcAft>
                <a:spcPts val="0"/>
              </a:spcAft>
              <a:buSzPts val="1200"/>
              <a:buNone/>
              <a:defRPr sz="1200"/>
            </a:lvl3pPr>
            <a:lvl4pPr marL="1828800" lvl="3" indent="-228600" algn="l">
              <a:lnSpc>
                <a:spcPct val="90000"/>
              </a:lnSpc>
              <a:spcBef>
                <a:spcPts val="1100"/>
              </a:spcBef>
              <a:spcAft>
                <a:spcPts val="0"/>
              </a:spcAft>
              <a:buSzPts val="900"/>
              <a:buNone/>
              <a:defRPr sz="1000"/>
            </a:lvl4pPr>
            <a:lvl5pPr marL="2286000" lvl="4" indent="-228600" algn="l">
              <a:lnSpc>
                <a:spcPct val="90000"/>
              </a:lnSpc>
              <a:spcBef>
                <a:spcPts val="1100"/>
              </a:spcBef>
              <a:spcAft>
                <a:spcPts val="0"/>
              </a:spcAft>
              <a:buClr>
                <a:srgbClr val="3A383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82"/>
          <p:cNvSpPr txBox="1">
            <a:spLocks noGrp="1"/>
          </p:cNvSpPr>
          <p:nvPr>
            <p:ph type="ftr" idx="11"/>
          </p:nvPr>
        </p:nvSpPr>
        <p:spPr>
          <a:xfrm>
            <a:off x="1292202" y="6532831"/>
            <a:ext cx="4052882" cy="31785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82"/>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8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3"/>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83"/>
          <p:cNvSpPr>
            <a:spLocks noGrp="1"/>
          </p:cNvSpPr>
          <p:nvPr>
            <p:ph type="pic" idx="2"/>
          </p:nvPr>
        </p:nvSpPr>
        <p:spPr>
          <a:xfrm>
            <a:off x="5183188" y="987425"/>
            <a:ext cx="6172200" cy="4873625"/>
          </a:xfrm>
          <a:prstGeom prst="rect">
            <a:avLst/>
          </a:prstGeom>
          <a:noFill/>
          <a:ln>
            <a:noFill/>
          </a:ln>
        </p:spPr>
      </p:sp>
      <p:sp>
        <p:nvSpPr>
          <p:cNvPr id="82" name="Google Shape;82;p8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600"/>
              </a:spcBef>
              <a:spcAft>
                <a:spcPts val="0"/>
              </a:spcAft>
              <a:buSzPts val="1600"/>
              <a:buNone/>
              <a:defRPr sz="1600"/>
            </a:lvl1pPr>
            <a:lvl2pPr marL="914400" lvl="1" indent="-228600" algn="l">
              <a:lnSpc>
                <a:spcPct val="90000"/>
              </a:lnSpc>
              <a:spcBef>
                <a:spcPts val="1100"/>
              </a:spcBef>
              <a:spcAft>
                <a:spcPts val="0"/>
              </a:spcAft>
              <a:buSzPts val="1400"/>
              <a:buNone/>
              <a:defRPr sz="1400"/>
            </a:lvl2pPr>
            <a:lvl3pPr marL="1371600" lvl="2" indent="-228600" algn="l">
              <a:lnSpc>
                <a:spcPct val="90000"/>
              </a:lnSpc>
              <a:spcBef>
                <a:spcPts val="1100"/>
              </a:spcBef>
              <a:spcAft>
                <a:spcPts val="0"/>
              </a:spcAft>
              <a:buSzPts val="1200"/>
              <a:buNone/>
              <a:defRPr sz="1200"/>
            </a:lvl3pPr>
            <a:lvl4pPr marL="1828800" lvl="3" indent="-228600" algn="l">
              <a:lnSpc>
                <a:spcPct val="90000"/>
              </a:lnSpc>
              <a:spcBef>
                <a:spcPts val="1100"/>
              </a:spcBef>
              <a:spcAft>
                <a:spcPts val="0"/>
              </a:spcAft>
              <a:buSzPts val="900"/>
              <a:buNone/>
              <a:defRPr sz="1000"/>
            </a:lvl4pPr>
            <a:lvl5pPr marL="2286000" lvl="4" indent="-228600" algn="l">
              <a:lnSpc>
                <a:spcPct val="90000"/>
              </a:lnSpc>
              <a:spcBef>
                <a:spcPts val="1100"/>
              </a:spcBef>
              <a:spcAft>
                <a:spcPts val="0"/>
              </a:spcAft>
              <a:buClr>
                <a:srgbClr val="3A383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83"/>
          <p:cNvSpPr txBox="1">
            <a:spLocks noGrp="1"/>
          </p:cNvSpPr>
          <p:nvPr>
            <p:ph type="ftr" idx="11"/>
          </p:nvPr>
        </p:nvSpPr>
        <p:spPr>
          <a:xfrm>
            <a:off x="1292202" y="6532831"/>
            <a:ext cx="4052882" cy="31785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83"/>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85"/>
        <p:cNvGrpSpPr/>
        <p:nvPr/>
      </p:nvGrpSpPr>
      <p:grpSpPr>
        <a:xfrm>
          <a:off x="0" y="0"/>
          <a:ext cx="0" cy="0"/>
          <a:chOff x="0" y="0"/>
          <a:chExt cx="0" cy="0"/>
        </a:xfrm>
      </p:grpSpPr>
      <p:sp>
        <p:nvSpPr>
          <p:cNvPr id="86" name="Google Shape;86;p84"/>
          <p:cNvSpPr txBox="1"/>
          <p:nvPr/>
        </p:nvSpPr>
        <p:spPr>
          <a:xfrm>
            <a:off x="11256435" y="6466417"/>
            <a:ext cx="325967" cy="254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878787"/>
              </a:solidFill>
              <a:latin typeface="Calibri"/>
              <a:ea typeface="Calibri"/>
              <a:cs typeface="Calibri"/>
              <a:sym typeface="Calibri"/>
            </a:endParaRPr>
          </a:p>
        </p:txBody>
      </p:sp>
      <p:pic>
        <p:nvPicPr>
          <p:cNvPr id="87" name="Google Shape;87;p84" descr="Aspire deck_header"/>
          <p:cNvPicPr preferRelativeResize="0"/>
          <p:nvPr/>
        </p:nvPicPr>
        <p:blipFill rotWithShape="1">
          <a:blip r:embed="rId2">
            <a:alphaModFix/>
          </a:blip>
          <a:srcRect/>
          <a:stretch/>
        </p:blipFill>
        <p:spPr>
          <a:xfrm>
            <a:off x="0" y="0"/>
            <a:ext cx="12192000" cy="1143000"/>
          </a:xfrm>
          <a:prstGeom prst="rect">
            <a:avLst/>
          </a:prstGeom>
          <a:noFill/>
          <a:ln>
            <a:noFill/>
          </a:ln>
        </p:spPr>
      </p:pic>
      <p:pic>
        <p:nvPicPr>
          <p:cNvPr id="88" name="Google Shape;88;p84" descr="Aspire_tagline"/>
          <p:cNvPicPr preferRelativeResize="0"/>
          <p:nvPr/>
        </p:nvPicPr>
        <p:blipFill rotWithShape="1">
          <a:blip r:embed="rId3">
            <a:alphaModFix/>
          </a:blip>
          <a:srcRect/>
          <a:stretch/>
        </p:blipFill>
        <p:spPr>
          <a:xfrm>
            <a:off x="508000" y="6525686"/>
            <a:ext cx="3657600" cy="196849"/>
          </a:xfrm>
          <a:prstGeom prst="rect">
            <a:avLst/>
          </a:prstGeom>
          <a:noFill/>
          <a:ln>
            <a:noFill/>
          </a:ln>
        </p:spPr>
      </p:pic>
      <p:pic>
        <p:nvPicPr>
          <p:cNvPr id="89" name="Google Shape;89;p84" descr="Logos"/>
          <p:cNvPicPr preferRelativeResize="0"/>
          <p:nvPr/>
        </p:nvPicPr>
        <p:blipFill rotWithShape="1">
          <a:blip r:embed="rId4">
            <a:alphaModFix/>
          </a:blip>
          <a:srcRect/>
          <a:stretch/>
        </p:blipFill>
        <p:spPr>
          <a:xfrm>
            <a:off x="8479369" y="6129868"/>
            <a:ext cx="3103033" cy="5926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18"/>
        <p:cNvGrpSpPr/>
        <p:nvPr/>
      </p:nvGrpSpPr>
      <p:grpSpPr>
        <a:xfrm>
          <a:off x="0" y="0"/>
          <a:ext cx="0" cy="0"/>
          <a:chOff x="0" y="0"/>
          <a:chExt cx="0" cy="0"/>
        </a:xfrm>
      </p:grpSpPr>
      <p:pic>
        <p:nvPicPr>
          <p:cNvPr id="19" name="Google Shape;19;p72"/>
          <p:cNvPicPr preferRelativeResize="0"/>
          <p:nvPr/>
        </p:nvPicPr>
        <p:blipFill rotWithShape="1">
          <a:blip r:embed="rId2">
            <a:alphaModFix/>
          </a:blip>
          <a:srcRect/>
          <a:stretch/>
        </p:blipFill>
        <p:spPr>
          <a:xfrm>
            <a:off x="5639" y="0"/>
            <a:ext cx="12180722" cy="6858000"/>
          </a:xfrm>
          <a:prstGeom prst="rect">
            <a:avLst/>
          </a:prstGeom>
          <a:noFill/>
          <a:ln>
            <a:noFill/>
          </a:ln>
        </p:spPr>
      </p:pic>
      <p:sp>
        <p:nvSpPr>
          <p:cNvPr id="20" name="Google Shape;20;p72"/>
          <p:cNvSpPr txBox="1">
            <a:spLocks noGrp="1"/>
          </p:cNvSpPr>
          <p:nvPr>
            <p:ph type="ctrTitle"/>
          </p:nvPr>
        </p:nvSpPr>
        <p:spPr>
          <a:xfrm>
            <a:off x="1501531" y="1029837"/>
            <a:ext cx="8648699" cy="158934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3"/>
              </a:buClr>
              <a:buSzPts val="5400"/>
              <a:buFont typeface="Calibri"/>
              <a:buNone/>
              <a:defRPr sz="5400">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2"/>
          <p:cNvSpPr txBox="1">
            <a:spLocks noGrp="1"/>
          </p:cNvSpPr>
          <p:nvPr>
            <p:ph type="subTitle" idx="1"/>
          </p:nvPr>
        </p:nvSpPr>
        <p:spPr>
          <a:xfrm>
            <a:off x="1501531" y="2641428"/>
            <a:ext cx="8648700" cy="1014298"/>
          </a:xfrm>
          <a:prstGeom prst="rect">
            <a:avLst/>
          </a:prstGeom>
          <a:noFill/>
          <a:ln>
            <a:noFill/>
          </a:ln>
        </p:spPr>
        <p:txBody>
          <a:bodyPr spcFirstLastPara="1" wrap="square" lIns="91425" tIns="45700" rIns="91425" bIns="45700" anchor="t" anchorCtr="0">
            <a:noAutofit/>
          </a:bodyPr>
          <a:lstStyle>
            <a:lvl1pPr lvl="0" algn="l">
              <a:lnSpc>
                <a:spcPct val="90000"/>
              </a:lnSpc>
              <a:spcBef>
                <a:spcPts val="1600"/>
              </a:spcBef>
              <a:spcAft>
                <a:spcPts val="0"/>
              </a:spcAft>
              <a:buSzPts val="2800"/>
              <a:buNone/>
              <a:defRPr sz="2800" b="1">
                <a:solidFill>
                  <a:schemeClr val="accent1"/>
                </a:solidFill>
              </a:defRPr>
            </a:lvl1pPr>
            <a:lvl2pPr lvl="1" algn="ctr">
              <a:lnSpc>
                <a:spcPct val="90000"/>
              </a:lnSpc>
              <a:spcBef>
                <a:spcPts val="1100"/>
              </a:spcBef>
              <a:spcAft>
                <a:spcPts val="0"/>
              </a:spcAft>
              <a:buSzPts val="2000"/>
              <a:buNone/>
              <a:defRPr sz="2000"/>
            </a:lvl2pPr>
            <a:lvl3pPr lvl="2" algn="ctr">
              <a:lnSpc>
                <a:spcPct val="90000"/>
              </a:lnSpc>
              <a:spcBef>
                <a:spcPts val="1100"/>
              </a:spcBef>
              <a:spcAft>
                <a:spcPts val="0"/>
              </a:spcAft>
              <a:buSzPts val="1800"/>
              <a:buNone/>
              <a:defRPr sz="1800"/>
            </a:lvl3pPr>
            <a:lvl4pPr lvl="3" algn="ctr">
              <a:lnSpc>
                <a:spcPct val="90000"/>
              </a:lnSpc>
              <a:spcBef>
                <a:spcPts val="1100"/>
              </a:spcBef>
              <a:spcAft>
                <a:spcPts val="0"/>
              </a:spcAft>
              <a:buSzPts val="1440"/>
              <a:buNone/>
              <a:defRPr sz="1600"/>
            </a:lvl4pPr>
            <a:lvl5pPr lvl="4" algn="ctr">
              <a:lnSpc>
                <a:spcPct val="90000"/>
              </a:lnSpc>
              <a:spcBef>
                <a:spcPts val="11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2" name="Google Shape;22;p72"/>
          <p:cNvPicPr preferRelativeResize="0"/>
          <p:nvPr/>
        </p:nvPicPr>
        <p:blipFill rotWithShape="1">
          <a:blip r:embed="rId3">
            <a:alphaModFix/>
          </a:blip>
          <a:srcRect/>
          <a:stretch/>
        </p:blipFill>
        <p:spPr>
          <a:xfrm>
            <a:off x="1042924" y="451963"/>
            <a:ext cx="2249424" cy="989330"/>
          </a:xfrm>
          <a:prstGeom prst="rect">
            <a:avLst/>
          </a:prstGeom>
          <a:noFill/>
          <a:ln>
            <a:noFill/>
          </a:ln>
        </p:spPr>
      </p:pic>
      <p:sp>
        <p:nvSpPr>
          <p:cNvPr id="23" name="Google Shape;23;p72"/>
          <p:cNvSpPr txBox="1"/>
          <p:nvPr/>
        </p:nvSpPr>
        <p:spPr>
          <a:xfrm>
            <a:off x="1501533" y="3331408"/>
            <a:ext cx="66501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4"/>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600"/>
              </a:spcBef>
              <a:spcAft>
                <a:spcPts val="0"/>
              </a:spcAft>
              <a:buSzPts val="2800"/>
              <a:buChar char="•"/>
              <a:defRPr/>
            </a:lvl1pPr>
            <a:lvl2pPr marL="914400" lvl="1" indent="-381000" algn="l">
              <a:lnSpc>
                <a:spcPct val="90000"/>
              </a:lnSpc>
              <a:spcBef>
                <a:spcPts val="1100"/>
              </a:spcBef>
              <a:spcAft>
                <a:spcPts val="0"/>
              </a:spcAft>
              <a:buClr>
                <a:schemeClr val="accent3"/>
              </a:buClr>
              <a:buSzPts val="2400"/>
              <a:buChar char="•"/>
              <a:defRPr/>
            </a:lvl2pPr>
            <a:lvl3pPr marL="1371600" lvl="2" indent="-355600" algn="l">
              <a:lnSpc>
                <a:spcPct val="90000"/>
              </a:lnSpc>
              <a:spcBef>
                <a:spcPts val="1100"/>
              </a:spcBef>
              <a:spcAft>
                <a:spcPts val="0"/>
              </a:spcAft>
              <a:buClr>
                <a:schemeClr val="dk2"/>
              </a:buClr>
              <a:buSzPts val="2000"/>
              <a:buChar char="•"/>
              <a:defRPr/>
            </a:lvl3pPr>
            <a:lvl4pPr marL="1828800" lvl="3" indent="-331469" algn="l">
              <a:lnSpc>
                <a:spcPct val="90000"/>
              </a:lnSpc>
              <a:spcBef>
                <a:spcPts val="1100"/>
              </a:spcBef>
              <a:spcAft>
                <a:spcPts val="0"/>
              </a:spcAft>
              <a:buClr>
                <a:schemeClr val="accent1"/>
              </a:buClr>
              <a:buSzPts val="1620"/>
              <a:buChar char="o"/>
              <a:defRPr/>
            </a:lvl4pPr>
            <a:lvl5pPr marL="2286000" lvl="4" indent="-342900" algn="l">
              <a:lnSpc>
                <a:spcPct val="90000"/>
              </a:lnSpc>
              <a:spcBef>
                <a:spcPts val="11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74"/>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5"/>
          <p:cNvSpPr txBox="1">
            <a:spLocks noGrp="1"/>
          </p:cNvSpPr>
          <p:nvPr>
            <p:ph type="ftr" idx="11"/>
          </p:nvPr>
        </p:nvSpPr>
        <p:spPr>
          <a:xfrm>
            <a:off x="1292202" y="6532831"/>
            <a:ext cx="4052882" cy="31785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5"/>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76"/>
          <p:cNvSpPr/>
          <p:nvPr/>
        </p:nvSpPr>
        <p:spPr>
          <a:xfrm>
            <a:off x="0" y="3674225"/>
            <a:ext cx="11347450" cy="8146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5"/>
              </a:solidFill>
              <a:latin typeface="Calibri"/>
              <a:ea typeface="Calibri"/>
              <a:cs typeface="Calibri"/>
              <a:sym typeface="Calibri"/>
            </a:endParaRPr>
          </a:p>
        </p:txBody>
      </p:sp>
      <p:sp>
        <p:nvSpPr>
          <p:cNvPr id="34" name="Google Shape;34;p7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3"/>
              </a:buClr>
              <a:buSzPts val="6000"/>
              <a:buFont typeface="Calibri"/>
              <a:buNone/>
              <a:defRPr sz="6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6"/>
          <p:cNvSpPr txBox="1">
            <a:spLocks noGrp="1"/>
          </p:cNvSpPr>
          <p:nvPr>
            <p:ph type="body" idx="1"/>
          </p:nvPr>
        </p:nvSpPr>
        <p:spPr>
          <a:xfrm>
            <a:off x="906086" y="4589463"/>
            <a:ext cx="10441363"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600"/>
              </a:spcBef>
              <a:spcAft>
                <a:spcPts val="0"/>
              </a:spcAft>
              <a:buSzPts val="2400"/>
              <a:buNone/>
              <a:defRPr sz="2400">
                <a:solidFill>
                  <a:schemeClr val="accent1"/>
                </a:solidFill>
              </a:defRPr>
            </a:lvl1pPr>
            <a:lvl2pPr marL="914400" lvl="1" indent="-228600" algn="l">
              <a:lnSpc>
                <a:spcPct val="90000"/>
              </a:lnSpc>
              <a:spcBef>
                <a:spcPts val="1100"/>
              </a:spcBef>
              <a:spcAft>
                <a:spcPts val="0"/>
              </a:spcAft>
              <a:buSzPts val="2000"/>
              <a:buNone/>
              <a:defRPr sz="2000">
                <a:solidFill>
                  <a:srgbClr val="888888"/>
                </a:solidFill>
              </a:defRPr>
            </a:lvl2pPr>
            <a:lvl3pPr marL="1371600" lvl="2" indent="-228600" algn="l">
              <a:lnSpc>
                <a:spcPct val="90000"/>
              </a:lnSpc>
              <a:spcBef>
                <a:spcPts val="1100"/>
              </a:spcBef>
              <a:spcAft>
                <a:spcPts val="0"/>
              </a:spcAft>
              <a:buSzPts val="1800"/>
              <a:buNone/>
              <a:defRPr sz="1800">
                <a:solidFill>
                  <a:srgbClr val="888888"/>
                </a:solidFill>
              </a:defRPr>
            </a:lvl3pPr>
            <a:lvl4pPr marL="1828800" lvl="3" indent="-228600" algn="l">
              <a:lnSpc>
                <a:spcPct val="90000"/>
              </a:lnSpc>
              <a:spcBef>
                <a:spcPts val="1100"/>
              </a:spcBef>
              <a:spcAft>
                <a:spcPts val="0"/>
              </a:spcAft>
              <a:buSzPts val="1440"/>
              <a:buNone/>
              <a:defRPr sz="1600">
                <a:solidFill>
                  <a:srgbClr val="888888"/>
                </a:solidFill>
              </a:defRPr>
            </a:lvl4pPr>
            <a:lvl5pPr marL="2286000" lvl="4" indent="-228600" algn="l">
              <a:lnSpc>
                <a:spcPct val="90000"/>
              </a:lnSpc>
              <a:spcBef>
                <a:spcPts val="11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76"/>
          <p:cNvSpPr txBox="1">
            <a:spLocks noGrp="1"/>
          </p:cNvSpPr>
          <p:nvPr>
            <p:ph type="ftr" idx="11"/>
          </p:nvPr>
        </p:nvSpPr>
        <p:spPr>
          <a:xfrm>
            <a:off x="1292202" y="6532831"/>
            <a:ext cx="4052882" cy="31785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6"/>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600"/>
              </a:spcBef>
              <a:spcAft>
                <a:spcPts val="0"/>
              </a:spcAft>
              <a:buSzPts val="1800"/>
              <a:buChar char="•"/>
              <a:defRPr/>
            </a:lvl1pPr>
            <a:lvl2pPr marL="914400" lvl="1" indent="-342900" algn="l">
              <a:lnSpc>
                <a:spcPct val="90000"/>
              </a:lnSpc>
              <a:spcBef>
                <a:spcPts val="1100"/>
              </a:spcBef>
              <a:spcAft>
                <a:spcPts val="0"/>
              </a:spcAft>
              <a:buSzPts val="1800"/>
              <a:buChar char="•"/>
              <a:defRPr/>
            </a:lvl2pPr>
            <a:lvl3pPr marL="1371600" lvl="2" indent="-342900" algn="l">
              <a:lnSpc>
                <a:spcPct val="90000"/>
              </a:lnSpc>
              <a:spcBef>
                <a:spcPts val="1100"/>
              </a:spcBef>
              <a:spcAft>
                <a:spcPts val="0"/>
              </a:spcAft>
              <a:buSzPts val="1800"/>
              <a:buChar char="•"/>
              <a:defRPr/>
            </a:lvl3pPr>
            <a:lvl4pPr marL="1828800" lvl="3" indent="-331469" algn="l">
              <a:lnSpc>
                <a:spcPct val="90000"/>
              </a:lnSpc>
              <a:spcBef>
                <a:spcPts val="1100"/>
              </a:spcBef>
              <a:spcAft>
                <a:spcPts val="0"/>
              </a:spcAft>
              <a:buSzPts val="1620"/>
              <a:buChar char="o"/>
              <a:defRPr/>
            </a:lvl4pPr>
            <a:lvl5pPr marL="2286000" lvl="4" indent="-342900" algn="l">
              <a:lnSpc>
                <a:spcPct val="90000"/>
              </a:lnSpc>
              <a:spcBef>
                <a:spcPts val="11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600"/>
              </a:spcBef>
              <a:spcAft>
                <a:spcPts val="0"/>
              </a:spcAft>
              <a:buSzPts val="1800"/>
              <a:buChar char="•"/>
              <a:defRPr/>
            </a:lvl1pPr>
            <a:lvl2pPr marL="914400" lvl="1" indent="-342900" algn="l">
              <a:lnSpc>
                <a:spcPct val="90000"/>
              </a:lnSpc>
              <a:spcBef>
                <a:spcPts val="1100"/>
              </a:spcBef>
              <a:spcAft>
                <a:spcPts val="0"/>
              </a:spcAft>
              <a:buSzPts val="1800"/>
              <a:buChar char="•"/>
              <a:defRPr/>
            </a:lvl2pPr>
            <a:lvl3pPr marL="1371600" lvl="2" indent="-342900" algn="l">
              <a:lnSpc>
                <a:spcPct val="90000"/>
              </a:lnSpc>
              <a:spcBef>
                <a:spcPts val="1100"/>
              </a:spcBef>
              <a:spcAft>
                <a:spcPts val="0"/>
              </a:spcAft>
              <a:buSzPts val="1800"/>
              <a:buChar char="•"/>
              <a:defRPr/>
            </a:lvl3pPr>
            <a:lvl4pPr marL="1828800" lvl="3" indent="-331469" algn="l">
              <a:lnSpc>
                <a:spcPct val="90000"/>
              </a:lnSpc>
              <a:spcBef>
                <a:spcPts val="1100"/>
              </a:spcBef>
              <a:spcAft>
                <a:spcPts val="0"/>
              </a:spcAft>
              <a:buSzPts val="1620"/>
              <a:buChar char="o"/>
              <a:defRPr/>
            </a:lvl4pPr>
            <a:lvl5pPr marL="2286000" lvl="4" indent="-342900" algn="l">
              <a:lnSpc>
                <a:spcPct val="90000"/>
              </a:lnSpc>
              <a:spcBef>
                <a:spcPts val="11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3"/>
          <p:cNvSpPr txBox="1">
            <a:spLocks noGrp="1"/>
          </p:cNvSpPr>
          <p:nvPr>
            <p:ph type="ftr" idx="11"/>
          </p:nvPr>
        </p:nvSpPr>
        <p:spPr>
          <a:xfrm>
            <a:off x="1292202" y="6532831"/>
            <a:ext cx="4052882" cy="31785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3"/>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spTree>
      <p:nvGrpSpPr>
        <p:cNvPr id="1" name="Shape 44"/>
        <p:cNvGrpSpPr/>
        <p:nvPr/>
      </p:nvGrpSpPr>
      <p:grpSpPr>
        <a:xfrm>
          <a:off x="0" y="0"/>
          <a:ext cx="0" cy="0"/>
          <a:chOff x="0" y="0"/>
          <a:chExt cx="0" cy="0"/>
        </a:xfrm>
      </p:grpSpPr>
      <p:sp>
        <p:nvSpPr>
          <p:cNvPr id="45" name="Google Shape;45;p77"/>
          <p:cNvSpPr/>
          <p:nvPr/>
        </p:nvSpPr>
        <p:spPr>
          <a:xfrm>
            <a:off x="0" y="0"/>
            <a:ext cx="12192000" cy="506047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5"/>
              </a:solidFill>
              <a:latin typeface="Calibri"/>
              <a:ea typeface="Calibri"/>
              <a:cs typeface="Calibri"/>
              <a:sym typeface="Calibri"/>
            </a:endParaRPr>
          </a:p>
        </p:txBody>
      </p:sp>
      <p:pic>
        <p:nvPicPr>
          <p:cNvPr id="46" name="Google Shape;46;p77"/>
          <p:cNvPicPr preferRelativeResize="0"/>
          <p:nvPr/>
        </p:nvPicPr>
        <p:blipFill rotWithShape="1">
          <a:blip r:embed="rId2">
            <a:alphaModFix/>
          </a:blip>
          <a:srcRect/>
          <a:stretch/>
        </p:blipFill>
        <p:spPr>
          <a:xfrm>
            <a:off x="5028446" y="5373321"/>
            <a:ext cx="2135109" cy="939052"/>
          </a:xfrm>
          <a:prstGeom prst="rect">
            <a:avLst/>
          </a:prstGeom>
          <a:noFill/>
          <a:ln>
            <a:noFill/>
          </a:ln>
        </p:spPr>
      </p:pic>
      <p:sp>
        <p:nvSpPr>
          <p:cNvPr id="47" name="Google Shape;47;p77"/>
          <p:cNvSpPr txBox="1">
            <a:spLocks noGrp="1"/>
          </p:cNvSpPr>
          <p:nvPr>
            <p:ph type="title"/>
          </p:nvPr>
        </p:nvSpPr>
        <p:spPr>
          <a:xfrm>
            <a:off x="838200" y="1829202"/>
            <a:ext cx="10515600" cy="75668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4800"/>
              <a:buFont typeface="Calibri"/>
              <a:buNone/>
              <a:defRPr sz="48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7"/>
          <p:cNvSpPr txBox="1">
            <a:spLocks noGrp="1"/>
          </p:cNvSpPr>
          <p:nvPr>
            <p:ph type="subTitle" idx="1"/>
          </p:nvPr>
        </p:nvSpPr>
        <p:spPr>
          <a:xfrm>
            <a:off x="2539549" y="2631456"/>
            <a:ext cx="7112899" cy="496774"/>
          </a:xfrm>
          <a:prstGeom prst="rect">
            <a:avLst/>
          </a:prstGeom>
          <a:noFill/>
          <a:ln>
            <a:noFill/>
          </a:ln>
        </p:spPr>
        <p:txBody>
          <a:bodyPr spcFirstLastPara="1" wrap="square" lIns="91425" tIns="45700" rIns="91425" bIns="45700" anchor="t" anchorCtr="0">
            <a:noAutofit/>
          </a:bodyPr>
          <a:lstStyle>
            <a:lvl1pPr lvl="0" algn="ctr">
              <a:lnSpc>
                <a:spcPct val="90000"/>
              </a:lnSpc>
              <a:spcBef>
                <a:spcPts val="1600"/>
              </a:spcBef>
              <a:spcAft>
                <a:spcPts val="0"/>
              </a:spcAft>
              <a:buSzPts val="1800"/>
              <a:buNone/>
              <a:defRPr sz="1800" b="0">
                <a:solidFill>
                  <a:schemeClr val="dk2"/>
                </a:solidFill>
              </a:defRPr>
            </a:lvl1pPr>
            <a:lvl2pPr lvl="1" algn="ctr">
              <a:lnSpc>
                <a:spcPct val="90000"/>
              </a:lnSpc>
              <a:spcBef>
                <a:spcPts val="1100"/>
              </a:spcBef>
              <a:spcAft>
                <a:spcPts val="0"/>
              </a:spcAft>
              <a:buSzPts val="2000"/>
              <a:buNone/>
              <a:defRPr sz="2000"/>
            </a:lvl2pPr>
            <a:lvl3pPr lvl="2" algn="ctr">
              <a:lnSpc>
                <a:spcPct val="90000"/>
              </a:lnSpc>
              <a:spcBef>
                <a:spcPts val="1100"/>
              </a:spcBef>
              <a:spcAft>
                <a:spcPts val="0"/>
              </a:spcAft>
              <a:buSzPts val="1800"/>
              <a:buNone/>
              <a:defRPr sz="1800"/>
            </a:lvl3pPr>
            <a:lvl4pPr lvl="3" algn="ctr">
              <a:lnSpc>
                <a:spcPct val="90000"/>
              </a:lnSpc>
              <a:spcBef>
                <a:spcPts val="1100"/>
              </a:spcBef>
              <a:spcAft>
                <a:spcPts val="0"/>
              </a:spcAft>
              <a:buSzPts val="1440"/>
              <a:buNone/>
              <a:defRPr sz="1600"/>
            </a:lvl4pPr>
            <a:lvl5pPr lvl="4" algn="ctr">
              <a:lnSpc>
                <a:spcPct val="90000"/>
              </a:lnSpc>
              <a:spcBef>
                <a:spcPts val="11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49"/>
        <p:cNvGrpSpPr/>
        <p:nvPr/>
      </p:nvGrpSpPr>
      <p:grpSpPr>
        <a:xfrm>
          <a:off x="0" y="0"/>
          <a:ext cx="0" cy="0"/>
          <a:chOff x="0" y="0"/>
          <a:chExt cx="0" cy="0"/>
        </a:xfrm>
      </p:grpSpPr>
      <p:sp>
        <p:nvSpPr>
          <p:cNvPr id="50" name="Google Shape;50;p78"/>
          <p:cNvSpPr/>
          <p:nvPr/>
        </p:nvSpPr>
        <p:spPr>
          <a:xfrm>
            <a:off x="0" y="1"/>
            <a:ext cx="12192000" cy="612949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5"/>
              </a:solidFill>
              <a:latin typeface="Calibri"/>
              <a:ea typeface="Calibri"/>
              <a:cs typeface="Calibri"/>
              <a:sym typeface="Calibri"/>
            </a:endParaRPr>
          </a:p>
        </p:txBody>
      </p:sp>
      <p:sp>
        <p:nvSpPr>
          <p:cNvPr id="51" name="Google Shape;51;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600"/>
              </a:spcBef>
              <a:spcAft>
                <a:spcPts val="0"/>
              </a:spcAft>
              <a:buSzPts val="2800"/>
              <a:buChar char="•"/>
              <a:defRPr/>
            </a:lvl1pPr>
            <a:lvl2pPr marL="914400" lvl="1" indent="-381000" algn="l">
              <a:lnSpc>
                <a:spcPct val="90000"/>
              </a:lnSpc>
              <a:spcBef>
                <a:spcPts val="1100"/>
              </a:spcBef>
              <a:spcAft>
                <a:spcPts val="0"/>
              </a:spcAft>
              <a:buClr>
                <a:schemeClr val="accent3"/>
              </a:buClr>
              <a:buSzPts val="2400"/>
              <a:buChar char="•"/>
              <a:defRPr/>
            </a:lvl2pPr>
            <a:lvl3pPr marL="1371600" lvl="2" indent="-355600" algn="l">
              <a:lnSpc>
                <a:spcPct val="90000"/>
              </a:lnSpc>
              <a:spcBef>
                <a:spcPts val="1100"/>
              </a:spcBef>
              <a:spcAft>
                <a:spcPts val="0"/>
              </a:spcAft>
              <a:buClr>
                <a:schemeClr val="dk2"/>
              </a:buClr>
              <a:buSzPts val="2000"/>
              <a:buChar char="•"/>
              <a:defRPr/>
            </a:lvl3pPr>
            <a:lvl4pPr marL="1828800" lvl="3" indent="-331469" algn="l">
              <a:lnSpc>
                <a:spcPct val="90000"/>
              </a:lnSpc>
              <a:spcBef>
                <a:spcPts val="1100"/>
              </a:spcBef>
              <a:spcAft>
                <a:spcPts val="0"/>
              </a:spcAft>
              <a:buClr>
                <a:srgbClr val="3A3838"/>
              </a:buClr>
              <a:buSzPts val="1620"/>
              <a:buChar char="o"/>
              <a:defRPr/>
            </a:lvl4pPr>
            <a:lvl5pPr marL="2286000" lvl="4" indent="-342900" algn="l">
              <a:lnSpc>
                <a:spcPct val="90000"/>
              </a:lnSpc>
              <a:spcBef>
                <a:spcPts val="11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8"/>
          <p:cNvSpPr txBox="1">
            <a:spLocks noGrp="1"/>
          </p:cNvSpPr>
          <p:nvPr>
            <p:ph type="ftr" idx="11"/>
          </p:nvPr>
        </p:nvSpPr>
        <p:spPr>
          <a:xfrm>
            <a:off x="1292202" y="6532831"/>
            <a:ext cx="4052882" cy="31785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8"/>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5" name="Google Shape;55;p78"/>
          <p:cNvPicPr preferRelativeResize="0"/>
          <p:nvPr/>
        </p:nvPicPr>
        <p:blipFill rotWithShape="1">
          <a:blip r:embed="rId2">
            <a:alphaModFix/>
          </a:blip>
          <a:srcRect/>
          <a:stretch/>
        </p:blipFill>
        <p:spPr>
          <a:xfrm>
            <a:off x="11582226" y="149141"/>
            <a:ext cx="414328" cy="7569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6"/>
        <p:cNvGrpSpPr/>
        <p:nvPr/>
      </p:nvGrpSpPr>
      <p:grpSpPr>
        <a:xfrm>
          <a:off x="0" y="0"/>
          <a:ext cx="0" cy="0"/>
          <a:chOff x="0" y="0"/>
          <a:chExt cx="0" cy="0"/>
        </a:xfrm>
      </p:grpSpPr>
      <p:sp>
        <p:nvSpPr>
          <p:cNvPr id="57" name="Google Shape;57;p7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3"/>
              </a:buClr>
              <a:buSzPts val="6000"/>
              <a:buFont typeface="Calibri"/>
              <a:buNone/>
              <a:defRPr sz="6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9"/>
          <p:cNvSpPr txBox="1">
            <a:spLocks noGrp="1"/>
          </p:cNvSpPr>
          <p:nvPr>
            <p:ph type="body" idx="1"/>
          </p:nvPr>
        </p:nvSpPr>
        <p:spPr>
          <a:xfrm>
            <a:off x="906086" y="4589463"/>
            <a:ext cx="10441363"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600"/>
              </a:spcBef>
              <a:spcAft>
                <a:spcPts val="0"/>
              </a:spcAft>
              <a:buSzPts val="2400"/>
              <a:buNone/>
              <a:defRPr sz="2400">
                <a:solidFill>
                  <a:schemeClr val="accent1"/>
                </a:solidFill>
              </a:defRPr>
            </a:lvl1pPr>
            <a:lvl2pPr marL="914400" lvl="1" indent="-228600" algn="l">
              <a:lnSpc>
                <a:spcPct val="90000"/>
              </a:lnSpc>
              <a:spcBef>
                <a:spcPts val="1100"/>
              </a:spcBef>
              <a:spcAft>
                <a:spcPts val="0"/>
              </a:spcAft>
              <a:buSzPts val="2000"/>
              <a:buNone/>
              <a:defRPr sz="2000">
                <a:solidFill>
                  <a:srgbClr val="888888"/>
                </a:solidFill>
              </a:defRPr>
            </a:lvl2pPr>
            <a:lvl3pPr marL="1371600" lvl="2" indent="-228600" algn="l">
              <a:lnSpc>
                <a:spcPct val="90000"/>
              </a:lnSpc>
              <a:spcBef>
                <a:spcPts val="1100"/>
              </a:spcBef>
              <a:spcAft>
                <a:spcPts val="0"/>
              </a:spcAft>
              <a:buSzPts val="1800"/>
              <a:buNone/>
              <a:defRPr sz="1800">
                <a:solidFill>
                  <a:srgbClr val="888888"/>
                </a:solidFill>
              </a:defRPr>
            </a:lvl3pPr>
            <a:lvl4pPr marL="1828800" lvl="3" indent="-228600" algn="l">
              <a:lnSpc>
                <a:spcPct val="90000"/>
              </a:lnSpc>
              <a:spcBef>
                <a:spcPts val="1100"/>
              </a:spcBef>
              <a:spcAft>
                <a:spcPts val="0"/>
              </a:spcAft>
              <a:buSzPts val="1440"/>
              <a:buNone/>
              <a:defRPr sz="1600">
                <a:solidFill>
                  <a:srgbClr val="888888"/>
                </a:solidFill>
              </a:defRPr>
            </a:lvl4pPr>
            <a:lvl5pPr marL="2286000" lvl="4" indent="-228600" algn="l">
              <a:lnSpc>
                <a:spcPct val="90000"/>
              </a:lnSpc>
              <a:spcBef>
                <a:spcPts val="11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 name="Google Shape;59;p79"/>
          <p:cNvSpPr txBox="1">
            <a:spLocks noGrp="1"/>
          </p:cNvSpPr>
          <p:nvPr>
            <p:ph type="ftr" idx="11"/>
          </p:nvPr>
        </p:nvSpPr>
        <p:spPr>
          <a:xfrm>
            <a:off x="1292202" y="6532831"/>
            <a:ext cx="4052882" cy="31785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9"/>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3"/>
              </a:buClr>
              <a:buSzPts val="4400"/>
              <a:buFont typeface="Calibri"/>
              <a:buNone/>
              <a:defRPr sz="44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600"/>
              </a:spcBef>
              <a:spcAft>
                <a:spcPts val="0"/>
              </a:spcAft>
              <a:buClr>
                <a:schemeClr val="accent1"/>
              </a:buClr>
              <a:buSzPts val="2800"/>
              <a:buFont typeface="Arial"/>
              <a:buChar char="•"/>
              <a:defRPr sz="2800" b="0" i="0" u="none" strike="noStrike" cap="none">
                <a:solidFill>
                  <a:srgbClr val="3A3838"/>
                </a:solidFill>
                <a:latin typeface="Calibri"/>
                <a:ea typeface="Calibri"/>
                <a:cs typeface="Calibri"/>
                <a:sym typeface="Calibri"/>
              </a:defRPr>
            </a:lvl1pPr>
            <a:lvl2pPr marL="914400" marR="0" lvl="1" indent="-381000" algn="l" rtl="0">
              <a:lnSpc>
                <a:spcPct val="90000"/>
              </a:lnSpc>
              <a:spcBef>
                <a:spcPts val="1100"/>
              </a:spcBef>
              <a:spcAft>
                <a:spcPts val="0"/>
              </a:spcAft>
              <a:buClr>
                <a:schemeClr val="accent3"/>
              </a:buClr>
              <a:buSzPts val="2400"/>
              <a:buFont typeface="Arial"/>
              <a:buChar char="•"/>
              <a:defRPr sz="2400" b="0" i="0" u="none" strike="noStrike" cap="none">
                <a:solidFill>
                  <a:srgbClr val="3A3838"/>
                </a:solidFill>
                <a:latin typeface="Calibri"/>
                <a:ea typeface="Calibri"/>
                <a:cs typeface="Calibri"/>
                <a:sym typeface="Calibri"/>
              </a:defRPr>
            </a:lvl2pPr>
            <a:lvl3pPr marL="1371600" marR="0" lvl="2" indent="-355600" algn="l" rtl="0">
              <a:lnSpc>
                <a:spcPct val="90000"/>
              </a:lnSpc>
              <a:spcBef>
                <a:spcPts val="1100"/>
              </a:spcBef>
              <a:spcAft>
                <a:spcPts val="0"/>
              </a:spcAft>
              <a:buClr>
                <a:schemeClr val="dk2"/>
              </a:buClr>
              <a:buSzPts val="2000"/>
              <a:buFont typeface="Arial"/>
              <a:buChar char="•"/>
              <a:defRPr sz="2000" b="0" i="0" u="none" strike="noStrike" cap="none">
                <a:solidFill>
                  <a:srgbClr val="3A3838"/>
                </a:solidFill>
                <a:latin typeface="Calibri"/>
                <a:ea typeface="Calibri"/>
                <a:cs typeface="Calibri"/>
                <a:sym typeface="Calibri"/>
              </a:defRPr>
            </a:lvl3pPr>
            <a:lvl4pPr marL="1828800" marR="0" lvl="3" indent="-331469" algn="l" rtl="0">
              <a:lnSpc>
                <a:spcPct val="90000"/>
              </a:lnSpc>
              <a:spcBef>
                <a:spcPts val="1100"/>
              </a:spcBef>
              <a:spcAft>
                <a:spcPts val="0"/>
              </a:spcAft>
              <a:buClr>
                <a:schemeClr val="accent1"/>
              </a:buClr>
              <a:buSzPts val="1620"/>
              <a:buFont typeface="Courier New"/>
              <a:buChar char="o"/>
              <a:defRPr sz="1800" b="0" i="0" u="none" strike="noStrike" cap="none">
                <a:solidFill>
                  <a:srgbClr val="3A3838"/>
                </a:solidFill>
                <a:latin typeface="Calibri"/>
                <a:ea typeface="Calibri"/>
                <a:cs typeface="Calibri"/>
                <a:sym typeface="Calibri"/>
              </a:defRPr>
            </a:lvl4pPr>
            <a:lvl5pPr marL="2286000" marR="0" lvl="4" indent="-342900" algn="l" rtl="0">
              <a:lnSpc>
                <a:spcPct val="90000"/>
              </a:lnSpc>
              <a:spcBef>
                <a:spcPts val="1100"/>
              </a:spcBef>
              <a:spcAft>
                <a:spcPts val="0"/>
              </a:spcAft>
              <a:buClr>
                <a:srgbClr val="3A3838"/>
              </a:buClr>
              <a:buSzPts val="1800"/>
              <a:buFont typeface="NTR"/>
              <a:buChar char="–"/>
              <a:defRPr sz="1800" b="0" i="0" u="none" strike="noStrike" cap="none">
                <a:solidFill>
                  <a:srgbClr val="3A383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0"/>
          <p:cNvSpPr txBox="1">
            <a:spLocks noGrp="1"/>
          </p:cNvSpPr>
          <p:nvPr>
            <p:ph type="ftr" idx="11"/>
          </p:nvPr>
        </p:nvSpPr>
        <p:spPr>
          <a:xfrm>
            <a:off x="1292202" y="6532831"/>
            <a:ext cx="4052882" cy="317852"/>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07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0"/>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70"/>
          <p:cNvPicPr preferRelativeResize="0"/>
          <p:nvPr/>
        </p:nvPicPr>
        <p:blipFill rotWithShape="1">
          <a:blip r:embed="rId16">
            <a:alphaModFix/>
          </a:blip>
          <a:srcRect/>
          <a:stretch/>
        </p:blipFill>
        <p:spPr>
          <a:xfrm>
            <a:off x="11582226" y="149141"/>
            <a:ext cx="414328" cy="756947"/>
          </a:xfrm>
          <a:prstGeom prst="rect">
            <a:avLst/>
          </a:prstGeom>
          <a:noFill/>
          <a:ln>
            <a:noFill/>
          </a:ln>
        </p:spPr>
      </p:pic>
      <p:pic>
        <p:nvPicPr>
          <p:cNvPr id="15" name="Google Shape;15;p70"/>
          <p:cNvPicPr preferRelativeResize="0"/>
          <p:nvPr/>
        </p:nvPicPr>
        <p:blipFill rotWithShape="1">
          <a:blip r:embed="rId17">
            <a:alphaModFix/>
          </a:blip>
          <a:srcRect/>
          <a:stretch/>
        </p:blipFill>
        <p:spPr>
          <a:xfrm>
            <a:off x="317451" y="6532831"/>
            <a:ext cx="815839" cy="339932"/>
          </a:xfrm>
          <a:prstGeom prst="rect">
            <a:avLst/>
          </a:prstGeom>
          <a:noFill/>
          <a:ln>
            <a:noFill/>
          </a:ln>
        </p:spPr>
      </p:pic>
      <p:sp>
        <p:nvSpPr>
          <p:cNvPr id="16" name="Google Shape;16;p70"/>
          <p:cNvSpPr/>
          <p:nvPr/>
        </p:nvSpPr>
        <p:spPr>
          <a:xfrm>
            <a:off x="5565913" y="6559544"/>
            <a:ext cx="5787887" cy="303282"/>
          </a:xfrm>
          <a:prstGeom prst="rect">
            <a:avLst/>
          </a:prstGeom>
          <a:gradFill>
            <a:gsLst>
              <a:gs pos="0">
                <a:schemeClr val="dk2"/>
              </a:gs>
              <a:gs pos="45000">
                <a:srgbClr val="003A5B">
                  <a:alpha val="69411"/>
                </a:srgbClr>
              </a:gs>
              <a:gs pos="75000">
                <a:srgbClr val="003A5B">
                  <a:alpha val="49411"/>
                </a:srgbClr>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cmpa-acpm.ca/en/education-events/good-practices/physician-patient/disclosure-of-patient-safety-inciden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patientsforpatientsafety.ca/English/Pages/default.asp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health.gov.sk.ca/" TargetMode="External"/><Relationship Id="rId5" Type="http://schemas.openxmlformats.org/officeDocument/2006/relationships/hyperlink" Target="http://ismp-canada.org/" TargetMode="External"/><Relationship Id="rId4" Type="http://schemas.openxmlformats.org/officeDocument/2006/relationships/hyperlink" Target="https://www.healthcareexcellence.ca/e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albertahealthservices.ca/assets/info/hp/ps/if-hp-ps-ahs-sam-handbook.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albertahealthservices.ca/assets/info/hp/ps/if-hp-ps-ahs-sam-handbook.pdf"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albertahealthservices.ca/assets/info/hp/ps/if-hp-ps-ahs-sam-handbook.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uperuser.com/questions/368548/usb-usb-pc-pc-direct-connection-windows-xp"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albertahealthservices.ca/assets/info/hp/ps/if-hp-ps-ahs-sam-handbook.pdf"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patientsafetyinstitute.ca/en/toolsResources/IncidentAnalysis/Documents/Canadian%20Incident%20Analysis%20Framework.PDF"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albertahealthservices.ca/assets/info/hp/ps/if-hp-ps-ahs-sam-handbook.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pubmed.ncbi.nlm.nih.gov/20444055/"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s://emottawablog.com/wp-content/uploads/2018/03/OM3-Guide_Dec2016.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p:nvPr/>
        </p:nvSpPr>
        <p:spPr>
          <a:xfrm>
            <a:off x="387300" y="112125"/>
            <a:ext cx="11417400" cy="55707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a:solidFill>
                  <a:srgbClr val="3A3838"/>
                </a:solidFill>
                <a:latin typeface="Calibri"/>
                <a:ea typeface="Calibri"/>
                <a:cs typeface="Calibri"/>
                <a:sym typeface="Calibri"/>
              </a:rPr>
              <a:t>This slide deck can be used to deliver an introductory workshop on analyzing patient safety incidents for residents. It may also be useful for faculty development. The content is not specialty specific and could broadly be applied to different training programs, or mixed groups of learners.</a:t>
            </a:r>
            <a:endParaRPr sz="2000" b="0" i="0" u="none" strike="noStrike" cap="none" dirty="0">
              <a:solidFill>
                <a:srgbClr val="3A3838"/>
              </a:solidFill>
              <a:latin typeface="Calibri"/>
              <a:ea typeface="Calibri"/>
              <a:cs typeface="Calibri"/>
              <a:sym typeface="Calibri"/>
            </a:endParaRPr>
          </a:p>
          <a:p>
            <a:pPr marL="0" marR="0" lvl="0" indent="0" algn="l" rtl="0">
              <a:lnSpc>
                <a:spcPct val="90000"/>
              </a:lnSpc>
              <a:spcBef>
                <a:spcPts val="1600"/>
              </a:spcBef>
              <a:spcAft>
                <a:spcPts val="0"/>
              </a:spcAft>
              <a:buClr>
                <a:srgbClr val="000000"/>
              </a:buClr>
              <a:buSzPts val="2000"/>
              <a:buFont typeface="Arial"/>
              <a:buNone/>
            </a:pPr>
            <a:r>
              <a:rPr lang="en-US" sz="2000" b="0" i="0" u="none" strike="noStrike" cap="none" dirty="0">
                <a:solidFill>
                  <a:srgbClr val="3A3838"/>
                </a:solidFill>
                <a:latin typeface="Calibri"/>
                <a:ea typeface="Calibri"/>
                <a:cs typeface="Calibri"/>
                <a:sym typeface="Calibri"/>
              </a:rPr>
              <a:t>A couple of key points that will hopefully facilitate the use of this slide deck:</a:t>
            </a:r>
            <a:endParaRPr sz="2000" b="0" i="0" u="none" strike="noStrike" cap="none" dirty="0">
              <a:solidFill>
                <a:srgbClr val="3A3838"/>
              </a:solidFill>
              <a:latin typeface="Calibri"/>
              <a:ea typeface="Calibri"/>
              <a:cs typeface="Calibri"/>
              <a:sym typeface="Calibri"/>
            </a:endParaRPr>
          </a:p>
          <a:p>
            <a:pPr marL="228600" marR="0" lvl="0" indent="-228600" algn="l" rtl="0">
              <a:lnSpc>
                <a:spcPct val="90000"/>
              </a:lnSpc>
              <a:spcBef>
                <a:spcPts val="1600"/>
              </a:spcBef>
              <a:spcAft>
                <a:spcPts val="0"/>
              </a:spcAft>
              <a:buClr>
                <a:srgbClr val="007680"/>
              </a:buClr>
              <a:buSzPts val="2000"/>
              <a:buFont typeface="Arial"/>
              <a:buChar char="•"/>
            </a:pPr>
            <a:r>
              <a:rPr lang="en-US" sz="2000" b="0" i="0" u="none" strike="noStrike" cap="none" dirty="0">
                <a:solidFill>
                  <a:srgbClr val="3A3838"/>
                </a:solidFill>
                <a:latin typeface="Calibri"/>
                <a:ea typeface="Calibri"/>
                <a:cs typeface="Calibri"/>
                <a:sym typeface="Calibri"/>
              </a:rPr>
              <a:t>There is a lesson plan which accompanies this slide deck and includes important information to supplement delivery including facilitator instructions and recommended timing.</a:t>
            </a:r>
            <a:endParaRPr sz="2000" b="0" i="0" u="none" strike="noStrike" cap="none" dirty="0">
              <a:solidFill>
                <a:srgbClr val="3A3838"/>
              </a:solidFill>
              <a:latin typeface="Calibri"/>
              <a:ea typeface="Calibri"/>
              <a:cs typeface="Calibri"/>
              <a:sym typeface="Calibri"/>
            </a:endParaRPr>
          </a:p>
          <a:p>
            <a:pPr marL="228600" marR="0" lvl="0" indent="-228600" algn="l" rtl="0">
              <a:lnSpc>
                <a:spcPct val="90000"/>
              </a:lnSpc>
              <a:spcBef>
                <a:spcPts val="1600"/>
              </a:spcBef>
              <a:spcAft>
                <a:spcPts val="0"/>
              </a:spcAft>
              <a:buClr>
                <a:srgbClr val="007680"/>
              </a:buClr>
              <a:buSzPts val="2000"/>
              <a:buFont typeface="Arial"/>
              <a:buChar char="•"/>
            </a:pPr>
            <a:r>
              <a:rPr lang="en-US" sz="2000" b="0" i="0" u="none" strike="noStrike" cap="none" dirty="0">
                <a:solidFill>
                  <a:srgbClr val="3A3838"/>
                </a:solidFill>
                <a:latin typeface="Calibri"/>
                <a:ea typeface="Calibri"/>
                <a:cs typeface="Calibri"/>
                <a:sym typeface="Calibri"/>
              </a:rPr>
              <a:t>The notes section of this slide deck includes speaker’s notes and additional instructive information to explain the images / text on the slides.</a:t>
            </a:r>
            <a:endParaRPr lang="en-US" sz="2000" dirty="0">
              <a:solidFill>
                <a:srgbClr val="3A3838"/>
              </a:solidFill>
              <a:latin typeface="Calibri"/>
              <a:ea typeface="Calibri"/>
              <a:cs typeface="Calibri"/>
              <a:sym typeface="Calibri"/>
            </a:endParaRPr>
          </a:p>
          <a:p>
            <a:pPr marL="228600" marR="0" lvl="0" indent="-228600" algn="l" rtl="0">
              <a:lnSpc>
                <a:spcPct val="90000"/>
              </a:lnSpc>
              <a:spcBef>
                <a:spcPts val="1600"/>
              </a:spcBef>
              <a:spcAft>
                <a:spcPts val="0"/>
              </a:spcAft>
              <a:buClr>
                <a:srgbClr val="007680"/>
              </a:buClr>
              <a:buSzPts val="2000"/>
              <a:buFont typeface="Arial"/>
              <a:buChar char="•"/>
            </a:pPr>
            <a:r>
              <a:rPr lang="en-US" sz="2000" b="0" i="0" u="none" strike="noStrike" cap="none" dirty="0">
                <a:solidFill>
                  <a:srgbClr val="3A3838"/>
                </a:solidFill>
                <a:latin typeface="Calibri"/>
                <a:ea typeface="Calibri"/>
                <a:cs typeface="Calibri"/>
                <a:sym typeface="Calibri"/>
              </a:rPr>
              <a:t>This session was originally designed for delivery in person to maximize learning; however, given the current shift to virtual teaching, additional notes in both the lesson plan and slide deck notes section have been added to facilitate virtual delivery</a:t>
            </a:r>
          </a:p>
          <a:p>
            <a:pPr marL="228600" marR="0" lvl="0" indent="-228600" algn="l" rtl="0">
              <a:lnSpc>
                <a:spcPct val="90000"/>
              </a:lnSpc>
              <a:spcBef>
                <a:spcPts val="1600"/>
              </a:spcBef>
              <a:spcAft>
                <a:spcPts val="0"/>
              </a:spcAft>
              <a:buClr>
                <a:srgbClr val="007680"/>
              </a:buClr>
              <a:buSzPts val="2000"/>
              <a:buFont typeface="Arial"/>
              <a:buChar char="•"/>
            </a:pPr>
            <a:r>
              <a:rPr lang="en-US" sz="2000" b="0" i="0" u="none" strike="noStrike" cap="none" dirty="0">
                <a:solidFill>
                  <a:srgbClr val="3A3838"/>
                </a:solidFill>
                <a:latin typeface="Calibri"/>
                <a:ea typeface="Calibri"/>
                <a:cs typeface="Calibri"/>
                <a:sym typeface="Calibri"/>
              </a:rPr>
              <a:t>Areas for personalization within the slides and notes section are noted as well.</a:t>
            </a:r>
            <a:endParaRPr sz="2000" b="0" i="0" u="none" strike="noStrike" cap="none" dirty="0">
              <a:solidFill>
                <a:srgbClr val="0070C0"/>
              </a:solidFill>
              <a:latin typeface="Calibri"/>
              <a:ea typeface="Calibri"/>
              <a:cs typeface="Calibri"/>
              <a:sym typeface="Calibri"/>
            </a:endParaRPr>
          </a:p>
          <a:p>
            <a:pPr marL="228600" marR="0" lvl="0" indent="-228600" algn="l" rtl="0">
              <a:lnSpc>
                <a:spcPct val="90000"/>
              </a:lnSpc>
              <a:spcBef>
                <a:spcPts val="1600"/>
              </a:spcBef>
              <a:spcAft>
                <a:spcPts val="0"/>
              </a:spcAft>
              <a:buClr>
                <a:srgbClr val="007680"/>
              </a:buClr>
              <a:buSzPts val="2000"/>
              <a:buFont typeface="Arial"/>
              <a:buChar char="•"/>
            </a:pPr>
            <a:r>
              <a:rPr lang="en-US" sz="2000" b="0" i="0" u="none" strike="noStrike" cap="none" dirty="0">
                <a:solidFill>
                  <a:srgbClr val="3A3838"/>
                </a:solidFill>
                <a:latin typeface="Calibri"/>
                <a:ea typeface="Calibri"/>
                <a:cs typeface="Calibri"/>
                <a:sym typeface="Calibri"/>
              </a:rPr>
              <a:t>Session can take anywhere from 60 – 90 mins depending on in-person vs. virtual, ability to transition from small group work to larger group, etc.; the lesson plan gives timing for a 90 min workshop, which can be shortened to 60 minutes if group discussions are limited.</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a:t>Case: Part 3 of 3</a:t>
            </a:r>
            <a:endParaRPr dirty="0"/>
          </a:p>
        </p:txBody>
      </p:sp>
      <p:sp>
        <p:nvSpPr>
          <p:cNvPr id="164" name="Google Shape;164;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t>The patient’s COVID swab came back as negative, and he was transferred back to his initial ward into a shared room. </a:t>
            </a:r>
            <a:endParaRPr dirty="0"/>
          </a:p>
          <a:p>
            <a:pPr marL="228600" lvl="0" indent="-228600" algn="l" rtl="0">
              <a:lnSpc>
                <a:spcPct val="90000"/>
              </a:lnSpc>
              <a:spcBef>
                <a:spcPts val="1600"/>
              </a:spcBef>
              <a:spcAft>
                <a:spcPts val="0"/>
              </a:spcAft>
              <a:buSzPts val="2800"/>
              <a:buChar char="•"/>
            </a:pPr>
            <a:r>
              <a:rPr lang="en-US" dirty="0"/>
              <a:t>When the geriatric medicine consultant reviewed the patient’s chart, she saw that a nursing student who had cared for Jerry for the last 4 shifts had noted that Jerry had intermittent difficulty taking his medications; on some occasions he would refuse his medication entirely and other times he was too fatigued. </a:t>
            </a:r>
            <a:endParaRPr dirty="0"/>
          </a:p>
          <a:p>
            <a:pPr marL="228600" lvl="0" indent="-228600" algn="l" rtl="0">
              <a:lnSpc>
                <a:spcPct val="90000"/>
              </a:lnSpc>
              <a:spcBef>
                <a:spcPts val="1600"/>
              </a:spcBef>
              <a:spcAft>
                <a:spcPts val="0"/>
              </a:spcAft>
              <a:buSzPts val="2800"/>
              <a:buChar char="•"/>
            </a:pPr>
            <a:r>
              <a:rPr lang="en-US" dirty="0"/>
              <a:t>The team switched his oral Lasix dose back to IV and put the IV in a spot where he was unable to pull it out. The patient’s condition improved dramatically over the next two days.  </a:t>
            </a:r>
            <a:endParaRPr dirty="0"/>
          </a:p>
          <a:p>
            <a:pPr marL="228600" lvl="0" indent="-50800" algn="l" rtl="0">
              <a:lnSpc>
                <a:spcPct val="90000"/>
              </a:lnSpc>
              <a:spcBef>
                <a:spcPts val="1600"/>
              </a:spcBef>
              <a:spcAft>
                <a:spcPts val="0"/>
              </a:spcAft>
              <a:buSzPts val="2800"/>
              <a:buNone/>
            </a:pPr>
            <a:endParaRPr dirty="0"/>
          </a:p>
        </p:txBody>
      </p:sp>
      <p:sp>
        <p:nvSpPr>
          <p:cNvPr id="165" name="Google Shape;165;p11"/>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t>10</a:t>
            </a:fld>
            <a:endParaRPr/>
          </a:p>
        </p:txBody>
      </p:sp>
      <p:sp>
        <p:nvSpPr>
          <p:cNvPr id="166" name="Google Shape;166;p11"/>
          <p:cNvSpPr txBox="1">
            <a:spLocks noGrp="1"/>
          </p:cNvSpPr>
          <p:nvPr>
            <p:ph type="ftr" idx="4294967295"/>
          </p:nvPr>
        </p:nvSpPr>
        <p:spPr>
          <a:xfrm>
            <a:off x="1292202" y="6532831"/>
            <a:ext cx="4052882" cy="31785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t>Document Title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endParaRPr/>
          </a:p>
        </p:txBody>
      </p:sp>
      <p:sp>
        <p:nvSpPr>
          <p:cNvPr id="173" name="Google Shape;17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SzPts val="2800"/>
              <a:buNone/>
            </a:pPr>
            <a:endParaRPr/>
          </a:p>
        </p:txBody>
      </p:sp>
      <p:pic>
        <p:nvPicPr>
          <p:cNvPr id="174" name="Google Shape;174;p12"/>
          <p:cNvPicPr preferRelativeResize="0"/>
          <p:nvPr/>
        </p:nvPicPr>
        <p:blipFill rotWithShape="1">
          <a:blip r:embed="rId3">
            <a:alphaModFix/>
          </a:blip>
          <a:srcRect l="3167" r="3509" b="5801"/>
          <a:stretch/>
        </p:blipFill>
        <p:spPr>
          <a:xfrm>
            <a:off x="1028700" y="116951"/>
            <a:ext cx="10134601" cy="6460120"/>
          </a:xfrm>
          <a:prstGeom prst="rect">
            <a:avLst/>
          </a:prstGeom>
          <a:noFill/>
          <a:ln>
            <a:noFill/>
          </a:ln>
        </p:spPr>
      </p:pic>
      <p:sp>
        <p:nvSpPr>
          <p:cNvPr id="2" name="TextBox 1">
            <a:extLst>
              <a:ext uri="{FF2B5EF4-FFF2-40B4-BE49-F238E27FC236}">
                <a16:creationId xmlns:a16="http://schemas.microsoft.com/office/drawing/2014/main" id="{3F3CA944-16D7-5D81-6F81-9989341BBD1D}"/>
              </a:ext>
            </a:extLst>
          </p:cNvPr>
          <p:cNvSpPr txBox="1"/>
          <p:nvPr/>
        </p:nvSpPr>
        <p:spPr>
          <a:xfrm>
            <a:off x="6223153" y="6002385"/>
            <a:ext cx="5321147" cy="738664"/>
          </a:xfrm>
          <a:prstGeom prst="rect">
            <a:avLst/>
          </a:prstGeom>
          <a:noFill/>
        </p:spPr>
        <p:txBody>
          <a:bodyPr wrap="square" rtlCol="0">
            <a:spAutoFit/>
          </a:bodyPr>
          <a:lstStyle/>
          <a:p>
            <a:r>
              <a:rPr lang="en-US" u="sng" dirty="0">
                <a:solidFill>
                  <a:schemeClr val="hlink"/>
                </a:solidFill>
                <a:hlinkClick r:id="rId4"/>
              </a:rPr>
              <a:t>https://www.cmpa-acpm.ca/en/education-events/good-practices/physician-patient/disclosure-of-patient-safety-incidents</a:t>
            </a:r>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3"/>
          <p:cNvPicPr preferRelativeResize="0"/>
          <p:nvPr/>
        </p:nvPicPr>
        <p:blipFill rotWithShape="1">
          <a:blip r:embed="rId3">
            <a:alphaModFix/>
          </a:blip>
          <a:srcRect/>
          <a:stretch/>
        </p:blipFill>
        <p:spPr>
          <a:xfrm>
            <a:off x="5326470" y="1370668"/>
            <a:ext cx="6456181" cy="5161218"/>
          </a:xfrm>
          <a:prstGeom prst="rect">
            <a:avLst/>
          </a:prstGeom>
          <a:noFill/>
          <a:ln>
            <a:noFill/>
          </a:ln>
        </p:spPr>
      </p:pic>
      <p:sp>
        <p:nvSpPr>
          <p:cNvPr id="181" name="Google Shape;181;p13"/>
          <p:cNvSpPr txBox="1"/>
          <p:nvPr/>
        </p:nvSpPr>
        <p:spPr>
          <a:xfrm>
            <a:off x="672087" y="5146932"/>
            <a:ext cx="5423913"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b="1" i="0" u="none" strike="noStrike" cap="none" dirty="0">
                <a:solidFill>
                  <a:schemeClr val="tx1"/>
                </a:solidFill>
                <a:latin typeface="Calibri" panose="020F0502020204030204" pitchFamily="34" charset="0"/>
                <a:ea typeface="Calibri"/>
                <a:cs typeface="Calibri" panose="020F0502020204030204" pitchFamily="34" charset="0"/>
                <a:sym typeface="Calibri"/>
              </a:rPr>
              <a:t>Note: </a:t>
            </a:r>
            <a:r>
              <a:rPr lang="en-US" b="0" i="0" dirty="0">
                <a:solidFill>
                  <a:schemeClr val="tx1"/>
                </a:solidFill>
                <a:effectLst/>
                <a:latin typeface="Calibri" panose="020F0502020204030204" pitchFamily="34" charset="0"/>
                <a:cs typeface="Calibri" panose="020F0502020204030204" pitchFamily="34" charset="0"/>
              </a:rPr>
              <a:t>The framework was developed collaboratively by the Canadian Patient Safety Institute (CPSI - now </a:t>
            </a:r>
            <a:r>
              <a:rPr lang="en-US" b="0" i="0" dirty="0">
                <a:solidFill>
                  <a:schemeClr val="tx1"/>
                </a:solidFill>
                <a:effectLst/>
                <a:latin typeface="Calibri" panose="020F0502020204030204" pitchFamily="34" charset="0"/>
                <a:cs typeface="Calibri" panose="020F0502020204030204" pitchFamily="34" charset="0"/>
                <a:hlinkClick r:id="rId4"/>
              </a:rPr>
              <a:t>Healthcare Excellence Canada</a:t>
            </a:r>
            <a:r>
              <a:rPr lang="en-US" b="0" i="0" dirty="0">
                <a:solidFill>
                  <a:schemeClr val="tx1"/>
                </a:solidFill>
                <a:effectLst/>
                <a:latin typeface="Calibri" panose="020F0502020204030204" pitchFamily="34" charset="0"/>
                <a:cs typeface="Calibri" panose="020F0502020204030204" pitchFamily="34" charset="0"/>
              </a:rPr>
              <a:t>), the </a:t>
            </a:r>
            <a:r>
              <a:rPr lang="en-US" b="0" i="0" u="sng" dirty="0">
                <a:solidFill>
                  <a:schemeClr val="tx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Institute for Safe Medication Practices Canada</a:t>
            </a:r>
            <a:r>
              <a:rPr lang="en-US" b="0" i="0" dirty="0">
                <a:solidFill>
                  <a:schemeClr val="tx1"/>
                </a:solidFill>
                <a:effectLst/>
                <a:latin typeface="Calibri" panose="020F0502020204030204" pitchFamily="34" charset="0"/>
                <a:cs typeface="Calibri" panose="020F0502020204030204" pitchFamily="34" charset="0"/>
              </a:rPr>
              <a:t>, </a:t>
            </a:r>
            <a:r>
              <a:rPr lang="en-US" b="0" i="0" u="sng" dirty="0">
                <a:solidFill>
                  <a:schemeClr val="tx1"/>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Saskatchewan Health</a:t>
            </a:r>
            <a:r>
              <a:rPr lang="en-US" b="0" i="0" dirty="0">
                <a:solidFill>
                  <a:schemeClr val="tx1"/>
                </a:solidFill>
                <a:effectLst/>
                <a:latin typeface="Calibri" panose="020F0502020204030204" pitchFamily="34" charset="0"/>
                <a:cs typeface="Calibri" panose="020F0502020204030204" pitchFamily="34" charset="0"/>
              </a:rPr>
              <a:t>, </a:t>
            </a:r>
            <a:r>
              <a:rPr lang="en-US" b="0" i="0" u="sng" dirty="0">
                <a:solidFill>
                  <a:schemeClr val="tx1"/>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Patients for Patient Safety Canada</a:t>
            </a:r>
            <a:r>
              <a:rPr lang="en-US" b="0" i="0" dirty="0">
                <a:solidFill>
                  <a:schemeClr val="tx1"/>
                </a:solidFill>
                <a:effectLst/>
                <a:latin typeface="Calibri" panose="020F0502020204030204" pitchFamily="34" charset="0"/>
                <a:cs typeface="Calibri" panose="020F0502020204030204" pitchFamily="34" charset="0"/>
              </a:rPr>
              <a:t>, Paula Beard, Carolyn Hoffman and Micheline Ste-Marie. The framework is based on the 2006 Canadian Root Cause Analysis Framework. </a:t>
            </a:r>
            <a:endParaRPr sz="1400" b="0" i="0" u="none" strike="noStrike" cap="none" dirty="0">
              <a:solidFill>
                <a:schemeClr val="tx1"/>
              </a:solidFill>
              <a:latin typeface="Calibri" panose="020F0502020204030204" pitchFamily="34" charset="0"/>
              <a:cs typeface="Calibri" panose="020F0502020204030204" pitchFamily="34" charset="0"/>
              <a:sym typeface="Arial"/>
            </a:endParaRPr>
          </a:p>
        </p:txBody>
      </p:sp>
      <p:sp>
        <p:nvSpPr>
          <p:cNvPr id="182" name="Google Shape;182;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a:t>Overview of Incident Management</a:t>
            </a:r>
            <a:endParaRPr/>
          </a:p>
        </p:txBody>
      </p:sp>
      <p:sp>
        <p:nvSpPr>
          <p:cNvPr id="3" name="Text Placeholder 2">
            <a:extLst>
              <a:ext uri="{FF2B5EF4-FFF2-40B4-BE49-F238E27FC236}">
                <a16:creationId xmlns:a16="http://schemas.microsoft.com/office/drawing/2014/main" id="{4E97238B-90EA-4491-1385-2C3495B38D63}"/>
              </a:ext>
            </a:extLst>
          </p:cNvPr>
          <p:cNvSpPr>
            <a:spLocks noGrp="1"/>
          </p:cNvSpPr>
          <p:nvPr>
            <p:ph type="body" idx="1"/>
          </p:nvPr>
        </p:nvSpPr>
        <p:spPr>
          <a:xfrm>
            <a:off x="838200" y="1825625"/>
            <a:ext cx="3997621" cy="2413866"/>
          </a:xfrm>
        </p:spPr>
        <p:txBody>
          <a:bodyPr/>
          <a:lstStyle/>
          <a:p>
            <a:r>
              <a:rPr lang="en-US" dirty="0"/>
              <a:t>Canadian Incident Analysis Framework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 name="Title 1">
            <a:extLst>
              <a:ext uri="{FF2B5EF4-FFF2-40B4-BE49-F238E27FC236}">
                <a16:creationId xmlns:a16="http://schemas.microsoft.com/office/drawing/2014/main" id="{5023CF7A-BD4C-D8E9-8DDC-C356D1AD7043}"/>
              </a:ext>
            </a:extLst>
          </p:cNvPr>
          <p:cNvSpPr>
            <a:spLocks noGrp="1"/>
          </p:cNvSpPr>
          <p:nvPr>
            <p:ph type="title"/>
          </p:nvPr>
        </p:nvSpPr>
        <p:spPr/>
        <p:txBody>
          <a:bodyPr/>
          <a:lstStyle/>
          <a:p>
            <a:r>
              <a:rPr lang="en-US" dirty="0"/>
              <a:t>UPMC Decision Tree</a:t>
            </a:r>
          </a:p>
        </p:txBody>
      </p:sp>
      <p:sp>
        <p:nvSpPr>
          <p:cNvPr id="3" name="Text Placeholder 2">
            <a:extLst>
              <a:ext uri="{FF2B5EF4-FFF2-40B4-BE49-F238E27FC236}">
                <a16:creationId xmlns:a16="http://schemas.microsoft.com/office/drawing/2014/main" id="{56BD2B82-BEC4-E78B-AFDC-6DAF64606662}"/>
              </a:ext>
            </a:extLst>
          </p:cNvPr>
          <p:cNvSpPr>
            <a:spLocks noGrp="1"/>
          </p:cNvSpPr>
          <p:nvPr>
            <p:ph type="body" idx="1"/>
          </p:nvPr>
        </p:nvSpPr>
        <p:spPr/>
        <p:txBody>
          <a:bodyPr/>
          <a:lstStyle/>
          <a:p>
            <a:pPr marL="565150" indent="-514350">
              <a:buFont typeface="+mj-lt"/>
              <a:buAutoNum type="arabicPeriod"/>
            </a:pPr>
            <a:r>
              <a:rPr lang="en-US" dirty="0"/>
              <a:t>Was the intent </a:t>
            </a:r>
            <a:r>
              <a:rPr lang="en-US" b="1" i="1" dirty="0"/>
              <a:t>malicious</a:t>
            </a:r>
            <a:r>
              <a:rPr lang="en-US" dirty="0"/>
              <a:t>? </a:t>
            </a:r>
          </a:p>
          <a:p>
            <a:pPr marL="565150" indent="-514350">
              <a:buFont typeface="+mj-lt"/>
              <a:buAutoNum type="arabicPeriod"/>
            </a:pPr>
            <a:r>
              <a:rPr lang="en-US" dirty="0"/>
              <a:t>Was the learner </a:t>
            </a:r>
            <a:r>
              <a:rPr lang="en-US" b="1" i="1" dirty="0"/>
              <a:t>impaired</a:t>
            </a:r>
            <a:r>
              <a:rPr lang="en-US" dirty="0"/>
              <a:t>? Is there evidence of ill health or substance abuse?</a:t>
            </a:r>
          </a:p>
          <a:p>
            <a:pPr marL="565150" indent="-514350">
              <a:buFont typeface="+mj-lt"/>
              <a:buAutoNum type="arabicPeriod"/>
            </a:pPr>
            <a:r>
              <a:rPr lang="en-US" dirty="0"/>
              <a:t>Was there </a:t>
            </a:r>
            <a:r>
              <a:rPr lang="en-US" b="1" i="1" dirty="0"/>
              <a:t>departure from procedure</a:t>
            </a:r>
            <a:r>
              <a:rPr lang="en-US" dirty="0"/>
              <a:t>? Did the individual(s) depart from agreed protocols and/or safe procedures? </a:t>
            </a:r>
          </a:p>
          <a:p>
            <a:pPr marL="565150" indent="-514350">
              <a:buFont typeface="+mj-lt"/>
              <a:buAutoNum type="arabicPeriod"/>
            </a:pPr>
            <a:r>
              <a:rPr lang="en-US" dirty="0"/>
              <a:t>Would others have made the same mistake (</a:t>
            </a:r>
            <a:r>
              <a:rPr lang="en-US" b="1" i="1" dirty="0"/>
              <a:t>substitution test</a:t>
            </a:r>
            <a:r>
              <a:rPr lang="en-US" dirty="0"/>
              <a:t>)?</a:t>
            </a:r>
          </a:p>
        </p:txBody>
      </p:sp>
      <p:sp>
        <p:nvSpPr>
          <p:cNvPr id="190" name="Google Shape;190;p15"/>
          <p:cNvSpPr txBox="1">
            <a:spLocks noGrp="1"/>
          </p:cNvSpPr>
          <p:nvPr>
            <p:ph type="sldNum" idx="12"/>
          </p:nvPr>
        </p:nvSpPr>
        <p:spPr>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SzPts val="900"/>
              <a:buNone/>
            </a:pPr>
            <a:fld id="{00000000-1234-1234-1234-123412341234}" type="slidenum">
              <a:rPr lang="en-US" sz="900"/>
              <a:t>13</a:t>
            </a:fld>
            <a:endParaRPr sz="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2800"/>
              <a:buFont typeface="Calibri"/>
              <a:buNone/>
            </a:pPr>
            <a:r>
              <a:rPr lang="en-US" sz="2800"/>
              <a:t>CMPA: </a:t>
            </a:r>
            <a:r>
              <a:rPr lang="en-US" sz="2800" i="1"/>
              <a:t>Learning from PSI: Fostering a Just Culture of Safety in Canadian Hospitals</a:t>
            </a:r>
            <a:endParaRPr/>
          </a:p>
        </p:txBody>
      </p:sp>
      <p:sp>
        <p:nvSpPr>
          <p:cNvPr id="196" name="Google Shape;196;p16"/>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SzPts val="2800"/>
              <a:buChar char="•"/>
            </a:pPr>
            <a:r>
              <a:rPr lang="en-US"/>
              <a:t>Is it alleged there is a deliberate violation of sound policy by an individual provider?</a:t>
            </a:r>
            <a:endParaRPr/>
          </a:p>
          <a:p>
            <a:pPr marL="228600" lvl="0" indent="-228600" algn="l" rtl="0">
              <a:lnSpc>
                <a:spcPct val="90000"/>
              </a:lnSpc>
              <a:spcBef>
                <a:spcPts val="1600"/>
              </a:spcBef>
              <a:spcAft>
                <a:spcPts val="0"/>
              </a:spcAft>
              <a:buSzPts val="2800"/>
              <a:buChar char="•"/>
            </a:pPr>
            <a:r>
              <a:rPr lang="en-US"/>
              <a:t>Is there a concern about the health of the provider?</a:t>
            </a:r>
            <a:endParaRPr/>
          </a:p>
          <a:p>
            <a:pPr marL="228600" lvl="0" indent="-228600" algn="l" rtl="0">
              <a:lnSpc>
                <a:spcPct val="90000"/>
              </a:lnSpc>
              <a:spcBef>
                <a:spcPts val="1600"/>
              </a:spcBef>
              <a:spcAft>
                <a:spcPts val="0"/>
              </a:spcAft>
              <a:buSzPts val="2800"/>
              <a:buChar char="•"/>
            </a:pPr>
            <a:r>
              <a:rPr lang="en-US"/>
              <a:t>Is the dominant concern in this case about the clear lack of knowledge or skills, or significant unprofessional conduct by an individual provider?</a:t>
            </a:r>
            <a:endParaRPr/>
          </a:p>
          <a:p>
            <a:pPr marL="0" lvl="0" indent="0" algn="l" rtl="0">
              <a:lnSpc>
                <a:spcPct val="90000"/>
              </a:lnSpc>
              <a:spcBef>
                <a:spcPts val="1600"/>
              </a:spcBef>
              <a:spcAft>
                <a:spcPts val="0"/>
              </a:spcAft>
              <a:buSzPts val="2800"/>
              <a:buNone/>
            </a:pPr>
            <a:endParaRPr/>
          </a:p>
          <a:p>
            <a:pPr marL="0" lvl="0" indent="0" algn="l" rtl="0">
              <a:lnSpc>
                <a:spcPct val="90000"/>
              </a:lnSpc>
              <a:spcBef>
                <a:spcPts val="1600"/>
              </a:spcBef>
              <a:spcAft>
                <a:spcPts val="0"/>
              </a:spcAft>
              <a:buSzPts val="2800"/>
              <a:buNone/>
            </a:pPr>
            <a:r>
              <a:rPr lang="en-US"/>
              <a:t>A system improvement review for all but if </a:t>
            </a:r>
            <a:endParaRPr/>
          </a:p>
          <a:p>
            <a:pPr marL="0" lvl="0" indent="0" algn="l" rtl="0">
              <a:lnSpc>
                <a:spcPct val="90000"/>
              </a:lnSpc>
              <a:spcBef>
                <a:spcPts val="1600"/>
              </a:spcBef>
              <a:spcAft>
                <a:spcPts val="0"/>
              </a:spcAft>
              <a:buSzPts val="2800"/>
              <a:buNone/>
            </a:pPr>
            <a:r>
              <a:rPr lang="en-US"/>
              <a:t>ANY yes to one, you may also need to have an accountability review</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4"/>
          <p:cNvPicPr preferRelativeResize="0"/>
          <p:nvPr/>
        </p:nvPicPr>
        <p:blipFill rotWithShape="1">
          <a:blip r:embed="rId3">
            <a:alphaModFix/>
          </a:blip>
          <a:srcRect/>
          <a:stretch/>
        </p:blipFill>
        <p:spPr>
          <a:xfrm>
            <a:off x="6407160" y="1386700"/>
            <a:ext cx="5614156" cy="4488084"/>
          </a:xfrm>
          <a:prstGeom prst="rect">
            <a:avLst/>
          </a:prstGeom>
          <a:noFill/>
          <a:ln>
            <a:noFill/>
          </a:ln>
        </p:spPr>
      </p:pic>
      <p:sp>
        <p:nvSpPr>
          <p:cNvPr id="203" name="Google Shape;20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indent="-228600">
              <a:spcBef>
                <a:spcPts val="1100"/>
              </a:spcBef>
              <a:buSzPts val="2400"/>
            </a:pPr>
            <a:r>
              <a:rPr lang="en-US" dirty="0"/>
              <a:t>Leadership support</a:t>
            </a:r>
            <a:endParaRPr dirty="0"/>
          </a:p>
          <a:p>
            <a:pPr marL="228600" indent="-228600">
              <a:spcBef>
                <a:spcPts val="1100"/>
              </a:spcBef>
              <a:buSzPts val="2400"/>
            </a:pPr>
            <a:r>
              <a:rPr lang="en-US" dirty="0"/>
              <a:t>Cultivate a safe and just culture</a:t>
            </a:r>
            <a:endParaRPr dirty="0"/>
          </a:p>
          <a:p>
            <a:pPr marL="228600" indent="-228600">
              <a:spcBef>
                <a:spcPts val="1100"/>
              </a:spcBef>
              <a:buSzPts val="2400"/>
            </a:pPr>
            <a:r>
              <a:rPr lang="en-US" dirty="0"/>
              <a:t>Develop a plan including resources</a:t>
            </a:r>
            <a:endParaRPr dirty="0"/>
          </a:p>
          <a:p>
            <a:pPr marL="228600" lvl="0" indent="-50800" algn="l" rtl="0">
              <a:lnSpc>
                <a:spcPct val="90000"/>
              </a:lnSpc>
              <a:spcBef>
                <a:spcPts val="1600"/>
              </a:spcBef>
              <a:spcAft>
                <a:spcPts val="0"/>
              </a:spcAft>
              <a:buSzPts val="2800"/>
              <a:buNone/>
            </a:pPr>
            <a:endParaRPr dirty="0"/>
          </a:p>
        </p:txBody>
      </p:sp>
      <p:sp>
        <p:nvSpPr>
          <p:cNvPr id="204" name="Google Shape;204;p14"/>
          <p:cNvSpPr txBox="1"/>
          <p:nvPr/>
        </p:nvSpPr>
        <p:spPr>
          <a:xfrm>
            <a:off x="3719513" y="260352"/>
            <a:ext cx="691356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Verdana"/>
                <a:ea typeface="Verdana"/>
                <a:cs typeface="Verdana"/>
                <a:sym typeface="Verdana"/>
              </a:rPr>
              <a:t>Canadian Incident Analysis Framework</a:t>
            </a:r>
            <a:endParaRPr sz="1400" b="0" i="0" u="none" strike="noStrike" cap="none">
              <a:solidFill>
                <a:srgbClr val="000000"/>
              </a:solidFill>
              <a:latin typeface="Arial"/>
              <a:ea typeface="Arial"/>
              <a:cs typeface="Arial"/>
              <a:sym typeface="Arial"/>
            </a:endParaRPr>
          </a:p>
        </p:txBody>
      </p:sp>
      <p:sp>
        <p:nvSpPr>
          <p:cNvPr id="205" name="Google Shape;20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a:t>1. Before the Incident</a:t>
            </a:r>
            <a:endParaRPr dirty="0"/>
          </a:p>
        </p:txBody>
      </p:sp>
      <p:sp>
        <p:nvSpPr>
          <p:cNvPr id="206" name="Google Shape;206;p14"/>
          <p:cNvSpPr/>
          <p:nvPr/>
        </p:nvSpPr>
        <p:spPr>
          <a:xfrm>
            <a:off x="10371498" y="3630742"/>
            <a:ext cx="523154" cy="556694"/>
          </a:xfrm>
          <a:prstGeom prst="star5">
            <a:avLst>
              <a:gd name="adj" fmla="val 19098"/>
              <a:gd name="hf" fmla="val 105146"/>
              <a:gd name="vf" fmla="val 110557"/>
            </a:avLst>
          </a:prstGeom>
          <a:solidFill>
            <a:srgbClr val="FF0000"/>
          </a:solidFill>
          <a:ln w="12700" cap="flat" cmpd="sng">
            <a:solidFill>
              <a:srgbClr val="0056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 name="Google Shape;181;p13">
            <a:extLst>
              <a:ext uri="{FF2B5EF4-FFF2-40B4-BE49-F238E27FC236}">
                <a16:creationId xmlns:a16="http://schemas.microsoft.com/office/drawing/2014/main" id="{496BC00D-43F0-D337-828C-6426B05336B2}"/>
              </a:ext>
            </a:extLst>
          </p:cNvPr>
          <p:cNvSpPr txBox="1"/>
          <p:nvPr/>
        </p:nvSpPr>
        <p:spPr>
          <a:xfrm>
            <a:off x="7176294" y="5874784"/>
            <a:ext cx="472583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chemeClr val="dk1"/>
                </a:solidFill>
                <a:latin typeface="Calibri"/>
                <a:ea typeface="Calibri"/>
                <a:cs typeface="Calibri"/>
                <a:sym typeface="Calibri"/>
              </a:rPr>
              <a:t>Canadian Incident Analysis Framework (Healthcare Can et al)</a:t>
            </a:r>
            <a:endParaRPr b="0" i="0" u="none" strike="noStrike" cap="none" dirty="0">
              <a:solidFill>
                <a:srgbClr val="000000"/>
              </a:solidFill>
              <a:latin typeface="Arial"/>
              <a:ea typeface="Arial"/>
              <a:cs typeface="Arial"/>
              <a:sym typeface="Arial"/>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7"/>
          <p:cNvPicPr preferRelativeResize="0"/>
          <p:nvPr/>
        </p:nvPicPr>
        <p:blipFill rotWithShape="1">
          <a:blip r:embed="rId3">
            <a:alphaModFix/>
          </a:blip>
          <a:srcRect/>
          <a:stretch/>
        </p:blipFill>
        <p:spPr>
          <a:xfrm>
            <a:off x="6407160" y="1386700"/>
            <a:ext cx="5614156" cy="4488084"/>
          </a:xfrm>
          <a:prstGeom prst="rect">
            <a:avLst/>
          </a:prstGeom>
          <a:noFill/>
          <a:ln>
            <a:noFill/>
          </a:ln>
        </p:spPr>
      </p:pic>
      <p:sp>
        <p:nvSpPr>
          <p:cNvPr id="214" name="Google Shape;214;p17"/>
          <p:cNvSpPr txBox="1">
            <a:spLocks noGrp="1"/>
          </p:cNvSpPr>
          <p:nvPr>
            <p:ph type="body" idx="1"/>
          </p:nvPr>
        </p:nvSpPr>
        <p:spPr>
          <a:xfrm>
            <a:off x="838200" y="1825625"/>
            <a:ext cx="6019800" cy="3717388"/>
          </a:xfrm>
          <a:prstGeom prst="rect">
            <a:avLst/>
          </a:prstGeom>
          <a:noFill/>
          <a:ln>
            <a:noFill/>
          </a:ln>
        </p:spPr>
        <p:txBody>
          <a:bodyPr spcFirstLastPara="1" wrap="square" lIns="91425" tIns="45700" rIns="91425" bIns="45700" anchor="t" anchorCtr="0">
            <a:spAutoFit/>
          </a:bodyPr>
          <a:lstStyle/>
          <a:p>
            <a:pPr marL="228600" indent="-228600">
              <a:spcBef>
                <a:spcPts val="1100"/>
              </a:spcBef>
              <a:buSzPts val="2400"/>
            </a:pPr>
            <a:r>
              <a:rPr lang="en-US" dirty="0"/>
              <a:t>Care for and support patient/family/providers/others</a:t>
            </a:r>
            <a:endParaRPr dirty="0"/>
          </a:p>
          <a:p>
            <a:pPr marL="228600" indent="-228600">
              <a:spcBef>
                <a:spcPts val="1100"/>
              </a:spcBef>
              <a:buSzPts val="2400"/>
            </a:pPr>
            <a:r>
              <a:rPr lang="en-US" dirty="0"/>
              <a:t>Report incident </a:t>
            </a:r>
            <a:endParaRPr dirty="0"/>
          </a:p>
          <a:p>
            <a:pPr marL="228600" indent="-228600">
              <a:spcBef>
                <a:spcPts val="1100"/>
              </a:spcBef>
              <a:buSzPts val="2400"/>
            </a:pPr>
            <a:r>
              <a:rPr lang="en-US" dirty="0"/>
              <a:t>Secure items</a:t>
            </a:r>
            <a:endParaRPr dirty="0"/>
          </a:p>
          <a:p>
            <a:pPr marL="228600" indent="-228600">
              <a:spcBef>
                <a:spcPts val="1100"/>
              </a:spcBef>
              <a:buSzPts val="2400"/>
            </a:pPr>
            <a:r>
              <a:rPr lang="en-US" dirty="0"/>
              <a:t>Begin disclosure process</a:t>
            </a:r>
            <a:endParaRPr dirty="0"/>
          </a:p>
          <a:p>
            <a:pPr marL="228600" indent="-228600">
              <a:spcBef>
                <a:spcPts val="1100"/>
              </a:spcBef>
              <a:buSzPts val="2400"/>
            </a:pPr>
            <a:r>
              <a:rPr lang="en-US" dirty="0"/>
              <a:t>Reduce risk of imminent recurrence</a:t>
            </a:r>
            <a:endParaRPr dirty="0"/>
          </a:p>
          <a:p>
            <a:pPr marL="0" lvl="0" indent="0" algn="l" rtl="0">
              <a:lnSpc>
                <a:spcPct val="90000"/>
              </a:lnSpc>
              <a:spcBef>
                <a:spcPts val="1600"/>
              </a:spcBef>
              <a:spcAft>
                <a:spcPts val="0"/>
              </a:spcAft>
              <a:buSzPts val="2800"/>
              <a:buNone/>
            </a:pPr>
            <a:endParaRPr dirty="0"/>
          </a:p>
        </p:txBody>
      </p:sp>
      <p:sp>
        <p:nvSpPr>
          <p:cNvPr id="215" name="Google Shape;215;p17"/>
          <p:cNvSpPr txBox="1"/>
          <p:nvPr/>
        </p:nvSpPr>
        <p:spPr>
          <a:xfrm>
            <a:off x="3719513" y="260352"/>
            <a:ext cx="691356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Verdana"/>
                <a:ea typeface="Verdana"/>
                <a:cs typeface="Verdana"/>
                <a:sym typeface="Verdana"/>
              </a:rPr>
              <a:t>Canadian Incident Analysis Framework</a:t>
            </a:r>
            <a:endParaRPr sz="1400" b="0" i="0" u="none" strike="noStrike" cap="none">
              <a:solidFill>
                <a:srgbClr val="000000"/>
              </a:solidFill>
              <a:latin typeface="Arial"/>
              <a:ea typeface="Arial"/>
              <a:cs typeface="Arial"/>
              <a:sym typeface="Arial"/>
            </a:endParaRPr>
          </a:p>
        </p:txBody>
      </p:sp>
      <p:sp>
        <p:nvSpPr>
          <p:cNvPr id="216" name="Google Shape;21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a:t>2. Immediate Response</a:t>
            </a:r>
            <a:endParaRPr dirty="0"/>
          </a:p>
        </p:txBody>
      </p:sp>
      <p:sp>
        <p:nvSpPr>
          <p:cNvPr id="217" name="Google Shape;217;p17"/>
          <p:cNvSpPr/>
          <p:nvPr/>
        </p:nvSpPr>
        <p:spPr>
          <a:xfrm>
            <a:off x="9773057" y="4691302"/>
            <a:ext cx="523154" cy="556694"/>
          </a:xfrm>
          <a:prstGeom prst="star5">
            <a:avLst>
              <a:gd name="adj" fmla="val 19098"/>
              <a:gd name="hf" fmla="val 105146"/>
              <a:gd name="vf" fmla="val 110557"/>
            </a:avLst>
          </a:prstGeom>
          <a:solidFill>
            <a:srgbClr val="FF0000"/>
          </a:solidFill>
          <a:ln w="12700" cap="flat" cmpd="sng">
            <a:solidFill>
              <a:srgbClr val="0056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9" name="Google Shape;181;p13">
            <a:extLst>
              <a:ext uri="{FF2B5EF4-FFF2-40B4-BE49-F238E27FC236}">
                <a16:creationId xmlns:a16="http://schemas.microsoft.com/office/drawing/2014/main" id="{B6B6E64A-272F-5395-33A3-43200F2E7A59}"/>
              </a:ext>
            </a:extLst>
          </p:cNvPr>
          <p:cNvSpPr txBox="1"/>
          <p:nvPr/>
        </p:nvSpPr>
        <p:spPr>
          <a:xfrm>
            <a:off x="7176294" y="5874784"/>
            <a:ext cx="472583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chemeClr val="dk1"/>
                </a:solidFill>
                <a:latin typeface="Calibri"/>
                <a:ea typeface="Calibri"/>
                <a:cs typeface="Calibri"/>
                <a:sym typeface="Calibri"/>
              </a:rPr>
              <a:t>Canadian Incident Analysis Framework (Healthcare Can et al)</a:t>
            </a:r>
            <a:endParaRPr b="0" i="0" u="none" strike="noStrike" cap="none" dirty="0">
              <a:solidFill>
                <a:srgbClr val="000000"/>
              </a:solidFill>
              <a:latin typeface="Arial"/>
              <a:ea typeface="Arial"/>
              <a:cs typeface="Arial"/>
              <a:sym typeface="Arial"/>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19"/>
          <p:cNvPicPr preferRelativeResize="0"/>
          <p:nvPr/>
        </p:nvPicPr>
        <p:blipFill rotWithShape="1">
          <a:blip r:embed="rId3">
            <a:alphaModFix/>
          </a:blip>
          <a:srcRect/>
          <a:stretch/>
        </p:blipFill>
        <p:spPr>
          <a:xfrm>
            <a:off x="6407160" y="1386700"/>
            <a:ext cx="5614156" cy="4488084"/>
          </a:xfrm>
          <a:prstGeom prst="rect">
            <a:avLst/>
          </a:prstGeom>
          <a:noFill/>
          <a:ln>
            <a:noFill/>
          </a:ln>
        </p:spPr>
      </p:pic>
      <p:sp>
        <p:nvSpPr>
          <p:cNvPr id="225" name="Google Shape;225;p19"/>
          <p:cNvSpPr/>
          <p:nvPr/>
        </p:nvSpPr>
        <p:spPr>
          <a:xfrm>
            <a:off x="9766311" y="4672430"/>
            <a:ext cx="523154" cy="556694"/>
          </a:xfrm>
          <a:prstGeom prst="star5">
            <a:avLst>
              <a:gd name="adj" fmla="val 19098"/>
              <a:gd name="hf" fmla="val 105146"/>
              <a:gd name="vf" fmla="val 110557"/>
            </a:avLst>
          </a:prstGeom>
          <a:solidFill>
            <a:srgbClr val="FF0000"/>
          </a:solidFill>
          <a:ln w="12700" cap="flat" cmpd="sng">
            <a:solidFill>
              <a:srgbClr val="0056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26" name="Google Shape;22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a:t>2. Immediate Response: Report Incident</a:t>
            </a:r>
            <a:endParaRPr dirty="0"/>
          </a:p>
        </p:txBody>
      </p:sp>
      <p:sp>
        <p:nvSpPr>
          <p:cNvPr id="227" name="Google Shape;227;p19"/>
          <p:cNvSpPr txBox="1">
            <a:spLocks noGrp="1"/>
          </p:cNvSpPr>
          <p:nvPr>
            <p:ph type="body" idx="1"/>
          </p:nvPr>
        </p:nvSpPr>
        <p:spPr>
          <a:xfrm>
            <a:off x="838200" y="1825625"/>
            <a:ext cx="6192187"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600"/>
              </a:spcBef>
              <a:spcAft>
                <a:spcPts val="0"/>
              </a:spcAft>
              <a:buSzPts val="2800"/>
              <a:buChar char="•"/>
            </a:pPr>
            <a:r>
              <a:rPr lang="en-US" dirty="0"/>
              <a:t>RLS = Reporting and Learning System  </a:t>
            </a:r>
            <a:endParaRPr dirty="0"/>
          </a:p>
          <a:p>
            <a:pPr marL="228600" lvl="0" indent="-50800" algn="l" rtl="0">
              <a:lnSpc>
                <a:spcPct val="90000"/>
              </a:lnSpc>
              <a:spcBef>
                <a:spcPts val="1600"/>
              </a:spcBef>
              <a:spcAft>
                <a:spcPts val="0"/>
              </a:spcAft>
              <a:buSzPts val="2800"/>
              <a:buNone/>
            </a:pPr>
            <a:endParaRPr dirty="0"/>
          </a:p>
          <a:p>
            <a:pPr marL="228600" lvl="0" indent="-228600" algn="l" rtl="0">
              <a:lnSpc>
                <a:spcPct val="90000"/>
              </a:lnSpc>
              <a:spcBef>
                <a:spcPts val="1600"/>
              </a:spcBef>
              <a:spcAft>
                <a:spcPts val="0"/>
              </a:spcAft>
              <a:buSzPts val="2800"/>
              <a:buChar char="•"/>
            </a:pPr>
            <a:r>
              <a:rPr lang="en-US" dirty="0"/>
              <a:t>The reporting of the incident </a:t>
            </a:r>
            <a:r>
              <a:rPr lang="en-US" i="1" dirty="0"/>
              <a:t>triggers</a:t>
            </a:r>
            <a:r>
              <a:rPr lang="en-US" dirty="0"/>
              <a:t> this incident analysis process</a:t>
            </a:r>
            <a:endParaRPr dirty="0"/>
          </a:p>
        </p:txBody>
      </p:sp>
      <p:sp>
        <p:nvSpPr>
          <p:cNvPr id="228" name="Google Shape;228;p19"/>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t>17</a:t>
            </a:fld>
            <a:endParaRPr/>
          </a:p>
        </p:txBody>
      </p:sp>
      <p:sp>
        <p:nvSpPr>
          <p:cNvPr id="10" name="Google Shape;181;p13">
            <a:extLst>
              <a:ext uri="{FF2B5EF4-FFF2-40B4-BE49-F238E27FC236}">
                <a16:creationId xmlns:a16="http://schemas.microsoft.com/office/drawing/2014/main" id="{F2160F6C-33E1-75AE-5560-676E179647D8}"/>
              </a:ext>
            </a:extLst>
          </p:cNvPr>
          <p:cNvSpPr txBox="1"/>
          <p:nvPr/>
        </p:nvSpPr>
        <p:spPr>
          <a:xfrm>
            <a:off x="7176294" y="5874784"/>
            <a:ext cx="472583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chemeClr val="dk1"/>
                </a:solidFill>
                <a:latin typeface="Calibri"/>
                <a:ea typeface="Calibri"/>
                <a:cs typeface="Calibri"/>
                <a:sym typeface="Calibri"/>
              </a:rPr>
              <a:t>Canadian Incident Analysis Framework (Healthcare Can et al)</a:t>
            </a:r>
            <a:endParaRPr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20"/>
          <p:cNvPicPr preferRelativeResize="0"/>
          <p:nvPr/>
        </p:nvPicPr>
        <p:blipFill rotWithShape="1">
          <a:blip r:embed="rId3">
            <a:alphaModFix/>
          </a:blip>
          <a:srcRect/>
          <a:stretch/>
        </p:blipFill>
        <p:spPr>
          <a:xfrm>
            <a:off x="6407160" y="1386700"/>
            <a:ext cx="5614156" cy="4488084"/>
          </a:xfrm>
          <a:prstGeom prst="rect">
            <a:avLst/>
          </a:prstGeom>
          <a:noFill/>
          <a:ln>
            <a:noFill/>
          </a:ln>
        </p:spPr>
      </p:pic>
      <p:sp>
        <p:nvSpPr>
          <p:cNvPr id="237" name="Google Shape;23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a:t>3. Prepare for Analysis</a:t>
            </a:r>
            <a:endParaRPr b="1" dirty="0">
              <a:latin typeface="Verdana"/>
              <a:ea typeface="Verdana"/>
              <a:cs typeface="Verdana"/>
              <a:sym typeface="Verdana"/>
            </a:endParaRPr>
          </a:p>
        </p:txBody>
      </p:sp>
      <p:sp>
        <p:nvSpPr>
          <p:cNvPr id="238" name="Google Shape;238;p20"/>
          <p:cNvSpPr txBox="1">
            <a:spLocks noGrp="1"/>
          </p:cNvSpPr>
          <p:nvPr>
            <p:ph type="body" idx="1"/>
          </p:nvPr>
        </p:nvSpPr>
        <p:spPr>
          <a:xfrm>
            <a:off x="838200" y="1825625"/>
            <a:ext cx="5937354"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a:t>Identify analysis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team</a:t>
            </a:r>
            <a:endParaRPr/>
          </a:p>
          <a:p>
            <a:pPr marL="685800" lvl="1" indent="-228600" algn="l" rtl="0">
              <a:lnSpc>
                <a:spcPct val="90000"/>
              </a:lnSpc>
              <a:spcBef>
                <a:spcPts val="1100"/>
              </a:spcBef>
              <a:spcAft>
                <a:spcPts val="0"/>
              </a:spcAft>
              <a:buSzPts val="2400"/>
              <a:buChar char="•"/>
            </a:pPr>
            <a:r>
              <a:rPr lang="en-US"/>
              <a:t>Systems analysis process (facilitator)</a:t>
            </a:r>
            <a:endParaRPr/>
          </a:p>
          <a:p>
            <a:pPr marL="685800" lvl="1" indent="-228600" algn="l" rtl="0">
              <a:lnSpc>
                <a:spcPct val="90000"/>
              </a:lnSpc>
              <a:spcBef>
                <a:spcPts val="1100"/>
              </a:spcBef>
              <a:spcAft>
                <a:spcPts val="0"/>
              </a:spcAft>
              <a:buSzPts val="2400"/>
              <a:buChar char="•"/>
            </a:pPr>
            <a:r>
              <a:rPr lang="en-US"/>
              <a:t>Health administration and operational leaders  (Leader)</a:t>
            </a:r>
            <a:endParaRPr/>
          </a:p>
          <a:p>
            <a:pPr marL="685800" lvl="1" indent="-228600" algn="l" rtl="0">
              <a:lnSpc>
                <a:spcPct val="90000"/>
              </a:lnSpc>
              <a:spcBef>
                <a:spcPts val="1100"/>
              </a:spcBef>
              <a:spcAft>
                <a:spcPts val="0"/>
              </a:spcAft>
              <a:buSzPts val="2400"/>
              <a:buChar char="•"/>
            </a:pPr>
            <a:r>
              <a:rPr lang="en-US"/>
              <a:t>Content/Subject area of the analysis</a:t>
            </a:r>
            <a:endParaRPr/>
          </a:p>
          <a:p>
            <a:pPr marL="228600" lvl="0" indent="-50800" algn="l" rtl="0">
              <a:lnSpc>
                <a:spcPct val="90000"/>
              </a:lnSpc>
              <a:spcBef>
                <a:spcPts val="1600"/>
              </a:spcBef>
              <a:spcAft>
                <a:spcPts val="0"/>
              </a:spcAft>
              <a:buSzPts val="2800"/>
              <a:buNone/>
            </a:pPr>
            <a:endParaRPr/>
          </a:p>
          <a:p>
            <a:pPr marL="228600" lvl="0" indent="-228600" algn="l" rtl="0">
              <a:lnSpc>
                <a:spcPct val="90000"/>
              </a:lnSpc>
              <a:spcBef>
                <a:spcPts val="1600"/>
              </a:spcBef>
              <a:spcAft>
                <a:spcPts val="0"/>
              </a:spcAft>
              <a:buSzPts val="2800"/>
              <a:buChar char="•"/>
            </a:pPr>
            <a:r>
              <a:rPr lang="en-US"/>
              <a:t>Preliminary investigation, which includes conducting interviews</a:t>
            </a:r>
            <a:endParaRPr/>
          </a:p>
          <a:p>
            <a:pPr marL="228600" lvl="0" indent="-50800" algn="l" rtl="0">
              <a:lnSpc>
                <a:spcPct val="90000"/>
              </a:lnSpc>
              <a:spcBef>
                <a:spcPts val="1600"/>
              </a:spcBef>
              <a:spcAft>
                <a:spcPts val="0"/>
              </a:spcAft>
              <a:buSzPts val="2800"/>
              <a:buNone/>
            </a:pPr>
            <a:endParaRPr/>
          </a:p>
        </p:txBody>
      </p:sp>
      <p:sp>
        <p:nvSpPr>
          <p:cNvPr id="239" name="Google Shape;239;p20"/>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t>18</a:t>
            </a:fld>
            <a:endParaRPr/>
          </a:p>
        </p:txBody>
      </p:sp>
      <p:sp>
        <p:nvSpPr>
          <p:cNvPr id="241" name="Google Shape;241;p20"/>
          <p:cNvSpPr/>
          <p:nvPr/>
        </p:nvSpPr>
        <p:spPr>
          <a:xfrm>
            <a:off x="8485100" y="4849277"/>
            <a:ext cx="523154" cy="556694"/>
          </a:xfrm>
          <a:prstGeom prst="star5">
            <a:avLst>
              <a:gd name="adj" fmla="val 19098"/>
              <a:gd name="hf" fmla="val 105146"/>
              <a:gd name="vf" fmla="val 110557"/>
            </a:avLst>
          </a:prstGeom>
          <a:solidFill>
            <a:srgbClr val="FF0000"/>
          </a:solidFill>
          <a:ln w="12700" cap="flat" cmpd="sng">
            <a:solidFill>
              <a:srgbClr val="0056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9" name="Google Shape;181;p13">
            <a:extLst>
              <a:ext uri="{FF2B5EF4-FFF2-40B4-BE49-F238E27FC236}">
                <a16:creationId xmlns:a16="http://schemas.microsoft.com/office/drawing/2014/main" id="{1C458646-69E3-3846-66F0-D52D75E9A87F}"/>
              </a:ext>
            </a:extLst>
          </p:cNvPr>
          <p:cNvSpPr txBox="1"/>
          <p:nvPr/>
        </p:nvSpPr>
        <p:spPr>
          <a:xfrm>
            <a:off x="7176294" y="5874784"/>
            <a:ext cx="472583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chemeClr val="dk1"/>
                </a:solidFill>
                <a:latin typeface="Calibri"/>
                <a:ea typeface="Calibri"/>
                <a:cs typeface="Calibri"/>
                <a:sym typeface="Calibri"/>
              </a:rPr>
              <a:t>Canadian Incident Analysis Framework (Healthcare Can et al)</a:t>
            </a:r>
            <a:endParaRPr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a:t>3. Prepare for Analysis: Initial Evaluation</a:t>
            </a:r>
            <a:endParaRPr b="1" dirty="0">
              <a:latin typeface="Verdana"/>
              <a:ea typeface="Verdana"/>
              <a:cs typeface="Verdana"/>
              <a:sym typeface="Verdana"/>
            </a:endParaRPr>
          </a:p>
        </p:txBody>
      </p:sp>
      <p:sp>
        <p:nvSpPr>
          <p:cNvPr id="238" name="Google Shape;238;p2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b="1" dirty="0"/>
              <a:t>Purpose: </a:t>
            </a:r>
            <a:r>
              <a:rPr lang="en-US" dirty="0"/>
              <a:t>To clarify the facts and determine if further review or investigation is required to learn from the event and make improvements.</a:t>
            </a:r>
          </a:p>
          <a:p>
            <a:pPr marL="228600" lvl="0" indent="-228600" algn="l" rtl="0">
              <a:lnSpc>
                <a:spcPct val="90000"/>
              </a:lnSpc>
              <a:spcBef>
                <a:spcPts val="0"/>
              </a:spcBef>
              <a:spcAft>
                <a:spcPts val="0"/>
              </a:spcAft>
              <a:buSzPts val="2800"/>
              <a:buChar char="•"/>
            </a:pPr>
            <a:endParaRPr lang="en-US" dirty="0"/>
          </a:p>
          <a:p>
            <a:pPr marL="228600" lvl="0" indent="-228600" algn="l" rtl="0">
              <a:lnSpc>
                <a:spcPct val="90000"/>
              </a:lnSpc>
              <a:spcBef>
                <a:spcPts val="0"/>
              </a:spcBef>
              <a:spcAft>
                <a:spcPts val="0"/>
              </a:spcAft>
              <a:buSzPts val="2800"/>
              <a:buChar char="•"/>
            </a:pPr>
            <a:r>
              <a:rPr lang="en-US" dirty="0"/>
              <a:t>This step will identify:</a:t>
            </a:r>
          </a:p>
          <a:p>
            <a:pPr marL="685800" lvl="1" indent="-228600">
              <a:spcBef>
                <a:spcPts val="0"/>
              </a:spcBef>
              <a:buSzPts val="2800"/>
            </a:pPr>
            <a:r>
              <a:rPr lang="en-US" dirty="0"/>
              <a:t>Harm</a:t>
            </a:r>
          </a:p>
          <a:p>
            <a:pPr marL="685800" lvl="1" indent="-228600">
              <a:spcBef>
                <a:spcPts val="0"/>
              </a:spcBef>
              <a:buSzPts val="2800"/>
            </a:pPr>
            <a:r>
              <a:rPr lang="en-US" dirty="0"/>
              <a:t>Sequence of events</a:t>
            </a:r>
          </a:p>
          <a:p>
            <a:pPr marL="685800" lvl="1" indent="-228600">
              <a:spcBef>
                <a:spcPts val="0"/>
              </a:spcBef>
              <a:buSzPts val="2800"/>
            </a:pPr>
            <a:r>
              <a:rPr lang="en-US" dirty="0"/>
              <a:t>System issues</a:t>
            </a:r>
            <a:endParaRPr dirty="0"/>
          </a:p>
        </p:txBody>
      </p:sp>
      <p:sp>
        <p:nvSpPr>
          <p:cNvPr id="239" name="Google Shape;239;p20"/>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t>19</a:t>
            </a:fld>
            <a:endParaRPr/>
          </a:p>
        </p:txBody>
      </p:sp>
    </p:spTree>
    <p:extLst>
      <p:ext uri="{BB962C8B-B14F-4D97-AF65-F5344CB8AC3E}">
        <p14:creationId xmlns:p14="http://schemas.microsoft.com/office/powerpoint/2010/main" val="1443370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ctrTitle"/>
          </p:nvPr>
        </p:nvSpPr>
        <p:spPr>
          <a:xfrm>
            <a:off x="1501531" y="1029837"/>
            <a:ext cx="9110322" cy="158934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3"/>
              </a:buClr>
              <a:buSzPts val="5400"/>
              <a:buFont typeface="Calibri"/>
              <a:buNone/>
            </a:pPr>
            <a:r>
              <a:rPr lang="en-US"/>
              <a:t>Analyze patient safety incidents</a:t>
            </a:r>
            <a:endParaRPr/>
          </a:p>
        </p:txBody>
      </p:sp>
      <p:sp>
        <p:nvSpPr>
          <p:cNvPr id="102" name="Google Shape;102;p2"/>
          <p:cNvSpPr txBox="1">
            <a:spLocks noGrp="1"/>
          </p:cNvSpPr>
          <p:nvPr>
            <p:ph type="subTitle" idx="1"/>
          </p:nvPr>
        </p:nvSpPr>
        <p:spPr>
          <a:xfrm>
            <a:off x="1501531" y="2641428"/>
            <a:ext cx="8648700" cy="10142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to enhance systems of care</a:t>
            </a:r>
            <a:endParaRPr/>
          </a:p>
        </p:txBody>
      </p:sp>
      <p:sp>
        <p:nvSpPr>
          <p:cNvPr id="103" name="Google Shape;103;p2"/>
          <p:cNvSpPr txBox="1"/>
          <p:nvPr/>
        </p:nvSpPr>
        <p:spPr>
          <a:xfrm>
            <a:off x="603890" y="4628531"/>
            <a:ext cx="4136700" cy="130410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Created by:</a:t>
            </a:r>
            <a:endParaRPr sz="1400" b="0" i="0" u="none" strike="noStrike" cap="none">
              <a:solidFill>
                <a:srgbClr val="000000"/>
              </a:solidFill>
              <a:latin typeface="Arial"/>
              <a:ea typeface="Arial"/>
              <a:cs typeface="Arial"/>
              <a:sym typeface="Arial"/>
            </a:endParaRPr>
          </a:p>
          <a:p>
            <a:pPr marL="0" marR="0" lvl="0" indent="0" algn="l" rtl="0">
              <a:lnSpc>
                <a:spcPct val="70000"/>
              </a:lnSpc>
              <a:spcBef>
                <a:spcPts val="100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Open Sans"/>
                <a:ea typeface="Open Sans"/>
                <a:cs typeface="Open Sans"/>
                <a:sym typeface="Open Sans"/>
              </a:rPr>
              <a:t>Selena Au </a:t>
            </a:r>
            <a:r>
              <a:rPr lang="en-US" sz="1600">
                <a:solidFill>
                  <a:schemeClr val="dk1"/>
                </a:solidFill>
                <a:latin typeface="Open Sans"/>
                <a:ea typeface="Open Sans"/>
                <a:cs typeface="Open Sans"/>
                <a:sym typeface="Open Sans"/>
              </a:rPr>
              <a:t>MD MSc FRCPC</a:t>
            </a:r>
            <a:r>
              <a:rPr lang="en-US" sz="1600" b="0" i="0" u="none" strike="noStrike" cap="none">
                <a:solidFill>
                  <a:schemeClr val="dk1"/>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Open Sans"/>
                <a:ea typeface="Open Sans"/>
                <a:cs typeface="Open Sans"/>
                <a:sym typeface="Open Sans"/>
              </a:rPr>
              <a:t>April Kam MD MSc</a:t>
            </a:r>
            <a:r>
              <a:rPr lang="en-US" sz="1600">
                <a:solidFill>
                  <a:schemeClr val="dk1"/>
                </a:solidFill>
                <a:latin typeface="Open Sans"/>
                <a:ea typeface="Open Sans"/>
                <a:cs typeface="Open Sans"/>
                <a:sym typeface="Open Sans"/>
              </a:rPr>
              <a:t>PH FRCPC</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Open Sans"/>
                <a:ea typeface="Open Sans"/>
                <a:cs typeface="Open Sans"/>
                <a:sym typeface="Open Sans"/>
              </a:rPr>
              <a:t>Tamizan Kherani </a:t>
            </a:r>
            <a:r>
              <a:rPr lang="en-US" sz="1600">
                <a:solidFill>
                  <a:schemeClr val="dk1"/>
                </a:solidFill>
                <a:latin typeface="Open Sans"/>
                <a:ea typeface="Open Sans"/>
                <a:cs typeface="Open Sans"/>
                <a:sym typeface="Open Sans"/>
              </a:rPr>
              <a:t>MD FRCPC MSc</a:t>
            </a:r>
            <a:endParaRPr sz="1600" b="0" i="0" u="none" strike="noStrike" cap="none">
              <a:solidFill>
                <a:schemeClr val="dk1"/>
              </a:solidFill>
              <a:latin typeface="Open Sans"/>
              <a:ea typeface="Open Sans"/>
              <a:cs typeface="Open Sans"/>
              <a:sym typeface="Open Sans"/>
            </a:endParaRPr>
          </a:p>
        </p:txBody>
      </p:sp>
      <p:sp>
        <p:nvSpPr>
          <p:cNvPr id="104" name="Google Shape;104;p2"/>
          <p:cNvSpPr txBox="1"/>
          <p:nvPr/>
        </p:nvSpPr>
        <p:spPr>
          <a:xfrm>
            <a:off x="5534523" y="4628531"/>
            <a:ext cx="4136553" cy="1176412"/>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Presented by: </a:t>
            </a:r>
            <a:endParaRPr sz="1400" b="0" i="0" u="none" strike="noStrike" cap="none">
              <a:solidFill>
                <a:srgbClr val="000000"/>
              </a:solidFill>
              <a:latin typeface="Arial"/>
              <a:ea typeface="Arial"/>
              <a:cs typeface="Arial"/>
              <a:sym typeface="Arial"/>
            </a:endParaRPr>
          </a:p>
          <a:p>
            <a:pPr marL="285750" marR="0" lvl="0" indent="-285750" algn="l" rtl="0">
              <a:lnSpc>
                <a:spcPct val="70000"/>
              </a:lnSpc>
              <a:spcBef>
                <a:spcPts val="1000"/>
              </a:spcBef>
              <a:spcAft>
                <a:spcPts val="0"/>
              </a:spcAft>
              <a:buClr>
                <a:schemeClr val="dk1"/>
              </a:buClr>
              <a:buSzPts val="1632"/>
              <a:buFont typeface="Arial"/>
              <a:buChar char="•"/>
            </a:pPr>
            <a:r>
              <a:rPr lang="en-US" sz="1600" b="0" i="0" u="none" strike="noStrike" cap="none">
                <a:solidFill>
                  <a:schemeClr val="dk1"/>
                </a:solidFill>
                <a:latin typeface="Open Sans"/>
                <a:ea typeface="Open Sans"/>
                <a:cs typeface="Open Sans"/>
                <a:sym typeface="Open Sans"/>
              </a:rPr>
              <a:t>Insert presenter name(s)</a:t>
            </a:r>
            <a:endParaRPr sz="1400" b="0" i="0" u="none" strike="noStrike" cap="none">
              <a:solidFill>
                <a:srgbClr val="000000"/>
              </a:solidFill>
              <a:latin typeface="Arial"/>
              <a:ea typeface="Arial"/>
              <a:cs typeface="Arial"/>
              <a:sym typeface="Arial"/>
            </a:endParaRPr>
          </a:p>
          <a:p>
            <a:pPr marL="285750" marR="0" lvl="0" indent="-182118" algn="l" rtl="0">
              <a:lnSpc>
                <a:spcPct val="70000"/>
              </a:lnSpc>
              <a:spcBef>
                <a:spcPts val="1000"/>
              </a:spcBef>
              <a:spcAft>
                <a:spcPts val="0"/>
              </a:spcAft>
              <a:buClr>
                <a:schemeClr val="dk1"/>
              </a:buClr>
              <a:buSzPts val="1632"/>
              <a:buFont typeface="Arial"/>
              <a:buNone/>
            </a:pPr>
            <a:endParaRPr sz="1600" b="1" i="0" u="none" strike="noStrike" cap="none">
              <a:solidFill>
                <a:schemeClr val="dk1"/>
              </a:solidFill>
              <a:latin typeface="Open Sans"/>
              <a:ea typeface="Open Sans"/>
              <a:cs typeface="Open Sans"/>
              <a:sym typeface="Open Sans"/>
            </a:endParaRPr>
          </a:p>
          <a:p>
            <a:pPr marL="285750" marR="0" lvl="0" indent="-182118" algn="l" rtl="0">
              <a:lnSpc>
                <a:spcPct val="70000"/>
              </a:lnSpc>
              <a:spcBef>
                <a:spcPts val="1000"/>
              </a:spcBef>
              <a:spcAft>
                <a:spcPts val="0"/>
              </a:spcAft>
              <a:buClr>
                <a:schemeClr val="dk1"/>
              </a:buClr>
              <a:buSzPts val="1632"/>
              <a:buFont typeface="Arial"/>
              <a:buNone/>
            </a:pPr>
            <a:endParaRPr sz="1600" b="0" i="0" u="none" strike="noStrike" cap="none">
              <a:solidFill>
                <a:schemeClr val="dk1"/>
              </a:solidFill>
              <a:latin typeface="Open Sans"/>
              <a:ea typeface="Open Sans"/>
              <a:cs typeface="Open Sans"/>
              <a:sym typeface="Open Sans"/>
            </a:endParaRPr>
          </a:p>
        </p:txBody>
      </p:sp>
      <p:sp>
        <p:nvSpPr>
          <p:cNvPr id="105" name="Google Shape;105;p2"/>
          <p:cNvSpPr txBox="1"/>
          <p:nvPr/>
        </p:nvSpPr>
        <p:spPr>
          <a:xfrm>
            <a:off x="603889" y="6160060"/>
            <a:ext cx="4954699" cy="274627"/>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Clr>
                <a:srgbClr val="000000"/>
              </a:buClr>
              <a:buSzPts val="1600"/>
              <a:buFont typeface="Arial"/>
              <a:buNone/>
            </a:pPr>
            <a:r>
              <a:rPr lang="en-US" sz="1600" b="0" i="1" u="none" strike="noStrike" cap="none">
                <a:solidFill>
                  <a:schemeClr val="dk1"/>
                </a:solidFill>
                <a:latin typeface="Open Sans"/>
                <a:ea typeface="Open Sans"/>
                <a:cs typeface="Open Sans"/>
                <a:sym typeface="Open Sans"/>
              </a:rPr>
              <a:t>For the Royal College CanMEDS Leader Role Tool Kit</a:t>
            </a:r>
            <a:endParaRPr sz="16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a:t>3. Prepare for Analysis: Initial Evaluation</a:t>
            </a:r>
            <a:endParaRPr b="1" dirty="0">
              <a:latin typeface="Verdana"/>
              <a:ea typeface="Verdana"/>
              <a:cs typeface="Verdana"/>
              <a:sym typeface="Verdana"/>
            </a:endParaRPr>
          </a:p>
        </p:txBody>
      </p:sp>
      <p:sp>
        <p:nvSpPr>
          <p:cNvPr id="238" name="Google Shape;238;p2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dirty="0"/>
              <a:t>Sources of information:</a:t>
            </a:r>
          </a:p>
          <a:p>
            <a:pPr lvl="1" indent="-457200">
              <a:spcBef>
                <a:spcPts val="1500"/>
              </a:spcBef>
              <a:buSzPts val="3500"/>
            </a:pPr>
            <a:r>
              <a:rPr lang="en-US" b="0" i="0" u="none" strike="noStrike" cap="none" dirty="0">
                <a:solidFill>
                  <a:schemeClr val="dk1"/>
                </a:solidFill>
                <a:latin typeface="Calibri"/>
                <a:ea typeface="Calibri"/>
                <a:cs typeface="Calibri"/>
                <a:sym typeface="Calibri"/>
              </a:rPr>
              <a:t>Patient </a:t>
            </a:r>
            <a:endParaRPr lang="en-US" dirty="0"/>
          </a:p>
          <a:p>
            <a:pPr lvl="1" indent="-457200">
              <a:spcBef>
                <a:spcPts val="1500"/>
              </a:spcBef>
              <a:buSzPts val="3500"/>
            </a:pPr>
            <a:r>
              <a:rPr lang="en-US" b="0" i="0" u="none" strike="noStrike" cap="none" dirty="0">
                <a:solidFill>
                  <a:schemeClr val="dk1"/>
                </a:solidFill>
                <a:latin typeface="Calibri"/>
                <a:ea typeface="Calibri"/>
                <a:cs typeface="Calibri"/>
                <a:sym typeface="Calibri"/>
              </a:rPr>
              <a:t>Personnel</a:t>
            </a:r>
            <a:endParaRPr lang="en-US" dirty="0"/>
          </a:p>
          <a:p>
            <a:pPr lvl="1" indent="-457200">
              <a:spcBef>
                <a:spcPts val="1500"/>
              </a:spcBef>
              <a:buSzPts val="3500"/>
            </a:pPr>
            <a:r>
              <a:rPr lang="en-US" b="0" i="0" u="none" strike="noStrike" cap="none" dirty="0">
                <a:solidFill>
                  <a:schemeClr val="dk1"/>
                </a:solidFill>
                <a:latin typeface="Calibri"/>
                <a:ea typeface="Calibri"/>
                <a:cs typeface="Calibri"/>
                <a:sym typeface="Calibri"/>
              </a:rPr>
              <a:t>Environment</a:t>
            </a:r>
            <a:endParaRPr lang="en-US" dirty="0"/>
          </a:p>
          <a:p>
            <a:pPr lvl="1" indent="-457200">
              <a:spcBef>
                <a:spcPts val="1500"/>
              </a:spcBef>
              <a:buSzPts val="3500"/>
            </a:pPr>
            <a:r>
              <a:rPr lang="en-US" b="0" i="0" u="none" strike="noStrike" cap="none" dirty="0">
                <a:solidFill>
                  <a:schemeClr val="dk1"/>
                </a:solidFill>
                <a:latin typeface="Calibri"/>
                <a:ea typeface="Calibri"/>
                <a:cs typeface="Calibri"/>
                <a:sym typeface="Calibri"/>
              </a:rPr>
              <a:t>Organization</a:t>
            </a:r>
            <a:endParaRPr lang="en-US" dirty="0"/>
          </a:p>
          <a:p>
            <a:pPr lvl="1" indent="-457200">
              <a:spcBef>
                <a:spcPts val="1500"/>
              </a:spcBef>
              <a:buSzPts val="3500"/>
            </a:pPr>
            <a:r>
              <a:rPr lang="en-US" b="0" i="0" u="none" strike="noStrike" cap="none" dirty="0">
                <a:solidFill>
                  <a:schemeClr val="dk1"/>
                </a:solidFill>
                <a:latin typeface="Calibri"/>
                <a:ea typeface="Calibri"/>
                <a:cs typeface="Calibri"/>
                <a:sym typeface="Calibri"/>
              </a:rPr>
              <a:t>Regulatory agencies</a:t>
            </a:r>
            <a:endParaRPr lang="en-US" dirty="0"/>
          </a:p>
        </p:txBody>
      </p:sp>
      <p:sp>
        <p:nvSpPr>
          <p:cNvPr id="239" name="Google Shape;239;p20"/>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t>20</a:t>
            </a:fld>
            <a:endParaRPr/>
          </a:p>
        </p:txBody>
      </p:sp>
      <p:sp>
        <p:nvSpPr>
          <p:cNvPr id="6" name="Google Shape;251;p22">
            <a:extLst>
              <a:ext uri="{FF2B5EF4-FFF2-40B4-BE49-F238E27FC236}">
                <a16:creationId xmlns:a16="http://schemas.microsoft.com/office/drawing/2014/main" id="{D5C87246-8FFA-1043-C891-15AAAAC8C9FE}"/>
              </a:ext>
            </a:extLst>
          </p:cNvPr>
          <p:cNvSpPr txBox="1"/>
          <p:nvPr/>
        </p:nvSpPr>
        <p:spPr>
          <a:xfrm>
            <a:off x="1135950" y="5923013"/>
            <a:ext cx="99201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dirty="0">
                <a:solidFill>
                  <a:schemeClr val="dk1"/>
                </a:solidFill>
                <a:latin typeface="Calibri"/>
                <a:ea typeface="Calibri"/>
                <a:cs typeface="Calibri"/>
                <a:sym typeface="Calibri"/>
              </a:rPr>
              <a:t>Source: Health Quality Council of Alberta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350" b="0" i="0" u="none" strike="noStrike" cap="none" dirty="0">
                <a:solidFill>
                  <a:schemeClr val="dk1"/>
                </a:solidFill>
                <a:latin typeface="Calibri"/>
                <a:ea typeface="Calibri"/>
                <a:cs typeface="Calibri"/>
                <a:sym typeface="Calibri"/>
              </a:rPr>
              <a:t>Systematic Systems Analysis: A practical Approach to Patient Safety Reviews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50961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a:t>Back to our CHF Patient Case: Concerns</a:t>
            </a:r>
            <a:endParaRPr/>
          </a:p>
        </p:txBody>
      </p:sp>
      <p:graphicFrame>
        <p:nvGraphicFramePr>
          <p:cNvPr id="259" name="Google Shape;259;p24"/>
          <p:cNvGraphicFramePr/>
          <p:nvPr>
            <p:extLst>
              <p:ext uri="{D42A27DB-BD31-4B8C-83A1-F6EECF244321}">
                <p14:modId xmlns:p14="http://schemas.microsoft.com/office/powerpoint/2010/main" val="317015599"/>
              </p:ext>
            </p:extLst>
          </p:nvPr>
        </p:nvGraphicFramePr>
        <p:xfrm>
          <a:off x="838200" y="1825625"/>
          <a:ext cx="10515600" cy="3895395"/>
        </p:xfrm>
        <a:graphic>
          <a:graphicData uri="http://schemas.openxmlformats.org/drawingml/2006/table">
            <a:tbl>
              <a:tblPr firstRow="1" bandRow="1">
                <a:noFill/>
                <a:tableStyleId>{85912D3D-E501-4D7E-8802-5846FEDEFC74}</a:tableStyleId>
              </a:tblPr>
              <a:tblGrid>
                <a:gridCol w="2713900">
                  <a:extLst>
                    <a:ext uri="{9D8B030D-6E8A-4147-A177-3AD203B41FA5}">
                      <a16:colId xmlns:a16="http://schemas.microsoft.com/office/drawing/2014/main" val="20000"/>
                    </a:ext>
                  </a:extLst>
                </a:gridCol>
                <a:gridCol w="7801700">
                  <a:extLst>
                    <a:ext uri="{9D8B030D-6E8A-4147-A177-3AD203B41FA5}">
                      <a16:colId xmlns:a16="http://schemas.microsoft.com/office/drawing/2014/main" val="20001"/>
                    </a:ext>
                  </a:extLst>
                </a:gridCol>
              </a:tblGrid>
              <a:tr h="4301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Team Member</a:t>
                      </a:r>
                      <a:endParaRPr sz="14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Thoughts/Reflections</a:t>
                      </a:r>
                      <a:endParaRPr sz="1400" u="none" strike="noStrike" cap="none"/>
                    </a:p>
                  </a:txBody>
                  <a:tcPr marL="91450" marR="91450" marT="34300" marB="34300"/>
                </a:tc>
                <a:extLst>
                  <a:ext uri="{0D108BD9-81ED-4DB2-BD59-A6C34878D82A}">
                    <a16:rowId xmlns:a16="http://schemas.microsoft.com/office/drawing/2014/main" val="10000"/>
                  </a:ext>
                </a:extLst>
              </a:tr>
              <a:tr h="7424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GIM Resident</a:t>
                      </a:r>
                      <a:endParaRPr sz="14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COVID patient movement requirements make it harder to follow patients. </a:t>
                      </a:r>
                      <a:endParaRPr sz="2400" u="none" strike="noStrike" cap="none"/>
                    </a:p>
                  </a:txBody>
                  <a:tcPr marL="91450" marR="91450" marT="34300" marB="34300"/>
                </a:tc>
                <a:extLst>
                  <a:ext uri="{0D108BD9-81ED-4DB2-BD59-A6C34878D82A}">
                    <a16:rowId xmlns:a16="http://schemas.microsoft.com/office/drawing/2014/main" val="10001"/>
                  </a:ext>
                </a:extLst>
              </a:tr>
              <a:tr h="4301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Inpatient Ward Manager</a:t>
                      </a:r>
                      <a:endParaRPr sz="14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All team members working in silos.</a:t>
                      </a:r>
                      <a:endParaRPr sz="1400" u="none" strike="noStrike" cap="none" dirty="0"/>
                    </a:p>
                  </a:txBody>
                  <a:tcPr marL="91450" marR="91450" marT="34300" marB="34300"/>
                </a:tc>
                <a:extLst>
                  <a:ext uri="{0D108BD9-81ED-4DB2-BD59-A6C34878D82A}">
                    <a16:rowId xmlns:a16="http://schemas.microsoft.com/office/drawing/2014/main" val="10002"/>
                  </a:ext>
                </a:extLst>
              </a:tr>
              <a:tr h="7424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ER Nurse</a:t>
                      </a:r>
                      <a:endParaRPr sz="14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With all that was going on, I did not remember to do the COVID swab.</a:t>
                      </a:r>
                      <a:endParaRPr sz="1400" u="none" strike="noStrike" cap="none"/>
                    </a:p>
                  </a:txBody>
                  <a:tcPr marL="91450" marR="91450" marT="34300" marB="34300"/>
                </a:tc>
                <a:extLst>
                  <a:ext uri="{0D108BD9-81ED-4DB2-BD59-A6C34878D82A}">
                    <a16:rowId xmlns:a16="http://schemas.microsoft.com/office/drawing/2014/main" val="10003"/>
                  </a:ext>
                </a:extLst>
              </a:tr>
              <a:tr h="10606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Nursing student</a:t>
                      </a:r>
                      <a:endParaRPr sz="14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I didn’t know I need to tell someone my patient wasn’t taking his pills well if I was also documenting it. </a:t>
                      </a:r>
                      <a:endParaRPr sz="2400" u="none" strike="noStrike" cap="none" dirty="0"/>
                    </a:p>
                  </a:txBody>
                  <a:tcPr marL="91450" marR="91450" marT="34300" marB="34300"/>
                </a:tc>
                <a:extLst>
                  <a:ext uri="{0D108BD9-81ED-4DB2-BD59-A6C34878D82A}">
                    <a16:rowId xmlns:a16="http://schemas.microsoft.com/office/drawing/2014/main" val="10004"/>
                  </a:ext>
                </a:extLst>
              </a:tr>
            </a:tbl>
          </a:graphicData>
        </a:graphic>
      </p:graphicFrame>
      <p:sp>
        <p:nvSpPr>
          <p:cNvPr id="260" name="Google Shape;260;p24"/>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000"/>
                                        <p:tgtEl>
                                          <p:spTgt spid="2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9"/>
                                        </p:tgtEl>
                                        <p:attrNameLst>
                                          <p:attrName>style.visibility</p:attrName>
                                        </p:attrNameLst>
                                      </p:cBhvr>
                                      <p:to>
                                        <p:strVal val="visible"/>
                                      </p:to>
                                    </p:set>
                                    <p:animEffect transition="in" filter="fade">
                                      <p:cBhvr>
                                        <p:cTn id="12" dur="1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6"/>
          <p:cNvPicPr preferRelativeResize="0"/>
          <p:nvPr/>
        </p:nvPicPr>
        <p:blipFill rotWithShape="1">
          <a:blip r:embed="rId3">
            <a:alphaModFix/>
          </a:blip>
          <a:srcRect/>
          <a:stretch/>
        </p:blipFill>
        <p:spPr>
          <a:xfrm>
            <a:off x="6407160" y="1386700"/>
            <a:ext cx="5614156" cy="4488084"/>
          </a:xfrm>
          <a:prstGeom prst="rect">
            <a:avLst/>
          </a:prstGeom>
          <a:noFill/>
          <a:ln>
            <a:noFill/>
          </a:ln>
        </p:spPr>
      </p:pic>
      <p:sp>
        <p:nvSpPr>
          <p:cNvPr id="267" name="Google Shape;267;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a:t>4. Analysis Process</a:t>
            </a:r>
            <a:endParaRPr b="1" dirty="0">
              <a:latin typeface="Verdana"/>
              <a:ea typeface="Verdana"/>
              <a:cs typeface="Verdana"/>
              <a:sym typeface="Verdana"/>
            </a:endParaRPr>
          </a:p>
        </p:txBody>
      </p:sp>
      <p:sp>
        <p:nvSpPr>
          <p:cNvPr id="268" name="Google Shape;268;p26"/>
          <p:cNvSpPr txBox="1">
            <a:spLocks noGrp="1"/>
          </p:cNvSpPr>
          <p:nvPr>
            <p:ph type="body" idx="1"/>
          </p:nvPr>
        </p:nvSpPr>
        <p:spPr>
          <a:xfrm>
            <a:off x="838200" y="1825625"/>
            <a:ext cx="6087256"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b="1" dirty="0"/>
              <a:t>Purpose: </a:t>
            </a:r>
            <a:r>
              <a:rPr lang="en-US" dirty="0"/>
              <a:t>The ultimate goal of incident analysis is to take action to reduce the risk of recurrence and make care safer. </a:t>
            </a:r>
            <a:endParaRPr dirty="0"/>
          </a:p>
          <a:p>
            <a:pPr marL="228600" lvl="0" indent="-228600" algn="l" rtl="0">
              <a:lnSpc>
                <a:spcPct val="90000"/>
              </a:lnSpc>
              <a:spcBef>
                <a:spcPts val="1600"/>
              </a:spcBef>
              <a:spcAft>
                <a:spcPts val="0"/>
              </a:spcAft>
              <a:buSzPts val="2800"/>
              <a:buChar char="•"/>
            </a:pPr>
            <a:r>
              <a:rPr lang="en-US" dirty="0"/>
              <a:t>Analysis Process:</a:t>
            </a:r>
            <a:endParaRPr dirty="0"/>
          </a:p>
          <a:p>
            <a:pPr marL="685800" lvl="1" indent="-228600" algn="l" rtl="0">
              <a:lnSpc>
                <a:spcPct val="90000"/>
              </a:lnSpc>
              <a:spcBef>
                <a:spcPts val="1100"/>
              </a:spcBef>
              <a:spcAft>
                <a:spcPts val="0"/>
              </a:spcAft>
              <a:buSzPts val="2400"/>
              <a:buChar char="•"/>
            </a:pPr>
            <a:r>
              <a:rPr lang="en-US" dirty="0"/>
              <a:t>Systems analysis</a:t>
            </a:r>
            <a:endParaRPr dirty="0"/>
          </a:p>
          <a:p>
            <a:pPr marL="685800" lvl="1" indent="-228600" algn="l" rtl="0">
              <a:lnSpc>
                <a:spcPct val="90000"/>
              </a:lnSpc>
              <a:spcBef>
                <a:spcPts val="1100"/>
              </a:spcBef>
              <a:spcAft>
                <a:spcPts val="0"/>
              </a:spcAft>
              <a:buSzPts val="2400"/>
              <a:buChar char="•"/>
            </a:pPr>
            <a:r>
              <a:rPr lang="en-US" dirty="0"/>
              <a:t>Develop and manage recommended actions</a:t>
            </a:r>
            <a:endParaRPr dirty="0"/>
          </a:p>
          <a:p>
            <a:pPr marL="228600" lvl="0" indent="-50800" algn="l" rtl="0">
              <a:lnSpc>
                <a:spcPct val="90000"/>
              </a:lnSpc>
              <a:spcBef>
                <a:spcPts val="1600"/>
              </a:spcBef>
              <a:spcAft>
                <a:spcPts val="0"/>
              </a:spcAft>
              <a:buSzPts val="2800"/>
              <a:buNone/>
            </a:pPr>
            <a:endParaRPr dirty="0"/>
          </a:p>
          <a:p>
            <a:pPr marL="228600" lvl="0" indent="-50800" algn="l" rtl="0">
              <a:lnSpc>
                <a:spcPct val="90000"/>
              </a:lnSpc>
              <a:spcBef>
                <a:spcPts val="1600"/>
              </a:spcBef>
              <a:spcAft>
                <a:spcPts val="0"/>
              </a:spcAft>
              <a:buSzPts val="2800"/>
              <a:buNone/>
            </a:pPr>
            <a:endParaRPr dirty="0"/>
          </a:p>
          <a:p>
            <a:pPr marL="228600" lvl="0" indent="-50800" algn="l" rtl="0">
              <a:lnSpc>
                <a:spcPct val="90000"/>
              </a:lnSpc>
              <a:spcBef>
                <a:spcPts val="1600"/>
              </a:spcBef>
              <a:spcAft>
                <a:spcPts val="0"/>
              </a:spcAft>
              <a:buSzPts val="2800"/>
              <a:buNone/>
            </a:pPr>
            <a:endParaRPr dirty="0"/>
          </a:p>
        </p:txBody>
      </p:sp>
      <p:sp>
        <p:nvSpPr>
          <p:cNvPr id="269" name="Google Shape;269;p26"/>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t>22</a:t>
            </a:fld>
            <a:endParaRPr/>
          </a:p>
        </p:txBody>
      </p:sp>
      <p:sp>
        <p:nvSpPr>
          <p:cNvPr id="270" name="Google Shape;270;p26"/>
          <p:cNvSpPr/>
          <p:nvPr/>
        </p:nvSpPr>
        <p:spPr>
          <a:xfrm>
            <a:off x="7567764" y="4001294"/>
            <a:ext cx="523154" cy="556694"/>
          </a:xfrm>
          <a:prstGeom prst="star5">
            <a:avLst>
              <a:gd name="adj" fmla="val 19098"/>
              <a:gd name="hf" fmla="val 105146"/>
              <a:gd name="vf" fmla="val 110557"/>
            </a:avLst>
          </a:prstGeom>
          <a:solidFill>
            <a:srgbClr val="FF0000"/>
          </a:solidFill>
          <a:ln w="12700" cap="flat" cmpd="sng">
            <a:solidFill>
              <a:srgbClr val="0056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9" name="Google Shape;181;p13">
            <a:extLst>
              <a:ext uri="{FF2B5EF4-FFF2-40B4-BE49-F238E27FC236}">
                <a16:creationId xmlns:a16="http://schemas.microsoft.com/office/drawing/2014/main" id="{C489E3DB-11DE-B86A-AAF2-3C21D7F9CD55}"/>
              </a:ext>
            </a:extLst>
          </p:cNvPr>
          <p:cNvSpPr txBox="1"/>
          <p:nvPr/>
        </p:nvSpPr>
        <p:spPr>
          <a:xfrm>
            <a:off x="7176294" y="5874784"/>
            <a:ext cx="472583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chemeClr val="dk1"/>
                </a:solidFill>
                <a:latin typeface="Calibri"/>
                <a:ea typeface="Calibri"/>
                <a:cs typeface="Calibri"/>
                <a:sym typeface="Calibri"/>
              </a:rPr>
              <a:t>Canadian Incident Analysis Framework (Healthcare Can et al)</a:t>
            </a:r>
            <a:endParaRPr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a:t>Tool #1: 5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Whys</a:t>
            </a:r>
            <a:endParaRPr/>
          </a:p>
        </p:txBody>
      </p:sp>
      <p:pic>
        <p:nvPicPr>
          <p:cNvPr id="278" name="Google Shape;278;p29" descr="Aspire_tagline"/>
          <p:cNvPicPr preferRelativeResize="0"/>
          <p:nvPr/>
        </p:nvPicPr>
        <p:blipFill rotWithShape="1">
          <a:blip r:embed="rId3">
            <a:alphaModFix/>
          </a:blip>
          <a:srcRect/>
          <a:stretch/>
        </p:blipFill>
        <p:spPr>
          <a:xfrm>
            <a:off x="381000" y="5933018"/>
            <a:ext cx="2743200" cy="196849"/>
          </a:xfrm>
          <a:prstGeom prst="rect">
            <a:avLst/>
          </a:prstGeom>
          <a:noFill/>
          <a:ln>
            <a:noFill/>
          </a:ln>
        </p:spPr>
      </p:pic>
      <p:pic>
        <p:nvPicPr>
          <p:cNvPr id="279" name="Google Shape;279;p29" descr="Logos"/>
          <p:cNvPicPr preferRelativeResize="0"/>
          <p:nvPr/>
        </p:nvPicPr>
        <p:blipFill rotWithShape="1">
          <a:blip r:embed="rId4">
            <a:alphaModFix/>
          </a:blip>
          <a:srcRect/>
          <a:stretch/>
        </p:blipFill>
        <p:spPr>
          <a:xfrm>
            <a:off x="1420496" y="6140400"/>
            <a:ext cx="2327275" cy="592667"/>
          </a:xfrm>
          <a:prstGeom prst="rect">
            <a:avLst/>
          </a:prstGeom>
          <a:noFill/>
          <a:ln>
            <a:noFill/>
          </a:ln>
        </p:spPr>
      </p:pic>
      <p:grpSp>
        <p:nvGrpSpPr>
          <p:cNvPr id="280" name="Google Shape;280;p29"/>
          <p:cNvGrpSpPr/>
          <p:nvPr/>
        </p:nvGrpSpPr>
        <p:grpSpPr>
          <a:xfrm>
            <a:off x="1467570" y="1897759"/>
            <a:ext cx="9256859" cy="3898892"/>
            <a:chOff x="168647" y="1267"/>
            <a:chExt cx="9256859" cy="3898892"/>
          </a:xfrm>
        </p:grpSpPr>
        <p:sp>
          <p:nvSpPr>
            <p:cNvPr id="281" name="Google Shape;281;p29"/>
            <p:cNvSpPr/>
            <p:nvPr/>
          </p:nvSpPr>
          <p:spPr>
            <a:xfrm>
              <a:off x="168647" y="1267"/>
              <a:ext cx="2436015" cy="1461609"/>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9"/>
            <p:cNvSpPr txBox="1"/>
            <p:nvPr/>
          </p:nvSpPr>
          <p:spPr>
            <a:xfrm>
              <a:off x="211456" y="44076"/>
              <a:ext cx="2350397" cy="137599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Caught speeding</a:t>
              </a:r>
              <a:endParaRPr sz="1400" b="0" i="0" u="none" strike="noStrike" cap="none">
                <a:solidFill>
                  <a:srgbClr val="000000"/>
                </a:solidFill>
                <a:latin typeface="Arial"/>
                <a:ea typeface="Arial"/>
                <a:cs typeface="Arial"/>
                <a:sym typeface="Arial"/>
              </a:endParaRPr>
            </a:p>
          </p:txBody>
        </p:sp>
        <p:sp>
          <p:nvSpPr>
            <p:cNvPr id="283" name="Google Shape;283;p29"/>
            <p:cNvSpPr/>
            <p:nvPr/>
          </p:nvSpPr>
          <p:spPr>
            <a:xfrm>
              <a:off x="2819032" y="430006"/>
              <a:ext cx="516435" cy="604131"/>
            </a:xfrm>
            <a:prstGeom prst="rightArrow">
              <a:avLst>
                <a:gd name="adj1" fmla="val 60000"/>
                <a:gd name="adj2" fmla="val 50000"/>
              </a:avLst>
            </a:prstGeom>
            <a:solidFill>
              <a:srgbClr val="A7BC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29"/>
            <p:cNvSpPr txBox="1"/>
            <p:nvPr/>
          </p:nvSpPr>
          <p:spPr>
            <a:xfrm>
              <a:off x="2819032" y="550832"/>
              <a:ext cx="361505" cy="36247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500"/>
                <a:buFont typeface="Calibri"/>
                <a:buNone/>
              </a:pPr>
              <a:endParaRPr sz="2500" b="0" i="0" u="none" strike="noStrike" cap="none">
                <a:solidFill>
                  <a:schemeClr val="lt1"/>
                </a:solidFill>
                <a:latin typeface="Calibri"/>
                <a:ea typeface="Calibri"/>
                <a:cs typeface="Calibri"/>
                <a:sym typeface="Calibri"/>
              </a:endParaRPr>
            </a:p>
          </p:txBody>
        </p:sp>
        <p:sp>
          <p:nvSpPr>
            <p:cNvPr id="285" name="Google Shape;285;p29"/>
            <p:cNvSpPr/>
            <p:nvPr/>
          </p:nvSpPr>
          <p:spPr>
            <a:xfrm>
              <a:off x="3579069" y="1267"/>
              <a:ext cx="2436015" cy="1461609"/>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29"/>
            <p:cNvSpPr txBox="1"/>
            <p:nvPr/>
          </p:nvSpPr>
          <p:spPr>
            <a:xfrm>
              <a:off x="3621878" y="44076"/>
              <a:ext cx="2350397" cy="137599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Late for work</a:t>
              </a:r>
              <a:endParaRPr sz="1400" b="0" i="0" u="none" strike="noStrike" cap="none">
                <a:solidFill>
                  <a:srgbClr val="000000"/>
                </a:solidFill>
                <a:latin typeface="Arial"/>
                <a:ea typeface="Arial"/>
                <a:cs typeface="Arial"/>
                <a:sym typeface="Arial"/>
              </a:endParaRPr>
            </a:p>
          </p:txBody>
        </p:sp>
        <p:sp>
          <p:nvSpPr>
            <p:cNvPr id="287" name="Google Shape;287;p29"/>
            <p:cNvSpPr/>
            <p:nvPr/>
          </p:nvSpPr>
          <p:spPr>
            <a:xfrm>
              <a:off x="6229454" y="430006"/>
              <a:ext cx="516435" cy="604131"/>
            </a:xfrm>
            <a:prstGeom prst="rightArrow">
              <a:avLst>
                <a:gd name="adj1" fmla="val 60000"/>
                <a:gd name="adj2" fmla="val 50000"/>
              </a:avLst>
            </a:prstGeom>
            <a:solidFill>
              <a:srgbClr val="A7BC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9"/>
            <p:cNvSpPr txBox="1"/>
            <p:nvPr/>
          </p:nvSpPr>
          <p:spPr>
            <a:xfrm>
              <a:off x="6229454" y="550832"/>
              <a:ext cx="361505" cy="36247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500"/>
                <a:buFont typeface="Calibri"/>
                <a:buNone/>
              </a:pPr>
              <a:endParaRPr sz="2500" b="0" i="0" u="none" strike="noStrike" cap="none">
                <a:solidFill>
                  <a:schemeClr val="lt1"/>
                </a:solidFill>
                <a:latin typeface="Calibri"/>
                <a:ea typeface="Calibri"/>
                <a:cs typeface="Calibri"/>
                <a:sym typeface="Calibri"/>
              </a:endParaRPr>
            </a:p>
          </p:txBody>
        </p:sp>
        <p:sp>
          <p:nvSpPr>
            <p:cNvPr id="289" name="Google Shape;289;p29"/>
            <p:cNvSpPr/>
            <p:nvPr/>
          </p:nvSpPr>
          <p:spPr>
            <a:xfrm>
              <a:off x="6989491" y="1267"/>
              <a:ext cx="2436015" cy="1461609"/>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9"/>
            <p:cNvSpPr txBox="1"/>
            <p:nvPr/>
          </p:nvSpPr>
          <p:spPr>
            <a:xfrm>
              <a:off x="7032300" y="44076"/>
              <a:ext cx="2350397" cy="137599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Woke up late</a:t>
              </a:r>
              <a:endParaRPr sz="1400" b="0" i="0" u="none" strike="noStrike" cap="none">
                <a:solidFill>
                  <a:srgbClr val="000000"/>
                </a:solidFill>
                <a:latin typeface="Arial"/>
                <a:ea typeface="Arial"/>
                <a:cs typeface="Arial"/>
                <a:sym typeface="Arial"/>
              </a:endParaRPr>
            </a:p>
          </p:txBody>
        </p:sp>
        <p:sp>
          <p:nvSpPr>
            <p:cNvPr id="291" name="Google Shape;291;p29"/>
            <p:cNvSpPr/>
            <p:nvPr/>
          </p:nvSpPr>
          <p:spPr>
            <a:xfrm rot="5400000">
              <a:off x="7949281" y="1633397"/>
              <a:ext cx="516435" cy="604131"/>
            </a:xfrm>
            <a:prstGeom prst="rightArrow">
              <a:avLst>
                <a:gd name="adj1" fmla="val 60000"/>
                <a:gd name="adj2" fmla="val 50000"/>
              </a:avLst>
            </a:prstGeom>
            <a:solidFill>
              <a:srgbClr val="A7BC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9"/>
            <p:cNvSpPr txBox="1"/>
            <p:nvPr/>
          </p:nvSpPr>
          <p:spPr>
            <a:xfrm>
              <a:off x="8026259" y="1677245"/>
              <a:ext cx="362479" cy="36150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500"/>
                <a:buFont typeface="Calibri"/>
                <a:buNone/>
              </a:pPr>
              <a:endParaRPr sz="2500" b="0" i="0" u="none" strike="noStrike" cap="none">
                <a:solidFill>
                  <a:schemeClr val="lt1"/>
                </a:solidFill>
                <a:latin typeface="Calibri"/>
                <a:ea typeface="Calibri"/>
                <a:cs typeface="Calibri"/>
                <a:sym typeface="Calibri"/>
              </a:endParaRPr>
            </a:p>
          </p:txBody>
        </p:sp>
        <p:sp>
          <p:nvSpPr>
            <p:cNvPr id="293" name="Google Shape;293;p29"/>
            <p:cNvSpPr/>
            <p:nvPr/>
          </p:nvSpPr>
          <p:spPr>
            <a:xfrm>
              <a:off x="6989491" y="2437283"/>
              <a:ext cx="2436015" cy="1461609"/>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9"/>
            <p:cNvSpPr txBox="1"/>
            <p:nvPr/>
          </p:nvSpPr>
          <p:spPr>
            <a:xfrm>
              <a:off x="7032300" y="2480092"/>
              <a:ext cx="2350397" cy="137599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Alarm clock didn’t work</a:t>
              </a:r>
              <a:endParaRPr sz="1400" b="0" i="0" u="none" strike="noStrike" cap="none">
                <a:solidFill>
                  <a:srgbClr val="000000"/>
                </a:solidFill>
                <a:latin typeface="Arial"/>
                <a:ea typeface="Arial"/>
                <a:cs typeface="Arial"/>
                <a:sym typeface="Arial"/>
              </a:endParaRPr>
            </a:p>
          </p:txBody>
        </p:sp>
        <p:sp>
          <p:nvSpPr>
            <p:cNvPr id="295" name="Google Shape;295;p29"/>
            <p:cNvSpPr/>
            <p:nvPr/>
          </p:nvSpPr>
          <p:spPr>
            <a:xfrm rot="10800000">
              <a:off x="6258686" y="2866021"/>
              <a:ext cx="516435" cy="604131"/>
            </a:xfrm>
            <a:prstGeom prst="rightArrow">
              <a:avLst>
                <a:gd name="adj1" fmla="val 60000"/>
                <a:gd name="adj2" fmla="val 50000"/>
              </a:avLst>
            </a:prstGeom>
            <a:solidFill>
              <a:srgbClr val="A7BC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29"/>
            <p:cNvSpPr txBox="1"/>
            <p:nvPr/>
          </p:nvSpPr>
          <p:spPr>
            <a:xfrm>
              <a:off x="6413616" y="2986847"/>
              <a:ext cx="361505" cy="36247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500"/>
                <a:buFont typeface="Calibri"/>
                <a:buNone/>
              </a:pPr>
              <a:endParaRPr sz="2500" b="0" i="0" u="none" strike="noStrike" cap="none">
                <a:solidFill>
                  <a:schemeClr val="lt1"/>
                </a:solidFill>
                <a:latin typeface="Calibri"/>
                <a:ea typeface="Calibri"/>
                <a:cs typeface="Calibri"/>
                <a:sym typeface="Calibri"/>
              </a:endParaRPr>
            </a:p>
          </p:txBody>
        </p:sp>
        <p:sp>
          <p:nvSpPr>
            <p:cNvPr id="297" name="Google Shape;297;p29"/>
            <p:cNvSpPr/>
            <p:nvPr/>
          </p:nvSpPr>
          <p:spPr>
            <a:xfrm>
              <a:off x="3579069" y="2437283"/>
              <a:ext cx="2436015" cy="1461609"/>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9"/>
            <p:cNvSpPr txBox="1"/>
            <p:nvPr/>
          </p:nvSpPr>
          <p:spPr>
            <a:xfrm>
              <a:off x="3621878" y="2480092"/>
              <a:ext cx="2350397" cy="137599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a:solidFill>
                    <a:schemeClr val="lt1"/>
                  </a:solidFill>
                  <a:latin typeface="Calibri"/>
                  <a:ea typeface="Calibri"/>
                  <a:cs typeface="Calibri"/>
                  <a:sym typeface="Calibri"/>
                </a:rPr>
                <a:t>Phone not charged</a:t>
              </a:r>
              <a:endParaRPr sz="1400" b="0" i="0" u="none" strike="noStrike" cap="none">
                <a:solidFill>
                  <a:srgbClr val="000000"/>
                </a:solidFill>
                <a:latin typeface="Arial"/>
                <a:ea typeface="Arial"/>
                <a:cs typeface="Arial"/>
                <a:sym typeface="Arial"/>
              </a:endParaRPr>
            </a:p>
          </p:txBody>
        </p:sp>
        <p:sp>
          <p:nvSpPr>
            <p:cNvPr id="299" name="Google Shape;299;p29"/>
            <p:cNvSpPr/>
            <p:nvPr/>
          </p:nvSpPr>
          <p:spPr>
            <a:xfrm rot="10798722">
              <a:off x="2848264" y="2866650"/>
              <a:ext cx="516435" cy="604131"/>
            </a:xfrm>
            <a:prstGeom prst="rightArrow">
              <a:avLst>
                <a:gd name="adj1" fmla="val 60000"/>
                <a:gd name="adj2" fmla="val 50000"/>
              </a:avLst>
            </a:prstGeom>
            <a:solidFill>
              <a:srgbClr val="A7BC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29"/>
            <p:cNvSpPr txBox="1"/>
            <p:nvPr/>
          </p:nvSpPr>
          <p:spPr>
            <a:xfrm rot="-1278">
              <a:off x="3003194" y="2987447"/>
              <a:ext cx="361505" cy="36247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500"/>
                <a:buFont typeface="Calibri"/>
                <a:buNone/>
              </a:pPr>
              <a:endParaRPr sz="2500" b="0" i="0" u="none" strike="noStrike" cap="none">
                <a:solidFill>
                  <a:schemeClr val="lt1"/>
                </a:solidFill>
                <a:latin typeface="Calibri"/>
                <a:ea typeface="Calibri"/>
                <a:cs typeface="Calibri"/>
                <a:sym typeface="Calibri"/>
              </a:endParaRPr>
            </a:p>
          </p:txBody>
        </p:sp>
        <p:sp>
          <p:nvSpPr>
            <p:cNvPr id="301" name="Google Shape;301;p29"/>
            <p:cNvSpPr/>
            <p:nvPr/>
          </p:nvSpPr>
          <p:spPr>
            <a:xfrm>
              <a:off x="168647" y="2438550"/>
              <a:ext cx="2436015" cy="1461609"/>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29"/>
            <p:cNvSpPr txBox="1"/>
            <p:nvPr/>
          </p:nvSpPr>
          <p:spPr>
            <a:xfrm>
              <a:off x="211456" y="2481359"/>
              <a:ext cx="2350397" cy="137599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Didn’t</a:t>
              </a:r>
              <a:r>
                <a:rPr lang="en-US" sz="2000" b="1">
                  <a:solidFill>
                    <a:schemeClr val="lt1"/>
                  </a:solidFill>
                  <a:latin typeface="Calibri"/>
                  <a:ea typeface="Calibri"/>
                  <a:cs typeface="Calibri"/>
                  <a:sym typeface="Calibri"/>
                </a:rPr>
                <a:t> plug in when got in late at night</a:t>
              </a:r>
              <a:endParaRPr sz="1400" b="0" i="0" u="none" strike="noStrike" cap="none">
                <a:solidFill>
                  <a:srgbClr val="000000"/>
                </a:solidFill>
                <a:latin typeface="Arial"/>
                <a:ea typeface="Arial"/>
                <a:cs typeface="Arial"/>
                <a:sym typeface="Arial"/>
              </a:endParaRPr>
            </a:p>
          </p:txBody>
        </p:sp>
      </p:grpSp>
      <p:sp>
        <p:nvSpPr>
          <p:cNvPr id="303" name="Google Shape;303;p29"/>
          <p:cNvSpPr txBox="1"/>
          <p:nvPr/>
        </p:nvSpPr>
        <p:spPr>
          <a:xfrm>
            <a:off x="3747771" y="1754082"/>
            <a:ext cx="122755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p:txBody>
      </p:sp>
      <p:sp>
        <p:nvSpPr>
          <p:cNvPr id="304" name="Google Shape;304;p29"/>
          <p:cNvSpPr txBox="1"/>
          <p:nvPr/>
        </p:nvSpPr>
        <p:spPr>
          <a:xfrm>
            <a:off x="7182958" y="1837396"/>
            <a:ext cx="122755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p:txBody>
      </p:sp>
      <p:sp>
        <p:nvSpPr>
          <p:cNvPr id="305" name="Google Shape;305;p29"/>
          <p:cNvSpPr txBox="1"/>
          <p:nvPr/>
        </p:nvSpPr>
        <p:spPr>
          <a:xfrm>
            <a:off x="9736900" y="3585647"/>
            <a:ext cx="122755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p:txBody>
      </p:sp>
      <p:sp>
        <p:nvSpPr>
          <p:cNvPr id="306" name="Google Shape;306;p29"/>
          <p:cNvSpPr txBox="1"/>
          <p:nvPr/>
        </p:nvSpPr>
        <p:spPr>
          <a:xfrm>
            <a:off x="3774974" y="4240681"/>
            <a:ext cx="122755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p:txBody>
      </p:sp>
      <p:sp>
        <p:nvSpPr>
          <p:cNvPr id="307" name="Google Shape;307;p29"/>
          <p:cNvSpPr txBox="1"/>
          <p:nvPr/>
        </p:nvSpPr>
        <p:spPr>
          <a:xfrm>
            <a:off x="7189478" y="4169703"/>
            <a:ext cx="122755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p:txBody>
      </p:sp>
      <p:sp>
        <p:nvSpPr>
          <p:cNvPr id="308" name="Google Shape;308;p29"/>
          <p:cNvSpPr/>
          <p:nvPr/>
        </p:nvSpPr>
        <p:spPr>
          <a:xfrm>
            <a:off x="381000" y="1754082"/>
            <a:ext cx="917923" cy="4042570"/>
          </a:xfrm>
          <a:prstGeom prst="upArrow">
            <a:avLst>
              <a:gd name="adj1" fmla="val 50000"/>
              <a:gd name="adj2" fmla="val 50000"/>
            </a:avLst>
          </a:prstGeom>
          <a:solidFill>
            <a:srgbClr val="A02C1C"/>
          </a:solidFill>
          <a:ln w="12700" cap="flat" cmpd="sng">
            <a:solidFill>
              <a:srgbClr val="00565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9"/>
          <p:cNvSpPr txBox="1"/>
          <p:nvPr/>
        </p:nvSpPr>
        <p:spPr>
          <a:xfrm rot="-5400000">
            <a:off x="-1066583" y="3660620"/>
            <a:ext cx="3813089" cy="4589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chemeClr val="dk1"/>
                </a:solidFill>
                <a:latin typeface="Calibri"/>
                <a:ea typeface="Calibri"/>
                <a:cs typeface="Calibri"/>
                <a:sym typeface="Calibri"/>
              </a:rPr>
              <a:t>Improvement Inertia</a:t>
            </a:r>
            <a:endParaRPr sz="1400" b="0" i="0" u="none" strike="noStrike" cap="none">
              <a:solidFill>
                <a:srgbClr val="000000"/>
              </a:solidFill>
              <a:latin typeface="Arial"/>
              <a:ea typeface="Arial"/>
              <a:cs typeface="Arial"/>
              <a:sym typeface="Arial"/>
            </a:endParaRPr>
          </a:p>
        </p:txBody>
      </p:sp>
      <p:sp>
        <p:nvSpPr>
          <p:cNvPr id="310" name="Google Shape;310;p29"/>
          <p:cNvSpPr/>
          <p:nvPr/>
        </p:nvSpPr>
        <p:spPr>
          <a:xfrm>
            <a:off x="11110810" y="1755648"/>
            <a:ext cx="914400" cy="4041648"/>
          </a:xfrm>
          <a:prstGeom prst="downArrow">
            <a:avLst>
              <a:gd name="adj1" fmla="val 50000"/>
              <a:gd name="adj2" fmla="val 50000"/>
            </a:avLst>
          </a:prstGeom>
          <a:solidFill>
            <a:srgbClr val="98999C"/>
          </a:solidFill>
          <a:ln w="12700" cap="flat" cmpd="sng">
            <a:solidFill>
              <a:srgbClr val="00565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9"/>
          <p:cNvSpPr txBox="1"/>
          <p:nvPr/>
        </p:nvSpPr>
        <p:spPr>
          <a:xfrm rot="5400000">
            <a:off x="9661476" y="3433549"/>
            <a:ext cx="3813048"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chemeClr val="dk1"/>
                </a:solidFill>
                <a:latin typeface="Calibri"/>
                <a:ea typeface="Calibri"/>
                <a:cs typeface="Calibri"/>
                <a:sym typeface="Calibri"/>
              </a:rPr>
              <a:t>Risk of Recurrence</a:t>
            </a:r>
            <a:endParaRPr sz="1400" b="0" i="0" u="none" strike="noStrike" cap="none">
              <a:solidFill>
                <a:srgbClr val="000000"/>
              </a:solidFill>
              <a:latin typeface="Arial"/>
              <a:ea typeface="Arial"/>
              <a:cs typeface="Arial"/>
              <a:sym typeface="Arial"/>
            </a:endParaRP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4400"/>
              <a:buFont typeface="Calibri"/>
              <a:buNone/>
            </a:pPr>
            <a:r>
              <a:rPr lang="en-US"/>
              <a:t>Tool #1: 5 Whys for Our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Case</a:t>
            </a:r>
            <a:endParaRPr/>
          </a:p>
        </p:txBody>
      </p:sp>
      <p:sp>
        <p:nvSpPr>
          <p:cNvPr id="318" name="Google Shape;318;p30"/>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t>24</a:t>
            </a:fld>
            <a:endParaRPr/>
          </a:p>
        </p:txBody>
      </p:sp>
      <p:grpSp>
        <p:nvGrpSpPr>
          <p:cNvPr id="319" name="Google Shape;319;p30"/>
          <p:cNvGrpSpPr/>
          <p:nvPr/>
        </p:nvGrpSpPr>
        <p:grpSpPr>
          <a:xfrm>
            <a:off x="315625" y="2203846"/>
            <a:ext cx="11560747" cy="3577588"/>
            <a:chOff x="5084" y="930757"/>
            <a:chExt cx="11560747" cy="3577588"/>
          </a:xfrm>
        </p:grpSpPr>
        <p:sp>
          <p:nvSpPr>
            <p:cNvPr id="320" name="Google Shape;320;p30"/>
            <p:cNvSpPr/>
            <p:nvPr/>
          </p:nvSpPr>
          <p:spPr>
            <a:xfrm>
              <a:off x="5084" y="930757"/>
              <a:ext cx="2223220" cy="1333932"/>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30"/>
            <p:cNvSpPr txBox="1"/>
            <p:nvPr/>
          </p:nvSpPr>
          <p:spPr>
            <a:xfrm>
              <a:off x="44154" y="969827"/>
              <a:ext cx="2145080" cy="125579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GIM unaware that Lasix not taken by patient</a:t>
              </a:r>
              <a:endParaRPr sz="1400" b="0" i="0" u="none" strike="noStrike" cap="none">
                <a:solidFill>
                  <a:srgbClr val="000000"/>
                </a:solidFill>
                <a:latin typeface="Arial"/>
                <a:ea typeface="Arial"/>
                <a:cs typeface="Arial"/>
                <a:sym typeface="Arial"/>
              </a:endParaRPr>
            </a:p>
          </p:txBody>
        </p:sp>
        <p:sp>
          <p:nvSpPr>
            <p:cNvPr id="322" name="Google Shape;322;p30"/>
            <p:cNvSpPr/>
            <p:nvPr/>
          </p:nvSpPr>
          <p:spPr>
            <a:xfrm>
              <a:off x="2423948" y="1322043"/>
              <a:ext cx="471322" cy="551358"/>
            </a:xfrm>
            <a:prstGeom prst="rightArrow">
              <a:avLst>
                <a:gd name="adj1" fmla="val 60000"/>
                <a:gd name="adj2" fmla="val 50000"/>
              </a:avLst>
            </a:prstGeom>
            <a:solidFill>
              <a:srgbClr val="A7BC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30"/>
            <p:cNvSpPr txBox="1"/>
            <p:nvPr/>
          </p:nvSpPr>
          <p:spPr>
            <a:xfrm>
              <a:off x="2423948" y="1432315"/>
              <a:ext cx="329925" cy="3308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300"/>
                <a:buFont typeface="Calibri"/>
                <a:buNone/>
              </a:pPr>
              <a:endParaRPr sz="2300" b="0" i="0" u="none" strike="noStrike" cap="none">
                <a:solidFill>
                  <a:schemeClr val="lt1"/>
                </a:solidFill>
                <a:latin typeface="Calibri"/>
                <a:ea typeface="Calibri"/>
                <a:cs typeface="Calibri"/>
                <a:sym typeface="Calibri"/>
              </a:endParaRPr>
            </a:p>
          </p:txBody>
        </p:sp>
        <p:sp>
          <p:nvSpPr>
            <p:cNvPr id="324" name="Google Shape;324;p30"/>
            <p:cNvSpPr/>
            <p:nvPr/>
          </p:nvSpPr>
          <p:spPr>
            <a:xfrm>
              <a:off x="3117593" y="930757"/>
              <a:ext cx="2223220" cy="1333932"/>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0"/>
            <p:cNvSpPr txBox="1"/>
            <p:nvPr/>
          </p:nvSpPr>
          <p:spPr>
            <a:xfrm>
              <a:off x="3156663" y="969827"/>
              <a:ext cx="2145080" cy="125579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Assumed that it was given b/c did not hear from nursing</a:t>
              </a:r>
              <a:endParaRPr sz="1400" b="0" i="0" u="none" strike="noStrike" cap="none">
                <a:solidFill>
                  <a:srgbClr val="000000"/>
                </a:solidFill>
                <a:latin typeface="Arial"/>
                <a:ea typeface="Arial"/>
                <a:cs typeface="Arial"/>
                <a:sym typeface="Arial"/>
              </a:endParaRPr>
            </a:p>
          </p:txBody>
        </p:sp>
        <p:sp>
          <p:nvSpPr>
            <p:cNvPr id="326" name="Google Shape;326;p30"/>
            <p:cNvSpPr/>
            <p:nvPr/>
          </p:nvSpPr>
          <p:spPr>
            <a:xfrm>
              <a:off x="5536457" y="1322043"/>
              <a:ext cx="471322" cy="551358"/>
            </a:xfrm>
            <a:prstGeom prst="rightArrow">
              <a:avLst>
                <a:gd name="adj1" fmla="val 60000"/>
                <a:gd name="adj2" fmla="val 50000"/>
              </a:avLst>
            </a:prstGeom>
            <a:solidFill>
              <a:srgbClr val="A7BC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0"/>
            <p:cNvSpPr txBox="1"/>
            <p:nvPr/>
          </p:nvSpPr>
          <p:spPr>
            <a:xfrm>
              <a:off x="5536457" y="1432315"/>
              <a:ext cx="329925" cy="3308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300"/>
                <a:buFont typeface="Calibri"/>
                <a:buNone/>
              </a:pPr>
              <a:endParaRPr sz="2300" b="0" i="0" u="none" strike="noStrike" cap="none">
                <a:solidFill>
                  <a:schemeClr val="lt1"/>
                </a:solidFill>
                <a:latin typeface="Calibri"/>
                <a:ea typeface="Calibri"/>
                <a:cs typeface="Calibri"/>
                <a:sym typeface="Calibri"/>
              </a:endParaRPr>
            </a:p>
          </p:txBody>
        </p:sp>
        <p:sp>
          <p:nvSpPr>
            <p:cNvPr id="328" name="Google Shape;328;p30"/>
            <p:cNvSpPr/>
            <p:nvPr/>
          </p:nvSpPr>
          <p:spPr>
            <a:xfrm>
              <a:off x="6230102" y="930757"/>
              <a:ext cx="2223220" cy="1333932"/>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0"/>
            <p:cNvSpPr txBox="1"/>
            <p:nvPr/>
          </p:nvSpPr>
          <p:spPr>
            <a:xfrm>
              <a:off x="6269172" y="969827"/>
              <a:ext cx="2145080" cy="125579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Nursing not aware that it was not </a:t>
              </a:r>
              <a:r>
                <a:rPr lang="en-US" sz="2000" b="1"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given</a:t>
              </a:r>
              <a:r>
                <a:rPr lang="en-US" sz="2000" b="1"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30" name="Google Shape;330;p30"/>
            <p:cNvSpPr/>
            <p:nvPr/>
          </p:nvSpPr>
          <p:spPr>
            <a:xfrm>
              <a:off x="8648966" y="1322043"/>
              <a:ext cx="471322" cy="551358"/>
            </a:xfrm>
            <a:prstGeom prst="rightArrow">
              <a:avLst>
                <a:gd name="adj1" fmla="val 60000"/>
                <a:gd name="adj2" fmla="val 50000"/>
              </a:avLst>
            </a:prstGeom>
            <a:solidFill>
              <a:srgbClr val="A7BC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0"/>
            <p:cNvSpPr txBox="1"/>
            <p:nvPr/>
          </p:nvSpPr>
          <p:spPr>
            <a:xfrm>
              <a:off x="8648966" y="1432315"/>
              <a:ext cx="329925" cy="3308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300"/>
                <a:buFont typeface="Calibri"/>
                <a:buNone/>
              </a:pPr>
              <a:endParaRPr sz="2300" b="0" i="0" u="none" strike="noStrike" cap="none">
                <a:solidFill>
                  <a:schemeClr val="lt1"/>
                </a:solidFill>
                <a:latin typeface="Calibri"/>
                <a:ea typeface="Calibri"/>
                <a:cs typeface="Calibri"/>
                <a:sym typeface="Calibri"/>
              </a:endParaRPr>
            </a:p>
          </p:txBody>
        </p:sp>
        <p:sp>
          <p:nvSpPr>
            <p:cNvPr id="332" name="Google Shape;332;p30"/>
            <p:cNvSpPr/>
            <p:nvPr/>
          </p:nvSpPr>
          <p:spPr>
            <a:xfrm>
              <a:off x="9342611" y="930757"/>
              <a:ext cx="2223220" cy="1333932"/>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0"/>
            <p:cNvSpPr txBox="1"/>
            <p:nvPr/>
          </p:nvSpPr>
          <p:spPr>
            <a:xfrm>
              <a:off x="9381681" y="969827"/>
              <a:ext cx="2145080" cy="125579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He did not get consistent care</a:t>
              </a:r>
              <a:endParaRPr sz="1400" b="0" i="0" u="none" strike="noStrike" cap="none">
                <a:solidFill>
                  <a:srgbClr val="000000"/>
                </a:solidFill>
                <a:latin typeface="Arial"/>
                <a:ea typeface="Arial"/>
                <a:cs typeface="Arial"/>
                <a:sym typeface="Arial"/>
              </a:endParaRPr>
            </a:p>
          </p:txBody>
        </p:sp>
        <p:sp>
          <p:nvSpPr>
            <p:cNvPr id="334" name="Google Shape;334;p30"/>
            <p:cNvSpPr/>
            <p:nvPr/>
          </p:nvSpPr>
          <p:spPr>
            <a:xfrm rot="5400000">
              <a:off x="10218560" y="2420314"/>
              <a:ext cx="471322" cy="551358"/>
            </a:xfrm>
            <a:prstGeom prst="rightArrow">
              <a:avLst>
                <a:gd name="adj1" fmla="val 60000"/>
                <a:gd name="adj2" fmla="val 50000"/>
              </a:avLst>
            </a:prstGeom>
            <a:solidFill>
              <a:srgbClr val="A7BC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0"/>
            <p:cNvSpPr txBox="1"/>
            <p:nvPr/>
          </p:nvSpPr>
          <p:spPr>
            <a:xfrm>
              <a:off x="10288815" y="2460332"/>
              <a:ext cx="330814" cy="32992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300"/>
                <a:buFont typeface="Calibri"/>
                <a:buNone/>
              </a:pPr>
              <a:endParaRPr sz="2300" b="0" i="0" u="none" strike="noStrike" cap="none">
                <a:solidFill>
                  <a:schemeClr val="lt1"/>
                </a:solidFill>
                <a:latin typeface="Calibri"/>
                <a:ea typeface="Calibri"/>
                <a:cs typeface="Calibri"/>
                <a:sym typeface="Calibri"/>
              </a:endParaRPr>
            </a:p>
          </p:txBody>
        </p:sp>
        <p:sp>
          <p:nvSpPr>
            <p:cNvPr id="336" name="Google Shape;336;p30"/>
            <p:cNvSpPr/>
            <p:nvPr/>
          </p:nvSpPr>
          <p:spPr>
            <a:xfrm>
              <a:off x="9342611" y="3153977"/>
              <a:ext cx="2223220" cy="1333932"/>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0"/>
            <p:cNvSpPr txBox="1"/>
            <p:nvPr/>
          </p:nvSpPr>
          <p:spPr>
            <a:xfrm>
              <a:off x="9381681" y="3193047"/>
              <a:ext cx="2145080" cy="125579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Multiple moves around hospital</a:t>
              </a:r>
              <a:endParaRPr sz="1400" b="0" i="0" u="none" strike="noStrike" cap="none">
                <a:solidFill>
                  <a:srgbClr val="000000"/>
                </a:solidFill>
                <a:latin typeface="Arial"/>
                <a:ea typeface="Arial"/>
                <a:cs typeface="Arial"/>
                <a:sym typeface="Arial"/>
              </a:endParaRPr>
            </a:p>
          </p:txBody>
        </p:sp>
        <p:sp>
          <p:nvSpPr>
            <p:cNvPr id="338" name="Google Shape;338;p30"/>
            <p:cNvSpPr/>
            <p:nvPr/>
          </p:nvSpPr>
          <p:spPr>
            <a:xfrm rot="10777429">
              <a:off x="8675640" y="3555394"/>
              <a:ext cx="471332" cy="551358"/>
            </a:xfrm>
            <a:prstGeom prst="rightArrow">
              <a:avLst>
                <a:gd name="adj1" fmla="val 60000"/>
                <a:gd name="adj2" fmla="val 50000"/>
              </a:avLst>
            </a:prstGeom>
            <a:solidFill>
              <a:srgbClr val="A7BC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0"/>
            <p:cNvSpPr txBox="1"/>
            <p:nvPr/>
          </p:nvSpPr>
          <p:spPr>
            <a:xfrm rot="-22571">
              <a:off x="8817038" y="3665202"/>
              <a:ext cx="329932" cy="3308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300"/>
                <a:buFont typeface="Calibri"/>
                <a:buNone/>
              </a:pPr>
              <a:endParaRPr sz="2300" b="0" i="0" u="none" strike="noStrike" cap="none">
                <a:solidFill>
                  <a:schemeClr val="lt1"/>
                </a:solidFill>
                <a:latin typeface="Calibri"/>
                <a:ea typeface="Calibri"/>
                <a:cs typeface="Calibri"/>
                <a:sym typeface="Calibri"/>
              </a:endParaRPr>
            </a:p>
          </p:txBody>
        </p:sp>
        <p:sp>
          <p:nvSpPr>
            <p:cNvPr id="340" name="Google Shape;340;p30"/>
            <p:cNvSpPr/>
            <p:nvPr/>
          </p:nvSpPr>
          <p:spPr>
            <a:xfrm>
              <a:off x="6230102" y="3174413"/>
              <a:ext cx="2223220" cy="1333932"/>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0"/>
            <p:cNvSpPr txBox="1"/>
            <p:nvPr/>
          </p:nvSpPr>
          <p:spPr>
            <a:xfrm>
              <a:off x="6269172" y="3213483"/>
              <a:ext cx="2145080" cy="125579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COVID swab missed in the ER</a:t>
              </a:r>
              <a:endParaRPr sz="1400" b="0" i="0" u="none" strike="noStrike" cap="none">
                <a:solidFill>
                  <a:srgbClr val="000000"/>
                </a:solidFill>
                <a:latin typeface="Arial"/>
                <a:ea typeface="Arial"/>
                <a:cs typeface="Arial"/>
                <a:sym typeface="Arial"/>
              </a:endParaRPr>
            </a:p>
          </p:txBody>
        </p:sp>
        <p:sp>
          <p:nvSpPr>
            <p:cNvPr id="342" name="Google Shape;342;p30"/>
            <p:cNvSpPr/>
            <p:nvPr/>
          </p:nvSpPr>
          <p:spPr>
            <a:xfrm rot="-10777429">
              <a:off x="5563131" y="3555569"/>
              <a:ext cx="471332" cy="551358"/>
            </a:xfrm>
            <a:prstGeom prst="rightArrow">
              <a:avLst>
                <a:gd name="adj1" fmla="val 60000"/>
                <a:gd name="adj2" fmla="val 50000"/>
              </a:avLst>
            </a:prstGeom>
            <a:solidFill>
              <a:srgbClr val="A7BC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0"/>
            <p:cNvSpPr txBox="1"/>
            <p:nvPr/>
          </p:nvSpPr>
          <p:spPr>
            <a:xfrm rot="22571">
              <a:off x="5704529" y="3666305"/>
              <a:ext cx="329932" cy="3308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300"/>
                <a:buFont typeface="Calibri"/>
                <a:buNone/>
              </a:pPr>
              <a:endParaRPr sz="2300" b="0" i="0" u="none" strike="noStrike" cap="none">
                <a:solidFill>
                  <a:schemeClr val="lt1"/>
                </a:solidFill>
                <a:latin typeface="Calibri"/>
                <a:ea typeface="Calibri"/>
                <a:cs typeface="Calibri"/>
                <a:sym typeface="Calibri"/>
              </a:endParaRPr>
            </a:p>
          </p:txBody>
        </p:sp>
        <p:sp>
          <p:nvSpPr>
            <p:cNvPr id="344" name="Google Shape;344;p30"/>
            <p:cNvSpPr/>
            <p:nvPr/>
          </p:nvSpPr>
          <p:spPr>
            <a:xfrm>
              <a:off x="3117593" y="3153977"/>
              <a:ext cx="2223220" cy="1333932"/>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0"/>
            <p:cNvSpPr txBox="1"/>
            <p:nvPr/>
          </p:nvSpPr>
          <p:spPr>
            <a:xfrm>
              <a:off x="3156663" y="3193047"/>
              <a:ext cx="2145080" cy="125579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Super busy and overwhelmed</a:t>
              </a:r>
              <a:endParaRPr sz="1400" b="0" i="0" u="none" strike="noStrike" cap="none">
                <a:solidFill>
                  <a:srgbClr val="000000"/>
                </a:solidFill>
                <a:latin typeface="Arial"/>
                <a:ea typeface="Arial"/>
                <a:cs typeface="Arial"/>
                <a:sym typeface="Arial"/>
              </a:endParaRPr>
            </a:p>
          </p:txBody>
        </p:sp>
      </p:grpSp>
      <p:sp>
        <p:nvSpPr>
          <p:cNvPr id="346" name="Google Shape;346;p30"/>
          <p:cNvSpPr txBox="1"/>
          <p:nvPr/>
        </p:nvSpPr>
        <p:spPr>
          <a:xfrm>
            <a:off x="2342367" y="1791222"/>
            <a:ext cx="122755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p:txBody>
      </p:sp>
      <p:sp>
        <p:nvSpPr>
          <p:cNvPr id="347" name="Google Shape;347;p30"/>
          <p:cNvSpPr txBox="1"/>
          <p:nvPr/>
        </p:nvSpPr>
        <p:spPr>
          <a:xfrm>
            <a:off x="5482224" y="1791222"/>
            <a:ext cx="122755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p:txBody>
      </p:sp>
      <p:sp>
        <p:nvSpPr>
          <p:cNvPr id="348" name="Google Shape;348;p30"/>
          <p:cNvSpPr txBox="1"/>
          <p:nvPr/>
        </p:nvSpPr>
        <p:spPr>
          <a:xfrm>
            <a:off x="8622081" y="1791222"/>
            <a:ext cx="122755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p:txBody>
      </p:sp>
      <p:sp>
        <p:nvSpPr>
          <p:cNvPr id="349" name="Google Shape;349;p30"/>
          <p:cNvSpPr txBox="1"/>
          <p:nvPr/>
        </p:nvSpPr>
        <p:spPr>
          <a:xfrm>
            <a:off x="10964450" y="3760334"/>
            <a:ext cx="122755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p:txBody>
      </p:sp>
      <p:sp>
        <p:nvSpPr>
          <p:cNvPr id="350" name="Google Shape;350;p30"/>
          <p:cNvSpPr txBox="1"/>
          <p:nvPr/>
        </p:nvSpPr>
        <p:spPr>
          <a:xfrm>
            <a:off x="5482224" y="4141961"/>
            <a:ext cx="122755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p:txBody>
      </p:sp>
      <p:sp>
        <p:nvSpPr>
          <p:cNvPr id="351" name="Google Shape;351;p30"/>
          <p:cNvSpPr txBox="1"/>
          <p:nvPr/>
        </p:nvSpPr>
        <p:spPr>
          <a:xfrm>
            <a:off x="8622792" y="4357405"/>
            <a:ext cx="122755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4400"/>
              <a:buFont typeface="Calibri"/>
              <a:buNone/>
            </a:pPr>
            <a:r>
              <a:rPr lang="en-US"/>
              <a:t>Tool #2: Ishikawa Diagram (Cause and Effect)</a:t>
            </a:r>
            <a:endParaRPr/>
          </a:p>
        </p:txBody>
      </p:sp>
      <p:sp>
        <p:nvSpPr>
          <p:cNvPr id="358" name="Google Shape;358;p31"/>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t>25</a:t>
            </a:fld>
            <a:endParaRPr/>
          </a:p>
        </p:txBody>
      </p:sp>
      <p:grpSp>
        <p:nvGrpSpPr>
          <p:cNvPr id="359" name="Google Shape;359;p31"/>
          <p:cNvGrpSpPr/>
          <p:nvPr/>
        </p:nvGrpSpPr>
        <p:grpSpPr>
          <a:xfrm>
            <a:off x="2351090" y="1700215"/>
            <a:ext cx="7081837" cy="3875087"/>
            <a:chOff x="0" y="1549400"/>
            <a:chExt cx="7705457" cy="4216423"/>
          </a:xfrm>
        </p:grpSpPr>
        <p:pic>
          <p:nvPicPr>
            <p:cNvPr id="360" name="Google Shape;360;p31"/>
            <p:cNvPicPr preferRelativeResize="0"/>
            <p:nvPr/>
          </p:nvPicPr>
          <p:blipFill rotWithShape="1">
            <a:blip r:embed="rId3">
              <a:alphaModFix/>
            </a:blip>
            <a:srcRect/>
            <a:stretch/>
          </p:blipFill>
          <p:spPr>
            <a:xfrm>
              <a:off x="62554" y="1950187"/>
              <a:ext cx="7642903" cy="3815636"/>
            </a:xfrm>
            <a:prstGeom prst="rect">
              <a:avLst/>
            </a:prstGeom>
            <a:noFill/>
            <a:ln>
              <a:noFill/>
            </a:ln>
          </p:spPr>
        </p:pic>
        <p:sp>
          <p:nvSpPr>
            <p:cNvPr id="361" name="Google Shape;361;p31"/>
            <p:cNvSpPr/>
            <p:nvPr/>
          </p:nvSpPr>
          <p:spPr>
            <a:xfrm>
              <a:off x="0" y="1549400"/>
              <a:ext cx="2359483" cy="23042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62" name="Google Shape;362;p31"/>
          <p:cNvSpPr txBox="1"/>
          <p:nvPr/>
        </p:nvSpPr>
        <p:spPr>
          <a:xfrm>
            <a:off x="6124575" y="5575300"/>
            <a:ext cx="1784350" cy="400110"/>
          </a:xfrm>
          <a:prstGeom prst="rect">
            <a:avLst/>
          </a:prstGeom>
          <a:gradFill>
            <a:gsLst>
              <a:gs pos="0">
                <a:srgbClr val="9AB7BD"/>
              </a:gs>
              <a:gs pos="50000">
                <a:srgbClr val="8DACB2"/>
              </a:gs>
              <a:gs pos="100000">
                <a:srgbClr val="78A2A9"/>
              </a:gs>
            </a:gsLst>
            <a:lin ang="5400000" scaled="0"/>
          </a:gradFill>
          <a:ln w="9525" cap="flat" cmpd="sng">
            <a:solidFill>
              <a:schemeClr val="accent1"/>
            </a:solidFill>
            <a:prstDash val="solid"/>
            <a:miter lim="800000"/>
            <a:headEnd type="none" w="sm" len="sm"/>
            <a:tailEnd type="none" w="sm" len="sm"/>
          </a:ln>
        </p:spPr>
        <p:txBody>
          <a:bodyPr spcFirstLastPara="1" wrap="square" lIns="0" tIns="45700" rIns="27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Communication</a:t>
            </a:r>
            <a:endParaRPr sz="1400" b="0" i="0" u="none" strike="noStrike" cap="none">
              <a:solidFill>
                <a:srgbClr val="000000"/>
              </a:solidFill>
              <a:latin typeface="Arial"/>
              <a:ea typeface="Arial"/>
              <a:cs typeface="Arial"/>
              <a:sym typeface="Arial"/>
            </a:endParaRPr>
          </a:p>
        </p:txBody>
      </p:sp>
      <p:sp>
        <p:nvSpPr>
          <p:cNvPr id="363" name="Google Shape;363;p31"/>
          <p:cNvSpPr txBox="1"/>
          <p:nvPr/>
        </p:nvSpPr>
        <p:spPr>
          <a:xfrm>
            <a:off x="3409950" y="5549900"/>
            <a:ext cx="2184400" cy="400110"/>
          </a:xfrm>
          <a:prstGeom prst="rect">
            <a:avLst/>
          </a:prstGeom>
          <a:gradFill>
            <a:gsLst>
              <a:gs pos="0">
                <a:srgbClr val="9AB7BD"/>
              </a:gs>
              <a:gs pos="50000">
                <a:srgbClr val="8DACB2"/>
              </a:gs>
              <a:gs pos="100000">
                <a:srgbClr val="78A2A9"/>
              </a:gs>
            </a:gsLst>
            <a:lin ang="5400000" scaled="0"/>
          </a:gradFill>
          <a:ln w="9525" cap="flat" cmpd="sng">
            <a:solidFill>
              <a:schemeClr val="accent1"/>
            </a:solidFill>
            <a:prstDash val="solid"/>
            <a:miter lim="800000"/>
            <a:headEnd type="none" w="sm" len="sm"/>
            <a:tailEnd type="none" w="sm" len="sm"/>
          </a:ln>
        </p:spPr>
        <p:txBody>
          <a:bodyPr spcFirstLastPara="1" wrap="square" lIns="0" tIns="45700" rIns="27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Policies/Procedures</a:t>
            </a:r>
            <a:endParaRPr sz="1400" b="0" i="0" u="none" strike="noStrike" cap="none">
              <a:solidFill>
                <a:srgbClr val="000000"/>
              </a:solidFill>
              <a:latin typeface="Arial"/>
              <a:ea typeface="Arial"/>
              <a:cs typeface="Arial"/>
              <a:sym typeface="Arial"/>
            </a:endParaRPr>
          </a:p>
        </p:txBody>
      </p:sp>
      <p:sp>
        <p:nvSpPr>
          <p:cNvPr id="364" name="Google Shape;364;p31"/>
          <p:cNvSpPr txBox="1"/>
          <p:nvPr/>
        </p:nvSpPr>
        <p:spPr>
          <a:xfrm>
            <a:off x="4268911" y="1700213"/>
            <a:ext cx="1962884" cy="400110"/>
          </a:xfrm>
          <a:prstGeom prst="rect">
            <a:avLst/>
          </a:prstGeom>
          <a:gradFill>
            <a:gsLst>
              <a:gs pos="0">
                <a:srgbClr val="9AB7BD"/>
              </a:gs>
              <a:gs pos="50000">
                <a:srgbClr val="8DACB2"/>
              </a:gs>
              <a:gs pos="100000">
                <a:srgbClr val="78A2A9"/>
              </a:gs>
            </a:gsLst>
            <a:lin ang="5400000" scaled="0"/>
          </a:gradFill>
          <a:ln w="9525" cap="flat" cmpd="sng">
            <a:solidFill>
              <a:schemeClr val="accent1"/>
            </a:solidFill>
            <a:prstDash val="solid"/>
            <a:miter lim="800000"/>
            <a:headEnd type="none" w="sm" len="sm"/>
            <a:tailEnd type="none" w="sm" len="sm"/>
          </a:ln>
        </p:spPr>
        <p:txBody>
          <a:bodyPr spcFirstLastPara="1" wrap="square" lIns="0" tIns="45700" rIns="27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Care Team</a:t>
            </a:r>
            <a:endParaRPr sz="1400" b="0" i="0" u="none" strike="noStrike" cap="none">
              <a:solidFill>
                <a:srgbClr val="000000"/>
              </a:solidFill>
              <a:latin typeface="Arial"/>
              <a:ea typeface="Arial"/>
              <a:cs typeface="Arial"/>
              <a:sym typeface="Arial"/>
            </a:endParaRPr>
          </a:p>
        </p:txBody>
      </p:sp>
      <p:sp>
        <p:nvSpPr>
          <p:cNvPr id="365" name="Google Shape;365;p31"/>
          <p:cNvSpPr txBox="1"/>
          <p:nvPr/>
        </p:nvSpPr>
        <p:spPr>
          <a:xfrm>
            <a:off x="6586540" y="1700213"/>
            <a:ext cx="2084387" cy="400110"/>
          </a:xfrm>
          <a:prstGeom prst="rect">
            <a:avLst/>
          </a:prstGeom>
          <a:gradFill>
            <a:gsLst>
              <a:gs pos="0">
                <a:srgbClr val="9AB7BD"/>
              </a:gs>
              <a:gs pos="50000">
                <a:srgbClr val="8DACB2"/>
              </a:gs>
              <a:gs pos="100000">
                <a:srgbClr val="78A2A9"/>
              </a:gs>
            </a:gsLst>
            <a:lin ang="5400000" scaled="0"/>
          </a:gradFill>
          <a:ln w="9525" cap="flat" cmpd="sng">
            <a:solidFill>
              <a:schemeClr val="accent1"/>
            </a:solidFill>
            <a:prstDash val="solid"/>
            <a:miter lim="800000"/>
            <a:headEnd type="none" w="sm" len="sm"/>
            <a:tailEnd type="none" w="sm" len="sm"/>
          </a:ln>
        </p:spPr>
        <p:txBody>
          <a:bodyPr spcFirstLastPara="1" wrap="square" lIns="0" tIns="45700" rIns="27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Patient Factors</a:t>
            </a:r>
            <a:endParaRPr sz="1400" b="0" i="0" u="none" strike="noStrike" cap="none">
              <a:solidFill>
                <a:srgbClr val="000000"/>
              </a:solidFill>
              <a:latin typeface="Arial"/>
              <a:ea typeface="Arial"/>
              <a:cs typeface="Arial"/>
              <a:sym typeface="Arial"/>
            </a:endParaRPr>
          </a:p>
        </p:txBody>
      </p:sp>
      <p:sp>
        <p:nvSpPr>
          <p:cNvPr id="366" name="Google Shape;366;p31"/>
          <p:cNvSpPr txBox="1"/>
          <p:nvPr/>
        </p:nvSpPr>
        <p:spPr>
          <a:xfrm>
            <a:off x="2616201" y="2305051"/>
            <a:ext cx="2978150" cy="737574"/>
          </a:xfrm>
          <a:prstGeom prst="rect">
            <a:avLst/>
          </a:prstGeom>
          <a:noFill/>
          <a:ln>
            <a:noFill/>
          </a:ln>
        </p:spPr>
        <p:txBody>
          <a:bodyPr spcFirstLastPara="1" wrap="square" lIns="91425" tIns="45700" rIns="91425" bIns="45700" anchor="t" anchorCtr="0">
            <a:spAutoFit/>
          </a:bodyPr>
          <a:lstStyle/>
          <a:p>
            <a:pPr marL="0" marR="0" lvl="0" indent="0" algn="l" rtl="0">
              <a:lnSpc>
                <a:spcPct val="125925"/>
              </a:lnSpc>
              <a:spcBef>
                <a:spcPts val="0"/>
              </a:spcBef>
              <a:spcAft>
                <a:spcPts val="0"/>
              </a:spcAft>
              <a:buClr>
                <a:srgbClr val="000000"/>
              </a:buClr>
              <a:buSzPts val="1350"/>
              <a:buFont typeface="Arial"/>
              <a:buNone/>
            </a:pPr>
            <a:r>
              <a:rPr lang="en-US" sz="1350" b="0" i="0" u="none" strike="noStrike" cap="none">
                <a:solidFill>
                  <a:schemeClr val="dk1"/>
                </a:solidFill>
                <a:latin typeface="Calibri"/>
                <a:ea typeface="Calibri"/>
                <a:cs typeface="Calibri"/>
                <a:sym typeface="Calibri"/>
              </a:rPr>
              <a:t>B/c moving around the hospital so much, there wasn’t the same oversight by the charge nurse</a:t>
            </a:r>
            <a:endParaRPr sz="1350" b="0" i="0" u="none" strike="noStrike" cap="none">
              <a:solidFill>
                <a:schemeClr val="dk1"/>
              </a:solidFill>
              <a:latin typeface="Calibri"/>
              <a:ea typeface="Calibri"/>
              <a:cs typeface="Calibri"/>
              <a:sym typeface="Calibri"/>
            </a:endParaRPr>
          </a:p>
        </p:txBody>
      </p:sp>
      <p:sp>
        <p:nvSpPr>
          <p:cNvPr id="367" name="Google Shape;367;p31"/>
          <p:cNvSpPr txBox="1"/>
          <p:nvPr/>
        </p:nvSpPr>
        <p:spPr>
          <a:xfrm>
            <a:off x="3865962" y="3180252"/>
            <a:ext cx="25431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GIM team +++patients</a:t>
            </a:r>
            <a:endParaRPr sz="1400" b="0" i="0" u="none" strike="noStrike" cap="none">
              <a:solidFill>
                <a:srgbClr val="000000"/>
              </a:solidFill>
              <a:latin typeface="Arial"/>
              <a:ea typeface="Arial"/>
              <a:cs typeface="Arial"/>
              <a:sym typeface="Arial"/>
            </a:endParaRPr>
          </a:p>
        </p:txBody>
      </p:sp>
      <p:sp>
        <p:nvSpPr>
          <p:cNvPr id="368" name="Google Shape;368;p31"/>
          <p:cNvSpPr txBox="1"/>
          <p:nvPr/>
        </p:nvSpPr>
        <p:spPr>
          <a:xfrm>
            <a:off x="2746375" y="4269827"/>
            <a:ext cx="27178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No funding for 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clinical pharmacist </a:t>
            </a:r>
            <a:endParaRPr sz="1400" b="0" i="0" u="none" strike="noStrike" cap="none">
              <a:solidFill>
                <a:srgbClr val="000000"/>
              </a:solidFill>
              <a:latin typeface="Arial"/>
              <a:ea typeface="Arial"/>
              <a:cs typeface="Arial"/>
              <a:sym typeface="Arial"/>
            </a:endParaRPr>
          </a:p>
        </p:txBody>
      </p:sp>
      <p:sp>
        <p:nvSpPr>
          <p:cNvPr id="369" name="Google Shape;369;p31"/>
          <p:cNvSpPr txBox="1"/>
          <p:nvPr/>
        </p:nvSpPr>
        <p:spPr>
          <a:xfrm>
            <a:off x="8507414" y="2060575"/>
            <a:ext cx="22616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Geriatric with ↓ LOC</a:t>
            </a:r>
            <a:endParaRPr sz="1400" b="0" i="0" u="none" strike="noStrike" cap="none">
              <a:solidFill>
                <a:srgbClr val="000000"/>
              </a:solidFill>
              <a:latin typeface="Arial"/>
              <a:ea typeface="Arial"/>
              <a:cs typeface="Arial"/>
              <a:sym typeface="Arial"/>
            </a:endParaRPr>
          </a:p>
        </p:txBody>
      </p:sp>
      <p:sp>
        <p:nvSpPr>
          <p:cNvPr id="370" name="Google Shape;370;p31"/>
          <p:cNvSpPr txBox="1"/>
          <p:nvPr/>
        </p:nvSpPr>
        <p:spPr>
          <a:xfrm>
            <a:off x="5229227" y="4230688"/>
            <a:ext cx="2117725" cy="5055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Multiple handovers provided b/w nurse  </a:t>
            </a:r>
            <a:endParaRPr sz="1400" b="0" i="0" u="none" strike="noStrike" cap="none">
              <a:solidFill>
                <a:srgbClr val="000000"/>
              </a:solidFill>
              <a:latin typeface="Arial"/>
              <a:ea typeface="Arial"/>
              <a:cs typeface="Arial"/>
              <a:sym typeface="Arial"/>
            </a:endParaRPr>
          </a:p>
        </p:txBody>
      </p:sp>
      <p:sp>
        <p:nvSpPr>
          <p:cNvPr id="371" name="Google Shape;371;p31"/>
          <p:cNvSpPr txBox="1"/>
          <p:nvPr/>
        </p:nvSpPr>
        <p:spPr>
          <a:xfrm>
            <a:off x="2153445" y="4891517"/>
            <a:ext cx="2681289" cy="519566"/>
          </a:xfrm>
          <a:prstGeom prst="rect">
            <a:avLst/>
          </a:prstGeom>
          <a:noFill/>
          <a:ln>
            <a:noFill/>
          </a:ln>
        </p:spPr>
        <p:txBody>
          <a:bodyPr spcFirstLastPara="1" wrap="square" lIns="91425" tIns="45700" rIns="91425" bIns="45700" anchor="t" anchorCtr="0">
            <a:spAutoFit/>
          </a:bodyPr>
          <a:lstStyle/>
          <a:p>
            <a:pPr marL="0" marR="0" lvl="0" indent="0" algn="l" rtl="0">
              <a:lnSpc>
                <a:spcPct val="125925"/>
              </a:lnSpc>
              <a:spcBef>
                <a:spcPts val="0"/>
              </a:spcBef>
              <a:spcAft>
                <a:spcPts val="0"/>
              </a:spcAft>
              <a:buClr>
                <a:srgbClr val="000000"/>
              </a:buClr>
              <a:buSzPts val="1350"/>
              <a:buFont typeface="Arial"/>
              <a:buNone/>
            </a:pPr>
            <a:r>
              <a:rPr lang="en-US" sz="1350" b="0" i="0" u="none" strike="noStrike" cap="none">
                <a:solidFill>
                  <a:schemeClr val="dk1"/>
                </a:solidFill>
                <a:latin typeface="Calibri"/>
                <a:ea typeface="Calibri"/>
                <a:cs typeface="Calibri"/>
                <a:sym typeface="Calibri"/>
              </a:rPr>
              <a:t>Constantly changing COVID requirements </a:t>
            </a:r>
            <a:endParaRPr sz="1400" b="0" i="0" u="none" strike="noStrike" cap="none">
              <a:solidFill>
                <a:srgbClr val="000000"/>
              </a:solidFill>
              <a:latin typeface="Arial"/>
              <a:ea typeface="Arial"/>
              <a:cs typeface="Arial"/>
              <a:sym typeface="Arial"/>
            </a:endParaRPr>
          </a:p>
        </p:txBody>
      </p:sp>
      <p:sp>
        <p:nvSpPr>
          <p:cNvPr id="372" name="Google Shape;372;p31"/>
          <p:cNvSpPr txBox="1"/>
          <p:nvPr/>
        </p:nvSpPr>
        <p:spPr>
          <a:xfrm>
            <a:off x="9001125" y="3495675"/>
            <a:ext cx="1555750" cy="707886"/>
          </a:xfrm>
          <a:prstGeom prst="rect">
            <a:avLst/>
          </a:prstGeom>
          <a:gradFill>
            <a:gsLst>
              <a:gs pos="0">
                <a:srgbClr val="A5A6A8"/>
              </a:gs>
              <a:gs pos="50000">
                <a:srgbClr val="989A9C"/>
              </a:gs>
              <a:gs pos="100000">
                <a:srgbClr val="87898C"/>
              </a:gs>
            </a:gsLst>
            <a:lin ang="5400000" scaled="0"/>
          </a:gradFill>
          <a:ln w="9525" cap="flat" cmpd="sng">
            <a:solidFill>
              <a:schemeClr val="accent2"/>
            </a:solidFill>
            <a:prstDash val="solid"/>
            <a:miter lim="800000"/>
            <a:headEnd type="none" w="sm" len="sm"/>
            <a:tailEnd type="none" w="sm" len="sm"/>
          </a:ln>
        </p:spPr>
        <p:txBody>
          <a:bodyPr spcFirstLastPara="1" wrap="square" lIns="0" tIns="45700" rIns="27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Pt not receive Lasix</a:t>
            </a:r>
            <a:endParaRPr sz="1400" b="0" i="0" u="none" strike="noStrike" cap="none">
              <a:solidFill>
                <a:srgbClr val="000000"/>
              </a:solidFill>
              <a:latin typeface="Arial"/>
              <a:ea typeface="Arial"/>
              <a:cs typeface="Arial"/>
              <a:sym typeface="Arial"/>
            </a:endParaRPr>
          </a:p>
        </p:txBody>
      </p:sp>
      <p:sp>
        <p:nvSpPr>
          <p:cNvPr id="373" name="Google Shape;373;p31"/>
          <p:cNvSpPr txBox="1"/>
          <p:nvPr/>
        </p:nvSpPr>
        <p:spPr>
          <a:xfrm>
            <a:off x="8840179" y="3144001"/>
            <a:ext cx="179289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Not Tolerating IV</a:t>
            </a:r>
            <a:endParaRPr sz="1400" b="0" i="0" u="none" strike="noStrike" cap="none">
              <a:solidFill>
                <a:srgbClr val="000000"/>
              </a:solidFill>
              <a:latin typeface="Arial"/>
              <a:ea typeface="Arial"/>
              <a:cs typeface="Arial"/>
              <a:sym typeface="Arial"/>
            </a:endParaRPr>
          </a:p>
        </p:txBody>
      </p:sp>
      <p:sp>
        <p:nvSpPr>
          <p:cNvPr id="374" name="Google Shape;374;p31"/>
          <p:cNvSpPr txBox="1"/>
          <p:nvPr/>
        </p:nvSpPr>
        <p:spPr>
          <a:xfrm>
            <a:off x="5202238" y="4844190"/>
            <a:ext cx="1787524"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Calibri"/>
                <a:ea typeface="Calibri"/>
                <a:cs typeface="Calibri"/>
                <a:sym typeface="Calibri"/>
              </a:rPr>
              <a:t>Nursing+MD not rounding together</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a:t>Tool #3: Constellation Map</a:t>
            </a:r>
            <a:endParaRPr dirty="0"/>
          </a:p>
        </p:txBody>
      </p:sp>
      <p:sp>
        <p:nvSpPr>
          <p:cNvPr id="3" name="Text Placeholder 2">
            <a:extLst>
              <a:ext uri="{FF2B5EF4-FFF2-40B4-BE49-F238E27FC236}">
                <a16:creationId xmlns:a16="http://schemas.microsoft.com/office/drawing/2014/main" id="{1604A31F-E31C-2023-677A-729EBBA66AEA}"/>
              </a:ext>
            </a:extLst>
          </p:cNvPr>
          <p:cNvSpPr>
            <a:spLocks noGrp="1"/>
          </p:cNvSpPr>
          <p:nvPr>
            <p:ph type="body" idx="1"/>
          </p:nvPr>
        </p:nvSpPr>
        <p:spPr/>
        <p:txBody>
          <a:bodyPr/>
          <a:lstStyle/>
          <a:p>
            <a:r>
              <a:rPr lang="en-US" dirty="0">
                <a:solidFill>
                  <a:schemeClr val="tx1"/>
                </a:solidFill>
                <a:latin typeface="Calibri" panose="020F0502020204030204" pitchFamily="34" charset="0"/>
                <a:cs typeface="Calibri" panose="020F0502020204030204" pitchFamily="34" charset="0"/>
              </a:rPr>
              <a:t>See Figure 6 on p. 27 of the </a:t>
            </a:r>
            <a:r>
              <a:rPr lang="en-US" dirty="0">
                <a:solidFill>
                  <a:schemeClr val="tx1"/>
                </a:solidFill>
                <a:latin typeface="Calibri" panose="020F0502020204030204" pitchFamily="34" charset="0"/>
                <a:cs typeface="Calibri" panose="020F0502020204030204" pitchFamily="34" charset="0"/>
                <a:hlinkClick r:id="rId3"/>
              </a:rPr>
              <a:t>System Analysis Methodology Handbook </a:t>
            </a:r>
            <a:r>
              <a:rPr lang="en-US" dirty="0">
                <a:solidFill>
                  <a:schemeClr val="tx1"/>
                </a:solidFill>
                <a:latin typeface="Calibri" panose="020F0502020204030204" pitchFamily="34" charset="0"/>
                <a:cs typeface="Calibri" panose="020F0502020204030204" pitchFamily="34" charset="0"/>
              </a:rPr>
              <a:t>(Alberta Health Services) for a Constellation Map template</a:t>
            </a:r>
          </a:p>
          <a:p>
            <a:r>
              <a:rPr lang="en-US" dirty="0">
                <a:solidFill>
                  <a:schemeClr val="tx1"/>
                </a:solidFill>
                <a:latin typeface="Calibri" panose="020F0502020204030204" pitchFamily="34" charset="0"/>
                <a:cs typeface="Calibri" panose="020F0502020204030204" pitchFamily="34" charset="0"/>
              </a:rPr>
              <a:t>See Figure 7 on p. 54 for an example completed Constellation Map</a:t>
            </a:r>
          </a:p>
          <a:p>
            <a:endParaRPr lang="en-US" dirty="0"/>
          </a:p>
        </p:txBody>
      </p:sp>
      <p:sp>
        <p:nvSpPr>
          <p:cNvPr id="2" name="TextBox 1">
            <a:extLst>
              <a:ext uri="{FF2B5EF4-FFF2-40B4-BE49-F238E27FC236}">
                <a16:creationId xmlns:a16="http://schemas.microsoft.com/office/drawing/2014/main" id="{A4B887CF-CDE4-6A85-9201-5D7E62FD64AB}"/>
              </a:ext>
            </a:extLst>
          </p:cNvPr>
          <p:cNvSpPr txBox="1"/>
          <p:nvPr/>
        </p:nvSpPr>
        <p:spPr>
          <a:xfrm>
            <a:off x="8419605" y="5866411"/>
            <a:ext cx="3772395" cy="738664"/>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Systems Analysis Methodology Handbook, Alberta Health Services, April 2019 version 2.0</a:t>
            </a:r>
          </a:p>
          <a:p>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a:t>Tool #4: Interactive Exercise</a:t>
            </a:r>
            <a:endParaRPr/>
          </a:p>
        </p:txBody>
      </p:sp>
      <p:sp>
        <p:nvSpPr>
          <p:cNvPr id="386" name="Google Shape;386;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dirty="0"/>
              <a:t>Design a system where a patient does </a:t>
            </a:r>
            <a:r>
              <a:rPr lang="en-US" i="1" dirty="0"/>
              <a:t>not</a:t>
            </a:r>
            <a:r>
              <a:rPr lang="en-US" dirty="0"/>
              <a:t> receive the prescribed drug 100% of the time!</a:t>
            </a:r>
            <a:br>
              <a:rPr lang="en-US" dirty="0"/>
            </a:br>
            <a:endParaRPr dirty="0"/>
          </a:p>
          <a:p>
            <a:pPr marL="228600" lvl="0" indent="-50800" algn="l" rtl="0">
              <a:lnSpc>
                <a:spcPct val="90000"/>
              </a:lnSpc>
              <a:spcBef>
                <a:spcPts val="1600"/>
              </a:spcBef>
              <a:spcAft>
                <a:spcPts val="0"/>
              </a:spcAft>
              <a:buSzPts val="2800"/>
              <a:buNone/>
            </a:pPr>
            <a:endParaRPr dirty="0"/>
          </a:p>
          <a:p>
            <a:pPr marL="228600" lvl="0" indent="-50800" algn="l" rtl="0">
              <a:lnSpc>
                <a:spcPct val="90000"/>
              </a:lnSpc>
              <a:spcBef>
                <a:spcPts val="1600"/>
              </a:spcBef>
              <a:spcAft>
                <a:spcPts val="0"/>
              </a:spcAft>
              <a:buSzPts val="2800"/>
              <a:buNone/>
            </a:pPr>
            <a:endParaRPr dirty="0"/>
          </a:p>
        </p:txBody>
      </p:sp>
      <p:sp>
        <p:nvSpPr>
          <p:cNvPr id="387" name="Google Shape;387;p34"/>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t>27</a:t>
            </a:fld>
            <a:endParaRPr/>
          </a:p>
        </p:txBody>
      </p:sp>
      <p:sp>
        <p:nvSpPr>
          <p:cNvPr id="388" name="Google Shape;388;p34"/>
          <p:cNvSpPr/>
          <p:nvPr/>
        </p:nvSpPr>
        <p:spPr>
          <a:xfrm>
            <a:off x="2279577" y="2204866"/>
            <a:ext cx="7704856" cy="1943993"/>
          </a:xfrm>
          <a:prstGeom prst="rect">
            <a:avLst/>
          </a:prstGeom>
          <a:noFill/>
          <a:ln>
            <a:noFill/>
          </a:ln>
          <a:effectLst>
            <a:reflection stA="50000" endA="300" endPos="90000" sy="-100000" algn="bl" rotWithShape="0"/>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0A394E"/>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SzPct val="100000"/>
              <a:buChar char="•"/>
            </a:pPr>
            <a:r>
              <a:rPr lang="en-US" dirty="0"/>
              <a:t>Don’t give the med to the patient</a:t>
            </a:r>
            <a:endParaRPr dirty="0"/>
          </a:p>
          <a:p>
            <a:pPr marL="228600" lvl="0" indent="-228600" algn="l" rtl="0">
              <a:lnSpc>
                <a:spcPct val="90000"/>
              </a:lnSpc>
              <a:spcBef>
                <a:spcPts val="1600"/>
              </a:spcBef>
              <a:spcAft>
                <a:spcPts val="0"/>
              </a:spcAft>
              <a:buSzPct val="100000"/>
              <a:buChar char="•"/>
            </a:pPr>
            <a:r>
              <a:rPr lang="en-US" dirty="0"/>
              <a:t>Don’t have enough med available for all the patients</a:t>
            </a:r>
            <a:endParaRPr dirty="0"/>
          </a:p>
          <a:p>
            <a:pPr marL="228600" lvl="0" indent="-228600" algn="l" rtl="0">
              <a:lnSpc>
                <a:spcPct val="90000"/>
              </a:lnSpc>
              <a:spcBef>
                <a:spcPts val="1600"/>
              </a:spcBef>
              <a:spcAft>
                <a:spcPts val="0"/>
              </a:spcAft>
              <a:buSzPct val="100000"/>
              <a:buChar char="•"/>
            </a:pPr>
            <a:r>
              <a:rPr lang="en-US" dirty="0"/>
              <a:t>Store medications in the wrong location so that nursing cannot find them </a:t>
            </a:r>
            <a:endParaRPr dirty="0"/>
          </a:p>
          <a:p>
            <a:pPr marL="228600" lvl="0" indent="-228600" algn="l" rtl="0">
              <a:lnSpc>
                <a:spcPct val="90000"/>
              </a:lnSpc>
              <a:spcBef>
                <a:spcPts val="1600"/>
              </a:spcBef>
              <a:spcAft>
                <a:spcPts val="0"/>
              </a:spcAft>
              <a:buSzPct val="100000"/>
              <a:buChar char="•"/>
            </a:pPr>
            <a:r>
              <a:rPr lang="en-US" dirty="0"/>
              <a:t>Remove drug labels</a:t>
            </a:r>
            <a:endParaRPr dirty="0"/>
          </a:p>
          <a:p>
            <a:pPr marL="228600" lvl="0" indent="-228600" algn="l" rtl="0">
              <a:lnSpc>
                <a:spcPct val="90000"/>
              </a:lnSpc>
              <a:spcBef>
                <a:spcPts val="1600"/>
              </a:spcBef>
              <a:spcAft>
                <a:spcPts val="0"/>
              </a:spcAft>
              <a:buSzPct val="100000"/>
              <a:buChar char="•"/>
            </a:pPr>
            <a:r>
              <a:rPr lang="en-US" dirty="0"/>
              <a:t>Allow patient to decide if he/she would like to take the drug</a:t>
            </a:r>
            <a:endParaRPr dirty="0"/>
          </a:p>
          <a:p>
            <a:pPr marL="228600" lvl="0" indent="-228600" algn="l" rtl="0">
              <a:lnSpc>
                <a:spcPct val="90000"/>
              </a:lnSpc>
              <a:spcBef>
                <a:spcPts val="1600"/>
              </a:spcBef>
              <a:spcAft>
                <a:spcPts val="0"/>
              </a:spcAft>
              <a:buSzPct val="100000"/>
              <a:buChar char="•"/>
            </a:pPr>
            <a:r>
              <a:rPr lang="en-US" dirty="0"/>
              <a:t>Move drug admin time to coincide with shift change</a:t>
            </a:r>
            <a:endParaRPr dirty="0"/>
          </a:p>
          <a:p>
            <a:pPr marL="228600" lvl="0" indent="-228600" algn="l" rtl="0">
              <a:lnSpc>
                <a:spcPct val="90000"/>
              </a:lnSpc>
              <a:spcBef>
                <a:spcPts val="1600"/>
              </a:spcBef>
              <a:spcAft>
                <a:spcPts val="0"/>
              </a:spcAft>
              <a:buSzPct val="100000"/>
              <a:buChar char="•"/>
            </a:pPr>
            <a:r>
              <a:rPr lang="en-US" dirty="0"/>
              <a:t>Give task (i.e., giving meds) to overwhelmed staff members </a:t>
            </a:r>
            <a:endParaRPr dirty="0"/>
          </a:p>
          <a:p>
            <a:pPr marL="228600" lvl="0" indent="-228600" algn="l" rtl="0">
              <a:lnSpc>
                <a:spcPct val="90000"/>
              </a:lnSpc>
              <a:spcBef>
                <a:spcPts val="1600"/>
              </a:spcBef>
              <a:spcAft>
                <a:spcPts val="0"/>
              </a:spcAft>
              <a:buSzPct val="100000"/>
              <a:buChar char="•"/>
            </a:pPr>
            <a:r>
              <a:rPr lang="en-US" dirty="0"/>
              <a:t>Make it difficult to find chart so that orders can’t </a:t>
            </a:r>
            <a:br>
              <a:rPr lang="en-US" dirty="0"/>
            </a:br>
            <a:r>
              <a:rPr lang="en-US" dirty="0"/>
              <a:t>be verified </a:t>
            </a:r>
            <a:endParaRPr dirty="0"/>
          </a:p>
        </p:txBody>
      </p:sp>
      <p:sp>
        <p:nvSpPr>
          <p:cNvPr id="394" name="Google Shape;394;p35"/>
          <p:cNvSpPr txBox="1"/>
          <p:nvPr/>
        </p:nvSpPr>
        <p:spPr>
          <a:xfrm>
            <a:off x="2855913" y="1052515"/>
            <a:ext cx="777716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Verdana"/>
                <a:ea typeface="Verdana"/>
                <a:cs typeface="Verdana"/>
                <a:sym typeface="Verdana"/>
              </a:rPr>
              <a:t>Patient does not Receive Drug When…</a:t>
            </a:r>
            <a:endParaRPr sz="1400" b="0" i="0" u="none" strike="noStrike" cap="none">
              <a:solidFill>
                <a:srgbClr val="000000"/>
              </a:solidFill>
              <a:latin typeface="Arial"/>
              <a:ea typeface="Arial"/>
              <a:cs typeface="Arial"/>
              <a:sym typeface="Arial"/>
            </a:endParaRPr>
          </a:p>
        </p:txBody>
      </p:sp>
      <p:sp>
        <p:nvSpPr>
          <p:cNvPr id="395" name="Google Shape;395;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a:t>Examples</a:t>
            </a:r>
            <a:endParaRPr dirty="0"/>
          </a:p>
        </p:txBody>
      </p:sp>
      <p:pic>
        <p:nvPicPr>
          <p:cNvPr id="7" name="Google Shape;406;p36" descr="Aspire_tagline">
            <a:extLst>
              <a:ext uri="{FF2B5EF4-FFF2-40B4-BE49-F238E27FC236}">
                <a16:creationId xmlns:a16="http://schemas.microsoft.com/office/drawing/2014/main" id="{CC4B43D0-BD33-0FCE-0F4B-DB30EF36F334}"/>
              </a:ext>
            </a:extLst>
          </p:cNvPr>
          <p:cNvPicPr preferRelativeResize="0"/>
          <p:nvPr/>
        </p:nvPicPr>
        <p:blipFill rotWithShape="1">
          <a:blip r:embed="rId3">
            <a:alphaModFix/>
          </a:blip>
          <a:srcRect/>
          <a:stretch/>
        </p:blipFill>
        <p:spPr>
          <a:xfrm>
            <a:off x="8836230" y="5608636"/>
            <a:ext cx="2743200" cy="196849"/>
          </a:xfrm>
          <a:prstGeom prst="rect">
            <a:avLst/>
          </a:prstGeom>
          <a:noFill/>
          <a:ln>
            <a:noFill/>
          </a:ln>
        </p:spPr>
      </p:pic>
      <p:pic>
        <p:nvPicPr>
          <p:cNvPr id="8" name="Google Shape;407;p36" descr="Logos">
            <a:extLst>
              <a:ext uri="{FF2B5EF4-FFF2-40B4-BE49-F238E27FC236}">
                <a16:creationId xmlns:a16="http://schemas.microsoft.com/office/drawing/2014/main" id="{84F93D35-91AB-BBFC-7DCC-7597C12A83B4}"/>
              </a:ext>
            </a:extLst>
          </p:cNvPr>
          <p:cNvPicPr preferRelativeResize="0"/>
          <p:nvPr/>
        </p:nvPicPr>
        <p:blipFill rotWithShape="1">
          <a:blip r:embed="rId4">
            <a:alphaModFix/>
          </a:blip>
          <a:srcRect/>
          <a:stretch/>
        </p:blipFill>
        <p:spPr>
          <a:xfrm>
            <a:off x="8931233" y="5805485"/>
            <a:ext cx="2327275" cy="592667"/>
          </a:xfrm>
          <a:prstGeom prst="rect">
            <a:avLst/>
          </a:prstGeom>
          <a:noFill/>
          <a:ln>
            <a:noFill/>
          </a:ln>
        </p:spPr>
      </p:pic>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dirty="0"/>
              <a:t>Russian acronym for </a:t>
            </a:r>
            <a:r>
              <a:rPr lang="en-US" dirty="0" err="1"/>
              <a:t>Genrich</a:t>
            </a:r>
            <a:r>
              <a:rPr lang="en-US" dirty="0"/>
              <a:t> </a:t>
            </a:r>
            <a:r>
              <a:rPr lang="en-US" dirty="0" err="1"/>
              <a:t>Altshuller’s</a:t>
            </a:r>
            <a:r>
              <a:rPr lang="en-US" dirty="0"/>
              <a:t> “Theory of Inventive Problem Solving”</a:t>
            </a:r>
            <a:endParaRPr dirty="0"/>
          </a:p>
          <a:p>
            <a:pPr marL="228600" lvl="0" indent="-228600" algn="l" rtl="0">
              <a:lnSpc>
                <a:spcPct val="90000"/>
              </a:lnSpc>
              <a:spcBef>
                <a:spcPts val="1600"/>
              </a:spcBef>
              <a:spcAft>
                <a:spcPts val="0"/>
              </a:spcAft>
              <a:buSzPts val="2800"/>
              <a:buChar char="•"/>
            </a:pPr>
            <a:r>
              <a:rPr lang="en-US" dirty="0"/>
              <a:t>Method of systems analysis through the evaluation of contradictions to promote creative brainstorming</a:t>
            </a:r>
            <a:endParaRPr dirty="0"/>
          </a:p>
          <a:p>
            <a:pPr marL="228600" lvl="0" indent="-228600" algn="l" rtl="0">
              <a:lnSpc>
                <a:spcPct val="90000"/>
              </a:lnSpc>
              <a:spcBef>
                <a:spcPts val="1600"/>
              </a:spcBef>
              <a:spcAft>
                <a:spcPts val="0"/>
              </a:spcAft>
              <a:buSzPts val="2800"/>
              <a:buChar char="•"/>
            </a:pPr>
            <a:r>
              <a:rPr lang="en-US" dirty="0"/>
              <a:t>E.g., by trying to design a system to have the worst possible outcomes, we highlight the flaws in our current system</a:t>
            </a:r>
            <a:endParaRPr dirty="0"/>
          </a:p>
          <a:p>
            <a:pPr marL="228600" lvl="0" indent="-228600" algn="l" rtl="0">
              <a:lnSpc>
                <a:spcPct val="90000"/>
              </a:lnSpc>
              <a:spcBef>
                <a:spcPts val="1600"/>
              </a:spcBef>
              <a:spcAft>
                <a:spcPts val="0"/>
              </a:spcAft>
              <a:buSzPts val="2800"/>
              <a:buChar char="•"/>
            </a:pPr>
            <a:r>
              <a:rPr lang="en-US" dirty="0"/>
              <a:t>We can then ‘reverse engineer' system improvements</a:t>
            </a:r>
            <a:endParaRPr dirty="0"/>
          </a:p>
        </p:txBody>
      </p:sp>
      <p:sp>
        <p:nvSpPr>
          <p:cNvPr id="404" name="Google Shape;404;p36"/>
          <p:cNvSpPr txBox="1"/>
          <p:nvPr/>
        </p:nvSpPr>
        <p:spPr>
          <a:xfrm>
            <a:off x="2855913" y="1052515"/>
            <a:ext cx="777716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Verdana"/>
                <a:ea typeface="Verdana"/>
                <a:cs typeface="Verdana"/>
                <a:sym typeface="Verdana"/>
              </a:rPr>
              <a:t>TRIZ</a:t>
            </a:r>
            <a:endParaRPr sz="1400" b="0" i="0" u="none" strike="noStrike" cap="none">
              <a:solidFill>
                <a:srgbClr val="000000"/>
              </a:solidFill>
              <a:latin typeface="Arial"/>
              <a:ea typeface="Arial"/>
              <a:cs typeface="Arial"/>
              <a:sym typeface="Arial"/>
            </a:endParaRPr>
          </a:p>
        </p:txBody>
      </p:sp>
      <p:sp>
        <p:nvSpPr>
          <p:cNvPr id="405" name="Google Shape;40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a:t>Activity: Triz</a:t>
            </a:r>
            <a:endParaRPr/>
          </a:p>
        </p:txBody>
      </p:sp>
      <p:pic>
        <p:nvPicPr>
          <p:cNvPr id="406" name="Google Shape;406;p36" descr="Aspire_tagline"/>
          <p:cNvPicPr preferRelativeResize="0"/>
          <p:nvPr/>
        </p:nvPicPr>
        <p:blipFill rotWithShape="1">
          <a:blip r:embed="rId3">
            <a:alphaModFix/>
          </a:blip>
          <a:srcRect/>
          <a:stretch/>
        </p:blipFill>
        <p:spPr>
          <a:xfrm>
            <a:off x="8836230" y="5608636"/>
            <a:ext cx="2743200" cy="196849"/>
          </a:xfrm>
          <a:prstGeom prst="rect">
            <a:avLst/>
          </a:prstGeom>
          <a:noFill/>
          <a:ln>
            <a:noFill/>
          </a:ln>
        </p:spPr>
      </p:pic>
      <p:pic>
        <p:nvPicPr>
          <p:cNvPr id="407" name="Google Shape;407;p36" descr="Logos"/>
          <p:cNvPicPr preferRelativeResize="0"/>
          <p:nvPr/>
        </p:nvPicPr>
        <p:blipFill rotWithShape="1">
          <a:blip r:embed="rId4">
            <a:alphaModFix/>
          </a:blip>
          <a:srcRect/>
          <a:stretch/>
        </p:blipFill>
        <p:spPr>
          <a:xfrm>
            <a:off x="8931233" y="5805485"/>
            <a:ext cx="2327275" cy="592667"/>
          </a:xfrm>
          <a:prstGeom prst="rect">
            <a:avLst/>
          </a:prstGeom>
          <a:noFill/>
          <a:ln>
            <a:noFill/>
          </a:ln>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prstGeom prst="rect">
            <a:avLst/>
          </a:prstGeom>
          <a:noFill/>
          <a:ln w="9525" cap="flat" cmpd="sng">
            <a:solidFill>
              <a:srgbClr val="FFFFFF"/>
            </a:solidFill>
            <a:prstDash val="solid"/>
            <a:round/>
            <a:headEnd type="none" w="sm" len="sm"/>
            <a:tailEnd type="none" w="sm" len="sm"/>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chemeClr val="lt1"/>
              </a:buClr>
              <a:buSzPts val="2800"/>
              <a:buFont typeface="Gill Sans"/>
              <a:buNone/>
            </a:pPr>
            <a:r>
              <a:rPr lang="en-US" dirty="0"/>
              <a:t>Land acknowledgement</a:t>
            </a:r>
            <a:endParaRPr dirty="0"/>
          </a:p>
        </p:txBody>
      </p:sp>
      <p:sp>
        <p:nvSpPr>
          <p:cNvPr id="111" name="Google Shape;111;p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2800"/>
              <a:buNone/>
            </a:pPr>
            <a:r>
              <a:rPr lang="en-US" sz="2400" dirty="0"/>
              <a:t>We acknowledge that we are meeting on lands that have been inhabited by </a:t>
            </a:r>
            <a:r>
              <a:rPr lang="en-US" sz="2400" dirty="0">
                <a:solidFill>
                  <a:schemeClr val="dk1"/>
                </a:solidFill>
              </a:rPr>
              <a:t>I</a:t>
            </a:r>
            <a:r>
              <a:rPr lang="en-US" sz="2400" dirty="0"/>
              <a:t>ndigenous peoples from the beginning.</a:t>
            </a:r>
            <a:endParaRPr dirty="0"/>
          </a:p>
          <a:p>
            <a:pPr marL="0" lvl="0" indent="0" algn="l" rtl="0">
              <a:lnSpc>
                <a:spcPct val="100000"/>
              </a:lnSpc>
              <a:spcBef>
                <a:spcPts val="1000"/>
              </a:spcBef>
              <a:spcAft>
                <a:spcPts val="0"/>
              </a:spcAft>
              <a:buClr>
                <a:schemeClr val="dk1"/>
              </a:buClr>
              <a:buSzPts val="2800"/>
              <a:buNone/>
            </a:pPr>
            <a:r>
              <a:rPr lang="en-US" sz="2400" dirty="0"/>
              <a:t>We are grateful for the opportunity to meet here, and we thank all the generations of people who have taken care of this land for thousands of years and continue to do so.</a:t>
            </a:r>
            <a:endParaRPr dirty="0"/>
          </a:p>
          <a:p>
            <a:pPr marL="0" lvl="0" indent="0" algn="l" rtl="0">
              <a:lnSpc>
                <a:spcPct val="100000"/>
              </a:lnSpc>
              <a:spcBef>
                <a:spcPts val="1000"/>
              </a:spcBef>
              <a:spcAft>
                <a:spcPts val="0"/>
              </a:spcAft>
              <a:buClr>
                <a:schemeClr val="dk1"/>
              </a:buClr>
              <a:buSzPts val="2800"/>
              <a:buNone/>
            </a:pPr>
            <a:r>
              <a:rPr lang="en-US" sz="2400" dirty="0"/>
              <a:t>The Royal College is located on the traditional un-ceded territory of the Algonquin </a:t>
            </a:r>
            <a:r>
              <a:rPr lang="en-US" sz="2400" dirty="0" err="1"/>
              <a:t>Anishnaabe</a:t>
            </a:r>
            <a:r>
              <a:rPr lang="en-US" sz="2400" dirty="0"/>
              <a:t> Peoples. We thank them for sharing their traditional territory with us.</a:t>
            </a:r>
            <a:endParaRPr dirty="0"/>
          </a:p>
          <a:p>
            <a:pPr marL="0" lvl="0" indent="0" algn="l" rtl="0">
              <a:lnSpc>
                <a:spcPct val="100000"/>
              </a:lnSpc>
              <a:spcBef>
                <a:spcPts val="1000"/>
              </a:spcBef>
              <a:spcAft>
                <a:spcPts val="0"/>
              </a:spcAft>
              <a:buClr>
                <a:schemeClr val="dk1"/>
              </a:buClr>
              <a:buSzPts val="2800"/>
              <a:buNone/>
            </a:pPr>
            <a:r>
              <a:rPr lang="en-US" sz="2400" dirty="0"/>
              <a:t>We recognize and deeply appreciate their historic connection to this place. We also recognize the contributions of the Métis, Inuit, and other Indigenous peoples have made in shaping and strengthening this community, province, and country.</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4" name="Google Shape;414;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a:t>Tool #5: The AHS modification of the SAFER Matrix </a:t>
            </a:r>
            <a:endParaRPr dirty="0"/>
          </a:p>
        </p:txBody>
      </p:sp>
      <p:sp>
        <p:nvSpPr>
          <p:cNvPr id="2" name="Text Placeholder 1">
            <a:extLst>
              <a:ext uri="{FF2B5EF4-FFF2-40B4-BE49-F238E27FC236}">
                <a16:creationId xmlns:a16="http://schemas.microsoft.com/office/drawing/2014/main" id="{D4C2D0B9-44F4-2E56-7C72-59E393D5769E}"/>
              </a:ext>
            </a:extLst>
          </p:cNvPr>
          <p:cNvSpPr>
            <a:spLocks noGrp="1"/>
          </p:cNvSpPr>
          <p:nvPr>
            <p:ph type="body" idx="1"/>
          </p:nvPr>
        </p:nvSpPr>
        <p:spPr/>
        <p:txBody>
          <a:bodyPr/>
          <a:lstStyle/>
          <a:p>
            <a:pPr algn="l"/>
            <a:r>
              <a:rPr lang="en-US" dirty="0">
                <a:solidFill>
                  <a:schemeClr val="tx1"/>
                </a:solidFill>
                <a:latin typeface="Calibri" panose="020F0502020204030204" pitchFamily="34" charset="0"/>
                <a:cs typeface="Calibri" panose="020F0502020204030204" pitchFamily="34" charset="0"/>
              </a:rPr>
              <a:t>See figure 5 on p. 25 of the </a:t>
            </a:r>
            <a:r>
              <a:rPr lang="en-US" dirty="0">
                <a:solidFill>
                  <a:schemeClr val="tx1"/>
                </a:solidFill>
                <a:latin typeface="Calibri" panose="020F0502020204030204" pitchFamily="34" charset="0"/>
                <a:cs typeface="Calibri" panose="020F0502020204030204" pitchFamily="34" charset="0"/>
                <a:hlinkClick r:id="rId3"/>
              </a:rPr>
              <a:t>System Analysis Methodology Handbook </a:t>
            </a:r>
            <a:r>
              <a:rPr lang="en-US" dirty="0">
                <a:solidFill>
                  <a:schemeClr val="tx1"/>
                </a:solidFill>
                <a:latin typeface="Calibri" panose="020F0502020204030204" pitchFamily="34" charset="0"/>
                <a:cs typeface="Calibri" panose="020F0502020204030204" pitchFamily="34" charset="0"/>
              </a:rPr>
              <a:t>(Alberta Health Services)</a:t>
            </a:r>
          </a:p>
        </p:txBody>
      </p:sp>
      <p:sp>
        <p:nvSpPr>
          <p:cNvPr id="5" name="TextBox 4">
            <a:extLst>
              <a:ext uri="{FF2B5EF4-FFF2-40B4-BE49-F238E27FC236}">
                <a16:creationId xmlns:a16="http://schemas.microsoft.com/office/drawing/2014/main" id="{5186C5BD-276C-6CED-D171-C4989CD20B02}"/>
              </a:ext>
            </a:extLst>
          </p:cNvPr>
          <p:cNvSpPr txBox="1"/>
          <p:nvPr/>
        </p:nvSpPr>
        <p:spPr>
          <a:xfrm>
            <a:off x="8419605" y="6032665"/>
            <a:ext cx="3772395" cy="738664"/>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Systems Analysis Methodology Handbook, Alberta Health Services, April 2019 Version 2.0 </a:t>
            </a:r>
          </a:p>
          <a:p>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4" name="Google Shape;414;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a:t>System Analysis Guiding Questions (AHS)</a:t>
            </a:r>
            <a:endParaRPr dirty="0"/>
          </a:p>
        </p:txBody>
      </p:sp>
      <p:sp>
        <p:nvSpPr>
          <p:cNvPr id="2" name="Text Placeholder 1">
            <a:extLst>
              <a:ext uri="{FF2B5EF4-FFF2-40B4-BE49-F238E27FC236}">
                <a16:creationId xmlns:a16="http://schemas.microsoft.com/office/drawing/2014/main" id="{D4C2D0B9-44F4-2E56-7C72-59E393D5769E}"/>
              </a:ext>
            </a:extLst>
          </p:cNvPr>
          <p:cNvSpPr>
            <a:spLocks noGrp="1"/>
          </p:cNvSpPr>
          <p:nvPr>
            <p:ph type="body" idx="1"/>
          </p:nvPr>
        </p:nvSpPr>
        <p:spPr/>
        <p:txBody>
          <a:bodyPr/>
          <a:lstStyle/>
          <a:p>
            <a:pPr algn="l"/>
            <a:r>
              <a:rPr lang="en-US" dirty="0">
                <a:solidFill>
                  <a:schemeClr val="tx1"/>
                </a:solidFill>
                <a:latin typeface="Calibri" panose="020F0502020204030204" pitchFamily="34" charset="0"/>
                <a:cs typeface="Calibri" panose="020F0502020204030204" pitchFamily="34" charset="0"/>
              </a:rPr>
              <a:t>See p. 29 - 30 of the </a:t>
            </a:r>
            <a:r>
              <a:rPr lang="en-US" dirty="0">
                <a:solidFill>
                  <a:schemeClr val="tx1"/>
                </a:solidFill>
                <a:latin typeface="Calibri" panose="020F0502020204030204" pitchFamily="34" charset="0"/>
                <a:cs typeface="Calibri" panose="020F0502020204030204" pitchFamily="34" charset="0"/>
                <a:hlinkClick r:id="rId3"/>
              </a:rPr>
              <a:t>System Analysis Methodology Handbook </a:t>
            </a:r>
            <a:r>
              <a:rPr lang="en-US" dirty="0">
                <a:solidFill>
                  <a:schemeClr val="tx1"/>
                </a:solidFill>
                <a:latin typeface="Calibri" panose="020F0502020204030204" pitchFamily="34" charset="0"/>
                <a:cs typeface="Calibri" panose="020F0502020204030204" pitchFamily="34" charset="0"/>
              </a:rPr>
              <a:t>(Alberta Health Services)</a:t>
            </a:r>
          </a:p>
        </p:txBody>
      </p:sp>
      <p:sp>
        <p:nvSpPr>
          <p:cNvPr id="5" name="TextBox 4">
            <a:extLst>
              <a:ext uri="{FF2B5EF4-FFF2-40B4-BE49-F238E27FC236}">
                <a16:creationId xmlns:a16="http://schemas.microsoft.com/office/drawing/2014/main" id="{5186C5BD-276C-6CED-D171-C4989CD20B02}"/>
              </a:ext>
            </a:extLst>
          </p:cNvPr>
          <p:cNvSpPr txBox="1"/>
          <p:nvPr/>
        </p:nvSpPr>
        <p:spPr>
          <a:xfrm>
            <a:off x="8419605" y="6032665"/>
            <a:ext cx="3772395" cy="738664"/>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Systems Analysis Methodology Handbook, Alberta Health Services, April 2019 Version 2.0 </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5549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a:t>Role for bias?</a:t>
            </a:r>
            <a:endParaRPr dirty="0"/>
          </a:p>
        </p:txBody>
      </p:sp>
      <p:sp>
        <p:nvSpPr>
          <p:cNvPr id="445" name="Google Shape;445;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b="1" dirty="0"/>
              <a:t>Anchoring: </a:t>
            </a:r>
            <a:r>
              <a:rPr lang="en-US" dirty="0"/>
              <a:t>tendency to lock onto initial impression and fail to adjust for new and often conflicting data</a:t>
            </a:r>
            <a:endParaRPr dirty="0"/>
          </a:p>
          <a:p>
            <a:pPr marL="228600" lvl="0" indent="-228600" algn="l" rtl="0">
              <a:lnSpc>
                <a:spcPct val="90000"/>
              </a:lnSpc>
              <a:spcBef>
                <a:spcPts val="1600"/>
              </a:spcBef>
              <a:spcAft>
                <a:spcPts val="0"/>
              </a:spcAft>
              <a:buSzPts val="2800"/>
              <a:buChar char="•"/>
            </a:pPr>
            <a:r>
              <a:rPr lang="en-US" b="1" dirty="0"/>
              <a:t>Diagnostic Momentum: </a:t>
            </a:r>
            <a:r>
              <a:rPr lang="en-US" dirty="0"/>
              <a:t>once diagnostic labels are attached to patients they become stickier and stickier</a:t>
            </a:r>
            <a:endParaRPr dirty="0"/>
          </a:p>
          <a:p>
            <a:pPr marL="228600" lvl="0" indent="-228600" algn="l" rtl="0">
              <a:lnSpc>
                <a:spcPct val="90000"/>
              </a:lnSpc>
              <a:spcBef>
                <a:spcPts val="1600"/>
              </a:spcBef>
              <a:spcAft>
                <a:spcPts val="0"/>
              </a:spcAft>
              <a:buSzPts val="2800"/>
              <a:buChar char="•"/>
            </a:pPr>
            <a:r>
              <a:rPr lang="en-US" b="1" dirty="0"/>
              <a:t>Search Satisficing: </a:t>
            </a:r>
            <a:r>
              <a:rPr lang="en-US" dirty="0"/>
              <a:t>universal tendency to call off the search once something is found</a:t>
            </a:r>
            <a:endParaRPr dirty="0"/>
          </a:p>
          <a:p>
            <a:pPr marL="228600" lvl="0" indent="-228600" algn="l" rtl="0">
              <a:lnSpc>
                <a:spcPct val="90000"/>
              </a:lnSpc>
              <a:spcBef>
                <a:spcPts val="1600"/>
              </a:spcBef>
              <a:spcAft>
                <a:spcPts val="0"/>
              </a:spcAft>
              <a:buSzPts val="2800"/>
              <a:buChar char="•"/>
            </a:pPr>
            <a:r>
              <a:rPr lang="en-US" b="1" dirty="0"/>
              <a:t>Availability Bias: </a:t>
            </a:r>
            <a:r>
              <a:rPr lang="en-US" dirty="0"/>
              <a:t>tendency to judge things as being more likely if they come more readily to mind</a:t>
            </a:r>
            <a:endParaRPr dirty="0"/>
          </a:p>
          <a:p>
            <a:pPr marL="228600" lvl="0" indent="-50800" algn="l" rtl="0">
              <a:lnSpc>
                <a:spcPct val="90000"/>
              </a:lnSpc>
              <a:spcBef>
                <a:spcPts val="1600"/>
              </a:spcBef>
              <a:spcAft>
                <a:spcPts val="0"/>
              </a:spcAft>
              <a:buSzPts val="2800"/>
              <a:buNone/>
            </a:pPr>
            <a:endParaRPr dirty="0"/>
          </a:p>
        </p:txBody>
      </p:sp>
      <p:sp>
        <p:nvSpPr>
          <p:cNvPr id="446" name="Google Shape;446;p42"/>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t>32</a:t>
            </a:fld>
            <a:endParaRPr/>
          </a:p>
        </p:txBody>
      </p:sp>
      <p:sp>
        <p:nvSpPr>
          <p:cNvPr id="447" name="Google Shape;447;p42"/>
          <p:cNvSpPr/>
          <p:nvPr/>
        </p:nvSpPr>
        <p:spPr>
          <a:xfrm>
            <a:off x="2152650" y="2125267"/>
            <a:ext cx="8068750" cy="3538547"/>
          </a:xfrm>
          <a:prstGeom prst="rect">
            <a:avLst/>
          </a:prstGeom>
          <a:noFill/>
          <a:ln>
            <a:noFill/>
          </a:ln>
        </p:spPr>
        <p:txBody>
          <a:bodyPr spcFirstLastPara="1" wrap="square" lIns="0" tIns="0" rIns="0" bIns="0" anchor="t" anchorCtr="0">
            <a:noAutofit/>
          </a:bodyPr>
          <a:lstStyle/>
          <a:p>
            <a:pPr marL="68580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3152"/>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a:t>Avoid cognitive traps such as …</a:t>
            </a:r>
            <a:endParaRPr/>
          </a:p>
        </p:txBody>
      </p:sp>
      <p:sp>
        <p:nvSpPr>
          <p:cNvPr id="454" name="Google Shape;454;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a:t>Deference to Authority</a:t>
            </a:r>
            <a:endParaRPr/>
          </a:p>
          <a:p>
            <a:pPr marL="228600" lvl="0" indent="-228600" algn="l" rtl="0">
              <a:lnSpc>
                <a:spcPct val="90000"/>
              </a:lnSpc>
              <a:spcBef>
                <a:spcPts val="1600"/>
              </a:spcBef>
              <a:spcAft>
                <a:spcPts val="0"/>
              </a:spcAft>
              <a:buSzPts val="2800"/>
              <a:buChar char="•"/>
            </a:pPr>
            <a:r>
              <a:rPr lang="en-US"/>
              <a:t>Diagnostic Momentum</a:t>
            </a:r>
            <a:endParaRPr/>
          </a:p>
          <a:p>
            <a:pPr marL="228600" lvl="0" indent="-228600" algn="l" rtl="0">
              <a:lnSpc>
                <a:spcPct val="90000"/>
              </a:lnSpc>
              <a:spcBef>
                <a:spcPts val="1600"/>
              </a:spcBef>
              <a:spcAft>
                <a:spcPts val="0"/>
              </a:spcAft>
              <a:buSzPts val="2800"/>
              <a:buChar char="•"/>
            </a:pPr>
            <a:r>
              <a:rPr lang="en-US"/>
              <a:t>Anchoring</a:t>
            </a:r>
            <a:endParaRPr/>
          </a:p>
          <a:p>
            <a:pPr marL="228600" lvl="0" indent="-228600" algn="l" rtl="0">
              <a:lnSpc>
                <a:spcPct val="90000"/>
              </a:lnSpc>
              <a:spcBef>
                <a:spcPts val="1600"/>
              </a:spcBef>
              <a:spcAft>
                <a:spcPts val="0"/>
              </a:spcAft>
              <a:buSzPts val="2800"/>
              <a:buChar char="•"/>
            </a:pPr>
            <a:r>
              <a:rPr lang="en-US"/>
              <a:t>Premature Closure</a:t>
            </a:r>
            <a:endParaRPr/>
          </a:p>
          <a:p>
            <a:pPr marL="228600" lvl="0" indent="-228600" algn="l" rtl="0">
              <a:lnSpc>
                <a:spcPct val="90000"/>
              </a:lnSpc>
              <a:spcBef>
                <a:spcPts val="1600"/>
              </a:spcBef>
              <a:spcAft>
                <a:spcPts val="0"/>
              </a:spcAft>
              <a:buSzPts val="2800"/>
              <a:buChar char="•"/>
            </a:pPr>
            <a:r>
              <a:rPr lang="en-US"/>
              <a:t>Confirmation bias</a:t>
            </a:r>
            <a:endParaRPr/>
          </a:p>
          <a:p>
            <a:pPr marL="228600" lvl="0" indent="-228600" algn="l" rtl="0">
              <a:lnSpc>
                <a:spcPct val="90000"/>
              </a:lnSpc>
              <a:spcBef>
                <a:spcPts val="1600"/>
              </a:spcBef>
              <a:spcAft>
                <a:spcPts val="0"/>
              </a:spcAft>
              <a:buSzPts val="2800"/>
              <a:buChar char="•"/>
            </a:pPr>
            <a:r>
              <a:rPr lang="en-US"/>
              <a:t>Availability bias</a:t>
            </a:r>
            <a:endParaRPr/>
          </a:p>
          <a:p>
            <a:pPr marL="228600" lvl="0" indent="-228600" algn="l" rtl="0">
              <a:lnSpc>
                <a:spcPct val="90000"/>
              </a:lnSpc>
              <a:spcBef>
                <a:spcPts val="1600"/>
              </a:spcBef>
              <a:spcAft>
                <a:spcPts val="0"/>
              </a:spcAft>
              <a:buSzPts val="2800"/>
              <a:buChar char="•"/>
            </a:pPr>
            <a:r>
              <a:rPr lang="en-US"/>
              <a:t>Framing effect</a:t>
            </a:r>
            <a:endParaRPr/>
          </a:p>
          <a:p>
            <a:pPr marL="228600" lvl="0" indent="-50800" algn="l" rtl="0">
              <a:lnSpc>
                <a:spcPct val="90000"/>
              </a:lnSpc>
              <a:spcBef>
                <a:spcPts val="1600"/>
              </a:spcBef>
              <a:spcAft>
                <a:spcPts val="0"/>
              </a:spcAft>
              <a:buSzPts val="2800"/>
              <a:buNone/>
            </a:pPr>
            <a:endParaRPr/>
          </a:p>
          <a:p>
            <a:pPr marL="228600" lvl="0" indent="-50800" algn="l" rtl="0">
              <a:lnSpc>
                <a:spcPct val="90000"/>
              </a:lnSpc>
              <a:spcBef>
                <a:spcPts val="1600"/>
              </a:spcBef>
              <a:spcAft>
                <a:spcPts val="0"/>
              </a:spcAft>
              <a:buSzPts val="2800"/>
              <a:buNone/>
            </a:pPr>
            <a:endParaRPr/>
          </a:p>
          <a:p>
            <a:pPr marL="228600" lvl="0" indent="-50800" algn="l" rtl="0">
              <a:lnSpc>
                <a:spcPct val="90000"/>
              </a:lnSpc>
              <a:spcBef>
                <a:spcPts val="1600"/>
              </a:spcBef>
              <a:spcAft>
                <a:spcPts val="0"/>
              </a:spcAft>
              <a:buSzPts val="2800"/>
              <a:buNone/>
            </a:pPr>
            <a:endParaRPr/>
          </a:p>
        </p:txBody>
      </p:sp>
      <p:pic>
        <p:nvPicPr>
          <p:cNvPr id="455" name="Google Shape;455;p43"/>
          <p:cNvPicPr preferRelativeResize="0"/>
          <p:nvPr/>
        </p:nvPicPr>
        <p:blipFill rotWithShape="1">
          <a:blip r:embed="rId3">
            <a:alphaModFix/>
          </a:blip>
          <a:srcRect/>
          <a:stretch/>
        </p:blipFill>
        <p:spPr>
          <a:xfrm>
            <a:off x="7626393" y="2582069"/>
            <a:ext cx="3648075" cy="2838450"/>
          </a:xfrm>
          <a:prstGeom prst="rect">
            <a:avLst/>
          </a:prstGeom>
          <a:noFill/>
          <a:ln>
            <a:noFill/>
          </a:ln>
        </p:spPr>
      </p:pic>
      <p:sp>
        <p:nvSpPr>
          <p:cNvPr id="456" name="Google Shape;456;p43"/>
          <p:cNvSpPr txBox="1"/>
          <p:nvPr/>
        </p:nvSpPr>
        <p:spPr>
          <a:xfrm>
            <a:off x="7626393" y="5420519"/>
            <a:ext cx="3648075"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US" sz="900" b="0" i="0" u="none" strike="noStrike" cap="none">
                <a:solidFill>
                  <a:schemeClr val="dk1"/>
                </a:solidFill>
                <a:latin typeface="Calibri"/>
                <a:ea typeface="Calibri"/>
                <a:cs typeface="Calibri"/>
                <a:sym typeface="Calibri"/>
              </a:rPr>
              <a:t> by Unknown Author is licensed under </a:t>
            </a:r>
            <a:r>
              <a:rPr lang="en-US" sz="9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a:t>
            </a:r>
            <a:endParaRPr sz="900" b="0" i="0" u="none" strike="noStrike" cap="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44"/>
          <p:cNvPicPr preferRelativeResize="0"/>
          <p:nvPr/>
        </p:nvPicPr>
        <p:blipFill rotWithShape="1">
          <a:blip r:embed="rId3">
            <a:alphaModFix/>
          </a:blip>
          <a:srcRect/>
          <a:stretch/>
        </p:blipFill>
        <p:spPr>
          <a:xfrm>
            <a:off x="6407160" y="1386700"/>
            <a:ext cx="5614156" cy="4488084"/>
          </a:xfrm>
          <a:prstGeom prst="rect">
            <a:avLst/>
          </a:prstGeom>
          <a:noFill/>
          <a:ln>
            <a:noFill/>
          </a:ln>
        </p:spPr>
      </p:pic>
      <p:sp>
        <p:nvSpPr>
          <p:cNvPr id="464" name="Google Shape;46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4400"/>
              <a:buFont typeface="Calibri"/>
              <a:buNone/>
            </a:pPr>
            <a:r>
              <a:rPr lang="en-US" dirty="0"/>
              <a:t>4. Analysis Process: Identification of potential improvements</a:t>
            </a:r>
            <a:endParaRPr dirty="0"/>
          </a:p>
        </p:txBody>
      </p:sp>
      <p:sp>
        <p:nvSpPr>
          <p:cNvPr id="465" name="Google Shape;465;p44"/>
          <p:cNvSpPr txBox="1">
            <a:spLocks noGrp="1"/>
          </p:cNvSpPr>
          <p:nvPr>
            <p:ph type="body" idx="1"/>
          </p:nvPr>
        </p:nvSpPr>
        <p:spPr>
          <a:xfrm>
            <a:off x="838200" y="1825625"/>
            <a:ext cx="5614156" cy="4351338"/>
          </a:xfrm>
          <a:prstGeom prst="rect">
            <a:avLst/>
          </a:prstGeom>
          <a:noFill/>
          <a:ln>
            <a:noFill/>
          </a:ln>
        </p:spPr>
        <p:txBody>
          <a:bodyPr spcFirstLastPara="1" wrap="square" lIns="91425" tIns="45700" rIns="91425" bIns="45700" anchor="t" anchorCtr="0">
            <a:noAutofit/>
          </a:bodyPr>
          <a:lstStyle/>
          <a:p>
            <a:pPr marL="228600" indent="-228600">
              <a:spcBef>
                <a:spcPts val="1100"/>
              </a:spcBef>
              <a:buSzPts val="2400"/>
            </a:pPr>
            <a:r>
              <a:rPr lang="en-US" dirty="0"/>
              <a:t>What happened?</a:t>
            </a:r>
            <a:endParaRPr dirty="0"/>
          </a:p>
          <a:p>
            <a:pPr marL="228600" indent="-228600">
              <a:spcBef>
                <a:spcPts val="1100"/>
              </a:spcBef>
              <a:buSzPts val="2400"/>
            </a:pPr>
            <a:r>
              <a:rPr lang="en-US" dirty="0"/>
              <a:t>How and why?</a:t>
            </a:r>
            <a:endParaRPr dirty="0"/>
          </a:p>
          <a:p>
            <a:pPr marL="228600" lvl="0" indent="-50800" algn="l" rtl="0">
              <a:lnSpc>
                <a:spcPct val="90000"/>
              </a:lnSpc>
              <a:spcBef>
                <a:spcPts val="1600"/>
              </a:spcBef>
              <a:spcAft>
                <a:spcPts val="0"/>
              </a:spcAft>
              <a:buSzPts val="2800"/>
              <a:buNone/>
            </a:pPr>
            <a:endParaRPr dirty="0"/>
          </a:p>
          <a:p>
            <a:pPr marL="228600" lvl="0" indent="-228600" algn="l" rtl="0">
              <a:lnSpc>
                <a:spcPct val="90000"/>
              </a:lnSpc>
              <a:spcBef>
                <a:spcPts val="1600"/>
              </a:spcBef>
              <a:spcAft>
                <a:spcPts val="0"/>
              </a:spcAft>
              <a:buSzPts val="2800"/>
              <a:buChar char="•"/>
            </a:pPr>
            <a:r>
              <a:rPr lang="en-US" dirty="0"/>
              <a:t>Develop and manage recommended actions</a:t>
            </a:r>
            <a:endParaRPr dirty="0"/>
          </a:p>
          <a:p>
            <a:pPr marL="228600" lvl="0" indent="-50800" algn="l" rtl="0">
              <a:lnSpc>
                <a:spcPct val="90000"/>
              </a:lnSpc>
              <a:spcBef>
                <a:spcPts val="1600"/>
              </a:spcBef>
              <a:spcAft>
                <a:spcPts val="0"/>
              </a:spcAft>
              <a:buSzPts val="2800"/>
              <a:buNone/>
            </a:pPr>
            <a:endParaRPr dirty="0"/>
          </a:p>
        </p:txBody>
      </p:sp>
      <p:sp>
        <p:nvSpPr>
          <p:cNvPr id="466" name="Google Shape;466;p44"/>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t>34</a:t>
            </a:fld>
            <a:endParaRPr/>
          </a:p>
        </p:txBody>
      </p:sp>
      <p:sp>
        <p:nvSpPr>
          <p:cNvPr id="467" name="Google Shape;467;p44"/>
          <p:cNvSpPr/>
          <p:nvPr/>
        </p:nvSpPr>
        <p:spPr>
          <a:xfrm>
            <a:off x="7531659" y="4139936"/>
            <a:ext cx="523154" cy="556694"/>
          </a:xfrm>
          <a:prstGeom prst="star5">
            <a:avLst>
              <a:gd name="adj" fmla="val 19098"/>
              <a:gd name="hf" fmla="val 105146"/>
              <a:gd name="vf" fmla="val 110557"/>
            </a:avLst>
          </a:prstGeom>
          <a:solidFill>
            <a:srgbClr val="FF0000"/>
          </a:solidFill>
          <a:ln w="12700" cap="flat" cmpd="sng">
            <a:solidFill>
              <a:srgbClr val="0056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9" name="Google Shape;181;p13">
            <a:extLst>
              <a:ext uri="{FF2B5EF4-FFF2-40B4-BE49-F238E27FC236}">
                <a16:creationId xmlns:a16="http://schemas.microsoft.com/office/drawing/2014/main" id="{4195673E-4BFA-0D4A-BFCB-FB80C3525801}"/>
              </a:ext>
            </a:extLst>
          </p:cNvPr>
          <p:cNvSpPr txBox="1"/>
          <p:nvPr/>
        </p:nvSpPr>
        <p:spPr>
          <a:xfrm>
            <a:off x="7176294" y="5874784"/>
            <a:ext cx="472583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chemeClr val="dk1"/>
                </a:solidFill>
                <a:latin typeface="Calibri"/>
                <a:ea typeface="Calibri"/>
                <a:cs typeface="Calibri"/>
                <a:sym typeface="Calibri"/>
              </a:rPr>
              <a:t>Canadian Incident Analysis Framework (Healthcare Can et al)</a:t>
            </a:r>
            <a:endParaRPr b="0" i="0" u="none" strike="noStrike" cap="none" dirty="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45"/>
          <p:cNvPicPr preferRelativeResize="0"/>
          <p:nvPr/>
        </p:nvPicPr>
        <p:blipFill rotWithShape="1">
          <a:blip r:embed="rId3">
            <a:alphaModFix/>
          </a:blip>
          <a:srcRect l="22851" t="24503" r="33212" b="3902"/>
          <a:stretch/>
        </p:blipFill>
        <p:spPr>
          <a:xfrm>
            <a:off x="6521452" y="1110922"/>
            <a:ext cx="5233986" cy="5276851"/>
          </a:xfrm>
          <a:prstGeom prst="rect">
            <a:avLst/>
          </a:prstGeom>
          <a:noFill/>
          <a:ln>
            <a:noFill/>
          </a:ln>
        </p:spPr>
      </p:pic>
      <p:sp>
        <p:nvSpPr>
          <p:cNvPr id="475" name="Google Shape;475;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4400"/>
              <a:buFont typeface="Calibri"/>
              <a:buNone/>
            </a:pPr>
            <a:r>
              <a:rPr lang="en-US"/>
              <a:t>Making recommendations</a:t>
            </a:r>
            <a:endParaRPr sz="2700"/>
          </a:p>
        </p:txBody>
      </p:sp>
      <p:sp>
        <p:nvSpPr>
          <p:cNvPr id="476" name="Google Shape;476;p45"/>
          <p:cNvSpPr txBox="1">
            <a:spLocks noGrp="1"/>
          </p:cNvSpPr>
          <p:nvPr>
            <p:ph type="body" idx="1"/>
          </p:nvPr>
        </p:nvSpPr>
        <p:spPr>
          <a:xfrm>
            <a:off x="838200" y="1825625"/>
            <a:ext cx="602729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a:t>What can be done to reduce recurrence and make care safer?</a:t>
            </a:r>
            <a:endParaRPr/>
          </a:p>
          <a:p>
            <a:pPr marL="685800" lvl="1" indent="-228600" algn="l" rtl="0">
              <a:lnSpc>
                <a:spcPct val="90000"/>
              </a:lnSpc>
              <a:spcBef>
                <a:spcPts val="1100"/>
              </a:spcBef>
              <a:spcAft>
                <a:spcPts val="0"/>
              </a:spcAft>
              <a:buSzPts val="24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SMART</a:t>
            </a:r>
            <a:r>
              <a:rPr lang="en-US"/>
              <a:t> Aim Statement</a:t>
            </a:r>
            <a:endParaRPr/>
          </a:p>
          <a:p>
            <a:pPr marL="685800" lvl="1" indent="-228600" algn="l" rtl="0">
              <a:lnSpc>
                <a:spcPct val="90000"/>
              </a:lnSpc>
              <a:spcBef>
                <a:spcPts val="1100"/>
              </a:spcBef>
              <a:spcAft>
                <a:spcPts val="0"/>
              </a:spcAft>
              <a:buSzPts val="2400"/>
              <a:buChar char="•"/>
            </a:pPr>
            <a:r>
              <a:rPr lang="en-US"/>
              <a:t>Assign responsibility</a:t>
            </a:r>
            <a:endParaRPr/>
          </a:p>
          <a:p>
            <a:pPr marL="685800" lvl="1" indent="-228600" algn="l" rtl="0">
              <a:lnSpc>
                <a:spcPct val="90000"/>
              </a:lnSpc>
              <a:spcBef>
                <a:spcPts val="1100"/>
              </a:spcBef>
              <a:spcAft>
                <a:spcPts val="0"/>
              </a:spcAft>
              <a:buSzPts val="2400"/>
              <a:buChar char="•"/>
            </a:pPr>
            <a:r>
              <a:rPr lang="en-US">
                <a:solidFill>
                  <a:srgbClr val="000000"/>
                </a:solidFill>
              </a:rPr>
              <a:t>Assign priority</a:t>
            </a:r>
            <a:endParaRPr/>
          </a:p>
        </p:txBody>
      </p:sp>
      <p:sp>
        <p:nvSpPr>
          <p:cNvPr id="477" name="Google Shape;477;p45"/>
          <p:cNvSpPr txBox="1"/>
          <p:nvPr/>
        </p:nvSpPr>
        <p:spPr>
          <a:xfrm>
            <a:off x="6258424" y="6241296"/>
            <a:ext cx="2880021"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From: </a:t>
            </a:r>
            <a:r>
              <a:rPr lang="en-US" sz="1100" b="0" i="1" u="none" strike="noStrike" cap="none">
                <a:solidFill>
                  <a:schemeClr val="dk1"/>
                </a:solidFill>
                <a:latin typeface="Calibri"/>
                <a:ea typeface="Calibri"/>
                <a:cs typeface="Calibri"/>
                <a:sym typeface="Calibri"/>
              </a:rPr>
              <a:t>Healthcare Quarterly, </a:t>
            </a:r>
            <a:r>
              <a:rPr lang="en-US" sz="1100" b="0" i="0" u="none" strike="noStrike" cap="none">
                <a:solidFill>
                  <a:schemeClr val="dk1"/>
                </a:solidFill>
                <a:latin typeface="Calibri"/>
                <a:ea typeface="Calibri"/>
                <a:cs typeface="Calibri"/>
                <a:sym typeface="Calibri"/>
              </a:rPr>
              <a:t>2012.  15S: 24-29.</a:t>
            </a:r>
            <a:endParaRPr sz="1100" b="0" i="1"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3" name="TextBox 2">
            <a:extLst>
              <a:ext uri="{FF2B5EF4-FFF2-40B4-BE49-F238E27FC236}">
                <a16:creationId xmlns:a16="http://schemas.microsoft.com/office/drawing/2014/main" id="{B4D68B01-A9E9-59A7-3FF1-91393F80CD3A}"/>
              </a:ext>
            </a:extLst>
          </p:cNvPr>
          <p:cNvSpPr txBox="1"/>
          <p:nvPr/>
        </p:nvSpPr>
        <p:spPr>
          <a:xfrm>
            <a:off x="8419605" y="6032665"/>
            <a:ext cx="3772395" cy="738664"/>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Systems Analysis Methodology Handbook, Alberta Health Services, April 2019 Version 2.0 </a:t>
            </a:r>
          </a:p>
          <a:p>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84C80302-8469-B160-5F8C-BDEEEB871192}"/>
              </a:ext>
            </a:extLst>
          </p:cNvPr>
          <p:cNvSpPr>
            <a:spLocks noGrp="1"/>
          </p:cNvSpPr>
          <p:nvPr>
            <p:ph type="title"/>
          </p:nvPr>
        </p:nvSpPr>
        <p:spPr/>
        <p:txBody>
          <a:bodyPr/>
          <a:lstStyle/>
          <a:p>
            <a:r>
              <a:rPr lang="en-US" dirty="0"/>
              <a:t>Prioritization Matrix (AHS)</a:t>
            </a:r>
          </a:p>
        </p:txBody>
      </p:sp>
      <p:sp>
        <p:nvSpPr>
          <p:cNvPr id="4" name="Text Placeholder 3">
            <a:extLst>
              <a:ext uri="{FF2B5EF4-FFF2-40B4-BE49-F238E27FC236}">
                <a16:creationId xmlns:a16="http://schemas.microsoft.com/office/drawing/2014/main" id="{DC765274-AAC8-19C3-829E-AEEF6DD5BF2E}"/>
              </a:ext>
            </a:extLst>
          </p:cNvPr>
          <p:cNvSpPr>
            <a:spLocks noGrp="1"/>
          </p:cNvSpPr>
          <p:nvPr>
            <p:ph type="body" idx="1"/>
          </p:nvPr>
        </p:nvSpPr>
        <p:spPr/>
        <p:txBody>
          <a:bodyPr/>
          <a:lstStyle/>
          <a:p>
            <a:r>
              <a:rPr lang="en-US" dirty="0">
                <a:solidFill>
                  <a:schemeClr val="tx1"/>
                </a:solidFill>
                <a:latin typeface="Calibri" panose="020F0502020204030204" pitchFamily="34" charset="0"/>
                <a:cs typeface="Calibri" panose="020F0502020204030204" pitchFamily="34" charset="0"/>
              </a:rPr>
              <a:t>See p. 35 of the </a:t>
            </a:r>
            <a:r>
              <a:rPr lang="en-US" dirty="0">
                <a:solidFill>
                  <a:schemeClr val="tx1"/>
                </a:solidFill>
                <a:latin typeface="Calibri" panose="020F0502020204030204" pitchFamily="34" charset="0"/>
                <a:cs typeface="Calibri" panose="020F0502020204030204" pitchFamily="34" charset="0"/>
                <a:hlinkClick r:id="rId3"/>
              </a:rPr>
              <a:t>System Analysis Methodology Handbook </a:t>
            </a:r>
            <a:r>
              <a:rPr lang="en-US" dirty="0">
                <a:solidFill>
                  <a:schemeClr val="tx1"/>
                </a:solidFill>
                <a:latin typeface="Calibri" panose="020F0502020204030204" pitchFamily="34" charset="0"/>
                <a:cs typeface="Calibri" panose="020F0502020204030204" pitchFamily="34" charset="0"/>
              </a:rPr>
              <a:t>(Alberta Health Services)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a:t>CHF Patient Case: Team Member Recommendations</a:t>
            </a:r>
            <a:endParaRPr/>
          </a:p>
        </p:txBody>
      </p:sp>
      <p:graphicFrame>
        <p:nvGraphicFramePr>
          <p:cNvPr id="490" name="Google Shape;490;p47"/>
          <p:cNvGraphicFramePr/>
          <p:nvPr/>
        </p:nvGraphicFramePr>
        <p:xfrm>
          <a:off x="838200" y="1825624"/>
          <a:ext cx="10515600" cy="4240825"/>
        </p:xfrm>
        <a:graphic>
          <a:graphicData uri="http://schemas.openxmlformats.org/drawingml/2006/table">
            <a:tbl>
              <a:tblPr firstRow="1" bandRow="1">
                <a:noFill/>
                <a:tableStyleId>{85912D3D-E501-4D7E-8802-5846FEDEFC74}</a:tableStyleId>
              </a:tblPr>
              <a:tblGrid>
                <a:gridCol w="2485300">
                  <a:extLst>
                    <a:ext uri="{9D8B030D-6E8A-4147-A177-3AD203B41FA5}">
                      <a16:colId xmlns:a16="http://schemas.microsoft.com/office/drawing/2014/main" val="20000"/>
                    </a:ext>
                  </a:extLst>
                </a:gridCol>
                <a:gridCol w="45251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4686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Team Member</a:t>
                      </a:r>
                      <a:endParaRPr sz="14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Thoughts/Reflections</a:t>
                      </a:r>
                      <a:endParaRPr sz="14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Team Recommendations</a:t>
                      </a:r>
                      <a:endParaRPr sz="1400" u="none" strike="noStrike" cap="none"/>
                    </a:p>
                  </a:txBody>
                  <a:tcPr marL="91450" marR="91450" marT="34300" marB="34300"/>
                </a:tc>
                <a:extLst>
                  <a:ext uri="{0D108BD9-81ED-4DB2-BD59-A6C34878D82A}">
                    <a16:rowId xmlns:a16="http://schemas.microsoft.com/office/drawing/2014/main" val="10000"/>
                  </a:ext>
                </a:extLst>
              </a:tr>
              <a:tr h="8232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GIM Resident</a:t>
                      </a:r>
                      <a:endParaRPr sz="14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COVID patient movement requirements make it harder to follow patients. </a:t>
                      </a:r>
                      <a:endParaRPr sz="2000" u="none" strike="noStrike" cap="none"/>
                    </a:p>
                  </a:txBody>
                  <a:tcPr marL="91450" marR="91450" marT="34300" marB="34300"/>
                </a:tc>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a:t>Institute multi-D Rounds</a:t>
                      </a:r>
                      <a:endParaRPr sz="1400" u="none" strike="noStrike" cap="none"/>
                    </a:p>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34300" marB="34300"/>
                </a:tc>
                <a:extLst>
                  <a:ext uri="{0D108BD9-81ED-4DB2-BD59-A6C34878D82A}">
                    <a16:rowId xmlns:a16="http://schemas.microsoft.com/office/drawing/2014/main" val="10001"/>
                  </a:ext>
                </a:extLst>
              </a:tr>
              <a:tr h="4686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Inpatient Ward Manager</a:t>
                      </a:r>
                      <a:endParaRPr sz="14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All team members working in silos</a:t>
                      </a:r>
                      <a:endParaRPr sz="14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Institute multi-D Rounds</a:t>
                      </a:r>
                      <a:endParaRPr sz="1400" u="none" strike="noStrike" cap="none"/>
                    </a:p>
                  </a:txBody>
                  <a:tcPr marL="91450" marR="91450" marT="34300" marB="34300"/>
                </a:tc>
                <a:extLst>
                  <a:ext uri="{0D108BD9-81ED-4DB2-BD59-A6C34878D82A}">
                    <a16:rowId xmlns:a16="http://schemas.microsoft.com/office/drawing/2014/main" val="10002"/>
                  </a:ext>
                </a:extLst>
              </a:tr>
              <a:tr h="8232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ER Nurse</a:t>
                      </a:r>
                      <a:endParaRPr sz="14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With all that was going on, I did not remember to do the COVID swab.</a:t>
                      </a:r>
                      <a:endParaRPr sz="14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Add COVID swab checklist for patients being admitted from ER</a:t>
                      </a:r>
                      <a:endParaRPr sz="1400" u="none" strike="noStrike" cap="none"/>
                    </a:p>
                  </a:txBody>
                  <a:tcPr marL="91450" marR="91450" marT="34300" marB="34300"/>
                </a:tc>
                <a:extLst>
                  <a:ext uri="{0D108BD9-81ED-4DB2-BD59-A6C34878D82A}">
                    <a16:rowId xmlns:a16="http://schemas.microsoft.com/office/drawing/2014/main" val="10003"/>
                  </a:ext>
                </a:extLst>
              </a:tr>
              <a:tr h="1334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Nursing student</a:t>
                      </a:r>
                      <a:endParaRPr sz="14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 I didn’t know I need to tell someone my patient wasn’t taking his pills well if I was also documenting it. </a:t>
                      </a:r>
                      <a:endParaRPr sz="20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Create a learning tool around appropriate communication for nursing students as they start practicum  (Example: SBAR)</a:t>
                      </a:r>
                      <a:endParaRPr sz="1400" u="none" strike="noStrike" cap="none"/>
                    </a:p>
                  </a:txBody>
                  <a:tcPr marL="91450" marR="91450" marT="34300" marB="34300"/>
                </a:tc>
                <a:extLst>
                  <a:ext uri="{0D108BD9-81ED-4DB2-BD59-A6C34878D82A}">
                    <a16:rowId xmlns:a16="http://schemas.microsoft.com/office/drawing/2014/main" val="10004"/>
                  </a:ext>
                </a:extLst>
              </a:tr>
            </a:tbl>
          </a:graphicData>
        </a:graphic>
      </p:graphicFrame>
      <p:sp>
        <p:nvSpPr>
          <p:cNvPr id="491" name="Google Shape;491;p47"/>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t>37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8" name="Google Shape;498;p48"/>
          <p:cNvPicPr preferRelativeResize="0"/>
          <p:nvPr/>
        </p:nvPicPr>
        <p:blipFill rotWithShape="1">
          <a:blip r:embed="rId3">
            <a:alphaModFix/>
          </a:blip>
          <a:srcRect/>
          <a:stretch/>
        </p:blipFill>
        <p:spPr>
          <a:xfrm>
            <a:off x="6407160" y="1386700"/>
            <a:ext cx="5614156" cy="4488084"/>
          </a:xfrm>
          <a:prstGeom prst="rect">
            <a:avLst/>
          </a:prstGeom>
          <a:noFill/>
          <a:ln>
            <a:noFill/>
          </a:ln>
        </p:spPr>
      </p:pic>
      <p:sp>
        <p:nvSpPr>
          <p:cNvPr id="497" name="Google Shape;497;p48"/>
          <p:cNvSpPr txBox="1">
            <a:spLocks noGrp="1"/>
          </p:cNvSpPr>
          <p:nvPr>
            <p:ph type="body" idx="1"/>
          </p:nvPr>
        </p:nvSpPr>
        <p:spPr>
          <a:xfrm>
            <a:off x="838200" y="1825625"/>
            <a:ext cx="6626902"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dirty="0"/>
              <a:t>Follow Through:</a:t>
            </a:r>
            <a:endParaRPr dirty="0"/>
          </a:p>
          <a:p>
            <a:pPr marL="685800" lvl="1" indent="-228600" algn="l" rtl="0">
              <a:lnSpc>
                <a:spcPct val="90000"/>
              </a:lnSpc>
              <a:spcBef>
                <a:spcPts val="1100"/>
              </a:spcBef>
              <a:spcAft>
                <a:spcPts val="0"/>
              </a:spcAft>
              <a:buSzPts val="2400"/>
              <a:buChar char="•"/>
            </a:pPr>
            <a:r>
              <a:rPr lang="en-US" dirty="0"/>
              <a:t>Implement recommended actions</a:t>
            </a:r>
            <a:endParaRPr dirty="0"/>
          </a:p>
          <a:p>
            <a:pPr marL="685800" lvl="1" indent="-228600" algn="l" rtl="0">
              <a:lnSpc>
                <a:spcPct val="90000"/>
              </a:lnSpc>
              <a:spcBef>
                <a:spcPts val="1100"/>
              </a:spcBef>
              <a:spcAft>
                <a:spcPts val="0"/>
              </a:spcAft>
              <a:buSzPts val="2400"/>
              <a:buChar char="•"/>
            </a:pPr>
            <a:r>
              <a:rPr lang="en-US" dirty="0"/>
              <a:t>Monitor and assess the effectiveness of actions</a:t>
            </a:r>
            <a:endParaRPr dirty="0"/>
          </a:p>
          <a:p>
            <a:pPr marL="228600" lvl="0" indent="-228600" algn="l" rtl="0">
              <a:lnSpc>
                <a:spcPct val="90000"/>
              </a:lnSpc>
              <a:spcBef>
                <a:spcPts val="1600"/>
              </a:spcBef>
              <a:spcAft>
                <a:spcPts val="0"/>
              </a:spcAft>
              <a:buSzPts val="2800"/>
              <a:buChar char="•"/>
            </a:pPr>
            <a:r>
              <a:rPr lang="en-US" dirty="0"/>
              <a:t>Close the Loop:</a:t>
            </a:r>
            <a:endParaRPr dirty="0"/>
          </a:p>
          <a:p>
            <a:pPr marL="685800" lvl="1" indent="-228600" algn="l" rtl="0">
              <a:lnSpc>
                <a:spcPct val="90000"/>
              </a:lnSpc>
              <a:spcBef>
                <a:spcPts val="1100"/>
              </a:spcBef>
              <a:spcAft>
                <a:spcPts val="0"/>
              </a:spcAft>
              <a:buSzPts val="2400"/>
              <a:buChar char="•"/>
            </a:pPr>
            <a:r>
              <a:rPr lang="en-US" dirty="0"/>
              <a:t>Share what was learned, internally and externally, as applicable</a:t>
            </a:r>
            <a:endParaRPr dirty="0"/>
          </a:p>
        </p:txBody>
      </p:sp>
      <p:sp>
        <p:nvSpPr>
          <p:cNvPr id="499" name="Google Shape;499;p48"/>
          <p:cNvSpPr txBox="1"/>
          <p:nvPr/>
        </p:nvSpPr>
        <p:spPr>
          <a:xfrm>
            <a:off x="3719513" y="260352"/>
            <a:ext cx="691356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Verdana"/>
                <a:ea typeface="Verdana"/>
                <a:cs typeface="Verdana"/>
                <a:sym typeface="Verdana"/>
              </a:rPr>
              <a:t>Canadian Incident Analysis Framework</a:t>
            </a:r>
            <a:endParaRPr sz="1400" b="0" i="0" u="none" strike="noStrike" cap="none">
              <a:solidFill>
                <a:srgbClr val="000000"/>
              </a:solidFill>
              <a:latin typeface="Arial"/>
              <a:ea typeface="Arial"/>
              <a:cs typeface="Arial"/>
              <a:sym typeface="Arial"/>
            </a:endParaRPr>
          </a:p>
        </p:txBody>
      </p:sp>
      <p:sp>
        <p:nvSpPr>
          <p:cNvPr id="501" name="Google Shape;501;p48"/>
          <p:cNvSpPr/>
          <p:nvPr/>
        </p:nvSpPr>
        <p:spPr>
          <a:xfrm>
            <a:off x="7882870" y="2872306"/>
            <a:ext cx="523154" cy="556694"/>
          </a:xfrm>
          <a:prstGeom prst="star5">
            <a:avLst>
              <a:gd name="adj" fmla="val 19098"/>
              <a:gd name="hf" fmla="val 105146"/>
              <a:gd name="vf" fmla="val 110557"/>
            </a:avLst>
          </a:prstGeom>
          <a:solidFill>
            <a:srgbClr val="FF0000"/>
          </a:solidFill>
          <a:ln w="12700" cap="flat" cmpd="sng">
            <a:solidFill>
              <a:srgbClr val="0056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02" name="Google Shape;502;p48"/>
          <p:cNvSpPr/>
          <p:nvPr/>
        </p:nvSpPr>
        <p:spPr>
          <a:xfrm>
            <a:off x="8952660" y="2363951"/>
            <a:ext cx="523154" cy="556694"/>
          </a:xfrm>
          <a:prstGeom prst="star5">
            <a:avLst>
              <a:gd name="adj" fmla="val 19098"/>
              <a:gd name="hf" fmla="val 105146"/>
              <a:gd name="vf" fmla="val 110557"/>
            </a:avLst>
          </a:prstGeom>
          <a:solidFill>
            <a:srgbClr val="FF0000"/>
          </a:solidFill>
          <a:ln w="12700" cap="flat" cmpd="sng">
            <a:solidFill>
              <a:srgbClr val="0056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03" name="Google Shape;503;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a:t>5 &amp; 6: Follow Through &amp; Close the Loop</a:t>
            </a:r>
            <a:endParaRPr dirty="0"/>
          </a:p>
        </p:txBody>
      </p:sp>
      <p:sp>
        <p:nvSpPr>
          <p:cNvPr id="10" name="Google Shape;181;p13">
            <a:extLst>
              <a:ext uri="{FF2B5EF4-FFF2-40B4-BE49-F238E27FC236}">
                <a16:creationId xmlns:a16="http://schemas.microsoft.com/office/drawing/2014/main" id="{79066AFE-0EEC-FD56-31B3-7E4100635453}"/>
              </a:ext>
            </a:extLst>
          </p:cNvPr>
          <p:cNvSpPr txBox="1"/>
          <p:nvPr/>
        </p:nvSpPr>
        <p:spPr>
          <a:xfrm>
            <a:off x="7176294" y="5874784"/>
            <a:ext cx="472583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chemeClr val="dk1"/>
                </a:solidFill>
                <a:latin typeface="Calibri"/>
                <a:ea typeface="Calibri"/>
                <a:cs typeface="Calibri"/>
                <a:sym typeface="Calibri"/>
              </a:rPr>
              <a:t>Canadian Incident Analysis Framework (Healthcare Can et al)</a:t>
            </a:r>
            <a:endParaRPr b="0" i="0" u="none" strike="noStrike" cap="none" dirty="0">
              <a:solidFill>
                <a:srgbClr val="000000"/>
              </a:solidFill>
              <a:latin typeface="Arial"/>
              <a:ea typeface="Arial"/>
              <a:cs typeface="Arial"/>
              <a:sym typeface="Arial"/>
            </a:endParaRPr>
          </a:p>
        </p:txBody>
      </p:sp>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a:t>Link to resources</a:t>
            </a:r>
            <a:endParaRPr/>
          </a:p>
        </p:txBody>
      </p:sp>
      <p:sp>
        <p:nvSpPr>
          <p:cNvPr id="511" name="Google Shape;51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u="sng" dirty="0">
                <a:solidFill>
                  <a:schemeClr val="hlink"/>
                </a:solidFill>
                <a:hlinkClick r:id="rId3"/>
              </a:rPr>
              <a:t>Canadian Incident Analysis Framework</a:t>
            </a:r>
            <a:endParaRPr dirty="0"/>
          </a:p>
          <a:p>
            <a:pPr marL="228600" lvl="0" indent="-50800" algn="l" rtl="0">
              <a:lnSpc>
                <a:spcPct val="90000"/>
              </a:lnSpc>
              <a:spcBef>
                <a:spcPts val="1600"/>
              </a:spcBef>
              <a:spcAft>
                <a:spcPts val="0"/>
              </a:spcAft>
              <a:buSzPts val="2800"/>
              <a:buNone/>
            </a:pPr>
            <a:endParaRPr dirty="0"/>
          </a:p>
          <a:p>
            <a:pPr marL="228600" lvl="0" indent="-50800" algn="l" rtl="0">
              <a:lnSpc>
                <a:spcPct val="90000"/>
              </a:lnSpc>
              <a:spcBef>
                <a:spcPts val="1600"/>
              </a:spcBef>
              <a:spcAft>
                <a:spcPts val="0"/>
              </a:spcAft>
              <a:buSzPts val="2800"/>
              <a:buNone/>
            </a:pPr>
            <a:endParaRPr dirty="0"/>
          </a:p>
          <a:p>
            <a:pPr marL="228600" lvl="0" indent="-50800" algn="l" rtl="0">
              <a:lnSpc>
                <a:spcPct val="90000"/>
              </a:lnSpc>
              <a:spcBef>
                <a:spcPts val="1600"/>
              </a:spcBef>
              <a:spcAft>
                <a:spcPts val="0"/>
              </a:spcAft>
              <a:buSzPts val="2800"/>
              <a:buNone/>
            </a:pPr>
            <a:endParaRPr dirty="0"/>
          </a:p>
          <a:p>
            <a:pPr marL="228600" lvl="0" indent="-50800" algn="l" rtl="0">
              <a:lnSpc>
                <a:spcPct val="90000"/>
              </a:lnSpc>
              <a:spcBef>
                <a:spcPts val="1600"/>
              </a:spcBef>
              <a:spcAft>
                <a:spcPts val="0"/>
              </a:spcAft>
              <a:buSzPts val="2800"/>
              <a:buNone/>
            </a:pPr>
            <a:endParaRPr dirty="0"/>
          </a:p>
          <a:p>
            <a:pPr marL="228600" lvl="0" indent="-228600" algn="l" rtl="0">
              <a:lnSpc>
                <a:spcPct val="90000"/>
              </a:lnSpc>
              <a:spcBef>
                <a:spcPts val="1600"/>
              </a:spcBef>
              <a:spcAft>
                <a:spcPts val="0"/>
              </a:spcAft>
              <a:buSzPts val="2800"/>
              <a:buChar char="•"/>
            </a:pPr>
            <a:r>
              <a:rPr lang="en-US" u="sng" dirty="0">
                <a:solidFill>
                  <a:schemeClr val="hlink"/>
                </a:solidFill>
                <a:hlinkClick r:id="rId4"/>
              </a:rPr>
              <a:t>Systems Analysis Methodology Handbook</a:t>
            </a:r>
            <a:r>
              <a:rPr lang="en-US" dirty="0"/>
              <a:t> </a:t>
            </a:r>
            <a:endParaRPr dirty="0"/>
          </a:p>
        </p:txBody>
      </p:sp>
      <p:pic>
        <p:nvPicPr>
          <p:cNvPr id="512" name="Google Shape;512;p49"/>
          <p:cNvPicPr preferRelativeResize="0"/>
          <p:nvPr/>
        </p:nvPicPr>
        <p:blipFill rotWithShape="1">
          <a:blip r:embed="rId5">
            <a:alphaModFix/>
          </a:blip>
          <a:srcRect/>
          <a:stretch/>
        </p:blipFill>
        <p:spPr>
          <a:xfrm>
            <a:off x="7481966" y="1825625"/>
            <a:ext cx="1905000" cy="1905000"/>
          </a:xfrm>
          <a:prstGeom prst="rect">
            <a:avLst/>
          </a:prstGeom>
          <a:noFill/>
          <a:ln>
            <a:noFill/>
          </a:ln>
        </p:spPr>
      </p:pic>
      <p:pic>
        <p:nvPicPr>
          <p:cNvPr id="513" name="Google Shape;513;p49"/>
          <p:cNvPicPr preferRelativeResize="0"/>
          <p:nvPr/>
        </p:nvPicPr>
        <p:blipFill rotWithShape="1">
          <a:blip r:embed="rId6">
            <a:alphaModFix/>
          </a:blip>
          <a:srcRect/>
          <a:stretch/>
        </p:blipFill>
        <p:spPr>
          <a:xfrm>
            <a:off x="7577541" y="4779025"/>
            <a:ext cx="1713850" cy="1713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94E3-7344-333D-15F8-9223AD0A32CC}"/>
              </a:ext>
            </a:extLst>
          </p:cNvPr>
          <p:cNvSpPr>
            <a:spLocks noGrp="1"/>
          </p:cNvSpPr>
          <p:nvPr>
            <p:ph type="title"/>
          </p:nvPr>
        </p:nvSpPr>
        <p:spPr/>
        <p:txBody>
          <a:bodyPr/>
          <a:lstStyle/>
          <a:p>
            <a:r>
              <a:rPr lang="en-US" dirty="0"/>
              <a:t>Disclosure</a:t>
            </a:r>
          </a:p>
        </p:txBody>
      </p:sp>
      <p:sp>
        <p:nvSpPr>
          <p:cNvPr id="3" name="Text Placeholder 2">
            <a:extLst>
              <a:ext uri="{FF2B5EF4-FFF2-40B4-BE49-F238E27FC236}">
                <a16:creationId xmlns:a16="http://schemas.microsoft.com/office/drawing/2014/main" id="{1E660F9F-C98A-CD25-5B9B-79AC0B6BAFDD}"/>
              </a:ext>
            </a:extLst>
          </p:cNvPr>
          <p:cNvSpPr>
            <a:spLocks noGrp="1"/>
          </p:cNvSpPr>
          <p:nvPr>
            <p:ph type="body" idx="1"/>
          </p:nvPr>
        </p:nvSpPr>
        <p:spPr/>
        <p:txBody>
          <a:bodyPr/>
          <a:lstStyle/>
          <a:p>
            <a:r>
              <a:rPr lang="en-US" dirty="0"/>
              <a:t>We do not have an affiliation (financial or otherwise) with a pharmaceutical, medical device or communications organization.</a:t>
            </a:r>
          </a:p>
          <a:p>
            <a:pPr marL="50800" indent="0">
              <a:buNone/>
            </a:pPr>
            <a:endParaRPr lang="en-US" dirty="0"/>
          </a:p>
        </p:txBody>
      </p:sp>
      <p:sp>
        <p:nvSpPr>
          <p:cNvPr id="4" name="Slide Number Placeholder 3">
            <a:extLst>
              <a:ext uri="{FF2B5EF4-FFF2-40B4-BE49-F238E27FC236}">
                <a16:creationId xmlns:a16="http://schemas.microsoft.com/office/drawing/2014/main" id="{B5044945-3E96-0A22-08DD-A00AA0121D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580375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0"/>
          <p:cNvSpPr txBox="1"/>
          <p:nvPr/>
        </p:nvSpPr>
        <p:spPr>
          <a:xfrm>
            <a:off x="809759" y="2480678"/>
            <a:ext cx="1219200" cy="1938992"/>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alibri"/>
                <a:ea typeface="Calibri"/>
                <a:cs typeface="Calibri"/>
                <a:sym typeface="Calibri"/>
              </a:rPr>
              <a:t>Clinically Serious Adverse Event: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Calibri"/>
                <a:ea typeface="Calibri"/>
                <a:cs typeface="Calibri"/>
                <a:sym typeface="Calibri"/>
              </a:rPr>
              <a:t>A event arising from healthcare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Calibri"/>
                <a:ea typeface="Calibri"/>
                <a:cs typeface="Calibri"/>
                <a:sym typeface="Calibri"/>
              </a:rPr>
              <a:t>that could or does result in unintended injury or complication</a:t>
            </a:r>
            <a:endParaRPr sz="1400" b="0" i="0" u="none" strike="noStrike" cap="none">
              <a:solidFill>
                <a:srgbClr val="000000"/>
              </a:solidFill>
              <a:latin typeface="Arial"/>
              <a:ea typeface="Arial"/>
              <a:cs typeface="Arial"/>
              <a:sym typeface="Arial"/>
            </a:endParaRPr>
          </a:p>
        </p:txBody>
      </p:sp>
      <p:sp>
        <p:nvSpPr>
          <p:cNvPr id="520" name="Google Shape;520;p50"/>
          <p:cNvSpPr txBox="1"/>
          <p:nvPr/>
        </p:nvSpPr>
        <p:spPr>
          <a:xfrm>
            <a:off x="2483360" y="1073198"/>
            <a:ext cx="2362200" cy="55399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Direct communication to Supervisor/Manager/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Medical Site Director</a:t>
            </a:r>
            <a:endParaRPr sz="1400" b="0" i="0" u="none" strike="noStrike" cap="none">
              <a:solidFill>
                <a:srgbClr val="000000"/>
              </a:solidFill>
              <a:latin typeface="Arial"/>
              <a:ea typeface="Arial"/>
              <a:cs typeface="Arial"/>
              <a:sym typeface="Arial"/>
            </a:endParaRPr>
          </a:p>
        </p:txBody>
      </p:sp>
      <p:sp>
        <p:nvSpPr>
          <p:cNvPr id="521" name="Google Shape;521;p50"/>
          <p:cNvSpPr txBox="1"/>
          <p:nvPr/>
        </p:nvSpPr>
        <p:spPr>
          <a:xfrm>
            <a:off x="2481030" y="1633678"/>
            <a:ext cx="2364530" cy="132343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FF0000"/>
                </a:solidFill>
                <a:latin typeface="Calibri"/>
                <a:ea typeface="Calibri"/>
                <a:cs typeface="Calibri"/>
                <a:sym typeface="Calibri"/>
              </a:rPr>
              <a:t>Reporting &amp; Learning System (RLS)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RLS are reviewed by managers/safety lead and site director as relevant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Clinically Serious Adverse Events and Events from Notifiable Events list* should be submitted to RLS and will be reviewed at QAC</a:t>
            </a:r>
            <a:endParaRPr sz="1400" b="0" i="0" u="none" strike="noStrike" cap="none" dirty="0">
              <a:solidFill>
                <a:srgbClr val="000000"/>
              </a:solidFill>
              <a:latin typeface="Arial"/>
              <a:ea typeface="Arial"/>
              <a:cs typeface="Arial"/>
              <a:sym typeface="Arial"/>
            </a:endParaRPr>
          </a:p>
        </p:txBody>
      </p:sp>
      <p:sp>
        <p:nvSpPr>
          <p:cNvPr id="522" name="Google Shape;522;p50"/>
          <p:cNvSpPr txBox="1"/>
          <p:nvPr/>
        </p:nvSpPr>
        <p:spPr>
          <a:xfrm>
            <a:off x="2483360" y="767585"/>
            <a:ext cx="2362200" cy="307777"/>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Reporting</a:t>
            </a:r>
            <a:endParaRPr sz="1400" b="0" i="0" u="none" strike="noStrike" cap="none">
              <a:solidFill>
                <a:schemeClr val="lt1"/>
              </a:solidFill>
              <a:latin typeface="Calibri"/>
              <a:ea typeface="Calibri"/>
              <a:cs typeface="Calibri"/>
              <a:sym typeface="Calibri"/>
            </a:endParaRPr>
          </a:p>
        </p:txBody>
      </p:sp>
      <p:sp>
        <p:nvSpPr>
          <p:cNvPr id="523" name="Google Shape;523;p50"/>
          <p:cNvSpPr txBox="1"/>
          <p:nvPr/>
        </p:nvSpPr>
        <p:spPr>
          <a:xfrm>
            <a:off x="2481031" y="3040697"/>
            <a:ext cx="2364529" cy="307777"/>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Retrospective Detection</a:t>
            </a:r>
            <a:endParaRPr sz="1400" b="0" i="0" u="none" strike="noStrike" cap="none">
              <a:solidFill>
                <a:srgbClr val="000000"/>
              </a:solidFill>
              <a:latin typeface="Arial"/>
              <a:ea typeface="Arial"/>
              <a:cs typeface="Arial"/>
              <a:sym typeface="Arial"/>
            </a:endParaRPr>
          </a:p>
        </p:txBody>
      </p:sp>
      <p:sp>
        <p:nvSpPr>
          <p:cNvPr id="524" name="Google Shape;524;p50"/>
          <p:cNvSpPr txBox="1"/>
          <p:nvPr/>
        </p:nvSpPr>
        <p:spPr>
          <a:xfrm>
            <a:off x="2481030" y="3350534"/>
            <a:ext cx="2364529" cy="147732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FF0000"/>
                </a:solidFill>
                <a:latin typeface="Calibri"/>
                <a:ea typeface="Calibri"/>
                <a:cs typeface="Calibri"/>
                <a:sym typeface="Calibri"/>
              </a:rPr>
              <a:t>Mortality Working Group (MWG)</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Section 9</a:t>
            </a:r>
            <a:r>
              <a:rPr lang="en-US" sz="1000" b="0" i="0" u="none" strike="noStrike" cap="none" baseline="30000" dirty="0">
                <a:solidFill>
                  <a:schemeClr val="dk1"/>
                </a:solidFill>
                <a:latin typeface="Calibri"/>
                <a:ea typeface="Calibri"/>
                <a:cs typeface="Calibri"/>
                <a:sym typeface="Calibri"/>
              </a:rPr>
              <a:t>&lt;</a:t>
            </a:r>
            <a:r>
              <a:rPr lang="en-US" sz="1000" b="0" i="0" u="none" strike="noStrike" cap="none" dirty="0">
                <a:solidFill>
                  <a:schemeClr val="dk1"/>
                </a:solidFill>
                <a:latin typeface="Calibri"/>
                <a:ea typeface="Calibri"/>
                <a:cs typeface="Calibri"/>
                <a:sym typeface="Calibri"/>
              </a:rPr>
              <a:t> protected multidisciplinary subgroup of QAC</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Monthly site-based mortality triggered chart review for events^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Bi-monthly zonal MWG meetings are a forum to allow for analysis and sharing of teaching safety cases</a:t>
            </a:r>
            <a:endParaRPr sz="1400" b="0" i="0" u="none" strike="noStrike" cap="none" dirty="0">
              <a:solidFill>
                <a:srgbClr val="000000"/>
              </a:solidFill>
              <a:latin typeface="Arial"/>
              <a:ea typeface="Arial"/>
              <a:cs typeface="Arial"/>
              <a:sym typeface="Arial"/>
            </a:endParaRPr>
          </a:p>
        </p:txBody>
      </p:sp>
      <p:sp>
        <p:nvSpPr>
          <p:cNvPr id="525" name="Google Shape;525;p50"/>
          <p:cNvSpPr txBox="1"/>
          <p:nvPr/>
        </p:nvSpPr>
        <p:spPr>
          <a:xfrm>
            <a:off x="2492836" y="4909170"/>
            <a:ext cx="2364530" cy="307777"/>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Electronic Database</a:t>
            </a:r>
            <a:endParaRPr sz="1400" b="0" i="0" u="none" strike="noStrike" cap="none">
              <a:solidFill>
                <a:srgbClr val="000000"/>
              </a:solidFill>
              <a:latin typeface="Arial"/>
              <a:ea typeface="Arial"/>
              <a:cs typeface="Arial"/>
              <a:sym typeface="Arial"/>
            </a:endParaRPr>
          </a:p>
        </p:txBody>
      </p:sp>
      <p:sp>
        <p:nvSpPr>
          <p:cNvPr id="526" name="Google Shape;526;p50"/>
          <p:cNvSpPr txBox="1"/>
          <p:nvPr/>
        </p:nvSpPr>
        <p:spPr>
          <a:xfrm>
            <a:off x="2492837" y="5216947"/>
            <a:ext cx="2364529" cy="76944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Safety key performance indicators from administrative databases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Calibri"/>
                <a:ea typeface="Calibri"/>
                <a:cs typeface="Calibri"/>
                <a:sym typeface="Calibri"/>
              </a:rPr>
              <a:t>Examples: Tableau with monthly central line bloodstream infection reports, TRACER with monthly readmission rates and reintubation rates</a:t>
            </a:r>
            <a:endParaRPr sz="800" b="0" i="0" u="none" strike="noStrike" cap="none">
              <a:solidFill>
                <a:schemeClr val="dk1"/>
              </a:solidFill>
              <a:latin typeface="Calibri"/>
              <a:ea typeface="Calibri"/>
              <a:cs typeface="Calibri"/>
              <a:sym typeface="Calibri"/>
            </a:endParaRPr>
          </a:p>
        </p:txBody>
      </p:sp>
      <p:sp>
        <p:nvSpPr>
          <p:cNvPr id="527" name="Google Shape;527;p50"/>
          <p:cNvSpPr txBox="1"/>
          <p:nvPr/>
        </p:nvSpPr>
        <p:spPr>
          <a:xfrm>
            <a:off x="2481030" y="6064800"/>
            <a:ext cx="2364529" cy="307777"/>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Patient and Family Concerns</a:t>
            </a:r>
            <a:endParaRPr sz="1400" b="0" i="0" u="none" strike="noStrike" cap="none">
              <a:solidFill>
                <a:srgbClr val="000000"/>
              </a:solidFill>
              <a:latin typeface="Arial"/>
              <a:ea typeface="Arial"/>
              <a:cs typeface="Arial"/>
              <a:sym typeface="Arial"/>
            </a:endParaRPr>
          </a:p>
        </p:txBody>
      </p:sp>
      <p:sp>
        <p:nvSpPr>
          <p:cNvPr id="528" name="Google Shape;528;p50"/>
          <p:cNvSpPr txBox="1"/>
          <p:nvPr/>
        </p:nvSpPr>
        <p:spPr>
          <a:xfrm>
            <a:off x="5022734" y="758598"/>
            <a:ext cx="2460778" cy="307777"/>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Who</a:t>
            </a:r>
            <a:endParaRPr sz="1400" b="0" i="0" u="none" strike="noStrike" cap="none">
              <a:solidFill>
                <a:srgbClr val="000000"/>
              </a:solidFill>
              <a:latin typeface="Arial"/>
              <a:ea typeface="Arial"/>
              <a:cs typeface="Arial"/>
              <a:sym typeface="Arial"/>
            </a:endParaRPr>
          </a:p>
        </p:txBody>
      </p:sp>
      <p:sp>
        <p:nvSpPr>
          <p:cNvPr id="529" name="Google Shape;529;p50"/>
          <p:cNvSpPr txBox="1"/>
          <p:nvPr/>
        </p:nvSpPr>
        <p:spPr>
          <a:xfrm>
            <a:off x="5024770" y="1073344"/>
            <a:ext cx="2458743" cy="132343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Accountable Leader (Executive Director/ Department Head who may delegate Manager/Medical Site Director) requests early timeline</a:t>
            </a:r>
            <a:r>
              <a:rPr lang="en-US" sz="1000" b="0" i="0" u="none" strike="noStrike" cap="none" baseline="30000">
                <a:solidFill>
                  <a:schemeClr val="dk1"/>
                </a:solidFill>
                <a:latin typeface="Calibri"/>
                <a:ea typeface="Calibri"/>
                <a:cs typeface="Calibri"/>
                <a:sym typeface="Calibri"/>
              </a:rPr>
              <a:t>+</a:t>
            </a:r>
            <a:r>
              <a:rPr lang="en-US" sz="1000" b="0" i="0" u="none" strike="noStrike" cap="none">
                <a:solidFill>
                  <a:schemeClr val="dk1"/>
                </a:solidFill>
                <a:latin typeface="Calibri"/>
                <a:ea typeface="Calibri"/>
                <a:cs typeface="Calibri"/>
                <a:sym typeface="Calibri"/>
              </a:rPr>
              <a:t> to help decide on appropriate type of review: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000"/>
              <a:buFont typeface="Calibri"/>
              <a:buAutoNum type="arabicParenR"/>
            </a:pPr>
            <a:r>
              <a:rPr lang="en-US" sz="1000" b="0" i="0" u="none" strike="noStrike" cap="none">
                <a:solidFill>
                  <a:schemeClr val="dk1"/>
                </a:solidFill>
                <a:latin typeface="Calibri"/>
                <a:ea typeface="Calibri"/>
                <a:cs typeface="Calibri"/>
                <a:sym typeface="Calibri"/>
              </a:rPr>
              <a:t>Need for individual assessment 🡪   Administrative Review</a:t>
            </a:r>
            <a:r>
              <a:rPr lang="en-US" sz="1000" b="0" i="0" u="none" strike="noStrike" cap="none" baseline="30000">
                <a:solidFill>
                  <a:schemeClr val="dk1"/>
                </a:solidFill>
                <a:latin typeface="Calibri"/>
                <a:ea typeface="Calibri"/>
                <a:cs typeface="Calibri"/>
                <a:sym typeface="Calibri"/>
              </a:rPr>
              <a:t>&gt; </a:t>
            </a:r>
            <a:r>
              <a:rPr lang="en-US" sz="1000" b="0" i="0" u="none" strike="noStrike" cap="none">
                <a:solidFill>
                  <a:schemeClr val="dk1"/>
                </a:solidFill>
                <a:latin typeface="Calibri"/>
                <a:ea typeface="Calibri"/>
                <a:cs typeface="Calibri"/>
                <a:sym typeface="Calibri"/>
              </a:rPr>
              <a:t>and/or</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000"/>
              <a:buFont typeface="Calibri"/>
              <a:buAutoNum type="arabicParenR"/>
            </a:pPr>
            <a:r>
              <a:rPr lang="en-US" sz="1000" b="0" i="0" u="none" strike="noStrike" cap="none">
                <a:solidFill>
                  <a:schemeClr val="dk1"/>
                </a:solidFill>
                <a:latin typeface="Calibri"/>
                <a:ea typeface="Calibri"/>
                <a:cs typeface="Calibri"/>
                <a:sym typeface="Calibri"/>
              </a:rPr>
              <a:t>Need for systems assessment 🡪 QAC</a:t>
            </a:r>
            <a:endParaRPr sz="1000" b="0" i="0" u="none" strike="noStrike" cap="none">
              <a:solidFill>
                <a:schemeClr val="dk1"/>
              </a:solidFill>
              <a:latin typeface="Calibri"/>
              <a:ea typeface="Calibri"/>
              <a:cs typeface="Calibri"/>
              <a:sym typeface="Calibri"/>
            </a:endParaRPr>
          </a:p>
        </p:txBody>
      </p:sp>
      <p:sp>
        <p:nvSpPr>
          <p:cNvPr id="530" name="Google Shape;530;p50"/>
          <p:cNvSpPr txBox="1"/>
          <p:nvPr/>
        </p:nvSpPr>
        <p:spPr>
          <a:xfrm>
            <a:off x="5024770" y="2446767"/>
            <a:ext cx="2458743" cy="187743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0000"/>
                </a:solidFill>
                <a:latin typeface="Calibri"/>
                <a:ea typeface="Calibri"/>
                <a:cs typeface="Calibri"/>
                <a:sym typeface="Calibri"/>
              </a:rPr>
              <a:t>Quality Assurance Committee (QAC)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Meets monthly to review adverse events, initiate safety reviews, and facilitate recommendation formation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US" sz="1000" b="0" i="1" u="none" strike="noStrike" cap="none">
                <a:solidFill>
                  <a:schemeClr val="dk1"/>
                </a:solidFill>
                <a:latin typeface="Calibri"/>
                <a:ea typeface="Calibri"/>
                <a:cs typeface="Calibri"/>
                <a:sym typeface="Calibri"/>
              </a:rPr>
              <a:t>Membership: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Calibri"/>
                <a:ea typeface="Calibri"/>
                <a:cs typeface="Calibri"/>
                <a:sym typeface="Calibri"/>
              </a:rPr>
              <a:t>QAC Medical Director (co-chair), Zone Lead Executive Director of Critical Care (co-chair), DCCM Department Head, Operational Manager from each ICU, Physician Site Representative, Respiratory Therapy Zone Representative, Clinical Nurse Specialist, Clinical Nurse Educator, Clinical Safety Lead, Patient and Family representative</a:t>
            </a:r>
            <a:r>
              <a:rPr lang="en-US" sz="800" b="0" i="1" u="none" strike="noStrike" cap="none">
                <a:solidFill>
                  <a:schemeClr val="dk1"/>
                </a:solidFill>
                <a:latin typeface="Calibri"/>
                <a:ea typeface="Calibri"/>
                <a:cs typeface="Calibri"/>
                <a:sym typeface="Calibri"/>
              </a:rPr>
              <a:t> </a:t>
            </a:r>
            <a:r>
              <a:rPr lang="en-US" sz="800" b="0" i="0" u="none" strike="noStrike" cap="none">
                <a:solidFill>
                  <a:schemeClr val="dk1"/>
                </a:solidFill>
                <a:latin typeface="Calibri"/>
                <a:ea typeface="Calibri"/>
                <a:cs typeface="Calibri"/>
                <a:sym typeface="Calibri"/>
              </a:rPr>
              <a:t>(pending)</a:t>
            </a:r>
            <a:endParaRPr sz="800" b="0" i="1" u="none" strike="noStrike" cap="none">
              <a:solidFill>
                <a:schemeClr val="dk1"/>
              </a:solidFill>
              <a:latin typeface="Calibri"/>
              <a:ea typeface="Calibri"/>
              <a:cs typeface="Calibri"/>
              <a:sym typeface="Calibri"/>
            </a:endParaRPr>
          </a:p>
        </p:txBody>
      </p:sp>
      <p:sp>
        <p:nvSpPr>
          <p:cNvPr id="531" name="Google Shape;531;p50"/>
          <p:cNvSpPr txBox="1"/>
          <p:nvPr/>
        </p:nvSpPr>
        <p:spPr>
          <a:xfrm>
            <a:off x="5033621" y="4421016"/>
            <a:ext cx="2458743" cy="307777"/>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p:txBody>
      </p:sp>
      <p:sp>
        <p:nvSpPr>
          <p:cNvPr id="532" name="Google Shape;532;p50"/>
          <p:cNvSpPr txBox="1"/>
          <p:nvPr/>
        </p:nvSpPr>
        <p:spPr>
          <a:xfrm>
            <a:off x="5029942" y="4728793"/>
            <a:ext cx="2458743" cy="209288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Adverse events with systems issues undergo: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000"/>
              <a:buFont typeface="Calibri"/>
              <a:buAutoNum type="arabicParenR"/>
            </a:pPr>
            <a:r>
              <a:rPr lang="en-US" sz="1000" b="0" i="0" u="none" strike="noStrike" cap="none">
                <a:solidFill>
                  <a:schemeClr val="dk1"/>
                </a:solidFill>
                <a:latin typeface="Calibri"/>
                <a:ea typeface="Calibri"/>
                <a:cs typeface="Calibri"/>
                <a:sym typeface="Calibri"/>
              </a:rPr>
              <a:t>Patient safety or Educational review (non-Section 9 protected) or</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000"/>
              <a:buFont typeface="Calibri"/>
              <a:buAutoNum type="arabicParenR"/>
            </a:pPr>
            <a:r>
              <a:rPr lang="en-US" sz="1000" b="0" i="0" u="none" strike="noStrike" cap="none">
                <a:solidFill>
                  <a:schemeClr val="dk1"/>
                </a:solidFill>
                <a:latin typeface="Calibri"/>
                <a:ea typeface="Calibri"/>
                <a:cs typeface="Calibri"/>
                <a:sym typeface="Calibri"/>
              </a:rPr>
              <a:t>Quality Assurance Review (Section 9 protected) with options for concise, comprehensive or aggregate review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  QAC chairs/Department Head appoints a clinical lead for QAR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alibri"/>
                <a:ea typeface="Calibri"/>
                <a:cs typeface="Calibri"/>
                <a:sym typeface="Calibri"/>
              </a:rPr>
              <a:t>QAC reviews and refines recommendations from analysis team</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alibri"/>
                <a:ea typeface="Calibri"/>
                <a:cs typeface="Calibri"/>
                <a:sym typeface="Calibri"/>
              </a:rPr>
              <a:t>ICU Executive Committee gives final approval for recommendations</a:t>
            </a:r>
            <a:endParaRPr sz="1000" b="0" i="0" u="none" strike="noStrike" cap="none">
              <a:solidFill>
                <a:schemeClr val="dk1"/>
              </a:solidFill>
              <a:latin typeface="Calibri"/>
              <a:ea typeface="Calibri"/>
              <a:cs typeface="Calibri"/>
              <a:sym typeface="Calibri"/>
            </a:endParaRPr>
          </a:p>
        </p:txBody>
      </p:sp>
      <p:sp>
        <p:nvSpPr>
          <p:cNvPr id="533" name="Google Shape;533;p50"/>
          <p:cNvSpPr txBox="1"/>
          <p:nvPr/>
        </p:nvSpPr>
        <p:spPr>
          <a:xfrm>
            <a:off x="7659105" y="1225775"/>
            <a:ext cx="2141530" cy="40011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Direct follow up with involved staff/patient/family</a:t>
            </a:r>
            <a:endParaRPr sz="1400" b="0" i="0" u="none" strike="noStrike" cap="none">
              <a:solidFill>
                <a:srgbClr val="000000"/>
              </a:solidFill>
              <a:latin typeface="Arial"/>
              <a:ea typeface="Arial"/>
              <a:cs typeface="Arial"/>
              <a:sym typeface="Arial"/>
            </a:endParaRPr>
          </a:p>
        </p:txBody>
      </p:sp>
      <p:sp>
        <p:nvSpPr>
          <p:cNvPr id="534" name="Google Shape;534;p50"/>
          <p:cNvSpPr/>
          <p:nvPr/>
        </p:nvSpPr>
        <p:spPr>
          <a:xfrm>
            <a:off x="2940718" y="432322"/>
            <a:ext cx="1600200" cy="254085"/>
          </a:xfrm>
          <a:prstGeom prst="rect">
            <a:avLst/>
          </a:prstGeom>
          <a:solidFill>
            <a:schemeClr val="accent1"/>
          </a:solidFill>
          <a:ln w="12700" cap="flat" cmpd="sng">
            <a:solidFill>
              <a:srgbClr val="0056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Detection</a:t>
            </a:r>
            <a:endParaRPr sz="1400" b="0" i="0" u="none" strike="noStrike" cap="none">
              <a:solidFill>
                <a:srgbClr val="000000"/>
              </a:solidFill>
              <a:latin typeface="Arial"/>
              <a:ea typeface="Arial"/>
              <a:cs typeface="Arial"/>
              <a:sym typeface="Arial"/>
            </a:endParaRPr>
          </a:p>
        </p:txBody>
      </p:sp>
      <p:sp>
        <p:nvSpPr>
          <p:cNvPr id="535" name="Google Shape;535;p50"/>
          <p:cNvSpPr/>
          <p:nvPr/>
        </p:nvSpPr>
        <p:spPr>
          <a:xfrm>
            <a:off x="5460125" y="432321"/>
            <a:ext cx="1600200" cy="249686"/>
          </a:xfrm>
          <a:prstGeom prst="rect">
            <a:avLst/>
          </a:prstGeom>
          <a:solidFill>
            <a:schemeClr val="accent1"/>
          </a:solidFill>
          <a:ln w="12700" cap="flat" cmpd="sng">
            <a:solidFill>
              <a:srgbClr val="0056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Review</a:t>
            </a:r>
            <a:endParaRPr sz="1400" b="0" i="0" u="none" strike="noStrike" cap="none">
              <a:solidFill>
                <a:srgbClr val="000000"/>
              </a:solidFill>
              <a:latin typeface="Arial"/>
              <a:ea typeface="Arial"/>
              <a:cs typeface="Arial"/>
              <a:sym typeface="Arial"/>
            </a:endParaRPr>
          </a:p>
        </p:txBody>
      </p:sp>
      <p:sp>
        <p:nvSpPr>
          <p:cNvPr id="536" name="Google Shape;536;p50"/>
          <p:cNvSpPr/>
          <p:nvPr/>
        </p:nvSpPr>
        <p:spPr>
          <a:xfrm>
            <a:off x="7674891" y="353389"/>
            <a:ext cx="2109961" cy="509370"/>
          </a:xfrm>
          <a:prstGeom prst="rect">
            <a:avLst/>
          </a:prstGeom>
          <a:solidFill>
            <a:schemeClr val="accent1"/>
          </a:solidFill>
          <a:ln w="12700" cap="flat" cmpd="sng">
            <a:solidFill>
              <a:srgbClr val="0056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Steps to Improve Patient Care</a:t>
            </a:r>
            <a:endParaRPr sz="1400" b="0" i="0" u="none" strike="noStrike" cap="none">
              <a:solidFill>
                <a:srgbClr val="000000"/>
              </a:solidFill>
              <a:latin typeface="Arial"/>
              <a:ea typeface="Arial"/>
              <a:cs typeface="Arial"/>
              <a:sym typeface="Arial"/>
            </a:endParaRPr>
          </a:p>
        </p:txBody>
      </p:sp>
      <p:cxnSp>
        <p:nvCxnSpPr>
          <p:cNvPr id="537" name="Google Shape;537;p50"/>
          <p:cNvCxnSpPr/>
          <p:nvPr/>
        </p:nvCxnSpPr>
        <p:spPr>
          <a:xfrm>
            <a:off x="4695766" y="557164"/>
            <a:ext cx="574184" cy="0"/>
          </a:xfrm>
          <a:prstGeom prst="straightConnector1">
            <a:avLst/>
          </a:prstGeom>
          <a:noFill/>
          <a:ln w="38100" cap="flat" cmpd="sng">
            <a:solidFill>
              <a:schemeClr val="dk1"/>
            </a:solidFill>
            <a:prstDash val="solid"/>
            <a:miter lim="800000"/>
            <a:headEnd type="none" w="sm" len="sm"/>
            <a:tailEnd type="stealth" w="med" len="med"/>
          </a:ln>
        </p:spPr>
      </p:cxnSp>
      <p:sp>
        <p:nvSpPr>
          <p:cNvPr id="538" name="Google Shape;538;p50"/>
          <p:cNvSpPr txBox="1"/>
          <p:nvPr/>
        </p:nvSpPr>
        <p:spPr>
          <a:xfrm>
            <a:off x="7673490" y="3098149"/>
            <a:ext cx="2141324" cy="40011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   Simulation, Grand Rounds, Crash Course, Orientation</a:t>
            </a:r>
            <a:endParaRPr sz="1400" b="0" i="0" u="none" strike="noStrike" cap="none">
              <a:solidFill>
                <a:srgbClr val="000000"/>
              </a:solidFill>
              <a:latin typeface="Arial"/>
              <a:ea typeface="Arial"/>
              <a:cs typeface="Arial"/>
              <a:sym typeface="Arial"/>
            </a:endParaRPr>
          </a:p>
        </p:txBody>
      </p:sp>
      <p:sp>
        <p:nvSpPr>
          <p:cNvPr id="539" name="Google Shape;539;p50"/>
          <p:cNvSpPr/>
          <p:nvPr/>
        </p:nvSpPr>
        <p:spPr>
          <a:xfrm>
            <a:off x="1966666" y="961442"/>
            <a:ext cx="492341" cy="5276712"/>
          </a:xfrm>
          <a:prstGeom prst="leftBrace">
            <a:avLst>
              <a:gd name="adj1" fmla="val 236726"/>
              <a:gd name="adj2" fmla="val 50000"/>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540" name="Google Shape;540;p50"/>
          <p:cNvCxnSpPr/>
          <p:nvPr/>
        </p:nvCxnSpPr>
        <p:spPr>
          <a:xfrm rot="10800000">
            <a:off x="2160284" y="3194584"/>
            <a:ext cx="314478" cy="0"/>
          </a:xfrm>
          <a:prstGeom prst="straightConnector1">
            <a:avLst/>
          </a:prstGeom>
          <a:noFill/>
          <a:ln w="25400" cap="flat" cmpd="sng">
            <a:solidFill>
              <a:schemeClr val="dk1"/>
            </a:solidFill>
            <a:prstDash val="solid"/>
            <a:miter lim="800000"/>
            <a:headEnd type="none" w="sm" len="sm"/>
            <a:tailEnd type="none" w="sm" len="sm"/>
          </a:ln>
        </p:spPr>
      </p:cxnSp>
      <p:cxnSp>
        <p:nvCxnSpPr>
          <p:cNvPr id="541" name="Google Shape;541;p50"/>
          <p:cNvCxnSpPr/>
          <p:nvPr/>
        </p:nvCxnSpPr>
        <p:spPr>
          <a:xfrm rot="10800000">
            <a:off x="2222674" y="5071811"/>
            <a:ext cx="252089" cy="1"/>
          </a:xfrm>
          <a:prstGeom prst="straightConnector1">
            <a:avLst/>
          </a:prstGeom>
          <a:noFill/>
          <a:ln w="25400" cap="flat" cmpd="sng">
            <a:solidFill>
              <a:schemeClr val="dk1"/>
            </a:solidFill>
            <a:prstDash val="solid"/>
            <a:miter lim="800000"/>
            <a:headEnd type="none" w="sm" len="sm"/>
            <a:tailEnd type="none" w="sm" len="sm"/>
          </a:ln>
        </p:spPr>
      </p:cxnSp>
      <p:sp>
        <p:nvSpPr>
          <p:cNvPr id="542" name="Google Shape;542;p50"/>
          <p:cNvSpPr txBox="1"/>
          <p:nvPr/>
        </p:nvSpPr>
        <p:spPr>
          <a:xfrm>
            <a:off x="7674890" y="3888595"/>
            <a:ext cx="2138527" cy="70788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Quality Improvement initiatives,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Policy/guidelines/order sets updates,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Patient concerns resolution process,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Human factors referral</a:t>
            </a:r>
            <a:endParaRPr sz="1000" b="0" i="0" u="none" strike="noStrike" cap="none">
              <a:solidFill>
                <a:schemeClr val="dk1"/>
              </a:solidFill>
              <a:latin typeface="Calibri"/>
              <a:ea typeface="Calibri"/>
              <a:cs typeface="Calibri"/>
              <a:sym typeface="Calibri"/>
            </a:endParaRPr>
          </a:p>
        </p:txBody>
      </p:sp>
      <p:sp>
        <p:nvSpPr>
          <p:cNvPr id="543" name="Google Shape;543;p50"/>
          <p:cNvSpPr txBox="1"/>
          <p:nvPr/>
        </p:nvSpPr>
        <p:spPr>
          <a:xfrm>
            <a:off x="7659105" y="4827862"/>
            <a:ext cx="2141530" cy="193899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Calibri"/>
                <a:ea typeface="Calibri"/>
                <a:cs typeface="Calibri"/>
                <a:sym typeface="Calibri"/>
              </a:rPr>
              <a:t>*Notifable Events List - DCCM Guideline of reportable events created in 2016; undergoing updates led by Devika Kashyap</a:t>
            </a: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Calibri"/>
                <a:ea typeface="Calibri"/>
                <a:cs typeface="Calibri"/>
                <a:sym typeface="Calibri"/>
              </a:rPr>
              <a:t>&gt; Section 9 – Part of Alberta Evidence Act that makes the work and records of health services quality assurance committees priviledged for evidentiary purposes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Calibri"/>
                <a:ea typeface="Calibri"/>
                <a:cs typeface="Calibri"/>
                <a:sym typeface="Calibri"/>
              </a:rPr>
              <a:t>^Strategic chart reviews – Project to expand from mortality as trigger for chart review; undergoing updates led by Selena Au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Calibri"/>
                <a:ea typeface="Calibri"/>
                <a:cs typeface="Calibri"/>
                <a:sym typeface="Calibri"/>
              </a:rPr>
              <a:t>+Timeline - Factual chart review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Calibri"/>
                <a:ea typeface="Calibri"/>
                <a:cs typeface="Calibri"/>
                <a:sym typeface="Calibri"/>
              </a:rPr>
              <a:t>&gt; Administrative Review – An evaluation of whether actions and behaviors of staff members in a specific event were appropriate or inappropriate</a:t>
            </a:r>
            <a:endParaRPr sz="800" b="0" i="0" u="none" strike="noStrike" cap="none">
              <a:solidFill>
                <a:schemeClr val="dk1"/>
              </a:solidFill>
              <a:latin typeface="Calibri"/>
              <a:ea typeface="Calibri"/>
              <a:cs typeface="Calibri"/>
              <a:sym typeface="Calibri"/>
            </a:endParaRPr>
          </a:p>
        </p:txBody>
      </p:sp>
      <p:cxnSp>
        <p:nvCxnSpPr>
          <p:cNvPr id="544" name="Google Shape;544;p50"/>
          <p:cNvCxnSpPr>
            <a:stCxn id="530" idx="2"/>
            <a:endCxn id="531" idx="0"/>
          </p:cNvCxnSpPr>
          <p:nvPr/>
        </p:nvCxnSpPr>
        <p:spPr>
          <a:xfrm>
            <a:off x="6254141" y="4324204"/>
            <a:ext cx="9000" cy="96900"/>
          </a:xfrm>
          <a:prstGeom prst="straightConnector1">
            <a:avLst/>
          </a:prstGeom>
          <a:noFill/>
          <a:ln w="28575" cap="flat" cmpd="sng">
            <a:solidFill>
              <a:srgbClr val="FF0000"/>
            </a:solidFill>
            <a:prstDash val="solid"/>
            <a:miter lim="800000"/>
            <a:headEnd type="none" w="sm" len="sm"/>
            <a:tailEnd type="triangle" w="med" len="med"/>
          </a:ln>
        </p:spPr>
      </p:cxnSp>
      <p:cxnSp>
        <p:nvCxnSpPr>
          <p:cNvPr id="545" name="Google Shape;545;p50"/>
          <p:cNvCxnSpPr>
            <a:stCxn id="529" idx="2"/>
            <a:endCxn id="530" idx="0"/>
          </p:cNvCxnSpPr>
          <p:nvPr/>
        </p:nvCxnSpPr>
        <p:spPr>
          <a:xfrm>
            <a:off x="6254141" y="2396783"/>
            <a:ext cx="0" cy="50100"/>
          </a:xfrm>
          <a:prstGeom prst="straightConnector1">
            <a:avLst/>
          </a:prstGeom>
          <a:noFill/>
          <a:ln w="28575" cap="flat" cmpd="sng">
            <a:solidFill>
              <a:srgbClr val="FF0000"/>
            </a:solidFill>
            <a:prstDash val="solid"/>
            <a:miter lim="800000"/>
            <a:headEnd type="none" w="sm" len="sm"/>
            <a:tailEnd type="triangle" w="med" len="med"/>
          </a:ln>
        </p:spPr>
      </p:cxnSp>
      <p:sp>
        <p:nvSpPr>
          <p:cNvPr id="546" name="Google Shape;546;p50"/>
          <p:cNvSpPr txBox="1"/>
          <p:nvPr/>
        </p:nvSpPr>
        <p:spPr>
          <a:xfrm>
            <a:off x="2481030" y="6371819"/>
            <a:ext cx="2364529" cy="24622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FS24 Satisfaction Survey Review</a:t>
            </a:r>
            <a:endParaRPr sz="1400" b="0" i="0" u="none" strike="noStrike" cap="none">
              <a:solidFill>
                <a:srgbClr val="000000"/>
              </a:solidFill>
              <a:latin typeface="Arial"/>
              <a:ea typeface="Arial"/>
              <a:cs typeface="Arial"/>
              <a:sym typeface="Arial"/>
            </a:endParaRPr>
          </a:p>
        </p:txBody>
      </p:sp>
      <p:sp>
        <p:nvSpPr>
          <p:cNvPr id="547" name="Google Shape;547;p50"/>
          <p:cNvSpPr txBox="1"/>
          <p:nvPr/>
        </p:nvSpPr>
        <p:spPr>
          <a:xfrm>
            <a:off x="7673490" y="1993436"/>
            <a:ext cx="2141530" cy="70788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QAR findings are summarized as Patient Safety Learning Summaries, disseminated and posted on DCCM website</a:t>
            </a:r>
            <a:endParaRPr sz="1400" b="0" i="0" u="none" strike="noStrike" cap="none">
              <a:solidFill>
                <a:srgbClr val="000000"/>
              </a:solidFill>
              <a:latin typeface="Arial"/>
              <a:ea typeface="Arial"/>
              <a:cs typeface="Arial"/>
              <a:sym typeface="Arial"/>
            </a:endParaRPr>
          </a:p>
        </p:txBody>
      </p:sp>
      <p:sp>
        <p:nvSpPr>
          <p:cNvPr id="548" name="Google Shape;548;p50"/>
          <p:cNvSpPr txBox="1"/>
          <p:nvPr/>
        </p:nvSpPr>
        <p:spPr>
          <a:xfrm>
            <a:off x="4320409" y="14908"/>
            <a:ext cx="339878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DCCM Patient Safety Roadmap</a:t>
            </a:r>
            <a:endParaRPr sz="1400" b="0" i="0" u="none" strike="noStrike" cap="none" dirty="0">
              <a:solidFill>
                <a:srgbClr val="000000"/>
              </a:solidFill>
              <a:latin typeface="Arial"/>
              <a:ea typeface="Arial"/>
              <a:cs typeface="Arial"/>
              <a:sym typeface="Arial"/>
            </a:endParaRPr>
          </a:p>
        </p:txBody>
      </p:sp>
      <p:sp>
        <p:nvSpPr>
          <p:cNvPr id="549" name="Google Shape;549;p50"/>
          <p:cNvSpPr txBox="1"/>
          <p:nvPr/>
        </p:nvSpPr>
        <p:spPr>
          <a:xfrm>
            <a:off x="7674889" y="3570978"/>
            <a:ext cx="2141530" cy="307777"/>
          </a:xfrm>
          <a:prstGeom prst="rect">
            <a:avLst/>
          </a:prstGeom>
          <a:solidFill>
            <a:schemeClr val="accent4"/>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Implementation</a:t>
            </a:r>
            <a:endParaRPr sz="1400" b="0" i="0" u="none" strike="noStrike" cap="none">
              <a:solidFill>
                <a:srgbClr val="000000"/>
              </a:solidFill>
              <a:latin typeface="Arial"/>
              <a:ea typeface="Arial"/>
              <a:cs typeface="Arial"/>
              <a:sym typeface="Arial"/>
            </a:endParaRPr>
          </a:p>
        </p:txBody>
      </p:sp>
      <p:sp>
        <p:nvSpPr>
          <p:cNvPr id="550" name="Google Shape;550;p50"/>
          <p:cNvSpPr txBox="1"/>
          <p:nvPr/>
        </p:nvSpPr>
        <p:spPr>
          <a:xfrm>
            <a:off x="7671886" y="2780893"/>
            <a:ext cx="2141530" cy="307777"/>
          </a:xfrm>
          <a:prstGeom prst="rect">
            <a:avLst/>
          </a:prstGeom>
          <a:solidFill>
            <a:schemeClr val="accent4"/>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Education</a:t>
            </a:r>
            <a:endParaRPr sz="1400" b="0" i="0" u="none" strike="noStrike" cap="none">
              <a:solidFill>
                <a:srgbClr val="000000"/>
              </a:solidFill>
              <a:latin typeface="Arial"/>
              <a:ea typeface="Arial"/>
              <a:cs typeface="Arial"/>
              <a:sym typeface="Arial"/>
            </a:endParaRPr>
          </a:p>
        </p:txBody>
      </p:sp>
      <p:sp>
        <p:nvSpPr>
          <p:cNvPr id="551" name="Google Shape;551;p50"/>
          <p:cNvSpPr txBox="1"/>
          <p:nvPr/>
        </p:nvSpPr>
        <p:spPr>
          <a:xfrm>
            <a:off x="7674890" y="1697691"/>
            <a:ext cx="2141530" cy="307777"/>
          </a:xfrm>
          <a:prstGeom prst="rect">
            <a:avLst/>
          </a:prstGeom>
          <a:solidFill>
            <a:schemeClr val="accent4"/>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Sharing</a:t>
            </a:r>
            <a:endParaRPr sz="1400" b="0" i="0" u="none" strike="noStrike" cap="none">
              <a:solidFill>
                <a:srgbClr val="000000"/>
              </a:solidFill>
              <a:latin typeface="Arial"/>
              <a:ea typeface="Arial"/>
              <a:cs typeface="Arial"/>
              <a:sym typeface="Arial"/>
            </a:endParaRPr>
          </a:p>
        </p:txBody>
      </p:sp>
      <p:sp>
        <p:nvSpPr>
          <p:cNvPr id="552" name="Google Shape;552;p50"/>
          <p:cNvSpPr txBox="1"/>
          <p:nvPr/>
        </p:nvSpPr>
        <p:spPr>
          <a:xfrm>
            <a:off x="7660687" y="913078"/>
            <a:ext cx="2139949" cy="307777"/>
          </a:xfrm>
          <a:prstGeom prst="rect">
            <a:avLst/>
          </a:prstGeom>
          <a:solidFill>
            <a:schemeClr val="accent4"/>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Communication</a:t>
            </a:r>
            <a:endParaRPr sz="1400" b="0" i="0" u="none" strike="noStrike" cap="none">
              <a:solidFill>
                <a:srgbClr val="000000"/>
              </a:solidFill>
              <a:latin typeface="Arial"/>
              <a:ea typeface="Arial"/>
              <a:cs typeface="Arial"/>
              <a:sym typeface="Arial"/>
            </a:endParaRPr>
          </a:p>
        </p:txBody>
      </p:sp>
      <p:cxnSp>
        <p:nvCxnSpPr>
          <p:cNvPr id="553" name="Google Shape;553;p50"/>
          <p:cNvCxnSpPr/>
          <p:nvPr/>
        </p:nvCxnSpPr>
        <p:spPr>
          <a:xfrm>
            <a:off x="7174951" y="558518"/>
            <a:ext cx="421597" cy="0"/>
          </a:xfrm>
          <a:prstGeom prst="straightConnector1">
            <a:avLst/>
          </a:prstGeom>
          <a:noFill/>
          <a:ln w="38100" cap="flat" cmpd="sng">
            <a:solidFill>
              <a:schemeClr val="dk1"/>
            </a:solidFill>
            <a:prstDash val="solid"/>
            <a:miter lim="800000"/>
            <a:headEnd type="none" w="sm" len="sm"/>
            <a:tailEnd type="stealth"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a:t>Group Activity + Assignment</a:t>
            </a:r>
            <a:endParaRPr/>
          </a:p>
        </p:txBody>
      </p:sp>
      <p:sp>
        <p:nvSpPr>
          <p:cNvPr id="560" name="Google Shape;560;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a:t>Share a patient safety incident with your group and complete the following steps: </a:t>
            </a:r>
            <a:endParaRPr/>
          </a:p>
          <a:p>
            <a:pPr marL="685800" lvl="1" indent="-228600" algn="l" rtl="0">
              <a:lnSpc>
                <a:spcPct val="90000"/>
              </a:lnSpc>
              <a:spcBef>
                <a:spcPts val="1100"/>
              </a:spcBef>
              <a:spcAft>
                <a:spcPts val="0"/>
              </a:spcAft>
              <a:buSzPts val="2400"/>
              <a:buChar char="•"/>
            </a:pPr>
            <a:r>
              <a:rPr lang="en-US"/>
              <a:t>Practice completing the reporting of the incident </a:t>
            </a:r>
            <a:endParaRPr/>
          </a:p>
          <a:p>
            <a:pPr marL="685800" lvl="1" indent="-228600" algn="l" rtl="0">
              <a:lnSpc>
                <a:spcPct val="90000"/>
              </a:lnSpc>
              <a:spcBef>
                <a:spcPts val="1100"/>
              </a:spcBef>
              <a:spcAft>
                <a:spcPts val="0"/>
              </a:spcAft>
              <a:buSzPts val="2400"/>
              <a:buChar char="•"/>
            </a:pPr>
            <a:r>
              <a:rPr lang="en-US"/>
              <a:t>Analyze the concern using 1 or 2 of the tools provided (5 whys, fishbone, constellation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diagram</a:t>
            </a:r>
            <a:r>
              <a:rPr lang="en-US"/>
              <a:t>)</a:t>
            </a:r>
            <a:endParaRPr/>
          </a:p>
          <a:p>
            <a:pPr marL="685800" lvl="1" indent="-228600" algn="l" rtl="0">
              <a:lnSpc>
                <a:spcPct val="90000"/>
              </a:lnSpc>
              <a:spcBef>
                <a:spcPts val="1100"/>
              </a:spcBef>
              <a:spcAft>
                <a:spcPts val="0"/>
              </a:spcAft>
              <a:buSzPts val="2400"/>
              <a:buChar char="•"/>
            </a:pPr>
            <a:r>
              <a:rPr lang="en-US"/>
              <a:t>Develop recommendations for improvement</a:t>
            </a:r>
            <a:endParaRPr/>
          </a:p>
          <a:p>
            <a:pPr marL="228600" lvl="0" indent="-228600" algn="l" rtl="0">
              <a:lnSpc>
                <a:spcPct val="90000"/>
              </a:lnSpc>
              <a:spcBef>
                <a:spcPts val="1600"/>
              </a:spcBef>
              <a:spcAft>
                <a:spcPts val="0"/>
              </a:spcAft>
              <a:buSzPts val="2800"/>
              <a:buChar char="•"/>
            </a:pPr>
            <a:r>
              <a:rPr lang="en-US"/>
              <a:t>Please submit your work to the facilitator</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g13e7131ab24_1_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a:t>Review of learning objectives</a:t>
            </a:r>
            <a:endParaRPr dirty="0"/>
          </a:p>
        </p:txBody>
      </p:sp>
      <p:sp>
        <p:nvSpPr>
          <p:cNvPr id="567" name="Google Shape;567;g13e7131ab24_1_32"/>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2800"/>
              <a:buNone/>
            </a:pPr>
            <a:r>
              <a:rPr lang="en-US" dirty="0"/>
              <a:t>By the end of this session, you will be able to:</a:t>
            </a:r>
            <a:endParaRPr dirty="0"/>
          </a:p>
          <a:p>
            <a:pPr marL="514350" lvl="0" indent="-514350" algn="l" rtl="0">
              <a:lnSpc>
                <a:spcPct val="90000"/>
              </a:lnSpc>
              <a:spcBef>
                <a:spcPts val="1600"/>
              </a:spcBef>
              <a:spcAft>
                <a:spcPts val="0"/>
              </a:spcAft>
              <a:buSzPts val="2800"/>
              <a:buFont typeface="+mj-lt"/>
              <a:buAutoNum type="arabicPeriod"/>
            </a:pPr>
            <a:r>
              <a:rPr lang="en-US" dirty="0"/>
              <a:t>Outline a structured approach to incident analysis as part of a Canadian Incident Analysis Framework.</a:t>
            </a:r>
          </a:p>
          <a:p>
            <a:pPr marL="514350" lvl="0" indent="-514350" algn="l" rtl="0">
              <a:lnSpc>
                <a:spcPct val="90000"/>
              </a:lnSpc>
              <a:spcBef>
                <a:spcPts val="1600"/>
              </a:spcBef>
              <a:spcAft>
                <a:spcPts val="0"/>
              </a:spcAft>
              <a:buSzPts val="2800"/>
              <a:buFont typeface="+mj-lt"/>
              <a:buAutoNum type="arabicPeriod"/>
            </a:pPr>
            <a:r>
              <a:rPr lang="en-US" dirty="0"/>
              <a:t>Explain the importance of reporting an incident to the incident analysis process.</a:t>
            </a:r>
          </a:p>
          <a:p>
            <a:pPr marL="514350" lvl="0" indent="-514350" algn="l" rtl="0">
              <a:lnSpc>
                <a:spcPct val="90000"/>
              </a:lnSpc>
              <a:spcBef>
                <a:spcPts val="1600"/>
              </a:spcBef>
              <a:spcAft>
                <a:spcPts val="0"/>
              </a:spcAft>
              <a:buSzPts val="2800"/>
              <a:buFont typeface="+mj-lt"/>
              <a:buAutoNum type="arabicPeriod"/>
            </a:pPr>
            <a:r>
              <a:rPr lang="en-US" dirty="0"/>
              <a:t>Apply methods/tools to analyze an incident with a patient safety lens.</a:t>
            </a:r>
          </a:p>
          <a:p>
            <a:pPr marL="514350" lvl="0" indent="-514350" algn="l" rtl="0">
              <a:lnSpc>
                <a:spcPct val="90000"/>
              </a:lnSpc>
              <a:spcBef>
                <a:spcPts val="1600"/>
              </a:spcBef>
              <a:spcAft>
                <a:spcPts val="0"/>
              </a:spcAft>
              <a:buSzPts val="2800"/>
              <a:buFont typeface="+mj-lt"/>
              <a:buAutoNum type="arabicPeriod"/>
            </a:pPr>
            <a:r>
              <a:rPr lang="en-US" dirty="0"/>
              <a:t>Explain how to develop effective recommendations for improvement.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5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a:t>Thank you!</a:t>
            </a:r>
            <a:endParaRPr dirty="0"/>
          </a:p>
        </p:txBody>
      </p:sp>
      <p:sp>
        <p:nvSpPr>
          <p:cNvPr id="574" name="Google Shape;574;p5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a:t>INSERT LINK TO EVALUATION SURVEY</a:t>
            </a:r>
            <a:endParaRPr/>
          </a:p>
          <a:p>
            <a:pPr marL="228600" lvl="0" indent="-228600" algn="l" rtl="0">
              <a:lnSpc>
                <a:spcPct val="90000"/>
              </a:lnSpc>
              <a:spcBef>
                <a:spcPts val="1600"/>
              </a:spcBef>
              <a:spcAft>
                <a:spcPts val="0"/>
              </a:spcAft>
              <a:buSzPts val="2800"/>
              <a:buChar char="•"/>
            </a:pPr>
            <a:r>
              <a:rPr lang="en-US"/>
              <a:t>INSERT QR CODE</a:t>
            </a:r>
            <a:endParaRPr/>
          </a:p>
          <a:p>
            <a:pPr marL="228600" lvl="0" indent="-50800" algn="l" rtl="0">
              <a:lnSpc>
                <a:spcPct val="90000"/>
              </a:lnSpc>
              <a:spcBef>
                <a:spcPts val="1600"/>
              </a:spcBef>
              <a:spcAft>
                <a:spcPts val="0"/>
              </a:spcAft>
              <a:buSzPts val="28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9"/>
          <p:cNvSpPr txBox="1">
            <a:spLocks noGrp="1"/>
          </p:cNvSpPr>
          <p:nvPr>
            <p:ph type="title"/>
          </p:nvPr>
        </p:nvSpPr>
        <p:spPr>
          <a:xfrm>
            <a:off x="838200" y="1829202"/>
            <a:ext cx="10515600" cy="7566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3"/>
              </a:buClr>
              <a:buSzPts val="4800"/>
              <a:buFont typeface="Calibri"/>
              <a:buNone/>
            </a:pPr>
            <a:r>
              <a:rPr lang="en-US">
                <a:solidFill>
                  <a:schemeClr val="accent3"/>
                </a:solidFill>
              </a:rPr>
              <a:t>Thank You</a:t>
            </a:r>
            <a:endParaRPr/>
          </a:p>
        </p:txBody>
      </p:sp>
      <p:sp>
        <p:nvSpPr>
          <p:cNvPr id="580" name="Google Shape;580;p69"/>
          <p:cNvSpPr txBox="1">
            <a:spLocks noGrp="1"/>
          </p:cNvSpPr>
          <p:nvPr>
            <p:ph type="subTitle" idx="1"/>
          </p:nvPr>
        </p:nvSpPr>
        <p:spPr>
          <a:xfrm>
            <a:off x="2539549" y="2631456"/>
            <a:ext cx="7112899" cy="49677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r>
              <a:rPr lang="en-US">
                <a:solidFill>
                  <a:schemeClr val="dk2"/>
                </a:solidFill>
              </a:rPr>
              <a:t>royalcollege.ca  </a:t>
            </a:r>
            <a:r>
              <a:rPr lang="en-US">
                <a:solidFill>
                  <a:schemeClr val="accent5"/>
                </a:solidFill>
              </a:rPr>
              <a:t>•</a:t>
            </a:r>
            <a:r>
              <a:rPr lang="en-US">
                <a:solidFill>
                  <a:srgbClr val="00A3AD"/>
                </a:solidFill>
              </a:rPr>
              <a:t> </a:t>
            </a:r>
            <a:r>
              <a:rPr lang="en-US">
                <a:solidFill>
                  <a:schemeClr val="dk2"/>
                </a:solidFill>
              </a:rPr>
              <a:t> collegeroyal.ca</a:t>
            </a:r>
            <a:endParaRPr>
              <a:solidFill>
                <a:schemeClr val="dk2"/>
              </a:solidFill>
            </a:endParaRPr>
          </a:p>
        </p:txBody>
      </p:sp>
      <p:sp>
        <p:nvSpPr>
          <p:cNvPr id="581" name="Google Shape;581;p69"/>
          <p:cNvSpPr txBox="1"/>
          <p:nvPr/>
        </p:nvSpPr>
        <p:spPr>
          <a:xfrm>
            <a:off x="3281447" y="3461345"/>
            <a:ext cx="562910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2"/>
                </a:solidFill>
                <a:latin typeface="Calibri"/>
                <a:ea typeface="Calibri"/>
                <a:cs typeface="Calibri"/>
                <a:sym typeface="Calibri"/>
              </a:rPr>
              <a:t>Presented by: John Smith | jsmith@royalcollege.ca | 613-730-8177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13e7131ab24_1_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4400"/>
              <a:buFont typeface="Calibri"/>
              <a:buNone/>
            </a:pPr>
            <a:r>
              <a:rPr lang="en-US"/>
              <a:t>Slides for Staff Facilitating this session</a:t>
            </a:r>
            <a:br>
              <a:rPr lang="en-US"/>
            </a:br>
            <a:endParaRPr/>
          </a:p>
        </p:txBody>
      </p:sp>
      <p:sp>
        <p:nvSpPr>
          <p:cNvPr id="587" name="Google Shape;587;g13e7131ab24_1_3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SzPts val="2800"/>
              <a:buChar char="•"/>
            </a:pPr>
            <a:r>
              <a:rPr lang="en-US"/>
              <a:t>Below are EPAs from a few different programs that address Patient safety incidents (PSI)</a:t>
            </a:r>
            <a:endParaRPr/>
          </a:p>
          <a:p>
            <a:pPr marL="228600" lvl="0" indent="-228600" algn="l" rtl="0">
              <a:lnSpc>
                <a:spcPct val="90000"/>
              </a:lnSpc>
              <a:spcBef>
                <a:spcPts val="1600"/>
              </a:spcBef>
              <a:spcAft>
                <a:spcPts val="0"/>
              </a:spcAft>
              <a:buSzPts val="2800"/>
              <a:buChar char="•"/>
            </a:pPr>
            <a:r>
              <a:rPr lang="en-US"/>
              <a:t>The group activity above can be used to assess the residents. Other options are as follows: </a:t>
            </a:r>
            <a:endParaRPr/>
          </a:p>
          <a:p>
            <a:pPr marL="685800" lvl="1" indent="-228600" algn="l" rtl="0">
              <a:lnSpc>
                <a:spcPct val="90000"/>
              </a:lnSpc>
              <a:spcBef>
                <a:spcPts val="1100"/>
              </a:spcBef>
              <a:spcAft>
                <a:spcPts val="0"/>
              </a:spcAft>
              <a:buSzPts val="2400"/>
              <a:buChar char="•"/>
            </a:pPr>
            <a:r>
              <a:rPr lang="en-US"/>
              <a:t>Personal reflection Submission</a:t>
            </a:r>
            <a:endParaRPr/>
          </a:p>
          <a:p>
            <a:pPr marL="1143000" lvl="2" indent="-228600" algn="l" rtl="0">
              <a:lnSpc>
                <a:spcPct val="90000"/>
              </a:lnSpc>
              <a:spcBef>
                <a:spcPts val="1100"/>
              </a:spcBef>
              <a:spcAft>
                <a:spcPts val="0"/>
              </a:spcAft>
              <a:buSzPts val="2000"/>
              <a:buChar char="•"/>
            </a:pPr>
            <a:r>
              <a:rPr lang="en-US"/>
              <a:t>MERIT = Mayo Evaluation of Reflection on Improvement Tool</a:t>
            </a:r>
            <a:endParaRPr/>
          </a:p>
          <a:p>
            <a:pPr marL="1143000" lvl="2" indent="-228600" algn="l" rtl="0">
              <a:lnSpc>
                <a:spcPct val="90000"/>
              </a:lnSpc>
              <a:spcBef>
                <a:spcPts val="1100"/>
              </a:spcBef>
              <a:spcAft>
                <a:spcPts val="0"/>
              </a:spcAft>
              <a:buSzPts val="2000"/>
              <a:buChar char="•"/>
            </a:pPr>
            <a:r>
              <a:rPr lang="en-US" u="sng">
                <a:solidFill>
                  <a:schemeClr val="hlink"/>
                </a:solidFill>
                <a:hlinkClick r:id="rId3"/>
              </a:rPr>
              <a:t>https://pubmed.ncbi.nlm.nih.gov/20444055/</a:t>
            </a:r>
            <a:endParaRPr/>
          </a:p>
          <a:p>
            <a:pPr marL="685800" lvl="1" indent="-228600" algn="l" rtl="0">
              <a:lnSpc>
                <a:spcPct val="90000"/>
              </a:lnSpc>
              <a:spcBef>
                <a:spcPts val="1100"/>
              </a:spcBef>
              <a:spcAft>
                <a:spcPts val="0"/>
              </a:spcAft>
              <a:buSzPts val="2400"/>
              <a:buChar char="•"/>
            </a:pPr>
            <a:r>
              <a:rPr lang="en-US"/>
              <a:t>Case Review Rounds</a:t>
            </a:r>
            <a:endParaRPr/>
          </a:p>
          <a:p>
            <a:pPr marL="1143000" lvl="2" indent="-228600" algn="l" rtl="0">
              <a:lnSpc>
                <a:spcPct val="90000"/>
              </a:lnSpc>
              <a:spcBef>
                <a:spcPts val="1100"/>
              </a:spcBef>
              <a:spcAft>
                <a:spcPts val="0"/>
              </a:spcAft>
              <a:buSzPts val="2000"/>
              <a:buChar char="•"/>
            </a:pPr>
            <a:r>
              <a:rPr lang="en-US"/>
              <a:t>Ottawa M+M Model</a:t>
            </a:r>
            <a:endParaRPr/>
          </a:p>
          <a:p>
            <a:pPr marL="1143000" lvl="2" indent="-228600" algn="l" rtl="0">
              <a:lnSpc>
                <a:spcPct val="90000"/>
              </a:lnSpc>
              <a:spcBef>
                <a:spcPts val="1100"/>
              </a:spcBef>
              <a:spcAft>
                <a:spcPts val="0"/>
              </a:spcAft>
              <a:buSzPts val="2000"/>
              <a:buChar char="•"/>
            </a:pPr>
            <a:r>
              <a:rPr lang="en-US" u="sng">
                <a:solidFill>
                  <a:schemeClr val="hlink"/>
                </a:solidFill>
                <a:hlinkClick r:id="rId4"/>
              </a:rPr>
              <a:t>https://emottawablog.com/wp-content/uploads/2018/03/OM3-Guide_Dec2016.pdf</a:t>
            </a:r>
            <a:endParaRPr/>
          </a:p>
          <a:p>
            <a:pPr marL="685800" lvl="1" indent="-76200" algn="l" rtl="0">
              <a:lnSpc>
                <a:spcPct val="90000"/>
              </a:lnSpc>
              <a:spcBef>
                <a:spcPts val="1100"/>
              </a:spcBef>
              <a:spcAft>
                <a:spcPts val="0"/>
              </a:spcAft>
              <a:buSzPts val="24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g13e7131ab24_1_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a:t>Assessment</a:t>
            </a:r>
            <a:endParaRPr/>
          </a:p>
        </p:txBody>
      </p:sp>
      <p:pic>
        <p:nvPicPr>
          <p:cNvPr id="593" name="Google Shape;593;g13e7131ab24_1_43"/>
          <p:cNvPicPr preferRelativeResize="0">
            <a:picLocks noGrp="1"/>
          </p:cNvPicPr>
          <p:nvPr>
            <p:ph type="body" idx="1"/>
          </p:nvPr>
        </p:nvPicPr>
        <p:blipFill rotWithShape="1">
          <a:blip r:embed="rId3">
            <a:alphaModFix/>
          </a:blip>
          <a:srcRect/>
          <a:stretch/>
        </p:blipFill>
        <p:spPr>
          <a:xfrm>
            <a:off x="1807011" y="1417638"/>
            <a:ext cx="8577900" cy="49566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13e7131ab24_1_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a:t>Assessment</a:t>
            </a:r>
            <a:endParaRPr/>
          </a:p>
        </p:txBody>
      </p:sp>
      <p:pic>
        <p:nvPicPr>
          <p:cNvPr id="599" name="Google Shape;599;g13e7131ab24_1_48"/>
          <p:cNvPicPr preferRelativeResize="0">
            <a:picLocks noGrp="1"/>
          </p:cNvPicPr>
          <p:nvPr>
            <p:ph type="body" idx="1"/>
          </p:nvPr>
        </p:nvPicPr>
        <p:blipFill rotWithShape="1">
          <a:blip r:embed="rId3">
            <a:alphaModFix/>
          </a:blip>
          <a:srcRect l="4596" r="6498"/>
          <a:stretch/>
        </p:blipFill>
        <p:spPr>
          <a:xfrm>
            <a:off x="1524001" y="2196392"/>
            <a:ext cx="9164100" cy="33972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13e7131ab24_1_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a:t>Assessment</a:t>
            </a:r>
            <a:endParaRPr/>
          </a:p>
        </p:txBody>
      </p:sp>
      <p:pic>
        <p:nvPicPr>
          <p:cNvPr id="605" name="Google Shape;605;g13e7131ab24_1_53"/>
          <p:cNvPicPr preferRelativeResize="0">
            <a:picLocks noGrp="1"/>
          </p:cNvPicPr>
          <p:nvPr>
            <p:ph type="body" idx="1"/>
          </p:nvPr>
        </p:nvPicPr>
        <p:blipFill rotWithShape="1">
          <a:blip r:embed="rId3">
            <a:alphaModFix/>
          </a:blip>
          <a:srcRect r="36999"/>
          <a:stretch/>
        </p:blipFill>
        <p:spPr>
          <a:xfrm>
            <a:off x="1827812" y="1749288"/>
            <a:ext cx="8309100" cy="4346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a:t>Tech tips</a:t>
            </a:r>
            <a:endParaRPr/>
          </a:p>
        </p:txBody>
      </p:sp>
      <p:sp>
        <p:nvSpPr>
          <p:cNvPr id="125" name="Google Shape;125;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a:t>Please change your screen name to your actual name, location, and your role (learner, faculty, program staff, etc.). Share a little more about yourself in the chat</a:t>
            </a:r>
            <a:endParaRPr/>
          </a:p>
          <a:p>
            <a:pPr marL="228600" lvl="0" indent="-228600" algn="l" rtl="0">
              <a:lnSpc>
                <a:spcPct val="90000"/>
              </a:lnSpc>
              <a:spcBef>
                <a:spcPts val="1600"/>
              </a:spcBef>
              <a:spcAft>
                <a:spcPts val="0"/>
              </a:spcAft>
              <a:buSzPts val="2800"/>
              <a:buChar char="•"/>
            </a:pPr>
            <a:r>
              <a:rPr lang="en-US"/>
              <a:t>Microphones </a:t>
            </a:r>
            <a:r>
              <a:rPr lang="en-US" b="1"/>
              <a:t>off</a:t>
            </a:r>
            <a:r>
              <a:rPr lang="en-US"/>
              <a:t> during presentation</a:t>
            </a:r>
            <a:endParaRPr/>
          </a:p>
          <a:p>
            <a:pPr marL="228600" lvl="0" indent="-228600" algn="l" rtl="0">
              <a:lnSpc>
                <a:spcPct val="90000"/>
              </a:lnSpc>
              <a:spcBef>
                <a:spcPts val="1600"/>
              </a:spcBef>
              <a:spcAft>
                <a:spcPts val="0"/>
              </a:spcAft>
              <a:buSzPts val="2800"/>
              <a:buChar char="•"/>
            </a:pPr>
            <a:r>
              <a:rPr lang="en-US"/>
              <a:t>Cameras </a:t>
            </a:r>
            <a:r>
              <a:rPr lang="en-US" b="1"/>
              <a:t>on</a:t>
            </a:r>
            <a:r>
              <a:rPr lang="en-US"/>
              <a:t> where possible</a:t>
            </a:r>
            <a:endParaRPr/>
          </a:p>
          <a:p>
            <a:pPr marL="228600" lvl="0" indent="-50800" algn="l" rtl="0">
              <a:lnSpc>
                <a:spcPct val="90000"/>
              </a:lnSpc>
              <a:spcBef>
                <a:spcPts val="1600"/>
              </a:spcBef>
              <a:spcAft>
                <a:spcPts val="0"/>
              </a:spcAft>
              <a:buSzPts val="2800"/>
              <a:buNone/>
            </a:pPr>
            <a:endParaRPr/>
          </a:p>
        </p:txBody>
      </p:sp>
      <p:sp>
        <p:nvSpPr>
          <p:cNvPr id="126" name="Google Shape;126;p6"/>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4400"/>
              <a:buFont typeface="Calibri"/>
              <a:buNone/>
            </a:pPr>
            <a:r>
              <a:rPr lang="en-US"/>
              <a:t>CanMEDS Leader Milestones guide</a:t>
            </a:r>
            <a:endParaRPr/>
          </a:p>
        </p:txBody>
      </p:sp>
      <p:sp>
        <p:nvSpPr>
          <p:cNvPr id="132" name="Google Shape;132;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ct val="100000"/>
              <a:buNone/>
            </a:pPr>
            <a:r>
              <a:rPr lang="en-US" b="1"/>
              <a:t>Analyze safety incidents to enhance systems of care</a:t>
            </a:r>
            <a:endParaRPr/>
          </a:p>
          <a:p>
            <a:pPr marL="228600" lvl="0" indent="-228600" algn="l" rtl="0">
              <a:lnSpc>
                <a:spcPct val="90000"/>
              </a:lnSpc>
              <a:spcBef>
                <a:spcPts val="1600"/>
              </a:spcBef>
              <a:spcAft>
                <a:spcPts val="0"/>
              </a:spcAft>
              <a:buSzPct val="100000"/>
              <a:buChar char="•"/>
            </a:pPr>
            <a:r>
              <a:rPr lang="en-US"/>
              <a:t>Describe the elements of the healthcare system that facilitate or protect against patient safety incidents – </a:t>
            </a:r>
            <a:r>
              <a:rPr lang="en-US" i="1"/>
              <a:t>entry to residency</a:t>
            </a:r>
            <a:endParaRPr/>
          </a:p>
          <a:p>
            <a:pPr marL="228600" lvl="0" indent="-228600" algn="l" rtl="0">
              <a:lnSpc>
                <a:spcPct val="90000"/>
              </a:lnSpc>
              <a:spcBef>
                <a:spcPts val="1600"/>
              </a:spcBef>
              <a:spcAft>
                <a:spcPts val="0"/>
              </a:spcAft>
              <a:buSzPct val="100000"/>
              <a:buChar char="•"/>
            </a:pPr>
            <a:r>
              <a:rPr lang="en-US"/>
              <a:t>Describe the available supports for patients and health care professionals when patient safety incidents occur – </a:t>
            </a:r>
            <a:r>
              <a:rPr lang="en-US" i="1"/>
              <a:t>transition to discipline</a:t>
            </a:r>
            <a:endParaRPr/>
          </a:p>
          <a:p>
            <a:pPr marL="228600" lvl="0" indent="-228600" algn="l" rtl="0">
              <a:lnSpc>
                <a:spcPct val="90000"/>
              </a:lnSpc>
              <a:spcBef>
                <a:spcPts val="1600"/>
              </a:spcBef>
              <a:spcAft>
                <a:spcPts val="0"/>
              </a:spcAft>
              <a:buSzPct val="100000"/>
              <a:buChar char="•"/>
            </a:pPr>
            <a:r>
              <a:rPr lang="en-US"/>
              <a:t>Analyze harmful patient safety incidents and near misses to enhance systems of care – </a:t>
            </a:r>
            <a:r>
              <a:rPr lang="en-US" i="1"/>
              <a:t>transition to practice </a:t>
            </a:r>
            <a:endParaRPr/>
          </a:p>
          <a:p>
            <a:pPr marL="228600" lvl="0" indent="-228600" algn="l" rtl="0">
              <a:lnSpc>
                <a:spcPct val="90000"/>
              </a:lnSpc>
              <a:spcBef>
                <a:spcPts val="1600"/>
              </a:spcBef>
              <a:spcAft>
                <a:spcPts val="0"/>
              </a:spcAft>
              <a:buSzPct val="100000"/>
              <a:buChar char="•"/>
            </a:pPr>
            <a:r>
              <a:rPr lang="en-US"/>
              <a:t>Implement systems level improvements in processes for identification of and response to patient safety hazards and patient safety incidents -</a:t>
            </a:r>
            <a:r>
              <a:rPr lang="en-US" i="1"/>
              <a:t> advanced expertise</a:t>
            </a:r>
            <a:endParaRPr/>
          </a:p>
          <a:p>
            <a:pPr marL="228600" lvl="0" indent="-64135" algn="l" rtl="0">
              <a:lnSpc>
                <a:spcPct val="90000"/>
              </a:lnSpc>
              <a:spcBef>
                <a:spcPts val="1600"/>
              </a:spcBef>
              <a:spcAft>
                <a:spcPts val="0"/>
              </a:spcAft>
              <a:buSzPct val="100000"/>
              <a:buNone/>
            </a:pPr>
            <a:endParaRPr/>
          </a:p>
        </p:txBody>
      </p:sp>
      <p:pic>
        <p:nvPicPr>
          <p:cNvPr id="133" name="Google Shape;133;p7"/>
          <p:cNvPicPr preferRelativeResize="0"/>
          <p:nvPr/>
        </p:nvPicPr>
        <p:blipFill>
          <a:blip r:embed="rId3">
            <a:alphaModFix/>
          </a:blip>
          <a:stretch>
            <a:fillRect/>
          </a:stretch>
        </p:blipFill>
        <p:spPr>
          <a:xfrm>
            <a:off x="9155075" y="365124"/>
            <a:ext cx="1292360" cy="1325575"/>
          </a:xfrm>
          <a:prstGeom prst="rect">
            <a:avLst/>
          </a:prstGeom>
          <a:noFill/>
          <a:ln>
            <a:noFill/>
          </a:ln>
        </p:spPr>
      </p:pic>
      <p:sp>
        <p:nvSpPr>
          <p:cNvPr id="134" name="Google Shape;134;p7"/>
          <p:cNvSpPr txBox="1"/>
          <p:nvPr/>
        </p:nvSpPr>
        <p:spPr>
          <a:xfrm>
            <a:off x="6482550" y="5931925"/>
            <a:ext cx="553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https://www.royalcollege.ca/rcsite/canmeds/canmeds-framework-e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a:t>Learning objectives</a:t>
            </a:r>
            <a:endParaRPr dirty="0"/>
          </a:p>
        </p:txBody>
      </p:sp>
      <p:sp>
        <p:nvSpPr>
          <p:cNvPr id="141" name="Google Shape;14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2800"/>
              <a:buNone/>
            </a:pPr>
            <a:r>
              <a:rPr lang="en-US" dirty="0"/>
              <a:t>By the end of this session, you will be able to:</a:t>
            </a:r>
            <a:endParaRPr dirty="0"/>
          </a:p>
          <a:p>
            <a:pPr marL="514350" lvl="0" indent="-514350" algn="l" rtl="0">
              <a:lnSpc>
                <a:spcPct val="90000"/>
              </a:lnSpc>
              <a:spcBef>
                <a:spcPts val="1600"/>
              </a:spcBef>
              <a:spcAft>
                <a:spcPts val="0"/>
              </a:spcAft>
              <a:buSzPts val="2800"/>
              <a:buFont typeface="+mj-lt"/>
              <a:buAutoNum type="arabicPeriod"/>
            </a:pPr>
            <a:r>
              <a:rPr lang="en-US" dirty="0"/>
              <a:t>Outline a structured approach to incident analysis as part of a Canadian Incident Analysis Framework.</a:t>
            </a:r>
          </a:p>
          <a:p>
            <a:pPr marL="514350" lvl="0" indent="-514350" algn="l" rtl="0">
              <a:lnSpc>
                <a:spcPct val="90000"/>
              </a:lnSpc>
              <a:spcBef>
                <a:spcPts val="1600"/>
              </a:spcBef>
              <a:spcAft>
                <a:spcPts val="0"/>
              </a:spcAft>
              <a:buSzPts val="2800"/>
              <a:buFont typeface="+mj-lt"/>
              <a:buAutoNum type="arabicPeriod"/>
            </a:pPr>
            <a:r>
              <a:rPr lang="en-US" dirty="0"/>
              <a:t>Explain the importance of reporting an incident to the incident analysis process.</a:t>
            </a:r>
          </a:p>
          <a:p>
            <a:pPr marL="514350" lvl="0" indent="-514350" algn="l" rtl="0">
              <a:lnSpc>
                <a:spcPct val="90000"/>
              </a:lnSpc>
              <a:spcBef>
                <a:spcPts val="1600"/>
              </a:spcBef>
              <a:spcAft>
                <a:spcPts val="0"/>
              </a:spcAft>
              <a:buSzPts val="2800"/>
              <a:buFont typeface="+mj-lt"/>
              <a:buAutoNum type="arabicPeriod"/>
            </a:pPr>
            <a:r>
              <a:rPr lang="en-US" dirty="0"/>
              <a:t>Apply methods/tools to analyze an incident with a patient safety lens.</a:t>
            </a:r>
          </a:p>
          <a:p>
            <a:pPr marL="514350" lvl="0" indent="-514350" algn="l" rtl="0">
              <a:lnSpc>
                <a:spcPct val="90000"/>
              </a:lnSpc>
              <a:spcBef>
                <a:spcPts val="1600"/>
              </a:spcBef>
              <a:spcAft>
                <a:spcPts val="0"/>
              </a:spcAft>
              <a:buSzPts val="2800"/>
              <a:buFont typeface="+mj-lt"/>
              <a:buAutoNum type="arabicPeriod"/>
            </a:pPr>
            <a:r>
              <a:rPr lang="en-US"/>
              <a:t>Explain how to develop effective recommendations for improvement.</a:t>
            </a:r>
            <a:endParaRPr dirty="0">
              <a:highlight>
                <a:schemeClr val="accent4"/>
              </a:highlight>
            </a:endParaRPr>
          </a:p>
          <a:p>
            <a:pPr marL="228600" lvl="0" indent="-64135" algn="l" rtl="0">
              <a:lnSpc>
                <a:spcPct val="90000"/>
              </a:lnSpc>
              <a:spcBef>
                <a:spcPts val="1600"/>
              </a:spcBef>
              <a:spcAft>
                <a:spcPts val="0"/>
              </a:spcAft>
              <a:buSzPts val="28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err="1"/>
              <a:t>Case:Part</a:t>
            </a:r>
            <a:r>
              <a:rPr lang="en-US" dirty="0"/>
              <a:t> 1 of 3</a:t>
            </a:r>
            <a:endParaRPr dirty="0"/>
          </a:p>
        </p:txBody>
      </p:sp>
      <p:sp>
        <p:nvSpPr>
          <p:cNvPr id="148" name="Google Shape;148;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15265" algn="l" rtl="0">
              <a:lnSpc>
                <a:spcPct val="90000"/>
              </a:lnSpc>
              <a:spcBef>
                <a:spcPts val="0"/>
              </a:spcBef>
              <a:spcAft>
                <a:spcPts val="0"/>
              </a:spcAft>
              <a:buSzPct val="100000"/>
              <a:buChar char="•"/>
            </a:pPr>
            <a:r>
              <a:rPr lang="en-US"/>
              <a:t>70-yr M in the emergency department (ER) has been accepted by general internal medicine for worsening symptoms of congestive heart failure (CHF) (+3 pitting edema up to his shins.)  </a:t>
            </a:r>
            <a:endParaRPr/>
          </a:p>
          <a:p>
            <a:pPr marL="228600" lvl="0" indent="-215265" algn="l" rtl="0">
              <a:lnSpc>
                <a:spcPct val="90000"/>
              </a:lnSpc>
              <a:spcBef>
                <a:spcPts val="1600"/>
              </a:spcBef>
              <a:spcAft>
                <a:spcPts val="0"/>
              </a:spcAft>
              <a:buSzPct val="100000"/>
              <a:buChar char="•"/>
            </a:pPr>
            <a:r>
              <a:rPr lang="en-US"/>
              <a:t>Family spoke to team over the phone (due to pandemic restrictions) and felt that he had become weaker and more fatigued over the last few weeks.</a:t>
            </a:r>
            <a:endParaRPr/>
          </a:p>
          <a:p>
            <a:pPr marL="228600" lvl="0" indent="-215265" algn="l" rtl="0">
              <a:lnSpc>
                <a:spcPct val="90000"/>
              </a:lnSpc>
              <a:spcBef>
                <a:spcPts val="1600"/>
              </a:spcBef>
              <a:spcAft>
                <a:spcPts val="0"/>
              </a:spcAft>
              <a:buSzPct val="100000"/>
              <a:buChar char="•"/>
            </a:pPr>
            <a:r>
              <a:rPr lang="en-US"/>
              <a:t>In ER, he was started on intravenous (IV) furosemide. He was disoriented and uncomfortable with the IV and took out 3 IVs before he was switched to oral Lasix at a higher dose.</a:t>
            </a:r>
            <a:endParaRPr/>
          </a:p>
          <a:p>
            <a:pPr marL="228600" lvl="0" indent="-215265" algn="l" rtl="0">
              <a:lnSpc>
                <a:spcPct val="90000"/>
              </a:lnSpc>
              <a:spcBef>
                <a:spcPts val="1600"/>
              </a:spcBef>
              <a:spcAft>
                <a:spcPts val="0"/>
              </a:spcAft>
              <a:buSzPct val="100000"/>
              <a:buChar char="•"/>
            </a:pPr>
            <a:r>
              <a:rPr lang="en-US"/>
              <a:t>Due to the increased activity with patient and his IV, his ER nurse did not collect his COVID swab. </a:t>
            </a:r>
            <a:endParaRPr/>
          </a:p>
          <a:p>
            <a:pPr marL="228600" lvl="0" indent="-215265" algn="l" rtl="0">
              <a:lnSpc>
                <a:spcPct val="90000"/>
              </a:lnSpc>
              <a:spcBef>
                <a:spcPts val="1600"/>
              </a:spcBef>
              <a:spcAft>
                <a:spcPts val="0"/>
              </a:spcAft>
              <a:buSzPct val="100000"/>
              <a:buChar char="•"/>
            </a:pPr>
            <a:r>
              <a:rPr lang="en-US"/>
              <a:t>His receiving nurse on the ward caught this and swabbed him upon admission, transferring him from a shared room on that ward to a single room on isolation on another ward pending those results. </a:t>
            </a:r>
            <a:endParaRPr/>
          </a:p>
          <a:p>
            <a:pPr marL="228600" lvl="0" indent="-77470" algn="l" rtl="0">
              <a:lnSpc>
                <a:spcPct val="90000"/>
              </a:lnSpc>
              <a:spcBef>
                <a:spcPts val="1600"/>
              </a:spcBef>
              <a:spcAft>
                <a:spcPts val="0"/>
              </a:spcAft>
              <a:buSzPct val="100000"/>
              <a:buNone/>
            </a:pPr>
            <a:endParaRPr/>
          </a:p>
        </p:txBody>
      </p:sp>
      <p:sp>
        <p:nvSpPr>
          <p:cNvPr id="149" name="Google Shape;149;p9"/>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dirty="0" err="1"/>
              <a:t>Case:Part</a:t>
            </a:r>
            <a:r>
              <a:rPr lang="en-US" dirty="0"/>
              <a:t> 2 of 3</a:t>
            </a:r>
            <a:endParaRPr dirty="0"/>
          </a:p>
        </p:txBody>
      </p:sp>
      <p:sp>
        <p:nvSpPr>
          <p:cNvPr id="156" name="Google Shape;156;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a:t>Over the next two days, the patient continued to have difficulties with his CHF</a:t>
            </a:r>
            <a:endParaRPr/>
          </a:p>
          <a:p>
            <a:pPr marL="685800" lvl="1" indent="-228600" algn="l" rtl="0">
              <a:lnSpc>
                <a:spcPct val="90000"/>
              </a:lnSpc>
              <a:spcBef>
                <a:spcPts val="1100"/>
              </a:spcBef>
              <a:spcAft>
                <a:spcPts val="0"/>
              </a:spcAft>
              <a:buSzPts val="2400"/>
              <a:buChar char="•"/>
            </a:pPr>
            <a:r>
              <a:rPr lang="en-US"/>
              <a:t>3+ pitting edema increased to the level of his knees.</a:t>
            </a:r>
            <a:endParaRPr/>
          </a:p>
          <a:p>
            <a:pPr marL="685800" lvl="1" indent="-228600" algn="l" rtl="0">
              <a:lnSpc>
                <a:spcPct val="90000"/>
              </a:lnSpc>
              <a:spcBef>
                <a:spcPts val="1100"/>
              </a:spcBef>
              <a:spcAft>
                <a:spcPts val="0"/>
              </a:spcAft>
              <a:buSzPts val="2400"/>
              <a:buChar char="•"/>
            </a:pPr>
            <a:r>
              <a:rPr lang="en-US"/>
              <a:t>Continued to be quite fatigued</a:t>
            </a:r>
            <a:endParaRPr/>
          </a:p>
          <a:p>
            <a:pPr marL="685800" lvl="1" indent="-228600" algn="l" rtl="0">
              <a:lnSpc>
                <a:spcPct val="90000"/>
              </a:lnSpc>
              <a:spcBef>
                <a:spcPts val="1100"/>
              </a:spcBef>
              <a:spcAft>
                <a:spcPts val="0"/>
              </a:spcAft>
              <a:buSzPts val="2400"/>
              <a:buChar char="•"/>
            </a:pPr>
            <a:r>
              <a:rPr lang="en-US"/>
              <a:t>Increased WOB + 4L of O2 by NC</a:t>
            </a:r>
            <a:endParaRPr/>
          </a:p>
          <a:p>
            <a:pPr marL="228600" lvl="0" indent="-228600" algn="l" rtl="0">
              <a:lnSpc>
                <a:spcPct val="90000"/>
              </a:lnSpc>
              <a:spcBef>
                <a:spcPts val="1600"/>
              </a:spcBef>
              <a:spcAft>
                <a:spcPts val="0"/>
              </a:spcAft>
              <a:buSzPts val="2800"/>
              <a:buChar char="•"/>
            </a:pPr>
            <a:r>
              <a:rPr lang="en-US"/>
              <a:t>The GIM team increased his oral Lasix dose again and geriatric medicine was consulted to address his level of consciousness. </a:t>
            </a:r>
            <a:endParaRPr/>
          </a:p>
          <a:p>
            <a:pPr marL="228600" lvl="0" indent="-50800" algn="l" rtl="0">
              <a:lnSpc>
                <a:spcPct val="90000"/>
              </a:lnSpc>
              <a:spcBef>
                <a:spcPts val="1600"/>
              </a:spcBef>
              <a:spcAft>
                <a:spcPts val="0"/>
              </a:spcAft>
              <a:buSzPts val="2800"/>
              <a:buNone/>
            </a:pPr>
            <a:endParaRPr/>
          </a:p>
        </p:txBody>
      </p:sp>
      <p:sp>
        <p:nvSpPr>
          <p:cNvPr id="157" name="Google Shape;157;p10"/>
          <p:cNvSpPr txBox="1">
            <a:spLocks noGrp="1"/>
          </p:cNvSpPr>
          <p:nvPr>
            <p:ph type="sldNum" idx="12"/>
          </p:nvPr>
        </p:nvSpPr>
        <p:spPr>
          <a:xfrm>
            <a:off x="11353799" y="6532831"/>
            <a:ext cx="626163" cy="31785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t>9</a:t>
            </a:fld>
            <a:endParaRPr/>
          </a:p>
        </p:txBody>
      </p:sp>
      <p:sp>
        <p:nvSpPr>
          <p:cNvPr id="158" name="Google Shape;158;p10"/>
          <p:cNvSpPr txBox="1">
            <a:spLocks noGrp="1"/>
          </p:cNvSpPr>
          <p:nvPr>
            <p:ph type="ftr" idx="4294967295"/>
          </p:nvPr>
        </p:nvSpPr>
        <p:spPr>
          <a:xfrm>
            <a:off x="1292202" y="6532831"/>
            <a:ext cx="4052882" cy="31785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t>Document Title</a:t>
            </a:r>
            <a:endParaRPr/>
          </a:p>
        </p:txBody>
      </p:sp>
    </p:spTree>
  </p:cSld>
  <p:clrMapOvr>
    <a:masterClrMapping/>
  </p:clrMapOvr>
</p:sld>
</file>

<file path=ppt/theme/theme1.xml><?xml version="1.0" encoding="utf-8"?>
<a:theme xmlns:a="http://schemas.openxmlformats.org/drawingml/2006/main" name="Office Theme">
  <a:themeElements>
    <a:clrScheme name="Royal College">
      <a:dk1>
        <a:srgbClr val="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1807</TotalTime>
  <Words>7130</Words>
  <Application>Microsoft Office PowerPoint</Application>
  <PresentationFormat>Widescreen</PresentationFormat>
  <Paragraphs>607</Paragraphs>
  <Slides>48</Slides>
  <Notes>48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Verdana</vt:lpstr>
      <vt:lpstr>merriweather</vt:lpstr>
      <vt:lpstr>Calibri</vt:lpstr>
      <vt:lpstr>Open Sans</vt:lpstr>
      <vt:lpstr>Courier New</vt:lpstr>
      <vt:lpstr>Gill Sans</vt:lpstr>
      <vt:lpstr>var(--font-family-body)</vt:lpstr>
      <vt:lpstr>Roboto</vt:lpstr>
      <vt:lpstr>NTR</vt:lpstr>
      <vt:lpstr>Inter</vt:lpstr>
      <vt:lpstr>Noto Sans Symbols</vt:lpstr>
      <vt:lpstr>Arial</vt:lpstr>
      <vt:lpstr>Office Theme</vt:lpstr>
      <vt:lpstr>PowerPoint Presentation</vt:lpstr>
      <vt:lpstr>Analyze patient safety incidents</vt:lpstr>
      <vt:lpstr>Land acknowledgement</vt:lpstr>
      <vt:lpstr>Disclosure</vt:lpstr>
      <vt:lpstr>Tech tips</vt:lpstr>
      <vt:lpstr>CanMEDS Leader Milestones guide</vt:lpstr>
      <vt:lpstr>Learning objectives</vt:lpstr>
      <vt:lpstr>Case:Part 1 of 3</vt:lpstr>
      <vt:lpstr>Case:Part 2 of 3</vt:lpstr>
      <vt:lpstr>Case: Part 3 of 3</vt:lpstr>
      <vt:lpstr>PowerPoint Presentation</vt:lpstr>
      <vt:lpstr>Overview of Incident Management</vt:lpstr>
      <vt:lpstr>UPMC Decision Tree</vt:lpstr>
      <vt:lpstr>CMPA: Learning from PSI: Fostering a Just Culture of Safety in Canadian Hospitals</vt:lpstr>
      <vt:lpstr>1. Before the Incident</vt:lpstr>
      <vt:lpstr>2. Immediate Response</vt:lpstr>
      <vt:lpstr>2. Immediate Response: Report Incident</vt:lpstr>
      <vt:lpstr>3. Prepare for Analysis</vt:lpstr>
      <vt:lpstr>3. Prepare for Analysis: Initial Evaluation</vt:lpstr>
      <vt:lpstr>3. Prepare for Analysis: Initial Evaluation</vt:lpstr>
      <vt:lpstr>Back to our CHF Patient Case: Concerns</vt:lpstr>
      <vt:lpstr>4. Analysis Process</vt:lpstr>
      <vt:lpstr>Tool #1: 5 Whys</vt:lpstr>
      <vt:lpstr>Tool #1: 5 Whys for Our Case</vt:lpstr>
      <vt:lpstr>Tool #2: Ishikawa Diagram (Cause and Effect)</vt:lpstr>
      <vt:lpstr>Tool #3: Constellation Map</vt:lpstr>
      <vt:lpstr>Tool #4: Interactive Exercise</vt:lpstr>
      <vt:lpstr>Examples</vt:lpstr>
      <vt:lpstr>Activity: Triz</vt:lpstr>
      <vt:lpstr>Tool #5: The AHS modification of the SAFER Matrix </vt:lpstr>
      <vt:lpstr>System Analysis Guiding Questions (AHS)</vt:lpstr>
      <vt:lpstr>Role for bias?</vt:lpstr>
      <vt:lpstr>Avoid cognitive traps such as …</vt:lpstr>
      <vt:lpstr>4. Analysis Process: Identification of potential improvements</vt:lpstr>
      <vt:lpstr>Making recommendations</vt:lpstr>
      <vt:lpstr>Prioritization Matrix (AHS)</vt:lpstr>
      <vt:lpstr>CHF Patient Case: Team Member Recommendations</vt:lpstr>
      <vt:lpstr>5 &amp; 6: Follow Through &amp; Close the Loop</vt:lpstr>
      <vt:lpstr>Link to resources</vt:lpstr>
      <vt:lpstr>PowerPoint Presentation</vt:lpstr>
      <vt:lpstr>Group Activity + Assignment</vt:lpstr>
      <vt:lpstr>Review of learning objectives</vt:lpstr>
      <vt:lpstr>Thank you!</vt:lpstr>
      <vt:lpstr>Thank You</vt:lpstr>
      <vt:lpstr>Slides for Staff Facilitating this session </vt:lpstr>
      <vt:lpstr>Assessment</vt:lpstr>
      <vt:lpstr>Assessment</vt:lpstr>
      <vt:lpstr>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Ong</dc:creator>
  <cp:lastModifiedBy>Murphy, April</cp:lastModifiedBy>
  <cp:revision>5</cp:revision>
  <dcterms:created xsi:type="dcterms:W3CDTF">2018-08-09T17:14:48Z</dcterms:created>
  <dcterms:modified xsi:type="dcterms:W3CDTF">2022-10-13T18:18:21Z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0x010100D6442983B031724893E4806B3E52464C</vt:lpwstr>
  </property>
  <property fmtid="{D5CDD505-2E9C-101B-9397-08002B2CF9AE}" pid="3" name="ArticulateGUID">
    <vt:lpwstr>9EB2BD1F-EEB4-48D9-9F6C-58BDA9702BEB</vt:lpwstr>
  </property>
  <property fmtid="{D5CDD505-2E9C-101B-9397-08002B2CF9AE}" pid="4" name="ArticulatePath">
    <vt:lpwstr>Psychological Safety</vt:lpwstr>
  </property>
</Properties>
</file>