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34"/>
  </p:notesMasterIdLst>
  <p:sldIdLst>
    <p:sldId id="257" r:id="rId5"/>
    <p:sldId id="269"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 id="293" r:id="rId28"/>
    <p:sldId id="294" r:id="rId29"/>
    <p:sldId id="295" r:id="rId30"/>
    <p:sldId id="296" r:id="rId31"/>
    <p:sldId id="297" r:id="rId32"/>
    <p:sldId id="298"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3A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64"/>
    <p:restoredTop sz="88655" autoAdjust="0"/>
  </p:normalViewPr>
  <p:slideViewPr>
    <p:cSldViewPr snapToGrid="0" snapToObjects="1">
      <p:cViewPr varScale="1">
        <p:scale>
          <a:sx n="101" d="100"/>
          <a:sy n="101" d="100"/>
        </p:scale>
        <p:origin x="1476"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92A69E-8F97-A349-9B8A-A00E6249AC0C}" type="datetimeFigureOut">
              <a:rPr lang="en-US" smtClean="0"/>
              <a:t>10/26/2021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9E6494-AFFC-FE46-8CA3-2FC26414D6E0}" type="slidenum">
              <a:rPr lang="en-US" smtClean="0"/>
              <a:t>‹#›</a:t>
            </a:fld>
            <a:endParaRPr lang="en-US"/>
          </a:p>
        </p:txBody>
      </p:sp>
    </p:spTree>
    <p:extLst>
      <p:ext uri="{BB962C8B-B14F-4D97-AF65-F5344CB8AC3E}">
        <p14:creationId xmlns:p14="http://schemas.microsoft.com/office/powerpoint/2010/main" val="3694052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t>• SAMPLE goals and objectives of the session – revise as required.</a:t>
            </a:r>
          </a:p>
          <a:p>
            <a:r>
              <a:rPr lang="en-US" i="0" dirty="0"/>
              <a:t>• CONSIDER doing a ‘warm up activity’</a:t>
            </a:r>
          </a:p>
          <a:p>
            <a:r>
              <a:rPr lang="en-US" i="0" dirty="0"/>
              <a:t>• Review/revise goals and objectives.</a:t>
            </a:r>
          </a:p>
          <a:p>
            <a:r>
              <a:rPr lang="en-US" i="0" dirty="0"/>
              <a:t>• Insert agenda slide if desired</a:t>
            </a:r>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3</a:t>
            </a:fld>
            <a:endParaRPr lang="en-US"/>
          </a:p>
        </p:txBody>
      </p:sp>
    </p:spTree>
    <p:extLst>
      <p:ext uri="{BB962C8B-B14F-4D97-AF65-F5344CB8AC3E}">
        <p14:creationId xmlns:p14="http://schemas.microsoft.com/office/powerpoint/2010/main" val="41056098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a learning activity – Worksheet T3 from the CanMEDS Teaching and Assessment Tools</a:t>
            </a:r>
            <a:r>
              <a:rPr lang="en-US" baseline="0" dirty="0"/>
              <a:t> Guide Professional Role chapter is suggested.</a:t>
            </a:r>
          </a:p>
          <a:p>
            <a:endParaRPr lang="en-US" baseline="0" dirty="0"/>
          </a:p>
          <a:p>
            <a:pPr marL="171450" indent="-171450">
              <a:buFont typeface="Arial" pitchFamily="34" charset="0"/>
              <a:buChar char="•"/>
            </a:pPr>
            <a:r>
              <a:rPr lang="en-US" baseline="0" dirty="0"/>
              <a:t>Can do on own or in groups</a:t>
            </a:r>
          </a:p>
          <a:p>
            <a:pPr marL="171450" indent="-171450">
              <a:buFont typeface="Arial" pitchFamily="34" charset="0"/>
              <a:buChar char="•"/>
            </a:pPr>
            <a:r>
              <a:rPr lang="en-US" baseline="0" dirty="0"/>
              <a:t>Groups are appropriate when everyone is in the same specialty as examples will vary with each specialty</a:t>
            </a:r>
          </a:p>
          <a:p>
            <a:pPr marL="171450" indent="-171450">
              <a:buFont typeface="Arial" pitchFamily="34" charset="0"/>
              <a:buChar char="•"/>
            </a:pPr>
            <a:r>
              <a:rPr lang="en-US" baseline="0" dirty="0"/>
              <a:t>Explore answers in small groups or with the whole group</a:t>
            </a:r>
          </a:p>
          <a:p>
            <a:pPr marL="171450" indent="-171450">
              <a:buFont typeface="Arial" pitchFamily="34" charset="0"/>
              <a:buChar char="•"/>
            </a:pPr>
            <a:r>
              <a:rPr lang="en-US" baseline="0" dirty="0"/>
              <a:t>Share own experience and scenario</a:t>
            </a:r>
          </a:p>
          <a:p>
            <a:pPr marL="171450" indent="-171450">
              <a:buFont typeface="Arial" pitchFamily="34" charset="0"/>
              <a:buChar char="•"/>
            </a:pPr>
            <a:r>
              <a:rPr lang="en-US" baseline="0" dirty="0"/>
              <a:t>See A1 and A2 for types of positive/negative professional characteristics</a:t>
            </a:r>
            <a:endParaRPr lang="en-US" dirty="0"/>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14</a:t>
            </a:fld>
            <a:endParaRPr lang="en-US"/>
          </a:p>
        </p:txBody>
      </p:sp>
    </p:spTree>
    <p:extLst>
      <p:ext uri="{BB962C8B-B14F-4D97-AF65-F5344CB8AC3E}">
        <p14:creationId xmlns:p14="http://schemas.microsoft.com/office/powerpoint/2010/main" val="31133982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Share own experiences and examples</a:t>
            </a:r>
          </a:p>
          <a:p>
            <a:r>
              <a:rPr lang="en-US" dirty="0"/>
              <a:t>• Identify local resources</a:t>
            </a:r>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16</a:t>
            </a:fld>
            <a:endParaRPr lang="en-US"/>
          </a:p>
        </p:txBody>
      </p:sp>
    </p:spTree>
    <p:extLst>
      <p:ext uri="{BB962C8B-B14F-4D97-AF65-F5344CB8AC3E}">
        <p14:creationId xmlns:p14="http://schemas.microsoft.com/office/powerpoint/2010/main" val="37732855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Share own experiences and examples</a:t>
            </a:r>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17</a:t>
            </a:fld>
            <a:endParaRPr lang="en-US"/>
          </a:p>
        </p:txBody>
      </p:sp>
    </p:spTree>
    <p:extLst>
      <p:ext uri="{BB962C8B-B14F-4D97-AF65-F5344CB8AC3E}">
        <p14:creationId xmlns:p14="http://schemas.microsoft.com/office/powerpoint/2010/main" val="14246240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Share own experiences and examples</a:t>
            </a:r>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18</a:t>
            </a:fld>
            <a:endParaRPr lang="en-US"/>
          </a:p>
        </p:txBody>
      </p:sp>
    </p:spTree>
    <p:extLst>
      <p:ext uri="{BB962C8B-B14F-4D97-AF65-F5344CB8AC3E}">
        <p14:creationId xmlns:p14="http://schemas.microsoft.com/office/powerpoint/2010/main" val="1575221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Identify local resources</a:t>
            </a:r>
          </a:p>
          <a:p>
            <a:r>
              <a:rPr lang="en-US" dirty="0"/>
              <a:t>• Share own experiences and examples</a:t>
            </a:r>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19</a:t>
            </a:fld>
            <a:endParaRPr lang="en-US"/>
          </a:p>
        </p:txBody>
      </p:sp>
    </p:spTree>
    <p:extLst>
      <p:ext uri="{BB962C8B-B14F-4D97-AF65-F5344CB8AC3E}">
        <p14:creationId xmlns:p14="http://schemas.microsoft.com/office/powerpoint/2010/main" val="34868628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Identify local resources</a:t>
            </a:r>
          </a:p>
          <a:p>
            <a:r>
              <a:rPr lang="en-US" dirty="0"/>
              <a:t>• Share own experiences and examples</a:t>
            </a:r>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20</a:t>
            </a:fld>
            <a:endParaRPr lang="en-US"/>
          </a:p>
        </p:txBody>
      </p:sp>
    </p:spTree>
    <p:extLst>
      <p:ext uri="{BB962C8B-B14F-4D97-AF65-F5344CB8AC3E}">
        <p14:creationId xmlns:p14="http://schemas.microsoft.com/office/powerpoint/2010/main" val="28400053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i="0" dirty="0"/>
              <a:t>• </a:t>
            </a:r>
            <a:r>
              <a:rPr lang="en-US" dirty="0"/>
              <a:t>Revisit workshop goals</a:t>
            </a:r>
            <a:r>
              <a:rPr lang="en-US" baseline="0" dirty="0"/>
              <a:t> and objectives.</a:t>
            </a:r>
            <a:endParaRPr lang="en-US" dirty="0"/>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21</a:t>
            </a:fld>
            <a:endParaRPr lang="en-US"/>
          </a:p>
        </p:txBody>
      </p:sp>
    </p:spTree>
    <p:extLst>
      <p:ext uri="{BB962C8B-B14F-4D97-AF65-F5344CB8AC3E}">
        <p14:creationId xmlns:p14="http://schemas.microsoft.com/office/powerpoint/2010/main" val="41751781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 Key Competencies from the </a:t>
            </a:r>
            <a:r>
              <a:rPr lang="en-US" i="1" dirty="0"/>
              <a:t>CanMEDS 2015 Physician Competency Framework</a:t>
            </a:r>
          </a:p>
          <a:p>
            <a:pPr algn="l"/>
            <a:r>
              <a:rPr lang="en-US" dirty="0"/>
              <a:t>• Avoid including competencies for learners</a:t>
            </a:r>
          </a:p>
          <a:p>
            <a:pPr algn="l"/>
            <a:r>
              <a:rPr lang="en-US" dirty="0"/>
              <a:t>• You may wish to use this slide if you are giving the presentation to teachers or planners</a:t>
            </a:r>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25</a:t>
            </a:fld>
            <a:endParaRPr lang="en-US"/>
          </a:p>
        </p:txBody>
      </p:sp>
    </p:spTree>
    <p:extLst>
      <p:ext uri="{BB962C8B-B14F-4D97-AF65-F5344CB8AC3E}">
        <p14:creationId xmlns:p14="http://schemas.microsoft.com/office/powerpoint/2010/main" val="24549009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0" i="0" u="none" strike="noStrike" baseline="0" dirty="0">
                <a:latin typeface="Frutiger-Light"/>
              </a:rPr>
              <a:t>• From the </a:t>
            </a:r>
            <a:r>
              <a:rPr lang="en-US" sz="1200" b="0" i="1" u="none" strike="noStrike" baseline="0" dirty="0">
                <a:latin typeface="Frutiger-LightItalic"/>
              </a:rPr>
              <a:t>CanMEDS 2015 Physician Competency Framework</a:t>
            </a:r>
          </a:p>
          <a:p>
            <a:pPr algn="l"/>
            <a:r>
              <a:rPr lang="en-US" sz="1200" b="0" i="0" u="none" strike="noStrike" baseline="0" dirty="0">
                <a:latin typeface="Frutiger-Light"/>
              </a:rPr>
              <a:t>• Use one slide for each key competency and associated enabling competencies</a:t>
            </a:r>
            <a:endParaRPr lang="en-US" dirty="0"/>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26</a:t>
            </a:fld>
            <a:endParaRPr lang="en-US"/>
          </a:p>
        </p:txBody>
      </p:sp>
    </p:spTree>
    <p:extLst>
      <p:ext uri="{BB962C8B-B14F-4D97-AF65-F5344CB8AC3E}">
        <p14:creationId xmlns:p14="http://schemas.microsoft.com/office/powerpoint/2010/main" val="27843263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0" i="0" u="none" strike="noStrike" baseline="0" dirty="0">
                <a:latin typeface="Frutiger-Light"/>
              </a:rPr>
              <a:t>• From the </a:t>
            </a:r>
            <a:r>
              <a:rPr lang="en-US" sz="1200" b="0" i="1" u="none" strike="noStrike" baseline="0" dirty="0">
                <a:latin typeface="Frutiger-LightItalic"/>
              </a:rPr>
              <a:t>CanMEDS 2015 Physician Competency Framework</a:t>
            </a:r>
          </a:p>
          <a:p>
            <a:pPr algn="l"/>
            <a:r>
              <a:rPr lang="en-US" sz="1200" b="0" i="0" u="none" strike="noStrike" baseline="0" dirty="0">
                <a:latin typeface="Frutiger-Light"/>
              </a:rPr>
              <a:t>• Use one slide for each key competency and associated enabling competencies</a:t>
            </a:r>
            <a:endParaRPr lang="en-US" dirty="0"/>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27</a:t>
            </a:fld>
            <a:endParaRPr lang="en-US"/>
          </a:p>
        </p:txBody>
      </p:sp>
    </p:spTree>
    <p:extLst>
      <p:ext uri="{BB962C8B-B14F-4D97-AF65-F5344CB8AC3E}">
        <p14:creationId xmlns:p14="http://schemas.microsoft.com/office/powerpoint/2010/main" val="3077474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Reasons why this Role is important</a:t>
            </a:r>
          </a:p>
          <a:p>
            <a:r>
              <a:rPr lang="en-US" dirty="0"/>
              <a:t>• Provide examples from experience to illustrate</a:t>
            </a:r>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4</a:t>
            </a:fld>
            <a:endParaRPr lang="en-US"/>
          </a:p>
        </p:txBody>
      </p:sp>
    </p:spTree>
    <p:extLst>
      <p:ext uri="{BB962C8B-B14F-4D97-AF65-F5344CB8AC3E}">
        <p14:creationId xmlns:p14="http://schemas.microsoft.com/office/powerpoint/2010/main" val="33641147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0" i="0" u="none" strike="noStrike" baseline="0" dirty="0">
                <a:latin typeface="Frutiger-Light"/>
              </a:rPr>
              <a:t>• From the </a:t>
            </a:r>
            <a:r>
              <a:rPr lang="en-US" sz="1200" b="0" i="1" u="none" strike="noStrike" baseline="0" dirty="0">
                <a:latin typeface="Frutiger-LightItalic"/>
              </a:rPr>
              <a:t>CanMEDS 2015 Physician Competency Framework</a:t>
            </a:r>
          </a:p>
          <a:p>
            <a:pPr algn="l"/>
            <a:r>
              <a:rPr lang="en-US" sz="1200" b="0" i="0" u="none" strike="noStrike" baseline="0" dirty="0">
                <a:latin typeface="Frutiger-Light"/>
              </a:rPr>
              <a:t>• Use one slide for each key competency and associated enabling competencies</a:t>
            </a:r>
            <a:endParaRPr lang="en-US" dirty="0"/>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28</a:t>
            </a:fld>
            <a:endParaRPr lang="en-US"/>
          </a:p>
        </p:txBody>
      </p:sp>
    </p:spTree>
    <p:extLst>
      <p:ext uri="{BB962C8B-B14F-4D97-AF65-F5344CB8AC3E}">
        <p14:creationId xmlns:p14="http://schemas.microsoft.com/office/powerpoint/2010/main" val="16778007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0" i="0" u="none" strike="noStrike" baseline="0" dirty="0">
                <a:latin typeface="Frutiger-Light"/>
              </a:rPr>
              <a:t>• From the </a:t>
            </a:r>
            <a:r>
              <a:rPr lang="en-US" sz="1200" b="0" i="1" u="none" strike="noStrike" baseline="0" dirty="0">
                <a:latin typeface="Frutiger-LightItalic"/>
              </a:rPr>
              <a:t>CanMEDS 2015 Physician Competency Framework</a:t>
            </a:r>
          </a:p>
          <a:p>
            <a:pPr algn="l"/>
            <a:r>
              <a:rPr lang="en-US" sz="1200" b="0" i="0" u="none" strike="noStrike" baseline="0" dirty="0">
                <a:latin typeface="Frutiger-Light"/>
              </a:rPr>
              <a:t>• Use one slide for each key competency and associated enabling competencies</a:t>
            </a:r>
            <a:endParaRPr lang="en-US" dirty="0"/>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29</a:t>
            </a:fld>
            <a:endParaRPr lang="en-US"/>
          </a:p>
        </p:txBody>
      </p:sp>
    </p:spTree>
    <p:extLst>
      <p:ext uri="{BB962C8B-B14F-4D97-AF65-F5344CB8AC3E}">
        <p14:creationId xmlns:p14="http://schemas.microsoft.com/office/powerpoint/2010/main" val="4237620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r>
              <a:rPr lang="en-US" baseline="0" dirty="0"/>
              <a:t> </a:t>
            </a:r>
            <a:r>
              <a:rPr lang="en-US" sz="1200" b="0" i="0" u="none" strike="noStrike" kern="1200" baseline="0" dirty="0">
                <a:solidFill>
                  <a:schemeClr val="tx1"/>
                </a:solidFill>
                <a:latin typeface="Times" charset="0"/>
                <a:ea typeface="Osaka" charset="0"/>
                <a:cs typeface="Osaka" charset="0"/>
              </a:rPr>
              <a:t>Definition from the </a:t>
            </a:r>
            <a:r>
              <a:rPr lang="en-US" sz="1200" b="0" i="1" u="none" strike="noStrike" kern="1200" baseline="0" dirty="0">
                <a:solidFill>
                  <a:schemeClr val="tx1"/>
                </a:solidFill>
                <a:latin typeface="Times" charset="0"/>
                <a:ea typeface="Osaka" charset="0"/>
                <a:cs typeface="Osaka" charset="0"/>
              </a:rPr>
              <a:t>CanMEDS 2015 Physician Competency Framework</a:t>
            </a:r>
          </a:p>
          <a:p>
            <a:r>
              <a:rPr lang="en-US" sz="1200" b="0" i="0" u="none" strike="noStrike" kern="1200" baseline="0" dirty="0">
                <a:solidFill>
                  <a:schemeClr val="tx1"/>
                </a:solidFill>
                <a:latin typeface="Times" charset="0"/>
                <a:ea typeface="Osaka" charset="0"/>
                <a:cs typeface="Osaka" charset="0"/>
              </a:rPr>
              <a:t>• Avoid including competencies for learners</a:t>
            </a:r>
          </a:p>
          <a:p>
            <a:r>
              <a:rPr lang="en-US" sz="1200" b="0" i="0" u="none" strike="noStrike" kern="1200" baseline="0" dirty="0">
                <a:solidFill>
                  <a:schemeClr val="tx1"/>
                </a:solidFill>
                <a:latin typeface="Times" charset="0"/>
                <a:ea typeface="Osaka" charset="0"/>
                <a:cs typeface="Osaka" charset="0"/>
              </a:rPr>
              <a:t>• If you are giving this presentation to teachers or planners, you may want to add the key and enabling competencies</a:t>
            </a:r>
            <a:endParaRPr lang="en-US" dirty="0"/>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5</a:t>
            </a:fld>
            <a:endParaRPr lang="en-US"/>
          </a:p>
        </p:txBody>
      </p:sp>
    </p:spTree>
    <p:extLst>
      <p:ext uri="{BB962C8B-B14F-4D97-AF65-F5344CB8AC3E}">
        <p14:creationId xmlns:p14="http://schemas.microsoft.com/office/powerpoint/2010/main" val="24679917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Trigger words about the Professional Role</a:t>
            </a:r>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6</a:t>
            </a:fld>
            <a:endParaRPr lang="en-US"/>
          </a:p>
        </p:txBody>
      </p:sp>
    </p:spTree>
    <p:extLst>
      <p:ext uri="{BB962C8B-B14F-4D97-AF65-F5344CB8AC3E}">
        <p14:creationId xmlns:p14="http://schemas.microsoft.com/office/powerpoint/2010/main" val="2983066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r>
              <a:rPr lang="en-US" baseline="0" dirty="0"/>
              <a:t> </a:t>
            </a:r>
            <a:r>
              <a:rPr lang="en-US" sz="1200" b="0" i="0" u="none" strike="noStrike" kern="1200" baseline="0" dirty="0">
                <a:solidFill>
                  <a:schemeClr val="tx1"/>
                </a:solidFill>
                <a:latin typeface="Times" charset="0"/>
                <a:ea typeface="Osaka" charset="0"/>
                <a:cs typeface="Osaka" charset="0"/>
              </a:rPr>
              <a:t>Define from the </a:t>
            </a:r>
            <a:r>
              <a:rPr lang="en-US" sz="1200" b="0" i="1" u="none" strike="noStrike" kern="1200" baseline="0" dirty="0">
                <a:solidFill>
                  <a:schemeClr val="tx1"/>
                </a:solidFill>
                <a:latin typeface="Times" charset="0"/>
                <a:ea typeface="Osaka" charset="0"/>
                <a:cs typeface="Osaka" charset="0"/>
              </a:rPr>
              <a:t>CanMEDS Teaching and Assessment Tools Guide </a:t>
            </a:r>
            <a:r>
              <a:rPr lang="en-US" sz="1200" b="0" i="0" u="none" strike="noStrike" kern="1200" baseline="0" dirty="0">
                <a:solidFill>
                  <a:schemeClr val="tx1"/>
                </a:solidFill>
                <a:latin typeface="Times" charset="0"/>
                <a:ea typeface="Osaka" charset="0"/>
                <a:cs typeface="Osaka" charset="0"/>
              </a:rPr>
              <a:t>Professional Role chapter.</a:t>
            </a:r>
          </a:p>
          <a:p>
            <a:r>
              <a:rPr lang="en-US" sz="1200" b="0" i="0" u="none" strike="noStrike" kern="1200" baseline="0" dirty="0">
                <a:solidFill>
                  <a:schemeClr val="tx1"/>
                </a:solidFill>
                <a:latin typeface="Times" charset="0"/>
                <a:ea typeface="Osaka" charset="0"/>
                <a:cs typeface="Osaka" charset="0"/>
              </a:rPr>
              <a:t>• Important day to day language to know, understand meaning, be able to use</a:t>
            </a:r>
          </a:p>
          <a:p>
            <a:r>
              <a:rPr lang="en-US" sz="1200" b="0" i="0" u="none" strike="noStrike" kern="1200" baseline="0" dirty="0">
                <a:solidFill>
                  <a:schemeClr val="tx1"/>
                </a:solidFill>
                <a:latin typeface="Times" charset="0"/>
                <a:ea typeface="Osaka" charset="0"/>
                <a:cs typeface="Osaka" charset="0"/>
              </a:rPr>
              <a:t>• See key terms in chapter for details</a:t>
            </a:r>
          </a:p>
          <a:p>
            <a:r>
              <a:rPr lang="en-US" sz="1200" b="0" i="0" u="none" strike="noStrike" kern="1200" baseline="0" dirty="0">
                <a:solidFill>
                  <a:schemeClr val="tx1"/>
                </a:solidFill>
                <a:latin typeface="Times" charset="0"/>
                <a:ea typeface="Osaka" charset="0"/>
                <a:cs typeface="Osaka" charset="0"/>
              </a:rPr>
              <a:t>• Provide examples from experience to illustrate</a:t>
            </a:r>
            <a:endParaRPr lang="en-US" dirty="0"/>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7</a:t>
            </a:fld>
            <a:endParaRPr lang="en-US"/>
          </a:p>
        </p:txBody>
      </p:sp>
    </p:spTree>
    <p:extLst>
      <p:ext uri="{BB962C8B-B14F-4D97-AF65-F5344CB8AC3E}">
        <p14:creationId xmlns:p14="http://schemas.microsoft.com/office/powerpoint/2010/main" val="2011941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Times" charset="0"/>
                <a:ea typeface="Osaka" charset="0"/>
                <a:cs typeface="Osaka" charset="0"/>
              </a:rPr>
              <a:t>• Provide examples from experience to illustrate</a:t>
            </a:r>
            <a:endParaRPr lang="en-US" dirty="0"/>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8</a:t>
            </a:fld>
            <a:endParaRPr lang="en-US"/>
          </a:p>
        </p:txBody>
      </p:sp>
    </p:spTree>
    <p:extLst>
      <p:ext uri="{BB962C8B-B14F-4D97-AF65-F5344CB8AC3E}">
        <p14:creationId xmlns:p14="http://schemas.microsoft.com/office/powerpoint/2010/main" val="42695788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dirty="0"/>
              <a:t>• Alternate to misconceptions</a:t>
            </a:r>
          </a:p>
          <a:p>
            <a:pPr marL="0" indent="0">
              <a:buFont typeface="Arial" pitchFamily="34" charset="0"/>
              <a:buNone/>
            </a:pPr>
            <a:r>
              <a:rPr lang="en-US" dirty="0"/>
              <a:t>• Provide examples from experience to illustrate</a:t>
            </a:r>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9</a:t>
            </a:fld>
            <a:endParaRPr lang="en-US"/>
          </a:p>
        </p:txBody>
      </p:sp>
    </p:spTree>
    <p:extLst>
      <p:ext uri="{BB962C8B-B14F-4D97-AF65-F5344CB8AC3E}">
        <p14:creationId xmlns:p14="http://schemas.microsoft.com/office/powerpoint/2010/main" val="25597618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baseline="0" dirty="0">
                <a:latin typeface="Frutiger-Light"/>
              </a:rPr>
              <a:t>Share own experiences and examples</a:t>
            </a:r>
            <a:endParaRPr lang="en-US" dirty="0"/>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12</a:t>
            </a:fld>
            <a:endParaRPr lang="en-US"/>
          </a:p>
        </p:txBody>
      </p:sp>
    </p:spTree>
    <p:extLst>
      <p:ext uri="{BB962C8B-B14F-4D97-AF65-F5344CB8AC3E}">
        <p14:creationId xmlns:p14="http://schemas.microsoft.com/office/powerpoint/2010/main" val="24499117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baseline="0" dirty="0">
                <a:latin typeface="Frutiger-Light"/>
              </a:rPr>
              <a:t>Share own experiences and examples</a:t>
            </a:r>
            <a:endParaRPr lang="en-US" dirty="0"/>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13</a:t>
            </a:fld>
            <a:endParaRPr lang="en-US"/>
          </a:p>
        </p:txBody>
      </p:sp>
    </p:spTree>
    <p:extLst>
      <p:ext uri="{BB962C8B-B14F-4D97-AF65-F5344CB8AC3E}">
        <p14:creationId xmlns:p14="http://schemas.microsoft.com/office/powerpoint/2010/main" val="12707515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DD9E0-B3ED-724F-9028-69BE23880944}"/>
              </a:ext>
            </a:extLst>
          </p:cNvPr>
          <p:cNvSpPr>
            <a:spLocks noGrp="1"/>
          </p:cNvSpPr>
          <p:nvPr>
            <p:ph type="ctrTitle"/>
          </p:nvPr>
        </p:nvSpPr>
        <p:spPr>
          <a:xfrm>
            <a:off x="6043353" y="872979"/>
            <a:ext cx="5652927" cy="1986597"/>
          </a:xfrm>
          <a:prstGeom prst="rect">
            <a:avLst/>
          </a:prstGeom>
        </p:spPr>
        <p:txBody>
          <a:bodyPr anchor="b">
            <a:noAutofit/>
          </a:bodyPr>
          <a:lstStyle>
            <a:lvl1pPr algn="l">
              <a:defRPr sz="5400" baseline="0">
                <a:solidFill>
                  <a:schemeClr val="tx2"/>
                </a:solidFill>
                <a:latin typeface="+mj-lt"/>
              </a:defRPr>
            </a:lvl1pPr>
          </a:lstStyle>
          <a:p>
            <a:r>
              <a:rPr lang="en-US" dirty="0"/>
              <a:t>Click to edit Master title style</a:t>
            </a:r>
          </a:p>
        </p:txBody>
      </p:sp>
      <p:sp>
        <p:nvSpPr>
          <p:cNvPr id="3" name="Subtitle 2">
            <a:extLst>
              <a:ext uri="{FF2B5EF4-FFF2-40B4-BE49-F238E27FC236}">
                <a16:creationId xmlns:a16="http://schemas.microsoft.com/office/drawing/2014/main" id="{4D708D59-5533-984A-ABC7-8D0F7571CAFA}"/>
              </a:ext>
            </a:extLst>
          </p:cNvPr>
          <p:cNvSpPr>
            <a:spLocks noGrp="1"/>
          </p:cNvSpPr>
          <p:nvPr>
            <p:ph type="subTitle" idx="1"/>
          </p:nvPr>
        </p:nvSpPr>
        <p:spPr>
          <a:xfrm>
            <a:off x="6043354" y="2859576"/>
            <a:ext cx="5652926" cy="1014298"/>
          </a:xfrm>
          <a:prstGeom prst="rect">
            <a:avLst/>
          </a:prstGeom>
        </p:spPr>
        <p:txBody>
          <a:bodyPr>
            <a:noAutofit/>
          </a:bodyPr>
          <a:lstStyle>
            <a:lvl1pPr marL="0" indent="0" algn="l">
              <a:buNone/>
              <a:defRPr sz="2800" b="1">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TextBox 10">
            <a:extLst>
              <a:ext uri="{FF2B5EF4-FFF2-40B4-BE49-F238E27FC236}">
                <a16:creationId xmlns:a16="http://schemas.microsoft.com/office/drawing/2014/main" id="{97A8331F-1226-2E4C-8D0A-2719D5B1ABF3}"/>
              </a:ext>
            </a:extLst>
          </p:cNvPr>
          <p:cNvSpPr txBox="1"/>
          <p:nvPr userDrawn="1"/>
        </p:nvSpPr>
        <p:spPr>
          <a:xfrm>
            <a:off x="6043354" y="3666011"/>
            <a:ext cx="665017"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0000"/>
              </a:lnSpc>
              <a:spcAft>
                <a:spcPts val="600"/>
              </a:spcAft>
            </a:pPr>
            <a:r>
              <a:rPr lang="en-US" sz="2400" b="1" dirty="0">
                <a:solidFill>
                  <a:schemeClr val="accent4"/>
                </a:solidFill>
              </a:rPr>
              <a:t>•••</a:t>
            </a:r>
          </a:p>
        </p:txBody>
      </p:sp>
      <p:pic>
        <p:nvPicPr>
          <p:cNvPr id="6" name="Picture 5">
            <a:extLst>
              <a:ext uri="{FF2B5EF4-FFF2-40B4-BE49-F238E27FC236}">
                <a16:creationId xmlns:a16="http://schemas.microsoft.com/office/drawing/2014/main" id="{B6F5D0A3-D3EE-DD47-9957-D461808EB5A8}"/>
              </a:ext>
            </a:extLst>
          </p:cNvPr>
          <p:cNvPicPr>
            <a:picLocks noChangeAspect="1"/>
          </p:cNvPicPr>
          <p:nvPr userDrawn="1"/>
        </p:nvPicPr>
        <p:blipFill>
          <a:blip r:embed="rId2"/>
          <a:stretch>
            <a:fillRect/>
          </a:stretch>
        </p:blipFill>
        <p:spPr>
          <a:xfrm>
            <a:off x="9561170" y="295264"/>
            <a:ext cx="2249424" cy="989330"/>
          </a:xfrm>
          <a:prstGeom prst="rect">
            <a:avLst/>
          </a:prstGeom>
        </p:spPr>
      </p:pic>
      <p:pic>
        <p:nvPicPr>
          <p:cNvPr id="7" name="Picture 6">
            <a:extLst>
              <a:ext uri="{FF2B5EF4-FFF2-40B4-BE49-F238E27FC236}">
                <a16:creationId xmlns:a16="http://schemas.microsoft.com/office/drawing/2014/main" id="{550B980B-F015-A441-9444-F76067B86E05}"/>
              </a:ext>
            </a:extLst>
          </p:cNvPr>
          <p:cNvPicPr>
            <a:picLocks noChangeAspect="1"/>
          </p:cNvPicPr>
          <p:nvPr userDrawn="1"/>
        </p:nvPicPr>
        <p:blipFill>
          <a:blip r:embed="rId3"/>
          <a:stretch>
            <a:fillRect/>
          </a:stretch>
        </p:blipFill>
        <p:spPr>
          <a:xfrm>
            <a:off x="0" y="0"/>
            <a:ext cx="5488845" cy="6858000"/>
          </a:xfrm>
          <a:prstGeom prst="rect">
            <a:avLst/>
          </a:prstGeom>
        </p:spPr>
      </p:pic>
    </p:spTree>
    <p:extLst>
      <p:ext uri="{BB962C8B-B14F-4D97-AF65-F5344CB8AC3E}">
        <p14:creationId xmlns:p14="http://schemas.microsoft.com/office/powerpoint/2010/main" val="3755439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1EF-6B8C-F34B-9A29-C5DC8D8AD78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26EC57A-5081-654F-BF09-F77FD92FEA79}"/>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9BAE5C-6A17-B24C-9544-D5A521F6254F}"/>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Footer Placeholder 8">
            <a:extLst>
              <a:ext uri="{FF2B5EF4-FFF2-40B4-BE49-F238E27FC236}">
                <a16:creationId xmlns:a16="http://schemas.microsoft.com/office/drawing/2014/main" id="{2C155027-0F0B-144E-9D35-44405E9ADFD6}"/>
              </a:ext>
            </a:extLst>
          </p:cNvPr>
          <p:cNvSpPr>
            <a:spLocks noGrp="1"/>
          </p:cNvSpPr>
          <p:nvPr>
            <p:ph type="ftr" sz="quarter" idx="11"/>
          </p:nvPr>
        </p:nvSpPr>
        <p:spPr/>
        <p:txBody>
          <a:bodyPr/>
          <a:lstStyle/>
          <a:p>
            <a:r>
              <a:rPr lang="en-US"/>
              <a:t>T2 - Teaching the Professional Role</a:t>
            </a:r>
            <a:endParaRPr lang="en-US" dirty="0"/>
          </a:p>
        </p:txBody>
      </p:sp>
      <p:sp>
        <p:nvSpPr>
          <p:cNvPr id="10" name="Slide Number Placeholder 9">
            <a:extLst>
              <a:ext uri="{FF2B5EF4-FFF2-40B4-BE49-F238E27FC236}">
                <a16:creationId xmlns:a16="http://schemas.microsoft.com/office/drawing/2014/main" id="{A8429DA9-6506-F248-8BF7-A4184467E422}"/>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831840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F7A13-1565-F645-810B-FC23B5559F2B}"/>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16EF9D-F47C-6E40-8C1D-BCBDAE96147C}"/>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7EDAE58-F8E0-234E-94B3-D3596EE127AB}"/>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Footer Placeholder 8">
            <a:extLst>
              <a:ext uri="{FF2B5EF4-FFF2-40B4-BE49-F238E27FC236}">
                <a16:creationId xmlns:a16="http://schemas.microsoft.com/office/drawing/2014/main" id="{4276A87F-C9C4-ED48-B6E9-1A08D898000A}"/>
              </a:ext>
            </a:extLst>
          </p:cNvPr>
          <p:cNvSpPr>
            <a:spLocks noGrp="1"/>
          </p:cNvSpPr>
          <p:nvPr>
            <p:ph type="ftr" sz="quarter" idx="11"/>
          </p:nvPr>
        </p:nvSpPr>
        <p:spPr/>
        <p:txBody>
          <a:bodyPr/>
          <a:lstStyle/>
          <a:p>
            <a:r>
              <a:rPr lang="en-US"/>
              <a:t>T2 - Teaching the Professional Role</a:t>
            </a:r>
            <a:endParaRPr lang="en-US" dirty="0"/>
          </a:p>
        </p:txBody>
      </p:sp>
      <p:sp>
        <p:nvSpPr>
          <p:cNvPr id="10" name="Slide Number Placeholder 9">
            <a:extLst>
              <a:ext uri="{FF2B5EF4-FFF2-40B4-BE49-F238E27FC236}">
                <a16:creationId xmlns:a16="http://schemas.microsoft.com/office/drawing/2014/main" id="{67E50796-3DBD-D54A-9C82-5EC70B836A5E}"/>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1111012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1514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EBEA73-B277-0443-B029-159B6BB9BF18}"/>
              </a:ext>
            </a:extLst>
          </p:cNvPr>
          <p:cNvSpPr/>
          <p:nvPr userDrawn="1"/>
        </p:nvSpPr>
        <p:spPr>
          <a:xfrm>
            <a:off x="0" y="0"/>
            <a:ext cx="12192000" cy="5060477"/>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pic>
        <p:nvPicPr>
          <p:cNvPr id="3" name="Picture 2">
            <a:extLst>
              <a:ext uri="{FF2B5EF4-FFF2-40B4-BE49-F238E27FC236}">
                <a16:creationId xmlns:a16="http://schemas.microsoft.com/office/drawing/2014/main" id="{9B513521-5DCA-334F-B2A3-14CAC43449A1}"/>
              </a:ext>
            </a:extLst>
          </p:cNvPr>
          <p:cNvPicPr>
            <a:picLocks noChangeAspect="1"/>
          </p:cNvPicPr>
          <p:nvPr userDrawn="1"/>
        </p:nvPicPr>
        <p:blipFill>
          <a:blip r:embed="rId2"/>
          <a:stretch>
            <a:fillRect/>
          </a:stretch>
        </p:blipFill>
        <p:spPr>
          <a:xfrm>
            <a:off x="5028446" y="5373321"/>
            <a:ext cx="2135109" cy="939052"/>
          </a:xfrm>
          <a:prstGeom prst="rect">
            <a:avLst/>
          </a:prstGeom>
        </p:spPr>
      </p:pic>
      <p:sp>
        <p:nvSpPr>
          <p:cNvPr id="6" name="Title 1">
            <a:extLst>
              <a:ext uri="{FF2B5EF4-FFF2-40B4-BE49-F238E27FC236}">
                <a16:creationId xmlns:a16="http://schemas.microsoft.com/office/drawing/2014/main" id="{EC0DE34E-7884-BC48-A4F3-ACBD80D83703}"/>
              </a:ext>
            </a:extLst>
          </p:cNvPr>
          <p:cNvSpPr>
            <a:spLocks noGrp="1"/>
          </p:cNvSpPr>
          <p:nvPr>
            <p:ph type="title"/>
          </p:nvPr>
        </p:nvSpPr>
        <p:spPr>
          <a:xfrm>
            <a:off x="838200" y="1829202"/>
            <a:ext cx="10515600" cy="756688"/>
          </a:xfrm>
          <a:prstGeom prst="rect">
            <a:avLst/>
          </a:prstGeom>
        </p:spPr>
        <p:txBody>
          <a:bodyPr/>
          <a:lstStyle>
            <a:lvl1pPr algn="ctr">
              <a:defRPr sz="4800"/>
            </a:lvl1pPr>
          </a:lstStyle>
          <a:p>
            <a:r>
              <a:rPr lang="en-US" dirty="0"/>
              <a:t>Click to edit Master title style</a:t>
            </a:r>
          </a:p>
        </p:txBody>
      </p:sp>
      <p:sp>
        <p:nvSpPr>
          <p:cNvPr id="9" name="Subtitle 2">
            <a:extLst>
              <a:ext uri="{FF2B5EF4-FFF2-40B4-BE49-F238E27FC236}">
                <a16:creationId xmlns:a16="http://schemas.microsoft.com/office/drawing/2014/main" id="{ACC24264-2E70-314F-BACA-36AE04D09B19}"/>
              </a:ext>
            </a:extLst>
          </p:cNvPr>
          <p:cNvSpPr>
            <a:spLocks noGrp="1"/>
          </p:cNvSpPr>
          <p:nvPr>
            <p:ph type="subTitle" idx="1"/>
          </p:nvPr>
        </p:nvSpPr>
        <p:spPr>
          <a:xfrm>
            <a:off x="2539549" y="2631456"/>
            <a:ext cx="7112899" cy="496774"/>
          </a:xfrm>
          <a:prstGeom prst="rect">
            <a:avLst/>
          </a:prstGeom>
        </p:spPr>
        <p:txBody>
          <a:bodyPr>
            <a:noAutofit/>
          </a:bodyPr>
          <a:lstStyle>
            <a:lvl1pPr marL="0" indent="0" algn="ctr">
              <a:buNone/>
              <a:defRPr sz="1800" b="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842816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AEF4D-1501-1C4A-8BF2-EBF84C353934}"/>
              </a:ext>
            </a:extLst>
          </p:cNvPr>
          <p:cNvSpPr>
            <a:spLocks noGrp="1"/>
          </p:cNvSpPr>
          <p:nvPr>
            <p:ph type="title"/>
          </p:nvPr>
        </p:nvSpPr>
        <p:spPr>
          <a:xfrm>
            <a:off x="838200" y="365125"/>
            <a:ext cx="10515600" cy="1325563"/>
          </a:xfrm>
          <a:prstGeom prst="rect">
            <a:avLst/>
          </a:prstGeo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B746155A-A000-4041-920D-E7EEE74DEC15}"/>
              </a:ext>
            </a:extLst>
          </p:cNvPr>
          <p:cNvSpPr>
            <a:spLocks noGrp="1"/>
          </p:cNvSpPr>
          <p:nvPr>
            <p:ph idx="1"/>
          </p:nvPr>
        </p:nvSpPr>
        <p:spPr>
          <a:xfrm>
            <a:off x="838200" y="1825625"/>
            <a:ext cx="10515600" cy="4351338"/>
          </a:xfrm>
          <a:prstGeom prst="rect">
            <a:avLst/>
          </a:prstGeom>
        </p:spPr>
        <p:txBody>
          <a:bodyPr/>
          <a:lstStyle>
            <a:lvl1pPr>
              <a:spcBef>
                <a:spcPts val="1600"/>
              </a:spcBef>
              <a:defRPr/>
            </a:lvl1pPr>
            <a:lvl2pPr>
              <a:spcBef>
                <a:spcPts val="1100"/>
              </a:spcBef>
              <a:buClr>
                <a:schemeClr val="accent3"/>
              </a:buClr>
              <a:defRPr/>
            </a:lvl2pPr>
            <a:lvl3pPr>
              <a:spcBef>
                <a:spcPts val="1100"/>
              </a:spcBef>
              <a:buClr>
                <a:schemeClr val="tx2"/>
              </a:buClr>
              <a:defRPr/>
            </a:lvl3pPr>
            <a:lvl4pPr>
              <a:spcBef>
                <a:spcPts val="1100"/>
              </a:spcBef>
              <a:buClr>
                <a:schemeClr val="accent1"/>
              </a:buClr>
              <a:defRPr/>
            </a:lvl4pPr>
            <a:lvl5pPr>
              <a:spcBef>
                <a:spcPts val="1100"/>
              </a:spcBef>
              <a:buClr>
                <a:schemeClr val="bg2">
                  <a:lumMod val="25000"/>
                </a:schemeClr>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id="{226E6D72-8B14-8946-BAE9-7F2E965F3E7D}"/>
              </a:ext>
            </a:extLst>
          </p:cNvPr>
          <p:cNvSpPr>
            <a:spLocks noGrp="1"/>
          </p:cNvSpPr>
          <p:nvPr>
            <p:ph type="ftr" sz="quarter" idx="11"/>
          </p:nvPr>
        </p:nvSpPr>
        <p:spPr/>
        <p:txBody>
          <a:bodyPr/>
          <a:lstStyle/>
          <a:p>
            <a:r>
              <a:rPr lang="en-US"/>
              <a:t>T2 - Teaching the Professional Role</a:t>
            </a:r>
            <a:endParaRPr lang="en-US" dirty="0"/>
          </a:p>
        </p:txBody>
      </p:sp>
      <p:sp>
        <p:nvSpPr>
          <p:cNvPr id="9" name="Slide Number Placeholder 8">
            <a:extLst>
              <a:ext uri="{FF2B5EF4-FFF2-40B4-BE49-F238E27FC236}">
                <a16:creationId xmlns:a16="http://schemas.microsoft.com/office/drawing/2014/main" id="{6FFCB3CD-21C1-174A-91CF-FE1453D9B88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279656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1CBA641-701B-A842-9D76-BB9FE5FB2816}"/>
              </a:ext>
            </a:extLst>
          </p:cNvPr>
          <p:cNvSpPr/>
          <p:nvPr userDrawn="1"/>
        </p:nvSpPr>
        <p:spPr>
          <a:xfrm>
            <a:off x="0" y="1"/>
            <a:ext cx="12192000" cy="6129494"/>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
        <p:nvSpPr>
          <p:cNvPr id="2" name="Title 1">
            <a:extLst>
              <a:ext uri="{FF2B5EF4-FFF2-40B4-BE49-F238E27FC236}">
                <a16:creationId xmlns:a16="http://schemas.microsoft.com/office/drawing/2014/main" id="{84AAEF4D-1501-1C4A-8BF2-EBF84C353934}"/>
              </a:ext>
            </a:extLst>
          </p:cNvPr>
          <p:cNvSpPr>
            <a:spLocks noGrp="1"/>
          </p:cNvSpPr>
          <p:nvPr>
            <p:ph type="title"/>
          </p:nvPr>
        </p:nvSpPr>
        <p:spPr>
          <a:xfrm>
            <a:off x="838200" y="365125"/>
            <a:ext cx="10515600" cy="1325563"/>
          </a:xfrm>
          <a:prstGeom prst="rect">
            <a:avLst/>
          </a:prstGeo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B746155A-A000-4041-920D-E7EEE74DEC15}"/>
              </a:ext>
            </a:extLst>
          </p:cNvPr>
          <p:cNvSpPr>
            <a:spLocks noGrp="1"/>
          </p:cNvSpPr>
          <p:nvPr>
            <p:ph idx="1"/>
          </p:nvPr>
        </p:nvSpPr>
        <p:spPr>
          <a:xfrm>
            <a:off x="838200" y="1825625"/>
            <a:ext cx="10515600" cy="4351338"/>
          </a:xfrm>
          <a:prstGeom prst="rect">
            <a:avLst/>
          </a:prstGeom>
        </p:spPr>
        <p:txBody>
          <a:bodyPr/>
          <a:lstStyle>
            <a:lvl1pPr>
              <a:spcBef>
                <a:spcPts val="1600"/>
              </a:spcBef>
              <a:defRPr/>
            </a:lvl1pPr>
            <a:lvl2pPr>
              <a:spcBef>
                <a:spcPts val="1100"/>
              </a:spcBef>
              <a:buClr>
                <a:schemeClr val="accent3"/>
              </a:buClr>
              <a:defRPr/>
            </a:lvl2pPr>
            <a:lvl3pPr>
              <a:spcBef>
                <a:spcPts val="1100"/>
              </a:spcBef>
              <a:buClr>
                <a:schemeClr val="tx2"/>
              </a:buClr>
              <a:defRPr/>
            </a:lvl3pPr>
            <a:lvl4pPr>
              <a:spcBef>
                <a:spcPts val="1100"/>
              </a:spcBef>
              <a:buClr>
                <a:schemeClr val="bg2">
                  <a:lumMod val="25000"/>
                </a:schemeClr>
              </a:buClr>
              <a:defRPr/>
            </a:lvl4pPr>
            <a:lvl5pPr>
              <a:spcBef>
                <a:spcPts val="1100"/>
              </a:spcBef>
              <a:buClr>
                <a:schemeClr val="bg2">
                  <a:lumMod val="25000"/>
                </a:schemeClr>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id="{226E6D72-8B14-8946-BAE9-7F2E965F3E7D}"/>
              </a:ext>
            </a:extLst>
          </p:cNvPr>
          <p:cNvSpPr>
            <a:spLocks noGrp="1"/>
          </p:cNvSpPr>
          <p:nvPr>
            <p:ph type="ftr" sz="quarter" idx="11"/>
          </p:nvPr>
        </p:nvSpPr>
        <p:spPr/>
        <p:txBody>
          <a:bodyPr/>
          <a:lstStyle/>
          <a:p>
            <a:r>
              <a:rPr lang="en-US"/>
              <a:t>T2 - Teaching the Professional Role</a:t>
            </a:r>
            <a:endParaRPr lang="en-US" dirty="0"/>
          </a:p>
        </p:txBody>
      </p:sp>
      <p:sp>
        <p:nvSpPr>
          <p:cNvPr id="9" name="Slide Number Placeholder 8">
            <a:extLst>
              <a:ext uri="{FF2B5EF4-FFF2-40B4-BE49-F238E27FC236}">
                <a16:creationId xmlns:a16="http://schemas.microsoft.com/office/drawing/2014/main" id="{6FFCB3CD-21C1-174A-91CF-FE1453D9B88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296057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45B6D-5702-EB41-BD5B-A2026290BBE2}"/>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2A55E5EB-D470-424D-B29E-DD801C3221E2}"/>
              </a:ext>
            </a:extLst>
          </p:cNvPr>
          <p:cNvSpPr>
            <a:spLocks noGrp="1"/>
          </p:cNvSpPr>
          <p:nvPr>
            <p:ph type="body" idx="1"/>
          </p:nvPr>
        </p:nvSpPr>
        <p:spPr>
          <a:xfrm>
            <a:off x="906086" y="4589463"/>
            <a:ext cx="10441363" cy="1500187"/>
          </a:xfrm>
          <a:prstGeom prst="rect">
            <a:avLst/>
          </a:prstGeo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Footer Placeholder 7">
            <a:extLst>
              <a:ext uri="{FF2B5EF4-FFF2-40B4-BE49-F238E27FC236}">
                <a16:creationId xmlns:a16="http://schemas.microsoft.com/office/drawing/2014/main" id="{AA28F8C4-A416-6D47-B14B-F464C35985E9}"/>
              </a:ext>
            </a:extLst>
          </p:cNvPr>
          <p:cNvSpPr>
            <a:spLocks noGrp="1"/>
          </p:cNvSpPr>
          <p:nvPr>
            <p:ph type="ftr" sz="quarter" idx="11"/>
          </p:nvPr>
        </p:nvSpPr>
        <p:spPr/>
        <p:txBody>
          <a:bodyPr/>
          <a:lstStyle/>
          <a:p>
            <a:r>
              <a:rPr lang="en-US"/>
              <a:t>T2 - Teaching the Professional Role</a:t>
            </a:r>
            <a:endParaRPr lang="en-US" dirty="0"/>
          </a:p>
        </p:txBody>
      </p:sp>
      <p:sp>
        <p:nvSpPr>
          <p:cNvPr id="9" name="Slide Number Placeholder 8">
            <a:extLst>
              <a:ext uri="{FF2B5EF4-FFF2-40B4-BE49-F238E27FC236}">
                <a16:creationId xmlns:a16="http://schemas.microsoft.com/office/drawing/2014/main" id="{0AC3095E-FADF-A540-82A8-4DA001290018}"/>
              </a:ext>
            </a:extLst>
          </p:cNvPr>
          <p:cNvSpPr>
            <a:spLocks noGrp="1"/>
          </p:cNvSpPr>
          <p:nvPr>
            <p:ph type="sldNum" sz="quarter" idx="12"/>
          </p:nvPr>
        </p:nvSpPr>
        <p:spPr/>
        <p:txBody>
          <a:bodyPr/>
          <a:lstStyle/>
          <a:p>
            <a:fld id="{0F408A5D-059A-A247-8344-29C129C8EF29}" type="slidenum">
              <a:rPr lang="en-US" smtClean="0"/>
              <a:pPr/>
              <a:t>‹#›</a:t>
            </a:fld>
            <a:endParaRPr lang="en-US" dirty="0"/>
          </a:p>
        </p:txBody>
      </p:sp>
      <p:sp>
        <p:nvSpPr>
          <p:cNvPr id="6" name="Rectangle 5">
            <a:extLst>
              <a:ext uri="{FF2B5EF4-FFF2-40B4-BE49-F238E27FC236}">
                <a16:creationId xmlns:a16="http://schemas.microsoft.com/office/drawing/2014/main" id="{61651BDD-D095-574E-8568-6D2F71C0E908}"/>
              </a:ext>
            </a:extLst>
          </p:cNvPr>
          <p:cNvSpPr/>
          <p:nvPr userDrawn="1"/>
        </p:nvSpPr>
        <p:spPr>
          <a:xfrm>
            <a:off x="0" y="3674225"/>
            <a:ext cx="11347450" cy="814647"/>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Tree>
    <p:extLst>
      <p:ext uri="{BB962C8B-B14F-4D97-AF65-F5344CB8AC3E}">
        <p14:creationId xmlns:p14="http://schemas.microsoft.com/office/powerpoint/2010/main" val="2975457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45B6D-5702-EB41-BD5B-A2026290BBE2}"/>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2A55E5EB-D470-424D-B29E-DD801C3221E2}"/>
              </a:ext>
            </a:extLst>
          </p:cNvPr>
          <p:cNvSpPr>
            <a:spLocks noGrp="1"/>
          </p:cNvSpPr>
          <p:nvPr>
            <p:ph type="body" idx="1"/>
          </p:nvPr>
        </p:nvSpPr>
        <p:spPr>
          <a:xfrm>
            <a:off x="906087" y="4589463"/>
            <a:ext cx="10441363" cy="1500187"/>
          </a:xfrm>
          <a:prstGeom prst="rect">
            <a:avLst/>
          </a:prstGeo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Footer Placeholder 7">
            <a:extLst>
              <a:ext uri="{FF2B5EF4-FFF2-40B4-BE49-F238E27FC236}">
                <a16:creationId xmlns:a16="http://schemas.microsoft.com/office/drawing/2014/main" id="{AA28F8C4-A416-6D47-B14B-F464C35985E9}"/>
              </a:ext>
            </a:extLst>
          </p:cNvPr>
          <p:cNvSpPr>
            <a:spLocks noGrp="1"/>
          </p:cNvSpPr>
          <p:nvPr>
            <p:ph type="ftr" sz="quarter" idx="11"/>
          </p:nvPr>
        </p:nvSpPr>
        <p:spPr/>
        <p:txBody>
          <a:bodyPr/>
          <a:lstStyle/>
          <a:p>
            <a:r>
              <a:rPr lang="en-US"/>
              <a:t>T2 - Teaching the Professional Role</a:t>
            </a:r>
            <a:endParaRPr lang="en-US" dirty="0"/>
          </a:p>
        </p:txBody>
      </p:sp>
      <p:sp>
        <p:nvSpPr>
          <p:cNvPr id="9" name="Slide Number Placeholder 8">
            <a:extLst>
              <a:ext uri="{FF2B5EF4-FFF2-40B4-BE49-F238E27FC236}">
                <a16:creationId xmlns:a16="http://schemas.microsoft.com/office/drawing/2014/main" id="{0AC3095E-FADF-A540-82A8-4DA001290018}"/>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2275352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25FC0-6196-894E-8A64-170C07D85E1B}"/>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BACD3D25-205D-3944-962E-9CBA893081E5}"/>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DF981C5-57EC-8444-B397-BAB5AEF5D23A}"/>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8">
            <a:extLst>
              <a:ext uri="{FF2B5EF4-FFF2-40B4-BE49-F238E27FC236}">
                <a16:creationId xmlns:a16="http://schemas.microsoft.com/office/drawing/2014/main" id="{09B1C2F5-9B3F-A443-B237-E6F4B8AC50F4}"/>
              </a:ext>
            </a:extLst>
          </p:cNvPr>
          <p:cNvSpPr>
            <a:spLocks noGrp="1"/>
          </p:cNvSpPr>
          <p:nvPr>
            <p:ph type="ftr" sz="quarter" idx="11"/>
          </p:nvPr>
        </p:nvSpPr>
        <p:spPr/>
        <p:txBody>
          <a:bodyPr/>
          <a:lstStyle/>
          <a:p>
            <a:r>
              <a:rPr lang="en-US"/>
              <a:t>T2 - Teaching the Professional Role</a:t>
            </a:r>
            <a:endParaRPr lang="en-US" dirty="0"/>
          </a:p>
        </p:txBody>
      </p:sp>
      <p:sp>
        <p:nvSpPr>
          <p:cNvPr id="10" name="Slide Number Placeholder 9">
            <a:extLst>
              <a:ext uri="{FF2B5EF4-FFF2-40B4-BE49-F238E27FC236}">
                <a16:creationId xmlns:a16="http://schemas.microsoft.com/office/drawing/2014/main" id="{575194DF-99B9-484E-B2FD-69F7877A5209}"/>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552724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54F76-AF8A-314A-8B05-7E9E2B528FAF}"/>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60F8F598-D65A-DF43-A53B-C54AE57A6ACB}"/>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7CA1790-4832-A64D-A01A-3C3E57669EB5}"/>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7FD5BB6-193F-B34E-9884-12552D786A53}"/>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4ADE333-2DB9-2940-BB65-68C125593CDC}"/>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10">
            <a:extLst>
              <a:ext uri="{FF2B5EF4-FFF2-40B4-BE49-F238E27FC236}">
                <a16:creationId xmlns:a16="http://schemas.microsoft.com/office/drawing/2014/main" id="{7516C295-4C34-3E49-9663-F94D634C6D40}"/>
              </a:ext>
            </a:extLst>
          </p:cNvPr>
          <p:cNvSpPr>
            <a:spLocks noGrp="1"/>
          </p:cNvSpPr>
          <p:nvPr>
            <p:ph type="ftr" sz="quarter" idx="11"/>
          </p:nvPr>
        </p:nvSpPr>
        <p:spPr/>
        <p:txBody>
          <a:bodyPr/>
          <a:lstStyle/>
          <a:p>
            <a:r>
              <a:rPr lang="en-US"/>
              <a:t>T2 - Teaching the Professional Role</a:t>
            </a:r>
            <a:endParaRPr lang="en-US" dirty="0"/>
          </a:p>
        </p:txBody>
      </p:sp>
      <p:sp>
        <p:nvSpPr>
          <p:cNvPr id="12" name="Slide Number Placeholder 11">
            <a:extLst>
              <a:ext uri="{FF2B5EF4-FFF2-40B4-BE49-F238E27FC236}">
                <a16:creationId xmlns:a16="http://schemas.microsoft.com/office/drawing/2014/main" id="{6E9E1A2A-F71F-D84E-9BB6-C3F977B57BE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1392660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73A52-2D72-504C-8315-DDE9EF50829A}"/>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7" name="Footer Placeholder 6">
            <a:extLst>
              <a:ext uri="{FF2B5EF4-FFF2-40B4-BE49-F238E27FC236}">
                <a16:creationId xmlns:a16="http://schemas.microsoft.com/office/drawing/2014/main" id="{40E4E35C-0EA5-E64B-962F-22874275001D}"/>
              </a:ext>
            </a:extLst>
          </p:cNvPr>
          <p:cNvSpPr>
            <a:spLocks noGrp="1"/>
          </p:cNvSpPr>
          <p:nvPr>
            <p:ph type="ftr" sz="quarter" idx="11"/>
          </p:nvPr>
        </p:nvSpPr>
        <p:spPr/>
        <p:txBody>
          <a:bodyPr/>
          <a:lstStyle/>
          <a:p>
            <a:r>
              <a:rPr lang="en-US"/>
              <a:t>T2 - Teaching the Professional Role</a:t>
            </a:r>
            <a:endParaRPr lang="en-US" dirty="0"/>
          </a:p>
        </p:txBody>
      </p:sp>
      <p:sp>
        <p:nvSpPr>
          <p:cNvPr id="8" name="Slide Number Placeholder 7">
            <a:extLst>
              <a:ext uri="{FF2B5EF4-FFF2-40B4-BE49-F238E27FC236}">
                <a16:creationId xmlns:a16="http://schemas.microsoft.com/office/drawing/2014/main" id="{C940A6AF-2583-B146-A921-C354741E07F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114521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Only">
    <p:spTree>
      <p:nvGrpSpPr>
        <p:cNvPr id="1" name=""/>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DDA9E6DF-C45D-D341-8CD4-66D7C21FD5E8}"/>
              </a:ext>
            </a:extLst>
          </p:cNvPr>
          <p:cNvSpPr>
            <a:spLocks noGrp="1"/>
          </p:cNvSpPr>
          <p:nvPr>
            <p:ph idx="1"/>
          </p:nvPr>
        </p:nvSpPr>
        <p:spPr>
          <a:xfrm>
            <a:off x="838200" y="1825625"/>
            <a:ext cx="10515600" cy="4351338"/>
          </a:xfrm>
          <a:prstGeom prst="rect">
            <a:avLst/>
          </a:prstGeom>
        </p:spPr>
        <p:txBody>
          <a:bodyPr/>
          <a:lstStyle>
            <a:lvl1pPr marL="0" indent="0">
              <a:spcBef>
                <a:spcPts val="1600"/>
              </a:spcBef>
              <a:buNone/>
              <a:defRPr/>
            </a:lvl1pPr>
            <a:lvl2pPr marL="457200" indent="0">
              <a:spcBef>
                <a:spcPts val="1100"/>
              </a:spcBef>
              <a:buClr>
                <a:schemeClr val="accent3"/>
              </a:buClr>
              <a:buNone/>
              <a:defRPr/>
            </a:lvl2pPr>
            <a:lvl3pPr marL="914400" indent="0">
              <a:spcBef>
                <a:spcPts val="1100"/>
              </a:spcBef>
              <a:buClr>
                <a:schemeClr val="tx2"/>
              </a:buClr>
              <a:buNone/>
              <a:defRPr/>
            </a:lvl3pPr>
            <a:lvl4pPr marL="1371600" indent="0">
              <a:spcBef>
                <a:spcPts val="1100"/>
              </a:spcBef>
              <a:buClr>
                <a:schemeClr val="bg2">
                  <a:lumMod val="25000"/>
                </a:schemeClr>
              </a:buClr>
              <a:buNone/>
              <a:defRPr/>
            </a:lvl4pPr>
            <a:lvl5pPr marL="1828800" indent="0">
              <a:spcBef>
                <a:spcPts val="1100"/>
              </a:spcBef>
              <a:buClr>
                <a:schemeClr val="bg2">
                  <a:lumMod val="25000"/>
                </a:schemeClr>
              </a:buClr>
              <a:buNone/>
              <a:defRPr/>
            </a:lvl5pPr>
          </a:lstStyle>
          <a:p>
            <a:pPr lvl="0"/>
            <a:r>
              <a:rPr lang="en-US" dirty="0"/>
              <a:t>Edit Master text styles</a:t>
            </a:r>
          </a:p>
        </p:txBody>
      </p:sp>
      <p:sp>
        <p:nvSpPr>
          <p:cNvPr id="3" name="Footer Placeholder 2">
            <a:extLst>
              <a:ext uri="{FF2B5EF4-FFF2-40B4-BE49-F238E27FC236}">
                <a16:creationId xmlns:a16="http://schemas.microsoft.com/office/drawing/2014/main" id="{3661952D-288C-0244-AF97-004A46479DD4}"/>
              </a:ext>
            </a:extLst>
          </p:cNvPr>
          <p:cNvSpPr>
            <a:spLocks noGrp="1"/>
          </p:cNvSpPr>
          <p:nvPr>
            <p:ph type="ftr" sz="quarter" idx="11"/>
          </p:nvPr>
        </p:nvSpPr>
        <p:spPr/>
        <p:txBody>
          <a:bodyPr/>
          <a:lstStyle/>
          <a:p>
            <a:r>
              <a:rPr lang="en-US"/>
              <a:t>T2 - Teaching the Professional Role</a:t>
            </a:r>
            <a:endParaRPr lang="en-US" dirty="0"/>
          </a:p>
        </p:txBody>
      </p:sp>
      <p:sp>
        <p:nvSpPr>
          <p:cNvPr id="4" name="Slide Number Placeholder 3">
            <a:extLst>
              <a:ext uri="{FF2B5EF4-FFF2-40B4-BE49-F238E27FC236}">
                <a16:creationId xmlns:a16="http://schemas.microsoft.com/office/drawing/2014/main" id="{B9955E07-C33D-7D45-AD5F-44FE4742C4EB}"/>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3611651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0D6D8F-B1D3-FA4A-9E16-E45F5D59EF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D0F05931-36CF-BD4A-BA02-41FF3A41C9E5}"/>
              </a:ext>
            </a:extLst>
          </p:cNvPr>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C9091326-D4DF-4A44-A729-97FEF6FEDD55}"/>
              </a:ext>
            </a:extLst>
          </p:cNvPr>
          <p:cNvSpPr>
            <a:spLocks noGrp="1"/>
          </p:cNvSpPr>
          <p:nvPr>
            <p:ph type="ftr" sz="quarter" idx="3"/>
          </p:nvPr>
        </p:nvSpPr>
        <p:spPr>
          <a:xfrm>
            <a:off x="1292202" y="6532831"/>
            <a:ext cx="4052882" cy="317852"/>
          </a:xfrm>
          <a:prstGeom prst="rect">
            <a:avLst/>
          </a:prstGeom>
        </p:spPr>
        <p:txBody>
          <a:bodyPr vert="horz" lIns="91440" tIns="45720" rIns="91440" bIns="45720" rtlCol="0" anchor="t" anchorCtr="0"/>
          <a:lstStyle>
            <a:lvl1pPr algn="ctr">
              <a:defRPr sz="1200">
                <a:solidFill>
                  <a:schemeClr val="bg2">
                    <a:lumMod val="50000"/>
                  </a:schemeClr>
                </a:solidFill>
              </a:defRPr>
            </a:lvl1pPr>
          </a:lstStyle>
          <a:p>
            <a:r>
              <a:rPr lang="en-US"/>
              <a:t>T2 - Teaching the Professional Role</a:t>
            </a:r>
            <a:endParaRPr lang="en-US" dirty="0"/>
          </a:p>
        </p:txBody>
      </p:sp>
      <p:sp>
        <p:nvSpPr>
          <p:cNvPr id="6" name="Slide Number Placeholder 5">
            <a:extLst>
              <a:ext uri="{FF2B5EF4-FFF2-40B4-BE49-F238E27FC236}">
                <a16:creationId xmlns:a16="http://schemas.microsoft.com/office/drawing/2014/main" id="{55BF853C-E04D-9A4E-A9E5-C2414B839946}"/>
              </a:ext>
            </a:extLst>
          </p:cNvPr>
          <p:cNvSpPr>
            <a:spLocks noGrp="1"/>
          </p:cNvSpPr>
          <p:nvPr>
            <p:ph type="sldNum" sz="quarter" idx="4"/>
          </p:nvPr>
        </p:nvSpPr>
        <p:spPr>
          <a:xfrm>
            <a:off x="11353799" y="6532831"/>
            <a:ext cx="626163" cy="317851"/>
          </a:xfrm>
          <a:prstGeom prst="rect">
            <a:avLst/>
          </a:prstGeom>
        </p:spPr>
        <p:txBody>
          <a:bodyPr vert="horz" lIns="91440" tIns="45720" rIns="91440" bIns="45720" rtlCol="0" anchor="t" anchorCtr="0"/>
          <a:lstStyle>
            <a:lvl1pPr algn="r">
              <a:defRPr sz="1000">
                <a:solidFill>
                  <a:schemeClr val="tx2"/>
                </a:solidFill>
              </a:defRPr>
            </a:lvl1pPr>
          </a:lstStyle>
          <a:p>
            <a:fld id="{0F408A5D-059A-A247-8344-29C129C8EF29}" type="slidenum">
              <a:rPr lang="en-US" smtClean="0"/>
              <a:pPr/>
              <a:t>‹#›</a:t>
            </a:fld>
            <a:endParaRPr lang="en-US" dirty="0"/>
          </a:p>
        </p:txBody>
      </p:sp>
      <p:pic>
        <p:nvPicPr>
          <p:cNvPr id="10" name="Picture 9">
            <a:extLst>
              <a:ext uri="{FF2B5EF4-FFF2-40B4-BE49-F238E27FC236}">
                <a16:creationId xmlns:a16="http://schemas.microsoft.com/office/drawing/2014/main" id="{B88F8C66-7A30-6D43-94F4-A2A315E28EC7}"/>
              </a:ext>
            </a:extLst>
          </p:cNvPr>
          <p:cNvPicPr>
            <a:picLocks noChangeAspect="1"/>
          </p:cNvPicPr>
          <p:nvPr userDrawn="1"/>
        </p:nvPicPr>
        <p:blipFill>
          <a:blip r:embed="rId15"/>
          <a:stretch>
            <a:fillRect/>
          </a:stretch>
        </p:blipFill>
        <p:spPr>
          <a:xfrm>
            <a:off x="11582226" y="149141"/>
            <a:ext cx="414328" cy="756947"/>
          </a:xfrm>
          <a:prstGeom prst="rect">
            <a:avLst/>
          </a:prstGeom>
        </p:spPr>
      </p:pic>
      <p:pic>
        <p:nvPicPr>
          <p:cNvPr id="32" name="Picture 31">
            <a:extLst>
              <a:ext uri="{FF2B5EF4-FFF2-40B4-BE49-F238E27FC236}">
                <a16:creationId xmlns:a16="http://schemas.microsoft.com/office/drawing/2014/main" id="{DA5D38A6-7E75-1647-BF52-44A75C978B11}"/>
              </a:ext>
            </a:extLst>
          </p:cNvPr>
          <p:cNvPicPr>
            <a:picLocks noChangeAspect="1"/>
          </p:cNvPicPr>
          <p:nvPr userDrawn="1"/>
        </p:nvPicPr>
        <p:blipFill>
          <a:blip r:embed="rId16"/>
          <a:stretch>
            <a:fillRect/>
          </a:stretch>
        </p:blipFill>
        <p:spPr>
          <a:xfrm>
            <a:off x="317451" y="6532831"/>
            <a:ext cx="815840" cy="339933"/>
          </a:xfrm>
          <a:prstGeom prst="rect">
            <a:avLst/>
          </a:prstGeom>
        </p:spPr>
      </p:pic>
      <p:sp>
        <p:nvSpPr>
          <p:cNvPr id="33" name="Rectangle 32">
            <a:extLst>
              <a:ext uri="{FF2B5EF4-FFF2-40B4-BE49-F238E27FC236}">
                <a16:creationId xmlns:a16="http://schemas.microsoft.com/office/drawing/2014/main" id="{05F6A309-F3AB-E848-A606-843297B5CA2E}"/>
              </a:ext>
            </a:extLst>
          </p:cNvPr>
          <p:cNvSpPr/>
          <p:nvPr userDrawn="1"/>
        </p:nvSpPr>
        <p:spPr>
          <a:xfrm>
            <a:off x="5565913" y="6559544"/>
            <a:ext cx="5787887" cy="303282"/>
          </a:xfrm>
          <a:prstGeom prst="rect">
            <a:avLst/>
          </a:prstGeom>
          <a:gradFill>
            <a:gsLst>
              <a:gs pos="74000">
                <a:srgbClr val="C0E8EB"/>
              </a:gs>
              <a:gs pos="54000">
                <a:srgbClr val="80D1D6"/>
              </a:gs>
              <a:gs pos="0">
                <a:schemeClr val="accent5"/>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34227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9" r:id="rId4"/>
    <p:sldLayoutId id="2147483651" r:id="rId5"/>
    <p:sldLayoutId id="2147483652" r:id="rId6"/>
    <p:sldLayoutId id="2147483653" r:id="rId7"/>
    <p:sldLayoutId id="2147483654" r:id="rId8"/>
    <p:sldLayoutId id="2147483658" r:id="rId9"/>
    <p:sldLayoutId id="2147483656" r:id="rId10"/>
    <p:sldLayoutId id="2147483657" r:id="rId11"/>
    <p:sldLayoutId id="2147483655" r:id="rId12"/>
    <p:sldLayoutId id="2147483661" r:id="rId13"/>
  </p:sldLayoutIdLst>
  <p:hf hd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600"/>
        </a:spcBef>
        <a:buClr>
          <a:schemeClr val="accent1"/>
        </a:buClr>
        <a:buFont typeface="Arial" panose="020B0604020202020204" pitchFamily="34" charset="0"/>
        <a:buChar char="•"/>
        <a:defRPr sz="28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1100"/>
        </a:spcBef>
        <a:buClr>
          <a:schemeClr val="accent3"/>
        </a:buClr>
        <a:buFont typeface="Arial" panose="020B0604020202020204" pitchFamily="34" charset="0"/>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1100"/>
        </a:spcBef>
        <a:buClr>
          <a:schemeClr val="tx2"/>
        </a:buClr>
        <a:buFont typeface="Arial" panose="020B0604020202020204" pitchFamily="34" charset="0"/>
        <a:buChar char="•"/>
        <a:defRPr sz="20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1100"/>
        </a:spcBef>
        <a:buClr>
          <a:schemeClr val="accent1"/>
        </a:buClr>
        <a:buSzPct val="90000"/>
        <a:buFont typeface="Courier New" panose="02070309020205020404" pitchFamily="49" charset="0"/>
        <a:buChar char="o"/>
        <a:defRPr sz="18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1100"/>
        </a:spcBef>
        <a:buFont typeface="System Font Regular"/>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42CD1-8AAB-674F-B83D-427B743302D6}"/>
              </a:ext>
            </a:extLst>
          </p:cNvPr>
          <p:cNvSpPr>
            <a:spLocks noGrp="1"/>
          </p:cNvSpPr>
          <p:nvPr>
            <p:ph type="ctrTitle"/>
          </p:nvPr>
        </p:nvSpPr>
        <p:spPr>
          <a:xfrm>
            <a:off x="6043352" y="1794971"/>
            <a:ext cx="5652927" cy="1986597"/>
          </a:xfrm>
        </p:spPr>
        <p:txBody>
          <a:bodyPr/>
          <a:lstStyle/>
          <a:p>
            <a:r>
              <a:rPr lang="en-US" dirty="0"/>
              <a:t>T2 - Teaching the </a:t>
            </a:r>
            <a:br>
              <a:rPr lang="en-US" dirty="0"/>
            </a:br>
            <a:r>
              <a:rPr lang="en-US" dirty="0"/>
              <a:t>Professional Role</a:t>
            </a:r>
          </a:p>
        </p:txBody>
      </p:sp>
      <p:sp>
        <p:nvSpPr>
          <p:cNvPr id="5" name="Subtitle 4">
            <a:extLst>
              <a:ext uri="{FF2B5EF4-FFF2-40B4-BE49-F238E27FC236}">
                <a16:creationId xmlns:a16="http://schemas.microsoft.com/office/drawing/2014/main" id="{25C07E30-91C9-6240-A5AE-6AB662089BA0}"/>
              </a:ext>
            </a:extLst>
          </p:cNvPr>
          <p:cNvSpPr>
            <a:spLocks noGrp="1"/>
          </p:cNvSpPr>
          <p:nvPr>
            <p:ph type="subTitle" idx="1"/>
          </p:nvPr>
        </p:nvSpPr>
        <p:spPr>
          <a:xfrm>
            <a:off x="6043352" y="4069730"/>
            <a:ext cx="5652926" cy="814802"/>
          </a:xfrm>
        </p:spPr>
        <p:txBody>
          <a:bodyPr/>
          <a:lstStyle/>
          <a:p>
            <a:r>
              <a:rPr lang="en-US" dirty="0"/>
              <a:t>CanMEDS Professional</a:t>
            </a:r>
          </a:p>
        </p:txBody>
      </p:sp>
    </p:spTree>
    <p:extLst>
      <p:ext uri="{BB962C8B-B14F-4D97-AF65-F5344CB8AC3E}">
        <p14:creationId xmlns:p14="http://schemas.microsoft.com/office/powerpoint/2010/main" val="3215799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575A1-485D-47C0-94BB-E505C13BCE26}"/>
              </a:ext>
            </a:extLst>
          </p:cNvPr>
          <p:cNvSpPr>
            <a:spLocks noGrp="1"/>
          </p:cNvSpPr>
          <p:nvPr>
            <p:ph type="title"/>
          </p:nvPr>
        </p:nvSpPr>
        <p:spPr>
          <a:xfrm>
            <a:off x="838200" y="1231900"/>
            <a:ext cx="10515600" cy="1206500"/>
          </a:xfrm>
        </p:spPr>
        <p:txBody>
          <a:bodyPr/>
          <a:lstStyle/>
          <a:p>
            <a:r>
              <a:rPr lang="en-US" sz="3200" b="1" dirty="0"/>
              <a:t>Skills for residents to master in developing their identity as a physician in your specialty are:</a:t>
            </a:r>
            <a:endParaRPr lang="en-US" sz="3200" dirty="0"/>
          </a:p>
        </p:txBody>
      </p:sp>
      <p:sp>
        <p:nvSpPr>
          <p:cNvPr id="3" name="Content Placeholder 2">
            <a:extLst>
              <a:ext uri="{FF2B5EF4-FFF2-40B4-BE49-F238E27FC236}">
                <a16:creationId xmlns:a16="http://schemas.microsoft.com/office/drawing/2014/main" id="{5F421EC9-144A-4D1B-8F73-3D56C5BE909D}"/>
              </a:ext>
            </a:extLst>
          </p:cNvPr>
          <p:cNvSpPr>
            <a:spLocks noGrp="1"/>
          </p:cNvSpPr>
          <p:nvPr>
            <p:ph idx="1"/>
          </p:nvPr>
        </p:nvSpPr>
        <p:spPr>
          <a:xfrm>
            <a:off x="838200" y="2438401"/>
            <a:ext cx="10515600" cy="3738562"/>
          </a:xfrm>
        </p:spPr>
        <p:txBody>
          <a:bodyPr/>
          <a:lstStyle/>
          <a:p>
            <a:pPr marL="514350" indent="-514350">
              <a:buFont typeface="+mj-lt"/>
              <a:buAutoNum type="arabicPeriod"/>
            </a:pPr>
            <a:r>
              <a:rPr lang="en-US" dirty="0"/>
              <a:t>Learning the language</a:t>
            </a:r>
          </a:p>
          <a:p>
            <a:pPr marL="514350" indent="-514350">
              <a:buFont typeface="+mj-lt"/>
              <a:buAutoNum type="arabicPeriod"/>
            </a:pPr>
            <a:r>
              <a:rPr lang="en-US" dirty="0"/>
              <a:t>Learning to live with ambiguity</a:t>
            </a:r>
          </a:p>
          <a:p>
            <a:pPr marL="514350" indent="-514350">
              <a:buFont typeface="+mj-lt"/>
              <a:buAutoNum type="arabicPeriod"/>
            </a:pPr>
            <a:r>
              <a:rPr lang="en-US" dirty="0"/>
              <a:t>Learning to play the role</a:t>
            </a:r>
          </a:p>
          <a:p>
            <a:pPr marL="514350" indent="-514350">
              <a:buFont typeface="+mj-lt"/>
              <a:buAutoNum type="arabicPeriod"/>
            </a:pPr>
            <a:r>
              <a:rPr lang="en-US" dirty="0"/>
              <a:t>Learning the hierarchy and power relationships</a:t>
            </a:r>
          </a:p>
          <a:p>
            <a:endParaRPr lang="en-US" dirty="0"/>
          </a:p>
        </p:txBody>
      </p:sp>
      <p:sp>
        <p:nvSpPr>
          <p:cNvPr id="4" name="Footer Placeholder 3">
            <a:extLst>
              <a:ext uri="{FF2B5EF4-FFF2-40B4-BE49-F238E27FC236}">
                <a16:creationId xmlns:a16="http://schemas.microsoft.com/office/drawing/2014/main" id="{182B714F-1A21-428A-B358-5CCE8EDE1A1B}"/>
              </a:ext>
            </a:extLst>
          </p:cNvPr>
          <p:cNvSpPr>
            <a:spLocks noGrp="1"/>
          </p:cNvSpPr>
          <p:nvPr>
            <p:ph type="ftr" sz="quarter" idx="11"/>
          </p:nvPr>
        </p:nvSpPr>
        <p:spPr/>
        <p:txBody>
          <a:bodyPr/>
          <a:lstStyle/>
          <a:p>
            <a:r>
              <a:rPr lang="en-US"/>
              <a:t>T2 - Teaching the Professional Role</a:t>
            </a:r>
            <a:endParaRPr lang="en-US" dirty="0"/>
          </a:p>
        </p:txBody>
      </p:sp>
      <p:sp>
        <p:nvSpPr>
          <p:cNvPr id="5" name="Slide Number Placeholder 4">
            <a:extLst>
              <a:ext uri="{FF2B5EF4-FFF2-40B4-BE49-F238E27FC236}">
                <a16:creationId xmlns:a16="http://schemas.microsoft.com/office/drawing/2014/main" id="{B099C785-0057-4B79-A182-501E38B4D47F}"/>
              </a:ext>
            </a:extLst>
          </p:cNvPr>
          <p:cNvSpPr>
            <a:spLocks noGrp="1"/>
          </p:cNvSpPr>
          <p:nvPr>
            <p:ph type="sldNum" sz="quarter" idx="12"/>
          </p:nvPr>
        </p:nvSpPr>
        <p:spPr/>
        <p:txBody>
          <a:bodyPr/>
          <a:lstStyle/>
          <a:p>
            <a:fld id="{0F408A5D-059A-A247-8344-29C129C8EF29}" type="slidenum">
              <a:rPr lang="en-US" smtClean="0"/>
              <a:pPr/>
              <a:t>10</a:t>
            </a:fld>
            <a:endParaRPr lang="en-US" dirty="0"/>
          </a:p>
        </p:txBody>
      </p:sp>
    </p:spTree>
    <p:extLst>
      <p:ext uri="{BB962C8B-B14F-4D97-AF65-F5344CB8AC3E}">
        <p14:creationId xmlns:p14="http://schemas.microsoft.com/office/powerpoint/2010/main" val="4287188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B38DB-0D06-429B-9979-84EAA1997B77}"/>
              </a:ext>
            </a:extLst>
          </p:cNvPr>
          <p:cNvSpPr>
            <a:spLocks noGrp="1"/>
          </p:cNvSpPr>
          <p:nvPr>
            <p:ph type="title"/>
          </p:nvPr>
        </p:nvSpPr>
        <p:spPr/>
        <p:txBody>
          <a:bodyPr/>
          <a:lstStyle/>
          <a:p>
            <a:pPr algn="ctr"/>
            <a:r>
              <a:rPr lang="en-US" dirty="0"/>
              <a:t>Label the BEHAVIOUR</a:t>
            </a:r>
          </a:p>
        </p:txBody>
      </p:sp>
      <p:sp>
        <p:nvSpPr>
          <p:cNvPr id="3" name="Text Placeholder 2">
            <a:extLst>
              <a:ext uri="{FF2B5EF4-FFF2-40B4-BE49-F238E27FC236}">
                <a16:creationId xmlns:a16="http://schemas.microsoft.com/office/drawing/2014/main" id="{84941A22-1371-4C49-989D-597291FD6639}"/>
              </a:ext>
            </a:extLst>
          </p:cNvPr>
          <p:cNvSpPr>
            <a:spLocks noGrp="1"/>
          </p:cNvSpPr>
          <p:nvPr>
            <p:ph type="body" idx="1"/>
          </p:nvPr>
        </p:nvSpPr>
        <p:spPr/>
        <p:txBody>
          <a:bodyPr/>
          <a:lstStyle/>
          <a:p>
            <a:pPr algn="ctr"/>
            <a:r>
              <a:rPr lang="en-US" dirty="0"/>
              <a:t>Avoid judging the person</a:t>
            </a:r>
          </a:p>
        </p:txBody>
      </p:sp>
      <p:sp>
        <p:nvSpPr>
          <p:cNvPr id="4" name="Footer Placeholder 3">
            <a:extLst>
              <a:ext uri="{FF2B5EF4-FFF2-40B4-BE49-F238E27FC236}">
                <a16:creationId xmlns:a16="http://schemas.microsoft.com/office/drawing/2014/main" id="{77186DD6-A26A-4367-97BB-7EAB4283D4C6}"/>
              </a:ext>
            </a:extLst>
          </p:cNvPr>
          <p:cNvSpPr>
            <a:spLocks noGrp="1"/>
          </p:cNvSpPr>
          <p:nvPr>
            <p:ph type="ftr" sz="quarter" idx="11"/>
          </p:nvPr>
        </p:nvSpPr>
        <p:spPr/>
        <p:txBody>
          <a:bodyPr/>
          <a:lstStyle/>
          <a:p>
            <a:r>
              <a:rPr lang="en-US"/>
              <a:t>T2 - Teaching the Professional Role</a:t>
            </a:r>
            <a:endParaRPr lang="en-US" dirty="0"/>
          </a:p>
        </p:txBody>
      </p:sp>
      <p:sp>
        <p:nvSpPr>
          <p:cNvPr id="5" name="Slide Number Placeholder 4">
            <a:extLst>
              <a:ext uri="{FF2B5EF4-FFF2-40B4-BE49-F238E27FC236}">
                <a16:creationId xmlns:a16="http://schemas.microsoft.com/office/drawing/2014/main" id="{900FCACA-7233-4A29-B848-CE82C53C6C89}"/>
              </a:ext>
            </a:extLst>
          </p:cNvPr>
          <p:cNvSpPr>
            <a:spLocks noGrp="1"/>
          </p:cNvSpPr>
          <p:nvPr>
            <p:ph type="sldNum" sz="quarter" idx="12"/>
          </p:nvPr>
        </p:nvSpPr>
        <p:spPr/>
        <p:txBody>
          <a:bodyPr/>
          <a:lstStyle/>
          <a:p>
            <a:fld id="{0F408A5D-059A-A247-8344-29C129C8EF29}" type="slidenum">
              <a:rPr lang="en-US" smtClean="0"/>
              <a:pPr/>
              <a:t>11</a:t>
            </a:fld>
            <a:endParaRPr lang="en-US" dirty="0"/>
          </a:p>
        </p:txBody>
      </p:sp>
    </p:spTree>
    <p:extLst>
      <p:ext uri="{BB962C8B-B14F-4D97-AF65-F5344CB8AC3E}">
        <p14:creationId xmlns:p14="http://schemas.microsoft.com/office/powerpoint/2010/main" val="811432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7DD73-4C23-4334-A443-F7CB9391EEE7}"/>
              </a:ext>
            </a:extLst>
          </p:cNvPr>
          <p:cNvSpPr>
            <a:spLocks noGrp="1"/>
          </p:cNvSpPr>
          <p:nvPr>
            <p:ph type="title"/>
          </p:nvPr>
        </p:nvSpPr>
        <p:spPr/>
        <p:txBody>
          <a:bodyPr/>
          <a:lstStyle/>
          <a:p>
            <a:r>
              <a:rPr lang="en-US" dirty="0"/>
              <a:t>Positive Professional Characteristics</a:t>
            </a:r>
          </a:p>
        </p:txBody>
      </p:sp>
      <p:sp>
        <p:nvSpPr>
          <p:cNvPr id="3" name="Text Placeholder 2">
            <a:extLst>
              <a:ext uri="{FF2B5EF4-FFF2-40B4-BE49-F238E27FC236}">
                <a16:creationId xmlns:a16="http://schemas.microsoft.com/office/drawing/2014/main" id="{F64AA585-69A0-451A-9F3A-ECFABDF8A871}"/>
              </a:ext>
            </a:extLst>
          </p:cNvPr>
          <p:cNvSpPr>
            <a:spLocks noGrp="1"/>
          </p:cNvSpPr>
          <p:nvPr>
            <p:ph type="body" idx="1"/>
          </p:nvPr>
        </p:nvSpPr>
        <p:spPr>
          <a:xfrm>
            <a:off x="839788" y="1681163"/>
            <a:ext cx="5157787" cy="823912"/>
          </a:xfrm>
        </p:spPr>
        <p:txBody>
          <a:bodyPr/>
          <a:lstStyle/>
          <a:p>
            <a:r>
              <a:rPr lang="en-US" dirty="0"/>
              <a:t>A. Clinical competency</a:t>
            </a:r>
          </a:p>
        </p:txBody>
      </p:sp>
      <p:sp>
        <p:nvSpPr>
          <p:cNvPr id="4" name="Content Placeholder 3">
            <a:extLst>
              <a:ext uri="{FF2B5EF4-FFF2-40B4-BE49-F238E27FC236}">
                <a16:creationId xmlns:a16="http://schemas.microsoft.com/office/drawing/2014/main" id="{DB4BBF0D-0377-4E16-B61E-CBB7B4B98C78}"/>
              </a:ext>
            </a:extLst>
          </p:cNvPr>
          <p:cNvSpPr>
            <a:spLocks noGrp="1"/>
          </p:cNvSpPr>
          <p:nvPr>
            <p:ph sz="half" idx="2"/>
          </p:nvPr>
        </p:nvSpPr>
        <p:spPr>
          <a:xfrm>
            <a:off x="839788" y="2505075"/>
            <a:ext cx="5157787" cy="3684588"/>
          </a:xfrm>
        </p:spPr>
        <p:txBody>
          <a:bodyPr/>
          <a:lstStyle/>
          <a:p>
            <a:pPr marL="514350" indent="-514350">
              <a:spcBef>
                <a:spcPts val="0"/>
              </a:spcBef>
              <a:spcAft>
                <a:spcPts val="600"/>
              </a:spcAft>
              <a:buFont typeface="+mj-lt"/>
              <a:buAutoNum type="arabicPeriod"/>
            </a:pPr>
            <a:r>
              <a:rPr lang="en-US" dirty="0"/>
              <a:t>Excellent knowledge and skill</a:t>
            </a:r>
          </a:p>
          <a:p>
            <a:pPr marL="514350" indent="-514350">
              <a:spcBef>
                <a:spcPts val="0"/>
              </a:spcBef>
              <a:spcAft>
                <a:spcPts val="600"/>
              </a:spcAft>
              <a:buFont typeface="+mj-lt"/>
              <a:buAutoNum type="arabicPeriod"/>
            </a:pPr>
            <a:r>
              <a:rPr lang="en-US" dirty="0"/>
              <a:t>Effective communication</a:t>
            </a:r>
          </a:p>
          <a:p>
            <a:pPr marL="514350" indent="-514350">
              <a:spcBef>
                <a:spcPts val="0"/>
              </a:spcBef>
              <a:spcAft>
                <a:spcPts val="600"/>
              </a:spcAft>
              <a:buFont typeface="+mj-lt"/>
              <a:buAutoNum type="arabicPeriod"/>
            </a:pPr>
            <a:r>
              <a:rPr lang="en-US" dirty="0"/>
              <a:t>Sound clinical reasoning</a:t>
            </a:r>
          </a:p>
          <a:p>
            <a:pPr marL="0" indent="0">
              <a:buNone/>
            </a:pPr>
            <a:endParaRPr lang="en-US" dirty="0"/>
          </a:p>
        </p:txBody>
      </p:sp>
      <p:sp>
        <p:nvSpPr>
          <p:cNvPr id="5" name="Text Placeholder 4">
            <a:extLst>
              <a:ext uri="{FF2B5EF4-FFF2-40B4-BE49-F238E27FC236}">
                <a16:creationId xmlns:a16="http://schemas.microsoft.com/office/drawing/2014/main" id="{B2484400-F2EE-48C8-BEB5-403CA61D9ED6}"/>
              </a:ext>
            </a:extLst>
          </p:cNvPr>
          <p:cNvSpPr>
            <a:spLocks noGrp="1"/>
          </p:cNvSpPr>
          <p:nvPr>
            <p:ph type="body" sz="quarter" idx="3"/>
          </p:nvPr>
        </p:nvSpPr>
        <p:spPr>
          <a:xfrm>
            <a:off x="6172200" y="1681163"/>
            <a:ext cx="5183188" cy="823912"/>
          </a:xfrm>
        </p:spPr>
        <p:txBody>
          <a:bodyPr/>
          <a:lstStyle/>
          <a:p>
            <a:r>
              <a:rPr lang="en-US" dirty="0"/>
              <a:t>B. Personal qualities</a:t>
            </a:r>
          </a:p>
        </p:txBody>
      </p:sp>
      <p:sp>
        <p:nvSpPr>
          <p:cNvPr id="6" name="Content Placeholder 5">
            <a:extLst>
              <a:ext uri="{FF2B5EF4-FFF2-40B4-BE49-F238E27FC236}">
                <a16:creationId xmlns:a16="http://schemas.microsoft.com/office/drawing/2014/main" id="{E9B659DE-EB63-44F6-B61E-4B4FDD6E6984}"/>
              </a:ext>
            </a:extLst>
          </p:cNvPr>
          <p:cNvSpPr>
            <a:spLocks noGrp="1"/>
          </p:cNvSpPr>
          <p:nvPr>
            <p:ph sz="quarter" idx="4"/>
          </p:nvPr>
        </p:nvSpPr>
        <p:spPr>
          <a:xfrm>
            <a:off x="6172200" y="2505075"/>
            <a:ext cx="5183188" cy="3684588"/>
          </a:xfrm>
        </p:spPr>
        <p:txBody>
          <a:bodyPr/>
          <a:lstStyle/>
          <a:p>
            <a:pPr marL="514350" indent="-514350">
              <a:spcBef>
                <a:spcPts val="0"/>
              </a:spcBef>
              <a:spcAft>
                <a:spcPts val="600"/>
              </a:spcAft>
              <a:buFont typeface="+mj-lt"/>
              <a:buAutoNum type="arabicPeriod" startAt="4"/>
            </a:pPr>
            <a:r>
              <a:rPr lang="en-US" dirty="0"/>
              <a:t>Compassionate and caring</a:t>
            </a:r>
          </a:p>
          <a:p>
            <a:pPr marL="514350" indent="-514350">
              <a:spcBef>
                <a:spcPts val="0"/>
              </a:spcBef>
              <a:spcAft>
                <a:spcPts val="600"/>
              </a:spcAft>
              <a:buFont typeface="+mj-lt"/>
              <a:buAutoNum type="arabicPeriod" startAt="4"/>
            </a:pPr>
            <a:r>
              <a:rPr lang="en-US" dirty="0"/>
              <a:t>Honesty and integrity</a:t>
            </a:r>
          </a:p>
          <a:p>
            <a:pPr marL="514350" indent="-514350">
              <a:spcBef>
                <a:spcPts val="0"/>
              </a:spcBef>
              <a:spcAft>
                <a:spcPts val="600"/>
              </a:spcAft>
              <a:buFont typeface="+mj-lt"/>
              <a:buAutoNum type="arabicPeriod" startAt="4"/>
            </a:pPr>
            <a:r>
              <a:rPr lang="en-US" dirty="0"/>
              <a:t>Enthusiastic for the practice of medicine</a:t>
            </a:r>
          </a:p>
          <a:p>
            <a:pPr marL="514350" indent="-514350">
              <a:spcBef>
                <a:spcPts val="0"/>
              </a:spcBef>
              <a:spcAft>
                <a:spcPts val="600"/>
              </a:spcAft>
              <a:buFont typeface="+mj-lt"/>
              <a:buAutoNum type="arabicPeriod" startAt="4"/>
            </a:pPr>
            <a:r>
              <a:rPr lang="en-US" dirty="0"/>
              <a:t>Effective interpersonal skills</a:t>
            </a:r>
          </a:p>
          <a:p>
            <a:pPr marL="514350" indent="-514350">
              <a:spcBef>
                <a:spcPts val="0"/>
              </a:spcBef>
              <a:spcAft>
                <a:spcPts val="600"/>
              </a:spcAft>
              <a:buFont typeface="+mj-lt"/>
              <a:buAutoNum type="arabicPeriod" startAt="4"/>
            </a:pPr>
            <a:r>
              <a:rPr lang="en-US" dirty="0"/>
              <a:t>Commitment to excellence</a:t>
            </a:r>
          </a:p>
          <a:p>
            <a:pPr marL="514350" indent="-514350">
              <a:spcBef>
                <a:spcPts val="0"/>
              </a:spcBef>
              <a:spcAft>
                <a:spcPts val="600"/>
              </a:spcAft>
              <a:buFont typeface="+mj-lt"/>
              <a:buAutoNum type="arabicPeriod" startAt="4"/>
            </a:pPr>
            <a:r>
              <a:rPr lang="en-US" dirty="0"/>
              <a:t>Collegial</a:t>
            </a:r>
          </a:p>
          <a:p>
            <a:pPr marL="514350" indent="-514350">
              <a:spcBef>
                <a:spcPts val="0"/>
              </a:spcBef>
              <a:spcAft>
                <a:spcPts val="600"/>
              </a:spcAft>
              <a:buFont typeface="+mj-lt"/>
              <a:buAutoNum type="arabicPeriod" startAt="4"/>
            </a:pPr>
            <a:r>
              <a:rPr lang="en-US" dirty="0"/>
              <a:t>Demonstrates </a:t>
            </a:r>
            <a:r>
              <a:rPr lang="en-US" dirty="0" err="1"/>
              <a:t>humour</a:t>
            </a:r>
            <a:endParaRPr lang="en-US" dirty="0"/>
          </a:p>
          <a:p>
            <a:endParaRPr lang="en-US" dirty="0"/>
          </a:p>
        </p:txBody>
      </p:sp>
      <p:sp>
        <p:nvSpPr>
          <p:cNvPr id="7" name="Footer Placeholder 6">
            <a:extLst>
              <a:ext uri="{FF2B5EF4-FFF2-40B4-BE49-F238E27FC236}">
                <a16:creationId xmlns:a16="http://schemas.microsoft.com/office/drawing/2014/main" id="{23F796C1-FD11-4672-9FAF-7E05E9D065A3}"/>
              </a:ext>
            </a:extLst>
          </p:cNvPr>
          <p:cNvSpPr>
            <a:spLocks noGrp="1"/>
          </p:cNvSpPr>
          <p:nvPr>
            <p:ph type="ftr" sz="quarter" idx="11"/>
          </p:nvPr>
        </p:nvSpPr>
        <p:spPr/>
        <p:txBody>
          <a:bodyPr/>
          <a:lstStyle/>
          <a:p>
            <a:r>
              <a:rPr lang="en-US"/>
              <a:t>T2 - Teaching the Professional Role</a:t>
            </a:r>
            <a:endParaRPr lang="en-US" dirty="0"/>
          </a:p>
        </p:txBody>
      </p:sp>
      <p:sp>
        <p:nvSpPr>
          <p:cNvPr id="8" name="Slide Number Placeholder 7">
            <a:extLst>
              <a:ext uri="{FF2B5EF4-FFF2-40B4-BE49-F238E27FC236}">
                <a16:creationId xmlns:a16="http://schemas.microsoft.com/office/drawing/2014/main" id="{2AFC94E5-2591-4E85-B32D-D4966161FF43}"/>
              </a:ext>
            </a:extLst>
          </p:cNvPr>
          <p:cNvSpPr>
            <a:spLocks noGrp="1"/>
          </p:cNvSpPr>
          <p:nvPr>
            <p:ph type="sldNum" sz="quarter" idx="12"/>
          </p:nvPr>
        </p:nvSpPr>
        <p:spPr/>
        <p:txBody>
          <a:bodyPr/>
          <a:lstStyle/>
          <a:p>
            <a:fld id="{0F408A5D-059A-A247-8344-29C129C8EF29}" type="slidenum">
              <a:rPr lang="en-US" smtClean="0"/>
              <a:pPr/>
              <a:t>12</a:t>
            </a:fld>
            <a:endParaRPr lang="en-US" dirty="0"/>
          </a:p>
        </p:txBody>
      </p:sp>
    </p:spTree>
    <p:extLst>
      <p:ext uri="{BB962C8B-B14F-4D97-AF65-F5344CB8AC3E}">
        <p14:creationId xmlns:p14="http://schemas.microsoft.com/office/powerpoint/2010/main" val="2956938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D12C7-B755-4DAA-B11B-EB02CECA0F33}"/>
              </a:ext>
            </a:extLst>
          </p:cNvPr>
          <p:cNvSpPr>
            <a:spLocks noGrp="1"/>
          </p:cNvSpPr>
          <p:nvPr>
            <p:ph type="title"/>
          </p:nvPr>
        </p:nvSpPr>
        <p:spPr/>
        <p:txBody>
          <a:bodyPr/>
          <a:lstStyle/>
          <a:p>
            <a:r>
              <a:rPr lang="en-US" dirty="0"/>
              <a:t>Negative Professional Characteristics</a:t>
            </a:r>
          </a:p>
        </p:txBody>
      </p:sp>
      <p:sp>
        <p:nvSpPr>
          <p:cNvPr id="3" name="Text Placeholder 2">
            <a:extLst>
              <a:ext uri="{FF2B5EF4-FFF2-40B4-BE49-F238E27FC236}">
                <a16:creationId xmlns:a16="http://schemas.microsoft.com/office/drawing/2014/main" id="{3EF538A1-B4CF-4A84-8BC2-C072364096A1}"/>
              </a:ext>
            </a:extLst>
          </p:cNvPr>
          <p:cNvSpPr>
            <a:spLocks noGrp="1"/>
          </p:cNvSpPr>
          <p:nvPr>
            <p:ph type="body" idx="1"/>
          </p:nvPr>
        </p:nvSpPr>
        <p:spPr/>
        <p:txBody>
          <a:bodyPr/>
          <a:lstStyle/>
          <a:p>
            <a:r>
              <a:rPr lang="en-US" dirty="0"/>
              <a:t>A. Clinical competency</a:t>
            </a:r>
          </a:p>
        </p:txBody>
      </p:sp>
      <p:sp>
        <p:nvSpPr>
          <p:cNvPr id="4" name="Content Placeholder 3">
            <a:extLst>
              <a:ext uri="{FF2B5EF4-FFF2-40B4-BE49-F238E27FC236}">
                <a16:creationId xmlns:a16="http://schemas.microsoft.com/office/drawing/2014/main" id="{D294248B-54C6-4808-A933-E6CC667991A4}"/>
              </a:ext>
            </a:extLst>
          </p:cNvPr>
          <p:cNvSpPr>
            <a:spLocks noGrp="1"/>
          </p:cNvSpPr>
          <p:nvPr>
            <p:ph sz="half" idx="2"/>
          </p:nvPr>
        </p:nvSpPr>
        <p:spPr/>
        <p:txBody>
          <a:bodyPr/>
          <a:lstStyle/>
          <a:p>
            <a:pPr marL="514350" indent="-514350">
              <a:spcBef>
                <a:spcPts val="0"/>
              </a:spcBef>
              <a:spcAft>
                <a:spcPts val="600"/>
              </a:spcAft>
              <a:buFont typeface="+mj-lt"/>
              <a:buAutoNum type="arabicPeriod"/>
            </a:pPr>
            <a:r>
              <a:rPr lang="en-US" sz="2400" dirty="0"/>
              <a:t>Deficient knowledge and skill</a:t>
            </a:r>
          </a:p>
          <a:p>
            <a:pPr marL="514350" indent="-514350">
              <a:spcBef>
                <a:spcPts val="0"/>
              </a:spcBef>
              <a:spcAft>
                <a:spcPts val="600"/>
              </a:spcAft>
              <a:buFont typeface="+mj-lt"/>
              <a:buAutoNum type="arabicPeriod"/>
            </a:pPr>
            <a:r>
              <a:rPr lang="en-US" sz="2400" dirty="0"/>
              <a:t>Ineffective communication</a:t>
            </a:r>
          </a:p>
          <a:p>
            <a:pPr marL="514350" indent="-514350">
              <a:spcBef>
                <a:spcPts val="0"/>
              </a:spcBef>
              <a:spcAft>
                <a:spcPts val="600"/>
              </a:spcAft>
              <a:buFont typeface="+mj-lt"/>
              <a:buAutoNum type="arabicPeriod"/>
            </a:pPr>
            <a:r>
              <a:rPr lang="en-US" sz="2400" dirty="0"/>
              <a:t>Poor clinical reasoning</a:t>
            </a:r>
          </a:p>
          <a:p>
            <a:pPr marL="0" indent="0">
              <a:buNone/>
            </a:pPr>
            <a:endParaRPr lang="en-US" dirty="0"/>
          </a:p>
        </p:txBody>
      </p:sp>
      <p:sp>
        <p:nvSpPr>
          <p:cNvPr id="5" name="Text Placeholder 4">
            <a:extLst>
              <a:ext uri="{FF2B5EF4-FFF2-40B4-BE49-F238E27FC236}">
                <a16:creationId xmlns:a16="http://schemas.microsoft.com/office/drawing/2014/main" id="{C7F22901-F692-4750-8516-FFD70B41128B}"/>
              </a:ext>
            </a:extLst>
          </p:cNvPr>
          <p:cNvSpPr>
            <a:spLocks noGrp="1"/>
          </p:cNvSpPr>
          <p:nvPr>
            <p:ph type="body" sz="quarter" idx="3"/>
          </p:nvPr>
        </p:nvSpPr>
        <p:spPr/>
        <p:txBody>
          <a:bodyPr/>
          <a:lstStyle/>
          <a:p>
            <a:r>
              <a:rPr lang="en-US" dirty="0"/>
              <a:t>B. Personal qualities</a:t>
            </a:r>
          </a:p>
        </p:txBody>
      </p:sp>
      <p:sp>
        <p:nvSpPr>
          <p:cNvPr id="6" name="Content Placeholder 5">
            <a:extLst>
              <a:ext uri="{FF2B5EF4-FFF2-40B4-BE49-F238E27FC236}">
                <a16:creationId xmlns:a16="http://schemas.microsoft.com/office/drawing/2014/main" id="{563AEBC6-7C2D-4E24-9FC0-4F9D9BE52839}"/>
              </a:ext>
            </a:extLst>
          </p:cNvPr>
          <p:cNvSpPr>
            <a:spLocks noGrp="1"/>
          </p:cNvSpPr>
          <p:nvPr>
            <p:ph sz="quarter" idx="4"/>
          </p:nvPr>
        </p:nvSpPr>
        <p:spPr/>
        <p:txBody>
          <a:bodyPr/>
          <a:lstStyle/>
          <a:p>
            <a:pPr marL="514350" indent="-514350">
              <a:spcBef>
                <a:spcPts val="0"/>
              </a:spcBef>
              <a:spcAft>
                <a:spcPts val="600"/>
              </a:spcAft>
              <a:buFont typeface="+mj-lt"/>
              <a:buAutoNum type="arabicPeriod" startAt="4"/>
            </a:pPr>
            <a:r>
              <a:rPr lang="en-US" sz="2400" dirty="0"/>
              <a:t>Insensitive to patients’ suffering</a:t>
            </a:r>
          </a:p>
          <a:p>
            <a:pPr marL="514350" indent="-514350">
              <a:spcBef>
                <a:spcPts val="0"/>
              </a:spcBef>
              <a:spcAft>
                <a:spcPts val="600"/>
              </a:spcAft>
              <a:buFont typeface="+mj-lt"/>
              <a:buAutoNum type="arabicPeriod" startAt="4"/>
            </a:pPr>
            <a:r>
              <a:rPr lang="en-US" sz="2400" dirty="0"/>
              <a:t>Lapses in honesty and integrity</a:t>
            </a:r>
          </a:p>
          <a:p>
            <a:pPr marL="514350" indent="-514350">
              <a:spcBef>
                <a:spcPts val="0"/>
              </a:spcBef>
              <a:spcAft>
                <a:spcPts val="600"/>
              </a:spcAft>
              <a:buFont typeface="+mj-lt"/>
              <a:buAutoNum type="arabicPeriod" startAt="4"/>
            </a:pPr>
            <a:r>
              <a:rPr lang="en-US" sz="2400" dirty="0"/>
              <a:t>Dissatisfaction with the practice of medicine</a:t>
            </a:r>
          </a:p>
          <a:p>
            <a:pPr marL="514350" indent="-514350">
              <a:spcBef>
                <a:spcPts val="0"/>
              </a:spcBef>
              <a:spcAft>
                <a:spcPts val="600"/>
              </a:spcAft>
              <a:buFont typeface="+mj-lt"/>
              <a:buAutoNum type="arabicPeriod" startAt="4"/>
            </a:pPr>
            <a:r>
              <a:rPr lang="en-US" sz="2400" dirty="0"/>
              <a:t>Ineffective interpersonal skills</a:t>
            </a:r>
          </a:p>
          <a:p>
            <a:pPr marL="514350" indent="-514350">
              <a:spcBef>
                <a:spcPts val="0"/>
              </a:spcBef>
              <a:spcAft>
                <a:spcPts val="600"/>
              </a:spcAft>
              <a:buFont typeface="+mj-lt"/>
              <a:buAutoNum type="arabicPeriod" startAt="4"/>
            </a:pPr>
            <a:r>
              <a:rPr lang="en-US" sz="2400" dirty="0"/>
              <a:t>Acceptance of mediocre results</a:t>
            </a:r>
          </a:p>
          <a:p>
            <a:pPr marL="514350" indent="-514350">
              <a:spcBef>
                <a:spcPts val="0"/>
              </a:spcBef>
              <a:spcAft>
                <a:spcPts val="600"/>
              </a:spcAft>
              <a:buFont typeface="+mj-lt"/>
              <a:buAutoNum type="arabicPeriod" startAt="4"/>
            </a:pPr>
            <a:r>
              <a:rPr lang="en-US" sz="2400" dirty="0"/>
              <a:t>Lack of collegiality</a:t>
            </a:r>
          </a:p>
          <a:p>
            <a:pPr marL="514350" indent="-514350">
              <a:spcBef>
                <a:spcPts val="0"/>
              </a:spcBef>
              <a:spcAft>
                <a:spcPts val="600"/>
              </a:spcAft>
              <a:buFont typeface="+mj-lt"/>
              <a:buAutoNum type="arabicPeriod" startAt="4"/>
            </a:pPr>
            <a:r>
              <a:rPr lang="en-US" sz="2400" dirty="0" err="1"/>
              <a:t>Humourless</a:t>
            </a:r>
            <a:r>
              <a:rPr lang="en-US" sz="2400" dirty="0"/>
              <a:t> approach</a:t>
            </a:r>
          </a:p>
          <a:p>
            <a:pPr marL="0" indent="0">
              <a:buNone/>
            </a:pPr>
            <a:endParaRPr lang="en-US" dirty="0"/>
          </a:p>
        </p:txBody>
      </p:sp>
      <p:sp>
        <p:nvSpPr>
          <p:cNvPr id="7" name="Footer Placeholder 6">
            <a:extLst>
              <a:ext uri="{FF2B5EF4-FFF2-40B4-BE49-F238E27FC236}">
                <a16:creationId xmlns:a16="http://schemas.microsoft.com/office/drawing/2014/main" id="{8E016CC3-BE8C-4856-B57C-F660CEE41EEF}"/>
              </a:ext>
            </a:extLst>
          </p:cNvPr>
          <p:cNvSpPr>
            <a:spLocks noGrp="1"/>
          </p:cNvSpPr>
          <p:nvPr>
            <p:ph type="ftr" sz="quarter" idx="11"/>
          </p:nvPr>
        </p:nvSpPr>
        <p:spPr/>
        <p:txBody>
          <a:bodyPr/>
          <a:lstStyle/>
          <a:p>
            <a:r>
              <a:rPr lang="en-US"/>
              <a:t>T2 - Teaching the Professional Role</a:t>
            </a:r>
            <a:endParaRPr lang="en-US" dirty="0"/>
          </a:p>
        </p:txBody>
      </p:sp>
      <p:sp>
        <p:nvSpPr>
          <p:cNvPr id="8" name="Slide Number Placeholder 7">
            <a:extLst>
              <a:ext uri="{FF2B5EF4-FFF2-40B4-BE49-F238E27FC236}">
                <a16:creationId xmlns:a16="http://schemas.microsoft.com/office/drawing/2014/main" id="{952A78E8-5BC2-4DBD-9D8B-2049C37C40BA}"/>
              </a:ext>
            </a:extLst>
          </p:cNvPr>
          <p:cNvSpPr>
            <a:spLocks noGrp="1"/>
          </p:cNvSpPr>
          <p:nvPr>
            <p:ph type="sldNum" sz="quarter" idx="12"/>
          </p:nvPr>
        </p:nvSpPr>
        <p:spPr/>
        <p:txBody>
          <a:bodyPr/>
          <a:lstStyle/>
          <a:p>
            <a:fld id="{0F408A5D-059A-A247-8344-29C129C8EF29}" type="slidenum">
              <a:rPr lang="en-US" smtClean="0"/>
              <a:pPr/>
              <a:t>13</a:t>
            </a:fld>
            <a:endParaRPr lang="en-US" dirty="0"/>
          </a:p>
        </p:txBody>
      </p:sp>
    </p:spTree>
    <p:extLst>
      <p:ext uri="{BB962C8B-B14F-4D97-AF65-F5344CB8AC3E}">
        <p14:creationId xmlns:p14="http://schemas.microsoft.com/office/powerpoint/2010/main" val="40040474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61C39-C2C1-4845-B3CD-109A2ECA19B9}"/>
              </a:ext>
            </a:extLst>
          </p:cNvPr>
          <p:cNvSpPr>
            <a:spLocks noGrp="1"/>
          </p:cNvSpPr>
          <p:nvPr>
            <p:ph type="title"/>
          </p:nvPr>
        </p:nvSpPr>
        <p:spPr>
          <a:xfrm>
            <a:off x="838200" y="2103437"/>
            <a:ext cx="10515600" cy="1325563"/>
          </a:xfrm>
        </p:spPr>
        <p:txBody>
          <a:bodyPr/>
          <a:lstStyle/>
          <a:p>
            <a:pPr algn="ctr"/>
            <a:r>
              <a:rPr lang="en-US" dirty="0"/>
              <a:t>Worksheet T3</a:t>
            </a:r>
          </a:p>
        </p:txBody>
      </p:sp>
      <p:sp>
        <p:nvSpPr>
          <p:cNvPr id="3" name="Content Placeholder 2">
            <a:extLst>
              <a:ext uri="{FF2B5EF4-FFF2-40B4-BE49-F238E27FC236}">
                <a16:creationId xmlns:a16="http://schemas.microsoft.com/office/drawing/2014/main" id="{EB36C74D-9808-4A31-A8DC-67608DC6DCB8}"/>
              </a:ext>
            </a:extLst>
          </p:cNvPr>
          <p:cNvSpPr>
            <a:spLocks noGrp="1"/>
          </p:cNvSpPr>
          <p:nvPr>
            <p:ph idx="1"/>
          </p:nvPr>
        </p:nvSpPr>
        <p:spPr>
          <a:xfrm>
            <a:off x="838200" y="3429000"/>
            <a:ext cx="10515600" cy="603250"/>
          </a:xfrm>
        </p:spPr>
        <p:txBody>
          <a:bodyPr/>
          <a:lstStyle/>
          <a:p>
            <a:pPr marL="0" indent="0" algn="ctr">
              <a:buNone/>
            </a:pPr>
            <a:r>
              <a:rPr lang="en-US" dirty="0"/>
              <a:t>Professionalism Scenarios and Case Discussion</a:t>
            </a:r>
          </a:p>
          <a:p>
            <a:pPr marL="0" indent="0">
              <a:buNone/>
            </a:pPr>
            <a:endParaRPr lang="en-US" dirty="0"/>
          </a:p>
        </p:txBody>
      </p:sp>
      <p:sp>
        <p:nvSpPr>
          <p:cNvPr id="4" name="Footer Placeholder 3">
            <a:extLst>
              <a:ext uri="{FF2B5EF4-FFF2-40B4-BE49-F238E27FC236}">
                <a16:creationId xmlns:a16="http://schemas.microsoft.com/office/drawing/2014/main" id="{77880963-C355-4B77-B689-85EA94C8D57C}"/>
              </a:ext>
            </a:extLst>
          </p:cNvPr>
          <p:cNvSpPr>
            <a:spLocks noGrp="1"/>
          </p:cNvSpPr>
          <p:nvPr>
            <p:ph type="ftr" sz="quarter" idx="11"/>
          </p:nvPr>
        </p:nvSpPr>
        <p:spPr/>
        <p:txBody>
          <a:bodyPr/>
          <a:lstStyle/>
          <a:p>
            <a:r>
              <a:rPr lang="en-US"/>
              <a:t>T2 - Teaching the Professional Role</a:t>
            </a:r>
            <a:endParaRPr lang="en-US" dirty="0"/>
          </a:p>
        </p:txBody>
      </p:sp>
      <p:sp>
        <p:nvSpPr>
          <p:cNvPr id="5" name="Slide Number Placeholder 4">
            <a:extLst>
              <a:ext uri="{FF2B5EF4-FFF2-40B4-BE49-F238E27FC236}">
                <a16:creationId xmlns:a16="http://schemas.microsoft.com/office/drawing/2014/main" id="{32550275-EA2F-4746-B279-0FE187304A14}"/>
              </a:ext>
            </a:extLst>
          </p:cNvPr>
          <p:cNvSpPr>
            <a:spLocks noGrp="1"/>
          </p:cNvSpPr>
          <p:nvPr>
            <p:ph type="sldNum" sz="quarter" idx="12"/>
          </p:nvPr>
        </p:nvSpPr>
        <p:spPr/>
        <p:txBody>
          <a:bodyPr/>
          <a:lstStyle/>
          <a:p>
            <a:fld id="{0F408A5D-059A-A247-8344-29C129C8EF29}" type="slidenum">
              <a:rPr lang="en-US" smtClean="0"/>
              <a:pPr/>
              <a:t>14</a:t>
            </a:fld>
            <a:endParaRPr lang="en-US" dirty="0"/>
          </a:p>
        </p:txBody>
      </p:sp>
    </p:spTree>
    <p:extLst>
      <p:ext uri="{BB962C8B-B14F-4D97-AF65-F5344CB8AC3E}">
        <p14:creationId xmlns:p14="http://schemas.microsoft.com/office/powerpoint/2010/main" val="3845765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07489-0328-47C6-98B8-69EDC843C61E}"/>
              </a:ext>
            </a:extLst>
          </p:cNvPr>
          <p:cNvSpPr>
            <a:spLocks noGrp="1"/>
          </p:cNvSpPr>
          <p:nvPr>
            <p:ph type="title"/>
          </p:nvPr>
        </p:nvSpPr>
        <p:spPr/>
        <p:txBody>
          <a:bodyPr/>
          <a:lstStyle/>
          <a:p>
            <a:r>
              <a:rPr lang="en-US" dirty="0"/>
              <a:t>Use role modelling to improve professional </a:t>
            </a:r>
            <a:r>
              <a:rPr lang="en-US" dirty="0" err="1"/>
              <a:t>behaviour</a:t>
            </a:r>
            <a:endParaRPr lang="en-US" dirty="0"/>
          </a:p>
        </p:txBody>
      </p:sp>
      <p:sp>
        <p:nvSpPr>
          <p:cNvPr id="3" name="Content Placeholder 2">
            <a:extLst>
              <a:ext uri="{FF2B5EF4-FFF2-40B4-BE49-F238E27FC236}">
                <a16:creationId xmlns:a16="http://schemas.microsoft.com/office/drawing/2014/main" id="{EF621B00-0793-4093-9C1F-3A4782AC3A4C}"/>
              </a:ext>
            </a:extLst>
          </p:cNvPr>
          <p:cNvSpPr>
            <a:spLocks noGrp="1"/>
          </p:cNvSpPr>
          <p:nvPr>
            <p:ph idx="1"/>
          </p:nvPr>
        </p:nvSpPr>
        <p:spPr/>
        <p:txBody>
          <a:bodyPr/>
          <a:lstStyle/>
          <a:p>
            <a:pPr marL="514350" indent="-514350">
              <a:buFont typeface="+mj-lt"/>
              <a:buAutoNum type="arabicPeriod"/>
            </a:pPr>
            <a:r>
              <a:rPr lang="en-US" dirty="0"/>
              <a:t>Active observation of role model</a:t>
            </a:r>
          </a:p>
          <a:p>
            <a:pPr marL="514350" indent="-514350">
              <a:buFont typeface="+mj-lt"/>
              <a:buAutoNum type="arabicPeriod"/>
            </a:pPr>
            <a:r>
              <a:rPr lang="en-US" dirty="0"/>
              <a:t>Making the unconscious conscious</a:t>
            </a:r>
          </a:p>
          <a:p>
            <a:pPr marL="514350" indent="-514350">
              <a:buFont typeface="+mj-lt"/>
              <a:buAutoNum type="arabicPeriod"/>
            </a:pPr>
            <a:r>
              <a:rPr lang="en-US" dirty="0"/>
              <a:t>Reflection and abstraction</a:t>
            </a:r>
          </a:p>
          <a:p>
            <a:pPr marL="514350" indent="-514350">
              <a:buFont typeface="+mj-lt"/>
              <a:buAutoNum type="arabicPeriod"/>
            </a:pPr>
            <a:r>
              <a:rPr lang="en-US" dirty="0"/>
              <a:t>Translating insights into principles and action</a:t>
            </a:r>
          </a:p>
          <a:p>
            <a:pPr marL="514350" indent="-514350">
              <a:buFont typeface="+mj-lt"/>
              <a:buAutoNum type="arabicPeriod"/>
            </a:pPr>
            <a:r>
              <a:rPr lang="en-US" dirty="0"/>
              <a:t>Generalization and </a:t>
            </a:r>
            <a:r>
              <a:rPr lang="en-US" dirty="0" err="1"/>
              <a:t>behaviour</a:t>
            </a:r>
            <a:r>
              <a:rPr lang="en-US" dirty="0"/>
              <a:t> change</a:t>
            </a:r>
          </a:p>
          <a:p>
            <a:endParaRPr lang="en-US" dirty="0"/>
          </a:p>
        </p:txBody>
      </p:sp>
      <p:sp>
        <p:nvSpPr>
          <p:cNvPr id="4" name="Footer Placeholder 3">
            <a:extLst>
              <a:ext uri="{FF2B5EF4-FFF2-40B4-BE49-F238E27FC236}">
                <a16:creationId xmlns:a16="http://schemas.microsoft.com/office/drawing/2014/main" id="{3636CF8C-D870-4ACF-B51B-C1F5576D3068}"/>
              </a:ext>
            </a:extLst>
          </p:cNvPr>
          <p:cNvSpPr>
            <a:spLocks noGrp="1"/>
          </p:cNvSpPr>
          <p:nvPr>
            <p:ph type="ftr" sz="quarter" idx="11"/>
          </p:nvPr>
        </p:nvSpPr>
        <p:spPr/>
        <p:txBody>
          <a:bodyPr/>
          <a:lstStyle/>
          <a:p>
            <a:r>
              <a:rPr lang="en-US"/>
              <a:t>T2 - Teaching the Professional Role</a:t>
            </a:r>
            <a:endParaRPr lang="en-US" dirty="0"/>
          </a:p>
        </p:txBody>
      </p:sp>
      <p:sp>
        <p:nvSpPr>
          <p:cNvPr id="5" name="Slide Number Placeholder 4">
            <a:extLst>
              <a:ext uri="{FF2B5EF4-FFF2-40B4-BE49-F238E27FC236}">
                <a16:creationId xmlns:a16="http://schemas.microsoft.com/office/drawing/2014/main" id="{BF3F5804-5390-4F37-9786-AF2731D58602}"/>
              </a:ext>
            </a:extLst>
          </p:cNvPr>
          <p:cNvSpPr>
            <a:spLocks noGrp="1"/>
          </p:cNvSpPr>
          <p:nvPr>
            <p:ph type="sldNum" sz="quarter" idx="12"/>
          </p:nvPr>
        </p:nvSpPr>
        <p:spPr/>
        <p:txBody>
          <a:bodyPr/>
          <a:lstStyle/>
          <a:p>
            <a:fld id="{0F408A5D-059A-A247-8344-29C129C8EF29}" type="slidenum">
              <a:rPr lang="en-US" smtClean="0"/>
              <a:pPr/>
              <a:t>15</a:t>
            </a:fld>
            <a:endParaRPr lang="en-US" dirty="0"/>
          </a:p>
        </p:txBody>
      </p:sp>
    </p:spTree>
    <p:extLst>
      <p:ext uri="{BB962C8B-B14F-4D97-AF65-F5344CB8AC3E}">
        <p14:creationId xmlns:p14="http://schemas.microsoft.com/office/powerpoint/2010/main" val="24625662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60B9E-3271-413F-B10F-67F43C4B05A8}"/>
              </a:ext>
            </a:extLst>
          </p:cNvPr>
          <p:cNvSpPr>
            <a:spLocks noGrp="1"/>
          </p:cNvSpPr>
          <p:nvPr>
            <p:ph type="title"/>
          </p:nvPr>
        </p:nvSpPr>
        <p:spPr/>
        <p:txBody>
          <a:bodyPr/>
          <a:lstStyle/>
          <a:p>
            <a:r>
              <a:rPr lang="en-US" dirty="0"/>
              <a:t>Constructive coping skills</a:t>
            </a:r>
          </a:p>
        </p:txBody>
      </p:sp>
      <p:sp>
        <p:nvSpPr>
          <p:cNvPr id="3" name="Content Placeholder 2">
            <a:extLst>
              <a:ext uri="{FF2B5EF4-FFF2-40B4-BE49-F238E27FC236}">
                <a16:creationId xmlns:a16="http://schemas.microsoft.com/office/drawing/2014/main" id="{AFD034B3-DEF0-4B12-B92F-611AC6D4725E}"/>
              </a:ext>
            </a:extLst>
          </p:cNvPr>
          <p:cNvSpPr>
            <a:spLocks noGrp="1"/>
          </p:cNvSpPr>
          <p:nvPr>
            <p:ph idx="1"/>
          </p:nvPr>
        </p:nvSpPr>
        <p:spPr/>
        <p:txBody>
          <a:bodyPr/>
          <a:lstStyle/>
          <a:p>
            <a:pPr marL="0" indent="0">
              <a:buNone/>
            </a:pPr>
            <a:r>
              <a:rPr lang="en-US" dirty="0"/>
              <a:t>Constructive coping skills include:</a:t>
            </a:r>
          </a:p>
          <a:p>
            <a:r>
              <a:rPr lang="en-US" dirty="0"/>
              <a:t>Positive reframing</a:t>
            </a:r>
          </a:p>
          <a:p>
            <a:r>
              <a:rPr lang="en-US" dirty="0"/>
              <a:t>Finding meaning in work</a:t>
            </a:r>
          </a:p>
          <a:p>
            <a:r>
              <a:rPr lang="en-US" dirty="0"/>
              <a:t>Focusing on what is important in life</a:t>
            </a:r>
          </a:p>
          <a:p>
            <a:r>
              <a:rPr lang="en-US" dirty="0"/>
              <a:t>Maintaining a positive outlook and attitude towards work</a:t>
            </a:r>
          </a:p>
          <a:p>
            <a:r>
              <a:rPr lang="en-US" dirty="0"/>
              <a:t>Embracing an approach that stresses work-life balance</a:t>
            </a:r>
          </a:p>
          <a:p>
            <a:endParaRPr lang="en-US" dirty="0"/>
          </a:p>
        </p:txBody>
      </p:sp>
      <p:sp>
        <p:nvSpPr>
          <p:cNvPr id="4" name="Footer Placeholder 3">
            <a:extLst>
              <a:ext uri="{FF2B5EF4-FFF2-40B4-BE49-F238E27FC236}">
                <a16:creationId xmlns:a16="http://schemas.microsoft.com/office/drawing/2014/main" id="{6C67FC0D-D6D4-4774-94AA-38BC5C640284}"/>
              </a:ext>
            </a:extLst>
          </p:cNvPr>
          <p:cNvSpPr>
            <a:spLocks noGrp="1"/>
          </p:cNvSpPr>
          <p:nvPr>
            <p:ph type="ftr" sz="quarter" idx="11"/>
          </p:nvPr>
        </p:nvSpPr>
        <p:spPr/>
        <p:txBody>
          <a:bodyPr/>
          <a:lstStyle/>
          <a:p>
            <a:r>
              <a:rPr lang="en-US"/>
              <a:t>T2 - Teaching the Professional Role</a:t>
            </a:r>
            <a:endParaRPr lang="en-US" dirty="0"/>
          </a:p>
        </p:txBody>
      </p:sp>
      <p:sp>
        <p:nvSpPr>
          <p:cNvPr id="5" name="Slide Number Placeholder 4">
            <a:extLst>
              <a:ext uri="{FF2B5EF4-FFF2-40B4-BE49-F238E27FC236}">
                <a16:creationId xmlns:a16="http://schemas.microsoft.com/office/drawing/2014/main" id="{C6252A13-6BC7-493F-BB34-601C05A323B5}"/>
              </a:ext>
            </a:extLst>
          </p:cNvPr>
          <p:cNvSpPr>
            <a:spLocks noGrp="1"/>
          </p:cNvSpPr>
          <p:nvPr>
            <p:ph type="sldNum" sz="quarter" idx="12"/>
          </p:nvPr>
        </p:nvSpPr>
        <p:spPr/>
        <p:txBody>
          <a:bodyPr/>
          <a:lstStyle/>
          <a:p>
            <a:fld id="{0F408A5D-059A-A247-8344-29C129C8EF29}" type="slidenum">
              <a:rPr lang="en-US" smtClean="0"/>
              <a:pPr/>
              <a:t>16</a:t>
            </a:fld>
            <a:endParaRPr lang="en-US" dirty="0"/>
          </a:p>
        </p:txBody>
      </p:sp>
    </p:spTree>
    <p:extLst>
      <p:ext uri="{BB962C8B-B14F-4D97-AF65-F5344CB8AC3E}">
        <p14:creationId xmlns:p14="http://schemas.microsoft.com/office/powerpoint/2010/main" val="9722820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351C2-4E76-4A05-AAB1-96D64199F5E2}"/>
              </a:ext>
            </a:extLst>
          </p:cNvPr>
          <p:cNvSpPr>
            <a:spLocks noGrp="1"/>
          </p:cNvSpPr>
          <p:nvPr>
            <p:ph type="title"/>
          </p:nvPr>
        </p:nvSpPr>
        <p:spPr/>
        <p:txBody>
          <a:bodyPr/>
          <a:lstStyle/>
          <a:p>
            <a:r>
              <a:rPr lang="en-US" dirty="0"/>
              <a:t>Wellness responsibilities</a:t>
            </a:r>
          </a:p>
        </p:txBody>
      </p:sp>
      <p:sp>
        <p:nvSpPr>
          <p:cNvPr id="3" name="Content Placeholder 2">
            <a:extLst>
              <a:ext uri="{FF2B5EF4-FFF2-40B4-BE49-F238E27FC236}">
                <a16:creationId xmlns:a16="http://schemas.microsoft.com/office/drawing/2014/main" id="{74571146-23D0-460F-BCFC-45CAB2F42AB8}"/>
              </a:ext>
            </a:extLst>
          </p:cNvPr>
          <p:cNvSpPr>
            <a:spLocks noGrp="1"/>
          </p:cNvSpPr>
          <p:nvPr>
            <p:ph idx="1"/>
          </p:nvPr>
        </p:nvSpPr>
        <p:spPr/>
        <p:txBody>
          <a:bodyPr/>
          <a:lstStyle/>
          <a:p>
            <a:pPr marL="457200" indent="-457200">
              <a:buFont typeface="+mj-lt"/>
              <a:buAutoNum type="arabicPeriod"/>
            </a:pPr>
            <a:r>
              <a:rPr lang="en-US" sz="2400" dirty="0"/>
              <a:t>Only care for patients when well enough to do so</a:t>
            </a:r>
          </a:p>
          <a:p>
            <a:pPr marL="457200" indent="-457200">
              <a:buFont typeface="+mj-lt"/>
              <a:buAutoNum type="arabicPeriod"/>
            </a:pPr>
            <a:r>
              <a:rPr lang="en-US" sz="2400" dirty="0"/>
              <a:t>Be aware of their own health, including recognizing when not well enough to provide competent care</a:t>
            </a:r>
          </a:p>
          <a:p>
            <a:pPr marL="457200" indent="-457200">
              <a:buFont typeface="+mj-lt"/>
              <a:buAutoNum type="arabicPeriod"/>
            </a:pPr>
            <a:r>
              <a:rPr lang="en-US" sz="2400" dirty="0"/>
              <a:t>Obtain help in order to ensure their own wellness</a:t>
            </a:r>
          </a:p>
          <a:p>
            <a:pPr marL="457200" indent="-457200">
              <a:buFont typeface="+mj-lt"/>
              <a:buAutoNum type="arabicPeriod"/>
            </a:pPr>
            <a:r>
              <a:rPr lang="en-US" sz="2400" dirty="0"/>
              <a:t>Adjust their practice to ensure that patients can and do receive appropriate care</a:t>
            </a:r>
          </a:p>
          <a:p>
            <a:pPr marL="457200" indent="-457200">
              <a:buFont typeface="+mj-lt"/>
              <a:buAutoNum type="arabicPeriod"/>
            </a:pPr>
            <a:r>
              <a:rPr lang="en-US" sz="2400" dirty="0"/>
              <a:t>Recognizing limits imposed by fatigue, stress or illness and taking care to ensure a healthy work-life balance</a:t>
            </a:r>
          </a:p>
          <a:p>
            <a:pPr marL="457200" indent="-457200">
              <a:buFont typeface="+mj-lt"/>
              <a:buAutoNum type="arabicPeriod"/>
            </a:pPr>
            <a:r>
              <a:rPr lang="en-US" sz="2400" dirty="0"/>
              <a:t>Avoid self-treatment</a:t>
            </a:r>
          </a:p>
          <a:p>
            <a:endParaRPr lang="en-US" dirty="0"/>
          </a:p>
        </p:txBody>
      </p:sp>
      <p:sp>
        <p:nvSpPr>
          <p:cNvPr id="4" name="Footer Placeholder 3">
            <a:extLst>
              <a:ext uri="{FF2B5EF4-FFF2-40B4-BE49-F238E27FC236}">
                <a16:creationId xmlns:a16="http://schemas.microsoft.com/office/drawing/2014/main" id="{AEB69290-5055-4CA2-989B-5F8C627379C0}"/>
              </a:ext>
            </a:extLst>
          </p:cNvPr>
          <p:cNvSpPr>
            <a:spLocks noGrp="1"/>
          </p:cNvSpPr>
          <p:nvPr>
            <p:ph type="ftr" sz="quarter" idx="11"/>
          </p:nvPr>
        </p:nvSpPr>
        <p:spPr/>
        <p:txBody>
          <a:bodyPr/>
          <a:lstStyle/>
          <a:p>
            <a:r>
              <a:rPr lang="en-US"/>
              <a:t>T2 - Teaching the Professional Role</a:t>
            </a:r>
            <a:endParaRPr lang="en-US" dirty="0"/>
          </a:p>
        </p:txBody>
      </p:sp>
      <p:sp>
        <p:nvSpPr>
          <p:cNvPr id="5" name="Slide Number Placeholder 4">
            <a:extLst>
              <a:ext uri="{FF2B5EF4-FFF2-40B4-BE49-F238E27FC236}">
                <a16:creationId xmlns:a16="http://schemas.microsoft.com/office/drawing/2014/main" id="{CC96E19F-9F5F-4BD7-A159-950FE9A02073}"/>
              </a:ext>
            </a:extLst>
          </p:cNvPr>
          <p:cNvSpPr>
            <a:spLocks noGrp="1"/>
          </p:cNvSpPr>
          <p:nvPr>
            <p:ph type="sldNum" sz="quarter" idx="12"/>
          </p:nvPr>
        </p:nvSpPr>
        <p:spPr/>
        <p:txBody>
          <a:bodyPr/>
          <a:lstStyle/>
          <a:p>
            <a:fld id="{0F408A5D-059A-A247-8344-29C129C8EF29}" type="slidenum">
              <a:rPr lang="en-US" smtClean="0"/>
              <a:pPr/>
              <a:t>17</a:t>
            </a:fld>
            <a:endParaRPr lang="en-US" dirty="0"/>
          </a:p>
        </p:txBody>
      </p:sp>
    </p:spTree>
    <p:extLst>
      <p:ext uri="{BB962C8B-B14F-4D97-AF65-F5344CB8AC3E}">
        <p14:creationId xmlns:p14="http://schemas.microsoft.com/office/powerpoint/2010/main" val="705562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93983-5BDB-4E1F-9052-B105421599B5}"/>
              </a:ext>
            </a:extLst>
          </p:cNvPr>
          <p:cNvSpPr>
            <a:spLocks noGrp="1"/>
          </p:cNvSpPr>
          <p:nvPr>
            <p:ph type="title"/>
          </p:nvPr>
        </p:nvSpPr>
        <p:spPr/>
        <p:txBody>
          <a:bodyPr/>
          <a:lstStyle/>
          <a:p>
            <a:r>
              <a:rPr lang="en-US" dirty="0"/>
              <a:t>Personal health activities</a:t>
            </a:r>
          </a:p>
        </p:txBody>
      </p:sp>
      <p:sp>
        <p:nvSpPr>
          <p:cNvPr id="3" name="Content Placeholder 2">
            <a:extLst>
              <a:ext uri="{FF2B5EF4-FFF2-40B4-BE49-F238E27FC236}">
                <a16:creationId xmlns:a16="http://schemas.microsoft.com/office/drawing/2014/main" id="{0CE6ACDF-B907-4270-AB57-1E7402CE99F5}"/>
              </a:ext>
            </a:extLst>
          </p:cNvPr>
          <p:cNvSpPr>
            <a:spLocks noGrp="1"/>
          </p:cNvSpPr>
          <p:nvPr>
            <p:ph idx="1"/>
          </p:nvPr>
        </p:nvSpPr>
        <p:spPr/>
        <p:txBody>
          <a:bodyPr/>
          <a:lstStyle/>
          <a:p>
            <a:pPr marL="0" indent="0">
              <a:buNone/>
            </a:pPr>
            <a:r>
              <a:rPr lang="en-US" dirty="0"/>
              <a:t>Personal health activities are associated with lower rates of burnout and improved quality of life</a:t>
            </a:r>
          </a:p>
          <a:p>
            <a:r>
              <a:rPr lang="en-US" dirty="0"/>
              <a:t>Weekly aerobic and weight training to recommended levels</a:t>
            </a:r>
          </a:p>
          <a:p>
            <a:r>
              <a:rPr lang="en-US" dirty="0"/>
              <a:t>Annual visits to primary care provider (i.e. family physician)</a:t>
            </a:r>
          </a:p>
          <a:p>
            <a:r>
              <a:rPr lang="en-US" dirty="0"/>
              <a:t>Routine required health screening practices</a:t>
            </a:r>
          </a:p>
          <a:p>
            <a:endParaRPr lang="en-US" dirty="0"/>
          </a:p>
        </p:txBody>
      </p:sp>
      <p:sp>
        <p:nvSpPr>
          <p:cNvPr id="4" name="Footer Placeholder 3">
            <a:extLst>
              <a:ext uri="{FF2B5EF4-FFF2-40B4-BE49-F238E27FC236}">
                <a16:creationId xmlns:a16="http://schemas.microsoft.com/office/drawing/2014/main" id="{ECDF8ADD-07D7-41A9-B05A-0383EE0B8C94}"/>
              </a:ext>
            </a:extLst>
          </p:cNvPr>
          <p:cNvSpPr>
            <a:spLocks noGrp="1"/>
          </p:cNvSpPr>
          <p:nvPr>
            <p:ph type="ftr" sz="quarter" idx="11"/>
          </p:nvPr>
        </p:nvSpPr>
        <p:spPr/>
        <p:txBody>
          <a:bodyPr/>
          <a:lstStyle/>
          <a:p>
            <a:r>
              <a:rPr lang="en-US"/>
              <a:t>T2 - Teaching the Professional Role</a:t>
            </a:r>
            <a:endParaRPr lang="en-US" dirty="0"/>
          </a:p>
        </p:txBody>
      </p:sp>
      <p:sp>
        <p:nvSpPr>
          <p:cNvPr id="5" name="Slide Number Placeholder 4">
            <a:extLst>
              <a:ext uri="{FF2B5EF4-FFF2-40B4-BE49-F238E27FC236}">
                <a16:creationId xmlns:a16="http://schemas.microsoft.com/office/drawing/2014/main" id="{8403344F-A84E-499E-80D8-D3BC422AC789}"/>
              </a:ext>
            </a:extLst>
          </p:cNvPr>
          <p:cNvSpPr>
            <a:spLocks noGrp="1"/>
          </p:cNvSpPr>
          <p:nvPr>
            <p:ph type="sldNum" sz="quarter" idx="12"/>
          </p:nvPr>
        </p:nvSpPr>
        <p:spPr/>
        <p:txBody>
          <a:bodyPr/>
          <a:lstStyle/>
          <a:p>
            <a:fld id="{0F408A5D-059A-A247-8344-29C129C8EF29}" type="slidenum">
              <a:rPr lang="en-US" smtClean="0"/>
              <a:pPr/>
              <a:t>18</a:t>
            </a:fld>
            <a:endParaRPr lang="en-US" dirty="0"/>
          </a:p>
        </p:txBody>
      </p:sp>
    </p:spTree>
    <p:extLst>
      <p:ext uri="{BB962C8B-B14F-4D97-AF65-F5344CB8AC3E}">
        <p14:creationId xmlns:p14="http://schemas.microsoft.com/office/powerpoint/2010/main" val="1831394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1BAE5-69C7-4DAC-AC82-926465057975}"/>
              </a:ext>
            </a:extLst>
          </p:cNvPr>
          <p:cNvSpPr>
            <a:spLocks noGrp="1"/>
          </p:cNvSpPr>
          <p:nvPr>
            <p:ph type="title"/>
          </p:nvPr>
        </p:nvSpPr>
        <p:spPr/>
        <p:txBody>
          <a:bodyPr/>
          <a:lstStyle/>
          <a:p>
            <a:r>
              <a:rPr lang="en-US" dirty="0"/>
              <a:t>Resilience, wellness and self- care</a:t>
            </a:r>
          </a:p>
        </p:txBody>
      </p:sp>
      <p:sp>
        <p:nvSpPr>
          <p:cNvPr id="3" name="Content Placeholder 2">
            <a:extLst>
              <a:ext uri="{FF2B5EF4-FFF2-40B4-BE49-F238E27FC236}">
                <a16:creationId xmlns:a16="http://schemas.microsoft.com/office/drawing/2014/main" id="{67546092-2800-496C-BA90-9EAD08D195A4}"/>
              </a:ext>
            </a:extLst>
          </p:cNvPr>
          <p:cNvSpPr>
            <a:spLocks noGrp="1"/>
          </p:cNvSpPr>
          <p:nvPr>
            <p:ph idx="1"/>
          </p:nvPr>
        </p:nvSpPr>
        <p:spPr/>
        <p:txBody>
          <a:bodyPr/>
          <a:lstStyle/>
          <a:p>
            <a:pPr marL="514350" indent="-514350">
              <a:buFont typeface="+mj-lt"/>
              <a:buAutoNum type="arabicPeriod"/>
            </a:pPr>
            <a:r>
              <a:rPr lang="en-US" dirty="0"/>
              <a:t>Have a family doctor</a:t>
            </a:r>
          </a:p>
          <a:p>
            <a:pPr marL="514350" indent="-514350">
              <a:buFont typeface="+mj-lt"/>
              <a:buAutoNum type="arabicPeriod"/>
            </a:pPr>
            <a:r>
              <a:rPr lang="en-US" dirty="0"/>
              <a:t>Sleep right</a:t>
            </a:r>
          </a:p>
          <a:p>
            <a:pPr marL="514350" indent="-514350">
              <a:buFont typeface="+mj-lt"/>
              <a:buAutoNum type="arabicPeriod"/>
            </a:pPr>
            <a:r>
              <a:rPr lang="en-US" dirty="0"/>
              <a:t>Eat well</a:t>
            </a:r>
          </a:p>
          <a:p>
            <a:pPr marL="514350" indent="-514350">
              <a:buFont typeface="+mj-lt"/>
              <a:buAutoNum type="arabicPeriod"/>
            </a:pPr>
            <a:r>
              <a:rPr lang="en-US" dirty="0"/>
              <a:t>Exercise regularly</a:t>
            </a:r>
          </a:p>
          <a:p>
            <a:pPr marL="514350" indent="-514350">
              <a:buFont typeface="+mj-lt"/>
              <a:buAutoNum type="arabicPeriod"/>
            </a:pPr>
            <a:r>
              <a:rPr lang="en-US" dirty="0"/>
              <a:t>Stay connected</a:t>
            </a:r>
          </a:p>
          <a:p>
            <a:endParaRPr lang="en-US" dirty="0"/>
          </a:p>
        </p:txBody>
      </p:sp>
      <p:sp>
        <p:nvSpPr>
          <p:cNvPr id="4" name="Footer Placeholder 3">
            <a:extLst>
              <a:ext uri="{FF2B5EF4-FFF2-40B4-BE49-F238E27FC236}">
                <a16:creationId xmlns:a16="http://schemas.microsoft.com/office/drawing/2014/main" id="{6F9E7599-CA78-4AB2-A49A-C92DE3105AD9}"/>
              </a:ext>
            </a:extLst>
          </p:cNvPr>
          <p:cNvSpPr>
            <a:spLocks noGrp="1"/>
          </p:cNvSpPr>
          <p:nvPr>
            <p:ph type="ftr" sz="quarter" idx="11"/>
          </p:nvPr>
        </p:nvSpPr>
        <p:spPr/>
        <p:txBody>
          <a:bodyPr/>
          <a:lstStyle/>
          <a:p>
            <a:r>
              <a:rPr lang="en-US"/>
              <a:t>T2 - Teaching the Professional Role</a:t>
            </a:r>
            <a:endParaRPr lang="en-US" dirty="0"/>
          </a:p>
        </p:txBody>
      </p:sp>
      <p:sp>
        <p:nvSpPr>
          <p:cNvPr id="5" name="Slide Number Placeholder 4">
            <a:extLst>
              <a:ext uri="{FF2B5EF4-FFF2-40B4-BE49-F238E27FC236}">
                <a16:creationId xmlns:a16="http://schemas.microsoft.com/office/drawing/2014/main" id="{E37909AC-E425-4801-8F92-1B15DAD77D46}"/>
              </a:ext>
            </a:extLst>
          </p:cNvPr>
          <p:cNvSpPr>
            <a:spLocks noGrp="1"/>
          </p:cNvSpPr>
          <p:nvPr>
            <p:ph type="sldNum" sz="quarter" idx="12"/>
          </p:nvPr>
        </p:nvSpPr>
        <p:spPr/>
        <p:txBody>
          <a:bodyPr/>
          <a:lstStyle/>
          <a:p>
            <a:fld id="{0F408A5D-059A-A247-8344-29C129C8EF29}" type="slidenum">
              <a:rPr lang="en-US" smtClean="0"/>
              <a:pPr/>
              <a:t>19</a:t>
            </a:fld>
            <a:endParaRPr lang="en-US" dirty="0"/>
          </a:p>
        </p:txBody>
      </p:sp>
    </p:spTree>
    <p:extLst>
      <p:ext uri="{BB962C8B-B14F-4D97-AF65-F5344CB8AC3E}">
        <p14:creationId xmlns:p14="http://schemas.microsoft.com/office/powerpoint/2010/main" val="168708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T2 - Teaching the Professional Role</a:t>
            </a:r>
            <a:endParaRPr lang="en-US" dirty="0"/>
          </a:p>
        </p:txBody>
      </p:sp>
      <p:sp>
        <p:nvSpPr>
          <p:cNvPr id="6" name="Content Placeholder 4">
            <a:extLst>
              <a:ext uri="{FF2B5EF4-FFF2-40B4-BE49-F238E27FC236}">
                <a16:creationId xmlns:a16="http://schemas.microsoft.com/office/drawing/2014/main" id="{215B6F31-1F5B-9C4C-BA43-AC88A63D6DA4}"/>
              </a:ext>
            </a:extLst>
          </p:cNvPr>
          <p:cNvSpPr txBox="1">
            <a:spLocks/>
          </p:cNvSpPr>
          <p:nvPr/>
        </p:nvSpPr>
        <p:spPr>
          <a:xfrm>
            <a:off x="919643" y="1726635"/>
            <a:ext cx="10352714" cy="3404729"/>
          </a:xfrm>
          <a:prstGeom prst="rect">
            <a:avLst/>
          </a:prstGeom>
        </p:spPr>
        <p:txBody>
          <a:bodyPr>
            <a:noAutofit/>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20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500"/>
              </a:spcBef>
              <a:buClr>
                <a:schemeClr val="tx2"/>
              </a:buClr>
              <a:buFont typeface="Arial" panose="020B0604020202020204" pitchFamily="34" charset="0"/>
              <a:buChar char="•"/>
              <a:defRPr sz="18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CA" sz="2400" dirty="0"/>
              <a:t>The unmodified content below was created for the </a:t>
            </a:r>
            <a:r>
              <a:rPr lang="en-CA" sz="2400" i="1" dirty="0"/>
              <a:t>CanMEDS Teaching and Assessment Tools Guide </a:t>
            </a:r>
            <a:r>
              <a:rPr lang="en-CA" sz="2400" dirty="0"/>
              <a:t>by S Glover Takahashi and is owned by the Royal College of Physicians and Surgeons of Canada. You may use, reproduce and modify the content for your own non-commercial purposes provided that your modifications are clearly indicated and you provide attribution to the Royal College.  The Royal College may revoke this permission at any time by providing written notice.  </a:t>
            </a:r>
          </a:p>
          <a:p>
            <a:pPr marL="0" indent="0" algn="ctr">
              <a:buNone/>
            </a:pPr>
            <a:endParaRPr lang="en-US" sz="2400" dirty="0"/>
          </a:p>
          <a:p>
            <a:pPr marL="0" indent="0" algn="ctr">
              <a:buNone/>
            </a:pPr>
            <a:r>
              <a:rPr lang="en-CA" sz="2400" b="1" u="sng" dirty="0"/>
              <a:t>NOTICE:  The content below may have been modified from its original form and may not represent the opinion or views of the Royal College.</a:t>
            </a:r>
            <a:endParaRPr lang="en-US" sz="2400" dirty="0"/>
          </a:p>
          <a:p>
            <a:pPr marL="0" indent="0">
              <a:buFont typeface="Arial" panose="020B0604020202020204" pitchFamily="34" charset="0"/>
              <a:buNone/>
            </a:pPr>
            <a:endParaRPr lang="en-US" dirty="0">
              <a:solidFill>
                <a:schemeClr val="tx1"/>
              </a:solidFill>
            </a:endParaRPr>
          </a:p>
        </p:txBody>
      </p:sp>
      <p:sp>
        <p:nvSpPr>
          <p:cNvPr id="2" name="Slide Number Placeholder 1">
            <a:extLst>
              <a:ext uri="{FF2B5EF4-FFF2-40B4-BE49-F238E27FC236}">
                <a16:creationId xmlns:a16="http://schemas.microsoft.com/office/drawing/2014/main" id="{F61A0858-3964-4F76-B166-F8B2F85B6853}"/>
              </a:ext>
            </a:extLst>
          </p:cNvPr>
          <p:cNvSpPr>
            <a:spLocks noGrp="1"/>
          </p:cNvSpPr>
          <p:nvPr>
            <p:ph type="sldNum" sz="quarter" idx="12"/>
          </p:nvPr>
        </p:nvSpPr>
        <p:spPr/>
        <p:txBody>
          <a:bodyPr/>
          <a:lstStyle/>
          <a:p>
            <a:fld id="{0F408A5D-059A-A247-8344-29C129C8EF29}" type="slidenum">
              <a:rPr lang="en-US" smtClean="0"/>
              <a:pPr/>
              <a:t>2</a:t>
            </a:fld>
            <a:endParaRPr lang="en-US" dirty="0"/>
          </a:p>
        </p:txBody>
      </p:sp>
    </p:spTree>
    <p:extLst>
      <p:ext uri="{BB962C8B-B14F-4D97-AF65-F5344CB8AC3E}">
        <p14:creationId xmlns:p14="http://schemas.microsoft.com/office/powerpoint/2010/main" val="34338355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49E24-8AF7-44A1-A57C-19D2979A808D}"/>
              </a:ext>
            </a:extLst>
          </p:cNvPr>
          <p:cNvSpPr>
            <a:spLocks noGrp="1"/>
          </p:cNvSpPr>
          <p:nvPr>
            <p:ph type="title"/>
          </p:nvPr>
        </p:nvSpPr>
        <p:spPr/>
        <p:txBody>
          <a:bodyPr/>
          <a:lstStyle/>
          <a:p>
            <a:r>
              <a:rPr lang="en-US" dirty="0"/>
              <a:t>Signs of concern about wellness</a:t>
            </a:r>
          </a:p>
        </p:txBody>
      </p:sp>
      <p:sp>
        <p:nvSpPr>
          <p:cNvPr id="3" name="Content Placeholder 2">
            <a:extLst>
              <a:ext uri="{FF2B5EF4-FFF2-40B4-BE49-F238E27FC236}">
                <a16:creationId xmlns:a16="http://schemas.microsoft.com/office/drawing/2014/main" id="{664449B1-B8D7-44B7-901D-0D671D182DD1}"/>
              </a:ext>
            </a:extLst>
          </p:cNvPr>
          <p:cNvSpPr>
            <a:spLocks noGrp="1"/>
          </p:cNvSpPr>
          <p:nvPr>
            <p:ph idx="1"/>
          </p:nvPr>
        </p:nvSpPr>
        <p:spPr/>
        <p:txBody>
          <a:bodyPr/>
          <a:lstStyle/>
          <a:p>
            <a:r>
              <a:rPr lang="en-US" dirty="0"/>
              <a:t>Sudden or trend for isolation or absence such as not showing up for work, rounds, meeting, assignments</a:t>
            </a:r>
          </a:p>
          <a:p>
            <a:r>
              <a:rPr lang="en-US" dirty="0"/>
              <a:t>Mood swings, teary, unusual or easily irritated or frustrated</a:t>
            </a:r>
          </a:p>
          <a:p>
            <a:r>
              <a:rPr lang="en-US" dirty="0"/>
              <a:t>Often late to work or late with assignments</a:t>
            </a:r>
          </a:p>
          <a:p>
            <a:r>
              <a:rPr lang="en-US" dirty="0"/>
              <a:t>More absences than is usual or typical</a:t>
            </a:r>
          </a:p>
          <a:p>
            <a:r>
              <a:rPr lang="en-US" dirty="0" err="1"/>
              <a:t>Dishevelled</a:t>
            </a:r>
            <a:r>
              <a:rPr lang="en-US" dirty="0"/>
              <a:t>, unkempt or loss of attention to self and grooming</a:t>
            </a:r>
          </a:p>
          <a:p>
            <a:r>
              <a:rPr lang="en-US" dirty="0"/>
              <a:t>Appearance or suspicion of over consumption of alcohol or other substances</a:t>
            </a:r>
          </a:p>
          <a:p>
            <a:endParaRPr lang="en-US" dirty="0"/>
          </a:p>
        </p:txBody>
      </p:sp>
      <p:sp>
        <p:nvSpPr>
          <p:cNvPr id="4" name="Footer Placeholder 3">
            <a:extLst>
              <a:ext uri="{FF2B5EF4-FFF2-40B4-BE49-F238E27FC236}">
                <a16:creationId xmlns:a16="http://schemas.microsoft.com/office/drawing/2014/main" id="{75C93126-EEAB-4A3E-B9F6-8745E6AC1519}"/>
              </a:ext>
            </a:extLst>
          </p:cNvPr>
          <p:cNvSpPr>
            <a:spLocks noGrp="1"/>
          </p:cNvSpPr>
          <p:nvPr>
            <p:ph type="ftr" sz="quarter" idx="11"/>
          </p:nvPr>
        </p:nvSpPr>
        <p:spPr/>
        <p:txBody>
          <a:bodyPr/>
          <a:lstStyle/>
          <a:p>
            <a:r>
              <a:rPr lang="en-US"/>
              <a:t>T2 - Teaching the Professional Role</a:t>
            </a:r>
            <a:endParaRPr lang="en-US" dirty="0"/>
          </a:p>
        </p:txBody>
      </p:sp>
      <p:sp>
        <p:nvSpPr>
          <p:cNvPr id="5" name="Slide Number Placeholder 4">
            <a:extLst>
              <a:ext uri="{FF2B5EF4-FFF2-40B4-BE49-F238E27FC236}">
                <a16:creationId xmlns:a16="http://schemas.microsoft.com/office/drawing/2014/main" id="{9AAD5558-5D38-43B9-A021-220123D84F06}"/>
              </a:ext>
            </a:extLst>
          </p:cNvPr>
          <p:cNvSpPr>
            <a:spLocks noGrp="1"/>
          </p:cNvSpPr>
          <p:nvPr>
            <p:ph type="sldNum" sz="quarter" idx="12"/>
          </p:nvPr>
        </p:nvSpPr>
        <p:spPr/>
        <p:txBody>
          <a:bodyPr/>
          <a:lstStyle/>
          <a:p>
            <a:fld id="{0F408A5D-059A-A247-8344-29C129C8EF29}" type="slidenum">
              <a:rPr lang="en-US" smtClean="0"/>
              <a:pPr/>
              <a:t>20</a:t>
            </a:fld>
            <a:endParaRPr lang="en-US" dirty="0"/>
          </a:p>
        </p:txBody>
      </p:sp>
    </p:spTree>
    <p:extLst>
      <p:ext uri="{BB962C8B-B14F-4D97-AF65-F5344CB8AC3E}">
        <p14:creationId xmlns:p14="http://schemas.microsoft.com/office/powerpoint/2010/main" val="5104337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DECA5-C17C-45B7-AD0D-8147810201F5}"/>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8372F57A-08BB-4FBD-8FBB-DF8E8280684D}"/>
              </a:ext>
            </a:extLst>
          </p:cNvPr>
          <p:cNvSpPr>
            <a:spLocks noGrp="1"/>
          </p:cNvSpPr>
          <p:nvPr>
            <p:ph idx="1"/>
          </p:nvPr>
        </p:nvSpPr>
        <p:spPr/>
        <p:txBody>
          <a:bodyPr/>
          <a:lstStyle/>
          <a:p>
            <a:pPr marL="514350" indent="-514350">
              <a:buFont typeface="+mj-lt"/>
              <a:buAutoNum type="arabicPeriod"/>
            </a:pPr>
            <a:r>
              <a:rPr lang="en-US" dirty="0"/>
              <a:t>Recognize the process and content of Professional Role</a:t>
            </a:r>
          </a:p>
          <a:p>
            <a:pPr marL="514350" indent="-514350">
              <a:buFont typeface="+mj-lt"/>
              <a:buAutoNum type="arabicPeriod"/>
            </a:pPr>
            <a:r>
              <a:rPr lang="en-US" dirty="0"/>
              <a:t>Apply professionalism skills to examples from everyday practice</a:t>
            </a:r>
          </a:p>
          <a:p>
            <a:pPr marL="514350" indent="-514350">
              <a:buFont typeface="+mj-lt"/>
              <a:buAutoNum type="arabicPeriod"/>
            </a:pPr>
            <a:r>
              <a:rPr lang="en-US" dirty="0"/>
              <a:t>Develop a personal professionalism resource for everyday practice</a:t>
            </a:r>
          </a:p>
          <a:p>
            <a:pPr marL="0" indent="0">
              <a:buNone/>
            </a:pPr>
            <a:endParaRPr lang="en-US" dirty="0"/>
          </a:p>
        </p:txBody>
      </p:sp>
      <p:sp>
        <p:nvSpPr>
          <p:cNvPr id="4" name="Footer Placeholder 3">
            <a:extLst>
              <a:ext uri="{FF2B5EF4-FFF2-40B4-BE49-F238E27FC236}">
                <a16:creationId xmlns:a16="http://schemas.microsoft.com/office/drawing/2014/main" id="{FCC5B856-099C-4C1D-AC31-9F888A2AF278}"/>
              </a:ext>
            </a:extLst>
          </p:cNvPr>
          <p:cNvSpPr>
            <a:spLocks noGrp="1"/>
          </p:cNvSpPr>
          <p:nvPr>
            <p:ph type="ftr" sz="quarter" idx="11"/>
          </p:nvPr>
        </p:nvSpPr>
        <p:spPr/>
        <p:txBody>
          <a:bodyPr/>
          <a:lstStyle/>
          <a:p>
            <a:r>
              <a:rPr lang="en-US"/>
              <a:t>T2 - Teaching the Professional Role</a:t>
            </a:r>
            <a:endParaRPr lang="en-US" dirty="0"/>
          </a:p>
        </p:txBody>
      </p:sp>
      <p:sp>
        <p:nvSpPr>
          <p:cNvPr id="5" name="Slide Number Placeholder 4">
            <a:extLst>
              <a:ext uri="{FF2B5EF4-FFF2-40B4-BE49-F238E27FC236}">
                <a16:creationId xmlns:a16="http://schemas.microsoft.com/office/drawing/2014/main" id="{9D83DDD4-9AE4-4843-A3F3-CC4AA4F2F784}"/>
              </a:ext>
            </a:extLst>
          </p:cNvPr>
          <p:cNvSpPr>
            <a:spLocks noGrp="1"/>
          </p:cNvSpPr>
          <p:nvPr>
            <p:ph type="sldNum" sz="quarter" idx="12"/>
          </p:nvPr>
        </p:nvSpPr>
        <p:spPr/>
        <p:txBody>
          <a:bodyPr/>
          <a:lstStyle/>
          <a:p>
            <a:fld id="{0F408A5D-059A-A247-8344-29C129C8EF29}" type="slidenum">
              <a:rPr lang="en-US" smtClean="0"/>
              <a:pPr/>
              <a:t>21</a:t>
            </a:fld>
            <a:endParaRPr lang="en-US" dirty="0"/>
          </a:p>
        </p:txBody>
      </p:sp>
    </p:spTree>
    <p:extLst>
      <p:ext uri="{BB962C8B-B14F-4D97-AF65-F5344CB8AC3E}">
        <p14:creationId xmlns:p14="http://schemas.microsoft.com/office/powerpoint/2010/main" val="20724440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D17F3-900E-4BFD-A6DD-E6A4B147330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BF9662E7-60C8-4E36-9AB2-6A79B5B4667F}"/>
              </a:ext>
            </a:extLst>
          </p:cNvPr>
          <p:cNvSpPr>
            <a:spLocks noGrp="1"/>
          </p:cNvSpPr>
          <p:nvPr>
            <p:ph idx="1"/>
          </p:nvPr>
        </p:nvSpPr>
        <p:spPr/>
        <p:txBody>
          <a:bodyPr/>
          <a:lstStyle/>
          <a:p>
            <a:r>
              <a:rPr lang="en-US" sz="2000" dirty="0"/>
              <a:t>The Canadian Medical Protective Association. Physician professionalism – is it still relevant? CMPA Perspective, 2012;October special edition;4-6.</a:t>
            </a:r>
          </a:p>
          <a:p>
            <a:r>
              <a:rPr lang="en-US" sz="2000" dirty="0" err="1"/>
              <a:t>Cruess</a:t>
            </a:r>
            <a:r>
              <a:rPr lang="en-US" sz="2000" dirty="0"/>
              <a:t> RL, </a:t>
            </a:r>
            <a:r>
              <a:rPr lang="en-US" sz="2000" dirty="0" err="1"/>
              <a:t>Cruess</a:t>
            </a:r>
            <a:r>
              <a:rPr lang="en-US" sz="2000" dirty="0"/>
              <a:t> SR, Boudreau JD, Snell L, Steinert Y. Reframing medical education to support professional identity formation. </a:t>
            </a:r>
            <a:r>
              <a:rPr lang="en-US" sz="2000" dirty="0" err="1"/>
              <a:t>Acad</a:t>
            </a:r>
            <a:r>
              <a:rPr lang="en-US" sz="2000" dirty="0"/>
              <a:t> Med. 2014;89(11):1446-51.</a:t>
            </a:r>
          </a:p>
          <a:p>
            <a:r>
              <a:rPr lang="en-US" sz="2000" dirty="0"/>
              <a:t>The Canadian Medical Protective Association. Physician professionalism – is it still relevant? CMPA Perspective, 2012;October special edition;4-6.</a:t>
            </a:r>
          </a:p>
          <a:p>
            <a:r>
              <a:rPr lang="en-US" sz="2000" dirty="0" err="1"/>
              <a:t>Eckleberry</a:t>
            </a:r>
            <a:r>
              <a:rPr lang="en-US" sz="2000" dirty="0"/>
              <a:t>-Hunt J, Van Dyke A, Lick D, </a:t>
            </a:r>
            <a:r>
              <a:rPr lang="en-US" sz="2000" dirty="0" err="1"/>
              <a:t>Tucciarone</a:t>
            </a:r>
            <a:r>
              <a:rPr lang="en-US" sz="2000" dirty="0"/>
              <a:t> J. Changing the conversation from burnout to wellness: physician well-being in residency training </a:t>
            </a:r>
            <a:r>
              <a:rPr lang="en-US" sz="2000" dirty="0" err="1"/>
              <a:t>programs.J</a:t>
            </a:r>
            <a:r>
              <a:rPr lang="en-US" sz="2000" dirty="0"/>
              <a:t> Grad Med Educ. 2009;1(2):225-30.</a:t>
            </a:r>
          </a:p>
          <a:p>
            <a:r>
              <a:rPr lang="en-US" sz="2000" dirty="0" err="1"/>
              <a:t>Shanafelt</a:t>
            </a:r>
            <a:r>
              <a:rPr lang="en-US" sz="2000" dirty="0"/>
              <a:t> TD, </a:t>
            </a:r>
            <a:r>
              <a:rPr lang="en-US" sz="2000" dirty="0" err="1"/>
              <a:t>Oreskovich</a:t>
            </a:r>
            <a:r>
              <a:rPr lang="en-US" sz="2000" dirty="0"/>
              <a:t> MR, </a:t>
            </a:r>
            <a:r>
              <a:rPr lang="en-US" sz="2000" dirty="0" err="1"/>
              <a:t>Dyrbve</a:t>
            </a:r>
            <a:r>
              <a:rPr lang="en-US" sz="2000" dirty="0"/>
              <a:t> LN, </a:t>
            </a:r>
            <a:r>
              <a:rPr lang="en-US" sz="2000" dirty="0" err="1"/>
              <a:t>Satele</a:t>
            </a:r>
            <a:r>
              <a:rPr lang="en-US" sz="2000" dirty="0"/>
              <a:t> DV, Hanks JB, Sloan JA, Balch CM. Avoiding burnout: the personal habits and wellness practices of US surgeons, Ann Surg. 2012;255(4):625-33.</a:t>
            </a:r>
          </a:p>
          <a:p>
            <a:endParaRPr lang="en-US" dirty="0"/>
          </a:p>
        </p:txBody>
      </p:sp>
      <p:sp>
        <p:nvSpPr>
          <p:cNvPr id="4" name="Footer Placeholder 3">
            <a:extLst>
              <a:ext uri="{FF2B5EF4-FFF2-40B4-BE49-F238E27FC236}">
                <a16:creationId xmlns:a16="http://schemas.microsoft.com/office/drawing/2014/main" id="{362D67E2-094E-4DCA-9962-6AC1B2B4B58A}"/>
              </a:ext>
            </a:extLst>
          </p:cNvPr>
          <p:cNvSpPr>
            <a:spLocks noGrp="1"/>
          </p:cNvSpPr>
          <p:nvPr>
            <p:ph type="ftr" sz="quarter" idx="11"/>
          </p:nvPr>
        </p:nvSpPr>
        <p:spPr/>
        <p:txBody>
          <a:bodyPr/>
          <a:lstStyle/>
          <a:p>
            <a:r>
              <a:rPr lang="en-US"/>
              <a:t>T2 - Teaching the Professional Role</a:t>
            </a:r>
            <a:endParaRPr lang="en-US" dirty="0"/>
          </a:p>
        </p:txBody>
      </p:sp>
      <p:sp>
        <p:nvSpPr>
          <p:cNvPr id="5" name="Slide Number Placeholder 4">
            <a:extLst>
              <a:ext uri="{FF2B5EF4-FFF2-40B4-BE49-F238E27FC236}">
                <a16:creationId xmlns:a16="http://schemas.microsoft.com/office/drawing/2014/main" id="{3843A383-7FFB-45E3-BDCB-FA6F5A8EF985}"/>
              </a:ext>
            </a:extLst>
          </p:cNvPr>
          <p:cNvSpPr>
            <a:spLocks noGrp="1"/>
          </p:cNvSpPr>
          <p:nvPr>
            <p:ph type="sldNum" sz="quarter" idx="12"/>
          </p:nvPr>
        </p:nvSpPr>
        <p:spPr/>
        <p:txBody>
          <a:bodyPr/>
          <a:lstStyle/>
          <a:p>
            <a:fld id="{0F408A5D-059A-A247-8344-29C129C8EF29}" type="slidenum">
              <a:rPr lang="en-US" smtClean="0"/>
              <a:pPr/>
              <a:t>22</a:t>
            </a:fld>
            <a:endParaRPr lang="en-US" dirty="0"/>
          </a:p>
        </p:txBody>
      </p:sp>
    </p:spTree>
    <p:extLst>
      <p:ext uri="{BB962C8B-B14F-4D97-AF65-F5344CB8AC3E}">
        <p14:creationId xmlns:p14="http://schemas.microsoft.com/office/powerpoint/2010/main" val="13788745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D17F3-900E-4BFD-A6DD-E6A4B147330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BF9662E7-60C8-4E36-9AB2-6A79B5B4667F}"/>
              </a:ext>
            </a:extLst>
          </p:cNvPr>
          <p:cNvSpPr>
            <a:spLocks noGrp="1"/>
          </p:cNvSpPr>
          <p:nvPr>
            <p:ph idx="1"/>
          </p:nvPr>
        </p:nvSpPr>
        <p:spPr/>
        <p:txBody>
          <a:bodyPr/>
          <a:lstStyle/>
          <a:p>
            <a:r>
              <a:rPr lang="en-US" sz="2000" dirty="0"/>
              <a:t>Snell L. Flynn L, </a:t>
            </a:r>
            <a:r>
              <a:rPr lang="en-US" sz="2000" dirty="0" err="1"/>
              <a:t>Pauls</a:t>
            </a:r>
            <a:r>
              <a:rPr lang="en-US" sz="2000" dirty="0"/>
              <a:t> M, Kearney R, Warren A, </a:t>
            </a:r>
            <a:r>
              <a:rPr lang="en-US" sz="2000" dirty="0" err="1"/>
              <a:t>Sternszus</a:t>
            </a:r>
            <a:r>
              <a:rPr lang="en-US" sz="2000" dirty="0"/>
              <a:t> R, </a:t>
            </a:r>
            <a:r>
              <a:rPr lang="en-US" sz="2000" dirty="0" err="1"/>
              <a:t>Cruess</a:t>
            </a:r>
            <a:r>
              <a:rPr lang="en-US" sz="2000" dirty="0"/>
              <a:t> R, </a:t>
            </a:r>
            <a:r>
              <a:rPr lang="en-US" sz="2000" dirty="0" err="1"/>
              <a:t>Cruess</a:t>
            </a:r>
            <a:r>
              <a:rPr lang="en-US" sz="2000" dirty="0"/>
              <a:t> S, </a:t>
            </a:r>
            <a:r>
              <a:rPr lang="en-US" sz="2000" dirty="0" err="1"/>
              <a:t>Hatala</a:t>
            </a:r>
            <a:r>
              <a:rPr lang="en-US" sz="2000" dirty="0"/>
              <a:t> R, </a:t>
            </a:r>
            <a:r>
              <a:rPr lang="en-US" sz="2000" dirty="0" err="1"/>
              <a:t>Dupré</a:t>
            </a:r>
            <a:r>
              <a:rPr lang="en-US" sz="2000" dirty="0"/>
              <a:t> M, </a:t>
            </a:r>
            <a:r>
              <a:rPr lang="en-US" sz="2000" dirty="0" err="1"/>
              <a:t>Bukowskyj</a:t>
            </a:r>
            <a:r>
              <a:rPr lang="en-US" sz="2000" dirty="0"/>
              <a:t> M, Edwards S, Cohen J, </a:t>
            </a:r>
            <a:r>
              <a:rPr lang="en-US" sz="2000" dirty="0" err="1"/>
              <a:t>Chakravarti</a:t>
            </a:r>
            <a:r>
              <a:rPr lang="en-US" sz="2000" dirty="0"/>
              <a:t> A, Nickell L, Wright J. Professional. In: Frank JR, Snell L, </a:t>
            </a:r>
            <a:r>
              <a:rPr lang="en-US" sz="2000" dirty="0" err="1"/>
              <a:t>Sherbino</a:t>
            </a:r>
            <a:r>
              <a:rPr lang="en-US" sz="2000" dirty="0"/>
              <a:t> J, editors. CanMEDS 2015 Physician Competency Framework. Ottawa: Royal College of Physicians and Surgeons of Canada; 2015. </a:t>
            </a:r>
          </a:p>
          <a:p>
            <a:r>
              <a:rPr lang="en-US" sz="2000" dirty="0"/>
              <a:t>Hodges BD, Ginsburg S, </a:t>
            </a:r>
            <a:r>
              <a:rPr lang="en-US" sz="2000" dirty="0" err="1"/>
              <a:t>Cruess</a:t>
            </a:r>
            <a:r>
              <a:rPr lang="en-US" sz="2000" dirty="0"/>
              <a:t> R, </a:t>
            </a:r>
            <a:r>
              <a:rPr lang="en-US" sz="2000" dirty="0" err="1"/>
              <a:t>Cruess</a:t>
            </a:r>
            <a:r>
              <a:rPr lang="en-US" sz="2000" dirty="0"/>
              <a:t> S, </a:t>
            </a:r>
            <a:r>
              <a:rPr lang="en-US" sz="2000" dirty="0" err="1"/>
              <a:t>Delport</a:t>
            </a:r>
            <a:r>
              <a:rPr lang="en-US" sz="2000" dirty="0"/>
              <a:t> R, </a:t>
            </a:r>
            <a:r>
              <a:rPr lang="en-US" sz="2000" dirty="0" err="1"/>
              <a:t>Hafferty</a:t>
            </a:r>
            <a:r>
              <a:rPr lang="en-US" sz="2000" dirty="0"/>
              <a:t> F, Ho MJ, </a:t>
            </a:r>
            <a:r>
              <a:rPr lang="en-US" sz="2000" dirty="0" err="1"/>
              <a:t>Holmboe</a:t>
            </a:r>
            <a:r>
              <a:rPr lang="en-US" sz="2000" dirty="0"/>
              <a:t> E, </a:t>
            </a:r>
            <a:r>
              <a:rPr lang="en-US" sz="2000" dirty="0" err="1"/>
              <a:t>Holtman</a:t>
            </a:r>
            <a:r>
              <a:rPr lang="en-US" sz="2000" dirty="0"/>
              <a:t> M, </a:t>
            </a:r>
            <a:r>
              <a:rPr lang="en-US" sz="2000" dirty="0" err="1"/>
              <a:t>Ohbu</a:t>
            </a:r>
            <a:r>
              <a:rPr lang="en-US" sz="2000" dirty="0"/>
              <a:t> S, Rees C, Ten Cate O, </a:t>
            </a:r>
            <a:r>
              <a:rPr lang="en-US" sz="2000" dirty="0" err="1"/>
              <a:t>Tsugawa</a:t>
            </a:r>
            <a:r>
              <a:rPr lang="en-US" sz="2000" dirty="0"/>
              <a:t> Y, Van </a:t>
            </a:r>
            <a:r>
              <a:rPr lang="en-US" sz="2000" dirty="0" err="1"/>
              <a:t>Mook</a:t>
            </a:r>
            <a:r>
              <a:rPr lang="en-US" sz="2000" dirty="0"/>
              <a:t> W, Wass V, Wilkinson T, Wade W. Assessment of Professionalism: recommendations from the Ottawa 2010 conference. </a:t>
            </a:r>
            <a:r>
              <a:rPr lang="en-US" sz="2000" i="1" dirty="0"/>
              <a:t>Med Teach. </a:t>
            </a:r>
            <a:r>
              <a:rPr lang="en-US" sz="2000" dirty="0"/>
              <a:t>2011;33(5):354-63.</a:t>
            </a:r>
          </a:p>
          <a:p>
            <a:r>
              <a:rPr lang="en-US" sz="2000" dirty="0" err="1"/>
              <a:t>Cruess</a:t>
            </a:r>
            <a:r>
              <a:rPr lang="en-US" sz="2000" dirty="0"/>
              <a:t> SR, </a:t>
            </a:r>
            <a:r>
              <a:rPr lang="en-US" sz="2000" dirty="0" err="1"/>
              <a:t>Cruess</a:t>
            </a:r>
            <a:r>
              <a:rPr lang="en-US" sz="2000" dirty="0"/>
              <a:t> RL, Steinert Y. Role modelling—making the most of a powerful teaching strategy. </a:t>
            </a:r>
            <a:r>
              <a:rPr lang="en-US" sz="2000" i="1" dirty="0"/>
              <a:t>BMJ</a:t>
            </a:r>
            <a:r>
              <a:rPr lang="en-US" sz="2000" dirty="0"/>
              <a:t>. 2008;336(7646):718-21.</a:t>
            </a:r>
          </a:p>
          <a:p>
            <a:endParaRPr lang="en-US" dirty="0"/>
          </a:p>
        </p:txBody>
      </p:sp>
      <p:sp>
        <p:nvSpPr>
          <p:cNvPr id="4" name="Footer Placeholder 3">
            <a:extLst>
              <a:ext uri="{FF2B5EF4-FFF2-40B4-BE49-F238E27FC236}">
                <a16:creationId xmlns:a16="http://schemas.microsoft.com/office/drawing/2014/main" id="{362D67E2-094E-4DCA-9962-6AC1B2B4B58A}"/>
              </a:ext>
            </a:extLst>
          </p:cNvPr>
          <p:cNvSpPr>
            <a:spLocks noGrp="1"/>
          </p:cNvSpPr>
          <p:nvPr>
            <p:ph type="ftr" sz="quarter" idx="11"/>
          </p:nvPr>
        </p:nvSpPr>
        <p:spPr/>
        <p:txBody>
          <a:bodyPr/>
          <a:lstStyle/>
          <a:p>
            <a:r>
              <a:rPr lang="en-US"/>
              <a:t>T2 - Teaching the Professional Role</a:t>
            </a:r>
            <a:endParaRPr lang="en-US" dirty="0"/>
          </a:p>
        </p:txBody>
      </p:sp>
      <p:sp>
        <p:nvSpPr>
          <p:cNvPr id="5" name="Slide Number Placeholder 4">
            <a:extLst>
              <a:ext uri="{FF2B5EF4-FFF2-40B4-BE49-F238E27FC236}">
                <a16:creationId xmlns:a16="http://schemas.microsoft.com/office/drawing/2014/main" id="{3843A383-7FFB-45E3-BDCB-FA6F5A8EF985}"/>
              </a:ext>
            </a:extLst>
          </p:cNvPr>
          <p:cNvSpPr>
            <a:spLocks noGrp="1"/>
          </p:cNvSpPr>
          <p:nvPr>
            <p:ph type="sldNum" sz="quarter" idx="12"/>
          </p:nvPr>
        </p:nvSpPr>
        <p:spPr/>
        <p:txBody>
          <a:bodyPr/>
          <a:lstStyle/>
          <a:p>
            <a:fld id="{0F408A5D-059A-A247-8344-29C129C8EF29}" type="slidenum">
              <a:rPr lang="en-US" smtClean="0"/>
              <a:pPr/>
              <a:t>23</a:t>
            </a:fld>
            <a:endParaRPr lang="en-US" dirty="0"/>
          </a:p>
        </p:txBody>
      </p:sp>
    </p:spTree>
    <p:extLst>
      <p:ext uri="{BB962C8B-B14F-4D97-AF65-F5344CB8AC3E}">
        <p14:creationId xmlns:p14="http://schemas.microsoft.com/office/powerpoint/2010/main" val="19346072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ADA48-B591-41D5-8DDD-CBEEFD91971C}"/>
              </a:ext>
            </a:extLst>
          </p:cNvPr>
          <p:cNvSpPr>
            <a:spLocks noGrp="1"/>
          </p:cNvSpPr>
          <p:nvPr>
            <p:ph type="title"/>
          </p:nvPr>
        </p:nvSpPr>
        <p:spPr>
          <a:xfrm>
            <a:off x="838199" y="2489200"/>
            <a:ext cx="10515600" cy="1325563"/>
          </a:xfrm>
        </p:spPr>
        <p:txBody>
          <a:bodyPr/>
          <a:lstStyle/>
          <a:p>
            <a:pPr algn="ctr"/>
            <a:r>
              <a:rPr lang="en-US" dirty="0"/>
              <a:t>Other Slides</a:t>
            </a:r>
          </a:p>
        </p:txBody>
      </p:sp>
      <p:sp>
        <p:nvSpPr>
          <p:cNvPr id="4" name="Footer Placeholder 3">
            <a:extLst>
              <a:ext uri="{FF2B5EF4-FFF2-40B4-BE49-F238E27FC236}">
                <a16:creationId xmlns:a16="http://schemas.microsoft.com/office/drawing/2014/main" id="{1AB60EC0-1D51-4D18-AC26-00F00D25AE77}"/>
              </a:ext>
            </a:extLst>
          </p:cNvPr>
          <p:cNvSpPr>
            <a:spLocks noGrp="1"/>
          </p:cNvSpPr>
          <p:nvPr>
            <p:ph type="ftr" sz="quarter" idx="11"/>
          </p:nvPr>
        </p:nvSpPr>
        <p:spPr/>
        <p:txBody>
          <a:bodyPr/>
          <a:lstStyle/>
          <a:p>
            <a:r>
              <a:rPr lang="en-US"/>
              <a:t>T2 - Teaching the Professional Role</a:t>
            </a:r>
            <a:endParaRPr lang="en-US" dirty="0"/>
          </a:p>
        </p:txBody>
      </p:sp>
      <p:sp>
        <p:nvSpPr>
          <p:cNvPr id="5" name="Slide Number Placeholder 4">
            <a:extLst>
              <a:ext uri="{FF2B5EF4-FFF2-40B4-BE49-F238E27FC236}">
                <a16:creationId xmlns:a16="http://schemas.microsoft.com/office/drawing/2014/main" id="{F489344F-4598-4D69-9ABF-6A0BEA0D0ABA}"/>
              </a:ext>
            </a:extLst>
          </p:cNvPr>
          <p:cNvSpPr>
            <a:spLocks noGrp="1"/>
          </p:cNvSpPr>
          <p:nvPr>
            <p:ph type="sldNum" sz="quarter" idx="12"/>
          </p:nvPr>
        </p:nvSpPr>
        <p:spPr/>
        <p:txBody>
          <a:bodyPr/>
          <a:lstStyle/>
          <a:p>
            <a:fld id="{0F408A5D-059A-A247-8344-29C129C8EF29}" type="slidenum">
              <a:rPr lang="en-US" smtClean="0"/>
              <a:pPr/>
              <a:t>24</a:t>
            </a:fld>
            <a:endParaRPr lang="en-US" dirty="0"/>
          </a:p>
        </p:txBody>
      </p:sp>
    </p:spTree>
    <p:extLst>
      <p:ext uri="{BB962C8B-B14F-4D97-AF65-F5344CB8AC3E}">
        <p14:creationId xmlns:p14="http://schemas.microsoft.com/office/powerpoint/2010/main" val="819825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A5148-D8EC-48CC-8542-96B66780EAB7}"/>
              </a:ext>
            </a:extLst>
          </p:cNvPr>
          <p:cNvSpPr>
            <a:spLocks noGrp="1"/>
          </p:cNvSpPr>
          <p:nvPr>
            <p:ph type="title"/>
          </p:nvPr>
        </p:nvSpPr>
        <p:spPr/>
        <p:txBody>
          <a:bodyPr/>
          <a:lstStyle/>
          <a:p>
            <a:r>
              <a:rPr lang="en-US" dirty="0"/>
              <a:t>Professional Key Competencies</a:t>
            </a:r>
          </a:p>
        </p:txBody>
      </p:sp>
      <p:sp>
        <p:nvSpPr>
          <p:cNvPr id="3" name="Content Placeholder 2">
            <a:extLst>
              <a:ext uri="{FF2B5EF4-FFF2-40B4-BE49-F238E27FC236}">
                <a16:creationId xmlns:a16="http://schemas.microsoft.com/office/drawing/2014/main" id="{F775794E-842D-4792-9BC4-0E7AA100685C}"/>
              </a:ext>
            </a:extLst>
          </p:cNvPr>
          <p:cNvSpPr>
            <a:spLocks noGrp="1"/>
          </p:cNvSpPr>
          <p:nvPr>
            <p:ph idx="1"/>
          </p:nvPr>
        </p:nvSpPr>
        <p:spPr/>
        <p:txBody>
          <a:bodyPr/>
          <a:lstStyle/>
          <a:p>
            <a:pPr marL="0" indent="0">
              <a:buNone/>
            </a:pPr>
            <a:r>
              <a:rPr lang="en-US" dirty="0"/>
              <a:t>Physicians are able to:</a:t>
            </a:r>
          </a:p>
          <a:p>
            <a:pPr marL="514350" indent="-514350">
              <a:buFont typeface="+mj-lt"/>
              <a:buAutoNum type="arabicPeriod"/>
            </a:pPr>
            <a:r>
              <a:rPr lang="en-US" dirty="0"/>
              <a:t>Demonstrate a commitment to patients by applying best practices and adhering to high ethical standards</a:t>
            </a:r>
          </a:p>
          <a:p>
            <a:pPr marL="514350" indent="-514350">
              <a:buFont typeface="+mj-lt"/>
              <a:buAutoNum type="arabicPeriod"/>
            </a:pPr>
            <a:r>
              <a:rPr lang="en-US" dirty="0"/>
              <a:t>Demonstrate a commitment to society by recognizing and responding to societal expectations in health care</a:t>
            </a:r>
          </a:p>
          <a:p>
            <a:pPr marL="514350" indent="-514350">
              <a:buFont typeface="+mj-lt"/>
              <a:buAutoNum type="arabicPeriod"/>
            </a:pPr>
            <a:r>
              <a:rPr lang="en-US" dirty="0"/>
              <a:t>Demonstrate a commitment to the profession by adhering to standards and participating in physician-led regulation</a:t>
            </a:r>
          </a:p>
          <a:p>
            <a:pPr marL="514350" indent="-514350">
              <a:buFont typeface="+mj-lt"/>
              <a:buAutoNum type="arabicPeriod"/>
            </a:pPr>
            <a:r>
              <a:rPr lang="en-US" dirty="0"/>
              <a:t>Demonstrate a commitment to physician health and well-being to foster optimal patient care</a:t>
            </a:r>
          </a:p>
          <a:p>
            <a:endParaRPr lang="en-US" dirty="0"/>
          </a:p>
        </p:txBody>
      </p:sp>
      <p:sp>
        <p:nvSpPr>
          <p:cNvPr id="4" name="Footer Placeholder 3">
            <a:extLst>
              <a:ext uri="{FF2B5EF4-FFF2-40B4-BE49-F238E27FC236}">
                <a16:creationId xmlns:a16="http://schemas.microsoft.com/office/drawing/2014/main" id="{2CBD5E25-AE40-49E6-BE0F-C6C641D5EC9F}"/>
              </a:ext>
            </a:extLst>
          </p:cNvPr>
          <p:cNvSpPr>
            <a:spLocks noGrp="1"/>
          </p:cNvSpPr>
          <p:nvPr>
            <p:ph type="ftr" sz="quarter" idx="11"/>
          </p:nvPr>
        </p:nvSpPr>
        <p:spPr/>
        <p:txBody>
          <a:bodyPr/>
          <a:lstStyle/>
          <a:p>
            <a:r>
              <a:rPr lang="en-US"/>
              <a:t>T2 - Teaching the Professional Role</a:t>
            </a:r>
            <a:endParaRPr lang="en-US" dirty="0"/>
          </a:p>
        </p:txBody>
      </p:sp>
      <p:sp>
        <p:nvSpPr>
          <p:cNvPr id="5" name="Slide Number Placeholder 4">
            <a:extLst>
              <a:ext uri="{FF2B5EF4-FFF2-40B4-BE49-F238E27FC236}">
                <a16:creationId xmlns:a16="http://schemas.microsoft.com/office/drawing/2014/main" id="{F490ACA3-99F9-4A54-AC7B-E96B2B366954}"/>
              </a:ext>
            </a:extLst>
          </p:cNvPr>
          <p:cNvSpPr>
            <a:spLocks noGrp="1"/>
          </p:cNvSpPr>
          <p:nvPr>
            <p:ph type="sldNum" sz="quarter" idx="12"/>
          </p:nvPr>
        </p:nvSpPr>
        <p:spPr/>
        <p:txBody>
          <a:bodyPr/>
          <a:lstStyle/>
          <a:p>
            <a:fld id="{0F408A5D-059A-A247-8344-29C129C8EF29}" type="slidenum">
              <a:rPr lang="en-US" smtClean="0"/>
              <a:pPr/>
              <a:t>25</a:t>
            </a:fld>
            <a:endParaRPr lang="en-US" dirty="0"/>
          </a:p>
        </p:txBody>
      </p:sp>
    </p:spTree>
    <p:extLst>
      <p:ext uri="{BB962C8B-B14F-4D97-AF65-F5344CB8AC3E}">
        <p14:creationId xmlns:p14="http://schemas.microsoft.com/office/powerpoint/2010/main" val="15859732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9C764-7827-4C8C-908E-3137FD111CB0}"/>
              </a:ext>
            </a:extLst>
          </p:cNvPr>
          <p:cNvSpPr>
            <a:spLocks noGrp="1"/>
          </p:cNvSpPr>
          <p:nvPr>
            <p:ph type="title"/>
          </p:nvPr>
        </p:nvSpPr>
        <p:spPr/>
        <p:txBody>
          <a:bodyPr/>
          <a:lstStyle/>
          <a:p>
            <a:r>
              <a:rPr lang="en-US" dirty="0"/>
              <a:t>Professional Key Competency 1</a:t>
            </a:r>
          </a:p>
        </p:txBody>
      </p:sp>
      <p:sp>
        <p:nvSpPr>
          <p:cNvPr id="3" name="Content Placeholder 2">
            <a:extLst>
              <a:ext uri="{FF2B5EF4-FFF2-40B4-BE49-F238E27FC236}">
                <a16:creationId xmlns:a16="http://schemas.microsoft.com/office/drawing/2014/main" id="{A82D30AB-A3A9-47E8-AB59-14777FBF1B8A}"/>
              </a:ext>
            </a:extLst>
          </p:cNvPr>
          <p:cNvSpPr>
            <a:spLocks noGrp="1"/>
          </p:cNvSpPr>
          <p:nvPr>
            <p:ph idx="1"/>
          </p:nvPr>
        </p:nvSpPr>
        <p:spPr/>
        <p:txBody>
          <a:bodyPr/>
          <a:lstStyle/>
          <a:p>
            <a:pPr marL="0" indent="0">
              <a:buNone/>
            </a:pPr>
            <a:r>
              <a:rPr lang="en-US" sz="2000" dirty="0"/>
              <a:t>Physicians are able to:</a:t>
            </a:r>
          </a:p>
          <a:p>
            <a:pPr marL="342900" indent="-342900">
              <a:buAutoNum type="arabicPeriod"/>
            </a:pPr>
            <a:r>
              <a:rPr lang="en-US" sz="2000" dirty="0"/>
              <a:t>Demonstrate a commitment to patients by applying best practices and adhering to high ethical </a:t>
            </a:r>
          </a:p>
          <a:p>
            <a:pPr marL="457200" lvl="1" indent="0">
              <a:buNone/>
            </a:pPr>
            <a:r>
              <a:rPr lang="en-US" sz="1800" dirty="0"/>
              <a:t>1.1 	Exhibit appropriate professional </a:t>
            </a:r>
            <a:r>
              <a:rPr lang="en-US" sz="1800" dirty="0" err="1"/>
              <a:t>behaviours</a:t>
            </a:r>
            <a:r>
              <a:rPr lang="en-US" sz="1800" dirty="0"/>
              <a:t> and relationships in all aspects of practice, 	demonstrating honesty, integrity, humility, commitment, compassion, respect, altruism, respect for 	diversity, and maintenance of confidentiality</a:t>
            </a:r>
          </a:p>
          <a:p>
            <a:pPr marL="457200" lvl="1" indent="0">
              <a:buNone/>
            </a:pPr>
            <a:r>
              <a:rPr lang="en-US" sz="1800" dirty="0"/>
              <a:t>1.2	Demonstrate a commitment to excellence in all aspects of practice</a:t>
            </a:r>
          </a:p>
          <a:p>
            <a:pPr marL="457200" lvl="1" indent="0">
              <a:buNone/>
            </a:pPr>
            <a:r>
              <a:rPr lang="en-US" sz="1800" dirty="0"/>
              <a:t>1.3	Recognize and respond to ethical issues encountered in practice</a:t>
            </a:r>
          </a:p>
          <a:p>
            <a:pPr marL="457200" lvl="1" indent="0">
              <a:buNone/>
            </a:pPr>
            <a:r>
              <a:rPr lang="en-US" sz="1800" dirty="0"/>
              <a:t>1.4	Recognize and manage conflicts of interest</a:t>
            </a:r>
          </a:p>
          <a:p>
            <a:pPr marL="457200" lvl="1" indent="0">
              <a:buNone/>
            </a:pPr>
            <a:r>
              <a:rPr lang="en-US" sz="1800" dirty="0"/>
              <a:t>1.5	Exhibit professional </a:t>
            </a:r>
            <a:r>
              <a:rPr lang="en-US" sz="1800" dirty="0" err="1"/>
              <a:t>behaviours</a:t>
            </a:r>
            <a:r>
              <a:rPr lang="en-US" sz="1800" dirty="0"/>
              <a:t> in the use of technology-enabled communication</a:t>
            </a:r>
          </a:p>
          <a:p>
            <a:endParaRPr lang="en-US" dirty="0"/>
          </a:p>
        </p:txBody>
      </p:sp>
      <p:sp>
        <p:nvSpPr>
          <p:cNvPr id="4" name="Footer Placeholder 3">
            <a:extLst>
              <a:ext uri="{FF2B5EF4-FFF2-40B4-BE49-F238E27FC236}">
                <a16:creationId xmlns:a16="http://schemas.microsoft.com/office/drawing/2014/main" id="{44B4CDAF-668A-4A38-A202-AF76CD114016}"/>
              </a:ext>
            </a:extLst>
          </p:cNvPr>
          <p:cNvSpPr>
            <a:spLocks noGrp="1"/>
          </p:cNvSpPr>
          <p:nvPr>
            <p:ph type="ftr" sz="quarter" idx="11"/>
          </p:nvPr>
        </p:nvSpPr>
        <p:spPr/>
        <p:txBody>
          <a:bodyPr/>
          <a:lstStyle/>
          <a:p>
            <a:r>
              <a:rPr lang="en-US"/>
              <a:t>T2 - Teaching the Professional Role</a:t>
            </a:r>
            <a:endParaRPr lang="en-US" dirty="0"/>
          </a:p>
        </p:txBody>
      </p:sp>
      <p:sp>
        <p:nvSpPr>
          <p:cNvPr id="5" name="Slide Number Placeholder 4">
            <a:extLst>
              <a:ext uri="{FF2B5EF4-FFF2-40B4-BE49-F238E27FC236}">
                <a16:creationId xmlns:a16="http://schemas.microsoft.com/office/drawing/2014/main" id="{9062270D-1424-44D5-BE59-C9F12F529B61}"/>
              </a:ext>
            </a:extLst>
          </p:cNvPr>
          <p:cNvSpPr>
            <a:spLocks noGrp="1"/>
          </p:cNvSpPr>
          <p:nvPr>
            <p:ph type="sldNum" sz="quarter" idx="12"/>
          </p:nvPr>
        </p:nvSpPr>
        <p:spPr/>
        <p:txBody>
          <a:bodyPr/>
          <a:lstStyle/>
          <a:p>
            <a:fld id="{0F408A5D-059A-A247-8344-29C129C8EF29}" type="slidenum">
              <a:rPr lang="en-US" smtClean="0"/>
              <a:pPr/>
              <a:t>26</a:t>
            </a:fld>
            <a:endParaRPr lang="en-US" dirty="0"/>
          </a:p>
        </p:txBody>
      </p:sp>
    </p:spTree>
    <p:extLst>
      <p:ext uri="{BB962C8B-B14F-4D97-AF65-F5344CB8AC3E}">
        <p14:creationId xmlns:p14="http://schemas.microsoft.com/office/powerpoint/2010/main" val="35015852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3A48B-B4DF-4C77-9D9B-A2657AE29598}"/>
              </a:ext>
            </a:extLst>
          </p:cNvPr>
          <p:cNvSpPr>
            <a:spLocks noGrp="1"/>
          </p:cNvSpPr>
          <p:nvPr>
            <p:ph type="title"/>
          </p:nvPr>
        </p:nvSpPr>
        <p:spPr/>
        <p:txBody>
          <a:bodyPr/>
          <a:lstStyle/>
          <a:p>
            <a:r>
              <a:rPr lang="en-US" dirty="0"/>
              <a:t>Professional Key Competency 2</a:t>
            </a:r>
          </a:p>
        </p:txBody>
      </p:sp>
      <p:sp>
        <p:nvSpPr>
          <p:cNvPr id="3" name="Content Placeholder 2">
            <a:extLst>
              <a:ext uri="{FF2B5EF4-FFF2-40B4-BE49-F238E27FC236}">
                <a16:creationId xmlns:a16="http://schemas.microsoft.com/office/drawing/2014/main" id="{FBF2D617-2178-4D05-8952-EFF42BA031FA}"/>
              </a:ext>
            </a:extLst>
          </p:cNvPr>
          <p:cNvSpPr>
            <a:spLocks noGrp="1"/>
          </p:cNvSpPr>
          <p:nvPr>
            <p:ph idx="1"/>
          </p:nvPr>
        </p:nvSpPr>
        <p:spPr/>
        <p:txBody>
          <a:bodyPr/>
          <a:lstStyle/>
          <a:p>
            <a:pPr marL="0" indent="0">
              <a:buNone/>
            </a:pPr>
            <a:r>
              <a:rPr lang="en-US" sz="2000" dirty="0"/>
              <a:t>Physicians are able to:</a:t>
            </a:r>
          </a:p>
          <a:p>
            <a:pPr marL="514350" indent="-514350">
              <a:buFont typeface="+mj-lt"/>
              <a:buAutoNum type="arabicPeriod" startAt="2"/>
            </a:pPr>
            <a:r>
              <a:rPr lang="en-US" sz="2000" dirty="0"/>
              <a:t>Demonstrate a commitment to society by recognizing and responding to societal expectations in health care</a:t>
            </a:r>
          </a:p>
          <a:p>
            <a:pPr marL="457200" lvl="1" indent="0">
              <a:buNone/>
            </a:pPr>
            <a:r>
              <a:rPr lang="en-US" sz="2000" dirty="0"/>
              <a:t>2.1        Demonstrate accountability to patients, society, and </a:t>
            </a:r>
            <a:br>
              <a:rPr lang="en-US" sz="2000" dirty="0"/>
            </a:br>
            <a:r>
              <a:rPr lang="en-US" sz="2000" dirty="0"/>
              <a:t>	      the profession by responding to societal expectations </a:t>
            </a:r>
            <a:br>
              <a:rPr lang="en-US" sz="2000" dirty="0"/>
            </a:br>
            <a:r>
              <a:rPr lang="en-US" sz="2000" dirty="0"/>
              <a:t>	      of physicians</a:t>
            </a:r>
          </a:p>
          <a:p>
            <a:pPr marL="457200" lvl="1" indent="0">
              <a:buNone/>
            </a:pPr>
            <a:r>
              <a:rPr lang="en-US" sz="2000" dirty="0"/>
              <a:t>2.2       Demonstrate a commitment to patient safety and </a:t>
            </a:r>
            <a:br>
              <a:rPr lang="en-US" sz="2000" dirty="0"/>
            </a:br>
            <a:r>
              <a:rPr lang="en-US" sz="2000" dirty="0"/>
              <a:t>	      quality improvement</a:t>
            </a:r>
          </a:p>
          <a:p>
            <a:endParaRPr lang="en-US" dirty="0"/>
          </a:p>
        </p:txBody>
      </p:sp>
      <p:sp>
        <p:nvSpPr>
          <p:cNvPr id="4" name="Footer Placeholder 3">
            <a:extLst>
              <a:ext uri="{FF2B5EF4-FFF2-40B4-BE49-F238E27FC236}">
                <a16:creationId xmlns:a16="http://schemas.microsoft.com/office/drawing/2014/main" id="{C01CB70E-06BE-41E3-B2BE-88847A4828F4}"/>
              </a:ext>
            </a:extLst>
          </p:cNvPr>
          <p:cNvSpPr>
            <a:spLocks noGrp="1"/>
          </p:cNvSpPr>
          <p:nvPr>
            <p:ph type="ftr" sz="quarter" idx="11"/>
          </p:nvPr>
        </p:nvSpPr>
        <p:spPr/>
        <p:txBody>
          <a:bodyPr/>
          <a:lstStyle/>
          <a:p>
            <a:r>
              <a:rPr lang="en-US"/>
              <a:t>T2 - Teaching the Professional Role</a:t>
            </a:r>
            <a:endParaRPr lang="en-US" dirty="0"/>
          </a:p>
        </p:txBody>
      </p:sp>
      <p:sp>
        <p:nvSpPr>
          <p:cNvPr id="5" name="Slide Number Placeholder 4">
            <a:extLst>
              <a:ext uri="{FF2B5EF4-FFF2-40B4-BE49-F238E27FC236}">
                <a16:creationId xmlns:a16="http://schemas.microsoft.com/office/drawing/2014/main" id="{6A6DA703-9E3D-46A3-BD77-E4AEB0240158}"/>
              </a:ext>
            </a:extLst>
          </p:cNvPr>
          <p:cNvSpPr>
            <a:spLocks noGrp="1"/>
          </p:cNvSpPr>
          <p:nvPr>
            <p:ph type="sldNum" sz="quarter" idx="12"/>
          </p:nvPr>
        </p:nvSpPr>
        <p:spPr/>
        <p:txBody>
          <a:bodyPr/>
          <a:lstStyle/>
          <a:p>
            <a:fld id="{0F408A5D-059A-A247-8344-29C129C8EF29}" type="slidenum">
              <a:rPr lang="en-US" smtClean="0"/>
              <a:pPr/>
              <a:t>27</a:t>
            </a:fld>
            <a:endParaRPr lang="en-US" dirty="0"/>
          </a:p>
        </p:txBody>
      </p:sp>
    </p:spTree>
    <p:extLst>
      <p:ext uri="{BB962C8B-B14F-4D97-AF65-F5344CB8AC3E}">
        <p14:creationId xmlns:p14="http://schemas.microsoft.com/office/powerpoint/2010/main" val="23303453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100C7-55C6-4CF4-AFAF-FE854C838F62}"/>
              </a:ext>
            </a:extLst>
          </p:cNvPr>
          <p:cNvSpPr>
            <a:spLocks noGrp="1"/>
          </p:cNvSpPr>
          <p:nvPr>
            <p:ph type="title"/>
          </p:nvPr>
        </p:nvSpPr>
        <p:spPr/>
        <p:txBody>
          <a:bodyPr/>
          <a:lstStyle/>
          <a:p>
            <a:r>
              <a:rPr lang="en-US" dirty="0"/>
              <a:t>Professional Key Competency 3</a:t>
            </a:r>
          </a:p>
        </p:txBody>
      </p:sp>
      <p:sp>
        <p:nvSpPr>
          <p:cNvPr id="3" name="Content Placeholder 2">
            <a:extLst>
              <a:ext uri="{FF2B5EF4-FFF2-40B4-BE49-F238E27FC236}">
                <a16:creationId xmlns:a16="http://schemas.microsoft.com/office/drawing/2014/main" id="{5E36C26B-6C07-4C3C-B777-594674F7409A}"/>
              </a:ext>
            </a:extLst>
          </p:cNvPr>
          <p:cNvSpPr>
            <a:spLocks noGrp="1"/>
          </p:cNvSpPr>
          <p:nvPr>
            <p:ph idx="1"/>
          </p:nvPr>
        </p:nvSpPr>
        <p:spPr/>
        <p:txBody>
          <a:bodyPr/>
          <a:lstStyle/>
          <a:p>
            <a:pPr marL="0" indent="0">
              <a:buNone/>
            </a:pPr>
            <a:r>
              <a:rPr lang="en-US" sz="2000" dirty="0"/>
              <a:t>Physicians are able to:</a:t>
            </a:r>
          </a:p>
          <a:p>
            <a:pPr marL="457200" indent="-457200">
              <a:buFont typeface="+mj-lt"/>
              <a:buAutoNum type="arabicPeriod" startAt="3"/>
            </a:pPr>
            <a:r>
              <a:rPr lang="en-US" sz="2000" dirty="0"/>
              <a:t>Demonstrate a commitment to the profession by adhering to standards and participating in physician-led regulation</a:t>
            </a:r>
          </a:p>
          <a:p>
            <a:pPr marL="457200" lvl="1" indent="0">
              <a:buNone/>
            </a:pPr>
            <a:r>
              <a:rPr lang="en-US" sz="2000" dirty="0"/>
              <a:t>3.1     Fulfill and adhere to the professional and ethical codes, standards of practice, and laws     	   governing practice.</a:t>
            </a:r>
          </a:p>
          <a:p>
            <a:pPr marL="457200" lvl="1" indent="0">
              <a:buNone/>
            </a:pPr>
            <a:r>
              <a:rPr lang="en-US" sz="2000" dirty="0"/>
              <a:t>3.2     Recognize and respond to unprofessional and unethical </a:t>
            </a:r>
            <a:r>
              <a:rPr lang="en-US" sz="2000" dirty="0" err="1"/>
              <a:t>behaviours</a:t>
            </a:r>
            <a:r>
              <a:rPr lang="en-US" sz="2000" dirty="0"/>
              <a:t> in physicians and 	  	   other colleagues in the health care profession</a:t>
            </a:r>
          </a:p>
          <a:p>
            <a:pPr marL="457200" lvl="1" indent="0">
              <a:buNone/>
            </a:pPr>
            <a:r>
              <a:rPr lang="en-US" sz="2000" dirty="0"/>
              <a:t>3.3     Participate in peer assessment and standard-setting</a:t>
            </a:r>
          </a:p>
          <a:p>
            <a:endParaRPr lang="en-US" dirty="0"/>
          </a:p>
        </p:txBody>
      </p:sp>
      <p:sp>
        <p:nvSpPr>
          <p:cNvPr id="4" name="Footer Placeholder 3">
            <a:extLst>
              <a:ext uri="{FF2B5EF4-FFF2-40B4-BE49-F238E27FC236}">
                <a16:creationId xmlns:a16="http://schemas.microsoft.com/office/drawing/2014/main" id="{4D5B2B3F-F965-4F1F-87A6-B08A054E9F54}"/>
              </a:ext>
            </a:extLst>
          </p:cNvPr>
          <p:cNvSpPr>
            <a:spLocks noGrp="1"/>
          </p:cNvSpPr>
          <p:nvPr>
            <p:ph type="ftr" sz="quarter" idx="11"/>
          </p:nvPr>
        </p:nvSpPr>
        <p:spPr/>
        <p:txBody>
          <a:bodyPr/>
          <a:lstStyle/>
          <a:p>
            <a:r>
              <a:rPr lang="en-US"/>
              <a:t>T2 - Teaching the Professional Role</a:t>
            </a:r>
            <a:endParaRPr lang="en-US" dirty="0"/>
          </a:p>
        </p:txBody>
      </p:sp>
      <p:sp>
        <p:nvSpPr>
          <p:cNvPr id="5" name="Slide Number Placeholder 4">
            <a:extLst>
              <a:ext uri="{FF2B5EF4-FFF2-40B4-BE49-F238E27FC236}">
                <a16:creationId xmlns:a16="http://schemas.microsoft.com/office/drawing/2014/main" id="{78920A24-E1C1-4BFB-B8C4-FFCD6BDA8265}"/>
              </a:ext>
            </a:extLst>
          </p:cNvPr>
          <p:cNvSpPr>
            <a:spLocks noGrp="1"/>
          </p:cNvSpPr>
          <p:nvPr>
            <p:ph type="sldNum" sz="quarter" idx="12"/>
          </p:nvPr>
        </p:nvSpPr>
        <p:spPr/>
        <p:txBody>
          <a:bodyPr/>
          <a:lstStyle/>
          <a:p>
            <a:fld id="{0F408A5D-059A-A247-8344-29C129C8EF29}" type="slidenum">
              <a:rPr lang="en-US" smtClean="0"/>
              <a:pPr/>
              <a:t>28</a:t>
            </a:fld>
            <a:endParaRPr lang="en-US" dirty="0"/>
          </a:p>
        </p:txBody>
      </p:sp>
    </p:spTree>
    <p:extLst>
      <p:ext uri="{BB962C8B-B14F-4D97-AF65-F5344CB8AC3E}">
        <p14:creationId xmlns:p14="http://schemas.microsoft.com/office/powerpoint/2010/main" val="1127604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490E2-4C52-49D3-963A-5EEC91172DC8}"/>
              </a:ext>
            </a:extLst>
          </p:cNvPr>
          <p:cNvSpPr>
            <a:spLocks noGrp="1"/>
          </p:cNvSpPr>
          <p:nvPr>
            <p:ph type="title"/>
          </p:nvPr>
        </p:nvSpPr>
        <p:spPr/>
        <p:txBody>
          <a:bodyPr/>
          <a:lstStyle/>
          <a:p>
            <a:r>
              <a:rPr lang="en-US" dirty="0"/>
              <a:t>Professional Key Competency 4</a:t>
            </a:r>
          </a:p>
        </p:txBody>
      </p:sp>
      <p:sp>
        <p:nvSpPr>
          <p:cNvPr id="3" name="Content Placeholder 2">
            <a:extLst>
              <a:ext uri="{FF2B5EF4-FFF2-40B4-BE49-F238E27FC236}">
                <a16:creationId xmlns:a16="http://schemas.microsoft.com/office/drawing/2014/main" id="{5CBED5D3-8A39-4CA6-A95B-594034C74DBE}"/>
              </a:ext>
            </a:extLst>
          </p:cNvPr>
          <p:cNvSpPr>
            <a:spLocks noGrp="1"/>
          </p:cNvSpPr>
          <p:nvPr>
            <p:ph idx="1"/>
          </p:nvPr>
        </p:nvSpPr>
        <p:spPr/>
        <p:txBody>
          <a:bodyPr/>
          <a:lstStyle/>
          <a:p>
            <a:pPr marL="0" indent="0">
              <a:buNone/>
            </a:pPr>
            <a:r>
              <a:rPr lang="en-US" dirty="0"/>
              <a:t>Physicians are able to:</a:t>
            </a:r>
          </a:p>
          <a:p>
            <a:pPr marL="514350" indent="-514350">
              <a:buFont typeface="+mj-lt"/>
              <a:buAutoNum type="arabicPeriod" startAt="4"/>
            </a:pPr>
            <a:r>
              <a:rPr lang="en-US" dirty="0"/>
              <a:t>Demonstrate a commitment to physician health and well-being to foster optimal patient care</a:t>
            </a:r>
          </a:p>
          <a:p>
            <a:pPr marL="457200" lvl="1" indent="0">
              <a:buNone/>
            </a:pPr>
            <a:r>
              <a:rPr lang="en-US" dirty="0"/>
              <a:t>4.1      Exhibit self-awareness and manage influences on personal well-being  	   	     and professional performance</a:t>
            </a:r>
          </a:p>
          <a:p>
            <a:pPr marL="457200" lvl="1" indent="0">
              <a:buNone/>
            </a:pPr>
            <a:r>
              <a:rPr lang="en-US" dirty="0"/>
              <a:t>4.2      Manage personal and professional demands for a sustainable practice 	 	     throughout the physician life cycle</a:t>
            </a:r>
          </a:p>
          <a:p>
            <a:pPr marL="457200" lvl="1" indent="0">
              <a:buNone/>
            </a:pPr>
            <a:r>
              <a:rPr lang="en-US" dirty="0"/>
              <a:t>4.3      Promote a culture that recognizes, supports, and responds effectively to 	     colleagues in need</a:t>
            </a:r>
          </a:p>
          <a:p>
            <a:endParaRPr lang="en-US" dirty="0"/>
          </a:p>
        </p:txBody>
      </p:sp>
      <p:sp>
        <p:nvSpPr>
          <p:cNvPr id="4" name="Footer Placeholder 3">
            <a:extLst>
              <a:ext uri="{FF2B5EF4-FFF2-40B4-BE49-F238E27FC236}">
                <a16:creationId xmlns:a16="http://schemas.microsoft.com/office/drawing/2014/main" id="{1C652E43-C949-4F39-A766-8E1377369202}"/>
              </a:ext>
            </a:extLst>
          </p:cNvPr>
          <p:cNvSpPr>
            <a:spLocks noGrp="1"/>
          </p:cNvSpPr>
          <p:nvPr>
            <p:ph type="ftr" sz="quarter" idx="11"/>
          </p:nvPr>
        </p:nvSpPr>
        <p:spPr/>
        <p:txBody>
          <a:bodyPr/>
          <a:lstStyle/>
          <a:p>
            <a:r>
              <a:rPr lang="en-US"/>
              <a:t>T2 - Teaching the Professional Role</a:t>
            </a:r>
            <a:endParaRPr lang="en-US" dirty="0"/>
          </a:p>
        </p:txBody>
      </p:sp>
      <p:sp>
        <p:nvSpPr>
          <p:cNvPr id="5" name="Slide Number Placeholder 4">
            <a:extLst>
              <a:ext uri="{FF2B5EF4-FFF2-40B4-BE49-F238E27FC236}">
                <a16:creationId xmlns:a16="http://schemas.microsoft.com/office/drawing/2014/main" id="{94C80C21-8AE2-48AD-A722-C18C2C45798A}"/>
              </a:ext>
            </a:extLst>
          </p:cNvPr>
          <p:cNvSpPr>
            <a:spLocks noGrp="1"/>
          </p:cNvSpPr>
          <p:nvPr>
            <p:ph type="sldNum" sz="quarter" idx="12"/>
          </p:nvPr>
        </p:nvSpPr>
        <p:spPr/>
        <p:txBody>
          <a:bodyPr/>
          <a:lstStyle/>
          <a:p>
            <a:fld id="{0F408A5D-059A-A247-8344-29C129C8EF29}" type="slidenum">
              <a:rPr lang="en-US" smtClean="0"/>
              <a:pPr/>
              <a:t>29</a:t>
            </a:fld>
            <a:endParaRPr lang="en-US" dirty="0"/>
          </a:p>
        </p:txBody>
      </p:sp>
    </p:spTree>
    <p:extLst>
      <p:ext uri="{BB962C8B-B14F-4D97-AF65-F5344CB8AC3E}">
        <p14:creationId xmlns:p14="http://schemas.microsoft.com/office/powerpoint/2010/main" val="3688776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DECA5-C17C-45B7-AD0D-8147810201F5}"/>
              </a:ext>
            </a:extLst>
          </p:cNvPr>
          <p:cNvSpPr>
            <a:spLocks noGrp="1"/>
          </p:cNvSpPr>
          <p:nvPr>
            <p:ph type="title"/>
          </p:nvPr>
        </p:nvSpPr>
        <p:spPr/>
        <p:txBody>
          <a:bodyPr/>
          <a:lstStyle/>
          <a:p>
            <a:r>
              <a:rPr lang="en-US" dirty="0"/>
              <a:t>Objectives and Agenda</a:t>
            </a:r>
          </a:p>
        </p:txBody>
      </p:sp>
      <p:sp>
        <p:nvSpPr>
          <p:cNvPr id="3" name="Content Placeholder 2">
            <a:extLst>
              <a:ext uri="{FF2B5EF4-FFF2-40B4-BE49-F238E27FC236}">
                <a16:creationId xmlns:a16="http://schemas.microsoft.com/office/drawing/2014/main" id="{8372F57A-08BB-4FBD-8FBB-DF8E8280684D}"/>
              </a:ext>
            </a:extLst>
          </p:cNvPr>
          <p:cNvSpPr>
            <a:spLocks noGrp="1"/>
          </p:cNvSpPr>
          <p:nvPr>
            <p:ph idx="1"/>
          </p:nvPr>
        </p:nvSpPr>
        <p:spPr/>
        <p:txBody>
          <a:bodyPr/>
          <a:lstStyle/>
          <a:p>
            <a:pPr marL="514350" indent="-514350">
              <a:buFont typeface="+mj-lt"/>
              <a:buAutoNum type="arabicPeriod"/>
            </a:pPr>
            <a:r>
              <a:rPr lang="en-US" dirty="0"/>
              <a:t>Recognize the process and content of Professional Role</a:t>
            </a:r>
          </a:p>
          <a:p>
            <a:pPr marL="514350" indent="-514350">
              <a:buFont typeface="+mj-lt"/>
              <a:buAutoNum type="arabicPeriod"/>
            </a:pPr>
            <a:r>
              <a:rPr lang="en-US" dirty="0"/>
              <a:t>Apply professionalism skills to examples from everyday practice</a:t>
            </a:r>
          </a:p>
          <a:p>
            <a:pPr marL="514350" indent="-514350">
              <a:buFont typeface="+mj-lt"/>
              <a:buAutoNum type="arabicPeriod"/>
            </a:pPr>
            <a:r>
              <a:rPr lang="en-US" dirty="0"/>
              <a:t>Develop a personal professionalism resource for everyday practice</a:t>
            </a:r>
          </a:p>
          <a:p>
            <a:pPr marL="0" indent="0">
              <a:buNone/>
            </a:pPr>
            <a:endParaRPr lang="en-US" dirty="0"/>
          </a:p>
        </p:txBody>
      </p:sp>
      <p:sp>
        <p:nvSpPr>
          <p:cNvPr id="4" name="Footer Placeholder 3">
            <a:extLst>
              <a:ext uri="{FF2B5EF4-FFF2-40B4-BE49-F238E27FC236}">
                <a16:creationId xmlns:a16="http://schemas.microsoft.com/office/drawing/2014/main" id="{FCC5B856-099C-4C1D-AC31-9F888A2AF278}"/>
              </a:ext>
            </a:extLst>
          </p:cNvPr>
          <p:cNvSpPr>
            <a:spLocks noGrp="1"/>
          </p:cNvSpPr>
          <p:nvPr>
            <p:ph type="ftr" sz="quarter" idx="11"/>
          </p:nvPr>
        </p:nvSpPr>
        <p:spPr/>
        <p:txBody>
          <a:bodyPr/>
          <a:lstStyle/>
          <a:p>
            <a:r>
              <a:rPr lang="en-US"/>
              <a:t>T2 - Teaching the Professional Role</a:t>
            </a:r>
            <a:endParaRPr lang="en-US" dirty="0"/>
          </a:p>
        </p:txBody>
      </p:sp>
      <p:sp>
        <p:nvSpPr>
          <p:cNvPr id="5" name="Slide Number Placeholder 4">
            <a:extLst>
              <a:ext uri="{FF2B5EF4-FFF2-40B4-BE49-F238E27FC236}">
                <a16:creationId xmlns:a16="http://schemas.microsoft.com/office/drawing/2014/main" id="{9D83DDD4-9AE4-4843-A3F3-CC4AA4F2F784}"/>
              </a:ext>
            </a:extLst>
          </p:cNvPr>
          <p:cNvSpPr>
            <a:spLocks noGrp="1"/>
          </p:cNvSpPr>
          <p:nvPr>
            <p:ph type="sldNum" sz="quarter" idx="12"/>
          </p:nvPr>
        </p:nvSpPr>
        <p:spPr/>
        <p:txBody>
          <a:bodyPr/>
          <a:lstStyle/>
          <a:p>
            <a:fld id="{0F408A5D-059A-A247-8344-29C129C8EF29}" type="slidenum">
              <a:rPr lang="en-US" smtClean="0"/>
              <a:pPr/>
              <a:t>3</a:t>
            </a:fld>
            <a:endParaRPr lang="en-US" dirty="0"/>
          </a:p>
        </p:txBody>
      </p:sp>
    </p:spTree>
    <p:extLst>
      <p:ext uri="{BB962C8B-B14F-4D97-AF65-F5344CB8AC3E}">
        <p14:creationId xmlns:p14="http://schemas.microsoft.com/office/powerpoint/2010/main" val="2043511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DE60A-80E7-43B7-8C7B-EDA96F52D786}"/>
              </a:ext>
            </a:extLst>
          </p:cNvPr>
          <p:cNvSpPr>
            <a:spLocks noGrp="1"/>
          </p:cNvSpPr>
          <p:nvPr>
            <p:ph type="title"/>
          </p:nvPr>
        </p:nvSpPr>
        <p:spPr/>
        <p:txBody>
          <a:bodyPr/>
          <a:lstStyle/>
          <a:p>
            <a:r>
              <a:rPr lang="en-US" dirty="0"/>
              <a:t>Why the Professional Role matters</a:t>
            </a:r>
          </a:p>
        </p:txBody>
      </p:sp>
      <p:sp>
        <p:nvSpPr>
          <p:cNvPr id="3" name="Content Placeholder 2">
            <a:extLst>
              <a:ext uri="{FF2B5EF4-FFF2-40B4-BE49-F238E27FC236}">
                <a16:creationId xmlns:a16="http://schemas.microsoft.com/office/drawing/2014/main" id="{7D6B2986-4386-4C98-A4AE-2F8A9B17A6A4}"/>
              </a:ext>
            </a:extLst>
          </p:cNvPr>
          <p:cNvSpPr>
            <a:spLocks noGrp="1"/>
          </p:cNvSpPr>
          <p:nvPr>
            <p:ph idx="1"/>
          </p:nvPr>
        </p:nvSpPr>
        <p:spPr>
          <a:xfrm>
            <a:off x="838199" y="1825625"/>
            <a:ext cx="10515600" cy="4351338"/>
          </a:xfrm>
        </p:spPr>
        <p:txBody>
          <a:bodyPr/>
          <a:lstStyle/>
          <a:p>
            <a:pPr marL="514350" indent="-514350">
              <a:buFont typeface="+mj-lt"/>
              <a:buAutoNum type="arabicPeriod"/>
            </a:pPr>
            <a:r>
              <a:rPr lang="en-US" sz="2400" dirty="0"/>
              <a:t>Patients expect their physicians to provide high-quality, safe medical care. </a:t>
            </a:r>
          </a:p>
          <a:p>
            <a:pPr marL="514350" indent="-514350">
              <a:buFont typeface="+mj-lt"/>
              <a:buAutoNum type="arabicPeriod"/>
            </a:pPr>
            <a:r>
              <a:rPr lang="en-US" sz="2400" dirty="0"/>
              <a:t>Being a professional is central to being a physician and requires active effort to evolve into a specialist. </a:t>
            </a:r>
          </a:p>
          <a:p>
            <a:pPr marL="514350" indent="-514350">
              <a:buFont typeface="+mj-lt"/>
              <a:buAutoNum type="arabicPeriod"/>
            </a:pPr>
            <a:r>
              <a:rPr lang="en-US" sz="2400" dirty="0"/>
              <a:t>Professional </a:t>
            </a:r>
            <a:r>
              <a:rPr lang="en-US" sz="2400" dirty="0" err="1"/>
              <a:t>behaviour</a:t>
            </a:r>
            <a:r>
              <a:rPr lang="en-US" sz="2400" dirty="0"/>
              <a:t> is central to patient safety and effectiveness in team-based care. </a:t>
            </a:r>
          </a:p>
          <a:p>
            <a:pPr marL="514350" indent="-514350">
              <a:buFont typeface="+mj-lt"/>
              <a:buAutoNum type="arabicPeriod"/>
            </a:pPr>
            <a:r>
              <a:rPr lang="en-US" sz="2400" dirty="0"/>
              <a:t>The resilience, wellness and self-care of a physician impacts their patients’ care, their co-workers and the health system, requiring the need to manage the demands of work/practice while also attending to personal health activities and constructive coping skills.</a:t>
            </a:r>
          </a:p>
          <a:p>
            <a:endParaRPr lang="en-US" dirty="0"/>
          </a:p>
        </p:txBody>
      </p:sp>
      <p:sp>
        <p:nvSpPr>
          <p:cNvPr id="4" name="Footer Placeholder 3">
            <a:extLst>
              <a:ext uri="{FF2B5EF4-FFF2-40B4-BE49-F238E27FC236}">
                <a16:creationId xmlns:a16="http://schemas.microsoft.com/office/drawing/2014/main" id="{889F84C7-6C3D-498C-90A6-D1D9F21492EE}"/>
              </a:ext>
            </a:extLst>
          </p:cNvPr>
          <p:cNvSpPr>
            <a:spLocks noGrp="1"/>
          </p:cNvSpPr>
          <p:nvPr>
            <p:ph type="ftr" sz="quarter" idx="11"/>
          </p:nvPr>
        </p:nvSpPr>
        <p:spPr/>
        <p:txBody>
          <a:bodyPr/>
          <a:lstStyle/>
          <a:p>
            <a:r>
              <a:rPr lang="en-US"/>
              <a:t>T2 - Teaching the Professional Role</a:t>
            </a:r>
            <a:endParaRPr lang="en-US" dirty="0"/>
          </a:p>
        </p:txBody>
      </p:sp>
      <p:sp>
        <p:nvSpPr>
          <p:cNvPr id="5" name="Slide Number Placeholder 4">
            <a:extLst>
              <a:ext uri="{FF2B5EF4-FFF2-40B4-BE49-F238E27FC236}">
                <a16:creationId xmlns:a16="http://schemas.microsoft.com/office/drawing/2014/main" id="{FFB55026-42C5-4589-B219-CF5EC77D58C2}"/>
              </a:ext>
            </a:extLst>
          </p:cNvPr>
          <p:cNvSpPr>
            <a:spLocks noGrp="1"/>
          </p:cNvSpPr>
          <p:nvPr>
            <p:ph type="sldNum" sz="quarter" idx="12"/>
          </p:nvPr>
        </p:nvSpPr>
        <p:spPr/>
        <p:txBody>
          <a:bodyPr/>
          <a:lstStyle/>
          <a:p>
            <a:fld id="{0F408A5D-059A-A247-8344-29C129C8EF29}" type="slidenum">
              <a:rPr lang="en-US" smtClean="0"/>
              <a:pPr/>
              <a:t>4</a:t>
            </a:fld>
            <a:endParaRPr lang="en-US" dirty="0"/>
          </a:p>
        </p:txBody>
      </p:sp>
    </p:spTree>
    <p:extLst>
      <p:ext uri="{BB962C8B-B14F-4D97-AF65-F5344CB8AC3E}">
        <p14:creationId xmlns:p14="http://schemas.microsoft.com/office/powerpoint/2010/main" val="985451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E7C64-2269-4D56-8830-8DCD33AA3DBB}"/>
              </a:ext>
            </a:extLst>
          </p:cNvPr>
          <p:cNvSpPr>
            <a:spLocks noGrp="1"/>
          </p:cNvSpPr>
          <p:nvPr>
            <p:ph type="title"/>
          </p:nvPr>
        </p:nvSpPr>
        <p:spPr/>
        <p:txBody>
          <a:bodyPr/>
          <a:lstStyle/>
          <a:p>
            <a:r>
              <a:rPr lang="en-US" dirty="0"/>
              <a:t>The details: What is the Professional Role</a:t>
            </a:r>
          </a:p>
        </p:txBody>
      </p:sp>
      <p:sp>
        <p:nvSpPr>
          <p:cNvPr id="3" name="Content Placeholder 2">
            <a:extLst>
              <a:ext uri="{FF2B5EF4-FFF2-40B4-BE49-F238E27FC236}">
                <a16:creationId xmlns:a16="http://schemas.microsoft.com/office/drawing/2014/main" id="{59866E5F-938F-4C18-A24E-ED1BE5A722F5}"/>
              </a:ext>
            </a:extLst>
          </p:cNvPr>
          <p:cNvSpPr>
            <a:spLocks noGrp="1"/>
          </p:cNvSpPr>
          <p:nvPr>
            <p:ph idx="1"/>
          </p:nvPr>
        </p:nvSpPr>
        <p:spPr/>
        <p:txBody>
          <a:bodyPr/>
          <a:lstStyle/>
          <a:p>
            <a:pPr marL="0" indent="0">
              <a:buNone/>
            </a:pPr>
            <a:r>
              <a:rPr lang="en-US" dirty="0"/>
              <a:t>As Professionals, physicians are committed to the health and well-being of individual patients and society through ethical practice, high personal standards of </a:t>
            </a:r>
            <a:r>
              <a:rPr lang="en-US" dirty="0" err="1"/>
              <a:t>behaviour</a:t>
            </a:r>
            <a:r>
              <a:rPr lang="en-US" dirty="0"/>
              <a:t>, accountability to the profession and society, physician-led regulation, and maintenance of personal health.</a:t>
            </a:r>
          </a:p>
          <a:p>
            <a:endParaRPr lang="en-US" dirty="0"/>
          </a:p>
        </p:txBody>
      </p:sp>
      <p:sp>
        <p:nvSpPr>
          <p:cNvPr id="4" name="Footer Placeholder 3">
            <a:extLst>
              <a:ext uri="{FF2B5EF4-FFF2-40B4-BE49-F238E27FC236}">
                <a16:creationId xmlns:a16="http://schemas.microsoft.com/office/drawing/2014/main" id="{AB2B8389-FB3F-4432-B85C-7386518270A2}"/>
              </a:ext>
            </a:extLst>
          </p:cNvPr>
          <p:cNvSpPr>
            <a:spLocks noGrp="1"/>
          </p:cNvSpPr>
          <p:nvPr>
            <p:ph type="ftr" sz="quarter" idx="11"/>
          </p:nvPr>
        </p:nvSpPr>
        <p:spPr/>
        <p:txBody>
          <a:bodyPr/>
          <a:lstStyle/>
          <a:p>
            <a:r>
              <a:rPr lang="en-US"/>
              <a:t>T2 - Teaching the Professional Role</a:t>
            </a:r>
            <a:endParaRPr lang="en-US" dirty="0"/>
          </a:p>
        </p:txBody>
      </p:sp>
      <p:sp>
        <p:nvSpPr>
          <p:cNvPr id="5" name="Slide Number Placeholder 4">
            <a:extLst>
              <a:ext uri="{FF2B5EF4-FFF2-40B4-BE49-F238E27FC236}">
                <a16:creationId xmlns:a16="http://schemas.microsoft.com/office/drawing/2014/main" id="{756EE087-44AA-4EC5-B0C9-E3722C3AC4F7}"/>
              </a:ext>
            </a:extLst>
          </p:cNvPr>
          <p:cNvSpPr>
            <a:spLocks noGrp="1"/>
          </p:cNvSpPr>
          <p:nvPr>
            <p:ph type="sldNum" sz="quarter" idx="12"/>
          </p:nvPr>
        </p:nvSpPr>
        <p:spPr/>
        <p:txBody>
          <a:bodyPr/>
          <a:lstStyle/>
          <a:p>
            <a:fld id="{0F408A5D-059A-A247-8344-29C129C8EF29}" type="slidenum">
              <a:rPr lang="en-US" smtClean="0"/>
              <a:pPr/>
              <a:t>5</a:t>
            </a:fld>
            <a:endParaRPr lang="en-US" dirty="0"/>
          </a:p>
        </p:txBody>
      </p:sp>
    </p:spTree>
    <p:extLst>
      <p:ext uri="{BB962C8B-B14F-4D97-AF65-F5344CB8AC3E}">
        <p14:creationId xmlns:p14="http://schemas.microsoft.com/office/powerpoint/2010/main" val="798997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1C912221-4808-430E-A975-42FCEFD36401}"/>
              </a:ext>
            </a:extLst>
          </p:cNvPr>
          <p:cNvSpPr>
            <a:spLocks noGrp="1"/>
          </p:cNvSpPr>
          <p:nvPr>
            <p:ph type="body" idx="1"/>
          </p:nvPr>
        </p:nvSpPr>
        <p:spPr>
          <a:xfrm>
            <a:off x="927101" y="452437"/>
            <a:ext cx="3322637" cy="823912"/>
          </a:xfrm>
        </p:spPr>
        <p:txBody>
          <a:bodyPr/>
          <a:lstStyle/>
          <a:p>
            <a:r>
              <a:rPr lang="en-US" dirty="0"/>
              <a:t>Recognizing Professional Actions</a:t>
            </a:r>
          </a:p>
        </p:txBody>
      </p:sp>
      <p:sp>
        <p:nvSpPr>
          <p:cNvPr id="9" name="Content Placeholder 8">
            <a:extLst>
              <a:ext uri="{FF2B5EF4-FFF2-40B4-BE49-F238E27FC236}">
                <a16:creationId xmlns:a16="http://schemas.microsoft.com/office/drawing/2014/main" id="{B43AEE63-F382-4C1B-A18F-2623D84CCF50}"/>
              </a:ext>
            </a:extLst>
          </p:cNvPr>
          <p:cNvSpPr>
            <a:spLocks noGrp="1"/>
          </p:cNvSpPr>
          <p:nvPr>
            <p:ph sz="half" idx="2"/>
          </p:nvPr>
        </p:nvSpPr>
        <p:spPr>
          <a:xfrm>
            <a:off x="914399" y="1586706"/>
            <a:ext cx="3328988" cy="3684588"/>
          </a:xfrm>
        </p:spPr>
        <p:txBody>
          <a:bodyPr/>
          <a:lstStyle/>
          <a:p>
            <a:pPr>
              <a:spcBef>
                <a:spcPts val="0"/>
              </a:spcBef>
              <a:spcAft>
                <a:spcPts val="600"/>
              </a:spcAft>
            </a:pPr>
            <a:r>
              <a:rPr lang="en-US" dirty="0"/>
              <a:t>Behaving</a:t>
            </a:r>
          </a:p>
          <a:p>
            <a:pPr>
              <a:spcBef>
                <a:spcPts val="0"/>
              </a:spcBef>
              <a:spcAft>
                <a:spcPts val="600"/>
              </a:spcAft>
            </a:pPr>
            <a:r>
              <a:rPr lang="en-US" dirty="0"/>
              <a:t>Fulfilling</a:t>
            </a:r>
          </a:p>
          <a:p>
            <a:pPr>
              <a:spcBef>
                <a:spcPts val="0"/>
              </a:spcBef>
              <a:spcAft>
                <a:spcPts val="600"/>
              </a:spcAft>
            </a:pPr>
            <a:r>
              <a:rPr lang="en-US" dirty="0"/>
              <a:t>Trusting</a:t>
            </a:r>
          </a:p>
          <a:p>
            <a:pPr>
              <a:spcBef>
                <a:spcPts val="0"/>
              </a:spcBef>
              <a:spcAft>
                <a:spcPts val="600"/>
              </a:spcAft>
            </a:pPr>
            <a:r>
              <a:rPr lang="en-US" dirty="0"/>
              <a:t>Respecting</a:t>
            </a:r>
          </a:p>
          <a:p>
            <a:pPr>
              <a:spcBef>
                <a:spcPts val="0"/>
              </a:spcBef>
              <a:spcAft>
                <a:spcPts val="600"/>
              </a:spcAft>
            </a:pPr>
            <a:r>
              <a:rPr lang="en-US" dirty="0"/>
              <a:t>Self regulating</a:t>
            </a:r>
          </a:p>
          <a:p>
            <a:endParaRPr lang="en-US" dirty="0"/>
          </a:p>
        </p:txBody>
      </p:sp>
      <p:sp>
        <p:nvSpPr>
          <p:cNvPr id="10" name="Text Placeholder 9">
            <a:extLst>
              <a:ext uri="{FF2B5EF4-FFF2-40B4-BE49-F238E27FC236}">
                <a16:creationId xmlns:a16="http://schemas.microsoft.com/office/drawing/2014/main" id="{5BDDEADB-857D-4C0B-A23F-68431DEAFEE4}"/>
              </a:ext>
            </a:extLst>
          </p:cNvPr>
          <p:cNvSpPr>
            <a:spLocks noGrp="1"/>
          </p:cNvSpPr>
          <p:nvPr>
            <p:ph type="body" sz="quarter" idx="3"/>
          </p:nvPr>
        </p:nvSpPr>
        <p:spPr>
          <a:xfrm>
            <a:off x="4434681" y="452437"/>
            <a:ext cx="3322637" cy="823912"/>
          </a:xfrm>
        </p:spPr>
        <p:txBody>
          <a:bodyPr/>
          <a:lstStyle/>
          <a:p>
            <a:r>
              <a:rPr lang="en-US" dirty="0"/>
              <a:t>Recognizing Professional </a:t>
            </a:r>
            <a:br>
              <a:rPr lang="en-US" dirty="0"/>
            </a:br>
            <a:r>
              <a:rPr lang="en-US" dirty="0"/>
              <a:t>Topics</a:t>
            </a:r>
          </a:p>
        </p:txBody>
      </p:sp>
      <p:sp>
        <p:nvSpPr>
          <p:cNvPr id="11" name="Content Placeholder 10">
            <a:extLst>
              <a:ext uri="{FF2B5EF4-FFF2-40B4-BE49-F238E27FC236}">
                <a16:creationId xmlns:a16="http://schemas.microsoft.com/office/drawing/2014/main" id="{958689AF-E2B1-4BF0-A716-7E08E2DB3B27}"/>
              </a:ext>
            </a:extLst>
          </p:cNvPr>
          <p:cNvSpPr>
            <a:spLocks noGrp="1"/>
          </p:cNvSpPr>
          <p:nvPr>
            <p:ph sz="quarter" idx="4"/>
          </p:nvPr>
        </p:nvSpPr>
        <p:spPr>
          <a:xfrm>
            <a:off x="7942261" y="1276349"/>
            <a:ext cx="3328988" cy="4913313"/>
          </a:xfrm>
        </p:spPr>
        <p:txBody>
          <a:bodyPr/>
          <a:lstStyle/>
          <a:p>
            <a:pPr lvl="0">
              <a:spcBef>
                <a:spcPts val="0"/>
              </a:spcBef>
              <a:spcAft>
                <a:spcPts val="600"/>
              </a:spcAft>
            </a:pPr>
            <a:r>
              <a:rPr lang="en-US" kern="0" dirty="0">
                <a:solidFill>
                  <a:schemeClr val="tx1"/>
                </a:solidFill>
              </a:rPr>
              <a:t>Integrity</a:t>
            </a:r>
          </a:p>
          <a:p>
            <a:pPr lvl="0">
              <a:spcBef>
                <a:spcPts val="0"/>
              </a:spcBef>
              <a:spcAft>
                <a:spcPts val="600"/>
              </a:spcAft>
            </a:pPr>
            <a:r>
              <a:rPr lang="en-US" kern="0" dirty="0">
                <a:solidFill>
                  <a:schemeClr val="tx1"/>
                </a:solidFill>
              </a:rPr>
              <a:t>Reliable</a:t>
            </a:r>
          </a:p>
          <a:p>
            <a:pPr lvl="0">
              <a:spcBef>
                <a:spcPts val="0"/>
              </a:spcBef>
              <a:spcAft>
                <a:spcPts val="600"/>
              </a:spcAft>
            </a:pPr>
            <a:r>
              <a:rPr lang="en-US" kern="0" dirty="0">
                <a:solidFill>
                  <a:schemeClr val="tx1"/>
                </a:solidFill>
              </a:rPr>
              <a:t>Resilience</a:t>
            </a:r>
          </a:p>
          <a:p>
            <a:pPr lvl="0">
              <a:spcBef>
                <a:spcPts val="0"/>
              </a:spcBef>
              <a:spcAft>
                <a:spcPts val="600"/>
              </a:spcAft>
            </a:pPr>
            <a:r>
              <a:rPr lang="en-US" kern="0" dirty="0">
                <a:solidFill>
                  <a:schemeClr val="tx1"/>
                </a:solidFill>
              </a:rPr>
              <a:t>Responsibility</a:t>
            </a:r>
          </a:p>
          <a:p>
            <a:pPr lvl="0">
              <a:spcBef>
                <a:spcPts val="0"/>
              </a:spcBef>
              <a:spcAft>
                <a:spcPts val="600"/>
              </a:spcAft>
            </a:pPr>
            <a:r>
              <a:rPr lang="en-US" kern="0" dirty="0">
                <a:solidFill>
                  <a:schemeClr val="tx1"/>
                </a:solidFill>
              </a:rPr>
              <a:t>Societal need</a:t>
            </a:r>
          </a:p>
          <a:p>
            <a:pPr lvl="0">
              <a:spcBef>
                <a:spcPts val="0"/>
              </a:spcBef>
              <a:spcAft>
                <a:spcPts val="600"/>
              </a:spcAft>
            </a:pPr>
            <a:r>
              <a:rPr lang="en-US" kern="0" dirty="0">
                <a:solidFill>
                  <a:schemeClr val="tx1"/>
                </a:solidFill>
              </a:rPr>
              <a:t>Social Contract</a:t>
            </a:r>
          </a:p>
          <a:p>
            <a:pPr lvl="0">
              <a:spcBef>
                <a:spcPts val="0"/>
              </a:spcBef>
              <a:spcAft>
                <a:spcPts val="600"/>
              </a:spcAft>
            </a:pPr>
            <a:r>
              <a:rPr lang="en-US" kern="0" dirty="0">
                <a:solidFill>
                  <a:schemeClr val="tx1"/>
                </a:solidFill>
              </a:rPr>
              <a:t>Society’s expectations</a:t>
            </a:r>
          </a:p>
          <a:p>
            <a:pPr lvl="0">
              <a:spcBef>
                <a:spcPts val="0"/>
              </a:spcBef>
              <a:spcAft>
                <a:spcPts val="600"/>
              </a:spcAft>
            </a:pPr>
            <a:r>
              <a:rPr lang="en-US" kern="0" dirty="0">
                <a:solidFill>
                  <a:schemeClr val="tx1"/>
                </a:solidFill>
              </a:rPr>
              <a:t>Standards</a:t>
            </a:r>
          </a:p>
          <a:p>
            <a:pPr lvl="0">
              <a:spcBef>
                <a:spcPts val="0"/>
              </a:spcBef>
              <a:spcAft>
                <a:spcPts val="600"/>
              </a:spcAft>
            </a:pPr>
            <a:r>
              <a:rPr lang="en-US" kern="0" dirty="0">
                <a:solidFill>
                  <a:schemeClr val="tx1"/>
                </a:solidFill>
              </a:rPr>
              <a:t>Trustworthiness</a:t>
            </a:r>
          </a:p>
          <a:p>
            <a:pPr lvl="0">
              <a:spcBef>
                <a:spcPts val="0"/>
              </a:spcBef>
              <a:spcAft>
                <a:spcPts val="600"/>
              </a:spcAft>
            </a:pPr>
            <a:r>
              <a:rPr lang="en-US" kern="0" dirty="0">
                <a:solidFill>
                  <a:schemeClr val="tx1"/>
                </a:solidFill>
              </a:rPr>
              <a:t>Wellness</a:t>
            </a:r>
          </a:p>
          <a:p>
            <a:pPr marL="0" indent="0">
              <a:buNone/>
            </a:pPr>
            <a:endParaRPr lang="en-US" dirty="0"/>
          </a:p>
        </p:txBody>
      </p:sp>
      <p:sp>
        <p:nvSpPr>
          <p:cNvPr id="4" name="Footer Placeholder 3">
            <a:extLst>
              <a:ext uri="{FF2B5EF4-FFF2-40B4-BE49-F238E27FC236}">
                <a16:creationId xmlns:a16="http://schemas.microsoft.com/office/drawing/2014/main" id="{50634B48-2A39-45D8-9AC7-CE9C177D53B1}"/>
              </a:ext>
            </a:extLst>
          </p:cNvPr>
          <p:cNvSpPr>
            <a:spLocks noGrp="1"/>
          </p:cNvSpPr>
          <p:nvPr>
            <p:ph type="ftr" sz="quarter" idx="11"/>
          </p:nvPr>
        </p:nvSpPr>
        <p:spPr/>
        <p:txBody>
          <a:bodyPr/>
          <a:lstStyle/>
          <a:p>
            <a:r>
              <a:rPr lang="en-US"/>
              <a:t>T2 - Teaching the Professional Role</a:t>
            </a:r>
            <a:endParaRPr lang="en-US" dirty="0"/>
          </a:p>
        </p:txBody>
      </p:sp>
      <p:sp>
        <p:nvSpPr>
          <p:cNvPr id="5" name="Slide Number Placeholder 4">
            <a:extLst>
              <a:ext uri="{FF2B5EF4-FFF2-40B4-BE49-F238E27FC236}">
                <a16:creationId xmlns:a16="http://schemas.microsoft.com/office/drawing/2014/main" id="{4D847222-22AC-4BBB-B8B3-30412E6B255F}"/>
              </a:ext>
            </a:extLst>
          </p:cNvPr>
          <p:cNvSpPr>
            <a:spLocks noGrp="1"/>
          </p:cNvSpPr>
          <p:nvPr>
            <p:ph type="sldNum" sz="quarter" idx="12"/>
          </p:nvPr>
        </p:nvSpPr>
        <p:spPr/>
        <p:txBody>
          <a:bodyPr/>
          <a:lstStyle/>
          <a:p>
            <a:fld id="{0F408A5D-059A-A247-8344-29C129C8EF29}" type="slidenum">
              <a:rPr lang="en-US" smtClean="0"/>
              <a:pPr/>
              <a:t>6</a:t>
            </a:fld>
            <a:endParaRPr lang="en-US" dirty="0"/>
          </a:p>
        </p:txBody>
      </p:sp>
      <p:sp>
        <p:nvSpPr>
          <p:cNvPr id="12" name="Content Placeholder 10">
            <a:extLst>
              <a:ext uri="{FF2B5EF4-FFF2-40B4-BE49-F238E27FC236}">
                <a16:creationId xmlns:a16="http://schemas.microsoft.com/office/drawing/2014/main" id="{699C90DC-5610-4D77-9A7E-1EE8072F5D45}"/>
              </a:ext>
            </a:extLst>
          </p:cNvPr>
          <p:cNvSpPr txBox="1">
            <a:spLocks/>
          </p:cNvSpPr>
          <p:nvPr/>
        </p:nvSpPr>
        <p:spPr>
          <a:xfrm>
            <a:off x="4428330" y="1586706"/>
            <a:ext cx="3328988" cy="368458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600"/>
              </a:spcBef>
              <a:buClr>
                <a:schemeClr val="accent1"/>
              </a:buClr>
              <a:buFont typeface="Arial" panose="020B0604020202020204" pitchFamily="34" charset="0"/>
              <a:buChar char="•"/>
              <a:defRPr sz="28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1100"/>
              </a:spcBef>
              <a:buClr>
                <a:schemeClr val="accent3"/>
              </a:buClr>
              <a:buFont typeface="Arial" panose="020B0604020202020204" pitchFamily="34" charset="0"/>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1100"/>
              </a:spcBef>
              <a:buClr>
                <a:schemeClr val="tx2"/>
              </a:buClr>
              <a:buFont typeface="Arial" panose="020B0604020202020204" pitchFamily="34" charset="0"/>
              <a:buChar char="•"/>
              <a:defRPr sz="20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1100"/>
              </a:spcBef>
              <a:buClr>
                <a:schemeClr val="accent1"/>
              </a:buClr>
              <a:buSzPct val="90000"/>
              <a:buFont typeface="Courier New" panose="02070309020205020404" pitchFamily="49" charset="0"/>
              <a:buChar char="o"/>
              <a:defRPr sz="18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1100"/>
              </a:spcBef>
              <a:buFont typeface="System Font Regular"/>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spcAft>
                <a:spcPts val="600"/>
              </a:spcAft>
            </a:pPr>
            <a:r>
              <a:rPr lang="en-US" kern="0" dirty="0">
                <a:solidFill>
                  <a:schemeClr val="tx1"/>
                </a:solidFill>
              </a:rPr>
              <a:t>Balance</a:t>
            </a:r>
          </a:p>
          <a:p>
            <a:pPr>
              <a:spcBef>
                <a:spcPts val="0"/>
              </a:spcBef>
              <a:spcAft>
                <a:spcPts val="600"/>
              </a:spcAft>
            </a:pPr>
            <a:r>
              <a:rPr lang="en-US" kern="0" dirty="0">
                <a:solidFill>
                  <a:schemeClr val="tx1"/>
                </a:solidFill>
              </a:rPr>
              <a:t>Boundaries</a:t>
            </a:r>
          </a:p>
          <a:p>
            <a:pPr>
              <a:spcBef>
                <a:spcPts val="0"/>
              </a:spcBef>
              <a:spcAft>
                <a:spcPts val="600"/>
              </a:spcAft>
            </a:pPr>
            <a:r>
              <a:rPr lang="en-US" kern="0" dirty="0">
                <a:solidFill>
                  <a:schemeClr val="tx1"/>
                </a:solidFill>
              </a:rPr>
              <a:t>Commitment</a:t>
            </a:r>
          </a:p>
          <a:p>
            <a:pPr>
              <a:spcBef>
                <a:spcPts val="0"/>
              </a:spcBef>
              <a:spcAft>
                <a:spcPts val="600"/>
              </a:spcAft>
            </a:pPr>
            <a:r>
              <a:rPr lang="en-US" kern="0" dirty="0">
                <a:solidFill>
                  <a:schemeClr val="tx1"/>
                </a:solidFill>
              </a:rPr>
              <a:t>Conflict of interest</a:t>
            </a:r>
          </a:p>
          <a:p>
            <a:pPr>
              <a:spcBef>
                <a:spcPts val="0"/>
              </a:spcBef>
              <a:spcAft>
                <a:spcPts val="600"/>
              </a:spcAft>
            </a:pPr>
            <a:r>
              <a:rPr lang="en-US" kern="0" dirty="0">
                <a:solidFill>
                  <a:schemeClr val="tx1"/>
                </a:solidFill>
              </a:rPr>
              <a:t>Ethics, Ethical Issues</a:t>
            </a:r>
          </a:p>
          <a:p>
            <a:pPr>
              <a:spcBef>
                <a:spcPts val="0"/>
              </a:spcBef>
              <a:spcAft>
                <a:spcPts val="600"/>
              </a:spcAft>
            </a:pPr>
            <a:r>
              <a:rPr lang="en-US" kern="0" dirty="0">
                <a:solidFill>
                  <a:schemeClr val="tx1"/>
                </a:solidFill>
              </a:rPr>
              <a:t>Honesty</a:t>
            </a:r>
          </a:p>
          <a:p>
            <a:pPr>
              <a:spcBef>
                <a:spcPts val="0"/>
              </a:spcBef>
              <a:spcAft>
                <a:spcPts val="600"/>
              </a:spcAft>
            </a:pPr>
            <a:r>
              <a:rPr lang="en-US" kern="0" dirty="0">
                <a:solidFill>
                  <a:schemeClr val="tx1"/>
                </a:solidFill>
              </a:rPr>
              <a:t>Identity</a:t>
            </a:r>
          </a:p>
          <a:p>
            <a:endParaRPr lang="en-US" dirty="0"/>
          </a:p>
        </p:txBody>
      </p:sp>
    </p:spTree>
    <p:extLst>
      <p:ext uri="{BB962C8B-B14F-4D97-AF65-F5344CB8AC3E}">
        <p14:creationId xmlns:p14="http://schemas.microsoft.com/office/powerpoint/2010/main" val="3375685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25775-95A2-4EB4-BD78-65E28DFC67D0}"/>
              </a:ext>
            </a:extLst>
          </p:cNvPr>
          <p:cNvSpPr>
            <a:spLocks noGrp="1"/>
          </p:cNvSpPr>
          <p:nvPr>
            <p:ph type="title"/>
          </p:nvPr>
        </p:nvSpPr>
        <p:spPr/>
        <p:txBody>
          <a:bodyPr/>
          <a:lstStyle/>
          <a:p>
            <a:r>
              <a:rPr lang="en-US" dirty="0"/>
              <a:t>Key terms for the Professional Role</a:t>
            </a:r>
          </a:p>
        </p:txBody>
      </p:sp>
      <p:sp>
        <p:nvSpPr>
          <p:cNvPr id="3" name="Content Placeholder 2">
            <a:extLst>
              <a:ext uri="{FF2B5EF4-FFF2-40B4-BE49-F238E27FC236}">
                <a16:creationId xmlns:a16="http://schemas.microsoft.com/office/drawing/2014/main" id="{41E208AD-B81B-4671-A1CA-4337868FF262}"/>
              </a:ext>
            </a:extLst>
          </p:cNvPr>
          <p:cNvSpPr>
            <a:spLocks noGrp="1"/>
          </p:cNvSpPr>
          <p:nvPr>
            <p:ph idx="1"/>
          </p:nvPr>
        </p:nvSpPr>
        <p:spPr/>
        <p:txBody>
          <a:bodyPr/>
          <a:lstStyle/>
          <a:p>
            <a:pPr>
              <a:spcBef>
                <a:spcPts val="0"/>
              </a:spcBef>
              <a:spcAft>
                <a:spcPts val="600"/>
              </a:spcAft>
            </a:pPr>
            <a:r>
              <a:rPr lang="en-US" sz="2000" dirty="0"/>
              <a:t>Boundaries</a:t>
            </a:r>
          </a:p>
          <a:p>
            <a:pPr>
              <a:spcBef>
                <a:spcPts val="0"/>
              </a:spcBef>
              <a:spcAft>
                <a:spcPts val="600"/>
              </a:spcAft>
            </a:pPr>
            <a:r>
              <a:rPr lang="en-US" sz="2000" dirty="0"/>
              <a:t>Fiduciary relationship</a:t>
            </a:r>
          </a:p>
          <a:p>
            <a:pPr>
              <a:spcBef>
                <a:spcPts val="0"/>
              </a:spcBef>
              <a:spcAft>
                <a:spcPts val="600"/>
              </a:spcAft>
            </a:pPr>
            <a:r>
              <a:rPr lang="en-US" sz="2000" dirty="0"/>
              <a:t>Social contract</a:t>
            </a:r>
          </a:p>
          <a:p>
            <a:pPr>
              <a:spcBef>
                <a:spcPts val="0"/>
              </a:spcBef>
              <a:spcAft>
                <a:spcPts val="600"/>
              </a:spcAft>
            </a:pPr>
            <a:r>
              <a:rPr lang="en-US" sz="2000" dirty="0"/>
              <a:t>Hidden curriculum</a:t>
            </a:r>
          </a:p>
          <a:p>
            <a:pPr>
              <a:spcBef>
                <a:spcPts val="0"/>
              </a:spcBef>
              <a:spcAft>
                <a:spcPts val="600"/>
              </a:spcAft>
            </a:pPr>
            <a:r>
              <a:rPr lang="en-US" sz="2000" dirty="0"/>
              <a:t>Emotional intelligence</a:t>
            </a:r>
          </a:p>
          <a:p>
            <a:pPr>
              <a:spcBef>
                <a:spcPts val="0"/>
              </a:spcBef>
              <a:spcAft>
                <a:spcPts val="600"/>
              </a:spcAft>
            </a:pPr>
            <a:r>
              <a:rPr lang="en-US" sz="2000" dirty="0"/>
              <a:t>Self-efficacy</a:t>
            </a:r>
          </a:p>
          <a:p>
            <a:pPr>
              <a:spcBef>
                <a:spcPts val="0"/>
              </a:spcBef>
              <a:spcAft>
                <a:spcPts val="600"/>
              </a:spcAft>
            </a:pPr>
            <a:r>
              <a:rPr lang="en-US" sz="2000" dirty="0"/>
              <a:t>Wellness</a:t>
            </a:r>
          </a:p>
          <a:p>
            <a:pPr>
              <a:spcBef>
                <a:spcPts val="0"/>
              </a:spcBef>
              <a:spcAft>
                <a:spcPts val="600"/>
              </a:spcAft>
            </a:pPr>
            <a:r>
              <a:rPr lang="en-US" sz="2000" dirty="0"/>
              <a:t>Resilience</a:t>
            </a:r>
          </a:p>
          <a:p>
            <a:pPr>
              <a:spcBef>
                <a:spcPts val="0"/>
              </a:spcBef>
              <a:spcAft>
                <a:spcPts val="600"/>
              </a:spcAft>
            </a:pPr>
            <a:r>
              <a:rPr lang="en-US" sz="2000" dirty="0"/>
              <a:t>Burnout</a:t>
            </a:r>
          </a:p>
          <a:p>
            <a:pPr>
              <a:spcBef>
                <a:spcPts val="0"/>
              </a:spcBef>
              <a:spcAft>
                <a:spcPts val="600"/>
              </a:spcAft>
            </a:pPr>
            <a:r>
              <a:rPr lang="en-US" sz="2000" dirty="0"/>
              <a:t>Self-care</a:t>
            </a:r>
          </a:p>
          <a:p>
            <a:pPr>
              <a:spcBef>
                <a:spcPts val="0"/>
              </a:spcBef>
              <a:spcAft>
                <a:spcPts val="600"/>
              </a:spcAft>
            </a:pPr>
            <a:r>
              <a:rPr lang="en-US" sz="2000" dirty="0"/>
              <a:t>Fatigue management</a:t>
            </a:r>
          </a:p>
          <a:p>
            <a:endParaRPr lang="en-US" dirty="0"/>
          </a:p>
        </p:txBody>
      </p:sp>
      <p:sp>
        <p:nvSpPr>
          <p:cNvPr id="4" name="Footer Placeholder 3">
            <a:extLst>
              <a:ext uri="{FF2B5EF4-FFF2-40B4-BE49-F238E27FC236}">
                <a16:creationId xmlns:a16="http://schemas.microsoft.com/office/drawing/2014/main" id="{481B2E4D-D5AC-4CCB-A268-40FC77F7D287}"/>
              </a:ext>
            </a:extLst>
          </p:cNvPr>
          <p:cNvSpPr>
            <a:spLocks noGrp="1"/>
          </p:cNvSpPr>
          <p:nvPr>
            <p:ph type="ftr" sz="quarter" idx="11"/>
          </p:nvPr>
        </p:nvSpPr>
        <p:spPr/>
        <p:txBody>
          <a:bodyPr/>
          <a:lstStyle/>
          <a:p>
            <a:r>
              <a:rPr lang="en-US" dirty="0"/>
              <a:t>T2 - Teaching the Professional Role</a:t>
            </a:r>
          </a:p>
        </p:txBody>
      </p:sp>
      <p:sp>
        <p:nvSpPr>
          <p:cNvPr id="5" name="Slide Number Placeholder 4">
            <a:extLst>
              <a:ext uri="{FF2B5EF4-FFF2-40B4-BE49-F238E27FC236}">
                <a16:creationId xmlns:a16="http://schemas.microsoft.com/office/drawing/2014/main" id="{A7990B6D-0AEE-4A25-B051-8583B73806FB}"/>
              </a:ext>
            </a:extLst>
          </p:cNvPr>
          <p:cNvSpPr>
            <a:spLocks noGrp="1"/>
          </p:cNvSpPr>
          <p:nvPr>
            <p:ph type="sldNum" sz="quarter" idx="12"/>
          </p:nvPr>
        </p:nvSpPr>
        <p:spPr/>
        <p:txBody>
          <a:bodyPr/>
          <a:lstStyle/>
          <a:p>
            <a:fld id="{0F408A5D-059A-A247-8344-29C129C8EF29}" type="slidenum">
              <a:rPr lang="en-US" smtClean="0"/>
              <a:pPr/>
              <a:t>7</a:t>
            </a:fld>
            <a:endParaRPr lang="en-US" dirty="0"/>
          </a:p>
        </p:txBody>
      </p:sp>
    </p:spTree>
    <p:extLst>
      <p:ext uri="{BB962C8B-B14F-4D97-AF65-F5344CB8AC3E}">
        <p14:creationId xmlns:p14="http://schemas.microsoft.com/office/powerpoint/2010/main" val="437875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2F109-58A4-4C83-BD88-3F264F571F8A}"/>
              </a:ext>
            </a:extLst>
          </p:cNvPr>
          <p:cNvSpPr>
            <a:spLocks noGrp="1"/>
          </p:cNvSpPr>
          <p:nvPr>
            <p:ph type="title"/>
          </p:nvPr>
        </p:nvSpPr>
        <p:spPr/>
        <p:txBody>
          <a:bodyPr/>
          <a:lstStyle/>
          <a:p>
            <a:r>
              <a:rPr lang="en-US" dirty="0"/>
              <a:t>Professional means showing commitment to:</a:t>
            </a:r>
          </a:p>
        </p:txBody>
      </p:sp>
      <p:sp>
        <p:nvSpPr>
          <p:cNvPr id="3" name="Content Placeholder 2">
            <a:extLst>
              <a:ext uri="{FF2B5EF4-FFF2-40B4-BE49-F238E27FC236}">
                <a16:creationId xmlns:a16="http://schemas.microsoft.com/office/drawing/2014/main" id="{DEB2CF69-5A36-4733-9FAD-53CC09129C3B}"/>
              </a:ext>
            </a:extLst>
          </p:cNvPr>
          <p:cNvSpPr>
            <a:spLocks noGrp="1"/>
          </p:cNvSpPr>
          <p:nvPr>
            <p:ph idx="1"/>
          </p:nvPr>
        </p:nvSpPr>
        <p:spPr/>
        <p:txBody>
          <a:bodyPr/>
          <a:lstStyle/>
          <a:p>
            <a:pPr>
              <a:spcBef>
                <a:spcPts val="0"/>
              </a:spcBef>
              <a:spcAft>
                <a:spcPts val="1200"/>
              </a:spcAft>
            </a:pPr>
            <a:r>
              <a:rPr lang="en-US" dirty="0"/>
              <a:t>patients</a:t>
            </a:r>
          </a:p>
          <a:p>
            <a:pPr>
              <a:spcBef>
                <a:spcPts val="0"/>
              </a:spcBef>
              <a:spcAft>
                <a:spcPts val="1200"/>
              </a:spcAft>
            </a:pPr>
            <a:r>
              <a:rPr lang="en-US" dirty="0"/>
              <a:t>society</a:t>
            </a:r>
          </a:p>
          <a:p>
            <a:pPr>
              <a:spcBef>
                <a:spcPts val="0"/>
              </a:spcBef>
              <a:spcAft>
                <a:spcPts val="1200"/>
              </a:spcAft>
            </a:pPr>
            <a:r>
              <a:rPr lang="en-US" dirty="0"/>
              <a:t>profession</a:t>
            </a:r>
          </a:p>
          <a:p>
            <a:pPr>
              <a:spcBef>
                <a:spcPts val="0"/>
              </a:spcBef>
              <a:spcAft>
                <a:spcPts val="1200"/>
              </a:spcAft>
            </a:pPr>
            <a:r>
              <a:rPr lang="en-US" dirty="0"/>
              <a:t>self</a:t>
            </a:r>
          </a:p>
          <a:p>
            <a:endParaRPr lang="en-US" dirty="0"/>
          </a:p>
        </p:txBody>
      </p:sp>
      <p:sp>
        <p:nvSpPr>
          <p:cNvPr id="4" name="Footer Placeholder 3">
            <a:extLst>
              <a:ext uri="{FF2B5EF4-FFF2-40B4-BE49-F238E27FC236}">
                <a16:creationId xmlns:a16="http://schemas.microsoft.com/office/drawing/2014/main" id="{A3820983-0B7F-4B53-B7A8-DB1A94FAE24A}"/>
              </a:ext>
            </a:extLst>
          </p:cNvPr>
          <p:cNvSpPr>
            <a:spLocks noGrp="1"/>
          </p:cNvSpPr>
          <p:nvPr>
            <p:ph type="ftr" sz="quarter" idx="11"/>
          </p:nvPr>
        </p:nvSpPr>
        <p:spPr/>
        <p:txBody>
          <a:bodyPr/>
          <a:lstStyle/>
          <a:p>
            <a:r>
              <a:rPr lang="en-US"/>
              <a:t>T2 - Teaching the Professional Role</a:t>
            </a:r>
            <a:endParaRPr lang="en-US" dirty="0"/>
          </a:p>
        </p:txBody>
      </p:sp>
      <p:sp>
        <p:nvSpPr>
          <p:cNvPr id="5" name="Slide Number Placeholder 4">
            <a:extLst>
              <a:ext uri="{FF2B5EF4-FFF2-40B4-BE49-F238E27FC236}">
                <a16:creationId xmlns:a16="http://schemas.microsoft.com/office/drawing/2014/main" id="{0AADAEEC-606D-4287-9C03-7373B45285BF}"/>
              </a:ext>
            </a:extLst>
          </p:cNvPr>
          <p:cNvSpPr>
            <a:spLocks noGrp="1"/>
          </p:cNvSpPr>
          <p:nvPr>
            <p:ph type="sldNum" sz="quarter" idx="12"/>
          </p:nvPr>
        </p:nvSpPr>
        <p:spPr/>
        <p:txBody>
          <a:bodyPr/>
          <a:lstStyle/>
          <a:p>
            <a:fld id="{0F408A5D-059A-A247-8344-29C129C8EF29}" type="slidenum">
              <a:rPr lang="en-US" smtClean="0"/>
              <a:pPr/>
              <a:t>8</a:t>
            </a:fld>
            <a:endParaRPr lang="en-US" dirty="0"/>
          </a:p>
        </p:txBody>
      </p:sp>
    </p:spTree>
    <p:extLst>
      <p:ext uri="{BB962C8B-B14F-4D97-AF65-F5344CB8AC3E}">
        <p14:creationId xmlns:p14="http://schemas.microsoft.com/office/powerpoint/2010/main" val="1914374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1C655-F172-4C77-93B2-E4CF69BD4AE2}"/>
              </a:ext>
            </a:extLst>
          </p:cNvPr>
          <p:cNvSpPr>
            <a:spLocks noGrp="1"/>
          </p:cNvSpPr>
          <p:nvPr>
            <p:ph type="title"/>
          </p:nvPr>
        </p:nvSpPr>
        <p:spPr/>
        <p:txBody>
          <a:bodyPr/>
          <a:lstStyle/>
          <a:p>
            <a:r>
              <a:rPr lang="en-US" dirty="0"/>
              <a:t>Important to know about professionalism</a:t>
            </a:r>
          </a:p>
        </p:txBody>
      </p:sp>
      <p:sp>
        <p:nvSpPr>
          <p:cNvPr id="3" name="Content Placeholder 2">
            <a:extLst>
              <a:ext uri="{FF2B5EF4-FFF2-40B4-BE49-F238E27FC236}">
                <a16:creationId xmlns:a16="http://schemas.microsoft.com/office/drawing/2014/main" id="{015BDE3F-31A8-45E6-9C98-873C48C7BDB5}"/>
              </a:ext>
            </a:extLst>
          </p:cNvPr>
          <p:cNvSpPr>
            <a:spLocks noGrp="1"/>
          </p:cNvSpPr>
          <p:nvPr>
            <p:ph idx="1"/>
          </p:nvPr>
        </p:nvSpPr>
        <p:spPr/>
        <p:txBody>
          <a:bodyPr/>
          <a:lstStyle/>
          <a:p>
            <a:pPr marL="457200" indent="-457200">
              <a:buFont typeface="+mj-lt"/>
              <a:buAutoNum type="arabicPeriod"/>
            </a:pPr>
            <a:r>
              <a:rPr lang="en-US" sz="2200" dirty="0"/>
              <a:t>Professionalism has multiple factors that can be taught:</a:t>
            </a:r>
          </a:p>
          <a:p>
            <a:pPr lvl="1"/>
            <a:r>
              <a:rPr lang="en-US" sz="1400" dirty="0"/>
              <a:t>individual factors (i.e. </a:t>
            </a:r>
            <a:r>
              <a:rPr lang="en-US" sz="1400" dirty="0" err="1"/>
              <a:t>behaviour</a:t>
            </a:r>
            <a:r>
              <a:rPr lang="en-US" sz="1400" dirty="0"/>
              <a:t> and cognitive processes);</a:t>
            </a:r>
          </a:p>
          <a:p>
            <a:pPr lvl="1"/>
            <a:r>
              <a:rPr lang="en-US" sz="1800" dirty="0"/>
              <a:t>interpersonal factors (i.e. process or effect of providing patient care with others); and</a:t>
            </a:r>
          </a:p>
          <a:p>
            <a:pPr lvl="1"/>
            <a:r>
              <a:rPr lang="en-US" sz="1800" dirty="0"/>
              <a:t>context factors (i.e. variations and expectations in interactions within or across individuals, institutions, specialties, cultures, countries).</a:t>
            </a:r>
          </a:p>
          <a:p>
            <a:pPr marL="457200" indent="-457200">
              <a:buFont typeface="+mj-lt"/>
              <a:buAutoNum type="arabicPeriod"/>
            </a:pPr>
            <a:r>
              <a:rPr lang="en-US" sz="2200" dirty="0"/>
              <a:t>Focus on actively demonstrating positive professional </a:t>
            </a:r>
            <a:r>
              <a:rPr lang="en-US" sz="2200" dirty="0" err="1"/>
              <a:t>behaviours</a:t>
            </a:r>
            <a:r>
              <a:rPr lang="en-US" sz="2200" dirty="0"/>
              <a:t>.</a:t>
            </a:r>
          </a:p>
          <a:p>
            <a:pPr marL="457200" indent="-457200">
              <a:buFont typeface="+mj-lt"/>
              <a:buAutoNum type="arabicPeriod"/>
            </a:pPr>
            <a:r>
              <a:rPr lang="en-US" sz="2200" dirty="0"/>
              <a:t>Physicians need to demonstrate the importance of their own personal health, wellness, and resilience.</a:t>
            </a:r>
          </a:p>
          <a:p>
            <a:endParaRPr lang="en-US" dirty="0"/>
          </a:p>
        </p:txBody>
      </p:sp>
      <p:sp>
        <p:nvSpPr>
          <p:cNvPr id="4" name="Footer Placeholder 3">
            <a:extLst>
              <a:ext uri="{FF2B5EF4-FFF2-40B4-BE49-F238E27FC236}">
                <a16:creationId xmlns:a16="http://schemas.microsoft.com/office/drawing/2014/main" id="{62B0F1F6-3D2A-4F5B-9A26-955B212723E4}"/>
              </a:ext>
            </a:extLst>
          </p:cNvPr>
          <p:cNvSpPr>
            <a:spLocks noGrp="1"/>
          </p:cNvSpPr>
          <p:nvPr>
            <p:ph type="ftr" sz="quarter" idx="11"/>
          </p:nvPr>
        </p:nvSpPr>
        <p:spPr/>
        <p:txBody>
          <a:bodyPr/>
          <a:lstStyle/>
          <a:p>
            <a:r>
              <a:rPr lang="en-US" dirty="0"/>
              <a:t>T2 - Teaching the Professional Role</a:t>
            </a:r>
          </a:p>
        </p:txBody>
      </p:sp>
      <p:sp>
        <p:nvSpPr>
          <p:cNvPr id="5" name="Slide Number Placeholder 4">
            <a:extLst>
              <a:ext uri="{FF2B5EF4-FFF2-40B4-BE49-F238E27FC236}">
                <a16:creationId xmlns:a16="http://schemas.microsoft.com/office/drawing/2014/main" id="{6D23DBA3-2256-4586-B2D1-08BBCB9071DE}"/>
              </a:ext>
            </a:extLst>
          </p:cNvPr>
          <p:cNvSpPr>
            <a:spLocks noGrp="1"/>
          </p:cNvSpPr>
          <p:nvPr>
            <p:ph type="sldNum" sz="quarter" idx="12"/>
          </p:nvPr>
        </p:nvSpPr>
        <p:spPr/>
        <p:txBody>
          <a:bodyPr/>
          <a:lstStyle/>
          <a:p>
            <a:fld id="{0F408A5D-059A-A247-8344-29C129C8EF29}" type="slidenum">
              <a:rPr lang="en-US" smtClean="0"/>
              <a:pPr/>
              <a:t>9</a:t>
            </a:fld>
            <a:endParaRPr lang="en-US" dirty="0"/>
          </a:p>
        </p:txBody>
      </p:sp>
    </p:spTree>
    <p:extLst>
      <p:ext uri="{BB962C8B-B14F-4D97-AF65-F5344CB8AC3E}">
        <p14:creationId xmlns:p14="http://schemas.microsoft.com/office/powerpoint/2010/main" val="1827766345"/>
      </p:ext>
    </p:extLst>
  </p:cSld>
  <p:clrMapOvr>
    <a:masterClrMapping/>
  </p:clrMapOvr>
</p:sld>
</file>

<file path=ppt/theme/theme1.xml><?xml version="1.0" encoding="utf-8"?>
<a:theme xmlns:a="http://schemas.openxmlformats.org/drawingml/2006/main" name="Office Theme">
  <a:themeElements>
    <a:clrScheme name="Royal College">
      <a:dk1>
        <a:sysClr val="windowText" lastClr="000000"/>
      </a:dk1>
      <a:lt1>
        <a:srgbClr val="FFFFFF"/>
      </a:lt1>
      <a:dk2>
        <a:srgbClr val="003A5B"/>
      </a:dk2>
      <a:lt2>
        <a:srgbClr val="E7E6E6"/>
      </a:lt2>
      <a:accent1>
        <a:srgbClr val="007680"/>
      </a:accent1>
      <a:accent2>
        <a:srgbClr val="4B4F54"/>
      </a:accent2>
      <a:accent3>
        <a:srgbClr val="9A3324"/>
      </a:accent3>
      <a:accent4>
        <a:srgbClr val="FFCD00"/>
      </a:accent4>
      <a:accent5>
        <a:srgbClr val="00A3AD"/>
      </a:accent5>
      <a:accent6>
        <a:srgbClr val="671E75"/>
      </a:accent6>
      <a:hlink>
        <a:srgbClr val="003B5C"/>
      </a:hlink>
      <a:folHlink>
        <a:srgbClr val="0076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6442983B031724893E4806B3E52464C" ma:contentTypeVersion="7" ma:contentTypeDescription="Create a new document." ma:contentTypeScope="" ma:versionID="7c1dacc9db6abf1cc64495b4fa1671d3">
  <xsd:schema xmlns:xsd="http://www.w3.org/2001/XMLSchema" xmlns:xs="http://www.w3.org/2001/XMLSchema" xmlns:p="http://schemas.microsoft.com/office/2006/metadata/properties" xmlns:ns2="f3c17827-2a44-4186-817e-0d9f5805cdb5" targetNamespace="http://schemas.microsoft.com/office/2006/metadata/properties" ma:root="true" ma:fieldsID="9f05f1cb5f42a5eb1b36d1ed46a4f871" ns2:_="">
    <xsd:import namespace="f3c17827-2a44-4186-817e-0d9f5805cdb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c17827-2a44-4186-817e-0d9f5805cd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D55FBB-F7BB-4065-8C81-631BB9B584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c17827-2a44-4186-817e-0d9f5805cd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803DBBA-FC33-4435-A23A-D91A01689D97}">
  <ds:schemaRefs>
    <ds:schemaRef ds:uri="http://schemas.openxmlformats.org/package/2006/metadata/core-properties"/>
    <ds:schemaRef ds:uri="http://purl.org/dc/terms/"/>
    <ds:schemaRef ds:uri="http://purl.org/dc/elements/1.1/"/>
    <ds:schemaRef ds:uri="http://schemas.microsoft.com/office/2006/documentManagement/types"/>
    <ds:schemaRef ds:uri="http://www.w3.org/XML/1998/namespace"/>
    <ds:schemaRef ds:uri="http://purl.org/dc/dcmitype/"/>
    <ds:schemaRef ds:uri="http://schemas.microsoft.com/office/infopath/2007/PartnerControls"/>
    <ds:schemaRef ds:uri="f3c17827-2a44-4186-817e-0d9f5805cdb5"/>
    <ds:schemaRef ds:uri="http://schemas.microsoft.com/office/2006/metadata/properties"/>
  </ds:schemaRefs>
</ds:datastoreItem>
</file>

<file path=customXml/itemProps3.xml><?xml version="1.0" encoding="utf-8"?>
<ds:datastoreItem xmlns:ds="http://schemas.openxmlformats.org/officeDocument/2006/customXml" ds:itemID="{4DD869DE-3FE1-47DC-A2F3-DAAB7F4894D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1332</TotalTime>
  <Words>2232</Words>
  <Application>Microsoft Office PowerPoint</Application>
  <PresentationFormat>Widescreen</PresentationFormat>
  <Paragraphs>306</Paragraphs>
  <Slides>29</Slides>
  <Notes>21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29</vt:i4>
      </vt:variant>
    </vt:vector>
  </HeadingPairs>
  <TitlesOfParts>
    <vt:vector size="38" baseType="lpstr">
      <vt:lpstr>Arial</vt:lpstr>
      <vt:lpstr>Calibri</vt:lpstr>
      <vt:lpstr>Courier New</vt:lpstr>
      <vt:lpstr>Frutiger-Light</vt:lpstr>
      <vt:lpstr>Frutiger-LightItalic</vt:lpstr>
      <vt:lpstr>Osaka</vt:lpstr>
      <vt:lpstr>System Font Regular</vt:lpstr>
      <vt:lpstr>Times</vt:lpstr>
      <vt:lpstr>Office Theme</vt:lpstr>
      <vt:lpstr>T2 - Teaching the  Professional Role</vt:lpstr>
      <vt:lpstr>PowerPoint Presentation</vt:lpstr>
      <vt:lpstr>Objectives and Agenda</vt:lpstr>
      <vt:lpstr>Why the Professional Role matters</vt:lpstr>
      <vt:lpstr>The details: What is the Professional Role</vt:lpstr>
      <vt:lpstr>PowerPoint Presentation</vt:lpstr>
      <vt:lpstr>Key terms for the Professional Role</vt:lpstr>
      <vt:lpstr>Professional means showing commitment to:</vt:lpstr>
      <vt:lpstr>Important to know about professionalism</vt:lpstr>
      <vt:lpstr>Skills for residents to master in developing their identity as a physician in your specialty are:</vt:lpstr>
      <vt:lpstr>Label the BEHAVIOUR</vt:lpstr>
      <vt:lpstr>Positive Professional Characteristics</vt:lpstr>
      <vt:lpstr>Negative Professional Characteristics</vt:lpstr>
      <vt:lpstr>Worksheet T3</vt:lpstr>
      <vt:lpstr>Use role modelling to improve professional behaviour</vt:lpstr>
      <vt:lpstr>Constructive coping skills</vt:lpstr>
      <vt:lpstr>Wellness responsibilities</vt:lpstr>
      <vt:lpstr>Personal health activities</vt:lpstr>
      <vt:lpstr>Resilience, wellness and self- care</vt:lpstr>
      <vt:lpstr>Signs of concern about wellness</vt:lpstr>
      <vt:lpstr>Objectives</vt:lpstr>
      <vt:lpstr>References</vt:lpstr>
      <vt:lpstr>References</vt:lpstr>
      <vt:lpstr>Other Slides</vt:lpstr>
      <vt:lpstr>Professional Key Competencies</vt:lpstr>
      <vt:lpstr>Professional Key Competency 1</vt:lpstr>
      <vt:lpstr>Professional Key Competency 2</vt:lpstr>
      <vt:lpstr>Professional Key Competency 3</vt:lpstr>
      <vt:lpstr>Professional Key Competency 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 Heavy (version 1)</dc:title>
  <dc:creator>Monique Ong</dc:creator>
  <cp:lastModifiedBy>Whalley, Laurelle</cp:lastModifiedBy>
  <cp:revision>86</cp:revision>
  <dcterms:created xsi:type="dcterms:W3CDTF">2018-08-09T17:14:48Z</dcterms:created>
  <dcterms:modified xsi:type="dcterms:W3CDTF">2021-10-26T17:45:42Z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0x010100D6442983B031724893E4806B3E52464C</vt:lpwstr>
  </property>
</Properties>
</file>