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9"/>
  </p:notesMasterIdLst>
  <p:sldIdLst>
    <p:sldId id="257" r:id="rId5"/>
    <p:sldId id="272" r:id="rId6"/>
    <p:sldId id="273" r:id="rId7"/>
    <p:sldId id="258" r:id="rId8"/>
    <p:sldId id="259" r:id="rId9"/>
    <p:sldId id="284" r:id="rId10"/>
    <p:sldId id="261" r:id="rId11"/>
    <p:sldId id="262" r:id="rId12"/>
    <p:sldId id="263" r:id="rId13"/>
    <p:sldId id="264" r:id="rId14"/>
    <p:sldId id="265" r:id="rId15"/>
    <p:sldId id="266" r:id="rId16"/>
    <p:sldId id="267" r:id="rId17"/>
    <p:sldId id="268" r:id="rId18"/>
    <p:sldId id="269" r:id="rId19"/>
    <p:sldId id="270" r:id="rId20"/>
    <p:sldId id="271" r:id="rId21"/>
    <p:sldId id="290" r:id="rId22"/>
    <p:sldId id="291" r:id="rId23"/>
    <p:sldId id="278" r:id="rId24"/>
    <p:sldId id="280" r:id="rId25"/>
    <p:sldId id="281" r:id="rId26"/>
    <p:sldId id="282" r:id="rId27"/>
    <p:sldId id="29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64"/>
    <p:restoredTop sz="84327" autoAdjust="0"/>
  </p:normalViewPr>
  <p:slideViewPr>
    <p:cSldViewPr snapToGrid="0" snapToObjects="1">
      <p:cViewPr varScale="1">
        <p:scale>
          <a:sx n="96" d="100"/>
          <a:sy n="96" d="100"/>
        </p:scale>
        <p:origin x="163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11/25/2021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Ajouter de l’information sur les présentateurs</a:t>
            </a:r>
          </a:p>
          <a:p>
            <a:r>
              <a:rPr lang="fr-FR" dirty="0"/>
              <a:t>• Modifier le titre au besoin</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a:t>
            </a:fld>
            <a:endParaRPr lang="en-US"/>
          </a:p>
        </p:txBody>
      </p:sp>
    </p:spTree>
    <p:extLst>
      <p:ext uri="{BB962C8B-B14F-4D97-AF65-F5344CB8AC3E}">
        <p14:creationId xmlns:p14="http://schemas.microsoft.com/office/powerpoint/2010/main" val="3924516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1450" indent="-171450">
              <a:buFont typeface="Arial" pitchFamily="34" charset="0"/>
              <a:buChar char="•"/>
            </a:pPr>
            <a:r>
              <a:rPr lang="fr-FR" baseline="0" dirty="0"/>
              <a:t>E3 Réflexion dirigée et discussion : « Reconnaître la promotion de la santé »</a:t>
            </a:r>
          </a:p>
          <a:p>
            <a:pPr marL="171450" indent="-171450">
              <a:buFont typeface="Arial" pitchFamily="34" charset="0"/>
              <a:buChar char="•"/>
            </a:pPr>
            <a:r>
              <a:rPr lang="fr-FR" baseline="0" dirty="0"/>
              <a:t>dans la pratique de tous les jours (E3)</a:t>
            </a:r>
            <a:endParaRPr lang="en-US" baseline="0" dirty="0"/>
          </a:p>
          <a:p>
            <a:pPr marL="171450" indent="-171450">
              <a:buFont typeface="Arial" pitchFamily="34" charset="0"/>
              <a:buChar char="•"/>
            </a:pPr>
            <a:endParaRPr lang="en-US" baseline="0" dirty="0"/>
          </a:p>
          <a:p>
            <a:r>
              <a:rPr lang="fr-FR" sz="1200" kern="1200" dirty="0">
                <a:solidFill>
                  <a:schemeClr val="tx1"/>
                </a:solidFill>
                <a:effectLst/>
                <a:latin typeface="Times" charset="0"/>
                <a:ea typeface="Osaka" charset="0"/>
                <a:cs typeface="Osaka" charset="0"/>
              </a:rPr>
              <a:t>• À faire individuellement ou en groupes </a:t>
            </a:r>
            <a:br>
              <a:rPr lang="fr-FR" sz="1200" kern="1200" dirty="0">
                <a:solidFill>
                  <a:schemeClr val="tx1"/>
                </a:solidFill>
                <a:effectLst/>
                <a:latin typeface="Times" charset="0"/>
                <a:ea typeface="Osaka" charset="0"/>
                <a:cs typeface="Osaka" charset="0"/>
              </a:rPr>
            </a:br>
            <a:r>
              <a:rPr lang="fr-FR" sz="1200" kern="1200" dirty="0">
                <a:solidFill>
                  <a:schemeClr val="tx1"/>
                </a:solidFill>
                <a:effectLst/>
                <a:latin typeface="Times" charset="0"/>
                <a:ea typeface="Osaka" charset="0"/>
                <a:cs typeface="Osaka" charset="0"/>
              </a:rPr>
              <a:t>• Le travail en groupes convient si tous les apprenants sont dans la même spécialité (dans le cas contraire, les exemples risquent de varier)</a:t>
            </a:r>
            <a:endParaRPr lang="en-CA" sz="1200" kern="1200" dirty="0">
              <a:solidFill>
                <a:schemeClr val="tx1"/>
              </a:solidFill>
              <a:effectLst/>
              <a:latin typeface="Times" charset="0"/>
              <a:ea typeface="Osaka" charset="0"/>
              <a:cs typeface="Osaka" charset="0"/>
            </a:endParaRPr>
          </a:p>
          <a:p>
            <a:r>
              <a:rPr lang="fr-FR" sz="1200" kern="1200" dirty="0">
                <a:solidFill>
                  <a:schemeClr val="tx1"/>
                </a:solidFill>
                <a:effectLst/>
                <a:latin typeface="Times" charset="0"/>
                <a:ea typeface="Osaka" charset="0"/>
                <a:cs typeface="Osaka" charset="0"/>
              </a:rPr>
              <a:t>• Explorer les réponses en petits groupes ou avec tout le groupe</a:t>
            </a:r>
            <a:endParaRPr lang="en-US" baseline="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fr-FR" b="0" dirty="0"/>
              <a:t>• Les cinq étapes</a:t>
            </a:r>
          </a:p>
          <a:p>
            <a:r>
              <a:rPr lang="fr-FR" b="0" dirty="0"/>
              <a:t>• Explorer chaque étape avec tout le groupe</a:t>
            </a:r>
          </a:p>
          <a:p>
            <a:r>
              <a:rPr lang="fr-FR" b="0" dirty="0"/>
              <a:t>• Explorer comment se préparer en vue de chaque étape, comment agir à chaque étape puis comment évaluer l’efficacité de chaque étape dans la spécialité de l’éducateur, en fonction de l’expérience soit de l’éducateur ou des apprenants</a:t>
            </a:r>
            <a:endParaRPr lang="en-US" b="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fr-FR" dirty="0"/>
              <a:t>• Axer chaque séance sur un sujet ou deux </a:t>
            </a:r>
            <a:br>
              <a:rPr lang="fr-FR" dirty="0"/>
            </a:br>
            <a:r>
              <a:rPr lang="fr-FR" dirty="0"/>
              <a:t>• Aussi, il est préférable d’axer chaque séance sur un seul problème de patient (ou un petit nombre)</a:t>
            </a:r>
          </a:p>
          <a:p>
            <a:r>
              <a:rPr lang="fr-FR" dirty="0"/>
              <a:t>• Orienter l’apprentissage sur ces sujets et explorer ceux-ci avec tout le groupe</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fr-FR" sz="1200" b="0" i="0" u="none" strike="noStrike" kern="1200" baseline="0" dirty="0">
                <a:solidFill>
                  <a:schemeClr val="tx1"/>
                </a:solidFill>
                <a:latin typeface="Times" charset="0"/>
                <a:ea typeface="Osaka" charset="0"/>
                <a:cs typeface="Osaka" charset="0"/>
              </a:rPr>
              <a:t>• E4 Apprentissage en petits groupes : « Inventaire et évaluation des compétences en promotion de la santé » dans la pratique de tous les jours</a:t>
            </a:r>
          </a:p>
          <a:p>
            <a:endParaRPr lang="fr-FR" sz="1200" b="0" i="0" u="none" strike="noStrike" kern="1200" baseline="0" dirty="0">
              <a:solidFill>
                <a:schemeClr val="tx1"/>
              </a:solidFill>
              <a:latin typeface="Times" charset="0"/>
            </a:endParaRPr>
          </a:p>
          <a:p>
            <a:r>
              <a:rPr lang="fr-FR" sz="1200" kern="1200" dirty="0">
                <a:solidFill>
                  <a:schemeClr val="tx1"/>
                </a:solidFill>
                <a:effectLst/>
                <a:latin typeface="Times" charset="0"/>
                <a:ea typeface="Osaka" charset="0"/>
                <a:cs typeface="Osaka" charset="0"/>
              </a:rPr>
              <a:t>• À faire individuellement ou en groupes </a:t>
            </a:r>
            <a:br>
              <a:rPr lang="fr-FR" sz="1200" kern="1200" dirty="0">
                <a:solidFill>
                  <a:schemeClr val="tx1"/>
                </a:solidFill>
                <a:effectLst/>
                <a:latin typeface="Times" charset="0"/>
                <a:ea typeface="Osaka" charset="0"/>
                <a:cs typeface="Osaka" charset="0"/>
              </a:rPr>
            </a:br>
            <a:r>
              <a:rPr lang="fr-FR" sz="1200" kern="1200" dirty="0">
                <a:solidFill>
                  <a:schemeClr val="tx1"/>
                </a:solidFill>
                <a:effectLst/>
                <a:latin typeface="Times" charset="0"/>
                <a:ea typeface="Osaka" charset="0"/>
                <a:cs typeface="Osaka" charset="0"/>
              </a:rPr>
              <a:t>• Le travail en groupes convient si tous les apprenants sont dans la même spécialité (dans le cas contraire, les exemples risquent de varier)</a:t>
            </a:r>
            <a:endParaRPr lang="en-CA" sz="1200" kern="1200" dirty="0">
              <a:solidFill>
                <a:schemeClr val="tx1"/>
              </a:solidFill>
              <a:effectLst/>
              <a:latin typeface="Times" charset="0"/>
              <a:ea typeface="Osaka" charset="0"/>
              <a:cs typeface="Osaka" charset="0"/>
            </a:endParaRPr>
          </a:p>
          <a:p>
            <a:r>
              <a:rPr lang="fr-FR" sz="1200" kern="1200" dirty="0">
                <a:solidFill>
                  <a:schemeClr val="tx1"/>
                </a:solidFill>
                <a:effectLst/>
                <a:latin typeface="Times" charset="0"/>
                <a:ea typeface="Osaka" charset="0"/>
                <a:cs typeface="Osaka" charset="0"/>
              </a:rPr>
              <a:t>• Explorer les réponses en petits groupes ou avec tout le groupe</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fr-FR" sz="1200" b="0" i="0" u="none" strike="noStrike" kern="1200" baseline="0" dirty="0">
                <a:solidFill>
                  <a:schemeClr val="tx1"/>
                </a:solidFill>
                <a:latin typeface="Times" charset="0"/>
                <a:ea typeface="Osaka" charset="0"/>
                <a:cs typeface="Osaka" charset="0"/>
              </a:rPr>
              <a:t>• Donner un exemple personnel de promotion de la santé dans la pratique de tous les jours (quand, où, comment)</a:t>
            </a:r>
          </a:p>
          <a:p>
            <a:r>
              <a:rPr lang="fr-FR" sz="1200" b="0" i="0" u="none" strike="noStrike" kern="1200" baseline="0" dirty="0">
                <a:solidFill>
                  <a:schemeClr val="tx1"/>
                </a:solidFill>
                <a:latin typeface="Times" charset="0"/>
                <a:ea typeface="Osaka" charset="0"/>
                <a:cs typeface="Osaka" charset="0"/>
              </a:rPr>
              <a:t>• Offrir des conseils et astuces issus d’une expérience personnelle, d’une situation qui s’est bien soldée, ou présenter les leçons tirées d’expériences moins </a:t>
            </a:r>
            <a:r>
              <a:rPr lang="fr-FR" sz="1200" b="0" i="0" u="none" strike="noStrike" kern="1200" baseline="0" dirty="0" err="1">
                <a:solidFill>
                  <a:schemeClr val="tx1"/>
                </a:solidFill>
                <a:latin typeface="Times" charset="0"/>
                <a:ea typeface="Osaka" charset="0"/>
                <a:cs typeface="Osaka" charset="0"/>
              </a:rPr>
              <a:t>réuss</a:t>
            </a:r>
            <a:endParaRPr lang="en-US" sz="1200" b="0" i="0" u="none" strike="noStrike" kern="1200" baseline="0" dirty="0">
              <a:solidFill>
                <a:schemeClr val="tx1"/>
              </a:solidFill>
              <a:latin typeface="Times" charset="0"/>
              <a:ea typeface="Osaka" charset="0"/>
              <a:cs typeface="Osaka"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fr-FR" dirty="0"/>
              <a:t>• E5 Réflexion dirigée et discussion : « Ressources sur la promotion de la santé » dans la pratique de tous les jours</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fr-FR" dirty="0"/>
              <a:t>• Explorer chaque conseil avec tout le groupe</a:t>
            </a:r>
          </a:p>
          <a:p>
            <a:r>
              <a:rPr lang="fr-FR" dirty="0"/>
              <a:t>• Explorer la façon de se préparer, de mettre en </a:t>
            </a:r>
            <a:r>
              <a:rPr lang="fr-FR" dirty="0" err="1"/>
              <a:t>oeuvre</a:t>
            </a:r>
            <a:r>
              <a:rPr lang="fr-FR" dirty="0"/>
              <a:t> et d’évaluer ces conseils dans la spécialité de l’éducateur, en fonction de son expérience</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18</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endParaRPr lang="en-US" i="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19</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endParaRPr lang="en-US" i="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20</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fr-FR" dirty="0"/>
              <a:t>• Extrait du Référentiel de compétences CanMEDS 2015 pour les médecins</a:t>
            </a:r>
          </a:p>
          <a:p>
            <a:pPr algn="l"/>
            <a:r>
              <a:rPr lang="fr-FR" dirty="0"/>
              <a:t>• Éviter d’inclure les compétences si la présentation est destinée à des apprenants</a:t>
            </a:r>
          </a:p>
          <a:p>
            <a:pPr algn="l"/>
            <a:r>
              <a:rPr lang="fr-FR" dirty="0"/>
              <a:t>• On peut inclure cette diapositive si la présentation est destinée à des enseignants ou des planificateurs</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fr-FR" sz="1200" b="0" i="0" u="none" strike="noStrike" kern="1200" baseline="0" dirty="0">
                <a:solidFill>
                  <a:schemeClr val="tx1"/>
                </a:solidFill>
                <a:latin typeface="Times" charset="0"/>
                <a:ea typeface="Osaka" charset="0"/>
                <a:cs typeface="Osaka" charset="0"/>
              </a:rPr>
              <a:t>• Extrait du Référentiel de compétences CanMEDS 2015 pour les médecins</a:t>
            </a:r>
          </a:p>
          <a:p>
            <a:r>
              <a:rPr lang="fr-FR" sz="1200" b="0" i="0" u="none" strike="noStrike" kern="1200" baseline="0">
                <a:solidFill>
                  <a:schemeClr val="tx1"/>
                </a:solidFill>
                <a:latin typeface="Times" charset="0"/>
                <a:ea typeface="Osaka" charset="0"/>
                <a:cs typeface="Osaka" charset="0"/>
              </a:rPr>
              <a:t>• Présenter une diapositive pour chaque capacité, accompagnée de ses manifestations (compétences habilitantes)</a:t>
            </a:r>
            <a:endParaRPr lang="en-US" sz="1200" b="0" i="0" u="none" strike="noStrike" kern="1200" baseline="0" dirty="0">
              <a:solidFill>
                <a:schemeClr val="tx1"/>
              </a:solidFill>
              <a:latin typeface="Times" charset="0"/>
            </a:endParaRPr>
          </a:p>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fr-FR" dirty="0"/>
              <a:t>• Extrait du Référentiel de compétences CanMEDS 2015 pour les médecins</a:t>
            </a:r>
          </a:p>
          <a:p>
            <a:pPr algn="l"/>
            <a:r>
              <a:rPr lang="fr-FR" dirty="0"/>
              <a:t>• Présenter une diapositive pour chaque capacité, accompagnée de ses manifestations (compétences habilitantes)</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 En présence d’un grand groupe, considérer mettre l’accent sur un ou quelques exemples seulement</a:t>
            </a:r>
          </a:p>
          <a:p>
            <a:r>
              <a:rPr lang="fr-FR" dirty="0"/>
              <a:t>• Offrir des conseils et astuces issus d’une expérience personnelle, d’une situation qui s’est bien soldée, ou présenter les leçons tirées d’expériences moins réussies</a:t>
            </a:r>
          </a:p>
          <a:p>
            <a:r>
              <a:rPr lang="fr-FR" dirty="0"/>
              <a:t>• Ce sujet peut faire l’objet d’un projet que les apprenants pourront ensuite présenter</a:t>
            </a:r>
          </a:p>
          <a:p>
            <a:r>
              <a:rPr lang="fr-FR" dirty="0"/>
              <a:t>• Inviter des défenseurs d’intérêts </a:t>
            </a:r>
            <a:r>
              <a:rPr lang="fr-FR" dirty="0" err="1"/>
              <a:t>oeuvrant</a:t>
            </a:r>
            <a:r>
              <a:rPr lang="fr-FR" dirty="0"/>
              <a:t> dans la collectivité </a:t>
            </a:r>
            <a:r>
              <a:rPr lang="fr-FR"/>
              <a:t>ou autres professionnels </a:t>
            </a:r>
            <a:r>
              <a:rPr lang="fr-FR" dirty="0"/>
              <a:t>de la santé à </a:t>
            </a:r>
            <a:r>
              <a:rPr lang="fr-FR"/>
              <a:t>participer à la </a:t>
            </a:r>
            <a:r>
              <a:rPr lang="fr-FR" dirty="0"/>
              <a:t>séance</a:t>
            </a:r>
            <a:endParaRPr lang="en-CA" dirty="0"/>
          </a:p>
        </p:txBody>
      </p:sp>
      <p:sp>
        <p:nvSpPr>
          <p:cNvPr id="4" name="Slide Number Placeholder 3"/>
          <p:cNvSpPr>
            <a:spLocks noGrp="1"/>
          </p:cNvSpPr>
          <p:nvPr>
            <p:ph type="sldNum" sz="quarter" idx="10"/>
          </p:nvPr>
        </p:nvSpPr>
        <p:spPr/>
        <p:txBody>
          <a:bodyPr/>
          <a:lstStyle/>
          <a:p>
            <a:fld id="{A307D704-9314-4B42-894E-F86AA4E07FE8}" type="slidenum">
              <a:rPr lang="en-US" smtClean="0"/>
              <a:pPr/>
              <a:t>24</a:t>
            </a:fld>
            <a:endParaRPr lang="en-US"/>
          </a:p>
        </p:txBody>
      </p:sp>
    </p:spTree>
    <p:extLst>
      <p:ext uri="{BB962C8B-B14F-4D97-AF65-F5344CB8AC3E}">
        <p14:creationId xmlns:p14="http://schemas.microsoft.com/office/powerpoint/2010/main" val="3486384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r>
              <a:rPr lang="fr-FR" i="0" dirty="0"/>
              <a:t>• Objectifs — les modifier au besoin</a:t>
            </a:r>
          </a:p>
          <a:p>
            <a:r>
              <a:rPr lang="fr-FR" i="0" dirty="0"/>
              <a:t>• Considérer l’idée de proposer une activité « d’échauffement » avant ou après la diapo 2</a:t>
            </a:r>
          </a:p>
          <a:p>
            <a:r>
              <a:rPr lang="fr-FR" i="0" dirty="0"/>
              <a:t>• Revoir/réviser les buts et objectifs</a:t>
            </a:r>
          </a:p>
          <a:p>
            <a:r>
              <a:rPr lang="fr-FR" i="0" dirty="0"/>
              <a:t>• Insérer une diapositive décrivant le contenu si désiré </a:t>
            </a:r>
            <a:endParaRPr lang="en-US" i="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387" name="Rectangle 3"/>
          <p:cNvSpPr>
            <a:spLocks noGrp="1" noChangeArrowheads="1"/>
          </p:cNvSpPr>
          <p:nvPr>
            <p:ph type="body" idx="1"/>
          </p:nvPr>
        </p:nvSpPr>
        <p:spPr/>
        <p:txBody>
          <a:bodyPr/>
          <a:lstStyle/>
          <a:p>
            <a:r>
              <a:rPr lang="fr-FR" dirty="0"/>
              <a:t>• Raisons pour lesquelles le rôle importe</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5</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459" name="Rectangle 3"/>
          <p:cNvSpPr>
            <a:spLocks noGrp="1" noChangeArrowheads="1"/>
          </p:cNvSpPr>
          <p:nvPr>
            <p:ph type="body" idx="1"/>
          </p:nvPr>
        </p:nvSpPr>
        <p:spPr/>
        <p:txBody>
          <a:bodyPr/>
          <a:lstStyle/>
          <a:p>
            <a:r>
              <a:rPr lang="fr-FR" dirty="0"/>
              <a:t>• Définition du référentiel CanMEDS 2015</a:t>
            </a:r>
          </a:p>
          <a:p>
            <a:r>
              <a:rPr lang="fr-FR" dirty="0"/>
              <a:t>• Éviter d’inclure les compétences si la présentation est destinée à des apprenants</a:t>
            </a:r>
          </a:p>
          <a:p>
            <a:r>
              <a:rPr lang="fr-FR" dirty="0"/>
              <a:t>• S’il s’agit d’une présentation à des enseignants ou des planificateurs, on peut ajouter ici les capacités et manifestations (les compétences clés et habilitantes) présentées aux diapos 18 à 20</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6</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459" name="Rectangle 3"/>
          <p:cNvSpPr>
            <a:spLocks noGrp="1" noChangeArrowheads="1"/>
          </p:cNvSpPr>
          <p:nvPr>
            <p:ph type="body" idx="1"/>
          </p:nvPr>
        </p:nvSpPr>
        <p:spPr/>
        <p:txBody>
          <a:bodyPr/>
          <a:lstStyle/>
          <a:p>
            <a:r>
              <a:rPr lang="fr-FR" dirty="0"/>
              <a:t>• Insérer des définitions, descriptions, et URL</a:t>
            </a:r>
          </a:p>
          <a:p>
            <a:r>
              <a:rPr lang="fr-FR" dirty="0"/>
              <a:t>• Les déterminants de la santé sont les conditions de vie et de travail qui influencent les résultats de santé de gens et de populations</a:t>
            </a:r>
          </a:p>
          <a:p>
            <a:r>
              <a:rPr lang="fr-FR" dirty="0"/>
              <a:t>• Fournir des exemples de déterminants sociaux et physiques de la santé</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fr-FR" dirty="0"/>
              <a:t>Mots-clés associés aux activités du promoteur de la santé</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0" indent="0">
              <a:buFont typeface="Arial" pitchFamily="34" charset="0"/>
              <a:buNone/>
            </a:pPr>
            <a:r>
              <a:rPr lang="fr-FR" dirty="0"/>
              <a:t>• Mots-clés associés aux domaines d’intérêt du promoteur de la santé</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0" indent="0">
              <a:buFont typeface="Arial" pitchFamily="34" charset="0"/>
              <a:buNone/>
            </a:pPr>
            <a:r>
              <a:rPr lang="fr-FR" dirty="0"/>
              <a:t>• La vérité entourant les mythes courants</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TextBox 10">
            <a:extLst>
              <a:ext uri="{FF2B5EF4-FFF2-40B4-BE49-F238E27FC236}">
                <a16:creationId xmlns:a16="http://schemas.microsoft.com/office/drawing/2014/main" id="{97A8331F-1226-2E4C-8D0A-2719D5B1ABF3}"/>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dirty="0">
                <a:solidFill>
                  <a:schemeClr val="accent4"/>
                </a:solidFill>
              </a:rPr>
              <a:t>•••</a:t>
            </a:r>
          </a:p>
        </p:txBody>
      </p:sp>
      <p:pic>
        <p:nvPicPr>
          <p:cNvPr id="6" name="Picture 5">
            <a:extLst>
              <a:ext uri="{FF2B5EF4-FFF2-40B4-BE49-F238E27FC236}">
                <a16:creationId xmlns:a16="http://schemas.microsoft.com/office/drawing/2014/main" id="{B6F5D0A3-D3EE-DD47-9957-D461808EB5A8}"/>
              </a:ext>
            </a:extLst>
          </p:cNvPr>
          <p:cNvPicPr>
            <a:picLocks noChangeAspect="1"/>
          </p:cNvPicPr>
          <p:nvPr userDrawn="1"/>
        </p:nvPicPr>
        <p:blipFill>
          <a:blip r:embed="rId2"/>
          <a:stretch>
            <a:fillRect/>
          </a:stretch>
        </p:blipFill>
        <p:spPr>
          <a:xfrm>
            <a:off x="9561170" y="295264"/>
            <a:ext cx="2249424" cy="989330"/>
          </a:xfrm>
          <a:prstGeom prst="rect">
            <a:avLst/>
          </a:prstGeom>
        </p:spPr>
      </p:pic>
      <p:pic>
        <p:nvPicPr>
          <p:cNvPr id="7" name="Picture 6">
            <a:extLst>
              <a:ext uri="{FF2B5EF4-FFF2-40B4-BE49-F238E27FC236}">
                <a16:creationId xmlns:a16="http://schemas.microsoft.com/office/drawing/2014/main" id="{550B980B-F015-A441-9444-F76067B86E05}"/>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2C155027-0F0B-144E-9D35-44405E9ADFD6}"/>
              </a:ext>
            </a:extLst>
          </p:cNvPr>
          <p:cNvSpPr>
            <a:spLocks noGrp="1"/>
          </p:cNvSpPr>
          <p:nvPr>
            <p:ph type="ftr" sz="quarter" idx="11"/>
          </p:nvPr>
        </p:nvSpPr>
        <p:spPr/>
        <p:txBody>
          <a:bodyPr/>
          <a:lstStyle/>
          <a:p>
            <a:r>
              <a:rPr lang="fr-FR"/>
              <a:t>E2 – Enseigner le role de la santé</a:t>
            </a:r>
            <a:endParaRPr lang="en-US" dirty="0"/>
          </a:p>
        </p:txBody>
      </p:sp>
      <p:sp>
        <p:nvSpPr>
          <p:cNvPr id="10" name="Slide Number Placeholder 9">
            <a:extLst>
              <a:ext uri="{FF2B5EF4-FFF2-40B4-BE49-F238E27FC236}">
                <a16:creationId xmlns:a16="http://schemas.microsoft.com/office/drawing/2014/main" id="{A8429DA9-6506-F248-8BF7-A4184467E422}"/>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8318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4276A87F-C9C4-ED48-B6E9-1A08D898000A}"/>
              </a:ext>
            </a:extLst>
          </p:cNvPr>
          <p:cNvSpPr>
            <a:spLocks noGrp="1"/>
          </p:cNvSpPr>
          <p:nvPr>
            <p:ph type="ftr" sz="quarter" idx="11"/>
          </p:nvPr>
        </p:nvSpPr>
        <p:spPr/>
        <p:txBody>
          <a:bodyPr/>
          <a:lstStyle/>
          <a:p>
            <a:r>
              <a:rPr lang="fr-FR"/>
              <a:t>E2 – Enseigner le role de la santé</a:t>
            </a:r>
            <a:endParaRPr lang="en-US" dirty="0"/>
          </a:p>
        </p:txBody>
      </p:sp>
      <p:sp>
        <p:nvSpPr>
          <p:cNvPr id="10" name="Slide Number Placeholder 9">
            <a:extLst>
              <a:ext uri="{FF2B5EF4-FFF2-40B4-BE49-F238E27FC236}">
                <a16:creationId xmlns:a16="http://schemas.microsoft.com/office/drawing/2014/main" id="{67E50796-3DBD-D54A-9C82-5EC70B836A5E}"/>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1101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EBEA73-B277-0443-B029-159B6BB9BF18}"/>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3" name="Picture 2">
            <a:extLst>
              <a:ext uri="{FF2B5EF4-FFF2-40B4-BE49-F238E27FC236}">
                <a16:creationId xmlns:a16="http://schemas.microsoft.com/office/drawing/2014/main" id="{9B513521-5DCA-334F-B2A3-14CAC43449A1}"/>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6" name="Title 1">
            <a:extLst>
              <a:ext uri="{FF2B5EF4-FFF2-40B4-BE49-F238E27FC236}">
                <a16:creationId xmlns:a16="http://schemas.microsoft.com/office/drawing/2014/main" id="{EC0DE34E-7884-BC48-A4F3-ACBD80D83703}"/>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dirty="0"/>
              <a:t>Click to edit Master title style</a:t>
            </a:r>
          </a:p>
        </p:txBody>
      </p:sp>
      <p:sp>
        <p:nvSpPr>
          <p:cNvPr id="9" name="Subtitle 2">
            <a:extLst>
              <a:ext uri="{FF2B5EF4-FFF2-40B4-BE49-F238E27FC236}">
                <a16:creationId xmlns:a16="http://schemas.microsoft.com/office/drawing/2014/main" id="{ACC24264-2E70-314F-BACA-36AE04D09B19}"/>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428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fr-FR"/>
              <a:t>E2 – Enseigner le role de la santé</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7965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CBA641-701B-A842-9D76-BB9FE5FB2816}"/>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fr-FR"/>
              <a:t>E2 – Enseigner le role de la santé</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9605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fr-FR"/>
              <a:t>E2 – Enseigner le role de la santé</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
        <p:nvSpPr>
          <p:cNvPr id="6" name="Rectangle 5">
            <a:extLst>
              <a:ext uri="{FF2B5EF4-FFF2-40B4-BE49-F238E27FC236}">
                <a16:creationId xmlns:a16="http://schemas.microsoft.com/office/drawing/2014/main" id="{61651BDD-D095-574E-8568-6D2F71C0E908}"/>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Tree>
    <p:extLst>
      <p:ext uri="{BB962C8B-B14F-4D97-AF65-F5344CB8AC3E}">
        <p14:creationId xmlns:p14="http://schemas.microsoft.com/office/powerpoint/2010/main" val="297545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7"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fr-FR"/>
              <a:t>E2 – Enseigner le role de la santé</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27535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a16="http://schemas.microsoft.com/office/drawing/2014/main" id="{09B1C2F5-9B3F-A443-B237-E6F4B8AC50F4}"/>
              </a:ext>
            </a:extLst>
          </p:cNvPr>
          <p:cNvSpPr>
            <a:spLocks noGrp="1"/>
          </p:cNvSpPr>
          <p:nvPr>
            <p:ph type="ftr" sz="quarter" idx="11"/>
          </p:nvPr>
        </p:nvSpPr>
        <p:spPr/>
        <p:txBody>
          <a:bodyPr/>
          <a:lstStyle/>
          <a:p>
            <a:r>
              <a:rPr lang="fr-FR"/>
              <a:t>E2 – Enseigner le role de la santé</a:t>
            </a:r>
            <a:endParaRPr lang="en-US" dirty="0"/>
          </a:p>
        </p:txBody>
      </p:sp>
      <p:sp>
        <p:nvSpPr>
          <p:cNvPr id="10" name="Slide Number Placeholder 9">
            <a:extLst>
              <a:ext uri="{FF2B5EF4-FFF2-40B4-BE49-F238E27FC236}">
                <a16:creationId xmlns:a16="http://schemas.microsoft.com/office/drawing/2014/main" id="{575194DF-99B9-484E-B2FD-69F7877A5209}"/>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5527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7516C295-4C34-3E49-9663-F94D634C6D40}"/>
              </a:ext>
            </a:extLst>
          </p:cNvPr>
          <p:cNvSpPr>
            <a:spLocks noGrp="1"/>
          </p:cNvSpPr>
          <p:nvPr>
            <p:ph type="ftr" sz="quarter" idx="11"/>
          </p:nvPr>
        </p:nvSpPr>
        <p:spPr/>
        <p:txBody>
          <a:bodyPr/>
          <a:lstStyle/>
          <a:p>
            <a:r>
              <a:rPr lang="fr-FR"/>
              <a:t>E2 – Enseigner le role de la santé</a:t>
            </a:r>
            <a:endParaRPr lang="en-US" dirty="0"/>
          </a:p>
        </p:txBody>
      </p:sp>
      <p:sp>
        <p:nvSpPr>
          <p:cNvPr id="12" name="Slide Number Placeholder 11">
            <a:extLst>
              <a:ext uri="{FF2B5EF4-FFF2-40B4-BE49-F238E27FC236}">
                <a16:creationId xmlns:a16="http://schemas.microsoft.com/office/drawing/2014/main" id="{6E9E1A2A-F71F-D84E-9BB6-C3F977B57BE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3926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a16="http://schemas.microsoft.com/office/drawing/2014/main" id="{40E4E35C-0EA5-E64B-962F-22874275001D}"/>
              </a:ext>
            </a:extLst>
          </p:cNvPr>
          <p:cNvSpPr>
            <a:spLocks noGrp="1"/>
          </p:cNvSpPr>
          <p:nvPr>
            <p:ph type="ftr" sz="quarter" idx="11"/>
          </p:nvPr>
        </p:nvSpPr>
        <p:spPr/>
        <p:txBody>
          <a:bodyPr/>
          <a:lstStyle/>
          <a:p>
            <a:r>
              <a:rPr lang="fr-FR"/>
              <a:t>E2 – Enseigner le role de la santé</a:t>
            </a:r>
            <a:endParaRPr lang="en-US" dirty="0"/>
          </a:p>
        </p:txBody>
      </p:sp>
      <p:sp>
        <p:nvSpPr>
          <p:cNvPr id="8" name="Slide Number Placeholder 7">
            <a:extLst>
              <a:ext uri="{FF2B5EF4-FFF2-40B4-BE49-F238E27FC236}">
                <a16:creationId xmlns:a16="http://schemas.microsoft.com/office/drawing/2014/main" id="{C940A6AF-2583-B146-A921-C354741E07F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452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dirty="0"/>
              <a:t>Edit Master text styles</a:t>
            </a:r>
          </a:p>
        </p:txBody>
      </p:sp>
      <p:sp>
        <p:nvSpPr>
          <p:cNvPr id="3" name="Footer Placeholder 2">
            <a:extLst>
              <a:ext uri="{FF2B5EF4-FFF2-40B4-BE49-F238E27FC236}">
                <a16:creationId xmlns:a16="http://schemas.microsoft.com/office/drawing/2014/main" id="{3661952D-288C-0244-AF97-004A46479DD4}"/>
              </a:ext>
            </a:extLst>
          </p:cNvPr>
          <p:cNvSpPr>
            <a:spLocks noGrp="1"/>
          </p:cNvSpPr>
          <p:nvPr>
            <p:ph type="ftr" sz="quarter" idx="11"/>
          </p:nvPr>
        </p:nvSpPr>
        <p:spPr/>
        <p:txBody>
          <a:bodyPr/>
          <a:lstStyle/>
          <a:p>
            <a:r>
              <a:rPr lang="fr-FR"/>
              <a:t>E2 – Enseigner le role de la santé</a:t>
            </a:r>
            <a:endParaRPr lang="en-US" dirty="0"/>
          </a:p>
        </p:txBody>
      </p:sp>
      <p:sp>
        <p:nvSpPr>
          <p:cNvPr id="4" name="Slide Number Placeholder 3">
            <a:extLst>
              <a:ext uri="{FF2B5EF4-FFF2-40B4-BE49-F238E27FC236}">
                <a16:creationId xmlns:a16="http://schemas.microsoft.com/office/drawing/2014/main" id="{B9955E07-C33D-7D45-AD5F-44FE4742C4EB}"/>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36116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fr-FR"/>
              <a:t>E2 – Enseigner le role de la santé</a:t>
            </a:r>
            <a:endParaRPr lang="en-US" dirty="0"/>
          </a:p>
        </p:txBody>
      </p:sp>
      <p:sp>
        <p:nvSpPr>
          <p:cNvPr id="6" name="Slide Number Placeholder 5">
            <a:extLst>
              <a:ext uri="{FF2B5EF4-FFF2-40B4-BE49-F238E27FC236}">
                <a16:creationId xmlns:a16="http://schemas.microsoft.com/office/drawing/2014/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pPr/>
              <a:t>‹#›</a:t>
            </a:fld>
            <a:endParaRPr lang="en-US" dirty="0"/>
          </a:p>
        </p:txBody>
      </p:sp>
      <p:pic>
        <p:nvPicPr>
          <p:cNvPr id="10" name="Picture 9">
            <a:extLst>
              <a:ext uri="{FF2B5EF4-FFF2-40B4-BE49-F238E27FC236}">
                <a16:creationId xmlns:a16="http://schemas.microsoft.com/office/drawing/2014/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a16="http://schemas.microsoft.com/office/drawing/2014/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a16="http://schemas.microsoft.com/office/drawing/2014/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9" r:id="rId4"/>
    <p:sldLayoutId id="2147483651"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2CD1-8AAB-674F-B83D-427B743302D6}"/>
              </a:ext>
            </a:extLst>
          </p:cNvPr>
          <p:cNvSpPr>
            <a:spLocks noGrp="1"/>
          </p:cNvSpPr>
          <p:nvPr>
            <p:ph type="ctrTitle"/>
          </p:nvPr>
        </p:nvSpPr>
        <p:spPr/>
        <p:txBody>
          <a:bodyPr/>
          <a:lstStyle/>
          <a:p>
            <a:r>
              <a:rPr lang="en-US" dirty="0"/>
              <a:t>E2 – </a:t>
            </a:r>
            <a:r>
              <a:rPr lang="en-US" dirty="0" err="1"/>
              <a:t>Enseigner</a:t>
            </a:r>
            <a:r>
              <a:rPr lang="en-US" dirty="0"/>
              <a:t> le role de la santé</a:t>
            </a:r>
          </a:p>
        </p:txBody>
      </p:sp>
      <p:sp>
        <p:nvSpPr>
          <p:cNvPr id="12" name="TextBox 10">
            <a:extLst>
              <a:ext uri="{FF2B5EF4-FFF2-40B4-BE49-F238E27FC236}">
                <a16:creationId xmlns:a16="http://schemas.microsoft.com/office/drawing/2014/main" id="{0E9A07DB-5481-B247-BB9A-CE5335FF485C}"/>
              </a:ext>
            </a:extLst>
          </p:cNvPr>
          <p:cNvSpPr txBox="1"/>
          <p:nvPr/>
        </p:nvSpPr>
        <p:spPr>
          <a:xfrm>
            <a:off x="6043354" y="4108477"/>
            <a:ext cx="5652926"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t>Author Name 1 | Author Name 2 | Author Name 3</a:t>
            </a:r>
          </a:p>
          <a:p>
            <a:r>
              <a:rPr lang="en-US" sz="1600" dirty="0"/>
              <a:t>Date</a:t>
            </a:r>
          </a:p>
          <a:p>
            <a:endParaRPr lang="en-US" sz="1600" dirty="0"/>
          </a:p>
        </p:txBody>
      </p:sp>
      <p:sp>
        <p:nvSpPr>
          <p:cNvPr id="5" name="Subtitle 4">
            <a:extLst>
              <a:ext uri="{FF2B5EF4-FFF2-40B4-BE49-F238E27FC236}">
                <a16:creationId xmlns:a16="http://schemas.microsoft.com/office/drawing/2014/main" id="{25C07E30-91C9-6240-A5AE-6AB662089BA0}"/>
              </a:ext>
            </a:extLst>
          </p:cNvPr>
          <p:cNvSpPr>
            <a:spLocks noGrp="1"/>
          </p:cNvSpPr>
          <p:nvPr>
            <p:ph type="subTitle" idx="1"/>
          </p:nvPr>
        </p:nvSpPr>
        <p:spPr/>
        <p:txBody>
          <a:bodyPr/>
          <a:lstStyle/>
          <a:p>
            <a:r>
              <a:rPr lang="en-US" dirty="0"/>
              <a:t>CanMEDS </a:t>
            </a:r>
            <a:r>
              <a:rPr lang="en-US" dirty="0" err="1"/>
              <a:t>Promoteur</a:t>
            </a:r>
            <a:r>
              <a:rPr lang="en-US" dirty="0"/>
              <a:t> de la santé</a:t>
            </a:r>
          </a:p>
        </p:txBody>
      </p:sp>
    </p:spTree>
    <p:extLst>
      <p:ext uri="{BB962C8B-B14F-4D97-AF65-F5344CB8AC3E}">
        <p14:creationId xmlns:p14="http://schemas.microsoft.com/office/powerpoint/2010/main" val="321579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D58B7C-DF68-4E70-80F9-107AE31919B2}"/>
              </a:ext>
            </a:extLst>
          </p:cNvPr>
          <p:cNvSpPr>
            <a:spLocks noGrp="1"/>
          </p:cNvSpPr>
          <p:nvPr>
            <p:ph type="title"/>
          </p:nvPr>
        </p:nvSpPr>
        <p:spPr/>
        <p:txBody>
          <a:bodyPr/>
          <a:lstStyle/>
          <a:p>
            <a:r>
              <a:rPr lang="en-US" dirty="0" err="1"/>
              <a:t>Réflexion</a:t>
            </a:r>
            <a:r>
              <a:rPr lang="en-US" dirty="0"/>
              <a:t> </a:t>
            </a:r>
            <a:r>
              <a:rPr lang="en-US" dirty="0" err="1"/>
              <a:t>dirigée</a:t>
            </a:r>
            <a:r>
              <a:rPr lang="en-US" dirty="0"/>
              <a:t> et discussion</a:t>
            </a:r>
          </a:p>
        </p:txBody>
      </p:sp>
      <p:sp>
        <p:nvSpPr>
          <p:cNvPr id="20486" name="Rectangle 6"/>
          <p:cNvSpPr>
            <a:spLocks noGrp="1" noChangeArrowheads="1"/>
          </p:cNvSpPr>
          <p:nvPr>
            <p:ph type="body" idx="1"/>
          </p:nvPr>
        </p:nvSpPr>
        <p:spPr/>
        <p:txBody>
          <a:bodyPr/>
          <a:lstStyle/>
          <a:p>
            <a:pPr marL="0" indent="0">
              <a:buNone/>
            </a:pPr>
            <a:r>
              <a:rPr lang="en-US" dirty="0"/>
              <a:t>E3  </a:t>
            </a:r>
            <a:r>
              <a:rPr lang="fr-FR" dirty="0"/>
              <a:t>Reconnaître la promotion de la santé</a:t>
            </a:r>
            <a:endParaRPr lang="en-US" dirty="0"/>
          </a:p>
        </p:txBody>
      </p:sp>
      <p:sp>
        <p:nvSpPr>
          <p:cNvPr id="2" name="Footer Placeholder 1">
            <a:extLst>
              <a:ext uri="{FF2B5EF4-FFF2-40B4-BE49-F238E27FC236}">
                <a16:creationId xmlns:a16="http://schemas.microsoft.com/office/drawing/2014/main" id="{30292A62-9068-416D-8B88-4A5D51FDF772}"/>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872DA5BC-2680-4069-8931-E8E0226DFC3A}"/>
              </a:ext>
            </a:extLst>
          </p:cNvPr>
          <p:cNvSpPr>
            <a:spLocks noGrp="1"/>
          </p:cNvSpPr>
          <p:nvPr>
            <p:ph type="sldNum" sz="quarter" idx="12"/>
          </p:nvPr>
        </p:nvSpPr>
        <p:spPr/>
        <p:txBody>
          <a:bodyPr/>
          <a:lstStyle/>
          <a:p>
            <a:fld id="{0F408A5D-059A-A247-8344-29C129C8EF29}" type="slidenum">
              <a:rPr lang="en-US" smtClean="0"/>
              <a:pPr/>
              <a:t>10</a:t>
            </a:fld>
            <a:endParaRPr lang="en-US" dirty="0"/>
          </a:p>
        </p:txBody>
      </p:sp>
    </p:spTree>
    <p:extLst>
      <p:ext uri="{BB962C8B-B14F-4D97-AF65-F5344CB8AC3E}">
        <p14:creationId xmlns:p14="http://schemas.microsoft.com/office/powerpoint/2010/main" val="199861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824948" y="410344"/>
            <a:ext cx="9663540" cy="914400"/>
          </a:xfrm>
        </p:spPr>
        <p:txBody>
          <a:bodyPr/>
          <a:lstStyle/>
          <a:p>
            <a:r>
              <a:rPr lang="fr-FR" dirty="0"/>
              <a:t>Étapes clés de la promotion de la santé</a:t>
            </a:r>
            <a:endParaRPr lang="en-US" dirty="0"/>
          </a:p>
        </p:txBody>
      </p:sp>
      <p:sp>
        <p:nvSpPr>
          <p:cNvPr id="20486" name="Rectangle 6"/>
          <p:cNvSpPr>
            <a:spLocks noGrp="1" noChangeArrowheads="1"/>
          </p:cNvSpPr>
          <p:nvPr>
            <p:ph type="body" idx="1"/>
          </p:nvPr>
        </p:nvSpPr>
        <p:spPr>
          <a:xfrm>
            <a:off x="824947" y="1556792"/>
            <a:ext cx="10528851" cy="4890864"/>
          </a:xfrm>
        </p:spPr>
        <p:txBody>
          <a:bodyPr/>
          <a:lstStyle/>
          <a:p>
            <a:pPr marL="457200" indent="-457200">
              <a:buFont typeface="+mj-lt"/>
              <a:buAutoNum type="arabicPeriod"/>
            </a:pPr>
            <a:r>
              <a:rPr lang="fr-FR" sz="2000" dirty="0"/>
              <a:t>S’assurer de comprendre les préférences, les besoins, les forces et les valeurs du patient en matière de soins de santé</a:t>
            </a:r>
          </a:p>
          <a:p>
            <a:pPr marL="457200" indent="-457200">
              <a:buFont typeface="+mj-lt"/>
              <a:buAutoNum type="arabicPeriod"/>
            </a:pPr>
            <a:r>
              <a:rPr lang="fr-FR" sz="2000" dirty="0"/>
              <a:t>Collaborer avec le patient, les autres professionnels de la santé et les organismes de promotion de la santé</a:t>
            </a:r>
          </a:p>
          <a:p>
            <a:pPr marL="457200" indent="-457200">
              <a:buFont typeface="+mj-lt"/>
              <a:buAutoNum type="arabicPeriod"/>
            </a:pPr>
            <a:r>
              <a:rPr lang="fr-FR" sz="2000" dirty="0"/>
              <a:t>Établir un plan d’action avec le patient, les autres professionnels de la santé et les organismes de promotion de la santé afin d’aider le patient à atteindre les objectifs qu’il s’est fixés</a:t>
            </a:r>
          </a:p>
          <a:p>
            <a:pPr marL="457200" indent="-457200">
              <a:buFont typeface="+mj-lt"/>
              <a:buAutoNum type="arabicPeriod"/>
            </a:pPr>
            <a:r>
              <a:rPr lang="fr-FR" sz="2000" dirty="0"/>
              <a:t>Mettre en </a:t>
            </a:r>
            <a:r>
              <a:rPr lang="fr-FR" sz="2000" dirty="0" err="1"/>
              <a:t>oeuvre</a:t>
            </a:r>
            <a:r>
              <a:rPr lang="fr-FR" sz="2000" dirty="0"/>
              <a:t> ce plan (l’appuyer, le suivre, le diriger, selon ce qui convient)</a:t>
            </a:r>
          </a:p>
          <a:p>
            <a:pPr marL="457200" indent="-457200">
              <a:buFont typeface="+mj-lt"/>
              <a:buAutoNum type="arabicPeriod"/>
            </a:pPr>
            <a:r>
              <a:rPr lang="fr-FR" sz="2000" dirty="0"/>
              <a:t>Maintenir une communication ouverte avec le patient, les autres professionnels de la santé et les organismes de promotion de la santé</a:t>
            </a:r>
            <a:endParaRPr lang="en-US" sz="2000" dirty="0"/>
          </a:p>
        </p:txBody>
      </p:sp>
      <p:sp>
        <p:nvSpPr>
          <p:cNvPr id="2" name="Footer Placeholder 1">
            <a:extLst>
              <a:ext uri="{FF2B5EF4-FFF2-40B4-BE49-F238E27FC236}">
                <a16:creationId xmlns:a16="http://schemas.microsoft.com/office/drawing/2014/main" id="{BD3D641C-F9E3-4C9F-A8B6-C4F4F5EAB09A}"/>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431B4361-B3B7-483A-B551-AE4E66AC2938}"/>
              </a:ext>
            </a:extLst>
          </p:cNvPr>
          <p:cNvSpPr>
            <a:spLocks noGrp="1"/>
          </p:cNvSpPr>
          <p:nvPr>
            <p:ph type="sldNum" sz="quarter" idx="12"/>
          </p:nvPr>
        </p:nvSpPr>
        <p:spPr/>
        <p:txBody>
          <a:bodyPr/>
          <a:lstStyle/>
          <a:p>
            <a:fld id="{0F408A5D-059A-A247-8344-29C129C8EF29}" type="slidenum">
              <a:rPr lang="en-US" smtClean="0"/>
              <a:pPr/>
              <a:t>11</a:t>
            </a:fld>
            <a:endParaRPr lang="en-US" dirty="0"/>
          </a:p>
        </p:txBody>
      </p:sp>
    </p:spTree>
    <p:extLst>
      <p:ext uri="{BB962C8B-B14F-4D97-AF65-F5344CB8AC3E}">
        <p14:creationId xmlns:p14="http://schemas.microsoft.com/office/powerpoint/2010/main" val="2302684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La promotion de la santé en action</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en-US" dirty="0"/>
              <a:t> </a:t>
            </a:r>
          </a:p>
          <a:p>
            <a:pPr marL="514350" indent="-514350">
              <a:buFont typeface="+mj-lt"/>
              <a:buAutoNum type="arabicPeriod"/>
            </a:pPr>
            <a:r>
              <a:rPr lang="fr-FR" dirty="0"/>
              <a:t>Revendiquer des services ou des ressources</a:t>
            </a:r>
          </a:p>
          <a:p>
            <a:pPr marL="514350" indent="-514350">
              <a:buFont typeface="+mj-lt"/>
              <a:buAutoNum type="arabicPeriod"/>
            </a:pPr>
            <a:r>
              <a:rPr lang="fr-FR" dirty="0"/>
              <a:t>Promouvoir de sains comportements</a:t>
            </a:r>
          </a:p>
          <a:p>
            <a:pPr marL="514350" indent="-514350">
              <a:buFont typeface="+mj-lt"/>
              <a:buAutoNum type="arabicPeriod"/>
            </a:pPr>
            <a:r>
              <a:rPr lang="fr-FR" dirty="0"/>
              <a:t>Intégrer la prévention, la promotion et la surveillance</a:t>
            </a:r>
            <a:endParaRPr lang="en-US" dirty="0"/>
          </a:p>
        </p:txBody>
      </p:sp>
      <p:sp>
        <p:nvSpPr>
          <p:cNvPr id="2" name="Footer Placeholder 1">
            <a:extLst>
              <a:ext uri="{FF2B5EF4-FFF2-40B4-BE49-F238E27FC236}">
                <a16:creationId xmlns:a16="http://schemas.microsoft.com/office/drawing/2014/main" id="{5E5B73C7-3048-4157-861D-C24EE81F90DF}"/>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B341F03B-D988-45EA-8ED7-AA3DB12E285C}"/>
              </a:ext>
            </a:extLst>
          </p:cNvPr>
          <p:cNvSpPr>
            <a:spLocks noGrp="1"/>
          </p:cNvSpPr>
          <p:nvPr>
            <p:ph type="sldNum" sz="quarter" idx="12"/>
          </p:nvPr>
        </p:nvSpPr>
        <p:spPr/>
        <p:txBody>
          <a:bodyPr/>
          <a:lstStyle/>
          <a:p>
            <a:fld id="{0F408A5D-059A-A247-8344-29C129C8EF29}" type="slidenum">
              <a:rPr lang="en-US" smtClean="0"/>
              <a:pPr/>
              <a:t>12</a:t>
            </a:fld>
            <a:endParaRPr lang="en-US" dirty="0"/>
          </a:p>
        </p:txBody>
      </p:sp>
    </p:spTree>
    <p:extLst>
      <p:ext uri="{BB962C8B-B14F-4D97-AF65-F5344CB8AC3E}">
        <p14:creationId xmlns:p14="http://schemas.microsoft.com/office/powerpoint/2010/main" val="2775828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BB71C5-FE2B-44CF-B74D-CC1D230B0D49}"/>
              </a:ext>
            </a:extLst>
          </p:cNvPr>
          <p:cNvSpPr>
            <a:spLocks noGrp="1"/>
          </p:cNvSpPr>
          <p:nvPr>
            <p:ph type="title"/>
          </p:nvPr>
        </p:nvSpPr>
        <p:spPr>
          <a:xfrm>
            <a:off x="838199" y="2766218"/>
            <a:ext cx="10515600" cy="1325563"/>
          </a:xfrm>
        </p:spPr>
        <p:txBody>
          <a:bodyPr/>
          <a:lstStyle/>
          <a:p>
            <a:pPr algn="ctr"/>
            <a:r>
              <a:rPr lang="en-US" dirty="0" err="1"/>
              <a:t>Apprentissage</a:t>
            </a:r>
            <a:r>
              <a:rPr lang="en-US" dirty="0"/>
              <a:t> </a:t>
            </a:r>
            <a:r>
              <a:rPr lang="en-US" dirty="0" err="1"/>
              <a:t>en</a:t>
            </a:r>
            <a:r>
              <a:rPr lang="en-US" dirty="0"/>
              <a:t> petits </a:t>
            </a:r>
            <a:r>
              <a:rPr lang="en-US" dirty="0" err="1"/>
              <a:t>groupes</a:t>
            </a:r>
            <a:endParaRPr lang="en-US" dirty="0"/>
          </a:p>
        </p:txBody>
      </p:sp>
      <p:sp>
        <p:nvSpPr>
          <p:cNvPr id="2" name="Footer Placeholder 1">
            <a:extLst>
              <a:ext uri="{FF2B5EF4-FFF2-40B4-BE49-F238E27FC236}">
                <a16:creationId xmlns:a16="http://schemas.microsoft.com/office/drawing/2014/main" id="{546937D5-36C2-46B1-9049-50FBA08D8F49}"/>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EAFF7922-81A1-4EB6-8B61-29B629C03790}"/>
              </a:ext>
            </a:extLst>
          </p:cNvPr>
          <p:cNvSpPr>
            <a:spLocks noGrp="1"/>
          </p:cNvSpPr>
          <p:nvPr>
            <p:ph type="sldNum" sz="quarter" idx="12"/>
          </p:nvPr>
        </p:nvSpPr>
        <p:spPr/>
        <p:txBody>
          <a:bodyPr/>
          <a:lstStyle/>
          <a:p>
            <a:fld id="{0F408A5D-059A-A247-8344-29C129C8EF29}" type="slidenum">
              <a:rPr lang="en-US" smtClean="0"/>
              <a:pPr/>
              <a:t>13</a:t>
            </a:fld>
            <a:endParaRPr lang="en-US" dirty="0"/>
          </a:p>
        </p:txBody>
      </p:sp>
    </p:spTree>
    <p:extLst>
      <p:ext uri="{BB962C8B-B14F-4D97-AF65-F5344CB8AC3E}">
        <p14:creationId xmlns:p14="http://schemas.microsoft.com/office/powerpoint/2010/main" val="2130623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A24732-232B-46A4-B8B6-243FE0E99AC7}"/>
              </a:ext>
            </a:extLst>
          </p:cNvPr>
          <p:cNvSpPr>
            <a:spLocks noGrp="1"/>
          </p:cNvSpPr>
          <p:nvPr>
            <p:ph type="title"/>
          </p:nvPr>
        </p:nvSpPr>
        <p:spPr>
          <a:xfrm>
            <a:off x="838199" y="2766218"/>
            <a:ext cx="10515600" cy="1325563"/>
          </a:xfrm>
        </p:spPr>
        <p:txBody>
          <a:bodyPr/>
          <a:lstStyle/>
          <a:p>
            <a:pPr algn="ctr"/>
            <a:r>
              <a:rPr lang="fr-FR" dirty="0">
                <a:ea typeface="MS Mincho"/>
                <a:cs typeface="Times New Roman"/>
              </a:rPr>
              <a:t>La promotion de la santé dans la pratique de tous les jours</a:t>
            </a:r>
            <a:endParaRPr lang="en-US" dirty="0"/>
          </a:p>
        </p:txBody>
      </p:sp>
      <p:sp>
        <p:nvSpPr>
          <p:cNvPr id="2" name="Footer Placeholder 1">
            <a:extLst>
              <a:ext uri="{FF2B5EF4-FFF2-40B4-BE49-F238E27FC236}">
                <a16:creationId xmlns:a16="http://schemas.microsoft.com/office/drawing/2014/main" id="{EC33458E-ABD1-4FB7-AE19-9BEDC2812202}"/>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4F071F92-D834-4914-B6BF-1168AB0CC094}"/>
              </a:ext>
            </a:extLst>
          </p:cNvPr>
          <p:cNvSpPr>
            <a:spLocks noGrp="1"/>
          </p:cNvSpPr>
          <p:nvPr>
            <p:ph type="sldNum" sz="quarter" idx="12"/>
          </p:nvPr>
        </p:nvSpPr>
        <p:spPr/>
        <p:txBody>
          <a:bodyPr/>
          <a:lstStyle/>
          <a:p>
            <a:fld id="{0F408A5D-059A-A247-8344-29C129C8EF29}" type="slidenum">
              <a:rPr lang="en-US" smtClean="0"/>
              <a:pPr/>
              <a:t>14</a:t>
            </a:fld>
            <a:endParaRPr lang="en-US" dirty="0"/>
          </a:p>
        </p:txBody>
      </p:sp>
    </p:spTree>
    <p:extLst>
      <p:ext uri="{BB962C8B-B14F-4D97-AF65-F5344CB8AC3E}">
        <p14:creationId xmlns:p14="http://schemas.microsoft.com/office/powerpoint/2010/main" val="1589816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585F1-38CD-48EA-8696-23E1632B571E}"/>
              </a:ext>
            </a:extLst>
          </p:cNvPr>
          <p:cNvSpPr>
            <a:spLocks noGrp="1"/>
          </p:cNvSpPr>
          <p:nvPr>
            <p:ph type="title"/>
          </p:nvPr>
        </p:nvSpPr>
        <p:spPr>
          <a:xfrm>
            <a:off x="838200" y="2766218"/>
            <a:ext cx="10515600" cy="1325563"/>
          </a:xfrm>
        </p:spPr>
        <p:txBody>
          <a:bodyPr/>
          <a:lstStyle/>
          <a:p>
            <a:pPr algn="ctr"/>
            <a:r>
              <a:rPr lang="en-US" dirty="0" err="1">
                <a:ea typeface="MS Mincho"/>
                <a:cs typeface="Times New Roman"/>
              </a:rPr>
              <a:t>Réflexion</a:t>
            </a:r>
            <a:r>
              <a:rPr lang="en-US" dirty="0">
                <a:ea typeface="MS Mincho"/>
                <a:cs typeface="Times New Roman"/>
              </a:rPr>
              <a:t> </a:t>
            </a:r>
            <a:r>
              <a:rPr lang="en-US" dirty="0" err="1">
                <a:ea typeface="MS Mincho"/>
                <a:cs typeface="Times New Roman"/>
              </a:rPr>
              <a:t>dirigée</a:t>
            </a:r>
            <a:r>
              <a:rPr lang="en-US" dirty="0">
                <a:ea typeface="MS Mincho"/>
                <a:cs typeface="Times New Roman"/>
              </a:rPr>
              <a:t> et discussion</a:t>
            </a:r>
            <a:endParaRPr lang="en-US" dirty="0"/>
          </a:p>
        </p:txBody>
      </p:sp>
      <p:sp>
        <p:nvSpPr>
          <p:cNvPr id="2" name="Footer Placeholder 1">
            <a:extLst>
              <a:ext uri="{FF2B5EF4-FFF2-40B4-BE49-F238E27FC236}">
                <a16:creationId xmlns:a16="http://schemas.microsoft.com/office/drawing/2014/main" id="{B4995A9E-D132-4AF1-BE74-6DFE70BFBD22}"/>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9FD8C6BD-87A4-4F97-9AC8-DDF6C55FADAE}"/>
              </a:ext>
            </a:extLst>
          </p:cNvPr>
          <p:cNvSpPr>
            <a:spLocks noGrp="1"/>
          </p:cNvSpPr>
          <p:nvPr>
            <p:ph type="sldNum" sz="quarter" idx="12"/>
          </p:nvPr>
        </p:nvSpPr>
        <p:spPr/>
        <p:txBody>
          <a:bodyPr/>
          <a:lstStyle/>
          <a:p>
            <a:fld id="{0F408A5D-059A-A247-8344-29C129C8EF29}" type="slidenum">
              <a:rPr lang="en-US" smtClean="0"/>
              <a:pPr/>
              <a:t>15</a:t>
            </a:fld>
            <a:endParaRPr lang="en-US" dirty="0"/>
          </a:p>
        </p:txBody>
      </p:sp>
    </p:spTree>
    <p:extLst>
      <p:ext uri="{BB962C8B-B14F-4D97-AF65-F5344CB8AC3E}">
        <p14:creationId xmlns:p14="http://schemas.microsoft.com/office/powerpoint/2010/main" val="3877501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Conseils d’enseignement du rôle de promoteur de la santé</a:t>
            </a:r>
            <a:endParaRPr lang="en-US" dirty="0"/>
          </a:p>
        </p:txBody>
      </p:sp>
      <p:sp>
        <p:nvSpPr>
          <p:cNvPr id="20486" name="Rectangle 6"/>
          <p:cNvSpPr>
            <a:spLocks noGrp="1" noChangeArrowheads="1"/>
          </p:cNvSpPr>
          <p:nvPr>
            <p:ph type="body" idx="1"/>
          </p:nvPr>
        </p:nvSpPr>
        <p:spPr>
          <a:xfrm>
            <a:off x="838200" y="1878496"/>
            <a:ext cx="10515600" cy="4569160"/>
          </a:xfrm>
        </p:spPr>
        <p:txBody>
          <a:bodyPr/>
          <a:lstStyle/>
          <a:p>
            <a:pPr marL="457200" indent="-457200">
              <a:buFont typeface="+mj-lt"/>
              <a:buAutoNum type="arabicPeriod"/>
            </a:pPr>
            <a:r>
              <a:rPr lang="fr-FR" sz="2200" dirty="0"/>
              <a:t>Fournir des ressources traitant des besoins en matière de défense des intérêts des patients, de la collectivité ou de populations</a:t>
            </a:r>
          </a:p>
          <a:p>
            <a:pPr marL="457200" indent="-457200">
              <a:buFont typeface="+mj-lt"/>
              <a:buAutoNum type="arabicPeriod"/>
            </a:pPr>
            <a:r>
              <a:rPr lang="fr-FR" sz="2200" dirty="0"/>
              <a:t>Amorcer une discussion sur la promotion de la santé</a:t>
            </a:r>
          </a:p>
          <a:p>
            <a:pPr marL="457200" indent="-457200">
              <a:buFont typeface="+mj-lt"/>
              <a:buAutoNum type="arabicPeriod"/>
            </a:pPr>
            <a:r>
              <a:rPr lang="fr-FR" sz="2200" dirty="0"/>
              <a:t>Montrer l’exemple d’un bon promoteur de la santé</a:t>
            </a:r>
          </a:p>
          <a:p>
            <a:pPr marL="457200" indent="-457200">
              <a:buFont typeface="+mj-lt"/>
              <a:buAutoNum type="arabicPeriod"/>
            </a:pPr>
            <a:r>
              <a:rPr lang="fr-FR" sz="2200" dirty="0"/>
              <a:t>Signaler explicitement lorsqu’il y a démonstration d’un comportement de promoteur de la santé</a:t>
            </a:r>
          </a:p>
          <a:p>
            <a:pPr marL="457200" indent="-457200">
              <a:buFont typeface="+mj-lt"/>
              <a:buAutoNum type="arabicPeriod"/>
            </a:pPr>
            <a:r>
              <a:rPr lang="fr-FR" sz="2200" dirty="0"/>
              <a:t>Reconnaître les besoins en matière de promotion de la santé </a:t>
            </a:r>
          </a:p>
          <a:p>
            <a:pPr marL="457200" indent="-457200">
              <a:buFont typeface="+mj-lt"/>
              <a:buAutoNum type="arabicPeriod"/>
            </a:pPr>
            <a:r>
              <a:rPr lang="fr-FR" sz="2200" dirty="0"/>
              <a:t>Créer des occasions de promotion de la santé</a:t>
            </a:r>
            <a:endParaRPr lang="en-US" sz="2200" dirty="0">
              <a:ea typeface="MS Mincho"/>
              <a:cs typeface="Times New Roman"/>
            </a:endParaRPr>
          </a:p>
        </p:txBody>
      </p:sp>
      <p:sp>
        <p:nvSpPr>
          <p:cNvPr id="2" name="Footer Placeholder 1">
            <a:extLst>
              <a:ext uri="{FF2B5EF4-FFF2-40B4-BE49-F238E27FC236}">
                <a16:creationId xmlns:a16="http://schemas.microsoft.com/office/drawing/2014/main" id="{6B7D68ED-D716-4808-94B5-2DBD15EBD08D}"/>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5C3275F5-E87B-4A07-92EC-2025B298D85E}"/>
              </a:ext>
            </a:extLst>
          </p:cNvPr>
          <p:cNvSpPr>
            <a:spLocks noGrp="1"/>
          </p:cNvSpPr>
          <p:nvPr>
            <p:ph type="sldNum" sz="quarter" idx="12"/>
          </p:nvPr>
        </p:nvSpPr>
        <p:spPr/>
        <p:txBody>
          <a:bodyPr/>
          <a:lstStyle/>
          <a:p>
            <a:fld id="{0F408A5D-059A-A247-8344-29C129C8EF29}" type="slidenum">
              <a:rPr lang="en-US" smtClean="0"/>
              <a:pPr/>
              <a:t>16</a:t>
            </a:fld>
            <a:endParaRPr lang="en-US" dirty="0"/>
          </a:p>
        </p:txBody>
      </p:sp>
    </p:spTree>
    <p:extLst>
      <p:ext uri="{BB962C8B-B14F-4D97-AF65-F5344CB8AC3E}">
        <p14:creationId xmlns:p14="http://schemas.microsoft.com/office/powerpoint/2010/main" val="2358666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Conseils d’évaluation du rôle de promoteur de la santé</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endParaRPr lang="en-US" dirty="0">
              <a:ea typeface="MS Mincho"/>
              <a:cs typeface="Times New Roman"/>
            </a:endParaRPr>
          </a:p>
          <a:p>
            <a:pPr marL="514350" indent="-514350">
              <a:buFont typeface="+mj-lt"/>
              <a:buAutoNum type="arabicPeriod"/>
            </a:pPr>
            <a:r>
              <a:rPr lang="fr-FR" dirty="0">
                <a:ea typeface="MS Mincho"/>
                <a:cs typeface="Times New Roman"/>
              </a:rPr>
              <a:t>Évaluer en contexte clinique avec l’aide d’autres professionnels de la santé</a:t>
            </a:r>
          </a:p>
          <a:p>
            <a:pPr marL="514350" indent="-514350">
              <a:buFont typeface="+mj-lt"/>
              <a:buAutoNum type="arabicPeriod"/>
            </a:pPr>
            <a:r>
              <a:rPr lang="fr-FR" dirty="0">
                <a:ea typeface="MS Mincho"/>
                <a:cs typeface="Times New Roman"/>
              </a:rPr>
              <a:t>Tenir compte du rôle de promoteur de la santé dans la présentation de cas, dans les rapports et dans les tournées au chevet des patients</a:t>
            </a:r>
          </a:p>
          <a:p>
            <a:pPr marL="514350" indent="-514350">
              <a:buFont typeface="+mj-lt"/>
              <a:buAutoNum type="arabicPeriod"/>
            </a:pPr>
            <a:r>
              <a:rPr lang="fr-FR" dirty="0">
                <a:ea typeface="MS Mincho"/>
                <a:cs typeface="Times New Roman"/>
              </a:rPr>
              <a:t>Évaluer dans quelle mesure les apprenants arrivent à déterminer la nécessité d’agir comme promoteur de la santé</a:t>
            </a:r>
            <a:endParaRPr lang="en-US" dirty="0">
              <a:ea typeface="MS Mincho"/>
              <a:cs typeface="Times New Roman"/>
            </a:endParaRPr>
          </a:p>
        </p:txBody>
      </p:sp>
      <p:sp>
        <p:nvSpPr>
          <p:cNvPr id="2" name="Footer Placeholder 1">
            <a:extLst>
              <a:ext uri="{FF2B5EF4-FFF2-40B4-BE49-F238E27FC236}">
                <a16:creationId xmlns:a16="http://schemas.microsoft.com/office/drawing/2014/main" id="{D6B9A253-5D59-406D-8002-6D36D685A572}"/>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615D2C76-AC16-49C1-BCF9-2B4780DA389D}"/>
              </a:ext>
            </a:extLst>
          </p:cNvPr>
          <p:cNvSpPr>
            <a:spLocks noGrp="1"/>
          </p:cNvSpPr>
          <p:nvPr>
            <p:ph type="sldNum" sz="quarter" idx="12"/>
          </p:nvPr>
        </p:nvSpPr>
        <p:spPr/>
        <p:txBody>
          <a:bodyPr/>
          <a:lstStyle/>
          <a:p>
            <a:fld id="{0F408A5D-059A-A247-8344-29C129C8EF29}" type="slidenum">
              <a:rPr lang="en-US" smtClean="0"/>
              <a:pPr/>
              <a:t>17</a:t>
            </a:fld>
            <a:endParaRPr lang="en-US" dirty="0"/>
          </a:p>
        </p:txBody>
      </p:sp>
    </p:spTree>
    <p:extLst>
      <p:ext uri="{BB962C8B-B14F-4D97-AF65-F5344CB8AC3E}">
        <p14:creationId xmlns:p14="http://schemas.microsoft.com/office/powerpoint/2010/main" val="1892606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 name="Rectangle 40"/>
          <p:cNvSpPr>
            <a:spLocks noGrp="1" noChangeArrowheads="1"/>
          </p:cNvSpPr>
          <p:nvPr>
            <p:ph type="title"/>
          </p:nvPr>
        </p:nvSpPr>
        <p:spPr/>
        <p:txBody>
          <a:bodyPr/>
          <a:lstStyle/>
          <a:p>
            <a:r>
              <a:rPr lang="fr-FR" dirty="0"/>
              <a:t>Objectifs et contenu</a:t>
            </a:r>
          </a:p>
        </p:txBody>
      </p:sp>
      <p:sp>
        <p:nvSpPr>
          <p:cNvPr id="7209" name="Rectangle 41"/>
          <p:cNvSpPr>
            <a:spLocks noGrp="1" noChangeArrowheads="1"/>
          </p:cNvSpPr>
          <p:nvPr>
            <p:ph type="body" idx="1"/>
          </p:nvPr>
        </p:nvSpPr>
        <p:spPr/>
        <p:txBody>
          <a:bodyPr/>
          <a:lstStyle/>
          <a:p>
            <a:pPr marL="514350" indent="-514350">
              <a:buFont typeface="+mj-lt"/>
              <a:buAutoNum type="arabicPeriod"/>
            </a:pPr>
            <a:r>
              <a:rPr lang="fr-FR" dirty="0"/>
              <a:t>Reconnaître les termes généraux associés aux activités et aux domaines d’intérêt du promoteur de la santé</a:t>
            </a:r>
          </a:p>
          <a:p>
            <a:pPr marL="514350" indent="-514350">
              <a:buFont typeface="+mj-lt"/>
              <a:buAutoNum type="arabicPeriod"/>
            </a:pPr>
            <a:r>
              <a:rPr lang="fr-FR" dirty="0"/>
              <a:t>Appliquer des compétences de promoteur de la santé dans la pratique de tous les jours</a:t>
            </a:r>
          </a:p>
          <a:p>
            <a:pPr marL="514350" indent="-514350">
              <a:buFont typeface="+mj-lt"/>
              <a:buAutoNum type="arabicPeriod"/>
            </a:pPr>
            <a:r>
              <a:rPr lang="fr-FR" dirty="0"/>
              <a:t>Concevoir des ressources sur le promoteur de la santé à utiliser dans la pratique clinique de tous les jours</a:t>
            </a:r>
          </a:p>
        </p:txBody>
      </p:sp>
      <p:sp>
        <p:nvSpPr>
          <p:cNvPr id="2" name="Footer Placeholder 1">
            <a:extLst>
              <a:ext uri="{FF2B5EF4-FFF2-40B4-BE49-F238E27FC236}">
                <a16:creationId xmlns:a16="http://schemas.microsoft.com/office/drawing/2014/main" id="{7CB04F5E-D097-40A1-85CA-3E824F3B0F00}"/>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E9839D7F-31F5-43D7-B39D-E255F172ED5D}"/>
              </a:ext>
            </a:extLst>
          </p:cNvPr>
          <p:cNvSpPr>
            <a:spLocks noGrp="1"/>
          </p:cNvSpPr>
          <p:nvPr>
            <p:ph type="sldNum" sz="quarter" idx="12"/>
          </p:nvPr>
        </p:nvSpPr>
        <p:spPr/>
        <p:txBody>
          <a:bodyPr/>
          <a:lstStyle/>
          <a:p>
            <a:fld id="{0F408A5D-059A-A247-8344-29C129C8EF29}" type="slidenum">
              <a:rPr lang="en-US" smtClean="0"/>
              <a:pPr/>
              <a:t>18</a:t>
            </a:fld>
            <a:endParaRPr lang="en-US" dirty="0"/>
          </a:p>
        </p:txBody>
      </p:sp>
    </p:spTree>
    <p:extLst>
      <p:ext uri="{BB962C8B-B14F-4D97-AF65-F5344CB8AC3E}">
        <p14:creationId xmlns:p14="http://schemas.microsoft.com/office/powerpoint/2010/main" val="2582082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 name="Rectangle 40"/>
          <p:cNvSpPr>
            <a:spLocks noGrp="1" noChangeArrowheads="1"/>
          </p:cNvSpPr>
          <p:nvPr>
            <p:ph type="title"/>
          </p:nvPr>
        </p:nvSpPr>
        <p:spPr/>
        <p:txBody>
          <a:bodyPr/>
          <a:lstStyle/>
          <a:p>
            <a:r>
              <a:rPr lang="en-US" dirty="0" err="1"/>
              <a:t>Références</a:t>
            </a:r>
            <a:endParaRPr lang="en-US" dirty="0"/>
          </a:p>
        </p:txBody>
      </p:sp>
      <p:sp>
        <p:nvSpPr>
          <p:cNvPr id="7209" name="Rectangle 41"/>
          <p:cNvSpPr>
            <a:spLocks noGrp="1" noChangeArrowheads="1"/>
          </p:cNvSpPr>
          <p:nvPr>
            <p:ph type="body" idx="1"/>
          </p:nvPr>
        </p:nvSpPr>
        <p:spPr/>
        <p:txBody>
          <a:bodyPr/>
          <a:lstStyle/>
          <a:p>
            <a:pPr marL="0" indent="0">
              <a:buNone/>
            </a:pPr>
            <a:endParaRPr lang="en-US" dirty="0"/>
          </a:p>
          <a:p>
            <a:r>
              <a:rPr lang="en-US" sz="2000" dirty="0"/>
              <a:t>Sherbino J, </a:t>
            </a:r>
            <a:r>
              <a:rPr lang="en-US" sz="2000" dirty="0" err="1"/>
              <a:t>Bonnycastle</a:t>
            </a:r>
            <a:r>
              <a:rPr lang="en-US" sz="2000" dirty="0"/>
              <a:t> D, </a:t>
            </a:r>
            <a:r>
              <a:rPr lang="en-US" sz="2000" dirty="0" err="1"/>
              <a:t>Côté</a:t>
            </a:r>
            <a:r>
              <a:rPr lang="en-US" sz="2000" dirty="0"/>
              <a:t> B, Flynn L, Hunter A, </a:t>
            </a:r>
            <a:r>
              <a:rPr lang="en-US" sz="2000" dirty="0" err="1"/>
              <a:t>Ince</a:t>
            </a:r>
            <a:r>
              <a:rPr lang="en-US" sz="2000" dirty="0"/>
              <a:t>-Cushman D, </a:t>
            </a:r>
            <a:r>
              <a:rPr lang="en-US" sz="2000" dirty="0" err="1"/>
              <a:t>Konkin</a:t>
            </a:r>
            <a:r>
              <a:rPr lang="en-US" sz="2000" dirty="0"/>
              <a:t> J, </a:t>
            </a:r>
            <a:r>
              <a:rPr lang="en-US" sz="2000" dirty="0" err="1"/>
              <a:t>Oandasan</a:t>
            </a:r>
            <a:r>
              <a:rPr lang="en-US" sz="2000" dirty="0"/>
              <a:t> I, </a:t>
            </a:r>
            <a:r>
              <a:rPr lang="en-US" sz="2000" dirty="0" err="1"/>
              <a:t>Regehr</a:t>
            </a:r>
            <a:r>
              <a:rPr lang="en-US" sz="2000" dirty="0"/>
              <a:t> G, Richardson D, </a:t>
            </a:r>
            <a:r>
              <a:rPr lang="en-US" sz="2000" dirty="0" err="1"/>
              <a:t>Zigby</a:t>
            </a:r>
            <a:r>
              <a:rPr lang="en-US" sz="2000" dirty="0"/>
              <a:t> J. </a:t>
            </a:r>
            <a:r>
              <a:rPr lang="en-US" sz="2000" dirty="0" err="1"/>
              <a:t>Promoteur</a:t>
            </a:r>
            <a:r>
              <a:rPr lang="en-US" sz="2000" dirty="0"/>
              <a:t> de la santé. </a:t>
            </a:r>
            <a:r>
              <a:rPr lang="en-US" sz="2000" dirty="0" err="1"/>
              <a:t>Tiré</a:t>
            </a:r>
            <a:r>
              <a:rPr lang="en-US" sz="2000" dirty="0"/>
              <a:t> de : Frank JR, Snell L, Sherbino J, </a:t>
            </a:r>
            <a:r>
              <a:rPr lang="en-US" sz="2000" dirty="0" err="1"/>
              <a:t>rédacteurs</a:t>
            </a:r>
            <a:r>
              <a:rPr lang="en-US" sz="2000" dirty="0"/>
              <a:t>. </a:t>
            </a:r>
            <a:r>
              <a:rPr lang="en-US" sz="2000" dirty="0" err="1"/>
              <a:t>Référentiel</a:t>
            </a:r>
            <a:r>
              <a:rPr lang="en-US" sz="2000" dirty="0"/>
              <a:t> de </a:t>
            </a:r>
            <a:r>
              <a:rPr lang="en-US" sz="2000" dirty="0" err="1"/>
              <a:t>compétences</a:t>
            </a:r>
            <a:r>
              <a:rPr lang="en-US" sz="2000" dirty="0"/>
              <a:t> CanMEDS 2015 pour les </a:t>
            </a:r>
            <a:r>
              <a:rPr lang="en-US" sz="2000" dirty="0" err="1"/>
              <a:t>médecins</a:t>
            </a:r>
            <a:r>
              <a:rPr lang="en-US" sz="2000" dirty="0"/>
              <a:t>. Ottawa : </a:t>
            </a:r>
            <a:r>
              <a:rPr lang="en-US" sz="2000" dirty="0" err="1"/>
              <a:t>Collège</a:t>
            </a:r>
            <a:r>
              <a:rPr lang="en-US" sz="2000" dirty="0"/>
              <a:t> royal des </a:t>
            </a:r>
            <a:r>
              <a:rPr lang="en-US" sz="2000" dirty="0" err="1"/>
              <a:t>médecins</a:t>
            </a:r>
            <a:r>
              <a:rPr lang="en-US" sz="2000" dirty="0"/>
              <a:t> et </a:t>
            </a:r>
            <a:r>
              <a:rPr lang="en-US" sz="2000" dirty="0" err="1"/>
              <a:t>chirurgiens</a:t>
            </a:r>
            <a:r>
              <a:rPr lang="en-US" sz="2000" dirty="0"/>
              <a:t> du Canada, 2015. </a:t>
            </a:r>
            <a:r>
              <a:rPr lang="en-US" sz="2000" dirty="0" err="1"/>
              <a:t>Reproduit</a:t>
            </a:r>
            <a:r>
              <a:rPr lang="en-US" sz="2000" dirty="0"/>
              <a:t> avec </a:t>
            </a:r>
            <a:r>
              <a:rPr lang="en-US" sz="2000" dirty="0" err="1"/>
              <a:t>autorisation</a:t>
            </a:r>
            <a:r>
              <a:rPr lang="en-US" sz="2000" dirty="0"/>
              <a:t>.</a:t>
            </a:r>
          </a:p>
        </p:txBody>
      </p:sp>
      <p:sp>
        <p:nvSpPr>
          <p:cNvPr id="2" name="Footer Placeholder 1">
            <a:extLst>
              <a:ext uri="{FF2B5EF4-FFF2-40B4-BE49-F238E27FC236}">
                <a16:creationId xmlns:a16="http://schemas.microsoft.com/office/drawing/2014/main" id="{9D4D30E6-9899-4E7F-A0D3-F0673E74304B}"/>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3C7A4758-539A-4CD8-81A4-030199707193}"/>
              </a:ext>
            </a:extLst>
          </p:cNvPr>
          <p:cNvSpPr>
            <a:spLocks noGrp="1"/>
          </p:cNvSpPr>
          <p:nvPr>
            <p:ph type="sldNum" sz="quarter" idx="12"/>
          </p:nvPr>
        </p:nvSpPr>
        <p:spPr/>
        <p:txBody>
          <a:bodyPr/>
          <a:lstStyle/>
          <a:p>
            <a:fld id="{0F408A5D-059A-A247-8344-29C129C8EF29}" type="slidenum">
              <a:rPr lang="en-US" smtClean="0"/>
              <a:pPr/>
              <a:t>19</a:t>
            </a:fld>
            <a:endParaRPr lang="en-US" dirty="0"/>
          </a:p>
        </p:txBody>
      </p:sp>
    </p:spTree>
    <p:extLst>
      <p:ext uri="{BB962C8B-B14F-4D97-AF65-F5344CB8AC3E}">
        <p14:creationId xmlns:p14="http://schemas.microsoft.com/office/powerpoint/2010/main" val="2067446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 name="Rectangle 41"/>
          <p:cNvSpPr>
            <a:spLocks noGrp="1" noChangeArrowheads="1"/>
          </p:cNvSpPr>
          <p:nvPr>
            <p:ph type="body" idx="1"/>
          </p:nvPr>
        </p:nvSpPr>
        <p:spPr>
          <a:xfrm>
            <a:off x="838200" y="2289382"/>
            <a:ext cx="10515600" cy="2279236"/>
          </a:xfrm>
        </p:spPr>
        <p:txBody>
          <a:bodyPr/>
          <a:lstStyle/>
          <a:p>
            <a:pPr marL="0" indent="0" algn="ctr">
              <a:buNone/>
            </a:pPr>
            <a:r>
              <a:rPr lang="fr-FR" sz="2000" dirty="0">
                <a:solidFill>
                  <a:schemeClr val="tx1"/>
                </a:solidFill>
              </a:rPr>
              <a:t>Le contenu ci-dessous, rédigé par S. Glover Takahashi, D. Richardson et D. Martin sous la gouverne du Collège royal des médecins et chirurgiens du Canada, est tiré tel quel du Guide des outils d’enseignement et d’évaluation CanMEDS. Vous pouvez utiliser, reproduire et modifier ce contenu à vos propres fins non commerciales, à condition d’indiquer clairement vos changements et de créditer le Collège royal. Ce dernier peut révoquer cette autorisation à tout moment, par écrit.</a:t>
            </a:r>
          </a:p>
          <a:p>
            <a:pPr marL="0" indent="0" algn="ctr">
              <a:buNone/>
            </a:pPr>
            <a:r>
              <a:rPr lang="fr-FR" sz="2000" u="sng" dirty="0">
                <a:solidFill>
                  <a:schemeClr val="tx1"/>
                </a:solidFill>
              </a:rPr>
              <a:t>REMARQUE : Le contenu ci-dessous peut avoir été modifié et ne plus représenter l’opinion ou le point de vue du Collège royal.</a:t>
            </a:r>
          </a:p>
        </p:txBody>
      </p:sp>
      <p:sp>
        <p:nvSpPr>
          <p:cNvPr id="2" name="Footer Placeholder 1">
            <a:extLst>
              <a:ext uri="{FF2B5EF4-FFF2-40B4-BE49-F238E27FC236}">
                <a16:creationId xmlns:a16="http://schemas.microsoft.com/office/drawing/2014/main" id="{77B3E71C-54B4-406E-9801-73B76995D551}"/>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3FA98DF2-1E85-42C5-B080-4D59878C06C4}"/>
              </a:ext>
            </a:extLst>
          </p:cNvPr>
          <p:cNvSpPr>
            <a:spLocks noGrp="1"/>
          </p:cNvSpPr>
          <p:nvPr>
            <p:ph type="sldNum" sz="quarter" idx="12"/>
          </p:nvPr>
        </p:nvSpPr>
        <p:spPr/>
        <p:txBody>
          <a:bodyPr/>
          <a:lstStyle/>
          <a:p>
            <a:fld id="{0F408A5D-059A-A247-8344-29C129C8EF29}" type="slidenum">
              <a:rPr lang="en-US" smtClean="0"/>
              <a:pPr/>
              <a:t>2</a:t>
            </a:fld>
            <a:endParaRPr lang="en-US" dirty="0"/>
          </a:p>
        </p:txBody>
      </p:sp>
    </p:spTree>
    <p:extLst>
      <p:ext uri="{BB962C8B-B14F-4D97-AF65-F5344CB8AC3E}">
        <p14:creationId xmlns:p14="http://schemas.microsoft.com/office/powerpoint/2010/main" val="10086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1BF12C1-DFE7-423A-8390-EF099AE218D3}"/>
              </a:ext>
            </a:extLst>
          </p:cNvPr>
          <p:cNvSpPr>
            <a:spLocks noGrp="1"/>
          </p:cNvSpPr>
          <p:nvPr>
            <p:ph type="title"/>
          </p:nvPr>
        </p:nvSpPr>
        <p:spPr>
          <a:xfrm>
            <a:off x="838200" y="2766218"/>
            <a:ext cx="10515600" cy="1325563"/>
          </a:xfrm>
        </p:spPr>
        <p:txBody>
          <a:bodyPr/>
          <a:lstStyle/>
          <a:p>
            <a:pPr algn="ctr"/>
            <a:r>
              <a:rPr lang="en-US" dirty="0"/>
              <a:t>DIAPOSITIVES COMPLÉMENTAIRES</a:t>
            </a:r>
          </a:p>
        </p:txBody>
      </p:sp>
      <p:sp>
        <p:nvSpPr>
          <p:cNvPr id="5" name="Footer Placeholder 4">
            <a:extLst>
              <a:ext uri="{FF2B5EF4-FFF2-40B4-BE49-F238E27FC236}">
                <a16:creationId xmlns:a16="http://schemas.microsoft.com/office/drawing/2014/main" id="{EA084B1B-2D27-4B3F-BD82-CB7AC0AFD9ED}"/>
              </a:ext>
            </a:extLst>
          </p:cNvPr>
          <p:cNvSpPr>
            <a:spLocks noGrp="1"/>
          </p:cNvSpPr>
          <p:nvPr>
            <p:ph type="ftr" sz="quarter" idx="11"/>
          </p:nvPr>
        </p:nvSpPr>
        <p:spPr/>
        <p:txBody>
          <a:bodyPr/>
          <a:lstStyle/>
          <a:p>
            <a:r>
              <a:rPr lang="fr-FR"/>
              <a:t>E2 – Enseigner le role de la santé</a:t>
            </a:r>
            <a:endParaRPr lang="en-US" dirty="0"/>
          </a:p>
        </p:txBody>
      </p:sp>
      <p:sp>
        <p:nvSpPr>
          <p:cNvPr id="6" name="Slide Number Placeholder 5">
            <a:extLst>
              <a:ext uri="{FF2B5EF4-FFF2-40B4-BE49-F238E27FC236}">
                <a16:creationId xmlns:a16="http://schemas.microsoft.com/office/drawing/2014/main" id="{452EF49C-4B00-4041-83C3-206337370928}"/>
              </a:ext>
            </a:extLst>
          </p:cNvPr>
          <p:cNvSpPr>
            <a:spLocks noGrp="1"/>
          </p:cNvSpPr>
          <p:nvPr>
            <p:ph type="sldNum" sz="quarter" idx="12"/>
          </p:nvPr>
        </p:nvSpPr>
        <p:spPr/>
        <p:txBody>
          <a:bodyPr/>
          <a:lstStyle/>
          <a:p>
            <a:fld id="{0F408A5D-059A-A247-8344-29C129C8EF29}" type="slidenum">
              <a:rPr lang="en-US" smtClean="0"/>
              <a:pPr/>
              <a:t>20</a:t>
            </a:fld>
            <a:endParaRPr lang="en-US" dirty="0"/>
          </a:p>
        </p:txBody>
      </p:sp>
    </p:spTree>
    <p:extLst>
      <p:ext uri="{BB962C8B-B14F-4D97-AF65-F5344CB8AC3E}">
        <p14:creationId xmlns:p14="http://schemas.microsoft.com/office/powerpoint/2010/main" val="1490135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Capacités (compétences clés) du promoteur de la santé</a:t>
            </a:r>
            <a:endParaRPr lang="en-US" dirty="0"/>
          </a:p>
        </p:txBody>
      </p:sp>
      <p:sp>
        <p:nvSpPr>
          <p:cNvPr id="20486" name="Rectangle 6"/>
          <p:cNvSpPr>
            <a:spLocks noGrp="1" noChangeArrowheads="1"/>
          </p:cNvSpPr>
          <p:nvPr>
            <p:ph type="body" idx="1"/>
          </p:nvPr>
        </p:nvSpPr>
        <p:spPr>
          <a:xfrm>
            <a:off x="838200" y="1690688"/>
            <a:ext cx="10515600" cy="4756968"/>
          </a:xfrm>
        </p:spPr>
        <p:txBody>
          <a:bodyPr/>
          <a:lstStyle/>
          <a:p>
            <a:pPr marL="0" indent="0">
              <a:buNone/>
            </a:pPr>
            <a:r>
              <a:rPr lang="fr-FR" dirty="0"/>
              <a:t>Les médecins sont capables de :</a:t>
            </a:r>
          </a:p>
          <a:p>
            <a:pPr marL="514350" indent="-514350">
              <a:buFont typeface="+mj-lt"/>
              <a:buAutoNum type="arabicPeriod"/>
            </a:pPr>
            <a:r>
              <a:rPr lang="fr-FR" dirty="0"/>
              <a:t>répondre aux besoins d’un patient en défendant, avec celui-ci, ses intérêts à la fois au sein du milieu clinique et à l’extérieur de celui-ci;</a:t>
            </a:r>
          </a:p>
          <a:p>
            <a:pPr marL="514350" indent="-514350">
              <a:buFont typeface="+mj-lt"/>
              <a:buAutoNum type="arabicPeriod"/>
            </a:pPr>
            <a:r>
              <a:rPr lang="fr-FR" dirty="0"/>
              <a:t>répondre aux besoins des collectivités ou des populations servies en collaborant avec celles-ci pour promouvoir d’une manière socialement responsable des changements systémiques</a:t>
            </a:r>
            <a:endParaRPr lang="en-US" dirty="0"/>
          </a:p>
        </p:txBody>
      </p:sp>
      <p:sp>
        <p:nvSpPr>
          <p:cNvPr id="2" name="Footer Placeholder 1">
            <a:extLst>
              <a:ext uri="{FF2B5EF4-FFF2-40B4-BE49-F238E27FC236}">
                <a16:creationId xmlns:a16="http://schemas.microsoft.com/office/drawing/2014/main" id="{1B64318C-9CD1-4389-A587-EE672D878F81}"/>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647DD2B7-9159-4288-A27E-F5460B34FDEF}"/>
              </a:ext>
            </a:extLst>
          </p:cNvPr>
          <p:cNvSpPr>
            <a:spLocks noGrp="1"/>
          </p:cNvSpPr>
          <p:nvPr>
            <p:ph type="sldNum" sz="quarter" idx="12"/>
          </p:nvPr>
        </p:nvSpPr>
        <p:spPr/>
        <p:txBody>
          <a:bodyPr/>
          <a:lstStyle/>
          <a:p>
            <a:fld id="{0F408A5D-059A-A247-8344-29C129C8EF29}" type="slidenum">
              <a:rPr lang="en-US" smtClean="0"/>
              <a:pPr/>
              <a:t>21</a:t>
            </a:fld>
            <a:endParaRPr lang="en-US" dirty="0"/>
          </a:p>
        </p:txBody>
      </p:sp>
    </p:spTree>
    <p:extLst>
      <p:ext uri="{BB962C8B-B14F-4D97-AF65-F5344CB8AC3E}">
        <p14:creationId xmlns:p14="http://schemas.microsoft.com/office/powerpoint/2010/main" val="434019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Capacité 1 du promoteur de la santé</a:t>
            </a:r>
            <a:endParaRPr lang="en-US" dirty="0"/>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r>
              <a:rPr lang="fr-FR" sz="2000" dirty="0"/>
              <a:t>Les médecins sont capables de :</a:t>
            </a:r>
          </a:p>
          <a:p>
            <a:pPr marL="457200" indent="-457200">
              <a:buFont typeface="+mj-lt"/>
              <a:buAutoNum type="arabicPeriod"/>
            </a:pPr>
            <a:r>
              <a:rPr lang="fr-FR" sz="2000" dirty="0"/>
              <a:t>répondre aux besoins d’un patient en défendant, avec celui-ci, ses intérêts à la fois au sein du milieu clinique et à l’extérieur de celui-ci :</a:t>
            </a:r>
          </a:p>
          <a:p>
            <a:pPr marL="457200" lvl="1" indent="0">
              <a:buNone/>
            </a:pPr>
            <a:r>
              <a:rPr lang="fr-FR" sz="2000" dirty="0"/>
              <a:t>1.1 	collaborer avec le patient afin de se pencher sur les déterminants de la santé qui l’affectent 	et qui limitent son accès aux services de santé ou aux ressources dont il a besoin;</a:t>
            </a:r>
          </a:p>
          <a:p>
            <a:pPr marL="457200" lvl="1" indent="0">
              <a:buNone/>
            </a:pPr>
            <a:r>
              <a:rPr lang="fr-FR" sz="2000" dirty="0"/>
              <a:t>1.2 	collaborer avec le patient, sa famille et ses proches aidants pour modifier les 	comportements et adopter de saines habitudes de vie;</a:t>
            </a:r>
          </a:p>
          <a:p>
            <a:pPr marL="457200" lvl="1" indent="0">
              <a:buNone/>
            </a:pPr>
            <a:r>
              <a:rPr lang="fr-FR" sz="2000" dirty="0"/>
              <a:t>1.3 	intégrer les principes de prévention de la maladie, de promotion et de maintien de la santé 	dans les échanges avec chaque patient.</a:t>
            </a:r>
            <a:endParaRPr lang="en-US" sz="2000" dirty="0"/>
          </a:p>
        </p:txBody>
      </p:sp>
      <p:sp>
        <p:nvSpPr>
          <p:cNvPr id="2" name="Footer Placeholder 1">
            <a:extLst>
              <a:ext uri="{FF2B5EF4-FFF2-40B4-BE49-F238E27FC236}">
                <a16:creationId xmlns:a16="http://schemas.microsoft.com/office/drawing/2014/main" id="{AF7FF8CB-4C60-4961-9286-2C8449686C14}"/>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EF32BBF3-1481-42FB-A7EA-27D743FE44FB}"/>
              </a:ext>
            </a:extLst>
          </p:cNvPr>
          <p:cNvSpPr>
            <a:spLocks noGrp="1"/>
          </p:cNvSpPr>
          <p:nvPr>
            <p:ph type="sldNum" sz="quarter" idx="12"/>
          </p:nvPr>
        </p:nvSpPr>
        <p:spPr/>
        <p:txBody>
          <a:bodyPr/>
          <a:lstStyle/>
          <a:p>
            <a:fld id="{0F408A5D-059A-A247-8344-29C129C8EF29}" type="slidenum">
              <a:rPr lang="en-US" smtClean="0"/>
              <a:pPr/>
              <a:t>22</a:t>
            </a:fld>
            <a:endParaRPr lang="en-US" dirty="0"/>
          </a:p>
        </p:txBody>
      </p:sp>
    </p:spTree>
    <p:extLst>
      <p:ext uri="{BB962C8B-B14F-4D97-AF65-F5344CB8AC3E}">
        <p14:creationId xmlns:p14="http://schemas.microsoft.com/office/powerpoint/2010/main" val="2800486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Capacité 2 du promoteur de la santé</a:t>
            </a:r>
            <a:endParaRPr lang="en-US" dirty="0"/>
          </a:p>
        </p:txBody>
      </p:sp>
      <p:sp>
        <p:nvSpPr>
          <p:cNvPr id="20486" name="Rectangle 6"/>
          <p:cNvSpPr>
            <a:spLocks noGrp="1" noChangeArrowheads="1"/>
          </p:cNvSpPr>
          <p:nvPr>
            <p:ph type="body" idx="1"/>
          </p:nvPr>
        </p:nvSpPr>
        <p:spPr>
          <a:xfrm>
            <a:off x="838200" y="1556792"/>
            <a:ext cx="10515600" cy="4530824"/>
          </a:xfrm>
        </p:spPr>
        <p:txBody>
          <a:bodyPr/>
          <a:lstStyle/>
          <a:p>
            <a:pPr marL="0" indent="0">
              <a:buNone/>
            </a:pPr>
            <a:r>
              <a:rPr lang="fr-FR" sz="2000" dirty="0"/>
              <a:t>Les médecins sont capables de :</a:t>
            </a:r>
          </a:p>
          <a:p>
            <a:pPr marL="457200" indent="-457200">
              <a:buFont typeface="+mj-lt"/>
              <a:buAutoNum type="arabicPeriod" startAt="2"/>
            </a:pPr>
            <a:r>
              <a:rPr lang="fr-FR" sz="2000" dirty="0"/>
              <a:t>répondre aux besoins des collectivités ou des populations servies en collaborant avec celles-ci pour promouvoir d’une manière socialement responsable des changements systémiques :</a:t>
            </a:r>
          </a:p>
          <a:p>
            <a:pPr marL="457200" lvl="1" indent="0">
              <a:buNone/>
            </a:pPr>
            <a:r>
              <a:rPr lang="fr-FR" sz="2000" dirty="0"/>
              <a:t>2.1 	collaborer avec des collectivités ou des populations afin de caractériser les déterminants 	de la santé qui s’appliquent;</a:t>
            </a:r>
          </a:p>
          <a:p>
            <a:pPr marL="457200" lvl="1" indent="0">
              <a:buNone/>
            </a:pPr>
            <a:r>
              <a:rPr lang="fr-FR" sz="2000" dirty="0"/>
              <a:t>2.2 	améliorer la pratique clinique en appliquant un processus d’amélioration continue de la 	qualité à des activités de prévention de la maladie et de promotion et maintien de la santé;</a:t>
            </a:r>
          </a:p>
          <a:p>
            <a:pPr marL="457200" lvl="1" indent="0">
              <a:buNone/>
            </a:pPr>
            <a:r>
              <a:rPr lang="fr-FR" sz="2000" dirty="0"/>
              <a:t>2.3 	participer à une initiative d’amélioration de la santé dans une collectivité ou une 	population qu’ils servent.</a:t>
            </a:r>
            <a:endParaRPr lang="en-US" sz="2000" dirty="0"/>
          </a:p>
        </p:txBody>
      </p:sp>
      <p:sp>
        <p:nvSpPr>
          <p:cNvPr id="2" name="Footer Placeholder 1">
            <a:extLst>
              <a:ext uri="{FF2B5EF4-FFF2-40B4-BE49-F238E27FC236}">
                <a16:creationId xmlns:a16="http://schemas.microsoft.com/office/drawing/2014/main" id="{681004C2-AF23-4B19-8D8D-208F25706CA2}"/>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B76ACCA1-B50A-4ADC-A1BC-9CDA18E83CEC}"/>
              </a:ext>
            </a:extLst>
          </p:cNvPr>
          <p:cNvSpPr>
            <a:spLocks noGrp="1"/>
          </p:cNvSpPr>
          <p:nvPr>
            <p:ph type="sldNum" sz="quarter" idx="12"/>
          </p:nvPr>
        </p:nvSpPr>
        <p:spPr/>
        <p:txBody>
          <a:bodyPr/>
          <a:lstStyle/>
          <a:p>
            <a:fld id="{0F408A5D-059A-A247-8344-29C129C8EF29}" type="slidenum">
              <a:rPr lang="en-US" smtClean="0"/>
              <a:pPr/>
              <a:t>23</a:t>
            </a:fld>
            <a:endParaRPr lang="en-US" dirty="0"/>
          </a:p>
        </p:txBody>
      </p:sp>
    </p:spTree>
    <p:extLst>
      <p:ext uri="{BB962C8B-B14F-4D97-AF65-F5344CB8AC3E}">
        <p14:creationId xmlns:p14="http://schemas.microsoft.com/office/powerpoint/2010/main" val="3721039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p>
            <a:pPr algn="ctr"/>
            <a:r>
              <a:rPr lang="fr-FR" dirty="0"/>
              <a:t>Défendre les intérêts d’une </a:t>
            </a:r>
            <a:br>
              <a:rPr lang="fr-FR" dirty="0"/>
            </a:br>
            <a:r>
              <a:rPr lang="fr-FR" dirty="0"/>
              <a:t>collectivité ou de populations</a:t>
            </a:r>
            <a:br>
              <a:rPr lang="en-CA" dirty="0"/>
            </a:br>
            <a:endParaRPr lang="en-CA" dirty="0"/>
          </a:p>
        </p:txBody>
      </p:sp>
      <p:sp>
        <p:nvSpPr>
          <p:cNvPr id="5" name="Footer Placeholder 4">
            <a:extLst>
              <a:ext uri="{FF2B5EF4-FFF2-40B4-BE49-F238E27FC236}">
                <a16:creationId xmlns:a16="http://schemas.microsoft.com/office/drawing/2014/main" id="{F6DF446B-CFF7-4746-8D51-EF7ADD0A785A}"/>
              </a:ext>
            </a:extLst>
          </p:cNvPr>
          <p:cNvSpPr>
            <a:spLocks noGrp="1"/>
          </p:cNvSpPr>
          <p:nvPr>
            <p:ph type="ftr" sz="quarter" idx="11"/>
          </p:nvPr>
        </p:nvSpPr>
        <p:spPr/>
        <p:txBody>
          <a:bodyPr/>
          <a:lstStyle/>
          <a:p>
            <a:r>
              <a:rPr lang="fr-FR"/>
              <a:t>E2 – Enseigner le role de la santé</a:t>
            </a:r>
            <a:endParaRPr lang="en-US" dirty="0"/>
          </a:p>
        </p:txBody>
      </p:sp>
      <p:sp>
        <p:nvSpPr>
          <p:cNvPr id="6" name="Slide Number Placeholder 5">
            <a:extLst>
              <a:ext uri="{FF2B5EF4-FFF2-40B4-BE49-F238E27FC236}">
                <a16:creationId xmlns:a16="http://schemas.microsoft.com/office/drawing/2014/main" id="{FC591962-B785-4CE0-A9FB-9012AEFD931A}"/>
              </a:ext>
            </a:extLst>
          </p:cNvPr>
          <p:cNvSpPr>
            <a:spLocks noGrp="1"/>
          </p:cNvSpPr>
          <p:nvPr>
            <p:ph type="sldNum" sz="quarter" idx="12"/>
          </p:nvPr>
        </p:nvSpPr>
        <p:spPr/>
        <p:txBody>
          <a:bodyPr/>
          <a:lstStyle/>
          <a:p>
            <a:fld id="{0F408A5D-059A-A247-8344-29C129C8EF29}" type="slidenum">
              <a:rPr lang="en-US" smtClean="0"/>
              <a:pPr/>
              <a:t>24</a:t>
            </a:fld>
            <a:endParaRPr lang="en-US" dirty="0"/>
          </a:p>
        </p:txBody>
      </p:sp>
    </p:spTree>
    <p:extLst>
      <p:ext uri="{BB962C8B-B14F-4D97-AF65-F5344CB8AC3E}">
        <p14:creationId xmlns:p14="http://schemas.microsoft.com/office/powerpoint/2010/main" val="264212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 name="Rectangle 40"/>
          <p:cNvSpPr>
            <a:spLocks noGrp="1" noChangeArrowheads="1"/>
          </p:cNvSpPr>
          <p:nvPr>
            <p:ph type="title"/>
          </p:nvPr>
        </p:nvSpPr>
        <p:spPr/>
        <p:txBody>
          <a:bodyPr/>
          <a:lstStyle/>
          <a:p>
            <a:r>
              <a:rPr lang="en-US" dirty="0" err="1"/>
              <a:t>Objectifs</a:t>
            </a:r>
            <a:r>
              <a:rPr lang="en-US" dirty="0"/>
              <a:t> et </a:t>
            </a:r>
            <a:r>
              <a:rPr lang="en-US" dirty="0" err="1"/>
              <a:t>contenu</a:t>
            </a:r>
            <a:endParaRPr lang="en-US" dirty="0"/>
          </a:p>
        </p:txBody>
      </p:sp>
      <p:sp>
        <p:nvSpPr>
          <p:cNvPr id="7209" name="Rectangle 41"/>
          <p:cNvSpPr>
            <a:spLocks noGrp="1" noChangeArrowheads="1"/>
          </p:cNvSpPr>
          <p:nvPr>
            <p:ph type="body" idx="1"/>
          </p:nvPr>
        </p:nvSpPr>
        <p:spPr/>
        <p:txBody>
          <a:bodyPr/>
          <a:lstStyle/>
          <a:p>
            <a:pPr marL="514350" indent="-514350">
              <a:buFont typeface="+mj-lt"/>
              <a:buAutoNum type="arabicPeriod"/>
            </a:pPr>
            <a:r>
              <a:rPr lang="fr-FR" dirty="0"/>
              <a:t>Reconnaître les termes généraux associés aux activités et aux domaines d’intérêt du promoteur de la santé</a:t>
            </a:r>
          </a:p>
          <a:p>
            <a:pPr marL="514350" indent="-514350">
              <a:buFont typeface="+mj-lt"/>
              <a:buAutoNum type="arabicPeriod"/>
            </a:pPr>
            <a:r>
              <a:rPr lang="fr-FR" dirty="0"/>
              <a:t>Appliquer des compétences de promoteur de la santé dans la pratique de tous les jours</a:t>
            </a:r>
          </a:p>
          <a:p>
            <a:pPr marL="514350" indent="-514350">
              <a:buFont typeface="+mj-lt"/>
              <a:buAutoNum type="arabicPeriod"/>
            </a:pPr>
            <a:r>
              <a:rPr lang="fr-FR" dirty="0"/>
              <a:t>Concevoir des ressources sur le promoteur de la santé à utiliser dans la pratique clinique de tous les jours</a:t>
            </a:r>
            <a:endParaRPr lang="en-US" dirty="0"/>
          </a:p>
        </p:txBody>
      </p:sp>
      <p:sp>
        <p:nvSpPr>
          <p:cNvPr id="2" name="Footer Placeholder 1">
            <a:extLst>
              <a:ext uri="{FF2B5EF4-FFF2-40B4-BE49-F238E27FC236}">
                <a16:creationId xmlns:a16="http://schemas.microsoft.com/office/drawing/2014/main" id="{6B9D6A64-2485-46AD-870F-31FA3E7ADD14}"/>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E8F04B94-DF20-43E6-9FA4-6546963A2940}"/>
              </a:ext>
            </a:extLst>
          </p:cNvPr>
          <p:cNvSpPr>
            <a:spLocks noGrp="1"/>
          </p:cNvSpPr>
          <p:nvPr>
            <p:ph type="sldNum" sz="quarter" idx="12"/>
          </p:nvPr>
        </p:nvSpPr>
        <p:spPr/>
        <p:txBody>
          <a:bodyPr/>
          <a:lstStyle/>
          <a:p>
            <a:fld id="{0F408A5D-059A-A247-8344-29C129C8EF2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4" name="Rectangle 18"/>
          <p:cNvSpPr>
            <a:spLocks noGrp="1" noChangeArrowheads="1"/>
          </p:cNvSpPr>
          <p:nvPr>
            <p:ph type="title"/>
          </p:nvPr>
        </p:nvSpPr>
        <p:spPr/>
        <p:txBody>
          <a:bodyPr/>
          <a:lstStyle/>
          <a:p>
            <a:r>
              <a:rPr lang="fr-FR" dirty="0"/>
              <a:t>Le promoteur de la santé : </a:t>
            </a:r>
            <a:br>
              <a:rPr lang="fr-FR" dirty="0"/>
            </a:br>
            <a:r>
              <a:rPr lang="fr-FR" dirty="0"/>
              <a:t>un rôle qui importe</a:t>
            </a:r>
            <a:endParaRPr lang="en-US" dirty="0"/>
          </a:p>
        </p:txBody>
      </p:sp>
      <p:sp>
        <p:nvSpPr>
          <p:cNvPr id="14355" name="Rectangle 19"/>
          <p:cNvSpPr>
            <a:spLocks noGrp="1" noChangeArrowheads="1"/>
          </p:cNvSpPr>
          <p:nvPr>
            <p:ph type="body" idx="1"/>
          </p:nvPr>
        </p:nvSpPr>
        <p:spPr>
          <a:xfrm>
            <a:off x="838200" y="1484784"/>
            <a:ext cx="9506272" cy="4419600"/>
          </a:xfrm>
        </p:spPr>
        <p:txBody>
          <a:bodyPr/>
          <a:lstStyle/>
          <a:p>
            <a:pPr marL="0" indent="0">
              <a:buNone/>
            </a:pPr>
            <a:endParaRPr lang="en-US" dirty="0"/>
          </a:p>
          <a:p>
            <a:pPr marL="514350" indent="-514350">
              <a:buFont typeface="+mj-lt"/>
              <a:buAutoNum type="arabicPeriod"/>
            </a:pPr>
            <a:r>
              <a:rPr lang="fr-FR" dirty="0"/>
              <a:t>La promotion de la santé est toujours présente</a:t>
            </a:r>
          </a:p>
          <a:p>
            <a:pPr marL="514350" indent="-514350">
              <a:buFont typeface="+mj-lt"/>
              <a:buAutoNum type="arabicPeriod"/>
            </a:pPr>
            <a:r>
              <a:rPr lang="fr-FR" dirty="0"/>
              <a:t>La promotion de la santé est un « sport d’équipe »</a:t>
            </a:r>
          </a:p>
          <a:p>
            <a:pPr marL="514350" indent="-514350">
              <a:buFont typeface="+mj-lt"/>
              <a:buAutoNum type="arabicPeriod"/>
            </a:pPr>
            <a:r>
              <a:rPr lang="fr-FR" dirty="0"/>
              <a:t>Des soins médicaux efficaces nécessitent la prévention des maladies, la promotion de la santé, des mesures de protection sanitaire et la promotion de l’équité en matière de santé</a:t>
            </a:r>
            <a:endParaRPr lang="en-US" dirty="0"/>
          </a:p>
        </p:txBody>
      </p:sp>
      <p:sp>
        <p:nvSpPr>
          <p:cNvPr id="2" name="Footer Placeholder 1">
            <a:extLst>
              <a:ext uri="{FF2B5EF4-FFF2-40B4-BE49-F238E27FC236}">
                <a16:creationId xmlns:a16="http://schemas.microsoft.com/office/drawing/2014/main" id="{C08BA029-B3F6-4E70-B253-B9F63170CD3F}"/>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635CAD36-A790-48D8-84AB-53DFF7226F26}"/>
              </a:ext>
            </a:extLst>
          </p:cNvPr>
          <p:cNvSpPr>
            <a:spLocks noGrp="1"/>
          </p:cNvSpPr>
          <p:nvPr>
            <p:ph type="sldNum" sz="quarter" idx="12"/>
          </p:nvPr>
        </p:nvSpPr>
        <p:spPr/>
        <p:txBody>
          <a:bodyPr/>
          <a:lstStyle/>
          <a:p>
            <a:fld id="{0F408A5D-059A-A247-8344-29C129C8EF2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a:xfrm>
            <a:off x="838200" y="566608"/>
            <a:ext cx="9650288" cy="914400"/>
          </a:xfrm>
        </p:spPr>
        <p:txBody>
          <a:bodyPr/>
          <a:lstStyle/>
          <a:p>
            <a:r>
              <a:rPr lang="fr-FR" dirty="0"/>
              <a:t>Plus en détail : qu’est-ce que le rôle de promoteur de la </a:t>
            </a:r>
            <a:r>
              <a:rPr lang="fr-FR" dirty="0" err="1"/>
              <a:t>santéa</a:t>
            </a:r>
            <a:r>
              <a:rPr lang="fr-FR" dirty="0"/>
              <a:t>?</a:t>
            </a:r>
            <a:endParaRPr lang="en-US" dirty="0"/>
          </a:p>
        </p:txBody>
      </p:sp>
      <p:sp>
        <p:nvSpPr>
          <p:cNvPr id="18439" name="Rectangle 7"/>
          <p:cNvSpPr>
            <a:spLocks noGrp="1" noChangeArrowheads="1"/>
          </p:cNvSpPr>
          <p:nvPr>
            <p:ph type="body" idx="1"/>
          </p:nvPr>
        </p:nvSpPr>
        <p:spPr/>
        <p:txBody>
          <a:bodyPr/>
          <a:lstStyle/>
          <a:p>
            <a:pPr marL="0" indent="0">
              <a:buNone/>
            </a:pPr>
            <a:endParaRPr lang="en-US" dirty="0"/>
          </a:p>
          <a:p>
            <a:pPr marL="0" indent="0">
              <a:buNone/>
            </a:pPr>
            <a:r>
              <a:rPr lang="fr-FR" dirty="0"/>
              <a:t>En tant que promoteurs de la santé, les médecins mettent à profit leur expertise et leur influence en </a:t>
            </a:r>
            <a:r>
              <a:rPr lang="fr-FR" dirty="0" err="1"/>
              <a:t>oeuvrant</a:t>
            </a:r>
            <a:r>
              <a:rPr lang="fr-FR" dirty="0"/>
              <a:t> avec des collectivités ou des populations de patients en vue d’améliorer la santé. Ils collaborent avec ceux qu’ils servent afin d’établir et de comprendre leurs besoins, d’être, si nécessaire, leur porte-parole, et de soutenir l’allocation des ressources permettant de favoriser le changement.</a:t>
            </a:r>
            <a:endParaRPr lang="en-US" dirty="0"/>
          </a:p>
        </p:txBody>
      </p:sp>
      <p:sp>
        <p:nvSpPr>
          <p:cNvPr id="2" name="Footer Placeholder 1">
            <a:extLst>
              <a:ext uri="{FF2B5EF4-FFF2-40B4-BE49-F238E27FC236}">
                <a16:creationId xmlns:a16="http://schemas.microsoft.com/office/drawing/2014/main" id="{96ACF65E-7D72-4152-A53E-7B2D8D755028}"/>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AFB8A75C-4909-41B1-9E6E-255BE944CEB1}"/>
              </a:ext>
            </a:extLst>
          </p:cNvPr>
          <p:cNvSpPr>
            <a:spLocks noGrp="1"/>
          </p:cNvSpPr>
          <p:nvPr>
            <p:ph type="sldNum" sz="quarter" idx="12"/>
          </p:nvPr>
        </p:nvSpPr>
        <p:spPr/>
        <p:txBody>
          <a:bodyPr/>
          <a:lstStyle/>
          <a:p>
            <a:fld id="{0F408A5D-059A-A247-8344-29C129C8EF2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en-US" dirty="0" err="1"/>
              <a:t>Déterminants</a:t>
            </a:r>
            <a:r>
              <a:rPr lang="en-US" dirty="0"/>
              <a:t> de la santé</a:t>
            </a:r>
          </a:p>
        </p:txBody>
      </p:sp>
      <p:sp>
        <p:nvSpPr>
          <p:cNvPr id="18439" name="Rectangle 7"/>
          <p:cNvSpPr>
            <a:spLocks noGrp="1" noChangeArrowheads="1"/>
          </p:cNvSpPr>
          <p:nvPr>
            <p:ph type="body" idx="1"/>
          </p:nvPr>
        </p:nvSpPr>
        <p:spPr/>
        <p:txBody>
          <a:bodyPr/>
          <a:lstStyle/>
          <a:p>
            <a:pPr marL="0" indent="0">
              <a:buNone/>
            </a:pPr>
            <a:endParaRPr lang="fr-FR" dirty="0"/>
          </a:p>
          <a:p>
            <a:r>
              <a:rPr lang="fr-FR" dirty="0"/>
              <a:t>Les déterminants de la santé sont les facteurs sociaux et physiques qui influencent les résultats de santé de gens et de populations</a:t>
            </a:r>
          </a:p>
          <a:p>
            <a:r>
              <a:rPr lang="fr-FR" dirty="0"/>
              <a:t>Lorsqu’on comprend le principe des déterminants de la santé, on comprend que la santé des gens est étroitement liée à la collectivité en général et au contexte environnemental dans lequel ils vivent</a:t>
            </a:r>
            <a:endParaRPr lang="en-US" dirty="0"/>
          </a:p>
        </p:txBody>
      </p:sp>
      <p:sp>
        <p:nvSpPr>
          <p:cNvPr id="2" name="Footer Placeholder 1">
            <a:extLst>
              <a:ext uri="{FF2B5EF4-FFF2-40B4-BE49-F238E27FC236}">
                <a16:creationId xmlns:a16="http://schemas.microsoft.com/office/drawing/2014/main" id="{A8DFBCDB-FD68-4D7C-8C23-F3B493B19FEB}"/>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8F792D8F-2624-466A-A73F-5B13374249E5}"/>
              </a:ext>
            </a:extLst>
          </p:cNvPr>
          <p:cNvSpPr>
            <a:spLocks noGrp="1"/>
          </p:cNvSpPr>
          <p:nvPr>
            <p:ph type="sldNum" sz="quarter" idx="12"/>
          </p:nvPr>
        </p:nvSpPr>
        <p:spPr/>
        <p:txBody>
          <a:bodyPr/>
          <a:lstStyle/>
          <a:p>
            <a:fld id="{0F408A5D-059A-A247-8344-29C129C8EF29}" type="slidenum">
              <a:rPr lang="en-US" smtClean="0"/>
              <a:pPr/>
              <a:t>6</a:t>
            </a:fld>
            <a:endParaRPr lang="en-US" dirty="0"/>
          </a:p>
        </p:txBody>
      </p:sp>
    </p:spTree>
    <p:extLst>
      <p:ext uri="{BB962C8B-B14F-4D97-AF65-F5344CB8AC3E}">
        <p14:creationId xmlns:p14="http://schemas.microsoft.com/office/powerpoint/2010/main" val="2290945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Reconnaître les activités liées à la promotion de la santé</a:t>
            </a:r>
            <a:endParaRPr lang="en-US" dirty="0"/>
          </a:p>
        </p:txBody>
      </p:sp>
      <p:sp>
        <p:nvSpPr>
          <p:cNvPr id="20486" name="Rectangle 6"/>
          <p:cNvSpPr>
            <a:spLocks noGrp="1" noChangeArrowheads="1"/>
          </p:cNvSpPr>
          <p:nvPr>
            <p:ph type="body" idx="1"/>
          </p:nvPr>
        </p:nvSpPr>
        <p:spPr>
          <a:xfrm>
            <a:off x="838200" y="1716854"/>
            <a:ext cx="4176464" cy="4419600"/>
          </a:xfrm>
        </p:spPr>
        <p:txBody>
          <a:bodyPr/>
          <a:lstStyle/>
          <a:p>
            <a:pPr marL="0" indent="0">
              <a:buNone/>
            </a:pPr>
            <a:endParaRPr lang="en-US" dirty="0"/>
          </a:p>
          <a:p>
            <a:r>
              <a:rPr lang="fr-FR" dirty="0"/>
              <a:t>Conseiller</a:t>
            </a:r>
          </a:p>
          <a:p>
            <a:r>
              <a:rPr lang="fr-FR" dirty="0"/>
              <a:t>Aider</a:t>
            </a:r>
          </a:p>
          <a:p>
            <a:r>
              <a:rPr lang="fr-FR" dirty="0"/>
              <a:t>Habiliter</a:t>
            </a:r>
          </a:p>
          <a:p>
            <a:r>
              <a:rPr lang="fr-FR" dirty="0"/>
              <a:t>Encourager</a:t>
            </a:r>
          </a:p>
          <a:p>
            <a:r>
              <a:rPr lang="fr-FR" dirty="0"/>
              <a:t>Habiliter</a:t>
            </a:r>
          </a:p>
          <a:p>
            <a:r>
              <a:rPr lang="fr-FR" dirty="0"/>
              <a:t>Influencer</a:t>
            </a:r>
            <a:endParaRPr lang="en-US" dirty="0"/>
          </a:p>
        </p:txBody>
      </p:sp>
      <p:sp>
        <p:nvSpPr>
          <p:cNvPr id="3" name="Footer Placeholder 2">
            <a:extLst>
              <a:ext uri="{FF2B5EF4-FFF2-40B4-BE49-F238E27FC236}">
                <a16:creationId xmlns:a16="http://schemas.microsoft.com/office/drawing/2014/main" id="{1ED2BB62-CC00-47EB-B7DF-464ED376E14C}"/>
              </a:ext>
            </a:extLst>
          </p:cNvPr>
          <p:cNvSpPr>
            <a:spLocks noGrp="1"/>
          </p:cNvSpPr>
          <p:nvPr>
            <p:ph type="ftr" sz="quarter" idx="11"/>
          </p:nvPr>
        </p:nvSpPr>
        <p:spPr/>
        <p:txBody>
          <a:bodyPr/>
          <a:lstStyle/>
          <a:p>
            <a:r>
              <a:rPr lang="fr-FR"/>
              <a:t>E2 – Enseigner le role de la santé</a:t>
            </a:r>
            <a:endParaRPr lang="en-US" dirty="0"/>
          </a:p>
        </p:txBody>
      </p:sp>
      <p:sp>
        <p:nvSpPr>
          <p:cNvPr id="4" name="Slide Number Placeholder 3">
            <a:extLst>
              <a:ext uri="{FF2B5EF4-FFF2-40B4-BE49-F238E27FC236}">
                <a16:creationId xmlns:a16="http://schemas.microsoft.com/office/drawing/2014/main" id="{181FCBC5-8E89-46F9-93AE-B49A53ECF3A6}"/>
              </a:ext>
            </a:extLst>
          </p:cNvPr>
          <p:cNvSpPr>
            <a:spLocks noGrp="1"/>
          </p:cNvSpPr>
          <p:nvPr>
            <p:ph type="sldNum" sz="quarter" idx="12"/>
          </p:nvPr>
        </p:nvSpPr>
        <p:spPr/>
        <p:txBody>
          <a:bodyPr/>
          <a:lstStyle/>
          <a:p>
            <a:fld id="{0F408A5D-059A-A247-8344-29C129C8EF29}" type="slidenum">
              <a:rPr lang="en-US" smtClean="0"/>
              <a:pPr/>
              <a:t>7</a:t>
            </a:fld>
            <a:endParaRPr lang="en-US" dirty="0"/>
          </a:p>
        </p:txBody>
      </p:sp>
      <p:sp>
        <p:nvSpPr>
          <p:cNvPr id="8" name="Rectangle 6">
            <a:extLst>
              <a:ext uri="{FF2B5EF4-FFF2-40B4-BE49-F238E27FC236}">
                <a16:creationId xmlns:a16="http://schemas.microsoft.com/office/drawing/2014/main" id="{1EB036EC-8DD0-4304-960C-56D82D2DA5FD}"/>
              </a:ext>
            </a:extLst>
          </p:cNvPr>
          <p:cNvSpPr txBox="1">
            <a:spLocks noChangeArrowheads="1"/>
          </p:cNvSpPr>
          <p:nvPr/>
        </p:nvSpPr>
        <p:spPr>
          <a:xfrm>
            <a:off x="6096000" y="1737768"/>
            <a:ext cx="4176464" cy="44196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r>
              <a:rPr lang="fr-FR" dirty="0"/>
              <a:t>Justifier</a:t>
            </a:r>
          </a:p>
          <a:p>
            <a:r>
              <a:rPr lang="fr-FR" dirty="0"/>
              <a:t>Mettre en lien</a:t>
            </a:r>
          </a:p>
          <a:p>
            <a:r>
              <a:rPr lang="fr-FR" dirty="0"/>
              <a:t>Naviguer</a:t>
            </a:r>
          </a:p>
          <a:p>
            <a:r>
              <a:rPr lang="fr-FR" dirty="0"/>
              <a:t>Négocier</a:t>
            </a:r>
          </a:p>
          <a:p>
            <a:r>
              <a:rPr lang="fr-FR" dirty="0"/>
              <a:t>Recommander</a:t>
            </a:r>
          </a:p>
          <a:p>
            <a:r>
              <a:rPr lang="fr-FR" dirty="0"/>
              <a:t>Soutenir</a:t>
            </a:r>
          </a:p>
        </p:txBody>
      </p:sp>
    </p:spTree>
    <p:extLst>
      <p:ext uri="{BB962C8B-B14F-4D97-AF65-F5344CB8AC3E}">
        <p14:creationId xmlns:p14="http://schemas.microsoft.com/office/powerpoint/2010/main" val="3435669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Reconnaître les domaines d’intérêt liés à la </a:t>
            </a:r>
            <a:br>
              <a:rPr lang="fr-FR" dirty="0"/>
            </a:br>
            <a:r>
              <a:rPr lang="fr-FR" dirty="0"/>
              <a:t>promotion de la santé</a:t>
            </a:r>
            <a:endParaRPr lang="en-US" dirty="0"/>
          </a:p>
        </p:txBody>
      </p:sp>
      <p:sp>
        <p:nvSpPr>
          <p:cNvPr id="20486" name="Rectangle 6"/>
          <p:cNvSpPr>
            <a:spLocks noGrp="1" noChangeArrowheads="1"/>
          </p:cNvSpPr>
          <p:nvPr>
            <p:ph type="body" idx="1"/>
          </p:nvPr>
        </p:nvSpPr>
        <p:spPr>
          <a:xfrm>
            <a:off x="838200" y="1914932"/>
            <a:ext cx="4043486" cy="4399908"/>
          </a:xfrm>
        </p:spPr>
        <p:txBody>
          <a:bodyPr/>
          <a:lstStyle/>
          <a:p>
            <a:r>
              <a:rPr lang="fr-FR" dirty="0"/>
              <a:t>Accès</a:t>
            </a:r>
          </a:p>
          <a:p>
            <a:r>
              <a:rPr lang="fr-FR" dirty="0"/>
              <a:t>Obstacles</a:t>
            </a:r>
          </a:p>
          <a:p>
            <a:r>
              <a:rPr lang="fr-FR" dirty="0"/>
              <a:t>Besoins concurrents</a:t>
            </a:r>
          </a:p>
          <a:p>
            <a:r>
              <a:rPr lang="fr-FR" dirty="0"/>
              <a:t>Comportements sains</a:t>
            </a:r>
          </a:p>
          <a:p>
            <a:r>
              <a:rPr lang="fr-FR" dirty="0"/>
              <a:t>Promotion de la santé</a:t>
            </a:r>
          </a:p>
          <a:p>
            <a:r>
              <a:rPr lang="fr-FR" dirty="0"/>
              <a:t>Connaissances en santé</a:t>
            </a:r>
          </a:p>
          <a:p>
            <a:r>
              <a:rPr lang="fr-FR" dirty="0"/>
              <a:t>Littéracie</a:t>
            </a:r>
            <a:endParaRPr lang="en-US" dirty="0"/>
          </a:p>
        </p:txBody>
      </p:sp>
      <p:sp>
        <p:nvSpPr>
          <p:cNvPr id="3" name="Footer Placeholder 2">
            <a:extLst>
              <a:ext uri="{FF2B5EF4-FFF2-40B4-BE49-F238E27FC236}">
                <a16:creationId xmlns:a16="http://schemas.microsoft.com/office/drawing/2014/main" id="{CB81B915-38D7-4D78-85F0-9DE0105C3EF1}"/>
              </a:ext>
            </a:extLst>
          </p:cNvPr>
          <p:cNvSpPr>
            <a:spLocks noGrp="1"/>
          </p:cNvSpPr>
          <p:nvPr>
            <p:ph type="ftr" sz="quarter" idx="11"/>
          </p:nvPr>
        </p:nvSpPr>
        <p:spPr/>
        <p:txBody>
          <a:bodyPr/>
          <a:lstStyle/>
          <a:p>
            <a:r>
              <a:rPr lang="fr-FR"/>
              <a:t>E2 – Enseigner le role de la santé</a:t>
            </a:r>
            <a:endParaRPr lang="en-US" dirty="0"/>
          </a:p>
        </p:txBody>
      </p:sp>
      <p:sp>
        <p:nvSpPr>
          <p:cNvPr id="4" name="Slide Number Placeholder 3">
            <a:extLst>
              <a:ext uri="{FF2B5EF4-FFF2-40B4-BE49-F238E27FC236}">
                <a16:creationId xmlns:a16="http://schemas.microsoft.com/office/drawing/2014/main" id="{061D0D21-FFB9-477A-873A-DEF58298BB02}"/>
              </a:ext>
            </a:extLst>
          </p:cNvPr>
          <p:cNvSpPr>
            <a:spLocks noGrp="1"/>
          </p:cNvSpPr>
          <p:nvPr>
            <p:ph type="sldNum" sz="quarter" idx="12"/>
          </p:nvPr>
        </p:nvSpPr>
        <p:spPr/>
        <p:txBody>
          <a:bodyPr/>
          <a:lstStyle/>
          <a:p>
            <a:fld id="{0F408A5D-059A-A247-8344-29C129C8EF29}" type="slidenum">
              <a:rPr lang="en-US" smtClean="0"/>
              <a:pPr/>
              <a:t>8</a:t>
            </a:fld>
            <a:endParaRPr lang="en-US" dirty="0"/>
          </a:p>
        </p:txBody>
      </p:sp>
      <p:sp>
        <p:nvSpPr>
          <p:cNvPr id="8" name="Rectangle 6">
            <a:extLst>
              <a:ext uri="{FF2B5EF4-FFF2-40B4-BE49-F238E27FC236}">
                <a16:creationId xmlns:a16="http://schemas.microsoft.com/office/drawing/2014/main" id="{E0491020-FC1F-4878-B811-CB159551D806}"/>
              </a:ext>
            </a:extLst>
          </p:cNvPr>
          <p:cNvSpPr txBox="1">
            <a:spLocks noChangeArrowheads="1"/>
          </p:cNvSpPr>
          <p:nvPr/>
        </p:nvSpPr>
        <p:spPr>
          <a:xfrm>
            <a:off x="6096000" y="1911805"/>
            <a:ext cx="4043486" cy="439990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Politiques</a:t>
            </a:r>
          </a:p>
          <a:p>
            <a:r>
              <a:rPr lang="fr-FR" dirty="0"/>
              <a:t>Pauvreté</a:t>
            </a:r>
          </a:p>
          <a:p>
            <a:r>
              <a:rPr lang="fr-FR" dirty="0"/>
              <a:t>Prévention</a:t>
            </a:r>
          </a:p>
          <a:p>
            <a:r>
              <a:rPr lang="fr-FR" dirty="0"/>
              <a:t>Modification des facteurs de risque</a:t>
            </a:r>
          </a:p>
          <a:p>
            <a:r>
              <a:rPr lang="fr-FR" dirty="0"/>
              <a:t>Sécurité</a:t>
            </a:r>
          </a:p>
          <a:p>
            <a:r>
              <a:rPr lang="fr-FR" dirty="0"/>
              <a:t>Environnement social</a:t>
            </a:r>
          </a:p>
          <a:p>
            <a:r>
              <a:rPr lang="fr-FR" dirty="0"/>
              <a:t>Surveillance</a:t>
            </a:r>
          </a:p>
        </p:txBody>
      </p:sp>
    </p:spTree>
    <p:extLst>
      <p:ext uri="{BB962C8B-B14F-4D97-AF65-F5344CB8AC3E}">
        <p14:creationId xmlns:p14="http://schemas.microsoft.com/office/powerpoint/2010/main" val="3991462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Qu’est-ce que la promotion de la santé?</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r>
              <a:rPr lang="fr-FR" sz="2400" dirty="0"/>
              <a:t>La promotion de la santé n’est pas l’affaire du médecin à lui seul – c’est plutôt une démarche en collaboration avec les patients et les gens et les autres professionnels de la santé</a:t>
            </a:r>
          </a:p>
          <a:p>
            <a:r>
              <a:rPr lang="fr-FR" sz="2400" dirty="0"/>
              <a:t>Beaucoup de cliniciens s’identifient au rôle d’agent, c’est-à-dire de travailler tous les jours au sein du système à satisfaire les besoins de patients ou de collectivités</a:t>
            </a:r>
          </a:p>
          <a:p>
            <a:r>
              <a:rPr lang="fr-FR" sz="2400" dirty="0"/>
              <a:t>Une discussion explicite fondée sur des exemples propres à la discipline aidera les apprenants à naviguer parmi les intérêts divergents liés aux compétences du rôle de promoteur de la santé et à celles du rôle de leader</a:t>
            </a:r>
            <a:endParaRPr lang="en-US" sz="2400" dirty="0"/>
          </a:p>
        </p:txBody>
      </p:sp>
      <p:sp>
        <p:nvSpPr>
          <p:cNvPr id="2" name="Footer Placeholder 1">
            <a:extLst>
              <a:ext uri="{FF2B5EF4-FFF2-40B4-BE49-F238E27FC236}">
                <a16:creationId xmlns:a16="http://schemas.microsoft.com/office/drawing/2014/main" id="{60BFD110-11FF-4D86-88CA-02D86EDA0E39}"/>
              </a:ext>
            </a:extLst>
          </p:cNvPr>
          <p:cNvSpPr>
            <a:spLocks noGrp="1"/>
          </p:cNvSpPr>
          <p:nvPr>
            <p:ph type="ftr" sz="quarter" idx="11"/>
          </p:nvPr>
        </p:nvSpPr>
        <p:spPr/>
        <p:txBody>
          <a:bodyPr/>
          <a:lstStyle/>
          <a:p>
            <a:r>
              <a:rPr lang="fr-FR"/>
              <a:t>E2 – Enseigner le role de la santé</a:t>
            </a:r>
            <a:endParaRPr lang="en-US" dirty="0"/>
          </a:p>
        </p:txBody>
      </p:sp>
      <p:sp>
        <p:nvSpPr>
          <p:cNvPr id="3" name="Slide Number Placeholder 2">
            <a:extLst>
              <a:ext uri="{FF2B5EF4-FFF2-40B4-BE49-F238E27FC236}">
                <a16:creationId xmlns:a16="http://schemas.microsoft.com/office/drawing/2014/main" id="{4FF40D83-988E-4699-BF7A-3E8EA79C5B2E}"/>
              </a:ext>
            </a:extLst>
          </p:cNvPr>
          <p:cNvSpPr>
            <a:spLocks noGrp="1"/>
          </p:cNvSpPr>
          <p:nvPr>
            <p:ph type="sldNum" sz="quarter" idx="12"/>
          </p:nvPr>
        </p:nvSpPr>
        <p:spPr/>
        <p:txBody>
          <a:bodyPr/>
          <a:lstStyle/>
          <a:p>
            <a:fld id="{0F408A5D-059A-A247-8344-29C129C8EF29}" type="slidenum">
              <a:rPr lang="en-US" smtClean="0"/>
              <a:pPr/>
              <a:t>9</a:t>
            </a:fld>
            <a:endParaRPr lang="en-US" dirty="0"/>
          </a:p>
        </p:txBody>
      </p:sp>
    </p:spTree>
    <p:extLst>
      <p:ext uri="{BB962C8B-B14F-4D97-AF65-F5344CB8AC3E}">
        <p14:creationId xmlns:p14="http://schemas.microsoft.com/office/powerpoint/2010/main" val="1032993601"/>
      </p:ext>
    </p:extLst>
  </p:cSld>
  <p:clrMapOvr>
    <a:masterClrMapping/>
  </p:clrMapOvr>
</p:sld>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442983B031724893E4806B3E52464C" ma:contentTypeVersion="7" ma:contentTypeDescription="Create a new document." ma:contentTypeScope="" ma:versionID="7c1dacc9db6abf1cc64495b4fa1671d3">
  <xsd:schema xmlns:xsd="http://www.w3.org/2001/XMLSchema" xmlns:xs="http://www.w3.org/2001/XMLSchema" xmlns:p="http://schemas.microsoft.com/office/2006/metadata/properties" xmlns:ns2="f3c17827-2a44-4186-817e-0d9f5805cdb5" targetNamespace="http://schemas.microsoft.com/office/2006/metadata/properties" ma:root="true" ma:fieldsID="9f05f1cb5f42a5eb1b36d1ed46a4f871" ns2:_="">
    <xsd:import namespace="f3c17827-2a44-4186-817e-0d9f5805cd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c17827-2a44-4186-817e-0d9f5805c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03DBBA-FC33-4435-A23A-D91A01689D97}">
  <ds:schemaRefs>
    <ds:schemaRef ds:uri="http://schemas.openxmlformats.org/package/2006/metadata/core-properties"/>
    <ds:schemaRef ds:uri="http://schemas.microsoft.com/office/2006/documentManagement/types"/>
    <ds:schemaRef ds:uri="http://www.w3.org/XML/1998/namespace"/>
    <ds:schemaRef ds:uri="http://purl.org/dc/terms/"/>
    <ds:schemaRef ds:uri="http://schemas.microsoft.com/office/infopath/2007/PartnerControls"/>
    <ds:schemaRef ds:uri="http://purl.org/dc/elements/1.1/"/>
    <ds:schemaRef ds:uri="f3c17827-2a44-4186-817e-0d9f5805cdb5"/>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4DD869DE-3FE1-47DC-A2F3-DAAB7F4894DE}">
  <ds:schemaRefs>
    <ds:schemaRef ds:uri="http://schemas.microsoft.com/sharepoint/v3/contenttype/forms"/>
  </ds:schemaRefs>
</ds:datastoreItem>
</file>

<file path=customXml/itemProps3.xml><?xml version="1.0" encoding="utf-8"?>
<ds:datastoreItem xmlns:ds="http://schemas.openxmlformats.org/officeDocument/2006/customXml" ds:itemID="{92D55FBB-F7BB-4065-8C81-631BB9B58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c17827-2a44-4186-817e-0d9f5805c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1268</TotalTime>
  <Words>2258</Words>
  <Application>Microsoft Office PowerPoint</Application>
  <PresentationFormat>Widescreen</PresentationFormat>
  <Paragraphs>225</Paragraphs>
  <Slides>24</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Courier New</vt:lpstr>
      <vt:lpstr>MS Mincho</vt:lpstr>
      <vt:lpstr>Osaka</vt:lpstr>
      <vt:lpstr>System Font Regular</vt:lpstr>
      <vt:lpstr>Times</vt:lpstr>
      <vt:lpstr>Times New Roman</vt:lpstr>
      <vt:lpstr>Office Theme</vt:lpstr>
      <vt:lpstr>E2 – Enseigner le role de la santé</vt:lpstr>
      <vt:lpstr>PowerPoint Presentation</vt:lpstr>
      <vt:lpstr>Objectifs et contenu</vt:lpstr>
      <vt:lpstr>Le promoteur de la santé :  un rôle qui importe</vt:lpstr>
      <vt:lpstr>Plus en détail : qu’est-ce que le rôle de promoteur de la santéa?</vt:lpstr>
      <vt:lpstr>Déterminants de la santé</vt:lpstr>
      <vt:lpstr>Reconnaître les activités liées à la promotion de la santé</vt:lpstr>
      <vt:lpstr>Reconnaître les domaines d’intérêt liés à la  promotion de la santé</vt:lpstr>
      <vt:lpstr>Qu’est-ce que la promotion de la santé?</vt:lpstr>
      <vt:lpstr>Réflexion dirigée et discussion</vt:lpstr>
      <vt:lpstr>Étapes clés de la promotion de la santé</vt:lpstr>
      <vt:lpstr>La promotion de la santé en action</vt:lpstr>
      <vt:lpstr>Apprentissage en petits groupes</vt:lpstr>
      <vt:lpstr>La promotion de la santé dans la pratique de tous les jours</vt:lpstr>
      <vt:lpstr>Réflexion dirigée et discussion</vt:lpstr>
      <vt:lpstr>Conseils d’enseignement du rôle de promoteur de la santé</vt:lpstr>
      <vt:lpstr>Conseils d’évaluation du rôle de promoteur de la santé</vt:lpstr>
      <vt:lpstr>Objectifs et contenu</vt:lpstr>
      <vt:lpstr>Références</vt:lpstr>
      <vt:lpstr>DIAPOSITIVES COMPLÉMENTAIRES</vt:lpstr>
      <vt:lpstr>Capacités (compétences clés) du promoteur de la santé</vt:lpstr>
      <vt:lpstr>Capacité 1 du promoteur de la santé</vt:lpstr>
      <vt:lpstr>Capacité 2 du promoteur de la santé</vt:lpstr>
      <vt:lpstr>Défendre les intérêts d’une  collectivité ou de populations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Heavy (version 1)</dc:title>
  <dc:creator>Monique Ong</dc:creator>
  <cp:lastModifiedBy>Whalley, Laurelle</cp:lastModifiedBy>
  <cp:revision>80</cp:revision>
  <dcterms:created xsi:type="dcterms:W3CDTF">2018-08-09T17:14:48Z</dcterms:created>
  <dcterms:modified xsi:type="dcterms:W3CDTF">2021-11-25T14:40:57Z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0x010100D6442983B031724893E4806B3E52464C</vt:lpwstr>
  </property>
</Properties>
</file>