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2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rts/chart3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4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rts/chart5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6.xml" ContentType="application/vnd.openxmlformats-officedocument.drawingml.char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rts/chart7.xml" ContentType="application/vnd.openxmlformats-officedocument.drawingml.chart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rts/chart8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11.xml" ContentType="application/vnd.openxmlformats-officedocument.drawingml.chart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2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6" r:id="rId3"/>
    <p:sldId id="349" r:id="rId4"/>
    <p:sldId id="336" r:id="rId5"/>
    <p:sldId id="316" r:id="rId6"/>
    <p:sldId id="318" r:id="rId7"/>
    <p:sldId id="321" r:id="rId8"/>
    <p:sldId id="340" r:id="rId9"/>
    <p:sldId id="353" r:id="rId10"/>
    <p:sldId id="356" r:id="rId11"/>
    <p:sldId id="362" r:id="rId12"/>
    <p:sldId id="357" r:id="rId13"/>
    <p:sldId id="358" r:id="rId14"/>
    <p:sldId id="359" r:id="rId15"/>
    <p:sldId id="346" r:id="rId16"/>
    <p:sldId id="325" r:id="rId17"/>
    <p:sldId id="324" r:id="rId18"/>
    <p:sldId id="348" r:id="rId19"/>
    <p:sldId id="327" r:id="rId20"/>
    <p:sldId id="347" r:id="rId21"/>
    <p:sldId id="326" r:id="rId22"/>
    <p:sldId id="343" r:id="rId23"/>
    <p:sldId id="367" r:id="rId24"/>
    <p:sldId id="350" r:id="rId25"/>
    <p:sldId id="360" r:id="rId26"/>
    <p:sldId id="361" r:id="rId27"/>
    <p:sldId id="365" r:id="rId28"/>
    <p:sldId id="337" r:id="rId29"/>
    <p:sldId id="322" r:id="rId3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ob, Carole" initials="JC" lastIdx="14" clrIdx="0"/>
  <p:cmAuthor id="1" name="Marsden, Katherine" initials="MK" lastIdx="18" clrIdx="1"/>
  <p:cmAuthor id="2" name="Wilson, Shanna" initials="WS" lastIdx="1" clrIdx="2"/>
  <p:cmAuthor id="3" name="Carrier, Genevieve" initials="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29"/>
    <a:srgbClr val="003152"/>
    <a:srgbClr val="EF7521"/>
    <a:srgbClr val="00C1DE"/>
    <a:srgbClr val="C3D500"/>
    <a:srgbClr val="FFCC99"/>
    <a:srgbClr val="FFFFE7"/>
    <a:srgbClr val="FD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99823" autoAdjust="0"/>
  </p:normalViewPr>
  <p:slideViewPr>
    <p:cSldViewPr snapToObjects="1">
      <p:cViewPr>
        <p:scale>
          <a:sx n="124" d="100"/>
          <a:sy n="124" d="100"/>
        </p:scale>
        <p:origin x="-1500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noProof="0" dirty="0" smtClean="0">
                <a:solidFill>
                  <a:schemeClr val="accent1"/>
                </a:solidFill>
              </a:rPr>
              <a:t>Déclaration d’activités par les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 participants au programme de MDC</a:t>
            </a:r>
            <a:endParaRPr lang="fr-CA" sz="1800" noProof="0" dirty="0" smtClean="0">
              <a:solidFill>
                <a:schemeClr val="accent1"/>
              </a:solidFill>
            </a:endParaRP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noProof="0" dirty="0" smtClean="0">
                <a:solidFill>
                  <a:schemeClr val="accent1"/>
                </a:solidFill>
              </a:rPr>
              <a:t>Toutes spécialités et tous lieux d’exercice confondus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, 2011–2015</a:t>
            </a:r>
            <a:r>
              <a:rPr lang="fr-CA" sz="1800" noProof="0" dirty="0" smtClean="0">
                <a:solidFill>
                  <a:schemeClr val="accent1"/>
                </a:solidFill>
              </a:rPr>
              <a:t> </a:t>
            </a:r>
            <a:endParaRPr lang="fr-CA" sz="1800" noProof="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4319368342826522"/>
          <c:y val="1.1452551448107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56919352564935"/>
          <c:y val="0.20738650121496471"/>
          <c:w val="0.82912776264822119"/>
          <c:h val="0.556025648147356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(Canada, É.-U., autre)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31714</c:v>
                </c:pt>
                <c:pt idx="1">
                  <c:v>30302</c:v>
                </c:pt>
                <c:pt idx="2">
                  <c:v>32478</c:v>
                </c:pt>
                <c:pt idx="3">
                  <c:v>33368</c:v>
                </c:pt>
                <c:pt idx="4">
                  <c:v>35698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72864"/>
        <c:axId val="49575040"/>
      </c:lineChart>
      <c:catAx>
        <c:axId val="4957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Année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575040"/>
        <c:crossesAt val="0"/>
        <c:auto val="1"/>
        <c:lblAlgn val="ctr"/>
        <c:lblOffset val="100"/>
        <c:noMultiLvlLbl val="0"/>
      </c:catAx>
      <c:valAx>
        <c:axId val="49575040"/>
        <c:scaling>
          <c:orientation val="minMax"/>
          <c:max val="4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785138719413996E-2"/>
              <c:y val="0.308170304309622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572864"/>
        <c:crosses val="autoZero"/>
        <c:crossBetween val="between"/>
        <c:majorUnit val="5000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39 %</a:t>
                    </a:r>
                    <a:endParaRPr lang="en-US" dirty="0"/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 43 %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36736"/>
        <c:axId val="59238272"/>
      </c:barChart>
      <c:catAx>
        <c:axId val="59236736"/>
        <c:scaling>
          <c:orientation val="minMax"/>
        </c:scaling>
        <c:delete val="0"/>
        <c:axPos val="l"/>
        <c:majorTickMark val="out"/>
        <c:minorTickMark val="none"/>
        <c:tickLblPos val="none"/>
        <c:crossAx val="59238272"/>
        <c:crosses val="autoZero"/>
        <c:auto val="1"/>
        <c:lblAlgn val="ctr"/>
        <c:lblOffset val="100"/>
        <c:noMultiLvlLbl val="0"/>
      </c:catAx>
      <c:valAx>
        <c:axId val="592382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923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fr-CA" sz="1600" noProof="0" dirty="0" smtClean="0">
                <a:solidFill>
                  <a:schemeClr val="accent1"/>
                </a:solidFill>
              </a:rPr>
              <a:t>Pourcentage du total des crédits déclarés</a:t>
            </a:r>
            <a:r>
              <a:rPr lang="fr-CA" sz="1600" baseline="0" noProof="0" dirty="0" smtClean="0">
                <a:solidFill>
                  <a:schemeClr val="accent1"/>
                </a:solidFill>
              </a:rPr>
              <a:t> par sous-section du programme de MDC</a:t>
            </a:r>
            <a:endParaRPr lang="fr-CA" sz="1600" noProof="0" dirty="0" smtClean="0">
              <a:solidFill>
                <a:schemeClr val="accent1"/>
              </a:solidFill>
            </a:endParaRP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fr-CA" sz="1600" noProof="0" dirty="0" smtClean="0">
                <a:solidFill>
                  <a:schemeClr val="accent1"/>
                </a:solidFill>
              </a:rPr>
              <a:t>Toutes spécialités et tous lieux d’exercice confondus,</a:t>
            </a:r>
            <a:r>
              <a:rPr lang="fr-CA" sz="1600" baseline="0" noProof="0" dirty="0" smtClean="0">
                <a:solidFill>
                  <a:schemeClr val="accent1"/>
                </a:solidFill>
              </a:rPr>
              <a:t> 2015 – Trois principaux dans chaque section</a:t>
            </a:r>
            <a:endParaRPr lang="fr-CA" sz="1600" noProof="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1007622995593082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5978152185988996"/>
          <c:y val="0.16658881336417167"/>
          <c:w val="0.49402506001748597"/>
          <c:h val="0.71060956877352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Activité de simulation agréée</c:v>
                </c:pt>
                <c:pt idx="1">
                  <c:v>Programme d'autoévaluation agréé</c:v>
                </c:pt>
                <c:pt idx="2">
                  <c:v>Évaluation de la pratique</c:v>
                </c:pt>
                <c:pt idx="3">
                  <c:v>Cours officiel</c:v>
                </c:pt>
                <c:pt idx="4">
                  <c:v>Lecture</c:v>
                </c:pt>
                <c:pt idx="5">
                  <c:v>Projet de formation personnel (PFP)</c:v>
                </c:pt>
                <c:pt idx="6">
                  <c:v>Activité en groupes restreints</c:v>
                </c:pt>
                <c:pt idx="7">
                  <c:v>Conférence en milieu hospitalier</c:v>
                </c:pt>
                <c:pt idx="8">
                  <c:v>Conférence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0.01</c:v>
                </c:pt>
                <c:pt idx="1">
                  <c:v>0.05</c:v>
                </c:pt>
                <c:pt idx="2">
                  <c:v>0.06</c:v>
                </c:pt>
                <c:pt idx="3">
                  <c:v>0.03</c:v>
                </c:pt>
                <c:pt idx="4">
                  <c:v>0.04</c:v>
                </c:pt>
                <c:pt idx="5">
                  <c:v>0.2</c:v>
                </c:pt>
                <c:pt idx="6">
                  <c:v>0.03</c:v>
                </c:pt>
                <c:pt idx="7">
                  <c:v>0.09</c:v>
                </c:pt>
                <c:pt idx="8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05280"/>
        <c:axId val="115906816"/>
      </c:barChart>
      <c:catAx>
        <c:axId val="115905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15906816"/>
        <c:crosses val="autoZero"/>
        <c:auto val="1"/>
        <c:lblAlgn val="ctr"/>
        <c:lblOffset val="100"/>
        <c:noMultiLvlLbl val="0"/>
      </c:catAx>
      <c:valAx>
        <c:axId val="11590681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Pourcentage du total</a:t>
                </a:r>
                <a:r>
                  <a:rPr lang="fr-CA" baseline="0" noProof="0" dirty="0" smtClean="0">
                    <a:solidFill>
                      <a:schemeClr val="accent1"/>
                    </a:solidFill>
                  </a:rPr>
                  <a:t> des crédits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159052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b="1" i="0" u="none" strike="noStrike" baseline="0" noProof="0" dirty="0" smtClean="0">
                <a:effectLst/>
              </a:rPr>
              <a:t>Déclaration d’activités par les participants au programme de MDC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b="1" i="0" u="none" strike="noStrike" baseline="0" noProof="0" dirty="0" smtClean="0">
                <a:solidFill>
                  <a:schemeClr val="accent1"/>
                </a:solidFill>
                <a:effectLst/>
              </a:rPr>
              <a:t>Certaines spécialités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, tous lieux d’exercice confondus,  2015</a:t>
            </a:r>
            <a:endParaRPr lang="fr-CA" sz="1800" noProof="0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1786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1908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2456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Chirurgie orthopédique</c:v>
                </c:pt>
                <c:pt idx="1">
                  <c:v>Obstétrique et gynécologie</c:v>
                </c:pt>
                <c:pt idx="2">
                  <c:v>Chirurgie générale </c:v>
                </c:pt>
                <c:pt idx="3">
                  <c:v>Pédiatrie</c:v>
                </c:pt>
                <c:pt idx="4">
                  <c:v>Psychiatrie</c:v>
                </c:pt>
                <c:pt idx="5">
                  <c:v>Médecine interne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1786</c:v>
                </c:pt>
                <c:pt idx="1">
                  <c:v>2073</c:v>
                </c:pt>
                <c:pt idx="2">
                  <c:v>1908</c:v>
                </c:pt>
                <c:pt idx="3">
                  <c:v>2480</c:v>
                </c:pt>
                <c:pt idx="4">
                  <c:v>3880</c:v>
                </c:pt>
                <c:pt idx="5">
                  <c:v>2456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07712"/>
        <c:axId val="116709248"/>
      </c:barChart>
      <c:catAx>
        <c:axId val="11670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16709248"/>
        <c:crosses val="autoZero"/>
        <c:auto val="1"/>
        <c:lblAlgn val="ctr"/>
        <c:lblOffset val="100"/>
        <c:noMultiLvlLbl val="0"/>
      </c:catAx>
      <c:valAx>
        <c:axId val="11670924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1670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4056353199841"/>
          <c:y val="2.4366607735639225E-2"/>
          <c:w val="0.51251017549813827"/>
          <c:h val="0.757435566740571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Apprentissage collectif (section 1)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28 %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Chirurgie orthopédique</c:v>
                </c:pt>
                <c:pt idx="1">
                  <c:v>Obstétrique et gynécologie</c:v>
                </c:pt>
                <c:pt idx="2">
                  <c:v>Chirurgie générale</c:v>
                </c:pt>
                <c:pt idx="3">
                  <c:v>Pédiatrie</c:v>
                </c:pt>
                <c:pt idx="4">
                  <c:v>Psychiatrie</c:v>
                </c:pt>
                <c:pt idx="5">
                  <c:v>Médecine interne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0.42</c:v>
                </c:pt>
                <c:pt idx="1">
                  <c:v>0.4</c:v>
                </c:pt>
                <c:pt idx="2">
                  <c:v>0.42</c:v>
                </c:pt>
                <c:pt idx="3">
                  <c:v>0.34</c:v>
                </c:pt>
                <c:pt idx="4">
                  <c:v>0.37</c:v>
                </c:pt>
                <c:pt idx="5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Autoapprentissage (section 2)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Chirurgie orthopédique</c:v>
                </c:pt>
                <c:pt idx="1">
                  <c:v>Obstétrique et gynécologie</c:v>
                </c:pt>
                <c:pt idx="2">
                  <c:v>Chirurgie générale</c:v>
                </c:pt>
                <c:pt idx="3">
                  <c:v>Pédiatrie</c:v>
                </c:pt>
                <c:pt idx="4">
                  <c:v>Psychiatrie</c:v>
                </c:pt>
                <c:pt idx="5">
                  <c:v>Médecine interne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0.41</c:v>
                </c:pt>
                <c:pt idx="1">
                  <c:v>0.44</c:v>
                </c:pt>
                <c:pt idx="2">
                  <c:v>0.4</c:v>
                </c:pt>
                <c:pt idx="3">
                  <c:v>0.4</c:v>
                </c:pt>
                <c:pt idx="4">
                  <c:v>0.47</c:v>
                </c:pt>
                <c:pt idx="5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Évaluation (section 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Chirurgie orthopédique</c:v>
                </c:pt>
                <c:pt idx="1">
                  <c:v>Obstétrique et gynécologie</c:v>
                </c:pt>
                <c:pt idx="2">
                  <c:v>Chirurgie générale</c:v>
                </c:pt>
                <c:pt idx="3">
                  <c:v>Pédiatrie</c:v>
                </c:pt>
                <c:pt idx="4">
                  <c:v>Psychiatrie</c:v>
                </c:pt>
                <c:pt idx="5">
                  <c:v>Médecine interne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0.17</c:v>
                </c:pt>
                <c:pt idx="1">
                  <c:v>0.16</c:v>
                </c:pt>
                <c:pt idx="2">
                  <c:v>0.18</c:v>
                </c:pt>
                <c:pt idx="3">
                  <c:v>0.26</c:v>
                </c:pt>
                <c:pt idx="4">
                  <c:v>0.15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417856"/>
        <c:axId val="117419392"/>
      </c:barChart>
      <c:catAx>
        <c:axId val="117417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17419392"/>
        <c:crosses val="autoZero"/>
        <c:auto val="1"/>
        <c:lblAlgn val="ctr"/>
        <c:lblOffset val="100"/>
        <c:noMultiLvlLbl val="0"/>
      </c:catAx>
      <c:valAx>
        <c:axId val="11741939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Pourcentage du total des </a:t>
                </a:r>
                <a:r>
                  <a:rPr lang="fr-CA" baseline="0" noProof="0" dirty="0" smtClean="0">
                    <a:solidFill>
                      <a:schemeClr val="accent1"/>
                    </a:solidFill>
                  </a:rPr>
                  <a:t>crédits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1741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125785142666018E-2"/>
          <c:y val="0.92689529300627771"/>
          <c:w val="0.95616174061886705"/>
          <c:h val="7.0907700615496672E-2"/>
        </c:manualLayout>
      </c:layout>
      <c:overlay val="0"/>
      <c:txPr>
        <a:bodyPr/>
        <a:lstStyle/>
        <a:p>
          <a:pPr>
            <a:defRPr sz="12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7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39 %</a:t>
                    </a:r>
                    <a:endParaRPr lang="en-US" dirty="0"/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700"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 43 %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47072"/>
        <c:axId val="117765248"/>
      </c:barChart>
      <c:catAx>
        <c:axId val="117747072"/>
        <c:scaling>
          <c:orientation val="minMax"/>
        </c:scaling>
        <c:delete val="0"/>
        <c:axPos val="l"/>
        <c:majorTickMark val="out"/>
        <c:minorTickMark val="none"/>
        <c:tickLblPos val="none"/>
        <c:crossAx val="117765248"/>
        <c:crosses val="autoZero"/>
        <c:auto val="1"/>
        <c:lblAlgn val="ctr"/>
        <c:lblOffset val="100"/>
        <c:noMultiLvlLbl val="0"/>
      </c:catAx>
      <c:valAx>
        <c:axId val="117765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accent1"/>
                </a:solidFill>
              </a:defRPr>
            </a:pPr>
            <a:endParaRPr lang="en-US"/>
          </a:p>
        </c:txPr>
        <c:crossAx val="117747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>
                <a:solidFill>
                  <a:schemeClr val="accent1"/>
                </a:solidFill>
              </a:defRPr>
            </a:pPr>
            <a:r>
              <a:rPr lang="fr-CA" sz="1800" noProof="0" dirty="0" smtClean="0">
                <a:solidFill>
                  <a:schemeClr val="accent1"/>
                </a:solidFill>
              </a:rPr>
              <a:t>Nombre de </a:t>
            </a:r>
            <a:r>
              <a:rPr lang="fr-CA" sz="1800" u="sng" noProof="0" dirty="0" smtClean="0">
                <a:solidFill>
                  <a:schemeClr val="accent1"/>
                </a:solidFill>
              </a:rPr>
              <a:t>crédits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 déclarés par section du programme de MDC</a:t>
            </a:r>
            <a:endParaRPr lang="fr-CA" sz="1800" noProof="0" dirty="0" smtClean="0">
              <a:solidFill>
                <a:schemeClr val="accent1"/>
              </a:solidFill>
            </a:endParaRPr>
          </a:p>
          <a:p>
            <a:pPr rtl="0">
              <a:defRPr>
                <a:solidFill>
                  <a:schemeClr val="accent1"/>
                </a:solidFill>
              </a:defRPr>
            </a:pPr>
            <a:r>
              <a:rPr lang="fr-CA" sz="1800" b="1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Toutes spécialités et tous lieux d’exercice confondus, 2011–2015 </a:t>
            </a:r>
            <a:endParaRPr lang="en-CA" sz="1800" b="1" i="0" u="none" strike="noStrike" kern="120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3430967604031108"/>
          <c:y val="3.36498242083724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53608032952067"/>
          <c:y val="0.1656980934239235"/>
          <c:w val="0.81476853367990842"/>
          <c:h val="0.58441124642481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Apprentissage collectif (section 1)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3120533</c:v>
                </c:pt>
                <c:pt idx="1">
                  <c:v>3096792</c:v>
                </c:pt>
                <c:pt idx="2">
                  <c:v>3043154</c:v>
                </c:pt>
                <c:pt idx="3">
                  <c:v>2913113</c:v>
                </c:pt>
                <c:pt idx="4" formatCode="#,##0">
                  <c:v>2739217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Autoapprentissage (section 2)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3739431</c:v>
                </c:pt>
                <c:pt idx="1">
                  <c:v>3320571</c:v>
                </c:pt>
                <c:pt idx="2">
                  <c:v>3422017</c:v>
                </c:pt>
                <c:pt idx="3">
                  <c:v>3188089</c:v>
                </c:pt>
                <c:pt idx="4">
                  <c:v>2961743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Évaluation (section 3)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769826</c:v>
                </c:pt>
                <c:pt idx="1">
                  <c:v>1006204</c:v>
                </c:pt>
                <c:pt idx="2">
                  <c:v>1127686</c:v>
                </c:pt>
                <c:pt idx="3">
                  <c:v>1212516</c:v>
                </c:pt>
                <c:pt idx="4">
                  <c:v>1270900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Crédits au TOTAL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7629790</c:v>
                </c:pt>
                <c:pt idx="1">
                  <c:v>7423567</c:v>
                </c:pt>
                <c:pt idx="2">
                  <c:v>7592857</c:v>
                </c:pt>
                <c:pt idx="3">
                  <c:v>7313718</c:v>
                </c:pt>
                <c:pt idx="4">
                  <c:v>6971860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14048"/>
        <c:axId val="49328512"/>
      </c:lineChart>
      <c:catAx>
        <c:axId val="4931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Année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328512"/>
        <c:crosses val="autoZero"/>
        <c:auto val="1"/>
        <c:lblAlgn val="ctr"/>
        <c:lblOffset val="100"/>
        <c:noMultiLvlLbl val="0"/>
      </c:catAx>
      <c:valAx>
        <c:axId val="49328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Crédits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314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769233921566414"/>
          <c:w val="1"/>
          <c:h val="0.10884773110098692"/>
        </c:manualLayout>
      </c:layout>
      <c:overlay val="0"/>
      <c:txPr>
        <a:bodyPr/>
        <a:lstStyle/>
        <a:p>
          <a:pPr>
            <a:defRPr sz="18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b="1" i="0" baseline="0" dirty="0" smtClean="0">
                <a:effectLst/>
              </a:rPr>
              <a:t>Nombre de </a:t>
            </a:r>
            <a:r>
              <a:rPr lang="fr-CA" sz="1800" b="1" i="0" u="sng" baseline="0" dirty="0" smtClean="0">
                <a:effectLst/>
              </a:rPr>
              <a:t>crédits</a:t>
            </a:r>
            <a:r>
              <a:rPr lang="fr-CA" sz="1800" b="1" i="0" baseline="0" dirty="0" smtClean="0">
                <a:effectLst/>
              </a:rPr>
              <a:t> déclarés par sous-section du programme de MDC</a:t>
            </a:r>
            <a:endParaRPr lang="en-CA" dirty="0" smtClean="0">
              <a:effectLst/>
            </a:endParaRP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b="1" i="0" baseline="0" dirty="0" smtClean="0">
                <a:effectLst/>
              </a:rPr>
              <a:t>Toutes spécialités et tous lieux d’exercice confondus, 2011–2015 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737383072344694"/>
          <c:y val="1.3459929683348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24617975839191"/>
          <c:y val="0.1656980934239235"/>
          <c:w val="0.77266971977369747"/>
          <c:h val="0.58441124642481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Conférence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1789343</c:v>
                </c:pt>
                <c:pt idx="1">
                  <c:v>1784865.08</c:v>
                </c:pt>
                <c:pt idx="2">
                  <c:v>1749481.18</c:v>
                </c:pt>
                <c:pt idx="3">
                  <c:v>1678885.05</c:v>
                </c:pt>
                <c:pt idx="4">
                  <c:v>1603937.01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Conférence en milieu hospitalier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841768</c:v>
                </c:pt>
                <c:pt idx="1">
                  <c:v>728714.1</c:v>
                </c:pt>
                <c:pt idx="2">
                  <c:v>727960.73</c:v>
                </c:pt>
                <c:pt idx="3">
                  <c:v>697775.75</c:v>
                </c:pt>
                <c:pt idx="4">
                  <c:v>645043.16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Activité en groupes restreints  (AGR)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204837</c:v>
                </c:pt>
                <c:pt idx="1">
                  <c:v>210193.28</c:v>
                </c:pt>
                <c:pt idx="2">
                  <c:v>209723.81</c:v>
                </c:pt>
                <c:pt idx="3">
                  <c:v>210818.12</c:v>
                </c:pt>
                <c:pt idx="4">
                  <c:v>192120.27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Projet de formation personnel (PFP)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1336829</c:v>
                </c:pt>
                <c:pt idx="1">
                  <c:v>1675614.54</c:v>
                </c:pt>
                <c:pt idx="2">
                  <c:v>1774476.98</c:v>
                </c:pt>
                <c:pt idx="3">
                  <c:v>1607960</c:v>
                </c:pt>
                <c:pt idx="4">
                  <c:v>1367729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Lecture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Sheet1!$F$2:$F$6</c:f>
              <c:numCache>
                <c:formatCode>#,##0</c:formatCode>
                <c:ptCount val="5"/>
                <c:pt idx="0">
                  <c:v>106423</c:v>
                </c:pt>
                <c:pt idx="1">
                  <c:v>216010</c:v>
                </c:pt>
                <c:pt idx="2">
                  <c:v>226426</c:v>
                </c:pt>
                <c:pt idx="3">
                  <c:v>233446</c:v>
                </c:pt>
                <c:pt idx="4">
                  <c:v>259425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Cours officiel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Sheet1!$G$2:$G$6</c:f>
              <c:numCache>
                <c:formatCode>#,##0</c:formatCode>
                <c:ptCount val="5"/>
                <c:pt idx="0">
                  <c:v>162917</c:v>
                </c:pt>
                <c:pt idx="1">
                  <c:v>224400</c:v>
                </c:pt>
                <c:pt idx="2">
                  <c:v>221380</c:v>
                </c:pt>
                <c:pt idx="3">
                  <c:v>216294</c:v>
                </c:pt>
                <c:pt idx="4">
                  <c:v>209850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Évaluation de la pratique (EP)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Sheet1!$H$2:$H$6</c:f>
              <c:numCache>
                <c:formatCode>#,##0</c:formatCode>
                <c:ptCount val="5"/>
                <c:pt idx="0">
                  <c:v>357742</c:v>
                </c:pt>
                <c:pt idx="1">
                  <c:v>568311</c:v>
                </c:pt>
                <c:pt idx="2">
                  <c:v>684993.3</c:v>
                </c:pt>
                <c:pt idx="3">
                  <c:v>735128.64</c:v>
                </c:pt>
                <c:pt idx="4">
                  <c:v>454301.16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Programme d’autoévaluation agréé (PAA)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Sheet1!$I$2:$I$6</c:f>
              <c:numCache>
                <c:formatCode>#,##0</c:formatCode>
                <c:ptCount val="5"/>
                <c:pt idx="0">
                  <c:v>260498</c:v>
                </c:pt>
                <c:pt idx="1">
                  <c:v>298336.44</c:v>
                </c:pt>
                <c:pt idx="2">
                  <c:v>302456.03999999998</c:v>
                </c:pt>
                <c:pt idx="3">
                  <c:v>315751.87</c:v>
                </c:pt>
                <c:pt idx="4">
                  <c:v>319582.84999999998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Activité de simulation agréée (ASA) 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Sheet1!$J$2:$J$6</c:f>
              <c:numCache>
                <c:formatCode>#,##0</c:formatCode>
                <c:ptCount val="5"/>
                <c:pt idx="0">
                  <c:v>35349</c:v>
                </c:pt>
                <c:pt idx="1">
                  <c:v>64856.01</c:v>
                </c:pt>
                <c:pt idx="2">
                  <c:v>82603.95</c:v>
                </c:pt>
                <c:pt idx="3">
                  <c:v>105029.37</c:v>
                </c:pt>
                <c:pt idx="4">
                  <c:v>76743.75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92352"/>
        <c:axId val="49494272"/>
      </c:lineChart>
      <c:catAx>
        <c:axId val="4949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Année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494272"/>
        <c:crosses val="autoZero"/>
        <c:auto val="1"/>
        <c:lblAlgn val="ctr"/>
        <c:lblOffset val="100"/>
        <c:noMultiLvlLbl val="0"/>
      </c:catAx>
      <c:valAx>
        <c:axId val="49494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Crédits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49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769233921566414"/>
          <c:w val="1"/>
          <c:h val="0.12230766078433589"/>
        </c:manualLayout>
      </c:layout>
      <c:overlay val="0"/>
      <c:txPr>
        <a:bodyPr/>
        <a:lstStyle/>
        <a:p>
          <a:pPr>
            <a:defRPr sz="115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sz="1800" u="sng" noProof="0" dirty="0" smtClean="0">
                <a:solidFill>
                  <a:schemeClr val="accent4"/>
                </a:solidFill>
              </a:rPr>
              <a:t>CONFÉRENCE</a:t>
            </a:r>
            <a:r>
              <a:rPr lang="fr-CA" sz="1800" u="sng" baseline="0" noProof="0" dirty="0" smtClean="0">
                <a:solidFill>
                  <a:schemeClr val="accent4"/>
                </a:solidFill>
              </a:rPr>
              <a:t> (SECTION 1)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 </a:t>
            </a:r>
            <a:r>
              <a:rPr lang="fr-CA" sz="1800" baseline="0" noProof="0" dirty="0" smtClean="0">
                <a:solidFill>
                  <a:schemeClr val="accent1"/>
                </a:solidFill>
                <a:latin typeface="Arial"/>
                <a:cs typeface="Arial"/>
              </a:rPr>
              <a:t>‒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 Déclaration d’activités et de crédits par les participants au programme de MDC</a:t>
            </a:r>
          </a:p>
          <a:p>
            <a:pPr>
              <a:defRPr/>
            </a:pPr>
            <a:r>
              <a:rPr lang="fr-CA" sz="1800" b="1" i="0" u="none" strike="noStrike" baseline="0" noProof="0" dirty="0" smtClean="0">
                <a:effectLst/>
              </a:rPr>
              <a:t>Toutes spécialités et tous lieux d’exercice confondus, 2011-2015</a:t>
            </a:r>
            <a:endParaRPr lang="fr-CA" sz="1800" noProof="0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27539</c:v>
                </c:pt>
                <c:pt idx="1">
                  <c:v>26279</c:v>
                </c:pt>
                <c:pt idx="2">
                  <c:v>27658</c:v>
                </c:pt>
                <c:pt idx="3">
                  <c:v>28544</c:v>
                </c:pt>
                <c:pt idx="4">
                  <c:v>29311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33216"/>
        <c:axId val="494353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Crédits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1789343</c:v>
                </c:pt>
                <c:pt idx="1">
                  <c:v>1784865.08</c:v>
                </c:pt>
                <c:pt idx="2">
                  <c:v>1749481.18</c:v>
                </c:pt>
                <c:pt idx="3">
                  <c:v>1678885.05</c:v>
                </c:pt>
                <c:pt idx="4">
                  <c:v>1603937.01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43584"/>
        <c:axId val="49437312"/>
      </c:lineChart>
      <c:catAx>
        <c:axId val="4943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Année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435392"/>
        <c:crosses val="autoZero"/>
        <c:auto val="1"/>
        <c:lblAlgn val="ctr"/>
        <c:lblOffset val="100"/>
        <c:noMultiLvlLbl val="0"/>
      </c:catAx>
      <c:valAx>
        <c:axId val="4943539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Participants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433216"/>
        <c:crosses val="autoZero"/>
        <c:crossBetween val="between"/>
      </c:valAx>
      <c:valAx>
        <c:axId val="49437312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Crédits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9443584"/>
        <c:crosses val="max"/>
        <c:crossBetween val="between"/>
      </c:valAx>
      <c:catAx>
        <c:axId val="4944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4373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368575905359173"/>
          <c:y val="0.24766688921090366"/>
          <c:w val="0.16728845549731425"/>
          <c:h val="0.12613199647894885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u="sng" dirty="0" smtClean="0">
                <a:solidFill>
                  <a:schemeClr val="accent4"/>
                </a:solidFill>
              </a:rPr>
              <a:t>PROJET DE FORMATION PERSONNEL</a:t>
            </a:r>
            <a:r>
              <a:rPr lang="en-US" sz="1800" u="sng" baseline="0" dirty="0" smtClean="0">
                <a:solidFill>
                  <a:schemeClr val="accent4"/>
                </a:solidFill>
              </a:rPr>
              <a:t> (SECTION 2)</a:t>
            </a:r>
            <a:r>
              <a:rPr lang="en-US" sz="1800" baseline="0" dirty="0" smtClean="0">
                <a:solidFill>
                  <a:schemeClr val="accent1"/>
                </a:solidFill>
              </a:rPr>
              <a:t> </a:t>
            </a:r>
            <a:r>
              <a:rPr lang="fr-CA" sz="1800" b="1" i="0" baseline="0" dirty="0" smtClean="0">
                <a:effectLst/>
              </a:rPr>
              <a:t>‒ Déclaration d’activités et de crédits par les participants au programme de MDC</a:t>
            </a:r>
            <a:endParaRPr lang="en-CA" sz="1800" dirty="0" smtClean="0">
              <a:effectLst/>
            </a:endParaRPr>
          </a:p>
          <a:p>
            <a:pPr>
              <a:defRPr/>
            </a:pPr>
            <a:r>
              <a:rPr lang="fr-CA" sz="1800" b="1" i="0" baseline="0" dirty="0" smtClean="0">
                <a:effectLst/>
              </a:rPr>
              <a:t>Toutes spécialités et tous lieux d’exercice confondus, 2011-2015</a:t>
            </a:r>
            <a:endParaRPr lang="en-CA" sz="18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17485</c:v>
                </c:pt>
                <c:pt idx="1">
                  <c:v>14147</c:v>
                </c:pt>
                <c:pt idx="2">
                  <c:v>14614</c:v>
                </c:pt>
                <c:pt idx="3">
                  <c:v>14738</c:v>
                </c:pt>
                <c:pt idx="4">
                  <c:v>19110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45184"/>
        <c:axId val="5880371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Crédits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1336829</c:v>
                </c:pt>
                <c:pt idx="1">
                  <c:v>1675614.54</c:v>
                </c:pt>
                <c:pt idx="2">
                  <c:v>1774476.98</c:v>
                </c:pt>
                <c:pt idx="3">
                  <c:v>1607960</c:v>
                </c:pt>
                <c:pt idx="4">
                  <c:v>1367729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07808"/>
        <c:axId val="58805632"/>
      </c:lineChart>
      <c:catAx>
        <c:axId val="58445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Année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803712"/>
        <c:crosses val="autoZero"/>
        <c:auto val="1"/>
        <c:lblAlgn val="ctr"/>
        <c:lblOffset val="100"/>
        <c:noMultiLvlLbl val="0"/>
      </c:catAx>
      <c:valAx>
        <c:axId val="58803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sz="1800" b="1" i="0" baseline="0" dirty="0" smtClean="0">
                    <a:effectLst/>
                  </a:rPr>
                  <a:t>Participants</a:t>
                </a:r>
                <a:endParaRPr lang="en-CA" dirty="0">
                  <a:effectLst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445184"/>
        <c:crosses val="autoZero"/>
        <c:crossBetween val="between"/>
      </c:valAx>
      <c:valAx>
        <c:axId val="588056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err="1" smtClean="0">
                    <a:solidFill>
                      <a:schemeClr val="accent1"/>
                    </a:solidFill>
                  </a:rPr>
                  <a:t>Crédits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807808"/>
        <c:crosses val="max"/>
        <c:crossBetween val="between"/>
      </c:valAx>
      <c:catAx>
        <c:axId val="58807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8056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368575905359173"/>
          <c:y val="0.24766688921090366"/>
          <c:w val="0.17742616720747503"/>
          <c:h val="0.13371279654651808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u="sng" dirty="0" smtClean="0">
                <a:solidFill>
                  <a:schemeClr val="accent4"/>
                </a:solidFill>
              </a:rPr>
              <a:t>ÉVALUATION DE LA PRATIQUE</a:t>
            </a:r>
            <a:r>
              <a:rPr lang="en-US" sz="1800" u="sng" baseline="0" dirty="0" smtClean="0">
                <a:solidFill>
                  <a:schemeClr val="accent4"/>
                </a:solidFill>
              </a:rPr>
              <a:t> (SECTION 3)</a:t>
            </a:r>
            <a:r>
              <a:rPr lang="en-US" sz="1800" baseline="0" dirty="0" smtClean="0">
                <a:solidFill>
                  <a:schemeClr val="accent1"/>
                </a:solidFill>
              </a:rPr>
              <a:t> </a:t>
            </a:r>
            <a:r>
              <a:rPr lang="fr-CA" sz="1800" b="1" i="0" baseline="0" dirty="0" smtClean="0">
                <a:effectLst/>
              </a:rPr>
              <a:t>‒ Déclaration d’activités et de crédits par les participants au programme de MDC</a:t>
            </a:r>
            <a:endParaRPr lang="en-CA" dirty="0" smtClean="0">
              <a:effectLst/>
            </a:endParaRPr>
          </a:p>
          <a:p>
            <a:pPr>
              <a:defRPr/>
            </a:pPr>
            <a:r>
              <a:rPr lang="fr-CA" sz="1800" b="1" i="0" baseline="0" dirty="0" smtClean="0">
                <a:effectLst/>
              </a:rPr>
              <a:t>Toutes spécialités et tous lieux d’exercice confondus, 2011-2015</a:t>
            </a:r>
            <a:endParaRPr lang="en-CA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6999</c:v>
                </c:pt>
                <c:pt idx="1">
                  <c:v>5957</c:v>
                </c:pt>
                <c:pt idx="2">
                  <c:v>8203</c:v>
                </c:pt>
                <c:pt idx="3">
                  <c:v>9390</c:v>
                </c:pt>
                <c:pt idx="4">
                  <c:v>6617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67072"/>
        <c:axId val="584689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Crédits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357742</c:v>
                </c:pt>
                <c:pt idx="1">
                  <c:v>568311</c:v>
                </c:pt>
                <c:pt idx="2">
                  <c:v>684993.3</c:v>
                </c:pt>
                <c:pt idx="3">
                  <c:v>735128.64</c:v>
                </c:pt>
                <c:pt idx="4">
                  <c:v>454301.16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77184"/>
        <c:axId val="58475264"/>
      </c:lineChart>
      <c:catAx>
        <c:axId val="5846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Année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468992"/>
        <c:crosses val="autoZero"/>
        <c:auto val="1"/>
        <c:lblAlgn val="ctr"/>
        <c:lblOffset val="100"/>
        <c:noMultiLvlLbl val="0"/>
      </c:catAx>
      <c:valAx>
        <c:axId val="58468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sz="1800" b="1" i="0" baseline="0" dirty="0" smtClean="0">
                    <a:effectLst/>
                  </a:rPr>
                  <a:t>Participants</a:t>
                </a:r>
                <a:endParaRPr lang="en-CA" dirty="0">
                  <a:effectLst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467072"/>
        <c:crosses val="autoZero"/>
        <c:crossBetween val="between"/>
      </c:valAx>
      <c:valAx>
        <c:axId val="584752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fr-CA" noProof="0" dirty="0" smtClean="0">
                    <a:solidFill>
                      <a:schemeClr val="accent1"/>
                    </a:solidFill>
                  </a:rPr>
                  <a:t>Crédits</a:t>
                </a:r>
                <a:endParaRPr lang="fr-CA" noProof="0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477184"/>
        <c:crosses val="max"/>
        <c:crossBetween val="between"/>
      </c:valAx>
      <c:catAx>
        <c:axId val="5847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752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368575905359173"/>
          <c:y val="0.24766688921090366"/>
          <c:w val="0.17742616720747503"/>
          <c:h val="0.13371279654651808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1"/>
                </a:solidFill>
              </a:defRPr>
            </a:pPr>
            <a:r>
              <a:rPr lang="fr-CA" sz="1800" b="1" i="0" baseline="0" noProof="0" dirty="0" smtClean="0">
                <a:solidFill>
                  <a:schemeClr val="accent1"/>
                </a:solidFill>
                <a:effectLst/>
              </a:rPr>
              <a:t>Déclaration d’activités par les participants au programme de MDC</a:t>
            </a:r>
          </a:p>
          <a:p>
            <a:pPr algn="ctr">
              <a:defRPr>
                <a:solidFill>
                  <a:schemeClr val="accent1"/>
                </a:solidFill>
              </a:defRPr>
            </a:pPr>
            <a:r>
              <a:rPr lang="fr-CA" sz="1800" b="1" i="0" baseline="0" noProof="0" dirty="0" smtClean="0">
                <a:solidFill>
                  <a:schemeClr val="accent1"/>
                </a:solidFill>
                <a:effectLst/>
              </a:rPr>
              <a:t>Toutes les spécialités selon le lieu d’exercice, 2015</a:t>
            </a:r>
            <a:endParaRPr lang="fr-CA" sz="1800" noProof="0" dirty="0">
              <a:solidFill>
                <a:schemeClr val="accent1"/>
              </a:solidFill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MOC participation, all specialties by location, 2015</c:v>
                </c:pt>
              </c:strCache>
            </c:strRef>
          </c:tx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Lbls>
            <c:dLbl>
              <c:idx val="0"/>
              <c:layout>
                <c:manualLayout>
                  <c:x val="-3.4450699388102177E-2"/>
                  <c:y val="-0.2735346535570121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95 %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669236804884928"/>
                  <c:y val="-1.984640595489390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123663610026242E-2"/>
                  <c:y val="4.546717031440951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 2 %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Canada </c:v>
                </c:pt>
                <c:pt idx="1">
                  <c:v>É.-U.</c:v>
                </c:pt>
                <c:pt idx="2">
                  <c:v>Autre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667326879646427"/>
          <c:y val="0.24505793215958466"/>
          <c:w val="0.17669173546543382"/>
          <c:h val="0.28094137201129699"/>
        </c:manualLayout>
      </c:layout>
      <c:overlay val="0"/>
      <c:txPr>
        <a:bodyPr/>
        <a:lstStyle/>
        <a:p>
          <a:pPr>
            <a:defRPr sz="24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fr-CA" sz="1800" noProof="0" dirty="0" smtClean="0">
                <a:solidFill>
                  <a:schemeClr val="accent1"/>
                </a:solidFill>
              </a:rPr>
              <a:t>Participants au programme de MDC ayant déclaré des crédits en </a:t>
            </a:r>
            <a:r>
              <a:rPr lang="fr-CA" sz="1800" baseline="0" noProof="0" dirty="0" smtClean="0">
                <a:solidFill>
                  <a:schemeClr val="accent1"/>
                </a:solidFill>
              </a:rPr>
              <a:t>2015</a:t>
            </a:r>
            <a:r>
              <a:rPr lang="fr-CA" sz="1800" noProof="0" dirty="0" smtClean="0">
                <a:solidFill>
                  <a:schemeClr val="accent1"/>
                </a:solidFill>
              </a:rPr>
              <a:t> </a:t>
            </a:r>
            <a:endParaRPr lang="fr-CA" sz="1800" noProof="0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 of MOC participant cycles</c:v>
                </c:pt>
              </c:strCache>
            </c:strRef>
          </c:tx>
          <c:dLbls>
            <c:dLbl>
              <c:idx val="0"/>
              <c:layout>
                <c:manualLayout>
                  <c:x val="-8.3115485564304467E-2"/>
                  <c:y val="0.17997637795275589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12 %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31553477690289"/>
                  <c:y val="6.067027559055118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11 %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214288057742782"/>
                  <c:y val="-7.548425196850393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11 %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333989501312335E-2"/>
                  <c:y val="-0.15931963582677167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 11 %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824475065616798"/>
                  <c:y val="-6.8858513779527564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/>
                      <a:t> 53 %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1re année</c:v>
                </c:pt>
                <c:pt idx="1">
                  <c:v>2e année</c:v>
                </c:pt>
                <c:pt idx="2">
                  <c:v>3e année</c:v>
                </c:pt>
                <c:pt idx="3">
                  <c:v>4e année</c:v>
                </c:pt>
                <c:pt idx="4">
                  <c:v>Fin du cycle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274011464613097"/>
          <c:y val="0.21463834462552647"/>
          <c:w val="0.24167660708264385"/>
          <c:h val="0.35082310932063726"/>
        </c:manualLayout>
      </c:layout>
      <c:overlay val="0"/>
      <c:txPr>
        <a:bodyPr/>
        <a:lstStyle/>
        <a:p>
          <a:pPr>
            <a:defRPr sz="24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3152"/>
                </a:solidFill>
                <a:latin typeface="+mn-lt"/>
                <a:ea typeface="+mn-ea"/>
                <a:cs typeface="+mn-cs"/>
              </a:defRPr>
            </a:pPr>
            <a:r>
              <a:rPr lang="fr-CA" sz="1800" dirty="0" smtClean="0">
                <a:effectLst/>
              </a:rPr>
              <a:t>Déclaration d’activités par les participants par section du programme de MDC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3152"/>
                </a:solidFill>
                <a:latin typeface="+mn-lt"/>
                <a:ea typeface="+mn-ea"/>
                <a:cs typeface="+mn-cs"/>
              </a:defRPr>
            </a:pPr>
            <a:r>
              <a:rPr lang="fr-CA" sz="1800" b="1" i="0" u="none" strike="noStrike" baseline="0" dirty="0" smtClean="0">
                <a:effectLst/>
              </a:rPr>
              <a:t>Toutes spécialités et tous lieux d’exercice confondus, 2015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3152"/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 participation in MOC reporting sections, all specialties and locations, 2015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33 235 (93%)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28 325 (79%)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15 325 (43%)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Apprentissage collectif 
(section 1)</c:v>
                </c:pt>
                <c:pt idx="1">
                  <c:v>Auto- apprentissage 
(section 2)</c:v>
                </c:pt>
                <c:pt idx="2">
                  <c:v>Évaluation 
(section 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33235</c:v>
                </c:pt>
                <c:pt idx="1">
                  <c:v>28325</c:v>
                </c:pt>
                <c:pt idx="2">
                  <c:v>15325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83360"/>
        <c:axId val="58389248"/>
      </c:barChart>
      <c:catAx>
        <c:axId val="58383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389248"/>
        <c:crosses val="autoZero"/>
        <c:auto val="1"/>
        <c:lblAlgn val="ctr"/>
        <c:lblOffset val="100"/>
        <c:noMultiLvlLbl val="0"/>
      </c:catAx>
      <c:valAx>
        <c:axId val="58389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5838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A71B-0D1A-41C4-935E-5437A5A607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AD75D-4E35-4065-892C-A85E15E62ADF}">
      <dgm:prSet phldrT="[Text]" custT="1"/>
      <dgm:spPr/>
      <dgm:t>
        <a:bodyPr/>
        <a:lstStyle/>
        <a:p>
          <a:r>
            <a:rPr lang="fr-CA" sz="2400" noProof="0" dirty="0" smtClean="0"/>
            <a:t>Programme de MDC du Collège royal ‒ Aperçu</a:t>
          </a:r>
          <a:endParaRPr lang="fr-CA" sz="2400" noProof="0" dirty="0"/>
        </a:p>
      </dgm:t>
    </dgm:pt>
    <dgm:pt modelId="{165431ED-81B4-4DF6-9ED8-63B41596386E}" type="parTrans" cxnId="{5FACBD34-33AB-4859-932B-7F6D36299627}">
      <dgm:prSet/>
      <dgm:spPr/>
      <dgm:t>
        <a:bodyPr/>
        <a:lstStyle/>
        <a:p>
          <a:endParaRPr lang="en-US" sz="2800"/>
        </a:p>
      </dgm:t>
    </dgm:pt>
    <dgm:pt modelId="{B9407BDB-60C6-4D78-8CCC-648A200FAEF9}" type="sibTrans" cxnId="{5FACBD34-33AB-4859-932B-7F6D36299627}">
      <dgm:prSet custT="1"/>
      <dgm:spPr/>
      <dgm:t>
        <a:bodyPr/>
        <a:lstStyle/>
        <a:p>
          <a:endParaRPr lang="en-US" sz="2800"/>
        </a:p>
      </dgm:t>
    </dgm:pt>
    <dgm:pt modelId="{70F86C38-A4F3-47F0-8470-98F2BA5326F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CA" sz="2400" noProof="0" dirty="0" smtClean="0"/>
            <a:t>Programme de MDC </a:t>
          </a:r>
          <a:r>
            <a:rPr lang="fr-CA" sz="1800" dirty="0" smtClean="0"/>
            <a:t>(2011</a:t>
          </a:r>
          <a:r>
            <a:rPr lang="fr-CA" sz="1800" dirty="0" smtClean="0">
              <a:solidFill>
                <a:schemeClr val="bg1"/>
              </a:solidFill>
            </a:rPr>
            <a:t>–</a:t>
          </a:r>
          <a:r>
            <a:rPr lang="fr-CA" sz="1800" dirty="0" smtClean="0"/>
            <a:t>2015; toutes les spécialités)</a:t>
          </a:r>
          <a:endParaRPr lang="fr-CA" sz="1800" dirty="0"/>
        </a:p>
      </dgm:t>
    </dgm:pt>
    <dgm:pt modelId="{1DD6AA47-D0AE-4BF6-AF1D-D165740FC3A6}" type="parTrans" cxnId="{8D2DEDFF-639A-422A-B8F4-128CE0B9F8C0}">
      <dgm:prSet/>
      <dgm:spPr/>
      <dgm:t>
        <a:bodyPr/>
        <a:lstStyle/>
        <a:p>
          <a:endParaRPr lang="en-US" sz="2800"/>
        </a:p>
      </dgm:t>
    </dgm:pt>
    <dgm:pt modelId="{D50151DD-493F-423D-8F88-11989E4976BA}" type="sibTrans" cxnId="{8D2DEDFF-639A-422A-B8F4-128CE0B9F8C0}">
      <dgm:prSet custT="1"/>
      <dgm:spPr/>
      <dgm:t>
        <a:bodyPr/>
        <a:lstStyle/>
        <a:p>
          <a:endParaRPr lang="en-US" sz="2800"/>
        </a:p>
      </dgm:t>
    </dgm:pt>
    <dgm:pt modelId="{35F7D868-342B-4B9D-A9E6-8F7060C4DC99}">
      <dgm:prSet phldrT="[Text]" custT="1"/>
      <dgm:spPr/>
      <dgm:t>
        <a:bodyPr/>
        <a:lstStyle/>
        <a:p>
          <a:r>
            <a:rPr lang="fr-CA" sz="2400" noProof="0" dirty="0" smtClean="0"/>
            <a:t>Programme de MDC  </a:t>
          </a:r>
          <a:r>
            <a:rPr lang="fr-CA" sz="1800" dirty="0" smtClean="0"/>
            <a:t>(2015; toutes les spécialités)</a:t>
          </a:r>
          <a:endParaRPr lang="en-US" sz="1800" dirty="0"/>
        </a:p>
      </dgm:t>
    </dgm:pt>
    <dgm:pt modelId="{CAB62B0B-CE27-4756-96D8-A6E597EF2095}" type="parTrans" cxnId="{25408293-AAA8-41A0-A5CB-937C92FA3851}">
      <dgm:prSet/>
      <dgm:spPr/>
      <dgm:t>
        <a:bodyPr/>
        <a:lstStyle/>
        <a:p>
          <a:endParaRPr lang="en-US" sz="2800"/>
        </a:p>
      </dgm:t>
    </dgm:pt>
    <dgm:pt modelId="{8D0AB359-3640-430C-B47C-9AA9F6A01B46}" type="sibTrans" cxnId="{25408293-AAA8-41A0-A5CB-937C92FA3851}">
      <dgm:prSet custT="1"/>
      <dgm:spPr/>
      <dgm:t>
        <a:bodyPr/>
        <a:lstStyle/>
        <a:p>
          <a:endParaRPr lang="en-US" sz="2800"/>
        </a:p>
      </dgm:t>
    </dgm:pt>
    <dgm:pt modelId="{A1DC6421-DD38-4C55-AA01-2AAB8B2DED4C}">
      <dgm:prSet phldrT="[Text]" custT="1"/>
      <dgm:spPr/>
      <dgm:t>
        <a:bodyPr/>
        <a:lstStyle/>
        <a:p>
          <a:r>
            <a:rPr lang="fr-CA" sz="2400" noProof="0" dirty="0" smtClean="0"/>
            <a:t>Prochaines étapes/points à retenir</a:t>
          </a:r>
          <a:endParaRPr lang="fr-CA" sz="2400" noProof="0" dirty="0"/>
        </a:p>
      </dgm:t>
    </dgm:pt>
    <dgm:pt modelId="{FB52C598-9EA6-48FD-BFB0-C852A2B79798}" type="parTrans" cxnId="{16704E1C-BFFD-4B66-B8D5-844476B70608}">
      <dgm:prSet/>
      <dgm:spPr/>
      <dgm:t>
        <a:bodyPr/>
        <a:lstStyle/>
        <a:p>
          <a:endParaRPr lang="en-US" sz="2800"/>
        </a:p>
      </dgm:t>
    </dgm:pt>
    <dgm:pt modelId="{EB480D61-D1F1-4FF3-BE48-0DF3AEEDBD89}" type="sibTrans" cxnId="{16704E1C-BFFD-4B66-B8D5-844476B70608}">
      <dgm:prSet custT="1"/>
      <dgm:spPr/>
      <dgm:t>
        <a:bodyPr/>
        <a:lstStyle/>
        <a:p>
          <a:endParaRPr lang="en-US" sz="2800"/>
        </a:p>
      </dgm:t>
    </dgm:pt>
    <dgm:pt modelId="{FD4E26A6-D00F-4A22-8D43-7A0FC701BAD1}">
      <dgm:prSet phldrT="[Text]" custT="1"/>
      <dgm:spPr/>
      <dgm:t>
        <a:bodyPr/>
        <a:lstStyle/>
        <a:p>
          <a:r>
            <a:rPr lang="fr-CA" sz="2400" noProof="0" dirty="0" smtClean="0"/>
            <a:t>Programme de MDC  </a:t>
          </a:r>
          <a:r>
            <a:rPr lang="fr-CA" sz="1800" dirty="0" smtClean="0">
              <a:solidFill>
                <a:schemeClr val="bg1"/>
              </a:solidFill>
            </a:rPr>
            <a:t>(2015; certaines spécialités</a:t>
          </a:r>
          <a:r>
            <a:rPr lang="fr-CA" sz="1800" dirty="0" smtClean="0"/>
            <a:t>)</a:t>
          </a:r>
          <a:endParaRPr lang="fr-CA" sz="1800" dirty="0"/>
        </a:p>
      </dgm:t>
    </dgm:pt>
    <dgm:pt modelId="{1B63DE1A-B238-49D4-A7F8-1AA6240CEB3E}" type="parTrans" cxnId="{6A918772-B020-46BB-93D7-50DDCB434796}">
      <dgm:prSet/>
      <dgm:spPr/>
      <dgm:t>
        <a:bodyPr/>
        <a:lstStyle/>
        <a:p>
          <a:endParaRPr lang="en-US"/>
        </a:p>
      </dgm:t>
    </dgm:pt>
    <dgm:pt modelId="{E38F6847-0C3F-4CF1-A65E-215B4BCF208C}" type="sibTrans" cxnId="{6A918772-B020-46BB-93D7-50DDCB434796}">
      <dgm:prSet/>
      <dgm:spPr/>
      <dgm:t>
        <a:bodyPr/>
        <a:lstStyle/>
        <a:p>
          <a:endParaRPr lang="en-US"/>
        </a:p>
      </dgm:t>
    </dgm:pt>
    <dgm:pt modelId="{B8A1FEDA-61FA-45A4-9B42-8D442145F742}">
      <dgm:prSet phldrT="[Text]" custT="1"/>
      <dgm:spPr/>
      <dgm:t>
        <a:bodyPr/>
        <a:lstStyle/>
        <a:p>
          <a:endParaRPr lang="en-US"/>
        </a:p>
      </dgm:t>
    </dgm:pt>
    <dgm:pt modelId="{34CEED54-BEBE-47E4-B27C-4B8A57DA6F5E}" type="parTrans" cxnId="{DF6EC06B-B6C8-401F-B37C-40D8311BC5DE}">
      <dgm:prSet/>
      <dgm:spPr/>
      <dgm:t>
        <a:bodyPr/>
        <a:lstStyle/>
        <a:p>
          <a:endParaRPr lang="en-US"/>
        </a:p>
      </dgm:t>
    </dgm:pt>
    <dgm:pt modelId="{9B8AF795-397A-49D3-8C94-474E9BD17407}" type="sibTrans" cxnId="{DF6EC06B-B6C8-401F-B37C-40D8311BC5DE}">
      <dgm:prSet/>
      <dgm:spPr/>
      <dgm:t>
        <a:bodyPr/>
        <a:lstStyle/>
        <a:p>
          <a:endParaRPr lang="en-US"/>
        </a:p>
      </dgm:t>
    </dgm:pt>
    <dgm:pt modelId="{D6D00594-639F-4C35-BE1C-9D0FA4BFED98}" type="pres">
      <dgm:prSet presAssocID="{4EBAA71B-0D1A-41C4-935E-5437A5A607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A82D6-E3BD-405E-8ECF-2C22228E8798}" type="pres">
      <dgm:prSet presAssocID="{4EBAA71B-0D1A-41C4-935E-5437A5A60747}" presName="dummyMaxCanvas" presStyleCnt="0">
        <dgm:presLayoutVars/>
      </dgm:prSet>
      <dgm:spPr/>
    </dgm:pt>
    <dgm:pt modelId="{9A9CF095-BCC3-402A-A70F-91E693EDD146}" type="pres">
      <dgm:prSet presAssocID="{4EBAA71B-0D1A-41C4-935E-5437A5A60747}" presName="FiveNodes_1" presStyleLbl="node1" presStyleIdx="0" presStyleCnt="5" custScaleX="100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01837-0D2A-4719-A3DE-4D57FBDF0B64}" type="pres">
      <dgm:prSet presAssocID="{4EBAA71B-0D1A-41C4-935E-5437A5A6074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F708C-DF1B-424F-9591-5BB106490511}" type="pres">
      <dgm:prSet presAssocID="{4EBAA71B-0D1A-41C4-935E-5437A5A6074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A5C27-6DFD-413D-B593-5D7B75866B5B}" type="pres">
      <dgm:prSet presAssocID="{4EBAA71B-0D1A-41C4-935E-5437A5A6074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871F-EEFA-4D52-A910-83E40A2C3E84}" type="pres">
      <dgm:prSet presAssocID="{4EBAA71B-0D1A-41C4-935E-5437A5A60747}" presName="FiveNodes_5" presStyleLbl="node1" presStyleIdx="4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A1559-58DE-4B66-A728-186A28BEB631}" type="pres">
      <dgm:prSet presAssocID="{4EBAA71B-0D1A-41C4-935E-5437A5A6074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C437-1A83-4E36-8E42-9F8F0E67E2B7}" type="pres">
      <dgm:prSet presAssocID="{4EBAA71B-0D1A-41C4-935E-5437A5A6074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6E4BE-67C5-4487-B0BE-FB2889B021F6}" type="pres">
      <dgm:prSet presAssocID="{4EBAA71B-0D1A-41C4-935E-5437A5A6074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F697D-9431-48A9-80DB-1FD039612D53}" type="pres">
      <dgm:prSet presAssocID="{4EBAA71B-0D1A-41C4-935E-5437A5A6074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F1FEF-87C8-4B53-8B80-E00A9A815A43}" type="pres">
      <dgm:prSet presAssocID="{4EBAA71B-0D1A-41C4-935E-5437A5A6074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04E2B-516C-4E46-9592-0D6087C6814D}" type="pres">
      <dgm:prSet presAssocID="{4EBAA71B-0D1A-41C4-935E-5437A5A6074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FAFC3-34B8-4203-9CBE-145244073E34}" type="pres">
      <dgm:prSet presAssocID="{4EBAA71B-0D1A-41C4-935E-5437A5A6074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7E34-D3A5-45D3-8D93-22E123B0E723}" type="pres">
      <dgm:prSet presAssocID="{4EBAA71B-0D1A-41C4-935E-5437A5A6074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AA8CF-3FE6-4CA4-A5AD-30C4BA0C69F9}" type="pres">
      <dgm:prSet presAssocID="{4EBAA71B-0D1A-41C4-935E-5437A5A6074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C8B93-C6F6-46B5-9C34-3C8E8026B8CF}" type="presOf" srcId="{8D0AB359-3640-430C-B47C-9AA9F6A01B46}" destId="{7B06E4BE-67C5-4487-B0BE-FB2889B021F6}" srcOrd="0" destOrd="0" presId="urn:microsoft.com/office/officeart/2005/8/layout/vProcess5"/>
    <dgm:cxn modelId="{A7BE5697-3A9A-41CE-98CA-7ACAD1C50F0C}" type="presOf" srcId="{35F7D868-342B-4B9D-A9E6-8F7060C4DC99}" destId="{0C6FAFC3-34B8-4203-9CBE-145244073E34}" srcOrd="1" destOrd="0" presId="urn:microsoft.com/office/officeart/2005/8/layout/vProcess5"/>
    <dgm:cxn modelId="{32767D37-6965-4FB5-9064-4BD146A3A412}" type="presOf" srcId="{FD4E26A6-D00F-4A22-8D43-7A0FC701BAD1}" destId="{5CDA5C27-6DFD-413D-B593-5D7B75866B5B}" srcOrd="0" destOrd="0" presId="urn:microsoft.com/office/officeart/2005/8/layout/vProcess5"/>
    <dgm:cxn modelId="{6A918772-B020-46BB-93D7-50DDCB434796}" srcId="{4EBAA71B-0D1A-41C4-935E-5437A5A60747}" destId="{FD4E26A6-D00F-4A22-8D43-7A0FC701BAD1}" srcOrd="3" destOrd="0" parTransId="{1B63DE1A-B238-49D4-A7F8-1AA6240CEB3E}" sibTransId="{E38F6847-0C3F-4CF1-A65E-215B4BCF208C}"/>
    <dgm:cxn modelId="{5FC56E72-6BC4-43C0-8393-5DAFA4351994}" type="presOf" srcId="{35F7D868-342B-4B9D-A9E6-8F7060C4DC99}" destId="{C4BF708C-DF1B-424F-9591-5BB106490511}" srcOrd="0" destOrd="0" presId="urn:microsoft.com/office/officeart/2005/8/layout/vProcess5"/>
    <dgm:cxn modelId="{68228BFC-C30D-4129-8B21-BD787D26CDBF}" type="presOf" srcId="{A1DC6421-DD38-4C55-AA01-2AAB8B2DED4C}" destId="{2B5AA8CF-3FE6-4CA4-A5AD-30C4BA0C69F9}" srcOrd="1" destOrd="0" presId="urn:microsoft.com/office/officeart/2005/8/layout/vProcess5"/>
    <dgm:cxn modelId="{565CE7E8-9B8B-4566-9B57-8A4ABF8F9B0F}" type="presOf" srcId="{A1DC6421-DD38-4C55-AA01-2AAB8B2DED4C}" destId="{FC8C871F-EEFA-4D52-A910-83E40A2C3E84}" srcOrd="0" destOrd="0" presId="urn:microsoft.com/office/officeart/2005/8/layout/vProcess5"/>
    <dgm:cxn modelId="{47EB52EA-30EA-4789-8D4C-52A353221AAB}" type="presOf" srcId="{B9407BDB-60C6-4D78-8CCC-648A200FAEF9}" destId="{4FCA1559-58DE-4B66-A728-186A28BEB631}" srcOrd="0" destOrd="0" presId="urn:microsoft.com/office/officeart/2005/8/layout/vProcess5"/>
    <dgm:cxn modelId="{DF6EC06B-B6C8-401F-B37C-40D8311BC5DE}" srcId="{4EBAA71B-0D1A-41C4-935E-5437A5A60747}" destId="{B8A1FEDA-61FA-45A4-9B42-8D442145F742}" srcOrd="5" destOrd="0" parTransId="{34CEED54-BEBE-47E4-B27C-4B8A57DA6F5E}" sibTransId="{9B8AF795-397A-49D3-8C94-474E9BD17407}"/>
    <dgm:cxn modelId="{16704E1C-BFFD-4B66-B8D5-844476B70608}" srcId="{4EBAA71B-0D1A-41C4-935E-5437A5A60747}" destId="{A1DC6421-DD38-4C55-AA01-2AAB8B2DED4C}" srcOrd="4" destOrd="0" parTransId="{FB52C598-9EA6-48FD-BFB0-C852A2B79798}" sibTransId="{EB480D61-D1F1-4FF3-BE48-0DF3AEEDBD89}"/>
    <dgm:cxn modelId="{F5BC64DC-1D59-41AF-94BB-E0CCD2B010CE}" type="presOf" srcId="{D50151DD-493F-423D-8F88-11989E4976BA}" destId="{B666C437-1A83-4E36-8E42-9F8F0E67E2B7}" srcOrd="0" destOrd="0" presId="urn:microsoft.com/office/officeart/2005/8/layout/vProcess5"/>
    <dgm:cxn modelId="{25408293-AAA8-41A0-A5CB-937C92FA3851}" srcId="{4EBAA71B-0D1A-41C4-935E-5437A5A60747}" destId="{35F7D868-342B-4B9D-A9E6-8F7060C4DC99}" srcOrd="2" destOrd="0" parTransId="{CAB62B0B-CE27-4756-96D8-A6E597EF2095}" sibTransId="{8D0AB359-3640-430C-B47C-9AA9F6A01B46}"/>
    <dgm:cxn modelId="{A6FA0693-04F7-414F-B7CF-1D1737DE7E2B}" type="presOf" srcId="{FD4E26A6-D00F-4A22-8D43-7A0FC701BAD1}" destId="{D3087E34-D3A5-45D3-8D93-22E123B0E723}" srcOrd="1" destOrd="0" presId="urn:microsoft.com/office/officeart/2005/8/layout/vProcess5"/>
    <dgm:cxn modelId="{BFCFF48C-3E0F-49AD-AE18-4AE6E45A3AE3}" type="presOf" srcId="{4EBAA71B-0D1A-41C4-935E-5437A5A60747}" destId="{D6D00594-639F-4C35-BE1C-9D0FA4BFED98}" srcOrd="0" destOrd="0" presId="urn:microsoft.com/office/officeart/2005/8/layout/vProcess5"/>
    <dgm:cxn modelId="{5FACBD34-33AB-4859-932B-7F6D36299627}" srcId="{4EBAA71B-0D1A-41C4-935E-5437A5A60747}" destId="{D6DAD75D-4E35-4065-892C-A85E15E62ADF}" srcOrd="0" destOrd="0" parTransId="{165431ED-81B4-4DF6-9ED8-63B41596386E}" sibTransId="{B9407BDB-60C6-4D78-8CCC-648A200FAEF9}"/>
    <dgm:cxn modelId="{547FC4CC-7B44-4138-A94E-134F301CAFAA}" type="presOf" srcId="{70F86C38-A4F3-47F0-8470-98F2BA5326F3}" destId="{9EE01837-0D2A-4719-A3DE-4D57FBDF0B64}" srcOrd="0" destOrd="0" presId="urn:microsoft.com/office/officeart/2005/8/layout/vProcess5"/>
    <dgm:cxn modelId="{111E79CF-F710-4EC4-B375-653A011D1146}" type="presOf" srcId="{D6DAD75D-4E35-4065-892C-A85E15E62ADF}" destId="{C0CF1FEF-87C8-4B53-8B80-E00A9A815A43}" srcOrd="1" destOrd="0" presId="urn:microsoft.com/office/officeart/2005/8/layout/vProcess5"/>
    <dgm:cxn modelId="{29D8357A-D2D6-452E-A32C-AA47E5EB6BE7}" type="presOf" srcId="{70F86C38-A4F3-47F0-8470-98F2BA5326F3}" destId="{35304E2B-516C-4E46-9592-0D6087C6814D}" srcOrd="1" destOrd="0" presId="urn:microsoft.com/office/officeart/2005/8/layout/vProcess5"/>
    <dgm:cxn modelId="{8D2DEDFF-639A-422A-B8F4-128CE0B9F8C0}" srcId="{4EBAA71B-0D1A-41C4-935E-5437A5A60747}" destId="{70F86C38-A4F3-47F0-8470-98F2BA5326F3}" srcOrd="1" destOrd="0" parTransId="{1DD6AA47-D0AE-4BF6-AF1D-D165740FC3A6}" sibTransId="{D50151DD-493F-423D-8F88-11989E4976BA}"/>
    <dgm:cxn modelId="{D071A271-C1EC-4421-8472-A86136A77E9F}" type="presOf" srcId="{D6DAD75D-4E35-4065-892C-A85E15E62ADF}" destId="{9A9CF095-BCC3-402A-A70F-91E693EDD146}" srcOrd="0" destOrd="0" presId="urn:microsoft.com/office/officeart/2005/8/layout/vProcess5"/>
    <dgm:cxn modelId="{99A21131-B351-44DC-AC69-0EE913D8E680}" type="presOf" srcId="{E38F6847-0C3F-4CF1-A65E-215B4BCF208C}" destId="{EC3F697D-9431-48A9-80DB-1FD039612D53}" srcOrd="0" destOrd="0" presId="urn:microsoft.com/office/officeart/2005/8/layout/vProcess5"/>
    <dgm:cxn modelId="{0CC6DFE4-2390-46C5-BF67-0E1EBE6536B5}" type="presParOf" srcId="{D6D00594-639F-4C35-BE1C-9D0FA4BFED98}" destId="{63AA82D6-E3BD-405E-8ECF-2C22228E8798}" srcOrd="0" destOrd="0" presId="urn:microsoft.com/office/officeart/2005/8/layout/vProcess5"/>
    <dgm:cxn modelId="{3BECD148-E810-407C-86FC-1F230381F9FA}" type="presParOf" srcId="{D6D00594-639F-4C35-BE1C-9D0FA4BFED98}" destId="{9A9CF095-BCC3-402A-A70F-91E693EDD146}" srcOrd="1" destOrd="0" presId="urn:microsoft.com/office/officeart/2005/8/layout/vProcess5"/>
    <dgm:cxn modelId="{C230F151-678B-4A23-859F-1D6D1DDB9256}" type="presParOf" srcId="{D6D00594-639F-4C35-BE1C-9D0FA4BFED98}" destId="{9EE01837-0D2A-4719-A3DE-4D57FBDF0B64}" srcOrd="2" destOrd="0" presId="urn:microsoft.com/office/officeart/2005/8/layout/vProcess5"/>
    <dgm:cxn modelId="{53C1774E-F0FA-4CE2-AA2F-F826855C9FC5}" type="presParOf" srcId="{D6D00594-639F-4C35-BE1C-9D0FA4BFED98}" destId="{C4BF708C-DF1B-424F-9591-5BB106490511}" srcOrd="3" destOrd="0" presId="urn:microsoft.com/office/officeart/2005/8/layout/vProcess5"/>
    <dgm:cxn modelId="{DA2A1D2D-3C54-473F-844E-64B688C7CA59}" type="presParOf" srcId="{D6D00594-639F-4C35-BE1C-9D0FA4BFED98}" destId="{5CDA5C27-6DFD-413D-B593-5D7B75866B5B}" srcOrd="4" destOrd="0" presId="urn:microsoft.com/office/officeart/2005/8/layout/vProcess5"/>
    <dgm:cxn modelId="{E0ED6FB9-615D-4B3D-AB21-FE395DBC034E}" type="presParOf" srcId="{D6D00594-639F-4C35-BE1C-9D0FA4BFED98}" destId="{FC8C871F-EEFA-4D52-A910-83E40A2C3E84}" srcOrd="5" destOrd="0" presId="urn:microsoft.com/office/officeart/2005/8/layout/vProcess5"/>
    <dgm:cxn modelId="{CEA2792F-2F05-4065-BFB0-636245D5EB20}" type="presParOf" srcId="{D6D00594-639F-4C35-BE1C-9D0FA4BFED98}" destId="{4FCA1559-58DE-4B66-A728-186A28BEB631}" srcOrd="6" destOrd="0" presId="urn:microsoft.com/office/officeart/2005/8/layout/vProcess5"/>
    <dgm:cxn modelId="{334FE6F7-452E-4B0B-A32C-D921659CE59F}" type="presParOf" srcId="{D6D00594-639F-4C35-BE1C-9D0FA4BFED98}" destId="{B666C437-1A83-4E36-8E42-9F8F0E67E2B7}" srcOrd="7" destOrd="0" presId="urn:microsoft.com/office/officeart/2005/8/layout/vProcess5"/>
    <dgm:cxn modelId="{1395AA04-827C-4F41-9372-DD8483563492}" type="presParOf" srcId="{D6D00594-639F-4C35-BE1C-9D0FA4BFED98}" destId="{7B06E4BE-67C5-4487-B0BE-FB2889B021F6}" srcOrd="8" destOrd="0" presId="urn:microsoft.com/office/officeart/2005/8/layout/vProcess5"/>
    <dgm:cxn modelId="{8C0726C2-8083-44DB-902C-25D2FA318DF2}" type="presParOf" srcId="{D6D00594-639F-4C35-BE1C-9D0FA4BFED98}" destId="{EC3F697D-9431-48A9-80DB-1FD039612D53}" srcOrd="9" destOrd="0" presId="urn:microsoft.com/office/officeart/2005/8/layout/vProcess5"/>
    <dgm:cxn modelId="{2DDCD124-DCB1-4581-919E-B4FAB91902AF}" type="presParOf" srcId="{D6D00594-639F-4C35-BE1C-9D0FA4BFED98}" destId="{C0CF1FEF-87C8-4B53-8B80-E00A9A815A43}" srcOrd="10" destOrd="0" presId="urn:microsoft.com/office/officeart/2005/8/layout/vProcess5"/>
    <dgm:cxn modelId="{AD5A909A-4255-445E-BEE4-AE5062A1D372}" type="presParOf" srcId="{D6D00594-639F-4C35-BE1C-9D0FA4BFED98}" destId="{35304E2B-516C-4E46-9592-0D6087C6814D}" srcOrd="11" destOrd="0" presId="urn:microsoft.com/office/officeart/2005/8/layout/vProcess5"/>
    <dgm:cxn modelId="{CAC1F1C2-97D5-4537-90F8-E7AFD67CB61F}" type="presParOf" srcId="{D6D00594-639F-4C35-BE1C-9D0FA4BFED98}" destId="{0C6FAFC3-34B8-4203-9CBE-145244073E34}" srcOrd="12" destOrd="0" presId="urn:microsoft.com/office/officeart/2005/8/layout/vProcess5"/>
    <dgm:cxn modelId="{CF075AD4-54E0-4B36-97DD-044DF4162FF0}" type="presParOf" srcId="{D6D00594-639F-4C35-BE1C-9D0FA4BFED98}" destId="{D3087E34-D3A5-45D3-8D93-22E123B0E723}" srcOrd="13" destOrd="0" presId="urn:microsoft.com/office/officeart/2005/8/layout/vProcess5"/>
    <dgm:cxn modelId="{1E5BD027-C658-4B86-AF04-39DBD47B2EE9}" type="presParOf" srcId="{D6D00594-639F-4C35-BE1C-9D0FA4BFED98}" destId="{2B5AA8CF-3FE6-4CA4-A5AD-30C4BA0C69F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F095-BCC3-402A-A70F-91E693EDD146}">
      <dsp:nvSpPr>
        <dsp:cNvPr id="0" name=""/>
        <dsp:cNvSpPr/>
      </dsp:nvSpPr>
      <dsp:spPr>
        <a:xfrm>
          <a:off x="-10800" y="0"/>
          <a:ext cx="4478896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noProof="0" dirty="0" smtClean="0"/>
            <a:t>Programme de MDC du Collège royal ‒ Aperçu</a:t>
          </a:r>
          <a:endParaRPr lang="fr-CA" sz="2400" kern="1200" noProof="0" dirty="0"/>
        </a:p>
      </dsp:txBody>
      <dsp:txXfrm>
        <a:off x="18667" y="29467"/>
        <a:ext cx="3264419" cy="947129"/>
      </dsp:txXfrm>
    </dsp:sp>
    <dsp:sp modelId="{9EE01837-0D2A-4719-A3DE-4D57FBDF0B64}">
      <dsp:nvSpPr>
        <dsp:cNvPr id="0" name=""/>
        <dsp:cNvSpPr/>
      </dsp:nvSpPr>
      <dsp:spPr>
        <a:xfrm>
          <a:off x="342037" y="1145794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CA" sz="2400" kern="1200" noProof="0" dirty="0" smtClean="0"/>
            <a:t>Programme de MDC </a:t>
          </a:r>
          <a:r>
            <a:rPr lang="fr-CA" sz="1800" kern="1200" dirty="0" smtClean="0"/>
            <a:t>(2011</a:t>
          </a:r>
          <a:r>
            <a:rPr lang="fr-CA" sz="1800" kern="1200" dirty="0" smtClean="0">
              <a:solidFill>
                <a:schemeClr val="bg1"/>
              </a:solidFill>
            </a:rPr>
            <a:t>–</a:t>
          </a:r>
          <a:r>
            <a:rPr lang="fr-CA" sz="1800" kern="1200" dirty="0" smtClean="0"/>
            <a:t>2015; toutes les spécialités)</a:t>
          </a:r>
          <a:endParaRPr lang="fr-CA" sz="1800" kern="1200" dirty="0"/>
        </a:p>
      </dsp:txBody>
      <dsp:txXfrm>
        <a:off x="371504" y="1175261"/>
        <a:ext cx="3391580" cy="947129"/>
      </dsp:txXfrm>
    </dsp:sp>
    <dsp:sp modelId="{C4BF708C-DF1B-424F-9591-5BB106490511}">
      <dsp:nvSpPr>
        <dsp:cNvPr id="0" name=""/>
        <dsp:cNvSpPr/>
      </dsp:nvSpPr>
      <dsp:spPr>
        <a:xfrm>
          <a:off x="673274" y="2291588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noProof="0" dirty="0" smtClean="0"/>
            <a:t>Programme de MDC  </a:t>
          </a:r>
          <a:r>
            <a:rPr lang="fr-CA" sz="1800" kern="1200" dirty="0" smtClean="0"/>
            <a:t>(2015; toutes les spécialités)</a:t>
          </a:r>
          <a:endParaRPr lang="en-US" sz="1800" kern="1200" dirty="0"/>
        </a:p>
      </dsp:txBody>
      <dsp:txXfrm>
        <a:off x="702741" y="2321055"/>
        <a:ext cx="3391580" cy="947129"/>
      </dsp:txXfrm>
    </dsp:sp>
    <dsp:sp modelId="{5CDA5C27-6DFD-413D-B593-5D7B75866B5B}">
      <dsp:nvSpPr>
        <dsp:cNvPr id="0" name=""/>
        <dsp:cNvSpPr/>
      </dsp:nvSpPr>
      <dsp:spPr>
        <a:xfrm>
          <a:off x="1004511" y="3437382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noProof="0" dirty="0" smtClean="0"/>
            <a:t>Programme de MDC  </a:t>
          </a:r>
          <a:r>
            <a:rPr lang="fr-CA" sz="1800" kern="1200" dirty="0" smtClean="0">
              <a:solidFill>
                <a:schemeClr val="bg1"/>
              </a:solidFill>
            </a:rPr>
            <a:t>(2015; certaines spécialités</a:t>
          </a:r>
          <a:r>
            <a:rPr lang="fr-CA" sz="1800" kern="1200" dirty="0" smtClean="0"/>
            <a:t>)</a:t>
          </a:r>
          <a:endParaRPr lang="fr-CA" sz="1800" kern="1200" dirty="0"/>
        </a:p>
      </dsp:txBody>
      <dsp:txXfrm>
        <a:off x="1033978" y="3466849"/>
        <a:ext cx="3391580" cy="947129"/>
      </dsp:txXfrm>
    </dsp:sp>
    <dsp:sp modelId="{FC8C871F-EEFA-4D52-A910-83E40A2C3E84}">
      <dsp:nvSpPr>
        <dsp:cNvPr id="0" name=""/>
        <dsp:cNvSpPr/>
      </dsp:nvSpPr>
      <dsp:spPr>
        <a:xfrm>
          <a:off x="1335748" y="4583176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noProof="0" dirty="0" smtClean="0"/>
            <a:t>Prochaines étapes/points à retenir</a:t>
          </a:r>
          <a:endParaRPr lang="fr-CA" sz="2400" kern="1200" noProof="0" dirty="0"/>
        </a:p>
      </dsp:txBody>
      <dsp:txXfrm>
        <a:off x="1365215" y="4612643"/>
        <a:ext cx="3391580" cy="947129"/>
      </dsp:txXfrm>
    </dsp:sp>
    <dsp:sp modelId="{4FCA1559-58DE-4B66-A728-186A28BEB631}">
      <dsp:nvSpPr>
        <dsp:cNvPr id="0" name=""/>
        <dsp:cNvSpPr/>
      </dsp:nvSpPr>
      <dsp:spPr>
        <a:xfrm>
          <a:off x="3792552" y="734985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939689" y="734985"/>
        <a:ext cx="359667" cy="492091"/>
      </dsp:txXfrm>
    </dsp:sp>
    <dsp:sp modelId="{B666C437-1A83-4E36-8E42-9F8F0E67E2B7}">
      <dsp:nvSpPr>
        <dsp:cNvPr id="0" name=""/>
        <dsp:cNvSpPr/>
      </dsp:nvSpPr>
      <dsp:spPr>
        <a:xfrm>
          <a:off x="4123789" y="1880779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270926" y="1880779"/>
        <a:ext cx="359667" cy="492091"/>
      </dsp:txXfrm>
    </dsp:sp>
    <dsp:sp modelId="{7B06E4BE-67C5-4487-B0BE-FB2889B021F6}">
      <dsp:nvSpPr>
        <dsp:cNvPr id="0" name=""/>
        <dsp:cNvSpPr/>
      </dsp:nvSpPr>
      <dsp:spPr>
        <a:xfrm>
          <a:off x="4455026" y="3009805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602163" y="3009805"/>
        <a:ext cx="359667" cy="492091"/>
      </dsp:txXfrm>
    </dsp:sp>
    <dsp:sp modelId="{EC3F697D-9431-48A9-80DB-1FD039612D53}">
      <dsp:nvSpPr>
        <dsp:cNvPr id="0" name=""/>
        <dsp:cNvSpPr/>
      </dsp:nvSpPr>
      <dsp:spPr>
        <a:xfrm>
          <a:off x="4786263" y="4166778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933400" y="4166778"/>
        <a:ext cx="359667" cy="492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7E7C-3780-4936-987A-EC460FA09735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6DBE-9B75-4371-B0DF-38159456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F6C1-E04B-4B95-B7FC-CF5F41C631B2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DC6A-7FB8-408E-8EA0-897A59FF3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0DC6A-7FB8-408E-8EA0-897A59FF34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auto">
          <a:xfrm>
            <a:off x="0" y="0"/>
            <a:ext cx="9156700" cy="6883400"/>
          </a:xfrm>
          <a:prstGeom prst="rect">
            <a:avLst/>
          </a:prstGeom>
          <a:gradFill rotWithShape="0">
            <a:gsLst>
              <a:gs pos="0">
                <a:srgbClr val="1F2C3C"/>
              </a:gs>
              <a:gs pos="22797">
                <a:srgbClr val="1F2C3C"/>
              </a:gs>
              <a:gs pos="33841">
                <a:srgbClr val="2D4354"/>
              </a:gs>
              <a:gs pos="53885">
                <a:srgbClr val="3C5B6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14300"/>
            <a:ext cx="36830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42888"/>
            <a:ext cx="5676900" cy="221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88" y="1692275"/>
            <a:ext cx="88265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2159000"/>
            <a:ext cx="8826500" cy="46863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051300"/>
            <a:ext cx="2400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 userDrawn="1"/>
        </p:nvSpPr>
        <p:spPr bwMode="auto">
          <a:xfrm>
            <a:off x="5791200" y="5334000"/>
            <a:ext cx="2819400" cy="1295400"/>
          </a:xfrm>
          <a:prstGeom prst="round2DiagRect">
            <a:avLst/>
          </a:prstGeom>
          <a:solidFill>
            <a:srgbClr val="28344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9" name="Picture 21" descr="Logo_RC-MOC_BIL_EG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77850"/>
            <a:ext cx="495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auto">
          <a:xfrm>
            <a:off x="0" y="0"/>
            <a:ext cx="9156700" cy="6883400"/>
          </a:xfrm>
          <a:prstGeom prst="rect">
            <a:avLst/>
          </a:prstGeom>
          <a:gradFill rotWithShape="0">
            <a:gsLst>
              <a:gs pos="0">
                <a:srgbClr val="1F2C3C"/>
              </a:gs>
              <a:gs pos="22797">
                <a:srgbClr val="1F2C3C"/>
              </a:gs>
              <a:gs pos="33841">
                <a:srgbClr val="2D4354"/>
              </a:gs>
              <a:gs pos="53885">
                <a:srgbClr val="3C5B6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93675"/>
            <a:ext cx="88265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/>
          </p:cNvSpPr>
          <p:nvPr userDrawn="1"/>
        </p:nvSpPr>
        <p:spPr bwMode="auto">
          <a:xfrm>
            <a:off x="0" y="838200"/>
            <a:ext cx="8826500" cy="838200"/>
          </a:xfrm>
          <a:prstGeom prst="rect">
            <a:avLst/>
          </a:prstGeom>
          <a:solidFill>
            <a:srgbClr val="817150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E2142D3-D461-4AC2-8B49-DA861CAADC29}" type="slidenum">
              <a:rPr lang="en-US" sz="1200">
                <a:solidFill>
                  <a:srgbClr val="878787"/>
                </a:solidFill>
                <a:latin typeface="Calibri" pitchFamily="-108" charset="0"/>
                <a:cs typeface="Calibri" pitchFamily="-108" charset="0"/>
                <a:sym typeface="Calibri" pitchFamily="-108" charset="0"/>
              </a:rPr>
              <a:pPr algn="r"/>
              <a:t>‹#›</a:t>
            </a:fld>
            <a:endParaRPr lang="en-US" sz="1200" dirty="0">
              <a:solidFill>
                <a:srgbClr val="878787"/>
              </a:solidFill>
              <a:latin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0" y="1181100"/>
            <a:ext cx="8826500" cy="5664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"/>
            <a:ext cx="368300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95800"/>
            <a:ext cx="2020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Logo_RC-MOC_BIL_EG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8788"/>
            <a:ext cx="32004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9156700" cy="6883400"/>
          </a:xfrm>
          <a:prstGeom prst="rect">
            <a:avLst/>
          </a:prstGeom>
          <a:gradFill rotWithShape="0">
            <a:gsLst>
              <a:gs pos="0">
                <a:srgbClr val="1F2C3C"/>
              </a:gs>
              <a:gs pos="22797">
                <a:srgbClr val="1F2C3C"/>
              </a:gs>
              <a:gs pos="33841">
                <a:srgbClr val="2D4354"/>
              </a:gs>
              <a:gs pos="53885">
                <a:srgbClr val="3C5B6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14300"/>
            <a:ext cx="36830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8"/>
            <a:ext cx="5676900" cy="221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8" y="1692275"/>
            <a:ext cx="88265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0" y="2159000"/>
            <a:ext cx="8826500" cy="46863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pic>
        <p:nvPicPr>
          <p:cNvPr id="1031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051300"/>
            <a:ext cx="2400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 Diagonal Corner Rectangle 12"/>
          <p:cNvSpPr/>
          <p:nvPr/>
        </p:nvSpPr>
        <p:spPr bwMode="auto">
          <a:xfrm>
            <a:off x="5791200" y="5334000"/>
            <a:ext cx="2819400" cy="1295400"/>
          </a:xfrm>
          <a:prstGeom prst="round2DiagRect">
            <a:avLst/>
          </a:prstGeom>
          <a:solidFill>
            <a:srgbClr val="28344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1033" name="Picture 17" descr="Logo_RC-MOC_BIL_E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77850"/>
            <a:ext cx="495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chart" Target="../charts/chart3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chart" Target="../charts/chart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chart" Target="../charts/chart6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chart" Target="../charts/chart10.xml"/><Relationship Id="rId5" Type="http://schemas.openxmlformats.org/officeDocument/2006/relationships/tags" Target="../tags/tag71.xml"/><Relationship Id="rId10" Type="http://schemas.openxmlformats.org/officeDocument/2006/relationships/chart" Target="../charts/chart9.xml"/><Relationship Id="rId4" Type="http://schemas.openxmlformats.org/officeDocument/2006/relationships/tags" Target="../tags/tag70.xml"/><Relationship Id="rId9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chart" Target="../charts/chart11.xml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chart" Target="../charts/chart1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chart" Target="../charts/chart14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chart" Target="../charts/chart1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hyperlink" Target="mailto:cpd@royalcollege.ca" TargetMode="Externa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hyperlink" Target="mailto:jgordon@collegeroyal.ca" TargetMode="Externa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11.xml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54838" y="2613784"/>
            <a:ext cx="69127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>
              <a:lnSpc>
                <a:spcPct val="120000"/>
              </a:lnSpc>
            </a:pPr>
            <a:r>
              <a:rPr lang="fr-CA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Processus d’apprentissage des médecins sous l’angle d’un 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portfolio électronique</a:t>
            </a:r>
          </a:p>
          <a:p>
            <a:pPr algn="ctr">
              <a:lnSpc>
                <a:spcPct val="120000"/>
              </a:lnSpc>
            </a:pPr>
            <a:endParaRPr lang="fr-CA" sz="105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CA" sz="2000" b="1" dirty="0" smtClean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Jennifer Gordon, </a:t>
            </a:r>
            <a:r>
              <a:rPr lang="fr-CA" sz="2000" b="1" dirty="0" err="1" smtClean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</a:t>
            </a:r>
            <a:r>
              <a:rPr lang="fr-CA" sz="2000" b="1" dirty="0" smtClean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CAE</a:t>
            </a:r>
          </a:p>
          <a:p>
            <a:pPr algn="ctr">
              <a:lnSpc>
                <a:spcPct val="120000"/>
              </a:lnSpc>
            </a:pPr>
            <a:r>
              <a:rPr lang="fr-CA" sz="2000" b="1" dirty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Bureau de l'éducation spécialisée, </a:t>
            </a:r>
            <a:r>
              <a:rPr lang="fr-CA" sz="2000" b="1" dirty="0" smtClean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Collège royal</a:t>
            </a:r>
            <a:r>
              <a:rPr lang="fr-CA" sz="105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05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AMEE 2016</a:t>
            </a:r>
            <a:endParaRPr lang="fr-CA" sz="3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-108" charset="0"/>
            </a:endParaRPr>
          </a:p>
        </p:txBody>
      </p:sp>
      <p:sp>
        <p:nvSpPr>
          <p:cNvPr id="4099" name="Rectangle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888736" y="5507038"/>
            <a:ext cx="294888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fr-CA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Date : août 2016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fr-CA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de plus amples renseignements, veuillez en faire la demande à 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fr-CA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cpd@collegeroyal.ca</a:t>
            </a:r>
            <a:r>
              <a:rPr lang="fr-CA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fr-CA" sz="15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6475579"/>
              </p:ext>
            </p:extLst>
          </p:nvPr>
        </p:nvGraphicFramePr>
        <p:xfrm>
          <a:off x="-2" y="1214409"/>
          <a:ext cx="8748465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Crédits du programme de MDC</a:t>
            </a:r>
          </a:p>
          <a:p>
            <a:pPr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051720" y="3008743"/>
            <a:ext cx="6408711" cy="1077218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solidFill>
                  <a:schemeClr val="accent1"/>
                </a:solidFill>
              </a:rPr>
              <a:t>Le nombre de crédits déclarés est demeuré relativement stable de 2011 à 2015. Les participants au programme de MDC ont déclaré en moyenne chaque année </a:t>
            </a:r>
            <a:r>
              <a:rPr lang="fr-CA" sz="1600" b="1" dirty="0" smtClean="0">
                <a:solidFill>
                  <a:schemeClr val="accent1"/>
                </a:solidFill>
              </a:rPr>
              <a:t>7,4 millions</a:t>
            </a:r>
            <a:r>
              <a:rPr lang="fr-CA" sz="1600" dirty="0" smtClean="0">
                <a:solidFill>
                  <a:schemeClr val="accent1"/>
                </a:solidFill>
              </a:rPr>
              <a:t> de crédits dans le portfolio électronique MAINPORT</a:t>
            </a:r>
            <a:endParaRPr lang="fr-C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731452"/>
              </p:ext>
            </p:extLst>
          </p:nvPr>
        </p:nvGraphicFramePr>
        <p:xfrm>
          <a:off x="-2" y="1196752"/>
          <a:ext cx="8748465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lvl="0"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Crédits du programme de MDC</a:t>
            </a:r>
          </a:p>
          <a:p>
            <a:pPr lvl="0"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fr-CA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fr-CA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fr-CA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768871" y="2652544"/>
            <a:ext cx="1046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Conférence</a:t>
            </a:r>
            <a:endParaRPr lang="fr-CA" sz="1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802234" y="3054142"/>
            <a:ext cx="1046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PFP</a:t>
            </a:r>
            <a:endParaRPr lang="fr-CA" sz="1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802234" y="4050794"/>
            <a:ext cx="1046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Conférence </a:t>
            </a:r>
            <a:r>
              <a:rPr lang="fr-CA" sz="1000" dirty="0">
                <a:solidFill>
                  <a:schemeClr val="accent1"/>
                </a:solidFill>
              </a:rPr>
              <a:t>en milieu hospitalier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7815318" y="4564977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EP</a:t>
            </a:r>
            <a:endParaRPr lang="fr-CA" sz="1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7790615" y="473533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PAA</a:t>
            </a:r>
            <a:endParaRPr lang="fr-CA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7812360" y="525562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 smtClean="0">
                <a:solidFill>
                  <a:schemeClr val="accent1"/>
                </a:solidFill>
              </a:rPr>
              <a:t>ASA</a:t>
            </a:r>
            <a:endParaRPr lang="fr-CA" sz="11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7776806" y="489907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Lecture</a:t>
            </a:r>
            <a:endParaRPr lang="fr-CA" sz="1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7806758" y="50298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Cours officiel</a:t>
            </a:r>
            <a:endParaRPr lang="fr-CA" sz="1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7816677" y="516068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accent1"/>
                </a:solidFill>
              </a:rPr>
              <a:t>AGR</a:t>
            </a:r>
            <a:endParaRPr lang="fr-CA" sz="10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V="1">
            <a:off x="7703255" y="4895448"/>
            <a:ext cx="147103" cy="7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7688672" y="5013176"/>
            <a:ext cx="161686" cy="20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4"/>
            </p:custDataLst>
          </p:nvPr>
        </p:nvCxnSpPr>
        <p:spPr>
          <a:xfrm>
            <a:off x="7695963" y="5081688"/>
            <a:ext cx="216924" cy="39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5"/>
            </p:custDataLst>
          </p:nvPr>
        </p:nvCxnSpPr>
        <p:spPr>
          <a:xfrm>
            <a:off x="7668344" y="5160688"/>
            <a:ext cx="244543" cy="94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6"/>
            </p:custDataLst>
          </p:nvPr>
        </p:nvCxnSpPr>
        <p:spPr>
          <a:xfrm>
            <a:off x="7654534" y="5313088"/>
            <a:ext cx="195824" cy="73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3693178"/>
              </p:ext>
            </p:extLst>
          </p:nvPr>
        </p:nvGraphicFramePr>
        <p:xfrm>
          <a:off x="20071" y="1268760"/>
          <a:ext cx="8859117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et crédits du MDC</a:t>
            </a:r>
          </a:p>
          <a:p>
            <a:pPr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691680" y="3988221"/>
            <a:ext cx="3744416" cy="1815882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1"/>
                </a:solidFill>
              </a:rPr>
              <a:t>Les conférences agréées donnent droit à un crédit par heure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1"/>
                </a:solidFill>
              </a:rPr>
              <a:t>Le nombre de crédits déclarés pour des conférences a atteint un sommet historique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1"/>
                </a:solidFill>
              </a:rPr>
              <a:t>Les conférences auxquelles assistent les participants sont-elles plus courtes (moins de crédits)?</a:t>
            </a:r>
          </a:p>
        </p:txBody>
      </p:sp>
    </p:spTree>
    <p:extLst>
      <p:ext uri="{BB962C8B-B14F-4D97-AF65-F5344CB8AC3E}">
        <p14:creationId xmlns:p14="http://schemas.microsoft.com/office/powerpoint/2010/main" val="12795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718810"/>
              </p:ext>
            </p:extLst>
          </p:nvPr>
        </p:nvGraphicFramePr>
        <p:xfrm>
          <a:off x="-1" y="1196752"/>
          <a:ext cx="8859117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</a:t>
            </a:r>
            <a:r>
              <a:rPr lang="fr-CA" sz="2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crédits du MDC</a:t>
            </a:r>
          </a:p>
          <a:p>
            <a:pPr algn="ctr"/>
            <a:r>
              <a:rPr lang="fr-CA" sz="2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endParaRPr lang="en-US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403648" y="4077072"/>
            <a:ext cx="4320480" cy="154657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50" dirty="0" smtClean="0">
                <a:solidFill>
                  <a:schemeClr val="accent1"/>
                </a:solidFill>
              </a:rPr>
              <a:t>Les projets de formation personnels (PFP) donnent droit à deux crédits par heure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50" dirty="0" smtClean="0">
                <a:solidFill>
                  <a:schemeClr val="accent1"/>
                </a:solidFill>
              </a:rPr>
              <a:t>Les participants se sont-ils familiarisés davantage avec les PFP pendant leur cycle? (enseignants du DPC, préparation à l’enseignement,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50" dirty="0" smtClean="0">
                <a:solidFill>
                  <a:schemeClr val="accent1"/>
                </a:solidFill>
              </a:rPr>
              <a:t>Les PFP déclarés sont-ils plus courts au fil du temps (moins de crédits)?</a:t>
            </a:r>
          </a:p>
        </p:txBody>
      </p:sp>
    </p:spTree>
    <p:extLst>
      <p:ext uri="{BB962C8B-B14F-4D97-AF65-F5344CB8AC3E}">
        <p14:creationId xmlns:p14="http://schemas.microsoft.com/office/powerpoint/2010/main" val="22327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4265754"/>
              </p:ext>
            </p:extLst>
          </p:nvPr>
        </p:nvGraphicFramePr>
        <p:xfrm>
          <a:off x="-1" y="1196752"/>
          <a:ext cx="8859117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lvl="0"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</a:t>
            </a:r>
            <a:r>
              <a:rPr lang="fr-CA" sz="2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crédits du MDC</a:t>
            </a:r>
          </a:p>
          <a:p>
            <a:pPr lvl="0" algn="ctr"/>
            <a:r>
              <a:rPr lang="fr-CA" sz="2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endParaRPr lang="en-US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31640" y="4266855"/>
            <a:ext cx="4455003" cy="1754326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50" dirty="0" smtClean="0">
                <a:solidFill>
                  <a:schemeClr val="accent1"/>
                </a:solidFill>
              </a:rPr>
              <a:t>Les évaluations de la pratique (EP) donnent droit à trois crédits par heure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50" dirty="0" smtClean="0">
                <a:solidFill>
                  <a:schemeClr val="accent1"/>
                </a:solidFill>
              </a:rPr>
              <a:t>Les évaluations à </a:t>
            </a:r>
            <a:r>
              <a:rPr lang="fr-CA" sz="1350" dirty="0" smtClean="0">
                <a:solidFill>
                  <a:schemeClr val="accent1"/>
                </a:solidFill>
              </a:rPr>
              <a:t>360°obligatoires </a:t>
            </a:r>
            <a:r>
              <a:rPr lang="fr-CA" sz="1350" dirty="0" smtClean="0">
                <a:solidFill>
                  <a:schemeClr val="accent1"/>
                </a:solidFill>
              </a:rPr>
              <a:t>ont été adoptées dans certaines provinces en lien avec le permis d’exercice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50" dirty="0" smtClean="0">
                <a:solidFill>
                  <a:schemeClr val="accent1"/>
                </a:solidFill>
              </a:rPr>
              <a:t>Selon les lois provinciales, les EP ne sont pas effectuées annuellement (c.-à-d. qu’elles sont seulement exigées une fois en 5 ou 7 ans)</a:t>
            </a:r>
          </a:p>
        </p:txBody>
      </p:sp>
    </p:spTree>
    <p:extLst>
      <p:ext uri="{BB962C8B-B14F-4D97-AF65-F5344CB8AC3E}">
        <p14:creationId xmlns:p14="http://schemas.microsoft.com/office/powerpoint/2010/main" val="4088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012160" y="4365104"/>
            <a:ext cx="2736304" cy="2492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>
            <p:custDataLst>
              <p:tags r:id="rId2"/>
            </p:custDataLst>
          </p:nvPr>
        </p:nvSpPr>
        <p:spPr>
          <a:xfrm>
            <a:off x="107504" y="1484784"/>
            <a:ext cx="8640960" cy="51125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 smtClean="0">
                <a:solidFill>
                  <a:schemeClr val="accent1"/>
                </a:solidFill>
              </a:rPr>
              <a:t>Programme de MDC (2015)</a:t>
            </a:r>
            <a:endParaRPr lang="fr-CA" sz="2400" dirty="0" smtClean="0">
              <a:solidFill>
                <a:schemeClr val="accent1"/>
              </a:solidFill>
            </a:endParaRPr>
          </a:p>
          <a:p>
            <a:endParaRPr lang="fr-CA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d’activités par les participants par lieu d’exercice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Portrait des participants de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d’activités et de crédits par les participants par section du programme de MDC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de crédits par section ou sous-section du programme de MDC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0660268"/>
              </p:ext>
            </p:extLst>
          </p:nvPr>
        </p:nvGraphicFramePr>
        <p:xfrm>
          <a:off x="179512" y="1268760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699792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chemeClr val="bg1"/>
                </a:solidFill>
                <a:latin typeface="+mn-lt"/>
              </a:rPr>
              <a:t>(33 985 participants)</a:t>
            </a:r>
            <a:endParaRPr lang="fr-C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427984" y="205523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chemeClr val="accent1"/>
                </a:solidFill>
                <a:latin typeface="+mn-lt"/>
              </a:rPr>
              <a:t>(567 participants)</a:t>
            </a:r>
            <a:endParaRPr lang="fr-CA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70433" y="222490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chemeClr val="accent1"/>
                </a:solidFill>
                <a:latin typeface="+mn-lt"/>
              </a:rPr>
              <a:t>(1146 participants)</a:t>
            </a:r>
            <a:endParaRPr lang="fr-CA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au programme de MDC</a:t>
            </a: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fr-CA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fr-CA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fr-CA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868144" y="4365104"/>
            <a:ext cx="2733663" cy="830997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solidFill>
                  <a:schemeClr val="accent1"/>
                </a:solidFill>
              </a:rPr>
              <a:t>Nombre total de participants en 2015 :</a:t>
            </a:r>
          </a:p>
          <a:p>
            <a:pPr algn="ctr"/>
            <a:r>
              <a:rPr lang="fr-CA" sz="1600" dirty="0" smtClean="0">
                <a:solidFill>
                  <a:schemeClr val="accent1"/>
                </a:solidFill>
              </a:rPr>
              <a:t>35 698</a:t>
            </a:r>
            <a:endParaRPr lang="fr-C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8256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Portrait des participants de 2015</a:t>
            </a:r>
            <a:endParaRPr lang="en-US" sz="2200" strike="sngStrike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graphicFrame>
        <p:nvGraphicFramePr>
          <p:cNvPr id="3" name="Chart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6274717"/>
              </p:ext>
            </p:extLst>
          </p:nvPr>
        </p:nvGraphicFramePr>
        <p:xfrm>
          <a:off x="395536" y="1397000"/>
          <a:ext cx="820891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5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lvl="0" algn="ctr"/>
            <a:r>
              <a:rPr lang="fr-CA" sz="2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et crédits du MDC</a:t>
            </a:r>
          </a:p>
          <a:p>
            <a:pPr algn="ctr"/>
            <a:r>
              <a:rPr lang="en-US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(2015)</a:t>
            </a:r>
            <a:r>
              <a:rPr lang="en-US" sz="22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graphicFrame>
        <p:nvGraphicFramePr>
          <p:cNvPr id="4" name="Chart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9512195"/>
              </p:ext>
            </p:extLst>
          </p:nvPr>
        </p:nvGraphicFramePr>
        <p:xfrm>
          <a:off x="251520" y="1196752"/>
          <a:ext cx="65527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" name="Chart 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7850498"/>
              </p:ext>
            </p:extLst>
          </p:nvPr>
        </p:nvGraphicFramePr>
        <p:xfrm>
          <a:off x="755576" y="5319548"/>
          <a:ext cx="6336704" cy="127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-84464" y="5420299"/>
            <a:ext cx="125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chemeClr val="accent1"/>
                </a:solidFill>
              </a:rPr>
              <a:t>Pourcentage du total des crédits</a:t>
            </a:r>
            <a:endParaRPr lang="fr-CA" sz="1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6607224" y="1988840"/>
            <a:ext cx="2088232" cy="1323439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solidFill>
                  <a:schemeClr val="accent1"/>
                </a:solidFill>
              </a:rPr>
              <a:t>Taux de déclaration plus élevé pour les </a:t>
            </a:r>
            <a:r>
              <a:rPr lang="fr-CA" sz="1600" i="1" dirty="0" smtClean="0">
                <a:solidFill>
                  <a:schemeClr val="accent1"/>
                </a:solidFill>
              </a:rPr>
              <a:t>Activités d’apprentissage collectif (section 1)</a:t>
            </a:r>
            <a:endParaRPr lang="fr-CA" sz="1600" b="1" dirty="0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732240" y="3722370"/>
            <a:ext cx="2024955" cy="2554545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chemeClr val="accent1"/>
                </a:solidFill>
              </a:rPr>
              <a:t>Nombre de crédits déclarés légèrement </a:t>
            </a:r>
            <a:r>
              <a:rPr lang="fr-CA" sz="1600" dirty="0" smtClean="0">
                <a:solidFill>
                  <a:schemeClr val="accent1"/>
                </a:solidFill>
              </a:rPr>
              <a:t>plus élevé dans la section </a:t>
            </a:r>
            <a:r>
              <a:rPr lang="fr-CA" sz="1600" i="1" dirty="0" smtClean="0">
                <a:solidFill>
                  <a:schemeClr val="accent1"/>
                </a:solidFill>
              </a:rPr>
              <a:t>Activités d’autoapprentissage (section 2) </a:t>
            </a:r>
            <a:r>
              <a:rPr lang="fr-CA" sz="1600" dirty="0" smtClean="0">
                <a:solidFill>
                  <a:schemeClr val="accent1"/>
                </a:solidFill>
              </a:rPr>
              <a:t>découlant en partie du fait que le nombre de crédits varie selon l’activité</a:t>
            </a:r>
            <a:endParaRPr lang="fr-CA" sz="1600" strike="sngStrike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5496" y="6525344"/>
            <a:ext cx="3384376" cy="30777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* </a:t>
            </a:r>
            <a:r>
              <a:rPr lang="en-US" sz="1400" dirty="0" err="1" smtClean="0">
                <a:solidFill>
                  <a:schemeClr val="accent1"/>
                </a:solidFill>
              </a:rPr>
              <a:t>En</a:t>
            </a:r>
            <a:r>
              <a:rPr lang="en-US" sz="1400" dirty="0" smtClean="0">
                <a:solidFill>
                  <a:schemeClr val="accent1"/>
                </a:solidFill>
              </a:rPr>
              <a:t> 2015 : 35 698 participants au total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8792676"/>
              </p:ext>
            </p:extLst>
          </p:nvPr>
        </p:nvGraphicFramePr>
        <p:xfrm>
          <a:off x="107504" y="1196752"/>
          <a:ext cx="864096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6732240" y="4509535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020272" y="443752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accent1"/>
                </a:solidFill>
              </a:rPr>
              <a:t>Apprentissage collectif (section 1)</a:t>
            </a:r>
            <a:endParaRPr lang="fr-CA" sz="1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6732240" y="5051309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020271" y="4979301"/>
            <a:ext cx="183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accent1"/>
                </a:solidFill>
              </a:rPr>
              <a:t>Autoapprentissage (section 2)</a:t>
            </a:r>
            <a:endParaRPr lang="fr-CA" sz="14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6732240" y="5652743"/>
            <a:ext cx="216024" cy="2160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7020272" y="558073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accent1"/>
                </a:solidFill>
              </a:rPr>
              <a:t>Évaluation (section 3)</a:t>
            </a:r>
            <a:endParaRPr lang="fr-CA" sz="1400" b="1" dirty="0">
              <a:solidFill>
                <a:schemeClr val="accent1"/>
              </a:solidFill>
            </a:endParaRPr>
          </a:p>
        </p:txBody>
      </p:sp>
      <p:sp>
        <p:nvSpPr>
          <p:cNvPr id="9" name="Rectangle 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Crédits du programme de MDC</a:t>
            </a:r>
          </a:p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6156176" y="2096231"/>
            <a:ext cx="2376264" cy="2062103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accent1"/>
                </a:solidFill>
              </a:rPr>
              <a:t>Environ 7 millions de crédits consignés en tout en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accent1"/>
                </a:solidFill>
              </a:rPr>
              <a:t>Près du quart de tous les crédits consignés en 2015 étaient liés à des conférences agréées</a:t>
            </a:r>
            <a:endParaRPr lang="fr-C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0380" y="387975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>Divulgations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34728" y="1772816"/>
            <a:ext cx="8498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accent1"/>
                </a:solidFill>
              </a:rPr>
              <a:t>Jennifer Gordon</a:t>
            </a:r>
          </a:p>
          <a:p>
            <a:endParaRPr lang="fr-CA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altLang="en-US" sz="2400" dirty="0" smtClean="0">
                <a:solidFill>
                  <a:schemeClr val="accent1"/>
                </a:solidFill>
              </a:rPr>
              <a:t>Salariée à temps plein du Collège royal des médecins et chirurgiens du Canada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CA" altLang="en-US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en-US" sz="2400" dirty="0">
                <a:solidFill>
                  <a:schemeClr val="accent1"/>
                </a:solidFill>
              </a:rPr>
              <a:t>Membre, </a:t>
            </a:r>
            <a:r>
              <a:rPr lang="fr-FR" altLang="en-US" sz="2400" dirty="0" smtClean="0">
                <a:solidFill>
                  <a:schemeClr val="accent1"/>
                </a:solidFill>
              </a:rPr>
              <a:t>comités consultatifs </a:t>
            </a:r>
            <a:r>
              <a:rPr lang="fr-FR" altLang="en-US" sz="2400" dirty="0">
                <a:solidFill>
                  <a:schemeClr val="accent1"/>
                </a:solidFill>
              </a:rPr>
              <a:t>sur l’éducation </a:t>
            </a:r>
            <a:r>
              <a:rPr lang="fr-FR" altLang="en-US" sz="2400" dirty="0" smtClean="0">
                <a:solidFill>
                  <a:schemeClr val="accent1"/>
                </a:solidFill>
              </a:rPr>
              <a:t>internationale</a:t>
            </a:r>
            <a:r>
              <a:rPr lang="fr-CA" altLang="en-US" sz="2400" dirty="0" smtClean="0">
                <a:solidFill>
                  <a:schemeClr val="accent1"/>
                </a:solidFill>
              </a:rPr>
              <a:t>  (aucun honoraire) :</a:t>
            </a:r>
          </a:p>
          <a:p>
            <a:pPr marL="1428750" lvl="2" indent="-285750">
              <a:buFont typeface="Courier New" pitchFamily="49" charset="0"/>
              <a:buChar char="o"/>
              <a:defRPr/>
            </a:pPr>
            <a:r>
              <a:rPr lang="fr-CA" altLang="en-US" sz="2400" dirty="0" err="1" smtClean="0">
                <a:solidFill>
                  <a:schemeClr val="accent1"/>
                </a:solidFill>
              </a:rPr>
              <a:t>Merck</a:t>
            </a:r>
            <a:endParaRPr lang="fr-CA" altLang="en-US" sz="2400" dirty="0" smtClean="0">
              <a:solidFill>
                <a:schemeClr val="accent1"/>
              </a:solidFill>
            </a:endParaRPr>
          </a:p>
          <a:p>
            <a:pPr marL="1428750" lvl="2" indent="-285750">
              <a:buFont typeface="Courier New" pitchFamily="49" charset="0"/>
              <a:buChar char="o"/>
              <a:defRPr/>
            </a:pPr>
            <a:r>
              <a:rPr lang="fr-CA" altLang="en-US" sz="2400" dirty="0" smtClean="0">
                <a:solidFill>
                  <a:schemeClr val="accent1"/>
                </a:solidFill>
              </a:rPr>
              <a:t>Pfizer</a:t>
            </a:r>
            <a:endParaRPr lang="fr-CA" sz="2400" dirty="0" smtClean="0">
              <a:solidFill>
                <a:schemeClr val="accent1"/>
              </a:solidFill>
            </a:endParaRPr>
          </a:p>
          <a:p>
            <a:endParaRPr lang="fr-C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012160" y="4365104"/>
            <a:ext cx="2736304" cy="2492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>
            <p:custDataLst>
              <p:tags r:id="rId2"/>
            </p:custDataLst>
          </p:nvPr>
        </p:nvSpPr>
        <p:spPr>
          <a:xfrm>
            <a:off x="107504" y="1268760"/>
            <a:ext cx="8640960" cy="554461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 smtClean="0">
                <a:solidFill>
                  <a:schemeClr val="accent1"/>
                </a:solidFill>
              </a:rPr>
              <a:t>Programme de MDC </a:t>
            </a:r>
          </a:p>
          <a:p>
            <a:pPr algn="ctr"/>
            <a:r>
              <a:rPr lang="fr-CA" sz="4000" dirty="0" smtClean="0">
                <a:solidFill>
                  <a:schemeClr val="accent1"/>
                </a:solidFill>
              </a:rPr>
              <a:t>(2015, certaines spécialités)</a:t>
            </a:r>
            <a:endParaRPr lang="fr-CA" sz="2400" dirty="0" smtClean="0">
              <a:solidFill>
                <a:schemeClr val="accent1"/>
              </a:solidFill>
            </a:endParaRPr>
          </a:p>
          <a:p>
            <a:endParaRPr lang="fr-CA" sz="1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d’activités par les participants par spécialité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de crédits par spécialité et par section du programme de MDC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1593415"/>
              </p:ext>
            </p:extLst>
          </p:nvPr>
        </p:nvGraphicFramePr>
        <p:xfrm>
          <a:off x="-1" y="1268759"/>
          <a:ext cx="8748465" cy="55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41635" y="260648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au programme de MDC</a:t>
            </a:r>
            <a:r>
              <a:rPr lang="fr-CA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 </a:t>
            </a:r>
            <a:r>
              <a:rPr lang="fr-CA" sz="2200" dirty="0" smtClean="0">
                <a:solidFill>
                  <a:schemeClr val="bg1"/>
                </a:solidFill>
                <a:latin typeface="Arial"/>
                <a:ea typeface="Verdana" pitchFamily="34" charset="0"/>
                <a:cs typeface="Arial"/>
              </a:rPr>
              <a:t>‒</a:t>
            </a:r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certaines spécialités</a:t>
            </a:r>
            <a:endParaRPr lang="fr-CA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5496" y="6525344"/>
            <a:ext cx="3456384" cy="30777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* </a:t>
            </a:r>
            <a:r>
              <a:rPr lang="fr-CA" sz="1400" dirty="0" smtClean="0">
                <a:solidFill>
                  <a:schemeClr val="accent1"/>
                </a:solidFill>
              </a:rPr>
              <a:t>En 2015 : 35 698 participants au total</a:t>
            </a:r>
            <a:endParaRPr lang="fr-CA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381508"/>
              </p:ext>
            </p:extLst>
          </p:nvPr>
        </p:nvGraphicFramePr>
        <p:xfrm>
          <a:off x="10392" y="1124744"/>
          <a:ext cx="6505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9509" y="188640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Déclaration de crédits du programme de MDC, 2015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234193" y="2684165"/>
            <a:ext cx="921983" cy="240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995936" y="2060848"/>
            <a:ext cx="1584176" cy="2141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>
            <p:custDataLst>
              <p:tags r:id="rId5"/>
            </p:custDataLst>
          </p:nvPr>
        </p:nvSpPr>
        <p:spPr>
          <a:xfrm>
            <a:off x="6146845" y="1410891"/>
            <a:ext cx="334936" cy="17281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516216" y="1196752"/>
            <a:ext cx="2342902" cy="5578450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50" dirty="0" smtClean="0">
                <a:solidFill>
                  <a:schemeClr val="accent1"/>
                </a:solidFill>
              </a:rPr>
              <a:t>Pour toutes les spécialités médicales présentées ci-contre, le nombre de crédits </a:t>
            </a:r>
            <a:r>
              <a:rPr lang="fr-CA" sz="1550" u="sng" dirty="0" smtClean="0">
                <a:solidFill>
                  <a:schemeClr val="accent1"/>
                </a:solidFill>
              </a:rPr>
              <a:t>déclarés</a:t>
            </a:r>
            <a:r>
              <a:rPr lang="fr-CA" sz="1550" dirty="0" smtClean="0">
                <a:solidFill>
                  <a:schemeClr val="accent1"/>
                </a:solidFill>
              </a:rPr>
              <a:t> dans la section 1 était plus faible que la moyenne enregistrée pour toutes les spécialités (39 %)</a:t>
            </a:r>
          </a:p>
          <a:p>
            <a:pPr algn="ctr"/>
            <a:endParaRPr lang="fr-CA" sz="1550" dirty="0" smtClean="0">
              <a:solidFill>
                <a:schemeClr val="accent1"/>
              </a:solidFill>
            </a:endParaRPr>
          </a:p>
          <a:p>
            <a:pPr algn="ctr"/>
            <a:r>
              <a:rPr lang="fr-CA" sz="1550" dirty="0" smtClean="0">
                <a:solidFill>
                  <a:schemeClr val="accent1"/>
                </a:solidFill>
              </a:rPr>
              <a:t>En 2015, les internistes et les psychiatres ont </a:t>
            </a:r>
            <a:r>
              <a:rPr lang="fr-CA" sz="1550" u="sng" dirty="0" smtClean="0">
                <a:solidFill>
                  <a:schemeClr val="accent1"/>
                </a:solidFill>
              </a:rPr>
              <a:t>déclaré</a:t>
            </a:r>
            <a:r>
              <a:rPr lang="fr-CA" sz="1550" dirty="0" smtClean="0">
                <a:solidFill>
                  <a:schemeClr val="accent1"/>
                </a:solidFill>
              </a:rPr>
              <a:t> plus de crédits d’autoapprentissage par rapport à tous les autres spécialistes (43 %)</a:t>
            </a:r>
          </a:p>
          <a:p>
            <a:pPr algn="ctr"/>
            <a:endParaRPr lang="fr-CA" sz="1550" dirty="0" smtClean="0">
              <a:solidFill>
                <a:srgbClr val="FF0000"/>
              </a:solidFill>
            </a:endParaRPr>
          </a:p>
          <a:p>
            <a:pPr algn="ctr"/>
            <a:r>
              <a:rPr lang="fr-CA" sz="1550" dirty="0" smtClean="0">
                <a:solidFill>
                  <a:schemeClr val="accent1"/>
                </a:solidFill>
              </a:rPr>
              <a:t>Les pédiatres semblent </a:t>
            </a:r>
            <a:r>
              <a:rPr lang="fr-CA" sz="1550" u="sng" dirty="0" smtClean="0">
                <a:solidFill>
                  <a:schemeClr val="accent1"/>
                </a:solidFill>
              </a:rPr>
              <a:t>demander</a:t>
            </a:r>
            <a:r>
              <a:rPr lang="fr-CA" sz="1550" dirty="0" smtClean="0">
                <a:solidFill>
                  <a:schemeClr val="accent1"/>
                </a:solidFill>
              </a:rPr>
              <a:t> plus de crédits au titre de la section 3 (Évaluation) que les autres spécialistes</a:t>
            </a:r>
            <a:endParaRPr lang="fr-CA" sz="155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771800" y="1412776"/>
            <a:ext cx="280831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87552042"/>
              </p:ext>
            </p:extLst>
          </p:nvPr>
        </p:nvGraphicFramePr>
        <p:xfrm>
          <a:off x="2584123" y="6042332"/>
          <a:ext cx="3897658" cy="8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1187624" y="6042702"/>
            <a:ext cx="141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chemeClr val="accent1"/>
                </a:solidFill>
              </a:rPr>
              <a:t>Pourcentage du total des crédits – </a:t>
            </a:r>
            <a:r>
              <a:rPr lang="fr-CA" sz="1200" b="1" dirty="0" smtClean="0">
                <a:solidFill>
                  <a:schemeClr val="accent1"/>
                </a:solidFill>
              </a:rPr>
              <a:t>Toutes les spécialités</a:t>
            </a:r>
            <a:endParaRPr lang="fr-CA" sz="12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>
          <a:xfrm>
            <a:off x="1187624" y="6021288"/>
            <a:ext cx="5328592" cy="829788"/>
          </a:xfrm>
          <a:prstGeom prst="rect">
            <a:avLst/>
          </a:prstGeom>
          <a:noFill/>
          <a:ln w="44450" cmpd="thickThin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Évaluation de la participation au programme de MDC 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pic>
        <p:nvPicPr>
          <p:cNvPr id="1027" name="Picture 3" descr="C:\Users\swilson\AppData\Local\Microsoft\Windows\Temporary Internet Files\Content.IE5\UQ9MJ2KH\ABAAAgxvAAB-0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1208"/>
            <a:ext cx="516779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50344" y="1340768"/>
            <a:ext cx="8498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Quels sont les changements observés </a:t>
            </a:r>
            <a:r>
              <a:rPr lang="fr-CA" sz="2400" u="sng" dirty="0">
                <a:solidFill>
                  <a:schemeClr val="accent1"/>
                </a:solidFill>
              </a:rPr>
              <a:t>au </a:t>
            </a:r>
            <a:r>
              <a:rPr lang="fr-CA" sz="2400" u="sng" dirty="0" smtClean="0">
                <a:solidFill>
                  <a:schemeClr val="accent1"/>
                </a:solidFill>
              </a:rPr>
              <a:t>cours des cinq dernières années</a:t>
            </a:r>
            <a:r>
              <a:rPr lang="fr-CA" sz="2400" dirty="0" smtClean="0">
                <a:solidFill>
                  <a:schemeClr val="accent1"/>
                </a:solidFill>
              </a:rPr>
              <a:t> </a:t>
            </a:r>
            <a:r>
              <a:rPr lang="fr-CA" sz="2400" dirty="0">
                <a:solidFill>
                  <a:schemeClr val="accent1"/>
                </a:solidFill>
              </a:rPr>
              <a:t>(2011–2015</a:t>
            </a:r>
            <a:r>
              <a:rPr lang="fr-CA" sz="2400" dirty="0" smtClean="0">
                <a:solidFill>
                  <a:schemeClr val="accent1"/>
                </a:solidFill>
              </a:rPr>
              <a:t>) concernant la déclaration d’activités par les participants au programme de MDC?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Quel est le portrait global de la déclaration </a:t>
            </a:r>
            <a:r>
              <a:rPr lang="fr-FR" sz="2400" dirty="0" smtClean="0">
                <a:solidFill>
                  <a:schemeClr val="accent1"/>
                </a:solidFill>
              </a:rPr>
              <a:t>d’activités </a:t>
            </a:r>
            <a:r>
              <a:rPr lang="fr-FR" sz="2400" dirty="0">
                <a:solidFill>
                  <a:schemeClr val="accent1"/>
                </a:solidFill>
              </a:rPr>
              <a:t>par les participants </a:t>
            </a:r>
            <a:r>
              <a:rPr lang="fr-FR" sz="2400" dirty="0" smtClean="0">
                <a:solidFill>
                  <a:schemeClr val="accent1"/>
                </a:solidFill>
              </a:rPr>
              <a:t>au </a:t>
            </a:r>
            <a:r>
              <a:rPr lang="fr-CA" sz="2400" dirty="0" smtClean="0">
                <a:solidFill>
                  <a:schemeClr val="accent1"/>
                </a:solidFill>
              </a:rPr>
              <a:t>programme de MDC </a:t>
            </a:r>
            <a:r>
              <a:rPr lang="fr-CA" sz="2400" u="sng" dirty="0" smtClean="0">
                <a:solidFill>
                  <a:schemeClr val="accent1"/>
                </a:solidFill>
              </a:rPr>
              <a:t>pour l’année la plus récente</a:t>
            </a:r>
            <a:r>
              <a:rPr lang="fr-CA" sz="2400" dirty="0" smtClean="0">
                <a:solidFill>
                  <a:schemeClr val="accent1"/>
                </a:solidFill>
              </a:rPr>
              <a:t> (2015)?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Observe-t-on des écarts propres à </a:t>
            </a:r>
            <a:r>
              <a:rPr lang="fr-CA" sz="2400" u="sng" dirty="0" smtClean="0">
                <a:solidFill>
                  <a:schemeClr val="accent1"/>
                </a:solidFill>
              </a:rPr>
              <a:t>certaines spécialités</a:t>
            </a:r>
            <a:r>
              <a:rPr lang="fr-CA" sz="2400" dirty="0" smtClean="0">
                <a:solidFill>
                  <a:schemeClr val="accent1"/>
                </a:solidFill>
              </a:rPr>
              <a:t> dans </a:t>
            </a:r>
            <a:r>
              <a:rPr lang="fr-CA" sz="2400" dirty="0">
                <a:solidFill>
                  <a:schemeClr val="accent1"/>
                </a:solidFill>
              </a:rPr>
              <a:t>la </a:t>
            </a:r>
            <a:r>
              <a:rPr lang="fr-CA" sz="2400" dirty="0" smtClean="0">
                <a:solidFill>
                  <a:schemeClr val="accent1"/>
                </a:solidFill>
              </a:rPr>
              <a:t>déclaration d’activités </a:t>
            </a:r>
            <a:r>
              <a:rPr lang="fr-CA" sz="2400" dirty="0">
                <a:solidFill>
                  <a:schemeClr val="accent1"/>
                </a:solidFill>
              </a:rPr>
              <a:t>par les participants </a:t>
            </a:r>
            <a:r>
              <a:rPr lang="fr-CA" sz="2400" dirty="0" smtClean="0">
                <a:solidFill>
                  <a:schemeClr val="accent1"/>
                </a:solidFill>
              </a:rPr>
              <a:t>au programme de MDC pour l’année la plus récente (2015)?</a:t>
            </a:r>
            <a:r>
              <a:rPr lang="fr-CA" sz="2400" dirty="0" smtClean="0"/>
              <a:t>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686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Évaluation de la participation au programme de MDC </a:t>
            </a:r>
            <a:endParaRPr lang="fr-CA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50344" y="1628800"/>
            <a:ext cx="849812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accent1"/>
                </a:solidFill>
              </a:rPr>
              <a:t>Quels sont les changements observés </a:t>
            </a:r>
            <a:r>
              <a:rPr lang="fr-CA" sz="2200" u="sng" dirty="0">
                <a:solidFill>
                  <a:schemeClr val="accent1"/>
                </a:solidFill>
              </a:rPr>
              <a:t>au cours des cinq dernières années</a:t>
            </a:r>
            <a:r>
              <a:rPr lang="fr-CA" sz="2200" dirty="0">
                <a:solidFill>
                  <a:schemeClr val="accent1"/>
                </a:solidFill>
              </a:rPr>
              <a:t> (2011–2015) concernant la déclaration </a:t>
            </a:r>
            <a:r>
              <a:rPr lang="fr-CA" sz="2200" dirty="0" smtClean="0">
                <a:solidFill>
                  <a:schemeClr val="accent1"/>
                </a:solidFill>
              </a:rPr>
              <a:t>d’activités </a:t>
            </a:r>
            <a:r>
              <a:rPr lang="fr-CA" sz="2200" dirty="0">
                <a:solidFill>
                  <a:schemeClr val="accent1"/>
                </a:solidFill>
              </a:rPr>
              <a:t>par les participants au programme de MDC</a:t>
            </a:r>
            <a:r>
              <a:rPr lang="fr-CA" sz="2200" dirty="0" smtClean="0">
                <a:solidFill>
                  <a:schemeClr val="accent1"/>
                </a:solidFill>
              </a:rPr>
              <a:t>?</a:t>
            </a:r>
          </a:p>
          <a:p>
            <a:endParaRPr lang="fr-CA" sz="22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La déclaration d’activités par les participants a </a:t>
            </a:r>
            <a:r>
              <a:rPr lang="fr-CA" sz="2000" u="sng" dirty="0" smtClean="0">
                <a:solidFill>
                  <a:schemeClr val="tx2"/>
                </a:solidFill>
              </a:rPr>
              <a:t>augmenté</a:t>
            </a:r>
            <a:r>
              <a:rPr lang="fr-CA" sz="2000" dirty="0" smtClean="0">
                <a:solidFill>
                  <a:schemeClr val="tx2"/>
                </a:solidFill>
              </a:rPr>
              <a:t> de 18 % au cours des quatre dernières années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Le nombre global de crédits déclarés est demeuré assez </a:t>
            </a:r>
            <a:r>
              <a:rPr lang="fr-CA" sz="2000" u="sng" dirty="0" smtClean="0">
                <a:solidFill>
                  <a:schemeClr val="tx2"/>
                </a:solidFill>
              </a:rPr>
              <a:t>stable</a:t>
            </a:r>
            <a:r>
              <a:rPr lang="fr-CA" sz="2000" dirty="0" smtClean="0">
                <a:solidFill>
                  <a:schemeClr val="tx2"/>
                </a:solidFill>
              </a:rPr>
              <a:t> au cours des cinq dernières années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Le nombre de crédits déclarés dans la section 1 et la section 2 (Activités d’apprentissage collectif et Activités d’autoapprentissage) est demeuré relativement </a:t>
            </a:r>
            <a:r>
              <a:rPr lang="fr-CA" sz="2000" u="sng" dirty="0" smtClean="0">
                <a:solidFill>
                  <a:schemeClr val="tx2"/>
                </a:solidFill>
              </a:rPr>
              <a:t>stable</a:t>
            </a:r>
            <a:r>
              <a:rPr lang="fr-CA" sz="2000" dirty="0" smtClean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Le nombre de crédits déclarés dans la section 3 (Évaluation) n’a pas cessé d’</a:t>
            </a:r>
            <a:r>
              <a:rPr lang="fr-CA" sz="2000" u="sng" dirty="0" smtClean="0">
                <a:solidFill>
                  <a:schemeClr val="tx2"/>
                </a:solidFill>
              </a:rPr>
              <a:t>augmenter</a:t>
            </a:r>
            <a:r>
              <a:rPr lang="fr-CA" sz="2000" dirty="0" smtClean="0">
                <a:solidFill>
                  <a:schemeClr val="tx2"/>
                </a:solidFill>
              </a:rPr>
              <a:t> au cours des cinq dernières années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45720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06328" y="1036357"/>
            <a:ext cx="8642136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Quel est le portrait global de la déclaration d’activités par les participants au programme de MDC </a:t>
            </a:r>
            <a:r>
              <a:rPr lang="fr-CA" sz="2200" u="sng" dirty="0" smtClean="0">
                <a:solidFill>
                  <a:schemeClr val="accent1"/>
                </a:solidFill>
              </a:rPr>
              <a:t>pour l’année la plus récente</a:t>
            </a:r>
            <a:r>
              <a:rPr lang="fr-CA" sz="2200" dirty="0" smtClean="0">
                <a:solidFill>
                  <a:schemeClr val="accent1"/>
                </a:solidFill>
              </a:rPr>
              <a:t> (2015)?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 smtClean="0">
              <a:solidFill>
                <a:schemeClr val="accent1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2000" u="sng" dirty="0" smtClean="0">
                <a:solidFill>
                  <a:schemeClr val="tx2"/>
                </a:solidFill>
              </a:rPr>
              <a:t>Un plus grand nombre de participants</a:t>
            </a:r>
            <a:r>
              <a:rPr lang="fr-CA" sz="2000" dirty="0" smtClean="0">
                <a:solidFill>
                  <a:schemeClr val="tx2"/>
                </a:solidFill>
              </a:rPr>
              <a:t> ont consigné au moins un crédit dans la section 1 (par rapport aux sections 2 et 3)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2000" u="sng" dirty="0" smtClean="0">
                <a:solidFill>
                  <a:schemeClr val="tx2"/>
                </a:solidFill>
              </a:rPr>
              <a:t>Un plus grand nombre de crédits </a:t>
            </a:r>
            <a:r>
              <a:rPr lang="fr-CA" sz="2000" dirty="0" smtClean="0">
                <a:solidFill>
                  <a:schemeClr val="tx2"/>
                </a:solidFill>
              </a:rPr>
              <a:t>ont été consignés dans la section 2 (par rapport aux sections 1 et 3)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2000" u="sng" dirty="0" smtClean="0">
                <a:solidFill>
                  <a:schemeClr val="tx2"/>
                </a:solidFill>
              </a:rPr>
              <a:t>Un moins grand nombre d’activités</a:t>
            </a:r>
            <a:r>
              <a:rPr lang="fr-CA" sz="2000" dirty="0" smtClean="0">
                <a:solidFill>
                  <a:schemeClr val="tx2"/>
                </a:solidFill>
              </a:rPr>
              <a:t> et </a:t>
            </a:r>
            <a:r>
              <a:rPr lang="fr-CA" sz="2000" u="sng" dirty="0" smtClean="0">
                <a:solidFill>
                  <a:schemeClr val="tx2"/>
                </a:solidFill>
              </a:rPr>
              <a:t>un moins grand nombre de crédits</a:t>
            </a:r>
            <a:r>
              <a:rPr lang="fr-CA" sz="2000" dirty="0" smtClean="0">
                <a:solidFill>
                  <a:schemeClr val="tx2"/>
                </a:solidFill>
              </a:rPr>
              <a:t> ont été consignés dans la section 3 (par rapport aux sections 1 et 2)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Les trois sous-sections pour lesquelles les pourcentages de consignation de crédits sont les plus élevés :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fr-CA" sz="2000" i="1" dirty="0" smtClean="0">
                <a:solidFill>
                  <a:schemeClr val="accent4"/>
                </a:solidFill>
              </a:rPr>
              <a:t>Conférences</a:t>
            </a:r>
            <a:r>
              <a:rPr lang="fr-CA" sz="2000" dirty="0" smtClean="0">
                <a:solidFill>
                  <a:schemeClr val="accent4"/>
                </a:solidFill>
              </a:rPr>
              <a:t> </a:t>
            </a:r>
            <a:r>
              <a:rPr lang="fr-CA" sz="2000" i="1" dirty="0" smtClean="0">
                <a:solidFill>
                  <a:schemeClr val="accent4"/>
                </a:solidFill>
              </a:rPr>
              <a:t>agréées</a:t>
            </a:r>
            <a:r>
              <a:rPr lang="fr-CA" sz="2000" dirty="0" smtClean="0">
                <a:solidFill>
                  <a:schemeClr val="accent4"/>
                </a:solidFill>
              </a:rPr>
              <a:t> (23 %) 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fr-CA" sz="2000" i="1" dirty="0" smtClean="0">
                <a:solidFill>
                  <a:schemeClr val="accent4"/>
                </a:solidFill>
              </a:rPr>
              <a:t>Projets de formation personnels</a:t>
            </a:r>
            <a:r>
              <a:rPr lang="fr-CA" sz="2000" dirty="0" smtClean="0">
                <a:solidFill>
                  <a:schemeClr val="accent4"/>
                </a:solidFill>
              </a:rPr>
              <a:t> (20 %) 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fr-CA" sz="2000" i="1" dirty="0" smtClean="0">
                <a:solidFill>
                  <a:schemeClr val="accent4"/>
                </a:solidFill>
              </a:rPr>
              <a:t>Conférences en milieu hospitalier </a:t>
            </a:r>
            <a:r>
              <a:rPr lang="fr-CA" sz="2000" dirty="0" smtClean="0">
                <a:solidFill>
                  <a:schemeClr val="accent4"/>
                </a:solidFill>
              </a:rPr>
              <a:t>(9 %)</a:t>
            </a:r>
            <a:endParaRPr lang="fr-CA" sz="1600" dirty="0" smtClean="0">
              <a:solidFill>
                <a:schemeClr val="accent4"/>
              </a:solidFill>
            </a:endParaRPr>
          </a:p>
        </p:txBody>
      </p:sp>
      <p:sp>
        <p:nvSpPr>
          <p:cNvPr id="2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66061" y="188640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Évaluation de la participation au programme de MDC </a:t>
            </a:r>
            <a:endParaRPr lang="fr-CA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Évaluation de la participation au programme de MDC 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24357" y="1412776"/>
            <a:ext cx="8531311" cy="5832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accent1"/>
                </a:solidFill>
              </a:rPr>
              <a:t>Observe-t-on des écarts propres à </a:t>
            </a:r>
            <a:r>
              <a:rPr lang="fr-CA" sz="2200" u="sng" dirty="0">
                <a:solidFill>
                  <a:schemeClr val="accent1"/>
                </a:solidFill>
              </a:rPr>
              <a:t>certaines spécialités</a:t>
            </a:r>
            <a:r>
              <a:rPr lang="fr-CA" sz="2200" dirty="0">
                <a:solidFill>
                  <a:schemeClr val="accent1"/>
                </a:solidFill>
              </a:rPr>
              <a:t> dans la déclaration </a:t>
            </a:r>
            <a:r>
              <a:rPr lang="fr-CA" sz="2200" dirty="0" smtClean="0">
                <a:solidFill>
                  <a:schemeClr val="accent1"/>
                </a:solidFill>
              </a:rPr>
              <a:t>d’activités </a:t>
            </a:r>
            <a:r>
              <a:rPr lang="fr-CA" sz="2200" dirty="0">
                <a:solidFill>
                  <a:schemeClr val="accent1"/>
                </a:solidFill>
              </a:rPr>
              <a:t>par les participants au programme de MDC pour l’année la plus récente (2015</a:t>
            </a:r>
            <a:r>
              <a:rPr lang="fr-CA" sz="22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fr-CA" sz="2200" dirty="0" smtClean="0"/>
              <a:t> </a:t>
            </a:r>
            <a:endParaRPr lang="fr-CA" sz="22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Il existe des écarts dans la déclaration de crédits pour certaines spécialités, particulièrement au sein des spécialités de médecine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tx2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2"/>
                </a:solidFill>
              </a:rPr>
              <a:t>Dans le cas de la médecine interne, un faible pourcentage de crédits a été déclaré dans la section 1 par rapport à la moyenne globale enregistrée pour toutes les autres spécialités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050" dirty="0" smtClean="0">
              <a:solidFill>
                <a:schemeClr val="tx2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2"/>
                </a:solidFill>
              </a:rPr>
              <a:t>Dans le cas de la psychiatrie, le pourcentage de crédits déclarés dans la section 2 était plus élevé par rapport à la moyenne globale enregistrée pour toutes les spécialités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050" dirty="0" smtClean="0">
              <a:solidFill>
                <a:schemeClr val="tx2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2"/>
                </a:solidFill>
              </a:rPr>
              <a:t>Dans le cas de la pédiatrie</a:t>
            </a:r>
            <a:r>
              <a:rPr lang="fr-CA" sz="1600" dirty="0">
                <a:solidFill>
                  <a:schemeClr val="tx2"/>
                </a:solidFill>
              </a:rPr>
              <a:t>, le pourcentage de crédits déclarés dans la section </a:t>
            </a:r>
            <a:r>
              <a:rPr lang="fr-CA" sz="1600" dirty="0" smtClean="0">
                <a:solidFill>
                  <a:schemeClr val="tx2"/>
                </a:solidFill>
              </a:rPr>
              <a:t>3 </a:t>
            </a:r>
            <a:r>
              <a:rPr lang="fr-CA" sz="1600" dirty="0">
                <a:solidFill>
                  <a:schemeClr val="tx2"/>
                </a:solidFill>
              </a:rPr>
              <a:t>était plus </a:t>
            </a:r>
            <a:r>
              <a:rPr lang="fr-CA" sz="1600" dirty="0" smtClean="0">
                <a:solidFill>
                  <a:schemeClr val="tx2"/>
                </a:solidFill>
              </a:rPr>
              <a:t>élevé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20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/>
                </a:solidFill>
              </a:rPr>
              <a:t>Dans les </a:t>
            </a:r>
            <a:r>
              <a:rPr lang="fr-CA" sz="2000" dirty="0">
                <a:solidFill>
                  <a:schemeClr val="tx2"/>
                </a:solidFill>
              </a:rPr>
              <a:t>trois </a:t>
            </a:r>
            <a:r>
              <a:rPr lang="fr-CA" sz="2000" dirty="0" smtClean="0">
                <a:solidFill>
                  <a:schemeClr val="tx2"/>
                </a:solidFill>
              </a:rPr>
              <a:t>spécialités chirurgicales retenues, le pourcentage de crédits déclarés présentait moins d’écarts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CA" sz="1200" dirty="0" smtClean="0">
              <a:solidFill>
                <a:schemeClr val="accent4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Prochaines étapes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27007" y="1133356"/>
            <a:ext cx="8498120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Poursuivre le suivi </a:t>
            </a:r>
            <a:r>
              <a:rPr lang="fr-CA" sz="2200" u="sng" dirty="0" smtClean="0">
                <a:solidFill>
                  <a:schemeClr val="accent1"/>
                </a:solidFill>
              </a:rPr>
              <a:t>longitudinal</a:t>
            </a:r>
            <a:r>
              <a:rPr lang="fr-CA" sz="2200" dirty="0" smtClean="0">
                <a:solidFill>
                  <a:schemeClr val="accent1"/>
                </a:solidFill>
              </a:rPr>
              <a:t> de la participation et de la déclaration de crédits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Examiner de </a:t>
            </a:r>
            <a:r>
              <a:rPr lang="fr-CA" sz="2200" dirty="0">
                <a:solidFill>
                  <a:schemeClr val="accent1"/>
                </a:solidFill>
              </a:rPr>
              <a:t>façon </a:t>
            </a:r>
            <a:r>
              <a:rPr lang="fr-CA" sz="2200" dirty="0" smtClean="0">
                <a:solidFill>
                  <a:schemeClr val="accent1"/>
                </a:solidFill>
              </a:rPr>
              <a:t>longitudinale </a:t>
            </a:r>
            <a:r>
              <a:rPr lang="fr-CA" sz="2200" dirty="0">
                <a:solidFill>
                  <a:schemeClr val="accent1"/>
                </a:solidFill>
              </a:rPr>
              <a:t>la </a:t>
            </a:r>
            <a:r>
              <a:rPr lang="fr-CA" sz="2200" dirty="0" smtClean="0">
                <a:solidFill>
                  <a:schemeClr val="accent1"/>
                </a:solidFill>
              </a:rPr>
              <a:t>participation et la déclaration de crédits </a:t>
            </a:r>
            <a:r>
              <a:rPr lang="fr-CA" sz="2200" u="sng" dirty="0" smtClean="0">
                <a:solidFill>
                  <a:schemeClr val="accent1"/>
                </a:solidFill>
              </a:rPr>
              <a:t>en fonction des cohortes distinctes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2"/>
                </a:solidFill>
              </a:rPr>
              <a:t>Cohorte 2011–2015, cohorte 2012–2016, etc.</a:t>
            </a:r>
          </a:p>
          <a:p>
            <a:pPr lvl="1"/>
            <a:endParaRPr lang="fr-CA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Analyser les activités des sous-sections pour déterminer </a:t>
            </a:r>
            <a:r>
              <a:rPr lang="fr-CA" sz="2200" u="sng" dirty="0" smtClean="0">
                <a:solidFill>
                  <a:schemeClr val="accent1"/>
                </a:solidFill>
              </a:rPr>
              <a:t>à quel moment elles sont habituellement consignées</a:t>
            </a:r>
            <a:r>
              <a:rPr lang="fr-CA" sz="2200" dirty="0" smtClean="0">
                <a:solidFill>
                  <a:schemeClr val="accent1"/>
                </a:solidFill>
              </a:rPr>
              <a:t> au cours des cycles des participants (comparaison entre la première année et la dernière année)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Examiner la participation et la déclaration de crédits tous les trimestres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2"/>
                </a:solidFill>
              </a:rPr>
              <a:t>Les participants au programme de MDC </a:t>
            </a:r>
            <a:r>
              <a:rPr lang="fr-CA" sz="1600" u="sng" dirty="0" smtClean="0">
                <a:solidFill>
                  <a:schemeClr val="tx2"/>
                </a:solidFill>
              </a:rPr>
              <a:t>déclarent-ils des activités de façon régulière pendant l’année ou le </a:t>
            </a:r>
            <a:r>
              <a:rPr lang="fr-CA" sz="1600" u="sng" dirty="0" err="1" smtClean="0">
                <a:solidFill>
                  <a:schemeClr val="tx2"/>
                </a:solidFill>
              </a:rPr>
              <a:t>font-ils</a:t>
            </a:r>
            <a:r>
              <a:rPr lang="fr-CA" sz="1600" u="sng" dirty="0" smtClean="0">
                <a:solidFill>
                  <a:schemeClr val="tx2"/>
                </a:solidFill>
              </a:rPr>
              <a:t> plutôt à une seule occasion à la fin de l’année</a:t>
            </a:r>
            <a:r>
              <a:rPr lang="fr-CA" sz="1600" dirty="0" smtClean="0">
                <a:solidFill>
                  <a:schemeClr val="tx2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2"/>
                </a:solidFill>
              </a:rPr>
              <a:t>La technologie a-t-elle une incidence sur les tendances en matière de déclaration (p. ex., </a:t>
            </a:r>
            <a:r>
              <a:rPr lang="fr-CA" sz="1600" u="sng" dirty="0" smtClean="0">
                <a:solidFill>
                  <a:schemeClr val="tx2"/>
                </a:solidFill>
              </a:rPr>
              <a:t>l’application mobile</a:t>
            </a:r>
            <a:r>
              <a:rPr lang="fr-CA" sz="1600" dirty="0" smtClean="0">
                <a:solidFill>
                  <a:schemeClr val="tx2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90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Points à retenir</a:t>
            </a:r>
            <a:endParaRPr lang="fr-CA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50344" y="1772816"/>
            <a:ext cx="849812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accent1"/>
                </a:solidFill>
              </a:rPr>
              <a:t>Les données sur la consignation d’activités de DPC dans les portfolios électroniques peuvent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Offrir un portrait des tendances en matière d’apprentissage chez les médecins</a:t>
            </a:r>
            <a:br>
              <a:rPr lang="fr-CA" sz="2400" dirty="0" smtClean="0">
                <a:solidFill>
                  <a:schemeClr val="tx2"/>
                </a:solidFill>
              </a:rPr>
            </a:br>
            <a:endParaRPr lang="fr-CA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Permettre de cerner les besoins d’apprentissage non perçus</a:t>
            </a:r>
            <a:br>
              <a:rPr lang="fr-CA" sz="2400" dirty="0" smtClean="0">
                <a:solidFill>
                  <a:schemeClr val="tx2"/>
                </a:solidFill>
              </a:rPr>
            </a:br>
            <a:endParaRPr lang="fr-CA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Éclairer l’élaboration de prochaines activités de DPC</a:t>
            </a: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frechette\AppData\Local\Microsoft\Windows\Temporary Internet Files\Content.IE5\844T0QR9\MC900433878[1]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93032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389833" y="1916832"/>
            <a:ext cx="6019800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hlinkClick r:id="rId6"/>
              </a:rPr>
              <a:t>jgordon@collegeroyal.ca</a:t>
            </a:r>
            <a:endParaRPr lang="en-US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hlinkClick r:id="rId7"/>
              </a:rPr>
              <a:t>cpd@collegeroyal.ca</a:t>
            </a:r>
            <a:endParaRPr lang="en-US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tx2"/>
                </a:solidFill>
              </a:rPr>
              <a:t>       </a:t>
            </a:r>
            <a:r>
              <a:rPr lang="en-US" sz="28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Merci!</a:t>
            </a:r>
            <a:endParaRPr lang="en-US" sz="28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chemeClr val="accent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5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questions?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0380" y="387975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>Remerciements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34728" y="2265834"/>
            <a:ext cx="8498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Shanna DiMillo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Sonia Snippe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Carole Jacob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Katherine Marsden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11" y="1628800"/>
            <a:ext cx="46416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445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244593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60380" y="387975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>Vue d’ensemble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graphicFrame>
        <p:nvGraphicFramePr>
          <p:cNvPr id="3" name="Diagram 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38126398"/>
              </p:ext>
            </p:extLst>
          </p:nvPr>
        </p:nvGraphicFramePr>
        <p:xfrm>
          <a:off x="2987824" y="1268760"/>
          <a:ext cx="57606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903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03672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Programme de MDC du </a:t>
            </a:r>
          </a:p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Collège royal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12" y="1196752"/>
            <a:ext cx="563246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>
            <a:off x="5729237" y="2348880"/>
            <a:ext cx="288032" cy="50405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Round Diagonal Corner Rectangle 7"/>
          <p:cNvSpPr/>
          <p:nvPr>
            <p:custDataLst>
              <p:tags r:id="rId4"/>
            </p:custDataLst>
          </p:nvPr>
        </p:nvSpPr>
        <p:spPr>
          <a:xfrm>
            <a:off x="6017270" y="1196752"/>
            <a:ext cx="2731196" cy="5544616"/>
          </a:xfrm>
          <a:prstGeom prst="round2Diag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r-CA" sz="140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Cycle du programme de MDC – 5 ans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35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40 crédits durant chaque année d’un  cycle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35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400 crédits pour terminer un cycle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35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Consignation des activités requise dans le portfolio électronique MAINPORT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35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Résultat </a:t>
            </a:r>
            <a:r>
              <a:rPr lang="fr-CA" sz="1350" dirty="0">
                <a:solidFill>
                  <a:schemeClr val="accent1"/>
                </a:solidFill>
              </a:rPr>
              <a:t>d'apprentissage </a:t>
            </a:r>
            <a:r>
              <a:rPr lang="fr-CA" sz="1350" dirty="0" smtClean="0">
                <a:solidFill>
                  <a:schemeClr val="accent1"/>
                </a:solidFill>
              </a:rPr>
              <a:t>(réflexion) </a:t>
            </a:r>
            <a:r>
              <a:rPr lang="fr-CA" sz="1350" u="sng" dirty="0" smtClean="0">
                <a:solidFill>
                  <a:schemeClr val="accent1"/>
                </a:solidFill>
              </a:rPr>
              <a:t>requis</a:t>
            </a:r>
            <a:r>
              <a:rPr lang="fr-CA" sz="1350" dirty="0" smtClean="0">
                <a:solidFill>
                  <a:schemeClr val="accent1"/>
                </a:solidFill>
              </a:rPr>
              <a:t> pour l’obtention des crédits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35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Trois sections dans le cadre des activités de DPC (</a:t>
            </a:r>
            <a:r>
              <a:rPr lang="fr-CA" sz="1350" i="1" dirty="0" smtClean="0">
                <a:solidFill>
                  <a:schemeClr val="accent1"/>
                </a:solidFill>
              </a:rPr>
              <a:t>Activités d’apprentissage collectif, Activités d’autoapprentissage </a:t>
            </a:r>
            <a:r>
              <a:rPr lang="fr-CA" sz="1350" dirty="0" smtClean="0">
                <a:solidFill>
                  <a:schemeClr val="accent1"/>
                </a:solidFill>
              </a:rPr>
              <a:t>et</a:t>
            </a:r>
            <a:r>
              <a:rPr lang="fr-CA" sz="1350" i="1" dirty="0" smtClean="0">
                <a:solidFill>
                  <a:schemeClr val="accent1"/>
                </a:solidFill>
              </a:rPr>
              <a:t> Évaluation</a:t>
            </a:r>
            <a:r>
              <a:rPr lang="fr-CA" sz="1350" dirty="0" smtClean="0">
                <a:solidFill>
                  <a:schemeClr val="accent1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35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A" sz="1350" dirty="0" smtClean="0">
                <a:solidFill>
                  <a:schemeClr val="accent1"/>
                </a:solidFill>
              </a:rPr>
              <a:t>Nombre de crédits qui varie dans chaque section selon l’activité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CA" sz="1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Évaluation de la participation au programme de MDC 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pic>
        <p:nvPicPr>
          <p:cNvPr id="1027" name="Picture 3" descr="C:\Users\swilson\AppData\Local\Microsoft\Windows\Temporary Internet Files\Content.IE5\UQ9MJ2KH\ABAAAgxvAAB-0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1208"/>
            <a:ext cx="516779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50344" y="1340768"/>
            <a:ext cx="8498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Quels sont les changements observés </a:t>
            </a:r>
            <a:r>
              <a:rPr lang="fr-CA" sz="2400" u="sng" dirty="0">
                <a:solidFill>
                  <a:schemeClr val="accent1"/>
                </a:solidFill>
              </a:rPr>
              <a:t>au </a:t>
            </a:r>
            <a:r>
              <a:rPr lang="fr-CA" sz="2400" u="sng" dirty="0" smtClean="0">
                <a:solidFill>
                  <a:schemeClr val="accent1"/>
                </a:solidFill>
              </a:rPr>
              <a:t>cours des cinq dernières années</a:t>
            </a:r>
            <a:r>
              <a:rPr lang="fr-CA" sz="2400" dirty="0" smtClean="0">
                <a:solidFill>
                  <a:schemeClr val="accent1"/>
                </a:solidFill>
              </a:rPr>
              <a:t> </a:t>
            </a:r>
            <a:r>
              <a:rPr lang="fr-CA" sz="2400" dirty="0">
                <a:solidFill>
                  <a:schemeClr val="accent1"/>
                </a:solidFill>
              </a:rPr>
              <a:t>(2011–2015</a:t>
            </a:r>
            <a:r>
              <a:rPr lang="fr-CA" sz="2400" dirty="0" smtClean="0">
                <a:solidFill>
                  <a:schemeClr val="accent1"/>
                </a:solidFill>
              </a:rPr>
              <a:t>) concernant la déclaration d’activités par les participants au programme de MDC?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Quel est le portrait global de la déclaration </a:t>
            </a:r>
            <a:r>
              <a:rPr lang="fr-FR" sz="2400" dirty="0" smtClean="0">
                <a:solidFill>
                  <a:schemeClr val="accent1"/>
                </a:solidFill>
              </a:rPr>
              <a:t>d’activités </a:t>
            </a:r>
            <a:r>
              <a:rPr lang="fr-FR" sz="2400" dirty="0">
                <a:solidFill>
                  <a:schemeClr val="accent1"/>
                </a:solidFill>
              </a:rPr>
              <a:t>par les participants </a:t>
            </a:r>
            <a:r>
              <a:rPr lang="fr-FR" sz="2400" dirty="0" smtClean="0">
                <a:solidFill>
                  <a:schemeClr val="accent1"/>
                </a:solidFill>
              </a:rPr>
              <a:t>au </a:t>
            </a:r>
            <a:r>
              <a:rPr lang="fr-CA" sz="2400" dirty="0" smtClean="0">
                <a:solidFill>
                  <a:schemeClr val="accent1"/>
                </a:solidFill>
              </a:rPr>
              <a:t>programme de MDC </a:t>
            </a:r>
            <a:r>
              <a:rPr lang="fr-CA" sz="2400" u="sng" dirty="0" smtClean="0">
                <a:solidFill>
                  <a:schemeClr val="accent1"/>
                </a:solidFill>
              </a:rPr>
              <a:t>pour l’année la plus récente</a:t>
            </a:r>
            <a:r>
              <a:rPr lang="fr-CA" sz="2400" dirty="0" smtClean="0">
                <a:solidFill>
                  <a:schemeClr val="accent1"/>
                </a:solidFill>
              </a:rPr>
              <a:t> (2015)?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Observe-t-on des écarts propres à </a:t>
            </a:r>
            <a:r>
              <a:rPr lang="fr-CA" sz="2400" u="sng" dirty="0" smtClean="0">
                <a:solidFill>
                  <a:schemeClr val="accent1"/>
                </a:solidFill>
              </a:rPr>
              <a:t>certaines spécialités</a:t>
            </a:r>
            <a:r>
              <a:rPr lang="fr-CA" sz="2400" dirty="0" smtClean="0">
                <a:solidFill>
                  <a:schemeClr val="accent1"/>
                </a:solidFill>
              </a:rPr>
              <a:t> dans </a:t>
            </a:r>
            <a:r>
              <a:rPr lang="fr-CA" sz="2400" dirty="0">
                <a:solidFill>
                  <a:schemeClr val="accent1"/>
                </a:solidFill>
              </a:rPr>
              <a:t>la </a:t>
            </a:r>
            <a:r>
              <a:rPr lang="fr-CA" sz="2400" dirty="0" smtClean="0">
                <a:solidFill>
                  <a:schemeClr val="accent1"/>
                </a:solidFill>
              </a:rPr>
              <a:t>déclaration d’activités </a:t>
            </a:r>
            <a:r>
              <a:rPr lang="fr-CA" sz="2400" dirty="0">
                <a:solidFill>
                  <a:schemeClr val="accent1"/>
                </a:solidFill>
              </a:rPr>
              <a:t>par les participants </a:t>
            </a:r>
            <a:r>
              <a:rPr lang="fr-CA" sz="2400" dirty="0" smtClean="0">
                <a:solidFill>
                  <a:schemeClr val="accent1"/>
                </a:solidFill>
              </a:rPr>
              <a:t>au programme de MDC pour l’année la plus récente (2015)?</a:t>
            </a:r>
            <a:r>
              <a:rPr lang="fr-CA" sz="2400" dirty="0" smtClean="0"/>
              <a:t>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2234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Limites et considérations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40866" y="1340768"/>
            <a:ext cx="8895629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Transition vers le nouveau cadre de </a:t>
            </a:r>
            <a:r>
              <a:rPr lang="fr-CA" sz="2200" dirty="0">
                <a:solidFill>
                  <a:schemeClr val="accent1"/>
                </a:solidFill>
              </a:rPr>
              <a:t>DPC et le </a:t>
            </a:r>
            <a:r>
              <a:rPr lang="fr-CA" sz="2200" dirty="0" smtClean="0">
                <a:solidFill>
                  <a:schemeClr val="accent1"/>
                </a:solidFill>
              </a:rPr>
              <a:t>portfolio électronique MAINPORT en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</a:rPr>
              <a:t>Politique permettant de </a:t>
            </a:r>
            <a:r>
              <a:rPr lang="fr-CA" sz="1400" dirty="0" smtClean="0">
                <a:solidFill>
                  <a:schemeClr val="tx2"/>
                </a:solidFill>
              </a:rPr>
              <a:t>déclarer des </a:t>
            </a:r>
            <a:r>
              <a:rPr lang="fr-CA" sz="1400" dirty="0">
                <a:solidFill>
                  <a:schemeClr val="tx2"/>
                </a:solidFill>
              </a:rPr>
              <a:t>activités </a:t>
            </a:r>
            <a:r>
              <a:rPr lang="fr-CA" sz="1400" dirty="0" smtClean="0">
                <a:solidFill>
                  <a:schemeClr val="tx2"/>
                </a:solidFill>
              </a:rPr>
              <a:t>achevées – souplesse dans l’apprentissage au cours d’un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tx2"/>
                </a:solidFill>
              </a:rPr>
              <a:t>En 2014 : mise en place d’une nouvelle politique exigeant un minimum de 25 crédits par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Manque de données longitudinales sur une longue période (plus de 10 ans)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tx2"/>
                </a:solidFill>
              </a:rPr>
              <a:t>À ce jour, une seule cohorte présente un cycle complet de données (2011–2015)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accent1"/>
                </a:solidFill>
              </a:rPr>
              <a:t>L’étape où est rendue la cohorte dans le cycle peut </a:t>
            </a:r>
            <a:r>
              <a:rPr lang="fr-CA" sz="2200" dirty="0" smtClean="0">
                <a:solidFill>
                  <a:schemeClr val="accent1"/>
                </a:solidFill>
              </a:rPr>
              <a:t>avoir une grande incidence sur la déclaration d’activités par les participants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tx2"/>
                </a:solidFill>
              </a:rPr>
              <a:t>En 2015, par exemple, 53 % de tous les participants au programme de MDC étaient à la fin de leur cycle quinquennal (2011-2015)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accent1"/>
                </a:solidFill>
              </a:rPr>
              <a:t>Les médecins ne déclarent pas toujours toutes les activités auxquelles ils ont participé dans le cadre de leur développement professionnel continu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tx2"/>
                </a:solidFill>
              </a:rPr>
              <a:t>Les gens consignent ce qu’ils veulent, en s’assurant seulement que les exigences du programme sont respectées (25 crédits par section, 40 crédits par année, 400 crédits par cycle)</a:t>
            </a:r>
            <a:endParaRPr lang="fr-CA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012160" y="4365104"/>
            <a:ext cx="2736304" cy="2492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Frame 1"/>
          <p:cNvSpPr/>
          <p:nvPr>
            <p:custDataLst>
              <p:tags r:id="rId2"/>
            </p:custDataLst>
          </p:nvPr>
        </p:nvSpPr>
        <p:spPr>
          <a:xfrm>
            <a:off x="107504" y="1484784"/>
            <a:ext cx="8640960" cy="51125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3000" dirty="0" smtClean="0">
              <a:solidFill>
                <a:schemeClr val="accent1"/>
              </a:solidFill>
            </a:endParaRPr>
          </a:p>
          <a:p>
            <a:pPr algn="ctr"/>
            <a:r>
              <a:rPr lang="fr-CA" sz="3000" dirty="0" smtClean="0">
                <a:solidFill>
                  <a:schemeClr val="accent1"/>
                </a:solidFill>
              </a:rPr>
              <a:t>Programme de MDC (2011–2015)</a:t>
            </a:r>
          </a:p>
          <a:p>
            <a:endParaRPr lang="fr-CA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Portrait global de la déclaration d’activités par les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de crédits par section du programme de MDC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/>
                </a:solidFill>
              </a:rPr>
              <a:t>Déclaration de </a:t>
            </a:r>
            <a:r>
              <a:rPr lang="fr-FR" sz="2400" dirty="0">
                <a:solidFill>
                  <a:schemeClr val="accent1"/>
                </a:solidFill>
              </a:rPr>
              <a:t>crédits par </a:t>
            </a:r>
            <a:r>
              <a:rPr lang="fr-FR" sz="2400" dirty="0" smtClean="0">
                <a:solidFill>
                  <a:schemeClr val="accent1"/>
                </a:solidFill>
              </a:rPr>
              <a:t>sous-section </a:t>
            </a:r>
            <a:r>
              <a:rPr lang="fr-FR" sz="2400" dirty="0">
                <a:solidFill>
                  <a:schemeClr val="accent1"/>
                </a:solidFill>
              </a:rPr>
              <a:t>du programme de MDC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accent1"/>
                </a:solidFill>
              </a:rPr>
              <a:t>Déclaration d’activités et de crédits par sous-section du programme de MDC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4127503"/>
              </p:ext>
            </p:extLst>
          </p:nvPr>
        </p:nvGraphicFramePr>
        <p:xfrm>
          <a:off x="107504" y="1196752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65635" y="320438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fr-CA" sz="22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au programme de MDC 2011–2015</a:t>
            </a:r>
            <a:endParaRPr lang="fr-CA" sz="22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2123728" y="3272555"/>
            <a:ext cx="5976664" cy="83099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solidFill>
                  <a:schemeClr val="accent1"/>
                </a:solidFill>
              </a:rPr>
              <a:t>De 2011 à 2015, plus de 30 000 participants au programme de MDC ont déclaré chaque année au moins un crédit dans le portfolio électronique MAINPORT</a:t>
            </a:r>
            <a:endParaRPr lang="fr-CA" sz="1600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>
            <p:custDataLst>
              <p:tags r:id="rId4"/>
            </p:custDataLst>
          </p:nvPr>
        </p:nvCxnSpPr>
        <p:spPr>
          <a:xfrm flipV="1">
            <a:off x="3579081" y="2564904"/>
            <a:ext cx="4188813" cy="4087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>
            <p:custDataLst>
              <p:tags r:id="rId5"/>
            </p:custDataLst>
          </p:nvPr>
        </p:nvSpPr>
        <p:spPr>
          <a:xfrm rot="21231935">
            <a:off x="3597595" y="2162992"/>
            <a:ext cx="4156508" cy="569217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</a:rPr>
              <a:t>Augmentation de 18 % dans la déclaration d’activités par les participants au programme de MDC de 2012 à 2015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7884368" y="2562032"/>
            <a:ext cx="648072" cy="1995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 smtClean="0">
                <a:solidFill>
                  <a:schemeClr val="tx1"/>
                </a:solidFill>
              </a:rPr>
              <a:t>35 698</a:t>
            </a:r>
            <a:endParaRPr lang="fr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R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152"/>
      </a:accent1>
      <a:accent2>
        <a:srgbClr val="998D5F"/>
      </a:accent2>
      <a:accent3>
        <a:srgbClr val="414F5C"/>
      </a:accent3>
      <a:accent4>
        <a:srgbClr val="557FA6"/>
      </a:accent4>
      <a:accent5>
        <a:srgbClr val="BBC7D9"/>
      </a:accent5>
      <a:accent6>
        <a:srgbClr val="C8B38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28513</TotalTime>
  <Words>2088</Words>
  <Application>Microsoft Office PowerPoint</Application>
  <PresentationFormat>On-screen Show (4:3)</PresentationFormat>
  <Paragraphs>311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Snippe, Sonia</dc:creator>
  <cp:lastModifiedBy>Marsden, Katherine</cp:lastModifiedBy>
  <cp:revision>1313</cp:revision>
  <cp:lastPrinted>2016-08-16T16:52:51Z</cp:lastPrinted>
  <dcterms:created xsi:type="dcterms:W3CDTF">2011-04-28T22:35:11Z</dcterms:created>
  <dcterms:modified xsi:type="dcterms:W3CDTF">2017-02-28T14:26:13Z</dcterms:modified>
</cp:coreProperties>
</file>