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6" r:id="rId3"/>
    <p:sldId id="349" r:id="rId4"/>
    <p:sldId id="336" r:id="rId5"/>
    <p:sldId id="316" r:id="rId6"/>
    <p:sldId id="318" r:id="rId7"/>
    <p:sldId id="321" r:id="rId8"/>
    <p:sldId id="340" r:id="rId9"/>
    <p:sldId id="353" r:id="rId10"/>
    <p:sldId id="356" r:id="rId11"/>
    <p:sldId id="362" r:id="rId12"/>
    <p:sldId id="357" r:id="rId13"/>
    <p:sldId id="358" r:id="rId14"/>
    <p:sldId id="359" r:id="rId15"/>
    <p:sldId id="346" r:id="rId16"/>
    <p:sldId id="325" r:id="rId17"/>
    <p:sldId id="324" r:id="rId18"/>
    <p:sldId id="348" r:id="rId19"/>
    <p:sldId id="327" r:id="rId20"/>
    <p:sldId id="347" r:id="rId21"/>
    <p:sldId id="326" r:id="rId22"/>
    <p:sldId id="343" r:id="rId23"/>
    <p:sldId id="364" r:id="rId24"/>
    <p:sldId id="350" r:id="rId25"/>
    <p:sldId id="360" r:id="rId26"/>
    <p:sldId id="361" r:id="rId27"/>
    <p:sldId id="365" r:id="rId28"/>
    <p:sldId id="337" r:id="rId29"/>
    <p:sldId id="322" r:id="rId3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ob, Carole" initials="JC" lastIdx="14" clrIdx="0"/>
  <p:cmAuthor id="1" name="Marsden, Katherine" initials="MK" lastIdx="18" clrIdx="1"/>
  <p:cmAuthor id="2" name="Wilson, Shanna" initials="W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29"/>
    <a:srgbClr val="003152"/>
    <a:srgbClr val="EF7521"/>
    <a:srgbClr val="00C1DE"/>
    <a:srgbClr val="C3D500"/>
    <a:srgbClr val="FFCC99"/>
    <a:srgbClr val="FFFFE7"/>
    <a:srgbClr val="FD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50" autoAdjust="0"/>
    <p:restoredTop sz="93545" autoAdjust="0"/>
  </p:normalViewPr>
  <p:slideViewPr>
    <p:cSldViewPr snapToObjects="1">
      <p:cViewPr varScale="1">
        <p:scale>
          <a:sx n="69" d="100"/>
          <a:sy n="69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Participant reporting in the MOC Program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All</a:t>
            </a:r>
            <a:r>
              <a:rPr lang="en-US" baseline="0" dirty="0" smtClean="0">
                <a:solidFill>
                  <a:schemeClr val="accent1"/>
                </a:solidFill>
              </a:rPr>
              <a:t> specialties and locations, 2011–2015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4319368342826522"/>
          <c:y val="1.1452551448107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56919352564935"/>
          <c:y val="0.20738650121496471"/>
          <c:w val="0.82912776264822119"/>
          <c:h val="0.556025648147356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(Canada, USA, Other)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31714</c:v>
                </c:pt>
                <c:pt idx="1">
                  <c:v>30302</c:v>
                </c:pt>
                <c:pt idx="2">
                  <c:v>32478</c:v>
                </c:pt>
                <c:pt idx="3">
                  <c:v>33368</c:v>
                </c:pt>
                <c:pt idx="4">
                  <c:v>35698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57728"/>
        <c:axId val="40387712"/>
      </c:lineChart>
      <c:catAx>
        <c:axId val="38857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Year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0387712"/>
        <c:crosses val="autoZero"/>
        <c:auto val="1"/>
        <c:lblAlgn val="ctr"/>
        <c:lblOffset val="100"/>
        <c:noMultiLvlLbl val="0"/>
      </c:catAx>
      <c:valAx>
        <c:axId val="4038771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785138719413996E-2"/>
              <c:y val="0.308170304309622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8857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533824"/>
        <c:axId val="87547904"/>
      </c:barChart>
      <c:catAx>
        <c:axId val="87533824"/>
        <c:scaling>
          <c:orientation val="minMax"/>
        </c:scaling>
        <c:delete val="0"/>
        <c:axPos val="l"/>
        <c:majorTickMark val="out"/>
        <c:minorTickMark val="none"/>
        <c:tickLblPos val="none"/>
        <c:crossAx val="87547904"/>
        <c:crosses val="autoZero"/>
        <c:auto val="1"/>
        <c:lblAlgn val="ctr"/>
        <c:lblOffset val="100"/>
        <c:noMultiLvlLbl val="0"/>
      </c:catAx>
      <c:valAx>
        <c:axId val="875479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8753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Percentage of total</a:t>
            </a:r>
            <a:r>
              <a:rPr lang="en-US" baseline="0" dirty="0" smtClean="0">
                <a:solidFill>
                  <a:schemeClr val="accent1"/>
                </a:solidFill>
              </a:rPr>
              <a:t> credits reported by </a:t>
            </a:r>
            <a:r>
              <a:rPr lang="en-US" dirty="0" smtClean="0">
                <a:solidFill>
                  <a:schemeClr val="accent1"/>
                </a:solidFill>
              </a:rPr>
              <a:t>MOC subsections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All specialties and locations,</a:t>
            </a:r>
            <a:r>
              <a:rPr lang="en-US" baseline="0" dirty="0" smtClean="0">
                <a:solidFill>
                  <a:schemeClr val="accent1"/>
                </a:solidFill>
              </a:rPr>
              <a:t> 2015 – Top 3 in each section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5978152185988996"/>
          <c:y val="0.16658881336417167"/>
          <c:w val="0.49402506001748597"/>
          <c:h val="0.71060956877352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Accredited Simulation Activities</c:v>
                </c:pt>
                <c:pt idx="1">
                  <c:v>Accredited Self-Assessment Programs</c:v>
                </c:pt>
                <c:pt idx="2">
                  <c:v>Practice Assessment</c:v>
                </c:pt>
                <c:pt idx="3">
                  <c:v>Formal Course</c:v>
                </c:pt>
                <c:pt idx="4">
                  <c:v>Reading</c:v>
                </c:pt>
                <c:pt idx="5">
                  <c:v>Personal Learning Project (PLP)</c:v>
                </c:pt>
                <c:pt idx="6">
                  <c:v>Small Group Session</c:v>
                </c:pt>
                <c:pt idx="7">
                  <c:v>Rounds</c:v>
                </c:pt>
                <c:pt idx="8">
                  <c:v>Conference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0.01</c:v>
                </c:pt>
                <c:pt idx="1">
                  <c:v>0.05</c:v>
                </c:pt>
                <c:pt idx="2">
                  <c:v>0.06</c:v>
                </c:pt>
                <c:pt idx="3">
                  <c:v>0.03</c:v>
                </c:pt>
                <c:pt idx="4">
                  <c:v>0.04</c:v>
                </c:pt>
                <c:pt idx="5">
                  <c:v>0.2</c:v>
                </c:pt>
                <c:pt idx="6">
                  <c:v>0.03</c:v>
                </c:pt>
                <c:pt idx="7">
                  <c:v>0.09</c:v>
                </c:pt>
                <c:pt idx="8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07232"/>
        <c:axId val="39813120"/>
      </c:barChart>
      <c:catAx>
        <c:axId val="3980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813120"/>
        <c:crosses val="autoZero"/>
        <c:auto val="1"/>
        <c:lblAlgn val="ctr"/>
        <c:lblOffset val="100"/>
        <c:noMultiLvlLbl val="0"/>
      </c:catAx>
      <c:valAx>
        <c:axId val="3981312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Percentage</a:t>
                </a:r>
                <a:r>
                  <a:rPr lang="en-US" baseline="0" dirty="0" smtClean="0">
                    <a:solidFill>
                      <a:schemeClr val="accent1"/>
                    </a:solidFill>
                  </a:rPr>
                  <a:t> of total 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8072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Participant reporting</a:t>
            </a:r>
            <a:r>
              <a:rPr lang="en-US" baseline="0" dirty="0" smtClean="0">
                <a:solidFill>
                  <a:schemeClr val="accent1"/>
                </a:solidFill>
              </a:rPr>
              <a:t> in </a:t>
            </a:r>
            <a:r>
              <a:rPr lang="en-US" dirty="0" smtClean="0">
                <a:solidFill>
                  <a:schemeClr val="accent1"/>
                </a:solidFill>
              </a:rPr>
              <a:t>the MOC Program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baseline="0" dirty="0" smtClean="0">
                <a:solidFill>
                  <a:schemeClr val="accent1"/>
                </a:solidFill>
              </a:rPr>
              <a:t>Select specialties, All locations,  2015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1,786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2,073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1,908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2,480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3,880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2,456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Orthopedic Surgery</c:v>
                </c:pt>
                <c:pt idx="1">
                  <c:v>Obstetrics and Gynecology</c:v>
                </c:pt>
                <c:pt idx="2">
                  <c:v>General Surgery</c:v>
                </c:pt>
                <c:pt idx="3">
                  <c:v>Pediatrics</c:v>
                </c:pt>
                <c:pt idx="4">
                  <c:v>Psychiatry</c:v>
                </c:pt>
                <c:pt idx="5">
                  <c:v>Internal Medicine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1786</c:v>
                </c:pt>
                <c:pt idx="1">
                  <c:v>2073</c:v>
                </c:pt>
                <c:pt idx="2">
                  <c:v>1908</c:v>
                </c:pt>
                <c:pt idx="3">
                  <c:v>2480</c:v>
                </c:pt>
                <c:pt idx="4">
                  <c:v>3880</c:v>
                </c:pt>
                <c:pt idx="5">
                  <c:v>2456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88000"/>
        <c:axId val="39889536"/>
      </c:barChart>
      <c:catAx>
        <c:axId val="3988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889536"/>
        <c:crosses val="autoZero"/>
        <c:auto val="1"/>
        <c:lblAlgn val="ctr"/>
        <c:lblOffset val="100"/>
        <c:noMultiLvlLbl val="0"/>
      </c:catAx>
      <c:valAx>
        <c:axId val="3988953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88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4056353199841"/>
          <c:y val="2.4366607735639225E-2"/>
          <c:w val="0.51251017549813827"/>
          <c:h val="0.757435566740571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Learning (Section 1)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Orthopedic Surgery</c:v>
                </c:pt>
                <c:pt idx="1">
                  <c:v>Obstetrics and Gynecology</c:v>
                </c:pt>
                <c:pt idx="2">
                  <c:v>General Surgery</c:v>
                </c:pt>
                <c:pt idx="3">
                  <c:v>Pediatrics</c:v>
                </c:pt>
                <c:pt idx="4">
                  <c:v>Psychiatry</c:v>
                </c:pt>
                <c:pt idx="5">
                  <c:v>Internal Medicine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0.42</c:v>
                </c:pt>
                <c:pt idx="1">
                  <c:v>0.4</c:v>
                </c:pt>
                <c:pt idx="2">
                  <c:v>0.42</c:v>
                </c:pt>
                <c:pt idx="3">
                  <c:v>0.34</c:v>
                </c:pt>
                <c:pt idx="4">
                  <c:v>0.37</c:v>
                </c:pt>
                <c:pt idx="5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Self-learning (Section 2)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Orthopedic Surgery</c:v>
                </c:pt>
                <c:pt idx="1">
                  <c:v>Obstetrics and Gynecology</c:v>
                </c:pt>
                <c:pt idx="2">
                  <c:v>General Surgery</c:v>
                </c:pt>
                <c:pt idx="3">
                  <c:v>Pediatrics</c:v>
                </c:pt>
                <c:pt idx="4">
                  <c:v>Psychiatry</c:v>
                </c:pt>
                <c:pt idx="5">
                  <c:v>Internal Medicine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0.41</c:v>
                </c:pt>
                <c:pt idx="1">
                  <c:v>0.44</c:v>
                </c:pt>
                <c:pt idx="2">
                  <c:v>0.4</c:v>
                </c:pt>
                <c:pt idx="3">
                  <c:v>0.4</c:v>
                </c:pt>
                <c:pt idx="4">
                  <c:v>0.47</c:v>
                </c:pt>
                <c:pt idx="5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Assessment (Section 3)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Orthopedic Surgery</c:v>
                </c:pt>
                <c:pt idx="1">
                  <c:v>Obstetrics and Gynecology</c:v>
                </c:pt>
                <c:pt idx="2">
                  <c:v>General Surgery</c:v>
                </c:pt>
                <c:pt idx="3">
                  <c:v>Pediatrics</c:v>
                </c:pt>
                <c:pt idx="4">
                  <c:v>Psychiatry</c:v>
                </c:pt>
                <c:pt idx="5">
                  <c:v>Internal Medicine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0.17</c:v>
                </c:pt>
                <c:pt idx="1">
                  <c:v>0.16</c:v>
                </c:pt>
                <c:pt idx="2">
                  <c:v>0.18</c:v>
                </c:pt>
                <c:pt idx="3">
                  <c:v>0.26</c:v>
                </c:pt>
                <c:pt idx="4">
                  <c:v>0.15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000896"/>
        <c:axId val="124019072"/>
      </c:barChart>
      <c:catAx>
        <c:axId val="124000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24019072"/>
        <c:crosses val="autoZero"/>
        <c:auto val="1"/>
        <c:lblAlgn val="ctr"/>
        <c:lblOffset val="100"/>
        <c:noMultiLvlLbl val="0"/>
      </c:catAx>
      <c:valAx>
        <c:axId val="12401907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Percentage</a:t>
                </a:r>
                <a:r>
                  <a:rPr lang="en-US" baseline="0" dirty="0" smtClean="0">
                    <a:solidFill>
                      <a:schemeClr val="accent1"/>
                    </a:solidFill>
                  </a:rPr>
                  <a:t> of total 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2400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125785142666018E-2"/>
          <c:y val="0.92689529300627771"/>
          <c:w val="0.95616174061886705"/>
          <c:h val="7.0907700615496672E-2"/>
        </c:manualLayout>
      </c:layout>
      <c:overlay val="0"/>
      <c:txPr>
        <a:bodyPr/>
        <a:lstStyle/>
        <a:p>
          <a:pPr>
            <a:defRPr sz="12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Percentage of Total Credits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055936"/>
        <c:axId val="124057472"/>
      </c:barChart>
      <c:catAx>
        <c:axId val="124055936"/>
        <c:scaling>
          <c:orientation val="minMax"/>
        </c:scaling>
        <c:delete val="0"/>
        <c:axPos val="l"/>
        <c:majorTickMark val="out"/>
        <c:minorTickMark val="none"/>
        <c:tickLblPos val="none"/>
        <c:crossAx val="124057472"/>
        <c:crosses val="autoZero"/>
        <c:auto val="1"/>
        <c:lblAlgn val="ctr"/>
        <c:lblOffset val="100"/>
        <c:noMultiLvlLbl val="0"/>
      </c:catAx>
      <c:valAx>
        <c:axId val="1240574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accent1"/>
                </a:solidFill>
              </a:defRPr>
            </a:pPr>
            <a:endParaRPr lang="en-US"/>
          </a:p>
        </c:txPr>
        <c:crossAx val="1240559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Number of </a:t>
            </a:r>
            <a:r>
              <a:rPr lang="en-US" u="sng" dirty="0" smtClean="0">
                <a:solidFill>
                  <a:schemeClr val="accent1"/>
                </a:solidFill>
              </a:rPr>
              <a:t>credits</a:t>
            </a:r>
            <a:r>
              <a:rPr lang="en-US" baseline="0" dirty="0" smtClean="0">
                <a:solidFill>
                  <a:schemeClr val="accent1"/>
                </a:solidFill>
              </a:rPr>
              <a:t> reported by MOC s</a:t>
            </a:r>
            <a:r>
              <a:rPr lang="en-US" dirty="0" smtClean="0">
                <a:solidFill>
                  <a:schemeClr val="accent1"/>
                </a:solidFill>
              </a:rPr>
              <a:t>ection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All</a:t>
            </a:r>
            <a:r>
              <a:rPr lang="en-US" baseline="0" dirty="0" smtClean="0">
                <a:solidFill>
                  <a:schemeClr val="accent1"/>
                </a:solidFill>
              </a:rPr>
              <a:t> specialties and locations, 2011–2015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9415125967812639"/>
          <c:y val="1.3459929683348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853608032952067"/>
          <c:y val="0.1656980934239235"/>
          <c:w val="0.81476853367990842"/>
          <c:h val="0.58441124642481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Learning (Section 1)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3120533</c:v>
                </c:pt>
                <c:pt idx="1">
                  <c:v>3096792</c:v>
                </c:pt>
                <c:pt idx="2">
                  <c:v>3043154</c:v>
                </c:pt>
                <c:pt idx="3">
                  <c:v>2913113</c:v>
                </c:pt>
                <c:pt idx="4" formatCode="#,##0">
                  <c:v>2739217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Self-Learning (Section 2)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3739431</c:v>
                </c:pt>
                <c:pt idx="1">
                  <c:v>3320571</c:v>
                </c:pt>
                <c:pt idx="2">
                  <c:v>3422017</c:v>
                </c:pt>
                <c:pt idx="3">
                  <c:v>3188089</c:v>
                </c:pt>
                <c:pt idx="4">
                  <c:v>2961743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Assessment (Section 3)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769826</c:v>
                </c:pt>
                <c:pt idx="1">
                  <c:v>1006204</c:v>
                </c:pt>
                <c:pt idx="2">
                  <c:v>1127686</c:v>
                </c:pt>
                <c:pt idx="3">
                  <c:v>1212516</c:v>
                </c:pt>
                <c:pt idx="4">
                  <c:v>1270900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 credits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7629790</c:v>
                </c:pt>
                <c:pt idx="1">
                  <c:v>7423567</c:v>
                </c:pt>
                <c:pt idx="2">
                  <c:v>7592857</c:v>
                </c:pt>
                <c:pt idx="3">
                  <c:v>7313718</c:v>
                </c:pt>
                <c:pt idx="4">
                  <c:v>6971860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01344"/>
        <c:axId val="39411712"/>
      </c:lineChart>
      <c:catAx>
        <c:axId val="3940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Year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411712"/>
        <c:crosses val="autoZero"/>
        <c:auto val="1"/>
        <c:lblAlgn val="ctr"/>
        <c:lblOffset val="100"/>
        <c:noMultiLvlLbl val="0"/>
      </c:catAx>
      <c:valAx>
        <c:axId val="39411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40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769233921566414"/>
          <c:w val="1"/>
          <c:h val="0.10884773110098692"/>
        </c:manualLayout>
      </c:layout>
      <c:overlay val="0"/>
      <c:txPr>
        <a:bodyPr/>
        <a:lstStyle/>
        <a:p>
          <a:pPr>
            <a:defRPr sz="18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Number of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u="sng" baseline="0" dirty="0" smtClean="0">
                <a:solidFill>
                  <a:schemeClr val="accent1"/>
                </a:solidFill>
              </a:rPr>
              <a:t>c</a:t>
            </a:r>
            <a:r>
              <a:rPr lang="en-US" u="sng" dirty="0" smtClean="0">
                <a:solidFill>
                  <a:schemeClr val="accent1"/>
                </a:solidFill>
              </a:rPr>
              <a:t>redits</a:t>
            </a:r>
            <a:r>
              <a:rPr lang="en-US" baseline="0" dirty="0" smtClean="0">
                <a:solidFill>
                  <a:schemeClr val="accent1"/>
                </a:solidFill>
              </a:rPr>
              <a:t> reported by MOC subs</a:t>
            </a:r>
            <a:r>
              <a:rPr lang="en-US" dirty="0" smtClean="0">
                <a:solidFill>
                  <a:schemeClr val="accent1"/>
                </a:solidFill>
              </a:rPr>
              <a:t>ection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All</a:t>
            </a:r>
            <a:r>
              <a:rPr lang="en-US" baseline="0" dirty="0" smtClean="0">
                <a:solidFill>
                  <a:schemeClr val="accent1"/>
                </a:solidFill>
              </a:rPr>
              <a:t> specialties and locations, 2011–2015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2737383072344694"/>
          <c:y val="1.3459929683348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24617975839191"/>
          <c:y val="0.1656980934239235"/>
          <c:w val="0.77266971977369747"/>
          <c:h val="0.58441124642481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Conference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1789343</c:v>
                </c:pt>
                <c:pt idx="1">
                  <c:v>1784865.08</c:v>
                </c:pt>
                <c:pt idx="2">
                  <c:v>1749481.18</c:v>
                </c:pt>
                <c:pt idx="3">
                  <c:v>1678885.05</c:v>
                </c:pt>
                <c:pt idx="4">
                  <c:v>1603937.01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Rounds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841768</c:v>
                </c:pt>
                <c:pt idx="1">
                  <c:v>728714.1</c:v>
                </c:pt>
                <c:pt idx="2">
                  <c:v>727960.73</c:v>
                </c:pt>
                <c:pt idx="3">
                  <c:v>697775.75</c:v>
                </c:pt>
                <c:pt idx="4">
                  <c:v>645043.16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Small Group Session (SGS)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204837</c:v>
                </c:pt>
                <c:pt idx="1">
                  <c:v>210193.28</c:v>
                </c:pt>
                <c:pt idx="2">
                  <c:v>209723.81</c:v>
                </c:pt>
                <c:pt idx="3">
                  <c:v>210818.12</c:v>
                </c:pt>
                <c:pt idx="4">
                  <c:v>192120.27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 Learning Project (PLP)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1336829</c:v>
                </c:pt>
                <c:pt idx="1">
                  <c:v>1675614.54</c:v>
                </c:pt>
                <c:pt idx="2">
                  <c:v>1774476.98</c:v>
                </c:pt>
                <c:pt idx="3">
                  <c:v>1607960</c:v>
                </c:pt>
                <c:pt idx="4">
                  <c:v>1367729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Reading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Sheet1!$F$2:$F$6</c:f>
              <c:numCache>
                <c:formatCode>#,##0</c:formatCode>
                <c:ptCount val="5"/>
                <c:pt idx="0">
                  <c:v>106423</c:v>
                </c:pt>
                <c:pt idx="1">
                  <c:v>216010</c:v>
                </c:pt>
                <c:pt idx="2">
                  <c:v>226426</c:v>
                </c:pt>
                <c:pt idx="3">
                  <c:v>233446</c:v>
                </c:pt>
                <c:pt idx="4">
                  <c:v>259425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Formal Course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Sheet1!$G$2:$G$6</c:f>
              <c:numCache>
                <c:formatCode>#,##0</c:formatCode>
                <c:ptCount val="5"/>
                <c:pt idx="0">
                  <c:v>162917</c:v>
                </c:pt>
                <c:pt idx="1">
                  <c:v>224400</c:v>
                </c:pt>
                <c:pt idx="2">
                  <c:v>221380</c:v>
                </c:pt>
                <c:pt idx="3">
                  <c:v>216294</c:v>
                </c:pt>
                <c:pt idx="4">
                  <c:v>209850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Practice Assessment (PA)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Sheet1!$H$2:$H$6</c:f>
              <c:numCache>
                <c:formatCode>#,##0</c:formatCode>
                <c:ptCount val="5"/>
                <c:pt idx="0">
                  <c:v>357742</c:v>
                </c:pt>
                <c:pt idx="1">
                  <c:v>568311</c:v>
                </c:pt>
                <c:pt idx="2">
                  <c:v>684993.3</c:v>
                </c:pt>
                <c:pt idx="3">
                  <c:v>735128.64</c:v>
                </c:pt>
                <c:pt idx="4">
                  <c:v>454301.16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Accredited Self-Assessment Programs (SAP)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Sheet1!$I$2:$I$6</c:f>
              <c:numCache>
                <c:formatCode>#,##0</c:formatCode>
                <c:ptCount val="5"/>
                <c:pt idx="0">
                  <c:v>260498</c:v>
                </c:pt>
                <c:pt idx="1">
                  <c:v>298336.44</c:v>
                </c:pt>
                <c:pt idx="2">
                  <c:v>302456.03999999998</c:v>
                </c:pt>
                <c:pt idx="3">
                  <c:v>315751.87</c:v>
                </c:pt>
                <c:pt idx="4">
                  <c:v>319582.84999999998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Accredited Simulation Activities (SA)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Sheet1!$J$2:$J$6</c:f>
              <c:numCache>
                <c:formatCode>#,##0</c:formatCode>
                <c:ptCount val="5"/>
                <c:pt idx="0">
                  <c:v>35349</c:v>
                </c:pt>
                <c:pt idx="1">
                  <c:v>64856.01</c:v>
                </c:pt>
                <c:pt idx="2">
                  <c:v>82603.95</c:v>
                </c:pt>
                <c:pt idx="3">
                  <c:v>105029.37</c:v>
                </c:pt>
                <c:pt idx="4">
                  <c:v>76743.75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22016"/>
        <c:axId val="40023936"/>
      </c:lineChart>
      <c:catAx>
        <c:axId val="400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Year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0023936"/>
        <c:crosses val="autoZero"/>
        <c:auto val="1"/>
        <c:lblAlgn val="ctr"/>
        <c:lblOffset val="100"/>
        <c:noMultiLvlLbl val="0"/>
      </c:catAx>
      <c:valAx>
        <c:axId val="40023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0022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769233921566414"/>
          <c:w val="1"/>
          <c:h val="0.12230766078433589"/>
        </c:manualLayout>
      </c:layout>
      <c:overlay val="0"/>
      <c:txPr>
        <a:bodyPr/>
        <a:lstStyle/>
        <a:p>
          <a:pPr>
            <a:defRPr sz="115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accent4"/>
                </a:solidFill>
              </a:rPr>
              <a:t>CONFERENCE</a:t>
            </a:r>
            <a:r>
              <a:rPr lang="en-US" u="sng" baseline="0" dirty="0" smtClean="0">
                <a:solidFill>
                  <a:schemeClr val="accent4"/>
                </a:solidFill>
              </a:rPr>
              <a:t> (SECTION 1)</a:t>
            </a:r>
            <a:r>
              <a:rPr lang="en-US" baseline="0" dirty="0" smtClean="0">
                <a:solidFill>
                  <a:schemeClr val="accent1"/>
                </a:solidFill>
              </a:rPr>
              <a:t> - </a:t>
            </a:r>
            <a:r>
              <a:rPr lang="en-US" dirty="0" smtClean="0">
                <a:solidFill>
                  <a:schemeClr val="accent1"/>
                </a:solidFill>
              </a:rPr>
              <a:t>Participant and credit</a:t>
            </a:r>
            <a:r>
              <a:rPr lang="en-US" baseline="0" dirty="0" smtClean="0">
                <a:solidFill>
                  <a:schemeClr val="accent1"/>
                </a:solidFill>
              </a:rPr>
              <a:t> reporting in the MOC Program</a:t>
            </a:r>
          </a:p>
          <a:p>
            <a:pPr>
              <a:defRPr/>
            </a:pPr>
            <a:r>
              <a:rPr lang="en-US" baseline="0" dirty="0" smtClean="0">
                <a:solidFill>
                  <a:schemeClr val="accent1"/>
                </a:solidFill>
              </a:rPr>
              <a:t>All specialties and locations, 2011</a:t>
            </a:r>
            <a:r>
              <a:rPr lang="en-US" sz="2160" b="1" i="0" u="none" strike="noStrike" baseline="0" dirty="0" smtClean="0">
                <a:solidFill>
                  <a:schemeClr val="accent1"/>
                </a:solidFill>
                <a:effectLst/>
              </a:rPr>
              <a:t>–</a:t>
            </a:r>
            <a:r>
              <a:rPr lang="en-US" baseline="0" dirty="0" smtClean="0">
                <a:solidFill>
                  <a:schemeClr val="accent1"/>
                </a:solidFill>
              </a:rPr>
              <a:t>2015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27539</c:v>
                </c:pt>
                <c:pt idx="1">
                  <c:v>26279</c:v>
                </c:pt>
                <c:pt idx="2">
                  <c:v>27658</c:v>
                </c:pt>
                <c:pt idx="3">
                  <c:v>28544</c:v>
                </c:pt>
                <c:pt idx="4">
                  <c:v>29311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05600"/>
        <c:axId val="3970777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Credits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1789343</c:v>
                </c:pt>
                <c:pt idx="1">
                  <c:v>1784865.08</c:v>
                </c:pt>
                <c:pt idx="2">
                  <c:v>1749481.18</c:v>
                </c:pt>
                <c:pt idx="3">
                  <c:v>1678885.05</c:v>
                </c:pt>
                <c:pt idx="4">
                  <c:v>1603937.01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25632"/>
        <c:axId val="39709696"/>
      </c:lineChart>
      <c:catAx>
        <c:axId val="3970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Year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707776"/>
        <c:crosses val="autoZero"/>
        <c:auto val="1"/>
        <c:lblAlgn val="ctr"/>
        <c:lblOffset val="100"/>
        <c:noMultiLvlLbl val="0"/>
      </c:catAx>
      <c:valAx>
        <c:axId val="397077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705600"/>
        <c:crosses val="autoZero"/>
        <c:crossBetween val="between"/>
      </c:valAx>
      <c:valAx>
        <c:axId val="39709696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98325632"/>
        <c:crosses val="max"/>
        <c:crossBetween val="between"/>
      </c:valAx>
      <c:catAx>
        <c:axId val="9832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7096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368575905359173"/>
          <c:y val="0.24766688921090366"/>
          <c:w val="0.16728845549731425"/>
          <c:h val="0.12613199647894885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accent4"/>
                </a:solidFill>
              </a:rPr>
              <a:t>PERSONAL LEARNING PROJECT</a:t>
            </a:r>
            <a:r>
              <a:rPr lang="en-US" u="sng" baseline="0" dirty="0" smtClean="0">
                <a:solidFill>
                  <a:schemeClr val="accent4"/>
                </a:solidFill>
              </a:rPr>
              <a:t> (SECTION 2)</a:t>
            </a:r>
            <a:r>
              <a:rPr lang="en-US" baseline="0" dirty="0" smtClean="0">
                <a:solidFill>
                  <a:schemeClr val="accent1"/>
                </a:solidFill>
              </a:rPr>
              <a:t> - </a:t>
            </a:r>
            <a:r>
              <a:rPr lang="en-US" dirty="0" smtClean="0">
                <a:solidFill>
                  <a:schemeClr val="accent1"/>
                </a:solidFill>
              </a:rPr>
              <a:t>Participant and credit</a:t>
            </a:r>
            <a:r>
              <a:rPr lang="en-US" baseline="0" dirty="0" smtClean="0">
                <a:solidFill>
                  <a:schemeClr val="accent1"/>
                </a:solidFill>
              </a:rPr>
              <a:t> reporting in the MOC Program</a:t>
            </a:r>
          </a:p>
          <a:p>
            <a:pPr>
              <a:defRPr/>
            </a:pPr>
            <a:r>
              <a:rPr lang="en-US" baseline="0" dirty="0" smtClean="0">
                <a:solidFill>
                  <a:schemeClr val="accent1"/>
                </a:solidFill>
              </a:rPr>
              <a:t>All specialties and locations, 2011</a:t>
            </a:r>
            <a:r>
              <a:rPr lang="en-US" sz="2160" b="1" i="0" u="none" strike="noStrike" baseline="0" dirty="0" smtClean="0">
                <a:solidFill>
                  <a:schemeClr val="accent1"/>
                </a:solidFill>
                <a:effectLst/>
              </a:rPr>
              <a:t>–</a:t>
            </a:r>
            <a:r>
              <a:rPr lang="en-US" baseline="0" dirty="0" smtClean="0">
                <a:solidFill>
                  <a:schemeClr val="accent1"/>
                </a:solidFill>
              </a:rPr>
              <a:t>2015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17485</c:v>
                </c:pt>
                <c:pt idx="1">
                  <c:v>14147</c:v>
                </c:pt>
                <c:pt idx="2">
                  <c:v>14614</c:v>
                </c:pt>
                <c:pt idx="3">
                  <c:v>14738</c:v>
                </c:pt>
                <c:pt idx="4">
                  <c:v>19110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55552"/>
        <c:axId val="4005747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Credits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1336829</c:v>
                </c:pt>
                <c:pt idx="1">
                  <c:v>1675614.54</c:v>
                </c:pt>
                <c:pt idx="2">
                  <c:v>1774476.98</c:v>
                </c:pt>
                <c:pt idx="3">
                  <c:v>1607960</c:v>
                </c:pt>
                <c:pt idx="4">
                  <c:v>1367729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77952"/>
        <c:axId val="40076032"/>
      </c:lineChart>
      <c:catAx>
        <c:axId val="4005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Year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0057472"/>
        <c:crosses val="autoZero"/>
        <c:auto val="1"/>
        <c:lblAlgn val="ctr"/>
        <c:lblOffset val="100"/>
        <c:noMultiLvlLbl val="0"/>
      </c:catAx>
      <c:valAx>
        <c:axId val="40057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0055552"/>
        <c:crosses val="autoZero"/>
        <c:crossBetween val="between"/>
      </c:valAx>
      <c:valAx>
        <c:axId val="400760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40077952"/>
        <c:crosses val="max"/>
        <c:crossBetween val="between"/>
      </c:valAx>
      <c:catAx>
        <c:axId val="4007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760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368575905359173"/>
          <c:y val="0.24766688921090366"/>
          <c:w val="0.17742616720747503"/>
          <c:h val="0.13371279654651808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accent4"/>
                </a:solidFill>
              </a:rPr>
              <a:t>PRACTICE ASSESSMENT</a:t>
            </a:r>
            <a:r>
              <a:rPr lang="en-US" u="sng" baseline="0" dirty="0" smtClean="0">
                <a:solidFill>
                  <a:schemeClr val="accent4"/>
                </a:solidFill>
              </a:rPr>
              <a:t> (SECTION 3)</a:t>
            </a:r>
            <a:r>
              <a:rPr lang="en-US" baseline="0" dirty="0" smtClean="0">
                <a:solidFill>
                  <a:schemeClr val="accent1"/>
                </a:solidFill>
              </a:rPr>
              <a:t> - </a:t>
            </a:r>
            <a:r>
              <a:rPr lang="en-US" dirty="0" smtClean="0">
                <a:solidFill>
                  <a:schemeClr val="accent1"/>
                </a:solidFill>
              </a:rPr>
              <a:t>Participant and credit</a:t>
            </a:r>
            <a:r>
              <a:rPr lang="en-US" baseline="0" dirty="0" smtClean="0">
                <a:solidFill>
                  <a:schemeClr val="accent1"/>
                </a:solidFill>
              </a:rPr>
              <a:t> reporting to the MOC Program</a:t>
            </a:r>
          </a:p>
          <a:p>
            <a:pPr>
              <a:defRPr/>
            </a:pPr>
            <a:r>
              <a:rPr lang="en-US" baseline="0" dirty="0" smtClean="0">
                <a:solidFill>
                  <a:schemeClr val="accent1"/>
                </a:solidFill>
              </a:rPr>
              <a:t>All specialties and locations, 2011</a:t>
            </a:r>
            <a:r>
              <a:rPr lang="en-US" sz="2160" b="1" i="0" u="none" strike="noStrike" baseline="0" dirty="0" smtClean="0">
                <a:solidFill>
                  <a:schemeClr val="accent1"/>
                </a:solidFill>
                <a:effectLst/>
              </a:rPr>
              <a:t>–</a:t>
            </a:r>
            <a:r>
              <a:rPr lang="en-US" baseline="0" dirty="0" smtClean="0">
                <a:solidFill>
                  <a:schemeClr val="accent1"/>
                </a:solidFill>
              </a:rPr>
              <a:t>2015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50800">
              <a:solidFill>
                <a:srgbClr val="00C1DE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6999</c:v>
                </c:pt>
                <c:pt idx="1">
                  <c:v>5957</c:v>
                </c:pt>
                <c:pt idx="2">
                  <c:v>8203</c:v>
                </c:pt>
                <c:pt idx="3">
                  <c:v>9390</c:v>
                </c:pt>
                <c:pt idx="4">
                  <c:v>6617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70976"/>
        <c:axId val="3948544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Credits</c:v>
                </c:pt>
              </c:strCache>
            </c:strRef>
          </c:tx>
          <c:spPr>
            <a:ln w="50800">
              <a:solidFill>
                <a:srgbClr val="EF7521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357742</c:v>
                </c:pt>
                <c:pt idx="1">
                  <c:v>568311</c:v>
                </c:pt>
                <c:pt idx="2">
                  <c:v>684993.3</c:v>
                </c:pt>
                <c:pt idx="3">
                  <c:v>735128.64</c:v>
                </c:pt>
                <c:pt idx="4">
                  <c:v>454301.16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93632"/>
        <c:axId val="39487360"/>
      </c:lineChart>
      <c:catAx>
        <c:axId val="3947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Year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485440"/>
        <c:crosses val="autoZero"/>
        <c:auto val="1"/>
        <c:lblAlgn val="ctr"/>
        <c:lblOffset val="100"/>
        <c:noMultiLvlLbl val="0"/>
      </c:catAx>
      <c:valAx>
        <c:axId val="39485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470976"/>
        <c:crosses val="autoZero"/>
        <c:crossBetween val="between"/>
      </c:valAx>
      <c:valAx>
        <c:axId val="39487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Credits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39493632"/>
        <c:crosses val="max"/>
        <c:crossBetween val="between"/>
      </c:valAx>
      <c:catAx>
        <c:axId val="3949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873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368575905359173"/>
          <c:y val="0.24766688921090366"/>
          <c:w val="0.17742616720747503"/>
          <c:h val="0.13371279654651808"/>
        </c:manualLayout>
      </c:layout>
      <c:overlay val="0"/>
      <c:txPr>
        <a:bodyPr/>
        <a:lstStyle/>
        <a:p>
          <a:pPr>
            <a:defRPr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1"/>
                </a:solidFill>
              </a:defRPr>
            </a:pPr>
            <a:r>
              <a:rPr lang="en-US" sz="2160" b="1" i="0" baseline="0" dirty="0" smtClean="0">
                <a:solidFill>
                  <a:schemeClr val="accent1"/>
                </a:solidFill>
                <a:effectLst/>
              </a:rPr>
              <a:t>Participant reporting in the MOC Program</a:t>
            </a:r>
          </a:p>
          <a:p>
            <a:pPr algn="ctr">
              <a:defRPr>
                <a:solidFill>
                  <a:schemeClr val="accent1"/>
                </a:solidFill>
              </a:defRPr>
            </a:pPr>
            <a:r>
              <a:rPr lang="en-US" sz="2160" b="1" i="0" baseline="0" dirty="0" smtClean="0">
                <a:solidFill>
                  <a:schemeClr val="accent1"/>
                </a:solidFill>
                <a:effectLst/>
              </a:rPr>
              <a:t>All specialties by location, 2015</a:t>
            </a:r>
            <a:endParaRPr lang="en-US" sz="2160" dirty="0">
              <a:solidFill>
                <a:schemeClr val="accent1"/>
              </a:solidFill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MOC participation, all specialties by location, 2015</c:v>
                </c:pt>
              </c:strCache>
            </c:strRef>
          </c:tx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dPt>
          <c:dLbls>
            <c:dLbl>
              <c:idx val="0"/>
              <c:layout>
                <c:manualLayout>
                  <c:x val="-3.4450699388102177E-2"/>
                  <c:y val="-0.27353465355701218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95%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669236804884928"/>
                  <c:y val="-1.98464059548939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123663610026242E-2"/>
                  <c:y val="4.54671703144095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Canada </c:v>
                </c:pt>
                <c:pt idx="1">
                  <c:v>USA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667326879646427"/>
          <c:y val="0.24505793215958466"/>
          <c:w val="0.17669173546543382"/>
          <c:h val="0.28094137201129699"/>
        </c:manualLayout>
      </c:layout>
      <c:overlay val="0"/>
      <c:txPr>
        <a:bodyPr/>
        <a:lstStyle/>
        <a:p>
          <a:pPr>
            <a:defRPr sz="24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MOC Program participants</a:t>
            </a:r>
            <a:r>
              <a:rPr lang="en-US" baseline="0" dirty="0" smtClean="0">
                <a:solidFill>
                  <a:schemeClr val="accent1"/>
                </a:solidFill>
              </a:rPr>
              <a:t> recording credits in 2015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 of MOC participant cycles</c:v>
                </c:pt>
              </c:strCache>
            </c:strRef>
          </c:tx>
          <c:dLbls>
            <c:dLbl>
              <c:idx val="0"/>
              <c:layout>
                <c:manualLayout>
                  <c:x val="-8.3115485564304467E-2"/>
                  <c:y val="0.1799763779527558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31553477690289"/>
                  <c:y val="6.06702755905511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214288057742782"/>
                  <c:y val="-7.548425196850393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333989501312335E-2"/>
                  <c:y val="-0.15931963582677167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824475065616798"/>
                  <c:y val="-6.8858513779527564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First year</c:v>
                </c:pt>
                <c:pt idx="1">
                  <c:v>Second year</c:v>
                </c:pt>
                <c:pt idx="2">
                  <c:v>Third year</c:v>
                </c:pt>
                <c:pt idx="3">
                  <c:v>Fourth year</c:v>
                </c:pt>
                <c:pt idx="4">
                  <c:v>Cycle ending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274011464613097"/>
          <c:y val="0.21463834462552647"/>
          <c:w val="0.24167660708264385"/>
          <c:h val="0.35082310932063726"/>
        </c:manualLayout>
      </c:layout>
      <c:overlay val="0"/>
      <c:txPr>
        <a:bodyPr/>
        <a:lstStyle/>
        <a:p>
          <a:pPr>
            <a:defRPr sz="24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dirty="0" smtClean="0">
                <a:solidFill>
                  <a:schemeClr val="accent1"/>
                </a:solidFill>
              </a:rPr>
              <a:t>Participant reporting by MOC sections </a:t>
            </a:r>
            <a:endParaRPr lang="en-US" dirty="0">
              <a:solidFill>
                <a:schemeClr val="accent1"/>
              </a:solidFill>
            </a:endParaRP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ll </a:t>
            </a:r>
            <a:r>
              <a:rPr lang="en-US" dirty="0">
                <a:solidFill>
                  <a:schemeClr val="accent1"/>
                </a:solidFill>
              </a:rPr>
              <a:t>specialties and locations, 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 participation in MOC reporting sections, all specialties and locations, 2015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33,235 (93%)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28,325 (79%)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15,325 (43%)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Group Learning 
(Section 1)</c:v>
                </c:pt>
                <c:pt idx="1">
                  <c:v>Self-Learning 
(Section 2)</c:v>
                </c:pt>
                <c:pt idx="2">
                  <c:v>Assessment 
(Section 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33235</c:v>
                </c:pt>
                <c:pt idx="1">
                  <c:v>28325</c:v>
                </c:pt>
                <c:pt idx="2">
                  <c:v>15325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40544"/>
        <c:axId val="103742080"/>
      </c:barChart>
      <c:catAx>
        <c:axId val="10374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03742080"/>
        <c:crosses val="autoZero"/>
        <c:auto val="1"/>
        <c:lblAlgn val="ctr"/>
        <c:lblOffset val="100"/>
        <c:noMultiLvlLbl val="0"/>
      </c:catAx>
      <c:valAx>
        <c:axId val="103742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Participants</a:t>
                </a:r>
                <a:endParaRPr lang="en-US" dirty="0">
                  <a:solidFill>
                    <a:schemeClr val="accent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  <c:crossAx val="10374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A71B-0D1A-41C4-935E-5437A5A607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AD75D-4E35-4065-892C-A85E15E62ADF}">
      <dgm:prSet phldrT="[Text]" custT="1"/>
      <dgm:spPr/>
      <dgm:t>
        <a:bodyPr/>
        <a:lstStyle/>
        <a:p>
          <a:r>
            <a:rPr lang="en-US" sz="2800" dirty="0" smtClean="0"/>
            <a:t>Royal College’s MOC </a:t>
          </a:r>
          <a:r>
            <a:rPr lang="en-US" sz="2800" dirty="0" smtClean="0">
              <a:solidFill>
                <a:schemeClr val="bg1"/>
              </a:solidFill>
            </a:rPr>
            <a:t>P</a:t>
          </a:r>
          <a:r>
            <a:rPr lang="en-US" sz="2800" dirty="0" smtClean="0"/>
            <a:t>rogram - Overview</a:t>
          </a:r>
          <a:endParaRPr lang="en-US" sz="2800" dirty="0"/>
        </a:p>
      </dgm:t>
    </dgm:pt>
    <dgm:pt modelId="{165431ED-81B4-4DF6-9ED8-63B41596386E}" type="parTrans" cxnId="{5FACBD34-33AB-4859-932B-7F6D36299627}">
      <dgm:prSet/>
      <dgm:spPr/>
      <dgm:t>
        <a:bodyPr/>
        <a:lstStyle/>
        <a:p>
          <a:endParaRPr lang="en-US" sz="2800"/>
        </a:p>
      </dgm:t>
    </dgm:pt>
    <dgm:pt modelId="{B9407BDB-60C6-4D78-8CCC-648A200FAEF9}" type="sibTrans" cxnId="{5FACBD34-33AB-4859-932B-7F6D36299627}">
      <dgm:prSet custT="1"/>
      <dgm:spPr/>
      <dgm:t>
        <a:bodyPr/>
        <a:lstStyle/>
        <a:p>
          <a:endParaRPr lang="en-US" sz="2800"/>
        </a:p>
      </dgm:t>
    </dgm:pt>
    <dgm:pt modelId="{70F86C38-A4F3-47F0-8470-98F2BA5326F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800" dirty="0" smtClean="0"/>
            <a:t>MOC </a:t>
          </a:r>
          <a:r>
            <a:rPr lang="en-US" sz="2800" dirty="0" smtClean="0">
              <a:solidFill>
                <a:schemeClr val="bg1"/>
              </a:solidFill>
            </a:rPr>
            <a:t>P</a:t>
          </a:r>
          <a:r>
            <a:rPr lang="en-US" sz="2800" dirty="0" smtClean="0"/>
            <a:t>rogram 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en-US" sz="2000" dirty="0" smtClean="0"/>
            <a:t>(</a:t>
          </a:r>
          <a:r>
            <a:rPr lang="en-US" sz="2000" dirty="0" smtClean="0"/>
            <a:t>2011</a:t>
          </a:r>
          <a:r>
            <a:rPr lang="en-US" sz="2000" dirty="0" smtClean="0">
              <a:solidFill>
                <a:schemeClr val="bg1"/>
              </a:solidFill>
            </a:rPr>
            <a:t>–</a:t>
          </a:r>
          <a:r>
            <a:rPr lang="en-US" sz="2000" dirty="0" smtClean="0"/>
            <a:t>2015; all specialties)</a:t>
          </a:r>
          <a:endParaRPr lang="en-US" sz="2000" dirty="0"/>
        </a:p>
      </dgm:t>
    </dgm:pt>
    <dgm:pt modelId="{1DD6AA47-D0AE-4BF6-AF1D-D165740FC3A6}" type="parTrans" cxnId="{8D2DEDFF-639A-422A-B8F4-128CE0B9F8C0}">
      <dgm:prSet/>
      <dgm:spPr/>
      <dgm:t>
        <a:bodyPr/>
        <a:lstStyle/>
        <a:p>
          <a:endParaRPr lang="en-US" sz="2800"/>
        </a:p>
      </dgm:t>
    </dgm:pt>
    <dgm:pt modelId="{D50151DD-493F-423D-8F88-11989E4976BA}" type="sibTrans" cxnId="{8D2DEDFF-639A-422A-B8F4-128CE0B9F8C0}">
      <dgm:prSet custT="1"/>
      <dgm:spPr/>
      <dgm:t>
        <a:bodyPr/>
        <a:lstStyle/>
        <a:p>
          <a:endParaRPr lang="en-US" sz="2800"/>
        </a:p>
      </dgm:t>
    </dgm:pt>
    <dgm:pt modelId="{35F7D868-342B-4B9D-A9E6-8F7060C4DC99}">
      <dgm:prSet phldrT="[Text]" custT="1"/>
      <dgm:spPr/>
      <dgm:t>
        <a:bodyPr/>
        <a:lstStyle/>
        <a:p>
          <a:r>
            <a:rPr lang="en-US" sz="2800" dirty="0" smtClean="0"/>
            <a:t>MOC </a:t>
          </a:r>
          <a:r>
            <a:rPr lang="en-US" sz="2800" dirty="0" smtClean="0">
              <a:solidFill>
                <a:schemeClr val="bg1"/>
              </a:solidFill>
            </a:rPr>
            <a:t>P</a:t>
          </a:r>
          <a:r>
            <a:rPr lang="en-US" sz="2800" dirty="0" smtClean="0"/>
            <a:t>rogram       </a:t>
          </a:r>
          <a:r>
            <a:rPr lang="en-US" sz="2000" dirty="0" smtClean="0"/>
            <a:t>(2015; all specialties)</a:t>
          </a:r>
          <a:endParaRPr lang="en-US" sz="2000" dirty="0"/>
        </a:p>
      </dgm:t>
    </dgm:pt>
    <dgm:pt modelId="{CAB62B0B-CE27-4756-96D8-A6E597EF2095}" type="parTrans" cxnId="{25408293-AAA8-41A0-A5CB-937C92FA3851}">
      <dgm:prSet/>
      <dgm:spPr/>
      <dgm:t>
        <a:bodyPr/>
        <a:lstStyle/>
        <a:p>
          <a:endParaRPr lang="en-US" sz="2800"/>
        </a:p>
      </dgm:t>
    </dgm:pt>
    <dgm:pt modelId="{8D0AB359-3640-430C-B47C-9AA9F6A01B46}" type="sibTrans" cxnId="{25408293-AAA8-41A0-A5CB-937C92FA3851}">
      <dgm:prSet custT="1"/>
      <dgm:spPr/>
      <dgm:t>
        <a:bodyPr/>
        <a:lstStyle/>
        <a:p>
          <a:endParaRPr lang="en-US" sz="2800"/>
        </a:p>
      </dgm:t>
    </dgm:pt>
    <dgm:pt modelId="{A1DC6421-DD38-4C55-AA01-2AAB8B2DED4C}">
      <dgm:prSet phldrT="[Text]" custT="1"/>
      <dgm:spPr/>
      <dgm:t>
        <a:bodyPr/>
        <a:lstStyle/>
        <a:p>
          <a:r>
            <a:rPr lang="en-US" sz="2800" dirty="0" smtClean="0"/>
            <a:t>Next Steps/ Takeaways</a:t>
          </a:r>
          <a:endParaRPr lang="en-US" sz="2800" dirty="0"/>
        </a:p>
      </dgm:t>
    </dgm:pt>
    <dgm:pt modelId="{FB52C598-9EA6-48FD-BFB0-C852A2B79798}" type="parTrans" cxnId="{16704E1C-BFFD-4B66-B8D5-844476B70608}">
      <dgm:prSet/>
      <dgm:spPr/>
      <dgm:t>
        <a:bodyPr/>
        <a:lstStyle/>
        <a:p>
          <a:endParaRPr lang="en-US" sz="2800"/>
        </a:p>
      </dgm:t>
    </dgm:pt>
    <dgm:pt modelId="{EB480D61-D1F1-4FF3-BE48-0DF3AEEDBD89}" type="sibTrans" cxnId="{16704E1C-BFFD-4B66-B8D5-844476B70608}">
      <dgm:prSet custT="1"/>
      <dgm:spPr/>
      <dgm:t>
        <a:bodyPr/>
        <a:lstStyle/>
        <a:p>
          <a:endParaRPr lang="en-US" sz="2800"/>
        </a:p>
      </dgm:t>
    </dgm:pt>
    <dgm:pt modelId="{FD4E26A6-D00F-4A22-8D43-7A0FC701BAD1}">
      <dgm:prSet phldrT="[Text]" custT="1"/>
      <dgm:spPr/>
      <dgm:t>
        <a:bodyPr/>
        <a:lstStyle/>
        <a:p>
          <a:r>
            <a:rPr lang="en-US" sz="2800" dirty="0" smtClean="0"/>
            <a:t>MOC </a:t>
          </a:r>
          <a:r>
            <a:rPr lang="en-US" sz="2800" dirty="0" smtClean="0">
              <a:solidFill>
                <a:schemeClr val="bg1"/>
              </a:solidFill>
            </a:rPr>
            <a:t>Program </a:t>
          </a:r>
          <a:r>
            <a:rPr lang="en-US" sz="2800" dirty="0" smtClean="0">
              <a:solidFill>
                <a:schemeClr val="bg1"/>
              </a:solidFill>
            </a:rPr>
            <a:t>     </a:t>
          </a:r>
          <a:r>
            <a:rPr lang="en-US" sz="2000" dirty="0" smtClean="0">
              <a:solidFill>
                <a:schemeClr val="bg1"/>
              </a:solidFill>
            </a:rPr>
            <a:t>(2015; select </a:t>
          </a:r>
          <a:r>
            <a:rPr lang="en-US" sz="2000" dirty="0" smtClean="0">
              <a:solidFill>
                <a:schemeClr val="bg1"/>
              </a:solidFill>
            </a:rPr>
            <a:t>specialties</a:t>
          </a:r>
          <a:r>
            <a:rPr lang="en-US" sz="2000" dirty="0" smtClean="0"/>
            <a:t>)</a:t>
          </a:r>
          <a:endParaRPr lang="en-US" sz="2000" dirty="0"/>
        </a:p>
      </dgm:t>
    </dgm:pt>
    <dgm:pt modelId="{1B63DE1A-B238-49D4-A7F8-1AA6240CEB3E}" type="parTrans" cxnId="{6A918772-B020-46BB-93D7-50DDCB434796}">
      <dgm:prSet/>
      <dgm:spPr/>
      <dgm:t>
        <a:bodyPr/>
        <a:lstStyle/>
        <a:p>
          <a:endParaRPr lang="en-US"/>
        </a:p>
      </dgm:t>
    </dgm:pt>
    <dgm:pt modelId="{E38F6847-0C3F-4CF1-A65E-215B4BCF208C}" type="sibTrans" cxnId="{6A918772-B020-46BB-93D7-50DDCB434796}">
      <dgm:prSet/>
      <dgm:spPr/>
      <dgm:t>
        <a:bodyPr/>
        <a:lstStyle/>
        <a:p>
          <a:endParaRPr lang="en-US"/>
        </a:p>
      </dgm:t>
    </dgm:pt>
    <dgm:pt modelId="{B8A1FEDA-61FA-45A4-9B42-8D442145F742}">
      <dgm:prSet phldrT="[Text]" custT="1"/>
      <dgm:spPr/>
      <dgm:t>
        <a:bodyPr/>
        <a:lstStyle/>
        <a:p>
          <a:endParaRPr lang="en-US"/>
        </a:p>
      </dgm:t>
    </dgm:pt>
    <dgm:pt modelId="{34CEED54-BEBE-47E4-B27C-4B8A57DA6F5E}" type="parTrans" cxnId="{DF6EC06B-B6C8-401F-B37C-40D8311BC5DE}">
      <dgm:prSet/>
      <dgm:spPr/>
      <dgm:t>
        <a:bodyPr/>
        <a:lstStyle/>
        <a:p>
          <a:endParaRPr lang="en-US"/>
        </a:p>
      </dgm:t>
    </dgm:pt>
    <dgm:pt modelId="{9B8AF795-397A-49D3-8C94-474E9BD17407}" type="sibTrans" cxnId="{DF6EC06B-B6C8-401F-B37C-40D8311BC5DE}">
      <dgm:prSet/>
      <dgm:spPr/>
      <dgm:t>
        <a:bodyPr/>
        <a:lstStyle/>
        <a:p>
          <a:endParaRPr lang="en-US"/>
        </a:p>
      </dgm:t>
    </dgm:pt>
    <dgm:pt modelId="{D6D00594-639F-4C35-BE1C-9D0FA4BFED98}" type="pres">
      <dgm:prSet presAssocID="{4EBAA71B-0D1A-41C4-935E-5437A5A607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A82D6-E3BD-405E-8ECF-2C22228E8798}" type="pres">
      <dgm:prSet presAssocID="{4EBAA71B-0D1A-41C4-935E-5437A5A60747}" presName="dummyMaxCanvas" presStyleCnt="0">
        <dgm:presLayoutVars/>
      </dgm:prSet>
      <dgm:spPr/>
    </dgm:pt>
    <dgm:pt modelId="{9A9CF095-BCC3-402A-A70F-91E693EDD146}" type="pres">
      <dgm:prSet presAssocID="{4EBAA71B-0D1A-41C4-935E-5437A5A6074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01837-0D2A-4719-A3DE-4D57FBDF0B64}" type="pres">
      <dgm:prSet presAssocID="{4EBAA71B-0D1A-41C4-935E-5437A5A6074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F708C-DF1B-424F-9591-5BB106490511}" type="pres">
      <dgm:prSet presAssocID="{4EBAA71B-0D1A-41C4-935E-5437A5A6074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A5C27-6DFD-413D-B593-5D7B75866B5B}" type="pres">
      <dgm:prSet presAssocID="{4EBAA71B-0D1A-41C4-935E-5437A5A6074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871F-EEFA-4D52-A910-83E40A2C3E84}" type="pres">
      <dgm:prSet presAssocID="{4EBAA71B-0D1A-41C4-935E-5437A5A60747}" presName="FiveNodes_5" presStyleLbl="node1" presStyleIdx="4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A1559-58DE-4B66-A728-186A28BEB631}" type="pres">
      <dgm:prSet presAssocID="{4EBAA71B-0D1A-41C4-935E-5437A5A6074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C437-1A83-4E36-8E42-9F8F0E67E2B7}" type="pres">
      <dgm:prSet presAssocID="{4EBAA71B-0D1A-41C4-935E-5437A5A6074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6E4BE-67C5-4487-B0BE-FB2889B021F6}" type="pres">
      <dgm:prSet presAssocID="{4EBAA71B-0D1A-41C4-935E-5437A5A6074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F697D-9431-48A9-80DB-1FD039612D53}" type="pres">
      <dgm:prSet presAssocID="{4EBAA71B-0D1A-41C4-935E-5437A5A6074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F1FEF-87C8-4B53-8B80-E00A9A815A43}" type="pres">
      <dgm:prSet presAssocID="{4EBAA71B-0D1A-41C4-935E-5437A5A6074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04E2B-516C-4E46-9592-0D6087C6814D}" type="pres">
      <dgm:prSet presAssocID="{4EBAA71B-0D1A-41C4-935E-5437A5A6074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FAFC3-34B8-4203-9CBE-145244073E34}" type="pres">
      <dgm:prSet presAssocID="{4EBAA71B-0D1A-41C4-935E-5437A5A6074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7E34-D3A5-45D3-8D93-22E123B0E723}" type="pres">
      <dgm:prSet presAssocID="{4EBAA71B-0D1A-41C4-935E-5437A5A6074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AA8CF-3FE6-4CA4-A5AD-30C4BA0C69F9}" type="pres">
      <dgm:prSet presAssocID="{4EBAA71B-0D1A-41C4-935E-5437A5A6074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C8B93-C6F6-46B5-9C34-3C8E8026B8CF}" type="presOf" srcId="{8D0AB359-3640-430C-B47C-9AA9F6A01B46}" destId="{7B06E4BE-67C5-4487-B0BE-FB2889B021F6}" srcOrd="0" destOrd="0" presId="urn:microsoft.com/office/officeart/2005/8/layout/vProcess5"/>
    <dgm:cxn modelId="{A7BE5697-3A9A-41CE-98CA-7ACAD1C50F0C}" type="presOf" srcId="{35F7D868-342B-4B9D-A9E6-8F7060C4DC99}" destId="{0C6FAFC3-34B8-4203-9CBE-145244073E34}" srcOrd="1" destOrd="0" presId="urn:microsoft.com/office/officeart/2005/8/layout/vProcess5"/>
    <dgm:cxn modelId="{32767D37-6965-4FB5-9064-4BD146A3A412}" type="presOf" srcId="{FD4E26A6-D00F-4A22-8D43-7A0FC701BAD1}" destId="{5CDA5C27-6DFD-413D-B593-5D7B75866B5B}" srcOrd="0" destOrd="0" presId="urn:microsoft.com/office/officeart/2005/8/layout/vProcess5"/>
    <dgm:cxn modelId="{6A918772-B020-46BB-93D7-50DDCB434796}" srcId="{4EBAA71B-0D1A-41C4-935E-5437A5A60747}" destId="{FD4E26A6-D00F-4A22-8D43-7A0FC701BAD1}" srcOrd="3" destOrd="0" parTransId="{1B63DE1A-B238-49D4-A7F8-1AA6240CEB3E}" sibTransId="{E38F6847-0C3F-4CF1-A65E-215B4BCF208C}"/>
    <dgm:cxn modelId="{5FC56E72-6BC4-43C0-8393-5DAFA4351994}" type="presOf" srcId="{35F7D868-342B-4B9D-A9E6-8F7060C4DC99}" destId="{C4BF708C-DF1B-424F-9591-5BB106490511}" srcOrd="0" destOrd="0" presId="urn:microsoft.com/office/officeart/2005/8/layout/vProcess5"/>
    <dgm:cxn modelId="{68228BFC-C30D-4129-8B21-BD787D26CDBF}" type="presOf" srcId="{A1DC6421-DD38-4C55-AA01-2AAB8B2DED4C}" destId="{2B5AA8CF-3FE6-4CA4-A5AD-30C4BA0C69F9}" srcOrd="1" destOrd="0" presId="urn:microsoft.com/office/officeart/2005/8/layout/vProcess5"/>
    <dgm:cxn modelId="{565CE7E8-9B8B-4566-9B57-8A4ABF8F9B0F}" type="presOf" srcId="{A1DC6421-DD38-4C55-AA01-2AAB8B2DED4C}" destId="{FC8C871F-EEFA-4D52-A910-83E40A2C3E84}" srcOrd="0" destOrd="0" presId="urn:microsoft.com/office/officeart/2005/8/layout/vProcess5"/>
    <dgm:cxn modelId="{47EB52EA-30EA-4789-8D4C-52A353221AAB}" type="presOf" srcId="{B9407BDB-60C6-4D78-8CCC-648A200FAEF9}" destId="{4FCA1559-58DE-4B66-A728-186A28BEB631}" srcOrd="0" destOrd="0" presId="urn:microsoft.com/office/officeart/2005/8/layout/vProcess5"/>
    <dgm:cxn modelId="{DF6EC06B-B6C8-401F-B37C-40D8311BC5DE}" srcId="{4EBAA71B-0D1A-41C4-935E-5437A5A60747}" destId="{B8A1FEDA-61FA-45A4-9B42-8D442145F742}" srcOrd="5" destOrd="0" parTransId="{34CEED54-BEBE-47E4-B27C-4B8A57DA6F5E}" sibTransId="{9B8AF795-397A-49D3-8C94-474E9BD17407}"/>
    <dgm:cxn modelId="{16704E1C-BFFD-4B66-B8D5-844476B70608}" srcId="{4EBAA71B-0D1A-41C4-935E-5437A5A60747}" destId="{A1DC6421-DD38-4C55-AA01-2AAB8B2DED4C}" srcOrd="4" destOrd="0" parTransId="{FB52C598-9EA6-48FD-BFB0-C852A2B79798}" sibTransId="{EB480D61-D1F1-4FF3-BE48-0DF3AEEDBD89}"/>
    <dgm:cxn modelId="{F5BC64DC-1D59-41AF-94BB-E0CCD2B010CE}" type="presOf" srcId="{D50151DD-493F-423D-8F88-11989E4976BA}" destId="{B666C437-1A83-4E36-8E42-9F8F0E67E2B7}" srcOrd="0" destOrd="0" presId="urn:microsoft.com/office/officeart/2005/8/layout/vProcess5"/>
    <dgm:cxn modelId="{25408293-AAA8-41A0-A5CB-937C92FA3851}" srcId="{4EBAA71B-0D1A-41C4-935E-5437A5A60747}" destId="{35F7D868-342B-4B9D-A9E6-8F7060C4DC99}" srcOrd="2" destOrd="0" parTransId="{CAB62B0B-CE27-4756-96D8-A6E597EF2095}" sibTransId="{8D0AB359-3640-430C-B47C-9AA9F6A01B46}"/>
    <dgm:cxn modelId="{A6FA0693-04F7-414F-B7CF-1D1737DE7E2B}" type="presOf" srcId="{FD4E26A6-D00F-4A22-8D43-7A0FC701BAD1}" destId="{D3087E34-D3A5-45D3-8D93-22E123B0E723}" srcOrd="1" destOrd="0" presId="urn:microsoft.com/office/officeart/2005/8/layout/vProcess5"/>
    <dgm:cxn modelId="{BFCFF48C-3E0F-49AD-AE18-4AE6E45A3AE3}" type="presOf" srcId="{4EBAA71B-0D1A-41C4-935E-5437A5A60747}" destId="{D6D00594-639F-4C35-BE1C-9D0FA4BFED98}" srcOrd="0" destOrd="0" presId="urn:microsoft.com/office/officeart/2005/8/layout/vProcess5"/>
    <dgm:cxn modelId="{5FACBD34-33AB-4859-932B-7F6D36299627}" srcId="{4EBAA71B-0D1A-41C4-935E-5437A5A60747}" destId="{D6DAD75D-4E35-4065-892C-A85E15E62ADF}" srcOrd="0" destOrd="0" parTransId="{165431ED-81B4-4DF6-9ED8-63B41596386E}" sibTransId="{B9407BDB-60C6-4D78-8CCC-648A200FAEF9}"/>
    <dgm:cxn modelId="{547FC4CC-7B44-4138-A94E-134F301CAFAA}" type="presOf" srcId="{70F86C38-A4F3-47F0-8470-98F2BA5326F3}" destId="{9EE01837-0D2A-4719-A3DE-4D57FBDF0B64}" srcOrd="0" destOrd="0" presId="urn:microsoft.com/office/officeart/2005/8/layout/vProcess5"/>
    <dgm:cxn modelId="{111E79CF-F710-4EC4-B375-653A011D1146}" type="presOf" srcId="{D6DAD75D-4E35-4065-892C-A85E15E62ADF}" destId="{C0CF1FEF-87C8-4B53-8B80-E00A9A815A43}" srcOrd="1" destOrd="0" presId="urn:microsoft.com/office/officeart/2005/8/layout/vProcess5"/>
    <dgm:cxn modelId="{29D8357A-D2D6-452E-A32C-AA47E5EB6BE7}" type="presOf" srcId="{70F86C38-A4F3-47F0-8470-98F2BA5326F3}" destId="{35304E2B-516C-4E46-9592-0D6087C6814D}" srcOrd="1" destOrd="0" presId="urn:microsoft.com/office/officeart/2005/8/layout/vProcess5"/>
    <dgm:cxn modelId="{8D2DEDFF-639A-422A-B8F4-128CE0B9F8C0}" srcId="{4EBAA71B-0D1A-41C4-935E-5437A5A60747}" destId="{70F86C38-A4F3-47F0-8470-98F2BA5326F3}" srcOrd="1" destOrd="0" parTransId="{1DD6AA47-D0AE-4BF6-AF1D-D165740FC3A6}" sibTransId="{D50151DD-493F-423D-8F88-11989E4976BA}"/>
    <dgm:cxn modelId="{D071A271-C1EC-4421-8472-A86136A77E9F}" type="presOf" srcId="{D6DAD75D-4E35-4065-892C-A85E15E62ADF}" destId="{9A9CF095-BCC3-402A-A70F-91E693EDD146}" srcOrd="0" destOrd="0" presId="urn:microsoft.com/office/officeart/2005/8/layout/vProcess5"/>
    <dgm:cxn modelId="{99A21131-B351-44DC-AC69-0EE913D8E680}" type="presOf" srcId="{E38F6847-0C3F-4CF1-A65E-215B4BCF208C}" destId="{EC3F697D-9431-48A9-80DB-1FD039612D53}" srcOrd="0" destOrd="0" presId="urn:microsoft.com/office/officeart/2005/8/layout/vProcess5"/>
    <dgm:cxn modelId="{0CC6DFE4-2390-46C5-BF67-0E1EBE6536B5}" type="presParOf" srcId="{D6D00594-639F-4C35-BE1C-9D0FA4BFED98}" destId="{63AA82D6-E3BD-405E-8ECF-2C22228E8798}" srcOrd="0" destOrd="0" presId="urn:microsoft.com/office/officeart/2005/8/layout/vProcess5"/>
    <dgm:cxn modelId="{3BECD148-E810-407C-86FC-1F230381F9FA}" type="presParOf" srcId="{D6D00594-639F-4C35-BE1C-9D0FA4BFED98}" destId="{9A9CF095-BCC3-402A-A70F-91E693EDD146}" srcOrd="1" destOrd="0" presId="urn:microsoft.com/office/officeart/2005/8/layout/vProcess5"/>
    <dgm:cxn modelId="{C230F151-678B-4A23-859F-1D6D1DDB9256}" type="presParOf" srcId="{D6D00594-639F-4C35-BE1C-9D0FA4BFED98}" destId="{9EE01837-0D2A-4719-A3DE-4D57FBDF0B64}" srcOrd="2" destOrd="0" presId="urn:microsoft.com/office/officeart/2005/8/layout/vProcess5"/>
    <dgm:cxn modelId="{53C1774E-F0FA-4CE2-AA2F-F826855C9FC5}" type="presParOf" srcId="{D6D00594-639F-4C35-BE1C-9D0FA4BFED98}" destId="{C4BF708C-DF1B-424F-9591-5BB106490511}" srcOrd="3" destOrd="0" presId="urn:microsoft.com/office/officeart/2005/8/layout/vProcess5"/>
    <dgm:cxn modelId="{DA2A1D2D-3C54-473F-844E-64B688C7CA59}" type="presParOf" srcId="{D6D00594-639F-4C35-BE1C-9D0FA4BFED98}" destId="{5CDA5C27-6DFD-413D-B593-5D7B75866B5B}" srcOrd="4" destOrd="0" presId="urn:microsoft.com/office/officeart/2005/8/layout/vProcess5"/>
    <dgm:cxn modelId="{E0ED6FB9-615D-4B3D-AB21-FE395DBC034E}" type="presParOf" srcId="{D6D00594-639F-4C35-BE1C-9D0FA4BFED98}" destId="{FC8C871F-EEFA-4D52-A910-83E40A2C3E84}" srcOrd="5" destOrd="0" presId="urn:microsoft.com/office/officeart/2005/8/layout/vProcess5"/>
    <dgm:cxn modelId="{CEA2792F-2F05-4065-BFB0-636245D5EB20}" type="presParOf" srcId="{D6D00594-639F-4C35-BE1C-9D0FA4BFED98}" destId="{4FCA1559-58DE-4B66-A728-186A28BEB631}" srcOrd="6" destOrd="0" presId="urn:microsoft.com/office/officeart/2005/8/layout/vProcess5"/>
    <dgm:cxn modelId="{334FE6F7-452E-4B0B-A32C-D921659CE59F}" type="presParOf" srcId="{D6D00594-639F-4C35-BE1C-9D0FA4BFED98}" destId="{B666C437-1A83-4E36-8E42-9F8F0E67E2B7}" srcOrd="7" destOrd="0" presId="urn:microsoft.com/office/officeart/2005/8/layout/vProcess5"/>
    <dgm:cxn modelId="{1395AA04-827C-4F41-9372-DD8483563492}" type="presParOf" srcId="{D6D00594-639F-4C35-BE1C-9D0FA4BFED98}" destId="{7B06E4BE-67C5-4487-B0BE-FB2889B021F6}" srcOrd="8" destOrd="0" presId="urn:microsoft.com/office/officeart/2005/8/layout/vProcess5"/>
    <dgm:cxn modelId="{8C0726C2-8083-44DB-902C-25D2FA318DF2}" type="presParOf" srcId="{D6D00594-639F-4C35-BE1C-9D0FA4BFED98}" destId="{EC3F697D-9431-48A9-80DB-1FD039612D53}" srcOrd="9" destOrd="0" presId="urn:microsoft.com/office/officeart/2005/8/layout/vProcess5"/>
    <dgm:cxn modelId="{2DDCD124-DCB1-4581-919E-B4FAB91902AF}" type="presParOf" srcId="{D6D00594-639F-4C35-BE1C-9D0FA4BFED98}" destId="{C0CF1FEF-87C8-4B53-8B80-E00A9A815A43}" srcOrd="10" destOrd="0" presId="urn:microsoft.com/office/officeart/2005/8/layout/vProcess5"/>
    <dgm:cxn modelId="{AD5A909A-4255-445E-BEE4-AE5062A1D372}" type="presParOf" srcId="{D6D00594-639F-4C35-BE1C-9D0FA4BFED98}" destId="{35304E2B-516C-4E46-9592-0D6087C6814D}" srcOrd="11" destOrd="0" presId="urn:microsoft.com/office/officeart/2005/8/layout/vProcess5"/>
    <dgm:cxn modelId="{CAC1F1C2-97D5-4537-90F8-E7AFD67CB61F}" type="presParOf" srcId="{D6D00594-639F-4C35-BE1C-9D0FA4BFED98}" destId="{0C6FAFC3-34B8-4203-9CBE-145244073E34}" srcOrd="12" destOrd="0" presId="urn:microsoft.com/office/officeart/2005/8/layout/vProcess5"/>
    <dgm:cxn modelId="{CF075AD4-54E0-4B36-97DD-044DF4162FF0}" type="presParOf" srcId="{D6D00594-639F-4C35-BE1C-9D0FA4BFED98}" destId="{D3087E34-D3A5-45D3-8D93-22E123B0E723}" srcOrd="13" destOrd="0" presId="urn:microsoft.com/office/officeart/2005/8/layout/vProcess5"/>
    <dgm:cxn modelId="{1E5BD027-C658-4B86-AF04-39DBD47B2EE9}" type="presParOf" srcId="{D6D00594-639F-4C35-BE1C-9D0FA4BFED98}" destId="{2B5AA8CF-3FE6-4CA4-A5AD-30C4BA0C69F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F095-BCC3-402A-A70F-91E693EDD146}">
      <dsp:nvSpPr>
        <dsp:cNvPr id="0" name=""/>
        <dsp:cNvSpPr/>
      </dsp:nvSpPr>
      <dsp:spPr>
        <a:xfrm>
          <a:off x="0" y="0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Royal College’s MOC </a:t>
          </a:r>
          <a:r>
            <a:rPr lang="en-US" sz="2800" kern="1200" dirty="0" smtClean="0">
              <a:solidFill>
                <a:schemeClr val="bg1"/>
              </a:solidFill>
            </a:rPr>
            <a:t>P</a:t>
          </a:r>
          <a:r>
            <a:rPr lang="en-US" sz="2800" kern="1200" dirty="0" smtClean="0"/>
            <a:t>rogram - Overview</a:t>
          </a:r>
          <a:endParaRPr lang="en-US" sz="2800" kern="1200" dirty="0"/>
        </a:p>
      </dsp:txBody>
      <dsp:txXfrm>
        <a:off x="29467" y="29467"/>
        <a:ext cx="3232361" cy="947129"/>
      </dsp:txXfrm>
    </dsp:sp>
    <dsp:sp modelId="{9EE01837-0D2A-4719-A3DE-4D57FBDF0B64}">
      <dsp:nvSpPr>
        <dsp:cNvPr id="0" name=""/>
        <dsp:cNvSpPr/>
      </dsp:nvSpPr>
      <dsp:spPr>
        <a:xfrm>
          <a:off x="331236" y="1145794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/>
            <a:t>MOC </a:t>
          </a:r>
          <a:r>
            <a:rPr lang="en-US" sz="2800" kern="1200" dirty="0" smtClean="0">
              <a:solidFill>
                <a:schemeClr val="bg1"/>
              </a:solidFill>
            </a:rPr>
            <a:t>P</a:t>
          </a:r>
          <a:r>
            <a:rPr lang="en-US" sz="2800" kern="1200" dirty="0" smtClean="0"/>
            <a:t>rogram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/>
            <a:t>(</a:t>
          </a:r>
          <a:r>
            <a:rPr lang="en-US" sz="2000" kern="1200" dirty="0" smtClean="0"/>
            <a:t>2011</a:t>
          </a:r>
          <a:r>
            <a:rPr lang="en-US" sz="2000" kern="1200" dirty="0" smtClean="0">
              <a:solidFill>
                <a:schemeClr val="bg1"/>
              </a:solidFill>
            </a:rPr>
            <a:t>–</a:t>
          </a:r>
          <a:r>
            <a:rPr lang="en-US" sz="2000" kern="1200" dirty="0" smtClean="0"/>
            <a:t>2015; all specialties)</a:t>
          </a:r>
          <a:endParaRPr lang="en-US" sz="2000" kern="1200" dirty="0"/>
        </a:p>
      </dsp:txBody>
      <dsp:txXfrm>
        <a:off x="360703" y="1175261"/>
        <a:ext cx="3391580" cy="947129"/>
      </dsp:txXfrm>
    </dsp:sp>
    <dsp:sp modelId="{C4BF708C-DF1B-424F-9591-5BB106490511}">
      <dsp:nvSpPr>
        <dsp:cNvPr id="0" name=""/>
        <dsp:cNvSpPr/>
      </dsp:nvSpPr>
      <dsp:spPr>
        <a:xfrm>
          <a:off x="662473" y="2291588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MOC </a:t>
          </a:r>
          <a:r>
            <a:rPr lang="en-US" sz="2800" kern="1200" dirty="0" smtClean="0">
              <a:solidFill>
                <a:schemeClr val="bg1"/>
              </a:solidFill>
            </a:rPr>
            <a:t>P</a:t>
          </a:r>
          <a:r>
            <a:rPr lang="en-US" sz="2800" kern="1200" dirty="0" smtClean="0"/>
            <a:t>rogram       </a:t>
          </a:r>
          <a:r>
            <a:rPr lang="en-US" sz="2000" kern="1200" dirty="0" smtClean="0"/>
            <a:t>(2015; all specialties)</a:t>
          </a:r>
          <a:endParaRPr lang="en-US" sz="2000" kern="1200" dirty="0"/>
        </a:p>
      </dsp:txBody>
      <dsp:txXfrm>
        <a:off x="691940" y="2321055"/>
        <a:ext cx="3391580" cy="947129"/>
      </dsp:txXfrm>
    </dsp:sp>
    <dsp:sp modelId="{5CDA5C27-6DFD-413D-B593-5D7B75866B5B}">
      <dsp:nvSpPr>
        <dsp:cNvPr id="0" name=""/>
        <dsp:cNvSpPr/>
      </dsp:nvSpPr>
      <dsp:spPr>
        <a:xfrm>
          <a:off x="993710" y="3437382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MOC </a:t>
          </a:r>
          <a:r>
            <a:rPr lang="en-US" sz="2800" kern="1200" dirty="0" smtClean="0">
              <a:solidFill>
                <a:schemeClr val="bg1"/>
              </a:solidFill>
            </a:rPr>
            <a:t>Program </a:t>
          </a:r>
          <a:r>
            <a:rPr lang="en-US" sz="2800" kern="1200" dirty="0" smtClean="0">
              <a:solidFill>
                <a:schemeClr val="bg1"/>
              </a:solidFill>
            </a:rPr>
            <a:t>     </a:t>
          </a:r>
          <a:r>
            <a:rPr lang="en-US" sz="2000" kern="1200" dirty="0" smtClean="0">
              <a:solidFill>
                <a:schemeClr val="bg1"/>
              </a:solidFill>
            </a:rPr>
            <a:t>(2015; select </a:t>
          </a:r>
          <a:r>
            <a:rPr lang="en-US" sz="2000" kern="1200" dirty="0" smtClean="0">
              <a:solidFill>
                <a:schemeClr val="bg1"/>
              </a:solidFill>
            </a:rPr>
            <a:t>specialties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1023177" y="3466849"/>
        <a:ext cx="3391580" cy="947129"/>
      </dsp:txXfrm>
    </dsp:sp>
    <dsp:sp modelId="{FC8C871F-EEFA-4D52-A910-83E40A2C3E84}">
      <dsp:nvSpPr>
        <dsp:cNvPr id="0" name=""/>
        <dsp:cNvSpPr/>
      </dsp:nvSpPr>
      <dsp:spPr>
        <a:xfrm>
          <a:off x="1324947" y="4583176"/>
          <a:ext cx="4435692" cy="1006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Next Steps/ Takeaways</a:t>
          </a:r>
          <a:endParaRPr lang="en-US" sz="2800" kern="1200" dirty="0"/>
        </a:p>
      </dsp:txBody>
      <dsp:txXfrm>
        <a:off x="1354414" y="4612643"/>
        <a:ext cx="3391580" cy="947129"/>
      </dsp:txXfrm>
    </dsp:sp>
    <dsp:sp modelId="{4FCA1559-58DE-4B66-A728-186A28BEB631}">
      <dsp:nvSpPr>
        <dsp:cNvPr id="0" name=""/>
        <dsp:cNvSpPr/>
      </dsp:nvSpPr>
      <dsp:spPr>
        <a:xfrm>
          <a:off x="3781751" y="734985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928888" y="734985"/>
        <a:ext cx="359667" cy="492091"/>
      </dsp:txXfrm>
    </dsp:sp>
    <dsp:sp modelId="{B666C437-1A83-4E36-8E42-9F8F0E67E2B7}">
      <dsp:nvSpPr>
        <dsp:cNvPr id="0" name=""/>
        <dsp:cNvSpPr/>
      </dsp:nvSpPr>
      <dsp:spPr>
        <a:xfrm>
          <a:off x="4112988" y="1880779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260125" y="1880779"/>
        <a:ext cx="359667" cy="492091"/>
      </dsp:txXfrm>
    </dsp:sp>
    <dsp:sp modelId="{7B06E4BE-67C5-4487-B0BE-FB2889B021F6}">
      <dsp:nvSpPr>
        <dsp:cNvPr id="0" name=""/>
        <dsp:cNvSpPr/>
      </dsp:nvSpPr>
      <dsp:spPr>
        <a:xfrm>
          <a:off x="4444225" y="3009805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591362" y="3009805"/>
        <a:ext cx="359667" cy="492091"/>
      </dsp:txXfrm>
    </dsp:sp>
    <dsp:sp modelId="{EC3F697D-9431-48A9-80DB-1FD039612D53}">
      <dsp:nvSpPr>
        <dsp:cNvPr id="0" name=""/>
        <dsp:cNvSpPr/>
      </dsp:nvSpPr>
      <dsp:spPr>
        <a:xfrm>
          <a:off x="4775462" y="4166778"/>
          <a:ext cx="653941" cy="6539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922599" y="4166778"/>
        <a:ext cx="359667" cy="492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7E7C-3780-4936-987A-EC460FA09735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6DBE-9B75-4371-B0DF-38159456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0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F6C1-E04B-4B95-B7FC-CF5F41C631B2}" type="datetimeFigureOut">
              <a:rPr lang="en-US" smtClean="0"/>
              <a:pPr/>
              <a:t>8/27/2016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DC6A-7FB8-408E-8EA0-897A59FF3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0DC6A-7FB8-408E-8EA0-897A59FF345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auto">
          <a:xfrm>
            <a:off x="0" y="0"/>
            <a:ext cx="9156700" cy="6883400"/>
          </a:xfrm>
          <a:prstGeom prst="rect">
            <a:avLst/>
          </a:prstGeom>
          <a:gradFill rotWithShape="0">
            <a:gsLst>
              <a:gs pos="0">
                <a:srgbClr val="1F2C3C"/>
              </a:gs>
              <a:gs pos="22797">
                <a:srgbClr val="1F2C3C"/>
              </a:gs>
              <a:gs pos="33841">
                <a:srgbClr val="2D4354"/>
              </a:gs>
              <a:gs pos="53885">
                <a:srgbClr val="3C5B6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14300"/>
            <a:ext cx="36830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42888"/>
            <a:ext cx="5676900" cy="221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88" y="1692275"/>
            <a:ext cx="88265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2159000"/>
            <a:ext cx="8826500" cy="46863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051300"/>
            <a:ext cx="2400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 userDrawn="1"/>
        </p:nvSpPr>
        <p:spPr bwMode="auto">
          <a:xfrm>
            <a:off x="5791200" y="5334000"/>
            <a:ext cx="2819400" cy="1295400"/>
          </a:xfrm>
          <a:prstGeom prst="round2DiagRect">
            <a:avLst/>
          </a:prstGeom>
          <a:solidFill>
            <a:srgbClr val="28344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9" name="Picture 21" descr="Logo_RC-MOC_BIL_EG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77850"/>
            <a:ext cx="495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 bwMode="auto">
          <a:xfrm>
            <a:off x="0" y="0"/>
            <a:ext cx="9156700" cy="6883400"/>
          </a:xfrm>
          <a:prstGeom prst="rect">
            <a:avLst/>
          </a:prstGeom>
          <a:gradFill rotWithShape="0">
            <a:gsLst>
              <a:gs pos="0">
                <a:srgbClr val="1F2C3C"/>
              </a:gs>
              <a:gs pos="22797">
                <a:srgbClr val="1F2C3C"/>
              </a:gs>
              <a:gs pos="33841">
                <a:srgbClr val="2D4354"/>
              </a:gs>
              <a:gs pos="53885">
                <a:srgbClr val="3C5B6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93675"/>
            <a:ext cx="88265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/>
          </p:cNvSpPr>
          <p:nvPr userDrawn="1"/>
        </p:nvSpPr>
        <p:spPr bwMode="auto">
          <a:xfrm>
            <a:off x="0" y="838200"/>
            <a:ext cx="8826500" cy="838200"/>
          </a:xfrm>
          <a:prstGeom prst="rect">
            <a:avLst/>
          </a:prstGeom>
          <a:solidFill>
            <a:srgbClr val="817150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E2142D3-D461-4AC2-8B49-DA861CAADC29}" type="slidenum">
              <a:rPr lang="en-US" sz="1200">
                <a:solidFill>
                  <a:srgbClr val="878787"/>
                </a:solidFill>
                <a:latin typeface="Calibri" pitchFamily="-108" charset="0"/>
                <a:cs typeface="Calibri" pitchFamily="-108" charset="0"/>
                <a:sym typeface="Calibri" pitchFamily="-108" charset="0"/>
              </a:rPr>
              <a:pPr algn="r"/>
              <a:t>‹#›</a:t>
            </a:fld>
            <a:endParaRPr lang="en-US" sz="1200" dirty="0">
              <a:solidFill>
                <a:srgbClr val="878787"/>
              </a:solidFill>
              <a:latin typeface="Calibri" pitchFamily="-108" charset="0"/>
              <a:cs typeface="Calibri" pitchFamily="-108" charset="0"/>
              <a:sym typeface="Calibri" pitchFamily="-108" charset="0"/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0" y="1181100"/>
            <a:ext cx="8826500" cy="5664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"/>
            <a:ext cx="368300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95800"/>
            <a:ext cx="2020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Logo_RC-MOC_BIL_EG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8788"/>
            <a:ext cx="32004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9156700" cy="6883400"/>
          </a:xfrm>
          <a:prstGeom prst="rect">
            <a:avLst/>
          </a:prstGeom>
          <a:gradFill rotWithShape="0">
            <a:gsLst>
              <a:gs pos="0">
                <a:srgbClr val="1F2C3C"/>
              </a:gs>
              <a:gs pos="22797">
                <a:srgbClr val="1F2C3C"/>
              </a:gs>
              <a:gs pos="33841">
                <a:srgbClr val="2D4354"/>
              </a:gs>
              <a:gs pos="53885">
                <a:srgbClr val="3C5B6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14300"/>
            <a:ext cx="36830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8"/>
            <a:ext cx="5676900" cy="221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8" y="1692275"/>
            <a:ext cx="8826500" cy="73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0" y="2159000"/>
            <a:ext cx="8826500" cy="46863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-108" charset="0"/>
            </a:endParaRPr>
          </a:p>
        </p:txBody>
      </p:sp>
      <p:pic>
        <p:nvPicPr>
          <p:cNvPr id="1031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051300"/>
            <a:ext cx="2400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 Diagonal Corner Rectangle 12"/>
          <p:cNvSpPr/>
          <p:nvPr/>
        </p:nvSpPr>
        <p:spPr bwMode="auto">
          <a:xfrm>
            <a:off x="5791200" y="5334000"/>
            <a:ext cx="2819400" cy="1295400"/>
          </a:xfrm>
          <a:prstGeom prst="round2DiagRect">
            <a:avLst/>
          </a:prstGeom>
          <a:solidFill>
            <a:srgbClr val="28344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Gill Sans" pitchFamily="-108" charset="0"/>
              <a:ea typeface="ヒラギノ角ゴ ProN W3" pitchFamily="-108" charset="-128"/>
              <a:sym typeface="Gill Sans" pitchFamily="-108" charset="0"/>
            </a:endParaRPr>
          </a:p>
        </p:txBody>
      </p:sp>
      <p:pic>
        <p:nvPicPr>
          <p:cNvPr id="1033" name="Picture 17" descr="Logo_RC-MOC_BIL_E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77850"/>
            <a:ext cx="495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fr&#233;chette@royalcollege.c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pd@royalcollege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/>
          </p:cNvSpPr>
          <p:nvPr/>
        </p:nvSpPr>
        <p:spPr bwMode="auto">
          <a:xfrm>
            <a:off x="954838" y="2613784"/>
            <a:ext cx="69127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>
              <a:lnSpc>
                <a:spcPct val="120000"/>
              </a:lnSpc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physicians learn: View through an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ePortfolio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lens</a:t>
            </a:r>
          </a:p>
          <a:p>
            <a:pPr algn="ctr">
              <a:lnSpc>
                <a:spcPct val="120000"/>
              </a:lnSpc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Jennifer Gordon, MEd, CAE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0018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Office of Specialty Education, Royal College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05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AMEE 2016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 pitchFamily="-108" charset="0"/>
            </a:endParaRPr>
          </a:p>
        </p:txBody>
      </p:sp>
      <p:sp>
        <p:nvSpPr>
          <p:cNvPr id="4099" name="Rectangle 11"/>
          <p:cNvSpPr>
            <a:spLocks/>
          </p:cNvSpPr>
          <p:nvPr/>
        </p:nvSpPr>
        <p:spPr bwMode="auto">
          <a:xfrm>
            <a:off x="5888736" y="5507038"/>
            <a:ext cx="294888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Date: August 2016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more information please contact: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cpd@royalcollege.ca</a:t>
            </a:r>
          </a:p>
          <a:p>
            <a:endParaRPr lang="en-US" sz="15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89866064"/>
              </p:ext>
            </p:extLst>
          </p:nvPr>
        </p:nvGraphicFramePr>
        <p:xfrm>
          <a:off x="-2" y="1196752"/>
          <a:ext cx="8748465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Program Credits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008743"/>
            <a:ext cx="6408711" cy="83099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Numbers of credits reported remained relatively stable from 2011 through 2015, with MOC Program participants reporting an average of </a:t>
            </a:r>
            <a:r>
              <a:rPr lang="en-US" sz="1600" b="1" dirty="0" smtClean="0">
                <a:solidFill>
                  <a:schemeClr val="accent1"/>
                </a:solidFill>
              </a:rPr>
              <a:t>7.4 million</a:t>
            </a:r>
            <a:r>
              <a:rPr lang="en-US" sz="1600" dirty="0" smtClean="0">
                <a:solidFill>
                  <a:schemeClr val="accent1"/>
                </a:solidFill>
              </a:rPr>
              <a:t> credits in MAINPORT ePortfolio each year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29915127"/>
              </p:ext>
            </p:extLst>
          </p:nvPr>
        </p:nvGraphicFramePr>
        <p:xfrm>
          <a:off x="-2" y="1196752"/>
          <a:ext cx="8748465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Program Credits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8871" y="2652544"/>
            <a:ext cx="1046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Conference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2234" y="3054142"/>
            <a:ext cx="1046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PLP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2234" y="4235936"/>
            <a:ext cx="1046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Rounds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2234" y="4520153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PA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8871" y="477233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SAP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525562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SA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4910836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Reading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6758" y="5029883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Formal Course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6355" y="515089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SGS</a:t>
            </a:r>
            <a:endParaRPr lang="en-US" sz="11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703255" y="4895448"/>
            <a:ext cx="147103" cy="7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88672" y="5013176"/>
            <a:ext cx="161686" cy="20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95963" y="5081688"/>
            <a:ext cx="216924" cy="39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68344" y="5160688"/>
            <a:ext cx="244543" cy="94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54534" y="5313088"/>
            <a:ext cx="195824" cy="733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51718804"/>
              </p:ext>
            </p:extLst>
          </p:nvPr>
        </p:nvGraphicFramePr>
        <p:xfrm>
          <a:off x="-1" y="1268760"/>
          <a:ext cx="8859117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Participants and Credits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988221"/>
            <a:ext cx="3744416" cy="1384995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Accredited conferences are eligible for 1 credit per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Number of credits reported for conferences historically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Are participants attending shorter conferences? (less credits?)</a:t>
            </a:r>
          </a:p>
        </p:txBody>
      </p:sp>
    </p:spTree>
    <p:extLst>
      <p:ext uri="{BB962C8B-B14F-4D97-AF65-F5344CB8AC3E}">
        <p14:creationId xmlns:p14="http://schemas.microsoft.com/office/powerpoint/2010/main" val="12795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19729527"/>
              </p:ext>
            </p:extLst>
          </p:nvPr>
        </p:nvGraphicFramePr>
        <p:xfrm>
          <a:off x="-1" y="1196752"/>
          <a:ext cx="8859117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Participants and Credits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221088"/>
            <a:ext cx="4032448" cy="1600438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Personal learning projects are eligible for 2 credits per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Did participants become more familiar with PLPs throughout their cycle? (CPD Educators, prep for teaching,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Are shorter PLPs being reported over time? (less credits)</a:t>
            </a:r>
          </a:p>
        </p:txBody>
      </p:sp>
    </p:spTree>
    <p:extLst>
      <p:ext uri="{BB962C8B-B14F-4D97-AF65-F5344CB8AC3E}">
        <p14:creationId xmlns:p14="http://schemas.microsoft.com/office/powerpoint/2010/main" val="22327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99771425"/>
              </p:ext>
            </p:extLst>
          </p:nvPr>
        </p:nvGraphicFramePr>
        <p:xfrm>
          <a:off x="-1" y="1196752"/>
          <a:ext cx="8859117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Participants and Credits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141" y="4293096"/>
            <a:ext cx="4320480" cy="1600438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Practice assessments are eligible for 3 credits per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Mandatory 360s have been introduced in some </a:t>
            </a:r>
            <a:r>
              <a:rPr lang="en-US" sz="1400" dirty="0" smtClean="0">
                <a:solidFill>
                  <a:schemeClr val="accent1"/>
                </a:solidFill>
              </a:rPr>
              <a:t>provinces re: licensure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Based on provincial legislation, </a:t>
            </a:r>
            <a:r>
              <a:rPr lang="en-US" sz="1400" dirty="0" smtClean="0">
                <a:solidFill>
                  <a:schemeClr val="accent1"/>
                </a:solidFill>
              </a:rPr>
              <a:t>PAs are not completed </a:t>
            </a:r>
            <a:r>
              <a:rPr lang="en-US" sz="1400" dirty="0" smtClean="0">
                <a:solidFill>
                  <a:schemeClr val="accent1"/>
                </a:solidFill>
              </a:rPr>
              <a:t>annually </a:t>
            </a:r>
            <a:r>
              <a:rPr lang="en-US" sz="1400" dirty="0" smtClean="0">
                <a:solidFill>
                  <a:schemeClr val="accent1"/>
                </a:solidFill>
              </a:rPr>
              <a:t>i.e. </a:t>
            </a:r>
            <a:r>
              <a:rPr lang="en-US" sz="1400" dirty="0" smtClean="0">
                <a:solidFill>
                  <a:schemeClr val="accent1"/>
                </a:solidFill>
              </a:rPr>
              <a:t>only required once in 5 or 7 years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2160" y="4365104"/>
            <a:ext cx="2736304" cy="2492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107504" y="1484784"/>
            <a:ext cx="8640960" cy="51125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MOC Program (2015)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Participant reporting by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Profile of the 2015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Participant and credit reporting by MOC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Credit reporting by MOC sections/subsections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06054859"/>
              </p:ext>
            </p:extLst>
          </p:nvPr>
        </p:nvGraphicFramePr>
        <p:xfrm>
          <a:off x="179512" y="1268760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9792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(33,985 participants)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05523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(567 participants)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33" y="222490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>(1,146 participants)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Program Participants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4365104"/>
            <a:ext cx="2733663" cy="584775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Total participants in 2015: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35,698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8256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Profile of the 2015 participants</a:t>
            </a:r>
            <a:endParaRPr lang="en-US" sz="2400" strike="sngStrike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45720632"/>
              </p:ext>
            </p:extLst>
          </p:nvPr>
        </p:nvGraphicFramePr>
        <p:xfrm>
          <a:off x="395536" y="1397000"/>
          <a:ext cx="820891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Participants and Credits (2015)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59682677"/>
              </p:ext>
            </p:extLst>
          </p:nvPr>
        </p:nvGraphicFramePr>
        <p:xfrm>
          <a:off x="251520" y="1196752"/>
          <a:ext cx="65527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03816681"/>
              </p:ext>
            </p:extLst>
          </p:nvPr>
        </p:nvGraphicFramePr>
        <p:xfrm>
          <a:off x="755576" y="5319548"/>
          <a:ext cx="6336704" cy="127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84464" y="5420299"/>
            <a:ext cx="125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Percentage of total credits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7224" y="1988840"/>
            <a:ext cx="2088232" cy="83099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Higher participant reporting in </a:t>
            </a:r>
            <a:r>
              <a:rPr lang="en-US" sz="1600" i="1" dirty="0" smtClean="0">
                <a:solidFill>
                  <a:schemeClr val="accent1"/>
                </a:solidFill>
              </a:rPr>
              <a:t>Group Learning (Section 1)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4411607"/>
            <a:ext cx="1952947" cy="1815882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Slightly more credits reported in </a:t>
            </a:r>
            <a:r>
              <a:rPr lang="en-US" sz="1600" i="1" dirty="0" smtClean="0">
                <a:solidFill>
                  <a:schemeClr val="accent1"/>
                </a:solidFill>
              </a:rPr>
              <a:t>Self-Learning (Section 2) </a:t>
            </a:r>
            <a:r>
              <a:rPr lang="en-US" sz="1600" dirty="0" smtClean="0">
                <a:solidFill>
                  <a:schemeClr val="accent1"/>
                </a:solidFill>
              </a:rPr>
              <a:t>due in part to different credit ratings per activity</a:t>
            </a:r>
            <a:endParaRPr lang="en-US" sz="1600" strike="sngStrike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6525344"/>
            <a:ext cx="2952328" cy="30777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* In 2015: 35,698 total participants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80434704"/>
              </p:ext>
            </p:extLst>
          </p:nvPr>
        </p:nvGraphicFramePr>
        <p:xfrm>
          <a:off x="107504" y="1196752"/>
          <a:ext cx="864096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732240" y="4509535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20272" y="443752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Group Learning (Section 1)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2240" y="5051309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0272" y="497930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Self-Learning (Section 2)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5652743"/>
            <a:ext cx="216024" cy="2160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20272" y="558073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Assessment (Section 3)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Program Credits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096231"/>
            <a:ext cx="2376264" cy="2062103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~7 </a:t>
            </a:r>
            <a:r>
              <a:rPr lang="en-US" sz="1600" dirty="0" smtClean="0">
                <a:solidFill>
                  <a:schemeClr val="accent1"/>
                </a:solidFill>
              </a:rPr>
              <a:t>million credits recorded overall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Almost one quarter of all recorded credits in 2015 were for Accredited conferences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0380" y="387975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>Disclosures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28" y="1772816"/>
            <a:ext cx="8498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Jennifer Gordon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accent1"/>
                </a:solidFill>
              </a:rPr>
              <a:t>Full-time, paid employee of the Royal College of Physicians and Surgeons of Canada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accent1"/>
                </a:solidFill>
              </a:rPr>
              <a:t>Member, Global educational advisory boards  (no honoraria):</a:t>
            </a:r>
          </a:p>
          <a:p>
            <a:pPr marL="1428750" lvl="2" indent="-285750">
              <a:buFont typeface="Courier New" pitchFamily="49" charset="0"/>
              <a:buChar char="o"/>
              <a:defRPr/>
            </a:pPr>
            <a:r>
              <a:rPr lang="en-CA" altLang="en-US" sz="2400" dirty="0">
                <a:solidFill>
                  <a:schemeClr val="accent1"/>
                </a:solidFill>
              </a:rPr>
              <a:t>Merck</a:t>
            </a:r>
            <a:endParaRPr lang="en-CA" altLang="en-US" sz="2400" dirty="0">
              <a:solidFill>
                <a:schemeClr val="accent1"/>
              </a:solidFill>
            </a:endParaRPr>
          </a:p>
          <a:p>
            <a:pPr marL="1428750" lvl="2" indent="-285750">
              <a:buFont typeface="Courier New" pitchFamily="49" charset="0"/>
              <a:buChar char="o"/>
              <a:defRPr/>
            </a:pPr>
            <a:r>
              <a:rPr lang="en-CA" altLang="en-US" sz="2400" dirty="0">
                <a:solidFill>
                  <a:schemeClr val="accent1"/>
                </a:solidFill>
              </a:rPr>
              <a:t>Pfizer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2160" y="4365104"/>
            <a:ext cx="2736304" cy="2492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107504" y="1268760"/>
            <a:ext cx="8640960" cy="554461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MOC Program </a:t>
            </a:r>
          </a:p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(2015, Select Specialties)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Participant reporting by specialty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Credit reporting by specialty and MOC section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11148576"/>
              </p:ext>
            </p:extLst>
          </p:nvPr>
        </p:nvGraphicFramePr>
        <p:xfrm>
          <a:off x="-1" y="1268759"/>
          <a:ext cx="8748465" cy="55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/>
          </p:cNvSpPr>
          <p:nvPr/>
        </p:nvSpPr>
        <p:spPr bwMode="auto">
          <a:xfrm>
            <a:off x="3769509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Program Participants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2015, Select Specialties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525344"/>
            <a:ext cx="2952328" cy="30777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* In 2015: 35,698 total participants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9556408"/>
              </p:ext>
            </p:extLst>
          </p:nvPr>
        </p:nvGraphicFramePr>
        <p:xfrm>
          <a:off x="10392" y="1124744"/>
          <a:ext cx="6505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Credit Reporting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</a:b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4193" y="2684165"/>
            <a:ext cx="921983" cy="240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5936" y="2060848"/>
            <a:ext cx="1584176" cy="2141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146845" y="1410891"/>
            <a:ext cx="334936" cy="17281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88224" y="1383150"/>
            <a:ext cx="2160241" cy="4585871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All medical specialties profiled here </a:t>
            </a:r>
            <a:r>
              <a:rPr lang="en-US" sz="1600" u="sng" dirty="0">
                <a:solidFill>
                  <a:schemeClr val="accent1"/>
                </a:solidFill>
              </a:rPr>
              <a:t>report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fewer </a:t>
            </a:r>
            <a:r>
              <a:rPr lang="en-US" sz="1600" dirty="0">
                <a:solidFill>
                  <a:schemeClr val="accent1"/>
                </a:solidFill>
              </a:rPr>
              <a:t>credits in Section 1 as compared to the average of all specialties (at </a:t>
            </a:r>
            <a:r>
              <a:rPr lang="en-US" sz="1600" dirty="0" smtClean="0">
                <a:solidFill>
                  <a:schemeClr val="accent1"/>
                </a:solidFill>
              </a:rPr>
              <a:t>39%)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In 2015, </a:t>
            </a:r>
            <a:r>
              <a:rPr lang="en-US" sz="1600" dirty="0" smtClean="0">
                <a:solidFill>
                  <a:schemeClr val="accent1"/>
                </a:solidFill>
              </a:rPr>
              <a:t>Internists and Psychiatrists </a:t>
            </a:r>
            <a:r>
              <a:rPr lang="en-US" sz="1600" u="sng" dirty="0" smtClean="0">
                <a:solidFill>
                  <a:schemeClr val="accent1"/>
                </a:solidFill>
              </a:rPr>
              <a:t>reported</a:t>
            </a:r>
            <a:r>
              <a:rPr lang="en-US" sz="1600" dirty="0" smtClean="0">
                <a:solidFill>
                  <a:schemeClr val="accent1"/>
                </a:solidFill>
              </a:rPr>
              <a:t> more </a:t>
            </a:r>
            <a:r>
              <a:rPr lang="en-US" sz="1600" dirty="0">
                <a:solidFill>
                  <a:schemeClr val="accent1"/>
                </a:solidFill>
              </a:rPr>
              <a:t>self-learning credits vs all specialties (at 43</a:t>
            </a:r>
            <a:r>
              <a:rPr lang="en-US" sz="1600" dirty="0" smtClean="0">
                <a:solidFill>
                  <a:schemeClr val="accent1"/>
                </a:solidFill>
              </a:rPr>
              <a:t>%)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Pediatricians seem to </a:t>
            </a:r>
            <a:r>
              <a:rPr lang="en-US" sz="1600" u="sng" dirty="0" smtClean="0">
                <a:solidFill>
                  <a:schemeClr val="accent1"/>
                </a:solidFill>
              </a:rPr>
              <a:t>claim</a:t>
            </a:r>
            <a:r>
              <a:rPr lang="en-US" sz="1600" dirty="0" smtClean="0">
                <a:solidFill>
                  <a:schemeClr val="accent1"/>
                </a:solidFill>
              </a:rPr>
              <a:t> more Section 3 (Assessment) credits than other specialists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1800" y="1412776"/>
            <a:ext cx="280831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43078616"/>
              </p:ext>
            </p:extLst>
          </p:nvPr>
        </p:nvGraphicFramePr>
        <p:xfrm>
          <a:off x="2584123" y="6042332"/>
          <a:ext cx="3897658" cy="8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7624" y="6112412"/>
            <a:ext cx="141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Percentage of total credits – </a:t>
            </a:r>
            <a:r>
              <a:rPr lang="en-US" sz="1400" b="1" dirty="0" smtClean="0">
                <a:solidFill>
                  <a:schemeClr val="accent1"/>
                </a:solidFill>
              </a:rPr>
              <a:t>All specialties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6021288"/>
            <a:ext cx="5328592" cy="829788"/>
          </a:xfrm>
          <a:prstGeom prst="rect">
            <a:avLst/>
          </a:prstGeom>
          <a:noFill/>
          <a:ln w="44450" cmpd="thickThin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Assessing participation in the Royal College’s MOC Program 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pic>
        <p:nvPicPr>
          <p:cNvPr id="1027" name="Picture 3" descr="C:\Users\swilson\AppData\Local\Microsoft\Windows\Temporary Internet Files\Content.IE5\UQ9MJ2KH\ABAAAgxvAAB-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516779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344" y="1340768"/>
            <a:ext cx="8498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How has MOC Program participant reporting changed </a:t>
            </a:r>
            <a:r>
              <a:rPr lang="en-US" sz="2600" u="sng" dirty="0" smtClean="0">
                <a:solidFill>
                  <a:schemeClr val="accent1"/>
                </a:solidFill>
              </a:rPr>
              <a:t>over the past five years</a:t>
            </a:r>
            <a:r>
              <a:rPr lang="en-US" sz="2600" dirty="0" smtClean="0">
                <a:solidFill>
                  <a:schemeClr val="accent1"/>
                </a:solidFill>
              </a:rPr>
              <a:t> (2011–2015)?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What is the global picture of </a:t>
            </a:r>
            <a:r>
              <a:rPr lang="en-US" sz="2600" dirty="0" smtClean="0">
                <a:solidFill>
                  <a:schemeClr val="accent1"/>
                </a:solidFill>
              </a:rPr>
              <a:t>MOC Program participant reporting </a:t>
            </a:r>
            <a:r>
              <a:rPr lang="en-US" sz="2600" dirty="0">
                <a:solidFill>
                  <a:schemeClr val="accent1"/>
                </a:solidFill>
              </a:rPr>
              <a:t>in the </a:t>
            </a:r>
            <a:r>
              <a:rPr lang="en-US" sz="2600" u="sng" dirty="0">
                <a:solidFill>
                  <a:schemeClr val="accent1"/>
                </a:solidFill>
              </a:rPr>
              <a:t>most recent year</a:t>
            </a:r>
            <a:r>
              <a:rPr lang="en-US" sz="2600" dirty="0">
                <a:solidFill>
                  <a:schemeClr val="accent1"/>
                </a:solidFill>
              </a:rPr>
              <a:t> (2015</a:t>
            </a:r>
            <a:r>
              <a:rPr lang="en-US" sz="2600" dirty="0" smtClean="0">
                <a:solidFill>
                  <a:schemeClr val="accent1"/>
                </a:solidFill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Are there any </a:t>
            </a:r>
            <a:r>
              <a:rPr lang="en-US" sz="2600" u="sng" dirty="0" smtClean="0">
                <a:solidFill>
                  <a:schemeClr val="accent1"/>
                </a:solidFill>
              </a:rPr>
              <a:t>specialty-specific</a:t>
            </a:r>
            <a:r>
              <a:rPr lang="en-US" sz="2600" dirty="0" smtClean="0">
                <a:solidFill>
                  <a:schemeClr val="accent1"/>
                </a:solidFill>
              </a:rPr>
              <a:t> variances in MOC Program participant reporting in the most recent year (2015)?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Assessing participation in the Royal College’s MOC Program 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44" y="1628800"/>
            <a:ext cx="8498120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How has MOC Program participant reporting changed </a:t>
            </a:r>
            <a:r>
              <a:rPr lang="en-US" sz="2400" u="sng" dirty="0" smtClean="0">
                <a:solidFill>
                  <a:schemeClr val="accent1"/>
                </a:solidFill>
              </a:rPr>
              <a:t>over the past five years</a:t>
            </a:r>
            <a:r>
              <a:rPr lang="en-US" sz="2400" dirty="0" smtClean="0">
                <a:solidFill>
                  <a:schemeClr val="accent1"/>
                </a:solidFill>
              </a:rPr>
              <a:t> (2011–2015)?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Participant reporting has </a:t>
            </a:r>
            <a:r>
              <a:rPr lang="en-US" sz="2000" u="sng" dirty="0" smtClean="0">
                <a:solidFill>
                  <a:schemeClr val="tx2"/>
                </a:solidFill>
              </a:rPr>
              <a:t>increased</a:t>
            </a:r>
            <a:r>
              <a:rPr lang="en-US" sz="2000" dirty="0" smtClean="0">
                <a:solidFill>
                  <a:schemeClr val="tx2"/>
                </a:solidFill>
              </a:rPr>
              <a:t> by 18% in the last four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Overall number of credits reported has been fairly </a:t>
            </a:r>
            <a:r>
              <a:rPr lang="en-US" sz="2000" u="sng" dirty="0" smtClean="0">
                <a:solidFill>
                  <a:schemeClr val="tx2"/>
                </a:solidFill>
              </a:rPr>
              <a:t>stable</a:t>
            </a:r>
            <a:r>
              <a:rPr lang="en-US" sz="2000" dirty="0" smtClean="0">
                <a:solidFill>
                  <a:schemeClr val="tx2"/>
                </a:solidFill>
              </a:rPr>
              <a:t> over the past five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Number of credits reported in Sections 1 and </a:t>
            </a:r>
            <a:r>
              <a:rPr lang="en-US" sz="2000" dirty="0" smtClean="0">
                <a:solidFill>
                  <a:schemeClr val="tx2"/>
                </a:solidFill>
              </a:rPr>
              <a:t>2 (Group and Self-Learning) </a:t>
            </a:r>
            <a:r>
              <a:rPr lang="en-US" sz="2000" dirty="0" smtClean="0">
                <a:solidFill>
                  <a:schemeClr val="tx2"/>
                </a:solidFill>
              </a:rPr>
              <a:t>has been relatively </a:t>
            </a:r>
            <a:r>
              <a:rPr lang="en-US" sz="2000" u="sng" dirty="0" smtClean="0">
                <a:solidFill>
                  <a:schemeClr val="tx2"/>
                </a:solidFill>
              </a:rPr>
              <a:t>stable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Number of credits reported in Section 3 (Assessment) has steadily </a:t>
            </a:r>
            <a:r>
              <a:rPr lang="en-US" sz="2000" u="sng" dirty="0" smtClean="0">
                <a:solidFill>
                  <a:schemeClr val="tx2"/>
                </a:solidFill>
              </a:rPr>
              <a:t>increased</a:t>
            </a:r>
            <a:r>
              <a:rPr lang="en-US" sz="2000" dirty="0" smtClean="0">
                <a:solidFill>
                  <a:schemeClr val="tx2"/>
                </a:solidFill>
              </a:rPr>
              <a:t> in the last five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45720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28" y="1273398"/>
            <a:ext cx="8498120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What is the global picture of </a:t>
            </a:r>
            <a:r>
              <a:rPr lang="en-US" sz="2400" dirty="0" smtClean="0">
                <a:solidFill>
                  <a:schemeClr val="accent1"/>
                </a:solidFill>
              </a:rPr>
              <a:t>MOC Program participant </a:t>
            </a:r>
            <a:r>
              <a:rPr lang="en-US" sz="2400" dirty="0">
                <a:solidFill>
                  <a:schemeClr val="accent1"/>
                </a:solidFill>
              </a:rPr>
              <a:t>reporting in the </a:t>
            </a:r>
            <a:r>
              <a:rPr lang="en-US" sz="2400" u="sng" dirty="0">
                <a:solidFill>
                  <a:schemeClr val="accent1"/>
                </a:solidFill>
              </a:rPr>
              <a:t>most recent year</a:t>
            </a:r>
            <a:r>
              <a:rPr lang="en-US" sz="2400" dirty="0">
                <a:solidFill>
                  <a:schemeClr val="accent1"/>
                </a:solidFill>
              </a:rPr>
              <a:t> (2015</a:t>
            </a:r>
            <a:r>
              <a:rPr lang="en-US" sz="2400" dirty="0" smtClean="0">
                <a:solidFill>
                  <a:schemeClr val="accent1"/>
                </a:solidFill>
              </a:rPr>
              <a:t>)?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 smtClean="0">
              <a:solidFill>
                <a:schemeClr val="accent1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2"/>
                </a:solidFill>
              </a:rPr>
              <a:t>More participants</a:t>
            </a:r>
            <a:r>
              <a:rPr lang="en-US" sz="2000" dirty="0" smtClean="0">
                <a:solidFill>
                  <a:schemeClr val="tx2"/>
                </a:solidFill>
              </a:rPr>
              <a:t> recorded at least 1 credit in Section 1 (vs. Sections 2 or 3)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2"/>
                </a:solidFill>
              </a:rPr>
              <a:t>More credits </a:t>
            </a:r>
            <a:r>
              <a:rPr lang="en-US" sz="2000" dirty="0" smtClean="0">
                <a:solidFill>
                  <a:schemeClr val="tx2"/>
                </a:solidFill>
              </a:rPr>
              <a:t>were recorded in Section 2 (vs. Sections 1 and 3)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tx2"/>
                </a:solidFill>
              </a:rPr>
              <a:t>Least number of participants </a:t>
            </a:r>
            <a:r>
              <a:rPr lang="en-US" sz="2000" dirty="0" smtClean="0">
                <a:solidFill>
                  <a:schemeClr val="tx2"/>
                </a:solidFill>
              </a:rPr>
              <a:t>and </a:t>
            </a:r>
            <a:r>
              <a:rPr lang="en-US" sz="2000" u="sng" dirty="0" smtClean="0">
                <a:solidFill>
                  <a:schemeClr val="tx2"/>
                </a:solidFill>
              </a:rPr>
              <a:t>least number of credits </a:t>
            </a:r>
            <a:r>
              <a:rPr lang="en-US" sz="2000" dirty="0" smtClean="0">
                <a:solidFill>
                  <a:schemeClr val="tx2"/>
                </a:solidFill>
              </a:rPr>
              <a:t>were</a:t>
            </a:r>
            <a:r>
              <a:rPr lang="en-US" sz="2000" u="sng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recorded in Section 3 (vs. Sections 1 and 2)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top 3 subsections for recording credits: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4"/>
                </a:solidFill>
              </a:rPr>
              <a:t>Accredited conferences</a:t>
            </a:r>
            <a:r>
              <a:rPr lang="en-US" sz="2000" dirty="0" smtClean="0">
                <a:solidFill>
                  <a:schemeClr val="accent4"/>
                </a:solidFill>
              </a:rPr>
              <a:t> (23%) 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4"/>
                </a:solidFill>
              </a:rPr>
              <a:t>Personal </a:t>
            </a:r>
            <a:r>
              <a:rPr lang="en-US" sz="2000" i="1" dirty="0">
                <a:solidFill>
                  <a:schemeClr val="accent4"/>
                </a:solidFill>
              </a:rPr>
              <a:t>Learning </a:t>
            </a:r>
            <a:r>
              <a:rPr lang="en-US" sz="2000" i="1" dirty="0" smtClean="0">
                <a:solidFill>
                  <a:schemeClr val="accent4"/>
                </a:solidFill>
              </a:rPr>
              <a:t>Projects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(20%)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4"/>
                </a:solidFill>
              </a:rPr>
              <a:t>Rounds </a:t>
            </a:r>
            <a:r>
              <a:rPr lang="en-US" sz="2000" dirty="0" smtClean="0">
                <a:solidFill>
                  <a:schemeClr val="accent4"/>
                </a:solidFill>
              </a:rPr>
              <a:t>(9%)</a:t>
            </a:r>
            <a:endParaRPr lang="en-US" sz="1600" dirty="0" smtClean="0">
              <a:solidFill>
                <a:schemeClr val="accent4"/>
              </a:solidFill>
            </a:endParaRPr>
          </a:p>
        </p:txBody>
      </p:sp>
      <p:sp>
        <p:nvSpPr>
          <p:cNvPr id="2" name="Rectangle 6"/>
          <p:cNvSpPr>
            <a:spLocks/>
          </p:cNvSpPr>
          <p:nvPr/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Assessing participation in the Royal College’s MOC Program 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Assessing participation in the Royal College’s MOC Program 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44" y="1628800"/>
            <a:ext cx="8498120" cy="4970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Are there any </a:t>
            </a:r>
            <a:r>
              <a:rPr lang="en-US" sz="2400" u="sng" dirty="0">
                <a:solidFill>
                  <a:schemeClr val="accent1"/>
                </a:solidFill>
              </a:rPr>
              <a:t>specialty-specific</a:t>
            </a:r>
            <a:r>
              <a:rPr lang="en-US" sz="2400" dirty="0">
                <a:solidFill>
                  <a:schemeClr val="accent1"/>
                </a:solidFill>
              </a:rPr>
              <a:t> variances in MOC Program participant reporting in the most recent year (2015</a:t>
            </a:r>
            <a:r>
              <a:rPr lang="en-US" sz="2400" dirty="0" smtClean="0">
                <a:solidFill>
                  <a:schemeClr val="accent1"/>
                </a:solidFill>
              </a:rPr>
              <a:t>)?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Some variances </a:t>
            </a:r>
            <a:r>
              <a:rPr lang="en-US" sz="2000" dirty="0" smtClean="0">
                <a:solidFill>
                  <a:schemeClr val="tx2"/>
                </a:solidFill>
              </a:rPr>
              <a:t>exist in </a:t>
            </a:r>
            <a:r>
              <a:rPr lang="en-US" sz="2000" dirty="0">
                <a:solidFill>
                  <a:schemeClr val="tx2"/>
                </a:solidFill>
              </a:rPr>
              <a:t>credit reporting for </a:t>
            </a:r>
            <a:r>
              <a:rPr lang="en-US" sz="2000" dirty="0" smtClean="0">
                <a:solidFill>
                  <a:schemeClr val="tx2"/>
                </a:solidFill>
              </a:rPr>
              <a:t>select specialties, particularly within the medicine specialties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Internal Medicine reported a smaller percentage of their credits in Section 1 compared to the overall average of all specialties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2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Psychiatry reported a larger percentage of their credits in Section 2 compared to the overall average of all specialties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2"/>
              </a:solidFill>
            </a:endParaRP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Pediatrics reported a larger percentage of their credits in Section 3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In </a:t>
            </a:r>
            <a:r>
              <a:rPr lang="en-US" sz="2000" dirty="0">
                <a:solidFill>
                  <a:schemeClr val="tx2"/>
                </a:solidFill>
              </a:rPr>
              <a:t>the three </a:t>
            </a:r>
            <a:r>
              <a:rPr lang="en-US" sz="2000" dirty="0" smtClean="0">
                <a:solidFill>
                  <a:schemeClr val="tx2"/>
                </a:solidFill>
              </a:rPr>
              <a:t>selected </a:t>
            </a:r>
            <a:r>
              <a:rPr lang="en-US" sz="2000" dirty="0">
                <a:solidFill>
                  <a:schemeClr val="tx2"/>
                </a:solidFill>
              </a:rPr>
              <a:t>surgical specialties, percentage of credits reported had less variance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4"/>
              </a:solidFill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Next Steps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44" y="1340768"/>
            <a:ext cx="849812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Continue </a:t>
            </a:r>
            <a:r>
              <a:rPr lang="en-US" sz="2400" u="sng" dirty="0" smtClean="0">
                <a:solidFill>
                  <a:schemeClr val="accent1"/>
                </a:solidFill>
              </a:rPr>
              <a:t>longitudinal</a:t>
            </a:r>
            <a:r>
              <a:rPr lang="en-US" sz="2400" dirty="0" smtClean="0">
                <a:solidFill>
                  <a:schemeClr val="accent1"/>
                </a:solidFill>
              </a:rPr>
              <a:t> tracking of participation and credit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Investigate longitudinal participation and credit reporting </a:t>
            </a:r>
            <a:r>
              <a:rPr lang="en-US" sz="2400" u="sng" dirty="0" smtClean="0">
                <a:solidFill>
                  <a:schemeClr val="accent1"/>
                </a:solidFill>
              </a:rPr>
              <a:t>based on individual cohorts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2011–2015 </a:t>
            </a:r>
            <a:r>
              <a:rPr lang="en-US" dirty="0">
                <a:solidFill>
                  <a:schemeClr val="tx2"/>
                </a:solidFill>
              </a:rPr>
              <a:t>cohort, </a:t>
            </a:r>
            <a:r>
              <a:rPr lang="en-US" dirty="0" smtClean="0">
                <a:solidFill>
                  <a:schemeClr val="tx2"/>
                </a:solidFill>
              </a:rPr>
              <a:t>2012–2016 </a:t>
            </a:r>
            <a:r>
              <a:rPr lang="en-US" dirty="0">
                <a:solidFill>
                  <a:schemeClr val="tx2"/>
                </a:solidFill>
              </a:rPr>
              <a:t>cohort, etc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Analyze subsection activities to determine </a:t>
            </a:r>
            <a:r>
              <a:rPr lang="en-US" sz="2400" u="sng" dirty="0" smtClean="0">
                <a:solidFill>
                  <a:schemeClr val="accent1"/>
                </a:solidFill>
              </a:rPr>
              <a:t>when they are typically recorded</a:t>
            </a:r>
            <a:r>
              <a:rPr lang="en-US" sz="2400" dirty="0" smtClean="0">
                <a:solidFill>
                  <a:schemeClr val="accent1"/>
                </a:solidFill>
              </a:rPr>
              <a:t> throughout participants’ cycles (i.e., first year vs. last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Examine quarterly participation and credit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 MOC Program participants </a:t>
            </a:r>
            <a:r>
              <a:rPr lang="en-US" u="sng" dirty="0" smtClean="0">
                <a:solidFill>
                  <a:schemeClr val="tx2"/>
                </a:solidFill>
              </a:rPr>
              <a:t>report activities regularly throughout the year or all at once at the end of the year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Does technology impact reporting trends (e.g. </a:t>
            </a:r>
            <a:r>
              <a:rPr lang="en-US" u="sng" dirty="0" smtClean="0">
                <a:solidFill>
                  <a:schemeClr val="tx2"/>
                </a:solidFill>
              </a:rPr>
              <a:t>Mobile App</a:t>
            </a:r>
            <a:r>
              <a:rPr lang="en-US" dirty="0" smtClean="0">
                <a:solidFill>
                  <a:schemeClr val="tx2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90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Takeaways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44" y="1772816"/>
            <a:ext cx="849812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CPD activity recording data within </a:t>
            </a:r>
            <a:r>
              <a:rPr lang="en-US" sz="2800" dirty="0" err="1" smtClean="0">
                <a:solidFill>
                  <a:schemeClr val="accent1"/>
                </a:solidFill>
              </a:rPr>
              <a:t>ePortfolios</a:t>
            </a:r>
            <a:r>
              <a:rPr lang="en-US" sz="2800" dirty="0" smtClean="0">
                <a:solidFill>
                  <a:schemeClr val="accent1"/>
                </a:solidFill>
              </a:rPr>
              <a:t>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Provide a lens to look at trends in physician learning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Identify unperceived learning needs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Inform the development of future CPD activities</a:t>
            </a: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frechette\AppData\Local\Microsoft\Windows\Temporary Internet Files\Content.IE5\844T0QR9\MC9004338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93032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89833" y="1916832"/>
            <a:ext cx="6019800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hlinkClick r:id="rId3"/>
              </a:rPr>
              <a:t>jgordon@royalcollege.ca</a:t>
            </a:r>
            <a:endParaRPr lang="en-US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hlinkClick r:id="rId4"/>
              </a:rPr>
              <a:t>cpd@royalcollege.ca</a:t>
            </a:r>
            <a:endParaRPr lang="en-US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tx2"/>
                </a:solidFill>
              </a:rPr>
              <a:t>       </a:t>
            </a:r>
            <a:r>
              <a:rPr lang="en-US" sz="2800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you!</a:t>
            </a:r>
            <a:endParaRPr lang="en-US" sz="2800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chemeClr val="accent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chemeClr val="accent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chemeClr val="accent1"/>
              </a:solidFill>
              <a:latin typeface="Times" pitchFamily="1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0380" y="387975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>Acknowledgments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28" y="2265834"/>
            <a:ext cx="8498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Shanna DiMillo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Sonia Snippe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Carole Jacob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Katherine Marsden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11" y="1628800"/>
            <a:ext cx="46416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445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244593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3760380" y="387975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Verdana" pitchFamily="-108" charset="0"/>
                <a:sym typeface="Verdana" pitchFamily="-108" charset="0"/>
              </a:rPr>
              <a:t>Outline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4846379"/>
              </p:ext>
            </p:extLst>
          </p:nvPr>
        </p:nvGraphicFramePr>
        <p:xfrm>
          <a:off x="2987824" y="1268760"/>
          <a:ext cx="57606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3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/>
          </p:cNvSpPr>
          <p:nvPr/>
        </p:nvSpPr>
        <p:spPr bwMode="auto">
          <a:xfrm>
            <a:off x="3703672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Royal </a:t>
            </a:r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College’s MOC Program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13925" r="66708" b="5409"/>
          <a:stretch/>
        </p:blipFill>
        <p:spPr bwMode="auto">
          <a:xfrm>
            <a:off x="0" y="1196752"/>
            <a:ext cx="5971485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971485" y="2348880"/>
            <a:ext cx="288032" cy="50405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6300192" y="1196752"/>
            <a:ext cx="2448273" cy="5544616"/>
          </a:xfrm>
          <a:prstGeom prst="round2Diag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MOC </a:t>
            </a:r>
            <a:r>
              <a:rPr lang="en-US" sz="1600" dirty="0">
                <a:solidFill>
                  <a:schemeClr val="accent1"/>
                </a:solidFill>
              </a:rPr>
              <a:t>Program cycle – 5 years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40 </a:t>
            </a:r>
            <a:r>
              <a:rPr lang="en-US" sz="1600" dirty="0">
                <a:solidFill>
                  <a:schemeClr val="accent1"/>
                </a:solidFill>
              </a:rPr>
              <a:t>credits during each year of </a:t>
            </a:r>
            <a:r>
              <a:rPr lang="en-US" sz="1600" dirty="0" smtClean="0">
                <a:solidFill>
                  <a:schemeClr val="accent1"/>
                </a:solidFill>
              </a:rPr>
              <a:t>cycle</a:t>
            </a:r>
            <a:endParaRPr lang="en-US" sz="16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400 </a:t>
            </a:r>
            <a:r>
              <a:rPr lang="en-US" sz="1600" dirty="0">
                <a:solidFill>
                  <a:schemeClr val="accent1"/>
                </a:solidFill>
              </a:rPr>
              <a:t>credits to complete </a:t>
            </a:r>
            <a:r>
              <a:rPr lang="en-US" sz="1600" dirty="0" smtClean="0">
                <a:solidFill>
                  <a:schemeClr val="accent1"/>
                </a:solidFill>
              </a:rPr>
              <a:t>a cycle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Recording of activities required in MAINPORT </a:t>
            </a:r>
            <a:r>
              <a:rPr lang="en-US" sz="1600" dirty="0" err="1" smtClean="0">
                <a:solidFill>
                  <a:schemeClr val="accent1"/>
                </a:solidFill>
              </a:rPr>
              <a:t>ePortfolio</a:t>
            </a:r>
            <a:endParaRPr lang="en-US" sz="16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A learning outcome (reflection) is </a:t>
            </a:r>
            <a:r>
              <a:rPr lang="en-US" sz="1600" u="sng" dirty="0">
                <a:solidFill>
                  <a:schemeClr val="accent1"/>
                </a:solidFill>
              </a:rPr>
              <a:t>required</a:t>
            </a:r>
            <a:r>
              <a:rPr lang="en-US" sz="1600" dirty="0">
                <a:solidFill>
                  <a:schemeClr val="accent1"/>
                </a:solidFill>
              </a:rPr>
              <a:t> to receive credit(s)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Three sections in CPD framework (</a:t>
            </a:r>
            <a:r>
              <a:rPr lang="en-US" sz="1600" i="1" dirty="0" smtClean="0">
                <a:solidFill>
                  <a:schemeClr val="accent1"/>
                </a:solidFill>
              </a:rPr>
              <a:t>Group </a:t>
            </a:r>
            <a:r>
              <a:rPr lang="en-US" sz="1600" i="1" dirty="0" smtClean="0">
                <a:solidFill>
                  <a:schemeClr val="accent1"/>
                </a:solidFill>
              </a:rPr>
              <a:t>Learning, Self-Learning, Assessment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Each section has varying credit ratings per </a:t>
            </a:r>
            <a:r>
              <a:rPr lang="en-US" sz="1600" dirty="0" smtClean="0">
                <a:solidFill>
                  <a:schemeClr val="accent1"/>
                </a:solidFill>
              </a:rPr>
              <a:t>activity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6061" y="332656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-108" charset="0"/>
              </a:rPr>
              <a:t>Assessing participation in the Royal College’s MOC Program 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pic>
        <p:nvPicPr>
          <p:cNvPr id="1027" name="Picture 3" descr="C:\Users\swilson\AppData\Local\Microsoft\Windows\Temporary Internet Files\Content.IE5\UQ9MJ2KH\ABAAAgxvAAB-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516779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344" y="1340768"/>
            <a:ext cx="8498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How has MOC Program participant reporting changed </a:t>
            </a:r>
            <a:r>
              <a:rPr lang="en-US" sz="2600" u="sng" dirty="0" smtClean="0">
                <a:solidFill>
                  <a:schemeClr val="accent1"/>
                </a:solidFill>
              </a:rPr>
              <a:t>over the past five years</a:t>
            </a:r>
            <a:r>
              <a:rPr lang="en-US" sz="2600" dirty="0" smtClean="0">
                <a:solidFill>
                  <a:schemeClr val="accent1"/>
                </a:solidFill>
              </a:rPr>
              <a:t> (2011–2015)?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What is the global picture of </a:t>
            </a:r>
            <a:r>
              <a:rPr lang="en-US" sz="2600" dirty="0" smtClean="0">
                <a:solidFill>
                  <a:schemeClr val="accent1"/>
                </a:solidFill>
              </a:rPr>
              <a:t>MOC Program participant reporting </a:t>
            </a:r>
            <a:r>
              <a:rPr lang="en-US" sz="2600" dirty="0">
                <a:solidFill>
                  <a:schemeClr val="accent1"/>
                </a:solidFill>
              </a:rPr>
              <a:t>in the </a:t>
            </a:r>
            <a:r>
              <a:rPr lang="en-US" sz="2600" u="sng" dirty="0">
                <a:solidFill>
                  <a:schemeClr val="accent1"/>
                </a:solidFill>
              </a:rPr>
              <a:t>most recent year</a:t>
            </a:r>
            <a:r>
              <a:rPr lang="en-US" sz="2600" dirty="0">
                <a:solidFill>
                  <a:schemeClr val="accent1"/>
                </a:solidFill>
              </a:rPr>
              <a:t> (2015</a:t>
            </a:r>
            <a:r>
              <a:rPr lang="en-US" sz="2600" dirty="0" smtClean="0">
                <a:solidFill>
                  <a:schemeClr val="accent1"/>
                </a:solidFill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Are there any </a:t>
            </a:r>
            <a:r>
              <a:rPr lang="en-US" sz="2600" u="sng" dirty="0" smtClean="0">
                <a:solidFill>
                  <a:schemeClr val="accent1"/>
                </a:solidFill>
              </a:rPr>
              <a:t>specialty-specific</a:t>
            </a:r>
            <a:r>
              <a:rPr lang="en-US" sz="2600" dirty="0" smtClean="0">
                <a:solidFill>
                  <a:schemeClr val="accent1"/>
                </a:solidFill>
              </a:rPr>
              <a:t> variances in MOC Program participant reporting in the most recent year (2015)?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/>
        </p:nvSpPr>
        <p:spPr bwMode="auto">
          <a:xfrm>
            <a:off x="3769509" y="404664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Limitations/Considerations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67" y="1340768"/>
            <a:ext cx="8607597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Conversion to the new MOC Framework and MAINPORT ePortfolio in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Policy allows for </a:t>
            </a:r>
            <a:r>
              <a:rPr lang="en-US" sz="1600" dirty="0">
                <a:solidFill>
                  <a:schemeClr val="tx2"/>
                </a:solidFill>
              </a:rPr>
              <a:t>“back-reporting</a:t>
            </a:r>
            <a:r>
              <a:rPr lang="en-US" sz="1600" dirty="0" smtClean="0">
                <a:solidFill>
                  <a:schemeClr val="tx2"/>
                </a:solidFill>
              </a:rPr>
              <a:t>” – flexibility in learning over a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In 2014, new policy requiring minimum 25 credits/section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Lack of long-term longitudinal data (10+ years)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i.e., To date, only 1 cohort </a:t>
            </a:r>
            <a:r>
              <a:rPr lang="en-US" sz="1600" dirty="0" smtClean="0">
                <a:solidFill>
                  <a:schemeClr val="tx2"/>
                </a:solidFill>
              </a:rPr>
              <a:t>has </a:t>
            </a:r>
            <a:r>
              <a:rPr lang="en-US" sz="1600" dirty="0">
                <a:solidFill>
                  <a:schemeClr val="tx2"/>
                </a:solidFill>
              </a:rPr>
              <a:t>a complete cycle of data (2011–2015)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Cohort cycle groups can have a major impact on participant reporting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</a:t>
            </a:r>
            <a:r>
              <a:rPr lang="en-US" sz="1600" dirty="0" smtClean="0">
                <a:solidFill>
                  <a:schemeClr val="tx2"/>
                </a:solidFill>
              </a:rPr>
              <a:t>.g</a:t>
            </a:r>
            <a:r>
              <a:rPr lang="en-US" sz="1600" dirty="0">
                <a:solidFill>
                  <a:schemeClr val="tx2"/>
                </a:solidFill>
              </a:rPr>
              <a:t>., In 2015, </a:t>
            </a:r>
            <a:r>
              <a:rPr lang="en-US" sz="1600" dirty="0" smtClean="0">
                <a:solidFill>
                  <a:schemeClr val="tx2"/>
                </a:solidFill>
              </a:rPr>
              <a:t>53% of overall MOC </a:t>
            </a:r>
            <a:r>
              <a:rPr lang="en-US" sz="1600" dirty="0" smtClean="0">
                <a:solidFill>
                  <a:schemeClr val="tx2"/>
                </a:solidFill>
              </a:rPr>
              <a:t>Program </a:t>
            </a:r>
            <a:r>
              <a:rPr lang="en-US" sz="1600" dirty="0">
                <a:solidFill>
                  <a:schemeClr val="tx2"/>
                </a:solidFill>
              </a:rPr>
              <a:t>participants </a:t>
            </a:r>
            <a:r>
              <a:rPr lang="en-US" sz="1600" dirty="0" smtClean="0">
                <a:solidFill>
                  <a:schemeClr val="tx2"/>
                </a:solidFill>
              </a:rPr>
              <a:t>were </a:t>
            </a:r>
            <a:r>
              <a:rPr lang="en-US" sz="1600" dirty="0">
                <a:solidFill>
                  <a:schemeClr val="tx2"/>
                </a:solidFill>
              </a:rPr>
              <a:t>at the end of their </a:t>
            </a:r>
            <a:r>
              <a:rPr lang="en-US" sz="1600" dirty="0" smtClean="0">
                <a:solidFill>
                  <a:schemeClr val="tx2"/>
                </a:solidFill>
              </a:rPr>
              <a:t>five-year </a:t>
            </a:r>
            <a:r>
              <a:rPr lang="en-US" sz="1600" dirty="0" smtClean="0">
                <a:solidFill>
                  <a:schemeClr val="tx2"/>
                </a:solidFill>
              </a:rPr>
              <a:t>cycle (2011-2015)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Physicians do not always report all of the activities they participate in as part of their continuing professional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Individuals record what they choose to report – as long as recording meets the Program requirements (25 credits/section, 40 credits/year, 400 credits/cycle)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2160" y="4365104"/>
            <a:ext cx="2736304" cy="2492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107504" y="1484784"/>
            <a:ext cx="8640960" cy="51125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MOC Program (2011–2015)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Participant reporting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Credit reporting by MOC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Credit reporting by MOC subsections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Participant and credit reporting by MOC subsections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73370100"/>
              </p:ext>
            </p:extLst>
          </p:nvPr>
        </p:nvGraphicFramePr>
        <p:xfrm>
          <a:off x="107504" y="1196752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6"/>
          <p:cNvSpPr>
            <a:spLocks/>
          </p:cNvSpPr>
          <p:nvPr/>
        </p:nvSpPr>
        <p:spPr bwMode="auto">
          <a:xfrm>
            <a:off x="3769509" y="347812"/>
            <a:ext cx="5089608" cy="6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 Program Participants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2011–2015</a:t>
            </a:r>
            <a:endParaRPr lang="en-US" sz="2400" dirty="0">
              <a:solidFill>
                <a:srgbClr val="FFFFFF"/>
              </a:solidFill>
              <a:latin typeface="Verdana" pitchFamily="-108" charset="0"/>
              <a:sym typeface="Verdana" pitchFamily="-10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3272555"/>
            <a:ext cx="5976664" cy="830997"/>
          </a:xfrm>
          <a:prstGeom prst="rect">
            <a:avLst/>
          </a:prstGeom>
          <a:noFill/>
          <a:ln w="41275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From 2011 to 2015, over 30,000 MOC Program participants have participated, i.e., reported one or more credits in MAINPORT ePortfolio, each year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79081" y="2564904"/>
            <a:ext cx="4188813" cy="40873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/>
          <p:cNvSpPr/>
          <p:nvPr/>
        </p:nvSpPr>
        <p:spPr>
          <a:xfrm rot="21231935">
            <a:off x="3606257" y="2190124"/>
            <a:ext cx="4156508" cy="35040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18% increase in participant reporting in MOC  Program from 2012 to 2015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4368" y="2562032"/>
            <a:ext cx="648072" cy="1995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35,698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152"/>
      </a:accent1>
      <a:accent2>
        <a:srgbClr val="998D5F"/>
      </a:accent2>
      <a:accent3>
        <a:srgbClr val="414F5C"/>
      </a:accent3>
      <a:accent4>
        <a:srgbClr val="557FA6"/>
      </a:accent4>
      <a:accent5>
        <a:srgbClr val="BBC7D9"/>
      </a:accent5>
      <a:accent6>
        <a:srgbClr val="C8B38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22916</TotalTime>
  <Words>1326</Words>
  <Application>Microsoft Office PowerPoint</Application>
  <PresentationFormat>On-screen Show (4:3)</PresentationFormat>
  <Paragraphs>280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Snippe, Sonia</dc:creator>
  <cp:lastModifiedBy>Gordon, Jennifer</cp:lastModifiedBy>
  <cp:revision>1256</cp:revision>
  <cp:lastPrinted>2016-08-16T16:52:51Z</cp:lastPrinted>
  <dcterms:created xsi:type="dcterms:W3CDTF">2011-04-28T22:35:11Z</dcterms:created>
  <dcterms:modified xsi:type="dcterms:W3CDTF">2016-08-27T09:05:12Z</dcterms:modified>
</cp:coreProperties>
</file>