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5"/>
  </p:notesMasterIdLst>
  <p:sldIdLst>
    <p:sldId id="256" r:id="rId2"/>
    <p:sldId id="257" r:id="rId3"/>
    <p:sldId id="258" r:id="rId4"/>
    <p:sldId id="339" r:id="rId5"/>
    <p:sldId id="259" r:id="rId6"/>
    <p:sldId id="260" r:id="rId7"/>
    <p:sldId id="261" r:id="rId8"/>
    <p:sldId id="340"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37" r:id="rId57"/>
    <p:sldId id="309" r:id="rId58"/>
    <p:sldId id="310" r:id="rId59"/>
    <p:sldId id="311" r:id="rId60"/>
    <p:sldId id="312" r:id="rId61"/>
    <p:sldId id="313" r:id="rId62"/>
    <p:sldId id="314" r:id="rId63"/>
    <p:sldId id="315" r:id="rId64"/>
    <p:sldId id="316" r:id="rId65"/>
    <p:sldId id="317" r:id="rId66"/>
    <p:sldId id="319" r:id="rId67"/>
    <p:sldId id="320" r:id="rId68"/>
    <p:sldId id="321" r:id="rId69"/>
    <p:sldId id="322" r:id="rId70"/>
    <p:sldId id="323" r:id="rId71"/>
    <p:sldId id="324" r:id="rId72"/>
    <p:sldId id="325" r:id="rId73"/>
    <p:sldId id="326" r:id="rId74"/>
    <p:sldId id="327" r:id="rId75"/>
    <p:sldId id="328" r:id="rId76"/>
    <p:sldId id="336" r:id="rId77"/>
    <p:sldId id="329" r:id="rId78"/>
    <p:sldId id="330" r:id="rId79"/>
    <p:sldId id="331" r:id="rId80"/>
    <p:sldId id="338" r:id="rId81"/>
    <p:sldId id="332" r:id="rId82"/>
    <p:sldId id="333" r:id="rId83"/>
    <p:sldId id="335" r:id="rId84"/>
  </p:sldIdLst>
  <p:sldSz cx="12192000" cy="6858000"/>
  <p:notesSz cx="6858000" cy="9144000"/>
  <p:embeddedFontLst>
    <p:embeddedFont>
      <p:font typeface="Calibri" panose="020F0502020204030204" pitchFamily="34" charset="0"/>
      <p:regular r:id="rId86"/>
      <p:bold r:id="rId87"/>
      <p:italic r:id="rId88"/>
      <p:boldItalic r:id="rId89"/>
    </p:embeddedFont>
    <p:embeddedFont>
      <p:font typeface="Cambria" panose="02040503050406030204" pitchFamily="18" charset="0"/>
      <p:regular r:id="rId90"/>
      <p:bold r:id="rId91"/>
      <p:italic r:id="rId92"/>
      <p:boldItalic r:id="rId93"/>
    </p:embeddedFont>
    <p:embeddedFont>
      <p:font typeface="Georgia" panose="02040502050405020303" pitchFamily="18" charset="0"/>
      <p:regular r:id="rId94"/>
      <p:bold r:id="rId95"/>
      <p:italic r:id="rId96"/>
      <p:boldItalic r:id="rId97"/>
    </p:embeddedFont>
    <p:embeddedFont>
      <p:font typeface="Helvetica" panose="020B0604020202020204" pitchFamily="34" charset="0"/>
      <p:regular r:id="rId98"/>
      <p:bold r:id="rId99"/>
      <p:italic r:id="rId100"/>
      <p:boldItalic r:id="rId101"/>
    </p:embeddedFont>
    <p:embeddedFont>
      <p:font typeface="Helvetica Neue" panose="020B0604020202020204" charset="0"/>
      <p:regular r:id="rId102"/>
      <p:bold r:id="rId103"/>
      <p:italic r:id="rId104"/>
      <p:boldItalic r:id="rId105"/>
    </p:embeddedFont>
    <p:embeddedFont>
      <p:font typeface="Open Sans" pitchFamily="2" charset="0"/>
      <p:regular r:id="rId106"/>
      <p:bold r:id="rId107"/>
      <p:italic r:id="rId108"/>
      <p:boldItalic r:id="rId109"/>
    </p:embeddedFont>
    <p:embeddedFont>
      <p:font typeface="Quattrocento Sans" panose="020B0502050000020003" pitchFamily="34" charset="0"/>
      <p:regular r:id="rId110"/>
      <p:bold r:id="rId111"/>
      <p:italic r:id="rId112"/>
      <p:boldItalic r:id="rId113"/>
    </p:embeddedFont>
    <p:embeddedFont>
      <p:font typeface="Roboto" panose="02000000000000000000" pitchFamily="2" charset="0"/>
      <p:regular r:id="rId114"/>
      <p:bold r:id="rId115"/>
      <p:italic r:id="rId116"/>
      <p:boldItalic r:id="rId117"/>
    </p:embeddedFont>
    <p:embeddedFont>
      <p:font typeface="Segoe UI" panose="020B0502040204020203" pitchFamily="34" charset="0"/>
      <p:regular r:id="rId118"/>
      <p:bold r:id="rId119"/>
      <p:italic r:id="rId120"/>
      <p:boldItalic r:id="rId121"/>
    </p:embeddedFont>
    <p:embeddedFont>
      <p:font typeface="Times" panose="02020603050405020304" pitchFamily="18" charset="0"/>
      <p:regular r:id="rId122"/>
      <p:bold r:id="rId123"/>
      <p:italic r:id="rId124"/>
      <p:boldItalic r:id="rId1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6" roundtripDataSignature="AMtx7mi9nP5vsQEDciO3xHDt/Phvap83O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pril" initials="" lastIdx="5" clrIdx="0"/>
  <p:cmAuthor id="1" name="Joel Voth" initial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CC795F-7E0B-4EF3-8020-0EB824FA2432}" v="1" dt="2023-12-05T14:39:39.179"/>
  </p1510:revLst>
</p1510:revInfo>
</file>

<file path=ppt/tableStyles.xml><?xml version="1.0" encoding="utf-8"?>
<a:tblStyleLst xmlns:a="http://schemas.openxmlformats.org/drawingml/2006/main" def="{EB922601-331A-423C-BA07-705C9AAE801A}">
  <a:tblStyle styleId="{EB922601-331A-423C-BA07-705C9AAE801A}"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89" autoAdjust="0"/>
  </p:normalViewPr>
  <p:slideViewPr>
    <p:cSldViewPr snapToGrid="0">
      <p:cViewPr varScale="1">
        <p:scale>
          <a:sx n="59" d="100"/>
          <a:sy n="59" d="100"/>
        </p:scale>
        <p:origin x="940" y="44"/>
      </p:cViewPr>
      <p:guideLst/>
    </p:cSldViewPr>
  </p:slideViewPr>
  <p:notesTextViewPr>
    <p:cViewPr>
      <p:scale>
        <a:sx n="1" d="1"/>
        <a:sy n="1" d="1"/>
      </p:scale>
      <p:origin x="0" y="-852"/>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font" Target="fonts/font32.fntdata"/><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font" Target="fonts/font22.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17.fntdata"/><Relationship Id="rId123" Type="http://schemas.openxmlformats.org/officeDocument/2006/relationships/font" Target="fonts/font38.fntdata"/><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font" Target="fonts/font5.fntdata"/><Relationship Id="rId95" Type="http://schemas.openxmlformats.org/officeDocument/2006/relationships/font" Target="fonts/font10.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28.fntdata"/><Relationship Id="rId118" Type="http://schemas.openxmlformats.org/officeDocument/2006/relationships/font" Target="fonts/font33.fntdata"/><Relationship Id="rId80" Type="http://schemas.openxmlformats.org/officeDocument/2006/relationships/slide" Target="slides/slide79.xml"/><Relationship Id="rId8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18.fntdata"/><Relationship Id="rId108" Type="http://schemas.openxmlformats.org/officeDocument/2006/relationships/font" Target="fonts/font23.fntdata"/><Relationship Id="rId124" Type="http://schemas.openxmlformats.org/officeDocument/2006/relationships/font" Target="fonts/font39.fntdata"/><Relationship Id="rId129"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font" Target="fonts/font6.fntdata"/><Relationship Id="rId96"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29.fntdata"/><Relationship Id="rId119" Type="http://schemas.openxmlformats.org/officeDocument/2006/relationships/font" Target="fonts/font34.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font" Target="fonts/font1.fntdata"/><Relationship Id="rId130"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24.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2.fntdata"/><Relationship Id="rId104" Type="http://schemas.openxmlformats.org/officeDocument/2006/relationships/font" Target="fonts/font19.fntdata"/><Relationship Id="rId120" Type="http://schemas.openxmlformats.org/officeDocument/2006/relationships/font" Target="fonts/font35.fntdata"/><Relationship Id="rId125" Type="http://schemas.openxmlformats.org/officeDocument/2006/relationships/font" Target="fonts/font40.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7.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2.fntdata"/><Relationship Id="rId110" Type="http://schemas.openxmlformats.org/officeDocument/2006/relationships/font" Target="fonts/font25.fntdata"/><Relationship Id="rId115" Type="http://schemas.openxmlformats.org/officeDocument/2006/relationships/font" Target="fonts/font30.fntdata"/><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15.fntdata"/><Relationship Id="rId105" Type="http://schemas.openxmlformats.org/officeDocument/2006/relationships/font" Target="fonts/font20.fntdata"/><Relationship Id="rId126"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8.fntdata"/><Relationship Id="rId98" Type="http://schemas.openxmlformats.org/officeDocument/2006/relationships/font" Target="fonts/font13.fntdata"/><Relationship Id="rId121" Type="http://schemas.openxmlformats.org/officeDocument/2006/relationships/font" Target="fonts/font36.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31.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font" Target="fonts/font3.fntdata"/><Relationship Id="rId111" Type="http://schemas.openxmlformats.org/officeDocument/2006/relationships/font" Target="fonts/font26.fntdata"/><Relationship Id="rId132" Type="http://schemas.microsoft.com/office/2016/11/relationships/changesInfo" Target="changesInfos/changesInfo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21.fntdata"/><Relationship Id="rId12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font" Target="fonts/font9.fntdata"/><Relationship Id="rId99" Type="http://schemas.openxmlformats.org/officeDocument/2006/relationships/font" Target="fonts/font14.fntdata"/><Relationship Id="rId101" Type="http://schemas.openxmlformats.org/officeDocument/2006/relationships/font" Target="fonts/font16.fntdata"/><Relationship Id="rId122" Type="http://schemas.openxmlformats.org/officeDocument/2006/relationships/font" Target="fonts/font37.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font" Target="fonts/font4.fntdata"/><Relationship Id="rId112" Type="http://schemas.openxmlformats.org/officeDocument/2006/relationships/font" Target="fonts/font27.fntdata"/><Relationship Id="rId13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phy, April" userId="d9672393-e5da-4191-b5e5-756a2f59b0b2" providerId="ADAL" clId="{277E1ED4-08DC-49C2-A2EB-4574840062BA}"/>
    <pc:docChg chg="undo custSel modSld">
      <pc:chgData name="Murphy, April" userId="d9672393-e5da-4191-b5e5-756a2f59b0b2" providerId="ADAL" clId="{277E1ED4-08DC-49C2-A2EB-4574840062BA}" dt="2023-08-28T18:18:35.630" v="17" actId="20577"/>
      <pc:docMkLst>
        <pc:docMk/>
      </pc:docMkLst>
      <pc:sldChg chg="addSp modSp mod">
        <pc:chgData name="Murphy, April" userId="d9672393-e5da-4191-b5e5-756a2f59b0b2" providerId="ADAL" clId="{277E1ED4-08DC-49C2-A2EB-4574840062BA}" dt="2023-08-28T18:18:35.630" v="17" actId="20577"/>
        <pc:sldMkLst>
          <pc:docMk/>
          <pc:sldMk cId="0" sldId="321"/>
        </pc:sldMkLst>
        <pc:spChg chg="mod">
          <ac:chgData name="Murphy, April" userId="d9672393-e5da-4191-b5e5-756a2f59b0b2" providerId="ADAL" clId="{277E1ED4-08DC-49C2-A2EB-4574840062BA}" dt="2023-08-28T18:18:35.630" v="17" actId="20577"/>
          <ac:spMkLst>
            <pc:docMk/>
            <pc:sldMk cId="0" sldId="321"/>
            <ac:spMk id="535" creationId="{00000000-0000-0000-0000-000000000000}"/>
          </ac:spMkLst>
        </pc:spChg>
        <pc:picChg chg="add mod">
          <ac:chgData name="Murphy, April" userId="d9672393-e5da-4191-b5e5-756a2f59b0b2" providerId="ADAL" clId="{277E1ED4-08DC-49C2-A2EB-4574840062BA}" dt="2023-08-28T18:18:27.455" v="14" actId="1076"/>
          <ac:picMkLst>
            <pc:docMk/>
            <pc:sldMk cId="0" sldId="321"/>
            <ac:picMk id="3" creationId="{D029E91F-79B8-DCD7-E419-FD5F8A8CF78A}"/>
          </ac:picMkLst>
        </pc:picChg>
      </pc:sldChg>
      <pc:sldChg chg="addSp delSp modSp mod">
        <pc:chgData name="Murphy, April" userId="d9672393-e5da-4191-b5e5-756a2f59b0b2" providerId="ADAL" clId="{277E1ED4-08DC-49C2-A2EB-4574840062BA}" dt="2023-08-28T18:16:21.965" v="3" actId="478"/>
        <pc:sldMkLst>
          <pc:docMk/>
          <pc:sldMk cId="0" sldId="332"/>
        </pc:sldMkLst>
        <pc:spChg chg="add del mod">
          <ac:chgData name="Murphy, April" userId="d9672393-e5da-4191-b5e5-756a2f59b0b2" providerId="ADAL" clId="{277E1ED4-08DC-49C2-A2EB-4574840062BA}" dt="2023-08-28T18:16:15.986" v="2" actId="478"/>
          <ac:spMkLst>
            <pc:docMk/>
            <pc:sldMk cId="0" sldId="332"/>
            <ac:spMk id="2" creationId="{4FA7704D-8814-E6DC-0BD0-DA5065178A52}"/>
          </ac:spMkLst>
        </pc:spChg>
        <pc:spChg chg="del">
          <ac:chgData name="Murphy, April" userId="d9672393-e5da-4191-b5e5-756a2f59b0b2" providerId="ADAL" clId="{277E1ED4-08DC-49C2-A2EB-4574840062BA}" dt="2023-08-28T18:16:21.965" v="3" actId="478"/>
          <ac:spMkLst>
            <pc:docMk/>
            <pc:sldMk cId="0" sldId="332"/>
            <ac:spMk id="611" creationId="{00000000-0000-0000-0000-000000000000}"/>
          </ac:spMkLst>
        </pc:spChg>
        <pc:picChg chg="add del mod">
          <ac:chgData name="Murphy, April" userId="d9672393-e5da-4191-b5e5-756a2f59b0b2" providerId="ADAL" clId="{277E1ED4-08DC-49C2-A2EB-4574840062BA}" dt="2023-08-28T18:16:15.986" v="2" actId="478"/>
          <ac:picMkLst>
            <pc:docMk/>
            <pc:sldMk cId="0" sldId="332"/>
            <ac:picMk id="3" creationId="{DB360086-CF4B-67B0-6184-0944B2ED4362}"/>
          </ac:picMkLst>
        </pc:picChg>
      </pc:sldChg>
    </pc:docChg>
  </pc:docChgLst>
  <pc:docChgLst>
    <pc:chgData name="Murphy, April" userId="d9672393-e5da-4191-b5e5-756a2f59b0b2" providerId="ADAL" clId="{65C1438C-037C-41F9-8A54-58774D7BE914}"/>
    <pc:docChg chg="undo custSel addSld modSld">
      <pc:chgData name="Murphy, April" userId="d9672393-e5da-4191-b5e5-756a2f59b0b2" providerId="ADAL" clId="{65C1438C-037C-41F9-8A54-58774D7BE914}" dt="2023-10-20T15:36:46.181" v="1588" actId="26606"/>
      <pc:docMkLst>
        <pc:docMk/>
      </pc:docMkLst>
      <pc:sldChg chg="modSp mod">
        <pc:chgData name="Murphy, April" userId="d9672393-e5da-4191-b5e5-756a2f59b0b2" providerId="ADAL" clId="{65C1438C-037C-41F9-8A54-58774D7BE914}" dt="2023-10-13T17:46:47.813" v="1508" actId="20577"/>
        <pc:sldMkLst>
          <pc:docMk/>
          <pc:sldMk cId="0" sldId="258"/>
        </pc:sldMkLst>
        <pc:spChg chg="mod">
          <ac:chgData name="Murphy, April" userId="d9672393-e5da-4191-b5e5-756a2f59b0b2" providerId="ADAL" clId="{65C1438C-037C-41F9-8A54-58774D7BE914}" dt="2023-10-13T17:46:47.813" v="1508" actId="20577"/>
          <ac:spMkLst>
            <pc:docMk/>
            <pc:sldMk cId="0" sldId="258"/>
            <ac:spMk id="107" creationId="{00000000-0000-0000-0000-000000000000}"/>
          </ac:spMkLst>
        </pc:spChg>
      </pc:sldChg>
      <pc:sldChg chg="addSp modSp mod modNotesTx">
        <pc:chgData name="Murphy, April" userId="d9672393-e5da-4191-b5e5-756a2f59b0b2" providerId="ADAL" clId="{65C1438C-037C-41F9-8A54-58774D7BE914}" dt="2023-09-20T14:14:10.721" v="956" actId="6549"/>
        <pc:sldMkLst>
          <pc:docMk/>
          <pc:sldMk cId="0" sldId="259"/>
        </pc:sldMkLst>
        <pc:spChg chg="add mod">
          <ac:chgData name="Murphy, April" userId="d9672393-e5da-4191-b5e5-756a2f59b0b2" providerId="ADAL" clId="{65C1438C-037C-41F9-8A54-58774D7BE914}" dt="2023-09-20T14:13:55.369" v="950" actId="1076"/>
          <ac:spMkLst>
            <pc:docMk/>
            <pc:sldMk cId="0" sldId="259"/>
            <ac:spMk id="2" creationId="{EB5E4E99-5FD2-238A-62A2-21B9FAA2456E}"/>
          </ac:spMkLst>
        </pc:spChg>
        <pc:spChg chg="mod">
          <ac:chgData name="Murphy, April" userId="d9672393-e5da-4191-b5e5-756a2f59b0b2" providerId="ADAL" clId="{65C1438C-037C-41F9-8A54-58774D7BE914}" dt="2023-09-15T18:59:08.540" v="480" actId="20577"/>
          <ac:spMkLst>
            <pc:docMk/>
            <pc:sldMk cId="0" sldId="259"/>
            <ac:spMk id="112" creationId="{00000000-0000-0000-0000-000000000000}"/>
          </ac:spMkLst>
        </pc:spChg>
        <pc:spChg chg="mod">
          <ac:chgData name="Murphy, April" userId="d9672393-e5da-4191-b5e5-756a2f59b0b2" providerId="ADAL" clId="{65C1438C-037C-41F9-8A54-58774D7BE914}" dt="2023-09-20T14:13:24.941" v="948" actId="113"/>
          <ac:spMkLst>
            <pc:docMk/>
            <pc:sldMk cId="0" sldId="259"/>
            <ac:spMk id="113" creationId="{00000000-0000-0000-0000-000000000000}"/>
          </ac:spMkLst>
        </pc:spChg>
      </pc:sldChg>
      <pc:sldChg chg="addSp modSp mod modClrScheme chgLayout modNotesTx">
        <pc:chgData name="Murphy, April" userId="d9672393-e5da-4191-b5e5-756a2f59b0b2" providerId="ADAL" clId="{65C1438C-037C-41F9-8A54-58774D7BE914}" dt="2023-10-13T17:49:31.700" v="1584" actId="2711"/>
        <pc:sldMkLst>
          <pc:docMk/>
          <pc:sldMk cId="0" sldId="260"/>
        </pc:sldMkLst>
        <pc:spChg chg="add mod">
          <ac:chgData name="Murphy, April" userId="d9672393-e5da-4191-b5e5-756a2f59b0b2" providerId="ADAL" clId="{65C1438C-037C-41F9-8A54-58774D7BE914}" dt="2023-10-13T17:49:31.700" v="1584" actId="2711"/>
          <ac:spMkLst>
            <pc:docMk/>
            <pc:sldMk cId="0" sldId="260"/>
            <ac:spMk id="2" creationId="{B58571FA-5590-E0EE-345C-96D0DA8373C4}"/>
          </ac:spMkLst>
        </pc:spChg>
        <pc:spChg chg="mod ord">
          <ac:chgData name="Murphy, April" userId="d9672393-e5da-4191-b5e5-756a2f59b0b2" providerId="ADAL" clId="{65C1438C-037C-41F9-8A54-58774D7BE914}" dt="2023-10-12T15:03:43.782" v="1476" actId="700"/>
          <ac:spMkLst>
            <pc:docMk/>
            <pc:sldMk cId="0" sldId="260"/>
            <ac:spMk id="119" creationId="{00000000-0000-0000-0000-000000000000}"/>
          </ac:spMkLst>
        </pc:spChg>
        <pc:spChg chg="mod ord">
          <ac:chgData name="Murphy, April" userId="d9672393-e5da-4191-b5e5-756a2f59b0b2" providerId="ADAL" clId="{65C1438C-037C-41F9-8A54-58774D7BE914}" dt="2023-10-12T15:03:43.782" v="1476" actId="700"/>
          <ac:spMkLst>
            <pc:docMk/>
            <pc:sldMk cId="0" sldId="260"/>
            <ac:spMk id="120" creationId="{00000000-0000-0000-0000-000000000000}"/>
          </ac:spMkLst>
        </pc:spChg>
      </pc:sldChg>
      <pc:sldChg chg="modSp mod modNotesTx">
        <pc:chgData name="Murphy, April" userId="d9672393-e5da-4191-b5e5-756a2f59b0b2" providerId="ADAL" clId="{65C1438C-037C-41F9-8A54-58774D7BE914}" dt="2023-10-13T17:49:54.852" v="1585" actId="6549"/>
        <pc:sldMkLst>
          <pc:docMk/>
          <pc:sldMk cId="0" sldId="261"/>
        </pc:sldMkLst>
        <pc:spChg chg="mod">
          <ac:chgData name="Murphy, April" userId="d9672393-e5da-4191-b5e5-756a2f59b0b2" providerId="ADAL" clId="{65C1438C-037C-41F9-8A54-58774D7BE914}" dt="2023-10-12T14:57:35.017" v="1385" actId="20577"/>
          <ac:spMkLst>
            <pc:docMk/>
            <pc:sldMk cId="0" sldId="261"/>
            <ac:spMk id="126" creationId="{00000000-0000-0000-0000-000000000000}"/>
          </ac:spMkLst>
        </pc:spChg>
        <pc:spChg chg="mod">
          <ac:chgData name="Murphy, April" userId="d9672393-e5da-4191-b5e5-756a2f59b0b2" providerId="ADAL" clId="{65C1438C-037C-41F9-8A54-58774D7BE914}" dt="2023-10-12T14:59:41.054" v="1460" actId="113"/>
          <ac:spMkLst>
            <pc:docMk/>
            <pc:sldMk cId="0" sldId="261"/>
            <ac:spMk id="127" creationId="{00000000-0000-0000-0000-000000000000}"/>
          </ac:spMkLst>
        </pc:spChg>
      </pc:sldChg>
      <pc:sldChg chg="addSp delSp modSp mod setBg modNotesTx">
        <pc:chgData name="Murphy, April" userId="d9672393-e5da-4191-b5e5-756a2f59b0b2" providerId="ADAL" clId="{65C1438C-037C-41F9-8A54-58774D7BE914}" dt="2023-10-20T15:36:46.181" v="1588" actId="26606"/>
        <pc:sldMkLst>
          <pc:docMk/>
          <pc:sldMk cId="0" sldId="332"/>
        </pc:sldMkLst>
        <pc:spChg chg="mod">
          <ac:chgData name="Murphy, April" userId="d9672393-e5da-4191-b5e5-756a2f59b0b2" providerId="ADAL" clId="{65C1438C-037C-41F9-8A54-58774D7BE914}" dt="2023-10-20T15:36:46.181" v="1588" actId="26606"/>
          <ac:spMkLst>
            <pc:docMk/>
            <pc:sldMk cId="0" sldId="332"/>
            <ac:spMk id="2" creationId="{4FA7704D-8814-E6DC-0BD0-DA5065178A52}"/>
          </ac:spMkLst>
        </pc:spChg>
        <pc:spChg chg="mod">
          <ac:chgData name="Murphy, April" userId="d9672393-e5da-4191-b5e5-756a2f59b0b2" providerId="ADAL" clId="{65C1438C-037C-41F9-8A54-58774D7BE914}" dt="2023-10-20T15:36:46.181" v="1588" actId="26606"/>
          <ac:spMkLst>
            <pc:docMk/>
            <pc:sldMk cId="0" sldId="332"/>
            <ac:spMk id="610" creationId="{00000000-0000-0000-0000-000000000000}"/>
          </ac:spMkLst>
        </pc:spChg>
        <pc:spChg chg="add del">
          <ac:chgData name="Murphy, April" userId="d9672393-e5da-4191-b5e5-756a2f59b0b2" providerId="ADAL" clId="{65C1438C-037C-41F9-8A54-58774D7BE914}" dt="2023-10-20T15:36:46.181" v="1588" actId="26606"/>
          <ac:spMkLst>
            <pc:docMk/>
            <pc:sldMk cId="0" sldId="332"/>
            <ac:spMk id="615" creationId="{F13C74B1-5B17-4795-BED0-7140497B445A}"/>
          </ac:spMkLst>
        </pc:spChg>
        <pc:spChg chg="add del">
          <ac:chgData name="Murphy, April" userId="d9672393-e5da-4191-b5e5-756a2f59b0b2" providerId="ADAL" clId="{65C1438C-037C-41F9-8A54-58774D7BE914}" dt="2023-10-20T15:36:46.181" v="1588" actId="26606"/>
          <ac:spMkLst>
            <pc:docMk/>
            <pc:sldMk cId="0" sldId="332"/>
            <ac:spMk id="617" creationId="{D4974D33-8DC5-464E-8C6D-BE58F0669C17}"/>
          </ac:spMkLst>
        </pc:spChg>
        <pc:picChg chg="mod">
          <ac:chgData name="Murphy, April" userId="d9672393-e5da-4191-b5e5-756a2f59b0b2" providerId="ADAL" clId="{65C1438C-037C-41F9-8A54-58774D7BE914}" dt="2023-10-20T15:36:46.181" v="1588" actId="26606"/>
          <ac:picMkLst>
            <pc:docMk/>
            <pc:sldMk cId="0" sldId="332"/>
            <ac:picMk id="3" creationId="{DB360086-CF4B-67B0-6184-0944B2ED4362}"/>
          </ac:picMkLst>
        </pc:picChg>
      </pc:sldChg>
      <pc:sldChg chg="modSp new mod modNotesTx">
        <pc:chgData name="Murphy, April" userId="d9672393-e5da-4191-b5e5-756a2f59b0b2" providerId="ADAL" clId="{65C1438C-037C-41F9-8A54-58774D7BE914}" dt="2023-09-18T12:54:30.221" v="926" actId="12"/>
        <pc:sldMkLst>
          <pc:docMk/>
          <pc:sldMk cId="2647407274" sldId="339"/>
        </pc:sldMkLst>
        <pc:spChg chg="mod">
          <ac:chgData name="Murphy, April" userId="d9672393-e5da-4191-b5e5-756a2f59b0b2" providerId="ADAL" clId="{65C1438C-037C-41F9-8A54-58774D7BE914}" dt="2023-09-18T12:51:52.136" v="919" actId="20577"/>
          <ac:spMkLst>
            <pc:docMk/>
            <pc:sldMk cId="2647407274" sldId="339"/>
            <ac:spMk id="2" creationId="{7AB7CC9C-63EB-0809-6EB9-6FA263823F8A}"/>
          </ac:spMkLst>
        </pc:spChg>
        <pc:spChg chg="mod">
          <ac:chgData name="Murphy, April" userId="d9672393-e5da-4191-b5e5-756a2f59b0b2" providerId="ADAL" clId="{65C1438C-037C-41F9-8A54-58774D7BE914}" dt="2023-09-18T12:54:30.221" v="926" actId="12"/>
          <ac:spMkLst>
            <pc:docMk/>
            <pc:sldMk cId="2647407274" sldId="339"/>
            <ac:spMk id="3" creationId="{114E1271-F51C-384C-FAE6-01C8267D29B8}"/>
          </ac:spMkLst>
        </pc:spChg>
      </pc:sldChg>
      <pc:sldChg chg="modSp add mod modNotesTx">
        <pc:chgData name="Murphy, April" userId="d9672393-e5da-4191-b5e5-756a2f59b0b2" providerId="ADAL" clId="{65C1438C-037C-41F9-8A54-58774D7BE914}" dt="2023-10-12T15:00:07.557" v="1474" actId="20577"/>
        <pc:sldMkLst>
          <pc:docMk/>
          <pc:sldMk cId="3088065454" sldId="340"/>
        </pc:sldMkLst>
        <pc:spChg chg="mod">
          <ac:chgData name="Murphy, April" userId="d9672393-e5da-4191-b5e5-756a2f59b0b2" providerId="ADAL" clId="{65C1438C-037C-41F9-8A54-58774D7BE914}" dt="2023-10-12T14:59:46.377" v="1468" actId="20577"/>
          <ac:spMkLst>
            <pc:docMk/>
            <pc:sldMk cId="3088065454" sldId="340"/>
            <ac:spMk id="126" creationId="{00000000-0000-0000-0000-000000000000}"/>
          </ac:spMkLst>
        </pc:spChg>
        <pc:spChg chg="mod">
          <ac:chgData name="Murphy, April" userId="d9672393-e5da-4191-b5e5-756a2f59b0b2" providerId="ADAL" clId="{65C1438C-037C-41F9-8A54-58774D7BE914}" dt="2023-10-12T14:59:55.862" v="1471" actId="5793"/>
          <ac:spMkLst>
            <pc:docMk/>
            <pc:sldMk cId="3088065454" sldId="340"/>
            <ac:spMk id="127" creationId="{00000000-0000-0000-0000-000000000000}"/>
          </ac:spMkLst>
        </pc:spChg>
      </pc:sldChg>
    </pc:docChg>
  </pc:docChgLst>
  <pc:docChgLst>
    <pc:chgData name="Murphy, April" userId="d9672393-e5da-4191-b5e5-756a2f59b0b2" providerId="ADAL" clId="{817AB9DD-3945-40D2-AA87-265DD5F2BE1D}"/>
    <pc:docChg chg="custSel modSld">
      <pc:chgData name="Murphy, April" userId="d9672393-e5da-4191-b5e5-756a2f59b0b2" providerId="ADAL" clId="{817AB9DD-3945-40D2-AA87-265DD5F2BE1D}" dt="2023-08-22T12:39:35.711" v="189"/>
      <pc:docMkLst>
        <pc:docMk/>
      </pc:docMkLst>
      <pc:sldChg chg="modSp mod modNotesTx">
        <pc:chgData name="Murphy, April" userId="d9672393-e5da-4191-b5e5-756a2f59b0b2" providerId="ADAL" clId="{817AB9DD-3945-40D2-AA87-265DD5F2BE1D}" dt="2023-08-14T18:57:41.094" v="167" actId="20577"/>
        <pc:sldMkLst>
          <pc:docMk/>
          <pc:sldMk cId="0" sldId="260"/>
        </pc:sldMkLst>
        <pc:spChg chg="mod">
          <ac:chgData name="Murphy, April" userId="d9672393-e5da-4191-b5e5-756a2f59b0b2" providerId="ADAL" clId="{817AB9DD-3945-40D2-AA87-265DD5F2BE1D}" dt="2023-08-14T18:57:29.577" v="166" actId="20577"/>
          <ac:spMkLst>
            <pc:docMk/>
            <pc:sldMk cId="0" sldId="260"/>
            <ac:spMk id="120" creationId="{00000000-0000-0000-0000-000000000000}"/>
          </ac:spMkLst>
        </pc:spChg>
      </pc:sldChg>
      <pc:sldChg chg="addSp delSp modSp mod">
        <pc:chgData name="Murphy, April" userId="d9672393-e5da-4191-b5e5-756a2f59b0b2" providerId="ADAL" clId="{817AB9DD-3945-40D2-AA87-265DD5F2BE1D}" dt="2023-08-21T19:31:12.968" v="185" actId="1076"/>
        <pc:sldMkLst>
          <pc:docMk/>
          <pc:sldMk cId="0" sldId="276"/>
        </pc:sldMkLst>
        <pc:spChg chg="add del mod">
          <ac:chgData name="Murphy, April" userId="d9672393-e5da-4191-b5e5-756a2f59b0b2" providerId="ADAL" clId="{817AB9DD-3945-40D2-AA87-265DD5F2BE1D}" dt="2023-08-21T19:26:13.522" v="174" actId="931"/>
          <ac:spMkLst>
            <pc:docMk/>
            <pc:sldMk cId="0" sldId="276"/>
            <ac:spMk id="6" creationId="{465E1E2D-5CAE-8CF8-C619-7E7D38A931DE}"/>
          </ac:spMkLst>
        </pc:spChg>
        <pc:spChg chg="add del mod">
          <ac:chgData name="Murphy, April" userId="d9672393-e5da-4191-b5e5-756a2f59b0b2" providerId="ADAL" clId="{817AB9DD-3945-40D2-AA87-265DD5F2BE1D}" dt="2023-08-21T19:27:57.262" v="176" actId="478"/>
          <ac:spMkLst>
            <pc:docMk/>
            <pc:sldMk cId="0" sldId="276"/>
            <ac:spMk id="9" creationId="{B75828C3-40F3-53CF-F736-2D767E1029F7}"/>
          </ac:spMkLst>
        </pc:spChg>
        <pc:spChg chg="del">
          <ac:chgData name="Murphy, April" userId="d9672393-e5da-4191-b5e5-756a2f59b0b2" providerId="ADAL" clId="{817AB9DD-3945-40D2-AA87-265DD5F2BE1D}" dt="2023-08-21T19:28:58.503" v="182" actId="478"/>
          <ac:spMkLst>
            <pc:docMk/>
            <pc:sldMk cId="0" sldId="276"/>
            <ac:spMk id="225" creationId="{00000000-0000-0000-0000-000000000000}"/>
          </ac:spMkLst>
        </pc:spChg>
        <pc:picChg chg="add del mod">
          <ac:chgData name="Murphy, April" userId="d9672393-e5da-4191-b5e5-756a2f59b0b2" providerId="ADAL" clId="{817AB9DD-3945-40D2-AA87-265DD5F2BE1D}" dt="2023-08-21T19:25:09.889" v="172" actId="931"/>
          <ac:picMkLst>
            <pc:docMk/>
            <pc:sldMk cId="0" sldId="276"/>
            <ac:picMk id="3" creationId="{64FF4201-C1C8-4671-491F-CD2102B84C85}"/>
          </ac:picMkLst>
        </pc:picChg>
        <pc:picChg chg="add del mod">
          <ac:chgData name="Murphy, April" userId="d9672393-e5da-4191-b5e5-756a2f59b0b2" providerId="ADAL" clId="{817AB9DD-3945-40D2-AA87-265DD5F2BE1D}" dt="2023-08-21T19:26:13.522" v="174" actId="931"/>
          <ac:picMkLst>
            <pc:docMk/>
            <pc:sldMk cId="0" sldId="276"/>
            <ac:picMk id="5" creationId="{2409726F-D797-FA02-5DD8-9A978D741CEF}"/>
          </ac:picMkLst>
        </pc:picChg>
        <pc:picChg chg="add del mod">
          <ac:chgData name="Murphy, April" userId="d9672393-e5da-4191-b5e5-756a2f59b0b2" providerId="ADAL" clId="{817AB9DD-3945-40D2-AA87-265DD5F2BE1D}" dt="2023-08-21T19:27:57.262" v="176" actId="478"/>
          <ac:picMkLst>
            <pc:docMk/>
            <pc:sldMk cId="0" sldId="276"/>
            <ac:picMk id="8" creationId="{ACF818AF-B804-1A2B-DC40-8998D618783F}"/>
          </ac:picMkLst>
        </pc:picChg>
        <pc:picChg chg="add mod">
          <ac:chgData name="Murphy, April" userId="d9672393-e5da-4191-b5e5-756a2f59b0b2" providerId="ADAL" clId="{817AB9DD-3945-40D2-AA87-265DD5F2BE1D}" dt="2023-08-21T19:31:12.968" v="185" actId="1076"/>
          <ac:picMkLst>
            <pc:docMk/>
            <pc:sldMk cId="0" sldId="276"/>
            <ac:picMk id="11" creationId="{5E64D04F-8266-D50A-BCE5-E5395028A4B4}"/>
          </ac:picMkLst>
        </pc:picChg>
        <pc:picChg chg="del">
          <ac:chgData name="Murphy, April" userId="d9672393-e5da-4191-b5e5-756a2f59b0b2" providerId="ADAL" clId="{817AB9DD-3945-40D2-AA87-265DD5F2BE1D}" dt="2023-08-21T19:28:55.742" v="181" actId="478"/>
          <ac:picMkLst>
            <pc:docMk/>
            <pc:sldMk cId="0" sldId="276"/>
            <ac:picMk id="226" creationId="{00000000-0000-0000-0000-000000000000}"/>
          </ac:picMkLst>
        </pc:picChg>
      </pc:sldChg>
      <pc:sldChg chg="modNotesTx">
        <pc:chgData name="Murphy, April" userId="d9672393-e5da-4191-b5e5-756a2f59b0b2" providerId="ADAL" clId="{817AB9DD-3945-40D2-AA87-265DD5F2BE1D}" dt="2023-07-26T20:02:24.102" v="165" actId="20577"/>
        <pc:sldMkLst>
          <pc:docMk/>
          <pc:sldMk cId="0" sldId="296"/>
        </pc:sldMkLst>
      </pc:sldChg>
      <pc:sldChg chg="modNotesTx">
        <pc:chgData name="Murphy, April" userId="d9672393-e5da-4191-b5e5-756a2f59b0b2" providerId="ADAL" clId="{817AB9DD-3945-40D2-AA87-265DD5F2BE1D}" dt="2023-08-14T19:01:42.464" v="170" actId="6549"/>
        <pc:sldMkLst>
          <pc:docMk/>
          <pc:sldMk cId="0" sldId="307"/>
        </pc:sldMkLst>
      </pc:sldChg>
      <pc:sldChg chg="modSp mod modNotesTx">
        <pc:chgData name="Murphy, April" userId="d9672393-e5da-4191-b5e5-756a2f59b0b2" providerId="ADAL" clId="{817AB9DD-3945-40D2-AA87-265DD5F2BE1D}" dt="2023-07-26T18:36:17.171" v="72" actId="115"/>
        <pc:sldMkLst>
          <pc:docMk/>
          <pc:sldMk cId="0" sldId="321"/>
        </pc:sldMkLst>
        <pc:spChg chg="mod">
          <ac:chgData name="Murphy, April" userId="d9672393-e5da-4191-b5e5-756a2f59b0b2" providerId="ADAL" clId="{817AB9DD-3945-40D2-AA87-265DD5F2BE1D}" dt="2023-07-26T18:34:08.073" v="32" actId="207"/>
          <ac:spMkLst>
            <pc:docMk/>
            <pc:sldMk cId="0" sldId="321"/>
            <ac:spMk id="535" creationId="{00000000-0000-0000-0000-000000000000}"/>
          </ac:spMkLst>
        </pc:spChg>
      </pc:sldChg>
      <pc:sldChg chg="modNotesTx">
        <pc:chgData name="Murphy, April" userId="d9672393-e5da-4191-b5e5-756a2f59b0b2" providerId="ADAL" clId="{817AB9DD-3945-40D2-AA87-265DD5F2BE1D}" dt="2023-08-22T12:39:35.711" v="189"/>
        <pc:sldMkLst>
          <pc:docMk/>
          <pc:sldMk cId="0" sldId="332"/>
        </pc:sldMkLst>
      </pc:sldChg>
    </pc:docChg>
  </pc:docChgLst>
  <pc:docChgLst>
    <pc:chgData name="Murphy, April" userId="d9672393-e5da-4191-b5e5-756a2f59b0b2" providerId="ADAL" clId="{9FCC795F-7E0B-4EF3-8020-0EB824FA2432}"/>
    <pc:docChg chg="custSel modSld">
      <pc:chgData name="Murphy, April" userId="d9672393-e5da-4191-b5e5-756a2f59b0b2" providerId="ADAL" clId="{9FCC795F-7E0B-4EF3-8020-0EB824FA2432}" dt="2023-12-05T20:51:08.147" v="281" actId="6549"/>
      <pc:docMkLst>
        <pc:docMk/>
      </pc:docMkLst>
      <pc:sldChg chg="modSp mod modNotesTx">
        <pc:chgData name="Murphy, April" userId="d9672393-e5da-4191-b5e5-756a2f59b0b2" providerId="ADAL" clId="{9FCC795F-7E0B-4EF3-8020-0EB824FA2432}" dt="2023-12-05T20:51:08.147" v="281" actId="6549"/>
        <pc:sldMkLst>
          <pc:docMk/>
          <pc:sldMk cId="0" sldId="258"/>
        </pc:sldMkLst>
        <pc:spChg chg="mod">
          <ac:chgData name="Murphy, April" userId="d9672393-e5da-4191-b5e5-756a2f59b0b2" providerId="ADAL" clId="{9FCC795F-7E0B-4EF3-8020-0EB824FA2432}" dt="2023-12-05T20:51:08.147" v="281" actId="6549"/>
          <ac:spMkLst>
            <pc:docMk/>
            <pc:sldMk cId="0" sldId="258"/>
            <ac:spMk id="107" creationId="{00000000-0000-0000-0000-000000000000}"/>
          </ac:spMkLst>
        </pc:spChg>
      </pc:sldChg>
    </pc:docChg>
  </pc:docChgLst>
  <pc:docChgLst>
    <pc:chgData name="Murphy, April" userId="d9672393-e5da-4191-b5e5-756a2f59b0b2" providerId="ADAL" clId="{F6FDCF1B-1BEA-459C-872C-3A03EF3BAD6A}"/>
    <pc:docChg chg="undo custSel addSld delSld modSld">
      <pc:chgData name="Murphy, April" userId="d9672393-e5da-4191-b5e5-756a2f59b0b2" providerId="ADAL" clId="{F6FDCF1B-1BEA-459C-872C-3A03EF3BAD6A}" dt="2023-07-05T16:36:38.829" v="731" actId="12"/>
      <pc:docMkLst>
        <pc:docMk/>
      </pc:docMkLst>
      <pc:sldChg chg="modSp mod modClrScheme chgLayout">
        <pc:chgData name="Murphy, April" userId="d9672393-e5da-4191-b5e5-756a2f59b0b2" providerId="ADAL" clId="{F6FDCF1B-1BEA-459C-872C-3A03EF3BAD6A}" dt="2023-07-04T17:49:13.270" v="538"/>
        <pc:sldMkLst>
          <pc:docMk/>
          <pc:sldMk cId="0" sldId="258"/>
        </pc:sldMkLst>
        <pc:spChg chg="mod ord">
          <ac:chgData name="Murphy, April" userId="d9672393-e5da-4191-b5e5-756a2f59b0b2" providerId="ADAL" clId="{F6FDCF1B-1BEA-459C-872C-3A03EF3BAD6A}" dt="2023-07-04T17:47:47.552" v="521" actId="700"/>
          <ac:spMkLst>
            <pc:docMk/>
            <pc:sldMk cId="0" sldId="258"/>
            <ac:spMk id="106" creationId="{00000000-0000-0000-0000-000000000000}"/>
          </ac:spMkLst>
        </pc:spChg>
        <pc:spChg chg="mod ord">
          <ac:chgData name="Murphy, April" userId="d9672393-e5da-4191-b5e5-756a2f59b0b2" providerId="ADAL" clId="{F6FDCF1B-1BEA-459C-872C-3A03EF3BAD6A}" dt="2023-07-04T17:49:13.270" v="538"/>
          <ac:spMkLst>
            <pc:docMk/>
            <pc:sldMk cId="0" sldId="258"/>
            <ac:spMk id="107" creationId="{00000000-0000-0000-0000-000000000000}"/>
          </ac:spMkLst>
        </pc:spChg>
      </pc:sldChg>
      <pc:sldChg chg="modNotesTx">
        <pc:chgData name="Murphy, April" userId="d9672393-e5da-4191-b5e5-756a2f59b0b2" providerId="ADAL" clId="{F6FDCF1B-1BEA-459C-872C-3A03EF3BAD6A}" dt="2023-07-04T12:36:23.877" v="17" actId="113"/>
        <pc:sldMkLst>
          <pc:docMk/>
          <pc:sldMk cId="0" sldId="260"/>
        </pc:sldMkLst>
      </pc:sldChg>
      <pc:sldChg chg="modNotesTx">
        <pc:chgData name="Murphy, April" userId="d9672393-e5da-4191-b5e5-756a2f59b0b2" providerId="ADAL" clId="{F6FDCF1B-1BEA-459C-872C-3A03EF3BAD6A}" dt="2023-07-04T12:37:27.782" v="52" actId="20577"/>
        <pc:sldMkLst>
          <pc:docMk/>
          <pc:sldMk cId="0" sldId="261"/>
        </pc:sldMkLst>
      </pc:sldChg>
      <pc:sldChg chg="modSp mod delCm">
        <pc:chgData name="Murphy, April" userId="d9672393-e5da-4191-b5e5-756a2f59b0b2" providerId="ADAL" clId="{F6FDCF1B-1BEA-459C-872C-3A03EF3BAD6A}" dt="2023-07-04T12:38:24.580" v="62" actId="20577"/>
        <pc:sldMkLst>
          <pc:docMk/>
          <pc:sldMk cId="0" sldId="263"/>
        </pc:sldMkLst>
        <pc:spChg chg="mod">
          <ac:chgData name="Murphy, April" userId="d9672393-e5da-4191-b5e5-756a2f59b0b2" providerId="ADAL" clId="{F6FDCF1B-1BEA-459C-872C-3A03EF3BAD6A}" dt="2023-07-04T12:38:24.580" v="62" actId="20577"/>
          <ac:spMkLst>
            <pc:docMk/>
            <pc:sldMk cId="0" sldId="263"/>
            <ac:spMk id="139" creationId="{00000000-0000-0000-0000-000000000000}"/>
          </ac:spMkLst>
        </pc:spChg>
      </pc:sldChg>
      <pc:sldChg chg="delCm modNotesTx">
        <pc:chgData name="Murphy, April" userId="d9672393-e5da-4191-b5e5-756a2f59b0b2" providerId="ADAL" clId="{F6FDCF1B-1BEA-459C-872C-3A03EF3BAD6A}" dt="2023-07-04T12:39:17.200" v="64"/>
        <pc:sldMkLst>
          <pc:docMk/>
          <pc:sldMk cId="0" sldId="264"/>
        </pc:sldMkLst>
      </pc:sldChg>
      <pc:sldChg chg="modNotesTx">
        <pc:chgData name="Murphy, April" userId="d9672393-e5da-4191-b5e5-756a2f59b0b2" providerId="ADAL" clId="{F6FDCF1B-1BEA-459C-872C-3A03EF3BAD6A}" dt="2023-07-04T12:53:13.034" v="66" actId="5793"/>
        <pc:sldMkLst>
          <pc:docMk/>
          <pc:sldMk cId="0" sldId="273"/>
        </pc:sldMkLst>
      </pc:sldChg>
      <pc:sldChg chg="modNotesTx">
        <pc:chgData name="Murphy, April" userId="d9672393-e5da-4191-b5e5-756a2f59b0b2" providerId="ADAL" clId="{F6FDCF1B-1BEA-459C-872C-3A03EF3BAD6A}" dt="2023-07-04T12:54:15.921" v="67" actId="33524"/>
        <pc:sldMkLst>
          <pc:docMk/>
          <pc:sldMk cId="0" sldId="276"/>
        </pc:sldMkLst>
      </pc:sldChg>
      <pc:sldChg chg="delCm">
        <pc:chgData name="Murphy, April" userId="d9672393-e5da-4191-b5e5-756a2f59b0b2" providerId="ADAL" clId="{F6FDCF1B-1BEA-459C-872C-3A03EF3BAD6A}" dt="2023-07-04T12:54:41.415" v="68" actId="1592"/>
        <pc:sldMkLst>
          <pc:docMk/>
          <pc:sldMk cId="0" sldId="277"/>
        </pc:sldMkLst>
      </pc:sldChg>
      <pc:sldChg chg="modSp mod">
        <pc:chgData name="Murphy, April" userId="d9672393-e5da-4191-b5e5-756a2f59b0b2" providerId="ADAL" clId="{F6FDCF1B-1BEA-459C-872C-3A03EF3BAD6A}" dt="2023-07-04T16:48:00.798" v="69" actId="6549"/>
        <pc:sldMkLst>
          <pc:docMk/>
          <pc:sldMk cId="0" sldId="278"/>
        </pc:sldMkLst>
        <pc:spChg chg="mod">
          <ac:chgData name="Murphy, April" userId="d9672393-e5da-4191-b5e5-756a2f59b0b2" providerId="ADAL" clId="{F6FDCF1B-1BEA-459C-872C-3A03EF3BAD6A}" dt="2023-07-04T16:48:00.798" v="69" actId="6549"/>
          <ac:spMkLst>
            <pc:docMk/>
            <pc:sldMk cId="0" sldId="278"/>
            <ac:spMk id="238" creationId="{00000000-0000-0000-0000-000000000000}"/>
          </ac:spMkLst>
        </pc:spChg>
      </pc:sldChg>
      <pc:sldChg chg="modSp mod">
        <pc:chgData name="Murphy, April" userId="d9672393-e5da-4191-b5e5-756a2f59b0b2" providerId="ADAL" clId="{F6FDCF1B-1BEA-459C-872C-3A03EF3BAD6A}" dt="2023-07-04T16:49:47.589" v="70" actId="13926"/>
        <pc:sldMkLst>
          <pc:docMk/>
          <pc:sldMk cId="0" sldId="283"/>
        </pc:sldMkLst>
        <pc:spChg chg="mod">
          <ac:chgData name="Murphy, April" userId="d9672393-e5da-4191-b5e5-756a2f59b0b2" providerId="ADAL" clId="{F6FDCF1B-1BEA-459C-872C-3A03EF3BAD6A}" dt="2023-07-04T16:49:47.589" v="70" actId="13926"/>
          <ac:spMkLst>
            <pc:docMk/>
            <pc:sldMk cId="0" sldId="283"/>
            <ac:spMk id="272" creationId="{00000000-0000-0000-0000-000000000000}"/>
          </ac:spMkLst>
        </pc:spChg>
      </pc:sldChg>
      <pc:sldChg chg="modNotesTx">
        <pc:chgData name="Murphy, April" userId="d9672393-e5da-4191-b5e5-756a2f59b0b2" providerId="ADAL" clId="{F6FDCF1B-1BEA-459C-872C-3A03EF3BAD6A}" dt="2023-07-04T16:51:04.401" v="71" actId="113"/>
        <pc:sldMkLst>
          <pc:docMk/>
          <pc:sldMk cId="0" sldId="294"/>
        </pc:sldMkLst>
      </pc:sldChg>
      <pc:sldChg chg="delSp modSp mod delCm">
        <pc:chgData name="Murphy, April" userId="d9672393-e5da-4191-b5e5-756a2f59b0b2" providerId="ADAL" clId="{F6FDCF1B-1BEA-459C-872C-3A03EF3BAD6A}" dt="2023-07-04T16:51:57.809" v="77" actId="20577"/>
        <pc:sldMkLst>
          <pc:docMk/>
          <pc:sldMk cId="0" sldId="296"/>
        </pc:sldMkLst>
        <pc:spChg chg="del">
          <ac:chgData name="Murphy, April" userId="d9672393-e5da-4191-b5e5-756a2f59b0b2" providerId="ADAL" clId="{F6FDCF1B-1BEA-459C-872C-3A03EF3BAD6A}" dt="2023-07-04T16:51:32.741" v="73" actId="478"/>
          <ac:spMkLst>
            <pc:docMk/>
            <pc:sldMk cId="0" sldId="296"/>
            <ac:spMk id="362" creationId="{00000000-0000-0000-0000-000000000000}"/>
          </ac:spMkLst>
        </pc:spChg>
        <pc:spChg chg="mod">
          <ac:chgData name="Murphy, April" userId="d9672393-e5da-4191-b5e5-756a2f59b0b2" providerId="ADAL" clId="{F6FDCF1B-1BEA-459C-872C-3A03EF3BAD6A}" dt="2023-07-04T16:51:57.809" v="77" actId="20577"/>
          <ac:spMkLst>
            <pc:docMk/>
            <pc:sldMk cId="0" sldId="296"/>
            <ac:spMk id="363" creationId="{00000000-0000-0000-0000-000000000000}"/>
          </ac:spMkLst>
        </pc:spChg>
      </pc:sldChg>
      <pc:sldChg chg="modNotesTx">
        <pc:chgData name="Murphy, April" userId="d9672393-e5da-4191-b5e5-756a2f59b0b2" providerId="ADAL" clId="{F6FDCF1B-1BEA-459C-872C-3A03EF3BAD6A}" dt="2023-07-04T16:52:24.843" v="80"/>
        <pc:sldMkLst>
          <pc:docMk/>
          <pc:sldMk cId="0" sldId="297"/>
        </pc:sldMkLst>
      </pc:sldChg>
      <pc:sldChg chg="modNotesTx">
        <pc:chgData name="Murphy, April" userId="d9672393-e5da-4191-b5e5-756a2f59b0b2" providerId="ADAL" clId="{F6FDCF1B-1BEA-459C-872C-3A03EF3BAD6A}" dt="2023-07-04T16:52:29.975" v="81" actId="6549"/>
        <pc:sldMkLst>
          <pc:docMk/>
          <pc:sldMk cId="0" sldId="298"/>
        </pc:sldMkLst>
      </pc:sldChg>
      <pc:sldChg chg="modSp mod delCm modNotesTx">
        <pc:chgData name="Murphy, April" userId="d9672393-e5da-4191-b5e5-756a2f59b0b2" providerId="ADAL" clId="{F6FDCF1B-1BEA-459C-872C-3A03EF3BAD6A}" dt="2023-07-04T16:53:49.779" v="104" actId="20577"/>
        <pc:sldMkLst>
          <pc:docMk/>
          <pc:sldMk cId="0" sldId="300"/>
        </pc:sldMkLst>
        <pc:spChg chg="mod">
          <ac:chgData name="Murphy, April" userId="d9672393-e5da-4191-b5e5-756a2f59b0b2" providerId="ADAL" clId="{F6FDCF1B-1BEA-459C-872C-3A03EF3BAD6A}" dt="2023-07-04T16:53:16.797" v="97" actId="255"/>
          <ac:spMkLst>
            <pc:docMk/>
            <pc:sldMk cId="0" sldId="300"/>
            <ac:spMk id="390" creationId="{00000000-0000-0000-0000-000000000000}"/>
          </ac:spMkLst>
        </pc:spChg>
      </pc:sldChg>
      <pc:sldChg chg="modSp mod delCm">
        <pc:chgData name="Murphy, April" userId="d9672393-e5da-4191-b5e5-756a2f59b0b2" providerId="ADAL" clId="{F6FDCF1B-1BEA-459C-872C-3A03EF3BAD6A}" dt="2023-07-04T16:54:11.746" v="106" actId="13926"/>
        <pc:sldMkLst>
          <pc:docMk/>
          <pc:sldMk cId="0" sldId="302"/>
        </pc:sldMkLst>
        <pc:spChg chg="mod">
          <ac:chgData name="Murphy, April" userId="d9672393-e5da-4191-b5e5-756a2f59b0b2" providerId="ADAL" clId="{F6FDCF1B-1BEA-459C-872C-3A03EF3BAD6A}" dt="2023-07-04T16:54:11.746" v="106" actId="13926"/>
          <ac:spMkLst>
            <pc:docMk/>
            <pc:sldMk cId="0" sldId="302"/>
            <ac:spMk id="404" creationId="{00000000-0000-0000-0000-000000000000}"/>
          </ac:spMkLst>
        </pc:spChg>
      </pc:sldChg>
      <pc:sldChg chg="modNotesTx">
        <pc:chgData name="Murphy, April" userId="d9672393-e5da-4191-b5e5-756a2f59b0b2" providerId="ADAL" clId="{F6FDCF1B-1BEA-459C-872C-3A03EF3BAD6A}" dt="2023-07-05T16:36:38.829" v="731" actId="12"/>
        <pc:sldMkLst>
          <pc:docMk/>
          <pc:sldMk cId="0" sldId="313"/>
        </pc:sldMkLst>
      </pc:sldChg>
      <pc:sldChg chg="del">
        <pc:chgData name="Murphy, April" userId="d9672393-e5da-4191-b5e5-756a2f59b0b2" providerId="ADAL" clId="{F6FDCF1B-1BEA-459C-872C-3A03EF3BAD6A}" dt="2023-07-04T16:55:58.642" v="107" actId="47"/>
        <pc:sldMkLst>
          <pc:docMk/>
          <pc:sldMk cId="0" sldId="318"/>
        </pc:sldMkLst>
      </pc:sldChg>
      <pc:sldChg chg="modSp mod delCm modNotesTx">
        <pc:chgData name="Murphy, April" userId="d9672393-e5da-4191-b5e5-756a2f59b0b2" providerId="ADAL" clId="{F6FDCF1B-1BEA-459C-872C-3A03EF3BAD6A}" dt="2023-07-04T16:57:20.808" v="220" actId="113"/>
        <pc:sldMkLst>
          <pc:docMk/>
          <pc:sldMk cId="0" sldId="321"/>
        </pc:sldMkLst>
        <pc:spChg chg="mod">
          <ac:chgData name="Murphy, April" userId="d9672393-e5da-4191-b5e5-756a2f59b0b2" providerId="ADAL" clId="{F6FDCF1B-1BEA-459C-872C-3A03EF3BAD6A}" dt="2023-07-04T16:56:57.782" v="175" actId="20577"/>
          <ac:spMkLst>
            <pc:docMk/>
            <pc:sldMk cId="0" sldId="321"/>
            <ac:spMk id="535" creationId="{00000000-0000-0000-0000-000000000000}"/>
          </ac:spMkLst>
        </pc:spChg>
      </pc:sldChg>
      <pc:sldChg chg="modNotesTx">
        <pc:chgData name="Murphy, April" userId="d9672393-e5da-4191-b5e5-756a2f59b0b2" providerId="ADAL" clId="{F6FDCF1B-1BEA-459C-872C-3A03EF3BAD6A}" dt="2023-07-04T16:57:49.681" v="221" actId="948"/>
        <pc:sldMkLst>
          <pc:docMk/>
          <pc:sldMk cId="0" sldId="324"/>
        </pc:sldMkLst>
      </pc:sldChg>
      <pc:sldChg chg="modNotesTx">
        <pc:chgData name="Murphy, April" userId="d9672393-e5da-4191-b5e5-756a2f59b0b2" providerId="ADAL" clId="{F6FDCF1B-1BEA-459C-872C-3A03EF3BAD6A}" dt="2023-07-04T16:58:02.134" v="222" actId="948"/>
        <pc:sldMkLst>
          <pc:docMk/>
          <pc:sldMk cId="0" sldId="326"/>
        </pc:sldMkLst>
      </pc:sldChg>
      <pc:sldChg chg="modSp mod">
        <pc:chgData name="Murphy, April" userId="d9672393-e5da-4191-b5e5-756a2f59b0b2" providerId="ADAL" clId="{F6FDCF1B-1BEA-459C-872C-3A03EF3BAD6A}" dt="2023-07-04T16:58:43.467" v="229" actId="20577"/>
        <pc:sldMkLst>
          <pc:docMk/>
          <pc:sldMk cId="0" sldId="328"/>
        </pc:sldMkLst>
        <pc:spChg chg="mod">
          <ac:chgData name="Murphy, April" userId="d9672393-e5da-4191-b5e5-756a2f59b0b2" providerId="ADAL" clId="{F6FDCF1B-1BEA-459C-872C-3A03EF3BAD6A}" dt="2023-07-04T16:58:43.467" v="229" actId="20577"/>
          <ac:spMkLst>
            <pc:docMk/>
            <pc:sldMk cId="0" sldId="328"/>
            <ac:spMk id="584" creationId="{00000000-0000-0000-0000-000000000000}"/>
          </ac:spMkLst>
        </pc:spChg>
      </pc:sldChg>
      <pc:sldChg chg="modSp mod modClrScheme chgLayout">
        <pc:chgData name="Murphy, April" userId="d9672393-e5da-4191-b5e5-756a2f59b0b2" providerId="ADAL" clId="{F6FDCF1B-1BEA-459C-872C-3A03EF3BAD6A}" dt="2023-07-04T17:16:54.447" v="287" actId="700"/>
        <pc:sldMkLst>
          <pc:docMk/>
          <pc:sldMk cId="0" sldId="331"/>
        </pc:sldMkLst>
        <pc:spChg chg="mod ord">
          <ac:chgData name="Murphy, April" userId="d9672393-e5da-4191-b5e5-756a2f59b0b2" providerId="ADAL" clId="{F6FDCF1B-1BEA-459C-872C-3A03EF3BAD6A}" dt="2023-07-04T17:16:54.447" v="287" actId="700"/>
          <ac:spMkLst>
            <pc:docMk/>
            <pc:sldMk cId="0" sldId="331"/>
            <ac:spMk id="604" creationId="{00000000-0000-0000-0000-000000000000}"/>
          </ac:spMkLst>
        </pc:spChg>
        <pc:spChg chg="mod ord">
          <ac:chgData name="Murphy, April" userId="d9672393-e5da-4191-b5e5-756a2f59b0b2" providerId="ADAL" clId="{F6FDCF1B-1BEA-459C-872C-3A03EF3BAD6A}" dt="2023-07-04T17:16:54.447" v="287" actId="700"/>
          <ac:spMkLst>
            <pc:docMk/>
            <pc:sldMk cId="0" sldId="331"/>
            <ac:spMk id="605" creationId="{00000000-0000-0000-0000-000000000000}"/>
          </ac:spMkLst>
        </pc:spChg>
      </pc:sldChg>
      <pc:sldChg chg="modNotesTx">
        <pc:chgData name="Murphy, April" userId="d9672393-e5da-4191-b5e5-756a2f59b0b2" providerId="ADAL" clId="{F6FDCF1B-1BEA-459C-872C-3A03EF3BAD6A}" dt="2023-07-04T17:47:01.504" v="465" actId="20577"/>
        <pc:sldMkLst>
          <pc:docMk/>
          <pc:sldMk cId="0" sldId="332"/>
        </pc:sldMkLst>
      </pc:sldChg>
      <pc:sldChg chg="modSp mod modClrScheme chgLayout">
        <pc:chgData name="Murphy, April" userId="d9672393-e5da-4191-b5e5-756a2f59b0b2" providerId="ADAL" clId="{F6FDCF1B-1BEA-459C-872C-3A03EF3BAD6A}" dt="2023-07-04T17:09:26.060" v="251" actId="20577"/>
        <pc:sldMkLst>
          <pc:docMk/>
          <pc:sldMk cId="0" sldId="333"/>
        </pc:sldMkLst>
        <pc:spChg chg="mod ord">
          <ac:chgData name="Murphy, April" userId="d9672393-e5da-4191-b5e5-756a2f59b0b2" providerId="ADAL" clId="{F6FDCF1B-1BEA-459C-872C-3A03EF3BAD6A}" dt="2023-07-04T17:09:13.264" v="250" actId="700"/>
          <ac:spMkLst>
            <pc:docMk/>
            <pc:sldMk cId="0" sldId="333"/>
            <ac:spMk id="617" creationId="{00000000-0000-0000-0000-000000000000}"/>
          </ac:spMkLst>
        </pc:spChg>
        <pc:spChg chg="mod ord">
          <ac:chgData name="Murphy, April" userId="d9672393-e5da-4191-b5e5-756a2f59b0b2" providerId="ADAL" clId="{F6FDCF1B-1BEA-459C-872C-3A03EF3BAD6A}" dt="2023-07-04T17:09:26.060" v="251" actId="20577"/>
          <ac:spMkLst>
            <pc:docMk/>
            <pc:sldMk cId="0" sldId="333"/>
            <ac:spMk id="618" creationId="{00000000-0000-0000-0000-000000000000}"/>
          </ac:spMkLst>
        </pc:spChg>
      </pc:sldChg>
      <pc:sldChg chg="del">
        <pc:chgData name="Murphy, April" userId="d9672393-e5da-4191-b5e5-756a2f59b0b2" providerId="ADAL" clId="{F6FDCF1B-1BEA-459C-872C-3A03EF3BAD6A}" dt="2023-07-04T17:00:57.398" v="238" actId="47"/>
        <pc:sldMkLst>
          <pc:docMk/>
          <pc:sldMk cId="0" sldId="334"/>
        </pc:sldMkLst>
      </pc:sldChg>
      <pc:sldChg chg="modSp add mod">
        <pc:chgData name="Murphy, April" userId="d9672393-e5da-4191-b5e5-756a2f59b0b2" providerId="ADAL" clId="{F6FDCF1B-1BEA-459C-872C-3A03EF3BAD6A}" dt="2023-07-04T16:59:23.141" v="237" actId="255"/>
        <pc:sldMkLst>
          <pc:docMk/>
          <pc:sldMk cId="3628282869" sldId="336"/>
        </pc:sldMkLst>
        <pc:spChg chg="mod">
          <ac:chgData name="Murphy, April" userId="d9672393-e5da-4191-b5e5-756a2f59b0b2" providerId="ADAL" clId="{F6FDCF1B-1BEA-459C-872C-3A03EF3BAD6A}" dt="2023-07-04T16:59:23.141" v="237" actId="255"/>
          <ac:spMkLst>
            <pc:docMk/>
            <pc:sldMk cId="3628282869" sldId="336"/>
            <ac:spMk id="584" creationId="{00000000-0000-0000-0000-000000000000}"/>
          </ac:spMkLst>
        </pc:spChg>
      </pc:sldChg>
      <pc:sldChg chg="modSp add mod modNotesTx">
        <pc:chgData name="Murphy, April" userId="d9672393-e5da-4191-b5e5-756a2f59b0b2" providerId="ADAL" clId="{F6FDCF1B-1BEA-459C-872C-3A03EF3BAD6A}" dt="2023-07-04T17:15:28.416" v="286"/>
        <pc:sldMkLst>
          <pc:docMk/>
          <pc:sldMk cId="1301022461" sldId="337"/>
        </pc:sldMkLst>
        <pc:spChg chg="mod">
          <ac:chgData name="Murphy, April" userId="d9672393-e5da-4191-b5e5-756a2f59b0b2" providerId="ADAL" clId="{F6FDCF1B-1BEA-459C-872C-3A03EF3BAD6A}" dt="2023-07-04T17:15:23.129" v="283" actId="255"/>
          <ac:spMkLst>
            <pc:docMk/>
            <pc:sldMk cId="1301022461" sldId="337"/>
            <ac:spMk id="238" creationId="{00000000-0000-0000-0000-000000000000}"/>
          </ac:spMkLst>
        </pc:spChg>
      </pc:sldChg>
      <pc:sldChg chg="modSp new mod">
        <pc:chgData name="Murphy, April" userId="d9672393-e5da-4191-b5e5-756a2f59b0b2" providerId="ADAL" clId="{F6FDCF1B-1BEA-459C-872C-3A03EF3BAD6A}" dt="2023-07-04T18:22:16.843" v="611" actId="313"/>
        <pc:sldMkLst>
          <pc:docMk/>
          <pc:sldMk cId="1822278766" sldId="338"/>
        </pc:sldMkLst>
        <pc:spChg chg="mod">
          <ac:chgData name="Murphy, April" userId="d9672393-e5da-4191-b5e5-756a2f59b0b2" providerId="ADAL" clId="{F6FDCF1B-1BEA-459C-872C-3A03EF3BAD6A}" dt="2023-07-04T18:07:17.038" v="560" actId="20577"/>
          <ac:spMkLst>
            <pc:docMk/>
            <pc:sldMk cId="1822278766" sldId="338"/>
            <ac:spMk id="2" creationId="{DADD90C8-1C92-E408-0EF0-CCD2CEA07279}"/>
          </ac:spMkLst>
        </pc:spChg>
        <pc:spChg chg="mod">
          <ac:chgData name="Murphy, April" userId="d9672393-e5da-4191-b5e5-756a2f59b0b2" providerId="ADAL" clId="{F6FDCF1B-1BEA-459C-872C-3A03EF3BAD6A}" dt="2023-07-04T18:22:16.843" v="611" actId="313"/>
          <ac:spMkLst>
            <pc:docMk/>
            <pc:sldMk cId="1822278766" sldId="338"/>
            <ac:spMk id="3" creationId="{8E92F28B-EE83-9756-AA6B-85B1E7D1DFF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wellesleyinstitute.com/wp-content/uploads/2015/02/Summary-First-Peoples-Second-Class-Treatment-Final.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wellesleyinstitute.com/wp-content/uploads/2015/02/Summary-First-Peoples-Second-Class-Treatment-Final.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kaltura.com/tiny/y9sav"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s://www.thecanadianencyclopedia.ca/en/article/ontario/" TargetMode="External"/><Relationship Id="rId3" Type="http://schemas.openxmlformats.org/officeDocument/2006/relationships/hyperlink" Target="https://www.thecanadianencyclopedia.ca/en/article/sir-frederick-haldimand/" TargetMode="External"/><Relationship Id="rId7" Type="http://schemas.openxmlformats.org/officeDocument/2006/relationships/hyperlink" Target="https://www.thecanadianencyclopedia.ca/en/article/grand-river/"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www.thecanadianencyclopedia.ca/en/article/american-revolution/" TargetMode="External"/><Relationship Id="rId5" Type="http://schemas.openxmlformats.org/officeDocument/2006/relationships/hyperlink" Target="https://www.thecanadianencyclopedia.ca/en/article/iroquois/" TargetMode="External"/><Relationship Id="rId10" Type="http://schemas.openxmlformats.org/officeDocument/2006/relationships/hyperlink" Target="https://www.thecanadianencyclopedia.ca/en/article/crown/" TargetMode="External"/><Relationship Id="rId4" Type="http://schemas.openxmlformats.org/officeDocument/2006/relationships/hyperlink" Target="https://www.thecanadianencyclopedia.ca/en/article/quebec/" TargetMode="External"/><Relationship Id="rId9" Type="http://schemas.openxmlformats.org/officeDocument/2006/relationships/hyperlink" Target="https://www.thecanadianencyclopedia.ca/en/article/erie-lake/"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youtube.com/watch?v=hi_8MB1Gn5c&amp;t=198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wellesleyinstitute.com/wp-content/uploads/2015/02/Summary-First-Peoples-Second-Class-Treatment-Final.pdf"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wellesleyinstitute.com/wp-content/uploads/2015/02/Summary-First-Peoples-Second-Class-Treatment-Final.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en.wikipedia.org/wiki/Atikamekw" TargetMode="External"/><Relationship Id="rId2" Type="http://schemas.openxmlformats.org/officeDocument/2006/relationships/slide" Target="../slides/slide47.xml"/><Relationship Id="rId1" Type="http://schemas.openxmlformats.org/officeDocument/2006/relationships/notesMaster" Target="../notesMasters/notesMaster1.xml"/><Relationship Id="rId5" Type="http://schemas.openxmlformats.org/officeDocument/2006/relationships/hyperlink" Target="https://en.wikipedia.org/wiki/Facebook_Live" TargetMode="External"/><Relationship Id="rId4" Type="http://schemas.openxmlformats.org/officeDocument/2006/relationships/hyperlink" Target="https://en.wikipedia.org/wiki/Saint-Charles-Borrom%C3%A9e"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wellesleyinstitute.com/wp-content/uploads/2015/02/Summary-First-Peoples-Second-Class-Treatment-Final.pdf"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protect-ca.mimecast.com/s/nW3rCyoN3DtjgzAUZ1tA4?domain=kaltura.com"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wellesleyinstitute.com/wp-content/uploads/2015/02/Summary-First-Peoples-Second-Class-Treatment-Final.pdf"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s://bmcpublichealth.biomedcentral.com/articles/10.1186/s12889-019-7884-9#ref-CR49"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52400" algn="l" rtl="0">
              <a:lnSpc>
                <a:spcPct val="90000"/>
              </a:lnSpc>
              <a:spcBef>
                <a:spcPts val="1000"/>
              </a:spcBef>
              <a:spcAft>
                <a:spcPts val="0"/>
              </a:spcAft>
              <a:buClr>
                <a:srgbClr val="003A5D"/>
              </a:buClr>
              <a:buSzPts val="1600"/>
              <a:buChar char="•"/>
            </a:pPr>
            <a:r>
              <a:rPr lang="en-US" sz="1600">
                <a:solidFill>
                  <a:srgbClr val="003A5D"/>
                </a:solidFill>
                <a:highlight>
                  <a:srgbClr val="00FFFF"/>
                </a:highlight>
                <a:latin typeface="Open Sans"/>
                <a:ea typeface="Open Sans"/>
                <a:cs typeface="Open Sans"/>
                <a:sym typeface="Open Sans"/>
              </a:rPr>
              <a:t>The content discussed today is directly relevant to the work that every physician and medical learner is doing and is being highlighted and prioritized at the national level</a:t>
            </a:r>
            <a:endParaRPr sz="1600">
              <a:solidFill>
                <a:srgbClr val="003A5D"/>
              </a:solidFill>
              <a:highlight>
                <a:srgbClr val="00FFFF"/>
              </a:highlight>
              <a:latin typeface="Open Sans"/>
              <a:ea typeface="Open Sans"/>
              <a:cs typeface="Open Sans"/>
              <a:sym typeface="Open Sans"/>
            </a:endParaRPr>
          </a:p>
          <a:p>
            <a:pPr marL="228600" lvl="0" indent="-152400" algn="l" rtl="0">
              <a:lnSpc>
                <a:spcPct val="90000"/>
              </a:lnSpc>
              <a:spcBef>
                <a:spcPts val="1000"/>
              </a:spcBef>
              <a:spcAft>
                <a:spcPts val="0"/>
              </a:spcAft>
              <a:buClr>
                <a:srgbClr val="003A5D"/>
              </a:buClr>
              <a:buSzPts val="1600"/>
              <a:buFont typeface="Open Sans"/>
              <a:buChar char="•"/>
            </a:pPr>
            <a:r>
              <a:rPr lang="en-US" sz="1600">
                <a:solidFill>
                  <a:srgbClr val="003A5D"/>
                </a:solidFill>
                <a:highlight>
                  <a:srgbClr val="00FFFF"/>
                </a:highlight>
                <a:latin typeface="Open Sans"/>
                <a:ea typeface="Open Sans"/>
                <a:cs typeface="Open Sans"/>
                <a:sym typeface="Open Sans"/>
              </a:rPr>
              <a:t>This content and associated skills is going to be assessed through the Medical Counsel of Canada (MCC), Royal College (RCPSC) and College of Family Physicians (CFPC)</a:t>
            </a:r>
            <a:endParaRPr sz="1600">
              <a:solidFill>
                <a:srgbClr val="003A5D"/>
              </a:solidFill>
              <a:highlight>
                <a:srgbClr val="00FFFF"/>
              </a:highlight>
              <a:latin typeface="Open Sans"/>
              <a:ea typeface="Open Sans"/>
              <a:cs typeface="Open Sans"/>
              <a:sym typeface="Open Sans"/>
            </a:endParaRPr>
          </a:p>
          <a:p>
            <a:pPr marL="228600" lvl="0" indent="-152400" algn="l" rtl="0">
              <a:lnSpc>
                <a:spcPct val="90000"/>
              </a:lnSpc>
              <a:spcBef>
                <a:spcPts val="1000"/>
              </a:spcBef>
              <a:spcAft>
                <a:spcPts val="0"/>
              </a:spcAft>
              <a:buClr>
                <a:srgbClr val="003A5D"/>
              </a:buClr>
              <a:buSzPts val="1600"/>
              <a:buFont typeface="Open Sans"/>
              <a:buChar char="•"/>
            </a:pPr>
            <a:r>
              <a:rPr lang="en-US" sz="1600">
                <a:solidFill>
                  <a:srgbClr val="003A5D"/>
                </a:solidFill>
                <a:highlight>
                  <a:srgbClr val="00FFFF"/>
                </a:highlight>
                <a:latin typeface="Open Sans"/>
                <a:ea typeface="Open Sans"/>
                <a:cs typeface="Open Sans"/>
                <a:sym typeface="Open Sans"/>
              </a:rPr>
              <a:t>This is also being integrated into the new program accreditation standards that all post-secondary programs must adhere to</a:t>
            </a:r>
            <a:endParaRPr sz="1600">
              <a:solidFill>
                <a:srgbClr val="003A5D"/>
              </a:solidFill>
              <a:highlight>
                <a:srgbClr val="00FFFF"/>
              </a:highlight>
              <a:latin typeface="Open Sans"/>
              <a:ea typeface="Open Sans"/>
              <a:cs typeface="Open Sans"/>
              <a:sym typeface="Open Sans"/>
            </a:endParaRPr>
          </a:p>
        </p:txBody>
      </p:sp>
      <p:sp>
        <p:nvSpPr>
          <p:cNvPr id="136" name="Google Shape;13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914400" lvl="1" indent="-457200" algn="l" rtl="0">
              <a:lnSpc>
                <a:spcPct val="100000"/>
              </a:lnSpc>
              <a:spcBef>
                <a:spcPts val="0"/>
              </a:spcBef>
              <a:spcAft>
                <a:spcPts val="0"/>
              </a:spcAft>
              <a:buClr>
                <a:schemeClr val="dk1"/>
              </a:buClr>
              <a:buSzPts val="1200"/>
              <a:buFont typeface="Calibri"/>
              <a:buAutoNum type="arabicPeriod"/>
            </a:pPr>
            <a:r>
              <a:rPr lang="en-US" dirty="0"/>
              <a:t>Discuss the impacts (past and current) of critical historical events, treaties, land rights, ongoing land disputes and colonial systems on the health of Indigenous peoples</a:t>
            </a:r>
          </a:p>
          <a:p>
            <a:pPr marL="914400" lvl="1" indent="-457200" algn="l" rtl="0">
              <a:lnSpc>
                <a:spcPct val="100000"/>
              </a:lnSpc>
              <a:spcBef>
                <a:spcPts val="0"/>
              </a:spcBef>
              <a:spcAft>
                <a:spcPts val="0"/>
              </a:spcAft>
              <a:buClr>
                <a:schemeClr val="dk1"/>
              </a:buClr>
              <a:buSzPts val="1200"/>
              <a:buFont typeface="Calibri"/>
              <a:buAutoNum type="arabicPeriod"/>
            </a:pPr>
            <a:r>
              <a:rPr lang="en-US" dirty="0"/>
              <a:t>Recognize the health effects of intergenerational trauma on Indigenous peoples</a:t>
            </a:r>
          </a:p>
          <a:p>
            <a:pPr marL="914400" lvl="1" indent="-457200" algn="l" rtl="0">
              <a:lnSpc>
                <a:spcPct val="100000"/>
              </a:lnSpc>
              <a:spcBef>
                <a:spcPts val="0"/>
              </a:spcBef>
              <a:spcAft>
                <a:spcPts val="0"/>
              </a:spcAft>
              <a:buClr>
                <a:schemeClr val="dk1"/>
              </a:buClr>
              <a:buSzPts val="1200"/>
              <a:buFont typeface="Calibri"/>
              <a:buAutoNum type="arabicPeriod"/>
            </a:pPr>
            <a:r>
              <a:rPr lang="en-US" dirty="0"/>
              <a:t>Discuss what culturally safe care and cultural humility looks like in practice</a:t>
            </a:r>
          </a:p>
          <a:p>
            <a:pPr marL="914400" lvl="1" indent="-457200" algn="l" rtl="0">
              <a:lnSpc>
                <a:spcPct val="100000"/>
              </a:lnSpc>
              <a:spcBef>
                <a:spcPts val="0"/>
              </a:spcBef>
              <a:spcAft>
                <a:spcPts val="0"/>
              </a:spcAft>
              <a:buClr>
                <a:schemeClr val="dk1"/>
              </a:buClr>
              <a:buSzPts val="1200"/>
              <a:buFont typeface="Calibri"/>
              <a:buAutoNum type="arabicPeriod"/>
            </a:pPr>
            <a:r>
              <a:rPr lang="en-US" dirty="0"/>
              <a:t>Explain the principles of trauma informed care</a:t>
            </a:r>
          </a:p>
          <a:p>
            <a:pPr marL="914400" lvl="1" indent="-457200" algn="l" rtl="0">
              <a:lnSpc>
                <a:spcPct val="100000"/>
              </a:lnSpc>
              <a:spcBef>
                <a:spcPts val="0"/>
              </a:spcBef>
              <a:spcAft>
                <a:spcPts val="0"/>
              </a:spcAft>
              <a:buClr>
                <a:schemeClr val="dk1"/>
              </a:buClr>
              <a:buSzPts val="1200"/>
              <a:buFont typeface="Calibri"/>
              <a:buAutoNum type="arabicPeriod"/>
            </a:pPr>
            <a:r>
              <a:rPr lang="en-US" dirty="0"/>
              <a:t>Outline your role as a potential ally to Indigenous peoples</a:t>
            </a:r>
            <a:endParaRPr dirty="0"/>
          </a:p>
        </p:txBody>
      </p:sp>
      <p:sp>
        <p:nvSpPr>
          <p:cNvPr id="143" name="Google Shape;14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1000"/>
              <a:buFont typeface="Noto Sans Symbols"/>
              <a:buChar char="∙"/>
            </a:pPr>
            <a:r>
              <a:rPr lang="en-US" sz="1800" dirty="0">
                <a:solidFill>
                  <a:srgbClr val="000000"/>
                </a:solidFill>
                <a:latin typeface="Open Sans"/>
                <a:ea typeface="Open Sans"/>
                <a:cs typeface="Open Sans"/>
                <a:sym typeface="Open Sans"/>
              </a:rPr>
              <a:t>Share something from your own experience that highlights a bias or stereotype against Indigenous peoples.</a:t>
            </a:r>
            <a:endParaRPr sz="1800" dirty="0">
              <a:solidFill>
                <a:srgbClr val="000000"/>
              </a:solidFill>
              <a:latin typeface="Open Sans"/>
              <a:ea typeface="Open Sans"/>
              <a:cs typeface="Open Sans"/>
              <a:sym typeface="Open Sans"/>
            </a:endParaRPr>
          </a:p>
          <a:p>
            <a:pPr marL="342900" marR="0" lvl="0" indent="-342900" algn="l" rtl="0">
              <a:lnSpc>
                <a:spcPct val="100000"/>
              </a:lnSpc>
              <a:spcBef>
                <a:spcPts val="500"/>
              </a:spcBef>
              <a:spcAft>
                <a:spcPts val="0"/>
              </a:spcAft>
              <a:buClr>
                <a:srgbClr val="000000"/>
              </a:buClr>
              <a:buSzPts val="1000"/>
              <a:buFont typeface="Noto Sans Symbols"/>
              <a:buChar char="∙"/>
            </a:pPr>
            <a:r>
              <a:rPr lang="en-US" sz="1800" dirty="0">
                <a:solidFill>
                  <a:srgbClr val="000000"/>
                </a:solidFill>
                <a:latin typeface="Open Sans"/>
                <a:ea typeface="Open Sans"/>
                <a:cs typeface="Open Sans"/>
                <a:sym typeface="Open Sans"/>
              </a:rPr>
              <a:t>Ask participants what they came up with when reflecting on explicit/implicit bias (or to provide other examples they’ve witnessed); </a:t>
            </a:r>
            <a:r>
              <a:rPr lang="en-US" sz="1800" b="1" dirty="0">
                <a:solidFill>
                  <a:srgbClr val="000000"/>
                </a:solidFill>
                <a:latin typeface="Open Sans"/>
                <a:ea typeface="Open Sans"/>
                <a:cs typeface="Open Sans"/>
                <a:sym typeface="Open Sans"/>
              </a:rPr>
              <a:t>OR</a:t>
            </a:r>
            <a:endParaRPr sz="1800" dirty="0">
              <a:solidFill>
                <a:srgbClr val="000000"/>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1000"/>
              <a:buFont typeface="Noto Sans Symbols"/>
              <a:buChar char="∙"/>
            </a:pPr>
            <a:r>
              <a:rPr lang="en-US" sz="1800" dirty="0">
                <a:solidFill>
                  <a:srgbClr val="000000"/>
                </a:solidFill>
                <a:latin typeface="Open Sans"/>
                <a:ea typeface="Open Sans"/>
                <a:cs typeface="Open Sans"/>
                <a:sym typeface="Open Sans"/>
              </a:rPr>
              <a:t>Create an anonymous open-ended online question using a tool such as Poll everywhere to create a word cloud of common stereotypes about Indigenous peoples (participants may feel more comfortable with anonymity).</a:t>
            </a:r>
            <a:endParaRPr sz="1800" dirty="0">
              <a:solidFill>
                <a:srgbClr val="000000"/>
              </a:solidFill>
              <a:latin typeface="Open Sans"/>
              <a:ea typeface="Open Sans"/>
              <a:cs typeface="Open Sans"/>
              <a:sym typeface="Open Sans"/>
            </a:endParaRPr>
          </a:p>
          <a:p>
            <a:pPr marL="342900" marR="0" lvl="0" indent="-279400" algn="l" rtl="0">
              <a:lnSpc>
                <a:spcPct val="100000"/>
              </a:lnSpc>
              <a:spcBef>
                <a:spcPts val="0"/>
              </a:spcBef>
              <a:spcAft>
                <a:spcPts val="0"/>
              </a:spcAft>
              <a:buClr>
                <a:srgbClr val="000000"/>
              </a:buClr>
              <a:buSzPts val="1000"/>
              <a:buFont typeface="Noto Sans Symbols"/>
              <a:buNone/>
            </a:pPr>
            <a:endParaRPr sz="1800" dirty="0">
              <a:solidFill>
                <a:srgbClr val="000000"/>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1000"/>
              <a:buFont typeface="Noto Sans Symbols"/>
              <a:buChar char="∙"/>
            </a:pPr>
            <a:r>
              <a:rPr lang="en-US" sz="1800" dirty="0">
                <a:solidFill>
                  <a:srgbClr val="000000"/>
                </a:solidFill>
                <a:latin typeface="Open Sans"/>
                <a:ea typeface="Open Sans"/>
                <a:cs typeface="Open Sans"/>
                <a:sym typeface="Open Sans"/>
              </a:rPr>
              <a:t>Facilitate a discussion: </a:t>
            </a:r>
            <a:r>
              <a:rPr lang="en-US" sz="1800" b="1" dirty="0">
                <a:solidFill>
                  <a:srgbClr val="000000"/>
                </a:solidFill>
                <a:latin typeface="Open Sans"/>
                <a:ea typeface="Open Sans"/>
                <a:cs typeface="Open Sans"/>
                <a:sym typeface="Open Sans"/>
              </a:rPr>
              <a:t>What is the impact of these biases and beliefs?</a:t>
            </a:r>
            <a:endParaRPr sz="1800" b="1" dirty="0">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SzPts val="1400"/>
              <a:buNone/>
            </a:pPr>
            <a:r>
              <a:rPr lang="en-US" sz="1800" dirty="0">
                <a:solidFill>
                  <a:srgbClr val="000000"/>
                </a:solidFill>
                <a:latin typeface="Open Sans"/>
                <a:ea typeface="Open Sans"/>
                <a:cs typeface="Open Sans"/>
                <a:sym typeface="Open Sans"/>
              </a:rPr>
              <a:t> </a:t>
            </a:r>
            <a:endParaRPr dirty="0"/>
          </a:p>
          <a:p>
            <a:pPr marL="0" lvl="0" indent="0" algn="l" rtl="0">
              <a:lnSpc>
                <a:spcPct val="100000"/>
              </a:lnSpc>
              <a:spcBef>
                <a:spcPts val="1000"/>
              </a:spcBef>
              <a:spcAft>
                <a:spcPts val="0"/>
              </a:spcAft>
              <a:buSzPts val="1400"/>
              <a:buNone/>
            </a:pPr>
            <a:endParaRPr dirty="0"/>
          </a:p>
        </p:txBody>
      </p:sp>
      <p:sp>
        <p:nvSpPr>
          <p:cNvPr id="156" name="Google Shape;15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800" dirty="0">
                <a:solidFill>
                  <a:srgbClr val="595959"/>
                </a:solidFill>
                <a:latin typeface="Helvetica Neue"/>
                <a:ea typeface="Helvetica Neue"/>
                <a:cs typeface="Helvetica Neue"/>
                <a:sym typeface="Helvetica Neue"/>
              </a:rPr>
              <a:t>First Nation is a term used to identify Indigenous peoples of Canada who are neither Métis nor Inuit. This term came into common usage in the 1970s to replace the term “Indian” and “Indian band” which many find offensive. First Nations people includes both status and non-status Indians so there’s a need to careful with its usage, especially if in reference to programs that are specifically for status-Indians.</a:t>
            </a:r>
            <a:endParaRPr sz="1800" dirty="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800" dirty="0">
                <a:latin typeface="Cambria"/>
                <a:ea typeface="Cambria"/>
                <a:cs typeface="Cambria"/>
                <a:sym typeface="Cambria"/>
              </a:rPr>
              <a:t> </a:t>
            </a:r>
            <a:endParaRPr sz="1800" dirty="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800" dirty="0">
                <a:latin typeface="Cambria"/>
                <a:ea typeface="Cambria"/>
                <a:cs typeface="Cambria"/>
                <a:sym typeface="Cambria"/>
              </a:rPr>
              <a:t>Inuit are </a:t>
            </a:r>
            <a:r>
              <a:rPr lang="en-US" sz="1800" dirty="0">
                <a:solidFill>
                  <a:srgbClr val="595959"/>
                </a:solidFill>
                <a:latin typeface="Helvetica Neue"/>
                <a:ea typeface="Helvetica Neue"/>
                <a:cs typeface="Helvetica Neue"/>
                <a:sym typeface="Helvetica Neue"/>
              </a:rPr>
              <a:t>Indigenous people in northern Canada, living mainly in Nunavut, Northwest Territories, northern Quebec and Labrador. Ontario has a very small Inuit population. Inuit are not covered by the Indian Act.</a:t>
            </a:r>
            <a:endParaRPr sz="1800" dirty="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800" dirty="0">
                <a:latin typeface="Cambria"/>
                <a:ea typeface="Cambria"/>
                <a:cs typeface="Cambria"/>
                <a:sym typeface="Cambria"/>
              </a:rPr>
              <a:t> </a:t>
            </a:r>
            <a:endParaRPr sz="1800" dirty="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800" dirty="0">
                <a:latin typeface="Cambria"/>
                <a:ea typeface="Cambria"/>
                <a:cs typeface="Cambria"/>
                <a:sym typeface="Cambria"/>
              </a:rPr>
              <a:t>Métis </a:t>
            </a:r>
            <a:r>
              <a:rPr lang="en-US" sz="1800" dirty="0">
                <a:solidFill>
                  <a:srgbClr val="595959"/>
                </a:solidFill>
                <a:latin typeface="Helvetica Neue"/>
                <a:ea typeface="Helvetica Neue"/>
                <a:cs typeface="Helvetica Neue"/>
                <a:sym typeface="Helvetica Neue"/>
              </a:rPr>
              <a:t>means a person who self-identifies as Métis, is distinct from other Aboriginal peoples, is of historic Métis Nation Ancestry and who is accepted by the Métis Nation.</a:t>
            </a:r>
            <a:endParaRPr dirty="0"/>
          </a:p>
          <a:p>
            <a:pPr marL="0" marR="0" lvl="0" indent="0" algn="l" rtl="0">
              <a:lnSpc>
                <a:spcPct val="100000"/>
              </a:lnSpc>
              <a:spcBef>
                <a:spcPts val="0"/>
              </a:spcBef>
              <a:spcAft>
                <a:spcPts val="0"/>
              </a:spcAft>
              <a:buSzPts val="1400"/>
              <a:buNone/>
            </a:pPr>
            <a:endParaRPr sz="1800" dirty="0">
              <a:solidFill>
                <a:srgbClr val="595959"/>
              </a:solidFill>
              <a:latin typeface="Helvetica Neue"/>
              <a:ea typeface="Helvetica Neue"/>
              <a:cs typeface="Helvetica Neue"/>
              <a:sym typeface="Helvetica Neue"/>
            </a:endParaRPr>
          </a:p>
          <a:p>
            <a:pPr marL="0" marR="0" lvl="0" indent="0" algn="l" rtl="0">
              <a:lnSpc>
                <a:spcPct val="100000"/>
              </a:lnSpc>
              <a:spcBef>
                <a:spcPts val="0"/>
              </a:spcBef>
              <a:spcAft>
                <a:spcPts val="0"/>
              </a:spcAft>
              <a:buSzPts val="1400"/>
              <a:buNone/>
            </a:pPr>
            <a:r>
              <a:rPr lang="en-US" sz="1800" dirty="0">
                <a:solidFill>
                  <a:srgbClr val="595959"/>
                </a:solidFill>
                <a:latin typeface="Helvetica Neue"/>
                <a:ea typeface="Helvetica Neue"/>
                <a:cs typeface="Helvetica Neue"/>
                <a:sym typeface="Helvetica Neue"/>
              </a:rPr>
              <a:t>“</a:t>
            </a:r>
            <a:r>
              <a:rPr lang="en-US" sz="2800" dirty="0"/>
              <a:t>The term Indigenous Peoples in this document refers to First Nations, Inuit and Métis Peoples in Canada collectively. It is important to recognize and respect these distinctions, where appropriate. “Indigenous” is gaining currency as the more recently preferred term by Indigenous Peoples, replacing the term “Aboriginal” (which is still acceptable and widely used in certain circles). Beyond these general terms, many Indigenous Peoples refer to themselves by their own Nation (e.g., Mi’kmaq, Haudenosaunee, Anishinaabe, Nisga’a, etc.). The term “Indigenous” also refers to the original peoples of Turtle Island prior to colonization. Terms, names and styles continue to evolve.</a:t>
            </a:r>
            <a:r>
              <a:rPr lang="en-US" sz="1800" dirty="0">
                <a:solidFill>
                  <a:srgbClr val="595959"/>
                </a:solidFill>
                <a:latin typeface="Helvetica Neue"/>
                <a:ea typeface="Helvetica Neue"/>
                <a:cs typeface="Helvetica Neue"/>
                <a:sym typeface="Helvetica Neue"/>
              </a:rPr>
              <a:t>” – Indigenous Health Primer, page 4</a:t>
            </a:r>
            <a:endParaRPr sz="1800" dirty="0">
              <a:latin typeface="Cambria"/>
              <a:ea typeface="Cambria"/>
              <a:cs typeface="Cambria"/>
              <a:sym typeface="Cambria"/>
            </a:endParaRPr>
          </a:p>
          <a:p>
            <a:pPr marL="0" lvl="0" indent="0" algn="l" rtl="0">
              <a:lnSpc>
                <a:spcPct val="100000"/>
              </a:lnSpc>
              <a:spcBef>
                <a:spcPts val="0"/>
              </a:spcBef>
              <a:spcAft>
                <a:spcPts val="0"/>
              </a:spcAft>
              <a:buSzPts val="1400"/>
              <a:buNone/>
            </a:pPr>
            <a:endParaRPr dirty="0"/>
          </a:p>
        </p:txBody>
      </p:sp>
      <p:sp>
        <p:nvSpPr>
          <p:cNvPr id="169" name="Google Shape;16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800">
                <a:latin typeface="Cambria"/>
                <a:ea typeface="Cambria"/>
                <a:cs typeface="Cambria"/>
                <a:sym typeface="Cambria"/>
              </a:rPr>
              <a:t>Indigenous: </a:t>
            </a:r>
            <a:r>
              <a:rPr lang="en-US" sz="1800">
                <a:solidFill>
                  <a:srgbClr val="595959"/>
                </a:solidFill>
                <a:latin typeface="Helvetica Neue"/>
                <a:ea typeface="Helvetica Neue"/>
                <a:cs typeface="Helvetica Neue"/>
                <a:sym typeface="Helvetica Neue"/>
              </a:rPr>
              <a:t>A collective noun for First Nations, Inuit, Metis </a:t>
            </a:r>
            <a:endParaRPr sz="180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800">
                <a:latin typeface="Cambria"/>
                <a:ea typeface="Cambria"/>
                <a:cs typeface="Cambria"/>
                <a:sym typeface="Cambria"/>
              </a:rPr>
              <a:t> </a:t>
            </a:r>
            <a:endParaRPr sz="180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800">
                <a:latin typeface="Cambria"/>
                <a:ea typeface="Cambria"/>
                <a:cs typeface="Cambria"/>
                <a:sym typeface="Cambria"/>
              </a:rPr>
              <a:t>Indian: </a:t>
            </a:r>
            <a:r>
              <a:rPr lang="en-US" sz="1800">
                <a:solidFill>
                  <a:srgbClr val="595959"/>
                </a:solidFill>
                <a:latin typeface="Helvetica Neue"/>
                <a:ea typeface="Helvetica Neue"/>
                <a:cs typeface="Helvetica Neue"/>
                <a:sym typeface="Helvetica Neue"/>
              </a:rPr>
              <a:t>“Indian” is the legal identity of an Indigenous person who is registered under the Indian Act.</a:t>
            </a:r>
            <a:endParaRPr sz="180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800">
                <a:latin typeface="Cambria"/>
                <a:ea typeface="Cambria"/>
                <a:cs typeface="Cambria"/>
                <a:sym typeface="Cambria"/>
              </a:rPr>
              <a:t> </a:t>
            </a:r>
            <a:endParaRPr sz="180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800">
                <a:latin typeface="Cambria"/>
                <a:ea typeface="Cambria"/>
                <a:cs typeface="Cambria"/>
                <a:sym typeface="Cambria"/>
              </a:rPr>
              <a:t>Aboriginal: </a:t>
            </a:r>
            <a:r>
              <a:rPr lang="en-US" sz="1800">
                <a:solidFill>
                  <a:srgbClr val="595959"/>
                </a:solidFill>
                <a:latin typeface="Helvetica Neue"/>
                <a:ea typeface="Helvetica Neue"/>
                <a:cs typeface="Helvetica Neue"/>
                <a:sym typeface="Helvetica Neue"/>
              </a:rPr>
              <a:t>The collective noun used in the </a:t>
            </a:r>
            <a:r>
              <a:rPr lang="en-US" sz="1800" i="1">
                <a:solidFill>
                  <a:srgbClr val="595959"/>
                </a:solidFill>
                <a:latin typeface="Helvetica Neue"/>
                <a:ea typeface="Helvetica Neue"/>
                <a:cs typeface="Helvetica Neue"/>
                <a:sym typeface="Helvetica Neue"/>
              </a:rPr>
              <a:t>Constitution Act 1982</a:t>
            </a:r>
            <a:r>
              <a:rPr lang="en-US" sz="1800">
                <a:solidFill>
                  <a:srgbClr val="595959"/>
                </a:solidFill>
                <a:latin typeface="Helvetica Neue"/>
                <a:ea typeface="Helvetica Neue"/>
                <a:cs typeface="Helvetica Neue"/>
                <a:sym typeface="Helvetica Neue"/>
              </a:rPr>
              <a:t> and includes the Indian (or First Nations), Inuit and Metis Peoples so legally it will always have a place at the terminology table.</a:t>
            </a:r>
            <a:endParaRPr sz="1800">
              <a:latin typeface="Cambria"/>
              <a:ea typeface="Cambria"/>
              <a:cs typeface="Cambria"/>
              <a:sym typeface="Cambria"/>
            </a:endParaRPr>
          </a:p>
          <a:p>
            <a:pPr marL="0" lvl="0" indent="0" algn="l" rtl="0">
              <a:lnSpc>
                <a:spcPct val="100000"/>
              </a:lnSpc>
              <a:spcBef>
                <a:spcPts val="0"/>
              </a:spcBef>
              <a:spcAft>
                <a:spcPts val="0"/>
              </a:spcAft>
              <a:buSzPts val="1400"/>
              <a:buNone/>
            </a:pPr>
            <a:endParaRPr/>
          </a:p>
        </p:txBody>
      </p:sp>
      <p:sp>
        <p:nvSpPr>
          <p:cNvPr id="176" name="Google Shape;17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“Information about Indigenous health cannot be understood outside of the context of colonial policies and practices both past and present.”  - First Peoples, Second Class Citizens </a:t>
            </a:r>
            <a:r>
              <a:rPr lang="en-US" u="sng" dirty="0">
                <a:solidFill>
                  <a:schemeClr val="hlink"/>
                </a:solidFill>
                <a:hlinkClick r:id="rId3"/>
              </a:rPr>
              <a:t>https://www.wellesleyinstitute.com/wp-content/uploads/2015/02/Summary-First-Peoples-Second-Class-Treatment-Final.pdf</a:t>
            </a:r>
            <a:r>
              <a:rPr lang="en-US" dirty="0"/>
              <a:t> </a:t>
            </a:r>
            <a:endParaRPr dirty="0"/>
          </a:p>
          <a:p>
            <a:pPr marL="0" lvl="0" indent="0" algn="l" rtl="0">
              <a:lnSpc>
                <a:spcPct val="100000"/>
              </a:lnSpc>
              <a:spcBef>
                <a:spcPts val="0"/>
              </a:spcBef>
              <a:spcAft>
                <a:spcPts val="0"/>
              </a:spcAft>
              <a:buSzPts val="1400"/>
              <a:buNone/>
            </a:pPr>
            <a:endParaRPr dirty="0"/>
          </a:p>
        </p:txBody>
      </p:sp>
      <p:sp>
        <p:nvSpPr>
          <p:cNvPr id="182" name="Google Shape;18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highlight>
                  <a:srgbClr val="00FFFF"/>
                </a:highlight>
              </a:rPr>
              <a:t>To understand where we are now, we must understand how we got here. </a:t>
            </a:r>
            <a:endParaRPr>
              <a:highlight>
                <a:srgbClr val="00FFFF"/>
              </a:highlight>
            </a:endParaRPr>
          </a:p>
        </p:txBody>
      </p:sp>
      <p:sp>
        <p:nvSpPr>
          <p:cNvPr id="188" name="Google Shape;18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Create a poll, or simply ask for verbal answers or a show of hands.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Note: </a:t>
            </a:r>
            <a:r>
              <a:rPr lang="en-US"/>
              <a:t>If done online, most video conference software have a poll option. If in person, tools like Poll Everywhere can help (https://www.polleverywhere.com/).</a:t>
            </a:r>
            <a:endParaRPr/>
          </a:p>
        </p:txBody>
      </p:sp>
      <p:sp>
        <p:nvSpPr>
          <p:cNvPr id="194" name="Google Shape;19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highlight>
                  <a:srgbClr val="00FFFF"/>
                </a:highlight>
              </a:rPr>
              <a:t>Introduce yourself</a:t>
            </a:r>
            <a:endParaRPr>
              <a:highlight>
                <a:srgbClr val="00FFFF"/>
              </a:highlight>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1" indent="-171450" algn="l" rtl="0">
              <a:lnSpc>
                <a:spcPct val="107000"/>
              </a:lnSpc>
              <a:spcBef>
                <a:spcPts val="0"/>
              </a:spcBef>
              <a:spcAft>
                <a:spcPts val="0"/>
              </a:spcAft>
              <a:buClr>
                <a:schemeClr val="dk1"/>
              </a:buClr>
              <a:buSzPts val="1800"/>
              <a:buFont typeface="Arial"/>
              <a:buChar char="•"/>
            </a:pPr>
            <a:r>
              <a:rPr lang="en-US" sz="1800" dirty="0">
                <a:latin typeface="Cambria"/>
                <a:ea typeface="Cambria"/>
                <a:cs typeface="Cambria"/>
                <a:sym typeface="Cambria"/>
              </a:rPr>
              <a:t>Duncan Campbell Scott was the Deputy Superintendent of Indian Affairs from 1913-1932 </a:t>
            </a:r>
            <a:endParaRPr sz="1800" dirty="0">
              <a:latin typeface="Cambria"/>
              <a:ea typeface="Cambria"/>
              <a:cs typeface="Cambria"/>
              <a:sym typeface="Cambria"/>
            </a:endParaRPr>
          </a:p>
          <a:p>
            <a:pPr marL="171450" marR="0" lvl="1" indent="-171450" algn="l" rtl="0">
              <a:lnSpc>
                <a:spcPct val="107000"/>
              </a:lnSpc>
              <a:spcBef>
                <a:spcPts val="800"/>
              </a:spcBef>
              <a:spcAft>
                <a:spcPts val="0"/>
              </a:spcAft>
              <a:buClr>
                <a:schemeClr val="dk1"/>
              </a:buClr>
              <a:buSzPts val="1100"/>
              <a:buFont typeface="Arial"/>
              <a:buChar char="•"/>
            </a:pPr>
            <a:r>
              <a:rPr lang="en-US" sz="11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These comments reflect the unabashed genocidal intentions of the Canadian Government </a:t>
            </a:r>
            <a:endParaRPr sz="1100" dirty="0"/>
          </a:p>
          <a:p>
            <a:pPr marL="171450" marR="0" lvl="1" indent="-171450" algn="l" rtl="0">
              <a:lnSpc>
                <a:spcPct val="107000"/>
              </a:lnSpc>
              <a:spcBef>
                <a:spcPts val="800"/>
              </a:spcBef>
              <a:spcAft>
                <a:spcPts val="0"/>
              </a:spcAft>
              <a:buClr>
                <a:schemeClr val="dk1"/>
              </a:buClr>
              <a:buSzPts val="1100"/>
              <a:buFont typeface="Arial"/>
              <a:buChar char="•"/>
            </a:pPr>
            <a:r>
              <a:rPr lang="en-US" sz="1100" u="none" strike="noStrike" dirty="0">
                <a:latin typeface="Calibri"/>
                <a:ea typeface="Calibri"/>
                <a:cs typeface="Calibri"/>
                <a:sym typeface="Calibri"/>
              </a:rPr>
              <a:t>There are echoes of this belief system today, and this shows where the roots of mistrust come from.</a:t>
            </a:r>
            <a:endParaRPr dirty="0"/>
          </a:p>
          <a:p>
            <a:pPr marL="171450" lvl="0" indent="-171450" algn="l" rtl="0">
              <a:lnSpc>
                <a:spcPct val="100000"/>
              </a:lnSpc>
              <a:spcBef>
                <a:spcPts val="800"/>
              </a:spcBef>
              <a:spcAft>
                <a:spcPts val="0"/>
              </a:spcAft>
              <a:buClr>
                <a:schemeClr val="dk1"/>
              </a:buClr>
              <a:buSzPts val="1100"/>
              <a:buFont typeface="Arial"/>
              <a:buChar char="•"/>
            </a:pPr>
            <a:r>
              <a:rPr lang="en-US" sz="1100" dirty="0">
                <a:latin typeface="Calibri"/>
                <a:ea typeface="Calibri"/>
                <a:cs typeface="Calibri"/>
                <a:sym typeface="Calibri"/>
              </a:rPr>
              <a:t>Huge impact of the way the Canadian legal system looks at Indigenous peoples – wanted to wipe out Indigenous peoples in general</a:t>
            </a:r>
          </a:p>
          <a:p>
            <a:pPr marL="0" lvl="0" indent="0" algn="l" rtl="0">
              <a:lnSpc>
                <a:spcPct val="100000"/>
              </a:lnSpc>
              <a:spcBef>
                <a:spcPts val="800"/>
              </a:spcBef>
              <a:spcAft>
                <a:spcPts val="0"/>
              </a:spcAft>
              <a:buClr>
                <a:schemeClr val="dk1"/>
              </a:buClr>
              <a:buSzPts val="1100"/>
              <a:buFont typeface="Arial"/>
              <a:buNone/>
            </a:pPr>
            <a:endParaRPr dirty="0"/>
          </a:p>
          <a:p>
            <a:pPr marL="171450" lvl="0" indent="-171450" algn="l" rtl="0">
              <a:lnSpc>
                <a:spcPct val="100000"/>
              </a:lnSpc>
              <a:spcBef>
                <a:spcPts val="0"/>
              </a:spcBef>
              <a:spcAft>
                <a:spcPts val="0"/>
              </a:spcAft>
              <a:buClr>
                <a:schemeClr val="dk1"/>
              </a:buClr>
              <a:buSzPts val="1100"/>
              <a:buFont typeface="Arial"/>
              <a:buChar char="•"/>
            </a:pPr>
            <a:r>
              <a:rPr lang="en-US" sz="1100" b="1" dirty="0">
                <a:latin typeface="Calibri"/>
                <a:ea typeface="Calibri"/>
                <a:cs typeface="Calibri"/>
                <a:sym typeface="Calibri"/>
              </a:rPr>
              <a:t>Question: </a:t>
            </a:r>
            <a:r>
              <a:rPr lang="en-US" sz="1100" dirty="0">
                <a:latin typeface="Calibri"/>
                <a:ea typeface="Calibri"/>
                <a:cs typeface="Calibri"/>
                <a:sym typeface="Calibri"/>
              </a:rPr>
              <a:t>How does this man’s legacy impact today?</a:t>
            </a:r>
            <a:endParaRPr dirty="0"/>
          </a:p>
        </p:txBody>
      </p:sp>
      <p:sp>
        <p:nvSpPr>
          <p:cNvPr id="201" name="Google Shape;20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“Racism and colonization are intertwined (Reading, 2013) and together deeply impact the health of Indigenous peoples in Canada. Both in Canada and internationally, colonization has been recognized as a having a fundamental impact on the health of Indigenous peoples (Cunningham, 2009; Mowbray, 2007).” - First Peoples, Second Class Citizens </a:t>
            </a:r>
            <a:r>
              <a:rPr lang="en-US" u="sng">
                <a:solidFill>
                  <a:schemeClr val="hlink"/>
                </a:solidFill>
                <a:hlinkClick r:id="rId3"/>
              </a:rPr>
              <a:t>https://www.wellesleyinstitute.com/wp-content/uploads/2015/02/Summary-First-Peoples-Second-Class-Treatment-Final.pdf</a:t>
            </a:r>
            <a:r>
              <a:rPr lang="en-US"/>
              <a:t> </a:t>
            </a:r>
            <a:endParaRPr/>
          </a:p>
        </p:txBody>
      </p:sp>
      <p:sp>
        <p:nvSpPr>
          <p:cNvPr id="207" name="Google Shape;20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highlight>
                  <a:srgbClr val="00FFFF"/>
                </a:highlight>
              </a:rPr>
              <a:t>It is important understand the link between Land Rights and Indigenous health.</a:t>
            </a:r>
            <a:endParaRPr>
              <a:highlight>
                <a:srgbClr val="00FFFF"/>
              </a:highlight>
            </a:endParaRPr>
          </a:p>
        </p:txBody>
      </p:sp>
      <p:sp>
        <p:nvSpPr>
          <p:cNvPr id="213" name="Google Shape;213;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165fc7f950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2165fc7f950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16666"/>
              </a:lnSpc>
              <a:spcBef>
                <a:spcPts val="0"/>
              </a:spcBef>
              <a:spcAft>
                <a:spcPts val="0"/>
              </a:spcAft>
              <a:buSzPts val="1400"/>
              <a:buNone/>
            </a:pPr>
            <a:r>
              <a:rPr lang="en-US" dirty="0">
                <a:solidFill>
                  <a:srgbClr val="2E3A41"/>
                </a:solidFill>
              </a:rPr>
              <a:t>The early contact between Indigenous people and Europeans involved whaling, fishing and the fur trade. The Indigenous people, as experts in these skills, willingly entered into trade agreements. As colonial demand for land increased, a series of agreements, and then numbered treaties, were made between First Nations bands and the British and federal or provincial governments. </a:t>
            </a:r>
            <a:endParaRPr dirty="0">
              <a:solidFill>
                <a:srgbClr val="2E3A41"/>
              </a:solidFill>
            </a:endParaRPr>
          </a:p>
          <a:p>
            <a:pPr marL="0" marR="0" lvl="0" indent="0" algn="l" rtl="0">
              <a:lnSpc>
                <a:spcPct val="116666"/>
              </a:lnSpc>
              <a:spcBef>
                <a:spcPts val="0"/>
              </a:spcBef>
              <a:spcAft>
                <a:spcPts val="0"/>
              </a:spcAft>
              <a:buSzPts val="1400"/>
              <a:buNone/>
            </a:pPr>
            <a:endParaRPr dirty="0">
              <a:solidFill>
                <a:srgbClr val="2E3A41"/>
              </a:solidFill>
            </a:endParaRPr>
          </a:p>
          <a:p>
            <a:pPr marL="0" marR="0" lvl="0" indent="0" algn="l" rtl="0">
              <a:lnSpc>
                <a:spcPct val="116666"/>
              </a:lnSpc>
              <a:spcBef>
                <a:spcPts val="0"/>
              </a:spcBef>
              <a:spcAft>
                <a:spcPts val="0"/>
              </a:spcAft>
              <a:buSzPts val="1400"/>
              <a:buNone/>
            </a:pPr>
            <a:r>
              <a:rPr lang="en-US" dirty="0">
                <a:solidFill>
                  <a:srgbClr val="2E3A41"/>
                </a:solidFill>
              </a:rPr>
              <a:t>In these treaties, the government position was to persuade Indigenous people to give up their way of life in return for reserve land, and some goods and services to help them adapt to their changing world. Although many of the Indigenous leaders were skillful negotiators and realized what was happening, the governments had a “take it or leave it” approach, drafting treaty conditions without consultation. Subsequently, in many instances, government promises were not kept, and additional Indigenous land was expropriated or allowed to be taken by colonists. The protests of the First Nations people with regard to land claims have persisted to the present and are a major source of distrust and animosity toward non-Indigenous people and the government.</a:t>
            </a:r>
            <a:endParaRPr sz="600" dirty="0"/>
          </a:p>
        </p:txBody>
      </p:sp>
      <p:sp>
        <p:nvSpPr>
          <p:cNvPr id="221" name="Google Shape;221;g2165fc7f950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Elder Albert Dumont: </a:t>
            </a:r>
            <a:r>
              <a:rPr lang="en-US" sz="1100" b="1" u="sng">
                <a:solidFill>
                  <a:schemeClr val="hlink"/>
                </a:solidFill>
                <a:latin typeface="Arial"/>
                <a:ea typeface="Arial"/>
                <a:cs typeface="Arial"/>
                <a:sym typeface="Arial"/>
                <a:hlinkClick r:id="rId3"/>
              </a:rPr>
              <a:t>http://www.kaltura.com/tiny/y9sav</a:t>
            </a:r>
            <a:endParaRPr sz="1100" b="1" u="sng">
              <a:solidFill>
                <a:schemeClr val="hlink"/>
              </a:solidFill>
              <a:latin typeface="Arial"/>
              <a:ea typeface="Arial"/>
              <a:cs typeface="Arial"/>
              <a:sym typeface="Arial"/>
            </a:endParaRPr>
          </a:p>
          <a:p>
            <a:pPr marL="0" lvl="0" indent="0" algn="l" rtl="0">
              <a:lnSpc>
                <a:spcPct val="100000"/>
              </a:lnSpc>
              <a:spcBef>
                <a:spcPts val="1200"/>
              </a:spcBef>
              <a:spcAft>
                <a:spcPts val="0"/>
              </a:spcAft>
              <a:buSzPts val="1400"/>
              <a:buNone/>
            </a:pPr>
            <a:endParaRPr/>
          </a:p>
        </p:txBody>
      </p:sp>
      <p:sp>
        <p:nvSpPr>
          <p:cNvPr id="235" name="Google Shape;23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SzPts val="1400"/>
              <a:buNone/>
            </a:pPr>
            <a:r>
              <a:rPr lang="en-US" sz="1800">
                <a:latin typeface="Calibri"/>
                <a:ea typeface="Calibri"/>
                <a:cs typeface="Calibri"/>
                <a:sym typeface="Calibri"/>
              </a:rPr>
              <a:t>Ask for some volunteers who answered “yes” whose land they are on (refer back to pre-workshop exercise with Whose Land App or automated text)</a:t>
            </a:r>
            <a:endParaRPr/>
          </a:p>
          <a:p>
            <a:pPr marL="0" marR="0" lvl="0" indent="0" algn="l" rtl="0">
              <a:lnSpc>
                <a:spcPct val="107000"/>
              </a:lnSpc>
              <a:spcBef>
                <a:spcPts val="0"/>
              </a:spcBef>
              <a:spcAft>
                <a:spcPts val="0"/>
              </a:spcAft>
              <a:buSzPts val="1400"/>
              <a:buNone/>
            </a:pPr>
            <a:endParaRPr sz="1800">
              <a:latin typeface="Calibri"/>
              <a:ea typeface="Calibri"/>
              <a:cs typeface="Calibri"/>
              <a:sym typeface="Calibri"/>
            </a:endParaRPr>
          </a:p>
          <a:p>
            <a:pPr marL="0" lvl="0" indent="0" algn="l" rtl="0">
              <a:lnSpc>
                <a:spcPct val="100000"/>
              </a:lnSpc>
              <a:spcBef>
                <a:spcPts val="0"/>
              </a:spcBef>
              <a:spcAft>
                <a:spcPts val="0"/>
              </a:spcAft>
              <a:buSzPts val="1400"/>
              <a:buNone/>
            </a:pPr>
            <a:r>
              <a:rPr lang="en-US"/>
              <a:t>Create a poll, or simply ask for verbal answers or a show of hands.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Note: </a:t>
            </a:r>
            <a:r>
              <a:rPr lang="en-US"/>
              <a:t>If done online, most video conference software have a poll option. If in person, tools like Poll Everywhere can help (https://www.polleverywhere.com/).</a:t>
            </a:r>
            <a:endParaRPr/>
          </a:p>
          <a:p>
            <a:pPr marL="0" marR="0" lvl="0" indent="0" algn="l" rtl="0">
              <a:lnSpc>
                <a:spcPct val="107000"/>
              </a:lnSpc>
              <a:spcBef>
                <a:spcPts val="0"/>
              </a:spcBef>
              <a:spcAft>
                <a:spcPts val="0"/>
              </a:spcAft>
              <a:buSzPts val="1400"/>
              <a:buNone/>
            </a:pPr>
            <a:endParaRPr/>
          </a:p>
        </p:txBody>
      </p:sp>
      <p:sp>
        <p:nvSpPr>
          <p:cNvPr id="242" name="Google Shape;242;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400" b="1" dirty="0">
                <a:solidFill>
                  <a:srgbClr val="000000"/>
                </a:solidFill>
                <a:latin typeface="Open Sans"/>
                <a:ea typeface="Open Sans"/>
                <a:cs typeface="Open Sans"/>
                <a:sym typeface="Open Sans"/>
              </a:rPr>
              <a:t>Discussion questions:</a:t>
            </a:r>
            <a:endParaRPr sz="1400" b="1" dirty="0">
              <a:solidFill>
                <a:srgbClr val="000000"/>
              </a:solidFill>
              <a:latin typeface="Open Sans"/>
              <a:ea typeface="Open Sans"/>
              <a:cs typeface="Open Sans"/>
              <a:sym typeface="Open Sans"/>
            </a:endParaRPr>
          </a:p>
          <a:p>
            <a:pPr marL="342900" marR="0" lvl="0" indent="-317500" algn="l" rtl="0">
              <a:lnSpc>
                <a:spcPct val="100000"/>
              </a:lnSpc>
              <a:spcBef>
                <a:spcPts val="0"/>
              </a:spcBef>
              <a:spcAft>
                <a:spcPts val="0"/>
              </a:spcAft>
              <a:buClr>
                <a:srgbClr val="000000"/>
              </a:buClr>
              <a:buSzPts val="600"/>
              <a:buFont typeface="Noto Sans Symbols"/>
              <a:buChar char="∙"/>
            </a:pPr>
            <a:r>
              <a:rPr lang="en-US" sz="1400" dirty="0">
                <a:solidFill>
                  <a:srgbClr val="000000"/>
                </a:solidFill>
                <a:latin typeface="Open Sans"/>
                <a:ea typeface="Open Sans"/>
                <a:cs typeface="Open Sans"/>
                <a:sym typeface="Open Sans"/>
              </a:rPr>
              <a:t>What are the ongoing land disputes in your community?</a:t>
            </a:r>
            <a:endParaRPr sz="1400" dirty="0">
              <a:solidFill>
                <a:srgbClr val="000000"/>
              </a:solidFill>
              <a:latin typeface="Open Sans"/>
              <a:ea typeface="Open Sans"/>
              <a:cs typeface="Open Sans"/>
              <a:sym typeface="Open Sans"/>
            </a:endParaRPr>
          </a:p>
          <a:p>
            <a:pPr marL="342900" marR="0" lvl="0" indent="-317500" algn="l" rtl="0">
              <a:lnSpc>
                <a:spcPct val="100000"/>
              </a:lnSpc>
              <a:spcBef>
                <a:spcPts val="0"/>
              </a:spcBef>
              <a:spcAft>
                <a:spcPts val="0"/>
              </a:spcAft>
              <a:buClr>
                <a:srgbClr val="000000"/>
              </a:buClr>
              <a:buSzPts val="600"/>
              <a:buFont typeface="Noto Sans Symbols"/>
              <a:buChar char="∙"/>
            </a:pPr>
            <a:r>
              <a:rPr lang="en-US" sz="1400" dirty="0">
                <a:solidFill>
                  <a:srgbClr val="000000"/>
                </a:solidFill>
                <a:latin typeface="Open Sans"/>
                <a:ea typeface="Open Sans"/>
                <a:cs typeface="Open Sans"/>
                <a:sym typeface="Open Sans"/>
              </a:rPr>
              <a:t>What is your role in reconciliation if you currently live on land that is disputed?</a:t>
            </a:r>
            <a:endParaRPr sz="1400" dirty="0">
              <a:solidFill>
                <a:srgbClr val="000000"/>
              </a:solidFill>
              <a:latin typeface="Open Sans"/>
              <a:ea typeface="Open Sans"/>
              <a:cs typeface="Open Sans"/>
              <a:sym typeface="Open Sans"/>
            </a:endParaRPr>
          </a:p>
          <a:p>
            <a:pPr marL="342900" marR="0" lvl="0" indent="-317500" algn="l" rtl="0">
              <a:lnSpc>
                <a:spcPct val="100000"/>
              </a:lnSpc>
              <a:spcBef>
                <a:spcPts val="0"/>
              </a:spcBef>
              <a:spcAft>
                <a:spcPts val="0"/>
              </a:spcAft>
              <a:buClr>
                <a:srgbClr val="000000"/>
              </a:buClr>
              <a:buSzPts val="600"/>
              <a:buFont typeface="Noto Sans Symbols"/>
              <a:buChar char="∙"/>
            </a:pPr>
            <a:r>
              <a:rPr lang="en-US" sz="1400" dirty="0">
                <a:solidFill>
                  <a:srgbClr val="000000"/>
                </a:solidFill>
                <a:latin typeface="Open Sans"/>
                <a:ea typeface="Open Sans"/>
                <a:cs typeface="Open Sans"/>
                <a:sym typeface="Open Sans"/>
              </a:rPr>
              <a:t>How does the resolution benefit you as well?</a:t>
            </a:r>
            <a:endParaRPr sz="1400" dirty="0">
              <a:solidFill>
                <a:srgbClr val="000000"/>
              </a:solidFill>
              <a:latin typeface="Open Sans"/>
              <a:ea typeface="Open Sans"/>
              <a:cs typeface="Open Sans"/>
              <a:sym typeface="Open Sans"/>
            </a:endParaRPr>
          </a:p>
          <a:p>
            <a:pPr marL="0" lvl="0" indent="0" algn="l" rtl="0">
              <a:lnSpc>
                <a:spcPct val="100000"/>
              </a:lnSpc>
              <a:spcBef>
                <a:spcPts val="0"/>
              </a:spcBef>
              <a:spcAft>
                <a:spcPts val="0"/>
              </a:spcAft>
              <a:buSzPts val="1400"/>
              <a:buNone/>
            </a:pPr>
            <a:endParaRPr sz="800" dirty="0"/>
          </a:p>
          <a:p>
            <a:pPr marL="0" marR="0" lvl="0" indent="0" algn="l" rtl="0">
              <a:lnSpc>
                <a:spcPct val="100000"/>
              </a:lnSpc>
              <a:spcBef>
                <a:spcPts val="0"/>
              </a:spcBef>
              <a:spcAft>
                <a:spcPts val="0"/>
              </a:spcAft>
              <a:buClr>
                <a:schemeClr val="dk1"/>
              </a:buClr>
              <a:buSzPts val="1800"/>
              <a:buFont typeface="Calibri"/>
              <a:buNone/>
            </a:pPr>
            <a:r>
              <a:rPr lang="en-US" sz="1400" dirty="0">
                <a:latin typeface="Calibri"/>
                <a:ea typeface="Calibri"/>
                <a:cs typeface="Calibri"/>
                <a:sym typeface="Calibri"/>
              </a:rPr>
              <a:t>Can provide </a:t>
            </a:r>
            <a:r>
              <a:rPr lang="en-US" sz="1400" dirty="0">
                <a:solidFill>
                  <a:srgbClr val="3C4043"/>
                </a:solidFill>
                <a:highlight>
                  <a:srgbClr val="FFFFFF"/>
                </a:highlight>
                <a:latin typeface="Calibri"/>
                <a:ea typeface="Calibri"/>
                <a:cs typeface="Calibri"/>
                <a:sym typeface="Calibri"/>
              </a:rPr>
              <a:t>Haldimand as a current example and replace one specific to your province/location.</a:t>
            </a:r>
            <a:endParaRPr sz="800" dirty="0"/>
          </a:p>
          <a:p>
            <a:pPr marL="0" marR="0" lvl="0" indent="0" algn="l" rtl="0">
              <a:lnSpc>
                <a:spcPct val="100000"/>
              </a:lnSpc>
              <a:spcBef>
                <a:spcPts val="0"/>
              </a:spcBef>
              <a:spcAft>
                <a:spcPts val="0"/>
              </a:spcAft>
              <a:buClr>
                <a:schemeClr val="dk1"/>
              </a:buClr>
              <a:buSzPts val="1800"/>
              <a:buFont typeface="Calibri"/>
              <a:buNone/>
            </a:pPr>
            <a:endParaRPr sz="1400" dirty="0">
              <a:solidFill>
                <a:srgbClr val="3C4043"/>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400" u="sng" dirty="0">
                <a:solidFill>
                  <a:srgbClr val="2E3A41"/>
                </a:solidFill>
                <a:latin typeface="Arial"/>
                <a:ea typeface="Arial"/>
                <a:cs typeface="Arial"/>
                <a:sym typeface="Arial"/>
              </a:rPr>
              <a:t>Haldimand proclamation</a:t>
            </a:r>
            <a:endParaRPr sz="1400" dirty="0">
              <a:latin typeface="Times"/>
              <a:ea typeface="Times"/>
              <a:cs typeface="Times"/>
              <a:sym typeface="Times"/>
            </a:endParaRPr>
          </a:p>
          <a:p>
            <a:pPr marL="0" marR="0" lvl="0" indent="0" algn="l" rtl="0">
              <a:lnSpc>
                <a:spcPct val="100000"/>
              </a:lnSpc>
              <a:spcBef>
                <a:spcPts val="1875"/>
              </a:spcBef>
              <a:spcAft>
                <a:spcPts val="0"/>
              </a:spcAft>
              <a:buSzPts val="1400"/>
              <a:buNone/>
            </a:pPr>
            <a:r>
              <a:rPr lang="en-US" sz="1400" dirty="0">
                <a:solidFill>
                  <a:srgbClr val="393939"/>
                </a:solidFill>
                <a:latin typeface="Avenir"/>
                <a:ea typeface="Avenir"/>
                <a:cs typeface="Avenir"/>
                <a:sym typeface="Avenir"/>
              </a:rPr>
              <a:t>On 25 October 1784, </a:t>
            </a:r>
            <a:r>
              <a:rPr lang="en-US" sz="1400" u="sng" dirty="0">
                <a:solidFill>
                  <a:srgbClr val="0000FF"/>
                </a:solidFill>
                <a:latin typeface="Avenir"/>
                <a:ea typeface="Avenir"/>
                <a:cs typeface="Avenir"/>
                <a:sym typeface="Avenir"/>
                <a:hlinkClick r:id="rId3">
                  <a:extLst>
                    <a:ext uri="{A12FA001-AC4F-418D-AE19-62706E023703}">
                      <ahyp:hlinkClr xmlns:ahyp="http://schemas.microsoft.com/office/drawing/2018/hyperlinkcolor" val="tx"/>
                    </a:ext>
                  </a:extLst>
                </a:hlinkClick>
              </a:rPr>
              <a:t>Sir Frederick Haldimand</a:t>
            </a:r>
            <a:r>
              <a:rPr lang="en-US" sz="1400" dirty="0">
                <a:solidFill>
                  <a:srgbClr val="393939"/>
                </a:solidFill>
                <a:latin typeface="Avenir"/>
                <a:ea typeface="Avenir"/>
                <a:cs typeface="Avenir"/>
                <a:sym typeface="Avenir"/>
              </a:rPr>
              <a:t>, the governor of </a:t>
            </a:r>
            <a:r>
              <a:rPr lang="en-US" sz="1400" u="sng" dirty="0">
                <a:solidFill>
                  <a:srgbClr val="0000FF"/>
                </a:solidFill>
                <a:latin typeface="Avenir"/>
                <a:ea typeface="Avenir"/>
                <a:cs typeface="Avenir"/>
                <a:sym typeface="Avenir"/>
                <a:hlinkClick r:id="rId4">
                  <a:extLst>
                    <a:ext uri="{A12FA001-AC4F-418D-AE19-62706E023703}">
                      <ahyp:hlinkClr xmlns:ahyp="http://schemas.microsoft.com/office/drawing/2018/hyperlinkcolor" val="tx"/>
                    </a:ext>
                  </a:extLst>
                </a:hlinkClick>
              </a:rPr>
              <a:t>Quebec</a:t>
            </a:r>
            <a:r>
              <a:rPr lang="en-US" sz="1400" dirty="0">
                <a:solidFill>
                  <a:srgbClr val="393939"/>
                </a:solidFill>
                <a:latin typeface="Avenir"/>
                <a:ea typeface="Avenir"/>
                <a:cs typeface="Avenir"/>
                <a:sym typeface="Avenir"/>
              </a:rPr>
              <a:t>, signed a decree that granted a tract of land to the </a:t>
            </a:r>
            <a:r>
              <a:rPr lang="en-US" sz="1400" u="sng" dirty="0">
                <a:solidFill>
                  <a:srgbClr val="0000FF"/>
                </a:solidFill>
                <a:latin typeface="Avenir"/>
                <a:ea typeface="Avenir"/>
                <a:cs typeface="Avenir"/>
                <a:sym typeface="Avenir"/>
                <a:hlinkClick r:id="rId5">
                  <a:extLst>
                    <a:ext uri="{A12FA001-AC4F-418D-AE19-62706E023703}">
                      <ahyp:hlinkClr xmlns:ahyp="http://schemas.microsoft.com/office/drawing/2018/hyperlinkcolor" val="tx"/>
                    </a:ext>
                  </a:extLst>
                </a:hlinkClick>
              </a:rPr>
              <a:t>Haudenosaunee</a:t>
            </a:r>
            <a:r>
              <a:rPr lang="en-US" sz="1400" dirty="0">
                <a:solidFill>
                  <a:srgbClr val="393939"/>
                </a:solidFill>
                <a:latin typeface="Avenir"/>
                <a:ea typeface="Avenir"/>
                <a:cs typeface="Avenir"/>
                <a:sym typeface="Avenir"/>
              </a:rPr>
              <a:t> (Iroquois), also known as the Six Nations, in compensation for their alliance with British forces during the </a:t>
            </a:r>
            <a:r>
              <a:rPr lang="en-US" sz="1400" u="sng" dirty="0">
                <a:solidFill>
                  <a:srgbClr val="0000FF"/>
                </a:solidFill>
                <a:latin typeface="Avenir"/>
                <a:ea typeface="Avenir"/>
                <a:cs typeface="Avenir"/>
                <a:sym typeface="Avenir"/>
                <a:hlinkClick r:id="rId6">
                  <a:extLst>
                    <a:ext uri="{A12FA001-AC4F-418D-AE19-62706E023703}">
                      <ahyp:hlinkClr xmlns:ahyp="http://schemas.microsoft.com/office/drawing/2018/hyperlinkcolor" val="tx"/>
                    </a:ext>
                  </a:extLst>
                </a:hlinkClick>
              </a:rPr>
              <a:t>American Revolution</a:t>
            </a:r>
            <a:r>
              <a:rPr lang="en-US" sz="1400" dirty="0">
                <a:solidFill>
                  <a:srgbClr val="393939"/>
                </a:solidFill>
                <a:latin typeface="Avenir"/>
                <a:ea typeface="Avenir"/>
                <a:cs typeface="Avenir"/>
                <a:sym typeface="Avenir"/>
              </a:rPr>
              <a:t>(1775–83). This tract of land, known as the Haldimand Grant or Haldimand Tract, extended for 10 km on both sides of the </a:t>
            </a:r>
            <a:r>
              <a:rPr lang="en-US" sz="1400" u="sng" dirty="0">
                <a:solidFill>
                  <a:srgbClr val="0000FF"/>
                </a:solidFill>
                <a:latin typeface="Avenir"/>
                <a:ea typeface="Avenir"/>
                <a:cs typeface="Avenir"/>
                <a:sym typeface="Avenir"/>
                <a:hlinkClick r:id="rId7">
                  <a:extLst>
                    <a:ext uri="{A12FA001-AC4F-418D-AE19-62706E023703}">
                      <ahyp:hlinkClr xmlns:ahyp="http://schemas.microsoft.com/office/drawing/2018/hyperlinkcolor" val="tx"/>
                    </a:ext>
                  </a:extLst>
                </a:hlinkClick>
              </a:rPr>
              <a:t>Grand River</a:t>
            </a:r>
            <a:r>
              <a:rPr lang="en-US" sz="1400" dirty="0">
                <a:solidFill>
                  <a:srgbClr val="393939"/>
                </a:solidFill>
                <a:latin typeface="Avenir"/>
                <a:ea typeface="Avenir"/>
                <a:cs typeface="Avenir"/>
                <a:sym typeface="Avenir"/>
              </a:rPr>
              <a:t>(southwestern </a:t>
            </a:r>
            <a:r>
              <a:rPr lang="en-US" sz="1400" u="sng" dirty="0">
                <a:solidFill>
                  <a:srgbClr val="0000FF"/>
                </a:solidFill>
                <a:latin typeface="Avenir"/>
                <a:ea typeface="Avenir"/>
                <a:cs typeface="Avenir"/>
                <a:sym typeface="Avenir"/>
                <a:hlinkClick r:id="rId8">
                  <a:extLst>
                    <a:ext uri="{A12FA001-AC4F-418D-AE19-62706E023703}">
                      <ahyp:hlinkClr xmlns:ahyp="http://schemas.microsoft.com/office/drawing/2018/hyperlinkcolor" val="tx"/>
                    </a:ext>
                  </a:extLst>
                </a:hlinkClick>
              </a:rPr>
              <a:t>Ontario</a:t>
            </a:r>
            <a:r>
              <a:rPr lang="en-US" sz="1400" dirty="0">
                <a:solidFill>
                  <a:srgbClr val="393939"/>
                </a:solidFill>
                <a:latin typeface="Avenir"/>
                <a:ea typeface="Avenir"/>
                <a:cs typeface="Avenir"/>
                <a:sym typeface="Avenir"/>
              </a:rPr>
              <a:t>), from its source to </a:t>
            </a:r>
            <a:r>
              <a:rPr lang="en-US" sz="1400" u="sng" dirty="0">
                <a:solidFill>
                  <a:srgbClr val="0000FF"/>
                </a:solidFill>
                <a:latin typeface="Avenir"/>
                <a:ea typeface="Avenir"/>
                <a:cs typeface="Avenir"/>
                <a:sym typeface="Avenir"/>
                <a:hlinkClick r:id="rId9">
                  <a:extLst>
                    <a:ext uri="{A12FA001-AC4F-418D-AE19-62706E023703}">
                      <ahyp:hlinkClr xmlns:ahyp="http://schemas.microsoft.com/office/drawing/2018/hyperlinkcolor" val="tx"/>
                    </a:ext>
                  </a:extLst>
                </a:hlinkClick>
              </a:rPr>
              <a:t>Lake Erie</a:t>
            </a:r>
            <a:r>
              <a:rPr lang="en-US" sz="1400" dirty="0">
                <a:solidFill>
                  <a:srgbClr val="393939"/>
                </a:solidFill>
                <a:latin typeface="Avenir"/>
                <a:ea typeface="Avenir"/>
                <a:cs typeface="Avenir"/>
                <a:sym typeface="Avenir"/>
              </a:rPr>
              <a:t>. Throughout the late 1700s and 1800s, the </a:t>
            </a:r>
            <a:r>
              <a:rPr lang="en-US" sz="1400" u="sng" dirty="0">
                <a:solidFill>
                  <a:srgbClr val="0000FF"/>
                </a:solidFill>
                <a:latin typeface="Avenir"/>
                <a:ea typeface="Avenir"/>
                <a:cs typeface="Avenir"/>
                <a:sym typeface="Avenir"/>
                <a:hlinkClick r:id="rId10">
                  <a:extLst>
                    <a:ext uri="{A12FA001-AC4F-418D-AE19-62706E023703}">
                      <ahyp:hlinkClr xmlns:ahyp="http://schemas.microsoft.com/office/drawing/2018/hyperlinkcolor" val="tx"/>
                    </a:ext>
                  </a:extLst>
                </a:hlinkClick>
              </a:rPr>
              <a:t>Crown</a:t>
            </a:r>
            <a:r>
              <a:rPr lang="en-US" sz="1400" dirty="0">
                <a:solidFill>
                  <a:srgbClr val="393939"/>
                </a:solidFill>
                <a:latin typeface="Avenir"/>
                <a:ea typeface="Avenir"/>
                <a:cs typeface="Avenir"/>
                <a:sym typeface="Avenir"/>
              </a:rPr>
              <a:t> and Haudenosaunee disputed rights to the land title. Negotiations about title to the Haldimand Tract still continue between the Canadian government and the Six Nations Confederacy.</a:t>
            </a:r>
            <a:endParaRPr sz="1400" dirty="0">
              <a:latin typeface="Cambria"/>
              <a:ea typeface="Cambria"/>
              <a:cs typeface="Cambria"/>
              <a:sym typeface="Cambria"/>
            </a:endParaRPr>
          </a:p>
          <a:p>
            <a:pPr marL="0" marR="0" lvl="0" indent="0" algn="l" rtl="0">
              <a:lnSpc>
                <a:spcPct val="100000"/>
              </a:lnSpc>
              <a:spcBef>
                <a:spcPts val="0"/>
              </a:spcBef>
              <a:spcAft>
                <a:spcPts val="0"/>
              </a:spcAft>
              <a:buClr>
                <a:schemeClr val="dk1"/>
              </a:buClr>
              <a:buSzPts val="1800"/>
              <a:buFont typeface="Calibri"/>
              <a:buNone/>
            </a:pPr>
            <a:endParaRPr sz="1400" dirty="0">
              <a:latin typeface="Calibri"/>
              <a:ea typeface="Calibri"/>
              <a:cs typeface="Calibri"/>
              <a:sym typeface="Calibri"/>
            </a:endParaRPr>
          </a:p>
          <a:p>
            <a:pPr marL="0" lvl="0" indent="0" algn="l" rtl="0">
              <a:lnSpc>
                <a:spcPct val="100000"/>
              </a:lnSpc>
              <a:spcBef>
                <a:spcPts val="0"/>
              </a:spcBef>
              <a:spcAft>
                <a:spcPts val="0"/>
              </a:spcAft>
              <a:buSzPts val="1400"/>
              <a:buNone/>
            </a:pPr>
            <a:endParaRPr sz="800" dirty="0"/>
          </a:p>
        </p:txBody>
      </p:sp>
      <p:sp>
        <p:nvSpPr>
          <p:cNvPr id="249" name="Google Shape;24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Indigenous Health Writing Group of the Royal College:</a:t>
            </a:r>
          </a:p>
          <a:p>
            <a:pPr marL="228600" lvl="0" indent="-228600" algn="l" rtl="0">
              <a:spcBef>
                <a:spcPts val="0"/>
              </a:spcBef>
              <a:spcAft>
                <a:spcPts val="0"/>
              </a:spcAft>
              <a:buFont typeface="Arial" panose="020B0604020202020204" pitchFamily="34" charset="0"/>
              <a:buChar char="•"/>
            </a:pPr>
            <a:r>
              <a:rPr lang="en-US" dirty="0"/>
              <a:t>Marcia Anderson, MD, MPH, FRCPC</a:t>
            </a:r>
          </a:p>
          <a:p>
            <a:pPr marL="228600" lvl="0" indent="-228600" algn="l" rtl="0">
              <a:spcBef>
                <a:spcPts val="0"/>
              </a:spcBef>
              <a:spcAft>
                <a:spcPts val="0"/>
              </a:spcAft>
              <a:buFont typeface="Arial" panose="020B0604020202020204" pitchFamily="34" charset="0"/>
              <a:buChar char="•"/>
            </a:pPr>
            <a:r>
              <a:rPr lang="en-US" dirty="0"/>
              <a:t>Cheryl </a:t>
            </a:r>
            <a:r>
              <a:rPr lang="en-US" dirty="0" err="1"/>
              <a:t>Barnabe</a:t>
            </a:r>
            <a:r>
              <a:rPr lang="en-US" dirty="0"/>
              <a:t>, MD, MSc, FRCPC</a:t>
            </a:r>
          </a:p>
          <a:p>
            <a:pPr marL="228600" lvl="0" indent="-228600" algn="l" rtl="0">
              <a:spcBef>
                <a:spcPts val="0"/>
              </a:spcBef>
              <a:spcAft>
                <a:spcPts val="0"/>
              </a:spcAft>
              <a:buFont typeface="Arial" panose="020B0604020202020204" pitchFamily="34" charset="0"/>
              <a:buChar char="•"/>
            </a:pPr>
            <a:r>
              <a:rPr lang="en-US" dirty="0"/>
              <a:t>Carrie Bourassa, PhD</a:t>
            </a:r>
          </a:p>
          <a:p>
            <a:pPr marL="228600" lvl="0" indent="-228600" algn="l" rtl="0">
              <a:spcBef>
                <a:spcPts val="0"/>
              </a:spcBef>
              <a:spcAft>
                <a:spcPts val="0"/>
              </a:spcAft>
              <a:buFont typeface="Arial" panose="020B0604020202020204" pitchFamily="34" charset="0"/>
              <a:buChar char="•"/>
            </a:pPr>
            <a:r>
              <a:rPr lang="en-US" dirty="0"/>
              <a:t>Allison Crawford, MD, FRCPC, PhD</a:t>
            </a:r>
          </a:p>
          <a:p>
            <a:pPr marL="228600" lvl="0" indent="-228600" algn="l" rtl="0">
              <a:spcBef>
                <a:spcPts val="0"/>
              </a:spcBef>
              <a:spcAft>
                <a:spcPts val="0"/>
              </a:spcAft>
              <a:buFont typeface="Arial" panose="020B0604020202020204" pitchFamily="34" charset="0"/>
              <a:buChar char="•"/>
            </a:pPr>
            <a:r>
              <a:rPr lang="en-US" dirty="0"/>
              <a:t>Lindsay </a:t>
            </a:r>
            <a:r>
              <a:rPr lang="en-US" dirty="0" err="1"/>
              <a:t>Crowshoe</a:t>
            </a:r>
            <a:r>
              <a:rPr lang="en-US" dirty="0"/>
              <a:t>, MD, CCFP</a:t>
            </a:r>
          </a:p>
          <a:p>
            <a:pPr marL="228600" lvl="0" indent="-228600" algn="l" rtl="0">
              <a:spcBef>
                <a:spcPts val="0"/>
              </a:spcBef>
              <a:spcAft>
                <a:spcPts val="0"/>
              </a:spcAft>
              <a:buFont typeface="Arial" panose="020B0604020202020204" pitchFamily="34" charset="0"/>
              <a:buChar char="•"/>
            </a:pPr>
            <a:r>
              <a:rPr lang="en-US" dirty="0"/>
              <a:t>Lisha Di </a:t>
            </a:r>
            <a:r>
              <a:rPr lang="en-US" dirty="0" err="1"/>
              <a:t>Gioacchino</a:t>
            </a:r>
            <a:r>
              <a:rPr lang="en-US" dirty="0"/>
              <a:t>, MA</a:t>
            </a:r>
          </a:p>
          <a:p>
            <a:pPr marL="228600" lvl="0" indent="-228600" algn="l" rtl="0">
              <a:spcBef>
                <a:spcPts val="0"/>
              </a:spcBef>
              <a:spcAft>
                <a:spcPts val="0"/>
              </a:spcAft>
              <a:buFont typeface="Arial" panose="020B0604020202020204" pitchFamily="34" charset="0"/>
              <a:buChar char="•"/>
            </a:pPr>
            <a:r>
              <a:rPr lang="en-US" dirty="0"/>
              <a:t>Thomas Dignan, MD</a:t>
            </a:r>
          </a:p>
          <a:p>
            <a:pPr marL="228600" lvl="0" indent="-228600" algn="l" rtl="0">
              <a:spcBef>
                <a:spcPts val="0"/>
              </a:spcBef>
              <a:spcAft>
                <a:spcPts val="0"/>
              </a:spcAft>
              <a:buFont typeface="Arial" panose="020B0604020202020204" pitchFamily="34" charset="0"/>
              <a:buChar char="•"/>
            </a:pPr>
            <a:r>
              <a:rPr lang="en-US" dirty="0"/>
              <a:t>Tyee Fellows, BSc, MSc </a:t>
            </a:r>
          </a:p>
          <a:p>
            <a:pPr marL="228600" lvl="0" indent="-228600" algn="l" rtl="0">
              <a:spcBef>
                <a:spcPts val="0"/>
              </a:spcBef>
              <a:spcAft>
                <a:spcPts val="0"/>
              </a:spcAft>
              <a:buFont typeface="Arial" panose="020B0604020202020204" pitchFamily="34" charset="0"/>
              <a:buChar char="•"/>
            </a:pPr>
            <a:r>
              <a:rPr lang="en-US" dirty="0"/>
              <a:t>Allison Fisher, Executive Director, </a:t>
            </a:r>
            <a:r>
              <a:rPr lang="en-US" dirty="0" err="1"/>
              <a:t>Wabano</a:t>
            </a:r>
            <a:r>
              <a:rPr lang="en-US" dirty="0"/>
              <a:t> Centre for Aboriginal Health</a:t>
            </a:r>
          </a:p>
          <a:p>
            <a:pPr marL="228600" lvl="0" indent="-228600" algn="l" rtl="0">
              <a:spcBef>
                <a:spcPts val="0"/>
              </a:spcBef>
              <a:spcAft>
                <a:spcPts val="0"/>
              </a:spcAft>
              <a:buFont typeface="Arial" panose="020B0604020202020204" pitchFamily="34" charset="0"/>
              <a:buChar char="•"/>
            </a:pPr>
            <a:r>
              <a:rPr lang="en-US" dirty="0"/>
              <a:t>Sarah Funnell, MD, MSC, CCFP, FRCPC</a:t>
            </a:r>
          </a:p>
          <a:p>
            <a:pPr marL="228600" lvl="0" indent="-228600" algn="l" rtl="0">
              <a:spcBef>
                <a:spcPts val="0"/>
              </a:spcBef>
              <a:spcAft>
                <a:spcPts val="0"/>
              </a:spcAft>
              <a:buFont typeface="Arial" panose="020B0604020202020204" pitchFamily="34" charset="0"/>
              <a:buChar char="•"/>
            </a:pPr>
            <a:r>
              <a:rPr lang="en-US" dirty="0"/>
              <a:t>Margo Greenwood, PhD</a:t>
            </a:r>
          </a:p>
          <a:p>
            <a:pPr marL="228600" lvl="0" indent="-228600" algn="l" rtl="0">
              <a:spcBef>
                <a:spcPts val="0"/>
              </a:spcBef>
              <a:spcAft>
                <a:spcPts val="0"/>
              </a:spcAft>
              <a:buFont typeface="Arial" panose="020B0604020202020204" pitchFamily="34" charset="0"/>
              <a:buChar char="•"/>
            </a:pPr>
            <a:r>
              <a:rPr lang="en-US" dirty="0"/>
              <a:t>Nolan Hop Wo, MD, FRCPC</a:t>
            </a:r>
          </a:p>
          <a:p>
            <a:pPr marL="228600" lvl="0" indent="-228600" algn="l" rtl="0">
              <a:spcBef>
                <a:spcPts val="0"/>
              </a:spcBef>
              <a:spcAft>
                <a:spcPts val="0"/>
              </a:spcAft>
              <a:buFont typeface="Arial" panose="020B0604020202020204" pitchFamily="34" charset="0"/>
              <a:buChar char="•"/>
            </a:pPr>
            <a:r>
              <a:rPr lang="en-US" dirty="0"/>
              <a:t>Jason Pennington, MD, FRCSC </a:t>
            </a:r>
          </a:p>
          <a:p>
            <a:pPr marL="228600" lvl="0" indent="-228600" algn="l" rtl="0">
              <a:spcBef>
                <a:spcPts val="0"/>
              </a:spcBef>
              <a:spcAft>
                <a:spcPts val="0"/>
              </a:spcAft>
              <a:buFont typeface="Arial" panose="020B0604020202020204" pitchFamily="34" charset="0"/>
              <a:buChar char="•"/>
            </a:pPr>
            <a:r>
              <a:rPr lang="en-US" dirty="0"/>
              <a:t>Lisa Richardson, MD, MA, FRCPC</a:t>
            </a:r>
          </a:p>
          <a:p>
            <a:pPr marL="228600" lvl="0" indent="-228600" algn="l" rtl="0">
              <a:spcBef>
                <a:spcPts val="0"/>
              </a:spcBef>
              <a:spcAft>
                <a:spcPts val="0"/>
              </a:spcAft>
              <a:buFont typeface="Arial" panose="020B0604020202020204" pitchFamily="34" charset="0"/>
              <a:buChar char="•"/>
            </a:pPr>
            <a:r>
              <a:rPr lang="en-US" dirty="0"/>
              <a:t>Sara Roque, BA</a:t>
            </a:r>
          </a:p>
          <a:p>
            <a:pPr marL="228600" lvl="0" indent="-228600" algn="l" rtl="0">
              <a:spcBef>
                <a:spcPts val="0"/>
              </a:spcBef>
              <a:spcAft>
                <a:spcPts val="0"/>
              </a:spcAft>
              <a:buFont typeface="Arial" panose="020B0604020202020204" pitchFamily="34" charset="0"/>
              <a:buChar char="•"/>
            </a:pPr>
            <a:r>
              <a:rPr lang="en-US" dirty="0"/>
              <a:t>Paul Skanks, Mohawk Traditional Teacher </a:t>
            </a:r>
          </a:p>
          <a:p>
            <a:pPr marL="228600" lvl="0" indent="-228600" algn="l" rtl="0">
              <a:spcBef>
                <a:spcPts val="0"/>
              </a:spcBef>
              <a:spcAft>
                <a:spcPts val="0"/>
              </a:spcAft>
              <a:buFont typeface="Arial" panose="020B0604020202020204" pitchFamily="34" charset="0"/>
              <a:buChar char="•"/>
            </a:pPr>
            <a:r>
              <a:rPr lang="en-US" dirty="0"/>
              <a:t>Paul </a:t>
            </a:r>
            <a:r>
              <a:rPr lang="en-US" dirty="0" err="1"/>
              <a:t>Tomascik</a:t>
            </a:r>
            <a:r>
              <a:rPr lang="en-US" dirty="0"/>
              <a:t>, MBA, BSc</a:t>
            </a:r>
          </a:p>
        </p:txBody>
      </p:sp>
      <p:sp>
        <p:nvSpPr>
          <p:cNvPr id="104" name="Google Shape;104;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300" dirty="0">
                <a:solidFill>
                  <a:srgbClr val="393939"/>
                </a:solidFill>
                <a:latin typeface="Avenir"/>
                <a:ea typeface="Avenir"/>
                <a:cs typeface="Avenir"/>
                <a:sym typeface="Avenir"/>
              </a:rPr>
              <a:t>Residential schools were government-sponsored schools run by churches.</a:t>
            </a:r>
            <a:endParaRPr sz="1300" dirty="0">
              <a:latin typeface="Cambria"/>
              <a:ea typeface="Cambria"/>
              <a:cs typeface="Cambria"/>
              <a:sym typeface="Cambria"/>
            </a:endParaRPr>
          </a:p>
          <a:p>
            <a:pPr marL="0" marR="0" lvl="0" indent="0" algn="l" rtl="0">
              <a:lnSpc>
                <a:spcPct val="100000"/>
              </a:lnSpc>
              <a:spcBef>
                <a:spcPts val="0"/>
              </a:spcBef>
              <a:spcAft>
                <a:spcPts val="0"/>
              </a:spcAft>
              <a:buSzPts val="1400"/>
              <a:buNone/>
            </a:pPr>
            <a:endParaRPr sz="1300" dirty="0">
              <a:solidFill>
                <a:srgbClr val="393939"/>
              </a:solidFill>
              <a:latin typeface="Avenir"/>
              <a:ea typeface="Avenir"/>
              <a:cs typeface="Avenir"/>
              <a:sym typeface="Avenir"/>
            </a:endParaRPr>
          </a:p>
          <a:p>
            <a:pPr marL="0" marR="0" lvl="0" indent="0" algn="l" rtl="0">
              <a:lnSpc>
                <a:spcPct val="100000"/>
              </a:lnSpc>
              <a:spcBef>
                <a:spcPts val="0"/>
              </a:spcBef>
              <a:spcAft>
                <a:spcPts val="0"/>
              </a:spcAft>
              <a:buSzPts val="1400"/>
              <a:buNone/>
            </a:pPr>
            <a:r>
              <a:rPr lang="en-US" sz="1300" b="1" dirty="0">
                <a:solidFill>
                  <a:srgbClr val="393939"/>
                </a:solidFill>
                <a:latin typeface="Avenir"/>
                <a:ea typeface="Avenir"/>
                <a:cs typeface="Avenir"/>
                <a:sym typeface="Avenir"/>
              </a:rPr>
              <a:t>What was the purpose of residential schools?</a:t>
            </a:r>
            <a:endParaRPr sz="1300" b="1" dirty="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300" dirty="0">
                <a:solidFill>
                  <a:srgbClr val="393939"/>
                </a:solidFill>
                <a:latin typeface="Avenir"/>
                <a:ea typeface="Avenir"/>
                <a:cs typeface="Avenir"/>
                <a:sym typeface="Avenir"/>
              </a:rPr>
              <a:t>The purpose of residential schools was to educate and convert Indigenous youth and to integrate them into Canadian society.</a:t>
            </a:r>
            <a:endParaRPr sz="700" dirty="0"/>
          </a:p>
          <a:p>
            <a:pPr marL="0" marR="0" lvl="0" indent="0" algn="l" rtl="0">
              <a:lnSpc>
                <a:spcPct val="100000"/>
              </a:lnSpc>
              <a:spcBef>
                <a:spcPts val="0"/>
              </a:spcBef>
              <a:spcAft>
                <a:spcPts val="0"/>
              </a:spcAft>
              <a:buSzPts val="1400"/>
              <a:buNone/>
            </a:pPr>
            <a:endParaRPr sz="1300" dirty="0">
              <a:solidFill>
                <a:srgbClr val="393939"/>
              </a:solidFill>
              <a:latin typeface="Avenir"/>
              <a:ea typeface="Avenir"/>
              <a:cs typeface="Avenir"/>
              <a:sym typeface="Avenir"/>
            </a:endParaRPr>
          </a:p>
          <a:p>
            <a:pPr marL="0" marR="0" lvl="0" indent="0" algn="l" rtl="0">
              <a:lnSpc>
                <a:spcPct val="100000"/>
              </a:lnSpc>
              <a:spcBef>
                <a:spcPts val="0"/>
              </a:spcBef>
              <a:spcAft>
                <a:spcPts val="0"/>
              </a:spcAft>
              <a:buSzPts val="1400"/>
              <a:buNone/>
            </a:pPr>
            <a:r>
              <a:rPr lang="en-US" sz="1300" b="1" dirty="0">
                <a:solidFill>
                  <a:srgbClr val="393939"/>
                </a:solidFill>
                <a:latin typeface="Avenir"/>
                <a:ea typeface="Avenir"/>
                <a:cs typeface="Avenir"/>
                <a:sym typeface="Avenir"/>
              </a:rPr>
              <a:t>How many students attended residential schools?</a:t>
            </a:r>
            <a:endParaRPr sz="1300" b="1" dirty="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300" dirty="0">
                <a:solidFill>
                  <a:srgbClr val="393939"/>
                </a:solidFill>
                <a:latin typeface="Avenir"/>
                <a:ea typeface="Avenir"/>
                <a:cs typeface="Avenir"/>
                <a:sym typeface="Avenir"/>
              </a:rPr>
              <a:t>An estimated 150,000 children attended residential schools.</a:t>
            </a:r>
            <a:endParaRPr sz="1300" dirty="0">
              <a:latin typeface="Cambria"/>
              <a:ea typeface="Cambria"/>
              <a:cs typeface="Cambria"/>
              <a:sym typeface="Cambria"/>
            </a:endParaRPr>
          </a:p>
          <a:p>
            <a:pPr marL="0" marR="0" lvl="0" indent="0" algn="l" rtl="0">
              <a:lnSpc>
                <a:spcPct val="100000"/>
              </a:lnSpc>
              <a:spcBef>
                <a:spcPts val="0"/>
              </a:spcBef>
              <a:spcAft>
                <a:spcPts val="0"/>
              </a:spcAft>
              <a:buSzPts val="1400"/>
              <a:buNone/>
            </a:pPr>
            <a:endParaRPr sz="1300" dirty="0">
              <a:solidFill>
                <a:srgbClr val="393939"/>
              </a:solidFill>
              <a:latin typeface="Avenir"/>
              <a:ea typeface="Avenir"/>
              <a:cs typeface="Avenir"/>
              <a:sym typeface="Avenir"/>
            </a:endParaRPr>
          </a:p>
          <a:p>
            <a:pPr marL="0" marR="0" lvl="0" indent="0" algn="l" rtl="0">
              <a:lnSpc>
                <a:spcPct val="100000"/>
              </a:lnSpc>
              <a:spcBef>
                <a:spcPts val="0"/>
              </a:spcBef>
              <a:spcAft>
                <a:spcPts val="0"/>
              </a:spcAft>
              <a:buSzPts val="1400"/>
              <a:buNone/>
            </a:pPr>
            <a:r>
              <a:rPr lang="en-US" sz="1300" b="1" dirty="0">
                <a:solidFill>
                  <a:srgbClr val="393939"/>
                </a:solidFill>
                <a:latin typeface="Avenir"/>
                <a:ea typeface="Avenir"/>
                <a:cs typeface="Avenir"/>
                <a:sym typeface="Avenir"/>
              </a:rPr>
              <a:t>How many residential schools were there in Canada?</a:t>
            </a:r>
            <a:endParaRPr sz="1300" b="1" dirty="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300" dirty="0">
                <a:solidFill>
                  <a:srgbClr val="393939"/>
                </a:solidFill>
                <a:latin typeface="Avenir"/>
                <a:ea typeface="Avenir"/>
                <a:cs typeface="Avenir"/>
                <a:sym typeface="Avenir"/>
              </a:rPr>
              <a:t>In total, over 130 residential schools operated in Canada between 1831 and 1996. </a:t>
            </a:r>
            <a:br>
              <a:rPr lang="en-US" sz="1300" dirty="0">
                <a:solidFill>
                  <a:srgbClr val="393939"/>
                </a:solidFill>
                <a:latin typeface="Avenir"/>
                <a:ea typeface="Avenir"/>
                <a:cs typeface="Avenir"/>
                <a:sym typeface="Avenir"/>
              </a:rPr>
            </a:br>
            <a:r>
              <a:rPr lang="en-US" sz="1300" dirty="0">
                <a:solidFill>
                  <a:srgbClr val="393939"/>
                </a:solidFill>
                <a:latin typeface="Avenir"/>
                <a:ea typeface="Avenir"/>
                <a:cs typeface="Avenir"/>
                <a:sym typeface="Avenir"/>
              </a:rPr>
              <a:t>In 1931, there were 80 residential schools operating in Canada. This was the most at any one time.</a:t>
            </a:r>
            <a:endParaRPr sz="1300" dirty="0">
              <a:latin typeface="Cambria"/>
              <a:ea typeface="Cambria"/>
              <a:cs typeface="Cambria"/>
              <a:sym typeface="Cambria"/>
            </a:endParaRPr>
          </a:p>
          <a:p>
            <a:pPr marL="0" marR="0" lvl="0" indent="0" algn="l" rtl="0">
              <a:lnSpc>
                <a:spcPct val="100000"/>
              </a:lnSpc>
              <a:spcBef>
                <a:spcPts val="0"/>
              </a:spcBef>
              <a:spcAft>
                <a:spcPts val="0"/>
              </a:spcAft>
              <a:buSzPts val="1400"/>
              <a:buNone/>
            </a:pPr>
            <a:endParaRPr sz="1300" dirty="0">
              <a:solidFill>
                <a:srgbClr val="393939"/>
              </a:solidFill>
              <a:latin typeface="Avenir"/>
              <a:ea typeface="Avenir"/>
              <a:cs typeface="Avenir"/>
              <a:sym typeface="Avenir"/>
            </a:endParaRPr>
          </a:p>
          <a:p>
            <a:pPr marL="0" marR="0" lvl="0" indent="0" algn="l" rtl="0">
              <a:lnSpc>
                <a:spcPct val="100000"/>
              </a:lnSpc>
              <a:spcBef>
                <a:spcPts val="0"/>
              </a:spcBef>
              <a:spcAft>
                <a:spcPts val="0"/>
              </a:spcAft>
              <a:buSzPts val="1400"/>
              <a:buNone/>
            </a:pPr>
            <a:r>
              <a:rPr lang="en-US" sz="1300" b="1" dirty="0">
                <a:solidFill>
                  <a:srgbClr val="393939"/>
                </a:solidFill>
                <a:latin typeface="Avenir"/>
                <a:ea typeface="Avenir"/>
                <a:cs typeface="Avenir"/>
                <a:sym typeface="Avenir"/>
              </a:rPr>
              <a:t>When did the first residential school in Canada open?</a:t>
            </a:r>
            <a:endParaRPr sz="1300" b="1" dirty="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300" dirty="0">
                <a:solidFill>
                  <a:srgbClr val="393939"/>
                </a:solidFill>
                <a:latin typeface="Avenir"/>
                <a:ea typeface="Avenir"/>
                <a:cs typeface="Avenir"/>
                <a:sym typeface="Avenir"/>
              </a:rPr>
              <a:t>The Mohawk Institute in Brantford, Ontario, accepted its first boarding students in 1831.</a:t>
            </a:r>
            <a:endParaRPr sz="1300" dirty="0">
              <a:latin typeface="Cambria"/>
              <a:ea typeface="Cambria"/>
              <a:cs typeface="Cambria"/>
              <a:sym typeface="Cambria"/>
            </a:endParaRPr>
          </a:p>
          <a:p>
            <a:pPr marL="0" marR="0" lvl="0" indent="0" algn="l" rtl="0">
              <a:lnSpc>
                <a:spcPct val="100000"/>
              </a:lnSpc>
              <a:spcBef>
                <a:spcPts val="0"/>
              </a:spcBef>
              <a:spcAft>
                <a:spcPts val="0"/>
              </a:spcAft>
              <a:buSzPts val="1400"/>
              <a:buNone/>
            </a:pPr>
            <a:endParaRPr sz="1300" dirty="0">
              <a:solidFill>
                <a:srgbClr val="393939"/>
              </a:solidFill>
              <a:latin typeface="Avenir"/>
              <a:ea typeface="Avenir"/>
              <a:cs typeface="Avenir"/>
              <a:sym typeface="Avenir"/>
            </a:endParaRPr>
          </a:p>
          <a:p>
            <a:pPr marL="0" marR="0" lvl="0" indent="0" algn="l" rtl="0">
              <a:lnSpc>
                <a:spcPct val="100000"/>
              </a:lnSpc>
              <a:spcBef>
                <a:spcPts val="0"/>
              </a:spcBef>
              <a:spcAft>
                <a:spcPts val="0"/>
              </a:spcAft>
              <a:buSzPts val="1400"/>
              <a:buNone/>
            </a:pPr>
            <a:r>
              <a:rPr lang="en-US" sz="1300" b="1" dirty="0">
                <a:solidFill>
                  <a:srgbClr val="393939"/>
                </a:solidFill>
                <a:latin typeface="Avenir"/>
                <a:ea typeface="Avenir"/>
                <a:cs typeface="Avenir"/>
                <a:sym typeface="Avenir"/>
              </a:rPr>
              <a:t>When did the last residential school in Canada close?</a:t>
            </a:r>
            <a:endParaRPr sz="1300" b="1" dirty="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300" dirty="0">
                <a:solidFill>
                  <a:srgbClr val="393939"/>
                </a:solidFill>
                <a:latin typeface="Avenir"/>
                <a:ea typeface="Avenir"/>
                <a:cs typeface="Avenir"/>
                <a:sym typeface="Avenir"/>
              </a:rPr>
              <a:t>The Gordon Residential School in </a:t>
            </a:r>
            <a:r>
              <a:rPr lang="en-US" sz="1300" dirty="0" err="1">
                <a:solidFill>
                  <a:srgbClr val="393939"/>
                </a:solidFill>
                <a:latin typeface="Avenir"/>
                <a:ea typeface="Avenir"/>
                <a:cs typeface="Avenir"/>
                <a:sym typeface="Avenir"/>
              </a:rPr>
              <a:t>Punnichy</a:t>
            </a:r>
            <a:r>
              <a:rPr lang="en-US" sz="1300" dirty="0">
                <a:solidFill>
                  <a:srgbClr val="393939"/>
                </a:solidFill>
                <a:latin typeface="Avenir"/>
                <a:ea typeface="Avenir"/>
                <a:cs typeface="Avenir"/>
                <a:sym typeface="Avenir"/>
              </a:rPr>
              <a:t>, Saskatchewan, closed in 1996. It was the last residential school in Canada </a:t>
            </a:r>
            <a:endParaRPr sz="1300" dirty="0">
              <a:latin typeface="Cambria"/>
              <a:ea typeface="Cambria"/>
              <a:cs typeface="Cambria"/>
              <a:sym typeface="Cambria"/>
            </a:endParaRPr>
          </a:p>
          <a:p>
            <a:pPr marL="0" marR="0" lvl="0" indent="0" algn="l" rtl="0">
              <a:lnSpc>
                <a:spcPct val="100000"/>
              </a:lnSpc>
              <a:spcBef>
                <a:spcPts val="0"/>
              </a:spcBef>
              <a:spcAft>
                <a:spcPts val="0"/>
              </a:spcAft>
              <a:buSzPts val="1400"/>
              <a:buNone/>
            </a:pPr>
            <a:endParaRPr sz="1300" dirty="0">
              <a:latin typeface="Cambria"/>
              <a:ea typeface="Cambria"/>
              <a:cs typeface="Cambria"/>
              <a:sym typeface="Cambria"/>
            </a:endParaRPr>
          </a:p>
        </p:txBody>
      </p:sp>
      <p:sp>
        <p:nvSpPr>
          <p:cNvPr id="269" name="Google Shape;26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1000"/>
              <a:buFont typeface="Noto Sans Symbols"/>
              <a:buChar char="∙"/>
            </a:pPr>
            <a:r>
              <a:rPr lang="en-US" sz="1800">
                <a:solidFill>
                  <a:srgbClr val="000000"/>
                </a:solidFill>
                <a:latin typeface="Open Sans"/>
                <a:ea typeface="Open Sans"/>
                <a:cs typeface="Open Sans"/>
                <a:sym typeface="Open Sans"/>
              </a:rPr>
              <a:t>Play the video “He can Fancy Dance”: </a:t>
            </a:r>
            <a:r>
              <a:rPr lang="en-US" sz="1800" u="sng">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https://www.youtube.com/watch?v=hi_8MB1Gn5c&amp;t=198s</a:t>
            </a:r>
            <a:endParaRPr sz="1800">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SzPts val="1400"/>
              <a:buNone/>
            </a:pPr>
            <a:r>
              <a:rPr lang="en-US" sz="1800">
                <a:solidFill>
                  <a:srgbClr val="000000"/>
                </a:solidFill>
                <a:latin typeface="Open Sans"/>
                <a:ea typeface="Open Sans"/>
                <a:cs typeface="Open Sans"/>
                <a:sym typeface="Open Sans"/>
              </a:rPr>
              <a:t> </a:t>
            </a:r>
            <a:endParaRPr sz="1800">
              <a:solidFill>
                <a:srgbClr val="000000"/>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1000"/>
              <a:buFont typeface="Noto Sans Symbols"/>
              <a:buChar char="∙"/>
            </a:pPr>
            <a:r>
              <a:rPr lang="en-US" sz="1800">
                <a:solidFill>
                  <a:srgbClr val="000000"/>
                </a:solidFill>
                <a:latin typeface="Open Sans"/>
                <a:ea typeface="Open Sans"/>
                <a:cs typeface="Open Sans"/>
                <a:sym typeface="Open Sans"/>
              </a:rPr>
              <a:t>Encourage participants to tune in to what is happening emotionally/physically as they watch the video.</a:t>
            </a:r>
            <a:endParaRPr/>
          </a:p>
          <a:p>
            <a:pPr marL="342900" marR="0" lvl="0" indent="-342900" algn="l" rtl="0">
              <a:lnSpc>
                <a:spcPct val="100000"/>
              </a:lnSpc>
              <a:spcBef>
                <a:spcPts val="0"/>
              </a:spcBef>
              <a:spcAft>
                <a:spcPts val="0"/>
              </a:spcAft>
              <a:buClr>
                <a:srgbClr val="000000"/>
              </a:buClr>
              <a:buSzPts val="1000"/>
              <a:buFont typeface="Noto Sans Symbols"/>
              <a:buChar char="∙"/>
            </a:pPr>
            <a:r>
              <a:rPr lang="en-US" sz="1800" b="1">
                <a:solidFill>
                  <a:srgbClr val="000000"/>
                </a:solidFill>
                <a:latin typeface="Open Sans"/>
                <a:ea typeface="Open Sans"/>
                <a:cs typeface="Open Sans"/>
                <a:sym typeface="Open Sans"/>
              </a:rPr>
              <a:t>Reflection/Discussion: </a:t>
            </a:r>
            <a:r>
              <a:rPr lang="en-US" sz="1800">
                <a:solidFill>
                  <a:srgbClr val="000000"/>
                </a:solidFill>
                <a:latin typeface="Open Sans"/>
                <a:ea typeface="Open Sans"/>
                <a:cs typeface="Open Sans"/>
                <a:sym typeface="Open Sans"/>
              </a:rPr>
              <a:t>How does this video make you feel?</a:t>
            </a:r>
            <a:endParaRPr sz="1800">
              <a:solidFill>
                <a:srgbClr val="000000"/>
              </a:solidFill>
              <a:latin typeface="Times New Roman"/>
              <a:ea typeface="Times New Roman"/>
              <a:cs typeface="Times New Roman"/>
              <a:sym typeface="Times New Roman"/>
            </a:endParaRPr>
          </a:p>
        </p:txBody>
      </p:sp>
      <p:sp>
        <p:nvSpPr>
          <p:cNvPr id="278" name="Google Shape;27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800">
                <a:solidFill>
                  <a:srgbClr val="393939"/>
                </a:solidFill>
                <a:latin typeface="Avenir"/>
                <a:ea typeface="Avenir"/>
                <a:cs typeface="Avenir"/>
                <a:sym typeface="Avenir"/>
              </a:rPr>
              <a:t>How many children died at residential schools?</a:t>
            </a:r>
            <a:endParaRPr sz="180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800">
                <a:solidFill>
                  <a:srgbClr val="393939"/>
                </a:solidFill>
                <a:latin typeface="Avenir"/>
                <a:ea typeface="Avenir"/>
                <a:cs typeface="Avenir"/>
                <a:sym typeface="Avenir"/>
              </a:rPr>
              <a:t>An estimated 6,000 children died at residential schools (records are incomplete).</a:t>
            </a:r>
            <a:endParaRPr/>
          </a:p>
          <a:p>
            <a:pPr marL="0" marR="0" lvl="0" indent="0" algn="l" rtl="0">
              <a:lnSpc>
                <a:spcPct val="100000"/>
              </a:lnSpc>
              <a:spcBef>
                <a:spcPts val="0"/>
              </a:spcBef>
              <a:spcAft>
                <a:spcPts val="0"/>
              </a:spcAft>
              <a:buSzPts val="1400"/>
              <a:buNone/>
            </a:pPr>
            <a:endParaRPr sz="1800">
              <a:solidFill>
                <a:srgbClr val="393939"/>
              </a:solidFill>
              <a:latin typeface="Avenir"/>
              <a:ea typeface="Avenir"/>
              <a:cs typeface="Avenir"/>
              <a:sym typeface="Avenir"/>
            </a:endParaRPr>
          </a:p>
          <a:p>
            <a:pPr marL="0" marR="0" lvl="0" indent="0" algn="l" rtl="0">
              <a:lnSpc>
                <a:spcPct val="100000"/>
              </a:lnSpc>
              <a:spcBef>
                <a:spcPts val="0"/>
              </a:spcBef>
              <a:spcAft>
                <a:spcPts val="0"/>
              </a:spcAft>
              <a:buSzPts val="1400"/>
              <a:buNone/>
            </a:pPr>
            <a:r>
              <a:rPr lang="en-US" sz="1800">
                <a:latin typeface="Cambria"/>
                <a:ea typeface="Cambria"/>
                <a:cs typeface="Cambria"/>
                <a:sym typeface="Cambria"/>
              </a:rPr>
              <a:t>Create a poll, or simply ask for verbal answers or a show of hands.</a:t>
            </a:r>
            <a:endParaRPr/>
          </a:p>
          <a:p>
            <a:pPr marL="0" marR="0" lvl="0" indent="0" algn="l" rtl="0">
              <a:lnSpc>
                <a:spcPct val="100000"/>
              </a:lnSpc>
              <a:spcBef>
                <a:spcPts val="0"/>
              </a:spcBef>
              <a:spcAft>
                <a:spcPts val="0"/>
              </a:spcAft>
              <a:buSzPts val="1400"/>
              <a:buNone/>
            </a:pPr>
            <a:endParaRPr sz="180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800" b="1">
                <a:latin typeface="Cambria"/>
                <a:ea typeface="Cambria"/>
                <a:cs typeface="Cambria"/>
                <a:sym typeface="Cambria"/>
              </a:rPr>
              <a:t>Note: </a:t>
            </a:r>
            <a:r>
              <a:rPr lang="en-US" sz="1800">
                <a:latin typeface="Cambria"/>
                <a:ea typeface="Cambria"/>
                <a:cs typeface="Cambria"/>
                <a:sym typeface="Cambria"/>
              </a:rPr>
              <a:t>If done online, most video conference software have a poll option. If in person, tools like Poll Everywhere can help (https://www.polleverywhere.com/).</a:t>
            </a:r>
            <a:endParaRPr/>
          </a:p>
          <a:p>
            <a:pPr marL="0" marR="0" lvl="0" indent="0" algn="l" rtl="0">
              <a:lnSpc>
                <a:spcPct val="100000"/>
              </a:lnSpc>
              <a:spcBef>
                <a:spcPts val="0"/>
              </a:spcBef>
              <a:spcAft>
                <a:spcPts val="0"/>
              </a:spcAft>
              <a:buSzPts val="1400"/>
              <a:buNone/>
            </a:pPr>
            <a:endParaRPr sz="1800">
              <a:latin typeface="Cambria"/>
              <a:ea typeface="Cambria"/>
              <a:cs typeface="Cambria"/>
              <a:sym typeface="Cambria"/>
            </a:endParaRPr>
          </a:p>
        </p:txBody>
      </p:sp>
      <p:sp>
        <p:nvSpPr>
          <p:cNvPr id="285" name="Google Shape;28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02124"/>
              </a:buClr>
              <a:buSzPts val="1800"/>
              <a:buFont typeface="Arial"/>
              <a:buNone/>
            </a:pPr>
            <a:r>
              <a:rPr lang="en-US" sz="1400" dirty="0">
                <a:solidFill>
                  <a:srgbClr val="202124"/>
                </a:solidFill>
                <a:latin typeface="Arial"/>
                <a:ea typeface="Arial"/>
                <a:cs typeface="Arial"/>
                <a:sym typeface="Arial"/>
              </a:rPr>
              <a:t>On </a:t>
            </a:r>
            <a:r>
              <a:rPr lang="en-US" sz="1400" b="1" dirty="0">
                <a:solidFill>
                  <a:srgbClr val="202124"/>
                </a:solidFill>
                <a:latin typeface="Arial"/>
                <a:ea typeface="Arial"/>
                <a:cs typeface="Arial"/>
                <a:sym typeface="Arial"/>
              </a:rPr>
              <a:t>May 28, 2021</a:t>
            </a:r>
            <a:r>
              <a:rPr lang="en-US" sz="1400" dirty="0">
                <a:solidFill>
                  <a:srgbClr val="202124"/>
                </a:solidFill>
                <a:latin typeface="Arial"/>
                <a:ea typeface="Arial"/>
                <a:cs typeface="Arial"/>
                <a:sym typeface="Arial"/>
              </a:rPr>
              <a:t>, evidence of approximately 200 probable unmarked burials was found near the site of the Kamloops Indian Residential School in Kamloops, on the lands of the </a:t>
            </a:r>
            <a:r>
              <a:rPr lang="en-US" sz="1400" dirty="0" err="1">
                <a:solidFill>
                  <a:srgbClr val="202124"/>
                </a:solidFill>
                <a:latin typeface="Arial"/>
                <a:ea typeface="Arial"/>
                <a:cs typeface="Arial"/>
                <a:sym typeface="Arial"/>
              </a:rPr>
              <a:t>Tk'emlúps</a:t>
            </a:r>
            <a:r>
              <a:rPr lang="en-US" sz="1400" dirty="0">
                <a:solidFill>
                  <a:srgbClr val="202124"/>
                </a:solidFill>
                <a:latin typeface="Arial"/>
                <a:ea typeface="Arial"/>
                <a:cs typeface="Arial"/>
                <a:sym typeface="Arial"/>
              </a:rPr>
              <a:t> </a:t>
            </a:r>
            <a:r>
              <a:rPr lang="en-US" sz="1400" dirty="0" err="1">
                <a:solidFill>
                  <a:srgbClr val="202124"/>
                </a:solidFill>
                <a:latin typeface="Arial"/>
                <a:ea typeface="Arial"/>
                <a:cs typeface="Arial"/>
                <a:sym typeface="Arial"/>
              </a:rPr>
              <a:t>te</a:t>
            </a:r>
            <a:r>
              <a:rPr lang="en-US" sz="1400" dirty="0">
                <a:solidFill>
                  <a:srgbClr val="202124"/>
                </a:solidFill>
                <a:latin typeface="Arial"/>
                <a:ea typeface="Arial"/>
                <a:cs typeface="Arial"/>
                <a:sym typeface="Arial"/>
              </a:rPr>
              <a:t> </a:t>
            </a:r>
            <a:r>
              <a:rPr lang="en-US" sz="1400" dirty="0" err="1">
                <a:solidFill>
                  <a:srgbClr val="202124"/>
                </a:solidFill>
                <a:latin typeface="Arial"/>
                <a:ea typeface="Arial"/>
                <a:cs typeface="Arial"/>
                <a:sym typeface="Arial"/>
              </a:rPr>
              <a:t>Secwépemc</a:t>
            </a:r>
            <a:r>
              <a:rPr lang="en-US" sz="1400" dirty="0">
                <a:solidFill>
                  <a:srgbClr val="202124"/>
                </a:solidFill>
                <a:latin typeface="Arial"/>
                <a:ea typeface="Arial"/>
                <a:cs typeface="Arial"/>
                <a:sym typeface="Arial"/>
              </a:rPr>
              <a:t> First Nation. The remains were located with the assistance of a ground-penetrating radar specialist.</a:t>
            </a:r>
            <a:endParaRPr sz="800" dirty="0"/>
          </a:p>
          <a:p>
            <a:pPr marL="0" marR="0" lvl="0" indent="0" algn="l" rtl="0">
              <a:lnSpc>
                <a:spcPct val="100000"/>
              </a:lnSpc>
              <a:spcBef>
                <a:spcPts val="0"/>
              </a:spcBef>
              <a:spcAft>
                <a:spcPts val="0"/>
              </a:spcAft>
              <a:buClr>
                <a:schemeClr val="dk1"/>
              </a:buClr>
              <a:buSzPts val="1800"/>
              <a:buFont typeface="Calibri"/>
              <a:buNone/>
            </a:pPr>
            <a:endParaRPr sz="1400" dirty="0">
              <a:solidFill>
                <a:srgbClr val="202124"/>
              </a:solidFill>
              <a:latin typeface="Arial"/>
              <a:ea typeface="Arial"/>
              <a:cs typeface="Arial"/>
              <a:sym typeface="Arial"/>
            </a:endParaRPr>
          </a:p>
          <a:p>
            <a:pPr marL="0" marR="0" lvl="0" indent="0" algn="l" rtl="0">
              <a:lnSpc>
                <a:spcPct val="100000"/>
              </a:lnSpc>
              <a:spcBef>
                <a:spcPts val="0"/>
              </a:spcBef>
              <a:spcAft>
                <a:spcPts val="0"/>
              </a:spcAft>
              <a:buClr>
                <a:srgbClr val="202124"/>
              </a:buClr>
              <a:buSzPts val="2800"/>
              <a:buFont typeface="arial"/>
              <a:buNone/>
            </a:pPr>
            <a:r>
              <a:rPr lang="en-US" sz="1700" b="0" i="0" dirty="0">
                <a:solidFill>
                  <a:srgbClr val="202124"/>
                </a:solidFill>
                <a:latin typeface="arial"/>
                <a:ea typeface="arial"/>
                <a:cs typeface="arial"/>
                <a:sym typeface="arial"/>
              </a:rPr>
              <a:t>The remains of more than 1,000 people, mostly children, have been discovered on the grounds of three former residential schools in two Canadian provinces since this time.</a:t>
            </a:r>
            <a:endParaRPr sz="700" dirty="0">
              <a:latin typeface="Cambria"/>
              <a:ea typeface="Cambria"/>
              <a:cs typeface="Cambria"/>
              <a:sym typeface="Cambria"/>
            </a:endParaRPr>
          </a:p>
          <a:p>
            <a:pPr marL="0" lvl="0" indent="0" algn="l" rtl="0">
              <a:lnSpc>
                <a:spcPct val="100000"/>
              </a:lnSpc>
              <a:spcBef>
                <a:spcPts val="0"/>
              </a:spcBef>
              <a:spcAft>
                <a:spcPts val="0"/>
              </a:spcAft>
              <a:buSzPts val="1400"/>
              <a:buNone/>
            </a:pPr>
            <a:endParaRPr sz="800" dirty="0"/>
          </a:p>
        </p:txBody>
      </p:sp>
      <p:sp>
        <p:nvSpPr>
          <p:cNvPr id="292" name="Google Shape;29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b6794ac228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g1b6794ac228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“As concerns about poor conditions and widespread abuses surfaced, support for residential schools began to wane in the late 1940s and into the 1950s. This gave way to a new wave of assimilationist practices — beginning in the 1950s and peaking in the 1960s, there was an enormous influx of Indigenous children taken into the care of child welfare agencies which is now known as the Sixties Scoop </a:t>
            </a:r>
            <a:br>
              <a:rPr lang="en-US"/>
            </a:br>
            <a:r>
              <a:rPr lang="en-US"/>
              <a:t>(Sinclair, 2004).”</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sz="1600"/>
              <a:t>- </a:t>
            </a:r>
            <a:r>
              <a:rPr lang="en-US" sz="1200" u="sng">
                <a:solidFill>
                  <a:schemeClr val="accent1"/>
                </a:solidFill>
                <a:hlinkClick r:id="rId3">
                  <a:extLst>
                    <a:ext uri="{A12FA001-AC4F-418D-AE19-62706E023703}">
                      <ahyp:hlinkClr xmlns:ahyp="http://schemas.microsoft.com/office/drawing/2018/hyperlinkcolor" val="tx"/>
                    </a:ext>
                  </a:extLst>
                </a:hlinkClick>
              </a:rPr>
              <a:t>First Peoples, second class treatment: The role of racism in the health and well-being of Indigenous peoples in Canada</a:t>
            </a:r>
            <a:r>
              <a:rPr lang="en-US" sz="1200"/>
              <a:t> (2015)</a:t>
            </a:r>
            <a:endParaRPr sz="1400"/>
          </a:p>
          <a:p>
            <a:pPr marL="0" marR="0" lvl="0" indent="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SzPts val="1400"/>
              <a:buNone/>
            </a:pPr>
            <a:endParaRPr/>
          </a:p>
        </p:txBody>
      </p:sp>
      <p:sp>
        <p:nvSpPr>
          <p:cNvPr id="305" name="Google Shape;305;p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dirty="0">
                <a:latin typeface="Calibri"/>
                <a:ea typeface="Calibri"/>
                <a:cs typeface="Calibri"/>
                <a:sym typeface="Calibri"/>
              </a:rPr>
              <a:t>The Sixties Scoop refers to the widespread removal of Indigenous children from their families and home communities. Although it is commonly known as the Sixties Scoop, widespread “adopting-out” of Indigenous children is still prevalent today.</a:t>
            </a:r>
            <a:endParaRPr sz="1800" dirty="0">
              <a:latin typeface="Calibri"/>
              <a:ea typeface="Calibri"/>
              <a:cs typeface="Calibri"/>
              <a:sym typeface="Calibri"/>
            </a:endParaRPr>
          </a:p>
          <a:p>
            <a:pPr marL="0" lvl="0" indent="0" algn="l" rtl="0">
              <a:lnSpc>
                <a:spcPct val="100000"/>
              </a:lnSpc>
              <a:spcBef>
                <a:spcPts val="0"/>
              </a:spcBef>
              <a:spcAft>
                <a:spcPts val="0"/>
              </a:spcAft>
              <a:buSzPts val="1400"/>
              <a:buNone/>
            </a:pPr>
            <a:endParaRPr sz="1800" dirty="0"/>
          </a:p>
          <a:p>
            <a:pPr marL="0" lvl="0" indent="0" algn="l" rtl="0">
              <a:lnSpc>
                <a:spcPct val="100000"/>
              </a:lnSpc>
              <a:spcBef>
                <a:spcPts val="0"/>
              </a:spcBef>
              <a:spcAft>
                <a:spcPts val="0"/>
              </a:spcAft>
              <a:buSzPts val="1400"/>
              <a:buNone/>
            </a:pPr>
            <a:r>
              <a:rPr lang="en-US" sz="1800" dirty="0"/>
              <a:t>“The rupture of identity, family and community perpetrated through the practices identified above has had lasting and intergenerational impacts, substantially interfering with or completely impeding the transmission of values, beliefs and practices, including parenting practices. The ways in which the resulting intergenerational trauma and damage to Indigenous identity have impacted the health and well-being of Indigenous peoples has been extensively documented (Allan, 2013; Brave Heart, 1998; Desmarais, 2013; Menzies, 2008; Smith, </a:t>
            </a:r>
            <a:r>
              <a:rPr lang="en-US" sz="1800" dirty="0" err="1"/>
              <a:t>Varcoe</a:t>
            </a:r>
            <a:r>
              <a:rPr lang="en-US" sz="1800" dirty="0"/>
              <a:t> &amp; Edwards, 2005; Wesley-Esquimaux &amp; </a:t>
            </a:r>
            <a:r>
              <a:rPr lang="en-US" sz="1800" dirty="0" err="1"/>
              <a:t>Smolewski</a:t>
            </a:r>
            <a:r>
              <a:rPr lang="en-US" sz="1800" dirty="0"/>
              <a:t>, 2004). For example, the abovementioned study of self-identified First Nations adults in Hamilton, Ontario found a population prevalence of post-traumatic stress disorder of 34 percent using the primary care PTSD screen (Smylie et al., 2011).” - </a:t>
            </a:r>
            <a:r>
              <a:rPr lang="en-US" sz="1900" u="sng" dirty="0">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First Peoples, second class treatment: The role of racism in the health and well-being of Indigenous peoples in Canada</a:t>
            </a:r>
            <a:r>
              <a:rPr lang="en-US" sz="1900" dirty="0">
                <a:solidFill>
                  <a:srgbClr val="003A5D"/>
                </a:solidFill>
                <a:latin typeface="Open Sans"/>
                <a:ea typeface="Open Sans"/>
                <a:cs typeface="Open Sans"/>
                <a:sym typeface="Open Sans"/>
              </a:rPr>
              <a:t> (2015)</a:t>
            </a:r>
            <a:endParaRPr sz="2300" dirty="0">
              <a:solidFill>
                <a:srgbClr val="003A5D"/>
              </a:solidFill>
              <a:latin typeface="Open Sans"/>
              <a:ea typeface="Open Sans"/>
              <a:cs typeface="Open Sans"/>
              <a:sym typeface="Open Sans"/>
            </a:endParaRPr>
          </a:p>
          <a:p>
            <a:pPr marL="0" lvl="0" indent="0" algn="l" rtl="0">
              <a:lnSpc>
                <a:spcPct val="100000"/>
              </a:lnSpc>
              <a:spcBef>
                <a:spcPts val="0"/>
              </a:spcBef>
              <a:spcAft>
                <a:spcPts val="0"/>
              </a:spcAft>
              <a:buSzPts val="1400"/>
              <a:buNone/>
            </a:pPr>
            <a:endParaRPr sz="1800" dirty="0"/>
          </a:p>
        </p:txBody>
      </p:sp>
      <p:sp>
        <p:nvSpPr>
          <p:cNvPr id="313" name="Google Shape;313;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Noto Sans Symbols"/>
              <a:buNone/>
            </a:pPr>
            <a:r>
              <a:rPr lang="en-US" sz="1800">
                <a:solidFill>
                  <a:srgbClr val="000000"/>
                </a:solidFill>
                <a:highlight>
                  <a:srgbClr val="FFFF00"/>
                </a:highlight>
                <a:latin typeface="Open Sans"/>
                <a:ea typeface="Open Sans"/>
                <a:cs typeface="Open Sans"/>
                <a:sym typeface="Open Sans"/>
              </a:rPr>
              <a:t>20,000</a:t>
            </a:r>
            <a:endParaRPr sz="1800">
              <a:solidFill>
                <a:srgbClr val="000000"/>
              </a:solidFill>
              <a:latin typeface="Open Sans"/>
              <a:ea typeface="Open Sans"/>
              <a:cs typeface="Open Sans"/>
              <a:sym typeface="Open Sans"/>
            </a:endParaRPr>
          </a:p>
        </p:txBody>
      </p:sp>
      <p:sp>
        <p:nvSpPr>
          <p:cNvPr id="320" name="Google Shape;320;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Missing and Murdered Indigenous Women and Girls</a:t>
            </a:r>
            <a:endParaRPr/>
          </a:p>
          <a:p>
            <a:pPr marL="457200" marR="0" lvl="0" indent="-228600" algn="l" rtl="0">
              <a:lnSpc>
                <a:spcPct val="100000"/>
              </a:lnSpc>
              <a:spcBef>
                <a:spcPts val="0"/>
              </a:spcBef>
              <a:spcAft>
                <a:spcPts val="0"/>
              </a:spcAft>
              <a:buSzPts val="1400"/>
              <a:buNone/>
            </a:pPr>
            <a:endParaRPr/>
          </a:p>
        </p:txBody>
      </p:sp>
      <p:sp>
        <p:nvSpPr>
          <p:cNvPr id="327" name="Google Shape;327;p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800" dirty="0">
                <a:latin typeface="Cambria"/>
                <a:ea typeface="Cambria"/>
                <a:cs typeface="Cambria"/>
                <a:sym typeface="Cambria"/>
              </a:rPr>
              <a:t>Between 2001 – 2015 rate of homicide 6x higher for Indigenous women</a:t>
            </a:r>
            <a:endParaRPr sz="1800" dirty="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800" dirty="0">
                <a:latin typeface="Cambria"/>
                <a:ea typeface="Cambria"/>
                <a:cs typeface="Cambria"/>
                <a:sym typeface="Cambria"/>
              </a:rPr>
              <a:t>The true number of murdered Indigenous women is unknown as there are many missing women as yet unaccounted for</a:t>
            </a:r>
            <a:endParaRPr sz="1800" dirty="0">
              <a:latin typeface="Cambria"/>
              <a:ea typeface="Cambria"/>
              <a:cs typeface="Cambria"/>
              <a:sym typeface="Cambria"/>
            </a:endParaRPr>
          </a:p>
          <a:p>
            <a:pPr marL="0" marR="0" lvl="0" indent="0" algn="l" rtl="0">
              <a:lnSpc>
                <a:spcPct val="100000"/>
              </a:lnSpc>
              <a:spcBef>
                <a:spcPts val="0"/>
              </a:spcBef>
              <a:spcAft>
                <a:spcPts val="0"/>
              </a:spcAft>
              <a:buSzPts val="1400"/>
              <a:buNone/>
            </a:pPr>
            <a:endParaRPr sz="1800" dirty="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800" dirty="0">
                <a:latin typeface="Cambria"/>
                <a:ea typeface="Cambria"/>
                <a:cs typeface="Cambria"/>
                <a:sym typeface="Cambria"/>
              </a:rPr>
              <a:t>The true concern is that or many years there was lack of critical mass to demand an investigation into the whereabouts of these many missing women. Some of whom were eventually found to have been murdered by serial killer Robert Pickton</a:t>
            </a:r>
            <a:endParaRPr dirty="0"/>
          </a:p>
          <a:p>
            <a:pPr marL="0" marR="0" lvl="0" indent="0" algn="l" rtl="0">
              <a:lnSpc>
                <a:spcPct val="100000"/>
              </a:lnSpc>
              <a:spcBef>
                <a:spcPts val="0"/>
              </a:spcBef>
              <a:spcAft>
                <a:spcPts val="0"/>
              </a:spcAft>
              <a:buSzPts val="1400"/>
              <a:buNone/>
            </a:pPr>
            <a:endParaRPr sz="1800" dirty="0">
              <a:latin typeface="Cambria"/>
              <a:ea typeface="Cambria"/>
              <a:cs typeface="Cambria"/>
              <a:sym typeface="Cambria"/>
            </a:endParaRPr>
          </a:p>
          <a:p>
            <a:pPr marL="0" marR="0" lvl="0" indent="0" algn="l" rtl="0">
              <a:lnSpc>
                <a:spcPct val="100000"/>
              </a:lnSpc>
              <a:spcBef>
                <a:spcPts val="0"/>
              </a:spcBef>
              <a:spcAft>
                <a:spcPts val="0"/>
              </a:spcAft>
              <a:buClr>
                <a:schemeClr val="dk1"/>
              </a:buClr>
              <a:buSzPts val="1800"/>
              <a:buFont typeface="Cambria"/>
              <a:buNone/>
            </a:pPr>
            <a:r>
              <a:rPr lang="en-US" sz="1800" b="1" dirty="0">
                <a:latin typeface="Cambria"/>
                <a:ea typeface="Cambria"/>
                <a:cs typeface="Cambria"/>
                <a:sym typeface="Cambria"/>
              </a:rPr>
              <a:t>OPTIONAL: </a:t>
            </a:r>
            <a:r>
              <a:rPr lang="en-US" sz="1800" dirty="0">
                <a:latin typeface="Cambria"/>
                <a:ea typeface="Cambria"/>
                <a:cs typeface="Cambria"/>
                <a:sym typeface="Cambria"/>
              </a:rPr>
              <a:t>Unity video is a </a:t>
            </a:r>
            <a:r>
              <a:rPr lang="en-US" sz="2800" dirty="0">
                <a:latin typeface="Cambria"/>
                <a:ea typeface="Cambria"/>
                <a:cs typeface="Cambria"/>
                <a:sym typeface="Cambria"/>
              </a:rPr>
              <a:t>three-minute video featuring </a:t>
            </a:r>
            <a:r>
              <a:rPr lang="en-US" sz="1800" b="0" i="0" dirty="0">
                <a:solidFill>
                  <a:srgbClr val="050505"/>
                </a:solidFill>
                <a:latin typeface="Quattrocento Sans"/>
                <a:ea typeface="Quattrocento Sans"/>
                <a:cs typeface="Quattrocento Sans"/>
                <a:sym typeface="Quattrocento Sans"/>
              </a:rPr>
              <a:t>the families and survivors of Missing and Murdered Indigenous Women, Girls, Two-Spirited and Trans People. </a:t>
            </a:r>
            <a:endParaRPr sz="1800" dirty="0"/>
          </a:p>
          <a:p>
            <a:pPr marL="0" marR="0" lvl="0" indent="0" algn="l" rtl="0">
              <a:lnSpc>
                <a:spcPct val="100000"/>
              </a:lnSpc>
              <a:spcBef>
                <a:spcPts val="0"/>
              </a:spcBef>
              <a:spcAft>
                <a:spcPts val="0"/>
              </a:spcAft>
              <a:buSzPts val="1400"/>
              <a:buNone/>
            </a:pPr>
            <a:endParaRPr sz="1800" dirty="0">
              <a:latin typeface="Cambria"/>
              <a:ea typeface="Cambria"/>
              <a:cs typeface="Cambria"/>
              <a:sym typeface="Cambria"/>
            </a:endParaRPr>
          </a:p>
          <a:p>
            <a:pPr marL="0" marR="0" lvl="0" indent="0" algn="l" rtl="0">
              <a:lnSpc>
                <a:spcPct val="107000"/>
              </a:lnSpc>
              <a:spcBef>
                <a:spcPts val="0"/>
              </a:spcBef>
              <a:spcAft>
                <a:spcPts val="0"/>
              </a:spcAft>
              <a:buSzPts val="1400"/>
              <a:buNone/>
            </a:pPr>
            <a:endParaRPr dirty="0"/>
          </a:p>
        </p:txBody>
      </p:sp>
      <p:sp>
        <p:nvSpPr>
          <p:cNvPr id="334" name="Google Shape;334;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3C4043"/>
                </a:solidFill>
                <a:effectLst/>
                <a:latin typeface="Roboto" panose="02000000000000000000" pitchFamily="2" charset="0"/>
              </a:rPr>
              <a:t>This should be replaced with your (the presenters’) disclosures.</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98232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b="1" dirty="0"/>
              <a:t>Facilitate a five-minute discussion based on these questions.</a:t>
            </a:r>
            <a:endParaRPr b="1" dirty="0"/>
          </a:p>
          <a:p>
            <a:pPr marL="0" marR="0" lvl="0" indent="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SzPts val="1400"/>
              <a:buNone/>
            </a:pPr>
            <a:r>
              <a:rPr lang="en-US" dirty="0"/>
              <a:t>You might refer to the following quotes from the Indigenous Health Primer to underscore some points:</a:t>
            </a:r>
            <a:endParaRPr dirty="0"/>
          </a:p>
          <a:p>
            <a:pPr marL="0" marR="0" lvl="0" indent="0" algn="l" rtl="0">
              <a:lnSpc>
                <a:spcPct val="100000"/>
              </a:lnSpc>
              <a:spcBef>
                <a:spcPts val="0"/>
              </a:spcBef>
              <a:spcAft>
                <a:spcPts val="0"/>
              </a:spcAft>
              <a:buSzPts val="1400"/>
              <a:buNone/>
            </a:pPr>
            <a:endParaRPr dirty="0"/>
          </a:p>
          <a:p>
            <a:pPr marL="0" marR="0" lvl="0" indent="0" algn="l" rtl="0">
              <a:lnSpc>
                <a:spcPct val="107000"/>
              </a:lnSpc>
              <a:spcBef>
                <a:spcPts val="0"/>
              </a:spcBef>
              <a:spcAft>
                <a:spcPts val="0"/>
              </a:spcAft>
              <a:buSzPts val="1400"/>
              <a:buNone/>
            </a:pPr>
            <a:r>
              <a:rPr lang="en-US" sz="1800" dirty="0">
                <a:latin typeface="Calibri"/>
                <a:ea typeface="Calibri"/>
                <a:cs typeface="Calibri"/>
                <a:sym typeface="Calibri"/>
              </a:rPr>
              <a:t>“Protracted or severe stressors related to residential school experiences may contribute to heart disease, high blood pressure, stroke, diabetes, and exacerbation of immunologically related illnesses and neurodegenerative disorders. In addition, they may precipitate mental disorders such as depression, post-traumatic stress disorder and substance use disorders (</a:t>
            </a:r>
            <a:r>
              <a:rPr lang="en-US" sz="1800" dirty="0" err="1">
                <a:latin typeface="Calibri"/>
                <a:ea typeface="Calibri"/>
                <a:cs typeface="Calibri"/>
                <a:sym typeface="Calibri"/>
              </a:rPr>
              <a:t>Tomascik</a:t>
            </a:r>
            <a:r>
              <a:rPr lang="en-US" sz="1800" dirty="0">
                <a:latin typeface="Calibri"/>
                <a:ea typeface="Calibri"/>
                <a:cs typeface="Calibri"/>
                <a:sym typeface="Calibri"/>
              </a:rPr>
              <a:t>, Dignan &amp; </a:t>
            </a:r>
            <a:r>
              <a:rPr lang="en-US" sz="1800" dirty="0" err="1">
                <a:latin typeface="Calibri"/>
                <a:ea typeface="Calibri"/>
                <a:cs typeface="Calibri"/>
                <a:sym typeface="Calibri"/>
              </a:rPr>
              <a:t>Lavallée</a:t>
            </a:r>
            <a:r>
              <a:rPr lang="en-US" sz="1800" dirty="0">
                <a:latin typeface="Calibri"/>
                <a:ea typeface="Calibri"/>
                <a:cs typeface="Calibri"/>
                <a:sym typeface="Calibri"/>
              </a:rPr>
              <a:t>, 2018).”</a:t>
            </a:r>
            <a:endParaRPr dirty="0"/>
          </a:p>
          <a:p>
            <a:pPr marL="0" marR="0" lvl="0" indent="0" algn="l" rtl="0">
              <a:lnSpc>
                <a:spcPct val="107000"/>
              </a:lnSpc>
              <a:spcBef>
                <a:spcPts val="800"/>
              </a:spcBef>
              <a:spcAft>
                <a:spcPts val="0"/>
              </a:spcAft>
              <a:buSzPts val="1400"/>
              <a:buNone/>
            </a:pPr>
            <a:r>
              <a:rPr lang="en-US" sz="1800" dirty="0">
                <a:latin typeface="Calibri"/>
                <a:ea typeface="Calibri"/>
                <a:cs typeface="Calibri"/>
                <a:sym typeface="Calibri"/>
              </a:rPr>
              <a:t> </a:t>
            </a:r>
            <a:endParaRPr dirty="0"/>
          </a:p>
          <a:p>
            <a:pPr marL="0" marR="0" lvl="0" indent="0" algn="l" rtl="0">
              <a:lnSpc>
                <a:spcPct val="107000"/>
              </a:lnSpc>
              <a:spcBef>
                <a:spcPts val="800"/>
              </a:spcBef>
              <a:spcAft>
                <a:spcPts val="0"/>
              </a:spcAft>
              <a:buSzPts val="1400"/>
              <a:buNone/>
            </a:pPr>
            <a:r>
              <a:rPr lang="en-US" sz="1800" dirty="0">
                <a:latin typeface="Calibri"/>
                <a:ea typeface="Calibri"/>
                <a:cs typeface="Calibri"/>
                <a:sym typeface="Calibri"/>
              </a:rPr>
              <a:t>“The Health Council of Canada (2012) found that Indigenous participants did not </a:t>
            </a:r>
            <a:r>
              <a:rPr lang="en-US" sz="1800" dirty="0" err="1">
                <a:latin typeface="Calibri"/>
                <a:ea typeface="Calibri"/>
                <a:cs typeface="Calibri"/>
                <a:sym typeface="Calibri"/>
              </a:rPr>
              <a:t>favour</a:t>
            </a:r>
            <a:r>
              <a:rPr lang="en-US" sz="1800" dirty="0">
                <a:latin typeface="Calibri"/>
                <a:ea typeface="Calibri"/>
                <a:cs typeface="Calibri"/>
                <a:sym typeface="Calibri"/>
              </a:rPr>
              <a:t> using, and many are not seeking, mainstream health services due to experiences of stereotyping, discrimination, racism and being minimized, judged or ignored. Health care institutions that do not provide culturally safe care alienate Indigenous people from obtaining health services, thereby contributing to poorer health outcomes (Di </a:t>
            </a:r>
            <a:r>
              <a:rPr lang="en-US" sz="1800" dirty="0" err="1">
                <a:latin typeface="Calibri"/>
                <a:ea typeface="Calibri"/>
                <a:cs typeface="Calibri"/>
                <a:sym typeface="Calibri"/>
              </a:rPr>
              <a:t>Lallo</a:t>
            </a:r>
            <a:r>
              <a:rPr lang="en-US" sz="1800" dirty="0">
                <a:latin typeface="Calibri"/>
                <a:ea typeface="Calibri"/>
                <a:cs typeface="Calibri"/>
                <a:sym typeface="Calibri"/>
              </a:rPr>
              <a:t>, 2014).”</a:t>
            </a:r>
            <a:endParaRPr dirty="0"/>
          </a:p>
          <a:p>
            <a:pPr marL="0" marR="0" lvl="0" indent="0" algn="l" rtl="0">
              <a:lnSpc>
                <a:spcPct val="100000"/>
              </a:lnSpc>
              <a:spcBef>
                <a:spcPts val="800"/>
              </a:spcBef>
              <a:spcAft>
                <a:spcPts val="0"/>
              </a:spcAft>
              <a:buSzPts val="1400"/>
              <a:buNone/>
            </a:pPr>
            <a:endParaRPr dirty="0"/>
          </a:p>
        </p:txBody>
      </p:sp>
      <p:sp>
        <p:nvSpPr>
          <p:cNvPr id="347" name="Google Shape;347;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Indigenous children were institutionalized and forced medical experiment </a:t>
            </a:r>
            <a:r>
              <a:rPr lang="en-US"/>
              <a:t>and starvation</a:t>
            </a:r>
            <a:endParaRPr/>
          </a:p>
        </p:txBody>
      </p:sp>
      <p:sp>
        <p:nvSpPr>
          <p:cNvPr id="360" name="Google Shape;36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800" dirty="0">
                <a:latin typeface="Cambria"/>
                <a:ea typeface="Cambria"/>
                <a:cs typeface="Cambria"/>
                <a:sym typeface="Cambria"/>
              </a:rPr>
              <a:t>Create a poll, or simply ask for verbal answers or a show of hands.</a:t>
            </a:r>
            <a:endParaRPr lang="en-US" sz="1800" dirty="0"/>
          </a:p>
          <a:p>
            <a:pPr marL="0" marR="0" lvl="0" indent="0" algn="l" rtl="0">
              <a:lnSpc>
                <a:spcPct val="100000"/>
              </a:lnSpc>
              <a:spcBef>
                <a:spcPts val="0"/>
              </a:spcBef>
              <a:spcAft>
                <a:spcPts val="0"/>
              </a:spcAft>
              <a:buSzPts val="1400"/>
              <a:buNone/>
            </a:pPr>
            <a:endParaRPr lang="en-US" sz="1800" dirty="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800" b="1" dirty="0">
                <a:latin typeface="Cambria"/>
                <a:ea typeface="Cambria"/>
                <a:cs typeface="Cambria"/>
                <a:sym typeface="Cambria"/>
              </a:rPr>
              <a:t>Note: </a:t>
            </a:r>
            <a:r>
              <a:rPr lang="en-US" sz="1800" dirty="0">
                <a:latin typeface="Cambria"/>
                <a:ea typeface="Cambria"/>
                <a:cs typeface="Cambria"/>
                <a:sym typeface="Cambria"/>
              </a:rPr>
              <a:t>If done online, most video conference software have a poll option. If in person, tools like Poll Everywhere can help (https://www.polleverywhere.com/).</a:t>
            </a:r>
            <a:endParaRPr lang="en-US" sz="1800" dirty="0"/>
          </a:p>
          <a:p>
            <a:pPr marL="0" marR="0" lvl="0" indent="0" algn="l" rtl="0">
              <a:lnSpc>
                <a:spcPct val="100000"/>
              </a:lnSpc>
              <a:spcBef>
                <a:spcPts val="0"/>
              </a:spcBef>
              <a:spcAft>
                <a:spcPts val="0"/>
              </a:spcAft>
              <a:buSzPts val="1400"/>
              <a:buNone/>
            </a:pPr>
            <a:endParaRPr lang="en-US" sz="1800" dirty="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800" dirty="0">
                <a:latin typeface="Cambria"/>
                <a:ea typeface="Cambria"/>
                <a:cs typeface="Cambria"/>
                <a:sym typeface="Cambria"/>
              </a:rPr>
              <a:t>In the 1940s there was a government-sponsored series of nutritional experiments carried out on Indigenous people, largely children wherein some children were intentionally deprived of essential nutrition to compare to others who were not deprived.</a:t>
            </a:r>
            <a:endParaRPr sz="1800" dirty="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800" dirty="0">
                <a:latin typeface="Cambria"/>
                <a:ea typeface="Cambria"/>
                <a:cs typeface="Cambria"/>
                <a:sym typeface="Cambria"/>
              </a:rPr>
              <a:t> </a:t>
            </a:r>
            <a:endParaRPr sz="1800" dirty="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800" dirty="0">
                <a:solidFill>
                  <a:srgbClr val="191919"/>
                </a:solidFill>
                <a:latin typeface="Georgia"/>
                <a:ea typeface="Georgia"/>
                <a:cs typeface="Georgia"/>
                <a:sym typeface="Georgia"/>
              </a:rPr>
              <a:t>It began with a 1942 visit by government researchers to a number of remote reserve communities in northern Manitoba, including places such as The Pas and Norway House.</a:t>
            </a:r>
            <a:r>
              <a:rPr lang="en-US" sz="1800" dirty="0">
                <a:latin typeface="Cambria"/>
                <a:ea typeface="Cambria"/>
                <a:cs typeface="Cambria"/>
                <a:sym typeface="Cambria"/>
              </a:rPr>
              <a:t> 125 people were selected to receive supplementation of essential vitamins while it was withheld from the rest to determine the effect.</a:t>
            </a:r>
            <a:endParaRPr sz="1800" dirty="0">
              <a:latin typeface="Cambria"/>
              <a:ea typeface="Cambria"/>
              <a:cs typeface="Cambria"/>
              <a:sym typeface="Cambria"/>
            </a:endParaRPr>
          </a:p>
          <a:p>
            <a:pPr marL="0" marR="0" lvl="0" indent="0" algn="l" rtl="0">
              <a:lnSpc>
                <a:spcPct val="100000"/>
              </a:lnSpc>
              <a:spcBef>
                <a:spcPts val="0"/>
              </a:spcBef>
              <a:spcAft>
                <a:spcPts val="0"/>
              </a:spcAft>
              <a:buSzPts val="1400"/>
              <a:buNone/>
            </a:pPr>
            <a:endParaRPr sz="1800" dirty="0">
              <a:solidFill>
                <a:srgbClr val="191919"/>
              </a:solidFill>
              <a:latin typeface="Georgia"/>
              <a:ea typeface="Georgia"/>
              <a:cs typeface="Georgia"/>
              <a:sym typeface="Georgia"/>
            </a:endParaRPr>
          </a:p>
          <a:p>
            <a:pPr marL="0" marR="0" lvl="0" indent="0" algn="l" rtl="0">
              <a:lnSpc>
                <a:spcPct val="100000"/>
              </a:lnSpc>
              <a:spcBef>
                <a:spcPts val="0"/>
              </a:spcBef>
              <a:spcAft>
                <a:spcPts val="0"/>
              </a:spcAft>
              <a:buSzPts val="1400"/>
              <a:buNone/>
            </a:pPr>
            <a:r>
              <a:rPr lang="en-US" sz="1800" dirty="0">
                <a:solidFill>
                  <a:srgbClr val="191919"/>
                </a:solidFill>
                <a:latin typeface="Georgia"/>
                <a:ea typeface="Georgia"/>
                <a:cs typeface="Georgia"/>
                <a:sym typeface="Georgia"/>
              </a:rPr>
              <a:t>One school deliberately held milk rations for two years to less than half the recommended amount to get a 'baseline' reading for when the allowance was increased. At another, children were divided into one group that received vitamin, iron and iodine supplements and one that didn't in order to see the impact this nutritional deprivation would have on the children.</a:t>
            </a:r>
            <a:endParaRPr dirty="0"/>
          </a:p>
          <a:p>
            <a:pPr marL="0" marR="0" lvl="0" indent="0" algn="l" rtl="0">
              <a:lnSpc>
                <a:spcPct val="100000"/>
              </a:lnSpc>
              <a:spcBef>
                <a:spcPts val="0"/>
              </a:spcBef>
              <a:spcAft>
                <a:spcPts val="0"/>
              </a:spcAft>
              <a:buSzPts val="1400"/>
              <a:buNone/>
            </a:pPr>
            <a:endParaRPr sz="1800" dirty="0">
              <a:solidFill>
                <a:srgbClr val="191919"/>
              </a:solidFill>
              <a:latin typeface="Georgia"/>
              <a:ea typeface="Georgia"/>
              <a:cs typeface="Georgia"/>
              <a:sym typeface="Georgia"/>
            </a:endParaRPr>
          </a:p>
          <a:p>
            <a:pPr marL="0" marR="0" lvl="0" indent="0" algn="l" rtl="0">
              <a:lnSpc>
                <a:spcPct val="100000"/>
              </a:lnSpc>
              <a:spcBef>
                <a:spcPts val="0"/>
              </a:spcBef>
              <a:spcAft>
                <a:spcPts val="0"/>
              </a:spcAft>
              <a:buSzPts val="1400"/>
              <a:buNone/>
            </a:pPr>
            <a:endParaRPr sz="1800" dirty="0">
              <a:latin typeface="Cambria"/>
              <a:ea typeface="Cambria"/>
              <a:cs typeface="Cambria"/>
              <a:sym typeface="Cambria"/>
            </a:endParaRPr>
          </a:p>
        </p:txBody>
      </p:sp>
      <p:sp>
        <p:nvSpPr>
          <p:cNvPr id="367" name="Google Shape;367;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595959"/>
              </a:buClr>
              <a:buSzPts val="1800"/>
              <a:buFont typeface="Helvetica Neue"/>
              <a:buNone/>
            </a:pPr>
            <a:r>
              <a:rPr lang="en-US" sz="1800" dirty="0">
                <a:solidFill>
                  <a:srgbClr val="595959"/>
                </a:solidFill>
                <a:latin typeface="Helvetica Neue"/>
                <a:ea typeface="Helvetica Neue"/>
                <a:cs typeface="Helvetica Neue"/>
                <a:sym typeface="Helvetica Neue"/>
              </a:rPr>
              <a:t>In the 1930s BC and Alberta had laws allowing the forced sterilization of women deemed to be “mentally defective” this law was used to facilitate the systematic sterilization of Indigenous women in these provinces as well as in the Northern territories often without their consent.</a:t>
            </a:r>
            <a:endParaRPr sz="1800" dirty="0">
              <a:latin typeface="Calibri"/>
              <a:ea typeface="Calibri"/>
              <a:cs typeface="Calibri"/>
              <a:sym typeface="Calibri"/>
            </a:endParaRPr>
          </a:p>
          <a:p>
            <a:pPr marL="0" marR="0" lvl="0" indent="0" algn="l" rtl="0">
              <a:lnSpc>
                <a:spcPct val="107000"/>
              </a:lnSpc>
              <a:spcBef>
                <a:spcPts val="800"/>
              </a:spcBef>
              <a:spcAft>
                <a:spcPts val="0"/>
              </a:spcAft>
              <a:buSzPts val="1400"/>
              <a:buNone/>
            </a:pPr>
            <a:endParaRPr sz="1800" dirty="0">
              <a:latin typeface="Calibri"/>
              <a:ea typeface="Calibri"/>
              <a:cs typeface="Calibri"/>
              <a:sym typeface="Calibri"/>
            </a:endParaRPr>
          </a:p>
          <a:p>
            <a:pPr marL="0" marR="0" lvl="0" indent="0" algn="l" rtl="0">
              <a:lnSpc>
                <a:spcPct val="107000"/>
              </a:lnSpc>
              <a:spcBef>
                <a:spcPts val="800"/>
              </a:spcBef>
              <a:spcAft>
                <a:spcPts val="0"/>
              </a:spcAft>
              <a:buSzPts val="1400"/>
              <a:buNone/>
            </a:pPr>
            <a:r>
              <a:rPr lang="en-US" sz="1800" dirty="0">
                <a:latin typeface="Calibri"/>
                <a:ea typeface="Calibri"/>
                <a:cs typeface="Calibri"/>
                <a:sym typeface="Calibri"/>
              </a:rPr>
              <a:t>About 1,150 Indigenous women were sterilized in these hospitals over a 10-year period up until the early 1970s - </a:t>
            </a:r>
            <a:r>
              <a:rPr lang="en-US" sz="1800" b="1" dirty="0">
                <a:latin typeface="Calibri"/>
                <a:ea typeface="Calibri"/>
                <a:cs typeface="Calibri"/>
                <a:sym typeface="Calibri"/>
              </a:rPr>
              <a:t>and it is still happening today! The report says </a:t>
            </a:r>
            <a:r>
              <a:rPr lang="en-US" sz="1800" dirty="0">
                <a:latin typeface="Calibri"/>
                <a:ea typeface="Calibri"/>
                <a:cs typeface="Calibri"/>
                <a:sym typeface="Calibri"/>
              </a:rPr>
              <a:t>the precise number of Indigenous women subjected to forced or coerced sterilization in Canada is unclear.</a:t>
            </a:r>
            <a:endParaRPr dirty="0"/>
          </a:p>
          <a:p>
            <a:pPr marL="0" marR="0" lvl="0" indent="0" algn="l" rtl="0">
              <a:lnSpc>
                <a:spcPct val="107000"/>
              </a:lnSpc>
              <a:spcBef>
                <a:spcPts val="800"/>
              </a:spcBef>
              <a:spcAft>
                <a:spcPts val="0"/>
              </a:spcAft>
              <a:buSzPts val="1400"/>
              <a:buNone/>
            </a:pPr>
            <a:endParaRPr sz="1800" dirty="0">
              <a:latin typeface="Calibri"/>
              <a:ea typeface="Calibri"/>
              <a:cs typeface="Calibri"/>
              <a:sym typeface="Calibri"/>
            </a:endParaRPr>
          </a:p>
          <a:p>
            <a:pPr marL="0" marR="0" lvl="0" indent="0" algn="l" rtl="0">
              <a:lnSpc>
                <a:spcPct val="107000"/>
              </a:lnSpc>
              <a:spcBef>
                <a:spcPts val="800"/>
              </a:spcBef>
              <a:spcAft>
                <a:spcPts val="0"/>
              </a:spcAft>
              <a:buSzPts val="1400"/>
              <a:buNone/>
            </a:pPr>
            <a:r>
              <a:rPr lang="en-US" dirty="0"/>
              <a:t>Create a poll, or simply ask for verbal answers or a show of hands.</a:t>
            </a:r>
            <a:endParaRPr dirty="0"/>
          </a:p>
          <a:p>
            <a:pPr marL="0" marR="0" lvl="0" indent="0" algn="l" rtl="0">
              <a:lnSpc>
                <a:spcPct val="107000"/>
              </a:lnSpc>
              <a:spcBef>
                <a:spcPts val="800"/>
              </a:spcBef>
              <a:spcAft>
                <a:spcPts val="0"/>
              </a:spcAft>
              <a:buSzPts val="1400"/>
              <a:buNone/>
            </a:pPr>
            <a:endParaRPr dirty="0"/>
          </a:p>
          <a:p>
            <a:pPr marL="0" marR="0" lvl="0" indent="0" algn="l" rtl="0">
              <a:lnSpc>
                <a:spcPct val="107000"/>
              </a:lnSpc>
              <a:spcBef>
                <a:spcPts val="800"/>
              </a:spcBef>
              <a:spcAft>
                <a:spcPts val="0"/>
              </a:spcAft>
              <a:buSzPts val="1400"/>
              <a:buNone/>
            </a:pPr>
            <a:r>
              <a:rPr lang="en-US" b="1" dirty="0"/>
              <a:t>Note: </a:t>
            </a:r>
            <a:r>
              <a:rPr lang="en-US" dirty="0"/>
              <a:t>If done online, most video conference software have a poll option. If in person, tools like Poll Everywhere can help (https://www.polleverywhere.com/).</a:t>
            </a:r>
            <a:endParaRPr dirty="0"/>
          </a:p>
          <a:p>
            <a:pPr marL="0" marR="0" lvl="0" indent="0" algn="l" rtl="0">
              <a:lnSpc>
                <a:spcPct val="107000"/>
              </a:lnSpc>
              <a:spcBef>
                <a:spcPts val="800"/>
              </a:spcBef>
              <a:spcAft>
                <a:spcPts val="0"/>
              </a:spcAft>
              <a:buSzPts val="1400"/>
              <a:buNone/>
            </a:pPr>
            <a:endParaRPr dirty="0"/>
          </a:p>
        </p:txBody>
      </p:sp>
      <p:sp>
        <p:nvSpPr>
          <p:cNvPr id="374" name="Google Shape;374;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b6794ac228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g1b6794ac228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100" b="1" dirty="0">
                <a:solidFill>
                  <a:srgbClr val="595959"/>
                </a:solidFill>
              </a:rPr>
              <a:t>Brian Sinclair</a:t>
            </a:r>
            <a:r>
              <a:rPr lang="en-US" sz="1100" dirty="0">
                <a:solidFill>
                  <a:srgbClr val="595959"/>
                </a:solidFill>
              </a:rPr>
              <a:t>: Sept 21 2008 45 y/o B.S. a visibly identifiable Indigenous man and double amputee arrived at Winnipeg’s Health Sciences Centre ED transferred by taxi van for a blocked catheter. Nursing staff had the impression that he was intoxicated. He was left to wait. During which time he began to vomit, other patients were concerned and voiced their concerns. But he still had to wait. He waited for 34 hours. At that point he drew the attention of medical staff. Unfortunately, at that point he had been dead for somewhere between 2 and 7 hours. He died of </a:t>
            </a:r>
            <a:r>
              <a:rPr lang="en-US" sz="1100" dirty="0" err="1">
                <a:solidFill>
                  <a:srgbClr val="595959"/>
                </a:solidFill>
              </a:rPr>
              <a:t>uro</a:t>
            </a:r>
            <a:r>
              <a:rPr lang="en-US" sz="1100" dirty="0">
                <a:solidFill>
                  <a:srgbClr val="595959"/>
                </a:solidFill>
              </a:rPr>
              <a:t>-sepsis while sitting feet away from the largest tertiary care E.D. in the province.</a:t>
            </a:r>
            <a:endParaRPr sz="500" dirty="0"/>
          </a:p>
          <a:p>
            <a:pPr marL="0" marR="0" lvl="0" indent="0" algn="l" rtl="0">
              <a:lnSpc>
                <a:spcPct val="100000"/>
              </a:lnSpc>
              <a:spcBef>
                <a:spcPts val="0"/>
              </a:spcBef>
              <a:spcAft>
                <a:spcPts val="0"/>
              </a:spcAft>
              <a:buSzPts val="1400"/>
              <a:buNone/>
            </a:pPr>
            <a:endParaRPr sz="1100" dirty="0">
              <a:solidFill>
                <a:srgbClr val="595959"/>
              </a:solidFill>
            </a:endParaRPr>
          </a:p>
          <a:p>
            <a:pPr marL="0" marR="0" lvl="0" indent="0" algn="l" rtl="0">
              <a:lnSpc>
                <a:spcPct val="100000"/>
              </a:lnSpc>
              <a:spcBef>
                <a:spcPts val="0"/>
              </a:spcBef>
              <a:spcAft>
                <a:spcPts val="0"/>
              </a:spcAft>
              <a:buSzPts val="1400"/>
              <a:buNone/>
            </a:pPr>
            <a:r>
              <a:rPr lang="en-US" sz="2100" b="1" i="0" dirty="0">
                <a:solidFill>
                  <a:srgbClr val="202122"/>
                </a:solidFill>
              </a:rPr>
              <a:t>Joyce </a:t>
            </a:r>
            <a:r>
              <a:rPr lang="en-US" sz="2100" b="1" i="0" dirty="0" err="1">
                <a:solidFill>
                  <a:srgbClr val="202122"/>
                </a:solidFill>
              </a:rPr>
              <a:t>Echaquan</a:t>
            </a:r>
            <a:r>
              <a:rPr lang="en-US" sz="2100" i="0" dirty="0">
                <a:solidFill>
                  <a:srgbClr val="202122"/>
                </a:solidFill>
              </a:rPr>
              <a:t> was a 37-year-old </a:t>
            </a:r>
            <a:r>
              <a:rPr lang="en-US" sz="2100" i="0" u="sng" strike="noStrike" dirty="0">
                <a:solidFill>
                  <a:srgbClr val="0645AD"/>
                </a:solidFill>
                <a:hlinkClick r:id="rId3">
                  <a:extLst>
                    <a:ext uri="{A12FA001-AC4F-418D-AE19-62706E023703}">
                      <ahyp:hlinkClr xmlns:ahyp="http://schemas.microsoft.com/office/drawing/2018/hyperlinkcolor" val="tx"/>
                    </a:ext>
                  </a:extLst>
                </a:hlinkClick>
              </a:rPr>
              <a:t>Atikamekw</a:t>
            </a:r>
            <a:r>
              <a:rPr lang="en-US" sz="2100" i="0" dirty="0">
                <a:solidFill>
                  <a:srgbClr val="202122"/>
                </a:solidFill>
              </a:rPr>
              <a:t> woman who died on September 28, 2020, in the Centre </a:t>
            </a:r>
            <a:r>
              <a:rPr lang="en-US" sz="2100" i="0" dirty="0" err="1">
                <a:solidFill>
                  <a:srgbClr val="202122"/>
                </a:solidFill>
              </a:rPr>
              <a:t>hospitalier</a:t>
            </a:r>
            <a:r>
              <a:rPr lang="en-US" sz="2100" i="0" dirty="0">
                <a:solidFill>
                  <a:srgbClr val="202122"/>
                </a:solidFill>
              </a:rPr>
              <a:t> de </a:t>
            </a:r>
            <a:r>
              <a:rPr lang="en-US" sz="2100" i="0" dirty="0" err="1">
                <a:solidFill>
                  <a:srgbClr val="202122"/>
                </a:solidFill>
              </a:rPr>
              <a:t>Lanaudière</a:t>
            </a:r>
            <a:r>
              <a:rPr lang="en-US" sz="2100" i="0" dirty="0">
                <a:solidFill>
                  <a:srgbClr val="202122"/>
                </a:solidFill>
              </a:rPr>
              <a:t> in </a:t>
            </a:r>
            <a:r>
              <a:rPr lang="en-US" sz="2100" i="0" u="sng" strike="noStrike" dirty="0">
                <a:solidFill>
                  <a:srgbClr val="0645AD"/>
                </a:solidFill>
                <a:hlinkClick r:id="rId4">
                  <a:extLst>
                    <a:ext uri="{A12FA001-AC4F-418D-AE19-62706E023703}">
                      <ahyp:hlinkClr xmlns:ahyp="http://schemas.microsoft.com/office/drawing/2018/hyperlinkcolor" val="tx"/>
                    </a:ext>
                  </a:extLst>
                </a:hlinkClick>
              </a:rPr>
              <a:t>Saint-Charles-</a:t>
            </a:r>
            <a:r>
              <a:rPr lang="en-US" sz="2100" i="0" u="sng" strike="noStrike" dirty="0" err="1">
                <a:solidFill>
                  <a:srgbClr val="0645AD"/>
                </a:solidFill>
                <a:hlinkClick r:id="rId4">
                  <a:extLst>
                    <a:ext uri="{A12FA001-AC4F-418D-AE19-62706E023703}">
                      <ahyp:hlinkClr xmlns:ahyp="http://schemas.microsoft.com/office/drawing/2018/hyperlinkcolor" val="tx"/>
                    </a:ext>
                  </a:extLst>
                </a:hlinkClick>
              </a:rPr>
              <a:t>Borromée</a:t>
            </a:r>
            <a:r>
              <a:rPr lang="en-US" sz="2100" i="0" dirty="0">
                <a:solidFill>
                  <a:srgbClr val="202122"/>
                </a:solidFill>
              </a:rPr>
              <a:t>, Quebec. Before her death, she recorded a </a:t>
            </a:r>
            <a:r>
              <a:rPr lang="en-US" sz="2100" i="0" u="sng" strike="noStrike" dirty="0">
                <a:solidFill>
                  <a:srgbClr val="0645AD"/>
                </a:solidFill>
                <a:hlinkClick r:id="rId5">
                  <a:extLst>
                    <a:ext uri="{A12FA001-AC4F-418D-AE19-62706E023703}">
                      <ahyp:hlinkClr xmlns:ahyp="http://schemas.microsoft.com/office/drawing/2018/hyperlinkcolor" val="tx"/>
                    </a:ext>
                  </a:extLst>
                </a:hlinkClick>
              </a:rPr>
              <a:t>Facebook Live</a:t>
            </a:r>
            <a:r>
              <a:rPr lang="en-US" sz="2100" i="0" dirty="0">
                <a:solidFill>
                  <a:srgbClr val="202122"/>
                </a:solidFill>
              </a:rPr>
              <a:t> video that showed her screaming in distress and healthcare workers abusing her.</a:t>
            </a:r>
            <a:endParaRPr sz="500" dirty="0"/>
          </a:p>
          <a:p>
            <a:pPr marL="0" marR="0" lvl="0" indent="0" algn="l" rtl="0">
              <a:lnSpc>
                <a:spcPct val="100000"/>
              </a:lnSpc>
              <a:spcBef>
                <a:spcPts val="0"/>
              </a:spcBef>
              <a:spcAft>
                <a:spcPts val="0"/>
              </a:spcAft>
              <a:buSzPts val="1400"/>
              <a:buNone/>
            </a:pPr>
            <a:endParaRPr sz="2100" i="0" dirty="0">
              <a:solidFill>
                <a:srgbClr val="202122"/>
              </a:solidFill>
            </a:endParaRPr>
          </a:p>
          <a:p>
            <a:pPr marL="0" marR="0" lvl="0" indent="0" algn="l" rtl="0">
              <a:lnSpc>
                <a:spcPct val="100000"/>
              </a:lnSpc>
              <a:spcBef>
                <a:spcPts val="0"/>
              </a:spcBef>
              <a:spcAft>
                <a:spcPts val="0"/>
              </a:spcAft>
              <a:buSzPts val="1400"/>
              <a:buNone/>
            </a:pPr>
            <a:r>
              <a:rPr lang="en-US" sz="2100" b="1" i="0" dirty="0">
                <a:solidFill>
                  <a:srgbClr val="191919"/>
                </a:solidFill>
              </a:rPr>
              <a:t>Heather </a:t>
            </a:r>
            <a:r>
              <a:rPr lang="en-US" sz="2100" b="1" i="0" dirty="0" err="1">
                <a:solidFill>
                  <a:srgbClr val="191919"/>
                </a:solidFill>
              </a:rPr>
              <a:t>Winterstein</a:t>
            </a:r>
            <a:r>
              <a:rPr lang="en-US" sz="2100" i="0" dirty="0">
                <a:solidFill>
                  <a:srgbClr val="191919"/>
                </a:solidFill>
              </a:rPr>
              <a:t>, who is Indigenous, died on Dec. 10, 2021 in the emergency room at St. </a:t>
            </a:r>
            <a:r>
              <a:rPr lang="en-US" sz="2100" i="0" dirty="0" err="1">
                <a:solidFill>
                  <a:srgbClr val="191919"/>
                </a:solidFill>
              </a:rPr>
              <a:t>Catharines</a:t>
            </a:r>
            <a:r>
              <a:rPr lang="en-US" sz="2100" i="0" dirty="0">
                <a:solidFill>
                  <a:srgbClr val="191919"/>
                </a:solidFill>
              </a:rPr>
              <a:t> General Hospital. She had come to the ER for the second time in two days complaining of severe back pain. A day earlier, she had been sent home with Tylenol after attending the ER with a similar complaint. </a:t>
            </a:r>
            <a:r>
              <a:rPr lang="en-US" sz="2100" i="0" dirty="0">
                <a:solidFill>
                  <a:srgbClr val="222222"/>
                </a:solidFill>
              </a:rPr>
              <a:t>Her family say they were told by the local public health unit that she had died from a Strep A blood infection. </a:t>
            </a:r>
            <a:endParaRPr sz="2100" i="0" dirty="0">
              <a:solidFill>
                <a:srgbClr val="222222"/>
              </a:solidFill>
            </a:endParaRPr>
          </a:p>
          <a:p>
            <a:pPr marL="0" marR="0" lvl="0" indent="0" algn="l" rtl="0">
              <a:lnSpc>
                <a:spcPct val="100000"/>
              </a:lnSpc>
              <a:spcBef>
                <a:spcPts val="0"/>
              </a:spcBef>
              <a:spcAft>
                <a:spcPts val="0"/>
              </a:spcAft>
              <a:buSzPts val="1400"/>
              <a:buNone/>
            </a:pPr>
            <a:endParaRPr sz="2100" dirty="0">
              <a:solidFill>
                <a:srgbClr val="222222"/>
              </a:solidFill>
            </a:endParaRPr>
          </a:p>
          <a:p>
            <a:pPr marL="0" marR="0" lvl="0" indent="0" algn="l" rtl="0">
              <a:lnSpc>
                <a:spcPct val="100000"/>
              </a:lnSpc>
              <a:spcBef>
                <a:spcPts val="0"/>
              </a:spcBef>
              <a:spcAft>
                <a:spcPts val="0"/>
              </a:spcAft>
              <a:buSzPts val="1400"/>
              <a:buNone/>
            </a:pPr>
            <a:r>
              <a:rPr lang="en-US" sz="2100" b="1" dirty="0">
                <a:solidFill>
                  <a:srgbClr val="222222"/>
                </a:solidFill>
                <a:highlight>
                  <a:srgbClr val="00FFFF"/>
                </a:highlight>
              </a:rPr>
              <a:t>Craig </a:t>
            </a:r>
            <a:r>
              <a:rPr lang="en-US" sz="2100" b="1" dirty="0" err="1">
                <a:solidFill>
                  <a:srgbClr val="222222"/>
                </a:solidFill>
                <a:highlight>
                  <a:srgbClr val="00FFFF"/>
                </a:highlight>
              </a:rPr>
              <a:t>Neekan</a:t>
            </a:r>
            <a:r>
              <a:rPr lang="en-US" sz="2100" b="1" dirty="0">
                <a:solidFill>
                  <a:srgbClr val="222222"/>
                </a:solidFill>
                <a:highlight>
                  <a:srgbClr val="00FFFF"/>
                </a:highlight>
              </a:rPr>
              <a:t> </a:t>
            </a:r>
            <a:r>
              <a:rPr lang="en-US" sz="2100" dirty="0">
                <a:solidFill>
                  <a:srgbClr val="222222"/>
                </a:solidFill>
                <a:highlight>
                  <a:srgbClr val="00FFFF"/>
                </a:highlight>
              </a:rPr>
              <a:t>was a 21 year old male who presented to Thunder Bay Regional Health Sciences emergency department via paramedics in 2019. He was </a:t>
            </a:r>
            <a:r>
              <a:rPr lang="en-US" sz="2100" dirty="0" err="1">
                <a:solidFill>
                  <a:srgbClr val="222222"/>
                </a:solidFill>
                <a:highlight>
                  <a:srgbClr val="00FFFF"/>
                </a:highlight>
              </a:rPr>
              <a:t>forceably</a:t>
            </a:r>
            <a:r>
              <a:rPr lang="en-US" sz="2100" dirty="0">
                <a:solidFill>
                  <a:srgbClr val="222222"/>
                </a:solidFill>
                <a:highlight>
                  <a:srgbClr val="00FFFF"/>
                </a:highlight>
              </a:rPr>
              <a:t> escorted out of the hospital after just 10 minutes. Craig had a history of suicidal ideation and he was found two hours after being turned away from seeking medical care having died by suicide. </a:t>
            </a:r>
            <a:endParaRPr sz="2100" dirty="0">
              <a:solidFill>
                <a:srgbClr val="222222"/>
              </a:solidFill>
              <a:highlight>
                <a:srgbClr val="00FFFF"/>
              </a:highlight>
            </a:endParaRPr>
          </a:p>
          <a:p>
            <a:pPr marL="0" marR="0" lvl="0" indent="0" algn="l" rtl="0">
              <a:lnSpc>
                <a:spcPct val="100000"/>
              </a:lnSpc>
              <a:spcBef>
                <a:spcPts val="0"/>
              </a:spcBef>
              <a:spcAft>
                <a:spcPts val="0"/>
              </a:spcAft>
              <a:buSzPts val="1400"/>
              <a:buNone/>
            </a:pPr>
            <a:endParaRPr sz="2100" dirty="0">
              <a:solidFill>
                <a:srgbClr val="222222"/>
              </a:solidFill>
              <a:highlight>
                <a:srgbClr val="00FFFF"/>
              </a:highlight>
            </a:endParaRPr>
          </a:p>
          <a:p>
            <a:pPr marL="0" marR="0" lvl="0" indent="0" algn="l" rtl="0">
              <a:lnSpc>
                <a:spcPct val="100000"/>
              </a:lnSpc>
              <a:spcBef>
                <a:spcPts val="0"/>
              </a:spcBef>
              <a:spcAft>
                <a:spcPts val="0"/>
              </a:spcAft>
              <a:buSzPts val="1400"/>
              <a:buNone/>
            </a:pPr>
            <a:r>
              <a:rPr lang="en-US" sz="2100" dirty="0">
                <a:solidFill>
                  <a:srgbClr val="222222"/>
                </a:solidFill>
                <a:highlight>
                  <a:srgbClr val="00FFFF"/>
                </a:highlight>
              </a:rPr>
              <a:t>These and many other stories are not historical cases. They are current and continue to happen. </a:t>
            </a:r>
            <a:endParaRPr sz="2100" dirty="0">
              <a:solidFill>
                <a:srgbClr val="222222"/>
              </a:solidFill>
              <a:highlight>
                <a:srgbClr val="00FFFF"/>
              </a:highlight>
            </a:endParaRPr>
          </a:p>
        </p:txBody>
      </p:sp>
      <p:sp>
        <p:nvSpPr>
          <p:cNvPr id="387" name="Google Shape;387;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dirty="0">
                <a:highlight>
                  <a:srgbClr val="00FFFF"/>
                </a:highlight>
              </a:rPr>
              <a:t>Engage participants in discussion of whether or not they see these situations as being possibilities where they work now. </a:t>
            </a:r>
            <a:endParaRPr dirty="0">
              <a:highlight>
                <a:srgbClr val="00FFFF"/>
              </a:highlight>
            </a:endParaRPr>
          </a:p>
          <a:p>
            <a:pPr marL="457200" marR="0" lvl="0" indent="-317500" algn="l" rtl="0">
              <a:lnSpc>
                <a:spcPct val="100000"/>
              </a:lnSpc>
              <a:spcBef>
                <a:spcPts val="0"/>
              </a:spcBef>
              <a:spcAft>
                <a:spcPts val="0"/>
              </a:spcAft>
              <a:buSzPts val="1400"/>
              <a:buChar char="-"/>
            </a:pPr>
            <a:r>
              <a:rPr lang="en-US" dirty="0">
                <a:highlight>
                  <a:srgbClr val="00FFFF"/>
                </a:highlight>
              </a:rPr>
              <a:t>What factors in your workplace promote these situations/facilitate these situations happening? </a:t>
            </a:r>
            <a:endParaRPr dirty="0">
              <a:highlight>
                <a:srgbClr val="00FFFF"/>
              </a:highlight>
            </a:endParaRPr>
          </a:p>
          <a:p>
            <a:pPr marL="457200" marR="0" lvl="0" indent="-317500" algn="l" rtl="0">
              <a:lnSpc>
                <a:spcPct val="100000"/>
              </a:lnSpc>
              <a:spcBef>
                <a:spcPts val="0"/>
              </a:spcBef>
              <a:spcAft>
                <a:spcPts val="0"/>
              </a:spcAft>
              <a:buSzPts val="1400"/>
              <a:buChar char="-"/>
            </a:pPr>
            <a:r>
              <a:rPr lang="en-US" dirty="0">
                <a:highlight>
                  <a:srgbClr val="00FFFF"/>
                </a:highlight>
              </a:rPr>
              <a:t>What factors are needed to prevent these where you work? Which of these are in place? Which need to be implemented? How do you go about implementing these? What is your role as a learner? What is your role as you move into staff positions?  </a:t>
            </a:r>
            <a:endParaRPr dirty="0">
              <a:highlight>
                <a:srgbClr val="00FFFF"/>
              </a:highlight>
            </a:endParaRPr>
          </a:p>
        </p:txBody>
      </p:sp>
      <p:sp>
        <p:nvSpPr>
          <p:cNvPr id="394" name="Google Shape;394;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Lower incidence of actual alcohol use – but higher incidence of binge drinking behaviours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highlight>
                  <a:srgbClr val="00FFFF"/>
                </a:highlight>
              </a:rPr>
              <a:t>Given what has been discussed earlier, it is important to understand the historical factors that have created an environment where these inequities exist. But we also must look at the systems that allow them to continue.</a:t>
            </a:r>
            <a:endParaRPr>
              <a:highlight>
                <a:srgbClr val="00FFFF"/>
              </a:highlight>
            </a:endParaRPr>
          </a:p>
        </p:txBody>
      </p:sp>
      <p:sp>
        <p:nvSpPr>
          <p:cNvPr id="401" name="Google Shape;401;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dirty="0">
                <a:solidFill>
                  <a:srgbClr val="3C4043"/>
                </a:solidFill>
                <a:highlight>
                  <a:srgbClr val="FFFFFF"/>
                </a:highlight>
                <a:latin typeface="Roboto"/>
                <a:ea typeface="Roboto"/>
                <a:cs typeface="Roboto"/>
                <a:sym typeface="Roboto"/>
              </a:rPr>
              <a:t>If you have residents in the workshop, you may direct them to this link to learn how to sign up as a Resident Affiliate for free. Resident Affiliates can </a:t>
            </a:r>
            <a:r>
              <a:rPr lang="en-US" b="0" i="0" dirty="0">
                <a:solidFill>
                  <a:srgbClr val="4B4F54"/>
                </a:solidFill>
                <a:effectLst/>
                <a:latin typeface="Open Sans" pitchFamily="2" charset="0"/>
              </a:rPr>
              <a:t>accumulate credits during residency that can be applied to their continuing professional development (CPD) requirements following certification: </a:t>
            </a:r>
            <a:r>
              <a:rPr lang="en-US" dirty="0"/>
              <a:t>https://www.royalcollege.ca/ca/en/membership/membership-royal-college/member-benefits/benefits-for-resident-affiliates.html</a:t>
            </a:r>
            <a:r>
              <a:rPr lang="en-US" sz="1200" dirty="0">
                <a:solidFill>
                  <a:srgbClr val="3C4043"/>
                </a:solidFill>
                <a:highlight>
                  <a:srgbClr val="FFFFFF"/>
                </a:highlight>
                <a:latin typeface="Roboto"/>
                <a:ea typeface="Roboto"/>
                <a:sym typeface="Roboto"/>
              </a:rPr>
              <a:t> </a:t>
            </a:r>
            <a:endParaRPr dirty="0"/>
          </a:p>
          <a:p>
            <a:pPr marL="0" lvl="0" indent="0" algn="l" rtl="0">
              <a:lnSpc>
                <a:spcPct val="100000"/>
              </a:lnSpc>
              <a:spcBef>
                <a:spcPts val="0"/>
              </a:spcBef>
              <a:spcAft>
                <a:spcPts val="0"/>
              </a:spcAft>
              <a:buSzPts val="1400"/>
              <a:buNone/>
            </a:pPr>
            <a:endParaRPr lang="en-US" dirty="0"/>
          </a:p>
          <a:p>
            <a:pPr marL="0" marR="0"/>
            <a:r>
              <a:rPr lang="en-US" dirty="0"/>
              <a:t>And don’t forget that you as the </a:t>
            </a:r>
            <a:r>
              <a:rPr lang="en-US" sz="1800" dirty="0">
                <a:effectLst/>
                <a:latin typeface="Open Sans" pitchFamily="2" charset="0"/>
                <a:ea typeface="Times New Roman" panose="02020603050405020304" pitchFamily="18" charset="0"/>
              </a:rPr>
              <a:t>facilitator can claim the following MOC credits for facilitators and instructors. </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pPr>
            <a:r>
              <a:rPr lang="en-US" sz="1800" b="1" dirty="0">
                <a:effectLst/>
                <a:latin typeface="Open Sans" pitchFamily="2" charset="0"/>
                <a:ea typeface="Times New Roman" panose="02020603050405020304" pitchFamily="18" charset="0"/>
              </a:rPr>
              <a:t>SECTION 2: </a:t>
            </a:r>
            <a:r>
              <a:rPr lang="en-US" sz="1800" dirty="0">
                <a:effectLst/>
                <a:latin typeface="Open Sans" pitchFamily="2" charset="0"/>
                <a:ea typeface="Times New Roman" panose="02020603050405020304" pitchFamily="18" charset="0"/>
              </a:rPr>
              <a:t>Learning acquired while preparing or researching for your teaching sessions or presentations may be reported under Section 2 as a personal learning project (PLP).</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pPr>
            <a:r>
              <a:rPr lang="en-US" sz="1800" b="1" dirty="0">
                <a:effectLst/>
                <a:latin typeface="Open Sans" pitchFamily="2" charset="0"/>
                <a:ea typeface="Times New Roman" panose="02020603050405020304" pitchFamily="18" charset="0"/>
              </a:rPr>
              <a:t>SECTION 3:</a:t>
            </a:r>
            <a:r>
              <a:rPr lang="en-US" sz="1800" dirty="0">
                <a:effectLst/>
                <a:latin typeface="Open Sans" pitchFamily="2" charset="0"/>
                <a:ea typeface="Times New Roman" panose="02020603050405020304" pitchFamily="18" charset="0"/>
              </a:rPr>
              <a:t> Assessment - Feedback on Teaching: You may calculate the time spent receiving, reviewing and reflecting as part of your activity submission and you will receive 3 credits per hour.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400"/>
              <a:buNone/>
            </a:pPr>
            <a:endParaRPr dirty="0"/>
          </a:p>
        </p:txBody>
      </p:sp>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7" name="Google Shape;407;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quote from the Primer to highlight the resilience and strength of Indigenous peoples.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Also: “At the individual, family and community level, Indigenous people have been managing racism and its effects on their health for hundreds of years, demonstrating resilience and resourcefulness in the face of exclusion and marginalization.” - </a:t>
            </a:r>
            <a:r>
              <a:rPr lang="en-US" sz="2700">
                <a:solidFill>
                  <a:srgbClr val="003A5D"/>
                </a:solidFill>
                <a:latin typeface="Open Sans"/>
                <a:ea typeface="Open Sans"/>
                <a:cs typeface="Open Sans"/>
                <a:sym typeface="Open Sans"/>
              </a:rPr>
              <a:t>- </a:t>
            </a:r>
            <a:r>
              <a:rPr lang="en-US" sz="1900" u="sng">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First Peoples, second class treatment: The role of racism in the health and well-being of Indigenous peoples in Canada</a:t>
            </a:r>
            <a:r>
              <a:rPr lang="en-US" sz="1900">
                <a:solidFill>
                  <a:srgbClr val="003A5D"/>
                </a:solidFill>
                <a:latin typeface="Open Sans"/>
                <a:ea typeface="Open Sans"/>
                <a:cs typeface="Open Sans"/>
                <a:sym typeface="Open Sans"/>
              </a:rPr>
              <a:t> (2015)</a:t>
            </a:r>
            <a:endParaRPr sz="2800">
              <a:solidFill>
                <a:srgbClr val="003A5D"/>
              </a:solidFill>
              <a:latin typeface="Open Sans"/>
              <a:ea typeface="Open Sans"/>
              <a:cs typeface="Open Sans"/>
              <a:sym typeface="Open Sans"/>
            </a:endParaRPr>
          </a:p>
          <a:p>
            <a:pPr marL="0" lvl="0" indent="0" algn="l" rtl="0">
              <a:lnSpc>
                <a:spcPct val="100000"/>
              </a:lnSpc>
              <a:spcBef>
                <a:spcPts val="0"/>
              </a:spcBef>
              <a:spcAft>
                <a:spcPts val="0"/>
              </a:spcAft>
              <a:buSzPts val="1400"/>
              <a:buNone/>
            </a:pPr>
            <a:endParaRPr/>
          </a:p>
        </p:txBody>
      </p:sp>
      <p:sp>
        <p:nvSpPr>
          <p:cNvPr id="419" name="Google Shape;419;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800" dirty="0">
                <a:solidFill>
                  <a:srgbClr val="222222"/>
                </a:solidFill>
                <a:latin typeface="Helvetica Neue"/>
                <a:ea typeface="Helvetica Neue"/>
                <a:cs typeface="Helvetica Neue"/>
                <a:sym typeface="Helvetica Neue"/>
              </a:rPr>
              <a:t>A </a:t>
            </a:r>
            <a:r>
              <a:rPr lang="en-US" sz="1800" b="1" dirty="0">
                <a:solidFill>
                  <a:srgbClr val="222222"/>
                </a:solidFill>
                <a:latin typeface="Helvetica Neue"/>
                <a:ea typeface="Helvetica Neue"/>
                <a:cs typeface="Helvetica Neue"/>
                <a:sym typeface="Helvetica Neue"/>
              </a:rPr>
              <a:t>truth commission</a:t>
            </a:r>
            <a:r>
              <a:rPr lang="en-US" sz="1800" dirty="0">
                <a:solidFill>
                  <a:srgbClr val="222222"/>
                </a:solidFill>
                <a:latin typeface="Helvetica Neue"/>
                <a:ea typeface="Helvetica Neue"/>
                <a:cs typeface="Helvetica Neue"/>
                <a:sym typeface="Helvetica Neue"/>
              </a:rPr>
              <a:t> or </a:t>
            </a:r>
            <a:r>
              <a:rPr lang="en-US" sz="1800" b="1" dirty="0">
                <a:solidFill>
                  <a:srgbClr val="222222"/>
                </a:solidFill>
                <a:latin typeface="Helvetica Neue"/>
                <a:ea typeface="Helvetica Neue"/>
                <a:cs typeface="Helvetica Neue"/>
                <a:sym typeface="Helvetica Neue"/>
              </a:rPr>
              <a:t>truth and reconciliation commission</a:t>
            </a:r>
            <a:r>
              <a:rPr lang="en-US" sz="1800" dirty="0">
                <a:solidFill>
                  <a:srgbClr val="222222"/>
                </a:solidFill>
                <a:latin typeface="Helvetica Neue"/>
                <a:ea typeface="Helvetica Neue"/>
                <a:cs typeface="Helvetica Neue"/>
                <a:sym typeface="Helvetica Neue"/>
              </a:rPr>
              <a:t> is a commission tasked with discovering and revealing past wrongdoing by a government</a:t>
            </a:r>
            <a:endParaRPr sz="1800" dirty="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800" dirty="0">
                <a:latin typeface="Cambria"/>
                <a:ea typeface="Cambria"/>
                <a:cs typeface="Cambria"/>
                <a:sym typeface="Cambria"/>
              </a:rPr>
              <a:t> </a:t>
            </a:r>
            <a:endParaRPr sz="1800" dirty="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800" dirty="0">
                <a:solidFill>
                  <a:srgbClr val="333333"/>
                </a:solidFill>
                <a:latin typeface="Helvetica Neue"/>
                <a:ea typeface="Helvetica Neue"/>
                <a:cs typeface="Helvetica Neue"/>
                <a:sym typeface="Helvetica Neue"/>
              </a:rPr>
              <a:t>The Truth and Reconciliation Commission (TRC) provided those directly or indirectly affected by the legacy of the system with an opportunity to share their stories and experiences.</a:t>
            </a:r>
            <a:endParaRPr sz="1800" dirty="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800" dirty="0">
                <a:latin typeface="Cambria"/>
                <a:ea typeface="Cambria"/>
                <a:cs typeface="Cambria"/>
                <a:sym typeface="Cambria"/>
              </a:rPr>
              <a:t> </a:t>
            </a:r>
            <a:endParaRPr sz="1800" dirty="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800" dirty="0">
                <a:latin typeface="Cambria"/>
                <a:ea typeface="Cambria"/>
                <a:cs typeface="Cambria"/>
                <a:sym typeface="Cambria"/>
              </a:rPr>
              <a:t>The TRC presented 94 calls to action which are actions that can be taken to begin to heal the many harms of the residential school system across multiple domains such as education, justice and health.</a:t>
            </a:r>
            <a:endParaRPr sz="1800" dirty="0">
              <a:latin typeface="Cambria"/>
              <a:ea typeface="Cambria"/>
              <a:cs typeface="Cambria"/>
              <a:sym typeface="Cambria"/>
            </a:endParaRP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They specifically called for much of the same things that were voiced by the indigenous community on a National level, Through the Truth and Reconciliation Commission Calls to action which is the patients voice on what we need to do to improve healthcare for indigenous patients.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sz="1800" dirty="0">
                <a:effectLst/>
                <a:latin typeface="Segoe UI" panose="020B0502040204020203" pitchFamily="34" charset="0"/>
              </a:rPr>
              <a:t>Keep in mind the following goals as we're currently trying to assess how well we are meeting them:</a:t>
            </a:r>
            <a:endParaRPr dirty="0"/>
          </a:p>
          <a:p>
            <a:pPr marL="971550" lvl="1" indent="-514350" algn="l" rtl="0">
              <a:lnSpc>
                <a:spcPct val="100000"/>
              </a:lnSpc>
              <a:spcBef>
                <a:spcPts val="0"/>
              </a:spcBef>
              <a:spcAft>
                <a:spcPts val="0"/>
              </a:spcAft>
              <a:buClr>
                <a:schemeClr val="dk1"/>
              </a:buClr>
              <a:buSzPts val="1200"/>
              <a:buFont typeface="Calibri"/>
              <a:buAutoNum type="arabicPeriod"/>
            </a:pPr>
            <a:r>
              <a:rPr lang="en-US" dirty="0"/>
              <a:t>Cultural competency training for all health care professionals</a:t>
            </a:r>
            <a:endParaRPr dirty="0"/>
          </a:p>
          <a:p>
            <a:pPr marL="971550" lvl="1" indent="-514350" algn="l" rtl="0">
              <a:lnSpc>
                <a:spcPct val="100000"/>
              </a:lnSpc>
              <a:spcBef>
                <a:spcPts val="0"/>
              </a:spcBef>
              <a:spcAft>
                <a:spcPts val="0"/>
              </a:spcAft>
              <a:buClr>
                <a:schemeClr val="dk1"/>
              </a:buClr>
              <a:buSzPts val="1200"/>
              <a:buFont typeface="Calibri"/>
              <a:buAutoNum type="arabicPeriod"/>
            </a:pPr>
            <a:r>
              <a:rPr lang="en-US" dirty="0"/>
              <a:t>Medical education to include: Indigenous history, residential schools, and treaties</a:t>
            </a:r>
            <a:endParaRPr dirty="0"/>
          </a:p>
          <a:p>
            <a:pPr marL="971550" lvl="1" indent="-514350" algn="l" rtl="0">
              <a:lnSpc>
                <a:spcPct val="100000"/>
              </a:lnSpc>
              <a:spcBef>
                <a:spcPts val="0"/>
              </a:spcBef>
              <a:spcAft>
                <a:spcPts val="0"/>
              </a:spcAft>
              <a:buClr>
                <a:schemeClr val="dk1"/>
              </a:buClr>
              <a:buSzPts val="1200"/>
              <a:buFont typeface="Calibri"/>
              <a:buAutoNum type="arabicPeriod"/>
            </a:pPr>
            <a:r>
              <a:rPr lang="en-US" dirty="0"/>
              <a:t>Health Professionals to be capable of referral to indigenous specific resources when requested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432" name="Google Shape;432;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Elder Albert Dumont: </a:t>
            </a:r>
            <a:r>
              <a:rPr lang="en-CA" sz="1800" b="1" u="sng" dirty="0">
                <a:solidFill>
                  <a:srgbClr val="26282A"/>
                </a:solidFill>
                <a:effectLst/>
                <a:latin typeface="Helvetica" panose="020B0604020202020204" pitchFamily="34" charset="0"/>
                <a:ea typeface="Calibri" panose="020F0502020204030204" pitchFamily="34" charset="0"/>
                <a:hlinkClick r:id="rId3"/>
              </a:rPr>
              <a:t>http://www.kaltura.com/tiny/s0phb</a:t>
            </a:r>
            <a:endParaRPr dirty="0"/>
          </a:p>
        </p:txBody>
      </p:sp>
      <p:sp>
        <p:nvSpPr>
          <p:cNvPr id="235" name="Google Shape;23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275293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a:latin typeface="Calibri"/>
                <a:ea typeface="Calibri"/>
                <a:cs typeface="Calibri"/>
                <a:sym typeface="Calibri"/>
              </a:rPr>
              <a:t>How would you define “cultural competence”, “cultural safety”, and “cultural humility” based on the pre-</a:t>
            </a:r>
            <a:r>
              <a:rPr lang="en-US" sz="1800"/>
              <a:t>workshop work</a:t>
            </a:r>
            <a:r>
              <a:rPr lang="en-US" sz="1800">
                <a:latin typeface="Calibri"/>
                <a:ea typeface="Calibri"/>
                <a:cs typeface="Calibri"/>
                <a:sym typeface="Calibri"/>
              </a:rPr>
              <a:t>?</a:t>
            </a:r>
            <a:endParaRPr/>
          </a:p>
        </p:txBody>
      </p:sp>
      <p:sp>
        <p:nvSpPr>
          <p:cNvPr id="446" name="Google Shape;446;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“Although cultural competence is widely touted as a panacea, it does have its limits. Cultural competence can be seen as “a set of congruent behaviours, attitudes, and policies that come together in a system, agency, or among professionals and enable that system, agency, or those professionals to work effectively in cross-cultural situations” (U.S. Department of Health and Human Services, 2001).” Cultural competence denotes the attainment or application of knowledge and skills, but it does not necessarily translate into desired outcomes in the patient-provider experience if a trusting relationship has not been forged.” – Indigenous Health Primer, page 73</a:t>
            </a:r>
            <a:endParaRPr/>
          </a:p>
        </p:txBody>
      </p:sp>
      <p:sp>
        <p:nvSpPr>
          <p:cNvPr id="453" name="Google Shape;453;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300" dirty="0">
                <a:latin typeface="Cambria"/>
                <a:ea typeface="Cambria"/>
                <a:cs typeface="Cambria"/>
                <a:sym typeface="Cambria"/>
              </a:rPr>
              <a:t>Cultural Safety</a:t>
            </a:r>
            <a:endParaRPr sz="1300" dirty="0">
              <a:latin typeface="Cambria"/>
              <a:ea typeface="Cambria"/>
              <a:cs typeface="Cambria"/>
              <a:sym typeface="Cambria"/>
            </a:endParaRPr>
          </a:p>
          <a:p>
            <a:pPr marL="342900" marR="0" lvl="0" indent="-311150" algn="l" rtl="0">
              <a:lnSpc>
                <a:spcPct val="100000"/>
              </a:lnSpc>
              <a:spcBef>
                <a:spcPts val="0"/>
              </a:spcBef>
              <a:spcAft>
                <a:spcPts val="0"/>
              </a:spcAft>
              <a:buClr>
                <a:schemeClr val="dk1"/>
              </a:buClr>
              <a:buSzPts val="500"/>
              <a:buFont typeface="Noto Sans Symbols"/>
              <a:buChar char="∙"/>
            </a:pPr>
            <a:r>
              <a:rPr lang="en-US" sz="1300" dirty="0">
                <a:latin typeface="Cambria"/>
                <a:ea typeface="Cambria"/>
                <a:cs typeface="Cambria"/>
                <a:sym typeface="Cambria"/>
              </a:rPr>
              <a:t>is an outcome, defined and experienced by those who receive the service—they feel safe; </a:t>
            </a:r>
            <a:endParaRPr sz="1300" dirty="0">
              <a:latin typeface="Cambria"/>
              <a:ea typeface="Cambria"/>
              <a:cs typeface="Cambria"/>
              <a:sym typeface="Cambria"/>
            </a:endParaRPr>
          </a:p>
          <a:p>
            <a:pPr marL="342900" marR="0" lvl="0" indent="-311150" algn="l" rtl="0">
              <a:lnSpc>
                <a:spcPct val="100000"/>
              </a:lnSpc>
              <a:spcBef>
                <a:spcPts val="0"/>
              </a:spcBef>
              <a:spcAft>
                <a:spcPts val="0"/>
              </a:spcAft>
              <a:buClr>
                <a:schemeClr val="dk1"/>
              </a:buClr>
              <a:buSzPts val="500"/>
              <a:buFont typeface="Noto Sans Symbols"/>
              <a:buChar char="∙"/>
            </a:pPr>
            <a:r>
              <a:rPr lang="en-US" sz="1300" dirty="0">
                <a:latin typeface="Cambria"/>
                <a:ea typeface="Cambria"/>
                <a:cs typeface="Cambria"/>
                <a:sym typeface="Cambria"/>
              </a:rPr>
              <a:t> is based on respectful engagement that can help patients find paths to well-being; </a:t>
            </a:r>
            <a:endParaRPr sz="1300" dirty="0">
              <a:latin typeface="Cambria"/>
              <a:ea typeface="Cambria"/>
              <a:cs typeface="Cambria"/>
              <a:sym typeface="Cambria"/>
            </a:endParaRPr>
          </a:p>
          <a:p>
            <a:pPr marL="342900" marR="0" lvl="0" indent="-311150" algn="l" rtl="0">
              <a:lnSpc>
                <a:spcPct val="100000"/>
              </a:lnSpc>
              <a:spcBef>
                <a:spcPts val="0"/>
              </a:spcBef>
              <a:spcAft>
                <a:spcPts val="0"/>
              </a:spcAft>
              <a:buClr>
                <a:schemeClr val="dk1"/>
              </a:buClr>
              <a:buSzPts val="500"/>
              <a:buFont typeface="Noto Sans Symbols"/>
              <a:buChar char="∙"/>
            </a:pPr>
            <a:r>
              <a:rPr lang="en-US" sz="1300" dirty="0">
                <a:latin typeface="Cambria"/>
                <a:ea typeface="Cambria"/>
                <a:cs typeface="Cambria"/>
                <a:sym typeface="Cambria"/>
              </a:rPr>
              <a:t> is based on understanding the power differentials inherent in health service delivery, the institutional discrimination, and the need to fix these inequities through education and system change; and </a:t>
            </a:r>
            <a:endParaRPr sz="1300" dirty="0">
              <a:latin typeface="Cambria"/>
              <a:ea typeface="Cambria"/>
              <a:cs typeface="Cambria"/>
              <a:sym typeface="Cambria"/>
            </a:endParaRPr>
          </a:p>
          <a:p>
            <a:pPr marL="342900" marR="0" lvl="0" indent="-311150" algn="l" rtl="0">
              <a:lnSpc>
                <a:spcPct val="100000"/>
              </a:lnSpc>
              <a:spcBef>
                <a:spcPts val="0"/>
              </a:spcBef>
              <a:spcAft>
                <a:spcPts val="0"/>
              </a:spcAft>
              <a:buClr>
                <a:schemeClr val="dk1"/>
              </a:buClr>
              <a:buSzPts val="500"/>
              <a:buFont typeface="Noto Sans Symbols"/>
              <a:buChar char="∙"/>
            </a:pPr>
            <a:r>
              <a:rPr lang="en-US" sz="1300" dirty="0">
                <a:latin typeface="Cambria"/>
                <a:ea typeface="Cambria"/>
                <a:cs typeface="Cambria"/>
                <a:sym typeface="Cambria"/>
              </a:rPr>
              <a:t> requires acknowledgement that we are all bearers of culture—there is self-reflection about one’s own attitudes, beliefs, assumptions,</a:t>
            </a:r>
            <a:br>
              <a:rPr lang="en-US" sz="1300" dirty="0">
                <a:latin typeface="Cambria"/>
                <a:ea typeface="Cambria"/>
                <a:cs typeface="Cambria"/>
                <a:sym typeface="Cambria"/>
              </a:rPr>
            </a:br>
            <a:r>
              <a:rPr lang="en-US" sz="1300" dirty="0">
                <a:latin typeface="Cambria"/>
                <a:ea typeface="Cambria"/>
                <a:cs typeface="Cambria"/>
                <a:sym typeface="Cambria"/>
              </a:rPr>
              <a:t>and values.</a:t>
            </a:r>
            <a:endParaRPr sz="1300" dirty="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300" dirty="0">
                <a:latin typeface="Cambria"/>
                <a:ea typeface="Cambria"/>
                <a:cs typeface="Cambria"/>
                <a:sym typeface="Cambria"/>
              </a:rPr>
              <a:t>“</a:t>
            </a:r>
            <a:r>
              <a:rPr lang="en-US" sz="2000" dirty="0"/>
              <a:t>Cultural safety goes beyond cultural competence in improving Indigenous health; it analyzes power imbalances, institutional discrimination, colonization and colonial relationships as they apply to health, care and health education. Culturally safe practices require critical thinking and self-reflection about power, privilege and racism in educational and clinical settings. It is the patient and student who define whether a culturally safe space is being created in a relationship.” – Indigenous Health Primer, page 74.</a:t>
            </a:r>
            <a:endParaRPr dirty="0"/>
          </a:p>
          <a:p>
            <a:pPr marL="0" marR="0" lvl="0" indent="0" algn="l" rtl="0">
              <a:lnSpc>
                <a:spcPct val="100000"/>
              </a:lnSpc>
              <a:spcBef>
                <a:spcPts val="0"/>
              </a:spcBef>
              <a:spcAft>
                <a:spcPts val="0"/>
              </a:spcAft>
              <a:buSzPts val="1400"/>
              <a:buNone/>
            </a:pPr>
            <a:endParaRPr sz="1300" dirty="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300" dirty="0">
                <a:latin typeface="Cambria"/>
                <a:ea typeface="Cambria"/>
                <a:cs typeface="Cambria"/>
                <a:sym typeface="Cambria"/>
              </a:rPr>
              <a:t>“While cultural sensitivity and cultural competence focus on learning about the culture of the service user – and can therefore serve to pave over power differences – cultural safety pays explicit attention to power relations between service user and service provider, charging the service provider with the responsibility to consider and address the role of their socially-constructed power in contributing to culturally safe or unsafe care (</a:t>
            </a:r>
            <a:r>
              <a:rPr lang="en-US" sz="1300" dirty="0" err="1">
                <a:latin typeface="Cambria"/>
                <a:ea typeface="Cambria"/>
                <a:cs typeface="Cambria"/>
                <a:sym typeface="Cambria"/>
              </a:rPr>
              <a:t>DeSouza</a:t>
            </a:r>
            <a:r>
              <a:rPr lang="en-US" sz="1300" dirty="0">
                <a:latin typeface="Cambria"/>
                <a:ea typeface="Cambria"/>
                <a:cs typeface="Cambria"/>
                <a:sym typeface="Cambria"/>
              </a:rPr>
              <a:t>, 2008).” </a:t>
            </a:r>
            <a:r>
              <a:rPr lang="en-US" sz="1900" dirty="0">
                <a:solidFill>
                  <a:srgbClr val="003A5D"/>
                </a:solidFill>
                <a:latin typeface="Open Sans"/>
                <a:ea typeface="Open Sans"/>
                <a:cs typeface="Open Sans"/>
                <a:sym typeface="Open Sans"/>
              </a:rPr>
              <a:t>- </a:t>
            </a:r>
            <a:r>
              <a:rPr lang="en-US" sz="1100" u="sng" dirty="0">
                <a:solidFill>
                  <a:srgbClr val="01ABB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First Peoples, second class treatment: The role of racism in the health and well-being of Indigenous peoples in Canada</a:t>
            </a:r>
            <a:r>
              <a:rPr lang="en-US" sz="1100" dirty="0">
                <a:solidFill>
                  <a:srgbClr val="003A5D"/>
                </a:solidFill>
                <a:latin typeface="Open Sans"/>
                <a:ea typeface="Open Sans"/>
                <a:cs typeface="Open Sans"/>
                <a:sym typeface="Open Sans"/>
              </a:rPr>
              <a:t> (2015)</a:t>
            </a:r>
            <a:endParaRPr dirty="0"/>
          </a:p>
          <a:p>
            <a:pPr marL="0" marR="0" lvl="0" indent="0" algn="l" rtl="0">
              <a:lnSpc>
                <a:spcPct val="100000"/>
              </a:lnSpc>
              <a:spcBef>
                <a:spcPts val="0"/>
              </a:spcBef>
              <a:spcAft>
                <a:spcPts val="0"/>
              </a:spcAft>
              <a:buSzPts val="1400"/>
              <a:buNone/>
            </a:pPr>
            <a:endParaRPr sz="1100" dirty="0">
              <a:solidFill>
                <a:srgbClr val="003A5D"/>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US" sz="2000" dirty="0"/>
              <a:t>“Cultural humility is an extension of cultural safety, where honest contrition translates into actions to right wrongs and to humbly place oneself as a respectful learner of the other’s way of being. It is about true respect in a relationship, built on trust and a dismantling of power imbalances.” – Indigenous Health Primer, page 73</a:t>
            </a:r>
            <a:endParaRPr dirty="0"/>
          </a:p>
          <a:p>
            <a:pPr marL="0" marR="0" lvl="0" indent="0" algn="l" rtl="0">
              <a:lnSpc>
                <a:spcPct val="100000"/>
              </a:lnSpc>
              <a:spcBef>
                <a:spcPts val="0"/>
              </a:spcBef>
              <a:spcAft>
                <a:spcPts val="0"/>
              </a:spcAft>
              <a:buSzPts val="1400"/>
              <a:buNone/>
            </a:pPr>
            <a:endParaRPr sz="2000" dirty="0">
              <a:solidFill>
                <a:srgbClr val="003A5D"/>
              </a:solidFill>
              <a:latin typeface="Open Sans"/>
              <a:ea typeface="Open Sans"/>
              <a:cs typeface="Open Sans"/>
              <a:sym typeface="Open Sans"/>
            </a:endParaRPr>
          </a:p>
          <a:p>
            <a:pPr marL="0" marR="0" lvl="0" indent="0" algn="l" rtl="0">
              <a:lnSpc>
                <a:spcPct val="100000"/>
              </a:lnSpc>
              <a:spcBef>
                <a:spcPts val="0"/>
              </a:spcBef>
              <a:spcAft>
                <a:spcPts val="0"/>
              </a:spcAft>
              <a:buSzPts val="1400"/>
              <a:buNone/>
            </a:pPr>
            <a:endParaRPr sz="1300" dirty="0">
              <a:latin typeface="Cambria"/>
              <a:ea typeface="Cambria"/>
              <a:cs typeface="Cambria"/>
              <a:sym typeface="Cambria"/>
            </a:endParaRPr>
          </a:p>
          <a:p>
            <a:pPr marL="0" lvl="0" indent="0" algn="l" rtl="0">
              <a:lnSpc>
                <a:spcPct val="100000"/>
              </a:lnSpc>
              <a:spcBef>
                <a:spcPts val="0"/>
              </a:spcBef>
              <a:spcAft>
                <a:spcPts val="0"/>
              </a:spcAft>
              <a:buSzPts val="1400"/>
              <a:buNone/>
            </a:pPr>
            <a:endParaRPr sz="700" dirty="0"/>
          </a:p>
        </p:txBody>
      </p:sp>
      <p:sp>
        <p:nvSpPr>
          <p:cNvPr id="460" name="Google Shape;460;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sz="1800" dirty="0"/>
              <a:t>Please edit to your own territory/message regarding your personal commitment.</a:t>
            </a:r>
            <a:endParaRPr dirty="0"/>
          </a:p>
          <a:p>
            <a:pPr marL="0" lvl="0" indent="0" algn="l" rtl="0">
              <a:lnSpc>
                <a:spcPct val="100000"/>
              </a:lnSpc>
              <a:spcBef>
                <a:spcPts val="0"/>
              </a:spcBef>
              <a:spcAft>
                <a:spcPts val="0"/>
              </a:spcAft>
              <a:buClr>
                <a:schemeClr val="dk1"/>
              </a:buClr>
              <a:buSzPts val="1400"/>
              <a:buFont typeface="Calibri"/>
              <a:buNone/>
            </a:pPr>
            <a:r>
              <a:rPr lang="en-US" sz="1800" dirty="0"/>
              <a:t>An example: </a:t>
            </a:r>
            <a:endParaRPr dirty="0"/>
          </a:p>
          <a:p>
            <a:pPr marL="0" lvl="0" indent="0" algn="l" rtl="0">
              <a:lnSpc>
                <a:spcPct val="100000"/>
              </a:lnSpc>
              <a:spcBef>
                <a:spcPts val="0"/>
              </a:spcBef>
              <a:spcAft>
                <a:spcPts val="0"/>
              </a:spcAft>
              <a:buClr>
                <a:srgbClr val="000000"/>
              </a:buClr>
              <a:buSzPts val="1800"/>
              <a:buFont typeface="Open Sans"/>
              <a:buNone/>
            </a:pPr>
            <a:endParaRPr lang="en-US" sz="1800" dirty="0">
              <a:solidFill>
                <a:srgbClr val="000000"/>
              </a:solidFill>
              <a:highlight>
                <a:srgbClr val="00FFFF"/>
              </a:highlight>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1800"/>
              <a:buFont typeface="Open Sans"/>
              <a:buNone/>
            </a:pPr>
            <a:r>
              <a:rPr lang="en-US" sz="1800" b="1" dirty="0">
                <a:solidFill>
                  <a:srgbClr val="000000"/>
                </a:solidFill>
                <a:highlight>
                  <a:srgbClr val="00FFFF"/>
                </a:highlight>
                <a:latin typeface="Open Sans"/>
                <a:ea typeface="Open Sans"/>
                <a:cs typeface="Open Sans"/>
                <a:sym typeface="Open Sans"/>
              </a:rPr>
              <a:t>NOTE: </a:t>
            </a:r>
            <a:r>
              <a:rPr lang="en-US" sz="1800" dirty="0">
                <a:solidFill>
                  <a:srgbClr val="000000"/>
                </a:solidFill>
                <a:highlight>
                  <a:srgbClr val="00FFFF"/>
                </a:highlight>
                <a:latin typeface="Open Sans"/>
                <a:ea typeface="Open Sans"/>
                <a:cs typeface="Open Sans"/>
                <a:sym typeface="Open Sans"/>
              </a:rPr>
              <a:t>Indigenous elders and knowledge keepers often teach that land acknowledgements should be accompanied by </a:t>
            </a:r>
            <a:r>
              <a:rPr lang="en-US" sz="1800" b="1" dirty="0">
                <a:solidFill>
                  <a:srgbClr val="000000"/>
                </a:solidFill>
                <a:highlight>
                  <a:srgbClr val="00FFFF"/>
                </a:highlight>
                <a:latin typeface="Open Sans"/>
                <a:ea typeface="Open Sans"/>
                <a:cs typeface="Open Sans"/>
                <a:sym typeface="Open Sans"/>
              </a:rPr>
              <a:t>action</a:t>
            </a:r>
            <a:r>
              <a:rPr lang="en-US" sz="1800" dirty="0">
                <a:solidFill>
                  <a:srgbClr val="000000"/>
                </a:solidFill>
                <a:highlight>
                  <a:srgbClr val="00FFFF"/>
                </a:highlight>
                <a:latin typeface="Open Sans"/>
                <a:ea typeface="Open Sans"/>
                <a:cs typeface="Open Sans"/>
                <a:sym typeface="Open Sans"/>
              </a:rPr>
              <a:t>. Think about what action you are asking yourself and your audience to take today to help decolonize your clinical/learning setting. </a:t>
            </a:r>
            <a:endParaRPr sz="1800" dirty="0">
              <a:solidFill>
                <a:srgbClr val="000000"/>
              </a:solidFill>
              <a:highlight>
                <a:srgbClr val="00FFFF"/>
              </a:highlight>
              <a:latin typeface="Open Sans"/>
              <a:ea typeface="Open Sans"/>
              <a:cs typeface="Open Sans"/>
              <a:sym typeface="Open Sans"/>
            </a:endParaRPr>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highlight>
                  <a:srgbClr val="00FFFF"/>
                </a:highlight>
              </a:rPr>
              <a:t>Engage a discussion of what it looks like to practice culturally safe care? </a:t>
            </a:r>
            <a:endParaRPr dirty="0">
              <a:highlight>
                <a:srgbClr val="00FFFF"/>
              </a:highlight>
            </a:endParaRPr>
          </a:p>
          <a:p>
            <a:pPr marL="457200" lvl="0" indent="-317500" algn="l" rtl="0">
              <a:lnSpc>
                <a:spcPct val="100000"/>
              </a:lnSpc>
              <a:spcBef>
                <a:spcPts val="0"/>
              </a:spcBef>
              <a:spcAft>
                <a:spcPts val="0"/>
              </a:spcAft>
              <a:buSzPts val="1400"/>
              <a:buChar char="-"/>
            </a:pPr>
            <a:r>
              <a:rPr lang="en-US" dirty="0">
                <a:highlight>
                  <a:srgbClr val="00FFFF"/>
                </a:highlight>
              </a:rPr>
              <a:t>What actions do you think of as demonstrating cultural safety? </a:t>
            </a:r>
            <a:endParaRPr dirty="0">
              <a:highlight>
                <a:srgbClr val="00FFFF"/>
              </a:highlight>
            </a:endParaRPr>
          </a:p>
          <a:p>
            <a:pPr marL="457200" lvl="0" indent="-317500" algn="l" rtl="0">
              <a:lnSpc>
                <a:spcPct val="100000"/>
              </a:lnSpc>
              <a:spcBef>
                <a:spcPts val="0"/>
              </a:spcBef>
              <a:spcAft>
                <a:spcPts val="0"/>
              </a:spcAft>
              <a:buSzPts val="1400"/>
              <a:buChar char="-"/>
            </a:pPr>
            <a:r>
              <a:rPr lang="en-US" dirty="0">
                <a:highlight>
                  <a:srgbClr val="00FFFF"/>
                </a:highlight>
              </a:rPr>
              <a:t>What physical attributes of the workplace help facilitate cultural safety? </a:t>
            </a:r>
            <a:endParaRPr dirty="0">
              <a:highlight>
                <a:srgbClr val="00FFFF"/>
              </a:highlight>
            </a:endParaRPr>
          </a:p>
          <a:p>
            <a:pPr marL="457200" lvl="0" indent="-317500" algn="l" rtl="0">
              <a:lnSpc>
                <a:spcPct val="100000"/>
              </a:lnSpc>
              <a:spcBef>
                <a:spcPts val="0"/>
              </a:spcBef>
              <a:spcAft>
                <a:spcPts val="0"/>
              </a:spcAft>
              <a:buSzPts val="1400"/>
              <a:buChar char="-"/>
            </a:pPr>
            <a:r>
              <a:rPr lang="en-US" dirty="0">
                <a:highlight>
                  <a:srgbClr val="00FFFF"/>
                </a:highlight>
              </a:rPr>
              <a:t>What policies or procedures help promote cultural safety? (Clinical policies, human resources, training and hiring, communications, marketing…)  </a:t>
            </a:r>
            <a:endParaRPr dirty="0">
              <a:highlight>
                <a:srgbClr val="00FFFF"/>
              </a:highlight>
            </a:endParaRPr>
          </a:p>
          <a:p>
            <a:pPr marL="457200" lvl="0" indent="-317500" algn="l" rtl="0">
              <a:lnSpc>
                <a:spcPct val="100000"/>
              </a:lnSpc>
              <a:spcBef>
                <a:spcPts val="0"/>
              </a:spcBef>
              <a:spcAft>
                <a:spcPts val="0"/>
              </a:spcAft>
              <a:buSzPts val="1400"/>
              <a:buChar char="-"/>
            </a:pPr>
            <a:r>
              <a:rPr lang="en-US" dirty="0">
                <a:highlight>
                  <a:srgbClr val="00FFFF"/>
                </a:highlight>
              </a:rPr>
              <a:t>What other factors help facilitate cultural safety in the workplace?</a:t>
            </a:r>
            <a:endParaRPr dirty="0">
              <a:highlight>
                <a:srgbClr val="00FFFF"/>
              </a:highlight>
            </a:endParaRPr>
          </a:p>
          <a:p>
            <a:pPr marL="0" lvl="0" indent="0" algn="l" rtl="0">
              <a:lnSpc>
                <a:spcPct val="100000"/>
              </a:lnSpc>
              <a:spcBef>
                <a:spcPts val="0"/>
              </a:spcBef>
              <a:spcAft>
                <a:spcPts val="0"/>
              </a:spcAft>
              <a:buNone/>
            </a:pPr>
            <a:endParaRPr dirty="0">
              <a:highlight>
                <a:srgbClr val="00FFFF"/>
              </a:highlight>
            </a:endParaRPr>
          </a:p>
          <a:p>
            <a:pPr marL="0" lvl="0" indent="0" algn="l" rtl="0">
              <a:lnSpc>
                <a:spcPct val="100000"/>
              </a:lnSpc>
              <a:spcBef>
                <a:spcPts val="0"/>
              </a:spcBef>
              <a:spcAft>
                <a:spcPts val="0"/>
              </a:spcAft>
              <a:buNone/>
            </a:pPr>
            <a:r>
              <a:rPr lang="en-US" dirty="0">
                <a:highlight>
                  <a:srgbClr val="00FFFF"/>
                </a:highlight>
              </a:rPr>
              <a:t>Remember that having a workplace that promises to be culturally safe but does not make good on that promise can worsen relationships between the health system and patients! </a:t>
            </a:r>
            <a:endParaRPr dirty="0">
              <a:highlight>
                <a:srgbClr val="00FFFF"/>
              </a:highlight>
            </a:endParaRPr>
          </a:p>
        </p:txBody>
      </p:sp>
      <p:sp>
        <p:nvSpPr>
          <p:cNvPr id="467" name="Google Shape;467;p7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dirty="0">
                <a:latin typeface="Cambria"/>
                <a:ea typeface="Cambria"/>
                <a:cs typeface="Cambria"/>
                <a:sym typeface="Cambria"/>
              </a:rPr>
              <a:t> Culturally safe care</a:t>
            </a:r>
            <a:endParaRPr dirty="0"/>
          </a:p>
          <a:p>
            <a:pPr marL="342900" marR="0" lvl="0" indent="-311150" algn="l" rtl="0">
              <a:lnSpc>
                <a:spcPct val="100000"/>
              </a:lnSpc>
              <a:spcBef>
                <a:spcPts val="0"/>
              </a:spcBef>
              <a:spcAft>
                <a:spcPts val="0"/>
              </a:spcAft>
              <a:buClr>
                <a:schemeClr val="dk1"/>
              </a:buClr>
              <a:buSzPts val="500"/>
              <a:buFont typeface="Noto Sans Symbols"/>
              <a:buChar char="∙"/>
            </a:pPr>
            <a:r>
              <a:rPr lang="en-US" sz="1200" dirty="0">
                <a:latin typeface="Cambria"/>
                <a:ea typeface="Cambria"/>
                <a:cs typeface="Cambria"/>
                <a:sym typeface="Cambria"/>
              </a:rPr>
              <a:t>involves building trust with Aboriginal patients and recognizing the role of socioeconomic conditions, history, and politics in health; </a:t>
            </a:r>
            <a:endParaRPr dirty="0"/>
          </a:p>
          <a:p>
            <a:pPr marL="342900" marR="0" lvl="0" indent="-311150" algn="l" rtl="0">
              <a:lnSpc>
                <a:spcPct val="100000"/>
              </a:lnSpc>
              <a:spcBef>
                <a:spcPts val="0"/>
              </a:spcBef>
              <a:spcAft>
                <a:spcPts val="0"/>
              </a:spcAft>
              <a:buClr>
                <a:schemeClr val="dk1"/>
              </a:buClr>
              <a:buSzPts val="500"/>
              <a:buFont typeface="Noto Sans Symbols"/>
              <a:buChar char="∙"/>
            </a:pPr>
            <a:r>
              <a:rPr lang="en-US" sz="1200" dirty="0">
                <a:latin typeface="Cambria"/>
                <a:ea typeface="Cambria"/>
                <a:cs typeface="Cambria"/>
                <a:sym typeface="Cambria"/>
              </a:rPr>
              <a:t>requires communicating respect for a patient’s beliefs, </a:t>
            </a:r>
            <a:r>
              <a:rPr lang="en-US" sz="1200" dirty="0" err="1">
                <a:latin typeface="Cambria"/>
                <a:ea typeface="Cambria"/>
                <a:cs typeface="Cambria"/>
                <a:sym typeface="Cambria"/>
              </a:rPr>
              <a:t>behaviours</a:t>
            </a:r>
            <a:r>
              <a:rPr lang="en-US" sz="1200" dirty="0">
                <a:latin typeface="Cambria"/>
                <a:ea typeface="Cambria"/>
                <a:cs typeface="Cambria"/>
                <a:sym typeface="Cambria"/>
              </a:rPr>
              <a:t>, and values; and </a:t>
            </a:r>
            <a:endParaRPr dirty="0"/>
          </a:p>
          <a:p>
            <a:pPr marL="342900" marR="0" lvl="0" indent="-311150" algn="l" rtl="0">
              <a:lnSpc>
                <a:spcPct val="100000"/>
              </a:lnSpc>
              <a:spcBef>
                <a:spcPts val="0"/>
              </a:spcBef>
              <a:spcAft>
                <a:spcPts val="0"/>
              </a:spcAft>
              <a:buClr>
                <a:schemeClr val="dk1"/>
              </a:buClr>
              <a:buSzPts val="500"/>
              <a:buFont typeface="Noto Sans Symbols"/>
              <a:buChar char="∙"/>
            </a:pPr>
            <a:r>
              <a:rPr lang="en-US" sz="1200" dirty="0">
                <a:latin typeface="Cambria"/>
                <a:ea typeface="Cambria"/>
                <a:cs typeface="Cambria"/>
                <a:sym typeface="Cambria"/>
              </a:rPr>
              <a:t>ensures the client or patient is a partner in decision-making.</a:t>
            </a:r>
          </a:p>
          <a:p>
            <a:pPr marL="342900" marR="0" lvl="0" indent="-311150" algn="l" rtl="0">
              <a:lnSpc>
                <a:spcPct val="100000"/>
              </a:lnSpc>
              <a:spcBef>
                <a:spcPts val="0"/>
              </a:spcBef>
              <a:spcAft>
                <a:spcPts val="0"/>
              </a:spcAft>
              <a:buClr>
                <a:schemeClr val="dk1"/>
              </a:buClr>
              <a:buSzPts val="500"/>
              <a:buFont typeface="Noto Sans Symbols"/>
              <a:buChar char="∙"/>
            </a:pPr>
            <a:endParaRPr lang="en-US" sz="1200" dirty="0">
              <a:latin typeface="Cambria"/>
              <a:ea typeface="Cambria"/>
              <a:sym typeface="Cambria"/>
            </a:endParaRPr>
          </a:p>
          <a:p>
            <a:pPr marL="31750" marR="0" lvl="0" indent="0" algn="l" rtl="0">
              <a:lnSpc>
                <a:spcPct val="100000"/>
              </a:lnSpc>
              <a:spcBef>
                <a:spcPts val="0"/>
              </a:spcBef>
              <a:spcAft>
                <a:spcPts val="0"/>
              </a:spcAft>
              <a:buClr>
                <a:schemeClr val="dk1"/>
              </a:buClr>
              <a:buSzPts val="500"/>
              <a:buFont typeface="Noto Sans Symbols"/>
              <a:buNone/>
            </a:pPr>
            <a:r>
              <a:rPr lang="en-US" sz="1200" b="1" dirty="0">
                <a:latin typeface="Cambria"/>
                <a:ea typeface="Cambria"/>
                <a:sym typeface="Cambria"/>
              </a:rPr>
              <a:t>OPTIONAL: </a:t>
            </a:r>
            <a:r>
              <a:rPr lang="en-US" sz="1200" dirty="0">
                <a:latin typeface="Cambria"/>
                <a:ea typeface="Cambria"/>
                <a:sym typeface="Cambria"/>
              </a:rPr>
              <a:t>If there is time, you may want to show the following vignette and discuss as a group:</a:t>
            </a:r>
          </a:p>
          <a:p>
            <a:pPr marL="0" marR="0" lvl="0" indent="0" algn="l" rtl="0">
              <a:lnSpc>
                <a:spcPct val="100000"/>
              </a:lnSpc>
              <a:spcBef>
                <a:spcPts val="0"/>
              </a:spcBef>
              <a:spcAft>
                <a:spcPts val="0"/>
              </a:spcAft>
              <a:buClr>
                <a:schemeClr val="dk1"/>
              </a:buClr>
              <a:buSzPts val="500"/>
              <a:buFont typeface="Noto Sans Symbols"/>
              <a:buNone/>
            </a:pPr>
            <a:endParaRPr lang="en-US" sz="1200" dirty="0">
              <a:latin typeface="Cambria"/>
              <a:ea typeface="Cambria"/>
              <a:sym typeface="Cambria"/>
            </a:endParaRPr>
          </a:p>
          <a:p>
            <a:pPr marL="0" rtl="0">
              <a:spcBef>
                <a:spcPts val="0"/>
              </a:spcBef>
              <a:spcAft>
                <a:spcPts val="0"/>
              </a:spcAft>
            </a:pPr>
            <a:r>
              <a:rPr lang="en-US" sz="1800" b="0" i="0" u="none" strike="noStrike" dirty="0">
                <a:solidFill>
                  <a:srgbClr val="000000"/>
                </a:solidFill>
                <a:effectLst/>
                <a:latin typeface="Calibri" panose="020F0502020204030204" pitchFamily="34" charset="0"/>
              </a:rPr>
              <a:t>Mark is a PGY3 in Internal Medicine on an ICU rotation. He is rounding and a nurse notices his beaded lanyard, and asks him about it, to which he discusses his Cree culture. He is called away for an urgent procedure, and when he returns, he overhears this nurse talking to their colleague saying, “I don’t want to think less of Mark, but I wonder how many other people could have gotten into medical school if he hadn’t taken their spot.” </a:t>
            </a:r>
            <a:endParaRPr lang="en-US" b="0" dirty="0">
              <a:effectLst/>
            </a:endParaRPr>
          </a:p>
          <a:p>
            <a:pPr marL="0"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Mark brings this up to his rotation supervisor, who doesn’t know what to do in this case. She suggests that Mark speak to the nurse directly to talk about this.</a:t>
            </a:r>
          </a:p>
          <a:p>
            <a:pPr marL="0" rtl="0">
              <a:spcBef>
                <a:spcPts val="0"/>
              </a:spcBef>
              <a:spcAft>
                <a:spcPts val="0"/>
              </a:spcAft>
            </a:pPr>
            <a:endParaRPr lang="en-US" sz="1800" b="0" i="0" u="none" strike="noStrike">
              <a:solidFill>
                <a:srgbClr val="000000"/>
              </a:solidFill>
              <a:effectLst/>
              <a:latin typeface="Calibri" panose="020F0502020204030204" pitchFamily="34" charset="0"/>
            </a:endParaRPr>
          </a:p>
          <a:p>
            <a:pPr marL="57150" indent="-285750" rtl="0">
              <a:spcBef>
                <a:spcPts val="0"/>
              </a:spcBef>
              <a:spcAft>
                <a:spcPts val="0"/>
              </a:spcAft>
              <a:buFont typeface="Arial" panose="020B0604020202020204" pitchFamily="34" charset="0"/>
              <a:buChar char="•"/>
            </a:pPr>
            <a:r>
              <a:rPr lang="en-US" sz="1800" b="0" i="0" u="none" strike="noStrike">
                <a:solidFill>
                  <a:srgbClr val="000000"/>
                </a:solidFill>
                <a:effectLst/>
                <a:latin typeface="Calibri" panose="020F0502020204030204" pitchFamily="34" charset="0"/>
              </a:rPr>
              <a:t>How </a:t>
            </a:r>
            <a:r>
              <a:rPr lang="en-US" sz="1800" b="0" i="0" u="none" strike="noStrike" dirty="0">
                <a:solidFill>
                  <a:srgbClr val="000000"/>
                </a:solidFill>
                <a:effectLst/>
                <a:latin typeface="Calibri" panose="020F0502020204030204" pitchFamily="34" charset="0"/>
              </a:rPr>
              <a:t>does this reflect cultural safety in the workplace? </a:t>
            </a:r>
          </a:p>
          <a:p>
            <a:pPr marL="57150" indent="-285750" rtl="0">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What would facilitate a more culturally safe workplace?</a:t>
            </a:r>
            <a:endParaRPr lang="en-US" b="0" dirty="0">
              <a:effectLst/>
            </a:endParaRPr>
          </a:p>
          <a:p>
            <a:pPr marL="57150" indent="-285750" rtl="0">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What opportunities does this situation present for allyship?</a:t>
            </a:r>
            <a:endParaRPr lang="en-US" b="0" dirty="0">
              <a:effectLst/>
            </a:endParaRPr>
          </a:p>
          <a:p>
            <a:pPr marL="0"/>
            <a:br>
              <a:rPr lang="en-US" dirty="0"/>
            </a:br>
            <a:endParaRPr dirty="0"/>
          </a:p>
        </p:txBody>
      </p:sp>
      <p:sp>
        <p:nvSpPr>
          <p:cNvPr id="474" name="Google Shape;474;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1" name="Google Shape;481;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f38dd33a8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g1f38dd33a8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Aboriginal Patient Navigator services to support Aboriginal patients and their families through their healthcare journey. In partnership with De dwa da dehs nye&gt;s, Aboriginal Patient Navigators support our patients by:</a:t>
            </a:r>
            <a:endParaRPr/>
          </a:p>
          <a:p>
            <a:pPr marL="0" lvl="0" indent="0" algn="l" rtl="0">
              <a:lnSpc>
                <a:spcPct val="100000"/>
              </a:lnSpc>
              <a:spcBef>
                <a:spcPts val="0"/>
              </a:spcBef>
              <a:spcAft>
                <a:spcPts val="0"/>
              </a:spcAft>
              <a:buClr>
                <a:schemeClr val="dk1"/>
              </a:buClr>
              <a:buSzPts val="1100"/>
              <a:buFont typeface="Arial"/>
              <a:buNone/>
            </a:pPr>
            <a:r>
              <a:rPr lang="en-US"/>
              <a:t>•	Providing support at clinic visits.</a:t>
            </a:r>
            <a:endParaRPr/>
          </a:p>
          <a:p>
            <a:pPr marL="0" lvl="0" indent="0" algn="l" rtl="0">
              <a:lnSpc>
                <a:spcPct val="100000"/>
              </a:lnSpc>
              <a:spcBef>
                <a:spcPts val="0"/>
              </a:spcBef>
              <a:spcAft>
                <a:spcPts val="0"/>
              </a:spcAft>
              <a:buClr>
                <a:schemeClr val="dk1"/>
              </a:buClr>
              <a:buSzPts val="1100"/>
              <a:buFont typeface="Arial"/>
              <a:buNone/>
            </a:pPr>
            <a:r>
              <a:rPr lang="en-US"/>
              <a:t>•	Helping patients and families communicate with members of their healthcare team, like doctors and nurses.</a:t>
            </a:r>
            <a:endParaRPr/>
          </a:p>
          <a:p>
            <a:pPr marL="0" lvl="0" indent="0" algn="l" rtl="0">
              <a:lnSpc>
                <a:spcPct val="100000"/>
              </a:lnSpc>
              <a:spcBef>
                <a:spcPts val="0"/>
              </a:spcBef>
              <a:spcAft>
                <a:spcPts val="0"/>
              </a:spcAft>
              <a:buClr>
                <a:schemeClr val="dk1"/>
              </a:buClr>
              <a:buSzPts val="1100"/>
              <a:buFont typeface="Arial"/>
              <a:buNone/>
            </a:pPr>
            <a:r>
              <a:rPr lang="en-US"/>
              <a:t>•	Arranging language and cultural translation services.</a:t>
            </a:r>
            <a:endParaRPr/>
          </a:p>
          <a:p>
            <a:pPr marL="0" lvl="0" indent="0" algn="l" rtl="0">
              <a:lnSpc>
                <a:spcPct val="100000"/>
              </a:lnSpc>
              <a:spcBef>
                <a:spcPts val="0"/>
              </a:spcBef>
              <a:spcAft>
                <a:spcPts val="0"/>
              </a:spcAft>
              <a:buClr>
                <a:schemeClr val="dk1"/>
              </a:buClr>
              <a:buSzPts val="1100"/>
              <a:buFont typeface="Arial"/>
              <a:buNone/>
            </a:pPr>
            <a:r>
              <a:rPr lang="en-US"/>
              <a:t>•	Helping patients connect with traditional Aboriginal healers.</a:t>
            </a:r>
            <a:endParaRPr/>
          </a:p>
          <a:p>
            <a:pPr marL="0" lvl="0" indent="0" algn="l" rtl="0">
              <a:lnSpc>
                <a:spcPct val="100000"/>
              </a:lnSpc>
              <a:spcBef>
                <a:spcPts val="0"/>
              </a:spcBef>
              <a:spcAft>
                <a:spcPts val="0"/>
              </a:spcAft>
              <a:buSzPts val="1400"/>
              <a:buNone/>
            </a:pPr>
            <a:r>
              <a:rPr lang="en-US"/>
              <a:t>Our Aboriginal Patient Navigator program is available to patients and their family members who self-identify as having Aboriginal ancestry or as being part of an Aboriginal family.</a:t>
            </a:r>
            <a:endParaRPr/>
          </a:p>
        </p:txBody>
      </p:sp>
      <p:sp>
        <p:nvSpPr>
          <p:cNvPr id="488" name="Google Shape;488;g1f38dd33a8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f38dd33a89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g1f38dd33a89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highlight>
                  <a:srgbClr val="00FFFF"/>
                </a:highlight>
              </a:rPr>
              <a:t>De dwa da dehs nye&gt;s is Hamilton’s Aboriginal Health Centre. This is an example of Indigenous specific resource that is available and provides culturally safety care for indigenous patients. </a:t>
            </a:r>
            <a:endParaRPr>
              <a:highlight>
                <a:srgbClr val="00FFFF"/>
              </a:highlight>
            </a:endParaRPr>
          </a:p>
          <a:p>
            <a:pPr marL="0" lvl="0" indent="0" algn="l" rtl="0">
              <a:lnSpc>
                <a:spcPct val="100000"/>
              </a:lnSpc>
              <a:spcBef>
                <a:spcPts val="0"/>
              </a:spcBef>
              <a:spcAft>
                <a:spcPts val="0"/>
              </a:spcAft>
              <a:buSzPts val="1400"/>
              <a:buNone/>
            </a:pPr>
            <a:endParaRPr>
              <a:highlight>
                <a:srgbClr val="00FFFF"/>
              </a:highlight>
            </a:endParaRPr>
          </a:p>
          <a:p>
            <a:pPr marL="0" lvl="0" indent="0" algn="l" rtl="0">
              <a:lnSpc>
                <a:spcPct val="100000"/>
              </a:lnSpc>
              <a:spcBef>
                <a:spcPts val="0"/>
              </a:spcBef>
              <a:spcAft>
                <a:spcPts val="0"/>
              </a:spcAft>
              <a:buSzPts val="1400"/>
              <a:buNone/>
            </a:pPr>
            <a:r>
              <a:rPr lang="en-US">
                <a:highlight>
                  <a:srgbClr val="00FFFF"/>
                </a:highlight>
              </a:rPr>
              <a:t>Can add/change to examples of Indigenous specific health centres/resources from your jurisdiction. </a:t>
            </a:r>
            <a:endParaRPr>
              <a:highlight>
                <a:srgbClr val="00FFFF"/>
              </a:highlight>
            </a:endParaRPr>
          </a:p>
        </p:txBody>
      </p:sp>
      <p:sp>
        <p:nvSpPr>
          <p:cNvPr id="495" name="Google Shape;495;g1f38dd33a89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quote from the Primer to highlight the resilience and strength of Indigenous peoples.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“Testimonies at Truth and Reconciliation Commission of Canada (TRC) hearings verified that mental and emotional pain endures for numerous people who experienced traumatic events in residential schools. These experiences, in addition to missionaries undermining the role of Elders and Healers in the healing process, necessitate a trauma-informed approach to care (Assembly of First Nations &amp; Health Canada, 2015; TRC, 2012).” – Indigenous Health Primer, page 17</a:t>
            </a:r>
            <a:endParaRPr/>
          </a:p>
        </p:txBody>
      </p:sp>
      <p:sp>
        <p:nvSpPr>
          <p:cNvPr id="502" name="Google Shape;502;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From Primer:</a:t>
            </a:r>
            <a:endParaRPr dirty="0"/>
          </a:p>
          <a:p>
            <a:pPr marL="0" lvl="0" indent="0" algn="l" rtl="0">
              <a:lnSpc>
                <a:spcPct val="100000"/>
              </a:lnSpc>
              <a:spcBef>
                <a:spcPts val="0"/>
              </a:spcBef>
              <a:spcAft>
                <a:spcPts val="0"/>
              </a:spcAft>
              <a:buSzPts val="1400"/>
              <a:buNone/>
            </a:pPr>
            <a:r>
              <a:rPr lang="en-US" sz="1800" b="0" i="0" u="none" strike="noStrike" dirty="0">
                <a:solidFill>
                  <a:srgbClr val="565656"/>
                </a:solidFill>
                <a:latin typeface="Open Sans"/>
                <a:ea typeface="Open Sans"/>
                <a:cs typeface="Open Sans"/>
                <a:sym typeface="Open Sans"/>
              </a:rPr>
              <a:t>“</a:t>
            </a:r>
            <a:r>
              <a:rPr lang="en-US" sz="1800" b="0" i="0" u="none" strike="noStrike" dirty="0" err="1">
                <a:solidFill>
                  <a:srgbClr val="565656"/>
                </a:solidFill>
                <a:latin typeface="Open Sans"/>
                <a:ea typeface="Open Sans"/>
                <a:cs typeface="Open Sans"/>
                <a:sym typeface="Open Sans"/>
              </a:rPr>
              <a:t>Purkey</a:t>
            </a:r>
            <a:r>
              <a:rPr lang="en-US" sz="1800" b="0" i="0" u="none" strike="noStrike" dirty="0">
                <a:solidFill>
                  <a:srgbClr val="565656"/>
                </a:solidFill>
                <a:latin typeface="Open Sans"/>
                <a:ea typeface="Open Sans"/>
                <a:cs typeface="Open Sans"/>
                <a:sym typeface="Open Sans"/>
              </a:rPr>
              <a:t>, Patel &amp; Phillips (2018) identified five principles of trauma-informed care to guide clinicians in caring for patients: </a:t>
            </a:r>
            <a:endParaRPr dirty="0"/>
          </a:p>
          <a:p>
            <a:pPr marL="0" lvl="0" indent="0" algn="l" rtl="0">
              <a:lnSpc>
                <a:spcPct val="100000"/>
              </a:lnSpc>
              <a:spcBef>
                <a:spcPts val="0"/>
              </a:spcBef>
              <a:spcAft>
                <a:spcPts val="0"/>
              </a:spcAft>
              <a:buSzPts val="1400"/>
              <a:buNone/>
            </a:pPr>
            <a:r>
              <a:rPr lang="en-US" sz="1800" b="0" i="0" u="none" strike="noStrike" dirty="0">
                <a:solidFill>
                  <a:srgbClr val="9A3122"/>
                </a:solidFill>
                <a:latin typeface="Open Sans"/>
                <a:ea typeface="Open Sans"/>
                <a:cs typeface="Open Sans"/>
                <a:sym typeface="Open Sans"/>
              </a:rPr>
              <a:t>• </a:t>
            </a:r>
            <a:r>
              <a:rPr lang="en-US" sz="1800" b="0" i="0" u="none" strike="noStrike" dirty="0">
                <a:solidFill>
                  <a:srgbClr val="565656"/>
                </a:solidFill>
                <a:latin typeface="Open Sans"/>
                <a:ea typeface="Open Sans"/>
                <a:cs typeface="Open Sans"/>
                <a:sym typeface="Open Sans"/>
              </a:rPr>
              <a:t>trauma awareness and acknowledgment (bear witness to the patient’s experience of trauma</a:t>
            </a:r>
            <a:r>
              <a:rPr lang="en-US" sz="1800" dirty="0">
                <a:solidFill>
                  <a:srgbClr val="565656"/>
                </a:solidFill>
                <a:latin typeface="Open Sans"/>
                <a:ea typeface="Open Sans"/>
                <a:cs typeface="Open Sans"/>
                <a:sym typeface="Open Sans"/>
              </a:rPr>
              <a:t>, [</a:t>
            </a:r>
            <a:r>
              <a:rPr lang="en-US" sz="1800" dirty="0">
                <a:solidFill>
                  <a:srgbClr val="565656"/>
                </a:solidFill>
                <a:highlight>
                  <a:srgbClr val="00FFFF"/>
                </a:highlight>
                <a:latin typeface="Open Sans"/>
                <a:ea typeface="Open Sans"/>
                <a:cs typeface="Open Sans"/>
                <a:sym typeface="Open Sans"/>
              </a:rPr>
              <a:t>do not deny or refute their experience]</a:t>
            </a:r>
            <a:r>
              <a:rPr lang="en-US" sz="1800" b="0" i="0" u="none" strike="noStrike" dirty="0">
                <a:solidFill>
                  <a:srgbClr val="565656"/>
                </a:solidFill>
                <a:latin typeface="Open Sans"/>
                <a:ea typeface="Open Sans"/>
                <a:cs typeface="Open Sans"/>
                <a:sym typeface="Open Sans"/>
              </a:rPr>
              <a:t>); </a:t>
            </a:r>
            <a:endParaRPr dirty="0"/>
          </a:p>
          <a:p>
            <a:pPr marL="0" lvl="0" indent="0" algn="l" rtl="0">
              <a:lnSpc>
                <a:spcPct val="100000"/>
              </a:lnSpc>
              <a:spcBef>
                <a:spcPts val="0"/>
              </a:spcBef>
              <a:spcAft>
                <a:spcPts val="0"/>
              </a:spcAft>
              <a:buSzPts val="1400"/>
              <a:buNone/>
            </a:pPr>
            <a:r>
              <a:rPr lang="en-US" sz="1800" b="0" i="0" u="none" strike="noStrike" dirty="0">
                <a:solidFill>
                  <a:srgbClr val="9A3122"/>
                </a:solidFill>
                <a:latin typeface="Open Sans"/>
                <a:ea typeface="Open Sans"/>
                <a:cs typeface="Open Sans"/>
                <a:sym typeface="Open Sans"/>
              </a:rPr>
              <a:t>• </a:t>
            </a:r>
            <a:r>
              <a:rPr lang="en-US" sz="1800" b="0" i="0" u="none" strike="noStrike" dirty="0">
                <a:solidFill>
                  <a:srgbClr val="565656"/>
                </a:solidFill>
                <a:latin typeface="Open Sans"/>
                <a:ea typeface="Open Sans"/>
                <a:cs typeface="Open Sans"/>
                <a:sym typeface="Open Sans"/>
              </a:rPr>
              <a:t>safety and trustworthiness (help patients feel they are in a safe space and recognize their need for physical and emotional safety); </a:t>
            </a:r>
            <a:endParaRPr dirty="0"/>
          </a:p>
          <a:p>
            <a:pPr marL="0" lvl="0" indent="0" algn="l" rtl="0">
              <a:lnSpc>
                <a:spcPct val="100000"/>
              </a:lnSpc>
              <a:spcBef>
                <a:spcPts val="0"/>
              </a:spcBef>
              <a:spcAft>
                <a:spcPts val="0"/>
              </a:spcAft>
              <a:buSzPts val="1400"/>
              <a:buNone/>
            </a:pPr>
            <a:r>
              <a:rPr lang="en-US" sz="1800" b="0" i="0" u="none" strike="noStrike" dirty="0">
                <a:solidFill>
                  <a:srgbClr val="9A3122"/>
                </a:solidFill>
                <a:latin typeface="Open Sans"/>
                <a:ea typeface="Open Sans"/>
                <a:cs typeface="Open Sans"/>
                <a:sym typeface="Open Sans"/>
              </a:rPr>
              <a:t>• </a:t>
            </a:r>
            <a:r>
              <a:rPr lang="en-US" sz="1800" b="0" i="0" u="none" strike="noStrike" dirty="0">
                <a:solidFill>
                  <a:srgbClr val="565656"/>
                </a:solidFill>
                <a:latin typeface="Open Sans"/>
                <a:ea typeface="Open Sans"/>
                <a:cs typeface="Open Sans"/>
                <a:sym typeface="Open Sans"/>
              </a:rPr>
              <a:t>choice, control and collaboration (include patients in the healing process)</a:t>
            </a:r>
            <a:r>
              <a:rPr lang="en-US" sz="1800" dirty="0">
                <a:solidFill>
                  <a:srgbClr val="565656"/>
                </a:solidFill>
                <a:latin typeface="Open Sans"/>
                <a:ea typeface="Open Sans"/>
                <a:cs typeface="Open Sans"/>
                <a:sym typeface="Open Sans"/>
              </a:rPr>
              <a:t> </a:t>
            </a:r>
            <a:r>
              <a:rPr lang="en-US" sz="1800" dirty="0">
                <a:solidFill>
                  <a:srgbClr val="565656"/>
                </a:solidFill>
                <a:highlight>
                  <a:srgbClr val="00FFFF"/>
                </a:highlight>
                <a:latin typeface="Open Sans"/>
                <a:ea typeface="Open Sans"/>
                <a:cs typeface="Open Sans"/>
                <a:sym typeface="Open Sans"/>
              </a:rPr>
              <a:t>[recognize that based on an individual’s social location, the choices that are best for them in any given moment might not always be in keeping with your recommendations]</a:t>
            </a:r>
            <a:r>
              <a:rPr lang="en-US" sz="1800" dirty="0">
                <a:solidFill>
                  <a:srgbClr val="565656"/>
                </a:solidFill>
                <a:latin typeface="Open Sans"/>
                <a:ea typeface="Open Sans"/>
                <a:cs typeface="Open Sans"/>
                <a:sym typeface="Open Sans"/>
              </a:rPr>
              <a:t> </a:t>
            </a:r>
            <a:r>
              <a:rPr lang="en-US" sz="1800" b="0" i="0" u="none" strike="noStrike" dirty="0">
                <a:solidFill>
                  <a:srgbClr val="565656"/>
                </a:solidFill>
                <a:latin typeface="Open Sans"/>
                <a:ea typeface="Open Sans"/>
                <a:cs typeface="Open Sans"/>
                <a:sym typeface="Open Sans"/>
              </a:rPr>
              <a:t>; </a:t>
            </a:r>
            <a:endParaRPr dirty="0"/>
          </a:p>
          <a:p>
            <a:pPr marL="0" lvl="0" indent="0" algn="l" rtl="0">
              <a:lnSpc>
                <a:spcPct val="100000"/>
              </a:lnSpc>
              <a:spcBef>
                <a:spcPts val="0"/>
              </a:spcBef>
              <a:spcAft>
                <a:spcPts val="0"/>
              </a:spcAft>
              <a:buSzPts val="1400"/>
              <a:buNone/>
            </a:pPr>
            <a:r>
              <a:rPr lang="en-US" sz="1800" b="0" i="0" u="none" strike="noStrike" dirty="0">
                <a:solidFill>
                  <a:srgbClr val="9A3122"/>
                </a:solidFill>
                <a:latin typeface="Open Sans"/>
                <a:ea typeface="Open Sans"/>
                <a:cs typeface="Open Sans"/>
                <a:sym typeface="Open Sans"/>
              </a:rPr>
              <a:t>• </a:t>
            </a:r>
            <a:r>
              <a:rPr lang="en-US" sz="1800" b="0" i="0" u="none" strike="noStrike" dirty="0">
                <a:solidFill>
                  <a:srgbClr val="565656"/>
                </a:solidFill>
                <a:latin typeface="Open Sans"/>
                <a:ea typeface="Open Sans"/>
                <a:cs typeface="Open Sans"/>
                <a:sym typeface="Open Sans"/>
              </a:rPr>
              <a:t>strengths-based and skills-building care (believe in the patient’s strength and resilience); and </a:t>
            </a:r>
            <a:endParaRPr dirty="0"/>
          </a:p>
          <a:p>
            <a:pPr marL="0" lvl="0" indent="0" algn="l" rtl="0">
              <a:lnSpc>
                <a:spcPct val="100000"/>
              </a:lnSpc>
              <a:spcBef>
                <a:spcPts val="0"/>
              </a:spcBef>
              <a:spcAft>
                <a:spcPts val="0"/>
              </a:spcAft>
              <a:buSzPts val="1400"/>
              <a:buNone/>
            </a:pPr>
            <a:r>
              <a:rPr lang="en-US" sz="1800" b="0" i="0" u="none" strike="noStrike" dirty="0">
                <a:solidFill>
                  <a:srgbClr val="9A3122"/>
                </a:solidFill>
                <a:latin typeface="Open Sans"/>
                <a:ea typeface="Open Sans"/>
                <a:cs typeface="Open Sans"/>
                <a:sym typeface="Open Sans"/>
              </a:rPr>
              <a:t>• </a:t>
            </a:r>
            <a:r>
              <a:rPr lang="en-US" sz="1800" b="0" i="0" u="none" strike="noStrike" dirty="0">
                <a:solidFill>
                  <a:srgbClr val="565656"/>
                </a:solidFill>
                <a:latin typeface="Open Sans"/>
                <a:ea typeface="Open Sans"/>
                <a:cs typeface="Open Sans"/>
                <a:sym typeface="Open Sans"/>
              </a:rPr>
              <a:t>cultural, historical and gender issues (incorporate processes that are sensitive to a patient’s culture, ethnicity, and personal and social identity). “</a:t>
            </a:r>
            <a:endParaRPr dirty="0"/>
          </a:p>
          <a:p>
            <a:pPr marL="0" lvl="0" indent="0" algn="l" rtl="0">
              <a:lnSpc>
                <a:spcPct val="100000"/>
              </a:lnSpc>
              <a:spcBef>
                <a:spcPts val="0"/>
              </a:spcBef>
              <a:spcAft>
                <a:spcPts val="0"/>
              </a:spcAft>
              <a:buSzPts val="1400"/>
              <a:buNone/>
            </a:pPr>
            <a:endParaRPr dirty="0"/>
          </a:p>
        </p:txBody>
      </p:sp>
      <p:sp>
        <p:nvSpPr>
          <p:cNvPr id="518" name="Google Shape;518;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You can ask participants to suggest ways to implement each principle, or simply pull up page 20 and 21 of the Indigenous Health Primer and review </a:t>
            </a:r>
            <a:r>
              <a:rPr lang="en-US" b="1"/>
              <a:t>Table 1: Suggestions for implementing trauma-informed care in patient care as a group.</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https://www.royalcollege.ca/rcsite/documents/health-policy/indigenous-health-primer-e.pdf </a:t>
            </a:r>
            <a:endParaRPr/>
          </a:p>
        </p:txBody>
      </p:sp>
      <p:sp>
        <p:nvSpPr>
          <p:cNvPr id="525" name="Google Shape;525;p8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chemeClr val="dk1"/>
              </a:buClr>
              <a:buSzPts val="1100"/>
              <a:buFont typeface="Arial"/>
              <a:buNone/>
            </a:pPr>
            <a:r>
              <a:rPr lang="en-US" sz="1100" b="1" u="none" strike="noStrike" dirty="0">
                <a:latin typeface="Calibri"/>
                <a:ea typeface="Calibri"/>
                <a:cs typeface="Calibri"/>
                <a:sym typeface="Calibri"/>
              </a:rPr>
              <a:t>Note: See vignettes here: [INSERT LINK]</a:t>
            </a:r>
          </a:p>
          <a:p>
            <a:pPr marL="0" marR="0" lvl="0" indent="0" algn="l" rtl="0">
              <a:lnSpc>
                <a:spcPct val="107000"/>
              </a:lnSpc>
              <a:spcBef>
                <a:spcPts val="0"/>
              </a:spcBef>
              <a:spcAft>
                <a:spcPts val="0"/>
              </a:spcAft>
              <a:buClr>
                <a:schemeClr val="dk1"/>
              </a:buClr>
              <a:buSzPts val="1100"/>
              <a:buFont typeface="Arial"/>
              <a:buNone/>
            </a:pPr>
            <a:endParaRPr lang="en-US" sz="1100" b="1" u="none" strike="noStrike" dirty="0">
              <a:latin typeface="Calibri"/>
              <a:ea typeface="Calibri"/>
              <a:cs typeface="Calibri"/>
              <a:sym typeface="Calibri"/>
            </a:endParaRPr>
          </a:p>
          <a:p>
            <a:pPr marL="0" marR="0" lvl="0" indent="0" algn="l" defTabSz="914400" rtl="0" eaLnBrk="1" fontAlgn="auto" latinLnBrk="0" hangingPunct="1">
              <a:lnSpc>
                <a:spcPct val="107000"/>
              </a:lnSpc>
              <a:spcBef>
                <a:spcPts val="0"/>
              </a:spcBef>
              <a:spcAft>
                <a:spcPts val="0"/>
              </a:spcAft>
              <a:buClr>
                <a:schemeClr val="dk1"/>
              </a:buClr>
              <a:buSzPts val="1100"/>
              <a:buFont typeface="Arial"/>
              <a:buNone/>
              <a:tabLst/>
              <a:defRPr/>
            </a:pPr>
            <a:r>
              <a:rPr lang="en-CA" sz="1800" u="none" dirty="0">
                <a:solidFill>
                  <a:srgbClr val="008080"/>
                </a:solidFill>
                <a:effectLst/>
                <a:latin typeface="Open Sans" pitchFamily="2" charset="0"/>
                <a:ea typeface="Open Sans" pitchFamily="2" charset="0"/>
              </a:rPr>
              <a:t>There are six vignettes with discussion questions at the following link. Assign each group a vignette to discuss (10 minutes for small group discussion, 10 minutes for large group debrief). </a:t>
            </a:r>
            <a:endParaRPr lang="en-US" sz="1800" u="none" dirty="0">
              <a:solidFill>
                <a:srgbClr val="000000"/>
              </a:solidFill>
              <a:effectLst/>
              <a:latin typeface="Open Sans" pitchFamily="2" charset="0"/>
              <a:ea typeface="Open Sans" pitchFamily="2" charset="0"/>
            </a:endParaRPr>
          </a:p>
          <a:p>
            <a:pPr marL="0" marR="0" lvl="0" indent="0" algn="l" rtl="0">
              <a:lnSpc>
                <a:spcPct val="107000"/>
              </a:lnSpc>
              <a:spcBef>
                <a:spcPts val="0"/>
              </a:spcBef>
              <a:spcAft>
                <a:spcPts val="0"/>
              </a:spcAft>
              <a:buClr>
                <a:schemeClr val="dk1"/>
              </a:buClr>
              <a:buSzPts val="1100"/>
              <a:buFont typeface="Arial"/>
              <a:buNone/>
            </a:pPr>
            <a:endParaRPr lang="en-US" sz="1100" b="1" u="none" strike="noStrike" dirty="0">
              <a:latin typeface="Calibri"/>
              <a:ea typeface="Calibri"/>
              <a:cs typeface="Calibri"/>
              <a:sym typeface="Calibri"/>
            </a:endParaRPr>
          </a:p>
          <a:p>
            <a:pPr marL="0" marR="0" lvl="0" indent="0" algn="l" rtl="0">
              <a:lnSpc>
                <a:spcPct val="107000"/>
              </a:lnSpc>
              <a:spcBef>
                <a:spcPts val="0"/>
              </a:spcBef>
              <a:spcAft>
                <a:spcPts val="0"/>
              </a:spcAft>
              <a:buClr>
                <a:schemeClr val="dk1"/>
              </a:buClr>
              <a:buSzPts val="1100"/>
              <a:buFont typeface="Arial"/>
              <a:buNone/>
            </a:pPr>
            <a:endParaRPr lang="en-US" sz="1100" u="none" strike="noStrike" dirty="0">
              <a:latin typeface="Calibri"/>
              <a:ea typeface="Calibri"/>
              <a:cs typeface="Calibri"/>
              <a:sym typeface="Calibri"/>
            </a:endParaRPr>
          </a:p>
        </p:txBody>
      </p:sp>
      <p:sp>
        <p:nvSpPr>
          <p:cNvPr id="532" name="Google Shape;532;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8" name="Google Shape;538;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chemeClr val="dk1"/>
              </a:buClr>
              <a:buSzPts val="1800"/>
              <a:buFont typeface="Arial"/>
              <a:buNone/>
            </a:pPr>
            <a:endParaRPr dirty="0"/>
          </a:p>
        </p:txBody>
      </p:sp>
      <p:sp>
        <p:nvSpPr>
          <p:cNvPr id="124" name="Google Shape;12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highlight>
                  <a:srgbClr val="00FFFF"/>
                </a:highlight>
              </a:rPr>
              <a:t>Engage participants in discussion around allyship: </a:t>
            </a:r>
            <a:endParaRPr dirty="0">
              <a:highlight>
                <a:srgbClr val="00FFFF"/>
              </a:highlight>
            </a:endParaRPr>
          </a:p>
          <a:p>
            <a:pPr marL="457200" lvl="0" indent="-317500" algn="l" rtl="0">
              <a:lnSpc>
                <a:spcPct val="100000"/>
              </a:lnSpc>
              <a:spcBef>
                <a:spcPts val="0"/>
              </a:spcBef>
              <a:spcAft>
                <a:spcPts val="0"/>
              </a:spcAft>
              <a:buSzPts val="1400"/>
              <a:buChar char="-"/>
            </a:pPr>
            <a:r>
              <a:rPr lang="en-US" dirty="0">
                <a:highlight>
                  <a:srgbClr val="00FFFF"/>
                </a:highlight>
              </a:rPr>
              <a:t>What are the roles of an ally?</a:t>
            </a:r>
            <a:endParaRPr dirty="0">
              <a:highlight>
                <a:srgbClr val="00FFFF"/>
              </a:highlight>
            </a:endParaRPr>
          </a:p>
          <a:p>
            <a:pPr marL="457200" lvl="0" indent="-317500" algn="l" rtl="0">
              <a:lnSpc>
                <a:spcPct val="100000"/>
              </a:lnSpc>
              <a:spcBef>
                <a:spcPts val="0"/>
              </a:spcBef>
              <a:spcAft>
                <a:spcPts val="0"/>
              </a:spcAft>
              <a:buSzPts val="1400"/>
              <a:buChar char="-"/>
            </a:pPr>
            <a:r>
              <a:rPr lang="en-US" dirty="0">
                <a:highlight>
                  <a:srgbClr val="00FFFF"/>
                </a:highlight>
              </a:rPr>
              <a:t>When is appropriate to speak up? (Interrupting racism)  </a:t>
            </a:r>
            <a:endParaRPr dirty="0">
              <a:highlight>
                <a:srgbClr val="00FFFF"/>
              </a:highlight>
            </a:endParaRPr>
          </a:p>
          <a:p>
            <a:pPr marL="457200" lvl="0" indent="-317500" algn="l" rtl="0">
              <a:lnSpc>
                <a:spcPct val="100000"/>
              </a:lnSpc>
              <a:spcBef>
                <a:spcPts val="0"/>
              </a:spcBef>
              <a:spcAft>
                <a:spcPts val="0"/>
              </a:spcAft>
              <a:buSzPts val="1400"/>
              <a:buChar char="-"/>
            </a:pPr>
            <a:r>
              <a:rPr lang="en-US" dirty="0">
                <a:highlight>
                  <a:srgbClr val="00FFFF"/>
                </a:highlight>
              </a:rPr>
              <a:t>When is it appropriate to promote the voices of Indigenous people? How?  </a:t>
            </a:r>
            <a:endParaRPr dirty="0">
              <a:highlight>
                <a:srgbClr val="00FFFF"/>
              </a:highlight>
            </a:endParaRPr>
          </a:p>
          <a:p>
            <a:pPr marL="457200" lvl="0" indent="-317500" algn="l" rtl="0">
              <a:lnSpc>
                <a:spcPct val="100000"/>
              </a:lnSpc>
              <a:spcBef>
                <a:spcPts val="0"/>
              </a:spcBef>
              <a:spcAft>
                <a:spcPts val="0"/>
              </a:spcAft>
              <a:buSzPts val="1400"/>
              <a:buChar char="-"/>
            </a:pPr>
            <a:r>
              <a:rPr lang="en-US" dirty="0">
                <a:highlight>
                  <a:srgbClr val="00FFFF"/>
                </a:highlight>
              </a:rPr>
              <a:t>When is it appropriate to listen? </a:t>
            </a:r>
            <a:endParaRPr dirty="0">
              <a:highlight>
                <a:srgbClr val="00FFFF"/>
              </a:highlight>
            </a:endParaRPr>
          </a:p>
        </p:txBody>
      </p:sp>
      <p:sp>
        <p:nvSpPr>
          <p:cNvPr id="544" name="Google Shape;544;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228600" algn="l" rtl="0">
              <a:lnSpc>
                <a:spcPct val="100000"/>
              </a:lnSpc>
              <a:spcBef>
                <a:spcPts val="0"/>
              </a:spcBef>
              <a:spcAft>
                <a:spcPts val="0"/>
              </a:spcAft>
              <a:buSzPts val="1400"/>
              <a:buNone/>
            </a:pPr>
            <a:r>
              <a:rPr lang="en-US" b="0" i="0" dirty="0">
                <a:solidFill>
                  <a:srgbClr val="333333"/>
                </a:solidFill>
                <a:latin typeface="Arial"/>
                <a:ea typeface="Arial"/>
                <a:cs typeface="Arial"/>
                <a:sym typeface="Arial"/>
              </a:rPr>
              <a:t>Nixon, S.A. The coin model of privilege and critical allyship: implications for health. </a:t>
            </a:r>
            <a:r>
              <a:rPr lang="en-US" b="0" i="1" dirty="0">
                <a:solidFill>
                  <a:srgbClr val="333333"/>
                </a:solidFill>
                <a:latin typeface="Arial"/>
                <a:ea typeface="Arial"/>
                <a:cs typeface="Arial"/>
                <a:sym typeface="Arial"/>
              </a:rPr>
              <a:t>BMC Public Health</a:t>
            </a:r>
            <a:r>
              <a:rPr lang="en-US" b="0" i="0" dirty="0">
                <a:solidFill>
                  <a:srgbClr val="333333"/>
                </a:solidFill>
                <a:latin typeface="Arial"/>
                <a:ea typeface="Arial"/>
                <a:cs typeface="Arial"/>
                <a:sym typeface="Arial"/>
              </a:rPr>
              <a:t> </a:t>
            </a:r>
            <a:r>
              <a:rPr lang="en-US" b="1" i="0" dirty="0">
                <a:solidFill>
                  <a:srgbClr val="333333"/>
                </a:solidFill>
                <a:latin typeface="Arial"/>
                <a:ea typeface="Arial"/>
                <a:cs typeface="Arial"/>
                <a:sym typeface="Arial"/>
              </a:rPr>
              <a:t>19</a:t>
            </a:r>
            <a:r>
              <a:rPr lang="en-US" b="0" i="0" dirty="0">
                <a:solidFill>
                  <a:srgbClr val="333333"/>
                </a:solidFill>
                <a:latin typeface="Arial"/>
                <a:ea typeface="Arial"/>
                <a:cs typeface="Arial"/>
                <a:sym typeface="Arial"/>
              </a:rPr>
              <a:t>, 1637 (2019). https://doi.org/10.1186/s12889-019-7884-9</a:t>
            </a:r>
            <a:endParaRPr dirty="0"/>
          </a:p>
        </p:txBody>
      </p:sp>
      <p:sp>
        <p:nvSpPr>
          <p:cNvPr id="551" name="Google Shape;551;p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a:solidFill>
                  <a:srgbClr val="333333"/>
                </a:solidFill>
                <a:latin typeface="Georgia"/>
                <a:ea typeface="Georgia"/>
                <a:cs typeface="Georgia"/>
                <a:sym typeface="Georgia"/>
              </a:rPr>
              <a:t>Note: The next four slides are based on the work of Stephanie Nixon and are meant to be a simplified explanation of the coin model and practicing critical allyship. Participants should be encouraged to read Nixon’s paper “</a:t>
            </a:r>
            <a:r>
              <a:rPr lang="en-US" b="0" i="0">
                <a:solidFill>
                  <a:srgbClr val="333333"/>
                </a:solidFill>
                <a:latin typeface="Arial"/>
                <a:ea typeface="Arial"/>
                <a:cs typeface="Arial"/>
                <a:sym typeface="Arial"/>
              </a:rPr>
              <a:t>The coin model of privilege and critical allyship: implications for health” for a deeper understanding of this topic.</a:t>
            </a:r>
            <a:endParaRPr b="0" i="0">
              <a:solidFill>
                <a:srgbClr val="333333"/>
              </a:solidFill>
              <a:latin typeface="Georgia"/>
              <a:ea typeface="Georgia"/>
              <a:cs typeface="Georgia"/>
              <a:sym typeface="Georgia"/>
            </a:endParaRPr>
          </a:p>
          <a:p>
            <a:pPr marL="0" lvl="0" indent="0" algn="l" rtl="0">
              <a:lnSpc>
                <a:spcPct val="100000"/>
              </a:lnSpc>
              <a:spcBef>
                <a:spcPts val="0"/>
              </a:spcBef>
              <a:spcAft>
                <a:spcPts val="0"/>
              </a:spcAft>
              <a:buSzPts val="1400"/>
              <a:buNone/>
            </a:pPr>
            <a:endParaRPr b="0" i="0">
              <a:solidFill>
                <a:srgbClr val="333333"/>
              </a:solidFill>
              <a:latin typeface="Georgia"/>
              <a:ea typeface="Georgia"/>
              <a:cs typeface="Georgia"/>
              <a:sym typeface="Georgia"/>
            </a:endParaRPr>
          </a:p>
          <a:p>
            <a:pPr marL="0" lvl="0" indent="0" algn="l" rtl="0">
              <a:lnSpc>
                <a:spcPct val="100000"/>
              </a:lnSpc>
              <a:spcBef>
                <a:spcPts val="0"/>
              </a:spcBef>
              <a:spcAft>
                <a:spcPts val="0"/>
              </a:spcAft>
              <a:buSzPts val="1400"/>
              <a:buNone/>
            </a:pPr>
            <a:r>
              <a:rPr lang="en-US" b="0" i="0">
                <a:solidFill>
                  <a:srgbClr val="333333"/>
                </a:solidFill>
                <a:latin typeface="Georgia"/>
                <a:ea typeface="Georgia"/>
                <a:cs typeface="Georgia"/>
                <a:sym typeface="Georgia"/>
              </a:rPr>
              <a:t>“In the Coin Model, each system of inequality is conceptualized as a coin. Coins do not reflect the individual behaviour of good or bad people. Rather, they are society-level norms or structures that give advantage or disadvantage regardless of whether individuals want it or are even aware of it. Each coin represents a different system of inequality.</a:t>
            </a:r>
            <a:endParaRPr/>
          </a:p>
          <a:p>
            <a:pPr marL="0" lvl="0" indent="0" algn="l" rtl="0">
              <a:lnSpc>
                <a:spcPct val="100000"/>
              </a:lnSpc>
              <a:spcBef>
                <a:spcPts val="0"/>
              </a:spcBef>
              <a:spcAft>
                <a:spcPts val="0"/>
              </a:spcAft>
              <a:buSzPts val="1400"/>
              <a:buNone/>
            </a:pPr>
            <a:endParaRPr b="0" i="0">
              <a:solidFill>
                <a:srgbClr val="333333"/>
              </a:solidFill>
              <a:latin typeface="Georgia"/>
              <a:ea typeface="Georgia"/>
              <a:cs typeface="Georgia"/>
              <a:sym typeface="Georgia"/>
            </a:endParaRPr>
          </a:p>
          <a:p>
            <a:pPr marL="0" lvl="0" indent="0" algn="l" rtl="0">
              <a:lnSpc>
                <a:spcPct val="100000"/>
              </a:lnSpc>
              <a:spcBef>
                <a:spcPts val="0"/>
              </a:spcBef>
              <a:spcAft>
                <a:spcPts val="0"/>
              </a:spcAft>
              <a:buSzPts val="1400"/>
              <a:buNone/>
            </a:pPr>
            <a:r>
              <a:rPr lang="en-US" b="0" i="0">
                <a:solidFill>
                  <a:srgbClr val="333333"/>
                </a:solidFill>
                <a:latin typeface="Georgia"/>
                <a:ea typeface="Georgia"/>
                <a:cs typeface="Georgia"/>
                <a:sym typeface="Georgia"/>
              </a:rPr>
              <a:t>These social structures, or coins, give unearned advantage or disadvantage according to one’s relationship to that particular system of inequality.”</a:t>
            </a:r>
            <a:endParaRPr/>
          </a:p>
          <a:p>
            <a:pPr marL="0" lvl="0" indent="0" algn="l" rtl="0">
              <a:lnSpc>
                <a:spcPct val="100000"/>
              </a:lnSpc>
              <a:spcBef>
                <a:spcPts val="0"/>
              </a:spcBef>
              <a:spcAft>
                <a:spcPts val="0"/>
              </a:spcAft>
              <a:buSzPts val="1400"/>
              <a:buNone/>
            </a:pPr>
            <a:endParaRPr b="0" i="0">
              <a:solidFill>
                <a:srgbClr val="333333"/>
              </a:solidFill>
              <a:latin typeface="Arial"/>
              <a:ea typeface="Arial"/>
              <a:cs typeface="Arial"/>
              <a:sym typeface="Arial"/>
            </a:endParaRPr>
          </a:p>
          <a:p>
            <a:pPr marL="0" lvl="0" indent="0" algn="l" rtl="0">
              <a:lnSpc>
                <a:spcPct val="100000"/>
              </a:lnSpc>
              <a:spcBef>
                <a:spcPts val="0"/>
              </a:spcBef>
              <a:spcAft>
                <a:spcPts val="0"/>
              </a:spcAft>
              <a:buSzPts val="1400"/>
              <a:buNone/>
            </a:pPr>
            <a:r>
              <a:rPr lang="en-US" b="0" i="0">
                <a:solidFill>
                  <a:srgbClr val="333333"/>
                </a:solidFill>
                <a:latin typeface="Arial"/>
                <a:ea typeface="Arial"/>
                <a:cs typeface="Arial"/>
                <a:sym typeface="Arial"/>
              </a:rPr>
              <a:t>- Nixon, S.A. The coin model of privilege and critical allyship: implications for health. </a:t>
            </a:r>
            <a:r>
              <a:rPr lang="en-US" b="0" i="1">
                <a:solidFill>
                  <a:srgbClr val="333333"/>
                </a:solidFill>
                <a:latin typeface="Arial"/>
                <a:ea typeface="Arial"/>
                <a:cs typeface="Arial"/>
                <a:sym typeface="Arial"/>
              </a:rPr>
              <a:t>BMC Public Health</a:t>
            </a:r>
            <a:r>
              <a:rPr lang="en-US" b="0" i="0">
                <a:solidFill>
                  <a:srgbClr val="333333"/>
                </a:solidFill>
                <a:latin typeface="Arial"/>
                <a:ea typeface="Arial"/>
                <a:cs typeface="Arial"/>
                <a:sym typeface="Arial"/>
              </a:rPr>
              <a:t> </a:t>
            </a:r>
            <a:r>
              <a:rPr lang="en-US" b="1" i="0">
                <a:solidFill>
                  <a:srgbClr val="333333"/>
                </a:solidFill>
                <a:latin typeface="Arial"/>
                <a:ea typeface="Arial"/>
                <a:cs typeface="Arial"/>
                <a:sym typeface="Arial"/>
              </a:rPr>
              <a:t>19</a:t>
            </a:r>
            <a:r>
              <a:rPr lang="en-US" b="0" i="0">
                <a:solidFill>
                  <a:srgbClr val="333333"/>
                </a:solidFill>
                <a:latin typeface="Arial"/>
                <a:ea typeface="Arial"/>
                <a:cs typeface="Arial"/>
                <a:sym typeface="Arial"/>
              </a:rPr>
              <a:t>, 1637 (2019). https://doi.org/10.1186/s12889-019-7884-9</a:t>
            </a:r>
            <a:endParaRPr/>
          </a:p>
        </p:txBody>
      </p:sp>
      <p:sp>
        <p:nvSpPr>
          <p:cNvPr id="558" name="Google Shape;558;p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228600" algn="l" rtl="0">
              <a:lnSpc>
                <a:spcPct val="100000"/>
              </a:lnSpc>
              <a:spcBef>
                <a:spcPts val="0"/>
              </a:spcBef>
              <a:spcAft>
                <a:spcPts val="0"/>
              </a:spcAft>
              <a:buSzPts val="1400"/>
              <a:buNone/>
            </a:pPr>
            <a:r>
              <a:rPr lang="en-US" b="0" i="0" dirty="0">
                <a:solidFill>
                  <a:srgbClr val="333333"/>
                </a:solidFill>
                <a:latin typeface="Arial"/>
                <a:ea typeface="Arial"/>
                <a:cs typeface="Arial"/>
                <a:sym typeface="Arial"/>
              </a:rPr>
              <a:t>Nixon, S.A. The coin model of privilege and critical allyship: implications for health. </a:t>
            </a:r>
            <a:r>
              <a:rPr lang="en-US" b="0" i="1" dirty="0">
                <a:solidFill>
                  <a:srgbClr val="333333"/>
                </a:solidFill>
                <a:latin typeface="Arial"/>
                <a:ea typeface="Arial"/>
                <a:cs typeface="Arial"/>
                <a:sym typeface="Arial"/>
              </a:rPr>
              <a:t>BMC Public Health</a:t>
            </a:r>
            <a:r>
              <a:rPr lang="en-US" b="0" i="0" dirty="0">
                <a:solidFill>
                  <a:srgbClr val="333333"/>
                </a:solidFill>
                <a:latin typeface="Arial"/>
                <a:ea typeface="Arial"/>
                <a:cs typeface="Arial"/>
                <a:sym typeface="Arial"/>
              </a:rPr>
              <a:t> </a:t>
            </a:r>
            <a:r>
              <a:rPr lang="en-US" b="1" i="0" dirty="0">
                <a:solidFill>
                  <a:srgbClr val="333333"/>
                </a:solidFill>
                <a:latin typeface="Arial"/>
                <a:ea typeface="Arial"/>
                <a:cs typeface="Arial"/>
                <a:sym typeface="Arial"/>
              </a:rPr>
              <a:t>19</a:t>
            </a:r>
            <a:r>
              <a:rPr lang="en-US" b="0" i="0" dirty="0">
                <a:solidFill>
                  <a:srgbClr val="333333"/>
                </a:solidFill>
                <a:latin typeface="Arial"/>
                <a:ea typeface="Arial"/>
                <a:cs typeface="Arial"/>
                <a:sym typeface="Arial"/>
              </a:rPr>
              <a:t>, 1637 (2019). https://doi.org/10.1186/s12889-019-7884-9</a:t>
            </a:r>
            <a:endParaRPr dirty="0"/>
          </a:p>
        </p:txBody>
      </p:sp>
      <p:sp>
        <p:nvSpPr>
          <p:cNvPr id="566" name="Google Shape;566;p8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dirty="0">
                <a:solidFill>
                  <a:srgbClr val="003A5D"/>
                </a:solidFill>
                <a:latin typeface="Open Sans"/>
                <a:ea typeface="Open Sans"/>
                <a:cs typeface="Open Sans"/>
                <a:sym typeface="Open Sans"/>
              </a:rPr>
              <a:t>“</a:t>
            </a:r>
            <a:r>
              <a:rPr lang="en-US" sz="1200" b="0" i="0" dirty="0">
                <a:solidFill>
                  <a:srgbClr val="003A5D"/>
                </a:solidFill>
                <a:latin typeface="Open Sans"/>
                <a:ea typeface="Open Sans"/>
                <a:cs typeface="Open Sans"/>
                <a:sym typeface="Open Sans"/>
              </a:rPr>
              <a:t>A key step in this practice is to reject the dangerous and misguided urge to save people on the oppression side of the coin, driven by the irrational sense of expertise, entitlement and access [</a:t>
            </a:r>
            <a:r>
              <a:rPr lang="en-US" sz="1200" b="0" i="0" u="sng" dirty="0">
                <a:solidFill>
                  <a:srgbClr val="003A5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49</a:t>
            </a:r>
            <a:r>
              <a:rPr lang="en-US" sz="1200" b="0" i="0" dirty="0">
                <a:solidFill>
                  <a:srgbClr val="003A5D"/>
                </a:solidFill>
                <a:latin typeface="Open Sans"/>
                <a:ea typeface="Open Sans"/>
                <a:cs typeface="Open Sans"/>
                <a:sym typeface="Open Sans"/>
              </a:rPr>
              <a:t>]. Rather, the aim of critical allyship is to operate </a:t>
            </a:r>
            <a:r>
              <a:rPr lang="en-US" sz="1200" b="0" i="1" dirty="0">
                <a:solidFill>
                  <a:srgbClr val="003A5D"/>
                </a:solidFill>
                <a:latin typeface="Open Sans"/>
                <a:ea typeface="Open Sans"/>
                <a:cs typeface="Open Sans"/>
                <a:sym typeface="Open Sans"/>
              </a:rPr>
              <a:t>in solidarity with</a:t>
            </a:r>
            <a:r>
              <a:rPr lang="en-US" sz="1200" b="0" i="0" dirty="0">
                <a:solidFill>
                  <a:srgbClr val="003A5D"/>
                </a:solidFill>
                <a:latin typeface="Open Sans"/>
                <a:ea typeface="Open Sans"/>
                <a:cs typeface="Open Sans"/>
                <a:sym typeface="Open Sans"/>
              </a:rPr>
              <a:t> people on the bottom of the coin.” </a:t>
            </a:r>
            <a:endParaRPr dirty="0"/>
          </a:p>
          <a:p>
            <a:pPr marL="0" marR="0" lvl="0" indent="0" algn="l" rtl="0">
              <a:lnSpc>
                <a:spcPct val="100000"/>
              </a:lnSpc>
              <a:spcBef>
                <a:spcPts val="0"/>
              </a:spcBef>
              <a:spcAft>
                <a:spcPts val="0"/>
              </a:spcAft>
              <a:buClr>
                <a:srgbClr val="000000"/>
              </a:buClr>
              <a:buSzPts val="1400"/>
              <a:buFont typeface="Arial"/>
              <a:buNone/>
            </a:pPr>
            <a:endParaRPr b="0" i="0" dirty="0">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b="0" i="0" dirty="0">
                <a:solidFill>
                  <a:srgbClr val="333333"/>
                </a:solidFill>
                <a:latin typeface="Arial"/>
                <a:ea typeface="Arial"/>
                <a:cs typeface="Arial"/>
                <a:sym typeface="Arial"/>
              </a:rPr>
              <a:t>Nixon, S.A. The coin model of privilege and critical allyship: implications for health. </a:t>
            </a:r>
            <a:r>
              <a:rPr lang="en-US" b="0" i="1" dirty="0">
                <a:solidFill>
                  <a:srgbClr val="333333"/>
                </a:solidFill>
                <a:latin typeface="Arial"/>
                <a:ea typeface="Arial"/>
                <a:cs typeface="Arial"/>
                <a:sym typeface="Arial"/>
              </a:rPr>
              <a:t>BMC Public Health</a:t>
            </a:r>
            <a:r>
              <a:rPr lang="en-US" b="0" i="0" dirty="0">
                <a:solidFill>
                  <a:srgbClr val="333333"/>
                </a:solidFill>
                <a:latin typeface="Arial"/>
                <a:ea typeface="Arial"/>
                <a:cs typeface="Arial"/>
                <a:sym typeface="Arial"/>
              </a:rPr>
              <a:t> </a:t>
            </a:r>
            <a:r>
              <a:rPr lang="en-US" b="1" i="0" dirty="0">
                <a:solidFill>
                  <a:srgbClr val="333333"/>
                </a:solidFill>
                <a:latin typeface="Arial"/>
                <a:ea typeface="Arial"/>
                <a:cs typeface="Arial"/>
                <a:sym typeface="Arial"/>
              </a:rPr>
              <a:t>19</a:t>
            </a:r>
            <a:r>
              <a:rPr lang="en-US" b="0" i="0" dirty="0">
                <a:solidFill>
                  <a:srgbClr val="333333"/>
                </a:solidFill>
                <a:latin typeface="Arial"/>
                <a:ea typeface="Arial"/>
                <a:cs typeface="Arial"/>
                <a:sym typeface="Arial"/>
              </a:rPr>
              <a:t>, 1637 (2019). https://doi.org/10.1186/s12889-019-7884-9</a:t>
            </a:r>
            <a:endParaRPr dirty="0"/>
          </a:p>
          <a:p>
            <a:pPr marL="457200" marR="0" lvl="0" indent="-228600" algn="l" rtl="0">
              <a:lnSpc>
                <a:spcPct val="100000"/>
              </a:lnSpc>
              <a:spcBef>
                <a:spcPts val="0"/>
              </a:spcBef>
              <a:spcAft>
                <a:spcPts val="0"/>
              </a:spcAft>
              <a:buSzPts val="1400"/>
              <a:buNone/>
            </a:pPr>
            <a:endParaRPr dirty="0"/>
          </a:p>
        </p:txBody>
      </p:sp>
      <p:sp>
        <p:nvSpPr>
          <p:cNvPr id="573" name="Google Shape;573;p8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Source: </a:t>
            </a:r>
            <a:r>
              <a:rPr lang="en-US"/>
              <a:t>Privilege and Critical Allyship presentation by Stephanie Nixon (19 August 2020): https://www.teachepi.org/wp-content/uploads/Courses/FGH-PPHS-511-2020online/02-Privilege-_-critical-allyship.pdf </a:t>
            </a:r>
            <a:endParaRPr/>
          </a:p>
        </p:txBody>
      </p:sp>
      <p:sp>
        <p:nvSpPr>
          <p:cNvPr id="581" name="Google Shape;581;p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Source: </a:t>
            </a:r>
            <a:r>
              <a:rPr lang="en-US"/>
              <a:t>Privilege and Critical Allyship presentation by Stephanie Nixon (19 August 2020): https://www.teachepi.org/wp-content/uploads/Courses/FGH-PPHS-511-2020online/02-Privilege-_-critical-allyship.pdf </a:t>
            </a:r>
            <a:endParaRPr/>
          </a:p>
        </p:txBody>
      </p:sp>
      <p:sp>
        <p:nvSpPr>
          <p:cNvPr id="581" name="Google Shape;581;p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2799110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7" name="Google Shape;587;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2165fc7f950_1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g2165fc7f950_1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4" name="Google Shape;594;g2165fc7f950_1_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1f494fa66d1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g1f494fa66d1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2" name="Google Shape;602;g1f494fa66d1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chemeClr val="dk1"/>
              </a:buClr>
              <a:buSzPts val="1800"/>
              <a:buFont typeface="Arial"/>
              <a:buNone/>
            </a:pPr>
            <a:r>
              <a:rPr lang="en-US" sz="1800" u="none" strike="noStrike" dirty="0">
                <a:latin typeface="Calibri"/>
                <a:ea typeface="Calibri"/>
                <a:cs typeface="Calibri"/>
                <a:sym typeface="Calibri"/>
              </a:rPr>
              <a:t>May speak to the following:</a:t>
            </a:r>
          </a:p>
          <a:p>
            <a:pPr marL="285750" marR="0" lvl="0" indent="-285750" algn="l" rtl="0">
              <a:lnSpc>
                <a:spcPct val="107000"/>
              </a:lnSpc>
              <a:spcBef>
                <a:spcPts val="0"/>
              </a:spcBef>
              <a:spcAft>
                <a:spcPts val="0"/>
              </a:spcAft>
              <a:buClr>
                <a:schemeClr val="dk1"/>
              </a:buClr>
              <a:buSzPts val="1800"/>
              <a:buFont typeface="Arial"/>
              <a:buChar char="•"/>
            </a:pPr>
            <a:r>
              <a:rPr lang="en-US" sz="1800" u="none" strike="noStrike" dirty="0">
                <a:latin typeface="Calibri"/>
                <a:ea typeface="Calibri"/>
                <a:cs typeface="Calibri"/>
                <a:sym typeface="Calibri"/>
              </a:rPr>
              <a:t>Facilitator role</a:t>
            </a:r>
          </a:p>
          <a:p>
            <a:pPr marL="285750" marR="0" lvl="0" indent="-285750" algn="l" rtl="0">
              <a:lnSpc>
                <a:spcPct val="107000"/>
              </a:lnSpc>
              <a:spcBef>
                <a:spcPts val="0"/>
              </a:spcBef>
              <a:spcAft>
                <a:spcPts val="0"/>
              </a:spcAft>
              <a:buClr>
                <a:schemeClr val="dk1"/>
              </a:buClr>
              <a:buSzPts val="1800"/>
              <a:buFont typeface="Arial"/>
              <a:buChar char="•"/>
            </a:pPr>
            <a:r>
              <a:rPr lang="en-US" sz="1800" u="none" strike="noStrike" dirty="0">
                <a:latin typeface="Calibri"/>
                <a:ea typeface="Calibri"/>
                <a:cs typeface="Calibri"/>
                <a:sym typeface="Calibri"/>
              </a:rPr>
              <a:t>Speaker speaks for themself, not all Indigenous people</a:t>
            </a:r>
            <a:endParaRPr dirty="0"/>
          </a:p>
          <a:p>
            <a:pPr marL="285750" marR="0" lvl="0" indent="-285750" algn="l" rtl="0">
              <a:lnSpc>
                <a:spcPct val="107000"/>
              </a:lnSpc>
              <a:spcBef>
                <a:spcPts val="800"/>
              </a:spcBef>
              <a:spcAft>
                <a:spcPts val="0"/>
              </a:spcAft>
              <a:buClr>
                <a:schemeClr val="dk1"/>
              </a:buClr>
              <a:buSzPts val="1800"/>
              <a:buFont typeface="Arial"/>
              <a:buChar char="•"/>
            </a:pPr>
            <a:r>
              <a:rPr lang="en-US" sz="1800" u="none" strike="noStrike" dirty="0">
                <a:latin typeface="Calibri"/>
                <a:ea typeface="Calibri"/>
                <a:cs typeface="Calibri"/>
                <a:sym typeface="Calibri"/>
              </a:rPr>
              <a:t>Confidentiality, respecting the circle</a:t>
            </a:r>
            <a:endParaRPr dirty="0"/>
          </a:p>
        </p:txBody>
      </p:sp>
      <p:sp>
        <p:nvSpPr>
          <p:cNvPr id="124" name="Google Shape;12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111681268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8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Please ask your residents to fill out the following evaluation survey so that we can improve this curriculum!</a:t>
            </a:r>
          </a:p>
          <a:p>
            <a:pPr marL="0" marR="0">
              <a:lnSpc>
                <a:spcPct val="107000"/>
              </a:lnSpc>
              <a:spcBef>
                <a:spcPts val="0"/>
              </a:spcBef>
              <a:spcAft>
                <a:spcPts val="800"/>
              </a:spcAft>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0" i="0" dirty="0">
                <a:solidFill>
                  <a:srgbClr val="242424"/>
                </a:solidFill>
                <a:effectLst/>
                <a:latin typeface="Segoe UI" panose="020B0502040204020203" pitchFamily="34" charset="0"/>
              </a:rPr>
              <a:t>https://forms.royalcollege.ca/s3/Indigenous-Health-Foundations-Workshop-Evaluation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Please contact the Office of Indigenous Health for a copy of the results: indigenoushealth@royalcollege.ca . The evaluation survey includes questions about the facilitator, and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when you receive feedback on your performance as a teacher or facilitator you can claim the time you spend reviewing and reflecting on this feedback for 3 credits per hour under Section 3</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See here for details: https://www.royalcollege.ca/ca/en/cpd/maintenance-of-certification-program/moc-support-tools-resources/section-3-feedback-on-teaching.html</a:t>
            </a:r>
          </a:p>
          <a:p>
            <a:pPr marL="0" marR="0">
              <a:lnSpc>
                <a:spcPct val="107000"/>
              </a:lnSpc>
              <a:spcBef>
                <a:spcPts val="0"/>
              </a:spcBef>
              <a:spcAft>
                <a:spcPts val="800"/>
              </a:spcAft>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We would also love to hear from you as the facilitator!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Please take few moments to complete this evaluation survey for workshop facilitators: </a:t>
            </a:r>
            <a:r>
              <a:rPr lang="en-US"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https://forms.royalcollege.ca/s3/Indigenous-Health-Foundations-Workshop-Facilitator-Evaluation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08" name="Google Shape;608;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p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5" name="Google Shape;615;p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82</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2165fc7f950_1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g2165fc7f950_1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8" name="Google Shape;628;g2165fc7f950_1_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83</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Example icebreaker – replace if desired</a:t>
            </a:r>
            <a:endParaRPr/>
          </a:p>
        </p:txBody>
      </p:sp>
      <p:sp>
        <p:nvSpPr>
          <p:cNvPr id="130" name="Google Shape;13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5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Open Sans"/>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59"/>
          <p:cNvPicPr preferRelativeResize="0"/>
          <p:nvPr/>
        </p:nvPicPr>
        <p:blipFill rotWithShape="1">
          <a:blip r:embed="rId3">
            <a:alphaModFix/>
          </a:blip>
          <a:srcRect/>
          <a:stretch/>
        </p:blipFill>
        <p:spPr>
          <a:xfrm>
            <a:off x="1524000" y="5381660"/>
            <a:ext cx="2162756" cy="85083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
        <p:cNvGrpSpPr/>
        <p:nvPr/>
      </p:nvGrpSpPr>
      <p:grpSpPr>
        <a:xfrm>
          <a:off x="0" y="0"/>
          <a:ext cx="0" cy="0"/>
          <a:chOff x="0" y="0"/>
          <a:chExt cx="0" cy="0"/>
        </a:xfrm>
      </p:grpSpPr>
      <p:sp>
        <p:nvSpPr>
          <p:cNvPr id="72" name="Google Shape;72;p6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pen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6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4" name="Google Shape;74;p6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7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7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7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type="obj">
  <p:cSld name="OBJECT">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6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6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62"/>
          <p:cNvSpPr/>
          <p:nvPr/>
        </p:nvSpPr>
        <p:spPr>
          <a:xfrm>
            <a:off x="0" y="4992624"/>
            <a:ext cx="4764024" cy="186537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63"/>
          <p:cNvSpPr txBox="1">
            <a:spLocks noGrp="1"/>
          </p:cNvSpPr>
          <p:nvPr>
            <p:ph type="title"/>
          </p:nvPr>
        </p:nvSpPr>
        <p:spPr>
          <a:xfrm>
            <a:off x="831850" y="1709738"/>
            <a:ext cx="7140173"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3"/>
          <p:cNvSpPr txBox="1">
            <a:spLocks noGrp="1"/>
          </p:cNvSpPr>
          <p:nvPr>
            <p:ph type="body" idx="1"/>
          </p:nvPr>
        </p:nvSpPr>
        <p:spPr>
          <a:xfrm>
            <a:off x="831850" y="4589463"/>
            <a:ext cx="7140173"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F9A"/>
              </a:buClr>
              <a:buSzPts val="2400"/>
              <a:buNone/>
              <a:defRPr sz="2400">
                <a:solidFill>
                  <a:srgbClr val="888F9A"/>
                </a:solidFill>
              </a:defRPr>
            </a:lvl1pPr>
            <a:lvl2pPr marL="914400" lvl="1" indent="-228600" algn="l">
              <a:lnSpc>
                <a:spcPct val="90000"/>
              </a:lnSpc>
              <a:spcBef>
                <a:spcPts val="500"/>
              </a:spcBef>
              <a:spcAft>
                <a:spcPts val="0"/>
              </a:spcAft>
              <a:buClr>
                <a:srgbClr val="888F9A"/>
              </a:buClr>
              <a:buSzPts val="2000"/>
              <a:buNone/>
              <a:defRPr sz="2000">
                <a:solidFill>
                  <a:srgbClr val="888F9A"/>
                </a:solidFill>
              </a:defRPr>
            </a:lvl2pPr>
            <a:lvl3pPr marL="1371600" lvl="2" indent="-228600" algn="l">
              <a:lnSpc>
                <a:spcPct val="90000"/>
              </a:lnSpc>
              <a:spcBef>
                <a:spcPts val="500"/>
              </a:spcBef>
              <a:spcAft>
                <a:spcPts val="0"/>
              </a:spcAft>
              <a:buClr>
                <a:srgbClr val="888F9A"/>
              </a:buClr>
              <a:buSzPts val="1800"/>
              <a:buNone/>
              <a:defRPr sz="1800">
                <a:solidFill>
                  <a:srgbClr val="888F9A"/>
                </a:solidFill>
              </a:defRPr>
            </a:lvl3pPr>
            <a:lvl4pPr marL="1828800" lvl="3" indent="-228600" algn="l">
              <a:lnSpc>
                <a:spcPct val="90000"/>
              </a:lnSpc>
              <a:spcBef>
                <a:spcPts val="500"/>
              </a:spcBef>
              <a:spcAft>
                <a:spcPts val="0"/>
              </a:spcAft>
              <a:buClr>
                <a:srgbClr val="888F9A"/>
              </a:buClr>
              <a:buSzPts val="1600"/>
              <a:buNone/>
              <a:defRPr sz="1600">
                <a:solidFill>
                  <a:srgbClr val="888F9A"/>
                </a:solidFill>
              </a:defRPr>
            </a:lvl4pPr>
            <a:lvl5pPr marL="2286000" lvl="4" indent="-228600" algn="l">
              <a:lnSpc>
                <a:spcPct val="90000"/>
              </a:lnSpc>
              <a:spcBef>
                <a:spcPts val="500"/>
              </a:spcBef>
              <a:spcAft>
                <a:spcPts val="0"/>
              </a:spcAft>
              <a:buClr>
                <a:srgbClr val="888F9A"/>
              </a:buClr>
              <a:buSzPts val="1600"/>
              <a:buNone/>
              <a:defRPr sz="1600">
                <a:solidFill>
                  <a:srgbClr val="888F9A"/>
                </a:solidFill>
              </a:defRPr>
            </a:lvl5pPr>
            <a:lvl6pPr marL="2743200" lvl="5" indent="-228600" algn="l">
              <a:lnSpc>
                <a:spcPct val="90000"/>
              </a:lnSpc>
              <a:spcBef>
                <a:spcPts val="500"/>
              </a:spcBef>
              <a:spcAft>
                <a:spcPts val="0"/>
              </a:spcAft>
              <a:buClr>
                <a:srgbClr val="888F9A"/>
              </a:buClr>
              <a:buSzPts val="1600"/>
              <a:buNone/>
              <a:defRPr sz="1600">
                <a:solidFill>
                  <a:srgbClr val="888F9A"/>
                </a:solidFill>
              </a:defRPr>
            </a:lvl6pPr>
            <a:lvl7pPr marL="3200400" lvl="6" indent="-228600" algn="l">
              <a:lnSpc>
                <a:spcPct val="90000"/>
              </a:lnSpc>
              <a:spcBef>
                <a:spcPts val="500"/>
              </a:spcBef>
              <a:spcAft>
                <a:spcPts val="0"/>
              </a:spcAft>
              <a:buClr>
                <a:srgbClr val="888F9A"/>
              </a:buClr>
              <a:buSzPts val="1600"/>
              <a:buNone/>
              <a:defRPr sz="1600">
                <a:solidFill>
                  <a:srgbClr val="888F9A"/>
                </a:solidFill>
              </a:defRPr>
            </a:lvl7pPr>
            <a:lvl8pPr marL="3657600" lvl="7" indent="-228600" algn="l">
              <a:lnSpc>
                <a:spcPct val="90000"/>
              </a:lnSpc>
              <a:spcBef>
                <a:spcPts val="500"/>
              </a:spcBef>
              <a:spcAft>
                <a:spcPts val="0"/>
              </a:spcAft>
              <a:buClr>
                <a:srgbClr val="888F9A"/>
              </a:buClr>
              <a:buSzPts val="1600"/>
              <a:buNone/>
              <a:defRPr sz="1600">
                <a:solidFill>
                  <a:srgbClr val="888F9A"/>
                </a:solidFill>
              </a:defRPr>
            </a:lvl8pPr>
            <a:lvl9pPr marL="4114800" lvl="8" indent="-228600" algn="l">
              <a:lnSpc>
                <a:spcPct val="90000"/>
              </a:lnSpc>
              <a:spcBef>
                <a:spcPts val="500"/>
              </a:spcBef>
              <a:spcAft>
                <a:spcPts val="0"/>
              </a:spcAft>
              <a:buClr>
                <a:srgbClr val="888F9A"/>
              </a:buClr>
              <a:buSzPts val="1600"/>
              <a:buNone/>
              <a:defRPr sz="1600">
                <a:solidFill>
                  <a:srgbClr val="888F9A"/>
                </a:solidFill>
              </a:defRPr>
            </a:lvl9pPr>
          </a:lstStyle>
          <a:p>
            <a:endParaRPr/>
          </a:p>
        </p:txBody>
      </p:sp>
      <p:sp>
        <p:nvSpPr>
          <p:cNvPr id="44" name="Google Shape;44;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6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6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9" name="Google Shape;59;p65"/>
          <p:cNvSpPr txBox="1">
            <a:spLocks noGrp="1"/>
          </p:cNvSpPr>
          <p:nvPr>
            <p:ph type="body" idx="1"/>
          </p:nvPr>
        </p:nvSpPr>
        <p:spPr>
          <a:xfrm>
            <a:off x="1108788" y="1847850"/>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Open Sans"/>
              <a:buNone/>
              <a:defRPr sz="4000" b="1"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F9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F9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F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royalcollege.ca/content/dam/documents/about/health-policy/indigenous-health-primer-e.pdf"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royalcollege.ca/content/dam/documents/about/health-policy/indigenous-health-primer-e.pdf"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hyperlink" Target="https://creativecommons.org/licenses/by-nc-sa/3.0/" TargetMode="External"/><Relationship Id="rId4" Type="http://schemas.openxmlformats.org/officeDocument/2006/relationships/hyperlink" Target="https://pathfinderkingmaker.gamepedia.com/Region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publicdomainpictures.net/en/view-image.php?image=300363&amp;picture=landscape-vintage-paintin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royalcollege.ca/content/dam/documents/about/health-policy/indigenous-health-primer-e.pdf"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www.kaltura.com/tiny/y9sa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hyperlink" Target="https://creativecommons.org/licenses/by-nc/3.0/" TargetMode="External"/><Relationship Id="rId4" Type="http://schemas.openxmlformats.org/officeDocument/2006/relationships/hyperlink" Target="https://www2.uregina.ca/education/saskindianresidentialschools/prince-albert-indian-residential-schoo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royalcollege.ca/content/dam/documents/about/health-policy/indigenous-health-primer-e.pdf"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royalcollege.ca/ca/en/health-policy/indigenous-health.html" TargetMode="External"/><Relationship Id="rId7" Type="http://schemas.openxmlformats.org/officeDocument/2006/relationships/hyperlink" Target="https://roarcreativeagency.com/"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ww.googleadservices.com/pagead/aclk?sa=L&amp;ai=DChcSEwjlj6Xd5MqBAxUV-OMHHZCRDqEYABAAGgJ5bQ&amp;gclid=Cj0KCQjwpc-oBhCGARIsAH6ote9ADlW7vH1gWlJzMqys66g9A9SVeqcn0GJqlRUgRx5tsrgNcLLDIusaAu_kEALw_wcB&amp;ohost=www.google.com&amp;cid=CAESauD2Xl5DMRetmfb9Ju9eQOEsWxsncbb3yiJzcCwll0_dSRmicHDafpumjA0mhzEkRmMFxB8_WZJBOqGdIP-p7h5IUkL2eVzWdsVafJtuBwCu6HF3p3WSuLCpGE5_5NA81MZ4TEZEsiU9o7Q&amp;sig=AOD64_3TCPA3WFlBI7HWQYF-9_hVoaIUEw&amp;q&amp;adurl&amp;ved=2ahUKEwjT5Z7d5MqBAxXKl4kEHcVJCpkQ0Qx6BAgOEAE" TargetMode="External"/><Relationship Id="rId5" Type="http://schemas.openxmlformats.org/officeDocument/2006/relationships/hyperlink" Target="http://albertdumont.com/about/" TargetMode="External"/><Relationship Id="rId4" Type="http://schemas.openxmlformats.org/officeDocument/2006/relationships/hyperlink" Target="https://www.royalcollege.ca/content/dam/documents/about/health-policy/indigenous-health-primer-e.pdf"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settlement.org/ontario/immigration-citizenship/citizenship/first-nations-inuit-and-metis-peoples/what-were-canada-s-residential-schools/#:~:text=Residential%20school%20education%20was%20intended,believed%20Western%20civilization%20was%20superior."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hi_8MB1Gn5c&amp;t=198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en.wikipedia.org/wiki/Canadian_Indian_residential_school_syste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wellesleyinstitute.com/wp-content/uploads/2015/02/Summary-First-Peoples-Second-Class-Treatment-Final.pdf"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5.xml"/><Relationship Id="rId1" Type="http://schemas.openxmlformats.org/officeDocument/2006/relationships/slideLayout" Target="../slideLayouts/slideLayout8.xml"/><Relationship Id="rId5" Type="http://schemas.openxmlformats.org/officeDocument/2006/relationships/hyperlink" Target="https://creativecommons.org/licenses/by-nc-nd/3.0/" TargetMode="External"/><Relationship Id="rId4" Type="http://schemas.openxmlformats.org/officeDocument/2006/relationships/hyperlink" Target="https://www.davidbernie.com/indian-country-53-1-sixties-scoop-ii/"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hyperlink" Target="https://www.facebook.com/watch/?v=384358412170750"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www.wellesleyinstitute.com/wp-content/uploads/2015/02/Summary-First-Peoples-Second-Class-Treatment-Final.pdf" TargetMode="Externa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s://www.royalcollege.ca/content/dam/documents/about/health-policy/indigenous-health-primer-e.pdf" TargetMode="External"/><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www.wellesleyinstitute.com/wp-content/uploads/2015/02/Summary-First-Peoples-Second-Class-Treatment-Final.pdf" TargetMode="External"/><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royalcollege.ca/content/dam/documents/about/health-policy/indigenous-health-primer-e.pdf" TargetMode="Externa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royalcollege.ca/content/dam/documents/about/health-policy/indigenous-health-primer-e.pdf" TargetMode="Externa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royalcollege.ca/content/dam/documents/about/health-policy/indigenous-health-primer-e.pdf" TargetMode="External"/><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https://protect-ca.mimecast.com/s/nW3rCyoN3DtjgzAUZ1tA4?domain=kaltura.com"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gineerscanada.ca/sites/default/files/2021-11/Land%20Acknowledgement%20-%20EN%20-%20November%202021%20Update.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royalcollege.ca/content/dam/documents/about/health-policy/indigenous-health-primer-e.pdf" TargetMode="External"/><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royalcollege.ca/content/dam/documents/about/health-policy/indigenous-health-primer-e.pdf" TargetMode="External"/><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royalcollege.ca/content/dam/documents/about/health-policy/indigenous-health-primer-e.pdf"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www.royalcollege.ca/mssites/indigenoushealth/vignettes/en/index.html" TargetMode="External"/><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www.hopeforwellness.c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hyperlink" Target="https://theantioppressionnetwork.com/allyship/"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www.freepngimg.com/png/88516-blue-product-faq-question-mark-free-clipart-hd"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ccnpps-ncchpp.ca/video-understanding-the-role-of-privilege-in-relation-to-public-health-ethics-and-practice/" TargetMode="External"/><Relationship Id="rId2" Type="http://schemas.openxmlformats.org/officeDocument/2006/relationships/hyperlink" Target="https://bmcpublichealth.biomedcentral.com/articles/10.1186/s12889-019-7884-9" TargetMode="External"/><Relationship Id="rId1" Type="http://schemas.openxmlformats.org/officeDocument/2006/relationships/slideLayout" Target="../slideLayouts/slideLayout4.xml"/><Relationship Id="rId5" Type="http://schemas.openxmlformats.org/officeDocument/2006/relationships/hyperlink" Target="https://specialtyscoopactualitesenspecialite.libsyn.com/the-importance-of-land-with-elder-albert-dumont-limportance-du-territoire-avec-lan-albert-dumont" TargetMode="External"/><Relationship Id="rId4" Type="http://schemas.openxmlformats.org/officeDocument/2006/relationships/hyperlink" Target="https://www.segalcentre.org/common/sitemedia/201819_Shows/ENG_AllyTookit.pdf"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forms.royalcollege.ca/s3/Indigenous-Health-Foundations-Workshop-Evaluation"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2.xml.rels><?xml version="1.0" encoding="UTF-8" standalone="yes"?>
<Relationships xmlns="http://schemas.openxmlformats.org/package/2006/relationships"><Relationship Id="rId3" Type="http://schemas.openxmlformats.org/officeDocument/2006/relationships/hyperlink" Target="https://doi.org/10.1186/s12889-019-7884-9" TargetMode="External"/><Relationship Id="rId2" Type="http://schemas.openxmlformats.org/officeDocument/2006/relationships/notesSlide" Target="../notesSlides/notesSlide81.xml"/><Relationship Id="rId1" Type="http://schemas.openxmlformats.org/officeDocument/2006/relationships/slideLayout" Target="../slideLayouts/slideLayout4.xml"/><Relationship Id="rId4" Type="http://schemas.openxmlformats.org/officeDocument/2006/relationships/hyperlink" Target="https://settlement.org/ontario/immigration-citizenship/citizenship/first-nations-inuit-and-metis-peoples/what-were-canada-s-residential-schools/"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800"/>
              <a:buFont typeface="Open Sans"/>
              <a:buNone/>
            </a:pPr>
            <a:r>
              <a:rPr lang="en-US"/>
              <a:t>Indigenous Health Education</a:t>
            </a:r>
            <a:endParaRPr/>
          </a:p>
        </p:txBody>
      </p:sp>
      <p:sp>
        <p:nvSpPr>
          <p:cNvPr id="95" name="Google Shape;95;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t>Foundations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CanMEDS</a:t>
            </a:r>
            <a:endParaRPr/>
          </a:p>
        </p:txBody>
      </p:sp>
      <p:sp>
        <p:nvSpPr>
          <p:cNvPr id="139" name="Google Shape;139;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1000"/>
              </a:spcBef>
              <a:spcAft>
                <a:spcPts val="0"/>
              </a:spcAft>
              <a:buClr>
                <a:schemeClr val="dk1"/>
              </a:buClr>
              <a:buSzPts val="2800"/>
              <a:buChar char="•"/>
            </a:pPr>
            <a:r>
              <a:rPr lang="en-US" dirty="0"/>
              <a:t>The CanMEDS Framework is currently in the process of being updated for the CanMEDS 2025 guidelines</a:t>
            </a:r>
            <a:br>
              <a:rPr lang="en-US" dirty="0"/>
            </a:br>
            <a:endParaRPr dirty="0"/>
          </a:p>
          <a:p>
            <a:pPr marL="228600" lvl="0" indent="-228600" algn="l" rtl="0">
              <a:lnSpc>
                <a:spcPct val="90000"/>
              </a:lnSpc>
              <a:spcBef>
                <a:spcPts val="1000"/>
              </a:spcBef>
              <a:spcAft>
                <a:spcPts val="0"/>
              </a:spcAft>
              <a:buClr>
                <a:schemeClr val="dk1"/>
              </a:buClr>
              <a:buSzPts val="2800"/>
              <a:buChar char="•"/>
            </a:pPr>
            <a:r>
              <a:rPr lang="en-US" dirty="0"/>
              <a:t>The new CanMEDS 2025 guidelines will have a focus on anti-racism and anti-oppression throughout the roles</a:t>
            </a:r>
            <a:endParaRPr dirty="0"/>
          </a:p>
          <a:p>
            <a:pPr marL="0" lvl="0" indent="0" algn="l" rtl="0">
              <a:lnSpc>
                <a:spcPct val="90000"/>
              </a:lnSpc>
              <a:spcBef>
                <a:spcPts val="1000"/>
              </a:spcBef>
              <a:spcAft>
                <a:spcPts val="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Learning objectives</a:t>
            </a:r>
            <a:endParaRPr/>
          </a:p>
        </p:txBody>
      </p:sp>
      <p:sp>
        <p:nvSpPr>
          <p:cNvPr id="146" name="Google Shape;146;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chemeClr val="dk1"/>
              </a:buClr>
              <a:buSzPts val="2400"/>
              <a:buFont typeface="Calibri"/>
              <a:buAutoNum type="arabicPeriod"/>
            </a:pPr>
            <a:r>
              <a:rPr lang="en-US" sz="2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Discuss the impacts (past and current) of critical historical events, treaties, land rights, ongoing land disputes and colonial systems on the health of Indigenous peoples</a:t>
            </a:r>
            <a:endParaRPr sz="2400" dirty="0"/>
          </a:p>
          <a:p>
            <a:pPr marL="457200" lvl="0" indent="-457200" algn="l" rtl="0">
              <a:lnSpc>
                <a:spcPct val="90000"/>
              </a:lnSpc>
              <a:spcBef>
                <a:spcPts val="1000"/>
              </a:spcBef>
              <a:spcAft>
                <a:spcPts val="0"/>
              </a:spcAft>
              <a:buClr>
                <a:schemeClr val="dk1"/>
              </a:buClr>
              <a:buSzPts val="2400"/>
              <a:buFont typeface="Calibri"/>
              <a:buAutoNum type="arabicPeriod"/>
            </a:pPr>
            <a:r>
              <a:rPr lang="en-US" sz="2400" dirty="0"/>
              <a:t>Recognize the health effects of intergenerational trauma on Indigenous peoples</a:t>
            </a:r>
            <a:endParaRPr sz="2400" dirty="0"/>
          </a:p>
          <a:p>
            <a:pPr marL="457200" lvl="0" indent="-457200" algn="l" rtl="0">
              <a:lnSpc>
                <a:spcPct val="90000"/>
              </a:lnSpc>
              <a:spcBef>
                <a:spcPts val="1000"/>
              </a:spcBef>
              <a:spcAft>
                <a:spcPts val="0"/>
              </a:spcAft>
              <a:buClr>
                <a:schemeClr val="dk1"/>
              </a:buClr>
              <a:buSzPts val="2400"/>
              <a:buFont typeface="Calibri"/>
              <a:buAutoNum type="arabicPeriod"/>
            </a:pPr>
            <a:r>
              <a:rPr lang="en-US" sz="2400" dirty="0"/>
              <a:t>Discuss what culturally safe care and cultural humility looks like in practice</a:t>
            </a:r>
            <a:endParaRPr sz="2400" dirty="0"/>
          </a:p>
          <a:p>
            <a:pPr marL="457200" lvl="0" indent="-457200" algn="l" rtl="0">
              <a:lnSpc>
                <a:spcPct val="90000"/>
              </a:lnSpc>
              <a:spcBef>
                <a:spcPts val="1000"/>
              </a:spcBef>
              <a:spcAft>
                <a:spcPts val="0"/>
              </a:spcAft>
              <a:buClr>
                <a:schemeClr val="dk1"/>
              </a:buClr>
              <a:buSzPts val="2400"/>
              <a:buFont typeface="Calibri"/>
              <a:buAutoNum type="arabicPeriod"/>
            </a:pPr>
            <a:r>
              <a:rPr lang="en-US" sz="2400" dirty="0"/>
              <a:t>Explain the principles of trauma informed care</a:t>
            </a:r>
            <a:endParaRPr sz="2400" dirty="0"/>
          </a:p>
          <a:p>
            <a:pPr marL="457200" lvl="0" indent="-457200" algn="l" rtl="0">
              <a:lnSpc>
                <a:spcPct val="90000"/>
              </a:lnSpc>
              <a:spcBef>
                <a:spcPts val="1000"/>
              </a:spcBef>
              <a:spcAft>
                <a:spcPts val="0"/>
              </a:spcAft>
              <a:buClr>
                <a:schemeClr val="dk1"/>
              </a:buClr>
              <a:buSzPts val="2400"/>
              <a:buFont typeface="Calibri"/>
              <a:buAutoNum type="arabicPeriod"/>
            </a:pPr>
            <a:r>
              <a:rPr lang="en-US" sz="2400" dirty="0"/>
              <a:t>Outline your role as a potential ally to Indigenous peoples</a:t>
            </a:r>
            <a:endParaRP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Outline</a:t>
            </a:r>
            <a:endParaRPr/>
          </a:p>
        </p:txBody>
      </p:sp>
      <p:sp>
        <p:nvSpPr>
          <p:cNvPr id="152" name="Google Shape;152;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chemeClr val="dk1"/>
              </a:buClr>
              <a:buSzPts val="2800"/>
              <a:buFont typeface="Calibri"/>
              <a:buAutoNum type="arabicPeriod"/>
            </a:pPr>
            <a:r>
              <a:rPr lang="en-US" sz="2400"/>
              <a:t>Who are the Indigenous Peoples in Canada?</a:t>
            </a:r>
            <a:endParaRPr sz="2400"/>
          </a:p>
          <a:p>
            <a:pPr marL="514350" lvl="0" indent="-514350" algn="l" rtl="0">
              <a:lnSpc>
                <a:spcPct val="90000"/>
              </a:lnSpc>
              <a:spcBef>
                <a:spcPts val="1000"/>
              </a:spcBef>
              <a:spcAft>
                <a:spcPts val="0"/>
              </a:spcAft>
              <a:buClr>
                <a:schemeClr val="dk1"/>
              </a:buClr>
              <a:buSzPts val="2800"/>
              <a:buFont typeface="Calibri"/>
              <a:buAutoNum type="arabicPeriod"/>
            </a:pPr>
            <a:r>
              <a:rPr lang="en-US" sz="2400"/>
              <a:t>Critical Historical Events</a:t>
            </a:r>
            <a:endParaRPr sz="2400"/>
          </a:p>
          <a:p>
            <a:pPr marL="514350" lvl="0" indent="-514350" algn="l" rtl="0">
              <a:lnSpc>
                <a:spcPct val="90000"/>
              </a:lnSpc>
              <a:spcBef>
                <a:spcPts val="1000"/>
              </a:spcBef>
              <a:spcAft>
                <a:spcPts val="0"/>
              </a:spcAft>
              <a:buClr>
                <a:schemeClr val="dk1"/>
              </a:buClr>
              <a:buSzPts val="2800"/>
              <a:buFont typeface="Calibri"/>
              <a:buAutoNum type="arabicPeriod"/>
            </a:pPr>
            <a:r>
              <a:rPr lang="en-US" sz="2400"/>
              <a:t>Mistrust and the Healthcare System</a:t>
            </a:r>
            <a:endParaRPr sz="2400"/>
          </a:p>
          <a:p>
            <a:pPr marL="514350" lvl="0" indent="-514350" algn="l" rtl="0">
              <a:lnSpc>
                <a:spcPct val="90000"/>
              </a:lnSpc>
              <a:spcBef>
                <a:spcPts val="1000"/>
              </a:spcBef>
              <a:spcAft>
                <a:spcPts val="0"/>
              </a:spcAft>
              <a:buClr>
                <a:schemeClr val="dk1"/>
              </a:buClr>
              <a:buSzPts val="2800"/>
              <a:buFont typeface="Calibri"/>
              <a:buAutoNum type="arabicPeriod"/>
            </a:pPr>
            <a:r>
              <a:rPr lang="en-US" sz="2400"/>
              <a:t>Cultural Safety and Cultural Humility in Practice</a:t>
            </a:r>
            <a:endParaRPr sz="2400"/>
          </a:p>
          <a:p>
            <a:pPr marL="514350" lvl="0" indent="-514350" algn="l" rtl="0">
              <a:lnSpc>
                <a:spcPct val="90000"/>
              </a:lnSpc>
              <a:spcBef>
                <a:spcPts val="1000"/>
              </a:spcBef>
              <a:spcAft>
                <a:spcPts val="0"/>
              </a:spcAft>
              <a:buClr>
                <a:schemeClr val="dk1"/>
              </a:buClr>
              <a:buSzPts val="2800"/>
              <a:buFont typeface="Calibri"/>
              <a:buAutoNum type="arabicPeriod"/>
            </a:pPr>
            <a:r>
              <a:rPr lang="en-US" sz="2400">
                <a:solidFill>
                  <a:srgbClr val="003A5D"/>
                </a:solidFill>
              </a:rPr>
              <a:t>Practicing </a:t>
            </a:r>
            <a:r>
              <a:rPr lang="en-US" sz="2400"/>
              <a:t>Allyship</a:t>
            </a:r>
            <a:endParaRPr sz="2400"/>
          </a:p>
          <a:p>
            <a:pPr marL="514350" lvl="0" indent="-514350" algn="l" rtl="0">
              <a:lnSpc>
                <a:spcPct val="90000"/>
              </a:lnSpc>
              <a:spcBef>
                <a:spcPts val="1000"/>
              </a:spcBef>
              <a:spcAft>
                <a:spcPts val="0"/>
              </a:spcAft>
              <a:buClr>
                <a:schemeClr val="dk1"/>
              </a:buClr>
              <a:buSzPts val="2800"/>
              <a:buFont typeface="Calibri"/>
              <a:buAutoNum type="arabicPeriod"/>
            </a:pPr>
            <a:r>
              <a:rPr lang="en-US" sz="2400"/>
              <a:t>What’s Next?</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Exercise: Uncovering bias/stereotypes</a:t>
            </a:r>
            <a:endParaRPr/>
          </a:p>
        </p:txBody>
      </p:sp>
      <p:sp>
        <p:nvSpPr>
          <p:cNvPr id="159" name="Google Shape;159;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222222"/>
              </a:buClr>
              <a:buSzPts val="3200"/>
              <a:buNone/>
            </a:pPr>
            <a:r>
              <a:rPr lang="en-US" sz="2400">
                <a:solidFill>
                  <a:srgbClr val="003A5D"/>
                </a:solidFill>
              </a:rPr>
              <a:t>"I did a talk about a year ago for a family physician education day in Manitoba ... and on the evaluation one of my physician colleagues had written something like, </a:t>
            </a:r>
            <a:endParaRPr sz="2400">
              <a:solidFill>
                <a:srgbClr val="003A5D"/>
              </a:solidFill>
            </a:endParaRPr>
          </a:p>
          <a:p>
            <a:pPr marL="0" lvl="0" indent="0" algn="ctr" rtl="0">
              <a:lnSpc>
                <a:spcPct val="90000"/>
              </a:lnSpc>
              <a:spcBef>
                <a:spcPts val="1000"/>
              </a:spcBef>
              <a:spcAft>
                <a:spcPts val="0"/>
              </a:spcAft>
              <a:buClr>
                <a:srgbClr val="222222"/>
              </a:buClr>
              <a:buSzPts val="3200"/>
              <a:buNone/>
            </a:pPr>
            <a:r>
              <a:rPr lang="en-US" sz="2400">
                <a:solidFill>
                  <a:srgbClr val="003A5D"/>
                </a:solidFill>
              </a:rPr>
              <a:t>'Well, clearly residential schools worked, because you're educated now.’”</a:t>
            </a:r>
            <a:endParaRPr sz="2400">
              <a:solidFill>
                <a:srgbClr val="003A5D"/>
              </a:solidFill>
            </a:endParaRPr>
          </a:p>
          <a:p>
            <a:pPr marL="0" lvl="0" indent="0" algn="ctr" rtl="0">
              <a:lnSpc>
                <a:spcPct val="90000"/>
              </a:lnSpc>
              <a:spcBef>
                <a:spcPts val="1000"/>
              </a:spcBef>
              <a:spcAft>
                <a:spcPts val="0"/>
              </a:spcAft>
              <a:buClr>
                <a:srgbClr val="222222"/>
              </a:buClr>
              <a:buSzPts val="3200"/>
              <a:buNone/>
            </a:pPr>
            <a:r>
              <a:rPr lang="en-US">
                <a:solidFill>
                  <a:srgbClr val="003A5D"/>
                </a:solidFill>
              </a:rPr>
              <a:t> </a:t>
            </a:r>
            <a:endParaRPr>
              <a:solidFill>
                <a:srgbClr val="003A5D"/>
              </a:solidFill>
            </a:endParaRPr>
          </a:p>
          <a:p>
            <a:pPr marL="0" lvl="0" indent="0" algn="ctr" rtl="0">
              <a:lnSpc>
                <a:spcPct val="90000"/>
              </a:lnSpc>
              <a:spcBef>
                <a:spcPts val="1000"/>
              </a:spcBef>
              <a:spcAft>
                <a:spcPts val="0"/>
              </a:spcAft>
              <a:buClr>
                <a:srgbClr val="222222"/>
              </a:buClr>
              <a:buSzPts val="3200"/>
              <a:buNone/>
            </a:pPr>
            <a:r>
              <a:rPr lang="en-US" sz="1800">
                <a:solidFill>
                  <a:srgbClr val="003A5D"/>
                </a:solidFill>
              </a:rPr>
              <a:t>- Dr. Marcia Anderson</a:t>
            </a:r>
            <a:endParaRPr sz="1800">
              <a:solidFill>
                <a:srgbClr val="003A5D"/>
              </a:solidFill>
            </a:endParaRPr>
          </a:p>
          <a:p>
            <a:pPr marL="0" lvl="0" indent="0" algn="ctr" rtl="0">
              <a:lnSpc>
                <a:spcPct val="90000"/>
              </a:lnSpc>
              <a:spcBef>
                <a:spcPts val="1000"/>
              </a:spcBef>
              <a:spcAft>
                <a:spcPts val="0"/>
              </a:spcAft>
              <a:buClr>
                <a:schemeClr val="dk1"/>
              </a:buClr>
              <a:buSzPts val="3200"/>
              <a:buNone/>
            </a:pPr>
            <a:endParaRPr sz="3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1"/>
          <p:cNvSpPr txBox="1">
            <a:spLocks noGrp="1"/>
          </p:cNvSpPr>
          <p:nvPr>
            <p:ph type="title"/>
          </p:nvPr>
        </p:nvSpPr>
        <p:spPr>
          <a:xfrm>
            <a:off x="831850" y="1709738"/>
            <a:ext cx="7140173"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Who are the Indigenous Peoples in Canada?</a:t>
            </a:r>
            <a:endParaRPr/>
          </a:p>
        </p:txBody>
      </p:sp>
      <p:sp>
        <p:nvSpPr>
          <p:cNvPr id="165" name="Google Shape;165;p11"/>
          <p:cNvSpPr txBox="1">
            <a:spLocks noGrp="1"/>
          </p:cNvSpPr>
          <p:nvPr>
            <p:ph type="body" idx="1"/>
          </p:nvPr>
        </p:nvSpPr>
        <p:spPr>
          <a:xfrm>
            <a:off x="831850" y="4589463"/>
            <a:ext cx="7140173"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F9A"/>
              </a:buClr>
              <a:buSzPts val="24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Indigenous Peoples in Canada</a:t>
            </a:r>
            <a:endParaRPr/>
          </a:p>
        </p:txBody>
      </p:sp>
      <p:sp>
        <p:nvSpPr>
          <p:cNvPr id="172" name="Google Shape;172;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First Nations, Inuit and Métis Peoples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Terminology</a:t>
            </a:r>
            <a:endParaRPr/>
          </a:p>
        </p:txBody>
      </p:sp>
      <p:sp>
        <p:nvSpPr>
          <p:cNvPr id="179" name="Google Shape;179;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Indigenous</a:t>
            </a:r>
            <a:endParaRPr/>
          </a:p>
          <a:p>
            <a:pPr marL="228600" lvl="0" indent="-228600" algn="l" rtl="0">
              <a:lnSpc>
                <a:spcPct val="90000"/>
              </a:lnSpc>
              <a:spcBef>
                <a:spcPts val="1000"/>
              </a:spcBef>
              <a:spcAft>
                <a:spcPts val="0"/>
              </a:spcAft>
              <a:buClr>
                <a:schemeClr val="dk1"/>
              </a:buClr>
              <a:buSzPts val="2800"/>
              <a:buChar char="•"/>
            </a:pPr>
            <a:r>
              <a:rPr lang="en-US"/>
              <a:t>Indian</a:t>
            </a:r>
            <a:endParaRPr/>
          </a:p>
          <a:p>
            <a:pPr marL="228600" lvl="0" indent="-228600" algn="l" rtl="0">
              <a:lnSpc>
                <a:spcPct val="90000"/>
              </a:lnSpc>
              <a:spcBef>
                <a:spcPts val="1000"/>
              </a:spcBef>
              <a:spcAft>
                <a:spcPts val="0"/>
              </a:spcAft>
              <a:buClr>
                <a:schemeClr val="dk1"/>
              </a:buClr>
              <a:buSzPts val="2800"/>
              <a:buChar char="•"/>
            </a:pPr>
            <a:r>
              <a:rPr lang="en-US"/>
              <a:t>Aboriginal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5"/>
          <p:cNvSpPr txBox="1">
            <a:spLocks noGrp="1"/>
          </p:cNvSpPr>
          <p:nvPr>
            <p:ph type="title"/>
          </p:nvPr>
        </p:nvSpPr>
        <p:spPr>
          <a:xfrm>
            <a:off x="831850" y="1709738"/>
            <a:ext cx="7140173"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Critical Historical Events</a:t>
            </a:r>
            <a:endParaRPr/>
          </a:p>
        </p:txBody>
      </p:sp>
      <p:sp>
        <p:nvSpPr>
          <p:cNvPr id="185" name="Google Shape;185;p15"/>
          <p:cNvSpPr txBox="1">
            <a:spLocks noGrp="1"/>
          </p:cNvSpPr>
          <p:nvPr>
            <p:ph type="body" idx="1"/>
          </p:nvPr>
        </p:nvSpPr>
        <p:spPr>
          <a:xfrm>
            <a:off x="831850" y="4589463"/>
            <a:ext cx="7140173"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F9A"/>
              </a:buClr>
              <a:buSzPts val="24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endParaRPr/>
          </a:p>
        </p:txBody>
      </p:sp>
      <p:sp>
        <p:nvSpPr>
          <p:cNvPr id="191" name="Google Shape;191;p16"/>
          <p:cNvSpPr txBox="1">
            <a:spLocks noGrp="1"/>
          </p:cNvSpPr>
          <p:nvPr>
            <p:ph type="body" idx="1"/>
          </p:nvPr>
        </p:nvSpPr>
        <p:spPr>
          <a:xfrm>
            <a:off x="838200" y="1825625"/>
            <a:ext cx="10687756"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None/>
            </a:pPr>
            <a:endParaRPr sz="3200" dirty="0"/>
          </a:p>
          <a:p>
            <a:pPr marL="0" lvl="0" indent="0" algn="ctr" rtl="0">
              <a:lnSpc>
                <a:spcPct val="90000"/>
              </a:lnSpc>
              <a:spcBef>
                <a:spcPts val="1000"/>
              </a:spcBef>
              <a:spcAft>
                <a:spcPts val="0"/>
              </a:spcAft>
              <a:buClr>
                <a:schemeClr val="dk1"/>
              </a:buClr>
              <a:buSzPts val="3200"/>
              <a:buNone/>
            </a:pPr>
            <a:r>
              <a:rPr lang="en-US" sz="3200" dirty="0"/>
              <a:t>“Solutions start with understanding the historical roots of racism and colonialism, how they grow, where racism takes place and what are its detrimental effects on Indigenous patients.”</a:t>
            </a:r>
            <a:endParaRPr dirty="0"/>
          </a:p>
          <a:p>
            <a:pPr marL="0" lvl="0" indent="0" algn="ctr" rtl="0">
              <a:lnSpc>
                <a:spcPct val="90000"/>
              </a:lnSpc>
              <a:spcBef>
                <a:spcPts val="1000"/>
              </a:spcBef>
              <a:spcAft>
                <a:spcPts val="0"/>
              </a:spcAft>
              <a:buClr>
                <a:schemeClr val="dk1"/>
              </a:buClr>
              <a:buSzPts val="3200"/>
              <a:buNone/>
            </a:pPr>
            <a:endParaRPr sz="3200" dirty="0"/>
          </a:p>
          <a:p>
            <a:pPr marL="0" lvl="0" indent="0" algn="ctr" rtl="0">
              <a:lnSpc>
                <a:spcPct val="90000"/>
              </a:lnSpc>
              <a:spcBef>
                <a:spcPts val="1000"/>
              </a:spcBef>
              <a:spcAft>
                <a:spcPts val="0"/>
              </a:spcAft>
              <a:buClr>
                <a:schemeClr val="dk1"/>
              </a:buClr>
              <a:buSzPts val="3200"/>
              <a:buNone/>
            </a:pPr>
            <a:r>
              <a:rPr lang="en-US" sz="3200" dirty="0"/>
              <a:t>- </a:t>
            </a:r>
            <a:r>
              <a:rPr lang="en-US" sz="2400" u="sng" dirty="0">
                <a:solidFill>
                  <a:schemeClr val="hlink"/>
                </a:solidFill>
                <a:hlinkClick r:id="rId3"/>
              </a:rPr>
              <a:t>Indigenous Health Primer</a:t>
            </a:r>
            <a:r>
              <a:rPr lang="en-US" sz="2400" dirty="0"/>
              <a:t> (2019)</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Poll</a:t>
            </a:r>
            <a:endParaRPr/>
          </a:p>
        </p:txBody>
      </p:sp>
      <p:sp>
        <p:nvSpPr>
          <p:cNvPr id="197" name="Google Shape;197;p17"/>
          <p:cNvSpPr txBox="1">
            <a:spLocks noGrp="1"/>
          </p:cNvSpPr>
          <p:nvPr>
            <p:ph type="body" idx="1"/>
          </p:nvPr>
        </p:nvSpPr>
        <p:spPr>
          <a:xfrm>
            <a:off x="1108788" y="1847850"/>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2400"/>
              <a:t>Which of these historical events/issues are you </a:t>
            </a:r>
            <a:r>
              <a:rPr lang="en-US" sz="2400" b="1" u="sng"/>
              <a:t>most</a:t>
            </a:r>
            <a:r>
              <a:rPr lang="en-US" sz="2400"/>
              <a:t> familiar with? </a:t>
            </a:r>
            <a:endParaRPr sz="2400"/>
          </a:p>
          <a:p>
            <a:pPr marL="457200" lvl="0" indent="-457200" algn="l" rtl="0">
              <a:lnSpc>
                <a:spcPct val="90000"/>
              </a:lnSpc>
              <a:spcBef>
                <a:spcPts val="1000"/>
              </a:spcBef>
              <a:spcAft>
                <a:spcPts val="0"/>
              </a:spcAft>
              <a:buSzPts val="2400"/>
              <a:buFont typeface="Arial"/>
              <a:buAutoNum type="alphaLcParenR"/>
            </a:pPr>
            <a:r>
              <a:rPr lang="en-US" sz="2400"/>
              <a:t>Land rights/treaties</a:t>
            </a:r>
            <a:endParaRPr sz="2400"/>
          </a:p>
          <a:p>
            <a:pPr marL="457200" lvl="0" indent="-457200" algn="l" rtl="0">
              <a:lnSpc>
                <a:spcPct val="90000"/>
              </a:lnSpc>
              <a:spcBef>
                <a:spcPts val="1000"/>
              </a:spcBef>
              <a:spcAft>
                <a:spcPts val="0"/>
              </a:spcAft>
              <a:buSzPts val="2400"/>
              <a:buFont typeface="Arial"/>
              <a:buAutoNum type="alphaLcParenR"/>
            </a:pPr>
            <a:r>
              <a:rPr lang="en-US" sz="2400"/>
              <a:t>Residential schools</a:t>
            </a:r>
            <a:endParaRPr sz="2400"/>
          </a:p>
          <a:p>
            <a:pPr marL="457200" lvl="0" indent="-457200" algn="l" rtl="0">
              <a:lnSpc>
                <a:spcPct val="90000"/>
              </a:lnSpc>
              <a:spcBef>
                <a:spcPts val="1000"/>
              </a:spcBef>
              <a:spcAft>
                <a:spcPts val="0"/>
              </a:spcAft>
              <a:buSzPts val="2400"/>
              <a:buFont typeface="Arial"/>
              <a:buAutoNum type="alphaLcParenR"/>
            </a:pPr>
            <a:r>
              <a:rPr lang="en-US" sz="2400"/>
              <a:t>Sixties Scoop</a:t>
            </a:r>
            <a:endParaRPr sz="2400"/>
          </a:p>
          <a:p>
            <a:pPr marL="457200" lvl="0" indent="-457200" algn="l" rtl="0">
              <a:lnSpc>
                <a:spcPct val="90000"/>
              </a:lnSpc>
              <a:spcBef>
                <a:spcPts val="1000"/>
              </a:spcBef>
              <a:spcAft>
                <a:spcPts val="0"/>
              </a:spcAft>
              <a:buSzPts val="2400"/>
              <a:buFont typeface="Arial"/>
              <a:buAutoNum type="alphaLcParenR"/>
            </a:pPr>
            <a:r>
              <a:rPr lang="en-US" sz="2400"/>
              <a:t>Missing and Murdered Indigenous Women and Girls (MMIWG)</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Welcome!</a:t>
            </a:r>
            <a:endParaRPr/>
          </a:p>
        </p:txBody>
      </p:sp>
      <p:sp>
        <p:nvSpPr>
          <p:cNvPr id="101" name="Google Shape;101;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Who am I?</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Duncan Campbell Scott</a:t>
            </a:r>
            <a:endParaRPr/>
          </a:p>
        </p:txBody>
      </p:sp>
      <p:pic>
        <p:nvPicPr>
          <p:cNvPr id="204" name="Google Shape;204;p18" descr="pasted-image.tif"/>
          <p:cNvPicPr preferRelativeResize="0"/>
          <p:nvPr/>
        </p:nvPicPr>
        <p:blipFill rotWithShape="1">
          <a:blip r:embed="rId3">
            <a:alphaModFix/>
          </a:blip>
          <a:srcRect/>
          <a:stretch/>
        </p:blipFill>
        <p:spPr>
          <a:xfrm>
            <a:off x="2300883" y="1690688"/>
            <a:ext cx="7590234" cy="35718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endParaRPr/>
          </a:p>
        </p:txBody>
      </p:sp>
      <p:sp>
        <p:nvSpPr>
          <p:cNvPr id="210" name="Google Shape;210;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None/>
            </a:pPr>
            <a:endParaRPr sz="3200" dirty="0"/>
          </a:p>
          <a:p>
            <a:pPr marL="0" lvl="0" indent="0" algn="ctr" rtl="0">
              <a:lnSpc>
                <a:spcPct val="90000"/>
              </a:lnSpc>
              <a:spcBef>
                <a:spcPts val="1000"/>
              </a:spcBef>
              <a:spcAft>
                <a:spcPts val="0"/>
              </a:spcAft>
              <a:buClr>
                <a:schemeClr val="dk1"/>
              </a:buClr>
              <a:buSzPts val="3200"/>
              <a:buNone/>
            </a:pPr>
            <a:r>
              <a:rPr lang="en-US" sz="3200" dirty="0"/>
              <a:t>“Indigenous people in Canada are impacted by higher rates of poor health, largely related to racism and the ongoing practices of colonialism.”</a:t>
            </a:r>
            <a:endParaRPr dirty="0"/>
          </a:p>
          <a:p>
            <a:pPr marL="0" lvl="0" indent="0" algn="ctr" rtl="0">
              <a:lnSpc>
                <a:spcPct val="90000"/>
              </a:lnSpc>
              <a:spcBef>
                <a:spcPts val="1000"/>
              </a:spcBef>
              <a:spcAft>
                <a:spcPts val="0"/>
              </a:spcAft>
              <a:buClr>
                <a:schemeClr val="dk1"/>
              </a:buClr>
              <a:buSzPts val="3200"/>
              <a:buNone/>
            </a:pPr>
            <a:endParaRPr sz="3200" dirty="0"/>
          </a:p>
          <a:p>
            <a:pPr marL="0" lvl="0" indent="0" algn="ctr" rtl="0">
              <a:lnSpc>
                <a:spcPct val="90000"/>
              </a:lnSpc>
              <a:spcBef>
                <a:spcPts val="1000"/>
              </a:spcBef>
              <a:spcAft>
                <a:spcPts val="0"/>
              </a:spcAft>
              <a:buClr>
                <a:schemeClr val="dk1"/>
              </a:buClr>
              <a:buSzPts val="3200"/>
              <a:buNone/>
            </a:pPr>
            <a:r>
              <a:rPr lang="en-US" sz="3200" dirty="0"/>
              <a:t>- </a:t>
            </a:r>
            <a:r>
              <a:rPr lang="en-US" sz="2400" u="sng" dirty="0">
                <a:solidFill>
                  <a:schemeClr val="hlink"/>
                </a:solidFill>
                <a:hlinkClick r:id="rId3"/>
              </a:rPr>
              <a:t>Indigenous Health Primer</a:t>
            </a:r>
            <a:r>
              <a:rPr lang="en-US" sz="2400" dirty="0"/>
              <a:t> (2019)</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7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a:t>Land</a:t>
            </a:r>
            <a:endParaRPr/>
          </a:p>
        </p:txBody>
      </p:sp>
      <p:pic>
        <p:nvPicPr>
          <p:cNvPr id="216" name="Google Shape;216;p73" descr="A map of the world&#10;&#10;Description automatically generated"/>
          <p:cNvPicPr preferRelativeResize="0"/>
          <p:nvPr/>
        </p:nvPicPr>
        <p:blipFill rotWithShape="1">
          <a:blip r:embed="rId3">
            <a:alphaModFix/>
          </a:blip>
          <a:srcRect/>
          <a:stretch/>
        </p:blipFill>
        <p:spPr>
          <a:xfrm>
            <a:off x="3132293" y="1917510"/>
            <a:ext cx="5927414" cy="3022980"/>
          </a:xfrm>
          <a:prstGeom prst="rect">
            <a:avLst/>
          </a:prstGeom>
          <a:noFill/>
          <a:ln>
            <a:noFill/>
          </a:ln>
        </p:spPr>
      </p:pic>
      <p:sp>
        <p:nvSpPr>
          <p:cNvPr id="217" name="Google Shape;217;p73"/>
          <p:cNvSpPr txBox="1"/>
          <p:nvPr/>
        </p:nvSpPr>
        <p:spPr>
          <a:xfrm>
            <a:off x="4499624" y="4936480"/>
            <a:ext cx="3948916"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This Photo</a:t>
            </a:r>
            <a:r>
              <a:rPr lang="en-US" sz="900" b="0" i="0" u="none" strike="noStrike" cap="none">
                <a:solidFill>
                  <a:srgbClr val="000000"/>
                </a:solidFill>
                <a:latin typeface="Arial"/>
                <a:ea typeface="Arial"/>
                <a:cs typeface="Arial"/>
                <a:sym typeface="Arial"/>
              </a:rPr>
              <a:t> by Unknown Author is licensed under </a:t>
            </a:r>
            <a:r>
              <a:rPr lang="en-US" sz="9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CC BY-SA-NC</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2165fc7f950_1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Land</a:t>
            </a:r>
            <a:endParaRPr/>
          </a:p>
        </p:txBody>
      </p:sp>
      <p:sp>
        <p:nvSpPr>
          <p:cNvPr id="224" name="Google Shape;224;g2165fc7f950_1_0"/>
          <p:cNvSpPr txBox="1">
            <a:spLocks noGrp="1"/>
          </p:cNvSpPr>
          <p:nvPr>
            <p:ph type="body" idx="1"/>
          </p:nvPr>
        </p:nvSpPr>
        <p:spPr>
          <a:xfrm>
            <a:off x="838200" y="1825625"/>
            <a:ext cx="56982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sz="2400"/>
              <a:t>Trade agreements</a:t>
            </a:r>
            <a:endParaRPr sz="2400"/>
          </a:p>
          <a:p>
            <a:pPr marL="228600" lvl="0" indent="-228600" algn="l" rtl="0">
              <a:lnSpc>
                <a:spcPct val="90000"/>
              </a:lnSpc>
              <a:spcBef>
                <a:spcPts val="1000"/>
              </a:spcBef>
              <a:spcAft>
                <a:spcPts val="0"/>
              </a:spcAft>
              <a:buClr>
                <a:schemeClr val="dk1"/>
              </a:buClr>
              <a:buSzPts val="2800"/>
              <a:buChar char="•"/>
            </a:pPr>
            <a:r>
              <a:rPr lang="en-US" sz="2400"/>
              <a:t>Treaties</a:t>
            </a:r>
            <a:endParaRPr sz="2400"/>
          </a:p>
          <a:p>
            <a:pPr marL="228600" lvl="0" indent="-228600" algn="l" rtl="0">
              <a:lnSpc>
                <a:spcPct val="90000"/>
              </a:lnSpc>
              <a:spcBef>
                <a:spcPts val="1000"/>
              </a:spcBef>
              <a:spcAft>
                <a:spcPts val="0"/>
              </a:spcAft>
              <a:buClr>
                <a:schemeClr val="dk1"/>
              </a:buClr>
              <a:buSzPts val="2800"/>
              <a:buChar char="•"/>
            </a:pPr>
            <a:r>
              <a:rPr lang="en-US" sz="2400"/>
              <a:t>Broken promises – major source of distrust/animosity</a:t>
            </a:r>
            <a:endParaRPr sz="2400"/>
          </a:p>
        </p:txBody>
      </p:sp>
      <p:pic>
        <p:nvPicPr>
          <p:cNvPr id="11" name="Picture 10" descr="A watercolor painting of a house and trees">
            <a:extLst>
              <a:ext uri="{FF2B5EF4-FFF2-40B4-BE49-F238E27FC236}">
                <a16:creationId xmlns:a16="http://schemas.microsoft.com/office/drawing/2014/main" id="{5E64D04F-8266-D50A-BCE5-E5395028A4B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890368" y="1690825"/>
            <a:ext cx="4463432" cy="255717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endParaRPr/>
          </a:p>
        </p:txBody>
      </p:sp>
      <p:sp>
        <p:nvSpPr>
          <p:cNvPr id="232" name="Google Shape;232;p20"/>
          <p:cNvSpPr txBox="1">
            <a:spLocks noGrp="1"/>
          </p:cNvSpPr>
          <p:nvPr>
            <p:ph type="body" idx="1"/>
          </p:nvPr>
        </p:nvSpPr>
        <p:spPr>
          <a:xfrm>
            <a:off x="838199" y="1825625"/>
            <a:ext cx="10857089"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dirty="0"/>
              <a:t>“</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To</a:t>
            </a:r>
            <a:r>
              <a:rPr lang="en-US" dirty="0"/>
              <a:t> the settler mind, land was property, real estate, or natural resources. But to our people, it was everything: identity, our connections to our ancestors, the home of non-human kinfolk, our pharmacy, our grocery store, our library, the source of everything that sustained us. Our lands were where our responsibility to the word was enacted, sacred ground. It belonged to itself; it was a gift, not a commodity, so it could never be bought or sold (Kimmerer, 2013).”</a:t>
            </a:r>
            <a:endParaRPr dirty="0"/>
          </a:p>
          <a:p>
            <a:pPr marL="0" lvl="0" indent="0" algn="ctr" rtl="0">
              <a:lnSpc>
                <a:spcPct val="90000"/>
              </a:lnSpc>
              <a:spcBef>
                <a:spcPts val="1000"/>
              </a:spcBef>
              <a:spcAft>
                <a:spcPts val="0"/>
              </a:spcAft>
              <a:buClr>
                <a:schemeClr val="dk1"/>
              </a:buClr>
              <a:buSzPts val="3200"/>
              <a:buNone/>
            </a:pPr>
            <a:r>
              <a:rPr lang="en-US" sz="3200" dirty="0"/>
              <a:t>- </a:t>
            </a:r>
            <a:r>
              <a:rPr lang="en-US" sz="2400" u="sng" dirty="0">
                <a:solidFill>
                  <a:schemeClr val="hlink"/>
                </a:solidFill>
                <a:hlinkClick r:id="rId3"/>
              </a:rPr>
              <a:t>Indigenous Health Primer</a:t>
            </a:r>
            <a:r>
              <a:rPr lang="en-US" sz="2400" dirty="0"/>
              <a:t> (2019)</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Video</a:t>
            </a:r>
            <a:endParaRPr/>
          </a:p>
        </p:txBody>
      </p:sp>
      <p:sp>
        <p:nvSpPr>
          <p:cNvPr id="238" name="Google Shape;238;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Elder Albert Dumont - Land and Indigenous Health: </a:t>
            </a:r>
            <a:r>
              <a:rPr lang="en-US" u="sng" dirty="0">
                <a:solidFill>
                  <a:schemeClr val="hlink"/>
                </a:solidFill>
                <a:hlinkClick r:id="rId3"/>
              </a:rPr>
              <a:t>http://www.kaltura.com/tiny/y9sav</a:t>
            </a:r>
            <a:r>
              <a:rPr lang="en-US" dirty="0"/>
              <a:t> </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Poll</a:t>
            </a:r>
            <a:endParaRPr/>
          </a:p>
        </p:txBody>
      </p:sp>
      <p:sp>
        <p:nvSpPr>
          <p:cNvPr id="245" name="Google Shape;245;p22"/>
          <p:cNvSpPr txBox="1">
            <a:spLocks noGrp="1"/>
          </p:cNvSpPr>
          <p:nvPr>
            <p:ph type="body" idx="1"/>
          </p:nvPr>
        </p:nvSpPr>
        <p:spPr>
          <a:xfrm>
            <a:off x="1108788" y="1847850"/>
            <a:ext cx="10515600" cy="435133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US" b="1"/>
              <a:t>Do you know whose land you are on?</a:t>
            </a:r>
            <a:endParaRPr/>
          </a:p>
          <a:p>
            <a:pPr marL="628650" lvl="0" indent="-514350" algn="l" rtl="0">
              <a:lnSpc>
                <a:spcPct val="90000"/>
              </a:lnSpc>
              <a:spcBef>
                <a:spcPts val="1000"/>
              </a:spcBef>
              <a:spcAft>
                <a:spcPts val="0"/>
              </a:spcAft>
              <a:buSzPts val="2800"/>
              <a:buFont typeface="Arial"/>
              <a:buAutoNum type="alphaLcParenR"/>
            </a:pPr>
            <a:r>
              <a:rPr lang="en-US"/>
              <a:t>Yes</a:t>
            </a:r>
            <a:endParaRPr/>
          </a:p>
          <a:p>
            <a:pPr marL="628650" lvl="0" indent="-514350" algn="l" rtl="0">
              <a:lnSpc>
                <a:spcPct val="90000"/>
              </a:lnSpc>
              <a:spcBef>
                <a:spcPts val="1000"/>
              </a:spcBef>
              <a:spcAft>
                <a:spcPts val="0"/>
              </a:spcAft>
              <a:buSzPts val="2800"/>
              <a:buFont typeface="Arial"/>
              <a:buAutoNum type="alphaLcParenR"/>
            </a:pPr>
            <a:r>
              <a:rPr lang="en-US"/>
              <a:t>No</a:t>
            </a:r>
            <a:endParaRPr/>
          </a:p>
          <a:p>
            <a:pPr marL="457200" lvl="0" indent="-228600" algn="l" rtl="0">
              <a:lnSpc>
                <a:spcPct val="90000"/>
              </a:lnSpc>
              <a:spcBef>
                <a:spcPts val="1000"/>
              </a:spcBef>
              <a:spcAft>
                <a:spcPts val="0"/>
              </a:spcAft>
              <a:buClr>
                <a:schemeClr val="dk1"/>
              </a:buClr>
              <a:buSzPts val="1800"/>
              <a:buNone/>
            </a:pPr>
            <a:endParaRPr/>
          </a:p>
          <a:p>
            <a:pPr marL="457200" lvl="0" indent="-2286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Ongoing land disputes</a:t>
            </a:r>
            <a:endParaRPr/>
          </a:p>
        </p:txBody>
      </p:sp>
      <p:sp>
        <p:nvSpPr>
          <p:cNvPr id="252" name="Google Shape;252;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Grand River land dispute (Haldimand tract)</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7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a:t>Residential Schools</a:t>
            </a:r>
            <a:endParaRPr/>
          </a:p>
        </p:txBody>
      </p:sp>
      <p:pic>
        <p:nvPicPr>
          <p:cNvPr id="258" name="Google Shape;258;p74" descr="A group of people posing for a photo&#10;&#10;Description automatically generated"/>
          <p:cNvPicPr preferRelativeResize="0"/>
          <p:nvPr/>
        </p:nvPicPr>
        <p:blipFill rotWithShape="1">
          <a:blip r:embed="rId3">
            <a:alphaModFix/>
          </a:blip>
          <a:srcRect/>
          <a:stretch/>
        </p:blipFill>
        <p:spPr>
          <a:xfrm>
            <a:off x="4312643" y="1436277"/>
            <a:ext cx="3566713" cy="3985446"/>
          </a:xfrm>
          <a:prstGeom prst="rect">
            <a:avLst/>
          </a:prstGeom>
          <a:noFill/>
          <a:ln>
            <a:noFill/>
          </a:ln>
        </p:spPr>
      </p:pic>
      <p:sp>
        <p:nvSpPr>
          <p:cNvPr id="259" name="Google Shape;259;p74"/>
          <p:cNvSpPr txBox="1"/>
          <p:nvPr/>
        </p:nvSpPr>
        <p:spPr>
          <a:xfrm>
            <a:off x="4508340" y="5421723"/>
            <a:ext cx="6137460"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This Photo</a:t>
            </a:r>
            <a:r>
              <a:rPr lang="en-US" sz="900" b="0" i="0" u="none" strike="noStrike" cap="none">
                <a:solidFill>
                  <a:srgbClr val="000000"/>
                </a:solidFill>
                <a:latin typeface="Arial"/>
                <a:ea typeface="Arial"/>
                <a:cs typeface="Arial"/>
                <a:sym typeface="Arial"/>
              </a:rPr>
              <a:t> by Unknown Author is licensed under </a:t>
            </a:r>
            <a:r>
              <a:rPr lang="en-US" sz="9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CC BY-NC</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endParaRPr/>
          </a:p>
        </p:txBody>
      </p:sp>
      <p:sp>
        <p:nvSpPr>
          <p:cNvPr id="265" name="Google Shape;265;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dirty="0"/>
              <a:t>“One of the most harmful weapons used by the federal government to perpetrate cultural genocide on Indigenous Peoples was the residential school system. The legacy of the residential school system (1884 – 1996) continues to affect the health of its survivors, their families and communities today.”</a:t>
            </a:r>
            <a:endParaRPr dirty="0"/>
          </a:p>
          <a:p>
            <a:pPr marL="0" lvl="0" indent="0" algn="ctr" rtl="0">
              <a:lnSpc>
                <a:spcPct val="90000"/>
              </a:lnSpc>
              <a:spcBef>
                <a:spcPts val="1000"/>
              </a:spcBef>
              <a:spcAft>
                <a:spcPts val="0"/>
              </a:spcAft>
              <a:buClr>
                <a:schemeClr val="dk1"/>
              </a:buClr>
              <a:buSzPts val="3200"/>
              <a:buNone/>
            </a:pPr>
            <a:r>
              <a:rPr lang="en-US" sz="3200" dirty="0"/>
              <a:t>- </a:t>
            </a:r>
            <a:r>
              <a:rPr lang="en-US" sz="2400" u="sng" dirty="0">
                <a:solidFill>
                  <a:schemeClr val="hlink"/>
                </a:solidFill>
                <a:hlinkClick r:id="rId3"/>
              </a:rPr>
              <a:t>Indigenous Health Primer</a:t>
            </a:r>
            <a:r>
              <a:rPr lang="en-US" sz="2400" dirty="0"/>
              <a:t> (2019)</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5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Acknowledgements</a:t>
            </a:r>
            <a:endParaRPr/>
          </a:p>
        </p:txBody>
      </p:sp>
      <p:sp>
        <p:nvSpPr>
          <p:cNvPr id="107" name="Google Shape;107;p53"/>
          <p:cNvSpPr txBox="1">
            <a:spLocks noGrp="1"/>
          </p:cNvSpPr>
          <p:nvPr>
            <p:ph type="body" idx="1"/>
          </p:nvPr>
        </p:nvSpPr>
        <p:spPr>
          <a:xfrm>
            <a:off x="838200" y="1825625"/>
            <a:ext cx="10515600" cy="4667250"/>
          </a:xfrm>
          <a:prstGeom prst="rect">
            <a:avLst/>
          </a:prstGeom>
          <a:noFill/>
          <a:ln>
            <a:noFill/>
          </a:ln>
        </p:spPr>
        <p:txBody>
          <a:bodyPr spcFirstLastPara="1" wrap="square" lIns="91425" tIns="45700" rIns="91425" bIns="45700" anchor="t" anchorCtr="0">
            <a:normAutofit fontScale="62500" lnSpcReduction="20000"/>
          </a:bodyPr>
          <a:lstStyle/>
          <a:p>
            <a:pPr marL="114300" lvl="0" indent="0" algn="l" rtl="0">
              <a:lnSpc>
                <a:spcPct val="90000"/>
              </a:lnSpc>
              <a:spcBef>
                <a:spcPts val="1000"/>
              </a:spcBef>
              <a:spcAft>
                <a:spcPts val="0"/>
              </a:spcAft>
              <a:buClr>
                <a:schemeClr val="dk1"/>
              </a:buClr>
              <a:buSzPts val="1800"/>
              <a:buNone/>
            </a:pPr>
            <a:r>
              <a:rPr lang="en-US" b="1" dirty="0"/>
              <a:t>Lead developer:</a:t>
            </a:r>
          </a:p>
          <a:p>
            <a:pPr marL="114300" lvl="0" indent="0" algn="l" rtl="0">
              <a:lnSpc>
                <a:spcPct val="90000"/>
              </a:lnSpc>
              <a:spcBef>
                <a:spcPts val="1000"/>
              </a:spcBef>
              <a:spcAft>
                <a:spcPts val="0"/>
              </a:spcAft>
              <a:buClr>
                <a:schemeClr val="dk1"/>
              </a:buClr>
              <a:buSzPts val="1800"/>
              <a:buNone/>
            </a:pPr>
            <a:r>
              <a:rPr lang="en-US" dirty="0"/>
              <a:t>Jillian Roberge, MD, FRCPC</a:t>
            </a:r>
          </a:p>
          <a:p>
            <a:pPr marL="114300" lvl="0" indent="0" algn="l" rtl="0">
              <a:lnSpc>
                <a:spcPct val="90000"/>
              </a:lnSpc>
              <a:spcBef>
                <a:spcPts val="1000"/>
              </a:spcBef>
              <a:spcAft>
                <a:spcPts val="0"/>
              </a:spcAft>
              <a:buClr>
                <a:schemeClr val="dk1"/>
              </a:buClr>
              <a:buSzPts val="1800"/>
              <a:buNone/>
            </a:pPr>
            <a:endParaRPr lang="en-US" dirty="0"/>
          </a:p>
          <a:p>
            <a:pPr marL="114300" lvl="0" indent="0" algn="l" rtl="0">
              <a:lnSpc>
                <a:spcPct val="90000"/>
              </a:lnSpc>
              <a:spcBef>
                <a:spcPts val="1000"/>
              </a:spcBef>
              <a:spcAft>
                <a:spcPts val="0"/>
              </a:spcAft>
              <a:buClr>
                <a:schemeClr val="dk1"/>
              </a:buClr>
              <a:buSzPts val="1800"/>
              <a:buNone/>
            </a:pPr>
            <a:r>
              <a:rPr lang="en-US" b="1" dirty="0"/>
              <a:t>Contributors:</a:t>
            </a:r>
          </a:p>
          <a:p>
            <a:pPr>
              <a:lnSpc>
                <a:spcPct val="110000"/>
              </a:lnSpc>
            </a:pPr>
            <a:r>
              <a:rPr lang="en-US" dirty="0"/>
              <a:t>Joel </a:t>
            </a:r>
            <a:r>
              <a:rPr lang="en-US" dirty="0" err="1"/>
              <a:t>Voth</a:t>
            </a:r>
            <a:r>
              <a:rPr lang="en-US" dirty="0"/>
              <a:t>, MD, CCFP (AM) </a:t>
            </a:r>
          </a:p>
          <a:p>
            <a:pPr>
              <a:lnSpc>
                <a:spcPct val="110000"/>
              </a:lnSpc>
            </a:pPr>
            <a:r>
              <a:rPr lang="en-US" dirty="0"/>
              <a:t>Sherry Sandy, BA/BSW/MSW</a:t>
            </a:r>
          </a:p>
          <a:p>
            <a:pPr>
              <a:lnSpc>
                <a:spcPct val="110000"/>
              </a:lnSpc>
            </a:pPr>
            <a:r>
              <a:rPr lang="en-US" dirty="0">
                <a:hlinkClick r:id="rId3"/>
              </a:rPr>
              <a:t>Office of Indigenous Health</a:t>
            </a:r>
            <a:r>
              <a:rPr lang="en-US" dirty="0"/>
              <a:t> (Royal College)</a:t>
            </a:r>
          </a:p>
          <a:p>
            <a:pPr>
              <a:lnSpc>
                <a:spcPct val="110000"/>
              </a:lnSpc>
            </a:pPr>
            <a:r>
              <a:rPr lang="en-US" dirty="0"/>
              <a:t>Indigenous Health Writing Group of the Royal College, authors of the </a:t>
            </a:r>
            <a:r>
              <a:rPr lang="en-US" i="1" dirty="0">
                <a:hlinkClick r:id="rId4"/>
              </a:rPr>
              <a:t>Indigenous Health </a:t>
            </a:r>
            <a:r>
              <a:rPr lang="en-US" i="1">
                <a:hlinkClick r:id="rId4"/>
              </a:rPr>
              <a:t>Primer</a:t>
            </a:r>
            <a:r>
              <a:rPr lang="en-US"/>
              <a:t> (</a:t>
            </a:r>
            <a:r>
              <a:rPr lang="en-US" dirty="0"/>
              <a:t>see slide notes for individual contributors)</a:t>
            </a:r>
          </a:p>
          <a:p>
            <a:pPr>
              <a:lnSpc>
                <a:spcPct val="110000"/>
              </a:lnSpc>
            </a:pPr>
            <a:r>
              <a:rPr lang="en-US" dirty="0">
                <a:hlinkClick r:id="rId5"/>
              </a:rPr>
              <a:t>Albert Dumont</a:t>
            </a:r>
            <a:r>
              <a:rPr lang="en-US" dirty="0"/>
              <a:t>, Elder/Traditional Knowledge Keeper</a:t>
            </a:r>
          </a:p>
          <a:p>
            <a:pPr>
              <a:lnSpc>
                <a:spcPct val="110000"/>
              </a:lnSpc>
            </a:pPr>
            <a:r>
              <a:rPr lang="en-US" dirty="0"/>
              <a:t>Indigenous Health Committee (independent body working with the Royal College)</a:t>
            </a:r>
          </a:p>
          <a:p>
            <a:pPr>
              <a:lnSpc>
                <a:spcPct val="110000"/>
              </a:lnSpc>
            </a:pPr>
            <a:r>
              <a:rPr lang="en-US" dirty="0">
                <a:hlinkClick r:id="rId6"/>
              </a:rPr>
              <a:t>Design Deplume</a:t>
            </a:r>
            <a:r>
              <a:rPr lang="en-US" dirty="0"/>
              <a:t> (graphic design)</a:t>
            </a:r>
          </a:p>
          <a:p>
            <a:pPr>
              <a:lnSpc>
                <a:spcPct val="110000"/>
              </a:lnSpc>
            </a:pPr>
            <a:r>
              <a:rPr lang="en-US" dirty="0"/>
              <a:t>Selena Mills, </a:t>
            </a:r>
            <a:r>
              <a:rPr lang="en-US" dirty="0">
                <a:hlinkClick r:id="rId7"/>
              </a:rPr>
              <a:t>Roar Creative Agency</a:t>
            </a:r>
            <a:r>
              <a:rPr lang="en-US" dirty="0"/>
              <a:t> (artwork and graphic design)</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Residential Schools</a:t>
            </a:r>
            <a:endParaRPr/>
          </a:p>
        </p:txBody>
      </p:sp>
      <p:sp>
        <p:nvSpPr>
          <p:cNvPr id="272" name="Google Shape;272;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1000"/>
              </a:spcBef>
              <a:spcAft>
                <a:spcPts val="0"/>
              </a:spcAft>
              <a:buClr>
                <a:schemeClr val="dk1"/>
              </a:buClr>
              <a:buSzPts val="2800"/>
              <a:buChar char="•"/>
            </a:pPr>
            <a:r>
              <a:rPr lang="en-US" sz="2400" dirty="0"/>
              <a:t>Government sponsored schools run by churches</a:t>
            </a:r>
            <a:endParaRPr dirty="0"/>
          </a:p>
          <a:p>
            <a:pPr marL="228600" lvl="0" indent="-228600" algn="l" rtl="0">
              <a:lnSpc>
                <a:spcPct val="90000"/>
              </a:lnSpc>
              <a:spcBef>
                <a:spcPts val="1000"/>
              </a:spcBef>
              <a:spcAft>
                <a:spcPts val="0"/>
              </a:spcAft>
              <a:buClr>
                <a:schemeClr val="dk1"/>
              </a:buClr>
              <a:buSzPts val="2800"/>
              <a:buChar char="•"/>
            </a:pPr>
            <a:r>
              <a:rPr lang="en-US" sz="2400" dirty="0"/>
              <a:t>Enforced and expanded by Duncan Campbell Scott</a:t>
            </a:r>
            <a:endParaRPr dirty="0"/>
          </a:p>
          <a:p>
            <a:pPr marL="228600" lvl="0" indent="-228600" algn="l" rtl="0">
              <a:lnSpc>
                <a:spcPct val="90000"/>
              </a:lnSpc>
              <a:spcBef>
                <a:spcPts val="1000"/>
              </a:spcBef>
              <a:spcAft>
                <a:spcPts val="0"/>
              </a:spcAft>
              <a:buClr>
                <a:schemeClr val="dk1"/>
              </a:buClr>
              <a:buSzPts val="2800"/>
              <a:buChar char="•"/>
            </a:pPr>
            <a:r>
              <a:rPr lang="en-US" sz="2400" dirty="0">
                <a:solidFill>
                  <a:srgbClr val="003A5D"/>
                </a:solidFill>
                <a:latin typeface="Open Sans"/>
                <a:ea typeface="Open Sans"/>
                <a:cs typeface="Open Sans"/>
                <a:sym typeface="Open Sans"/>
              </a:rPr>
              <a:t>“</a:t>
            </a:r>
            <a:r>
              <a:rPr lang="en-US" sz="2400" b="0" i="0" dirty="0">
                <a:solidFill>
                  <a:srgbClr val="003A5D"/>
                </a:solidFill>
                <a:latin typeface="Open Sans"/>
                <a:ea typeface="Open Sans"/>
                <a:cs typeface="Open Sans"/>
                <a:sym typeface="Open Sans"/>
              </a:rPr>
              <a:t>Residential school education was intended to convert Indigenous children to Christianity; to strip them of their culture, values and social </a:t>
            </a:r>
            <a:r>
              <a:rPr lang="en-US" sz="2400" b="0" i="0" dirty="0" err="1">
                <a:solidFill>
                  <a:srgbClr val="003A5D"/>
                </a:solidFill>
                <a:latin typeface="Open Sans"/>
                <a:ea typeface="Open Sans"/>
                <a:cs typeface="Open Sans"/>
                <a:sym typeface="Open Sans"/>
              </a:rPr>
              <a:t>behaviours</a:t>
            </a:r>
            <a:r>
              <a:rPr lang="en-US" sz="2400" b="0" i="0" dirty="0">
                <a:solidFill>
                  <a:srgbClr val="003A5D"/>
                </a:solidFill>
                <a:latin typeface="Open Sans"/>
                <a:ea typeface="Open Sans"/>
                <a:cs typeface="Open Sans"/>
                <a:sym typeface="Open Sans"/>
              </a:rPr>
              <a:t> and to ‘Westernize</a:t>
            </a:r>
            <a:r>
              <a:rPr lang="en-US" sz="2400" dirty="0">
                <a:solidFill>
                  <a:srgbClr val="003A5D"/>
                </a:solidFill>
                <a:latin typeface="Open Sans"/>
                <a:ea typeface="Open Sans"/>
                <a:cs typeface="Open Sans"/>
                <a:sym typeface="Open Sans"/>
              </a:rPr>
              <a:t>’</a:t>
            </a:r>
            <a:r>
              <a:rPr lang="en-US" sz="2400" b="0" i="0" dirty="0">
                <a:solidFill>
                  <a:srgbClr val="003A5D"/>
                </a:solidFill>
                <a:latin typeface="Open Sans"/>
                <a:ea typeface="Open Sans"/>
                <a:cs typeface="Open Sans"/>
                <a:sym typeface="Open Sans"/>
              </a:rPr>
              <a:t> them.”</a:t>
            </a:r>
            <a:endParaRPr sz="2400" b="0" i="0" dirty="0">
              <a:solidFill>
                <a:srgbClr val="003A5D"/>
              </a:solidFill>
              <a:latin typeface="Open Sans"/>
              <a:ea typeface="Open Sans"/>
              <a:cs typeface="Open Sans"/>
              <a:sym typeface="Open Sans"/>
            </a:endParaRPr>
          </a:p>
          <a:p>
            <a:pPr marL="2286000" lvl="5" indent="0" algn="l" rtl="0">
              <a:lnSpc>
                <a:spcPct val="90000"/>
              </a:lnSpc>
              <a:spcBef>
                <a:spcPts val="1000"/>
              </a:spcBef>
              <a:spcAft>
                <a:spcPts val="0"/>
              </a:spcAft>
              <a:buSzPts val="2800"/>
              <a:buNone/>
            </a:pPr>
            <a:r>
              <a:rPr lang="en-US" sz="1400" dirty="0">
                <a:solidFill>
                  <a:srgbClr val="003A5D"/>
                </a:solidFill>
                <a:latin typeface="Open Sans"/>
                <a:ea typeface="Open Sans"/>
                <a:cs typeface="Open Sans"/>
                <a:sym typeface="Open Sans"/>
              </a:rPr>
              <a:t>			- </a:t>
            </a:r>
            <a:r>
              <a:rPr lang="en-US" sz="1400" u="sng" dirty="0">
                <a:solidFill>
                  <a:srgbClr val="003A5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Settlement.org</a:t>
            </a:r>
            <a:endParaRPr sz="1400" dirty="0">
              <a:solidFill>
                <a:srgbClr val="003A5D"/>
              </a:solidFill>
              <a:latin typeface="Open Sans"/>
              <a:ea typeface="Open Sans"/>
              <a:cs typeface="Open Sans"/>
              <a:sym typeface="Open Sans"/>
            </a:endParaRPr>
          </a:p>
          <a:p>
            <a:pPr marL="228600" lvl="0" indent="-228600" algn="l" rtl="0">
              <a:spcBef>
                <a:spcPts val="1000"/>
              </a:spcBef>
              <a:spcAft>
                <a:spcPts val="0"/>
              </a:spcAft>
              <a:buSzPts val="2800"/>
              <a:buChar char="•"/>
            </a:pPr>
            <a:r>
              <a:rPr lang="en-US" sz="2400" dirty="0"/>
              <a:t>The last residential school closed in 1996</a:t>
            </a:r>
            <a:endParaRPr dirty="0"/>
          </a:p>
          <a:p>
            <a:pPr marL="0" lvl="5" indent="0" algn="l" rtl="0">
              <a:lnSpc>
                <a:spcPct val="90000"/>
              </a:lnSpc>
              <a:spcBef>
                <a:spcPts val="1000"/>
              </a:spcBef>
              <a:spcAft>
                <a:spcPts val="0"/>
              </a:spcAft>
              <a:buSzPts val="2800"/>
              <a:buNone/>
            </a:pPr>
            <a:endParaRPr sz="1400" dirty="0">
              <a:solidFill>
                <a:srgbClr val="003A5D"/>
              </a:solidFill>
              <a:latin typeface="Open Sans"/>
              <a:ea typeface="Open Sans"/>
              <a:cs typeface="Open Sans"/>
              <a:sym typeface="Open Sans"/>
            </a:endParaRPr>
          </a:p>
        </p:txBody>
      </p:sp>
      <p:pic>
        <p:nvPicPr>
          <p:cNvPr id="273" name="Google Shape;273;p24" descr="MohawkInstitute-1932.jpg"/>
          <p:cNvPicPr preferRelativeResize="0"/>
          <p:nvPr/>
        </p:nvPicPr>
        <p:blipFill rotWithShape="1">
          <a:blip r:embed="rId4">
            <a:alphaModFix/>
          </a:blip>
          <a:srcRect/>
          <a:stretch/>
        </p:blipFill>
        <p:spPr>
          <a:xfrm>
            <a:off x="7537725" y="3815947"/>
            <a:ext cx="4198805" cy="2537255"/>
          </a:xfrm>
          <a:prstGeom prst="rect">
            <a:avLst/>
          </a:prstGeom>
          <a:noFill/>
          <a:ln>
            <a:noFill/>
          </a:ln>
          <a:effectLst>
            <a:outerShdw blurRad="292100" dist="139700" dir="2700000" algn="tl" rotWithShape="0">
              <a:srgbClr val="333333">
                <a:alpha val="64705"/>
              </a:srgbClr>
            </a:outerShdw>
          </a:effectLst>
        </p:spPr>
      </p:pic>
      <p:sp>
        <p:nvSpPr>
          <p:cNvPr id="274" name="Google Shape;274;p24"/>
          <p:cNvSpPr txBox="1"/>
          <p:nvPr/>
        </p:nvSpPr>
        <p:spPr>
          <a:xfrm flipH="1">
            <a:off x="6434357" y="6353202"/>
            <a:ext cx="6405539" cy="4308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Open Sans"/>
                <a:ea typeface="Open Sans"/>
                <a:cs typeface="Open Sans"/>
                <a:sym typeface="Open Sans"/>
              </a:rPr>
              <a:t>The Mohawk Institute Residential School, Brantford, ON</a:t>
            </a:r>
            <a:endParaRPr sz="1100" b="0" i="0" u="none" strike="noStrike" cap="none">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Open Sans"/>
                <a:ea typeface="Open Sans"/>
                <a:cs typeface="Open Sans"/>
                <a:sym typeface="Open Sans"/>
              </a:rPr>
              <a:t>1831 - 1970</a:t>
            </a:r>
            <a:endParaRPr sz="11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Residential Schools</a:t>
            </a:r>
            <a:endParaRPr/>
          </a:p>
        </p:txBody>
      </p:sp>
      <p:sp>
        <p:nvSpPr>
          <p:cNvPr id="281" name="Google Shape;28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u="sng">
                <a:solidFill>
                  <a:schemeClr val="hlink"/>
                </a:solidFill>
                <a:hlinkClick r:id="rId3"/>
              </a:rPr>
              <a:t>He Can Fancy Dance</a:t>
            </a:r>
            <a:r>
              <a:rPr lang="en-US"/>
              <a:t> - Cindy Paul</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Poll</a:t>
            </a:r>
            <a:endParaRPr/>
          </a:p>
        </p:txBody>
      </p:sp>
      <p:sp>
        <p:nvSpPr>
          <p:cNvPr id="288" name="Google Shape;288;p26"/>
          <p:cNvSpPr txBox="1">
            <a:spLocks noGrp="1"/>
          </p:cNvSpPr>
          <p:nvPr>
            <p:ph type="body" idx="1"/>
          </p:nvPr>
        </p:nvSpPr>
        <p:spPr>
          <a:xfrm>
            <a:off x="1108788" y="1847850"/>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How many children died at residential schools?</a:t>
            </a:r>
            <a:endParaRPr/>
          </a:p>
          <a:p>
            <a:pPr marL="457200" lvl="0" indent="-457200" algn="l" rtl="0">
              <a:lnSpc>
                <a:spcPct val="90000"/>
              </a:lnSpc>
              <a:spcBef>
                <a:spcPts val="1200"/>
              </a:spcBef>
              <a:spcAft>
                <a:spcPts val="0"/>
              </a:spcAft>
              <a:buSzPts val="2800"/>
              <a:buFont typeface="Arial"/>
              <a:buAutoNum type="alphaLcParenR"/>
            </a:pPr>
            <a:r>
              <a:rPr lang="en-US"/>
              <a:t>60</a:t>
            </a:r>
            <a:endParaRPr/>
          </a:p>
          <a:p>
            <a:pPr marL="457200" lvl="0" indent="-457200" algn="l" rtl="0">
              <a:lnSpc>
                <a:spcPct val="90000"/>
              </a:lnSpc>
              <a:spcBef>
                <a:spcPts val="0"/>
              </a:spcBef>
              <a:spcAft>
                <a:spcPts val="0"/>
              </a:spcAft>
              <a:buSzPts val="2800"/>
              <a:buFont typeface="Arial"/>
              <a:buAutoNum type="alphaLcParenR"/>
            </a:pPr>
            <a:r>
              <a:rPr lang="en-US"/>
              <a:t>100</a:t>
            </a:r>
            <a:endParaRPr/>
          </a:p>
          <a:p>
            <a:pPr marL="457200" lvl="0" indent="-457200" algn="l" rtl="0">
              <a:lnSpc>
                <a:spcPct val="90000"/>
              </a:lnSpc>
              <a:spcBef>
                <a:spcPts val="0"/>
              </a:spcBef>
              <a:spcAft>
                <a:spcPts val="0"/>
              </a:spcAft>
              <a:buSzPts val="2800"/>
              <a:buFont typeface="Arial"/>
              <a:buAutoNum type="alphaLcParenR"/>
            </a:pPr>
            <a:r>
              <a:rPr lang="en-US"/>
              <a:t>600</a:t>
            </a:r>
            <a:endParaRPr/>
          </a:p>
          <a:p>
            <a:pPr marL="457200" lvl="0" indent="-457200" algn="l" rtl="0">
              <a:lnSpc>
                <a:spcPct val="90000"/>
              </a:lnSpc>
              <a:spcBef>
                <a:spcPts val="0"/>
              </a:spcBef>
              <a:spcAft>
                <a:spcPts val="0"/>
              </a:spcAft>
              <a:buSzPts val="2800"/>
              <a:buFont typeface="Arial"/>
              <a:buAutoNum type="alphaLcParenR"/>
            </a:pPr>
            <a:r>
              <a:rPr lang="en-US"/>
              <a:t>1000</a:t>
            </a:r>
            <a:endParaRPr/>
          </a:p>
          <a:p>
            <a:pPr marL="457200" lvl="0" indent="-457200" algn="l" rtl="0">
              <a:lnSpc>
                <a:spcPct val="90000"/>
              </a:lnSpc>
              <a:spcBef>
                <a:spcPts val="0"/>
              </a:spcBef>
              <a:spcAft>
                <a:spcPts val="0"/>
              </a:spcAft>
              <a:buSzPts val="2800"/>
              <a:buFont typeface="Arial"/>
              <a:buAutoNum type="alphaLcParenR"/>
            </a:pPr>
            <a:r>
              <a:rPr lang="en-US"/>
              <a:t>6000</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Discovery of unmarked graves</a:t>
            </a:r>
            <a:endParaRPr/>
          </a:p>
        </p:txBody>
      </p:sp>
      <p:sp>
        <p:nvSpPr>
          <p:cNvPr id="295" name="Google Shape;295;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Char char="•"/>
            </a:pPr>
            <a:r>
              <a:rPr lang="en-US"/>
              <a:t>Kamloops Indian Residential School, May 28, 2021</a:t>
            </a:r>
            <a:endParaRPr/>
          </a:p>
          <a:p>
            <a:pPr marL="457200" lvl="0" indent="-342900" algn="l" rtl="0">
              <a:lnSpc>
                <a:spcPct val="90000"/>
              </a:lnSpc>
              <a:spcBef>
                <a:spcPts val="0"/>
              </a:spcBef>
              <a:spcAft>
                <a:spcPts val="0"/>
              </a:spcAft>
              <a:buSzPts val="1800"/>
              <a:buChar char="•"/>
            </a:pPr>
            <a:r>
              <a:rPr lang="en-US"/>
              <a:t>Total (as of January 17, 2023):	2,472 </a:t>
            </a:r>
            <a:r>
              <a:rPr lang="en-US" sz="1800"/>
              <a:t>(source: </a:t>
            </a:r>
            <a:r>
              <a:rPr lang="en-US" sz="1800" u="sng">
                <a:solidFill>
                  <a:schemeClr val="hlink"/>
                </a:solidFill>
                <a:hlinkClick r:id="rId3"/>
              </a:rPr>
              <a:t>Wikipedia</a:t>
            </a:r>
            <a:r>
              <a:rPr lang="en-US" sz="1800"/>
              <a:t>)</a:t>
            </a:r>
            <a:endParaRPr sz="1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1b6794ac228_0_2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endParaRPr/>
          </a:p>
        </p:txBody>
      </p:sp>
      <p:sp>
        <p:nvSpPr>
          <p:cNvPr id="301" name="Google Shape;301;g1b6794ac228_0_2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a:t>“The sexual, emotional, physical, mental, spiritual and cultural abuse experienced by generations of Indigenous children who survived residential schools has resulted in deeply painful impacts on the physical, emotional, spiritual, and mental health of survivors, their families and communities.”</a:t>
            </a:r>
            <a:endParaRPr/>
          </a:p>
          <a:p>
            <a:pPr marL="0" lvl="0" indent="0" algn="ctr" rtl="0">
              <a:lnSpc>
                <a:spcPct val="90000"/>
              </a:lnSpc>
              <a:spcBef>
                <a:spcPts val="1000"/>
              </a:spcBef>
              <a:spcAft>
                <a:spcPts val="0"/>
              </a:spcAft>
              <a:buClr>
                <a:schemeClr val="dk1"/>
              </a:buClr>
              <a:buSzPts val="3200"/>
              <a:buNone/>
            </a:pPr>
            <a:r>
              <a:rPr lang="en-US" sz="2700"/>
              <a:t>- </a:t>
            </a:r>
            <a:r>
              <a:rPr lang="en-US" sz="1900" u="sng">
                <a:solidFill>
                  <a:schemeClr val="accent1"/>
                </a:solidFill>
                <a:hlinkClick r:id="rId3">
                  <a:extLst>
                    <a:ext uri="{A12FA001-AC4F-418D-AE19-62706E023703}">
                      <ahyp:hlinkClr xmlns:ahyp="http://schemas.microsoft.com/office/drawing/2018/hyperlinkcolor" val="tx"/>
                    </a:ext>
                  </a:extLst>
                </a:hlinkClick>
              </a:rPr>
              <a:t>First Peoples, second class treatment: </a:t>
            </a:r>
            <a:br>
              <a:rPr lang="en-US" sz="1900" u="sng">
                <a:solidFill>
                  <a:schemeClr val="accent1"/>
                </a:solidFill>
                <a:hlinkClick r:id="rId3">
                  <a:extLst>
                    <a:ext uri="{A12FA001-AC4F-418D-AE19-62706E023703}">
                      <ahyp:hlinkClr xmlns:ahyp="http://schemas.microsoft.com/office/drawing/2018/hyperlinkcolor" val="tx"/>
                    </a:ext>
                  </a:extLst>
                </a:hlinkClick>
              </a:rPr>
            </a:br>
            <a:r>
              <a:rPr lang="en-US" sz="1900" u="sng">
                <a:solidFill>
                  <a:schemeClr val="accent1"/>
                </a:solidFill>
                <a:hlinkClick r:id="rId3">
                  <a:extLst>
                    <a:ext uri="{A12FA001-AC4F-418D-AE19-62706E023703}">
                      <ahyp:hlinkClr xmlns:ahyp="http://schemas.microsoft.com/office/drawing/2018/hyperlinkcolor" val="tx"/>
                    </a:ext>
                  </a:extLst>
                </a:hlinkClick>
              </a:rPr>
              <a:t>The role of racism in the health and well-being </a:t>
            </a:r>
            <a:br>
              <a:rPr lang="en-US" sz="1900" u="sng">
                <a:solidFill>
                  <a:schemeClr val="accent1"/>
                </a:solidFill>
                <a:hlinkClick r:id="rId3">
                  <a:extLst>
                    <a:ext uri="{A12FA001-AC4F-418D-AE19-62706E023703}">
                      <ahyp:hlinkClr xmlns:ahyp="http://schemas.microsoft.com/office/drawing/2018/hyperlinkcolor" val="tx"/>
                    </a:ext>
                  </a:extLst>
                </a:hlinkClick>
              </a:rPr>
            </a:br>
            <a:r>
              <a:rPr lang="en-US" sz="1900" u="sng">
                <a:solidFill>
                  <a:schemeClr val="accent1"/>
                </a:solidFill>
                <a:hlinkClick r:id="rId3">
                  <a:extLst>
                    <a:ext uri="{A12FA001-AC4F-418D-AE19-62706E023703}">
                      <ahyp:hlinkClr xmlns:ahyp="http://schemas.microsoft.com/office/drawing/2018/hyperlinkcolor" val="tx"/>
                    </a:ext>
                  </a:extLst>
                </a:hlinkClick>
              </a:rPr>
              <a:t>of Indigenous peoples in Canada</a:t>
            </a:r>
            <a:r>
              <a:rPr lang="en-US" sz="1900"/>
              <a:t> (2015)</a:t>
            </a:r>
            <a:endParaRPr sz="2300"/>
          </a:p>
          <a:p>
            <a:pPr marL="0" lvl="0" indent="0" algn="ctr" rtl="0">
              <a:lnSpc>
                <a:spcPct val="90000"/>
              </a:lnSpc>
              <a:spcBef>
                <a:spcPts val="1000"/>
              </a:spcBef>
              <a:spcAft>
                <a:spcPts val="0"/>
              </a:spcAft>
              <a:buClr>
                <a:schemeClr val="dk1"/>
              </a:buClr>
              <a:buSzPts val="3200"/>
              <a:buNone/>
            </a:pPr>
            <a:endParaRPr sz="32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7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a:t>Sixties Scoop</a:t>
            </a:r>
            <a:endParaRPr/>
          </a:p>
        </p:txBody>
      </p:sp>
      <p:pic>
        <p:nvPicPr>
          <p:cNvPr id="308" name="Google Shape;308;p75" descr="A picture containing text, sign&#10;&#10;Description automatically generated"/>
          <p:cNvPicPr preferRelativeResize="0"/>
          <p:nvPr/>
        </p:nvPicPr>
        <p:blipFill rotWithShape="1">
          <a:blip r:embed="rId3">
            <a:alphaModFix/>
          </a:blip>
          <a:srcRect/>
          <a:stretch/>
        </p:blipFill>
        <p:spPr>
          <a:xfrm>
            <a:off x="3211841" y="1893502"/>
            <a:ext cx="6000138" cy="3998274"/>
          </a:xfrm>
          <a:prstGeom prst="rect">
            <a:avLst/>
          </a:prstGeom>
          <a:noFill/>
          <a:ln>
            <a:noFill/>
          </a:ln>
        </p:spPr>
      </p:pic>
      <p:sp>
        <p:nvSpPr>
          <p:cNvPr id="309" name="Google Shape;309;p75"/>
          <p:cNvSpPr txBox="1"/>
          <p:nvPr/>
        </p:nvSpPr>
        <p:spPr>
          <a:xfrm>
            <a:off x="4572000" y="5891776"/>
            <a:ext cx="6000138"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This Photo</a:t>
            </a:r>
            <a:r>
              <a:rPr lang="en-US" sz="900" b="0" i="0" u="none" strike="noStrike" cap="none">
                <a:solidFill>
                  <a:srgbClr val="000000"/>
                </a:solidFill>
                <a:latin typeface="Arial"/>
                <a:ea typeface="Arial"/>
                <a:cs typeface="Arial"/>
                <a:sym typeface="Arial"/>
              </a:rPr>
              <a:t> by Unknown Author is licensed under </a:t>
            </a:r>
            <a:r>
              <a:rPr lang="en-US" sz="9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CC BY-NC-ND</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Sixties Scoop</a:t>
            </a:r>
            <a:endParaRPr/>
          </a:p>
        </p:txBody>
      </p:sp>
      <p:sp>
        <p:nvSpPr>
          <p:cNvPr id="316" name="Google Shape;316;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Removal of Indigenous children from their families and communities</a:t>
            </a:r>
            <a:endParaRPr/>
          </a:p>
          <a:p>
            <a:pPr marL="228600" lvl="0" indent="-228600" algn="l" rtl="0">
              <a:lnSpc>
                <a:spcPct val="90000"/>
              </a:lnSpc>
              <a:spcBef>
                <a:spcPts val="0"/>
              </a:spcBef>
              <a:spcAft>
                <a:spcPts val="0"/>
              </a:spcAft>
              <a:buClr>
                <a:schemeClr val="dk1"/>
              </a:buClr>
              <a:buSzPts val="2800"/>
              <a:buChar char="•"/>
            </a:pPr>
            <a:r>
              <a:rPr lang="en-US"/>
              <a:t>Approximately one in three Indigenous children was apprehended from the care of their families and communities (Fournier &amp; Crey, 1997; Sinclair 2007)</a:t>
            </a:r>
            <a:endParaRPr/>
          </a:p>
          <a:p>
            <a:pPr marL="228600" lvl="0" indent="-228600" algn="l" rtl="0">
              <a:lnSpc>
                <a:spcPct val="90000"/>
              </a:lnSpc>
              <a:spcBef>
                <a:spcPts val="1000"/>
              </a:spcBef>
              <a:spcAft>
                <a:spcPts val="0"/>
              </a:spcAft>
              <a:buClr>
                <a:schemeClr val="dk1"/>
              </a:buClr>
              <a:buSzPts val="2800"/>
              <a:buChar char="•"/>
            </a:pPr>
            <a:r>
              <a:rPr lang="en-US"/>
              <a:t>“Adopting-out” still prevalent today</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Poll</a:t>
            </a:r>
            <a:endParaRPr/>
          </a:p>
        </p:txBody>
      </p:sp>
      <p:sp>
        <p:nvSpPr>
          <p:cNvPr id="323" name="Google Shape;323;p30"/>
          <p:cNvSpPr txBox="1">
            <a:spLocks noGrp="1"/>
          </p:cNvSpPr>
          <p:nvPr>
            <p:ph type="body" idx="1"/>
          </p:nvPr>
        </p:nvSpPr>
        <p:spPr>
          <a:xfrm>
            <a:off x="1108788" y="1847850"/>
            <a:ext cx="10515600" cy="435133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US" b="1"/>
              <a:t>How many children were taken during the Sixties Scoop?</a:t>
            </a:r>
            <a:endParaRPr/>
          </a:p>
          <a:p>
            <a:pPr marL="628650" lvl="0" indent="-514350" algn="l" rtl="0">
              <a:lnSpc>
                <a:spcPct val="90000"/>
              </a:lnSpc>
              <a:spcBef>
                <a:spcPts val="1000"/>
              </a:spcBef>
              <a:spcAft>
                <a:spcPts val="0"/>
              </a:spcAft>
              <a:buSzPts val="2800"/>
              <a:buFont typeface="Arial"/>
              <a:buAutoNum type="alphaLcParenR"/>
            </a:pPr>
            <a:r>
              <a:rPr lang="en-US"/>
              <a:t>500</a:t>
            </a:r>
            <a:endParaRPr/>
          </a:p>
          <a:p>
            <a:pPr marL="628650" lvl="0" indent="-514350" algn="l" rtl="0">
              <a:lnSpc>
                <a:spcPct val="90000"/>
              </a:lnSpc>
              <a:spcBef>
                <a:spcPts val="1000"/>
              </a:spcBef>
              <a:spcAft>
                <a:spcPts val="0"/>
              </a:spcAft>
              <a:buSzPts val="2800"/>
              <a:buFont typeface="Arial"/>
              <a:buAutoNum type="alphaLcParenR"/>
            </a:pPr>
            <a:r>
              <a:rPr lang="en-US"/>
              <a:t>6600</a:t>
            </a:r>
            <a:endParaRPr/>
          </a:p>
          <a:p>
            <a:pPr marL="628650" lvl="0" indent="-514350" algn="l" rtl="0">
              <a:lnSpc>
                <a:spcPct val="90000"/>
              </a:lnSpc>
              <a:spcBef>
                <a:spcPts val="1000"/>
              </a:spcBef>
              <a:spcAft>
                <a:spcPts val="0"/>
              </a:spcAft>
              <a:buSzPts val="2800"/>
              <a:buFont typeface="Arial"/>
              <a:buAutoNum type="alphaLcParenR"/>
            </a:pPr>
            <a:r>
              <a:rPr lang="en-US"/>
              <a:t>10,000</a:t>
            </a:r>
            <a:endParaRPr/>
          </a:p>
          <a:p>
            <a:pPr marL="628650" lvl="0" indent="-514350" algn="l" rtl="0">
              <a:lnSpc>
                <a:spcPct val="90000"/>
              </a:lnSpc>
              <a:spcBef>
                <a:spcPts val="1000"/>
              </a:spcBef>
              <a:spcAft>
                <a:spcPts val="0"/>
              </a:spcAft>
              <a:buSzPts val="2800"/>
              <a:buFont typeface="Arial"/>
              <a:buAutoNum type="alphaLcParenR"/>
            </a:pPr>
            <a:r>
              <a:rPr lang="en-US"/>
              <a:t>20,000</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7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a:t>Murdered and Missing Indigenous Women and Girls (MMIWG)</a:t>
            </a:r>
            <a:endParaRPr/>
          </a:p>
        </p:txBody>
      </p:sp>
      <p:pic>
        <p:nvPicPr>
          <p:cNvPr id="330" name="Google Shape;330;p76"/>
          <p:cNvPicPr preferRelativeResize="0"/>
          <p:nvPr/>
        </p:nvPicPr>
        <p:blipFill rotWithShape="1">
          <a:blip r:embed="rId3">
            <a:alphaModFix/>
          </a:blip>
          <a:srcRect/>
          <a:stretch/>
        </p:blipFill>
        <p:spPr>
          <a:xfrm>
            <a:off x="2573509" y="2093890"/>
            <a:ext cx="7431348" cy="371567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MMIWG</a:t>
            </a:r>
            <a:endParaRPr/>
          </a:p>
        </p:txBody>
      </p:sp>
      <p:sp>
        <p:nvSpPr>
          <p:cNvPr id="337" name="Google Shape;337;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Rate of homicide 6x higher for Indigenous women</a:t>
            </a:r>
            <a:endParaRPr/>
          </a:p>
          <a:p>
            <a:pPr marL="228600" lvl="0" indent="-228600" algn="l" rtl="0">
              <a:lnSpc>
                <a:spcPct val="90000"/>
              </a:lnSpc>
              <a:spcBef>
                <a:spcPts val="1000"/>
              </a:spcBef>
              <a:spcAft>
                <a:spcPts val="0"/>
              </a:spcAft>
              <a:buClr>
                <a:schemeClr val="dk1"/>
              </a:buClr>
              <a:buSzPts val="2800"/>
              <a:buChar char="•"/>
            </a:pPr>
            <a:r>
              <a:rPr lang="en-US"/>
              <a:t>True number is unknown</a:t>
            </a:r>
            <a:endParaRPr/>
          </a:p>
          <a:p>
            <a:pPr marL="228600" lvl="0" indent="-228600" algn="l" rtl="0">
              <a:lnSpc>
                <a:spcPct val="90000"/>
              </a:lnSpc>
              <a:spcBef>
                <a:spcPts val="1000"/>
              </a:spcBef>
              <a:spcAft>
                <a:spcPts val="0"/>
              </a:spcAft>
              <a:buClr>
                <a:schemeClr val="dk1"/>
              </a:buClr>
              <a:buSzPts val="2800"/>
              <a:buChar char="•"/>
            </a:pPr>
            <a:r>
              <a:rPr lang="en-US"/>
              <a:t>Unity video: </a:t>
            </a:r>
            <a:r>
              <a:rPr lang="en-US" u="sng">
                <a:solidFill>
                  <a:schemeClr val="hlink"/>
                </a:solidFill>
                <a:hlinkClick r:id="rId3"/>
              </a:rPr>
              <a:t>https://www.facebook.com/watch/?v=384358412170750</a:t>
            </a:r>
            <a:r>
              <a:rPr lang="en-US"/>
              <a:t> </a:t>
            </a: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7CC9C-63EB-0809-6EB9-6FA263823F8A}"/>
              </a:ext>
            </a:extLst>
          </p:cNvPr>
          <p:cNvSpPr>
            <a:spLocks noGrp="1"/>
          </p:cNvSpPr>
          <p:nvPr>
            <p:ph type="title"/>
          </p:nvPr>
        </p:nvSpPr>
        <p:spPr/>
        <p:txBody>
          <a:bodyPr/>
          <a:lstStyle/>
          <a:p>
            <a:r>
              <a:rPr lang="en-US" dirty="0"/>
              <a:t>COI Disclosure</a:t>
            </a:r>
          </a:p>
        </p:txBody>
      </p:sp>
      <p:sp>
        <p:nvSpPr>
          <p:cNvPr id="3" name="Text Placeholder 2">
            <a:extLst>
              <a:ext uri="{FF2B5EF4-FFF2-40B4-BE49-F238E27FC236}">
                <a16:creationId xmlns:a16="http://schemas.microsoft.com/office/drawing/2014/main" id="{114E1271-F51C-384C-FAE6-01C8267D29B8}"/>
              </a:ext>
            </a:extLst>
          </p:cNvPr>
          <p:cNvSpPr>
            <a:spLocks noGrp="1"/>
          </p:cNvSpPr>
          <p:nvPr>
            <p:ph type="body" idx="1"/>
          </p:nvPr>
        </p:nvSpPr>
        <p:spPr/>
        <p:txBody>
          <a:bodyPr>
            <a:normAutofit/>
          </a:bodyPr>
          <a:lstStyle/>
          <a:p>
            <a:pPr fontAlgn="base"/>
            <a:r>
              <a:rPr lang="en-US" sz="2400" b="0" i="0" u="none" strike="noStrike" dirty="0">
                <a:solidFill>
                  <a:srgbClr val="003A5D"/>
                </a:solidFill>
                <a:effectLst/>
                <a:latin typeface="Open Sans" pitchFamily="2" charset="0"/>
              </a:rPr>
              <a:t>We do not have an affiliation (financial or otherwise) with a pharmaceutical, medical device or communications organization.</a:t>
            </a:r>
            <a:r>
              <a:rPr lang="en-US" sz="2400" b="0" i="0" dirty="0">
                <a:solidFill>
                  <a:srgbClr val="003A5D"/>
                </a:solidFill>
                <a:effectLst/>
                <a:latin typeface="Open Sans" pitchFamily="2" charset="0"/>
              </a:rPr>
              <a:t>​</a:t>
            </a:r>
            <a:endParaRPr lang="en-US" sz="2400" b="0" i="0" dirty="0">
              <a:solidFill>
                <a:srgbClr val="003A5D"/>
              </a:solidFill>
              <a:effectLst/>
              <a:latin typeface="Arial" panose="020B0604020202020204" pitchFamily="34" charset="0"/>
            </a:endParaRPr>
          </a:p>
        </p:txBody>
      </p:sp>
    </p:spTree>
    <p:extLst>
      <p:ext uri="{BB962C8B-B14F-4D97-AF65-F5344CB8AC3E}">
        <p14:creationId xmlns:p14="http://schemas.microsoft.com/office/powerpoint/2010/main" val="26474072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7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endParaRPr/>
          </a:p>
        </p:txBody>
      </p:sp>
      <p:sp>
        <p:nvSpPr>
          <p:cNvPr id="343" name="Google Shape;343;p77"/>
          <p:cNvSpPr txBox="1">
            <a:spLocks noGrp="1"/>
          </p:cNvSpPr>
          <p:nvPr>
            <p:ph type="body" idx="1"/>
          </p:nvPr>
        </p:nvSpPr>
        <p:spPr>
          <a:xfrm>
            <a:off x="838199" y="1825625"/>
            <a:ext cx="10857089" cy="4351338"/>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800"/>
              <a:buNone/>
            </a:pPr>
            <a:r>
              <a:rPr lang="en-US">
                <a:solidFill>
                  <a:srgbClr val="003A5D"/>
                </a:solidFill>
              </a:rPr>
              <a:t>“The process of colonization has resulted in ongoing and entrenched racism against Indigenous peoples. Racist ideologies continue to significantly affect the health and well-being of Indigenous peoples, cutting across the social determinants of health, impacting access to education, housing, food security and employment, and permeating societal systems and institutions including the health care, child welfare and criminal justice systems.”</a:t>
            </a:r>
            <a:endParaRPr/>
          </a:p>
          <a:p>
            <a:pPr marL="0" lvl="0" indent="0" algn="ctr" rtl="0">
              <a:lnSpc>
                <a:spcPct val="90000"/>
              </a:lnSpc>
              <a:spcBef>
                <a:spcPts val="0"/>
              </a:spcBef>
              <a:spcAft>
                <a:spcPts val="0"/>
              </a:spcAft>
              <a:buClr>
                <a:schemeClr val="dk1"/>
              </a:buClr>
              <a:buSzPts val="2800"/>
              <a:buNone/>
            </a:pPr>
            <a:endParaRPr>
              <a:solidFill>
                <a:srgbClr val="003A5D"/>
              </a:solidFill>
            </a:endParaRPr>
          </a:p>
          <a:p>
            <a:pPr marL="0" lvl="0" indent="0" algn="ctr" rtl="0">
              <a:lnSpc>
                <a:spcPct val="90000"/>
              </a:lnSpc>
              <a:spcBef>
                <a:spcPts val="0"/>
              </a:spcBef>
              <a:spcAft>
                <a:spcPts val="0"/>
              </a:spcAft>
              <a:buSzPts val="2800"/>
              <a:buNone/>
            </a:pPr>
            <a:r>
              <a:rPr lang="en-US" sz="2000"/>
              <a:t>- </a:t>
            </a:r>
            <a:r>
              <a:rPr lang="en-US" sz="2000" u="sng">
                <a:solidFill>
                  <a:schemeClr val="accent1"/>
                </a:solidFill>
                <a:hlinkClick r:id="rId3">
                  <a:extLst>
                    <a:ext uri="{A12FA001-AC4F-418D-AE19-62706E023703}">
                      <ahyp:hlinkClr xmlns:ahyp="http://schemas.microsoft.com/office/drawing/2018/hyperlinkcolor" val="tx"/>
                    </a:ext>
                  </a:extLst>
                </a:hlinkClick>
              </a:rPr>
              <a:t>First Peoples, second class treatment: </a:t>
            </a:r>
            <a:br>
              <a:rPr lang="en-US" sz="2000" u="sng">
                <a:solidFill>
                  <a:schemeClr val="accent1"/>
                </a:solidFill>
                <a:hlinkClick r:id="rId3">
                  <a:extLst>
                    <a:ext uri="{A12FA001-AC4F-418D-AE19-62706E023703}">
                      <ahyp:hlinkClr xmlns:ahyp="http://schemas.microsoft.com/office/drawing/2018/hyperlinkcolor" val="tx"/>
                    </a:ext>
                  </a:extLst>
                </a:hlinkClick>
              </a:rPr>
            </a:br>
            <a:r>
              <a:rPr lang="en-US" sz="2000" u="sng">
                <a:solidFill>
                  <a:schemeClr val="accent1"/>
                </a:solidFill>
                <a:hlinkClick r:id="rId3">
                  <a:extLst>
                    <a:ext uri="{A12FA001-AC4F-418D-AE19-62706E023703}">
                      <ahyp:hlinkClr xmlns:ahyp="http://schemas.microsoft.com/office/drawing/2018/hyperlinkcolor" val="tx"/>
                    </a:ext>
                  </a:extLst>
                </a:hlinkClick>
              </a:rPr>
              <a:t>The role of racism in the health and well-being </a:t>
            </a:r>
            <a:br>
              <a:rPr lang="en-US" sz="2000" u="sng">
                <a:solidFill>
                  <a:schemeClr val="accent1"/>
                </a:solidFill>
                <a:hlinkClick r:id="rId3">
                  <a:extLst>
                    <a:ext uri="{A12FA001-AC4F-418D-AE19-62706E023703}">
                      <ahyp:hlinkClr xmlns:ahyp="http://schemas.microsoft.com/office/drawing/2018/hyperlinkcolor" val="tx"/>
                    </a:ext>
                  </a:extLst>
                </a:hlinkClick>
              </a:rPr>
            </a:br>
            <a:r>
              <a:rPr lang="en-US" sz="2000" u="sng">
                <a:solidFill>
                  <a:schemeClr val="accent1"/>
                </a:solidFill>
                <a:hlinkClick r:id="rId3">
                  <a:extLst>
                    <a:ext uri="{A12FA001-AC4F-418D-AE19-62706E023703}">
                      <ahyp:hlinkClr xmlns:ahyp="http://schemas.microsoft.com/office/drawing/2018/hyperlinkcolor" val="tx"/>
                    </a:ext>
                  </a:extLst>
                </a:hlinkClick>
              </a:rPr>
              <a:t>of Indigenous peoples in Canada</a:t>
            </a:r>
            <a:r>
              <a:rPr lang="en-US" sz="2000"/>
              <a:t> (2015)</a:t>
            </a:r>
            <a:endParaRPr/>
          </a:p>
          <a:p>
            <a:pPr marL="0" lvl="0" indent="0" algn="ctr" rtl="0">
              <a:lnSpc>
                <a:spcPct val="90000"/>
              </a:lnSpc>
              <a:spcBef>
                <a:spcPts val="0"/>
              </a:spcBef>
              <a:spcAft>
                <a:spcPts val="0"/>
              </a:spcAft>
              <a:buClr>
                <a:schemeClr val="dk1"/>
              </a:buClr>
              <a:buSzPts val="2800"/>
              <a:buNone/>
            </a:pPr>
            <a:endParaRPr>
              <a:solidFill>
                <a:srgbClr val="003A5D"/>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Discussion</a:t>
            </a:r>
            <a:endParaRPr/>
          </a:p>
        </p:txBody>
      </p:sp>
      <p:sp>
        <p:nvSpPr>
          <p:cNvPr id="350" name="Google Shape;350;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What is the impact of these critical historical events/issues on physician/Indigenous patient relationships?</a:t>
            </a:r>
            <a:endParaRPr/>
          </a:p>
          <a:p>
            <a:pPr marL="228600" lvl="0" indent="-228600" algn="l" rtl="0">
              <a:lnSpc>
                <a:spcPct val="90000"/>
              </a:lnSpc>
              <a:spcBef>
                <a:spcPts val="1000"/>
              </a:spcBef>
              <a:spcAft>
                <a:spcPts val="0"/>
              </a:spcAft>
              <a:buClr>
                <a:schemeClr val="dk1"/>
              </a:buClr>
              <a:buSzPts val="2800"/>
              <a:buChar char="•"/>
            </a:pPr>
            <a:r>
              <a:rPr lang="en-US"/>
              <a:t>What might you look for when treating Indigenous patients?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3"/>
          <p:cNvSpPr txBox="1">
            <a:spLocks noGrp="1"/>
          </p:cNvSpPr>
          <p:nvPr>
            <p:ph type="title"/>
          </p:nvPr>
        </p:nvSpPr>
        <p:spPr>
          <a:xfrm>
            <a:off x="831850" y="1709738"/>
            <a:ext cx="7140173"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Mistrust of health care system</a:t>
            </a:r>
            <a:endParaRPr/>
          </a:p>
        </p:txBody>
      </p:sp>
      <p:sp>
        <p:nvSpPr>
          <p:cNvPr id="357" name="Google Shape;357;p33"/>
          <p:cNvSpPr txBox="1">
            <a:spLocks noGrp="1"/>
          </p:cNvSpPr>
          <p:nvPr>
            <p:ph type="body" idx="1"/>
          </p:nvPr>
        </p:nvSpPr>
        <p:spPr>
          <a:xfrm>
            <a:off x="831850" y="4589463"/>
            <a:ext cx="7140173"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F9A"/>
              </a:buClr>
              <a:buSzPts val="2400"/>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3" name="Google Shape;363;p34"/>
          <p:cNvSpPr txBox="1">
            <a:spLocks noGrp="1"/>
          </p:cNvSpPr>
          <p:nvPr>
            <p:ph type="body" idx="1"/>
          </p:nvPr>
        </p:nvSpPr>
        <p:spPr>
          <a:xfrm>
            <a:off x="1269073" y="731411"/>
            <a:ext cx="10249637" cy="5395178"/>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ct val="100000"/>
              <a:buNone/>
            </a:pPr>
            <a:r>
              <a:rPr lang="en-US" dirty="0">
                <a:latin typeface="Open Sans"/>
                <a:ea typeface="Open Sans"/>
                <a:cs typeface="Open Sans"/>
                <a:sym typeface="Open Sans"/>
              </a:rPr>
              <a:t>“Paternalistic medical research practices of the federal government, as well as political and legal structures of inequality and oppression, have resulted in severe harm to Indigenous Peoples. </a:t>
            </a:r>
          </a:p>
          <a:p>
            <a:pPr marL="0" lvl="0" indent="0" algn="ctr" rtl="0">
              <a:lnSpc>
                <a:spcPct val="90000"/>
              </a:lnSpc>
              <a:spcBef>
                <a:spcPts val="0"/>
              </a:spcBef>
              <a:spcAft>
                <a:spcPts val="0"/>
              </a:spcAft>
              <a:buClr>
                <a:schemeClr val="dk1"/>
              </a:buClr>
              <a:buSzPct val="100000"/>
              <a:buNone/>
            </a:pPr>
            <a:r>
              <a:rPr lang="en-US" dirty="0">
                <a:latin typeface="Open Sans"/>
                <a:ea typeface="Open Sans"/>
                <a:cs typeface="Open Sans"/>
                <a:sym typeface="Open Sans"/>
              </a:rPr>
              <a:t>Examples of this severe mistreatment include: </a:t>
            </a:r>
            <a:endParaRPr dirty="0">
              <a:latin typeface="Open Sans"/>
              <a:ea typeface="Open Sans"/>
              <a:cs typeface="Open Sans"/>
              <a:sym typeface="Open Sans"/>
            </a:endParaRPr>
          </a:p>
          <a:p>
            <a:pPr marL="1600200" lvl="0" indent="0" algn="l" rtl="0">
              <a:lnSpc>
                <a:spcPct val="90000"/>
              </a:lnSpc>
              <a:spcBef>
                <a:spcPts val="0"/>
              </a:spcBef>
              <a:spcAft>
                <a:spcPts val="0"/>
              </a:spcAft>
              <a:buClr>
                <a:schemeClr val="dk1"/>
              </a:buClr>
              <a:buSzPct val="100000"/>
              <a:buNone/>
            </a:pPr>
            <a:r>
              <a:rPr lang="en-US" dirty="0">
                <a:latin typeface="Open Sans"/>
                <a:ea typeface="Open Sans"/>
                <a:cs typeface="Open Sans"/>
                <a:sym typeface="Open Sans"/>
              </a:rPr>
              <a:t>• </a:t>
            </a:r>
            <a:r>
              <a:rPr lang="en-US" dirty="0">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coerced</a:t>
            </a:r>
            <a:r>
              <a:rPr lang="en-US" dirty="0">
                <a:latin typeface="Open Sans"/>
                <a:ea typeface="Open Sans"/>
                <a:cs typeface="Open Sans"/>
                <a:sym typeface="Open Sans"/>
              </a:rPr>
              <a:t> sterilization and abortions </a:t>
            </a:r>
            <a:endParaRPr dirty="0">
              <a:latin typeface="Open Sans"/>
              <a:ea typeface="Open Sans"/>
              <a:cs typeface="Open Sans"/>
              <a:sym typeface="Open Sans"/>
            </a:endParaRPr>
          </a:p>
          <a:p>
            <a:pPr marL="1600200" lvl="0" indent="0" algn="l" rtl="0">
              <a:lnSpc>
                <a:spcPct val="90000"/>
              </a:lnSpc>
              <a:spcBef>
                <a:spcPts val="0"/>
              </a:spcBef>
              <a:spcAft>
                <a:spcPts val="0"/>
              </a:spcAft>
              <a:buClr>
                <a:schemeClr val="dk1"/>
              </a:buClr>
              <a:buSzPct val="100000"/>
              <a:buNone/>
            </a:pPr>
            <a:r>
              <a:rPr lang="en-US" dirty="0">
                <a:latin typeface="Open Sans"/>
                <a:ea typeface="Open Sans"/>
                <a:cs typeface="Open Sans"/>
                <a:sym typeface="Open Sans"/>
              </a:rPr>
              <a:t>• compulsory and segregated hospitalization</a:t>
            </a:r>
            <a:endParaRPr dirty="0"/>
          </a:p>
          <a:p>
            <a:pPr marL="1600200" lvl="0" indent="0" algn="l" rtl="0">
              <a:lnSpc>
                <a:spcPct val="90000"/>
              </a:lnSpc>
              <a:spcBef>
                <a:spcPts val="0"/>
              </a:spcBef>
              <a:spcAft>
                <a:spcPts val="0"/>
              </a:spcAft>
              <a:buClr>
                <a:schemeClr val="dk1"/>
              </a:buClr>
              <a:buSzPct val="100000"/>
              <a:buNone/>
            </a:pPr>
            <a:r>
              <a:rPr lang="en-US" dirty="0">
                <a:latin typeface="Open Sans"/>
                <a:ea typeface="Open Sans"/>
                <a:cs typeface="Open Sans"/>
                <a:sym typeface="Open Sans"/>
              </a:rPr>
              <a:t>• experimentation without consent</a:t>
            </a:r>
            <a:endParaRPr dirty="0"/>
          </a:p>
          <a:p>
            <a:pPr marL="1600200" lvl="0" indent="0" algn="l" rtl="0">
              <a:lnSpc>
                <a:spcPct val="90000"/>
              </a:lnSpc>
              <a:spcBef>
                <a:spcPts val="0"/>
              </a:spcBef>
              <a:spcAft>
                <a:spcPts val="0"/>
              </a:spcAft>
              <a:buClr>
                <a:schemeClr val="dk1"/>
              </a:buClr>
              <a:buSzPct val="100000"/>
              <a:buNone/>
            </a:pPr>
            <a:r>
              <a:rPr lang="en-US" dirty="0">
                <a:latin typeface="Open Sans"/>
                <a:ea typeface="Open Sans"/>
                <a:cs typeface="Open Sans"/>
                <a:sym typeface="Open Sans"/>
              </a:rPr>
              <a:t>• biological warfare</a:t>
            </a:r>
            <a:endParaRPr dirty="0"/>
          </a:p>
          <a:p>
            <a:pPr marL="1600200" lvl="0" indent="0" algn="l" rtl="0">
              <a:lnSpc>
                <a:spcPct val="90000"/>
              </a:lnSpc>
              <a:spcBef>
                <a:spcPts val="0"/>
              </a:spcBef>
              <a:spcAft>
                <a:spcPts val="0"/>
              </a:spcAft>
              <a:buClr>
                <a:schemeClr val="dk1"/>
              </a:buClr>
              <a:buSzPct val="100000"/>
              <a:buNone/>
            </a:pPr>
            <a:r>
              <a:rPr lang="en-US" dirty="0">
                <a:latin typeface="Open Sans"/>
                <a:ea typeface="Open Sans"/>
                <a:cs typeface="Open Sans"/>
                <a:sym typeface="Open Sans"/>
              </a:rPr>
              <a:t>• forced starvation</a:t>
            </a:r>
            <a:endParaRPr dirty="0"/>
          </a:p>
          <a:p>
            <a:pPr marL="1600200" lvl="0" indent="0" algn="l" rtl="0">
              <a:lnSpc>
                <a:spcPct val="90000"/>
              </a:lnSpc>
              <a:spcBef>
                <a:spcPts val="0"/>
              </a:spcBef>
              <a:spcAft>
                <a:spcPts val="0"/>
              </a:spcAft>
              <a:buClr>
                <a:schemeClr val="dk1"/>
              </a:buClr>
              <a:buSzPct val="100000"/>
              <a:buNone/>
            </a:pPr>
            <a:r>
              <a:rPr lang="en-US" dirty="0">
                <a:latin typeface="Open Sans"/>
                <a:ea typeface="Open Sans"/>
                <a:cs typeface="Open Sans"/>
                <a:sym typeface="Open Sans"/>
              </a:rPr>
              <a:t>• destruction of Indigenous food security </a:t>
            </a:r>
            <a:endParaRPr dirty="0">
              <a:latin typeface="Open Sans"/>
              <a:ea typeface="Open Sans"/>
              <a:cs typeface="Open Sans"/>
              <a:sym typeface="Open Sans"/>
            </a:endParaRPr>
          </a:p>
          <a:p>
            <a:pPr marL="0" lvl="0" indent="0" algn="ctr" rtl="0">
              <a:lnSpc>
                <a:spcPct val="90000"/>
              </a:lnSpc>
              <a:spcBef>
                <a:spcPts val="0"/>
              </a:spcBef>
              <a:spcAft>
                <a:spcPts val="0"/>
              </a:spcAft>
              <a:buClr>
                <a:schemeClr val="dk1"/>
              </a:buClr>
              <a:buSzPct val="100000"/>
              <a:buNone/>
            </a:pPr>
            <a:br>
              <a:rPr lang="en-US" dirty="0"/>
            </a:br>
            <a:r>
              <a:rPr lang="en-US" dirty="0">
                <a:latin typeface="Open Sans"/>
                <a:ea typeface="Open Sans"/>
                <a:cs typeface="Open Sans"/>
                <a:sym typeface="Open Sans"/>
              </a:rPr>
              <a:t>(Mosby, 2013; Martin (Nisga’a – Gitanyow) &amp; Walia, 2019)” </a:t>
            </a:r>
            <a:endParaRPr dirty="0"/>
          </a:p>
          <a:p>
            <a:pPr marL="0" lvl="0" indent="0" algn="ctr" rtl="0">
              <a:lnSpc>
                <a:spcPct val="90000"/>
              </a:lnSpc>
              <a:spcBef>
                <a:spcPts val="1000"/>
              </a:spcBef>
              <a:spcAft>
                <a:spcPts val="0"/>
              </a:spcAft>
              <a:buClr>
                <a:schemeClr val="dk1"/>
              </a:buClr>
              <a:buSzPct val="100000"/>
              <a:buNone/>
            </a:pPr>
            <a:r>
              <a:rPr lang="en-US" u="sng" dirty="0">
                <a:solidFill>
                  <a:schemeClr val="hlink"/>
                </a:solidFill>
                <a:latin typeface="Open Sans"/>
                <a:ea typeface="Open Sans"/>
                <a:cs typeface="Open Sans"/>
                <a:sym typeface="Open Sans"/>
                <a:hlinkClick r:id="rId3"/>
              </a:rPr>
              <a:t>Indigenous Health Primer</a:t>
            </a:r>
            <a:r>
              <a:rPr lang="en-US" dirty="0">
                <a:latin typeface="Open Sans"/>
                <a:ea typeface="Open Sans"/>
                <a:cs typeface="Open Sans"/>
                <a:sym typeface="Open Sans"/>
              </a:rPr>
              <a:t> (2019)</a:t>
            </a: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Poll</a:t>
            </a:r>
            <a:endParaRPr/>
          </a:p>
        </p:txBody>
      </p:sp>
      <p:sp>
        <p:nvSpPr>
          <p:cNvPr id="370" name="Google Shape;370;p35"/>
          <p:cNvSpPr txBox="1">
            <a:spLocks noGrp="1"/>
          </p:cNvSpPr>
          <p:nvPr>
            <p:ph type="body" idx="1"/>
          </p:nvPr>
        </p:nvSpPr>
        <p:spPr>
          <a:xfrm>
            <a:off x="1108788" y="1847850"/>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u="sng"/>
              <a:t>Nutritional studies and experiments </a:t>
            </a:r>
            <a:r>
              <a:rPr lang="en-US"/>
              <a:t>were performed in Indigenous communities and residential schools in the:</a:t>
            </a:r>
            <a:endParaRPr/>
          </a:p>
          <a:p>
            <a:pPr marL="0" lvl="0" indent="0" algn="l" rtl="0">
              <a:lnSpc>
                <a:spcPct val="90000"/>
              </a:lnSpc>
              <a:spcBef>
                <a:spcPts val="1000"/>
              </a:spcBef>
              <a:spcAft>
                <a:spcPts val="0"/>
              </a:spcAft>
              <a:buClr>
                <a:schemeClr val="dk1"/>
              </a:buClr>
              <a:buSzPts val="2800"/>
              <a:buNone/>
            </a:pPr>
            <a:endParaRPr/>
          </a:p>
          <a:p>
            <a:pPr marL="914400" lvl="1" indent="-457200" algn="l" rtl="0">
              <a:lnSpc>
                <a:spcPct val="90000"/>
              </a:lnSpc>
              <a:spcBef>
                <a:spcPts val="500"/>
              </a:spcBef>
              <a:spcAft>
                <a:spcPts val="0"/>
              </a:spcAft>
              <a:buClr>
                <a:schemeClr val="dk1"/>
              </a:buClr>
              <a:buSzPts val="2400"/>
              <a:buFont typeface="Arial"/>
              <a:buAutoNum type="alphaLcParenR"/>
            </a:pPr>
            <a:r>
              <a:rPr lang="en-US"/>
              <a:t>1920s and ‘30s</a:t>
            </a:r>
            <a:endParaRPr/>
          </a:p>
          <a:p>
            <a:pPr marL="914400" lvl="1" indent="-457200" algn="l" rtl="0">
              <a:lnSpc>
                <a:spcPct val="90000"/>
              </a:lnSpc>
              <a:spcBef>
                <a:spcPts val="500"/>
              </a:spcBef>
              <a:spcAft>
                <a:spcPts val="0"/>
              </a:spcAft>
              <a:buClr>
                <a:schemeClr val="dk1"/>
              </a:buClr>
              <a:buSzPts val="2400"/>
              <a:buFont typeface="Arial"/>
              <a:buAutoNum type="alphaLcParenR"/>
            </a:pPr>
            <a:r>
              <a:rPr lang="en-US"/>
              <a:t>1940s and ‘50s</a:t>
            </a:r>
            <a:endParaRPr/>
          </a:p>
          <a:p>
            <a:pPr marL="914400" lvl="1" indent="-457200" algn="l" rtl="0">
              <a:lnSpc>
                <a:spcPct val="90000"/>
              </a:lnSpc>
              <a:spcBef>
                <a:spcPts val="500"/>
              </a:spcBef>
              <a:spcAft>
                <a:spcPts val="0"/>
              </a:spcAft>
              <a:buClr>
                <a:schemeClr val="dk1"/>
              </a:buClr>
              <a:buSzPts val="2400"/>
              <a:buFont typeface="Arial"/>
              <a:buAutoNum type="alphaLcParenR"/>
            </a:pPr>
            <a:r>
              <a:rPr lang="en-US"/>
              <a:t>1960s and ‘70s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Poll</a:t>
            </a:r>
            <a:endParaRPr/>
          </a:p>
        </p:txBody>
      </p:sp>
      <p:sp>
        <p:nvSpPr>
          <p:cNvPr id="377" name="Google Shape;377;p36"/>
          <p:cNvSpPr txBox="1">
            <a:spLocks noGrp="1"/>
          </p:cNvSpPr>
          <p:nvPr>
            <p:ph type="body" idx="1"/>
          </p:nvPr>
        </p:nvSpPr>
        <p:spPr>
          <a:xfrm>
            <a:off x="1108788" y="1847850"/>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In a Senate report released in 2021, it was reported that _______ Indigenous women were subjected to </a:t>
            </a:r>
            <a:r>
              <a:rPr lang="en-US" b="1" u="sng"/>
              <a:t>forced or coerced sterilization</a:t>
            </a:r>
            <a:r>
              <a:rPr lang="en-US"/>
              <a:t> in federally operated “Indian hospitals” up until the early 1970s. </a:t>
            </a:r>
            <a:endParaRPr/>
          </a:p>
          <a:p>
            <a:pPr marL="0" lvl="0" indent="0" algn="l" rtl="0">
              <a:lnSpc>
                <a:spcPct val="90000"/>
              </a:lnSpc>
              <a:spcBef>
                <a:spcPts val="1000"/>
              </a:spcBef>
              <a:spcAft>
                <a:spcPts val="0"/>
              </a:spcAft>
              <a:buClr>
                <a:schemeClr val="dk1"/>
              </a:buClr>
              <a:buSzPts val="2800"/>
              <a:buNone/>
            </a:pPr>
            <a:endParaRPr/>
          </a:p>
          <a:p>
            <a:pPr marL="1485900" lvl="1" indent="-457200" algn="l" rtl="0">
              <a:lnSpc>
                <a:spcPct val="90000"/>
              </a:lnSpc>
              <a:spcBef>
                <a:spcPts val="500"/>
              </a:spcBef>
              <a:spcAft>
                <a:spcPts val="0"/>
              </a:spcAft>
              <a:buSzPts val="2400"/>
              <a:buFont typeface="Arial"/>
              <a:buAutoNum type="alphaLcParenR"/>
            </a:pPr>
            <a:r>
              <a:rPr lang="en-US"/>
              <a:t>50</a:t>
            </a:r>
            <a:endParaRPr/>
          </a:p>
          <a:p>
            <a:pPr marL="1485900" lvl="1" indent="-457200" algn="l" rtl="0">
              <a:lnSpc>
                <a:spcPct val="90000"/>
              </a:lnSpc>
              <a:spcBef>
                <a:spcPts val="0"/>
              </a:spcBef>
              <a:spcAft>
                <a:spcPts val="0"/>
              </a:spcAft>
              <a:buSzPts val="2400"/>
              <a:buFont typeface="Arial"/>
              <a:buAutoNum type="alphaLcParenR"/>
            </a:pPr>
            <a:r>
              <a:rPr lang="en-US"/>
              <a:t>150</a:t>
            </a:r>
            <a:endParaRPr/>
          </a:p>
          <a:p>
            <a:pPr marL="1485900" lvl="1" indent="-457200" algn="l" rtl="0">
              <a:lnSpc>
                <a:spcPct val="90000"/>
              </a:lnSpc>
              <a:spcBef>
                <a:spcPts val="0"/>
              </a:spcBef>
              <a:spcAft>
                <a:spcPts val="0"/>
              </a:spcAft>
              <a:buSzPts val="2400"/>
              <a:buFont typeface="Arial"/>
              <a:buAutoNum type="alphaLcParenR"/>
            </a:pPr>
            <a:r>
              <a:rPr lang="en-US"/>
              <a:t>500</a:t>
            </a:r>
            <a:endParaRPr/>
          </a:p>
          <a:p>
            <a:pPr marL="1485900" lvl="1" indent="-457200" algn="l" rtl="0">
              <a:lnSpc>
                <a:spcPct val="90000"/>
              </a:lnSpc>
              <a:spcBef>
                <a:spcPts val="0"/>
              </a:spcBef>
              <a:spcAft>
                <a:spcPts val="0"/>
              </a:spcAft>
              <a:buSzPts val="2400"/>
              <a:buFont typeface="Arial"/>
              <a:buAutoNum type="alphaLcParenR"/>
            </a:pPr>
            <a:r>
              <a:rPr lang="en-US"/>
              <a:t>850</a:t>
            </a:r>
            <a:endParaRPr/>
          </a:p>
          <a:p>
            <a:pPr marL="1485900" lvl="1" indent="-457200" algn="l" rtl="0">
              <a:lnSpc>
                <a:spcPct val="90000"/>
              </a:lnSpc>
              <a:spcBef>
                <a:spcPts val="0"/>
              </a:spcBef>
              <a:spcAft>
                <a:spcPts val="0"/>
              </a:spcAft>
              <a:buSzPts val="2400"/>
              <a:buFont typeface="Arial"/>
              <a:buAutoNum type="alphaLcParenR"/>
            </a:pPr>
            <a:r>
              <a:rPr lang="en-US"/>
              <a:t>1,150</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g1b6794ac228_0_3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endParaRPr/>
          </a:p>
        </p:txBody>
      </p:sp>
      <p:sp>
        <p:nvSpPr>
          <p:cNvPr id="383" name="Google Shape;383;g1b6794ac228_0_37"/>
          <p:cNvSpPr txBox="1">
            <a:spLocks noGrp="1"/>
          </p:cNvSpPr>
          <p:nvPr>
            <p:ph type="body" idx="1"/>
          </p:nvPr>
        </p:nvSpPr>
        <p:spPr>
          <a:xfrm>
            <a:off x="1241778" y="1825625"/>
            <a:ext cx="10112100" cy="435120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800"/>
              <a:buNone/>
            </a:pPr>
            <a:r>
              <a:rPr lang="en-US">
                <a:latin typeface="Open Sans"/>
                <a:ea typeface="Open Sans"/>
                <a:cs typeface="Open Sans"/>
                <a:sym typeface="Open Sans"/>
              </a:rPr>
              <a:t>“[...] </a:t>
            </a:r>
            <a:r>
              <a:rPr lang="en-US"/>
              <a:t>Browne et al. (2011) found that Indigenous participants described anticipating that being identified as Aboriginal and poor might result in a lack of credibility and/or negatively influence their chances of receiving help. This was such a common experience that participants actively strategized around how to manage negative responses from health care providers in advance of accessing care. In some cases, these experiences keep people from accessing health care at all. </a:t>
            </a:r>
            <a:r>
              <a:rPr lang="en-US">
                <a:latin typeface="Open Sans"/>
                <a:ea typeface="Open Sans"/>
                <a:cs typeface="Open Sans"/>
                <a:sym typeface="Open Sans"/>
              </a:rPr>
              <a:t>” </a:t>
            </a:r>
            <a:endParaRPr/>
          </a:p>
          <a:p>
            <a:pPr marL="0" lvl="0" indent="0" algn="ctr" rtl="0">
              <a:lnSpc>
                <a:spcPct val="90000"/>
              </a:lnSpc>
              <a:spcBef>
                <a:spcPts val="1000"/>
              </a:spcBef>
              <a:spcAft>
                <a:spcPts val="0"/>
              </a:spcAft>
              <a:buClr>
                <a:schemeClr val="dk1"/>
              </a:buClr>
              <a:buSzPts val="3200"/>
              <a:buFont typeface="Arial"/>
              <a:buNone/>
            </a:pPr>
            <a:r>
              <a:rPr lang="en-US" sz="2700"/>
              <a:t>- </a:t>
            </a:r>
            <a:r>
              <a:rPr lang="en-US" sz="1900" u="sng">
                <a:solidFill>
                  <a:schemeClr val="accent1"/>
                </a:solidFill>
                <a:hlinkClick r:id="rId3">
                  <a:extLst>
                    <a:ext uri="{A12FA001-AC4F-418D-AE19-62706E023703}">
                      <ahyp:hlinkClr xmlns:ahyp="http://schemas.microsoft.com/office/drawing/2018/hyperlinkcolor" val="tx"/>
                    </a:ext>
                  </a:extLst>
                </a:hlinkClick>
              </a:rPr>
              <a:t>First Peoples, second class treatment: </a:t>
            </a:r>
            <a:br>
              <a:rPr lang="en-US" sz="1900" u="sng">
                <a:solidFill>
                  <a:schemeClr val="accent1"/>
                </a:solidFill>
                <a:hlinkClick r:id="rId3">
                  <a:extLst>
                    <a:ext uri="{A12FA001-AC4F-418D-AE19-62706E023703}">
                      <ahyp:hlinkClr xmlns:ahyp="http://schemas.microsoft.com/office/drawing/2018/hyperlinkcolor" val="tx"/>
                    </a:ext>
                  </a:extLst>
                </a:hlinkClick>
              </a:rPr>
            </a:br>
            <a:r>
              <a:rPr lang="en-US" sz="1900" u="sng">
                <a:solidFill>
                  <a:schemeClr val="accent1"/>
                </a:solidFill>
                <a:hlinkClick r:id="rId3">
                  <a:extLst>
                    <a:ext uri="{A12FA001-AC4F-418D-AE19-62706E023703}">
                      <ahyp:hlinkClr xmlns:ahyp="http://schemas.microsoft.com/office/drawing/2018/hyperlinkcolor" val="tx"/>
                    </a:ext>
                  </a:extLst>
                </a:hlinkClick>
              </a:rPr>
              <a:t>The role of racism in the health and well-being </a:t>
            </a:r>
            <a:br>
              <a:rPr lang="en-US" sz="1900" u="sng">
                <a:solidFill>
                  <a:schemeClr val="accent1"/>
                </a:solidFill>
                <a:hlinkClick r:id="rId3">
                  <a:extLst>
                    <a:ext uri="{A12FA001-AC4F-418D-AE19-62706E023703}">
                      <ahyp:hlinkClr xmlns:ahyp="http://schemas.microsoft.com/office/drawing/2018/hyperlinkcolor" val="tx"/>
                    </a:ext>
                  </a:extLst>
                </a:hlinkClick>
              </a:rPr>
            </a:br>
            <a:r>
              <a:rPr lang="en-US" sz="1900" u="sng">
                <a:solidFill>
                  <a:schemeClr val="accent1"/>
                </a:solidFill>
                <a:hlinkClick r:id="rId3">
                  <a:extLst>
                    <a:ext uri="{A12FA001-AC4F-418D-AE19-62706E023703}">
                      <ahyp:hlinkClr xmlns:ahyp="http://schemas.microsoft.com/office/drawing/2018/hyperlinkcolor" val="tx"/>
                    </a:ext>
                  </a:extLst>
                </a:hlinkClick>
              </a:rPr>
              <a:t>of Indigenous peoples in Canada</a:t>
            </a:r>
            <a:r>
              <a:rPr lang="en-US" sz="1900"/>
              <a:t> (2015)</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Brian Sinclair Stories</a:t>
            </a:r>
            <a:endParaRPr/>
          </a:p>
        </p:txBody>
      </p:sp>
      <p:sp>
        <p:nvSpPr>
          <p:cNvPr id="390" name="Google Shape;390;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Brian Sinclair</a:t>
            </a:r>
            <a:endParaRPr dirty="0"/>
          </a:p>
          <a:p>
            <a:pPr marL="228600" lvl="0" indent="-228600" algn="l" rtl="0">
              <a:lnSpc>
                <a:spcPct val="90000"/>
              </a:lnSpc>
              <a:spcBef>
                <a:spcPts val="1000"/>
              </a:spcBef>
              <a:spcAft>
                <a:spcPts val="0"/>
              </a:spcAft>
              <a:buClr>
                <a:schemeClr val="dk1"/>
              </a:buClr>
              <a:buSzPts val="2800"/>
              <a:buChar char="•"/>
            </a:pPr>
            <a:r>
              <a:rPr lang="en-US" dirty="0"/>
              <a:t>Joyce </a:t>
            </a:r>
            <a:r>
              <a:rPr lang="en-US" dirty="0" err="1"/>
              <a:t>Echaquan</a:t>
            </a:r>
            <a:endParaRPr dirty="0"/>
          </a:p>
          <a:p>
            <a:pPr marL="228600" lvl="0" indent="-228600" algn="l" rtl="0">
              <a:lnSpc>
                <a:spcPct val="90000"/>
              </a:lnSpc>
              <a:spcBef>
                <a:spcPts val="1000"/>
              </a:spcBef>
              <a:spcAft>
                <a:spcPts val="0"/>
              </a:spcAft>
              <a:buClr>
                <a:schemeClr val="dk1"/>
              </a:buClr>
              <a:buSzPts val="2800"/>
              <a:buChar char="•"/>
            </a:pPr>
            <a:r>
              <a:rPr lang="en-US" dirty="0"/>
              <a:t>Heather </a:t>
            </a:r>
            <a:r>
              <a:rPr lang="en-US" dirty="0" err="1"/>
              <a:t>Winterstein</a:t>
            </a:r>
            <a:endParaRPr dirty="0"/>
          </a:p>
          <a:p>
            <a:pPr marL="228600" lvl="0" indent="-228600" algn="l" rtl="0">
              <a:lnSpc>
                <a:spcPct val="90000"/>
              </a:lnSpc>
              <a:spcBef>
                <a:spcPts val="1000"/>
              </a:spcBef>
              <a:spcAft>
                <a:spcPts val="0"/>
              </a:spcAft>
              <a:buClr>
                <a:schemeClr val="dk1"/>
              </a:buClr>
              <a:buSzPts val="2800"/>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Craig </a:t>
            </a:r>
            <a:r>
              <a:rPr lang="en-US"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Neekan</a:t>
            </a:r>
            <a:endParaRPr dirty="0"/>
          </a:p>
          <a:p>
            <a:pPr marL="685800" lvl="1" indent="-228600">
              <a:spcBef>
                <a:spcPts val="1000"/>
              </a:spcBef>
              <a:buSzPts val="2800"/>
            </a:pPr>
            <a:endParaRPr lang="en-US" dirty="0"/>
          </a:p>
          <a:p>
            <a:pPr marL="457200" lvl="1" indent="0">
              <a:spcBef>
                <a:spcPts val="1000"/>
              </a:spcBef>
              <a:buSzPts val="2800"/>
              <a:buNone/>
            </a:pPr>
            <a:r>
              <a:rPr lang="en-US" dirty="0"/>
              <a:t>						</a:t>
            </a:r>
            <a:r>
              <a:rPr lang="en-US" sz="2800" dirty="0"/>
              <a:t>and many more… </a:t>
            </a:r>
            <a:endParaRPr sz="2800"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Discussion</a:t>
            </a:r>
            <a:endParaRPr/>
          </a:p>
        </p:txBody>
      </p:sp>
      <p:sp>
        <p:nvSpPr>
          <p:cNvPr id="397" name="Google Shape;397;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Could this happen where you are now?</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Health inequities</a:t>
            </a:r>
            <a:endParaRPr/>
          </a:p>
        </p:txBody>
      </p:sp>
      <p:sp>
        <p:nvSpPr>
          <p:cNvPr id="404" name="Google Shape;404;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sz="2400" dirty="0"/>
              <a:t>Infant mortality rates 1.7 to 4 x higher</a:t>
            </a:r>
            <a:endParaRPr sz="2400" dirty="0"/>
          </a:p>
          <a:p>
            <a:pPr marL="228600" lvl="0" indent="-228600" algn="l" rtl="0">
              <a:lnSpc>
                <a:spcPct val="90000"/>
              </a:lnSpc>
              <a:spcBef>
                <a:spcPts val="1000"/>
              </a:spcBef>
              <a:spcAft>
                <a:spcPts val="0"/>
              </a:spcAft>
              <a:buClr>
                <a:schemeClr val="dk1"/>
              </a:buClr>
              <a:buSzPts val="2800"/>
              <a:buChar char="•"/>
            </a:pPr>
            <a:r>
              <a:rPr lang="en-US" sz="2400" dirty="0"/>
              <a:t>Suicide rates among Inuit youth 11x the national average (highest in the </a:t>
            </a:r>
            <a:r>
              <a:rPr lang="en-US" sz="2400" u="sng" dirty="0"/>
              <a:t>world</a:t>
            </a:r>
            <a:r>
              <a:rPr lang="en-US" sz="2400" dirty="0"/>
              <a:t>)</a:t>
            </a:r>
            <a:endParaRPr sz="2400" dirty="0"/>
          </a:p>
          <a:p>
            <a:pPr marL="228600" lvl="0" indent="-228600" algn="l" rtl="0">
              <a:lnSpc>
                <a:spcPct val="90000"/>
              </a:lnSpc>
              <a:spcBef>
                <a:spcPts val="1000"/>
              </a:spcBef>
              <a:spcAft>
                <a:spcPts val="0"/>
              </a:spcAft>
              <a:buClr>
                <a:schemeClr val="dk1"/>
              </a:buClr>
              <a:buSzPts val="2800"/>
              <a:buChar char="•"/>
            </a:pPr>
            <a:r>
              <a:rPr lang="en-US" sz="2400" dirty="0"/>
              <a:t>Percentage of First Nations people who consume alcohol estimated to be </a:t>
            </a:r>
            <a:r>
              <a:rPr lang="en-US" sz="2400" u="sng" dirty="0"/>
              <a:t>lower</a:t>
            </a:r>
            <a:r>
              <a:rPr lang="en-US" sz="2400" dirty="0"/>
              <a:t> than the general population, </a:t>
            </a:r>
            <a:endParaRPr sz="2400" dirty="0"/>
          </a:p>
          <a:p>
            <a:pPr marL="685800" lvl="1" indent="-228600" algn="l" rtl="0">
              <a:lnSpc>
                <a:spcPct val="90000"/>
              </a:lnSpc>
              <a:spcBef>
                <a:spcPts val="500"/>
              </a:spcBef>
              <a:spcAft>
                <a:spcPts val="0"/>
              </a:spcAft>
              <a:buClr>
                <a:schemeClr val="dk1"/>
              </a:buClr>
              <a:buSzPts val="2400"/>
              <a:buChar char="•"/>
            </a:pPr>
            <a:r>
              <a:rPr lang="en-US" sz="2200" dirty="0"/>
              <a:t>Significantly higher % report heavy or binge drinking </a:t>
            </a:r>
            <a:r>
              <a:rPr lang="en-US" sz="2200" dirty="0" err="1"/>
              <a:t>behaviours</a:t>
            </a:r>
            <a:endParaRPr sz="2200" dirty="0"/>
          </a:p>
          <a:p>
            <a:pPr marL="685800" lvl="1" indent="-228600" algn="l" rtl="0">
              <a:lnSpc>
                <a:spcPct val="90000"/>
              </a:lnSpc>
              <a:spcBef>
                <a:spcPts val="500"/>
              </a:spcBef>
              <a:spcAft>
                <a:spcPts val="0"/>
              </a:spcAft>
              <a:buClr>
                <a:schemeClr val="dk1"/>
              </a:buClr>
              <a:buSzPts val="2400"/>
              <a:buChar char="•"/>
            </a:pPr>
            <a:r>
              <a:rPr lang="en-US" sz="2200" dirty="0"/>
              <a:t>Indigenous ppl 6x more likely to have alcohol related death</a:t>
            </a:r>
            <a:endParaRPr sz="2200" dirty="0"/>
          </a:p>
          <a:p>
            <a:pPr marL="228600" lvl="0" indent="-228600" algn="l" rtl="0">
              <a:lnSpc>
                <a:spcPct val="90000"/>
              </a:lnSpc>
              <a:spcBef>
                <a:spcPts val="1000"/>
              </a:spcBef>
              <a:spcAft>
                <a:spcPts val="0"/>
              </a:spcAft>
              <a:buClr>
                <a:schemeClr val="dk1"/>
              </a:buClr>
              <a:buSzPts val="2800"/>
              <a:buChar char="•"/>
            </a:pPr>
            <a:r>
              <a:rPr lang="en-US" sz="2400" dirty="0"/>
              <a:t>Nearly 2x rate of type 2 diabetes </a:t>
            </a:r>
            <a:endParaRPr sz="2400" dirty="0"/>
          </a:p>
          <a:p>
            <a:pPr marL="228600" lvl="0" indent="-228600" algn="l" rtl="0">
              <a:lnSpc>
                <a:spcPct val="90000"/>
              </a:lnSpc>
              <a:spcBef>
                <a:spcPts val="1000"/>
              </a:spcBef>
              <a:spcAft>
                <a:spcPts val="0"/>
              </a:spcAft>
              <a:buClr>
                <a:schemeClr val="dk1"/>
              </a:buClr>
              <a:buSzPts val="2800"/>
              <a:buChar char="•"/>
            </a:pPr>
            <a:r>
              <a:rPr lang="en-US" sz="2400" dirty="0"/>
              <a:t>Food scarcity</a:t>
            </a:r>
            <a:endParaRPr sz="2400" dirty="0"/>
          </a:p>
          <a:p>
            <a:pPr marL="228600" lvl="0" indent="-203200" algn="l" rtl="0">
              <a:lnSpc>
                <a:spcPct val="90000"/>
              </a:lnSpc>
              <a:spcBef>
                <a:spcPts val="1000"/>
              </a:spcBef>
              <a:spcAft>
                <a:spcPts val="0"/>
              </a:spcAft>
              <a:buSzPts val="2400"/>
              <a:buChar char="•"/>
            </a:pPr>
            <a:r>
              <a:rPr lang="en-US" sz="2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Low</a:t>
            </a:r>
            <a:r>
              <a:rPr lang="en-US" sz="2400" dirty="0"/>
              <a:t> rates of cancer screening in Indigenous communities, often below national/provincial screening guidelines</a:t>
            </a:r>
            <a:endParaRPr sz="2400"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dirty="0"/>
              <a:t>MOC Credits</a:t>
            </a:r>
            <a:endParaRPr dirty="0"/>
          </a:p>
        </p:txBody>
      </p:sp>
      <p:sp>
        <p:nvSpPr>
          <p:cNvPr id="113" name="Google Shape;11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1200"/>
              </a:spcAft>
              <a:buClr>
                <a:schemeClr val="dk1"/>
              </a:buClr>
              <a:buSzPts val="2800"/>
              <a:buChar char="•"/>
            </a:pPr>
            <a:r>
              <a:rPr lang="en-US" sz="2400" dirty="0"/>
              <a:t>Participation in </a:t>
            </a:r>
            <a:r>
              <a:rPr lang="en-US" sz="2400" b="1" dirty="0"/>
              <a:t>Section 1 unaccredited group learning activities </a:t>
            </a:r>
            <a:r>
              <a:rPr lang="en-US" sz="2400" dirty="0"/>
              <a:t>= 0.5 credit per hour of participation (50 credits maximum per cycle). </a:t>
            </a:r>
          </a:p>
          <a:p>
            <a:pPr marL="228600" lvl="0" indent="-228600" algn="l" rtl="0">
              <a:lnSpc>
                <a:spcPct val="90000"/>
              </a:lnSpc>
              <a:spcBef>
                <a:spcPts val="0"/>
              </a:spcBef>
              <a:spcAft>
                <a:spcPts val="1200"/>
              </a:spcAft>
              <a:buClr>
                <a:schemeClr val="dk1"/>
              </a:buClr>
              <a:buSzPts val="2800"/>
              <a:buChar char="•"/>
            </a:pPr>
            <a:r>
              <a:rPr lang="en-US" sz="2400" dirty="0"/>
              <a:t>Pre-reading activity is eligible for credits in the MOC Program under </a:t>
            </a:r>
            <a:r>
              <a:rPr lang="en-US" sz="2400" b="1" dirty="0"/>
              <a:t>Section 2: Reading an article </a:t>
            </a:r>
            <a:r>
              <a:rPr lang="en-US" sz="2400" dirty="0"/>
              <a:t>(1 credit per article). In order to claim credit, you must record the activity in your MAINPORT </a:t>
            </a:r>
            <a:r>
              <a:rPr lang="en-US" sz="2400" dirty="0" err="1"/>
              <a:t>ePortfolio</a:t>
            </a:r>
            <a:r>
              <a:rPr lang="en-US" sz="2400" dirty="0"/>
              <a:t> and complete all the required fields, including at least one (1) learning outcome.</a:t>
            </a:r>
            <a:endParaRPr lang="en-US" sz="2400" i="1" dirty="0"/>
          </a:p>
        </p:txBody>
      </p:sp>
      <p:sp>
        <p:nvSpPr>
          <p:cNvPr id="2" name="Google Shape;113;p3">
            <a:extLst>
              <a:ext uri="{FF2B5EF4-FFF2-40B4-BE49-F238E27FC236}">
                <a16:creationId xmlns:a16="http://schemas.microsoft.com/office/drawing/2014/main" id="{EB5E4E99-5FD2-238A-62A2-21B9FAA2456E}"/>
              </a:ext>
            </a:extLst>
          </p:cNvPr>
          <p:cNvSpPr txBox="1">
            <a:spLocks/>
          </p:cNvSpPr>
          <p:nvPr/>
        </p:nvSpPr>
        <p:spPr>
          <a:xfrm>
            <a:off x="4485640" y="5830411"/>
            <a:ext cx="7706360" cy="102758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Open Sans"/>
                <a:ea typeface="Open Sans"/>
                <a:cs typeface="Open Sans"/>
                <a:sym typeface="Open Sans"/>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Open Sans"/>
                <a:ea typeface="Open Sans"/>
                <a:cs typeface="Open Sans"/>
                <a:sym typeface="Open Sans"/>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ts val="2800"/>
              <a:buNone/>
            </a:pPr>
            <a:r>
              <a:rPr lang="en-US" sz="1600" b="1" dirty="0"/>
              <a:t>Note: </a:t>
            </a:r>
            <a:r>
              <a:rPr lang="en-US" sz="1600" dirty="0"/>
              <a:t>Resident Affiliates can accumulate credits during residency that can be applied to their continuing professional development (CPD) requirements following certification.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endParaRPr/>
          </a:p>
        </p:txBody>
      </p:sp>
      <p:sp>
        <p:nvSpPr>
          <p:cNvPr id="410" name="Google Shape;410;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dirty="0">
                <a:latin typeface="Open Sans"/>
                <a:ea typeface="Open Sans"/>
                <a:cs typeface="Open Sans"/>
                <a:sym typeface="Open Sans"/>
              </a:rPr>
              <a:t>“The persistent health inequities between Indigenous and non-Indigenous people in Canada highlight the need to evaluate the impact of federal policy on the wellness of Indigenous people (Coates, 2008). Structural racism is rooted in policies and political actions that create and/or reinforce discrimination against a racialized group.”</a:t>
            </a:r>
            <a:endParaRPr dirty="0"/>
          </a:p>
          <a:p>
            <a:pPr marL="0" lvl="0" indent="0" algn="ctr" rtl="0">
              <a:lnSpc>
                <a:spcPct val="90000"/>
              </a:lnSpc>
              <a:spcBef>
                <a:spcPts val="1000"/>
              </a:spcBef>
              <a:spcAft>
                <a:spcPts val="0"/>
              </a:spcAft>
              <a:buClr>
                <a:schemeClr val="dk1"/>
              </a:buClr>
              <a:buSzPts val="2800"/>
              <a:buNone/>
            </a:pPr>
            <a:r>
              <a:rPr lang="en-US" u="sng" dirty="0">
                <a:solidFill>
                  <a:schemeClr val="hlink"/>
                </a:solidFill>
                <a:latin typeface="Open Sans"/>
                <a:ea typeface="Open Sans"/>
                <a:cs typeface="Open Sans"/>
                <a:sym typeface="Open Sans"/>
                <a:hlinkClick r:id="rId3"/>
              </a:rPr>
              <a:t>Indigenous Health Primer</a:t>
            </a:r>
            <a:r>
              <a:rPr lang="en-US" dirty="0">
                <a:latin typeface="Open Sans"/>
                <a:ea typeface="Open Sans"/>
                <a:cs typeface="Open Sans"/>
                <a:sym typeface="Open Sans"/>
              </a:rPr>
              <a:t> (2019)</a:t>
            </a:r>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7680"/>
        </a:solidFill>
        <a:effectLst/>
      </p:bgPr>
    </p:bg>
    <p:spTree>
      <p:nvGrpSpPr>
        <p:cNvPr id="1" name="Shape 414"/>
        <p:cNvGrpSpPr/>
        <p:nvPr/>
      </p:nvGrpSpPr>
      <p:grpSpPr>
        <a:xfrm>
          <a:off x="0" y="0"/>
          <a:ext cx="0" cy="0"/>
          <a:chOff x="0" y="0"/>
          <a:chExt cx="0" cy="0"/>
        </a:xfrm>
      </p:grpSpPr>
      <p:sp>
        <p:nvSpPr>
          <p:cNvPr id="415" name="Google Shape;415;p4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1800"/>
              <a:buNone/>
            </a:pPr>
            <a:endParaRPr sz="4800">
              <a:solidFill>
                <a:schemeClr val="lt1"/>
              </a:solidFill>
            </a:endParaRPr>
          </a:p>
          <a:p>
            <a:pPr marL="0" lvl="0" indent="0" algn="ctr" rtl="0">
              <a:lnSpc>
                <a:spcPct val="90000"/>
              </a:lnSpc>
              <a:spcBef>
                <a:spcPts val="0"/>
              </a:spcBef>
              <a:spcAft>
                <a:spcPts val="0"/>
              </a:spcAft>
              <a:buClr>
                <a:schemeClr val="dk1"/>
              </a:buClr>
              <a:buSzPts val="4800"/>
              <a:buFont typeface="Arial"/>
              <a:buNone/>
            </a:pPr>
            <a:r>
              <a:rPr lang="en-US" sz="4800">
                <a:solidFill>
                  <a:schemeClr val="lt1"/>
                </a:solidFill>
              </a:rPr>
              <a:t>We must do everything we possibly can to re-establish TRUST!</a:t>
            </a:r>
            <a:endParaRPr>
              <a:solidFill>
                <a:schemeClr val="lt1"/>
              </a:solidFill>
            </a:endParaRPr>
          </a:p>
          <a:p>
            <a:pPr marL="0" lvl="0" indent="0" algn="ctr" rtl="0">
              <a:lnSpc>
                <a:spcPct val="90000"/>
              </a:lnSpc>
              <a:spcBef>
                <a:spcPts val="1000"/>
              </a:spcBef>
              <a:spcAft>
                <a:spcPts val="0"/>
              </a:spcAft>
              <a:buClr>
                <a:schemeClr val="dk1"/>
              </a:buClr>
              <a:buSzPts val="4800"/>
              <a:buFont typeface="Arial"/>
              <a:buNone/>
            </a:pPr>
            <a:endParaRPr sz="4800">
              <a:solidFill>
                <a:schemeClr val="lt1"/>
              </a:solidFill>
            </a:endParaRPr>
          </a:p>
          <a:p>
            <a:pPr marL="0" lvl="0" indent="0" algn="l" rtl="0">
              <a:lnSpc>
                <a:spcPct val="90000"/>
              </a:lnSpc>
              <a:spcBef>
                <a:spcPts val="1000"/>
              </a:spcBef>
              <a:spcAft>
                <a:spcPts val="0"/>
              </a:spcAft>
              <a:buSzPts val="1800"/>
              <a:buNone/>
            </a:pPr>
            <a:endParaRPr>
              <a:solidFill>
                <a:schemeClr val="lt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endParaRPr/>
          </a:p>
        </p:txBody>
      </p:sp>
      <p:sp>
        <p:nvSpPr>
          <p:cNvPr id="422" name="Google Shape;422;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sz="2400" dirty="0">
                <a:latin typeface="Open Sans"/>
                <a:ea typeface="Open Sans"/>
                <a:cs typeface="Open Sans"/>
                <a:sym typeface="Open Sans"/>
              </a:rPr>
              <a:t>“Indigenous Peoples, across what is now referred to as Canada, have survived the federal government’s many attempts at cultural assimilation (Aboriginal Healing Foundation, 2003). Indigenous Peoples have survived multiple forms of genocide, including: physical genocide, committed through mass and targeted killings; biological genocide through destroying the reproductive capacity of groups of people; and cultural genocide through destruction of structures and practices, seizing land, banning languages, persecuting spiritual leaders and forbidding spiritual practices (</a:t>
            </a:r>
            <a:r>
              <a:rPr lang="en-US" sz="2400" dirty="0" err="1">
                <a:latin typeface="Open Sans"/>
                <a:ea typeface="Open Sans"/>
                <a:cs typeface="Open Sans"/>
                <a:sym typeface="Open Sans"/>
              </a:rPr>
              <a:t>Makokis</a:t>
            </a:r>
            <a:r>
              <a:rPr lang="en-US" sz="2400" dirty="0">
                <a:latin typeface="Open Sans"/>
                <a:ea typeface="Open Sans"/>
                <a:cs typeface="Open Sans"/>
                <a:sym typeface="Open Sans"/>
              </a:rPr>
              <a:t> &amp; Greenwood, 2017).” </a:t>
            </a:r>
            <a:endParaRPr dirty="0"/>
          </a:p>
          <a:p>
            <a:pPr marL="0" lvl="0" indent="0" algn="ctr" rtl="0">
              <a:lnSpc>
                <a:spcPct val="90000"/>
              </a:lnSpc>
              <a:spcBef>
                <a:spcPts val="1000"/>
              </a:spcBef>
              <a:spcAft>
                <a:spcPts val="0"/>
              </a:spcAft>
              <a:buClr>
                <a:schemeClr val="dk1"/>
              </a:buClr>
              <a:buSzPts val="2400"/>
              <a:buNone/>
            </a:pPr>
            <a:r>
              <a:rPr lang="en-US" sz="2400" u="sng" dirty="0">
                <a:solidFill>
                  <a:schemeClr val="hlink"/>
                </a:solidFill>
                <a:latin typeface="Open Sans"/>
                <a:ea typeface="Open Sans"/>
                <a:cs typeface="Open Sans"/>
                <a:sym typeface="Open Sans"/>
                <a:hlinkClick r:id="rId3"/>
              </a:rPr>
              <a:t>Indigenous Health Primer</a:t>
            </a:r>
            <a:r>
              <a:rPr lang="en-US" sz="2400" dirty="0">
                <a:latin typeface="Open Sans"/>
                <a:ea typeface="Open Sans"/>
                <a:cs typeface="Open Sans"/>
                <a:sym typeface="Open Sans"/>
              </a:rPr>
              <a:t> (2019)</a:t>
            </a: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4"/>
          <p:cNvSpPr txBox="1">
            <a:spLocks noGrp="1"/>
          </p:cNvSpPr>
          <p:nvPr>
            <p:ph type="title"/>
          </p:nvPr>
        </p:nvSpPr>
        <p:spPr>
          <a:xfrm>
            <a:off x="831850" y="1709738"/>
            <a:ext cx="7140173"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Culturally Safe Care and Cultural Humility </a:t>
            </a:r>
            <a:endParaRPr/>
          </a:p>
        </p:txBody>
      </p:sp>
      <p:sp>
        <p:nvSpPr>
          <p:cNvPr id="428" name="Google Shape;428;p44"/>
          <p:cNvSpPr txBox="1">
            <a:spLocks noGrp="1"/>
          </p:cNvSpPr>
          <p:nvPr>
            <p:ph type="body" idx="1"/>
          </p:nvPr>
        </p:nvSpPr>
        <p:spPr>
          <a:xfrm>
            <a:off x="831850" y="4589463"/>
            <a:ext cx="7140173"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F9A"/>
              </a:buClr>
              <a:buSzPts val="2400"/>
              <a:buNone/>
            </a:pP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Truth and Reconciliation Commission (TRC)</a:t>
            </a:r>
            <a:endParaRPr/>
          </a:p>
        </p:txBody>
      </p:sp>
      <p:sp>
        <p:nvSpPr>
          <p:cNvPr id="435" name="Google Shape;435;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b="1"/>
              <a:t>Calls to Action!</a:t>
            </a:r>
            <a:endParaRPr/>
          </a:p>
          <a:p>
            <a:pPr marL="457200" lvl="0" indent="-457200" algn="l" rtl="0">
              <a:lnSpc>
                <a:spcPct val="90000"/>
              </a:lnSpc>
              <a:spcBef>
                <a:spcPts val="1000"/>
              </a:spcBef>
              <a:spcAft>
                <a:spcPts val="0"/>
              </a:spcAft>
              <a:buClr>
                <a:schemeClr val="dk1"/>
              </a:buClr>
              <a:buSzPts val="2800"/>
              <a:buFont typeface="Calibri"/>
              <a:buAutoNum type="arabicPeriod"/>
            </a:pPr>
            <a:r>
              <a:rPr lang="en-US"/>
              <a:t>Cultural competency training for all health care professionals</a:t>
            </a:r>
            <a:endParaRPr/>
          </a:p>
          <a:p>
            <a:pPr marL="457200" lvl="0" indent="-457200" algn="l" rtl="0">
              <a:lnSpc>
                <a:spcPct val="90000"/>
              </a:lnSpc>
              <a:spcBef>
                <a:spcPts val="1000"/>
              </a:spcBef>
              <a:spcAft>
                <a:spcPts val="0"/>
              </a:spcAft>
              <a:buClr>
                <a:schemeClr val="dk1"/>
              </a:buClr>
              <a:buSzPts val="2800"/>
              <a:buFont typeface="Calibri"/>
              <a:buAutoNum type="arabicPeriod"/>
            </a:pPr>
            <a:r>
              <a:rPr lang="en-US"/>
              <a:t>Medical education must include: Indigenous history and rights, residential schools, and treaties</a:t>
            </a:r>
            <a:endParaRPr/>
          </a:p>
          <a:p>
            <a:pPr marL="457200" lvl="0" indent="-457200" algn="l" rtl="0">
              <a:lnSpc>
                <a:spcPct val="90000"/>
              </a:lnSpc>
              <a:spcBef>
                <a:spcPts val="1000"/>
              </a:spcBef>
              <a:spcAft>
                <a:spcPts val="0"/>
              </a:spcAft>
              <a:buClr>
                <a:schemeClr val="dk1"/>
              </a:buClr>
              <a:buSzPts val="2800"/>
              <a:buFont typeface="Calibri"/>
              <a:buAutoNum type="arabicPeriod"/>
            </a:pPr>
            <a:r>
              <a:rPr lang="en-US"/>
              <a:t>Health Professionals must be capable of referral to Indigenous specific resources when requested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endParaRPr/>
          </a:p>
        </p:txBody>
      </p:sp>
      <p:sp>
        <p:nvSpPr>
          <p:cNvPr id="442" name="Google Shape;442;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dirty="0">
                <a:latin typeface="Open Sans"/>
                <a:ea typeface="Open Sans"/>
                <a:cs typeface="Open Sans"/>
                <a:sym typeface="Open Sans"/>
              </a:rPr>
              <a:t>“Understanding intergenerational trauma enhances the capacity of health care providers to be compassionate and collaborative, to view </a:t>
            </a:r>
            <a:r>
              <a:rPr lang="en-US" dirty="0" err="1">
                <a:latin typeface="Open Sans"/>
                <a:ea typeface="Open Sans"/>
                <a:cs typeface="Open Sans"/>
                <a:sym typeface="Open Sans"/>
              </a:rPr>
              <a:t>behaviour</a:t>
            </a:r>
            <a:r>
              <a:rPr lang="en-US" dirty="0">
                <a:latin typeface="Open Sans"/>
                <a:ea typeface="Open Sans"/>
                <a:cs typeface="Open Sans"/>
                <a:sym typeface="Open Sans"/>
              </a:rPr>
              <a:t> within a larger context, challenge belief systems and attitudes that adversely affect patients, and create safer environments.”</a:t>
            </a:r>
            <a:endParaRPr dirty="0"/>
          </a:p>
          <a:p>
            <a:pPr marL="0" lvl="0" indent="0" algn="ctr" rtl="0">
              <a:lnSpc>
                <a:spcPct val="90000"/>
              </a:lnSpc>
              <a:spcBef>
                <a:spcPts val="1000"/>
              </a:spcBef>
              <a:spcAft>
                <a:spcPts val="0"/>
              </a:spcAft>
              <a:buClr>
                <a:schemeClr val="dk1"/>
              </a:buClr>
              <a:buSzPts val="2400"/>
              <a:buNone/>
            </a:pPr>
            <a:r>
              <a:rPr lang="en-US" sz="2400" u="sng" dirty="0">
                <a:solidFill>
                  <a:schemeClr val="hlink"/>
                </a:solidFill>
                <a:latin typeface="Open Sans"/>
                <a:ea typeface="Open Sans"/>
                <a:cs typeface="Open Sans"/>
                <a:sym typeface="Open Sans"/>
                <a:hlinkClick r:id="rId3"/>
              </a:rPr>
              <a:t>Indigenous Health Primer</a:t>
            </a:r>
            <a:r>
              <a:rPr lang="en-US" sz="2400" dirty="0">
                <a:latin typeface="Open Sans"/>
                <a:ea typeface="Open Sans"/>
                <a:cs typeface="Open Sans"/>
                <a:sym typeface="Open Sans"/>
              </a:rPr>
              <a:t> (2019)</a:t>
            </a:r>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Video</a:t>
            </a:r>
            <a:endParaRPr/>
          </a:p>
        </p:txBody>
      </p:sp>
      <p:sp>
        <p:nvSpPr>
          <p:cNvPr id="238" name="Google Shape;238;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latin typeface="Open Sans" pitchFamily="2" charset="0"/>
                <a:ea typeface="Open Sans" pitchFamily="2" charset="0"/>
                <a:cs typeface="Open Sans" pitchFamily="2" charset="0"/>
              </a:rPr>
              <a:t>Elder Albert Dumont - Indigenous Peoples and the Healthcare Experience: </a:t>
            </a:r>
            <a:r>
              <a:rPr lang="en-CA" b="1" u="sng" dirty="0">
                <a:solidFill>
                  <a:srgbClr val="26282A"/>
                </a:solidFill>
                <a:effectLst/>
                <a:latin typeface="Open Sans" pitchFamily="2" charset="0"/>
                <a:ea typeface="Open Sans" pitchFamily="2" charset="0"/>
                <a:cs typeface="Open Sans" pitchFamily="2" charset="0"/>
                <a:hlinkClick r:id="rId3"/>
              </a:rPr>
              <a:t>http://www.kaltura.com/tiny/s0phb</a:t>
            </a:r>
            <a:endParaRPr lang="en-US"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13010224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Questions</a:t>
            </a:r>
            <a:endParaRPr/>
          </a:p>
        </p:txBody>
      </p:sp>
      <p:sp>
        <p:nvSpPr>
          <p:cNvPr id="449" name="Google Shape;449;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What is …</a:t>
            </a:r>
            <a:endParaRPr/>
          </a:p>
          <a:p>
            <a:pPr marL="685800" lvl="1" indent="-228600" algn="l" rtl="0">
              <a:lnSpc>
                <a:spcPct val="90000"/>
              </a:lnSpc>
              <a:spcBef>
                <a:spcPts val="1200"/>
              </a:spcBef>
              <a:spcAft>
                <a:spcPts val="0"/>
              </a:spcAft>
              <a:buSzPts val="2800"/>
              <a:buChar char="•"/>
            </a:pPr>
            <a:r>
              <a:rPr lang="en-US"/>
              <a:t>cultural competence?</a:t>
            </a:r>
            <a:endParaRPr/>
          </a:p>
          <a:p>
            <a:pPr marL="685800" lvl="1" indent="-228600" algn="l" rtl="0">
              <a:lnSpc>
                <a:spcPct val="90000"/>
              </a:lnSpc>
              <a:spcBef>
                <a:spcPts val="1200"/>
              </a:spcBef>
              <a:spcAft>
                <a:spcPts val="0"/>
              </a:spcAft>
              <a:buSzPts val="2800"/>
              <a:buChar char="•"/>
            </a:pPr>
            <a:r>
              <a:rPr lang="en-US"/>
              <a:t>cultural safety? </a:t>
            </a:r>
            <a:endParaRPr/>
          </a:p>
          <a:p>
            <a:pPr marL="685800" lvl="1" indent="-228600" algn="l" rtl="0">
              <a:lnSpc>
                <a:spcPct val="90000"/>
              </a:lnSpc>
              <a:spcBef>
                <a:spcPts val="1200"/>
              </a:spcBef>
              <a:spcAft>
                <a:spcPts val="1200"/>
              </a:spcAft>
              <a:buSzPts val="2800"/>
              <a:buChar char="•"/>
            </a:pPr>
            <a:r>
              <a:rPr lang="en-US"/>
              <a:t>cultural humility?</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Cultural competence</a:t>
            </a:r>
            <a:endParaRPr/>
          </a:p>
        </p:txBody>
      </p:sp>
      <p:sp>
        <p:nvSpPr>
          <p:cNvPr id="456" name="Google Shape;456;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SzPts val="1800"/>
              <a:buChar char="•"/>
            </a:pPr>
            <a:r>
              <a:rPr lang="en-US" sz="2400"/>
              <a:t>“a set of congruent behaviours, attitudes, and policies that come together in a system, agency, or among professionals and enable that system, agency, or those professionals to work effectively in cross-cultural situations” (U.S. Department of Health and Human Services, 2001).” </a:t>
            </a:r>
            <a:endParaRPr/>
          </a:p>
          <a:p>
            <a:pPr marL="342900" lvl="0" indent="-342900" algn="l" rtl="0">
              <a:lnSpc>
                <a:spcPct val="90000"/>
              </a:lnSpc>
              <a:spcBef>
                <a:spcPts val="1200"/>
              </a:spcBef>
              <a:spcAft>
                <a:spcPts val="1200"/>
              </a:spcAft>
              <a:buSzPts val="1800"/>
              <a:buChar char="•"/>
            </a:pPr>
            <a:r>
              <a:rPr lang="en-US" sz="2400"/>
              <a:t>“does not necessarily translate into desired outcomes in the patient-provider experience if a trusting relationship has not been forged.”</a:t>
            </a:r>
            <a:r>
              <a:rPr lang="en-US"/>
              <a:t> 						</a:t>
            </a:r>
            <a:r>
              <a:rPr lang="en-US" sz="2000"/>
              <a:t>- (Indigenous Health Primer, p. 73)</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Cultural safety &amp; cultural humility</a:t>
            </a:r>
            <a:endParaRPr/>
          </a:p>
        </p:txBody>
      </p:sp>
      <p:sp>
        <p:nvSpPr>
          <p:cNvPr id="463" name="Google Shape;463;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sz="2400" b="1"/>
              <a:t>Cultural safety</a:t>
            </a:r>
            <a:r>
              <a:rPr lang="en-US" sz="2400"/>
              <a:t>: An outcome, defined and experienced by those who receive the service (they feel safe)</a:t>
            </a:r>
            <a:endParaRPr sz="2400"/>
          </a:p>
          <a:p>
            <a:pPr marL="228600" lvl="0" indent="-228600" algn="l" rtl="0">
              <a:lnSpc>
                <a:spcPct val="90000"/>
              </a:lnSpc>
              <a:spcBef>
                <a:spcPts val="2200"/>
              </a:spcBef>
              <a:spcAft>
                <a:spcPts val="0"/>
              </a:spcAft>
              <a:buSzPts val="2800"/>
              <a:buChar char="•"/>
            </a:pPr>
            <a:r>
              <a:rPr lang="en-US" sz="2400" b="1"/>
              <a:t>Cultural humility: </a:t>
            </a:r>
            <a:r>
              <a:rPr lang="en-US" sz="2400"/>
              <a:t>“[…] an extension of cultural safety, where honest contrition translates into actions to right wrongs and to humbly place oneself as a respectful learner of the other’s way of being. It is about true respect in a relationship, built on trust and a dismantling of power imbalances.” </a:t>
            </a:r>
            <a:r>
              <a:rPr lang="en-US" sz="1800"/>
              <a:t>(Indigenous Health Primer, p. 73)</a:t>
            </a:r>
            <a:endParaRPr/>
          </a:p>
          <a:p>
            <a:pPr marL="228600" lvl="0" indent="-50800" algn="l" rtl="0">
              <a:lnSpc>
                <a:spcPct val="90000"/>
              </a:lnSpc>
              <a:spcBef>
                <a:spcPts val="1000"/>
              </a:spcBef>
              <a:spcAft>
                <a:spcPts val="0"/>
              </a:spcAft>
              <a:buClr>
                <a:schemeClr val="dk1"/>
              </a:buClr>
              <a:buSzPts val="2800"/>
              <a:buNone/>
            </a:pP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Land Acknowledgment</a:t>
            </a:r>
            <a:endParaRPr/>
          </a:p>
        </p:txBody>
      </p:sp>
      <p:sp>
        <p:nvSpPr>
          <p:cNvPr id="120" name="Google Shape;120;p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dirty="0"/>
              <a:t>“I would like to begin by acknowledging the Indigenous Peoples of all the lands that we are on today and to take a moment to acknowledge the importance of the lands, which we each call home. We do this to reaffirm our commitment and responsibility in improving relationships between nations and to improving our own understanding of local Indigenous peoples and their/our cultures. From coast to coast to coast, we acknowledge the ancestral and unceded territory of all the Inuit, Métis, and First Nations people that call this land home. Please join me in a moment of reflection to acknowledge the effect of residential schools and colonialism on Indigenous families and communities and to consider how we are and can each, in our own way, try to move forward in a spirit of reconciliation and collaboration.”</a:t>
            </a:r>
            <a:endParaRPr sz="2400" dirty="0"/>
          </a:p>
        </p:txBody>
      </p:sp>
      <p:sp>
        <p:nvSpPr>
          <p:cNvPr id="2" name="TextBox 1">
            <a:extLst>
              <a:ext uri="{FF2B5EF4-FFF2-40B4-BE49-F238E27FC236}">
                <a16:creationId xmlns:a16="http://schemas.microsoft.com/office/drawing/2014/main" id="{B58571FA-5590-E0EE-345C-96D0DA8373C4}"/>
              </a:ext>
            </a:extLst>
          </p:cNvPr>
          <p:cNvSpPr txBox="1"/>
          <p:nvPr/>
        </p:nvSpPr>
        <p:spPr>
          <a:xfrm>
            <a:off x="1154205" y="6176963"/>
            <a:ext cx="9049871" cy="523220"/>
          </a:xfrm>
          <a:prstGeom prst="rect">
            <a:avLst/>
          </a:prstGeom>
          <a:noFill/>
        </p:spPr>
        <p:txBody>
          <a:bodyPr wrap="square" rtlCol="0">
            <a:spAutoFit/>
          </a:bodyPr>
          <a:lstStyle/>
          <a:p>
            <a:r>
              <a:rPr lang="en-US" dirty="0">
                <a:latin typeface="Open Sans" pitchFamily="2" charset="0"/>
                <a:ea typeface="Open Sans" pitchFamily="2" charset="0"/>
                <a:cs typeface="Open Sans" pitchFamily="2" charset="0"/>
              </a:rPr>
              <a:t>Adapted from “</a:t>
            </a:r>
            <a:r>
              <a:rPr lang="en-US" dirty="0">
                <a:latin typeface="Open Sans" pitchFamily="2" charset="0"/>
                <a:ea typeface="Open Sans" pitchFamily="2" charset="0"/>
                <a:cs typeface="Open Sans" pitchFamily="2" charset="0"/>
                <a:hlinkClick r:id="rId3"/>
              </a:rPr>
              <a:t>A guide to acknowledging First Peoples and traditional land: Land acknowledgements for staff and volunteers</a:t>
            </a:r>
            <a:r>
              <a:rPr lang="en-US" dirty="0">
                <a:latin typeface="Open Sans" pitchFamily="2" charset="0"/>
                <a:ea typeface="Open Sans" pitchFamily="2" charset="0"/>
                <a:cs typeface="Open Sans" pitchFamily="2" charset="0"/>
              </a:rPr>
              <a:t>”,  Indigenous Advisory Committee (Engineers Canada) 2021</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7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Discussion</a:t>
            </a:r>
            <a:endParaRPr/>
          </a:p>
        </p:txBody>
      </p:sp>
      <p:sp>
        <p:nvSpPr>
          <p:cNvPr id="470" name="Google Shape;470;p7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1200"/>
              </a:spcAft>
              <a:buClr>
                <a:schemeClr val="dk1"/>
              </a:buClr>
              <a:buSzPts val="2800"/>
              <a:buChar char="•"/>
            </a:pPr>
            <a:r>
              <a:rPr lang="en-US"/>
              <a:t>What does culturally safe care look like in practice?</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7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Culturally safe care</a:t>
            </a:r>
            <a:endParaRPr/>
          </a:p>
        </p:txBody>
      </p:sp>
      <p:sp>
        <p:nvSpPr>
          <p:cNvPr id="477" name="Google Shape;477;p7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n-US" sz="2800">
                <a:latin typeface="Open Sans"/>
                <a:ea typeface="Open Sans"/>
                <a:cs typeface="Open Sans"/>
                <a:sym typeface="Open Sans"/>
              </a:rPr>
              <a:t>Building trust with Indigenous patients</a:t>
            </a:r>
            <a:endParaRPr/>
          </a:p>
          <a:p>
            <a:pPr marL="457200" lvl="0" indent="-342900" algn="l" rtl="0">
              <a:lnSpc>
                <a:spcPct val="90000"/>
              </a:lnSpc>
              <a:spcBef>
                <a:spcPts val="1000"/>
              </a:spcBef>
              <a:spcAft>
                <a:spcPts val="0"/>
              </a:spcAft>
              <a:buClr>
                <a:schemeClr val="dk1"/>
              </a:buClr>
              <a:buSzPts val="1800"/>
              <a:buChar char="•"/>
            </a:pPr>
            <a:r>
              <a:rPr lang="en-US">
                <a:latin typeface="Open Sans"/>
                <a:ea typeface="Open Sans"/>
                <a:cs typeface="Open Sans"/>
                <a:sym typeface="Open Sans"/>
              </a:rPr>
              <a:t>R</a:t>
            </a:r>
            <a:r>
              <a:rPr lang="en-US" sz="2800">
                <a:latin typeface="Open Sans"/>
                <a:ea typeface="Open Sans"/>
                <a:cs typeface="Open Sans"/>
                <a:sym typeface="Open Sans"/>
              </a:rPr>
              <a:t>ecognizing the role of socioeconomic conditions, history, and politics in health</a:t>
            </a:r>
            <a:endParaRPr/>
          </a:p>
          <a:p>
            <a:pPr marL="457200" lvl="0" indent="-342900" algn="l" rtl="0">
              <a:lnSpc>
                <a:spcPct val="90000"/>
              </a:lnSpc>
              <a:spcBef>
                <a:spcPts val="1000"/>
              </a:spcBef>
              <a:spcAft>
                <a:spcPts val="0"/>
              </a:spcAft>
              <a:buClr>
                <a:schemeClr val="dk1"/>
              </a:buClr>
              <a:buSzPts val="1800"/>
              <a:buChar char="•"/>
            </a:pPr>
            <a:r>
              <a:rPr lang="en-US">
                <a:latin typeface="Open Sans"/>
                <a:ea typeface="Open Sans"/>
                <a:cs typeface="Open Sans"/>
                <a:sym typeface="Open Sans"/>
              </a:rPr>
              <a:t>C</a:t>
            </a:r>
            <a:r>
              <a:rPr lang="en-US" sz="2800">
                <a:latin typeface="Open Sans"/>
                <a:ea typeface="Open Sans"/>
                <a:cs typeface="Open Sans"/>
                <a:sym typeface="Open Sans"/>
              </a:rPr>
              <a:t>ommunicating respect for a patient’s beliefs, behaviours, and values</a:t>
            </a:r>
            <a:endParaRPr/>
          </a:p>
          <a:p>
            <a:pPr marL="457200" lvl="0" indent="-342900" algn="l" rtl="0">
              <a:lnSpc>
                <a:spcPct val="90000"/>
              </a:lnSpc>
              <a:spcBef>
                <a:spcPts val="1000"/>
              </a:spcBef>
              <a:spcAft>
                <a:spcPts val="0"/>
              </a:spcAft>
              <a:buClr>
                <a:schemeClr val="dk1"/>
              </a:buClr>
              <a:buSzPts val="1800"/>
              <a:buChar char="•"/>
            </a:pPr>
            <a:r>
              <a:rPr lang="en-US" sz="2800">
                <a:latin typeface="Open Sans"/>
                <a:ea typeface="Open Sans"/>
                <a:cs typeface="Open Sans"/>
                <a:sym typeface="Open Sans"/>
              </a:rPr>
              <a:t>Ensuring the client/patient is a partner in decision-making</a:t>
            </a:r>
            <a:endParaRPr sz="2800">
              <a:latin typeface="Open Sans"/>
              <a:ea typeface="Open Sans"/>
              <a:cs typeface="Open Sans"/>
              <a:sym typeface="Open San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endParaRPr/>
          </a:p>
        </p:txBody>
      </p:sp>
      <p:sp>
        <p:nvSpPr>
          <p:cNvPr id="484" name="Google Shape;484;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200"/>
              <a:buNone/>
            </a:pPr>
            <a:r>
              <a:rPr lang="en-US" sz="2400" dirty="0">
                <a:latin typeface="Open Sans"/>
                <a:ea typeface="Open Sans"/>
                <a:cs typeface="Open Sans"/>
                <a:sym typeface="Open Sans"/>
              </a:rPr>
              <a:t>“The patient-provider relationship is redefined through culturally safe practice, which promotes a shared power paradigm where the patient is understood to be a powerful and valuable member of the relationship (Yeung, 2016; </a:t>
            </a:r>
            <a:r>
              <a:rPr lang="en-US" sz="2400" dirty="0" err="1">
                <a:latin typeface="Open Sans"/>
                <a:ea typeface="Open Sans"/>
                <a:cs typeface="Open Sans"/>
                <a:sym typeface="Open Sans"/>
              </a:rPr>
              <a:t>Brascoupé</a:t>
            </a:r>
            <a:r>
              <a:rPr lang="en-US" sz="2400" dirty="0">
                <a:latin typeface="Open Sans"/>
                <a:ea typeface="Open Sans"/>
                <a:cs typeface="Open Sans"/>
                <a:sym typeface="Open Sans"/>
              </a:rPr>
              <a:t> &amp; Waters, 2009). Culturally safe care empowers people by reinforcing the value and validity of each person’s knowledge and reality (NAHO, 2006). In practice, cultural safety promotes the integration of holistic approaches to health, Indigenous control of services and equitable access to health care (Bourassa, McElhaney &amp; Oleson, 2016).”</a:t>
            </a:r>
            <a:endParaRPr sz="2400" dirty="0"/>
          </a:p>
          <a:p>
            <a:pPr marL="0" lvl="0" indent="0" algn="ctr" rtl="0">
              <a:lnSpc>
                <a:spcPct val="90000"/>
              </a:lnSpc>
              <a:spcBef>
                <a:spcPts val="1000"/>
              </a:spcBef>
              <a:spcAft>
                <a:spcPts val="0"/>
              </a:spcAft>
              <a:buClr>
                <a:schemeClr val="dk1"/>
              </a:buClr>
              <a:buSzPts val="2200"/>
              <a:buNone/>
            </a:pPr>
            <a:r>
              <a:rPr lang="en-US" sz="2200" u="sng" dirty="0">
                <a:solidFill>
                  <a:schemeClr val="hlink"/>
                </a:solidFill>
                <a:latin typeface="Open Sans"/>
                <a:ea typeface="Open Sans"/>
                <a:cs typeface="Open Sans"/>
                <a:sym typeface="Open Sans"/>
                <a:hlinkClick r:id="rId3"/>
              </a:rPr>
              <a:t>Indigenous Health Primer</a:t>
            </a:r>
            <a:r>
              <a:rPr lang="en-US" sz="2200" dirty="0">
                <a:latin typeface="Open Sans"/>
                <a:ea typeface="Open Sans"/>
                <a:cs typeface="Open Sans"/>
                <a:sym typeface="Open Sans"/>
              </a:rPr>
              <a:t> (2019)</a:t>
            </a:r>
            <a:endParaRP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g1f38dd33a89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Resources</a:t>
            </a:r>
            <a:endParaRPr/>
          </a:p>
        </p:txBody>
      </p:sp>
      <p:sp>
        <p:nvSpPr>
          <p:cNvPr id="491" name="Google Shape;491;g1f38dd33a89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Char char="●"/>
            </a:pPr>
            <a:r>
              <a:rPr lang="en-US"/>
              <a:t>Aboriginal Patient Navigator</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1f38dd33a89_0_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De dwa da dehs nye&gt;s</a:t>
            </a:r>
            <a:endParaRPr/>
          </a:p>
        </p:txBody>
      </p:sp>
      <p:sp>
        <p:nvSpPr>
          <p:cNvPr id="498" name="Google Shape;498;g1f38dd33a89_0_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a:t>To improve the health and well-being of Indigenous Individuals, families and communities through holistic approaches that harmonize Indigenous, traditional and western health care which respects people with a distinctive cultural identity, values and beliefs.</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endParaRPr/>
          </a:p>
        </p:txBody>
      </p:sp>
      <p:sp>
        <p:nvSpPr>
          <p:cNvPr id="505" name="Google Shape;505;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dirty="0">
                <a:latin typeface="Open Sans"/>
                <a:ea typeface="Open Sans"/>
                <a:cs typeface="Open Sans"/>
                <a:sym typeface="Open Sans"/>
              </a:rPr>
              <a:t>“Trauma-informed care, now referred to as trauma and violence-informed care, is an organizational structure and treatment framework that increases the safety of health care by understanding, identifying and responding to the effects of trauma. Providers consider the possibility that each individual they engage with may have experienced trauma and prioritize their safety, choice, control and empowerment.”</a:t>
            </a:r>
            <a:endParaRPr dirty="0"/>
          </a:p>
          <a:p>
            <a:pPr marL="0" lvl="0" indent="0" algn="ctr" rtl="0">
              <a:lnSpc>
                <a:spcPct val="90000"/>
              </a:lnSpc>
              <a:spcBef>
                <a:spcPts val="0"/>
              </a:spcBef>
              <a:spcAft>
                <a:spcPts val="0"/>
              </a:spcAft>
              <a:buClr>
                <a:schemeClr val="dk1"/>
              </a:buClr>
              <a:buSzPts val="2400"/>
              <a:buNone/>
            </a:pPr>
            <a:endParaRPr dirty="0"/>
          </a:p>
          <a:p>
            <a:pPr marL="0" lvl="0" indent="0" algn="ctr" rtl="0">
              <a:lnSpc>
                <a:spcPct val="90000"/>
              </a:lnSpc>
              <a:spcBef>
                <a:spcPts val="1000"/>
              </a:spcBef>
              <a:spcAft>
                <a:spcPts val="0"/>
              </a:spcAft>
              <a:buClr>
                <a:schemeClr val="dk1"/>
              </a:buClr>
              <a:buSzPts val="2400"/>
              <a:buNone/>
            </a:pPr>
            <a:r>
              <a:rPr lang="en-US" sz="2000" u="sng" dirty="0">
                <a:solidFill>
                  <a:schemeClr val="hlink"/>
                </a:solidFill>
                <a:latin typeface="Open Sans"/>
                <a:ea typeface="Open Sans"/>
                <a:cs typeface="Open Sans"/>
                <a:sym typeface="Open Sans"/>
                <a:hlinkClick r:id="rId3"/>
              </a:rPr>
              <a:t>Indigenous Health Primer</a:t>
            </a:r>
            <a:r>
              <a:rPr lang="en-US" sz="2000" dirty="0">
                <a:latin typeface="Open Sans"/>
                <a:ea typeface="Open Sans"/>
                <a:cs typeface="Open Sans"/>
                <a:sym typeface="Open Sans"/>
              </a:rPr>
              <a:t> (2019)</a:t>
            </a:r>
            <a:endParaRPr sz="20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Trauma-informed care in medicine</a:t>
            </a:r>
            <a:endParaRPr/>
          </a:p>
        </p:txBody>
      </p:sp>
      <p:sp>
        <p:nvSpPr>
          <p:cNvPr id="521" name="Google Shape;521;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Five principles:</a:t>
            </a:r>
            <a:endParaRPr b="1"/>
          </a:p>
          <a:p>
            <a:pPr marL="914400" lvl="1" indent="-457200" algn="l" rtl="0">
              <a:lnSpc>
                <a:spcPct val="90000"/>
              </a:lnSpc>
              <a:spcBef>
                <a:spcPts val="1200"/>
              </a:spcBef>
              <a:spcAft>
                <a:spcPts val="0"/>
              </a:spcAft>
              <a:buClr>
                <a:schemeClr val="dk1"/>
              </a:buClr>
              <a:buSzPts val="2400"/>
              <a:buFont typeface="Calibri"/>
              <a:buAutoNum type="arabicPeriod"/>
            </a:pPr>
            <a:r>
              <a:rPr lang="en-US"/>
              <a:t>Trauma awareness and acknowledgment</a:t>
            </a:r>
            <a:endParaRPr/>
          </a:p>
          <a:p>
            <a:pPr marL="914400" lvl="1" indent="-457200" algn="l" rtl="0">
              <a:lnSpc>
                <a:spcPct val="90000"/>
              </a:lnSpc>
              <a:spcBef>
                <a:spcPts val="600"/>
              </a:spcBef>
              <a:spcAft>
                <a:spcPts val="0"/>
              </a:spcAft>
              <a:buClr>
                <a:schemeClr val="dk1"/>
              </a:buClr>
              <a:buSzPts val="2400"/>
              <a:buFont typeface="Calibri"/>
              <a:buAutoNum type="arabicPeriod"/>
            </a:pPr>
            <a:r>
              <a:rPr lang="en-US"/>
              <a:t>Safety and trustworthiness</a:t>
            </a:r>
            <a:endParaRPr/>
          </a:p>
          <a:p>
            <a:pPr marL="914400" lvl="1" indent="-457200" algn="l" rtl="0">
              <a:lnSpc>
                <a:spcPct val="90000"/>
              </a:lnSpc>
              <a:spcBef>
                <a:spcPts val="600"/>
              </a:spcBef>
              <a:spcAft>
                <a:spcPts val="0"/>
              </a:spcAft>
              <a:buClr>
                <a:schemeClr val="dk1"/>
              </a:buClr>
              <a:buSzPts val="2400"/>
              <a:buFont typeface="Calibri"/>
              <a:buAutoNum type="arabicPeriod"/>
            </a:pPr>
            <a:r>
              <a:rPr lang="en-US"/>
              <a:t>Choice, control and collaboration</a:t>
            </a:r>
            <a:endParaRPr/>
          </a:p>
          <a:p>
            <a:pPr marL="914400" lvl="1" indent="-457200" algn="l" rtl="0">
              <a:lnSpc>
                <a:spcPct val="90000"/>
              </a:lnSpc>
              <a:spcBef>
                <a:spcPts val="600"/>
              </a:spcBef>
              <a:spcAft>
                <a:spcPts val="0"/>
              </a:spcAft>
              <a:buClr>
                <a:schemeClr val="dk1"/>
              </a:buClr>
              <a:buSzPts val="2400"/>
              <a:buFont typeface="Calibri"/>
              <a:buAutoNum type="arabicPeriod"/>
            </a:pPr>
            <a:r>
              <a:rPr lang="en-US"/>
              <a:t>Strengths-based and skills-building care</a:t>
            </a:r>
            <a:endParaRPr/>
          </a:p>
          <a:p>
            <a:pPr marL="914400" lvl="1" indent="-457200" algn="l" rtl="0">
              <a:lnSpc>
                <a:spcPct val="90000"/>
              </a:lnSpc>
              <a:spcBef>
                <a:spcPts val="600"/>
              </a:spcBef>
              <a:spcAft>
                <a:spcPts val="0"/>
              </a:spcAft>
              <a:buClr>
                <a:schemeClr val="dk1"/>
              </a:buClr>
              <a:buSzPts val="2400"/>
              <a:buFont typeface="Calibri"/>
              <a:buAutoNum type="arabicPeriod"/>
            </a:pPr>
            <a:r>
              <a:rPr lang="en-US"/>
              <a:t>Cultural, historical and gender issues</a:t>
            </a:r>
            <a:endParaRPr/>
          </a:p>
          <a:p>
            <a:pPr marL="228600" lvl="0" indent="-50800" algn="l" rtl="0">
              <a:lnSpc>
                <a:spcPct val="90000"/>
              </a:lnSpc>
              <a:spcBef>
                <a:spcPts val="1600"/>
              </a:spcBef>
              <a:spcAft>
                <a:spcPts val="0"/>
              </a:spcAft>
              <a:buClr>
                <a:schemeClr val="dk1"/>
              </a:buClr>
              <a:buSzPts val="2800"/>
              <a:buNone/>
            </a:pP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8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Implementing trauma-informed care</a:t>
            </a:r>
            <a:endParaRPr/>
          </a:p>
        </p:txBody>
      </p:sp>
      <p:sp>
        <p:nvSpPr>
          <p:cNvPr id="528" name="Google Shape;528;p8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628650" lvl="0" indent="-514350" algn="l" rtl="0">
              <a:lnSpc>
                <a:spcPct val="90000"/>
              </a:lnSpc>
              <a:spcBef>
                <a:spcPts val="1000"/>
              </a:spcBef>
              <a:spcAft>
                <a:spcPts val="0"/>
              </a:spcAft>
              <a:buSzPts val="2800"/>
              <a:buFont typeface="Arial"/>
              <a:buAutoNum type="arabicPeriod"/>
            </a:pPr>
            <a:r>
              <a:rPr lang="en-US" dirty="0"/>
              <a:t>Patient-</a:t>
            </a:r>
            <a:r>
              <a:rPr lang="en-US" dirty="0" err="1"/>
              <a:t>centred</a:t>
            </a:r>
            <a:r>
              <a:rPr lang="en-US" dirty="0"/>
              <a:t> communication and care</a:t>
            </a:r>
            <a:endParaRPr dirty="0"/>
          </a:p>
          <a:p>
            <a:pPr marL="628650" lvl="0" indent="-514350" algn="l" rtl="0">
              <a:lnSpc>
                <a:spcPct val="90000"/>
              </a:lnSpc>
              <a:spcBef>
                <a:spcPts val="1000"/>
              </a:spcBef>
              <a:spcAft>
                <a:spcPts val="0"/>
              </a:spcAft>
              <a:buSzPts val="2800"/>
              <a:buFont typeface="Arial"/>
              <a:buAutoNum type="arabicPeriod"/>
            </a:pPr>
            <a:r>
              <a:rPr lang="en-US" dirty="0"/>
              <a:t>Understanding the health effects of trauma</a:t>
            </a:r>
            <a:endParaRPr dirty="0"/>
          </a:p>
          <a:p>
            <a:pPr marL="628650" lvl="0" indent="-514350" algn="l" rtl="0">
              <a:lnSpc>
                <a:spcPct val="90000"/>
              </a:lnSpc>
              <a:spcBef>
                <a:spcPts val="1000"/>
              </a:spcBef>
              <a:spcAft>
                <a:spcPts val="0"/>
              </a:spcAft>
              <a:buSzPts val="2800"/>
              <a:buFont typeface="Arial"/>
              <a:buAutoNum type="arabicPeriod"/>
            </a:pPr>
            <a:r>
              <a:rPr lang="en-US" dirty="0"/>
              <a:t>Interprofessional collaboration</a:t>
            </a:r>
            <a:endParaRPr dirty="0"/>
          </a:p>
          <a:p>
            <a:pPr marL="628650" lvl="0" indent="-514350" algn="l" rtl="0">
              <a:lnSpc>
                <a:spcPct val="90000"/>
              </a:lnSpc>
              <a:spcBef>
                <a:spcPts val="1000"/>
              </a:spcBef>
              <a:spcAft>
                <a:spcPts val="0"/>
              </a:spcAft>
              <a:buSzPts val="2800"/>
              <a:buFont typeface="Arial"/>
              <a:buAutoNum type="arabicPeriod"/>
            </a:pPr>
            <a:r>
              <a:rPr lang="en-US" dirty="0"/>
              <a:t>Understanding your own history and reactions</a:t>
            </a:r>
            <a:endParaRPr dirty="0"/>
          </a:p>
          <a:p>
            <a:pPr marL="628650" lvl="0" indent="-514350" algn="l" rtl="0">
              <a:lnSpc>
                <a:spcPct val="90000"/>
              </a:lnSpc>
              <a:spcBef>
                <a:spcPts val="1000"/>
              </a:spcBef>
              <a:spcAft>
                <a:spcPts val="0"/>
              </a:spcAft>
              <a:buSzPts val="2800"/>
              <a:buFont typeface="Arial"/>
              <a:buAutoNum type="arabicPeriod"/>
            </a:pPr>
            <a:r>
              <a:rPr lang="en-US" dirty="0"/>
              <a:t>Screening</a:t>
            </a:r>
            <a:endParaRPr dirty="0"/>
          </a:p>
          <a:p>
            <a:pPr marL="114300" lvl="0" indent="0" algn="l" rtl="0">
              <a:lnSpc>
                <a:spcPct val="90000"/>
              </a:lnSpc>
              <a:spcBef>
                <a:spcPts val="1000"/>
              </a:spcBef>
              <a:spcAft>
                <a:spcPts val="0"/>
              </a:spcAft>
              <a:buSzPts val="1800"/>
              <a:buNone/>
            </a:pPr>
            <a:r>
              <a:rPr lang="en-US" sz="1800" b="1" dirty="0"/>
              <a:t>						See p. </a:t>
            </a:r>
            <a:r>
              <a:rPr lang="en-US" sz="1800" b="1"/>
              <a:t>20-21 in </a:t>
            </a:r>
            <a:r>
              <a:rPr lang="en-US" sz="1800" b="1" u="sng">
                <a:solidFill>
                  <a:schemeClr val="hlink"/>
                </a:solidFill>
                <a:hlinkClick r:id="rId3"/>
              </a:rPr>
              <a:t>Indigenous Health Primer</a:t>
            </a:r>
            <a:endParaRPr sz="1800" b="1"/>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Group work: Vignettes</a:t>
            </a:r>
            <a:endParaRPr/>
          </a:p>
        </p:txBody>
      </p:sp>
      <p:sp>
        <p:nvSpPr>
          <p:cNvPr id="535" name="Google Shape;535;p54"/>
          <p:cNvSpPr txBox="1">
            <a:spLocks noGrp="1"/>
          </p:cNvSpPr>
          <p:nvPr>
            <p:ph type="body" idx="1"/>
          </p:nvPr>
        </p:nvSpPr>
        <p:spPr>
          <a:xfrm>
            <a:off x="838199" y="1825625"/>
            <a:ext cx="7327529" cy="3721472"/>
          </a:xfrm>
          <a:prstGeom prst="rect">
            <a:avLst/>
          </a:prstGeom>
          <a:noFill/>
          <a:ln>
            <a:noFill/>
          </a:ln>
        </p:spPr>
        <p:txBody>
          <a:bodyPr spcFirstLastPara="1" wrap="square" lIns="91425" tIns="45700" rIns="91425" bIns="45700" anchor="t" anchorCtr="0">
            <a:normAutofit/>
          </a:bodyPr>
          <a:lstStyle/>
          <a:p>
            <a:pPr marL="228600" lvl="0" indent="-228600" algn="l" rtl="0">
              <a:lnSpc>
                <a:spcPct val="107000"/>
              </a:lnSpc>
              <a:spcBef>
                <a:spcPts val="0"/>
              </a:spcBef>
              <a:spcAft>
                <a:spcPts val="0"/>
              </a:spcAft>
              <a:buClr>
                <a:schemeClr val="dk1"/>
              </a:buClr>
              <a:buSzPts val="2800"/>
              <a:buFont typeface="Arial"/>
              <a:buChar char="•"/>
            </a:pPr>
            <a:r>
              <a:rPr lang="en-US" u="none" strike="noStrike" dirty="0">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Review</a:t>
            </a:r>
            <a:r>
              <a:rPr lang="en-US" u="none" strike="noStrike" dirty="0">
                <a:latin typeface="Open Sans"/>
                <a:ea typeface="Open Sans"/>
                <a:cs typeface="Open Sans"/>
                <a:sym typeface="Open Sans"/>
              </a:rPr>
              <a:t> the assigned </a:t>
            </a:r>
            <a:r>
              <a:rPr lang="en-US" dirty="0"/>
              <a:t>vignette </a:t>
            </a:r>
            <a:r>
              <a:rPr lang="en-US" u="none" strike="noStrike" dirty="0">
                <a:latin typeface="Open Sans"/>
                <a:ea typeface="Open Sans"/>
                <a:cs typeface="Open Sans"/>
                <a:sym typeface="Open Sans"/>
              </a:rPr>
              <a:t>and </a:t>
            </a:r>
            <a:r>
              <a:rPr lang="en-US" dirty="0"/>
              <a:t>discuss the corresponding questions with your group.</a:t>
            </a:r>
          </a:p>
          <a:p>
            <a:pPr marL="228600" lvl="0" indent="-50800" algn="l" rtl="0">
              <a:lnSpc>
                <a:spcPct val="90000"/>
              </a:lnSpc>
              <a:spcBef>
                <a:spcPts val="1800"/>
              </a:spcBef>
              <a:spcAft>
                <a:spcPts val="0"/>
              </a:spcAft>
              <a:buClr>
                <a:schemeClr val="dk1"/>
              </a:buClr>
              <a:buSzPts val="2800"/>
              <a:buNone/>
            </a:pPr>
            <a:r>
              <a:rPr lang="en-US" dirty="0">
                <a:latin typeface="Open Sans"/>
                <a:ea typeface="Open Sans"/>
                <a:cs typeface="Open Sans"/>
                <a:sym typeface="Open Sans"/>
                <a:hlinkClick r:id="rId3"/>
              </a:rPr>
              <a:t>https://www.royalcollege.ca/mssites/indigenoushealth/vignettes/en/index.html</a:t>
            </a:r>
            <a:r>
              <a:rPr lang="en-US" dirty="0">
                <a:latin typeface="Open Sans"/>
                <a:ea typeface="Open Sans"/>
                <a:cs typeface="Open Sans"/>
                <a:sym typeface="Open Sans"/>
              </a:rPr>
              <a:t> </a:t>
            </a:r>
            <a:endParaRPr dirty="0">
              <a:latin typeface="Open Sans"/>
              <a:ea typeface="Open Sans"/>
              <a:cs typeface="Open Sans"/>
              <a:sym typeface="Open Sans"/>
            </a:endParaRPr>
          </a:p>
        </p:txBody>
      </p:sp>
      <p:pic>
        <p:nvPicPr>
          <p:cNvPr id="3" name="Picture 2" descr="A qr code with black squares&#10;&#10;Description automatically generated">
            <a:extLst>
              <a:ext uri="{FF2B5EF4-FFF2-40B4-BE49-F238E27FC236}">
                <a16:creationId xmlns:a16="http://schemas.microsoft.com/office/drawing/2014/main" id="{D029E91F-79B8-DCD7-E419-FD5F8A8CF78A}"/>
              </a:ext>
            </a:extLst>
          </p:cNvPr>
          <p:cNvPicPr>
            <a:picLocks noChangeAspect="1"/>
          </p:cNvPicPr>
          <p:nvPr/>
        </p:nvPicPr>
        <p:blipFill>
          <a:blip r:embed="rId4"/>
          <a:stretch>
            <a:fillRect/>
          </a:stretch>
        </p:blipFill>
        <p:spPr>
          <a:xfrm>
            <a:off x="8165728" y="1690688"/>
            <a:ext cx="3721472" cy="3721472"/>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55"/>
          <p:cNvSpPr txBox="1">
            <a:spLocks noGrp="1"/>
          </p:cNvSpPr>
          <p:nvPr>
            <p:ph type="title"/>
          </p:nvPr>
        </p:nvSpPr>
        <p:spPr>
          <a:xfrm>
            <a:off x="831850" y="1709738"/>
            <a:ext cx="7990178"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Active Allyship</a:t>
            </a:r>
            <a:endParaRPr/>
          </a:p>
        </p:txBody>
      </p:sp>
      <p:sp>
        <p:nvSpPr>
          <p:cNvPr id="541" name="Google Shape;541;p55"/>
          <p:cNvSpPr txBox="1">
            <a:spLocks noGrp="1"/>
          </p:cNvSpPr>
          <p:nvPr>
            <p:ph type="body" idx="1"/>
          </p:nvPr>
        </p:nvSpPr>
        <p:spPr>
          <a:xfrm>
            <a:off x="831850" y="4589463"/>
            <a:ext cx="7140173"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F9A"/>
              </a:buClr>
              <a:buSzPts val="24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dirty="0"/>
              <a:t>Content warning</a:t>
            </a:r>
            <a:endParaRPr dirty="0"/>
          </a:p>
        </p:txBody>
      </p:sp>
      <p:sp>
        <p:nvSpPr>
          <p:cNvPr id="127" name="Google Shape;127;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107000"/>
              </a:lnSpc>
              <a:spcBef>
                <a:spcPts val="0"/>
              </a:spcBef>
              <a:spcAft>
                <a:spcPts val="0"/>
              </a:spcAft>
              <a:buSzPts val="2800"/>
              <a:buChar char="•"/>
            </a:pPr>
            <a:r>
              <a:rPr lang="en-US" sz="2400" dirty="0">
                <a:latin typeface="Open Sans"/>
                <a:ea typeface="Open Sans"/>
                <a:cs typeface="Open Sans"/>
                <a:sym typeface="Open Sans"/>
              </a:rPr>
              <a:t>This workshop deals with topics which may cause trauma to individuals due to its troubling subject matter. </a:t>
            </a:r>
            <a:r>
              <a:rPr lang="en-US" sz="2400" b="1" dirty="0">
                <a:latin typeface="Open Sans"/>
                <a:ea typeface="Open Sans"/>
                <a:cs typeface="Open Sans"/>
                <a:sym typeface="Open Sans"/>
              </a:rPr>
              <a:t>Please step away if/when you need to – it’s okay!</a:t>
            </a:r>
            <a:br>
              <a:rPr lang="en-US" sz="2400" dirty="0">
                <a:latin typeface="Open Sans"/>
                <a:ea typeface="Open Sans"/>
                <a:cs typeface="Open Sans"/>
                <a:sym typeface="Open Sans"/>
              </a:rPr>
            </a:br>
            <a:endParaRPr lang="en-US" sz="2400" dirty="0">
              <a:latin typeface="Open Sans"/>
              <a:ea typeface="Open Sans"/>
              <a:cs typeface="Open Sans"/>
              <a:sym typeface="Open Sans"/>
            </a:endParaRPr>
          </a:p>
          <a:p>
            <a:pPr lvl="1" indent="-457200">
              <a:lnSpc>
                <a:spcPct val="107000"/>
              </a:lnSpc>
              <a:spcBef>
                <a:spcPts val="0"/>
              </a:spcBef>
              <a:buSzPts val="2800"/>
            </a:pPr>
            <a:r>
              <a:rPr lang="en-US" sz="2000" b="1" dirty="0"/>
              <a:t>Note: </a:t>
            </a:r>
            <a:r>
              <a:rPr lang="en-US" sz="2000" dirty="0">
                <a:latin typeface="Open Sans"/>
                <a:ea typeface="Open Sans"/>
                <a:cs typeface="Open Sans"/>
                <a:sym typeface="Open Sans"/>
              </a:rPr>
              <a:t>The Hope for Wellness Helpline offers immediate help to all Indigenous people across Canada. It is available </a:t>
            </a:r>
            <a:r>
              <a:rPr lang="en-US" sz="2000" b="1" dirty="0">
                <a:latin typeface="Open Sans"/>
                <a:ea typeface="Open Sans"/>
                <a:cs typeface="Open Sans"/>
                <a:sym typeface="Open Sans"/>
              </a:rPr>
              <a:t>24 hours a day, 7 days a week </a:t>
            </a:r>
            <a:r>
              <a:rPr lang="en-US" sz="2000" dirty="0">
                <a:latin typeface="Open Sans"/>
                <a:ea typeface="Open Sans"/>
                <a:cs typeface="Open Sans"/>
                <a:sym typeface="Open Sans"/>
              </a:rPr>
              <a:t>to offer immediate support and crisis intervention. Call the toll-free Helpline at </a:t>
            </a:r>
            <a:br>
              <a:rPr lang="en-US" sz="2000" dirty="0">
                <a:latin typeface="Open Sans"/>
                <a:ea typeface="Open Sans"/>
                <a:cs typeface="Open Sans"/>
                <a:sym typeface="Open Sans"/>
              </a:rPr>
            </a:br>
            <a:r>
              <a:rPr lang="en-US" sz="2000" b="1" dirty="0">
                <a:latin typeface="Open Sans"/>
                <a:ea typeface="Open Sans"/>
                <a:cs typeface="Open Sans"/>
                <a:sym typeface="Open Sans"/>
              </a:rPr>
              <a:t>1-855-242-3310</a:t>
            </a:r>
            <a:r>
              <a:rPr lang="en-US" sz="2000" dirty="0">
                <a:latin typeface="Open Sans"/>
                <a:ea typeface="Open Sans"/>
                <a:cs typeface="Open Sans"/>
                <a:sym typeface="Open Sans"/>
              </a:rPr>
              <a:t> or connect to the online chat at </a:t>
            </a:r>
            <a:r>
              <a:rPr lang="en-US" sz="2000" dirty="0">
                <a:latin typeface="Open Sans"/>
                <a:ea typeface="Open Sans"/>
                <a:cs typeface="Open Sans"/>
                <a:sym typeface="Open Sans"/>
                <a:hlinkClick r:id="rId3"/>
              </a:rPr>
              <a:t>www.hopeforwellness.ca</a:t>
            </a:r>
            <a:r>
              <a:rPr lang="en-US" sz="2000" dirty="0">
                <a:latin typeface="Open Sans"/>
                <a:ea typeface="Open Sans"/>
                <a:cs typeface="Open Sans"/>
                <a:sym typeface="Open Sans"/>
              </a:rPr>
              <a:t> if you may need help or support while working with the content in this workshop.</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Discussion</a:t>
            </a:r>
            <a:endParaRPr/>
          </a:p>
        </p:txBody>
      </p:sp>
      <p:sp>
        <p:nvSpPr>
          <p:cNvPr id="547" name="Google Shape;547;p5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What does it mean to be an ally?</a:t>
            </a:r>
            <a:endParaRPr/>
          </a:p>
          <a:p>
            <a:pPr marL="228600" lvl="0" indent="-228600" algn="l" rtl="0">
              <a:lnSpc>
                <a:spcPct val="90000"/>
              </a:lnSpc>
              <a:spcBef>
                <a:spcPts val="1000"/>
              </a:spcBef>
              <a:spcAft>
                <a:spcPts val="0"/>
              </a:spcAft>
              <a:buClr>
                <a:schemeClr val="dk1"/>
              </a:buClr>
              <a:buSzPts val="2800"/>
              <a:buChar char="•"/>
            </a:pPr>
            <a:r>
              <a:rPr lang="en-US"/>
              <a:t>How can we practice active allyship?</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8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Allyship</a:t>
            </a:r>
            <a:endParaRPr/>
          </a:p>
        </p:txBody>
      </p:sp>
      <p:sp>
        <p:nvSpPr>
          <p:cNvPr id="554" name="Google Shape;554;p8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Char char="•"/>
            </a:pPr>
            <a:r>
              <a:rPr lang="en-US" sz="2400">
                <a:latin typeface="Open Sans"/>
                <a:ea typeface="Open Sans"/>
                <a:cs typeface="Open Sans"/>
                <a:sym typeface="Open Sans"/>
              </a:rPr>
              <a:t>“</a:t>
            </a:r>
            <a:r>
              <a:rPr lang="en-US" sz="2400" b="0">
                <a:solidFill>
                  <a:srgbClr val="003A5D"/>
                </a:solidFill>
                <a:latin typeface="Open Sans"/>
                <a:ea typeface="Open Sans"/>
                <a:cs typeface="Open Sans"/>
                <a:sym typeface="Open Sans"/>
              </a:rPr>
              <a:t>an active, consistent, and arduous practice of unlearning and re-evaluating, in which a person in a position of privilege and power seeks to operate in solidarity with a marginalized group”</a:t>
            </a:r>
            <a:endParaRPr/>
          </a:p>
          <a:p>
            <a:pPr marL="457200" lvl="0" indent="-342900" algn="r" rtl="0">
              <a:lnSpc>
                <a:spcPct val="90000"/>
              </a:lnSpc>
              <a:spcBef>
                <a:spcPts val="2200"/>
              </a:spcBef>
              <a:spcAft>
                <a:spcPts val="0"/>
              </a:spcAft>
              <a:buSzPts val="1800"/>
              <a:buFont typeface="Open Sans"/>
              <a:buChar char="-"/>
            </a:pPr>
            <a:r>
              <a:rPr lang="en-US" sz="2000" u="sng">
                <a:solidFill>
                  <a:srgbClr val="2B2B2B"/>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The Anti-Oppression Network</a:t>
            </a:r>
            <a:endParaRPr sz="2000">
              <a:solidFill>
                <a:srgbClr val="2B2B2B"/>
              </a:solidFill>
              <a:latin typeface="Open Sans"/>
              <a:ea typeface="Open Sans"/>
              <a:cs typeface="Open Sans"/>
              <a:sym typeface="Open Sans"/>
            </a:endParaRPr>
          </a:p>
          <a:p>
            <a:pPr marL="457200" lvl="0" indent="-342900" algn="l" rtl="0">
              <a:lnSpc>
                <a:spcPct val="90000"/>
              </a:lnSpc>
              <a:spcBef>
                <a:spcPts val="2200"/>
              </a:spcBef>
              <a:spcAft>
                <a:spcPts val="0"/>
              </a:spcAft>
              <a:buSzPts val="1800"/>
              <a:buFont typeface="Open Sans"/>
              <a:buChar char="-"/>
            </a:pPr>
            <a:r>
              <a:rPr lang="en-US" sz="2400">
                <a:solidFill>
                  <a:srgbClr val="003A5D"/>
                </a:solidFill>
                <a:latin typeface="Open Sans"/>
                <a:ea typeface="Open Sans"/>
                <a:cs typeface="Open Sans"/>
                <a:sym typeface="Open Sans"/>
              </a:rPr>
              <a:t>“[…] </a:t>
            </a:r>
            <a:r>
              <a:rPr lang="en-US" sz="2400" b="0" i="0">
                <a:solidFill>
                  <a:srgbClr val="003A5D"/>
                </a:solidFill>
                <a:latin typeface="Open Sans"/>
                <a:ea typeface="Open Sans"/>
                <a:cs typeface="Open Sans"/>
                <a:sym typeface="Open Sans"/>
              </a:rPr>
              <a:t>allyship is not an identity, but an ongoing practice.”</a:t>
            </a:r>
            <a:endParaRPr/>
          </a:p>
          <a:p>
            <a:pPr marL="457200" lvl="0" indent="-342900" algn="r" rtl="0">
              <a:lnSpc>
                <a:spcPct val="90000"/>
              </a:lnSpc>
              <a:spcBef>
                <a:spcPts val="1000"/>
              </a:spcBef>
              <a:spcAft>
                <a:spcPts val="0"/>
              </a:spcAft>
              <a:buSzPts val="1800"/>
              <a:buFont typeface="Open Sans"/>
              <a:buChar char="-"/>
            </a:pPr>
            <a:r>
              <a:rPr lang="en-US" sz="2000">
                <a:solidFill>
                  <a:srgbClr val="003A5D"/>
                </a:solidFill>
                <a:latin typeface="Open Sans"/>
                <a:ea typeface="Open Sans"/>
                <a:cs typeface="Open Sans"/>
                <a:sym typeface="Open Sans"/>
              </a:rPr>
              <a:t>(Nixon, 2019)</a:t>
            </a:r>
            <a:r>
              <a:rPr lang="en-US" sz="2400">
                <a:solidFill>
                  <a:srgbClr val="003A5D"/>
                </a:solidFill>
                <a:latin typeface="Open Sans"/>
                <a:ea typeface="Open Sans"/>
                <a:cs typeface="Open Sans"/>
                <a:sym typeface="Open Sans"/>
              </a:rPr>
              <a:t> </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82" descr="Fig. 1"/>
          <p:cNvPicPr preferRelativeResize="0"/>
          <p:nvPr/>
        </p:nvPicPr>
        <p:blipFill rotWithShape="1">
          <a:blip r:embed="rId3">
            <a:alphaModFix/>
          </a:blip>
          <a:srcRect/>
          <a:stretch/>
        </p:blipFill>
        <p:spPr>
          <a:xfrm>
            <a:off x="1287887" y="1380600"/>
            <a:ext cx="8907887" cy="4880780"/>
          </a:xfrm>
          <a:prstGeom prst="rect">
            <a:avLst/>
          </a:prstGeom>
          <a:noFill/>
          <a:ln>
            <a:noFill/>
          </a:ln>
        </p:spPr>
      </p:pic>
      <p:sp>
        <p:nvSpPr>
          <p:cNvPr id="561" name="Google Shape;561;p8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The Coin Model</a:t>
            </a:r>
            <a:endParaRPr/>
          </a:p>
        </p:txBody>
      </p:sp>
      <p:sp>
        <p:nvSpPr>
          <p:cNvPr id="562" name="Google Shape;562;p82"/>
          <p:cNvSpPr txBox="1">
            <a:spLocks noGrp="1"/>
          </p:cNvSpPr>
          <p:nvPr>
            <p:ph type="body" idx="1"/>
          </p:nvPr>
        </p:nvSpPr>
        <p:spPr>
          <a:xfrm>
            <a:off x="141668" y="6027312"/>
            <a:ext cx="12050332" cy="734095"/>
          </a:xfrm>
          <a:prstGeom prst="rect">
            <a:avLst/>
          </a:prstGeom>
          <a:noFill/>
          <a:ln>
            <a:noFill/>
          </a:ln>
        </p:spPr>
        <p:txBody>
          <a:bodyPr spcFirstLastPara="1" wrap="square" lIns="91425" tIns="45700" rIns="91425" bIns="45700" anchor="b" anchorCtr="0">
            <a:normAutofit/>
          </a:bodyPr>
          <a:lstStyle/>
          <a:p>
            <a:pPr marL="114300" lvl="0" indent="0" algn="l" rtl="0">
              <a:lnSpc>
                <a:spcPct val="90000"/>
              </a:lnSpc>
              <a:spcBef>
                <a:spcPts val="1000"/>
              </a:spcBef>
              <a:spcAft>
                <a:spcPts val="0"/>
              </a:spcAft>
              <a:buSzPts val="1800"/>
              <a:buNone/>
            </a:pPr>
            <a:r>
              <a:rPr lang="en-US" sz="1400" b="0" i="0">
                <a:solidFill>
                  <a:srgbClr val="333333"/>
                </a:solidFill>
                <a:latin typeface="Open Sans"/>
                <a:ea typeface="Open Sans"/>
                <a:cs typeface="Open Sans"/>
                <a:sym typeface="Open Sans"/>
              </a:rPr>
              <a:t>Nixon, S.A. The coin model of privilege and critical allyship: implications for health. </a:t>
            </a:r>
            <a:r>
              <a:rPr lang="en-US" sz="1400" b="0" i="1">
                <a:solidFill>
                  <a:srgbClr val="333333"/>
                </a:solidFill>
                <a:latin typeface="Open Sans"/>
                <a:ea typeface="Open Sans"/>
                <a:cs typeface="Open Sans"/>
                <a:sym typeface="Open Sans"/>
              </a:rPr>
              <a:t>BMC Public Health</a:t>
            </a:r>
            <a:r>
              <a:rPr lang="en-US" sz="1400" b="0" i="0">
                <a:solidFill>
                  <a:srgbClr val="333333"/>
                </a:solidFill>
                <a:latin typeface="Open Sans"/>
                <a:ea typeface="Open Sans"/>
                <a:cs typeface="Open Sans"/>
                <a:sym typeface="Open Sans"/>
              </a:rPr>
              <a:t> </a:t>
            </a:r>
            <a:r>
              <a:rPr lang="en-US" sz="1400" b="1" i="0">
                <a:solidFill>
                  <a:srgbClr val="333333"/>
                </a:solidFill>
                <a:latin typeface="Open Sans"/>
                <a:ea typeface="Open Sans"/>
                <a:cs typeface="Open Sans"/>
                <a:sym typeface="Open Sans"/>
              </a:rPr>
              <a:t>19</a:t>
            </a:r>
            <a:r>
              <a:rPr lang="en-US" sz="1400" b="0" i="0">
                <a:solidFill>
                  <a:srgbClr val="333333"/>
                </a:solidFill>
                <a:latin typeface="Open Sans"/>
                <a:ea typeface="Open Sans"/>
                <a:cs typeface="Open Sans"/>
                <a:sym typeface="Open Sans"/>
              </a:rPr>
              <a:t>, 1637 (2019). https://doi.org/10.1186/s12889-019-7884-9</a:t>
            </a:r>
            <a:endParaRPr sz="1400">
              <a:latin typeface="Open Sans"/>
              <a:ea typeface="Open Sans"/>
              <a:cs typeface="Open Sans"/>
              <a:sym typeface="Open Sans"/>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8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The Coin Model</a:t>
            </a:r>
            <a:endParaRPr/>
          </a:p>
        </p:txBody>
      </p:sp>
      <p:sp>
        <p:nvSpPr>
          <p:cNvPr id="569" name="Google Shape;569;p8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n-US">
                <a:solidFill>
                  <a:srgbClr val="003A5D"/>
                </a:solidFill>
                <a:latin typeface="Open Sans"/>
                <a:ea typeface="Open Sans"/>
                <a:cs typeface="Open Sans"/>
                <a:sym typeface="Open Sans"/>
              </a:rPr>
              <a:t>“</a:t>
            </a:r>
            <a:r>
              <a:rPr lang="en-US" b="0" i="0">
                <a:solidFill>
                  <a:srgbClr val="003A5D"/>
                </a:solidFill>
                <a:latin typeface="Open Sans"/>
                <a:ea typeface="Open Sans"/>
                <a:cs typeface="Open Sans"/>
                <a:sym typeface="Open Sans"/>
              </a:rPr>
              <a:t>The goal is not to move people from the bottom of the coin to the top, because both positions are unfair. Rather, the goal is to dismantle the systems (i.e., coins) causing these inequities.”</a:t>
            </a:r>
            <a:endParaRPr/>
          </a:p>
          <a:p>
            <a:pPr marL="114300" lvl="0" indent="0" algn="r" rtl="0">
              <a:lnSpc>
                <a:spcPct val="90000"/>
              </a:lnSpc>
              <a:spcBef>
                <a:spcPts val="1000"/>
              </a:spcBef>
              <a:spcAft>
                <a:spcPts val="0"/>
              </a:spcAft>
              <a:buSzPts val="1800"/>
              <a:buNone/>
            </a:pPr>
            <a:r>
              <a:rPr lang="en-US" sz="2000">
                <a:solidFill>
                  <a:srgbClr val="003A5D"/>
                </a:solidFill>
                <a:latin typeface="Open Sans"/>
                <a:ea typeface="Open Sans"/>
                <a:cs typeface="Open Sans"/>
                <a:sym typeface="Open Sans"/>
              </a:rPr>
              <a:t>- (Nixon 2019) </a:t>
            </a:r>
            <a:endParaRPr/>
          </a:p>
          <a:p>
            <a:pPr marL="457200" lvl="0" indent="-228600" algn="l" rtl="0">
              <a:lnSpc>
                <a:spcPct val="90000"/>
              </a:lnSpc>
              <a:spcBef>
                <a:spcPts val="1000"/>
              </a:spcBef>
              <a:spcAft>
                <a:spcPts val="0"/>
              </a:spcAft>
              <a:buClr>
                <a:schemeClr val="dk1"/>
              </a:buClr>
              <a:buSzPts val="1800"/>
              <a:buNone/>
            </a:pPr>
            <a:endParaRPr>
              <a:solidFill>
                <a:srgbClr val="003A5D"/>
              </a:solidFill>
              <a:latin typeface="Open Sans"/>
              <a:ea typeface="Open Sans"/>
              <a:cs typeface="Open Sans"/>
              <a:sym typeface="Open San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8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Practicing Critical Allyship</a:t>
            </a:r>
            <a:endParaRPr/>
          </a:p>
        </p:txBody>
      </p:sp>
      <p:sp>
        <p:nvSpPr>
          <p:cNvPr id="576" name="Google Shape;576;p84"/>
          <p:cNvSpPr txBox="1">
            <a:spLocks noGrp="1"/>
          </p:cNvSpPr>
          <p:nvPr>
            <p:ph type="body" idx="1"/>
          </p:nvPr>
        </p:nvSpPr>
        <p:spPr>
          <a:xfrm>
            <a:off x="838200" y="1825624"/>
            <a:ext cx="10515600" cy="4806995"/>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n-US" sz="2400">
                <a:solidFill>
                  <a:srgbClr val="003A5D"/>
                </a:solidFill>
                <a:latin typeface="Open Sans"/>
                <a:ea typeface="Open Sans"/>
                <a:cs typeface="Open Sans"/>
                <a:sym typeface="Open Sans"/>
              </a:rPr>
              <a:t>“</a:t>
            </a:r>
            <a:r>
              <a:rPr lang="en-US" sz="2400" b="0" i="0">
                <a:solidFill>
                  <a:srgbClr val="003A5D"/>
                </a:solidFill>
                <a:latin typeface="Open Sans"/>
                <a:ea typeface="Open Sans"/>
                <a:cs typeface="Open Sans"/>
                <a:sym typeface="Open Sans"/>
              </a:rPr>
              <a:t>Stop trying to save or fix people on the bottom of the coin”</a:t>
            </a:r>
            <a:endParaRPr/>
          </a:p>
          <a:p>
            <a:pPr marL="457200" lvl="0" indent="-342900" algn="l" rtl="0">
              <a:lnSpc>
                <a:spcPct val="90000"/>
              </a:lnSpc>
              <a:spcBef>
                <a:spcPts val="1000"/>
              </a:spcBef>
              <a:spcAft>
                <a:spcPts val="0"/>
              </a:spcAft>
              <a:buClr>
                <a:schemeClr val="dk1"/>
              </a:buClr>
              <a:buSzPts val="1800"/>
              <a:buChar char="•"/>
            </a:pPr>
            <a:r>
              <a:rPr lang="en-US" sz="2400">
                <a:solidFill>
                  <a:srgbClr val="003A5D"/>
                </a:solidFill>
                <a:latin typeface="Open Sans"/>
                <a:ea typeface="Open Sans"/>
                <a:cs typeface="Open Sans"/>
                <a:sym typeface="Open Sans"/>
              </a:rPr>
              <a:t>Instead, “[…] </a:t>
            </a:r>
            <a:r>
              <a:rPr lang="en-US" sz="2400" b="0" i="0">
                <a:solidFill>
                  <a:srgbClr val="003A5D"/>
                </a:solidFill>
                <a:latin typeface="Open Sans"/>
                <a:ea typeface="Open Sans"/>
                <a:cs typeface="Open Sans"/>
                <a:sym typeface="Open Sans"/>
              </a:rPr>
              <a:t>operate </a:t>
            </a:r>
            <a:r>
              <a:rPr lang="en-US" sz="2400" b="0" i="1">
                <a:solidFill>
                  <a:srgbClr val="003A5D"/>
                </a:solidFill>
                <a:latin typeface="Open Sans"/>
                <a:ea typeface="Open Sans"/>
                <a:cs typeface="Open Sans"/>
                <a:sym typeface="Open Sans"/>
              </a:rPr>
              <a:t>in solidarity with</a:t>
            </a:r>
            <a:r>
              <a:rPr lang="en-US" sz="2400" b="0" i="0">
                <a:solidFill>
                  <a:srgbClr val="003A5D"/>
                </a:solidFill>
                <a:latin typeface="Open Sans"/>
                <a:ea typeface="Open Sans"/>
                <a:cs typeface="Open Sans"/>
                <a:sym typeface="Open Sans"/>
              </a:rPr>
              <a:t> people on the bottom of the coin.”</a:t>
            </a:r>
            <a:endParaRPr/>
          </a:p>
          <a:p>
            <a:pPr marL="457200" lvl="0" indent="-342900" algn="l" rtl="0">
              <a:lnSpc>
                <a:spcPct val="90000"/>
              </a:lnSpc>
              <a:spcBef>
                <a:spcPts val="1000"/>
              </a:spcBef>
              <a:spcAft>
                <a:spcPts val="0"/>
              </a:spcAft>
              <a:buClr>
                <a:schemeClr val="dk1"/>
              </a:buClr>
              <a:buSzPts val="1800"/>
              <a:buChar char="•"/>
            </a:pPr>
            <a:r>
              <a:rPr lang="en-US" sz="2400" b="0" i="0">
                <a:solidFill>
                  <a:srgbClr val="003A5D"/>
                </a:solidFill>
                <a:latin typeface="Open Sans"/>
                <a:ea typeface="Open Sans"/>
                <a:cs typeface="Open Sans"/>
                <a:sym typeface="Open Sans"/>
              </a:rPr>
              <a:t>e.g</a:t>
            </a:r>
            <a:r>
              <a:rPr lang="en-US" sz="2400">
                <a:solidFill>
                  <a:srgbClr val="003A5D"/>
                </a:solidFill>
                <a:latin typeface="Open Sans"/>
                <a:ea typeface="Open Sans"/>
                <a:cs typeface="Open Sans"/>
                <a:sym typeface="Open Sans"/>
              </a:rPr>
              <a:t>.,</a:t>
            </a:r>
            <a:endParaRPr/>
          </a:p>
          <a:p>
            <a:pPr marL="457200" lvl="0" indent="-228600" algn="l" rtl="0">
              <a:lnSpc>
                <a:spcPct val="90000"/>
              </a:lnSpc>
              <a:spcBef>
                <a:spcPts val="1000"/>
              </a:spcBef>
              <a:spcAft>
                <a:spcPts val="0"/>
              </a:spcAft>
              <a:buClr>
                <a:schemeClr val="dk1"/>
              </a:buClr>
              <a:buSzPts val="1800"/>
              <a:buNone/>
            </a:pPr>
            <a:endParaRPr sz="2400" b="0" i="0">
              <a:solidFill>
                <a:srgbClr val="003A5D"/>
              </a:solidFill>
              <a:latin typeface="Open Sans"/>
              <a:ea typeface="Open Sans"/>
              <a:cs typeface="Open Sans"/>
              <a:sym typeface="Open Sans"/>
            </a:endParaRPr>
          </a:p>
          <a:p>
            <a:pPr marL="457200" lvl="0" indent="-228600" algn="l" rtl="0">
              <a:lnSpc>
                <a:spcPct val="90000"/>
              </a:lnSpc>
              <a:spcBef>
                <a:spcPts val="1000"/>
              </a:spcBef>
              <a:spcAft>
                <a:spcPts val="0"/>
              </a:spcAft>
              <a:buClr>
                <a:schemeClr val="dk1"/>
              </a:buClr>
              <a:buSzPts val="1800"/>
              <a:buNone/>
            </a:pPr>
            <a:endParaRPr sz="2400" b="0" i="0">
              <a:solidFill>
                <a:srgbClr val="003A5D"/>
              </a:solidFill>
              <a:latin typeface="Open Sans"/>
              <a:ea typeface="Open Sans"/>
              <a:cs typeface="Open Sans"/>
              <a:sym typeface="Open Sans"/>
            </a:endParaRPr>
          </a:p>
          <a:p>
            <a:pPr marL="457200" lvl="0" indent="-228600" algn="l" rtl="0">
              <a:lnSpc>
                <a:spcPct val="90000"/>
              </a:lnSpc>
              <a:spcBef>
                <a:spcPts val="1000"/>
              </a:spcBef>
              <a:spcAft>
                <a:spcPts val="0"/>
              </a:spcAft>
              <a:buClr>
                <a:schemeClr val="dk1"/>
              </a:buClr>
              <a:buSzPts val="1800"/>
              <a:buNone/>
            </a:pPr>
            <a:endParaRPr sz="2400">
              <a:solidFill>
                <a:srgbClr val="003A5D"/>
              </a:solidFill>
              <a:latin typeface="Open Sans"/>
              <a:ea typeface="Open Sans"/>
              <a:cs typeface="Open Sans"/>
              <a:sym typeface="Open Sans"/>
            </a:endParaRPr>
          </a:p>
          <a:p>
            <a:pPr marL="457200" lvl="0" indent="-228600" algn="l" rtl="0">
              <a:lnSpc>
                <a:spcPct val="90000"/>
              </a:lnSpc>
              <a:spcBef>
                <a:spcPts val="1000"/>
              </a:spcBef>
              <a:spcAft>
                <a:spcPts val="0"/>
              </a:spcAft>
              <a:buClr>
                <a:schemeClr val="dk1"/>
              </a:buClr>
              <a:buSzPts val="1800"/>
              <a:buNone/>
            </a:pPr>
            <a:endParaRPr sz="2400" b="0" i="0">
              <a:solidFill>
                <a:srgbClr val="003A5D"/>
              </a:solidFill>
              <a:latin typeface="Open Sans"/>
              <a:ea typeface="Open Sans"/>
              <a:cs typeface="Open Sans"/>
              <a:sym typeface="Open Sans"/>
            </a:endParaRPr>
          </a:p>
          <a:p>
            <a:pPr marL="457200" lvl="0" indent="-228600" algn="l" rtl="0">
              <a:lnSpc>
                <a:spcPct val="90000"/>
              </a:lnSpc>
              <a:spcBef>
                <a:spcPts val="1000"/>
              </a:spcBef>
              <a:spcAft>
                <a:spcPts val="0"/>
              </a:spcAft>
              <a:buClr>
                <a:schemeClr val="dk1"/>
              </a:buClr>
              <a:buSzPts val="1800"/>
              <a:buNone/>
            </a:pPr>
            <a:endParaRPr sz="2400" b="0" i="0">
              <a:solidFill>
                <a:srgbClr val="003A5D"/>
              </a:solidFill>
              <a:latin typeface="Open Sans"/>
              <a:ea typeface="Open Sans"/>
              <a:cs typeface="Open Sans"/>
              <a:sym typeface="Open Sans"/>
            </a:endParaRPr>
          </a:p>
          <a:p>
            <a:pPr marL="114300" lvl="0" indent="0" algn="r" rtl="0">
              <a:lnSpc>
                <a:spcPct val="90000"/>
              </a:lnSpc>
              <a:spcBef>
                <a:spcPts val="1000"/>
              </a:spcBef>
              <a:spcAft>
                <a:spcPts val="0"/>
              </a:spcAft>
              <a:buSzPts val="1800"/>
              <a:buNone/>
            </a:pPr>
            <a:r>
              <a:rPr lang="en-US" sz="2000">
                <a:solidFill>
                  <a:srgbClr val="003A5D"/>
                </a:solidFill>
                <a:latin typeface="Open Sans"/>
                <a:ea typeface="Open Sans"/>
                <a:cs typeface="Open Sans"/>
                <a:sym typeface="Open Sans"/>
              </a:rPr>
              <a:t>- (Nixon, 2019) </a:t>
            </a:r>
            <a:endParaRPr/>
          </a:p>
          <a:p>
            <a:pPr marL="457200" lvl="0" indent="-228600" algn="l" rtl="0">
              <a:lnSpc>
                <a:spcPct val="90000"/>
              </a:lnSpc>
              <a:spcBef>
                <a:spcPts val="1000"/>
              </a:spcBef>
              <a:spcAft>
                <a:spcPts val="0"/>
              </a:spcAft>
              <a:buClr>
                <a:schemeClr val="dk1"/>
              </a:buClr>
              <a:buSzPts val="1800"/>
              <a:buNone/>
            </a:pPr>
            <a:endParaRPr>
              <a:solidFill>
                <a:srgbClr val="003A5D"/>
              </a:solidFill>
              <a:latin typeface="Open Sans"/>
              <a:ea typeface="Open Sans"/>
              <a:cs typeface="Open Sans"/>
              <a:sym typeface="Open Sans"/>
            </a:endParaRPr>
          </a:p>
        </p:txBody>
      </p:sp>
      <p:graphicFrame>
        <p:nvGraphicFramePr>
          <p:cNvPr id="577" name="Google Shape;577;p84"/>
          <p:cNvGraphicFramePr/>
          <p:nvPr/>
        </p:nvGraphicFramePr>
        <p:xfrm>
          <a:off x="1501998" y="3739724"/>
          <a:ext cx="9188000" cy="1706900"/>
        </p:xfrm>
        <a:graphic>
          <a:graphicData uri="http://schemas.openxmlformats.org/drawingml/2006/table">
            <a:tbl>
              <a:tblPr firstRow="1" bandRow="1">
                <a:noFill/>
                <a:tableStyleId>{EB922601-331A-423C-BA07-705C9AAE801A}</a:tableStyleId>
              </a:tblPr>
              <a:tblGrid>
                <a:gridCol w="4594000">
                  <a:extLst>
                    <a:ext uri="{9D8B030D-6E8A-4147-A177-3AD203B41FA5}">
                      <a16:colId xmlns:a16="http://schemas.microsoft.com/office/drawing/2014/main" val="20000"/>
                    </a:ext>
                  </a:extLst>
                </a:gridCol>
                <a:gridCol w="459400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None/>
                      </a:pPr>
                      <a:r>
                        <a:rPr lang="en-US" sz="2000" b="1" u="none" strike="noStrike" cap="none">
                          <a:solidFill>
                            <a:srgbClr val="C00000"/>
                          </a:solidFill>
                          <a:latin typeface="Open Sans"/>
                          <a:ea typeface="Open Sans"/>
                          <a:cs typeface="Open Sans"/>
                          <a:sym typeface="Open Sans"/>
                        </a:rPr>
                        <a:t>NO</a:t>
                      </a:r>
                      <a:endParaRPr/>
                    </a:p>
                  </a:txBody>
                  <a:tcPr marL="91450" marR="91450" marT="45725" marB="45725"/>
                </a:tc>
                <a:tc>
                  <a:txBody>
                    <a:bodyPr/>
                    <a:lstStyle/>
                    <a:p>
                      <a:pPr marL="0" marR="0" lvl="0" indent="0" algn="l" rtl="0">
                        <a:lnSpc>
                          <a:spcPct val="100000"/>
                        </a:lnSpc>
                        <a:spcBef>
                          <a:spcPts val="0"/>
                        </a:spcBef>
                        <a:spcAft>
                          <a:spcPts val="0"/>
                        </a:spcAft>
                        <a:buNone/>
                      </a:pPr>
                      <a:r>
                        <a:rPr lang="en-US" sz="2000" b="1" u="none" strike="noStrike" cap="none">
                          <a:solidFill>
                            <a:srgbClr val="00B050"/>
                          </a:solidFill>
                          <a:latin typeface="Open Sans"/>
                          <a:ea typeface="Open Sans"/>
                          <a:cs typeface="Open Sans"/>
                          <a:sym typeface="Open Sans"/>
                        </a:rPr>
                        <a:t>YES</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n-US" sz="2000" u="none" strike="noStrike" cap="none">
                          <a:latin typeface="Open Sans"/>
                          <a:ea typeface="Open Sans"/>
                          <a:cs typeface="Open Sans"/>
                          <a:sym typeface="Open Sans"/>
                        </a:rPr>
                        <a:t>“</a:t>
                      </a:r>
                      <a:r>
                        <a:rPr lang="en-US" sz="2000" b="0" u="none" strike="noStrike" cap="none">
                          <a:solidFill>
                            <a:schemeClr val="dk1"/>
                          </a:solidFill>
                          <a:latin typeface="Open Sans"/>
                          <a:ea typeface="Open Sans"/>
                          <a:cs typeface="Open Sans"/>
                          <a:sym typeface="Open Sans"/>
                        </a:rPr>
                        <a:t>I wish to help the less fortunate.”</a:t>
                      </a:r>
                      <a:endParaRPr sz="20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a:t>
                      </a:r>
                      <a:r>
                        <a:rPr lang="en-US" sz="2000" b="0" u="none" strike="noStrike" cap="none">
                          <a:solidFill>
                            <a:schemeClr val="dk1"/>
                          </a:solidFill>
                          <a:latin typeface="Open Sans"/>
                          <a:ea typeface="Open Sans"/>
                          <a:cs typeface="Open Sans"/>
                          <a:sym typeface="Open Sans"/>
                        </a:rPr>
                        <a:t>I seek to understand my own role in upholding systems of oppression that create health inequities.”</a:t>
                      </a:r>
                      <a:endParaRPr/>
                    </a:p>
                    <a:p>
                      <a:pPr marL="0" marR="0" lvl="0" indent="0" algn="l" rtl="0">
                        <a:lnSpc>
                          <a:spcPct val="100000"/>
                        </a:lnSpc>
                        <a:spcBef>
                          <a:spcPts val="0"/>
                        </a:spcBef>
                        <a:spcAft>
                          <a:spcPts val="0"/>
                        </a:spcAft>
                        <a:buNone/>
                      </a:pPr>
                      <a:endParaRPr sz="2000" u="none" strike="noStrike" cap="none">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8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What does this mean for health inequities?</a:t>
            </a:r>
            <a:endParaRPr/>
          </a:p>
        </p:txBody>
      </p:sp>
      <p:sp>
        <p:nvSpPr>
          <p:cNvPr id="584" name="Google Shape;584;p85"/>
          <p:cNvSpPr txBox="1">
            <a:spLocks noGrp="1"/>
          </p:cNvSpPr>
          <p:nvPr>
            <p:ph type="body" idx="1"/>
          </p:nvPr>
        </p:nvSpPr>
        <p:spPr>
          <a:xfrm>
            <a:off x="838200" y="1825625"/>
            <a:ext cx="10515600" cy="48585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b="1" dirty="0"/>
              <a:t>Before: </a:t>
            </a:r>
          </a:p>
          <a:p>
            <a:pPr marL="0" lvl="0" indent="0" algn="l" rtl="0">
              <a:lnSpc>
                <a:spcPct val="90000"/>
              </a:lnSpc>
              <a:spcBef>
                <a:spcPts val="0"/>
              </a:spcBef>
              <a:spcAft>
                <a:spcPts val="0"/>
              </a:spcAft>
              <a:buSzPts val="2400"/>
              <a:buNone/>
            </a:pPr>
            <a:endParaRPr lang="en-US" b="1" dirty="0"/>
          </a:p>
          <a:p>
            <a:pPr marL="0" lvl="0" indent="0" algn="l" rtl="0">
              <a:lnSpc>
                <a:spcPct val="90000"/>
              </a:lnSpc>
              <a:spcBef>
                <a:spcPts val="0"/>
              </a:spcBef>
              <a:spcAft>
                <a:spcPts val="0"/>
              </a:spcAft>
              <a:buSzPts val="2400"/>
              <a:buNone/>
            </a:pPr>
            <a:r>
              <a:rPr lang="en-US" dirty="0"/>
              <a:t>I use my expertise to help marginalized populations deal with health inequities.</a:t>
            </a:r>
            <a:endParaRP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8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What does this mean for health inequities?</a:t>
            </a:r>
            <a:endParaRPr/>
          </a:p>
        </p:txBody>
      </p:sp>
      <p:sp>
        <p:nvSpPr>
          <p:cNvPr id="584" name="Google Shape;584;p85"/>
          <p:cNvSpPr txBox="1">
            <a:spLocks noGrp="1"/>
          </p:cNvSpPr>
          <p:nvPr>
            <p:ph type="body" idx="1"/>
          </p:nvPr>
        </p:nvSpPr>
        <p:spPr>
          <a:xfrm>
            <a:off x="838200" y="1825625"/>
            <a:ext cx="10515600" cy="485851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b="1" dirty="0"/>
              <a:t>After: </a:t>
            </a:r>
            <a:endParaRPr dirty="0"/>
          </a:p>
          <a:p>
            <a:pPr marL="457200" lvl="0" indent="-342900" algn="l" rtl="0">
              <a:lnSpc>
                <a:spcPct val="90000"/>
              </a:lnSpc>
              <a:spcBef>
                <a:spcPts val="1000"/>
              </a:spcBef>
              <a:spcAft>
                <a:spcPts val="0"/>
              </a:spcAft>
              <a:buSzPts val="2400"/>
              <a:buChar char="•"/>
            </a:pPr>
            <a:r>
              <a:rPr lang="en-US" sz="2400" dirty="0"/>
              <a:t>I see and understand my own role in upholding systems of oppression that create health inequities. </a:t>
            </a:r>
            <a:endParaRPr sz="2400" dirty="0"/>
          </a:p>
          <a:p>
            <a:pPr marL="457200" lvl="0" indent="-342900" algn="l" rtl="0">
              <a:lnSpc>
                <a:spcPct val="90000"/>
              </a:lnSpc>
              <a:spcBef>
                <a:spcPts val="1000"/>
              </a:spcBef>
              <a:spcAft>
                <a:spcPts val="0"/>
              </a:spcAft>
              <a:buSzPts val="2400"/>
              <a:buChar char="•"/>
            </a:pPr>
            <a:r>
              <a:rPr lang="en-US" sz="2400" dirty="0"/>
              <a:t>I learn from the expertise of, and work in solidarity with, marginalized populations to help me address health inequities. </a:t>
            </a:r>
            <a:endParaRPr sz="2400" dirty="0"/>
          </a:p>
          <a:p>
            <a:pPr marL="457200" lvl="0" indent="-342900" algn="l" rtl="0">
              <a:lnSpc>
                <a:spcPct val="90000"/>
              </a:lnSpc>
              <a:spcBef>
                <a:spcPts val="1000"/>
              </a:spcBef>
              <a:spcAft>
                <a:spcPts val="0"/>
              </a:spcAft>
              <a:buSzPts val="2400"/>
              <a:buChar char="•"/>
            </a:pPr>
            <a:r>
              <a:rPr lang="en-US" sz="2400" dirty="0"/>
              <a:t>This includes working to help build insight and mobilize action among people in positions of privilege. </a:t>
            </a:r>
            <a:endParaRPr sz="2400" dirty="0"/>
          </a:p>
          <a:p>
            <a:pPr marL="457200" lvl="0" indent="-342900" algn="l" rtl="0">
              <a:lnSpc>
                <a:spcPct val="90000"/>
              </a:lnSpc>
              <a:spcBef>
                <a:spcPts val="1000"/>
              </a:spcBef>
              <a:spcAft>
                <a:spcPts val="0"/>
              </a:spcAft>
              <a:buSzPts val="2400"/>
              <a:buChar char="•"/>
            </a:pPr>
            <a:r>
              <a:rPr lang="en-US" sz="2400" dirty="0"/>
              <a:t>I mobilize in collective action under the leadership of folks on the bottom of the coin to dismantle systems of inequality. </a:t>
            </a:r>
            <a:endParaRPr sz="2400" dirty="0"/>
          </a:p>
          <a:p>
            <a:pPr marL="114300" lvl="0" indent="0" algn="r" rtl="0">
              <a:lnSpc>
                <a:spcPct val="90000"/>
              </a:lnSpc>
              <a:spcBef>
                <a:spcPts val="1000"/>
              </a:spcBef>
              <a:spcAft>
                <a:spcPts val="0"/>
              </a:spcAft>
              <a:buSzPts val="1700"/>
              <a:buNone/>
            </a:pPr>
            <a:r>
              <a:rPr lang="en-US" sz="2400" dirty="0"/>
              <a:t>- (Nixon, 2020)</a:t>
            </a:r>
            <a:endParaRPr sz="2400" dirty="0"/>
          </a:p>
          <a:p>
            <a:pPr marL="628650" lvl="0" indent="-400050" algn="l" rtl="0">
              <a:lnSpc>
                <a:spcPct val="90000"/>
              </a:lnSpc>
              <a:spcBef>
                <a:spcPts val="1000"/>
              </a:spcBef>
              <a:spcAft>
                <a:spcPts val="0"/>
              </a:spcAft>
              <a:buSzPts val="1800"/>
              <a:buFont typeface="Arial"/>
              <a:buNone/>
            </a:pPr>
            <a:endParaRPr dirty="0"/>
          </a:p>
        </p:txBody>
      </p:sp>
    </p:spTree>
    <p:extLst>
      <p:ext uri="{BB962C8B-B14F-4D97-AF65-F5344CB8AC3E}">
        <p14:creationId xmlns:p14="http://schemas.microsoft.com/office/powerpoint/2010/main" val="36282828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57"/>
          <p:cNvSpPr txBox="1">
            <a:spLocks noGrp="1"/>
          </p:cNvSpPr>
          <p:nvPr>
            <p:ph type="title"/>
          </p:nvPr>
        </p:nvSpPr>
        <p:spPr>
          <a:xfrm>
            <a:off x="831850" y="1709738"/>
            <a:ext cx="7140173"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Conclusion</a:t>
            </a:r>
            <a:endParaRPr/>
          </a:p>
        </p:txBody>
      </p:sp>
      <p:sp>
        <p:nvSpPr>
          <p:cNvPr id="590" name="Google Shape;590;p57"/>
          <p:cNvSpPr txBox="1">
            <a:spLocks noGrp="1"/>
          </p:cNvSpPr>
          <p:nvPr>
            <p:ph type="body" idx="1"/>
          </p:nvPr>
        </p:nvSpPr>
        <p:spPr>
          <a:xfrm>
            <a:off x="831850" y="4589463"/>
            <a:ext cx="7140173"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F9A"/>
              </a:buClr>
              <a:buSzPts val="2400"/>
              <a:buNone/>
            </a:pP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g2165fc7f950_1_4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Questions?</a:t>
            </a:r>
            <a:endParaRPr/>
          </a:p>
        </p:txBody>
      </p:sp>
      <p:pic>
        <p:nvPicPr>
          <p:cNvPr id="597" name="Google Shape;597;g2165fc7f950_1_42" descr="A picture containing vector graphics"/>
          <p:cNvPicPr preferRelativeResize="0"/>
          <p:nvPr/>
        </p:nvPicPr>
        <p:blipFill rotWithShape="1">
          <a:blip r:embed="rId3">
            <a:alphaModFix/>
          </a:blip>
          <a:srcRect/>
          <a:stretch/>
        </p:blipFill>
        <p:spPr>
          <a:xfrm>
            <a:off x="2350394" y="1825625"/>
            <a:ext cx="7491211" cy="3937746"/>
          </a:xfrm>
          <a:prstGeom prst="rect">
            <a:avLst/>
          </a:prstGeom>
          <a:noFill/>
          <a:ln>
            <a:noFill/>
          </a:ln>
        </p:spPr>
      </p:pic>
      <p:sp>
        <p:nvSpPr>
          <p:cNvPr id="598" name="Google Shape;598;g2165fc7f950_1_42"/>
          <p:cNvSpPr txBox="1"/>
          <p:nvPr/>
        </p:nvSpPr>
        <p:spPr>
          <a:xfrm>
            <a:off x="8210281" y="5945993"/>
            <a:ext cx="7491211"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This Photo</a:t>
            </a:r>
            <a:r>
              <a:rPr lang="en-US" sz="900" b="0" i="0" u="none" strike="noStrike" cap="none">
                <a:solidFill>
                  <a:srgbClr val="000000"/>
                </a:solidFill>
                <a:latin typeface="Arial"/>
                <a:ea typeface="Arial"/>
                <a:cs typeface="Arial"/>
                <a:sym typeface="Arial"/>
              </a:rPr>
              <a:t> by Unknown Author is licensed under </a:t>
            </a:r>
            <a:r>
              <a:rPr lang="en-US" sz="9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CC BY-NC</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g1f494fa66d1_1_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Homework</a:t>
            </a:r>
            <a:endParaRPr/>
          </a:p>
        </p:txBody>
      </p:sp>
      <p:sp>
        <p:nvSpPr>
          <p:cNvPr id="605" name="Google Shape;605;g1f494fa66d1_1_0"/>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US" b="1" dirty="0"/>
              <a:t>Report back in six months …</a:t>
            </a:r>
            <a:endParaRPr dirty="0"/>
          </a:p>
          <a:p>
            <a:pPr marL="457200" lvl="0" indent="-457200" algn="l" rtl="0">
              <a:lnSpc>
                <a:spcPct val="90000"/>
              </a:lnSpc>
              <a:spcBef>
                <a:spcPts val="2200"/>
              </a:spcBef>
              <a:spcAft>
                <a:spcPts val="0"/>
              </a:spcAft>
              <a:buSzPts val="1800"/>
              <a:buChar char="•"/>
            </a:pPr>
            <a:r>
              <a:rPr lang="en-US" sz="2400" dirty="0"/>
              <a:t>Have you noticed anything about treatment/attitude towards Indigenous patients/doctors/people that you may not have noticed before the workshop?</a:t>
            </a:r>
            <a:endParaRPr dirty="0"/>
          </a:p>
          <a:p>
            <a:pPr marL="457200" lvl="0" indent="-457200" algn="l" rtl="0">
              <a:lnSpc>
                <a:spcPct val="90000"/>
              </a:lnSpc>
              <a:spcBef>
                <a:spcPts val="1000"/>
              </a:spcBef>
              <a:spcAft>
                <a:spcPts val="0"/>
              </a:spcAft>
              <a:buSzPts val="1800"/>
              <a:buChar char="•"/>
            </a:pPr>
            <a:r>
              <a:rPr lang="en-US" sz="2400" dirty="0"/>
              <a:t>What changes have you made to your practice as a result of this workshop?</a:t>
            </a:r>
            <a:endParaRPr dirty="0"/>
          </a:p>
          <a:p>
            <a:pPr marL="457200" lvl="0" indent="-457200" algn="l" rtl="0">
              <a:lnSpc>
                <a:spcPct val="90000"/>
              </a:lnSpc>
              <a:spcBef>
                <a:spcPts val="1000"/>
              </a:spcBef>
              <a:spcAft>
                <a:spcPts val="0"/>
              </a:spcAft>
              <a:buSzPts val="1800"/>
              <a:buChar char="•"/>
            </a:pPr>
            <a:r>
              <a:rPr lang="en-US" sz="2400" dirty="0"/>
              <a:t>How have you furthered you own education about Indigenous health and working with Indigenous patients since the workshop?</a:t>
            </a:r>
            <a:endParaRPr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dirty="0"/>
              <a:t>Other considerations</a:t>
            </a:r>
            <a:endParaRPr dirty="0"/>
          </a:p>
        </p:txBody>
      </p:sp>
      <p:sp>
        <p:nvSpPr>
          <p:cNvPr id="127" name="Google Shape;127;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107000"/>
              </a:lnSpc>
              <a:spcBef>
                <a:spcPts val="0"/>
              </a:spcBef>
              <a:spcAft>
                <a:spcPts val="0"/>
              </a:spcAft>
              <a:buSzPts val="2800"/>
              <a:buChar char="•"/>
            </a:pPr>
            <a:r>
              <a:rPr lang="en-US" sz="2400" u="none" strike="noStrike" dirty="0">
                <a:latin typeface="Open Sans"/>
                <a:ea typeface="Open Sans"/>
                <a:cs typeface="Open Sans"/>
                <a:sym typeface="Open Sans"/>
              </a:rPr>
              <a:t>Role of the facilitator</a:t>
            </a:r>
            <a:endParaRPr sz="2400" dirty="0">
              <a:latin typeface="Open Sans"/>
              <a:ea typeface="Open Sans"/>
              <a:cs typeface="Open Sans"/>
              <a:sym typeface="Open Sans"/>
            </a:endParaRPr>
          </a:p>
          <a:p>
            <a:pPr marL="457200" lvl="0" indent="-457200" algn="l" rtl="0">
              <a:lnSpc>
                <a:spcPct val="107000"/>
              </a:lnSpc>
              <a:spcBef>
                <a:spcPts val="800"/>
              </a:spcBef>
              <a:spcAft>
                <a:spcPts val="0"/>
              </a:spcAft>
              <a:buSzPts val="2800"/>
              <a:buChar char="•"/>
            </a:pPr>
            <a:r>
              <a:rPr lang="en-US" sz="2400" u="none" strike="noStrike" dirty="0">
                <a:latin typeface="Open Sans"/>
                <a:ea typeface="Open Sans"/>
                <a:cs typeface="Open Sans"/>
                <a:sym typeface="Open Sans"/>
              </a:rPr>
              <a:t>Confidentiality &amp; respect</a:t>
            </a:r>
            <a:endParaRPr sz="2400" dirty="0">
              <a:latin typeface="Open Sans"/>
              <a:ea typeface="Open Sans"/>
              <a:cs typeface="Open Sans"/>
              <a:sym typeface="Open Sans"/>
            </a:endParaRPr>
          </a:p>
          <a:p>
            <a:pPr marL="0" lvl="0" indent="0" algn="l" rtl="0">
              <a:lnSpc>
                <a:spcPct val="107000"/>
              </a:lnSpc>
              <a:spcBef>
                <a:spcPts val="800"/>
              </a:spcBef>
              <a:spcAft>
                <a:spcPts val="0"/>
              </a:spcAft>
              <a:buSzPts val="2800"/>
              <a:buNone/>
            </a:pPr>
            <a:endParaRPr lang="en-US" sz="2400" dirty="0">
              <a:latin typeface="Open Sans"/>
              <a:ea typeface="Open Sans"/>
              <a:cs typeface="Open Sans"/>
              <a:sym typeface="Open Sans"/>
            </a:endParaRPr>
          </a:p>
        </p:txBody>
      </p:sp>
    </p:spTree>
    <p:extLst>
      <p:ext uri="{BB962C8B-B14F-4D97-AF65-F5344CB8AC3E}">
        <p14:creationId xmlns:p14="http://schemas.microsoft.com/office/powerpoint/2010/main" val="30880654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D90C8-1C92-E408-0EF0-CCD2CEA07279}"/>
              </a:ext>
            </a:extLst>
          </p:cNvPr>
          <p:cNvSpPr>
            <a:spLocks noGrp="1"/>
          </p:cNvSpPr>
          <p:nvPr>
            <p:ph type="title"/>
          </p:nvPr>
        </p:nvSpPr>
        <p:spPr/>
        <p:txBody>
          <a:bodyPr/>
          <a:lstStyle/>
          <a:p>
            <a:r>
              <a:rPr lang="en-US" dirty="0"/>
              <a:t>Recommended resources</a:t>
            </a:r>
          </a:p>
        </p:txBody>
      </p:sp>
      <p:sp>
        <p:nvSpPr>
          <p:cNvPr id="3" name="Text Placeholder 2">
            <a:extLst>
              <a:ext uri="{FF2B5EF4-FFF2-40B4-BE49-F238E27FC236}">
                <a16:creationId xmlns:a16="http://schemas.microsoft.com/office/drawing/2014/main" id="{8E92F28B-EE83-9756-AA6B-85B1E7D1DFFD}"/>
              </a:ext>
            </a:extLst>
          </p:cNvPr>
          <p:cNvSpPr>
            <a:spLocks noGrp="1"/>
          </p:cNvSpPr>
          <p:nvPr>
            <p:ph type="body" idx="1"/>
          </p:nvPr>
        </p:nvSpPr>
        <p:spPr/>
        <p:txBody>
          <a:bodyPr>
            <a:normAutofit/>
          </a:bodyPr>
          <a:lstStyle/>
          <a:p>
            <a:pPr indent="-457200">
              <a:spcBef>
                <a:spcPts val="600"/>
              </a:spcBef>
              <a:spcAft>
                <a:spcPts val="600"/>
              </a:spcAft>
            </a:pPr>
            <a:r>
              <a:rPr lang="en-CA" dirty="0">
                <a:solidFill>
                  <a:srgbClr val="000000"/>
                </a:solidFill>
                <a:effectLst/>
                <a:latin typeface="Open Sans" pitchFamily="2" charset="0"/>
                <a:ea typeface="Open Sans" pitchFamily="2" charset="0"/>
                <a:cs typeface="Open Sans" pitchFamily="2" charset="0"/>
              </a:rPr>
              <a:t>“</a:t>
            </a:r>
            <a:r>
              <a:rPr lang="en-CA" u="sng" dirty="0">
                <a:solidFill>
                  <a:srgbClr val="003B5C"/>
                </a:solidFill>
                <a:effectLst/>
                <a:latin typeface="Open Sans" pitchFamily="2" charset="0"/>
                <a:ea typeface="Open Sans" pitchFamily="2" charset="0"/>
                <a:cs typeface="Open Sans" pitchFamily="2" charset="0"/>
                <a:hlinkClick r:id="rId2"/>
              </a:rPr>
              <a:t>The coin model of privilege and critical allyship: implications for health</a:t>
            </a:r>
            <a:r>
              <a:rPr lang="en-CA" dirty="0">
                <a:solidFill>
                  <a:srgbClr val="000000"/>
                </a:solidFill>
                <a:effectLst/>
                <a:latin typeface="Open Sans" pitchFamily="2" charset="0"/>
                <a:ea typeface="Open Sans" pitchFamily="2" charset="0"/>
                <a:cs typeface="Open Sans" pitchFamily="2" charset="0"/>
              </a:rPr>
              <a:t>” (journal article by Stephanie Nixon)</a:t>
            </a:r>
            <a:endParaRPr lang="en-US" dirty="0">
              <a:solidFill>
                <a:srgbClr val="000000"/>
              </a:solidFill>
              <a:effectLst/>
              <a:latin typeface="Open Sans" pitchFamily="2" charset="0"/>
              <a:ea typeface="Open Sans" pitchFamily="2" charset="0"/>
              <a:cs typeface="Open Sans" pitchFamily="2" charset="0"/>
            </a:endParaRPr>
          </a:p>
          <a:p>
            <a:pPr indent="-457200">
              <a:spcBef>
                <a:spcPts val="600"/>
              </a:spcBef>
              <a:spcAft>
                <a:spcPts val="600"/>
              </a:spcAft>
            </a:pPr>
            <a:r>
              <a:rPr lang="en-CA" u="sng" dirty="0">
                <a:solidFill>
                  <a:srgbClr val="1155CC"/>
                </a:solidFill>
                <a:effectLst/>
                <a:latin typeface="Open Sans" pitchFamily="2" charset="0"/>
                <a:ea typeface="Open Sans" pitchFamily="2" charset="0"/>
                <a:cs typeface="Open Sans" pitchFamily="2" charset="0"/>
                <a:hlinkClick r:id="rId3"/>
              </a:rPr>
              <a:t>Understanding the role of privilege in relation to public health ethics and practice</a:t>
            </a:r>
            <a:r>
              <a:rPr lang="en-CA" dirty="0">
                <a:solidFill>
                  <a:srgbClr val="000000"/>
                </a:solidFill>
                <a:effectLst/>
                <a:latin typeface="Open Sans" pitchFamily="2" charset="0"/>
                <a:ea typeface="Open Sans" pitchFamily="2" charset="0"/>
                <a:cs typeface="Open Sans" pitchFamily="2" charset="0"/>
              </a:rPr>
              <a:t> (10-minute video by Stephanie Nixon)</a:t>
            </a:r>
            <a:endParaRPr lang="en-US" dirty="0">
              <a:solidFill>
                <a:srgbClr val="000000"/>
              </a:solidFill>
              <a:effectLst/>
              <a:latin typeface="Open Sans" pitchFamily="2" charset="0"/>
              <a:ea typeface="Open Sans" pitchFamily="2" charset="0"/>
              <a:cs typeface="Open Sans" pitchFamily="2" charset="0"/>
            </a:endParaRPr>
          </a:p>
          <a:p>
            <a:pPr indent="-457200">
              <a:spcBef>
                <a:spcPts val="600"/>
              </a:spcBef>
              <a:spcAft>
                <a:spcPts val="600"/>
              </a:spcAft>
              <a:tabLst>
                <a:tab pos="1507490" algn="l"/>
                <a:tab pos="3959225" algn="l"/>
              </a:tabLst>
            </a:pPr>
            <a:r>
              <a:rPr lang="en-CA" u="sng" dirty="0">
                <a:solidFill>
                  <a:srgbClr val="1155CC"/>
                </a:solidFill>
                <a:effectLst/>
                <a:latin typeface="Open Sans" pitchFamily="2" charset="0"/>
                <a:ea typeface="Open Sans" pitchFamily="2" charset="0"/>
                <a:cs typeface="Open Sans" pitchFamily="2" charset="0"/>
                <a:hlinkClick r:id="rId4"/>
              </a:rPr>
              <a:t>Indigenous ally toolkit</a:t>
            </a:r>
            <a:r>
              <a:rPr lang="en-CA" u="sng" dirty="0">
                <a:solidFill>
                  <a:srgbClr val="000000"/>
                </a:solidFill>
                <a:latin typeface="Open Sans" pitchFamily="2" charset="0"/>
                <a:ea typeface="Open Sans" pitchFamily="2" charset="0"/>
                <a:cs typeface="Open Sans" pitchFamily="2" charset="0"/>
              </a:rPr>
              <a:t> (</a:t>
            </a:r>
            <a:r>
              <a:rPr lang="en-US" u="sng" dirty="0">
                <a:solidFill>
                  <a:srgbClr val="000000"/>
                </a:solidFill>
                <a:latin typeface="Open Sans" pitchFamily="2" charset="0"/>
                <a:ea typeface="Open Sans" pitchFamily="2" charset="0"/>
                <a:cs typeface="Open Sans" pitchFamily="2" charset="0"/>
              </a:rPr>
              <a:t>Montreal Urban Aboriginal Community Strategy Network)</a:t>
            </a:r>
            <a:endParaRPr lang="en-CA" dirty="0">
              <a:solidFill>
                <a:srgbClr val="000000"/>
              </a:solidFill>
              <a:effectLst/>
              <a:latin typeface="Open Sans" pitchFamily="2" charset="0"/>
              <a:ea typeface="Open Sans" pitchFamily="2" charset="0"/>
            </a:endParaRPr>
          </a:p>
          <a:p>
            <a:pPr indent="-457200">
              <a:spcBef>
                <a:spcPts val="600"/>
              </a:spcBef>
              <a:spcAft>
                <a:spcPts val="600"/>
              </a:spcAft>
              <a:tabLst>
                <a:tab pos="1507490" algn="l"/>
                <a:tab pos="3959225" algn="l"/>
              </a:tabLst>
            </a:pPr>
            <a:r>
              <a:rPr lang="en-CA" dirty="0">
                <a:solidFill>
                  <a:srgbClr val="000000"/>
                </a:solidFill>
                <a:effectLst/>
                <a:latin typeface="Open Sans" pitchFamily="2" charset="0"/>
                <a:ea typeface="Open Sans" pitchFamily="2" charset="0"/>
              </a:rPr>
              <a:t>“</a:t>
            </a:r>
            <a:r>
              <a:rPr lang="en-CA" u="sng" dirty="0">
                <a:solidFill>
                  <a:srgbClr val="003B5C"/>
                </a:solidFill>
                <a:effectLst/>
                <a:latin typeface="Open Sans" pitchFamily="2" charset="0"/>
                <a:ea typeface="Open Sans" pitchFamily="2" charset="0"/>
                <a:hlinkClick r:id="rId5"/>
              </a:rPr>
              <a:t>The Importance of Land with Elder </a:t>
            </a:r>
            <a:r>
              <a:rPr lang="en-CA" u="sng">
                <a:solidFill>
                  <a:srgbClr val="003B5C"/>
                </a:solidFill>
                <a:effectLst/>
                <a:latin typeface="Open Sans" pitchFamily="2" charset="0"/>
                <a:ea typeface="Open Sans" pitchFamily="2" charset="0"/>
                <a:hlinkClick r:id="rId5"/>
              </a:rPr>
              <a:t>Albert Dumont</a:t>
            </a:r>
            <a:r>
              <a:rPr lang="en-CA" u="sng">
                <a:solidFill>
                  <a:srgbClr val="000000"/>
                </a:solidFill>
                <a:latin typeface="Open Sans" pitchFamily="2" charset="0"/>
                <a:ea typeface="Open Sans" pitchFamily="2" charset="0"/>
              </a:rPr>
              <a:t>”</a:t>
            </a:r>
            <a:r>
              <a:rPr lang="en-CA">
                <a:solidFill>
                  <a:srgbClr val="000000"/>
                </a:solidFill>
                <a:effectLst/>
                <a:latin typeface="Open Sans" pitchFamily="2" charset="0"/>
                <a:ea typeface="Open Sans" pitchFamily="2" charset="0"/>
              </a:rPr>
              <a:t> </a:t>
            </a:r>
            <a:r>
              <a:rPr lang="en-CA" dirty="0">
                <a:solidFill>
                  <a:srgbClr val="000000"/>
                </a:solidFill>
                <a:effectLst/>
                <a:latin typeface="Open Sans" pitchFamily="2" charset="0"/>
                <a:ea typeface="Open Sans" pitchFamily="2" charset="0"/>
              </a:rPr>
              <a:t>(20-minute Specialty Scoop podcast) </a:t>
            </a:r>
            <a:endParaRPr lang="en-US"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18222787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8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Workshop Evaluation Survey</a:t>
            </a:r>
          </a:p>
        </p:txBody>
      </p:sp>
      <p:sp>
        <p:nvSpPr>
          <p:cNvPr id="2" name="Text Placeholder 1">
            <a:extLst>
              <a:ext uri="{FF2B5EF4-FFF2-40B4-BE49-F238E27FC236}">
                <a16:creationId xmlns:a16="http://schemas.microsoft.com/office/drawing/2014/main" id="{4FA7704D-8814-E6DC-0BD0-DA5065178A52}"/>
              </a:ext>
            </a:extLst>
          </p:cNvPr>
          <p:cNvSpPr txBox="1">
            <a:spLocks/>
          </p:cNvSpPr>
          <p:nvPr/>
        </p:nvSpPr>
        <p:spPr>
          <a:xfrm>
            <a:off x="838200" y="1825625"/>
            <a:ext cx="6157686"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Open Sans"/>
                <a:ea typeface="Open Sans"/>
                <a:cs typeface="Open Sans"/>
                <a:sym typeface="Open Sans"/>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Open Sans"/>
                <a:ea typeface="Open Sans"/>
                <a:cs typeface="Open Sans"/>
                <a:sym typeface="Open Sans"/>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fr-CA">
                <a:hlinkClick r:id="rId3"/>
              </a:rPr>
              <a:t>https://forms.royalcollege.ca/s3/Indigenous-Health-Foundations-Workshop-Evaluation</a:t>
            </a:r>
            <a:r>
              <a:rPr lang="fr-CA"/>
              <a:t> </a:t>
            </a:r>
          </a:p>
          <a:p>
            <a:endParaRPr lang="en-US" dirty="0"/>
          </a:p>
        </p:txBody>
      </p:sp>
      <p:pic>
        <p:nvPicPr>
          <p:cNvPr id="3" name="Picture 2">
            <a:extLst>
              <a:ext uri="{FF2B5EF4-FFF2-40B4-BE49-F238E27FC236}">
                <a16:creationId xmlns:a16="http://schemas.microsoft.com/office/drawing/2014/main" id="{DB360086-CF4B-67B0-6184-0944B2ED4362}"/>
              </a:ext>
            </a:extLst>
          </p:cNvPr>
          <p:cNvPicPr>
            <a:picLocks noChangeAspect="1"/>
          </p:cNvPicPr>
          <p:nvPr/>
        </p:nvPicPr>
        <p:blipFill>
          <a:blip r:embed="rId4"/>
          <a:srcRect/>
          <a:stretch/>
        </p:blipFill>
        <p:spPr>
          <a:xfrm>
            <a:off x="7152458" y="1975621"/>
            <a:ext cx="4201342" cy="4201342"/>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8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References</a:t>
            </a:r>
            <a:endParaRPr/>
          </a:p>
        </p:txBody>
      </p:sp>
      <p:sp>
        <p:nvSpPr>
          <p:cNvPr id="618" name="Google Shape;618;p87"/>
          <p:cNvSpPr txBox="1">
            <a:spLocks noGrp="1"/>
          </p:cNvSpPr>
          <p:nvPr>
            <p:ph type="body" idx="1"/>
          </p:nvPr>
        </p:nvSpPr>
        <p:spPr>
          <a:prstGeom prst="rect">
            <a:avLst/>
          </a:prstGeom>
          <a:noFill/>
          <a:ln>
            <a:noFill/>
          </a:ln>
        </p:spPr>
        <p:txBody>
          <a:bodyPr spcFirstLastPara="1" wrap="square" lIns="91425" tIns="45700" rIns="91425" bIns="45700" anchor="t" anchorCtr="0">
            <a:normAutofit fontScale="92500" lnSpcReduction="10000"/>
          </a:bodyPr>
          <a:lstStyle/>
          <a:p>
            <a:pPr marL="457200" lvl="0" indent="-457200" algn="l" rtl="0">
              <a:lnSpc>
                <a:spcPct val="90000"/>
              </a:lnSpc>
              <a:spcBef>
                <a:spcPts val="1000"/>
              </a:spcBef>
              <a:spcAft>
                <a:spcPts val="0"/>
              </a:spcAft>
              <a:buSzPts val="1800"/>
              <a:buChar char="•"/>
            </a:pPr>
            <a:r>
              <a:rPr lang="en-US" sz="2400" dirty="0"/>
              <a:t>The Indigenous Health Writing Group of the Royal College. (2019). </a:t>
            </a:r>
            <a:r>
              <a:rPr lang="en-US" sz="2400" i="1" dirty="0"/>
              <a:t>Indigenous Health Primer</a:t>
            </a:r>
            <a:r>
              <a:rPr lang="en-US" sz="2400" dirty="0"/>
              <a:t>. Ottawa: Royal College of Physicians and Surgeons of Canada.</a:t>
            </a:r>
          </a:p>
          <a:p>
            <a:pPr marL="457200" lvl="0" indent="-457200" algn="l" rtl="0">
              <a:lnSpc>
                <a:spcPct val="90000"/>
              </a:lnSpc>
              <a:spcBef>
                <a:spcPts val="1000"/>
              </a:spcBef>
              <a:spcAft>
                <a:spcPts val="0"/>
              </a:spcAft>
              <a:buSzPts val="1800"/>
              <a:buChar char="•"/>
            </a:pPr>
            <a:r>
              <a:rPr lang="en-US" sz="2400" dirty="0"/>
              <a:t>Allan, B. &amp; Smylie, J. (2015). First Peoples, second class treatment: The role of racism in the health and well-being of Indigenous peoples in Canada. Toronto, ON: the Wellesley Institute.</a:t>
            </a:r>
          </a:p>
          <a:p>
            <a:pPr marL="457200" lvl="0" indent="-457200" algn="l" rtl="0">
              <a:lnSpc>
                <a:spcPct val="90000"/>
              </a:lnSpc>
              <a:spcBef>
                <a:spcPts val="1000"/>
              </a:spcBef>
              <a:spcAft>
                <a:spcPts val="0"/>
              </a:spcAft>
              <a:buSzPts val="1800"/>
              <a:buChar char="•"/>
            </a:pPr>
            <a:r>
              <a:rPr lang="en-US" sz="2400" dirty="0"/>
              <a:t>Nixon, S.A. The coin model of privilege and critical allyship: implications for health. BMC Public Health 19, 1637 (2019). </a:t>
            </a:r>
            <a:r>
              <a:rPr lang="en-US" sz="2400" dirty="0">
                <a:hlinkClick r:id="rId3"/>
              </a:rPr>
              <a:t>https://doi.org/10.1186/s12889-019-7884-9</a:t>
            </a:r>
            <a:endParaRPr lang="en-US" sz="2400" dirty="0"/>
          </a:p>
          <a:p>
            <a:pPr marL="457200" lvl="0" indent="-457200" algn="l" rtl="0">
              <a:lnSpc>
                <a:spcPct val="90000"/>
              </a:lnSpc>
              <a:spcBef>
                <a:spcPts val="1000"/>
              </a:spcBef>
              <a:spcAft>
                <a:spcPts val="0"/>
              </a:spcAft>
              <a:buSzPts val="1800"/>
              <a:buChar char="•"/>
            </a:pPr>
            <a:r>
              <a:rPr lang="en-US" sz="2400" dirty="0"/>
              <a:t>Settlement.org. What were residential schools in Canada? Updated September 29, 2021. Accessed March 28, 2022. </a:t>
            </a:r>
            <a:r>
              <a:rPr lang="en-US" sz="2400" dirty="0">
                <a:hlinkClick r:id="rId4"/>
              </a:rPr>
              <a:t>https://settlement.org/ontario/immigration-citizenship/citizenship/first-nations-inuit-and-metis-peoples/what-were-canada-s-residential-schools/</a:t>
            </a:r>
            <a:r>
              <a:rPr lang="en-US" sz="2400" dirty="0"/>
              <a:t> </a:t>
            </a:r>
          </a:p>
          <a:p>
            <a:pPr marL="457200" lvl="0" indent="-457200" algn="l" rtl="0">
              <a:lnSpc>
                <a:spcPct val="90000"/>
              </a:lnSpc>
              <a:spcBef>
                <a:spcPts val="1000"/>
              </a:spcBef>
              <a:spcAft>
                <a:spcPts val="0"/>
              </a:spcAft>
              <a:buSzPts val="1800"/>
              <a:buChar char="•"/>
            </a:pPr>
            <a:endParaRPr lang="en-US" sz="20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g2165fc7f950_1_48"/>
          <p:cNvSpPr txBox="1"/>
          <p:nvPr/>
        </p:nvSpPr>
        <p:spPr>
          <a:xfrm>
            <a:off x="1524000" y="2235200"/>
            <a:ext cx="9144000" cy="23876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1800"/>
              <a:buFont typeface="Open Sans"/>
              <a:buNone/>
            </a:pPr>
            <a:r>
              <a:rPr lang="en-US" sz="4800" b="1" i="0" u="none" strike="noStrike" cap="none">
                <a:solidFill>
                  <a:schemeClr val="dk1"/>
                </a:solidFill>
                <a:latin typeface="Open Sans"/>
                <a:ea typeface="Open Sans"/>
                <a:cs typeface="Open Sans"/>
                <a:sym typeface="Open Sans"/>
              </a:rPr>
              <a:t>Thank you!</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Open Sans"/>
              <a:buNone/>
            </a:pPr>
            <a:r>
              <a:rPr lang="en-US"/>
              <a:t>Icebreaker</a:t>
            </a:r>
            <a:endParaRPr/>
          </a:p>
        </p:txBody>
      </p:sp>
      <p:sp>
        <p:nvSpPr>
          <p:cNvPr id="133" name="Google Shape;13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sz="2400"/>
              <a:t>Name</a:t>
            </a:r>
            <a:endParaRPr sz="2400"/>
          </a:p>
          <a:p>
            <a:pPr marL="228600" lvl="0" indent="-228600" algn="l" rtl="0">
              <a:lnSpc>
                <a:spcPct val="90000"/>
              </a:lnSpc>
              <a:spcBef>
                <a:spcPts val="1000"/>
              </a:spcBef>
              <a:spcAft>
                <a:spcPts val="0"/>
              </a:spcAft>
              <a:buClr>
                <a:schemeClr val="dk1"/>
              </a:buClr>
              <a:buSzPts val="2800"/>
              <a:buChar char="•"/>
            </a:pPr>
            <a:r>
              <a:rPr lang="en-US" sz="2400"/>
              <a:t>Specialty</a:t>
            </a:r>
            <a:endParaRPr sz="2400"/>
          </a:p>
          <a:p>
            <a:pPr marL="228600" lvl="0" indent="-228600" algn="l" rtl="0">
              <a:lnSpc>
                <a:spcPct val="90000"/>
              </a:lnSpc>
              <a:spcBef>
                <a:spcPts val="1000"/>
              </a:spcBef>
              <a:spcAft>
                <a:spcPts val="0"/>
              </a:spcAft>
              <a:buClr>
                <a:schemeClr val="dk1"/>
              </a:buClr>
              <a:buSzPts val="2800"/>
              <a:buChar char="•"/>
            </a:pPr>
            <a:r>
              <a:rPr lang="en-US" sz="2400"/>
              <a:t>One thing you learned in the pre-work</a:t>
            </a:r>
            <a:endParaRPr sz="2400"/>
          </a:p>
          <a:p>
            <a:pPr marL="228600" lvl="0" indent="-228600" algn="l" rtl="0">
              <a:lnSpc>
                <a:spcPct val="90000"/>
              </a:lnSpc>
              <a:spcBef>
                <a:spcPts val="1000"/>
              </a:spcBef>
              <a:spcAft>
                <a:spcPts val="0"/>
              </a:spcAft>
              <a:buClr>
                <a:schemeClr val="dk1"/>
              </a:buClr>
              <a:buSzPts val="2800"/>
              <a:buChar char="•"/>
            </a:pPr>
            <a:r>
              <a:rPr lang="en-US" sz="2400"/>
              <a:t>One thing you hope to learn from the workshop</a:t>
            </a:r>
            <a:endParaRPr sz="2400"/>
          </a:p>
        </p:txBody>
      </p:sp>
    </p:spTree>
  </p:cSld>
  <p:clrMapOvr>
    <a:masterClrMapping/>
  </p:clrMapOvr>
</p:sld>
</file>

<file path=ppt/theme/theme1.xml><?xml version="1.0" encoding="utf-8"?>
<a:theme xmlns:a="http://schemas.openxmlformats.org/drawingml/2006/main" name="Office Theme">
  <a:themeElements>
    <a:clrScheme name="Custom 15">
      <a:dk1>
        <a:srgbClr val="003A5D"/>
      </a:dk1>
      <a:lt1>
        <a:srgbClr val="FFFFFF"/>
      </a:lt1>
      <a:dk2>
        <a:srgbClr val="44546A"/>
      </a:dk2>
      <a:lt2>
        <a:srgbClr val="E7E6E6"/>
      </a:lt2>
      <a:accent1>
        <a:srgbClr val="01ABBD"/>
      </a:accent1>
      <a:accent2>
        <a:srgbClr val="5F277E"/>
      </a:accent2>
      <a:accent3>
        <a:srgbClr val="A5A5A5"/>
      </a:accent3>
      <a:accent4>
        <a:srgbClr val="FFC000"/>
      </a:accent4>
      <a:accent5>
        <a:srgbClr val="006E78"/>
      </a:accent5>
      <a:accent6>
        <a:srgbClr val="70AD47"/>
      </a:accent6>
      <a:hlink>
        <a:srgbClr val="01ABBD"/>
      </a:hlink>
      <a:folHlink>
        <a:srgbClr val="5F27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20308</TotalTime>
  <Words>9255</Words>
  <Application>Microsoft Office PowerPoint</Application>
  <PresentationFormat>Widescreen</PresentationFormat>
  <Paragraphs>640</Paragraphs>
  <Slides>83</Slides>
  <Notes>82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83</vt:i4>
      </vt:variant>
    </vt:vector>
  </HeadingPairs>
  <TitlesOfParts>
    <vt:vector size="100" baseType="lpstr">
      <vt:lpstr>Avenir</vt:lpstr>
      <vt:lpstr>Georgia</vt:lpstr>
      <vt:lpstr>Noto Sans Symbols</vt:lpstr>
      <vt:lpstr>Cambria</vt:lpstr>
      <vt:lpstr>arial</vt:lpstr>
      <vt:lpstr>Open Sans</vt:lpstr>
      <vt:lpstr>arial</vt:lpstr>
      <vt:lpstr>Symbol</vt:lpstr>
      <vt:lpstr>Times New Roman</vt:lpstr>
      <vt:lpstr>Roboto</vt:lpstr>
      <vt:lpstr>Segoe UI</vt:lpstr>
      <vt:lpstr>Times</vt:lpstr>
      <vt:lpstr>Calibri</vt:lpstr>
      <vt:lpstr>Helvetica Neue</vt:lpstr>
      <vt:lpstr>Helvetica</vt:lpstr>
      <vt:lpstr>Quattrocento Sans</vt:lpstr>
      <vt:lpstr>Office Theme</vt:lpstr>
      <vt:lpstr>Indigenous Health Education</vt:lpstr>
      <vt:lpstr>Welcome!</vt:lpstr>
      <vt:lpstr>Acknowledgements</vt:lpstr>
      <vt:lpstr>COI Disclosure</vt:lpstr>
      <vt:lpstr>MOC Credits</vt:lpstr>
      <vt:lpstr>Land Acknowledgment</vt:lpstr>
      <vt:lpstr>Content warning</vt:lpstr>
      <vt:lpstr>Other considerations</vt:lpstr>
      <vt:lpstr>Icebreaker</vt:lpstr>
      <vt:lpstr>CanMEDS</vt:lpstr>
      <vt:lpstr>Learning objectives</vt:lpstr>
      <vt:lpstr>Outline</vt:lpstr>
      <vt:lpstr>Exercise: Uncovering bias/stereotypes</vt:lpstr>
      <vt:lpstr>Who are the Indigenous Peoples in Canada?</vt:lpstr>
      <vt:lpstr>Indigenous Peoples in Canada</vt:lpstr>
      <vt:lpstr>Terminology</vt:lpstr>
      <vt:lpstr>Critical Historical Events</vt:lpstr>
      <vt:lpstr>PowerPoint Presentation</vt:lpstr>
      <vt:lpstr>Poll</vt:lpstr>
      <vt:lpstr>Duncan Campbell Scott</vt:lpstr>
      <vt:lpstr>PowerPoint Presentation</vt:lpstr>
      <vt:lpstr>Land</vt:lpstr>
      <vt:lpstr>Land</vt:lpstr>
      <vt:lpstr>PowerPoint Presentation</vt:lpstr>
      <vt:lpstr>Video</vt:lpstr>
      <vt:lpstr>Poll</vt:lpstr>
      <vt:lpstr>Ongoing land disputes</vt:lpstr>
      <vt:lpstr>Residential Schools</vt:lpstr>
      <vt:lpstr>PowerPoint Presentation</vt:lpstr>
      <vt:lpstr>Residential Schools</vt:lpstr>
      <vt:lpstr>Residential Schools</vt:lpstr>
      <vt:lpstr>Poll</vt:lpstr>
      <vt:lpstr>Discovery of unmarked graves</vt:lpstr>
      <vt:lpstr>PowerPoint Presentation</vt:lpstr>
      <vt:lpstr>Sixties Scoop</vt:lpstr>
      <vt:lpstr>Sixties Scoop</vt:lpstr>
      <vt:lpstr>Poll</vt:lpstr>
      <vt:lpstr>Murdered and Missing Indigenous Women and Girls (MMIWG)</vt:lpstr>
      <vt:lpstr>MMIWG</vt:lpstr>
      <vt:lpstr>PowerPoint Presentation</vt:lpstr>
      <vt:lpstr>Discussion</vt:lpstr>
      <vt:lpstr>Mistrust of health care system</vt:lpstr>
      <vt:lpstr>PowerPoint Presentation</vt:lpstr>
      <vt:lpstr>Poll</vt:lpstr>
      <vt:lpstr>Poll</vt:lpstr>
      <vt:lpstr>PowerPoint Presentation</vt:lpstr>
      <vt:lpstr>Brian Sinclair Stories</vt:lpstr>
      <vt:lpstr>Discussion</vt:lpstr>
      <vt:lpstr>Health inequities</vt:lpstr>
      <vt:lpstr>PowerPoint Presentation</vt:lpstr>
      <vt:lpstr>PowerPoint Presentation</vt:lpstr>
      <vt:lpstr>PowerPoint Presentation</vt:lpstr>
      <vt:lpstr>Culturally Safe Care and Cultural Humility </vt:lpstr>
      <vt:lpstr>Truth and Reconciliation Commission (TRC)</vt:lpstr>
      <vt:lpstr>PowerPoint Presentation</vt:lpstr>
      <vt:lpstr>Video</vt:lpstr>
      <vt:lpstr>Questions</vt:lpstr>
      <vt:lpstr>Cultural competence</vt:lpstr>
      <vt:lpstr>Cultural safety &amp; cultural humility</vt:lpstr>
      <vt:lpstr>Discussion</vt:lpstr>
      <vt:lpstr>Culturally safe care</vt:lpstr>
      <vt:lpstr>PowerPoint Presentation</vt:lpstr>
      <vt:lpstr>Resources</vt:lpstr>
      <vt:lpstr>De dwa da dehs nye&gt;s</vt:lpstr>
      <vt:lpstr>PowerPoint Presentation</vt:lpstr>
      <vt:lpstr>Trauma-informed care in medicine</vt:lpstr>
      <vt:lpstr>Implementing trauma-informed care</vt:lpstr>
      <vt:lpstr>Group work: Vignettes</vt:lpstr>
      <vt:lpstr>Active Allyship</vt:lpstr>
      <vt:lpstr>Discussion</vt:lpstr>
      <vt:lpstr>Allyship</vt:lpstr>
      <vt:lpstr>The Coin Model</vt:lpstr>
      <vt:lpstr>The Coin Model</vt:lpstr>
      <vt:lpstr>Practicing Critical Allyship</vt:lpstr>
      <vt:lpstr>What does this mean for health inequities?</vt:lpstr>
      <vt:lpstr>What does this mean for health inequities?</vt:lpstr>
      <vt:lpstr>Conclusion</vt:lpstr>
      <vt:lpstr>Questions?</vt:lpstr>
      <vt:lpstr>Homework</vt:lpstr>
      <vt:lpstr>Recommended resources</vt:lpstr>
      <vt:lpstr>Workshop Evaluation Survey</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Indigenous Health Education</dc:title>
  <dc:creator>Murphy, April</dc:creator>
  <cp:lastModifiedBy>Murphy, April</cp:lastModifiedBy>
  <cp:revision>1</cp:revision>
  <dcterms:created xsi:type="dcterms:W3CDTF">2022-09-16T15:50:06Z</dcterms:created>
  <dcterms:modified xsi:type="dcterms:W3CDTF">2023-12-05T20:51:22Z</dcterms:modified>
</cp:coreProperties>
</file>